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1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423" r:id="rId3"/>
    <p:sldId id="277" r:id="rId4"/>
    <p:sldId id="312" r:id="rId5"/>
    <p:sldId id="419" r:id="rId6"/>
    <p:sldId id="314" r:id="rId7"/>
    <p:sldId id="315" r:id="rId8"/>
    <p:sldId id="433" r:id="rId9"/>
    <p:sldId id="282" r:id="rId10"/>
    <p:sldId id="316" r:id="rId11"/>
    <p:sldId id="317" r:id="rId12"/>
    <p:sldId id="318" r:id="rId13"/>
    <p:sldId id="424" r:id="rId14"/>
    <p:sldId id="425" r:id="rId15"/>
    <p:sldId id="426" r:id="rId16"/>
    <p:sldId id="257" r:id="rId17"/>
    <p:sldId id="258" r:id="rId18"/>
    <p:sldId id="259" r:id="rId19"/>
    <p:sldId id="260" r:id="rId20"/>
    <p:sldId id="261" r:id="rId21"/>
    <p:sldId id="427" r:id="rId22"/>
    <p:sldId id="428" r:id="rId23"/>
    <p:sldId id="429" r:id="rId24"/>
    <p:sldId id="430" r:id="rId25"/>
    <p:sldId id="431" r:id="rId26"/>
    <p:sldId id="432" r:id="rId27"/>
    <p:sldId id="262" r:id="rId28"/>
    <p:sldId id="263" r:id="rId29"/>
    <p:sldId id="264" r:id="rId30"/>
    <p:sldId id="265" r:id="rId31"/>
    <p:sldId id="266" r:id="rId32"/>
    <p:sldId id="267" r:id="rId33"/>
    <p:sldId id="268" r:id="rId34"/>
    <p:sldId id="280" r:id="rId35"/>
    <p:sldId id="281" r:id="rId36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97"/>
    <p:restoredTop sz="88955" autoAdjust="0"/>
  </p:normalViewPr>
  <p:slideViewPr>
    <p:cSldViewPr>
      <p:cViewPr>
        <p:scale>
          <a:sx n="135" d="100"/>
          <a:sy n="135" d="100"/>
        </p:scale>
        <p:origin x="144" y="9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B58F2-33FF-4721-9A9F-CC133713DFF6}" type="datetimeFigureOut">
              <a:rPr lang="en-US" smtClean="0"/>
              <a:t>8/26/24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27175" y="433388"/>
            <a:ext cx="1555750" cy="116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0375" y="1665288"/>
            <a:ext cx="3689350" cy="1363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C3E89-A2AF-4093-85C9-C6CA0ADAD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08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3C3E89-A2AF-4093-85C9-C6CA0ADAD27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543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860" y="271891"/>
            <a:ext cx="2512060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95448" y="3281704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015831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193633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344696" y="3291826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355188" y="328155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365348" y="327139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28152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636138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54723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3623438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3636138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3623438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3636138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3889147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3901847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901847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812946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3889147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3901847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4154844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4167544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4167544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4154844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4167544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4451033" y="3301872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4423969" y="3275377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4344352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50800"/>
                </a:moveTo>
                <a:lnTo>
                  <a:pt x="35160" y="48796"/>
                </a:lnTo>
                <a:lnTo>
                  <a:pt x="43248" y="43339"/>
                </a:lnTo>
                <a:lnTo>
                  <a:pt x="48762" y="35262"/>
                </a:lnTo>
                <a:lnTo>
                  <a:pt x="50800" y="25400"/>
                </a:lnTo>
                <a:lnTo>
                  <a:pt x="48796" y="15537"/>
                </a:lnTo>
                <a:lnTo>
                  <a:pt x="43339" y="7461"/>
                </a:lnTo>
                <a:lnTo>
                  <a:pt x="35262" y="2004"/>
                </a:lnTo>
                <a:lnTo>
                  <a:pt x="25400" y="0"/>
                </a:lnTo>
                <a:lnTo>
                  <a:pt x="15537" y="2004"/>
                </a:lnTo>
                <a:lnTo>
                  <a:pt x="7461" y="7461"/>
                </a:lnTo>
                <a:lnTo>
                  <a:pt x="2004" y="15537"/>
                </a:lnTo>
                <a:lnTo>
                  <a:pt x="0" y="2540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4329112" y="3289172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4496754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50800"/>
                </a:moveTo>
                <a:lnTo>
                  <a:pt x="15537" y="48796"/>
                </a:lnTo>
                <a:lnTo>
                  <a:pt x="7461" y="43339"/>
                </a:lnTo>
                <a:lnTo>
                  <a:pt x="2004" y="35262"/>
                </a:lnTo>
                <a:lnTo>
                  <a:pt x="0" y="25400"/>
                </a:lnTo>
                <a:lnTo>
                  <a:pt x="2004" y="15537"/>
                </a:lnTo>
                <a:lnTo>
                  <a:pt x="7461" y="7461"/>
                </a:lnTo>
                <a:lnTo>
                  <a:pt x="15537" y="2004"/>
                </a:lnTo>
                <a:lnTo>
                  <a:pt x="25400" y="0"/>
                </a:lnTo>
                <a:lnTo>
                  <a:pt x="35262" y="2004"/>
                </a:lnTo>
                <a:lnTo>
                  <a:pt x="43339" y="7461"/>
                </a:lnTo>
                <a:lnTo>
                  <a:pt x="48796" y="15537"/>
                </a:lnTo>
                <a:lnTo>
                  <a:pt x="50800" y="2540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4532315" y="3289172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0" y="0"/>
            <a:ext cx="4608195" cy="166370"/>
          </a:xfrm>
          <a:custGeom>
            <a:avLst/>
            <a:gdLst/>
            <a:ahLst/>
            <a:cxnLst/>
            <a:rect l="l" t="t" r="r" b="b"/>
            <a:pathLst>
              <a:path w="4608195" h="166370">
                <a:moveTo>
                  <a:pt x="0" y="165874"/>
                </a:moveTo>
                <a:lnTo>
                  <a:pt x="4608004" y="165874"/>
                </a:lnTo>
                <a:lnTo>
                  <a:pt x="4608004" y="0"/>
                </a:lnTo>
                <a:lnTo>
                  <a:pt x="0" y="0"/>
                </a:lnTo>
                <a:lnTo>
                  <a:pt x="0" y="165874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0" y="165874"/>
            <a:ext cx="4608195" cy="38100"/>
          </a:xfrm>
          <a:custGeom>
            <a:avLst/>
            <a:gdLst/>
            <a:ahLst/>
            <a:cxnLst/>
            <a:rect l="l" t="t" r="r" b="b"/>
            <a:pathLst>
              <a:path w="4608195" h="38100">
                <a:moveTo>
                  <a:pt x="0" y="37960"/>
                </a:moveTo>
                <a:lnTo>
                  <a:pt x="4608004" y="37960"/>
                </a:lnTo>
                <a:lnTo>
                  <a:pt x="4608004" y="0"/>
                </a:lnTo>
                <a:lnTo>
                  <a:pt x="0" y="0"/>
                </a:lnTo>
                <a:lnTo>
                  <a:pt x="0" y="37960"/>
                </a:lnTo>
                <a:close/>
              </a:path>
            </a:pathLst>
          </a:custGeom>
          <a:solidFill>
            <a:srgbClr val="0068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860" y="271891"/>
            <a:ext cx="2512060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3080" y="559192"/>
            <a:ext cx="3883939" cy="2306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18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13" Type="http://schemas.openxmlformats.org/officeDocument/2006/relationships/image" Target="../media/image17.png"/><Relationship Id="rId3" Type="http://schemas.openxmlformats.org/officeDocument/2006/relationships/tags" Target="../tags/tag14.xml"/><Relationship Id="rId7" Type="http://schemas.openxmlformats.org/officeDocument/2006/relationships/tags" Target="../tags/tag18.xml"/><Relationship Id="rId12" Type="http://schemas.openxmlformats.org/officeDocument/2006/relationships/image" Target="../media/image16.png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tags" Target="../tags/tag17.xml"/><Relationship Id="rId11" Type="http://schemas.openxmlformats.org/officeDocument/2006/relationships/image" Target="../media/image15.png"/><Relationship Id="rId5" Type="http://schemas.openxmlformats.org/officeDocument/2006/relationships/tags" Target="../tags/tag16.xml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4" Type="http://schemas.openxmlformats.org/officeDocument/2006/relationships/tags" Target="../tags/tag15.xml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tags" Target="../tags/tag21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24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tags" Target="../tags/tag24.xml"/><Relationship Id="rId11" Type="http://schemas.openxmlformats.org/officeDocument/2006/relationships/image" Target="../media/image23.png"/><Relationship Id="rId5" Type="http://schemas.openxmlformats.org/officeDocument/2006/relationships/tags" Target="../tags/tag23.xml"/><Relationship Id="rId10" Type="http://schemas.openxmlformats.org/officeDocument/2006/relationships/image" Target="../media/image22.png"/><Relationship Id="rId4" Type="http://schemas.openxmlformats.org/officeDocument/2006/relationships/tags" Target="../tags/tag22.xml"/><Relationship Id="rId9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tags" Target="../tags/tag27.xml"/><Relationship Id="rId7" Type="http://schemas.openxmlformats.org/officeDocument/2006/relationships/image" Target="../media/image27.png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image" Target="../media/image26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8.xml"/><Relationship Id="rId9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3" Type="http://schemas.openxmlformats.org/officeDocument/2006/relationships/tags" Target="../tags/tag31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34.png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11" Type="http://schemas.openxmlformats.org/officeDocument/2006/relationships/image" Target="../media/image33.png"/><Relationship Id="rId5" Type="http://schemas.openxmlformats.org/officeDocument/2006/relationships/tags" Target="../tags/tag33.xml"/><Relationship Id="rId10" Type="http://schemas.openxmlformats.org/officeDocument/2006/relationships/image" Target="../media/image32.png"/><Relationship Id="rId4" Type="http://schemas.openxmlformats.org/officeDocument/2006/relationships/tags" Target="../tags/tag32.xml"/><Relationship Id="rId9" Type="http://schemas.openxmlformats.org/officeDocument/2006/relationships/image" Target="../media/image3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tags" Target="../tags/tag37.xml"/><Relationship Id="rId7" Type="http://schemas.openxmlformats.org/officeDocument/2006/relationships/image" Target="../media/image36.png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40.png"/><Relationship Id="rId5" Type="http://schemas.openxmlformats.org/officeDocument/2006/relationships/tags" Target="../tags/tag39.xml"/><Relationship Id="rId10" Type="http://schemas.openxmlformats.org/officeDocument/2006/relationships/image" Target="../media/image39.png"/><Relationship Id="rId4" Type="http://schemas.openxmlformats.org/officeDocument/2006/relationships/tags" Target="../tags/tag38.xml"/><Relationship Id="rId9" Type="http://schemas.openxmlformats.org/officeDocument/2006/relationships/image" Target="../media/image3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tags" Target="../tags/tag42.xml"/><Relationship Id="rId7" Type="http://schemas.openxmlformats.org/officeDocument/2006/relationships/image" Target="../media/image43.png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image" Target="../media/image42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3.xml"/><Relationship Id="rId9" Type="http://schemas.openxmlformats.org/officeDocument/2006/relationships/image" Target="../media/image4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image" Target="../media/image48.png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7" Type="http://schemas.openxmlformats.org/officeDocument/2006/relationships/image" Target="../media/image51.png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7" Type="http://schemas.openxmlformats.org/officeDocument/2006/relationships/image" Target="../media/image55.png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tags" Target="../tags/tag55.xml"/><Relationship Id="rId7" Type="http://schemas.openxmlformats.org/officeDocument/2006/relationships/image" Target="../media/image57.png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6" Type="http://schemas.openxmlformats.org/officeDocument/2006/relationships/image" Target="../media/image56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6.xml"/><Relationship Id="rId9" Type="http://schemas.openxmlformats.org/officeDocument/2006/relationships/image" Target="../media/image59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emf"/><Relationship Id="rId2" Type="http://schemas.openxmlformats.org/officeDocument/2006/relationships/image" Target="../media/image6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2.e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emf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3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tags" Target="../tags/tag8.xml"/><Relationship Id="rId7" Type="http://schemas.openxmlformats.org/officeDocument/2006/relationships/image" Target="../media/image7.png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6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9.xml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03831" y="445069"/>
            <a:ext cx="100076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/>
              <a:t>LECTURE</a:t>
            </a:r>
            <a:r>
              <a:rPr sz="1400" spc="-55" dirty="0"/>
              <a:t> </a:t>
            </a:r>
            <a:r>
              <a:rPr lang="en-US" sz="1400" spc="15" dirty="0"/>
              <a:t>5</a:t>
            </a:r>
            <a:endParaRPr sz="1400" dirty="0"/>
          </a:p>
        </p:txBody>
      </p:sp>
      <p:sp>
        <p:nvSpPr>
          <p:cNvPr id="5" name="object 5"/>
          <p:cNvSpPr txBox="1"/>
          <p:nvPr/>
        </p:nvSpPr>
        <p:spPr>
          <a:xfrm>
            <a:off x="4321492" y="3337485"/>
            <a:ext cx="2235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5977" y="900554"/>
            <a:ext cx="2536190" cy="157799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400" spc="10" dirty="0">
                <a:latin typeface="Book Antiqua"/>
                <a:cs typeface="Book Antiqua"/>
              </a:rPr>
              <a:t>Introduction </a:t>
            </a:r>
            <a:r>
              <a:rPr sz="1400" spc="15" dirty="0">
                <a:latin typeface="Book Antiqua"/>
                <a:cs typeface="Book Antiqua"/>
              </a:rPr>
              <a:t>to</a:t>
            </a:r>
            <a:r>
              <a:rPr sz="1400" spc="-15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Econometrics</a:t>
            </a:r>
            <a:endParaRPr sz="14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50" dirty="0">
              <a:latin typeface="Times New Roman"/>
              <a:cs typeface="Times New Roman"/>
            </a:endParaRPr>
          </a:p>
          <a:p>
            <a:pPr marL="12065" marR="5080" algn="ctr">
              <a:lnSpc>
                <a:spcPct val="106700"/>
              </a:lnSpc>
            </a:pPr>
            <a:r>
              <a:rPr lang="en-US" altLang="en-US" sz="1400" dirty="0">
                <a:latin typeface="Book Antiqua" panose="02040602050305030304" pitchFamily="18" charset="0"/>
                <a:ea typeface="ＭＳ Ｐゴシック" pitchFamily="34" charset="-128"/>
              </a:rPr>
              <a:t>Multiple Regression Analysis:</a:t>
            </a:r>
          </a:p>
          <a:p>
            <a:pPr marL="12065" marR="5080" algn="ctr">
              <a:lnSpc>
                <a:spcPct val="106700"/>
              </a:lnSpc>
            </a:pPr>
            <a:r>
              <a:rPr lang="en-US" altLang="en-US" sz="1400" dirty="0">
                <a:latin typeface="Book Antiqua" panose="02040602050305030304" pitchFamily="18" charset="0"/>
                <a:ea typeface="ＭＳ Ｐゴシック" pitchFamily="34" charset="-128"/>
              </a:rPr>
              <a:t>Hypothesis Testing II</a:t>
            </a:r>
          </a:p>
          <a:p>
            <a:pPr marL="12065" marR="5080" algn="ctr">
              <a:lnSpc>
                <a:spcPct val="106700"/>
              </a:lnSpc>
            </a:pPr>
            <a:endParaRPr lang="en-US" sz="1400" dirty="0">
              <a:latin typeface="Book Antiqua" panose="02040602050305030304" pitchFamily="18" charset="0"/>
              <a:cs typeface="Times New Roman"/>
            </a:endParaRPr>
          </a:p>
          <a:p>
            <a:pPr marL="12065" marR="5080" algn="ctr">
              <a:lnSpc>
                <a:spcPct val="106700"/>
              </a:lnSpc>
            </a:pPr>
            <a:endParaRPr sz="1400" dirty="0">
              <a:latin typeface="Book Antiqua" panose="02040602050305030304" pitchFamily="18" charset="0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lang="en-US" sz="1200" spc="-5" dirty="0" err="1">
                <a:latin typeface="Book Antiqua"/>
                <a:cs typeface="Book Antiqua"/>
              </a:rPr>
              <a:t>Hieu</a:t>
            </a:r>
            <a:r>
              <a:rPr lang="en-US" sz="1200" spc="-5" dirty="0">
                <a:latin typeface="Book Antiqua"/>
                <a:cs typeface="Book Antiqua"/>
              </a:rPr>
              <a:t> Nguyen</a:t>
            </a:r>
            <a:endParaRPr sz="12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21700" y="2946538"/>
            <a:ext cx="132155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1100" spc="-5" dirty="0">
                <a:latin typeface="Book Antiqua"/>
                <a:cs typeface="Book Antiqua"/>
              </a:rPr>
              <a:t>Fall semester, 2024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extfeld 27"/>
          <p:cNvSpPr txBox="1"/>
          <p:nvPr/>
        </p:nvSpPr>
        <p:spPr>
          <a:xfrm>
            <a:off x="3231072" y="913203"/>
            <a:ext cx="773152" cy="3095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/>
              <a:t>Critical </a:t>
            </a:r>
            <a:r>
              <a:rPr lang="de-DE" sz="706" dirty="0" err="1"/>
              <a:t>value</a:t>
            </a:r>
            <a:r>
              <a:rPr lang="de-DE" sz="706" dirty="0"/>
              <a:t> </a:t>
            </a:r>
            <a:r>
              <a:rPr lang="de-DE" sz="706" dirty="0" err="1"/>
              <a:t>of</a:t>
            </a:r>
            <a:endParaRPr lang="de-DE" sz="706" dirty="0"/>
          </a:p>
          <a:p>
            <a:pPr>
              <a:defRPr/>
            </a:pPr>
            <a:r>
              <a:rPr lang="de-DE" sz="706" dirty="0" err="1"/>
              <a:t>two</a:t>
            </a:r>
            <a:r>
              <a:rPr lang="de-DE" sz="706" dirty="0"/>
              <a:t>-</a:t>
            </a:r>
            <a:r>
              <a:rPr lang="de-DE" sz="706" dirty="0" err="1"/>
              <a:t>sided</a:t>
            </a:r>
            <a:r>
              <a:rPr lang="de-DE" sz="706" dirty="0"/>
              <a:t> </a:t>
            </a:r>
            <a:r>
              <a:rPr lang="de-DE" sz="706" dirty="0" err="1"/>
              <a:t>test</a:t>
            </a:r>
            <a:endParaRPr lang="de-DE" sz="706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99336" y="1012448"/>
            <a:ext cx="4104270" cy="2216209"/>
          </a:xfrm>
          <a:prstGeom prst="rect">
            <a:avLst/>
          </a:prstGeom>
        </p:spPr>
        <p:txBody>
          <a:bodyPr vert="horz" lIns="46101" tIns="23051" rIns="46101" bIns="23051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462"/>
              </a:lnSpc>
              <a:buNone/>
            </a:pPr>
            <a:r>
              <a:rPr lang="en-GB" sz="12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10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de-DE" altLang="en-US" sz="1000" dirty="0">
                <a:latin typeface="Book Antiqua" panose="02040602050305030304" pitchFamily="18" charset="0"/>
              </a:rPr>
              <a:t>Confidence intervals</a:t>
            </a:r>
          </a:p>
          <a:p>
            <a:pPr marL="0" indent="0">
              <a:lnSpc>
                <a:spcPts val="1412"/>
              </a:lnSpc>
              <a:buNone/>
            </a:pPr>
            <a:r>
              <a:rPr lang="en-GB" sz="12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10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908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de-DE" altLang="en-US" sz="1000" dirty="0">
                <a:latin typeface="Book Antiqua" panose="02040602050305030304" pitchFamily="18" charset="0"/>
              </a:rPr>
              <a:t>Simple manipulation of the result in Theorem 4.2 implies that</a:t>
            </a:r>
          </a:p>
          <a:p>
            <a:pPr>
              <a:lnSpc>
                <a:spcPts val="1412"/>
              </a:lnSpc>
            </a:pPr>
            <a:endParaRPr lang="de-DE" altLang="en-US" sz="908" b="1" dirty="0"/>
          </a:p>
          <a:p>
            <a:pPr>
              <a:lnSpc>
                <a:spcPts val="1412"/>
              </a:lnSpc>
            </a:pPr>
            <a:endParaRPr lang="de-DE" altLang="en-US" sz="908" b="1" dirty="0"/>
          </a:p>
          <a:p>
            <a:pPr>
              <a:lnSpc>
                <a:spcPts val="1412"/>
              </a:lnSpc>
            </a:pPr>
            <a:endParaRPr lang="de-DE" altLang="en-US" sz="908" b="1" dirty="0"/>
          </a:p>
          <a:p>
            <a:pPr>
              <a:lnSpc>
                <a:spcPts val="1412"/>
              </a:lnSpc>
            </a:pPr>
            <a:endParaRPr lang="de-DE" altLang="en-US" sz="908" b="1" dirty="0"/>
          </a:p>
          <a:p>
            <a:pPr>
              <a:lnSpc>
                <a:spcPts val="605"/>
              </a:lnSpc>
            </a:pPr>
            <a:endParaRPr lang="de-DE" altLang="en-US" sz="908" b="1" dirty="0"/>
          </a:p>
          <a:p>
            <a:pPr marL="0" indent="0">
              <a:lnSpc>
                <a:spcPts val="1412"/>
              </a:lnSpc>
              <a:buNone/>
            </a:pPr>
            <a:r>
              <a:rPr lang="en-GB" sz="12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n-GB" sz="10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de-DE" altLang="en-US" sz="1000" dirty="0">
                <a:latin typeface="Book Antiqua" panose="02040602050305030304" pitchFamily="18" charset="0"/>
              </a:rPr>
              <a:t>Interpretation of the confidence interval</a:t>
            </a:r>
          </a:p>
          <a:p>
            <a:pPr lvl="1">
              <a:lnSpc>
                <a:spcPts val="1412"/>
              </a:lnSpc>
              <a:buFont typeface="Wingdings" pitchFamily="2" charset="2"/>
              <a:buChar char="§"/>
            </a:pPr>
            <a:r>
              <a:rPr lang="de-DE" altLang="en-US" sz="908" dirty="0"/>
              <a:t>The bounds of the interval are random</a:t>
            </a:r>
          </a:p>
          <a:p>
            <a:pPr lvl="1">
              <a:lnSpc>
                <a:spcPts val="1412"/>
              </a:lnSpc>
              <a:buFont typeface="Wingdings" pitchFamily="2" charset="2"/>
              <a:buChar char="§"/>
            </a:pPr>
            <a:r>
              <a:rPr lang="de-DE" altLang="en-US" sz="908" dirty="0"/>
              <a:t>In repeated samples, the interval that is constructed in the above way will cover the population regression coefficient in 95% of the cases </a:t>
            </a:r>
          </a:p>
        </p:txBody>
      </p:sp>
      <p:pic>
        <p:nvPicPr>
          <p:cNvPr id="7" name="Grafik 12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223" y="1527883"/>
            <a:ext cx="3386343" cy="268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13"/>
          <p:cNvSpPr txBox="1"/>
          <p:nvPr/>
        </p:nvSpPr>
        <p:spPr>
          <a:xfrm>
            <a:off x="924421" y="2006501"/>
            <a:ext cx="975644" cy="3095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 err="1"/>
              <a:t>Lower</a:t>
            </a:r>
            <a:r>
              <a:rPr lang="de-DE" sz="706" dirty="0"/>
              <a:t> </a:t>
            </a:r>
            <a:r>
              <a:rPr lang="de-DE" sz="706" dirty="0" err="1"/>
              <a:t>bound</a:t>
            </a:r>
            <a:r>
              <a:rPr lang="de-DE" sz="706" dirty="0"/>
              <a:t> </a:t>
            </a:r>
            <a:r>
              <a:rPr lang="de-DE" sz="706" dirty="0" err="1"/>
              <a:t>of</a:t>
            </a:r>
            <a:r>
              <a:rPr lang="de-DE" sz="706" dirty="0"/>
              <a:t> </a:t>
            </a:r>
            <a:r>
              <a:rPr lang="de-DE" sz="706" dirty="0" err="1"/>
              <a:t>the</a:t>
            </a:r>
            <a:r>
              <a:rPr lang="de-DE" sz="706" dirty="0"/>
              <a:t> </a:t>
            </a:r>
          </a:p>
          <a:p>
            <a:pPr>
              <a:defRPr/>
            </a:pPr>
            <a:r>
              <a:rPr lang="de-DE" sz="706" dirty="0" err="1"/>
              <a:t>Confidence</a:t>
            </a:r>
            <a:r>
              <a:rPr lang="de-DE" sz="706" dirty="0"/>
              <a:t> </a:t>
            </a:r>
            <a:r>
              <a:rPr lang="de-DE" sz="706" dirty="0" err="1"/>
              <a:t>interval</a:t>
            </a:r>
            <a:endParaRPr lang="de-DE" sz="706" dirty="0"/>
          </a:p>
        </p:txBody>
      </p:sp>
      <p:cxnSp>
        <p:nvCxnSpPr>
          <p:cNvPr id="9" name="Gerade Verbindung mit Pfeil 14"/>
          <p:cNvCxnSpPr/>
          <p:nvPr/>
        </p:nvCxnSpPr>
        <p:spPr>
          <a:xfrm rot="16200000" flipV="1">
            <a:off x="1163730" y="1877642"/>
            <a:ext cx="184084" cy="7363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15"/>
          <p:cNvSpPr txBox="1"/>
          <p:nvPr/>
        </p:nvSpPr>
        <p:spPr>
          <a:xfrm>
            <a:off x="2139375" y="1988092"/>
            <a:ext cx="975644" cy="3095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 err="1"/>
              <a:t>Upper</a:t>
            </a:r>
            <a:r>
              <a:rPr lang="de-DE" sz="706" dirty="0"/>
              <a:t> </a:t>
            </a:r>
            <a:r>
              <a:rPr lang="de-DE" sz="706" dirty="0" err="1"/>
              <a:t>bound</a:t>
            </a:r>
            <a:r>
              <a:rPr lang="de-DE" sz="706" dirty="0"/>
              <a:t> </a:t>
            </a:r>
            <a:r>
              <a:rPr lang="de-DE" sz="706" dirty="0" err="1"/>
              <a:t>of</a:t>
            </a:r>
            <a:r>
              <a:rPr lang="de-DE" sz="706" dirty="0"/>
              <a:t> </a:t>
            </a:r>
            <a:r>
              <a:rPr lang="de-DE" sz="706" dirty="0" err="1"/>
              <a:t>the</a:t>
            </a:r>
            <a:r>
              <a:rPr lang="de-DE" sz="706" dirty="0"/>
              <a:t> </a:t>
            </a:r>
          </a:p>
          <a:p>
            <a:pPr>
              <a:defRPr/>
            </a:pPr>
            <a:r>
              <a:rPr lang="de-DE" sz="706" dirty="0" err="1"/>
              <a:t>Confidence</a:t>
            </a:r>
            <a:r>
              <a:rPr lang="de-DE" sz="706" dirty="0"/>
              <a:t> </a:t>
            </a:r>
            <a:r>
              <a:rPr lang="de-DE" sz="706" dirty="0" err="1"/>
              <a:t>interval</a:t>
            </a:r>
            <a:endParaRPr lang="de-DE" sz="706" dirty="0"/>
          </a:p>
        </p:txBody>
      </p:sp>
      <p:cxnSp>
        <p:nvCxnSpPr>
          <p:cNvPr id="11" name="Gerade Verbindung mit Pfeil 16"/>
          <p:cNvCxnSpPr/>
          <p:nvPr/>
        </p:nvCxnSpPr>
        <p:spPr>
          <a:xfrm rot="5400000" flipH="1" flipV="1">
            <a:off x="2645605" y="1850030"/>
            <a:ext cx="184084" cy="9204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9"/>
          <p:cNvSpPr txBox="1"/>
          <p:nvPr/>
        </p:nvSpPr>
        <p:spPr>
          <a:xfrm>
            <a:off x="3483187" y="1988093"/>
            <a:ext cx="773152" cy="3095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 err="1"/>
              <a:t>Confidence</a:t>
            </a:r>
            <a:r>
              <a:rPr lang="de-DE" sz="706" dirty="0"/>
              <a:t> </a:t>
            </a:r>
            <a:r>
              <a:rPr lang="de-DE" sz="706" dirty="0" err="1"/>
              <a:t>level</a:t>
            </a:r>
            <a:endParaRPr lang="de-DE" sz="706" dirty="0"/>
          </a:p>
        </p:txBody>
      </p:sp>
      <p:cxnSp>
        <p:nvCxnSpPr>
          <p:cNvPr id="13" name="Gerade Verbindung mit Pfeil 20"/>
          <p:cNvCxnSpPr/>
          <p:nvPr/>
        </p:nvCxnSpPr>
        <p:spPr>
          <a:xfrm rot="16200000" flipV="1">
            <a:off x="3648862" y="1822417"/>
            <a:ext cx="257717" cy="7363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22"/>
          <p:cNvCxnSpPr/>
          <p:nvPr/>
        </p:nvCxnSpPr>
        <p:spPr>
          <a:xfrm flipH="1">
            <a:off x="2728443" y="1022053"/>
            <a:ext cx="520237" cy="54264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lipse 24"/>
          <p:cNvSpPr/>
          <p:nvPr/>
        </p:nvSpPr>
        <p:spPr>
          <a:xfrm>
            <a:off x="2544359" y="1583108"/>
            <a:ext cx="312942" cy="1656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sz="908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927BF4A-EA7A-E865-01CC-887B8217D7AB}"/>
              </a:ext>
            </a:extLst>
          </p:cNvPr>
          <p:cNvSpPr txBox="1">
            <a:spLocks/>
          </p:cNvSpPr>
          <p:nvPr/>
        </p:nvSpPr>
        <p:spPr>
          <a:xfrm>
            <a:off x="95250" y="333479"/>
            <a:ext cx="4149090" cy="319919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r>
              <a:rPr lang="en-US" sz="1400" kern="0" dirty="0"/>
              <a:t>I</a:t>
            </a:r>
            <a:r>
              <a:rPr lang="en-US" sz="1100" kern="0" dirty="0"/>
              <a:t>NFERENCE: Confidence Intervals</a:t>
            </a:r>
          </a:p>
        </p:txBody>
      </p:sp>
    </p:spTree>
    <p:extLst>
      <p:ext uri="{BB962C8B-B14F-4D97-AF65-F5344CB8AC3E}">
        <p14:creationId xmlns:p14="http://schemas.microsoft.com/office/powerpoint/2010/main" val="860971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99336" y="1012448"/>
            <a:ext cx="4104270" cy="2151380"/>
          </a:xfrm>
          <a:prstGeom prst="rect">
            <a:avLst/>
          </a:prstGeom>
        </p:spPr>
        <p:txBody>
          <a:bodyPr vert="horz" lIns="46101" tIns="23051" rIns="46101" bIns="23051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462"/>
              </a:lnSpc>
              <a:buNone/>
            </a:pPr>
            <a:r>
              <a:rPr lang="en-GB" sz="12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10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de-DE" altLang="en-US" sz="1000" dirty="0">
                <a:latin typeface="Book Antiqua" panose="02040602050305030304" pitchFamily="18" charset="0"/>
              </a:rPr>
              <a:t>Confidence </a:t>
            </a:r>
            <a:r>
              <a:rPr lang="de-DE" altLang="en-US" sz="1000" dirty="0" err="1">
                <a:latin typeface="Book Antiqua" panose="02040602050305030304" pitchFamily="18" charset="0"/>
              </a:rPr>
              <a:t>intervals</a:t>
            </a:r>
            <a:r>
              <a:rPr lang="de-DE" altLang="en-US" sz="1000" dirty="0">
                <a:latin typeface="Book Antiqua" panose="02040602050305030304" pitchFamily="18" charset="0"/>
              </a:rPr>
              <a:t> </a:t>
            </a:r>
            <a:r>
              <a:rPr lang="de-DE" altLang="en-US" sz="1000" dirty="0" err="1">
                <a:latin typeface="Book Antiqua" panose="02040602050305030304" pitchFamily="18" charset="0"/>
              </a:rPr>
              <a:t>for</a:t>
            </a:r>
            <a:r>
              <a:rPr lang="de-DE" altLang="en-US" sz="1000" dirty="0">
                <a:latin typeface="Book Antiqua" panose="02040602050305030304" pitchFamily="18" charset="0"/>
              </a:rPr>
              <a:t> </a:t>
            </a:r>
            <a:r>
              <a:rPr lang="de-DE" altLang="en-US" sz="1000" dirty="0" err="1">
                <a:latin typeface="Book Antiqua" panose="02040602050305030304" pitchFamily="18" charset="0"/>
              </a:rPr>
              <a:t>typical</a:t>
            </a:r>
            <a:r>
              <a:rPr lang="de-DE" altLang="en-US" sz="1000" dirty="0">
                <a:latin typeface="Book Antiqua" panose="02040602050305030304" pitchFamily="18" charset="0"/>
              </a:rPr>
              <a:t> </a:t>
            </a:r>
            <a:r>
              <a:rPr lang="de-DE" altLang="en-US" sz="1000" dirty="0" err="1">
                <a:latin typeface="Book Antiqua" panose="02040602050305030304" pitchFamily="18" charset="0"/>
              </a:rPr>
              <a:t>confidence</a:t>
            </a:r>
            <a:r>
              <a:rPr lang="de-DE" altLang="en-US" sz="1000" dirty="0">
                <a:latin typeface="Book Antiqua" panose="02040602050305030304" pitchFamily="18" charset="0"/>
              </a:rPr>
              <a:t> </a:t>
            </a:r>
            <a:r>
              <a:rPr lang="de-DE" altLang="en-US" sz="1000" dirty="0" err="1">
                <a:latin typeface="Book Antiqua" panose="02040602050305030304" pitchFamily="18" charset="0"/>
              </a:rPr>
              <a:t>levels</a:t>
            </a:r>
            <a:endParaRPr lang="de-DE" altLang="en-US" sz="1000" dirty="0">
              <a:latin typeface="Book Antiqua" panose="02040602050305030304" pitchFamily="18" charset="0"/>
            </a:endParaRPr>
          </a:p>
          <a:p>
            <a:pPr>
              <a:lnSpc>
                <a:spcPts val="1412"/>
              </a:lnSpc>
            </a:pPr>
            <a:endParaRPr lang="de-DE" altLang="en-US" sz="908" b="1" dirty="0"/>
          </a:p>
          <a:p>
            <a:pPr>
              <a:lnSpc>
                <a:spcPts val="1412"/>
              </a:lnSpc>
            </a:pPr>
            <a:endParaRPr lang="de-DE" altLang="en-US" sz="908" b="1" dirty="0"/>
          </a:p>
          <a:p>
            <a:pPr>
              <a:lnSpc>
                <a:spcPts val="1412"/>
              </a:lnSpc>
            </a:pPr>
            <a:endParaRPr lang="de-DE" altLang="en-US" sz="908" b="1" dirty="0"/>
          </a:p>
          <a:p>
            <a:pPr>
              <a:lnSpc>
                <a:spcPts val="1412"/>
              </a:lnSpc>
            </a:pPr>
            <a:endParaRPr lang="de-DE" altLang="en-US" sz="908" b="1" dirty="0"/>
          </a:p>
          <a:p>
            <a:pPr>
              <a:lnSpc>
                <a:spcPts val="1412"/>
              </a:lnSpc>
            </a:pPr>
            <a:endParaRPr lang="de-DE" altLang="en-US" sz="908" b="1" dirty="0"/>
          </a:p>
          <a:p>
            <a:pPr>
              <a:lnSpc>
                <a:spcPts val="1412"/>
              </a:lnSpc>
              <a:buNone/>
            </a:pPr>
            <a:endParaRPr lang="de-DE" altLang="en-US" sz="908" b="1" dirty="0"/>
          </a:p>
          <a:p>
            <a:pPr marL="0" indent="0">
              <a:lnSpc>
                <a:spcPts val="1412"/>
              </a:lnSpc>
              <a:buNone/>
            </a:pPr>
            <a:r>
              <a:rPr lang="en-GB" sz="12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10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de-DE" altLang="en-US" sz="1000" dirty="0" err="1">
                <a:latin typeface="Book Antiqua" panose="02040602050305030304" pitchFamily="18" charset="0"/>
              </a:rPr>
              <a:t>Relationship</a:t>
            </a:r>
            <a:r>
              <a:rPr lang="de-DE" altLang="en-US" sz="1000" dirty="0">
                <a:latin typeface="Book Antiqua" panose="02040602050305030304" pitchFamily="18" charset="0"/>
              </a:rPr>
              <a:t> </a:t>
            </a:r>
            <a:r>
              <a:rPr lang="de-DE" altLang="en-US" sz="1000" dirty="0" err="1">
                <a:latin typeface="Book Antiqua" panose="02040602050305030304" pitchFamily="18" charset="0"/>
              </a:rPr>
              <a:t>between</a:t>
            </a:r>
            <a:r>
              <a:rPr lang="de-DE" altLang="en-US" sz="1000" dirty="0">
                <a:latin typeface="Book Antiqua" panose="02040602050305030304" pitchFamily="18" charset="0"/>
              </a:rPr>
              <a:t> </a:t>
            </a:r>
            <a:r>
              <a:rPr lang="de-DE" altLang="en-US" sz="1000" dirty="0" err="1">
                <a:latin typeface="Book Antiqua" panose="02040602050305030304" pitchFamily="18" charset="0"/>
              </a:rPr>
              <a:t>confidence</a:t>
            </a:r>
            <a:r>
              <a:rPr lang="de-DE" altLang="en-US" sz="1000" dirty="0">
                <a:latin typeface="Book Antiqua" panose="02040602050305030304" pitchFamily="18" charset="0"/>
              </a:rPr>
              <a:t> </a:t>
            </a:r>
            <a:r>
              <a:rPr lang="de-DE" altLang="en-US" sz="1000" dirty="0" err="1">
                <a:latin typeface="Book Antiqua" panose="02040602050305030304" pitchFamily="18" charset="0"/>
              </a:rPr>
              <a:t>intervals</a:t>
            </a:r>
            <a:r>
              <a:rPr lang="de-DE" altLang="en-US" sz="1000" dirty="0">
                <a:latin typeface="Book Antiqua" panose="02040602050305030304" pitchFamily="18" charset="0"/>
              </a:rPr>
              <a:t> and </a:t>
            </a:r>
            <a:r>
              <a:rPr lang="de-DE" altLang="en-US" sz="1000" dirty="0" err="1">
                <a:latin typeface="Book Antiqua" panose="02040602050305030304" pitchFamily="18" charset="0"/>
              </a:rPr>
              <a:t>hypotheses</a:t>
            </a:r>
            <a:r>
              <a:rPr lang="de-DE" altLang="en-US" sz="1000" dirty="0">
                <a:latin typeface="Book Antiqua" panose="02040602050305030304" pitchFamily="18" charset="0"/>
              </a:rPr>
              <a:t> </a:t>
            </a:r>
            <a:r>
              <a:rPr lang="de-DE" altLang="en-US" sz="1000" dirty="0" err="1">
                <a:latin typeface="Book Antiqua" panose="02040602050305030304" pitchFamily="18" charset="0"/>
              </a:rPr>
              <a:t>tests</a:t>
            </a:r>
            <a:endParaRPr lang="de-DE" altLang="en-US" sz="1000" dirty="0">
              <a:latin typeface="Book Antiqua" panose="02040602050305030304" pitchFamily="18" charset="0"/>
            </a:endParaRPr>
          </a:p>
        </p:txBody>
      </p:sp>
      <p:pic>
        <p:nvPicPr>
          <p:cNvPr id="6" name="Grafik 10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34" y="1343799"/>
            <a:ext cx="3360731" cy="198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17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29" y="1932868"/>
            <a:ext cx="3360731" cy="198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22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845" y="2816470"/>
            <a:ext cx="998855" cy="147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k 30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801" y="2829187"/>
            <a:ext cx="697918" cy="140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hteck 27"/>
          <p:cNvSpPr>
            <a:spLocks noChangeArrowheads="1"/>
          </p:cNvSpPr>
          <p:nvPr/>
        </p:nvSpPr>
        <p:spPr bwMode="auto">
          <a:xfrm>
            <a:off x="1587123" y="2779654"/>
            <a:ext cx="1994457" cy="232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de-DE" altLang="en-US" sz="908"/>
              <a:t> reject                         in favor of </a:t>
            </a:r>
          </a:p>
        </p:txBody>
      </p:sp>
      <p:sp>
        <p:nvSpPr>
          <p:cNvPr id="11" name="Ellipse 32"/>
          <p:cNvSpPr/>
          <p:nvPr/>
        </p:nvSpPr>
        <p:spPr>
          <a:xfrm>
            <a:off x="979646" y="1362207"/>
            <a:ext cx="312943" cy="1840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sz="908"/>
          </a:p>
        </p:txBody>
      </p:sp>
      <p:cxnSp>
        <p:nvCxnSpPr>
          <p:cNvPr id="12" name="Gerade Verbindung mit Pfeil 33"/>
          <p:cNvCxnSpPr/>
          <p:nvPr/>
        </p:nvCxnSpPr>
        <p:spPr>
          <a:xfrm rot="10800000">
            <a:off x="1292589" y="2116951"/>
            <a:ext cx="368168" cy="16567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e 34"/>
          <p:cNvSpPr/>
          <p:nvPr/>
        </p:nvSpPr>
        <p:spPr>
          <a:xfrm>
            <a:off x="979646" y="1951276"/>
            <a:ext cx="312943" cy="1840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sz="908"/>
          </a:p>
        </p:txBody>
      </p:sp>
      <p:pic>
        <p:nvPicPr>
          <p:cNvPr id="14" name="Grafik 36" descr="TP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29" y="1638334"/>
            <a:ext cx="3360731" cy="198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Ellipse 37"/>
          <p:cNvSpPr/>
          <p:nvPr/>
        </p:nvSpPr>
        <p:spPr>
          <a:xfrm>
            <a:off x="979646" y="1656742"/>
            <a:ext cx="312943" cy="1840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sz="908"/>
          </a:p>
        </p:txBody>
      </p:sp>
      <p:sp>
        <p:nvSpPr>
          <p:cNvPr id="16" name="Textfeld 39"/>
          <p:cNvSpPr txBox="1"/>
          <p:nvPr/>
        </p:nvSpPr>
        <p:spPr>
          <a:xfrm>
            <a:off x="1642348" y="2227402"/>
            <a:ext cx="883603" cy="2009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 err="1"/>
              <a:t>Use</a:t>
            </a:r>
            <a:r>
              <a:rPr lang="de-DE" sz="706" dirty="0"/>
              <a:t> </a:t>
            </a:r>
            <a:r>
              <a:rPr lang="de-DE" sz="706" dirty="0" err="1"/>
              <a:t>rules</a:t>
            </a:r>
            <a:r>
              <a:rPr lang="de-DE" sz="706" dirty="0"/>
              <a:t> </a:t>
            </a:r>
            <a:r>
              <a:rPr lang="de-DE" sz="706" dirty="0" err="1"/>
              <a:t>of</a:t>
            </a:r>
            <a:r>
              <a:rPr lang="de-DE" sz="706" dirty="0"/>
              <a:t> </a:t>
            </a:r>
            <a:r>
              <a:rPr lang="de-DE" sz="706" dirty="0" err="1"/>
              <a:t>thumb</a:t>
            </a:r>
            <a:endParaRPr lang="de-DE" sz="706" dirty="0"/>
          </a:p>
        </p:txBody>
      </p:sp>
      <p:pic>
        <p:nvPicPr>
          <p:cNvPr id="17" name="Grafik 42" descr="TP_tmp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726" y="2282627"/>
            <a:ext cx="1797619" cy="85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Grafik 29" descr="TP_tmp.png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357" y="2851478"/>
            <a:ext cx="742738" cy="140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itle 2">
            <a:extLst>
              <a:ext uri="{FF2B5EF4-FFF2-40B4-BE49-F238E27FC236}">
                <a16:creationId xmlns:a16="http://schemas.microsoft.com/office/drawing/2014/main" id="{44EEC7AD-E143-6BD2-9980-1AE75131B4F1}"/>
              </a:ext>
            </a:extLst>
          </p:cNvPr>
          <p:cNvSpPr txBox="1">
            <a:spLocks/>
          </p:cNvSpPr>
          <p:nvPr/>
        </p:nvSpPr>
        <p:spPr>
          <a:xfrm>
            <a:off x="95250" y="333479"/>
            <a:ext cx="4149090" cy="319919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r>
              <a:rPr lang="en-US" sz="1400" kern="0" dirty="0"/>
              <a:t>I</a:t>
            </a:r>
            <a:r>
              <a:rPr lang="en-US" sz="1100" kern="0" dirty="0"/>
              <a:t>NFERENCE: Confidence Intervals</a:t>
            </a:r>
          </a:p>
        </p:txBody>
      </p:sp>
    </p:spTree>
    <p:extLst>
      <p:ext uri="{BB962C8B-B14F-4D97-AF65-F5344CB8AC3E}">
        <p14:creationId xmlns:p14="http://schemas.microsoft.com/office/powerpoint/2010/main" val="335016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99336" y="1012448"/>
            <a:ext cx="4104270" cy="2151380"/>
          </a:xfrm>
          <a:prstGeom prst="rect">
            <a:avLst/>
          </a:prstGeom>
        </p:spPr>
        <p:txBody>
          <a:bodyPr vert="horz" lIns="46101" tIns="23051" rIns="46101" bIns="23051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462"/>
              </a:lnSpc>
              <a:buNone/>
            </a:pPr>
            <a:r>
              <a:rPr lang="en-GB" sz="12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10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908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de-DE" altLang="en-US" sz="1100" dirty="0" err="1">
                <a:latin typeface="Book Antiqua" panose="02040602050305030304" pitchFamily="18" charset="0"/>
              </a:rPr>
              <a:t>Example</a:t>
            </a:r>
            <a:r>
              <a:rPr lang="de-DE" altLang="en-US" sz="1100" dirty="0">
                <a:latin typeface="Book Antiqua" panose="02040602050305030304" pitchFamily="18" charset="0"/>
              </a:rPr>
              <a:t>: Model </a:t>
            </a:r>
            <a:r>
              <a:rPr lang="de-DE" altLang="en-US" sz="1100" dirty="0" err="1">
                <a:latin typeface="Book Antiqua" panose="02040602050305030304" pitchFamily="18" charset="0"/>
              </a:rPr>
              <a:t>of</a:t>
            </a:r>
            <a:r>
              <a:rPr lang="de-DE" altLang="en-US" sz="1100" dirty="0">
                <a:latin typeface="Book Antiqua" panose="02040602050305030304" pitchFamily="18" charset="0"/>
              </a:rPr>
              <a:t> </a:t>
            </a:r>
            <a:r>
              <a:rPr lang="de-DE" altLang="en-US" sz="1100" dirty="0" err="1">
                <a:latin typeface="Book Antiqua" panose="02040602050305030304" pitchFamily="18" charset="0"/>
              </a:rPr>
              <a:t>firms</a:t>
            </a:r>
            <a:r>
              <a:rPr lang="de-DE" altLang="en-US" sz="1100" dirty="0">
                <a:latin typeface="Book Antiqua" panose="02040602050305030304" pitchFamily="18" charset="0"/>
              </a:rPr>
              <a:t>‘ R&amp;D </a:t>
            </a:r>
            <a:r>
              <a:rPr lang="de-DE" altLang="en-US" sz="1100" dirty="0" err="1">
                <a:latin typeface="Book Antiqua" panose="02040602050305030304" pitchFamily="18" charset="0"/>
              </a:rPr>
              <a:t>expenditures</a:t>
            </a:r>
            <a:endParaRPr lang="de-DE" altLang="en-US" sz="1100" dirty="0">
              <a:latin typeface="Book Antiqua" panose="02040602050305030304" pitchFamily="18" charset="0"/>
            </a:endParaRPr>
          </a:p>
        </p:txBody>
      </p:sp>
      <p:pic>
        <p:nvPicPr>
          <p:cNvPr id="6" name="Grafik 19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54" y="1601517"/>
            <a:ext cx="3585633" cy="30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63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54" y="2043318"/>
            <a:ext cx="3604842" cy="160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21"/>
          <p:cNvSpPr txBox="1"/>
          <p:nvPr/>
        </p:nvSpPr>
        <p:spPr>
          <a:xfrm>
            <a:off x="685112" y="1306983"/>
            <a:ext cx="833883" cy="2009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de-DE" sz="706" dirty="0" err="1"/>
              <a:t>Spending</a:t>
            </a:r>
            <a:r>
              <a:rPr lang="de-DE" sz="706" dirty="0"/>
              <a:t> on R&amp;D</a:t>
            </a:r>
          </a:p>
        </p:txBody>
      </p:sp>
      <p:cxnSp>
        <p:nvCxnSpPr>
          <p:cNvPr id="9" name="Gerade Verbindung mit Pfeil 22"/>
          <p:cNvCxnSpPr>
            <a:stCxn id="8" idx="2"/>
          </p:cNvCxnSpPr>
          <p:nvPr/>
        </p:nvCxnSpPr>
        <p:spPr>
          <a:xfrm flipH="1">
            <a:off x="924422" y="1507935"/>
            <a:ext cx="177632" cy="11199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24"/>
          <p:cNvSpPr txBox="1"/>
          <p:nvPr/>
        </p:nvSpPr>
        <p:spPr>
          <a:xfrm>
            <a:off x="1955291" y="1306983"/>
            <a:ext cx="589068" cy="3095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/>
              <a:t>Annual </a:t>
            </a:r>
            <a:r>
              <a:rPr lang="de-DE" sz="706" dirty="0" err="1"/>
              <a:t>sales</a:t>
            </a:r>
            <a:endParaRPr lang="de-DE" sz="706" dirty="0"/>
          </a:p>
        </p:txBody>
      </p:sp>
      <p:cxnSp>
        <p:nvCxnSpPr>
          <p:cNvPr id="11" name="Gerade Verbindung mit Pfeil 25"/>
          <p:cNvCxnSpPr/>
          <p:nvPr/>
        </p:nvCxnSpPr>
        <p:spPr>
          <a:xfrm rot="16200000" flipH="1">
            <a:off x="2268233" y="1454250"/>
            <a:ext cx="202492" cy="16567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28"/>
          <p:cNvSpPr txBox="1"/>
          <p:nvPr/>
        </p:nvSpPr>
        <p:spPr>
          <a:xfrm>
            <a:off x="2820485" y="1288574"/>
            <a:ext cx="1417446" cy="2009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/>
              <a:t>Profits </a:t>
            </a:r>
            <a:r>
              <a:rPr lang="de-DE" sz="706" dirty="0" err="1"/>
              <a:t>as</a:t>
            </a:r>
            <a:r>
              <a:rPr lang="de-DE" sz="706" dirty="0"/>
              <a:t> </a:t>
            </a:r>
            <a:r>
              <a:rPr lang="de-DE" sz="706" dirty="0" err="1"/>
              <a:t>percentage</a:t>
            </a:r>
            <a:r>
              <a:rPr lang="de-DE" sz="706" dirty="0"/>
              <a:t> of </a:t>
            </a:r>
            <a:r>
              <a:rPr lang="de-DE" sz="706" dirty="0" err="1"/>
              <a:t>sales</a:t>
            </a:r>
            <a:endParaRPr lang="de-DE" sz="706" dirty="0"/>
          </a:p>
        </p:txBody>
      </p:sp>
      <p:cxnSp>
        <p:nvCxnSpPr>
          <p:cNvPr id="13" name="Gerade Verbindung mit Pfeil 29"/>
          <p:cNvCxnSpPr/>
          <p:nvPr/>
        </p:nvCxnSpPr>
        <p:spPr>
          <a:xfrm rot="16200000" flipH="1">
            <a:off x="3427962" y="1454249"/>
            <a:ext cx="202492" cy="16567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Grafik 56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53" y="2393077"/>
            <a:ext cx="1254972" cy="128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Grafik 55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53" y="2558753"/>
            <a:ext cx="877200" cy="128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Grafik 59" descr="TP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1858" y="2393077"/>
            <a:ext cx="1331807" cy="128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Grafik 60" descr="TP_tmp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459" y="2558753"/>
            <a:ext cx="1146122" cy="128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hteck 61"/>
          <p:cNvSpPr/>
          <p:nvPr/>
        </p:nvSpPr>
        <p:spPr>
          <a:xfrm>
            <a:off x="703520" y="2540344"/>
            <a:ext cx="754744" cy="165676"/>
          </a:xfrm>
          <a:prstGeom prst="rect">
            <a:avLst/>
          </a:prstGeom>
          <a:noFill/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sz="908"/>
          </a:p>
        </p:txBody>
      </p:sp>
      <p:sp>
        <p:nvSpPr>
          <p:cNvPr id="19" name="Rechteck 62"/>
          <p:cNvSpPr/>
          <p:nvPr/>
        </p:nvSpPr>
        <p:spPr>
          <a:xfrm>
            <a:off x="2470726" y="2540344"/>
            <a:ext cx="1012461" cy="165676"/>
          </a:xfrm>
          <a:prstGeom prst="rect">
            <a:avLst/>
          </a:prstGeom>
          <a:noFill/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sz="908"/>
          </a:p>
        </p:txBody>
      </p:sp>
      <p:sp>
        <p:nvSpPr>
          <p:cNvPr id="20" name="Textfeld 64"/>
          <p:cNvSpPr txBox="1"/>
          <p:nvPr/>
        </p:nvSpPr>
        <p:spPr>
          <a:xfrm>
            <a:off x="114452" y="2871695"/>
            <a:ext cx="2521949" cy="41819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/>
              <a:t>The </a:t>
            </a:r>
            <a:r>
              <a:rPr lang="de-DE" sz="706" dirty="0" err="1"/>
              <a:t>effect</a:t>
            </a:r>
            <a:r>
              <a:rPr lang="de-DE" sz="706" dirty="0"/>
              <a:t> </a:t>
            </a:r>
            <a:r>
              <a:rPr lang="de-DE" sz="706" dirty="0" err="1"/>
              <a:t>of</a:t>
            </a:r>
            <a:r>
              <a:rPr lang="de-DE" sz="706" dirty="0"/>
              <a:t> </a:t>
            </a:r>
            <a:r>
              <a:rPr lang="de-DE" sz="706" dirty="0" err="1"/>
              <a:t>sales</a:t>
            </a:r>
            <a:r>
              <a:rPr lang="de-DE" sz="706" dirty="0"/>
              <a:t> on R&amp;D </a:t>
            </a:r>
            <a:r>
              <a:rPr lang="de-DE" sz="706" dirty="0" err="1"/>
              <a:t>is</a:t>
            </a:r>
            <a:r>
              <a:rPr lang="de-DE" sz="706" dirty="0"/>
              <a:t> </a:t>
            </a:r>
            <a:r>
              <a:rPr lang="de-DE" sz="706" dirty="0" err="1"/>
              <a:t>relatively</a:t>
            </a:r>
            <a:r>
              <a:rPr lang="de-DE" sz="706" dirty="0"/>
              <a:t> </a:t>
            </a:r>
            <a:r>
              <a:rPr lang="de-DE" sz="706" dirty="0" err="1"/>
              <a:t>precisely</a:t>
            </a:r>
            <a:r>
              <a:rPr lang="de-DE" sz="706" dirty="0"/>
              <a:t> </a:t>
            </a:r>
            <a:r>
              <a:rPr lang="de-DE" sz="706" dirty="0" err="1"/>
              <a:t>estimated</a:t>
            </a:r>
            <a:r>
              <a:rPr lang="de-DE" sz="706" dirty="0"/>
              <a:t> </a:t>
            </a:r>
            <a:r>
              <a:rPr lang="de-DE" sz="706" dirty="0" err="1"/>
              <a:t>as</a:t>
            </a:r>
            <a:r>
              <a:rPr lang="de-DE" sz="706" dirty="0"/>
              <a:t> </a:t>
            </a:r>
            <a:r>
              <a:rPr lang="de-DE" sz="706" dirty="0" err="1"/>
              <a:t>the</a:t>
            </a:r>
            <a:r>
              <a:rPr lang="de-DE" sz="706" dirty="0"/>
              <a:t> </a:t>
            </a:r>
            <a:r>
              <a:rPr lang="de-DE" sz="706" dirty="0" err="1"/>
              <a:t>interval</a:t>
            </a:r>
            <a:r>
              <a:rPr lang="de-DE" sz="706" dirty="0"/>
              <a:t> </a:t>
            </a:r>
            <a:r>
              <a:rPr lang="de-DE" sz="706" dirty="0" err="1"/>
              <a:t>is</a:t>
            </a:r>
            <a:r>
              <a:rPr lang="de-DE" sz="706" dirty="0"/>
              <a:t> </a:t>
            </a:r>
            <a:r>
              <a:rPr lang="de-DE" sz="706" dirty="0" err="1"/>
              <a:t>narrow</a:t>
            </a:r>
            <a:r>
              <a:rPr lang="de-DE" sz="706" dirty="0"/>
              <a:t>. </a:t>
            </a:r>
            <a:r>
              <a:rPr lang="de-DE" sz="706" dirty="0" err="1"/>
              <a:t>Moreover</a:t>
            </a:r>
            <a:r>
              <a:rPr lang="de-DE" sz="706" dirty="0"/>
              <a:t>, </a:t>
            </a:r>
            <a:r>
              <a:rPr lang="de-DE" sz="706" dirty="0" err="1"/>
              <a:t>the</a:t>
            </a:r>
            <a:r>
              <a:rPr lang="de-DE" sz="706" dirty="0"/>
              <a:t> </a:t>
            </a:r>
            <a:r>
              <a:rPr lang="de-DE" sz="706" dirty="0" err="1"/>
              <a:t>effect</a:t>
            </a:r>
            <a:r>
              <a:rPr lang="de-DE" sz="706" dirty="0"/>
              <a:t> </a:t>
            </a:r>
            <a:r>
              <a:rPr lang="de-DE" sz="706" dirty="0" err="1"/>
              <a:t>is</a:t>
            </a:r>
            <a:r>
              <a:rPr lang="de-DE" sz="706" dirty="0"/>
              <a:t> </a:t>
            </a:r>
            <a:r>
              <a:rPr lang="de-DE" sz="706" dirty="0" err="1"/>
              <a:t>significantly</a:t>
            </a:r>
            <a:r>
              <a:rPr lang="de-DE" sz="706" dirty="0"/>
              <a:t> different </a:t>
            </a:r>
            <a:r>
              <a:rPr lang="de-DE" sz="706" dirty="0" err="1"/>
              <a:t>from</a:t>
            </a:r>
            <a:r>
              <a:rPr lang="de-DE" sz="706" dirty="0"/>
              <a:t> </a:t>
            </a:r>
            <a:r>
              <a:rPr lang="de-DE" sz="706" dirty="0" err="1"/>
              <a:t>zero</a:t>
            </a:r>
            <a:r>
              <a:rPr lang="de-DE" sz="706" dirty="0"/>
              <a:t> </a:t>
            </a:r>
            <a:r>
              <a:rPr lang="de-DE" sz="706" dirty="0" err="1"/>
              <a:t>because</a:t>
            </a:r>
            <a:r>
              <a:rPr lang="de-DE" sz="706" dirty="0"/>
              <a:t> </a:t>
            </a:r>
            <a:r>
              <a:rPr lang="de-DE" sz="706" dirty="0" err="1"/>
              <a:t>zero</a:t>
            </a:r>
            <a:r>
              <a:rPr lang="de-DE" sz="706" dirty="0"/>
              <a:t> </a:t>
            </a:r>
            <a:r>
              <a:rPr lang="de-DE" sz="706" dirty="0" err="1"/>
              <a:t>is</a:t>
            </a:r>
            <a:r>
              <a:rPr lang="de-DE" sz="706" dirty="0"/>
              <a:t> outside </a:t>
            </a:r>
            <a:r>
              <a:rPr lang="de-DE" sz="706" dirty="0" err="1"/>
              <a:t>the</a:t>
            </a:r>
            <a:r>
              <a:rPr lang="de-DE" sz="706" dirty="0"/>
              <a:t> </a:t>
            </a:r>
            <a:r>
              <a:rPr lang="de-DE" sz="706" dirty="0" err="1"/>
              <a:t>interval</a:t>
            </a:r>
            <a:r>
              <a:rPr lang="de-DE" sz="706" dirty="0"/>
              <a:t>.</a:t>
            </a:r>
          </a:p>
        </p:txBody>
      </p:sp>
      <p:cxnSp>
        <p:nvCxnSpPr>
          <p:cNvPr id="21" name="Gerade Verbindung mit Pfeil 65"/>
          <p:cNvCxnSpPr/>
          <p:nvPr/>
        </p:nvCxnSpPr>
        <p:spPr>
          <a:xfrm flipV="1">
            <a:off x="519437" y="2724428"/>
            <a:ext cx="156071" cy="14726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69"/>
          <p:cNvSpPr txBox="1"/>
          <p:nvPr/>
        </p:nvSpPr>
        <p:spPr>
          <a:xfrm>
            <a:off x="2636401" y="2871695"/>
            <a:ext cx="1896064" cy="41819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 err="1"/>
              <a:t>This</a:t>
            </a:r>
            <a:r>
              <a:rPr lang="de-DE" sz="706" dirty="0"/>
              <a:t> </a:t>
            </a:r>
            <a:r>
              <a:rPr lang="de-DE" sz="706" dirty="0" err="1"/>
              <a:t>effect</a:t>
            </a:r>
            <a:r>
              <a:rPr lang="de-DE" sz="706" dirty="0"/>
              <a:t> </a:t>
            </a:r>
            <a:r>
              <a:rPr lang="de-DE" sz="706" dirty="0" err="1"/>
              <a:t>is</a:t>
            </a:r>
            <a:r>
              <a:rPr lang="de-DE" sz="706" dirty="0"/>
              <a:t> </a:t>
            </a:r>
            <a:r>
              <a:rPr lang="de-DE" sz="706" dirty="0" err="1"/>
              <a:t>imprecisely</a:t>
            </a:r>
            <a:r>
              <a:rPr lang="de-DE" sz="706" dirty="0"/>
              <a:t> </a:t>
            </a:r>
            <a:r>
              <a:rPr lang="de-DE" sz="706" dirty="0" err="1"/>
              <a:t>estimated</a:t>
            </a:r>
            <a:r>
              <a:rPr lang="de-DE" sz="706" dirty="0"/>
              <a:t> </a:t>
            </a:r>
            <a:r>
              <a:rPr lang="de-DE" sz="706" dirty="0" err="1"/>
              <a:t>as</a:t>
            </a:r>
            <a:r>
              <a:rPr lang="de-DE" sz="706" dirty="0"/>
              <a:t> </a:t>
            </a:r>
            <a:r>
              <a:rPr lang="de-DE" sz="706" dirty="0" err="1"/>
              <a:t>the</a:t>
            </a:r>
            <a:r>
              <a:rPr lang="de-DE" sz="706" dirty="0"/>
              <a:t> in-</a:t>
            </a:r>
          </a:p>
          <a:p>
            <a:pPr>
              <a:defRPr/>
            </a:pPr>
            <a:r>
              <a:rPr lang="de-DE" sz="706" dirty="0" err="1"/>
              <a:t>terval</a:t>
            </a:r>
            <a:r>
              <a:rPr lang="de-DE" sz="706" dirty="0"/>
              <a:t> </a:t>
            </a:r>
            <a:r>
              <a:rPr lang="de-DE" sz="706" dirty="0" err="1"/>
              <a:t>is</a:t>
            </a:r>
            <a:r>
              <a:rPr lang="de-DE" sz="706" dirty="0"/>
              <a:t> </a:t>
            </a:r>
            <a:r>
              <a:rPr lang="de-DE" sz="706" dirty="0" err="1"/>
              <a:t>very</a:t>
            </a:r>
            <a:r>
              <a:rPr lang="de-DE" sz="706" dirty="0"/>
              <a:t> </a:t>
            </a:r>
            <a:r>
              <a:rPr lang="de-DE" sz="706" dirty="0" err="1"/>
              <a:t>wide</a:t>
            </a:r>
            <a:r>
              <a:rPr lang="de-DE" sz="706" dirty="0"/>
              <a:t>. </a:t>
            </a:r>
            <a:r>
              <a:rPr lang="de-DE" sz="706" dirty="0" err="1"/>
              <a:t>It</a:t>
            </a:r>
            <a:r>
              <a:rPr lang="de-DE" sz="706" dirty="0"/>
              <a:t> </a:t>
            </a:r>
            <a:r>
              <a:rPr lang="de-DE" sz="706" dirty="0" err="1"/>
              <a:t>is</a:t>
            </a:r>
            <a:r>
              <a:rPr lang="de-DE" sz="706" dirty="0"/>
              <a:t> not </a:t>
            </a:r>
            <a:r>
              <a:rPr lang="de-DE" sz="706" dirty="0" err="1"/>
              <a:t>even</a:t>
            </a:r>
            <a:r>
              <a:rPr lang="de-DE" sz="706" dirty="0"/>
              <a:t> </a:t>
            </a:r>
            <a:r>
              <a:rPr lang="de-DE" sz="706" dirty="0" err="1"/>
              <a:t>statistically</a:t>
            </a:r>
            <a:endParaRPr lang="de-DE" sz="706" dirty="0"/>
          </a:p>
          <a:p>
            <a:pPr>
              <a:defRPr/>
            </a:pPr>
            <a:r>
              <a:rPr lang="de-DE" sz="706" dirty="0" err="1"/>
              <a:t>significant</a:t>
            </a:r>
            <a:r>
              <a:rPr lang="de-DE" sz="706" dirty="0"/>
              <a:t> </a:t>
            </a:r>
            <a:r>
              <a:rPr lang="de-DE" sz="706" dirty="0" err="1"/>
              <a:t>because</a:t>
            </a:r>
            <a:r>
              <a:rPr lang="de-DE" sz="706" dirty="0"/>
              <a:t> </a:t>
            </a:r>
            <a:r>
              <a:rPr lang="de-DE" sz="706" dirty="0" err="1"/>
              <a:t>zero</a:t>
            </a:r>
            <a:r>
              <a:rPr lang="de-DE" sz="706" dirty="0"/>
              <a:t> lies in </a:t>
            </a:r>
            <a:r>
              <a:rPr lang="de-DE" sz="706" dirty="0" err="1"/>
              <a:t>the</a:t>
            </a:r>
            <a:r>
              <a:rPr lang="de-DE" sz="706" dirty="0"/>
              <a:t> </a:t>
            </a:r>
            <a:r>
              <a:rPr lang="de-DE" sz="706" dirty="0" err="1"/>
              <a:t>interval</a:t>
            </a:r>
            <a:r>
              <a:rPr lang="de-DE" sz="706" dirty="0"/>
              <a:t>.</a:t>
            </a:r>
          </a:p>
        </p:txBody>
      </p:sp>
      <p:cxnSp>
        <p:nvCxnSpPr>
          <p:cNvPr id="23" name="Gerade Verbindung mit Pfeil 70"/>
          <p:cNvCxnSpPr/>
          <p:nvPr/>
        </p:nvCxnSpPr>
        <p:spPr>
          <a:xfrm rot="10800000">
            <a:off x="3501596" y="2724428"/>
            <a:ext cx="202492" cy="16567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997844" y="1753063"/>
            <a:ext cx="614201" cy="2320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8" dirty="0"/>
              <a:t>(0.0128 )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060389" y="1571930"/>
            <a:ext cx="538646" cy="2320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8" dirty="0"/>
              <a:t>0.0217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00257" y="2331994"/>
            <a:ext cx="729533" cy="2320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8" dirty="0"/>
              <a:t>(0.0128 )</a:t>
            </a:r>
          </a:p>
        </p:txBody>
      </p:sp>
      <p:sp>
        <p:nvSpPr>
          <p:cNvPr id="28" name="Title 2">
            <a:extLst>
              <a:ext uri="{FF2B5EF4-FFF2-40B4-BE49-F238E27FC236}">
                <a16:creationId xmlns:a16="http://schemas.microsoft.com/office/drawing/2014/main" id="{2397E27B-1B7C-361F-303E-CEA7E694A54E}"/>
              </a:ext>
            </a:extLst>
          </p:cNvPr>
          <p:cNvSpPr txBox="1">
            <a:spLocks/>
          </p:cNvSpPr>
          <p:nvPr/>
        </p:nvSpPr>
        <p:spPr>
          <a:xfrm>
            <a:off x="95250" y="333479"/>
            <a:ext cx="4149090" cy="319919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r>
              <a:rPr lang="en-US" sz="1400" kern="0" dirty="0"/>
              <a:t>I</a:t>
            </a:r>
            <a:r>
              <a:rPr lang="en-US" sz="1100" kern="0" dirty="0"/>
              <a:t>NFERENCE: Confidence Intervals</a:t>
            </a:r>
          </a:p>
        </p:txBody>
      </p:sp>
    </p:spTree>
    <p:extLst>
      <p:ext uri="{BB962C8B-B14F-4D97-AF65-F5344CB8AC3E}">
        <p14:creationId xmlns:p14="http://schemas.microsoft.com/office/powerpoint/2010/main" val="2976648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99336" y="1012448"/>
            <a:ext cx="4104270" cy="2151380"/>
          </a:xfrm>
          <a:prstGeom prst="rect">
            <a:avLst/>
          </a:prstGeom>
        </p:spPr>
        <p:txBody>
          <a:bodyPr vert="horz" lIns="46101" tIns="23051" rIns="46101" bIns="23051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412"/>
              </a:lnSpc>
              <a:buNone/>
            </a:pPr>
            <a:r>
              <a:rPr lang="en-GB" sz="12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n-GB" sz="10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de-DE" altLang="en-US" sz="1100" dirty="0" err="1">
                <a:latin typeface="Book Antiqua" panose="02040602050305030304" pitchFamily="18" charset="0"/>
              </a:rPr>
              <a:t>Example</a:t>
            </a:r>
            <a:r>
              <a:rPr lang="de-DE" altLang="en-US" sz="1100" dirty="0">
                <a:latin typeface="Book Antiqua" panose="02040602050305030304" pitchFamily="18" charset="0"/>
              </a:rPr>
              <a:t>: Return to education at 2 year vs. at 4 year colleges</a:t>
            </a:r>
          </a:p>
        </p:txBody>
      </p:sp>
      <p:pic>
        <p:nvPicPr>
          <p:cNvPr id="6" name="Grafik 17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54" y="1859234"/>
            <a:ext cx="2932536" cy="134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19"/>
          <p:cNvSpPr txBox="1"/>
          <p:nvPr/>
        </p:nvSpPr>
        <p:spPr>
          <a:xfrm>
            <a:off x="1237363" y="1491066"/>
            <a:ext cx="883603" cy="3095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 err="1"/>
              <a:t>Years</a:t>
            </a:r>
            <a:r>
              <a:rPr lang="de-DE" sz="706" dirty="0"/>
              <a:t> of </a:t>
            </a:r>
            <a:r>
              <a:rPr lang="de-DE" sz="706" dirty="0" err="1"/>
              <a:t>education</a:t>
            </a:r>
            <a:r>
              <a:rPr lang="de-DE" sz="706" dirty="0"/>
              <a:t> </a:t>
            </a:r>
            <a:r>
              <a:rPr lang="de-DE" sz="706" dirty="0" err="1"/>
              <a:t>at</a:t>
            </a:r>
            <a:r>
              <a:rPr lang="de-DE" sz="706" dirty="0"/>
              <a:t> 2 </a:t>
            </a:r>
            <a:r>
              <a:rPr lang="de-DE" sz="706" dirty="0" err="1"/>
              <a:t>year</a:t>
            </a:r>
            <a:r>
              <a:rPr lang="de-DE" sz="706" dirty="0"/>
              <a:t> </a:t>
            </a:r>
            <a:r>
              <a:rPr lang="de-DE" sz="706" dirty="0" err="1"/>
              <a:t>colleges</a:t>
            </a:r>
            <a:endParaRPr lang="de-DE" sz="706" dirty="0"/>
          </a:p>
        </p:txBody>
      </p:sp>
      <p:sp>
        <p:nvSpPr>
          <p:cNvPr id="8" name="Textfeld 21"/>
          <p:cNvSpPr txBox="1"/>
          <p:nvPr/>
        </p:nvSpPr>
        <p:spPr>
          <a:xfrm>
            <a:off x="2176191" y="1491066"/>
            <a:ext cx="883603" cy="3095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 err="1"/>
              <a:t>Years</a:t>
            </a:r>
            <a:r>
              <a:rPr lang="de-DE" sz="706" dirty="0"/>
              <a:t> of </a:t>
            </a:r>
            <a:r>
              <a:rPr lang="de-DE" sz="706" dirty="0" err="1"/>
              <a:t>education</a:t>
            </a:r>
            <a:r>
              <a:rPr lang="de-DE" sz="706" dirty="0"/>
              <a:t> </a:t>
            </a:r>
            <a:r>
              <a:rPr lang="de-DE" sz="706" dirty="0" err="1"/>
              <a:t>at</a:t>
            </a:r>
            <a:r>
              <a:rPr lang="de-DE" sz="706" dirty="0"/>
              <a:t> 4 </a:t>
            </a:r>
            <a:r>
              <a:rPr lang="de-DE" sz="706" dirty="0" err="1"/>
              <a:t>year</a:t>
            </a:r>
            <a:r>
              <a:rPr lang="de-DE" sz="706" dirty="0"/>
              <a:t> </a:t>
            </a:r>
            <a:r>
              <a:rPr lang="de-DE" sz="706" dirty="0" err="1"/>
              <a:t>colleges</a:t>
            </a:r>
            <a:endParaRPr lang="de-DE" sz="706" dirty="0"/>
          </a:p>
        </p:txBody>
      </p:sp>
      <p:cxnSp>
        <p:nvCxnSpPr>
          <p:cNvPr id="9" name="Gerade Verbindung mit Pfeil 22"/>
          <p:cNvCxnSpPr/>
          <p:nvPr/>
        </p:nvCxnSpPr>
        <p:spPr>
          <a:xfrm rot="16200000" flipH="1">
            <a:off x="1780412" y="1757988"/>
            <a:ext cx="110450" cy="9204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24"/>
          <p:cNvCxnSpPr/>
          <p:nvPr/>
        </p:nvCxnSpPr>
        <p:spPr>
          <a:xfrm rot="5400000">
            <a:off x="2397092" y="1767192"/>
            <a:ext cx="110450" cy="7363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eck 28"/>
          <p:cNvSpPr>
            <a:spLocks noChangeArrowheads="1"/>
          </p:cNvSpPr>
          <p:nvPr/>
        </p:nvSpPr>
        <p:spPr bwMode="auto">
          <a:xfrm>
            <a:off x="482620" y="2135360"/>
            <a:ext cx="3092513" cy="232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de-DE" altLang="en-US" sz="908"/>
              <a:t>Test                                against                              .</a:t>
            </a:r>
          </a:p>
        </p:txBody>
      </p:sp>
      <p:sp>
        <p:nvSpPr>
          <p:cNvPr id="12" name="Rechteck 31"/>
          <p:cNvSpPr>
            <a:spLocks noChangeArrowheads="1"/>
          </p:cNvSpPr>
          <p:nvPr/>
        </p:nvSpPr>
        <p:spPr bwMode="auto">
          <a:xfrm>
            <a:off x="482620" y="2448303"/>
            <a:ext cx="1898277" cy="232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de-DE" altLang="en-US" sz="908"/>
              <a:t>A possible test statistic would be:</a:t>
            </a:r>
          </a:p>
        </p:txBody>
      </p:sp>
      <p:pic>
        <p:nvPicPr>
          <p:cNvPr id="13" name="Grafik 34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37" y="2742836"/>
            <a:ext cx="960438" cy="326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feld 35"/>
          <p:cNvSpPr txBox="1"/>
          <p:nvPr/>
        </p:nvSpPr>
        <p:spPr>
          <a:xfrm>
            <a:off x="1642348" y="2669203"/>
            <a:ext cx="2871708" cy="52681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/>
              <a:t>The </a:t>
            </a:r>
            <a:r>
              <a:rPr lang="de-DE" sz="706" dirty="0" err="1"/>
              <a:t>difference</a:t>
            </a:r>
            <a:r>
              <a:rPr lang="de-DE" sz="706" dirty="0"/>
              <a:t> </a:t>
            </a:r>
            <a:r>
              <a:rPr lang="de-DE" sz="706" dirty="0" err="1"/>
              <a:t>between</a:t>
            </a:r>
            <a:r>
              <a:rPr lang="de-DE" sz="706" dirty="0"/>
              <a:t> </a:t>
            </a:r>
            <a:r>
              <a:rPr lang="de-DE" sz="706" dirty="0" err="1"/>
              <a:t>the</a:t>
            </a:r>
            <a:r>
              <a:rPr lang="de-DE" sz="706" dirty="0"/>
              <a:t> </a:t>
            </a:r>
            <a:r>
              <a:rPr lang="de-DE" sz="706" dirty="0" err="1"/>
              <a:t>estimates</a:t>
            </a:r>
            <a:r>
              <a:rPr lang="de-DE" sz="706" dirty="0"/>
              <a:t> </a:t>
            </a:r>
            <a:r>
              <a:rPr lang="de-DE" sz="706" dirty="0" err="1"/>
              <a:t>is</a:t>
            </a:r>
            <a:r>
              <a:rPr lang="de-DE" sz="706" dirty="0"/>
              <a:t> </a:t>
            </a:r>
            <a:r>
              <a:rPr lang="de-DE" sz="706" dirty="0" err="1"/>
              <a:t>normalized</a:t>
            </a:r>
            <a:r>
              <a:rPr lang="de-DE" sz="706" dirty="0"/>
              <a:t> </a:t>
            </a:r>
            <a:r>
              <a:rPr lang="de-DE" sz="706" dirty="0" err="1"/>
              <a:t>by</a:t>
            </a:r>
            <a:r>
              <a:rPr lang="de-DE" sz="706" dirty="0"/>
              <a:t> </a:t>
            </a:r>
            <a:r>
              <a:rPr lang="de-DE" sz="706" dirty="0" err="1"/>
              <a:t>the</a:t>
            </a:r>
            <a:r>
              <a:rPr lang="de-DE" sz="706" dirty="0"/>
              <a:t> </a:t>
            </a:r>
            <a:r>
              <a:rPr lang="de-DE" sz="706" dirty="0" err="1"/>
              <a:t>estimated</a:t>
            </a:r>
            <a:r>
              <a:rPr lang="de-DE" sz="706" dirty="0"/>
              <a:t> </a:t>
            </a:r>
            <a:r>
              <a:rPr lang="de-DE" sz="706" dirty="0" err="1"/>
              <a:t>standard</a:t>
            </a:r>
            <a:r>
              <a:rPr lang="de-DE" sz="706" dirty="0"/>
              <a:t> </a:t>
            </a:r>
            <a:r>
              <a:rPr lang="de-DE" sz="706" dirty="0" err="1"/>
              <a:t>deviation</a:t>
            </a:r>
            <a:r>
              <a:rPr lang="de-DE" sz="706" dirty="0"/>
              <a:t> </a:t>
            </a:r>
            <a:r>
              <a:rPr lang="de-DE" sz="706" dirty="0" err="1"/>
              <a:t>of</a:t>
            </a:r>
            <a:r>
              <a:rPr lang="de-DE" sz="706" dirty="0"/>
              <a:t> </a:t>
            </a:r>
            <a:r>
              <a:rPr lang="de-DE" sz="706" dirty="0" err="1"/>
              <a:t>the</a:t>
            </a:r>
            <a:r>
              <a:rPr lang="de-DE" sz="706" dirty="0"/>
              <a:t> </a:t>
            </a:r>
            <a:r>
              <a:rPr lang="de-DE" sz="706" dirty="0" err="1"/>
              <a:t>difference</a:t>
            </a:r>
            <a:r>
              <a:rPr lang="de-DE" sz="706" dirty="0"/>
              <a:t>. The null </a:t>
            </a:r>
            <a:r>
              <a:rPr lang="de-DE" sz="706" dirty="0" err="1"/>
              <a:t>hypothesis</a:t>
            </a:r>
            <a:r>
              <a:rPr lang="de-DE" sz="706" dirty="0"/>
              <a:t> </a:t>
            </a:r>
            <a:r>
              <a:rPr lang="de-DE" sz="706" dirty="0" err="1"/>
              <a:t>would</a:t>
            </a:r>
            <a:r>
              <a:rPr lang="de-DE" sz="706" dirty="0"/>
              <a:t> </a:t>
            </a:r>
            <a:r>
              <a:rPr lang="de-DE" sz="706" dirty="0" err="1"/>
              <a:t>have</a:t>
            </a:r>
            <a:r>
              <a:rPr lang="de-DE" sz="706" dirty="0"/>
              <a:t> </a:t>
            </a:r>
            <a:r>
              <a:rPr lang="de-DE" sz="706" dirty="0" err="1"/>
              <a:t>to</a:t>
            </a:r>
            <a:r>
              <a:rPr lang="de-DE" sz="706" dirty="0"/>
              <a:t> </a:t>
            </a:r>
            <a:r>
              <a:rPr lang="de-DE" sz="706" dirty="0" err="1"/>
              <a:t>be</a:t>
            </a:r>
            <a:r>
              <a:rPr lang="de-DE" sz="706" dirty="0"/>
              <a:t> </a:t>
            </a:r>
            <a:r>
              <a:rPr lang="de-DE" sz="706" dirty="0" err="1"/>
              <a:t>rejected</a:t>
            </a:r>
            <a:r>
              <a:rPr lang="de-DE" sz="706" dirty="0"/>
              <a:t> </a:t>
            </a:r>
            <a:r>
              <a:rPr lang="de-DE" sz="706" dirty="0" err="1"/>
              <a:t>if</a:t>
            </a:r>
            <a:r>
              <a:rPr lang="de-DE" sz="706" dirty="0"/>
              <a:t> </a:t>
            </a:r>
            <a:r>
              <a:rPr lang="de-DE" sz="706" dirty="0" err="1"/>
              <a:t>the</a:t>
            </a:r>
            <a:r>
              <a:rPr lang="de-DE" sz="706" dirty="0"/>
              <a:t> </a:t>
            </a:r>
            <a:r>
              <a:rPr lang="de-DE" sz="706" dirty="0" err="1"/>
              <a:t>statistic</a:t>
            </a:r>
            <a:r>
              <a:rPr lang="de-DE" sz="706" dirty="0"/>
              <a:t> </a:t>
            </a:r>
            <a:r>
              <a:rPr lang="de-DE" sz="706" dirty="0" err="1"/>
              <a:t>is</a:t>
            </a:r>
            <a:r>
              <a:rPr lang="de-DE" sz="706" dirty="0"/>
              <a:t> „</a:t>
            </a:r>
            <a:r>
              <a:rPr lang="de-DE" sz="706" dirty="0" err="1"/>
              <a:t>too</a:t>
            </a:r>
            <a:r>
              <a:rPr lang="de-DE" sz="706" dirty="0"/>
              <a:t> negative“ </a:t>
            </a:r>
            <a:r>
              <a:rPr lang="de-DE" sz="706" dirty="0" err="1"/>
              <a:t>to</a:t>
            </a:r>
            <a:r>
              <a:rPr lang="de-DE" sz="706" dirty="0"/>
              <a:t> </a:t>
            </a:r>
            <a:r>
              <a:rPr lang="de-DE" sz="706" dirty="0" err="1"/>
              <a:t>believe</a:t>
            </a:r>
            <a:r>
              <a:rPr lang="de-DE" sz="706" dirty="0"/>
              <a:t> </a:t>
            </a:r>
            <a:r>
              <a:rPr lang="de-DE" sz="706" dirty="0" err="1"/>
              <a:t>that</a:t>
            </a:r>
            <a:r>
              <a:rPr lang="de-DE" sz="706" dirty="0"/>
              <a:t> </a:t>
            </a:r>
            <a:r>
              <a:rPr lang="de-DE" sz="706" dirty="0" err="1"/>
              <a:t>the</a:t>
            </a:r>
            <a:r>
              <a:rPr lang="de-DE" sz="706" dirty="0"/>
              <a:t> </a:t>
            </a:r>
            <a:r>
              <a:rPr lang="de-DE" sz="706" dirty="0" err="1"/>
              <a:t>true</a:t>
            </a:r>
            <a:r>
              <a:rPr lang="de-DE" sz="706" dirty="0"/>
              <a:t> </a:t>
            </a:r>
            <a:r>
              <a:rPr lang="de-DE" sz="706" dirty="0" err="1"/>
              <a:t>difference</a:t>
            </a:r>
            <a:r>
              <a:rPr lang="de-DE" sz="706" dirty="0"/>
              <a:t> </a:t>
            </a:r>
            <a:r>
              <a:rPr lang="de-DE" sz="706" dirty="0" err="1"/>
              <a:t>between</a:t>
            </a:r>
            <a:r>
              <a:rPr lang="de-DE" sz="706" dirty="0"/>
              <a:t> </a:t>
            </a:r>
            <a:r>
              <a:rPr lang="de-DE" sz="706" dirty="0" err="1"/>
              <a:t>the</a:t>
            </a:r>
            <a:r>
              <a:rPr lang="de-DE" sz="706" dirty="0"/>
              <a:t> </a:t>
            </a:r>
            <a:r>
              <a:rPr lang="de-DE" sz="706" dirty="0" err="1"/>
              <a:t>parameters</a:t>
            </a:r>
            <a:r>
              <a:rPr lang="de-DE" sz="706" dirty="0"/>
              <a:t> </a:t>
            </a:r>
            <a:r>
              <a:rPr lang="de-DE" sz="706" dirty="0" err="1"/>
              <a:t>is</a:t>
            </a:r>
            <a:r>
              <a:rPr lang="de-DE" sz="706" dirty="0"/>
              <a:t> </a:t>
            </a:r>
            <a:r>
              <a:rPr lang="de-DE" sz="706" dirty="0" err="1"/>
              <a:t>equal</a:t>
            </a:r>
            <a:r>
              <a:rPr lang="de-DE" sz="706" dirty="0"/>
              <a:t> </a:t>
            </a:r>
            <a:r>
              <a:rPr lang="de-DE" sz="706" dirty="0" err="1"/>
              <a:t>to</a:t>
            </a:r>
            <a:r>
              <a:rPr lang="de-DE" sz="706" dirty="0"/>
              <a:t> </a:t>
            </a:r>
            <a:r>
              <a:rPr lang="de-DE" sz="706" dirty="0" err="1"/>
              <a:t>zero</a:t>
            </a:r>
            <a:r>
              <a:rPr lang="de-DE" sz="706" dirty="0"/>
              <a:t>.</a:t>
            </a:r>
          </a:p>
        </p:txBody>
      </p:sp>
      <p:cxnSp>
        <p:nvCxnSpPr>
          <p:cNvPr id="15" name="Gerade Verbindung mit Pfeil 36"/>
          <p:cNvCxnSpPr/>
          <p:nvPr/>
        </p:nvCxnSpPr>
        <p:spPr>
          <a:xfrm rot="10800000" flipV="1">
            <a:off x="1439856" y="2742837"/>
            <a:ext cx="239309" cy="552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e 40"/>
          <p:cNvSpPr/>
          <p:nvPr/>
        </p:nvSpPr>
        <p:spPr>
          <a:xfrm>
            <a:off x="832379" y="2706020"/>
            <a:ext cx="589068" cy="1840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sz="908"/>
          </a:p>
        </p:txBody>
      </p:sp>
      <p:pic>
        <p:nvPicPr>
          <p:cNvPr id="17" name="Grafik 29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564" y="2183382"/>
            <a:ext cx="1024467" cy="128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Grafik 30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050" y="2183382"/>
            <a:ext cx="1005258" cy="121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2">
            <a:extLst>
              <a:ext uri="{FF2B5EF4-FFF2-40B4-BE49-F238E27FC236}">
                <a16:creationId xmlns:a16="http://schemas.microsoft.com/office/drawing/2014/main" id="{FFCF2A26-3C63-41B5-90B1-6931C04036D2}"/>
              </a:ext>
            </a:extLst>
          </p:cNvPr>
          <p:cNvSpPr txBox="1">
            <a:spLocks/>
          </p:cNvSpPr>
          <p:nvPr/>
        </p:nvSpPr>
        <p:spPr>
          <a:xfrm>
            <a:off x="95250" y="333479"/>
            <a:ext cx="4514850" cy="407646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r>
              <a:rPr lang="en-US" sz="1400" kern="0" dirty="0"/>
              <a:t>I</a:t>
            </a:r>
            <a:r>
              <a:rPr lang="en-US" sz="1100" kern="0" dirty="0"/>
              <a:t>NFERENCE: Testing Hypotheses About a Linear Combination of Parameters</a:t>
            </a:r>
          </a:p>
        </p:txBody>
      </p:sp>
    </p:spTree>
    <p:extLst>
      <p:ext uri="{BB962C8B-B14F-4D97-AF65-F5344CB8AC3E}">
        <p14:creationId xmlns:p14="http://schemas.microsoft.com/office/powerpoint/2010/main" val="1361939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299336" y="1012448"/>
            <a:ext cx="4104270" cy="2151380"/>
          </a:xfrm>
          <a:prstGeom prst="rect">
            <a:avLst/>
          </a:prstGeom>
        </p:spPr>
        <p:txBody>
          <a:bodyPr vert="horz" lIns="46101" tIns="23051" rIns="46101" bIns="23051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462"/>
              </a:lnSpc>
              <a:buNone/>
            </a:pPr>
            <a:r>
              <a:rPr lang="en-GB" sz="12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n-GB" sz="10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de-DE" altLang="en-US" sz="1000" dirty="0">
                <a:latin typeface="Book Antiqua" panose="02040602050305030304" pitchFamily="18" charset="0"/>
              </a:rPr>
              <a:t>Impossible to compute with standard regression output because</a:t>
            </a:r>
          </a:p>
          <a:p>
            <a:pPr>
              <a:lnSpc>
                <a:spcPts val="1412"/>
              </a:lnSpc>
            </a:pPr>
            <a:endParaRPr lang="de-DE" altLang="en-US" sz="908" b="1" dirty="0"/>
          </a:p>
          <a:p>
            <a:pPr>
              <a:lnSpc>
                <a:spcPts val="1412"/>
              </a:lnSpc>
            </a:pPr>
            <a:endParaRPr lang="de-DE" altLang="en-US" sz="908" b="1" dirty="0"/>
          </a:p>
          <a:p>
            <a:pPr marL="0" indent="0">
              <a:lnSpc>
                <a:spcPts val="1412"/>
              </a:lnSpc>
              <a:buNone/>
            </a:pPr>
            <a:r>
              <a:rPr lang="en-GB" sz="12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n-GB" sz="10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de-DE" altLang="en-US" sz="1000" dirty="0">
                <a:latin typeface="Book Antiqua" panose="02040602050305030304" pitchFamily="18" charset="0"/>
              </a:rPr>
              <a:t>Alternative method</a:t>
            </a:r>
          </a:p>
        </p:txBody>
      </p:sp>
      <p:pic>
        <p:nvPicPr>
          <p:cNvPr id="21" name="Grafik 19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893" y="1325391"/>
            <a:ext cx="4251537" cy="204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feld 23"/>
          <p:cNvSpPr txBox="1"/>
          <p:nvPr/>
        </p:nvSpPr>
        <p:spPr>
          <a:xfrm>
            <a:off x="2544360" y="1638333"/>
            <a:ext cx="1896063" cy="2009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 err="1"/>
              <a:t>Usually</a:t>
            </a:r>
            <a:r>
              <a:rPr lang="de-DE" sz="706" dirty="0"/>
              <a:t> not </a:t>
            </a:r>
            <a:r>
              <a:rPr lang="de-DE" sz="706" dirty="0" err="1"/>
              <a:t>available</a:t>
            </a:r>
            <a:r>
              <a:rPr lang="de-DE" sz="706" dirty="0"/>
              <a:t> in </a:t>
            </a:r>
            <a:r>
              <a:rPr lang="de-DE" sz="706" dirty="0" err="1"/>
              <a:t>regression</a:t>
            </a:r>
            <a:r>
              <a:rPr lang="de-DE" sz="706" dirty="0"/>
              <a:t> </a:t>
            </a:r>
            <a:r>
              <a:rPr lang="de-DE" sz="706" dirty="0" err="1"/>
              <a:t>output</a:t>
            </a:r>
            <a:endParaRPr lang="de-DE" sz="706" dirty="0"/>
          </a:p>
        </p:txBody>
      </p:sp>
      <p:cxnSp>
        <p:nvCxnSpPr>
          <p:cNvPr id="23" name="Gerade Verbindung mit Pfeil 25"/>
          <p:cNvCxnSpPr/>
          <p:nvPr/>
        </p:nvCxnSpPr>
        <p:spPr>
          <a:xfrm rot="5400000" flipH="1" flipV="1">
            <a:off x="3722496" y="1564700"/>
            <a:ext cx="128859" cy="9204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lipse 38"/>
          <p:cNvSpPr/>
          <p:nvPr/>
        </p:nvSpPr>
        <p:spPr>
          <a:xfrm>
            <a:off x="3740904" y="1306982"/>
            <a:ext cx="699519" cy="2393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sz="908"/>
          </a:p>
        </p:txBody>
      </p:sp>
      <p:sp>
        <p:nvSpPr>
          <p:cNvPr id="25" name="Rechteck 42"/>
          <p:cNvSpPr>
            <a:spLocks noChangeArrowheads="1"/>
          </p:cNvSpPr>
          <p:nvPr/>
        </p:nvSpPr>
        <p:spPr bwMode="auto">
          <a:xfrm>
            <a:off x="390578" y="1951276"/>
            <a:ext cx="3916457" cy="232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en-US" sz="908"/>
              <a:t>Define                          and test                       against                     .</a:t>
            </a:r>
          </a:p>
        </p:txBody>
      </p:sp>
      <p:pic>
        <p:nvPicPr>
          <p:cNvPr id="26" name="Grafik 51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191" y="1995296"/>
            <a:ext cx="704321" cy="128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Grafik 52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2736" y="1995296"/>
            <a:ext cx="678709" cy="121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Grafik 54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803" y="2337852"/>
            <a:ext cx="3066997" cy="134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Grafik 69" descr="TP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097" y="2687611"/>
            <a:ext cx="2689225" cy="134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0" name="Gerade Verbindung mit Pfeil 60"/>
          <p:cNvCxnSpPr/>
          <p:nvPr/>
        </p:nvCxnSpPr>
        <p:spPr>
          <a:xfrm rot="5400000" flipH="1" flipV="1">
            <a:off x="1218956" y="2577161"/>
            <a:ext cx="478618" cy="33135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lipse 61"/>
          <p:cNvSpPr/>
          <p:nvPr/>
        </p:nvSpPr>
        <p:spPr>
          <a:xfrm>
            <a:off x="1513490" y="2282626"/>
            <a:ext cx="533843" cy="22090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sz="908"/>
          </a:p>
        </p:txBody>
      </p:sp>
      <p:sp>
        <p:nvSpPr>
          <p:cNvPr id="32" name="Textfeld 66"/>
          <p:cNvSpPr txBox="1"/>
          <p:nvPr/>
        </p:nvSpPr>
        <p:spPr>
          <a:xfrm>
            <a:off x="2213009" y="2982145"/>
            <a:ext cx="1896063" cy="2009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/>
              <a:t>a </a:t>
            </a:r>
            <a:r>
              <a:rPr lang="de-DE" sz="706" dirty="0" err="1"/>
              <a:t>new</a:t>
            </a:r>
            <a:r>
              <a:rPr lang="de-DE" sz="706" dirty="0"/>
              <a:t> </a:t>
            </a:r>
            <a:r>
              <a:rPr lang="de-DE" sz="706" dirty="0" err="1"/>
              <a:t>regressor</a:t>
            </a:r>
            <a:r>
              <a:rPr lang="de-DE" sz="706" dirty="0"/>
              <a:t> (= total </a:t>
            </a:r>
            <a:r>
              <a:rPr lang="de-DE" sz="706" dirty="0" err="1"/>
              <a:t>years</a:t>
            </a:r>
            <a:r>
              <a:rPr lang="de-DE" sz="706" dirty="0"/>
              <a:t> </a:t>
            </a:r>
            <a:r>
              <a:rPr lang="de-DE" sz="706" dirty="0" err="1"/>
              <a:t>of</a:t>
            </a:r>
            <a:r>
              <a:rPr lang="de-DE" sz="706" dirty="0"/>
              <a:t> </a:t>
            </a:r>
            <a:r>
              <a:rPr lang="de-DE" sz="706" dirty="0" err="1"/>
              <a:t>college</a:t>
            </a:r>
            <a:r>
              <a:rPr lang="de-DE" sz="706" dirty="0"/>
              <a:t>)</a:t>
            </a:r>
          </a:p>
        </p:txBody>
      </p:sp>
      <p:cxnSp>
        <p:nvCxnSpPr>
          <p:cNvPr id="33" name="Gerade Verbindung mit Pfeil 67"/>
          <p:cNvCxnSpPr/>
          <p:nvPr/>
        </p:nvCxnSpPr>
        <p:spPr>
          <a:xfrm rot="5400000" flipH="1" flipV="1">
            <a:off x="2378684" y="2890103"/>
            <a:ext cx="147267" cy="1104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hteck 72"/>
          <p:cNvSpPr/>
          <p:nvPr/>
        </p:nvSpPr>
        <p:spPr>
          <a:xfrm>
            <a:off x="2157783" y="2650794"/>
            <a:ext cx="699519" cy="184084"/>
          </a:xfrm>
          <a:prstGeom prst="rect">
            <a:avLst/>
          </a:prstGeom>
          <a:noFill/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sz="908"/>
          </a:p>
        </p:txBody>
      </p:sp>
      <p:sp>
        <p:nvSpPr>
          <p:cNvPr id="35" name="Textfeld 65"/>
          <p:cNvSpPr txBox="1"/>
          <p:nvPr/>
        </p:nvSpPr>
        <p:spPr>
          <a:xfrm>
            <a:off x="703521" y="2982145"/>
            <a:ext cx="1270178" cy="2009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/>
              <a:t>Insert </a:t>
            </a:r>
            <a:r>
              <a:rPr lang="de-DE" sz="706" dirty="0" err="1"/>
              <a:t>into</a:t>
            </a:r>
            <a:r>
              <a:rPr lang="de-DE" sz="706" dirty="0"/>
              <a:t> original </a:t>
            </a:r>
            <a:r>
              <a:rPr lang="de-DE" sz="706" dirty="0" err="1"/>
              <a:t>regression</a:t>
            </a:r>
            <a:endParaRPr lang="de-DE" sz="706" dirty="0"/>
          </a:p>
        </p:txBody>
      </p:sp>
      <p:pic>
        <p:nvPicPr>
          <p:cNvPr id="36" name="Grafik 44" descr="TP_tmp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379" y="1992095"/>
            <a:ext cx="774753" cy="121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2">
            <a:extLst>
              <a:ext uri="{FF2B5EF4-FFF2-40B4-BE49-F238E27FC236}">
                <a16:creationId xmlns:a16="http://schemas.microsoft.com/office/drawing/2014/main" id="{F481BA3C-76C8-412F-368B-DC8E684BC919}"/>
              </a:ext>
            </a:extLst>
          </p:cNvPr>
          <p:cNvSpPr txBox="1">
            <a:spLocks/>
          </p:cNvSpPr>
          <p:nvPr/>
        </p:nvSpPr>
        <p:spPr>
          <a:xfrm>
            <a:off x="95250" y="333479"/>
            <a:ext cx="4514850" cy="407646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r>
              <a:rPr lang="en-US" sz="1400" kern="0" dirty="0"/>
              <a:t>I</a:t>
            </a:r>
            <a:r>
              <a:rPr lang="en-US" sz="1100" kern="0" dirty="0"/>
              <a:t>NFERENCE: Testing Hypotheses About a Linear Combination of Parameters</a:t>
            </a:r>
          </a:p>
        </p:txBody>
      </p:sp>
    </p:spTree>
    <p:extLst>
      <p:ext uri="{BB962C8B-B14F-4D97-AF65-F5344CB8AC3E}">
        <p14:creationId xmlns:p14="http://schemas.microsoft.com/office/powerpoint/2010/main" val="3816498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99336" y="1012448"/>
            <a:ext cx="4104270" cy="2216209"/>
          </a:xfrm>
          <a:prstGeom prst="rect">
            <a:avLst/>
          </a:prstGeom>
        </p:spPr>
        <p:txBody>
          <a:bodyPr vert="horz" lIns="46101" tIns="23051" rIns="46101" bIns="23051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462"/>
              </a:lnSpc>
              <a:buNone/>
            </a:pPr>
            <a:r>
              <a:rPr lang="en-GB" sz="12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10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de-DE" altLang="en-US" sz="1100" dirty="0" err="1">
                <a:latin typeface="Book Antiqua" panose="02040602050305030304" pitchFamily="18" charset="0"/>
              </a:rPr>
              <a:t>Estimation</a:t>
            </a:r>
            <a:r>
              <a:rPr lang="de-DE" altLang="en-US" sz="1100" dirty="0">
                <a:latin typeface="Book Antiqua" panose="02040602050305030304" pitchFamily="18" charset="0"/>
              </a:rPr>
              <a:t> </a:t>
            </a:r>
            <a:r>
              <a:rPr lang="de-DE" altLang="en-US" sz="1100" dirty="0" err="1">
                <a:latin typeface="Book Antiqua" panose="02040602050305030304" pitchFamily="18" charset="0"/>
              </a:rPr>
              <a:t>results</a:t>
            </a:r>
            <a:endParaRPr lang="de-DE" altLang="en-US" sz="1100" dirty="0">
              <a:latin typeface="Book Antiqua" panose="02040602050305030304" pitchFamily="18" charset="0"/>
            </a:endParaRPr>
          </a:p>
          <a:p>
            <a:pPr>
              <a:lnSpc>
                <a:spcPts val="1513"/>
              </a:lnSpc>
            </a:pPr>
            <a:endParaRPr lang="de-DE" altLang="en-US" sz="908" b="1" dirty="0"/>
          </a:p>
          <a:p>
            <a:pPr>
              <a:lnSpc>
                <a:spcPts val="1513"/>
              </a:lnSpc>
            </a:pPr>
            <a:endParaRPr lang="de-DE" altLang="en-US" sz="908" b="1" dirty="0"/>
          </a:p>
          <a:p>
            <a:pPr>
              <a:lnSpc>
                <a:spcPts val="1513"/>
              </a:lnSpc>
            </a:pPr>
            <a:endParaRPr lang="de-DE" altLang="en-US" sz="908" b="1" dirty="0"/>
          </a:p>
          <a:p>
            <a:pPr>
              <a:lnSpc>
                <a:spcPts val="1513"/>
              </a:lnSpc>
            </a:pPr>
            <a:endParaRPr lang="de-DE" altLang="en-US" sz="908" b="1" dirty="0"/>
          </a:p>
          <a:p>
            <a:pPr>
              <a:lnSpc>
                <a:spcPts val="1513"/>
              </a:lnSpc>
            </a:pPr>
            <a:endParaRPr lang="de-DE" altLang="en-US" sz="908" b="1" dirty="0"/>
          </a:p>
          <a:p>
            <a:pPr>
              <a:lnSpc>
                <a:spcPts val="1513"/>
              </a:lnSpc>
            </a:pPr>
            <a:endParaRPr lang="de-DE" altLang="en-US" sz="908" b="1" dirty="0"/>
          </a:p>
          <a:p>
            <a:pPr>
              <a:lnSpc>
                <a:spcPts val="1513"/>
              </a:lnSpc>
            </a:pPr>
            <a:endParaRPr lang="de-DE" altLang="en-US" sz="908" b="1" dirty="0"/>
          </a:p>
          <a:p>
            <a:pPr>
              <a:lnSpc>
                <a:spcPts val="1412"/>
              </a:lnSpc>
            </a:pPr>
            <a:endParaRPr lang="de-DE" altLang="en-US" sz="908" b="1" dirty="0"/>
          </a:p>
          <a:p>
            <a:pPr marL="0" indent="0">
              <a:lnSpc>
                <a:spcPts val="1412"/>
              </a:lnSpc>
              <a:buNone/>
            </a:pPr>
            <a:r>
              <a:rPr lang="en-GB" sz="12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10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de-DE" altLang="en-US" sz="1100" dirty="0">
                <a:latin typeface="Book Antiqua" panose="02040602050305030304" pitchFamily="18" charset="0"/>
              </a:rPr>
              <a:t>This </a:t>
            </a:r>
            <a:r>
              <a:rPr lang="de-DE" altLang="en-US" sz="1100" dirty="0" err="1">
                <a:latin typeface="Book Antiqua" panose="02040602050305030304" pitchFamily="18" charset="0"/>
              </a:rPr>
              <a:t>method</a:t>
            </a:r>
            <a:r>
              <a:rPr lang="de-DE" altLang="en-US" sz="1100" dirty="0">
                <a:latin typeface="Book Antiqua" panose="02040602050305030304" pitchFamily="18" charset="0"/>
              </a:rPr>
              <a:t> </a:t>
            </a:r>
            <a:r>
              <a:rPr lang="de-DE" altLang="en-US" sz="1100" dirty="0" err="1">
                <a:latin typeface="Book Antiqua" panose="02040602050305030304" pitchFamily="18" charset="0"/>
              </a:rPr>
              <a:t>works</a:t>
            </a:r>
            <a:r>
              <a:rPr lang="de-DE" altLang="en-US" sz="1100" dirty="0">
                <a:latin typeface="Book Antiqua" panose="02040602050305030304" pitchFamily="18" charset="0"/>
              </a:rPr>
              <a:t> </a:t>
            </a:r>
            <a:r>
              <a:rPr lang="de-DE" altLang="en-US" sz="1100" u="sng" dirty="0" err="1">
                <a:latin typeface="Book Antiqua" panose="02040602050305030304" pitchFamily="18" charset="0"/>
              </a:rPr>
              <a:t>always</a:t>
            </a:r>
            <a:r>
              <a:rPr lang="de-DE" altLang="en-US" sz="1100" dirty="0">
                <a:latin typeface="Book Antiqua" panose="02040602050305030304" pitchFamily="18" charset="0"/>
              </a:rPr>
              <a:t> </a:t>
            </a:r>
            <a:r>
              <a:rPr lang="de-DE" altLang="en-US" sz="1100" dirty="0" err="1">
                <a:latin typeface="Book Antiqua" panose="02040602050305030304" pitchFamily="18" charset="0"/>
              </a:rPr>
              <a:t>for</a:t>
            </a:r>
            <a:r>
              <a:rPr lang="de-DE" altLang="en-US" sz="1100" dirty="0">
                <a:latin typeface="Book Antiqua" panose="02040602050305030304" pitchFamily="18" charset="0"/>
              </a:rPr>
              <a:t> </a:t>
            </a:r>
            <a:r>
              <a:rPr lang="de-DE" altLang="en-US" sz="1100" dirty="0" err="1">
                <a:latin typeface="Book Antiqua" panose="02040602050305030304" pitchFamily="18" charset="0"/>
              </a:rPr>
              <a:t>single</a:t>
            </a:r>
            <a:r>
              <a:rPr lang="de-DE" altLang="en-US" sz="1100" dirty="0">
                <a:latin typeface="Book Antiqua" panose="02040602050305030304" pitchFamily="18" charset="0"/>
              </a:rPr>
              <a:t> linear </a:t>
            </a:r>
            <a:r>
              <a:rPr lang="de-DE" altLang="en-US" sz="1100" dirty="0" err="1">
                <a:latin typeface="Book Antiqua" panose="02040602050305030304" pitchFamily="18" charset="0"/>
              </a:rPr>
              <a:t>hypotheses</a:t>
            </a:r>
            <a:endParaRPr lang="de-DE" altLang="en-US" sz="1100" dirty="0">
              <a:latin typeface="Book Antiqua" panose="02040602050305030304" pitchFamily="18" charset="0"/>
            </a:endParaRPr>
          </a:p>
        </p:txBody>
      </p:sp>
      <p:pic>
        <p:nvPicPr>
          <p:cNvPr id="6" name="Grafik 17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61" y="1325390"/>
            <a:ext cx="3892973" cy="310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18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61" y="1804008"/>
            <a:ext cx="1408642" cy="158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llipse 83"/>
          <p:cNvSpPr/>
          <p:nvPr/>
        </p:nvSpPr>
        <p:spPr>
          <a:xfrm>
            <a:off x="2894118" y="1325391"/>
            <a:ext cx="441801" cy="1706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sz="908"/>
          </a:p>
        </p:txBody>
      </p:sp>
      <p:sp>
        <p:nvSpPr>
          <p:cNvPr id="9" name="Textfeld 19"/>
          <p:cNvSpPr txBox="1"/>
          <p:nvPr/>
        </p:nvSpPr>
        <p:spPr>
          <a:xfrm>
            <a:off x="2994964" y="950020"/>
            <a:ext cx="975645" cy="2009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/>
              <a:t>Total </a:t>
            </a:r>
            <a:r>
              <a:rPr lang="de-DE" sz="706" dirty="0" err="1"/>
              <a:t>years</a:t>
            </a:r>
            <a:r>
              <a:rPr lang="de-DE" sz="706" dirty="0"/>
              <a:t> of </a:t>
            </a:r>
            <a:r>
              <a:rPr lang="de-DE" sz="706" dirty="0" err="1"/>
              <a:t>college</a:t>
            </a:r>
            <a:endParaRPr lang="de-DE" sz="706" dirty="0"/>
          </a:p>
        </p:txBody>
      </p:sp>
      <p:cxnSp>
        <p:nvCxnSpPr>
          <p:cNvPr id="10" name="Gerade Verbindung mit Pfeil 20"/>
          <p:cNvCxnSpPr/>
          <p:nvPr/>
        </p:nvCxnSpPr>
        <p:spPr>
          <a:xfrm flipH="1">
            <a:off x="3207061" y="1104490"/>
            <a:ext cx="165675" cy="21289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27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61" y="2116951"/>
            <a:ext cx="1703176" cy="13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Grafik 29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61" y="2411486"/>
            <a:ext cx="2529152" cy="131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Grafik 31" descr="TP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70" y="2706020"/>
            <a:ext cx="2561167" cy="131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feld 33"/>
          <p:cNvSpPr txBox="1"/>
          <p:nvPr/>
        </p:nvSpPr>
        <p:spPr>
          <a:xfrm>
            <a:off x="2783668" y="1914459"/>
            <a:ext cx="1325404" cy="3095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 err="1"/>
              <a:t>Hypothesis</a:t>
            </a:r>
            <a:r>
              <a:rPr lang="de-DE" sz="706" dirty="0"/>
              <a:t> </a:t>
            </a:r>
            <a:r>
              <a:rPr lang="de-DE" sz="706" dirty="0" err="1"/>
              <a:t>is</a:t>
            </a:r>
            <a:r>
              <a:rPr lang="de-DE" sz="706" dirty="0"/>
              <a:t> </a:t>
            </a:r>
            <a:r>
              <a:rPr lang="de-DE" sz="706" dirty="0" err="1"/>
              <a:t>rejected</a:t>
            </a:r>
            <a:r>
              <a:rPr lang="de-DE" sz="706" dirty="0"/>
              <a:t> </a:t>
            </a:r>
            <a:r>
              <a:rPr lang="de-DE" sz="706" dirty="0" err="1"/>
              <a:t>at</a:t>
            </a:r>
            <a:r>
              <a:rPr lang="de-DE" sz="706" dirty="0"/>
              <a:t> 10% </a:t>
            </a:r>
            <a:r>
              <a:rPr lang="de-DE" sz="706" dirty="0" err="1"/>
              <a:t>level</a:t>
            </a:r>
            <a:r>
              <a:rPr lang="de-DE" sz="706" dirty="0"/>
              <a:t> but not </a:t>
            </a:r>
            <a:r>
              <a:rPr lang="de-DE" sz="706" dirty="0" err="1"/>
              <a:t>at</a:t>
            </a:r>
            <a:r>
              <a:rPr lang="de-DE" sz="706" dirty="0"/>
              <a:t> 5% </a:t>
            </a:r>
            <a:r>
              <a:rPr lang="de-DE" sz="706" dirty="0" err="1"/>
              <a:t>level</a:t>
            </a:r>
            <a:endParaRPr lang="de-DE" sz="706" dirty="0"/>
          </a:p>
        </p:txBody>
      </p:sp>
      <p:cxnSp>
        <p:nvCxnSpPr>
          <p:cNvPr id="15" name="Gerade Verbindung mit Pfeil 34"/>
          <p:cNvCxnSpPr/>
          <p:nvPr/>
        </p:nvCxnSpPr>
        <p:spPr>
          <a:xfrm flipH="1">
            <a:off x="2765260" y="2190585"/>
            <a:ext cx="147267" cy="1944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e 36"/>
          <p:cNvSpPr/>
          <p:nvPr/>
        </p:nvSpPr>
        <p:spPr>
          <a:xfrm>
            <a:off x="1623940" y="1325391"/>
            <a:ext cx="589068" cy="1706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sz="908"/>
          </a:p>
        </p:txBody>
      </p:sp>
      <p:cxnSp>
        <p:nvCxnSpPr>
          <p:cNvPr id="17" name="Gerade Verbindung mit Pfeil 37"/>
          <p:cNvCxnSpPr/>
          <p:nvPr/>
        </p:nvCxnSpPr>
        <p:spPr>
          <a:xfrm flipH="1" flipV="1">
            <a:off x="2194600" y="1472658"/>
            <a:ext cx="699519" cy="46021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2">
            <a:extLst>
              <a:ext uri="{FF2B5EF4-FFF2-40B4-BE49-F238E27FC236}">
                <a16:creationId xmlns:a16="http://schemas.microsoft.com/office/drawing/2014/main" id="{C55F7E2F-64AC-9056-9F7D-D1FAAF8D1E36}"/>
              </a:ext>
            </a:extLst>
          </p:cNvPr>
          <p:cNvSpPr txBox="1">
            <a:spLocks/>
          </p:cNvSpPr>
          <p:nvPr/>
        </p:nvSpPr>
        <p:spPr>
          <a:xfrm>
            <a:off x="95250" y="333479"/>
            <a:ext cx="4514850" cy="407646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r>
              <a:rPr lang="en-US" sz="1400" kern="0" dirty="0"/>
              <a:t>I</a:t>
            </a:r>
            <a:r>
              <a:rPr lang="en-US" sz="1100" kern="0" dirty="0"/>
              <a:t>NFERENCE: Testing Hypotheses About a Linear Combination of Parameters</a:t>
            </a:r>
          </a:p>
        </p:txBody>
      </p:sp>
    </p:spTree>
    <p:extLst>
      <p:ext uri="{BB962C8B-B14F-4D97-AF65-F5344CB8AC3E}">
        <p14:creationId xmlns:p14="http://schemas.microsoft.com/office/powerpoint/2010/main" val="818825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56235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T</a:t>
            </a:r>
            <a:r>
              <a:rPr spc="60" dirty="0"/>
              <a:t>ESTING </a:t>
            </a:r>
            <a:r>
              <a:rPr spc="45" dirty="0"/>
              <a:t>MULTIPLE </a:t>
            </a:r>
            <a:r>
              <a:rPr spc="60" dirty="0"/>
              <a:t>HYPOTHESES</a:t>
            </a:r>
            <a:endParaRPr sz="14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16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2889" y="680337"/>
            <a:ext cx="3911600" cy="24491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Suppose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have a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</a:t>
            </a:r>
            <a:endParaRPr sz="1100" dirty="0">
              <a:latin typeface="Book Antiqua"/>
              <a:cs typeface="Book Antiqua"/>
            </a:endParaRPr>
          </a:p>
          <a:p>
            <a:pPr marL="141605" algn="ctr">
              <a:lnSpc>
                <a:spcPct val="100000"/>
              </a:lnSpc>
              <a:spcBef>
                <a:spcPts val="1130"/>
              </a:spcBef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3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3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200" dirty="0">
                <a:latin typeface="Garamond"/>
                <a:cs typeface="Garamond"/>
              </a:rPr>
              <a:t>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</a:t>
            </a:r>
            <a:endParaRPr sz="1200" baseline="-13888" dirty="0">
              <a:latin typeface="Book Antiqua"/>
              <a:cs typeface="Book Antiqua"/>
            </a:endParaRPr>
          </a:p>
          <a:p>
            <a:pPr marL="224154" marR="103505" indent="-148590">
              <a:lnSpc>
                <a:spcPct val="102600"/>
              </a:lnSpc>
              <a:spcBef>
                <a:spcPts val="10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Suppose </a:t>
            </a:r>
            <a:r>
              <a:rPr sz="1100" spc="-10" dirty="0">
                <a:latin typeface="Book Antiqua"/>
                <a:cs typeface="Book Antiqua"/>
              </a:rPr>
              <a:t>we want </a:t>
            </a:r>
            <a:r>
              <a:rPr sz="1100" spc="-5" dirty="0">
                <a:latin typeface="Book Antiqua"/>
                <a:cs typeface="Book Antiqua"/>
              </a:rPr>
              <a:t>to test multiple linear hypotheses in this  model</a:t>
            </a:r>
            <a:endParaRPr sz="1100" dirty="0">
              <a:latin typeface="Book Antiqua"/>
              <a:cs typeface="Book Antiqua"/>
            </a:endParaRPr>
          </a:p>
          <a:p>
            <a:pPr marL="224154" marR="685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For example, </a:t>
            </a:r>
            <a:r>
              <a:rPr sz="1100" spc="-10" dirty="0">
                <a:latin typeface="Book Antiqua"/>
                <a:cs typeface="Book Antiqua"/>
              </a:rPr>
              <a:t>we want </a:t>
            </a:r>
            <a:r>
              <a:rPr sz="1100" spc="-5" dirty="0">
                <a:latin typeface="Book Antiqua"/>
                <a:cs typeface="Book Antiqua"/>
              </a:rPr>
              <a:t>to see if the following </a:t>
            </a:r>
            <a:r>
              <a:rPr sz="1100" spc="-10" dirty="0">
                <a:latin typeface="Book Antiqua"/>
                <a:cs typeface="Book Antiqua"/>
              </a:rPr>
              <a:t>restrictions on  coefficients </a:t>
            </a:r>
            <a:r>
              <a:rPr sz="1100" spc="-5" dirty="0">
                <a:latin typeface="Book Antiqua"/>
                <a:cs typeface="Book Antiqua"/>
              </a:rPr>
              <a:t>hold jointly:</a:t>
            </a:r>
            <a:endParaRPr sz="1100" dirty="0">
              <a:latin typeface="Book Antiqua"/>
              <a:cs typeface="Book Antiqua"/>
            </a:endParaRPr>
          </a:p>
          <a:p>
            <a:pPr marL="147955" algn="ctr">
              <a:lnSpc>
                <a:spcPct val="100000"/>
              </a:lnSpc>
              <a:spcBef>
                <a:spcPts val="1130"/>
              </a:spcBef>
              <a:tabLst>
                <a:tab pos="1049655" algn="l"/>
                <a:tab pos="1526540" algn="l"/>
              </a:tabLst>
            </a:pP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3888" dirty="0">
                <a:latin typeface="Book Antiqua"/>
                <a:cs typeface="Book Antiqua"/>
              </a:rPr>
              <a:t>1 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2</a:t>
            </a:r>
            <a:r>
              <a:rPr sz="1200" spc="-67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30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	</a:t>
            </a:r>
            <a:r>
              <a:rPr sz="1100" spc="-10" dirty="0">
                <a:latin typeface="Book Antiqua"/>
                <a:cs typeface="Book Antiqua"/>
              </a:rPr>
              <a:t>and	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3 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20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0</a:t>
            </a:r>
            <a:endParaRPr sz="1100" dirty="0">
              <a:latin typeface="Book Antiqua"/>
              <a:cs typeface="Book Antiqua"/>
            </a:endParaRPr>
          </a:p>
          <a:p>
            <a:pPr marL="224154" marR="196215" indent="-148590">
              <a:lnSpc>
                <a:spcPct val="102600"/>
              </a:lnSpc>
              <a:spcBef>
                <a:spcPts val="10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cannot use a </a:t>
            </a:r>
            <a:r>
              <a:rPr sz="1100" i="1" spc="-5" dirty="0">
                <a:latin typeface="Book Antiqua"/>
                <a:cs typeface="Book Antiqua"/>
              </a:rPr>
              <a:t>t</a:t>
            </a:r>
            <a:r>
              <a:rPr sz="1100" spc="-5" dirty="0">
                <a:latin typeface="Book Antiqua"/>
                <a:cs typeface="Book Antiqua"/>
              </a:rPr>
              <a:t>-test in this case (</a:t>
            </a:r>
            <a:r>
              <a:rPr sz="1100" i="1" spc="-5" dirty="0">
                <a:latin typeface="Book Antiqua"/>
                <a:cs typeface="Book Antiqua"/>
              </a:rPr>
              <a:t>t</a:t>
            </a:r>
            <a:r>
              <a:rPr sz="1100" spc="-5" dirty="0">
                <a:latin typeface="Book Antiqua"/>
                <a:cs typeface="Book Antiqua"/>
              </a:rPr>
              <a:t>-test can be used only  for one hypothesis at a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time)</a:t>
            </a:r>
            <a:endParaRPr sz="1100" dirty="0">
              <a:latin typeface="Book Antiqua"/>
              <a:cs typeface="Book Antiqua"/>
            </a:endParaRPr>
          </a:p>
          <a:p>
            <a:pPr marL="76200">
              <a:lnSpc>
                <a:spcPct val="100000"/>
              </a:lnSpc>
              <a:spcBef>
                <a:spcPts val="63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use an</a:t>
            </a:r>
            <a:r>
              <a:rPr sz="1100" spc="-120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F</a:t>
            </a:r>
            <a:r>
              <a:rPr sz="1100" spc="-5" dirty="0">
                <a:latin typeface="Book Antiqua"/>
                <a:cs typeface="Book Antiqua"/>
              </a:rPr>
              <a:t>-test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2512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ESTRICTED </a:t>
            </a:r>
            <a:r>
              <a:rPr spc="45" dirty="0"/>
              <a:t>VS</a:t>
            </a:r>
            <a:r>
              <a:rPr sz="1400" spc="45" dirty="0"/>
              <a:t>. </a:t>
            </a:r>
            <a:r>
              <a:rPr spc="60" dirty="0"/>
              <a:t>UNRESTRICTED</a:t>
            </a:r>
            <a:r>
              <a:rPr spc="-50" dirty="0"/>
              <a:t> </a:t>
            </a:r>
            <a:r>
              <a:rPr spc="50" dirty="0"/>
              <a:t>MODEL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17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672984"/>
            <a:ext cx="3793490" cy="242506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</a:t>
            </a:r>
            <a:r>
              <a:rPr sz="1100" spc="-10" dirty="0">
                <a:latin typeface="Book Antiqua"/>
                <a:cs typeface="Book Antiqua"/>
              </a:rPr>
              <a:t>reformulate </a:t>
            </a:r>
            <a:r>
              <a:rPr sz="1100" spc="-5" dirty="0">
                <a:latin typeface="Book Antiqua"/>
                <a:cs typeface="Book Antiqua"/>
              </a:rPr>
              <a:t>the model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plugging the </a:t>
            </a:r>
            <a:r>
              <a:rPr sz="1100" spc="-10" dirty="0">
                <a:latin typeface="Book Antiqua"/>
                <a:cs typeface="Book Antiqua"/>
              </a:rPr>
              <a:t>restrictions  </a:t>
            </a:r>
            <a:r>
              <a:rPr sz="1100" spc="-5" dirty="0">
                <a:latin typeface="Book Antiqua"/>
                <a:cs typeface="Book Antiqua"/>
              </a:rPr>
              <a:t>as if they </a:t>
            </a:r>
            <a:r>
              <a:rPr sz="1100" spc="-10" dirty="0">
                <a:latin typeface="Book Antiqua"/>
                <a:cs typeface="Book Antiqua"/>
              </a:rPr>
              <a:t>were true </a:t>
            </a:r>
            <a:r>
              <a:rPr sz="1100" spc="-5" dirty="0">
                <a:latin typeface="Book Antiqua"/>
                <a:cs typeface="Book Antiqua"/>
              </a:rPr>
              <a:t>(model under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i="1" spc="10" dirty="0">
                <a:latin typeface="Book Antiqua"/>
                <a:cs typeface="Book Antiqua"/>
              </a:rPr>
              <a:t>H</a:t>
            </a:r>
            <a:r>
              <a:rPr sz="1200" spc="15" baseline="-10416" dirty="0">
                <a:latin typeface="Book Antiqua"/>
                <a:cs typeface="Book Antiqua"/>
              </a:rPr>
              <a:t>0</a:t>
            </a:r>
            <a:r>
              <a:rPr sz="1100" spc="10" dirty="0">
                <a:latin typeface="Book Antiqua"/>
                <a:cs typeface="Book Antiqua"/>
              </a:rPr>
              <a:t>)</a:t>
            </a:r>
            <a:endParaRPr sz="110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63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call this model </a:t>
            </a:r>
            <a:r>
              <a:rPr sz="1100" i="1" spc="-10" dirty="0">
                <a:latin typeface="Book Antiqua"/>
                <a:cs typeface="Book Antiqua"/>
              </a:rPr>
              <a:t>restricted </a:t>
            </a:r>
            <a:r>
              <a:rPr sz="1100" i="1" spc="-5" dirty="0">
                <a:latin typeface="Book Antiqua"/>
                <a:cs typeface="Book Antiqua"/>
              </a:rPr>
              <a:t>model </a:t>
            </a:r>
            <a:r>
              <a:rPr sz="1100" spc="-5" dirty="0">
                <a:latin typeface="Book Antiqua"/>
                <a:cs typeface="Book Antiqua"/>
              </a:rPr>
              <a:t>as opposed to</a:t>
            </a:r>
            <a:r>
              <a:rPr sz="1100" spc="-1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the</a:t>
            </a:r>
            <a:endParaRPr sz="1100">
              <a:latin typeface="Book Antiqua"/>
              <a:cs typeface="Book Antiqua"/>
            </a:endParaRPr>
          </a:p>
          <a:p>
            <a:pPr marL="186055">
              <a:lnSpc>
                <a:spcPct val="100000"/>
              </a:lnSpc>
              <a:spcBef>
                <a:spcPts val="35"/>
              </a:spcBef>
            </a:pPr>
            <a:r>
              <a:rPr sz="1100" i="1" spc="-10" dirty="0">
                <a:latin typeface="Book Antiqua"/>
                <a:cs typeface="Book Antiqua"/>
              </a:rPr>
              <a:t>unrestricted </a:t>
            </a:r>
            <a:r>
              <a:rPr sz="1100" i="1" spc="-5" dirty="0">
                <a:latin typeface="Book Antiqua"/>
                <a:cs typeface="Book Antiqua"/>
              </a:rPr>
              <a:t>model</a:t>
            </a:r>
            <a:endParaRPr sz="110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63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unrestricted </a:t>
            </a:r>
            <a:r>
              <a:rPr sz="1100" spc="-5" dirty="0">
                <a:latin typeface="Book Antiqua"/>
                <a:cs typeface="Book Antiqua"/>
              </a:rPr>
              <a:t>model</a:t>
            </a:r>
            <a:r>
              <a:rPr sz="1100" spc="-16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is</a:t>
            </a:r>
            <a:endParaRPr sz="1100">
              <a:latin typeface="Book Antiqua"/>
              <a:cs typeface="Book Antiqua"/>
            </a:endParaRPr>
          </a:p>
          <a:p>
            <a:pPr marL="183515" algn="ctr">
              <a:lnSpc>
                <a:spcPct val="100000"/>
              </a:lnSpc>
              <a:spcBef>
                <a:spcPts val="1130"/>
              </a:spcBef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3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3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200" dirty="0">
                <a:latin typeface="Garamond"/>
                <a:cs typeface="Garamond"/>
              </a:rPr>
              <a:t>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 marL="186055" marR="288290" indent="-148590">
              <a:lnSpc>
                <a:spcPct val="102699"/>
              </a:lnSpc>
              <a:spcBef>
                <a:spcPts val="10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Restricted model can be derived to have the following  form: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marL="189865" algn="ctr">
              <a:lnSpc>
                <a:spcPct val="100000"/>
              </a:lnSpc>
            </a:pPr>
            <a:r>
              <a:rPr sz="1100" i="1" spc="-215" dirty="0">
                <a:latin typeface="Book Antiqua"/>
                <a:cs typeface="Book Antiqua"/>
              </a:rPr>
              <a:t>y</a:t>
            </a:r>
            <a:r>
              <a:rPr sz="1200" spc="-322" baseline="31250" dirty="0">
                <a:latin typeface="Lucida Sans Unicode"/>
                <a:cs typeface="Lucida Sans Unicode"/>
              </a:rPr>
              <a:t>∗</a:t>
            </a:r>
            <a:r>
              <a:rPr sz="1200" i="1" spc="-322" baseline="-20833" dirty="0">
                <a:latin typeface="Book Antiqua"/>
                <a:cs typeface="Book Antiqua"/>
              </a:rPr>
              <a:t>i</a:t>
            </a:r>
            <a:r>
              <a:rPr sz="1200" i="1" spc="502" baseline="-20833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130" dirty="0">
                <a:latin typeface="Century Gothic"/>
                <a:cs typeface="Century Gothic"/>
              </a:rPr>
              <a:t>β</a:t>
            </a:r>
            <a:r>
              <a:rPr sz="1200" spc="-195" baseline="-13888" dirty="0">
                <a:latin typeface="Book Antiqua"/>
                <a:cs typeface="Book Antiqua"/>
              </a:rPr>
              <a:t>1</a:t>
            </a:r>
            <a:r>
              <a:rPr sz="1100" i="1" spc="-130" dirty="0">
                <a:latin typeface="Book Antiqua"/>
                <a:cs typeface="Book Antiqua"/>
              </a:rPr>
              <a:t>x</a:t>
            </a:r>
            <a:r>
              <a:rPr sz="1200" spc="-195" baseline="31250" dirty="0">
                <a:latin typeface="Lucida Sans Unicode"/>
                <a:cs typeface="Lucida Sans Unicode"/>
              </a:rPr>
              <a:t>∗</a:t>
            </a:r>
            <a:r>
              <a:rPr sz="1200" i="1" spc="-195" baseline="-20833" dirty="0">
                <a:latin typeface="Book Antiqua"/>
                <a:cs typeface="Book Antiqua"/>
              </a:rPr>
              <a:t>i      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</a:t>
            </a:r>
            <a:r>
              <a:rPr sz="1200" i="1" spc="135" baseline="-13888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,</a:t>
            </a:r>
            <a:endParaRPr sz="1100">
              <a:latin typeface="Century Gothic"/>
              <a:cs typeface="Century Gothic"/>
            </a:endParaRPr>
          </a:p>
          <a:p>
            <a:pPr marL="186055">
              <a:lnSpc>
                <a:spcPct val="100000"/>
              </a:lnSpc>
              <a:spcBef>
                <a:spcPts val="680"/>
              </a:spcBef>
            </a:pPr>
            <a:r>
              <a:rPr sz="1100" spc="-10" dirty="0">
                <a:latin typeface="Book Antiqua"/>
                <a:cs typeface="Book Antiqua"/>
              </a:rPr>
              <a:t>where   </a:t>
            </a:r>
            <a:r>
              <a:rPr sz="1100" i="1" spc="-215" dirty="0">
                <a:latin typeface="Book Antiqua"/>
                <a:cs typeface="Book Antiqua"/>
              </a:rPr>
              <a:t>y</a:t>
            </a:r>
            <a:r>
              <a:rPr sz="1200" spc="-322" baseline="27777" dirty="0">
                <a:latin typeface="Lucida Sans Unicode"/>
                <a:cs typeface="Lucida Sans Unicode"/>
              </a:rPr>
              <a:t>∗</a:t>
            </a:r>
            <a:r>
              <a:rPr sz="1200" i="1" spc="-322" baseline="-24305" dirty="0">
                <a:latin typeface="Book Antiqua"/>
                <a:cs typeface="Book Antiqua"/>
              </a:rPr>
              <a:t>i</a:t>
            </a:r>
            <a:r>
              <a:rPr sz="1200" i="1" spc="517" baseline="-2430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−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2    </a:t>
            </a:r>
            <a:r>
              <a:rPr sz="1100" spc="-10" dirty="0">
                <a:latin typeface="Book Antiqua"/>
                <a:cs typeface="Book Antiqua"/>
              </a:rPr>
              <a:t>and   </a:t>
            </a:r>
            <a:r>
              <a:rPr sz="1100" i="1" spc="-220" dirty="0">
                <a:latin typeface="Book Antiqua"/>
                <a:cs typeface="Book Antiqua"/>
              </a:rPr>
              <a:t>x</a:t>
            </a:r>
            <a:r>
              <a:rPr sz="1200" spc="-330" baseline="27777" dirty="0">
                <a:latin typeface="Lucida Sans Unicode"/>
                <a:cs typeface="Lucida Sans Unicode"/>
              </a:rPr>
              <a:t>∗</a:t>
            </a:r>
            <a:r>
              <a:rPr sz="1200" i="1" spc="-330" baseline="-24305" dirty="0">
                <a:latin typeface="Book Antiqua"/>
                <a:cs typeface="Book Antiqua"/>
              </a:rPr>
              <a:t>i</a:t>
            </a:r>
            <a:r>
              <a:rPr sz="1200" i="1" spc="517" baseline="-2430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1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60" dirty="0">
                <a:latin typeface="Lucida Sans Unicode"/>
                <a:cs typeface="Lucida Sans Unicode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2</a:t>
            </a:r>
            <a:endParaRPr sz="1200" baseline="-13888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6579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I</a:t>
            </a:r>
            <a:r>
              <a:rPr spc="50" dirty="0"/>
              <a:t>DEA </a:t>
            </a:r>
            <a:r>
              <a:rPr spc="30" dirty="0"/>
              <a:t>OF </a:t>
            </a:r>
            <a:r>
              <a:rPr spc="45" dirty="0"/>
              <a:t>THE</a:t>
            </a:r>
            <a:r>
              <a:rPr spc="245" dirty="0"/>
              <a:t> </a:t>
            </a:r>
            <a:r>
              <a:rPr sz="1400" i="1" spc="55" dirty="0">
                <a:latin typeface="Book Antiqua"/>
                <a:cs typeface="Book Antiqua"/>
              </a:rPr>
              <a:t>F</a:t>
            </a:r>
            <a:r>
              <a:rPr sz="1400" spc="55" dirty="0"/>
              <a:t>-</a:t>
            </a:r>
            <a:r>
              <a:rPr spc="55" dirty="0"/>
              <a:t>TEST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18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589" y="743088"/>
            <a:ext cx="3886200" cy="214058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1454" marR="7493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the </a:t>
            </a:r>
            <a:r>
              <a:rPr sz="1100" spc="-10" dirty="0">
                <a:latin typeface="Book Antiqua"/>
                <a:cs typeface="Book Antiqua"/>
              </a:rPr>
              <a:t>restrictions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10" dirty="0">
                <a:latin typeface="Book Antiqua"/>
                <a:cs typeface="Book Antiqua"/>
              </a:rPr>
              <a:t>true, </a:t>
            </a:r>
            <a:r>
              <a:rPr sz="1100" spc="-5" dirty="0">
                <a:latin typeface="Book Antiqua"/>
                <a:cs typeface="Book Antiqua"/>
              </a:rPr>
              <a:t>then the </a:t>
            </a:r>
            <a:r>
              <a:rPr sz="1100" spc="-10" dirty="0">
                <a:latin typeface="Book Antiqua"/>
                <a:cs typeface="Book Antiqua"/>
              </a:rPr>
              <a:t>restricted </a:t>
            </a:r>
            <a:r>
              <a:rPr sz="1100" spc="-5" dirty="0">
                <a:latin typeface="Book Antiqua"/>
                <a:cs typeface="Book Antiqua"/>
              </a:rPr>
              <a:t>model </a:t>
            </a:r>
            <a:r>
              <a:rPr sz="1100" spc="-10" dirty="0">
                <a:latin typeface="Book Antiqua"/>
                <a:cs typeface="Book Antiqua"/>
              </a:rPr>
              <a:t>fits </a:t>
            </a:r>
            <a:r>
              <a:rPr sz="1100" spc="-5" dirty="0">
                <a:latin typeface="Book Antiqua"/>
                <a:cs typeface="Book Antiqua"/>
              </a:rPr>
              <a:t>the  data in the </a:t>
            </a:r>
            <a:r>
              <a:rPr sz="1100" spc="-10" dirty="0">
                <a:latin typeface="Book Antiqua"/>
                <a:cs typeface="Book Antiqua"/>
              </a:rPr>
              <a:t>same way </a:t>
            </a:r>
            <a:r>
              <a:rPr sz="1100" spc="-5" dirty="0">
                <a:latin typeface="Book Antiqua"/>
                <a:cs typeface="Book Antiqua"/>
              </a:rPr>
              <a:t>as the </a:t>
            </a:r>
            <a:r>
              <a:rPr sz="1100" spc="-10" dirty="0">
                <a:latin typeface="Book Antiqua"/>
                <a:cs typeface="Book Antiqua"/>
              </a:rPr>
              <a:t>unrestricted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</a:t>
            </a:r>
            <a:endParaRPr sz="1100" dirty="0">
              <a:latin typeface="Book Antiqua"/>
              <a:cs typeface="Book Antiqua"/>
            </a:endParaRPr>
          </a:p>
          <a:p>
            <a:pPr marL="351155">
              <a:lnSpc>
                <a:spcPct val="100000"/>
              </a:lnSpc>
              <a:spcBef>
                <a:spcPts val="775"/>
              </a:spcBef>
            </a:pPr>
            <a:r>
              <a:rPr sz="1000" spc="-5" dirty="0">
                <a:latin typeface="Book Antiqua"/>
                <a:cs typeface="Book Antiqua"/>
              </a:rPr>
              <a:t>residuals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nearly the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same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211454" marR="558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the </a:t>
            </a:r>
            <a:r>
              <a:rPr sz="1100" spc="-10" dirty="0">
                <a:latin typeface="Book Antiqua"/>
                <a:cs typeface="Book Antiqua"/>
              </a:rPr>
              <a:t>restrictions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false, then the </a:t>
            </a:r>
            <a:r>
              <a:rPr sz="1100" spc="-10" dirty="0">
                <a:latin typeface="Book Antiqua"/>
                <a:cs typeface="Book Antiqua"/>
              </a:rPr>
              <a:t>restricted </a:t>
            </a:r>
            <a:r>
              <a:rPr sz="1100" spc="-5" dirty="0">
                <a:latin typeface="Book Antiqua"/>
                <a:cs typeface="Book Antiqua"/>
              </a:rPr>
              <a:t>model </a:t>
            </a:r>
            <a:r>
              <a:rPr sz="1100" spc="-10" dirty="0">
                <a:latin typeface="Book Antiqua"/>
                <a:cs typeface="Book Antiqua"/>
              </a:rPr>
              <a:t>fits </a:t>
            </a:r>
            <a:r>
              <a:rPr sz="1100" spc="-5" dirty="0">
                <a:latin typeface="Book Antiqua"/>
                <a:cs typeface="Book Antiqua"/>
              </a:rPr>
              <a:t>the  data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poorly</a:t>
            </a:r>
            <a:endParaRPr sz="1100" dirty="0">
              <a:latin typeface="Book Antiqua"/>
              <a:cs typeface="Book Antiqua"/>
            </a:endParaRPr>
          </a:p>
          <a:p>
            <a:pPr marL="488315" marR="233045" indent="-137160">
              <a:lnSpc>
                <a:spcPct val="100000"/>
              </a:lnSpc>
              <a:spcBef>
                <a:spcPts val="770"/>
              </a:spcBef>
            </a:pPr>
            <a:r>
              <a:rPr sz="1000" spc="-5" dirty="0">
                <a:latin typeface="Book Antiqua"/>
                <a:cs typeface="Book Antiqua"/>
              </a:rPr>
              <a:t>residuals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 restricted model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much larger than  those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 unrestricted model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211454" marR="33782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idea is thus to </a:t>
            </a:r>
            <a:r>
              <a:rPr sz="1100" spc="-10" dirty="0">
                <a:latin typeface="Book Antiqua"/>
                <a:cs typeface="Book Antiqua"/>
              </a:rPr>
              <a:t>compare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residuals from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two  </a:t>
            </a:r>
            <a:r>
              <a:rPr sz="1100" spc="-5" dirty="0">
                <a:latin typeface="Book Antiqua"/>
                <a:cs typeface="Book Antiqua"/>
              </a:rPr>
              <a:t>models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6579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I</a:t>
            </a:r>
            <a:r>
              <a:rPr spc="50" dirty="0"/>
              <a:t>DEA </a:t>
            </a:r>
            <a:r>
              <a:rPr spc="30" dirty="0"/>
              <a:t>OF </a:t>
            </a:r>
            <a:r>
              <a:rPr spc="45" dirty="0"/>
              <a:t>THE</a:t>
            </a:r>
            <a:r>
              <a:rPr spc="245" dirty="0"/>
              <a:t> </a:t>
            </a:r>
            <a:r>
              <a:rPr sz="1400" i="1" spc="55" dirty="0">
                <a:latin typeface="Book Antiqua"/>
                <a:cs typeface="Book Antiqua"/>
              </a:rPr>
              <a:t>F</a:t>
            </a:r>
            <a:r>
              <a:rPr sz="1400" spc="55" dirty="0"/>
              <a:t>-</a:t>
            </a:r>
            <a:r>
              <a:rPr spc="55" dirty="0"/>
              <a:t>TEST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19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758353"/>
            <a:ext cx="3814445" cy="185307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How </a:t>
            </a:r>
            <a:r>
              <a:rPr sz="1100" spc="-5" dirty="0">
                <a:latin typeface="Book Antiqua"/>
                <a:cs typeface="Book Antiqua"/>
              </a:rPr>
              <a:t>to </a:t>
            </a:r>
            <a:r>
              <a:rPr sz="1100" spc="-10" dirty="0">
                <a:latin typeface="Book Antiqua"/>
                <a:cs typeface="Book Antiqua"/>
              </a:rPr>
              <a:t>compare residuals </a:t>
            </a:r>
            <a:r>
              <a:rPr sz="1100" spc="-5" dirty="0">
                <a:latin typeface="Book Antiqua"/>
                <a:cs typeface="Book Antiqua"/>
              </a:rPr>
              <a:t>in the </a:t>
            </a:r>
            <a:r>
              <a:rPr sz="1100" spc="-10" dirty="0">
                <a:latin typeface="Book Antiqua"/>
                <a:cs typeface="Book Antiqua"/>
              </a:rPr>
              <a:t>two</a:t>
            </a:r>
            <a:r>
              <a:rPr sz="1100" spc="-15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models?</a:t>
            </a:r>
            <a:endParaRPr sz="11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770"/>
              </a:spcBef>
              <a:buFont typeface="Wingdings" panose="05000000000000000000" pitchFamily="2" charset="2"/>
              <a:buChar char="v"/>
            </a:pPr>
            <a:r>
              <a:rPr sz="1000" spc="-5" dirty="0">
                <a:latin typeface="Book Antiqua"/>
                <a:cs typeface="Book Antiqua"/>
              </a:rPr>
              <a:t>Calculate the sum of squared residuals in the two</a:t>
            </a:r>
            <a:r>
              <a:rPr sz="1000" spc="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models</a:t>
            </a:r>
            <a:endParaRPr sz="1000" dirty="0">
              <a:latin typeface="Book Antiqua"/>
              <a:cs typeface="Book Antiqua"/>
            </a:endParaRPr>
          </a:p>
          <a:p>
            <a:pPr marL="509905" marR="43180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v"/>
            </a:pPr>
            <a:r>
              <a:rPr sz="1000" spc="-30" dirty="0">
                <a:latin typeface="Book Antiqua"/>
                <a:cs typeface="Book Antiqua"/>
              </a:rPr>
              <a:t>Test </a:t>
            </a:r>
            <a:r>
              <a:rPr sz="1000" spc="-5" dirty="0">
                <a:latin typeface="Book Antiqua"/>
                <a:cs typeface="Book Antiqua"/>
              </a:rPr>
              <a:t>if the </a:t>
            </a:r>
            <a:r>
              <a:rPr sz="1000" spc="-10" dirty="0">
                <a:latin typeface="Book Antiqua"/>
                <a:cs typeface="Book Antiqua"/>
              </a:rPr>
              <a:t>difference </a:t>
            </a:r>
            <a:r>
              <a:rPr sz="1000" spc="-5" dirty="0">
                <a:latin typeface="Book Antiqua"/>
                <a:cs typeface="Book Antiqua"/>
              </a:rPr>
              <a:t>between the two sums is equal to </a:t>
            </a:r>
            <a:r>
              <a:rPr sz="1000" spc="-10" dirty="0">
                <a:latin typeface="Book Antiqua"/>
                <a:cs typeface="Book Antiqua"/>
              </a:rPr>
              <a:t>zero  </a:t>
            </a:r>
            <a:r>
              <a:rPr sz="1000" spc="-5" dirty="0">
                <a:latin typeface="Book Antiqua"/>
                <a:cs typeface="Book Antiqua"/>
              </a:rPr>
              <a:t>(statistically)</a:t>
            </a:r>
            <a:endParaRPr sz="1000" dirty="0">
              <a:latin typeface="Book Antiqua"/>
              <a:cs typeface="Book Antiqua"/>
            </a:endParaRPr>
          </a:p>
          <a:p>
            <a:pPr marL="509905" marR="132715" indent="-171450">
              <a:lnSpc>
                <a:spcPct val="100000"/>
              </a:lnSpc>
              <a:spcBef>
                <a:spcPts val="290"/>
              </a:spcBef>
              <a:buFont typeface="Wingdings" panose="05000000000000000000" pitchFamily="2" charset="2"/>
              <a:buChar char="v"/>
            </a:pPr>
            <a:r>
              <a:rPr sz="1000" i="1" spc="10" dirty="0">
                <a:latin typeface="Book Antiqua"/>
                <a:cs typeface="Book Antiqua"/>
              </a:rPr>
              <a:t>H</a:t>
            </a:r>
            <a:r>
              <a:rPr sz="1050" spc="15" baseline="-11904" dirty="0">
                <a:latin typeface="Book Antiqua"/>
                <a:cs typeface="Book Antiqua"/>
              </a:rPr>
              <a:t>0</a:t>
            </a:r>
            <a:r>
              <a:rPr sz="1000" spc="10" dirty="0">
                <a:latin typeface="Book Antiqua"/>
                <a:cs typeface="Book Antiqua"/>
              </a:rPr>
              <a:t>: </a:t>
            </a:r>
            <a:r>
              <a:rPr sz="1000" spc="-5" dirty="0">
                <a:latin typeface="Book Antiqua"/>
                <a:cs typeface="Book Antiqua"/>
              </a:rPr>
              <a:t>the </a:t>
            </a:r>
            <a:r>
              <a:rPr sz="1000" spc="-10" dirty="0">
                <a:latin typeface="Book Antiqua"/>
                <a:cs typeface="Book Antiqua"/>
              </a:rPr>
              <a:t>difference </a:t>
            </a:r>
            <a:r>
              <a:rPr sz="1000" spc="-5" dirty="0">
                <a:latin typeface="Book Antiqua"/>
                <a:cs typeface="Book Antiqua"/>
              </a:rPr>
              <a:t>is </a:t>
            </a:r>
            <a:r>
              <a:rPr sz="1000" spc="-10" dirty="0">
                <a:latin typeface="Book Antiqua"/>
                <a:cs typeface="Book Antiqua"/>
              </a:rPr>
              <a:t>zero </a:t>
            </a:r>
            <a:r>
              <a:rPr sz="1000" spc="-5" dirty="0">
                <a:latin typeface="Book Antiqua"/>
                <a:cs typeface="Book Antiqua"/>
              </a:rPr>
              <a:t>(residuals in the two models </a:t>
            </a:r>
            <a:r>
              <a:rPr sz="1000" spc="-10" dirty="0">
                <a:latin typeface="Book Antiqua"/>
                <a:cs typeface="Book Antiqua"/>
              </a:rPr>
              <a:t>are  </a:t>
            </a:r>
            <a:r>
              <a:rPr sz="1000" spc="-5" dirty="0">
                <a:latin typeface="Book Antiqua"/>
                <a:cs typeface="Book Antiqua"/>
              </a:rPr>
              <a:t>the same, restrictions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hold)</a:t>
            </a:r>
            <a:endParaRPr sz="1000" dirty="0">
              <a:latin typeface="Book Antiqua"/>
              <a:cs typeface="Book Antiqua"/>
            </a:endParaRPr>
          </a:p>
          <a:p>
            <a:pPr marL="509905" marR="242570" indent="-171450">
              <a:lnSpc>
                <a:spcPct val="100000"/>
              </a:lnSpc>
              <a:spcBef>
                <a:spcPts val="290"/>
              </a:spcBef>
              <a:buFont typeface="Wingdings" panose="05000000000000000000" pitchFamily="2" charset="2"/>
              <a:buChar char="v"/>
            </a:pPr>
            <a:r>
              <a:rPr sz="1000" i="1" spc="10" dirty="0">
                <a:latin typeface="Book Antiqua"/>
                <a:cs typeface="Book Antiqua"/>
              </a:rPr>
              <a:t>H</a:t>
            </a:r>
            <a:r>
              <a:rPr sz="1050" i="1" spc="15" baseline="-11904" dirty="0">
                <a:latin typeface="Book Antiqua"/>
                <a:cs typeface="Book Antiqua"/>
              </a:rPr>
              <a:t>A</a:t>
            </a:r>
            <a:r>
              <a:rPr sz="1000" spc="10" dirty="0">
                <a:latin typeface="Book Antiqua"/>
                <a:cs typeface="Book Antiqua"/>
              </a:rPr>
              <a:t>: </a:t>
            </a:r>
            <a:r>
              <a:rPr sz="1000" spc="-5" dirty="0">
                <a:latin typeface="Book Antiqua"/>
                <a:cs typeface="Book Antiqua"/>
              </a:rPr>
              <a:t>the </a:t>
            </a:r>
            <a:r>
              <a:rPr sz="1000" spc="-10" dirty="0">
                <a:latin typeface="Book Antiqua"/>
                <a:cs typeface="Book Antiqua"/>
              </a:rPr>
              <a:t>difference </a:t>
            </a:r>
            <a:r>
              <a:rPr sz="1000" spc="-5" dirty="0">
                <a:latin typeface="Book Antiqua"/>
                <a:cs typeface="Book Antiqua"/>
              </a:rPr>
              <a:t>is positive (residuals in the restricted  model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15" dirty="0">
                <a:latin typeface="Book Antiqua"/>
                <a:cs typeface="Book Antiqua"/>
              </a:rPr>
              <a:t>bigger, </a:t>
            </a:r>
            <a:r>
              <a:rPr sz="1000" spc="-5" dirty="0">
                <a:latin typeface="Book Antiqua"/>
                <a:cs typeface="Book Antiqua"/>
              </a:rPr>
              <a:t>restrictions do not</a:t>
            </a:r>
            <a:r>
              <a:rPr sz="1000" spc="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hold)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5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Sum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spc="-10" dirty="0">
                <a:latin typeface="Book Antiqua"/>
                <a:cs typeface="Book Antiqua"/>
              </a:rPr>
              <a:t>squared</a:t>
            </a:r>
            <a:r>
              <a:rPr sz="1100" spc="-16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residuals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FBBEB64-ABA3-4127-A0FC-029B5D5023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0" y="2577989"/>
            <a:ext cx="2269475" cy="550843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397" y="282575"/>
            <a:ext cx="4445304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1400" spc="50" dirty="0">
                <a:latin typeface="Book Antiqua" panose="02040602050305030304" pitchFamily="18" charset="0"/>
              </a:rPr>
              <a:t>R</a:t>
            </a:r>
            <a:r>
              <a:rPr lang="en-US" spc="50" dirty="0">
                <a:latin typeface="Book Antiqua" panose="02040602050305030304" pitchFamily="18" charset="0"/>
              </a:rPr>
              <a:t>EVISION: the Classical Linear Model (CLM) Assumptions</a:t>
            </a:r>
            <a:endParaRPr dirty="0">
              <a:latin typeface="Book Antiqua" panose="02040602050305030304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1162" y="606981"/>
            <a:ext cx="3787775" cy="27514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5420" marR="51435" indent="-173355">
              <a:lnSpc>
                <a:spcPct val="102600"/>
              </a:lnSpc>
              <a:spcBef>
                <a:spcPts val="55"/>
              </a:spcBef>
              <a:buAutoNum type="arabicPeriod"/>
              <a:tabLst>
                <a:tab pos="186055" algn="l"/>
              </a:tabLst>
            </a:pPr>
            <a:r>
              <a:rPr sz="1100" spc="-5" dirty="0">
                <a:latin typeface="Book Antiqua"/>
                <a:cs typeface="Book Antiqua"/>
              </a:rPr>
              <a:t>Linearity: the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model is linear in the parameters  </a:t>
            </a:r>
            <a:r>
              <a:rPr sz="1100" spc="-10" dirty="0">
                <a:latin typeface="Book Antiqua"/>
                <a:cs typeface="Book Antiqua"/>
              </a:rPr>
              <a:t>(coefficients)</a:t>
            </a:r>
            <a:endParaRPr sz="1100" dirty="0">
              <a:latin typeface="Book Antiqua"/>
              <a:cs typeface="Book Antiqua"/>
            </a:endParaRPr>
          </a:p>
          <a:p>
            <a:pPr marL="185420" marR="215265" indent="-173355">
              <a:lnSpc>
                <a:spcPct val="102600"/>
              </a:lnSpc>
              <a:spcBef>
                <a:spcPts val="235"/>
              </a:spcBef>
              <a:buAutoNum type="arabicPeriod"/>
              <a:tabLst>
                <a:tab pos="186055" algn="l"/>
              </a:tabLst>
            </a:pPr>
            <a:r>
              <a:rPr sz="1100" spc="-10" dirty="0">
                <a:latin typeface="Book Antiqua"/>
                <a:cs typeface="Book Antiqua"/>
              </a:rPr>
              <a:t>Random </a:t>
            </a:r>
            <a:r>
              <a:rPr sz="1100" spc="-5" dirty="0">
                <a:latin typeface="Book Antiqua"/>
                <a:cs typeface="Book Antiqua"/>
              </a:rPr>
              <a:t>sampling: the data is a </a:t>
            </a:r>
            <a:r>
              <a:rPr sz="1100" spc="-10" dirty="0">
                <a:latin typeface="Book Antiqua"/>
                <a:cs typeface="Book Antiqua"/>
              </a:rPr>
              <a:t>random </a:t>
            </a:r>
            <a:r>
              <a:rPr sz="1100" spc="-5" dirty="0">
                <a:latin typeface="Book Antiqua"/>
                <a:cs typeface="Book Antiqua"/>
              </a:rPr>
              <a:t>sample </a:t>
            </a:r>
            <a:r>
              <a:rPr sz="1100" spc="-10" dirty="0">
                <a:latin typeface="Book Antiqua"/>
                <a:cs typeface="Book Antiqua"/>
              </a:rPr>
              <a:t>drawn  from </a:t>
            </a:r>
            <a:r>
              <a:rPr sz="1100" spc="-5" dirty="0">
                <a:latin typeface="Book Antiqua"/>
                <a:cs typeface="Book Antiqua"/>
              </a:rPr>
              <a:t>the population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each data point follows the  population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</a:t>
            </a:r>
            <a:endParaRPr sz="1100" dirty="0">
              <a:latin typeface="Book Antiqua"/>
              <a:cs typeface="Book Antiqua"/>
            </a:endParaRPr>
          </a:p>
          <a:p>
            <a:pPr marL="185420" marR="5080" indent="-173355">
              <a:lnSpc>
                <a:spcPct val="102600"/>
              </a:lnSpc>
              <a:spcBef>
                <a:spcPts val="240"/>
              </a:spcBef>
              <a:buAutoNum type="arabicPeriod"/>
              <a:tabLst>
                <a:tab pos="186055" algn="l"/>
              </a:tabLst>
            </a:pPr>
            <a:r>
              <a:rPr sz="1100" spc="-10" dirty="0">
                <a:latin typeface="Book Antiqua"/>
                <a:cs typeface="Book Antiqua"/>
              </a:rPr>
              <a:t>No </a:t>
            </a:r>
            <a:r>
              <a:rPr sz="1100" spc="-5" dirty="0">
                <a:latin typeface="Book Antiqua"/>
                <a:cs typeface="Book Antiqua"/>
              </a:rPr>
              <a:t>perfect collinearity: the values of explanatory variables 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not all the </a:t>
            </a:r>
            <a:r>
              <a:rPr sz="1100" spc="-10" dirty="0">
                <a:latin typeface="Book Antiqua"/>
                <a:cs typeface="Book Antiqua"/>
              </a:rPr>
              <a:t>same and no </a:t>
            </a:r>
            <a:r>
              <a:rPr sz="1100" spc="-5" dirty="0">
                <a:latin typeface="Book Antiqua"/>
                <a:cs typeface="Book Antiqua"/>
              </a:rPr>
              <a:t>explanatory variable is a  perfect linear function of any other explanatory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variable(s)</a:t>
            </a:r>
            <a:endParaRPr sz="1100" dirty="0">
              <a:latin typeface="Book Antiqua"/>
              <a:cs typeface="Book Antiqua"/>
            </a:endParaRPr>
          </a:p>
          <a:p>
            <a:pPr marL="185420" marR="218440" indent="-173355">
              <a:lnSpc>
                <a:spcPct val="102600"/>
              </a:lnSpc>
              <a:spcBef>
                <a:spcPts val="235"/>
              </a:spcBef>
              <a:buAutoNum type="arabicPeriod"/>
              <a:tabLst>
                <a:tab pos="186055" algn="l"/>
              </a:tabLst>
            </a:pPr>
            <a:r>
              <a:rPr sz="1100" spc="-10" dirty="0">
                <a:latin typeface="Book Antiqua"/>
                <a:cs typeface="Book Antiqua"/>
              </a:rPr>
              <a:t>Zero </a:t>
            </a:r>
            <a:r>
              <a:rPr sz="1100" spc="-5" dirty="0">
                <a:latin typeface="Book Antiqua"/>
                <a:cs typeface="Book Antiqua"/>
              </a:rPr>
              <a:t>conditional mean: values of explanatory variables  </a:t>
            </a:r>
            <a:r>
              <a:rPr sz="1100" spc="-10" dirty="0">
                <a:latin typeface="Book Antiqua"/>
                <a:cs typeface="Book Antiqua"/>
              </a:rPr>
              <a:t>must </a:t>
            </a:r>
            <a:r>
              <a:rPr sz="1100" spc="-5" dirty="0">
                <a:latin typeface="Book Antiqua"/>
                <a:cs typeface="Book Antiqua"/>
              </a:rPr>
              <a:t>contain </a:t>
            </a:r>
            <a:r>
              <a:rPr sz="1100" spc="-10" dirty="0">
                <a:latin typeface="Book Antiqua"/>
                <a:cs typeface="Book Antiqua"/>
              </a:rPr>
              <a:t>no </a:t>
            </a:r>
            <a:r>
              <a:rPr sz="1100" spc="-5" dirty="0">
                <a:latin typeface="Book Antiqua"/>
                <a:cs typeface="Book Antiqua"/>
              </a:rPr>
              <a:t>information about the </a:t>
            </a:r>
            <a:r>
              <a:rPr sz="1100" spc="-10" dirty="0">
                <a:latin typeface="Book Antiqua"/>
                <a:cs typeface="Book Antiqua"/>
              </a:rPr>
              <a:t>mean </a:t>
            </a:r>
            <a:r>
              <a:rPr sz="1100" spc="-5" dirty="0">
                <a:latin typeface="Book Antiqua"/>
                <a:cs typeface="Book Antiqua"/>
              </a:rPr>
              <a:t>of the  unobserved factors - explanatory variables </a:t>
            </a:r>
            <a:r>
              <a:rPr sz="1100" spc="-15" dirty="0">
                <a:latin typeface="Book Antiqua"/>
                <a:cs typeface="Book Antiqua"/>
              </a:rPr>
              <a:t>are  </a:t>
            </a:r>
            <a:r>
              <a:rPr sz="1100" spc="-10" dirty="0">
                <a:latin typeface="Book Antiqua"/>
                <a:cs typeface="Book Antiqua"/>
              </a:rPr>
              <a:t>uncorrelated </a:t>
            </a:r>
            <a:r>
              <a:rPr sz="1100" spc="-5" dirty="0">
                <a:latin typeface="Book Antiqua"/>
                <a:cs typeface="Book Antiqua"/>
              </a:rPr>
              <a:t>with the </a:t>
            </a:r>
            <a:r>
              <a:rPr sz="1100" spc="-10" dirty="0">
                <a:latin typeface="Book Antiqua"/>
                <a:cs typeface="Book Antiqua"/>
              </a:rPr>
              <a:t>error</a:t>
            </a:r>
            <a:r>
              <a:rPr sz="1100" spc="-5" dirty="0">
                <a:latin typeface="Book Antiqua"/>
                <a:cs typeface="Book Antiqua"/>
              </a:rPr>
              <a:t> term</a:t>
            </a:r>
            <a:endParaRPr sz="1100" dirty="0">
              <a:latin typeface="Book Antiqua"/>
              <a:cs typeface="Book Antiqua"/>
            </a:endParaRPr>
          </a:p>
          <a:p>
            <a:pPr marL="185420" indent="-173355">
              <a:lnSpc>
                <a:spcPct val="100000"/>
              </a:lnSpc>
              <a:spcBef>
                <a:spcPts val="275"/>
              </a:spcBef>
              <a:buAutoNum type="arabicPeriod"/>
              <a:tabLst>
                <a:tab pos="186055" algn="l"/>
              </a:tabLst>
            </a:pPr>
            <a:r>
              <a:rPr sz="1100" spc="-5" dirty="0">
                <a:latin typeface="Book Antiqua"/>
                <a:cs typeface="Book Antiqua"/>
              </a:rPr>
              <a:t>Homoskedasticity: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has a constant</a:t>
            </a:r>
            <a:r>
              <a:rPr sz="1100" spc="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</a:t>
            </a:r>
            <a:endParaRPr sz="1100" dirty="0">
              <a:latin typeface="Book Antiqua"/>
              <a:cs typeface="Book Antiqua"/>
            </a:endParaRPr>
          </a:p>
          <a:p>
            <a:pPr marL="185420" marR="248920" indent="-173355">
              <a:lnSpc>
                <a:spcPct val="102699"/>
              </a:lnSpc>
              <a:spcBef>
                <a:spcPts val="235"/>
              </a:spcBef>
              <a:buAutoNum type="arabicPeriod"/>
              <a:tabLst>
                <a:tab pos="186055" algn="l"/>
              </a:tabLst>
            </a:pPr>
            <a:r>
              <a:rPr sz="1100" spc="-5" dirty="0">
                <a:latin typeface="Book Antiqua"/>
                <a:cs typeface="Book Antiqua"/>
              </a:rPr>
              <a:t>Normality 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term: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normally  distributed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271891"/>
            <a:ext cx="5727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50" dirty="0">
                <a:latin typeface="Book Antiqua"/>
                <a:cs typeface="Book Antiqua"/>
              </a:rPr>
              <a:t>F</a:t>
            </a:r>
            <a:r>
              <a:rPr sz="1400" spc="80" dirty="0"/>
              <a:t>-</a:t>
            </a:r>
            <a:r>
              <a:rPr spc="65" dirty="0"/>
              <a:t>TES</a:t>
            </a:r>
            <a:r>
              <a:rPr spc="-5" dirty="0"/>
              <a:t>T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20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3689" y="677188"/>
            <a:ext cx="1977389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test statistic is </a:t>
            </a:r>
            <a:r>
              <a:rPr sz="1100" spc="-10" dirty="0">
                <a:latin typeface="Book Antiqua"/>
                <a:cs typeface="Book Antiqua"/>
              </a:rPr>
              <a:t>defined</a:t>
            </a:r>
            <a:r>
              <a:rPr sz="1100" spc="13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as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61351" y="1028876"/>
            <a:ext cx="24892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-10" dirty="0">
                <a:latin typeface="Book Antiqua"/>
                <a:cs typeface="Book Antiqua"/>
              </a:rPr>
              <a:t>F</a:t>
            </a:r>
            <a:r>
              <a:rPr sz="1100" i="1" spc="-4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00200" y="912645"/>
            <a:ext cx="1174750" cy="403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 marR="43180" indent="10160">
              <a:lnSpc>
                <a:spcPct val="112599"/>
              </a:lnSpc>
              <a:spcBef>
                <a:spcPts val="100"/>
              </a:spcBef>
            </a:pPr>
            <a:r>
              <a:rPr sz="1100" u="sng" spc="15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(</a:t>
            </a:r>
            <a:r>
              <a:rPr sz="1100" i="1" u="sng" spc="1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SSR</a:t>
            </a:r>
            <a:r>
              <a:rPr sz="1200" i="1" u="sng" spc="22" baseline="-10416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r </a:t>
            </a:r>
            <a:r>
              <a:rPr sz="1100" u="sng" spc="-3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− </a:t>
            </a:r>
            <a:r>
              <a:rPr sz="1100" i="1" u="sng" spc="20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SSR</a:t>
            </a:r>
            <a:r>
              <a:rPr sz="1200" i="1" u="sng" spc="30" baseline="-10416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ur</a:t>
            </a:r>
            <a:r>
              <a:rPr sz="1100" u="sng" spc="20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)</a:t>
            </a:r>
            <a:r>
              <a:rPr sz="1100" i="1" u="sng" spc="20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/</a:t>
            </a:r>
            <a:r>
              <a:rPr sz="1100" i="1" u="sng" spc="20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q </a:t>
            </a:r>
            <a:r>
              <a:rPr sz="1100" i="1" spc="20" dirty="0">
                <a:latin typeface="Book Antiqua"/>
                <a:cs typeface="Book Antiqua"/>
              </a:rPr>
              <a:t> SSR</a:t>
            </a:r>
            <a:r>
              <a:rPr sz="1200" i="1" spc="30" baseline="-10416" dirty="0">
                <a:latin typeface="Book Antiqua"/>
                <a:cs typeface="Book Antiqua"/>
              </a:rPr>
              <a:t>ur</a:t>
            </a:r>
            <a:r>
              <a:rPr sz="1100" i="1" spc="20" dirty="0">
                <a:latin typeface="Century Gothic"/>
                <a:cs typeface="Century Gothic"/>
              </a:rPr>
              <a:t>/</a:t>
            </a:r>
            <a:r>
              <a:rPr sz="1100" spc="20" dirty="0">
                <a:latin typeface="Garamond"/>
                <a:cs typeface="Garamond"/>
              </a:rPr>
              <a:t>(</a:t>
            </a:r>
            <a:r>
              <a:rPr sz="1100" i="1" spc="20" dirty="0">
                <a:latin typeface="Book Antiqua"/>
                <a:cs typeface="Book Antiqua"/>
              </a:rPr>
              <a:t>n</a:t>
            </a:r>
            <a:r>
              <a:rPr sz="1100" i="1" spc="-50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20" dirty="0">
                <a:latin typeface="Lucida Sans Unicode"/>
                <a:cs typeface="Lucida Sans Unicode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k</a:t>
            </a:r>
            <a:r>
              <a:rPr sz="1100" i="1" spc="-45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20" dirty="0">
                <a:latin typeface="Lucida Sans Unicode"/>
                <a:cs typeface="Lucida Sans Unicode"/>
              </a:rPr>
              <a:t> </a:t>
            </a:r>
            <a:r>
              <a:rPr sz="1100" spc="45" dirty="0">
                <a:latin typeface="Book Antiqua"/>
                <a:cs typeface="Book Antiqua"/>
              </a:rPr>
              <a:t>1</a:t>
            </a:r>
            <a:r>
              <a:rPr sz="1100" spc="45" dirty="0">
                <a:latin typeface="Garamond"/>
                <a:cs typeface="Garamond"/>
              </a:rPr>
              <a:t>)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64612" y="1028876"/>
            <a:ext cx="24892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30" dirty="0">
                <a:latin typeface="Lucida Sans Unicode"/>
                <a:cs typeface="Lucida Sans Unicode"/>
              </a:rPr>
              <a:t>∼</a:t>
            </a:r>
            <a:r>
              <a:rPr sz="1100" spc="-114" dirty="0">
                <a:latin typeface="Lucida Sans Unicode"/>
                <a:cs typeface="Lucida Sans Unicode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F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87878" y="1092668"/>
            <a:ext cx="4222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i="1" spc="-5" dirty="0">
                <a:latin typeface="Book Antiqua"/>
                <a:cs typeface="Book Antiqua"/>
              </a:rPr>
              <a:t>q</a:t>
            </a:r>
            <a:r>
              <a:rPr sz="800" i="1" spc="-5" dirty="0">
                <a:latin typeface="Sitka Text"/>
                <a:cs typeface="Sitka Text"/>
              </a:rPr>
              <a:t>,</a:t>
            </a:r>
            <a:r>
              <a:rPr sz="800" i="1" spc="-5" dirty="0">
                <a:latin typeface="Book Antiqua"/>
                <a:cs typeface="Book Antiqua"/>
              </a:rPr>
              <a:t>n</a:t>
            </a:r>
            <a:r>
              <a:rPr sz="800" spc="20" dirty="0">
                <a:latin typeface="Lucida Sans Unicode"/>
                <a:cs typeface="Lucida Sans Unicode"/>
              </a:rPr>
              <a:t>−</a:t>
            </a:r>
            <a:r>
              <a:rPr sz="800" i="1" spc="-5" dirty="0">
                <a:latin typeface="Book Antiqua"/>
                <a:cs typeface="Book Antiqua"/>
              </a:rPr>
              <a:t>k</a:t>
            </a:r>
            <a:r>
              <a:rPr sz="800" spc="20" dirty="0">
                <a:latin typeface="Lucida Sans Unicode"/>
                <a:cs typeface="Lucida Sans Unicode"/>
              </a:rPr>
              <a:t>−</a:t>
            </a:r>
            <a:r>
              <a:rPr sz="800" spc="-5" dirty="0">
                <a:latin typeface="Book Antiqua"/>
                <a:cs typeface="Book Antiqua"/>
              </a:rPr>
              <a:t>1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59848" y="1028876"/>
            <a:ext cx="6413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Century Gothic"/>
                <a:cs typeface="Century Gothic"/>
              </a:rPr>
              <a:t>,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67244" y="1544477"/>
            <a:ext cx="31819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1785" algn="l"/>
              </a:tabLst>
            </a:pP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0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4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	</a:t>
            </a:r>
            <a:r>
              <a:rPr sz="1000" spc="-5" dirty="0">
                <a:latin typeface="Book Antiqua"/>
                <a:cs typeface="Book Antiqua"/>
              </a:rPr>
              <a:t>sum of squared residuals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 restricted</a:t>
            </a:r>
            <a:r>
              <a:rPr sz="1000" spc="-2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model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67244" y="1848134"/>
            <a:ext cx="333184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1785" algn="l"/>
              </a:tabLst>
            </a:pP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0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4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	</a:t>
            </a:r>
            <a:r>
              <a:rPr sz="1000" spc="-5" dirty="0">
                <a:latin typeface="Book Antiqua"/>
                <a:cs typeface="Book Antiqua"/>
              </a:rPr>
              <a:t>sum of squared residuals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 unrestricted</a:t>
            </a:r>
            <a:r>
              <a:rPr sz="1000" spc="-1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model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8995" y="1411298"/>
            <a:ext cx="492125" cy="9182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ts val="1185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where:</a:t>
            </a:r>
            <a:endParaRPr sz="1100">
              <a:latin typeface="Book Antiqua"/>
              <a:cs typeface="Book Antiqua"/>
            </a:endParaRPr>
          </a:p>
          <a:p>
            <a:pPr marL="113664">
              <a:lnSpc>
                <a:spcPts val="1065"/>
              </a:lnSpc>
            </a:pPr>
            <a:r>
              <a:rPr sz="1000" i="1" spc="-5" dirty="0">
                <a:latin typeface="Book Antiqua"/>
                <a:cs typeface="Book Antiqua"/>
              </a:rPr>
              <a:t>SSR</a:t>
            </a:r>
            <a:r>
              <a:rPr sz="1050" i="1" spc="-7" baseline="-11904" dirty="0">
                <a:latin typeface="Book Antiqua"/>
                <a:cs typeface="Book Antiqua"/>
              </a:rPr>
              <a:t>r</a:t>
            </a:r>
            <a:endParaRPr sz="1050" baseline="-11904">
              <a:latin typeface="Book Antiqua"/>
              <a:cs typeface="Book Antiqua"/>
            </a:endParaRPr>
          </a:p>
          <a:p>
            <a:pPr marL="113664" marR="60960">
              <a:lnSpc>
                <a:spcPct val="199200"/>
              </a:lnSpc>
            </a:pPr>
            <a:r>
              <a:rPr sz="1000" i="1" spc="-5" dirty="0">
                <a:latin typeface="Book Antiqua"/>
                <a:cs typeface="Book Antiqua"/>
              </a:rPr>
              <a:t>SSR</a:t>
            </a:r>
            <a:r>
              <a:rPr sz="1050" i="1" spc="-7" baseline="-11904" dirty="0">
                <a:latin typeface="Book Antiqua"/>
                <a:cs typeface="Book Antiqua"/>
              </a:rPr>
              <a:t>ur  </a:t>
            </a:r>
            <a:r>
              <a:rPr sz="1000" i="1" spc="-5" dirty="0">
                <a:latin typeface="Book Antiqua"/>
                <a:cs typeface="Book Antiqua"/>
              </a:rPr>
              <a:t>q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67244" y="2151791"/>
            <a:ext cx="15627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1785" algn="l"/>
              </a:tabLst>
            </a:pP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0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4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	</a:t>
            </a:r>
            <a:r>
              <a:rPr sz="1000" spc="-5" dirty="0">
                <a:latin typeface="Book Antiqua"/>
                <a:cs typeface="Book Antiqua"/>
              </a:rPr>
              <a:t>number of</a:t>
            </a:r>
            <a:r>
              <a:rPr sz="1000" spc="-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restrictions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0303" y="2455461"/>
            <a:ext cx="958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spc="-5" dirty="0">
                <a:latin typeface="Book Antiqua"/>
                <a:cs typeface="Book Antiqua"/>
              </a:rPr>
              <a:t>n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67244" y="2455461"/>
            <a:ext cx="16541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1785" algn="l"/>
              </a:tabLst>
            </a:pP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0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4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	</a:t>
            </a:r>
            <a:r>
              <a:rPr sz="1000" spc="-5" dirty="0">
                <a:latin typeface="Book Antiqua"/>
                <a:cs typeface="Book Antiqua"/>
              </a:rPr>
              <a:t>number of</a:t>
            </a:r>
            <a:r>
              <a:rPr sz="1000" spc="-3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observations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00303" y="2759118"/>
            <a:ext cx="8191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spc="-5" dirty="0">
                <a:latin typeface="Book Antiqua"/>
                <a:cs typeface="Book Antiqua"/>
              </a:rPr>
              <a:t>k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67244" y="2759118"/>
            <a:ext cx="21443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1785" algn="l"/>
              </a:tabLst>
            </a:pP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0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4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	</a:t>
            </a:r>
            <a:r>
              <a:rPr sz="1000" spc="-5" dirty="0">
                <a:latin typeface="Book Antiqua"/>
                <a:cs typeface="Book Antiqua"/>
              </a:rPr>
              <a:t>number of estimated</a:t>
            </a:r>
            <a:r>
              <a:rPr sz="1000" spc="-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coefficients</a:t>
            </a:r>
            <a:endParaRPr sz="10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99336" y="923608"/>
            <a:ext cx="4104270" cy="2240221"/>
          </a:xfrm>
          <a:prstGeom prst="rect">
            <a:avLst/>
          </a:prstGeom>
        </p:spPr>
        <p:txBody>
          <a:bodyPr vert="horz" lIns="46101" tIns="23051" rIns="46101" bIns="23051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462"/>
              </a:lnSpc>
              <a:buNone/>
            </a:pPr>
            <a:r>
              <a:rPr lang="en-GB" sz="12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10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de-DE" altLang="en-US" sz="1100" dirty="0" err="1">
                <a:latin typeface="Book Antiqua" panose="02040602050305030304" pitchFamily="18" charset="0"/>
              </a:rPr>
              <a:t>Testing</a:t>
            </a:r>
            <a:r>
              <a:rPr lang="de-DE" altLang="en-US" sz="1100" dirty="0">
                <a:latin typeface="Book Antiqua" panose="02040602050305030304" pitchFamily="18" charset="0"/>
              </a:rPr>
              <a:t> multiple linear </a:t>
            </a:r>
            <a:r>
              <a:rPr lang="de-DE" altLang="en-US" sz="1100" dirty="0" err="1">
                <a:latin typeface="Book Antiqua" panose="02040602050305030304" pitchFamily="18" charset="0"/>
              </a:rPr>
              <a:t>restrictions</a:t>
            </a:r>
            <a:r>
              <a:rPr lang="de-DE" altLang="en-US" sz="1100" dirty="0">
                <a:latin typeface="Book Antiqua" panose="02040602050305030304" pitchFamily="18" charset="0"/>
              </a:rPr>
              <a:t>: The F-test</a:t>
            </a:r>
          </a:p>
          <a:p>
            <a:pPr marL="0" indent="0">
              <a:lnSpc>
                <a:spcPts val="1412"/>
              </a:lnSpc>
              <a:buNone/>
            </a:pPr>
            <a:r>
              <a:rPr lang="en-GB" sz="12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10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de-DE" altLang="en-US" sz="1100" dirty="0" err="1">
                <a:latin typeface="Book Antiqua" panose="02040602050305030304" pitchFamily="18" charset="0"/>
              </a:rPr>
              <a:t>Testing</a:t>
            </a:r>
            <a:r>
              <a:rPr lang="de-DE" altLang="en-US" sz="1100" dirty="0">
                <a:latin typeface="Book Antiqua" panose="02040602050305030304" pitchFamily="18" charset="0"/>
              </a:rPr>
              <a:t> </a:t>
            </a:r>
            <a:r>
              <a:rPr lang="de-DE" altLang="en-US" sz="1100" dirty="0" err="1">
                <a:latin typeface="Book Antiqua" panose="02040602050305030304" pitchFamily="18" charset="0"/>
              </a:rPr>
              <a:t>exclusion</a:t>
            </a:r>
            <a:r>
              <a:rPr lang="de-DE" altLang="en-US" sz="1100" dirty="0">
                <a:latin typeface="Book Antiqua" panose="02040602050305030304" pitchFamily="18" charset="0"/>
              </a:rPr>
              <a:t> </a:t>
            </a:r>
            <a:r>
              <a:rPr lang="de-DE" altLang="en-US" sz="1100" dirty="0" err="1">
                <a:latin typeface="Book Antiqua" panose="02040602050305030304" pitchFamily="18" charset="0"/>
              </a:rPr>
              <a:t>restrictions</a:t>
            </a:r>
            <a:r>
              <a:rPr lang="de-DE" altLang="en-US" sz="1100" dirty="0">
                <a:latin typeface="Book Antiqua" panose="02040602050305030304" pitchFamily="18" charset="0"/>
              </a:rPr>
              <a:t> </a:t>
            </a:r>
          </a:p>
        </p:txBody>
      </p:sp>
      <p:pic>
        <p:nvPicPr>
          <p:cNvPr id="6" name="Grafik 16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54" y="1853682"/>
            <a:ext cx="2541958" cy="140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19"/>
          <p:cNvSpPr txBox="1"/>
          <p:nvPr/>
        </p:nvSpPr>
        <p:spPr>
          <a:xfrm>
            <a:off x="1660757" y="1491066"/>
            <a:ext cx="883603" cy="3095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 err="1"/>
              <a:t>Years</a:t>
            </a:r>
            <a:r>
              <a:rPr lang="de-DE" sz="706" dirty="0"/>
              <a:t> in </a:t>
            </a:r>
          </a:p>
          <a:p>
            <a:pPr>
              <a:defRPr/>
            </a:pPr>
            <a:r>
              <a:rPr lang="de-DE" sz="706" dirty="0" err="1"/>
              <a:t>the</a:t>
            </a:r>
            <a:r>
              <a:rPr lang="de-DE" sz="706" dirty="0"/>
              <a:t> </a:t>
            </a:r>
            <a:r>
              <a:rPr lang="de-DE" sz="706" dirty="0" err="1"/>
              <a:t>league</a:t>
            </a:r>
            <a:endParaRPr lang="de-DE" sz="706" dirty="0"/>
          </a:p>
        </p:txBody>
      </p:sp>
      <p:sp>
        <p:nvSpPr>
          <p:cNvPr id="8" name="Textfeld 21"/>
          <p:cNvSpPr txBox="1"/>
          <p:nvPr/>
        </p:nvSpPr>
        <p:spPr>
          <a:xfrm>
            <a:off x="2424704" y="1386168"/>
            <a:ext cx="902011" cy="3095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de-DE" sz="706" dirty="0" err="1"/>
              <a:t>Average</a:t>
            </a:r>
            <a:r>
              <a:rPr lang="de-DE" sz="706" dirty="0"/>
              <a:t> </a:t>
            </a:r>
            <a:r>
              <a:rPr lang="de-DE" sz="706" dirty="0" err="1"/>
              <a:t>number</a:t>
            </a:r>
            <a:r>
              <a:rPr lang="de-DE" sz="706" dirty="0"/>
              <a:t> of </a:t>
            </a:r>
          </a:p>
          <a:p>
            <a:pPr>
              <a:defRPr/>
            </a:pPr>
            <a:r>
              <a:rPr lang="de-DE" sz="706" dirty="0" err="1"/>
              <a:t>games</a:t>
            </a:r>
            <a:r>
              <a:rPr lang="de-DE" sz="706" dirty="0"/>
              <a:t> per </a:t>
            </a:r>
            <a:r>
              <a:rPr lang="de-DE" sz="706" dirty="0" err="1"/>
              <a:t>year</a:t>
            </a:r>
            <a:endParaRPr lang="de-DE" sz="706" dirty="0"/>
          </a:p>
        </p:txBody>
      </p:sp>
      <p:cxnSp>
        <p:nvCxnSpPr>
          <p:cNvPr id="9" name="Gerade Verbindung mit Pfeil 22"/>
          <p:cNvCxnSpPr/>
          <p:nvPr/>
        </p:nvCxnSpPr>
        <p:spPr>
          <a:xfrm>
            <a:off x="1992108" y="1748784"/>
            <a:ext cx="92042" cy="1104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24"/>
          <p:cNvCxnSpPr/>
          <p:nvPr/>
        </p:nvCxnSpPr>
        <p:spPr>
          <a:xfrm flipH="1">
            <a:off x="961238" y="1748784"/>
            <a:ext cx="73634" cy="1104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18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096" y="2185297"/>
            <a:ext cx="2317856" cy="133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feld 25"/>
          <p:cNvSpPr txBox="1"/>
          <p:nvPr/>
        </p:nvSpPr>
        <p:spPr>
          <a:xfrm>
            <a:off x="537845" y="1491066"/>
            <a:ext cx="902011" cy="3095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 err="1"/>
              <a:t>Salary</a:t>
            </a:r>
            <a:r>
              <a:rPr lang="de-DE" sz="706" dirty="0"/>
              <a:t> of </a:t>
            </a:r>
            <a:r>
              <a:rPr lang="de-DE" sz="706" dirty="0" err="1"/>
              <a:t>major</a:t>
            </a:r>
            <a:r>
              <a:rPr lang="de-DE" sz="706" dirty="0"/>
              <a:t> </a:t>
            </a:r>
            <a:r>
              <a:rPr lang="de-DE" sz="706" dirty="0" err="1"/>
              <a:t>lea</a:t>
            </a:r>
            <a:r>
              <a:rPr lang="de-DE" sz="706" dirty="0"/>
              <a:t>-</a:t>
            </a:r>
          </a:p>
          <a:p>
            <a:pPr>
              <a:defRPr/>
            </a:pPr>
            <a:r>
              <a:rPr lang="de-DE" sz="706" dirty="0"/>
              <a:t>gue baseball player</a:t>
            </a:r>
          </a:p>
        </p:txBody>
      </p:sp>
      <p:cxnSp>
        <p:nvCxnSpPr>
          <p:cNvPr id="13" name="Gerade Verbindung mit Pfeil 32"/>
          <p:cNvCxnSpPr/>
          <p:nvPr/>
        </p:nvCxnSpPr>
        <p:spPr>
          <a:xfrm flipH="1">
            <a:off x="2728443" y="1748784"/>
            <a:ext cx="73634" cy="1104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33"/>
          <p:cNvSpPr txBox="1"/>
          <p:nvPr/>
        </p:nvSpPr>
        <p:spPr>
          <a:xfrm>
            <a:off x="906013" y="2429894"/>
            <a:ext cx="736335" cy="3095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 err="1"/>
              <a:t>Batting</a:t>
            </a:r>
            <a:r>
              <a:rPr lang="de-DE" sz="706" dirty="0"/>
              <a:t> </a:t>
            </a:r>
            <a:r>
              <a:rPr lang="de-DE" sz="706" dirty="0" err="1"/>
              <a:t>average</a:t>
            </a:r>
            <a:endParaRPr lang="de-DE" sz="706" dirty="0"/>
          </a:p>
        </p:txBody>
      </p:sp>
      <p:sp>
        <p:nvSpPr>
          <p:cNvPr id="15" name="Textfeld 37"/>
          <p:cNvSpPr txBox="1"/>
          <p:nvPr/>
        </p:nvSpPr>
        <p:spPr>
          <a:xfrm>
            <a:off x="1679165" y="2429894"/>
            <a:ext cx="883603" cy="3095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/>
              <a:t>Home </a:t>
            </a:r>
            <a:r>
              <a:rPr lang="de-DE" sz="706" dirty="0" err="1"/>
              <a:t>runs</a:t>
            </a:r>
            <a:r>
              <a:rPr lang="de-DE" sz="706" dirty="0"/>
              <a:t> per </a:t>
            </a:r>
            <a:r>
              <a:rPr lang="de-DE" sz="706" dirty="0" err="1"/>
              <a:t>year</a:t>
            </a:r>
            <a:endParaRPr lang="de-DE" sz="706" dirty="0"/>
          </a:p>
        </p:txBody>
      </p:sp>
      <p:sp>
        <p:nvSpPr>
          <p:cNvPr id="16" name="Textfeld 38"/>
          <p:cNvSpPr txBox="1"/>
          <p:nvPr/>
        </p:nvSpPr>
        <p:spPr>
          <a:xfrm>
            <a:off x="2599585" y="2429894"/>
            <a:ext cx="1067686" cy="2009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/>
              <a:t>Runs </a:t>
            </a:r>
            <a:r>
              <a:rPr lang="de-DE" sz="706" dirty="0" err="1"/>
              <a:t>batted</a:t>
            </a:r>
            <a:r>
              <a:rPr lang="de-DE" sz="706" dirty="0"/>
              <a:t> in per </a:t>
            </a:r>
            <a:r>
              <a:rPr lang="de-DE" sz="706" dirty="0" err="1"/>
              <a:t>year</a:t>
            </a:r>
            <a:endParaRPr lang="de-DE" sz="706" dirty="0"/>
          </a:p>
        </p:txBody>
      </p:sp>
      <p:cxnSp>
        <p:nvCxnSpPr>
          <p:cNvPr id="17" name="Gerade Verbindung mit Pfeil 39"/>
          <p:cNvCxnSpPr/>
          <p:nvPr/>
        </p:nvCxnSpPr>
        <p:spPr>
          <a:xfrm flipV="1">
            <a:off x="1329406" y="2319443"/>
            <a:ext cx="110450" cy="12885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42"/>
          <p:cNvCxnSpPr/>
          <p:nvPr/>
        </p:nvCxnSpPr>
        <p:spPr>
          <a:xfrm flipV="1">
            <a:off x="2028925" y="2319443"/>
            <a:ext cx="110450" cy="12885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43"/>
          <p:cNvCxnSpPr/>
          <p:nvPr/>
        </p:nvCxnSpPr>
        <p:spPr>
          <a:xfrm flipV="1">
            <a:off x="2820485" y="2319443"/>
            <a:ext cx="110450" cy="12885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Grafik 45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54" y="2755956"/>
            <a:ext cx="1677564" cy="133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hteck 46"/>
          <p:cNvSpPr>
            <a:spLocks noChangeArrowheads="1"/>
          </p:cNvSpPr>
          <p:nvPr/>
        </p:nvSpPr>
        <p:spPr bwMode="auto">
          <a:xfrm>
            <a:off x="2323459" y="2717225"/>
            <a:ext cx="553357" cy="232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de-DE" altLang="en-US" sz="908"/>
              <a:t>against</a:t>
            </a:r>
          </a:p>
        </p:txBody>
      </p:sp>
      <p:pic>
        <p:nvPicPr>
          <p:cNvPr id="22" name="Grafik 49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8894" y="2755956"/>
            <a:ext cx="1203748" cy="133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hteck 50"/>
          <p:cNvSpPr/>
          <p:nvPr/>
        </p:nvSpPr>
        <p:spPr>
          <a:xfrm>
            <a:off x="537845" y="2716826"/>
            <a:ext cx="1730388" cy="191686"/>
          </a:xfrm>
          <a:prstGeom prst="rect">
            <a:avLst/>
          </a:prstGeom>
          <a:noFill/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sz="908"/>
          </a:p>
        </p:txBody>
      </p:sp>
      <p:sp>
        <p:nvSpPr>
          <p:cNvPr id="24" name="Textfeld 51"/>
          <p:cNvSpPr txBox="1"/>
          <p:nvPr/>
        </p:nvSpPr>
        <p:spPr>
          <a:xfrm>
            <a:off x="501028" y="3055779"/>
            <a:ext cx="3534410" cy="2009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/>
              <a:t>Test </a:t>
            </a:r>
            <a:r>
              <a:rPr lang="de-DE" sz="706" dirty="0" err="1"/>
              <a:t>whether</a:t>
            </a:r>
            <a:r>
              <a:rPr lang="de-DE" sz="706" dirty="0"/>
              <a:t> </a:t>
            </a:r>
            <a:r>
              <a:rPr lang="de-DE" sz="706" dirty="0" err="1"/>
              <a:t>performance</a:t>
            </a:r>
            <a:r>
              <a:rPr lang="de-DE" sz="706" dirty="0"/>
              <a:t> </a:t>
            </a:r>
            <a:r>
              <a:rPr lang="de-DE" sz="706" dirty="0" err="1"/>
              <a:t>measures</a:t>
            </a:r>
            <a:r>
              <a:rPr lang="de-DE" sz="706" dirty="0"/>
              <a:t> </a:t>
            </a:r>
            <a:r>
              <a:rPr lang="de-DE" sz="706" dirty="0" err="1"/>
              <a:t>have</a:t>
            </a:r>
            <a:r>
              <a:rPr lang="de-DE" sz="706" dirty="0"/>
              <a:t> </a:t>
            </a:r>
            <a:r>
              <a:rPr lang="de-DE" sz="706" dirty="0" err="1"/>
              <a:t>no</a:t>
            </a:r>
            <a:r>
              <a:rPr lang="de-DE" sz="706" dirty="0"/>
              <a:t> </a:t>
            </a:r>
            <a:r>
              <a:rPr lang="de-DE" sz="706" dirty="0" err="1"/>
              <a:t>effect</a:t>
            </a:r>
            <a:r>
              <a:rPr lang="de-DE" sz="706" dirty="0"/>
              <a:t>/</a:t>
            </a:r>
            <a:r>
              <a:rPr lang="de-DE" sz="706" dirty="0" err="1"/>
              <a:t>can</a:t>
            </a:r>
            <a:r>
              <a:rPr lang="de-DE" sz="706" dirty="0"/>
              <a:t> </a:t>
            </a:r>
            <a:r>
              <a:rPr lang="de-DE" sz="706" dirty="0" err="1"/>
              <a:t>be</a:t>
            </a:r>
            <a:r>
              <a:rPr lang="de-DE" sz="706" dirty="0"/>
              <a:t> </a:t>
            </a:r>
            <a:r>
              <a:rPr lang="de-DE" sz="706" dirty="0" err="1"/>
              <a:t>exluded</a:t>
            </a:r>
            <a:r>
              <a:rPr lang="de-DE" sz="706" dirty="0"/>
              <a:t> </a:t>
            </a:r>
            <a:r>
              <a:rPr lang="de-DE" sz="706" dirty="0" err="1"/>
              <a:t>from</a:t>
            </a:r>
            <a:r>
              <a:rPr lang="de-DE" sz="706" dirty="0"/>
              <a:t> </a:t>
            </a:r>
            <a:r>
              <a:rPr lang="de-DE" sz="706" dirty="0" err="1"/>
              <a:t>regression</a:t>
            </a:r>
            <a:r>
              <a:rPr lang="de-DE" sz="706" dirty="0"/>
              <a:t>.</a:t>
            </a:r>
          </a:p>
        </p:txBody>
      </p:sp>
      <p:cxnSp>
        <p:nvCxnSpPr>
          <p:cNvPr id="25" name="Gerade Verbindung mit Pfeil 52"/>
          <p:cNvCxnSpPr/>
          <p:nvPr/>
        </p:nvCxnSpPr>
        <p:spPr>
          <a:xfrm flipV="1">
            <a:off x="777155" y="2945328"/>
            <a:ext cx="110450" cy="12885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2">
            <a:extLst>
              <a:ext uri="{FF2B5EF4-FFF2-40B4-BE49-F238E27FC236}">
                <a16:creationId xmlns:a16="http://schemas.microsoft.com/office/drawing/2014/main" id="{6FDB760B-FEDC-7326-A542-FA96992A736B}"/>
              </a:ext>
            </a:extLst>
          </p:cNvPr>
          <p:cNvSpPr txBox="1">
            <a:spLocks/>
          </p:cNvSpPr>
          <p:nvPr/>
        </p:nvSpPr>
        <p:spPr>
          <a:xfrm>
            <a:off x="95250" y="333479"/>
            <a:ext cx="4514850" cy="407646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r>
              <a:rPr lang="en-US" sz="1400" kern="0" dirty="0"/>
              <a:t>I</a:t>
            </a:r>
            <a:r>
              <a:rPr lang="en-US" sz="1100" kern="0" dirty="0"/>
              <a:t>NFERENCE: The F Test</a:t>
            </a:r>
          </a:p>
        </p:txBody>
      </p:sp>
    </p:spTree>
    <p:extLst>
      <p:ext uri="{BB962C8B-B14F-4D97-AF65-F5344CB8AC3E}">
        <p14:creationId xmlns:p14="http://schemas.microsoft.com/office/powerpoint/2010/main" val="1804613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99336" y="923608"/>
            <a:ext cx="4104270" cy="2240221"/>
          </a:xfrm>
          <a:prstGeom prst="rect">
            <a:avLst/>
          </a:prstGeom>
        </p:spPr>
        <p:txBody>
          <a:bodyPr vert="horz" lIns="46101" tIns="23051" rIns="46101" bIns="23051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462"/>
              </a:lnSpc>
              <a:buNone/>
            </a:pPr>
            <a:r>
              <a:rPr lang="en-GB" sz="12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10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de-DE" altLang="en-US" sz="1100" dirty="0" err="1">
                <a:latin typeface="Book Antiqua" panose="02040602050305030304" pitchFamily="18" charset="0"/>
              </a:rPr>
              <a:t>Estimation</a:t>
            </a:r>
            <a:r>
              <a:rPr lang="de-DE" altLang="en-US" sz="1100" dirty="0">
                <a:latin typeface="Book Antiqua" panose="02040602050305030304" pitchFamily="18" charset="0"/>
              </a:rPr>
              <a:t> of the unrestricted model</a:t>
            </a:r>
          </a:p>
        </p:txBody>
      </p:sp>
      <p:pic>
        <p:nvPicPr>
          <p:cNvPr id="6" name="Grafik 23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536" y="1362207"/>
            <a:ext cx="3419158" cy="30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30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944" y="2595569"/>
            <a:ext cx="2458720" cy="153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27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521" y="1840825"/>
            <a:ext cx="3015774" cy="262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llipse 32"/>
          <p:cNvSpPr/>
          <p:nvPr/>
        </p:nvSpPr>
        <p:spPr>
          <a:xfrm>
            <a:off x="1347814" y="1804009"/>
            <a:ext cx="331351" cy="1840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sz="908"/>
          </a:p>
        </p:txBody>
      </p:sp>
      <p:sp>
        <p:nvSpPr>
          <p:cNvPr id="10" name="Ellipse 36"/>
          <p:cNvSpPr/>
          <p:nvPr/>
        </p:nvSpPr>
        <p:spPr>
          <a:xfrm>
            <a:off x="2213008" y="1804009"/>
            <a:ext cx="552252" cy="1840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sz="908"/>
          </a:p>
        </p:txBody>
      </p:sp>
      <p:sp>
        <p:nvSpPr>
          <p:cNvPr id="11" name="Ellipse 38"/>
          <p:cNvSpPr/>
          <p:nvPr/>
        </p:nvSpPr>
        <p:spPr>
          <a:xfrm>
            <a:off x="3317512" y="1804009"/>
            <a:ext cx="441801" cy="1840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sz="908"/>
          </a:p>
        </p:txBody>
      </p:sp>
      <p:sp>
        <p:nvSpPr>
          <p:cNvPr id="12" name="Textfeld 39"/>
          <p:cNvSpPr txBox="1"/>
          <p:nvPr/>
        </p:nvSpPr>
        <p:spPr>
          <a:xfrm>
            <a:off x="1182139" y="2301035"/>
            <a:ext cx="2982158" cy="2009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/>
              <a:t>None of these variabels are statistically significant when tested individually</a:t>
            </a:r>
          </a:p>
        </p:txBody>
      </p:sp>
      <p:cxnSp>
        <p:nvCxnSpPr>
          <p:cNvPr id="13" name="Gerade Verbindung mit Pfeil 40"/>
          <p:cNvCxnSpPr/>
          <p:nvPr/>
        </p:nvCxnSpPr>
        <p:spPr>
          <a:xfrm rot="16200000" flipV="1">
            <a:off x="1531898" y="2006501"/>
            <a:ext cx="312942" cy="31294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42"/>
          <p:cNvCxnSpPr/>
          <p:nvPr/>
        </p:nvCxnSpPr>
        <p:spPr>
          <a:xfrm rot="5400000" flipH="1" flipV="1">
            <a:off x="2314255" y="2126156"/>
            <a:ext cx="294534" cy="552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45"/>
          <p:cNvCxnSpPr/>
          <p:nvPr/>
        </p:nvCxnSpPr>
        <p:spPr>
          <a:xfrm flipV="1">
            <a:off x="3059794" y="2006501"/>
            <a:ext cx="460209" cy="29453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e 48"/>
          <p:cNvSpPr/>
          <p:nvPr/>
        </p:nvSpPr>
        <p:spPr>
          <a:xfrm>
            <a:off x="1421448" y="2577161"/>
            <a:ext cx="552252" cy="1840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sz="908"/>
          </a:p>
        </p:txBody>
      </p:sp>
      <p:sp>
        <p:nvSpPr>
          <p:cNvPr id="17" name="Textfeld 49"/>
          <p:cNvSpPr txBox="1"/>
          <p:nvPr/>
        </p:nvSpPr>
        <p:spPr>
          <a:xfrm>
            <a:off x="740337" y="2908512"/>
            <a:ext cx="3626452" cy="2009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u="sng" dirty="0" err="1"/>
              <a:t>Idea</a:t>
            </a:r>
            <a:r>
              <a:rPr lang="de-DE" sz="706" u="sng" dirty="0"/>
              <a:t>:</a:t>
            </a:r>
            <a:r>
              <a:rPr lang="de-DE" sz="706" dirty="0"/>
              <a:t> </a:t>
            </a:r>
            <a:r>
              <a:rPr lang="de-DE" sz="706" dirty="0" err="1"/>
              <a:t>How</a:t>
            </a:r>
            <a:r>
              <a:rPr lang="de-DE" sz="706" dirty="0"/>
              <a:t> </a:t>
            </a:r>
            <a:r>
              <a:rPr lang="de-DE" sz="706" dirty="0" err="1"/>
              <a:t>would</a:t>
            </a:r>
            <a:r>
              <a:rPr lang="de-DE" sz="706" dirty="0"/>
              <a:t> </a:t>
            </a:r>
            <a:r>
              <a:rPr lang="de-DE" sz="706" dirty="0" err="1"/>
              <a:t>the</a:t>
            </a:r>
            <a:r>
              <a:rPr lang="de-DE" sz="706" dirty="0"/>
              <a:t> model fit </a:t>
            </a:r>
            <a:r>
              <a:rPr lang="de-DE" sz="706" dirty="0" err="1"/>
              <a:t>be</a:t>
            </a:r>
            <a:r>
              <a:rPr lang="de-DE" sz="706" dirty="0"/>
              <a:t> </a:t>
            </a:r>
            <a:r>
              <a:rPr lang="de-DE" sz="706" dirty="0" err="1"/>
              <a:t>if</a:t>
            </a:r>
            <a:r>
              <a:rPr lang="de-DE" sz="706" dirty="0"/>
              <a:t> </a:t>
            </a:r>
            <a:r>
              <a:rPr lang="de-DE" sz="706" dirty="0" err="1"/>
              <a:t>these</a:t>
            </a:r>
            <a:r>
              <a:rPr lang="de-DE" sz="706" dirty="0"/>
              <a:t> variables </a:t>
            </a:r>
            <a:r>
              <a:rPr lang="de-DE" sz="706" dirty="0" err="1"/>
              <a:t>were</a:t>
            </a:r>
            <a:r>
              <a:rPr lang="de-DE" sz="706" dirty="0"/>
              <a:t> </a:t>
            </a:r>
            <a:r>
              <a:rPr lang="de-DE" sz="706" dirty="0" err="1"/>
              <a:t>dropped</a:t>
            </a:r>
            <a:r>
              <a:rPr lang="de-DE" sz="706" dirty="0"/>
              <a:t> </a:t>
            </a:r>
            <a:r>
              <a:rPr lang="de-DE" sz="706" dirty="0" err="1"/>
              <a:t>from</a:t>
            </a:r>
            <a:r>
              <a:rPr lang="de-DE" sz="706" dirty="0"/>
              <a:t> </a:t>
            </a:r>
            <a:r>
              <a:rPr lang="de-DE" sz="706" dirty="0" err="1"/>
              <a:t>the</a:t>
            </a:r>
            <a:r>
              <a:rPr lang="de-DE" sz="706" dirty="0"/>
              <a:t> </a:t>
            </a:r>
            <a:r>
              <a:rPr lang="de-DE" sz="706" dirty="0" err="1"/>
              <a:t>regression</a:t>
            </a:r>
            <a:r>
              <a:rPr lang="de-DE" sz="706" dirty="0"/>
              <a:t>?</a:t>
            </a:r>
          </a:p>
        </p:txBody>
      </p:sp>
      <p:cxnSp>
        <p:nvCxnSpPr>
          <p:cNvPr id="18" name="Gerade Verbindung mit Pfeil 50"/>
          <p:cNvCxnSpPr/>
          <p:nvPr/>
        </p:nvCxnSpPr>
        <p:spPr>
          <a:xfrm rot="5400000" flipH="1" flipV="1">
            <a:off x="1329406" y="2761245"/>
            <a:ext cx="184084" cy="18408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2">
            <a:extLst>
              <a:ext uri="{FF2B5EF4-FFF2-40B4-BE49-F238E27FC236}">
                <a16:creationId xmlns:a16="http://schemas.microsoft.com/office/drawing/2014/main" id="{E78F386D-A8CB-07D6-55A7-31EBEF4440F4}"/>
              </a:ext>
            </a:extLst>
          </p:cNvPr>
          <p:cNvSpPr txBox="1">
            <a:spLocks/>
          </p:cNvSpPr>
          <p:nvPr/>
        </p:nvSpPr>
        <p:spPr>
          <a:xfrm>
            <a:off x="95250" y="333479"/>
            <a:ext cx="4514850" cy="407646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r>
              <a:rPr lang="en-US" sz="1400" kern="0" dirty="0"/>
              <a:t>I</a:t>
            </a:r>
            <a:r>
              <a:rPr lang="en-US" sz="1100" kern="0" dirty="0"/>
              <a:t>NFERENCE: The F Test</a:t>
            </a:r>
          </a:p>
        </p:txBody>
      </p:sp>
    </p:spTree>
    <p:extLst>
      <p:ext uri="{BB962C8B-B14F-4D97-AF65-F5344CB8AC3E}">
        <p14:creationId xmlns:p14="http://schemas.microsoft.com/office/powerpoint/2010/main" val="5605433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99336" y="923608"/>
            <a:ext cx="4104270" cy="2240221"/>
          </a:xfrm>
          <a:prstGeom prst="rect">
            <a:avLst/>
          </a:prstGeom>
        </p:spPr>
        <p:txBody>
          <a:bodyPr vert="horz" lIns="46101" tIns="23051" rIns="46101" bIns="23051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462"/>
              </a:lnSpc>
              <a:buNone/>
            </a:pPr>
            <a:r>
              <a:rPr lang="en-GB" sz="12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n-GB" sz="10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de-DE" altLang="en-US" sz="1100" dirty="0" err="1">
                <a:latin typeface="Book Antiqua" panose="02040602050305030304" pitchFamily="18" charset="0"/>
              </a:rPr>
              <a:t>Estimation</a:t>
            </a:r>
            <a:r>
              <a:rPr lang="de-DE" altLang="en-US" sz="1100" dirty="0">
                <a:latin typeface="Book Antiqua" panose="02040602050305030304" pitchFamily="18" charset="0"/>
              </a:rPr>
              <a:t> </a:t>
            </a:r>
            <a:r>
              <a:rPr lang="de-DE" altLang="en-US" sz="1100" dirty="0" err="1">
                <a:latin typeface="Book Antiqua" panose="02040602050305030304" pitchFamily="18" charset="0"/>
              </a:rPr>
              <a:t>of</a:t>
            </a:r>
            <a:r>
              <a:rPr lang="de-DE" altLang="en-US" sz="1100" dirty="0">
                <a:latin typeface="Book Antiqua" panose="02040602050305030304" pitchFamily="18" charset="0"/>
              </a:rPr>
              <a:t> </a:t>
            </a:r>
            <a:r>
              <a:rPr lang="de-DE" altLang="en-US" sz="1100" dirty="0" err="1">
                <a:latin typeface="Book Antiqua" panose="02040602050305030304" pitchFamily="18" charset="0"/>
              </a:rPr>
              <a:t>the</a:t>
            </a:r>
            <a:r>
              <a:rPr lang="de-DE" altLang="en-US" sz="1100" dirty="0">
                <a:latin typeface="Book Antiqua" panose="02040602050305030304" pitchFamily="18" charset="0"/>
              </a:rPr>
              <a:t> </a:t>
            </a:r>
            <a:r>
              <a:rPr lang="de-DE" altLang="en-US" sz="1100" dirty="0" err="1">
                <a:latin typeface="Book Antiqua" panose="02040602050305030304" pitchFamily="18" charset="0"/>
              </a:rPr>
              <a:t>restricted</a:t>
            </a:r>
            <a:r>
              <a:rPr lang="de-DE" altLang="en-US" sz="1100" dirty="0">
                <a:latin typeface="Book Antiqua" panose="02040602050305030304" pitchFamily="18" charset="0"/>
              </a:rPr>
              <a:t> </a:t>
            </a:r>
            <a:r>
              <a:rPr lang="de-DE" altLang="en-US" sz="1100" dirty="0" err="1">
                <a:latin typeface="Book Antiqua" panose="02040602050305030304" pitchFamily="18" charset="0"/>
              </a:rPr>
              <a:t>model</a:t>
            </a:r>
            <a:endParaRPr lang="de-DE" altLang="en-US" sz="1100" dirty="0">
              <a:latin typeface="Book Antiqua" panose="02040602050305030304" pitchFamily="18" charset="0"/>
            </a:endParaRPr>
          </a:p>
          <a:p>
            <a:pPr>
              <a:lnSpc>
                <a:spcPts val="1412"/>
              </a:lnSpc>
            </a:pPr>
            <a:endParaRPr lang="de-DE" altLang="en-US" sz="908" b="1" dirty="0"/>
          </a:p>
          <a:p>
            <a:pPr>
              <a:lnSpc>
                <a:spcPts val="1412"/>
              </a:lnSpc>
            </a:pPr>
            <a:endParaRPr lang="de-DE" altLang="en-US" sz="908" b="1" dirty="0"/>
          </a:p>
          <a:p>
            <a:pPr>
              <a:lnSpc>
                <a:spcPts val="1412"/>
              </a:lnSpc>
            </a:pPr>
            <a:endParaRPr lang="de-DE" altLang="en-US" sz="908" b="1" dirty="0"/>
          </a:p>
          <a:p>
            <a:pPr>
              <a:lnSpc>
                <a:spcPts val="1412"/>
              </a:lnSpc>
            </a:pPr>
            <a:endParaRPr lang="de-DE" altLang="en-US" sz="908" b="1" dirty="0"/>
          </a:p>
          <a:p>
            <a:pPr>
              <a:lnSpc>
                <a:spcPts val="1412"/>
              </a:lnSpc>
            </a:pPr>
            <a:endParaRPr lang="de-DE" altLang="en-US" sz="908" b="1" dirty="0"/>
          </a:p>
          <a:p>
            <a:pPr>
              <a:lnSpc>
                <a:spcPts val="1109"/>
              </a:lnSpc>
            </a:pPr>
            <a:endParaRPr lang="de-DE" altLang="en-US" sz="908" b="1" dirty="0"/>
          </a:p>
          <a:p>
            <a:pPr marL="0" indent="0">
              <a:lnSpc>
                <a:spcPts val="1412"/>
              </a:lnSpc>
              <a:buNone/>
            </a:pPr>
            <a:r>
              <a:rPr lang="en-GB" sz="12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10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de-DE" altLang="en-US" sz="1100" dirty="0">
                <a:latin typeface="Book Antiqua" panose="02040602050305030304" pitchFamily="18" charset="0"/>
              </a:rPr>
              <a:t>Test </a:t>
            </a:r>
            <a:r>
              <a:rPr lang="de-DE" altLang="en-US" sz="1100" dirty="0" err="1">
                <a:latin typeface="Book Antiqua" panose="02040602050305030304" pitchFamily="18" charset="0"/>
              </a:rPr>
              <a:t>statistic</a:t>
            </a:r>
            <a:endParaRPr lang="de-DE" altLang="en-US" sz="1100" dirty="0">
              <a:latin typeface="Book Antiqua" panose="02040602050305030304" pitchFamily="18" charset="0"/>
            </a:endParaRPr>
          </a:p>
        </p:txBody>
      </p:sp>
      <p:pic>
        <p:nvPicPr>
          <p:cNvPr id="6" name="Grafik 17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536" y="1331372"/>
            <a:ext cx="3419158" cy="313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18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28" y="1816071"/>
            <a:ext cx="2452317" cy="160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llipse 48"/>
          <p:cNvSpPr/>
          <p:nvPr/>
        </p:nvSpPr>
        <p:spPr>
          <a:xfrm>
            <a:off x="1366223" y="1796407"/>
            <a:ext cx="552252" cy="1916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sz="908"/>
          </a:p>
        </p:txBody>
      </p:sp>
      <p:sp>
        <p:nvSpPr>
          <p:cNvPr id="9" name="Textfeld 49"/>
          <p:cNvSpPr txBox="1"/>
          <p:nvPr/>
        </p:nvSpPr>
        <p:spPr>
          <a:xfrm>
            <a:off x="556254" y="2153768"/>
            <a:ext cx="3865761" cy="2009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/>
              <a:t>The </a:t>
            </a:r>
            <a:r>
              <a:rPr lang="de-DE" sz="706" dirty="0" err="1"/>
              <a:t>sum</a:t>
            </a:r>
            <a:r>
              <a:rPr lang="de-DE" sz="706" dirty="0"/>
              <a:t> </a:t>
            </a:r>
            <a:r>
              <a:rPr lang="de-DE" sz="706" dirty="0" err="1"/>
              <a:t>of</a:t>
            </a:r>
            <a:r>
              <a:rPr lang="de-DE" sz="706" dirty="0"/>
              <a:t> </a:t>
            </a:r>
            <a:r>
              <a:rPr lang="de-DE" sz="706" dirty="0" err="1"/>
              <a:t>squared</a:t>
            </a:r>
            <a:r>
              <a:rPr lang="de-DE" sz="706" dirty="0"/>
              <a:t> </a:t>
            </a:r>
            <a:r>
              <a:rPr lang="de-DE" sz="706" dirty="0" err="1"/>
              <a:t>residuals</a:t>
            </a:r>
            <a:r>
              <a:rPr lang="de-DE" sz="706" dirty="0"/>
              <a:t> </a:t>
            </a:r>
            <a:r>
              <a:rPr lang="de-DE" sz="706" dirty="0" err="1"/>
              <a:t>necessarily</a:t>
            </a:r>
            <a:r>
              <a:rPr lang="de-DE" sz="706" dirty="0"/>
              <a:t> </a:t>
            </a:r>
            <a:r>
              <a:rPr lang="de-DE" sz="706" dirty="0" err="1"/>
              <a:t>increases</a:t>
            </a:r>
            <a:r>
              <a:rPr lang="de-DE" sz="706" dirty="0"/>
              <a:t>, but </a:t>
            </a:r>
            <a:r>
              <a:rPr lang="de-DE" sz="706" dirty="0" err="1"/>
              <a:t>is</a:t>
            </a:r>
            <a:r>
              <a:rPr lang="de-DE" sz="706" dirty="0"/>
              <a:t> </a:t>
            </a:r>
            <a:r>
              <a:rPr lang="de-DE" sz="706" dirty="0" err="1"/>
              <a:t>the</a:t>
            </a:r>
            <a:r>
              <a:rPr lang="de-DE" sz="706" dirty="0"/>
              <a:t> </a:t>
            </a:r>
            <a:r>
              <a:rPr lang="de-DE" sz="706" dirty="0" err="1"/>
              <a:t>increase</a:t>
            </a:r>
            <a:r>
              <a:rPr lang="de-DE" sz="706" dirty="0"/>
              <a:t> </a:t>
            </a:r>
            <a:r>
              <a:rPr lang="de-DE" sz="706" dirty="0" err="1"/>
              <a:t>statistically</a:t>
            </a:r>
            <a:r>
              <a:rPr lang="de-DE" sz="706" dirty="0"/>
              <a:t> </a:t>
            </a:r>
            <a:r>
              <a:rPr lang="de-DE" sz="706" dirty="0" err="1"/>
              <a:t>significant</a:t>
            </a:r>
            <a:r>
              <a:rPr lang="de-DE" sz="706" dirty="0"/>
              <a:t>?</a:t>
            </a:r>
          </a:p>
        </p:txBody>
      </p:sp>
      <p:cxnSp>
        <p:nvCxnSpPr>
          <p:cNvPr id="10" name="Gerade Verbindung mit Pfeil 50"/>
          <p:cNvCxnSpPr/>
          <p:nvPr/>
        </p:nvCxnSpPr>
        <p:spPr>
          <a:xfrm flipV="1">
            <a:off x="1274181" y="1988093"/>
            <a:ext cx="184084" cy="18408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21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962" y="2802742"/>
            <a:ext cx="2298647" cy="333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Ellipse 22"/>
          <p:cNvSpPr/>
          <p:nvPr/>
        </p:nvSpPr>
        <p:spPr>
          <a:xfrm>
            <a:off x="1715982" y="2772812"/>
            <a:ext cx="128859" cy="17251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sz="908"/>
          </a:p>
        </p:txBody>
      </p:sp>
      <p:sp>
        <p:nvSpPr>
          <p:cNvPr id="13" name="Textfeld 24"/>
          <p:cNvSpPr txBox="1"/>
          <p:nvPr/>
        </p:nvSpPr>
        <p:spPr>
          <a:xfrm>
            <a:off x="2894119" y="2706020"/>
            <a:ext cx="1564713" cy="52681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/>
              <a:t>The relative </a:t>
            </a:r>
            <a:r>
              <a:rPr lang="de-DE" sz="706" dirty="0" err="1"/>
              <a:t>increase</a:t>
            </a:r>
            <a:r>
              <a:rPr lang="de-DE" sz="706" dirty="0"/>
              <a:t> </a:t>
            </a:r>
            <a:r>
              <a:rPr lang="de-DE" sz="706" dirty="0" err="1"/>
              <a:t>of</a:t>
            </a:r>
            <a:r>
              <a:rPr lang="de-DE" sz="706" dirty="0"/>
              <a:t> </a:t>
            </a:r>
            <a:r>
              <a:rPr lang="de-DE" sz="706" dirty="0" err="1"/>
              <a:t>the</a:t>
            </a:r>
            <a:r>
              <a:rPr lang="de-DE" sz="706" dirty="0"/>
              <a:t> </a:t>
            </a:r>
            <a:r>
              <a:rPr lang="de-DE" sz="706" dirty="0" err="1"/>
              <a:t>sum</a:t>
            </a:r>
            <a:r>
              <a:rPr lang="de-DE" sz="706" dirty="0"/>
              <a:t> </a:t>
            </a:r>
            <a:r>
              <a:rPr lang="de-DE" sz="706" dirty="0" err="1"/>
              <a:t>of</a:t>
            </a:r>
            <a:r>
              <a:rPr lang="de-DE" sz="706" dirty="0"/>
              <a:t> </a:t>
            </a:r>
            <a:r>
              <a:rPr lang="de-DE" sz="706" dirty="0" err="1"/>
              <a:t>squared</a:t>
            </a:r>
            <a:r>
              <a:rPr lang="de-DE" sz="706" dirty="0"/>
              <a:t> </a:t>
            </a:r>
            <a:r>
              <a:rPr lang="de-DE" sz="706" dirty="0" err="1"/>
              <a:t>residuals</a:t>
            </a:r>
            <a:r>
              <a:rPr lang="de-DE" sz="706" dirty="0"/>
              <a:t> </a:t>
            </a:r>
            <a:r>
              <a:rPr lang="de-DE" sz="706" dirty="0" err="1"/>
              <a:t>when</a:t>
            </a:r>
            <a:r>
              <a:rPr lang="de-DE" sz="706" dirty="0"/>
              <a:t> </a:t>
            </a:r>
            <a:r>
              <a:rPr lang="de-DE" sz="706" dirty="0" err="1"/>
              <a:t>going</a:t>
            </a:r>
            <a:r>
              <a:rPr lang="de-DE" sz="706" dirty="0"/>
              <a:t> </a:t>
            </a:r>
            <a:r>
              <a:rPr lang="de-DE" sz="706" dirty="0" err="1"/>
              <a:t>from</a:t>
            </a:r>
            <a:endParaRPr lang="de-DE" sz="706" dirty="0"/>
          </a:p>
          <a:p>
            <a:pPr>
              <a:defRPr/>
            </a:pPr>
            <a:r>
              <a:rPr lang="de-DE" sz="706" dirty="0"/>
              <a:t>H</a:t>
            </a:r>
            <a:r>
              <a:rPr lang="de-DE" sz="706" baseline="-25000" dirty="0"/>
              <a:t>1</a:t>
            </a:r>
            <a:r>
              <a:rPr lang="de-DE" sz="706" dirty="0"/>
              <a:t> </a:t>
            </a:r>
            <a:r>
              <a:rPr lang="de-DE" sz="706" dirty="0" err="1"/>
              <a:t>to</a:t>
            </a:r>
            <a:r>
              <a:rPr lang="de-DE" sz="706" dirty="0"/>
              <a:t> H</a:t>
            </a:r>
            <a:r>
              <a:rPr lang="de-DE" sz="706" baseline="-25000" dirty="0"/>
              <a:t>0</a:t>
            </a:r>
            <a:r>
              <a:rPr lang="de-DE" sz="706" dirty="0"/>
              <a:t> </a:t>
            </a:r>
            <a:r>
              <a:rPr lang="de-DE" sz="706" dirty="0" err="1"/>
              <a:t>follows</a:t>
            </a:r>
            <a:r>
              <a:rPr lang="de-DE" sz="706" dirty="0"/>
              <a:t> a F-</a:t>
            </a:r>
            <a:r>
              <a:rPr lang="de-DE" sz="706" dirty="0" err="1"/>
              <a:t>distribution</a:t>
            </a:r>
            <a:r>
              <a:rPr lang="de-DE" sz="706" dirty="0"/>
              <a:t> (</a:t>
            </a:r>
            <a:r>
              <a:rPr lang="de-DE" sz="706" dirty="0" err="1"/>
              <a:t>if</a:t>
            </a:r>
            <a:endParaRPr lang="de-DE" sz="706" dirty="0"/>
          </a:p>
          <a:p>
            <a:pPr>
              <a:defRPr/>
            </a:pPr>
            <a:r>
              <a:rPr lang="de-DE" sz="706" dirty="0" err="1"/>
              <a:t>the</a:t>
            </a:r>
            <a:r>
              <a:rPr lang="de-DE" sz="706" dirty="0"/>
              <a:t> null </a:t>
            </a:r>
            <a:r>
              <a:rPr lang="de-DE" sz="706" dirty="0" err="1"/>
              <a:t>hypothesis</a:t>
            </a:r>
            <a:r>
              <a:rPr lang="de-DE" sz="706" dirty="0"/>
              <a:t> H</a:t>
            </a:r>
            <a:r>
              <a:rPr lang="de-DE" sz="706" baseline="-25000" dirty="0"/>
              <a:t>0</a:t>
            </a:r>
            <a:r>
              <a:rPr lang="de-DE" sz="706" dirty="0"/>
              <a:t> </a:t>
            </a:r>
            <a:r>
              <a:rPr lang="de-DE" sz="706" dirty="0" err="1"/>
              <a:t>is</a:t>
            </a:r>
            <a:r>
              <a:rPr lang="de-DE" sz="706" dirty="0"/>
              <a:t> </a:t>
            </a:r>
            <a:r>
              <a:rPr lang="de-DE" sz="706" dirty="0" err="1"/>
              <a:t>correct</a:t>
            </a:r>
            <a:r>
              <a:rPr lang="de-DE" sz="706" dirty="0"/>
              <a:t>)</a:t>
            </a:r>
          </a:p>
        </p:txBody>
      </p:sp>
      <p:sp>
        <p:nvSpPr>
          <p:cNvPr id="14" name="Textfeld 25"/>
          <p:cNvSpPr txBox="1"/>
          <p:nvPr/>
        </p:nvSpPr>
        <p:spPr>
          <a:xfrm>
            <a:off x="1734391" y="2466711"/>
            <a:ext cx="1063684" cy="2009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/>
              <a:t> Number of restrictions</a:t>
            </a:r>
          </a:p>
        </p:txBody>
      </p:sp>
      <p:cxnSp>
        <p:nvCxnSpPr>
          <p:cNvPr id="15" name="Gerade Verbindung mit Pfeil 26"/>
          <p:cNvCxnSpPr/>
          <p:nvPr/>
        </p:nvCxnSpPr>
        <p:spPr>
          <a:xfrm flipH="1">
            <a:off x="2615592" y="2798061"/>
            <a:ext cx="296936" cy="16007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29"/>
          <p:cNvCxnSpPr/>
          <p:nvPr/>
        </p:nvCxnSpPr>
        <p:spPr>
          <a:xfrm rot="5400000">
            <a:off x="1844840" y="2613979"/>
            <a:ext cx="165676" cy="16567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2">
            <a:extLst>
              <a:ext uri="{FF2B5EF4-FFF2-40B4-BE49-F238E27FC236}">
                <a16:creationId xmlns:a16="http://schemas.microsoft.com/office/drawing/2014/main" id="{0CBC70FA-E384-A9E5-35DF-721CED36CCB8}"/>
              </a:ext>
            </a:extLst>
          </p:cNvPr>
          <p:cNvSpPr txBox="1">
            <a:spLocks/>
          </p:cNvSpPr>
          <p:nvPr/>
        </p:nvSpPr>
        <p:spPr>
          <a:xfrm>
            <a:off x="95250" y="333479"/>
            <a:ext cx="4514850" cy="407646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r>
              <a:rPr lang="en-US" sz="1400" kern="0" dirty="0"/>
              <a:t>I</a:t>
            </a:r>
            <a:r>
              <a:rPr lang="en-US" sz="1100" kern="0" dirty="0"/>
              <a:t>NFERENCE: The F Test</a:t>
            </a:r>
          </a:p>
        </p:txBody>
      </p:sp>
    </p:spTree>
    <p:extLst>
      <p:ext uri="{BB962C8B-B14F-4D97-AF65-F5344CB8AC3E}">
        <p14:creationId xmlns:p14="http://schemas.microsoft.com/office/powerpoint/2010/main" val="3021719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315" y="1294977"/>
            <a:ext cx="2111362" cy="180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99336" y="1012448"/>
            <a:ext cx="4104270" cy="2151380"/>
          </a:xfrm>
          <a:prstGeom prst="rect">
            <a:avLst/>
          </a:prstGeom>
        </p:spPr>
        <p:txBody>
          <a:bodyPr vert="horz" lIns="46101" tIns="23051" rIns="46101" bIns="23051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462"/>
              </a:lnSpc>
              <a:buNone/>
            </a:pPr>
            <a:r>
              <a:rPr lang="en-GB" sz="12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10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de-DE" altLang="en-US" sz="1100" dirty="0" err="1">
                <a:latin typeface="Book Antiqua" panose="02040602050305030304" pitchFamily="18" charset="0"/>
              </a:rPr>
              <a:t>Rejection</a:t>
            </a:r>
            <a:r>
              <a:rPr lang="de-DE" altLang="en-US" sz="1100" dirty="0">
                <a:latin typeface="Book Antiqua" panose="02040602050305030304" pitchFamily="18" charset="0"/>
              </a:rPr>
              <a:t> rule </a:t>
            </a:r>
          </a:p>
        </p:txBody>
      </p:sp>
      <p:sp>
        <p:nvSpPr>
          <p:cNvPr id="7" name="Textfeld 20"/>
          <p:cNvSpPr txBox="1"/>
          <p:nvPr/>
        </p:nvSpPr>
        <p:spPr>
          <a:xfrm>
            <a:off x="2544359" y="1675150"/>
            <a:ext cx="1914472" cy="52681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/>
              <a:t>A F-</a:t>
            </a:r>
            <a:r>
              <a:rPr lang="de-DE" sz="706" dirty="0" err="1"/>
              <a:t>distributed</a:t>
            </a:r>
            <a:r>
              <a:rPr lang="de-DE" sz="706" dirty="0"/>
              <a:t> variable </a:t>
            </a:r>
            <a:r>
              <a:rPr lang="de-DE" sz="706" dirty="0" err="1"/>
              <a:t>only</a:t>
            </a:r>
            <a:r>
              <a:rPr lang="de-DE" sz="706" dirty="0"/>
              <a:t> </a:t>
            </a:r>
            <a:r>
              <a:rPr lang="de-DE" sz="706" dirty="0" err="1"/>
              <a:t>takes</a:t>
            </a:r>
            <a:r>
              <a:rPr lang="de-DE" sz="706" dirty="0"/>
              <a:t> on positive </a:t>
            </a:r>
            <a:r>
              <a:rPr lang="de-DE" sz="706" dirty="0" err="1"/>
              <a:t>values</a:t>
            </a:r>
            <a:r>
              <a:rPr lang="de-DE" sz="706" dirty="0"/>
              <a:t>. </a:t>
            </a:r>
            <a:r>
              <a:rPr lang="de-DE" sz="706" dirty="0" err="1"/>
              <a:t>This</a:t>
            </a:r>
            <a:r>
              <a:rPr lang="de-DE" sz="706" dirty="0"/>
              <a:t> </a:t>
            </a:r>
            <a:r>
              <a:rPr lang="de-DE" sz="706" dirty="0" err="1"/>
              <a:t>corresponds</a:t>
            </a:r>
            <a:r>
              <a:rPr lang="de-DE" sz="706" dirty="0"/>
              <a:t> </a:t>
            </a:r>
            <a:r>
              <a:rPr lang="de-DE" sz="706" dirty="0" err="1"/>
              <a:t>to</a:t>
            </a:r>
            <a:r>
              <a:rPr lang="de-DE" sz="706" dirty="0"/>
              <a:t> </a:t>
            </a:r>
            <a:r>
              <a:rPr lang="de-DE" sz="706" dirty="0" err="1"/>
              <a:t>the</a:t>
            </a:r>
            <a:r>
              <a:rPr lang="de-DE" sz="706" dirty="0"/>
              <a:t> </a:t>
            </a:r>
            <a:r>
              <a:rPr lang="de-DE" sz="706" dirty="0" err="1"/>
              <a:t>fact</a:t>
            </a:r>
            <a:r>
              <a:rPr lang="de-DE" sz="706" dirty="0"/>
              <a:t> </a:t>
            </a:r>
            <a:r>
              <a:rPr lang="de-DE" sz="706" dirty="0" err="1"/>
              <a:t>that</a:t>
            </a:r>
            <a:r>
              <a:rPr lang="de-DE" sz="706" dirty="0"/>
              <a:t> </a:t>
            </a:r>
            <a:r>
              <a:rPr lang="de-DE" sz="706" dirty="0" err="1"/>
              <a:t>the</a:t>
            </a:r>
            <a:r>
              <a:rPr lang="de-DE" sz="706" dirty="0"/>
              <a:t> </a:t>
            </a:r>
            <a:r>
              <a:rPr lang="de-DE" sz="706" dirty="0" err="1"/>
              <a:t>sum</a:t>
            </a:r>
            <a:r>
              <a:rPr lang="de-DE" sz="706" dirty="0"/>
              <a:t> </a:t>
            </a:r>
            <a:r>
              <a:rPr lang="de-DE" sz="706" dirty="0" err="1"/>
              <a:t>of</a:t>
            </a:r>
            <a:r>
              <a:rPr lang="de-DE" sz="706" dirty="0"/>
              <a:t> </a:t>
            </a:r>
            <a:r>
              <a:rPr lang="de-DE" sz="706" dirty="0" err="1"/>
              <a:t>squared</a:t>
            </a:r>
            <a:r>
              <a:rPr lang="de-DE" sz="706" dirty="0"/>
              <a:t> </a:t>
            </a:r>
            <a:r>
              <a:rPr lang="de-DE" sz="706" dirty="0" err="1"/>
              <a:t>residuals</a:t>
            </a:r>
            <a:r>
              <a:rPr lang="de-DE" sz="706" dirty="0"/>
              <a:t> </a:t>
            </a:r>
            <a:r>
              <a:rPr lang="de-DE" sz="706" dirty="0" err="1"/>
              <a:t>can</a:t>
            </a:r>
            <a:r>
              <a:rPr lang="de-DE" sz="706" dirty="0"/>
              <a:t> </a:t>
            </a:r>
            <a:r>
              <a:rPr lang="de-DE" sz="706" dirty="0" err="1"/>
              <a:t>only</a:t>
            </a:r>
            <a:r>
              <a:rPr lang="de-DE" sz="706" dirty="0"/>
              <a:t> </a:t>
            </a:r>
            <a:r>
              <a:rPr lang="de-DE" sz="706" dirty="0" err="1"/>
              <a:t>increase</a:t>
            </a:r>
            <a:r>
              <a:rPr lang="de-DE" sz="706" dirty="0"/>
              <a:t> </a:t>
            </a:r>
            <a:r>
              <a:rPr lang="de-DE" sz="706" dirty="0" err="1"/>
              <a:t>if</a:t>
            </a:r>
            <a:r>
              <a:rPr lang="de-DE" sz="706" dirty="0"/>
              <a:t> </a:t>
            </a:r>
            <a:r>
              <a:rPr lang="de-DE" sz="706" dirty="0" err="1"/>
              <a:t>one</a:t>
            </a:r>
            <a:r>
              <a:rPr lang="de-DE" sz="706" dirty="0"/>
              <a:t> </a:t>
            </a:r>
            <a:r>
              <a:rPr lang="de-DE" sz="706" dirty="0" err="1"/>
              <a:t>moves</a:t>
            </a:r>
            <a:r>
              <a:rPr lang="de-DE" sz="706" dirty="0"/>
              <a:t> </a:t>
            </a:r>
            <a:r>
              <a:rPr lang="de-DE" sz="706" dirty="0" err="1"/>
              <a:t>from</a:t>
            </a:r>
            <a:r>
              <a:rPr lang="de-DE" sz="706" dirty="0"/>
              <a:t> H</a:t>
            </a:r>
            <a:r>
              <a:rPr lang="de-DE" sz="706" baseline="-25000" dirty="0"/>
              <a:t>1</a:t>
            </a:r>
            <a:r>
              <a:rPr lang="de-DE" sz="706" dirty="0"/>
              <a:t> </a:t>
            </a:r>
            <a:r>
              <a:rPr lang="de-DE" sz="706" dirty="0" err="1"/>
              <a:t>to</a:t>
            </a:r>
            <a:r>
              <a:rPr lang="de-DE" sz="706" dirty="0"/>
              <a:t> H</a:t>
            </a:r>
            <a:r>
              <a:rPr lang="de-DE" sz="706" baseline="-25000" dirty="0"/>
              <a:t>0</a:t>
            </a:r>
            <a:r>
              <a:rPr lang="de-DE" sz="706" dirty="0"/>
              <a:t>.</a:t>
            </a:r>
          </a:p>
        </p:txBody>
      </p:sp>
      <p:sp>
        <p:nvSpPr>
          <p:cNvPr id="8" name="Textfeld 23"/>
          <p:cNvSpPr txBox="1"/>
          <p:nvPr/>
        </p:nvSpPr>
        <p:spPr>
          <a:xfrm>
            <a:off x="2489134" y="2429894"/>
            <a:ext cx="1951289" cy="41819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 err="1"/>
              <a:t>Choose</a:t>
            </a:r>
            <a:r>
              <a:rPr lang="de-DE" sz="706" dirty="0"/>
              <a:t> </a:t>
            </a:r>
            <a:r>
              <a:rPr lang="de-DE" sz="706" dirty="0" err="1"/>
              <a:t>the</a:t>
            </a:r>
            <a:r>
              <a:rPr lang="de-DE" sz="706" dirty="0"/>
              <a:t> </a:t>
            </a:r>
            <a:r>
              <a:rPr lang="de-DE" sz="706" dirty="0" err="1"/>
              <a:t>critical</a:t>
            </a:r>
            <a:r>
              <a:rPr lang="de-DE" sz="706" dirty="0"/>
              <a:t> </a:t>
            </a:r>
            <a:r>
              <a:rPr lang="de-DE" sz="706" dirty="0" err="1"/>
              <a:t>value</a:t>
            </a:r>
            <a:r>
              <a:rPr lang="de-DE" sz="706" dirty="0"/>
              <a:t> so </a:t>
            </a:r>
            <a:r>
              <a:rPr lang="de-DE" sz="706" dirty="0" err="1"/>
              <a:t>that</a:t>
            </a:r>
            <a:r>
              <a:rPr lang="de-DE" sz="706" dirty="0"/>
              <a:t> </a:t>
            </a:r>
            <a:r>
              <a:rPr lang="de-DE" sz="706" dirty="0" err="1"/>
              <a:t>the</a:t>
            </a:r>
            <a:r>
              <a:rPr lang="de-DE" sz="706" dirty="0"/>
              <a:t> null </a:t>
            </a:r>
            <a:r>
              <a:rPr lang="de-DE" sz="706" dirty="0" err="1"/>
              <a:t>hypo-thesis</a:t>
            </a:r>
            <a:r>
              <a:rPr lang="de-DE" sz="706" dirty="0"/>
              <a:t> </a:t>
            </a:r>
            <a:r>
              <a:rPr lang="de-DE" sz="706" dirty="0" err="1"/>
              <a:t>is</a:t>
            </a:r>
            <a:r>
              <a:rPr lang="de-DE" sz="706" dirty="0"/>
              <a:t> </a:t>
            </a:r>
            <a:r>
              <a:rPr lang="de-DE" sz="706" dirty="0" err="1"/>
              <a:t>rejected</a:t>
            </a:r>
            <a:r>
              <a:rPr lang="de-DE" sz="706" dirty="0"/>
              <a:t> in, </a:t>
            </a:r>
            <a:r>
              <a:rPr lang="de-DE" sz="706" dirty="0" err="1"/>
              <a:t>for</a:t>
            </a:r>
            <a:r>
              <a:rPr lang="de-DE" sz="706" dirty="0"/>
              <a:t> </a:t>
            </a:r>
            <a:r>
              <a:rPr lang="de-DE" sz="706" dirty="0" err="1"/>
              <a:t>example</a:t>
            </a:r>
            <a:r>
              <a:rPr lang="de-DE" sz="706" dirty="0"/>
              <a:t>, 5% </a:t>
            </a:r>
            <a:r>
              <a:rPr lang="de-DE" sz="706" dirty="0" err="1"/>
              <a:t>of</a:t>
            </a:r>
            <a:r>
              <a:rPr lang="de-DE" sz="706" dirty="0"/>
              <a:t> </a:t>
            </a:r>
            <a:r>
              <a:rPr lang="de-DE" sz="706" dirty="0" err="1"/>
              <a:t>the</a:t>
            </a:r>
            <a:r>
              <a:rPr lang="de-DE" sz="706" dirty="0"/>
              <a:t> </a:t>
            </a:r>
            <a:r>
              <a:rPr lang="de-DE" sz="706" dirty="0" err="1"/>
              <a:t>cases</a:t>
            </a:r>
            <a:r>
              <a:rPr lang="de-DE" sz="706" dirty="0"/>
              <a:t>, </a:t>
            </a:r>
            <a:r>
              <a:rPr lang="de-DE" sz="706" dirty="0" err="1"/>
              <a:t>although</a:t>
            </a:r>
            <a:r>
              <a:rPr lang="de-DE" sz="706" dirty="0"/>
              <a:t> </a:t>
            </a:r>
            <a:r>
              <a:rPr lang="de-DE" sz="706" dirty="0" err="1"/>
              <a:t>it</a:t>
            </a:r>
            <a:r>
              <a:rPr lang="de-DE" sz="706" dirty="0"/>
              <a:t> </a:t>
            </a:r>
            <a:r>
              <a:rPr lang="de-DE" sz="706" dirty="0" err="1"/>
              <a:t>is</a:t>
            </a:r>
            <a:r>
              <a:rPr lang="de-DE" sz="706" dirty="0"/>
              <a:t> </a:t>
            </a:r>
            <a:r>
              <a:rPr lang="de-DE" sz="706" dirty="0" err="1"/>
              <a:t>true</a:t>
            </a:r>
            <a:r>
              <a:rPr lang="de-DE" sz="706" dirty="0"/>
              <a:t>.</a:t>
            </a:r>
          </a:p>
        </p:txBody>
      </p:sp>
      <p:cxnSp>
        <p:nvCxnSpPr>
          <p:cNvPr id="9" name="Gerade Verbindung mit Pfeil 40"/>
          <p:cNvCxnSpPr/>
          <p:nvPr/>
        </p:nvCxnSpPr>
        <p:spPr>
          <a:xfrm flipH="1">
            <a:off x="1760802" y="2530740"/>
            <a:ext cx="746740" cy="21609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 flipH="1">
            <a:off x="1125312" y="1748784"/>
            <a:ext cx="1419047" cy="40738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2">
            <a:extLst>
              <a:ext uri="{FF2B5EF4-FFF2-40B4-BE49-F238E27FC236}">
                <a16:creationId xmlns:a16="http://schemas.microsoft.com/office/drawing/2014/main" id="{6F14F086-031D-F10C-5AF7-385470E10A85}"/>
              </a:ext>
            </a:extLst>
          </p:cNvPr>
          <p:cNvSpPr txBox="1">
            <a:spLocks/>
          </p:cNvSpPr>
          <p:nvPr/>
        </p:nvSpPr>
        <p:spPr>
          <a:xfrm>
            <a:off x="95250" y="333479"/>
            <a:ext cx="4514850" cy="407646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r>
              <a:rPr lang="en-US" sz="1400" kern="0" dirty="0"/>
              <a:t>I</a:t>
            </a:r>
            <a:r>
              <a:rPr lang="en-US" sz="1100" kern="0" dirty="0"/>
              <a:t>NFERENCE: The F Test</a:t>
            </a:r>
          </a:p>
        </p:txBody>
      </p:sp>
    </p:spTree>
    <p:extLst>
      <p:ext uri="{BB962C8B-B14F-4D97-AF65-F5344CB8AC3E}">
        <p14:creationId xmlns:p14="http://schemas.microsoft.com/office/powerpoint/2010/main" val="36498508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99336" y="923608"/>
            <a:ext cx="4104270" cy="2240221"/>
          </a:xfrm>
          <a:prstGeom prst="rect">
            <a:avLst/>
          </a:prstGeom>
        </p:spPr>
        <p:txBody>
          <a:bodyPr vert="horz" lIns="46101" tIns="23051" rIns="46101" bIns="23051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462"/>
              </a:lnSpc>
              <a:buNone/>
            </a:pPr>
            <a:r>
              <a:rPr lang="en-GB" sz="12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10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de-DE" altLang="en-US" sz="1100" dirty="0">
                <a:latin typeface="Book Antiqua" panose="02040602050305030304" pitchFamily="18" charset="0"/>
              </a:rPr>
              <a:t>Test decision in example</a:t>
            </a:r>
          </a:p>
          <a:p>
            <a:pPr>
              <a:lnSpc>
                <a:spcPts val="1412"/>
              </a:lnSpc>
            </a:pPr>
            <a:endParaRPr lang="de-DE" altLang="en-US" sz="908" b="1" dirty="0"/>
          </a:p>
          <a:p>
            <a:pPr>
              <a:lnSpc>
                <a:spcPts val="1412"/>
              </a:lnSpc>
            </a:pPr>
            <a:endParaRPr lang="de-DE" altLang="en-US" sz="908" b="1" dirty="0"/>
          </a:p>
          <a:p>
            <a:pPr>
              <a:lnSpc>
                <a:spcPts val="1412"/>
              </a:lnSpc>
            </a:pPr>
            <a:endParaRPr lang="de-DE" altLang="en-US" sz="908" b="1" dirty="0"/>
          </a:p>
          <a:p>
            <a:pPr>
              <a:lnSpc>
                <a:spcPts val="1412"/>
              </a:lnSpc>
            </a:pPr>
            <a:endParaRPr lang="de-DE" altLang="en-US" sz="908" b="1" dirty="0"/>
          </a:p>
          <a:p>
            <a:pPr>
              <a:lnSpc>
                <a:spcPts val="1412"/>
              </a:lnSpc>
            </a:pPr>
            <a:endParaRPr lang="de-DE" altLang="en-US" sz="908" b="1" dirty="0"/>
          </a:p>
          <a:p>
            <a:pPr>
              <a:lnSpc>
                <a:spcPts val="1412"/>
              </a:lnSpc>
            </a:pPr>
            <a:endParaRPr lang="de-DE" altLang="en-US" sz="908" b="1" dirty="0"/>
          </a:p>
          <a:p>
            <a:pPr marL="0" indent="0">
              <a:lnSpc>
                <a:spcPts val="1261"/>
              </a:lnSpc>
              <a:buNone/>
            </a:pPr>
            <a:r>
              <a:rPr lang="en-GB" sz="12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10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de-DE" altLang="en-US" sz="1100" dirty="0" err="1">
                <a:latin typeface="Book Antiqua" panose="02040602050305030304" pitchFamily="18" charset="0"/>
              </a:rPr>
              <a:t>Discussion</a:t>
            </a:r>
            <a:endParaRPr lang="de-DE" altLang="en-US" sz="1100" dirty="0">
              <a:latin typeface="Book Antiqua" panose="02040602050305030304" pitchFamily="18" charset="0"/>
            </a:endParaRPr>
          </a:p>
          <a:p>
            <a:pPr lvl="1">
              <a:lnSpc>
                <a:spcPts val="1261"/>
              </a:lnSpc>
              <a:buFont typeface="Wingdings" pitchFamily="2" charset="2"/>
              <a:buChar char="§"/>
            </a:pPr>
            <a:r>
              <a:rPr lang="de-DE" altLang="en-US" sz="1000" dirty="0">
                <a:latin typeface="Book Antiqua" panose="02040602050305030304" pitchFamily="18" charset="0"/>
              </a:rPr>
              <a:t>The three variables are „jointly significant“</a:t>
            </a:r>
          </a:p>
          <a:p>
            <a:pPr lvl="1">
              <a:lnSpc>
                <a:spcPts val="1261"/>
              </a:lnSpc>
              <a:buFont typeface="Wingdings" pitchFamily="2" charset="2"/>
              <a:buChar char="§"/>
            </a:pPr>
            <a:r>
              <a:rPr lang="de-DE" altLang="en-US" sz="1000" dirty="0">
                <a:latin typeface="Book Antiqua" panose="02040602050305030304" pitchFamily="18" charset="0"/>
              </a:rPr>
              <a:t>They were not significant when tested individually</a:t>
            </a:r>
          </a:p>
          <a:p>
            <a:pPr lvl="1">
              <a:lnSpc>
                <a:spcPts val="1261"/>
              </a:lnSpc>
              <a:buFont typeface="Wingdings" pitchFamily="2" charset="2"/>
              <a:buChar char="§"/>
            </a:pPr>
            <a:r>
              <a:rPr lang="de-DE" altLang="en-US" sz="1000" dirty="0">
                <a:latin typeface="Book Antiqua" panose="02040602050305030304" pitchFamily="18" charset="0"/>
              </a:rPr>
              <a:t>The likely reason is multicollinearity between them </a:t>
            </a:r>
          </a:p>
        </p:txBody>
      </p:sp>
      <p:pic>
        <p:nvPicPr>
          <p:cNvPr id="6" name="Grafik 12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28" y="1330579"/>
            <a:ext cx="2228215" cy="333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llipse 13"/>
          <p:cNvSpPr/>
          <p:nvPr/>
        </p:nvSpPr>
        <p:spPr>
          <a:xfrm>
            <a:off x="2176192" y="1300141"/>
            <a:ext cx="128858" cy="17251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sz="908"/>
          </a:p>
        </p:txBody>
      </p:sp>
      <p:sp>
        <p:nvSpPr>
          <p:cNvPr id="8" name="Textfeld 15"/>
          <p:cNvSpPr txBox="1"/>
          <p:nvPr/>
        </p:nvSpPr>
        <p:spPr>
          <a:xfrm>
            <a:off x="2544359" y="1086082"/>
            <a:ext cx="1491079" cy="2009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 err="1"/>
              <a:t>Number</a:t>
            </a:r>
            <a:r>
              <a:rPr lang="de-DE" sz="706" dirty="0"/>
              <a:t> </a:t>
            </a:r>
            <a:r>
              <a:rPr lang="de-DE" sz="706" dirty="0" err="1"/>
              <a:t>of</a:t>
            </a:r>
            <a:r>
              <a:rPr lang="de-DE" sz="706" dirty="0"/>
              <a:t> </a:t>
            </a:r>
            <a:r>
              <a:rPr lang="de-DE" sz="706" dirty="0" err="1"/>
              <a:t>restrictions</a:t>
            </a:r>
            <a:r>
              <a:rPr lang="de-DE" sz="706" dirty="0"/>
              <a:t> </a:t>
            </a:r>
            <a:r>
              <a:rPr lang="de-DE" sz="706" dirty="0" err="1"/>
              <a:t>to</a:t>
            </a:r>
            <a:r>
              <a:rPr lang="de-DE" sz="706" dirty="0"/>
              <a:t> </a:t>
            </a:r>
            <a:r>
              <a:rPr lang="de-DE" sz="706" dirty="0" err="1"/>
              <a:t>be</a:t>
            </a:r>
            <a:r>
              <a:rPr lang="de-DE" sz="706" dirty="0"/>
              <a:t> </a:t>
            </a:r>
            <a:r>
              <a:rPr lang="de-DE" sz="706" dirty="0" err="1"/>
              <a:t>tested</a:t>
            </a:r>
            <a:r>
              <a:rPr lang="de-DE" sz="706" dirty="0"/>
              <a:t> </a:t>
            </a:r>
          </a:p>
        </p:txBody>
      </p:sp>
      <p:cxnSp>
        <p:nvCxnSpPr>
          <p:cNvPr id="9" name="Gerade Verbindung mit Pfeil 17"/>
          <p:cNvCxnSpPr>
            <a:stCxn id="8" idx="1"/>
            <a:endCxn id="7" idx="7"/>
          </p:cNvCxnSpPr>
          <p:nvPr/>
        </p:nvCxnSpPr>
        <p:spPr>
          <a:xfrm flipH="1">
            <a:off x="2286179" y="1186558"/>
            <a:ext cx="258180" cy="13884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19"/>
          <p:cNvSpPr/>
          <p:nvPr/>
        </p:nvSpPr>
        <p:spPr>
          <a:xfrm>
            <a:off x="1403039" y="1502633"/>
            <a:ext cx="846786" cy="172517"/>
          </a:xfrm>
          <a:prstGeom prst="rect">
            <a:avLst/>
          </a:prstGeom>
          <a:noFill/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sz="908"/>
          </a:p>
        </p:txBody>
      </p:sp>
      <p:sp>
        <p:nvSpPr>
          <p:cNvPr id="11" name="Textfeld 21"/>
          <p:cNvSpPr txBox="1"/>
          <p:nvPr/>
        </p:nvSpPr>
        <p:spPr>
          <a:xfrm>
            <a:off x="2857302" y="1583108"/>
            <a:ext cx="994053" cy="52681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 err="1"/>
              <a:t>Degrees</a:t>
            </a:r>
            <a:r>
              <a:rPr lang="de-DE" sz="706" dirty="0"/>
              <a:t> </a:t>
            </a:r>
            <a:r>
              <a:rPr lang="de-DE" sz="706" dirty="0" err="1"/>
              <a:t>of</a:t>
            </a:r>
            <a:r>
              <a:rPr lang="de-DE" sz="706" dirty="0"/>
              <a:t> </a:t>
            </a:r>
            <a:r>
              <a:rPr lang="de-DE" sz="706" dirty="0" err="1"/>
              <a:t>freedom</a:t>
            </a:r>
            <a:r>
              <a:rPr lang="de-DE" sz="706" dirty="0"/>
              <a:t> in</a:t>
            </a:r>
          </a:p>
          <a:p>
            <a:pPr>
              <a:defRPr/>
            </a:pPr>
            <a:r>
              <a:rPr lang="de-DE" sz="706" dirty="0" err="1"/>
              <a:t>the</a:t>
            </a:r>
            <a:r>
              <a:rPr lang="de-DE" sz="706" dirty="0"/>
              <a:t> </a:t>
            </a:r>
            <a:r>
              <a:rPr lang="de-DE" sz="706" u="sng" dirty="0" err="1"/>
              <a:t>unrestricted</a:t>
            </a:r>
            <a:r>
              <a:rPr lang="de-DE" sz="706" dirty="0"/>
              <a:t> model</a:t>
            </a:r>
          </a:p>
        </p:txBody>
      </p:sp>
      <p:cxnSp>
        <p:nvCxnSpPr>
          <p:cNvPr id="12" name="Gerade Verbindung mit Pfeil 22"/>
          <p:cNvCxnSpPr>
            <a:endCxn id="10" idx="3"/>
          </p:cNvCxnSpPr>
          <p:nvPr/>
        </p:nvCxnSpPr>
        <p:spPr>
          <a:xfrm flipH="1" flipV="1">
            <a:off x="2249825" y="1588892"/>
            <a:ext cx="644294" cy="678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fik 46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29" y="1908907"/>
            <a:ext cx="1740793" cy="140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Grafik 39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28" y="2203705"/>
            <a:ext cx="1990507" cy="133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feld 47"/>
          <p:cNvSpPr txBox="1"/>
          <p:nvPr/>
        </p:nvSpPr>
        <p:spPr>
          <a:xfrm>
            <a:off x="2857302" y="2061726"/>
            <a:ext cx="1417446" cy="41819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/>
              <a:t>The null </a:t>
            </a:r>
            <a:r>
              <a:rPr lang="de-DE" sz="706" dirty="0" err="1"/>
              <a:t>hypothesis</a:t>
            </a:r>
            <a:r>
              <a:rPr lang="de-DE" sz="706" dirty="0"/>
              <a:t> </a:t>
            </a:r>
            <a:r>
              <a:rPr lang="de-DE" sz="706" dirty="0" err="1"/>
              <a:t>is</a:t>
            </a:r>
            <a:r>
              <a:rPr lang="de-DE" sz="706" dirty="0"/>
              <a:t> </a:t>
            </a:r>
            <a:r>
              <a:rPr lang="de-DE" sz="706" dirty="0" err="1"/>
              <a:t>overwhel-mingly</a:t>
            </a:r>
            <a:r>
              <a:rPr lang="de-DE" sz="706" dirty="0"/>
              <a:t> </a:t>
            </a:r>
            <a:r>
              <a:rPr lang="de-DE" sz="706" dirty="0" err="1"/>
              <a:t>rejected</a:t>
            </a:r>
            <a:r>
              <a:rPr lang="de-DE" sz="706" dirty="0"/>
              <a:t> (</a:t>
            </a:r>
            <a:r>
              <a:rPr lang="de-DE" sz="706" dirty="0" err="1"/>
              <a:t>even</a:t>
            </a:r>
            <a:r>
              <a:rPr lang="de-DE" sz="706" dirty="0"/>
              <a:t> </a:t>
            </a:r>
            <a:r>
              <a:rPr lang="de-DE" sz="706" dirty="0" err="1"/>
              <a:t>at</a:t>
            </a:r>
            <a:r>
              <a:rPr lang="de-DE" sz="706" dirty="0"/>
              <a:t> </a:t>
            </a:r>
            <a:r>
              <a:rPr lang="de-DE" sz="706" dirty="0" err="1"/>
              <a:t>very</a:t>
            </a:r>
            <a:r>
              <a:rPr lang="de-DE" sz="706" dirty="0"/>
              <a:t> </a:t>
            </a:r>
            <a:r>
              <a:rPr lang="de-DE" sz="706" dirty="0" err="1"/>
              <a:t>small</a:t>
            </a:r>
            <a:r>
              <a:rPr lang="de-DE" sz="706" dirty="0"/>
              <a:t> </a:t>
            </a:r>
            <a:r>
              <a:rPr lang="de-DE" sz="706" dirty="0" err="1"/>
              <a:t>significance</a:t>
            </a:r>
            <a:r>
              <a:rPr lang="de-DE" sz="706" dirty="0"/>
              <a:t> </a:t>
            </a:r>
            <a:r>
              <a:rPr lang="de-DE" sz="706" dirty="0" err="1"/>
              <a:t>levels</a:t>
            </a:r>
            <a:r>
              <a:rPr lang="de-DE" sz="706" dirty="0"/>
              <a:t>).</a:t>
            </a:r>
          </a:p>
        </p:txBody>
      </p:sp>
      <p:cxnSp>
        <p:nvCxnSpPr>
          <p:cNvPr id="16" name="Gerade Verbindung mit Pfeil 48"/>
          <p:cNvCxnSpPr/>
          <p:nvPr/>
        </p:nvCxnSpPr>
        <p:spPr>
          <a:xfrm flipH="1" flipV="1">
            <a:off x="2268234" y="1951276"/>
            <a:ext cx="607477" cy="18408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50"/>
          <p:cNvCxnSpPr/>
          <p:nvPr/>
        </p:nvCxnSpPr>
        <p:spPr>
          <a:xfrm flipH="1">
            <a:off x="2507542" y="2135359"/>
            <a:ext cx="368168" cy="7363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2">
            <a:extLst>
              <a:ext uri="{FF2B5EF4-FFF2-40B4-BE49-F238E27FC236}">
                <a16:creationId xmlns:a16="http://schemas.microsoft.com/office/drawing/2014/main" id="{27D3EFDA-A73D-D47C-BABB-9C8026485D04}"/>
              </a:ext>
            </a:extLst>
          </p:cNvPr>
          <p:cNvSpPr txBox="1">
            <a:spLocks/>
          </p:cNvSpPr>
          <p:nvPr/>
        </p:nvSpPr>
        <p:spPr>
          <a:xfrm>
            <a:off x="95250" y="333479"/>
            <a:ext cx="4514850" cy="407646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r>
              <a:rPr lang="en-US" sz="1400" kern="0" dirty="0"/>
              <a:t>I</a:t>
            </a:r>
            <a:r>
              <a:rPr lang="en-US" sz="1100" kern="0" dirty="0"/>
              <a:t>NFERENCE: The F Test</a:t>
            </a:r>
          </a:p>
        </p:txBody>
      </p:sp>
    </p:spTree>
    <p:extLst>
      <p:ext uri="{BB962C8B-B14F-4D97-AF65-F5344CB8AC3E}">
        <p14:creationId xmlns:p14="http://schemas.microsoft.com/office/powerpoint/2010/main" val="38278669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99336" y="923608"/>
            <a:ext cx="4104270" cy="2254567"/>
          </a:xfrm>
          <a:prstGeom prst="rect">
            <a:avLst/>
          </a:prstGeom>
        </p:spPr>
        <p:txBody>
          <a:bodyPr vert="horz" lIns="46101" tIns="23051" rIns="46101" bIns="23051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462"/>
              </a:lnSpc>
              <a:buNone/>
            </a:pPr>
            <a:r>
              <a:rPr lang="en-GB" sz="12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10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de-DE" altLang="en-US" sz="1000" dirty="0">
                <a:latin typeface="Book Antiqua" panose="02040602050305030304" pitchFamily="18" charset="0"/>
              </a:rPr>
              <a:t>Test of overall significance of a regression</a:t>
            </a:r>
          </a:p>
          <a:p>
            <a:pPr>
              <a:lnSpc>
                <a:spcPts val="1412"/>
              </a:lnSpc>
            </a:pPr>
            <a:endParaRPr lang="de-DE" altLang="en-US" sz="908" b="1" u="sng" dirty="0"/>
          </a:p>
          <a:p>
            <a:pPr>
              <a:lnSpc>
                <a:spcPts val="1412"/>
              </a:lnSpc>
            </a:pPr>
            <a:endParaRPr lang="de-DE" altLang="en-US" sz="908" b="1" u="sng" dirty="0"/>
          </a:p>
          <a:p>
            <a:pPr>
              <a:lnSpc>
                <a:spcPts val="1412"/>
              </a:lnSpc>
            </a:pPr>
            <a:endParaRPr lang="de-DE" altLang="en-US" sz="908" b="1" u="sng" dirty="0"/>
          </a:p>
          <a:p>
            <a:pPr>
              <a:lnSpc>
                <a:spcPts val="1412"/>
              </a:lnSpc>
            </a:pPr>
            <a:endParaRPr lang="de-DE" altLang="en-US" sz="908" b="1" u="sng" dirty="0"/>
          </a:p>
          <a:p>
            <a:pPr>
              <a:lnSpc>
                <a:spcPts val="1412"/>
              </a:lnSpc>
            </a:pPr>
            <a:endParaRPr lang="de-DE" altLang="en-US" sz="908" b="1" u="sng" dirty="0"/>
          </a:p>
          <a:p>
            <a:pPr>
              <a:lnSpc>
                <a:spcPts val="1412"/>
              </a:lnSpc>
            </a:pPr>
            <a:endParaRPr lang="de-DE" altLang="en-US" sz="908" b="1" u="sng" dirty="0"/>
          </a:p>
          <a:p>
            <a:pPr>
              <a:lnSpc>
                <a:spcPts val="1412"/>
              </a:lnSpc>
            </a:pPr>
            <a:endParaRPr lang="de-DE" altLang="en-US" sz="908" b="1" u="sng" dirty="0"/>
          </a:p>
          <a:p>
            <a:pPr>
              <a:lnSpc>
                <a:spcPts val="958"/>
              </a:lnSpc>
            </a:pPr>
            <a:endParaRPr lang="de-DE" altLang="en-US" sz="908" b="1" u="sng" dirty="0"/>
          </a:p>
          <a:p>
            <a:pPr marL="0" indent="0">
              <a:lnSpc>
                <a:spcPts val="1210"/>
              </a:lnSpc>
              <a:buNone/>
            </a:pPr>
            <a:r>
              <a:rPr lang="en-GB" sz="12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10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de-DE" altLang="en-US" sz="1000" dirty="0">
                <a:latin typeface="Book Antiqua" panose="02040602050305030304" pitchFamily="18" charset="0"/>
              </a:rPr>
              <a:t>The test of overall significance is reported in most regression packages; the null hypothesis is usually overwhelmingly rejected</a:t>
            </a:r>
          </a:p>
        </p:txBody>
      </p:sp>
      <p:pic>
        <p:nvPicPr>
          <p:cNvPr id="6" name="Grafik 12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58" y="1344113"/>
            <a:ext cx="2546760" cy="133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13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944" y="1651453"/>
            <a:ext cx="1754399" cy="133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24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944" y="1982804"/>
            <a:ext cx="678709" cy="133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feld 26"/>
          <p:cNvSpPr txBox="1"/>
          <p:nvPr/>
        </p:nvSpPr>
        <p:spPr>
          <a:xfrm>
            <a:off x="2378684" y="1601516"/>
            <a:ext cx="2065741" cy="41819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/>
              <a:t>The null </a:t>
            </a:r>
            <a:r>
              <a:rPr lang="de-DE" sz="706" dirty="0" err="1"/>
              <a:t>hypothesis</a:t>
            </a:r>
            <a:r>
              <a:rPr lang="de-DE" sz="706" dirty="0"/>
              <a:t> </a:t>
            </a:r>
            <a:r>
              <a:rPr lang="de-DE" sz="706" dirty="0" err="1"/>
              <a:t>states</a:t>
            </a:r>
            <a:r>
              <a:rPr lang="de-DE" sz="706" dirty="0"/>
              <a:t> </a:t>
            </a:r>
            <a:r>
              <a:rPr lang="de-DE" sz="706" dirty="0" err="1"/>
              <a:t>that</a:t>
            </a:r>
            <a:r>
              <a:rPr lang="de-DE" sz="706" dirty="0"/>
              <a:t> </a:t>
            </a:r>
            <a:r>
              <a:rPr lang="de-DE" sz="706" dirty="0" err="1"/>
              <a:t>the</a:t>
            </a:r>
            <a:r>
              <a:rPr lang="de-DE" sz="706" dirty="0"/>
              <a:t> </a:t>
            </a:r>
            <a:r>
              <a:rPr lang="de-DE" sz="706" dirty="0" err="1"/>
              <a:t>explanatory</a:t>
            </a:r>
            <a:r>
              <a:rPr lang="de-DE" sz="706" dirty="0"/>
              <a:t> variables </a:t>
            </a:r>
            <a:r>
              <a:rPr lang="de-DE" sz="706" dirty="0" err="1"/>
              <a:t>are</a:t>
            </a:r>
            <a:r>
              <a:rPr lang="de-DE" sz="706" dirty="0"/>
              <a:t> not </a:t>
            </a:r>
            <a:r>
              <a:rPr lang="de-DE" sz="706" dirty="0" err="1"/>
              <a:t>useful</a:t>
            </a:r>
            <a:r>
              <a:rPr lang="de-DE" sz="706" dirty="0"/>
              <a:t> </a:t>
            </a:r>
            <a:r>
              <a:rPr lang="de-DE" sz="706" dirty="0" err="1"/>
              <a:t>at</a:t>
            </a:r>
            <a:r>
              <a:rPr lang="de-DE" sz="706" dirty="0"/>
              <a:t> all in </a:t>
            </a:r>
            <a:r>
              <a:rPr lang="de-DE" sz="706" dirty="0" err="1"/>
              <a:t>explaining</a:t>
            </a:r>
            <a:r>
              <a:rPr lang="de-DE" sz="706" dirty="0"/>
              <a:t> </a:t>
            </a:r>
            <a:r>
              <a:rPr lang="de-DE" sz="706" dirty="0" err="1"/>
              <a:t>the</a:t>
            </a:r>
            <a:r>
              <a:rPr lang="de-DE" sz="706" dirty="0"/>
              <a:t> </a:t>
            </a:r>
            <a:r>
              <a:rPr lang="de-DE" sz="706" dirty="0" err="1"/>
              <a:t>dependent</a:t>
            </a:r>
            <a:r>
              <a:rPr lang="de-DE" sz="706" dirty="0"/>
              <a:t> variable</a:t>
            </a:r>
          </a:p>
        </p:txBody>
      </p:sp>
      <p:cxnSp>
        <p:nvCxnSpPr>
          <p:cNvPr id="10" name="Gerade Verbindung mit Pfeil 27"/>
          <p:cNvCxnSpPr/>
          <p:nvPr/>
        </p:nvCxnSpPr>
        <p:spPr>
          <a:xfrm flipH="1">
            <a:off x="2120966" y="1675150"/>
            <a:ext cx="276126" cy="1840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eck 31"/>
          <p:cNvSpPr/>
          <p:nvPr/>
        </p:nvSpPr>
        <p:spPr>
          <a:xfrm>
            <a:off x="316944" y="1631492"/>
            <a:ext cx="1767205" cy="172517"/>
          </a:xfrm>
          <a:prstGeom prst="rect">
            <a:avLst/>
          </a:prstGeom>
          <a:noFill/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sz="908"/>
          </a:p>
        </p:txBody>
      </p:sp>
      <p:pic>
        <p:nvPicPr>
          <p:cNvPr id="12" name="Grafik 36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945" y="2323838"/>
            <a:ext cx="3770518" cy="353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feld 37"/>
          <p:cNvSpPr txBox="1"/>
          <p:nvPr/>
        </p:nvSpPr>
        <p:spPr>
          <a:xfrm>
            <a:off x="1255772" y="1932867"/>
            <a:ext cx="1104503" cy="3095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 err="1"/>
              <a:t>Restricted</a:t>
            </a:r>
            <a:r>
              <a:rPr lang="de-DE" sz="706" dirty="0"/>
              <a:t> model </a:t>
            </a:r>
          </a:p>
          <a:p>
            <a:pPr>
              <a:defRPr/>
            </a:pPr>
            <a:r>
              <a:rPr lang="de-DE" sz="706" dirty="0"/>
              <a:t>(</a:t>
            </a:r>
            <a:r>
              <a:rPr lang="de-DE" sz="706" dirty="0" err="1"/>
              <a:t>regression</a:t>
            </a:r>
            <a:r>
              <a:rPr lang="de-DE" sz="706" dirty="0"/>
              <a:t> on </a:t>
            </a:r>
            <a:r>
              <a:rPr lang="de-DE" sz="706" dirty="0" err="1"/>
              <a:t>constant</a:t>
            </a:r>
            <a:r>
              <a:rPr lang="de-DE" sz="706" dirty="0"/>
              <a:t>) </a:t>
            </a:r>
          </a:p>
        </p:txBody>
      </p:sp>
      <p:cxnSp>
        <p:nvCxnSpPr>
          <p:cNvPr id="14" name="Gerade Verbindung mit Pfeil 38"/>
          <p:cNvCxnSpPr/>
          <p:nvPr/>
        </p:nvCxnSpPr>
        <p:spPr>
          <a:xfrm flipH="1">
            <a:off x="1016464" y="2006501"/>
            <a:ext cx="257717" cy="3681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2">
            <a:extLst>
              <a:ext uri="{FF2B5EF4-FFF2-40B4-BE49-F238E27FC236}">
                <a16:creationId xmlns:a16="http://schemas.microsoft.com/office/drawing/2014/main" id="{158F908B-8879-74B5-B42B-F0A36A2068FD}"/>
              </a:ext>
            </a:extLst>
          </p:cNvPr>
          <p:cNvSpPr txBox="1">
            <a:spLocks/>
          </p:cNvSpPr>
          <p:nvPr/>
        </p:nvSpPr>
        <p:spPr>
          <a:xfrm>
            <a:off x="95250" y="333479"/>
            <a:ext cx="4514850" cy="407646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r>
              <a:rPr lang="en-US" sz="1400" kern="0" dirty="0"/>
              <a:t>I</a:t>
            </a:r>
            <a:r>
              <a:rPr lang="en-US" sz="1100" kern="0" dirty="0"/>
              <a:t>NFERENCE: The F Test</a:t>
            </a:r>
          </a:p>
        </p:txBody>
      </p:sp>
    </p:spTree>
    <p:extLst>
      <p:ext uri="{BB962C8B-B14F-4D97-AF65-F5344CB8AC3E}">
        <p14:creationId xmlns:p14="http://schemas.microsoft.com/office/powerpoint/2010/main" val="20638851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3006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G</a:t>
            </a:r>
            <a:r>
              <a:rPr spc="60" dirty="0"/>
              <a:t>OODNESS </a:t>
            </a:r>
            <a:r>
              <a:rPr spc="30" dirty="0"/>
              <a:t>OF </a:t>
            </a:r>
            <a:r>
              <a:rPr spc="20" dirty="0"/>
              <a:t>FIT</a:t>
            </a:r>
            <a:r>
              <a:rPr spc="-25" dirty="0"/>
              <a:t> </a:t>
            </a:r>
            <a:r>
              <a:rPr spc="55" dirty="0"/>
              <a:t>MEASURE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27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0189" y="728915"/>
            <a:ext cx="3911600" cy="232791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36854" marR="10795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10" dirty="0">
                <a:latin typeface="Book Antiqua"/>
                <a:cs typeface="Book Antiqua"/>
              </a:rPr>
              <a:t>know </a:t>
            </a:r>
            <a:r>
              <a:rPr sz="1100" spc="-5" dirty="0">
                <a:latin typeface="Book Antiqua"/>
                <a:cs typeface="Book Antiqua"/>
              </a:rPr>
              <a:t>that education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experience have a </a:t>
            </a:r>
            <a:r>
              <a:rPr sz="1100" spc="-10" dirty="0">
                <a:latin typeface="Book Antiqua"/>
                <a:cs typeface="Book Antiqua"/>
              </a:rPr>
              <a:t>significant  influence on</a:t>
            </a:r>
            <a:r>
              <a:rPr sz="1100" spc="-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wages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But </a:t>
            </a:r>
            <a:r>
              <a:rPr sz="1100" spc="-10" dirty="0">
                <a:latin typeface="Book Antiqua"/>
                <a:cs typeface="Book Antiqua"/>
              </a:rPr>
              <a:t>how </a:t>
            </a:r>
            <a:r>
              <a:rPr sz="1100" spc="-5" dirty="0">
                <a:latin typeface="Book Antiqua"/>
                <a:cs typeface="Book Antiqua"/>
              </a:rPr>
              <a:t>important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they in determining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wages?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50" dirty="0">
              <a:latin typeface="Times New Roman"/>
              <a:cs typeface="Times New Roman"/>
            </a:endParaRPr>
          </a:p>
          <a:p>
            <a:pPr marL="236854" marR="19812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How much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spc="-10" dirty="0">
                <a:latin typeface="Book Antiqua"/>
                <a:cs typeface="Book Antiqua"/>
              </a:rPr>
              <a:t>difference </a:t>
            </a:r>
            <a:r>
              <a:rPr sz="1100" spc="-5" dirty="0">
                <a:latin typeface="Book Antiqua"/>
                <a:cs typeface="Book Antiqua"/>
              </a:rPr>
              <a:t>in </a:t>
            </a:r>
            <a:r>
              <a:rPr sz="1100" spc="-10" dirty="0">
                <a:latin typeface="Book Antiqua"/>
                <a:cs typeface="Book Antiqua"/>
              </a:rPr>
              <a:t>wages </a:t>
            </a:r>
            <a:r>
              <a:rPr sz="1100" spc="-5" dirty="0">
                <a:latin typeface="Book Antiqua"/>
                <a:cs typeface="Book Antiqua"/>
              </a:rPr>
              <a:t>between people is  explained </a:t>
            </a:r>
            <a:r>
              <a:rPr sz="1100" spc="-10" dirty="0">
                <a:latin typeface="Book Antiqua"/>
                <a:cs typeface="Book Antiqua"/>
              </a:rPr>
              <a:t>by differences </a:t>
            </a:r>
            <a:r>
              <a:rPr sz="1100" spc="-5" dirty="0">
                <a:latin typeface="Book Antiqua"/>
                <a:cs typeface="Book Antiqua"/>
              </a:rPr>
              <a:t>in education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in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experience?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236854" marR="558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How </a:t>
            </a:r>
            <a:r>
              <a:rPr sz="1100" spc="-5" dirty="0">
                <a:latin typeface="Book Antiqua"/>
                <a:cs typeface="Book Antiqua"/>
              </a:rPr>
              <a:t>well variation in the independent variable(s) explains  variation in the dependent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variable?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236854" marR="355600" indent="-148590">
              <a:lnSpc>
                <a:spcPct val="102699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This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the questions </a:t>
            </a:r>
            <a:r>
              <a:rPr sz="1100" spc="-10" dirty="0">
                <a:latin typeface="Book Antiqua"/>
                <a:cs typeface="Book Antiqua"/>
              </a:rPr>
              <a:t>answered by </a:t>
            </a:r>
            <a:r>
              <a:rPr sz="1100" spc="-5" dirty="0">
                <a:latin typeface="Book Antiqua"/>
                <a:cs typeface="Book Antiqua"/>
              </a:rPr>
              <a:t>the goodness of </a:t>
            </a:r>
            <a:r>
              <a:rPr sz="1100" spc="-10" dirty="0">
                <a:latin typeface="Book Antiqua"/>
                <a:cs typeface="Book Antiqua"/>
              </a:rPr>
              <a:t>fit  measure </a:t>
            </a:r>
            <a:r>
              <a:rPr sz="1100" spc="-5" dirty="0">
                <a:latin typeface="Book Antiqua"/>
                <a:cs typeface="Book Antiqua"/>
              </a:rPr>
              <a:t>- </a:t>
            </a: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27777" dirty="0">
                <a:latin typeface="Book Antiqua"/>
                <a:cs typeface="Book Antiqua"/>
              </a:rPr>
              <a:t>2</a:t>
            </a:r>
            <a:endParaRPr sz="1200" baseline="27777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9140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35" dirty="0"/>
              <a:t>T</a:t>
            </a:r>
            <a:r>
              <a:rPr spc="35" dirty="0"/>
              <a:t>OTAL </a:t>
            </a:r>
            <a:r>
              <a:rPr spc="40" dirty="0"/>
              <a:t>AND </a:t>
            </a:r>
            <a:r>
              <a:rPr spc="60" dirty="0"/>
              <a:t>EXPLAINED</a:t>
            </a:r>
            <a:r>
              <a:rPr spc="295" dirty="0"/>
              <a:t> </a:t>
            </a:r>
            <a:r>
              <a:rPr spc="35" dirty="0"/>
              <a:t>VARIATION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63689" y="565517"/>
            <a:ext cx="2758440" cy="4114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30" dirty="0">
                <a:latin typeface="Book Antiqua"/>
                <a:cs typeface="Book Antiqua"/>
              </a:rPr>
              <a:t>Total </a:t>
            </a:r>
            <a:r>
              <a:rPr sz="1100" b="1" spc="-5" dirty="0">
                <a:latin typeface="Book Antiqua"/>
                <a:cs typeface="Book Antiqua"/>
              </a:rPr>
              <a:t>variation </a:t>
            </a:r>
            <a:r>
              <a:rPr sz="1100" spc="-5" dirty="0">
                <a:latin typeface="Book Antiqua"/>
                <a:cs typeface="Book Antiqua"/>
              </a:rPr>
              <a:t>in the dependent</a:t>
            </a:r>
            <a:r>
              <a:rPr sz="1100" spc="1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variable:</a:t>
            </a:r>
            <a:endParaRPr sz="1100" dirty="0">
              <a:latin typeface="Book Antiqua"/>
              <a:cs typeface="Book Antiqua"/>
            </a:endParaRPr>
          </a:p>
          <a:p>
            <a:pPr marL="629920" algn="ctr">
              <a:lnSpc>
                <a:spcPct val="100000"/>
              </a:lnSpc>
              <a:spcBef>
                <a:spcPts val="765"/>
              </a:spcBef>
            </a:pPr>
            <a:endParaRPr sz="800" dirty="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8289" y="1113893"/>
            <a:ext cx="3627120" cy="628015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R="180340" algn="ctr">
              <a:lnSpc>
                <a:spcPct val="100000"/>
              </a:lnSpc>
              <a:spcBef>
                <a:spcPts val="570"/>
              </a:spcBef>
            </a:pPr>
            <a:endParaRPr sz="800" dirty="0">
              <a:latin typeface="Book Antiqua"/>
              <a:cs typeface="Book Antiqua"/>
            </a:endParaRPr>
          </a:p>
          <a:p>
            <a:pPr marL="198755" marR="431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Predicted </a:t>
            </a:r>
            <a:r>
              <a:rPr sz="1100" spc="-5" dirty="0">
                <a:latin typeface="Book Antiqua"/>
                <a:cs typeface="Book Antiqua"/>
              </a:rPr>
              <a:t>value of the dependent variable </a:t>
            </a:r>
            <a:r>
              <a:rPr sz="1100" spc="-10" dirty="0">
                <a:latin typeface="Book Antiqua"/>
                <a:cs typeface="Book Antiqua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part that is  explained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independent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variables: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4395" y="2135262"/>
            <a:ext cx="30949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(case of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line - for simplicity of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notation)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0989" y="2466072"/>
            <a:ext cx="3107055" cy="4114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Explained variation </a:t>
            </a:r>
            <a:r>
              <a:rPr sz="1100" spc="-5" dirty="0">
                <a:latin typeface="Book Antiqua"/>
                <a:cs typeface="Book Antiqua"/>
              </a:rPr>
              <a:t>in the dependent</a:t>
            </a:r>
            <a:r>
              <a:rPr sz="1100" spc="12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variable:</a:t>
            </a:r>
            <a:endParaRPr sz="1100" dirty="0">
              <a:latin typeface="Book Antiqua"/>
              <a:cs typeface="Book Antiqua"/>
            </a:endParaRPr>
          </a:p>
          <a:p>
            <a:pPr marL="306705" algn="ctr">
              <a:lnSpc>
                <a:spcPct val="100000"/>
              </a:lnSpc>
              <a:spcBef>
                <a:spcPts val="765"/>
              </a:spcBef>
            </a:pPr>
            <a:endParaRPr sz="800" dirty="0">
              <a:latin typeface="Book Antiqua"/>
              <a:cs typeface="Book Antiqua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28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40FC125-7FBF-4CCE-864A-BE08D42E98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1413" y="814800"/>
            <a:ext cx="1001614" cy="509154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997CC79-E2B6-4BDF-B001-FC91A805CD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1721" y="1767100"/>
            <a:ext cx="1298408" cy="35503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8319C98-1471-466A-B93B-C250D1323B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6071" y="2622872"/>
            <a:ext cx="1277957" cy="616945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460" y="271891"/>
            <a:ext cx="18757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G</a:t>
            </a:r>
            <a:r>
              <a:rPr spc="60" dirty="0"/>
              <a:t>OODNESS </a:t>
            </a:r>
            <a:r>
              <a:rPr spc="30" dirty="0"/>
              <a:t>OF </a:t>
            </a:r>
            <a:r>
              <a:rPr spc="20" dirty="0"/>
              <a:t>FIT </a:t>
            </a:r>
            <a:r>
              <a:rPr sz="1400" spc="10" dirty="0"/>
              <a:t>-</a:t>
            </a:r>
            <a:r>
              <a:rPr sz="1400" spc="300" dirty="0"/>
              <a:t> </a:t>
            </a:r>
            <a:r>
              <a:rPr sz="1400" i="1" spc="10" dirty="0">
                <a:latin typeface="Book Antiqua"/>
                <a:cs typeface="Book Antiqua"/>
              </a:rPr>
              <a:t>R</a:t>
            </a:r>
            <a:r>
              <a:rPr sz="1500" spc="15" baseline="27777" dirty="0"/>
              <a:t>2</a:t>
            </a:r>
            <a:endParaRPr sz="1500" baseline="27777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989" y="816024"/>
            <a:ext cx="70040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</a:t>
            </a:r>
            <a:r>
              <a:rPr sz="1200" spc="322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Denote: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29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438289" y="1857234"/>
            <a:ext cx="3197860" cy="6724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Define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measure </a:t>
            </a:r>
            <a:r>
              <a:rPr sz="1100" spc="-5" dirty="0">
                <a:latin typeface="Book Antiqua"/>
                <a:cs typeface="Book Antiqua"/>
              </a:rPr>
              <a:t>of the goodness of</a:t>
            </a:r>
            <a:r>
              <a:rPr sz="1100" spc="-18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fit:</a:t>
            </a:r>
            <a:endParaRPr sz="1100" dirty="0">
              <a:latin typeface="Book Antiqua"/>
              <a:cs typeface="Book Antiqua"/>
            </a:endParaRPr>
          </a:p>
          <a:p>
            <a:pPr marL="1207770" marR="55880" indent="-349250">
              <a:lnSpc>
                <a:spcPct val="112599"/>
              </a:lnSpc>
              <a:spcBef>
                <a:spcPts val="810"/>
              </a:spcBef>
              <a:tabLst>
                <a:tab pos="1824355" algn="l"/>
              </a:tabLst>
            </a:pPr>
            <a:r>
              <a:rPr sz="1650" i="1" spc="-7" baseline="-37878" dirty="0">
                <a:latin typeface="Book Antiqua"/>
                <a:cs typeface="Book Antiqua"/>
              </a:rPr>
              <a:t>R</a:t>
            </a:r>
            <a:r>
              <a:rPr sz="1200" spc="-7" baseline="-20833" dirty="0">
                <a:latin typeface="Book Antiqua"/>
                <a:cs typeface="Book Antiqua"/>
              </a:rPr>
              <a:t>2 </a:t>
            </a:r>
            <a:r>
              <a:rPr sz="1650" spc="165" baseline="-37878" dirty="0">
                <a:latin typeface="Garamond"/>
                <a:cs typeface="Garamond"/>
              </a:rPr>
              <a:t>= </a:t>
            </a:r>
            <a:r>
              <a:rPr sz="1100" i="1" u="sng" spc="-10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SSE</a:t>
            </a:r>
            <a:r>
              <a:rPr sz="1100" i="1" spc="-10" dirty="0">
                <a:latin typeface="Book Antiqua"/>
                <a:cs typeface="Book Antiqua"/>
              </a:rPr>
              <a:t> </a:t>
            </a:r>
            <a:r>
              <a:rPr sz="1650" spc="165" baseline="-37878" dirty="0">
                <a:latin typeface="Garamond"/>
                <a:cs typeface="Garamond"/>
              </a:rPr>
              <a:t>= </a:t>
            </a:r>
            <a:r>
              <a:rPr sz="1100" u="sng" spc="-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Explained variation in </a:t>
            </a:r>
            <a:r>
              <a:rPr sz="1100" i="1" u="sng" spc="-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y </a:t>
            </a:r>
            <a:r>
              <a:rPr sz="1100" i="1" spc="-5" dirty="0">
                <a:latin typeface="Book Antiqua"/>
                <a:cs typeface="Book Antiqua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SST	</a:t>
            </a:r>
            <a:r>
              <a:rPr sz="1100" spc="-30" dirty="0">
                <a:latin typeface="Book Antiqua"/>
                <a:cs typeface="Book Antiqua"/>
              </a:rPr>
              <a:t>Total </a:t>
            </a:r>
            <a:r>
              <a:rPr sz="1100" spc="-5" dirty="0">
                <a:latin typeface="Book Antiqua"/>
                <a:cs typeface="Book Antiqua"/>
              </a:rPr>
              <a:t>variation in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1C5FB3EB-924D-4E58-B95E-8722690F71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064" y="1026958"/>
            <a:ext cx="4210050" cy="81111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23850" y="780676"/>
            <a:ext cx="4104270" cy="2317056"/>
          </a:xfrm>
          <a:prstGeom prst="rect">
            <a:avLst/>
          </a:prstGeom>
        </p:spPr>
        <p:txBody>
          <a:bodyPr vert="horz" lIns="46101" tIns="23051" rIns="46101" bIns="23051" rtlCol="0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n-US" sz="1800" dirty="0">
              <a:latin typeface="Book Antiqua" panose="02040602050305030304" pitchFamily="18" charset="0"/>
            </a:endParaRPr>
          </a:p>
          <a:p>
            <a:pPr marL="0" indent="0">
              <a:spcBef>
                <a:spcPts val="90"/>
              </a:spcBef>
              <a:buNone/>
            </a:pPr>
            <a:r>
              <a:rPr lang="en-GB" sz="37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3000" spc="127" baseline="6944" dirty="0">
                <a:latin typeface="Book Antiqua" panose="02040602050305030304" pitchFamily="18" charset="0"/>
                <a:cs typeface="Arial Black"/>
              </a:rPr>
              <a:t> </a:t>
            </a:r>
            <a:r>
              <a:rPr lang="en-US" sz="3400" dirty="0">
                <a:latin typeface="Book Antiqua" panose="02040602050305030304" pitchFamily="18" charset="0"/>
              </a:rPr>
              <a:t>We </a:t>
            </a:r>
            <a:r>
              <a:rPr lang="en-US" sz="3400">
                <a:latin typeface="Book Antiqua" panose="02040602050305030304" pitchFamily="18" charset="0"/>
              </a:rPr>
              <a:t>continue our discussion on </a:t>
            </a:r>
            <a:r>
              <a:rPr lang="en-US" sz="3400" dirty="0">
                <a:latin typeface="Book Antiqua" panose="02040602050305030304" pitchFamily="18" charset="0"/>
              </a:rPr>
              <a:t>how hypotheses about coefficients can be tested in regression models</a:t>
            </a:r>
          </a:p>
          <a:p>
            <a:pPr marL="0" indent="0">
              <a:spcBef>
                <a:spcPts val="90"/>
              </a:spcBef>
              <a:buNone/>
            </a:pPr>
            <a:endParaRPr lang="en-US" sz="2800" dirty="0">
              <a:latin typeface="Book Antiqua" panose="02040602050305030304" pitchFamily="18" charset="0"/>
            </a:endParaRPr>
          </a:p>
          <a:p>
            <a:pPr marL="0" indent="0">
              <a:spcBef>
                <a:spcPts val="90"/>
              </a:spcBef>
              <a:buNone/>
            </a:pPr>
            <a:endParaRPr lang="en-US" sz="18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GB" sz="37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3000" spc="127" baseline="6944" dirty="0">
                <a:latin typeface="Book Antiqua" panose="02040602050305030304" pitchFamily="18" charset="0"/>
                <a:cs typeface="Arial Black"/>
              </a:rPr>
              <a:t> </a:t>
            </a:r>
            <a:r>
              <a:rPr lang="en-US" sz="3400" dirty="0">
                <a:latin typeface="Book Antiqua" panose="02040602050305030304" pitchFamily="18" charset="0"/>
              </a:rPr>
              <a:t>We will explain what significance of coefficients mean</a:t>
            </a:r>
          </a:p>
          <a:p>
            <a:pPr marL="0" indent="0">
              <a:buNone/>
            </a:pPr>
            <a:endParaRPr lang="en-US" sz="28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n-US" sz="18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GB" sz="37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1800" spc="127" baseline="6944" dirty="0">
                <a:latin typeface="Book Antiqua" panose="02040602050305030304" pitchFamily="18" charset="0"/>
                <a:cs typeface="Arial Black"/>
              </a:rPr>
              <a:t> </a:t>
            </a:r>
            <a:r>
              <a:rPr lang="en-US" sz="3400" dirty="0">
                <a:latin typeface="Book Antiqua" panose="02040602050305030304" pitchFamily="18" charset="0"/>
              </a:rPr>
              <a:t>We will learn how to read regression output</a:t>
            </a:r>
          </a:p>
          <a:p>
            <a:pPr marL="76200">
              <a:spcBef>
                <a:spcPts val="90"/>
              </a:spcBef>
            </a:pPr>
            <a:endParaRPr lang="en-US" sz="1800" dirty="0">
              <a:latin typeface="Book Antiqua" panose="02040602050305030304" pitchFamily="18" charset="0"/>
            </a:endParaRPr>
          </a:p>
          <a:p>
            <a:pPr marL="76200">
              <a:spcBef>
                <a:spcPts val="90"/>
              </a:spcBef>
            </a:pPr>
            <a:endParaRPr lang="en-US" sz="1800" dirty="0">
              <a:latin typeface="Book Antiqua" panose="02040602050305030304" pitchFamily="18" charset="0"/>
            </a:endParaRPr>
          </a:p>
          <a:p>
            <a:pPr marL="76200">
              <a:spcBef>
                <a:spcPts val="90"/>
              </a:spcBef>
            </a:pPr>
            <a:endParaRPr lang="en-US" sz="18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n-US" altLang="en-US" sz="1800" dirty="0">
              <a:latin typeface="Book Antiqua" panose="0204060205030503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7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2300" b="1" spc="405" baseline="694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400" spc="-5" dirty="0">
                <a:latin typeface="Book Antiqua" panose="02040602050305030304" pitchFamily="18" charset="0"/>
                <a:cs typeface="Book Antiqua"/>
              </a:rPr>
              <a:t>Readings: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3400" spc="-5" dirty="0">
              <a:latin typeface="Book Antiqua" panose="02040602050305030304" pitchFamily="18" charset="0"/>
              <a:cs typeface="Book Antiqu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3100" dirty="0">
                <a:latin typeface="Book Antiqua" panose="02040602050305030304" pitchFamily="18" charset="0"/>
              </a:rPr>
              <a:t>             Wooldridge Chapter 4;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3100" dirty="0">
                <a:latin typeface="Book Antiqua" panose="02040602050305030304" pitchFamily="18" charset="0"/>
              </a:rPr>
              <a:t>              </a:t>
            </a:r>
            <a:r>
              <a:rPr lang="en-US" altLang="en-US" sz="3100" dirty="0" err="1">
                <a:latin typeface="Book Antiqua" panose="02040602050305030304" pitchFamily="18" charset="0"/>
              </a:rPr>
              <a:t>Studenmund</a:t>
            </a:r>
            <a:r>
              <a:rPr lang="en-US" altLang="en-US" sz="3100" dirty="0">
                <a:latin typeface="Book Antiqua" panose="02040602050305030304" pitchFamily="18" charset="0"/>
              </a:rPr>
              <a:t> Chapter 5.1-5.4</a:t>
            </a:r>
          </a:p>
          <a:p>
            <a:pPr marL="0" indent="0">
              <a:lnSpc>
                <a:spcPct val="100000"/>
              </a:lnSpc>
              <a:spcBef>
                <a:spcPts val="1155"/>
              </a:spcBef>
              <a:buNone/>
            </a:pPr>
            <a:endParaRPr lang="en-GB" sz="1100" dirty="0">
              <a:latin typeface="Book Antiqua"/>
              <a:cs typeface="Book Antiqua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25356"/>
            <a:ext cx="1816166" cy="623570"/>
          </a:xfrm>
          <a:prstGeom prst="rect">
            <a:avLst/>
          </a:prstGeom>
        </p:spPr>
        <p:txBody>
          <a:bodyPr vert="horz" lIns="46101" tIns="23051" rIns="46101" bIns="23051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>
                <a:latin typeface="Book Antiqua" panose="02040602050305030304" pitchFamily="18" charset="0"/>
              </a:rPr>
              <a:t>T</a:t>
            </a:r>
            <a:r>
              <a:rPr lang="en-US" sz="1150" dirty="0">
                <a:latin typeface="Book Antiqua" panose="02040602050305030304" pitchFamily="18" charset="0"/>
              </a:rPr>
              <a:t>ODAY’S LECTURE</a:t>
            </a:r>
            <a:endParaRPr lang="en-US" sz="1150" b="1" i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230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460" y="271891"/>
            <a:ext cx="18757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G</a:t>
            </a:r>
            <a:r>
              <a:rPr spc="60" dirty="0"/>
              <a:t>OODNESS </a:t>
            </a:r>
            <a:r>
              <a:rPr spc="30" dirty="0"/>
              <a:t>OF </a:t>
            </a:r>
            <a:r>
              <a:rPr spc="20" dirty="0"/>
              <a:t>FIT </a:t>
            </a:r>
            <a:r>
              <a:rPr sz="1400" spc="10" dirty="0"/>
              <a:t>-</a:t>
            </a:r>
            <a:r>
              <a:rPr sz="1400" spc="300" dirty="0"/>
              <a:t> </a:t>
            </a:r>
            <a:r>
              <a:rPr sz="1400" i="1" spc="10" dirty="0">
                <a:latin typeface="Book Antiqua"/>
                <a:cs typeface="Book Antiqua"/>
              </a:rPr>
              <a:t>R</a:t>
            </a:r>
            <a:r>
              <a:rPr sz="1500" spc="15" baseline="27777" dirty="0"/>
              <a:t>2</a:t>
            </a:r>
            <a:endParaRPr sz="1500" baseline="27777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30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894345"/>
            <a:ext cx="3794125" cy="17252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  <a:tabLst>
                <a:tab pos="1174750" algn="l"/>
              </a:tabLst>
            </a:pPr>
            <a:r>
              <a:rPr sz="1200" spc="127" baseline="6944" dirty="0">
                <a:latin typeface="Arial Black"/>
                <a:cs typeface="Arial Black"/>
              </a:rPr>
              <a:t>e  </a:t>
            </a:r>
            <a:r>
              <a:rPr sz="1100" spc="-5" dirty="0">
                <a:latin typeface="Book Antiqua"/>
                <a:cs typeface="Book Antiqua"/>
              </a:rPr>
              <a:t>In</a:t>
            </a:r>
            <a:r>
              <a:rPr sz="1100" spc="-16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all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models:	0 </a:t>
            </a:r>
            <a:r>
              <a:rPr sz="1100" spc="-30" dirty="0">
                <a:latin typeface="Lucida Sans Unicode"/>
                <a:cs typeface="Lucida Sans Unicode"/>
              </a:rPr>
              <a:t>≤ </a:t>
            </a: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27777" dirty="0">
                <a:latin typeface="Book Antiqua"/>
                <a:cs typeface="Book Antiqua"/>
              </a:rPr>
              <a:t>2 </a:t>
            </a:r>
            <a:r>
              <a:rPr sz="1100" spc="-30" dirty="0">
                <a:latin typeface="Lucida Sans Unicode"/>
                <a:cs typeface="Lucida Sans Unicode"/>
              </a:rPr>
              <a:t>≤</a:t>
            </a:r>
            <a:r>
              <a:rPr sz="1100" spc="-80" dirty="0">
                <a:latin typeface="Lucida Sans Unicode"/>
                <a:cs typeface="Lucida Sans Unicode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</a:t>
            </a:r>
            <a:endParaRPr sz="1100" dirty="0">
              <a:latin typeface="Book Antiqua"/>
              <a:cs typeface="Book Antiqua"/>
            </a:endParaRPr>
          </a:p>
          <a:p>
            <a:pPr marL="198755" marR="242570" indent="-148590" algn="just">
              <a:lnSpc>
                <a:spcPts val="1200"/>
              </a:lnSpc>
              <a:spcBef>
                <a:spcPts val="151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27777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tells us </a:t>
            </a:r>
            <a:r>
              <a:rPr sz="1100" spc="-10" dirty="0">
                <a:latin typeface="Book Antiqua"/>
                <a:cs typeface="Book Antiqua"/>
              </a:rPr>
              <a:t>what percentage </a:t>
            </a:r>
            <a:r>
              <a:rPr sz="1100" spc="-5" dirty="0">
                <a:latin typeface="Book Antiqua"/>
                <a:cs typeface="Book Antiqua"/>
              </a:rPr>
              <a:t>of the total variation in the  dependent variable is explained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the variation in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the  independent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variable(s)</a:t>
            </a:r>
            <a:endParaRPr sz="1100" dirty="0">
              <a:latin typeface="Book Antiqua"/>
              <a:cs typeface="Book Antiqua"/>
            </a:endParaRPr>
          </a:p>
          <a:p>
            <a:pPr marL="475615" marR="43180" indent="-137160" algn="just">
              <a:lnSpc>
                <a:spcPct val="100000"/>
              </a:lnSpc>
              <a:spcBef>
                <a:spcPts val="145"/>
              </a:spcBef>
            </a:pPr>
            <a:r>
              <a:rPr sz="1000" i="1" spc="-5" dirty="0">
                <a:latin typeface="Book Antiqua"/>
                <a:cs typeface="Book Antiqua"/>
              </a:rPr>
              <a:t>R</a:t>
            </a:r>
            <a:r>
              <a:rPr sz="1050" spc="-7" baseline="27777" dirty="0">
                <a:latin typeface="Book Antiqua"/>
                <a:cs typeface="Book Antiqua"/>
              </a:rPr>
              <a:t>2 </a:t>
            </a:r>
            <a:r>
              <a:rPr sz="1000" spc="105" dirty="0">
                <a:latin typeface="Garamond"/>
                <a:cs typeface="Garamond"/>
              </a:rPr>
              <a:t>= </a:t>
            </a:r>
            <a:r>
              <a:rPr sz="1000" spc="-5" dirty="0">
                <a:latin typeface="Book Antiqua"/>
                <a:cs typeface="Book Antiqua"/>
              </a:rPr>
              <a:t>0</a:t>
            </a: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spc="-5" dirty="0">
                <a:latin typeface="Book Antiqua"/>
                <a:cs typeface="Book Antiqua"/>
              </a:rPr>
              <a:t>3 means that the independent variables can explain  30% of the variation in the dependent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98755" marR="231775" indent="-148590" algn="just">
              <a:lnSpc>
                <a:spcPct val="102699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Higher </a:t>
            </a: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27777" dirty="0">
                <a:latin typeface="Book Antiqua"/>
                <a:cs typeface="Book Antiqua"/>
              </a:rPr>
              <a:t>2 </a:t>
            </a:r>
            <a:r>
              <a:rPr sz="1100" spc="-10" dirty="0">
                <a:latin typeface="Book Antiqua"/>
                <a:cs typeface="Book Antiqua"/>
              </a:rPr>
              <a:t>means </a:t>
            </a:r>
            <a:r>
              <a:rPr sz="1100" spc="-5" dirty="0">
                <a:latin typeface="Book Antiqua"/>
                <a:cs typeface="Book Antiqua"/>
              </a:rPr>
              <a:t>better </a:t>
            </a:r>
            <a:r>
              <a:rPr sz="1100" spc="-10" dirty="0">
                <a:latin typeface="Book Antiqua"/>
                <a:cs typeface="Book Antiqua"/>
              </a:rPr>
              <a:t>fit </a:t>
            </a:r>
            <a:r>
              <a:rPr sz="1100" spc="-5" dirty="0">
                <a:latin typeface="Book Antiqua"/>
                <a:cs typeface="Book Antiqua"/>
              </a:rPr>
              <a:t>of the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model (not  necessarily a better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model!)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279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D</a:t>
            </a:r>
            <a:r>
              <a:rPr spc="60" dirty="0"/>
              <a:t>ECOMPOSING </a:t>
            </a:r>
            <a:r>
              <a:rPr spc="45" dirty="0"/>
              <a:t>THE</a:t>
            </a:r>
            <a:r>
              <a:rPr spc="200" dirty="0"/>
              <a:t> </a:t>
            </a:r>
            <a:r>
              <a:rPr spc="40" dirty="0"/>
              <a:t>VARIANCE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63689" y="648689"/>
            <a:ext cx="3626485" cy="6121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77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For models with </a:t>
            </a:r>
            <a:r>
              <a:rPr sz="1100" spc="-10" dirty="0">
                <a:latin typeface="Book Antiqua"/>
                <a:cs typeface="Book Antiqua"/>
              </a:rPr>
              <a:t>intercept, </a:t>
            </a: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27777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can be </a:t>
            </a:r>
            <a:r>
              <a:rPr sz="1100" spc="-10" dirty="0">
                <a:latin typeface="Book Antiqua"/>
                <a:cs typeface="Book Antiqua"/>
              </a:rPr>
              <a:t>rewritten </a:t>
            </a:r>
            <a:r>
              <a:rPr sz="1100" spc="-5" dirty="0">
                <a:latin typeface="Book Antiqua"/>
                <a:cs typeface="Book Antiqua"/>
              </a:rPr>
              <a:t>using the  decomposition of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variance.</a:t>
            </a:r>
            <a:endParaRPr sz="1100" dirty="0">
              <a:latin typeface="Book Antiqua"/>
              <a:cs typeface="Book Antiqua"/>
            </a:endParaRPr>
          </a:p>
          <a:p>
            <a:pPr marL="25400">
              <a:lnSpc>
                <a:spcPct val="100000"/>
              </a:lnSpc>
              <a:spcBef>
                <a:spcPts val="63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20" dirty="0">
                <a:latin typeface="Book Antiqua"/>
                <a:cs typeface="Book Antiqua"/>
              </a:rPr>
              <a:t>Variance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decomposition: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51" name="object 5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31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95A6F8C6-C8EF-4393-87CA-A0A01FA317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93" y="1358384"/>
            <a:ext cx="4350177" cy="1830475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460" y="271891"/>
            <a:ext cx="301752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400" spc="40" dirty="0"/>
              <a:t>V</a:t>
            </a:r>
            <a:r>
              <a:rPr spc="40" dirty="0"/>
              <a:t>ARIANCE </a:t>
            </a:r>
            <a:r>
              <a:rPr spc="60" dirty="0"/>
              <a:t>DECOMPOSITION </a:t>
            </a:r>
            <a:r>
              <a:rPr spc="40" dirty="0"/>
              <a:t>AND</a:t>
            </a:r>
            <a:r>
              <a:rPr spc="-50" dirty="0"/>
              <a:t> </a:t>
            </a:r>
            <a:r>
              <a:rPr sz="1400" i="1" spc="10" dirty="0">
                <a:latin typeface="Book Antiqua"/>
                <a:cs typeface="Book Antiqua"/>
              </a:rPr>
              <a:t>R</a:t>
            </a:r>
            <a:r>
              <a:rPr sz="1500" spc="15" baseline="27777" dirty="0"/>
              <a:t>2</a:t>
            </a:r>
            <a:endParaRPr sz="1500" baseline="27777">
              <a:latin typeface="Book Antiqua"/>
              <a:cs typeface="Book Antiqua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32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816443"/>
            <a:ext cx="3445510" cy="6851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  <a:tabLst>
                <a:tab pos="1854200" algn="l"/>
              </a:tabLst>
            </a:pPr>
            <a:r>
              <a:rPr sz="1200" spc="127" baseline="6944" dirty="0">
                <a:latin typeface="Arial Black"/>
                <a:cs typeface="Arial Black"/>
              </a:rPr>
              <a:t>e</a:t>
            </a:r>
            <a:r>
              <a:rPr sz="1200" spc="427" baseline="6944" dirty="0">
                <a:latin typeface="Arial Black"/>
                <a:cs typeface="Arial Black"/>
              </a:rPr>
              <a:t> </a:t>
            </a:r>
            <a:r>
              <a:rPr sz="1100" spc="-20" dirty="0">
                <a:latin typeface="Book Antiqua"/>
                <a:cs typeface="Book Antiqua"/>
              </a:rPr>
              <a:t>Variance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decomposition:	</a:t>
            </a:r>
            <a:r>
              <a:rPr sz="1100" i="1" spc="-10" dirty="0">
                <a:latin typeface="Book Antiqua"/>
                <a:cs typeface="Book Antiqua"/>
              </a:rPr>
              <a:t>SST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10" dirty="0">
                <a:latin typeface="Book Antiqua"/>
                <a:cs typeface="Book Antiqua"/>
              </a:rPr>
              <a:t>SSE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SSR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>
              <a:latin typeface="Times New Roman"/>
              <a:cs typeface="Times New Roman"/>
            </a:endParaRPr>
          </a:p>
          <a:p>
            <a:pPr marL="198755" marR="43180" indent="-148590">
              <a:lnSpc>
                <a:spcPts val="12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Intuition: total variation can be divided between the  explained variation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 unexplained</a:t>
            </a:r>
            <a:r>
              <a:rPr sz="1100" spc="-3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variation</a:t>
            </a:r>
            <a:endParaRPr sz="11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ject 5"/>
              <p:cNvSpPr txBox="1"/>
              <p:nvPr/>
            </p:nvSpPr>
            <p:spPr>
              <a:xfrm>
                <a:off x="901484" y="1530494"/>
                <a:ext cx="3320415" cy="182422"/>
              </a:xfrm>
              <a:prstGeom prst="rect">
                <a:avLst/>
              </a:prstGeom>
            </p:spPr>
            <p:txBody>
              <a:bodyPr vert="horz" wrap="square" lIns="0" tIns="18415" rIns="0" bIns="0" rtlCol="0">
                <a:spAutoFit/>
              </a:bodyPr>
              <a:lstStyle/>
              <a:p>
                <a:pPr marL="12700">
                  <a:lnSpc>
                    <a:spcPts val="575"/>
                  </a:lnSpc>
                  <a:spcBef>
                    <a:spcPts val="145"/>
                  </a:spcBef>
                </a:pPr>
                <a:r>
                  <a:rPr lang="en-US" sz="1000" spc="-5" dirty="0">
                    <a:latin typeface="Book Antiqua"/>
                    <a:cs typeface="Book Antiqua"/>
                  </a:rPr>
                  <a:t>the true value </a:t>
                </a:r>
                <a:r>
                  <a:rPr lang="en-US" sz="1000" i="1" spc="-5" dirty="0">
                    <a:latin typeface="Book Antiqua"/>
                    <a:cs typeface="Book Antiqua"/>
                  </a:rPr>
                  <a:t>y </a:t>
                </a:r>
                <a:r>
                  <a:rPr lang="en-US" sz="1000" spc="-5" dirty="0">
                    <a:latin typeface="Book Antiqua"/>
                    <a:cs typeface="Book Antiqua"/>
                  </a:rPr>
                  <a:t>is a sum of estimated (explained) </a:t>
                </a:r>
                <a14:m>
                  <m:oMath xmlns:m="http://schemas.openxmlformats.org/officeDocument/2006/math">
                    <m:acc>
                      <m:accPr>
                        <m:chr m:val="̀"/>
                        <m:ctrlPr>
                          <a:rPr lang="ar-AE" sz="1000" i="1" spc="-5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ar-AE" sz="1000" b="0" i="1" spc="-5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1000" b="0" i="1" spc="-5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1000" spc="-5" dirty="0">
                    <a:latin typeface="Book Antiqua"/>
                    <a:cs typeface="Book Antiqua"/>
                  </a:rPr>
                  <a:t>and</a:t>
                </a:r>
                <a:r>
                  <a:rPr lang="en-US" sz="1000" spc="35" dirty="0">
                    <a:latin typeface="Book Antiqua"/>
                    <a:cs typeface="Book Antiqua"/>
                  </a:rPr>
                  <a:t> </a:t>
                </a:r>
                <a:r>
                  <a:rPr lang="en-US" sz="1000" spc="-5" dirty="0">
                    <a:latin typeface="Book Antiqua"/>
                    <a:cs typeface="Book Antiqua"/>
                  </a:rPr>
                  <a:t>the</a:t>
                </a:r>
                <a:endParaRPr lang="en-US" sz="1000" dirty="0">
                  <a:latin typeface="Book Antiqua"/>
                  <a:cs typeface="Book Antiqua"/>
                </a:endParaRPr>
              </a:p>
              <a:p>
                <a:pPr marR="454025" algn="r">
                  <a:lnSpc>
                    <a:spcPts val="575"/>
                  </a:lnSpc>
                </a:pPr>
                <a:endParaRPr sz="1000" dirty="0"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5" name="object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484" y="1530494"/>
                <a:ext cx="3320415" cy="182422"/>
              </a:xfrm>
              <a:prstGeom prst="rect">
                <a:avLst/>
              </a:prstGeom>
              <a:blipFill>
                <a:blip r:embed="rId2"/>
                <a:stretch>
                  <a:fillRect l="-2018" t="-46667" r="-1651"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ject 6"/>
          <p:cNvSpPr txBox="1"/>
          <p:nvPr/>
        </p:nvSpPr>
        <p:spPr>
          <a:xfrm>
            <a:off x="876084" y="1688838"/>
            <a:ext cx="171894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residual </a:t>
            </a:r>
            <a:r>
              <a:rPr sz="1000" i="1" spc="-5" dirty="0">
                <a:latin typeface="Book Antiqua"/>
                <a:cs typeface="Book Antiqua"/>
              </a:rPr>
              <a:t>e</a:t>
            </a:r>
            <a:r>
              <a:rPr sz="1050" i="1" spc="-7" baseline="-11904" dirty="0">
                <a:latin typeface="Book Antiqua"/>
                <a:cs typeface="Book Antiqua"/>
              </a:rPr>
              <a:t>i </a:t>
            </a:r>
            <a:r>
              <a:rPr sz="1000" spc="-5" dirty="0">
                <a:latin typeface="Book Antiqua"/>
                <a:cs typeface="Book Antiqua"/>
              </a:rPr>
              <a:t>(unexplained</a:t>
            </a:r>
            <a:r>
              <a:rPr sz="1000" spc="-7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part)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0989" y="2228467"/>
            <a:ext cx="135699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</a:t>
            </a:r>
            <a:r>
              <a:rPr sz="1100" spc="-10" dirty="0">
                <a:latin typeface="Book Antiqua"/>
                <a:cs typeface="Book Antiqua"/>
              </a:rPr>
              <a:t>rewrite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i="1" spc="10" dirty="0">
                <a:latin typeface="Book Antiqua"/>
                <a:cs typeface="Book Antiqua"/>
              </a:rPr>
              <a:t>R</a:t>
            </a:r>
            <a:r>
              <a:rPr sz="1200" spc="15" baseline="27777" dirty="0">
                <a:latin typeface="Book Antiqua"/>
                <a:cs typeface="Book Antiqua"/>
              </a:rPr>
              <a:t>2</a:t>
            </a:r>
            <a:r>
              <a:rPr sz="1100" spc="10" dirty="0">
                <a:latin typeface="Book Antiqua"/>
                <a:cs typeface="Book Antiqua"/>
              </a:rPr>
              <a:t>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32471" y="2554515"/>
            <a:ext cx="7620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latin typeface="Book Antiqua"/>
                <a:cs typeface="Book Antiqua"/>
              </a:rPr>
              <a:t>2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40065" y="2574403"/>
            <a:ext cx="32131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-10" dirty="0">
                <a:latin typeface="Book Antiqua"/>
                <a:cs typeface="Book Antiqua"/>
              </a:rPr>
              <a:t>R</a:t>
            </a:r>
            <a:r>
              <a:rPr sz="1100" i="1" spc="12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85022" y="2574403"/>
            <a:ext cx="13335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110" dirty="0">
                <a:latin typeface="Garamond"/>
                <a:cs typeface="Garamond"/>
              </a:rPr>
              <a:t>=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89315" y="2458171"/>
            <a:ext cx="1140460" cy="403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70">
              <a:lnSpc>
                <a:spcPct val="112599"/>
              </a:lnSpc>
              <a:spcBef>
                <a:spcPts val="100"/>
              </a:spcBef>
              <a:tabLst>
                <a:tab pos="469265" algn="l"/>
              </a:tabLst>
            </a:pPr>
            <a:r>
              <a:rPr sz="1100" i="1" u="sng" spc="-10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SSE</a:t>
            </a:r>
            <a:r>
              <a:rPr sz="1100" i="1" spc="-10" dirty="0">
                <a:latin typeface="Book Antiqua"/>
                <a:cs typeface="Book Antiqua"/>
              </a:rPr>
              <a:t>	</a:t>
            </a:r>
            <a:r>
              <a:rPr sz="1100" i="1" u="sng" spc="-10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SST </a:t>
            </a:r>
            <a:r>
              <a:rPr sz="1100" u="sng" spc="-3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−</a:t>
            </a:r>
            <a:r>
              <a:rPr sz="1100" u="sng" spc="-17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sz="1100" i="1" u="sng" spc="-10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SSR </a:t>
            </a:r>
            <a:r>
              <a:rPr sz="1100" i="1" spc="-10" dirty="0">
                <a:latin typeface="Book Antiqua"/>
                <a:cs typeface="Book Antiqua"/>
              </a:rPr>
              <a:t> SST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54338" y="2669437"/>
            <a:ext cx="26416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-10" dirty="0">
                <a:latin typeface="Book Antiqua"/>
                <a:cs typeface="Book Antiqua"/>
              </a:rPr>
              <a:t>SST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857944" y="2574403"/>
            <a:ext cx="37973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1</a:t>
            </a:r>
            <a:r>
              <a:rPr sz="1100" spc="-200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57981" y="2458171"/>
            <a:ext cx="272415" cy="403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04" marR="5080" indent="-2540">
              <a:lnSpc>
                <a:spcPct val="112599"/>
              </a:lnSpc>
              <a:spcBef>
                <a:spcPts val="100"/>
              </a:spcBef>
            </a:pPr>
            <a:r>
              <a:rPr sz="1100" i="1" u="sng" spc="-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SSR </a:t>
            </a:r>
            <a:r>
              <a:rPr sz="1100" i="1" spc="-5" dirty="0">
                <a:latin typeface="Book Antiqua"/>
                <a:cs typeface="Book Antiqua"/>
              </a:rPr>
              <a:t> SST</a:t>
            </a:r>
            <a:endParaRPr sz="1100">
              <a:latin typeface="Book Antiqua"/>
              <a:cs typeface="Book Antiqua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6551F1C-DE3C-4227-BF67-08F4A10AB7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7095" y="1886526"/>
            <a:ext cx="781752" cy="260584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160" y="271891"/>
            <a:ext cx="11334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A</a:t>
            </a:r>
            <a:r>
              <a:rPr spc="60" dirty="0"/>
              <a:t>DJUSTED</a:t>
            </a:r>
            <a:r>
              <a:rPr spc="55" dirty="0"/>
              <a:t> </a:t>
            </a:r>
            <a:r>
              <a:rPr sz="1400" i="1" spc="10" dirty="0">
                <a:latin typeface="Book Antiqua"/>
                <a:cs typeface="Book Antiqua"/>
              </a:rPr>
              <a:t>R</a:t>
            </a:r>
            <a:r>
              <a:rPr sz="1500" spc="15" baseline="27777" dirty="0"/>
              <a:t>2</a:t>
            </a:r>
            <a:endParaRPr sz="1500" baseline="27777">
              <a:latin typeface="Book Antiqua"/>
              <a:cs typeface="Book Antiqua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33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77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/>
              <a:t>The </a:t>
            </a:r>
            <a:r>
              <a:rPr sz="1100" spc="-10" dirty="0"/>
              <a:t>sum </a:t>
            </a:r>
            <a:r>
              <a:rPr sz="1100" spc="-5" dirty="0"/>
              <a:t>of </a:t>
            </a:r>
            <a:r>
              <a:rPr sz="1100" spc="-10" dirty="0"/>
              <a:t>squared residuals (</a:t>
            </a:r>
            <a:r>
              <a:rPr sz="1100" i="1" spc="-10" dirty="0">
                <a:latin typeface="Book Antiqua"/>
                <a:cs typeface="Book Antiqua"/>
              </a:rPr>
              <a:t>SSR</a:t>
            </a:r>
            <a:r>
              <a:rPr sz="1100" spc="-10" dirty="0"/>
              <a:t>) decreases when  </a:t>
            </a:r>
            <a:r>
              <a:rPr sz="1100" spc="-5" dirty="0"/>
              <a:t>additional explanatory variables </a:t>
            </a:r>
            <a:r>
              <a:rPr sz="1100" spc="-15" dirty="0"/>
              <a:t>are </a:t>
            </a:r>
            <a:r>
              <a:rPr sz="1100" spc="-10" dirty="0"/>
              <a:t>introduced </a:t>
            </a:r>
            <a:r>
              <a:rPr sz="1100" spc="-5" dirty="0"/>
              <a:t>in the  model, </a:t>
            </a:r>
            <a:r>
              <a:rPr sz="1100" spc="-10" dirty="0"/>
              <a:t>whereas </a:t>
            </a:r>
            <a:r>
              <a:rPr sz="1100" spc="-5" dirty="0"/>
              <a:t>total </a:t>
            </a:r>
            <a:r>
              <a:rPr sz="1100" spc="-10" dirty="0"/>
              <a:t>sum </a:t>
            </a:r>
            <a:r>
              <a:rPr sz="1100" spc="-5" dirty="0"/>
              <a:t>of </a:t>
            </a:r>
            <a:r>
              <a:rPr sz="1100" spc="-10" dirty="0"/>
              <a:t>squares </a:t>
            </a:r>
            <a:r>
              <a:rPr sz="1100" spc="-5" dirty="0"/>
              <a:t>(</a:t>
            </a:r>
            <a:r>
              <a:rPr sz="1100" i="1" spc="-5" dirty="0">
                <a:latin typeface="Book Antiqua"/>
                <a:cs typeface="Book Antiqua"/>
              </a:rPr>
              <a:t>SST</a:t>
            </a:r>
            <a:r>
              <a:rPr sz="1100" spc="-5" dirty="0"/>
              <a:t>) </a:t>
            </a:r>
            <a:r>
              <a:rPr sz="1100" spc="-10" dirty="0"/>
              <a:t>remains </a:t>
            </a:r>
            <a:r>
              <a:rPr sz="1100" spc="-5" dirty="0"/>
              <a:t>the  </a:t>
            </a:r>
            <a:r>
              <a:rPr sz="1100" spc="-10" dirty="0"/>
              <a:t>same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85875" y="1360985"/>
            <a:ext cx="63563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4820" algn="l"/>
              </a:tabLst>
            </a:pPr>
            <a:r>
              <a:rPr sz="700" spc="-5" dirty="0">
                <a:latin typeface="Book Antiqua"/>
                <a:cs typeface="Book Antiqua"/>
              </a:rPr>
              <a:t>2	</a:t>
            </a:r>
            <a:r>
              <a:rPr sz="1050" i="1" u="sng" spc="-7" baseline="3968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SSR</a:t>
            </a:r>
            <a:endParaRPr sz="1050" baseline="3968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39684" y="1450533"/>
            <a:ext cx="17843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i="1" spc="-5" dirty="0">
                <a:latin typeface="Book Antiqua"/>
                <a:cs typeface="Book Antiqua"/>
              </a:rPr>
              <a:t>SST</a:t>
            </a:r>
            <a:endParaRPr sz="70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1484" y="1368950"/>
            <a:ext cx="30695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53745" algn="l"/>
              </a:tabLst>
            </a:pPr>
            <a:r>
              <a:rPr sz="1000" i="1" spc="-5" dirty="0">
                <a:latin typeface="Book Antiqua"/>
                <a:cs typeface="Book Antiqua"/>
              </a:rPr>
              <a:t>R   </a:t>
            </a:r>
            <a:r>
              <a:rPr sz="1000" spc="105" dirty="0">
                <a:latin typeface="Garamond"/>
                <a:cs typeface="Garamond"/>
              </a:rPr>
              <a:t>=</a:t>
            </a:r>
            <a:r>
              <a:rPr sz="1000" spc="-30" dirty="0">
                <a:latin typeface="Garamond"/>
                <a:cs typeface="Garamond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</a:t>
            </a:r>
            <a:r>
              <a:rPr sz="1000" spc="-30" dirty="0">
                <a:latin typeface="Book Antiqua"/>
                <a:cs typeface="Book Antiqua"/>
              </a:rPr>
              <a:t> </a:t>
            </a:r>
            <a:r>
              <a:rPr sz="1000" spc="-25" dirty="0">
                <a:latin typeface="Lucida Sans Unicode"/>
                <a:cs typeface="Lucida Sans Unicode"/>
              </a:rPr>
              <a:t>−	</a:t>
            </a:r>
            <a:r>
              <a:rPr sz="1000" spc="-5" dirty="0">
                <a:latin typeface="Book Antiqua"/>
                <a:cs typeface="Book Antiqua"/>
              </a:rPr>
              <a:t>increases if we add explanatory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0989" y="1558739"/>
            <a:ext cx="3700779" cy="4533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5755">
              <a:lnSpc>
                <a:spcPct val="100000"/>
              </a:lnSpc>
              <a:spcBef>
                <a:spcPts val="9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Models with </a:t>
            </a:r>
            <a:r>
              <a:rPr sz="1000" spc="-10" dirty="0">
                <a:latin typeface="Book Antiqua"/>
                <a:cs typeface="Book Antiqua"/>
              </a:rPr>
              <a:t>more </a:t>
            </a:r>
            <a:r>
              <a:rPr sz="1000" spc="-5" dirty="0">
                <a:latin typeface="Book Antiqua"/>
                <a:cs typeface="Book Antiqua"/>
              </a:rPr>
              <a:t>variables automatically have better</a:t>
            </a:r>
            <a:r>
              <a:rPr sz="1000" spc="105" dirty="0">
                <a:latin typeface="Book Antiqua"/>
                <a:cs typeface="Book Antiqua"/>
              </a:rPr>
              <a:t> </a:t>
            </a:r>
            <a:r>
              <a:rPr sz="1000" spc="-10" dirty="0">
                <a:latin typeface="Book Antiqua"/>
                <a:cs typeface="Book Antiqua"/>
              </a:rPr>
              <a:t>fit.</a:t>
            </a:r>
            <a:endParaRPr sz="1000" dirty="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85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To </a:t>
            </a:r>
            <a:r>
              <a:rPr sz="1100" spc="-5" dirty="0">
                <a:latin typeface="Book Antiqua"/>
                <a:cs typeface="Book Antiqua"/>
              </a:rPr>
              <a:t>deal with this </a:t>
            </a:r>
            <a:r>
              <a:rPr sz="1100" spc="-10" dirty="0">
                <a:latin typeface="Book Antiqua"/>
                <a:cs typeface="Book Antiqua"/>
              </a:rPr>
              <a:t>problem, we define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i="1" spc="-5" dirty="0">
                <a:latin typeface="Book Antiqua"/>
                <a:cs typeface="Book Antiqua"/>
              </a:rPr>
              <a:t>adjusted</a:t>
            </a:r>
            <a:r>
              <a:rPr sz="1100" i="1" spc="-110" dirty="0">
                <a:latin typeface="Book Antiqua"/>
                <a:cs typeface="Book Antiqua"/>
              </a:rPr>
              <a:t> </a:t>
            </a:r>
            <a:r>
              <a:rPr sz="1100" i="1" spc="10" dirty="0">
                <a:latin typeface="Book Antiqua"/>
                <a:cs typeface="Book Antiqua"/>
              </a:rPr>
              <a:t>R</a:t>
            </a:r>
            <a:r>
              <a:rPr sz="1200" spc="15" baseline="27777" dirty="0">
                <a:latin typeface="Book Antiqua"/>
                <a:cs typeface="Book Antiqua"/>
              </a:rPr>
              <a:t>2</a:t>
            </a:r>
            <a:r>
              <a:rPr sz="1100" spc="10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99272" y="2192412"/>
            <a:ext cx="21971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650" i="1" spc="-7" baseline="-22727" dirty="0">
                <a:latin typeface="Book Antiqua"/>
                <a:cs typeface="Book Antiqua"/>
              </a:rPr>
              <a:t>R</a:t>
            </a:r>
            <a:r>
              <a:rPr sz="800" spc="-5" dirty="0">
                <a:latin typeface="Book Antiqua"/>
                <a:cs typeface="Book Antiqua"/>
              </a:rPr>
              <a:t>2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17078" y="2326702"/>
            <a:ext cx="14922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i="1" spc="-5" dirty="0">
                <a:latin typeface="Book Antiqua"/>
                <a:cs typeface="Book Antiqua"/>
              </a:rPr>
              <a:t>adj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85581" y="2249613"/>
            <a:ext cx="37973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1</a:t>
            </a:r>
            <a:r>
              <a:rPr sz="1100" spc="-200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endParaRPr sz="1100" dirty="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85619" y="2119946"/>
            <a:ext cx="360680" cy="473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604" algn="ctr">
              <a:lnSpc>
                <a:spcPts val="885"/>
              </a:lnSpc>
              <a:spcBef>
                <a:spcPts val="95"/>
              </a:spcBef>
            </a:pPr>
            <a:r>
              <a:rPr sz="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800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800" i="1" u="sng" spc="-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SSR</a:t>
            </a:r>
            <a:r>
              <a:rPr sz="800" i="1" u="sng" spc="-5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 </a:t>
            </a:r>
            <a:endParaRPr sz="800">
              <a:latin typeface="Book Antiqua"/>
              <a:cs typeface="Book Antiqua"/>
            </a:endParaRPr>
          </a:p>
          <a:p>
            <a:pPr algn="ctr">
              <a:lnSpc>
                <a:spcPts val="880"/>
              </a:lnSpc>
            </a:pPr>
            <a:r>
              <a:rPr sz="800" u="sng" spc="-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800" i="1" u="sng" spc="-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n</a:t>
            </a:r>
            <a:r>
              <a:rPr sz="800" u="sng" spc="2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−</a:t>
            </a:r>
            <a:r>
              <a:rPr sz="800" i="1" u="sng" spc="-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k</a:t>
            </a:r>
            <a:r>
              <a:rPr sz="800" u="sng" spc="2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−</a:t>
            </a:r>
            <a:r>
              <a:rPr sz="800" u="sng" spc="-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1</a:t>
            </a:r>
            <a:endParaRPr sz="800">
              <a:latin typeface="Book Antiqua"/>
              <a:cs typeface="Book Antiqua"/>
            </a:endParaRPr>
          </a:p>
          <a:p>
            <a:pPr marL="12700" algn="ctr">
              <a:lnSpc>
                <a:spcPts val="880"/>
              </a:lnSpc>
            </a:pPr>
            <a:r>
              <a:rPr sz="800" i="1" u="sng" spc="-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SST</a:t>
            </a:r>
            <a:endParaRPr sz="800">
              <a:latin typeface="Book Antiqua"/>
              <a:cs typeface="Book Antiqua"/>
            </a:endParaRPr>
          </a:p>
          <a:p>
            <a:pPr marL="14604" algn="ctr">
              <a:lnSpc>
                <a:spcPts val="885"/>
              </a:lnSpc>
            </a:pPr>
            <a:r>
              <a:rPr sz="800" i="1" spc="5" dirty="0">
                <a:latin typeface="Book Antiqua"/>
                <a:cs typeface="Book Antiqua"/>
              </a:rPr>
              <a:t>n</a:t>
            </a:r>
            <a:r>
              <a:rPr sz="800" spc="5" dirty="0">
                <a:latin typeface="Lucida Sans Unicode"/>
                <a:cs typeface="Lucida Sans Unicode"/>
              </a:rPr>
              <a:t>−</a:t>
            </a:r>
            <a:r>
              <a:rPr sz="800" spc="5" dirty="0">
                <a:latin typeface="Book Antiqua"/>
                <a:cs typeface="Book Antiqua"/>
              </a:rPr>
              <a:t>1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87027" y="2137396"/>
            <a:ext cx="499109" cy="19620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spc="80" dirty="0">
                <a:latin typeface="Arial"/>
                <a:cs typeface="Arial"/>
              </a:rPr>
              <a:t>.</a:t>
            </a:r>
            <a:r>
              <a:rPr sz="1650" spc="120" baseline="-45454" dirty="0">
                <a:latin typeface="Lucida Sans Unicode"/>
                <a:cs typeface="Lucida Sans Unicode"/>
              </a:rPr>
              <a:t>≤</a:t>
            </a:r>
            <a:r>
              <a:rPr sz="1650" spc="-135" baseline="-45454" dirty="0">
                <a:latin typeface="Lucida Sans Unicode"/>
                <a:cs typeface="Lucida Sans Unicode"/>
              </a:rPr>
              <a:t> </a:t>
            </a:r>
            <a:r>
              <a:rPr sz="1650" i="1" spc="-75" baseline="-45454" dirty="0">
                <a:latin typeface="Book Antiqua"/>
                <a:cs typeface="Book Antiqua"/>
              </a:rPr>
              <a:t>R</a:t>
            </a:r>
            <a:r>
              <a:rPr sz="1200" spc="-75" baseline="-31250" dirty="0">
                <a:latin typeface="Book Antiqua"/>
                <a:cs typeface="Book Antiqua"/>
              </a:rPr>
              <a:t>2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8289" y="2599633"/>
            <a:ext cx="3634740" cy="63309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98755">
              <a:lnSpc>
                <a:spcPct val="100000"/>
              </a:lnSpc>
              <a:spcBef>
                <a:spcPts val="695"/>
              </a:spcBef>
            </a:pPr>
            <a:r>
              <a:rPr sz="1000" spc="-5" dirty="0">
                <a:latin typeface="Book Antiqua"/>
                <a:cs typeface="Book Antiqua"/>
              </a:rPr>
              <a:t>(</a:t>
            </a:r>
            <a:r>
              <a:rPr sz="1000" i="1" spc="-5" dirty="0">
                <a:latin typeface="Book Antiqua"/>
                <a:cs typeface="Book Antiqua"/>
              </a:rPr>
              <a:t>k </a:t>
            </a:r>
            <a:r>
              <a:rPr sz="1000" spc="-5" dirty="0">
                <a:latin typeface="Book Antiqua"/>
                <a:cs typeface="Book Antiqua"/>
              </a:rPr>
              <a:t>is the number of coefficients)</a:t>
            </a:r>
            <a:endParaRPr sz="1000">
              <a:latin typeface="Book Antiqua"/>
              <a:cs typeface="Book Antiqua"/>
            </a:endParaRPr>
          </a:p>
          <a:p>
            <a:pPr marL="198755" marR="43180" indent="-148590">
              <a:lnSpc>
                <a:spcPct val="100000"/>
              </a:lnSpc>
              <a:spcBef>
                <a:spcPts val="5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000" spc="-5" dirty="0">
                <a:latin typeface="Book Antiqua"/>
                <a:cs typeface="Book Antiqua"/>
              </a:rPr>
              <a:t>This measure introduces a “punishment” for including </a:t>
            </a:r>
            <a:r>
              <a:rPr sz="1000" spc="-10" dirty="0">
                <a:latin typeface="Book Antiqua"/>
                <a:cs typeface="Book Antiqua"/>
              </a:rPr>
              <a:t>more  </a:t>
            </a:r>
            <a:r>
              <a:rPr sz="1000" spc="-5" dirty="0">
                <a:latin typeface="Book Antiqua"/>
                <a:cs typeface="Book Antiqua"/>
              </a:rPr>
              <a:t>explanatory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</a:t>
            </a:r>
            <a:endParaRPr sz="10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5661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F</a:t>
            </a:r>
            <a:r>
              <a:rPr spc="55" dirty="0"/>
              <a:t>OUR </a:t>
            </a:r>
            <a:r>
              <a:rPr spc="45" dirty="0"/>
              <a:t>IMPORTANT </a:t>
            </a:r>
            <a:r>
              <a:rPr spc="50" dirty="0"/>
              <a:t>SPECIFICATION</a:t>
            </a:r>
            <a:r>
              <a:rPr spc="260" dirty="0"/>
              <a:t> </a:t>
            </a:r>
            <a:r>
              <a:rPr spc="60" dirty="0"/>
              <a:t>CRITERIA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34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1894" y="584617"/>
            <a:ext cx="3950970" cy="25374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Does a variable belong to the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equation?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50">
              <a:latin typeface="Times New Roman"/>
              <a:cs typeface="Times New Roman"/>
            </a:endParaRPr>
          </a:p>
          <a:p>
            <a:pPr marL="314960" marR="30480" indent="-173355">
              <a:lnSpc>
                <a:spcPct val="102600"/>
              </a:lnSpc>
              <a:buFont typeface="Book Antiqua"/>
              <a:buAutoNum type="arabicPeriod"/>
              <a:tabLst>
                <a:tab pos="315595" algn="l"/>
              </a:tabLst>
            </a:pPr>
            <a:r>
              <a:rPr sz="1100" i="1" spc="-5" dirty="0">
                <a:latin typeface="Book Antiqua"/>
                <a:cs typeface="Book Antiqua"/>
              </a:rPr>
              <a:t>Theory: </a:t>
            </a:r>
            <a:r>
              <a:rPr sz="1100" spc="-5" dirty="0">
                <a:latin typeface="Book Antiqua"/>
                <a:cs typeface="Book Antiqua"/>
              </a:rPr>
              <a:t>Is the variable’s place in the equation  </a:t>
            </a:r>
            <a:r>
              <a:rPr sz="1100" spc="-10" dirty="0">
                <a:latin typeface="Book Antiqua"/>
                <a:cs typeface="Book Antiqua"/>
              </a:rPr>
              <a:t>unambiguous and theoretically </a:t>
            </a:r>
            <a:r>
              <a:rPr sz="1100" spc="-5" dirty="0">
                <a:latin typeface="Book Antiqua"/>
                <a:cs typeface="Book Antiqua"/>
              </a:rPr>
              <a:t>sound? Does intuition tells  </a:t>
            </a:r>
            <a:r>
              <a:rPr sz="1100" spc="-10" dirty="0">
                <a:latin typeface="Book Antiqua"/>
                <a:cs typeface="Book Antiqua"/>
              </a:rPr>
              <a:t>you </a:t>
            </a:r>
            <a:r>
              <a:rPr sz="1100" spc="-5" dirty="0">
                <a:latin typeface="Book Antiqua"/>
                <a:cs typeface="Book Antiqua"/>
              </a:rPr>
              <a:t>it should be included?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Book Antiqua"/>
              <a:buAutoNum type="arabicPeriod"/>
            </a:pPr>
            <a:endParaRPr sz="1300">
              <a:latin typeface="Times New Roman"/>
              <a:cs typeface="Times New Roman"/>
            </a:endParaRPr>
          </a:p>
          <a:p>
            <a:pPr marL="314960" marR="178435" indent="-173355">
              <a:lnSpc>
                <a:spcPct val="102699"/>
              </a:lnSpc>
              <a:buFont typeface="Book Antiqua"/>
              <a:buAutoNum type="arabicPeriod"/>
              <a:tabLst>
                <a:tab pos="315595" algn="l"/>
              </a:tabLst>
            </a:pPr>
            <a:r>
              <a:rPr sz="1100" i="1" spc="-5" dirty="0">
                <a:latin typeface="Book Antiqua"/>
                <a:cs typeface="Book Antiqua"/>
              </a:rPr>
              <a:t>t-test: </a:t>
            </a:r>
            <a:r>
              <a:rPr sz="1100" spc="-5" dirty="0">
                <a:latin typeface="Book Antiqua"/>
                <a:cs typeface="Book Antiqua"/>
              </a:rPr>
              <a:t>Is the variable’s estimated </a:t>
            </a:r>
            <a:r>
              <a:rPr sz="1100" spc="-10" dirty="0">
                <a:latin typeface="Book Antiqua"/>
                <a:cs typeface="Book Antiqua"/>
              </a:rPr>
              <a:t>coefficient significant </a:t>
            </a:r>
            <a:r>
              <a:rPr sz="1100" spc="-5" dirty="0">
                <a:latin typeface="Book Antiqua"/>
                <a:cs typeface="Book Antiqua"/>
              </a:rPr>
              <a:t>in  the expected</a:t>
            </a:r>
            <a:r>
              <a:rPr sz="1100" spc="-10" dirty="0">
                <a:latin typeface="Book Antiqua"/>
                <a:cs typeface="Book Antiqua"/>
              </a:rPr>
              <a:t> direction?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Book Antiqua"/>
              <a:buAutoNum type="arabicPeriod"/>
            </a:pPr>
            <a:endParaRPr sz="1300">
              <a:latin typeface="Times New Roman"/>
              <a:cs typeface="Times New Roman"/>
            </a:endParaRPr>
          </a:p>
          <a:p>
            <a:pPr marL="314960" marR="142875" indent="-173355">
              <a:lnSpc>
                <a:spcPct val="102600"/>
              </a:lnSpc>
              <a:buFont typeface="Book Antiqua"/>
              <a:buAutoNum type="arabicPeriod"/>
              <a:tabLst>
                <a:tab pos="315595" algn="l"/>
              </a:tabLst>
            </a:pPr>
            <a:r>
              <a:rPr sz="1100" i="1" spc="10" dirty="0">
                <a:latin typeface="Book Antiqua"/>
                <a:cs typeface="Book Antiqua"/>
              </a:rPr>
              <a:t>R</a:t>
            </a:r>
            <a:r>
              <a:rPr sz="1200" spc="15" baseline="27777" dirty="0">
                <a:latin typeface="Book Antiqua"/>
                <a:cs typeface="Book Antiqua"/>
              </a:rPr>
              <a:t>2</a:t>
            </a:r>
            <a:r>
              <a:rPr sz="1100" i="1" spc="10" dirty="0">
                <a:latin typeface="Book Antiqua"/>
                <a:cs typeface="Book Antiqua"/>
              </a:rPr>
              <a:t>: </a:t>
            </a:r>
            <a:r>
              <a:rPr sz="1100" spc="-5" dirty="0">
                <a:latin typeface="Book Antiqua"/>
                <a:cs typeface="Book Antiqua"/>
              </a:rPr>
              <a:t>Does the overall </a:t>
            </a:r>
            <a:r>
              <a:rPr sz="1100" spc="-10" dirty="0">
                <a:latin typeface="Book Antiqua"/>
                <a:cs typeface="Book Antiqua"/>
              </a:rPr>
              <a:t>fit </a:t>
            </a:r>
            <a:r>
              <a:rPr sz="1100" spc="-5" dirty="0">
                <a:latin typeface="Book Antiqua"/>
                <a:cs typeface="Book Antiqua"/>
              </a:rPr>
              <a:t>of the equation </a:t>
            </a:r>
            <a:r>
              <a:rPr sz="1100" spc="-10" dirty="0">
                <a:latin typeface="Book Antiqua"/>
                <a:cs typeface="Book Antiqua"/>
              </a:rPr>
              <a:t>improve </a:t>
            </a:r>
            <a:r>
              <a:rPr sz="1100" spc="-5" dirty="0">
                <a:latin typeface="Book Antiqua"/>
                <a:cs typeface="Book Antiqua"/>
              </a:rPr>
              <a:t>(enough)  </a:t>
            </a:r>
            <a:r>
              <a:rPr sz="1100" spc="-10" dirty="0">
                <a:latin typeface="Book Antiqua"/>
                <a:cs typeface="Book Antiqua"/>
              </a:rPr>
              <a:t>when </a:t>
            </a:r>
            <a:r>
              <a:rPr sz="1100" spc="-5" dirty="0">
                <a:latin typeface="Book Antiqua"/>
                <a:cs typeface="Book Antiqua"/>
              </a:rPr>
              <a:t>the variable is added to the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equation?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Book Antiqua"/>
              <a:buAutoNum type="arabicPeriod"/>
            </a:pPr>
            <a:endParaRPr sz="1300">
              <a:latin typeface="Times New Roman"/>
              <a:cs typeface="Times New Roman"/>
            </a:endParaRPr>
          </a:p>
          <a:p>
            <a:pPr marL="314960" marR="166370" indent="-173355">
              <a:lnSpc>
                <a:spcPct val="102600"/>
              </a:lnSpc>
              <a:buFont typeface="Book Antiqua"/>
              <a:buAutoNum type="arabicPeriod"/>
              <a:tabLst>
                <a:tab pos="315595" algn="l"/>
              </a:tabLst>
            </a:pPr>
            <a:r>
              <a:rPr sz="1100" i="1" spc="-5" dirty="0">
                <a:latin typeface="Book Antiqua"/>
                <a:cs typeface="Book Antiqua"/>
              </a:rPr>
              <a:t>Bias: </a:t>
            </a:r>
            <a:r>
              <a:rPr sz="1100" spc="-10" dirty="0">
                <a:latin typeface="Book Antiqua"/>
                <a:cs typeface="Book Antiqua"/>
              </a:rPr>
              <a:t>Do </a:t>
            </a:r>
            <a:r>
              <a:rPr sz="1100" spc="-5" dirty="0">
                <a:latin typeface="Book Antiqua"/>
                <a:cs typeface="Book Antiqua"/>
              </a:rPr>
              <a:t>other variables’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5" dirty="0">
                <a:latin typeface="Book Antiqua"/>
                <a:cs typeface="Book Antiqua"/>
              </a:rPr>
              <a:t>change </a:t>
            </a:r>
            <a:r>
              <a:rPr sz="1100" spc="-10" dirty="0">
                <a:latin typeface="Book Antiqua"/>
                <a:cs typeface="Book Antiqua"/>
              </a:rPr>
              <a:t>significantly  when </a:t>
            </a:r>
            <a:r>
              <a:rPr sz="1100" spc="-5" dirty="0">
                <a:latin typeface="Book Antiqua"/>
                <a:cs typeface="Book Antiqua"/>
              </a:rPr>
              <a:t>the variable is added to the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equation?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5661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F</a:t>
            </a:r>
            <a:r>
              <a:rPr spc="55" dirty="0"/>
              <a:t>OUR </a:t>
            </a:r>
            <a:r>
              <a:rPr spc="45" dirty="0"/>
              <a:t>IMPORTANT </a:t>
            </a:r>
            <a:r>
              <a:rPr spc="50" dirty="0"/>
              <a:t>SPECIFICATION</a:t>
            </a:r>
            <a:r>
              <a:rPr spc="260" dirty="0"/>
              <a:t> </a:t>
            </a:r>
            <a:r>
              <a:rPr spc="60" dirty="0"/>
              <a:t>CRITERIA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35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589" y="829918"/>
            <a:ext cx="3850004" cy="206582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all conditions hold, the variable belongs in the</a:t>
            </a:r>
            <a:r>
              <a:rPr sz="1100" spc="1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211454" marR="7366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none of </a:t>
            </a:r>
            <a:r>
              <a:rPr sz="1100" spc="-10" dirty="0">
                <a:latin typeface="Book Antiqua"/>
                <a:cs typeface="Book Antiqua"/>
              </a:rPr>
              <a:t>them </a:t>
            </a:r>
            <a:r>
              <a:rPr sz="1100" spc="-5" dirty="0">
                <a:latin typeface="Book Antiqua"/>
                <a:cs typeface="Book Antiqua"/>
              </a:rPr>
              <a:t>holds, the variable is </a:t>
            </a:r>
            <a:r>
              <a:rPr sz="1100" spc="-10" dirty="0">
                <a:latin typeface="Book Antiqua"/>
                <a:cs typeface="Book Antiqua"/>
              </a:rPr>
              <a:t>irrelevant and </a:t>
            </a:r>
            <a:r>
              <a:rPr sz="1100" spc="-5" dirty="0">
                <a:latin typeface="Book Antiqua"/>
                <a:cs typeface="Book Antiqua"/>
              </a:rPr>
              <a:t>can be  safely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excluded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50" dirty="0">
              <a:latin typeface="Times New Roman"/>
              <a:cs typeface="Times New Roman"/>
            </a:endParaRPr>
          </a:p>
          <a:p>
            <a:pPr marL="211454" marR="43180" indent="-148590">
              <a:lnSpc>
                <a:spcPts val="12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the criteria give contradictory answers, most importance  should be attributed to </a:t>
            </a:r>
            <a:r>
              <a:rPr sz="1100" spc="-10" dirty="0">
                <a:latin typeface="Book Antiqua"/>
                <a:cs typeface="Book Antiqua"/>
              </a:rPr>
              <a:t>theoretical</a:t>
            </a:r>
            <a:r>
              <a:rPr sz="1100" spc="-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justification</a:t>
            </a:r>
            <a:endParaRPr sz="1100" dirty="0">
              <a:latin typeface="Book Antiqua"/>
              <a:cs typeface="Book Antiqua"/>
            </a:endParaRPr>
          </a:p>
          <a:p>
            <a:pPr marL="488315" marR="58419" indent="-137160">
              <a:lnSpc>
                <a:spcPct val="100000"/>
              </a:lnSpc>
              <a:spcBef>
                <a:spcPts val="445"/>
              </a:spcBef>
            </a:pPr>
            <a:r>
              <a:rPr sz="1000" spc="-10" dirty="0">
                <a:latin typeface="Book Antiqua"/>
                <a:cs typeface="Book Antiqua"/>
              </a:rPr>
              <a:t>Therefore, </a:t>
            </a:r>
            <a:r>
              <a:rPr sz="1000" spc="-5" dirty="0">
                <a:latin typeface="Book Antiqua"/>
                <a:cs typeface="Book Antiqua"/>
              </a:rPr>
              <a:t>if theory (intuition) says that variable belongs to  the equation, we include it (even though its coefficients  might be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insignificant!).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12097" y="788819"/>
            <a:ext cx="4149090" cy="2216210"/>
          </a:xfrm>
          <a:prstGeom prst="rect">
            <a:avLst/>
          </a:prstGeom>
        </p:spPr>
        <p:txBody>
          <a:bodyPr vert="horz" lIns="46101" tIns="23051" rIns="46101" bIns="23051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462"/>
              </a:lnSpc>
              <a:buNone/>
            </a:pPr>
            <a:r>
              <a:rPr lang="en-GB" sz="12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9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100" b="1" spc="127" baseline="6944" dirty="0">
                <a:latin typeface="Book Antiqua" panose="02040602050305030304" pitchFamily="18" charset="0"/>
                <a:cs typeface="Arial" panose="020B0604020202020204" pitchFamily="34" charset="0"/>
              </a:rPr>
              <a:t>  </a:t>
            </a:r>
            <a:r>
              <a:rPr lang="de-DE" sz="1100" spc="127" baseline="6944" dirty="0">
                <a:latin typeface="Book Antiqua" panose="02040602050305030304" pitchFamily="18" charset="0"/>
                <a:cs typeface="Arial" panose="020B0604020202020204" pitchFamily="34" charset="0"/>
              </a:rPr>
              <a:t>„</a:t>
            </a:r>
            <a:r>
              <a:rPr lang="de-DE" altLang="en-US" sz="1100" dirty="0" err="1">
                <a:latin typeface="Book Antiqua" panose="02040602050305030304" pitchFamily="18" charset="0"/>
              </a:rPr>
              <a:t>Statistically</a:t>
            </a:r>
            <a:r>
              <a:rPr lang="de-DE" altLang="en-US" sz="1100" dirty="0">
                <a:latin typeface="Book Antiqua" panose="02040602050305030304" pitchFamily="18" charset="0"/>
              </a:rPr>
              <a:t> significant“ variables in a regression</a:t>
            </a:r>
          </a:p>
          <a:p>
            <a:pPr lvl="1">
              <a:lnSpc>
                <a:spcPts val="1412"/>
              </a:lnSpc>
              <a:buFont typeface="Wingdings" pitchFamily="2" charset="2"/>
              <a:buChar char="§"/>
            </a:pPr>
            <a:r>
              <a:rPr lang="de-DE" altLang="en-US" sz="908" dirty="0">
                <a:latin typeface="Book Antiqua" panose="02040602050305030304" pitchFamily="18" charset="0"/>
              </a:rPr>
              <a:t>If a regression coefficient is different from zero in a two-sided test, the corresponding variable is said to be </a:t>
            </a:r>
            <a:r>
              <a:rPr lang="de-DE" altLang="en-US" sz="908" u="sng" dirty="0">
                <a:latin typeface="Book Antiqua" panose="02040602050305030304" pitchFamily="18" charset="0"/>
              </a:rPr>
              <a:t>„statistically significant“</a:t>
            </a:r>
          </a:p>
          <a:p>
            <a:pPr lvl="1">
              <a:lnSpc>
                <a:spcPts val="1412"/>
              </a:lnSpc>
              <a:buFont typeface="Wingdings" pitchFamily="2" charset="2"/>
              <a:buChar char="§"/>
            </a:pPr>
            <a:r>
              <a:rPr lang="de-DE" altLang="en-US" sz="908" dirty="0">
                <a:latin typeface="Book Antiqua" panose="02040602050305030304" pitchFamily="18" charset="0"/>
              </a:rPr>
              <a:t>If the number of degrees of freedom is large enough so that </a:t>
            </a:r>
            <a:r>
              <a:rPr lang="de-DE" altLang="en-US" sz="908" dirty="0" err="1">
                <a:latin typeface="Book Antiqua" panose="02040602050305030304" pitchFamily="18" charset="0"/>
              </a:rPr>
              <a:t>the</a:t>
            </a:r>
            <a:r>
              <a:rPr lang="de-DE" altLang="en-US" sz="908" dirty="0">
                <a:latin typeface="Book Antiqua" panose="02040602050305030304" pitchFamily="18" charset="0"/>
              </a:rPr>
              <a:t> normal approximation applies, the following rules of thumb apply:</a:t>
            </a:r>
          </a:p>
        </p:txBody>
      </p:sp>
      <p:pic>
        <p:nvPicPr>
          <p:cNvPr id="6" name="Grafik 21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71" y="2245810"/>
            <a:ext cx="1101302" cy="134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24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71" y="2540344"/>
            <a:ext cx="1024467" cy="134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27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71" y="2853287"/>
            <a:ext cx="1101302" cy="134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feld 28"/>
          <p:cNvSpPr txBox="1"/>
          <p:nvPr/>
        </p:nvSpPr>
        <p:spPr>
          <a:xfrm>
            <a:off x="2286642" y="2208993"/>
            <a:ext cx="2098556" cy="2009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/>
              <a:t>„</a:t>
            </a:r>
            <a:r>
              <a:rPr lang="de-DE" sz="706" dirty="0" err="1"/>
              <a:t>statistically</a:t>
            </a:r>
            <a:r>
              <a:rPr lang="de-DE" sz="706" dirty="0"/>
              <a:t> </a:t>
            </a:r>
            <a:r>
              <a:rPr lang="de-DE" sz="706" dirty="0" err="1"/>
              <a:t>significant</a:t>
            </a:r>
            <a:r>
              <a:rPr lang="de-DE" sz="706" dirty="0"/>
              <a:t> </a:t>
            </a:r>
            <a:r>
              <a:rPr lang="de-DE" sz="706" dirty="0" err="1"/>
              <a:t>at</a:t>
            </a:r>
            <a:r>
              <a:rPr lang="de-DE" sz="706" dirty="0"/>
              <a:t> 10 % </a:t>
            </a:r>
            <a:r>
              <a:rPr lang="de-DE" sz="706" dirty="0" err="1"/>
              <a:t>level</a:t>
            </a:r>
            <a:r>
              <a:rPr lang="de-DE" sz="706" dirty="0"/>
              <a:t>“</a:t>
            </a:r>
          </a:p>
        </p:txBody>
      </p:sp>
      <p:sp>
        <p:nvSpPr>
          <p:cNvPr id="10" name="Textfeld 29"/>
          <p:cNvSpPr txBox="1"/>
          <p:nvPr/>
        </p:nvSpPr>
        <p:spPr>
          <a:xfrm>
            <a:off x="2286642" y="2503527"/>
            <a:ext cx="2098556" cy="2009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/>
              <a:t>„</a:t>
            </a:r>
            <a:r>
              <a:rPr lang="de-DE" sz="706" dirty="0" err="1"/>
              <a:t>statistically</a:t>
            </a:r>
            <a:r>
              <a:rPr lang="de-DE" sz="706" dirty="0"/>
              <a:t> </a:t>
            </a:r>
            <a:r>
              <a:rPr lang="de-DE" sz="706" dirty="0" err="1"/>
              <a:t>significant</a:t>
            </a:r>
            <a:r>
              <a:rPr lang="de-DE" sz="706" dirty="0"/>
              <a:t> </a:t>
            </a:r>
            <a:r>
              <a:rPr lang="de-DE" sz="706" dirty="0" err="1"/>
              <a:t>at</a:t>
            </a:r>
            <a:r>
              <a:rPr lang="de-DE" sz="706" dirty="0"/>
              <a:t> 5 % </a:t>
            </a:r>
            <a:r>
              <a:rPr lang="de-DE" sz="706" dirty="0" err="1"/>
              <a:t>level</a:t>
            </a:r>
            <a:r>
              <a:rPr lang="de-DE" sz="706" dirty="0"/>
              <a:t>“</a:t>
            </a:r>
          </a:p>
        </p:txBody>
      </p:sp>
      <p:sp>
        <p:nvSpPr>
          <p:cNvPr id="11" name="Textfeld 31"/>
          <p:cNvSpPr txBox="1"/>
          <p:nvPr/>
        </p:nvSpPr>
        <p:spPr>
          <a:xfrm>
            <a:off x="2286642" y="2816470"/>
            <a:ext cx="2098556" cy="2009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/>
              <a:t>„</a:t>
            </a:r>
            <a:r>
              <a:rPr lang="de-DE" sz="706" dirty="0" err="1"/>
              <a:t>statistically</a:t>
            </a:r>
            <a:r>
              <a:rPr lang="de-DE" sz="706" dirty="0"/>
              <a:t> </a:t>
            </a:r>
            <a:r>
              <a:rPr lang="de-DE" sz="706" dirty="0" err="1"/>
              <a:t>significant</a:t>
            </a:r>
            <a:r>
              <a:rPr lang="de-DE" sz="706" dirty="0"/>
              <a:t> </a:t>
            </a:r>
            <a:r>
              <a:rPr lang="de-DE" sz="706" dirty="0" err="1"/>
              <a:t>at</a:t>
            </a:r>
            <a:r>
              <a:rPr lang="de-DE" sz="706" dirty="0"/>
              <a:t> 1 % </a:t>
            </a:r>
            <a:r>
              <a:rPr lang="de-DE" sz="706" dirty="0" err="1"/>
              <a:t>level</a:t>
            </a:r>
            <a:r>
              <a:rPr lang="de-DE" sz="706" dirty="0"/>
              <a:t>“</a:t>
            </a:r>
          </a:p>
        </p:txBody>
      </p:sp>
      <p:cxnSp>
        <p:nvCxnSpPr>
          <p:cNvPr id="12" name="Gerade Verbindung mit Pfeil 32"/>
          <p:cNvCxnSpPr/>
          <p:nvPr/>
        </p:nvCxnSpPr>
        <p:spPr>
          <a:xfrm>
            <a:off x="1955291" y="2301035"/>
            <a:ext cx="31294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37"/>
          <p:cNvCxnSpPr/>
          <p:nvPr/>
        </p:nvCxnSpPr>
        <p:spPr>
          <a:xfrm>
            <a:off x="1955291" y="2595569"/>
            <a:ext cx="31294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39"/>
          <p:cNvCxnSpPr/>
          <p:nvPr/>
        </p:nvCxnSpPr>
        <p:spPr>
          <a:xfrm>
            <a:off x="1955291" y="2908512"/>
            <a:ext cx="31294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2">
            <a:extLst>
              <a:ext uri="{FF2B5EF4-FFF2-40B4-BE49-F238E27FC236}">
                <a16:creationId xmlns:a16="http://schemas.microsoft.com/office/drawing/2014/main" id="{74F31F76-B309-9A96-8470-90B5ACBD9072}"/>
              </a:ext>
            </a:extLst>
          </p:cNvPr>
          <p:cNvSpPr txBox="1">
            <a:spLocks/>
          </p:cNvSpPr>
          <p:nvPr/>
        </p:nvSpPr>
        <p:spPr>
          <a:xfrm>
            <a:off x="95250" y="333479"/>
            <a:ext cx="4149090" cy="319919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r>
              <a:rPr lang="en-US" sz="1400" kern="0" dirty="0"/>
              <a:t>I</a:t>
            </a:r>
            <a:r>
              <a:rPr lang="en-US" sz="1100" kern="0" dirty="0"/>
              <a:t>NFERENCE: The t Test</a:t>
            </a:r>
          </a:p>
        </p:txBody>
      </p:sp>
    </p:spTree>
    <p:extLst>
      <p:ext uri="{BB962C8B-B14F-4D97-AF65-F5344CB8AC3E}">
        <p14:creationId xmlns:p14="http://schemas.microsoft.com/office/powerpoint/2010/main" val="2012452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52915" y="815975"/>
            <a:ext cx="4104270" cy="2216209"/>
          </a:xfrm>
          <a:prstGeom prst="rect">
            <a:avLst/>
          </a:prstGeom>
        </p:spPr>
        <p:txBody>
          <a:bodyPr vert="horz" lIns="46101" tIns="23051" rIns="46101" bIns="23051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462"/>
              </a:lnSpc>
              <a:buNone/>
            </a:pPr>
            <a:r>
              <a:rPr lang="en-GB" sz="12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n-GB" sz="9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" b="1" spc="127" baseline="6944" dirty="0">
                <a:latin typeface="Book Antiqua" panose="02040602050305030304" pitchFamily="18" charset="0"/>
                <a:cs typeface="Arial" panose="020B0604020202020204" pitchFamily="34" charset="0"/>
              </a:rPr>
              <a:t>  </a:t>
            </a:r>
            <a:r>
              <a:rPr lang="de-DE" altLang="en-US" sz="1100" dirty="0">
                <a:latin typeface="Book Antiqua" panose="02040602050305030304" pitchFamily="18" charset="0"/>
              </a:rPr>
              <a:t>Guidelines for discussing economic and statistical significance</a:t>
            </a:r>
          </a:p>
          <a:p>
            <a:pPr lvl="1">
              <a:lnSpc>
                <a:spcPts val="1412"/>
              </a:lnSpc>
              <a:buFont typeface="Wingdings" pitchFamily="2" charset="2"/>
              <a:buChar char="§"/>
            </a:pPr>
            <a:r>
              <a:rPr lang="de-DE" altLang="en-US" sz="908" dirty="0">
                <a:latin typeface="Book Antiqua" panose="02040602050305030304" pitchFamily="18" charset="0"/>
              </a:rPr>
              <a:t>If a variable is statistically significant, discuss the magnitude of the coefficient to get an idea of its economic or practical importance</a:t>
            </a:r>
            <a:endParaRPr lang="de-DE" altLang="en-US" sz="908" u="sng" dirty="0">
              <a:latin typeface="Book Antiqua" panose="02040602050305030304" pitchFamily="18" charset="0"/>
            </a:endParaRPr>
          </a:p>
          <a:p>
            <a:pPr lvl="1">
              <a:lnSpc>
                <a:spcPts val="1412"/>
              </a:lnSpc>
              <a:buFont typeface="Wingdings" pitchFamily="2" charset="2"/>
              <a:buChar char="§"/>
            </a:pPr>
            <a:r>
              <a:rPr lang="de-DE" altLang="en-US" sz="908" u="sng" dirty="0">
                <a:latin typeface="Book Antiqua" panose="02040602050305030304" pitchFamily="18" charset="0"/>
              </a:rPr>
              <a:t>The fact that a coefficient is statistically significant does not necessarily mean it is economically or practically significant!</a:t>
            </a:r>
          </a:p>
          <a:p>
            <a:pPr lvl="1">
              <a:lnSpc>
                <a:spcPts val="1412"/>
              </a:lnSpc>
              <a:buFont typeface="Wingdings" pitchFamily="2" charset="2"/>
              <a:buChar char="§"/>
            </a:pPr>
            <a:r>
              <a:rPr lang="de-DE" altLang="en-US" sz="908" dirty="0">
                <a:latin typeface="Book Antiqua" panose="02040602050305030304" pitchFamily="18" charset="0"/>
              </a:rPr>
              <a:t>If a variable is statistically and economically important but has the „wrong“ sign, the regression model might be misspecified  </a:t>
            </a:r>
            <a:endParaRPr lang="de-DE" altLang="en-US" sz="908" u="sng" dirty="0">
              <a:latin typeface="Book Antiqua" panose="02040602050305030304" pitchFamily="18" charset="0"/>
            </a:endParaRPr>
          </a:p>
          <a:p>
            <a:pPr lvl="1">
              <a:lnSpc>
                <a:spcPts val="1412"/>
              </a:lnSpc>
              <a:buFont typeface="Wingdings" pitchFamily="2" charset="2"/>
              <a:buChar char="§"/>
            </a:pPr>
            <a:r>
              <a:rPr lang="de-DE" altLang="en-US" sz="908" dirty="0">
                <a:latin typeface="Book Antiqua" panose="02040602050305030304" pitchFamily="18" charset="0"/>
              </a:rPr>
              <a:t>If a variable is statistically insignificant at the usual levels (10%, 5%, 1%), one may think of dropping it from the regression</a:t>
            </a:r>
          </a:p>
          <a:p>
            <a:pPr lvl="1">
              <a:lnSpc>
                <a:spcPts val="1412"/>
              </a:lnSpc>
              <a:buFont typeface="Wingdings" pitchFamily="2" charset="2"/>
              <a:buChar char="§"/>
            </a:pPr>
            <a:r>
              <a:rPr lang="de-DE" altLang="en-US" sz="908" dirty="0">
                <a:latin typeface="Book Antiqua" panose="02040602050305030304" pitchFamily="18" charset="0"/>
              </a:rPr>
              <a:t>If the sample size is small, effects might be imprecisely estimated so that the case for dropping insignificant variables is less strong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AA5F178D-FB78-FC32-22F0-7D9C11DBC0AF}"/>
              </a:ext>
            </a:extLst>
          </p:cNvPr>
          <p:cNvSpPr txBox="1">
            <a:spLocks/>
          </p:cNvSpPr>
          <p:nvPr/>
        </p:nvSpPr>
        <p:spPr>
          <a:xfrm>
            <a:off x="95250" y="333479"/>
            <a:ext cx="4149090" cy="319919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r>
              <a:rPr lang="en-US" sz="1400" kern="0" dirty="0"/>
              <a:t>I</a:t>
            </a:r>
            <a:r>
              <a:rPr lang="en-US" sz="1100" kern="0" dirty="0"/>
              <a:t>NFERENCE: The t Test</a:t>
            </a:r>
          </a:p>
        </p:txBody>
      </p:sp>
    </p:spTree>
    <p:extLst>
      <p:ext uri="{BB962C8B-B14F-4D97-AF65-F5344CB8AC3E}">
        <p14:creationId xmlns:p14="http://schemas.microsoft.com/office/powerpoint/2010/main" val="2932817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99336" y="815975"/>
            <a:ext cx="4215514" cy="2347853"/>
          </a:xfrm>
          <a:prstGeom prst="rect">
            <a:avLst/>
          </a:prstGeom>
        </p:spPr>
        <p:txBody>
          <a:bodyPr vert="horz" lIns="46101" tIns="23051" rIns="46101" bIns="23051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462"/>
              </a:lnSpc>
              <a:buNone/>
            </a:pPr>
            <a:r>
              <a:rPr lang="en-GB" sz="12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n-GB" sz="10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000" dirty="0" err="1">
                <a:latin typeface="Book Antiqua" panose="02040602050305030304" pitchFamily="18" charset="0"/>
              </a:rPr>
              <a:t>Testing</a:t>
            </a:r>
            <a:r>
              <a:rPr lang="de-DE" altLang="en-US" sz="1000" dirty="0">
                <a:latin typeface="Book Antiqua" panose="02040602050305030304" pitchFamily="18" charset="0"/>
              </a:rPr>
              <a:t> more general hypotheses about a regression coefficient</a:t>
            </a:r>
          </a:p>
          <a:p>
            <a:pPr marL="0" indent="0">
              <a:lnSpc>
                <a:spcPts val="1412"/>
              </a:lnSpc>
              <a:buNone/>
            </a:pPr>
            <a:r>
              <a:rPr lang="en-GB" sz="12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n-GB" sz="10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000" dirty="0">
                <a:latin typeface="Book Antiqua" panose="02040602050305030304" pitchFamily="18" charset="0"/>
              </a:rPr>
              <a:t>Null hypothesis</a:t>
            </a:r>
          </a:p>
          <a:p>
            <a:pPr>
              <a:lnSpc>
                <a:spcPts val="1412"/>
              </a:lnSpc>
            </a:pPr>
            <a:endParaRPr lang="de-DE" altLang="en-US" sz="908" b="1" dirty="0"/>
          </a:p>
          <a:p>
            <a:pPr>
              <a:lnSpc>
                <a:spcPts val="1412"/>
              </a:lnSpc>
            </a:pPr>
            <a:endParaRPr lang="de-DE" altLang="en-US" sz="908" b="1" dirty="0"/>
          </a:p>
          <a:p>
            <a:pPr>
              <a:lnSpc>
                <a:spcPts val="1412"/>
              </a:lnSpc>
            </a:pPr>
            <a:endParaRPr lang="de-DE" altLang="en-US" sz="908" b="1" dirty="0"/>
          </a:p>
          <a:p>
            <a:pPr marL="0" indent="0">
              <a:lnSpc>
                <a:spcPts val="1412"/>
              </a:lnSpc>
              <a:buNone/>
            </a:pPr>
            <a:r>
              <a:rPr lang="en-GB" sz="12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de-DE" sz="908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de-DE" altLang="en-US" sz="1000" dirty="0">
                <a:latin typeface="Book Antiqua" panose="02040602050305030304" pitchFamily="18" charset="0"/>
              </a:rPr>
              <a:t>t-</a:t>
            </a:r>
            <a:r>
              <a:rPr lang="de-DE" altLang="en-US" sz="1000" dirty="0" err="1">
                <a:latin typeface="Book Antiqua" panose="02040602050305030304" pitchFamily="18" charset="0"/>
              </a:rPr>
              <a:t>statistic</a:t>
            </a:r>
            <a:endParaRPr lang="de-DE" altLang="en-US" sz="1000" dirty="0">
              <a:latin typeface="Book Antiqua" panose="02040602050305030304" pitchFamily="18" charset="0"/>
            </a:endParaRPr>
          </a:p>
          <a:p>
            <a:pPr>
              <a:lnSpc>
                <a:spcPts val="1412"/>
              </a:lnSpc>
            </a:pPr>
            <a:endParaRPr lang="de-DE" altLang="en-US" sz="908" b="1" dirty="0"/>
          </a:p>
          <a:p>
            <a:pPr>
              <a:lnSpc>
                <a:spcPts val="1412"/>
              </a:lnSpc>
            </a:pPr>
            <a:endParaRPr lang="de-DE" altLang="en-US" sz="908" b="1" dirty="0"/>
          </a:p>
          <a:p>
            <a:pPr>
              <a:lnSpc>
                <a:spcPts val="1412"/>
              </a:lnSpc>
            </a:pPr>
            <a:endParaRPr lang="de-DE" altLang="en-US" sz="908" b="1" dirty="0"/>
          </a:p>
          <a:p>
            <a:pPr marL="0" indent="0">
              <a:lnSpc>
                <a:spcPts val="1412"/>
              </a:lnSpc>
              <a:buNone/>
            </a:pPr>
            <a:r>
              <a:rPr lang="en-GB" sz="12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  </a:t>
            </a:r>
            <a:r>
              <a:rPr lang="en-GB" sz="10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000" u="sng" dirty="0">
                <a:latin typeface="Book Antiqua" panose="02040602050305030304" pitchFamily="18" charset="0"/>
              </a:rPr>
              <a:t>The test works exactly as before, except that the hypothesized value is substracted from the estimate when forming the statistic</a:t>
            </a:r>
            <a:endParaRPr lang="de-DE" altLang="en-US" sz="1000" dirty="0">
              <a:latin typeface="Book Antiqua" panose="02040602050305030304" pitchFamily="18" charset="0"/>
            </a:endParaRPr>
          </a:p>
        </p:txBody>
      </p:sp>
      <p:pic>
        <p:nvPicPr>
          <p:cNvPr id="6" name="Grafik 14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28" y="1583108"/>
            <a:ext cx="800365" cy="140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17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37" y="2208993"/>
            <a:ext cx="2982959" cy="352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18"/>
          <p:cNvSpPr txBox="1"/>
          <p:nvPr/>
        </p:nvSpPr>
        <p:spPr>
          <a:xfrm>
            <a:off x="2065741" y="1491066"/>
            <a:ext cx="1693571" cy="2009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 err="1"/>
              <a:t>Hypothesized</a:t>
            </a:r>
            <a:r>
              <a:rPr lang="de-DE" sz="706" dirty="0"/>
              <a:t> </a:t>
            </a:r>
            <a:r>
              <a:rPr lang="de-DE" sz="706" dirty="0" err="1"/>
              <a:t>value</a:t>
            </a:r>
            <a:r>
              <a:rPr lang="de-DE" sz="706" dirty="0"/>
              <a:t> of </a:t>
            </a:r>
            <a:r>
              <a:rPr lang="de-DE" sz="706" dirty="0" err="1"/>
              <a:t>the</a:t>
            </a:r>
            <a:r>
              <a:rPr lang="de-DE" sz="706" dirty="0"/>
              <a:t> </a:t>
            </a:r>
            <a:r>
              <a:rPr lang="de-DE" sz="706" dirty="0" err="1"/>
              <a:t>coefficient</a:t>
            </a:r>
            <a:endParaRPr lang="de-DE" sz="706" dirty="0"/>
          </a:p>
        </p:txBody>
      </p:sp>
      <p:cxnSp>
        <p:nvCxnSpPr>
          <p:cNvPr id="9" name="Gerade Verbindung mit Pfeil 19"/>
          <p:cNvCxnSpPr>
            <a:stCxn id="8" idx="1"/>
          </p:cNvCxnSpPr>
          <p:nvPr/>
        </p:nvCxnSpPr>
        <p:spPr>
          <a:xfrm flipH="1">
            <a:off x="1347814" y="1591542"/>
            <a:ext cx="717927" cy="6519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23"/>
          <p:cNvCxnSpPr/>
          <p:nvPr/>
        </p:nvCxnSpPr>
        <p:spPr>
          <a:xfrm rot="16200000" flipH="1">
            <a:off x="2792872" y="1665946"/>
            <a:ext cx="552252" cy="49702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33"/>
          <p:cNvSpPr/>
          <p:nvPr/>
        </p:nvSpPr>
        <p:spPr>
          <a:xfrm>
            <a:off x="1163730" y="1564700"/>
            <a:ext cx="165676" cy="1656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sz="908"/>
          </a:p>
        </p:txBody>
      </p:sp>
      <p:sp>
        <p:nvSpPr>
          <p:cNvPr id="12" name="Ellipse 34"/>
          <p:cNvSpPr/>
          <p:nvPr/>
        </p:nvSpPr>
        <p:spPr>
          <a:xfrm>
            <a:off x="3299103" y="2208993"/>
            <a:ext cx="165676" cy="1656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sz="908"/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1A5AF46C-26CD-0D50-299F-6F557B64CEB2}"/>
              </a:ext>
            </a:extLst>
          </p:cNvPr>
          <p:cNvSpPr txBox="1">
            <a:spLocks/>
          </p:cNvSpPr>
          <p:nvPr/>
        </p:nvSpPr>
        <p:spPr>
          <a:xfrm>
            <a:off x="95250" y="333479"/>
            <a:ext cx="4149090" cy="319919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r>
              <a:rPr lang="en-US" sz="1400" kern="0" dirty="0"/>
              <a:t>I</a:t>
            </a:r>
            <a:r>
              <a:rPr lang="en-US" sz="1100" kern="0" dirty="0"/>
              <a:t>NFERENCE: The t Test</a:t>
            </a:r>
          </a:p>
        </p:txBody>
      </p:sp>
    </p:spTree>
    <p:extLst>
      <p:ext uri="{BB962C8B-B14F-4D97-AF65-F5344CB8AC3E}">
        <p14:creationId xmlns:p14="http://schemas.microsoft.com/office/powerpoint/2010/main" val="1575666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99336" y="1012448"/>
            <a:ext cx="4104270" cy="2151380"/>
          </a:xfrm>
          <a:prstGeom prst="rect">
            <a:avLst/>
          </a:prstGeom>
        </p:spPr>
        <p:txBody>
          <a:bodyPr vert="horz" lIns="46101" tIns="23051" rIns="46101" bIns="23051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462"/>
              </a:lnSpc>
              <a:buNone/>
            </a:pPr>
            <a:r>
              <a:rPr lang="en-GB" sz="12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n-GB" sz="10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000" b="1" dirty="0" err="1">
                <a:latin typeface="Book Antiqua" panose="02040602050305030304" pitchFamily="18" charset="0"/>
              </a:rPr>
              <a:t>Example</a:t>
            </a:r>
            <a:r>
              <a:rPr lang="de-DE" altLang="en-US" sz="1000" b="1" dirty="0">
                <a:latin typeface="Book Antiqua" panose="02040602050305030304" pitchFamily="18" charset="0"/>
              </a:rPr>
              <a:t>: Campus crime and enrollment</a:t>
            </a:r>
          </a:p>
          <a:p>
            <a:pPr lvl="1">
              <a:lnSpc>
                <a:spcPts val="1412"/>
              </a:lnSpc>
              <a:buFont typeface="Wingdings" pitchFamily="2" charset="2"/>
              <a:buChar char="§"/>
            </a:pPr>
            <a:r>
              <a:rPr lang="de-DE" altLang="en-US" sz="908" dirty="0">
                <a:latin typeface="Book Antiqua" panose="02040602050305030304" pitchFamily="18" charset="0"/>
              </a:rPr>
              <a:t>An interesting hypothesis is whether crime increases by one percent   if enrollment is increased by one percent</a:t>
            </a:r>
          </a:p>
        </p:txBody>
      </p:sp>
      <p:pic>
        <p:nvPicPr>
          <p:cNvPr id="6" name="Grafik 20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70" y="1748784"/>
            <a:ext cx="2631599" cy="30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21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70" y="2172176"/>
            <a:ext cx="1190943" cy="153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llipse 25"/>
          <p:cNvSpPr/>
          <p:nvPr/>
        </p:nvSpPr>
        <p:spPr>
          <a:xfrm>
            <a:off x="2176192" y="1748784"/>
            <a:ext cx="331351" cy="1656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sz="908"/>
          </a:p>
        </p:txBody>
      </p:sp>
      <p:pic>
        <p:nvPicPr>
          <p:cNvPr id="9" name="Grafik 51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54" y="2503527"/>
            <a:ext cx="2541958" cy="160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rafik 53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62" y="2853287"/>
            <a:ext cx="2541958" cy="134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feld 54"/>
          <p:cNvSpPr txBox="1"/>
          <p:nvPr/>
        </p:nvSpPr>
        <p:spPr>
          <a:xfrm>
            <a:off x="3483187" y="2613978"/>
            <a:ext cx="994053" cy="41819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u="sng" dirty="0"/>
              <a:t>The </a:t>
            </a:r>
            <a:r>
              <a:rPr lang="de-DE" sz="706" u="sng" dirty="0" err="1"/>
              <a:t>hypothesis</a:t>
            </a:r>
            <a:r>
              <a:rPr lang="de-DE" sz="706" u="sng" dirty="0"/>
              <a:t> </a:t>
            </a:r>
            <a:r>
              <a:rPr lang="de-DE" sz="706" u="sng" dirty="0" err="1"/>
              <a:t>is</a:t>
            </a:r>
            <a:r>
              <a:rPr lang="de-DE" sz="706" u="sng" dirty="0"/>
              <a:t> </a:t>
            </a:r>
            <a:r>
              <a:rPr lang="de-DE" sz="706" u="sng" dirty="0" err="1"/>
              <a:t>rejected</a:t>
            </a:r>
            <a:r>
              <a:rPr lang="de-DE" sz="706" u="sng" dirty="0"/>
              <a:t> </a:t>
            </a:r>
            <a:r>
              <a:rPr lang="de-DE" sz="706" u="sng" dirty="0" err="1"/>
              <a:t>at</a:t>
            </a:r>
            <a:r>
              <a:rPr lang="de-DE" sz="706" u="sng" dirty="0"/>
              <a:t> </a:t>
            </a:r>
            <a:r>
              <a:rPr lang="de-DE" sz="706" u="sng" dirty="0" err="1"/>
              <a:t>the</a:t>
            </a:r>
            <a:r>
              <a:rPr lang="de-DE" sz="706" u="sng" dirty="0"/>
              <a:t> 5% </a:t>
            </a:r>
            <a:r>
              <a:rPr lang="de-DE" sz="706" u="sng" dirty="0" err="1"/>
              <a:t>level</a:t>
            </a:r>
            <a:endParaRPr lang="de-DE" sz="706" u="sng" dirty="0"/>
          </a:p>
        </p:txBody>
      </p:sp>
      <p:cxnSp>
        <p:nvCxnSpPr>
          <p:cNvPr id="12" name="Gerade Verbindung mit Pfeil 55"/>
          <p:cNvCxnSpPr/>
          <p:nvPr/>
        </p:nvCxnSpPr>
        <p:spPr>
          <a:xfrm rot="10800000" flipV="1">
            <a:off x="3151836" y="2687611"/>
            <a:ext cx="349760" cy="22090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64"/>
          <p:cNvSpPr txBox="1"/>
          <p:nvPr/>
        </p:nvSpPr>
        <p:spPr>
          <a:xfrm>
            <a:off x="3096611" y="2006501"/>
            <a:ext cx="1122911" cy="41819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 err="1"/>
              <a:t>Estimate</a:t>
            </a:r>
            <a:r>
              <a:rPr lang="de-DE" sz="706" dirty="0"/>
              <a:t> </a:t>
            </a:r>
            <a:r>
              <a:rPr lang="de-DE" sz="706" dirty="0" err="1"/>
              <a:t>is</a:t>
            </a:r>
            <a:r>
              <a:rPr lang="de-DE" sz="706" dirty="0"/>
              <a:t> different </a:t>
            </a:r>
            <a:r>
              <a:rPr lang="de-DE" sz="706" dirty="0" err="1"/>
              <a:t>from</a:t>
            </a:r>
            <a:r>
              <a:rPr lang="de-DE" sz="706" dirty="0"/>
              <a:t> </a:t>
            </a:r>
            <a:r>
              <a:rPr lang="de-DE" sz="706" dirty="0" err="1"/>
              <a:t>one</a:t>
            </a:r>
            <a:r>
              <a:rPr lang="de-DE" sz="706" dirty="0"/>
              <a:t> but </a:t>
            </a:r>
            <a:r>
              <a:rPr lang="de-DE" sz="706" dirty="0" err="1"/>
              <a:t>is</a:t>
            </a:r>
            <a:r>
              <a:rPr lang="de-DE" sz="706" dirty="0"/>
              <a:t> </a:t>
            </a:r>
            <a:r>
              <a:rPr lang="de-DE" sz="706" dirty="0" err="1"/>
              <a:t>this</a:t>
            </a:r>
            <a:r>
              <a:rPr lang="de-DE" sz="706" dirty="0"/>
              <a:t> </a:t>
            </a:r>
            <a:r>
              <a:rPr lang="de-DE" sz="706" dirty="0" err="1"/>
              <a:t>difference</a:t>
            </a:r>
            <a:r>
              <a:rPr lang="de-DE" sz="706" dirty="0"/>
              <a:t> </a:t>
            </a:r>
            <a:r>
              <a:rPr lang="de-DE" sz="706" dirty="0" err="1"/>
              <a:t>statistically</a:t>
            </a:r>
            <a:r>
              <a:rPr lang="de-DE" sz="706" dirty="0"/>
              <a:t> </a:t>
            </a:r>
            <a:r>
              <a:rPr lang="de-DE" sz="706" dirty="0" err="1"/>
              <a:t>significant</a:t>
            </a:r>
            <a:r>
              <a:rPr lang="de-DE" sz="706" dirty="0"/>
              <a:t>?</a:t>
            </a:r>
          </a:p>
        </p:txBody>
      </p:sp>
      <p:cxnSp>
        <p:nvCxnSpPr>
          <p:cNvPr id="14" name="Gerade Verbindung mit Pfeil 65"/>
          <p:cNvCxnSpPr/>
          <p:nvPr/>
        </p:nvCxnSpPr>
        <p:spPr>
          <a:xfrm rot="10800000">
            <a:off x="2507543" y="1877642"/>
            <a:ext cx="607476" cy="18408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2">
            <a:extLst>
              <a:ext uri="{FF2B5EF4-FFF2-40B4-BE49-F238E27FC236}">
                <a16:creationId xmlns:a16="http://schemas.microsoft.com/office/drawing/2014/main" id="{BCEBEB55-44E3-6363-4638-CFD5A2F18FD7}"/>
              </a:ext>
            </a:extLst>
          </p:cNvPr>
          <p:cNvSpPr txBox="1">
            <a:spLocks/>
          </p:cNvSpPr>
          <p:nvPr/>
        </p:nvSpPr>
        <p:spPr>
          <a:xfrm>
            <a:off x="95250" y="333479"/>
            <a:ext cx="4149090" cy="319919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r>
              <a:rPr lang="en-US" sz="1400" kern="0" dirty="0"/>
              <a:t>I</a:t>
            </a:r>
            <a:r>
              <a:rPr lang="en-US" sz="1100" kern="0" dirty="0"/>
              <a:t>NFERENCE: The t Test</a:t>
            </a:r>
          </a:p>
        </p:txBody>
      </p:sp>
    </p:spTree>
    <p:extLst>
      <p:ext uri="{BB962C8B-B14F-4D97-AF65-F5344CB8AC3E}">
        <p14:creationId xmlns:p14="http://schemas.microsoft.com/office/powerpoint/2010/main" val="898280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52915" y="815975"/>
            <a:ext cx="4104270" cy="2216209"/>
          </a:xfrm>
          <a:prstGeom prst="rect">
            <a:avLst/>
          </a:prstGeom>
        </p:spPr>
        <p:txBody>
          <a:bodyPr vert="horz" lIns="46101" tIns="23051" rIns="46101" bIns="23051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462"/>
              </a:lnSpc>
              <a:buNone/>
            </a:pPr>
            <a:r>
              <a:rPr lang="en-GB" sz="12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10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de-DE" altLang="en-US" sz="1100" b="1" u="sng" dirty="0">
                <a:latin typeface="Book Antiqua" panose="02040602050305030304" pitchFamily="18" charset="0"/>
              </a:rPr>
              <a:t>Computing p-values for t-tests</a:t>
            </a:r>
            <a:endParaRPr lang="de-DE" altLang="en-US" sz="1100" dirty="0">
              <a:latin typeface="Book Antiqua" panose="02040602050305030304" pitchFamily="18" charset="0"/>
            </a:endParaRPr>
          </a:p>
          <a:p>
            <a:pPr lvl="1">
              <a:lnSpc>
                <a:spcPts val="1412"/>
              </a:lnSpc>
              <a:buFont typeface="Wingdings" pitchFamily="2" charset="2"/>
              <a:buChar char="§"/>
            </a:pPr>
            <a:r>
              <a:rPr lang="de-DE" altLang="en-US" sz="908" dirty="0">
                <a:latin typeface="Book Antiqua" panose="02040602050305030304" pitchFamily="18" charset="0"/>
              </a:rPr>
              <a:t>If the significance level is made smaller and smaller, there will be a point where the null hypothesis cannot be rejected anymore</a:t>
            </a:r>
          </a:p>
          <a:p>
            <a:pPr lvl="1">
              <a:lnSpc>
                <a:spcPts val="1412"/>
              </a:lnSpc>
              <a:buFont typeface="Wingdings" pitchFamily="2" charset="2"/>
              <a:buChar char="§"/>
            </a:pPr>
            <a:r>
              <a:rPr lang="de-DE" altLang="en-US" sz="908" dirty="0">
                <a:latin typeface="Book Antiqua" panose="02040602050305030304" pitchFamily="18" charset="0"/>
              </a:rPr>
              <a:t>The reason is that, by lowering the significance level, one wants to avoid more and more to make the error of rejecting a correct H</a:t>
            </a:r>
            <a:r>
              <a:rPr lang="de-DE" altLang="en-US" sz="908" baseline="-25000" dirty="0">
                <a:latin typeface="Book Antiqua" panose="02040602050305030304" pitchFamily="18" charset="0"/>
              </a:rPr>
              <a:t>0</a:t>
            </a:r>
          </a:p>
          <a:p>
            <a:pPr lvl="1">
              <a:lnSpc>
                <a:spcPts val="1412"/>
              </a:lnSpc>
              <a:buFont typeface="Wingdings" pitchFamily="2" charset="2"/>
              <a:buChar char="§"/>
            </a:pPr>
            <a:r>
              <a:rPr lang="de-DE" altLang="en-US" sz="908" dirty="0">
                <a:latin typeface="Book Antiqua" panose="02040602050305030304" pitchFamily="18" charset="0"/>
              </a:rPr>
              <a:t>The smallest significance level at which the null hypothesis is still rejected, is called the </a:t>
            </a:r>
            <a:r>
              <a:rPr lang="de-DE" altLang="en-US" sz="908" u="sng" dirty="0">
                <a:latin typeface="Book Antiqua" panose="02040602050305030304" pitchFamily="18" charset="0"/>
              </a:rPr>
              <a:t>p-value</a:t>
            </a:r>
            <a:r>
              <a:rPr lang="de-DE" altLang="en-US" sz="908" dirty="0">
                <a:latin typeface="Book Antiqua" panose="02040602050305030304" pitchFamily="18" charset="0"/>
              </a:rPr>
              <a:t> of the hypothesis test</a:t>
            </a:r>
          </a:p>
          <a:p>
            <a:pPr lvl="1">
              <a:lnSpc>
                <a:spcPts val="1412"/>
              </a:lnSpc>
              <a:buFont typeface="Wingdings" pitchFamily="2" charset="2"/>
              <a:buChar char="§"/>
            </a:pPr>
            <a:r>
              <a:rPr lang="de-DE" altLang="en-US" sz="908" dirty="0">
                <a:latin typeface="Book Antiqua" panose="02040602050305030304" pitchFamily="18" charset="0"/>
              </a:rPr>
              <a:t>A small p-value is evidence against the null hypothesis because one would reject the null hypothesis even at small significance levels</a:t>
            </a:r>
          </a:p>
          <a:p>
            <a:pPr lvl="1">
              <a:lnSpc>
                <a:spcPts val="1412"/>
              </a:lnSpc>
              <a:buFont typeface="Wingdings" pitchFamily="2" charset="2"/>
              <a:buChar char="§"/>
            </a:pPr>
            <a:r>
              <a:rPr lang="de-DE" altLang="en-US" sz="908" dirty="0">
                <a:latin typeface="Book Antiqua" panose="02040602050305030304" pitchFamily="18" charset="0"/>
              </a:rPr>
              <a:t>A large p-value is evidence in favor of the null hypothesis</a:t>
            </a:r>
          </a:p>
          <a:p>
            <a:pPr lvl="1">
              <a:lnSpc>
                <a:spcPts val="1412"/>
              </a:lnSpc>
              <a:buFont typeface="Wingdings" pitchFamily="2" charset="2"/>
              <a:buChar char="§"/>
            </a:pPr>
            <a:r>
              <a:rPr lang="de-DE" altLang="en-US" sz="908" dirty="0">
                <a:latin typeface="Book Antiqua" panose="02040602050305030304" pitchFamily="18" charset="0"/>
              </a:rPr>
              <a:t>P-values are more informative than tests at fixed significance levels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D82EFB3A-E5EC-E529-0E8B-EED4E837F18D}"/>
              </a:ext>
            </a:extLst>
          </p:cNvPr>
          <p:cNvSpPr txBox="1">
            <a:spLocks/>
          </p:cNvSpPr>
          <p:nvPr/>
        </p:nvSpPr>
        <p:spPr>
          <a:xfrm>
            <a:off x="95250" y="333479"/>
            <a:ext cx="4149090" cy="319919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r>
              <a:rPr lang="en-US" sz="1400" kern="0" dirty="0"/>
              <a:t>I</a:t>
            </a:r>
            <a:r>
              <a:rPr lang="en-US" sz="1100" kern="0" dirty="0"/>
              <a:t>NFERENCE: The t Test</a:t>
            </a:r>
          </a:p>
        </p:txBody>
      </p:sp>
    </p:spTree>
    <p:extLst>
      <p:ext uri="{BB962C8B-B14F-4D97-AF65-F5344CB8AC3E}">
        <p14:creationId xmlns:p14="http://schemas.microsoft.com/office/powerpoint/2010/main" val="883090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01" y="1312585"/>
            <a:ext cx="2289843" cy="1852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99336" y="1012448"/>
            <a:ext cx="4104270" cy="2151380"/>
          </a:xfrm>
          <a:prstGeom prst="rect">
            <a:avLst/>
          </a:prstGeom>
        </p:spPr>
        <p:txBody>
          <a:bodyPr vert="horz" lIns="46101" tIns="23051" rIns="46101" bIns="23051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462"/>
              </a:lnSpc>
              <a:buNone/>
            </a:pPr>
            <a:r>
              <a:rPr lang="en-GB" sz="12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n-GB" sz="1000" b="1" spc="127" baseline="6944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de-DE" altLang="en-US" sz="1000" dirty="0" err="1">
                <a:latin typeface="Book Antiqua" panose="02040602050305030304" pitchFamily="18" charset="0"/>
              </a:rPr>
              <a:t>How</a:t>
            </a:r>
            <a:r>
              <a:rPr lang="de-DE" altLang="en-US" sz="1000" dirty="0">
                <a:latin typeface="Book Antiqua" panose="02040602050305030304" pitchFamily="18" charset="0"/>
              </a:rPr>
              <a:t> </a:t>
            </a:r>
            <a:r>
              <a:rPr lang="de-DE" altLang="en-US" sz="1000" dirty="0" err="1">
                <a:latin typeface="Book Antiqua" panose="02040602050305030304" pitchFamily="18" charset="0"/>
              </a:rPr>
              <a:t>the</a:t>
            </a:r>
            <a:r>
              <a:rPr lang="de-DE" altLang="en-US" sz="1000" dirty="0">
                <a:latin typeface="Book Antiqua" panose="02040602050305030304" pitchFamily="18" charset="0"/>
              </a:rPr>
              <a:t> p-</a:t>
            </a:r>
            <a:r>
              <a:rPr lang="de-DE" altLang="en-US" sz="1000" dirty="0" err="1">
                <a:latin typeface="Book Antiqua" panose="02040602050305030304" pitchFamily="18" charset="0"/>
              </a:rPr>
              <a:t>value</a:t>
            </a:r>
            <a:r>
              <a:rPr lang="de-DE" altLang="en-US" sz="1000" dirty="0">
                <a:latin typeface="Book Antiqua" panose="02040602050305030304" pitchFamily="18" charset="0"/>
              </a:rPr>
              <a:t> </a:t>
            </a:r>
            <a:r>
              <a:rPr lang="de-DE" altLang="en-US" sz="1000" dirty="0" err="1">
                <a:latin typeface="Book Antiqua" panose="02040602050305030304" pitchFamily="18" charset="0"/>
              </a:rPr>
              <a:t>is</a:t>
            </a:r>
            <a:r>
              <a:rPr lang="de-DE" altLang="en-US" sz="1000" dirty="0">
                <a:latin typeface="Book Antiqua" panose="02040602050305030304" pitchFamily="18" charset="0"/>
              </a:rPr>
              <a:t> </a:t>
            </a:r>
            <a:r>
              <a:rPr lang="de-DE" altLang="en-US" sz="1000" dirty="0" err="1">
                <a:latin typeface="Book Antiqua" panose="02040602050305030304" pitchFamily="18" charset="0"/>
              </a:rPr>
              <a:t>computed</a:t>
            </a:r>
            <a:r>
              <a:rPr lang="de-DE" altLang="en-US" sz="1000" dirty="0">
                <a:latin typeface="Book Antiqua" panose="02040602050305030304" pitchFamily="18" charset="0"/>
              </a:rPr>
              <a:t> (</a:t>
            </a:r>
            <a:r>
              <a:rPr lang="de-DE" altLang="en-US" sz="1000" dirty="0" err="1">
                <a:latin typeface="Book Antiqua" panose="02040602050305030304" pitchFamily="18" charset="0"/>
              </a:rPr>
              <a:t>here</a:t>
            </a:r>
            <a:r>
              <a:rPr lang="de-DE" altLang="en-US" sz="1000" dirty="0">
                <a:latin typeface="Book Antiqua" panose="02040602050305030304" pitchFamily="18" charset="0"/>
              </a:rPr>
              <a:t>: </a:t>
            </a:r>
            <a:r>
              <a:rPr lang="de-DE" altLang="en-US" sz="1000" dirty="0" err="1">
                <a:latin typeface="Book Antiqua" panose="02040602050305030304" pitchFamily="18" charset="0"/>
              </a:rPr>
              <a:t>two-sided</a:t>
            </a:r>
            <a:r>
              <a:rPr lang="de-DE" altLang="en-US" sz="1000" dirty="0">
                <a:latin typeface="Book Antiqua" panose="02040602050305030304" pitchFamily="18" charset="0"/>
              </a:rPr>
              <a:t> </a:t>
            </a:r>
            <a:r>
              <a:rPr lang="de-DE" altLang="en-US" sz="1000" dirty="0" err="1">
                <a:latin typeface="Book Antiqua" panose="02040602050305030304" pitchFamily="18" charset="0"/>
              </a:rPr>
              <a:t>test</a:t>
            </a:r>
            <a:r>
              <a:rPr lang="de-DE" altLang="en-US" sz="1000" dirty="0">
                <a:latin typeface="Book Antiqua" panose="02040602050305030304" pitchFamily="18" charset="0"/>
              </a:rPr>
              <a:t>)</a:t>
            </a:r>
          </a:p>
        </p:txBody>
      </p:sp>
      <p:sp>
        <p:nvSpPr>
          <p:cNvPr id="7" name="Textfeld 8"/>
          <p:cNvSpPr txBox="1"/>
          <p:nvPr/>
        </p:nvSpPr>
        <p:spPr>
          <a:xfrm>
            <a:off x="2581176" y="1362208"/>
            <a:ext cx="1951289" cy="19388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706" dirty="0"/>
              <a:t>The p-</a:t>
            </a:r>
            <a:r>
              <a:rPr lang="de-DE" sz="706" dirty="0" err="1"/>
              <a:t>value</a:t>
            </a:r>
            <a:r>
              <a:rPr lang="de-DE" sz="706" dirty="0"/>
              <a:t> </a:t>
            </a:r>
            <a:r>
              <a:rPr lang="de-DE" sz="706" dirty="0" err="1"/>
              <a:t>is</a:t>
            </a:r>
            <a:r>
              <a:rPr lang="de-DE" sz="706" dirty="0"/>
              <a:t> </a:t>
            </a:r>
            <a:r>
              <a:rPr lang="de-DE" sz="706" dirty="0" err="1"/>
              <a:t>the</a:t>
            </a:r>
            <a:r>
              <a:rPr lang="de-DE" sz="706" dirty="0"/>
              <a:t> </a:t>
            </a:r>
            <a:r>
              <a:rPr lang="de-DE" sz="706" dirty="0" err="1"/>
              <a:t>significance</a:t>
            </a:r>
            <a:r>
              <a:rPr lang="de-DE" sz="706" dirty="0"/>
              <a:t> </a:t>
            </a:r>
            <a:r>
              <a:rPr lang="de-DE" sz="706" dirty="0" err="1"/>
              <a:t>level</a:t>
            </a:r>
            <a:r>
              <a:rPr lang="de-DE" sz="706" dirty="0"/>
              <a:t> </a:t>
            </a:r>
            <a:r>
              <a:rPr lang="de-DE" sz="706" dirty="0" err="1"/>
              <a:t>at</a:t>
            </a:r>
            <a:r>
              <a:rPr lang="de-DE" sz="706" dirty="0"/>
              <a:t> </a:t>
            </a:r>
            <a:r>
              <a:rPr lang="de-DE" sz="706" dirty="0" err="1"/>
              <a:t>which</a:t>
            </a:r>
            <a:r>
              <a:rPr lang="de-DE" sz="706" dirty="0"/>
              <a:t> </a:t>
            </a:r>
            <a:r>
              <a:rPr lang="de-DE" sz="706" dirty="0" err="1"/>
              <a:t>one</a:t>
            </a:r>
            <a:r>
              <a:rPr lang="de-DE" sz="706" dirty="0"/>
              <a:t> </a:t>
            </a:r>
            <a:r>
              <a:rPr lang="de-DE" sz="706" dirty="0" err="1"/>
              <a:t>is</a:t>
            </a:r>
            <a:r>
              <a:rPr lang="de-DE" sz="706" dirty="0"/>
              <a:t> indifferent </a:t>
            </a:r>
            <a:r>
              <a:rPr lang="de-DE" sz="706" dirty="0" err="1"/>
              <a:t>between</a:t>
            </a:r>
            <a:r>
              <a:rPr lang="de-DE" sz="706" dirty="0"/>
              <a:t> </a:t>
            </a:r>
            <a:r>
              <a:rPr lang="de-DE" sz="706" dirty="0" err="1"/>
              <a:t>rejecting</a:t>
            </a:r>
            <a:r>
              <a:rPr lang="de-DE" sz="706" dirty="0"/>
              <a:t> </a:t>
            </a:r>
            <a:r>
              <a:rPr lang="de-DE" sz="706" dirty="0" err="1"/>
              <a:t>and</a:t>
            </a:r>
            <a:r>
              <a:rPr lang="de-DE" sz="706" dirty="0"/>
              <a:t> not </a:t>
            </a:r>
            <a:r>
              <a:rPr lang="de-DE" sz="706" dirty="0" err="1"/>
              <a:t>rejecting</a:t>
            </a:r>
            <a:r>
              <a:rPr lang="de-DE" sz="706" dirty="0"/>
              <a:t> </a:t>
            </a:r>
            <a:r>
              <a:rPr lang="de-DE" sz="706" dirty="0" err="1"/>
              <a:t>the</a:t>
            </a:r>
            <a:r>
              <a:rPr lang="de-DE" sz="706" dirty="0"/>
              <a:t> null </a:t>
            </a:r>
            <a:r>
              <a:rPr lang="de-DE" sz="706" dirty="0" err="1"/>
              <a:t>hypothesis</a:t>
            </a:r>
            <a:r>
              <a:rPr lang="de-DE" sz="706" dirty="0"/>
              <a:t>. </a:t>
            </a:r>
          </a:p>
          <a:p>
            <a:pPr>
              <a:defRPr/>
            </a:pPr>
            <a:endParaRPr lang="de-DE" sz="706" dirty="0"/>
          </a:p>
          <a:p>
            <a:pPr>
              <a:defRPr/>
            </a:pPr>
            <a:r>
              <a:rPr lang="de-DE" sz="706" dirty="0"/>
              <a:t>In </a:t>
            </a:r>
            <a:r>
              <a:rPr lang="de-DE" sz="706" dirty="0" err="1"/>
              <a:t>the</a:t>
            </a:r>
            <a:r>
              <a:rPr lang="de-DE" sz="706" dirty="0"/>
              <a:t> </a:t>
            </a:r>
            <a:r>
              <a:rPr lang="de-DE" sz="706" dirty="0" err="1"/>
              <a:t>two</a:t>
            </a:r>
            <a:r>
              <a:rPr lang="de-DE" sz="706" dirty="0"/>
              <a:t>-</a:t>
            </a:r>
            <a:r>
              <a:rPr lang="de-DE" sz="706" dirty="0" err="1"/>
              <a:t>sided</a:t>
            </a:r>
            <a:r>
              <a:rPr lang="de-DE" sz="706" dirty="0"/>
              <a:t> </a:t>
            </a:r>
            <a:r>
              <a:rPr lang="de-DE" sz="706" dirty="0" err="1"/>
              <a:t>case</a:t>
            </a:r>
            <a:r>
              <a:rPr lang="de-DE" sz="706" dirty="0"/>
              <a:t>, </a:t>
            </a:r>
            <a:r>
              <a:rPr lang="de-DE" sz="706" dirty="0" err="1"/>
              <a:t>the</a:t>
            </a:r>
            <a:r>
              <a:rPr lang="de-DE" sz="706" dirty="0"/>
              <a:t> p-</a:t>
            </a:r>
            <a:r>
              <a:rPr lang="de-DE" sz="706" dirty="0" err="1"/>
              <a:t>value</a:t>
            </a:r>
            <a:r>
              <a:rPr lang="de-DE" sz="706" dirty="0"/>
              <a:t> </a:t>
            </a:r>
            <a:r>
              <a:rPr lang="de-DE" sz="706" dirty="0" err="1"/>
              <a:t>is</a:t>
            </a:r>
            <a:r>
              <a:rPr lang="de-DE" sz="706" dirty="0"/>
              <a:t> </a:t>
            </a:r>
            <a:r>
              <a:rPr lang="de-DE" sz="706" dirty="0" err="1"/>
              <a:t>thus</a:t>
            </a:r>
            <a:r>
              <a:rPr lang="de-DE" sz="706" dirty="0"/>
              <a:t> </a:t>
            </a:r>
            <a:r>
              <a:rPr lang="de-DE" sz="706" dirty="0" err="1"/>
              <a:t>the</a:t>
            </a:r>
            <a:r>
              <a:rPr lang="de-DE" sz="706" dirty="0"/>
              <a:t> </a:t>
            </a:r>
            <a:r>
              <a:rPr lang="de-DE" sz="706" dirty="0" err="1"/>
              <a:t>probability</a:t>
            </a:r>
            <a:r>
              <a:rPr lang="de-DE" sz="706" dirty="0"/>
              <a:t> </a:t>
            </a:r>
            <a:r>
              <a:rPr lang="de-DE" sz="706" dirty="0" err="1"/>
              <a:t>that</a:t>
            </a:r>
            <a:r>
              <a:rPr lang="de-DE" sz="706" dirty="0"/>
              <a:t> </a:t>
            </a:r>
            <a:r>
              <a:rPr lang="de-DE" sz="706" dirty="0" err="1"/>
              <a:t>the</a:t>
            </a:r>
            <a:r>
              <a:rPr lang="de-DE" sz="706" dirty="0"/>
              <a:t> t-</a:t>
            </a:r>
            <a:r>
              <a:rPr lang="de-DE" sz="706" dirty="0" err="1"/>
              <a:t>distributed</a:t>
            </a:r>
            <a:r>
              <a:rPr lang="de-DE" sz="706" dirty="0"/>
              <a:t> variable </a:t>
            </a:r>
            <a:r>
              <a:rPr lang="de-DE" sz="706" dirty="0" err="1"/>
              <a:t>takes</a:t>
            </a:r>
            <a:r>
              <a:rPr lang="de-DE" sz="706" dirty="0"/>
              <a:t> on a larger absolute </a:t>
            </a:r>
            <a:r>
              <a:rPr lang="de-DE" sz="706" dirty="0" err="1"/>
              <a:t>value</a:t>
            </a:r>
            <a:r>
              <a:rPr lang="de-DE" sz="706" dirty="0"/>
              <a:t> </a:t>
            </a:r>
            <a:r>
              <a:rPr lang="de-DE" sz="706" dirty="0" err="1"/>
              <a:t>than</a:t>
            </a:r>
            <a:r>
              <a:rPr lang="de-DE" sz="706" dirty="0"/>
              <a:t> </a:t>
            </a:r>
            <a:r>
              <a:rPr lang="de-DE" sz="706" dirty="0" err="1"/>
              <a:t>the</a:t>
            </a:r>
            <a:r>
              <a:rPr lang="de-DE" sz="706" dirty="0"/>
              <a:t> </a:t>
            </a:r>
            <a:r>
              <a:rPr lang="de-DE" sz="706" dirty="0" err="1"/>
              <a:t>realized</a:t>
            </a:r>
            <a:r>
              <a:rPr lang="de-DE" sz="706" dirty="0"/>
              <a:t> </a:t>
            </a:r>
            <a:r>
              <a:rPr lang="de-DE" sz="706" dirty="0" err="1"/>
              <a:t>value</a:t>
            </a:r>
            <a:r>
              <a:rPr lang="de-DE" sz="706" dirty="0"/>
              <a:t> </a:t>
            </a:r>
            <a:r>
              <a:rPr lang="de-DE" sz="706" dirty="0" err="1"/>
              <a:t>of</a:t>
            </a:r>
            <a:r>
              <a:rPr lang="de-DE" sz="706" dirty="0"/>
              <a:t> </a:t>
            </a:r>
            <a:r>
              <a:rPr lang="de-DE" sz="706" dirty="0" err="1"/>
              <a:t>the</a:t>
            </a:r>
            <a:r>
              <a:rPr lang="de-DE" sz="706" dirty="0"/>
              <a:t> </a:t>
            </a:r>
            <a:r>
              <a:rPr lang="de-DE" sz="706" dirty="0" err="1"/>
              <a:t>test</a:t>
            </a:r>
            <a:r>
              <a:rPr lang="de-DE" sz="706" dirty="0"/>
              <a:t> </a:t>
            </a:r>
            <a:r>
              <a:rPr lang="de-DE" sz="706" dirty="0" err="1"/>
              <a:t>statistic</a:t>
            </a:r>
            <a:r>
              <a:rPr lang="de-DE" sz="706" dirty="0"/>
              <a:t>, e.g.:</a:t>
            </a:r>
          </a:p>
          <a:p>
            <a:pPr>
              <a:defRPr/>
            </a:pPr>
            <a:endParaRPr lang="de-DE" sz="706" dirty="0"/>
          </a:p>
          <a:p>
            <a:pPr>
              <a:defRPr/>
            </a:pPr>
            <a:endParaRPr lang="de-DE" sz="706" dirty="0"/>
          </a:p>
          <a:p>
            <a:pPr>
              <a:defRPr/>
            </a:pPr>
            <a:endParaRPr lang="de-DE" sz="706" dirty="0"/>
          </a:p>
          <a:p>
            <a:pPr>
              <a:defRPr/>
            </a:pPr>
            <a:r>
              <a:rPr lang="de-DE" sz="706" dirty="0" err="1"/>
              <a:t>From</a:t>
            </a:r>
            <a:r>
              <a:rPr lang="de-DE" sz="706" dirty="0"/>
              <a:t> </a:t>
            </a:r>
            <a:r>
              <a:rPr lang="de-DE" sz="706" dirty="0" err="1"/>
              <a:t>this</a:t>
            </a:r>
            <a:r>
              <a:rPr lang="de-DE" sz="706" dirty="0"/>
              <a:t>, </a:t>
            </a:r>
            <a:r>
              <a:rPr lang="de-DE" sz="706" dirty="0" err="1"/>
              <a:t>it</a:t>
            </a:r>
            <a:r>
              <a:rPr lang="de-DE" sz="706" dirty="0"/>
              <a:t> </a:t>
            </a:r>
            <a:r>
              <a:rPr lang="de-DE" sz="706" dirty="0" err="1"/>
              <a:t>is</a:t>
            </a:r>
            <a:r>
              <a:rPr lang="de-DE" sz="706" dirty="0"/>
              <a:t> </a:t>
            </a:r>
            <a:r>
              <a:rPr lang="de-DE" sz="706" dirty="0" err="1"/>
              <a:t>clear</a:t>
            </a:r>
            <a:r>
              <a:rPr lang="de-DE" sz="706" dirty="0"/>
              <a:t> </a:t>
            </a:r>
            <a:r>
              <a:rPr lang="de-DE" sz="706" dirty="0" err="1"/>
              <a:t>that</a:t>
            </a:r>
            <a:r>
              <a:rPr lang="de-DE" sz="706" dirty="0"/>
              <a:t> </a:t>
            </a:r>
            <a:r>
              <a:rPr lang="de-DE" sz="706" u="sng" dirty="0"/>
              <a:t>a null </a:t>
            </a:r>
            <a:r>
              <a:rPr lang="de-DE" sz="706" u="sng" dirty="0" err="1"/>
              <a:t>hypothesis</a:t>
            </a:r>
            <a:r>
              <a:rPr lang="de-DE" sz="706" u="sng" dirty="0"/>
              <a:t> </a:t>
            </a:r>
            <a:r>
              <a:rPr lang="de-DE" sz="706" u="sng" dirty="0" err="1"/>
              <a:t>is</a:t>
            </a:r>
            <a:r>
              <a:rPr lang="de-DE" sz="706" u="sng" dirty="0"/>
              <a:t> </a:t>
            </a:r>
            <a:r>
              <a:rPr lang="de-DE" sz="706" u="sng" dirty="0" err="1"/>
              <a:t>rejected</a:t>
            </a:r>
            <a:r>
              <a:rPr lang="de-DE" sz="706" u="sng" dirty="0"/>
              <a:t> </a:t>
            </a:r>
            <a:r>
              <a:rPr lang="de-DE" sz="706" u="sng" dirty="0" err="1"/>
              <a:t>if</a:t>
            </a:r>
            <a:r>
              <a:rPr lang="de-DE" sz="706" u="sng" dirty="0"/>
              <a:t> </a:t>
            </a:r>
            <a:r>
              <a:rPr lang="de-DE" sz="706" u="sng" dirty="0" err="1"/>
              <a:t>and</a:t>
            </a:r>
            <a:r>
              <a:rPr lang="de-DE" sz="706" u="sng" dirty="0"/>
              <a:t> </a:t>
            </a:r>
            <a:r>
              <a:rPr lang="de-DE" sz="706" u="sng" dirty="0" err="1"/>
              <a:t>only</a:t>
            </a:r>
            <a:r>
              <a:rPr lang="de-DE" sz="706" u="sng" dirty="0"/>
              <a:t> </a:t>
            </a:r>
            <a:r>
              <a:rPr lang="de-DE" sz="706" u="sng" dirty="0" err="1"/>
              <a:t>if</a:t>
            </a:r>
            <a:r>
              <a:rPr lang="de-DE" sz="706" u="sng" dirty="0"/>
              <a:t> </a:t>
            </a:r>
            <a:r>
              <a:rPr lang="de-DE" sz="706" u="sng" dirty="0" err="1"/>
              <a:t>the</a:t>
            </a:r>
            <a:r>
              <a:rPr lang="de-DE" sz="706" u="sng" dirty="0"/>
              <a:t> </a:t>
            </a:r>
            <a:r>
              <a:rPr lang="de-DE" sz="706" u="sng" dirty="0" err="1"/>
              <a:t>corresponding</a:t>
            </a:r>
            <a:r>
              <a:rPr lang="de-DE" sz="706" u="sng" dirty="0"/>
              <a:t> p-</a:t>
            </a:r>
            <a:r>
              <a:rPr lang="de-DE" sz="706" u="sng" dirty="0" err="1"/>
              <a:t>value</a:t>
            </a:r>
            <a:r>
              <a:rPr lang="de-DE" sz="706" u="sng" dirty="0"/>
              <a:t> </a:t>
            </a:r>
            <a:r>
              <a:rPr lang="de-DE" sz="706" u="sng" dirty="0" err="1"/>
              <a:t>is</a:t>
            </a:r>
            <a:r>
              <a:rPr lang="de-DE" sz="706" u="sng" dirty="0"/>
              <a:t> </a:t>
            </a:r>
            <a:r>
              <a:rPr lang="de-DE" sz="706" u="sng" dirty="0" err="1"/>
              <a:t>smaller</a:t>
            </a:r>
            <a:r>
              <a:rPr lang="de-DE" sz="706" u="sng" dirty="0"/>
              <a:t> </a:t>
            </a:r>
            <a:r>
              <a:rPr lang="de-DE" sz="706" u="sng" dirty="0" err="1"/>
              <a:t>than</a:t>
            </a:r>
            <a:r>
              <a:rPr lang="de-DE" sz="706" u="sng" dirty="0"/>
              <a:t> </a:t>
            </a:r>
            <a:r>
              <a:rPr lang="de-DE" sz="706" u="sng" dirty="0" err="1"/>
              <a:t>the</a:t>
            </a:r>
            <a:r>
              <a:rPr lang="de-DE" sz="706" u="sng" dirty="0"/>
              <a:t> </a:t>
            </a:r>
            <a:r>
              <a:rPr lang="de-DE" sz="706" u="sng" dirty="0" err="1"/>
              <a:t>significance</a:t>
            </a:r>
            <a:r>
              <a:rPr lang="de-DE" sz="706" u="sng" dirty="0"/>
              <a:t> </a:t>
            </a:r>
            <a:r>
              <a:rPr lang="de-DE" sz="706" u="sng" dirty="0" err="1"/>
              <a:t>level</a:t>
            </a:r>
            <a:r>
              <a:rPr lang="de-DE" sz="706" u="sng" dirty="0"/>
              <a:t>.</a:t>
            </a:r>
          </a:p>
          <a:p>
            <a:pPr>
              <a:defRPr/>
            </a:pPr>
            <a:endParaRPr lang="de-DE" sz="706" dirty="0"/>
          </a:p>
          <a:p>
            <a:pPr>
              <a:defRPr/>
            </a:pPr>
            <a:r>
              <a:rPr lang="de-DE" sz="706" dirty="0" err="1"/>
              <a:t>For</a:t>
            </a:r>
            <a:r>
              <a:rPr lang="de-DE" sz="706" dirty="0"/>
              <a:t> </a:t>
            </a:r>
            <a:r>
              <a:rPr lang="de-DE" sz="706" dirty="0" err="1"/>
              <a:t>example</a:t>
            </a:r>
            <a:r>
              <a:rPr lang="de-DE" sz="706" dirty="0"/>
              <a:t>, </a:t>
            </a:r>
            <a:r>
              <a:rPr lang="de-DE" sz="706" dirty="0" err="1"/>
              <a:t>for</a:t>
            </a:r>
            <a:r>
              <a:rPr lang="de-DE" sz="706" dirty="0"/>
              <a:t> a </a:t>
            </a:r>
            <a:r>
              <a:rPr lang="de-DE" sz="706" dirty="0" err="1"/>
              <a:t>significance</a:t>
            </a:r>
            <a:r>
              <a:rPr lang="de-DE" sz="706" dirty="0"/>
              <a:t> </a:t>
            </a:r>
            <a:r>
              <a:rPr lang="de-DE" sz="706" dirty="0" err="1"/>
              <a:t>level</a:t>
            </a:r>
            <a:r>
              <a:rPr lang="de-DE" sz="706" dirty="0"/>
              <a:t> </a:t>
            </a:r>
            <a:r>
              <a:rPr lang="de-DE" sz="706" dirty="0" err="1"/>
              <a:t>of</a:t>
            </a:r>
            <a:r>
              <a:rPr lang="de-DE" sz="706" dirty="0"/>
              <a:t> 5% </a:t>
            </a:r>
            <a:r>
              <a:rPr lang="de-DE" sz="706" dirty="0" err="1"/>
              <a:t>the</a:t>
            </a:r>
            <a:r>
              <a:rPr lang="de-DE" sz="706" dirty="0"/>
              <a:t> t-</a:t>
            </a:r>
            <a:r>
              <a:rPr lang="de-DE" sz="706" dirty="0" err="1"/>
              <a:t>statistic</a:t>
            </a:r>
            <a:r>
              <a:rPr lang="de-DE" sz="706" dirty="0"/>
              <a:t> </a:t>
            </a:r>
            <a:r>
              <a:rPr lang="de-DE" sz="706" dirty="0" err="1"/>
              <a:t>would</a:t>
            </a:r>
            <a:r>
              <a:rPr lang="de-DE" sz="706" dirty="0"/>
              <a:t> not </a:t>
            </a:r>
            <a:r>
              <a:rPr lang="de-DE" sz="706" dirty="0" err="1"/>
              <a:t>lie</a:t>
            </a:r>
            <a:r>
              <a:rPr lang="de-DE" sz="706" dirty="0"/>
              <a:t> in </a:t>
            </a:r>
            <a:r>
              <a:rPr lang="de-DE" sz="706" dirty="0" err="1"/>
              <a:t>the</a:t>
            </a:r>
            <a:r>
              <a:rPr lang="de-DE" sz="706" dirty="0"/>
              <a:t> </a:t>
            </a:r>
            <a:r>
              <a:rPr lang="de-DE" sz="706" dirty="0" err="1"/>
              <a:t>rejection</a:t>
            </a:r>
            <a:r>
              <a:rPr lang="de-DE" sz="706" dirty="0"/>
              <a:t> </a:t>
            </a:r>
            <a:r>
              <a:rPr lang="de-DE" sz="706" dirty="0" err="1"/>
              <a:t>region</a:t>
            </a:r>
            <a:r>
              <a:rPr lang="de-DE" sz="706" dirty="0"/>
              <a:t>.</a:t>
            </a:r>
          </a:p>
        </p:txBody>
      </p:sp>
      <p:pic>
        <p:nvPicPr>
          <p:cNvPr id="8" name="Grafik 12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7993" y="2374669"/>
            <a:ext cx="1828833" cy="94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Gerade Verbindung mit Pfeil 13"/>
          <p:cNvCxnSpPr/>
          <p:nvPr/>
        </p:nvCxnSpPr>
        <p:spPr>
          <a:xfrm flipH="1">
            <a:off x="707522" y="1912058"/>
            <a:ext cx="1869652" cy="87079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14"/>
          <p:cNvCxnSpPr/>
          <p:nvPr/>
        </p:nvCxnSpPr>
        <p:spPr>
          <a:xfrm flipH="1">
            <a:off x="1996109" y="1912058"/>
            <a:ext cx="581065" cy="88920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27"/>
          <p:cNvSpPr/>
          <p:nvPr/>
        </p:nvSpPr>
        <p:spPr>
          <a:xfrm>
            <a:off x="1905668" y="3055779"/>
            <a:ext cx="147267" cy="14726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sz="908"/>
          </a:p>
        </p:txBody>
      </p:sp>
      <p:sp>
        <p:nvSpPr>
          <p:cNvPr id="12" name="Textfeld 31"/>
          <p:cNvSpPr txBox="1"/>
          <p:nvPr/>
        </p:nvSpPr>
        <p:spPr>
          <a:xfrm>
            <a:off x="1062084" y="2890904"/>
            <a:ext cx="681110" cy="2475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504" dirty="0" err="1"/>
              <a:t>value</a:t>
            </a:r>
            <a:r>
              <a:rPr lang="de-DE" sz="504" dirty="0"/>
              <a:t> </a:t>
            </a:r>
            <a:r>
              <a:rPr lang="de-DE" sz="504" dirty="0" err="1"/>
              <a:t>of</a:t>
            </a:r>
            <a:r>
              <a:rPr lang="de-DE" sz="504" dirty="0"/>
              <a:t> </a:t>
            </a:r>
            <a:r>
              <a:rPr lang="de-DE" sz="504" dirty="0" err="1"/>
              <a:t>test</a:t>
            </a:r>
            <a:r>
              <a:rPr lang="de-DE" sz="504" dirty="0"/>
              <a:t> </a:t>
            </a:r>
            <a:r>
              <a:rPr lang="de-DE" sz="504" dirty="0" err="1"/>
              <a:t>statistic</a:t>
            </a:r>
            <a:endParaRPr lang="de-DE" sz="504" dirty="0"/>
          </a:p>
        </p:txBody>
      </p:sp>
      <p:cxnSp>
        <p:nvCxnSpPr>
          <p:cNvPr id="13" name="Gerade Verbindung mit Pfeil 28"/>
          <p:cNvCxnSpPr/>
          <p:nvPr/>
        </p:nvCxnSpPr>
        <p:spPr>
          <a:xfrm>
            <a:off x="1706377" y="2982946"/>
            <a:ext cx="192088" cy="1096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34"/>
          <p:cNvSpPr txBox="1"/>
          <p:nvPr/>
        </p:nvSpPr>
        <p:spPr>
          <a:xfrm>
            <a:off x="261720" y="1785601"/>
            <a:ext cx="714725" cy="32508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504" dirty="0"/>
              <a:t>These </a:t>
            </a:r>
            <a:r>
              <a:rPr lang="de-DE" sz="504" dirty="0" err="1"/>
              <a:t>would</a:t>
            </a:r>
            <a:r>
              <a:rPr lang="de-DE" sz="504" dirty="0"/>
              <a:t> </a:t>
            </a:r>
            <a:r>
              <a:rPr lang="de-DE" sz="504" dirty="0" err="1"/>
              <a:t>be</a:t>
            </a:r>
            <a:r>
              <a:rPr lang="de-DE" sz="504" dirty="0"/>
              <a:t> </a:t>
            </a:r>
            <a:r>
              <a:rPr lang="de-DE" sz="504" dirty="0" err="1"/>
              <a:t>the</a:t>
            </a:r>
            <a:r>
              <a:rPr lang="de-DE" sz="504" dirty="0"/>
              <a:t> </a:t>
            </a:r>
            <a:r>
              <a:rPr lang="de-DE" sz="504" dirty="0" err="1"/>
              <a:t>critical</a:t>
            </a:r>
            <a:r>
              <a:rPr lang="de-DE" sz="504" dirty="0"/>
              <a:t> </a:t>
            </a:r>
            <a:r>
              <a:rPr lang="de-DE" sz="504" dirty="0" err="1"/>
              <a:t>values</a:t>
            </a:r>
            <a:r>
              <a:rPr lang="de-DE" sz="504" dirty="0"/>
              <a:t> </a:t>
            </a:r>
            <a:r>
              <a:rPr lang="de-DE" sz="504" dirty="0" err="1"/>
              <a:t>for</a:t>
            </a:r>
            <a:r>
              <a:rPr lang="de-DE" sz="504" dirty="0"/>
              <a:t> a 5% </a:t>
            </a:r>
            <a:r>
              <a:rPr lang="de-DE" sz="504" dirty="0" err="1"/>
              <a:t>significance</a:t>
            </a:r>
            <a:r>
              <a:rPr lang="de-DE" sz="504" dirty="0"/>
              <a:t> </a:t>
            </a:r>
            <a:r>
              <a:rPr lang="de-DE" sz="504" dirty="0" err="1"/>
              <a:t>level</a:t>
            </a:r>
            <a:endParaRPr lang="de-DE" sz="504" dirty="0"/>
          </a:p>
        </p:txBody>
      </p:sp>
      <p:cxnSp>
        <p:nvCxnSpPr>
          <p:cNvPr id="15" name="Gerade Verbindung mit Pfeil 35"/>
          <p:cNvCxnSpPr/>
          <p:nvPr/>
        </p:nvCxnSpPr>
        <p:spPr>
          <a:xfrm>
            <a:off x="482620" y="2061726"/>
            <a:ext cx="134461" cy="721129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38"/>
          <p:cNvCxnSpPr/>
          <p:nvPr/>
        </p:nvCxnSpPr>
        <p:spPr>
          <a:xfrm>
            <a:off x="482620" y="2061726"/>
            <a:ext cx="1586323" cy="866795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2">
            <a:extLst>
              <a:ext uri="{FF2B5EF4-FFF2-40B4-BE49-F238E27FC236}">
                <a16:creationId xmlns:a16="http://schemas.microsoft.com/office/drawing/2014/main" id="{12A2F925-AFB3-8833-8482-AD2BAC22AA40}"/>
              </a:ext>
            </a:extLst>
          </p:cNvPr>
          <p:cNvSpPr txBox="1">
            <a:spLocks/>
          </p:cNvSpPr>
          <p:nvPr/>
        </p:nvSpPr>
        <p:spPr>
          <a:xfrm>
            <a:off x="95250" y="333479"/>
            <a:ext cx="4149090" cy="319919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r>
              <a:rPr lang="en-US" sz="1400" kern="0" dirty="0"/>
              <a:t>I</a:t>
            </a:r>
            <a:r>
              <a:rPr lang="en-US" sz="1100" kern="0" dirty="0"/>
              <a:t>NFERENCE: The t Test</a:t>
            </a:r>
          </a:p>
        </p:txBody>
      </p:sp>
    </p:spTree>
    <p:extLst>
      <p:ext uri="{BB962C8B-B14F-4D97-AF65-F5344CB8AC3E}">
        <p14:creationId xmlns:p14="http://schemas.microsoft.com/office/powerpoint/2010/main" val="18105430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|t-ratio| &gt; 1.645  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72"/>
  <p:tag name="PICTUREFILESIZE" val="790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P(|t-ratio| &gt; 1.85) = 2(.0.359)=.0718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08"/>
  <p:tag name="PICTUREFILESIZE" val="1930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P\left(\underbrace{\hat \beta_j - c_{0.05} \cdot se(\hat \beta_j)} \leq \beta_j \leq \underbrace{\hat \beta_j + c_{0.05} \cdot se(\hat \beta_j)}\right)=0.95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29"/>
  <p:tag name="PICTUREFILESIZE" val="3207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P\left(\hat \beta_j - c_{0.01} \cdot se(\hat \beta_j) \leq \beta_j \leq \hat \beta_j + c_{0.01} \cdot se(\hat \beta_j)\right)=0.99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25"/>
  <p:tag name="PICTUREFILESIZE" val="2746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P\left(\hat \beta_j - c_{0.10} \cdot se(\hat \beta_j) \leq \beta_j \leq \hat \beta_j + c_{0.10} \cdot se(\hat \beta_j)\right)=0.90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25"/>
  <p:tag name="PICTUREFILESIZE" val="2710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a_j \notin interval \ \Rightarrow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56"/>
  <p:tag name="PICTUREFILESIZE" val="842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1:\beta_j\neq 0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09"/>
  <p:tag name="PICTUREFILESIZE" val="471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P\left(\hat \beta_j - c_{0.05} \cdot se(\hat \beta_j) \leq \beta_j \leq \hat \beta_j + c_{0.05} \cdot se(\hat \beta_j)\right)=0.95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25"/>
  <p:tag name="PICTUREFILESIZE" val="2793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c_{0.01}=2.576, c_{0.05}=1.96, c_{0.10} = 1.645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01"/>
  <p:tag name="PICTUREFILESIZE" val="1625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0:\beta_j=a_j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16"/>
  <p:tag name="PICTUREFILESIZE" val="498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amsmath}&#10;\pagestyle{empty}&#10;&#10;&#10;\begin{document}&#10;\[ \widehat{\log}(rd) = -\underset{\displaystyle\phantom{4}(.47)}{\phantom{(}4.38\phantom{)}} + \underset{\displaystyle\phantom{1}(.060)}{\phantom{(}1.084\phantom{)}} \log (sales) + \underset{\displaystyle(.0217)}{\phantom{(}.0218\phantom{)}} profmarg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60"/>
  <p:tag name="PICTUREFILESIZE" val="4039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|t-ratio| &gt; 1.96 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60"/>
  <p:tag name="PICTUREFILESIZE" val="748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n= 32,\ R^2 = .918,\ df= 32-2-1 = 29 \ \Rightarrow \  c_{0.05} = 2.045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63"/>
  <p:tag name="PICTUREFILESIZE" val="2268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1.084\pm 2.045(.060)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96"/>
  <p:tag name="PICTUREFILESIZE" val="949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=(.961, 1.21)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7"/>
  <p:tag name="PICTUREFILESIZE" val="600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.0217\pm 2.045(.0218)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08"/>
  <p:tag name="PICTUREFILESIZE" val="899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=(-.0045,.0479)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79"/>
  <p:tag name="PICTUREFILESIZE" val="7869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\log(wage) = \beta_0 + \beta_1 jc + \beta_2 univ + \beta_3 exper + u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58"/>
  <p:tag name="PICTUREFILESIZE" val="2243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t = \frac{\hat \beta_1 - \hat \beta_2}{se(\hat \beta_1 - \hat \beta_2)}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50"/>
  <p:tag name="PICTUREFILESIZE" val="12596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0:\beta_1 -  \beta_2=0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60"/>
  <p:tag name="PICTUREFILESIZE" val="634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1:\beta_1 - \beta_2&lt;0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57"/>
  <p:tag name="PICTUREFILESIZE" val="6377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se(\hat \beta_1 - \hat \beta_2)= \sqrt{\widehat{Var}(\hat \beta_1 - \hat \beta_2)} = \sqrt{\widehat{Var}(\hat \beta_1) +\widehat{Var}(\hat \beta_2) - 2\widehat{Cov}(\hat \beta_1,\hat \beta_2)}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664"/>
  <p:tag name="PICTUREFILESIZE" val="3524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|t-ratio| &gt; 2.576 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72"/>
  <p:tag name="PICTUREFILESIZE" val="8308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0:\theta_1=0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10"/>
  <p:tag name="PICTUREFILESIZE" val="397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1:\theta_1&lt;0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06"/>
  <p:tag name="PICTUREFILESIZE" val="397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\log(wage) = \beta_0 + (\theta_1 + \beta_2) jc + \beta_2 univ + \beta_3 exper + u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79"/>
  <p:tag name="PICTUREFILESIZE" val="2643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 = \beta_0 + \theta_1  jc + \beta_2 {(jc + univ)} + \beta_3 exper + u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20"/>
  <p:tag name="PICTUREFILESIZE" val="1974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\theta_1 = \beta_1 - \beta_2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1"/>
  <p:tag name="PICTUREFILESIZE" val="500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amsmath}&#10;\pagestyle{empty}&#10;&#10;&#10;\begin{document}&#10;\[ \widehat{\log}(wage) = \underset{\displaystyle\phantom{1}(.021)}{\phantom{(}1.472\phantom{)}} - \underset{\displaystyle(.0069)}{\phantom{(}.0102\phantom{)}} jc + \underset{\displaystyle(.0023)}{\phantom{(}.0769\phantom{)}} totcoll + \underset{\displaystyle(.0002)}{\phantom{(}.0049\phantom{)}} exper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608"/>
  <p:tag name="PICTUREFILESIZE" val="4643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n= 6,763,\ R^2 = .222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20"/>
  <p:tag name="PICTUREFILESIZE" val="9654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t= -.0102/.0069=-1.48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66"/>
  <p:tag name="PICTUREFILESIZE" val="10377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p-value = P(t-ratio &lt; -1.48)=.070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95"/>
  <p:tag name="PICTUREFILESIZE" val="16426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-.0102\pm 1.96(.0069)=(-.0237,.0003)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00"/>
  <p:tag name="PICTUREFILESIZE" val="1683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0:\ \beta_j=a_j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5"/>
  <p:tag name="PICTUREFILESIZE" val="5124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\log(salary) = \beta_0 + \beta_1 years + \beta_2 gamesyr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97"/>
  <p:tag name="PICTUREFILESIZE" val="21487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+ \beta_3 bavg +\beta_4 hrunsyr + \beta_5 rbisyr + u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62"/>
  <p:tag name="PICTUREFILESIZE" val="1846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0:\beta_3=0, \beta_4=0, \beta_5=0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62"/>
  <p:tag name="PICTUREFILESIZE" val="1059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1: H_0\ {\rm is\ not\ true}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8"/>
  <p:tag name="PICTUREFILESIZE" val="683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amsmath}&#10;\pagestyle{empty}&#10;&#10;&#10;\begin{document}&#10;\[ \widehat{\log}(salary) = \underset{\displaystyle\phantom{1}(0.29)}{\phantom{(}11.19\phantom{)}} + \underset{\displaystyle(.0121)}{\phantom{(}.0689\phantom{)}} years + \underset{\displaystyle(.0026)}{\phantom{(}.0126\phantom{)}} gamesyr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34"/>
  <p:tag name="PICTUREFILESIZE" val="4023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n= 353,\ SSR = 183.186,\ R^2 = .6278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84"/>
  <p:tag name="PICTUREFILESIZE" val="18059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amsmath}&#10;\pagestyle{empty}&#10;&#10;&#10;\begin{document}&#10;\[ + \underset{\displaystyle(.00110)}{\phantom{(}.00098\phantom{)}} bavg+ \underset{\displaystyle(.0161)}{\phantom{(}.0144\phantom{)}} hrunsyr + \underset{\displaystyle(.0072)}{\phantom{(}.0108\phantom{)}} rbisyr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71"/>
  <p:tag name="PICTUREFILESIZE" val="3550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amsmath}&#10;\pagestyle{empty}&#10;&#10;&#10;\begin{document}&#10;\[ \widehat{\log}(salary) = \underset{\displaystyle\phantom{1}(0.11)}{\phantom{(}11.22\phantom{)}} + \underset{\displaystyle(.0125)}{\phantom{(}.0713\phantom{)}} years + \underset{\displaystyle(.0013)}{\phantom{(}.0202\phantom{)}} gamesyr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34"/>
  <p:tag name="PICTUREFILESIZE" val="38169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n= 353,\ SSR = 198.311,\ R^2 = .5971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83"/>
  <p:tag name="PICTUREFILESIZE" val="16465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F= \frac{(SSR_r - SSR_{ur})/q}{SSR_{ur}/(n-k-1)}\ \sim \ F_{q, n-k-1}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59"/>
  <p:tag name="PICTUREFILESIZE" val="2597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t=\frac{(estimate - hypothesized\ value)}{standard\ error}=\frac{(\hat \beta_j - a_j)}{se(\hat \beta_j)}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66"/>
  <p:tag name="PICTUREFILESIZE" val="39104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F= \frac{(198.311-183.186)/3}{183.186/(353-5-1)}\approx 9.55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48"/>
  <p:tag name="PICTUREFILESIZE" val="28149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F \sim F_{3,347} \ \Rightarrow \ c_{0.01} = 3.78 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72"/>
  <p:tag name="PICTUREFILESIZE" val="10882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P(F-statistic &gt; 9.55) = 0.000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11"/>
  <p:tag name="PICTUREFILESIZE" val="1429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y= \beta_0 + \beta_1 x_{i1} + \beta_2 x_{i2} + \dots + \beta_k x_{ik} + u 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98"/>
  <p:tag name="PICTUREFILESIZE" val="16965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0: \beta_1 = \beta_2 = \dots = \beta_k =0 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74"/>
  <p:tag name="PICTUREFILESIZE" val="934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y= \beta_0 + u 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06"/>
  <p:tag name="PICTUREFILESIZE" val="4416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F= \frac{(SSR_r - SSR_{ur})/q}{SSR_{ur}/(n-k-1)}= \frac{R^2/k}{(1-R^2)/(n-k-1)}\ \sim \ F_{k, n-k-1}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89"/>
  <p:tag name="PICTUREFILESIZE" val="3953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amsmath}&#10;\pagestyle{empty}&#10;&#10;&#10;\begin{document}&#10;\[ \widehat{\log}(crime) = -\underset{\displaystyle(1.03)}{\phantom{(}6.63\phantom{)}} + \underset{\displaystyle(0.11)}{\phantom{(}1.27\phantom{)}} \log(enroll) 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11"/>
  <p:tag name="PICTUREFILESIZE" val="2795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n= 97,\ R^2 = .585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6"/>
  <p:tag name="PICTUREFILESIZE" val="810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0:\beta_{\log(enroll)}=1,\ H_1:\beta_{\log(enroll)}\neq 1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97"/>
  <p:tag name="PICTUREFILESIZE" val="1816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t = (1.27-1)/.11 \approx 2.45 &gt; 1.96 = c_{0.05}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97"/>
  <p:tag name="PICTUREFILESIZE" val="1587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3582</TotalTime>
  <Words>2573</Words>
  <Application>Microsoft Macintosh PowerPoint</Application>
  <PresentationFormat>Custom</PresentationFormat>
  <Paragraphs>388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8" baseType="lpstr">
      <vt:lpstr>Arial</vt:lpstr>
      <vt:lpstr>Arial Black</vt:lpstr>
      <vt:lpstr>Book Antiqua</vt:lpstr>
      <vt:lpstr>Calibri</vt:lpstr>
      <vt:lpstr>Cambria Math</vt:lpstr>
      <vt:lpstr>Century Gothic</vt:lpstr>
      <vt:lpstr>Garamond</vt:lpstr>
      <vt:lpstr>Lucida Sans Unicode</vt:lpstr>
      <vt:lpstr>Sitka Text</vt:lpstr>
      <vt:lpstr>Tahoma</vt:lpstr>
      <vt:lpstr>Times New Roman</vt:lpstr>
      <vt:lpstr>Wingdings</vt:lpstr>
      <vt:lpstr>Office Theme</vt:lpstr>
      <vt:lpstr>LECTURE 5</vt:lpstr>
      <vt:lpstr>REVISION: the Classical Linear Model (CLM) Assumptions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TESTING MULTIPLE HYPOTHESES</vt:lpstr>
      <vt:lpstr>RESTRICTED VS. UNRESTRICTED MODEL</vt:lpstr>
      <vt:lpstr>IDEA OF THE F-TEST</vt:lpstr>
      <vt:lpstr>IDEA OF THE F-TEST</vt:lpstr>
      <vt:lpstr>F-TEST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GOODNESS OF FIT MEASURE</vt:lpstr>
      <vt:lpstr>TOTAL AND EXPLAINED VARIATION</vt:lpstr>
      <vt:lpstr>GOODNESS OF FIT - R2</vt:lpstr>
      <vt:lpstr>GOODNESS OF FIT - R2</vt:lpstr>
      <vt:lpstr>DECOMPOSING THE VARIANCE</vt:lpstr>
      <vt:lpstr>VARIANCE DECOMPOSITION AND R2</vt:lpstr>
      <vt:lpstr>ADJUSTED R2</vt:lpstr>
      <vt:lpstr>FOUR IMPORTANT SPECIFICATION CRITERIA</vt:lpstr>
      <vt:lpstr>FOUR IMPORTANT SPECIFICATION CRITERIA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</dc:title>
  <cp:lastModifiedBy>Microsoft Office User</cp:lastModifiedBy>
  <cp:revision>67</cp:revision>
  <cp:lastPrinted>2024-03-20T23:52:08Z</cp:lastPrinted>
  <dcterms:created xsi:type="dcterms:W3CDTF">2020-10-17T14:11:11Z</dcterms:created>
  <dcterms:modified xsi:type="dcterms:W3CDTF">2024-08-26T09:04:57Z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2019-10-03T00:00:00Z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2020-10-17T00:00:00Z</vt:filetime>
  </property>
</Properties>
</file>