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2"/>
    <p:restoredTop sz="94686"/>
  </p:normalViewPr>
  <p:slideViewPr>
    <p:cSldViewPr>
      <p:cViewPr varScale="1">
        <p:scale>
          <a:sx n="193" d="100"/>
          <a:sy n="193" d="100"/>
        </p:scale>
        <p:origin x="184" y="4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344696" y="3291826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355188" y="328155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65348" y="327139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23438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636138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623438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636138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89147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901847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901847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89147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901847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54844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67544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67544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54844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67544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7537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400" y="0"/>
                </a:lnTo>
                <a:lnTo>
                  <a:pt x="35262" y="2004"/>
                </a:lnTo>
                <a:lnTo>
                  <a:pt x="43339" y="7461"/>
                </a:lnTo>
                <a:lnTo>
                  <a:pt x="48796" y="15537"/>
                </a:lnTo>
                <a:lnTo>
                  <a:pt x="5080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0" y="165874"/>
                </a:moveTo>
                <a:lnTo>
                  <a:pt x="4608004" y="165874"/>
                </a:lnTo>
                <a:lnTo>
                  <a:pt x="4608004" y="0"/>
                </a:lnTo>
                <a:lnTo>
                  <a:pt x="0" y="0"/>
                </a:lnTo>
                <a:lnTo>
                  <a:pt x="0" y="165874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0" y="37960"/>
                </a:moveTo>
                <a:lnTo>
                  <a:pt x="4608004" y="37960"/>
                </a:lnTo>
                <a:lnTo>
                  <a:pt x="4608004" y="0"/>
                </a:lnTo>
                <a:lnTo>
                  <a:pt x="0" y="0"/>
                </a:lnTo>
                <a:lnTo>
                  <a:pt x="0" y="3796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3689" y="564805"/>
            <a:ext cx="3736975" cy="1224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831" y="535581"/>
            <a:ext cx="100076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/>
              <a:t>LECTURE</a:t>
            </a:r>
            <a:r>
              <a:rPr sz="1400" spc="-55" dirty="0"/>
              <a:t> </a:t>
            </a:r>
            <a:r>
              <a:rPr lang="en-US" sz="1400" spc="15" dirty="0"/>
              <a:t>6</a:t>
            </a:r>
            <a:endParaRPr sz="140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94181" y="968375"/>
            <a:ext cx="3020060" cy="148470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1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12700" marR="5080" algn="ctr">
              <a:lnSpc>
                <a:spcPct val="106700"/>
              </a:lnSpc>
            </a:pPr>
            <a:r>
              <a:rPr sz="1400" spc="15" dirty="0">
                <a:latin typeface="Book Antiqua"/>
                <a:cs typeface="Book Antiqua"/>
              </a:rPr>
              <a:t>Nonlinear </a:t>
            </a:r>
            <a:r>
              <a:rPr sz="1400" spc="10" dirty="0">
                <a:latin typeface="Book Antiqua"/>
                <a:cs typeface="Book Antiqua"/>
              </a:rPr>
              <a:t>specifications </a:t>
            </a:r>
            <a:r>
              <a:rPr sz="1400" spc="15" dirty="0">
                <a:latin typeface="Book Antiqua"/>
                <a:cs typeface="Book Antiqua"/>
              </a:rPr>
              <a:t>and</a:t>
            </a:r>
            <a:r>
              <a:rPr sz="1400" spc="-15" dirty="0">
                <a:latin typeface="Book Antiqua"/>
                <a:cs typeface="Book Antiqua"/>
              </a:rPr>
              <a:t> </a:t>
            </a:r>
            <a:r>
              <a:rPr sz="1400" spc="20" dirty="0">
                <a:latin typeface="Book Antiqua"/>
                <a:cs typeface="Book Antiqua"/>
              </a:rPr>
              <a:t>dummy  </a:t>
            </a:r>
            <a:r>
              <a:rPr sz="1400" spc="15" dirty="0">
                <a:latin typeface="Book Antiqua"/>
                <a:cs typeface="Book Antiqua"/>
              </a:rPr>
              <a:t>variables</a:t>
            </a:r>
            <a:endParaRPr lang="en-US" sz="1400" spc="15" dirty="0">
              <a:latin typeface="Book Antiqua"/>
              <a:cs typeface="Book Antiqua"/>
            </a:endParaRPr>
          </a:p>
          <a:p>
            <a:pPr marL="12700" marR="5080" algn="ctr">
              <a:lnSpc>
                <a:spcPct val="106700"/>
              </a:lnSpc>
            </a:pPr>
            <a:endParaRPr lang="en-CZ" sz="1400" spc="15" dirty="0">
              <a:latin typeface="Book Antiqua"/>
              <a:cs typeface="Book Antiqua"/>
            </a:endParaRPr>
          </a:p>
          <a:p>
            <a:pPr marL="12700" marR="5080" algn="ctr">
              <a:lnSpc>
                <a:spcPct val="106700"/>
              </a:lnSpc>
            </a:pPr>
            <a:endParaRPr lang="en-CZ" sz="800" spc="15" dirty="0">
              <a:latin typeface="Book Antiqua"/>
              <a:cs typeface="Book Antiqua"/>
            </a:endParaRPr>
          </a:p>
          <a:p>
            <a:pPr marL="12700" marR="5080" algn="ctr">
              <a:lnSpc>
                <a:spcPct val="106700"/>
              </a:lnSpc>
            </a:pPr>
            <a:r>
              <a:rPr lang="en-CZ" sz="1200" spc="15" dirty="0">
                <a:latin typeface="Book Antiqua"/>
                <a:cs typeface="Book Antiqua"/>
              </a:rPr>
              <a:t>Hieu Nguyen</a:t>
            </a:r>
            <a:endParaRPr sz="12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2045" y="2873375"/>
            <a:ext cx="1508583" cy="36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5" dirty="0">
                <a:latin typeface="Book Antiqua"/>
                <a:cs typeface="Book Antiqua"/>
              </a:rPr>
              <a:t>Fall semester, 2024</a:t>
            </a: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421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P</a:t>
            </a:r>
            <a:r>
              <a:rPr spc="50" dirty="0"/>
              <a:t>OLYNOMIAL</a:t>
            </a:r>
            <a:r>
              <a:rPr spc="8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2742882" y="844053"/>
            <a:ext cx="762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Book Antiqua"/>
                <a:cs typeface="Book Antiqua"/>
              </a:rPr>
              <a:t>1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3441" y="770507"/>
            <a:ext cx="15614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31250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10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0989" y="1272818"/>
            <a:ext cx="3774440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To </a:t>
            </a:r>
            <a:r>
              <a:rPr sz="1100" spc="-5" dirty="0">
                <a:latin typeface="Book Antiqua"/>
                <a:cs typeface="Book Antiqua"/>
              </a:rPr>
              <a:t>determine 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100" spc="-10" dirty="0">
                <a:latin typeface="Book Antiqua"/>
                <a:cs typeface="Book Antiqua"/>
              </a:rPr>
              <a:t>, we </a:t>
            </a:r>
            <a:r>
              <a:rPr sz="1100" spc="-5" dirty="0">
                <a:latin typeface="Book Antiqua"/>
                <a:cs typeface="Book Antiqua"/>
              </a:rPr>
              <a:t>need to calculate the  derivative: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44459" y="1555964"/>
            <a:ext cx="1765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90" dirty="0">
                <a:latin typeface="Century Gothic"/>
                <a:cs typeface="Century Gothic"/>
              </a:rPr>
              <a:t>∂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28685" y="1766303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4">
                <a:moveTo>
                  <a:pt x="0" y="0"/>
                </a:moveTo>
                <a:lnTo>
                  <a:pt x="207454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50989" y="1649703"/>
            <a:ext cx="3617595" cy="6781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74650" algn="ctr">
              <a:lnSpc>
                <a:spcPct val="100000"/>
              </a:lnSpc>
              <a:spcBef>
                <a:spcPts val="90"/>
              </a:spcBef>
            </a:pPr>
            <a:r>
              <a:rPr sz="1650" i="1" spc="37" baseline="-37878" dirty="0">
                <a:latin typeface="Century Gothic"/>
                <a:cs typeface="Century Gothic"/>
              </a:rPr>
              <a:t>∂</a:t>
            </a:r>
            <a:r>
              <a:rPr sz="1650" i="1" spc="37" baseline="-37878" dirty="0">
                <a:latin typeface="Book Antiqua"/>
                <a:cs typeface="Book Antiqua"/>
              </a:rPr>
              <a:t>x</a:t>
            </a:r>
            <a:r>
              <a:rPr sz="1200" spc="37" baseline="-65972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2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10" dirty="0">
                <a:latin typeface="Lucida Sans Unicode"/>
                <a:cs typeface="Lucida Sans Unicode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-67" baseline="-10416" dirty="0">
                <a:latin typeface="Book Antiqua"/>
                <a:cs typeface="Book Antiqua"/>
              </a:rPr>
              <a:t>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200" spc="-15" baseline="-13888" dirty="0">
                <a:latin typeface="Book Antiqua"/>
                <a:cs typeface="Book Antiqua"/>
              </a:rPr>
              <a:t>1</a:t>
            </a:r>
            <a:endParaRPr sz="1200" baseline="-13888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112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Clearly,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200" spc="-15" baseline="-13888" dirty="0">
                <a:latin typeface="Book Antiqua"/>
                <a:cs typeface="Book Antiqua"/>
              </a:rPr>
              <a:t>1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is not constant, but changes  with the level of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endParaRPr sz="1200" baseline="-13888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9" name="object 9"/>
          <p:cNvSpPr txBox="1"/>
          <p:nvPr/>
        </p:nvSpPr>
        <p:spPr>
          <a:xfrm>
            <a:off x="438289" y="2498025"/>
            <a:ext cx="3367404" cy="5327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might also have higher </a:t>
            </a:r>
            <a:r>
              <a:rPr sz="1100" spc="-10" dirty="0">
                <a:latin typeface="Book Antiqua"/>
                <a:cs typeface="Book Antiqua"/>
              </a:rPr>
              <a:t>order </a:t>
            </a:r>
            <a:r>
              <a:rPr sz="1100" spc="-5" dirty="0">
                <a:latin typeface="Book Antiqua"/>
                <a:cs typeface="Book Antiqua"/>
              </a:rPr>
              <a:t>polynomials,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e.g.:</a:t>
            </a:r>
            <a:endParaRPr sz="1100" dirty="0">
              <a:latin typeface="Book Antiqua"/>
              <a:cs typeface="Book Antiqua"/>
            </a:endParaRPr>
          </a:p>
          <a:p>
            <a:pPr marL="830580">
              <a:lnSpc>
                <a:spcPts val="955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31250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31250" dirty="0">
                <a:latin typeface="Book Antiqua"/>
                <a:cs typeface="Book Antiqua"/>
              </a:rPr>
              <a:t>3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4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31250" dirty="0">
                <a:latin typeface="Book Antiqua"/>
                <a:cs typeface="Book Antiqua"/>
              </a:rPr>
              <a:t>4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7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 dirty="0">
              <a:latin typeface="Century Gothic"/>
              <a:cs typeface="Century Gothic"/>
            </a:endParaRPr>
          </a:p>
          <a:p>
            <a:pPr marL="2024380">
              <a:lnSpc>
                <a:spcPts val="595"/>
              </a:lnSpc>
              <a:tabLst>
                <a:tab pos="2455545" algn="l"/>
                <a:tab pos="2886075" algn="l"/>
              </a:tabLst>
            </a:pPr>
            <a:r>
              <a:rPr sz="800" spc="-5" dirty="0">
                <a:latin typeface="Book Antiqua"/>
                <a:cs typeface="Book Antiqua"/>
              </a:rPr>
              <a:t>1	1	1</a:t>
            </a:r>
            <a:endParaRPr sz="8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133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 </a:t>
            </a:r>
            <a:r>
              <a:rPr spc="30" dirty="0"/>
              <a:t>OF </a:t>
            </a:r>
            <a:r>
              <a:rPr spc="50" dirty="0"/>
              <a:t>POLYNOMIAL</a:t>
            </a:r>
            <a:r>
              <a:rPr spc="26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38289" y="577480"/>
            <a:ext cx="3605529" cy="1484189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107314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impact of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hours of studying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 grade </a:t>
            </a:r>
            <a:r>
              <a:rPr sz="1100" spc="-10" dirty="0">
                <a:latin typeface="Book Antiqua"/>
                <a:cs typeface="Book Antiqua"/>
              </a:rPr>
              <a:t>from Introductory</a:t>
            </a:r>
            <a:r>
              <a:rPr sz="1100" spc="-5" dirty="0">
                <a:latin typeface="Book Antiqua"/>
                <a:cs typeface="Book Antiqua"/>
              </a:rPr>
              <a:t> Econometrics: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sz="25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50" dirty="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99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To </a:t>
            </a:r>
            <a:r>
              <a:rPr sz="1100" spc="-5" dirty="0">
                <a:latin typeface="Book Antiqua"/>
                <a:cs typeface="Book Antiqua"/>
              </a:rPr>
              <a:t>determine 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hours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grade, calculate the  derivative: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739025" y="2556972"/>
            <a:ext cx="3393440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4625" marR="30480" indent="-13716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Decreasing returns to hours of studying: </a:t>
            </a:r>
            <a:r>
              <a:rPr sz="1000" spc="-10" dirty="0">
                <a:latin typeface="Book Antiqua"/>
                <a:cs typeface="Book Antiqua"/>
              </a:rPr>
              <a:t>more </a:t>
            </a:r>
            <a:r>
              <a:rPr sz="1000" spc="-5" dirty="0">
                <a:latin typeface="Book Antiqua"/>
                <a:cs typeface="Book Antiqua"/>
              </a:rPr>
              <a:t>hours  implies higher grade, but the positive effect of additional  hour of studying decreases with </a:t>
            </a:r>
            <a:r>
              <a:rPr sz="1000" spc="-10" dirty="0">
                <a:latin typeface="Book Antiqua"/>
                <a:cs typeface="Book Antiqua"/>
              </a:rPr>
              <a:t>more </a:t>
            </a:r>
            <a:r>
              <a:rPr sz="1000" spc="-5" dirty="0">
                <a:latin typeface="Book Antiqua"/>
                <a:cs typeface="Book Antiqua"/>
              </a:rPr>
              <a:t>hours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337B600-8B6C-4293-92DC-BBBEDBAEA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05" y="1028761"/>
            <a:ext cx="3459296" cy="3966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30DB8DD-CA63-4910-8ADE-3C5C37D3F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90" y="2065586"/>
            <a:ext cx="3983527" cy="49361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826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HOICE </a:t>
            </a:r>
            <a:r>
              <a:rPr spc="30" dirty="0"/>
              <a:t>OF </a:t>
            </a:r>
            <a:r>
              <a:rPr spc="55" dirty="0"/>
              <a:t>CORRECT </a:t>
            </a:r>
            <a:r>
              <a:rPr spc="60" dirty="0"/>
              <a:t>FUNCTIONAL</a:t>
            </a:r>
            <a:r>
              <a:rPr spc="5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12889" y="617574"/>
            <a:ext cx="3806190" cy="265598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4154" marR="10160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functional form has to be </a:t>
            </a:r>
            <a:r>
              <a:rPr sz="1100" spc="-10" dirty="0">
                <a:latin typeface="Book Antiqua"/>
                <a:cs typeface="Book Antiqua"/>
              </a:rPr>
              <a:t>correctly specified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order  </a:t>
            </a:r>
            <a:r>
              <a:rPr sz="1100" spc="-5" dirty="0">
                <a:latin typeface="Book Antiqua"/>
                <a:cs typeface="Book Antiqua"/>
              </a:rPr>
              <a:t>to avoid 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inconsistent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  <a:p>
            <a:pPr marL="501015" marR="255270" indent="-137160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Remember that one of the OLS assumptions is that the  model is correctly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specified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224154" marR="6858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Ideally: the </a:t>
            </a:r>
            <a:r>
              <a:rPr sz="1100" spc="-10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is given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underlying theory of 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50800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reality: </a:t>
            </a:r>
            <a:r>
              <a:rPr sz="1100" spc="-5" dirty="0">
                <a:latin typeface="Book Antiqua"/>
                <a:cs typeface="Book Antiqua"/>
              </a:rPr>
              <a:t>underlying theory does not give </a:t>
            </a:r>
            <a:r>
              <a:rPr sz="1100" spc="-10" dirty="0">
                <a:latin typeface="Book Antiqua"/>
                <a:cs typeface="Book Antiqua"/>
              </a:rPr>
              <a:t>precise  </a:t>
            </a:r>
            <a:r>
              <a:rPr sz="1100" spc="-5" dirty="0">
                <a:latin typeface="Book Antiqua"/>
                <a:cs typeface="Book Antiqua"/>
              </a:rPr>
              <a:t>functional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11493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 most cases, either linear form is adequate, or </a:t>
            </a:r>
            <a:r>
              <a:rPr sz="1100" spc="-10" dirty="0">
                <a:latin typeface="Book Antiqua"/>
                <a:cs typeface="Book Antiqua"/>
              </a:rPr>
              <a:t>common  </a:t>
            </a:r>
            <a:r>
              <a:rPr sz="1100" spc="-5" dirty="0">
                <a:latin typeface="Book Antiqua"/>
                <a:cs typeface="Book Antiqua"/>
              </a:rPr>
              <a:t>sense will point out an easy choice </a:t>
            </a:r>
            <a:r>
              <a:rPr sz="1100" spc="-10" dirty="0">
                <a:latin typeface="Book Antiqua"/>
                <a:cs typeface="Book Antiqua"/>
              </a:rPr>
              <a:t>from among </a:t>
            </a:r>
            <a:r>
              <a:rPr sz="1100" spc="-5" dirty="0">
                <a:latin typeface="Book Antiqua"/>
                <a:cs typeface="Book Antiqua"/>
              </a:rPr>
              <a:t>the  alternatives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826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HOICE </a:t>
            </a:r>
            <a:r>
              <a:rPr spc="30" dirty="0"/>
              <a:t>OF </a:t>
            </a:r>
            <a:r>
              <a:rPr spc="55" dirty="0"/>
              <a:t>CORRECT </a:t>
            </a:r>
            <a:r>
              <a:rPr spc="60" dirty="0"/>
              <a:t>FUNCTIONAL</a:t>
            </a:r>
            <a:r>
              <a:rPr spc="5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38289" y="694587"/>
            <a:ext cx="3717925" cy="228652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Nonlinearity of </a:t>
            </a:r>
            <a:r>
              <a:rPr lang="en-US" sz="1100" spc="-5" dirty="0">
                <a:latin typeface="Book Antiqua"/>
                <a:cs typeface="Book Antiqua"/>
              </a:rPr>
              <a:t>independent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lang="en-US"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770"/>
              </a:spcBef>
            </a:pPr>
            <a:r>
              <a:rPr sz="1000" spc="-5" dirty="0">
                <a:latin typeface="Book Antiqua"/>
                <a:cs typeface="Book Antiqua"/>
              </a:rPr>
              <a:t>often approximated by polynomial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form</a:t>
            </a:r>
            <a:endParaRPr sz="1000" dirty="0">
              <a:latin typeface="Book Antiqua"/>
              <a:cs typeface="Book Antiqua"/>
            </a:endParaRPr>
          </a:p>
          <a:p>
            <a:pPr marL="475615" marR="190500" indent="-137160">
              <a:lnSpc>
                <a:spcPct val="100000"/>
              </a:lnSpc>
              <a:spcBef>
                <a:spcPts val="295"/>
              </a:spcBef>
            </a:pPr>
            <a:r>
              <a:rPr sz="1000" spc="-5" dirty="0">
                <a:latin typeface="Book Antiqua"/>
                <a:cs typeface="Book Antiqua"/>
              </a:rPr>
              <a:t>missing higher powers of a variable can be detected as  omitted variables (see next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lecture)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Nonlinearity of dependent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lang="en-US"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775"/>
              </a:spcBef>
            </a:pPr>
            <a:r>
              <a:rPr sz="1000" spc="-10" dirty="0">
                <a:latin typeface="Book Antiqua"/>
                <a:cs typeface="Book Antiqua"/>
              </a:rPr>
              <a:t>harder </a:t>
            </a:r>
            <a:r>
              <a:rPr sz="1000" spc="-5" dirty="0">
                <a:latin typeface="Book Antiqua"/>
                <a:cs typeface="Book Antiqua"/>
              </a:rPr>
              <a:t>to detect based on statistical </a:t>
            </a:r>
            <a:r>
              <a:rPr sz="1000" spc="-10" dirty="0">
                <a:latin typeface="Book Antiqua"/>
                <a:cs typeface="Book Antiqua"/>
              </a:rPr>
              <a:t>fit </a:t>
            </a:r>
            <a:r>
              <a:rPr sz="1000" spc="-5" dirty="0">
                <a:latin typeface="Book Antiqua"/>
                <a:cs typeface="Book Antiqua"/>
              </a:rPr>
              <a:t>of the</a:t>
            </a:r>
            <a:r>
              <a:rPr sz="1000" spc="11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regression</a:t>
            </a:r>
            <a:endParaRPr sz="1000" dirty="0">
              <a:latin typeface="Book Antiqua"/>
              <a:cs typeface="Book Antiqua"/>
            </a:endParaRPr>
          </a:p>
          <a:p>
            <a:pPr marL="475615" marR="558165" indent="-137160">
              <a:lnSpc>
                <a:spcPct val="100000"/>
              </a:lnSpc>
              <a:spcBef>
                <a:spcPts val="290"/>
              </a:spcBef>
            </a:pPr>
            <a:r>
              <a:rPr sz="1000" i="1" spc="-5" dirty="0">
                <a:latin typeface="Book Antiqua"/>
                <a:cs typeface="Book Antiqua"/>
              </a:rPr>
              <a:t>R</a:t>
            </a:r>
            <a:r>
              <a:rPr sz="1050" spc="-7" baseline="27777" dirty="0">
                <a:latin typeface="Book Antiqua"/>
                <a:cs typeface="Book Antiqua"/>
              </a:rPr>
              <a:t>2 </a:t>
            </a:r>
            <a:r>
              <a:rPr sz="1000" spc="-5" dirty="0">
                <a:latin typeface="Book Antiqua"/>
                <a:cs typeface="Book Antiqua"/>
              </a:rPr>
              <a:t>is incomparable across models </a:t>
            </a:r>
            <a:r>
              <a:rPr sz="1000" spc="-10" dirty="0">
                <a:latin typeface="Book Antiqua"/>
                <a:cs typeface="Book Antiqua"/>
              </a:rPr>
              <a:t>where </a:t>
            </a:r>
            <a:r>
              <a:rPr sz="1000" spc="-5" dirty="0">
                <a:latin typeface="Book Antiqua"/>
                <a:cs typeface="Book Antiqua"/>
              </a:rPr>
              <a:t>the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is  transformed</a:t>
            </a:r>
            <a:endParaRPr sz="1000" dirty="0">
              <a:latin typeface="Book Antiqua"/>
              <a:cs typeface="Book Antiqua"/>
            </a:endParaRPr>
          </a:p>
          <a:p>
            <a:pPr marL="475615" marR="431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dependent variables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often transformed to log-form in  </a:t>
            </a:r>
            <a:r>
              <a:rPr sz="1000" spc="-10" dirty="0">
                <a:latin typeface="Book Antiqua"/>
                <a:cs typeface="Book Antiqua"/>
              </a:rPr>
              <a:t>order </a:t>
            </a:r>
            <a:r>
              <a:rPr sz="1000" spc="-5" dirty="0">
                <a:latin typeface="Book Antiqua"/>
                <a:cs typeface="Book Antiqua"/>
              </a:rPr>
              <a:t>to make their distribution closer to the normal  distribution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217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UMMY</a:t>
            </a:r>
            <a:r>
              <a:rPr spc="7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38289" y="704124"/>
            <a:ext cx="3835400" cy="72580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- takes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values of 0 or 1, depending 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 qualitative attribute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Examples of </a:t>
            </a:r>
            <a:r>
              <a:rPr sz="1100" spc="-10" dirty="0">
                <a:latin typeface="Book Antiqua"/>
                <a:cs typeface="Book Antiqua"/>
              </a:rPr>
              <a:t>dummy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AAA519C-B2FF-4BE6-8106-7C68B18E06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96" y="1501775"/>
            <a:ext cx="4517951" cy="168708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160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NTERCEPT</a:t>
            </a:r>
            <a:r>
              <a:rPr spc="90" dirty="0"/>
              <a:t> </a:t>
            </a:r>
            <a:r>
              <a:rPr spc="50" dirty="0"/>
              <a:t>DUMMY</a:t>
            </a:r>
            <a:endParaRPr sz="140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214629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/>
              <a:t>Dummy </a:t>
            </a:r>
            <a:r>
              <a:rPr sz="1100" spc="-5" dirty="0"/>
              <a:t>variable included in a </a:t>
            </a:r>
            <a:r>
              <a:rPr sz="1100" spc="-10" dirty="0"/>
              <a:t>regression </a:t>
            </a:r>
            <a:r>
              <a:rPr sz="1100" spc="-5" dirty="0"/>
              <a:t>alone (not  interacted with other variables) is an </a:t>
            </a:r>
            <a:r>
              <a:rPr sz="1100" spc="-10" dirty="0"/>
              <a:t>intercept</a:t>
            </a:r>
            <a:r>
              <a:rPr sz="1100" spc="-25" dirty="0"/>
              <a:t> </a:t>
            </a:r>
            <a:r>
              <a:rPr sz="1100" spc="-10" dirty="0"/>
              <a:t>dummy</a:t>
            </a:r>
            <a:endParaRPr sz="1100" dirty="0">
              <a:latin typeface="Arial Black"/>
              <a:cs typeface="Arial Black"/>
            </a:endParaRPr>
          </a:p>
          <a:p>
            <a:pPr marL="173355" marR="17780" indent="-148590">
              <a:lnSpc>
                <a:spcPct val="102600"/>
              </a:lnSpc>
              <a:spcBef>
                <a:spcPts val="45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/>
              <a:t>It changes the </a:t>
            </a:r>
            <a:r>
              <a:rPr sz="1100" spc="-10" dirty="0"/>
              <a:t>intercept </a:t>
            </a:r>
            <a:r>
              <a:rPr sz="1100" spc="-5" dirty="0"/>
              <a:t>for the subset of data </a:t>
            </a:r>
            <a:r>
              <a:rPr sz="1100" spc="-10" dirty="0"/>
              <a:t>defined by </a:t>
            </a:r>
            <a:r>
              <a:rPr sz="1100" spc="-5" dirty="0"/>
              <a:t>a  </a:t>
            </a:r>
            <a:r>
              <a:rPr sz="1100" spc="-10" dirty="0"/>
              <a:t>dummy </a:t>
            </a:r>
            <a:r>
              <a:rPr sz="1100" spc="-5" dirty="0"/>
              <a:t>variable condition:</a:t>
            </a:r>
            <a:endParaRPr sz="1100" dirty="0">
              <a:latin typeface="Arial Black"/>
              <a:cs typeface="Arial Black"/>
            </a:endParaRPr>
          </a:p>
          <a:p>
            <a:pPr marL="1204595">
              <a:lnSpc>
                <a:spcPct val="100000"/>
              </a:lnSpc>
              <a:spcBef>
                <a:spcPts val="915"/>
              </a:spcBef>
            </a:pPr>
            <a:r>
              <a:rPr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/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/>
              <a:t>1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/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55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 dirty="0">
              <a:latin typeface="Book Antiqua"/>
              <a:cs typeface="Book Antiqua"/>
            </a:endParaRPr>
          </a:p>
          <a:p>
            <a:pPr marL="173355">
              <a:lnSpc>
                <a:spcPct val="100000"/>
              </a:lnSpc>
              <a:spcBef>
                <a:spcPts val="60"/>
              </a:spcBef>
            </a:pPr>
            <a:r>
              <a:rPr spc="-10" dirty="0"/>
              <a:t>where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8289" y="2349816"/>
            <a:ext cx="3249930" cy="685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</a:t>
            </a:r>
            <a:r>
              <a:rPr lang="en-US" sz="1100" spc="-60" dirty="0">
                <a:latin typeface="Book Antiqua"/>
                <a:cs typeface="Book Antiqua"/>
              </a:rPr>
              <a:t> 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endParaRPr sz="1100" dirty="0">
              <a:latin typeface="Book Antiqua"/>
              <a:cs typeface="Book Antiqua"/>
            </a:endParaRPr>
          </a:p>
          <a:p>
            <a:pPr marL="847090">
              <a:lnSpc>
                <a:spcPct val="100000"/>
              </a:lnSpc>
              <a:spcBef>
                <a:spcPts val="910"/>
              </a:spcBef>
              <a:tabLst>
                <a:tab pos="1077595" algn="l"/>
              </a:tabLst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  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35" dirty="0">
                <a:latin typeface="Century Gothic"/>
                <a:cs typeface="Century Gothic"/>
              </a:rPr>
              <a:t>β</a:t>
            </a:r>
            <a:r>
              <a:rPr sz="1200" spc="52" baseline="-13888" dirty="0">
                <a:latin typeface="Book Antiqua"/>
                <a:cs typeface="Book Antiqua"/>
              </a:rPr>
              <a:t>1</a:t>
            </a:r>
            <a:r>
              <a:rPr sz="1100" spc="35" dirty="0">
                <a:latin typeface="Garamond"/>
                <a:cs typeface="Garamond"/>
              </a:rPr>
              <a:t>)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  <a:p>
            <a:pPr marL="847090">
              <a:lnSpc>
                <a:spcPct val="100000"/>
              </a:lnSpc>
              <a:spcBef>
                <a:spcPts val="335"/>
              </a:spcBef>
              <a:tabLst>
                <a:tab pos="1077595" algn="l"/>
                <a:tab pos="1519555" algn="l"/>
                <a:tab pos="1893570" algn="l"/>
              </a:tabLst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	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	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98E0627-4785-44D3-8DD2-7CCEF058A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9" y="1822610"/>
            <a:ext cx="4292874" cy="49368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6160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I</a:t>
            </a:r>
            <a:r>
              <a:rPr sz="1150" spc="60" dirty="0">
                <a:latin typeface="Book Antiqua"/>
                <a:cs typeface="Book Antiqua"/>
              </a:rPr>
              <a:t>NTERCEPT</a:t>
            </a:r>
            <a:r>
              <a:rPr sz="1150" spc="90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DUMMY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0157" y="2953340"/>
            <a:ext cx="3919854" cy="0"/>
          </a:xfrm>
          <a:custGeom>
            <a:avLst/>
            <a:gdLst/>
            <a:ahLst/>
            <a:cxnLst/>
            <a:rect l="l" t="t" r="r" b="b"/>
            <a:pathLst>
              <a:path w="3919854">
                <a:moveTo>
                  <a:pt x="0" y="0"/>
                </a:moveTo>
                <a:lnTo>
                  <a:pt x="3919602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8403" y="777377"/>
            <a:ext cx="0" cy="2368550"/>
          </a:xfrm>
          <a:custGeom>
            <a:avLst/>
            <a:gdLst/>
            <a:ahLst/>
            <a:cxnLst/>
            <a:rect l="l" t="t" r="r" b="b"/>
            <a:pathLst>
              <a:path h="2368550">
                <a:moveTo>
                  <a:pt x="0" y="2368327"/>
                </a:moveTo>
                <a:lnTo>
                  <a:pt x="0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0022" y="1373452"/>
            <a:ext cx="2433955" cy="1198880"/>
          </a:xfrm>
          <a:custGeom>
            <a:avLst/>
            <a:gdLst/>
            <a:ahLst/>
            <a:cxnLst/>
            <a:rect l="l" t="t" r="r" b="b"/>
            <a:pathLst>
              <a:path w="2433954" h="1198880">
                <a:moveTo>
                  <a:pt x="0" y="1198469"/>
                </a:moveTo>
                <a:lnTo>
                  <a:pt x="2433795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52632" y="2592178"/>
            <a:ext cx="0" cy="328295"/>
          </a:xfrm>
          <a:custGeom>
            <a:avLst/>
            <a:gdLst/>
            <a:ahLst/>
            <a:cxnLst/>
            <a:rect l="l" t="t" r="r" b="b"/>
            <a:pathLst>
              <a:path h="328294">
                <a:moveTo>
                  <a:pt x="0" y="327870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0228" y="2039946"/>
            <a:ext cx="0" cy="885190"/>
          </a:xfrm>
          <a:custGeom>
            <a:avLst/>
            <a:gdLst/>
            <a:ahLst/>
            <a:cxnLst/>
            <a:rect l="l" t="t" r="r" b="b"/>
            <a:pathLst>
              <a:path h="885189">
                <a:moveTo>
                  <a:pt x="0" y="885192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92704" y="819212"/>
            <a:ext cx="2433955" cy="1198880"/>
          </a:xfrm>
          <a:custGeom>
            <a:avLst/>
            <a:gdLst/>
            <a:ahLst/>
            <a:cxnLst/>
            <a:rect l="l" t="t" r="r" b="b"/>
            <a:pathLst>
              <a:path w="2433954" h="1198880">
                <a:moveTo>
                  <a:pt x="0" y="1198469"/>
                </a:moveTo>
                <a:lnTo>
                  <a:pt x="2433795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95246" y="1178638"/>
            <a:ext cx="177800" cy="435609"/>
          </a:xfrm>
          <a:custGeom>
            <a:avLst/>
            <a:gdLst/>
            <a:ahLst/>
            <a:cxnLst/>
            <a:rect l="l" t="t" r="r" b="b"/>
            <a:pathLst>
              <a:path w="177800" h="435609">
                <a:moveTo>
                  <a:pt x="130741" y="0"/>
                </a:moveTo>
                <a:lnTo>
                  <a:pt x="86557" y="41714"/>
                </a:lnTo>
                <a:lnTo>
                  <a:pt x="51390" y="82601"/>
                </a:lnTo>
                <a:lnTo>
                  <a:pt x="25242" y="122658"/>
                </a:lnTo>
                <a:lnTo>
                  <a:pt x="8112" y="161887"/>
                </a:lnTo>
                <a:lnTo>
                  <a:pt x="0" y="200288"/>
                </a:lnTo>
                <a:lnTo>
                  <a:pt x="906" y="237859"/>
                </a:lnTo>
                <a:lnTo>
                  <a:pt x="27331" y="306740"/>
                </a:lnTo>
                <a:lnTo>
                  <a:pt x="52672" y="340066"/>
                </a:lnTo>
                <a:lnTo>
                  <a:pt x="86099" y="372649"/>
                </a:lnTo>
                <a:lnTo>
                  <a:pt x="127611" y="404490"/>
                </a:lnTo>
                <a:lnTo>
                  <a:pt x="177208" y="435588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00250" y="2097820"/>
            <a:ext cx="597535" cy="203200"/>
          </a:xfrm>
          <a:custGeom>
            <a:avLst/>
            <a:gdLst/>
            <a:ahLst/>
            <a:cxnLst/>
            <a:rect l="l" t="t" r="r" b="b"/>
            <a:pathLst>
              <a:path w="597535" h="203200">
                <a:moveTo>
                  <a:pt x="597461" y="127110"/>
                </a:moveTo>
                <a:lnTo>
                  <a:pt x="541418" y="153603"/>
                </a:lnTo>
                <a:lnTo>
                  <a:pt x="487307" y="174423"/>
                </a:lnTo>
                <a:lnTo>
                  <a:pt x="435130" y="189569"/>
                </a:lnTo>
                <a:lnTo>
                  <a:pt x="384885" y="199043"/>
                </a:lnTo>
                <a:lnTo>
                  <a:pt x="336572" y="202844"/>
                </a:lnTo>
                <a:lnTo>
                  <a:pt x="290192" y="200971"/>
                </a:lnTo>
                <a:lnTo>
                  <a:pt x="245745" y="193426"/>
                </a:lnTo>
                <a:lnTo>
                  <a:pt x="198891" y="178496"/>
                </a:lnTo>
                <a:lnTo>
                  <a:pt x="154396" y="156643"/>
                </a:lnTo>
                <a:lnTo>
                  <a:pt x="112259" y="127866"/>
                </a:lnTo>
                <a:lnTo>
                  <a:pt x="72481" y="92167"/>
                </a:lnTo>
                <a:lnTo>
                  <a:pt x="35061" y="49545"/>
                </a:ln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30835" y="2898214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8"/>
                </a:lnTo>
                <a:lnTo>
                  <a:pt x="21797" y="21798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8"/>
                </a:lnTo>
                <a:lnTo>
                  <a:pt x="32696" y="21798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30835" y="2570417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98430" y="2903309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7"/>
                </a:lnTo>
                <a:lnTo>
                  <a:pt x="21797" y="21797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7"/>
                </a:lnTo>
                <a:lnTo>
                  <a:pt x="32696" y="21797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98430" y="2018178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42275" y="1584283"/>
            <a:ext cx="48895" cy="40640"/>
          </a:xfrm>
          <a:custGeom>
            <a:avLst/>
            <a:gdLst/>
            <a:ahLst/>
            <a:cxnLst/>
            <a:rect l="l" t="t" r="r" b="b"/>
            <a:pathLst>
              <a:path w="48894" h="40640">
                <a:moveTo>
                  <a:pt x="21195" y="0"/>
                </a:moveTo>
                <a:lnTo>
                  <a:pt x="29646" y="29646"/>
                </a:lnTo>
                <a:lnTo>
                  <a:pt x="0" y="38096"/>
                </a:lnTo>
                <a:lnTo>
                  <a:pt x="48694" y="40243"/>
                </a:lnTo>
                <a:lnTo>
                  <a:pt x="211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88977" y="2079584"/>
            <a:ext cx="41910" cy="48895"/>
          </a:xfrm>
          <a:custGeom>
            <a:avLst/>
            <a:gdLst/>
            <a:ahLst/>
            <a:cxnLst/>
            <a:rect l="l" t="t" r="r" b="b"/>
            <a:pathLst>
              <a:path w="41910" h="48894">
                <a:moveTo>
                  <a:pt x="0" y="0"/>
                </a:moveTo>
                <a:lnTo>
                  <a:pt x="4380" y="48544"/>
                </a:lnTo>
                <a:lnTo>
                  <a:pt x="11461" y="18541"/>
                </a:lnTo>
                <a:lnTo>
                  <a:pt x="30006" y="18541"/>
                </a:lnTo>
                <a:lnTo>
                  <a:pt x="0" y="0"/>
                </a:lnTo>
                <a:close/>
              </a:path>
              <a:path w="41910" h="48894">
                <a:moveTo>
                  <a:pt x="30006" y="18541"/>
                </a:moveTo>
                <a:lnTo>
                  <a:pt x="11461" y="18541"/>
                </a:lnTo>
                <a:lnTo>
                  <a:pt x="41464" y="25621"/>
                </a:lnTo>
                <a:lnTo>
                  <a:pt x="30006" y="185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X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18" name="object 18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 Unicode"/>
                <a:cs typeface="Lucida Sans Unicode"/>
              </a:rPr>
              <a:t>Y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9728" y="2321220"/>
            <a:ext cx="681355" cy="520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r>
              <a:rPr sz="850" spc="5" dirty="0">
                <a:latin typeface="Lucida Sans Unicode"/>
                <a:cs typeface="Lucida Sans Unicode"/>
              </a:rPr>
              <a:t>+β</a:t>
            </a:r>
            <a:r>
              <a:rPr sz="500" spc="5" dirty="0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690"/>
              </a:spcBef>
            </a:pP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97033" y="1013353"/>
            <a:ext cx="28194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=1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76022" y="1678185"/>
            <a:ext cx="869315" cy="545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6705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60" dirty="0">
                <a:latin typeface="Lucida Sans Unicode"/>
                <a:cs typeface="Lucida Sans Unicode"/>
              </a:rPr>
              <a:t> </a:t>
            </a: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dirty="0">
                <a:latin typeface="Lucida Sans Unicode"/>
                <a:cs typeface="Lucida Sans Unicode"/>
              </a:rPr>
              <a:t>2</a:t>
            </a:r>
          </a:p>
          <a:p>
            <a:pPr>
              <a:lnSpc>
                <a:spcPct val="100000"/>
              </a:lnSpc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95"/>
              </a:spcBef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spc="5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=0</a:t>
            </a:r>
            <a:endParaRPr sz="850" dirty="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09093" y="973391"/>
            <a:ext cx="574675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60" dirty="0">
                <a:latin typeface="Lucida Sans Unicode"/>
                <a:cs typeface="Lucida Sans Unicode"/>
              </a:rPr>
              <a:t> </a:t>
            </a: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dirty="0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50989" y="791602"/>
            <a:ext cx="257683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Estimating the determinants of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wages: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8289" y="2161907"/>
            <a:ext cx="3827145" cy="7552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en-US"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</a:pPr>
            <a:r>
              <a:rPr sz="1100" spc="-10" dirty="0">
                <a:latin typeface="Book Antiqua"/>
                <a:cs typeface="Book Antiqua"/>
              </a:rPr>
              <a:t>Interpretation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i="1" spc="-10" dirty="0">
                <a:latin typeface="Book Antiqua"/>
                <a:cs typeface="Book Antiqua"/>
              </a:rPr>
              <a:t>M</a:t>
            </a:r>
            <a:r>
              <a:rPr sz="1100" spc="-10" dirty="0">
                <a:latin typeface="Book Antiqua"/>
                <a:cs typeface="Book Antiqua"/>
              </a:rPr>
              <a:t>: men </a:t>
            </a:r>
            <a:r>
              <a:rPr sz="1100" spc="-5" dirty="0">
                <a:latin typeface="Book Antiqua"/>
                <a:cs typeface="Book Antiqua"/>
              </a:rPr>
              <a:t>earn </a:t>
            </a:r>
            <a:r>
              <a:rPr sz="1100" spc="-10" dirty="0">
                <a:latin typeface="Book Antiqua"/>
                <a:cs typeface="Book Antiqua"/>
              </a:rPr>
              <a:t>on  </a:t>
            </a:r>
            <a:r>
              <a:rPr sz="1100" spc="-5" dirty="0">
                <a:latin typeface="Book Antiqua"/>
                <a:cs typeface="Book Antiqua"/>
              </a:rPr>
              <a:t>average $2.156 per hour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than </a:t>
            </a:r>
            <a:r>
              <a:rPr sz="1100" spc="-10" dirty="0">
                <a:latin typeface="Book Antiqua"/>
                <a:cs typeface="Book Antiqua"/>
              </a:rPr>
              <a:t>women, </a:t>
            </a:r>
            <a:r>
              <a:rPr sz="1100" spc="-5" dirty="0">
                <a:latin typeface="Book Antiqua"/>
                <a:cs typeface="Book Antiqua"/>
              </a:rPr>
              <a:t>ceteris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paribus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CF61130-D0B8-4DF3-BA30-4EA75879C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16" y="1074154"/>
            <a:ext cx="4075610" cy="140322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280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S</a:t>
            </a:r>
            <a:r>
              <a:rPr spc="55" dirty="0"/>
              <a:t>LOPE</a:t>
            </a:r>
            <a:r>
              <a:rPr spc="90" dirty="0"/>
              <a:t> </a:t>
            </a:r>
            <a:r>
              <a:rPr spc="50" dirty="0"/>
              <a:t>DUMMY</a:t>
            </a:r>
            <a:endParaRPr sz="14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63689" y="568031"/>
            <a:ext cx="3810000" cy="7689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a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is interacted with another variable (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100" spc="-5" dirty="0">
                <a:latin typeface="Book Antiqua"/>
                <a:cs typeface="Book Antiqua"/>
              </a:rPr>
              <a:t>),  it is a slope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Book Antiqua"/>
                <a:cs typeface="Book Antiqua"/>
              </a:rPr>
              <a:t>dummy.</a:t>
            </a:r>
            <a:endParaRPr sz="1100" dirty="0">
              <a:latin typeface="Book Antiqua"/>
              <a:cs typeface="Book Antiqua"/>
            </a:endParaRPr>
          </a:p>
          <a:p>
            <a:pPr marL="173355" marR="89535" indent="-148590">
              <a:lnSpc>
                <a:spcPct val="102600"/>
              </a:lnSpc>
              <a:spcBef>
                <a:spcPts val="48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It changes the </a:t>
            </a:r>
            <a:r>
              <a:rPr sz="1100" spc="-10" dirty="0">
                <a:latin typeface="Book Antiqua"/>
                <a:cs typeface="Book Antiqua"/>
              </a:rPr>
              <a:t>relationship </a:t>
            </a:r>
            <a:r>
              <a:rPr sz="1100" spc="-5" dirty="0">
                <a:latin typeface="Book Antiqua"/>
                <a:cs typeface="Book Antiqua"/>
              </a:rPr>
              <a:t>between </a:t>
            </a:r>
            <a:r>
              <a:rPr sz="1100" i="1" spc="-5" dirty="0">
                <a:latin typeface="Book Antiqua"/>
                <a:cs typeface="Book Antiqua"/>
              </a:rPr>
              <a:t>x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for a subset of  data </a:t>
            </a:r>
            <a:r>
              <a:rPr sz="1100" spc="-10" dirty="0">
                <a:latin typeface="Book Antiqua"/>
                <a:cs typeface="Book Antiqua"/>
              </a:rPr>
              <a:t>defined by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condition: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8289" y="2303879"/>
            <a:ext cx="3249930" cy="72580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71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lang="en-US" sz="1100" spc="-170" dirty="0">
                <a:latin typeface="Book Antiqua"/>
                <a:cs typeface="Book Antiqua"/>
              </a:rPr>
              <a:t>    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endParaRPr sz="1100" dirty="0">
              <a:latin typeface="Book Antiqua"/>
              <a:cs typeface="Book Antiqua"/>
            </a:endParaRPr>
          </a:p>
          <a:p>
            <a:pPr marL="847090">
              <a:lnSpc>
                <a:spcPct val="100000"/>
              </a:lnSpc>
              <a:spcBef>
                <a:spcPts val="610"/>
              </a:spcBef>
              <a:tabLst>
                <a:tab pos="1077595" algn="l"/>
              </a:tabLst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 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15" dirty="0">
                <a:latin typeface="Century Gothic"/>
                <a:cs typeface="Century Gothic"/>
              </a:rPr>
              <a:t>β</a:t>
            </a:r>
            <a:r>
              <a:rPr sz="1200" spc="22" baseline="-10416" dirty="0">
                <a:latin typeface="Book Antiqua"/>
                <a:cs typeface="Book Antiqua"/>
              </a:rPr>
              <a:t>2</a:t>
            </a:r>
            <a:r>
              <a:rPr sz="1100" spc="15" dirty="0">
                <a:latin typeface="Garamond"/>
                <a:cs typeface="Garamond"/>
              </a:rPr>
              <a:t>)</a:t>
            </a:r>
            <a:r>
              <a:rPr sz="1100" i="1" spc="15" dirty="0">
                <a:latin typeface="Book Antiqua"/>
                <a:cs typeface="Book Antiqua"/>
              </a:rPr>
              <a:t>x</a:t>
            </a:r>
            <a:r>
              <a:rPr sz="1200" i="1" spc="22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i="1" spc="284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2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  <a:p>
            <a:pPr marL="847090">
              <a:lnSpc>
                <a:spcPct val="100000"/>
              </a:lnSpc>
              <a:spcBef>
                <a:spcPts val="334"/>
              </a:spcBef>
              <a:tabLst>
                <a:tab pos="1077595" algn="l"/>
                <a:tab pos="1824355" algn="l"/>
                <a:tab pos="2301875" algn="l"/>
              </a:tabLst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340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42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	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16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DCC90DE-5B7A-43E4-B104-EDEE16212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372" y="1299040"/>
            <a:ext cx="4297121" cy="104281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2280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>
                <a:latin typeface="Book Antiqua"/>
                <a:cs typeface="Book Antiqua"/>
              </a:rPr>
              <a:t>S</a:t>
            </a:r>
            <a:r>
              <a:rPr sz="1150" spc="55" dirty="0">
                <a:latin typeface="Book Antiqua"/>
                <a:cs typeface="Book Antiqua"/>
              </a:rPr>
              <a:t>LOPE</a:t>
            </a:r>
            <a:r>
              <a:rPr sz="1150" spc="90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DUMMY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0157" y="2953340"/>
            <a:ext cx="3919854" cy="0"/>
          </a:xfrm>
          <a:custGeom>
            <a:avLst/>
            <a:gdLst/>
            <a:ahLst/>
            <a:cxnLst/>
            <a:rect l="l" t="t" r="r" b="b"/>
            <a:pathLst>
              <a:path w="3919854">
                <a:moveTo>
                  <a:pt x="0" y="0"/>
                </a:moveTo>
                <a:lnTo>
                  <a:pt x="3919602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8403" y="777377"/>
            <a:ext cx="0" cy="2368550"/>
          </a:xfrm>
          <a:custGeom>
            <a:avLst/>
            <a:gdLst/>
            <a:ahLst/>
            <a:cxnLst/>
            <a:rect l="l" t="t" r="r" b="b"/>
            <a:pathLst>
              <a:path h="2368550">
                <a:moveTo>
                  <a:pt x="0" y="2368327"/>
                </a:moveTo>
                <a:lnTo>
                  <a:pt x="0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0022" y="1373452"/>
            <a:ext cx="2433955" cy="1198880"/>
          </a:xfrm>
          <a:custGeom>
            <a:avLst/>
            <a:gdLst/>
            <a:ahLst/>
            <a:cxnLst/>
            <a:rect l="l" t="t" r="r" b="b"/>
            <a:pathLst>
              <a:path w="2433954" h="1198880">
                <a:moveTo>
                  <a:pt x="0" y="1198469"/>
                </a:moveTo>
                <a:lnTo>
                  <a:pt x="2433795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56032" y="2597592"/>
            <a:ext cx="0" cy="332105"/>
          </a:xfrm>
          <a:custGeom>
            <a:avLst/>
            <a:gdLst/>
            <a:ahLst/>
            <a:cxnLst/>
            <a:rect l="l" t="t" r="r" b="b"/>
            <a:pathLst>
              <a:path h="332105">
                <a:moveTo>
                  <a:pt x="0" y="331688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90022" y="819212"/>
            <a:ext cx="2436495" cy="1753235"/>
          </a:xfrm>
          <a:custGeom>
            <a:avLst/>
            <a:gdLst/>
            <a:ahLst/>
            <a:cxnLst/>
            <a:rect l="l" t="t" r="r" b="b"/>
            <a:pathLst>
              <a:path w="2436495" h="1753235">
                <a:moveTo>
                  <a:pt x="0" y="1752709"/>
                </a:moveTo>
                <a:lnTo>
                  <a:pt x="2436477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26531" y="1555089"/>
            <a:ext cx="184150" cy="506095"/>
          </a:xfrm>
          <a:custGeom>
            <a:avLst/>
            <a:gdLst/>
            <a:ahLst/>
            <a:cxnLst/>
            <a:rect l="l" t="t" r="r" b="b"/>
            <a:pathLst>
              <a:path w="184150" h="506094">
                <a:moveTo>
                  <a:pt x="11672" y="0"/>
                </a:moveTo>
                <a:lnTo>
                  <a:pt x="4575" y="57992"/>
                </a:lnTo>
                <a:lnTo>
                  <a:pt x="684" y="112715"/>
                </a:lnTo>
                <a:lnTo>
                  <a:pt x="0" y="164168"/>
                </a:lnTo>
                <a:lnTo>
                  <a:pt x="2521" y="212352"/>
                </a:lnTo>
                <a:lnTo>
                  <a:pt x="8250" y="257265"/>
                </a:lnTo>
                <a:lnTo>
                  <a:pt x="17184" y="298909"/>
                </a:lnTo>
                <a:lnTo>
                  <a:pt x="29325" y="337283"/>
                </a:lnTo>
                <a:lnTo>
                  <a:pt x="49656" y="381834"/>
                </a:lnTo>
                <a:lnTo>
                  <a:pt x="75292" y="420975"/>
                </a:lnTo>
                <a:lnTo>
                  <a:pt x="106232" y="454707"/>
                </a:lnTo>
                <a:lnTo>
                  <a:pt x="142477" y="483029"/>
                </a:lnTo>
                <a:lnTo>
                  <a:pt x="184027" y="505941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79752" y="2232570"/>
            <a:ext cx="824230" cy="199390"/>
          </a:xfrm>
          <a:custGeom>
            <a:avLst/>
            <a:gdLst/>
            <a:ahLst/>
            <a:cxnLst/>
            <a:rect l="l" t="t" r="r" b="b"/>
            <a:pathLst>
              <a:path w="824230" h="199389">
                <a:moveTo>
                  <a:pt x="823749" y="92054"/>
                </a:moveTo>
                <a:lnTo>
                  <a:pt x="773950" y="116408"/>
                </a:lnTo>
                <a:lnTo>
                  <a:pt x="724979" y="137631"/>
                </a:lnTo>
                <a:lnTo>
                  <a:pt x="676837" y="155723"/>
                </a:lnTo>
                <a:lnTo>
                  <a:pt x="629523" y="170684"/>
                </a:lnTo>
                <a:lnTo>
                  <a:pt x="583038" y="182514"/>
                </a:lnTo>
                <a:lnTo>
                  <a:pt x="537382" y="191213"/>
                </a:lnTo>
                <a:lnTo>
                  <a:pt x="492555" y="196781"/>
                </a:lnTo>
                <a:lnTo>
                  <a:pt x="448556" y="199218"/>
                </a:lnTo>
                <a:lnTo>
                  <a:pt x="405386" y="198524"/>
                </a:lnTo>
                <a:lnTo>
                  <a:pt x="363044" y="194699"/>
                </a:lnTo>
                <a:lnTo>
                  <a:pt x="313520" y="186019"/>
                </a:lnTo>
                <a:lnTo>
                  <a:pt x="265180" y="172865"/>
                </a:lnTo>
                <a:lnTo>
                  <a:pt x="218023" y="155238"/>
                </a:lnTo>
                <a:lnTo>
                  <a:pt x="172051" y="133137"/>
                </a:lnTo>
                <a:lnTo>
                  <a:pt x="127262" y="106563"/>
                </a:lnTo>
                <a:lnTo>
                  <a:pt x="83657" y="75515"/>
                </a:lnTo>
                <a:lnTo>
                  <a:pt x="41237" y="39994"/>
                </a:ln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4235" y="2907368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7"/>
                </a:lnTo>
                <a:lnTo>
                  <a:pt x="21797" y="21797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7"/>
                </a:lnTo>
                <a:lnTo>
                  <a:pt x="32696" y="21797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34235" y="2575909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81990" y="2032486"/>
            <a:ext cx="48895" cy="40640"/>
          </a:xfrm>
          <a:custGeom>
            <a:avLst/>
            <a:gdLst/>
            <a:ahLst/>
            <a:cxnLst/>
            <a:rect l="l" t="t" r="r" b="b"/>
            <a:pathLst>
              <a:path w="48894" h="40639">
                <a:moveTo>
                  <a:pt x="16847" y="0"/>
                </a:moveTo>
                <a:lnTo>
                  <a:pt x="28527" y="28528"/>
                </a:lnTo>
                <a:lnTo>
                  <a:pt x="0" y="40208"/>
                </a:lnTo>
                <a:lnTo>
                  <a:pt x="48632" y="36951"/>
                </a:lnTo>
                <a:lnTo>
                  <a:pt x="168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64954" y="2216813"/>
            <a:ext cx="46355" cy="46990"/>
          </a:xfrm>
          <a:custGeom>
            <a:avLst/>
            <a:gdLst/>
            <a:ahLst/>
            <a:cxnLst/>
            <a:rect l="l" t="t" r="r" b="b"/>
            <a:pathLst>
              <a:path w="46355" h="46989">
                <a:moveTo>
                  <a:pt x="0" y="0"/>
                </a:moveTo>
                <a:lnTo>
                  <a:pt x="13954" y="46700"/>
                </a:lnTo>
                <a:lnTo>
                  <a:pt x="14922" y="15889"/>
                </a:lnTo>
                <a:lnTo>
                  <a:pt x="43108" y="15889"/>
                </a:lnTo>
                <a:lnTo>
                  <a:pt x="0" y="0"/>
                </a:lnTo>
                <a:close/>
              </a:path>
              <a:path w="46355" h="46989">
                <a:moveTo>
                  <a:pt x="43108" y="15889"/>
                </a:moveTo>
                <a:lnTo>
                  <a:pt x="14922" y="15889"/>
                </a:lnTo>
                <a:lnTo>
                  <a:pt x="45733" y="16856"/>
                </a:lnTo>
                <a:lnTo>
                  <a:pt x="43108" y="158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X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15" name="object 15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 Unicode"/>
                <a:cs typeface="Lucida Sans Unicode"/>
              </a:rPr>
              <a:t>Y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99504" y="2684516"/>
            <a:ext cx="132715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86921" y="2179534"/>
            <a:ext cx="28194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=0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28193" y="1133241"/>
            <a:ext cx="2239010" cy="701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152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10" dirty="0">
                <a:latin typeface="Lucida Sans Unicode"/>
                <a:cs typeface="Lucida Sans Unicode"/>
              </a:rPr>
              <a:t> </a:t>
            </a:r>
            <a:r>
              <a:rPr sz="850" spc="5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1</a:t>
            </a:r>
            <a:r>
              <a:rPr sz="850" spc="5" dirty="0">
                <a:latin typeface="Lucida Sans Unicode"/>
                <a:cs typeface="Lucida Sans Unicode"/>
              </a:rPr>
              <a:t>+β</a:t>
            </a:r>
            <a:r>
              <a:rPr sz="500" spc="5" dirty="0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spc="5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=1</a:t>
            </a:r>
            <a:endParaRPr sz="85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70" dirty="0">
                <a:latin typeface="Lucida Sans Unicode"/>
                <a:cs typeface="Lucida Sans Unicode"/>
              </a:rPr>
              <a:t> </a:t>
            </a: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dirty="0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3139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N</a:t>
            </a:r>
            <a:r>
              <a:rPr sz="1150" spc="60" dirty="0">
                <a:latin typeface="Book Antiqua"/>
                <a:cs typeface="Book Antiqua"/>
              </a:rPr>
              <a:t>ONLINEAR</a:t>
            </a:r>
            <a:r>
              <a:rPr sz="1150" spc="100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SPECIFICATION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38289" y="1145246"/>
            <a:ext cx="3860800" cy="125031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51054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discuss </a:t>
            </a:r>
            <a:r>
              <a:rPr sz="1100" spc="-10" dirty="0">
                <a:latin typeface="Book Antiqua"/>
                <a:cs typeface="Book Antiqua"/>
              </a:rPr>
              <a:t>different specifications </a:t>
            </a:r>
            <a:r>
              <a:rPr sz="1100" spc="-5" dirty="0">
                <a:latin typeface="Book Antiqua"/>
                <a:cs typeface="Book Antiqua"/>
              </a:rPr>
              <a:t>nonlinear in  dependent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independent variables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their  </a:t>
            </a:r>
            <a:r>
              <a:rPr sz="1100" spc="-10" dirty="0">
                <a:latin typeface="Book Antiqua"/>
                <a:cs typeface="Book Antiqua"/>
              </a:rPr>
              <a:t>interpretation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</a:t>
            </a:r>
            <a:r>
              <a:rPr sz="1100" spc="-10" dirty="0">
                <a:latin typeface="Book Antiqua"/>
                <a:cs typeface="Book Antiqua"/>
              </a:rPr>
              <a:t>define </a:t>
            </a:r>
            <a:r>
              <a:rPr sz="1100" spc="-5" dirty="0">
                <a:latin typeface="Book Antiqua"/>
                <a:cs typeface="Book Antiqua"/>
              </a:rPr>
              <a:t>the notion of a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spc="-10" dirty="0">
                <a:latin typeface="Book Antiqua"/>
                <a:cs typeface="Book Antiqua"/>
              </a:rPr>
              <a:t>and we </a:t>
            </a:r>
            <a:r>
              <a:rPr sz="1100" spc="-5" dirty="0">
                <a:latin typeface="Book Antiqua"/>
                <a:cs typeface="Book Antiqua"/>
              </a:rPr>
              <a:t>will  </a:t>
            </a:r>
            <a:r>
              <a:rPr sz="1100" spc="-10" dirty="0">
                <a:latin typeface="Book Antiqua"/>
                <a:cs typeface="Book Antiqua"/>
              </a:rPr>
              <a:t>show </a:t>
            </a:r>
            <a:r>
              <a:rPr sz="1100" spc="-5" dirty="0">
                <a:latin typeface="Book Antiqua"/>
                <a:cs typeface="Book Antiqua"/>
              </a:rPr>
              <a:t>its </a:t>
            </a:r>
            <a:r>
              <a:rPr sz="1100" spc="-10" dirty="0">
                <a:latin typeface="Book Antiqua"/>
                <a:cs typeface="Book Antiqua"/>
              </a:rPr>
              <a:t>different </a:t>
            </a:r>
            <a:r>
              <a:rPr sz="1100" spc="-5" dirty="0">
                <a:latin typeface="Book Antiqua"/>
                <a:cs typeface="Book Antiqua"/>
              </a:rPr>
              <a:t>uses in linear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5" dirty="0">
                <a:latin typeface="Book Antiqua"/>
                <a:cs typeface="Book Antiqua"/>
              </a:rPr>
              <a:t> models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50989" y="737945"/>
            <a:ext cx="25768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the determinants of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wages: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8289" y="2108262"/>
            <a:ext cx="3695065" cy="9296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en-US"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Interpretation: men </a:t>
            </a:r>
            <a:r>
              <a:rPr sz="1100" spc="-5" dirty="0">
                <a:latin typeface="Book Antiqua"/>
                <a:cs typeface="Book Antiqua"/>
              </a:rPr>
              <a:t>gain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average 17 cents per hour 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than </a:t>
            </a:r>
            <a:r>
              <a:rPr sz="1100" spc="-10" dirty="0">
                <a:latin typeface="Book Antiqua"/>
                <a:cs typeface="Book Antiqua"/>
              </a:rPr>
              <a:t>women </a:t>
            </a:r>
            <a:r>
              <a:rPr sz="1100" spc="-5" dirty="0">
                <a:latin typeface="Book Antiqua"/>
                <a:cs typeface="Book Antiqua"/>
              </a:rPr>
              <a:t>for each additional year of education,  ceteris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paribus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469D545-B2AE-4E6A-8962-5B132947F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76" y="995826"/>
            <a:ext cx="4457123" cy="142035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260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S</a:t>
            </a:r>
            <a:r>
              <a:rPr spc="55" dirty="0"/>
              <a:t>LOPE </a:t>
            </a:r>
            <a:r>
              <a:rPr spc="40" dirty="0"/>
              <a:t>AND </a:t>
            </a:r>
            <a:r>
              <a:rPr spc="60" dirty="0"/>
              <a:t>INTERCEPT</a:t>
            </a:r>
            <a:r>
              <a:rPr spc="290" dirty="0"/>
              <a:t> </a:t>
            </a:r>
            <a:r>
              <a:rPr spc="55" dirty="0"/>
              <a:t>DUMMIES</a:t>
            </a:r>
            <a:endParaRPr sz="140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38289" y="627315"/>
            <a:ext cx="3669029" cy="96266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Allow both for </a:t>
            </a:r>
            <a:r>
              <a:rPr sz="1100" spc="-10" dirty="0">
                <a:latin typeface="Book Antiqua"/>
                <a:cs typeface="Book Antiqua"/>
              </a:rPr>
              <a:t>different </a:t>
            </a:r>
            <a:r>
              <a:rPr sz="1100" spc="-5" dirty="0">
                <a:latin typeface="Book Antiqua"/>
                <a:cs typeface="Book Antiqua"/>
              </a:rPr>
              <a:t>slope </a:t>
            </a:r>
            <a:r>
              <a:rPr sz="1100" spc="-10" dirty="0">
                <a:latin typeface="Book Antiqua"/>
                <a:cs typeface="Book Antiqua"/>
              </a:rPr>
              <a:t>and intercept </a:t>
            </a:r>
            <a:r>
              <a:rPr sz="1100" spc="-5" dirty="0">
                <a:latin typeface="Book Antiqua"/>
                <a:cs typeface="Book Antiqua"/>
              </a:rPr>
              <a:t>for </a:t>
            </a:r>
            <a:r>
              <a:rPr sz="1100" spc="-10" dirty="0">
                <a:latin typeface="Book Antiqua"/>
                <a:cs typeface="Book Antiqua"/>
              </a:rPr>
              <a:t>two  </a:t>
            </a:r>
            <a:r>
              <a:rPr sz="1100" spc="-5" dirty="0">
                <a:latin typeface="Book Antiqua"/>
                <a:cs typeface="Book Antiqua"/>
              </a:rPr>
              <a:t>subsets of data distinguished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a qualitative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condition: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850900">
              <a:lnSpc>
                <a:spcPct val="100000"/>
              </a:lnSpc>
            </a:pPr>
            <a:r>
              <a:rPr lang="en-GB"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 err="1">
                <a:latin typeface="Book Antiqua"/>
                <a:cs typeface="Book Antiqua"/>
              </a:rPr>
              <a:t>i</a:t>
            </a:r>
            <a:r>
              <a:rPr sz="1200" i="1" spc="-7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0416" dirty="0">
                <a:latin typeface="Book Antiqua"/>
                <a:cs typeface="Book Antiqua"/>
              </a:rPr>
              <a:t>3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Book Antiqua"/>
                <a:cs typeface="Book Antiqua"/>
              </a:rPr>
              <a:t>x</a:t>
            </a:r>
            <a:r>
              <a:rPr sz="1200" i="1" spc="30" baseline="-13888" dirty="0">
                <a:latin typeface="Book Antiqua"/>
                <a:cs typeface="Book Antiqua"/>
              </a:rPr>
              <a:t>i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10" dirty="0">
                <a:latin typeface="Lucida Sans Unicode"/>
                <a:cs typeface="Lucida Sans Unicode"/>
              </a:rPr>
              <a:t> </a:t>
            </a:r>
            <a:r>
              <a:rPr sz="1100" i="1" spc="45" dirty="0">
                <a:latin typeface="Book Antiqua"/>
                <a:cs typeface="Book Antiqua"/>
              </a:rPr>
              <a:t>D</a:t>
            </a:r>
            <a:r>
              <a:rPr sz="1200" i="1" spc="67" baseline="-13888" dirty="0">
                <a:latin typeface="Book Antiqua"/>
                <a:cs typeface="Book Antiqua"/>
              </a:rPr>
              <a:t>i</a:t>
            </a:r>
            <a:r>
              <a:rPr sz="1100" spc="45" dirty="0">
                <a:latin typeface="Garamond"/>
                <a:cs typeface="Garamond"/>
              </a:rPr>
              <a:t>)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14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 dirty="0">
              <a:latin typeface="Book Antiqua"/>
              <a:cs typeface="Book Antiqua"/>
            </a:endParaRPr>
          </a:p>
          <a:p>
            <a:pPr marL="198755">
              <a:lnSpc>
                <a:spcPct val="100000"/>
              </a:lnSpc>
              <a:spcBef>
                <a:spcPts val="685"/>
              </a:spcBef>
            </a:pPr>
            <a:r>
              <a:rPr sz="1100" spc="-10" dirty="0">
                <a:latin typeface="Book Antiqua"/>
                <a:cs typeface="Book Antiqua"/>
              </a:rPr>
              <a:t>where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2180" y="1819921"/>
            <a:ext cx="539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i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395" y="1758605"/>
            <a:ext cx="314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D</a:t>
            </a:r>
            <a:r>
              <a:rPr sz="1100" i="1" spc="21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51369" y="1563254"/>
            <a:ext cx="129539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509" dirty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8539" y="1672347"/>
            <a:ext cx="3289300" cy="3638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1 if the </a:t>
            </a:r>
            <a:r>
              <a:rPr sz="1100" i="1" spc="-5" dirty="0">
                <a:latin typeface="Book Antiqua"/>
                <a:cs typeface="Book Antiqua"/>
              </a:rPr>
              <a:t>i</a:t>
            </a:r>
            <a:r>
              <a:rPr sz="1100" spc="-5" dirty="0">
                <a:latin typeface="Book Antiqua"/>
                <a:cs typeface="Book Antiqua"/>
              </a:rPr>
              <a:t>-th observation meets a particular</a:t>
            </a:r>
            <a:r>
              <a:rPr sz="1100" spc="-1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condition</a:t>
            </a:r>
            <a:endParaRPr sz="110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spc="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otherwise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8289" y="2224721"/>
            <a:ext cx="3445510" cy="7131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endParaRPr sz="1100" dirty="0">
              <a:latin typeface="Book Antiqua"/>
              <a:cs typeface="Book Antiqua"/>
            </a:endParaRPr>
          </a:p>
          <a:p>
            <a:pPr marL="639445">
              <a:lnSpc>
                <a:spcPct val="100000"/>
              </a:lnSpc>
              <a:spcBef>
                <a:spcPts val="1130"/>
              </a:spcBef>
              <a:tabLst>
                <a:tab pos="869315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  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35" dirty="0">
                <a:latin typeface="Century Gothic"/>
                <a:cs typeface="Century Gothic"/>
              </a:rPr>
              <a:t>β</a:t>
            </a:r>
            <a:r>
              <a:rPr sz="1200" spc="52" baseline="-13888" dirty="0">
                <a:latin typeface="Book Antiqua"/>
                <a:cs typeface="Book Antiqua"/>
              </a:rPr>
              <a:t>1</a:t>
            </a:r>
            <a:r>
              <a:rPr sz="1100" spc="35" dirty="0">
                <a:latin typeface="Garamond"/>
                <a:cs typeface="Garamond"/>
              </a:rPr>
              <a:t>)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0416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15" dirty="0">
                <a:latin typeface="Century Gothic"/>
                <a:cs typeface="Century Gothic"/>
              </a:rPr>
              <a:t>β</a:t>
            </a:r>
            <a:r>
              <a:rPr sz="1200" spc="22" baseline="-10416" dirty="0">
                <a:latin typeface="Book Antiqua"/>
                <a:cs typeface="Book Antiqua"/>
              </a:rPr>
              <a:t>3</a:t>
            </a:r>
            <a:r>
              <a:rPr sz="1100" spc="15" dirty="0">
                <a:latin typeface="Garamond"/>
                <a:cs typeface="Garamond"/>
              </a:rPr>
              <a:t>)</a:t>
            </a:r>
            <a:r>
              <a:rPr sz="1100" i="1" spc="15" dirty="0">
                <a:latin typeface="Book Antiqua"/>
                <a:cs typeface="Book Antiqua"/>
              </a:rPr>
              <a:t>x</a:t>
            </a:r>
            <a:r>
              <a:rPr sz="1200" i="1" spc="22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8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  <a:p>
            <a:pPr marL="639445">
              <a:lnSpc>
                <a:spcPct val="100000"/>
              </a:lnSpc>
              <a:spcBef>
                <a:spcPts val="335"/>
              </a:spcBef>
              <a:tabLst>
                <a:tab pos="869315" algn="l"/>
                <a:tab pos="1311910" algn="l"/>
                <a:tab pos="1685289" algn="l"/>
                <a:tab pos="2032000" algn="l"/>
                <a:tab pos="2509520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	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	</a:t>
            </a:r>
            <a:r>
              <a:rPr sz="1100" spc="110" dirty="0">
                <a:latin typeface="Garamond"/>
                <a:cs typeface="Garamond"/>
              </a:rPr>
              <a:t>+	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15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7260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>
                <a:latin typeface="Book Antiqua"/>
                <a:cs typeface="Book Antiqua"/>
              </a:rPr>
              <a:t>S</a:t>
            </a:r>
            <a:r>
              <a:rPr sz="1150" spc="55" dirty="0">
                <a:latin typeface="Book Antiqua"/>
                <a:cs typeface="Book Antiqua"/>
              </a:rPr>
              <a:t>LOPE </a:t>
            </a:r>
            <a:r>
              <a:rPr sz="1150" spc="40" dirty="0">
                <a:latin typeface="Book Antiqua"/>
                <a:cs typeface="Book Antiqua"/>
              </a:rPr>
              <a:t>AND </a:t>
            </a:r>
            <a:r>
              <a:rPr sz="1150" spc="60" dirty="0">
                <a:latin typeface="Book Antiqua"/>
                <a:cs typeface="Book Antiqua"/>
              </a:rPr>
              <a:t>INTERCEPT</a:t>
            </a:r>
            <a:r>
              <a:rPr sz="1150" spc="290" dirty="0">
                <a:latin typeface="Book Antiqua"/>
                <a:cs typeface="Book Antiqua"/>
              </a:rPr>
              <a:t> </a:t>
            </a:r>
            <a:r>
              <a:rPr sz="1150" spc="55" dirty="0">
                <a:latin typeface="Book Antiqua"/>
                <a:cs typeface="Book Antiqua"/>
              </a:rPr>
              <a:t>DUMMIES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0157" y="2953340"/>
            <a:ext cx="3919854" cy="0"/>
          </a:xfrm>
          <a:custGeom>
            <a:avLst/>
            <a:gdLst/>
            <a:ahLst/>
            <a:cxnLst/>
            <a:rect l="l" t="t" r="r" b="b"/>
            <a:pathLst>
              <a:path w="3919854">
                <a:moveTo>
                  <a:pt x="0" y="0"/>
                </a:moveTo>
                <a:lnTo>
                  <a:pt x="3919602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8403" y="777377"/>
            <a:ext cx="0" cy="2368550"/>
          </a:xfrm>
          <a:custGeom>
            <a:avLst/>
            <a:gdLst/>
            <a:ahLst/>
            <a:cxnLst/>
            <a:rect l="l" t="t" r="r" b="b"/>
            <a:pathLst>
              <a:path h="2368550">
                <a:moveTo>
                  <a:pt x="0" y="2368327"/>
                </a:moveTo>
                <a:lnTo>
                  <a:pt x="0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55612" y="2659119"/>
            <a:ext cx="0" cy="269875"/>
          </a:xfrm>
          <a:custGeom>
            <a:avLst/>
            <a:gdLst/>
            <a:ahLst/>
            <a:cxnLst/>
            <a:rect l="l" t="t" r="r" b="b"/>
            <a:pathLst>
              <a:path h="269875">
                <a:moveTo>
                  <a:pt x="0" y="269274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82103" y="823881"/>
            <a:ext cx="2423795" cy="1593850"/>
          </a:xfrm>
          <a:custGeom>
            <a:avLst/>
            <a:gdLst/>
            <a:ahLst/>
            <a:cxnLst/>
            <a:rect l="l" t="t" r="r" b="b"/>
            <a:pathLst>
              <a:path w="2423795" h="1593850">
                <a:moveTo>
                  <a:pt x="0" y="1593341"/>
                </a:moveTo>
                <a:lnTo>
                  <a:pt x="2423308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10227" y="1456020"/>
            <a:ext cx="260350" cy="498475"/>
          </a:xfrm>
          <a:custGeom>
            <a:avLst/>
            <a:gdLst/>
            <a:ahLst/>
            <a:cxnLst/>
            <a:rect l="l" t="t" r="r" b="b"/>
            <a:pathLst>
              <a:path w="260350" h="498475">
                <a:moveTo>
                  <a:pt x="259837" y="0"/>
                </a:moveTo>
                <a:lnTo>
                  <a:pt x="198473" y="33600"/>
                </a:lnTo>
                <a:lnTo>
                  <a:pt x="145357" y="67653"/>
                </a:lnTo>
                <a:lnTo>
                  <a:pt x="100490" y="102159"/>
                </a:lnTo>
                <a:lnTo>
                  <a:pt x="63873" y="137118"/>
                </a:lnTo>
                <a:lnTo>
                  <a:pt x="35504" y="172530"/>
                </a:lnTo>
                <a:lnTo>
                  <a:pt x="15385" y="208395"/>
                </a:lnTo>
                <a:lnTo>
                  <a:pt x="3515" y="244713"/>
                </a:lnTo>
                <a:lnTo>
                  <a:pt x="0" y="285563"/>
                </a:lnTo>
                <a:lnTo>
                  <a:pt x="6651" y="326971"/>
                </a:lnTo>
                <a:lnTo>
                  <a:pt x="23469" y="368937"/>
                </a:lnTo>
                <a:lnTo>
                  <a:pt x="50453" y="411462"/>
                </a:lnTo>
                <a:lnTo>
                  <a:pt x="87604" y="454544"/>
                </a:lnTo>
                <a:lnTo>
                  <a:pt x="134922" y="498186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27151" y="2344538"/>
            <a:ext cx="815975" cy="241300"/>
          </a:xfrm>
          <a:custGeom>
            <a:avLst/>
            <a:gdLst/>
            <a:ahLst/>
            <a:cxnLst/>
            <a:rect l="l" t="t" r="r" b="b"/>
            <a:pathLst>
              <a:path w="815975" h="241300">
                <a:moveTo>
                  <a:pt x="815645" y="96866"/>
                </a:moveTo>
                <a:lnTo>
                  <a:pt x="773284" y="135745"/>
                </a:lnTo>
                <a:lnTo>
                  <a:pt x="729638" y="168513"/>
                </a:lnTo>
                <a:lnTo>
                  <a:pt x="684707" y="195169"/>
                </a:lnTo>
                <a:lnTo>
                  <a:pt x="638492" y="215714"/>
                </a:lnTo>
                <a:lnTo>
                  <a:pt x="590992" y="230147"/>
                </a:lnTo>
                <a:lnTo>
                  <a:pt x="542207" y="238469"/>
                </a:lnTo>
                <a:lnTo>
                  <a:pt x="492137" y="240679"/>
                </a:lnTo>
                <a:lnTo>
                  <a:pt x="440783" y="236777"/>
                </a:lnTo>
                <a:lnTo>
                  <a:pt x="400166" y="229565"/>
                </a:lnTo>
                <a:lnTo>
                  <a:pt x="358780" y="218693"/>
                </a:lnTo>
                <a:lnTo>
                  <a:pt x="316625" y="204163"/>
                </a:lnTo>
                <a:lnTo>
                  <a:pt x="273700" y="185973"/>
                </a:lnTo>
                <a:lnTo>
                  <a:pt x="230006" y="164125"/>
                </a:lnTo>
                <a:lnTo>
                  <a:pt x="185543" y="138618"/>
                </a:lnTo>
                <a:lnTo>
                  <a:pt x="140311" y="109451"/>
                </a:lnTo>
                <a:lnTo>
                  <a:pt x="94310" y="76626"/>
                </a:lnTo>
                <a:lnTo>
                  <a:pt x="47539" y="40142"/>
                </a:ln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85055" y="1616026"/>
            <a:ext cx="2601595" cy="1017905"/>
          </a:xfrm>
          <a:custGeom>
            <a:avLst/>
            <a:gdLst/>
            <a:ahLst/>
            <a:cxnLst/>
            <a:rect l="l" t="t" r="r" b="b"/>
            <a:pathLst>
              <a:path w="2601595" h="1017905">
                <a:moveTo>
                  <a:pt x="0" y="1017640"/>
                </a:moveTo>
                <a:lnTo>
                  <a:pt x="2601000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08151" y="2434288"/>
            <a:ext cx="0" cy="504825"/>
          </a:xfrm>
          <a:custGeom>
            <a:avLst/>
            <a:gdLst/>
            <a:ahLst/>
            <a:cxnLst/>
            <a:rect l="l" t="t" r="r" b="b"/>
            <a:pathLst>
              <a:path h="504825">
                <a:moveTo>
                  <a:pt x="0" y="504549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33815" y="2906545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7"/>
                </a:lnTo>
                <a:lnTo>
                  <a:pt x="21797" y="21797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7"/>
                </a:lnTo>
                <a:lnTo>
                  <a:pt x="32696" y="21797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33815" y="2637371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14067" y="1923200"/>
            <a:ext cx="47625" cy="44450"/>
          </a:xfrm>
          <a:custGeom>
            <a:avLst/>
            <a:gdLst/>
            <a:ahLst/>
            <a:cxnLst/>
            <a:rect l="l" t="t" r="r" b="b"/>
            <a:pathLst>
              <a:path w="47625" h="44450">
                <a:moveTo>
                  <a:pt x="27554" y="0"/>
                </a:moveTo>
                <a:lnTo>
                  <a:pt x="30669" y="30669"/>
                </a:lnTo>
                <a:lnTo>
                  <a:pt x="0" y="33783"/>
                </a:lnTo>
                <a:lnTo>
                  <a:pt x="47560" y="44446"/>
                </a:lnTo>
                <a:lnTo>
                  <a:pt x="275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10849" y="2330088"/>
            <a:ext cx="47625" cy="45720"/>
          </a:xfrm>
          <a:custGeom>
            <a:avLst/>
            <a:gdLst/>
            <a:ahLst/>
            <a:cxnLst/>
            <a:rect l="l" t="t" r="r" b="b"/>
            <a:pathLst>
              <a:path w="47625" h="45719">
                <a:moveTo>
                  <a:pt x="0" y="0"/>
                </a:moveTo>
                <a:lnTo>
                  <a:pt x="18166" y="45229"/>
                </a:lnTo>
                <a:lnTo>
                  <a:pt x="16312" y="14458"/>
                </a:lnTo>
                <a:lnTo>
                  <a:pt x="47083" y="126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86354" y="2916621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7"/>
                </a:lnTo>
                <a:lnTo>
                  <a:pt x="21797" y="21797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7"/>
                </a:lnTo>
                <a:lnTo>
                  <a:pt x="32696" y="21797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86354" y="2412908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X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18" name="object 18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 Unicode"/>
                <a:cs typeface="Lucida Sans Unicode"/>
              </a:rPr>
              <a:t>Y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08719" y="2292156"/>
            <a:ext cx="28194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=0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36995" y="1009720"/>
            <a:ext cx="1313180" cy="4470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5753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60" dirty="0">
                <a:latin typeface="Lucida Sans Unicode"/>
                <a:cs typeface="Lucida Sans Unicode"/>
              </a:rPr>
              <a:t> </a:t>
            </a:r>
            <a:r>
              <a:rPr sz="850" spc="5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2</a:t>
            </a:r>
            <a:r>
              <a:rPr sz="850" spc="5" dirty="0">
                <a:latin typeface="Lucida Sans Unicode"/>
                <a:cs typeface="Lucida Sans Unicode"/>
              </a:rPr>
              <a:t>+β</a:t>
            </a:r>
            <a:r>
              <a:rPr sz="500" spc="5" dirty="0"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spc="5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=1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57483" y="1874366"/>
            <a:ext cx="574675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60" dirty="0">
                <a:latin typeface="Lucida Sans Unicode"/>
                <a:cs typeface="Lucida Sans Unicode"/>
              </a:rPr>
              <a:t> </a:t>
            </a: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dirty="0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5197" y="2600958"/>
            <a:ext cx="677545" cy="250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88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r>
              <a:rPr sz="850" spc="5" dirty="0">
                <a:latin typeface="Lucida Sans Unicode"/>
                <a:cs typeface="Lucida Sans Unicode"/>
              </a:rPr>
              <a:t>+β</a:t>
            </a:r>
            <a:r>
              <a:rPr sz="500" spc="5" dirty="0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557530">
              <a:lnSpc>
                <a:spcPts val="880"/>
              </a:lnSpc>
            </a:pP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64680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UMMY </a:t>
            </a:r>
            <a:r>
              <a:rPr spc="45" dirty="0"/>
              <a:t>VARIABLES </a:t>
            </a:r>
            <a:r>
              <a:rPr sz="1400" spc="10" dirty="0"/>
              <a:t>- </a:t>
            </a:r>
            <a:r>
              <a:rPr spc="45" dirty="0"/>
              <a:t>MULTIPLE</a:t>
            </a:r>
            <a:r>
              <a:rPr spc="365" dirty="0"/>
              <a:t> </a:t>
            </a:r>
            <a:r>
              <a:rPr spc="50" dirty="0"/>
              <a:t>CATEGORIES</a:t>
            </a:r>
            <a:endParaRPr sz="14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63689" y="611960"/>
            <a:ext cx="3482975" cy="10318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8605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if a variable </a:t>
            </a:r>
            <a:r>
              <a:rPr sz="1100" spc="-10" dirty="0">
                <a:latin typeface="Book Antiqua"/>
                <a:cs typeface="Book Antiqua"/>
              </a:rPr>
              <a:t>defines three </a:t>
            </a:r>
            <a:r>
              <a:rPr sz="1100" spc="-5" dirty="0">
                <a:latin typeface="Book Antiqua"/>
                <a:cs typeface="Book Antiqua"/>
              </a:rPr>
              <a:t>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qualitative  attributes?</a:t>
            </a:r>
            <a:endParaRPr sz="1100">
              <a:latin typeface="Book Antiqua"/>
              <a:cs typeface="Book Antiqua"/>
            </a:endParaRPr>
          </a:p>
          <a:p>
            <a:pPr marL="173355" marR="177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level of education - elementary school, high  school,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college</a:t>
            </a:r>
            <a:endParaRPr sz="110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Define and </a:t>
            </a:r>
            <a:r>
              <a:rPr sz="1100" spc="-5" dirty="0">
                <a:latin typeface="Book Antiqua"/>
                <a:cs typeface="Book Antiqua"/>
              </a:rPr>
              <a:t>use a set of </a:t>
            </a:r>
            <a:r>
              <a:rPr sz="1100" spc="-10" dirty="0">
                <a:latin typeface="Book Antiqua"/>
                <a:cs typeface="Book Antiqua"/>
              </a:rPr>
              <a:t>dummy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0989" y="2239897"/>
            <a:ext cx="3797935" cy="9563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558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Should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include also a </a:t>
            </a:r>
            <a:r>
              <a:rPr sz="1100" spc="-10" dirty="0">
                <a:latin typeface="Book Antiqua"/>
                <a:cs typeface="Book Antiqua"/>
              </a:rPr>
              <a:t>third dummy </a:t>
            </a:r>
            <a:r>
              <a:rPr sz="1100" spc="-5" dirty="0">
                <a:latin typeface="Book Antiqua"/>
                <a:cs typeface="Book Antiqua"/>
              </a:rPr>
              <a:t>in the </a:t>
            </a:r>
            <a:r>
              <a:rPr sz="1100" spc="-10" dirty="0">
                <a:latin typeface="Book Antiqua"/>
                <a:cs typeface="Book Antiqua"/>
              </a:rPr>
              <a:t>regression,  </a:t>
            </a:r>
            <a:r>
              <a:rPr sz="1100" spc="-5" dirty="0">
                <a:latin typeface="Book Antiqua"/>
                <a:cs typeface="Book Antiqua"/>
              </a:rPr>
              <a:t>which is equal to 1 for people with elementary</a:t>
            </a:r>
            <a:r>
              <a:rPr sz="1100" spc="-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education?</a:t>
            </a:r>
            <a:endParaRPr sz="1100" dirty="0">
              <a:latin typeface="Book Antiqua"/>
              <a:cs typeface="Book Antiqua"/>
            </a:endParaRPr>
          </a:p>
          <a:p>
            <a:pPr marL="325755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No, unless we exclude the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intercept!</a:t>
            </a:r>
            <a:endParaRPr sz="1000" dirty="0">
              <a:latin typeface="Book Antiqua"/>
              <a:cs typeface="Book Antiqua"/>
            </a:endParaRPr>
          </a:p>
          <a:p>
            <a:pPr marL="462915" marR="304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Using full set of dummies leads to perfect multicollinearity  (dummy variable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trap)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01F3AAD-57AC-4EE5-9BBF-AB18C5BC5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58" y="1606156"/>
            <a:ext cx="4285106" cy="659629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25589" y="1019199"/>
            <a:ext cx="3504565" cy="158415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15684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discussed </a:t>
            </a:r>
            <a:r>
              <a:rPr sz="1100" spc="-10" dirty="0">
                <a:latin typeface="Book Antiqua"/>
                <a:cs typeface="Book Antiqua"/>
              </a:rPr>
              <a:t>different </a:t>
            </a:r>
            <a:r>
              <a:rPr sz="1100" spc="-5" dirty="0">
                <a:latin typeface="Book Antiqua"/>
                <a:cs typeface="Book Antiqua"/>
              </a:rPr>
              <a:t>nonlinear </a:t>
            </a:r>
            <a:r>
              <a:rPr sz="1100" spc="-10" dirty="0">
                <a:latin typeface="Book Antiqua"/>
                <a:cs typeface="Book Antiqua"/>
              </a:rPr>
              <a:t>specifications </a:t>
            </a:r>
            <a:r>
              <a:rPr sz="1100" spc="-5" dirty="0">
                <a:latin typeface="Book Antiqua"/>
                <a:cs typeface="Book Antiqua"/>
              </a:rPr>
              <a:t>of a 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equation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their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interpretation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11454" marR="558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defined </a:t>
            </a:r>
            <a:r>
              <a:rPr sz="1100" spc="-5" dirty="0">
                <a:latin typeface="Book Antiqua"/>
                <a:cs typeface="Book Antiqua"/>
              </a:rPr>
              <a:t>the concept of a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spc="-10" dirty="0">
                <a:latin typeface="Book Antiqua"/>
                <a:cs typeface="Book Antiqua"/>
              </a:rPr>
              <a:t>and we  showed </a:t>
            </a:r>
            <a:r>
              <a:rPr sz="1100" spc="-5" dirty="0">
                <a:latin typeface="Book Antiqua"/>
                <a:cs typeface="Book Antiqua"/>
              </a:rPr>
              <a:t>its use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Further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  <a:spcBef>
                <a:spcPts val="175"/>
              </a:spcBef>
            </a:pPr>
            <a:r>
              <a:rPr sz="1000" spc="-5" dirty="0" err="1">
                <a:latin typeface="Book Antiqua"/>
                <a:cs typeface="Book Antiqua"/>
              </a:rPr>
              <a:t>Studenmund</a:t>
            </a:r>
            <a:r>
              <a:rPr sz="1000" spc="-5" dirty="0">
                <a:latin typeface="Book Antiqua"/>
                <a:cs typeface="Book Antiqua"/>
              </a:rPr>
              <a:t>, Chapter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7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</a:pPr>
            <a:r>
              <a:rPr sz="1000" spc="-15" dirty="0">
                <a:latin typeface="Book Antiqua"/>
                <a:cs typeface="Book Antiqua"/>
              </a:rPr>
              <a:t>Wooldridge, </a:t>
            </a:r>
            <a:r>
              <a:rPr sz="1000" spc="-5" dirty="0">
                <a:latin typeface="Book Antiqua"/>
                <a:cs typeface="Book Antiqua"/>
              </a:rPr>
              <a:t>Chapters 6 &amp;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7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139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N</a:t>
            </a:r>
            <a:r>
              <a:rPr spc="60" dirty="0"/>
              <a:t>ONLINEAR</a:t>
            </a:r>
            <a:r>
              <a:rPr spc="100" dirty="0"/>
              <a:t> </a:t>
            </a:r>
            <a:r>
              <a:rPr spc="50" dirty="0"/>
              <a:t>SPECIFICATION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38289" y="574826"/>
            <a:ext cx="3808729" cy="27356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60706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lang="en-US" sz="1200" spc="127" baseline="6944" dirty="0">
                <a:latin typeface="Arial Black"/>
                <a:cs typeface="Arial Black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is not always a linear </a:t>
            </a:r>
            <a:r>
              <a:rPr sz="1100" spc="-10" dirty="0">
                <a:latin typeface="Book Antiqua"/>
                <a:cs typeface="Book Antiqua"/>
              </a:rPr>
              <a:t>relationship </a:t>
            </a:r>
            <a:r>
              <a:rPr sz="1100" spc="-5" dirty="0">
                <a:latin typeface="Book Antiqua"/>
                <a:cs typeface="Book Antiqua"/>
              </a:rPr>
              <a:t>between  dependent variable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explanatory</a:t>
            </a:r>
            <a:r>
              <a:rPr sz="1100" spc="-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lang="en-US" sz="1100" dirty="0">
              <a:latin typeface="Book Antiqua"/>
              <a:cs typeface="Book Antiqua"/>
            </a:endParaRPr>
          </a:p>
          <a:p>
            <a:pPr marL="475615" marR="348615" indent="-137160">
              <a:lnSpc>
                <a:spcPct val="100000"/>
              </a:lnSpc>
              <a:spcBef>
                <a:spcPts val="715"/>
              </a:spcBef>
            </a:pPr>
            <a:r>
              <a:rPr lang="en-US" sz="1000" spc="-5" dirty="0">
                <a:latin typeface="Book Antiqua"/>
                <a:cs typeface="Book Antiqua"/>
              </a:rPr>
              <a:t>The use of OLS </a:t>
            </a:r>
            <a:r>
              <a:rPr lang="en-US" sz="1000" spc="-10" dirty="0">
                <a:latin typeface="Book Antiqua"/>
                <a:cs typeface="Book Antiqua"/>
              </a:rPr>
              <a:t>requires </a:t>
            </a:r>
            <a:r>
              <a:rPr lang="en-US" sz="1000" spc="-5" dirty="0">
                <a:latin typeface="Book Antiqua"/>
                <a:cs typeface="Book Antiqua"/>
              </a:rPr>
              <a:t>that the equation be linear in  coefficients</a:t>
            </a:r>
            <a:endParaRPr lang="en-US" sz="1000" dirty="0">
              <a:latin typeface="Book Antiqua"/>
              <a:cs typeface="Book Antiqua"/>
            </a:endParaRPr>
          </a:p>
          <a:p>
            <a:pPr marL="475615" marR="30480" indent="-137160">
              <a:lnSpc>
                <a:spcPct val="100000"/>
              </a:lnSpc>
              <a:spcBef>
                <a:spcPts val="275"/>
              </a:spcBef>
            </a:pPr>
            <a:r>
              <a:rPr sz="1000" spc="-15" dirty="0">
                <a:latin typeface="Book Antiqua"/>
                <a:cs typeface="Book Antiqua"/>
              </a:rPr>
              <a:t>However, </a:t>
            </a:r>
            <a:r>
              <a:rPr sz="1000" spc="-10" dirty="0">
                <a:latin typeface="Book Antiqua"/>
                <a:cs typeface="Book Antiqua"/>
              </a:rPr>
              <a:t>there </a:t>
            </a:r>
            <a:r>
              <a:rPr sz="1000" spc="-5" dirty="0">
                <a:latin typeface="Book Antiqua"/>
                <a:cs typeface="Book Antiqua"/>
              </a:rPr>
              <a:t>is a wide variety of functional forms that 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linear in coefficients while being nonlinear in</a:t>
            </a:r>
            <a:r>
              <a:rPr sz="1000" spc="3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variables!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 marL="198755" marR="285750" indent="-148590" algn="just">
              <a:lnSpc>
                <a:spcPct val="1026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lang="en-US" sz="1200" spc="127" baseline="6944" dirty="0">
                <a:latin typeface="Arial Black"/>
                <a:cs typeface="Arial Black"/>
              </a:rPr>
              <a:t>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to choose </a:t>
            </a:r>
            <a:r>
              <a:rPr sz="1100" spc="-10" dirty="0">
                <a:latin typeface="Book Antiqua"/>
                <a:cs typeface="Book Antiqua"/>
              </a:rPr>
              <a:t>carefully </a:t>
            </a:r>
            <a:r>
              <a:rPr sz="1100" spc="-5" dirty="0">
                <a:latin typeface="Book Antiqua"/>
                <a:cs typeface="Book Antiqua"/>
              </a:rPr>
              <a:t>the functional form of the  </a:t>
            </a:r>
            <a:r>
              <a:rPr sz="1100" spc="-10" dirty="0">
                <a:latin typeface="Book Antiqua"/>
                <a:cs typeface="Book Antiqua"/>
              </a:rPr>
              <a:t>relationship </a:t>
            </a:r>
            <a:r>
              <a:rPr sz="1100" spc="-5" dirty="0">
                <a:latin typeface="Book Antiqua"/>
                <a:cs typeface="Book Antiqua"/>
              </a:rPr>
              <a:t>between the dependent variable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each  explanatory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 dirty="0">
              <a:latin typeface="Book Antiqua"/>
              <a:cs typeface="Book Antiqua"/>
            </a:endParaRPr>
          </a:p>
          <a:p>
            <a:pPr marL="475615" marR="267970" indent="-137160">
              <a:lnSpc>
                <a:spcPct val="100000"/>
              </a:lnSpc>
              <a:spcBef>
                <a:spcPts val="715"/>
              </a:spcBef>
            </a:pPr>
            <a:r>
              <a:rPr sz="1000" spc="-5" dirty="0">
                <a:latin typeface="Book Antiqua"/>
                <a:cs typeface="Book Antiqua"/>
              </a:rPr>
              <a:t>The choice of a functional form should be based on the  underlying economic theory and/or intuition</a:t>
            </a:r>
            <a:endParaRPr sz="1000" dirty="0">
              <a:latin typeface="Book Antiqua"/>
              <a:cs typeface="Book Antiqua"/>
            </a:endParaRPr>
          </a:p>
          <a:p>
            <a:pPr marL="475615" marR="167005" indent="-137160">
              <a:lnSpc>
                <a:spcPct val="100000"/>
              </a:lnSpc>
              <a:spcBef>
                <a:spcPts val="275"/>
              </a:spcBef>
            </a:pPr>
            <a:r>
              <a:rPr sz="1000" spc="-5" dirty="0">
                <a:latin typeface="Book Antiqua"/>
                <a:cs typeface="Book Antiqua"/>
              </a:rPr>
              <a:t>Do we expect a curve instead of a straight line? Does the  effect of a variable peak at some point and then start to  decline?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1645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L</a:t>
            </a:r>
            <a:r>
              <a:rPr spc="60" dirty="0"/>
              <a:t>INEAR</a:t>
            </a:r>
            <a:r>
              <a:rPr spc="6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1717992" y="1790395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>
                <a:moveTo>
                  <a:pt x="0" y="0"/>
                </a:moveTo>
                <a:lnTo>
                  <a:pt x="20229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2889" y="796809"/>
            <a:ext cx="3839210" cy="2265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14808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0416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8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 dirty="0">
              <a:latin typeface="Century Gothic"/>
              <a:cs typeface="Century Gothic"/>
            </a:endParaRPr>
          </a:p>
          <a:p>
            <a:pPr marL="224154" marR="86360" indent="-148590">
              <a:lnSpc>
                <a:spcPct val="102600"/>
              </a:lnSpc>
              <a:spcBef>
                <a:spcPts val="124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Assumes </a:t>
            </a:r>
            <a:r>
              <a:rPr sz="1100" spc="-5" dirty="0">
                <a:latin typeface="Book Antiqua"/>
                <a:cs typeface="Book Antiqua"/>
              </a:rPr>
              <a:t>that 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the explanatory variable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 dependent variable is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constant:</a:t>
            </a:r>
            <a:endParaRPr sz="1100" dirty="0">
              <a:latin typeface="Book Antiqua"/>
              <a:cs typeface="Book Antiqua"/>
            </a:endParaRPr>
          </a:p>
          <a:p>
            <a:pPr marL="1330960">
              <a:lnSpc>
                <a:spcPts val="1030"/>
              </a:lnSpc>
              <a:spcBef>
                <a:spcPts val="890"/>
              </a:spcBef>
            </a:pPr>
            <a:r>
              <a:rPr sz="1100" i="1" spc="45" dirty="0">
                <a:latin typeface="Century Gothic"/>
                <a:cs typeface="Century Gothic"/>
              </a:rPr>
              <a:t>∂</a:t>
            </a:r>
            <a:r>
              <a:rPr sz="1100" i="1" spc="45" dirty="0">
                <a:latin typeface="Book Antiqua"/>
                <a:cs typeface="Book Antiqua"/>
              </a:rPr>
              <a:t>y</a:t>
            </a:r>
            <a:endParaRPr sz="1100" dirty="0">
              <a:latin typeface="Book Antiqua"/>
              <a:cs typeface="Book Antiqua"/>
            </a:endParaRPr>
          </a:p>
          <a:p>
            <a:pPr marL="1304925">
              <a:lnSpc>
                <a:spcPts val="1030"/>
              </a:lnSpc>
              <a:tabLst>
                <a:tab pos="2322195" algn="l"/>
              </a:tabLst>
            </a:pPr>
            <a:r>
              <a:rPr sz="1650" i="1" spc="37" baseline="-37878" dirty="0">
                <a:latin typeface="Century Gothic"/>
                <a:cs typeface="Century Gothic"/>
              </a:rPr>
              <a:t>∂</a:t>
            </a:r>
            <a:r>
              <a:rPr sz="1650" i="1" spc="37" baseline="-37878" dirty="0">
                <a:latin typeface="Book Antiqua"/>
                <a:cs typeface="Book Antiqua"/>
              </a:rPr>
              <a:t>x</a:t>
            </a:r>
            <a:r>
              <a:rPr sz="1200" i="1" spc="37" baseline="-65972" dirty="0">
                <a:latin typeface="Book Antiqua"/>
                <a:cs typeface="Book Antiqua"/>
              </a:rPr>
              <a:t>k </a:t>
            </a:r>
            <a:r>
              <a:rPr sz="1200" i="1" spc="82" baseline="-65972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i="1" spc="-37" baseline="-13888" dirty="0">
                <a:latin typeface="Book Antiqua"/>
                <a:cs typeface="Book Antiqua"/>
              </a:rPr>
              <a:t>k	</a:t>
            </a: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Century Gothic"/>
                <a:cs typeface="Century Gothic"/>
              </a:rPr>
              <a:t>,</a:t>
            </a:r>
            <a:r>
              <a:rPr sz="1100" i="1" spc="-18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</a:t>
            </a:r>
            <a:endParaRPr sz="1100" dirty="0">
              <a:latin typeface="Book Antiqua"/>
              <a:cs typeface="Book Antiqua"/>
            </a:endParaRPr>
          </a:p>
          <a:p>
            <a:pPr marL="224154" marR="206375" indent="-148590">
              <a:lnSpc>
                <a:spcPct val="102600"/>
              </a:lnSpc>
              <a:spcBef>
                <a:spcPts val="11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Interpretation: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k </a:t>
            </a:r>
            <a:r>
              <a:rPr sz="1100" spc="-10" dirty="0">
                <a:latin typeface="Book Antiqua"/>
                <a:cs typeface="Book Antiqua"/>
              </a:rPr>
              <a:t>increases by </a:t>
            </a:r>
            <a:r>
              <a:rPr sz="1100" spc="-5" dirty="0">
                <a:latin typeface="Book Antiqua"/>
                <a:cs typeface="Book Antiqua"/>
              </a:rPr>
              <a:t>1 </a:t>
            </a:r>
            <a:r>
              <a:rPr sz="1100" b="1" spc="-5" dirty="0">
                <a:latin typeface="Book Antiqua"/>
                <a:cs typeface="Book Antiqua"/>
              </a:rPr>
              <a:t>unit </a:t>
            </a:r>
            <a:r>
              <a:rPr sz="1100" spc="-5" dirty="0">
                <a:latin typeface="Book Antiqua"/>
                <a:cs typeface="Book Antiqua"/>
              </a:rPr>
              <a:t>(in which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k </a:t>
            </a:r>
            <a:r>
              <a:rPr sz="1100" spc="-5" dirty="0">
                <a:latin typeface="Book Antiqua"/>
                <a:cs typeface="Book Antiqua"/>
              </a:rPr>
              <a:t>is  </a:t>
            </a:r>
            <a:r>
              <a:rPr sz="1100" spc="-10" dirty="0">
                <a:latin typeface="Book Antiqua"/>
                <a:cs typeface="Book Antiqua"/>
              </a:rPr>
              <a:t>measured), </a:t>
            </a:r>
            <a:r>
              <a:rPr sz="1100" spc="-5" dirty="0">
                <a:latin typeface="Book Antiqua"/>
                <a:cs typeface="Book Antiqua"/>
              </a:rPr>
              <a:t>then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will change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i="1" spc="-37" baseline="-13888" dirty="0">
                <a:latin typeface="Book Antiqua"/>
                <a:cs typeface="Book Antiqua"/>
              </a:rPr>
              <a:t>k </a:t>
            </a:r>
            <a:r>
              <a:rPr sz="1100" b="1" spc="-5" dirty="0">
                <a:latin typeface="Book Antiqua"/>
                <a:cs typeface="Book Antiqua"/>
              </a:rPr>
              <a:t>units </a:t>
            </a:r>
            <a:r>
              <a:rPr sz="1100" spc="-5" dirty="0">
                <a:latin typeface="Book Antiqua"/>
                <a:cs typeface="Book Antiqua"/>
              </a:rPr>
              <a:t>(in which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is  </a:t>
            </a:r>
            <a:r>
              <a:rPr sz="1100" spc="-10" dirty="0">
                <a:latin typeface="Book Antiqua"/>
                <a:cs typeface="Book Antiqua"/>
              </a:rPr>
              <a:t>measured)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Linear form is used as default functional form until </a:t>
            </a:r>
            <a:r>
              <a:rPr sz="1100" spc="-10" dirty="0">
                <a:latin typeface="Book Antiqua"/>
                <a:cs typeface="Book Antiqua"/>
              </a:rPr>
              <a:t>strong  </a:t>
            </a:r>
            <a:r>
              <a:rPr sz="1100" spc="-5" dirty="0">
                <a:latin typeface="Book Antiqua"/>
                <a:cs typeface="Book Antiqua"/>
              </a:rPr>
              <a:t>evidence that it is </a:t>
            </a:r>
            <a:r>
              <a:rPr sz="1100" spc="-10" dirty="0">
                <a:latin typeface="Book Antiqua"/>
                <a:cs typeface="Book Antiqua"/>
              </a:rPr>
              <a:t>inappropriate </a:t>
            </a:r>
            <a:r>
              <a:rPr sz="1100" spc="-5" dirty="0">
                <a:latin typeface="Book Antiqua"/>
                <a:cs typeface="Book Antiqua"/>
              </a:rPr>
              <a:t>is found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827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60" dirty="0"/>
              <a:t>LOG</a:t>
            </a:r>
            <a:r>
              <a:rPr sz="1400" spc="60" dirty="0"/>
              <a:t>-</a:t>
            </a:r>
            <a:r>
              <a:rPr spc="60" dirty="0"/>
              <a:t>LOG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859699"/>
            <a:ext cx="3783329" cy="6940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79475">
              <a:lnSpc>
                <a:spcPct val="100000"/>
              </a:lnSpc>
              <a:spcBef>
                <a:spcPts val="90"/>
              </a:spcBef>
            </a:pP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0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</a:t>
            </a:r>
            <a:r>
              <a:rPr sz="1200" spc="44" baseline="-13888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200" spc="-15" baseline="-13888" dirty="0">
                <a:latin typeface="Book Antiqua"/>
                <a:cs typeface="Book Antiqua"/>
              </a:rPr>
              <a:t>1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44" baseline="-10416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200" spc="-15" baseline="-10416" dirty="0">
                <a:latin typeface="Book Antiqua"/>
                <a:cs typeface="Book Antiqua"/>
              </a:rPr>
              <a:t>2</a:t>
            </a:r>
            <a:r>
              <a:rPr sz="1200" spc="127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  <a:p>
            <a:pPr marL="186055" marR="30480" indent="-148590">
              <a:lnSpc>
                <a:spcPct val="102600"/>
              </a:lnSpc>
              <a:spcBef>
                <a:spcPts val="124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Assumes </a:t>
            </a:r>
            <a:r>
              <a:rPr sz="1100" spc="-5" dirty="0">
                <a:latin typeface="Book Antiqua"/>
                <a:cs typeface="Book Antiqua"/>
              </a:rPr>
              <a:t>that the elasticity of the dependent variable with  </a:t>
            </a:r>
            <a:r>
              <a:rPr sz="1100" spc="-10" dirty="0">
                <a:latin typeface="Book Antiqua"/>
                <a:cs typeface="Book Antiqua"/>
              </a:rPr>
              <a:t>respect </a:t>
            </a:r>
            <a:r>
              <a:rPr sz="1100" spc="-5" dirty="0">
                <a:latin typeface="Book Antiqua"/>
                <a:cs typeface="Book Antiqua"/>
              </a:rPr>
              <a:t>to the explanatory variable is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constant: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33309" y="1860981"/>
            <a:ext cx="364490" cy="0"/>
          </a:xfrm>
          <a:custGeom>
            <a:avLst/>
            <a:gdLst/>
            <a:ahLst/>
            <a:cxnLst/>
            <a:rect l="l" t="t" r="r" b="b"/>
            <a:pathLst>
              <a:path w="364489">
                <a:moveTo>
                  <a:pt x="0" y="0"/>
                </a:moveTo>
                <a:lnTo>
                  <a:pt x="363931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46504" y="1650643"/>
            <a:ext cx="9194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17220" algn="l"/>
              </a:tabLst>
            </a:pPr>
            <a:r>
              <a:rPr sz="1100" i="1" spc="30" dirty="0">
                <a:latin typeface="Century Gothic"/>
                <a:cs typeface="Century Gothic"/>
              </a:rPr>
              <a:t>∂</a:t>
            </a:r>
            <a:r>
              <a:rPr sz="1100" i="1" spc="-65" dirty="0">
                <a:latin typeface="Century Gothic"/>
                <a:cs typeface="Century Gothic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dirty="0">
                <a:latin typeface="Book Antiqua"/>
                <a:cs typeface="Book Antiqua"/>
              </a:rPr>
              <a:t>	</a:t>
            </a:r>
            <a:r>
              <a:rPr sz="1100" i="1" spc="90" dirty="0">
                <a:latin typeface="Century Gothic"/>
                <a:cs typeface="Century Gothic"/>
              </a:rPr>
              <a:t>∂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55" dirty="0">
                <a:latin typeface="Century Gothic"/>
                <a:cs typeface="Century Gothic"/>
              </a:rPr>
              <a:t>/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12340" y="1860981"/>
            <a:ext cx="393065" cy="0"/>
          </a:xfrm>
          <a:custGeom>
            <a:avLst/>
            <a:gdLst/>
            <a:ahLst/>
            <a:cxnLst/>
            <a:rect l="l" t="t" r="r" b="b"/>
            <a:pathLst>
              <a:path w="393064">
                <a:moveTo>
                  <a:pt x="0" y="0"/>
                </a:moveTo>
                <a:lnTo>
                  <a:pt x="392620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95209" y="1839403"/>
            <a:ext cx="13716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30" dirty="0">
                <a:latin typeface="Century Gothic"/>
                <a:cs typeface="Century Gothic"/>
              </a:rPr>
              <a:t>∂ </a:t>
            </a:r>
            <a:r>
              <a:rPr sz="1100" spc="45" dirty="0">
                <a:latin typeface="Garamond"/>
                <a:cs typeface="Garamond"/>
              </a:rPr>
              <a:t>ln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k </a:t>
            </a:r>
            <a:r>
              <a:rPr sz="1650" spc="165" baseline="37878" dirty="0">
                <a:latin typeface="Garamond"/>
                <a:cs typeface="Garamond"/>
              </a:rPr>
              <a:t>= </a:t>
            </a:r>
            <a:r>
              <a:rPr sz="1100" i="1" spc="30" dirty="0">
                <a:latin typeface="Century Gothic"/>
                <a:cs typeface="Century Gothic"/>
              </a:rPr>
              <a:t>∂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i="1" spc="44" baseline="-13888" dirty="0">
                <a:latin typeface="Book Antiqua"/>
                <a:cs typeface="Book Antiqua"/>
              </a:rPr>
              <a:t>k</a:t>
            </a:r>
            <a:r>
              <a:rPr sz="1100" i="1" spc="30" dirty="0">
                <a:latin typeface="Century Gothic"/>
                <a:cs typeface="Century Gothic"/>
              </a:rPr>
              <a:t>/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i="1" spc="44" baseline="-13888" dirty="0">
                <a:latin typeface="Book Antiqua"/>
                <a:cs typeface="Book Antiqua"/>
              </a:rPr>
              <a:t>k </a:t>
            </a:r>
            <a:r>
              <a:rPr sz="1650" spc="165" baseline="37878" dirty="0">
                <a:latin typeface="Garamond"/>
                <a:cs typeface="Garamond"/>
              </a:rPr>
              <a:t>=</a:t>
            </a:r>
            <a:r>
              <a:rPr sz="1650" spc="-195" baseline="37878" dirty="0">
                <a:latin typeface="Garamond"/>
                <a:cs typeface="Garamond"/>
              </a:rPr>
              <a:t> </a:t>
            </a:r>
            <a:r>
              <a:rPr sz="1650" i="1" spc="-37" baseline="37878" dirty="0">
                <a:latin typeface="Century Gothic"/>
                <a:cs typeface="Century Gothic"/>
              </a:rPr>
              <a:t>β</a:t>
            </a:r>
            <a:r>
              <a:rPr sz="1200" i="1" spc="-37" baseline="38194" dirty="0">
                <a:latin typeface="Book Antiqua"/>
                <a:cs typeface="Book Antiqua"/>
              </a:rPr>
              <a:t>k</a:t>
            </a:r>
            <a:endParaRPr sz="1200" baseline="38194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3107207" y="1744369"/>
            <a:ext cx="4730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10" dirty="0">
                <a:latin typeface="Book Antiqua"/>
                <a:cs typeface="Book Antiqua"/>
              </a:rPr>
              <a:t>1</a:t>
            </a:r>
            <a:r>
              <a:rPr sz="1100" i="1" spc="-10" dirty="0">
                <a:latin typeface="Century Gothic"/>
                <a:cs typeface="Century Gothic"/>
              </a:rPr>
              <a:t>,</a:t>
            </a:r>
            <a:r>
              <a:rPr sz="1100" i="1" spc="-25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8289" y="2069870"/>
            <a:ext cx="3787775" cy="89789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30670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Interpretation: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k </a:t>
            </a:r>
            <a:r>
              <a:rPr sz="1100" spc="-10" dirty="0">
                <a:latin typeface="Book Antiqua"/>
                <a:cs typeface="Book Antiqua"/>
              </a:rPr>
              <a:t>increases by </a:t>
            </a:r>
            <a:r>
              <a:rPr sz="1100" spc="-5" dirty="0">
                <a:latin typeface="Book Antiqua"/>
                <a:cs typeface="Book Antiqua"/>
              </a:rPr>
              <a:t>1 </a:t>
            </a:r>
            <a:r>
              <a:rPr sz="1100" b="1" spc="-5" dirty="0">
                <a:latin typeface="Book Antiqua"/>
                <a:cs typeface="Book Antiqua"/>
              </a:rPr>
              <a:t>percent</a:t>
            </a:r>
            <a:r>
              <a:rPr sz="1100" spc="-5" dirty="0">
                <a:latin typeface="Book Antiqua"/>
                <a:cs typeface="Book Antiqua"/>
              </a:rPr>
              <a:t>, then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will  change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i="1" spc="-37" baseline="-13888" dirty="0">
                <a:latin typeface="Book Antiqua"/>
                <a:cs typeface="Book Antiqua"/>
              </a:rPr>
              <a:t>k</a:t>
            </a:r>
            <a:r>
              <a:rPr sz="1200" i="1" spc="187" baseline="-13888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percents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Before </a:t>
            </a:r>
            <a:r>
              <a:rPr sz="1100" spc="-5" dirty="0">
                <a:latin typeface="Book Antiqua"/>
                <a:cs typeface="Book Antiqua"/>
              </a:rPr>
              <a:t>using a double-log model, </a:t>
            </a:r>
            <a:r>
              <a:rPr sz="1100" spc="-10" dirty="0">
                <a:latin typeface="Book Antiqua"/>
                <a:cs typeface="Book Antiqua"/>
              </a:rPr>
              <a:t>make sure </a:t>
            </a:r>
            <a:r>
              <a:rPr sz="1100" spc="-5" dirty="0">
                <a:latin typeface="Book Antiqua"/>
                <a:cs typeface="Book Antiqua"/>
              </a:rPr>
              <a:t>that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negative or </a:t>
            </a:r>
            <a:r>
              <a:rPr sz="1100" spc="-10" dirty="0">
                <a:latin typeface="Book Antiqua"/>
                <a:cs typeface="Book Antiqua"/>
              </a:rPr>
              <a:t>zero </a:t>
            </a:r>
            <a:r>
              <a:rPr sz="1100" spc="-5" dirty="0">
                <a:latin typeface="Book Antiqua"/>
                <a:cs typeface="Book Antiqua"/>
              </a:rPr>
              <a:t>observations in the data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63689" y="578560"/>
            <a:ext cx="3326129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the </a:t>
            </a:r>
            <a:r>
              <a:rPr sz="1100" spc="-10" dirty="0">
                <a:latin typeface="Book Antiqua"/>
                <a:cs typeface="Book Antiqua"/>
              </a:rPr>
              <a:t>production </a:t>
            </a:r>
            <a:r>
              <a:rPr sz="1100" spc="-5" dirty="0">
                <a:latin typeface="Book Antiqua"/>
                <a:cs typeface="Book Antiqua"/>
              </a:rPr>
              <a:t>function of Indian sugar  industry: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3792" y="1205254"/>
            <a:ext cx="2133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50" dirty="0">
                <a:latin typeface="Arial"/>
                <a:cs typeface="Arial"/>
              </a:rPr>
              <a:t>ˆ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10690" y="1243760"/>
            <a:ext cx="10001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5" dirty="0">
                <a:latin typeface="Garamond"/>
                <a:cs typeface="Garamond"/>
              </a:rPr>
              <a:t>ln </a:t>
            </a:r>
            <a:r>
              <a:rPr sz="1100" i="1" spc="-10" dirty="0">
                <a:latin typeface="Book Antiqua"/>
                <a:cs typeface="Book Antiqua"/>
              </a:rPr>
              <a:t>Q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70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13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29064" y="1274608"/>
            <a:ext cx="889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90" dirty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20887" y="1386838"/>
            <a:ext cx="109728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84225" algn="l"/>
              </a:tabLst>
            </a:pPr>
            <a:r>
              <a:rPr lang="en-US" sz="1100" spc="-10" dirty="0">
                <a:latin typeface="Book Antiqua"/>
                <a:cs typeface="Book Antiqua"/>
              </a:rPr>
              <a:t>(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14</a:t>
            </a:r>
            <a:r>
              <a:rPr sz="1100" spc="100" dirty="0">
                <a:latin typeface="Garamond"/>
                <a:cs typeface="Garamond"/>
              </a:rPr>
              <a:t>)</a:t>
            </a:r>
            <a:r>
              <a:rPr lang="en-US" sz="1100" spc="100" dirty="0">
                <a:latin typeface="Garamond"/>
                <a:cs typeface="Garamond"/>
              </a:rPr>
              <a:t>       </a:t>
            </a:r>
            <a:r>
              <a:rPr lang="en-US" sz="1100" dirty="0">
                <a:latin typeface="Garamond"/>
                <a:cs typeface="Garamond"/>
              </a:rPr>
              <a:t>(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17</a:t>
            </a:r>
            <a:r>
              <a:rPr sz="1100" spc="100" dirty="0">
                <a:latin typeface="Garamond"/>
                <a:cs typeface="Garamond"/>
              </a:rPr>
              <a:t>)</a:t>
            </a:r>
            <a:endParaRPr sz="1100" dirty="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85339" y="1243760"/>
            <a:ext cx="12871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59 </a:t>
            </a:r>
            <a:r>
              <a:rPr sz="1100" spc="45" dirty="0">
                <a:latin typeface="Garamond"/>
                <a:cs typeface="Garamond"/>
              </a:rPr>
              <a:t>ln </a:t>
            </a:r>
            <a:r>
              <a:rPr sz="1100" i="1" spc="-10" dirty="0">
                <a:latin typeface="Book Antiqua"/>
                <a:cs typeface="Book Antiqua"/>
              </a:rPr>
              <a:t>L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33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K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38744" y="1824036"/>
            <a:ext cx="964565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  <a:tabLst>
                <a:tab pos="246379" algn="l"/>
              </a:tabLst>
            </a:pPr>
            <a:r>
              <a:rPr sz="1100" i="1" spc="-10" dirty="0">
                <a:latin typeface="Book Antiqua"/>
                <a:cs typeface="Book Antiqua"/>
              </a:rPr>
              <a:t>Q 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output  </a:t>
            </a:r>
            <a:r>
              <a:rPr sz="1100" i="1" spc="-10" dirty="0">
                <a:latin typeface="Book Antiqua"/>
                <a:cs typeface="Book Antiqua"/>
              </a:rPr>
              <a:t>L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labor  </a:t>
            </a:r>
            <a:r>
              <a:rPr sz="1100" i="1" spc="-10" dirty="0">
                <a:latin typeface="Book Antiqua"/>
                <a:cs typeface="Book Antiqua"/>
              </a:rPr>
              <a:t>K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73059" y="2168180"/>
            <a:ext cx="13735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Century Gothic"/>
                <a:cs typeface="Century Gothic"/>
              </a:rPr>
              <a:t>. . .</a:t>
            </a:r>
            <a:r>
              <a:rPr sz="1100" i="1" spc="7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capital employed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9025" y="2574790"/>
            <a:ext cx="3547110" cy="670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4625" marR="30480" indent="-13716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Interpretation: if we increase the amount of labor by 1%,</a:t>
            </a:r>
            <a:r>
              <a:rPr sz="1000" spc="-5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the  production of sugar will increase by 0.59%, ceteris</a:t>
            </a:r>
            <a:r>
              <a:rPr sz="1000" spc="1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paribus.</a:t>
            </a:r>
            <a:endParaRPr sz="1000" dirty="0">
              <a:latin typeface="Book Antiqua"/>
              <a:cs typeface="Book Antiqua"/>
            </a:endParaRPr>
          </a:p>
          <a:p>
            <a:pPr marL="174625" marR="300355" indent="-137160">
              <a:lnSpc>
                <a:spcPct val="100000"/>
              </a:lnSpc>
              <a:spcBef>
                <a:spcPts val="285"/>
              </a:spcBef>
            </a:pPr>
            <a:r>
              <a:rPr sz="1000" spc="-5" dirty="0">
                <a:latin typeface="Book Antiqua"/>
                <a:cs typeface="Book Antiqua"/>
              </a:rPr>
              <a:t>Ceteris paribus is a Latin phrase meaning ’other things  being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equal’.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389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60" dirty="0"/>
              <a:t>LOG</a:t>
            </a:r>
            <a:r>
              <a:rPr sz="1400" spc="60" dirty="0"/>
              <a:t>-</a:t>
            </a:r>
            <a:r>
              <a:rPr spc="60" dirty="0"/>
              <a:t>LINEAR</a:t>
            </a:r>
            <a:r>
              <a:rPr spc="100" dirty="0"/>
              <a:t> </a:t>
            </a:r>
            <a:r>
              <a:rPr spc="50" dirty="0"/>
              <a:t>FORMS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38289" y="889900"/>
            <a:ext cx="3754754" cy="1889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Linear-log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form:</a:t>
            </a:r>
            <a:endParaRPr sz="1100" dirty="0">
              <a:latin typeface="Book Antiqua"/>
              <a:cs typeface="Book Antiqua"/>
            </a:endParaRPr>
          </a:p>
          <a:p>
            <a:pPr marL="1099820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20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</a:t>
            </a:r>
            <a:r>
              <a:rPr sz="1200" spc="44" baseline="-13888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0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44" baseline="-10416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 dirty="0">
              <a:latin typeface="Century Gothic"/>
              <a:cs typeface="Century Gothic"/>
            </a:endParaRPr>
          </a:p>
          <a:p>
            <a:pPr marL="475615" marR="282575" indent="-137160">
              <a:lnSpc>
                <a:spcPct val="100000"/>
              </a:lnSpc>
              <a:spcBef>
                <a:spcPts val="150"/>
              </a:spcBef>
            </a:pPr>
            <a:r>
              <a:rPr sz="1000" spc="-5" dirty="0">
                <a:latin typeface="Book Antiqua"/>
                <a:cs typeface="Book Antiqua"/>
              </a:rPr>
              <a:t>Interpretation: if </a:t>
            </a: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k </a:t>
            </a:r>
            <a:r>
              <a:rPr sz="1000" spc="-5" dirty="0">
                <a:latin typeface="Book Antiqua"/>
                <a:cs typeface="Book Antiqua"/>
              </a:rPr>
              <a:t>increases by 1 </a:t>
            </a:r>
            <a:r>
              <a:rPr sz="1000" b="1" spc="-5" dirty="0">
                <a:latin typeface="Book Antiqua"/>
                <a:cs typeface="Book Antiqua"/>
              </a:rPr>
              <a:t>percent</a:t>
            </a:r>
            <a:r>
              <a:rPr sz="1000" spc="-5" dirty="0">
                <a:latin typeface="Book Antiqua"/>
                <a:cs typeface="Book Antiqua"/>
              </a:rPr>
              <a:t>, then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will  change by </a:t>
            </a:r>
            <a:r>
              <a:rPr sz="1000" spc="5" dirty="0">
                <a:latin typeface="Book Antiqua"/>
                <a:cs typeface="Book Antiqua"/>
              </a:rPr>
              <a:t>(</a:t>
            </a:r>
            <a:r>
              <a:rPr sz="1000" i="1" spc="5" dirty="0">
                <a:latin typeface="Century Gothic"/>
                <a:cs typeface="Century Gothic"/>
              </a:rPr>
              <a:t>β</a:t>
            </a:r>
            <a:r>
              <a:rPr sz="1050" i="1" spc="7" baseline="-11904" dirty="0">
                <a:latin typeface="Book Antiqua"/>
                <a:cs typeface="Book Antiqua"/>
              </a:rPr>
              <a:t>k</a:t>
            </a:r>
            <a:r>
              <a:rPr sz="1000" i="1" spc="5" dirty="0">
                <a:latin typeface="Century Gothic"/>
                <a:cs typeface="Century Gothic"/>
              </a:rPr>
              <a:t>/</a:t>
            </a:r>
            <a:r>
              <a:rPr sz="1000" spc="5" dirty="0">
                <a:latin typeface="Book Antiqua"/>
                <a:cs typeface="Book Antiqua"/>
              </a:rPr>
              <a:t>100) </a:t>
            </a:r>
            <a:r>
              <a:rPr sz="1000" b="1" spc="-5" dirty="0">
                <a:latin typeface="Book Antiqua"/>
                <a:cs typeface="Book Antiqua"/>
              </a:rPr>
              <a:t>units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k </a:t>
            </a:r>
            <a:r>
              <a:rPr sz="1000" spc="105" dirty="0">
                <a:latin typeface="Garamond"/>
                <a:cs typeface="Garamond"/>
              </a:rPr>
              <a:t>= </a:t>
            </a:r>
            <a:r>
              <a:rPr sz="1000" spc="-5" dirty="0">
                <a:latin typeface="Book Antiqua"/>
                <a:cs typeface="Book Antiqua"/>
              </a:rPr>
              <a:t>1</a:t>
            </a:r>
            <a:r>
              <a:rPr sz="1000" i="1" spc="-5" dirty="0">
                <a:latin typeface="Century Gothic"/>
                <a:cs typeface="Century Gothic"/>
              </a:rPr>
              <a:t>,</a:t>
            </a:r>
            <a:r>
              <a:rPr sz="1000" i="1" spc="-17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2)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Log-linear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form:</a:t>
            </a:r>
            <a:endParaRPr sz="1100" dirty="0">
              <a:latin typeface="Book Antiqua"/>
              <a:cs typeface="Book Antiqua"/>
            </a:endParaRPr>
          </a:p>
          <a:p>
            <a:pPr marL="1191895">
              <a:lnSpc>
                <a:spcPct val="100000"/>
              </a:lnSpc>
              <a:spcBef>
                <a:spcPts val="1130"/>
              </a:spcBef>
            </a:pP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0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 dirty="0">
              <a:latin typeface="Century Gothic"/>
              <a:cs typeface="Century Gothic"/>
            </a:endParaRPr>
          </a:p>
          <a:p>
            <a:pPr marL="475615" marR="43180" indent="-137160">
              <a:lnSpc>
                <a:spcPct val="100000"/>
              </a:lnSpc>
              <a:spcBef>
                <a:spcPts val="150"/>
              </a:spcBef>
            </a:pPr>
            <a:r>
              <a:rPr sz="1000" spc="-5" dirty="0">
                <a:latin typeface="Book Antiqua"/>
                <a:cs typeface="Book Antiqua"/>
              </a:rPr>
              <a:t>Interpretation: if </a:t>
            </a: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k </a:t>
            </a:r>
            <a:r>
              <a:rPr sz="1000" spc="-5" dirty="0">
                <a:latin typeface="Book Antiqua"/>
                <a:cs typeface="Book Antiqua"/>
              </a:rPr>
              <a:t>increases by 1 </a:t>
            </a:r>
            <a:r>
              <a:rPr sz="1000" b="1" spc="-5" dirty="0">
                <a:latin typeface="Book Antiqua"/>
                <a:cs typeface="Book Antiqua"/>
              </a:rPr>
              <a:t>unit</a:t>
            </a:r>
            <a:r>
              <a:rPr sz="1000" spc="-5" dirty="0">
                <a:latin typeface="Book Antiqua"/>
                <a:cs typeface="Book Antiqua"/>
              </a:rPr>
              <a:t>, then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will change  by </a:t>
            </a:r>
            <a:r>
              <a:rPr sz="1000" spc="-15" dirty="0">
                <a:latin typeface="Book Antiqua"/>
                <a:cs typeface="Book Antiqua"/>
              </a:rPr>
              <a:t>(</a:t>
            </a:r>
            <a:r>
              <a:rPr sz="1000" i="1" spc="-15" dirty="0">
                <a:latin typeface="Century Gothic"/>
                <a:cs typeface="Century Gothic"/>
              </a:rPr>
              <a:t>β</a:t>
            </a:r>
            <a:r>
              <a:rPr sz="1050" i="1" spc="-22" baseline="-11904" dirty="0">
                <a:latin typeface="Book Antiqua"/>
                <a:cs typeface="Book Antiqua"/>
              </a:rPr>
              <a:t>k </a:t>
            </a:r>
            <a:r>
              <a:rPr sz="1000" spc="-300" dirty="0">
                <a:latin typeface="Lucida Sans Unicode"/>
                <a:cs typeface="Lucida Sans Unicode"/>
              </a:rPr>
              <a:t>∗ </a:t>
            </a:r>
            <a:r>
              <a:rPr sz="1000" spc="-5" dirty="0">
                <a:latin typeface="Book Antiqua"/>
                <a:cs typeface="Book Antiqua"/>
              </a:rPr>
              <a:t>100) </a:t>
            </a:r>
            <a:r>
              <a:rPr sz="1000" b="1" spc="-5" dirty="0">
                <a:latin typeface="Book Antiqua"/>
                <a:cs typeface="Book Antiqua"/>
              </a:rPr>
              <a:t>percent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k </a:t>
            </a:r>
            <a:r>
              <a:rPr sz="1000" spc="105" dirty="0">
                <a:latin typeface="Garamond"/>
                <a:cs typeface="Garamond"/>
              </a:rPr>
              <a:t>= </a:t>
            </a:r>
            <a:r>
              <a:rPr sz="1000" spc="-5" dirty="0">
                <a:latin typeface="Book Antiqua"/>
                <a:cs typeface="Book Antiqua"/>
              </a:rPr>
              <a:t>1</a:t>
            </a:r>
            <a:r>
              <a:rPr sz="1000" i="1" spc="-5" dirty="0">
                <a:latin typeface="Century Gothic"/>
                <a:cs typeface="Century Gothic"/>
              </a:rPr>
              <a:t>,</a:t>
            </a:r>
            <a:r>
              <a:rPr sz="1000" i="1" spc="-2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2)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946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XAMPLES </a:t>
            </a:r>
            <a:r>
              <a:rPr spc="30" dirty="0"/>
              <a:t>OF </a:t>
            </a:r>
            <a:r>
              <a:rPr spc="45" dirty="0"/>
              <a:t>LOG </a:t>
            </a:r>
            <a:r>
              <a:rPr spc="55" dirty="0"/>
              <a:t>LINEAR</a:t>
            </a:r>
            <a:r>
              <a:rPr spc="70" dirty="0"/>
              <a:t> </a:t>
            </a:r>
            <a:r>
              <a:rPr spc="50" dirty="0"/>
              <a:t>FORMS</a:t>
            </a:r>
            <a:endParaRPr sz="14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50989" y="845806"/>
            <a:ext cx="25171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</a:t>
            </a:r>
            <a:r>
              <a:rPr sz="1100" spc="-10" dirty="0">
                <a:latin typeface="Book Antiqua"/>
                <a:cs typeface="Book Antiqua"/>
              </a:rPr>
              <a:t>demand </a:t>
            </a:r>
            <a:r>
              <a:rPr sz="1100" spc="-5" dirty="0">
                <a:latin typeface="Book Antiqua"/>
                <a:cs typeface="Book Antiqua"/>
              </a:rPr>
              <a:t>for chicken</a:t>
            </a:r>
            <a:r>
              <a:rPr sz="1100" spc="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meat: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8289" y="1530621"/>
            <a:ext cx="3763010" cy="1276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>
              <a:lnSpc>
                <a:spcPts val="1200"/>
              </a:lnSpc>
              <a:spcBef>
                <a:spcPts val="95"/>
              </a:spcBef>
              <a:tabLst>
                <a:tab pos="931544" algn="l"/>
              </a:tabLst>
            </a:pPr>
            <a:r>
              <a:rPr sz="1000" i="1" spc="-5" dirty="0">
                <a:latin typeface="Book Antiqua"/>
                <a:cs typeface="Book Antiqua"/>
              </a:rPr>
              <a:t>Y	</a:t>
            </a: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annual chicken consumption</a:t>
            </a:r>
            <a:r>
              <a:rPr sz="1000" spc="-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(kg.)</a:t>
            </a:r>
            <a:endParaRPr sz="1000">
              <a:latin typeface="Book Antiqua"/>
              <a:cs typeface="Book Antiqua"/>
            </a:endParaRPr>
          </a:p>
          <a:p>
            <a:pPr marL="622300">
              <a:lnSpc>
                <a:spcPts val="1195"/>
              </a:lnSpc>
              <a:tabLst>
                <a:tab pos="931544" algn="l"/>
              </a:tabLst>
            </a:pPr>
            <a:r>
              <a:rPr sz="1000" i="1" spc="-5" dirty="0">
                <a:latin typeface="Book Antiqua"/>
                <a:cs typeface="Book Antiqua"/>
              </a:rPr>
              <a:t>PC	</a:t>
            </a: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price of</a:t>
            </a:r>
            <a:r>
              <a:rPr sz="1000" spc="-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chicken</a:t>
            </a:r>
            <a:endParaRPr sz="1000">
              <a:latin typeface="Book Antiqua"/>
              <a:cs typeface="Book Antiqua"/>
            </a:endParaRPr>
          </a:p>
          <a:p>
            <a:pPr marL="622300">
              <a:lnSpc>
                <a:spcPts val="1195"/>
              </a:lnSpc>
              <a:tabLst>
                <a:tab pos="931544" algn="l"/>
              </a:tabLst>
            </a:pPr>
            <a:r>
              <a:rPr sz="1000" i="1" spc="-5" dirty="0">
                <a:latin typeface="Book Antiqua"/>
                <a:cs typeface="Book Antiqua"/>
              </a:rPr>
              <a:t>PB	</a:t>
            </a: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price of</a:t>
            </a:r>
            <a:r>
              <a:rPr sz="1000" spc="-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beef</a:t>
            </a:r>
            <a:endParaRPr sz="1000">
              <a:latin typeface="Book Antiqua"/>
              <a:cs typeface="Book Antiqua"/>
            </a:endParaRPr>
          </a:p>
          <a:p>
            <a:pPr marL="622300">
              <a:lnSpc>
                <a:spcPts val="1200"/>
              </a:lnSpc>
            </a:pPr>
            <a:r>
              <a:rPr sz="1000" i="1" spc="-5" dirty="0">
                <a:latin typeface="Book Antiqua"/>
                <a:cs typeface="Book Antiqua"/>
              </a:rPr>
              <a:t>YD </a:t>
            </a: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annual disposable</a:t>
            </a:r>
            <a:r>
              <a:rPr sz="1000" spc="-3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income</a:t>
            </a:r>
            <a:endParaRPr sz="10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000" spc="-5" dirty="0">
                <a:latin typeface="Book Antiqua"/>
                <a:cs typeface="Book Antiqua"/>
              </a:rPr>
              <a:t>Interpretation: An increase in the annual disposable income by  1% increases chicken consumption by 0.12 kg per </a:t>
            </a:r>
            <a:r>
              <a:rPr sz="1000" spc="-20" dirty="0">
                <a:latin typeface="Book Antiqua"/>
                <a:cs typeface="Book Antiqua"/>
              </a:rPr>
              <a:t>year, </a:t>
            </a:r>
            <a:r>
              <a:rPr sz="1000" spc="-5" dirty="0">
                <a:latin typeface="Book Antiqua"/>
                <a:cs typeface="Book Antiqua"/>
              </a:rPr>
              <a:t>ceteris  paribus.</a:t>
            </a:r>
            <a:endParaRPr sz="1000">
              <a:latin typeface="Book Antiqua"/>
              <a:cs typeface="Book Antiqua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D992FF-E6E3-4BF8-83B1-8CA09BFF0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861" y="1037576"/>
            <a:ext cx="3715438" cy="50797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946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XAMPLES </a:t>
            </a:r>
            <a:r>
              <a:rPr spc="30" dirty="0"/>
              <a:t>OF </a:t>
            </a:r>
            <a:r>
              <a:rPr spc="45" dirty="0"/>
              <a:t>LOG </a:t>
            </a:r>
            <a:r>
              <a:rPr spc="55" dirty="0"/>
              <a:t>LINEAR</a:t>
            </a:r>
            <a:r>
              <a:rPr spc="70" dirty="0"/>
              <a:t> </a:t>
            </a:r>
            <a:r>
              <a:rPr spc="50" dirty="0"/>
              <a:t>FORMS</a:t>
            </a:r>
            <a:endParaRPr sz="14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24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50989" y="834591"/>
            <a:ext cx="366331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the </a:t>
            </a:r>
            <a:r>
              <a:rPr sz="1100" spc="-10" dirty="0">
                <a:latin typeface="Book Antiqua"/>
                <a:cs typeface="Book Antiqua"/>
              </a:rPr>
              <a:t>influence </a:t>
            </a:r>
            <a:r>
              <a:rPr sz="1100" spc="-5" dirty="0">
                <a:latin typeface="Book Antiqua"/>
                <a:cs typeface="Book Antiqua"/>
              </a:rPr>
              <a:t>of education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experience </a:t>
            </a:r>
            <a:r>
              <a:rPr sz="1100" spc="-10" dirty="0">
                <a:latin typeface="Book Antiqua"/>
                <a:cs typeface="Book Antiqua"/>
              </a:rPr>
              <a:t>on  </a:t>
            </a:r>
            <a:r>
              <a:rPr sz="1100" spc="-5" dirty="0">
                <a:latin typeface="Book Antiqua"/>
                <a:cs typeface="Book Antiqua"/>
              </a:rPr>
              <a:t>wages: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05394" y="1699277"/>
            <a:ext cx="299720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Book Antiqua"/>
                <a:cs typeface="Book Antiqua"/>
              </a:rPr>
              <a:t>wage  educ  exper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06105" y="1699277"/>
            <a:ext cx="1397000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00"/>
              </a:lnSpc>
              <a:spcBef>
                <a:spcPts val="95"/>
              </a:spcBef>
            </a:pP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annual wage</a:t>
            </a:r>
            <a:r>
              <a:rPr sz="1000" spc="-8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(USD)</a:t>
            </a:r>
            <a:endParaRPr sz="1000">
              <a:latin typeface="Book Antiqua"/>
              <a:cs typeface="Book Antiqua"/>
            </a:endParaRPr>
          </a:p>
          <a:p>
            <a:pPr marL="12700">
              <a:lnSpc>
                <a:spcPts val="1195"/>
              </a:lnSpc>
            </a:pP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years of</a:t>
            </a:r>
            <a:r>
              <a:rPr sz="1000" spc="-7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education</a:t>
            </a:r>
            <a:endParaRPr sz="1000">
              <a:latin typeface="Book Antiqua"/>
              <a:cs typeface="Book Antiqua"/>
            </a:endParaRPr>
          </a:p>
          <a:p>
            <a:pPr marL="12700">
              <a:lnSpc>
                <a:spcPts val="1200"/>
              </a:lnSpc>
            </a:pP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years of</a:t>
            </a:r>
            <a:r>
              <a:rPr sz="1000" spc="-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experience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0989" y="2343104"/>
            <a:ext cx="3791585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6055" marR="30480" indent="-148590">
              <a:lnSpc>
                <a:spcPct val="100000"/>
              </a:lnSpc>
              <a:spcBef>
                <a:spcPts val="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000" spc="-5" dirty="0">
                <a:latin typeface="Book Antiqua"/>
                <a:cs typeface="Book Antiqua"/>
              </a:rPr>
              <a:t>Interpretation: An increase in education by one year increases  annual wage by 9.8%, ceteris paribus. An increase in experience  by one year increases annual wage by 1%, ceteris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paribus.</a:t>
            </a:r>
            <a:endParaRPr sz="100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970B7A-3DCE-4C43-B198-B45FFE734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28" y="1198446"/>
            <a:ext cx="3354636" cy="493877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844</TotalTime>
  <Words>1583</Words>
  <Application>Microsoft Macintosh PowerPoint</Application>
  <PresentationFormat>Custom</PresentationFormat>
  <Paragraphs>217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Arial Black</vt:lpstr>
      <vt:lpstr>Book Antiqua</vt:lpstr>
      <vt:lpstr>Calibri</vt:lpstr>
      <vt:lpstr>Century Gothic</vt:lpstr>
      <vt:lpstr>Garamond</vt:lpstr>
      <vt:lpstr>Lucida Sans Unicode</vt:lpstr>
      <vt:lpstr>Times New Roman</vt:lpstr>
      <vt:lpstr>Office Theme</vt:lpstr>
      <vt:lpstr>LECTURE 6</vt:lpstr>
      <vt:lpstr>PowerPoint Presentation</vt:lpstr>
      <vt:lpstr>NONLINEAR SPECIFICATION</vt:lpstr>
      <vt:lpstr>LINEAR FORM</vt:lpstr>
      <vt:lpstr>LOG-LOG FORM</vt:lpstr>
      <vt:lpstr>EXAMPLE</vt:lpstr>
      <vt:lpstr>LOG-LINEAR FORMS</vt:lpstr>
      <vt:lpstr>EXAMPLES OF LOG LINEAR FORMS</vt:lpstr>
      <vt:lpstr>EXAMPLES OF LOG LINEAR FORMS</vt:lpstr>
      <vt:lpstr>POLYNOMIAL FORM</vt:lpstr>
      <vt:lpstr>EXAMPLE OF POLYNOMIAL FORM</vt:lpstr>
      <vt:lpstr>CHOICE OF CORRECT FUNCTIONAL FORM</vt:lpstr>
      <vt:lpstr>CHOICE OF CORRECT FUNCTIONAL FORM</vt:lpstr>
      <vt:lpstr>DUMMY VARIABLES</vt:lpstr>
      <vt:lpstr>INTERCEPT DUMMY</vt:lpstr>
      <vt:lpstr>PowerPoint Presentation</vt:lpstr>
      <vt:lpstr>EXAMPLE</vt:lpstr>
      <vt:lpstr>SLOPE DUMMY</vt:lpstr>
      <vt:lpstr>PowerPoint Presentation</vt:lpstr>
      <vt:lpstr>EXAMPLE</vt:lpstr>
      <vt:lpstr>SLOPE AND INTERCEPT DUMMIES</vt:lpstr>
      <vt:lpstr>PowerPoint Presentation</vt:lpstr>
      <vt:lpstr>DUMMY VARIABLES - MULTIPLE CATEGORIES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</dc:title>
  <cp:lastModifiedBy>Microsoft Office User</cp:lastModifiedBy>
  <cp:revision>27</cp:revision>
  <dcterms:created xsi:type="dcterms:W3CDTF">2020-11-03T22:28:17Z</dcterms:created>
  <dcterms:modified xsi:type="dcterms:W3CDTF">2024-08-26T10:31:18Z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2019-10-11T00:00:00Z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2020-11-03T00:00:00Z</vt:filetime>
  </property>
</Properties>
</file>