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2" r:id="rId3"/>
    <p:sldId id="275" r:id="rId4"/>
    <p:sldId id="269" r:id="rId5"/>
    <p:sldId id="270" r:id="rId6"/>
    <p:sldId id="271" r:id="rId7"/>
    <p:sldId id="272" r:id="rId8"/>
    <p:sldId id="273" r:id="rId9"/>
    <p:sldId id="274" r:id="rId10"/>
    <p:sldId id="381" r:id="rId11"/>
    <p:sldId id="276" r:id="rId12"/>
    <p:sldId id="277" r:id="rId13"/>
    <p:sldId id="278" r:id="rId14"/>
    <p:sldId id="382" r:id="rId15"/>
    <p:sldId id="279" r:id="rId16"/>
    <p:sldId id="280" r:id="rId17"/>
    <p:sldId id="281" r:id="rId18"/>
    <p:sldId id="383" r:id="rId19"/>
    <p:sldId id="384" r:id="rId20"/>
    <p:sldId id="385" r:id="rId21"/>
    <p:sldId id="386" r:id="rId22"/>
    <p:sldId id="387" r:id="rId23"/>
    <p:sldId id="388" r:id="rId24"/>
    <p:sldId id="389" r:id="rId25"/>
    <p:sldId id="390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58"/>
    <p:restoredTop sz="93462" autoAdjust="0"/>
  </p:normalViewPr>
  <p:slideViewPr>
    <p:cSldViewPr>
      <p:cViewPr varScale="1">
        <p:scale>
          <a:sx n="158" d="100"/>
          <a:sy n="158" d="100"/>
        </p:scale>
        <p:origin x="184" y="9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CF44D4-2603-B385-6F87-52CEC17E6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E6601-6BBB-23EC-A5FB-DB3F162C97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368E0-1952-4420-9D24-CA1D97167E8D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B27E-DCF4-68E8-0920-90A7E61B98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50EC-2735-FE2A-5328-2A966A1871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2B4D-C3B1-45F2-8E81-3457EC64B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4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FEA96-D54A-4B8F-AEB2-448B6930CF0A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F9DF8-A865-42B9-B649-230F558FB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4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variance increases on estimated coefficients when we include irrelevant variable. Explanation https://stats.stackexchange.com/questions/193229/why-does-the-parameter-variance-change-when-control-variables-are-added-to-a-reg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F9DF8-A865-42B9-B649-230F558FBC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5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E134-4FD7-4678-AE14-78611A36ABD4}" type="datetime1">
              <a:rPr lang="en-US" smtClean="0"/>
              <a:t>8/26/24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978284A6-BA0D-36A6-21D3-C292A037386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5AB25-5A99-4821-852E-D3287795F8FD}" type="datetime1">
              <a:rPr lang="en-US" smtClean="0"/>
              <a:t>8/26/24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7D146FB3-B08C-4FBE-9C5D-F41FE4D0D1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202D-6CD3-4C7B-8686-E6467AB6C2B6}" type="datetime1">
              <a:rPr lang="en-US" smtClean="0"/>
              <a:t>8/26/24</a:t>
            </a:fld>
            <a:endParaRPr lang="en-US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21BE15C-A2E1-B8FA-1FCA-EF266CE137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A578-A12B-4D54-AA79-28D9442A6EBE}" type="datetime1">
              <a:rPr lang="en-US" smtClean="0"/>
              <a:t>8/26/24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E0FA222F-906B-24B9-B0D9-6A3798865A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62DE-416A-4267-8D7A-F1A2BBAF28E8}" type="datetime1">
              <a:rPr lang="en-US" smtClean="0"/>
              <a:t>8/26/24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4BE317D-76DC-98E8-7B7F-52BC084988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D31A-A37A-404D-A53E-114E0A1D8ABA}" type="datetime1">
              <a:rPr lang="en-US" smtClean="0"/>
              <a:t>8/26/24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stackexchange.com/questions/193229/why-does-the-parameter-variance-change-when-control-variables-are-added-to-a-re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lang="en-US" sz="1400" spc="15" dirty="0"/>
              <a:t>7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739585" y="1095746"/>
            <a:ext cx="3121660" cy="12945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400" spc="15" dirty="0">
                <a:latin typeface="Book Antiqua"/>
                <a:cs typeface="Book Antiqua"/>
              </a:rPr>
              <a:t>Omitted &amp; Irrelevant Variables</a:t>
            </a:r>
            <a:endParaRPr lang="en-US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endParaRPr lang="en-CZ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endParaRPr lang="en-CZ" sz="1400" spc="1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200" dirty="0" err="1">
                <a:latin typeface="Book Antiqua"/>
                <a:cs typeface="Book Antiqua"/>
              </a:rPr>
              <a:t>Hieu</a:t>
            </a:r>
            <a:r>
              <a:rPr lang="en-US" sz="1200" dirty="0">
                <a:latin typeface="Book Antiqua"/>
                <a:cs typeface="Book Antiqua"/>
              </a:rPr>
              <a:t> Nguyen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5450" y="2720975"/>
            <a:ext cx="1557211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Fall semester, 2024</a:t>
            </a:r>
            <a:endParaRPr lang="en-US" sz="1100" spc="-5" dirty="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84602-180D-1719-4EAE-578E0DD59F7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605015"/>
                <a:ext cx="3834765" cy="2520370"/>
              </a:xfrm>
              <a:prstGeom prst="rect">
                <a:avLst/>
              </a:prstGeom>
            </p:spPr>
            <p:txBody>
              <a:bodyPr vert="horz" wrap="square" lIns="0" tIns="78105" rIns="0" bIns="0" rtlCol="0">
                <a:spAutoFit/>
              </a:bodyPr>
              <a:lstStyle/>
              <a:p>
                <a:pPr marL="171450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:r>
                  <a:rPr lang="en-US" sz="1100" spc="-5" dirty="0">
                    <a:latin typeface="Book Antiqua" panose="02040602050305030304" pitchFamily="18" charset="0"/>
                    <a:cs typeface="Book Antiqua"/>
                  </a:rPr>
                  <a:t>Determining the </a:t>
                </a:r>
                <a:r>
                  <a:rPr lang="en-US" sz="1100" spc="-10" dirty="0">
                    <a:latin typeface="Book Antiqua" panose="02040602050305030304" pitchFamily="18" charset="0"/>
                    <a:cs typeface="Book Antiqua"/>
                  </a:rPr>
                  <a:t>direction </a:t>
                </a:r>
                <a:r>
                  <a:rPr lang="en-US" sz="1100" spc="-5" dirty="0">
                    <a:latin typeface="Book Antiqua" panose="02040602050305030304" pitchFamily="18" charset="0"/>
                    <a:cs typeface="Book Antiqua"/>
                  </a:rPr>
                  <a:t>of bias: bias=</a:t>
                </a:r>
                <a:r>
                  <a:rPr lang="en-US" sz="1100" dirty="0">
                    <a:latin typeface="Book Antiqua" panose="02040602050305030304" pitchFamily="18" charset="0"/>
                    <a:ea typeface="Cambria Math" panose="02040503050406030204" pitchFamily="18" charset="0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lang="en-US" sz="1100" spc="-5" dirty="0">
                    <a:latin typeface="Book Antiqua" panose="02040602050305030304" pitchFamily="18" charset="0"/>
                    <a:cs typeface="Book Antiqua"/>
                  </a:rPr>
                  <a:t>*</a:t>
                </a:r>
                <a14:m>
                  <m:oMath xmlns:m="http://schemas.openxmlformats.org/officeDocument/2006/math">
                    <m:r>
                      <a:rPr lang="en-US" sz="11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endParaRPr lang="en-US" sz="1100" spc="-5" dirty="0">
                  <a:latin typeface="Book Antiqua" panose="02040602050305030304" pitchFamily="18" charset="0"/>
                  <a:ea typeface="Cambria Math" panose="02040503050406030204" pitchFamily="18" charset="0"/>
                  <a:cs typeface="Book Antiqua"/>
                </a:endParaRPr>
              </a:p>
              <a:p>
                <a:pPr marL="171450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:endParaRPr lang="en-US" sz="1100" spc="-5" dirty="0">
                  <a:latin typeface="Book Antiqua" panose="02040602050305030304" pitchFamily="18" charset="0"/>
                  <a:ea typeface="Cambria Math" panose="02040503050406030204" pitchFamily="18" charset="0"/>
                  <a:cs typeface="Book Antiqua"/>
                </a:endParaRPr>
              </a:p>
              <a:p>
                <a:pPr marL="628650" lvl="1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:r>
                  <a:rPr lang="en-GB"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GB" sz="1000" i="1" spc="-40" dirty="0">
                    <a:latin typeface="Century Gothic"/>
                    <a:cs typeface="Century Gothic"/>
                  </a:rPr>
                  <a:t> </a:t>
                </a:r>
                <a:r>
                  <a:rPr lang="en-GB" sz="1000" spc="-5" dirty="0">
                    <a:latin typeface="Book Antiqua"/>
                    <a:cs typeface="Book Antiqua"/>
                  </a:rPr>
                  <a:t>is a correlation between the omitted variable and  the dependent variable (the price of beef and chicken  consumption)</a:t>
                </a:r>
                <a:endParaRPr lang="en-GB" sz="1000" dirty="0">
                  <a:latin typeface="Book Antiqua"/>
                  <a:cs typeface="Book Antiqua"/>
                </a:endParaRPr>
              </a:p>
              <a:p>
                <a:pPr marL="628650" lvl="1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000" i="1" spc="-40" dirty="0">
                    <a:latin typeface="Century Gothic"/>
                    <a:cs typeface="Century Gothic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likely to be</a:t>
                </a:r>
                <a:r>
                  <a:rPr lang="en-US" sz="1000" spc="10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positive</a:t>
                </a:r>
              </a:p>
              <a:p>
                <a:pPr marL="628650" lvl="1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:endParaRPr lang="en-US" sz="1000" dirty="0">
                  <a:latin typeface="Book Antiqua"/>
                  <a:cs typeface="Book Antiqua"/>
                </a:endParaRPr>
              </a:p>
              <a:p>
                <a:pPr marL="628650" lvl="1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:r>
                  <a:rPr lang="en-GB"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GB" sz="1000" i="1" spc="-50" dirty="0">
                    <a:latin typeface="Century Gothic"/>
                    <a:cs typeface="Century Gothic"/>
                  </a:rPr>
                  <a:t> </a:t>
                </a:r>
                <a:r>
                  <a:rPr lang="en-GB" sz="1000" spc="-5" dirty="0">
                    <a:latin typeface="Book Antiqua"/>
                    <a:cs typeface="Book Antiqua"/>
                  </a:rPr>
                  <a:t>is a correlation between the omitted variable and  the included independent variable (the price of beef and  the price of</a:t>
                </a:r>
                <a:r>
                  <a:rPr lang="en-GB" sz="1000" spc="-10" dirty="0">
                    <a:latin typeface="Book Antiqua"/>
                    <a:cs typeface="Book Antiqua"/>
                  </a:rPr>
                  <a:t> </a:t>
                </a:r>
                <a:r>
                  <a:rPr lang="en-GB" sz="1000" spc="-5" dirty="0">
                    <a:latin typeface="Book Antiqua"/>
                    <a:cs typeface="Book Antiqua"/>
                  </a:rPr>
                  <a:t>chicken)</a:t>
                </a:r>
                <a:endParaRPr lang="en-GB" sz="1000" dirty="0">
                  <a:latin typeface="Book Antiqua"/>
                  <a:cs typeface="Book Antiqua"/>
                </a:endParaRPr>
              </a:p>
              <a:p>
                <a:pPr marL="628650" lvl="1" indent="-171450">
                  <a:spcBef>
                    <a:spcPts val="4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  is likely to be</a:t>
                </a:r>
                <a:r>
                  <a:rPr lang="en-US" sz="1000" spc="6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positive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lang="en-CZ" sz="1300" dirty="0">
                  <a:latin typeface="Times New Roman"/>
                  <a:cs typeface="Times New Roman"/>
                </a:endParaRPr>
              </a:p>
              <a:p>
                <a:pPr marL="221615" marR="43180" indent="-171450">
                  <a:lnSpc>
                    <a:spcPct val="102600"/>
                  </a:lnSpc>
                  <a:buFont typeface="Arial" panose="020B0604020202020204" pitchFamily="34" charset="0"/>
                  <a:buChar char="•"/>
                </a:pPr>
                <a:r>
                  <a:rPr sz="1100" spc="-5" dirty="0">
                    <a:latin typeface="Book Antiqua"/>
                    <a:cs typeface="Book Antiqua"/>
                  </a:rPr>
                  <a:t>Conclusion: Bias in the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of the price of chicken is  likely to be positive if </a:t>
                </a:r>
                <a:r>
                  <a:rPr sz="1100" spc="-1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omit the price of beef </a:t>
                </a:r>
                <a:r>
                  <a:rPr sz="1100" spc="-10" dirty="0">
                    <a:latin typeface="Book Antiqua"/>
                    <a:cs typeface="Book Antiqua"/>
                  </a:rPr>
                  <a:t>from </a:t>
                </a:r>
                <a:r>
                  <a:rPr sz="1100" spc="-5" dirty="0">
                    <a:latin typeface="Book Antiqua"/>
                    <a:cs typeface="Book Antiqua"/>
                  </a:rPr>
                  <a:t>the  equation.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605015"/>
                <a:ext cx="3834765" cy="2520370"/>
              </a:xfrm>
              <a:prstGeom prst="rect">
                <a:avLst/>
              </a:prstGeom>
              <a:blipFill>
                <a:blip r:embed="rId2"/>
                <a:stretch>
                  <a:fillRect l="-1980" r="-2640" b="-200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51CB4-B4DE-0160-64C0-B70EC3F5FC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10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740497"/>
            <a:ext cx="3867150" cy="230736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47014" marR="509270" indent="-171450">
              <a:lnSpc>
                <a:spcPct val="102600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25" dirty="0">
                <a:latin typeface="Book Antiqua"/>
                <a:cs typeface="Book Antiqua"/>
              </a:rPr>
              <a:t>reality,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 have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to 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with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Because we do not know what the true model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endParaRPr sz="10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Because we do not have data for some important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47014" marR="600075" indent="-171450">
              <a:lnSpc>
                <a:spcPct val="102600"/>
              </a:lnSpc>
              <a:buFont typeface="Arial" panose="020B0604020202020204" pitchFamily="34" charset="0"/>
              <a:buChar char="•"/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often </a:t>
            </a:r>
            <a:r>
              <a:rPr sz="1100" spc="-10" dirty="0">
                <a:latin typeface="Book Antiqua"/>
                <a:cs typeface="Book Antiqua"/>
              </a:rPr>
              <a:t>recognize </a:t>
            </a:r>
            <a:r>
              <a:rPr sz="1100" spc="-5" dirty="0">
                <a:latin typeface="Book Antiqua"/>
                <a:cs typeface="Book Antiqua"/>
              </a:rPr>
              <a:t>the bias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obtain </a:t>
            </a:r>
            <a:r>
              <a:rPr sz="1100" spc="-10" dirty="0">
                <a:latin typeface="Book Antiqua"/>
                <a:cs typeface="Book Antiqua"/>
              </a:rPr>
              <a:t>some  </a:t>
            </a:r>
            <a:r>
              <a:rPr sz="1100" spc="-5" dirty="0">
                <a:latin typeface="Book Antiqua"/>
                <a:cs typeface="Book Antiqua"/>
              </a:rPr>
              <a:t>unexpected</a:t>
            </a:r>
            <a:r>
              <a:rPr sz="1100" spc="-10" dirty="0">
                <a:latin typeface="Book Antiqua"/>
                <a:cs typeface="Book Antiqua"/>
              </a:rPr>
              <a:t> results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47650" indent="-17145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 </a:t>
            </a:r>
            <a:r>
              <a:rPr sz="1100" spc="-10" dirty="0">
                <a:latin typeface="Book Antiqua"/>
                <a:cs typeface="Book Antiqua"/>
              </a:rPr>
              <a:t>by relying 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theory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47014" marR="260350" indent="-171450">
              <a:lnSpc>
                <a:spcPct val="102699"/>
              </a:lnSpc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at least  determine in </a:t>
            </a:r>
            <a:r>
              <a:rPr sz="1100" spc="-10" dirty="0">
                <a:latin typeface="Book Antiqua"/>
                <a:cs typeface="Book Antiqua"/>
              </a:rPr>
              <a:t>what way </a:t>
            </a:r>
            <a:r>
              <a:rPr sz="1100" spc="-5" dirty="0">
                <a:latin typeface="Book Antiqua"/>
                <a:cs typeface="Book Antiqua"/>
              </a:rPr>
              <a:t>this biases our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FE89E-0C44-4294-F768-02D41F09536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1003298"/>
            <a:ext cx="3881754" cy="183511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47014" marR="86360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spc="-5" dirty="0">
                <a:latin typeface="Book Antiqua"/>
                <a:cs typeface="Book Antiqua"/>
              </a:rPr>
              <a:t>second type of </a:t>
            </a:r>
            <a:r>
              <a:rPr sz="1100" spc="-10" dirty="0">
                <a:latin typeface="Book Antiqua"/>
                <a:cs typeface="Book Antiqua"/>
              </a:rPr>
              <a:t>specification error </a:t>
            </a:r>
            <a:r>
              <a:rPr sz="1100" spc="-5" dirty="0">
                <a:latin typeface="Book Antiqua"/>
                <a:cs typeface="Book Antiqua"/>
              </a:rPr>
              <a:t>is including a variable  that does not belong to the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lang="en-US" sz="1100" spc="-5" dirty="0">
              <a:latin typeface="Book Antiqua"/>
              <a:cs typeface="Book Antiqua"/>
            </a:endParaRPr>
          </a:p>
          <a:p>
            <a:pPr marL="247014" marR="86360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endParaRPr lang="en-CZ" sz="1100" spc="-5" dirty="0">
              <a:latin typeface="Book Antiqua"/>
              <a:cs typeface="Book Antiqua"/>
            </a:endParaRPr>
          </a:p>
          <a:p>
            <a:pPr marL="75564" marR="86360">
              <a:lnSpc>
                <a:spcPct val="102699"/>
              </a:lnSpc>
              <a:spcBef>
                <a:spcPts val="55"/>
              </a:spcBef>
            </a:pPr>
            <a:endParaRPr lang="en-US" sz="1100" spc="-5" dirty="0">
              <a:latin typeface="Book Antiqua"/>
              <a:cs typeface="Book Antiqua"/>
            </a:endParaRPr>
          </a:p>
          <a:p>
            <a:pPr marL="247014" marR="86360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lang="en-GB" sz="1100" spc="-5" dirty="0">
                <a:latin typeface="Book Antiqua"/>
                <a:cs typeface="Book Antiqua"/>
              </a:rPr>
              <a:t>This</a:t>
            </a:r>
            <a:r>
              <a:rPr lang="en-GB" sz="1100" spc="-190" dirty="0">
                <a:latin typeface="Book Antiqua"/>
                <a:cs typeface="Book Antiqua"/>
              </a:rPr>
              <a:t>    </a:t>
            </a:r>
            <a:r>
              <a:rPr lang="en-GB" sz="1100" spc="-10" dirty="0">
                <a:latin typeface="Book Antiqua"/>
                <a:cs typeface="Book Antiqua"/>
              </a:rPr>
              <a:t>misspecification</a:t>
            </a:r>
          </a:p>
          <a:p>
            <a:pPr marL="247014" marR="86360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endParaRPr lang="en-GB" sz="1100" dirty="0">
              <a:latin typeface="Book Antiqua"/>
              <a:cs typeface="Book Antiqua"/>
            </a:endParaRPr>
          </a:p>
          <a:p>
            <a:pPr marL="704214" marR="86360" lvl="1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lang="en-GB" sz="1100" spc="-5" dirty="0">
                <a:latin typeface="Book Antiqua"/>
                <a:cs typeface="Book Antiqua"/>
              </a:rPr>
              <a:t>does not cause bias</a:t>
            </a:r>
            <a:endParaRPr lang="en-GB" sz="1100" dirty="0">
              <a:latin typeface="Book Antiqua"/>
              <a:cs typeface="Book Antiqua"/>
            </a:endParaRPr>
          </a:p>
          <a:p>
            <a:pPr marL="704214" marR="86360" lvl="1" indent="-171450">
              <a:lnSpc>
                <a:spcPct val="102699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lang="en-GB" sz="1100" spc="-5" dirty="0">
                <a:latin typeface="Book Antiqua"/>
                <a:cs typeface="Book Antiqua"/>
                <a:hlinkClick r:id="rId3"/>
              </a:rPr>
              <a:t>but it increases the variances of the estimated coefficients </a:t>
            </a:r>
            <a:r>
              <a:rPr lang="en-GB" sz="1100" spc="-5" dirty="0">
                <a:latin typeface="Book Antiqua"/>
                <a:cs typeface="Book Antiqua"/>
              </a:rPr>
              <a:t>of  the included</a:t>
            </a:r>
            <a:r>
              <a:rPr lang="en-GB" sz="1100" spc="-10" dirty="0">
                <a:latin typeface="Book Antiqua"/>
                <a:cs typeface="Book Antiqua"/>
              </a:rPr>
              <a:t> </a:t>
            </a:r>
            <a:r>
              <a:rPr lang="en-GB" sz="1100" spc="-5" dirty="0">
                <a:latin typeface="Book Antiqua"/>
                <a:cs typeface="Book Antiqua"/>
              </a:rPr>
              <a:t>variables</a:t>
            </a:r>
            <a:endParaRPr lang="en-GB" sz="1100" dirty="0">
              <a:latin typeface="Book Antiqua"/>
              <a:cs typeface="Book Antiqua"/>
            </a:endParaRPr>
          </a:p>
          <a:p>
            <a:pPr marL="75564" marR="86360">
              <a:lnSpc>
                <a:spcPct val="102699"/>
              </a:lnSpc>
              <a:spcBef>
                <a:spcPts val="55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3D5EA-EA20-EEBD-C5B7-B9216327670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450989" y="950085"/>
            <a:ext cx="9588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95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00" spc="-35" dirty="0">
                <a:latin typeface="Book Antiqua"/>
                <a:cs typeface="Book Antiqua"/>
              </a:rPr>
              <a:t>True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5091" y="1122158"/>
            <a:ext cx="8286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3753" y="1122158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53" y="1687727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09550" indent="-171450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add irrelevant</a:t>
                </a:r>
                <a:r>
                  <a:rPr sz="1100" spc="-13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439545">
                  <a:lnSpc>
                    <a:spcPct val="100000"/>
                  </a:lnSpc>
                  <a:spcBef>
                    <a:spcPts val="113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14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2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2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2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209550" indent="-171450">
                  <a:lnSpc>
                    <a:spcPct val="100000"/>
                  </a:lnSpc>
                  <a:spcBef>
                    <a:spcPts val="1130"/>
                  </a:spcBef>
                  <a:buFont typeface="Arial" panose="020B0604020202020204" pitchFamily="34" charset="0"/>
                  <a:buChar char="•"/>
                </a:pPr>
                <a:r>
                  <a:rPr lang="en-US" sz="1100" spc="-60" dirty="0">
                    <a:latin typeface="Book Antiqua"/>
                    <a:cs typeface="Book Antiqua"/>
                  </a:rPr>
                  <a:t>We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can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represent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as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n-US" sz="1100" i="1" spc="-5" dirty="0" err="1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 err="1">
                    <a:latin typeface="Book Antiqua"/>
                    <a:cs typeface="Book Antiqua"/>
                  </a:rPr>
                  <a:t>i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lang="en-US" sz="1100" spc="-225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 err="1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 err="1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  <a:blipFill>
                <a:blip r:embed="rId2"/>
                <a:stretch>
                  <a:fillRect l="-1224" t="-4615" b="-1076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8"/>
              <p:cNvSpPr txBox="1"/>
              <p:nvPr/>
            </p:nvSpPr>
            <p:spPr>
              <a:xfrm>
                <a:off x="450989" y="2360840"/>
                <a:ext cx="3696970" cy="881460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208915" marR="30480" indent="-171450">
                  <a:lnSpc>
                    <a:spcPct val="102600"/>
                  </a:lnSpc>
                  <a:spcBef>
                    <a:spcPts val="55"/>
                  </a:spcBef>
                  <a:buFont typeface="Arial" panose="020B0604020202020204" pitchFamily="34" charset="0"/>
                  <a:buChar char="•"/>
                </a:pPr>
                <a:r>
                  <a:rPr lang="en-GB" sz="1100" spc="-5" dirty="0">
                    <a:latin typeface="Book Antiqua"/>
                    <a:cs typeface="Book Antiqua"/>
                  </a:rPr>
                  <a:t>but since </a:t>
                </a:r>
                <a:r>
                  <a:rPr lang="en-GB" sz="1100" spc="-10" dirty="0">
                    <a:latin typeface="Book Antiqua"/>
                    <a:cs typeface="Book Antiqua"/>
                  </a:rPr>
                  <a:t>from </a:t>
                </a:r>
                <a:r>
                  <a:rPr lang="en-GB" sz="1100" spc="-5" dirty="0">
                    <a:latin typeface="Book Antiqua"/>
                    <a:cs typeface="Book Antiqua"/>
                  </a:rPr>
                  <a:t>the </a:t>
                </a:r>
                <a:r>
                  <a:rPr lang="en-GB" sz="1100" spc="-10" dirty="0">
                    <a:latin typeface="Book Antiqua"/>
                    <a:cs typeface="Book Antiqua"/>
                  </a:rPr>
                  <a:t>true </a:t>
                </a:r>
                <a:r>
                  <a:rPr lang="en-GB" sz="1100" spc="-5" dirty="0">
                    <a:latin typeface="Book Antiqua"/>
                    <a:cs typeface="Book Antiqua"/>
                  </a:rPr>
                  <a:t>model </a:t>
                </a:r>
                <a14:m>
                  <m:oMath xmlns:m="http://schemas.openxmlformats.org/officeDocument/2006/math">
                    <m:r>
                      <a:rPr lang="en-GB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GB" sz="1100" i="1" spc="-50" dirty="0">
                    <a:latin typeface="Century Gothic"/>
                    <a:cs typeface="Century Gothic"/>
                  </a:rPr>
                  <a:t> </a:t>
                </a:r>
                <a:r>
                  <a:rPr lang="en-GB" sz="1100" spc="110" dirty="0">
                    <a:latin typeface="Garamond"/>
                    <a:cs typeface="Garamond"/>
                  </a:rPr>
                  <a:t>= </a:t>
                </a:r>
                <a:r>
                  <a:rPr lang="en-GB" sz="1100" spc="-5" dirty="0">
                    <a:latin typeface="Book Antiqua"/>
                    <a:cs typeface="Book Antiqua"/>
                  </a:rPr>
                  <a:t>0, </a:t>
                </a:r>
                <a:r>
                  <a:rPr lang="en-GB" sz="1100" spc="-10" dirty="0">
                    <a:latin typeface="Book Antiqua"/>
                    <a:cs typeface="Book Antiqua"/>
                  </a:rPr>
                  <a:t>we </a:t>
                </a:r>
                <a:r>
                  <a:rPr lang="en-GB" sz="1100" spc="-5" dirty="0">
                    <a:latin typeface="Book Antiqua"/>
                    <a:cs typeface="Book Antiqua"/>
                  </a:rPr>
                  <a:t>have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ar-AE" sz="1100" i="1" spc="-13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ar-AE" sz="1100" baseline="-13888" dirty="0">
                    <a:latin typeface="Book Antiqua"/>
                    <a:cs typeface="Garamond"/>
                  </a:rPr>
                  <a:t> </a:t>
                </a:r>
                <a:r>
                  <a:rPr lang="ar-AE" sz="1100" spc="110" dirty="0">
                    <a:latin typeface="Garamond"/>
                    <a:cs typeface="Garamond"/>
                  </a:rPr>
                  <a:t>= </a:t>
                </a:r>
                <a:r>
                  <a:rPr lang="en-GB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GB"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lang="en-GB" sz="1100" spc="-10" dirty="0">
                    <a:latin typeface="Book Antiqua"/>
                    <a:cs typeface="Book Antiqua"/>
                  </a:rPr>
                  <a:t>and  there </a:t>
                </a:r>
                <a:r>
                  <a:rPr lang="en-GB" sz="1100" spc="-5" dirty="0">
                    <a:latin typeface="Book Antiqua"/>
                    <a:cs typeface="Book Antiqua"/>
                  </a:rPr>
                  <a:t>is </a:t>
                </a:r>
                <a:r>
                  <a:rPr lang="en-GB" sz="1100" spc="-10" dirty="0">
                    <a:latin typeface="Book Antiqua"/>
                    <a:cs typeface="Book Antiqua"/>
                  </a:rPr>
                  <a:t>no</a:t>
                </a:r>
                <a:r>
                  <a:rPr lang="en-GB" sz="1100" spc="-5" dirty="0">
                    <a:latin typeface="Book Antiqua"/>
                    <a:cs typeface="Book Antiqua"/>
                  </a:rPr>
                  <a:t> bias</a:t>
                </a:r>
              </a:p>
              <a:p>
                <a:pPr marL="208915" marR="30480" indent="-171450">
                  <a:lnSpc>
                    <a:spcPct val="102600"/>
                  </a:lnSpc>
                  <a:spcBef>
                    <a:spcPts val="55"/>
                  </a:spcBef>
                  <a:buFont typeface="Arial" panose="020B0604020202020204" pitchFamily="34" charset="0"/>
                  <a:buChar char="•"/>
                </a:pPr>
                <a:r>
                  <a:rPr lang="en-GB" sz="1100" spc="-5" dirty="0">
                    <a:latin typeface="Book Antiqua"/>
                    <a:cs typeface="Book Antiqua"/>
                  </a:rPr>
                  <a:t>But the problem:</a:t>
                </a:r>
              </a:p>
              <a:p>
                <a:pPr marL="37465" marR="30480" algn="ctr">
                  <a:lnSpc>
                    <a:spcPct val="102600"/>
                  </a:lnSpc>
                  <a:spcBef>
                    <a:spcPts val="55"/>
                  </a:spcBef>
                </a:pP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  <a:cs typeface="Book Antiqua"/>
                      </a:rPr>
                      <m:t>𝑉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cs typeface="Book Antiqua"/>
                      </a:rPr>
                      <m:t>𝑎𝑟</m:t>
                    </m:r>
                    <m:d>
                      <m:dPr>
                        <m:ctrlPr>
                          <a:rPr lang="en-US" sz="1100" b="0" i="1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d>
                              <m:d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bSup>
                          <m:sSubSup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𝑋𝑍</m:t>
                            </m:r>
                          </m:sub>
                          <m:sup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d>
                          <m:d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1100" dirty="0">
                    <a:latin typeface="Book Antiqua"/>
                    <a:cs typeface="Book Antiqua"/>
                  </a:rPr>
                  <a:t>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8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360840"/>
                <a:ext cx="3696970" cy="881460"/>
              </a:xfrm>
              <a:prstGeom prst="rect">
                <a:avLst/>
              </a:prstGeom>
              <a:blipFill>
                <a:blip r:embed="rId3"/>
                <a:stretch>
                  <a:fillRect l="-1027" t="-4225" r="-3082" b="-2816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D008CDE-0D95-480E-5DAE-8D354273FBA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89491FA-0387-A2C6-A1E2-A783A24E7EBE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663576"/>
                <a:ext cx="3871239" cy="3056093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True model:</a:t>
                </a:r>
              </a:p>
              <a:p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=31.5−0.73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+0.11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+0.23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(0.08)        (0.05)          (0.02)</a:t>
                </a:r>
              </a:p>
              <a:p>
                <a:r>
                  <a:rPr lang="en-CZ" dirty="0"/>
                  <a:t>                       </a:t>
                </a:r>
              </a:p>
              <a:p>
                <a:r>
                  <a:rPr lang="en-CZ" dirty="0"/>
                  <a:t>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=0.986</m:t>
                    </m:r>
                  </m:oMath>
                </a14:m>
                <a:r>
                  <a:rPr lang="en-CZ" dirty="0"/>
                  <a:t>,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=44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If we include irrelevant variable interest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=30.0−0.73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+0.12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+0.22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+0.17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(0.10)        (0.06)          (0.03)         (0.21)</a:t>
                </a:r>
              </a:p>
              <a:p>
                <a:r>
                  <a:rPr lang="en-CZ" dirty="0"/>
                  <a:t>                       </a:t>
                </a:r>
              </a:p>
              <a:p>
                <a:r>
                  <a:rPr lang="en-CZ" dirty="0"/>
                  <a:t>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=0.987</m:t>
                    </m:r>
                  </m:oMath>
                </a14:m>
                <a:r>
                  <a:rPr lang="en-CZ" dirty="0"/>
                  <a:t>,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=44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We observe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CZ" dirty="0"/>
                  <a:t> is insignificant and standard errors of other variables increase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89491FA-0387-A2C6-A1E2-A783A24E7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663576"/>
                <a:ext cx="3871239" cy="3056093"/>
              </a:xfrm>
              <a:blipFill>
                <a:blip r:embed="rId2"/>
                <a:stretch>
                  <a:fillRect l="-1961" t="-166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E72D1-2C44-7DA6-8504-6643805C88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397F5AA4-7355-79C2-6348-E16E08F39C91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GB" sz="1400" kern="0" spc="45"/>
              <a:t>I</a:t>
            </a:r>
            <a:r>
              <a:rPr lang="en-GB" kern="0" spc="45"/>
              <a:t>RRELEVANT</a:t>
            </a:r>
            <a:r>
              <a:rPr lang="en-GB" kern="0" spc="110"/>
              <a:t> </a:t>
            </a:r>
            <a:r>
              <a:rPr lang="en-GB" kern="0" spc="45"/>
              <a:t>VARIABLES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2021883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01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-10" dirty="0"/>
              <a:t> </a:t>
            </a:r>
            <a:r>
              <a:rPr spc="45" dirty="0"/>
              <a:t>THEORY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31556"/>
            <a:ext cx="2626126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95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Bias </a:t>
            </a:r>
            <a:r>
              <a:rPr lang="en-CZ" sz="1100" spc="-5" dirty="0">
                <a:latin typeface="Book Antiqua"/>
                <a:cs typeface="Book Antiqua"/>
              </a:rPr>
              <a:t>–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efficiency</a:t>
            </a:r>
            <a:r>
              <a:rPr lang="en-US" sz="1100" spc="-10" dirty="0">
                <a:latin typeface="Book Antiqua"/>
                <a:cs typeface="Book Antiqua"/>
              </a:rPr>
              <a:t> 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trade-off: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38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241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47998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938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2600" y="1403551"/>
            <a:ext cx="11068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Omitted</a:t>
            </a:r>
            <a:r>
              <a:rPr sz="1100" b="1" spc="-7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241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631" y="1403551"/>
            <a:ext cx="1199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Irrelevant</a:t>
            </a:r>
            <a:r>
              <a:rPr sz="1100" b="1" spc="-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7998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38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41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7998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8177" y="1781022"/>
            <a:ext cx="3392170" cy="0"/>
          </a:xfrm>
          <a:custGeom>
            <a:avLst/>
            <a:gdLst/>
            <a:ahLst/>
            <a:cxnLst/>
            <a:rect l="l" t="t" r="r" b="b"/>
            <a:pathLst>
              <a:path w="3392170">
                <a:moveTo>
                  <a:pt x="0" y="0"/>
                </a:moveTo>
                <a:lnTo>
                  <a:pt x="33916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938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2241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7998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1398" y="1924836"/>
            <a:ext cx="2787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Bias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38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63864" y="1924836"/>
            <a:ext cx="284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Y</a:t>
            </a:r>
            <a:r>
              <a:rPr sz="1100" spc="-5" dirty="0">
                <a:latin typeface="Book Antiqua"/>
                <a:cs typeface="Book Antiqua"/>
              </a:rPr>
              <a:t>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241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077121" y="1924836"/>
            <a:ext cx="21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7998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1398" y="2235452"/>
            <a:ext cx="55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V</a:t>
            </a:r>
            <a:r>
              <a:rPr sz="1100" spc="-5" dirty="0">
                <a:latin typeface="Book Antiqua"/>
                <a:cs typeface="Book Antiqua"/>
              </a:rPr>
              <a:t>ariance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938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5526" y="2235452"/>
            <a:ext cx="721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Decreases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2241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65285" y="2235452"/>
            <a:ext cx="640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Increases*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47998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9937" y="2756736"/>
            <a:ext cx="24980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* </a:t>
            </a:r>
            <a:r>
              <a:rPr sz="900" spc="-5" dirty="0">
                <a:latin typeface="Book Antiqua"/>
                <a:cs typeface="Book Antiqua"/>
              </a:rPr>
              <a:t>As long as we have correlation between </a:t>
            </a:r>
            <a:r>
              <a:rPr sz="900" i="1" spc="-5" dirty="0">
                <a:latin typeface="Book Antiqua"/>
                <a:cs typeface="Book Antiqua"/>
              </a:rPr>
              <a:t>x </a:t>
            </a:r>
            <a:r>
              <a:rPr sz="900" spc="-5" dirty="0">
                <a:latin typeface="Book Antiqua"/>
                <a:cs typeface="Book Antiqua"/>
              </a:rPr>
              <a:t>and </a:t>
            </a:r>
            <a:r>
              <a:rPr sz="900" i="1" spc="-5" dirty="0">
                <a:latin typeface="Book Antiqua"/>
                <a:cs typeface="Book Antiqua"/>
              </a:rPr>
              <a:t>z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0B1E260E-61DA-40BC-D4BC-E2BC92F970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25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21894" y="584617"/>
            <a:ext cx="3950970" cy="2537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Does a variable belong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314960" marR="3048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Theory: </a:t>
            </a:r>
            <a:r>
              <a:rPr sz="1100" spc="-5" dirty="0">
                <a:latin typeface="Book Antiqua"/>
                <a:cs typeface="Book Antiqua"/>
              </a:rPr>
              <a:t>Is the variable’s place in the equation  </a:t>
            </a:r>
            <a:r>
              <a:rPr sz="1100" spc="-10" dirty="0">
                <a:latin typeface="Book Antiqua"/>
                <a:cs typeface="Book Antiqua"/>
              </a:rPr>
              <a:t>unambiguous and theoretically </a:t>
            </a:r>
            <a:r>
              <a:rPr sz="1100" spc="-5" dirty="0">
                <a:latin typeface="Book Antiqua"/>
                <a:cs typeface="Book Antiqua"/>
              </a:rPr>
              <a:t>sound? Does intuition tells 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it should be included?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Times New Roman"/>
              <a:cs typeface="Times New Roman"/>
            </a:endParaRPr>
          </a:p>
          <a:p>
            <a:pPr marL="314960" marR="178435" indent="-173355">
              <a:lnSpc>
                <a:spcPct val="102699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t-test: </a:t>
            </a:r>
            <a:r>
              <a:rPr sz="1100" spc="-5" dirty="0">
                <a:latin typeface="Book Antiqua"/>
                <a:cs typeface="Book Antiqua"/>
              </a:rPr>
              <a:t>Is the variable’s estimated </a:t>
            </a:r>
            <a:r>
              <a:rPr sz="1100" spc="-10" dirty="0">
                <a:latin typeface="Book Antiqua"/>
                <a:cs typeface="Book Antiqua"/>
              </a:rPr>
              <a:t>coefficient significant </a:t>
            </a:r>
            <a:r>
              <a:rPr sz="1100" spc="-5" dirty="0">
                <a:latin typeface="Book Antiqua"/>
                <a:cs typeface="Book Antiqua"/>
              </a:rPr>
              <a:t>in  the expected</a:t>
            </a:r>
            <a:r>
              <a:rPr sz="1100" spc="-10" dirty="0">
                <a:latin typeface="Book Antiqua"/>
                <a:cs typeface="Book Antiqua"/>
              </a:rPr>
              <a:t> direction?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Times New Roman"/>
              <a:cs typeface="Times New Roman"/>
            </a:endParaRPr>
          </a:p>
          <a:p>
            <a:pPr marL="314960" marR="142875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i="1" spc="10" dirty="0">
                <a:latin typeface="Book Antiqua"/>
                <a:cs typeface="Book Antiqua"/>
              </a:rPr>
              <a:t>: </a:t>
            </a:r>
            <a:r>
              <a:rPr sz="1100" spc="-5" dirty="0">
                <a:latin typeface="Book Antiqua"/>
                <a:cs typeface="Book Antiqua"/>
              </a:rPr>
              <a:t>Does the overall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equation </a:t>
            </a:r>
            <a:r>
              <a:rPr sz="1100" spc="-10" dirty="0">
                <a:latin typeface="Book Antiqua"/>
                <a:cs typeface="Book Antiqua"/>
              </a:rPr>
              <a:t>improve </a:t>
            </a:r>
            <a:r>
              <a:rPr sz="1100" spc="-5" dirty="0">
                <a:latin typeface="Book Antiqua"/>
                <a:cs typeface="Book Antiqua"/>
              </a:rPr>
              <a:t>(enough) 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Times New Roman"/>
              <a:cs typeface="Times New Roman"/>
            </a:endParaRPr>
          </a:p>
          <a:p>
            <a:pPr marL="314960" marR="16637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Bias: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other variables’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change </a:t>
            </a:r>
            <a:r>
              <a:rPr sz="1100" spc="-10" dirty="0">
                <a:latin typeface="Book Antiqua"/>
                <a:cs typeface="Book Antiqua"/>
              </a:rPr>
              <a:t>significantly  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lang="en-US" spc="-5" dirty="0"/>
              <a:t>25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20840" y="739775"/>
            <a:ext cx="3850004" cy="24731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49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If all conditions hold, the variable belongs in the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73660" indent="-148590">
              <a:lnSpc>
                <a:spcPct val="102600"/>
              </a:lnSpc>
            </a:pPr>
            <a:endParaRPr lang="en-US" sz="1000" dirty="0">
              <a:latin typeface="Times New Roman"/>
              <a:cs typeface="Times New Roman"/>
            </a:endParaRPr>
          </a:p>
          <a:p>
            <a:pPr marL="234314" marR="73660" indent="-171450">
              <a:lnSpc>
                <a:spcPct val="102600"/>
              </a:lnSpc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If none of </a:t>
            </a:r>
            <a:r>
              <a:rPr sz="1100" spc="-10" dirty="0">
                <a:latin typeface="Book Antiqua"/>
                <a:cs typeface="Book Antiqua"/>
              </a:rPr>
              <a:t>them </a:t>
            </a:r>
            <a:r>
              <a:rPr sz="1100" spc="-5" dirty="0">
                <a:latin typeface="Book Antiqua"/>
                <a:cs typeface="Book Antiqua"/>
              </a:rPr>
              <a:t>holds, the variable is </a:t>
            </a:r>
            <a:r>
              <a:rPr sz="1100" spc="-10" dirty="0">
                <a:latin typeface="Book Antiqua"/>
                <a:cs typeface="Book Antiqua"/>
              </a:rPr>
              <a:t>irrelevant and </a:t>
            </a:r>
            <a:r>
              <a:rPr sz="1100" spc="-5" dirty="0">
                <a:latin typeface="Book Antiqua"/>
                <a:cs typeface="Book Antiqua"/>
              </a:rPr>
              <a:t>can be  safely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excluded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  <a:spcBef>
                <a:spcPts val="5"/>
              </a:spcBef>
            </a:pPr>
            <a:endParaRPr lang="en-US" sz="1050" dirty="0">
              <a:latin typeface="Times New Roman"/>
              <a:cs typeface="Times New Roman"/>
            </a:endParaRPr>
          </a:p>
          <a:p>
            <a:pPr marL="234314" marR="43180" indent="-171450">
              <a:lnSpc>
                <a:spcPts val="12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If the criteria give contradictory answers, most importance  should be attributed to </a:t>
            </a:r>
            <a:r>
              <a:rPr sz="1100" spc="-10" dirty="0">
                <a:latin typeface="Book Antiqua"/>
                <a:cs typeface="Book Antiqua"/>
              </a:rPr>
              <a:t>theoretical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justification</a:t>
            </a:r>
            <a:endParaRPr lang="en-US" sz="1100" dirty="0">
              <a:latin typeface="Book Antiqua"/>
              <a:cs typeface="Book Antiqua"/>
            </a:endParaRPr>
          </a:p>
          <a:p>
            <a:pPr marL="234314" marR="43180" indent="-171450">
              <a:lnSpc>
                <a:spcPts val="12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endParaRPr lang="en-CZ" sz="1100" spc="-10" dirty="0">
              <a:latin typeface="Book Antiqua"/>
              <a:cs typeface="Book Antiqua"/>
            </a:endParaRPr>
          </a:p>
          <a:p>
            <a:pPr marL="234314" marR="43180" indent="-171450">
              <a:lnSpc>
                <a:spcPts val="12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endParaRPr lang="en-CZ" sz="1100" spc="-10" dirty="0">
              <a:latin typeface="Book Antiqua"/>
              <a:cs typeface="Book Antiqua"/>
            </a:endParaRPr>
          </a:p>
          <a:p>
            <a:pPr marL="234314" marR="43180" indent="-171450">
              <a:lnSpc>
                <a:spcPts val="12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if theory (intuition) says that variable belongs to  the equation, we include it (even though its coefficients  might be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insignificant!).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FA60-B990-687F-7BF6-0149B98D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E</a:t>
            </a:r>
            <a:r>
              <a:rPr lang="en-CZ" dirty="0"/>
              <a:t>XAMPLE FOR SPECIFICATION CRITERIA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A76371D-47AA-737E-E13B-B9E193D71A5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895730"/>
                <a:ext cx="3871239" cy="2206245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Examining the price elasticity of Brazilian coffee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=9.1+7.8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+2.4 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+0.0035 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(15.6)         (1.2)        (0.0010)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=0.60</m:t>
                    </m:r>
                  </m:oMath>
                </a14:m>
                <a:r>
                  <a:rPr lang="en-CZ" dirty="0"/>
                  <a:t> ,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endParaRPr lang="en-CZ" dirty="0"/>
              </a:p>
              <a:p>
                <a:pPr algn="l"/>
                <a:r>
                  <a:rPr lang="en-US" b="0" dirty="0"/>
                  <a:t>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𝐶𝑂𝐹</m:t>
                    </m:r>
                  </m:oMath>
                </a14:m>
                <a:r>
                  <a:rPr lang="en-CZ" dirty="0"/>
                  <a:t>… Brazilian coffee consumption</a:t>
                </a:r>
              </a:p>
              <a:p>
                <a:pPr algn="l"/>
                <a:r>
                  <a:rPr lang="en-US" b="0" dirty="0"/>
                  <a:t>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en-CZ" dirty="0"/>
                  <a:t> … price of Brazilian coffee</a:t>
                </a:r>
              </a:p>
              <a:p>
                <a:pPr algn="l"/>
                <a:r>
                  <a:rPr lang="en-US" b="0" dirty="0"/>
                  <a:t>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CZ" dirty="0"/>
                  <a:t>   … price of tea</a:t>
                </a:r>
              </a:p>
              <a:p>
                <a:pPr algn="l"/>
                <a:r>
                  <a:rPr lang="en-US" b="0" dirty="0"/>
                  <a:t>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CZ" dirty="0"/>
                  <a:t>     … disposable income</a:t>
                </a:r>
              </a:p>
              <a:p>
                <a:pPr algn="l"/>
                <a:endParaRPr lang="en-CZ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A76371D-47AA-737E-E13B-B9E193D71A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895730"/>
                <a:ext cx="3871239" cy="2206245"/>
              </a:xfrm>
              <a:blipFill>
                <a:blip r:embed="rId2"/>
                <a:stretch>
                  <a:fillRect l="-1961" t="-1714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7903B-9EFD-7145-F2B1-3FFA49C92F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18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406280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4F6FA9C-8250-F42D-D5CA-99DA9AB0450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76846" y="739775"/>
                <a:ext cx="3871239" cy="2550442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Compare the following two regressions: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=9.3                    +2.4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+0.0036 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                   (1.0)        (0.0009)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=0.58</m:t>
                    </m:r>
                  </m:oMath>
                </a14:m>
                <a:r>
                  <a:rPr lang="en-CZ" dirty="0"/>
                  <a:t> ,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=9.1+7.8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+2.4 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+0.0035 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(15.6)         (1.2)        (0.0010)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=0.60</m:t>
                    </m:r>
                  </m:oMath>
                </a14:m>
                <a:r>
                  <a:rPr lang="en-CZ" dirty="0"/>
                  <a:t> ,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dirty="0"/>
                  <a:t>I</a:t>
                </a:r>
                <a:r>
                  <a:rPr lang="en-CZ" dirty="0"/>
                  <a:t>t seems almost all four criteria in this case does not hold (except theory),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Z" dirty="0"/>
                  <a:t> is </a:t>
                </a:r>
                <a:r>
                  <a:rPr lang="en-CZ" b="1" dirty="0"/>
                  <a:t>irrelevant variable</a:t>
                </a:r>
                <a:r>
                  <a:rPr lang="en-CZ" dirty="0"/>
                  <a:t>, and we will </a:t>
                </a:r>
                <a:r>
                  <a:rPr lang="en-CZ" b="1" dirty="0"/>
                  <a:t>conclude</a:t>
                </a:r>
                <a:r>
                  <a:rPr lang="en-CZ" dirty="0"/>
                  <a:t> that Brazilian coffee is </a:t>
                </a:r>
                <a:r>
                  <a:rPr lang="en-CZ" b="1" dirty="0"/>
                  <a:t>price inelastic</a:t>
                </a:r>
                <a:r>
                  <a:rPr lang="en-CZ" dirty="0"/>
                  <a:t>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4F6FA9C-8250-F42D-D5CA-99DA9AB045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76846" y="739775"/>
                <a:ext cx="3871239" cy="2550442"/>
              </a:xfrm>
              <a:blipFill>
                <a:blip r:embed="rId2"/>
                <a:stretch>
                  <a:fillRect l="-1961" t="-1980" b="-198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7135-0BA4-5358-3535-2A7E54EA14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19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8FFBDC8-8ADC-6D2F-0E03-971DD6A8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E</a:t>
            </a:r>
            <a:r>
              <a:rPr lang="en-CZ" dirty="0"/>
              <a:t>XAMPLE FOR SPECIFICATION CRITERIA</a:t>
            </a:r>
          </a:p>
        </p:txBody>
      </p:sp>
    </p:spTree>
    <p:extLst>
      <p:ext uri="{BB962C8B-B14F-4D97-AF65-F5344CB8AC3E}">
        <p14:creationId xmlns:p14="http://schemas.microsoft.com/office/powerpoint/2010/main" val="2881494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88159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00" spc="45" dirty="0"/>
              <a:t>S</a:t>
            </a:r>
            <a:r>
              <a:rPr lang="en-US" spc="45" dirty="0"/>
              <a:t>PECIFICATION OF A REGRESSION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18477" y="739775"/>
            <a:ext cx="3573145" cy="1239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 dirty="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9684F-2513-28FB-3B31-87B4C8DFDB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655A84C0-6B9D-30EE-49C1-66B27D298A04}"/>
              </a:ext>
            </a:extLst>
          </p:cNvPr>
          <p:cNvSpPr txBox="1"/>
          <p:nvPr/>
        </p:nvSpPr>
        <p:spPr>
          <a:xfrm>
            <a:off x="518476" y="2136007"/>
            <a:ext cx="3573145" cy="10528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lang="en-US" sz="1100" dirty="0">
                <a:latin typeface="Book Antiqua"/>
                <a:cs typeface="Book Antiqua"/>
              </a:rPr>
              <a:t>A </a:t>
            </a:r>
            <a:r>
              <a:rPr lang="en-US" sz="1100" b="1" dirty="0">
                <a:latin typeface="Book Antiqua"/>
                <a:cs typeface="Book Antiqua"/>
              </a:rPr>
              <a:t>specification error </a:t>
            </a:r>
            <a:r>
              <a:rPr lang="en-US" sz="1100" dirty="0">
                <a:latin typeface="Book Antiqua"/>
                <a:cs typeface="Book Antiqua"/>
              </a:rPr>
              <a:t>occurs if any of these choices is wrong</a:t>
            </a:r>
          </a:p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endParaRPr lang="en-US"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lang="en-US" sz="1100" dirty="0">
                <a:latin typeface="Book Antiqua"/>
                <a:cs typeface="Book Antiqua"/>
              </a:rPr>
              <a:t>In lecture 6, we discussed the correct functional form. Now we will learn how to deal with the other two in today’s and the following two lectures.</a:t>
            </a: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ABD87FF-056D-AF83-0B5A-AB17F2993B5F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663576"/>
                <a:ext cx="3993020" cy="2550442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But what if we add variable price of Colombian coffee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)?</m:t>
                    </m:r>
                  </m:oMath>
                </a14:m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=10.0+8.0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−5.6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+2.6 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+0.0030 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(4.0)          (2.0)         (1.3)         (0.0009)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=0.70</m:t>
                    </m:r>
                  </m:oMath>
                </a14:m>
                <a:r>
                  <a:rPr lang="en-CZ" dirty="0"/>
                  <a:t> ,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CZ" dirty="0"/>
              </a:p>
              <a:p>
                <a:endParaRPr lang="en-CZ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=9.1                      +7.8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+2.4 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+0.0035 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CZ" dirty="0"/>
              </a:p>
              <a:p>
                <a:r>
                  <a:rPr lang="en-CZ" dirty="0"/>
                  <a:t>                                         (15.6)         (1.2)        (0.0010)</a:t>
                </a:r>
              </a:p>
              <a:p>
                <a:endParaRPr lang="en-CZ" dirty="0"/>
              </a:p>
              <a:p>
                <a:r>
                  <a:rPr lang="en-CZ" dirty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=0.60</m:t>
                    </m:r>
                  </m:oMath>
                </a14:m>
                <a:r>
                  <a:rPr lang="en-CZ" dirty="0"/>
                  <a:t> ,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CZ" dirty="0"/>
              </a:p>
              <a:p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dirty="0"/>
                  <a:t>I</a:t>
                </a:r>
                <a:r>
                  <a:rPr lang="en-CZ" dirty="0"/>
                  <a:t>t seems almost all four criteria in this case hold,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Z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en-CZ" dirty="0"/>
                  <a:t> are </a:t>
                </a:r>
                <a:r>
                  <a:rPr lang="en-CZ" b="1" dirty="0"/>
                  <a:t>relevant variables</a:t>
                </a:r>
                <a:r>
                  <a:rPr lang="en-CZ" dirty="0"/>
                  <a:t>, and we will </a:t>
                </a:r>
                <a:r>
                  <a:rPr lang="en-CZ" b="1" dirty="0"/>
                  <a:t>conclude</a:t>
                </a:r>
                <a:r>
                  <a:rPr lang="en-CZ" dirty="0"/>
                  <a:t> that Brazilian coffee is </a:t>
                </a:r>
                <a:r>
                  <a:rPr lang="en-CZ" b="1" dirty="0"/>
                  <a:t>price elastic</a:t>
                </a:r>
                <a:r>
                  <a:rPr lang="en-CZ" dirty="0"/>
                  <a:t>.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ABD87FF-056D-AF83-0B5A-AB17F2993B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663576"/>
                <a:ext cx="3993020" cy="2550442"/>
              </a:xfrm>
              <a:blipFill>
                <a:blip r:embed="rId2"/>
                <a:stretch>
                  <a:fillRect l="-1905" t="-1990" b="-2488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3FD39-7B3B-D9DF-9478-4F07C0B8D48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20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13AF04-20CA-FB24-58E3-E466B695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E</a:t>
            </a:r>
            <a:r>
              <a:rPr lang="en-CZ" dirty="0"/>
              <a:t>XAMPLE FOR SPECIFICATION CRITERIA</a:t>
            </a:r>
          </a:p>
        </p:txBody>
      </p:sp>
    </p:spTree>
    <p:extLst>
      <p:ext uri="{BB962C8B-B14F-4D97-AF65-F5344CB8AC3E}">
        <p14:creationId xmlns:p14="http://schemas.microsoft.com/office/powerpoint/2010/main" val="2827038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6D4A4-C231-AB59-10B3-EC3B772B1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T</a:t>
            </a:r>
            <a:r>
              <a:rPr lang="en-CZ" dirty="0"/>
              <a:t>HE DANGER OVERSPECIFICATION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DEDA6-F982-35BA-D2DD-7C4BA692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430" y="700585"/>
            <a:ext cx="3901414" cy="262411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dirty="0"/>
              <a:t>”If you just torture the data long enough, they will confess.”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dirty="0"/>
              <a:t>If too many specifications are tried: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Z" sz="1000" dirty="0">
                <a:latin typeface="Book Antiqua" panose="02040602050305030304" pitchFamily="18" charset="0"/>
              </a:rPr>
              <a:t>The final result may have the desired properties only by chance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Z" sz="1000" dirty="0">
                <a:latin typeface="Book Antiqua" panose="02040602050305030304" pitchFamily="18" charset="0"/>
              </a:rPr>
              <a:t>The statistical significance of the result is overestimated because the estimations of the previous regressions are ignored.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Z" dirty="0"/>
              <a:t>How to solve this issue: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Z" dirty="0"/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Z" sz="1000" dirty="0">
                <a:latin typeface="Book Antiqua" panose="02040602050305030304" pitchFamily="18" charset="0"/>
                <a:cs typeface="Arial" panose="020B0604020202020204" pitchFamily="34" charset="0"/>
              </a:rPr>
              <a:t>Keep the number of try of regressions low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Z" sz="1000" dirty="0">
                <a:latin typeface="Book Antiqua" panose="02040602050305030304" pitchFamily="18" charset="0"/>
                <a:cs typeface="Arial" panose="020B0604020202020204" pitchFamily="34" charset="0"/>
              </a:rPr>
              <a:t>Focus on theory (very important)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Z" sz="1000" dirty="0">
                <a:latin typeface="Book Antiqua" panose="02040602050305030304" pitchFamily="18" charset="0"/>
                <a:cs typeface="Arial" panose="020B0604020202020204" pitchFamily="34" charset="0"/>
              </a:rPr>
              <a:t>Save all regression you tried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74D3E-7889-ECD6-D735-2C7693C4555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21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4292676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7D235-EC07-D05E-DAF1-6FC05B4E2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S</a:t>
            </a:r>
            <a:r>
              <a:rPr lang="en-CZ" dirty="0"/>
              <a:t>PECIFICATION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7B7F0D8-DAB9-F622-F488-F95B2D79B5E8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08540" y="695869"/>
                <a:ext cx="3993020" cy="2492990"/>
              </a:xfrm>
            </p:spPr>
            <p:txBody>
              <a:bodyPr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Ramsey’s Regression Specification Test (RESET)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628650" lvl="1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Book Antiqua" panose="02040602050305030304" pitchFamily="18" charset="0"/>
                  </a:rPr>
                  <a:t>A</a:t>
                </a:r>
                <a:r>
                  <a:rPr lang="en-CZ" sz="1000" dirty="0">
                    <a:latin typeface="Book Antiqua" panose="02040602050305030304" pitchFamily="18" charset="0"/>
                  </a:rPr>
                  <a:t>llows to detect possible misspecification</a:t>
                </a:r>
              </a:p>
              <a:p>
                <a:pPr marL="628650" lvl="1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Book Antiqua" panose="02040602050305030304" pitchFamily="18" charset="0"/>
                  </a:rPr>
                  <a:t>B</a:t>
                </a:r>
                <a:r>
                  <a:rPr lang="en-CZ" sz="1000" dirty="0">
                    <a:latin typeface="Book Antiqua" panose="02040602050305030304" pitchFamily="18" charset="0"/>
                  </a:rPr>
                  <a:t>ut cannot detect the source of misspecification</a:t>
                </a:r>
              </a:p>
              <a:p>
                <a:pPr marL="628650" lvl="1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Two types of test based on the same intuition: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endParaRPr lang="en-CZ" sz="1000" dirty="0">
                  <a:latin typeface="Book Antiqua" panose="02040602050305030304" pitchFamily="18" charset="0"/>
                </a:endParaRPr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If the equation is correctly specified, nothing is missing in the equation and the residuals are </a:t>
                </a:r>
                <a:r>
                  <a:rPr lang="en-CZ" sz="1000" b="1" dirty="0">
                    <a:latin typeface="Book Antiqua" panose="02040602050305030304" pitchFamily="18" charset="0"/>
                  </a:rPr>
                  <a:t>white noise.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CZ" dirty="0"/>
                  <a:t>Assume we have: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7B7F0D8-DAB9-F622-F488-F95B2D79B5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8540" y="695869"/>
                <a:ext cx="3993020" cy="2492990"/>
              </a:xfrm>
              <a:blipFill>
                <a:blip r:embed="rId2"/>
                <a:stretch>
                  <a:fillRect l="-1905" t="-1515" r="-2222" b="-202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C6E22-7EF5-9703-DEF2-595EB509AD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22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96095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0F73-F2C6-5FCC-8727-CCF16CC30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R</a:t>
            </a:r>
            <a:r>
              <a:rPr lang="en-CZ" dirty="0"/>
              <a:t>ESET TYPE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497E17E-80A3-B950-D4CF-5EBA446A79C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739776"/>
                <a:ext cx="3871239" cy="2635273"/>
              </a:xfrm>
            </p:spPr>
            <p:txBody>
              <a:bodyPr/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Run the regression: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Save the predicted values: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Run the augmented regression: </a:t>
                </a:r>
              </a:p>
              <a:p>
                <a:pPr marL="228600" indent="-228600">
                  <a:buFont typeface="+mj-lt"/>
                  <a:buAutoNum type="arabicPeriod"/>
                </a:pPr>
                <a:endParaRPr lang="en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  <a:p>
                <a:pPr algn="l"/>
                <a:endParaRPr lang="en-CZ" dirty="0"/>
              </a:p>
              <a:p>
                <a:pPr algn="l"/>
                <a:r>
                  <a:rPr lang="en-CZ" dirty="0"/>
                  <a:t>(more power can be included)</a:t>
                </a:r>
              </a:p>
              <a:p>
                <a:endParaRPr lang="en-CZ" dirty="0"/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en-CZ" dirty="0"/>
                  <a:t>Test a standard F test with null hypothesis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CZ" dirty="0"/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If we can reject the null hypothesis, there is a misspecification problem in the model</a:t>
                </a:r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endParaRPr lang="en-CZ" sz="1000" dirty="0">
                  <a:latin typeface="Book Antiqua" panose="02040602050305030304" pitchFamily="18" charset="0"/>
                </a:endParaRPr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Intuition: if the model is correct, </a:t>
                </a:r>
                <a14:m>
                  <m:oMath xmlns:m="http://schemas.openxmlformats.org/officeDocument/2006/math"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CZ" sz="1000" dirty="0">
                    <a:latin typeface="Book Antiqua" panose="02040602050305030304" pitchFamily="18" charset="0"/>
                  </a:rPr>
                  <a:t> is well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sz="1000" dirty="0">
                    <a:latin typeface="Book Antiqua" panose="0204060205030503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sz="1000" dirty="0">
                    <a:latin typeface="Book Antiqua" panose="02040602050305030304" pitchFamily="18" charset="0"/>
                  </a:rPr>
                  <a:t> and addition of the predicted values raised to higher powers should not be significant.</a:t>
                </a:r>
              </a:p>
              <a:p>
                <a:pPr algn="l"/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497E17E-80A3-B950-D4CF-5EBA446A79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739776"/>
                <a:ext cx="3871239" cy="2635273"/>
              </a:xfrm>
              <a:blipFill>
                <a:blip r:embed="rId2"/>
                <a:stretch>
                  <a:fillRect l="-2288" t="-2404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ADFC0-1170-89DA-F57A-56A8D97C175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1863344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68A084B-C573-94BF-02A5-E251FBAA9043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9430" y="702212"/>
                <a:ext cx="3871239" cy="2634439"/>
              </a:xfrm>
            </p:spPr>
            <p:txBody>
              <a:bodyPr/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Run the regression: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Save the predicted values: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CZ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Z" dirty="0"/>
                  <a:t> and the residuals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CZ" dirty="0"/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CZ" dirty="0"/>
                  <a:t>Run the regression: </a:t>
                </a:r>
              </a:p>
              <a:p>
                <a:pPr marL="228600" indent="-228600">
                  <a:buFont typeface="+mj-lt"/>
                  <a:buAutoNum type="arabicPeriod"/>
                </a:pPr>
                <a:endParaRPr lang="en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CZ" dirty="0"/>
              </a:p>
              <a:p>
                <a:pPr algn="l"/>
                <a:endParaRPr lang="en-CZ" dirty="0"/>
              </a:p>
              <a:p>
                <a:pPr algn="l"/>
                <a:r>
                  <a:rPr lang="en-CZ" dirty="0"/>
                  <a:t>(more power can be included)</a:t>
                </a:r>
              </a:p>
              <a:p>
                <a:endParaRPr lang="en-CZ" dirty="0"/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en-CZ" dirty="0"/>
                  <a:t>Test the null hypothesis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CZ" dirty="0"/>
                  <a:t> using F test</a:t>
                </a:r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If we can reject the null hypothesis, there is a misspecification problem in the model</a:t>
                </a:r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endParaRPr lang="en-CZ" sz="1000" dirty="0">
                  <a:latin typeface="Book Antiqua" panose="02040602050305030304" pitchFamily="18" charset="0"/>
                </a:endParaRPr>
              </a:p>
              <a:p>
                <a:pPr marL="628650" lvl="1" indent="-171450" algn="l"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</a:rPr>
                  <a:t>Intuition: if the model is correct, residuals should not display any pattern depending on the independent variables.</a:t>
                </a:r>
                <a:endParaRPr lang="en-CZ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68A084B-C573-94BF-02A5-E251FBAA90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9430" y="702212"/>
                <a:ext cx="3871239" cy="2634439"/>
              </a:xfrm>
              <a:blipFill>
                <a:blip r:embed="rId2"/>
                <a:stretch>
                  <a:fillRect l="-2288" t="-2404" r="-2614" b="-2404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F6846-1785-6317-B869-AF5A6062C77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62D1608-1759-8BCE-76D9-D91064E94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R</a:t>
            </a:r>
            <a:r>
              <a:rPr lang="en-CZ" dirty="0"/>
              <a:t>ESET TYPE II</a:t>
            </a:r>
          </a:p>
        </p:txBody>
      </p:sp>
    </p:spTree>
    <p:extLst>
      <p:ext uri="{BB962C8B-B14F-4D97-AF65-F5344CB8AC3E}">
        <p14:creationId xmlns:p14="http://schemas.microsoft.com/office/powerpoint/2010/main" val="1016469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413A-AE3A-3A65-B9A9-C19E8F8E5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15444"/>
          </a:xfrm>
        </p:spPr>
        <p:txBody>
          <a:bodyPr/>
          <a:lstStyle/>
          <a:p>
            <a:r>
              <a:rPr lang="en-CZ" sz="1400" dirty="0"/>
              <a:t>S</a:t>
            </a:r>
            <a:r>
              <a:rPr lang="en-CZ" dirty="0"/>
              <a:t>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19EBE-0258-62EC-4F75-60F3A6147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430" y="968375"/>
            <a:ext cx="3871239" cy="1789657"/>
          </a:xfrm>
        </p:spPr>
        <p:txBody>
          <a:bodyPr/>
          <a:lstStyle/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100" spc="-5" dirty="0"/>
              <a:t>Omitting a relevant variable brings bias to our estimates of the other coefficients</a:t>
            </a:r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endParaRPr lang="en-US" sz="1100" spc="-5" dirty="0"/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100" spc="-5" dirty="0"/>
              <a:t>Including an irrelevant variable increase the variance of our estimates of the other coefficients</a:t>
            </a:r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endParaRPr lang="en-US" sz="1100" spc="-5" dirty="0"/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100" spc="-5" dirty="0"/>
              <a:t>Since in real estimation, it is often hard to judge whether or not to include a variable, we need economic theory and statistical tools to decide</a:t>
            </a:r>
            <a:endParaRPr lang="en-US" sz="1400" b="1" spc="-5" dirty="0">
              <a:latin typeface="Book Antiqua"/>
              <a:cs typeface="Book Antiqua"/>
            </a:endParaRPr>
          </a:p>
          <a:p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D83B3-A1FF-9C0A-8E3C-E54B1A605C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313250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69430" y="850454"/>
            <a:ext cx="3871239" cy="23902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lang="en-US" spc="-5" dirty="0"/>
              <a:t>We will talk about the problem of </a:t>
            </a:r>
            <a:r>
              <a:rPr lang="en-US" b="1" spc="-5" dirty="0"/>
              <a:t>not adding relevant </a:t>
            </a:r>
            <a:r>
              <a:rPr lang="en-US" spc="-5" dirty="0"/>
              <a:t>independent variables or </a:t>
            </a:r>
            <a:r>
              <a:rPr lang="en-US" b="1" spc="-5" dirty="0"/>
              <a:t>adding irrelevant </a:t>
            </a:r>
            <a:r>
              <a:rPr lang="en-US" spc="-5" dirty="0"/>
              <a:t>independent variables</a:t>
            </a:r>
          </a:p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endParaRPr lang="en-US" spc="-5" dirty="0"/>
          </a:p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lang="en-US" spc="-5" dirty="0"/>
              <a:t>We will learn that</a:t>
            </a:r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000" spc="-5" dirty="0"/>
              <a:t>Omitting a relevant variable brings bias to our estimates of the other coefficients</a:t>
            </a:r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endParaRPr lang="en-US" sz="1000" spc="-5" dirty="0"/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000" spc="-5" dirty="0"/>
              <a:t>Including an irrelevant variable increase the variance of our estimates of the other coefficients</a:t>
            </a:r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endParaRPr lang="en-US" sz="1000" spc="-5" dirty="0"/>
          </a:p>
          <a:p>
            <a:pPr marL="347345" marR="74930" indent="-228600">
              <a:lnSpc>
                <a:spcPct val="102699"/>
              </a:lnSpc>
              <a:spcBef>
                <a:spcPts val="55"/>
              </a:spcBef>
              <a:buSzPct val="72727"/>
              <a:buFont typeface="Arial" panose="020B0604020202020204" pitchFamily="34" charset="0"/>
              <a:buChar char="•"/>
              <a:tabLst>
                <a:tab pos="267970" algn="l"/>
              </a:tabLst>
            </a:pPr>
            <a:r>
              <a:rPr lang="en-US" sz="1000" spc="-5" dirty="0"/>
              <a:t>Since in real estimation, it is often hard to judge whether or not to include a variable, we need economic theory and statistical tools to decide</a:t>
            </a:r>
            <a:endParaRPr lang="en-US" sz="1100" b="1" spc="-5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40D1309-A085-EF51-310C-AE4D8B9470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19579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</a:t>
            </a:r>
            <a:r>
              <a:rPr lang="en-US" spc="60" dirty="0"/>
              <a:t>ING RELEVANT VARIABLES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425589" y="741856"/>
            <a:ext cx="2013585" cy="860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variable </a:t>
            </a:r>
            <a:r>
              <a:rPr sz="1100" spc="-10" dirty="0">
                <a:latin typeface="Book Antiqua"/>
                <a:cs typeface="Book Antiqua"/>
              </a:rPr>
              <a:t>when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forget to include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do not have data for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589" y="1858470"/>
            <a:ext cx="3533775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misspecification results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not having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for this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88315" marR="4318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biasing estimated coefficients of other variables in the  equation </a:t>
            </a:r>
            <a:r>
              <a:rPr sz="1000" spc="-70" dirty="0">
                <a:latin typeface="Lucida Sans Unicode"/>
                <a:cs typeface="Lucida Sans Unicode"/>
              </a:rPr>
              <a:t>−→ </a:t>
            </a:r>
            <a:r>
              <a:rPr sz="1000" b="1" spc="-5" dirty="0">
                <a:latin typeface="Book Antiqua"/>
                <a:cs typeface="Book Antiqua"/>
              </a:rPr>
              <a:t>omitted variable</a:t>
            </a:r>
            <a:r>
              <a:rPr sz="1000" b="1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F86E06-8B7A-02CC-9ABA-9414FDD85F7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4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425589" y="499552"/>
                <a:ext cx="3845255" cy="2912849"/>
              </a:xfrm>
              <a:prstGeom prst="rect">
                <a:avLst/>
              </a:prstGeom>
            </p:spPr>
            <p:txBody>
              <a:bodyPr vert="horz" wrap="square" lIns="0" tIns="90805" rIns="0" bIns="0" rtlCol="0">
                <a:spAutoFit/>
              </a:bodyPr>
              <a:lstStyle/>
              <a:p>
                <a:pPr marL="62865">
                  <a:lnSpc>
                    <a:spcPct val="100000"/>
                  </a:lnSpc>
                  <a:spcBef>
                    <a:spcPts val="71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000" spc="-10" dirty="0">
                    <a:latin typeface="Book Antiqua"/>
                    <a:cs typeface="Book Antiqua"/>
                  </a:rPr>
                  <a:t>Where </a:t>
                </a:r>
                <a:r>
                  <a:rPr lang="en-US" sz="1000" spc="-5" dirty="0">
                    <a:latin typeface="Book Antiqua"/>
                    <a:cs typeface="Book Antiqua"/>
                  </a:rPr>
                  <a:t>does the omitted variable bias </a:t>
                </a:r>
                <a:r>
                  <a:rPr lang="en-US" sz="1000" spc="-10" dirty="0">
                    <a:latin typeface="Book Antiqua"/>
                    <a:cs typeface="Book Antiqua"/>
                  </a:rPr>
                  <a:t>come</a:t>
                </a:r>
                <a:r>
                  <a:rPr lang="en-US" sz="1000" spc="-190" dirty="0">
                    <a:latin typeface="Book Antiqua"/>
                    <a:cs typeface="Book Antiqua"/>
                  </a:rPr>
                  <a:t>  </a:t>
                </a:r>
                <a:r>
                  <a:rPr lang="en-US" sz="1000" spc="-10" dirty="0">
                    <a:latin typeface="Book Antiqua"/>
                    <a:cs typeface="Book Antiqua"/>
                  </a:rPr>
                  <a:t>from?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2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000" spc="-35" dirty="0">
                    <a:latin typeface="Book Antiqua"/>
                    <a:cs typeface="Book Antiqua"/>
                  </a:rPr>
                  <a:t>True </a:t>
                </a:r>
                <a:r>
                  <a:rPr lang="en-US" sz="1000" spc="-170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model: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1464945">
                  <a:lnSpc>
                    <a:spcPct val="100000"/>
                  </a:lnSpc>
                  <a:spcBef>
                    <a:spcPts val="35"/>
                  </a:spcBef>
                </a:pPr>
                <a:r>
                  <a:rPr lang="en-US" sz="1100" i="1" spc="-10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l-GR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130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000" spc="-10" dirty="0">
                    <a:latin typeface="Book Antiqua"/>
                    <a:cs typeface="Book Antiqua"/>
                  </a:rPr>
                  <a:t>Model </a:t>
                </a:r>
                <a:r>
                  <a:rPr lang="en-US" sz="1000" spc="-5" dirty="0">
                    <a:latin typeface="Book Antiqua"/>
                    <a:cs typeface="Book Antiqua"/>
                  </a:rPr>
                  <a:t>as it looks </a:t>
                </a:r>
                <a:r>
                  <a:rPr lang="en-US" sz="1000" spc="-10" dirty="0">
                    <a:latin typeface="Book Antiqua"/>
                    <a:cs typeface="Book Antiqua"/>
                  </a:rPr>
                  <a:t>when we </a:t>
                </a:r>
                <a:r>
                  <a:rPr lang="en-US" sz="1000" spc="-5" dirty="0">
                    <a:latin typeface="Book Antiqua"/>
                    <a:cs typeface="Book Antiqua"/>
                  </a:rPr>
                  <a:t>omit variable</a:t>
                </a:r>
                <a:r>
                  <a:rPr lang="en-US" sz="1000" spc="-160" dirty="0">
                    <a:latin typeface="Book Antiqua"/>
                    <a:cs typeface="Book Antiqua"/>
                  </a:rPr>
                  <a:t> </a:t>
                </a:r>
                <a:r>
                  <a:rPr lang="en-US" sz="1000" i="1" spc="-10" dirty="0">
                    <a:latin typeface="Book Antiqua"/>
                    <a:cs typeface="Book Antiqua"/>
                  </a:rPr>
                  <a:t>z</a:t>
                </a:r>
                <a:r>
                  <a:rPr lang="en-US" sz="1000" spc="-10" dirty="0">
                    <a:latin typeface="Book Antiqua"/>
                    <a:cs typeface="Book Antiqua"/>
                  </a:rPr>
                  <a:t>: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1105"/>
                  </a:spcBef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 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8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ar-AE" sz="1200" baseline="-13888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110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implying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35"/>
                  </a:spcBef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95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000" spc="-60" dirty="0">
                    <a:latin typeface="Book Antiqua"/>
                    <a:cs typeface="Book Antiqua"/>
                  </a:rPr>
                  <a:t>We assume that </a:t>
                </a:r>
                <a14:m>
                  <m:oMath xmlns:m="http://schemas.openxmlformats.org/officeDocument/2006/math">
                    <m:r>
                      <a:rPr lang="en-US" sz="1100" b="0" i="1" spc="-60" smtClean="0">
                        <a:latin typeface="Cambria Math" panose="02040503050406030204" pitchFamily="18" charset="0"/>
                        <a:cs typeface="Book Antiqua"/>
                      </a:rPr>
                      <m:t>𝐶𝑜𝑣</m:t>
                    </m:r>
                    <m:d>
                      <m:dPr>
                        <m:ctrlPr>
                          <a:rPr lang="en-US" sz="1100" b="0" i="1" spc="-6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100" b="0" i="1" spc="-6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100" b="0" i="1" spc="-6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. </a:t>
                </a:r>
                <a:r>
                  <a:rPr lang="en-US" sz="1000" spc="-5" dirty="0">
                    <a:latin typeface="Book Antiqua"/>
                    <a:cs typeface="Book Antiqua"/>
                  </a:rPr>
                  <a:t>But it does not guarantee that </a:t>
                </a:r>
                <a14:m>
                  <m:oMath xmlns:m="http://schemas.openxmlformats.org/officeDocument/2006/math">
                    <m:r>
                      <a:rPr lang="en-US" sz="1100" i="1" spc="-60">
                        <a:latin typeface="Cambria Math" panose="02040503050406030204" pitchFamily="18" charset="0"/>
                        <a:cs typeface="Book Antiqua"/>
                      </a:rPr>
                      <m:t>𝐶𝑜𝑣</m:t>
                    </m:r>
                    <m:d>
                      <m:dPr>
                        <m:ctrlPr>
                          <a:rPr lang="en-US" sz="1100" i="1" spc="-6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100" i="1" spc="-6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100" i="1" spc="-6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100" b="0" i="1" spc="-60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sz="1100" b="0" i="1" spc="-6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100" i="1" spc="-6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100" i="1" spc="-6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spc="-6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100" i="1" spc="-6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100" i="1" spc="-6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latin typeface="Times New Roman"/>
                    <a:cs typeface="Times New Roman"/>
                  </a:rPr>
                  <a:t> </a:t>
                </a:r>
                <a:r>
                  <a:rPr lang="en-US" sz="1000" dirty="0">
                    <a:latin typeface="Book Antiqua" panose="02040602050305030304" pitchFamily="18" charset="0"/>
                    <a:cs typeface="Times New Roman"/>
                  </a:rPr>
                  <a:t>is also true. Because of correlation among independent variables, it can be</a:t>
                </a:r>
              </a:p>
              <a:p>
                <a:pPr marL="537845" algn="ctr">
                  <a:lnSpc>
                    <a:spcPct val="100000"/>
                  </a:lnSpc>
                </a:pPr>
                <a:r>
                  <a:rPr lang="en-US" sz="1100" i="1" spc="-35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-35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i="1" spc="-3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30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spc="10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35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3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l-GR" sz="1100" i="1" spc="15" dirty="0">
                    <a:latin typeface="Century Gothic"/>
                    <a:cs typeface="Century Gothic"/>
                  </a:rPr>
                  <a:t>γ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Cov</a:t>
                </a:r>
                <a:r>
                  <a:rPr lang="en-US" sz="1100" spc="15" dirty="0">
                    <a:latin typeface="Garamond"/>
                    <a:cs typeface="Garamond"/>
                  </a:rPr>
                  <a:t>(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2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55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0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211454" marR="169545" indent="-148590">
                  <a:lnSpc>
                    <a:spcPct val="102600"/>
                  </a:lnSpc>
                  <a:spcBef>
                    <a:spcPts val="63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000" spc="-5" dirty="0">
                    <a:latin typeface="Book Antiqua" panose="02040602050305030304" pitchFamily="18" charset="0"/>
                    <a:cs typeface="Book Antiqua"/>
                  </a:rPr>
                  <a:t>The classical assumption is violated </a:t>
                </a:r>
                <a:r>
                  <a:rPr lang="en-US" sz="1000" spc="55" dirty="0">
                    <a:latin typeface="Book Antiqua" panose="02040602050305030304" pitchFamily="18" charset="0"/>
                    <a:cs typeface="Lucida Sans Unicode"/>
                  </a:rPr>
                  <a:t>⇒ </a:t>
                </a:r>
                <a:r>
                  <a:rPr lang="en-US" sz="1000" spc="-5" dirty="0">
                    <a:latin typeface="Book Antiqua" panose="02040602050305030304" pitchFamily="18" charset="0"/>
                    <a:cs typeface="Book Antiqua"/>
                  </a:rPr>
                  <a:t>biased (and  inconsistent)</a:t>
                </a:r>
                <a:r>
                  <a:rPr lang="en-US" sz="1000" spc="-10" dirty="0">
                    <a:latin typeface="Book Antiqua" panose="02040602050305030304" pitchFamily="18" charset="0"/>
                    <a:cs typeface="Book Antiqua"/>
                  </a:rPr>
                  <a:t> </a:t>
                </a:r>
                <a:r>
                  <a:rPr lang="en-US" sz="1000" spc="-5" dirty="0">
                    <a:latin typeface="Book Antiqua" panose="02040602050305030304" pitchFamily="18" charset="0"/>
                    <a:cs typeface="Book Antiqua"/>
                  </a:rPr>
                  <a:t>estimate!!!</a:t>
                </a:r>
                <a:endParaRPr sz="1000" dirty="0">
                  <a:latin typeface="Book Antiqua" panose="02040602050305030304" pitchFamily="18" charset="0"/>
                  <a:cs typeface="Book Antiqua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499552"/>
                <a:ext cx="3845255" cy="2912849"/>
              </a:xfrm>
              <a:prstGeom prst="rect">
                <a:avLst/>
              </a:prstGeom>
              <a:blipFill>
                <a:blip r:embed="rId2"/>
                <a:stretch>
                  <a:fillRect l="-329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CE7A3-15C7-E679-9E25-AFAE4970C60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5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50988" y="779041"/>
                <a:ext cx="3720823" cy="2458045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09550" indent="-171450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GB" sz="1100" spc="-5" dirty="0">
                    <a:latin typeface="Book Antiqua"/>
                    <a:cs typeface="Book Antiqua"/>
                  </a:rPr>
                  <a:t>For the model with omitted</a:t>
                </a:r>
                <a:r>
                  <a:rPr lang="en-GB" sz="1100" spc="114" dirty="0">
                    <a:latin typeface="Book Antiqua"/>
                    <a:cs typeface="Book Antiqua"/>
                  </a:rPr>
                  <a:t> </a:t>
                </a:r>
                <a:r>
                  <a:rPr lang="en-GB" sz="1100" spc="-5" dirty="0">
                    <a:latin typeface="Book Antiqua"/>
                    <a:cs typeface="Book Antiqua"/>
                  </a:rPr>
                  <a:t>variable:</a:t>
                </a:r>
              </a:p>
              <a:p>
                <a:pPr marL="38100">
                  <a:spcBef>
                    <a:spcPts val="9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cs typeface="Book Antiqua"/>
                        </a:rPr>
                        <m:t>𝐸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cs typeface="Book Antiqua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𝑜𝑚𝑖𝑡𝑡𝑒𝑑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𝑚𝑜𝑑𝑒𝑙</m:t>
                              </m:r>
                            </m:sup>
                          </m:sSup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𝑏𝑖𝑎𝑠</m:t>
                      </m:r>
                    </m:oMath>
                  </m:oMathPara>
                </a14:m>
                <a:endParaRPr lang="en-US" sz="1100" b="0" dirty="0">
                  <a:latin typeface="Book Antiqua"/>
                  <a:ea typeface="Cambria Math" panose="02040503050406030204" pitchFamily="18" charset="0"/>
                </a:endParaRPr>
              </a:p>
              <a:p>
                <a:pPr marL="209550" indent="-171450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Book Antiqua"/>
                    <a:cs typeface="Book Antiqua"/>
                  </a:rPr>
                  <a:t>The bias is </a:t>
                </a:r>
              </a:p>
              <a:p>
                <a:pPr marL="38100">
                  <a:lnSpc>
                    <a:spcPct val="100000"/>
                  </a:lnSpc>
                  <a:spcBef>
                    <a:spcPts val="9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cs typeface="Book Antiqua"/>
                        </a:rPr>
                        <m:t>𝑏𝑖𝑎𝑠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cs typeface="Book Antiqua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Book Antiqua"/>
                        </a:rPr>
                        <m:t>𝛾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Book Antiqua"/>
                        </a:rPr>
                        <m:t>×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Book Antiqua"/>
                        </a:rPr>
                        <m:t>𝛼</m:t>
                      </m:r>
                    </m:oMath>
                  </m:oMathPara>
                </a14:m>
                <a:endParaRPr lang="en-US" sz="1100" b="0" dirty="0">
                  <a:latin typeface="Book Antiqua"/>
                  <a:ea typeface="Cambria Math" panose="02040503050406030204" pitchFamily="18" charset="0"/>
                  <a:cs typeface="Book Antiqua"/>
                </a:endParaRPr>
              </a:p>
              <a:p>
                <a:pPr marL="666750" lvl="1" indent="-171450"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US" sz="1000" dirty="0">
                    <a:latin typeface="Book Antiqua" panose="02040602050305030304" pitchFamily="18" charset="0"/>
                    <a:cs typeface="Book Antiqua"/>
                  </a:rPr>
                  <a:t>Coefficients 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𝛽</m:t>
                    </m:r>
                  </m:oMath>
                </a14:m>
                <a:r>
                  <a:rPr lang="en-US" sz="1000" dirty="0">
                    <a:latin typeface="Book Antiqua" panose="02040602050305030304" pitchFamily="18" charset="0"/>
                    <a:cs typeface="Book Antiqua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𝛾</m:t>
                    </m:r>
                  </m:oMath>
                </a14:m>
                <a:r>
                  <a:rPr lang="en-US" sz="1000" dirty="0">
                    <a:latin typeface="Book Antiqua" panose="02040602050305030304" pitchFamily="18" charset="0"/>
                    <a:cs typeface="Book Antiqua"/>
                  </a:rPr>
                  <a:t> are from the true model:</a:t>
                </a:r>
              </a:p>
              <a:p>
                <a:pPr marL="495300" lvl="1">
                  <a:spcBef>
                    <a:spcPts val="90"/>
                  </a:spcBef>
                </a:pPr>
                <a:r>
                  <a:rPr lang="en-US" sz="1000" dirty="0"/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1000" dirty="0">
                  <a:latin typeface="Book Antiqua" panose="02040602050305030304" pitchFamily="18" charset="0"/>
                  <a:cs typeface="Book Antiqua"/>
                </a:endParaRPr>
              </a:p>
              <a:p>
                <a:pPr marL="666750" lvl="1" indent="-171450"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US" sz="1000" dirty="0">
                    <a:latin typeface="Book Antiqua" panose="02040602050305030304" pitchFamily="18" charset="0"/>
                    <a:cs typeface="Book Antiqua"/>
                  </a:rPr>
                  <a:t>Coefficient 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dirty="0">
                    <a:latin typeface="Book Antiqua" panose="02040602050305030304" pitchFamily="18" charset="0"/>
                    <a:cs typeface="Book Antiqua"/>
                  </a:rPr>
                  <a:t> is from a regression of z on x:</a:t>
                </a:r>
              </a:p>
              <a:p>
                <a:pPr marL="495300" lvl="1">
                  <a:spcBef>
                    <a:spcPts val="90"/>
                  </a:spcBef>
                </a:pPr>
                <a:r>
                  <a:rPr lang="en-US" sz="1000" dirty="0"/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1100" dirty="0">
                  <a:latin typeface="Book Antiqua"/>
                  <a:cs typeface="Book Antiqua"/>
                </a:endParaRPr>
              </a:p>
              <a:p>
                <a:pPr marL="209550" indent="-171450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Book Antiqua"/>
                    <a:cs typeface="Book Antiqua"/>
                  </a:rPr>
                  <a:t>The bias disappears only if either </a:t>
                </a:r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𝛾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=0</m:t>
                    </m:r>
                  </m:oMath>
                </a14:m>
                <a:r>
                  <a:rPr lang="en-US" sz="1100" dirty="0">
                    <a:latin typeface="Book Antiqua"/>
                    <a:cs typeface="Book Antiqua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=0</m:t>
                    </m:r>
                  </m:oMath>
                </a14:m>
                <a:r>
                  <a:rPr lang="en-US" sz="1100" b="0" dirty="0">
                    <a:latin typeface="Book Antiqua"/>
                    <a:ea typeface="Cambria Math" panose="02040503050406030204" pitchFamily="18" charset="0"/>
                    <a:cs typeface="Book Antiqua"/>
                  </a:rPr>
                  <a:t>.</a:t>
                </a:r>
              </a:p>
              <a:p>
                <a:pPr marL="666750" lvl="1" indent="-171450"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Book Antiqua" panose="02040602050305030304" pitchFamily="18" charset="0"/>
                    <a:cs typeface="Book Antiqua"/>
                  </a:rPr>
                  <a:t>I</a:t>
                </a:r>
                <a:r>
                  <a:rPr lang="en-CZ" sz="1000" dirty="0">
                    <a:latin typeface="Book Antiqua" panose="02040602050305030304" pitchFamily="18" charset="0"/>
                    <a:cs typeface="Book Antiqua"/>
                  </a:rPr>
                  <a:t>f 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𝛾</m:t>
                    </m:r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=0</m:t>
                    </m:r>
                  </m:oMath>
                </a14:m>
                <a:r>
                  <a:rPr lang="en-CZ" sz="1000" dirty="0">
                    <a:latin typeface="Book Antiqua" panose="02040602050305030304" pitchFamily="18" charset="0"/>
                    <a:cs typeface="Book Antiqua"/>
                  </a:rPr>
                  <a:t>, it is no more the problem of omitting relevant variable</a:t>
                </a:r>
              </a:p>
              <a:p>
                <a:pPr marL="666750" lvl="1" indent="-171450"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en-CZ" sz="1000" dirty="0">
                    <a:latin typeface="Book Antiqua" panose="02040602050305030304" pitchFamily="18" charset="0"/>
                    <a:cs typeface="Book Antiqua"/>
                  </a:rPr>
                  <a:t>Mostly 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  <m:r>
                      <a:rPr lang="en-US" sz="1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≠</m:t>
                    </m:r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0</m:t>
                    </m:r>
                  </m:oMath>
                </a14:m>
                <a:r>
                  <a:rPr lang="en-CZ" sz="1000" dirty="0">
                    <a:latin typeface="Book Antiqua" panose="02040602050305030304" pitchFamily="18" charset="0"/>
                    <a:cs typeface="Book Antiqua"/>
                  </a:rPr>
                  <a:t> because non-perfect collinearity among independent variables.</a:t>
                </a:r>
              </a:p>
              <a:p>
                <a:pPr marL="38100">
                  <a:lnSpc>
                    <a:spcPct val="100000"/>
                  </a:lnSpc>
                  <a:spcBef>
                    <a:spcPts val="90"/>
                  </a:spcBef>
                </a:pP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8" y="779041"/>
                <a:ext cx="3720823" cy="2458045"/>
              </a:xfrm>
              <a:prstGeom prst="rect">
                <a:avLst/>
              </a:prstGeom>
              <a:blipFill>
                <a:blip r:embed="rId2"/>
                <a:stretch>
                  <a:fillRect l="-1020" t="-1546" r="-102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503DD-57B1-ED74-6062-20C78B8D0C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6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696974"/>
                <a:ext cx="3884929" cy="255839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47650" indent="-171450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sz="1100" spc="-5" dirty="0">
                    <a:latin typeface="Book Antiqua"/>
                    <a:cs typeface="Book Antiqua"/>
                  </a:rPr>
                  <a:t>Intuitive</a:t>
                </a:r>
                <a:r>
                  <a:rPr lang="en-US" sz="1100" spc="-5" dirty="0">
                    <a:latin typeface="Book Antiqua"/>
                    <a:cs typeface="Book Antiqua"/>
                  </a:rPr>
                  <a:t>  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explanation: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450" dirty="0">
                  <a:latin typeface="Times New Roman"/>
                  <a:cs typeface="Times New Roman"/>
                </a:endParaRPr>
              </a:p>
              <a:p>
                <a:pPr marL="535305" marR="10223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1000" spc="-5" dirty="0">
                    <a:latin typeface="Book Antiqua"/>
                    <a:cs typeface="Book Antiqua"/>
                  </a:rPr>
                  <a:t>if we leave out an important variable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the </a:t>
                </a:r>
                <a:r>
                  <a:rPr sz="1000" spc="-10" dirty="0">
                    <a:latin typeface="Book Antiqua"/>
                    <a:cs typeface="Book Antiqua"/>
                  </a:rPr>
                  <a:t>regression  </a:t>
                </a:r>
                <a:r>
                  <a:rPr sz="1000" spc="-25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≠</m:t>
                    </m:r>
                  </m:oMath>
                </a14:m>
                <a:r>
                  <a:rPr sz="1000" spc="50" dirty="0">
                    <a:latin typeface="Garamond"/>
                    <a:cs typeface="Garamond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0), coefficients of other variables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biased unless</a:t>
                </a:r>
                <a:r>
                  <a:rPr lang="en-US" sz="1000" spc="-5" dirty="0">
                    <a:latin typeface="Book Antiqua"/>
                    <a:cs typeface="Book Antiqua"/>
                  </a:rPr>
                  <a:t> the </a:t>
                </a:r>
                <a:r>
                  <a:rPr sz="1000" spc="-5" dirty="0">
                    <a:latin typeface="Book Antiqua"/>
                    <a:cs typeface="Book Antiqua"/>
                  </a:rPr>
                  <a:t>omitted variable is uncorrelated with all included  dependent variables </a:t>
                </a:r>
                <a:r>
                  <a:rPr sz="1000" spc="-30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spc="-5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sz="1000" i="1" spc="-30" dirty="0">
                    <a:latin typeface="Century Gothic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 </m:t>
                    </m:r>
                  </m:oMath>
                </a14:m>
                <a:r>
                  <a:rPr sz="1000" spc="-5" dirty="0">
                    <a:latin typeface="Book Antiqua"/>
                    <a:cs typeface="Book Antiqua"/>
                  </a:rPr>
                  <a:t>0)</a:t>
                </a:r>
                <a:r>
                  <a:rPr lang="en-US" sz="1000" spc="-5" dirty="0">
                    <a:latin typeface="Book Antiqua"/>
                    <a:cs typeface="Book Antiqua"/>
                  </a:rPr>
                  <a:t>.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535305" marR="43180" indent="-171450">
                  <a:lnSpc>
                    <a:spcPct val="100000"/>
                  </a:lnSpc>
                  <a:spcBef>
                    <a:spcPts val="1180"/>
                  </a:spcBef>
                  <a:buFont typeface="Arial" panose="020B0604020202020204" pitchFamily="34" charset="0"/>
                  <a:buChar char="•"/>
                </a:pPr>
                <a:r>
                  <a:rPr sz="1000" spc="-5" dirty="0">
                    <a:latin typeface="Book Antiqua"/>
                    <a:cs typeface="Book Antiqua"/>
                  </a:rPr>
                  <a:t>the included variables pick up some of the effect of the  omitted variable (if they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correlated), and the coefficients  of included variables thus change causing the</a:t>
                </a:r>
                <a:r>
                  <a:rPr sz="1000" spc="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bias</a:t>
                </a:r>
                <a:r>
                  <a:rPr lang="en-US" sz="1000" spc="-5" dirty="0">
                    <a:latin typeface="Book Antiqua"/>
                    <a:cs typeface="Book Antiqua"/>
                  </a:rPr>
                  <a:t>.</a:t>
                </a:r>
              </a:p>
              <a:p>
                <a:pPr marL="535305" marR="43180" indent="-171450">
                  <a:spcBef>
                    <a:spcPts val="1180"/>
                  </a:spcBef>
                  <a:buFont typeface="Arial" panose="020B0604020202020204" pitchFamily="34" charset="0"/>
                  <a:buChar char="•"/>
                </a:pPr>
                <a:r>
                  <a:rPr lang="en-GB" sz="1000" spc="-5" dirty="0">
                    <a:latin typeface="Book Antiqua"/>
                    <a:cs typeface="Book Antiqua"/>
                  </a:rPr>
                  <a:t>Example: </a:t>
                </a:r>
                <a:r>
                  <a:rPr lang="en-GB" sz="1000" spc="-10" dirty="0">
                    <a:latin typeface="Book Antiqua"/>
                    <a:cs typeface="Book Antiqua"/>
                  </a:rPr>
                  <a:t>what would happen </a:t>
                </a:r>
                <a:r>
                  <a:rPr lang="en-GB" sz="1000" spc="-5" dirty="0">
                    <a:latin typeface="Book Antiqua"/>
                    <a:cs typeface="Book Antiqua"/>
                  </a:rPr>
                  <a:t>if </a:t>
                </a:r>
                <a:r>
                  <a:rPr lang="en-GB" sz="1000" spc="-10" dirty="0">
                    <a:latin typeface="Book Antiqua"/>
                    <a:cs typeface="Book Antiqua"/>
                  </a:rPr>
                  <a:t>you </a:t>
                </a:r>
                <a:r>
                  <a:rPr lang="en-GB" sz="1000" spc="-5" dirty="0">
                    <a:latin typeface="Book Antiqua"/>
                    <a:cs typeface="Book Antiqua"/>
                  </a:rPr>
                  <a:t>estimated a  </a:t>
                </a:r>
                <a:r>
                  <a:rPr lang="en-GB" sz="1000" spc="-10" dirty="0">
                    <a:latin typeface="Book Antiqua"/>
                    <a:cs typeface="Book Antiqua"/>
                  </a:rPr>
                  <a:t>production </a:t>
                </a:r>
                <a:r>
                  <a:rPr lang="en-GB" sz="1000" spc="-5" dirty="0">
                    <a:latin typeface="Book Antiqua"/>
                    <a:cs typeface="Book Antiqua"/>
                  </a:rPr>
                  <a:t>function with capital only </a:t>
                </a:r>
                <a:r>
                  <a:rPr lang="en-GB" sz="1000" spc="-10" dirty="0">
                    <a:latin typeface="Book Antiqua"/>
                    <a:cs typeface="Book Antiqua"/>
                  </a:rPr>
                  <a:t>and </a:t>
                </a:r>
                <a:r>
                  <a:rPr lang="en-GB" sz="1000" spc="-5" dirty="0">
                    <a:latin typeface="Book Antiqua"/>
                    <a:cs typeface="Book Antiqua"/>
                  </a:rPr>
                  <a:t>omitted</a:t>
                </a:r>
                <a:r>
                  <a:rPr lang="en-GB" sz="1000" spc="-20" dirty="0">
                    <a:latin typeface="Book Antiqua"/>
                    <a:cs typeface="Book Antiqua"/>
                  </a:rPr>
                  <a:t> </a:t>
                </a:r>
                <a:r>
                  <a:rPr lang="en-GB" sz="1000" spc="-5" dirty="0">
                    <a:latin typeface="Book Antiqua"/>
                    <a:cs typeface="Book Antiqua"/>
                  </a:rPr>
                  <a:t>labour?</a:t>
                </a:r>
                <a:endParaRPr lang="en-GB" sz="1000" dirty="0">
                  <a:latin typeface="Book Antiqua"/>
                  <a:cs typeface="Book Antiqua"/>
                </a:endParaRPr>
              </a:p>
              <a:p>
                <a:pPr marL="535305" marR="43180" indent="-171450">
                  <a:lnSpc>
                    <a:spcPct val="100000"/>
                  </a:lnSpc>
                  <a:spcBef>
                    <a:spcPts val="1180"/>
                  </a:spcBef>
                  <a:buFont typeface="Arial" panose="020B0604020202020204" pitchFamily="34" charset="0"/>
                  <a:buChar char="•"/>
                </a:pP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696974"/>
                <a:ext cx="3884929" cy="2558393"/>
              </a:xfrm>
              <a:prstGeom prst="rect">
                <a:avLst/>
              </a:prstGeom>
              <a:blipFill>
                <a:blip r:embed="rId2"/>
                <a:stretch>
                  <a:fillRect t="-985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E620DC4-EACE-A454-AFB9-67F43E0AD9D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7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949209"/>
            <a:ext cx="36474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95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00" spc="-5" dirty="0">
                <a:latin typeface="Book Antiqua"/>
                <a:cs typeface="Book Antiqua"/>
              </a:rPr>
              <a:t>Example: estimating the price of chicken meat in 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US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1048" y="1654175"/>
            <a:ext cx="2709545" cy="10118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endParaRPr lang="en-US" sz="1100" i="1" spc="-5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r>
              <a:rPr sz="1100" i="1" spc="-5" dirty="0" err="1">
                <a:latin typeface="Book Antiqua"/>
                <a:cs typeface="Book Antiqua"/>
              </a:rPr>
              <a:t>Y</a:t>
            </a:r>
            <a:r>
              <a:rPr sz="1200" i="1" spc="-7" baseline="-10416" dirty="0" err="1">
                <a:latin typeface="Book Antiqua"/>
                <a:cs typeface="Book Antiqua"/>
              </a:rPr>
              <a:t>t</a:t>
            </a:r>
            <a:r>
              <a:rPr lang="en-US" sz="1200" i="1" spc="-7" baseline="-10416" dirty="0">
                <a:latin typeface="Book Antiqua"/>
                <a:cs typeface="Book Antiqua"/>
              </a:rPr>
              <a:t>        </a:t>
            </a: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8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per capita chicken consumption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PC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chicken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5" dirty="0">
                <a:latin typeface="Book Antiqua"/>
                <a:cs typeface="Book Antiqua"/>
              </a:rPr>
              <a:t>PB</a:t>
            </a:r>
            <a:r>
              <a:rPr sz="1200" i="1" spc="-7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YD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per capita disposable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income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23FBAD-A4D9-492E-B833-EF5CD28D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44" y="1140979"/>
            <a:ext cx="3825211" cy="82389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71398-A0D9-1862-38D4-B867134869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8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829"/>
            <a:ext cx="290816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68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price of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3731" y="1458035"/>
            <a:ext cx="6261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2725" algn="l"/>
              </a:tabLst>
            </a:pP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989" y="1369972"/>
            <a:ext cx="1985010" cy="5340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96670">
              <a:lnSpc>
                <a:spcPct val="100000"/>
              </a:lnSpc>
              <a:spcBef>
                <a:spcPts val="785"/>
              </a:spcBef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65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895</a:t>
            </a:r>
            <a:endParaRPr sz="1100" dirty="0">
              <a:latin typeface="Book Antiqua"/>
              <a:cs typeface="Book Antiqua"/>
            </a:endParaRPr>
          </a:p>
          <a:p>
            <a:pPr marL="209550" indent="-171450">
              <a:lnSpc>
                <a:spcPct val="100000"/>
              </a:lnSpc>
              <a:spcBef>
                <a:spcPts val="680"/>
              </a:spcBef>
              <a:buFont typeface="Arial" panose="020B0604020202020204" pitchFamily="34" charset="0"/>
              <a:buChar char="•"/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89" y="2433495"/>
            <a:ext cx="3609975" cy="7061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785"/>
              </a:spcBef>
              <a:tabLst>
                <a:tab pos="2098040" algn="l"/>
                <a:tab pos="2298065" algn="l"/>
              </a:tabLst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</a:t>
            </a:r>
            <a:r>
              <a:rPr sz="1200" spc="232" baseline="3125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986	</a:t>
            </a: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 dirty="0">
              <a:latin typeface="Book Antiqua"/>
              <a:cs typeface="Book Antiqua"/>
            </a:endParaRPr>
          </a:p>
          <a:p>
            <a:pPr marL="221615" marR="43180" indent="-171450">
              <a:lnSpc>
                <a:spcPct val="102600"/>
              </a:lnSpc>
              <a:spcBef>
                <a:spcPts val="645"/>
              </a:spcBef>
              <a:buFont typeface="Arial" panose="020B0604020202020204" pitchFamily="34" charset="0"/>
              <a:buChar char="•"/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observe positive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PC </a:t>
            </a:r>
            <a:r>
              <a:rPr sz="1100" spc="-5" dirty="0">
                <a:latin typeface="Book Antiqua"/>
                <a:cs typeface="Book Antiqua"/>
              </a:rPr>
              <a:t>(was it  expected?)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5A1117-C677-41EE-A194-4D79B84F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1" y="819467"/>
            <a:ext cx="2635986" cy="60569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690F33-53B8-4CBD-985C-B3B03B265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43" y="1933127"/>
            <a:ext cx="3609975" cy="57606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87569-93A8-E635-1792-818FCAF9F98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9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25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10686</TotalTime>
  <Words>2003</Words>
  <Application>Microsoft Macintosh PowerPoint</Application>
  <PresentationFormat>Custom</PresentationFormat>
  <Paragraphs>295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 Unicode</vt:lpstr>
      <vt:lpstr>Times New Roman</vt:lpstr>
      <vt:lpstr>Office Theme</vt:lpstr>
      <vt:lpstr>LECTURE 7</vt:lpstr>
      <vt:lpstr>SPECIFICATION OF A REGRESSION</vt:lpstr>
      <vt:lpstr>ON TODAY’S LECTURE</vt:lpstr>
      <vt:lpstr>OMITTING RELEVANT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IRRELEVANT VARIABLES</vt:lpstr>
      <vt:lpstr>IRRELEVANT VARIABLES</vt:lpstr>
      <vt:lpstr>PowerPoint Presentation</vt:lpstr>
      <vt:lpstr>SUMMARY OF THE THEORY</vt:lpstr>
      <vt:lpstr>FOUR IMPORTANT SPECIFICATION CRITERIA</vt:lpstr>
      <vt:lpstr>FOUR IMPORTANT SPECIFICATION CRITERIA</vt:lpstr>
      <vt:lpstr>EXAMPLE FOR SPECIFICATION CRITERIA</vt:lpstr>
      <vt:lpstr>EXAMPLE FOR SPECIFICATION CRITERIA</vt:lpstr>
      <vt:lpstr>EXAMPLE FOR SPECIFICATION CRITERIA</vt:lpstr>
      <vt:lpstr>THE DANGER OVERSPECIFICATION</vt:lpstr>
      <vt:lpstr>SPECIFICATION TEST</vt:lpstr>
      <vt:lpstr>RESET TYPE I</vt:lpstr>
      <vt:lpstr>RESET TYPE II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Microsoft Office User</cp:lastModifiedBy>
  <cp:revision>104</cp:revision>
  <dcterms:created xsi:type="dcterms:W3CDTF">2020-11-15T22:26:22Z</dcterms:created>
  <dcterms:modified xsi:type="dcterms:W3CDTF">2024-08-26T13:05:51Z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