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611" r:id="rId2"/>
    <p:sldId id="668" r:id="rId3"/>
    <p:sldId id="681" r:id="rId4"/>
    <p:sldId id="669" r:id="rId5"/>
    <p:sldId id="682" r:id="rId6"/>
    <p:sldId id="670" r:id="rId7"/>
    <p:sldId id="671" r:id="rId8"/>
    <p:sldId id="683" r:id="rId9"/>
    <p:sldId id="621" r:id="rId10"/>
    <p:sldId id="664" r:id="rId11"/>
    <p:sldId id="615" r:id="rId12"/>
    <p:sldId id="684" r:id="rId13"/>
    <p:sldId id="685" r:id="rId14"/>
    <p:sldId id="624" r:id="rId15"/>
    <p:sldId id="665" r:id="rId16"/>
    <p:sldId id="690" r:id="rId17"/>
    <p:sldId id="691" r:id="rId18"/>
    <p:sldId id="694" r:id="rId19"/>
    <p:sldId id="672" r:id="rId20"/>
    <p:sldId id="673" r:id="rId21"/>
    <p:sldId id="674" r:id="rId22"/>
    <p:sldId id="675" r:id="rId23"/>
    <p:sldId id="698" r:id="rId24"/>
    <p:sldId id="680" r:id="rId25"/>
    <p:sldId id="692" r:id="rId26"/>
    <p:sldId id="693" r:id="rId27"/>
    <p:sldId id="678" r:id="rId28"/>
    <p:sldId id="679" r:id="rId29"/>
    <p:sldId id="414" r:id="rId30"/>
  </p:sldIdLst>
  <p:sldSz cx="9144000" cy="6858000" type="screen4x3"/>
  <p:notesSz cx="6865938" cy="99980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Roybark" initials="H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E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797F2-D79C-404A-8A31-06C52918E3D6}" v="5" dt="2022-10-10T13:45:44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14" autoAdjust="0"/>
    <p:restoredTop sz="77469" autoAdjust="0"/>
  </p:normalViewPr>
  <p:slideViewPr>
    <p:cSldViewPr>
      <p:cViewPr varScale="1">
        <p:scale>
          <a:sx n="74" d="100"/>
          <a:sy n="74" d="100"/>
        </p:scale>
        <p:origin x="18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166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t" anchorCtr="0" compatLnSpc="1">
            <a:prstTxWarp prst="textNoShape">
              <a:avLst/>
            </a:prstTxWarp>
          </a:bodyPr>
          <a:lstStyle>
            <a:lvl1pPr defTabSz="962895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772" y="0"/>
            <a:ext cx="2976166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t" anchorCtr="0" compatLnSpc="1">
            <a:prstTxWarp prst="textNoShape">
              <a:avLst/>
            </a:prstTxWarp>
          </a:bodyPr>
          <a:lstStyle>
            <a:lvl1pPr algn="r" defTabSz="962895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9211"/>
            <a:ext cx="2976166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b" anchorCtr="0" compatLnSpc="1">
            <a:prstTxWarp prst="textNoShape">
              <a:avLst/>
            </a:prstTxWarp>
          </a:bodyPr>
          <a:lstStyle>
            <a:lvl1pPr defTabSz="962895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772" y="9499211"/>
            <a:ext cx="2976166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b" anchorCtr="0" compatLnSpc="1">
            <a:prstTxWarp prst="textNoShape">
              <a:avLst/>
            </a:prstTxWarp>
          </a:bodyPr>
          <a:lstStyle>
            <a:lvl1pPr algn="r" defTabSz="962895">
              <a:defRPr sz="1300"/>
            </a:lvl1pPr>
          </a:lstStyle>
          <a:p>
            <a:pPr>
              <a:defRPr/>
            </a:pPr>
            <a:fld id="{038A8611-4182-4D58-BCEC-EFB5A5CFA0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3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166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t" anchorCtr="0" compatLnSpc="1">
            <a:prstTxWarp prst="textNoShape">
              <a:avLst/>
            </a:prstTxWarp>
          </a:bodyPr>
          <a:lstStyle>
            <a:lvl1pPr defTabSz="962895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772" y="0"/>
            <a:ext cx="2974532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t" anchorCtr="0" compatLnSpc="1">
            <a:prstTxWarp prst="textNoShape">
              <a:avLst/>
            </a:prstTxWarp>
          </a:bodyPr>
          <a:lstStyle>
            <a:lvl1pPr algn="r" defTabSz="962895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5862" cy="3748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1" y="4748807"/>
            <a:ext cx="5493077" cy="44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7611"/>
            <a:ext cx="2976166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b" anchorCtr="0" compatLnSpc="1">
            <a:prstTxWarp prst="textNoShape">
              <a:avLst/>
            </a:prstTxWarp>
          </a:bodyPr>
          <a:lstStyle>
            <a:lvl1pPr defTabSz="962895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772" y="9497611"/>
            <a:ext cx="2974532" cy="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5" tIns="48172" rIns="96345" bIns="48172" numCol="1" anchor="b" anchorCtr="0" compatLnSpc="1">
            <a:prstTxWarp prst="textNoShape">
              <a:avLst/>
            </a:prstTxWarp>
          </a:bodyPr>
          <a:lstStyle>
            <a:lvl1pPr algn="r" defTabSz="962895">
              <a:defRPr sz="1300"/>
            </a:lvl1pPr>
          </a:lstStyle>
          <a:p>
            <a:pPr>
              <a:defRPr/>
            </a:pPr>
            <a:fld id="{72DDE045-64B4-48D5-8221-515C90AAEC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89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832" indent="-290320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279" indent="-232256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791" indent="-232256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303" indent="-232256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814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326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838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8349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223A9C-B4F2-4010-B5C5-8CEB4A1F3C69}" type="slidenum">
              <a:rPr lang="cs-CZ" smtClean="0"/>
              <a:pPr eaLnBrk="1" hangingPunct="1"/>
              <a:t>1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873" indent="-301105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22" indent="-240885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190" indent="-240885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959" indent="-240885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727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496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264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033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953917-9B1A-43CC-90D5-AD7C12E234A6}" type="slidenum">
              <a:rPr lang="en-GB" altLang="en-US" sz="1300"/>
              <a:pPr/>
              <a:t>13</a:t>
            </a:fld>
            <a:endParaRPr lang="en-GB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74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873" indent="-301105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22" indent="-240885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190" indent="-240885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959" indent="-240885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727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496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264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033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F70C1D-E12A-43CF-9D15-989A2675C34D}" type="slidenum">
              <a:rPr lang="en-GB" altLang="en-US" sz="1300"/>
              <a:pPr/>
              <a:t>14</a:t>
            </a:fld>
            <a:endParaRPr lang="en-GB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873" indent="-301105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22" indent="-240885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190" indent="-240885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959" indent="-240885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727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496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264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033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F70C1D-E12A-43CF-9D15-989A2675C34D}" type="slidenum">
              <a:rPr lang="en-GB" altLang="en-US" sz="1300"/>
              <a:pPr/>
              <a:t>15</a:t>
            </a:fld>
            <a:endParaRPr lang="en-GB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>
                <a:latin typeface="Times New Roman" pitchFamily="18" charset="0"/>
              </a:rPr>
              <a:t>„potravní řetězec“ á la Cokins</a:t>
            </a:r>
          </a:p>
          <a:p>
            <a:r>
              <a:rPr lang="en-US" sz="1100">
                <a:latin typeface="Times New Roman" pitchFamily="18" charset="0"/>
              </a:rPr>
              <a:t>in this exhibit is the customer, ultimately consumes all the other final cost object costs, with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the exception of the business sustaining costs.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Each of the major final cost object categories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(e.g., supplier, product/service line, and customer) has its own “sustaining costs” that are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assignable to its end-product or customer. When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tracing these “sustaining costs,” however, one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cannot apply a measurable product- or customerspecific quantity. For example, a product branding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program from the marketing department may benefit only a select group of products, but how much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of the branding cost should be charged to each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specific product within the brand? Even though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there is no cause-and-effect relationship, these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“product sustaining costs” can be traced using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some “shared” basis, such as sales unit-volume,</a:t>
            </a:r>
            <a:br>
              <a:rPr lang="en-US" sz="1100">
                <a:latin typeface="Times New Roman" pitchFamily="18" charset="0"/>
              </a:rPr>
            </a:br>
            <a:r>
              <a:rPr lang="en-US" sz="1100">
                <a:latin typeface="Times New Roman" pitchFamily="18" charset="0"/>
              </a:rPr>
              <a:t>or be spread evenly.</a:t>
            </a:r>
            <a:br>
              <a:rPr lang="en-US" sz="1100">
                <a:latin typeface="Times New Roman" pitchFamily="18" charset="0"/>
              </a:rPr>
            </a:br>
            <a:br>
              <a:rPr lang="en-US" sz="1100">
                <a:latin typeface="Times New Roman" pitchFamily="18" charset="0"/>
              </a:rPr>
            </a:b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B5B5-C229-4F5D-BBDD-BE84667CE0C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144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762" indent="-301062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251" indent="-240851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5951" indent="-240851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651" indent="-240851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352" indent="-2408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053" indent="-2408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2753" indent="-2408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4453" indent="-2408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F70C1D-E12A-43CF-9D15-989A2675C34D}" type="slidenum">
              <a:rPr lang="en-GB" altLang="en-US" sz="1200">
                <a:solidFill>
                  <a:prstClr val="black"/>
                </a:solidFill>
              </a:rPr>
              <a:pPr/>
              <a:t>17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89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832" indent="-290320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279" indent="-232256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791" indent="-232256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303" indent="-232256" defTabSz="9628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814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326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838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8349" indent="-232256" defTabSz="962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07C0A-36B1-4D97-8C94-4E6807846337}" type="slidenum">
              <a:rPr lang="cs-CZ" smtClean="0"/>
              <a:pPr eaLnBrk="1" hangingPunct="1"/>
              <a:t>29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DE045-64B4-48D5-8221-515C90AAEC5B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33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873" indent="-301105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22" indent="-240885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190" indent="-240885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959" indent="-240885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727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496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264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033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67D6C0-8717-4A02-A107-849C5AE0900C}" type="slidenum">
              <a:rPr lang="en-GB" altLang="en-US" sz="1300"/>
              <a:pPr/>
              <a:t>9</a:t>
            </a:fld>
            <a:endParaRPr lang="en-GB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873" indent="-301105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22" indent="-240885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190" indent="-240885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959" indent="-240885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727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496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264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033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67D6C0-8717-4A02-A107-849C5AE0900C}" type="slidenum">
              <a:rPr lang="en-GB" altLang="en-US" sz="1300"/>
              <a:pPr/>
              <a:t>10</a:t>
            </a:fld>
            <a:endParaRPr lang="en-GB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873" indent="-301105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22" indent="-240885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190" indent="-240885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7959" indent="-240885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727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496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264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033" indent="-24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B70FCE-6F9A-4C56-9AA2-EBF1468A9CBE}" type="slidenum">
              <a:rPr lang="en-GB" altLang="en-US" sz="1300"/>
              <a:pPr/>
              <a:t>11</a:t>
            </a:fld>
            <a:endParaRPr lang="en-GB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/>
              <a:t>vlevo, nahoře a dole – vstupy</a:t>
            </a:r>
          </a:p>
          <a:p>
            <a:r>
              <a:rPr lang="cs-CZ"/>
              <a:t>vpravo - výstupy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9A17-A293-488B-AACE-40C38059CBF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4008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CB4E-CF23-493D-BA97-2ABF9D75BD5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5757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05F0-7AC1-4F89-8724-4D353DBEA6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17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75C6-1603-4C38-9702-E25306191F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5000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9C9B-19CF-4DB9-84EC-F68507CCC21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562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217A-BCB0-4F82-A091-9ECAEFC413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0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68CF-36B3-4192-AB8A-681D5DDA282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7813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98B6-CFE8-4DAF-B558-F6F069A2DD4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049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5A32-AB9D-4D81-84CE-F547329E107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67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678-73DB-4552-8661-7E4632F0E77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88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C756-26FD-4AFF-8638-5F54D79EEAD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492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6143AFD-B442-48D1-80E5-C4E7D9B9F8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1484784"/>
            <a:ext cx="6346304" cy="2943200"/>
          </a:xfrm>
        </p:spPr>
        <p:txBody>
          <a:bodyPr/>
          <a:lstStyle/>
          <a:p>
            <a:pPr algn="ctr" eaLnBrk="1" hangingPunct="1"/>
            <a:r>
              <a:rPr lang="cs-CZ" sz="4000"/>
              <a:t>Activity Based Costing (ABC)</a:t>
            </a:r>
            <a:br>
              <a:rPr lang="cs-CZ" sz="4000"/>
            </a:br>
            <a:br>
              <a:rPr lang="cs-CZ" sz="4000"/>
            </a:br>
            <a:br>
              <a:rPr lang="cs-CZ" sz="4000"/>
            </a:br>
            <a:endParaRPr lang="cs-CZ" sz="40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869160"/>
            <a:ext cx="5410200" cy="1997224"/>
          </a:xfrm>
        </p:spPr>
        <p:txBody>
          <a:bodyPr/>
          <a:lstStyle/>
          <a:p>
            <a:pPr algn="ctr" eaLnBrk="1" hangingPunct="1"/>
            <a:endParaRPr lang="cs-CZ" sz="1400" dirty="0"/>
          </a:p>
          <a:p>
            <a:pPr algn="ctr" eaLnBrk="1" hangingPunct="1"/>
            <a:r>
              <a:rPr lang="cs-CZ" sz="2200" dirty="0"/>
              <a:t>Ladislav Šiška</a:t>
            </a:r>
          </a:p>
          <a:p>
            <a:pPr algn="ctr" eaLnBrk="1" hangingPunct="1"/>
            <a:endParaRPr lang="cs-CZ" sz="1400"/>
          </a:p>
          <a:p>
            <a:pPr algn="ctr" eaLnBrk="1" hangingPunct="1"/>
            <a:endParaRPr lang="cs-CZ" sz="1400" dirty="0"/>
          </a:p>
          <a:p>
            <a:pPr algn="ctr" eaLnBrk="1" hangingPunct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8824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320" y="116632"/>
            <a:ext cx="7543800" cy="858490"/>
          </a:xfrm>
        </p:spPr>
        <p:txBody>
          <a:bodyPr/>
          <a:lstStyle/>
          <a:p>
            <a:r>
              <a:rPr lang="en-GB" altLang="en-US"/>
              <a:t>Designing ABC systems</a:t>
            </a:r>
            <a:r>
              <a:rPr lang="cs-CZ" altLang="en-US"/>
              <a:t> (2/2)</a:t>
            </a:r>
            <a:endParaRPr lang="en-US" alt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76456" cy="441166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altLang="en-US" sz="3200" b="1"/>
              <a:t>Determine the </a:t>
            </a:r>
            <a:r>
              <a:rPr lang="cs-CZ" altLang="en-US" sz="3200" b="1"/>
              <a:t>activity </a:t>
            </a:r>
            <a:r>
              <a:rPr lang="en-GB" altLang="en-US" sz="3200" b="1"/>
              <a:t>cost driver </a:t>
            </a:r>
            <a:r>
              <a:rPr lang="en-GB" altLang="en-US" sz="3200"/>
              <a:t>for each activity:</a:t>
            </a:r>
            <a:endParaRPr lang="en-US" altLang="en-US" sz="3200"/>
          </a:p>
          <a:p>
            <a:pPr marL="863600" lvl="1" indent="-514350"/>
            <a:r>
              <a:rPr lang="cs-CZ" altLang="en-US" sz="2800"/>
              <a:t>t</a:t>
            </a:r>
            <a:r>
              <a:rPr lang="en-GB" altLang="en-US" sz="2800"/>
              <a:t>hey should:</a:t>
            </a:r>
          </a:p>
          <a:p>
            <a:pPr marL="1158875" lvl="2" indent="-514350"/>
            <a:r>
              <a:rPr lang="en-GB" altLang="en-US"/>
              <a:t>provide a </a:t>
            </a:r>
            <a:r>
              <a:rPr lang="en-GB" altLang="en-US" u="sng"/>
              <a:t>good explanation of costs</a:t>
            </a:r>
            <a:r>
              <a:rPr lang="en-GB" altLang="en-US"/>
              <a:t> of each</a:t>
            </a:r>
            <a:r>
              <a:rPr lang="cs-CZ" altLang="en-US"/>
              <a:t> </a:t>
            </a:r>
            <a:r>
              <a:rPr lang="en-GB" altLang="en-US"/>
              <a:t>activity pool.</a:t>
            </a:r>
          </a:p>
          <a:p>
            <a:pPr marL="1158875" lvl="2" indent="-514350"/>
            <a:r>
              <a:rPr lang="en-GB" altLang="en-US"/>
              <a:t>be easily </a:t>
            </a:r>
            <a:r>
              <a:rPr lang="en-GB" altLang="en-US" u="sng"/>
              <a:t>measurable</a:t>
            </a:r>
          </a:p>
          <a:p>
            <a:pPr marL="1158875" lvl="2" indent="-514350"/>
            <a:r>
              <a:rPr lang="en-GB" altLang="en-US"/>
              <a:t>the data </a:t>
            </a:r>
            <a:r>
              <a:rPr lang="en-GB" altLang="en-US" u="sng"/>
              <a:t>easy to obtain</a:t>
            </a:r>
            <a:r>
              <a:rPr lang="en-GB" altLang="en-US"/>
              <a:t> and </a:t>
            </a:r>
            <a:r>
              <a:rPr lang="en-GB" altLang="en-US" u="sng"/>
              <a:t>identifiable with the product</a:t>
            </a:r>
            <a:r>
              <a:rPr lang="en-GB" altLang="en-US"/>
              <a:t>.</a:t>
            </a:r>
            <a:endParaRPr lang="en-US" altLang="en-US"/>
          </a:p>
          <a:p>
            <a:pPr marL="863600" lvl="1" indent="-514350"/>
            <a:r>
              <a:rPr lang="cs-CZ" altLang="en-US" sz="2800"/>
              <a:t>ACD classification:</a:t>
            </a:r>
          </a:p>
          <a:p>
            <a:pPr marL="1158875" lvl="2" indent="-514350"/>
            <a:r>
              <a:rPr lang="en-GB" altLang="en-US" sz="2400"/>
              <a:t>transaction </a:t>
            </a:r>
            <a:r>
              <a:rPr lang="cs-CZ" altLang="en-US" sz="2400"/>
              <a:t>ACD</a:t>
            </a:r>
          </a:p>
          <a:p>
            <a:pPr marL="1158875" lvl="2" indent="-514350"/>
            <a:r>
              <a:rPr lang="en-GB" altLang="en-US" sz="2400"/>
              <a:t>duration </a:t>
            </a:r>
            <a:r>
              <a:rPr lang="cs-CZ" altLang="en-US" sz="2400"/>
              <a:t>ACD</a:t>
            </a:r>
          </a:p>
          <a:p>
            <a:pPr marL="1158875" lvl="2" indent="-514350"/>
            <a:r>
              <a:rPr lang="cs-CZ" altLang="en-US" sz="2400"/>
              <a:t>intensity ACD</a:t>
            </a:r>
            <a:endParaRPr lang="en-GB" altLang="en-US" sz="2400"/>
          </a:p>
          <a:p>
            <a:pPr marL="514350" indent="-514350">
              <a:buFont typeface="+mj-lt"/>
              <a:buAutoNum type="arabicPeriod" startAt="3"/>
            </a:pPr>
            <a:r>
              <a:rPr lang="en-GB" altLang="en-US" sz="3200" b="1"/>
              <a:t>Assign the cost of activities to products</a:t>
            </a:r>
            <a:endParaRPr lang="en-US" altLang="en-US" sz="3200"/>
          </a:p>
          <a:p>
            <a:pPr marL="863600" lvl="1" indent="-514350"/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2628382167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436096" y="2924944"/>
            <a:ext cx="2156108" cy="32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comparison of </a:t>
            </a:r>
            <a:br>
              <a:rPr lang="cs-CZ" altLang="en-US"/>
            </a:br>
            <a:r>
              <a:rPr lang="en-GB" altLang="en-US"/>
              <a:t>traditional and ABC systems</a:t>
            </a:r>
            <a:endParaRPr lang="en-US" alt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cs-CZ" altLang="en-US">
                <a:solidFill>
                  <a:schemeClr val="bg1"/>
                </a:solidFill>
              </a:rPr>
              <a:t>Traditional cost systems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GB" altLang="en-US" sz="2000"/>
              <a:t>two-stage allocation process</a:t>
            </a:r>
          </a:p>
          <a:p>
            <a:pPr lvl="1"/>
            <a:r>
              <a:rPr lang="en-GB" altLang="en-US" u="sng"/>
              <a:t>the first stage</a:t>
            </a:r>
            <a:r>
              <a:rPr lang="en-GB" altLang="en-US"/>
              <a:t> to allocate </a:t>
            </a:r>
            <a:r>
              <a:rPr lang="en-GB" altLang="en-US" b="1"/>
              <a:t>costs to departments</a:t>
            </a:r>
            <a:endParaRPr lang="cs-CZ" altLang="en-US" b="1"/>
          </a:p>
          <a:p>
            <a:pPr lvl="1"/>
            <a:r>
              <a:rPr lang="en-GB" altLang="en-US" u="sng"/>
              <a:t>the second stage</a:t>
            </a:r>
            <a:r>
              <a:rPr lang="cs-CZ" altLang="en-US"/>
              <a:t>: </a:t>
            </a:r>
            <a:r>
              <a:rPr lang="en-GB" altLang="en-US"/>
              <a:t>small</a:t>
            </a:r>
            <a:r>
              <a:rPr lang="cs-CZ" altLang="en-US"/>
              <a:t>er</a:t>
            </a:r>
            <a:r>
              <a:rPr lang="en-GB" altLang="en-US"/>
              <a:t> number of</a:t>
            </a:r>
            <a:r>
              <a:rPr lang="cs-CZ" altLang="en-US"/>
              <a:t> usually</a:t>
            </a:r>
            <a:r>
              <a:rPr lang="en-GB" altLang="en-US"/>
              <a:t> </a:t>
            </a:r>
            <a:br>
              <a:rPr lang="cs-CZ" altLang="en-US"/>
            </a:br>
            <a:r>
              <a:rPr lang="en-GB" altLang="en-US" b="1"/>
              <a:t>volume-based</a:t>
            </a:r>
            <a:r>
              <a:rPr lang="en-US" altLang="en-US" b="1"/>
              <a:t> </a:t>
            </a:r>
            <a:r>
              <a:rPr lang="en-GB" altLang="en-US" b="1"/>
              <a:t>cost drivers </a:t>
            </a:r>
            <a:r>
              <a:rPr lang="en-GB" altLang="en-US"/>
              <a:t>(typically direct labour </a:t>
            </a:r>
            <a:r>
              <a:rPr lang="cs-CZ" altLang="en-US"/>
              <a:t>hours DLH </a:t>
            </a:r>
            <a:r>
              <a:rPr lang="en-GB" altLang="en-US"/>
              <a:t>or machine hours)</a:t>
            </a:r>
            <a:endParaRPr lang="en-GB" altLang="en-US" sz="2000"/>
          </a:p>
          <a:p>
            <a:r>
              <a:rPr lang="en-GB" altLang="en-US" sz="2000"/>
              <a:t>traditional</a:t>
            </a:r>
            <a:r>
              <a:rPr lang="en-US" altLang="en-US" sz="2000"/>
              <a:t> </a:t>
            </a:r>
            <a:r>
              <a:rPr lang="en-GB" altLang="en-US" sz="2000"/>
              <a:t>systems often rely on </a:t>
            </a:r>
            <a:r>
              <a:rPr lang="en-GB" altLang="en-US" sz="2000" b="1"/>
              <a:t>arbitrary allocation bases</a:t>
            </a:r>
            <a:endParaRPr lang="en-GB" altLang="en-US" sz="200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cs-CZ"/>
              <a:t>Activity-based systems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4681" y="2174875"/>
            <a:ext cx="4041775" cy="395128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GB" altLang="en-US" sz="2000"/>
              <a:t>two-stage allocation process</a:t>
            </a:r>
          </a:p>
          <a:p>
            <a:pPr lvl="1"/>
            <a:r>
              <a:rPr lang="en-GB" altLang="en-US" u="sng"/>
              <a:t>the first stage</a:t>
            </a:r>
            <a:r>
              <a:rPr lang="cs-CZ" altLang="en-US"/>
              <a:t> </a:t>
            </a:r>
            <a:r>
              <a:rPr lang="en-GB" altLang="en-US"/>
              <a:t>to allocate </a:t>
            </a:r>
            <a:r>
              <a:rPr lang="en-GB" altLang="en-US" b="1"/>
              <a:t>costs to activities</a:t>
            </a:r>
            <a:r>
              <a:rPr lang="en-US" altLang="en-US" b="1"/>
              <a:t> </a:t>
            </a:r>
            <a:br>
              <a:rPr lang="cs-CZ" altLang="en-US" b="1"/>
            </a:br>
            <a:r>
              <a:rPr lang="en-GB" altLang="en-US" sz="1600"/>
              <a:t>(ABC systems tend to have </a:t>
            </a:r>
            <a:r>
              <a:rPr lang="en-GB" altLang="en-US" sz="1600" u="sng"/>
              <a:t>more cost centres/cost pools</a:t>
            </a:r>
            <a:r>
              <a:rPr lang="en-GB" altLang="en-US" sz="1600"/>
              <a:t>)</a:t>
            </a:r>
            <a:endParaRPr lang="cs-CZ" altLang="en-US" sz="1600"/>
          </a:p>
          <a:p>
            <a:pPr lvl="1"/>
            <a:r>
              <a:rPr lang="en-GB" altLang="en-US" u="sng"/>
              <a:t>the second stage</a:t>
            </a:r>
            <a:r>
              <a:rPr lang="cs-CZ" altLang="en-US" u="sng"/>
              <a:t>: </a:t>
            </a:r>
            <a:r>
              <a:rPr lang="en-GB" altLang="en-US"/>
              <a:t>ABC systems use</a:t>
            </a:r>
            <a:r>
              <a:rPr lang="en-US" altLang="en-US"/>
              <a:t> </a:t>
            </a:r>
            <a:r>
              <a:rPr lang="en-GB" altLang="en-US" b="1"/>
              <a:t>many second stage cost drivers</a:t>
            </a:r>
            <a:r>
              <a:rPr lang="en-GB" altLang="en-US" sz="1600"/>
              <a:t>.</a:t>
            </a:r>
          </a:p>
          <a:p>
            <a:r>
              <a:rPr lang="en-GB" altLang="en-US" sz="2000"/>
              <a:t>ABC systems seek to use only </a:t>
            </a:r>
            <a:r>
              <a:rPr lang="en-GB" altLang="en-US" sz="2000" b="1"/>
              <a:t>cause-and-effect</a:t>
            </a:r>
            <a:r>
              <a:rPr lang="en-GB" altLang="en-US" sz="2000"/>
              <a:t> </a:t>
            </a:r>
            <a:endParaRPr lang="cs-CZ" altLang="en-US" sz="2000"/>
          </a:p>
        </p:txBody>
      </p:sp>
    </p:spTree>
    <p:extLst>
      <p:ext uri="{BB962C8B-B14F-4D97-AF65-F5344CB8AC3E}">
        <p14:creationId xmlns:p14="http://schemas.microsoft.com/office/powerpoint/2010/main" val="3591417074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14" y="-27384"/>
            <a:ext cx="9127998" cy="1295400"/>
          </a:xfrm>
        </p:spPr>
        <p:txBody>
          <a:bodyPr/>
          <a:lstStyle/>
          <a:p>
            <a:r>
              <a:rPr lang="cs-CZ" sz="3600"/>
              <a:t>Multistage Activity Based Costing</a:t>
            </a:r>
            <a:br>
              <a:rPr lang="cs-CZ" sz="3600"/>
            </a:br>
            <a:endParaRPr lang="cs-CZ" sz="36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90675" y="1228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8153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/>
              <a:t>Zdroj: Nekvapil, Tomáš. </a:t>
            </a:r>
            <a:r>
              <a:rPr lang="cs-CZ" sz="1600" i="1"/>
              <a:t>Jak změnit dva problémy v jednu přednost: příklad TRW Autoelektronika, s.r.o.</a:t>
            </a:r>
            <a:r>
              <a:rPr lang="cs-CZ" sz="1600"/>
              <a:t>, 2006. (dostupné též na http://abcosting.biz)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762000"/>
            <a:ext cx="7467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BB9F9-F38F-4813-94EB-52A38317060A}"/>
              </a:ext>
            </a:extLst>
          </p:cNvPr>
          <p:cNvSpPr txBox="1"/>
          <p:nvPr/>
        </p:nvSpPr>
        <p:spPr>
          <a:xfrm>
            <a:off x="3138339" y="956905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/>
              <a:t>Indirect 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FF24F-879B-4078-A5C0-3CA0C3EE62C9}"/>
              </a:ext>
            </a:extLst>
          </p:cNvPr>
          <p:cNvSpPr txBox="1"/>
          <p:nvPr/>
        </p:nvSpPr>
        <p:spPr>
          <a:xfrm>
            <a:off x="1187624" y="2481327"/>
            <a:ext cx="1069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Procurement</a:t>
            </a:r>
          </a:p>
          <a:p>
            <a:endParaRPr lang="cs-CZ" sz="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B6BD2-D879-42CF-8812-B5918FC25B67}"/>
              </a:ext>
            </a:extLst>
          </p:cNvPr>
          <p:cNvSpPr txBox="1"/>
          <p:nvPr/>
        </p:nvSpPr>
        <p:spPr>
          <a:xfrm>
            <a:off x="2965938" y="2575643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Warehouse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94E06-CE24-42CF-A5C2-A33F7F947DBB}"/>
              </a:ext>
            </a:extLst>
          </p:cNvPr>
          <p:cNvSpPr txBox="1"/>
          <p:nvPr/>
        </p:nvSpPr>
        <p:spPr>
          <a:xfrm>
            <a:off x="4692321" y="2582346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8A6E6-B77E-4A3F-9F21-8A65A6A0A104}"/>
              </a:ext>
            </a:extLst>
          </p:cNvPr>
          <p:cNvSpPr txBox="1"/>
          <p:nvPr/>
        </p:nvSpPr>
        <p:spPr>
          <a:xfrm>
            <a:off x="6492299" y="2547413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Quality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9B124-4B36-4C0A-9824-3E4079EF1E5F}"/>
              </a:ext>
            </a:extLst>
          </p:cNvPr>
          <p:cNvSpPr txBox="1"/>
          <p:nvPr/>
        </p:nvSpPr>
        <p:spPr>
          <a:xfrm>
            <a:off x="1295400" y="3590509"/>
            <a:ext cx="10443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Maintenan.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21A94-8091-42C7-96BE-C77335868A37}"/>
              </a:ext>
            </a:extLst>
          </p:cNvPr>
          <p:cNvSpPr txBox="1"/>
          <p:nvPr/>
        </p:nvSpPr>
        <p:spPr>
          <a:xfrm>
            <a:off x="2962671" y="3521918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Admin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42737-C9A6-482E-8BE5-C561ABA65861}"/>
              </a:ext>
            </a:extLst>
          </p:cNvPr>
          <p:cNvSpPr txBox="1"/>
          <p:nvPr/>
        </p:nvSpPr>
        <p:spPr>
          <a:xfrm>
            <a:off x="4685331" y="3552498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HR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82FF8-FFCF-471A-B610-5BA2CB8D0895}"/>
              </a:ext>
            </a:extLst>
          </p:cNvPr>
          <p:cNvSpPr txBox="1"/>
          <p:nvPr/>
        </p:nvSpPr>
        <p:spPr>
          <a:xfrm>
            <a:off x="6407991" y="3514033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Mngt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24F5B-F665-41E4-AF7A-FB24581CA61C}"/>
              </a:ext>
            </a:extLst>
          </p:cNvPr>
          <p:cNvSpPr txBox="1"/>
          <p:nvPr/>
        </p:nvSpPr>
        <p:spPr>
          <a:xfrm>
            <a:off x="1295400" y="4500591"/>
            <a:ext cx="9612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A4E612-313C-4EBC-9521-33D485220B80}"/>
              </a:ext>
            </a:extLst>
          </p:cNvPr>
          <p:cNvSpPr txBox="1"/>
          <p:nvPr/>
        </p:nvSpPr>
        <p:spPr>
          <a:xfrm>
            <a:off x="2962671" y="4391848"/>
            <a:ext cx="96125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Marketing</a:t>
            </a:r>
          </a:p>
          <a:p>
            <a:endParaRPr lang="cs-CZ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4F73D-A339-4D73-94AE-D586B026FD41}"/>
              </a:ext>
            </a:extLst>
          </p:cNvPr>
          <p:cNvSpPr txBox="1"/>
          <p:nvPr/>
        </p:nvSpPr>
        <p:spPr>
          <a:xfrm>
            <a:off x="4650507" y="4489563"/>
            <a:ext cx="104488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Support</a:t>
            </a:r>
          </a:p>
          <a:p>
            <a:endParaRPr lang="cs-CZ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54907-CD0B-4F68-974C-90C90D125FA3}"/>
              </a:ext>
            </a:extLst>
          </p:cNvPr>
          <p:cNvSpPr txBox="1"/>
          <p:nvPr/>
        </p:nvSpPr>
        <p:spPr>
          <a:xfrm>
            <a:off x="6421972" y="4391848"/>
            <a:ext cx="10315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/>
              <a:t>Unused Capacity</a:t>
            </a:r>
            <a:endParaRPr lang="cs-CZ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3EB220-7A4D-4B05-BF8D-20E4BF8078FB}"/>
              </a:ext>
            </a:extLst>
          </p:cNvPr>
          <p:cNvSpPr txBox="1"/>
          <p:nvPr/>
        </p:nvSpPr>
        <p:spPr>
          <a:xfrm>
            <a:off x="3395687" y="5624561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/>
              <a:t>Products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333F94-E3D9-4C55-8973-B637313A2883}"/>
              </a:ext>
            </a:extLst>
          </p:cNvPr>
          <p:cNvSpPr/>
          <p:nvPr/>
        </p:nvSpPr>
        <p:spPr>
          <a:xfrm>
            <a:off x="5868144" y="1628800"/>
            <a:ext cx="1501104" cy="298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20M €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201D84-5DFA-4A40-A498-6724131DE0C4}"/>
              </a:ext>
            </a:extLst>
          </p:cNvPr>
          <p:cNvSpPr/>
          <p:nvPr/>
        </p:nvSpPr>
        <p:spPr>
          <a:xfrm>
            <a:off x="971588" y="5083235"/>
            <a:ext cx="1501104" cy="298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20M €</a:t>
            </a:r>
          </a:p>
        </p:txBody>
      </p:sp>
    </p:spTree>
    <p:extLst>
      <p:ext uri="{BB962C8B-B14F-4D97-AF65-F5344CB8AC3E}">
        <p14:creationId xmlns:p14="http://schemas.microsoft.com/office/powerpoint/2010/main" val="386215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219200" y="2201863"/>
            <a:ext cx="7315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 sz="5400"/>
          </a:p>
          <a:p>
            <a:pPr algn="ctr"/>
            <a:endParaRPr lang="en-GB" altLang="en-US" sz="540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2506"/>
          </a:xfrm>
        </p:spPr>
        <p:txBody>
          <a:bodyPr/>
          <a:lstStyle/>
          <a:p>
            <a:r>
              <a:rPr lang="cs-CZ" altLang="en-US" sz="4000" b="0"/>
              <a:t>ABC Effects: </a:t>
            </a:r>
            <a:r>
              <a:rPr lang="en-GB" altLang="en-US" sz="4000"/>
              <a:t>A</a:t>
            </a:r>
            <a:r>
              <a:rPr lang="cs-CZ" altLang="en-US" sz="4000"/>
              <a:t>B </a:t>
            </a:r>
            <a:r>
              <a:rPr lang="en-GB" altLang="en-US" sz="4000"/>
              <a:t>management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5805264"/>
            <a:ext cx="8507288" cy="4411662"/>
          </a:xfrm>
        </p:spPr>
        <p:txBody>
          <a:bodyPr/>
          <a:lstStyle/>
          <a:p>
            <a:r>
              <a:rPr lang="en-GB" altLang="en-US" sz="2800"/>
              <a:t>ABC can be used for a range of cost </a:t>
            </a:r>
            <a:r>
              <a:rPr lang="cs-CZ" altLang="en-US" sz="2800"/>
              <a:t>m</a:t>
            </a:r>
            <a:r>
              <a:rPr lang="en-GB" altLang="en-US" sz="2800"/>
              <a:t>anagement</a:t>
            </a:r>
            <a:r>
              <a:rPr lang="en-US" altLang="en-US" sz="2800"/>
              <a:t> </a:t>
            </a:r>
            <a:r>
              <a:rPr lang="en-GB" altLang="en-US" sz="2800"/>
              <a:t>applications besides product costing.</a:t>
            </a:r>
          </a:p>
          <a:p>
            <a:endParaRPr lang="en-US" sz="2800"/>
          </a:p>
        </p:txBody>
      </p:sp>
      <p:pic>
        <p:nvPicPr>
          <p:cNvPr id="13" name="Picture 6" descr="FIG10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43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6288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/>
              <a:t>„CAM-I Cross“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54440483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79267"/>
            <a:ext cx="7543800" cy="714474"/>
          </a:xfrm>
        </p:spPr>
        <p:txBody>
          <a:bodyPr/>
          <a:lstStyle/>
          <a:p>
            <a:r>
              <a:rPr lang="cs-CZ" altLang="en-US" sz="3600" b="0"/>
              <a:t>ABC Effects: </a:t>
            </a:r>
            <a:br>
              <a:rPr lang="cs-CZ" altLang="en-US" sz="3600" b="0"/>
            </a:br>
            <a:r>
              <a:rPr lang="en-GB" altLang="en-US"/>
              <a:t>Classification of activities</a:t>
            </a:r>
            <a:r>
              <a:rPr lang="cs-CZ" altLang="en-US"/>
              <a:t> (1/2)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314" y="1484784"/>
            <a:ext cx="8229600" cy="5544616"/>
          </a:xfrm>
        </p:spPr>
        <p:txBody>
          <a:bodyPr/>
          <a:lstStyle/>
          <a:p>
            <a:r>
              <a:rPr lang="en-GB" altLang="en-US" sz="2800" b="1"/>
              <a:t>Unit-level activities</a:t>
            </a:r>
            <a:r>
              <a:rPr lang="en-US" altLang="en-US" sz="2800" b="1"/>
              <a:t>:</a:t>
            </a:r>
          </a:p>
          <a:p>
            <a:pPr lvl="1"/>
            <a:r>
              <a:rPr lang="en-GB" altLang="en-US" sz="2400"/>
              <a:t>Performed each time </a:t>
            </a:r>
            <a:r>
              <a:rPr lang="en-GB" altLang="en-US" sz="2400" u="sng"/>
              <a:t>a unit of </a:t>
            </a:r>
            <a:r>
              <a:rPr lang="cs-CZ" altLang="en-US" sz="2400" u="sng"/>
              <a:t>goods </a:t>
            </a:r>
            <a:r>
              <a:rPr lang="en-GB" altLang="en-US" sz="2400"/>
              <a:t>is</a:t>
            </a:r>
            <a:r>
              <a:rPr lang="en-US" altLang="en-US" sz="2400"/>
              <a:t> </a:t>
            </a:r>
            <a:r>
              <a:rPr lang="en-GB" altLang="en-US" sz="2400"/>
              <a:t>produced.</a:t>
            </a:r>
          </a:p>
          <a:p>
            <a:pPr lvl="1"/>
            <a:r>
              <a:rPr lang="en-GB" altLang="en-US" sz="2400"/>
              <a:t>Resources are consumed in proportion to </a:t>
            </a:r>
            <a:r>
              <a:rPr lang="en-GB" altLang="en-US" sz="2400" u="sng"/>
              <a:t>the number of</a:t>
            </a:r>
            <a:r>
              <a:rPr lang="en-US" altLang="en-US" sz="2400" u="sng"/>
              <a:t> </a:t>
            </a:r>
            <a:r>
              <a:rPr lang="en-GB" altLang="en-US" sz="2400" u="sng"/>
              <a:t>units </a:t>
            </a:r>
            <a:r>
              <a:rPr lang="cs-CZ" altLang="en-US" sz="2400"/>
              <a:t>of </a:t>
            </a:r>
            <a:r>
              <a:rPr lang="en-GB" altLang="en-US" sz="2400"/>
              <a:t>the product or service produced or sold.</a:t>
            </a:r>
          </a:p>
          <a:p>
            <a:pPr lvl="1"/>
            <a:r>
              <a:rPr lang="en-GB" altLang="en-US" sz="2400"/>
              <a:t>Examples</a:t>
            </a:r>
            <a:r>
              <a:rPr lang="cs-CZ" altLang="en-US" sz="2400"/>
              <a:t>:</a:t>
            </a:r>
          </a:p>
          <a:p>
            <a:pPr lvl="2"/>
            <a:r>
              <a:rPr lang="en-GB" altLang="en-US" sz="2100"/>
              <a:t>Direct materials and labour, energy costs</a:t>
            </a:r>
            <a:r>
              <a:rPr lang="cs-CZ" altLang="en-US" sz="2100"/>
              <a:t>,</a:t>
            </a:r>
            <a:r>
              <a:rPr lang="en-GB" altLang="en-US" sz="2100"/>
              <a:t>expenses consumed</a:t>
            </a:r>
            <a:r>
              <a:rPr lang="en-US" altLang="en-US" sz="2100"/>
              <a:t> </a:t>
            </a:r>
            <a:r>
              <a:rPr lang="en-GB" altLang="en-US" sz="2100"/>
              <a:t>in proportion to machine</a:t>
            </a:r>
            <a:r>
              <a:rPr lang="en-US" altLang="en-US" sz="2100"/>
              <a:t> </a:t>
            </a:r>
            <a:r>
              <a:rPr lang="en-GB" altLang="en-US" sz="2100"/>
              <a:t>processing time</a:t>
            </a:r>
          </a:p>
          <a:p>
            <a:r>
              <a:rPr lang="en-GB" altLang="en-US" sz="2800" b="1"/>
              <a:t>Batch-related activities:</a:t>
            </a:r>
          </a:p>
          <a:p>
            <a:pPr lvl="1"/>
            <a:r>
              <a:rPr lang="en-GB" altLang="en-US" sz="2400"/>
              <a:t>Performed each time </a:t>
            </a:r>
            <a:r>
              <a:rPr lang="en-GB" altLang="en-US" sz="2400" u="sng"/>
              <a:t>a batch </a:t>
            </a:r>
            <a:r>
              <a:rPr lang="en-GB" altLang="en-US" sz="2400"/>
              <a:t>of goods is produced.</a:t>
            </a:r>
          </a:p>
          <a:p>
            <a:pPr lvl="1"/>
            <a:r>
              <a:rPr lang="en-GB" altLang="en-US" sz="2400"/>
              <a:t>Costs </a:t>
            </a:r>
            <a:r>
              <a:rPr lang="en-GB" altLang="en-US" sz="2400" u="sng"/>
              <a:t>vary with the number of batches </a:t>
            </a:r>
            <a:r>
              <a:rPr lang="en-GB" altLang="en-US" sz="2400"/>
              <a:t>made.</a:t>
            </a:r>
          </a:p>
          <a:p>
            <a:pPr lvl="1"/>
            <a:r>
              <a:rPr lang="en-GB" altLang="en-US" sz="2400"/>
              <a:t>Examples</a:t>
            </a:r>
            <a:r>
              <a:rPr lang="cs-CZ" altLang="en-US" sz="2400"/>
              <a:t>:</a:t>
            </a:r>
          </a:p>
          <a:p>
            <a:pPr lvl="2"/>
            <a:r>
              <a:rPr lang="en-GB" altLang="en-US" sz="2100"/>
              <a:t>set-ups, purchase ordering</a:t>
            </a:r>
            <a:r>
              <a:rPr lang="cs-CZ" altLang="en-US" sz="2100"/>
              <a:t>, </a:t>
            </a:r>
            <a:r>
              <a:rPr lang="en-GB" altLang="en-US" sz="2100"/>
              <a:t>first-item inspection activities.</a:t>
            </a:r>
          </a:p>
        </p:txBody>
      </p:sp>
    </p:spTree>
    <p:extLst>
      <p:ext uri="{BB962C8B-B14F-4D97-AF65-F5344CB8AC3E}">
        <p14:creationId xmlns:p14="http://schemas.microsoft.com/office/powerpoint/2010/main" val="2969820565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23292"/>
            <a:ext cx="7543800" cy="714474"/>
          </a:xfrm>
        </p:spPr>
        <p:txBody>
          <a:bodyPr/>
          <a:lstStyle/>
          <a:p>
            <a:r>
              <a:rPr lang="cs-CZ" altLang="en-US" sz="3600" b="0"/>
              <a:t>ABC Effects: </a:t>
            </a:r>
            <a:br>
              <a:rPr lang="cs-CZ" altLang="en-US" sz="3600" b="0"/>
            </a:br>
            <a:r>
              <a:rPr lang="en-GB" altLang="en-US"/>
              <a:t>Classification of activities</a:t>
            </a:r>
            <a:r>
              <a:rPr lang="cs-CZ" altLang="en-US"/>
              <a:t> (2/2)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5544616"/>
          </a:xfrm>
        </p:spPr>
        <p:txBody>
          <a:bodyPr/>
          <a:lstStyle/>
          <a:p>
            <a:r>
              <a:rPr lang="en-GB" altLang="en-US" sz="2800" b="1"/>
              <a:t>Product/service sustaining activities:</a:t>
            </a:r>
          </a:p>
          <a:p>
            <a:pPr lvl="1"/>
            <a:r>
              <a:rPr lang="en-GB" altLang="en-US" sz="2400"/>
              <a:t>Performed to </a:t>
            </a:r>
            <a:r>
              <a:rPr lang="en-GB" altLang="en-US" sz="2400" u="sng"/>
              <a:t>enable the production of individual</a:t>
            </a:r>
            <a:r>
              <a:rPr lang="cs-CZ" altLang="en-US" sz="2400" u="sng"/>
              <a:t> goods</a:t>
            </a:r>
            <a:endParaRPr lang="en-GB" altLang="en-US" sz="2400"/>
          </a:p>
          <a:p>
            <a:pPr lvl="1"/>
            <a:r>
              <a:rPr lang="en-GB" altLang="en-US" sz="2400"/>
              <a:t>Examples</a:t>
            </a:r>
            <a:r>
              <a:rPr lang="cs-CZ" altLang="en-US" sz="2400"/>
              <a:t>:</a:t>
            </a:r>
          </a:p>
          <a:p>
            <a:pPr lvl="2"/>
            <a:r>
              <a:rPr lang="en-GB" altLang="en-US" sz="2100"/>
              <a:t>activities related to maintaining an accurate bill</a:t>
            </a:r>
            <a:r>
              <a:rPr lang="en-US" altLang="en-US" sz="2100"/>
              <a:t> </a:t>
            </a:r>
            <a:r>
              <a:rPr lang="en-GB" altLang="en-US" sz="2100"/>
              <a:t>of materials, preparing engineering change notices</a:t>
            </a:r>
            <a:endParaRPr lang="cs-CZ" altLang="en-US" sz="2100"/>
          </a:p>
          <a:p>
            <a:r>
              <a:rPr lang="cs-CZ" altLang="en-US" sz="2800" b="1"/>
              <a:t>F</a:t>
            </a:r>
            <a:r>
              <a:rPr lang="en-GB" altLang="en-US" sz="2800" b="1"/>
              <a:t>acility-sustaining </a:t>
            </a:r>
            <a:br>
              <a:rPr lang="cs-CZ" altLang="en-US" sz="2800" b="1"/>
            </a:br>
            <a:r>
              <a:rPr lang="en-GB" altLang="en-US" sz="2800" b="1"/>
              <a:t>(or business-sustaining) activities</a:t>
            </a:r>
            <a:r>
              <a:rPr lang="en-GB" altLang="en-US" sz="2800"/>
              <a:t>:</a:t>
            </a:r>
          </a:p>
          <a:p>
            <a:pPr lvl="1"/>
            <a:r>
              <a:rPr lang="en-GB" altLang="en-US" sz="2400"/>
              <a:t>Performed to support the </a:t>
            </a:r>
            <a:r>
              <a:rPr lang="en-GB" altLang="en-US" sz="2400" u="sng"/>
              <a:t>organization as a whole</a:t>
            </a:r>
            <a:r>
              <a:rPr lang="en-GB" altLang="en-US" sz="2400"/>
              <a:t>.</a:t>
            </a:r>
          </a:p>
          <a:p>
            <a:pPr lvl="1"/>
            <a:r>
              <a:rPr lang="en-GB" altLang="en-US" sz="2400"/>
              <a:t>Examples</a:t>
            </a:r>
            <a:r>
              <a:rPr lang="cs-CZ" altLang="en-US" sz="2400"/>
              <a:t>:</a:t>
            </a:r>
            <a:endParaRPr lang="en-GB" altLang="en-US" sz="2400"/>
          </a:p>
          <a:p>
            <a:pPr lvl="2"/>
            <a:r>
              <a:rPr lang="en-GB" altLang="en-US" sz="2100"/>
              <a:t>plant management, property costs</a:t>
            </a:r>
            <a:r>
              <a:rPr lang="cs-CZ" altLang="en-US" sz="2100"/>
              <a:t>, </a:t>
            </a:r>
            <a:r>
              <a:rPr lang="en-GB" altLang="en-US" sz="2100"/>
              <a:t>salaries of</a:t>
            </a:r>
            <a:r>
              <a:rPr lang="en-US" altLang="en-US" sz="2100"/>
              <a:t> </a:t>
            </a:r>
            <a:r>
              <a:rPr lang="en-GB" altLang="en-US" sz="2100"/>
              <a:t>general administrative staff</a:t>
            </a:r>
            <a:r>
              <a:rPr lang="cs-CZ" altLang="en-US" sz="2100"/>
              <a:t>, general selling and marketing expenses</a:t>
            </a:r>
            <a:endParaRPr lang="en-GB" altLang="en-US" sz="2100"/>
          </a:p>
          <a:p>
            <a:pPr lvl="1"/>
            <a:r>
              <a:rPr lang="en-GB" altLang="en-US" sz="2400"/>
              <a:t>Common to all products and services </a:t>
            </a:r>
            <a:br>
              <a:rPr lang="en-GB" altLang="en-US" sz="2400"/>
            </a:br>
            <a:r>
              <a:rPr lang="en-GB" altLang="en-US" sz="2400"/>
              <a:t>		</a:t>
            </a:r>
            <a:r>
              <a:rPr lang="cs-CZ" altLang="en-US" sz="2400"/>
              <a:t>=</a:t>
            </a:r>
            <a:r>
              <a:rPr lang="en-US" altLang="en-US" sz="2400"/>
              <a:t>&gt; </a:t>
            </a:r>
            <a:r>
              <a:rPr lang="en-GB" altLang="en-US" sz="2400" u="sng"/>
              <a:t>not allocated </a:t>
            </a:r>
            <a:r>
              <a:rPr lang="en-GB" altLang="en-US" sz="2400"/>
              <a:t>to</a:t>
            </a:r>
            <a:r>
              <a:rPr lang="en-US" altLang="en-US" sz="2400"/>
              <a:t> </a:t>
            </a:r>
            <a:r>
              <a:rPr lang="en-GB" altLang="en-US" sz="2400"/>
              <a:t>products/services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39588615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ABC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9299"/>
            <a:ext cx="8026489" cy="6014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35496" y="44624"/>
            <a:ext cx="8352928" cy="71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en-US" sz="3600" b="0"/>
              <a:t>ABC Effects: </a:t>
            </a:r>
            <a:r>
              <a:rPr lang="en-US" altLang="en-US" kern="0"/>
              <a:t>Different cost objects</a:t>
            </a:r>
            <a:endParaRPr lang="en-US" kern="0"/>
          </a:p>
        </p:txBody>
      </p:sp>
      <p:sp>
        <p:nvSpPr>
          <p:cNvPr id="8" name="Obdélník 7"/>
          <p:cNvSpPr/>
          <p:nvPr/>
        </p:nvSpPr>
        <p:spPr>
          <a:xfrm>
            <a:off x="611560" y="4725144"/>
            <a:ext cx="687003" cy="2189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793504" y="5730380"/>
            <a:ext cx="914400" cy="2189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5385792" y="6101392"/>
            <a:ext cx="914400" cy="13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prava 8"/>
          <p:cNvSpPr/>
          <p:nvPr/>
        </p:nvSpPr>
        <p:spPr>
          <a:xfrm rot="5400000">
            <a:off x="7183219" y="1859196"/>
            <a:ext cx="1733310" cy="400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3672" y="98384"/>
            <a:ext cx="7543800" cy="714474"/>
          </a:xfrm>
        </p:spPr>
        <p:txBody>
          <a:bodyPr/>
          <a:lstStyle/>
          <a:p>
            <a:r>
              <a:rPr lang="en-US" altLang="en-US"/>
              <a:t>Cost object</a:t>
            </a:r>
            <a:r>
              <a:rPr lang="cs-CZ" altLang="en-US"/>
              <a:t>: </a:t>
            </a:r>
            <a:r>
              <a:rPr lang="en-US" altLang="en-US"/>
              <a:t>customer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876" y="891828"/>
            <a:ext cx="8568952" cy="5544616"/>
          </a:xfrm>
        </p:spPr>
        <p:txBody>
          <a:bodyPr/>
          <a:lstStyle/>
          <a:p>
            <a:r>
              <a:rPr lang="cs-CZ" altLang="en-US" sz="2400"/>
              <a:t>podle účelu </a:t>
            </a:r>
            <a:br>
              <a:rPr lang="cs-CZ" altLang="en-US" sz="2400"/>
            </a:br>
            <a:r>
              <a:rPr lang="cs-CZ" altLang="en-US" sz="2400"/>
              <a:t>může být </a:t>
            </a:r>
            <a:br>
              <a:rPr lang="cs-CZ" altLang="en-US" sz="2400"/>
            </a:br>
            <a:r>
              <a:rPr lang="cs-CZ" altLang="en-US" sz="2400"/>
              <a:t>vhodnější </a:t>
            </a:r>
            <a:br>
              <a:rPr lang="cs-CZ" altLang="en-US" sz="2400"/>
            </a:br>
            <a:r>
              <a:rPr lang="cs-CZ" altLang="en-US" sz="2400" b="1"/>
              <a:t>retrográdní</a:t>
            </a:r>
            <a:br>
              <a:rPr lang="cs-CZ" altLang="en-US" sz="2400" b="1"/>
            </a:br>
            <a:r>
              <a:rPr lang="cs-CZ" altLang="en-US" sz="2400" b="1"/>
              <a:t>vzorec</a:t>
            </a:r>
            <a:br>
              <a:rPr lang="cs-CZ" altLang="en-US" sz="2400" b="1"/>
            </a:br>
            <a:br>
              <a:rPr lang="cs-CZ" altLang="en-US" sz="2400"/>
            </a:br>
            <a:endParaRPr lang="en-GB" altLang="en-US" sz="2400"/>
          </a:p>
        </p:txBody>
      </p:sp>
      <p:sp>
        <p:nvSpPr>
          <p:cNvPr id="6" name="TextovéPole 5"/>
          <p:cNvSpPr txBox="1"/>
          <p:nvPr/>
        </p:nvSpPr>
        <p:spPr>
          <a:xfrm>
            <a:off x="851453" y="6438124"/>
            <a:ext cx="192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/>
              <a:t>Zdroj: Drury (2012)</a:t>
            </a:r>
            <a:endParaRPr lang="en-US" sz="1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741783"/>
            <a:ext cx="7689968" cy="60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17267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D5F1A-39F9-4420-A3FE-83E71C5A5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13" y="406567"/>
            <a:ext cx="6781800" cy="2133600"/>
          </a:xfrm>
        </p:spPr>
        <p:txBody>
          <a:bodyPr/>
          <a:lstStyle/>
          <a:p>
            <a:r>
              <a:rPr lang="cs-CZ"/>
              <a:t>Customer profitability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249EB2-6B31-41A3-9875-E1DD3ACB7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25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387424"/>
            <a:ext cx="7699821" cy="1295400"/>
          </a:xfrm>
        </p:spPr>
        <p:txBody>
          <a:bodyPr/>
          <a:lstStyle/>
          <a:p>
            <a:r>
              <a:rPr lang="cs-CZ" sz="3600" b="0"/>
              <a:t>ABC Effects: </a:t>
            </a:r>
            <a:r>
              <a:rPr lang="cs-CZ" sz="3600"/>
              <a:t>Customer Profitability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869" y="857581"/>
            <a:ext cx="8291264" cy="4411662"/>
          </a:xfrm>
        </p:spPr>
        <p:txBody>
          <a:bodyPr/>
          <a:lstStyle/>
          <a:p>
            <a:r>
              <a:rPr lang="cs-CZ" sz="2800" b="1"/>
              <a:t>m</a:t>
            </a:r>
            <a:r>
              <a:rPr lang="en-US" sz="2800" b="1"/>
              <a:t>anufacturing costs </a:t>
            </a:r>
            <a:r>
              <a:rPr lang="cs-CZ" sz="2800" b="1"/>
              <a:t>of typical products </a:t>
            </a:r>
            <a:br>
              <a:rPr lang="cs-CZ" sz="2800" b="1"/>
            </a:br>
            <a:r>
              <a:rPr lang="en-US" sz="2800"/>
              <a:t>are </a:t>
            </a:r>
            <a:r>
              <a:rPr lang="en-US" sz="2800" u="sng"/>
              <a:t>customer independent</a:t>
            </a:r>
            <a:endParaRPr lang="cs-CZ" sz="2800" u="sng"/>
          </a:p>
          <a:p>
            <a:r>
              <a:rPr lang="cs-CZ" sz="2800" b="1"/>
              <a:t>MSDA </a:t>
            </a:r>
            <a:r>
              <a:rPr lang="cs-CZ" sz="2800"/>
              <a:t>(=M</a:t>
            </a:r>
            <a:r>
              <a:rPr lang="en-US" sz="2800"/>
              <a:t>arketing, </a:t>
            </a:r>
            <a:r>
              <a:rPr lang="cs-CZ" sz="2800"/>
              <a:t>S</a:t>
            </a:r>
            <a:r>
              <a:rPr lang="en-US" sz="2800"/>
              <a:t>elling, </a:t>
            </a:r>
            <a:r>
              <a:rPr lang="cs-CZ" sz="2800"/>
              <a:t>D</a:t>
            </a:r>
            <a:r>
              <a:rPr lang="en-US" sz="2800"/>
              <a:t>istribution</a:t>
            </a:r>
            <a:r>
              <a:rPr lang="cs-CZ" sz="2800"/>
              <a:t>, A</a:t>
            </a:r>
            <a:r>
              <a:rPr lang="en-US" sz="2800"/>
              <a:t>dministrative</a:t>
            </a:r>
            <a:r>
              <a:rPr lang="cs-CZ" sz="2800"/>
              <a:t>)</a:t>
            </a:r>
            <a:r>
              <a:rPr lang="en-US" sz="2800"/>
              <a:t> </a:t>
            </a:r>
            <a:r>
              <a:rPr lang="cs-CZ" sz="2800" b="1"/>
              <a:t>overheads </a:t>
            </a:r>
            <a:r>
              <a:rPr lang="cs-CZ" sz="2800"/>
              <a:t>allocated:</a:t>
            </a:r>
          </a:p>
          <a:p>
            <a:pPr lvl="1"/>
            <a:r>
              <a:rPr lang="cs-CZ" sz="2400" b="1"/>
              <a:t>usually the </a:t>
            </a:r>
            <a:r>
              <a:rPr lang="cs-CZ" sz="2400" b="1" u="sng"/>
              <a:t>cost objects are customers</a:t>
            </a:r>
            <a:r>
              <a:rPr lang="cs-CZ" sz="2400" u="sng"/>
              <a:t> </a:t>
            </a:r>
            <a:r>
              <a:rPr lang="cs-CZ" sz="2400"/>
              <a:t>not products</a:t>
            </a:r>
          </a:p>
          <a:p>
            <a:pPr lvl="2"/>
            <a:r>
              <a:rPr lang="cs-CZ" sz="2100"/>
              <a:t>traditional allocation:</a:t>
            </a:r>
            <a:endParaRPr lang="cs-CZ" sz="21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/>
          </a:p>
          <a:p>
            <a:pPr lvl="2"/>
            <a:r>
              <a:rPr lang="cs-CZ" sz="2100"/>
              <a:t>Activity-based allocation:</a:t>
            </a:r>
            <a:endParaRPr lang="cs-CZ" sz="2100" dirty="0"/>
          </a:p>
          <a:p>
            <a:pPr lvl="1"/>
            <a:endParaRPr lang="cs-CZ" sz="2400" dirty="0"/>
          </a:p>
          <a:p>
            <a:endParaRPr lang="cs-CZ" sz="2800" dirty="0"/>
          </a:p>
          <a:p>
            <a:pPr lvl="1"/>
            <a:endParaRPr lang="cs-CZ" sz="2400" dirty="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174207" y="3645024"/>
            <a:ext cx="1881187" cy="1022350"/>
          </a:xfrm>
          <a:prstGeom prst="ellipse">
            <a:avLst/>
          </a:prstGeom>
          <a:solidFill>
            <a:schemeClr val="accent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500" b="1">
                <a:latin typeface="Verdana" pitchFamily="34" charset="0"/>
              </a:rPr>
              <a:t>Allocation base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090319" y="3995862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660232" y="3645024"/>
            <a:ext cx="1722437" cy="1022350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500" b="1" dirty="0" err="1">
                <a:latin typeface="Verdana" pitchFamily="34" charset="0"/>
              </a:rPr>
              <a:t>Customer</a:t>
            </a:r>
            <a:endParaRPr lang="cs-CZ" sz="1500" b="1" dirty="0">
              <a:latin typeface="Verdana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582069" y="3983162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732632" y="3645024"/>
            <a:ext cx="1801812" cy="1022350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200" b="1" dirty="0">
                <a:latin typeface="Verdana" pitchFamily="34" charset="0"/>
              </a:rPr>
              <a:t>MSDA </a:t>
            </a:r>
          </a:p>
          <a:p>
            <a:pPr algn="ctr"/>
            <a:r>
              <a:rPr lang="cs-CZ" sz="1200" b="1" dirty="0" err="1">
                <a:latin typeface="Verdana" pitchFamily="34" charset="0"/>
              </a:rPr>
              <a:t>caused</a:t>
            </a:r>
            <a:r>
              <a:rPr lang="cs-CZ" sz="1200" b="1" dirty="0">
                <a:latin typeface="Verdana" pitchFamily="34" charset="0"/>
              </a:rPr>
              <a:t> </a:t>
            </a:r>
            <a:r>
              <a:rPr lang="cs-CZ" sz="1200" b="1">
                <a:latin typeface="Verdana" pitchFamily="34" charset="0"/>
              </a:rPr>
              <a:t>by Department</a:t>
            </a:r>
            <a:endParaRPr lang="cs-CZ" sz="1200" b="1" dirty="0">
              <a:latin typeface="Verdana" pitchFamily="3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047184" y="5702237"/>
            <a:ext cx="990600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280296" y="5365687"/>
            <a:ext cx="1717675" cy="985838"/>
          </a:xfrm>
          <a:prstGeom prst="ellipse">
            <a:avLst/>
          </a:prstGeom>
          <a:solidFill>
            <a:srgbClr val="FFC000">
              <a:alpha val="8392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cs-CZ" sz="1500" b="1">
                <a:latin typeface="Verdana" pitchFamily="34" charset="0"/>
              </a:rPr>
              <a:t>Activity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7109792" y="5377657"/>
            <a:ext cx="1717675" cy="985838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500" b="1" dirty="0" err="1">
                <a:latin typeface="Verdana" pitchFamily="34" charset="0"/>
              </a:rPr>
              <a:t>Customer</a:t>
            </a:r>
            <a:endParaRPr lang="cs-CZ" sz="1500" b="1" dirty="0">
              <a:latin typeface="Verdana" pitchFamily="34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3149352" y="5702237"/>
            <a:ext cx="1097608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277144" y="5344099"/>
            <a:ext cx="1795463" cy="985838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200" b="1" dirty="0">
                <a:latin typeface="Verdana" pitchFamily="34" charset="0"/>
              </a:rPr>
              <a:t>MSDA </a:t>
            </a:r>
          </a:p>
          <a:p>
            <a:pPr algn="ctr"/>
            <a:r>
              <a:rPr lang="cs-CZ" sz="1200" b="1" dirty="0" err="1">
                <a:latin typeface="Verdana" pitchFamily="34" charset="0"/>
              </a:rPr>
              <a:t>caused</a:t>
            </a:r>
            <a:r>
              <a:rPr lang="cs-CZ" sz="1200" b="1" dirty="0">
                <a:latin typeface="Verdana" pitchFamily="34" charset="0"/>
              </a:rPr>
              <a:t> </a:t>
            </a:r>
            <a:r>
              <a:rPr lang="cs-CZ" sz="1200" b="1">
                <a:latin typeface="Verdana" pitchFamily="34" charset="0"/>
              </a:rPr>
              <a:t>by Resource</a:t>
            </a:r>
            <a:endParaRPr lang="cs-CZ" sz="1200" b="1" dirty="0">
              <a:latin typeface="Verdana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149352" y="536568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Resource</a:t>
            </a:r>
          </a:p>
          <a:p>
            <a:r>
              <a:rPr lang="cs-CZ"/>
              <a:t>Cost </a:t>
            </a:r>
          </a:p>
          <a:p>
            <a:r>
              <a:rPr lang="cs-CZ"/>
              <a:t>Driver</a:t>
            </a:r>
            <a:endParaRPr lang="en-US"/>
          </a:p>
        </p:txBody>
      </p:sp>
      <p:sp>
        <p:nvSpPr>
          <p:cNvPr id="30" name="TextovéPole 29"/>
          <p:cNvSpPr txBox="1"/>
          <p:nvPr/>
        </p:nvSpPr>
        <p:spPr>
          <a:xfrm>
            <a:off x="6047184" y="536568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Activity</a:t>
            </a:r>
          </a:p>
          <a:p>
            <a:r>
              <a:rPr lang="cs-CZ"/>
              <a:t>Cost </a:t>
            </a:r>
          </a:p>
          <a:p>
            <a:r>
              <a:rPr lang="cs-CZ"/>
              <a:t>Driver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Why Activity Based Costing?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579296" cy="4411662"/>
          </a:xfrm>
        </p:spPr>
        <p:txBody>
          <a:bodyPr/>
          <a:lstStyle/>
          <a:p>
            <a:pPr marL="0" indent="0">
              <a:buNone/>
            </a:pPr>
            <a:r>
              <a:rPr lang="cs-CZ" i="1"/>
              <a:t>“Y</a:t>
            </a:r>
            <a:r>
              <a:rPr lang="en-US" i="1"/>
              <a:t>ou can have any colour, </a:t>
            </a:r>
            <a:endParaRPr lang="cs-CZ" i="1"/>
          </a:p>
          <a:p>
            <a:pPr marL="0" indent="0">
              <a:buNone/>
            </a:pPr>
            <a:r>
              <a:rPr lang="en-US" i="1"/>
              <a:t>as long as it's black</a:t>
            </a:r>
            <a:r>
              <a:rPr lang="cs-CZ"/>
              <a:t>.“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b="1"/>
              <a:t>   v.   Today?</a:t>
            </a:r>
            <a:endParaRPr lang="en-US" b="1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5518" r="44560" b="-47"/>
          <a:stretch/>
        </p:blipFill>
        <p:spPr bwMode="auto">
          <a:xfrm>
            <a:off x="4211960" y="2549563"/>
            <a:ext cx="4248472" cy="35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Customer Profitability</a:t>
            </a:r>
            <a:br>
              <a:rPr lang="cs-CZ" sz="4000"/>
            </a:br>
            <a:r>
              <a:rPr lang="cs-CZ" b="0"/>
              <a:t>Example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67243"/>
            <a:ext cx="8291264" cy="4411662"/>
          </a:xfrm>
        </p:spPr>
        <p:txBody>
          <a:bodyPr/>
          <a:lstStyle/>
          <a:p>
            <a:r>
              <a:rPr lang="cs-CZ" sz="2800"/>
              <a:t>traditional allocation of MSDA Expenses</a:t>
            </a:r>
            <a:endParaRPr lang="cs-CZ" sz="28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cs-CZ" sz="2800" dirty="0"/>
          </a:p>
          <a:p>
            <a:pPr lvl="1"/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7" y="3068960"/>
            <a:ext cx="8072897" cy="300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656583" y="1916832"/>
            <a:ext cx="1881187" cy="1022350"/>
          </a:xfrm>
          <a:prstGeom prst="ellipse">
            <a:avLst/>
          </a:prstGeom>
          <a:solidFill>
            <a:schemeClr val="accent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500" b="1">
                <a:latin typeface="Verdana" pitchFamily="34" charset="0"/>
              </a:rPr>
              <a:t>Allocation base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572695" y="2267670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142608" y="1916832"/>
            <a:ext cx="1722437" cy="1022350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500" b="1" dirty="0" err="1">
                <a:latin typeface="Verdana" pitchFamily="34" charset="0"/>
              </a:rPr>
              <a:t>Customer</a:t>
            </a:r>
            <a:endParaRPr lang="cs-CZ" sz="1500" b="1" dirty="0">
              <a:latin typeface="Verdana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064445" y="2254970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215008" y="1916832"/>
            <a:ext cx="1801812" cy="1022350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200" b="1" dirty="0">
                <a:latin typeface="Verdana" pitchFamily="34" charset="0"/>
              </a:rPr>
              <a:t>MSDA </a:t>
            </a:r>
          </a:p>
          <a:p>
            <a:pPr algn="ctr"/>
            <a:r>
              <a:rPr lang="cs-CZ" sz="1200" b="1" dirty="0" err="1">
                <a:latin typeface="Verdana" pitchFamily="34" charset="0"/>
              </a:rPr>
              <a:t>caused</a:t>
            </a:r>
            <a:r>
              <a:rPr lang="cs-CZ" sz="1200" b="1" dirty="0">
                <a:latin typeface="Verdana" pitchFamily="34" charset="0"/>
              </a:rPr>
              <a:t> </a:t>
            </a:r>
            <a:r>
              <a:rPr lang="cs-CZ" sz="1200" b="1">
                <a:latin typeface="Verdana" pitchFamily="34" charset="0"/>
              </a:rPr>
              <a:t>by Department</a:t>
            </a:r>
            <a:endParaRPr lang="cs-CZ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7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Customer Profitability</a:t>
            </a:r>
            <a:br>
              <a:rPr lang="cs-CZ" sz="3600"/>
            </a:br>
            <a:r>
              <a:rPr lang="cs-CZ" b="0"/>
              <a:t>Example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67243"/>
            <a:ext cx="8291264" cy="4411662"/>
          </a:xfrm>
        </p:spPr>
        <p:txBody>
          <a:bodyPr/>
          <a:lstStyle/>
          <a:p>
            <a:r>
              <a:rPr lang="cs-CZ" sz="2800"/>
              <a:t>Activity based allocation of MSDA Expenses</a:t>
            </a:r>
            <a:endParaRPr lang="cs-CZ" sz="28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cs-CZ" sz="2800" dirty="0"/>
          </a:p>
          <a:p>
            <a:pPr lvl="1"/>
            <a:endParaRPr lang="cs-CZ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9742"/>
            <a:ext cx="8525211" cy="391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525616" y="2202962"/>
            <a:ext cx="990600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758728" y="1866412"/>
            <a:ext cx="1717675" cy="985838"/>
          </a:xfrm>
          <a:prstGeom prst="ellipse">
            <a:avLst/>
          </a:prstGeom>
          <a:solidFill>
            <a:srgbClr val="FFC000">
              <a:alpha val="8392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cs-CZ" sz="1500" b="1">
                <a:latin typeface="Verdana" pitchFamily="34" charset="0"/>
              </a:rPr>
              <a:t>Activity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6588224" y="1878382"/>
            <a:ext cx="1717675" cy="985838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500" b="1" dirty="0" err="1">
                <a:latin typeface="Verdana" pitchFamily="34" charset="0"/>
              </a:rPr>
              <a:t>Customer</a:t>
            </a:r>
            <a:endParaRPr lang="cs-CZ" sz="1500" b="1" dirty="0">
              <a:latin typeface="Verdana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627784" y="2202962"/>
            <a:ext cx="1097608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755576" y="1844824"/>
            <a:ext cx="1795463" cy="985838"/>
          </a:xfrm>
          <a:prstGeom prst="ellipse">
            <a:avLst/>
          </a:prstGeom>
          <a:solidFill>
            <a:schemeClr val="bg2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1200" b="1" dirty="0">
                <a:latin typeface="Verdana" pitchFamily="34" charset="0"/>
              </a:rPr>
              <a:t>MSDA </a:t>
            </a:r>
          </a:p>
          <a:p>
            <a:pPr algn="ctr"/>
            <a:r>
              <a:rPr lang="cs-CZ" sz="1200" b="1" dirty="0" err="1">
                <a:latin typeface="Verdana" pitchFamily="34" charset="0"/>
              </a:rPr>
              <a:t>caused</a:t>
            </a:r>
            <a:r>
              <a:rPr lang="cs-CZ" sz="1200" b="1" dirty="0">
                <a:latin typeface="Verdana" pitchFamily="34" charset="0"/>
              </a:rPr>
              <a:t> </a:t>
            </a:r>
            <a:r>
              <a:rPr lang="cs-CZ" sz="1200" b="1">
                <a:latin typeface="Verdana" pitchFamily="34" charset="0"/>
              </a:rPr>
              <a:t>by Resource</a:t>
            </a:r>
            <a:endParaRPr lang="cs-CZ" sz="1200" b="1" dirty="0">
              <a:latin typeface="Verdana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627784" y="186641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Resource</a:t>
            </a:r>
          </a:p>
          <a:p>
            <a:r>
              <a:rPr lang="cs-CZ"/>
              <a:t>Cost </a:t>
            </a:r>
          </a:p>
          <a:p>
            <a:r>
              <a:rPr lang="cs-CZ"/>
              <a:t>Driver</a:t>
            </a:r>
            <a:endParaRPr lang="en-US"/>
          </a:p>
        </p:txBody>
      </p:sp>
      <p:sp>
        <p:nvSpPr>
          <p:cNvPr id="21" name="TextovéPole 20"/>
          <p:cNvSpPr txBox="1"/>
          <p:nvPr/>
        </p:nvSpPr>
        <p:spPr>
          <a:xfrm>
            <a:off x="5525616" y="186641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Activity</a:t>
            </a:r>
          </a:p>
          <a:p>
            <a:r>
              <a:rPr lang="cs-CZ"/>
              <a:t>Cost </a:t>
            </a:r>
          </a:p>
          <a:p>
            <a:r>
              <a:rPr lang="cs-CZ"/>
              <a:t>Driver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2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/>
              <a:t>Customers</a:t>
            </a:r>
            <a:r>
              <a:rPr lang="en-US"/>
              <a:t>’</a:t>
            </a:r>
            <a:r>
              <a:rPr lang="cs-CZ"/>
              <a:t> segmentation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040188" cy="42373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cs-CZ" sz="2000"/>
              <a:t>High Cost-to-Serve </a:t>
            </a:r>
            <a:r>
              <a:rPr lang="cs-CZ" sz="2000" b="0"/>
              <a:t>Customers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552" y="1476474"/>
            <a:ext cx="4040188" cy="476083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 sz="1800"/>
              <a:t>Order custom products</a:t>
            </a:r>
          </a:p>
          <a:p>
            <a:r>
              <a:rPr lang="en-US" sz="1800"/>
              <a:t>Small order quantities</a:t>
            </a:r>
          </a:p>
          <a:p>
            <a:r>
              <a:rPr lang="en-US" sz="1800"/>
              <a:t>Unpredictable order arrivals</a:t>
            </a:r>
          </a:p>
          <a:p>
            <a:r>
              <a:rPr lang="en-US" sz="1800"/>
              <a:t>Customized delivery</a:t>
            </a:r>
          </a:p>
          <a:p>
            <a:r>
              <a:rPr lang="en-US" sz="1800"/>
              <a:t>Change delivery requirements</a:t>
            </a:r>
          </a:p>
          <a:p>
            <a:r>
              <a:rPr lang="en-US" sz="1800"/>
              <a:t>Manual processing; high order error rates</a:t>
            </a:r>
          </a:p>
          <a:p>
            <a:r>
              <a:rPr lang="en-US" sz="1800"/>
              <a:t>Large amounts of pre-sales support</a:t>
            </a:r>
            <a:r>
              <a:rPr lang="cs-CZ" sz="1800"/>
              <a:t> </a:t>
            </a:r>
            <a:r>
              <a:rPr lang="en-US" sz="1800"/>
              <a:t>(marketing, technical, and sales resources)</a:t>
            </a:r>
          </a:p>
          <a:p>
            <a:r>
              <a:rPr lang="cs-CZ" sz="1800"/>
              <a:t>L</a:t>
            </a:r>
            <a:r>
              <a:rPr lang="en-US" sz="1800"/>
              <a:t>arge amounts of post-sales support</a:t>
            </a:r>
            <a:r>
              <a:rPr lang="cs-CZ" sz="1800"/>
              <a:t> </a:t>
            </a:r>
            <a:r>
              <a:rPr lang="en-US" sz="1800"/>
              <a:t>(installation, training, warranty, field service)</a:t>
            </a:r>
          </a:p>
          <a:p>
            <a:r>
              <a:rPr lang="en-US" sz="1800"/>
              <a:t>Pay slowly (have high</a:t>
            </a:r>
            <a:r>
              <a:rPr lang="cs-CZ" sz="1800"/>
              <a:t> </a:t>
            </a:r>
            <a:r>
              <a:rPr lang="en-US" sz="1800"/>
              <a:t>accounts receivable)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7377" y="1052736"/>
            <a:ext cx="4041775" cy="423738"/>
          </a:xfrm>
          <a:solidFill>
            <a:srgbClr val="66FF66"/>
          </a:solidFill>
        </p:spPr>
        <p:txBody>
          <a:bodyPr/>
          <a:lstStyle/>
          <a:p>
            <a:pPr algn="ctr"/>
            <a:r>
              <a:rPr lang="cs-CZ" sz="2000"/>
              <a:t>Low Cost-to-Serve </a:t>
            </a:r>
            <a:r>
              <a:rPr lang="cs-CZ" sz="2000" b="0"/>
              <a:t>Customers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7377" y="1476474"/>
            <a:ext cx="4041775" cy="476083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 sz="2000"/>
              <a:t>Order standard products</a:t>
            </a:r>
          </a:p>
          <a:p>
            <a:r>
              <a:rPr lang="en-US" sz="2000"/>
              <a:t>High order quantities</a:t>
            </a:r>
          </a:p>
          <a:p>
            <a:r>
              <a:rPr lang="en-US" sz="2000"/>
              <a:t>Predictable order arrivals</a:t>
            </a:r>
          </a:p>
          <a:p>
            <a:r>
              <a:rPr lang="en-US" sz="2000"/>
              <a:t>Standard delivery</a:t>
            </a:r>
          </a:p>
          <a:p>
            <a:r>
              <a:rPr lang="en-US" sz="2000"/>
              <a:t>No changes in delivery</a:t>
            </a:r>
            <a:r>
              <a:rPr lang="cs-CZ" sz="2000"/>
              <a:t> </a:t>
            </a:r>
            <a:r>
              <a:rPr lang="en-US" sz="2000"/>
              <a:t>requirements</a:t>
            </a:r>
          </a:p>
          <a:p>
            <a:r>
              <a:rPr lang="en-US" sz="2000"/>
              <a:t>Electronic processing (EDI) with zero</a:t>
            </a:r>
            <a:r>
              <a:rPr lang="cs-CZ" sz="2000"/>
              <a:t> </a:t>
            </a:r>
            <a:r>
              <a:rPr lang="en-US" sz="2000"/>
              <a:t>defects</a:t>
            </a:r>
          </a:p>
          <a:p>
            <a:r>
              <a:rPr lang="en-US" sz="2000"/>
              <a:t>Little to no pre-sales support (standard</a:t>
            </a:r>
            <a:r>
              <a:rPr lang="cs-CZ" sz="2000"/>
              <a:t> </a:t>
            </a:r>
            <a:r>
              <a:rPr lang="en-US" sz="2000"/>
              <a:t>pricing and ordering)</a:t>
            </a:r>
          </a:p>
          <a:p>
            <a:r>
              <a:rPr lang="en-US" sz="2000"/>
              <a:t>No post-sales support</a:t>
            </a:r>
          </a:p>
          <a:p>
            <a:r>
              <a:rPr lang="en-US" sz="2000"/>
              <a:t>Pay on time (low accounts receivable)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D5F1A-39F9-4420-A3FE-83E71C5A5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13" y="406567"/>
            <a:ext cx="6781800" cy="2133600"/>
          </a:xfrm>
        </p:spPr>
        <p:txBody>
          <a:bodyPr/>
          <a:lstStyle/>
          <a:p>
            <a:r>
              <a:rPr lang="cs-CZ"/>
              <a:t>Customer porfolio visualisation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249EB2-6B31-41A3-9875-E1DD3ACB7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8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702AB11-F93C-4426-84F2-A11F7FC3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11" y="766878"/>
            <a:ext cx="8493169" cy="56952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r>
              <a:rPr lang="cs-CZ"/>
              <a:t>Zero-profit 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55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2238"/>
            <a:ext cx="7749480" cy="714474"/>
          </a:xfrm>
        </p:spPr>
        <p:txBody>
          <a:bodyPr/>
          <a:lstStyle/>
          <a:p>
            <a:r>
              <a:rPr lang="cs-CZ"/>
              <a:t>Whale curve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6526"/>
            <a:ext cx="6984776" cy="50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D51EC-7857-4CE1-87F6-9EC39F03AB99}"/>
              </a:ext>
            </a:extLst>
          </p:cNvPr>
          <p:cNvSpPr txBox="1"/>
          <p:nvPr/>
        </p:nvSpPr>
        <p:spPr>
          <a:xfrm>
            <a:off x="467544" y="92236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80–20 law applies</a:t>
            </a:r>
            <a:r>
              <a:rPr lang="cs-CZ" sz="2400"/>
              <a:t> wel </a:t>
            </a:r>
            <a:r>
              <a:rPr lang="en-US" sz="2400"/>
              <a:t>to sales revenues</a:t>
            </a:r>
            <a:r>
              <a:rPr lang="cs-CZ" sz="24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852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713485" cy="829959"/>
          </a:xfrm>
        </p:spPr>
        <p:txBody>
          <a:bodyPr/>
          <a:lstStyle/>
          <a:p>
            <a:r>
              <a:rPr lang="cs-CZ"/>
              <a:t>Whale curve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3341"/>
            <a:ext cx="7202420" cy="34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6818" y="917617"/>
            <a:ext cx="830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/>
              <a:t>80-20 law does not apply to profits!</a:t>
            </a:r>
          </a:p>
          <a:p>
            <a:r>
              <a:rPr lang="cs-CZ" sz="2400" b="1"/>
              <a:t>Whale curve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A graph of cumulative profits versus customers</a:t>
            </a:r>
            <a:endParaRPr lang="cs-CZ"/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The hump (or maximum</a:t>
            </a:r>
            <a:r>
              <a:rPr lang="cs-CZ"/>
              <a:t> </a:t>
            </a:r>
            <a:r>
              <a:rPr lang="en-US"/>
              <a:t>height) of a cumulative profitability curve generally hits </a:t>
            </a:r>
            <a:r>
              <a:rPr lang="en-US" b="1"/>
              <a:t>150% to 250% of total profits</a:t>
            </a:r>
            <a:r>
              <a:rPr lang="en-US"/>
              <a:t>,</a:t>
            </a:r>
            <a:r>
              <a:rPr lang="cs-CZ"/>
              <a:t> </a:t>
            </a:r>
            <a:r>
              <a:rPr lang="en-US"/>
              <a:t>and this height is usually achieved by the most profitable </a:t>
            </a:r>
            <a:r>
              <a:rPr lang="en-US" b="1"/>
              <a:t>20% to 40% of customers</a:t>
            </a:r>
            <a:endParaRPr lang="cs-CZ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C14B0-BB5C-44F2-BB6E-4A74623F8B54}"/>
              </a:ext>
            </a:extLst>
          </p:cNvPr>
          <p:cNvSpPr txBox="1"/>
          <p:nvPr/>
        </p:nvSpPr>
        <p:spPr>
          <a:xfrm>
            <a:off x="2286000" y="276895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Customers</a:t>
            </a:r>
            <a:r>
              <a:rPr lang="en-US"/>
              <a:t>’</a:t>
            </a:r>
            <a:r>
              <a:rPr lang="cs-CZ"/>
              <a:t> segmentation</a:t>
            </a:r>
            <a:br>
              <a:rPr lang="cs-CZ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90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252" y="122238"/>
            <a:ext cx="8298180" cy="1295400"/>
          </a:xfrm>
        </p:spPr>
        <p:txBody>
          <a:bodyPr/>
          <a:lstStyle/>
          <a:p>
            <a:r>
              <a:rPr lang="cs-CZ"/>
              <a:t>O</a:t>
            </a:r>
            <a:r>
              <a:rPr lang="en-US"/>
              <a:t>p</a:t>
            </a:r>
            <a:r>
              <a:rPr lang="cs-CZ"/>
              <a:t>portunities</a:t>
            </a:r>
            <a:r>
              <a:rPr lang="en-US"/>
              <a:t> to transform loss customers into profitable ones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4116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/>
              <a:t>Process Improvements</a:t>
            </a:r>
            <a:endParaRPr lang="cs-CZ" sz="2800" b="1"/>
          </a:p>
          <a:p>
            <a:pPr lvl="2"/>
            <a:r>
              <a:rPr lang="en-US" sz="2000"/>
              <a:t>Improve the processes used to produce, sell, deliver, and service the customer.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/>
              <a:t>Activity based pricing</a:t>
            </a:r>
          </a:p>
          <a:p>
            <a:pPr lvl="2"/>
            <a:r>
              <a:rPr lang="en-US" sz="2000"/>
              <a:t>menu-based pricing to allow the customer to select the features and</a:t>
            </a:r>
            <a:r>
              <a:rPr lang="cs-CZ" sz="2000"/>
              <a:t> </a:t>
            </a:r>
            <a:r>
              <a:rPr lang="en-US" sz="2000"/>
              <a:t>services it wishes to receive and pay for.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/>
              <a:t>Managing Relationships</a:t>
            </a:r>
            <a:endParaRPr lang="cs-CZ" sz="2800"/>
          </a:p>
          <a:p>
            <a:pPr marL="1158875" lvl="2" indent="-514350"/>
            <a:r>
              <a:rPr lang="en-US" sz="2000"/>
              <a:t>Enhance the customer relationship to improve margins and lower the cost to</a:t>
            </a:r>
            <a:r>
              <a:rPr lang="cs-CZ" sz="2000"/>
              <a:t> </a:t>
            </a:r>
            <a:r>
              <a:rPr lang="en-US" sz="2000"/>
              <a:t>serve that customer.</a:t>
            </a:r>
            <a:endParaRPr lang="cs-CZ" sz="2000"/>
          </a:p>
          <a:p>
            <a:pPr marL="1158875" lvl="2" indent="-514350"/>
            <a:r>
              <a:rPr lang="cs-CZ" sz="2000"/>
              <a:t>Customer life-time value (CLV):</a:t>
            </a:r>
          </a:p>
          <a:p>
            <a:pPr marL="514350" indent="-514350">
              <a:buFont typeface="+mj-lt"/>
              <a:buAutoNum type="arabicPeriod"/>
            </a:pPr>
            <a:endParaRPr lang="cs-CZ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7720093" cy="8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88861"/>
            <a:ext cx="4410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759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36" y="2392344"/>
            <a:ext cx="5299195" cy="414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0143" y="3309204"/>
            <a:ext cx="3068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>
                <a:solidFill>
                  <a:srgbClr val="0070C0"/>
                </a:solidFill>
              </a:rPr>
              <a:t>=&gt;</a:t>
            </a:r>
          </a:p>
          <a:p>
            <a:pPr algn="ctr"/>
            <a:r>
              <a:rPr lang="cs-CZ" sz="3600">
                <a:solidFill>
                  <a:srgbClr val="0070C0"/>
                </a:solidFill>
              </a:rPr>
              <a:t>avoiding „price waterfall“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41166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/>
              <a:t>Use more discipline in granting discounts and allowances</a:t>
            </a:r>
            <a:endParaRPr lang="cs-CZ" b="1"/>
          </a:p>
          <a:p>
            <a:pPr marL="0" indent="0">
              <a:buNone/>
            </a:pPr>
            <a:r>
              <a:rPr lang="cs-CZ" b="1"/>
              <a:t>  	</a:t>
            </a:r>
            <a:endParaRPr lang="cs-CZ" b="1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0010" y="122238"/>
            <a:ext cx="8298180" cy="1295400"/>
          </a:xfrm>
        </p:spPr>
        <p:txBody>
          <a:bodyPr/>
          <a:lstStyle/>
          <a:p>
            <a:r>
              <a:rPr lang="cs-CZ"/>
              <a:t>O</a:t>
            </a:r>
            <a:r>
              <a:rPr lang="en-US"/>
              <a:t>p</a:t>
            </a:r>
            <a:r>
              <a:rPr lang="cs-CZ"/>
              <a:t>portunities</a:t>
            </a:r>
            <a:r>
              <a:rPr lang="en-US"/>
              <a:t> to transform loss customers into profitable ones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701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915816" y="3733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Thank you for your attention!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2705736"/>
            <a:ext cx="5324475" cy="384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00" y="111586"/>
            <a:ext cx="7543800" cy="811212"/>
          </a:xfrm>
        </p:spPr>
        <p:txBody>
          <a:bodyPr/>
          <a:lstStyle/>
          <a:p>
            <a:r>
              <a:rPr lang="cs-CZ"/>
              <a:t>Why Activity Based Costing?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398" y="548680"/>
            <a:ext cx="6759874" cy="4411662"/>
          </a:xfrm>
        </p:spPr>
        <p:txBody>
          <a:bodyPr/>
          <a:lstStyle/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r>
              <a:rPr lang="cs-CZ" sz="2000" b="1"/>
              <a:t>Trends like</a:t>
            </a:r>
            <a:endParaRPr lang="cs-CZ" b="1"/>
          </a:p>
          <a:p>
            <a:r>
              <a:rPr lang="cs-CZ" sz="1800"/>
              <a:t>complex structure of products</a:t>
            </a:r>
          </a:p>
          <a:p>
            <a:r>
              <a:rPr lang="cs-CZ" sz="1800"/>
              <a:t>multiple orders and shor delivery times</a:t>
            </a:r>
          </a:p>
          <a:p>
            <a:r>
              <a:rPr lang="cs-CZ" sz="1800"/>
              <a:t>quality requirements</a:t>
            </a:r>
          </a:p>
          <a:p>
            <a:r>
              <a:rPr lang="cs-CZ" sz="1800"/>
              <a:t>shortening of product life-cycle</a:t>
            </a:r>
          </a:p>
          <a:p>
            <a:r>
              <a:rPr lang="cs-CZ" sz="1800"/>
              <a:t>differentiation and customisation of products </a:t>
            </a:r>
          </a:p>
          <a:p>
            <a:endParaRPr lang="cs-CZ" sz="1800"/>
          </a:p>
          <a:p>
            <a:endParaRPr lang="cs-CZ" sz="1800"/>
          </a:p>
          <a:p>
            <a:endParaRPr lang="cs-CZ" sz="1800"/>
          </a:p>
          <a:p>
            <a:endParaRPr lang="cs-CZ" sz="1800"/>
          </a:p>
          <a:p>
            <a:pPr marL="0" indent="0" algn="ctr">
              <a:buNone/>
            </a:pPr>
            <a:r>
              <a:rPr lang="cs-CZ" sz="3200"/>
              <a:t>=</a:t>
            </a:r>
            <a:r>
              <a:rPr lang="en-US" sz="3200"/>
              <a:t>&gt;		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296406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2996952"/>
            <a:ext cx="763284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92696"/>
            <a:ext cx="8089389" cy="600075"/>
          </a:xfrm>
        </p:spPr>
        <p:txBody>
          <a:bodyPr/>
          <a:lstStyle/>
          <a:p>
            <a:pPr eaLnBrk="1" hangingPunct="1"/>
            <a:r>
              <a:rPr lang="cs-CZ" sz="3600"/>
              <a:t>Innovations </a:t>
            </a:r>
            <a:br>
              <a:rPr lang="cs-CZ" sz="3600"/>
            </a:br>
            <a:r>
              <a:rPr lang="cs-CZ" sz="3600"/>
              <a:t>in Management Accounting (MA)</a:t>
            </a:r>
            <a:endParaRPr lang="cs-CZ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/>
              <a:t>1980s Criticism of MA developmnet </a:t>
            </a:r>
            <a:endParaRPr lang="cs-CZ" sz="2400" b="1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/>
              <a:t>H</a:t>
            </a:r>
            <a:r>
              <a:rPr lang="cs-CZ" sz="2000" b="1" dirty="0"/>
              <a:t>. Thomas Johnson, Robert S. </a:t>
            </a:r>
            <a:r>
              <a:rPr lang="cs-CZ" sz="2000" b="1"/>
              <a:t>Kaplan </a:t>
            </a:r>
            <a:br>
              <a:rPr lang="cs-CZ" sz="2000"/>
            </a:br>
            <a:r>
              <a:rPr lang="cs-CZ" sz="2000"/>
              <a:t>minimal progress after 1925</a:t>
            </a:r>
            <a:endParaRPr 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sz="2800" b="1"/>
              <a:t>Main concepts:</a:t>
            </a:r>
            <a:endParaRPr lang="cs-CZ" sz="2800" b="1" dirty="0"/>
          </a:p>
          <a:p>
            <a:pPr lvl="2" eaLnBrk="1" hangingPunct="1">
              <a:lnSpc>
                <a:spcPct val="90000"/>
              </a:lnSpc>
            </a:pPr>
            <a:r>
              <a:rPr lang="cs-CZ" sz="2400" b="1" dirty="0" err="1"/>
              <a:t>Activity</a:t>
            </a:r>
            <a:r>
              <a:rPr lang="cs-CZ" sz="2400" b="1" dirty="0"/>
              <a:t> </a:t>
            </a:r>
            <a:r>
              <a:rPr lang="cs-CZ" sz="2400" b="1" dirty="0" err="1"/>
              <a:t>Based</a:t>
            </a:r>
            <a:r>
              <a:rPr lang="cs-CZ" sz="2400" b="1" dirty="0"/>
              <a:t> </a:t>
            </a:r>
            <a:r>
              <a:rPr lang="cs-CZ" sz="2400" b="1" dirty="0" err="1"/>
              <a:t>Costing</a:t>
            </a:r>
            <a:r>
              <a:rPr lang="cs-CZ" sz="2400" dirty="0"/>
              <a:t> / </a:t>
            </a:r>
            <a:r>
              <a:rPr lang="cs-CZ" sz="2400" b="1"/>
              <a:t>Management</a:t>
            </a:r>
            <a:r>
              <a:rPr lang="cs-CZ" sz="2400"/>
              <a:t> (1980s/1990s)</a:t>
            </a:r>
            <a:endParaRPr lang="cs-CZ" sz="2400" dirty="0"/>
          </a:p>
          <a:p>
            <a:pPr lvl="2" eaLnBrk="1" hangingPunct="1">
              <a:lnSpc>
                <a:spcPct val="90000"/>
              </a:lnSpc>
            </a:pPr>
            <a:r>
              <a:rPr lang="cs-CZ" sz="2400" b="1" dirty="0"/>
              <a:t>Target </a:t>
            </a:r>
            <a:r>
              <a:rPr lang="cs-CZ" sz="2400" b="1" dirty="0" err="1"/>
              <a:t>Costing</a:t>
            </a:r>
            <a:r>
              <a:rPr lang="cs-CZ" sz="2400" dirty="0"/>
              <a:t> </a:t>
            </a:r>
            <a:r>
              <a:rPr lang="cs-CZ" sz="2400"/>
              <a:t>(Japan, 1990s)</a:t>
            </a:r>
            <a:endParaRPr lang="cs-CZ" sz="2400" dirty="0"/>
          </a:p>
          <a:p>
            <a:pPr lvl="2" eaLnBrk="1" hangingPunct="1">
              <a:lnSpc>
                <a:spcPct val="90000"/>
              </a:lnSpc>
            </a:pP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cs-CZ" sz="2400" b="1" dirty="0" err="1"/>
              <a:t>Cycle</a:t>
            </a:r>
            <a:r>
              <a:rPr lang="cs-CZ" sz="2400" b="1" dirty="0"/>
              <a:t> </a:t>
            </a:r>
            <a:r>
              <a:rPr lang="cs-CZ" sz="2400" b="1" dirty="0" err="1"/>
              <a:t>Costing</a:t>
            </a:r>
            <a:r>
              <a:rPr lang="cs-CZ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400" b="1" dirty="0" err="1"/>
              <a:t>Balanced</a:t>
            </a:r>
            <a:r>
              <a:rPr lang="cs-CZ" sz="2400" b="1" dirty="0"/>
              <a:t> </a:t>
            </a:r>
            <a:r>
              <a:rPr lang="cs-CZ" sz="2400" b="1" dirty="0" err="1"/>
              <a:t>Scorecard</a:t>
            </a:r>
            <a:r>
              <a:rPr lang="cs-CZ" sz="2400" dirty="0"/>
              <a:t> (1996)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800"/>
              <a:t>in German speaking countries </a:t>
            </a:r>
            <a:br>
              <a:rPr lang="cs-CZ" sz="2800"/>
            </a:br>
            <a:r>
              <a:rPr lang="cs-CZ" sz="2800"/>
              <a:t>		– </a:t>
            </a:r>
            <a:r>
              <a:rPr lang="cs-CZ" sz="2800" b="1"/>
              <a:t>Controlling (Controllership)</a:t>
            </a:r>
            <a:endParaRPr lang="cs-CZ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78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500"/>
              <a:t>Activit</a:t>
            </a:r>
            <a:r>
              <a:rPr lang="cs-CZ" sz="3500"/>
              <a:t>y Based Costing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2368" y="1524000"/>
            <a:ext cx="5511800" cy="5105400"/>
          </a:xfrm>
        </p:spPr>
        <p:txBody>
          <a:bodyPr/>
          <a:lstStyle/>
          <a:p>
            <a:pPr marL="490538" indent="-495300"/>
            <a:r>
              <a:rPr lang="cs-CZ" sz="2800"/>
              <a:t>initiated by CAM-I </a:t>
            </a:r>
          </a:p>
          <a:p>
            <a:pPr marL="839788" lvl="1" indent="-495300"/>
            <a:r>
              <a:rPr lang="cs-CZ" sz="2800"/>
              <a:t>„</a:t>
            </a:r>
            <a:r>
              <a:rPr lang="en-US" sz="2800" b="1"/>
              <a:t>Consortium of Advanced Management </a:t>
            </a:r>
            <a:r>
              <a:rPr lang="en-US" sz="2800"/>
              <a:t>International</a:t>
            </a:r>
            <a:r>
              <a:rPr lang="cs-CZ" sz="2800"/>
              <a:t>“ </a:t>
            </a:r>
            <a:br>
              <a:rPr lang="cs-CZ" sz="2800"/>
            </a:br>
            <a:r>
              <a:rPr lang="cs-CZ" sz="2800"/>
              <a:t>(originally </a:t>
            </a:r>
            <a:r>
              <a:rPr lang="cs-CZ" sz="2800" b="1"/>
              <a:t>Industrial</a:t>
            </a:r>
            <a:r>
              <a:rPr lang="cs-CZ" sz="2800"/>
              <a:t>)</a:t>
            </a:r>
          </a:p>
          <a:p>
            <a:pPr marL="839788" lvl="1" indent="-495300"/>
            <a:r>
              <a:rPr lang="cs-CZ" sz="2800"/>
              <a:t>http://www.cam-i.org/</a:t>
            </a:r>
          </a:p>
          <a:p>
            <a:pPr marL="490538" indent="-495300"/>
            <a:r>
              <a:rPr lang="cs-CZ" sz="2800"/>
              <a:t>wide spread through consultants</a:t>
            </a:r>
            <a:endParaRPr lang="cs-CZ" sz="2800" dirty="0"/>
          </a:p>
          <a:p>
            <a:pPr marL="571500" indent="-571500"/>
            <a:r>
              <a:rPr lang="cs-CZ" sz="2800"/>
              <a:t>German-speaking countries</a:t>
            </a:r>
            <a:endParaRPr lang="cs-CZ" sz="2800" dirty="0"/>
          </a:p>
          <a:p>
            <a:pPr marL="839788" lvl="1" indent="-495300"/>
            <a:r>
              <a:rPr lang="cs-CZ" sz="2000" dirty="0" err="1"/>
              <a:t>Prozesskostenrechnung</a:t>
            </a:r>
            <a:r>
              <a:rPr lang="cs-CZ" sz="2000" dirty="0"/>
              <a:t>, </a:t>
            </a:r>
            <a:r>
              <a:rPr lang="cs-CZ" sz="2000" dirty="0" err="1"/>
              <a:t>Aktivitätskostenrechnung</a:t>
            </a:r>
            <a:r>
              <a:rPr lang="cs-CZ" sz="2800" dirty="0"/>
              <a:t> </a:t>
            </a:r>
            <a:endParaRPr lang="cs-CZ" sz="2400" dirty="0"/>
          </a:p>
          <a:p>
            <a:pPr marL="1370013" lvl="3" indent="-381000"/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9" y="1701800"/>
            <a:ext cx="29747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634028" y="6247859"/>
            <a:ext cx="3546484" cy="277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39788" lvl="1" indent="-495300"/>
            <a:r>
              <a:rPr lang="cs-CZ"/>
              <a:t>R.S.Kaplan, R.Cooper (1989)</a:t>
            </a:r>
          </a:p>
        </p:txBody>
      </p:sp>
    </p:spTree>
    <p:extLst>
      <p:ext uri="{BB962C8B-B14F-4D97-AF65-F5344CB8AC3E}">
        <p14:creationId xmlns:p14="http://schemas.microsoft.com/office/powerpoint/2010/main" val="32863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smicípá hvězda 44"/>
          <p:cNvSpPr/>
          <p:nvPr/>
        </p:nvSpPr>
        <p:spPr>
          <a:xfrm>
            <a:off x="7620000" y="3074981"/>
            <a:ext cx="1524000" cy="860438"/>
          </a:xfrm>
          <a:prstGeom prst="star8">
            <a:avLst/>
          </a:prstGeom>
          <a:solidFill>
            <a:srgbClr val="CE2A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smicípá hvězda 3"/>
          <p:cNvSpPr/>
          <p:nvPr/>
        </p:nvSpPr>
        <p:spPr>
          <a:xfrm>
            <a:off x="7620000" y="1689882"/>
            <a:ext cx="1524000" cy="860438"/>
          </a:xfrm>
          <a:prstGeom prst="star8">
            <a:avLst/>
          </a:prstGeom>
          <a:solidFill>
            <a:srgbClr val="CE2A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257800" y="1524000"/>
            <a:ext cx="457200" cy="2362200"/>
          </a:xfrm>
          <a:prstGeom prst="downArrow">
            <a:avLst>
              <a:gd name="adj1" fmla="val 50000"/>
              <a:gd name="adj2" fmla="val 1291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895600" y="1676400"/>
            <a:ext cx="457200" cy="2209800"/>
          </a:xfrm>
          <a:prstGeom prst="downArrow">
            <a:avLst>
              <a:gd name="adj1" fmla="val 50000"/>
              <a:gd name="adj2" fmla="val 1208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43000" y="1600200"/>
            <a:ext cx="457200" cy="2286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Traditional Costs Allocation</a:t>
            </a:r>
            <a:br>
              <a:rPr lang="cs-CZ"/>
            </a:br>
            <a:endParaRPr lang="cs-CZ" b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7086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Direct Costs </a:t>
            </a:r>
            <a:r>
              <a:rPr lang="cs-CZ"/>
              <a:t>CZK 43,615,285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4724400"/>
            <a:ext cx="7620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 </a:t>
            </a:r>
            <a:r>
              <a:rPr lang="cs-CZ" b="1"/>
              <a:t>Wardrobes     		      Tables		Drawers </a:t>
            </a:r>
            <a:br>
              <a:rPr lang="cs-CZ" b="1"/>
            </a:br>
            <a:r>
              <a:rPr lang="cs-CZ"/>
              <a:t>5 000 pcs.	      	  7 000 pcs.		8 080 pcs.</a:t>
            </a:r>
            <a:endParaRPr lang="cs-CZ" sz="90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895600" y="4724400"/>
            <a:ext cx="0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410200" y="4724400"/>
            <a:ext cx="0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33400" y="3886200"/>
            <a:ext cx="7086600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CZK 11,412,943 	 CZK10,441,548          CZK 21,760,795 	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627784" y="3870401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" y="1295400"/>
            <a:ext cx="7086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Indirect Costs</a:t>
            </a:r>
            <a:r>
              <a:rPr lang="cs-CZ"/>
              <a:t> CZK 47,952,293  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845609" y="3761571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01346" y="5742270"/>
            <a:ext cx="762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cs-CZ" sz="3000" b="1"/>
              <a:t>How to assign indirect cost?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" y="4267200"/>
            <a:ext cx="7086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       </a:t>
            </a:r>
            <a:r>
              <a:rPr lang="cs-CZ" b="1"/>
              <a:t>? CZK		? CZK   		     ? CZK</a:t>
            </a:r>
            <a:endParaRPr lang="cs-CZ" sz="900"/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895600" y="4267200"/>
            <a:ext cx="2209800" cy="381000"/>
            <a:chOff x="1872" y="2976"/>
            <a:chExt cx="1392" cy="48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872" y="297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264" y="297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1667232" y="1676400"/>
            <a:ext cx="457200" cy="685800"/>
          </a:xfrm>
          <a:prstGeom prst="downArrow">
            <a:avLst>
              <a:gd name="adj1" fmla="val 50000"/>
              <a:gd name="adj2" fmla="val 724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85800" y="2362200"/>
            <a:ext cx="27432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Manufacturing centres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429000" y="2362200"/>
            <a:ext cx="1752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Service centr.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172432" y="2362200"/>
            <a:ext cx="2438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Distrib. and admin c.</a:t>
            </a:r>
          </a:p>
        </p:txBody>
      </p: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2895600" y="4267200"/>
            <a:ext cx="2209800" cy="381000"/>
            <a:chOff x="1872" y="2976"/>
            <a:chExt cx="1392" cy="480"/>
          </a:xfrm>
        </p:grpSpPr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1872" y="297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3264" y="297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1905000" y="2743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705600" y="2743200"/>
            <a:ext cx="0" cy="1524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1905000" y="2743200"/>
            <a:ext cx="2286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1905000" y="2743200"/>
            <a:ext cx="4800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 flipV="1">
            <a:off x="2357065" y="2040603"/>
            <a:ext cx="1996808" cy="979106"/>
          </a:xfrm>
          <a:custGeom>
            <a:avLst/>
            <a:gdLst>
              <a:gd name="connsiteX0" fmla="*/ 0 w 1571600"/>
              <a:gd name="connsiteY0" fmla="*/ 0 h 623099"/>
              <a:gd name="connsiteX1" fmla="*/ 1571600 w 1571600"/>
              <a:gd name="connsiteY1" fmla="*/ 623099 h 623099"/>
              <a:gd name="connsiteX0" fmla="*/ 0 w 1986270"/>
              <a:gd name="connsiteY0" fmla="*/ 0 h 367918"/>
              <a:gd name="connsiteX1" fmla="*/ 1986270 w 1986270"/>
              <a:gd name="connsiteY1" fmla="*/ 367918 h 367918"/>
              <a:gd name="connsiteX0" fmla="*/ 0 w 2004237"/>
              <a:gd name="connsiteY0" fmla="*/ 0 h 723057"/>
              <a:gd name="connsiteX1" fmla="*/ 2004237 w 2004237"/>
              <a:gd name="connsiteY1" fmla="*/ 723015 h 723057"/>
              <a:gd name="connsiteX2" fmla="*/ 1986270 w 2004237"/>
              <a:gd name="connsiteY2" fmla="*/ 367918 h 723057"/>
              <a:gd name="connsiteX0" fmla="*/ 0 w 2004237"/>
              <a:gd name="connsiteY0" fmla="*/ 276280 h 999337"/>
              <a:gd name="connsiteX1" fmla="*/ 292394 w 2004237"/>
              <a:gd name="connsiteY1" fmla="*/ 21099 h 999337"/>
              <a:gd name="connsiteX2" fmla="*/ 2004237 w 2004237"/>
              <a:gd name="connsiteY2" fmla="*/ 999295 h 999337"/>
              <a:gd name="connsiteX3" fmla="*/ 1986270 w 2004237"/>
              <a:gd name="connsiteY3" fmla="*/ 644198 h 999337"/>
              <a:gd name="connsiteX0" fmla="*/ 10473 w 2014710"/>
              <a:gd name="connsiteY0" fmla="*/ 276510 h 999567"/>
              <a:gd name="connsiteX1" fmla="*/ 302867 w 2014710"/>
              <a:gd name="connsiteY1" fmla="*/ 21329 h 999567"/>
              <a:gd name="connsiteX2" fmla="*/ 2014710 w 2014710"/>
              <a:gd name="connsiteY2" fmla="*/ 999525 h 999567"/>
              <a:gd name="connsiteX3" fmla="*/ 1996743 w 2014710"/>
              <a:gd name="connsiteY3" fmla="*/ 644428 h 999567"/>
              <a:gd name="connsiteX0" fmla="*/ 10473 w 2025751"/>
              <a:gd name="connsiteY0" fmla="*/ 276510 h 1015304"/>
              <a:gd name="connsiteX1" fmla="*/ 302867 w 2025751"/>
              <a:gd name="connsiteY1" fmla="*/ 21329 h 1015304"/>
              <a:gd name="connsiteX2" fmla="*/ 2014710 w 2025751"/>
              <a:gd name="connsiteY2" fmla="*/ 999525 h 1015304"/>
              <a:gd name="connsiteX3" fmla="*/ 1996743 w 2025751"/>
              <a:gd name="connsiteY3" fmla="*/ 644428 h 1015304"/>
              <a:gd name="connsiteX0" fmla="*/ 10473 w 2025751"/>
              <a:gd name="connsiteY0" fmla="*/ 276510 h 1015304"/>
              <a:gd name="connsiteX1" fmla="*/ 302867 w 2025751"/>
              <a:gd name="connsiteY1" fmla="*/ 21329 h 1015304"/>
              <a:gd name="connsiteX2" fmla="*/ 2014710 w 2025751"/>
              <a:gd name="connsiteY2" fmla="*/ 999525 h 1015304"/>
              <a:gd name="connsiteX3" fmla="*/ 1996743 w 2025751"/>
              <a:gd name="connsiteY3" fmla="*/ 644428 h 1015304"/>
              <a:gd name="connsiteX0" fmla="*/ 10473 w 2025751"/>
              <a:gd name="connsiteY0" fmla="*/ 276510 h 1015304"/>
              <a:gd name="connsiteX1" fmla="*/ 302867 w 2025751"/>
              <a:gd name="connsiteY1" fmla="*/ 21329 h 1015304"/>
              <a:gd name="connsiteX2" fmla="*/ 2014710 w 2025751"/>
              <a:gd name="connsiteY2" fmla="*/ 999525 h 1015304"/>
              <a:gd name="connsiteX3" fmla="*/ 1996743 w 2025751"/>
              <a:gd name="connsiteY3" fmla="*/ 644428 h 1015304"/>
              <a:gd name="connsiteX0" fmla="*/ 10473 w 1996743"/>
              <a:gd name="connsiteY0" fmla="*/ 276510 h 936160"/>
              <a:gd name="connsiteX1" fmla="*/ 302867 w 1996743"/>
              <a:gd name="connsiteY1" fmla="*/ 21329 h 936160"/>
              <a:gd name="connsiteX2" fmla="*/ 1077160 w 1996743"/>
              <a:gd name="connsiteY2" fmla="*/ 918503 h 936160"/>
              <a:gd name="connsiteX3" fmla="*/ 1996743 w 1996743"/>
              <a:gd name="connsiteY3" fmla="*/ 644428 h 936160"/>
              <a:gd name="connsiteX0" fmla="*/ 10473 w 1996809"/>
              <a:gd name="connsiteY0" fmla="*/ 276510 h 959977"/>
              <a:gd name="connsiteX1" fmla="*/ 302867 w 1996809"/>
              <a:gd name="connsiteY1" fmla="*/ 21329 h 959977"/>
              <a:gd name="connsiteX2" fmla="*/ 1077160 w 1996809"/>
              <a:gd name="connsiteY2" fmla="*/ 918503 h 959977"/>
              <a:gd name="connsiteX3" fmla="*/ 1996743 w 1996809"/>
              <a:gd name="connsiteY3" fmla="*/ 644428 h 959977"/>
              <a:gd name="connsiteX0" fmla="*/ 10473 w 1996809"/>
              <a:gd name="connsiteY0" fmla="*/ 276510 h 959977"/>
              <a:gd name="connsiteX1" fmla="*/ 302867 w 1996809"/>
              <a:gd name="connsiteY1" fmla="*/ 21329 h 959977"/>
              <a:gd name="connsiteX2" fmla="*/ 1077160 w 1996809"/>
              <a:gd name="connsiteY2" fmla="*/ 918503 h 959977"/>
              <a:gd name="connsiteX3" fmla="*/ 1996743 w 1996809"/>
              <a:gd name="connsiteY3" fmla="*/ 644428 h 959977"/>
              <a:gd name="connsiteX0" fmla="*/ 10473 w 1996825"/>
              <a:gd name="connsiteY0" fmla="*/ 276510 h 937367"/>
              <a:gd name="connsiteX1" fmla="*/ 302867 w 1996825"/>
              <a:gd name="connsiteY1" fmla="*/ 21329 h 937367"/>
              <a:gd name="connsiteX2" fmla="*/ 1077160 w 1996825"/>
              <a:gd name="connsiteY2" fmla="*/ 918503 h 937367"/>
              <a:gd name="connsiteX3" fmla="*/ 1996743 w 1996825"/>
              <a:gd name="connsiteY3" fmla="*/ 644428 h 937367"/>
              <a:gd name="connsiteX0" fmla="*/ 10473 w 1996808"/>
              <a:gd name="connsiteY0" fmla="*/ 276510 h 979106"/>
              <a:gd name="connsiteX1" fmla="*/ 302867 w 1996808"/>
              <a:gd name="connsiteY1" fmla="*/ 21329 h 979106"/>
              <a:gd name="connsiteX2" fmla="*/ 1077160 w 1996808"/>
              <a:gd name="connsiteY2" fmla="*/ 918503 h 979106"/>
              <a:gd name="connsiteX3" fmla="*/ 1996743 w 1996808"/>
              <a:gd name="connsiteY3" fmla="*/ 644428 h 9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808" h="979106">
                <a:moveTo>
                  <a:pt x="10473" y="276510"/>
                </a:moveTo>
                <a:cubicBezTo>
                  <a:pt x="-11274" y="332746"/>
                  <a:pt x="-31172" y="-99173"/>
                  <a:pt x="302867" y="21329"/>
                </a:cubicBezTo>
                <a:cubicBezTo>
                  <a:pt x="636907" y="141832"/>
                  <a:pt x="979010" y="815035"/>
                  <a:pt x="1077160" y="918503"/>
                </a:cubicBezTo>
                <a:cubicBezTo>
                  <a:pt x="1166909" y="1092016"/>
                  <a:pt x="2005311" y="859203"/>
                  <a:pt x="1996743" y="644428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2057400" y="2743200"/>
            <a:ext cx="4648200" cy="144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4724400" y="2743200"/>
            <a:ext cx="1981200" cy="1524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4105632" y="1689881"/>
            <a:ext cx="457200" cy="685800"/>
          </a:xfrm>
          <a:prstGeom prst="downArrow">
            <a:avLst>
              <a:gd name="adj1" fmla="val 50000"/>
              <a:gd name="adj2" fmla="val 724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6163032" y="1689881"/>
            <a:ext cx="457200" cy="685800"/>
          </a:xfrm>
          <a:prstGeom prst="downArrow">
            <a:avLst>
              <a:gd name="adj1" fmla="val 50000"/>
              <a:gd name="adj2" fmla="val 724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740352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1st stage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753052" y="3331140"/>
            <a:ext cx="138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2nd stage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flipV="1">
            <a:off x="4624592" y="2057313"/>
            <a:ext cx="1315560" cy="979106"/>
          </a:xfrm>
          <a:custGeom>
            <a:avLst/>
            <a:gdLst>
              <a:gd name="connsiteX0" fmla="*/ 0 w 1571600"/>
              <a:gd name="connsiteY0" fmla="*/ 0 h 623099"/>
              <a:gd name="connsiteX1" fmla="*/ 1571600 w 1571600"/>
              <a:gd name="connsiteY1" fmla="*/ 623099 h 623099"/>
              <a:gd name="connsiteX0" fmla="*/ 0 w 1986270"/>
              <a:gd name="connsiteY0" fmla="*/ 0 h 367918"/>
              <a:gd name="connsiteX1" fmla="*/ 1986270 w 1986270"/>
              <a:gd name="connsiteY1" fmla="*/ 367918 h 367918"/>
              <a:gd name="connsiteX0" fmla="*/ 0 w 2004237"/>
              <a:gd name="connsiteY0" fmla="*/ 0 h 723057"/>
              <a:gd name="connsiteX1" fmla="*/ 2004237 w 2004237"/>
              <a:gd name="connsiteY1" fmla="*/ 723015 h 723057"/>
              <a:gd name="connsiteX2" fmla="*/ 1986270 w 2004237"/>
              <a:gd name="connsiteY2" fmla="*/ 367918 h 723057"/>
              <a:gd name="connsiteX0" fmla="*/ 0 w 2004237"/>
              <a:gd name="connsiteY0" fmla="*/ 276280 h 999337"/>
              <a:gd name="connsiteX1" fmla="*/ 292394 w 2004237"/>
              <a:gd name="connsiteY1" fmla="*/ 21099 h 999337"/>
              <a:gd name="connsiteX2" fmla="*/ 2004237 w 2004237"/>
              <a:gd name="connsiteY2" fmla="*/ 999295 h 999337"/>
              <a:gd name="connsiteX3" fmla="*/ 1986270 w 2004237"/>
              <a:gd name="connsiteY3" fmla="*/ 644198 h 999337"/>
              <a:gd name="connsiteX0" fmla="*/ 10473 w 2014710"/>
              <a:gd name="connsiteY0" fmla="*/ 276510 h 999567"/>
              <a:gd name="connsiteX1" fmla="*/ 302867 w 2014710"/>
              <a:gd name="connsiteY1" fmla="*/ 21329 h 999567"/>
              <a:gd name="connsiteX2" fmla="*/ 2014710 w 2014710"/>
              <a:gd name="connsiteY2" fmla="*/ 999525 h 999567"/>
              <a:gd name="connsiteX3" fmla="*/ 1996743 w 2014710"/>
              <a:gd name="connsiteY3" fmla="*/ 644428 h 999567"/>
              <a:gd name="connsiteX0" fmla="*/ 10473 w 2025751"/>
              <a:gd name="connsiteY0" fmla="*/ 276510 h 1015304"/>
              <a:gd name="connsiteX1" fmla="*/ 302867 w 2025751"/>
              <a:gd name="connsiteY1" fmla="*/ 21329 h 1015304"/>
              <a:gd name="connsiteX2" fmla="*/ 2014710 w 2025751"/>
              <a:gd name="connsiteY2" fmla="*/ 999525 h 1015304"/>
              <a:gd name="connsiteX3" fmla="*/ 1996743 w 2025751"/>
              <a:gd name="connsiteY3" fmla="*/ 644428 h 1015304"/>
              <a:gd name="connsiteX0" fmla="*/ 10473 w 2025751"/>
              <a:gd name="connsiteY0" fmla="*/ 276510 h 1015304"/>
              <a:gd name="connsiteX1" fmla="*/ 302867 w 2025751"/>
              <a:gd name="connsiteY1" fmla="*/ 21329 h 1015304"/>
              <a:gd name="connsiteX2" fmla="*/ 2014710 w 2025751"/>
              <a:gd name="connsiteY2" fmla="*/ 999525 h 1015304"/>
              <a:gd name="connsiteX3" fmla="*/ 1996743 w 2025751"/>
              <a:gd name="connsiteY3" fmla="*/ 644428 h 1015304"/>
              <a:gd name="connsiteX0" fmla="*/ 10473 w 2025751"/>
              <a:gd name="connsiteY0" fmla="*/ 276510 h 1015304"/>
              <a:gd name="connsiteX1" fmla="*/ 302867 w 2025751"/>
              <a:gd name="connsiteY1" fmla="*/ 21329 h 1015304"/>
              <a:gd name="connsiteX2" fmla="*/ 2014710 w 2025751"/>
              <a:gd name="connsiteY2" fmla="*/ 999525 h 1015304"/>
              <a:gd name="connsiteX3" fmla="*/ 1996743 w 2025751"/>
              <a:gd name="connsiteY3" fmla="*/ 644428 h 1015304"/>
              <a:gd name="connsiteX0" fmla="*/ 10473 w 1996743"/>
              <a:gd name="connsiteY0" fmla="*/ 276510 h 936160"/>
              <a:gd name="connsiteX1" fmla="*/ 302867 w 1996743"/>
              <a:gd name="connsiteY1" fmla="*/ 21329 h 936160"/>
              <a:gd name="connsiteX2" fmla="*/ 1077160 w 1996743"/>
              <a:gd name="connsiteY2" fmla="*/ 918503 h 936160"/>
              <a:gd name="connsiteX3" fmla="*/ 1996743 w 1996743"/>
              <a:gd name="connsiteY3" fmla="*/ 644428 h 936160"/>
              <a:gd name="connsiteX0" fmla="*/ 10473 w 1996809"/>
              <a:gd name="connsiteY0" fmla="*/ 276510 h 959977"/>
              <a:gd name="connsiteX1" fmla="*/ 302867 w 1996809"/>
              <a:gd name="connsiteY1" fmla="*/ 21329 h 959977"/>
              <a:gd name="connsiteX2" fmla="*/ 1077160 w 1996809"/>
              <a:gd name="connsiteY2" fmla="*/ 918503 h 959977"/>
              <a:gd name="connsiteX3" fmla="*/ 1996743 w 1996809"/>
              <a:gd name="connsiteY3" fmla="*/ 644428 h 959977"/>
              <a:gd name="connsiteX0" fmla="*/ 10473 w 1996809"/>
              <a:gd name="connsiteY0" fmla="*/ 276510 h 959977"/>
              <a:gd name="connsiteX1" fmla="*/ 302867 w 1996809"/>
              <a:gd name="connsiteY1" fmla="*/ 21329 h 959977"/>
              <a:gd name="connsiteX2" fmla="*/ 1077160 w 1996809"/>
              <a:gd name="connsiteY2" fmla="*/ 918503 h 959977"/>
              <a:gd name="connsiteX3" fmla="*/ 1996743 w 1996809"/>
              <a:gd name="connsiteY3" fmla="*/ 644428 h 959977"/>
              <a:gd name="connsiteX0" fmla="*/ 10473 w 1996825"/>
              <a:gd name="connsiteY0" fmla="*/ 276510 h 937367"/>
              <a:gd name="connsiteX1" fmla="*/ 302867 w 1996825"/>
              <a:gd name="connsiteY1" fmla="*/ 21329 h 937367"/>
              <a:gd name="connsiteX2" fmla="*/ 1077160 w 1996825"/>
              <a:gd name="connsiteY2" fmla="*/ 918503 h 937367"/>
              <a:gd name="connsiteX3" fmla="*/ 1996743 w 1996825"/>
              <a:gd name="connsiteY3" fmla="*/ 644428 h 937367"/>
              <a:gd name="connsiteX0" fmla="*/ 10473 w 1996808"/>
              <a:gd name="connsiteY0" fmla="*/ 276510 h 979106"/>
              <a:gd name="connsiteX1" fmla="*/ 302867 w 1996808"/>
              <a:gd name="connsiteY1" fmla="*/ 21329 h 979106"/>
              <a:gd name="connsiteX2" fmla="*/ 1077160 w 1996808"/>
              <a:gd name="connsiteY2" fmla="*/ 918503 h 979106"/>
              <a:gd name="connsiteX3" fmla="*/ 1996743 w 1996808"/>
              <a:gd name="connsiteY3" fmla="*/ 644428 h 9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808" h="979106">
                <a:moveTo>
                  <a:pt x="10473" y="276510"/>
                </a:moveTo>
                <a:cubicBezTo>
                  <a:pt x="-11274" y="332746"/>
                  <a:pt x="-31172" y="-99173"/>
                  <a:pt x="302867" y="21329"/>
                </a:cubicBezTo>
                <a:cubicBezTo>
                  <a:pt x="636907" y="141832"/>
                  <a:pt x="979010" y="815035"/>
                  <a:pt x="1077160" y="918503"/>
                </a:cubicBezTo>
                <a:cubicBezTo>
                  <a:pt x="1166909" y="1092016"/>
                  <a:pt x="2005311" y="859203"/>
                  <a:pt x="1996743" y="644428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4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 animBg="1"/>
      <p:bldP spid="18" grpId="0" animBg="1" autoUpdateAnimBg="0"/>
      <p:bldP spid="23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2" grpId="0" animBg="1"/>
      <p:bldP spid="43" grpId="0" animBg="1"/>
      <p:bldP spid="2" grpId="0"/>
      <p:bldP spid="44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419600" y="1600200"/>
            <a:ext cx="457200" cy="3429000"/>
          </a:xfrm>
          <a:prstGeom prst="down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590800" y="1676400"/>
            <a:ext cx="457200" cy="3276600"/>
          </a:xfrm>
          <a:prstGeom prst="downArrow">
            <a:avLst>
              <a:gd name="adj1" fmla="val 50000"/>
              <a:gd name="adj2" fmla="val 1791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" y="1676400"/>
            <a:ext cx="457200" cy="3352800"/>
          </a:xfrm>
          <a:prstGeom prst="downArrow">
            <a:avLst>
              <a:gd name="adj1" fmla="val 50000"/>
              <a:gd name="adj2" fmla="val 18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22238"/>
            <a:ext cx="7821488" cy="1295400"/>
          </a:xfrm>
        </p:spPr>
        <p:txBody>
          <a:bodyPr/>
          <a:lstStyle/>
          <a:p>
            <a:r>
              <a:rPr lang="cs-CZ"/>
              <a:t>Logic of Activity Based Costing</a:t>
            </a:r>
            <a:br>
              <a:rPr lang="cs-CZ"/>
            </a:br>
            <a:endParaRPr lang="cs-CZ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7086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Direct Costs </a:t>
            </a:r>
            <a:r>
              <a:rPr lang="cs-CZ"/>
              <a:t>CZK 43,615,285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7620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 </a:t>
            </a:r>
            <a:r>
              <a:rPr lang="cs-CZ" b="1"/>
              <a:t>Wardrobes     		      Tables		Drawers </a:t>
            </a:r>
            <a:br>
              <a:rPr lang="cs-CZ" b="1"/>
            </a:br>
            <a:r>
              <a:rPr lang="cs-CZ"/>
              <a:t>5 000 pcs.	      	  7 000 pcs.		8 080 pcs.</a:t>
            </a:r>
            <a:endParaRPr lang="cs-CZ" sz="900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2667000" y="5791200"/>
            <a:ext cx="0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5181600" y="5791200"/>
            <a:ext cx="0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04800" y="4953000"/>
            <a:ext cx="7086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CZK 11,412,943  	 CZK10,441,548  		        CZK 21,760	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228600" y="1295400"/>
            <a:ext cx="7086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Indirect Costs</a:t>
            </a:r>
            <a:r>
              <a:rPr lang="cs-CZ"/>
              <a:t> CZK 47,952,293  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304800" y="5334000"/>
            <a:ext cx="70866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       </a:t>
            </a:r>
            <a:r>
              <a:rPr lang="cs-CZ" b="1"/>
              <a:t>? CZK		? CZK   		     ? CZK</a:t>
            </a:r>
            <a:endParaRPr lang="cs-CZ" sz="900"/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>
            <a:off x="1371600" y="16764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AutoShape 15"/>
          <p:cNvSpPr>
            <a:spLocks noChangeArrowheads="1"/>
          </p:cNvSpPr>
          <p:nvPr/>
        </p:nvSpPr>
        <p:spPr bwMode="auto">
          <a:xfrm>
            <a:off x="3886200" y="16764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AutoShape 16"/>
          <p:cNvSpPr>
            <a:spLocks noChangeArrowheads="1"/>
          </p:cNvSpPr>
          <p:nvPr/>
        </p:nvSpPr>
        <p:spPr bwMode="auto">
          <a:xfrm>
            <a:off x="6248400" y="16764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381000" y="2362200"/>
            <a:ext cx="2743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Manufacturing centres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124200" y="2362200"/>
            <a:ext cx="1676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Service centr.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4800600" y="2362200"/>
            <a:ext cx="2514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Distrib. and admin c.</a:t>
            </a: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2400300" y="4953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>
            <a:off x="4572000" y="4953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381000" y="3505200"/>
            <a:ext cx="12192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Processing</a:t>
            </a:r>
            <a:br>
              <a:rPr lang="cs-CZ" b="1">
                <a:latin typeface="Arial Narrow" pitchFamily="34" charset="0"/>
              </a:rPr>
            </a:br>
            <a:endParaRPr lang="cs-CZ" b="1">
              <a:latin typeface="Arial Narrow" pitchFamily="34" charset="0"/>
            </a:endParaRP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3505200" y="3505200"/>
            <a:ext cx="11430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Repairs</a:t>
            </a:r>
            <a:br>
              <a:rPr lang="cs-CZ" b="1">
                <a:latin typeface="Arial Narrow" pitchFamily="34" charset="0"/>
              </a:rPr>
            </a:br>
            <a:endParaRPr lang="cs-CZ" b="1">
              <a:latin typeface="Arial Narrow" pitchFamily="34" charset="0"/>
            </a:endParaRP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4648200" y="3505200"/>
            <a:ext cx="11430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Customer Care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1524000" y="3505200"/>
            <a:ext cx="11430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Machine set-ups</a:t>
            </a: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2667000" y="3505200"/>
            <a:ext cx="11049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Assembly…</a:t>
            </a:r>
          </a:p>
        </p:txBody>
      </p:sp>
      <p:sp>
        <p:nvSpPr>
          <p:cNvPr id="9242" name="Text Box 27"/>
          <p:cNvSpPr txBox="1">
            <a:spLocks noChangeArrowheads="1"/>
          </p:cNvSpPr>
          <p:nvPr/>
        </p:nvSpPr>
        <p:spPr bwMode="auto">
          <a:xfrm>
            <a:off x="5791200" y="3505200"/>
            <a:ext cx="6096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Acc.…</a:t>
            </a:r>
          </a:p>
        </p:txBody>
      </p:sp>
      <p:sp>
        <p:nvSpPr>
          <p:cNvPr id="9243" name="Text Box 28"/>
          <p:cNvSpPr txBox="1">
            <a:spLocks noChangeArrowheads="1"/>
          </p:cNvSpPr>
          <p:nvPr/>
        </p:nvSpPr>
        <p:spPr bwMode="auto">
          <a:xfrm>
            <a:off x="6400800" y="3505200"/>
            <a:ext cx="9144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HR </a:t>
            </a:r>
            <a:br>
              <a:rPr lang="cs-CZ" b="1">
                <a:latin typeface="Arial Narrow" pitchFamily="34" charset="0"/>
              </a:rPr>
            </a:br>
            <a:r>
              <a:rPr lang="cs-CZ" b="1">
                <a:latin typeface="Arial Narrow" pitchFamily="34" charset="0"/>
              </a:rPr>
              <a:t>...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09800" y="2743200"/>
            <a:ext cx="4648200" cy="762000"/>
            <a:chOff x="1392" y="1728"/>
            <a:chExt cx="2928" cy="480"/>
          </a:xfrm>
        </p:grpSpPr>
        <p:sp>
          <p:nvSpPr>
            <p:cNvPr id="9267" name="Line 30"/>
            <p:cNvSpPr>
              <a:spLocks noChangeShapeType="1"/>
            </p:cNvSpPr>
            <p:nvPr/>
          </p:nvSpPr>
          <p:spPr bwMode="auto">
            <a:xfrm flipH="1">
              <a:off x="1392" y="1728"/>
              <a:ext cx="110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8" name="Line 31"/>
            <p:cNvSpPr>
              <a:spLocks noChangeShapeType="1"/>
            </p:cNvSpPr>
            <p:nvPr/>
          </p:nvSpPr>
          <p:spPr bwMode="auto">
            <a:xfrm>
              <a:off x="2496" y="1728"/>
              <a:ext cx="182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9" name="Line 32"/>
            <p:cNvSpPr>
              <a:spLocks noChangeShapeType="1"/>
            </p:cNvSpPr>
            <p:nvPr/>
          </p:nvSpPr>
          <p:spPr bwMode="auto">
            <a:xfrm>
              <a:off x="2496" y="1728"/>
              <a:ext cx="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038600" y="2743200"/>
            <a:ext cx="2743200" cy="762000"/>
            <a:chOff x="2544" y="1728"/>
            <a:chExt cx="1728" cy="480"/>
          </a:xfrm>
        </p:grpSpPr>
        <p:sp>
          <p:nvSpPr>
            <p:cNvPr id="9263" name="Line 34"/>
            <p:cNvSpPr>
              <a:spLocks noChangeShapeType="1"/>
            </p:cNvSpPr>
            <p:nvPr/>
          </p:nvSpPr>
          <p:spPr bwMode="auto">
            <a:xfrm flipH="1">
              <a:off x="3168" y="1728"/>
              <a:ext cx="67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4" name="Line 35"/>
            <p:cNvSpPr>
              <a:spLocks noChangeShapeType="1"/>
            </p:cNvSpPr>
            <p:nvPr/>
          </p:nvSpPr>
          <p:spPr bwMode="auto">
            <a:xfrm>
              <a:off x="3840" y="1728"/>
              <a:ext cx="43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5" name="Line 36"/>
            <p:cNvSpPr>
              <a:spLocks noChangeShapeType="1"/>
            </p:cNvSpPr>
            <p:nvPr/>
          </p:nvSpPr>
          <p:spPr bwMode="auto">
            <a:xfrm>
              <a:off x="3840" y="1728"/>
              <a:ext cx="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6" name="Line 37"/>
            <p:cNvSpPr>
              <a:spLocks noChangeShapeType="1"/>
            </p:cNvSpPr>
            <p:nvPr/>
          </p:nvSpPr>
          <p:spPr bwMode="auto">
            <a:xfrm flipH="1">
              <a:off x="2544" y="1728"/>
              <a:ext cx="12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7238" name="Text Box 38"/>
          <p:cNvSpPr txBox="1">
            <a:spLocks noChangeArrowheads="1"/>
          </p:cNvSpPr>
          <p:nvPr/>
        </p:nvSpPr>
        <p:spPr bwMode="auto">
          <a:xfrm>
            <a:off x="3425825" y="443126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i="1"/>
              <a:t>… allocation of other activities costs</a:t>
            </a:r>
            <a:endParaRPr lang="cs-CZ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990600" y="4191000"/>
            <a:ext cx="8140414" cy="1295400"/>
            <a:chOff x="624" y="2640"/>
            <a:chExt cx="5015" cy="816"/>
          </a:xfrm>
        </p:grpSpPr>
        <p:grpSp>
          <p:nvGrpSpPr>
            <p:cNvPr id="9258" name="Group 40"/>
            <p:cNvGrpSpPr>
              <a:grpSpLocks/>
            </p:cNvGrpSpPr>
            <p:nvPr/>
          </p:nvGrpSpPr>
          <p:grpSpPr bwMode="auto">
            <a:xfrm>
              <a:off x="624" y="2640"/>
              <a:ext cx="3120" cy="816"/>
              <a:chOff x="624" y="2640"/>
              <a:chExt cx="3120" cy="816"/>
            </a:xfrm>
          </p:grpSpPr>
          <p:sp>
            <p:nvSpPr>
              <p:cNvPr id="9260" name="Line 41"/>
              <p:cNvSpPr>
                <a:spLocks noChangeShapeType="1"/>
              </p:cNvSpPr>
              <p:nvPr/>
            </p:nvSpPr>
            <p:spPr bwMode="auto">
              <a:xfrm>
                <a:off x="624" y="2640"/>
                <a:ext cx="336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61" name="Line 42"/>
              <p:cNvSpPr>
                <a:spLocks noChangeShapeType="1"/>
              </p:cNvSpPr>
              <p:nvPr/>
            </p:nvSpPr>
            <p:spPr bwMode="auto">
              <a:xfrm>
                <a:off x="624" y="2640"/>
                <a:ext cx="1824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62" name="Line 43"/>
              <p:cNvSpPr>
                <a:spLocks noChangeShapeType="1"/>
              </p:cNvSpPr>
              <p:nvPr/>
            </p:nvSpPr>
            <p:spPr bwMode="auto">
              <a:xfrm>
                <a:off x="624" y="2640"/>
                <a:ext cx="312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259" name="Text Box 44"/>
            <p:cNvSpPr txBox="1">
              <a:spLocks noChangeArrowheads="1"/>
            </p:cNvSpPr>
            <p:nvPr/>
          </p:nvSpPr>
          <p:spPr bwMode="auto">
            <a:xfrm>
              <a:off x="4636" y="2675"/>
              <a:ext cx="100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cs-CZ" b="1"/>
                <a:t>Activity</a:t>
              </a:r>
              <a:br>
                <a:rPr lang="cs-CZ" b="1"/>
              </a:br>
              <a:r>
                <a:rPr lang="cs-CZ" b="1"/>
                <a:t>Cost Drivers</a:t>
              </a:r>
              <a:br>
                <a:rPr lang="cs-CZ" b="1"/>
              </a:br>
              <a:r>
                <a:rPr lang="cs-CZ" b="1"/>
                <a:t>(ACD)</a:t>
              </a:r>
              <a:endParaRPr lang="cs-CZ"/>
            </a:p>
          </p:txBody>
        </p:sp>
      </p:grpSp>
      <p:grpSp>
        <p:nvGrpSpPr>
          <p:cNvPr id="9253" name="Group 46"/>
          <p:cNvGrpSpPr>
            <a:grpSpLocks/>
          </p:cNvGrpSpPr>
          <p:nvPr/>
        </p:nvGrpSpPr>
        <p:grpSpPr bwMode="auto">
          <a:xfrm>
            <a:off x="1143000" y="2743201"/>
            <a:ext cx="1905000" cy="762001"/>
            <a:chOff x="720" y="1728"/>
            <a:chExt cx="1200" cy="480"/>
          </a:xfrm>
        </p:grpSpPr>
        <p:sp>
          <p:nvSpPr>
            <p:cNvPr id="9255" name="Line 47"/>
            <p:cNvSpPr>
              <a:spLocks noChangeShapeType="1"/>
            </p:cNvSpPr>
            <p:nvPr/>
          </p:nvSpPr>
          <p:spPr bwMode="auto">
            <a:xfrm flipH="1">
              <a:off x="720" y="1728"/>
              <a:ext cx="19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48"/>
            <p:cNvSpPr>
              <a:spLocks noChangeShapeType="1"/>
            </p:cNvSpPr>
            <p:nvPr/>
          </p:nvSpPr>
          <p:spPr bwMode="auto">
            <a:xfrm>
              <a:off x="1104" y="1728"/>
              <a:ext cx="8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7" name="Line 49"/>
            <p:cNvSpPr>
              <a:spLocks noChangeShapeType="1"/>
            </p:cNvSpPr>
            <p:nvPr/>
          </p:nvSpPr>
          <p:spPr bwMode="auto">
            <a:xfrm>
              <a:off x="1008" y="1728"/>
              <a:ext cx="38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54" name="Text Box 50"/>
          <p:cNvSpPr txBox="1">
            <a:spLocks noChangeArrowheads="1"/>
          </p:cNvSpPr>
          <p:nvPr/>
        </p:nvSpPr>
        <p:spPr bwMode="auto">
          <a:xfrm>
            <a:off x="7464425" y="2566988"/>
            <a:ext cx="1584325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/>
              <a:t>Resource </a:t>
            </a:r>
            <a:br>
              <a:rPr lang="cs-CZ" b="1"/>
            </a:br>
            <a:r>
              <a:rPr lang="cs-CZ" b="1"/>
              <a:t>Cost Drivers</a:t>
            </a:r>
            <a:br>
              <a:rPr lang="cs-CZ" b="1"/>
            </a:br>
            <a:r>
              <a:rPr lang="cs-CZ" b="1"/>
              <a:t>(RCD)</a:t>
            </a:r>
            <a:endParaRPr lang="cs-CZ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7524750" y="3597276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u="sng"/>
              <a:t>Activities</a:t>
            </a:r>
            <a:endParaRPr lang="cs-CZ" sz="2800" b="1" u="sng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981200" y="4114800"/>
            <a:ext cx="3352800" cy="1371600"/>
            <a:chOff x="1248" y="2592"/>
            <a:chExt cx="2112" cy="864"/>
          </a:xfrm>
        </p:grpSpPr>
        <p:sp>
          <p:nvSpPr>
            <p:cNvPr id="9250" name="Line 52"/>
            <p:cNvSpPr>
              <a:spLocks noChangeShapeType="1"/>
            </p:cNvSpPr>
            <p:nvPr/>
          </p:nvSpPr>
          <p:spPr bwMode="auto">
            <a:xfrm flipH="1">
              <a:off x="1248" y="2592"/>
              <a:ext cx="4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1" name="Line 53"/>
            <p:cNvSpPr>
              <a:spLocks noChangeShapeType="1"/>
            </p:cNvSpPr>
            <p:nvPr/>
          </p:nvSpPr>
          <p:spPr bwMode="auto">
            <a:xfrm>
              <a:off x="1296" y="2592"/>
              <a:ext cx="6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2" name="Line 54"/>
            <p:cNvSpPr>
              <a:spLocks noChangeShapeType="1"/>
            </p:cNvSpPr>
            <p:nvPr/>
          </p:nvSpPr>
          <p:spPr bwMode="auto">
            <a:xfrm>
              <a:off x="1296" y="2592"/>
              <a:ext cx="206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" name="Group 25"/>
          <p:cNvGrpSpPr>
            <a:grpSpLocks/>
          </p:cNvGrpSpPr>
          <p:nvPr/>
        </p:nvGrpSpPr>
        <p:grpSpPr bwMode="auto">
          <a:xfrm>
            <a:off x="2623595" y="5334000"/>
            <a:ext cx="2209800" cy="381000"/>
            <a:chOff x="1872" y="2976"/>
            <a:chExt cx="1392" cy="480"/>
          </a:xfrm>
        </p:grpSpPr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1872" y="297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3264" y="297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838682" y="2743200"/>
            <a:ext cx="228600" cy="761999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AutoShape 14"/>
          <p:cNvSpPr>
            <a:spLocks noChangeArrowheads="1"/>
          </p:cNvSpPr>
          <p:nvPr/>
        </p:nvSpPr>
        <p:spPr bwMode="auto">
          <a:xfrm>
            <a:off x="4229100" y="2752706"/>
            <a:ext cx="228600" cy="761999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Osmicípá hvězda 60"/>
          <p:cNvSpPr/>
          <p:nvPr/>
        </p:nvSpPr>
        <p:spPr>
          <a:xfrm>
            <a:off x="6104722" y="2120100"/>
            <a:ext cx="1524000" cy="860438"/>
          </a:xfrm>
          <a:prstGeom prst="star8">
            <a:avLst/>
          </a:prstGeom>
          <a:solidFill>
            <a:srgbClr val="CE2A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ovéPole 61"/>
          <p:cNvSpPr txBox="1"/>
          <p:nvPr/>
        </p:nvSpPr>
        <p:spPr>
          <a:xfrm>
            <a:off x="6225074" y="23470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1st stage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3" name="Osmicípá hvězda 62"/>
          <p:cNvSpPr/>
          <p:nvPr/>
        </p:nvSpPr>
        <p:spPr>
          <a:xfrm>
            <a:off x="6324600" y="4061142"/>
            <a:ext cx="1524000" cy="860438"/>
          </a:xfrm>
          <a:prstGeom prst="star8">
            <a:avLst/>
          </a:prstGeom>
          <a:solidFill>
            <a:srgbClr val="CE2A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ovéPole 63"/>
          <p:cNvSpPr txBox="1"/>
          <p:nvPr/>
        </p:nvSpPr>
        <p:spPr>
          <a:xfrm>
            <a:off x="6457652" y="4317301"/>
            <a:ext cx="138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2nd stage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307238" grpId="0" autoUpdateAnimBg="0"/>
      <p:bldP spid="9254" grpId="0"/>
      <p:bldP spid="54" grpId="0"/>
      <p:bldP spid="58" grpId="0" animBg="1"/>
      <p:bldP spid="59" grpId="0" animBg="1"/>
      <p:bldP spid="61" grpId="0" animBg="1"/>
      <p:bldP spid="62" grpId="0"/>
      <p:bldP spid="63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ABC terminology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450" y="1566863"/>
            <a:ext cx="8229600" cy="4411662"/>
          </a:xfrm>
        </p:spPr>
        <p:txBody>
          <a:bodyPr/>
          <a:lstStyle/>
          <a:p>
            <a:r>
              <a:rPr lang="cs-CZ"/>
              <a:t>Activities</a:t>
            </a:r>
          </a:p>
          <a:p>
            <a:pPr lvl="2"/>
            <a:r>
              <a:rPr lang="cs-CZ"/>
              <a:t>parts of the whole company process</a:t>
            </a:r>
          </a:p>
          <a:p>
            <a:pPr marL="693737" lvl="2" indent="0">
              <a:buNone/>
            </a:pPr>
            <a:r>
              <a:rPr lang="cs-CZ"/>
              <a:t>= sub-processes</a:t>
            </a:r>
          </a:p>
          <a:p>
            <a:r>
              <a:rPr lang="cs-CZ"/>
              <a:t>Cost objects  </a:t>
            </a:r>
          </a:p>
          <a:p>
            <a:r>
              <a:rPr lang="cs-CZ"/>
              <a:t>Cost drivers</a:t>
            </a:r>
          </a:p>
          <a:p>
            <a:pPr lvl="2"/>
            <a:r>
              <a:rPr lang="cs-CZ"/>
              <a:t>analogy to allocation bases </a:t>
            </a:r>
          </a:p>
          <a:p>
            <a:r>
              <a:rPr lang="cs-CZ"/>
              <a:t>Cost pools </a:t>
            </a:r>
          </a:p>
          <a:p>
            <a:pPr lvl="2"/>
            <a:r>
              <a:rPr lang="cs-CZ"/>
              <a:t>analogy to cost centres (Drury, 2012) </a:t>
            </a:r>
          </a:p>
          <a:p>
            <a:pPr lvl="2"/>
            <a:r>
              <a:rPr lang="cs-CZ"/>
              <a:t>collection of activities cost</a:t>
            </a:r>
          </a:p>
          <a:p>
            <a:pPr lvl="2"/>
            <a:endParaRPr lang="cs-CZ"/>
          </a:p>
          <a:p>
            <a:endParaRPr lang="en-US"/>
          </a:p>
        </p:txBody>
      </p:sp>
      <p:sp>
        <p:nvSpPr>
          <p:cNvPr id="4" name="Šipka doprava 3"/>
          <p:cNvSpPr/>
          <p:nvPr/>
        </p:nvSpPr>
        <p:spPr>
          <a:xfrm>
            <a:off x="3164576" y="2996952"/>
            <a:ext cx="54398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r>
              <a:rPr lang="en-GB" altLang="en-US"/>
              <a:t>Designing ABC systems</a:t>
            </a:r>
            <a:r>
              <a:rPr lang="cs-CZ" altLang="en-US"/>
              <a:t> (1/2)</a:t>
            </a:r>
            <a:endParaRPr lang="en-US" alt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052736"/>
            <a:ext cx="8229600" cy="44116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800" b="1"/>
              <a:t>Identify the major activities :</a:t>
            </a:r>
          </a:p>
          <a:p>
            <a:pPr marL="863600" lvl="1" indent="-514350"/>
            <a:r>
              <a:rPr lang="en-GB" altLang="en-US" sz="2400"/>
              <a:t>reasonable level of</a:t>
            </a:r>
            <a:r>
              <a:rPr lang="en-US" altLang="en-US" sz="2400"/>
              <a:t> </a:t>
            </a:r>
            <a:r>
              <a:rPr lang="en-GB" altLang="en-US" sz="2400"/>
              <a:t>aggregation </a:t>
            </a:r>
            <a:endParaRPr lang="cs-CZ" altLang="en-US" sz="2400"/>
          </a:p>
          <a:p>
            <a:pPr marL="1158875" lvl="2" indent="-514350"/>
            <a:r>
              <a:rPr lang="cs-CZ" sz="1700" i="1"/>
              <a:t>max </a:t>
            </a:r>
            <a:r>
              <a:rPr lang="cs-CZ" sz="1700"/>
              <a:t>5 % of resource capacity </a:t>
            </a:r>
            <a:r>
              <a:rPr lang="en-US" sz="1700"/>
              <a:t>[</a:t>
            </a:r>
            <a:r>
              <a:rPr lang="cs-CZ" sz="1700"/>
              <a:t>Kaplan, Cooper (1998): </a:t>
            </a:r>
            <a:r>
              <a:rPr lang="cs-CZ" sz="1700" i="1"/>
              <a:t>Cost and Effect</a:t>
            </a:r>
            <a:r>
              <a:rPr lang="en-US" sz="1700"/>
              <a:t>]</a:t>
            </a:r>
            <a:endParaRPr lang="cs-CZ" altLang="en-US" sz="2100"/>
          </a:p>
          <a:p>
            <a:pPr marL="863600" lvl="1" indent="-514350"/>
            <a:r>
              <a:rPr lang="en-GB" altLang="en-US" sz="2400" b="1"/>
              <a:t>Choice</a:t>
            </a:r>
            <a:r>
              <a:rPr lang="en-GB" altLang="en-US" sz="2400"/>
              <a:t> </a:t>
            </a:r>
            <a:r>
              <a:rPr lang="en-GB" altLang="en-US" sz="2400" b="1"/>
              <a:t>of activities </a:t>
            </a:r>
            <a:r>
              <a:rPr lang="en-GB" altLang="en-US" sz="2400"/>
              <a:t>influenced by </a:t>
            </a:r>
            <a:endParaRPr lang="cs-CZ" altLang="en-US" sz="2400"/>
          </a:p>
          <a:p>
            <a:pPr marL="1158875" lvl="2" indent="-514350"/>
            <a:r>
              <a:rPr lang="en-GB" altLang="en-US" sz="2100"/>
              <a:t>the </a:t>
            </a:r>
            <a:r>
              <a:rPr lang="en-GB" altLang="en-US" sz="2100" u="sng"/>
              <a:t>total cost of the</a:t>
            </a:r>
            <a:r>
              <a:rPr lang="cs-CZ" altLang="en-US" sz="2100" u="sng"/>
              <a:t> </a:t>
            </a:r>
            <a:r>
              <a:rPr lang="en-GB" altLang="en-US" sz="2100" u="sng"/>
              <a:t>activity</a:t>
            </a:r>
            <a:r>
              <a:rPr lang="en-GB" altLang="en-US" sz="2100"/>
              <a:t> centre and </a:t>
            </a:r>
            <a:endParaRPr lang="cs-CZ" altLang="en-US" sz="2100"/>
          </a:p>
          <a:p>
            <a:pPr marL="1158875" lvl="2" indent="-514350"/>
            <a:r>
              <a:rPr lang="en-GB" altLang="en-US" sz="2100"/>
              <a:t>the ability of a </a:t>
            </a:r>
            <a:r>
              <a:rPr lang="en-GB" altLang="en-US" sz="2100" u="sng"/>
              <a:t>single cost driver</a:t>
            </a:r>
            <a:r>
              <a:rPr lang="en-GB" altLang="en-US" sz="2100"/>
              <a:t> to</a:t>
            </a:r>
            <a:r>
              <a:rPr lang="en-US" altLang="en-US" sz="2100"/>
              <a:t> </a:t>
            </a:r>
            <a:r>
              <a:rPr lang="en-GB" altLang="en-US" sz="2100"/>
              <a:t>provide a satisfactory </a:t>
            </a:r>
            <a:r>
              <a:rPr lang="en-GB" altLang="en-US" sz="2100" u="sng"/>
              <a:t>determinant of the cost</a:t>
            </a:r>
            <a:r>
              <a:rPr lang="en-GB" altLang="en-US" sz="2100"/>
              <a:t> of the</a:t>
            </a:r>
            <a:r>
              <a:rPr lang="en-US" altLang="en-US" sz="2100"/>
              <a:t> </a:t>
            </a:r>
            <a:r>
              <a:rPr lang="en-GB" altLang="en-US" sz="2100"/>
              <a:t>activity.</a:t>
            </a:r>
            <a:endParaRPr lang="cs-CZ" altLang="en-US" sz="210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/>
              <a:t>Assign costs to cost pools </a:t>
            </a:r>
            <a:r>
              <a:rPr lang="cs-CZ" altLang="en-US" sz="2800" b="1"/>
              <a:t>(</a:t>
            </a:r>
            <a:r>
              <a:rPr lang="en-US" altLang="en-US" sz="2800" b="1"/>
              <a:t>cost centre</a:t>
            </a:r>
            <a:r>
              <a:rPr lang="cs-CZ" altLang="en-US" sz="2800" b="1"/>
              <a:t>)</a:t>
            </a:r>
            <a:r>
              <a:rPr lang="en-US" altLang="en-US" sz="2800" b="1"/>
              <a:t> for each activity:</a:t>
            </a:r>
          </a:p>
          <a:p>
            <a:pPr marL="863600" lvl="1" indent="-514350"/>
            <a:r>
              <a:rPr lang="en-US" altLang="en-US" sz="2400"/>
              <a:t>Costs assigned to activity cost pools include </a:t>
            </a:r>
            <a:endParaRPr lang="cs-CZ" altLang="en-US" sz="2400"/>
          </a:p>
          <a:p>
            <a:pPr marL="1158875" lvl="2" indent="-514350"/>
            <a:r>
              <a:rPr lang="en-US" altLang="en-US" sz="2100"/>
              <a:t>direct and </a:t>
            </a:r>
            <a:endParaRPr lang="cs-CZ" altLang="en-US" sz="2100"/>
          </a:p>
          <a:p>
            <a:pPr marL="1158875" lvl="2" indent="-514350"/>
            <a:r>
              <a:rPr lang="en-US" altLang="en-US" sz="2100"/>
              <a:t>indirect costs</a:t>
            </a:r>
            <a:r>
              <a:rPr lang="cs-CZ" altLang="en-US" sz="2100"/>
              <a:t> - </a:t>
            </a:r>
            <a:r>
              <a:rPr lang="cs-CZ" altLang="en-US" sz="2400" b="1"/>
              <a:t>r</a:t>
            </a:r>
            <a:r>
              <a:rPr lang="en-US" altLang="en-US" sz="2400" b="1"/>
              <a:t>esource cost drivers </a:t>
            </a:r>
            <a:r>
              <a:rPr lang="cs-CZ" altLang="en-US" sz="2400" b="1"/>
              <a:t>(RCD) </a:t>
            </a:r>
            <a:br>
              <a:rPr lang="cs-CZ" altLang="en-US" sz="2400" b="1"/>
            </a:br>
            <a:r>
              <a:rPr lang="cs-CZ" altLang="en-US" sz="2400" b="1"/>
              <a:t> 			</a:t>
            </a:r>
            <a:r>
              <a:rPr lang="en-US" altLang="en-US" sz="2100"/>
              <a:t>used to assign</a:t>
            </a:r>
            <a:r>
              <a:rPr lang="cs-CZ" altLang="en-US" sz="2100"/>
              <a:t> them</a:t>
            </a:r>
            <a:endParaRPr lang="en-US" altLang="en-US" sz="2100"/>
          </a:p>
          <a:p>
            <a:pPr marL="514350" indent="-514350">
              <a:buFont typeface="+mj-lt"/>
              <a:buAutoNum type="arabicPeriod"/>
            </a:pP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2257664768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5724</TotalTime>
  <Words>1589</Words>
  <Application>Microsoft Office PowerPoint</Application>
  <PresentationFormat>Předvádění na obrazovce (4:3)</PresentationFormat>
  <Paragraphs>275</Paragraphs>
  <Slides>29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Tahoma</vt:lpstr>
      <vt:lpstr>Times New Roman</vt:lpstr>
      <vt:lpstr>Verdana</vt:lpstr>
      <vt:lpstr>Wingdings</vt:lpstr>
      <vt:lpstr>Síť</vt:lpstr>
      <vt:lpstr>Activity Based Costing (ABC)   </vt:lpstr>
      <vt:lpstr>Why Activity Based Costing?</vt:lpstr>
      <vt:lpstr>Why Activity Based Costing?</vt:lpstr>
      <vt:lpstr>Innovations  in Management Accounting (MA)</vt:lpstr>
      <vt:lpstr>Activity Based Costing</vt:lpstr>
      <vt:lpstr>Traditional Costs Allocation </vt:lpstr>
      <vt:lpstr>Logic of Activity Based Costing </vt:lpstr>
      <vt:lpstr>ABC terminology</vt:lpstr>
      <vt:lpstr>Designing ABC systems (1/2)</vt:lpstr>
      <vt:lpstr>Designing ABC systems (2/2)</vt:lpstr>
      <vt:lpstr>A comparison of  traditional and ABC systems</vt:lpstr>
      <vt:lpstr>Multistage Activity Based Costing </vt:lpstr>
      <vt:lpstr>ABC Effects: AB management</vt:lpstr>
      <vt:lpstr>ABC Effects:  Classification of activities (1/2)</vt:lpstr>
      <vt:lpstr>ABC Effects:  Classification of activities (2/2)</vt:lpstr>
      <vt:lpstr>Model ABC</vt:lpstr>
      <vt:lpstr>Cost object: customer</vt:lpstr>
      <vt:lpstr>Customer profitability</vt:lpstr>
      <vt:lpstr>ABC Effects: Customer Profitability</vt:lpstr>
      <vt:lpstr>Customer Profitability Example</vt:lpstr>
      <vt:lpstr>Customer Profitability Example</vt:lpstr>
      <vt:lpstr>Customers’ segmentation</vt:lpstr>
      <vt:lpstr>Customer porfolio visualisation</vt:lpstr>
      <vt:lpstr>Zero-profit line</vt:lpstr>
      <vt:lpstr>Whale curve</vt:lpstr>
      <vt:lpstr>Whale curve</vt:lpstr>
      <vt:lpstr>Opportunities to transform loss customers into profitable ones</vt:lpstr>
      <vt:lpstr>Opportunities to transform loss customers into profitable ones</vt:lpstr>
      <vt:lpstr>Prezentace aplikace PowerPoint</vt:lpstr>
    </vt:vector>
  </TitlesOfParts>
  <Company>ESF -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114747</dc:creator>
  <cp:lastModifiedBy>Eva Švandová</cp:lastModifiedBy>
  <cp:revision>185</cp:revision>
  <cp:lastPrinted>2016-03-08T23:09:54Z</cp:lastPrinted>
  <dcterms:created xsi:type="dcterms:W3CDTF">2006-11-02T16:52:33Z</dcterms:created>
  <dcterms:modified xsi:type="dcterms:W3CDTF">2024-10-10T07:28:56Z</dcterms:modified>
</cp:coreProperties>
</file>