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handoutMasterIdLst>
    <p:handoutMasterId r:id="rId10"/>
  </p:handoutMasterIdLst>
  <p:sldIdLst>
    <p:sldId id="701" r:id="rId2"/>
    <p:sldId id="702" r:id="rId3"/>
    <p:sldId id="703" r:id="rId4"/>
    <p:sldId id="713" r:id="rId5"/>
    <p:sldId id="716" r:id="rId6"/>
    <p:sldId id="714" r:id="rId7"/>
    <p:sldId id="414" r:id="rId8"/>
  </p:sldIdLst>
  <p:sldSz cx="9144000" cy="6858000" type="screen4x3"/>
  <p:notesSz cx="6865938" cy="91582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6D321B-53D9-4A3B-9CF2-08A2FD807403}">
          <p14:sldIdLst>
            <p14:sldId id="701"/>
          </p14:sldIdLst>
        </p14:section>
        <p14:section name="Cíle" id="{37681601-E358-4540-8094-9DF7A450B879}">
          <p14:sldIdLst>
            <p14:sldId id="702"/>
          </p14:sldIdLst>
        </p14:section>
        <p14:section name="Requirements" id="{F18EFD65-567B-49A5-BA85-D94AA082897B}">
          <p14:sldIdLst>
            <p14:sldId id="703"/>
            <p14:sldId id="713"/>
            <p14:sldId id="716"/>
            <p14:sldId id="714"/>
          </p14:sldIdLst>
        </p14:section>
        <p14:section name="Q&amp;A" id="{573583DC-6C8D-49A8-ABCE-63ED2F5D072C}">
          <p14:sldIdLst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A2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911F0-C9C1-4C42-84E6-1A7318EA113E}" v="1" dt="2022-09-19T12:29:41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282" autoAdjust="0"/>
  </p:normalViewPr>
  <p:slideViewPr>
    <p:cSldViewPr>
      <p:cViewPr varScale="1">
        <p:scale>
          <a:sx n="113" d="100"/>
          <a:sy n="113" d="100"/>
        </p:scale>
        <p:origin x="22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ska Ladislav" userId="8a5408e5-455e-460a-ad51-9b974d4f4e67" providerId="ADAL" clId="{7E8911F0-C9C1-4C42-84E6-1A7318EA113E}"/>
    <pc:docChg chg="custSel modSld">
      <pc:chgData name="Siska Ladislav" userId="8a5408e5-455e-460a-ad51-9b974d4f4e67" providerId="ADAL" clId="{7E8911F0-C9C1-4C42-84E6-1A7318EA113E}" dt="2022-09-19T12:34:44.238" v="61" actId="20577"/>
      <pc:docMkLst>
        <pc:docMk/>
      </pc:docMkLst>
      <pc:sldChg chg="modSp mod">
        <pc:chgData name="Siska Ladislav" userId="8a5408e5-455e-460a-ad51-9b974d4f4e67" providerId="ADAL" clId="{7E8911F0-C9C1-4C42-84E6-1A7318EA113E}" dt="2022-09-19T12:29:21.246" v="19" actId="20577"/>
        <pc:sldMkLst>
          <pc:docMk/>
          <pc:sldMk cId="1612564887" sldId="701"/>
        </pc:sldMkLst>
        <pc:spChg chg="mod">
          <ac:chgData name="Siska Ladislav" userId="8a5408e5-455e-460a-ad51-9b974d4f4e67" providerId="ADAL" clId="{7E8911F0-C9C1-4C42-84E6-1A7318EA113E}" dt="2022-09-19T12:29:21.246" v="19" actId="20577"/>
          <ac:spMkLst>
            <pc:docMk/>
            <pc:sldMk cId="1612564887" sldId="701"/>
            <ac:spMk id="3" creationId="{76B6DF23-785E-48BE-B6D0-70A763A68006}"/>
          </ac:spMkLst>
        </pc:spChg>
      </pc:sldChg>
      <pc:sldChg chg="delSp modSp mod delAnim">
        <pc:chgData name="Siska Ladislav" userId="8a5408e5-455e-460a-ad51-9b974d4f4e67" providerId="ADAL" clId="{7E8911F0-C9C1-4C42-84E6-1A7318EA113E}" dt="2022-09-19T12:32:10.855" v="29" actId="20577"/>
        <pc:sldMkLst>
          <pc:docMk/>
          <pc:sldMk cId="3123414584" sldId="703"/>
        </pc:sldMkLst>
        <pc:spChg chg="del mod">
          <ac:chgData name="Siska Ladislav" userId="8a5408e5-455e-460a-ad51-9b974d4f4e67" providerId="ADAL" clId="{7E8911F0-C9C1-4C42-84E6-1A7318EA113E}" dt="2022-09-19T12:29:44.485" v="21" actId="478"/>
          <ac:spMkLst>
            <pc:docMk/>
            <pc:sldMk cId="3123414584" sldId="703"/>
            <ac:spMk id="5" creationId="{61819F5A-3451-48FD-B255-16D6968A6DAF}"/>
          </ac:spMkLst>
        </pc:spChg>
        <pc:spChg chg="mod">
          <ac:chgData name="Siska Ladislav" userId="8a5408e5-455e-460a-ad51-9b974d4f4e67" providerId="ADAL" clId="{7E8911F0-C9C1-4C42-84E6-1A7318EA113E}" dt="2022-09-19T12:32:10.855" v="29" actId="20577"/>
          <ac:spMkLst>
            <pc:docMk/>
            <pc:sldMk cId="3123414584" sldId="703"/>
            <ac:spMk id="24579" creationId="{00000000-0000-0000-0000-000000000000}"/>
          </ac:spMkLst>
        </pc:spChg>
      </pc:sldChg>
      <pc:sldChg chg="modSp mod">
        <pc:chgData name="Siska Ladislav" userId="8a5408e5-455e-460a-ad51-9b974d4f4e67" providerId="ADAL" clId="{7E8911F0-C9C1-4C42-84E6-1A7318EA113E}" dt="2022-09-19T12:34:44.238" v="61" actId="20577"/>
        <pc:sldMkLst>
          <pc:docMk/>
          <pc:sldMk cId="2342341379" sldId="711"/>
        </pc:sldMkLst>
        <pc:spChg chg="mod">
          <ac:chgData name="Siska Ladislav" userId="8a5408e5-455e-460a-ad51-9b974d4f4e67" providerId="ADAL" clId="{7E8911F0-C9C1-4C42-84E6-1A7318EA113E}" dt="2022-09-19T12:34:44.238" v="61" actId="20577"/>
          <ac:spMkLst>
            <pc:docMk/>
            <pc:sldMk cId="2342341379" sldId="711"/>
            <ac:spMk id="41987" creationId="{00000000-0000-0000-0000-000000000000}"/>
          </ac:spMkLst>
        </pc:spChg>
      </pc:sldChg>
    </pc:docChg>
  </pc:docChgLst>
  <pc:docChgLst>
    <pc:chgData name="Siska Ladislav" userId="8a5408e5-455e-460a-ad51-9b974d4f4e67" providerId="ADAL" clId="{1B4232EC-9D51-456C-9CFF-C53741ABE2AC}"/>
    <pc:docChg chg="custSel modSld">
      <pc:chgData name="Siska Ladislav" userId="8a5408e5-455e-460a-ad51-9b974d4f4e67" providerId="ADAL" clId="{1B4232EC-9D51-456C-9CFF-C53741ABE2AC}" dt="2021-09-07T17:58:41.346" v="48" actId="207"/>
      <pc:docMkLst>
        <pc:docMk/>
      </pc:docMkLst>
      <pc:sldChg chg="modSp mod">
        <pc:chgData name="Siska Ladislav" userId="8a5408e5-455e-460a-ad51-9b974d4f4e67" providerId="ADAL" clId="{1B4232EC-9D51-456C-9CFF-C53741ABE2AC}" dt="2021-09-07T17:55:22.211" v="22" actId="20577"/>
        <pc:sldMkLst>
          <pc:docMk/>
          <pc:sldMk cId="1612564887" sldId="701"/>
        </pc:sldMkLst>
        <pc:spChg chg="mod">
          <ac:chgData name="Siska Ladislav" userId="8a5408e5-455e-460a-ad51-9b974d4f4e67" providerId="ADAL" clId="{1B4232EC-9D51-456C-9CFF-C53741ABE2AC}" dt="2021-09-07T17:55:22.211" v="22" actId="20577"/>
          <ac:spMkLst>
            <pc:docMk/>
            <pc:sldMk cId="1612564887" sldId="701"/>
            <ac:spMk id="3" creationId="{76B6DF23-785E-48BE-B6D0-70A763A68006}"/>
          </ac:spMkLst>
        </pc:spChg>
      </pc:sldChg>
      <pc:sldChg chg="modSp mod">
        <pc:chgData name="Siska Ladislav" userId="8a5408e5-455e-460a-ad51-9b974d4f4e67" providerId="ADAL" clId="{1B4232EC-9D51-456C-9CFF-C53741ABE2AC}" dt="2021-09-07T17:57:50.548" v="43" actId="20577"/>
        <pc:sldMkLst>
          <pc:docMk/>
          <pc:sldMk cId="3123414584" sldId="703"/>
        </pc:sldMkLst>
        <pc:spChg chg="mod">
          <ac:chgData name="Siska Ladislav" userId="8a5408e5-455e-460a-ad51-9b974d4f4e67" providerId="ADAL" clId="{1B4232EC-9D51-456C-9CFF-C53741ABE2AC}" dt="2021-09-07T17:57:50.548" v="43" actId="20577"/>
          <ac:spMkLst>
            <pc:docMk/>
            <pc:sldMk cId="3123414584" sldId="703"/>
            <ac:spMk id="24579" creationId="{00000000-0000-0000-0000-000000000000}"/>
          </ac:spMkLst>
        </pc:spChg>
      </pc:sldChg>
      <pc:sldChg chg="modSp mod">
        <pc:chgData name="Siska Ladislav" userId="8a5408e5-455e-460a-ad51-9b974d4f4e67" providerId="ADAL" clId="{1B4232EC-9D51-456C-9CFF-C53741ABE2AC}" dt="2021-09-07T17:58:41.346" v="48" actId="207"/>
        <pc:sldMkLst>
          <pc:docMk/>
          <pc:sldMk cId="3007364954" sldId="714"/>
        </pc:sldMkLst>
        <pc:spChg chg="mod">
          <ac:chgData name="Siska Ladislav" userId="8a5408e5-455e-460a-ad51-9b974d4f4e67" providerId="ADAL" clId="{1B4232EC-9D51-456C-9CFF-C53741ABE2AC}" dt="2021-09-07T17:58:41.346" v="48" actId="207"/>
          <ac:spMkLst>
            <pc:docMk/>
            <pc:sldMk cId="3007364954" sldId="714"/>
            <ac:spMk id="4198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166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t" anchorCtr="0" compatLnSpc="1">
            <a:prstTxWarp prst="textNoShape">
              <a:avLst/>
            </a:prstTxWarp>
          </a:bodyPr>
          <a:lstStyle>
            <a:lvl1pPr defTabSz="962997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772" y="0"/>
            <a:ext cx="2976166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t" anchorCtr="0" compatLnSpc="1">
            <a:prstTxWarp prst="textNoShape">
              <a:avLst/>
            </a:prstTxWarp>
          </a:bodyPr>
          <a:lstStyle>
            <a:lvl1pPr algn="r" defTabSz="962997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1326"/>
            <a:ext cx="2976166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b" anchorCtr="0" compatLnSpc="1">
            <a:prstTxWarp prst="textNoShape">
              <a:avLst/>
            </a:prstTxWarp>
          </a:bodyPr>
          <a:lstStyle>
            <a:lvl1pPr defTabSz="962997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772" y="8701326"/>
            <a:ext cx="2976166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b" anchorCtr="0" compatLnSpc="1">
            <a:prstTxWarp prst="textNoShape">
              <a:avLst/>
            </a:prstTxWarp>
          </a:bodyPr>
          <a:lstStyle>
            <a:lvl1pPr algn="r" defTabSz="962997">
              <a:defRPr sz="1200"/>
            </a:lvl1pPr>
          </a:lstStyle>
          <a:p>
            <a:pPr>
              <a:defRPr/>
            </a:pPr>
            <a:fld id="{038A8611-4182-4D58-BCEC-EFB5A5CFA0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3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166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t" anchorCtr="0" compatLnSpc="1">
            <a:prstTxWarp prst="textNoShape">
              <a:avLst/>
            </a:prstTxWarp>
          </a:bodyPr>
          <a:lstStyle>
            <a:lvl1pPr defTabSz="962997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773" y="0"/>
            <a:ext cx="2974531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t" anchorCtr="0" compatLnSpc="1">
            <a:prstTxWarp prst="textNoShape">
              <a:avLst/>
            </a:prstTxWarp>
          </a:bodyPr>
          <a:lstStyle>
            <a:lvl1pPr algn="r" defTabSz="962997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2" y="4349931"/>
            <a:ext cx="5493077" cy="41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9860"/>
            <a:ext cx="2976166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b" anchorCtr="0" compatLnSpc="1">
            <a:prstTxWarp prst="textNoShape">
              <a:avLst/>
            </a:prstTxWarp>
          </a:bodyPr>
          <a:lstStyle>
            <a:lvl1pPr defTabSz="962997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773" y="8699860"/>
            <a:ext cx="2974531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6" tIns="48177" rIns="96356" bIns="48177" numCol="1" anchor="b" anchorCtr="0" compatLnSpc="1">
            <a:prstTxWarp prst="textNoShape">
              <a:avLst/>
            </a:prstTxWarp>
          </a:bodyPr>
          <a:lstStyle>
            <a:lvl1pPr algn="r" defTabSz="962997">
              <a:defRPr sz="1200"/>
            </a:lvl1pPr>
          </a:lstStyle>
          <a:p>
            <a:pPr>
              <a:defRPr/>
            </a:pPr>
            <a:fld id="{72DDE045-64B4-48D5-8221-515C90AAEC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9773" y="8699860"/>
            <a:ext cx="2974531" cy="4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6" tIns="48177" rIns="96356" bIns="4817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6D85DEA-577B-41AA-AD72-80FCFD9AB462}" type="slidenum">
              <a:rPr lang="cs-CZ" sz="1200"/>
              <a:pPr algn="r" eaLnBrk="1" hangingPunct="1"/>
              <a:t>1</a:t>
            </a:fld>
            <a:endParaRPr lang="cs-CZ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9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911" indent="-290351" defTabSz="9629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402" indent="-232280" defTabSz="9629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963" indent="-232280" defTabSz="9629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524" indent="-232280" defTabSz="9629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085" indent="-232280" defTabSz="9629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646" indent="-232280" defTabSz="9629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207" indent="-232280" defTabSz="9629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8768" indent="-232280" defTabSz="9629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307C0A-36B1-4D97-8C94-4E6807846337}" type="slidenum">
              <a:rPr lang="cs-CZ" smtClean="0"/>
              <a:pPr eaLnBrk="1" hangingPunct="1"/>
              <a:t>7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9A17-A293-488B-AACE-40C38059CBF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4008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CB4E-CF23-493D-BA97-2ABF9D75BD5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5757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05F0-7AC1-4F89-8724-4D353DBEA6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317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75C6-1603-4C38-9702-E25306191F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5000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9C9B-19CF-4DB9-84EC-F68507CCC21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562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217A-BCB0-4F82-A091-9ECAEFC413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00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68CF-36B3-4192-AB8A-681D5DDA282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7813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98B6-CFE8-4DAF-B558-F6F069A2DD4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2049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5A32-AB9D-4D81-84CE-F547329E107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067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2678-73DB-4552-8661-7E4632F0E77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1889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C756-26FD-4AFF-8638-5F54D79EEAD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492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6143AFD-B442-48D1-80E5-C4E7D9B9F8D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stax.org/details/books/principles-managerial-account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196752"/>
            <a:ext cx="6781800" cy="2133600"/>
          </a:xfrm>
        </p:spPr>
        <p:txBody>
          <a:bodyPr/>
          <a:lstStyle/>
          <a:p>
            <a:pPr eaLnBrk="1" hangingPunct="1"/>
            <a:r>
              <a:rPr lang="cs-CZ" sz="4000" b="0"/>
              <a:t>Předmět BPH_MAUC</a:t>
            </a:r>
            <a:r>
              <a:rPr lang="cs-CZ" sz="4800" b="0"/>
              <a:t> </a:t>
            </a:r>
            <a:br>
              <a:rPr lang="cs-CZ" sz="4800" b="0" dirty="0"/>
            </a:br>
            <a:r>
              <a:rPr lang="cs-CZ" sz="4800" dirty="0"/>
              <a:t>Manažerské účetnictví </a:t>
            </a:r>
            <a:br>
              <a:rPr lang="cs-CZ" sz="4800"/>
            </a:br>
            <a:endParaRPr lang="cs-CZ" sz="4400" b="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B6DF23-785E-48BE-B6D0-70A763A680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3608" y="3276600"/>
            <a:ext cx="6195392" cy="2438400"/>
          </a:xfrm>
        </p:spPr>
        <p:txBody>
          <a:bodyPr/>
          <a:lstStyle/>
          <a:p>
            <a:pPr algn="ctr" eaLnBrk="1" hangingPunct="1"/>
            <a:endParaRPr lang="cs-CZ" sz="1400" dirty="0"/>
          </a:p>
          <a:p>
            <a:pPr algn="ctr" eaLnBrk="1" hangingPunct="1"/>
            <a:r>
              <a:rPr lang="cs-CZ" sz="2200" dirty="0"/>
              <a:t>Ladislav Šiška</a:t>
            </a:r>
          </a:p>
          <a:p>
            <a:pPr algn="ctr" eaLnBrk="1" hangingPunct="1"/>
            <a:r>
              <a:rPr lang="cs-CZ" sz="2000" dirty="0" err="1"/>
              <a:t>ladislav.siska</a:t>
            </a:r>
            <a:r>
              <a:rPr lang="en-US" sz="2000" dirty="0"/>
              <a:t>@</a:t>
            </a:r>
            <a:r>
              <a:rPr lang="cs-CZ" sz="2000" dirty="0" err="1"/>
              <a:t>econ.muni</a:t>
            </a:r>
            <a:r>
              <a:rPr lang="en-US" sz="2000" dirty="0"/>
              <a:t>.</a:t>
            </a:r>
            <a:r>
              <a:rPr lang="en-US" sz="2000" dirty="0" err="1"/>
              <a:t>cz</a:t>
            </a:r>
            <a:endParaRPr lang="cs-CZ" sz="2000" dirty="0"/>
          </a:p>
          <a:p>
            <a:pPr algn="ctr" eaLnBrk="1" hangingPunct="1"/>
            <a:r>
              <a:rPr lang="cs-CZ" sz="1500" dirty="0"/>
              <a:t>místnost 545 </a:t>
            </a:r>
          </a:p>
          <a:p>
            <a:pPr algn="ctr" eaLnBrk="1" hangingPunct="1"/>
            <a:r>
              <a:rPr lang="cs-CZ" sz="1500" dirty="0"/>
              <a:t>konzultační hodiny</a:t>
            </a:r>
          </a:p>
          <a:p>
            <a:pPr algn="ctr" eaLnBrk="1" hangingPunct="1"/>
            <a:r>
              <a:rPr lang="cs-CZ" sz="1500" dirty="0"/>
              <a:t>dle dohody e-mailem </a:t>
            </a:r>
            <a:endParaRPr lang="cs-CZ" sz="1800" dirty="0"/>
          </a:p>
          <a:p>
            <a:pPr algn="ctr" eaLnBrk="1" hangingPunct="1"/>
            <a:endParaRPr lang="cs-CZ" sz="1800" dirty="0"/>
          </a:p>
          <a:p>
            <a:pPr algn="ctr" eaLnBrk="1" hangingPunct="1"/>
            <a:endParaRPr lang="cs-CZ" sz="1400" dirty="0"/>
          </a:p>
          <a:p>
            <a:pPr algn="ctr" eaLnBrk="1" hangingPunct="1"/>
            <a:endParaRPr lang="cs-CZ" sz="1400" dirty="0"/>
          </a:p>
          <a:p>
            <a:pPr algn="ctr" eaLnBrk="1" hangingPunct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1256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/>
              <a:t>BPH_MAUC</a:t>
            </a:r>
            <a:r>
              <a:rPr lang="cs-CZ"/>
              <a:t> </a:t>
            </a:r>
            <a:br>
              <a:rPr lang="cs-CZ"/>
            </a:br>
            <a:r>
              <a:rPr lang="cs-CZ"/>
              <a:t>Manažerské účetnictví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71296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/>
              <a:t>Cíl/výstupy z učení:</a:t>
            </a:r>
            <a:r>
              <a:rPr lang="cs-CZ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Na konci tohoto kurzu bude student schopen porozumět a vysvětlit význam manažerského účetnictví pro řízení podniku; přiřadit náklady výrobkům, službám a podnikovým činnostem; sestavit rozpočty; zaúčtovat typické transakce v nákladovém účetnictví; navrhnout jednoduchý systém měření výkonnosti a interpretovat data jím shromážděná.</a:t>
            </a:r>
          </a:p>
          <a:p>
            <a:pPr lvl="1">
              <a:lnSpc>
                <a:spcPct val="90000"/>
              </a:lnSpc>
            </a:pPr>
            <a:endParaRPr lang="cs-CZ" sz="800" dirty="0"/>
          </a:p>
          <a:p>
            <a:pPr>
              <a:lnSpc>
                <a:spcPct val="90000"/>
              </a:lnSpc>
            </a:pPr>
            <a:r>
              <a:rPr lang="cs-CZ" sz="2400" b="1" dirty="0"/>
              <a:t>ECTS dotace = 8 kreditů, </a:t>
            </a:r>
            <a:r>
              <a:rPr lang="cs-CZ" sz="1800" dirty="0"/>
              <a:t>tj</a:t>
            </a:r>
            <a:r>
              <a:rPr lang="cs-CZ" sz="1600" dirty="0"/>
              <a:t>.</a:t>
            </a:r>
            <a:r>
              <a:rPr lang="cs-CZ" sz="1800" dirty="0"/>
              <a:t>(*25 až *30)= </a:t>
            </a:r>
            <a:r>
              <a:rPr lang="cs-CZ" sz="1800" b="1" u="sng" dirty="0"/>
              <a:t>200 až 240 hod./sem. !!!</a:t>
            </a:r>
            <a:endParaRPr lang="cs-CZ" sz="2400" b="1" u="sng" dirty="0"/>
          </a:p>
          <a:p>
            <a:pPr>
              <a:lnSpc>
                <a:spcPct val="90000"/>
              </a:lnSpc>
            </a:pPr>
            <a:r>
              <a:rPr lang="cs-CZ" sz="2400" b="1" dirty="0"/>
              <a:t>Literatura</a:t>
            </a:r>
            <a:r>
              <a:rPr lang="cs-CZ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sz="1800" b="1" dirty="0"/>
              <a:t>Studijní materiály a prezentace </a:t>
            </a:r>
            <a:r>
              <a:rPr lang="cs-CZ" sz="1800" dirty="0"/>
              <a:t>z přednášek (obojí průběžně zveřejňovány v </a:t>
            </a:r>
            <a:r>
              <a:rPr lang="cs-CZ" sz="1800" i="1" dirty="0"/>
              <a:t>Učebních materiálech</a:t>
            </a:r>
            <a:r>
              <a:rPr lang="cs-CZ" sz="1800" dirty="0"/>
              <a:t> předmětu v IS MU)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DRURY, Colin a Mike TAYLES. </a:t>
            </a:r>
            <a:r>
              <a:rPr lang="en-US" sz="1400" i="1" dirty="0"/>
              <a:t>Management and cost accounting</a:t>
            </a:r>
            <a:r>
              <a:rPr lang="en-US" sz="1400" dirty="0"/>
              <a:t>. 12th Edition. Hampshire: Cengage Learning, EMEA, 2023. ISBN-13: 978-1-4737-9124-4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400" dirty="0"/>
              <a:t>ATKINSON, Anthony A., Robert S. KAPLAN, Ella </a:t>
            </a:r>
            <a:r>
              <a:rPr lang="cs-CZ" sz="1400" dirty="0" err="1"/>
              <a:t>Mae</a:t>
            </a:r>
            <a:r>
              <a:rPr lang="cs-CZ" sz="1400" dirty="0"/>
              <a:t> MATSUMURA a S. Mark YOUNG. </a:t>
            </a:r>
            <a:r>
              <a:rPr lang="cs-CZ" sz="1400" i="1" dirty="0"/>
              <a:t>Management </a:t>
            </a:r>
            <a:r>
              <a:rPr lang="cs-CZ" sz="1400" i="1" dirty="0" err="1"/>
              <a:t>accounting</a:t>
            </a:r>
            <a:r>
              <a:rPr lang="cs-CZ" sz="1400" i="1" dirty="0"/>
              <a:t> : </a:t>
            </a:r>
            <a:r>
              <a:rPr lang="cs-CZ" sz="1400" i="1" dirty="0" err="1"/>
              <a:t>information</a:t>
            </a:r>
            <a:r>
              <a:rPr lang="cs-CZ" sz="1400" i="1" dirty="0"/>
              <a:t> </a:t>
            </a:r>
            <a:r>
              <a:rPr lang="cs-CZ" sz="1400" i="1" dirty="0" err="1"/>
              <a:t>for</a:t>
            </a:r>
            <a:r>
              <a:rPr lang="cs-CZ" sz="1400" i="1" dirty="0"/>
              <a:t> </a:t>
            </a:r>
            <a:r>
              <a:rPr lang="cs-CZ" sz="1400" i="1" dirty="0" err="1"/>
              <a:t>decision-making</a:t>
            </a:r>
            <a:r>
              <a:rPr lang="cs-CZ" sz="1400" i="1" dirty="0"/>
              <a:t> and </a:t>
            </a:r>
            <a:r>
              <a:rPr lang="cs-CZ" sz="1400" i="1" dirty="0" err="1"/>
              <a:t>strategy</a:t>
            </a:r>
            <a:r>
              <a:rPr lang="cs-CZ" sz="1400" i="1" dirty="0"/>
              <a:t> </a:t>
            </a:r>
            <a:r>
              <a:rPr lang="cs-CZ" sz="1400" i="1" dirty="0" err="1"/>
              <a:t>execution</a:t>
            </a:r>
            <a:r>
              <a:rPr lang="cs-CZ" sz="1400" i="1" dirty="0"/>
              <a:t>.</a:t>
            </a:r>
            <a:r>
              <a:rPr lang="cs-CZ" sz="1400" dirty="0"/>
              <a:t> 7th </a:t>
            </a:r>
            <a:r>
              <a:rPr lang="cs-CZ" sz="1400" dirty="0" err="1"/>
              <a:t>ed</a:t>
            </a:r>
            <a:r>
              <a:rPr lang="cs-CZ" sz="1400" dirty="0"/>
              <a:t>. Boston: </a:t>
            </a:r>
            <a:r>
              <a:rPr lang="cs-CZ" sz="1400" dirty="0" err="1"/>
              <a:t>Pearson</a:t>
            </a:r>
            <a:r>
              <a:rPr lang="cs-CZ" sz="1400" dirty="0"/>
              <a:t>, 2020. ISBN 978-1-61853-351-7.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FRANKLIN, Mitchell, Patty GRAYBEAL a Dixon COOPER. </a:t>
            </a:r>
            <a:r>
              <a:rPr lang="en-US" sz="1400" i="1" dirty="0"/>
              <a:t>Principles of Accounting, Volume 2: Managerial Accounting.</a:t>
            </a:r>
            <a:r>
              <a:rPr lang="en-US" sz="1400" dirty="0"/>
              <a:t> Houston (Texas): Rice University, OpenStax, 2019. ISBN 978-1-947172-60-9.</a:t>
            </a:r>
            <a:r>
              <a:rPr lang="cs-CZ" sz="1400" dirty="0"/>
              <a:t> </a:t>
            </a:r>
            <a:r>
              <a:rPr lang="cs-CZ" sz="1400" dirty="0">
                <a:hlinkClick r:id="rId2"/>
              </a:rPr>
              <a:t>https://openstax.org/details/books/principles-managerial-accounting/</a:t>
            </a:r>
            <a:r>
              <a:rPr lang="cs-CZ" sz="1400" dirty="0"/>
              <a:t> </a:t>
            </a:r>
            <a:endParaRPr lang="cs-CZ" sz="1600" dirty="0"/>
          </a:p>
          <a:p>
            <a:pPr lvl="1">
              <a:lnSpc>
                <a:spcPct val="9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3698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BPH_MAUC </a:t>
            </a:r>
            <a:br>
              <a:rPr lang="cs-CZ"/>
            </a:br>
            <a:r>
              <a:rPr lang="cs-CZ"/>
              <a:t>Podmínky absolvování</a:t>
            </a:r>
            <a:endParaRPr 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837" y="1356989"/>
            <a:ext cx="8432643" cy="531237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600" dirty="0"/>
              <a:t>do hodnocení </a:t>
            </a:r>
            <a:r>
              <a:rPr lang="cs-CZ" sz="2600" b="1" dirty="0"/>
              <a:t>(100 b.)</a:t>
            </a:r>
            <a:r>
              <a:rPr lang="cs-CZ" sz="2600" dirty="0"/>
              <a:t> vstupuje:</a:t>
            </a:r>
          </a:p>
          <a:p>
            <a:pPr lvl="1">
              <a:lnSpc>
                <a:spcPct val="120000"/>
              </a:lnSpc>
            </a:pPr>
            <a:r>
              <a:rPr lang="cs-CZ" sz="2200" b="1" dirty="0"/>
              <a:t>45 b. za přednáškové období </a:t>
            </a:r>
            <a:r>
              <a:rPr lang="cs-CZ" sz="2200" b="1" u="sng" dirty="0"/>
              <a:t>(nutno získat min. 20 b.)</a:t>
            </a:r>
          </a:p>
          <a:p>
            <a:pPr lvl="2">
              <a:lnSpc>
                <a:spcPct val="120000"/>
              </a:lnSpc>
            </a:pPr>
            <a:r>
              <a:rPr lang="cs-CZ" sz="1900" b="1" dirty="0"/>
              <a:t>až 32 b. příklady </a:t>
            </a:r>
            <a:r>
              <a:rPr lang="cs-CZ" sz="1900" dirty="0"/>
              <a:t>– samostatné úkoly (8 x 4 b.)</a:t>
            </a:r>
          </a:p>
          <a:p>
            <a:pPr lvl="3">
              <a:lnSpc>
                <a:spcPct val="120000"/>
              </a:lnSpc>
            </a:pPr>
            <a:r>
              <a:rPr lang="cs-CZ" sz="1700" b="1" dirty="0"/>
              <a:t>odevzdání nejpozději NEDĚLE 23:59 daného týdne</a:t>
            </a:r>
          </a:p>
          <a:p>
            <a:pPr lvl="2">
              <a:lnSpc>
                <a:spcPct val="120000"/>
              </a:lnSpc>
            </a:pPr>
            <a:r>
              <a:rPr lang="cs-CZ" sz="1900" b="1" dirty="0"/>
              <a:t>až 13 b. týmový projekt a jeho prezentace </a:t>
            </a:r>
            <a:r>
              <a:rPr lang="cs-CZ" sz="1900" dirty="0"/>
              <a:t>(13 b.) </a:t>
            </a:r>
          </a:p>
          <a:p>
            <a:pPr lvl="3">
              <a:lnSpc>
                <a:spcPct val="120000"/>
              </a:lnSpc>
            </a:pPr>
            <a:r>
              <a:rPr lang="cs-CZ" sz="1800" dirty="0"/>
              <a:t>Vlastní originální </a:t>
            </a:r>
            <a:r>
              <a:rPr lang="cs-CZ" sz="1800" b="1" dirty="0"/>
              <a:t>8min.</a:t>
            </a:r>
            <a:r>
              <a:rPr lang="cs-CZ" sz="1800" dirty="0"/>
              <a:t> </a:t>
            </a:r>
            <a:r>
              <a:rPr lang="cs-CZ" sz="1800" b="1" dirty="0"/>
              <a:t>příklad s využitím AI </a:t>
            </a:r>
            <a:r>
              <a:rPr lang="cs-CZ" sz="1800" dirty="0"/>
              <a:t>(7 b.) </a:t>
            </a:r>
          </a:p>
          <a:p>
            <a:pPr lvl="4">
              <a:lnSpc>
                <a:spcPct val="120000"/>
              </a:lnSpc>
            </a:pPr>
            <a:r>
              <a:rPr lang="cs-CZ" sz="1800" b="1" dirty="0">
                <a:solidFill>
                  <a:srgbClr val="FF0000"/>
                </a:solidFill>
              </a:rPr>
              <a:t>týmy se přihlásí ve 3. týdnu (týden od 7.10.) v </a:t>
            </a:r>
            <a:r>
              <a:rPr lang="cs-CZ" sz="1800" b="1" dirty="0" err="1">
                <a:solidFill>
                  <a:srgbClr val="FF0000"/>
                </a:solidFill>
              </a:rPr>
              <a:t>ISu</a:t>
            </a:r>
            <a:r>
              <a:rPr lang="cs-CZ" sz="1800" b="1" dirty="0">
                <a:solidFill>
                  <a:srgbClr val="FF0000"/>
                </a:solidFill>
              </a:rPr>
              <a:t> k tématu</a:t>
            </a:r>
          </a:p>
          <a:p>
            <a:pPr lvl="4">
              <a:lnSpc>
                <a:spcPct val="120000"/>
              </a:lnSpc>
            </a:pPr>
            <a:r>
              <a:rPr lang="cs-CZ" sz="1800" b="1" dirty="0">
                <a:solidFill>
                  <a:srgbClr val="FF0000"/>
                </a:solidFill>
              </a:rPr>
              <a:t>Odevzdání do </a:t>
            </a:r>
            <a:r>
              <a:rPr lang="en-US" sz="1800" b="1">
                <a:solidFill>
                  <a:srgbClr val="FF0000"/>
                </a:solidFill>
              </a:rPr>
              <a:t>1</a:t>
            </a:r>
            <a:r>
              <a:rPr lang="cs-CZ" sz="1800" b="1">
                <a:solidFill>
                  <a:srgbClr val="FF0000"/>
                </a:solidFill>
              </a:rPr>
              <a:t>. </a:t>
            </a:r>
            <a:r>
              <a:rPr lang="cs-CZ" sz="1800" b="1" dirty="0">
                <a:solidFill>
                  <a:srgbClr val="FF0000"/>
                </a:solidFill>
              </a:rPr>
              <a:t>12. 2024 23:59</a:t>
            </a:r>
          </a:p>
          <a:p>
            <a:pPr lvl="3">
              <a:lnSpc>
                <a:spcPct val="120000"/>
              </a:lnSpc>
            </a:pPr>
            <a:r>
              <a:rPr lang="cs-CZ" sz="1800" dirty="0"/>
              <a:t>Oponentura a </a:t>
            </a:r>
            <a:r>
              <a:rPr lang="cs-CZ" sz="1800" b="1" dirty="0"/>
              <a:t>10min. prezentace řešení </a:t>
            </a:r>
            <a:r>
              <a:rPr lang="cs-CZ" sz="1800" dirty="0"/>
              <a:t>příkladu jiného týmu (6 b.)</a:t>
            </a:r>
            <a:endParaRPr lang="cs-CZ" sz="1800" b="1" dirty="0">
              <a:solidFill>
                <a:srgbClr val="FF0000"/>
              </a:solidFill>
            </a:endParaRPr>
          </a:p>
          <a:p>
            <a:pPr lvl="4">
              <a:lnSpc>
                <a:spcPct val="120000"/>
              </a:lnSpc>
            </a:pPr>
            <a:r>
              <a:rPr lang="cs-CZ" sz="1800" b="1" dirty="0">
                <a:solidFill>
                  <a:srgbClr val="FF0000"/>
                </a:solidFill>
              </a:rPr>
              <a:t>prezentace 9. či 16. 12. 2024</a:t>
            </a:r>
            <a:endParaRPr lang="cs-CZ" sz="1800" dirty="0"/>
          </a:p>
          <a:p>
            <a:pPr lvl="1">
              <a:lnSpc>
                <a:spcPct val="120000"/>
              </a:lnSpc>
            </a:pPr>
            <a:r>
              <a:rPr lang="cs-CZ" sz="2200" b="1" dirty="0"/>
              <a:t>55 b. zkouškový test</a:t>
            </a:r>
            <a:endParaRPr lang="cs-CZ" sz="2200" b="1" u="sng" dirty="0"/>
          </a:p>
          <a:p>
            <a:pPr lvl="2">
              <a:lnSpc>
                <a:spcPct val="120000"/>
              </a:lnSpc>
            </a:pPr>
            <a:r>
              <a:rPr lang="cs-CZ" sz="1900" dirty="0"/>
              <a:t>Komplexní příklad (viz ukázka v IS) + teoretické otázky </a:t>
            </a:r>
            <a:r>
              <a:rPr lang="cs-CZ" sz="1900" dirty="0" err="1"/>
              <a:t>abcd</a:t>
            </a:r>
            <a:endParaRPr lang="cs-CZ" sz="19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200" dirty="0"/>
              <a:t>Bonus: á 1 b. za účast na přednášce externisty</a:t>
            </a:r>
            <a:br>
              <a:rPr lang="cs-CZ" sz="2200" dirty="0"/>
            </a:br>
            <a:endParaRPr lang="cs-CZ" sz="2200" dirty="0"/>
          </a:p>
          <a:p>
            <a:pPr marL="0" indent="0">
              <a:lnSpc>
                <a:spcPct val="120000"/>
              </a:lnSpc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2341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BPH_MAUC </a:t>
            </a:r>
            <a:br>
              <a:rPr lang="cs-CZ" dirty="0"/>
            </a:br>
            <a:r>
              <a:rPr lang="cs-CZ" dirty="0"/>
              <a:t>Týmový projekt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209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b="1" dirty="0"/>
              <a:t>Vlastní příklad s využitím AI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Např. </a:t>
            </a:r>
            <a:r>
              <a:rPr lang="cs-CZ" sz="1800" dirty="0">
                <a:hlinkClick r:id="rId2"/>
              </a:rPr>
              <a:t>https://copilot.microsoft.com/</a:t>
            </a:r>
            <a:r>
              <a:rPr lang="cs-CZ" sz="1800" dirty="0"/>
              <a:t> </a:t>
            </a:r>
          </a:p>
          <a:p>
            <a:pPr>
              <a:lnSpc>
                <a:spcPct val="90000"/>
              </a:lnSpc>
            </a:pPr>
            <a:endParaRPr lang="cs-CZ" sz="22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F1A63D-D049-43D4-83F6-4F53C500E718}"/>
              </a:ext>
            </a:extLst>
          </p:cNvPr>
          <p:cNvSpPr txBox="1"/>
          <p:nvPr/>
        </p:nvSpPr>
        <p:spPr>
          <a:xfrm>
            <a:off x="7452320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C06DF-A11D-1FD6-0775-04AD445ED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67" y="0"/>
            <a:ext cx="2776635" cy="2786479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DB00DD5-0F71-4D93-BC90-040F3CF54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051" y="2028211"/>
            <a:ext cx="9144000" cy="6196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EF6154-3391-661F-1007-3BA70AEA1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824" y="2758840"/>
            <a:ext cx="494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1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BPH_MAUC </a:t>
            </a:r>
            <a:br>
              <a:rPr lang="cs-CZ" dirty="0"/>
            </a:br>
            <a:r>
              <a:rPr lang="cs-CZ" dirty="0"/>
              <a:t>Organizace zkoušky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209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b="1" dirty="0"/>
              <a:t>před zkouškou nutno získat </a:t>
            </a:r>
            <a:br>
              <a:rPr lang="cs-CZ" sz="2600" b="1" dirty="0"/>
            </a:br>
            <a:r>
              <a:rPr lang="cs-CZ" sz="2600" b="1" u="sng" dirty="0"/>
              <a:t>20 b. za semestr, jinak hodnocení X </a:t>
            </a:r>
            <a:r>
              <a:rPr lang="cs-CZ" sz="2600" b="1" dirty="0"/>
              <a:t>!</a:t>
            </a:r>
          </a:p>
          <a:p>
            <a:pPr>
              <a:lnSpc>
                <a:spcPct val="90000"/>
              </a:lnSpc>
            </a:pPr>
            <a:r>
              <a:rPr lang="cs-CZ" sz="2600" b="1" dirty="0"/>
              <a:t>forma zkoušky</a:t>
            </a:r>
          </a:p>
          <a:p>
            <a:pPr lvl="1">
              <a:lnSpc>
                <a:spcPct val="90000"/>
              </a:lnSpc>
            </a:pPr>
            <a:r>
              <a:rPr lang="cs-CZ" sz="2200" b="1" dirty="0"/>
              <a:t>písemná </a:t>
            </a:r>
            <a:r>
              <a:rPr lang="cs-CZ" sz="2200" dirty="0"/>
              <a:t>– 80 minut</a:t>
            </a:r>
          </a:p>
          <a:p>
            <a:pPr lvl="1">
              <a:lnSpc>
                <a:spcPct val="90000"/>
              </a:lnSpc>
            </a:pPr>
            <a:r>
              <a:rPr lang="cs-CZ" sz="2200" b="1" dirty="0"/>
              <a:t>ukázka testu </a:t>
            </a:r>
            <a:r>
              <a:rPr lang="cs-CZ" sz="2200" dirty="0"/>
              <a:t>v IS MU</a:t>
            </a:r>
          </a:p>
          <a:p>
            <a:pPr>
              <a:lnSpc>
                <a:spcPct val="90000"/>
              </a:lnSpc>
            </a:pPr>
            <a:r>
              <a:rPr lang="cs-CZ" sz="2600" b="1" u="sng" dirty="0"/>
              <a:t>přihlašování</a:t>
            </a:r>
            <a:r>
              <a:rPr lang="cs-CZ" sz="2600" b="1" dirty="0"/>
              <a:t> </a:t>
            </a:r>
            <a:r>
              <a:rPr lang="cs-CZ" sz="2600" dirty="0"/>
              <a:t>na termíny vypsané v IS MU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termíny budou vypsány nejpozději 2 týdny před koncem přednáškového období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v průběhu </a:t>
            </a:r>
            <a:r>
              <a:rPr lang="cs-CZ" sz="2200" u="sng" dirty="0"/>
              <a:t>celého</a:t>
            </a:r>
            <a:r>
              <a:rPr lang="cs-CZ" sz="2200" dirty="0"/>
              <a:t> zkouškového </a:t>
            </a:r>
            <a:r>
              <a:rPr lang="cs-CZ" sz="2200" u="sng" dirty="0"/>
              <a:t>vč. sobot</a:t>
            </a:r>
            <a:endParaRPr lang="cs-CZ" sz="1900" dirty="0"/>
          </a:p>
          <a:p>
            <a:pPr>
              <a:lnSpc>
                <a:spcPct val="90000"/>
              </a:lnSpc>
            </a:pPr>
            <a:r>
              <a:rPr lang="cs-CZ" sz="2400" b="1" dirty="0"/>
              <a:t>hodnocení</a:t>
            </a:r>
            <a:r>
              <a:rPr lang="cs-CZ" sz="2400" dirty="0"/>
              <a:t> viz výše</a:t>
            </a:r>
            <a:r>
              <a:rPr lang="cs-CZ" sz="2400" b="1" dirty="0"/>
              <a:t> </a:t>
            </a:r>
            <a:r>
              <a:rPr lang="cs-CZ" sz="2400" dirty="0"/>
              <a:t>– zahrnuje body ze semestru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výsledek</a:t>
            </a:r>
            <a:r>
              <a:rPr lang="cs-CZ" sz="2400" dirty="0"/>
              <a:t> testu v poznámkovém bloku v IS MU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do 3 dnů po konání zkoušky nejpozději</a:t>
            </a:r>
            <a:endParaRPr lang="cs-CZ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F1A63D-D049-43D4-83F6-4F53C500E718}"/>
              </a:ext>
            </a:extLst>
          </p:cNvPr>
          <p:cNvSpPr txBox="1"/>
          <p:nvPr/>
        </p:nvSpPr>
        <p:spPr>
          <a:xfrm>
            <a:off x="7452320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53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BPH_MAUC </a:t>
            </a:r>
            <a:br>
              <a:rPr lang="cs-CZ" dirty="0"/>
            </a:br>
            <a:r>
              <a:rPr lang="cs-CZ" dirty="0"/>
              <a:t>Podmínky absolvování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00408"/>
            <a:ext cx="8226963" cy="35121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/>
              <a:t>Všechny body se sčítají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Hodnocení dle celkového počtu bodů:</a:t>
            </a:r>
            <a:endParaRPr lang="cs-CZ" sz="1900" dirty="0"/>
          </a:p>
          <a:p>
            <a:pPr marL="0" indent="0">
              <a:lnSpc>
                <a:spcPct val="90000"/>
              </a:lnSpc>
              <a:buNone/>
            </a:pPr>
            <a:br>
              <a:rPr lang="cs-CZ" sz="2200" dirty="0"/>
            </a:br>
            <a:endParaRPr lang="cs-CZ" sz="2200" dirty="0"/>
          </a:p>
          <a:p>
            <a:pPr marL="0" indent="0">
              <a:lnSpc>
                <a:spcPct val="90000"/>
              </a:lnSpc>
              <a:buNone/>
            </a:pPr>
            <a:endParaRPr lang="cs-CZ" sz="2200" dirty="0"/>
          </a:p>
        </p:txBody>
      </p:sp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9CE74268-C570-724C-5B5B-286635A33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7567"/>
              </p:ext>
            </p:extLst>
          </p:nvPr>
        </p:nvGraphicFramePr>
        <p:xfrm>
          <a:off x="2123728" y="2564904"/>
          <a:ext cx="5976664" cy="2743344"/>
        </p:xfrm>
        <a:graphic>
          <a:graphicData uri="http://schemas.openxmlformats.org/drawingml/2006/table">
            <a:tbl>
              <a:tblPr/>
              <a:tblGrid>
                <a:gridCol w="125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Stupeň</a:t>
                      </a:r>
                    </a:p>
                  </a:txBody>
                  <a:tcPr marT="45732" marB="4573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Procento minimální úspěšnosti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 b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 b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 b.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 b.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b.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1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429000" y="3733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>
                <a:latin typeface="Tahoma" pitchFamily="34" charset="0"/>
              </a:rPr>
              <a:t>Dotazy?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3595</TotalTime>
  <Words>533</Words>
  <Application>Microsoft Office PowerPoint</Application>
  <PresentationFormat>On-screen Show (4:3)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Síť</vt:lpstr>
      <vt:lpstr>Předmět BPH_MAUC  Manažerské účetnictví  </vt:lpstr>
      <vt:lpstr>BPH_MAUC  Manažerské účetnictví</vt:lpstr>
      <vt:lpstr>BPH_MAUC  Podmínky absolvování</vt:lpstr>
      <vt:lpstr>BPH_MAUC  Týmový projekt</vt:lpstr>
      <vt:lpstr>BPH_MAUC  Organizace zkoušky</vt:lpstr>
      <vt:lpstr>BPH_MAUC  Podmínky absolvování</vt:lpstr>
      <vt:lpstr>PowerPoint Presentation</vt:lpstr>
    </vt:vector>
  </TitlesOfParts>
  <Company>ESF -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114747</dc:creator>
  <cp:lastModifiedBy>Ladislav Šiška</cp:lastModifiedBy>
  <cp:revision>197</cp:revision>
  <cp:lastPrinted>2015-09-21T09:59:28Z</cp:lastPrinted>
  <dcterms:created xsi:type="dcterms:W3CDTF">2006-11-02T16:52:33Z</dcterms:created>
  <dcterms:modified xsi:type="dcterms:W3CDTF">2024-09-23T16:33:19Z</dcterms:modified>
</cp:coreProperties>
</file>