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1" r:id="rId3"/>
    <p:sldId id="295" r:id="rId4"/>
    <p:sldId id="300" r:id="rId5"/>
    <p:sldId id="296" r:id="rId6"/>
    <p:sldId id="297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29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191979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>
                <a:solidFill>
                  <a:srgbClr val="0070C0"/>
                </a:solidFill>
              </a:rPr>
              <a:t>Business </a:t>
            </a:r>
            <a:r>
              <a:rPr lang="cs-CZ" dirty="0" err="1">
                <a:solidFill>
                  <a:srgbClr val="0070C0"/>
                </a:solidFill>
              </a:rPr>
              <a:t>Central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Introduction</a:t>
            </a:r>
            <a:r>
              <a:rPr lang="cs-CZ" dirty="0">
                <a:solidFill>
                  <a:srgbClr val="0070C0"/>
                </a:solidFill>
              </a:rPr>
              <a:t>    </a:t>
            </a:r>
            <a:br>
              <a:rPr lang="cs-CZ" dirty="0"/>
            </a:br>
            <a:br>
              <a:rPr lang="cs-CZ" dirty="0"/>
            </a:br>
            <a:r>
              <a:rPr lang="cs-CZ" sz="3100" dirty="0" err="1">
                <a:solidFill>
                  <a:srgbClr val="0070C0"/>
                </a:solidFill>
              </a:rPr>
              <a:t>Reservation</a:t>
            </a:r>
            <a:r>
              <a:rPr lang="cs-CZ" sz="3100" dirty="0">
                <a:solidFill>
                  <a:srgbClr val="0070C0"/>
                </a:solidFill>
              </a:rPr>
              <a:t> </a:t>
            </a:r>
            <a:r>
              <a:rPr lang="cs-CZ" sz="3100" dirty="0" err="1">
                <a:solidFill>
                  <a:srgbClr val="0070C0"/>
                </a:solidFill>
              </a:rPr>
              <a:t>basics</a:t>
            </a:r>
            <a:r>
              <a:rPr lang="cs-CZ" sz="31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>
                <a:solidFill>
                  <a:srgbClr val="0070C0"/>
                </a:solidFill>
              </a:rPr>
              <a:t>Ing.J.Skorkovský,CSc</a:t>
            </a:r>
            <a:r>
              <a:rPr lang="cs-CZ" sz="1800" dirty="0">
                <a:solidFill>
                  <a:srgbClr val="0070C0"/>
                </a:solidFill>
              </a:rPr>
              <a:t>.</a:t>
            </a:r>
            <a:r>
              <a:rPr lang="cs-CZ" dirty="0">
                <a:solidFill>
                  <a:srgbClr val="0070C0"/>
                </a:solidFill>
              </a:rPr>
              <a:t>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MASARYK UNIVERSITY BRNO,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rgbClr val="0070C0"/>
                </a:solidFill>
              </a:rPr>
              <a:t>Czech Republic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Faculty of economics and business administration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Department of </a:t>
            </a:r>
            <a:r>
              <a:rPr lang="cs-CZ" sz="1800" dirty="0">
                <a:solidFill>
                  <a:srgbClr val="0070C0"/>
                </a:solidFill>
              </a:rPr>
              <a:t>business management 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54B11-5CF5-4169-8CB7-CA86E54C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400" dirty="0" err="1">
                <a:solidFill>
                  <a:srgbClr val="0070C0"/>
                </a:solidFill>
              </a:rPr>
              <a:t>Reservation</a:t>
            </a:r>
            <a:r>
              <a:rPr lang="cs-CZ" sz="4400" dirty="0">
                <a:solidFill>
                  <a:srgbClr val="0070C0"/>
                </a:solidFill>
              </a:rPr>
              <a:t> </a:t>
            </a:r>
            <a:r>
              <a:rPr lang="cs-CZ" sz="4400" dirty="0" err="1">
                <a:solidFill>
                  <a:srgbClr val="0070C0"/>
                </a:solidFill>
              </a:rPr>
              <a:t>from</a:t>
            </a:r>
            <a:r>
              <a:rPr lang="cs-CZ" sz="4400" dirty="0">
                <a:solidFill>
                  <a:srgbClr val="0070C0"/>
                </a:solidFill>
              </a:rPr>
              <a:t> Sales lines I 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15604CD-9EB8-47E1-8F87-7CF910E6F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811" y="1628800"/>
            <a:ext cx="7524328" cy="1952189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62211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91BDC-C5E5-4B0C-A00D-7A812BB8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Sales line </a:t>
            </a:r>
            <a:r>
              <a:rPr lang="cs-CZ" sz="3600" dirty="0" err="1">
                <a:solidFill>
                  <a:srgbClr val="0070C0"/>
                </a:solidFill>
              </a:rPr>
              <a:t>after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reservation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04C3879-85FA-46F5-9985-F697D44B2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3000"/>
            <a:ext cx="7355160" cy="142856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0C84A10-9939-45FC-973F-F0652EA4E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645024"/>
            <a:ext cx="7355159" cy="1325534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F6B56C4-DC55-45C8-A43F-5C736D60FC16}"/>
              </a:ext>
            </a:extLst>
          </p:cNvPr>
          <p:cNvCxnSpPr/>
          <p:nvPr/>
        </p:nvCxnSpPr>
        <p:spPr>
          <a:xfrm>
            <a:off x="5796136" y="2852936"/>
            <a:ext cx="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923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77D23-1A06-47A0-922B-EE97B1575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2nd Sales line </a:t>
            </a:r>
            <a:r>
              <a:rPr lang="cs-CZ" sz="3600" dirty="0" err="1">
                <a:solidFill>
                  <a:srgbClr val="0070C0"/>
                </a:solidFill>
              </a:rPr>
              <a:t>reservation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for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location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>
                <a:solidFill>
                  <a:srgbClr val="FF0000"/>
                </a:solidFill>
              </a:rPr>
              <a:t>RED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844675-0E45-49A2-AF12-05625C27A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96752"/>
            <a:ext cx="6059016" cy="2424976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F23E778-A4EF-4FF0-9F31-06335CB1BF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789040"/>
            <a:ext cx="7055768" cy="1337862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B8470EC-CF14-4FFB-9117-109DE8846E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5402654"/>
            <a:ext cx="7211144" cy="993535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3F808697-B013-4C5D-AEE9-5610DEAB47F0}"/>
              </a:ext>
            </a:extLst>
          </p:cNvPr>
          <p:cNvCxnSpPr/>
          <p:nvPr/>
        </p:nvCxnSpPr>
        <p:spPr>
          <a:xfrm>
            <a:off x="6372200" y="5013176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635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B5701-274A-4CFE-ABDB-6AA22D5C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Purchase</a:t>
            </a:r>
            <a:r>
              <a:rPr lang="cs-CZ" sz="3600" dirty="0">
                <a:solidFill>
                  <a:srgbClr val="0070C0"/>
                </a:solidFill>
              </a:rPr>
              <a:t> lines </a:t>
            </a:r>
            <a:r>
              <a:rPr lang="cs-CZ" sz="3600" dirty="0" err="1">
                <a:solidFill>
                  <a:srgbClr val="0070C0"/>
                </a:solidFill>
              </a:rPr>
              <a:t>after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reservation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F4DCBBA-37DE-4C97-9CFB-8E10846C9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7956376" cy="1282178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71306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17697-3EDB-4798-A043-09C9EBF2F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0070C0"/>
                </a:solidFill>
              </a:rPr>
              <a:t> Cancellation of reservations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from</a:t>
            </a:r>
            <a:r>
              <a:rPr lang="cs-CZ" sz="3600" dirty="0">
                <a:solidFill>
                  <a:srgbClr val="0070C0"/>
                </a:solidFill>
              </a:rPr>
              <a:t> Sales lines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7A91AD1-4780-4DE7-A9ED-C80D78B78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5" y="1484784"/>
            <a:ext cx="5883869" cy="2476886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EFF46C8-39FF-4772-A0AE-6F153858AAAB}"/>
              </a:ext>
            </a:extLst>
          </p:cNvPr>
          <p:cNvSpPr txBox="1"/>
          <p:nvPr/>
        </p:nvSpPr>
        <p:spPr>
          <a:xfrm>
            <a:off x="6516216" y="2204864"/>
            <a:ext cx="234076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Reservation will be cancelled</a:t>
            </a:r>
            <a:endParaRPr lang="cs-CZ" sz="1400" dirty="0">
              <a:solidFill>
                <a:srgbClr val="0070C0"/>
              </a:solidFill>
            </a:endParaRPr>
          </a:p>
          <a:p>
            <a:r>
              <a:rPr lang="en-US" sz="1400" dirty="0">
                <a:solidFill>
                  <a:srgbClr val="0070C0"/>
                </a:solidFill>
              </a:rPr>
              <a:t> from the warehouse</a:t>
            </a:r>
            <a:endParaRPr lang="cs-CZ" sz="1400" dirty="0">
              <a:solidFill>
                <a:srgbClr val="0070C0"/>
              </a:solidFill>
            </a:endParaRPr>
          </a:p>
          <a:p>
            <a:r>
              <a:rPr lang="en-US" sz="1400" dirty="0">
                <a:solidFill>
                  <a:srgbClr val="0070C0"/>
                </a:solidFill>
              </a:rPr>
              <a:t>(not from the purchase line)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2D5F50A-459A-4C16-8BDB-659D95318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3334344"/>
            <a:ext cx="2649936" cy="870846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BF2B924D-AC83-4F03-B3CB-0742F5B7F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284" y="4376909"/>
            <a:ext cx="8229600" cy="2206453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285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650BC-A60F-4165-9419-D70DB161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Sales lines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E6A28E0-60CE-4ACD-9D5F-B7112DA3C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43" y="1398153"/>
            <a:ext cx="6948264" cy="1430326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92973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sz="2000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915816" y="-373751177"/>
            <a:ext cx="3942184" cy="754360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17638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New </a:t>
            </a:r>
            <a:r>
              <a:rPr lang="cs-CZ" sz="3600" dirty="0" err="1">
                <a:solidFill>
                  <a:srgbClr val="0070C0"/>
                </a:solidFill>
              </a:rPr>
              <a:t>item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creation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1417638"/>
            <a:ext cx="7560840" cy="2451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</a:rPr>
              <a:t>Create a new item (in the model author's database it is T</a:t>
            </a:r>
            <a:r>
              <a:rPr lang="cs-CZ" sz="1600" dirty="0">
                <a:solidFill>
                  <a:srgbClr val="0070C0"/>
                </a:solidFill>
              </a:rPr>
              <a:t>I</a:t>
            </a:r>
            <a:r>
              <a:rPr lang="en-US" sz="1600" dirty="0">
                <a:solidFill>
                  <a:srgbClr val="0070C0"/>
                </a:solidFill>
              </a:rPr>
              <a:t>_</a:t>
            </a:r>
            <a:r>
              <a:rPr lang="cs-CZ" sz="1600" dirty="0">
                <a:solidFill>
                  <a:srgbClr val="0070C0"/>
                </a:solidFill>
              </a:rPr>
              <a:t>0</a:t>
            </a:r>
            <a:r>
              <a:rPr lang="en-US" sz="1600" dirty="0">
                <a:solidFill>
                  <a:srgbClr val="0070C0"/>
                </a:solidFill>
              </a:rPr>
              <a:t>2</a:t>
            </a:r>
            <a:r>
              <a:rPr lang="cs-CZ" sz="1600" dirty="0">
                <a:solidFill>
                  <a:srgbClr val="0070C0"/>
                </a:solidFill>
              </a:rPr>
              <a:t>0</a:t>
            </a:r>
            <a:r>
              <a:rPr lang="en-US" sz="1600" dirty="0">
                <a:solidFill>
                  <a:srgbClr val="0070C0"/>
                </a:solidFill>
              </a:rPr>
              <a:t>). The item number in your databases may be different. Acquisition price </a:t>
            </a:r>
            <a:r>
              <a:rPr lang="cs-CZ" sz="1600" dirty="0">
                <a:solidFill>
                  <a:srgbClr val="0070C0"/>
                </a:solidFill>
              </a:rPr>
              <a:t>(</a:t>
            </a:r>
            <a:r>
              <a:rPr lang="cs-CZ" sz="1600" dirty="0" err="1">
                <a:solidFill>
                  <a:srgbClr val="0070C0"/>
                </a:solidFill>
              </a:rPr>
              <a:t>Cost</a:t>
            </a:r>
            <a:r>
              <a:rPr lang="cs-CZ" sz="1600" dirty="0">
                <a:solidFill>
                  <a:srgbClr val="0070C0"/>
                </a:solidFill>
              </a:rPr>
              <a:t>) </a:t>
            </a:r>
            <a:r>
              <a:rPr lang="en-US" sz="1600" dirty="0">
                <a:solidFill>
                  <a:srgbClr val="0070C0"/>
                </a:solidFill>
              </a:rPr>
              <a:t>will be 12 Pounds, Unit</a:t>
            </a:r>
            <a:r>
              <a:rPr lang="cs-CZ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rgbClr val="0070C0"/>
                </a:solidFill>
              </a:rPr>
              <a:t>price 20 Pounds, Valuation method =FIFO, Calculation of </a:t>
            </a:r>
            <a:r>
              <a:rPr lang="cs-CZ" sz="1600" dirty="0">
                <a:solidFill>
                  <a:srgbClr val="0070C0"/>
                </a:solidFill>
              </a:rPr>
              <a:t>L</a:t>
            </a:r>
            <a:r>
              <a:rPr lang="en-US" sz="1600" dirty="0" err="1">
                <a:solidFill>
                  <a:srgbClr val="0070C0"/>
                </a:solidFill>
              </a:rPr>
              <a:t>ead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cs-CZ" sz="1600" dirty="0">
                <a:solidFill>
                  <a:srgbClr val="0070C0"/>
                </a:solidFill>
              </a:rPr>
              <a:t>T</a:t>
            </a:r>
            <a:r>
              <a:rPr lang="en-US" sz="1600" dirty="0" err="1">
                <a:solidFill>
                  <a:srgbClr val="0070C0"/>
                </a:solidFill>
              </a:rPr>
              <a:t>ime</a:t>
            </a:r>
            <a:r>
              <a:rPr lang="en-US" sz="1600" dirty="0">
                <a:solidFill>
                  <a:srgbClr val="0070C0"/>
                </a:solidFill>
              </a:rPr>
              <a:t> =0, Replenishment system =</a:t>
            </a:r>
            <a:r>
              <a:rPr lang="cs-CZ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rgbClr val="0070C0"/>
                </a:solidFill>
              </a:rPr>
              <a:t>Purchase, Replenishment method Lot-for-Lot, Vendor number =10000 (Replenishment tab), </a:t>
            </a:r>
            <a:r>
              <a:rPr lang="cs-CZ" sz="1600" dirty="0">
                <a:solidFill>
                  <a:srgbClr val="0070C0"/>
                </a:solidFill>
              </a:rPr>
              <a:t>Lot </a:t>
            </a:r>
            <a:r>
              <a:rPr lang="en-US" sz="1600" dirty="0">
                <a:solidFill>
                  <a:srgbClr val="0070C0"/>
                </a:solidFill>
              </a:rPr>
              <a:t>accumulation period =1T, Accounting groups</a:t>
            </a:r>
            <a:r>
              <a:rPr lang="cs-CZ" sz="1600" dirty="0">
                <a:solidFill>
                  <a:srgbClr val="0070C0"/>
                </a:solidFill>
              </a:rPr>
              <a:t> 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cs-CZ" sz="1600" dirty="0">
                <a:solidFill>
                  <a:srgbClr val="0070C0"/>
                </a:solidFill>
              </a:rPr>
              <a:t>Retail</a:t>
            </a:r>
            <a:r>
              <a:rPr lang="en-US" sz="1600" dirty="0">
                <a:solidFill>
                  <a:srgbClr val="0070C0"/>
                </a:solidFill>
              </a:rPr>
              <a:t>, VAT</a:t>
            </a:r>
            <a:r>
              <a:rPr lang="cs-CZ" sz="1600" dirty="0">
                <a:solidFill>
                  <a:srgbClr val="0070C0"/>
                </a:solidFill>
              </a:rPr>
              <a:t>10</a:t>
            </a:r>
            <a:r>
              <a:rPr lang="en-US" sz="1600" dirty="0">
                <a:solidFill>
                  <a:srgbClr val="0070C0"/>
                </a:solidFill>
              </a:rPr>
              <a:t> and </a:t>
            </a:r>
            <a:r>
              <a:rPr lang="cs-CZ" sz="1600" dirty="0">
                <a:solidFill>
                  <a:srgbClr val="0070C0"/>
                </a:solidFill>
              </a:rPr>
              <a:t>RE</a:t>
            </a:r>
            <a:r>
              <a:rPr lang="en-US" sz="1600" dirty="0">
                <a:solidFill>
                  <a:srgbClr val="0070C0"/>
                </a:solidFill>
              </a:rPr>
              <a:t>SALE. Use one of the templates and manually edit the created card. Safety Lead time =</a:t>
            </a:r>
            <a:r>
              <a:rPr lang="cs-CZ" sz="1600" dirty="0">
                <a:solidFill>
                  <a:srgbClr val="0070C0"/>
                </a:solidFill>
              </a:rPr>
              <a:t>0 </a:t>
            </a:r>
            <a:br>
              <a:rPr lang="en-US" sz="1600" dirty="0"/>
            </a:br>
            <a:br>
              <a:rPr lang="en-US" sz="1600" dirty="0"/>
            </a:br>
            <a:r>
              <a:rPr lang="cs-CZ" sz="1600" dirty="0"/>
              <a:t> 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Přímá spojnice se šipkou 5"/>
          <p:cNvCxnSpPr>
            <a:cxnSpLocks/>
          </p:cNvCxnSpPr>
          <p:nvPr/>
        </p:nvCxnSpPr>
        <p:spPr>
          <a:xfrm>
            <a:off x="3781887" y="4869160"/>
            <a:ext cx="6120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4393955" y="4653136"/>
            <a:ext cx="3060340" cy="1305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Card</a:t>
            </a:r>
            <a:endParaRPr lang="cs-CZ" dirty="0"/>
          </a:p>
          <a:p>
            <a:pPr algn="ctr"/>
            <a:r>
              <a:rPr lang="cs-CZ" dirty="0"/>
              <a:t>TI_020</a:t>
            </a:r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AA515B3-EA25-4071-A9BC-36C3428D1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06" y="3531156"/>
            <a:ext cx="3290349" cy="1558587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1335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Item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Card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31464FE-A377-497B-9397-5AE1E454C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24784"/>
            <a:ext cx="5831632" cy="27678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86337FD-7CE6-4879-8704-0D6FC407D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276872"/>
            <a:ext cx="6588224" cy="250697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4164C6AC-2FFE-4B91-9E18-D5A26AF3EC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7590" y="3002881"/>
            <a:ext cx="6436313" cy="263232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0682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Location</a:t>
            </a:r>
            <a:r>
              <a:rPr lang="cs-CZ" sz="3600" dirty="0">
                <a:solidFill>
                  <a:srgbClr val="0070C0"/>
                </a:solidFill>
              </a:rPr>
              <a:t> setup 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7" name="Pravá složená závorka 6"/>
          <p:cNvSpPr/>
          <p:nvPr/>
        </p:nvSpPr>
        <p:spPr>
          <a:xfrm>
            <a:off x="7308304" y="1339890"/>
            <a:ext cx="144016" cy="111428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ravá složená závorka 7"/>
          <p:cNvSpPr/>
          <p:nvPr/>
        </p:nvSpPr>
        <p:spPr>
          <a:xfrm>
            <a:off x="7299830" y="2708920"/>
            <a:ext cx="144016" cy="111428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/>
          <p:cNvSpPr txBox="1"/>
          <p:nvPr/>
        </p:nvSpPr>
        <p:spPr>
          <a:xfrm>
            <a:off x="7632340" y="1712367"/>
            <a:ext cx="87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Blue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483896" y="3031369"/>
            <a:ext cx="1022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Red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F1F322E-C720-4C46-9CEC-941C6F116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516" y="1339890"/>
            <a:ext cx="5449104" cy="1068202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45D7DD04-958C-447E-8680-4697ADEBC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154" y="2716878"/>
            <a:ext cx="5320118" cy="1068202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24066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Purchase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of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created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item</a:t>
            </a:r>
            <a:r>
              <a:rPr lang="cs-CZ" sz="3600" dirty="0">
                <a:solidFill>
                  <a:srgbClr val="0070C0"/>
                </a:solidFill>
              </a:rPr>
              <a:t> and </a:t>
            </a:r>
            <a:r>
              <a:rPr lang="cs-CZ" sz="3600" dirty="0" err="1">
                <a:solidFill>
                  <a:srgbClr val="0070C0"/>
                </a:solidFill>
              </a:rPr>
              <a:t>Item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ledger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entries</a:t>
            </a:r>
            <a:r>
              <a:rPr lang="cs-CZ" sz="3600" dirty="0">
                <a:solidFill>
                  <a:srgbClr val="0070C0"/>
                </a:solidFill>
              </a:rPr>
              <a:t>  by use </a:t>
            </a:r>
            <a:r>
              <a:rPr lang="cs-CZ" sz="3600" dirty="0" err="1">
                <a:solidFill>
                  <a:srgbClr val="0070C0"/>
                </a:solidFill>
              </a:rPr>
              <a:t>of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Item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journal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067944" y="3105834"/>
            <a:ext cx="106188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F9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016283-57D1-42D2-96D3-367DE4A8F1E7}"/>
              </a:ext>
            </a:extLst>
          </p:cNvPr>
          <p:cNvSpPr txBox="1"/>
          <p:nvPr/>
        </p:nvSpPr>
        <p:spPr>
          <a:xfrm>
            <a:off x="599746" y="1088858"/>
            <a:ext cx="224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0070C0"/>
                </a:solidFill>
              </a:rPr>
              <a:t> </a:t>
            </a:r>
            <a:endParaRPr lang="cs-CZ" sz="1400" dirty="0">
              <a:solidFill>
                <a:srgbClr val="7030A0"/>
              </a:solidFill>
            </a:endParaRP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130424D-D8D1-4560-B44B-FD58F56857BE}"/>
              </a:ext>
            </a:extLst>
          </p:cNvPr>
          <p:cNvCxnSpPr>
            <a:cxnSpLocks/>
          </p:cNvCxnSpPr>
          <p:nvPr/>
        </p:nvCxnSpPr>
        <p:spPr>
          <a:xfrm>
            <a:off x="4067944" y="3114698"/>
            <a:ext cx="0" cy="818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117DBA3A-E782-45DD-BBA9-90870AEB1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719" y="1824970"/>
            <a:ext cx="7248627" cy="128972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A351DD62-59B3-453F-8D15-3B8FB854EB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933056"/>
            <a:ext cx="6695727" cy="72788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4E4323E0-4229-428A-B2C1-3859A404CD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5056071"/>
            <a:ext cx="6695727" cy="1148089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ED21969B-3E16-485E-AA46-6171A9736446}"/>
              </a:ext>
            </a:extLst>
          </p:cNvPr>
          <p:cNvCxnSpPr/>
          <p:nvPr/>
        </p:nvCxnSpPr>
        <p:spPr>
          <a:xfrm flipH="1">
            <a:off x="6084168" y="4660940"/>
            <a:ext cx="216024" cy="372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46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0070C0"/>
                </a:solidFill>
              </a:rPr>
              <a:t>Sales line 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E60D3B5-B8FC-42E3-B516-45EE1A5BA235}"/>
              </a:ext>
            </a:extLst>
          </p:cNvPr>
          <p:cNvSpPr txBox="1"/>
          <p:nvPr/>
        </p:nvSpPr>
        <p:spPr>
          <a:xfrm>
            <a:off x="413283" y="1195424"/>
            <a:ext cx="4457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B050"/>
                </a:solidFill>
              </a:rPr>
              <a:t>Customer</a:t>
            </a:r>
            <a:r>
              <a:rPr lang="cs-CZ" dirty="0">
                <a:solidFill>
                  <a:srgbClr val="00B050"/>
                </a:solidFill>
              </a:rPr>
              <a:t> 1000 has </a:t>
            </a:r>
            <a:r>
              <a:rPr lang="cs-CZ" dirty="0" err="1">
                <a:solidFill>
                  <a:srgbClr val="00B050"/>
                </a:solidFill>
              </a:rPr>
              <a:t>Shipment</a:t>
            </a:r>
            <a:r>
              <a:rPr lang="cs-CZ" dirty="0">
                <a:solidFill>
                  <a:srgbClr val="00B050"/>
                </a:solidFill>
              </a:rPr>
              <a:t> Time set to 2D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0B12C46-A770-4E21-9941-9E1ACDF94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631" y="922517"/>
            <a:ext cx="2977347" cy="1471160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6" name="Obdélník 15">
            <a:extLst>
              <a:ext uri="{FF2B5EF4-FFF2-40B4-BE49-F238E27FC236}">
                <a16:creationId xmlns:a16="http://schemas.microsoft.com/office/drawing/2014/main" id="{E43B0E41-E11B-4651-A790-FB8BAF10BB7D}"/>
              </a:ext>
            </a:extLst>
          </p:cNvPr>
          <p:cNvSpPr/>
          <p:nvPr/>
        </p:nvSpPr>
        <p:spPr>
          <a:xfrm>
            <a:off x="413283" y="1876759"/>
            <a:ext cx="2616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Demand</a:t>
            </a:r>
            <a:endParaRPr lang="cs-CZ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70AC1837-9A93-4C6D-8F32-A11A03789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83" y="3013779"/>
            <a:ext cx="7200800" cy="1378604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4212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CC4CBB-87C5-4DA0-8D5F-36141C336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Requisition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worksheet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suggestion</a:t>
            </a:r>
            <a:r>
              <a:rPr lang="cs-CZ" sz="3600" dirty="0">
                <a:solidFill>
                  <a:srgbClr val="0070C0"/>
                </a:solidFill>
              </a:rPr>
              <a:t>  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1A6F0C7-2398-417A-A1B7-0EBF525E0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628800"/>
            <a:ext cx="7487816" cy="1063225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6" name="Šipka: dolů 5">
            <a:extLst>
              <a:ext uri="{FF2B5EF4-FFF2-40B4-BE49-F238E27FC236}">
                <a16:creationId xmlns:a16="http://schemas.microsoft.com/office/drawing/2014/main" id="{E384F6FB-DF78-4341-BB4A-CC98DCF851A8}"/>
              </a:ext>
            </a:extLst>
          </p:cNvPr>
          <p:cNvSpPr/>
          <p:nvPr/>
        </p:nvSpPr>
        <p:spPr>
          <a:xfrm>
            <a:off x="1259632" y="2924944"/>
            <a:ext cx="3168352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Carry </a:t>
            </a:r>
            <a:r>
              <a:rPr lang="cs-CZ" dirty="0" err="1"/>
              <a:t>Out</a:t>
            </a:r>
            <a:endParaRPr lang="en-US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7E39E54-CD30-4EF2-A33E-43E5D8645383}"/>
              </a:ext>
            </a:extLst>
          </p:cNvPr>
          <p:cNvSpPr/>
          <p:nvPr/>
        </p:nvSpPr>
        <p:spPr>
          <a:xfrm>
            <a:off x="478898" y="4165976"/>
            <a:ext cx="71277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2366978-929A-4DB7-9833-569DE0F369B9}"/>
              </a:ext>
            </a:extLst>
          </p:cNvPr>
          <p:cNvSpPr/>
          <p:nvPr/>
        </p:nvSpPr>
        <p:spPr>
          <a:xfrm>
            <a:off x="478898" y="4653136"/>
            <a:ext cx="71277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ravá složená závorka 8">
            <a:extLst>
              <a:ext uri="{FF2B5EF4-FFF2-40B4-BE49-F238E27FC236}">
                <a16:creationId xmlns:a16="http://schemas.microsoft.com/office/drawing/2014/main" id="{149BB9D7-1EFE-44F1-8CFC-07FEE7C45B16}"/>
              </a:ext>
            </a:extLst>
          </p:cNvPr>
          <p:cNvSpPr/>
          <p:nvPr/>
        </p:nvSpPr>
        <p:spPr>
          <a:xfrm>
            <a:off x="7883352" y="4067944"/>
            <a:ext cx="145032" cy="873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8D4DA6D-9EA2-4867-8B39-0019B3E100CF}"/>
              </a:ext>
            </a:extLst>
          </p:cNvPr>
          <p:cNvSpPr txBox="1"/>
          <p:nvPr/>
        </p:nvSpPr>
        <p:spPr>
          <a:xfrm>
            <a:off x="8028384" y="430999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0070C0"/>
                </a:solidFill>
              </a:rPr>
              <a:t>Purchase</a:t>
            </a:r>
            <a:r>
              <a:rPr lang="cs-CZ" sz="1400" dirty="0">
                <a:solidFill>
                  <a:srgbClr val="0070C0"/>
                </a:solidFill>
              </a:rPr>
              <a:t> </a:t>
            </a:r>
          </a:p>
          <a:p>
            <a:r>
              <a:rPr lang="cs-CZ" sz="1400" dirty="0">
                <a:solidFill>
                  <a:srgbClr val="0070C0"/>
                </a:solidFill>
              </a:rPr>
              <a:t>lines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5B22500E-4F35-4381-AD38-B307AA80822A}"/>
              </a:ext>
            </a:extLst>
          </p:cNvPr>
          <p:cNvCxnSpPr/>
          <p:nvPr/>
        </p:nvCxnSpPr>
        <p:spPr>
          <a:xfrm flipV="1">
            <a:off x="5724128" y="2780928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F6DB94A-11A7-47FA-A192-17EDC02B4093}"/>
              </a:ext>
            </a:extLst>
          </p:cNvPr>
          <p:cNvSpPr txBox="1"/>
          <p:nvPr/>
        </p:nvSpPr>
        <p:spPr>
          <a:xfrm>
            <a:off x="4978384" y="3242646"/>
            <a:ext cx="52565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Should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be</a:t>
            </a:r>
            <a:r>
              <a:rPr lang="cs-CZ" dirty="0">
                <a:solidFill>
                  <a:srgbClr val="FF0000"/>
                </a:solidFill>
              </a:rPr>
              <a:t> 22 = 30-8</a:t>
            </a:r>
          </a:p>
          <a:p>
            <a:r>
              <a:rPr lang="en-US" sz="1200" dirty="0">
                <a:solidFill>
                  <a:srgbClr val="FF0000"/>
                </a:solidFill>
              </a:rPr>
              <a:t>At the time of creating the PWP presentation,</a:t>
            </a:r>
            <a:endParaRPr lang="cs-CZ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the database</a:t>
            </a:r>
            <a:r>
              <a:rPr lang="cs-CZ" sz="1200" dirty="0">
                <a:solidFill>
                  <a:srgbClr val="FF0000"/>
                </a:solidFill>
              </a:rPr>
              <a:t> </a:t>
            </a:r>
            <a:r>
              <a:rPr lang="cs-CZ" sz="1200" dirty="0" err="1">
                <a:solidFill>
                  <a:srgbClr val="FF0000"/>
                </a:solidFill>
              </a:rPr>
              <a:t>parameteres</a:t>
            </a:r>
            <a:r>
              <a:rPr lang="cs-CZ" sz="1200" dirty="0">
                <a:solidFill>
                  <a:srgbClr val="FF0000"/>
                </a:solidFill>
              </a:rPr>
              <a:t> </a:t>
            </a:r>
            <a:r>
              <a:rPr lang="en-US" sz="1200" dirty="0">
                <a:solidFill>
                  <a:srgbClr val="FF0000"/>
                </a:solidFill>
              </a:rPr>
              <a:t>was set up differently</a:t>
            </a:r>
            <a:r>
              <a:rPr lang="cs-CZ" sz="1200" dirty="0">
                <a:solidFill>
                  <a:srgbClr val="FF0000"/>
                </a:solidFill>
              </a:rPr>
              <a:t>…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5354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BC2C6-1820-4404-B2BF-F0BC72B4B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Purchase</a:t>
            </a:r>
            <a:r>
              <a:rPr lang="cs-CZ" sz="3600" dirty="0">
                <a:solidFill>
                  <a:srgbClr val="0070C0"/>
                </a:solidFill>
              </a:rPr>
              <a:t> Lines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E16A024-D19F-4313-82AC-EDADFFF1B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96" y="1729188"/>
            <a:ext cx="7380312" cy="943728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18F52C5-4AFB-4E32-8CFB-2847F56CE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96" y="3284984"/>
            <a:ext cx="6983760" cy="1230721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DC9AE2C1-2E7B-496C-A7C2-B6D2A2A5C5CC}"/>
              </a:ext>
            </a:extLst>
          </p:cNvPr>
          <p:cNvCxnSpPr/>
          <p:nvPr/>
        </p:nvCxnSpPr>
        <p:spPr>
          <a:xfrm flipH="1">
            <a:off x="6372200" y="2708920"/>
            <a:ext cx="648072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avá složená závorka 2">
            <a:extLst>
              <a:ext uri="{FF2B5EF4-FFF2-40B4-BE49-F238E27FC236}">
                <a16:creationId xmlns:a16="http://schemas.microsoft.com/office/drawing/2014/main" id="{980F0CFA-4CD0-4DF4-A86C-2902E89974F5}"/>
              </a:ext>
            </a:extLst>
          </p:cNvPr>
          <p:cNvSpPr/>
          <p:nvPr/>
        </p:nvSpPr>
        <p:spPr>
          <a:xfrm>
            <a:off x="7740352" y="1729188"/>
            <a:ext cx="216024" cy="8357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ravá složená závorka 7">
            <a:extLst>
              <a:ext uri="{FF2B5EF4-FFF2-40B4-BE49-F238E27FC236}">
                <a16:creationId xmlns:a16="http://schemas.microsoft.com/office/drawing/2014/main" id="{9ADFE368-9AC5-4AE6-8A26-0BBDD8CD0F7C}"/>
              </a:ext>
            </a:extLst>
          </p:cNvPr>
          <p:cNvSpPr/>
          <p:nvPr/>
        </p:nvSpPr>
        <p:spPr>
          <a:xfrm>
            <a:off x="7452320" y="3284984"/>
            <a:ext cx="123288" cy="12307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C781FC1-E0F6-44DC-8248-5603E90F9F85}"/>
              </a:ext>
            </a:extLst>
          </p:cNvPr>
          <p:cNvSpPr txBox="1"/>
          <p:nvPr/>
        </p:nvSpPr>
        <p:spPr>
          <a:xfrm>
            <a:off x="7956376" y="1962380"/>
            <a:ext cx="90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1st part</a:t>
            </a:r>
            <a:endParaRPr lang="en-US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F4EB846-4D5B-4425-B0C9-9E9F0D690745}"/>
              </a:ext>
            </a:extLst>
          </p:cNvPr>
          <p:cNvSpPr txBox="1"/>
          <p:nvPr/>
        </p:nvSpPr>
        <p:spPr>
          <a:xfrm>
            <a:off x="7575608" y="3715678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2nd 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658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36FF1-0DA4-4ECD-BAB1-98ABB28CC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980" y="537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600" dirty="0" err="1">
                <a:solidFill>
                  <a:srgbClr val="0070C0"/>
                </a:solidFill>
              </a:rPr>
              <a:t>Reservation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from</a:t>
            </a:r>
            <a:r>
              <a:rPr lang="cs-CZ" sz="3600" dirty="0">
                <a:solidFill>
                  <a:srgbClr val="0070C0"/>
                </a:solidFill>
              </a:rPr>
              <a:t> Sales lines I 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9D884FC-FF5B-4DDC-B0C9-FEBF8E405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95" y="1196752"/>
            <a:ext cx="1539277" cy="1656184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628BFA2-7007-4023-ADBF-CCAE30C2B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00" y="3068960"/>
            <a:ext cx="7812360" cy="2208613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9447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511</Words>
  <Application>Microsoft Office PowerPoint</Application>
  <PresentationFormat>Předvádění na obrazovce (4:3)</PresentationFormat>
  <Paragraphs>2742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   Business Central Introduction      Reservation basics </vt:lpstr>
      <vt:lpstr>New item creation </vt:lpstr>
      <vt:lpstr>Item Card </vt:lpstr>
      <vt:lpstr>Location setup </vt:lpstr>
      <vt:lpstr>Purchase of created item and Item ledger entries  by use of Item journal</vt:lpstr>
      <vt:lpstr>Sales line </vt:lpstr>
      <vt:lpstr>Requisition worksheet suggestion  </vt:lpstr>
      <vt:lpstr>Purchase Lines</vt:lpstr>
      <vt:lpstr>Reservation from Sales lines I </vt:lpstr>
      <vt:lpstr>Reservation from Sales lines I </vt:lpstr>
      <vt:lpstr>Sales line after reservation </vt:lpstr>
      <vt:lpstr>2nd Sales line reservation for location RED</vt:lpstr>
      <vt:lpstr>Purchase lines after reservation </vt:lpstr>
      <vt:lpstr> Cancellation of reservations from Sales lines</vt:lpstr>
      <vt:lpstr>Sales lines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Miki Skorkovský</cp:lastModifiedBy>
  <cp:revision>230</cp:revision>
  <dcterms:created xsi:type="dcterms:W3CDTF">2014-09-15T11:04:04Z</dcterms:created>
  <dcterms:modified xsi:type="dcterms:W3CDTF">2024-10-25T11:23:09Z</dcterms:modified>
</cp:coreProperties>
</file>