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5"/>
  </p:notesMasterIdLst>
  <p:handoutMasterIdLst>
    <p:handoutMasterId r:id="rId56"/>
  </p:handoutMasterIdLst>
  <p:sldIdLst>
    <p:sldId id="256" r:id="rId2"/>
    <p:sldId id="327" r:id="rId3"/>
    <p:sldId id="328" r:id="rId4"/>
    <p:sldId id="315" r:id="rId5"/>
    <p:sldId id="302" r:id="rId6"/>
    <p:sldId id="312" r:id="rId7"/>
    <p:sldId id="313" r:id="rId8"/>
    <p:sldId id="314" r:id="rId9"/>
    <p:sldId id="337" r:id="rId10"/>
    <p:sldId id="271" r:id="rId11"/>
    <p:sldId id="347" r:id="rId12"/>
    <p:sldId id="275" r:id="rId13"/>
    <p:sldId id="346" r:id="rId14"/>
    <p:sldId id="276" r:id="rId15"/>
    <p:sldId id="348" r:id="rId16"/>
    <p:sldId id="338" r:id="rId17"/>
    <p:sldId id="341" r:id="rId18"/>
    <p:sldId id="487" r:id="rId19"/>
    <p:sldId id="342" r:id="rId20"/>
    <p:sldId id="489" r:id="rId21"/>
    <p:sldId id="488" r:id="rId22"/>
    <p:sldId id="349" r:id="rId23"/>
    <p:sldId id="351" r:id="rId24"/>
    <p:sldId id="353" r:id="rId25"/>
    <p:sldId id="352" r:id="rId26"/>
    <p:sldId id="329" r:id="rId27"/>
    <p:sldId id="330" r:id="rId28"/>
    <p:sldId id="331" r:id="rId29"/>
    <p:sldId id="350" r:id="rId30"/>
    <p:sldId id="332" r:id="rId31"/>
    <p:sldId id="333" r:id="rId32"/>
    <p:sldId id="335" r:id="rId33"/>
    <p:sldId id="336" r:id="rId34"/>
    <p:sldId id="344" r:id="rId35"/>
    <p:sldId id="468" r:id="rId36"/>
    <p:sldId id="469" r:id="rId37"/>
    <p:sldId id="380" r:id="rId38"/>
    <p:sldId id="381" r:id="rId39"/>
    <p:sldId id="382" r:id="rId40"/>
    <p:sldId id="295" r:id="rId41"/>
    <p:sldId id="296" r:id="rId42"/>
    <p:sldId id="297" r:id="rId43"/>
    <p:sldId id="343" r:id="rId44"/>
    <p:sldId id="483" r:id="rId45"/>
    <p:sldId id="481" r:id="rId46"/>
    <p:sldId id="484" r:id="rId47"/>
    <p:sldId id="299" r:id="rId48"/>
    <p:sldId id="485" r:id="rId49"/>
    <p:sldId id="486" r:id="rId50"/>
    <p:sldId id="300" r:id="rId51"/>
    <p:sldId id="301" r:id="rId52"/>
    <p:sldId id="345" r:id="rId53"/>
    <p:sldId id="326" r:id="rId54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6754" autoAdjust="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D6C5E-FBFE-405F-AC49-01934049ACA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BA6760B-38B3-45A2-8B1E-78E22108A773}">
      <dgm:prSet phldrT="[Text]"/>
      <dgm:spPr/>
      <dgm:t>
        <a:bodyPr/>
        <a:lstStyle/>
        <a:p>
          <a:r>
            <a:rPr lang="cs-CZ" dirty="0"/>
            <a:t>Mezinárodní kupní smlouva</a:t>
          </a:r>
        </a:p>
      </dgm:t>
    </dgm:pt>
    <dgm:pt modelId="{7F7D4738-628D-4BA0-866E-D5B2405DC2EE}" type="parTrans" cxnId="{A4F46F19-447D-4D6A-90BC-D4D13951DE6C}">
      <dgm:prSet/>
      <dgm:spPr/>
      <dgm:t>
        <a:bodyPr/>
        <a:lstStyle/>
        <a:p>
          <a:endParaRPr lang="cs-CZ"/>
        </a:p>
      </dgm:t>
    </dgm:pt>
    <dgm:pt modelId="{034F4EC7-7C2C-4AA4-B078-13A02EC97450}" type="sibTrans" cxnId="{A4F46F19-447D-4D6A-90BC-D4D13951DE6C}">
      <dgm:prSet/>
      <dgm:spPr/>
      <dgm:t>
        <a:bodyPr/>
        <a:lstStyle/>
        <a:p>
          <a:endParaRPr lang="cs-CZ"/>
        </a:p>
      </dgm:t>
    </dgm:pt>
    <dgm:pt modelId="{A9702FA8-4A56-47D0-BE72-C168F6744D55}">
      <dgm:prSet phldrT="[Text]"/>
      <dgm:spPr/>
      <dgm:t>
        <a:bodyPr/>
        <a:lstStyle/>
        <a:p>
          <a:r>
            <a:rPr lang="cs-CZ" dirty="0"/>
            <a:t>Mezinárodní přepravní smlouva</a:t>
          </a:r>
        </a:p>
      </dgm:t>
    </dgm:pt>
    <dgm:pt modelId="{99ED9289-9A30-43F2-B47C-B71F56F43699}" type="parTrans" cxnId="{1E084F27-1A0D-4094-9DFF-957F863D51A9}">
      <dgm:prSet/>
      <dgm:spPr/>
      <dgm:t>
        <a:bodyPr/>
        <a:lstStyle/>
        <a:p>
          <a:endParaRPr lang="cs-CZ"/>
        </a:p>
      </dgm:t>
    </dgm:pt>
    <dgm:pt modelId="{3F7232EE-0E1D-4383-9B67-77D1E7386C80}" type="sibTrans" cxnId="{1E084F27-1A0D-4094-9DFF-957F863D51A9}">
      <dgm:prSet/>
      <dgm:spPr/>
      <dgm:t>
        <a:bodyPr/>
        <a:lstStyle/>
        <a:p>
          <a:endParaRPr lang="cs-CZ"/>
        </a:p>
      </dgm:t>
    </dgm:pt>
    <dgm:pt modelId="{F24875F2-BA68-48A5-8FC4-06ABEB7D444A}">
      <dgm:prSet phldrT="[Text]"/>
      <dgm:spPr/>
      <dgm:t>
        <a:bodyPr/>
        <a:lstStyle/>
        <a:p>
          <a:r>
            <a:rPr lang="cs-CZ" dirty="0"/>
            <a:t>Mezinárodní smlouva o kontrolní činnosti</a:t>
          </a:r>
        </a:p>
      </dgm:t>
    </dgm:pt>
    <dgm:pt modelId="{CDFD1C95-EB13-429C-AC74-41254952D0BE}" type="parTrans" cxnId="{5751C826-80BC-49B3-9EE5-CB25C7E4664F}">
      <dgm:prSet/>
      <dgm:spPr/>
      <dgm:t>
        <a:bodyPr/>
        <a:lstStyle/>
        <a:p>
          <a:endParaRPr lang="cs-CZ"/>
        </a:p>
      </dgm:t>
    </dgm:pt>
    <dgm:pt modelId="{EB631435-252E-4096-8A54-89CF107F18CA}" type="sibTrans" cxnId="{5751C826-80BC-49B3-9EE5-CB25C7E4664F}">
      <dgm:prSet/>
      <dgm:spPr/>
      <dgm:t>
        <a:bodyPr/>
        <a:lstStyle/>
        <a:p>
          <a:endParaRPr lang="cs-CZ"/>
        </a:p>
      </dgm:t>
    </dgm:pt>
    <dgm:pt modelId="{CCE8664D-AAE7-4F66-A27C-FFBA91BE2788}" type="pres">
      <dgm:prSet presAssocID="{7FAD6C5E-FBFE-405F-AC49-01934049ACA9}" presName="Name0" presStyleCnt="0">
        <dgm:presLayoutVars>
          <dgm:chMax val="7"/>
          <dgm:chPref val="7"/>
          <dgm:dir/>
        </dgm:presLayoutVars>
      </dgm:prSet>
      <dgm:spPr/>
    </dgm:pt>
    <dgm:pt modelId="{408900D8-9C56-4640-8EBA-CB57247FBD69}" type="pres">
      <dgm:prSet presAssocID="{7FAD6C5E-FBFE-405F-AC49-01934049ACA9}" presName="Name1" presStyleCnt="0"/>
      <dgm:spPr/>
    </dgm:pt>
    <dgm:pt modelId="{C223414F-BE51-4BDA-BED8-4B35B848A5A7}" type="pres">
      <dgm:prSet presAssocID="{7FAD6C5E-FBFE-405F-AC49-01934049ACA9}" presName="cycle" presStyleCnt="0"/>
      <dgm:spPr/>
    </dgm:pt>
    <dgm:pt modelId="{F0DDE570-CAE2-49F6-A29C-B3527396A946}" type="pres">
      <dgm:prSet presAssocID="{7FAD6C5E-FBFE-405F-AC49-01934049ACA9}" presName="srcNode" presStyleLbl="node1" presStyleIdx="0" presStyleCnt="3"/>
      <dgm:spPr/>
    </dgm:pt>
    <dgm:pt modelId="{13822FF3-F504-4E0E-AA08-9BEEFADCA999}" type="pres">
      <dgm:prSet presAssocID="{7FAD6C5E-FBFE-405F-AC49-01934049ACA9}" presName="conn" presStyleLbl="parChTrans1D2" presStyleIdx="0" presStyleCnt="1"/>
      <dgm:spPr/>
    </dgm:pt>
    <dgm:pt modelId="{6A3BDEFF-E66F-48A9-AF70-27C96E45819D}" type="pres">
      <dgm:prSet presAssocID="{7FAD6C5E-FBFE-405F-AC49-01934049ACA9}" presName="extraNode" presStyleLbl="node1" presStyleIdx="0" presStyleCnt="3"/>
      <dgm:spPr/>
    </dgm:pt>
    <dgm:pt modelId="{717167F4-5742-425D-9E91-C9D5A1CCEEB8}" type="pres">
      <dgm:prSet presAssocID="{7FAD6C5E-FBFE-405F-AC49-01934049ACA9}" presName="dstNode" presStyleLbl="node1" presStyleIdx="0" presStyleCnt="3"/>
      <dgm:spPr/>
    </dgm:pt>
    <dgm:pt modelId="{36611E50-BA6B-4796-928F-4AF2AC06E25A}" type="pres">
      <dgm:prSet presAssocID="{9BA6760B-38B3-45A2-8B1E-78E22108A773}" presName="text_1" presStyleLbl="node1" presStyleIdx="0" presStyleCnt="3">
        <dgm:presLayoutVars>
          <dgm:bulletEnabled val="1"/>
        </dgm:presLayoutVars>
      </dgm:prSet>
      <dgm:spPr/>
    </dgm:pt>
    <dgm:pt modelId="{CEB49A9D-566F-4547-BA2D-B58F582F7C88}" type="pres">
      <dgm:prSet presAssocID="{9BA6760B-38B3-45A2-8B1E-78E22108A773}" presName="accent_1" presStyleCnt="0"/>
      <dgm:spPr/>
    </dgm:pt>
    <dgm:pt modelId="{BE2FD725-B74E-4FEB-8788-CE79CF8E1BE8}" type="pres">
      <dgm:prSet presAssocID="{9BA6760B-38B3-45A2-8B1E-78E22108A773}" presName="accentRepeatNode" presStyleLbl="solidFgAcc1" presStyleIdx="0" presStyleCnt="3"/>
      <dgm:spPr/>
    </dgm:pt>
    <dgm:pt modelId="{B1C80B11-E9D6-408D-AB72-ECC1B17F19F0}" type="pres">
      <dgm:prSet presAssocID="{A9702FA8-4A56-47D0-BE72-C168F6744D55}" presName="text_2" presStyleLbl="node1" presStyleIdx="1" presStyleCnt="3">
        <dgm:presLayoutVars>
          <dgm:bulletEnabled val="1"/>
        </dgm:presLayoutVars>
      </dgm:prSet>
      <dgm:spPr/>
    </dgm:pt>
    <dgm:pt modelId="{C4C43CB2-D058-438C-99F7-F669A8ED040C}" type="pres">
      <dgm:prSet presAssocID="{A9702FA8-4A56-47D0-BE72-C168F6744D55}" presName="accent_2" presStyleCnt="0"/>
      <dgm:spPr/>
    </dgm:pt>
    <dgm:pt modelId="{7F2DF28C-7636-46E2-8A8B-0C7E8A9E0D50}" type="pres">
      <dgm:prSet presAssocID="{A9702FA8-4A56-47D0-BE72-C168F6744D55}" presName="accentRepeatNode" presStyleLbl="solidFgAcc1" presStyleIdx="1" presStyleCnt="3"/>
      <dgm:spPr/>
    </dgm:pt>
    <dgm:pt modelId="{A67C3B88-6A7D-4C42-8A35-FB4FE8E7C098}" type="pres">
      <dgm:prSet presAssocID="{F24875F2-BA68-48A5-8FC4-06ABEB7D444A}" presName="text_3" presStyleLbl="node1" presStyleIdx="2" presStyleCnt="3">
        <dgm:presLayoutVars>
          <dgm:bulletEnabled val="1"/>
        </dgm:presLayoutVars>
      </dgm:prSet>
      <dgm:spPr/>
    </dgm:pt>
    <dgm:pt modelId="{E0CBE309-913F-489F-989F-9204C8C00DB1}" type="pres">
      <dgm:prSet presAssocID="{F24875F2-BA68-48A5-8FC4-06ABEB7D444A}" presName="accent_3" presStyleCnt="0"/>
      <dgm:spPr/>
    </dgm:pt>
    <dgm:pt modelId="{D5BE7484-8F47-43B6-BFFB-76F75680D590}" type="pres">
      <dgm:prSet presAssocID="{F24875F2-BA68-48A5-8FC4-06ABEB7D444A}" presName="accentRepeatNode" presStyleLbl="solidFgAcc1" presStyleIdx="2" presStyleCnt="3"/>
      <dgm:spPr/>
    </dgm:pt>
  </dgm:ptLst>
  <dgm:cxnLst>
    <dgm:cxn modelId="{70860402-05C5-4FFA-A165-A0BB349E30D9}" type="presOf" srcId="{F24875F2-BA68-48A5-8FC4-06ABEB7D444A}" destId="{A67C3B88-6A7D-4C42-8A35-FB4FE8E7C098}" srcOrd="0" destOrd="0" presId="urn:microsoft.com/office/officeart/2008/layout/VerticalCurvedList"/>
    <dgm:cxn modelId="{A4F46F19-447D-4D6A-90BC-D4D13951DE6C}" srcId="{7FAD6C5E-FBFE-405F-AC49-01934049ACA9}" destId="{9BA6760B-38B3-45A2-8B1E-78E22108A773}" srcOrd="0" destOrd="0" parTransId="{7F7D4738-628D-4BA0-866E-D5B2405DC2EE}" sibTransId="{034F4EC7-7C2C-4AA4-B078-13A02EC97450}"/>
    <dgm:cxn modelId="{5751C826-80BC-49B3-9EE5-CB25C7E4664F}" srcId="{7FAD6C5E-FBFE-405F-AC49-01934049ACA9}" destId="{F24875F2-BA68-48A5-8FC4-06ABEB7D444A}" srcOrd="2" destOrd="0" parTransId="{CDFD1C95-EB13-429C-AC74-41254952D0BE}" sibTransId="{EB631435-252E-4096-8A54-89CF107F18CA}"/>
    <dgm:cxn modelId="{1E084F27-1A0D-4094-9DFF-957F863D51A9}" srcId="{7FAD6C5E-FBFE-405F-AC49-01934049ACA9}" destId="{A9702FA8-4A56-47D0-BE72-C168F6744D55}" srcOrd="1" destOrd="0" parTransId="{99ED9289-9A30-43F2-B47C-B71F56F43699}" sibTransId="{3F7232EE-0E1D-4383-9B67-77D1E7386C80}"/>
    <dgm:cxn modelId="{F43F7539-33B1-4376-92F2-24AF019E031A}" type="presOf" srcId="{7FAD6C5E-FBFE-405F-AC49-01934049ACA9}" destId="{CCE8664D-AAE7-4F66-A27C-FFBA91BE2788}" srcOrd="0" destOrd="0" presId="urn:microsoft.com/office/officeart/2008/layout/VerticalCurvedList"/>
    <dgm:cxn modelId="{E1F74E66-2E2D-4EFC-BB4E-7556893E8BE7}" type="presOf" srcId="{A9702FA8-4A56-47D0-BE72-C168F6744D55}" destId="{B1C80B11-E9D6-408D-AB72-ECC1B17F19F0}" srcOrd="0" destOrd="0" presId="urn:microsoft.com/office/officeart/2008/layout/VerticalCurvedList"/>
    <dgm:cxn modelId="{8870DC9D-4E7B-4C3B-89DC-7E3B06FD6A8F}" type="presOf" srcId="{034F4EC7-7C2C-4AA4-B078-13A02EC97450}" destId="{13822FF3-F504-4E0E-AA08-9BEEFADCA999}" srcOrd="0" destOrd="0" presId="urn:microsoft.com/office/officeart/2008/layout/VerticalCurvedList"/>
    <dgm:cxn modelId="{49B78AC3-91C4-48A6-BE8F-4A6AF4900FDD}" type="presOf" srcId="{9BA6760B-38B3-45A2-8B1E-78E22108A773}" destId="{36611E50-BA6B-4796-928F-4AF2AC06E25A}" srcOrd="0" destOrd="0" presId="urn:microsoft.com/office/officeart/2008/layout/VerticalCurvedList"/>
    <dgm:cxn modelId="{9FF4F345-034E-4DDB-A957-484D8578C52F}" type="presParOf" srcId="{CCE8664D-AAE7-4F66-A27C-FFBA91BE2788}" destId="{408900D8-9C56-4640-8EBA-CB57247FBD69}" srcOrd="0" destOrd="0" presId="urn:microsoft.com/office/officeart/2008/layout/VerticalCurvedList"/>
    <dgm:cxn modelId="{30E567F1-CE7A-411E-AA7F-A3BCF3DE5522}" type="presParOf" srcId="{408900D8-9C56-4640-8EBA-CB57247FBD69}" destId="{C223414F-BE51-4BDA-BED8-4B35B848A5A7}" srcOrd="0" destOrd="0" presId="urn:microsoft.com/office/officeart/2008/layout/VerticalCurvedList"/>
    <dgm:cxn modelId="{79EA7563-4D78-4BB0-9ABD-69BCCDFA2CFB}" type="presParOf" srcId="{C223414F-BE51-4BDA-BED8-4B35B848A5A7}" destId="{F0DDE570-CAE2-49F6-A29C-B3527396A946}" srcOrd="0" destOrd="0" presId="urn:microsoft.com/office/officeart/2008/layout/VerticalCurvedList"/>
    <dgm:cxn modelId="{60DFBFCC-BD50-4410-BE8A-787C7F0B553F}" type="presParOf" srcId="{C223414F-BE51-4BDA-BED8-4B35B848A5A7}" destId="{13822FF3-F504-4E0E-AA08-9BEEFADCA999}" srcOrd="1" destOrd="0" presId="urn:microsoft.com/office/officeart/2008/layout/VerticalCurvedList"/>
    <dgm:cxn modelId="{07D05A12-F76E-4962-8D5C-0D2F5E37A444}" type="presParOf" srcId="{C223414F-BE51-4BDA-BED8-4B35B848A5A7}" destId="{6A3BDEFF-E66F-48A9-AF70-27C96E45819D}" srcOrd="2" destOrd="0" presId="urn:microsoft.com/office/officeart/2008/layout/VerticalCurvedList"/>
    <dgm:cxn modelId="{2C36D3DF-7C8A-400E-AA7F-5BAF448CDCA9}" type="presParOf" srcId="{C223414F-BE51-4BDA-BED8-4B35B848A5A7}" destId="{717167F4-5742-425D-9E91-C9D5A1CCEEB8}" srcOrd="3" destOrd="0" presId="urn:microsoft.com/office/officeart/2008/layout/VerticalCurvedList"/>
    <dgm:cxn modelId="{E06D8ECF-CC26-4B5D-B124-A6BBABD0B614}" type="presParOf" srcId="{408900D8-9C56-4640-8EBA-CB57247FBD69}" destId="{36611E50-BA6B-4796-928F-4AF2AC06E25A}" srcOrd="1" destOrd="0" presId="urn:microsoft.com/office/officeart/2008/layout/VerticalCurvedList"/>
    <dgm:cxn modelId="{DE0E8BDE-D7AB-4336-88AE-5D346473E50C}" type="presParOf" srcId="{408900D8-9C56-4640-8EBA-CB57247FBD69}" destId="{CEB49A9D-566F-4547-BA2D-B58F582F7C88}" srcOrd="2" destOrd="0" presId="urn:microsoft.com/office/officeart/2008/layout/VerticalCurvedList"/>
    <dgm:cxn modelId="{F8BE9837-A594-4645-A774-84C0732EC40D}" type="presParOf" srcId="{CEB49A9D-566F-4547-BA2D-B58F582F7C88}" destId="{BE2FD725-B74E-4FEB-8788-CE79CF8E1BE8}" srcOrd="0" destOrd="0" presId="urn:microsoft.com/office/officeart/2008/layout/VerticalCurvedList"/>
    <dgm:cxn modelId="{C1CF4D5F-FCE4-4C55-BF69-A594D8ACCBCF}" type="presParOf" srcId="{408900D8-9C56-4640-8EBA-CB57247FBD69}" destId="{B1C80B11-E9D6-408D-AB72-ECC1B17F19F0}" srcOrd="3" destOrd="0" presId="urn:microsoft.com/office/officeart/2008/layout/VerticalCurvedList"/>
    <dgm:cxn modelId="{421E50F4-0E5B-4E22-9D61-5E41DFD44862}" type="presParOf" srcId="{408900D8-9C56-4640-8EBA-CB57247FBD69}" destId="{C4C43CB2-D058-438C-99F7-F669A8ED040C}" srcOrd="4" destOrd="0" presId="urn:microsoft.com/office/officeart/2008/layout/VerticalCurvedList"/>
    <dgm:cxn modelId="{57EFB33D-C029-485C-A441-4D22D6D9B2FD}" type="presParOf" srcId="{C4C43CB2-D058-438C-99F7-F669A8ED040C}" destId="{7F2DF28C-7636-46E2-8A8B-0C7E8A9E0D50}" srcOrd="0" destOrd="0" presId="urn:microsoft.com/office/officeart/2008/layout/VerticalCurvedList"/>
    <dgm:cxn modelId="{B4477C1C-C82E-48E9-887D-7A8ED9CE6583}" type="presParOf" srcId="{408900D8-9C56-4640-8EBA-CB57247FBD69}" destId="{A67C3B88-6A7D-4C42-8A35-FB4FE8E7C098}" srcOrd="5" destOrd="0" presId="urn:microsoft.com/office/officeart/2008/layout/VerticalCurvedList"/>
    <dgm:cxn modelId="{0E4FD538-7BF0-4BE8-BFCB-1BFB9AAEBC2F}" type="presParOf" srcId="{408900D8-9C56-4640-8EBA-CB57247FBD69}" destId="{E0CBE309-913F-489F-989F-9204C8C00DB1}" srcOrd="6" destOrd="0" presId="urn:microsoft.com/office/officeart/2008/layout/VerticalCurvedList"/>
    <dgm:cxn modelId="{4B023086-7D83-4F2E-8335-68CBAA97D932}" type="presParOf" srcId="{E0CBE309-913F-489F-989F-9204C8C00DB1}" destId="{D5BE7484-8F47-43B6-BFFB-76F75680D5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D1AE00-E54F-440E-976D-91C5D14823F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1953D53-4DDF-462D-B066-EB4A1BFC3F3D}">
      <dgm:prSet phldrT="[Text]"/>
      <dgm:spPr/>
      <dgm:t>
        <a:bodyPr/>
        <a:lstStyle/>
        <a:p>
          <a:r>
            <a:rPr lang="cs-CZ" dirty="0"/>
            <a:t>Zaplatit kupní cenu</a:t>
          </a:r>
        </a:p>
      </dgm:t>
    </dgm:pt>
    <dgm:pt modelId="{74308835-A6B1-4C26-815E-9E94CD51FEC1}" type="parTrans" cxnId="{D3B68BBC-7D22-4B35-A343-8B8CBB51D44E}">
      <dgm:prSet/>
      <dgm:spPr/>
      <dgm:t>
        <a:bodyPr/>
        <a:lstStyle/>
        <a:p>
          <a:endParaRPr lang="cs-CZ"/>
        </a:p>
      </dgm:t>
    </dgm:pt>
    <dgm:pt modelId="{B155BB78-9CE1-48E5-BBA8-EAB699CC15DE}" type="sibTrans" cxnId="{D3B68BBC-7D22-4B35-A343-8B8CBB51D44E}">
      <dgm:prSet/>
      <dgm:spPr/>
      <dgm:t>
        <a:bodyPr/>
        <a:lstStyle/>
        <a:p>
          <a:endParaRPr lang="cs-CZ"/>
        </a:p>
      </dgm:t>
    </dgm:pt>
    <dgm:pt modelId="{E696B757-B166-4665-9A13-93569C66245C}">
      <dgm:prSet phldrT="[Text]"/>
      <dgm:spPr/>
      <dgm:t>
        <a:bodyPr/>
        <a:lstStyle/>
        <a:p>
          <a:r>
            <a:rPr lang="cs-CZ" dirty="0"/>
            <a:t>Převzít dodávku</a:t>
          </a:r>
        </a:p>
      </dgm:t>
    </dgm:pt>
    <dgm:pt modelId="{8E84772F-30C9-4320-81F0-50A458ACA802}" type="parTrans" cxnId="{FCC31BE6-6B31-49CB-B08D-15B0378D33F1}">
      <dgm:prSet/>
      <dgm:spPr/>
      <dgm:t>
        <a:bodyPr/>
        <a:lstStyle/>
        <a:p>
          <a:endParaRPr lang="cs-CZ"/>
        </a:p>
      </dgm:t>
    </dgm:pt>
    <dgm:pt modelId="{3CC7AC81-608D-41C3-B553-724BA0487493}" type="sibTrans" cxnId="{FCC31BE6-6B31-49CB-B08D-15B0378D33F1}">
      <dgm:prSet/>
      <dgm:spPr/>
      <dgm:t>
        <a:bodyPr/>
        <a:lstStyle/>
        <a:p>
          <a:endParaRPr lang="cs-CZ"/>
        </a:p>
      </dgm:t>
    </dgm:pt>
    <dgm:pt modelId="{4A768AB8-653F-4965-8051-406231665DF0}" type="pres">
      <dgm:prSet presAssocID="{87D1AE00-E54F-440E-976D-91C5D14823F6}" presName="linear" presStyleCnt="0">
        <dgm:presLayoutVars>
          <dgm:dir/>
          <dgm:animLvl val="lvl"/>
          <dgm:resizeHandles val="exact"/>
        </dgm:presLayoutVars>
      </dgm:prSet>
      <dgm:spPr/>
    </dgm:pt>
    <dgm:pt modelId="{7D50C0FA-D054-443B-8D4A-76704DEDBB69}" type="pres">
      <dgm:prSet presAssocID="{C1953D53-4DDF-462D-B066-EB4A1BFC3F3D}" presName="parentLin" presStyleCnt="0"/>
      <dgm:spPr/>
    </dgm:pt>
    <dgm:pt modelId="{98D4572E-800F-4899-8578-4F29C15D210C}" type="pres">
      <dgm:prSet presAssocID="{C1953D53-4DDF-462D-B066-EB4A1BFC3F3D}" presName="parentLeftMargin" presStyleLbl="node1" presStyleIdx="0" presStyleCnt="2"/>
      <dgm:spPr/>
    </dgm:pt>
    <dgm:pt modelId="{8C9EF175-DA4D-4FA5-8DEB-E3C45192837F}" type="pres">
      <dgm:prSet presAssocID="{C1953D53-4DDF-462D-B066-EB4A1BFC3F3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4D09144-FD20-45B5-AC47-8D373F9D1FBE}" type="pres">
      <dgm:prSet presAssocID="{C1953D53-4DDF-462D-B066-EB4A1BFC3F3D}" presName="negativeSpace" presStyleCnt="0"/>
      <dgm:spPr/>
    </dgm:pt>
    <dgm:pt modelId="{15F49106-776C-49FC-ABFF-F67C297873BA}" type="pres">
      <dgm:prSet presAssocID="{C1953D53-4DDF-462D-B066-EB4A1BFC3F3D}" presName="childText" presStyleLbl="conFgAcc1" presStyleIdx="0" presStyleCnt="2">
        <dgm:presLayoutVars>
          <dgm:bulletEnabled val="1"/>
        </dgm:presLayoutVars>
      </dgm:prSet>
      <dgm:spPr/>
    </dgm:pt>
    <dgm:pt modelId="{9A40B3B1-806D-48A6-8524-CA18BCDAA81E}" type="pres">
      <dgm:prSet presAssocID="{B155BB78-9CE1-48E5-BBA8-EAB699CC15DE}" presName="spaceBetweenRectangles" presStyleCnt="0"/>
      <dgm:spPr/>
    </dgm:pt>
    <dgm:pt modelId="{A0BD9ADA-E4AA-46DF-930A-C882778E736F}" type="pres">
      <dgm:prSet presAssocID="{E696B757-B166-4665-9A13-93569C66245C}" presName="parentLin" presStyleCnt="0"/>
      <dgm:spPr/>
    </dgm:pt>
    <dgm:pt modelId="{361C85A2-C234-4632-A5B1-7897B72E62C5}" type="pres">
      <dgm:prSet presAssocID="{E696B757-B166-4665-9A13-93569C66245C}" presName="parentLeftMargin" presStyleLbl="node1" presStyleIdx="0" presStyleCnt="2"/>
      <dgm:spPr/>
    </dgm:pt>
    <dgm:pt modelId="{46550D06-D222-4A87-A584-3D149FF22FAE}" type="pres">
      <dgm:prSet presAssocID="{E696B757-B166-4665-9A13-93569C66245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1F1375F-6D39-4C85-AFB3-D0C929652472}" type="pres">
      <dgm:prSet presAssocID="{E696B757-B166-4665-9A13-93569C66245C}" presName="negativeSpace" presStyleCnt="0"/>
      <dgm:spPr/>
    </dgm:pt>
    <dgm:pt modelId="{9DC9DF28-F158-44B6-B411-DA5473DC2E47}" type="pres">
      <dgm:prSet presAssocID="{E696B757-B166-4665-9A13-93569C66245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FE23E16-DD92-4F2B-8227-77D5C5EED1FB}" type="presOf" srcId="{E696B757-B166-4665-9A13-93569C66245C}" destId="{46550D06-D222-4A87-A584-3D149FF22FAE}" srcOrd="1" destOrd="0" presId="urn:microsoft.com/office/officeart/2005/8/layout/list1"/>
    <dgm:cxn modelId="{81FC1A63-D532-4954-BBDC-B23E70B2F600}" type="presOf" srcId="{C1953D53-4DDF-462D-B066-EB4A1BFC3F3D}" destId="{98D4572E-800F-4899-8578-4F29C15D210C}" srcOrd="0" destOrd="0" presId="urn:microsoft.com/office/officeart/2005/8/layout/list1"/>
    <dgm:cxn modelId="{A4C72286-9CD0-46F4-8C46-ED5896501FE9}" type="presOf" srcId="{E696B757-B166-4665-9A13-93569C66245C}" destId="{361C85A2-C234-4632-A5B1-7897B72E62C5}" srcOrd="0" destOrd="0" presId="urn:microsoft.com/office/officeart/2005/8/layout/list1"/>
    <dgm:cxn modelId="{395F1A8D-47DA-4627-A327-03760D9972EF}" type="presOf" srcId="{87D1AE00-E54F-440E-976D-91C5D14823F6}" destId="{4A768AB8-653F-4965-8051-406231665DF0}" srcOrd="0" destOrd="0" presId="urn:microsoft.com/office/officeart/2005/8/layout/list1"/>
    <dgm:cxn modelId="{029C2BB0-100B-44A9-9E1D-A9691C60EA6C}" type="presOf" srcId="{C1953D53-4DDF-462D-B066-EB4A1BFC3F3D}" destId="{8C9EF175-DA4D-4FA5-8DEB-E3C45192837F}" srcOrd="1" destOrd="0" presId="urn:microsoft.com/office/officeart/2005/8/layout/list1"/>
    <dgm:cxn modelId="{D3B68BBC-7D22-4B35-A343-8B8CBB51D44E}" srcId="{87D1AE00-E54F-440E-976D-91C5D14823F6}" destId="{C1953D53-4DDF-462D-B066-EB4A1BFC3F3D}" srcOrd="0" destOrd="0" parTransId="{74308835-A6B1-4C26-815E-9E94CD51FEC1}" sibTransId="{B155BB78-9CE1-48E5-BBA8-EAB699CC15DE}"/>
    <dgm:cxn modelId="{FCC31BE6-6B31-49CB-B08D-15B0378D33F1}" srcId="{87D1AE00-E54F-440E-976D-91C5D14823F6}" destId="{E696B757-B166-4665-9A13-93569C66245C}" srcOrd="1" destOrd="0" parTransId="{8E84772F-30C9-4320-81F0-50A458ACA802}" sibTransId="{3CC7AC81-608D-41C3-B553-724BA0487493}"/>
    <dgm:cxn modelId="{C2AB06A6-2116-429B-A5A2-6450A769AF78}" type="presParOf" srcId="{4A768AB8-653F-4965-8051-406231665DF0}" destId="{7D50C0FA-D054-443B-8D4A-76704DEDBB69}" srcOrd="0" destOrd="0" presId="urn:microsoft.com/office/officeart/2005/8/layout/list1"/>
    <dgm:cxn modelId="{49C0672C-49E4-46DE-9BD6-A8F5128B7B69}" type="presParOf" srcId="{7D50C0FA-D054-443B-8D4A-76704DEDBB69}" destId="{98D4572E-800F-4899-8578-4F29C15D210C}" srcOrd="0" destOrd="0" presId="urn:microsoft.com/office/officeart/2005/8/layout/list1"/>
    <dgm:cxn modelId="{3B8B6903-1304-4D7B-8ED0-C78CAC2CDE33}" type="presParOf" srcId="{7D50C0FA-D054-443B-8D4A-76704DEDBB69}" destId="{8C9EF175-DA4D-4FA5-8DEB-E3C45192837F}" srcOrd="1" destOrd="0" presId="urn:microsoft.com/office/officeart/2005/8/layout/list1"/>
    <dgm:cxn modelId="{B0A3D506-9432-42C8-A59A-406AE47DABEF}" type="presParOf" srcId="{4A768AB8-653F-4965-8051-406231665DF0}" destId="{D4D09144-FD20-45B5-AC47-8D373F9D1FBE}" srcOrd="1" destOrd="0" presId="urn:microsoft.com/office/officeart/2005/8/layout/list1"/>
    <dgm:cxn modelId="{10F5EDB3-C26A-4F58-A088-D01928CEABEA}" type="presParOf" srcId="{4A768AB8-653F-4965-8051-406231665DF0}" destId="{15F49106-776C-49FC-ABFF-F67C297873BA}" srcOrd="2" destOrd="0" presId="urn:microsoft.com/office/officeart/2005/8/layout/list1"/>
    <dgm:cxn modelId="{860612BE-D778-4856-B0B9-D2BEC89EB1D3}" type="presParOf" srcId="{4A768AB8-653F-4965-8051-406231665DF0}" destId="{9A40B3B1-806D-48A6-8524-CA18BCDAA81E}" srcOrd="3" destOrd="0" presId="urn:microsoft.com/office/officeart/2005/8/layout/list1"/>
    <dgm:cxn modelId="{D50296AB-ED1E-412C-984A-EB17BE423C1A}" type="presParOf" srcId="{4A768AB8-653F-4965-8051-406231665DF0}" destId="{A0BD9ADA-E4AA-46DF-930A-C882778E736F}" srcOrd="4" destOrd="0" presId="urn:microsoft.com/office/officeart/2005/8/layout/list1"/>
    <dgm:cxn modelId="{A61BD8D4-EEC2-4BC5-B13D-EAA4943FA594}" type="presParOf" srcId="{A0BD9ADA-E4AA-46DF-930A-C882778E736F}" destId="{361C85A2-C234-4632-A5B1-7897B72E62C5}" srcOrd="0" destOrd="0" presId="urn:microsoft.com/office/officeart/2005/8/layout/list1"/>
    <dgm:cxn modelId="{F4348CB4-EAB4-4713-B548-AE42049D855C}" type="presParOf" srcId="{A0BD9ADA-E4AA-46DF-930A-C882778E736F}" destId="{46550D06-D222-4A87-A584-3D149FF22FAE}" srcOrd="1" destOrd="0" presId="urn:microsoft.com/office/officeart/2005/8/layout/list1"/>
    <dgm:cxn modelId="{A37E6B68-B87C-4326-8FCC-16B04460B03C}" type="presParOf" srcId="{4A768AB8-653F-4965-8051-406231665DF0}" destId="{71F1375F-6D39-4C85-AFB3-D0C929652472}" srcOrd="5" destOrd="0" presId="urn:microsoft.com/office/officeart/2005/8/layout/list1"/>
    <dgm:cxn modelId="{E9991ECF-056D-4F5C-9B22-8B843BCF2D8A}" type="presParOf" srcId="{4A768AB8-653F-4965-8051-406231665DF0}" destId="{9DC9DF28-F158-44B6-B411-DA5473DC2E4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923C53-53CB-44C9-9656-5785ED7D259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3A45EC6-543D-4864-B2C4-614C8C25E769}">
      <dgm:prSet phldrT="[Text]"/>
      <dgm:spPr/>
      <dgm:t>
        <a:bodyPr/>
        <a:lstStyle/>
        <a:p>
          <a:r>
            <a:rPr lang="cs-CZ" dirty="0"/>
            <a:t>Platební podmínka</a:t>
          </a:r>
        </a:p>
      </dgm:t>
    </dgm:pt>
    <dgm:pt modelId="{D92730D2-487E-4066-83CA-B52A9CF06A4A}" type="parTrans" cxnId="{0A9B49F0-FEF3-4CAC-912E-3D64C7C39FFA}">
      <dgm:prSet/>
      <dgm:spPr/>
      <dgm:t>
        <a:bodyPr/>
        <a:lstStyle/>
        <a:p>
          <a:endParaRPr lang="cs-CZ"/>
        </a:p>
      </dgm:t>
    </dgm:pt>
    <dgm:pt modelId="{450127AE-49FB-4193-B5C5-ACDEAE0AED5F}" type="sibTrans" cxnId="{0A9B49F0-FEF3-4CAC-912E-3D64C7C39FFA}">
      <dgm:prSet/>
      <dgm:spPr/>
      <dgm:t>
        <a:bodyPr/>
        <a:lstStyle/>
        <a:p>
          <a:endParaRPr lang="cs-CZ"/>
        </a:p>
      </dgm:t>
    </dgm:pt>
    <dgm:pt modelId="{5784C048-5842-4A7A-868C-D9504D4BB8DD}">
      <dgm:prSet phldrT="[Text]"/>
      <dgm:spPr/>
      <dgm:t>
        <a:bodyPr/>
        <a:lstStyle/>
        <a:p>
          <a:r>
            <a:rPr lang="cs-CZ" dirty="0"/>
            <a:t>KAM (místo placení)</a:t>
          </a:r>
        </a:p>
      </dgm:t>
    </dgm:pt>
    <dgm:pt modelId="{6DF44B76-CB91-4390-8F98-8517BB110D34}" type="parTrans" cxnId="{028C2A1F-8723-4F70-A18E-2AC149E55E37}">
      <dgm:prSet/>
      <dgm:spPr/>
      <dgm:t>
        <a:bodyPr/>
        <a:lstStyle/>
        <a:p>
          <a:endParaRPr lang="cs-CZ"/>
        </a:p>
      </dgm:t>
    </dgm:pt>
    <dgm:pt modelId="{612FB3BF-8BDD-4FFC-AF5B-400A5C704932}" type="sibTrans" cxnId="{028C2A1F-8723-4F70-A18E-2AC149E55E37}">
      <dgm:prSet/>
      <dgm:spPr/>
      <dgm:t>
        <a:bodyPr/>
        <a:lstStyle/>
        <a:p>
          <a:endParaRPr lang="cs-CZ"/>
        </a:p>
      </dgm:t>
    </dgm:pt>
    <dgm:pt modelId="{3E4D1A75-9873-4533-A12E-12931025B81C}">
      <dgm:prSet phldrT="[Text]"/>
      <dgm:spPr/>
      <dgm:t>
        <a:bodyPr/>
        <a:lstStyle/>
        <a:p>
          <a:r>
            <a:rPr lang="cs-CZ" dirty="0"/>
            <a:t>KDY (doba placení)</a:t>
          </a:r>
        </a:p>
      </dgm:t>
    </dgm:pt>
    <dgm:pt modelId="{FD471083-1A60-416B-9D2C-0A29DE5E4124}" type="parTrans" cxnId="{77C8FF0C-F6B9-46C2-A615-DC1FD692E3F0}">
      <dgm:prSet/>
      <dgm:spPr/>
      <dgm:t>
        <a:bodyPr/>
        <a:lstStyle/>
        <a:p>
          <a:endParaRPr lang="cs-CZ"/>
        </a:p>
      </dgm:t>
    </dgm:pt>
    <dgm:pt modelId="{68E6F850-ACFA-4715-977B-4B28BAF3DC99}" type="sibTrans" cxnId="{77C8FF0C-F6B9-46C2-A615-DC1FD692E3F0}">
      <dgm:prSet/>
      <dgm:spPr/>
      <dgm:t>
        <a:bodyPr/>
        <a:lstStyle/>
        <a:p>
          <a:endParaRPr lang="cs-CZ"/>
        </a:p>
      </dgm:t>
    </dgm:pt>
    <dgm:pt modelId="{436FB73A-CECC-45D9-832C-A4ADAA134BF0}">
      <dgm:prSet phldrT="[Text]"/>
      <dgm:spPr/>
      <dgm:t>
        <a:bodyPr/>
        <a:lstStyle/>
        <a:p>
          <a:r>
            <a:rPr lang="cs-CZ" dirty="0"/>
            <a:t>JAK (jakým prostředkem)</a:t>
          </a:r>
        </a:p>
      </dgm:t>
    </dgm:pt>
    <dgm:pt modelId="{62499B03-1890-4F7A-9EE5-8913EACA5525}" type="parTrans" cxnId="{5248ECAD-DDB9-4D52-839A-EF7D25F3DFDB}">
      <dgm:prSet/>
      <dgm:spPr/>
      <dgm:t>
        <a:bodyPr/>
        <a:lstStyle/>
        <a:p>
          <a:endParaRPr lang="cs-CZ"/>
        </a:p>
      </dgm:t>
    </dgm:pt>
    <dgm:pt modelId="{9D38ABF8-697E-47C8-B99F-A6C1AF4F39DF}" type="sibTrans" cxnId="{5248ECAD-DDB9-4D52-839A-EF7D25F3DFDB}">
      <dgm:prSet/>
      <dgm:spPr/>
      <dgm:t>
        <a:bodyPr/>
        <a:lstStyle/>
        <a:p>
          <a:endParaRPr lang="cs-CZ"/>
        </a:p>
      </dgm:t>
    </dgm:pt>
    <dgm:pt modelId="{CE4FDB84-73BA-4478-8EB3-1C83EB417870}" type="pres">
      <dgm:prSet presAssocID="{DA923C53-53CB-44C9-9656-5785ED7D259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B1965B6-4535-40C4-A26F-7BFE3C024C08}" type="pres">
      <dgm:prSet presAssocID="{93A45EC6-543D-4864-B2C4-614C8C25E769}" presName="root1" presStyleCnt="0"/>
      <dgm:spPr/>
    </dgm:pt>
    <dgm:pt modelId="{9997C0BE-3D09-4D9E-8CE2-A2196C12F875}" type="pres">
      <dgm:prSet presAssocID="{93A45EC6-543D-4864-B2C4-614C8C25E769}" presName="LevelOneTextNode" presStyleLbl="node0" presStyleIdx="0" presStyleCnt="1" custScaleX="351187">
        <dgm:presLayoutVars>
          <dgm:chPref val="3"/>
        </dgm:presLayoutVars>
      </dgm:prSet>
      <dgm:spPr/>
    </dgm:pt>
    <dgm:pt modelId="{8A3B3F26-4020-4760-BAF1-5C6ACB2BB70D}" type="pres">
      <dgm:prSet presAssocID="{93A45EC6-543D-4864-B2C4-614C8C25E769}" presName="level2hierChild" presStyleCnt="0"/>
      <dgm:spPr/>
    </dgm:pt>
    <dgm:pt modelId="{C2FBC34F-E4D0-480D-A010-D7F7759E102B}" type="pres">
      <dgm:prSet presAssocID="{6DF44B76-CB91-4390-8F98-8517BB110D34}" presName="conn2-1" presStyleLbl="parChTrans1D2" presStyleIdx="0" presStyleCnt="3"/>
      <dgm:spPr/>
    </dgm:pt>
    <dgm:pt modelId="{B64BDC10-EA7A-44DA-A42E-EE34D1713BF7}" type="pres">
      <dgm:prSet presAssocID="{6DF44B76-CB91-4390-8F98-8517BB110D34}" presName="connTx" presStyleLbl="parChTrans1D2" presStyleIdx="0" presStyleCnt="3"/>
      <dgm:spPr/>
    </dgm:pt>
    <dgm:pt modelId="{A60FFFF6-AA5A-46E8-B8C0-2203F1D57EAE}" type="pres">
      <dgm:prSet presAssocID="{5784C048-5842-4A7A-868C-D9504D4BB8DD}" presName="root2" presStyleCnt="0"/>
      <dgm:spPr/>
    </dgm:pt>
    <dgm:pt modelId="{E7ADA920-46BA-48E5-AD50-51307FB3BD65}" type="pres">
      <dgm:prSet presAssocID="{5784C048-5842-4A7A-868C-D9504D4BB8DD}" presName="LevelTwoTextNode" presStyleLbl="node2" presStyleIdx="0" presStyleCnt="3">
        <dgm:presLayoutVars>
          <dgm:chPref val="3"/>
        </dgm:presLayoutVars>
      </dgm:prSet>
      <dgm:spPr/>
    </dgm:pt>
    <dgm:pt modelId="{6F5830C6-C19F-4A69-9A53-F0500F36CC65}" type="pres">
      <dgm:prSet presAssocID="{5784C048-5842-4A7A-868C-D9504D4BB8DD}" presName="level3hierChild" presStyleCnt="0"/>
      <dgm:spPr/>
    </dgm:pt>
    <dgm:pt modelId="{B55B3024-E0AE-4C53-B30C-264538B773D4}" type="pres">
      <dgm:prSet presAssocID="{FD471083-1A60-416B-9D2C-0A29DE5E4124}" presName="conn2-1" presStyleLbl="parChTrans1D2" presStyleIdx="1" presStyleCnt="3"/>
      <dgm:spPr/>
    </dgm:pt>
    <dgm:pt modelId="{C5321F1C-D412-4311-AE6E-A717ED684BB4}" type="pres">
      <dgm:prSet presAssocID="{FD471083-1A60-416B-9D2C-0A29DE5E4124}" presName="connTx" presStyleLbl="parChTrans1D2" presStyleIdx="1" presStyleCnt="3"/>
      <dgm:spPr/>
    </dgm:pt>
    <dgm:pt modelId="{300271BE-1B5E-4272-A84B-63389DFDB220}" type="pres">
      <dgm:prSet presAssocID="{3E4D1A75-9873-4533-A12E-12931025B81C}" presName="root2" presStyleCnt="0"/>
      <dgm:spPr/>
    </dgm:pt>
    <dgm:pt modelId="{C1830F9B-3A27-42EC-A138-9188A6B86701}" type="pres">
      <dgm:prSet presAssocID="{3E4D1A75-9873-4533-A12E-12931025B81C}" presName="LevelTwoTextNode" presStyleLbl="node2" presStyleIdx="1" presStyleCnt="3">
        <dgm:presLayoutVars>
          <dgm:chPref val="3"/>
        </dgm:presLayoutVars>
      </dgm:prSet>
      <dgm:spPr/>
    </dgm:pt>
    <dgm:pt modelId="{B690C265-6B2E-44C1-B5DA-DD9B22FC8B3E}" type="pres">
      <dgm:prSet presAssocID="{3E4D1A75-9873-4533-A12E-12931025B81C}" presName="level3hierChild" presStyleCnt="0"/>
      <dgm:spPr/>
    </dgm:pt>
    <dgm:pt modelId="{ECBE33F5-0C14-4477-9A5F-F7AD923B9B45}" type="pres">
      <dgm:prSet presAssocID="{62499B03-1890-4F7A-9EE5-8913EACA5525}" presName="conn2-1" presStyleLbl="parChTrans1D2" presStyleIdx="2" presStyleCnt="3"/>
      <dgm:spPr/>
    </dgm:pt>
    <dgm:pt modelId="{27D159EF-C7E6-4E61-B0F9-D0825BF1DCDD}" type="pres">
      <dgm:prSet presAssocID="{62499B03-1890-4F7A-9EE5-8913EACA5525}" presName="connTx" presStyleLbl="parChTrans1D2" presStyleIdx="2" presStyleCnt="3"/>
      <dgm:spPr/>
    </dgm:pt>
    <dgm:pt modelId="{FA2697BC-48BC-4165-8DB7-6BB716B9875F}" type="pres">
      <dgm:prSet presAssocID="{436FB73A-CECC-45D9-832C-A4ADAA134BF0}" presName="root2" presStyleCnt="0"/>
      <dgm:spPr/>
    </dgm:pt>
    <dgm:pt modelId="{AE3A7916-49BB-4D34-9110-A6725ED34A55}" type="pres">
      <dgm:prSet presAssocID="{436FB73A-CECC-45D9-832C-A4ADAA134BF0}" presName="LevelTwoTextNode" presStyleLbl="node2" presStyleIdx="2" presStyleCnt="3">
        <dgm:presLayoutVars>
          <dgm:chPref val="3"/>
        </dgm:presLayoutVars>
      </dgm:prSet>
      <dgm:spPr/>
    </dgm:pt>
    <dgm:pt modelId="{D8D56F80-4C30-47D8-BE38-E69D5654FE30}" type="pres">
      <dgm:prSet presAssocID="{436FB73A-CECC-45D9-832C-A4ADAA134BF0}" presName="level3hierChild" presStyleCnt="0"/>
      <dgm:spPr/>
    </dgm:pt>
  </dgm:ptLst>
  <dgm:cxnLst>
    <dgm:cxn modelId="{77C8FF0C-F6B9-46C2-A615-DC1FD692E3F0}" srcId="{93A45EC6-543D-4864-B2C4-614C8C25E769}" destId="{3E4D1A75-9873-4533-A12E-12931025B81C}" srcOrd="1" destOrd="0" parTransId="{FD471083-1A60-416B-9D2C-0A29DE5E4124}" sibTransId="{68E6F850-ACFA-4715-977B-4B28BAF3DC99}"/>
    <dgm:cxn modelId="{73E60E16-8236-427B-90CA-6BF3ACD619DE}" type="presOf" srcId="{FD471083-1A60-416B-9D2C-0A29DE5E4124}" destId="{B55B3024-E0AE-4C53-B30C-264538B773D4}" srcOrd="0" destOrd="0" presId="urn:microsoft.com/office/officeart/2008/layout/HorizontalMultiLevelHierarchy"/>
    <dgm:cxn modelId="{028C2A1F-8723-4F70-A18E-2AC149E55E37}" srcId="{93A45EC6-543D-4864-B2C4-614C8C25E769}" destId="{5784C048-5842-4A7A-868C-D9504D4BB8DD}" srcOrd="0" destOrd="0" parTransId="{6DF44B76-CB91-4390-8F98-8517BB110D34}" sibTransId="{612FB3BF-8BDD-4FFC-AF5B-400A5C704932}"/>
    <dgm:cxn modelId="{7A6F2622-51F5-4B52-956F-A96C3CE29194}" type="presOf" srcId="{62499B03-1890-4F7A-9EE5-8913EACA5525}" destId="{27D159EF-C7E6-4E61-B0F9-D0825BF1DCDD}" srcOrd="1" destOrd="0" presId="urn:microsoft.com/office/officeart/2008/layout/HorizontalMultiLevelHierarchy"/>
    <dgm:cxn modelId="{490CCB5B-8449-4772-A73B-2E162D3FC702}" type="presOf" srcId="{DA923C53-53CB-44C9-9656-5785ED7D259B}" destId="{CE4FDB84-73BA-4478-8EB3-1C83EB417870}" srcOrd="0" destOrd="0" presId="urn:microsoft.com/office/officeart/2008/layout/HorizontalMultiLevelHierarchy"/>
    <dgm:cxn modelId="{FD3E945C-D8A3-4C63-96EE-0D53F8CF7C44}" type="presOf" srcId="{3E4D1A75-9873-4533-A12E-12931025B81C}" destId="{C1830F9B-3A27-42EC-A138-9188A6B86701}" srcOrd="0" destOrd="0" presId="urn:microsoft.com/office/officeart/2008/layout/HorizontalMultiLevelHierarchy"/>
    <dgm:cxn modelId="{B5013566-980B-4D58-95E4-64DDFBF65FEF}" type="presOf" srcId="{5784C048-5842-4A7A-868C-D9504D4BB8DD}" destId="{E7ADA920-46BA-48E5-AD50-51307FB3BD65}" srcOrd="0" destOrd="0" presId="urn:microsoft.com/office/officeart/2008/layout/HorizontalMultiLevelHierarchy"/>
    <dgm:cxn modelId="{A6C1EE55-5655-4945-8B4E-52E1C72CD1C9}" type="presOf" srcId="{93A45EC6-543D-4864-B2C4-614C8C25E769}" destId="{9997C0BE-3D09-4D9E-8CE2-A2196C12F875}" srcOrd="0" destOrd="0" presId="urn:microsoft.com/office/officeart/2008/layout/HorizontalMultiLevelHierarchy"/>
    <dgm:cxn modelId="{12B6EF55-ADCF-4B42-9C95-16A71AB57920}" type="presOf" srcId="{62499B03-1890-4F7A-9EE5-8913EACA5525}" destId="{ECBE33F5-0C14-4477-9A5F-F7AD923B9B45}" srcOrd="0" destOrd="0" presId="urn:microsoft.com/office/officeart/2008/layout/HorizontalMultiLevelHierarchy"/>
    <dgm:cxn modelId="{62D7E5AC-C6B2-43F3-9027-736265C5F189}" type="presOf" srcId="{6DF44B76-CB91-4390-8F98-8517BB110D34}" destId="{C2FBC34F-E4D0-480D-A010-D7F7759E102B}" srcOrd="0" destOrd="0" presId="urn:microsoft.com/office/officeart/2008/layout/HorizontalMultiLevelHierarchy"/>
    <dgm:cxn modelId="{5248ECAD-DDB9-4D52-839A-EF7D25F3DFDB}" srcId="{93A45EC6-543D-4864-B2C4-614C8C25E769}" destId="{436FB73A-CECC-45D9-832C-A4ADAA134BF0}" srcOrd="2" destOrd="0" parTransId="{62499B03-1890-4F7A-9EE5-8913EACA5525}" sibTransId="{9D38ABF8-697E-47C8-B99F-A6C1AF4F39DF}"/>
    <dgm:cxn modelId="{5CB3B3B7-4A11-4FA3-B426-C91D52E2FCBB}" type="presOf" srcId="{FD471083-1A60-416B-9D2C-0A29DE5E4124}" destId="{C5321F1C-D412-4311-AE6E-A717ED684BB4}" srcOrd="1" destOrd="0" presId="urn:microsoft.com/office/officeart/2008/layout/HorizontalMultiLevelHierarchy"/>
    <dgm:cxn modelId="{4B5304C3-7D78-43D9-A71B-AB5712BAAD40}" type="presOf" srcId="{436FB73A-CECC-45D9-832C-A4ADAA134BF0}" destId="{AE3A7916-49BB-4D34-9110-A6725ED34A55}" srcOrd="0" destOrd="0" presId="urn:microsoft.com/office/officeart/2008/layout/HorizontalMultiLevelHierarchy"/>
    <dgm:cxn modelId="{91AED7E7-3D01-487B-AF79-F3592F120610}" type="presOf" srcId="{6DF44B76-CB91-4390-8F98-8517BB110D34}" destId="{B64BDC10-EA7A-44DA-A42E-EE34D1713BF7}" srcOrd="1" destOrd="0" presId="urn:microsoft.com/office/officeart/2008/layout/HorizontalMultiLevelHierarchy"/>
    <dgm:cxn modelId="{0A9B49F0-FEF3-4CAC-912E-3D64C7C39FFA}" srcId="{DA923C53-53CB-44C9-9656-5785ED7D259B}" destId="{93A45EC6-543D-4864-B2C4-614C8C25E769}" srcOrd="0" destOrd="0" parTransId="{D92730D2-487E-4066-83CA-B52A9CF06A4A}" sibTransId="{450127AE-49FB-4193-B5C5-ACDEAE0AED5F}"/>
    <dgm:cxn modelId="{1B63375F-AF19-4A7C-B101-F0679DF3DF51}" type="presParOf" srcId="{CE4FDB84-73BA-4478-8EB3-1C83EB417870}" destId="{DB1965B6-4535-40C4-A26F-7BFE3C024C08}" srcOrd="0" destOrd="0" presId="urn:microsoft.com/office/officeart/2008/layout/HorizontalMultiLevelHierarchy"/>
    <dgm:cxn modelId="{6F3D59E3-E955-43C4-8CB4-571A92E4C204}" type="presParOf" srcId="{DB1965B6-4535-40C4-A26F-7BFE3C024C08}" destId="{9997C0BE-3D09-4D9E-8CE2-A2196C12F875}" srcOrd="0" destOrd="0" presId="urn:microsoft.com/office/officeart/2008/layout/HorizontalMultiLevelHierarchy"/>
    <dgm:cxn modelId="{C684059A-4E5D-4DDA-A407-3176763B2340}" type="presParOf" srcId="{DB1965B6-4535-40C4-A26F-7BFE3C024C08}" destId="{8A3B3F26-4020-4760-BAF1-5C6ACB2BB70D}" srcOrd="1" destOrd="0" presId="urn:microsoft.com/office/officeart/2008/layout/HorizontalMultiLevelHierarchy"/>
    <dgm:cxn modelId="{568E15FA-4DC6-4A0D-9A99-D589966522FA}" type="presParOf" srcId="{8A3B3F26-4020-4760-BAF1-5C6ACB2BB70D}" destId="{C2FBC34F-E4D0-480D-A010-D7F7759E102B}" srcOrd="0" destOrd="0" presId="urn:microsoft.com/office/officeart/2008/layout/HorizontalMultiLevelHierarchy"/>
    <dgm:cxn modelId="{A1BCDFAC-F3C0-4AD1-9D8C-2659CA07FB9A}" type="presParOf" srcId="{C2FBC34F-E4D0-480D-A010-D7F7759E102B}" destId="{B64BDC10-EA7A-44DA-A42E-EE34D1713BF7}" srcOrd="0" destOrd="0" presId="urn:microsoft.com/office/officeart/2008/layout/HorizontalMultiLevelHierarchy"/>
    <dgm:cxn modelId="{DE83917B-A9EF-49A8-A4C3-842DFBABD110}" type="presParOf" srcId="{8A3B3F26-4020-4760-BAF1-5C6ACB2BB70D}" destId="{A60FFFF6-AA5A-46E8-B8C0-2203F1D57EAE}" srcOrd="1" destOrd="0" presId="urn:microsoft.com/office/officeart/2008/layout/HorizontalMultiLevelHierarchy"/>
    <dgm:cxn modelId="{3E045553-7466-4C2C-8672-49E319350340}" type="presParOf" srcId="{A60FFFF6-AA5A-46E8-B8C0-2203F1D57EAE}" destId="{E7ADA920-46BA-48E5-AD50-51307FB3BD65}" srcOrd="0" destOrd="0" presId="urn:microsoft.com/office/officeart/2008/layout/HorizontalMultiLevelHierarchy"/>
    <dgm:cxn modelId="{7630BD11-0E3D-42BD-911F-9D67387FFC26}" type="presParOf" srcId="{A60FFFF6-AA5A-46E8-B8C0-2203F1D57EAE}" destId="{6F5830C6-C19F-4A69-9A53-F0500F36CC65}" srcOrd="1" destOrd="0" presId="urn:microsoft.com/office/officeart/2008/layout/HorizontalMultiLevelHierarchy"/>
    <dgm:cxn modelId="{1FC1214F-216E-46B4-9E03-8C087371AE5F}" type="presParOf" srcId="{8A3B3F26-4020-4760-BAF1-5C6ACB2BB70D}" destId="{B55B3024-E0AE-4C53-B30C-264538B773D4}" srcOrd="2" destOrd="0" presId="urn:microsoft.com/office/officeart/2008/layout/HorizontalMultiLevelHierarchy"/>
    <dgm:cxn modelId="{BC03856A-92F1-42DB-BC27-726D5492F319}" type="presParOf" srcId="{B55B3024-E0AE-4C53-B30C-264538B773D4}" destId="{C5321F1C-D412-4311-AE6E-A717ED684BB4}" srcOrd="0" destOrd="0" presId="urn:microsoft.com/office/officeart/2008/layout/HorizontalMultiLevelHierarchy"/>
    <dgm:cxn modelId="{EF4DA4B0-BD04-445C-8FFE-7679E7648613}" type="presParOf" srcId="{8A3B3F26-4020-4760-BAF1-5C6ACB2BB70D}" destId="{300271BE-1B5E-4272-A84B-63389DFDB220}" srcOrd="3" destOrd="0" presId="urn:microsoft.com/office/officeart/2008/layout/HorizontalMultiLevelHierarchy"/>
    <dgm:cxn modelId="{EDB62CBD-CE23-41D4-B0D9-4C8C13B94820}" type="presParOf" srcId="{300271BE-1B5E-4272-A84B-63389DFDB220}" destId="{C1830F9B-3A27-42EC-A138-9188A6B86701}" srcOrd="0" destOrd="0" presId="urn:microsoft.com/office/officeart/2008/layout/HorizontalMultiLevelHierarchy"/>
    <dgm:cxn modelId="{1833C400-8A45-45A4-95CA-0C069DFCD2A1}" type="presParOf" srcId="{300271BE-1B5E-4272-A84B-63389DFDB220}" destId="{B690C265-6B2E-44C1-B5DA-DD9B22FC8B3E}" srcOrd="1" destOrd="0" presId="urn:microsoft.com/office/officeart/2008/layout/HorizontalMultiLevelHierarchy"/>
    <dgm:cxn modelId="{C554D189-80DF-472D-BE2C-64AC21B35F78}" type="presParOf" srcId="{8A3B3F26-4020-4760-BAF1-5C6ACB2BB70D}" destId="{ECBE33F5-0C14-4477-9A5F-F7AD923B9B45}" srcOrd="4" destOrd="0" presId="urn:microsoft.com/office/officeart/2008/layout/HorizontalMultiLevelHierarchy"/>
    <dgm:cxn modelId="{082E91B5-7618-4D3C-9902-38752588E554}" type="presParOf" srcId="{ECBE33F5-0C14-4477-9A5F-F7AD923B9B45}" destId="{27D159EF-C7E6-4E61-B0F9-D0825BF1DCDD}" srcOrd="0" destOrd="0" presId="urn:microsoft.com/office/officeart/2008/layout/HorizontalMultiLevelHierarchy"/>
    <dgm:cxn modelId="{F0309448-009A-4230-9119-384419EF4459}" type="presParOf" srcId="{8A3B3F26-4020-4760-BAF1-5C6ACB2BB70D}" destId="{FA2697BC-48BC-4165-8DB7-6BB716B9875F}" srcOrd="5" destOrd="0" presId="urn:microsoft.com/office/officeart/2008/layout/HorizontalMultiLevelHierarchy"/>
    <dgm:cxn modelId="{FB962540-807F-42F9-8CA0-57035F9A9FA1}" type="presParOf" srcId="{FA2697BC-48BC-4165-8DB7-6BB716B9875F}" destId="{AE3A7916-49BB-4D34-9110-A6725ED34A55}" srcOrd="0" destOrd="0" presId="urn:microsoft.com/office/officeart/2008/layout/HorizontalMultiLevelHierarchy"/>
    <dgm:cxn modelId="{67284967-7313-4465-A466-A2E7963B5BB9}" type="presParOf" srcId="{FA2697BC-48BC-4165-8DB7-6BB716B9875F}" destId="{D8D56F80-4C30-47D8-BE38-E69D5654FE3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22FF3-F504-4E0E-AA08-9BEEFADCA999}">
      <dsp:nvSpPr>
        <dsp:cNvPr id="0" name=""/>
        <dsp:cNvSpPr/>
      </dsp:nvSpPr>
      <dsp:spPr>
        <a:xfrm>
          <a:off x="-4680547" y="-717514"/>
          <a:ext cx="5575228" cy="5575228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611E50-BA6B-4796-928F-4AF2AC06E25A}">
      <dsp:nvSpPr>
        <dsp:cNvPr id="0" name=""/>
        <dsp:cNvSpPr/>
      </dsp:nvSpPr>
      <dsp:spPr>
        <a:xfrm>
          <a:off x="575404" y="414020"/>
          <a:ext cx="10120343" cy="828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257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Mezinárodní kupní smlouva</a:t>
          </a:r>
        </a:p>
      </dsp:txBody>
      <dsp:txXfrm>
        <a:off x="575404" y="414020"/>
        <a:ext cx="10120343" cy="828040"/>
      </dsp:txXfrm>
    </dsp:sp>
    <dsp:sp modelId="{BE2FD725-B74E-4FEB-8788-CE79CF8E1BE8}">
      <dsp:nvSpPr>
        <dsp:cNvPr id="0" name=""/>
        <dsp:cNvSpPr/>
      </dsp:nvSpPr>
      <dsp:spPr>
        <a:xfrm>
          <a:off x="57879" y="310515"/>
          <a:ext cx="1035050" cy="10350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80B11-E9D6-408D-AB72-ECC1B17F19F0}">
      <dsp:nvSpPr>
        <dsp:cNvPr id="0" name=""/>
        <dsp:cNvSpPr/>
      </dsp:nvSpPr>
      <dsp:spPr>
        <a:xfrm>
          <a:off x="876396" y="1656080"/>
          <a:ext cx="9819350" cy="828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257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Mezinárodní přepravní smlouva</a:t>
          </a:r>
        </a:p>
      </dsp:txBody>
      <dsp:txXfrm>
        <a:off x="876396" y="1656080"/>
        <a:ext cx="9819350" cy="828040"/>
      </dsp:txXfrm>
    </dsp:sp>
    <dsp:sp modelId="{7F2DF28C-7636-46E2-8A8B-0C7E8A9E0D50}">
      <dsp:nvSpPr>
        <dsp:cNvPr id="0" name=""/>
        <dsp:cNvSpPr/>
      </dsp:nvSpPr>
      <dsp:spPr>
        <a:xfrm>
          <a:off x="358871" y="1552575"/>
          <a:ext cx="1035050" cy="10350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C3B88-6A7D-4C42-8A35-FB4FE8E7C098}">
      <dsp:nvSpPr>
        <dsp:cNvPr id="0" name=""/>
        <dsp:cNvSpPr/>
      </dsp:nvSpPr>
      <dsp:spPr>
        <a:xfrm>
          <a:off x="575404" y="2898140"/>
          <a:ext cx="10120343" cy="828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257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Mezinárodní smlouva o kontrolní činnosti</a:t>
          </a:r>
        </a:p>
      </dsp:txBody>
      <dsp:txXfrm>
        <a:off x="575404" y="2898140"/>
        <a:ext cx="10120343" cy="828040"/>
      </dsp:txXfrm>
    </dsp:sp>
    <dsp:sp modelId="{D5BE7484-8F47-43B6-BFFB-76F75680D590}">
      <dsp:nvSpPr>
        <dsp:cNvPr id="0" name=""/>
        <dsp:cNvSpPr/>
      </dsp:nvSpPr>
      <dsp:spPr>
        <a:xfrm>
          <a:off x="57879" y="2794635"/>
          <a:ext cx="1035050" cy="10350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49106-776C-49FC-ABFF-F67C297873BA}">
      <dsp:nvSpPr>
        <dsp:cNvPr id="0" name=""/>
        <dsp:cNvSpPr/>
      </dsp:nvSpPr>
      <dsp:spPr>
        <a:xfrm>
          <a:off x="0" y="558710"/>
          <a:ext cx="10752138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EF175-DA4D-4FA5-8DEB-E3C45192837F}">
      <dsp:nvSpPr>
        <dsp:cNvPr id="0" name=""/>
        <dsp:cNvSpPr/>
      </dsp:nvSpPr>
      <dsp:spPr>
        <a:xfrm>
          <a:off x="537606" y="42110"/>
          <a:ext cx="7526496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Zaplatit kupní cenu</a:t>
          </a:r>
        </a:p>
      </dsp:txBody>
      <dsp:txXfrm>
        <a:off x="588043" y="92547"/>
        <a:ext cx="7425622" cy="932326"/>
      </dsp:txXfrm>
    </dsp:sp>
    <dsp:sp modelId="{9DC9DF28-F158-44B6-B411-DA5473DC2E47}">
      <dsp:nvSpPr>
        <dsp:cNvPr id="0" name=""/>
        <dsp:cNvSpPr/>
      </dsp:nvSpPr>
      <dsp:spPr>
        <a:xfrm>
          <a:off x="0" y="2146310"/>
          <a:ext cx="10752138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50D06-D222-4A87-A584-3D149FF22FAE}">
      <dsp:nvSpPr>
        <dsp:cNvPr id="0" name=""/>
        <dsp:cNvSpPr/>
      </dsp:nvSpPr>
      <dsp:spPr>
        <a:xfrm>
          <a:off x="537606" y="1629710"/>
          <a:ext cx="7526496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Převzít dodávku</a:t>
          </a:r>
        </a:p>
      </dsp:txBody>
      <dsp:txXfrm>
        <a:off x="588043" y="1680147"/>
        <a:ext cx="7425622" cy="932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E33F5-0C14-4477-9A5F-F7AD923B9B45}">
      <dsp:nvSpPr>
        <dsp:cNvPr id="0" name=""/>
        <dsp:cNvSpPr/>
      </dsp:nvSpPr>
      <dsp:spPr>
        <a:xfrm>
          <a:off x="5209250" y="2070100"/>
          <a:ext cx="516034" cy="983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8017" y="0"/>
              </a:lnTo>
              <a:lnTo>
                <a:pt x="258017" y="983297"/>
              </a:lnTo>
              <a:lnTo>
                <a:pt x="516034" y="9832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439505" y="2533986"/>
        <a:ext cx="55523" cy="55523"/>
      </dsp:txXfrm>
    </dsp:sp>
    <dsp:sp modelId="{B55B3024-E0AE-4C53-B30C-264538B773D4}">
      <dsp:nvSpPr>
        <dsp:cNvPr id="0" name=""/>
        <dsp:cNvSpPr/>
      </dsp:nvSpPr>
      <dsp:spPr>
        <a:xfrm>
          <a:off x="5209250" y="2024380"/>
          <a:ext cx="5160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6034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454367" y="2057199"/>
        <a:ext cx="25801" cy="25801"/>
      </dsp:txXfrm>
    </dsp:sp>
    <dsp:sp modelId="{C2FBC34F-E4D0-480D-A010-D7F7759E102B}">
      <dsp:nvSpPr>
        <dsp:cNvPr id="0" name=""/>
        <dsp:cNvSpPr/>
      </dsp:nvSpPr>
      <dsp:spPr>
        <a:xfrm>
          <a:off x="5209250" y="1086802"/>
          <a:ext cx="516034" cy="983297"/>
        </a:xfrm>
        <a:custGeom>
          <a:avLst/>
          <a:gdLst/>
          <a:ahLst/>
          <a:cxnLst/>
          <a:rect l="0" t="0" r="0" b="0"/>
          <a:pathLst>
            <a:path>
              <a:moveTo>
                <a:pt x="0" y="983297"/>
              </a:moveTo>
              <a:lnTo>
                <a:pt x="258017" y="983297"/>
              </a:lnTo>
              <a:lnTo>
                <a:pt x="258017" y="0"/>
              </a:lnTo>
              <a:lnTo>
                <a:pt x="51603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439505" y="1550689"/>
        <a:ext cx="55523" cy="55523"/>
      </dsp:txXfrm>
    </dsp:sp>
    <dsp:sp modelId="{9997C0BE-3D09-4D9E-8CE2-A2196C12F875}">
      <dsp:nvSpPr>
        <dsp:cNvPr id="0" name=""/>
        <dsp:cNvSpPr/>
      </dsp:nvSpPr>
      <dsp:spPr>
        <a:xfrm rot="16200000">
          <a:off x="1757865" y="688814"/>
          <a:ext cx="4140200" cy="2762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300" kern="1200" dirty="0"/>
            <a:t>Platební podmínka</a:t>
          </a:r>
        </a:p>
      </dsp:txBody>
      <dsp:txXfrm>
        <a:off x="1757865" y="688814"/>
        <a:ext cx="4140200" cy="2762570"/>
      </dsp:txXfrm>
    </dsp:sp>
    <dsp:sp modelId="{E7ADA920-46BA-48E5-AD50-51307FB3BD65}">
      <dsp:nvSpPr>
        <dsp:cNvPr id="0" name=""/>
        <dsp:cNvSpPr/>
      </dsp:nvSpPr>
      <dsp:spPr>
        <a:xfrm>
          <a:off x="5725285" y="693483"/>
          <a:ext cx="2580172" cy="786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KAM (místo placení)</a:t>
          </a:r>
        </a:p>
      </dsp:txBody>
      <dsp:txXfrm>
        <a:off x="5725285" y="693483"/>
        <a:ext cx="2580172" cy="786638"/>
      </dsp:txXfrm>
    </dsp:sp>
    <dsp:sp modelId="{C1830F9B-3A27-42EC-A138-9188A6B86701}">
      <dsp:nvSpPr>
        <dsp:cNvPr id="0" name=""/>
        <dsp:cNvSpPr/>
      </dsp:nvSpPr>
      <dsp:spPr>
        <a:xfrm>
          <a:off x="5725285" y="1676781"/>
          <a:ext cx="2580172" cy="786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KDY (doba placení)</a:t>
          </a:r>
        </a:p>
      </dsp:txBody>
      <dsp:txXfrm>
        <a:off x="5725285" y="1676781"/>
        <a:ext cx="2580172" cy="786638"/>
      </dsp:txXfrm>
    </dsp:sp>
    <dsp:sp modelId="{AE3A7916-49BB-4D34-9110-A6725ED34A55}">
      <dsp:nvSpPr>
        <dsp:cNvPr id="0" name=""/>
        <dsp:cNvSpPr/>
      </dsp:nvSpPr>
      <dsp:spPr>
        <a:xfrm>
          <a:off x="5725285" y="2660078"/>
          <a:ext cx="2580172" cy="786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JAK (jakým prostředkem)</a:t>
          </a:r>
        </a:p>
      </dsp:txBody>
      <dsp:txXfrm>
        <a:off x="5725285" y="2660078"/>
        <a:ext cx="2580172" cy="786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5D462A-E758-4BCA-AD83-84964775D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Radovan Malachta,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FEE0D4D-8DE9-4C74-909E-3D6A7A05C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Radovan Malachta,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9EAA30-1FED-4896-80B1-3BDC9D599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7BAEFB-3478-47F5-888D-1DA9C581B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CB5923B-A900-438F-B7D2-0E35F4078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418"/>
            <a:ext cx="867342" cy="59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3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83D8F9C-31DA-4A72-9A88-45079BA91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A9A2BD2-1096-47BE-BE7D-31D4B6ED5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36BBA-EAE3-4723-B113-5D7145D09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Radovan Malachta,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D071A41-2EBD-49A7-A906-FB9C1EE30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Radovan Malachta,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EF222EE-72EC-4915-BFF7-454D9FCA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Radovan Malachta,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6E8DF9B-B034-4030-8D59-8EB30894B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Radovan Malachta,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D939FD-1FD8-4E6C-BF1C-80C9479EC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Radovan Malachta,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642DD-F4D1-4553-8BF4-32A8C8CF5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Radovan Malachta, KMEP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5200" y="2117510"/>
            <a:ext cx="11361600" cy="1869273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Další mezinárodní 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obchodní/finanční transakce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Základní přehled</a:t>
            </a:r>
            <a:br>
              <a:rPr lang="cs-CZ" dirty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tx2"/>
                </a:solidFill>
              </a:rPr>
              <a:t>Radovan Malachta</a:t>
            </a:r>
          </a:p>
          <a:p>
            <a:pPr algn="ctr"/>
            <a:r>
              <a:rPr lang="cs-CZ" b="1" dirty="0">
                <a:solidFill>
                  <a:schemeClr val="tx2"/>
                </a:solidFill>
              </a:rPr>
              <a:t>29.11.2023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5194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94522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obdoba s kupní smlouvou</a:t>
            </a:r>
          </a:p>
          <a:p>
            <a:r>
              <a:rPr lang="cs-CZ" dirty="0"/>
              <a:t>rozdíl od kupní smlouvy: chybí převod vlastnického práva</a:t>
            </a:r>
          </a:p>
          <a:p>
            <a:r>
              <a:rPr lang="cs-CZ" dirty="0"/>
              <a:t>přímý (výrobce – uživatel)</a:t>
            </a:r>
          </a:p>
          <a:p>
            <a:r>
              <a:rPr lang="cs-CZ" dirty="0"/>
              <a:t>nepřímý (výrobce – leasingová společnost – uživatel)</a:t>
            </a:r>
          </a:p>
          <a:p>
            <a:r>
              <a:rPr lang="cs-CZ" dirty="0"/>
              <a:t>nájemce – leasingový pronajímatel; též poskytovatel – příjemce leasingu</a:t>
            </a:r>
          </a:p>
        </p:txBody>
      </p:sp>
    </p:spTree>
    <p:extLst>
      <p:ext uri="{BB962C8B-B14F-4D97-AF65-F5344CB8AC3E}">
        <p14:creationId xmlns:p14="http://schemas.microsoft.com/office/powerpoint/2010/main" val="3355278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56D5D7-82A7-4A52-95B4-3BEC67F05C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AA7C65-E962-4ED6-826C-EE6502B051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4187254-EBEC-4790-AFCE-24A3B0C37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301" y="1911096"/>
            <a:ext cx="8515209" cy="267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18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a operativní leasing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720000" y="1362456"/>
            <a:ext cx="10753200" cy="474573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sz="2400" dirty="0">
                <a:solidFill>
                  <a:schemeClr val="tx2"/>
                </a:solidFill>
              </a:rPr>
              <a:t>FINANČNÍ LEASING</a:t>
            </a:r>
          </a:p>
          <a:p>
            <a:pPr lvl="1"/>
            <a:r>
              <a:rPr lang="cs-CZ" dirty="0"/>
              <a:t>spíše sjednáván na delší dobu, zánik – uplynutím doby, případně výpovědí (ale následuje sankce)</a:t>
            </a:r>
          </a:p>
          <a:p>
            <a:pPr lvl="1"/>
            <a:r>
              <a:rPr lang="cs-CZ" dirty="0"/>
              <a:t>údržba a náklady užívání nese nájemce</a:t>
            </a:r>
          </a:p>
          <a:p>
            <a:pPr lvl="1"/>
            <a:r>
              <a:rPr lang="cs-CZ" dirty="0"/>
              <a:t>nájemce – skrze splátky uhradí původní cenu, a to i s náklady</a:t>
            </a:r>
          </a:p>
          <a:p>
            <a:pPr lvl="1"/>
            <a:r>
              <a:rPr lang="cs-CZ" i="1" dirty="0"/>
              <a:t>Kterou smlouvu připomíná?</a:t>
            </a:r>
          </a:p>
          <a:p>
            <a:pPr marL="72000" indent="0">
              <a:buNone/>
            </a:pPr>
            <a:r>
              <a:rPr lang="cs-CZ" sz="2400" dirty="0">
                <a:solidFill>
                  <a:schemeClr val="tx2"/>
                </a:solidFill>
              </a:rPr>
              <a:t>OPERATIVNÍ LEASING</a:t>
            </a:r>
          </a:p>
          <a:p>
            <a:pPr lvl="1"/>
            <a:r>
              <a:rPr lang="cs-CZ" dirty="0"/>
              <a:t>spíše sjednáván na kratší dobu, lze vypovědět beze sankce </a:t>
            </a:r>
          </a:p>
          <a:p>
            <a:pPr lvl="1"/>
            <a:r>
              <a:rPr lang="cs-CZ" dirty="0"/>
              <a:t>údržba a náklady věci – leasingová společnost</a:t>
            </a:r>
          </a:p>
          <a:p>
            <a:pPr lvl="1"/>
            <a:r>
              <a:rPr lang="cs-CZ" dirty="0"/>
              <a:t>nájemce – skrze splátky uhradí původní cenu, a to i s náklady</a:t>
            </a:r>
          </a:p>
          <a:p>
            <a:pPr lvl="1"/>
            <a:r>
              <a:rPr lang="cs-CZ" i="1" dirty="0"/>
              <a:t>Kterou smlouvu připomíná?</a:t>
            </a:r>
            <a:endParaRPr lang="cs-CZ" dirty="0"/>
          </a:p>
          <a:p>
            <a:pPr marL="72000" indent="0">
              <a:buNone/>
            </a:pPr>
            <a:r>
              <a:rPr lang="cs-CZ" sz="2400" dirty="0">
                <a:solidFill>
                  <a:schemeClr val="tx2"/>
                </a:solidFill>
              </a:rPr>
              <a:t>SALE-ONCE LEASE BACK LEASING</a:t>
            </a:r>
          </a:p>
          <a:p>
            <a:pPr lvl="1"/>
            <a:r>
              <a:rPr lang="cs-CZ" dirty="0"/>
              <a:t>příklad s letadlem</a:t>
            </a:r>
          </a:p>
          <a:p>
            <a:pPr marL="72000" indent="0">
              <a:buNone/>
            </a:pPr>
            <a:endParaRPr lang="cs-CZ" sz="2400" dirty="0">
              <a:solidFill>
                <a:schemeClr val="tx2"/>
              </a:solidFill>
            </a:endParaRPr>
          </a:p>
          <a:p>
            <a:pPr marL="324000" lvl="1" indent="0">
              <a:buNone/>
            </a:pPr>
            <a:endParaRPr lang="cs-CZ" dirty="0"/>
          </a:p>
        </p:txBody>
      </p:sp>
      <p:pic>
        <p:nvPicPr>
          <p:cNvPr id="5124" name="Picture 4" descr="Proč jsou všechna letadla bílá? Odpověď vás možná překvapí – Muži v Česku">
            <a:extLst>
              <a:ext uri="{FF2B5EF4-FFF2-40B4-BE49-F238E27FC236}">
                <a16:creationId xmlns:a16="http://schemas.microsoft.com/office/drawing/2014/main" id="{36FDD90E-F275-4443-85FA-6717FA80E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786" y="4167950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184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156EE7-F66C-4AF0-A337-8C31DD82D0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0A9F49-E3BD-4892-B9BA-624A6A989E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D4D118-A007-42C3-9C4E-26368637F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0" y="1993392"/>
            <a:ext cx="10206210" cy="264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130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režim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3"/>
            <a:ext cx="10753200" cy="303544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mezinárodní smlouva – unifikovaná úprava – ale jen pro 10 států – Úmluva o mezinárodním finančním leasingu</a:t>
            </a:r>
            <a:endParaRPr lang="cs-CZ" sz="2800" dirty="0"/>
          </a:p>
          <a:p>
            <a:r>
              <a:rPr lang="cs-CZ" dirty="0"/>
              <a:t>z pohledu soudů členských států EU lze využít tzv. nařízení Řím I</a:t>
            </a:r>
          </a:p>
          <a:p>
            <a:pPr lvl="1"/>
            <a:r>
              <a:rPr lang="cs-CZ" dirty="0"/>
              <a:t>čl. 3: volba práva: </a:t>
            </a:r>
            <a:r>
              <a:rPr lang="cs-CZ" i="1" dirty="0"/>
              <a:t>„Tato smlouva se řídí německým právem.“</a:t>
            </a:r>
          </a:p>
          <a:p>
            <a:pPr lvl="1"/>
            <a:r>
              <a:rPr lang="cs-CZ" dirty="0"/>
              <a:t>čl. 4 odst. 2: </a:t>
            </a:r>
            <a:r>
              <a:rPr lang="cs-CZ" i="1" dirty="0"/>
              <a:t>kritérium obvyklé bydliště strany, která poskytuje charakteristické plnění pro smlouvu</a:t>
            </a:r>
          </a:p>
        </p:txBody>
      </p:sp>
    </p:spTree>
    <p:extLst>
      <p:ext uri="{BB962C8B-B14F-4D97-AF65-F5344CB8AC3E}">
        <p14:creationId xmlns:p14="http://schemas.microsoft.com/office/powerpoint/2010/main" val="1998262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0B664F2-D20A-4C0D-9C38-8C6282146D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FCF3C2-00E0-47ED-9B2A-757BC32001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5FD0B3-4B95-4B56-AF6D-7EFC0BCB1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866775"/>
            <a:ext cx="9725025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633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E0F7EC-C2B0-40E1-8DF4-B56D78A4AD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2D7A6F-B781-4CFB-87EB-8DF3874F13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4AE131D-2B5F-4F36-93B6-1283BE754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faktoring</a:t>
            </a:r>
          </a:p>
        </p:txBody>
      </p:sp>
    </p:spTree>
    <p:extLst>
      <p:ext uri="{BB962C8B-B14F-4D97-AF65-F5344CB8AC3E}">
        <p14:creationId xmlns:p14="http://schemas.microsoft.com/office/powerpoint/2010/main" val="4014333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D6DFFA-FEC8-44A9-81B3-6E4F5ADF1F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449292-665E-45B1-9ABD-313B899E0B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4538D1-8407-4C92-8ED1-AB69F1A9C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40E29AC-38DA-45A7-9436-A6DDCEF0691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transakce spojená s financováním</a:t>
            </a:r>
          </a:p>
          <a:p>
            <a:r>
              <a:rPr lang="cs-CZ" sz="2400" dirty="0"/>
              <a:t>základem je odkup pohledávek či zálohování pohledávek vč. související účetní administrativy</a:t>
            </a:r>
          </a:p>
          <a:p>
            <a:r>
              <a:rPr lang="cs-CZ" sz="2400" dirty="0"/>
              <a:t>cash </a:t>
            </a:r>
            <a:r>
              <a:rPr lang="cs-CZ" sz="2400" dirty="0" err="1"/>
              <a:t>flow</a:t>
            </a:r>
            <a:endParaRPr lang="cs-CZ" sz="2400" dirty="0"/>
          </a:p>
          <a:p>
            <a:r>
              <a:rPr lang="cs-CZ" sz="2400" dirty="0"/>
              <a:t>pohledávka se může stát vnitrostátní</a:t>
            </a:r>
          </a:p>
          <a:p>
            <a:r>
              <a:rPr lang="cs-CZ" sz="2400" dirty="0"/>
              <a:t>vývozce, vývozní faktor, dovozce, dovozní faktor</a:t>
            </a:r>
          </a:p>
          <a:p>
            <a:r>
              <a:rPr lang="cs-CZ" sz="2400" dirty="0">
                <a:solidFill>
                  <a:srgbClr val="0000DC"/>
                </a:solidFill>
              </a:rPr>
              <a:t>mezinárodní faktoring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2151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E225272-F515-416B-AF8D-D5D8FDB33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C0FED4-2D63-4C00-B187-C9C5E7413B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442A2DC-8F22-419B-89EB-A6C1EFDFE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008"/>
            <a:ext cx="6361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E6F4F4A-3871-4246-9FA4-4932B1516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636" y="1223200"/>
            <a:ext cx="4395557" cy="441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327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CBEEBF-32E3-4636-BD10-19492590A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800134-620C-4FAD-9C46-CAC435E86F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2F6572-7F5E-4968-B3C9-A6C5F6D8F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režim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A892DB4-C3EF-4C03-8316-CC4DA29DE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73953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mezinárodní smlouva – unifikovaná úprava – Úmluva o mezinárodním faktoringu (UNIDROIT), Úmluva OSN o postupu pohledávek v mezinárodním obchodě (UNCITRAL)</a:t>
            </a:r>
          </a:p>
          <a:p>
            <a:r>
              <a:rPr lang="cs-CZ" dirty="0"/>
              <a:t>z pohledu soudů členských států EU lze využít tzv. nařízení Řím I</a:t>
            </a:r>
          </a:p>
          <a:p>
            <a:pPr lvl="1"/>
            <a:r>
              <a:rPr lang="cs-CZ" dirty="0"/>
              <a:t>čl. 3: volba práva: </a:t>
            </a:r>
            <a:r>
              <a:rPr lang="cs-CZ" i="1" dirty="0"/>
              <a:t>„Tato smlouva se řídí španělským právem.“</a:t>
            </a:r>
          </a:p>
          <a:p>
            <a:pPr lvl="1"/>
            <a:r>
              <a:rPr lang="cs-CZ" dirty="0"/>
              <a:t>čl. 4 odst. 2: </a:t>
            </a:r>
            <a:r>
              <a:rPr lang="cs-CZ" i="1" dirty="0"/>
              <a:t>kritérium obvyklé bydliště strany, která poskytuje charakteristické plnění pro smlouvu (faktor)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406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B058F2-8A13-4BBD-B228-475349B57A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461797-B5FA-45B5-B940-4B5C3F1B84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DB3B8C-6D25-4754-8070-30BCD14BD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už umíme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15C6D069-8AA1-4CCC-AAE9-57B7CC8F0C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528648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8067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2EB689-C04F-4B06-9A73-877F268D7D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10AE0A-1F56-43EA-AF92-551777E68C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3BA2C46-E60D-4E86-B9D4-E733DBCB5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40" y="1079945"/>
            <a:ext cx="7543920" cy="39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44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F92299-1906-4DD4-9A82-5E998D9DB4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A23F9F-B3DD-4CD5-BE0E-9972BA1847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6ED9BA1-F406-479D-A115-A0C31E624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forfaiting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4611883-1871-4F5B-A270-E57E729786A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opět postoupení pohledávky z věřitele na </a:t>
            </a:r>
            <a:r>
              <a:rPr lang="cs-CZ" dirty="0" err="1"/>
              <a:t>forfaitera</a:t>
            </a:r>
            <a:endParaRPr lang="cs-CZ" dirty="0"/>
          </a:p>
          <a:p>
            <a:r>
              <a:rPr lang="cs-CZ" dirty="0"/>
              <a:t>financování zpravidla jedné pohledávky (ne souboru pohledávek)</a:t>
            </a:r>
          </a:p>
          <a:p>
            <a:r>
              <a:rPr lang="cs-CZ" dirty="0"/>
              <a:t>středně a dlouhodobého charakteru</a:t>
            </a:r>
          </a:p>
          <a:p>
            <a:r>
              <a:rPr lang="cs-CZ" dirty="0"/>
              <a:t>zpravidla neposkytovány žádné další služby</a:t>
            </a:r>
          </a:p>
          <a:p>
            <a:r>
              <a:rPr lang="cs-CZ" dirty="0"/>
              <a:t>není úmluva s přímými normami, proto úprava kolizní</a:t>
            </a:r>
          </a:p>
          <a:p>
            <a:r>
              <a:rPr lang="cs-CZ" dirty="0"/>
              <a:t>nestátní prostředky právní úpravy (URF 800)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4053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E7FA5E-F327-410D-BD40-849D8804A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761D0A-0086-4D6C-B94E-D712B934A0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BD72FFF-2592-46AF-8C63-A9C8B412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Způsoby pronikání na cizí trh</a:t>
            </a:r>
          </a:p>
        </p:txBody>
      </p:sp>
    </p:spTree>
    <p:extLst>
      <p:ext uri="{BB962C8B-B14F-4D97-AF65-F5344CB8AC3E}">
        <p14:creationId xmlns:p14="http://schemas.microsoft.com/office/powerpoint/2010/main" val="1629813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92893E-347D-4AC9-9720-322DC8068E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120FA4-FE08-401B-98AA-F293C51E7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679F432-444A-4DB6-B657-7C9CF4C3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Obchodní zastoupení</a:t>
            </a:r>
          </a:p>
        </p:txBody>
      </p:sp>
    </p:spTree>
    <p:extLst>
      <p:ext uri="{BB962C8B-B14F-4D97-AF65-F5344CB8AC3E}">
        <p14:creationId xmlns:p14="http://schemas.microsoft.com/office/powerpoint/2010/main" val="2688798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EE75D7A-0F8C-480E-BE42-532F05B825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47F344-C448-4105-866A-009E13714A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3E5463A-00F7-48F4-BC7E-041C3C3B4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597" y="1752600"/>
            <a:ext cx="72961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996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05A0E4-DD55-4733-96B2-88461A80F0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0E6E46-9089-4B7A-91BC-E21A40705D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547B80-855D-4B02-A9FB-8940BF241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 obchodního zastoupení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AE2B9A1-DD29-44CD-B940-4D1061699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554842"/>
            <a:ext cx="10753200" cy="260567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podnikatel nemusí v jiné zemi zřizovat pobočku či provozovnu</a:t>
            </a:r>
          </a:p>
          <a:p>
            <a:r>
              <a:rPr lang="cs-CZ" dirty="0"/>
              <a:t>obchodní zástupce není jeho zaměstnancem</a:t>
            </a:r>
          </a:p>
          <a:p>
            <a:r>
              <a:rPr lang="cs-CZ" dirty="0">
                <a:solidFill>
                  <a:schemeClr val="tx2"/>
                </a:solidFill>
              </a:rPr>
              <a:t>zprostředkovává příležitosti k uzavření smlouvy</a:t>
            </a:r>
          </a:p>
          <a:p>
            <a:r>
              <a:rPr lang="cs-CZ" dirty="0"/>
              <a:t>ziskem je </a:t>
            </a:r>
            <a:r>
              <a:rPr lang="cs-CZ" dirty="0">
                <a:solidFill>
                  <a:schemeClr val="tx2"/>
                </a:solidFill>
              </a:rPr>
              <a:t>provize</a:t>
            </a:r>
          </a:p>
        </p:txBody>
      </p:sp>
    </p:spTree>
    <p:extLst>
      <p:ext uri="{BB962C8B-B14F-4D97-AF65-F5344CB8AC3E}">
        <p14:creationId xmlns:p14="http://schemas.microsoft.com/office/powerpoint/2010/main" val="4210842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AEBE6B-285B-43F3-98BB-83BE0F14A2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213D62-31E7-415E-86A9-38861CDCF9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B827CA2-EEB5-46AE-A0A7-24A20E57B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distributorská smlouva</a:t>
            </a:r>
          </a:p>
        </p:txBody>
      </p:sp>
    </p:spTree>
    <p:extLst>
      <p:ext uri="{BB962C8B-B14F-4D97-AF65-F5344CB8AC3E}">
        <p14:creationId xmlns:p14="http://schemas.microsoft.com/office/powerpoint/2010/main" val="4011302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C70E97-ED0D-4D18-A115-D9686EFB96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58E926-4977-4DDF-8F63-C5E9C56FBF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E7DE1A-E43D-4AEC-83B3-D53E866B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i="1" dirty="0"/>
              <a:t>Příklad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B8B6D44-B6FA-4DD2-BD79-4D39E029E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474" y="1359001"/>
            <a:ext cx="10753200" cy="4139998"/>
          </a:xfrm>
        </p:spPr>
        <p:txBody>
          <a:bodyPr/>
          <a:lstStyle/>
          <a:p>
            <a:pPr marL="72000" indent="0" algn="just">
              <a:lnSpc>
                <a:spcPct val="100000"/>
              </a:lnSpc>
              <a:buNone/>
            </a:pPr>
            <a:r>
              <a:rPr lang="cs-CZ" sz="2200" dirty="0"/>
              <a:t>Společnost </a:t>
            </a:r>
            <a:r>
              <a:rPr lang="cs-CZ" sz="2200" dirty="0" err="1"/>
              <a:t>Vinařík</a:t>
            </a:r>
            <a:r>
              <a:rPr lang="cs-CZ" sz="2200" dirty="0"/>
              <a:t>, s. r. o., se sídlem a místem podnikání v Mikulově, je jednak výrobcem a přímým prodejcem vín z jižní Moravy, jednak distributorem kvalitních lahvových vín francouzské společnosti </a:t>
            </a:r>
            <a:r>
              <a:rPr lang="cs-CZ" sz="2200" dirty="0" err="1"/>
              <a:t>Le</a:t>
            </a:r>
            <a:r>
              <a:rPr lang="cs-CZ" sz="2200" dirty="0"/>
              <a:t> </a:t>
            </a:r>
            <a:r>
              <a:rPr lang="cs-CZ" sz="2200" dirty="0" err="1"/>
              <a:t>Vigneron</a:t>
            </a:r>
            <a:r>
              <a:rPr lang="cs-CZ" sz="2200" dirty="0"/>
              <a:t>, s. a. r. l., se sídlem a místem podnikání v </a:t>
            </a:r>
            <a:r>
              <a:rPr lang="cs-CZ" sz="2200" dirty="0" err="1"/>
              <a:t>Beaune</a:t>
            </a:r>
            <a:r>
              <a:rPr lang="cs-CZ" sz="2200" dirty="0"/>
              <a:t>, Francie. (…) Na základě smlouvy získala česká společnost oprávnění k výhradní distribuci prvotřídních lahví vína na území České republiky. Současně se společnost </a:t>
            </a:r>
            <a:r>
              <a:rPr lang="cs-CZ" sz="2200" dirty="0" err="1"/>
              <a:t>Vinařík</a:t>
            </a:r>
            <a:r>
              <a:rPr lang="cs-CZ" sz="2200" dirty="0"/>
              <a:t> zavázala k pravidelnému odběru lahvových vín. Smlouva obsahovala mimo jiné následující doložky:</a:t>
            </a:r>
          </a:p>
          <a:p>
            <a:pPr>
              <a:lnSpc>
                <a:spcPct val="100000"/>
              </a:lnSpc>
            </a:pPr>
            <a:endParaRPr lang="cs-CZ" sz="2200" dirty="0"/>
          </a:p>
          <a:p>
            <a:pPr>
              <a:lnSpc>
                <a:spcPct val="100000"/>
              </a:lnSpc>
            </a:pPr>
            <a:r>
              <a:rPr lang="cs-CZ" sz="2200" i="1" dirty="0"/>
              <a:t>a) Kupující se zavazuje starat o akvizici prodeje a organizovat distribuci na území České republiky.</a:t>
            </a:r>
          </a:p>
          <a:p>
            <a:pPr>
              <a:lnSpc>
                <a:spcPct val="100000"/>
              </a:lnSpc>
            </a:pPr>
            <a:r>
              <a:rPr lang="cs-CZ" sz="2200" i="1" dirty="0"/>
              <a:t>b) Kupující se zavazuje k pravidelnému odběru lahvových vín, s frekvencí odběru čtyřikrát ročně. </a:t>
            </a:r>
          </a:p>
          <a:p>
            <a:pPr>
              <a:lnSpc>
                <a:spcPct val="100000"/>
              </a:lnSpc>
            </a:pPr>
            <a:r>
              <a:rPr lang="cs-CZ" sz="2200" i="1" dirty="0"/>
              <a:t>(…)</a:t>
            </a:r>
          </a:p>
        </p:txBody>
      </p:sp>
      <p:pic>
        <p:nvPicPr>
          <p:cNvPr id="2052" name="Picture 4" descr="Sklepmistr: Svatomartinské víno je ryze českou tradicí - Vitalia.cz">
            <a:extLst>
              <a:ext uri="{FF2B5EF4-FFF2-40B4-BE49-F238E27FC236}">
                <a16:creationId xmlns:a16="http://schemas.microsoft.com/office/drawing/2014/main" id="{3CC461FC-B542-422F-8FDC-83AA765D6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61" y="5082701"/>
            <a:ext cx="2633534" cy="154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861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2C873BB-DC7B-4E2E-9475-6A2A2F4B75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5E05CE-2D61-461B-9014-CA49914660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9B55E75-81A5-4698-8C19-5799F8F5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427C40E-0EB8-48EB-B671-FF6B2A277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6513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organizace distribuce na vymezeném území, akvizice prodeje</a:t>
            </a:r>
          </a:p>
          <a:p>
            <a:r>
              <a:rPr lang="cs-CZ" dirty="0"/>
              <a:t>často doplňuje kupní smlouvu</a:t>
            </a:r>
          </a:p>
          <a:p>
            <a:r>
              <a:rPr lang="cs-CZ" dirty="0"/>
              <a:t>účelem může být vytvoření prodejní sítě výrobce v jiné zemi</a:t>
            </a:r>
          </a:p>
          <a:p>
            <a:r>
              <a:rPr lang="cs-CZ" dirty="0"/>
              <a:t>výrobce (prodávající) – distributor (odběratel, kupující)</a:t>
            </a:r>
          </a:p>
        </p:txBody>
      </p:sp>
    </p:spTree>
    <p:extLst>
      <p:ext uri="{BB962C8B-B14F-4D97-AF65-F5344CB8AC3E}">
        <p14:creationId xmlns:p14="http://schemas.microsoft.com/office/powerpoint/2010/main" val="866563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4C0DD8-CCF0-4B7B-969D-71E6ACBDAE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656684-DF58-4AAF-B0A8-D6967F46F4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F32A864-17AE-4B2F-AC8B-72155C9BC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1160080"/>
            <a:ext cx="7621905" cy="433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45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C017C5-36DF-4229-90F4-A06222C58B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B2492C-51F8-4410-8B49-89110112DE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1FD8D28-421A-45AD-B07B-2A6DEA707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směnná smlouva</a:t>
            </a:r>
          </a:p>
        </p:txBody>
      </p:sp>
    </p:spTree>
    <p:extLst>
      <p:ext uri="{BB962C8B-B14F-4D97-AF65-F5344CB8AC3E}">
        <p14:creationId xmlns:p14="http://schemas.microsoft.com/office/powerpoint/2010/main" val="2204267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B60A2F-BA17-4B07-A01B-F91C2F3B95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9E253-28F5-4871-8950-BF8482000C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80FFED-03ED-4F0B-A519-70472ACCF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režim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D46CC99-A632-482A-96DD-AE272A8FCEA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není zde mezinárodní smlouva (unifikace) </a:t>
            </a:r>
          </a:p>
          <a:p>
            <a:r>
              <a:rPr lang="cs-CZ" dirty="0"/>
              <a:t>z pohledu soudů členských států EU lze využít tzv. nařízení Řím I</a:t>
            </a:r>
          </a:p>
          <a:p>
            <a:pPr lvl="1"/>
            <a:r>
              <a:rPr lang="cs-CZ" dirty="0"/>
              <a:t>čl. 3: volba práva: </a:t>
            </a:r>
            <a:r>
              <a:rPr lang="cs-CZ" i="1" dirty="0"/>
              <a:t>„Tato smlouva se řídí slovenským právem.“</a:t>
            </a:r>
          </a:p>
          <a:p>
            <a:pPr lvl="1"/>
            <a:r>
              <a:rPr lang="cs-CZ" dirty="0"/>
              <a:t>čl. 4 odst. 1 písm. f): </a:t>
            </a:r>
            <a:r>
              <a:rPr lang="cs-CZ" i="1" dirty="0"/>
              <a:t>„Tato smlouva o distribuci se řídí právem země, v níž má distributor obvyklé bydliště.“</a:t>
            </a:r>
          </a:p>
          <a:p>
            <a:pPr lvl="1"/>
            <a:r>
              <a:rPr lang="cs-CZ" dirty="0"/>
              <a:t>Jakým právem by se řídila smlouva uvedená v příkladu?</a:t>
            </a:r>
          </a:p>
          <a:p>
            <a:r>
              <a:rPr lang="cs-CZ" dirty="0"/>
              <a:t>samozřejmě tam, kde jsou uzavírány dílčí kupní smlouvy – lze využít CISG (Vídeňská úmluva)</a:t>
            </a:r>
          </a:p>
        </p:txBody>
      </p:sp>
    </p:spTree>
    <p:extLst>
      <p:ext uri="{BB962C8B-B14F-4D97-AF65-F5344CB8AC3E}">
        <p14:creationId xmlns:p14="http://schemas.microsoft.com/office/powerpoint/2010/main" val="889470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6142A5-8BB6-4739-88C7-B65033E7C6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F6555A-F299-4B86-91FA-569B417E4A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6CB385E5-4B17-423C-BA79-F2239AF73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</a:t>
            </a:r>
            <a:r>
              <a:rPr lang="cs-CZ" dirty="0" err="1"/>
              <a:t>franchisingová</a:t>
            </a:r>
            <a:r>
              <a:rPr lang="cs-CZ" dirty="0"/>
              <a:t> smlouva</a:t>
            </a:r>
          </a:p>
        </p:txBody>
      </p:sp>
    </p:spTree>
    <p:extLst>
      <p:ext uri="{BB962C8B-B14F-4D97-AF65-F5344CB8AC3E}">
        <p14:creationId xmlns:p14="http://schemas.microsoft.com/office/powerpoint/2010/main" val="219833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15A377A-D8A2-46A0-9473-8B5486A2D4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Radovan Malachta, KMEP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62C821-4216-4873-829A-ED1A59F9F6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D4134098-E878-45B7-BAED-315956DE8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</a:t>
            </a:r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129B866E-EFA2-4271-A02E-E9D8C4A84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49499"/>
            <a:ext cx="10753200" cy="338291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poskytoval </a:t>
            </a:r>
            <a:r>
              <a:rPr lang="cs-CZ" dirty="0" err="1"/>
              <a:t>franchisy</a:t>
            </a:r>
            <a:r>
              <a:rPr lang="cs-CZ" dirty="0"/>
              <a:t> – příjemce (nositel) </a:t>
            </a:r>
            <a:r>
              <a:rPr lang="cs-CZ" dirty="0" err="1"/>
              <a:t>franchisy</a:t>
            </a:r>
            <a:endParaRPr lang="cs-CZ" dirty="0"/>
          </a:p>
          <a:p>
            <a:r>
              <a:rPr lang="cs-CZ" dirty="0"/>
              <a:t>uděluje se na např. obchodní název (firemní jméno), obchodní známka, know-how</a:t>
            </a:r>
          </a:p>
          <a:p>
            <a:r>
              <a:rPr lang="cs-CZ" dirty="0"/>
              <a:t>licence (vs. mezinárodní licenční smlouva)</a:t>
            </a:r>
          </a:p>
          <a:p>
            <a:r>
              <a:rPr lang="cs-CZ" dirty="0"/>
              <a:t>může mít formu poboček či dceřiných společností</a:t>
            </a:r>
          </a:p>
        </p:txBody>
      </p:sp>
      <p:pic>
        <p:nvPicPr>
          <p:cNvPr id="13" name="Picture 4" descr="Yves Rocher – Aplikace na Google Play">
            <a:extLst>
              <a:ext uri="{FF2B5EF4-FFF2-40B4-BE49-F238E27FC236}">
                <a16:creationId xmlns:a16="http://schemas.microsoft.com/office/drawing/2014/main" id="{A1DBAD98-D430-4141-AE90-034D916E6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643" y="273681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McDonald's - Home | Facebook">
            <a:extLst>
              <a:ext uri="{FF2B5EF4-FFF2-40B4-BE49-F238E27FC236}">
                <a16:creationId xmlns:a16="http://schemas.microsoft.com/office/drawing/2014/main" id="{14B1E7FC-55B7-4BD1-A16F-F813CE161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643" y="12895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C9A337C-B33B-41AD-9B8A-FB5A417B752C}"/>
              </a:ext>
            </a:extLst>
          </p:cNvPr>
          <p:cNvSpPr txBox="1"/>
          <p:nvPr/>
        </p:nvSpPr>
        <p:spPr>
          <a:xfrm>
            <a:off x="292608" y="4775208"/>
            <a:ext cx="118049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Modelový zákon UNIDROIT</a:t>
            </a:r>
            <a:r>
              <a:rPr lang="cs-CZ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definuje franšízu následovně: </a:t>
            </a:r>
            <a:r>
              <a:rPr lang="cs-CZ" sz="1600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"práva udělená stranou (poskytovatelem franšízy), která opravňují a vyžadují, aby jiná strana (nabyvatel franšízy) výměnou za přímou nebo nepřímou finanční kompenzaci podnikala v oblasti prodeje zboží nebo služeb vlastním jménem v rámci systému určeného poskytovatelem franšízy, který zahrnuje know-how a pomoc, předepisuje z podstatné části způsob, jakým má být franšízový podnik provozován, zahrnuje významnou a trvalou provozní kontrolu ze strany poskytovatele franšízy a je v podstatě spojen s ochrannou známkou, značkou služeb, obchodním názvem nebo logem určeným poskytovatelem franšízy."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24744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6FA096-0C7D-472E-985C-C8E9A261C9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B6188F-EECC-4CEC-B514-56424ED02A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97183CB-A119-4242-A334-A0480D89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režim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36674885-5790-4D3E-92EA-D07F5D834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31" y="1629688"/>
            <a:ext cx="10752138" cy="299717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není zde mezinárodní smlouva (unifikace) </a:t>
            </a:r>
          </a:p>
          <a:p>
            <a:r>
              <a:rPr lang="cs-CZ" dirty="0"/>
              <a:t>z pohledu soudů členských států EU lze využít tzv. nařízení Řím I</a:t>
            </a:r>
          </a:p>
          <a:p>
            <a:pPr lvl="1"/>
            <a:r>
              <a:rPr lang="cs-CZ" dirty="0"/>
              <a:t>čl. 3: volba práva: </a:t>
            </a:r>
            <a:r>
              <a:rPr lang="cs-CZ" i="1" dirty="0"/>
              <a:t>„Tato smlouva se řídí francouzským právem.“</a:t>
            </a:r>
          </a:p>
          <a:p>
            <a:pPr lvl="1"/>
            <a:r>
              <a:rPr lang="cs-CZ" dirty="0"/>
              <a:t>čl. 4 odst. 1 písm. e): </a:t>
            </a:r>
            <a:r>
              <a:rPr lang="cs-CZ" i="1" dirty="0"/>
              <a:t>„Franšízová smlouva se řídí právem země, v níž má osoba, jíž je franšíza udělena, obvyklé bydliště.“</a:t>
            </a:r>
          </a:p>
          <a:p>
            <a:r>
              <a:rPr lang="cs-CZ" dirty="0"/>
              <a:t>nestátní prostředky (návody)</a:t>
            </a:r>
          </a:p>
        </p:txBody>
      </p:sp>
    </p:spTree>
    <p:extLst>
      <p:ext uri="{BB962C8B-B14F-4D97-AF65-F5344CB8AC3E}">
        <p14:creationId xmlns:p14="http://schemas.microsoft.com/office/powerpoint/2010/main" val="4153114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59ECBD-4308-4572-9488-2E267E3928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36F4F6-70CF-435B-A0C5-B02AADC71D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0597759-8F1E-4A6A-8D93-8139DE534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platební styk.</a:t>
            </a:r>
            <a:br>
              <a:rPr lang="cs-CZ" dirty="0"/>
            </a:br>
            <a:r>
              <a:rPr lang="cs-CZ" dirty="0"/>
              <a:t>Povinnost kupujícího zaplatit kupní cenu.</a:t>
            </a:r>
            <a:br>
              <a:rPr lang="cs-CZ" dirty="0"/>
            </a:br>
            <a:r>
              <a:rPr lang="cs-CZ" dirty="0"/>
              <a:t>Dokumentární platby</a:t>
            </a:r>
          </a:p>
        </p:txBody>
      </p:sp>
    </p:spTree>
    <p:extLst>
      <p:ext uri="{BB962C8B-B14F-4D97-AF65-F5344CB8AC3E}">
        <p14:creationId xmlns:p14="http://schemas.microsoft.com/office/powerpoint/2010/main" val="2150409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FC63C4-901D-4701-A3B4-A6F51ED4C9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8E3406-94A0-4CE8-8772-17A3F3D6F7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8123A5-9E5C-438B-9EA9-4C40441B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povinnosti kupujícího (čl. 53 CISG) 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628BADE0-80F8-479D-B5B9-A82FE2FBDA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9663" y="1970201"/>
          <a:ext cx="10752138" cy="3070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1659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B3A52D-D480-4783-9ACE-B599ECF74F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3E6527-DA8E-417F-B13A-6CE260C415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A40166-2D13-4EE0-B2DF-F1ACC1719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Zaplatit zboží - platební podmínka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9B49AB1B-F7E5-43D3-9437-7D4D807A18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58405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KDE? </a:t>
            </a:r>
            <a:r>
              <a:rPr lang="cs-CZ" dirty="0"/>
              <a:t>Místo placení čl. 57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771534"/>
            <a:ext cx="10753200" cy="207460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cs-CZ" sz="2400" dirty="0"/>
              <a:t>stanoveno ve </a:t>
            </a:r>
            <a:r>
              <a:rPr lang="cs-CZ" sz="2400" dirty="0">
                <a:solidFill>
                  <a:srgbClr val="0000DC"/>
                </a:solidFill>
              </a:rPr>
              <a:t>smlouvě</a:t>
            </a:r>
            <a:r>
              <a:rPr lang="cs-CZ" sz="2400" dirty="0"/>
              <a:t>, příp. mezinárodní </a:t>
            </a:r>
            <a:r>
              <a:rPr lang="cs-CZ" sz="2400" dirty="0">
                <a:solidFill>
                  <a:srgbClr val="0000DC"/>
                </a:solidFill>
              </a:rPr>
              <a:t>zvyklosti </a:t>
            </a:r>
            <a:r>
              <a:rPr lang="cs-CZ" sz="2400" dirty="0"/>
              <a:t>nebo </a:t>
            </a:r>
            <a:r>
              <a:rPr lang="cs-CZ" sz="2400" dirty="0">
                <a:solidFill>
                  <a:srgbClr val="0000DC"/>
                </a:solidFill>
              </a:rPr>
              <a:t>praxe</a:t>
            </a:r>
            <a:r>
              <a:rPr lang="cs-CZ" sz="2400" dirty="0"/>
              <a:t> stran</a:t>
            </a:r>
          </a:p>
          <a:p>
            <a:pPr lvl="1"/>
            <a:r>
              <a:rPr lang="cs-CZ" dirty="0"/>
              <a:t>často např. adresa finanční instituce (banka), u níž má být placeno</a:t>
            </a:r>
          </a:p>
          <a:p>
            <a:r>
              <a:rPr lang="cs-CZ" sz="2400" dirty="0"/>
              <a:t>není-li: v </a:t>
            </a:r>
            <a:r>
              <a:rPr lang="cs-CZ" sz="2400" dirty="0">
                <a:solidFill>
                  <a:srgbClr val="0000DC"/>
                </a:solidFill>
              </a:rPr>
              <a:t>místě podnikání prodávajícího </a:t>
            </a:r>
            <a:r>
              <a:rPr lang="cs-CZ" sz="2400" dirty="0"/>
              <a:t>nebo v </a:t>
            </a:r>
            <a:r>
              <a:rPr lang="cs-CZ" sz="2400" dirty="0">
                <a:solidFill>
                  <a:srgbClr val="0000DC"/>
                </a:solidFill>
              </a:rPr>
              <a:t>místě předání</a:t>
            </a:r>
            <a:r>
              <a:rPr lang="cs-CZ" sz="2400" dirty="0"/>
              <a:t>, pokud má být cena placena při předání zboží nebo dokladů („z ruky do ruky“)</a:t>
            </a:r>
          </a:p>
        </p:txBody>
      </p:sp>
    </p:spTree>
    <p:extLst>
      <p:ext uri="{BB962C8B-B14F-4D97-AF65-F5344CB8AC3E}">
        <p14:creationId xmlns:p14="http://schemas.microsoft.com/office/powerpoint/2010/main" val="17429246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KDY? </a:t>
            </a:r>
            <a:r>
              <a:rPr lang="cs-CZ" dirty="0"/>
              <a:t>Doba placení čl. 58-59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400" y="1513002"/>
            <a:ext cx="10753200" cy="304957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cs-CZ" sz="2200" dirty="0">
                <a:solidFill>
                  <a:srgbClr val="0000DC"/>
                </a:solidFill>
              </a:rPr>
              <a:t>doba sjednaná </a:t>
            </a:r>
            <a:r>
              <a:rPr lang="cs-CZ" sz="2200" dirty="0"/>
              <a:t>(i tehdy, je-li určitelná </a:t>
            </a:r>
            <a:r>
              <a:rPr lang="cs-CZ" sz="2200" i="1" dirty="0"/>
              <a:t>– placení do týdne po dodání zboží, placení do měsíce po obdržení faktury</a:t>
            </a:r>
            <a:r>
              <a:rPr lang="cs-CZ" sz="2200" dirty="0"/>
              <a:t>)</a:t>
            </a:r>
          </a:p>
          <a:p>
            <a:r>
              <a:rPr lang="cs-CZ" sz="2200" dirty="0">
                <a:solidFill>
                  <a:srgbClr val="0000DC"/>
                </a:solidFill>
              </a:rPr>
              <a:t>doba</a:t>
            </a:r>
            <a:r>
              <a:rPr lang="cs-CZ" sz="2200" dirty="0"/>
              <a:t>, kdy je </a:t>
            </a:r>
            <a:r>
              <a:rPr lang="cs-CZ" sz="2200" dirty="0">
                <a:solidFill>
                  <a:srgbClr val="0000DC"/>
                </a:solidFill>
              </a:rPr>
              <a:t>umožněno kupujícímu nakládat se zbožím </a:t>
            </a:r>
            <a:r>
              <a:rPr lang="cs-CZ" sz="2200" dirty="0"/>
              <a:t>nebo s doklady, na základě kterých může kupující nakládat se zbožím („z ruky do ruky“)</a:t>
            </a:r>
          </a:p>
          <a:p>
            <a:r>
              <a:rPr lang="cs-CZ" sz="2200" dirty="0"/>
              <a:t>je-li zahrnuta </a:t>
            </a:r>
            <a:r>
              <a:rPr lang="cs-CZ" sz="2200" dirty="0">
                <a:solidFill>
                  <a:srgbClr val="0000DC"/>
                </a:solidFill>
              </a:rPr>
              <a:t>přeprava</a:t>
            </a:r>
            <a:r>
              <a:rPr lang="cs-CZ" sz="2200" dirty="0"/>
              <a:t>, lze podmínka prodávajícího, že zboží bude předáno – dopravcem – oproti zaplacení ceny</a:t>
            </a:r>
          </a:p>
        </p:txBody>
      </p:sp>
    </p:spTree>
    <p:extLst>
      <p:ext uri="{BB962C8B-B14F-4D97-AF65-F5344CB8AC3E}">
        <p14:creationId xmlns:p14="http://schemas.microsoft.com/office/powerpoint/2010/main" val="2816740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JAK? </a:t>
            </a:r>
            <a:r>
              <a:rPr lang="cs-CZ" dirty="0"/>
              <a:t>Způsob placení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607768"/>
            <a:ext cx="10753200" cy="462023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cs-CZ" sz="2400" dirty="0"/>
              <a:t>hotovost </a:t>
            </a:r>
          </a:p>
          <a:p>
            <a:r>
              <a:rPr lang="cs-CZ" sz="2400" dirty="0"/>
              <a:t>směnka, šek</a:t>
            </a:r>
          </a:p>
          <a:p>
            <a:r>
              <a:rPr lang="cs-CZ" sz="2400" dirty="0"/>
              <a:t>hladká platba (bankovní převod)</a:t>
            </a:r>
          </a:p>
          <a:p>
            <a:pPr marL="72000" indent="0">
              <a:buNone/>
            </a:pPr>
            <a:r>
              <a:rPr lang="cs-CZ" sz="2400" dirty="0"/>
              <a:t>	akontace</a:t>
            </a:r>
          </a:p>
          <a:p>
            <a:pPr marL="72000" indent="0">
              <a:buNone/>
            </a:pPr>
            <a:r>
              <a:rPr lang="cs-CZ" sz="2400" dirty="0"/>
              <a:t>	úvěrový obchod</a:t>
            </a:r>
          </a:p>
          <a:p>
            <a:r>
              <a:rPr lang="cs-CZ" sz="2400" dirty="0"/>
              <a:t>dokumentární platby</a:t>
            </a:r>
          </a:p>
          <a:p>
            <a:pPr marL="72000" indent="0">
              <a:buNone/>
            </a:pPr>
            <a:r>
              <a:rPr lang="cs-CZ" sz="2400" dirty="0"/>
              <a:t>	dokumentární akreditiv</a:t>
            </a:r>
          </a:p>
          <a:p>
            <a:pPr marL="72000" indent="0">
              <a:buNone/>
            </a:pPr>
            <a:r>
              <a:rPr lang="cs-CZ" sz="2400" dirty="0"/>
              <a:t>	dokumentární inkaso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747CD70-9158-4F1A-ADB4-4D014EEA4C32}"/>
              </a:ext>
            </a:extLst>
          </p:cNvPr>
          <p:cNvSpPr/>
          <p:nvPr/>
        </p:nvSpPr>
        <p:spPr bwMode="auto">
          <a:xfrm>
            <a:off x="4778477" y="5178458"/>
            <a:ext cx="7128388" cy="10495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/>
            <a:r>
              <a:rPr lang="cs-CZ" sz="2000" b="1" dirty="0"/>
              <a:t>MOK Paříž: </a:t>
            </a:r>
          </a:p>
          <a:p>
            <a:pPr lvl="1"/>
            <a:r>
              <a:rPr lang="cs-CZ" sz="2000" dirty="0"/>
              <a:t>Jednotné zvyklosti a pravidla pro dokumentární akreditivy </a:t>
            </a:r>
          </a:p>
          <a:p>
            <a:pPr lvl="1"/>
            <a:r>
              <a:rPr lang="cs-CZ" sz="2000" dirty="0"/>
              <a:t>Jednotná pravidla pro inkasa</a:t>
            </a:r>
          </a:p>
        </p:txBody>
      </p:sp>
    </p:spTree>
    <p:extLst>
      <p:ext uri="{BB962C8B-B14F-4D97-AF65-F5344CB8AC3E}">
        <p14:creationId xmlns:p14="http://schemas.microsoft.com/office/powerpoint/2010/main" val="299227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výměna zboží za zboží - úvod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77941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podstata: směna zboží za zboží (službu, zařízení) nepeněžité povahy </a:t>
            </a:r>
          </a:p>
          <a:p>
            <a:r>
              <a:rPr lang="cs-CZ" sz="2400" dirty="0"/>
              <a:t>smlouva o směně (nikoliv kupní smlouva)</a:t>
            </a:r>
          </a:p>
          <a:p>
            <a:r>
              <a:rPr lang="cs-CZ" sz="2400" dirty="0"/>
              <a:t>pro všechny zmíněné typy výměnných obchodů uvedených na dalších </a:t>
            </a:r>
            <a:r>
              <a:rPr lang="cs-CZ" sz="2400" dirty="0" err="1"/>
              <a:t>slide</a:t>
            </a:r>
            <a:r>
              <a:rPr lang="cs-CZ" sz="2400" dirty="0"/>
              <a:t> je společné, že neexistuje mezinárodní úmluva (unifikace) – ideální je volba práva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701" y="4080306"/>
            <a:ext cx="4776291" cy="249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110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Hotovost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268203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v MO prakticky nevyužívané</a:t>
            </a:r>
          </a:p>
          <a:p>
            <a:r>
              <a:rPr lang="cs-CZ" dirty="0"/>
              <a:t>omezení veřejnoprávními předpisy (maximálně výše, do které lze platit v hotovosti)</a:t>
            </a:r>
          </a:p>
          <a:p>
            <a:r>
              <a:rPr lang="cs-CZ" dirty="0"/>
              <a:t>vysoké riziko, že nebude zaplaceno</a:t>
            </a:r>
          </a:p>
        </p:txBody>
      </p:sp>
    </p:spTree>
    <p:extLst>
      <p:ext uri="{BB962C8B-B14F-4D97-AF65-F5344CB8AC3E}">
        <p14:creationId xmlns:p14="http://schemas.microsoft.com/office/powerpoint/2010/main" val="40789262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Hladké platby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8800" y="1335999"/>
            <a:ext cx="10753200" cy="281903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neexistuje unifikovaná úprava ani nestátní prostředky </a:t>
            </a:r>
            <a:r>
              <a:rPr lang="cs-CZ" sz="2400" dirty="0" err="1"/>
              <a:t>pr</a:t>
            </a:r>
            <a:r>
              <a:rPr lang="cs-CZ" sz="2400" dirty="0"/>
              <a:t>. úpravy</a:t>
            </a:r>
          </a:p>
          <a:p>
            <a:r>
              <a:rPr lang="cs-CZ" sz="2400" dirty="0"/>
              <a:t>typický bankovní převod (převod z účtu na účet) </a:t>
            </a:r>
          </a:p>
          <a:p>
            <a:r>
              <a:rPr lang="cs-CZ" sz="2400" dirty="0"/>
              <a:t>akontace (úplná, částečná)</a:t>
            </a:r>
          </a:p>
          <a:p>
            <a:r>
              <a:rPr lang="cs-CZ" sz="2400" dirty="0"/>
              <a:t>úvěrový obchod (částečný, úplný) </a:t>
            </a:r>
          </a:p>
          <a:p>
            <a:r>
              <a:rPr lang="cs-CZ" sz="2400" dirty="0"/>
              <a:t>riziko (pro věřitele), zvláště pokud se obchodníci neznají 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CD5BF9B9-A4E9-4C9F-8C47-E9C0DDFC9DF6}"/>
              </a:ext>
            </a:extLst>
          </p:cNvPr>
          <p:cNvSpPr txBox="1">
            <a:spLocks/>
          </p:cNvSpPr>
          <p:nvPr/>
        </p:nvSpPr>
        <p:spPr>
          <a:xfrm>
            <a:off x="718800" y="4296963"/>
            <a:ext cx="10753200" cy="2057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None/>
            </a:pPr>
            <a:r>
              <a:rPr lang="cs-CZ" sz="2400" i="1" dirty="0"/>
              <a:t>Smluvní strany se dohodly, že kupní cena je uhrazena okamžikem jejího připsání na účet kupujícího </a:t>
            </a:r>
            <a:r>
              <a:rPr lang="cs-CZ" sz="2400" i="1" dirty="0" err="1"/>
              <a:t>č.ú</a:t>
            </a:r>
            <a:r>
              <a:rPr lang="cs-CZ" sz="2400" i="1" dirty="0"/>
              <a:t>. … vedený u banky … pobočka … Veškeré bankovní poplatky spojené s bankovním převodem uhradí kupující.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Zdroj: Publikace Klauzurní práce navázané na Úmluvu OSN o smlouvách o mezinárodní koupi zboží a další formy dovednostní výuky (Rozehnalová, N. a kol., 2013)</a:t>
            </a:r>
            <a:endParaRPr lang="cs-CZ" sz="1800" i="1" kern="0" dirty="0"/>
          </a:p>
        </p:txBody>
      </p:sp>
    </p:spTree>
    <p:extLst>
      <p:ext uri="{BB962C8B-B14F-4D97-AF65-F5344CB8AC3E}">
        <p14:creationId xmlns:p14="http://schemas.microsoft.com/office/powerpoint/2010/main" val="33890322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Dokumentární platby: akreditiv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8800" y="1545996"/>
            <a:ext cx="10914420" cy="394040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dokumentární akreditiv (L/C) – </a:t>
            </a:r>
            <a:r>
              <a:rPr lang="cs-CZ" i="1" dirty="0"/>
              <a:t>v čem je podstata v MO?</a:t>
            </a:r>
          </a:p>
          <a:p>
            <a:pPr marL="72000" indent="0">
              <a:buNone/>
            </a:pPr>
            <a:r>
              <a:rPr lang="cs-CZ" i="1" dirty="0"/>
              <a:t>				</a:t>
            </a:r>
            <a:r>
              <a:rPr lang="cs-CZ" dirty="0"/>
              <a:t>banka </a:t>
            </a:r>
            <a:r>
              <a:rPr lang="cs-CZ" dirty="0" err="1"/>
              <a:t>prod</a:t>
            </a:r>
            <a:r>
              <a:rPr lang="cs-CZ" dirty="0"/>
              <a:t>. – banka kup.</a:t>
            </a:r>
          </a:p>
          <a:p>
            <a:pPr marL="72000" indent="0">
              <a:buNone/>
            </a:pPr>
            <a:r>
              <a:rPr lang="cs-CZ" dirty="0"/>
              <a:t>		prodávající			- 		kupující</a:t>
            </a:r>
          </a:p>
          <a:p>
            <a:pPr marL="72000" indent="0">
              <a:buNone/>
            </a:pPr>
            <a:r>
              <a:rPr lang="cs-CZ" dirty="0"/>
              <a:t>					přepravce</a:t>
            </a:r>
          </a:p>
          <a:p>
            <a:r>
              <a:rPr lang="cs-CZ" dirty="0"/>
              <a:t>menší riziko, vyšší míra jistoty, že bude zaplaceno, ale finančně nákladné; kupující – předem má vázáné finanční prostředky</a:t>
            </a:r>
            <a:endParaRPr lang="cs-CZ" i="1" dirty="0"/>
          </a:p>
          <a:p>
            <a:pPr marL="72000" indent="0">
              <a:buNone/>
            </a:pPr>
            <a:endParaRPr lang="cs-CZ" dirty="0"/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8246368E-DC36-4E5F-BCE6-9368E1B4C9BE}"/>
              </a:ext>
            </a:extLst>
          </p:cNvPr>
          <p:cNvCxnSpPr>
            <a:cxnSpLocks/>
          </p:cNvCxnSpPr>
          <p:nvPr/>
        </p:nvCxnSpPr>
        <p:spPr bwMode="auto">
          <a:xfrm>
            <a:off x="7522589" y="2714920"/>
            <a:ext cx="970961" cy="348791"/>
          </a:xfrm>
          <a:prstGeom prst="straightConnector1">
            <a:avLst/>
          </a:prstGeom>
          <a:ln>
            <a:headEnd type="triangle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57B185EF-946D-4616-A3D7-78321C65699D}"/>
              </a:ext>
            </a:extLst>
          </p:cNvPr>
          <p:cNvCxnSpPr>
            <a:cxnSpLocks/>
          </p:cNvCxnSpPr>
          <p:nvPr/>
        </p:nvCxnSpPr>
        <p:spPr bwMode="auto">
          <a:xfrm flipH="1">
            <a:off x="3488943" y="2799761"/>
            <a:ext cx="1111337" cy="176751"/>
          </a:xfrm>
          <a:prstGeom prst="straightConnector1">
            <a:avLst/>
          </a:prstGeom>
          <a:ln>
            <a:headEnd type="triangle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9304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38CC77-2FDD-914A-81EC-1E3060C124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37767F-DC7B-47C0-B3AF-7ABF634C7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 dokumentárního akreditivu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19AECDB0-4226-554C-823E-215C515951C4}"/>
              </a:ext>
            </a:extLst>
          </p:cNvPr>
          <p:cNvGrpSpPr/>
          <p:nvPr/>
        </p:nvGrpSpPr>
        <p:grpSpPr>
          <a:xfrm>
            <a:off x="1100508" y="1823465"/>
            <a:ext cx="2906668" cy="1605535"/>
            <a:chOff x="0" y="222"/>
            <a:chExt cx="1949547" cy="1169728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B11281A0-B4A7-194C-AA53-23254F88476B}"/>
                </a:ext>
              </a:extLst>
            </p:cNvPr>
            <p:cNvSpPr/>
            <p:nvPr/>
          </p:nvSpPr>
          <p:spPr>
            <a:xfrm>
              <a:off x="0" y="222"/>
              <a:ext cx="1949547" cy="116972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1E2E8745-EAB2-BE41-A6BD-687A99FDACFD}"/>
                </a:ext>
              </a:extLst>
            </p:cNvPr>
            <p:cNvSpPr txBox="1"/>
            <p:nvPr/>
          </p:nvSpPr>
          <p:spPr>
            <a:xfrm>
              <a:off x="0" y="222"/>
              <a:ext cx="1949547" cy="1169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800" b="1" kern="1200" dirty="0"/>
                <a:t>Prodávající (exportér)</a:t>
              </a:r>
            </a:p>
          </p:txBody>
        </p: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93A95E3-A55D-1E40-9D1F-A019D286A439}"/>
              </a:ext>
            </a:extLst>
          </p:cNvPr>
          <p:cNvGrpSpPr/>
          <p:nvPr/>
        </p:nvGrpSpPr>
        <p:grpSpPr>
          <a:xfrm>
            <a:off x="7632673" y="4620080"/>
            <a:ext cx="2906668" cy="1605475"/>
            <a:chOff x="0" y="222"/>
            <a:chExt cx="1949547" cy="1169728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93C12B28-26E4-3749-9DE8-3E4837B390BC}"/>
                </a:ext>
              </a:extLst>
            </p:cNvPr>
            <p:cNvSpPr/>
            <p:nvPr/>
          </p:nvSpPr>
          <p:spPr>
            <a:xfrm>
              <a:off x="0" y="222"/>
              <a:ext cx="1949547" cy="116972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C0AA97A8-1F97-C649-B979-D24B01F22A14}"/>
                </a:ext>
              </a:extLst>
            </p:cNvPr>
            <p:cNvSpPr txBox="1"/>
            <p:nvPr/>
          </p:nvSpPr>
          <p:spPr>
            <a:xfrm>
              <a:off x="0" y="222"/>
              <a:ext cx="1949547" cy="1169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800" b="1" kern="1200" dirty="0"/>
                <a:t>Vystavující banka</a:t>
              </a:r>
            </a:p>
          </p:txBody>
        </p:sp>
      </p:grp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29A7EEAC-903B-9D42-9DFF-F3A5DF1863F8}"/>
              </a:ext>
            </a:extLst>
          </p:cNvPr>
          <p:cNvGrpSpPr/>
          <p:nvPr/>
        </p:nvGrpSpPr>
        <p:grpSpPr>
          <a:xfrm>
            <a:off x="1100508" y="4620080"/>
            <a:ext cx="2906668" cy="1605461"/>
            <a:chOff x="0" y="222"/>
            <a:chExt cx="1949547" cy="1169728"/>
          </a:xfrm>
        </p:grpSpPr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CB7A6256-21E6-F141-85F8-8AC09056F267}"/>
                </a:ext>
              </a:extLst>
            </p:cNvPr>
            <p:cNvSpPr/>
            <p:nvPr/>
          </p:nvSpPr>
          <p:spPr>
            <a:xfrm>
              <a:off x="0" y="222"/>
              <a:ext cx="1949547" cy="116972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3B16A423-CD86-7D49-B8B7-CC5B504531C8}"/>
                </a:ext>
              </a:extLst>
            </p:cNvPr>
            <p:cNvSpPr txBox="1"/>
            <p:nvPr/>
          </p:nvSpPr>
          <p:spPr>
            <a:xfrm>
              <a:off x="0" y="222"/>
              <a:ext cx="1949547" cy="1169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800" b="1" kern="1200" dirty="0"/>
                <a:t>Potvrzující banka</a:t>
              </a:r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6C54138E-6FB9-AD41-A099-C588C6E143A0}"/>
              </a:ext>
            </a:extLst>
          </p:cNvPr>
          <p:cNvGrpSpPr/>
          <p:nvPr/>
        </p:nvGrpSpPr>
        <p:grpSpPr>
          <a:xfrm>
            <a:off x="7563033" y="1823464"/>
            <a:ext cx="2906668" cy="1605535"/>
            <a:chOff x="0" y="222"/>
            <a:chExt cx="1949547" cy="1169728"/>
          </a:xfrm>
        </p:grpSpPr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6F59B485-4142-9F4A-8DFE-1ED73DB825B8}"/>
                </a:ext>
              </a:extLst>
            </p:cNvPr>
            <p:cNvSpPr/>
            <p:nvPr/>
          </p:nvSpPr>
          <p:spPr>
            <a:xfrm>
              <a:off x="0" y="222"/>
              <a:ext cx="1949547" cy="116972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AAA136DD-52DC-A041-BD2C-20CB66ECF7DA}"/>
                </a:ext>
              </a:extLst>
            </p:cNvPr>
            <p:cNvSpPr txBox="1"/>
            <p:nvPr/>
          </p:nvSpPr>
          <p:spPr>
            <a:xfrm>
              <a:off x="0" y="222"/>
              <a:ext cx="1949547" cy="1169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800" b="1" kern="1200" dirty="0"/>
                <a:t>Kupující (importér)</a:t>
              </a:r>
            </a:p>
          </p:txBody>
        </p:sp>
      </p:grpSp>
      <p:cxnSp>
        <p:nvCxnSpPr>
          <p:cNvPr id="18" name="Přímá spojovací šipka 17">
            <a:extLst>
              <a:ext uri="{FF2B5EF4-FFF2-40B4-BE49-F238E27FC236}">
                <a16:creationId xmlns:a16="http://schemas.microsoft.com/office/drawing/2014/main" id="{73516D04-B9DD-5545-8EC2-2C598D254C5D}"/>
              </a:ext>
            </a:extLst>
          </p:cNvPr>
          <p:cNvCxnSpPr/>
          <p:nvPr/>
        </p:nvCxnSpPr>
        <p:spPr bwMode="auto">
          <a:xfrm>
            <a:off x="4220348" y="2626231"/>
            <a:ext cx="311971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Přímá spojovací šipka 30">
            <a:extLst>
              <a:ext uri="{FF2B5EF4-FFF2-40B4-BE49-F238E27FC236}">
                <a16:creationId xmlns:a16="http://schemas.microsoft.com/office/drawing/2014/main" id="{51E90C0C-1D19-B44D-B096-A24BFD9DEAE3}"/>
              </a:ext>
            </a:extLst>
          </p:cNvPr>
          <p:cNvCxnSpPr>
            <a:cxnSpLocks/>
          </p:cNvCxnSpPr>
          <p:nvPr/>
        </p:nvCxnSpPr>
        <p:spPr bwMode="auto">
          <a:xfrm>
            <a:off x="9016367" y="3523339"/>
            <a:ext cx="0" cy="10809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Přímá spojovací šipka 17">
            <a:extLst>
              <a:ext uri="{FF2B5EF4-FFF2-40B4-BE49-F238E27FC236}">
                <a16:creationId xmlns:a16="http://schemas.microsoft.com/office/drawing/2014/main" id="{4571B2CD-B861-4BA1-AA77-A6104135C966}"/>
              </a:ext>
            </a:extLst>
          </p:cNvPr>
          <p:cNvCxnSpPr/>
          <p:nvPr/>
        </p:nvCxnSpPr>
        <p:spPr bwMode="auto">
          <a:xfrm>
            <a:off x="4220348" y="5422810"/>
            <a:ext cx="311971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Přímá spojovací šipka 30">
            <a:extLst>
              <a:ext uri="{FF2B5EF4-FFF2-40B4-BE49-F238E27FC236}">
                <a16:creationId xmlns:a16="http://schemas.microsoft.com/office/drawing/2014/main" id="{2B450DF7-4D6E-4158-A989-8491F09597AE}"/>
              </a:ext>
            </a:extLst>
          </p:cNvPr>
          <p:cNvCxnSpPr>
            <a:cxnSpLocks/>
          </p:cNvCxnSpPr>
          <p:nvPr/>
        </p:nvCxnSpPr>
        <p:spPr bwMode="auto">
          <a:xfrm>
            <a:off x="2336197" y="3469393"/>
            <a:ext cx="0" cy="104058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Zástupný symbol pro zápatí 15">
            <a:extLst>
              <a:ext uri="{FF2B5EF4-FFF2-40B4-BE49-F238E27FC236}">
                <a16:creationId xmlns:a16="http://schemas.microsoft.com/office/drawing/2014/main" id="{77ECCF69-0815-45EF-8162-CCB81F599C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9791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4191F6-0D63-4A5C-958A-AAFC827D79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C57E04-6478-4F73-A377-7FA8C594B2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BFC7058-9D08-4C36-BFDB-AD2F1E432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544103"/>
            <a:ext cx="10753200" cy="5360307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 algn="just">
              <a:lnSpc>
                <a:spcPct val="100000"/>
              </a:lnSpc>
              <a:buNone/>
            </a:pPr>
            <a:r>
              <a:rPr lang="cs-CZ" sz="2000" i="1" dirty="0"/>
              <a:t>Čl. 1 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2000" i="1" dirty="0"/>
              <a:t>Kupní cena bude uhrazena prostřednictvím neodvolatelného dokumentárního akreditivu, kterým se kupující zavazuje otevřít u … (dále jen „banka“) ve prospěch prodávajícího na částku … na dobu platnosti minimálně … Kupující označí v akreditivní listině jako dokument pro čerpání akreditivu písemné potvrzení kupujícího, že převzal dokumenty uvedené v čl. 2 této smlouvy opatřené úředně ověřeným podpisem statutárního zástupce kupujícího. Otevření akreditivu bude oznámeno prodávajícím do 3 dnů od jeho otevření. Náklady spojené s otevřením akreditivu nesou společně a nerozdílně kupující i prodávající. </a:t>
            </a:r>
          </a:p>
          <a:p>
            <a:pPr marL="72000" indent="0" algn="just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2000" i="1" dirty="0"/>
              <a:t>Čl. 2 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2000" i="1" dirty="0"/>
              <a:t>Prodávající se zavazují proti splnění povinnosti kupujícího k otevření akreditivu na zaplacení kupní ceny a proti předání písemného potvrzení dle čl. 1 (dokument pro čerpání akreditivu) předat kupujícímu následující listiny: a) faktura, b) přepravní dokumenty, c) dokumenty o kontrole zboží, d) apod. </a:t>
            </a:r>
          </a:p>
          <a:p>
            <a:pPr marL="72000" indent="0">
              <a:lnSpc>
                <a:spcPct val="100000"/>
              </a:lnSpc>
              <a:buNone/>
            </a:pPr>
            <a:endParaRPr lang="cs-CZ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Zdroj: Publikace Klauzurní práce navázané na Úmluvu OSN o smlouvách o mezinárodní koupi zboží a další formy dovednostní výuky (Rozehnalová, N. a kol., 2013)</a:t>
            </a:r>
            <a:endParaRPr lang="cs-CZ" sz="2000" i="1" dirty="0"/>
          </a:p>
          <a:p>
            <a:pPr marL="72000" indent="0" algn="just">
              <a:lnSpc>
                <a:spcPct val="100000"/>
              </a:lnSpc>
              <a:buNone/>
            </a:pP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36222707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05224"/>
            <a:ext cx="10753200" cy="656421"/>
          </a:xfrm>
        </p:spPr>
        <p:txBody>
          <a:bodyPr/>
          <a:lstStyle/>
          <a:p>
            <a:r>
              <a:rPr lang="cs-CZ" dirty="0"/>
              <a:t>Typy akreditivů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061645"/>
            <a:ext cx="10753200" cy="487724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/>
              <a:t>neodvolatelný</a:t>
            </a:r>
          </a:p>
          <a:p>
            <a:r>
              <a:rPr lang="cs-CZ" sz="2000" dirty="0"/>
              <a:t>odvolatelný </a:t>
            </a:r>
          </a:p>
          <a:p>
            <a:pPr lvl="1"/>
            <a:r>
              <a:rPr lang="cs-CZ" sz="1800" dirty="0"/>
              <a:t>výslovně uvedeno, jinak je neodvolatelný </a:t>
            </a:r>
          </a:p>
          <a:p>
            <a:r>
              <a:rPr lang="cs-CZ" sz="2000" dirty="0"/>
              <a:t>revolvingový</a:t>
            </a:r>
          </a:p>
          <a:p>
            <a:r>
              <a:rPr lang="cs-CZ" sz="2000" dirty="0"/>
              <a:t>remboursní </a:t>
            </a:r>
          </a:p>
          <a:p>
            <a:r>
              <a:rPr lang="cs-CZ" sz="2000" dirty="0" err="1"/>
              <a:t>standby</a:t>
            </a:r>
            <a:r>
              <a:rPr lang="cs-CZ" sz="2000" dirty="0"/>
              <a:t> </a:t>
            </a:r>
          </a:p>
          <a:p>
            <a:r>
              <a:rPr lang="cs-CZ" sz="2000" dirty="0"/>
              <a:t>akreditiv s červenou doložkou</a:t>
            </a:r>
          </a:p>
          <a:p>
            <a:r>
              <a:rPr lang="cs-CZ" sz="2000" dirty="0"/>
              <a:t>akreditiv se zelenou doložkou</a:t>
            </a:r>
          </a:p>
          <a:p>
            <a:r>
              <a:rPr lang="cs-CZ" sz="2000" dirty="0"/>
              <a:t>převoditelný </a:t>
            </a:r>
          </a:p>
          <a:p>
            <a:r>
              <a:rPr lang="cs-CZ" sz="2000" dirty="0"/>
              <a:t>potvrzený – nepotvrzený</a:t>
            </a:r>
          </a:p>
          <a:p>
            <a:r>
              <a:rPr lang="cs-CZ" sz="2000" dirty="0"/>
              <a:t>na viděnou</a:t>
            </a:r>
          </a:p>
          <a:p>
            <a:pPr lvl="1"/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CA516A8A-90EB-4D84-A491-A928D0FDCA72}"/>
              </a:ext>
            </a:extLst>
          </p:cNvPr>
          <p:cNvSpPr/>
          <p:nvPr/>
        </p:nvSpPr>
        <p:spPr bwMode="auto">
          <a:xfrm>
            <a:off x="6245352" y="3008376"/>
            <a:ext cx="3465576" cy="576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Nemusít</a:t>
            </a: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e umět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4421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Dokumentární inkaso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dokumentární inkaso – </a:t>
            </a:r>
            <a:r>
              <a:rPr lang="cs-CZ" i="1" dirty="0"/>
              <a:t>v čem je podstata v MO?</a:t>
            </a:r>
          </a:p>
          <a:p>
            <a:r>
              <a:rPr lang="cs-CZ" dirty="0"/>
              <a:t>vydání dokumentů proti zaplacení peněžité částky (D/P)</a:t>
            </a:r>
          </a:p>
          <a:p>
            <a:r>
              <a:rPr lang="cs-CZ" dirty="0"/>
              <a:t>vydání dokumentů proti akceptaci směnky (D/A)</a:t>
            </a:r>
          </a:p>
          <a:p>
            <a:pPr marL="72000" indent="0">
              <a:buNone/>
            </a:pPr>
            <a:r>
              <a:rPr lang="cs-CZ" dirty="0"/>
              <a:t>				banka </a:t>
            </a:r>
            <a:r>
              <a:rPr lang="cs-CZ" dirty="0" err="1"/>
              <a:t>prod</a:t>
            </a:r>
            <a:r>
              <a:rPr lang="cs-CZ" dirty="0"/>
              <a:t>. – banka kup.</a:t>
            </a:r>
          </a:p>
          <a:p>
            <a:pPr marL="72000" indent="0">
              <a:buNone/>
            </a:pPr>
            <a:r>
              <a:rPr lang="cs-CZ" dirty="0"/>
              <a:t>		prodávající			- 		kupující</a:t>
            </a:r>
          </a:p>
          <a:p>
            <a:pPr marL="72000" indent="0">
              <a:buNone/>
            </a:pPr>
            <a:r>
              <a:rPr lang="cs-CZ" dirty="0"/>
              <a:t>					přepravce</a:t>
            </a:r>
          </a:p>
          <a:p>
            <a:endParaRPr lang="cs-CZ" dirty="0"/>
          </a:p>
          <a:p>
            <a:endParaRPr lang="cs-CZ" i="1" dirty="0"/>
          </a:p>
          <a:p>
            <a:endParaRPr lang="cs-CZ" i="1" dirty="0"/>
          </a:p>
          <a:p>
            <a:endParaRPr lang="cs-CZ" dirty="0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5DA05B6E-42B1-4611-A0FE-8C97D642355C}"/>
              </a:ext>
            </a:extLst>
          </p:cNvPr>
          <p:cNvCxnSpPr>
            <a:cxnSpLocks/>
          </p:cNvCxnSpPr>
          <p:nvPr/>
        </p:nvCxnSpPr>
        <p:spPr bwMode="auto">
          <a:xfrm flipH="1">
            <a:off x="3568663" y="4185501"/>
            <a:ext cx="1111337" cy="176751"/>
          </a:xfrm>
          <a:prstGeom prst="straightConnector1">
            <a:avLst/>
          </a:prstGeom>
          <a:ln>
            <a:headEnd type="triangle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9AB115E3-D330-4737-8B58-8796EF5E59A4}"/>
              </a:ext>
            </a:extLst>
          </p:cNvPr>
          <p:cNvCxnSpPr>
            <a:cxnSpLocks/>
          </p:cNvCxnSpPr>
          <p:nvPr/>
        </p:nvCxnSpPr>
        <p:spPr bwMode="auto">
          <a:xfrm>
            <a:off x="7512002" y="4099480"/>
            <a:ext cx="970961" cy="348791"/>
          </a:xfrm>
          <a:prstGeom prst="straightConnector1">
            <a:avLst/>
          </a:prstGeom>
          <a:ln>
            <a:headEnd type="triangle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0439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ECD25E-C33B-1843-BF78-0A4E8C79C0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ADE96B-5405-47A5-82A2-738204895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 dokumentárního inkasa</a:t>
            </a:r>
          </a:p>
        </p:txBody>
      </p:sp>
      <p:pic>
        <p:nvPicPr>
          <p:cNvPr id="7170" name="Picture 2" descr="Documentary collection - definition, main actors, how it works, SWIFT  messages | Paiementor">
            <a:extLst>
              <a:ext uri="{FF2B5EF4-FFF2-40B4-BE49-F238E27FC236}">
                <a16:creationId xmlns:a16="http://schemas.microsoft.com/office/drawing/2014/main" id="{6695651C-97E0-F849-878C-635F82363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957" y="1506348"/>
            <a:ext cx="9832085" cy="497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278C700-D759-4810-AD57-B68007AF5F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46463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897D03A-CA24-45BD-A39B-EBBDAC726A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3E5DEE-090D-4615-ABF0-8D4536DC71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2502093-9164-4CC3-9773-BDB752CCC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3339919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i="1" dirty="0"/>
              <a:t>„Smluvní strany se dohodly, že inkasní bankou bude … pobočka… (dále jen „banka“), stát …, vydán inkasní bance kupujícímu konosament … oproti zaplacení částky …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i="1" dirty="0"/>
              <a:t>Poplatky banky účtované za provedení inkasa zaplatí příkazce.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i="1" dirty="0"/>
              <a:t>Prodávající je povinen uzavřít s bankou … pobočka … smlouvu o inkasu do … a pokud tak neučiní, zaplatí kupujícímu smluvní pokutu ve výši …“ 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Zdroj: Publikace Klauzurní práce navázané na Úmluvu OSN o smlouvách o mezinárodní koupi zboží a další formy dovednostní výuky (Rozehnalová, N. a kol., 2013)</a:t>
            </a: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20320818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524CC0-6752-49A9-B31A-2217929757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3A804B-D8EA-4DBB-901D-0E90E8383A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DB8D74-2D12-4E4D-B62A-CC2BA0440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Dokumentární platby: právní režim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24AF0BD-BFD1-4E72-BC5A-8A740CC3B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90827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není unifikovaná úprava (tj. přímé normy)</a:t>
            </a:r>
          </a:p>
          <a:p>
            <a:r>
              <a:rPr lang="cs-CZ" dirty="0"/>
              <a:t>využití národního a kolizního práva (volba práva)</a:t>
            </a:r>
          </a:p>
          <a:p>
            <a:r>
              <a:rPr lang="cs-CZ" dirty="0"/>
              <a:t>nestátní prostředky (MOK):</a:t>
            </a:r>
          </a:p>
          <a:p>
            <a:pPr lvl="1"/>
            <a:r>
              <a:rPr lang="cs-CZ" sz="2400" dirty="0"/>
              <a:t>Jednotné zvyklosti a pravidla pro dokumentární akreditivy (potřeba odkazu)</a:t>
            </a:r>
          </a:p>
          <a:p>
            <a:pPr lvl="1"/>
            <a:r>
              <a:rPr lang="cs-CZ" sz="2400" dirty="0"/>
              <a:t>Jednotná pravidla pro inkasa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0676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Barter a </a:t>
            </a:r>
            <a:r>
              <a:rPr lang="cs-CZ" dirty="0" err="1"/>
              <a:t>kvazibarter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478807"/>
            <a:ext cx="10753200" cy="3705841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72000" indent="0">
              <a:buNone/>
            </a:pPr>
            <a:r>
              <a:rPr lang="cs-CZ" sz="2600" b="1" dirty="0">
                <a:solidFill>
                  <a:srgbClr val="0000DC"/>
                </a:solidFill>
              </a:rPr>
              <a:t>Barter </a:t>
            </a:r>
            <a:r>
              <a:rPr lang="cs-CZ" sz="2600" dirty="0"/>
              <a:t>= přímá výměna zboží za zboží nebo služby za službu </a:t>
            </a:r>
          </a:p>
          <a:p>
            <a:r>
              <a:rPr lang="cs-CZ" sz="2600" dirty="0"/>
              <a:t>není zde peněžité plnění</a:t>
            </a:r>
          </a:p>
          <a:p>
            <a:r>
              <a:rPr lang="cs-CZ" sz="2600" dirty="0"/>
              <a:t>hodnotová rovnost zboží (služby)</a:t>
            </a:r>
          </a:p>
          <a:p>
            <a:pPr marL="72000" indent="0">
              <a:buNone/>
            </a:pPr>
            <a:r>
              <a:rPr lang="cs-CZ" sz="2600" b="1" dirty="0" err="1">
                <a:solidFill>
                  <a:srgbClr val="0000DC"/>
                </a:solidFill>
              </a:rPr>
              <a:t>Kvazibarter</a:t>
            </a:r>
            <a:r>
              <a:rPr lang="cs-CZ" sz="2600" b="1" dirty="0">
                <a:solidFill>
                  <a:srgbClr val="0000DC"/>
                </a:solidFill>
              </a:rPr>
              <a:t> </a:t>
            </a:r>
            <a:r>
              <a:rPr lang="cs-CZ" sz="2600" dirty="0"/>
              <a:t>= přímá výměna zboží za zboží nebo služby za službu</a:t>
            </a:r>
          </a:p>
          <a:p>
            <a:r>
              <a:rPr lang="cs-CZ" sz="2600" dirty="0"/>
              <a:t>hodnotová nerovnost zboží (služby), možnost finančně dorovnat rozdíl</a:t>
            </a:r>
          </a:p>
          <a:p>
            <a:r>
              <a:rPr lang="cs-CZ" sz="2600" dirty="0"/>
              <a:t>pro oba typy platí: není zde unifikovaná úprava, vhodná je volba práva</a:t>
            </a:r>
          </a:p>
          <a:p>
            <a:pPr marL="72000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25870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Směnky, šeky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02215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převoditelné cenné papíry</a:t>
            </a:r>
          </a:p>
          <a:p>
            <a:r>
              <a:rPr lang="cs-CZ" dirty="0"/>
              <a:t>směnky vlastní, směnky cizí</a:t>
            </a:r>
          </a:p>
          <a:p>
            <a:r>
              <a:rPr lang="cs-CZ" dirty="0"/>
              <a:t>unifikovaná úprava</a:t>
            </a:r>
          </a:p>
        </p:txBody>
      </p:sp>
    </p:spTree>
    <p:extLst>
      <p:ext uri="{BB962C8B-B14F-4D97-AF65-F5344CB8AC3E}">
        <p14:creationId xmlns:p14="http://schemas.microsoft.com/office/powerpoint/2010/main" val="33581354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Bankovní záruka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20050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ekonomická podstata</a:t>
            </a:r>
          </a:p>
          <a:p>
            <a:r>
              <a:rPr lang="cs-CZ" dirty="0"/>
              <a:t>unifikovaná úprava není</a:t>
            </a:r>
          </a:p>
          <a:p>
            <a:r>
              <a:rPr lang="cs-CZ" dirty="0"/>
              <a:t>nestátní prostředky MOK</a:t>
            </a:r>
          </a:p>
          <a:p>
            <a:pPr lvl="1"/>
            <a:r>
              <a:rPr lang="cs-CZ" sz="2400" dirty="0"/>
              <a:t>Jednotná pravidla pro kontraktní záruky</a:t>
            </a:r>
          </a:p>
          <a:p>
            <a:pPr lvl="1"/>
            <a:r>
              <a:rPr lang="cs-CZ" sz="2400" dirty="0"/>
              <a:t>Jednotná pravidla pro záruky na požádání</a:t>
            </a:r>
          </a:p>
          <a:p>
            <a:pPr lvl="1"/>
            <a:r>
              <a:rPr lang="cs-CZ" sz="2400" dirty="0"/>
              <a:t>Jednotná pravidla pro smluvní záruky</a:t>
            </a:r>
          </a:p>
        </p:txBody>
      </p:sp>
    </p:spTree>
    <p:extLst>
      <p:ext uri="{BB962C8B-B14F-4D97-AF65-F5344CB8AC3E}">
        <p14:creationId xmlns:p14="http://schemas.microsoft.com/office/powerpoint/2010/main" val="26790540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B7E75B4-F85A-4266-B966-9E060E4308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AF7C00-3BDD-4BB1-A389-611EBE0FC8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91CD40-77A3-489C-8317-1453D5F69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režim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94F03BB-E5A6-4F30-97FA-64FB1FA1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19434"/>
            <a:ext cx="10753200" cy="273369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není zde mezinárodní smlouva (unifikace)</a:t>
            </a:r>
          </a:p>
          <a:p>
            <a:r>
              <a:rPr lang="cs-CZ" dirty="0"/>
              <a:t>volba práva a charakteristické plnění možné</a:t>
            </a:r>
          </a:p>
          <a:p>
            <a:r>
              <a:rPr lang="cs-CZ" dirty="0"/>
              <a:t>nestátní prostředky právní úpravy</a:t>
            </a:r>
          </a:p>
          <a:p>
            <a:pPr lvl="1"/>
            <a:r>
              <a:rPr lang="cs-CZ" dirty="0"/>
              <a:t>Jednotné zvyklosti a pravidla pro dokumentární inkasa (</a:t>
            </a:r>
            <a:r>
              <a:rPr lang="cs-CZ" b="1" dirty="0"/>
              <a:t>URC 522</a:t>
            </a:r>
            <a:r>
              <a:rPr lang="cs-CZ" dirty="0"/>
              <a:t>)</a:t>
            </a:r>
            <a:endParaRPr lang="cs-CZ" b="1" dirty="0"/>
          </a:p>
          <a:p>
            <a:pPr lvl="1"/>
            <a:r>
              <a:rPr lang="cs-CZ" dirty="0"/>
              <a:t>Jednotné zvyklosti a pravidla pro dokumentární akreditivy (</a:t>
            </a:r>
            <a:r>
              <a:rPr lang="cs-CZ" b="1" dirty="0"/>
              <a:t>UCP 600</a:t>
            </a:r>
            <a:r>
              <a:rPr lang="cs-CZ" dirty="0"/>
              <a:t>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51706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A22C98-E4E6-4133-9196-9C82AECC6F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878533-3BE2-4890-9E8C-D0BEEB5271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9415ED03-A1D3-4891-BED4-693B00FB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11" name="Podnadpis 10">
            <a:extLst>
              <a:ext uri="{FF2B5EF4-FFF2-40B4-BE49-F238E27FC236}">
                <a16:creationId xmlns:a16="http://schemas.microsoft.com/office/drawing/2014/main" id="{B45573B6-F790-4679-A4A4-E5C96A9503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malachta@mail.muni.cz</a:t>
            </a:r>
          </a:p>
        </p:txBody>
      </p:sp>
    </p:spTree>
    <p:extLst>
      <p:ext uri="{BB962C8B-B14F-4D97-AF65-F5344CB8AC3E}">
        <p14:creationId xmlns:p14="http://schemas.microsoft.com/office/powerpoint/2010/main" val="3266322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4212"/>
            <a:ext cx="10753200" cy="451576"/>
          </a:xfrm>
        </p:spPr>
        <p:txBody>
          <a:bodyPr/>
          <a:lstStyle/>
          <a:p>
            <a:r>
              <a:rPr lang="cs-CZ" dirty="0" err="1"/>
              <a:t>Counter-purchase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171576"/>
            <a:ext cx="10896267" cy="4049648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2100" dirty="0"/>
              <a:t>podstata </a:t>
            </a:r>
            <a:r>
              <a:rPr lang="cs-CZ" sz="2000" dirty="0"/>
              <a:t>–</a:t>
            </a:r>
            <a:r>
              <a:rPr lang="cs-CZ" sz="2100" dirty="0"/>
              <a:t> </a:t>
            </a:r>
            <a:r>
              <a:rPr lang="cs-CZ" sz="2100" i="1" dirty="0"/>
              <a:t>příklad z učebnice: </a:t>
            </a:r>
            <a:r>
              <a:rPr lang="cs-CZ" sz="2100" dirty="0"/>
              <a:t>Společnost ze státu A má rýži, společnost ze státu B má počítače. Barter rýži za počítače asi nepřipadá v úvahu. Do transakce se zapojí strana C – dovozce rýže do státu B. Strana B dodá počítače straně A, strana A dá rýži C, strana C zaplatí straně B. </a:t>
            </a:r>
          </a:p>
          <a:p>
            <a:r>
              <a:rPr lang="cs-CZ" sz="2100" dirty="0"/>
              <a:t>hodnotová rovnost není podmínkou </a:t>
            </a:r>
          </a:p>
          <a:p>
            <a:r>
              <a:rPr lang="cs-CZ" sz="2100" dirty="0"/>
              <a:t>zpravidla vztah tvořen 3 smlouvami </a:t>
            </a:r>
          </a:p>
          <a:p>
            <a:r>
              <a:rPr lang="cs-CZ" sz="2100" b="1" dirty="0"/>
              <a:t>právní režim</a:t>
            </a:r>
            <a:r>
              <a:rPr lang="cs-CZ" sz="2100" dirty="0"/>
              <a:t>: nestátní prostředky právní úpravy </a:t>
            </a:r>
            <a:r>
              <a:rPr lang="cs-CZ" sz="2400" dirty="0"/>
              <a:t>–</a:t>
            </a:r>
            <a:r>
              <a:rPr lang="cs-CZ" sz="2100" dirty="0"/>
              <a:t> Vzorové podmínky Evropské hospodářské komise OSN</a:t>
            </a:r>
          </a:p>
        </p:txBody>
      </p:sp>
    </p:spTree>
    <p:extLst>
      <p:ext uri="{BB962C8B-B14F-4D97-AF65-F5344CB8AC3E}">
        <p14:creationId xmlns:p14="http://schemas.microsoft.com/office/powerpoint/2010/main" val="3297000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Buy-</a:t>
            </a:r>
            <a:r>
              <a:rPr lang="cs-CZ" dirty="0" err="1"/>
              <a:t>back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90133"/>
            <a:ext cx="10753200" cy="3401907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2400" dirty="0"/>
              <a:t>podstata: dodám zařízení (licenci, know-how) a jsem povinen odebírat část produkce druhé strany jako splátku za poskytnuté plnění </a:t>
            </a:r>
          </a:p>
          <a:p>
            <a:r>
              <a:rPr lang="cs-CZ" sz="2400" dirty="0"/>
              <a:t>příklad: dodám zařízení k těžbě ropy a odebírám následně ropu jako splátku </a:t>
            </a:r>
          </a:p>
          <a:p>
            <a:r>
              <a:rPr lang="cs-CZ" sz="2400" dirty="0"/>
              <a:t>zpravidla 2 smlouvy vzájemně propojené</a:t>
            </a:r>
          </a:p>
          <a:p>
            <a:r>
              <a:rPr lang="cs-CZ" sz="2400" dirty="0"/>
              <a:t>dlouhodobé transakce</a:t>
            </a:r>
          </a:p>
          <a:p>
            <a:r>
              <a:rPr lang="cs-CZ" sz="2400" b="1" dirty="0"/>
              <a:t>právní režim: </a:t>
            </a:r>
            <a:r>
              <a:rPr lang="cs-CZ" sz="2400" dirty="0"/>
              <a:t>Vzorové podmínky Evropské hospodářské komise OSN</a:t>
            </a:r>
          </a:p>
        </p:txBody>
      </p:sp>
    </p:spTree>
    <p:extLst>
      <p:ext uri="{BB962C8B-B14F-4D97-AF65-F5344CB8AC3E}">
        <p14:creationId xmlns:p14="http://schemas.microsoft.com/office/powerpoint/2010/main" val="2869891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Off</a:t>
            </a:r>
            <a:r>
              <a:rPr lang="cs-CZ" dirty="0"/>
              <a:t>-set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57867"/>
            <a:ext cx="10753200" cy="2785533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2400" dirty="0"/>
              <a:t>u vojenských obchodů, vojenského průmyslu</a:t>
            </a:r>
          </a:p>
          <a:p>
            <a:r>
              <a:rPr lang="cs-CZ" sz="2400" dirty="0"/>
              <a:t>probíhá zpravidla na úrovni vládní</a:t>
            </a:r>
          </a:p>
          <a:p>
            <a:r>
              <a:rPr lang="cs-CZ" sz="2400" dirty="0"/>
              <a:t>vývozce zbraní/vojenské techniky souhlasí s koupí komponentů od </a:t>
            </a:r>
            <a:r>
              <a:rPr lang="cs-CZ" sz="2400" dirty="0" err="1"/>
              <a:t>subkontraktorů</a:t>
            </a:r>
            <a:r>
              <a:rPr lang="cs-CZ" sz="2400" dirty="0"/>
              <a:t> ze země následného vývozu </a:t>
            </a:r>
          </a:p>
          <a:p>
            <a:r>
              <a:rPr lang="cs-CZ" sz="2400" b="1" dirty="0"/>
              <a:t>právní režim: </a:t>
            </a:r>
            <a:r>
              <a:rPr lang="cs-CZ" sz="2400" dirty="0"/>
              <a:t>neexistence mezinárodní úpravy a nestátních prostředků </a:t>
            </a:r>
          </a:p>
        </p:txBody>
      </p:sp>
      <p:pic>
        <p:nvPicPr>
          <p:cNvPr id="1026" name="Picture 2" descr="The Delicate Matter of Offsets - Export Compliance Journal">
            <a:extLst>
              <a:ext uri="{FF2B5EF4-FFF2-40B4-BE49-F238E27FC236}">
                <a16:creationId xmlns:a16="http://schemas.microsoft.com/office/drawing/2014/main" id="{7F8C2283-FE01-4398-B565-3653A73DA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500" y="4524009"/>
            <a:ext cx="4804371" cy="197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252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95FB0E3-9506-42FE-8BE8-E9A0590F4D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0949F6-B6E0-4F7F-B66E-59A9ECD0B0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C26BB64-0A23-4E7E-8BEA-880D761C0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leasing</a:t>
            </a:r>
          </a:p>
        </p:txBody>
      </p:sp>
    </p:spTree>
    <p:extLst>
      <p:ext uri="{BB962C8B-B14F-4D97-AF65-F5344CB8AC3E}">
        <p14:creationId xmlns:p14="http://schemas.microsoft.com/office/powerpoint/2010/main" val="212083928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</Template>
  <TotalTime>214</TotalTime>
  <Words>2488</Words>
  <Application>Microsoft Office PowerPoint</Application>
  <PresentationFormat>Širokoúhlá obrazovka</PresentationFormat>
  <Paragraphs>339</Paragraphs>
  <Slides>53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8" baseType="lpstr">
      <vt:lpstr>Arial</vt:lpstr>
      <vt:lpstr>Open Sans</vt:lpstr>
      <vt:lpstr>Tahoma</vt:lpstr>
      <vt:lpstr>Wingdings</vt:lpstr>
      <vt:lpstr>Prezentace_MU_CZ</vt:lpstr>
      <vt:lpstr>Další mezinárodní  obchodní/finanční transakce Základní přehled </vt:lpstr>
      <vt:lpstr>Co už umíme</vt:lpstr>
      <vt:lpstr>Mezinárodní směnná smlouva</vt:lpstr>
      <vt:lpstr>Mezinárodní výměna zboží za zboží - úvod</vt:lpstr>
      <vt:lpstr>Barter a kvazibarter</vt:lpstr>
      <vt:lpstr>Counter-purchase</vt:lpstr>
      <vt:lpstr>Buy-back</vt:lpstr>
      <vt:lpstr>Off-set</vt:lpstr>
      <vt:lpstr>Mezinárodní leasing</vt:lpstr>
      <vt:lpstr>Podstata</vt:lpstr>
      <vt:lpstr>Prezentace aplikace PowerPoint</vt:lpstr>
      <vt:lpstr>Finanční a operativní leasing</vt:lpstr>
      <vt:lpstr>Prezentace aplikace PowerPoint</vt:lpstr>
      <vt:lpstr>Právní režim</vt:lpstr>
      <vt:lpstr>Prezentace aplikace PowerPoint</vt:lpstr>
      <vt:lpstr>Mezinárodní faktoring</vt:lpstr>
      <vt:lpstr>Podstata</vt:lpstr>
      <vt:lpstr>Prezentace aplikace PowerPoint</vt:lpstr>
      <vt:lpstr>Právní režim</vt:lpstr>
      <vt:lpstr>Prezentace aplikace PowerPoint</vt:lpstr>
      <vt:lpstr>Mezinárodní forfaiting</vt:lpstr>
      <vt:lpstr>Způsoby pronikání na cizí trh</vt:lpstr>
      <vt:lpstr>Obchodní zastoupení</vt:lpstr>
      <vt:lpstr>Prezentace aplikace PowerPoint</vt:lpstr>
      <vt:lpstr>Podstata obchodního zastoupení</vt:lpstr>
      <vt:lpstr>Mezinárodní distributorská smlouva</vt:lpstr>
      <vt:lpstr>Příklad</vt:lpstr>
      <vt:lpstr>Podstata</vt:lpstr>
      <vt:lpstr>Prezentace aplikace PowerPoint</vt:lpstr>
      <vt:lpstr>Právní režim</vt:lpstr>
      <vt:lpstr>Mezinárodní franchisingová smlouva</vt:lpstr>
      <vt:lpstr>Podstata</vt:lpstr>
      <vt:lpstr>Právní režim</vt:lpstr>
      <vt:lpstr>Mezinárodní platební styk. Povinnost kupujícího zaplatit kupní cenu. Dokumentární platby</vt:lpstr>
      <vt:lpstr>Základní povinnosti kupujícího (čl. 53 CISG) </vt:lpstr>
      <vt:lpstr>Zaplatit zboží - platební podmínka</vt:lpstr>
      <vt:lpstr>KDE? Místo placení čl. 57</vt:lpstr>
      <vt:lpstr>KDY? Doba placení čl. 58-59</vt:lpstr>
      <vt:lpstr>JAK? Způsob placení</vt:lpstr>
      <vt:lpstr>Hotovost</vt:lpstr>
      <vt:lpstr>Hladké platby</vt:lpstr>
      <vt:lpstr>Dokumentární platby: akreditiv</vt:lpstr>
      <vt:lpstr>Podstata dokumentárního akreditivu</vt:lpstr>
      <vt:lpstr>Prezentace aplikace PowerPoint</vt:lpstr>
      <vt:lpstr>Typy akreditivů</vt:lpstr>
      <vt:lpstr>Dokumentární inkaso</vt:lpstr>
      <vt:lpstr>Podstata dokumentárního inkasa</vt:lpstr>
      <vt:lpstr>Prezentace aplikace PowerPoint</vt:lpstr>
      <vt:lpstr>Dokumentární platby: právní režim</vt:lpstr>
      <vt:lpstr>Směnky, šeky</vt:lpstr>
      <vt:lpstr>Bankovní záruka</vt:lpstr>
      <vt:lpstr>Právní režim </vt:lpstr>
      <vt:lpstr>DĚKUJI ZA POZORNOST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Vybrané mezinárodní obchodní transakce</dc:title>
  <dc:creator>Radovan Malachta</dc:creator>
  <cp:lastModifiedBy>Radovan Malachta</cp:lastModifiedBy>
  <cp:revision>109</cp:revision>
  <cp:lastPrinted>2020-03-06T06:38:20Z</cp:lastPrinted>
  <dcterms:created xsi:type="dcterms:W3CDTF">2020-03-04T09:58:35Z</dcterms:created>
  <dcterms:modified xsi:type="dcterms:W3CDTF">2023-11-29T13:23:24Z</dcterms:modified>
</cp:coreProperties>
</file>