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67"/>
  </p:notesMasterIdLst>
  <p:handoutMasterIdLst>
    <p:handoutMasterId r:id="rId68"/>
  </p:handoutMasterIdLst>
  <p:sldIdLst>
    <p:sldId id="258" r:id="rId5"/>
    <p:sldId id="275" r:id="rId6"/>
    <p:sldId id="276" r:id="rId7"/>
    <p:sldId id="308" r:id="rId8"/>
    <p:sldId id="269" r:id="rId9"/>
    <p:sldId id="310" r:id="rId10"/>
    <p:sldId id="278" r:id="rId11"/>
    <p:sldId id="264" r:id="rId12"/>
    <p:sldId id="280" r:id="rId13"/>
    <p:sldId id="261" r:id="rId14"/>
    <p:sldId id="279" r:id="rId15"/>
    <p:sldId id="281" r:id="rId16"/>
    <p:sldId id="266" r:id="rId17"/>
    <p:sldId id="267" r:id="rId18"/>
    <p:sldId id="311" r:id="rId19"/>
    <p:sldId id="284" r:id="rId20"/>
    <p:sldId id="307" r:id="rId21"/>
    <p:sldId id="265" r:id="rId22"/>
    <p:sldId id="295" r:id="rId23"/>
    <p:sldId id="296" r:id="rId24"/>
    <p:sldId id="297" r:id="rId25"/>
    <p:sldId id="285" r:id="rId26"/>
    <p:sldId id="287" r:id="rId27"/>
    <p:sldId id="321" r:id="rId28"/>
    <p:sldId id="324" r:id="rId29"/>
    <p:sldId id="302" r:id="rId30"/>
    <p:sldId id="286" r:id="rId31"/>
    <p:sldId id="291" r:id="rId32"/>
    <p:sldId id="271" r:id="rId33"/>
    <p:sldId id="325" r:id="rId34"/>
    <p:sldId id="303" r:id="rId35"/>
    <p:sldId id="292" r:id="rId36"/>
    <p:sldId id="323" r:id="rId37"/>
    <p:sldId id="322" r:id="rId38"/>
    <p:sldId id="294" r:id="rId39"/>
    <p:sldId id="326" r:id="rId40"/>
    <p:sldId id="327" r:id="rId41"/>
    <p:sldId id="328" r:id="rId42"/>
    <p:sldId id="329" r:id="rId43"/>
    <p:sldId id="289" r:id="rId44"/>
    <p:sldId id="298" r:id="rId45"/>
    <p:sldId id="299" r:id="rId46"/>
    <p:sldId id="300" r:id="rId47"/>
    <p:sldId id="301" r:id="rId48"/>
    <p:sldId id="256" r:id="rId49"/>
    <p:sldId id="304" r:id="rId50"/>
    <p:sldId id="305" r:id="rId51"/>
    <p:sldId id="259" r:id="rId52"/>
    <p:sldId id="260" r:id="rId53"/>
    <p:sldId id="306" r:id="rId54"/>
    <p:sldId id="262" r:id="rId55"/>
    <p:sldId id="263" r:id="rId56"/>
    <p:sldId id="309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B9006E"/>
    <a:srgbClr val="4BC8FF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57EA6B-9904-4FAC-87B4-0FC15B51DC65}" v="2" dt="2023-10-04T13:52:39.045"/>
    <p1510:client id="{A922281C-72E1-4FF5-B9A1-7DD63487BAAE}" v="18" dt="2023-10-04T18:42:56.1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34" autoAdjust="0"/>
    <p:restoredTop sz="96270" autoAdjust="0"/>
  </p:normalViewPr>
  <p:slideViewPr>
    <p:cSldViewPr snapToGrid="0">
      <p:cViewPr varScale="1">
        <p:scale>
          <a:sx n="128" d="100"/>
          <a:sy n="128" d="100"/>
        </p:scale>
        <p:origin x="1296" y="12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86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microsoft.com/office/2015/10/relationships/revisionInfo" Target="revisionInfo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Guzi" userId="9c94691f-eac0-47a5-9145-7861125b65f7" providerId="ADAL" clId="{A922281C-72E1-4FF5-B9A1-7DD63487BAAE}"/>
    <pc:docChg chg="undo custSel addSld delSld modSld">
      <pc:chgData name="Martin Guzi" userId="9c94691f-eac0-47a5-9145-7861125b65f7" providerId="ADAL" clId="{A922281C-72E1-4FF5-B9A1-7DD63487BAAE}" dt="2023-10-04T18:42:56.177" v="129"/>
      <pc:docMkLst>
        <pc:docMk/>
      </pc:docMkLst>
      <pc:sldChg chg="delSp modSp">
        <pc:chgData name="Martin Guzi" userId="9c94691f-eac0-47a5-9145-7861125b65f7" providerId="ADAL" clId="{A922281C-72E1-4FF5-B9A1-7DD63487BAAE}" dt="2023-10-04T18:31:13.965" v="91" actId="478"/>
        <pc:sldMkLst>
          <pc:docMk/>
          <pc:sldMk cId="0" sldId="267"/>
        </pc:sldMkLst>
        <pc:spChg chg="del mod">
          <ac:chgData name="Martin Guzi" userId="9c94691f-eac0-47a5-9145-7861125b65f7" providerId="ADAL" clId="{A922281C-72E1-4FF5-B9A1-7DD63487BAAE}" dt="2023-10-04T18:31:13.965" v="91" actId="478"/>
          <ac:spMkLst>
            <pc:docMk/>
            <pc:sldMk cId="0" sldId="267"/>
            <ac:spMk id="13316" creationId="{025803AB-63C3-B32C-E0B9-C76494CCBD23}"/>
          </ac:spMkLst>
        </pc:spChg>
      </pc:sldChg>
      <pc:sldChg chg="add del">
        <pc:chgData name="Martin Guzi" userId="9c94691f-eac0-47a5-9145-7861125b65f7" providerId="ADAL" clId="{A922281C-72E1-4FF5-B9A1-7DD63487BAAE}" dt="2023-10-04T18:41:32.205" v="127"/>
        <pc:sldMkLst>
          <pc:docMk/>
          <pc:sldMk cId="227803605" sldId="271"/>
        </pc:sldMkLst>
      </pc:sldChg>
      <pc:sldChg chg="addSp modSp mod">
        <pc:chgData name="Martin Guzi" userId="9c94691f-eac0-47a5-9145-7861125b65f7" providerId="ADAL" clId="{A922281C-72E1-4FF5-B9A1-7DD63487BAAE}" dt="2023-10-04T18:29:52.192" v="89" actId="1076"/>
        <pc:sldMkLst>
          <pc:docMk/>
          <pc:sldMk cId="0" sldId="281"/>
        </pc:sldMkLst>
        <pc:spChg chg="add mod">
          <ac:chgData name="Martin Guzi" userId="9c94691f-eac0-47a5-9145-7861125b65f7" providerId="ADAL" clId="{A922281C-72E1-4FF5-B9A1-7DD63487BAAE}" dt="2023-10-04T18:29:52.192" v="89" actId="1076"/>
          <ac:spMkLst>
            <pc:docMk/>
            <pc:sldMk cId="0" sldId="281"/>
            <ac:spMk id="3" creationId="{FBA836C0-9989-455B-4DDA-204A64AB59AB}"/>
          </ac:spMkLst>
        </pc:spChg>
      </pc:sldChg>
      <pc:sldChg chg="add del">
        <pc:chgData name="Martin Guzi" userId="9c94691f-eac0-47a5-9145-7861125b65f7" providerId="ADAL" clId="{A922281C-72E1-4FF5-B9A1-7DD63487BAAE}" dt="2023-10-04T18:41:32.205" v="127"/>
        <pc:sldMkLst>
          <pc:docMk/>
          <pc:sldMk cId="916251710" sldId="286"/>
        </pc:sldMkLst>
      </pc:sldChg>
      <pc:sldChg chg="modSp mod">
        <pc:chgData name="Martin Guzi" userId="9c94691f-eac0-47a5-9145-7861125b65f7" providerId="ADAL" clId="{A922281C-72E1-4FF5-B9A1-7DD63487BAAE}" dt="2023-10-04T18:35:34.776" v="123" actId="1076"/>
        <pc:sldMkLst>
          <pc:docMk/>
          <pc:sldMk cId="3648368882" sldId="287"/>
        </pc:sldMkLst>
        <pc:spChg chg="mod">
          <ac:chgData name="Martin Guzi" userId="9c94691f-eac0-47a5-9145-7861125b65f7" providerId="ADAL" clId="{A922281C-72E1-4FF5-B9A1-7DD63487BAAE}" dt="2023-10-04T18:35:34.776" v="123" actId="1076"/>
          <ac:spMkLst>
            <pc:docMk/>
            <pc:sldMk cId="3648368882" sldId="287"/>
            <ac:spMk id="5" creationId="{647DDA8F-690A-757E-BE84-187B0D904F28}"/>
          </ac:spMkLst>
        </pc:spChg>
      </pc:sldChg>
      <pc:sldChg chg="add del">
        <pc:chgData name="Martin Guzi" userId="9c94691f-eac0-47a5-9145-7861125b65f7" providerId="ADAL" clId="{A922281C-72E1-4FF5-B9A1-7DD63487BAAE}" dt="2023-10-04T18:41:32.205" v="127"/>
        <pc:sldMkLst>
          <pc:docMk/>
          <pc:sldMk cId="2890127732" sldId="291"/>
        </pc:sldMkLst>
      </pc:sldChg>
      <pc:sldChg chg="add del">
        <pc:chgData name="Martin Guzi" userId="9c94691f-eac0-47a5-9145-7861125b65f7" providerId="ADAL" clId="{A922281C-72E1-4FF5-B9A1-7DD63487BAAE}" dt="2023-10-04T18:42:56.177" v="129"/>
        <pc:sldMkLst>
          <pc:docMk/>
          <pc:sldMk cId="3409364012" sldId="292"/>
        </pc:sldMkLst>
      </pc:sldChg>
      <pc:sldChg chg="add del">
        <pc:chgData name="Martin Guzi" userId="9c94691f-eac0-47a5-9145-7861125b65f7" providerId="ADAL" clId="{A922281C-72E1-4FF5-B9A1-7DD63487BAAE}" dt="2023-10-04T18:42:56.177" v="129"/>
        <pc:sldMkLst>
          <pc:docMk/>
          <pc:sldMk cId="1025689748" sldId="294"/>
        </pc:sldMkLst>
      </pc:sldChg>
      <pc:sldChg chg="modSp mod">
        <pc:chgData name="Martin Guzi" userId="9c94691f-eac0-47a5-9145-7861125b65f7" providerId="ADAL" clId="{A922281C-72E1-4FF5-B9A1-7DD63487BAAE}" dt="2023-10-04T18:34:41.242" v="120" actId="20577"/>
        <pc:sldMkLst>
          <pc:docMk/>
          <pc:sldMk cId="3687352985" sldId="296"/>
        </pc:sldMkLst>
        <pc:spChg chg="mod">
          <ac:chgData name="Martin Guzi" userId="9c94691f-eac0-47a5-9145-7861125b65f7" providerId="ADAL" clId="{A922281C-72E1-4FF5-B9A1-7DD63487BAAE}" dt="2023-10-04T18:34:41.242" v="120" actId="20577"/>
          <ac:spMkLst>
            <pc:docMk/>
            <pc:sldMk cId="3687352985" sldId="296"/>
            <ac:spMk id="5" creationId="{31E82068-850E-14AE-1ECB-22FB48FA3543}"/>
          </ac:spMkLst>
        </pc:spChg>
      </pc:sldChg>
      <pc:sldChg chg="add del">
        <pc:chgData name="Martin Guzi" userId="9c94691f-eac0-47a5-9145-7861125b65f7" providerId="ADAL" clId="{A922281C-72E1-4FF5-B9A1-7DD63487BAAE}" dt="2023-10-04T18:41:32.205" v="127"/>
        <pc:sldMkLst>
          <pc:docMk/>
          <pc:sldMk cId="3401093331" sldId="302"/>
        </pc:sldMkLst>
      </pc:sldChg>
      <pc:sldChg chg="add del">
        <pc:chgData name="Martin Guzi" userId="9c94691f-eac0-47a5-9145-7861125b65f7" providerId="ADAL" clId="{A922281C-72E1-4FF5-B9A1-7DD63487BAAE}" dt="2023-10-04T18:42:56.177" v="129"/>
        <pc:sldMkLst>
          <pc:docMk/>
          <pc:sldMk cId="3863011849" sldId="303"/>
        </pc:sldMkLst>
      </pc:sldChg>
      <pc:sldChg chg="modSp modAnim">
        <pc:chgData name="Martin Guzi" userId="9c94691f-eac0-47a5-9145-7861125b65f7" providerId="ADAL" clId="{A922281C-72E1-4FF5-B9A1-7DD63487BAAE}" dt="2023-10-04T18:00:36.423" v="5" actId="20577"/>
        <pc:sldMkLst>
          <pc:docMk/>
          <pc:sldMk cId="2754887224" sldId="308"/>
        </pc:sldMkLst>
        <pc:spChg chg="mod">
          <ac:chgData name="Martin Guzi" userId="9c94691f-eac0-47a5-9145-7861125b65f7" providerId="ADAL" clId="{A922281C-72E1-4FF5-B9A1-7DD63487BAAE}" dt="2023-10-04T18:00:29.958" v="2" actId="6549"/>
          <ac:spMkLst>
            <pc:docMk/>
            <pc:sldMk cId="2754887224" sldId="308"/>
            <ac:spMk id="5" creationId="{E9136B27-F7C1-4C56-9878-B6F79A7B13EC}"/>
          </ac:spMkLst>
        </pc:spChg>
      </pc:sldChg>
      <pc:sldChg chg="modSp new mod modAnim">
        <pc:chgData name="Martin Guzi" userId="9c94691f-eac0-47a5-9145-7861125b65f7" providerId="ADAL" clId="{A922281C-72E1-4FF5-B9A1-7DD63487BAAE}" dt="2023-10-04T18:07:39.842" v="57"/>
        <pc:sldMkLst>
          <pc:docMk/>
          <pc:sldMk cId="1938844783" sldId="310"/>
        </pc:sldMkLst>
        <pc:spChg chg="mod">
          <ac:chgData name="Martin Guzi" userId="9c94691f-eac0-47a5-9145-7861125b65f7" providerId="ADAL" clId="{A922281C-72E1-4FF5-B9A1-7DD63487BAAE}" dt="2023-10-04T18:07:15.970" v="55" actId="255"/>
          <ac:spMkLst>
            <pc:docMk/>
            <pc:sldMk cId="1938844783" sldId="310"/>
            <ac:spMk id="4" creationId="{2708AC5A-E621-D7D3-AA2A-9CC513BCF139}"/>
          </ac:spMkLst>
        </pc:spChg>
      </pc:sldChg>
      <pc:sldChg chg="modSp new mod">
        <pc:chgData name="Martin Guzi" userId="9c94691f-eac0-47a5-9145-7861125b65f7" providerId="ADAL" clId="{A922281C-72E1-4FF5-B9A1-7DD63487BAAE}" dt="2023-10-04T18:11:23.957" v="76" actId="5793"/>
        <pc:sldMkLst>
          <pc:docMk/>
          <pc:sldMk cId="48628849" sldId="311"/>
        </pc:sldMkLst>
        <pc:spChg chg="mod">
          <ac:chgData name="Martin Guzi" userId="9c94691f-eac0-47a5-9145-7861125b65f7" providerId="ADAL" clId="{A922281C-72E1-4FF5-B9A1-7DD63487BAAE}" dt="2023-10-04T18:11:13.156" v="63"/>
          <ac:spMkLst>
            <pc:docMk/>
            <pc:sldMk cId="48628849" sldId="311"/>
            <ac:spMk id="4" creationId="{79338796-DB7E-FBE4-C26E-29DFF59052CA}"/>
          </ac:spMkLst>
        </pc:spChg>
        <pc:spChg chg="mod">
          <ac:chgData name="Martin Guzi" userId="9c94691f-eac0-47a5-9145-7861125b65f7" providerId="ADAL" clId="{A922281C-72E1-4FF5-B9A1-7DD63487BAAE}" dt="2023-10-04T18:11:23.957" v="76" actId="5793"/>
          <ac:spMkLst>
            <pc:docMk/>
            <pc:sldMk cId="48628849" sldId="311"/>
            <ac:spMk id="5" creationId="{136DBCE0-5D7D-0E7A-D260-3BD2C5ECACE3}"/>
          </ac:spMkLst>
        </pc:spChg>
      </pc:sldChg>
      <pc:sldChg chg="add">
        <pc:chgData name="Martin Guzi" userId="9c94691f-eac0-47a5-9145-7861125b65f7" providerId="ADAL" clId="{A922281C-72E1-4FF5-B9A1-7DD63487BAAE}" dt="2023-10-04T18:39:26.982" v="124"/>
        <pc:sldMkLst>
          <pc:docMk/>
          <pc:sldMk cId="2275805146" sldId="312"/>
        </pc:sldMkLst>
      </pc:sldChg>
      <pc:sldChg chg="add">
        <pc:chgData name="Martin Guzi" userId="9c94691f-eac0-47a5-9145-7861125b65f7" providerId="ADAL" clId="{A922281C-72E1-4FF5-B9A1-7DD63487BAAE}" dt="2023-10-04T18:39:26.982" v="124"/>
        <pc:sldMkLst>
          <pc:docMk/>
          <pc:sldMk cId="793633151" sldId="313"/>
        </pc:sldMkLst>
      </pc:sldChg>
      <pc:sldChg chg="add">
        <pc:chgData name="Martin Guzi" userId="9c94691f-eac0-47a5-9145-7861125b65f7" providerId="ADAL" clId="{A922281C-72E1-4FF5-B9A1-7DD63487BAAE}" dt="2023-10-04T18:39:26.982" v="124"/>
        <pc:sldMkLst>
          <pc:docMk/>
          <pc:sldMk cId="1013888436" sldId="314"/>
        </pc:sldMkLst>
      </pc:sldChg>
      <pc:sldChg chg="add">
        <pc:chgData name="Martin Guzi" userId="9c94691f-eac0-47a5-9145-7861125b65f7" providerId="ADAL" clId="{A922281C-72E1-4FF5-B9A1-7DD63487BAAE}" dt="2023-10-04T18:39:26.982" v="124"/>
        <pc:sldMkLst>
          <pc:docMk/>
          <pc:sldMk cId="2002356991" sldId="315"/>
        </pc:sldMkLst>
      </pc:sldChg>
      <pc:sldChg chg="add">
        <pc:chgData name="Martin Guzi" userId="9c94691f-eac0-47a5-9145-7861125b65f7" providerId="ADAL" clId="{A922281C-72E1-4FF5-B9A1-7DD63487BAAE}" dt="2023-10-04T18:39:26.982" v="124"/>
        <pc:sldMkLst>
          <pc:docMk/>
          <pc:sldMk cId="3029575599" sldId="316"/>
        </pc:sldMkLst>
      </pc:sldChg>
      <pc:sldChg chg="add">
        <pc:chgData name="Martin Guzi" userId="9c94691f-eac0-47a5-9145-7861125b65f7" providerId="ADAL" clId="{A922281C-72E1-4FF5-B9A1-7DD63487BAAE}" dt="2023-10-04T18:39:26.982" v="124"/>
        <pc:sldMkLst>
          <pc:docMk/>
          <pc:sldMk cId="4071926836" sldId="317"/>
        </pc:sldMkLst>
      </pc:sldChg>
      <pc:sldChg chg="add">
        <pc:chgData name="Martin Guzi" userId="9c94691f-eac0-47a5-9145-7861125b65f7" providerId="ADAL" clId="{A922281C-72E1-4FF5-B9A1-7DD63487BAAE}" dt="2023-10-04T18:39:26.982" v="124"/>
        <pc:sldMkLst>
          <pc:docMk/>
          <pc:sldMk cId="103865068" sldId="318"/>
        </pc:sldMkLst>
      </pc:sldChg>
      <pc:sldChg chg="add">
        <pc:chgData name="Martin Guzi" userId="9c94691f-eac0-47a5-9145-7861125b65f7" providerId="ADAL" clId="{A922281C-72E1-4FF5-B9A1-7DD63487BAAE}" dt="2023-10-04T18:39:26.982" v="124"/>
        <pc:sldMkLst>
          <pc:docMk/>
          <pc:sldMk cId="2351976429" sldId="319"/>
        </pc:sldMkLst>
      </pc:sldChg>
      <pc:sldChg chg="add">
        <pc:chgData name="Martin Guzi" userId="9c94691f-eac0-47a5-9145-7861125b65f7" providerId="ADAL" clId="{A922281C-72E1-4FF5-B9A1-7DD63487BAAE}" dt="2023-10-04T18:39:26.982" v="124"/>
        <pc:sldMkLst>
          <pc:docMk/>
          <pc:sldMk cId="347982859" sldId="320"/>
        </pc:sldMkLst>
      </pc:sldChg>
      <pc:sldChg chg="add">
        <pc:chgData name="Martin Guzi" userId="9c94691f-eac0-47a5-9145-7861125b65f7" providerId="ADAL" clId="{A922281C-72E1-4FF5-B9A1-7DD63487BAAE}" dt="2023-10-04T18:39:56.636" v="125"/>
        <pc:sldMkLst>
          <pc:docMk/>
          <pc:sldMk cId="3073772863" sldId="321"/>
        </pc:sldMkLst>
      </pc:sldChg>
      <pc:sldChg chg="add">
        <pc:chgData name="Martin Guzi" userId="9c94691f-eac0-47a5-9145-7861125b65f7" providerId="ADAL" clId="{A922281C-72E1-4FF5-B9A1-7DD63487BAAE}" dt="2023-10-04T18:42:56.177" v="129"/>
        <pc:sldMkLst>
          <pc:docMk/>
          <pc:sldMk cId="2827542587" sldId="322"/>
        </pc:sldMkLst>
      </pc:sldChg>
      <pc:sldChg chg="add">
        <pc:chgData name="Martin Guzi" userId="9c94691f-eac0-47a5-9145-7861125b65f7" providerId="ADAL" clId="{A922281C-72E1-4FF5-B9A1-7DD63487BAAE}" dt="2023-10-04T18:42:56.177" v="129"/>
        <pc:sldMkLst>
          <pc:docMk/>
          <pc:sldMk cId="454934780" sldId="323"/>
        </pc:sldMkLst>
      </pc:sldChg>
      <pc:sldChg chg="add">
        <pc:chgData name="Martin Guzi" userId="9c94691f-eac0-47a5-9145-7861125b65f7" providerId="ADAL" clId="{A922281C-72E1-4FF5-B9A1-7DD63487BAAE}" dt="2023-10-04T18:41:32.205" v="127"/>
        <pc:sldMkLst>
          <pc:docMk/>
          <pc:sldMk cId="2379086729" sldId="324"/>
        </pc:sldMkLst>
      </pc:sldChg>
      <pc:sldChg chg="add">
        <pc:chgData name="Martin Guzi" userId="9c94691f-eac0-47a5-9145-7861125b65f7" providerId="ADAL" clId="{A922281C-72E1-4FF5-B9A1-7DD63487BAAE}" dt="2023-10-04T18:41:32.205" v="127"/>
        <pc:sldMkLst>
          <pc:docMk/>
          <pc:sldMk cId="1657774729" sldId="325"/>
        </pc:sldMkLst>
      </pc:sldChg>
      <pc:sldChg chg="add">
        <pc:chgData name="Martin Guzi" userId="9c94691f-eac0-47a5-9145-7861125b65f7" providerId="ADAL" clId="{A922281C-72E1-4FF5-B9A1-7DD63487BAAE}" dt="2023-10-04T18:42:56.177" v="129"/>
        <pc:sldMkLst>
          <pc:docMk/>
          <pc:sldMk cId="4257806336" sldId="326"/>
        </pc:sldMkLst>
      </pc:sldChg>
      <pc:sldChg chg="add">
        <pc:chgData name="Martin Guzi" userId="9c94691f-eac0-47a5-9145-7861125b65f7" providerId="ADAL" clId="{A922281C-72E1-4FF5-B9A1-7DD63487BAAE}" dt="2023-10-04T18:42:56.177" v="129"/>
        <pc:sldMkLst>
          <pc:docMk/>
          <pc:sldMk cId="964564767" sldId="327"/>
        </pc:sldMkLst>
      </pc:sldChg>
      <pc:sldChg chg="add">
        <pc:chgData name="Martin Guzi" userId="9c94691f-eac0-47a5-9145-7861125b65f7" providerId="ADAL" clId="{A922281C-72E1-4FF5-B9A1-7DD63487BAAE}" dt="2023-10-04T18:42:56.177" v="129"/>
        <pc:sldMkLst>
          <pc:docMk/>
          <pc:sldMk cId="1674296976" sldId="328"/>
        </pc:sldMkLst>
      </pc:sldChg>
      <pc:sldChg chg="add">
        <pc:chgData name="Martin Guzi" userId="9c94691f-eac0-47a5-9145-7861125b65f7" providerId="ADAL" clId="{A922281C-72E1-4FF5-B9A1-7DD63487BAAE}" dt="2023-10-04T18:42:56.177" v="129"/>
        <pc:sldMkLst>
          <pc:docMk/>
          <pc:sldMk cId="3316288664" sldId="329"/>
        </pc:sldMkLst>
      </pc:sldChg>
      <pc:sldMasterChg chg="delSldLayout">
        <pc:chgData name="Martin Guzi" userId="9c94691f-eac0-47a5-9145-7861125b65f7" providerId="ADAL" clId="{A922281C-72E1-4FF5-B9A1-7DD63487BAAE}" dt="2023-10-04T18:41:28.278" v="126" actId="47"/>
        <pc:sldMasterMkLst>
          <pc:docMk/>
          <pc:sldMasterMk cId="0" sldId="2147483657"/>
        </pc:sldMasterMkLst>
        <pc:sldLayoutChg chg="del">
          <pc:chgData name="Martin Guzi" userId="9c94691f-eac0-47a5-9145-7861125b65f7" providerId="ADAL" clId="{A922281C-72E1-4FF5-B9A1-7DD63487BAAE}" dt="2023-10-04T18:41:28.278" v="126" actId="47"/>
          <pc:sldLayoutMkLst>
            <pc:docMk/>
            <pc:sldMasterMk cId="0" sldId="2147483657"/>
            <pc:sldLayoutMk cId="735316662" sldId="214748370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+mj-lt"/>
              </a:rPr>
              <a:t> “The year 1066 saw one of the most famous battles in English history.”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4728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800" y="414000"/>
            <a:ext cx="1565999" cy="10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4" name="Grafický objekt 2">
            <a:extLst>
              <a:ext uri="{FF2B5EF4-FFF2-40B4-BE49-F238E27FC236}">
                <a16:creationId xmlns:a16="http://schemas.microsoft.com/office/drawing/2014/main" id="{B22E4AE8-DF2B-3346-9F87-8BD13BBD6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8" y="6048000"/>
            <a:ext cx="885598" cy="60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7" name="Grafický objekt 2">
            <a:extLst>
              <a:ext uri="{FF2B5EF4-FFF2-40B4-BE49-F238E27FC236}">
                <a16:creationId xmlns:a16="http://schemas.microsoft.com/office/drawing/2014/main" id="{0AC8EFF1-D7FA-BD4D-8005-3F6A87ED6E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8" y="6048000"/>
            <a:ext cx="885598" cy="60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3" name="Grafický objekt 5">
            <a:extLst>
              <a:ext uri="{FF2B5EF4-FFF2-40B4-BE49-F238E27FC236}">
                <a16:creationId xmlns:a16="http://schemas.microsoft.com/office/drawing/2014/main" id="{69FA61EA-679D-B543-9A9A-0BED254083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800" y="414000"/>
            <a:ext cx="1565999" cy="10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EC623FFD-EDA9-BF4C-9493-7330893C5D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800" y="414000"/>
            <a:ext cx="1565998" cy="10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561A3275-8CC7-B44F-8BFB-02731D80F6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800" y="414000"/>
            <a:ext cx="1565998" cy="10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5" name="Grafický objekt 2">
            <a:extLst>
              <a:ext uri="{FF2B5EF4-FFF2-40B4-BE49-F238E27FC236}">
                <a16:creationId xmlns:a16="http://schemas.microsoft.com/office/drawing/2014/main" id="{4397D438-0A7B-5A41-8932-CCBA698B0C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85600" cy="60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E4B3D8F6-6DC4-8342-B35E-2D6CEE4ECB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2200" y="2012580"/>
            <a:ext cx="4179600" cy="283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2626" y="2731338"/>
            <a:ext cx="5378748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1BA3A37-5F0D-A1A0-3EAB-DCB85832BE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40A1A73-2D18-A7C0-8C5E-2B80938124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 dirty="0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A0F3B9C-D3CF-DB69-30E1-E47262F69A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44023-E298-4B5A-BC1F-74F0AFA6A15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993683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253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800"/>
            </a:lvl2pPr>
            <a:lvl3pPr marL="685800" indent="0">
              <a:lnSpc>
                <a:spcPct val="100000"/>
              </a:lnSpc>
              <a:buNone/>
              <a:defRPr sz="15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Grafický objekt 2">
            <a:extLst>
              <a:ext uri="{FF2B5EF4-FFF2-40B4-BE49-F238E27FC236}">
                <a16:creationId xmlns:a16="http://schemas.microsoft.com/office/drawing/2014/main" id="{B1A8C7E8-B354-9C49-A9F5-DCDF85E3C2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8" y="6048000"/>
            <a:ext cx="885598" cy="60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069" y="6050486"/>
            <a:ext cx="662558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9197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1330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Grafický objekt 2">
            <a:extLst>
              <a:ext uri="{FF2B5EF4-FFF2-40B4-BE49-F238E27FC236}">
                <a16:creationId xmlns:a16="http://schemas.microsoft.com/office/drawing/2014/main" id="{CF89619C-4865-4846-8B6C-FA429C382E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8" y="6048000"/>
            <a:ext cx="885598" cy="60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Grafický objekt 2">
            <a:extLst>
              <a:ext uri="{FF2B5EF4-FFF2-40B4-BE49-F238E27FC236}">
                <a16:creationId xmlns:a16="http://schemas.microsoft.com/office/drawing/2014/main" id="{6079916D-A611-7842-9E25-44BBC3AC9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8" y="6048000"/>
            <a:ext cx="885598" cy="60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Grafický objekt 2">
            <a:extLst>
              <a:ext uri="{FF2B5EF4-FFF2-40B4-BE49-F238E27FC236}">
                <a16:creationId xmlns:a16="http://schemas.microsoft.com/office/drawing/2014/main" id="{D0B540A0-9A44-9744-B5A2-82868303AE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8" y="6048000"/>
            <a:ext cx="885598" cy="60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9" name="Grafický objekt 2">
            <a:extLst>
              <a:ext uri="{FF2B5EF4-FFF2-40B4-BE49-F238E27FC236}">
                <a16:creationId xmlns:a16="http://schemas.microsoft.com/office/drawing/2014/main" id="{3ADAE73E-D711-E54F-83B3-02E9FED84E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8" y="6048000"/>
            <a:ext cx="885598" cy="60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7" name="Grafický objekt 2">
            <a:extLst>
              <a:ext uri="{FF2B5EF4-FFF2-40B4-BE49-F238E27FC236}">
                <a16:creationId xmlns:a16="http://schemas.microsoft.com/office/drawing/2014/main" id="{04D04082-0EA8-E547-8617-0C8CA1141F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8" y="6048000"/>
            <a:ext cx="885598" cy="60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6" name="Grafický objekt 2">
            <a:extLst>
              <a:ext uri="{FF2B5EF4-FFF2-40B4-BE49-F238E27FC236}">
                <a16:creationId xmlns:a16="http://schemas.microsoft.com/office/drawing/2014/main" id="{D96A438F-F8EF-AC4F-8CCA-C90ACD7589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8" y="6048000"/>
            <a:ext cx="885598" cy="60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7" name="Grafický objekt 2">
            <a:extLst>
              <a:ext uri="{FF2B5EF4-FFF2-40B4-BE49-F238E27FC236}">
                <a16:creationId xmlns:a16="http://schemas.microsoft.com/office/drawing/2014/main" id="{3C346B07-7E84-F44D-8487-EA7264B173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8" y="6048000"/>
            <a:ext cx="885598" cy="60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GB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2" r:id="rId19"/>
    <p:sldLayoutId id="2147483703" r:id="rId20"/>
    <p:sldLayoutId id="2147483704" r:id="rId21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3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hrasebank.manchester.ac.uk/" TargetMode="Externa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3eOYfYnUiQ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apastyle.apa.org/instructional-aids/in-text-citation-checklist.pdf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acepro.com/en/" TargetMode="External"/><Relationship Id="rId2" Type="http://schemas.openxmlformats.org/officeDocument/2006/relationships/hyperlink" Target="https://www.zotero.org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apastyle.apa.org/style-grammar-guidelines/references/examples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con.muni.cz/en/library" TargetMode="Externa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vzdaleny_pristup/openvpn.php?lang=en" TargetMode="External"/><Relationship Id="rId2" Type="http://schemas.openxmlformats.org/officeDocument/2006/relationships/hyperlink" Target="https://ezdroje.muni.cz/vzdaleny_pristup/?lang=en" TargetMode="Externa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katalog.muni.cz/" TargetMode="Externa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discovery.muni.cz/" TargetMode="Externa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ezdroje.muni.cz/prehled/index.php?lang=en&amp;fids=7&amp;type=fakulty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ezdroje.muni.cz/prehled/zdroj.php?lang=en&amp;id=55" TargetMode="Externa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prehled/zdroj.php?lang=en&amp;id=478" TargetMode="External"/><Relationship Id="rId2" Type="http://schemas.openxmlformats.org/officeDocument/2006/relationships/hyperlink" Target="https://ezdroje.muni.cz/prehled/zdroj.php?lang=en&amp;id=502" TargetMode="Externa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tacepro.com/en/" TargetMode="Externa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do/econ/sm/akap/akademicky_text_a_proces_jeho_vzniku/Writting_papers_Bellemare_MIT_2022.pdf" TargetMode="External"/><Relationship Id="rId2" Type="http://schemas.openxmlformats.org/officeDocument/2006/relationships/hyperlink" Target="https://katalog.muni.cz/Record/MUB01006507361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apastyle.apa.org/style-grammar-guidelines/italics-quotations/italics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valantsoght.com/2014/03/top-3-tips-for-literature-review-success.html" TargetMode="Externa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Critical</a:t>
            </a:r>
            <a:r>
              <a:rPr lang="cs-CZ" dirty="0"/>
              <a:t> </a:t>
            </a:r>
            <a:r>
              <a:rPr lang="cs-CZ" dirty="0" err="1"/>
              <a:t>literary</a:t>
            </a:r>
            <a:r>
              <a:rPr lang="cs-CZ" dirty="0"/>
              <a:t> </a:t>
            </a:r>
            <a:r>
              <a:rPr lang="cs-CZ" dirty="0" err="1"/>
              <a:t>research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B1BA9A2-C48E-4CD8-92BF-D27BE433F2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Methodology 1 course (DXH_MET1)</a:t>
            </a:r>
          </a:p>
          <a:p>
            <a:r>
              <a:rPr lang="en-US" dirty="0"/>
              <a:t>Martin Guzi,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659B7D56-6DAA-817B-05CC-037BC751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E0D91-788A-4948-B2EF-16A65F7A80FE}" type="slidenum">
              <a:rPr lang="en-US" altLang="cs-CZ" sz="2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cs-CZ" sz="2600">
              <a:solidFill>
                <a:schemeClr val="bg1"/>
              </a:solidFill>
            </a:endParaRPr>
          </a:p>
        </p:txBody>
      </p:sp>
      <p:sp>
        <p:nvSpPr>
          <p:cNvPr id="19458" name="AutoShape 2">
            <a:extLst>
              <a:ext uri="{FF2B5EF4-FFF2-40B4-BE49-F238E27FC236}">
                <a16:creationId xmlns:a16="http://schemas.microsoft.com/office/drawing/2014/main" id="{99DD6BFC-3C73-BBAF-5FFF-622E1D30CC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3200" dirty="0"/>
              <a:t>What is a Critical Literature Review?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9F4550C-1BCF-FA94-F943-999E24E5E5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cs-CZ" sz="2400" dirty="0"/>
              <a:t>The aim of a literature review is to show </a:t>
            </a:r>
            <a:r>
              <a:rPr lang="en-US" altLang="cs-CZ" sz="2400" dirty="0">
                <a:solidFill>
                  <a:srgbClr val="0000DC"/>
                </a:solidFill>
              </a:rPr>
              <a:t>that the writer has studied existing work in the field with insight</a:t>
            </a:r>
            <a:r>
              <a:rPr lang="en-US" altLang="cs-CZ" sz="2400" dirty="0"/>
              <a:t>. </a:t>
            </a:r>
          </a:p>
          <a:p>
            <a:pPr eaLnBrk="1" hangingPunct="1"/>
            <a:endParaRPr lang="en-US" altLang="cs-CZ" sz="2400" dirty="0"/>
          </a:p>
          <a:p>
            <a:pPr eaLnBrk="1" hangingPunct="1"/>
            <a:r>
              <a:rPr lang="en-US" altLang="cs-CZ" sz="2400" dirty="0"/>
              <a:t>It is not enough merely to show what others in your field have discovered. You need to </a:t>
            </a:r>
            <a:r>
              <a:rPr lang="en-US" altLang="cs-CZ" sz="2400" dirty="0">
                <a:solidFill>
                  <a:srgbClr val="0000DC"/>
                </a:solidFill>
              </a:rPr>
              <a:t>synthesize, analyze and evaluate</a:t>
            </a:r>
            <a:r>
              <a:rPr lang="en-US" altLang="cs-CZ" sz="2400" dirty="0"/>
              <a:t> the relevant  work of others critically.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E1749-4692-A6C5-21A0-34EC3840F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Read academic papers critically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BC101-5C5F-DB0B-85FA-11001E724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00" y="1261872"/>
            <a:ext cx="8064900" cy="45701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is the </a:t>
            </a:r>
            <a:r>
              <a:rPr lang="en-US" sz="2400" dirty="0">
                <a:solidFill>
                  <a:srgbClr val="0000DC"/>
                </a:solidFill>
              </a:rPr>
              <a:t>motivation</a:t>
            </a:r>
            <a:r>
              <a:rPr lang="en-US" sz="2400" dirty="0"/>
              <a:t> for the research? Why should we care about this research (why is it important)?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is the </a:t>
            </a:r>
            <a:r>
              <a:rPr lang="en-US" sz="2400" dirty="0">
                <a:solidFill>
                  <a:srgbClr val="0000DC"/>
                </a:solidFill>
              </a:rPr>
              <a:t>identification strategy </a:t>
            </a:r>
            <a:r>
              <a:rPr lang="en-US" sz="2400" dirty="0"/>
              <a:t>that helps to answer research questions?</a:t>
            </a:r>
            <a:br>
              <a:rPr lang="en-US" sz="2400" dirty="0"/>
            </a:br>
            <a:r>
              <a:rPr lang="en-US" sz="1400" dirty="0"/>
              <a:t>(e.g. experiment design; change in legislation; cross-country differences; an exogenous shock)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is </a:t>
            </a:r>
            <a:r>
              <a:rPr lang="en-US" sz="2400" dirty="0">
                <a:solidFill>
                  <a:srgbClr val="0000DC"/>
                </a:solidFill>
              </a:rPr>
              <a:t>a key part of the research </a:t>
            </a:r>
            <a:r>
              <a:rPr lang="en-US" sz="2400" dirty="0"/>
              <a:t>that allows authors </a:t>
            </a:r>
            <a:br>
              <a:rPr lang="en-US" sz="2400" dirty="0"/>
            </a:br>
            <a:r>
              <a:rPr lang="en-US" sz="2400" dirty="0"/>
              <a:t>to claim what they claim?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are the </a:t>
            </a:r>
            <a:r>
              <a:rPr lang="en-US" sz="2400" dirty="0">
                <a:solidFill>
                  <a:srgbClr val="0000DC"/>
                </a:solidFill>
              </a:rPr>
              <a:t>main findings</a:t>
            </a:r>
            <a:r>
              <a:rPr lang="en-US" sz="2400" dirty="0"/>
              <a:t>? Are these surprising or rather expected? What </a:t>
            </a:r>
            <a:r>
              <a:rPr lang="en-US" sz="2400" dirty="0">
                <a:solidFill>
                  <a:srgbClr val="0000DC"/>
                </a:solidFill>
              </a:rPr>
              <a:t>implications</a:t>
            </a:r>
            <a:r>
              <a:rPr lang="en-US" sz="2400" dirty="0"/>
              <a:t> do authors claim these findings have?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How is this research </a:t>
            </a:r>
            <a:r>
              <a:rPr lang="en-US" sz="2400" dirty="0">
                <a:solidFill>
                  <a:srgbClr val="0000DC"/>
                </a:solidFill>
              </a:rPr>
              <a:t>new</a:t>
            </a:r>
            <a:r>
              <a:rPr lang="en-US" sz="2400" dirty="0"/>
              <a:t>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7F9D13-7D62-37AC-5FCD-CDA38C5C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074F60-5D87-08EB-0A55-BAB54B143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44023-E298-4B5A-BC1F-74F0AFA6A156}" type="slidenum">
              <a:rPr lang="en-US" altLang="cs-CZ" smtClean="0"/>
              <a:pPr>
                <a:defRPr/>
              </a:pPr>
              <a:t>11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9400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EF4B06EF-45A0-3099-706A-338CC3BEB1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83464"/>
            <a:ext cx="8382000" cy="1621536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altLang="en-US" sz="3200" dirty="0"/>
              <a:t>Begin by moving from a more general, wider view of the research area to the specific area you wish to focus on</a:t>
            </a:r>
            <a:endParaRPr lang="cs-CZ" altLang="cs-CZ" sz="3200" dirty="0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E2A7AAAF-EEA8-9A89-4608-13AE1E5B2D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100" y="2395728"/>
            <a:ext cx="8064900" cy="3436272"/>
          </a:xfrm>
        </p:spPr>
        <p:txBody>
          <a:bodyPr/>
          <a:lstStyle/>
          <a:p>
            <a:pPr eaLnBrk="1" hangingPunct="1"/>
            <a:r>
              <a:rPr lang="en-US" altLang="cs-CZ" sz="2400" dirty="0"/>
              <a:t>‘Previous literature has looked at/concentrated on ...’</a:t>
            </a:r>
            <a:endParaRPr lang="cs-CZ" altLang="cs-CZ" sz="2400" dirty="0"/>
          </a:p>
          <a:p>
            <a:pPr eaLnBrk="1" hangingPunct="1"/>
            <a:r>
              <a:rPr lang="en-US" altLang="cs-CZ" sz="2400" dirty="0"/>
              <a:t>‘Previous work has focused on …’ </a:t>
            </a:r>
            <a:endParaRPr lang="cs-CZ" altLang="cs-CZ" sz="2400" dirty="0"/>
          </a:p>
          <a:p>
            <a:pPr eaLnBrk="1" hangingPunct="1"/>
            <a:r>
              <a:rPr lang="en-US" altLang="cs-CZ" sz="2400" dirty="0"/>
              <a:t>‘Early research investigated …’</a:t>
            </a:r>
            <a:endParaRPr lang="cs-CZ" altLang="cs-CZ" sz="2400" dirty="0"/>
          </a:p>
          <a:p>
            <a:pPr eaLnBrk="1" hangingPunct="1"/>
            <a:r>
              <a:rPr lang="en-US" altLang="cs-CZ" sz="2400" dirty="0"/>
              <a:t>‘Substantial work has been carried out on …’</a:t>
            </a:r>
            <a:endParaRPr lang="cs-CZ" altLang="cs-CZ" sz="2400" dirty="0"/>
          </a:p>
          <a:p>
            <a:pPr eaLnBrk="1" hangingPunct="1"/>
            <a:r>
              <a:rPr lang="en-US" altLang="cs-CZ" sz="2400" dirty="0"/>
              <a:t>‘Work done by … (was) built on …’</a:t>
            </a:r>
            <a:endParaRPr lang="cs-CZ" altLang="cs-CZ" sz="2400" dirty="0"/>
          </a:p>
          <a:p>
            <a:pPr eaLnBrk="1" hangingPunct="1"/>
            <a:r>
              <a:rPr lang="en-US" altLang="cs-CZ" sz="2400" dirty="0"/>
              <a:t>‘Recent work has concentrated on …’</a:t>
            </a:r>
            <a:endParaRPr lang="cs-CZ" altLang="cs-CZ" sz="2400" dirty="0"/>
          </a:p>
          <a:p>
            <a:pPr eaLnBrk="1" hangingPunct="1"/>
            <a:endParaRPr lang="cs-CZ" altLang="cs-CZ" sz="2400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4087760-D739-CCFD-A5EB-C38166A8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75AE0B9-51AD-49F0-A81A-A70A244EF5D7}" type="slidenum">
              <a:rPr lang="en-US" altLang="cs-CZ" sz="2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cs-CZ" sz="260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A836C0-9989-455B-4DDA-204A64AB59AB}"/>
              </a:ext>
            </a:extLst>
          </p:cNvPr>
          <p:cNvSpPr txBox="1"/>
          <p:nvPr/>
        </p:nvSpPr>
        <p:spPr>
          <a:xfrm>
            <a:off x="1714674" y="5710559"/>
            <a:ext cx="5713751" cy="7694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0" i="0" dirty="0">
                <a:solidFill>
                  <a:srgbClr val="333333"/>
                </a:solidFill>
                <a:effectLst/>
                <a:latin typeface="+mj-lt"/>
              </a:rPr>
              <a:t>Academic </a:t>
            </a:r>
            <a:r>
              <a:rPr lang="en-US" sz="2200" b="0" i="0" dirty="0" err="1">
                <a:solidFill>
                  <a:srgbClr val="333333"/>
                </a:solidFill>
                <a:effectLst/>
                <a:latin typeface="+mj-lt"/>
              </a:rPr>
              <a:t>Phrasebank</a:t>
            </a:r>
            <a:endParaRPr lang="en-US" sz="2200" b="0" i="0" dirty="0">
              <a:solidFill>
                <a:srgbClr val="333333"/>
              </a:solidFill>
              <a:effectLst/>
              <a:latin typeface="+mj-lt"/>
            </a:endParaRPr>
          </a:p>
          <a:p>
            <a:r>
              <a:rPr lang="en-US" sz="2200" dirty="0">
                <a:latin typeface="+mj-lt"/>
                <a:hlinkClick r:id="rId2"/>
              </a:rPr>
              <a:t>https://www.phrasebank.manchester.ac.uk/</a:t>
            </a:r>
            <a:endParaRPr lang="en-US" sz="2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475E167E-C81B-B5DC-3951-BA2862A6F1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92BC079-32FC-44DE-95F0-808283CEC092}" type="slidenum">
              <a:rPr lang="en-US" altLang="cs-CZ" sz="2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cs-CZ" sz="2600">
              <a:solidFill>
                <a:schemeClr val="bg1"/>
              </a:solidFill>
            </a:endParaRPr>
          </a:p>
        </p:txBody>
      </p:sp>
      <p:sp>
        <p:nvSpPr>
          <p:cNvPr id="12290" name="Title 1">
            <a:extLst>
              <a:ext uri="{FF2B5EF4-FFF2-40B4-BE49-F238E27FC236}">
                <a16:creationId xmlns:a16="http://schemas.microsoft.com/office/drawing/2014/main" id="{143161E7-6C5B-0B13-46D6-F40AE5D5B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2800" dirty="0"/>
              <a:t>Avoid the laundry list literature review</a:t>
            </a:r>
            <a:endParaRPr lang="cs-CZ" altLang="cs-CZ" sz="2800" dirty="0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A525EE02-316A-C30E-A4F3-5A2E945198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0000" y="1773936"/>
            <a:ext cx="8064900" cy="4058064"/>
          </a:xfrm>
        </p:spPr>
        <p:txBody>
          <a:bodyPr/>
          <a:lstStyle/>
          <a:p>
            <a:pPr eaLnBrk="1" hangingPunct="1"/>
            <a:endParaRPr lang="en-US" altLang="cs-CZ" sz="2400" dirty="0"/>
          </a:p>
          <a:p>
            <a:pPr eaLnBrk="1" hangingPunct="1"/>
            <a:r>
              <a:rPr lang="en-US" altLang="cs-CZ" sz="2400" dirty="0"/>
              <a:t>The laundry list is often called </a:t>
            </a:r>
            <a:br>
              <a:rPr lang="en-US" altLang="cs-CZ" sz="2400" dirty="0"/>
            </a:br>
            <a:r>
              <a:rPr lang="en-US" altLang="cs-CZ" sz="2400" dirty="0"/>
              <a:t>		‘</a:t>
            </a:r>
            <a:r>
              <a:rPr lang="en-US" altLang="cs-CZ" sz="2400" dirty="0">
                <a:solidFill>
                  <a:srgbClr val="0000DC"/>
                </a:solidFill>
              </a:rPr>
              <a:t>He said, she said</a:t>
            </a:r>
            <a:r>
              <a:rPr lang="en-US" altLang="cs-CZ" sz="2400" dirty="0"/>
              <a:t>” </a:t>
            </a:r>
          </a:p>
          <a:p>
            <a:pPr eaLnBrk="1" hangingPunct="1"/>
            <a:endParaRPr lang="en-US" altLang="cs-CZ" sz="2400" dirty="0"/>
          </a:p>
          <a:p>
            <a:pPr eaLnBrk="1" hangingPunct="1"/>
            <a:endParaRPr lang="en-US" altLang="cs-CZ" sz="2400" dirty="0"/>
          </a:p>
          <a:p>
            <a:pPr eaLnBrk="1" hangingPunct="1"/>
            <a:r>
              <a:rPr lang="en-US" altLang="cs-CZ" sz="2400" dirty="0"/>
              <a:t>Williams (1985) discovered... Stevens (1988) conducted similar experiments and find that … </a:t>
            </a:r>
            <a:r>
              <a:rPr lang="en-GB" altLang="cs-CZ" sz="2400" dirty="0"/>
              <a:t>Later Randle (1991) concluded that…</a:t>
            </a:r>
          </a:p>
          <a:p>
            <a:pPr eaLnBrk="1" hangingPunct="1"/>
            <a:endParaRPr lang="en-GB" altLang="cs-CZ" sz="2400" dirty="0"/>
          </a:p>
          <a:p>
            <a:pPr eaLnBrk="1" hangingPunct="1"/>
            <a:r>
              <a:rPr lang="en-US" altLang="cs-CZ" sz="2400" dirty="0"/>
              <a:t>By focusing on writers rather than the substantive issue under discussion, you may end up listing and then trying to draw things together. Your goal is not to </a:t>
            </a:r>
            <a:r>
              <a:rPr lang="en-US" altLang="cs-CZ" sz="2400" dirty="0" err="1"/>
              <a:t>summarise</a:t>
            </a:r>
            <a:r>
              <a:rPr lang="en-US" altLang="cs-CZ" sz="2400" dirty="0"/>
              <a:t> who said what but on </a:t>
            </a:r>
            <a:r>
              <a:rPr lang="en-US" altLang="cs-CZ" sz="2400" dirty="0">
                <a:solidFill>
                  <a:srgbClr val="0000DC"/>
                </a:solidFill>
              </a:rPr>
              <a:t>interpretations of the term</a:t>
            </a:r>
            <a:r>
              <a:rPr lang="en-US" altLang="cs-CZ" sz="2400" dirty="0"/>
              <a:t>.</a:t>
            </a:r>
          </a:p>
          <a:p>
            <a:pPr eaLnBrk="1" hangingPunct="1"/>
            <a:endParaRPr lang="cs-CZ" altLang="cs-CZ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8F45C4-36AD-A061-169B-8FE335CD3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223" y="1453896"/>
            <a:ext cx="2990332" cy="170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E5DD9E4-4930-0D9A-4C91-E060CA06C2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purpose of a literature review is to: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D8C4525C-07D9-3A94-F0C5-BEBE836ED4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Place each work in the context of its contribution to understanding the research problem being studied.</a:t>
            </a:r>
          </a:p>
          <a:p>
            <a:r>
              <a:rPr lang="en-US" altLang="en-US" dirty="0"/>
              <a:t>Describe the relationship of each work to the others under consideration.</a:t>
            </a:r>
          </a:p>
          <a:p>
            <a:r>
              <a:rPr lang="en-US" altLang="en-US" dirty="0"/>
              <a:t>Identify new ways to interpret prior research.</a:t>
            </a:r>
          </a:p>
          <a:p>
            <a:r>
              <a:rPr lang="en-US" altLang="en-US" dirty="0"/>
              <a:t>Reveal any gaps that exist in the literature.</a:t>
            </a:r>
          </a:p>
          <a:p>
            <a:r>
              <a:rPr lang="en-US" altLang="en-US" dirty="0"/>
              <a:t>Resolve conflicts amongst seemingly contradictory previous studies.</a:t>
            </a:r>
          </a:p>
          <a:p>
            <a:r>
              <a:rPr lang="en-US" altLang="en-US" dirty="0"/>
              <a:t>Identify areas of prior scholarship to prevent duplication of effort.</a:t>
            </a:r>
          </a:p>
          <a:p>
            <a:r>
              <a:rPr lang="en-US" altLang="en-US" dirty="0"/>
              <a:t>Point the way in fulfilling a need for additional research.</a:t>
            </a:r>
          </a:p>
          <a:p>
            <a:r>
              <a:rPr lang="en-US" altLang="en-US" dirty="0"/>
              <a:t>Locate your own research within the context of existing literature [very important].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FFB2FD-43F7-3017-53D3-16763E0244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3AAB5C-08EF-0202-6F7E-CE99122D39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15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338796-DB7E-FBE4-C26E-29DFF5905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6DBCE0-5D7D-0E7A-D260-3BD2C5ECA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i="0" dirty="0">
                <a:solidFill>
                  <a:srgbClr val="0F0F0F"/>
                </a:solidFill>
                <a:effectLst/>
                <a:latin typeface="YouTube Sans"/>
              </a:rPr>
              <a:t>Writing Strategies for Social Science: Tips from 30 Years of Practice</a:t>
            </a:r>
          </a:p>
          <a:p>
            <a:pPr marL="54000" indent="0" algn="l">
              <a:buNone/>
            </a:pPr>
            <a:r>
              <a:rPr lang="en-US" dirty="0">
                <a:hlinkClick r:id="rId2"/>
              </a:rPr>
              <a:t>https://www.youtube.com/watch?v=63eOYfYnUiQ</a:t>
            </a:r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28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5CC251-D586-1EEB-A3E2-48BF4978E7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https://patthomson.net/2017/09/11/avoiding-the-laundry-list-literature-review/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44D08B-BFEB-4920-2CB9-F701E4E378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227763"/>
            <a:ext cx="188913" cy="252412"/>
          </a:xfrm>
        </p:spPr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16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312744-E02B-50DE-1678-785D04A35F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9808" y="162941"/>
            <a:ext cx="7241540" cy="4508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D12F21-8278-659B-2BD7-41AEF14BF7B7}"/>
              </a:ext>
            </a:extLst>
          </p:cNvPr>
          <p:cNvSpPr txBox="1"/>
          <p:nvPr/>
        </p:nvSpPr>
        <p:spPr>
          <a:xfrm>
            <a:off x="613152" y="669798"/>
            <a:ext cx="6803136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1600" b="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Clarifying the concept of neoliberalism is not an easy task. The term neoliberalism is often used as a synonym for capitalism or the inequalities of the economy more generally (Ferguson 2010). Some scholars use the term very loosely, drawing connections between unrelated life events to suggest that a clandestine power is ‘pulling the strings’ (Bell and Green, 2016, after Latour, 2005). Neoliberalism is also almost always derogatory when used to refer to economic/political policy (Fish, 2009) which produces austerity through the rationality of markets, entrepreneurialism and competition (De </a:t>
            </a:r>
            <a:r>
              <a:rPr lang="en-US" sz="1600" b="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Lissavoy</a:t>
            </a:r>
            <a:r>
              <a:rPr lang="en-US" sz="1600" b="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, 2014).  The term is also associated with ‘</a:t>
            </a:r>
            <a:r>
              <a:rPr lang="en-US" sz="1600" b="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bureaucratisation</a:t>
            </a:r>
            <a:r>
              <a:rPr lang="en-US" sz="1600" b="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’ (</a:t>
            </a:r>
            <a:r>
              <a:rPr lang="en-US" sz="1600" b="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Hibou</a:t>
            </a:r>
            <a:r>
              <a:rPr lang="en-US" sz="1600" b="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, 2015), processes of </a:t>
            </a:r>
            <a:r>
              <a:rPr lang="en-US" sz="1600" b="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rationalisation</a:t>
            </a:r>
            <a:r>
              <a:rPr lang="en-US" sz="1600" b="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and professionalization, driven by the quest for neutrality, objectivity and professionalization, which govern key aspects of everyday life.  </a:t>
            </a:r>
          </a:p>
          <a:p>
            <a:pPr algn="l" fontAlgn="base"/>
            <a:endParaRPr lang="en-US" sz="1600" b="0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  <a:p>
            <a:pPr algn="l" fontAlgn="base"/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Compare with:</a:t>
            </a:r>
          </a:p>
          <a:p>
            <a:pPr algn="l" fontAlgn="base"/>
            <a:endParaRPr lang="en-US" sz="1600" b="0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  <a:p>
            <a:pPr algn="l" fontAlgn="base"/>
            <a:r>
              <a:rPr lang="en-US" sz="1600" b="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How then can the term neoliberalism be understood? Barnett (2005) suggests that it refers to the discreet alteration of the class-driven reform of the state to benefit free markets. Neoliberalism is a form of ideologically driven policies and government that supports </a:t>
            </a:r>
            <a:r>
              <a:rPr lang="en-US" sz="1600" b="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privatisation</a:t>
            </a:r>
            <a:r>
              <a:rPr lang="en-US" sz="1600" b="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, the free market and increased competition.</a:t>
            </a:r>
          </a:p>
          <a:p>
            <a:br>
              <a:rPr lang="en-US" sz="1600" dirty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EF86D9-7A4B-4E68-8DD1-7C3359E8F96F}"/>
              </a:ext>
            </a:extLst>
          </p:cNvPr>
          <p:cNvSpPr txBox="1"/>
          <p:nvPr/>
        </p:nvSpPr>
        <p:spPr>
          <a:xfrm>
            <a:off x="4133088" y="114387"/>
            <a:ext cx="4901184" cy="156966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l" fontAlgn="base"/>
            <a:r>
              <a:rPr lang="en-US" dirty="0">
                <a:solidFill>
                  <a:schemeClr val="bg1"/>
                </a:solidFill>
                <a:latin typeface="+mj-lt"/>
              </a:rPr>
              <a:t>P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roduce an argument – do not simply report summaries of other people’s work, but make one/two points supported by evidence.</a:t>
            </a:r>
          </a:p>
        </p:txBody>
      </p:sp>
    </p:spTree>
    <p:extLst>
      <p:ext uri="{BB962C8B-B14F-4D97-AF65-F5344CB8AC3E}">
        <p14:creationId xmlns:p14="http://schemas.microsoft.com/office/powerpoint/2010/main" val="239185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F3EFAC-B0B6-4C47-A601-2A205D060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23090C-FB03-41EC-8041-C81B19F81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avoid the repetitive use of he says, finds, proposes etc.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made the writing more authoritative – remove the author’s own view via ‘therefore’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moved some sentences from passive to active voice.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highlighted the most important work that the author is using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produced an argument – I’m not simply reporting summaries of other people’s work, but have made two points supported by evidence.</a:t>
            </a:r>
          </a:p>
          <a:p>
            <a:pPr>
              <a:lnSpc>
                <a:spcPct val="15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8193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F4929E-B798-4A4D-959B-A276AAF9E7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9C6A96-AE79-43DE-B14A-9C163133C7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18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15E1CD-6842-4539-9D12-3F468FF08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52212"/>
            <a:ext cx="8064900" cy="451576"/>
          </a:xfrm>
        </p:spPr>
        <p:txBody>
          <a:bodyPr/>
          <a:lstStyle/>
          <a:p>
            <a:r>
              <a:rPr lang="en-US" dirty="0"/>
              <a:t>The following reading strategies can help you to identify the argument of a source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BB174C-F57C-40D6-9B3C-81DF051E3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21527"/>
            <a:ext cx="7773362" cy="4610473"/>
          </a:xfrm>
        </p:spPr>
        <p:txBody>
          <a:bodyPr/>
          <a:lstStyle/>
          <a:p>
            <a:r>
              <a:rPr lang="en-US" sz="2000" dirty="0"/>
              <a:t>Identify the author’s thesis (central claim or purpose) or research question. Both the </a:t>
            </a:r>
            <a:r>
              <a:rPr lang="en-US" sz="2000" dirty="0">
                <a:solidFill>
                  <a:schemeClr val="accent1"/>
                </a:solidFill>
              </a:rPr>
              <a:t>introduction</a:t>
            </a:r>
            <a:r>
              <a:rPr lang="en-US" sz="2000" dirty="0"/>
              <a:t> and the </a:t>
            </a:r>
            <a:r>
              <a:rPr lang="en-US" sz="2000" dirty="0">
                <a:solidFill>
                  <a:schemeClr val="accent1"/>
                </a:solidFill>
              </a:rPr>
              <a:t>conclusion</a:t>
            </a:r>
            <a:r>
              <a:rPr lang="en-US" sz="2000" dirty="0"/>
              <a:t> can help you with this task. </a:t>
            </a:r>
          </a:p>
          <a:p>
            <a:r>
              <a:rPr lang="en-US" sz="2000" dirty="0"/>
              <a:t>Look for </a:t>
            </a:r>
            <a:r>
              <a:rPr lang="en-US" sz="2000" dirty="0">
                <a:solidFill>
                  <a:schemeClr val="accent1"/>
                </a:solidFill>
              </a:rPr>
              <a:t>repetition</a:t>
            </a:r>
            <a:r>
              <a:rPr lang="en-US" sz="2000" dirty="0"/>
              <a:t> of key terms or ideas, especially those occurring in the thesis. Follow them through the text and examine what the author does with them. </a:t>
            </a:r>
          </a:p>
          <a:p>
            <a:r>
              <a:rPr lang="en-US" sz="2000" dirty="0"/>
              <a:t>Notice whether and how a </a:t>
            </a:r>
            <a:r>
              <a:rPr lang="en-US" sz="2000" dirty="0">
                <a:solidFill>
                  <a:schemeClr val="accent1"/>
                </a:solidFill>
              </a:rPr>
              <a:t>theory</a:t>
            </a:r>
            <a:r>
              <a:rPr lang="en-US" sz="2000" dirty="0"/>
              <a:t> is used to interpret evidence. Identify the </a:t>
            </a:r>
            <a:r>
              <a:rPr lang="en-US" sz="2000" dirty="0">
                <a:solidFill>
                  <a:schemeClr val="accent1"/>
                </a:solidFill>
              </a:rPr>
              <a:t>method</a:t>
            </a:r>
            <a:r>
              <a:rPr lang="en-US" sz="2000" dirty="0"/>
              <a:t> used to investigate the problem/s addressed in the text. </a:t>
            </a:r>
          </a:p>
          <a:p>
            <a:r>
              <a:rPr lang="en-US" sz="2000" dirty="0"/>
              <a:t>Notice how the text is laid out and organized. What are the main sections? What is </a:t>
            </a:r>
            <a:r>
              <a:rPr lang="en-US" sz="2000" dirty="0">
                <a:solidFill>
                  <a:schemeClr val="accent1"/>
                </a:solidFill>
              </a:rPr>
              <a:t>emphasized</a:t>
            </a:r>
            <a:r>
              <a:rPr lang="en-US" sz="2000" dirty="0"/>
              <a:t>? Why? Accounting for why will help you move beyond listing contents and toward accounting for argument. Look also for paragraphs that summarize the argument.</a:t>
            </a:r>
          </a:p>
        </p:txBody>
      </p:sp>
    </p:spTree>
    <p:extLst>
      <p:ext uri="{BB962C8B-B14F-4D97-AF65-F5344CB8AC3E}">
        <p14:creationId xmlns:p14="http://schemas.microsoft.com/office/powerpoint/2010/main" val="168472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744DFA-48A7-778C-4B0F-A25D42C304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F23744-B6A1-88AB-02D4-AA932B4426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19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0C19FE-29D9-C306-114C-DE24C3841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your literature review you might: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917C99-3FAF-A41B-8E97-7A678FB8B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Give a </a:t>
            </a:r>
            <a:r>
              <a:rPr lang="en-US" sz="2400" dirty="0">
                <a:solidFill>
                  <a:schemeClr val="tx2"/>
                </a:solidFill>
              </a:rPr>
              <a:t>new interpretation </a:t>
            </a:r>
            <a:r>
              <a:rPr lang="en-US" sz="2400" dirty="0"/>
              <a:t>of old material or combine new with old interpretations,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Trace the intellectual progression of the field, including </a:t>
            </a:r>
            <a:r>
              <a:rPr lang="en-US" sz="2400" dirty="0">
                <a:solidFill>
                  <a:schemeClr val="tx2"/>
                </a:solidFill>
              </a:rPr>
              <a:t>major debates</a:t>
            </a:r>
            <a:r>
              <a:rPr lang="en-US" sz="2400" dirty="0"/>
              <a:t>,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Depending on the situation, evaluate the sources and advise the reader on the </a:t>
            </a:r>
            <a:r>
              <a:rPr lang="en-US" sz="2400" dirty="0">
                <a:solidFill>
                  <a:schemeClr val="tx2"/>
                </a:solidFill>
              </a:rPr>
              <a:t>most pertinent or relevant research</a:t>
            </a:r>
            <a:r>
              <a:rPr lang="en-US" sz="2400" dirty="0"/>
              <a:t>, or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Usually in the conclusion of a literature review, identify </a:t>
            </a:r>
            <a:r>
              <a:rPr lang="en-US" sz="2400" dirty="0">
                <a:solidFill>
                  <a:schemeClr val="tx2"/>
                </a:solidFill>
              </a:rPr>
              <a:t>where gaps exist </a:t>
            </a:r>
            <a:r>
              <a:rPr lang="en-US" sz="2400" dirty="0"/>
              <a:t>in how a problem has been researched to date.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638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ACE661-ED8D-4FCC-BE2C-2695538810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110FD8-614A-234C-9D4E-4627764961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00990B-08A7-D31C-6DC1-749810237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B3BA39-3ADD-2944-3588-2C47A5B2E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1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Critical literature review</a:t>
            </a:r>
          </a:p>
          <a:p>
            <a:pPr marL="511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Citation format</a:t>
            </a:r>
          </a:p>
          <a:p>
            <a:pPr marL="511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Citation signals</a:t>
            </a:r>
          </a:p>
          <a:p>
            <a:pPr marL="511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Literature search </a:t>
            </a:r>
          </a:p>
          <a:p>
            <a:pPr marL="511200" indent="-45720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  <a:p>
            <a:pPr marL="511200" indent="-45720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572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78B2DF-B56D-57ED-05BF-C21E674A12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C0C464-9D9F-3A67-6B16-FE3CAEE935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20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073FCB-D7C8-3ABC-3FF2-AC39F475E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Your Literature Review Should Answer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E82068-850E-14AE-1ECB-22FB48FA3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384544" cy="413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What do we already know about this specific topic?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What are the characteristics of the key concepts or the main factors or variables?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What are the relationships between these key concepts, factors or variables?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What are the existing theories?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Where are the inconsistencies or other shortcomings in our knowledge and understanding? 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7352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18AFA2-0F96-A346-830A-AC1AD5ED8B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24CAC6-0FA3-F3B3-9128-1637ADF5E4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21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3A0A6F-9556-A7B8-CE0D-A5176F72D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8D62C1-9F3E-24CB-F720-E0319CACD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What research designs or methods seem unsatisfactory? What views need to be (further) tested?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What evidence is lacking, inconclusive, contradictory or too limited?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Why study (further) the research problem?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What contribution can the present study be expected to make?</a:t>
            </a:r>
          </a:p>
        </p:txBody>
      </p:sp>
    </p:spTree>
    <p:extLst>
      <p:ext uri="{BB962C8B-B14F-4D97-AF65-F5344CB8AC3E}">
        <p14:creationId xmlns:p14="http://schemas.microsoft.com/office/powerpoint/2010/main" val="2325897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E263BFE-A261-3F73-C0A7-D875D2B93A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572FB4-4268-7E3B-D5D3-5F87D0867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E350C6-8902-C1A0-92F3-B2D1141636E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27763"/>
            <a:ext cx="5940425" cy="252412"/>
          </a:xfrm>
        </p:spPr>
        <p:txBody>
          <a:bodyPr/>
          <a:lstStyle/>
          <a:p>
            <a:r>
              <a:rPr lang="en-GB" noProof="0" dirty="0"/>
              <a:t>https://xkcd.com/285/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6CE840-7BCB-1890-2717-C9EFDF88627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227763"/>
            <a:ext cx="188913" cy="252412"/>
          </a:xfrm>
        </p:spPr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22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004A98-4F16-EAED-C1D1-4E1CC982F2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56309" y="693293"/>
            <a:ext cx="8064500" cy="4508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In-Text Citations (APA format)</a:t>
            </a:r>
          </a:p>
        </p:txBody>
      </p:sp>
      <p:pic>
        <p:nvPicPr>
          <p:cNvPr id="10242" name="Picture 2" descr="Wikipedian Protester">
            <a:extLst>
              <a:ext uri="{FF2B5EF4-FFF2-40B4-BE49-F238E27FC236}">
                <a16:creationId xmlns:a16="http://schemas.microsoft.com/office/drawing/2014/main" id="{46FCE29A-9A3D-C7D6-1C5D-17A8DF758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09" y="1692002"/>
            <a:ext cx="6778435" cy="367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659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A90581-A656-A44F-CF22-D714280ECA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8B2FBE-2D49-7780-85FF-3B1C776F70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23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CE5C34-EA48-D761-E049-D782AD4E4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principles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7DDA8F-690A-757E-BE84-187B0D904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107385"/>
            <a:ext cx="8064900" cy="413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Cite only works that you have read</a:t>
            </a:r>
          </a:p>
          <a:p>
            <a:pPr>
              <a:lnSpc>
                <a:spcPct val="150000"/>
              </a:lnSpc>
            </a:pPr>
            <a:r>
              <a:rPr lang="en-US" dirty="0"/>
              <a:t>Cite primary sources when possible</a:t>
            </a:r>
          </a:p>
          <a:p>
            <a:pPr>
              <a:lnSpc>
                <a:spcPct val="150000"/>
              </a:lnSpc>
            </a:pPr>
            <a:r>
              <a:rPr lang="en-US" dirty="0"/>
              <a:t>You can use both past and present tense for citations</a:t>
            </a:r>
            <a:br>
              <a:rPr lang="en-US" dirty="0"/>
            </a:br>
            <a:r>
              <a:rPr lang="en-US" sz="1800" dirty="0"/>
              <a:t>e.g. Jones (1998) found; Jones (1998) has found; Jones (1998) finds</a:t>
            </a:r>
          </a:p>
          <a:p>
            <a:pPr>
              <a:lnSpc>
                <a:spcPct val="150000"/>
              </a:lnSpc>
            </a:pPr>
            <a:r>
              <a:rPr lang="en-US" dirty="0"/>
              <a:t>All sources that are cited in the text must appear in the reference list at the end of the paper (ensure the spelling of author names)</a:t>
            </a:r>
          </a:p>
          <a:p>
            <a:pPr>
              <a:lnSpc>
                <a:spcPct val="150000"/>
              </a:lnSpc>
            </a:pPr>
            <a:r>
              <a:rPr lang="en-US" dirty="0"/>
              <a:t>Avoid using online sources that cannot be retrieved</a:t>
            </a:r>
          </a:p>
          <a:p>
            <a:pPr>
              <a:lnSpc>
                <a:spcPct val="150000"/>
              </a:lnSpc>
            </a:pPr>
            <a:r>
              <a:rPr lang="en-US" dirty="0"/>
              <a:t>If an idea or theory is in a textbook and does not carry a specific citation there, then you probably do not need to cite anyone.</a:t>
            </a:r>
          </a:p>
          <a:p>
            <a:pPr>
              <a:lnSpc>
                <a:spcPct val="150000"/>
              </a:lnSpc>
            </a:pPr>
            <a:r>
              <a:rPr lang="en-US" dirty="0"/>
              <a:t>BUT empirical work is nearly always specific and must be cited.</a:t>
            </a:r>
          </a:p>
          <a:p>
            <a:pPr>
              <a:lnSpc>
                <a:spcPct val="150000"/>
              </a:lnSpc>
            </a:pPr>
            <a:r>
              <a:rPr lang="en-US" dirty="0"/>
              <a:t>If in doubt – cite it!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4836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CE94DC-1BD9-C4C2-208D-C6CC64EC93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F9306-4F0D-2449-D7A6-8CA96A3C24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24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DFCA96-CC59-1AC4-95ED-ADB63978C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00" y="387322"/>
            <a:ext cx="8064900" cy="489675"/>
          </a:xfrm>
        </p:spPr>
        <p:txBody>
          <a:bodyPr/>
          <a:lstStyle/>
          <a:p>
            <a:r>
              <a:rPr lang="en-US" dirty="0"/>
              <a:t>In-text citations have two formats: parenthetical and narrative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051BFA-7FC5-9600-93A2-5CF055B7F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00" y="1699351"/>
            <a:ext cx="8064900" cy="4211888"/>
          </a:xfrm>
        </p:spPr>
        <p:txBody>
          <a:bodyPr/>
          <a:lstStyle/>
          <a:p>
            <a:r>
              <a:rPr lang="en-US" sz="2000" dirty="0">
                <a:solidFill>
                  <a:srgbClr val="0000DC"/>
                </a:solidFill>
              </a:rPr>
              <a:t>Friedman (1991) </a:t>
            </a:r>
            <a:r>
              <a:rPr lang="en-US" sz="2000" dirty="0"/>
              <a:t>pointed out that inflation is effectively</a:t>
            </a:r>
            <a:br>
              <a:rPr lang="en-US" sz="2000" dirty="0"/>
            </a:br>
            <a:r>
              <a:rPr lang="en-US" sz="2000" dirty="0"/>
              <a:t>a kind of taxation. </a:t>
            </a:r>
          </a:p>
          <a:p>
            <a:r>
              <a:rPr lang="en-US" sz="2000" dirty="0"/>
              <a:t>It could be also said that that inflation is effectively </a:t>
            </a:r>
            <a:br>
              <a:rPr lang="en-US" sz="2000" dirty="0"/>
            </a:br>
            <a:r>
              <a:rPr lang="en-US" sz="2000" dirty="0"/>
              <a:t>a kind of taxation </a:t>
            </a:r>
            <a:r>
              <a:rPr lang="en-US" sz="2000" dirty="0">
                <a:solidFill>
                  <a:srgbClr val="0000DC"/>
                </a:solidFill>
              </a:rPr>
              <a:t>(Friedman, 1991)</a:t>
            </a:r>
            <a:r>
              <a:rPr lang="en-US" sz="2000" dirty="0"/>
              <a:t>. </a:t>
            </a:r>
          </a:p>
          <a:p>
            <a:endParaRPr lang="en-US" sz="2000" dirty="0">
              <a:solidFill>
                <a:srgbClr val="0000DC"/>
              </a:solidFill>
            </a:endParaRPr>
          </a:p>
          <a:p>
            <a:r>
              <a:rPr lang="en-US" sz="2000" dirty="0">
                <a:solidFill>
                  <a:srgbClr val="0000DC"/>
                </a:solidFill>
              </a:rPr>
              <a:t>Friedman (1991) </a:t>
            </a:r>
            <a:r>
              <a:rPr lang="en-US" sz="2000" dirty="0"/>
              <a:t>pointed out that </a:t>
            </a:r>
            <a:r>
              <a:rPr lang="en-US" dirty="0"/>
              <a:t>”</a:t>
            </a:r>
            <a:r>
              <a:rPr lang="en-US" sz="2000" dirty="0"/>
              <a:t>inflation is the one form of taxation </a:t>
            </a:r>
            <a:br>
              <a:rPr lang="en-US" sz="2000" dirty="0"/>
            </a:br>
            <a:r>
              <a:rPr lang="en-US" sz="2000" dirty="0"/>
              <a:t>that can be imposed without legislation</a:t>
            </a:r>
            <a:r>
              <a:rPr lang="en-US" dirty="0"/>
              <a:t>”</a:t>
            </a:r>
            <a:r>
              <a:rPr lang="en-US" sz="2000" dirty="0">
                <a:solidFill>
                  <a:srgbClr val="0000DC"/>
                </a:solidFill>
              </a:rPr>
              <a:t> (p. 93)</a:t>
            </a:r>
            <a:r>
              <a:rPr lang="en-US" sz="2000" dirty="0"/>
              <a:t>.</a:t>
            </a:r>
          </a:p>
          <a:p>
            <a:r>
              <a:rPr lang="en-US" sz="2000" dirty="0"/>
              <a:t>It could be also said that “inflation is the one form of taxation </a:t>
            </a:r>
            <a:br>
              <a:rPr lang="en-US" sz="2000" dirty="0"/>
            </a:br>
            <a:r>
              <a:rPr lang="en-US" sz="2000" dirty="0"/>
              <a:t>that can be imposed without legislation” </a:t>
            </a:r>
            <a:r>
              <a:rPr lang="en-US" sz="2000" dirty="0">
                <a:solidFill>
                  <a:srgbClr val="0000DC"/>
                </a:solidFill>
              </a:rPr>
              <a:t>(Friedman, 1991, p. 93)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endParaRPr lang="en-US" sz="2000" dirty="0"/>
          </a:p>
          <a:p>
            <a:pPr marL="54000" indent="0">
              <a:buNone/>
            </a:pPr>
            <a:r>
              <a:rPr lang="en-US" sz="2000" dirty="0"/>
              <a:t>References</a:t>
            </a:r>
          </a:p>
          <a:p>
            <a:pPr marL="54000" indent="0">
              <a:buNone/>
            </a:pPr>
            <a:r>
              <a:rPr lang="en-US" sz="2000" dirty="0"/>
              <a:t>     </a:t>
            </a:r>
            <a:r>
              <a:rPr lang="en-US" sz="2000" dirty="0">
                <a:solidFill>
                  <a:srgbClr val="0000DC"/>
                </a:solidFill>
                <a:effectLst/>
              </a:rPr>
              <a:t>Friedman</a:t>
            </a:r>
            <a:r>
              <a:rPr lang="en-US" sz="2000" dirty="0">
                <a:effectLst/>
              </a:rPr>
              <a:t>, M. (1991). </a:t>
            </a:r>
            <a:r>
              <a:rPr lang="en-US" sz="2000" i="1" dirty="0">
                <a:effectLst/>
              </a:rPr>
              <a:t>Monetarist Economics</a:t>
            </a:r>
            <a:r>
              <a:rPr lang="en-US" sz="2000" dirty="0">
                <a:effectLst/>
              </a:rPr>
              <a:t>. Basil Blackwell.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FFEF88-3135-C76B-F1B4-76E3F3B5B0B6}"/>
              </a:ext>
            </a:extLst>
          </p:cNvPr>
          <p:cNvSpPr txBox="1"/>
          <p:nvPr/>
        </p:nvSpPr>
        <p:spPr>
          <a:xfrm>
            <a:off x="7092348" y="1699351"/>
            <a:ext cx="1957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narrative citation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C91F36-56D6-8F2A-81FB-E3D6CA1F6F78}"/>
              </a:ext>
            </a:extLst>
          </p:cNvPr>
          <p:cNvSpPr txBox="1"/>
          <p:nvPr/>
        </p:nvSpPr>
        <p:spPr>
          <a:xfrm>
            <a:off x="5413660" y="4765567"/>
            <a:ext cx="3357375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parenthetical citation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with a page number because of a direct quotation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5390EC-75F1-93C9-E106-3632BE40CCD2}"/>
              </a:ext>
            </a:extLst>
          </p:cNvPr>
          <p:cNvSpPr txBox="1"/>
          <p:nvPr/>
        </p:nvSpPr>
        <p:spPr>
          <a:xfrm>
            <a:off x="6602910" y="2421378"/>
            <a:ext cx="244663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parenthetical citation</a:t>
            </a:r>
          </a:p>
        </p:txBody>
      </p:sp>
    </p:spTree>
    <p:extLst>
      <p:ext uri="{BB962C8B-B14F-4D97-AF65-F5344CB8AC3E}">
        <p14:creationId xmlns:p14="http://schemas.microsoft.com/office/powerpoint/2010/main" val="307377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animBg="1"/>
      <p:bldP spid="10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62627E-48DA-A03F-A222-15758A52AC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7251450" cy="252000"/>
          </a:xfrm>
        </p:spPr>
        <p:txBody>
          <a:bodyPr/>
          <a:lstStyle/>
          <a:p>
            <a:r>
              <a:rPr lang="en-US" noProof="0" dirty="0"/>
              <a:t>SOURCE: American Psychological Association. (2020). Publication manual of the American Psychological Association (7th ed.). https://doi.org/10.1037/0000165-000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381A3F-F1DE-7C9C-4D87-0634A3E911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25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D3F155-0121-0C55-37A1-BA4258344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Steps to Proper Citation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832841-AAC2-8115-A46A-B3BF0BD44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98280B-00B3-AED9-74AC-481CF95EA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270432"/>
            <a:ext cx="9144000" cy="475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86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AE9AF3-5052-C303-F02B-8365E221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6810E1-3BBE-6BEC-18DC-EEFD41B465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26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382767-633B-0402-133B-52E441AFB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quotation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D5CF77-66FE-39A6-C249-2E78DFBFE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When you use the work of others as primary data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When you want to appeal to their authority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When the original is more concise than your summary could be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To avoid any ambiguity or misrepresentation of source material</a:t>
            </a:r>
          </a:p>
          <a:p>
            <a:r>
              <a:rPr lang="en-US" sz="2000" dirty="0"/>
              <a:t>When the original version is well known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2000" dirty="0"/>
              <a:t>You dispute your source and you want to state her case fairly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The words of the source are especially vivid or significant</a:t>
            </a:r>
          </a:p>
        </p:txBody>
      </p:sp>
    </p:spTree>
    <p:extLst>
      <p:ext uri="{BB962C8B-B14F-4D97-AF65-F5344CB8AC3E}">
        <p14:creationId xmlns:p14="http://schemas.microsoft.com/office/powerpoint/2010/main" val="340109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018CB9-8F98-AD5F-F81D-AB0778D2EE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8BB32D-1F00-49D6-0A00-BF1565701B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27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42FD5C-9824-54AE-C6AD-64C5909B5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quoting from a 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E6AE86-1F03-DEFA-EA3D-03F9D0559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r>
              <a:rPr lang="en-US" sz="2000" dirty="0">
                <a:solidFill>
                  <a:schemeClr val="tx2"/>
                </a:solidFill>
              </a:rPr>
              <a:t>Short quotations </a:t>
            </a:r>
            <a:r>
              <a:rPr lang="en-US" sz="2000" dirty="0"/>
              <a:t>appear in double quotation marks</a:t>
            </a:r>
          </a:p>
          <a:p>
            <a:pPr>
              <a:lnSpc>
                <a:spcPts val="3000"/>
              </a:lnSpc>
            </a:pPr>
            <a:r>
              <a:rPr lang="en-US" sz="2000" dirty="0">
                <a:solidFill>
                  <a:schemeClr val="tx2"/>
                </a:solidFill>
              </a:rPr>
              <a:t>Long quotations </a:t>
            </a:r>
            <a:r>
              <a:rPr lang="en-US" sz="2000" dirty="0"/>
              <a:t>(40+ words) appear in the block quotation format</a:t>
            </a:r>
            <a:endParaRPr lang="en-US" sz="20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000" dirty="0"/>
              <a:t>Include the author, year of publication, and </a:t>
            </a:r>
            <a:r>
              <a:rPr lang="en-US" sz="2000" dirty="0">
                <a:solidFill>
                  <a:schemeClr val="tx2"/>
                </a:solidFill>
              </a:rPr>
              <a:t>page number</a:t>
            </a:r>
          </a:p>
          <a:p>
            <a:pPr>
              <a:lnSpc>
                <a:spcPts val="3000"/>
              </a:lnSpc>
            </a:pPr>
            <a:r>
              <a:rPr lang="en-US" sz="2000" dirty="0"/>
              <a:t>Use the abbreviation “p.” (for one page) or “pp.” (for more pages) before listing the page number(s). Use </a:t>
            </a:r>
            <a:r>
              <a:rPr lang="en-US" sz="2000" dirty="0" err="1"/>
              <a:t>en</a:t>
            </a:r>
            <a:r>
              <a:rPr lang="en-US" sz="2000" dirty="0"/>
              <a:t> dash for page ranges.</a:t>
            </a:r>
          </a:p>
          <a:p>
            <a:pPr>
              <a:lnSpc>
                <a:spcPts val="3000"/>
              </a:lnSpc>
            </a:pPr>
            <a:r>
              <a:rPr lang="en-US" sz="2000" dirty="0"/>
              <a:t>For example: (Jones, 1998, p. 199) or (Jones, 1998, pp. 199–201)</a:t>
            </a:r>
          </a:p>
          <a:p>
            <a:pPr>
              <a:lnSpc>
                <a:spcPts val="3000"/>
              </a:lnSpc>
            </a:pPr>
            <a:endParaRPr lang="en-US" sz="2000" dirty="0"/>
          </a:p>
          <a:p>
            <a:pPr>
              <a:lnSpc>
                <a:spcPts val="3000"/>
              </a:lnSpc>
            </a:pPr>
            <a:r>
              <a:rPr lang="en-US" sz="2000" dirty="0"/>
              <a:t>Do not use </a:t>
            </a:r>
            <a:r>
              <a:rPr lang="en-US" sz="2000" i="1" dirty="0"/>
              <a:t>italics </a:t>
            </a:r>
            <a:r>
              <a:rPr lang="en-US" sz="2000" dirty="0"/>
              <a:t>for quotations.</a:t>
            </a:r>
          </a:p>
          <a:p>
            <a:pPr>
              <a:lnSpc>
                <a:spcPts val="3000"/>
              </a:lnSpc>
            </a:pPr>
            <a:endParaRPr lang="en-US" sz="2000" dirty="0"/>
          </a:p>
          <a:p>
            <a:pPr marL="54000" indent="0">
              <a:lnSpc>
                <a:spcPts val="3000"/>
              </a:lnSpc>
              <a:buNone/>
            </a:pPr>
            <a:endParaRPr lang="en-US" sz="1600" dirty="0"/>
          </a:p>
          <a:p>
            <a:pPr>
              <a:lnSpc>
                <a:spcPts val="3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625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12B7F8-4403-8A8E-5011-ACAB221266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BCCA1E-0A30-50CF-8756-D14DCB0591E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227763"/>
            <a:ext cx="188913" cy="252412"/>
          </a:xfrm>
        </p:spPr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28</a:t>
            </a:fld>
            <a:endParaRPr lang="en-GB" altLang="cs-CZ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1EAAA4-39BA-D175-A8A4-53315D406C90}"/>
              </a:ext>
            </a:extLst>
          </p:cNvPr>
          <p:cNvSpPr txBox="1"/>
          <p:nvPr/>
        </p:nvSpPr>
        <p:spPr>
          <a:xfrm>
            <a:off x="185166" y="227978"/>
            <a:ext cx="877366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00" indent="0">
              <a:buNone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54000" indent="0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According to Jones (1998), "students often had difficulty using APA style, especially when it was their first time" (p. 199).</a:t>
            </a:r>
          </a:p>
          <a:p>
            <a:pPr marL="54000" indent="0">
              <a:buNone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54000" indent="0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Jones (1998) found "students often had difficulty using 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APA style" (p. 199).</a:t>
            </a:r>
          </a:p>
          <a:p>
            <a:pPr marL="54000" indent="0">
              <a:buNone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54000" indent="0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She stated, "Students often had difficulty using APA style" (Jones, 1998, p. 199), but she did not offer an explanation as to why.</a:t>
            </a:r>
          </a:p>
          <a:p>
            <a:pPr marL="54000"/>
            <a:endParaRPr lang="en-US" b="0" i="1" dirty="0">
              <a:solidFill>
                <a:schemeClr val="bg1"/>
              </a:solidFill>
              <a:effectLst/>
              <a:latin typeface="+mj-lt"/>
            </a:endParaRPr>
          </a:p>
          <a:p>
            <a:pPr marL="54000"/>
            <a:r>
              <a:rPr lang="en-US" b="0" i="1" dirty="0">
                <a:solidFill>
                  <a:schemeClr val="bg1"/>
                </a:solidFill>
                <a:effectLst/>
                <a:latin typeface="+mj-lt"/>
              </a:rPr>
              <a:t>Mindfulness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 is defined as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"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the act of noticing new things, a process that promotes flexible responding to the demands of the environment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"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 (</a:t>
            </a:r>
            <a:r>
              <a:rPr lang="en-US" b="0" i="0" dirty="0" err="1">
                <a:solidFill>
                  <a:schemeClr val="bg1"/>
                </a:solidFill>
                <a:effectLst/>
                <a:latin typeface="+mj-lt"/>
              </a:rPr>
              <a:t>Pagnini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 et al., 2016, p.91).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54000" indent="0">
              <a:buNone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012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6371" y="296726"/>
            <a:ext cx="9049926" cy="1294331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Place long quotations (40+ words) in a free-standing block of typewritten lines and omit quotation marks. 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968" y="1329914"/>
            <a:ext cx="7602661" cy="51477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6D7437-64DF-4959-A0C6-FA47CE00C5CE}"/>
              </a:ext>
            </a:extLst>
          </p:cNvPr>
          <p:cNvSpPr/>
          <p:nvPr/>
        </p:nvSpPr>
        <p:spPr>
          <a:xfrm>
            <a:off x="66643" y="3064074"/>
            <a:ext cx="12271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Long quotation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3FFF4D-C51E-40AD-80F5-A96837146979}"/>
              </a:ext>
            </a:extLst>
          </p:cNvPr>
          <p:cNvSpPr/>
          <p:nvPr/>
        </p:nvSpPr>
        <p:spPr>
          <a:xfrm>
            <a:off x="176371" y="1890775"/>
            <a:ext cx="12271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Short quotation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B63040-2355-4BDB-B08B-24A291DF2D24}"/>
              </a:ext>
            </a:extLst>
          </p:cNvPr>
          <p:cNvSpPr/>
          <p:nvPr/>
        </p:nvSpPr>
        <p:spPr>
          <a:xfrm>
            <a:off x="157120" y="5898440"/>
            <a:ext cx="1227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Text highlighting</a:t>
            </a:r>
          </a:p>
        </p:txBody>
      </p:sp>
    </p:spTree>
    <p:extLst>
      <p:ext uri="{BB962C8B-B14F-4D97-AF65-F5344CB8AC3E}">
        <p14:creationId xmlns:p14="http://schemas.microsoft.com/office/powerpoint/2010/main" val="227803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B6F8FE-5F85-5176-6306-BCD02ABB97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510FF0-7684-8FD2-6B57-4EC9FDB3F0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</a:t>
            </a:fld>
            <a:endParaRPr lang="en-GB" altLang="cs-CZ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FC29E41-660D-3316-C604-B30556197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critical literature review?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B926A17-F4C8-551A-F733-7BA0300EA6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"Critical" does not mean "negative".</a:t>
            </a:r>
            <a:br>
              <a:rPr lang="en-US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</a:br>
            <a:endParaRPr lang="en-US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768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7ECFCF-78EE-3725-C0AB-023D5CB0BB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A3F29D-4929-B69B-6BE7-38D75D758DB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27763"/>
            <a:ext cx="5940425" cy="252412"/>
          </a:xfrm>
        </p:spPr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CE42C3-F880-DE9B-445F-D3D990B56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816" y="0"/>
            <a:ext cx="7122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74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C06BA6-7741-E48C-032F-B8A47A5851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5E6406-8E31-8E4E-6EBA-C89A229D48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31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C4194E-7101-9C14-4383-50567E3D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Paraphrasing</a:t>
            </a:r>
            <a:r>
              <a:rPr lang="fr-FR" dirty="0"/>
              <a:t> Sources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2F3F17-8A1F-DAF2-2036-A16B09A48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>
              <a:buNone/>
            </a:pPr>
            <a:r>
              <a:rPr lang="en-US" sz="2000" dirty="0"/>
              <a:t>Paraphrase as much as possible, rather than quote</a:t>
            </a:r>
          </a:p>
          <a:p>
            <a:pPr lvl="1">
              <a:lnSpc>
                <a:spcPts val="2700"/>
              </a:lnSpc>
            </a:pPr>
            <a:r>
              <a:rPr lang="en-US" sz="2000" dirty="0"/>
              <a:t>when you are more interested in content, findings or claims</a:t>
            </a:r>
          </a:p>
          <a:p>
            <a:pPr lvl="1">
              <a:lnSpc>
                <a:spcPts val="2700"/>
              </a:lnSpc>
            </a:pPr>
            <a:r>
              <a:rPr lang="en-US" sz="2000" dirty="0"/>
              <a:t>to summarize or acknowledge another author’s ideas</a:t>
            </a:r>
          </a:p>
          <a:p>
            <a:pPr lvl="1">
              <a:lnSpc>
                <a:spcPts val="2700"/>
              </a:lnSpc>
            </a:pPr>
            <a:r>
              <a:rPr lang="en-US" sz="2000" dirty="0"/>
              <a:t>when you want to explain difficult material in a way which is easier for your reader to understand</a:t>
            </a:r>
          </a:p>
          <a:p>
            <a:endParaRPr lang="en-US" sz="2000" dirty="0"/>
          </a:p>
          <a:p>
            <a:r>
              <a:rPr lang="en-US" sz="2000" dirty="0"/>
              <a:t>You cannot write a paper out of a series of quotations. You must make your own arguments with your own claims and evidence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301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65A518-8C1F-2179-CBC6-E6E220205E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0BB49A-7BA9-AB9A-47C5-E6CD0A9F2C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B2A900-BEA3-415F-5E82-6A9601721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Paraphrase citations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BBB0DA-8139-5E55-54A1-B0352EDAB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Include the author and date in every in-text citation</a:t>
            </a:r>
          </a:p>
          <a:p>
            <a:r>
              <a:rPr lang="en-US" sz="2000" dirty="0"/>
              <a:t>In parenthetical citations </a:t>
            </a:r>
            <a:r>
              <a:rPr lang="en-US" sz="2000" dirty="0">
                <a:solidFill>
                  <a:schemeClr val="tx2"/>
                </a:solidFill>
              </a:rPr>
              <a:t>(Author, year) </a:t>
            </a:r>
            <a:r>
              <a:rPr lang="en-US" sz="2000" dirty="0"/>
              <a:t>there is a comma between the author and year</a:t>
            </a:r>
          </a:p>
          <a:p>
            <a:r>
              <a:rPr lang="en-US" sz="2000" dirty="0"/>
              <a:t>In narrative citations </a:t>
            </a:r>
            <a:r>
              <a:rPr lang="en-US" sz="2000" dirty="0">
                <a:solidFill>
                  <a:schemeClr val="tx2"/>
                </a:solidFill>
              </a:rPr>
              <a:t>Author (year), </a:t>
            </a:r>
            <a:r>
              <a:rPr lang="en-US" sz="2000" dirty="0"/>
              <a:t>there is the date in parentheses after the author</a:t>
            </a:r>
          </a:p>
          <a:p>
            <a:r>
              <a:rPr lang="en-US" sz="2000" dirty="0"/>
              <a:t>For a work with three or more authors include the name of only the first author plus “et al.” in every citation. Ex: </a:t>
            </a:r>
            <a:r>
              <a:rPr lang="en-US" sz="2000" dirty="0">
                <a:solidFill>
                  <a:srgbClr val="0000DC"/>
                </a:solidFill>
              </a:rPr>
              <a:t>(Author et al., year)</a:t>
            </a:r>
          </a:p>
          <a:p>
            <a:r>
              <a:rPr lang="en-US" sz="2000" dirty="0"/>
              <a:t>All works in the reference list need to be cited in the text</a:t>
            </a:r>
          </a:p>
          <a:p>
            <a:r>
              <a:rPr lang="en-US" sz="2000" dirty="0"/>
              <a:t>Avoid </a:t>
            </a:r>
            <a:r>
              <a:rPr lang="en-US" sz="2000" dirty="0" err="1"/>
              <a:t>undercitation</a:t>
            </a:r>
            <a:r>
              <a:rPr lang="en-US" sz="2000" dirty="0"/>
              <a:t> = it can lead to plagiarism</a:t>
            </a:r>
          </a:p>
          <a:p>
            <a:r>
              <a:rPr lang="en-US" sz="2000" dirty="0"/>
              <a:t>Avoid </a:t>
            </a:r>
            <a:r>
              <a:rPr lang="en-US" sz="2000" dirty="0" err="1"/>
              <a:t>overcitation</a:t>
            </a:r>
            <a:r>
              <a:rPr lang="en-US" sz="2000" dirty="0"/>
              <a:t> = for longer paraphrases use one citation when introducing the idea and not repeated the citation</a:t>
            </a:r>
          </a:p>
          <a:p>
            <a:pPr marL="54000" indent="0">
              <a:buNone/>
            </a:pP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489BEF-01F6-B5DC-8B9E-732767A49B2D}"/>
              </a:ext>
            </a:extLst>
          </p:cNvPr>
          <p:cNvSpPr txBox="1"/>
          <p:nvPr/>
        </p:nvSpPr>
        <p:spPr>
          <a:xfrm>
            <a:off x="968868" y="5832000"/>
            <a:ext cx="8523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https://apastyle.apa.org/instructional-aids/in-text-citation-checklist.pdf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0936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4666D2-02BB-389C-FEC7-10F930A1C0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9B7BBE-FB3B-DD98-5729-8F7F91F23F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33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12F78B-CCEF-1FE7-E922-444CB7C52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In-Text Citation Styles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344025C-F6B8-9476-BA02-04604254921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9500" y="1277620"/>
          <a:ext cx="8064498" cy="2151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166">
                  <a:extLst>
                    <a:ext uri="{9D8B030D-6E8A-4147-A177-3AD203B41FA5}">
                      <a16:colId xmlns:a16="http://schemas.microsoft.com/office/drawing/2014/main" val="104989644"/>
                    </a:ext>
                  </a:extLst>
                </a:gridCol>
                <a:gridCol w="2688166">
                  <a:extLst>
                    <a:ext uri="{9D8B030D-6E8A-4147-A177-3AD203B41FA5}">
                      <a16:colId xmlns:a16="http://schemas.microsoft.com/office/drawing/2014/main" val="4036940989"/>
                    </a:ext>
                  </a:extLst>
                </a:gridCol>
                <a:gridCol w="2688166">
                  <a:extLst>
                    <a:ext uri="{9D8B030D-6E8A-4147-A177-3AD203B41FA5}">
                      <a16:colId xmlns:a16="http://schemas.microsoft.com/office/drawing/2014/main" val="42715468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Author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Parenthetical citation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Narrative citation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298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One author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(Luna, 2020)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Luna (2020)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6079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One author with a quote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(Luna, 2020, p. 37)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Luna (2020) (p. 37)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217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Two authors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(Salas &amp; D’Agostino, 2020)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Salas and D’Agostino (2020)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148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Three or more authors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(Martin et al., 2020)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Martin et al. (2020)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3794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Group of authors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(OECD, 2020)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OECD (2020)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94619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9C76A0C-CE04-EDB3-4D32-A8936B567592}"/>
              </a:ext>
            </a:extLst>
          </p:cNvPr>
          <p:cNvSpPr txBox="1"/>
          <p:nvPr/>
        </p:nvSpPr>
        <p:spPr>
          <a:xfrm>
            <a:off x="499500" y="3429000"/>
            <a:ext cx="80644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j-lt"/>
              </a:rPr>
              <a:t>In parenthetical citations, use an ampersand (</a:t>
            </a:r>
            <a:r>
              <a:rPr lang="en-US" sz="1800" b="0" i="0" u="none" strike="noStrike" baseline="0" dirty="0">
                <a:solidFill>
                  <a:srgbClr val="0000DC"/>
                </a:solidFill>
                <a:latin typeface="+mj-lt"/>
              </a:rPr>
              <a:t>&amp;</a:t>
            </a:r>
            <a:r>
              <a:rPr lang="en-US" sz="1800" b="0" i="0" u="none" strike="noStrike" baseline="0" dirty="0">
                <a:latin typeface="+mj-lt"/>
              </a:rPr>
              <a:t>) between names</a:t>
            </a:r>
            <a:br>
              <a:rPr lang="en-US" sz="1800" b="0" i="0" u="none" strike="noStrike" baseline="0" dirty="0">
                <a:latin typeface="+mj-lt"/>
              </a:rPr>
            </a:br>
            <a:r>
              <a:rPr lang="en-US" sz="1800" b="0" i="0" u="none" strike="noStrike" baseline="0" dirty="0">
                <a:latin typeface="+mj-lt"/>
              </a:rPr>
              <a:t>	</a:t>
            </a:r>
            <a:r>
              <a:rPr lang="en-US" sz="1800" b="0" i="0" u="none" strike="noStrike" kern="1200" baseline="0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(Salas &amp; D’Agostino, 2020)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j-lt"/>
              </a:rPr>
              <a:t>In narrative citations, spell out the word “</a:t>
            </a:r>
            <a:r>
              <a:rPr lang="en-US" sz="1800" b="0" i="0" u="none" strike="noStrike" baseline="0" dirty="0">
                <a:solidFill>
                  <a:srgbClr val="0000DC"/>
                </a:solidFill>
                <a:latin typeface="+mj-lt"/>
              </a:rPr>
              <a:t>and</a:t>
            </a:r>
            <a:r>
              <a:rPr lang="en-US" sz="1800" b="0" i="0" u="none" strike="noStrike" baseline="0" dirty="0">
                <a:latin typeface="+mj-lt"/>
              </a:rPr>
              <a:t>” </a:t>
            </a:r>
            <a:br>
              <a:rPr lang="en-US" sz="1800" b="0" i="0" u="none" strike="noStrike" baseline="0" dirty="0">
                <a:latin typeface="+mj-lt"/>
              </a:rPr>
            </a:br>
            <a:r>
              <a:rPr lang="en-US" sz="1800" b="0" i="0" u="none" strike="noStrike" baseline="0" dirty="0">
                <a:latin typeface="+mj-lt"/>
              </a:rPr>
              <a:t>	</a:t>
            </a:r>
            <a:r>
              <a:rPr lang="en-US" sz="1800" b="0" i="0" u="none" strike="noStrike" kern="1200" baseline="0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Salas and D’Agostino (2020)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+mj-lt"/>
              </a:rPr>
              <a:t>Works with the </a:t>
            </a:r>
            <a:r>
              <a:rPr lang="en-US" sz="1800" dirty="0">
                <a:solidFill>
                  <a:srgbClr val="0000DC"/>
                </a:solidFill>
                <a:latin typeface="+mj-lt"/>
              </a:rPr>
              <a:t>same author and same date</a:t>
            </a:r>
          </a:p>
          <a:p>
            <a:pPr algn="l"/>
            <a:r>
              <a:rPr lang="en-US" sz="1800" b="0" i="0" u="none" strike="noStrike" baseline="0" dirty="0">
                <a:latin typeface="ArialMT"/>
              </a:rPr>
              <a:t>	(Judge &amp; </a:t>
            </a:r>
            <a:r>
              <a:rPr lang="en-US" sz="1800" b="0" i="0" u="none" strike="noStrike" baseline="0" dirty="0" err="1">
                <a:latin typeface="ArialMT"/>
              </a:rPr>
              <a:t>Kammeyer</a:t>
            </a:r>
            <a:r>
              <a:rPr lang="en-US" sz="1800" b="0" i="0" u="none" strike="noStrike" baseline="0" dirty="0">
                <a:latin typeface="ArialMT"/>
              </a:rPr>
              <a:t>-Mueller, 2012a)</a:t>
            </a:r>
          </a:p>
          <a:p>
            <a:pPr algn="l"/>
            <a:r>
              <a:rPr lang="en-US" sz="1800" b="0" i="0" u="none" strike="noStrike" baseline="0" dirty="0">
                <a:latin typeface="ArialMT"/>
              </a:rPr>
              <a:t>	(Judge and </a:t>
            </a:r>
            <a:r>
              <a:rPr lang="en-US" sz="1800" b="0" i="0" u="none" strike="noStrike" baseline="0" dirty="0" err="1">
                <a:latin typeface="ArialMT"/>
              </a:rPr>
              <a:t>Kammeyer</a:t>
            </a:r>
            <a:r>
              <a:rPr lang="en-US" sz="1800" b="0" i="0" u="none" strike="noStrike" baseline="0" dirty="0">
                <a:latin typeface="ArialMT"/>
              </a:rPr>
              <a:t>-Mueller, 2012b)</a:t>
            </a:r>
            <a:endParaRPr lang="en-US" sz="1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kern="1200" baseline="0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If multiple authors within a single reference share the </a:t>
            </a:r>
            <a:r>
              <a:rPr lang="en-US" sz="1800" b="0" i="0" u="none" strike="noStrike" kern="1200" baseline="0" dirty="0">
                <a:solidFill>
                  <a:srgbClr val="0000DC"/>
                </a:solidFill>
                <a:latin typeface="+mj-lt"/>
                <a:ea typeface="+mn-ea"/>
                <a:cs typeface="+mn-cs"/>
              </a:rPr>
              <a:t>same surname</a:t>
            </a:r>
          </a:p>
          <a:p>
            <a:r>
              <a:rPr lang="en-US" sz="1800" b="0" i="0" u="none" strike="noStrike" kern="1200" baseline="0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	(Chen &amp; Chen, 2019)</a:t>
            </a:r>
          </a:p>
          <a:p>
            <a:endParaRPr lang="en-US" sz="1800" dirty="0">
              <a:latin typeface="+mj-lt"/>
            </a:endParaRPr>
          </a:p>
          <a:p>
            <a:pPr algn="l"/>
            <a:endParaRPr lang="en-US" sz="1800" b="0" i="0" u="none" strike="noStrike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493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3451C0-51C0-2BD0-9728-46657B933B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F7CFBD-261F-D817-066D-222FF0AE05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34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099CF2-B4E6-4168-92CA-6CF4CF42D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Parenthetical citation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09725F-F7FD-6E64-A1CD-61927F658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+mj-lt"/>
              </a:rPr>
              <a:t>Include citation in the sentence = put the period after the closing parenthesis</a:t>
            </a:r>
          </a:p>
          <a:p>
            <a:pPr marL="54000" indent="0" algn="l">
              <a:buNone/>
            </a:pPr>
            <a:r>
              <a:rPr lang="en-US" sz="1800" b="0" i="0" u="none" strike="noStrike" baseline="0" dirty="0">
                <a:solidFill>
                  <a:srgbClr val="0000DC"/>
                </a:solidFill>
                <a:latin typeface="ArialMT"/>
              </a:rPr>
              <a:t>	Many Americans fail to vote (</a:t>
            </a:r>
            <a:r>
              <a:rPr lang="en-US" sz="1800" b="0" i="0" u="none" strike="noStrike" baseline="0" dirty="0" err="1">
                <a:solidFill>
                  <a:srgbClr val="0000DC"/>
                </a:solidFill>
                <a:latin typeface="ArialMT"/>
              </a:rPr>
              <a:t>Hobolt</a:t>
            </a:r>
            <a:r>
              <a:rPr lang="en-US" sz="1800" b="0" i="0" u="none" strike="noStrike" baseline="0" dirty="0">
                <a:solidFill>
                  <a:srgbClr val="0000DC"/>
                </a:solidFill>
                <a:latin typeface="ArialMT"/>
              </a:rPr>
              <a:t> et al., 2006).</a:t>
            </a:r>
            <a:endParaRPr lang="en-US" sz="1800" b="0" i="0" u="none" strike="noStrike" baseline="0" dirty="0">
              <a:solidFill>
                <a:srgbClr val="0000DC"/>
              </a:solidFill>
              <a:latin typeface="+mj-lt"/>
            </a:endParaRPr>
          </a:p>
          <a:p>
            <a:pPr algn="l"/>
            <a:r>
              <a:rPr lang="en-US" sz="1800" dirty="0">
                <a:latin typeface="+mj-lt"/>
              </a:rPr>
              <a:t>When citing multiple works in parenthesis, place the citations in alphabetical order, and separate them with semicolons.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	… </a:t>
            </a:r>
            <a:r>
              <a:rPr lang="en-US" sz="1800" b="0" i="0" u="none" strike="noStrike" baseline="0" dirty="0">
                <a:solidFill>
                  <a:srgbClr val="0000DC"/>
                </a:solidFill>
                <a:latin typeface="+mj-lt"/>
              </a:rPr>
              <a:t>(</a:t>
            </a:r>
            <a:r>
              <a:rPr lang="en-US" sz="1800" b="0" i="0" u="none" strike="noStrike" baseline="0" dirty="0" err="1">
                <a:solidFill>
                  <a:srgbClr val="0000DC"/>
                </a:solidFill>
                <a:latin typeface="ArialMT"/>
              </a:rPr>
              <a:t>Hobolt</a:t>
            </a:r>
            <a:r>
              <a:rPr lang="en-US" sz="1800" b="0" i="0" u="none" strike="noStrike" baseline="0" dirty="0">
                <a:solidFill>
                  <a:srgbClr val="0000DC"/>
                </a:solidFill>
                <a:latin typeface="+mj-lt"/>
              </a:rPr>
              <a:t> et al., 2006; Westinghouse, 2017).</a:t>
            </a:r>
          </a:p>
          <a:p>
            <a:r>
              <a:rPr lang="en-US" sz="1800" b="0" i="0" u="none" strike="noStrike" baseline="0" dirty="0">
                <a:latin typeface="+mj-lt"/>
              </a:rPr>
              <a:t>Multiple sources in narrative citation can appear in any order</a:t>
            </a:r>
            <a:br>
              <a:rPr lang="en-US" sz="1800" b="0" i="0" u="none" strike="noStrike" baseline="0" dirty="0">
                <a:latin typeface="+mj-lt"/>
              </a:rPr>
            </a:br>
            <a:r>
              <a:rPr lang="en-US" sz="1800" b="0" i="0" u="none" strike="noStrike" baseline="0" dirty="0">
                <a:solidFill>
                  <a:srgbClr val="0000DC"/>
                </a:solidFill>
                <a:latin typeface="+mj-lt"/>
              </a:rPr>
              <a:t>Suliman (2018), Gutiérrez (2012), and Medina and Reyes (2019) examined…</a:t>
            </a:r>
          </a:p>
          <a:p>
            <a:pPr algn="l"/>
            <a:r>
              <a:rPr lang="en-US" sz="1800" b="0" i="0" u="none" strike="noStrike" baseline="0" dirty="0">
                <a:latin typeface="+mj-lt"/>
              </a:rPr>
              <a:t>Arrange works by the same authors by year of publication</a:t>
            </a:r>
            <a:br>
              <a:rPr lang="en-US" sz="1800" b="0" i="0" u="none" strike="noStrike" baseline="0" dirty="0">
                <a:latin typeface="+mj-lt"/>
              </a:rPr>
            </a:br>
            <a:r>
              <a:rPr lang="en-US" sz="1800" b="0" i="0" u="none" strike="noStrike" baseline="0" dirty="0">
                <a:solidFill>
                  <a:srgbClr val="0000DC"/>
                </a:solidFill>
                <a:latin typeface="+mj-lt"/>
              </a:rPr>
              <a:t>	(Carraway et al., 2013, 2014, 2019)</a:t>
            </a:r>
          </a:p>
          <a:p>
            <a:pPr algn="l"/>
            <a:r>
              <a:rPr lang="en-US" sz="1800" dirty="0">
                <a:latin typeface="+mj-lt"/>
              </a:rPr>
              <a:t>You can cite specific parts of a source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solidFill>
                  <a:srgbClr val="0000DC"/>
                </a:solidFill>
                <a:latin typeface="+mj-lt"/>
              </a:rPr>
              <a:t>	</a:t>
            </a:r>
            <a:r>
              <a:rPr lang="en-US" sz="1800" b="0" i="0" u="none" strike="noStrike" baseline="0" dirty="0">
                <a:solidFill>
                  <a:srgbClr val="0000DC"/>
                </a:solidFill>
                <a:latin typeface="+mj-lt"/>
              </a:rPr>
              <a:t>(Armstrong, 2015, pp. 3–17), </a:t>
            </a:r>
            <a:r>
              <a:rPr lang="fi-FI" sz="1800" b="0" i="0" u="none" strike="noStrike" baseline="0" dirty="0">
                <a:solidFill>
                  <a:srgbClr val="0000DC"/>
                </a:solidFill>
                <a:latin typeface="+mj-lt"/>
              </a:rPr>
              <a:t>(Kovačič &amp; Horvat, 2019, Table 1)</a:t>
            </a:r>
            <a:endParaRPr lang="en-US" sz="1800" b="0" i="0" u="none" strike="noStrike" baseline="0" dirty="0">
              <a:solidFill>
                <a:srgbClr val="0000D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75425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60FA8E-4395-5044-517A-E4A6045FFC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8F2C2C-D9CD-6115-C2C5-0F6CD4DFD3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227763"/>
            <a:ext cx="188913" cy="252412"/>
          </a:xfrm>
        </p:spPr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35</a:t>
            </a:fld>
            <a:endParaRPr lang="en-GB" altLang="cs-CZ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FC8F72-C0AA-8CDB-AA52-F54A6545D621}"/>
              </a:ext>
            </a:extLst>
          </p:cNvPr>
          <p:cNvSpPr txBox="1"/>
          <p:nvPr/>
        </p:nvSpPr>
        <p:spPr>
          <a:xfrm>
            <a:off x="540000" y="306372"/>
            <a:ext cx="860400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endParaRPr lang="en-GB" altLang="cs-CZ" dirty="0">
              <a:solidFill>
                <a:schemeClr val="bg1"/>
              </a:solidFill>
              <a:latin typeface="+mj-lt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cs-CZ" sz="2400" dirty="0">
                <a:solidFill>
                  <a:schemeClr val="bg1"/>
                </a:solidFill>
                <a:latin typeface="+mj-lt"/>
              </a:rPr>
              <a:t>For decades, organizational stress researchers have focused on how work in general and job stressors in particular affect workers’ well-being, health, and performance behaviors (</a:t>
            </a:r>
            <a:r>
              <a:rPr lang="en-US" altLang="cs-CZ" sz="2400" dirty="0" err="1">
                <a:solidFill>
                  <a:schemeClr val="bg1"/>
                </a:solidFill>
                <a:latin typeface="+mj-lt"/>
              </a:rPr>
              <a:t>Bliese</a:t>
            </a:r>
            <a:r>
              <a:rPr lang="en-US" altLang="cs-CZ" sz="2400" dirty="0">
                <a:solidFill>
                  <a:schemeClr val="bg1"/>
                </a:solidFill>
                <a:latin typeface="+mj-lt"/>
              </a:rPr>
              <a:t> et al. 2017).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cs-CZ" dirty="0">
              <a:solidFill>
                <a:schemeClr val="bg1"/>
              </a:solidFill>
              <a:latin typeface="+mj-lt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cs-CZ" sz="2400" dirty="0" err="1">
                <a:solidFill>
                  <a:schemeClr val="bg1"/>
                </a:solidFill>
                <a:latin typeface="+mj-lt"/>
              </a:rPr>
              <a:t>Bliese</a:t>
            </a:r>
            <a:r>
              <a:rPr lang="en-US" altLang="cs-CZ" sz="2400" dirty="0">
                <a:solidFill>
                  <a:schemeClr val="bg1"/>
                </a:solidFill>
                <a:latin typeface="+mj-lt"/>
              </a:rPr>
              <a:t> et al. (2017) noted that “mobile devices enabled employees in many jobs to work ‘anywhere, anytime’ and stay electronically tethered to work outside formal working hours” (p. 391).</a:t>
            </a:r>
            <a:endParaRPr lang="en-GB" altLang="cs-CZ" sz="2400" dirty="0">
              <a:solidFill>
                <a:schemeClr val="bg1"/>
              </a:solidFill>
              <a:latin typeface="+mj-lt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cs-CZ" sz="2400" dirty="0">
              <a:solidFill>
                <a:schemeClr val="bg1"/>
              </a:solidFill>
              <a:latin typeface="+mj-lt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cs-CZ" sz="1600" dirty="0">
                <a:solidFill>
                  <a:schemeClr val="bg1"/>
                </a:solidFill>
                <a:latin typeface="+mj-lt"/>
              </a:rPr>
              <a:t>Reference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cs-CZ" sz="1600" dirty="0" err="1">
                <a:solidFill>
                  <a:schemeClr val="bg1"/>
                </a:solidFill>
                <a:latin typeface="+mj-lt"/>
              </a:rPr>
              <a:t>Bliese</a:t>
            </a:r>
            <a:r>
              <a:rPr lang="en-US" altLang="cs-CZ" sz="1600" dirty="0">
                <a:solidFill>
                  <a:schemeClr val="bg1"/>
                </a:solidFill>
                <a:latin typeface="+mj-lt"/>
              </a:rPr>
              <a:t>, P. D., Edwards, J. R., &amp; </a:t>
            </a:r>
            <a:r>
              <a:rPr lang="en-US" altLang="cs-CZ" sz="1600" dirty="0" err="1">
                <a:solidFill>
                  <a:schemeClr val="bg1"/>
                </a:solidFill>
                <a:latin typeface="+mj-lt"/>
              </a:rPr>
              <a:t>Sonnentag</a:t>
            </a:r>
            <a:r>
              <a:rPr lang="en-US" altLang="cs-CZ" sz="1600" dirty="0">
                <a:solidFill>
                  <a:schemeClr val="bg1"/>
                </a:solidFill>
                <a:latin typeface="+mj-lt"/>
              </a:rPr>
              <a:t>, S. (2017). Stress and well-being at work: </a:t>
            </a:r>
            <a:br>
              <a:rPr lang="en-US" altLang="cs-CZ" sz="1600" dirty="0">
                <a:solidFill>
                  <a:schemeClr val="bg1"/>
                </a:solidFill>
                <a:latin typeface="+mj-lt"/>
              </a:rPr>
            </a:br>
            <a:r>
              <a:rPr lang="en-US" altLang="cs-CZ" sz="1600" dirty="0">
                <a:solidFill>
                  <a:schemeClr val="bg1"/>
                </a:solidFill>
                <a:latin typeface="+mj-lt"/>
              </a:rPr>
              <a:t>A century of empirical trends reflecting theoretical and societal influences. Journal of </a:t>
            </a:r>
            <a:br>
              <a:rPr lang="en-US" altLang="cs-CZ" sz="1600" dirty="0">
                <a:solidFill>
                  <a:schemeClr val="bg1"/>
                </a:solidFill>
                <a:latin typeface="+mj-lt"/>
              </a:rPr>
            </a:br>
            <a:r>
              <a:rPr lang="en-US" altLang="cs-CZ" sz="1600" dirty="0">
                <a:solidFill>
                  <a:schemeClr val="bg1"/>
                </a:solidFill>
                <a:latin typeface="+mj-lt"/>
              </a:rPr>
              <a:t>Applied Psychology, 102(3), 389–402. https://doi.org/10.1037/apl0000109</a:t>
            </a:r>
            <a:endParaRPr lang="en-GB" altLang="cs-CZ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56897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7F1E2E-D9B9-BB3F-B62D-B5B8A0C65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cs typeface="Calibri Light"/>
              </a:rPr>
              <a:t>References (Bibliography)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699A37-114D-627C-114C-90B4E3D29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200346" cy="4139998"/>
          </a:xfrm>
        </p:spPr>
        <p:txBody>
          <a:bodyPr spcFirstLastPara="1" vert="horz" wrap="square" lIns="68580" tIns="34290" rIns="68580" bIns="34290" rtlCol="0" anchor="t" anchorCtr="0">
            <a:normAutofit/>
          </a:bodyPr>
          <a:lstStyle/>
          <a:p>
            <a:pPr marL="531900" indent="-342900">
              <a:lnSpc>
                <a:spcPct val="150000"/>
              </a:lnSpc>
            </a:pPr>
            <a:r>
              <a:rPr lang="en-US" sz="2000" dirty="0">
                <a:ea typeface="+mn-lt"/>
                <a:cs typeface="+mn-lt"/>
              </a:rPr>
              <a:t>List of references is placed at the end of a work.</a:t>
            </a:r>
          </a:p>
          <a:p>
            <a:pPr marL="531900" indent="-342900">
              <a:lnSpc>
                <a:spcPct val="150000"/>
              </a:lnSpc>
            </a:pPr>
            <a:r>
              <a:rPr lang="en-US" sz="2000" dirty="0">
                <a:ea typeface="+mn-lt"/>
                <a:cs typeface="+mn-lt"/>
              </a:rPr>
              <a:t>Each entry provides the author, date, title, and source of the work.</a:t>
            </a:r>
          </a:p>
          <a:p>
            <a:pPr marL="531900" indent="-342900">
              <a:lnSpc>
                <a:spcPct val="150000"/>
              </a:lnSpc>
            </a:pPr>
            <a:r>
              <a:rPr lang="en-US" sz="2000" dirty="0">
                <a:ea typeface="+mn-lt"/>
                <a:cs typeface="+mn-lt"/>
              </a:rPr>
              <a:t>The reference allows readers to identify and retrieve the source.</a:t>
            </a:r>
          </a:p>
          <a:p>
            <a:pPr marL="531900" indent="-342900">
              <a:lnSpc>
                <a:spcPct val="150000"/>
              </a:lnSpc>
            </a:pPr>
            <a:r>
              <a:rPr lang="en-US" sz="2000" dirty="0">
                <a:ea typeface="Calibri"/>
                <a:cs typeface="Calibri"/>
              </a:rPr>
              <a:t>Sources are listed in </a:t>
            </a:r>
            <a:r>
              <a:rPr lang="en-US" sz="2000" dirty="0">
                <a:solidFill>
                  <a:srgbClr val="0000DC"/>
                </a:solidFill>
                <a:ea typeface="Calibri"/>
                <a:cs typeface="Calibri"/>
              </a:rPr>
              <a:t>alphabetical order </a:t>
            </a:r>
            <a:r>
              <a:rPr lang="en-US" sz="2000" dirty="0">
                <a:ea typeface="Calibri"/>
                <a:cs typeface="Calibri"/>
              </a:rPr>
              <a:t>by the author last name.</a:t>
            </a:r>
          </a:p>
          <a:p>
            <a:pPr marL="531900" indent="-342900">
              <a:lnSpc>
                <a:spcPct val="150000"/>
              </a:lnSpc>
            </a:pPr>
            <a:r>
              <a:rPr lang="en-US" sz="2000" dirty="0">
                <a:ea typeface="Calibri"/>
                <a:cs typeface="Calibri"/>
              </a:rPr>
              <a:t>You should have a reference entry for </a:t>
            </a:r>
            <a:r>
              <a:rPr lang="en-US" sz="2000" dirty="0">
                <a:solidFill>
                  <a:srgbClr val="0000DC"/>
                </a:solidFill>
                <a:ea typeface="Calibri"/>
                <a:cs typeface="Calibri"/>
              </a:rPr>
              <a:t>every source you cite</a:t>
            </a:r>
            <a:r>
              <a:rPr lang="en-US" sz="2000" dirty="0">
                <a:ea typeface="Calibri"/>
                <a:cs typeface="Calibri"/>
              </a:rPr>
              <a:t>.</a:t>
            </a:r>
          </a:p>
          <a:p>
            <a:pPr marL="531900" indent="-342900">
              <a:lnSpc>
                <a:spcPct val="150000"/>
              </a:lnSpc>
            </a:pPr>
            <a:endParaRPr lang="en-GB" sz="2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78063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7F1E2E-D9B9-BB3F-B62D-B5B8A0C65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cs typeface="Calibri Light"/>
              </a:rPr>
              <a:t>Organizing the list of references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699A37-114D-627C-114C-90B4E3D29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spcFirstLastPara="1" vert="horz" wrap="square" lIns="68580" tIns="34290" rIns="68580" bIns="34290" rtlCol="0" anchor="t" anchorCtr="0">
            <a:normAutofit/>
          </a:bodyPr>
          <a:lstStyle/>
          <a:p>
            <a:pPr marL="531900" indent="-342900">
              <a:lnSpc>
                <a:spcPct val="150000"/>
              </a:lnSpc>
            </a:pPr>
            <a:r>
              <a:rPr lang="en-GB" sz="2000" dirty="0">
                <a:ea typeface="+mn-lt"/>
                <a:cs typeface="+mn-lt"/>
              </a:rPr>
              <a:t>Use a citation manager like </a:t>
            </a:r>
            <a:r>
              <a:rPr lang="en-GB" sz="2000" dirty="0">
                <a:ea typeface="+mn-lt"/>
                <a:cs typeface="+mn-lt"/>
                <a:hlinkClick r:id="rId2"/>
              </a:rPr>
              <a:t>Zotero</a:t>
            </a:r>
            <a:r>
              <a:rPr lang="en-GB" sz="2000" dirty="0">
                <a:ea typeface="+mn-lt"/>
                <a:cs typeface="+mn-lt"/>
              </a:rPr>
              <a:t> or </a:t>
            </a:r>
            <a:r>
              <a:rPr lang="en-GB" sz="2000" dirty="0" err="1">
                <a:ea typeface="+mn-lt"/>
                <a:cs typeface="+mn-lt"/>
                <a:hlinkClick r:id="rId3"/>
              </a:rPr>
              <a:t>Citace</a:t>
            </a:r>
            <a:r>
              <a:rPr lang="en-GB" sz="2000" dirty="0">
                <a:ea typeface="+mn-lt"/>
                <a:cs typeface="+mn-lt"/>
                <a:hlinkClick r:id="rId3"/>
              </a:rPr>
              <a:t> PRO</a:t>
            </a:r>
            <a:r>
              <a:rPr lang="en-GB" sz="2000" dirty="0">
                <a:ea typeface="+mn-lt"/>
                <a:cs typeface="+mn-lt"/>
              </a:rPr>
              <a:t> to </a:t>
            </a:r>
            <a:r>
              <a:rPr lang="en-US" sz="2000" dirty="0">
                <a:ea typeface="+mn-lt"/>
                <a:cs typeface="+mn-lt"/>
              </a:rPr>
              <a:t>organize your research and to easily create a bibliography</a:t>
            </a:r>
            <a:endParaRPr lang="en-GB" sz="2000" dirty="0">
              <a:ea typeface="+mn-lt"/>
              <a:cs typeface="+mn-lt"/>
            </a:endParaRPr>
          </a:p>
          <a:p>
            <a:pPr marL="531900" indent="-342900">
              <a:lnSpc>
                <a:spcPct val="150000"/>
              </a:lnSpc>
            </a:pPr>
            <a:r>
              <a:rPr lang="en-GB" sz="2000" dirty="0">
                <a:ea typeface="+mn-lt"/>
                <a:cs typeface="+mn-lt"/>
              </a:rPr>
              <a:t>Always check the reference list for mistakes</a:t>
            </a:r>
          </a:p>
          <a:p>
            <a:pPr marL="531900" indent="-342900">
              <a:lnSpc>
                <a:spcPct val="150000"/>
              </a:lnSpc>
            </a:pPr>
            <a:r>
              <a:rPr lang="en-GB" sz="2000" dirty="0">
                <a:ea typeface="+mn-lt"/>
                <a:cs typeface="+mn-lt"/>
              </a:rPr>
              <a:t>Use the most recent 7</a:t>
            </a:r>
            <a:r>
              <a:rPr lang="en-GB" sz="2000" baseline="30000" dirty="0">
                <a:ea typeface="+mn-lt"/>
                <a:cs typeface="+mn-lt"/>
              </a:rPr>
              <a:t>th</a:t>
            </a:r>
            <a:r>
              <a:rPr lang="en-GB" sz="2000" dirty="0">
                <a:ea typeface="+mn-lt"/>
                <a:cs typeface="+mn-lt"/>
              </a:rPr>
              <a:t> APA style</a:t>
            </a:r>
          </a:p>
          <a:p>
            <a:pPr marL="720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45647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EE9B6A-C2D8-AF36-BB2D-D2BB2DEED1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C21328-252E-0FEE-4582-41424B1FC3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38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B2D0CC-AC42-4EE4-4BD1-EB647A26E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4B2FB0-C47F-9128-BD4C-4D6E1652F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00" y="1359001"/>
            <a:ext cx="6733255" cy="4139998"/>
          </a:xfrm>
        </p:spPr>
        <p:txBody>
          <a:bodyPr/>
          <a:lstStyle/>
          <a:p>
            <a:pPr marL="361950" indent="-307975">
              <a:buNone/>
            </a:pPr>
            <a:r>
              <a:rPr lang="en-US" sz="1600" dirty="0" err="1">
                <a:effectLst/>
                <a:latin typeface="+mj-lt"/>
              </a:rPr>
              <a:t>Esping</a:t>
            </a:r>
            <a:r>
              <a:rPr lang="en-US" sz="1600" dirty="0">
                <a:effectLst/>
                <a:latin typeface="+mj-lt"/>
              </a:rPr>
              <a:t>-Andersen, G. (1990). </a:t>
            </a:r>
            <a:r>
              <a:rPr lang="en-US" sz="1600" i="1" dirty="0">
                <a:effectLst/>
                <a:latin typeface="+mj-lt"/>
              </a:rPr>
              <a:t>The Three Worlds of Welfare Capitalism</a:t>
            </a:r>
            <a:r>
              <a:rPr lang="en-US" sz="1600" dirty="0">
                <a:effectLst/>
                <a:latin typeface="+mj-lt"/>
              </a:rPr>
              <a:t>. Princeton University Press.</a:t>
            </a:r>
          </a:p>
          <a:p>
            <a:pPr marL="361950" indent="-307975">
              <a:buNone/>
            </a:pPr>
            <a:r>
              <a:rPr lang="en-US" sz="1600" dirty="0" err="1">
                <a:effectLst/>
                <a:latin typeface="+mj-lt"/>
              </a:rPr>
              <a:t>Foltýnek</a:t>
            </a:r>
            <a:r>
              <a:rPr lang="en-US" sz="1600" dirty="0">
                <a:effectLst/>
                <a:latin typeface="+mj-lt"/>
              </a:rPr>
              <a:t>, T., Mach, J., </a:t>
            </a:r>
            <a:r>
              <a:rPr lang="en-US" sz="1600" dirty="0" err="1">
                <a:effectLst/>
                <a:latin typeface="+mj-lt"/>
              </a:rPr>
              <a:t>Kozmanová</a:t>
            </a:r>
            <a:r>
              <a:rPr lang="en-US" sz="1600" dirty="0">
                <a:effectLst/>
                <a:latin typeface="+mj-lt"/>
              </a:rPr>
              <a:t>, I., </a:t>
            </a:r>
            <a:r>
              <a:rPr lang="en-US" sz="1600" dirty="0" err="1">
                <a:effectLst/>
                <a:latin typeface="+mj-lt"/>
              </a:rPr>
              <a:t>Holeček</a:t>
            </a:r>
            <a:r>
              <a:rPr lang="en-US" sz="1600" dirty="0">
                <a:effectLst/>
                <a:latin typeface="+mj-lt"/>
              </a:rPr>
              <a:t>, T., </a:t>
            </a:r>
            <a:r>
              <a:rPr lang="en-US" sz="1600" dirty="0" err="1">
                <a:effectLst/>
                <a:latin typeface="+mj-lt"/>
              </a:rPr>
              <a:t>Vorlová</a:t>
            </a:r>
            <a:r>
              <a:rPr lang="en-US" sz="1600" dirty="0">
                <a:effectLst/>
                <a:latin typeface="+mj-lt"/>
              </a:rPr>
              <a:t>, H., </a:t>
            </a:r>
            <a:r>
              <a:rPr lang="en-US" sz="1600" dirty="0" err="1">
                <a:effectLst/>
                <a:latin typeface="+mj-lt"/>
              </a:rPr>
              <a:t>Henek</a:t>
            </a:r>
            <a:r>
              <a:rPr lang="en-US" sz="1600" dirty="0">
                <a:effectLst/>
                <a:latin typeface="+mj-lt"/>
              </a:rPr>
              <a:t> </a:t>
            </a:r>
            <a:r>
              <a:rPr lang="en-US" sz="1600" dirty="0" err="1">
                <a:effectLst/>
                <a:latin typeface="+mj-lt"/>
              </a:rPr>
              <a:t>Dlabolová</a:t>
            </a:r>
            <a:r>
              <a:rPr lang="en-US" sz="1600" dirty="0">
                <a:effectLst/>
                <a:latin typeface="+mj-lt"/>
              </a:rPr>
              <a:t>, D., </a:t>
            </a:r>
            <a:r>
              <a:rPr lang="en-US" sz="1600" dirty="0" err="1">
                <a:effectLst/>
                <a:latin typeface="+mj-lt"/>
              </a:rPr>
              <a:t>Vorel</a:t>
            </a:r>
            <a:r>
              <a:rPr lang="en-US" sz="1600" dirty="0">
                <a:effectLst/>
                <a:latin typeface="+mj-lt"/>
              </a:rPr>
              <a:t>, F., </a:t>
            </a:r>
            <a:r>
              <a:rPr lang="en-US" sz="1600" dirty="0" err="1">
                <a:effectLst/>
                <a:latin typeface="+mj-lt"/>
              </a:rPr>
              <a:t>Válová</a:t>
            </a:r>
            <a:r>
              <a:rPr lang="en-US" sz="1600" dirty="0">
                <a:effectLst/>
                <a:latin typeface="+mj-lt"/>
              </a:rPr>
              <a:t>, A., </a:t>
            </a:r>
            <a:r>
              <a:rPr lang="en-US" sz="1600" dirty="0" err="1">
                <a:effectLst/>
                <a:latin typeface="+mj-lt"/>
              </a:rPr>
              <a:t>Tesaříková</a:t>
            </a:r>
            <a:r>
              <a:rPr lang="en-US" sz="1600" dirty="0">
                <a:effectLst/>
                <a:latin typeface="+mj-lt"/>
              </a:rPr>
              <a:t> </a:t>
            </a:r>
            <a:r>
              <a:rPr lang="en-US" sz="1600" dirty="0" err="1">
                <a:effectLst/>
                <a:latin typeface="+mj-lt"/>
              </a:rPr>
              <a:t>Čermáková</a:t>
            </a:r>
            <a:r>
              <a:rPr lang="en-US" sz="1600" dirty="0">
                <a:effectLst/>
                <a:latin typeface="+mj-lt"/>
              </a:rPr>
              <a:t>, K., &amp; </a:t>
            </a:r>
            <a:r>
              <a:rPr lang="en-US" sz="1600" dirty="0" err="1">
                <a:effectLst/>
                <a:latin typeface="+mj-lt"/>
              </a:rPr>
              <a:t>Gojná</a:t>
            </a:r>
            <a:r>
              <a:rPr lang="en-US" sz="1600" dirty="0">
                <a:effectLst/>
                <a:latin typeface="+mj-lt"/>
              </a:rPr>
              <a:t>, Z. (2021). </a:t>
            </a:r>
            <a:r>
              <a:rPr lang="en-US" sz="1600" i="1" dirty="0">
                <a:effectLst/>
                <a:latin typeface="+mj-lt"/>
              </a:rPr>
              <a:t>How to Avoid Plagiarism: Student Handbook</a:t>
            </a:r>
            <a:r>
              <a:rPr lang="en-US" sz="1600" dirty="0">
                <a:effectLst/>
                <a:latin typeface="+mj-lt"/>
              </a:rPr>
              <a:t>. </a:t>
            </a:r>
            <a:r>
              <a:rPr lang="en-US" sz="1600" dirty="0" err="1">
                <a:effectLst/>
                <a:latin typeface="+mj-lt"/>
              </a:rPr>
              <a:t>Karolinum</a:t>
            </a:r>
            <a:r>
              <a:rPr lang="en-US" sz="1600" dirty="0">
                <a:effectLst/>
                <a:latin typeface="+mj-lt"/>
              </a:rPr>
              <a:t> - Charles University Press.</a:t>
            </a:r>
          </a:p>
          <a:p>
            <a:pPr marL="361950" indent="-307975">
              <a:buNone/>
            </a:pPr>
            <a:r>
              <a:rPr lang="en-US" sz="1600" dirty="0">
                <a:effectLst/>
                <a:latin typeface="+mj-lt"/>
              </a:rPr>
              <a:t>Giovannetti, G., &amp; </a:t>
            </a:r>
            <a:r>
              <a:rPr lang="en-US" sz="1600" dirty="0" err="1">
                <a:effectLst/>
                <a:latin typeface="+mj-lt"/>
              </a:rPr>
              <a:t>Lanati</a:t>
            </a:r>
            <a:r>
              <a:rPr lang="en-US" sz="1600" dirty="0">
                <a:effectLst/>
                <a:latin typeface="+mj-lt"/>
              </a:rPr>
              <a:t>, M. (2016). Migration and Development. A focus on Africa. In </a:t>
            </a:r>
            <a:r>
              <a:rPr lang="en-US" sz="1600" i="1" dirty="0">
                <a:effectLst/>
                <a:latin typeface="+mj-lt"/>
              </a:rPr>
              <a:t>Routledge Handbook of Immigration and Refugee Studies. Edited by Anna </a:t>
            </a:r>
            <a:r>
              <a:rPr lang="en-US" sz="1600" i="1" dirty="0" err="1">
                <a:effectLst/>
                <a:latin typeface="+mj-lt"/>
              </a:rPr>
              <a:t>Triandafyllidou</a:t>
            </a:r>
            <a:r>
              <a:rPr lang="en-US" sz="1600" dirty="0">
                <a:effectLst/>
                <a:latin typeface="+mj-lt"/>
              </a:rPr>
              <a:t> (pp. 236–242). Routledge.</a:t>
            </a:r>
          </a:p>
          <a:p>
            <a:pPr marL="361950" indent="-307975">
              <a:buNone/>
            </a:pPr>
            <a:r>
              <a:rPr lang="en-US" sz="1600" dirty="0">
                <a:effectLst/>
                <a:latin typeface="+mj-lt"/>
              </a:rPr>
              <a:t>OECD. (1992). </a:t>
            </a:r>
            <a:r>
              <a:rPr lang="en-US" sz="1600" i="1" dirty="0">
                <a:effectLst/>
                <a:latin typeface="+mj-lt"/>
              </a:rPr>
              <a:t>The Employment Outlook</a:t>
            </a:r>
            <a:r>
              <a:rPr lang="en-US" sz="1600" dirty="0">
                <a:effectLst/>
                <a:latin typeface="+mj-lt"/>
              </a:rPr>
              <a:t>. OECD.</a:t>
            </a:r>
          </a:p>
          <a:p>
            <a:pPr marL="361950" indent="-307975">
              <a:buNone/>
            </a:pPr>
            <a:r>
              <a:rPr lang="en-US" sz="1600" dirty="0">
                <a:effectLst/>
                <a:latin typeface="+mj-lt"/>
              </a:rPr>
              <a:t>Stark, O., &amp; Bloom, D. (1985). The New Economics of Labor Migration. </a:t>
            </a:r>
            <a:r>
              <a:rPr lang="en-US" sz="1600" i="1" dirty="0">
                <a:effectLst/>
                <a:latin typeface="+mj-lt"/>
              </a:rPr>
              <a:t>The American </a:t>
            </a:r>
            <a:r>
              <a:rPr lang="en-US" sz="1600" i="1" dirty="0">
                <a:latin typeface="+mj-lt"/>
              </a:rPr>
              <a:t>Economic</a:t>
            </a:r>
            <a:r>
              <a:rPr lang="en-US" sz="1600" i="1" dirty="0">
                <a:effectLst/>
                <a:latin typeface="+mj-lt"/>
              </a:rPr>
              <a:t> </a:t>
            </a:r>
            <a:r>
              <a:rPr lang="en-US" sz="1600" i="1" dirty="0">
                <a:latin typeface="+mj-lt"/>
              </a:rPr>
              <a:t>Review</a:t>
            </a:r>
            <a:r>
              <a:rPr lang="en-US" sz="1600" dirty="0">
                <a:effectLst/>
                <a:latin typeface="+mj-lt"/>
              </a:rPr>
              <a:t>, </a:t>
            </a:r>
            <a:r>
              <a:rPr lang="en-US" sz="1600" i="1" dirty="0">
                <a:effectLst/>
                <a:latin typeface="+mj-lt"/>
              </a:rPr>
              <a:t>75</a:t>
            </a:r>
            <a:r>
              <a:rPr lang="en-US" sz="1600" dirty="0">
                <a:effectLst/>
                <a:latin typeface="+mj-lt"/>
              </a:rPr>
              <a:t>(2), 173–178.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D9803A-EFB8-EF5E-8C26-11C0544B58C5}"/>
              </a:ext>
            </a:extLst>
          </p:cNvPr>
          <p:cNvSpPr txBox="1"/>
          <p:nvPr/>
        </p:nvSpPr>
        <p:spPr>
          <a:xfrm>
            <a:off x="1266567" y="5907167"/>
            <a:ext cx="66108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https://apastyle.apa.org/style-grammar-guidelines/references/examples</a:t>
            </a:r>
            <a:r>
              <a:rPr lang="en-US" sz="1200" dirty="0"/>
              <a:t> </a:t>
            </a:r>
          </a:p>
          <a:p>
            <a:endParaRPr lang="en-US" sz="12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B582EDD-550D-22DB-F122-CD9A82BAA635}"/>
              </a:ext>
            </a:extLst>
          </p:cNvPr>
          <p:cNvSpPr txBox="1">
            <a:spLocks/>
          </p:cNvSpPr>
          <p:nvPr/>
        </p:nvSpPr>
        <p:spPr>
          <a:xfrm>
            <a:off x="7312996" y="696286"/>
            <a:ext cx="1812021" cy="4802697"/>
          </a:xfrm>
          <a:prstGeom prst="rect">
            <a:avLst/>
          </a:prstGeom>
          <a:solidFill>
            <a:srgbClr val="E1FFEC"/>
          </a:solidFill>
        </p:spPr>
        <p:txBody>
          <a:bodyPr vert="horz" lIns="0" tIns="0" rIns="0" bIns="0" rtlCol="0">
            <a:noAutofit/>
          </a:bodyPr>
          <a:lstStyle>
            <a:lvl1pPr marL="189000" marR="0" indent="-135000" algn="l" defTabSz="914400" rtl="0" eaLnBrk="1" fontAlgn="base" latinLnBrk="0" hangingPunct="1">
              <a:lnSpc>
                <a:spcPts val="27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8000" indent="-135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800" b="0">
                <a:solidFill>
                  <a:schemeClr val="tx1"/>
                </a:solidFill>
                <a:latin typeface="+mn-lt"/>
              </a:defRPr>
            </a:lvl2pPr>
            <a:lvl3pPr marL="6858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0287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4pPr>
            <a:lvl5pPr marL="13716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0574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24003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27432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61950" indent="-307975">
              <a:buFont typeface="Arial" panose="020B0604020202020204" pitchFamily="34" charset="0"/>
              <a:buNone/>
            </a:pPr>
            <a:r>
              <a:rPr lang="en-US" sz="1600" kern="0" dirty="0">
                <a:latin typeface="+mj-lt"/>
              </a:rPr>
              <a:t>Notice differences:</a:t>
            </a:r>
          </a:p>
          <a:p>
            <a:pPr marL="361950" indent="-307975">
              <a:buFont typeface="Arial" panose="020B0604020202020204" pitchFamily="34" charset="0"/>
              <a:buNone/>
            </a:pPr>
            <a:endParaRPr lang="en-US" sz="1600" kern="0" dirty="0">
              <a:latin typeface="+mj-lt"/>
            </a:endParaRPr>
          </a:p>
          <a:p>
            <a:pPr marL="361950" indent="-307975">
              <a:buFont typeface="Arial" panose="020B0604020202020204" pitchFamily="34" charset="0"/>
              <a:buNone/>
            </a:pPr>
            <a:r>
              <a:rPr lang="en-US" sz="1600" kern="0" dirty="0">
                <a:latin typeface="+mj-lt"/>
              </a:rPr>
              <a:t>Book with one author</a:t>
            </a:r>
          </a:p>
          <a:p>
            <a:pPr marL="361950" indent="-307975">
              <a:buFont typeface="Arial" panose="020B0604020202020204" pitchFamily="34" charset="0"/>
              <a:buNone/>
            </a:pPr>
            <a:r>
              <a:rPr lang="en-US" sz="1600" kern="0" dirty="0">
                <a:latin typeface="+mj-lt"/>
              </a:rPr>
              <a:t>Book with many authors</a:t>
            </a:r>
          </a:p>
          <a:p>
            <a:pPr marL="361950" indent="-307975">
              <a:buFont typeface="Arial" panose="020B0604020202020204" pitchFamily="34" charset="0"/>
              <a:buNone/>
            </a:pPr>
            <a:endParaRPr lang="en-US" sz="1600" kern="0" dirty="0">
              <a:latin typeface="+mj-lt"/>
            </a:endParaRPr>
          </a:p>
          <a:p>
            <a:pPr marL="361950" indent="-307975">
              <a:buFont typeface="Arial" panose="020B0604020202020204" pitchFamily="34" charset="0"/>
              <a:buNone/>
            </a:pPr>
            <a:endParaRPr lang="en-US" sz="1600" kern="0" dirty="0">
              <a:latin typeface="+mj-lt"/>
            </a:endParaRPr>
          </a:p>
          <a:p>
            <a:pPr marL="361950" indent="-307975">
              <a:buFont typeface="Arial" panose="020B0604020202020204" pitchFamily="34" charset="0"/>
              <a:buNone/>
            </a:pPr>
            <a:r>
              <a:rPr lang="en-US" sz="1600" kern="0" dirty="0">
                <a:latin typeface="+mj-lt"/>
              </a:rPr>
              <a:t>Book chapter</a:t>
            </a:r>
          </a:p>
          <a:p>
            <a:pPr marL="361950" indent="-307975">
              <a:buFont typeface="Arial" panose="020B0604020202020204" pitchFamily="34" charset="0"/>
              <a:buNone/>
            </a:pPr>
            <a:endParaRPr lang="en-US" sz="1600" kern="0" dirty="0">
              <a:latin typeface="+mj-lt"/>
            </a:endParaRPr>
          </a:p>
          <a:p>
            <a:pPr marL="361950" indent="-307975">
              <a:buFont typeface="Arial" panose="020B0604020202020204" pitchFamily="34" charset="0"/>
              <a:buNone/>
            </a:pPr>
            <a:endParaRPr lang="en-US" sz="1600" kern="0" dirty="0">
              <a:latin typeface="+mj-lt"/>
            </a:endParaRPr>
          </a:p>
          <a:p>
            <a:pPr marL="361950" indent="-307975">
              <a:buFont typeface="Arial" panose="020B0604020202020204" pitchFamily="34" charset="0"/>
              <a:buNone/>
            </a:pPr>
            <a:r>
              <a:rPr lang="en-US" sz="1600" kern="0" dirty="0">
                <a:latin typeface="+mj-lt"/>
              </a:rPr>
              <a:t>OECD report</a:t>
            </a:r>
          </a:p>
          <a:p>
            <a:pPr marL="361950" indent="-307975">
              <a:buFont typeface="Arial" panose="020B0604020202020204" pitchFamily="34" charset="0"/>
              <a:buNone/>
            </a:pPr>
            <a:r>
              <a:rPr lang="en-US" sz="1600" kern="0" dirty="0">
                <a:latin typeface="+mj-lt"/>
              </a:rPr>
              <a:t>Journal </a:t>
            </a:r>
            <a:r>
              <a:rPr lang="en-US" sz="1600" kern="0" dirty="0" err="1">
                <a:latin typeface="+mj-lt"/>
              </a:rPr>
              <a:t>arcticle</a:t>
            </a:r>
            <a:endParaRPr lang="en-US" sz="1600" kern="0" dirty="0">
              <a:latin typeface="+mj-lt"/>
            </a:endParaRPr>
          </a:p>
          <a:p>
            <a:pPr marL="361950" indent="-307975">
              <a:buFont typeface="Arial" panose="020B0604020202020204" pitchFamily="34" charset="0"/>
              <a:buNone/>
            </a:pPr>
            <a:endParaRPr lang="en-US" sz="16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42969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06E642-A3F5-D34D-2B39-B653EEB606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Source: American Psychological Association. (2020). Publication manual of the American Psychological Association (7th ed.). https://doi.org/10.1037/0000165-000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0E9656-7D55-381C-4D09-2ADEBC2157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39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D9E330-DABD-C284-0180-AF83A4F76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CC0AEB-E8F5-9D81-249D-FC6BD16A9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013D13-D01D-F0A8-D136-88BB61B70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000"/>
            <a:ext cx="9144000" cy="556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88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200FED-D810-4734-88E9-09E5C45232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8E7CC7-8863-4F74-A1A4-F8C9FD1494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4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ADEF96-76CA-4E7D-909E-BDE13A2FC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literature review?</a:t>
            </a:r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136B27-F7C1-4C56-9878-B6F79A7B1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An overview of published and unpublished materials which help answer fundamental questions.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marL="5859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What are the current theoretical or policy issues and </a:t>
            </a:r>
            <a:br>
              <a:rPr lang="en-US" dirty="0"/>
            </a:br>
            <a:r>
              <a:rPr lang="en-US" dirty="0"/>
              <a:t>debates related to your topic?</a:t>
            </a:r>
          </a:p>
          <a:p>
            <a:pPr marL="585900" lvl="1" indent="-34290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  <a:p>
            <a:pPr marL="5859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What is the current state of knowledge about </a:t>
            </a:r>
            <a:br>
              <a:rPr lang="en-US" dirty="0"/>
            </a:br>
            <a:r>
              <a:rPr lang="en-US" dirty="0"/>
              <a:t>these issues and problems?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488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11F3A4-B1C2-5123-3AE7-6E427BC993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C0A0D7-96EC-5D7D-2622-3714293F65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ACA00E-1AB9-4B6C-F4B6-BCD64E4A9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3600" dirty="0"/>
              <a:t>Citation and Qualification Signals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1BD784F-34A3-F433-9D91-4B14700793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157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E8EFA1-3387-E534-4729-ED6EF4DC4F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929264-93FA-CE09-51D1-62866ABEB8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41</a:t>
            </a:fld>
            <a:endParaRPr lang="en-GB" altLang="cs-CZ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E2BD76C-FC19-6CC9-AFDE-93C712093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Verbs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C3CB4A2-9375-0E8F-878A-C40638D4C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 sciences have a more detached reporting style</a:t>
            </a:r>
          </a:p>
          <a:p>
            <a:pPr marL="243000" lvl="1" indent="0">
              <a:buNone/>
            </a:pPr>
            <a:r>
              <a:rPr lang="en-US" dirty="0"/>
              <a:t>	The relevant theory was developed by Bruno.</a:t>
            </a:r>
          </a:p>
          <a:p>
            <a:pPr marL="243000" lvl="1" indent="0">
              <a:buNone/>
            </a:pPr>
            <a:r>
              <a:rPr lang="en-US" dirty="0"/>
              <a:t>	Stein et al. reported that a typical force..</a:t>
            </a:r>
          </a:p>
          <a:p>
            <a:pPr marL="243000" lvl="1" indent="0">
              <a:buNone/>
            </a:pPr>
            <a:r>
              <a:rPr lang="en-US" dirty="0"/>
              <a:t>	Paiva and </a:t>
            </a:r>
            <a:r>
              <a:rPr lang="en-US" dirty="0" err="1"/>
              <a:t>Venturinit</a:t>
            </a:r>
            <a:r>
              <a:rPr lang="en-US" dirty="0"/>
              <a:t> presented an alternative formulation…</a:t>
            </a:r>
          </a:p>
          <a:p>
            <a:endParaRPr lang="en-US" dirty="0"/>
          </a:p>
          <a:p>
            <a:r>
              <a:rPr lang="en-US" dirty="0"/>
              <a:t>Contrasted with soft sciences:</a:t>
            </a:r>
          </a:p>
          <a:p>
            <a:pPr marL="243000" lvl="1" indent="0">
              <a:buNone/>
            </a:pPr>
            <a:r>
              <a:rPr lang="en-US" dirty="0"/>
              <a:t>	</a:t>
            </a:r>
            <a:r>
              <a:rPr lang="en-US" dirty="0" err="1"/>
              <a:t>Baumgarter</a:t>
            </a:r>
            <a:r>
              <a:rPr lang="en-US" dirty="0"/>
              <a:t> and </a:t>
            </a:r>
            <a:r>
              <a:rPr lang="en-US" dirty="0" err="1"/>
              <a:t>Bagozzi</a:t>
            </a:r>
            <a:r>
              <a:rPr lang="en-US" dirty="0"/>
              <a:t> (1995) strongly recommend the use of…</a:t>
            </a:r>
          </a:p>
          <a:p>
            <a:pPr marL="243000" lvl="1" indent="0">
              <a:buNone/>
            </a:pPr>
            <a:r>
              <a:rPr lang="en-US" dirty="0"/>
              <a:t>	Law and Whitley (1989) argued, for instance, that…..</a:t>
            </a:r>
          </a:p>
          <a:p>
            <a:endParaRPr lang="en-US" dirty="0"/>
          </a:p>
          <a:p>
            <a:r>
              <a:rPr lang="en-US" dirty="0"/>
              <a:t>Plus use of evaluative adverbial comment</a:t>
            </a:r>
          </a:p>
          <a:p>
            <a:pPr marL="243000" lvl="1" indent="0">
              <a:buNone/>
            </a:pPr>
            <a:r>
              <a:rPr lang="en-US" dirty="0"/>
              <a:t>	He argues, correctly to my mind, that…</a:t>
            </a:r>
          </a:p>
          <a:p>
            <a:pPr marL="243000" lvl="1" indent="0">
              <a:buNone/>
            </a:pPr>
            <a:r>
              <a:rPr lang="en-US" dirty="0"/>
              <a:t>	Churchland justifiably rejects this notion…. </a:t>
            </a:r>
          </a:p>
          <a:p>
            <a:pPr marL="243000" lvl="1" indent="0">
              <a:buNone/>
            </a:pPr>
            <a:r>
              <a:rPr lang="en-US" dirty="0"/>
              <a:t>	As Stern and Terrell, correctly assert…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668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83A7F6-41C7-D196-47EB-225690D8F5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6FD1EC-8E70-B2C2-D933-AEF29BBCE3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42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B1F0E5-A944-E751-F51E-C133C0A8C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Hedges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46C629-9191-736A-DE24-1946E4BEE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cs-CZ" sz="2400" dirty="0">
                <a:latin typeface="+mj-lt"/>
                <a:sym typeface="Wingdings" panose="05000000000000000000" pitchFamily="2" charset="2"/>
              </a:rPr>
              <a:t>Reduce the force of statements</a:t>
            </a:r>
          </a:p>
          <a:p>
            <a:pPr>
              <a:lnSpc>
                <a:spcPct val="100000"/>
              </a:lnSpc>
            </a:pPr>
            <a:r>
              <a:rPr lang="en-US" altLang="cs-CZ" sz="2400" dirty="0">
                <a:latin typeface="+mj-lt"/>
              </a:rPr>
              <a:t>Reinforce tentativeness of proposition or an appropriate degree of prudence</a:t>
            </a:r>
          </a:p>
          <a:p>
            <a:pPr lvl="1">
              <a:buNone/>
            </a:pPr>
            <a:endParaRPr lang="en-US" altLang="cs-CZ" sz="2500" dirty="0">
              <a:latin typeface="+mj-lt"/>
            </a:endParaRPr>
          </a:p>
          <a:p>
            <a:pPr lvl="1">
              <a:buNone/>
            </a:pPr>
            <a:r>
              <a:rPr lang="en-US" altLang="cs-CZ" sz="2100" dirty="0">
                <a:latin typeface="+mj-lt"/>
              </a:rPr>
              <a:t>	...</a:t>
            </a:r>
            <a:r>
              <a:rPr lang="en-US" altLang="cs-CZ" sz="2100" i="1" u="sng" dirty="0">
                <a:latin typeface="+mj-lt"/>
              </a:rPr>
              <a:t>it could plausibly</a:t>
            </a:r>
            <a:r>
              <a:rPr lang="en-US" altLang="cs-CZ" sz="2100" i="1" dirty="0">
                <a:latin typeface="+mj-lt"/>
              </a:rPr>
              <a:t> be reported that what seems attractive about it are just…</a:t>
            </a:r>
          </a:p>
          <a:p>
            <a:pPr lvl="1">
              <a:buNone/>
            </a:pPr>
            <a:r>
              <a:rPr lang="en-US" altLang="cs-CZ" sz="2100" i="1" dirty="0">
                <a:latin typeface="+mj-lt"/>
              </a:rPr>
              <a:t>	This </a:t>
            </a:r>
            <a:r>
              <a:rPr lang="en-US" altLang="cs-CZ" sz="2100" i="1" u="sng" dirty="0">
                <a:latin typeface="+mj-lt"/>
              </a:rPr>
              <a:t>suggests</a:t>
            </a:r>
            <a:r>
              <a:rPr lang="en-US" altLang="cs-CZ" sz="2100" i="1" dirty="0">
                <a:latin typeface="+mj-lt"/>
              </a:rPr>
              <a:t> that a competition exists….which </a:t>
            </a:r>
            <a:r>
              <a:rPr lang="en-US" altLang="cs-CZ" sz="2100" i="1" u="sng" dirty="0">
                <a:latin typeface="+mj-lt"/>
              </a:rPr>
              <a:t>might account</a:t>
            </a:r>
            <a:r>
              <a:rPr lang="en-US" altLang="cs-CZ" sz="2100" i="1" dirty="0">
                <a:latin typeface="+mj-lt"/>
              </a:rPr>
              <a:t> for…</a:t>
            </a:r>
          </a:p>
          <a:p>
            <a:pPr lvl="1">
              <a:buNone/>
            </a:pPr>
            <a:r>
              <a:rPr lang="en-US" altLang="cs-CZ" sz="2100" i="1" dirty="0">
                <a:latin typeface="+mj-lt"/>
              </a:rPr>
              <a:t>	In all probability, the sub-routines </a:t>
            </a:r>
            <a:r>
              <a:rPr lang="en-US" altLang="cs-CZ" sz="2100" i="1" u="sng" dirty="0">
                <a:latin typeface="+mj-lt"/>
              </a:rPr>
              <a:t>would</a:t>
            </a:r>
            <a:r>
              <a:rPr lang="en-US" altLang="cs-CZ" sz="2100" i="1" dirty="0">
                <a:latin typeface="+mj-lt"/>
              </a:rPr>
              <a:t> require further development</a:t>
            </a:r>
            <a:r>
              <a:rPr lang="en-US" altLang="cs-CZ" sz="2100" dirty="0">
                <a:latin typeface="+mj-lt"/>
              </a:rPr>
              <a:t>…</a:t>
            </a:r>
          </a:p>
          <a:p>
            <a:pPr>
              <a:lnSpc>
                <a:spcPct val="100000"/>
              </a:lnSpc>
            </a:pP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54373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439FB2-D59C-5811-0A05-F4ED8752CA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630215-C08E-9C5C-4273-10F4F48CA5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43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7A90AA-C5A8-0E21-F979-710932FE2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552504-65A0-7A85-06BE-22DD1FD4F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cs-CZ" sz="2400" dirty="0">
                <a:sym typeface="Wingdings" panose="05000000000000000000" pitchFamily="2" charset="2"/>
              </a:rPr>
              <a:t>Increase the force of statements</a:t>
            </a:r>
          </a:p>
          <a:p>
            <a:pPr>
              <a:lnSpc>
                <a:spcPct val="100000"/>
              </a:lnSpc>
            </a:pPr>
            <a:r>
              <a:rPr lang="en-US" altLang="cs-CZ" sz="2400" dirty="0"/>
              <a:t>Allow writers to express certainty (or strong probability), mark solidarity with a source or audience, show conviction in argument</a:t>
            </a:r>
          </a:p>
          <a:p>
            <a:pPr lvl="1">
              <a:buNone/>
            </a:pPr>
            <a:endParaRPr lang="en-US" altLang="cs-CZ" sz="2400" dirty="0"/>
          </a:p>
          <a:p>
            <a:pPr lvl="1">
              <a:buNone/>
            </a:pPr>
            <a:r>
              <a:rPr lang="en-US" altLang="cs-CZ" i="1" dirty="0"/>
              <a:t>	</a:t>
            </a:r>
            <a:r>
              <a:rPr lang="en-US" altLang="cs-CZ" sz="2100" i="1" dirty="0"/>
              <a:t>The </a:t>
            </a:r>
            <a:r>
              <a:rPr lang="en-US" altLang="cs-CZ" sz="2100" i="1" u="sng" dirty="0"/>
              <a:t>essential</a:t>
            </a:r>
            <a:r>
              <a:rPr lang="en-US" altLang="cs-CZ" sz="2100" i="1" dirty="0"/>
              <a:t> role of interference between coherent wave functions is </a:t>
            </a:r>
            <a:r>
              <a:rPr lang="en-US" altLang="cs-CZ" sz="2100" i="1" u="sng" dirty="0"/>
              <a:t>further strengthened</a:t>
            </a:r>
            <a:r>
              <a:rPr lang="en-US" altLang="cs-CZ" sz="2100" i="1" dirty="0"/>
              <a:t> by…</a:t>
            </a:r>
          </a:p>
          <a:p>
            <a:pPr lvl="1">
              <a:buNone/>
            </a:pPr>
            <a:r>
              <a:rPr lang="en-US" altLang="cs-CZ" sz="2100" i="1" dirty="0"/>
              <a:t>	This </a:t>
            </a:r>
            <a:r>
              <a:rPr lang="en-US" altLang="cs-CZ" sz="2100" i="1" u="sng" dirty="0"/>
              <a:t>clearly indicates</a:t>
            </a:r>
            <a:r>
              <a:rPr lang="en-US" altLang="cs-CZ" sz="2100" i="1" dirty="0"/>
              <a:t> that attractive interactions alone cannot explain…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93969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26E902-14DC-B0D2-DA93-51B81E8819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668852-6EF6-50D7-33AC-18AC6D311C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44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8E6CD3-096B-CEE5-1A03-7EA86AA3B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Dimensions of Praise and Criticism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CAA194-D0D0-E1AF-8DF4-5C7EB77FE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347968" cy="46905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Critique specific issues, praise more global features: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marL="243000" lvl="1" indent="0">
              <a:buNone/>
            </a:pPr>
            <a:r>
              <a:rPr lang="en-US" dirty="0"/>
              <a:t>	Klein’s work is significant, not only for the detailed careful study she presents, but also for the myriad issues she raises….</a:t>
            </a:r>
          </a:p>
          <a:p>
            <a:pPr marL="243000" lvl="1" indent="0">
              <a:buNone/>
            </a:pPr>
            <a:r>
              <a:rPr lang="en-US" dirty="0"/>
              <a:t>	</a:t>
            </a:r>
          </a:p>
          <a:p>
            <a:pPr marL="243000" lvl="1" indent="0">
              <a:buNone/>
            </a:pPr>
            <a:r>
              <a:rPr lang="en-US" dirty="0"/>
              <a:t>	In section IV, however, it is not made clear why the competitive inhibition of….</a:t>
            </a:r>
          </a:p>
          <a:p>
            <a:pPr marL="243000" lvl="1" indent="0">
              <a:buNone/>
            </a:pPr>
            <a:r>
              <a:rPr lang="en-US" dirty="0"/>
              <a:t>	</a:t>
            </a:r>
          </a:p>
          <a:p>
            <a:pPr marL="243000" lvl="1" indent="0">
              <a:buNone/>
            </a:pPr>
            <a:r>
              <a:rPr lang="en-US" dirty="0"/>
              <a:t>	But this claim turns out to be misleading.</a:t>
            </a:r>
          </a:p>
          <a:p>
            <a:pPr marL="243000" lvl="1" indent="0">
              <a:buNone/>
            </a:pPr>
            <a:r>
              <a:rPr lang="en-US" dirty="0"/>
              <a:t>	</a:t>
            </a:r>
          </a:p>
          <a:p>
            <a:pPr marL="243000" lvl="1" indent="0">
              <a:buNone/>
            </a:pPr>
            <a:r>
              <a:rPr lang="en-US" dirty="0"/>
              <a:t>	It does not give much of an explanation why neural networks are useful, and does not derive any of the equations</a:t>
            </a:r>
          </a:p>
          <a:p>
            <a:pPr marL="243000" lvl="1" indent="0">
              <a:buNone/>
            </a:pPr>
            <a:endParaRPr lang="en-US" dirty="0"/>
          </a:p>
          <a:p>
            <a:pPr marL="243000" lvl="1" indent="0">
              <a:buNone/>
            </a:pPr>
            <a:r>
              <a:rPr lang="en-US" dirty="0"/>
              <a:t>	I found the model quite robust at the simplest level of explaining how the banking sector operated, </a:t>
            </a:r>
            <a:r>
              <a:rPr lang="en-US" u="sng" dirty="0"/>
              <a:t>but</a:t>
            </a:r>
            <a:r>
              <a:rPr lang="en-US" dirty="0"/>
              <a:t> less convincing in explaining why the sector collapsed in the face of….</a:t>
            </a:r>
          </a:p>
          <a:p>
            <a:pPr marL="243000" lvl="1" indent="0">
              <a:buNone/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632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0655403-D088-C38E-2AC3-5235AEE1E4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body" sz="quarter" idx="13"/>
          </p:nvPr>
        </p:nvSpPr>
        <p:spPr/>
        <p:txBody>
          <a:bodyPr spcFirstLastPara="1" vert="horz" wrap="square" lIns="68580" tIns="34290" rIns="68580" bIns="34290" rtlCol="0" anchor="t" anchorCtr="0">
            <a:normAutofit/>
          </a:bodyPr>
          <a:lstStyle/>
          <a:p>
            <a:r>
              <a:rPr lang="cs-CZ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https://www.econ.muni.cz/en/library</a:t>
            </a:r>
            <a:endParaRPr lang="en-US" sz="2000" dirty="0"/>
          </a:p>
          <a:p>
            <a:endParaRPr lang="cs-CZ" sz="2000" dirty="0"/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192088"/>
            <a:ext cx="9034272" cy="146685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cs typeface="Calibri Light"/>
              </a:rPr>
              <a:t>Scientific information </a:t>
            </a:r>
            <a:br>
              <a:rPr lang="en-GB" dirty="0">
                <a:solidFill>
                  <a:schemeClr val="bg1"/>
                </a:solidFill>
                <a:cs typeface="Calibri Light"/>
              </a:rPr>
            </a:br>
            <a:r>
              <a:rPr lang="en-GB" dirty="0">
                <a:solidFill>
                  <a:schemeClr val="bg1"/>
                </a:solidFill>
                <a:cs typeface="Calibri Light"/>
              </a:rPr>
              <a:t>at ECON MUNI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E4D992-F748-4018-A0AC-3693ADA37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04" y="1125131"/>
            <a:ext cx="7789200" cy="406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3FA20-A9A3-4B8F-A7AD-66F2C7313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93367"/>
            <a:ext cx="8520600" cy="890876"/>
          </a:xfrm>
        </p:spPr>
        <p:txBody>
          <a:bodyPr>
            <a:normAutofit/>
          </a:bodyPr>
          <a:lstStyle/>
          <a:p>
            <a:r>
              <a:rPr lang="en-US" dirty="0"/>
              <a:t>Remote access to electronic resources </a:t>
            </a:r>
            <a:br>
              <a:rPr lang="en-US" dirty="0"/>
            </a:br>
            <a:r>
              <a:rPr lang="en-US" dirty="0"/>
              <a:t>(outside </a:t>
            </a:r>
            <a:r>
              <a:rPr lang="en-US" dirty="0" err="1"/>
              <a:t>eduroam</a:t>
            </a:r>
            <a:r>
              <a:rPr lang="en-US" dirty="0"/>
              <a:t> network)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ADF0B-1FFF-47C0-8B67-8182D01E4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b="1" dirty="0">
              <a:hlinkClick r:id="rId2"/>
            </a:endParaRPr>
          </a:p>
          <a:p>
            <a:pPr marL="114300" indent="0">
              <a:buNone/>
            </a:pPr>
            <a:r>
              <a:rPr lang="en-US" b="1" dirty="0">
                <a:hlinkClick r:id="rId2"/>
              </a:rPr>
              <a:t>https://ezdroje.muni.cz/vzdaleny_pristup/?lang=en</a:t>
            </a:r>
            <a:endParaRPr lang="en-US" b="1" dirty="0"/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To use a remote access please choose one of these options:</a:t>
            </a:r>
          </a:p>
          <a:p>
            <a:endParaRPr lang="en-US" b="1" dirty="0"/>
          </a:p>
          <a:p>
            <a:r>
              <a:rPr lang="en-US" b="1" dirty="0"/>
              <a:t>Use links to the EIZ only from the Portal of electronic resources.</a:t>
            </a:r>
            <a:r>
              <a:rPr lang="en-US" dirty="0"/>
              <a:t> </a:t>
            </a:r>
            <a:r>
              <a:rPr lang="en-US" i="1" dirty="0"/>
              <a:t>After clicking to a link you will be prompted to sign in with your UCO and password; if these data are valid, you will be automatically redirected to a required EIZ and will be able to work with it immediately). </a:t>
            </a:r>
          </a:p>
          <a:p>
            <a:endParaRPr lang="en-US" b="1" dirty="0"/>
          </a:p>
          <a:p>
            <a:r>
              <a:rPr lang="en-US" b="1" dirty="0"/>
              <a:t>Set up a VPN on your computer</a:t>
            </a:r>
            <a:r>
              <a:rPr lang="en-US" dirty="0"/>
              <a:t> (see </a:t>
            </a:r>
            <a:r>
              <a:rPr lang="en-US" dirty="0">
                <a:hlinkClick r:id="rId3"/>
              </a:rPr>
              <a:t>OpenVPN</a:t>
            </a:r>
            <a:r>
              <a:rPr lang="en-US" dirty="0"/>
              <a:t>). </a:t>
            </a:r>
            <a:r>
              <a:rPr lang="en-US" i="1" dirty="0"/>
              <a:t>Recommended for frequent and intensive work with the resources.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61830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7F1E2E-D9B9-BB3F-B62D-B5B8A0C65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cs typeface="Calibri Light"/>
              </a:rPr>
              <a:t>University Library Catalogue</a:t>
            </a:r>
            <a:endParaRPr lang="en-GB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699A37-114D-627C-114C-90B4E3D29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spcFirstLastPara="1" vert="horz" wrap="square" lIns="68580" tIns="34290" rIns="68580" bIns="34290" rtlCol="0" anchor="t" anchorCtr="0"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700" dirty="0">
                <a:cs typeface="Calibri"/>
                <a:hlinkClick r:id="rId2"/>
              </a:rPr>
              <a:t>katalog.muni.cz</a:t>
            </a:r>
            <a:endParaRPr lang="en-GB" sz="2700" dirty="0"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GB" sz="2700" dirty="0">
                <a:cs typeface="Calibri"/>
              </a:rPr>
              <a:t>Records of all paper books</a:t>
            </a:r>
            <a:endParaRPr lang="en-GB" dirty="0">
              <a:cs typeface="Calibri"/>
            </a:endParaRPr>
          </a:p>
          <a:p>
            <a:pPr lvl="2">
              <a:lnSpc>
                <a:spcPct val="150000"/>
              </a:lnSpc>
            </a:pPr>
            <a:r>
              <a:rPr lang="en-GB" sz="2400" dirty="0">
                <a:cs typeface="Calibri"/>
              </a:rPr>
              <a:t>With links to scanned versions (e-loans)</a:t>
            </a:r>
          </a:p>
          <a:p>
            <a:pPr>
              <a:lnSpc>
                <a:spcPct val="150000"/>
              </a:lnSpc>
            </a:pPr>
            <a:r>
              <a:rPr lang="en-GB" sz="2700" dirty="0">
                <a:cs typeface="Calibri"/>
              </a:rPr>
              <a:t>Records of permanently acquired e-books</a:t>
            </a:r>
          </a:p>
          <a:p>
            <a:pPr lvl="2">
              <a:lnSpc>
                <a:spcPct val="150000"/>
              </a:lnSpc>
            </a:pPr>
            <a:r>
              <a:rPr lang="en-GB" sz="2400" dirty="0">
                <a:cs typeface="Calibri"/>
              </a:rPr>
              <a:t>With links to full text</a:t>
            </a:r>
          </a:p>
          <a:p>
            <a:pPr>
              <a:lnSpc>
                <a:spcPct val="150000"/>
              </a:lnSpc>
            </a:pPr>
            <a:r>
              <a:rPr lang="en-GB" sz="2700" dirty="0">
                <a:cs typeface="Calibri"/>
              </a:rPr>
              <a:t>English interface</a:t>
            </a:r>
          </a:p>
          <a:p>
            <a:pPr lvl="2">
              <a:lnSpc>
                <a:spcPct val="150000"/>
              </a:lnSpc>
            </a:pPr>
            <a:r>
              <a:rPr lang="en-GB" sz="2400" dirty="0">
                <a:cs typeface="Calibri"/>
              </a:rPr>
              <a:t>And English written books filter</a:t>
            </a:r>
          </a:p>
        </p:txBody>
      </p:sp>
    </p:spTree>
    <p:extLst>
      <p:ext uri="{BB962C8B-B14F-4D97-AF65-F5344CB8AC3E}">
        <p14:creationId xmlns:p14="http://schemas.microsoft.com/office/powerpoint/2010/main" val="31599253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7F1E2E-D9B9-BB3F-B62D-B5B8A0C65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604000" cy="451576"/>
          </a:xfrm>
        </p:spPr>
        <p:txBody>
          <a:bodyPr/>
          <a:lstStyle/>
          <a:p>
            <a:r>
              <a:rPr lang="en-GB" sz="3600" dirty="0">
                <a:cs typeface="Calibri Light"/>
              </a:rPr>
              <a:t>University Discovery Service (EBSCO)</a:t>
            </a:r>
            <a:endParaRPr lang="en-GB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699A37-114D-627C-114C-90B4E3D29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4752"/>
            <a:ext cx="7886700" cy="5129784"/>
          </a:xfrm>
        </p:spPr>
        <p:txBody>
          <a:bodyPr spcFirstLastPara="1" vert="horz" wrap="square" lIns="68580" tIns="34290" rIns="68580" bIns="34290" rtlCol="0" anchor="t" anchorCtr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700" dirty="0">
                <a:cs typeface="Calibri"/>
                <a:hlinkClick r:id="rId2"/>
              </a:rPr>
              <a:t>discovery.muni.cz</a:t>
            </a:r>
          </a:p>
          <a:p>
            <a:pPr>
              <a:lnSpc>
                <a:spcPct val="150000"/>
              </a:lnSpc>
            </a:pPr>
            <a:r>
              <a:rPr lang="en-GB" sz="2700" dirty="0">
                <a:cs typeface="Calibri"/>
              </a:rPr>
              <a:t>Searches within almost all subscribed journals</a:t>
            </a:r>
            <a:endParaRPr lang="en-GB" dirty="0">
              <a:ea typeface="Calibri"/>
              <a:cs typeface="Calibri"/>
            </a:endParaRPr>
          </a:p>
          <a:p>
            <a:pPr lvl="2">
              <a:lnSpc>
                <a:spcPct val="150000"/>
              </a:lnSpc>
            </a:pPr>
            <a:r>
              <a:rPr lang="en-GB" sz="2400" dirty="0">
                <a:cs typeface="Calibri"/>
              </a:rPr>
              <a:t>And offers link to the articles' full texts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sz="2700" dirty="0">
                <a:cs typeface="Calibri"/>
              </a:rPr>
              <a:t>Indexes books &amp; e-books from Discovery as well</a:t>
            </a:r>
            <a:endParaRPr lang="en-GB" dirty="0"/>
          </a:p>
          <a:p>
            <a:pPr lvl="2">
              <a:lnSpc>
                <a:spcPct val="150000"/>
              </a:lnSpc>
            </a:pPr>
            <a:r>
              <a:rPr lang="en-GB" sz="2400" dirty="0">
                <a:cs typeface="Calibri"/>
              </a:rPr>
              <a:t>Additionally offers subscribed e-books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sz="2700" dirty="0">
                <a:ea typeface="+mn-lt"/>
                <a:cs typeface="+mn-lt"/>
              </a:rPr>
              <a:t>List of available journals and books at MU</a:t>
            </a:r>
            <a:endParaRPr lang="en-GB" dirty="0">
              <a:ea typeface="+mn-lt"/>
              <a:cs typeface="+mn-lt"/>
            </a:endParaRPr>
          </a:p>
          <a:p>
            <a:pPr lvl="2">
              <a:lnSpc>
                <a:spcPct val="150000"/>
              </a:lnSpc>
            </a:pPr>
            <a:r>
              <a:rPr lang="en-GB" sz="2400" dirty="0">
                <a:ea typeface="Calibri"/>
                <a:cs typeface="Calibri"/>
              </a:rPr>
              <a:t>Where You can browse by discipline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700" i="1" dirty="0">
                <a:ea typeface="Calibri"/>
                <a:cs typeface="Calibri"/>
              </a:rPr>
              <a:t>This search engine is similar to Google Scholar.</a:t>
            </a:r>
          </a:p>
        </p:txBody>
      </p:sp>
    </p:spTree>
    <p:extLst>
      <p:ext uri="{BB962C8B-B14F-4D97-AF65-F5344CB8AC3E}">
        <p14:creationId xmlns:p14="http://schemas.microsoft.com/office/powerpoint/2010/main" val="42353679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7F1E2E-D9B9-BB3F-B62D-B5B8A0C65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cs typeface="Calibri Light"/>
              </a:rPr>
              <a:t>The most important publishers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699A37-114D-627C-114C-90B4E3D29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557" y="2286628"/>
            <a:ext cx="2873543" cy="2426306"/>
          </a:xfrm>
        </p:spPr>
        <p:txBody>
          <a:bodyPr spcFirstLastPara="1" vert="horz" wrap="square" lIns="68580" tIns="34290" rIns="68580" bIns="34290" rtlCol="0" anchor="t" anchorCtr="0">
            <a:normAutofit/>
          </a:bodyPr>
          <a:lstStyle/>
          <a:p>
            <a:r>
              <a:rPr lang="en-GB" sz="2700" dirty="0">
                <a:ea typeface="Calibri"/>
                <a:cs typeface="Calibri"/>
              </a:rPr>
              <a:t>Cambridge UP</a:t>
            </a:r>
          </a:p>
          <a:p>
            <a:r>
              <a:rPr lang="en-GB" sz="2700" dirty="0">
                <a:ea typeface="Calibri"/>
                <a:cs typeface="Calibri"/>
              </a:rPr>
              <a:t>De Gruyter</a:t>
            </a:r>
          </a:p>
          <a:p>
            <a:r>
              <a:rPr lang="en-GB" sz="2700" dirty="0">
                <a:cs typeface="Calibri"/>
              </a:rPr>
              <a:t>EBSCO</a:t>
            </a:r>
            <a:endParaRPr lang="en-GB" sz="2700" dirty="0">
              <a:ea typeface="Calibri"/>
              <a:cs typeface="Calibri"/>
            </a:endParaRPr>
          </a:p>
          <a:p>
            <a:r>
              <a:rPr lang="en-GB" sz="2700" dirty="0">
                <a:cs typeface="Calibri"/>
              </a:rPr>
              <a:t>Elsevier</a:t>
            </a:r>
            <a:endParaRPr lang="en-GB" sz="2700" dirty="0">
              <a:ea typeface="Calibri"/>
              <a:cs typeface="Calibri"/>
            </a:endParaRPr>
          </a:p>
          <a:p>
            <a:r>
              <a:rPr lang="en-GB" sz="2700" dirty="0">
                <a:ea typeface="Calibri"/>
                <a:cs typeface="Calibri"/>
              </a:rPr>
              <a:t>Oxford UP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F240814A-CD0B-24B4-E642-D73626FDF431}"/>
              </a:ext>
            </a:extLst>
          </p:cNvPr>
          <p:cNvSpPr txBox="1">
            <a:spLocks/>
          </p:cNvSpPr>
          <p:nvPr/>
        </p:nvSpPr>
        <p:spPr>
          <a:xfrm>
            <a:off x="4472739" y="2225466"/>
            <a:ext cx="2873543" cy="2486464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700" dirty="0">
                <a:ea typeface="Calibri"/>
                <a:cs typeface="Calibri"/>
              </a:rPr>
              <a:t>ProQuest</a:t>
            </a:r>
            <a:endParaRPr lang="en-GB" sz="2100"/>
          </a:p>
          <a:p>
            <a:r>
              <a:rPr lang="en-GB" sz="2700" dirty="0">
                <a:ea typeface="Calibri"/>
                <a:cs typeface="Calibri"/>
              </a:rPr>
              <a:t>SAGE</a:t>
            </a:r>
            <a:endParaRPr lang="cs-CZ" sz="2100"/>
          </a:p>
          <a:p>
            <a:r>
              <a:rPr lang="en-GB" sz="2700" dirty="0">
                <a:ea typeface="Calibri"/>
                <a:cs typeface="Calibri"/>
              </a:rPr>
              <a:t>Springer</a:t>
            </a:r>
            <a:endParaRPr lang="en-GB" sz="2700" dirty="0">
              <a:cs typeface="Calibri"/>
            </a:endParaRPr>
          </a:p>
          <a:p>
            <a:r>
              <a:rPr lang="en-GB" sz="2700" dirty="0">
                <a:cs typeface="Calibri"/>
              </a:rPr>
              <a:t>Taylor &amp; Francis</a:t>
            </a:r>
            <a:endParaRPr lang="en-GB" sz="2700" dirty="0">
              <a:ea typeface="Calibri"/>
              <a:cs typeface="Calibri"/>
            </a:endParaRPr>
          </a:p>
          <a:p>
            <a:r>
              <a:rPr lang="en-GB" sz="2700" dirty="0">
                <a:cs typeface="Calibri"/>
              </a:rPr>
              <a:t>John Wiley &amp; sons</a:t>
            </a:r>
            <a:endParaRPr lang="en-GB" sz="2700" dirty="0">
              <a:ea typeface="Calibri"/>
              <a:cs typeface="Calibri"/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DA191E8C-6945-9730-FC66-FB9AEA6CFBFC}"/>
              </a:ext>
            </a:extLst>
          </p:cNvPr>
          <p:cNvSpPr txBox="1">
            <a:spLocks/>
          </p:cNvSpPr>
          <p:nvPr/>
        </p:nvSpPr>
        <p:spPr>
          <a:xfrm>
            <a:off x="627648" y="4817269"/>
            <a:ext cx="7686173" cy="616556"/>
          </a:xfrm>
          <a:prstGeom prst="rect">
            <a:avLst/>
          </a:prstGeom>
        </p:spPr>
        <p:txBody>
          <a:bodyPr vert="horz" lIns="68580" tIns="34290" rIns="68580" bIns="3429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175" dirty="0">
                <a:ea typeface="Calibri"/>
                <a:cs typeface="Calibri"/>
                <a:hlinkClick r:id="rId2"/>
              </a:rPr>
              <a:t>ezdroje</a:t>
            </a:r>
            <a:r>
              <a:rPr lang="en-GB" sz="2175" dirty="0">
                <a:ea typeface="+mn-lt"/>
                <a:cs typeface="+mn-lt"/>
                <a:hlinkClick r:id="rId2"/>
              </a:rPr>
              <a:t>.muni.cz/prehled/index.php?lang=en&amp;fids=7&amp;type=fakulty</a:t>
            </a:r>
            <a:endParaRPr lang="en-GB" sz="2175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7732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04608441-B1F2-5645-9986-6982D10F5B4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3555C8-0633-4E2B-8494-F90B11EC3867}" type="slidenum">
              <a:rPr lang="en-US" altLang="cs-CZ" smtClean="0">
                <a:solidFill>
                  <a:schemeClr val="bg1"/>
                </a:solidFill>
              </a:rPr>
              <a:pPr/>
              <a:t>5</a:t>
            </a:fld>
            <a:endParaRPr lang="en-US" altLang="cs-CZ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691B7-F9E8-8413-C0C6-29D35C820300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A literature review surveys books, scholarly articles, and any other sources relevant to a particular issue, area of research, or theory, and by so doing, </a:t>
            </a:r>
            <a:r>
              <a:rPr lang="en-US" sz="2400" dirty="0">
                <a:solidFill>
                  <a:srgbClr val="0000DC"/>
                </a:solidFill>
              </a:rPr>
              <a:t>provides a description, summary, and critical evaluation </a:t>
            </a:r>
            <a:r>
              <a:rPr lang="en-US" sz="2400" dirty="0"/>
              <a:t>of these works in relation to the research problem being investigated. 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Literature reviews are designed to provide an overview of </a:t>
            </a:r>
            <a:r>
              <a:rPr lang="en-US" sz="2400" dirty="0">
                <a:solidFill>
                  <a:srgbClr val="0000DC"/>
                </a:solidFill>
              </a:rPr>
              <a:t>sources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DC"/>
                </a:solidFill>
              </a:rPr>
              <a:t>you have explored </a:t>
            </a:r>
            <a:r>
              <a:rPr lang="en-US" sz="2400" dirty="0"/>
              <a:t>while researching a particular topic and to demonstrate to your readers how your research fits within a larger field of study.</a:t>
            </a:r>
            <a:endParaRPr lang="en-US" sz="20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6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6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600" dirty="0"/>
              <a:t>Fink, Arlene. Conducting Research Literature Reviews: From the Internet to Paper. Fourth edition. Thousand Oaks, CA: SAGE, 2014.</a:t>
            </a:r>
          </a:p>
          <a:p>
            <a:pPr>
              <a:defRPr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7F1E2E-D9B9-BB3F-B62D-B5B8A0C65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cs typeface="Calibri Light"/>
              </a:rPr>
              <a:t>Access to OECD library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699A37-114D-627C-114C-90B4E3D29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spcFirstLastPara="1" vert="horz" wrap="square" lIns="68580" tIns="34290" rIns="68580" bIns="34290" rtlCol="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700" dirty="0">
                <a:cs typeface="Calibri"/>
                <a:hlinkClick r:id="rId2"/>
              </a:rPr>
              <a:t>OECD iLibrary</a:t>
            </a:r>
            <a:endParaRPr lang="en-GB" sz="2700" dirty="0">
              <a:ea typeface="Calibri"/>
              <a:cs typeface="Calibri"/>
              <a:hlinkClick r:id="rId2"/>
            </a:endParaRPr>
          </a:p>
          <a:p>
            <a:pPr lvl="1">
              <a:lnSpc>
                <a:spcPct val="150000"/>
              </a:lnSpc>
            </a:pPr>
            <a:r>
              <a:rPr lang="en-GB" sz="2400" dirty="0">
                <a:ea typeface="Calibri"/>
                <a:cs typeface="Calibri"/>
              </a:rPr>
              <a:t>Collection of OECD electronic resources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ea typeface="Calibri"/>
                <a:cs typeface="Calibri"/>
              </a:rPr>
              <a:t>International statistical indicators</a:t>
            </a:r>
            <a:endParaRPr lang="en-GB" sz="2400" dirty="0">
              <a:cs typeface="Calibri"/>
            </a:endParaRPr>
          </a:p>
          <a:p>
            <a:pPr lvl="1">
              <a:lnSpc>
                <a:spcPct val="150000"/>
              </a:lnSpc>
            </a:pPr>
            <a:r>
              <a:rPr lang="en-GB" sz="2400" dirty="0">
                <a:ea typeface="Calibri"/>
                <a:cs typeface="Calibri"/>
              </a:rPr>
              <a:t>Browse books/reports by country/theme</a:t>
            </a:r>
          </a:p>
          <a:p>
            <a:pPr lvl="1">
              <a:lnSpc>
                <a:spcPct val="150000"/>
              </a:lnSpc>
            </a:pPr>
            <a:endParaRPr lang="en-GB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70975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7F1E2E-D9B9-BB3F-B62D-B5B8A0C65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cs typeface="Calibri Light"/>
              </a:rPr>
              <a:t>Magazines &amp; Newspapers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699A37-114D-627C-114C-90B4E3D29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spcFirstLastPara="1" vert="horz" wrap="square" lIns="68580" tIns="34290" rIns="68580" bIns="34290" rtlCol="0" anchor="t" anchorCtr="0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sz="2700" dirty="0">
                <a:ea typeface="Calibri"/>
                <a:cs typeface="Calibri"/>
                <a:hlinkClick r:id="rId2"/>
              </a:rPr>
              <a:t>The Economist Historical Archive</a:t>
            </a:r>
            <a:endParaRPr lang="en-GB" sz="2700" dirty="0">
              <a:ea typeface="Calibri"/>
              <a:cs typeface="Calibri"/>
            </a:endParaRPr>
          </a:p>
          <a:p>
            <a:pPr lvl="1">
              <a:lnSpc>
                <a:spcPct val="150000"/>
              </a:lnSpc>
            </a:pPr>
            <a:r>
              <a:rPr lang="en-GB" sz="2400" dirty="0">
                <a:ea typeface="Calibri"/>
                <a:cs typeface="Calibri"/>
              </a:rPr>
              <a:t>All content from 1843–2020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ea typeface="+mn-lt"/>
                <a:cs typeface="+mn-lt"/>
              </a:rPr>
              <a:t>Key economic indicators available</a:t>
            </a:r>
            <a:endParaRPr lang="en-GB" sz="2400" dirty="0">
              <a:ea typeface="Calibri"/>
              <a:cs typeface="Calibri"/>
            </a:endParaRPr>
          </a:p>
          <a:p>
            <a:pPr lvl="1">
              <a:lnSpc>
                <a:spcPct val="150000"/>
              </a:lnSpc>
            </a:pPr>
            <a:r>
              <a:rPr lang="en-GB" sz="2400" dirty="0">
                <a:ea typeface="+mn-lt"/>
                <a:cs typeface="+mn-lt"/>
              </a:rPr>
              <a:t>Country &amp; industry reports, supplements, and surveys</a:t>
            </a:r>
            <a:endParaRPr lang="en-GB" sz="2400" dirty="0"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GB" sz="2700" dirty="0">
                <a:ea typeface="Calibri"/>
                <a:cs typeface="Calibri"/>
                <a:hlinkClick r:id="rId3"/>
              </a:rPr>
              <a:t>PressReader</a:t>
            </a:r>
            <a:endParaRPr lang="en-GB" sz="2700" dirty="0">
              <a:ea typeface="Calibri"/>
              <a:cs typeface="Calibri"/>
            </a:endParaRPr>
          </a:p>
          <a:p>
            <a:pPr lvl="1">
              <a:lnSpc>
                <a:spcPct val="150000"/>
              </a:lnSpc>
            </a:pPr>
            <a:r>
              <a:rPr lang="en-GB" sz="2400" dirty="0">
                <a:ea typeface="+mn-lt"/>
                <a:cs typeface="+mn-lt"/>
              </a:rPr>
              <a:t>Newspapers and magazines from around the world</a:t>
            </a:r>
            <a:endParaRPr lang="en-GB" sz="2400" dirty="0">
              <a:ea typeface="Calibri"/>
              <a:cs typeface="Calibri"/>
            </a:endParaRPr>
          </a:p>
          <a:p>
            <a:pPr lvl="1">
              <a:lnSpc>
                <a:spcPct val="150000"/>
              </a:lnSpc>
            </a:pPr>
            <a:r>
              <a:rPr lang="en-GB" sz="2400" dirty="0">
                <a:cs typeface="Calibri"/>
              </a:rPr>
              <a:t>120 countries, 60 languages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ea typeface="Calibri"/>
                <a:cs typeface="Calibri"/>
              </a:rPr>
              <a:t>3 months archive for the most titles</a:t>
            </a:r>
          </a:p>
        </p:txBody>
      </p:sp>
    </p:spTree>
    <p:extLst>
      <p:ext uri="{BB962C8B-B14F-4D97-AF65-F5344CB8AC3E}">
        <p14:creationId xmlns:p14="http://schemas.microsoft.com/office/powerpoint/2010/main" val="8142856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7F1E2E-D9B9-BB3F-B62D-B5B8A0C65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cs typeface="Calibri Light"/>
              </a:rPr>
              <a:t>Literature study tips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699A37-114D-627C-114C-90B4E3D29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spcFirstLastPara="1" vert="horz" wrap="square" lIns="68580" tIns="34290" rIns="68580" bIns="34290" rtlCol="0" anchor="t" anchorCtr="0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sz="2700" dirty="0">
                <a:ea typeface="Calibri"/>
                <a:cs typeface="Calibri"/>
              </a:rPr>
              <a:t>Notice all interesting items</a:t>
            </a:r>
          </a:p>
          <a:p>
            <a:pPr lvl="2">
              <a:lnSpc>
                <a:spcPct val="150000"/>
              </a:lnSpc>
            </a:pPr>
            <a:r>
              <a:rPr lang="en-GB" sz="2400" dirty="0">
                <a:ea typeface="Calibri"/>
                <a:cs typeface="Calibri"/>
              </a:rPr>
              <a:t>Read abstract and research result</a:t>
            </a:r>
            <a:endParaRPr lang="cs-CZ" dirty="0">
              <a:ea typeface="Calibri"/>
              <a:cs typeface="Calibri"/>
            </a:endParaRPr>
          </a:p>
          <a:p>
            <a:pPr lvl="2">
              <a:lnSpc>
                <a:spcPct val="150000"/>
              </a:lnSpc>
            </a:pPr>
            <a:r>
              <a:rPr lang="en-GB" sz="2400" dirty="0">
                <a:ea typeface="+mn-lt"/>
                <a:cs typeface="+mn-lt"/>
              </a:rPr>
              <a:t>Write down 2–3 sentences describing outcome</a:t>
            </a:r>
            <a:endParaRPr lang="en-GB" sz="2400" dirty="0">
              <a:ea typeface="Calibri"/>
              <a:cs typeface="Calibri"/>
            </a:endParaRPr>
          </a:p>
          <a:p>
            <a:pPr lvl="2">
              <a:lnSpc>
                <a:spcPct val="150000"/>
              </a:lnSpc>
            </a:pPr>
            <a:r>
              <a:rPr lang="en-GB" sz="2400" dirty="0">
                <a:ea typeface="+mn-lt"/>
                <a:cs typeface="+mn-lt"/>
              </a:rPr>
              <a:t>Use a citation manager like </a:t>
            </a:r>
            <a:r>
              <a:rPr lang="en-GB" sz="2400" dirty="0">
                <a:ea typeface="+mn-lt"/>
                <a:cs typeface="+mn-lt"/>
                <a:hlinkClick r:id="rId2"/>
              </a:rPr>
              <a:t>Citace PRO</a:t>
            </a:r>
            <a:endParaRPr lang="en-GB" sz="2400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GB" sz="2700" dirty="0">
                <a:ea typeface="Calibri"/>
                <a:cs typeface="Calibri"/>
              </a:rPr>
              <a:t>Be disciplined</a:t>
            </a:r>
          </a:p>
          <a:p>
            <a:pPr lvl="2">
              <a:lnSpc>
                <a:spcPct val="150000"/>
              </a:lnSpc>
            </a:pPr>
            <a:r>
              <a:rPr lang="en-GB" sz="2400" dirty="0">
                <a:ea typeface="+mn-lt"/>
                <a:cs typeface="+mn-lt"/>
              </a:rPr>
              <a:t>Evaluate the quality of publications (journals)</a:t>
            </a:r>
            <a:endParaRPr lang="en-GB" sz="2400" dirty="0">
              <a:ea typeface="Calibri"/>
              <a:cs typeface="Calibri"/>
            </a:endParaRPr>
          </a:p>
          <a:p>
            <a:pPr lvl="2">
              <a:lnSpc>
                <a:spcPct val="150000"/>
              </a:lnSpc>
            </a:pPr>
            <a:r>
              <a:rPr lang="en-GB" sz="2400" dirty="0">
                <a:ea typeface="+mn-lt"/>
                <a:cs typeface="+mn-lt"/>
              </a:rPr>
              <a:t>Stop reading when you're supposed to start writing</a:t>
            </a:r>
            <a:endParaRPr lang="en-GB" sz="2400" dirty="0">
              <a:ea typeface="Calibri"/>
              <a:cs typeface="Calibri"/>
            </a:endParaRPr>
          </a:p>
          <a:p>
            <a:pPr lvl="2">
              <a:lnSpc>
                <a:spcPct val="150000"/>
              </a:lnSpc>
            </a:pPr>
            <a:r>
              <a:rPr lang="en-GB" sz="2400" dirty="0">
                <a:ea typeface="+mn-lt"/>
                <a:cs typeface="+mn-lt"/>
              </a:rPr>
              <a:t>Cite all the ideas taken</a:t>
            </a:r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26495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B2007-E030-47B1-815E-46383C57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book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2C34F-ECF8-4B8F-8255-687DDB36F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Doing economics : what you should have learned </a:t>
            </a:r>
            <a:br>
              <a:rPr lang="en-US" b="1" dirty="0"/>
            </a:br>
            <a:r>
              <a:rPr lang="en-US" b="1" dirty="0"/>
              <a:t>in grad school-but didn’t (2022), Bellemare, Marc </a:t>
            </a:r>
          </a:p>
          <a:p>
            <a:endParaRPr lang="en-US" dirty="0"/>
          </a:p>
          <a:p>
            <a:r>
              <a:rPr lang="en-US" dirty="0"/>
              <a:t>E-book is available </a:t>
            </a:r>
            <a:r>
              <a:rPr lang="en-US"/>
              <a:t>as E-Loan</a:t>
            </a:r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https://katalog.muni.cz/Record/MUB01006507361</a:t>
            </a:r>
            <a:endParaRPr lang="en-US" dirty="0"/>
          </a:p>
          <a:p>
            <a:endParaRPr lang="en-US" dirty="0"/>
          </a:p>
          <a:p>
            <a:r>
              <a:rPr lang="en-US" dirty="0"/>
              <a:t>Chapter on Writing Papers is available in pdf</a:t>
            </a:r>
          </a:p>
          <a:p>
            <a:r>
              <a:rPr lang="cs-CZ" dirty="0">
                <a:hlinkClick r:id="rId3"/>
              </a:rPr>
              <a:t>https://is.muni.cz/auth/do/econ/sm/akap/akademicky_text_a_proces_jeho_vzniku/Writting_papers_Bellemare_MIT_2022.pdf</a:t>
            </a:r>
            <a:endParaRPr lang="en-US" dirty="0"/>
          </a:p>
          <a:p>
            <a:endParaRPr lang="cs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87F22F-A95D-40A1-B00B-50390584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6468B0-1607-4A0D-90AF-6841D0FFD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44023-E298-4B5A-BC1F-74F0AFA6A156}" type="slidenum">
              <a:rPr lang="en-US" altLang="cs-CZ" smtClean="0"/>
              <a:pPr>
                <a:defRPr/>
              </a:pPr>
              <a:t>53</a:t>
            </a:fld>
            <a:endParaRPr lang="en-US" altLang="cs-CZ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2EE127D-109A-4531-9D3C-93EEFD159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133" y="277821"/>
            <a:ext cx="1619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020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E8A0C4-CA3C-1788-0C2C-035C9C66EB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Author: Martin Guzi (2023)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342A31-C5F6-0E7C-15FE-836D9C0181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54</a:t>
            </a:fld>
            <a:endParaRPr lang="en-GB" altLang="cs-CZ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CF3487E-4F72-375D-A4B4-41A10087E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Mechanics of Academic Style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E0EB81C-DF78-D311-A96A-6E9BF63129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8051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22F002-AF22-45DA-5FA1-22B47AA239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95F16F-D510-673B-4FE8-A4F53C4837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55</a:t>
            </a:fld>
            <a:endParaRPr lang="en-GB" altLang="cs-CZ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ADE5324-09A8-3885-C6D1-4A98385F6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Spelling of plural forms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E8530A-0052-25BB-AF20-82743A9AF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01" y="1477818"/>
            <a:ext cx="8648772" cy="4750182"/>
          </a:xfrm>
        </p:spPr>
        <p:txBody>
          <a:bodyPr/>
          <a:lstStyle/>
          <a:p>
            <a:pPr marL="54000" indent="0" algn="l">
              <a:buNone/>
            </a:pPr>
            <a:r>
              <a:rPr lang="en-US" sz="2000" b="0" i="0" u="none" strike="noStrike" baseline="0" dirty="0">
                <a:latin typeface="+mj-lt"/>
              </a:rPr>
              <a:t>The plural forms of some words of Latin or Greek origin can be troublesome</a:t>
            </a:r>
          </a:p>
          <a:p>
            <a:pPr marL="54000" indent="0" algn="l">
              <a:buNone/>
            </a:pPr>
            <a:r>
              <a:rPr lang="en-US" sz="2000" b="1" i="0" u="none" strike="noStrike" baseline="0" dirty="0">
                <a:latin typeface="+mj-lt"/>
              </a:rPr>
              <a:t>Singular:</a:t>
            </a:r>
          </a:p>
          <a:p>
            <a:pPr marL="54000" indent="0">
              <a:buNone/>
            </a:pPr>
            <a:r>
              <a:rPr lang="en-US" sz="2000" b="0" i="0" u="none" strike="noStrike" baseline="0" dirty="0">
                <a:latin typeface="+mj-lt"/>
              </a:rPr>
              <a:t>Appendix	</a:t>
            </a:r>
            <a:endParaRPr lang="en-US" sz="2000" b="1" dirty="0">
              <a:latin typeface="+mj-lt"/>
            </a:endParaRPr>
          </a:p>
          <a:p>
            <a:pPr marL="54000" indent="0">
              <a:buNone/>
            </a:pPr>
            <a:r>
              <a:rPr lang="en-US" sz="2000" b="0" i="0" u="none" strike="noStrike" baseline="0" dirty="0">
                <a:latin typeface="+mj-lt"/>
              </a:rPr>
              <a:t>Criterion</a:t>
            </a:r>
          </a:p>
          <a:p>
            <a:pPr marL="54000" indent="0" algn="l">
              <a:buNone/>
            </a:pPr>
            <a:r>
              <a:rPr lang="en-US" sz="2000" b="0" i="0" u="none" strike="noStrike" baseline="0" dirty="0">
                <a:latin typeface="+mj-lt"/>
              </a:rPr>
              <a:t>Curriculum</a:t>
            </a:r>
          </a:p>
          <a:p>
            <a:pPr marL="54000" indent="0" algn="l">
              <a:buNone/>
            </a:pPr>
            <a:r>
              <a:rPr lang="en-US" sz="2000" b="0" i="0" u="none" strike="noStrike" baseline="0" dirty="0">
                <a:latin typeface="+mj-lt"/>
              </a:rPr>
              <a:t>Datum</a:t>
            </a:r>
          </a:p>
          <a:p>
            <a:pPr marL="54000" indent="0" algn="l">
              <a:buNone/>
            </a:pPr>
            <a:r>
              <a:rPr lang="en-US" sz="2000" dirty="0">
                <a:latin typeface="+mj-lt"/>
              </a:rPr>
              <a:t>Hypothesis</a:t>
            </a:r>
          </a:p>
          <a:p>
            <a:pPr marL="54000" indent="0" algn="l">
              <a:buNone/>
            </a:pPr>
            <a:r>
              <a:rPr lang="en-US" sz="2000" b="0" i="0" u="none" strike="noStrike" baseline="0" dirty="0">
                <a:latin typeface="+mj-lt"/>
              </a:rPr>
              <a:t>Phenomenon</a:t>
            </a:r>
          </a:p>
          <a:p>
            <a:pPr marL="54000" indent="0" algn="l">
              <a:buNone/>
            </a:pPr>
            <a:endParaRPr lang="en-US" sz="2000" dirty="0">
              <a:latin typeface="+mj-lt"/>
            </a:endParaRPr>
          </a:p>
          <a:p>
            <a:r>
              <a:rPr lang="en-US" b="1" dirty="0"/>
              <a:t>Correct:    </a:t>
            </a:r>
            <a:r>
              <a:rPr lang="en-US" dirty="0"/>
              <a:t>The data indicate</a:t>
            </a:r>
          </a:p>
          <a:p>
            <a:r>
              <a:rPr lang="en-US" b="1" dirty="0"/>
              <a:t>Incorrect: </a:t>
            </a:r>
            <a:r>
              <a:rPr lang="en-US" dirty="0"/>
              <a:t>The data indicates</a:t>
            </a:r>
          </a:p>
          <a:p>
            <a:endParaRPr lang="en-US" dirty="0"/>
          </a:p>
          <a:p>
            <a:r>
              <a:rPr lang="en-US" dirty="0"/>
              <a:t>“data base” has become “database,” and “e-mail” has become “email”</a:t>
            </a:r>
            <a:endParaRPr lang="en-US" sz="2000" b="0" i="0" u="none" strike="noStrike" baseline="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0A7BE8-11EC-9E46-3D3E-610DAFF5B941}"/>
              </a:ext>
            </a:extLst>
          </p:cNvPr>
          <p:cNvSpPr txBox="1"/>
          <p:nvPr/>
        </p:nvSpPr>
        <p:spPr>
          <a:xfrm>
            <a:off x="3579783" y="1765767"/>
            <a:ext cx="2863273" cy="3180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000" b="1" dirty="0">
                <a:latin typeface="+mj-lt"/>
              </a:rPr>
              <a:t>Plural:</a:t>
            </a:r>
          </a:p>
          <a:p>
            <a:pPr algn="l">
              <a:lnSpc>
                <a:spcPts val="2700"/>
              </a:lnSpc>
            </a:pPr>
            <a:r>
              <a:rPr lang="en-US" sz="2000" dirty="0">
                <a:latin typeface="+mj-lt"/>
              </a:rPr>
              <a:t>Appendices</a:t>
            </a:r>
          </a:p>
          <a:p>
            <a:pPr algn="l">
              <a:lnSpc>
                <a:spcPts val="2700"/>
              </a:lnSpc>
            </a:pPr>
            <a:r>
              <a:rPr lang="en-US" sz="2000" dirty="0">
                <a:latin typeface="+mj-lt"/>
              </a:rPr>
              <a:t>Criteria</a:t>
            </a:r>
          </a:p>
          <a:p>
            <a:pPr algn="l">
              <a:lnSpc>
                <a:spcPts val="2700"/>
              </a:lnSpc>
            </a:pPr>
            <a:r>
              <a:rPr lang="en-US" sz="2000" dirty="0">
                <a:latin typeface="+mj-lt"/>
              </a:rPr>
              <a:t>Curricula</a:t>
            </a:r>
          </a:p>
          <a:p>
            <a:pPr algn="l">
              <a:lnSpc>
                <a:spcPts val="2700"/>
              </a:lnSpc>
            </a:pPr>
            <a:r>
              <a:rPr lang="en-US" sz="2000" dirty="0">
                <a:latin typeface="+mj-lt"/>
              </a:rPr>
              <a:t>Data</a:t>
            </a:r>
          </a:p>
          <a:p>
            <a:pPr algn="l">
              <a:lnSpc>
                <a:spcPts val="2700"/>
              </a:lnSpc>
            </a:pPr>
            <a:r>
              <a:rPr lang="en-US" sz="2000" dirty="0">
                <a:latin typeface="+mj-lt"/>
              </a:rPr>
              <a:t>Hypotheses</a:t>
            </a:r>
          </a:p>
          <a:p>
            <a:pPr>
              <a:lnSpc>
                <a:spcPts val="2700"/>
              </a:lnSpc>
            </a:pPr>
            <a:r>
              <a:rPr lang="en-US" sz="2000" b="0" i="0" u="none" strike="noStrike" baseline="0" dirty="0">
                <a:latin typeface="+mj-lt"/>
              </a:rPr>
              <a:t>Phenomena</a:t>
            </a:r>
            <a:endParaRPr lang="en-US" sz="2000" dirty="0">
              <a:latin typeface="+mj-lt"/>
            </a:endParaRPr>
          </a:p>
          <a:p>
            <a:pPr algn="l">
              <a:lnSpc>
                <a:spcPts val="2700"/>
              </a:lnSpc>
            </a:pPr>
            <a:endParaRPr lang="en-US" sz="2000" dirty="0">
              <a:latin typeface="+mj-lt"/>
            </a:endParaRPr>
          </a:p>
          <a:p>
            <a:pPr algn="l">
              <a:lnSpc>
                <a:spcPts val="2700"/>
              </a:lnSpc>
            </a:pPr>
            <a:endParaRPr lang="en-US" sz="2000" dirty="0"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8E64C2-9B72-CE0A-A505-6D780CFFCCE0}"/>
              </a:ext>
            </a:extLst>
          </p:cNvPr>
          <p:cNvSpPr/>
          <p:nvPr/>
        </p:nvSpPr>
        <p:spPr bwMode="auto">
          <a:xfrm>
            <a:off x="184727" y="4591238"/>
            <a:ext cx="1588654" cy="6457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363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3E91F9-1D42-F27B-B45C-D92B0A11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Capitalization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951AF5-C556-24CB-C112-6FB4083E6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49" y="1539602"/>
            <a:ext cx="8518275" cy="4598398"/>
          </a:xfrm>
        </p:spPr>
        <p:txBody>
          <a:bodyPr/>
          <a:lstStyle/>
          <a:p>
            <a:pPr marL="54000" indent="0">
              <a:buNone/>
            </a:pPr>
            <a:r>
              <a:rPr lang="en-US" sz="1800" b="1" i="0" u="none" strike="noStrike" baseline="0" dirty="0">
                <a:latin typeface="+mj-lt"/>
              </a:rPr>
              <a:t>Capitalize</a:t>
            </a:r>
          </a:p>
          <a:p>
            <a:pPr marL="396900" indent="-342900">
              <a:buFont typeface="+mj-lt"/>
              <a:buAutoNum type="arabicPeriod"/>
            </a:pPr>
            <a:r>
              <a:rPr lang="en-US" sz="1800" dirty="0">
                <a:latin typeface="+mj-lt"/>
              </a:rPr>
              <a:t>T</a:t>
            </a:r>
            <a:r>
              <a:rPr lang="en-US" sz="1800" b="0" i="0" u="none" strike="noStrike" baseline="0" dirty="0">
                <a:latin typeface="+mj-lt"/>
              </a:rPr>
              <a:t>he first word in a complete sentence</a:t>
            </a:r>
          </a:p>
          <a:p>
            <a:pPr marL="396900" indent="-342900">
              <a:buFont typeface="+mj-lt"/>
              <a:buAutoNum type="arabicPeriod"/>
            </a:pPr>
            <a:r>
              <a:rPr lang="en-US" sz="1800" dirty="0">
                <a:latin typeface="+mj-lt"/>
              </a:rPr>
              <a:t>N</a:t>
            </a:r>
            <a:r>
              <a:rPr lang="en-US" sz="1800" b="0" i="0" u="none" strike="noStrike" baseline="0" dirty="0">
                <a:latin typeface="+mj-lt"/>
              </a:rPr>
              <a:t>ames of racial and ethnic groups (“We interviewed 25 Black women”)</a:t>
            </a:r>
          </a:p>
          <a:p>
            <a:pPr marL="396900" indent="-342900">
              <a:buFont typeface="+mj-lt"/>
              <a:buAutoNum type="arabicPeriod"/>
            </a:pPr>
            <a:r>
              <a:rPr lang="en-US" sz="1800" b="0" i="0" u="none" strike="noStrike" baseline="0" dirty="0">
                <a:latin typeface="+mj-lt"/>
              </a:rPr>
              <a:t>Nouns Followed by Numerals or Letters (Figure 2.4, Chapter 5)</a:t>
            </a:r>
          </a:p>
          <a:p>
            <a:pPr marL="396900" indent="-342900">
              <a:buFont typeface="+mj-lt"/>
              <a:buAutoNum type="arabicPeriod"/>
            </a:pPr>
            <a:r>
              <a:rPr lang="en-US" sz="1800" b="0" i="0" u="none" strike="noStrike" baseline="0" dirty="0">
                <a:latin typeface="+mj-lt"/>
              </a:rPr>
              <a:t>Job Titles and Positions when the title precedes a name</a:t>
            </a:r>
            <a:br>
              <a:rPr lang="en-US" sz="1800" b="0" i="0" u="none" strike="noStrike" baseline="0" dirty="0">
                <a:latin typeface="+mj-lt"/>
              </a:rPr>
            </a:br>
            <a:r>
              <a:rPr lang="en-US" sz="1800" b="0" i="0" u="none" strike="noStrike" baseline="0" dirty="0">
                <a:latin typeface="+mj-lt"/>
              </a:rPr>
              <a:t>“</a:t>
            </a:r>
            <a:r>
              <a:rPr lang="en-US" sz="1800" b="0" u="none" strike="noStrike" baseline="0" dirty="0">
                <a:latin typeface="+mj-lt"/>
              </a:rPr>
              <a:t>Executive Director of Marketing Carolina Espinoza….”</a:t>
            </a:r>
          </a:p>
          <a:p>
            <a:pPr marL="54000" indent="0">
              <a:buNone/>
            </a:pPr>
            <a:endParaRPr lang="en-US" sz="1800" b="1" i="0" u="none" strike="noStrike" baseline="0" dirty="0">
              <a:latin typeface="+mj-lt"/>
            </a:endParaRPr>
          </a:p>
          <a:p>
            <a:pPr marL="54000" indent="0">
              <a:buNone/>
            </a:pPr>
            <a:r>
              <a:rPr lang="en-US" sz="1800" b="1" i="0" u="none" strike="noStrike" baseline="0" dirty="0">
                <a:latin typeface="+mj-lt"/>
              </a:rPr>
              <a:t>Do not capitalize </a:t>
            </a:r>
          </a:p>
          <a:p>
            <a:pPr marL="396900" indent="-342900">
              <a:buFont typeface="+mj-lt"/>
              <a:buAutoNum type="arabicPeriod"/>
            </a:pPr>
            <a:r>
              <a:rPr lang="en-US" sz="1800" b="0" i="0" u="none" strike="noStrike" baseline="0" dirty="0">
                <a:latin typeface="+mj-lt"/>
              </a:rPr>
              <a:t>A personal name that begins with a lowercase letter when the name begins a sentence; alternatively, reword the sentence</a:t>
            </a:r>
          </a:p>
          <a:p>
            <a:pPr marL="54000" indent="0">
              <a:buNone/>
            </a:pPr>
            <a:r>
              <a:rPr lang="en-US" sz="1800" b="0" i="1" u="none" strike="noStrike" baseline="0" dirty="0">
                <a:latin typeface="+mj-lt"/>
              </a:rPr>
              <a:t>	“</a:t>
            </a:r>
            <a:r>
              <a:rPr lang="en-US" sz="1800" i="1" dirty="0">
                <a:latin typeface="+mj-lt"/>
              </a:rPr>
              <a:t>… </a:t>
            </a:r>
            <a:r>
              <a:rPr lang="en-US" sz="1800" b="0" u="none" strike="noStrike" baseline="0" dirty="0">
                <a:latin typeface="+mj-lt"/>
              </a:rPr>
              <a:t>after the test. </a:t>
            </a:r>
            <a:r>
              <a:rPr lang="en-US" sz="1800" b="0" u="none" strike="noStrike" baseline="0" dirty="0">
                <a:solidFill>
                  <a:srgbClr val="0000DC"/>
                </a:solidFill>
                <a:latin typeface="+mj-lt"/>
              </a:rPr>
              <a:t>van</a:t>
            </a:r>
            <a:r>
              <a:rPr lang="en-US" sz="1800" b="0" u="none" strike="noStrike" baseline="0" dirty="0">
                <a:latin typeface="+mj-lt"/>
              </a:rPr>
              <a:t> de </a:t>
            </a:r>
            <a:r>
              <a:rPr lang="en-US" sz="1800" b="0" u="none" strike="noStrike" baseline="0" dirty="0" err="1">
                <a:latin typeface="+mj-lt"/>
              </a:rPr>
              <a:t>Vijver</a:t>
            </a:r>
            <a:r>
              <a:rPr lang="en-US" sz="1800" b="0" u="none" strike="noStrike" baseline="0" dirty="0">
                <a:latin typeface="+mj-lt"/>
              </a:rPr>
              <a:t> et al. (2019) concluded …”</a:t>
            </a:r>
          </a:p>
          <a:p>
            <a:pPr marL="396900" indent="-342900">
              <a:buFont typeface="+mj-lt"/>
              <a:buAutoNum type="arabicPeriod" startAt="2"/>
            </a:pPr>
            <a:r>
              <a:rPr lang="en-US" sz="1800" dirty="0">
                <a:latin typeface="+mj-lt"/>
              </a:rPr>
              <a:t>Statistical</a:t>
            </a:r>
            <a:r>
              <a:rPr lang="en-US" sz="1800" b="0" i="0" u="none" strike="noStrike" baseline="0" dirty="0">
                <a:latin typeface="+mj-lt"/>
              </a:rPr>
              <a:t> terms (t-test, p-value)</a:t>
            </a:r>
            <a:endParaRPr lang="en-US" sz="1800" dirty="0">
              <a:latin typeface="+mj-lt"/>
            </a:endParaRPr>
          </a:p>
          <a:p>
            <a:pPr marL="396900" indent="-342900">
              <a:buFont typeface="+mj-lt"/>
              <a:buAutoNum type="arabicPeriod" startAt="2"/>
            </a:pPr>
            <a:r>
              <a:rPr lang="en-US" sz="1800" dirty="0">
                <a:latin typeface="+mj-lt"/>
              </a:rPr>
              <a:t>A</a:t>
            </a:r>
            <a:r>
              <a:rPr lang="en-US" sz="1800" b="0" i="0" u="none" strike="noStrike" baseline="0" dirty="0">
                <a:latin typeface="+mj-lt"/>
              </a:rPr>
              <a:t> proper noun that begins with a lowercase (iPad, eBay)</a:t>
            </a:r>
          </a:p>
          <a:p>
            <a:pPr marL="396900" indent="-342900">
              <a:buFont typeface="+mj-lt"/>
              <a:buAutoNum type="arabicPeriod" startAt="2"/>
            </a:pPr>
            <a:endParaRPr lang="en-US" sz="1800" b="0" i="0" u="none" strike="noStrike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388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A9E032-4724-721C-CDE2-61F87EC532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A6E96B-DDCE-5F25-6900-E8A5E9330D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57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159ECE-21EC-D07F-6317-EB19FFF82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italics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20378C-EA2B-0747-947A-3D647025C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z="1800" dirty="0"/>
              <a:t>Do not use </a:t>
            </a:r>
            <a:r>
              <a:rPr lang="en-US" sz="1800" i="1" dirty="0"/>
              <a:t>italics </a:t>
            </a:r>
            <a:r>
              <a:rPr lang="en-US" sz="1800" dirty="0"/>
              <a:t>for quotations.</a:t>
            </a:r>
          </a:p>
          <a:p>
            <a:pPr>
              <a:lnSpc>
                <a:spcPct val="130000"/>
              </a:lnSpc>
            </a:pPr>
            <a:r>
              <a:rPr lang="en-US" sz="1800" dirty="0"/>
              <a:t>Use </a:t>
            </a:r>
            <a:r>
              <a:rPr lang="en-US" sz="1800" i="1" dirty="0"/>
              <a:t>italics</a:t>
            </a:r>
            <a:endParaRPr lang="en-US" sz="1800" dirty="0"/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for words in other languages (the first use of a word)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for titles of works (book titles, journal names, films, poems) 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to provide emphasis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Ex: The word </a:t>
            </a:r>
            <a:r>
              <a:rPr lang="en-US" i="1" dirty="0">
                <a:latin typeface="+mj-lt"/>
              </a:rPr>
              <a:t>very</a:t>
            </a:r>
            <a:r>
              <a:rPr lang="en-US" dirty="0">
                <a:latin typeface="+mj-lt"/>
              </a:rPr>
              <a:t> is often unnecessarily added to academic writing.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for scientific and technical terms (names such as </a:t>
            </a:r>
            <a:r>
              <a:rPr lang="en-US" i="1" dirty="0">
                <a:latin typeface="+mj-lt"/>
              </a:rPr>
              <a:t>Homo sapiens)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for key terms/phrases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In the reference list, journal and book titles use italics:</a:t>
            </a:r>
            <a:br>
              <a:rPr lang="en-US" dirty="0"/>
            </a:br>
            <a:r>
              <a:rPr lang="en-US" sz="1600" dirty="0" err="1"/>
              <a:t>Borjas</a:t>
            </a:r>
            <a:r>
              <a:rPr lang="en-US" sz="1600" dirty="0"/>
              <a:t>, G. J. (1995). The Economic Benefits from Immigration. </a:t>
            </a:r>
            <a:r>
              <a:rPr lang="en-US" sz="1600" i="1" dirty="0"/>
              <a:t>The Journal of Economic Perspectives</a:t>
            </a:r>
            <a:r>
              <a:rPr lang="en-US" sz="1600" dirty="0"/>
              <a:t>, </a:t>
            </a:r>
            <a:r>
              <a:rPr lang="en-US" sz="1600" i="1" dirty="0"/>
              <a:t>9</a:t>
            </a:r>
            <a:r>
              <a:rPr lang="en-US" sz="1600" dirty="0"/>
              <a:t>(2), 3–22.</a:t>
            </a:r>
          </a:p>
          <a:p>
            <a:pPr marL="243000" lvl="1" indent="0">
              <a:lnSpc>
                <a:spcPct val="130000"/>
              </a:lnSpc>
              <a:buNone/>
            </a:pPr>
            <a:endParaRPr lang="en-US" dirty="0"/>
          </a:p>
          <a:p>
            <a:pPr marL="54000" indent="0">
              <a:lnSpc>
                <a:spcPct val="130000"/>
              </a:lnSpc>
              <a:buNone/>
            </a:pPr>
            <a:endParaRPr lang="en-US" sz="1600" dirty="0">
              <a:hlinkClick r:id="rId2"/>
            </a:endParaRPr>
          </a:p>
          <a:p>
            <a:pPr>
              <a:lnSpc>
                <a:spcPct val="130000"/>
              </a:lnSpc>
            </a:pP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C027B4-C1FA-47BF-9213-38DC26D05219}"/>
              </a:ext>
            </a:extLst>
          </p:cNvPr>
          <p:cNvSpPr txBox="1"/>
          <p:nvPr/>
        </p:nvSpPr>
        <p:spPr>
          <a:xfrm>
            <a:off x="539100" y="5662370"/>
            <a:ext cx="7310284" cy="339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00" indent="0">
              <a:lnSpc>
                <a:spcPct val="130000"/>
              </a:lnSpc>
              <a:buNone/>
            </a:pPr>
            <a:r>
              <a:rPr lang="en-US" sz="1400" dirty="0">
                <a:hlinkClick r:id="rId2"/>
              </a:rPr>
              <a:t>https://apastyle.apa.org/style-grammar-guidelines/italics-quotations/italics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0235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0063B5-FEBB-CE73-6E2B-B9737DE618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6F3F69-52E0-1A82-2C05-52F9F03A84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58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5A47B1-9D7F-8728-0799-A3D11430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Abbreviations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3AD810-3B71-0787-0D00-EB81EACDA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203950" cy="4139998"/>
          </a:xfrm>
        </p:spPr>
        <p:txBody>
          <a:bodyPr/>
          <a:lstStyle/>
          <a:p>
            <a:r>
              <a:rPr lang="en-US" sz="1800" dirty="0"/>
              <a:t>Use abbreviations to save space and avoid repetition</a:t>
            </a:r>
          </a:p>
          <a:p>
            <a:r>
              <a:rPr lang="en-US" sz="1800" dirty="0"/>
              <a:t>If you use the abbreviation only one or two times, readers may have difficulty remembering what it means (better do not abbreviate).</a:t>
            </a:r>
          </a:p>
          <a:p>
            <a:r>
              <a:rPr lang="en-US" sz="1800" dirty="0"/>
              <a:t>There is no limit for the use of abbreviations but do not overuse</a:t>
            </a:r>
          </a:p>
          <a:p>
            <a:r>
              <a:rPr lang="en-US" sz="1800" dirty="0">
                <a:latin typeface="ArialMT"/>
              </a:rPr>
              <a:t>Text is generally easier to understand when most words are written</a:t>
            </a:r>
          </a:p>
          <a:p>
            <a:r>
              <a:rPr lang="en-US" sz="1800" dirty="0">
                <a:latin typeface="ArialMT"/>
              </a:rPr>
              <a:t>Define all abbreviations used in all tables and all figures</a:t>
            </a:r>
            <a:br>
              <a:rPr lang="en-US" sz="1800" dirty="0">
                <a:latin typeface="ArialMT"/>
              </a:rPr>
            </a:br>
            <a:endParaRPr lang="en-US" b="0" i="0" u="none" strike="noStrike" baseline="0" dirty="0">
              <a:latin typeface="ArialMT"/>
            </a:endParaRPr>
          </a:p>
          <a:p>
            <a:pPr marL="243000" lvl="1" indent="0">
              <a:lnSpc>
                <a:spcPts val="2700"/>
              </a:lnSpc>
              <a:buNone/>
            </a:pPr>
            <a:r>
              <a:rPr lang="en-US" dirty="0">
                <a:latin typeface="ArialMT"/>
              </a:rPr>
              <a:t>Compare sentences written with and without abbreviations:</a:t>
            </a:r>
          </a:p>
          <a:p>
            <a:pPr lvl="1">
              <a:lnSpc>
                <a:spcPts val="2700"/>
              </a:lnSpc>
            </a:pPr>
            <a:r>
              <a:rPr lang="en-US" b="0" i="0" u="none" strike="noStrike" baseline="0" dirty="0">
                <a:solidFill>
                  <a:srgbClr val="0000DC"/>
                </a:solidFill>
                <a:latin typeface="ArialMT"/>
              </a:rPr>
              <a:t>“The advantage of the LH was clear from the RT data, </a:t>
            </a:r>
            <a:br>
              <a:rPr lang="en-US" b="0" i="0" u="none" strike="noStrike" baseline="0" dirty="0">
                <a:solidFill>
                  <a:srgbClr val="0000DC"/>
                </a:solidFill>
                <a:latin typeface="ArialMT"/>
              </a:rPr>
            </a:br>
            <a:r>
              <a:rPr lang="en-US" b="0" i="0" u="none" strike="noStrike" baseline="0" dirty="0">
                <a:solidFill>
                  <a:srgbClr val="0000DC"/>
                </a:solidFill>
                <a:latin typeface="ArialMT"/>
              </a:rPr>
              <a:t>which reflected high FP </a:t>
            </a:r>
            <a:r>
              <a:rPr lang="en-US" dirty="0">
                <a:solidFill>
                  <a:srgbClr val="0000DC"/>
                </a:solidFill>
                <a:latin typeface="ArialMT"/>
              </a:rPr>
              <a:t>and</a:t>
            </a:r>
            <a:r>
              <a:rPr lang="en-US" b="0" i="0" u="none" strike="noStrike" baseline="0" dirty="0">
                <a:solidFill>
                  <a:srgbClr val="0000DC"/>
                </a:solidFill>
                <a:latin typeface="ArialMT"/>
              </a:rPr>
              <a:t> </a:t>
            </a:r>
            <a:r>
              <a:rPr lang="en-US" dirty="0">
                <a:solidFill>
                  <a:srgbClr val="0000DC"/>
                </a:solidFill>
                <a:latin typeface="ArialMT"/>
              </a:rPr>
              <a:t>FN</a:t>
            </a:r>
            <a:r>
              <a:rPr lang="en-US" b="0" i="0" u="none" strike="noStrike" baseline="0" dirty="0">
                <a:solidFill>
                  <a:srgbClr val="0000DC"/>
                </a:solidFill>
                <a:latin typeface="ArialMT"/>
              </a:rPr>
              <a:t> rates for the RH.”</a:t>
            </a:r>
            <a:endParaRPr lang="en-US" dirty="0">
              <a:solidFill>
                <a:srgbClr val="0000DC"/>
              </a:solidFill>
              <a:latin typeface="ArialMT"/>
            </a:endParaRPr>
          </a:p>
          <a:p>
            <a:pPr lvl="1">
              <a:lnSpc>
                <a:spcPts val="2700"/>
              </a:lnSpc>
            </a:pPr>
            <a:r>
              <a:rPr lang="en-US" b="0" i="0" u="none" strike="noStrike" baseline="0" dirty="0">
                <a:solidFill>
                  <a:srgbClr val="0000DC"/>
                </a:solidFill>
                <a:latin typeface="ArialMT"/>
              </a:rPr>
              <a:t>“The advantage of the left hand was clear from the reaction time data, which reflected high false-positive and false-negative rates for the right hand.”</a:t>
            </a:r>
            <a:endParaRPr lang="en-US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7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04D859-5080-5E03-5355-3E9497B683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8ACB98-AEE6-7683-0007-4B7A141E85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59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D5F6E9-46EB-0DF9-6FA3-335A9AB1A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Latin Abbreviations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E1BC28-6FBC-E087-6DF6-7A82F4C01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latin typeface="+mj-lt"/>
              </a:rPr>
              <a:t>Avoid e.g. and i.e., instead use </a:t>
            </a:r>
            <a:r>
              <a:rPr lang="en-US" sz="1800" b="0" i="0" u="none" strike="noStrike" baseline="0" dirty="0">
                <a:solidFill>
                  <a:srgbClr val="0000DC"/>
                </a:solidFill>
                <a:latin typeface="+mj-lt"/>
              </a:rPr>
              <a:t>for example </a:t>
            </a:r>
            <a:r>
              <a:rPr lang="en-US" sz="1800" b="0" i="0" u="none" strike="noStrike" baseline="0" dirty="0">
                <a:latin typeface="+mj-lt"/>
              </a:rPr>
              <a:t>and </a:t>
            </a:r>
            <a:r>
              <a:rPr lang="en-US" sz="1800" b="0" i="0" u="none" strike="noStrike" baseline="0" dirty="0">
                <a:solidFill>
                  <a:srgbClr val="0000DC"/>
                </a:solidFill>
                <a:latin typeface="+mj-lt"/>
              </a:rPr>
              <a:t>for instance</a:t>
            </a:r>
            <a:r>
              <a:rPr lang="en-US" sz="1800" b="0" i="0" u="none" strike="noStrike" baseline="0" dirty="0">
                <a:latin typeface="+mj-lt"/>
              </a:rPr>
              <a:t>.</a:t>
            </a:r>
          </a:p>
          <a:p>
            <a:r>
              <a:rPr lang="en-US" sz="1800" b="0" i="0" u="none" strike="noStrike" baseline="0" dirty="0">
                <a:latin typeface="+mj-lt"/>
              </a:rPr>
              <a:t>Avoid etc. (and so forth)</a:t>
            </a:r>
          </a:p>
          <a:p>
            <a:r>
              <a:rPr lang="en-US" sz="1800" b="0" i="0" u="none" strike="noStrike" baseline="0" dirty="0">
                <a:latin typeface="+mj-lt"/>
              </a:rPr>
              <a:t>Avoid vs or v, instead use </a:t>
            </a:r>
            <a:r>
              <a:rPr lang="en-US" sz="1800" b="0" i="0" u="none" strike="noStrike" baseline="0" dirty="0">
                <a:solidFill>
                  <a:srgbClr val="0000DC"/>
                </a:solidFill>
                <a:latin typeface="+mj-lt"/>
              </a:rPr>
              <a:t>versus </a:t>
            </a:r>
            <a:r>
              <a:rPr lang="en-US" sz="1800" b="0" i="0" u="none" strike="noStrike" baseline="0" dirty="0">
                <a:latin typeface="+mj-lt"/>
              </a:rPr>
              <a:t>or </a:t>
            </a:r>
            <a:r>
              <a:rPr lang="en-US" sz="1800" b="0" i="0" u="none" strike="noStrike" baseline="0" dirty="0">
                <a:solidFill>
                  <a:srgbClr val="0000DC"/>
                </a:solidFill>
                <a:latin typeface="+mj-lt"/>
              </a:rPr>
              <a:t>against</a:t>
            </a:r>
            <a:endParaRPr lang="en-US" sz="1800" b="0" i="0" u="none" strike="noStrike" baseline="0" dirty="0">
              <a:latin typeface="+mj-lt"/>
            </a:endParaRPr>
          </a:p>
          <a:p>
            <a:r>
              <a:rPr lang="en-US" sz="1800" dirty="0">
                <a:latin typeface="+mj-lt"/>
              </a:rPr>
              <a:t>abbreviation “et al.” is a short form of et alia (and others)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It is acceptable when giving in text citations with multiple authors. The full stop should always be included afterwards to acknowledge the abbreviation. It does not need to be </a:t>
            </a:r>
            <a:r>
              <a:rPr lang="en-US" sz="1800" dirty="0" err="1">
                <a:latin typeface="+mj-lt"/>
              </a:rPr>
              <a:t>italicised</a:t>
            </a:r>
            <a:r>
              <a:rPr lang="en-US" sz="1800" dirty="0">
                <a:latin typeface="+mj-lt"/>
              </a:rPr>
              <a:t> as it is in common usage.</a:t>
            </a:r>
          </a:p>
          <a:p>
            <a:endParaRPr lang="en-US" sz="1800" dirty="0">
              <a:latin typeface="+mj-lt"/>
            </a:endParaRPr>
          </a:p>
          <a:p>
            <a:r>
              <a:rPr lang="en-US" sz="1800" dirty="0">
                <a:solidFill>
                  <a:srgbClr val="0000DC"/>
                </a:solidFill>
                <a:latin typeface="+mj-lt"/>
              </a:rPr>
              <a:t>Vis-à-vis</a:t>
            </a:r>
            <a:r>
              <a:rPr lang="en-US" sz="1800" dirty="0">
                <a:latin typeface="+mj-lt"/>
              </a:rPr>
              <a:t> is from French and its meaning is “face-to-face”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It is used to compare things, or as synonym for “opposite” or “facing.”</a:t>
            </a:r>
          </a:p>
          <a:p>
            <a:pPr marL="182563" indent="0">
              <a:buNone/>
            </a:pPr>
            <a:r>
              <a:rPr lang="en-US" sz="1600" dirty="0">
                <a:latin typeface="+mj-lt"/>
              </a:rPr>
              <a:t>Ex: Upgrading immigrant integration policies reduces the gap in unemployment and thus improves immigrants’ labor market position </a:t>
            </a:r>
            <a:r>
              <a:rPr lang="en-US" sz="1600" dirty="0">
                <a:solidFill>
                  <a:srgbClr val="0000DC"/>
                </a:solidFill>
                <a:latin typeface="+mj-lt"/>
              </a:rPr>
              <a:t>vis-à-vis</a:t>
            </a:r>
            <a:r>
              <a:rPr lang="en-US" sz="1600" dirty="0">
                <a:latin typeface="+mj-lt"/>
              </a:rPr>
              <a:t> the natives.</a:t>
            </a:r>
          </a:p>
        </p:txBody>
      </p:sp>
    </p:spTree>
    <p:extLst>
      <p:ext uri="{BB962C8B-B14F-4D97-AF65-F5344CB8AC3E}">
        <p14:creationId xmlns:p14="http://schemas.microsoft.com/office/powerpoint/2010/main" val="407192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AB206E-B693-EC02-6B6C-AD2255BD22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159149-790D-88D0-EA91-5635A192D7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6</a:t>
            </a:fld>
            <a:endParaRPr lang="en-GB" altLang="cs-CZ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08AC5A-E621-D7D3-AA2A-9CC513BCF139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algn="l"/>
            <a:r>
              <a:rPr lang="en-US" sz="2200" b="0" i="0" dirty="0">
                <a:solidFill>
                  <a:srgbClr val="3A3A3A"/>
                </a:solidFill>
                <a:effectLst/>
                <a:latin typeface="+mj-lt"/>
              </a:rPr>
              <a:t>Think about the </a:t>
            </a:r>
            <a:r>
              <a:rPr lang="en-US" sz="2200" b="0" i="0" dirty="0">
                <a:solidFill>
                  <a:srgbClr val="0000DC"/>
                </a:solidFill>
                <a:effectLst/>
                <a:latin typeface="+mj-lt"/>
              </a:rPr>
              <a:t>literature review as a creative challenge</a:t>
            </a:r>
            <a:r>
              <a:rPr lang="en-US" sz="2200" b="0" i="0" dirty="0">
                <a:solidFill>
                  <a:srgbClr val="3A3A3A"/>
                </a:solidFill>
                <a:effectLst/>
                <a:latin typeface="+mj-lt"/>
              </a:rPr>
              <a:t>.</a:t>
            </a:r>
          </a:p>
          <a:p>
            <a:pPr algn="l"/>
            <a:endParaRPr lang="en-US" sz="2200" b="0" i="0" dirty="0">
              <a:solidFill>
                <a:srgbClr val="3A3A3A"/>
              </a:solidFill>
              <a:effectLst/>
              <a:latin typeface="+mj-lt"/>
            </a:endParaRPr>
          </a:p>
          <a:p>
            <a:r>
              <a:rPr lang="en-US" sz="2200" b="0" i="0" dirty="0">
                <a:solidFill>
                  <a:srgbClr val="3A3A3A"/>
                </a:solidFill>
                <a:effectLst/>
                <a:latin typeface="+mj-lt"/>
              </a:rPr>
              <a:t>A useful analogy for the </a:t>
            </a:r>
            <a:r>
              <a:rPr lang="en-US" sz="2200" b="0" i="0" dirty="0">
                <a:solidFill>
                  <a:srgbClr val="0000DC"/>
                </a:solidFill>
                <a:effectLst/>
                <a:latin typeface="+mj-lt"/>
              </a:rPr>
              <a:t>literature review is trying to get an octopus into a jar </a:t>
            </a:r>
            <a:r>
              <a:rPr lang="en-US" sz="2200" b="0" i="0" dirty="0">
                <a:solidFill>
                  <a:srgbClr val="3A3A3A"/>
                </a:solidFill>
                <a:effectLst/>
                <a:latin typeface="+mj-lt"/>
              </a:rPr>
              <a:t>(</a:t>
            </a:r>
            <a:r>
              <a:rPr lang="en-US" sz="2200" b="0" i="0" u="none" strike="noStrike" dirty="0">
                <a:effectLst/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sz="2200" b="0" i="0" dirty="0">
                <a:solidFill>
                  <a:srgbClr val="3A3A3A"/>
                </a:solidFill>
                <a:effectLst/>
                <a:latin typeface="+mj-lt"/>
              </a:rPr>
              <a:t>).</a:t>
            </a:r>
            <a:br>
              <a:rPr lang="en-US" sz="2200" b="0" i="0" dirty="0">
                <a:solidFill>
                  <a:srgbClr val="3A3A3A"/>
                </a:solidFill>
                <a:effectLst/>
                <a:latin typeface="+mj-lt"/>
              </a:rPr>
            </a:br>
            <a:endParaRPr lang="en-US" sz="2200" b="0" i="0" dirty="0">
              <a:solidFill>
                <a:srgbClr val="3A3A3A"/>
              </a:solidFill>
              <a:effectLst/>
              <a:latin typeface="+mj-lt"/>
            </a:endParaRPr>
          </a:p>
          <a:p>
            <a:pPr algn="l"/>
            <a:r>
              <a:rPr lang="en-US" sz="2200" b="0" i="0" dirty="0">
                <a:solidFill>
                  <a:srgbClr val="3A3A3A"/>
                </a:solidFill>
                <a:effectLst/>
                <a:latin typeface="+mj-lt"/>
              </a:rPr>
              <a:t>Describe past research. Describe the current research. </a:t>
            </a:r>
            <a:r>
              <a:rPr lang="en-US" sz="2200" b="0" i="0" dirty="0">
                <a:solidFill>
                  <a:srgbClr val="0000DC"/>
                </a:solidFill>
                <a:effectLst/>
                <a:latin typeface="+mj-lt"/>
              </a:rPr>
              <a:t>Position your research</a:t>
            </a:r>
            <a:r>
              <a:rPr lang="en-US" sz="2200" b="0" i="0" dirty="0">
                <a:solidFill>
                  <a:srgbClr val="3A3A3A"/>
                </a:solidFill>
                <a:effectLst/>
                <a:latin typeface="+mj-lt"/>
              </a:rPr>
              <a:t> in the current research.</a:t>
            </a:r>
          </a:p>
          <a:p>
            <a:pPr algn="l"/>
            <a:endParaRPr lang="en-US" sz="2200" dirty="0">
              <a:solidFill>
                <a:srgbClr val="3A3A3A"/>
              </a:solidFill>
              <a:latin typeface="+mj-lt"/>
            </a:endParaRPr>
          </a:p>
          <a:p>
            <a:pPr algn="l"/>
            <a:r>
              <a:rPr lang="en-US" sz="2200" b="0" i="0" dirty="0">
                <a:solidFill>
                  <a:srgbClr val="3A3A3A"/>
                </a:solidFill>
                <a:effectLst/>
                <a:latin typeface="+mj-lt"/>
              </a:rPr>
              <a:t>Literature review is the most difficult part of academic writing. What is the academic debate on the topic? What are the most important studies I shall amplify (ask supervisor)? How to organize studies in the review (by argument, chronologically, thematically)?</a:t>
            </a:r>
          </a:p>
          <a:p>
            <a:pPr algn="l"/>
            <a:endParaRPr lang="en-US" sz="2200" dirty="0">
              <a:solidFill>
                <a:srgbClr val="3A3A3A"/>
              </a:solidFill>
              <a:latin typeface="+mj-lt"/>
            </a:endParaRPr>
          </a:p>
          <a:p>
            <a:pPr algn="l"/>
            <a:r>
              <a:rPr lang="en-US" sz="2200" dirty="0" err="1">
                <a:solidFill>
                  <a:srgbClr val="3A3A3A"/>
                </a:solidFill>
                <a:latin typeface="+mj-lt"/>
              </a:rPr>
              <a:t>Literatur</a:t>
            </a:r>
            <a:r>
              <a:rPr lang="en-US" sz="2200" dirty="0">
                <a:solidFill>
                  <a:srgbClr val="3A3A3A"/>
                </a:solidFill>
                <a:latin typeface="+mj-lt"/>
              </a:rPr>
              <a:t> review is not a "shopping list". It should help you </a:t>
            </a:r>
            <a:r>
              <a:rPr lang="en-US" sz="2200" dirty="0">
                <a:solidFill>
                  <a:srgbClr val="0000DC"/>
                </a:solidFill>
                <a:latin typeface="+mj-lt"/>
              </a:rPr>
              <a:t>to make a voice.</a:t>
            </a:r>
          </a:p>
          <a:p>
            <a:pPr algn="l"/>
            <a:endParaRPr lang="en-US" sz="2200" dirty="0">
              <a:solidFill>
                <a:srgbClr val="3A3A3A"/>
              </a:solidFill>
              <a:latin typeface="+mj-lt"/>
            </a:endParaRPr>
          </a:p>
          <a:p>
            <a:pPr algn="l"/>
            <a:endParaRPr lang="en-US" sz="2200" dirty="0">
              <a:solidFill>
                <a:srgbClr val="3A3A3A"/>
              </a:solidFill>
              <a:latin typeface="+mj-lt"/>
            </a:endParaRPr>
          </a:p>
          <a:p>
            <a:br>
              <a:rPr lang="en-US" sz="2200" dirty="0">
                <a:latin typeface="+mj-lt"/>
              </a:rPr>
            </a:b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884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2DD87C-E379-3A15-BEED-2DAD1A8C97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5CF45D-3EEF-8769-D3D4-55E37DB953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60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855752-E700-D8A2-A89A-0B4D19226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Numbers expressed in Numerals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7B085D-430A-84B2-213A-5FDC0C8A7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latin typeface="+mj-lt"/>
              </a:rPr>
              <a:t>Numbers </a:t>
            </a:r>
            <a:r>
              <a:rPr lang="en-US" sz="1800" dirty="0">
                <a:solidFill>
                  <a:srgbClr val="0000DC"/>
                </a:solidFill>
                <a:latin typeface="+mj-lt"/>
              </a:rPr>
              <a:t>higher than nine </a:t>
            </a:r>
            <a:r>
              <a:rPr lang="en-US" sz="1800" dirty="0">
                <a:latin typeface="+mj-lt"/>
              </a:rPr>
              <a:t>can be written in numerals</a:t>
            </a:r>
          </a:p>
          <a:p>
            <a:r>
              <a:rPr lang="en-US" sz="1800" b="0" i="0" u="none" strike="noStrike" baseline="0" dirty="0">
                <a:latin typeface="+mj-lt"/>
              </a:rPr>
              <a:t>Numbers that represent </a:t>
            </a:r>
            <a:r>
              <a:rPr lang="en-US" sz="1800" b="0" i="0" u="none" strike="noStrike" baseline="0" dirty="0">
                <a:solidFill>
                  <a:srgbClr val="0000DC"/>
                </a:solidFill>
                <a:latin typeface="+mj-lt"/>
              </a:rPr>
              <a:t>statistics</a:t>
            </a:r>
            <a:r>
              <a:rPr lang="en-US" sz="1800" b="0" i="0" u="none" strike="noStrike" baseline="0" dirty="0">
                <a:latin typeface="+mj-lt"/>
              </a:rPr>
              <a:t>, </a:t>
            </a:r>
            <a:r>
              <a:rPr lang="en-US" sz="1800" b="0" i="0" u="none" strike="noStrike" baseline="0" dirty="0">
                <a:solidFill>
                  <a:srgbClr val="0000DC"/>
                </a:solidFill>
                <a:latin typeface="+mj-lt"/>
              </a:rPr>
              <a:t>percentages</a:t>
            </a:r>
            <a:r>
              <a:rPr lang="en-US" sz="1800" b="0" i="0" u="none" strike="noStrike" baseline="0" dirty="0">
                <a:latin typeface="+mj-lt"/>
              </a:rPr>
              <a:t>, </a:t>
            </a:r>
            <a:r>
              <a:rPr lang="en-US" sz="1800" b="0" i="0" u="none" strike="noStrike" baseline="0" dirty="0">
                <a:solidFill>
                  <a:srgbClr val="0000DC"/>
                </a:solidFill>
                <a:latin typeface="+mj-lt"/>
              </a:rPr>
              <a:t>ratios</a:t>
            </a:r>
            <a:r>
              <a:rPr lang="en-US" sz="1800" b="0" i="0" u="none" strike="noStrike" baseline="0" dirty="0">
                <a:latin typeface="+mj-lt"/>
              </a:rPr>
              <a:t>, </a:t>
            </a:r>
            <a:r>
              <a:rPr lang="en-US" sz="1800" b="0" i="0" u="none" strike="noStrike" baseline="0" dirty="0">
                <a:solidFill>
                  <a:srgbClr val="0000DC"/>
                </a:solidFill>
                <a:latin typeface="+mj-lt"/>
              </a:rPr>
              <a:t>percentiles</a:t>
            </a:r>
            <a:r>
              <a:rPr lang="en-US" sz="1800" b="0" i="0" u="none" strike="noStrike" baseline="0" dirty="0">
                <a:latin typeface="+mj-lt"/>
              </a:rPr>
              <a:t> </a:t>
            </a:r>
            <a:br>
              <a:rPr lang="en-US" sz="1800" b="0" i="0" u="none" strike="noStrike" baseline="0" dirty="0">
                <a:latin typeface="+mj-lt"/>
              </a:rPr>
            </a:br>
            <a:r>
              <a:rPr lang="en-US" sz="1800" dirty="0"/>
              <a:t>Ex: In January 2022, car production fell by 11.4% to 92,657 vehicles.</a:t>
            </a:r>
            <a:endParaRPr lang="en-US" sz="1800" dirty="0">
              <a:latin typeface="+mj-lt"/>
            </a:endParaRPr>
          </a:p>
          <a:p>
            <a:r>
              <a:rPr lang="en-US" sz="1800" dirty="0">
                <a:solidFill>
                  <a:srgbClr val="0000DC"/>
                </a:solidFill>
                <a:latin typeface="+mj-lt"/>
              </a:rPr>
              <a:t>T</a:t>
            </a:r>
            <a:r>
              <a:rPr lang="en-US" sz="1800" b="0" i="0" u="none" strike="noStrike" baseline="0" dirty="0">
                <a:solidFill>
                  <a:srgbClr val="0000DC"/>
                </a:solidFill>
                <a:latin typeface="+mj-lt"/>
              </a:rPr>
              <a:t>ime</a:t>
            </a:r>
            <a:r>
              <a:rPr lang="en-US" sz="1800" b="0" i="0" u="none" strike="noStrike" baseline="0" dirty="0">
                <a:latin typeface="+mj-lt"/>
              </a:rPr>
              <a:t>, </a:t>
            </a:r>
            <a:r>
              <a:rPr lang="en-US" sz="1800" b="0" i="0" u="none" strike="noStrike" baseline="0" dirty="0">
                <a:solidFill>
                  <a:srgbClr val="0000DC"/>
                </a:solidFill>
                <a:latin typeface="+mj-lt"/>
              </a:rPr>
              <a:t>dates</a:t>
            </a:r>
            <a:r>
              <a:rPr lang="en-US" sz="1800" b="0" i="0" u="none" strike="noStrike" baseline="0" dirty="0">
                <a:latin typeface="+mj-lt"/>
              </a:rPr>
              <a:t>, </a:t>
            </a:r>
            <a:r>
              <a:rPr lang="en-US" sz="1800" b="0" i="0" u="none" strike="noStrike" baseline="0" dirty="0">
                <a:solidFill>
                  <a:srgbClr val="0000DC"/>
                </a:solidFill>
                <a:latin typeface="+mj-lt"/>
              </a:rPr>
              <a:t>ages</a:t>
            </a:r>
            <a:r>
              <a:rPr lang="en-US" sz="1800" b="0" i="0" u="none" strike="noStrike" baseline="0" dirty="0">
                <a:latin typeface="+mj-lt"/>
              </a:rPr>
              <a:t>, </a:t>
            </a:r>
            <a:r>
              <a:rPr lang="en-US" sz="1800" b="0" i="0" u="none" strike="noStrike" baseline="0" dirty="0">
                <a:solidFill>
                  <a:srgbClr val="0000DC"/>
                </a:solidFill>
                <a:latin typeface="+mj-lt"/>
              </a:rPr>
              <a:t>scores</a:t>
            </a:r>
            <a:r>
              <a:rPr lang="en-US" sz="1800" b="0" i="0" u="none" strike="noStrike" baseline="0" dirty="0">
                <a:latin typeface="+mj-lt"/>
              </a:rPr>
              <a:t> and </a:t>
            </a:r>
            <a:r>
              <a:rPr lang="en-US" sz="1800" b="0" i="0" u="none" strike="noStrike" baseline="0" dirty="0">
                <a:solidFill>
                  <a:srgbClr val="0000DC"/>
                </a:solidFill>
                <a:latin typeface="+mj-lt"/>
              </a:rPr>
              <a:t>points</a:t>
            </a:r>
            <a:r>
              <a:rPr lang="en-US" sz="1800" b="0" i="0" u="none" strike="noStrike" baseline="0" dirty="0">
                <a:latin typeface="+mj-lt"/>
              </a:rPr>
              <a:t> on a scale, </a:t>
            </a:r>
            <a:r>
              <a:rPr lang="en-US" sz="1800" b="0" i="0" u="none" strike="noStrike" baseline="0" dirty="0">
                <a:solidFill>
                  <a:srgbClr val="0000DC"/>
                </a:solidFill>
                <a:latin typeface="+mj-lt"/>
              </a:rPr>
              <a:t>exact sums of money</a:t>
            </a:r>
            <a:br>
              <a:rPr lang="en-US" sz="1800" dirty="0">
                <a:latin typeface="+mj-lt"/>
              </a:rPr>
            </a:br>
            <a:r>
              <a:rPr lang="en-US" sz="1800" b="0" i="0" u="none" strike="noStrike" baseline="0" dirty="0">
                <a:latin typeface="+mj-lt"/>
              </a:rPr>
              <a:t>Ex: Monday 6 March, 2023, was 2 years old, scored 4 on a 7-point scale, </a:t>
            </a:r>
            <a:br>
              <a:rPr lang="en-US" sz="1800" b="0" i="0" u="none" strike="noStrike" baseline="0" dirty="0">
                <a:latin typeface="+mj-lt"/>
              </a:rPr>
            </a:br>
            <a:r>
              <a:rPr lang="en-US" sz="1800" b="0" i="0" u="none" strike="noStrike" baseline="0" dirty="0">
                <a:latin typeface="+mj-lt"/>
              </a:rPr>
              <a:t>3 years ago, </a:t>
            </a:r>
            <a:r>
              <a:rPr lang="it-IT" sz="1800" dirty="0">
                <a:latin typeface="+mj-lt"/>
              </a:rPr>
              <a:t>GDP per capita US$15,027, price increased by $5. </a:t>
            </a:r>
            <a:endParaRPr lang="en-US" sz="1800" b="0" i="0" u="none" strike="noStrike" baseline="0" dirty="0">
              <a:latin typeface="+mj-lt"/>
            </a:endParaRPr>
          </a:p>
          <a:p>
            <a:pPr algn="l"/>
            <a:r>
              <a:rPr lang="en-US" sz="1800" b="0" i="0" u="none" strike="noStrike" baseline="0" dirty="0">
                <a:latin typeface="+mj-lt"/>
              </a:rPr>
              <a:t>Number after a noun vs. Number before a noun</a:t>
            </a:r>
            <a:br>
              <a:rPr lang="en-US" sz="1800" b="0" i="0" u="none" strike="noStrike" baseline="0" dirty="0">
                <a:latin typeface="+mj-lt"/>
              </a:rPr>
            </a:br>
            <a:r>
              <a:rPr lang="en-US" sz="1800" b="0" i="0" u="none" strike="noStrike" baseline="0" dirty="0">
                <a:latin typeface="+mj-lt"/>
              </a:rPr>
              <a:t>Ex: Table 2, Column 8, but the second table, the eighth column</a:t>
            </a:r>
          </a:p>
          <a:p>
            <a:pPr algn="l"/>
            <a:r>
              <a:rPr lang="en-US" sz="1800" dirty="0">
                <a:latin typeface="+mj-lt"/>
              </a:rPr>
              <a:t>Use </a:t>
            </a:r>
            <a:r>
              <a:rPr lang="en-US" sz="1800" dirty="0">
                <a:solidFill>
                  <a:srgbClr val="0000DC"/>
                </a:solidFill>
                <a:latin typeface="+mj-lt"/>
              </a:rPr>
              <a:t>commas</a:t>
            </a:r>
            <a:r>
              <a:rPr lang="en-US" sz="1800" dirty="0">
                <a:latin typeface="+mj-lt"/>
              </a:rPr>
              <a:t> between groups of three digits in most figures of 1,000 or more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Ex: $200,000 but “about two hundred thousand dollars”</a:t>
            </a:r>
          </a:p>
          <a:p>
            <a:pPr algn="l"/>
            <a:r>
              <a:rPr lang="en-US" sz="1800" dirty="0">
                <a:latin typeface="+mj-lt"/>
              </a:rPr>
              <a:t>Most data can be effectively presented with two </a:t>
            </a:r>
            <a:r>
              <a:rPr lang="en-US" sz="1800" dirty="0">
                <a:solidFill>
                  <a:srgbClr val="0000DC"/>
                </a:solidFill>
                <a:latin typeface="+mj-lt"/>
              </a:rPr>
              <a:t>decimal digits </a:t>
            </a:r>
            <a:r>
              <a:rPr lang="en-US" sz="1800" dirty="0">
                <a:latin typeface="+mj-lt"/>
              </a:rPr>
              <a:t>of accuracy</a:t>
            </a:r>
          </a:p>
          <a:p>
            <a:pPr algn="l"/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86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73EAF9-4280-7B89-B46E-4ABD6467A5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BA7B54-9126-1B92-0FEE-864A4F59B5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61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7CE3FD-FF33-32A3-7548-CE7AA4DF2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Numbers Expressed in Words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FEA7F4-2A04-1964-492C-5B3A4023F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latin typeface="+mj-lt"/>
              </a:rPr>
              <a:t>Numbers </a:t>
            </a:r>
            <a:r>
              <a:rPr lang="en-US" sz="1800" dirty="0">
                <a:solidFill>
                  <a:srgbClr val="0000DC"/>
                </a:solidFill>
                <a:latin typeface="+mj-lt"/>
              </a:rPr>
              <a:t>zero through nine </a:t>
            </a:r>
            <a:r>
              <a:rPr lang="en-US" sz="1800" dirty="0">
                <a:latin typeface="+mj-lt"/>
              </a:rPr>
              <a:t>should be written in words</a:t>
            </a:r>
          </a:p>
          <a:p>
            <a:r>
              <a:rPr lang="en-US" sz="1800" dirty="0">
                <a:latin typeface="+mj-lt"/>
              </a:rPr>
              <a:t>Ordinal numbers less than 10th (e.g., fourth, second)</a:t>
            </a:r>
          </a:p>
          <a:p>
            <a:pPr marL="54000" indent="0">
              <a:buNone/>
            </a:pPr>
            <a:r>
              <a:rPr lang="en-US" sz="1800" dirty="0">
                <a:latin typeface="+mj-lt"/>
              </a:rPr>
              <a:t>Exceptions for number usage:</a:t>
            </a:r>
          </a:p>
          <a:p>
            <a:r>
              <a:rPr lang="en-US" sz="1800" dirty="0">
                <a:latin typeface="+mj-lt"/>
              </a:rPr>
              <a:t>Any </a:t>
            </a:r>
            <a:r>
              <a:rPr lang="en-US" sz="1800" dirty="0">
                <a:solidFill>
                  <a:srgbClr val="0000DC"/>
                </a:solidFill>
                <a:latin typeface="+mj-lt"/>
              </a:rPr>
              <a:t>number that begins a sentence</a:t>
            </a:r>
            <a:r>
              <a:rPr lang="en-US" sz="1800" dirty="0">
                <a:latin typeface="+mj-lt"/>
              </a:rPr>
              <a:t>, title, or heading (or reword the sentence)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Ex: Twelve students improved, and 12 students did not improve. </a:t>
            </a:r>
          </a:p>
          <a:p>
            <a:r>
              <a:rPr lang="en-US" sz="1800" dirty="0">
                <a:solidFill>
                  <a:srgbClr val="0000DC"/>
                </a:solidFill>
                <a:latin typeface="+mj-lt"/>
              </a:rPr>
              <a:t>Common fractions</a:t>
            </a:r>
            <a:r>
              <a:rPr lang="en-US" sz="1800" dirty="0">
                <a:latin typeface="+mj-lt"/>
              </a:rPr>
              <a:t>, Ex: Three fourths of the population…</a:t>
            </a:r>
          </a:p>
          <a:p>
            <a:r>
              <a:rPr lang="en-US" sz="1800" dirty="0">
                <a:solidFill>
                  <a:srgbClr val="0000DC"/>
                </a:solidFill>
                <a:latin typeface="+mj-lt"/>
              </a:rPr>
              <a:t>Common phrases</a:t>
            </a:r>
            <a:r>
              <a:rPr lang="en-US" sz="1800" dirty="0">
                <a:latin typeface="+mj-lt"/>
              </a:rPr>
              <a:t>, Ex: Seven Wonders of the World, Twelve </a:t>
            </a:r>
          </a:p>
          <a:p>
            <a:r>
              <a:rPr lang="en-US" sz="1800" dirty="0">
                <a:latin typeface="+mj-lt"/>
              </a:rPr>
              <a:t>It is acceptable to use either numerals or words depending on the context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Ex: a thousand people or 1,000 people</a:t>
            </a:r>
          </a:p>
          <a:p>
            <a:r>
              <a:rPr lang="en-US" sz="1800" dirty="0">
                <a:solidFill>
                  <a:srgbClr val="0000DC"/>
                </a:solidFill>
                <a:latin typeface="+mj-lt"/>
              </a:rPr>
              <a:t>Vague numbers</a:t>
            </a:r>
            <a:r>
              <a:rPr lang="en-US" sz="1800" dirty="0">
                <a:latin typeface="+mj-lt"/>
              </a:rPr>
              <a:t>, and less precise large numbers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Ex: half of the population, several thousand, around eight o’clock</a:t>
            </a:r>
          </a:p>
          <a:p>
            <a:r>
              <a:rPr lang="en-US" sz="1800" dirty="0">
                <a:solidFill>
                  <a:srgbClr val="0000DC"/>
                </a:solidFill>
                <a:latin typeface="+mj-lt"/>
              </a:rPr>
              <a:t>Rounded numbers</a:t>
            </a:r>
            <a:r>
              <a:rPr lang="en-US" sz="1800" dirty="0">
                <a:latin typeface="+mj-lt"/>
              </a:rPr>
              <a:t>, Ex: four hundred, two thousand, six million. </a:t>
            </a: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197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4E3905-E329-A198-E429-C3D25A283F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0C9A74-3406-728F-0244-74654A88B2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62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866EF6-0BF8-8568-563B-6054C4500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0859D9-DC0E-38EC-6685-5C10F9D0F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900"/>
              </a:lnSpc>
            </a:pPr>
            <a:r>
              <a:rPr lang="en-US" dirty="0">
                <a:solidFill>
                  <a:srgbClr val="0000DC"/>
                </a:solidFill>
              </a:rPr>
              <a:t>Out of </a:t>
            </a:r>
            <a:r>
              <a:rPr lang="en-US" dirty="0"/>
              <a:t>18 students in the group, 12 were women.</a:t>
            </a:r>
          </a:p>
          <a:p>
            <a:pPr>
              <a:lnSpc>
                <a:spcPts val="2900"/>
              </a:lnSpc>
            </a:pPr>
            <a:r>
              <a:rPr lang="en-US" dirty="0">
                <a:solidFill>
                  <a:srgbClr val="0000DC"/>
                </a:solidFill>
              </a:rPr>
              <a:t>One in three </a:t>
            </a:r>
            <a:r>
              <a:rPr lang="en-US" dirty="0"/>
              <a:t>engineering students is from China.</a:t>
            </a:r>
          </a:p>
          <a:p>
            <a:pPr>
              <a:lnSpc>
                <a:spcPts val="2900"/>
              </a:lnSpc>
            </a:pPr>
            <a:r>
              <a:rPr lang="en-US" dirty="0">
                <a:solidFill>
                  <a:srgbClr val="0000DC"/>
                </a:solidFill>
              </a:rPr>
              <a:t>Twice</a:t>
            </a:r>
            <a:r>
              <a:rPr lang="en-US" dirty="0"/>
              <a:t> as many women as men study business law.</a:t>
            </a:r>
          </a:p>
          <a:p>
            <a:pPr>
              <a:lnSpc>
                <a:spcPts val="2900"/>
              </a:lnSpc>
            </a:pPr>
            <a:r>
              <a:rPr lang="en-US" dirty="0"/>
              <a:t>There was a </a:t>
            </a:r>
            <a:r>
              <a:rPr lang="en-US" dirty="0">
                <a:solidFill>
                  <a:srgbClr val="0000DC"/>
                </a:solidFill>
              </a:rPr>
              <a:t>fivefold</a:t>
            </a:r>
            <a:r>
              <a:rPr lang="en-US" dirty="0"/>
              <a:t> increase in the price of oil.</a:t>
            </a:r>
          </a:p>
          <a:p>
            <a:pPr>
              <a:lnSpc>
                <a:spcPts val="2900"/>
              </a:lnSpc>
            </a:pPr>
            <a:r>
              <a:rPr lang="en-US" dirty="0"/>
              <a:t>The rate of infection </a:t>
            </a:r>
            <a:r>
              <a:rPr lang="en-US" dirty="0">
                <a:solidFill>
                  <a:srgbClr val="0000DC"/>
                </a:solidFill>
              </a:rPr>
              <a:t>halved</a:t>
            </a:r>
            <a:r>
              <a:rPr lang="en-US" dirty="0"/>
              <a:t> after 2001.</a:t>
            </a:r>
          </a:p>
          <a:p>
            <a:pPr>
              <a:lnSpc>
                <a:spcPts val="2900"/>
              </a:lnSpc>
            </a:pPr>
            <a:r>
              <a:rPr lang="en-US" dirty="0"/>
              <a:t>The unemployment rate </a:t>
            </a:r>
            <a:r>
              <a:rPr lang="en-US" dirty="0">
                <a:solidFill>
                  <a:srgbClr val="0000DC"/>
                </a:solidFill>
              </a:rPr>
              <a:t>doubled</a:t>
            </a:r>
            <a:r>
              <a:rPr lang="en-US" dirty="0"/>
              <a:t> after 2008.</a:t>
            </a:r>
          </a:p>
          <a:p>
            <a:pPr>
              <a:lnSpc>
                <a:spcPts val="2900"/>
              </a:lnSpc>
            </a:pPr>
            <a:r>
              <a:rPr lang="en-US" dirty="0">
                <a:solidFill>
                  <a:srgbClr val="0000DC"/>
                </a:solidFill>
              </a:rPr>
              <a:t>A fifth </a:t>
            </a:r>
            <a:r>
              <a:rPr lang="en-US" dirty="0"/>
              <a:t>of all employees leave every year.</a:t>
            </a:r>
          </a:p>
          <a:p>
            <a:pPr>
              <a:lnSpc>
                <a:spcPts val="2900"/>
              </a:lnSpc>
            </a:pPr>
            <a:r>
              <a:rPr lang="en-US" dirty="0">
                <a:solidFill>
                  <a:srgbClr val="0000DC"/>
                </a:solidFill>
              </a:rPr>
              <a:t>More than </a:t>
            </a:r>
            <a:r>
              <a:rPr lang="en-US" dirty="0"/>
              <a:t>80 </a:t>
            </a:r>
            <a:r>
              <a:rPr lang="en-US" dirty="0">
                <a:solidFill>
                  <a:srgbClr val="0000DC"/>
                </a:solidFill>
              </a:rPr>
              <a:t>per cent </a:t>
            </a:r>
            <a:r>
              <a:rPr lang="en-US" dirty="0"/>
              <a:t>of British students complete their first degree course; in Italy, the figure is </a:t>
            </a:r>
            <a:r>
              <a:rPr lang="en-US" dirty="0">
                <a:solidFill>
                  <a:srgbClr val="0000DC"/>
                </a:solidFill>
              </a:rPr>
              <a:t>just</a:t>
            </a:r>
            <a:r>
              <a:rPr lang="en-US" dirty="0"/>
              <a:t> 35 </a:t>
            </a:r>
            <a:r>
              <a:rPr lang="en-US" dirty="0">
                <a:solidFill>
                  <a:srgbClr val="0000DC"/>
                </a:solidFill>
              </a:rPr>
              <a:t>per cent</a:t>
            </a:r>
            <a:r>
              <a:rPr lang="en-US" dirty="0"/>
              <a:t>.</a:t>
            </a:r>
          </a:p>
          <a:p>
            <a:pPr>
              <a:lnSpc>
                <a:spcPts val="2900"/>
              </a:lnSpc>
            </a:pPr>
            <a:r>
              <a:rPr lang="en-US" dirty="0"/>
              <a:t>The course fees rose </a:t>
            </a:r>
            <a:r>
              <a:rPr lang="en-US" dirty="0">
                <a:solidFill>
                  <a:srgbClr val="0000DC"/>
                </a:solidFill>
              </a:rPr>
              <a:t>from</a:t>
            </a:r>
            <a:r>
              <a:rPr lang="en-US" dirty="0"/>
              <a:t> $1,200 </a:t>
            </a:r>
            <a:r>
              <a:rPr lang="en-US" dirty="0">
                <a:solidFill>
                  <a:srgbClr val="0000DC"/>
                </a:solidFill>
              </a:rPr>
              <a:t>to</a:t>
            </a:r>
            <a:r>
              <a:rPr lang="en-US" dirty="0"/>
              <a:t> $2,500 in two years.</a:t>
            </a:r>
          </a:p>
          <a:p>
            <a:pPr>
              <a:lnSpc>
                <a:spcPts val="2900"/>
              </a:lnSpc>
            </a:pPr>
            <a:r>
              <a:rPr lang="en-US" dirty="0"/>
              <a:t>Since 2008, the number of prisoners has risen </a:t>
            </a:r>
            <a:r>
              <a:rPr lang="en-US" dirty="0">
                <a:solidFill>
                  <a:srgbClr val="0000DC"/>
                </a:solidFill>
              </a:rPr>
              <a:t>by</a:t>
            </a:r>
            <a:r>
              <a:rPr lang="en-US" dirty="0"/>
              <a:t> 22 per cent.</a:t>
            </a:r>
          </a:p>
          <a:p>
            <a:pPr>
              <a:lnSpc>
                <a:spcPts val="29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82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44AA3570-F22B-91EB-1F60-C6783C6A01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3200" dirty="0"/>
              <a:t>What is Critical Reading?</a:t>
            </a:r>
            <a:endParaRPr lang="cs-CZ" altLang="cs-CZ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49409-EF1C-F970-9B5D-2D1FD759D4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cs-CZ" dirty="0"/>
              <a:t>Reading for facts = non-critical</a:t>
            </a:r>
          </a:p>
          <a:p>
            <a:pPr eaLnBrk="1" hangingPunct="1"/>
            <a:r>
              <a:rPr lang="en-US" altLang="cs-CZ" dirty="0"/>
              <a:t>Reading for interpretation = critical </a:t>
            </a:r>
          </a:p>
          <a:p>
            <a:pPr eaLnBrk="1" hangingPunct="1"/>
            <a:endParaRPr lang="en-US" altLang="cs-CZ" dirty="0"/>
          </a:p>
          <a:p>
            <a:pPr eaLnBrk="1" hangingPunct="1"/>
            <a:r>
              <a:rPr lang="en-US" altLang="cs-CZ" sz="2400" dirty="0"/>
              <a:t>To the critical reader, any single text provides but one portrayal of the facts, one individual’s “take” on the subject matter. Critical readers thus recognize not only what a text says, but also how that text portrays the subject matter. They recognize the various ways in which each and every text is the unique creation of a unique author. </a:t>
            </a:r>
          </a:p>
          <a:p>
            <a:pPr eaLnBrk="1" hangingPunct="1"/>
            <a:endParaRPr lang="en-US" altLang="cs-CZ" sz="2400" dirty="0"/>
          </a:p>
          <a:p>
            <a:pPr eaLnBrk="1" hangingPunct="1"/>
            <a:endParaRPr lang="en-US" altLang="cs-CZ" dirty="0"/>
          </a:p>
          <a:p>
            <a:pPr eaLnBrk="1" hangingPunct="1"/>
            <a:endParaRPr lang="cs-CZ" altLang="cs-CZ" dirty="0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47514144-032F-8126-3979-0293992BF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F40F1C1-9E9D-4A93-A31B-790BFBDB93C2}" type="slidenum">
              <a:rPr lang="en-US" altLang="cs-CZ" sz="2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EBAF1D7F-847F-1826-29C3-316CA81977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3200" dirty="0"/>
              <a:t>What a Text Says, Does, and Means:</a:t>
            </a:r>
            <a:br>
              <a:rPr lang="en-US" altLang="cs-CZ" sz="3200" dirty="0"/>
            </a:br>
            <a:r>
              <a:rPr lang="en-US" altLang="cs-CZ" sz="3200" dirty="0"/>
              <a:t>Reaching for an Interpretation</a:t>
            </a:r>
            <a:endParaRPr lang="cs-CZ" altLang="cs-CZ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C4771-31DA-FC94-D98F-2D899414BD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cs-CZ" sz="24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cs-CZ" sz="2400" dirty="0"/>
              <a:t>Three steps or modes of analysis are reflected in three types of reading and discussion: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cs-CZ" sz="2400" dirty="0"/>
          </a:p>
          <a:p>
            <a:pPr eaLnBrk="1" hangingPunct="1"/>
            <a:r>
              <a:rPr lang="en-US" altLang="cs-CZ" sz="2400" dirty="0"/>
              <a:t>What a text </a:t>
            </a:r>
            <a:r>
              <a:rPr lang="en-US" altLang="cs-CZ" sz="2400" b="1" dirty="0">
                <a:solidFill>
                  <a:srgbClr val="0000DC"/>
                </a:solidFill>
              </a:rPr>
              <a:t>says </a:t>
            </a:r>
            <a:r>
              <a:rPr lang="en-US" altLang="cs-CZ" sz="2400" dirty="0">
                <a:solidFill>
                  <a:srgbClr val="0000DC"/>
                </a:solidFill>
              </a:rPr>
              <a:t>– </a:t>
            </a:r>
            <a:r>
              <a:rPr lang="en-US" altLang="cs-CZ" sz="2400" b="1" dirty="0">
                <a:solidFill>
                  <a:srgbClr val="0000DC"/>
                </a:solidFill>
              </a:rPr>
              <a:t>restatement</a:t>
            </a:r>
            <a:endParaRPr lang="en-US" altLang="cs-CZ" sz="2400" dirty="0">
              <a:solidFill>
                <a:srgbClr val="0000DC"/>
              </a:solidFill>
            </a:endParaRPr>
          </a:p>
          <a:p>
            <a:pPr eaLnBrk="1" hangingPunct="1"/>
            <a:endParaRPr lang="en-US" altLang="cs-CZ" sz="2400" dirty="0"/>
          </a:p>
          <a:p>
            <a:pPr eaLnBrk="1" hangingPunct="1"/>
            <a:r>
              <a:rPr lang="en-US" altLang="cs-CZ" sz="2400" dirty="0"/>
              <a:t>What a text </a:t>
            </a:r>
            <a:r>
              <a:rPr lang="en-US" altLang="cs-CZ" sz="2400" b="1" dirty="0">
                <a:solidFill>
                  <a:srgbClr val="0000DC"/>
                </a:solidFill>
              </a:rPr>
              <a:t>does </a:t>
            </a:r>
            <a:r>
              <a:rPr lang="en-US" altLang="cs-CZ" sz="2400" dirty="0">
                <a:solidFill>
                  <a:srgbClr val="0000DC"/>
                </a:solidFill>
              </a:rPr>
              <a:t>– </a:t>
            </a:r>
            <a:r>
              <a:rPr lang="en-US" altLang="cs-CZ" sz="2400" b="1" dirty="0">
                <a:solidFill>
                  <a:srgbClr val="0000DC"/>
                </a:solidFill>
              </a:rPr>
              <a:t>description </a:t>
            </a:r>
          </a:p>
          <a:p>
            <a:pPr eaLnBrk="1" hangingPunct="1"/>
            <a:endParaRPr lang="en-US" altLang="cs-CZ" sz="2400" dirty="0"/>
          </a:p>
          <a:p>
            <a:pPr eaLnBrk="1" hangingPunct="1"/>
            <a:r>
              <a:rPr lang="en-US" altLang="cs-CZ" sz="2400" dirty="0"/>
              <a:t>What a text </a:t>
            </a:r>
            <a:r>
              <a:rPr lang="en-US" altLang="cs-CZ" sz="2400" b="1" dirty="0">
                <a:solidFill>
                  <a:srgbClr val="0000DC"/>
                </a:solidFill>
              </a:rPr>
              <a:t>means </a:t>
            </a:r>
            <a:r>
              <a:rPr lang="en-US" altLang="cs-CZ" sz="2400" dirty="0">
                <a:solidFill>
                  <a:srgbClr val="0000DC"/>
                </a:solidFill>
              </a:rPr>
              <a:t>– </a:t>
            </a:r>
            <a:r>
              <a:rPr lang="en-US" altLang="cs-CZ" sz="2400" b="1" dirty="0">
                <a:solidFill>
                  <a:srgbClr val="0000DC"/>
                </a:solidFill>
              </a:rPr>
              <a:t>interpretation</a:t>
            </a:r>
            <a:r>
              <a:rPr lang="en-US" altLang="cs-CZ" sz="2400" dirty="0">
                <a:solidFill>
                  <a:srgbClr val="0000DC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cs-CZ" sz="2400" dirty="0"/>
          </a:p>
          <a:p>
            <a:pPr eaLnBrk="1" hangingPunct="1"/>
            <a:endParaRPr lang="cs-CZ" altLang="cs-CZ" sz="2400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980B3460-F2BF-BD9F-ABC4-E39DA137B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DB4C32-2B53-473D-945E-D034AC965AAB}" type="slidenum">
              <a:rPr lang="en-US" altLang="cs-CZ" sz="2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2A6691F7-BC4D-AB81-76FA-86282DF3C4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3200" dirty="0"/>
              <a:t>What a Text Says, Does, and Means:</a:t>
            </a:r>
            <a:br>
              <a:rPr lang="en-US" altLang="cs-CZ" sz="3200" dirty="0"/>
            </a:br>
            <a:r>
              <a:rPr lang="en-US" altLang="cs-CZ" sz="3200" dirty="0"/>
              <a:t>Reaching for an Interpretation</a:t>
            </a:r>
            <a:endParaRPr lang="cs-CZ" altLang="cs-CZ" sz="3200" dirty="0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94396EB3-F183-F82A-DE05-B39EAEF145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cs-CZ" sz="2400" dirty="0"/>
              <a:t>You can distinguish each mode of analysis by the subject matter of the discussion:</a:t>
            </a:r>
            <a:endParaRPr lang="en-US" altLang="cs-CZ" dirty="0"/>
          </a:p>
          <a:p>
            <a:pPr eaLnBrk="1" hangingPunct="1"/>
            <a:endParaRPr lang="en-US" altLang="cs-CZ" sz="2400" b="1" dirty="0">
              <a:solidFill>
                <a:srgbClr val="0000DC"/>
              </a:solidFill>
            </a:endParaRPr>
          </a:p>
          <a:p>
            <a:pPr marL="447675" indent="-447675" eaLnBrk="1" hangingPunct="1"/>
            <a:r>
              <a:rPr lang="en-US" altLang="cs-CZ" sz="2400" b="1" dirty="0">
                <a:solidFill>
                  <a:srgbClr val="0000DC"/>
                </a:solidFill>
              </a:rPr>
              <a:t>What a text says </a:t>
            </a:r>
            <a:r>
              <a:rPr lang="en-US" altLang="cs-CZ" sz="2400" b="1" dirty="0"/>
              <a:t>– </a:t>
            </a:r>
            <a:r>
              <a:rPr lang="en-US" altLang="cs-CZ" sz="2400" dirty="0"/>
              <a:t>restatement – talks about the same topic as the original text </a:t>
            </a:r>
          </a:p>
          <a:p>
            <a:pPr marL="447675" indent="-447675" eaLnBrk="1" hangingPunct="1"/>
            <a:r>
              <a:rPr lang="en-US" altLang="cs-CZ" sz="2400" b="1" dirty="0">
                <a:solidFill>
                  <a:srgbClr val="0000DC"/>
                </a:solidFill>
              </a:rPr>
              <a:t>What a text does </a:t>
            </a:r>
            <a:r>
              <a:rPr lang="en-US" altLang="cs-CZ" sz="2400" b="1" dirty="0"/>
              <a:t>– </a:t>
            </a:r>
            <a:r>
              <a:rPr lang="en-US" altLang="cs-CZ" sz="2400" dirty="0"/>
              <a:t>description – discusses aspects of the discussion itself </a:t>
            </a:r>
          </a:p>
          <a:p>
            <a:pPr marL="447675" indent="-447675" eaLnBrk="1" hangingPunct="1"/>
            <a:r>
              <a:rPr lang="en-US" altLang="cs-CZ" sz="2400" b="1" dirty="0">
                <a:solidFill>
                  <a:srgbClr val="0000DC"/>
                </a:solidFill>
              </a:rPr>
              <a:t>What a text means </a:t>
            </a:r>
            <a:r>
              <a:rPr lang="en-US" altLang="cs-CZ" sz="2400" b="1" dirty="0"/>
              <a:t>– </a:t>
            </a:r>
            <a:r>
              <a:rPr lang="en-US" altLang="cs-CZ" sz="2400" dirty="0"/>
              <a:t>interpretation — analyzes the text and asserts a meaning for the text as a whole </a:t>
            </a:r>
            <a:endParaRPr lang="en-US" altLang="cs-CZ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cs-CZ" dirty="0"/>
          </a:p>
          <a:p>
            <a:pPr eaLnBrk="1" hangingPunct="1"/>
            <a:endParaRPr lang="cs-CZ" altLang="cs-CZ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C72B184F-90EB-EC63-5238-D17AC5D44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D94E59-D76D-43F6-AB83-DD74DEB84452}" type="slidenum">
              <a:rPr lang="en-US" altLang="cs-CZ" sz="2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econ-prezentace-4-3-en.potx" id="{524521D0-074D-4CC6-9707-E4BBD7539CB5}" vid="{C7C7CF88-F347-40E8-AA7F-9D4FFCBBDA9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AACDE35828423428E2F5373B552D735" ma:contentTypeVersion="16" ma:contentTypeDescription="Vytvoří nový dokument" ma:contentTypeScope="" ma:versionID="4fb69820012098f7c49fcbfc3700dff8">
  <xsd:schema xmlns:xsd="http://www.w3.org/2001/XMLSchema" xmlns:xs="http://www.w3.org/2001/XMLSchema" xmlns:p="http://schemas.microsoft.com/office/2006/metadata/properties" xmlns:ns3="853fc12e-b205-4572-ade4-7a59fd5350c5" xmlns:ns4="67c7a2b5-3b02-4e1b-9dec-46fdad7f6526" targetNamespace="http://schemas.microsoft.com/office/2006/metadata/properties" ma:root="true" ma:fieldsID="1c0be4bb7cdceeaa801538e0de972cf9" ns3:_="" ns4:_="">
    <xsd:import namespace="853fc12e-b205-4572-ade4-7a59fd5350c5"/>
    <xsd:import namespace="67c7a2b5-3b02-4e1b-9dec-46fdad7f652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3fc12e-b205-4572-ade4-7a59fd5350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7a2b5-3b02-4e1b-9dec-46fdad7f652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53fc12e-b205-4572-ade4-7a59fd5350c5" xsi:nil="true"/>
  </documentManagement>
</p:properties>
</file>

<file path=customXml/itemProps1.xml><?xml version="1.0" encoding="utf-8"?>
<ds:datastoreItem xmlns:ds="http://schemas.openxmlformats.org/officeDocument/2006/customXml" ds:itemID="{DCB258A2-D650-4DEA-8A7A-2DA5851EDF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16110C-20B0-48F0-AA82-FA02619F83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3fc12e-b205-4572-ade4-7a59fd5350c5"/>
    <ds:schemaRef ds:uri="67c7a2b5-3b02-4e1b-9dec-46fdad7f65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4EF195-1A05-4A39-A8C8-73C6F30B7BDC}">
  <ds:schemaRefs>
    <ds:schemaRef ds:uri="http://purl.org/dc/dcmitype/"/>
    <ds:schemaRef ds:uri="http://purl.org/dc/terms/"/>
    <ds:schemaRef ds:uri="http://purl.org/dc/elements/1.1/"/>
    <ds:schemaRef ds:uri="67c7a2b5-3b02-4e1b-9dec-46fdad7f6526"/>
    <ds:schemaRef ds:uri="853fc12e-b205-4572-ade4-7a59fd5350c5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muni-econ-prezentace-4-3-en (1)</Template>
  <TotalTime>884</TotalTime>
  <Words>5153</Words>
  <Application>Microsoft Office PowerPoint</Application>
  <PresentationFormat>On-screen Show (4:3)</PresentationFormat>
  <Paragraphs>520</Paragraphs>
  <Slides>62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Arial</vt:lpstr>
      <vt:lpstr>Arial</vt:lpstr>
      <vt:lpstr>ArialMT</vt:lpstr>
      <vt:lpstr>Calibri</vt:lpstr>
      <vt:lpstr>Georgia</vt:lpstr>
      <vt:lpstr>Open Sans</vt:lpstr>
      <vt:lpstr>Tahoma</vt:lpstr>
      <vt:lpstr>Wingdings</vt:lpstr>
      <vt:lpstr>YouTube Sans</vt:lpstr>
      <vt:lpstr>Presentation_MU_EN</vt:lpstr>
      <vt:lpstr>Critical literary research  </vt:lpstr>
      <vt:lpstr>Outline</vt:lpstr>
      <vt:lpstr>What is critical literature review?</vt:lpstr>
      <vt:lpstr>What is literature review?</vt:lpstr>
      <vt:lpstr>PowerPoint Presentation</vt:lpstr>
      <vt:lpstr>PowerPoint Presentation</vt:lpstr>
      <vt:lpstr>What is Critical Reading?</vt:lpstr>
      <vt:lpstr>What a Text Says, Does, and Means: Reaching for an Interpretation</vt:lpstr>
      <vt:lpstr>What a Text Says, Does, and Means: Reaching for an Interpretation</vt:lpstr>
      <vt:lpstr>What is a Critical Literature Review?</vt:lpstr>
      <vt:lpstr>Read academic papers critically</vt:lpstr>
      <vt:lpstr>Begin by moving from a more general, wider view of the research area to the specific area you wish to focus on</vt:lpstr>
      <vt:lpstr>Avoid the laundry list literature review</vt:lpstr>
      <vt:lpstr>The purpose of a literature review is to:</vt:lpstr>
      <vt:lpstr>PowerPoint Presentation</vt:lpstr>
      <vt:lpstr>Example</vt:lpstr>
      <vt:lpstr>PowerPoint Presentation</vt:lpstr>
      <vt:lpstr>The following reading strategies can help you to identify the argument of a source</vt:lpstr>
      <vt:lpstr>In your literature review you might:</vt:lpstr>
      <vt:lpstr>Questions Your Literature Review Should Answer</vt:lpstr>
      <vt:lpstr>PowerPoint Presentation</vt:lpstr>
      <vt:lpstr>In-Text Citations (APA format)</vt:lpstr>
      <vt:lpstr>Basic principles</vt:lpstr>
      <vt:lpstr>In-text citations have two formats: parenthetical and narrative</vt:lpstr>
      <vt:lpstr>Six Steps to Proper Citation</vt:lpstr>
      <vt:lpstr>Use of quotation</vt:lpstr>
      <vt:lpstr>Direct quoting from a work</vt:lpstr>
      <vt:lpstr>PowerPoint Presentation</vt:lpstr>
      <vt:lpstr>Place long quotations (40+ words) in a free-standing block of typewritten lines and omit quotation marks.  </vt:lpstr>
      <vt:lpstr>PowerPoint Presentation</vt:lpstr>
      <vt:lpstr>Paraphrasing Sources</vt:lpstr>
      <vt:lpstr>Paraphrase citations</vt:lpstr>
      <vt:lpstr>Basic In-Text Citation Styles</vt:lpstr>
      <vt:lpstr>Parenthetical citation</vt:lpstr>
      <vt:lpstr>PowerPoint Presentation</vt:lpstr>
      <vt:lpstr>References (Bibliography)</vt:lpstr>
      <vt:lpstr>Organizing the list of references</vt:lpstr>
      <vt:lpstr>References</vt:lpstr>
      <vt:lpstr>PowerPoint Presentation</vt:lpstr>
      <vt:lpstr>Citation and Qualification Signals</vt:lpstr>
      <vt:lpstr>Reporting Verbs</vt:lpstr>
      <vt:lpstr>Hedges</vt:lpstr>
      <vt:lpstr>Boosters</vt:lpstr>
      <vt:lpstr>Dimensions of Praise and Criticism</vt:lpstr>
      <vt:lpstr>Scientific information  at ECON MUNI</vt:lpstr>
      <vt:lpstr>Remote access to electronic resources  (outside eduroam network)</vt:lpstr>
      <vt:lpstr>University Library Catalogue</vt:lpstr>
      <vt:lpstr>University Discovery Service (EBSCO)</vt:lpstr>
      <vt:lpstr>The most important publishers</vt:lpstr>
      <vt:lpstr>Access to OECD library</vt:lpstr>
      <vt:lpstr>Magazines &amp; Newspapers</vt:lpstr>
      <vt:lpstr>Literature study tips</vt:lpstr>
      <vt:lpstr>Suggested book</vt:lpstr>
      <vt:lpstr>Mechanics of Academic Style</vt:lpstr>
      <vt:lpstr>Spelling of plural forms</vt:lpstr>
      <vt:lpstr>Capitalization</vt:lpstr>
      <vt:lpstr>Use of italics</vt:lpstr>
      <vt:lpstr>Use of Abbreviations</vt:lpstr>
      <vt:lpstr>Latin Abbreviations</vt:lpstr>
      <vt:lpstr>Use Numbers expressed in Numerals</vt:lpstr>
      <vt:lpstr>Use Numbers Expressed in Words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Annotated Bibliography</dc:title>
  <dc:creator>Martin Guzi</dc:creator>
  <cp:lastModifiedBy>Martin Guzi</cp:lastModifiedBy>
  <cp:revision>29</cp:revision>
  <dcterms:created xsi:type="dcterms:W3CDTF">2022-03-01T16:30:44Z</dcterms:created>
  <dcterms:modified xsi:type="dcterms:W3CDTF">2023-10-04T18:43:04Z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0x010100BAACDE35828423428E2F5373B552D735</vt:lpwstr>
  </property>
</Properties>
</file>