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41" r:id="rId4"/>
    <p:sldId id="339" r:id="rId5"/>
    <p:sldId id="317" r:id="rId6"/>
    <p:sldId id="318" r:id="rId7"/>
    <p:sldId id="340" r:id="rId8"/>
    <p:sldId id="320" r:id="rId9"/>
    <p:sldId id="319" r:id="rId10"/>
    <p:sldId id="342" r:id="rId11"/>
    <p:sldId id="321" r:id="rId12"/>
    <p:sldId id="343" r:id="rId13"/>
    <p:sldId id="294" r:id="rId14"/>
    <p:sldId id="34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93684-99F9-48C9-B884-9496C5203304}" type="datetimeFigureOut">
              <a:rPr lang="cs-CZ" smtClean="0"/>
              <a:t>26.09.2024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55BCC-7225-47A5-B220-FC169310D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130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81B47-E27A-40CF-9CD2-65F2F9AD1572}" type="datetimeFigureOut">
              <a:rPr lang="cs-CZ" smtClean="0"/>
              <a:pPr/>
              <a:t>26.09.2024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6A018-1EE5-49C2-A790-F4C76657DE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6A018-1EE5-49C2-A790-F4C76657DE8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66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C73F4-1238-46D0-A9F6-BEA931E0DFDB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A3773-253A-4FA1-90F2-7444435F99F0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B25-E128-4872-AC86-3C224064E0FC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0501" y="414000"/>
            <a:ext cx="11744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854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02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8BFE967-19E1-9D48-9E4F-81B8750DA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22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D19675A5-B462-F046-B410-538D4D804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82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CD81FB0-E22C-7E4B-9263-74B744CB27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45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F7346AF-CCBB-674B-9377-5275DC502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19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83AF39E7-78A0-014F-9BF9-455F42878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73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4ED50877-A589-E54A-923E-DEA9FFB787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5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F8E3-666D-4868-B8B6-6655323B6CBE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388E85DE-7FDA-B34F-B2FD-ECA615AE54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79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2110830C-1ED0-C54C-8C9B-31DD2E6DD1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08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2100" y="6048000"/>
            <a:ext cx="6561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473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C4F310CA-8F50-D24B-869B-CCDF1875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0501" y="414000"/>
            <a:ext cx="11744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543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1284CA9D-DBC5-7345-82D1-2A135832E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0501" y="414000"/>
            <a:ext cx="1174498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6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E34841-B995-1F41-AED6-CDCE3B804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0501" y="414000"/>
            <a:ext cx="1174498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508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0957" y="6048000"/>
            <a:ext cx="6561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6858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9029088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04650" y="2012581"/>
            <a:ext cx="31347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753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17" y="2298934"/>
            <a:ext cx="6543765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62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D92CC-76B5-4B13-B3D7-70425640A61C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5F76-53B9-4198-A105-9B57BD3F5BF8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5D91F-F5A0-4FDD-B048-19C7D0C285B0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43B0-97AF-45B5-936D-90D015030AB9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4B727-BB1F-445F-A680-4CF94467738C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C4D5D-2950-4061-BBC9-34D58D23B9FC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B6ABB-6869-40AD-A32C-460144DC1AA9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8B92E-B7B1-412B-8D85-F6C036F429FF}" type="datetime1">
              <a:rPr lang="cs-CZ" smtClean="0"/>
              <a:pPr/>
              <a:t>26.09.2024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40161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6858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0DE708CC-0C3F-4567-9698-B54C0F35BD31}" type="slidenum">
              <a:rPr lang="cs-CZ" altLang="cs-CZ">
                <a:solidFill>
                  <a:srgbClr val="0000DC"/>
                </a:solidFill>
                <a:latin typeface="Arial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Stakeholder</a:t>
            </a:r>
            <a:r>
              <a:rPr lang="cs-CZ" dirty="0"/>
              <a:t> </a:t>
            </a:r>
            <a:r>
              <a:rPr lang="cs-CZ" dirty="0" err="1"/>
              <a:t>analysis</a:t>
            </a:r>
            <a:br>
              <a:rPr lang="cs-CZ" dirty="0"/>
            </a:br>
            <a:r>
              <a:rPr lang="cs-CZ" dirty="0"/>
              <a:t>Řízení zainteresovaných stran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Řízení a kontrola ve veřejné správě</a:t>
            </a:r>
          </a:p>
          <a:p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A42C4C-9F88-4297-AAD2-AA4D005098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893500" y="6259500"/>
            <a:ext cx="5940000" cy="189000"/>
          </a:xfrm>
        </p:spPr>
        <p:txBody>
          <a:bodyPr/>
          <a:lstStyle/>
          <a:p>
            <a:pPr algn="r"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DC"/>
                </a:solidFill>
                <a:latin typeface="Arial"/>
              </a:rPr>
              <a:t>Martina Ondrouchová, martina.ondrouchova@econ.muni.cz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3813F857-8609-4378-9976-B945C88C9CDF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9391414-5C8E-44ED-94FB-F772A3321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analýzy zainteresovaných stran</a:t>
            </a:r>
            <a:endParaRPr lang="en-US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CEA7713-62FB-4508-A5BB-C92D66AEFB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154935"/>
              </p:ext>
            </p:extLst>
          </p:nvPr>
        </p:nvGraphicFramePr>
        <p:xfrm>
          <a:off x="499500" y="1772816"/>
          <a:ext cx="7786688" cy="3769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6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733">
                <a:tc>
                  <a:txBody>
                    <a:bodyPr/>
                    <a:lstStyle/>
                    <a:p>
                      <a:r>
                        <a:rPr lang="cs-CZ" sz="1800" dirty="0"/>
                        <a:t>Skupina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Zájmy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Vliv/zájem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Opatření</a:t>
                      </a:r>
                    </a:p>
                  </a:txBody>
                  <a:tcPr marL="91434" marR="91434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6">
                <a:tc gridSpan="4">
                  <a:txBody>
                    <a:bodyPr/>
                    <a:lstStyle/>
                    <a:p>
                      <a:r>
                        <a:rPr lang="cs-CZ" sz="1800" dirty="0"/>
                        <a:t>Primární zainteresované</a:t>
                      </a:r>
                      <a:r>
                        <a:rPr lang="cs-CZ" sz="1800" baseline="0" dirty="0"/>
                        <a:t> strany</a:t>
                      </a:r>
                      <a:endParaRPr lang="cs-CZ" sz="1800" dirty="0"/>
                    </a:p>
                  </a:txBody>
                  <a:tcPr marL="91434" marR="91434" marT="45714" marB="45714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45">
                <a:tc>
                  <a:txBody>
                    <a:bodyPr/>
                    <a:lstStyle/>
                    <a:p>
                      <a:r>
                        <a:rPr lang="cs-CZ" sz="1800" dirty="0"/>
                        <a:t>Klienti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Kvalitní</a:t>
                      </a:r>
                      <a:r>
                        <a:rPr lang="cs-CZ" sz="1800" baseline="0" dirty="0"/>
                        <a:t> produkty a služby</a:t>
                      </a:r>
                      <a:endParaRPr lang="cs-CZ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4" marR="91434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45">
                <a:tc>
                  <a:txBody>
                    <a:bodyPr/>
                    <a:lstStyle/>
                    <a:p>
                      <a:r>
                        <a:rPr lang="cs-CZ" sz="1800" dirty="0"/>
                        <a:t>Zaměstnanci 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Přiměřená mzda</a:t>
                      </a:r>
                    </a:p>
                    <a:p>
                      <a:r>
                        <a:rPr lang="cs-CZ" sz="1800" dirty="0"/>
                        <a:t>Profesní růst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4" marR="91434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4" marR="91434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6">
                <a:tc gridSpan="4">
                  <a:txBody>
                    <a:bodyPr/>
                    <a:lstStyle/>
                    <a:p>
                      <a:r>
                        <a:rPr lang="cs-CZ" sz="1800" dirty="0"/>
                        <a:t>Sekundární zainteresované strany</a:t>
                      </a:r>
                    </a:p>
                  </a:txBody>
                  <a:tcPr marL="91434" marR="91434" marT="45714" marB="45714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r>
                        <a:rPr lang="cs-CZ" sz="1800" dirty="0"/>
                        <a:t>Město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Životní</a:t>
                      </a:r>
                      <a:r>
                        <a:rPr lang="cs-CZ" sz="1800" baseline="0" dirty="0"/>
                        <a:t> prostředí</a:t>
                      </a:r>
                      <a:endParaRPr lang="cs-CZ" sz="1800" dirty="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4" marR="91434"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45">
                <a:tc>
                  <a:txBody>
                    <a:bodyPr/>
                    <a:lstStyle/>
                    <a:p>
                      <a:r>
                        <a:rPr lang="cs-CZ" sz="1800" dirty="0"/>
                        <a:t>Banka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Návratnost investic</a:t>
                      </a:r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4" marR="91434" marT="45714" marB="45714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4" marR="91434" marT="45714" marB="4571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247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9E5F3D-2310-433E-A84F-FA234A7FD1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B9B92-313D-42BD-96BD-2A63E5B58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9F0EC2-D1E3-49EE-B54C-AA35FF11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analýzy zainteresovaných stran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DD3103-E37B-416E-8125-089BCAF9F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klíčových hráčů pro podporu projektu</a:t>
            </a:r>
          </a:p>
          <a:p>
            <a:endParaRPr lang="cs-CZ" dirty="0"/>
          </a:p>
          <a:p>
            <a:r>
              <a:rPr lang="cs-CZ" dirty="0"/>
              <a:t>Dosažení včasného souladu mezi všemi stranami ohledně cílů a plánů</a:t>
            </a:r>
          </a:p>
          <a:p>
            <a:endParaRPr lang="en-US" dirty="0"/>
          </a:p>
          <a:p>
            <a:r>
              <a:rPr lang="cs-CZ" dirty="0"/>
              <a:t>Pomoc při řešení problémů/konfliktů rychle a včas</a:t>
            </a:r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816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6E880723-8475-4CB1-85D6-C99BE4345891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5914" y="1556790"/>
            <a:ext cx="885698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sz="2800" b="1" dirty="0"/>
          </a:p>
        </p:txBody>
      </p:sp>
      <p:sp>
        <p:nvSpPr>
          <p:cNvPr id="5" name="Obdélník 4"/>
          <p:cNvSpPr/>
          <p:nvPr/>
        </p:nvSpPr>
        <p:spPr>
          <a:xfrm>
            <a:off x="179512" y="1764099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cs-CZ" sz="2800" b="1" dirty="0">
              <a:solidFill>
                <a:schemeClr val="bg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/>
              <a:t>Proveďte analýzu zainteresovaných stran  jednoho z projektů!</a:t>
            </a:r>
          </a:p>
          <a:p>
            <a:pPr marL="514350" indent="-514350">
              <a:buFont typeface="+mj-lt"/>
              <a:buAutoNum type="arabicPeriod"/>
            </a:pPr>
            <a:endParaRPr lang="cs-CZ" sz="28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cs-CZ" sz="2800" b="1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20F1A7E1-D467-4F7E-B4F1-AB70EE3AD7E7}"/>
              </a:ext>
            </a:extLst>
          </p:cNvPr>
          <p:cNvSpPr txBox="1">
            <a:spLocks/>
          </p:cNvSpPr>
          <p:nvPr/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>
                <a:solidFill>
                  <a:srgbClr val="0000DC"/>
                </a:solidFill>
              </a:rPr>
              <a:t>Úkol</a:t>
            </a:r>
          </a:p>
        </p:txBody>
      </p:sp>
    </p:spTree>
    <p:extLst>
      <p:ext uri="{BB962C8B-B14F-4D97-AF65-F5344CB8AC3E}">
        <p14:creationId xmlns:p14="http://schemas.microsoft.com/office/powerpoint/2010/main" val="2758402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EC48B9-0334-4714-8F30-7D85DFD491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69AF35-4EB2-4E5A-B059-45B5738EB9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symbol pro obsah 4">
            <a:extLst>
              <a:ext uri="{FF2B5EF4-FFF2-40B4-BE49-F238E27FC236}">
                <a16:creationId xmlns:a16="http://schemas.microsoft.com/office/drawing/2014/main" id="{1AAAAE5B-3CE9-4C1F-8FE5-5F15D299E801}"/>
              </a:ext>
            </a:extLst>
          </p:cNvPr>
          <p:cNvSpPr txBox="1">
            <a:spLocks/>
          </p:cNvSpPr>
          <p:nvPr/>
        </p:nvSpPr>
        <p:spPr>
          <a:xfrm>
            <a:off x="499500" y="764704"/>
            <a:ext cx="8064900" cy="4139998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b="1" kern="0" dirty="0">
                <a:solidFill>
                  <a:srgbClr val="0000DC"/>
                </a:solidFill>
              </a:rPr>
              <a:t>Projekt č. 1: </a:t>
            </a:r>
          </a:p>
          <a:p>
            <a:r>
              <a:rPr lang="cs-CZ" sz="2800" kern="0" dirty="0"/>
              <a:t>Revitalizace parku v městské části Brno-střed.</a:t>
            </a:r>
          </a:p>
          <a:p>
            <a:endParaRPr lang="cs-CZ" sz="2800" kern="0" dirty="0">
              <a:solidFill>
                <a:srgbClr val="0000DC"/>
              </a:solidFill>
            </a:endParaRPr>
          </a:p>
          <a:p>
            <a:r>
              <a:rPr lang="cs-CZ" sz="2800" b="1" kern="0" dirty="0">
                <a:solidFill>
                  <a:srgbClr val="0000DC"/>
                </a:solidFill>
              </a:rPr>
              <a:t>Projekt č. 2:</a:t>
            </a:r>
          </a:p>
          <a:p>
            <a:r>
              <a:rPr lang="cs-CZ" sz="2800" kern="0" dirty="0"/>
              <a:t>Rekonstrukce mateřské školy v obci Mokrá-Horákov.</a:t>
            </a:r>
          </a:p>
          <a:p>
            <a:endParaRPr lang="cs-CZ" sz="2800" kern="0" dirty="0"/>
          </a:p>
          <a:p>
            <a:r>
              <a:rPr lang="cs-CZ" sz="2800" b="1" kern="0" dirty="0">
                <a:solidFill>
                  <a:srgbClr val="0000DC"/>
                </a:solidFill>
              </a:rPr>
              <a:t>Projekt č. 3:</a:t>
            </a:r>
          </a:p>
          <a:p>
            <a:r>
              <a:rPr lang="cs-CZ" sz="2800" kern="0" dirty="0"/>
              <a:t>Realizace kulturní akce „</a:t>
            </a:r>
            <a:r>
              <a:rPr lang="cs-CZ" sz="2800" kern="0" dirty="0" err="1"/>
              <a:t>BurčákFest</a:t>
            </a:r>
            <a:r>
              <a:rPr lang="cs-CZ" sz="2800" kern="0" dirty="0"/>
              <a:t>“ v obci Bučovice. </a:t>
            </a:r>
            <a:endParaRPr lang="en-US" sz="2800" kern="0" dirty="0"/>
          </a:p>
          <a:p>
            <a:endParaRPr lang="en-US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18044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EC8D38-F034-4F2F-B6C3-27656E43F7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4F04B8-CD20-4B23-A59D-610454068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760B5D-F3DD-4D8A-9FF9-4421E231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I.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C0047B-11B6-46CB-B78F-C159FD616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en-US" sz="2000" b="1" dirty="0"/>
              <a:t>Zainteresovaná strana </a:t>
            </a:r>
            <a:r>
              <a:rPr lang="cs-CZ" altLang="en-US" sz="2000" dirty="0"/>
              <a:t>v projektu je osoba/organizace, která je aktivně zapojená do projektu, nebo jejíž zájmy mohou být pozitivně/negativně ovlivněny realizací projektu, příp. jeho výsledkem. Často také může ovlivnit průběh projektu či jeho výsledky</a:t>
            </a:r>
          </a:p>
          <a:p>
            <a:pPr algn="just"/>
            <a:endParaRPr lang="cs-CZ" altLang="en-US" sz="2000" dirty="0"/>
          </a:p>
          <a:p>
            <a:pPr algn="just">
              <a:buFontTx/>
              <a:buChar char="-"/>
            </a:pPr>
            <a:r>
              <a:rPr lang="cs-CZ" sz="2000" dirty="0"/>
              <a:t>Zainteresovaná strana:</a:t>
            </a:r>
          </a:p>
          <a:p>
            <a:pPr algn="just">
              <a:buFontTx/>
              <a:buChar char="-"/>
            </a:pP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Může projekt ovlivnit,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Může být projektem ovlivněna,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/>
              <a:t>Domnívá se, že může být projektem ovlivněna.</a:t>
            </a:r>
            <a:endParaRPr lang="en-US" sz="2000" dirty="0"/>
          </a:p>
          <a:p>
            <a:pPr algn="just"/>
            <a:endParaRPr lang="en-US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277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3813F857-8609-4378-9976-B945C88C9CDF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cs-CZ" sz="2000" b="1" dirty="0">
                <a:solidFill>
                  <a:schemeClr val="accent1"/>
                </a:solidFill>
              </a:rPr>
              <a:t>Primární:</a:t>
            </a:r>
            <a:endParaRPr lang="en-US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sz="2000" dirty="0"/>
              <a:t>vlastníci</a:t>
            </a:r>
          </a:p>
          <a:p>
            <a:pPr>
              <a:defRPr/>
            </a:pPr>
            <a:r>
              <a:rPr lang="cs-CZ" sz="2000" dirty="0"/>
              <a:t>věřitelé</a:t>
            </a:r>
          </a:p>
          <a:p>
            <a:pPr>
              <a:defRPr/>
            </a:pPr>
            <a:r>
              <a:rPr lang="cs-CZ" sz="2000" dirty="0"/>
              <a:t>zaměstnanci</a:t>
            </a:r>
          </a:p>
          <a:p>
            <a:pPr>
              <a:defRPr/>
            </a:pPr>
            <a:r>
              <a:rPr lang="cs-CZ" sz="2000" dirty="0"/>
              <a:t>zákazníci</a:t>
            </a:r>
          </a:p>
          <a:p>
            <a:pPr>
              <a:defRPr/>
            </a:pPr>
            <a:r>
              <a:rPr lang="cs-CZ" sz="2000" dirty="0"/>
              <a:t>dodavatelé</a:t>
            </a:r>
          </a:p>
          <a:p>
            <a:pPr>
              <a:defRPr/>
            </a:pPr>
            <a:r>
              <a:rPr lang="cs-CZ" sz="2000" dirty="0"/>
              <a:t>vláda</a:t>
            </a:r>
          </a:p>
          <a:p>
            <a:pPr>
              <a:defRPr/>
            </a:pPr>
            <a:r>
              <a:rPr lang="cs-CZ" sz="2000" dirty="0"/>
              <a:t>atd.</a:t>
            </a:r>
          </a:p>
          <a:p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cs-CZ" sz="2000" b="1" dirty="0">
                <a:solidFill>
                  <a:schemeClr val="accent1"/>
                </a:solidFill>
              </a:rPr>
              <a:t>Sekundární:</a:t>
            </a:r>
            <a:endParaRPr lang="en-US" sz="2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sz="2000" dirty="0"/>
              <a:t>konkurence</a:t>
            </a:r>
          </a:p>
          <a:p>
            <a:pPr>
              <a:defRPr/>
            </a:pPr>
            <a:r>
              <a:rPr lang="cs-CZ" sz="2000" dirty="0"/>
              <a:t>místní správa a samospráva</a:t>
            </a:r>
          </a:p>
          <a:p>
            <a:pPr>
              <a:defRPr/>
            </a:pPr>
            <a:r>
              <a:rPr lang="cs-CZ" sz="2000" dirty="0"/>
              <a:t>místní komunita</a:t>
            </a:r>
          </a:p>
          <a:p>
            <a:pPr>
              <a:defRPr/>
            </a:pPr>
            <a:r>
              <a:rPr lang="cs-CZ" sz="2000" dirty="0"/>
              <a:t>nevládní organizace</a:t>
            </a:r>
          </a:p>
          <a:p>
            <a:pPr>
              <a:defRPr/>
            </a:pPr>
            <a:r>
              <a:rPr lang="cs-CZ" sz="2000" dirty="0"/>
              <a:t>finanční instituce</a:t>
            </a:r>
          </a:p>
          <a:p>
            <a:pPr>
              <a:defRPr/>
            </a:pPr>
            <a:r>
              <a:rPr lang="cs-CZ" sz="2000" dirty="0"/>
              <a:t>průmyslové asociace</a:t>
            </a:r>
          </a:p>
          <a:p>
            <a:pPr>
              <a:defRPr/>
            </a:pPr>
            <a:r>
              <a:rPr lang="cs-CZ" sz="2000" dirty="0"/>
              <a:t>atd.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43CBAC3-AA08-45E8-AE6C-1A6883F7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 II.</a:t>
            </a:r>
          </a:p>
        </p:txBody>
      </p:sp>
    </p:spTree>
    <p:extLst>
      <p:ext uri="{BB962C8B-B14F-4D97-AF65-F5344CB8AC3E}">
        <p14:creationId xmlns:p14="http://schemas.microsoft.com/office/powerpoint/2010/main" val="4209745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3813F857-8609-4378-9976-B945C88C9CDF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en-US" sz="2400" dirty="0"/>
              <a:t>Cílem analýzy zainteresovaných stran je </a:t>
            </a:r>
            <a:r>
              <a:rPr lang="cs-CZ" altLang="en-US" sz="2400" b="1" dirty="0"/>
              <a:t>zhodnotit vliv projektu na veškeré dotčené subjekty a navrhnout způsoby práce/komunikace</a:t>
            </a:r>
            <a:r>
              <a:rPr lang="cs-CZ" altLang="en-US" sz="2400" dirty="0"/>
              <a:t>. </a:t>
            </a:r>
          </a:p>
          <a:p>
            <a:pPr algn="just"/>
            <a:endParaRPr lang="cs-CZ" altLang="en-US" sz="2400" dirty="0"/>
          </a:p>
          <a:p>
            <a:pPr algn="just"/>
            <a:r>
              <a:rPr lang="cs-CZ" altLang="en-US" sz="2400" b="1" dirty="0"/>
              <a:t>Průběh analýzy</a:t>
            </a:r>
            <a:r>
              <a:rPr lang="cs-CZ" altLang="en-US" sz="2400" dirty="0"/>
              <a:t>: </a:t>
            </a:r>
          </a:p>
          <a:p>
            <a:pPr marL="800100" lvl="2" algn="just"/>
            <a:r>
              <a:rPr lang="cs-CZ" altLang="en-US" sz="1800" dirty="0"/>
              <a:t>1. Identifikace stran</a:t>
            </a:r>
          </a:p>
          <a:p>
            <a:pPr marL="800100" lvl="2" algn="just"/>
            <a:r>
              <a:rPr lang="cs-CZ" altLang="en-US" sz="1800" dirty="0"/>
              <a:t>2. Určení cílů</a:t>
            </a:r>
          </a:p>
          <a:p>
            <a:pPr marL="800100" lvl="2" algn="just"/>
            <a:r>
              <a:rPr lang="cs-CZ" altLang="en-US" sz="1800" dirty="0"/>
              <a:t>3. Analýza přínosů a nákladů</a:t>
            </a:r>
          </a:p>
          <a:p>
            <a:pPr marL="800100" lvl="2" algn="just"/>
            <a:r>
              <a:rPr lang="cs-CZ" altLang="en-US" sz="1800" dirty="0"/>
              <a:t>4. Návrh komunikační strategie</a:t>
            </a:r>
            <a:endParaRPr lang="en-US" sz="180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ECE1415-47AC-4E4E-9376-8FFCDF28C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zainteresovaných stran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74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3813F857-8609-4378-9976-B945C88C9CDF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100" y="1700808"/>
            <a:ext cx="7931224" cy="3992563"/>
          </a:xfrm>
        </p:spPr>
        <p:txBody>
          <a:bodyPr/>
          <a:lstStyle/>
          <a:p>
            <a:pPr marL="514350" indent="-514350" algn="just">
              <a:buFontTx/>
              <a:buAutoNum type="arabicPeriod"/>
            </a:pPr>
            <a:r>
              <a:rPr lang="cs-CZ" altLang="en-US" sz="2800" dirty="0"/>
              <a:t>Kdo disponuje </a:t>
            </a:r>
            <a:r>
              <a:rPr lang="cs-CZ" altLang="en-US" sz="2800" b="1" dirty="0"/>
              <a:t>finančními zdroji</a:t>
            </a:r>
            <a:r>
              <a:rPr lang="cs-CZ" altLang="en-US" sz="2800" dirty="0"/>
              <a:t>, relevantními </a:t>
            </a:r>
            <a:r>
              <a:rPr lang="cs-CZ" altLang="en-US" sz="2800" b="1" dirty="0"/>
              <a:t>schopnostmi</a:t>
            </a:r>
            <a:r>
              <a:rPr lang="cs-CZ" altLang="en-US" sz="2800" dirty="0"/>
              <a:t> a </a:t>
            </a:r>
            <a:r>
              <a:rPr lang="cs-CZ" altLang="en-US" sz="2800" b="1" dirty="0"/>
              <a:t>informacemi</a:t>
            </a:r>
            <a:r>
              <a:rPr lang="cs-CZ" altLang="en-US" sz="2800" dirty="0"/>
              <a:t>?</a:t>
            </a:r>
          </a:p>
          <a:p>
            <a:pPr marL="514350" indent="-514350" algn="just">
              <a:buFontTx/>
              <a:buAutoNum type="arabicPeriod"/>
            </a:pPr>
            <a:endParaRPr lang="cs-CZ" altLang="en-US" sz="2800" dirty="0"/>
          </a:p>
          <a:p>
            <a:pPr marL="514350" indent="-514350" algn="just">
              <a:buFontTx/>
              <a:buAutoNum type="arabicPeriod"/>
            </a:pPr>
            <a:r>
              <a:rPr lang="cs-CZ" altLang="en-US" sz="2800" dirty="0"/>
              <a:t>Čí </a:t>
            </a:r>
            <a:r>
              <a:rPr lang="cs-CZ" altLang="en-US" sz="2800" b="1" dirty="0"/>
              <a:t>podporu</a:t>
            </a:r>
            <a:r>
              <a:rPr lang="cs-CZ" altLang="en-US" sz="2800" dirty="0"/>
              <a:t> potřebujeme, aby se opatření úspěšně realizovala? </a:t>
            </a:r>
          </a:p>
          <a:p>
            <a:pPr marL="514350" indent="-514350" algn="just">
              <a:buFontTx/>
              <a:buAutoNum type="arabicPeriod"/>
            </a:pPr>
            <a:endParaRPr lang="cs-CZ" altLang="en-US" sz="2800" dirty="0"/>
          </a:p>
          <a:p>
            <a:pPr marL="514350" indent="-514350" algn="just">
              <a:buFontTx/>
              <a:buAutoNum type="arabicPeriod"/>
            </a:pPr>
            <a:r>
              <a:rPr lang="cs-CZ" altLang="en-US" sz="2800" dirty="0"/>
              <a:t>Kdo by mohl realizaci </a:t>
            </a:r>
            <a:r>
              <a:rPr lang="cs-CZ" altLang="en-US" sz="2800" b="1" dirty="0"/>
              <a:t>zamezit</a:t>
            </a:r>
            <a:r>
              <a:rPr lang="cs-CZ" altLang="en-US" sz="2800" dirty="0"/>
              <a:t>? </a:t>
            </a:r>
          </a:p>
          <a:p>
            <a:pPr marL="514350" indent="-514350" algn="just">
              <a:buFontTx/>
              <a:buAutoNum type="arabicPeriod"/>
            </a:pPr>
            <a:endParaRPr lang="cs-CZ" altLang="en-US" sz="2800" dirty="0"/>
          </a:p>
          <a:p>
            <a:pPr marL="514350" indent="-514350" algn="just">
              <a:buFontTx/>
              <a:buAutoNum type="arabicPeriod"/>
            </a:pPr>
            <a:r>
              <a:rPr lang="cs-CZ" altLang="en-US" sz="2800" dirty="0"/>
              <a:t>Kdo musí změnit své chování, aby byl zaručen </a:t>
            </a:r>
            <a:r>
              <a:rPr lang="cs-CZ" altLang="en-US" sz="2800" b="1" dirty="0"/>
              <a:t>úspěch</a:t>
            </a:r>
            <a:r>
              <a:rPr lang="cs-CZ" altLang="en-US" sz="2800" dirty="0"/>
              <a:t>?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6D2EEC7-C7F9-4449-BD19-F59EFF0D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Identifikace zainteresovaných stran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28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3813F857-8609-4378-9976-B945C88C9CDF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376" y="1700808"/>
            <a:ext cx="8147248" cy="3992563"/>
          </a:xfrm>
        </p:spPr>
        <p:txBody>
          <a:bodyPr/>
          <a:lstStyle/>
          <a:p>
            <a:pPr algn="just">
              <a:defRPr/>
            </a:pPr>
            <a:r>
              <a:rPr lang="cs-CZ" sz="2800" b="1" dirty="0"/>
              <a:t>Investoři</a:t>
            </a:r>
            <a:r>
              <a:rPr lang="cs-CZ" sz="2800" dirty="0"/>
              <a:t> - zisk, růst hodnoty podniku.</a:t>
            </a:r>
          </a:p>
          <a:p>
            <a:pPr algn="just">
              <a:defRPr/>
            </a:pPr>
            <a:endParaRPr lang="cs-CZ" sz="2800" dirty="0"/>
          </a:p>
          <a:p>
            <a:pPr algn="just">
              <a:defRPr/>
            </a:pPr>
            <a:r>
              <a:rPr lang="cs-CZ" sz="2800" b="1" dirty="0"/>
              <a:t>Zákazníci</a:t>
            </a:r>
            <a:r>
              <a:rPr lang="cs-CZ" sz="2800" dirty="0"/>
              <a:t> - kvalitní produkty a služby, přiměřená cena produktu. </a:t>
            </a:r>
          </a:p>
          <a:p>
            <a:pPr algn="just">
              <a:defRPr/>
            </a:pPr>
            <a:endParaRPr lang="cs-CZ" sz="2800" dirty="0"/>
          </a:p>
          <a:p>
            <a:pPr algn="just">
              <a:defRPr/>
            </a:pPr>
            <a:r>
              <a:rPr lang="cs-CZ" sz="2800" b="1" dirty="0"/>
              <a:t>Obchodní partneři </a:t>
            </a:r>
            <a:r>
              <a:rPr lang="cs-CZ" sz="2800" dirty="0"/>
              <a:t>- kvalita smluv a jednání, včasné plnění závazků.</a:t>
            </a:r>
          </a:p>
          <a:p>
            <a:pPr algn="just">
              <a:defRPr/>
            </a:pPr>
            <a:endParaRPr lang="cs-CZ" sz="2800" dirty="0"/>
          </a:p>
          <a:p>
            <a:pPr algn="just">
              <a:defRPr/>
            </a:pPr>
            <a:r>
              <a:rPr lang="cs-CZ" sz="2800" b="1" dirty="0"/>
              <a:t>Zaměstnanci</a:t>
            </a:r>
            <a:r>
              <a:rPr lang="cs-CZ" sz="2800" dirty="0"/>
              <a:t> - přiměřená mzda, nefinanční benefity, dobré pracovní podmínky.</a:t>
            </a:r>
          </a:p>
          <a:p>
            <a:pPr marL="0" indent="0" algn="ctr">
              <a:buFontTx/>
              <a:buNone/>
              <a:defRPr/>
            </a:pPr>
            <a:endParaRPr lang="cs-CZ" sz="2800" b="1" dirty="0"/>
          </a:p>
          <a:p>
            <a:pPr marL="0" indent="0" algn="ctr">
              <a:buFontTx/>
              <a:buNone/>
              <a:defRPr/>
            </a:pPr>
            <a:r>
              <a:rPr lang="cs-CZ" sz="2800" b="1" dirty="0"/>
              <a:t>Každá zainteresovaná strana sleduje jiný cíl!!!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C136EC7-D320-4163-BF77-1A0FDF9C4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Určení cílů</a:t>
            </a:r>
          </a:p>
        </p:txBody>
      </p:sp>
    </p:spTree>
    <p:extLst>
      <p:ext uri="{BB962C8B-B14F-4D97-AF65-F5344CB8AC3E}">
        <p14:creationId xmlns:p14="http://schemas.microsoft.com/office/powerpoint/2010/main" val="2589671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3813F857-8609-4378-9976-B945C88C9CDF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72816"/>
            <a:ext cx="7499350" cy="3992563"/>
          </a:xfrm>
        </p:spPr>
        <p:txBody>
          <a:bodyPr/>
          <a:lstStyle/>
          <a:p>
            <a:pPr algn="just"/>
            <a:r>
              <a:rPr lang="cs-CZ" altLang="en-US" sz="2400" dirty="0"/>
              <a:t>V projektu se musí jasně pojmenovat, co realizace stranám přinese, a co naopak budou muset obětovat. </a:t>
            </a:r>
          </a:p>
          <a:p>
            <a:pPr algn="just"/>
            <a:endParaRPr lang="cs-CZ" altLang="en-US" sz="2400" dirty="0"/>
          </a:p>
          <a:p>
            <a:pPr algn="just"/>
            <a:r>
              <a:rPr lang="cs-CZ" altLang="en-US" sz="2400" b="1" dirty="0"/>
              <a:t>Pozitiva: </a:t>
            </a:r>
            <a:r>
              <a:rPr lang="cs-CZ" altLang="en-US" sz="2400" dirty="0"/>
              <a:t>zisk konkurenční výhody, snížení nákladů, zvýšení zisku, získání politického kreditu, nové know-how. </a:t>
            </a:r>
          </a:p>
          <a:p>
            <a:pPr algn="just"/>
            <a:endParaRPr lang="cs-CZ" altLang="en-US" sz="2400" dirty="0"/>
          </a:p>
          <a:p>
            <a:pPr algn="just"/>
            <a:r>
              <a:rPr lang="cs-CZ" altLang="en-US" sz="2400" b="1" dirty="0"/>
              <a:t>Negativa: </a:t>
            </a:r>
            <a:r>
              <a:rPr lang="cs-CZ" altLang="en-US" sz="2400" dirty="0"/>
              <a:t>odpor k zavádění nových postupů, finanční náročnost, delší doba realizace, nejistý výsledek.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B6474B6-C2E3-4B6B-BB02-4686CC17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Analýza přínosů a nákladů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643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strana </a:t>
            </a:r>
            <a:fld id="{3813F857-8609-4378-9976-B945C88C9CDF}" type="slidenum">
              <a:rPr lang="cs-CZ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16832"/>
            <a:ext cx="7931224" cy="4209331"/>
          </a:xfrm>
        </p:spPr>
        <p:txBody>
          <a:bodyPr/>
          <a:lstStyle/>
          <a:p>
            <a:r>
              <a:rPr lang="cs-CZ" altLang="cs-CZ" sz="2000" dirty="0"/>
              <a:t>Návrh komunikační strategie vychází z několika stěžejních bodů: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/>
              <a:t>definice obsahu zainteresované strany,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/>
              <a:t>specifikace klíčových informací pro každé jednání,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/>
              <a:t>frekvence sdělování informací,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/>
              <a:t>způsob doručení informací.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altLang="cs-CZ" sz="2000" dirty="0"/>
          </a:p>
          <a:p>
            <a:pPr lvl="1">
              <a:buFont typeface="Wingdings" panose="05000000000000000000" pitchFamily="2" charset="2"/>
              <a:buChar char="§"/>
            </a:pPr>
            <a:endParaRPr lang="cs-CZ" altLang="cs-CZ" sz="2000" dirty="0"/>
          </a:p>
          <a:p>
            <a:pPr algn="ctr">
              <a:buFontTx/>
              <a:buNone/>
            </a:pPr>
            <a:r>
              <a:rPr lang="cs-CZ" altLang="cs-CZ" sz="2000" b="1" dirty="0"/>
              <a:t>Je nezbytně nutné, aby fungovala zpětná vazba</a:t>
            </a:r>
            <a:r>
              <a:rPr lang="cs-CZ" altLang="cs-CZ" sz="2000" dirty="0"/>
              <a:t>.</a:t>
            </a:r>
          </a:p>
          <a:p>
            <a:pPr marL="457200" lvl="1" indent="0" algn="ctr">
              <a:buNone/>
            </a:pPr>
            <a:endParaRPr lang="en-US" sz="2000" b="1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6237D86-AF83-47D8-B2ED-2F5E7F926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Komunikační strategie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05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C4721E-0A78-4C96-BE25-1792786BF4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492706-22B3-40AF-BE63-DB5BEAF74E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C3D30A-BE08-4E81-9DE2-1096D7DE8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vliv/zájem</a:t>
            </a:r>
            <a:endParaRPr lang="en-US" dirty="0"/>
          </a:p>
        </p:txBody>
      </p:sp>
      <p:pic>
        <p:nvPicPr>
          <p:cNvPr id="1026" name="Picture 2" descr="Stakeholder Analysis Process | Institute of Project Management">
            <a:extLst>
              <a:ext uri="{FF2B5EF4-FFF2-40B4-BE49-F238E27FC236}">
                <a16:creationId xmlns:a16="http://schemas.microsoft.com/office/drawing/2014/main" id="{FC2C7FF4-3561-4EDB-AC32-58B013FE36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0" y="1692275"/>
            <a:ext cx="4140200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A6F9C66B-111D-4878-8552-E21FD2DD34D5}"/>
              </a:ext>
            </a:extLst>
          </p:cNvPr>
          <p:cNvSpPr txBox="1">
            <a:spLocks/>
          </p:cNvSpPr>
          <p:nvPr/>
        </p:nvSpPr>
        <p:spPr bwMode="auto">
          <a:xfrm>
            <a:off x="7380312" y="5445224"/>
            <a:ext cx="212455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lang="cs-CZ" altLang="cs-CZ" sz="9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pmi.org</a:t>
            </a:r>
          </a:p>
        </p:txBody>
      </p:sp>
    </p:spTree>
    <p:extLst>
      <p:ext uri="{BB962C8B-B14F-4D97-AF65-F5344CB8AC3E}">
        <p14:creationId xmlns:p14="http://schemas.microsoft.com/office/powerpoint/2010/main" val="4126513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cz-v11.potx" id="{45F7C800-E35C-46D5-9C47-511EF4DC35F8}" vid="{F2DE815D-75C9-4501-96BE-FAF7001258D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2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3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4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5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6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7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8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511</Words>
  <Application>Microsoft Office PowerPoint</Application>
  <PresentationFormat>Předvádění na obrazovce (4:3)</PresentationFormat>
  <Paragraphs>128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Wingdings</vt:lpstr>
      <vt:lpstr>Motiv sady Office</vt:lpstr>
      <vt:lpstr>Prezentace_MU_CZ</vt:lpstr>
      <vt:lpstr>Stakeholder analysis Řízení zainteresovaných stran</vt:lpstr>
      <vt:lpstr>Stakeholders I.</vt:lpstr>
      <vt:lpstr>Stakeholders II.</vt:lpstr>
      <vt:lpstr>Analýza zainteresovaných stran</vt:lpstr>
      <vt:lpstr>1. Identifikace zainteresovaných stran</vt:lpstr>
      <vt:lpstr>2. Určení cílů</vt:lpstr>
      <vt:lpstr>3. Analýza přínosů a nákladů</vt:lpstr>
      <vt:lpstr>4. Komunikační strategie</vt:lpstr>
      <vt:lpstr>Matice vliv/zájem</vt:lpstr>
      <vt:lpstr>Příklad analýzy zainteresovaných stran</vt:lpstr>
      <vt:lpstr>Výhody analýzy zainteresovaných stran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 MANAGEMENT</dc:title>
  <dc:creator>ICV</dc:creator>
  <cp:lastModifiedBy>Martina Ondrouchová</cp:lastModifiedBy>
  <cp:revision>81</cp:revision>
  <dcterms:created xsi:type="dcterms:W3CDTF">2013-08-10T10:22:11Z</dcterms:created>
  <dcterms:modified xsi:type="dcterms:W3CDTF">2024-09-26T18:33:54Z</dcterms:modified>
</cp:coreProperties>
</file>