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9" r:id="rId2"/>
    <p:sldId id="350" r:id="rId3"/>
    <p:sldId id="351" r:id="rId4"/>
    <p:sldId id="358" r:id="rId5"/>
    <p:sldId id="352" r:id="rId6"/>
    <p:sldId id="360" r:id="rId7"/>
    <p:sldId id="353" r:id="rId8"/>
    <p:sldId id="363" r:id="rId9"/>
    <p:sldId id="364" r:id="rId10"/>
    <p:sldId id="376" r:id="rId11"/>
    <p:sldId id="375" r:id="rId12"/>
    <p:sldId id="369" r:id="rId13"/>
    <p:sldId id="370" r:id="rId14"/>
    <p:sldId id="371" r:id="rId15"/>
    <p:sldId id="374" r:id="rId16"/>
    <p:sldId id="372" r:id="rId17"/>
    <p:sldId id="291" r:id="rId18"/>
    <p:sldId id="373" r:id="rId19"/>
    <p:sldId id="29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8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2110830C-1ED0-C54C-8C9B-31DD2E6DD1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5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28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C4F310CA-8F50-D24B-869B-CCDF18753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3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284CA9D-DBC5-7345-82D1-2A135832E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1640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E34841-B995-1F41-AED6-CDCE3B8049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59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6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410729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21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687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354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8BFE967-19E1-9D48-9E4F-81B8750DA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1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D19675A5-B462-F046-B410-538D4D804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05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CD81FB0-E22C-7E4B-9263-74B744CB27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63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3F7346AF-CCBB-674B-9377-5275DC502A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57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83AF39E7-78A0-014F-9BF9-455F42878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05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4ED50877-A589-E54A-923E-DEA9FFB787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848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388E85DE-7FDA-B34F-B2FD-ECA615AE54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08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62209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20710-9BB2-45FC-82F3-2312075635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Řízení a kontrola ve veřejné správě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DF4BC1-B263-4826-9E32-F84EC1FF6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– Řízení rizik, metody</a:t>
            </a:r>
          </a:p>
        </p:txBody>
      </p:sp>
    </p:spTree>
    <p:extLst>
      <p:ext uri="{BB962C8B-B14F-4D97-AF65-F5344CB8AC3E}">
        <p14:creationId xmlns:p14="http://schemas.microsoft.com/office/powerpoint/2010/main" val="445930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2C0F56-B5F7-4166-AEE0-5207C352D0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89F2BE-F0E6-4A18-B607-25DD1C851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E0AA82-F6BA-4F47-B437-C0EED7607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kvantifikace rizika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D85F35D-0066-49D7-B348-68631C1A2C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31821"/>
              </p:ext>
            </p:extLst>
          </p:nvPr>
        </p:nvGraphicFramePr>
        <p:xfrm>
          <a:off x="2869928" y="1698505"/>
          <a:ext cx="5401310" cy="114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765">
                  <a:extLst>
                    <a:ext uri="{9D8B030D-6E8A-4147-A177-3AD203B41FA5}">
                      <a16:colId xmlns:a16="http://schemas.microsoft.com/office/drawing/2014/main" val="3888318993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458433250"/>
                    </a:ext>
                  </a:extLst>
                </a:gridCol>
                <a:gridCol w="2666365">
                  <a:extLst>
                    <a:ext uri="{9D8B030D-6E8A-4147-A177-3AD203B41FA5}">
                      <a16:colId xmlns:a16="http://schemas.microsoft.com/office/drawing/2014/main" val="205663328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Pravděpodobnost výskytu rizika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Popis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79509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Velmi vysoká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Vyskytuje se téměř vždy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9071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Vysoká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Vyskytne se většinou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851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Střední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Může/nemusí se vyskytnout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6160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Nízká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Většinou se nevyskytuje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0071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Velmi nízká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Téměř nikdy se nevyskytuje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5458577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67D1B87-41F0-42FE-9A75-CA7E733B2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20247"/>
              </p:ext>
            </p:extLst>
          </p:nvPr>
        </p:nvGraphicFramePr>
        <p:xfrm>
          <a:off x="2869928" y="3025357"/>
          <a:ext cx="5384800" cy="3112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3855">
                  <a:extLst>
                    <a:ext uri="{9D8B030D-6E8A-4147-A177-3AD203B41FA5}">
                      <a16:colId xmlns:a16="http://schemas.microsoft.com/office/drawing/2014/main" val="2686833878"/>
                    </a:ext>
                  </a:extLst>
                </a:gridCol>
                <a:gridCol w="563245">
                  <a:extLst>
                    <a:ext uri="{9D8B030D-6E8A-4147-A177-3AD203B41FA5}">
                      <a16:colId xmlns:a16="http://schemas.microsoft.com/office/drawing/2014/main" val="351089442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958212203"/>
                    </a:ext>
                  </a:extLst>
                </a:gridCol>
              </a:tblGrid>
              <a:tr h="1746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Dopad rizika na projekt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Popis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587875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Velmi vysoký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Ohrožení cíle/cílů projektu, ohrožení koncového termínu projektu, možnost překročení celkového rozpočtu projektu, vzniklá škoda více než 20% z hodnoty rozpočtu projektu, předpokládá se podstatná změna u ŘO OP VVV.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7237104"/>
                  </a:ext>
                </a:extLst>
              </a:tr>
              <a:tr h="607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Vysoký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Ohrožení koncového termínu projektu, možnost překročení celkového rozpočtu projektu, vzniklá škoda 15 - 20% z hodnoty rozpočtu projektu, předpokládá se podstatná změna u ŘO OP VVV.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64074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Střední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Ohrožení termínů jednotlivých aktivit projektu, možnost překročení rozpočtu dané aktivity, vzniklá škoda 10-15% z celkového rozpočtu projektu, předpokládá se nepodstatná změna u ŘO OP VVV.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1065273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Nízký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Dopad vyžadující změnu plánu etapy, předpokládá se nepodstatná změnu u ŘO OP VVV.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210649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Velmi nízký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5%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Dopad nevyžadující změnu plánu etapy, nepředpokládá se nepodstatná změna u ŘO OP VVV.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58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36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65B129-D65B-43C1-BD08-7C1905336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30181A-D2B1-4292-B80B-17E890D3A8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EB29FF-21A4-4B23-8C9E-F9C3DB22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kvantifikace rizika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B610270-6840-4A93-9AB3-AD4D9C9AE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264" y="1283668"/>
            <a:ext cx="7203057" cy="3478773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2947C88-2C03-4ABF-9346-44E9A4C75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454139"/>
              </p:ext>
            </p:extLst>
          </p:nvPr>
        </p:nvGraphicFramePr>
        <p:xfrm>
          <a:off x="3273137" y="4627334"/>
          <a:ext cx="5401310" cy="1125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0660">
                  <a:extLst>
                    <a:ext uri="{9D8B030D-6E8A-4147-A177-3AD203B41FA5}">
                      <a16:colId xmlns:a16="http://schemas.microsoft.com/office/drawing/2014/main" val="292373947"/>
                    </a:ext>
                  </a:extLst>
                </a:gridCol>
                <a:gridCol w="2660650">
                  <a:extLst>
                    <a:ext uri="{9D8B030D-6E8A-4147-A177-3AD203B41FA5}">
                      <a16:colId xmlns:a16="http://schemas.microsoft.com/office/drawing/2014/main" val="308658195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Rizikový profil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95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Velmi kritické riziko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Eskalace na ŘV, ŘO OP VVV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4173476"/>
                  </a:ext>
                </a:extLst>
              </a:tr>
              <a:tr h="167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Kritické riziko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Opatření na úrovni náměstka organizace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4653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Vysoké riziko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Opatření na úrovni PM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4740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Akceptovatelné riziko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Opatření na úrovni vedoucích pracovníků projektu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8439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321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DB0F3C-6E7D-4B07-8655-2662199A81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98B595-62C5-4CE1-B35E-624D80D068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74609F-AF71-4A38-A3DF-43505DEE1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3: Reakce na rizika projektu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B8A12E-A0A1-4536-A24A-5954C7856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Sestavení opatření, která mají snížit hodnotu rizika na akceptovatelnou úroveň</a:t>
            </a:r>
          </a:p>
          <a:p>
            <a:endParaRPr lang="cs-CZ" dirty="0"/>
          </a:p>
          <a:p>
            <a:r>
              <a:rPr lang="cs-CZ" dirty="0"/>
              <a:t>Opatřením se přiřazují náklady, termíny a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992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829DA1-0B99-4EBA-AC32-562CE8D995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B045A4-F1A1-48A0-B7A6-E17166BB0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92D0AC-1FB4-41AF-B10D-90BEBECC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3: Výstup I.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C37B26D-DF04-447E-A09C-C72B230B6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913" y="1856095"/>
            <a:ext cx="8474174" cy="314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7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7EC515-C10B-4A4F-B8D1-394D37953C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5C4790-876C-4A91-B389-BA3A8466BF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25DCBC-3A09-448D-8ADB-03EA55E24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3: Výstup II.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D8234E-29F6-4A6C-8F0B-BC8F3F1A4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Pořadové číslo rizika: 1</a:t>
            </a:r>
          </a:p>
          <a:p>
            <a:pPr lvl="1"/>
            <a:r>
              <a:rPr lang="cs-CZ" dirty="0"/>
              <a:t>Hrozba:</a:t>
            </a:r>
          </a:p>
          <a:p>
            <a:pPr lvl="1"/>
            <a:r>
              <a:rPr lang="cs-CZ" dirty="0"/>
              <a:t>Scénář:</a:t>
            </a:r>
          </a:p>
          <a:p>
            <a:pPr lvl="1"/>
            <a:r>
              <a:rPr lang="cs-CZ" dirty="0"/>
              <a:t>Pravděpodobnost:</a:t>
            </a:r>
          </a:p>
          <a:p>
            <a:pPr lvl="1"/>
            <a:r>
              <a:rPr lang="cs-CZ" dirty="0"/>
              <a:t>Dopad:</a:t>
            </a:r>
          </a:p>
          <a:p>
            <a:pPr lvl="1"/>
            <a:r>
              <a:rPr lang="cs-CZ" dirty="0"/>
              <a:t>Hodnota rizika:</a:t>
            </a:r>
          </a:p>
          <a:p>
            <a:pPr lvl="1"/>
            <a:r>
              <a:rPr lang="cs-CZ" dirty="0"/>
              <a:t>Návrhy na opatření, zodpovídá, termín, náklady, vlastník rizika:</a:t>
            </a:r>
          </a:p>
          <a:p>
            <a:pPr lvl="1"/>
            <a:r>
              <a:rPr lang="cs-CZ" dirty="0"/>
              <a:t>Výsledná snížená hodnota rizika:</a:t>
            </a:r>
          </a:p>
          <a:p>
            <a:pPr lvl="1"/>
            <a:endParaRPr lang="cs-CZ" dirty="0"/>
          </a:p>
          <a:p>
            <a:r>
              <a:rPr lang="cs-CZ" sz="2400" dirty="0"/>
              <a:t>Pořadové číslo rizika: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35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FA4CBE-9B86-4CBF-B514-0327AF56AC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1ED961-5B9C-4DF5-9061-B3CA0D563A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AC9D9-C93C-4A1E-89EB-32229A5BE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opatření 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DFB17E0-299A-4BF9-8437-5AC653BDEF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984979"/>
              </p:ext>
            </p:extLst>
          </p:nvPr>
        </p:nvGraphicFramePr>
        <p:xfrm>
          <a:off x="720725" y="1692275"/>
          <a:ext cx="10752138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784">
                  <a:extLst>
                    <a:ext uri="{9D8B030D-6E8A-4147-A177-3AD203B41FA5}">
                      <a16:colId xmlns:a16="http://schemas.microsoft.com/office/drawing/2014/main" val="634203673"/>
                    </a:ext>
                  </a:extLst>
                </a:gridCol>
                <a:gridCol w="3838755">
                  <a:extLst>
                    <a:ext uri="{9D8B030D-6E8A-4147-A177-3AD203B41FA5}">
                      <a16:colId xmlns:a16="http://schemas.microsoft.com/office/drawing/2014/main" val="241684416"/>
                    </a:ext>
                  </a:extLst>
                </a:gridCol>
                <a:gridCol w="4528599">
                  <a:extLst>
                    <a:ext uri="{9D8B030D-6E8A-4147-A177-3AD203B41FA5}">
                      <a16:colId xmlns:a16="http://schemas.microsoft.com/office/drawing/2014/main" val="3761173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Odpověď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Definice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8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Vyvarovat se (AVOID)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Změnit něco v projektu tak, aby se ohrožení už neopakovalo, a pokud se objeví, aby nemělo žádný dopad.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Pokud smícháme chemikálie, způsobí to oheň, takže je třeba skladovat v různých budovách.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03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Zredukovat ( REDUCE)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Udělat něco před tím, než se riziko objeví, aby se snížil(a) jeho pravděpodobnost/jeho dopad.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Provozovatelé můžou udělat chybu, takže trváme na tom, že před užíváním bude provedeno testování.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1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Náhradní řešení (FALLBACK)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Připravit náhradní řešení – aktivity pro snížení dopadu v případě, že se riziko objeví.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Pokud nový způsob zkoušky není připraven včas, bude i nadále používán starý způsob.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00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Přenést (TRANSFER)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Odpovědnost za finanční dopad rizika nese třetí strana.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Pojištění obrazu </a:t>
                      </a:r>
                      <a:r>
                        <a:rPr lang="cs-CZ" sz="1200" dirty="0" err="1"/>
                        <a:t>Rembranta</a:t>
                      </a:r>
                      <a:r>
                        <a:rPr lang="cs-CZ" sz="1200" dirty="0"/>
                        <a:t> na 3 mil. dolarů.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35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Akceptovat (ACCEPT)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Uvědomělé rozhodnutí nerealizovat žádnou aktivitu ohledně rizika, protože riziko je tak nepravděpodobné nebo N jsou tak malé/velké, že nemá cenu provádět preventivní opatření.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Akceptujeme riziko, že neobvyklé bouřky začátkem léta mohou ohrozit realizace otevřeného národního šampionátu ve fotbale.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18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/>
                        <a:t>Sdílet (SHARE)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Pokud projekt překročí očekávané N, dodavatel a uživatel se dohodnou na rozdělení si nákladů navíc (v rámci domluvených limitů).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Stavitel souhlasí se snížením základů pro nový dům do měkkého podloží. Pokud bude zjištěno, že je třeba jít hlouběji, než se předpokládalo, stavitel a zákazník se dohodnou sdílet náklady navíc.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486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818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5A8615-845C-4992-998A-7FF1C0558C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631D4A-79B6-4E57-B998-C176C44224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9AEC6F-89B8-48FA-877D-31E9DE7AE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4: Celkové posouzení rizik projektu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6ADFAB-56E6-4A90-90DF-A7BDBCBA6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Posouzení celkové hodnoty rizik a přijetí opatření</a:t>
            </a:r>
          </a:p>
          <a:p>
            <a:endParaRPr lang="cs-CZ" dirty="0"/>
          </a:p>
          <a:p>
            <a:r>
              <a:rPr lang="cs-CZ" dirty="0"/>
              <a:t>Vyhodnocení jak je projekt rizikový</a:t>
            </a:r>
          </a:p>
          <a:p>
            <a:endParaRPr lang="cs-CZ" dirty="0"/>
          </a:p>
          <a:p>
            <a:r>
              <a:rPr lang="cs-CZ" dirty="0"/>
              <a:t>Rozhodnutí, zda je možno pokračovat v realizaci bez zvláštních opatření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468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Zadání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Identifikujte alespoň čtyři hrozby</a:t>
            </a:r>
          </a:p>
          <a:p>
            <a:r>
              <a:rPr lang="cs-CZ" dirty="0"/>
              <a:t>Tyto čtyři hrozby rozpracujte do rizik, na proces analýzy rizik navažte opatřeními a tyto zdůvodněte.</a:t>
            </a:r>
          </a:p>
          <a:p>
            <a:r>
              <a:rPr lang="cs-CZ" dirty="0"/>
              <a:t>Závěrem shrňte výsledky analýzy a uveďte doporučení vedení projektu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62136C-644D-4F79-925A-67D697677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63BF6A-8FA1-4B9D-A1CE-A29E1FE020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7BEF75-78FE-4AD5-8941-004EC8C91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F519C64-0179-4184-9915-DF461C2B4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Proveďte analýzu rizik projektu podle metody RIPRAN.</a:t>
            </a:r>
          </a:p>
          <a:p>
            <a:endParaRPr lang="cs-CZ" b="1" dirty="0"/>
          </a:p>
          <a:p>
            <a:r>
              <a:rPr lang="cs-CZ" dirty="0"/>
              <a:t>Identifikujte alespoň čtyři hrozby z vnitřního prostředí a čtyři hrozby z vnějšího prostředí</a:t>
            </a:r>
          </a:p>
          <a:p>
            <a:r>
              <a:rPr lang="cs-CZ" dirty="0"/>
              <a:t>Tyto čtyři hrozby rozpracujte do rizik, kvantifikujte, na proces analýzy rizik navažte eliminačními opatřeními a tyto zdůvodněte.</a:t>
            </a:r>
          </a:p>
          <a:p>
            <a:r>
              <a:rPr lang="cs-CZ" dirty="0"/>
              <a:t>Závěrem shrňte výsledky analýzy a vyhodnoťte rizikový profil, uveďte doporučení pro vedení organizace. </a:t>
            </a:r>
          </a:p>
          <a:p>
            <a:pPr marL="7200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209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Zadání – skupinová práce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13607" y="1407329"/>
            <a:ext cx="3291283" cy="250827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1800" b="1" dirty="0">
                <a:solidFill>
                  <a:schemeClr val="tx2"/>
                </a:solidFill>
              </a:rPr>
              <a:t>Projekt/úkol 1: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Úprava a rozvoj Informačního systému pro spisovou službu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Vzhledem k chystaným změnám v nové legislativě musíte zprovoznit elektronickou spisovou službu v útvaru státní správy.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Na zabezpečení úkolu bylo vyčleněno 15 mil Kč.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6A959D-449E-4977-9D26-BB6CCA39E841}"/>
              </a:ext>
            </a:extLst>
          </p:cNvPr>
          <p:cNvSpPr txBox="1">
            <a:spLocks/>
          </p:cNvSpPr>
          <p:nvPr/>
        </p:nvSpPr>
        <p:spPr>
          <a:xfrm>
            <a:off x="4397762" y="1391301"/>
            <a:ext cx="3291283" cy="25243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chemeClr val="tx2"/>
                </a:solidFill>
              </a:rPr>
              <a:t>Projekt/úkol 2: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Vytvoření informačního systému pro e-podatelnu.</a:t>
            </a:r>
          </a:p>
          <a:p>
            <a:pPr>
              <a:lnSpc>
                <a:spcPct val="100000"/>
              </a:lnSpc>
            </a:pPr>
            <a:endParaRPr lang="cs-CZ" sz="1600" kern="0" dirty="0"/>
          </a:p>
          <a:p>
            <a:pPr>
              <a:lnSpc>
                <a:spcPct val="100000"/>
              </a:lnSpc>
            </a:pPr>
            <a:r>
              <a:rPr lang="cs-CZ" sz="1600" kern="0" dirty="0"/>
              <a:t>V rámci úřadu na malé obce chcete zavést systém e-podatelny.</a:t>
            </a:r>
          </a:p>
          <a:p>
            <a:pPr>
              <a:lnSpc>
                <a:spcPct val="100000"/>
              </a:lnSpc>
            </a:pPr>
            <a:endParaRPr lang="cs-CZ" sz="1600" kern="0" dirty="0"/>
          </a:p>
          <a:p>
            <a:pPr>
              <a:lnSpc>
                <a:spcPct val="100000"/>
              </a:lnSpc>
            </a:pPr>
            <a:r>
              <a:rPr lang="cs-CZ" sz="1600" kern="0" dirty="0"/>
              <a:t>Jste ve fázi, kdy neznáte rozpočet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2EFFAAB-875C-4CFF-9549-D1FB741B0774}"/>
              </a:ext>
            </a:extLst>
          </p:cNvPr>
          <p:cNvSpPr txBox="1">
            <a:spLocks/>
          </p:cNvSpPr>
          <p:nvPr/>
        </p:nvSpPr>
        <p:spPr>
          <a:xfrm>
            <a:off x="8181917" y="1391301"/>
            <a:ext cx="3291283" cy="25243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chemeClr val="tx2"/>
                </a:solidFill>
              </a:rPr>
              <a:t>Projekt/úkol 3: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 souvislosti se změnou Stavebního zákona musíte provést reorganizaci úřadu.</a:t>
            </a:r>
          </a:p>
          <a:p>
            <a:pPr>
              <a:lnSpc>
                <a:spcPct val="100000"/>
              </a:lnSpc>
            </a:pPr>
            <a:endParaRPr lang="cs-CZ" sz="1600" kern="0" dirty="0"/>
          </a:p>
          <a:p>
            <a:pPr>
              <a:lnSpc>
                <a:spcPct val="100000"/>
              </a:lnSpc>
            </a:pPr>
            <a:r>
              <a:rPr lang="cs-CZ" sz="1600" kern="0" dirty="0"/>
              <a:t>V úřadu a stávajících útvarech jsou zaměstnáni lidé na dobu neurčitou. 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E3176ABF-AE02-497E-9920-6C9E51B15705}"/>
              </a:ext>
            </a:extLst>
          </p:cNvPr>
          <p:cNvSpPr txBox="1">
            <a:spLocks/>
          </p:cNvSpPr>
          <p:nvPr/>
        </p:nvSpPr>
        <p:spPr>
          <a:xfrm>
            <a:off x="2804716" y="4233054"/>
            <a:ext cx="3291283" cy="25082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chemeClr val="tx2"/>
                </a:solidFill>
              </a:rPr>
              <a:t>Projekt/úkol 4: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 rámci systémového projektu na univerzitě máte revidovat a upravit celkovou digitalizaci prostředí, ve kterém jsou obsluhovány výukové materiály.</a:t>
            </a:r>
          </a:p>
          <a:p>
            <a:pPr>
              <a:lnSpc>
                <a:spcPct val="100000"/>
              </a:lnSpc>
            </a:pPr>
            <a:endParaRPr lang="cs-CZ" sz="1600" kern="0" dirty="0"/>
          </a:p>
          <a:p>
            <a:pPr>
              <a:lnSpc>
                <a:spcPct val="100000"/>
              </a:lnSpc>
            </a:pPr>
            <a:r>
              <a:rPr lang="cs-CZ" sz="1600" kern="0" dirty="0"/>
              <a:t>Projekt/úkol řešíte v průběhu školního roku. 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E754EC8-B2AE-4BD0-9C18-3A1F4023E9D5}"/>
              </a:ext>
            </a:extLst>
          </p:cNvPr>
          <p:cNvSpPr txBox="1">
            <a:spLocks/>
          </p:cNvSpPr>
          <p:nvPr/>
        </p:nvSpPr>
        <p:spPr>
          <a:xfrm>
            <a:off x="6311988" y="4222418"/>
            <a:ext cx="3291283" cy="25082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chemeClr val="tx2"/>
                </a:solidFill>
              </a:rPr>
              <a:t>Projekt/úkol 5: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V rámci zahraničního grantu máte vytvořit učebnice v anglickém jazyce pro výuku předmětů na druhém stupni ZŠ.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1600" kern="0" dirty="0"/>
              <a:t>Zahraniční grant je poskytován v rámci EU. </a:t>
            </a:r>
          </a:p>
        </p:txBody>
      </p:sp>
    </p:spTree>
    <p:extLst>
      <p:ext uri="{BB962C8B-B14F-4D97-AF65-F5344CB8AC3E}">
        <p14:creationId xmlns:p14="http://schemas.microsoft.com/office/powerpoint/2010/main" val="238648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A7D981-D578-4A1B-9397-71AD30244E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503EB3-DB29-4242-8876-439F6DF40D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3D8F2F-36F8-457A-BBFA-A0BE5051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řízení rizik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3B9F8A6-2F19-4529-AE2A-2E90A5188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RIPRAN</a:t>
            </a:r>
          </a:p>
          <a:p>
            <a:r>
              <a:rPr lang="cs-CZ" dirty="0"/>
              <a:t>Skórovací metoda s mapou rizik</a:t>
            </a:r>
          </a:p>
          <a:p>
            <a:r>
              <a:rPr lang="cs-CZ" dirty="0"/>
              <a:t>Metoda FRAP – </a:t>
            </a:r>
            <a:r>
              <a:rPr lang="cs-CZ" dirty="0" err="1"/>
              <a:t>Facilitated</a:t>
            </a:r>
            <a:r>
              <a:rPr lang="cs-CZ" dirty="0"/>
              <a:t> Risk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Process</a:t>
            </a:r>
            <a:endParaRPr lang="cs-CZ" dirty="0"/>
          </a:p>
          <a:p>
            <a:r>
              <a:rPr lang="cs-CZ" dirty="0"/>
              <a:t>Technika stromů rizik</a:t>
            </a:r>
          </a:p>
          <a:p>
            <a:r>
              <a:rPr lang="cs-CZ" dirty="0"/>
              <a:t>Analýza citlivosti</a:t>
            </a:r>
          </a:p>
          <a:p>
            <a:r>
              <a:rPr lang="cs-CZ" dirty="0"/>
              <a:t>Metoda plánování scénářů</a:t>
            </a:r>
          </a:p>
          <a:p>
            <a:r>
              <a:rPr lang="cs-CZ" dirty="0"/>
              <a:t>Modelování a simulace pro analýzu rizik</a:t>
            </a:r>
          </a:p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244330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0B4719-BE2E-4A71-98A9-B7E6A7FDC1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B0E5A9-C910-4DC3-81C4-DFA9829FE7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A9083D-3E06-4ACE-A155-4885CB68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RIPRAN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33E40B5-13EB-432A-95DE-2BB4BFC63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Risk Project </a:t>
            </a:r>
            <a:r>
              <a:rPr lang="cs-CZ" dirty="0" err="1"/>
              <a:t>Analysis</a:t>
            </a:r>
            <a:endParaRPr lang="cs-CZ" dirty="0"/>
          </a:p>
          <a:p>
            <a:endParaRPr lang="cs-CZ" dirty="0"/>
          </a:p>
          <a:p>
            <a:r>
              <a:rPr lang="cs-CZ" dirty="0"/>
              <a:t>Identifikace nebezpečí projektu</a:t>
            </a:r>
          </a:p>
          <a:p>
            <a:r>
              <a:rPr lang="cs-CZ" dirty="0"/>
              <a:t>Kvantifikace rizik projektu</a:t>
            </a:r>
          </a:p>
          <a:p>
            <a:r>
              <a:rPr lang="cs-CZ" dirty="0"/>
              <a:t>Reakce na rizika projektu</a:t>
            </a:r>
          </a:p>
          <a:p>
            <a:r>
              <a:rPr lang="cs-CZ" dirty="0"/>
              <a:t>Celkové posouzení rizik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8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50A617-8918-4BB3-863A-794CF2B891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BFEAC7-B1A0-4E61-8597-BC95371CB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355356-2EFA-4DB2-8E66-75F9B7D7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1: Identifikace nebezpečí projektu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0221267-117D-4CB3-BC50-F7E87E09F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525" y="1686451"/>
            <a:ext cx="7760881" cy="426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4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370EC9-23B7-4841-933D-2D42D97E3E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EF8126-727A-468A-A280-6DE35FF82E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BDCA76-320F-4065-9683-E51B4E24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1: Identifikace nebezpečí projektu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33B5132-50FA-4CEF-A701-B23172A52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845" y="1567576"/>
            <a:ext cx="8272989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7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CAE946-C880-4D2D-9DC2-D636B68262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03E4EA-B32A-42ED-80F0-729650430F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98082E-493E-4B27-8005-1201E1124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2: Kvantifikace rizika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40EC0D-0F08-4A91-AB8E-E8C3D613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Rozšíření o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Pravděpodobnost výskytu scénáře</a:t>
            </a:r>
          </a:p>
          <a:p>
            <a:pPr lvl="1"/>
            <a:r>
              <a:rPr lang="cs-CZ" dirty="0"/>
              <a:t>Hodnotu dopadu scénáře na projekt</a:t>
            </a:r>
          </a:p>
          <a:p>
            <a:pPr lvl="1"/>
            <a:r>
              <a:rPr lang="cs-CZ" dirty="0"/>
              <a:t>Výslednou hodnotu rizika</a:t>
            </a:r>
          </a:p>
          <a:p>
            <a:pPr lvl="1"/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Možnosti kvantifikace rizika</a:t>
            </a:r>
            <a:r>
              <a:rPr lang="cs-CZ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Číselná kvantifikace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Verbální kvantifikace</a:t>
            </a:r>
          </a:p>
        </p:txBody>
      </p:sp>
    </p:spTree>
    <p:extLst>
      <p:ext uri="{BB962C8B-B14F-4D97-AF65-F5344CB8AC3E}">
        <p14:creationId xmlns:p14="http://schemas.microsoft.com/office/powerpoint/2010/main" val="331032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CF717-6606-4795-BA5B-A5625B92D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F3FB06-8B08-43C0-B60B-5AD30FFCB1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D1DA34-0584-4E75-A7BA-C14BD90E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2: Výstup – číselná kvantifikace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19DA340-2178-43F7-B7AD-FFF26728D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908" y="1505112"/>
            <a:ext cx="8386096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9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970142-9EED-426F-8934-CF4ACA91A8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09F37-FE88-4B74-9D24-29CE2A75D4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223067-461E-4ECE-A4F1-DC08CF58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2: Výstup – verbální kvantifikace I.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40A16DCB-BBF1-4FE2-A281-ACE9D8D6D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7488" y="1692275"/>
            <a:ext cx="8138611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26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CE40E1-A5D0-4D07-B5F4-3C3E9038E5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9720A-2DAB-40D1-8CA6-2657BBE90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988737-8DD5-476C-92A0-DD39E7CEC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2: Výstupy – verbální kvantifikace II.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7D9222-8FD9-4A8B-8DB5-F1716CB12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430" y="2362107"/>
            <a:ext cx="8535140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751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cz-v11.potx" id="{45F7C800-E35C-46D5-9C47-511EF4DC35F8}" vid="{F2DE815D-75C9-4501-96BE-FAF7001258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1028</Words>
  <Application>Microsoft Office PowerPoint</Application>
  <PresentationFormat>Širokoúhlá obrazovka</PresentationFormat>
  <Paragraphs>186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Wingdings</vt:lpstr>
      <vt:lpstr>Prezentace_MU_CZ</vt:lpstr>
      <vt:lpstr>Řízení a kontrola ve veřejné správě</vt:lpstr>
      <vt:lpstr>Metody řízení rizik</vt:lpstr>
      <vt:lpstr>Metoda RIPRAN</vt:lpstr>
      <vt:lpstr>Krok 1: Identifikace nebezpečí projektu</vt:lpstr>
      <vt:lpstr>Krok 1: Identifikace nebezpečí projektu</vt:lpstr>
      <vt:lpstr>Krok 2: Kvantifikace rizika</vt:lpstr>
      <vt:lpstr>Krok 2: Výstup – číselná kvantifikace</vt:lpstr>
      <vt:lpstr>Krok 2: Výstup – verbální kvantifikace I.</vt:lpstr>
      <vt:lpstr>Krok 2: Výstupy – verbální kvantifikace II.</vt:lpstr>
      <vt:lpstr>Příklad: kvantifikace rizika</vt:lpstr>
      <vt:lpstr>Příklad – kvantifikace rizika</vt:lpstr>
      <vt:lpstr>Krok 3: Reakce na rizika projektu</vt:lpstr>
      <vt:lpstr>KROK 3: Výstup I.</vt:lpstr>
      <vt:lpstr>Krok 3: Výstup II. </vt:lpstr>
      <vt:lpstr>Strategie opatření </vt:lpstr>
      <vt:lpstr>Krok 4: Celkové posouzení rizik projektu</vt:lpstr>
      <vt:lpstr>Zadání</vt:lpstr>
      <vt:lpstr>Úkol</vt:lpstr>
      <vt:lpstr>Zadání – skupinová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kontrola ve veřejné správě</dc:title>
  <dc:creator>Ondrouchová Martina</dc:creator>
  <cp:lastModifiedBy>Martina Ondrouchová</cp:lastModifiedBy>
  <cp:revision>10</cp:revision>
  <dcterms:created xsi:type="dcterms:W3CDTF">2023-11-21T09:50:59Z</dcterms:created>
  <dcterms:modified xsi:type="dcterms:W3CDTF">2024-11-21T19:45:49Z</dcterms:modified>
</cp:coreProperties>
</file>