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9" r:id="rId2"/>
    <p:sldId id="350" r:id="rId3"/>
    <p:sldId id="351" r:id="rId4"/>
    <p:sldId id="353" r:id="rId5"/>
    <p:sldId id="354" r:id="rId6"/>
    <p:sldId id="355" r:id="rId7"/>
    <p:sldId id="356" r:id="rId8"/>
    <p:sldId id="357" r:id="rId9"/>
    <p:sldId id="360" r:id="rId10"/>
    <p:sldId id="361" r:id="rId11"/>
    <p:sldId id="362" r:id="rId12"/>
    <p:sldId id="363" r:id="rId13"/>
    <p:sldId id="371" r:id="rId14"/>
    <p:sldId id="370" r:id="rId15"/>
    <p:sldId id="372" r:id="rId16"/>
    <p:sldId id="373" r:id="rId17"/>
    <p:sldId id="374" r:id="rId18"/>
    <p:sldId id="376" r:id="rId19"/>
    <p:sldId id="375"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65999" cy="1061398"/>
          </a:xfrm>
          <a:prstGeom prst="rect">
            <a:avLst/>
          </a:prstGeom>
        </p:spPr>
      </p:pic>
    </p:spTree>
    <p:extLst>
      <p:ext uri="{BB962C8B-B14F-4D97-AF65-F5344CB8AC3E}">
        <p14:creationId xmlns:p14="http://schemas.microsoft.com/office/powerpoint/2010/main" val="540211706"/>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2110830C-1ED0-C54C-8C9B-31DD2E6DD1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710336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84125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C4F310CA-8F50-D24B-869B-CCDF18753A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65999" cy="1061398"/>
          </a:xfrm>
          <a:prstGeom prst="rect">
            <a:avLst/>
          </a:prstGeom>
        </p:spPr>
      </p:pic>
    </p:spTree>
    <p:extLst>
      <p:ext uri="{BB962C8B-B14F-4D97-AF65-F5344CB8AC3E}">
        <p14:creationId xmlns:p14="http://schemas.microsoft.com/office/powerpoint/2010/main" val="553007105"/>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1284CA9D-DBC5-7345-82D1-2A135832E0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911040585"/>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9" name="Obrázek 8">
            <a:extLst>
              <a:ext uri="{FF2B5EF4-FFF2-40B4-BE49-F238E27FC236}">
                <a16:creationId xmlns:a16="http://schemas.microsoft.com/office/drawing/2014/main" id="{CCE34841-B995-1F41-AED6-CDCE3B80492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736921852"/>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6" y="6048000"/>
            <a:ext cx="874800" cy="59292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3652492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06200" y="2012580"/>
            <a:ext cx="4179600" cy="2832839"/>
          </a:xfrm>
          <a:prstGeom prst="rect">
            <a:avLst/>
          </a:prstGeom>
        </p:spPr>
      </p:pic>
    </p:spTree>
    <p:extLst>
      <p:ext uri="{BB962C8B-B14F-4D97-AF65-F5344CB8AC3E}">
        <p14:creationId xmlns:p14="http://schemas.microsoft.com/office/powerpoint/2010/main" val="21693311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1965355148"/>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E158F8E0-B8BC-CE4E-81A4-565A0D4E7D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686086712"/>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9" name="Obrázek 8">
            <a:extLst>
              <a:ext uri="{FF2B5EF4-FFF2-40B4-BE49-F238E27FC236}">
                <a16:creationId xmlns:a16="http://schemas.microsoft.com/office/drawing/2014/main" id="{28BFE967-19E1-9D48-9E4F-81B8750DAB5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767599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D19675A5-B462-F046-B410-538D4D8049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067116211"/>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1CD81FB0-E22C-7E4B-9263-74B744CB27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790008373"/>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3F7346AF-CCBB-674B-9377-5275DC502A6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376568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83AF39E7-78A0-014F-9BF9-455F428787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560757939"/>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4ED50877-A589-E54A-923E-DEA9FFB787D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4188125884"/>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388E85DE-7FDA-B34F-B2FD-ECA615AE54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904927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extLst>
      <p:ext uri="{BB962C8B-B14F-4D97-AF65-F5344CB8AC3E}">
        <p14:creationId xmlns:p14="http://schemas.microsoft.com/office/powerpoint/2010/main" val="17434359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120710-9BB2-45FC-82F3-231207563557}"/>
              </a:ext>
            </a:extLst>
          </p:cNvPr>
          <p:cNvSpPr>
            <a:spLocks noGrp="1"/>
          </p:cNvSpPr>
          <p:nvPr>
            <p:ph type="ctrTitle"/>
          </p:nvPr>
        </p:nvSpPr>
        <p:spPr/>
        <p:txBody>
          <a:bodyPr/>
          <a:lstStyle/>
          <a:p>
            <a:r>
              <a:rPr lang="cs-CZ" dirty="0"/>
              <a:t>Řízení a kontrola ve veřejné správě</a:t>
            </a:r>
          </a:p>
        </p:txBody>
      </p:sp>
      <p:sp>
        <p:nvSpPr>
          <p:cNvPr id="3" name="Podnadpis 2">
            <a:extLst>
              <a:ext uri="{FF2B5EF4-FFF2-40B4-BE49-F238E27FC236}">
                <a16:creationId xmlns:a16="http://schemas.microsoft.com/office/drawing/2014/main" id="{2CDF4BC1-B263-4826-9E32-F84EC1FF6C27}"/>
              </a:ext>
            </a:extLst>
          </p:cNvPr>
          <p:cNvSpPr>
            <a:spLocks noGrp="1"/>
          </p:cNvSpPr>
          <p:nvPr>
            <p:ph type="subTitle" idx="1"/>
          </p:nvPr>
        </p:nvSpPr>
        <p:spPr/>
        <p:txBody>
          <a:bodyPr/>
          <a:lstStyle/>
          <a:p>
            <a:r>
              <a:rPr lang="cs-CZ" dirty="0"/>
              <a:t>Seminář – Vícekriteriální rozhodování</a:t>
            </a:r>
          </a:p>
        </p:txBody>
      </p:sp>
    </p:spTree>
    <p:extLst>
      <p:ext uri="{BB962C8B-B14F-4D97-AF65-F5344CB8AC3E}">
        <p14:creationId xmlns:p14="http://schemas.microsoft.com/office/powerpoint/2010/main" val="445930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AD807C-920F-4B7C-81C9-675F28615CB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35C8A71-29A4-4FD1-862D-5A645AAFC961}"/>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4D189E77-870C-40D6-A600-99A7FB2736FA}"/>
              </a:ext>
            </a:extLst>
          </p:cNvPr>
          <p:cNvSpPr>
            <a:spLocks noGrp="1"/>
          </p:cNvSpPr>
          <p:nvPr>
            <p:ph type="title"/>
          </p:nvPr>
        </p:nvSpPr>
        <p:spPr/>
        <p:txBody>
          <a:bodyPr/>
          <a:lstStyle/>
          <a:p>
            <a:r>
              <a:rPr lang="cs-CZ" dirty="0"/>
              <a:t>Metoda pořadí</a:t>
            </a:r>
          </a:p>
        </p:txBody>
      </p:sp>
      <p:sp>
        <p:nvSpPr>
          <p:cNvPr id="5" name="Zástupný symbol pro obsah 4">
            <a:extLst>
              <a:ext uri="{FF2B5EF4-FFF2-40B4-BE49-F238E27FC236}">
                <a16:creationId xmlns:a16="http://schemas.microsoft.com/office/drawing/2014/main" id="{211BD50A-57D3-497E-8BC7-9F7889CEB4E6}"/>
              </a:ext>
            </a:extLst>
          </p:cNvPr>
          <p:cNvSpPr>
            <a:spLocks noGrp="1"/>
          </p:cNvSpPr>
          <p:nvPr>
            <p:ph idx="1"/>
          </p:nvPr>
        </p:nvSpPr>
        <p:spPr/>
        <p:txBody>
          <a:bodyPr/>
          <a:lstStyle/>
          <a:p>
            <a:r>
              <a:rPr lang="cs-CZ" dirty="0"/>
              <a:t>vyžaduje od hodnotitele pouze uspořádání kritérií podle důležitosti</a:t>
            </a:r>
          </a:p>
          <a:p>
            <a:endParaRPr lang="cs-CZ" dirty="0"/>
          </a:p>
          <a:p>
            <a:r>
              <a:rPr lang="cs-CZ" dirty="0"/>
              <a:t>Nejdůležitějšímu kritériu je přiřazena hodnota k (k je počet kritérií), druhému kritériu k-1 a nejméně důležitému 1. </a:t>
            </a:r>
          </a:p>
          <a:p>
            <a:endParaRPr lang="cs-CZ" dirty="0"/>
          </a:p>
          <a:p>
            <a:r>
              <a:rPr lang="cs-CZ" dirty="0"/>
              <a:t>Označíme-li hodnotu přiřazenou i-</a:t>
            </a:r>
            <a:r>
              <a:rPr lang="cs-CZ" dirty="0" err="1"/>
              <a:t>tému</a:t>
            </a:r>
            <a:r>
              <a:rPr lang="cs-CZ" dirty="0"/>
              <a:t> kritériu symbolem </a:t>
            </a:r>
            <a:r>
              <a:rPr lang="cs-CZ" dirty="0" err="1"/>
              <a:t>pi</a:t>
            </a:r>
            <a:r>
              <a:rPr lang="cs-CZ" dirty="0"/>
              <a:t> , potom lze odhad váhy tohoto kritéria získat pomocí následujícího vztahu:  			kde</a:t>
            </a:r>
          </a:p>
        </p:txBody>
      </p:sp>
      <p:pic>
        <p:nvPicPr>
          <p:cNvPr id="6" name="Obrázek 5">
            <a:extLst>
              <a:ext uri="{FF2B5EF4-FFF2-40B4-BE49-F238E27FC236}">
                <a16:creationId xmlns:a16="http://schemas.microsoft.com/office/drawing/2014/main" id="{A09C5C59-39E9-44A1-BC4C-8EBFA6D4FFD3}"/>
              </a:ext>
            </a:extLst>
          </p:cNvPr>
          <p:cNvPicPr>
            <a:picLocks noChangeAspect="1"/>
          </p:cNvPicPr>
          <p:nvPr/>
        </p:nvPicPr>
        <p:blipFill>
          <a:blip r:embed="rId2"/>
          <a:stretch>
            <a:fillRect/>
          </a:stretch>
        </p:blipFill>
        <p:spPr>
          <a:xfrm>
            <a:off x="2429504" y="4925100"/>
            <a:ext cx="1743075" cy="1104900"/>
          </a:xfrm>
          <a:prstGeom prst="rect">
            <a:avLst/>
          </a:prstGeom>
        </p:spPr>
      </p:pic>
      <p:pic>
        <p:nvPicPr>
          <p:cNvPr id="7" name="Obrázek 6">
            <a:extLst>
              <a:ext uri="{FF2B5EF4-FFF2-40B4-BE49-F238E27FC236}">
                <a16:creationId xmlns:a16="http://schemas.microsoft.com/office/drawing/2014/main" id="{02B23C4E-C879-4B1C-B8DB-0840631C56B0}"/>
              </a:ext>
            </a:extLst>
          </p:cNvPr>
          <p:cNvPicPr>
            <a:picLocks noChangeAspect="1"/>
          </p:cNvPicPr>
          <p:nvPr/>
        </p:nvPicPr>
        <p:blipFill>
          <a:blip r:embed="rId3"/>
          <a:stretch>
            <a:fillRect/>
          </a:stretch>
        </p:blipFill>
        <p:spPr>
          <a:xfrm>
            <a:off x="5698814" y="4965225"/>
            <a:ext cx="2124075" cy="866775"/>
          </a:xfrm>
          <a:prstGeom prst="rect">
            <a:avLst/>
          </a:prstGeom>
        </p:spPr>
      </p:pic>
    </p:spTree>
    <p:extLst>
      <p:ext uri="{BB962C8B-B14F-4D97-AF65-F5344CB8AC3E}">
        <p14:creationId xmlns:p14="http://schemas.microsoft.com/office/powerpoint/2010/main" val="180588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D0248E2-AAA8-4301-B411-9D19B75118B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6A694C0-FE69-4AFB-97AA-D2D22F18C126}"/>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757C825F-8127-4BE4-8AE2-225C1D2FBAC4}"/>
              </a:ext>
            </a:extLst>
          </p:cNvPr>
          <p:cNvSpPr>
            <a:spLocks noGrp="1"/>
          </p:cNvSpPr>
          <p:nvPr>
            <p:ph type="title"/>
          </p:nvPr>
        </p:nvSpPr>
        <p:spPr/>
        <p:txBody>
          <a:bodyPr/>
          <a:lstStyle/>
          <a:p>
            <a:r>
              <a:rPr lang="cs-CZ" dirty="0"/>
              <a:t>Bodovací metoda</a:t>
            </a:r>
          </a:p>
        </p:txBody>
      </p:sp>
      <p:sp>
        <p:nvSpPr>
          <p:cNvPr id="5" name="Zástupný symbol pro obsah 4">
            <a:extLst>
              <a:ext uri="{FF2B5EF4-FFF2-40B4-BE49-F238E27FC236}">
                <a16:creationId xmlns:a16="http://schemas.microsoft.com/office/drawing/2014/main" id="{B568CC22-0995-4378-96DD-79D1EE1B5515}"/>
              </a:ext>
            </a:extLst>
          </p:cNvPr>
          <p:cNvSpPr>
            <a:spLocks noGrp="1"/>
          </p:cNvSpPr>
          <p:nvPr>
            <p:ph idx="1"/>
          </p:nvPr>
        </p:nvSpPr>
        <p:spPr/>
        <p:txBody>
          <a:bodyPr/>
          <a:lstStyle/>
          <a:p>
            <a:r>
              <a:rPr lang="cs-CZ" dirty="0"/>
              <a:t>vychází z kvantitativního ohodnocení důležitosti kritérií pomocí bodovací stupnice, která vyjadřuje podle potřeby několik stupňů hodnocení (např. od 1 do 10)</a:t>
            </a:r>
          </a:p>
          <a:p>
            <a:endParaRPr lang="cs-CZ" dirty="0"/>
          </a:p>
          <a:p>
            <a:r>
              <a:rPr lang="cs-CZ" dirty="0"/>
              <a:t>Čím je kritérium pro </a:t>
            </a:r>
            <a:r>
              <a:rPr lang="cs-CZ" dirty="0" err="1"/>
              <a:t>rozhodovatele</a:t>
            </a:r>
            <a:r>
              <a:rPr lang="cs-CZ" dirty="0"/>
              <a:t> důležitější, tím bude jeho bodové ohodnocení vyšší. </a:t>
            </a:r>
          </a:p>
        </p:txBody>
      </p:sp>
    </p:spTree>
    <p:extLst>
      <p:ext uri="{BB962C8B-B14F-4D97-AF65-F5344CB8AC3E}">
        <p14:creationId xmlns:p14="http://schemas.microsoft.com/office/powerpoint/2010/main" val="410298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2DF8B4C-B79C-4A24-8593-35BD92DA1687}"/>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F17754BB-A733-41DA-8FC0-3199565729D7}"/>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403312AF-3FDC-4548-92BF-98B6FD549E83}"/>
              </a:ext>
            </a:extLst>
          </p:cNvPr>
          <p:cNvSpPr>
            <a:spLocks noGrp="1"/>
          </p:cNvSpPr>
          <p:nvPr>
            <p:ph type="title"/>
          </p:nvPr>
        </p:nvSpPr>
        <p:spPr/>
        <p:txBody>
          <a:bodyPr/>
          <a:lstStyle/>
          <a:p>
            <a:r>
              <a:rPr lang="cs-CZ" dirty="0"/>
              <a:t>Metody pro stanovení vah kritérií</a:t>
            </a:r>
          </a:p>
        </p:txBody>
      </p:sp>
      <p:sp>
        <p:nvSpPr>
          <p:cNvPr id="5" name="Zástupný symbol pro obsah 4">
            <a:extLst>
              <a:ext uri="{FF2B5EF4-FFF2-40B4-BE49-F238E27FC236}">
                <a16:creationId xmlns:a16="http://schemas.microsoft.com/office/drawing/2014/main" id="{4417862E-5E55-4FB5-BA57-CF273293139D}"/>
              </a:ext>
            </a:extLst>
          </p:cNvPr>
          <p:cNvSpPr>
            <a:spLocks noGrp="1"/>
          </p:cNvSpPr>
          <p:nvPr>
            <p:ph idx="1"/>
          </p:nvPr>
        </p:nvSpPr>
        <p:spPr>
          <a:xfrm>
            <a:off x="719400" y="1998002"/>
            <a:ext cx="10753200" cy="4139998"/>
          </a:xfrm>
        </p:spPr>
        <p:txBody>
          <a:bodyPr/>
          <a:lstStyle/>
          <a:p>
            <a:pPr>
              <a:lnSpc>
                <a:spcPct val="100000"/>
              </a:lnSpc>
            </a:pPr>
            <a:r>
              <a:rPr lang="cs-CZ" sz="2000" dirty="0"/>
              <a:t>Metoda pořadí</a:t>
            </a:r>
          </a:p>
          <a:p>
            <a:pPr>
              <a:lnSpc>
                <a:spcPct val="100000"/>
              </a:lnSpc>
            </a:pPr>
            <a:r>
              <a:rPr lang="cs-CZ" sz="2000" dirty="0" err="1"/>
              <a:t>Fullerova</a:t>
            </a:r>
            <a:r>
              <a:rPr lang="cs-CZ" sz="2000" dirty="0"/>
              <a:t> metoda</a:t>
            </a:r>
          </a:p>
          <a:p>
            <a:pPr>
              <a:lnSpc>
                <a:spcPct val="100000"/>
              </a:lnSpc>
            </a:pPr>
            <a:r>
              <a:rPr lang="cs-CZ" sz="2000" dirty="0"/>
              <a:t>Bodovací metoda</a:t>
            </a:r>
          </a:p>
          <a:p>
            <a:pPr>
              <a:lnSpc>
                <a:spcPct val="100000"/>
              </a:lnSpc>
            </a:pPr>
            <a:r>
              <a:rPr lang="cs-CZ" sz="2000" dirty="0" err="1"/>
              <a:t>Saatyho</a:t>
            </a:r>
            <a:r>
              <a:rPr lang="cs-CZ" sz="2000" dirty="0"/>
              <a:t> matice (párové srovnání)</a:t>
            </a:r>
          </a:p>
          <a:p>
            <a:pPr>
              <a:lnSpc>
                <a:spcPct val="100000"/>
              </a:lnSpc>
            </a:pPr>
            <a:r>
              <a:rPr lang="cs-CZ" sz="2000" dirty="0"/>
              <a:t>Metoda postupného rozvrhu vah</a:t>
            </a:r>
          </a:p>
          <a:p>
            <a:pPr>
              <a:lnSpc>
                <a:spcPct val="100000"/>
              </a:lnSpc>
            </a:pPr>
            <a:endParaRPr lang="cs-CZ" dirty="0"/>
          </a:p>
        </p:txBody>
      </p:sp>
    </p:spTree>
    <p:extLst>
      <p:ext uri="{BB962C8B-B14F-4D97-AF65-F5344CB8AC3E}">
        <p14:creationId xmlns:p14="http://schemas.microsoft.com/office/powerpoint/2010/main" val="3127892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26B8927-61AE-4E7C-AC74-787CA3C2FDC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EB681C6-787F-4302-A6C4-8A37CCB8DD37}"/>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E16B83F2-7F64-47B3-B603-FE5C09E37A9D}"/>
              </a:ext>
            </a:extLst>
          </p:cNvPr>
          <p:cNvSpPr>
            <a:spLocks noGrp="1"/>
          </p:cNvSpPr>
          <p:nvPr>
            <p:ph type="title"/>
          </p:nvPr>
        </p:nvSpPr>
        <p:spPr/>
        <p:txBody>
          <a:bodyPr/>
          <a:lstStyle/>
          <a:p>
            <a:r>
              <a:rPr lang="cs-CZ" dirty="0"/>
              <a:t>Bodovací metoda</a:t>
            </a:r>
          </a:p>
        </p:txBody>
      </p:sp>
      <p:sp>
        <p:nvSpPr>
          <p:cNvPr id="5" name="Zástupný symbol pro obsah 4">
            <a:extLst>
              <a:ext uri="{FF2B5EF4-FFF2-40B4-BE49-F238E27FC236}">
                <a16:creationId xmlns:a16="http://schemas.microsoft.com/office/drawing/2014/main" id="{D68427F3-B7D7-49D4-9332-27E9CA917636}"/>
              </a:ext>
            </a:extLst>
          </p:cNvPr>
          <p:cNvSpPr>
            <a:spLocks noGrp="1"/>
          </p:cNvSpPr>
          <p:nvPr>
            <p:ph idx="1"/>
          </p:nvPr>
        </p:nvSpPr>
        <p:spPr/>
        <p:txBody>
          <a:bodyPr/>
          <a:lstStyle/>
          <a:p>
            <a:r>
              <a:rPr lang="cs-CZ" sz="1400" dirty="0"/>
              <a:t>Při této metodě hodnotitel přiřadí jednotlivé variantě určitý počet bodů ze zvolené stupnice vzhledem k daným kritériím, přičemž čím lépe je hodnocena daná varianta, tím vyšší je její bodové ohodnocení vzhledem k tomuto kritériu. </a:t>
            </a:r>
          </a:p>
          <a:p>
            <a:endParaRPr lang="cs-CZ" sz="1400" dirty="0"/>
          </a:p>
          <a:p>
            <a:r>
              <a:rPr lang="cs-CZ" sz="1400" dirty="0"/>
              <a:t>Počet stupňů bodové stupnice závisí na rozlišovací schopnosti hodnotitele, která nemusí být pro všechna kritéria stejná. </a:t>
            </a:r>
          </a:p>
          <a:p>
            <a:endParaRPr lang="cs-CZ" sz="1400" dirty="0"/>
          </a:p>
          <a:p>
            <a:r>
              <a:rPr lang="cs-CZ" sz="1400" dirty="0"/>
              <a:t>Maximální (resp. minimální) počet bodů přiřazený nejlepší (resp. nejhorší) hodnotě kritéria však musí být pro všechna kritéria stejný.</a:t>
            </a:r>
          </a:p>
          <a:p>
            <a:endParaRPr lang="cs-CZ" sz="1400" dirty="0"/>
          </a:p>
          <a:p>
            <a:r>
              <a:rPr lang="cs-CZ" sz="1400" dirty="0"/>
              <a:t> Přitom se nevylučuje případ, kdy při dílčím hodnocení podle některého kritéria žádná varianta nedosáhne tento extrémní počet bodů (může jít o hypoteticky stanovené číslo). V této metodě hodnocení variant se vypočítá ohodnocení variant:</a:t>
            </a:r>
          </a:p>
        </p:txBody>
      </p:sp>
    </p:spTree>
    <p:extLst>
      <p:ext uri="{BB962C8B-B14F-4D97-AF65-F5344CB8AC3E}">
        <p14:creationId xmlns:p14="http://schemas.microsoft.com/office/powerpoint/2010/main" val="1881499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B4DB790-3994-4846-ACDA-CBD4DFECBB2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E51AC50-93BB-4328-9D9A-5CCBF1573CFB}"/>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836B59C3-F896-42C1-A86F-E5B24526AA67}"/>
              </a:ext>
            </a:extLst>
          </p:cNvPr>
          <p:cNvSpPr>
            <a:spLocks noGrp="1"/>
          </p:cNvSpPr>
          <p:nvPr>
            <p:ph type="title"/>
          </p:nvPr>
        </p:nvSpPr>
        <p:spPr/>
        <p:txBody>
          <a:bodyPr/>
          <a:lstStyle/>
          <a:p>
            <a:r>
              <a:rPr lang="cs-CZ" dirty="0"/>
              <a:t>Metody stanovení pořadí variant</a:t>
            </a:r>
          </a:p>
        </p:txBody>
      </p:sp>
      <p:sp>
        <p:nvSpPr>
          <p:cNvPr id="5" name="Zástupný symbol pro obsah 4">
            <a:extLst>
              <a:ext uri="{FF2B5EF4-FFF2-40B4-BE49-F238E27FC236}">
                <a16:creationId xmlns:a16="http://schemas.microsoft.com/office/drawing/2014/main" id="{73DFE67A-BD32-433C-8368-2F10DBB6EB5D}"/>
              </a:ext>
            </a:extLst>
          </p:cNvPr>
          <p:cNvSpPr>
            <a:spLocks noGrp="1"/>
          </p:cNvSpPr>
          <p:nvPr>
            <p:ph idx="1"/>
          </p:nvPr>
        </p:nvSpPr>
        <p:spPr/>
        <p:txBody>
          <a:bodyPr/>
          <a:lstStyle/>
          <a:p>
            <a:pPr>
              <a:lnSpc>
                <a:spcPct val="100000"/>
              </a:lnSpc>
            </a:pPr>
            <a:r>
              <a:rPr lang="cs-CZ" sz="2000" dirty="0"/>
              <a:t>Konjunktivní a </a:t>
            </a:r>
            <a:r>
              <a:rPr lang="cs-CZ" sz="2000" dirty="0" err="1"/>
              <a:t>disjunktivni</a:t>
            </a:r>
            <a:r>
              <a:rPr lang="cs-CZ" sz="2000" dirty="0"/>
              <a:t> metody </a:t>
            </a:r>
          </a:p>
          <a:p>
            <a:pPr>
              <a:lnSpc>
                <a:spcPct val="100000"/>
              </a:lnSpc>
            </a:pPr>
            <a:r>
              <a:rPr lang="cs-CZ" sz="2000" dirty="0"/>
              <a:t>Slouží k rozdělení variant na varianty akceptovatelné a neakceptovatelné. </a:t>
            </a:r>
          </a:p>
          <a:p>
            <a:pPr>
              <a:lnSpc>
                <a:spcPct val="100000"/>
              </a:lnSpc>
            </a:pPr>
            <a:r>
              <a:rPr lang="cs-CZ" sz="2000" dirty="0"/>
              <a:t>Konjunktivní metody připouští pouze varianty, které splňují všechny očekávané úrovně. </a:t>
            </a:r>
          </a:p>
          <a:p>
            <a:pPr>
              <a:lnSpc>
                <a:spcPct val="100000"/>
              </a:lnSpc>
            </a:pPr>
            <a:r>
              <a:rPr lang="cs-CZ" sz="2000" dirty="0"/>
              <a:t>Disjunktivní metody připouští varianty, které splňují alespoň jednu očekávanou úroveň.</a:t>
            </a:r>
          </a:p>
          <a:p>
            <a:pPr>
              <a:lnSpc>
                <a:spcPct val="100000"/>
              </a:lnSpc>
            </a:pPr>
            <a:endParaRPr lang="cs-CZ" sz="2000" dirty="0"/>
          </a:p>
          <a:p>
            <a:pPr>
              <a:lnSpc>
                <a:spcPct val="100000"/>
              </a:lnSpc>
            </a:pPr>
            <a:r>
              <a:rPr lang="cs-CZ" sz="2000" dirty="0"/>
              <a:t>Metoda PRIAM: Metoda je založena na postupném prohledávání množiny variant s cílem nalézt jediné nedominantní řešení. </a:t>
            </a:r>
          </a:p>
          <a:p>
            <a:pPr>
              <a:lnSpc>
                <a:spcPct val="100000"/>
              </a:lnSpc>
            </a:pPr>
            <a:r>
              <a:rPr lang="cs-CZ" sz="2000" dirty="0"/>
              <a:t>Základem je stanovení základní aspirační úrovně, které vyhovují všechny varianty. Tuto aspirační úroveň postupně zvyšujeme (u všech kritérií) a tím vyřazujeme varianty nevyhovující. Výsledkem je nejvýhodnější varianty.</a:t>
            </a:r>
          </a:p>
          <a:p>
            <a:endParaRPr lang="cs-CZ" dirty="0"/>
          </a:p>
        </p:txBody>
      </p:sp>
    </p:spTree>
    <p:extLst>
      <p:ext uri="{BB962C8B-B14F-4D97-AF65-F5344CB8AC3E}">
        <p14:creationId xmlns:p14="http://schemas.microsoft.com/office/powerpoint/2010/main" val="3581963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D043F22-D279-4C7B-A4EB-72F4CCB08BA6}"/>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80F7D96-BF31-4056-8E9B-DF351D606515}"/>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FA90D9D4-FC98-420A-8984-23D308120B79}"/>
              </a:ext>
            </a:extLst>
          </p:cNvPr>
          <p:cNvSpPr>
            <a:spLocks noGrp="1"/>
          </p:cNvSpPr>
          <p:nvPr>
            <p:ph type="title"/>
          </p:nvPr>
        </p:nvSpPr>
        <p:spPr/>
        <p:txBody>
          <a:bodyPr/>
          <a:lstStyle/>
          <a:p>
            <a:r>
              <a:rPr lang="cs-CZ" dirty="0"/>
              <a:t>Metoda pořadí</a:t>
            </a:r>
          </a:p>
        </p:txBody>
      </p:sp>
      <p:sp>
        <p:nvSpPr>
          <p:cNvPr id="5" name="Zástupný symbol pro obsah 4">
            <a:extLst>
              <a:ext uri="{FF2B5EF4-FFF2-40B4-BE49-F238E27FC236}">
                <a16:creationId xmlns:a16="http://schemas.microsoft.com/office/drawing/2014/main" id="{9456B0D3-2F3A-4742-AC63-403C0C7EC38E}"/>
              </a:ext>
            </a:extLst>
          </p:cNvPr>
          <p:cNvSpPr>
            <a:spLocks noGrp="1"/>
          </p:cNvSpPr>
          <p:nvPr>
            <p:ph idx="1"/>
          </p:nvPr>
        </p:nvSpPr>
        <p:spPr/>
        <p:txBody>
          <a:bodyPr/>
          <a:lstStyle/>
          <a:p>
            <a:r>
              <a:rPr lang="cs-CZ" dirty="0"/>
              <a:t>Tato metoda je založena na převedení kriteriální matice na matici pořadí. Dle kritérií přiřadíme variantám pořadové číslo. Tato čísla sečteme. První v pořadí je varianta s nejnižším součtem.</a:t>
            </a:r>
          </a:p>
          <a:p>
            <a:endParaRPr lang="cs-CZ" dirty="0"/>
          </a:p>
        </p:txBody>
      </p:sp>
      <p:pic>
        <p:nvPicPr>
          <p:cNvPr id="6" name="Obrázek 5">
            <a:extLst>
              <a:ext uri="{FF2B5EF4-FFF2-40B4-BE49-F238E27FC236}">
                <a16:creationId xmlns:a16="http://schemas.microsoft.com/office/drawing/2014/main" id="{378EEDBC-726F-4393-92A3-C7BD8FF2FF5A}"/>
              </a:ext>
            </a:extLst>
          </p:cNvPr>
          <p:cNvPicPr>
            <a:picLocks noChangeAspect="1"/>
          </p:cNvPicPr>
          <p:nvPr/>
        </p:nvPicPr>
        <p:blipFill>
          <a:blip r:embed="rId2"/>
          <a:stretch>
            <a:fillRect/>
          </a:stretch>
        </p:blipFill>
        <p:spPr>
          <a:xfrm>
            <a:off x="2513971" y="3610650"/>
            <a:ext cx="6353175" cy="2419350"/>
          </a:xfrm>
          <a:prstGeom prst="rect">
            <a:avLst/>
          </a:prstGeom>
        </p:spPr>
      </p:pic>
    </p:spTree>
    <p:extLst>
      <p:ext uri="{BB962C8B-B14F-4D97-AF65-F5344CB8AC3E}">
        <p14:creationId xmlns:p14="http://schemas.microsoft.com/office/powerpoint/2010/main" val="4270797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47E4EF-15C0-4488-AB1C-07A3B83A13E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7370838D-8AC4-49CE-B20A-003A4A9817D9}"/>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9EC50E48-032C-4175-8848-E36C904FD373}"/>
              </a:ext>
            </a:extLst>
          </p:cNvPr>
          <p:cNvSpPr>
            <a:spLocks noGrp="1"/>
          </p:cNvSpPr>
          <p:nvPr>
            <p:ph type="title"/>
          </p:nvPr>
        </p:nvSpPr>
        <p:spPr/>
        <p:txBody>
          <a:bodyPr/>
          <a:lstStyle/>
          <a:p>
            <a:r>
              <a:rPr lang="cs-CZ" dirty="0"/>
              <a:t>Metoda bodovací</a:t>
            </a:r>
          </a:p>
        </p:txBody>
      </p:sp>
      <p:sp>
        <p:nvSpPr>
          <p:cNvPr id="5" name="Zástupný symbol pro obsah 4">
            <a:extLst>
              <a:ext uri="{FF2B5EF4-FFF2-40B4-BE49-F238E27FC236}">
                <a16:creationId xmlns:a16="http://schemas.microsoft.com/office/drawing/2014/main" id="{DDBEC97D-2FB9-46C8-8514-13A25A574976}"/>
              </a:ext>
            </a:extLst>
          </p:cNvPr>
          <p:cNvSpPr>
            <a:spLocks noGrp="1"/>
          </p:cNvSpPr>
          <p:nvPr>
            <p:ph idx="1"/>
          </p:nvPr>
        </p:nvSpPr>
        <p:spPr/>
        <p:txBody>
          <a:bodyPr/>
          <a:lstStyle/>
          <a:p>
            <a:r>
              <a:rPr lang="cs-CZ" dirty="0"/>
              <a:t>Při této metodě </a:t>
            </a:r>
            <a:r>
              <a:rPr lang="cs-CZ" dirty="0" err="1"/>
              <a:t>rozhodovatel</a:t>
            </a:r>
            <a:r>
              <a:rPr lang="cs-CZ" dirty="0"/>
              <a:t> přiřazuje každému prvku určitý počet bodů ze zvolené stupnice. Bodovací stupnice vychází z přiřazení bodů k určitým intervalům hodnot hodnotící dané kritérium. Je vhodné opatřit bodovací stupnici slovním popisem. Výsledkem je součet bodů jednotlivých variant.</a:t>
            </a:r>
          </a:p>
          <a:p>
            <a:endParaRPr lang="cs-CZ" dirty="0"/>
          </a:p>
        </p:txBody>
      </p:sp>
      <p:pic>
        <p:nvPicPr>
          <p:cNvPr id="6" name="Obrázek 5">
            <a:extLst>
              <a:ext uri="{FF2B5EF4-FFF2-40B4-BE49-F238E27FC236}">
                <a16:creationId xmlns:a16="http://schemas.microsoft.com/office/drawing/2014/main" id="{6C79D206-B8F1-435F-860F-91E3EFBC1A9B}"/>
              </a:ext>
            </a:extLst>
          </p:cNvPr>
          <p:cNvPicPr>
            <a:picLocks noChangeAspect="1"/>
          </p:cNvPicPr>
          <p:nvPr/>
        </p:nvPicPr>
        <p:blipFill>
          <a:blip r:embed="rId2"/>
          <a:stretch>
            <a:fillRect/>
          </a:stretch>
        </p:blipFill>
        <p:spPr>
          <a:xfrm>
            <a:off x="3133186" y="3903633"/>
            <a:ext cx="5079161" cy="2692721"/>
          </a:xfrm>
          <a:prstGeom prst="rect">
            <a:avLst/>
          </a:prstGeom>
        </p:spPr>
      </p:pic>
    </p:spTree>
    <p:extLst>
      <p:ext uri="{BB962C8B-B14F-4D97-AF65-F5344CB8AC3E}">
        <p14:creationId xmlns:p14="http://schemas.microsoft.com/office/powerpoint/2010/main" val="1586904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2281057-8258-42CF-A655-2056D18D132E}"/>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2B1EDA9-2F7D-4335-BE68-9F0F2271994A}"/>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FF1040D2-B85C-4A80-995C-1AD467E0A08D}"/>
              </a:ext>
            </a:extLst>
          </p:cNvPr>
          <p:cNvSpPr>
            <a:spLocks noGrp="1"/>
          </p:cNvSpPr>
          <p:nvPr>
            <p:ph type="title"/>
          </p:nvPr>
        </p:nvSpPr>
        <p:spPr/>
        <p:txBody>
          <a:bodyPr/>
          <a:lstStyle/>
          <a:p>
            <a:r>
              <a:rPr lang="cs-CZ" dirty="0"/>
              <a:t>Metoda váženého součtu</a:t>
            </a:r>
          </a:p>
        </p:txBody>
      </p:sp>
      <p:sp>
        <p:nvSpPr>
          <p:cNvPr id="5" name="Zástupný symbol pro obsah 4">
            <a:extLst>
              <a:ext uri="{FF2B5EF4-FFF2-40B4-BE49-F238E27FC236}">
                <a16:creationId xmlns:a16="http://schemas.microsoft.com/office/drawing/2014/main" id="{DFFE0BE1-A0D5-4B57-B5A5-EE479C269820}"/>
              </a:ext>
            </a:extLst>
          </p:cNvPr>
          <p:cNvSpPr>
            <a:spLocks noGrp="1"/>
          </p:cNvSpPr>
          <p:nvPr>
            <p:ph idx="1"/>
          </p:nvPr>
        </p:nvSpPr>
        <p:spPr/>
        <p:txBody>
          <a:bodyPr/>
          <a:lstStyle/>
          <a:p>
            <a:r>
              <a:rPr lang="cs-CZ" sz="1600" dirty="0"/>
              <a:t>Metoda váženého součtu: Každé hodnotě kritéria můžeme přiřadit její užitek. Definičním oborem této funkce je interval mezi nejlepší a nejhorší hodnotou příslušného kritéria. Oborem funkčních hodnot je interval od 0 do 1. Nejhorším hodnotám přiřadíme hodnotu 0, nejlepším hodnotu 1. Předpokládáme lineární závislost užitku při výpočtu dílčích užitků.</a:t>
            </a:r>
          </a:p>
          <a:p>
            <a:endParaRPr lang="cs-CZ" dirty="0"/>
          </a:p>
        </p:txBody>
      </p:sp>
      <p:pic>
        <p:nvPicPr>
          <p:cNvPr id="6" name="Obrázek 5">
            <a:extLst>
              <a:ext uri="{FF2B5EF4-FFF2-40B4-BE49-F238E27FC236}">
                <a16:creationId xmlns:a16="http://schemas.microsoft.com/office/drawing/2014/main" id="{64D28659-4ABA-43C3-90F9-C28D96A25C12}"/>
              </a:ext>
            </a:extLst>
          </p:cNvPr>
          <p:cNvPicPr>
            <a:picLocks noChangeAspect="1"/>
          </p:cNvPicPr>
          <p:nvPr/>
        </p:nvPicPr>
        <p:blipFill>
          <a:blip r:embed="rId2"/>
          <a:stretch>
            <a:fillRect/>
          </a:stretch>
        </p:blipFill>
        <p:spPr>
          <a:xfrm>
            <a:off x="3524356" y="3391816"/>
            <a:ext cx="5115644" cy="3088184"/>
          </a:xfrm>
          <a:prstGeom prst="rect">
            <a:avLst/>
          </a:prstGeom>
        </p:spPr>
      </p:pic>
      <p:pic>
        <p:nvPicPr>
          <p:cNvPr id="8" name="Obrázek 7">
            <a:extLst>
              <a:ext uri="{FF2B5EF4-FFF2-40B4-BE49-F238E27FC236}">
                <a16:creationId xmlns:a16="http://schemas.microsoft.com/office/drawing/2014/main" id="{BFBA15DD-06DB-46E1-9B04-228F00FDCCA4}"/>
              </a:ext>
            </a:extLst>
          </p:cNvPr>
          <p:cNvPicPr>
            <a:picLocks noChangeAspect="1"/>
          </p:cNvPicPr>
          <p:nvPr/>
        </p:nvPicPr>
        <p:blipFill>
          <a:blip r:embed="rId3"/>
          <a:stretch>
            <a:fillRect/>
          </a:stretch>
        </p:blipFill>
        <p:spPr>
          <a:xfrm>
            <a:off x="8565671" y="3944158"/>
            <a:ext cx="2324100" cy="1057275"/>
          </a:xfrm>
          <a:prstGeom prst="rect">
            <a:avLst/>
          </a:prstGeom>
        </p:spPr>
      </p:pic>
    </p:spTree>
    <p:extLst>
      <p:ext uri="{BB962C8B-B14F-4D97-AF65-F5344CB8AC3E}">
        <p14:creationId xmlns:p14="http://schemas.microsoft.com/office/powerpoint/2010/main" val="474928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F6BCDB9-4F22-4316-AC52-2BF0C65191F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53951527-BEDA-4960-A2C6-91B5EAB371D0}"/>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09471B29-1406-477C-B183-DF76D9D2970B}"/>
              </a:ext>
            </a:extLst>
          </p:cNvPr>
          <p:cNvSpPr>
            <a:spLocks noGrp="1"/>
          </p:cNvSpPr>
          <p:nvPr>
            <p:ph type="title"/>
          </p:nvPr>
        </p:nvSpPr>
        <p:spPr/>
        <p:txBody>
          <a:bodyPr/>
          <a:lstStyle/>
          <a:p>
            <a:r>
              <a:rPr lang="cs-CZ" dirty="0"/>
              <a:t>Postup tvorby analýzy</a:t>
            </a:r>
          </a:p>
        </p:txBody>
      </p:sp>
      <p:sp>
        <p:nvSpPr>
          <p:cNvPr id="5" name="Zástupný symbol pro obsah 4">
            <a:extLst>
              <a:ext uri="{FF2B5EF4-FFF2-40B4-BE49-F238E27FC236}">
                <a16:creationId xmlns:a16="http://schemas.microsoft.com/office/drawing/2014/main" id="{A478065D-A2EB-424B-9D90-3246FC4BFC9D}"/>
              </a:ext>
            </a:extLst>
          </p:cNvPr>
          <p:cNvSpPr>
            <a:spLocks noGrp="1"/>
          </p:cNvSpPr>
          <p:nvPr>
            <p:ph idx="1"/>
          </p:nvPr>
        </p:nvSpPr>
        <p:spPr/>
        <p:txBody>
          <a:bodyPr/>
          <a:lstStyle/>
          <a:p>
            <a:r>
              <a:rPr lang="cs-CZ" dirty="0"/>
              <a:t>1. Identifikace kritérií</a:t>
            </a:r>
          </a:p>
          <a:p>
            <a:r>
              <a:rPr lang="cs-CZ" dirty="0"/>
              <a:t>2. Určení hodnoty kritérií</a:t>
            </a:r>
          </a:p>
          <a:p>
            <a:r>
              <a:rPr lang="cs-CZ" dirty="0"/>
              <a:t>3. Stanovení vah u jednotlivých kritérií</a:t>
            </a:r>
          </a:p>
          <a:p>
            <a:r>
              <a:rPr lang="cs-CZ" dirty="0"/>
              <a:t>4. Výpočet hodnot</a:t>
            </a:r>
          </a:p>
          <a:p>
            <a:r>
              <a:rPr lang="cs-CZ" dirty="0"/>
              <a:t>5. Stanovení pořadí kritérií a vyhodnocení</a:t>
            </a:r>
          </a:p>
          <a:p>
            <a:endParaRPr lang="cs-CZ" dirty="0"/>
          </a:p>
        </p:txBody>
      </p:sp>
    </p:spTree>
    <p:extLst>
      <p:ext uri="{BB962C8B-B14F-4D97-AF65-F5344CB8AC3E}">
        <p14:creationId xmlns:p14="http://schemas.microsoft.com/office/powerpoint/2010/main" val="594103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65D9928-7A94-48BB-98B0-4411EB1982AB}"/>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9A5D65F8-27BC-46EB-ABBE-AA624BA2DC8B}"/>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125A69C5-59CD-4CE2-8703-634F34E0AF6D}"/>
              </a:ext>
            </a:extLst>
          </p:cNvPr>
          <p:cNvSpPr>
            <a:spLocks noGrp="1"/>
          </p:cNvSpPr>
          <p:nvPr>
            <p:ph type="title"/>
          </p:nvPr>
        </p:nvSpPr>
        <p:spPr/>
        <p:txBody>
          <a:bodyPr/>
          <a:lstStyle/>
          <a:p>
            <a:r>
              <a:rPr lang="cs-CZ" dirty="0"/>
              <a:t>Úkol</a:t>
            </a:r>
          </a:p>
        </p:txBody>
      </p:sp>
      <p:sp>
        <p:nvSpPr>
          <p:cNvPr id="5" name="Zástupný symbol pro obsah 4">
            <a:extLst>
              <a:ext uri="{FF2B5EF4-FFF2-40B4-BE49-F238E27FC236}">
                <a16:creationId xmlns:a16="http://schemas.microsoft.com/office/drawing/2014/main" id="{1965CC21-C84C-4B66-85B5-8E2746593BD8}"/>
              </a:ext>
            </a:extLst>
          </p:cNvPr>
          <p:cNvSpPr>
            <a:spLocks noGrp="1"/>
          </p:cNvSpPr>
          <p:nvPr>
            <p:ph idx="1"/>
          </p:nvPr>
        </p:nvSpPr>
        <p:spPr/>
        <p:txBody>
          <a:bodyPr/>
          <a:lstStyle/>
          <a:p>
            <a:r>
              <a:rPr lang="cs-CZ" dirty="0"/>
              <a:t>Projekt1: Výstavba multifunkční sportovní haly v obci do 3000 obyvatel, rozpočet cca 40. mil. CZK</a:t>
            </a:r>
          </a:p>
          <a:p>
            <a:endParaRPr lang="cs-CZ" dirty="0"/>
          </a:p>
          <a:p>
            <a:r>
              <a:rPr lang="cs-CZ" dirty="0"/>
              <a:t>Projekt2: Výstavba domu důstojného stáří v obci do 3000 obyvatel, rozpočet cca 50. mil. CZK</a:t>
            </a:r>
          </a:p>
          <a:p>
            <a:endParaRPr lang="cs-CZ" dirty="0"/>
          </a:p>
          <a:p>
            <a:r>
              <a:rPr lang="cs-CZ" dirty="0"/>
              <a:t>Stanovte kritéria a jejich hodnotu</a:t>
            </a:r>
          </a:p>
          <a:p>
            <a:r>
              <a:rPr lang="cs-CZ" dirty="0"/>
              <a:t>Stanovte váhy kritérií </a:t>
            </a:r>
            <a:r>
              <a:rPr lang="cs-CZ" dirty="0" err="1"/>
              <a:t>Saatyho</a:t>
            </a:r>
            <a:r>
              <a:rPr lang="cs-CZ" dirty="0"/>
              <a:t> maticí</a:t>
            </a:r>
          </a:p>
          <a:p>
            <a:r>
              <a:rPr lang="cs-CZ" dirty="0"/>
              <a:t>Určete pořadí variant</a:t>
            </a:r>
          </a:p>
        </p:txBody>
      </p:sp>
    </p:spTree>
    <p:extLst>
      <p:ext uri="{BB962C8B-B14F-4D97-AF65-F5344CB8AC3E}">
        <p14:creationId xmlns:p14="http://schemas.microsoft.com/office/powerpoint/2010/main" val="2345996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4B662FE-7E7F-4F17-B839-8C6D2B2C44B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0931FB5-4B69-4A8D-B513-C54CD37E1937}"/>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4C12EAFC-A8B3-45C4-A84B-51373E340ED3}"/>
              </a:ext>
            </a:extLst>
          </p:cNvPr>
          <p:cNvSpPr>
            <a:spLocks noGrp="1"/>
          </p:cNvSpPr>
          <p:nvPr>
            <p:ph type="title"/>
          </p:nvPr>
        </p:nvSpPr>
        <p:spPr/>
        <p:txBody>
          <a:bodyPr/>
          <a:lstStyle/>
          <a:p>
            <a:r>
              <a:rPr lang="cs-CZ" dirty="0"/>
              <a:t>Vícekriteriální rozhodování</a:t>
            </a:r>
          </a:p>
        </p:txBody>
      </p:sp>
      <p:sp>
        <p:nvSpPr>
          <p:cNvPr id="5" name="Zástupný symbol pro obsah 4">
            <a:extLst>
              <a:ext uri="{FF2B5EF4-FFF2-40B4-BE49-F238E27FC236}">
                <a16:creationId xmlns:a16="http://schemas.microsoft.com/office/drawing/2014/main" id="{D8A42DB9-522D-46F4-900B-DD2789C4BEC4}"/>
              </a:ext>
            </a:extLst>
          </p:cNvPr>
          <p:cNvSpPr>
            <a:spLocks noGrp="1"/>
          </p:cNvSpPr>
          <p:nvPr>
            <p:ph idx="1"/>
          </p:nvPr>
        </p:nvSpPr>
        <p:spPr/>
        <p:txBody>
          <a:bodyPr/>
          <a:lstStyle/>
          <a:p>
            <a:pPr>
              <a:lnSpc>
                <a:spcPct val="100000"/>
              </a:lnSpc>
            </a:pPr>
            <a:r>
              <a:rPr lang="cs-CZ" sz="1800" dirty="0"/>
              <a:t>disciplína operačního výzkumu, </a:t>
            </a:r>
          </a:p>
          <a:p>
            <a:pPr>
              <a:lnSpc>
                <a:spcPct val="100000"/>
              </a:lnSpc>
            </a:pPr>
            <a:endParaRPr lang="cs-CZ" sz="1800" dirty="0"/>
          </a:p>
          <a:p>
            <a:pPr>
              <a:lnSpc>
                <a:spcPct val="100000"/>
              </a:lnSpc>
            </a:pPr>
            <a:r>
              <a:rPr lang="cs-CZ" sz="1800" dirty="0"/>
              <a:t>analýza rozhodovacích situací, ve kterých jsou posuzovány rozhodovací varianty ne pouze podle jednoho, ale podle několika zpravidla navzájem konfliktních kritérií, </a:t>
            </a:r>
          </a:p>
          <a:p>
            <a:pPr>
              <a:lnSpc>
                <a:spcPct val="100000"/>
              </a:lnSpc>
            </a:pPr>
            <a:endParaRPr lang="cs-CZ" sz="1800" dirty="0"/>
          </a:p>
          <a:p>
            <a:pPr>
              <a:lnSpc>
                <a:spcPct val="100000"/>
              </a:lnSpc>
            </a:pPr>
            <a:r>
              <a:rPr lang="cs-CZ" sz="1800" dirty="0"/>
              <a:t>vícekriteriální rozhodovací problémy jsou popsány množinou variant, množinou hodnotících kritérií a řadou vazeb mezi kritérii a variantami, které umožní definovat hodnotící funkce a metodou výběru což umožňuje formulovat vícekriteriální matematický model</a:t>
            </a:r>
          </a:p>
          <a:p>
            <a:pPr>
              <a:lnSpc>
                <a:spcPct val="100000"/>
              </a:lnSpc>
            </a:pPr>
            <a:endParaRPr lang="cs-CZ" sz="1800" dirty="0"/>
          </a:p>
          <a:p>
            <a:pPr>
              <a:lnSpc>
                <a:spcPct val="100000"/>
              </a:lnSpc>
            </a:pPr>
            <a:r>
              <a:rPr lang="cs-CZ" sz="1800" dirty="0"/>
              <a:t>Nezbytným předpokladem je stanovení kritérií jako takových, tzn. co je nezbytné pro posouzení zkoumaného jevu</a:t>
            </a:r>
          </a:p>
        </p:txBody>
      </p:sp>
    </p:spTree>
    <p:extLst>
      <p:ext uri="{BB962C8B-B14F-4D97-AF65-F5344CB8AC3E}">
        <p14:creationId xmlns:p14="http://schemas.microsoft.com/office/powerpoint/2010/main" val="3651592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5358DDB-E581-4830-A5F8-18AA73941EF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2F4BDA8-C386-4AC2-BD20-9867982B0E8B}"/>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0B728147-9481-4D09-9F83-C52FF0C95B0F}"/>
              </a:ext>
            </a:extLst>
          </p:cNvPr>
          <p:cNvSpPr>
            <a:spLocks noGrp="1"/>
          </p:cNvSpPr>
          <p:nvPr>
            <p:ph type="title"/>
          </p:nvPr>
        </p:nvSpPr>
        <p:spPr/>
        <p:txBody>
          <a:bodyPr/>
          <a:lstStyle/>
          <a:p>
            <a:r>
              <a:rPr lang="cs-CZ" dirty="0"/>
              <a:t>Vyjádření hodnot kritérií</a:t>
            </a:r>
          </a:p>
        </p:txBody>
      </p:sp>
      <p:sp>
        <p:nvSpPr>
          <p:cNvPr id="5" name="Zástupný symbol pro obsah 4">
            <a:extLst>
              <a:ext uri="{FF2B5EF4-FFF2-40B4-BE49-F238E27FC236}">
                <a16:creationId xmlns:a16="http://schemas.microsoft.com/office/drawing/2014/main" id="{84168FD4-B84E-48BA-95F7-5D48ACAC5DCB}"/>
              </a:ext>
            </a:extLst>
          </p:cNvPr>
          <p:cNvSpPr>
            <a:spLocks noGrp="1"/>
          </p:cNvSpPr>
          <p:nvPr>
            <p:ph idx="1"/>
          </p:nvPr>
        </p:nvSpPr>
        <p:spPr/>
        <p:txBody>
          <a:bodyPr/>
          <a:lstStyle/>
          <a:p>
            <a:r>
              <a:rPr lang="cs-CZ" sz="1400" dirty="0"/>
              <a:t>nominální (binární) stupnice, </a:t>
            </a:r>
          </a:p>
          <a:p>
            <a:r>
              <a:rPr lang="cs-CZ" sz="1400" dirty="0"/>
              <a:t>ordinální stupnice, </a:t>
            </a:r>
          </a:p>
          <a:p>
            <a:pPr lvl="1"/>
            <a:r>
              <a:rPr lang="cs-CZ" sz="1400" dirty="0"/>
              <a:t>klasifikační, </a:t>
            </a:r>
          </a:p>
          <a:p>
            <a:pPr lvl="1"/>
            <a:r>
              <a:rPr lang="cs-CZ" sz="1400" dirty="0"/>
              <a:t>bodovací,</a:t>
            </a:r>
          </a:p>
          <a:p>
            <a:r>
              <a:rPr lang="cs-CZ" sz="1400" dirty="0"/>
              <a:t>kardinální číselná stupnice.</a:t>
            </a:r>
          </a:p>
          <a:p>
            <a:r>
              <a:rPr lang="cs-CZ" sz="1400" dirty="0"/>
              <a:t>Pro expertní hodnocení se pak používají speciální stupnice jako např.: </a:t>
            </a:r>
          </a:p>
          <a:p>
            <a:pPr lvl="1"/>
            <a:r>
              <a:rPr lang="cs-CZ" sz="1400" dirty="0" err="1"/>
              <a:t>Likertova</a:t>
            </a:r>
            <a:r>
              <a:rPr lang="cs-CZ" sz="1400" dirty="0"/>
              <a:t> stupnice, </a:t>
            </a:r>
          </a:p>
          <a:p>
            <a:pPr lvl="1"/>
            <a:r>
              <a:rPr lang="cs-CZ" sz="1400" dirty="0"/>
              <a:t>sémantická diferenční stupnice, </a:t>
            </a:r>
          </a:p>
          <a:p>
            <a:pPr lvl="1"/>
            <a:r>
              <a:rPr lang="cs-CZ" sz="1400" dirty="0"/>
              <a:t>numerická hodnotící stupnice, </a:t>
            </a:r>
          </a:p>
          <a:p>
            <a:pPr lvl="1"/>
            <a:r>
              <a:rPr lang="cs-CZ" sz="1400" dirty="0"/>
              <a:t>pořadová stupnice, apod.</a:t>
            </a:r>
          </a:p>
          <a:p>
            <a:endParaRPr lang="cs-CZ" sz="2000" dirty="0"/>
          </a:p>
        </p:txBody>
      </p:sp>
    </p:spTree>
    <p:extLst>
      <p:ext uri="{BB962C8B-B14F-4D97-AF65-F5344CB8AC3E}">
        <p14:creationId xmlns:p14="http://schemas.microsoft.com/office/powerpoint/2010/main" val="415888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804D4CD-7CA3-4E0B-9D34-1B95C250E3F3}"/>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76D2810-1D32-4158-B99E-7B1F3D80AC5A}"/>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7F5F70CA-9ECF-4DC1-B96A-4750E39FB894}"/>
              </a:ext>
            </a:extLst>
          </p:cNvPr>
          <p:cNvSpPr>
            <a:spLocks noGrp="1"/>
          </p:cNvSpPr>
          <p:nvPr>
            <p:ph type="title"/>
          </p:nvPr>
        </p:nvSpPr>
        <p:spPr/>
        <p:txBody>
          <a:bodyPr/>
          <a:lstStyle/>
          <a:p>
            <a:r>
              <a:rPr lang="cs-CZ" dirty="0"/>
              <a:t>Nominální stupnice</a:t>
            </a:r>
          </a:p>
        </p:txBody>
      </p:sp>
      <p:sp>
        <p:nvSpPr>
          <p:cNvPr id="5" name="Zástupný symbol pro obsah 4">
            <a:extLst>
              <a:ext uri="{FF2B5EF4-FFF2-40B4-BE49-F238E27FC236}">
                <a16:creationId xmlns:a16="http://schemas.microsoft.com/office/drawing/2014/main" id="{BF2CD635-53FA-409F-BF8F-101A4B72E07C}"/>
              </a:ext>
            </a:extLst>
          </p:cNvPr>
          <p:cNvSpPr>
            <a:spLocks noGrp="1"/>
          </p:cNvSpPr>
          <p:nvPr>
            <p:ph idx="1"/>
          </p:nvPr>
        </p:nvSpPr>
        <p:spPr/>
        <p:txBody>
          <a:bodyPr/>
          <a:lstStyle/>
          <a:p>
            <a:r>
              <a:rPr lang="cs-CZ" sz="1600" dirty="0"/>
              <a:t>Nominální (binární) stupnice patří k elementárním typům stupnic. Je založena na operaci shody či neshody (rozdílu), která je vymezena binární logickou hodnotou 1 (shoda), resp. 0 (neshoda). Hodnocené varianty jsou z hlediska hodnoceného kritéria indiferentní. </a:t>
            </a:r>
          </a:p>
          <a:p>
            <a:endParaRPr lang="cs-CZ" sz="1600" dirty="0"/>
          </a:p>
          <a:p>
            <a:r>
              <a:rPr lang="cs-CZ" sz="1600" dirty="0"/>
              <a:t>Nedostatkem hodnocení pomocí binární stupnice je to, že při tomto typu hodnocení není měřena preference jednotlivých kritérií ani nejsou uvažovány váhy jednotlivých kritérií, přičemž nelze předpokládat, že by tyto váhy byly identické. </a:t>
            </a:r>
          </a:p>
        </p:txBody>
      </p:sp>
    </p:spTree>
    <p:extLst>
      <p:ext uri="{BB962C8B-B14F-4D97-AF65-F5344CB8AC3E}">
        <p14:creationId xmlns:p14="http://schemas.microsoft.com/office/powerpoint/2010/main" val="343124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65EF034-C554-4B13-BF8C-201A71FEA6BF}"/>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880CCE70-D4F3-4C8C-8AF6-CA2C648BBC46}"/>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C47E5104-9020-48AE-88D7-1B62E9123C47}"/>
              </a:ext>
            </a:extLst>
          </p:cNvPr>
          <p:cNvSpPr>
            <a:spLocks noGrp="1"/>
          </p:cNvSpPr>
          <p:nvPr>
            <p:ph type="title"/>
          </p:nvPr>
        </p:nvSpPr>
        <p:spPr/>
        <p:txBody>
          <a:bodyPr/>
          <a:lstStyle/>
          <a:p>
            <a:r>
              <a:rPr lang="cs-CZ" dirty="0"/>
              <a:t>Ordinální stupnice </a:t>
            </a:r>
          </a:p>
        </p:txBody>
      </p:sp>
      <p:sp>
        <p:nvSpPr>
          <p:cNvPr id="5" name="Zástupný symbol pro obsah 4">
            <a:extLst>
              <a:ext uri="{FF2B5EF4-FFF2-40B4-BE49-F238E27FC236}">
                <a16:creationId xmlns:a16="http://schemas.microsoft.com/office/drawing/2014/main" id="{8EDAD03B-EC4D-4E18-BEAE-B083DEF4088B}"/>
              </a:ext>
            </a:extLst>
          </p:cNvPr>
          <p:cNvSpPr>
            <a:spLocks noGrp="1"/>
          </p:cNvSpPr>
          <p:nvPr>
            <p:ph idx="1"/>
          </p:nvPr>
        </p:nvSpPr>
        <p:spPr/>
        <p:txBody>
          <a:bodyPr/>
          <a:lstStyle/>
          <a:p>
            <a:pPr>
              <a:lnSpc>
                <a:spcPct val="100000"/>
              </a:lnSpc>
            </a:pPr>
            <a:r>
              <a:rPr lang="cs-CZ" sz="1800" dirty="0"/>
              <a:t>uspořádávají kritéria od nejvíce důležitého po nejméně důležité. Pro hodnocení důležitosti kritérií se nejčastěji používají následující dvě formy ordinální stupnice: </a:t>
            </a:r>
          </a:p>
          <a:p>
            <a:pPr>
              <a:lnSpc>
                <a:spcPct val="100000"/>
              </a:lnSpc>
            </a:pPr>
            <a:endParaRPr lang="cs-CZ" sz="1800" dirty="0"/>
          </a:p>
          <a:p>
            <a:pPr lvl="1"/>
            <a:r>
              <a:rPr lang="cs-CZ" sz="1800" dirty="0"/>
              <a:t>klasifikační stupnice, která jednotlivá kritéria hodnotí pomocí známkování (např. 1 – 5, kde 1 = nejlepší hodnota a 5 = nejhorší hodnota) </a:t>
            </a:r>
          </a:p>
          <a:p>
            <a:pPr lvl="1"/>
            <a:r>
              <a:rPr lang="cs-CZ" sz="1800" dirty="0"/>
              <a:t>bodovací stupnice, která jednotlivá kritéria ohodnocuje v rámci dané škály (např. 1 – 10, kde 1 = nejhorší hodnota, 10 = nejlepší hodnota). </a:t>
            </a:r>
          </a:p>
          <a:p>
            <a:pPr lvl="1"/>
            <a:endParaRPr lang="cs-CZ" sz="1800" dirty="0"/>
          </a:p>
          <a:p>
            <a:pPr>
              <a:lnSpc>
                <a:spcPct val="100000"/>
              </a:lnSpc>
            </a:pPr>
            <a:r>
              <a:rPr lang="cs-CZ" sz="1800" dirty="0"/>
              <a:t>Hodnoty kritérií však vypovídají pouze o pořadí kritérií, nikoli o intenzitě preferencí. </a:t>
            </a:r>
          </a:p>
        </p:txBody>
      </p:sp>
    </p:spTree>
    <p:extLst>
      <p:ext uri="{BB962C8B-B14F-4D97-AF65-F5344CB8AC3E}">
        <p14:creationId xmlns:p14="http://schemas.microsoft.com/office/powerpoint/2010/main" val="3762090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196E799-1401-46ED-BB48-A053A71801E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E7EA1A42-C4A5-4D6C-9B31-7350002EFEDD}"/>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DECAD69-5874-4992-A995-5D2ED94F4F59}"/>
              </a:ext>
            </a:extLst>
          </p:cNvPr>
          <p:cNvSpPr>
            <a:spLocks noGrp="1"/>
          </p:cNvSpPr>
          <p:nvPr>
            <p:ph type="title"/>
          </p:nvPr>
        </p:nvSpPr>
        <p:spPr/>
        <p:txBody>
          <a:bodyPr/>
          <a:lstStyle/>
          <a:p>
            <a:r>
              <a:rPr lang="cs-CZ" dirty="0"/>
              <a:t>Kardinální číselná stupnice</a:t>
            </a:r>
          </a:p>
        </p:txBody>
      </p:sp>
      <p:sp>
        <p:nvSpPr>
          <p:cNvPr id="5" name="Zástupný symbol pro obsah 4">
            <a:extLst>
              <a:ext uri="{FF2B5EF4-FFF2-40B4-BE49-F238E27FC236}">
                <a16:creationId xmlns:a16="http://schemas.microsoft.com/office/drawing/2014/main" id="{AAA03D95-F620-4B03-81A1-3201412EC2FF}"/>
              </a:ext>
            </a:extLst>
          </p:cNvPr>
          <p:cNvSpPr>
            <a:spLocks noGrp="1"/>
          </p:cNvSpPr>
          <p:nvPr>
            <p:ph idx="1"/>
          </p:nvPr>
        </p:nvSpPr>
        <p:spPr/>
        <p:txBody>
          <a:bodyPr/>
          <a:lstStyle/>
          <a:p>
            <a:pPr>
              <a:lnSpc>
                <a:spcPct val="100000"/>
              </a:lnSpc>
            </a:pPr>
            <a:r>
              <a:rPr lang="cs-CZ" sz="2000" dirty="0"/>
              <a:t>stupnice intervalová, kdy jsou pro posuzování projektů zvolena kvantitativní kritéria. Jako základní operace jsou používány shoda (=) a různost (&lt;&gt;). </a:t>
            </a:r>
          </a:p>
          <a:p>
            <a:pPr lvl="1"/>
            <a:r>
              <a:rPr lang="cs-CZ" dirty="0"/>
              <a:t>V intervalové stupnici určujeme měřící jednotky a počátek. </a:t>
            </a:r>
          </a:p>
          <a:p>
            <a:pPr lvl="1"/>
            <a:endParaRPr lang="cs-CZ" dirty="0"/>
          </a:p>
          <a:p>
            <a:pPr>
              <a:lnSpc>
                <a:spcPct val="100000"/>
              </a:lnSpc>
            </a:pPr>
            <a:r>
              <a:rPr lang="cs-CZ" sz="2000" dirty="0"/>
              <a:t>stupnice poměrová, kde je počátek měřené vlastnosti dán přirozeným počátkem měřené veličiny. </a:t>
            </a:r>
          </a:p>
        </p:txBody>
      </p:sp>
    </p:spTree>
    <p:extLst>
      <p:ext uri="{BB962C8B-B14F-4D97-AF65-F5344CB8AC3E}">
        <p14:creationId xmlns:p14="http://schemas.microsoft.com/office/powerpoint/2010/main" val="2540887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D018500-75C3-4EA6-AE71-F2FA621FC375}"/>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AE74D68F-01E1-428B-8740-AA54151369B9}"/>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FBC05759-8668-45D3-9C1B-7D3A807B1B71}"/>
              </a:ext>
            </a:extLst>
          </p:cNvPr>
          <p:cNvSpPr>
            <a:spLocks noGrp="1"/>
          </p:cNvSpPr>
          <p:nvPr>
            <p:ph type="title"/>
          </p:nvPr>
        </p:nvSpPr>
        <p:spPr/>
        <p:txBody>
          <a:bodyPr/>
          <a:lstStyle/>
          <a:p>
            <a:r>
              <a:rPr lang="cs-CZ" dirty="0" err="1"/>
              <a:t>Likertova</a:t>
            </a:r>
            <a:r>
              <a:rPr lang="cs-CZ" dirty="0"/>
              <a:t> stupnice</a:t>
            </a:r>
          </a:p>
        </p:txBody>
      </p:sp>
      <p:sp>
        <p:nvSpPr>
          <p:cNvPr id="5" name="Zástupný symbol pro obsah 4">
            <a:extLst>
              <a:ext uri="{FF2B5EF4-FFF2-40B4-BE49-F238E27FC236}">
                <a16:creationId xmlns:a16="http://schemas.microsoft.com/office/drawing/2014/main" id="{9E036EAE-51A1-4CED-91A3-3B8CD289AF39}"/>
              </a:ext>
            </a:extLst>
          </p:cNvPr>
          <p:cNvSpPr>
            <a:spLocks noGrp="1"/>
          </p:cNvSpPr>
          <p:nvPr>
            <p:ph idx="1"/>
          </p:nvPr>
        </p:nvSpPr>
        <p:spPr/>
        <p:txBody>
          <a:bodyPr/>
          <a:lstStyle/>
          <a:p>
            <a:r>
              <a:rPr lang="cs-CZ" sz="1600" dirty="0"/>
              <a:t>V případě, že kritéria nelze kvantifikovat, je možné použít přístup zohledňující „Fuzzy“ matematický přístup. </a:t>
            </a:r>
          </a:p>
          <a:p>
            <a:r>
              <a:rPr lang="cs-CZ" sz="1600" dirty="0"/>
              <a:t>Ten reprezentuje např. tzv. </a:t>
            </a:r>
            <a:r>
              <a:rPr lang="cs-CZ" sz="1600" dirty="0" err="1"/>
              <a:t>Likertova</a:t>
            </a:r>
            <a:r>
              <a:rPr lang="cs-CZ" sz="1600" dirty="0"/>
              <a:t> stupnice, která je dále uvedena ve dvou nejčastěji využívaných formách hodnocení</a:t>
            </a:r>
          </a:p>
          <a:p>
            <a:pPr lvl="1"/>
            <a:r>
              <a:rPr lang="cs-CZ" sz="1600" dirty="0"/>
              <a:t>1 – 5 (vůbec nesouhlasím, zcela souhlasím)</a:t>
            </a:r>
          </a:p>
          <a:p>
            <a:pPr lvl="1"/>
            <a:r>
              <a:rPr lang="cs-CZ" sz="1600" dirty="0"/>
              <a:t>1 – 7 (vůbec nesouhlasím, zcela souhlasím) </a:t>
            </a:r>
          </a:p>
          <a:p>
            <a:endParaRPr lang="cs-CZ" sz="1600" dirty="0"/>
          </a:p>
          <a:p>
            <a:r>
              <a:rPr lang="cs-CZ" sz="1600" dirty="0"/>
              <a:t>Existuje ještě řada dalších škál odpovědí (např. sémantický diferenciál = stupnice se dvěma póly s opačným významem, stupnice přikládaného významu = od neobyčejně důležitého po úplně nedůležitého apod.). </a:t>
            </a:r>
          </a:p>
        </p:txBody>
      </p:sp>
    </p:spTree>
    <p:extLst>
      <p:ext uri="{BB962C8B-B14F-4D97-AF65-F5344CB8AC3E}">
        <p14:creationId xmlns:p14="http://schemas.microsoft.com/office/powerpoint/2010/main" val="1192596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D84834F-802E-4728-9B46-301C09D81DA2}"/>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1CA04081-AE43-4D9A-A38C-B0848A4051DC}"/>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01C4B392-4BCC-436D-9C05-185491F5CB99}"/>
              </a:ext>
            </a:extLst>
          </p:cNvPr>
          <p:cNvSpPr>
            <a:spLocks noGrp="1"/>
          </p:cNvSpPr>
          <p:nvPr>
            <p:ph type="title"/>
          </p:nvPr>
        </p:nvSpPr>
        <p:spPr/>
        <p:txBody>
          <a:bodyPr/>
          <a:lstStyle/>
          <a:p>
            <a:r>
              <a:rPr lang="cs-CZ" dirty="0"/>
              <a:t>Metody používající stupnice a škály</a:t>
            </a:r>
          </a:p>
        </p:txBody>
      </p:sp>
      <p:sp>
        <p:nvSpPr>
          <p:cNvPr id="5" name="Zástupný symbol pro obsah 4">
            <a:extLst>
              <a:ext uri="{FF2B5EF4-FFF2-40B4-BE49-F238E27FC236}">
                <a16:creationId xmlns:a16="http://schemas.microsoft.com/office/drawing/2014/main" id="{B7EA70DF-BC0F-4F0B-9F4D-31D3D26D78FA}"/>
              </a:ext>
            </a:extLst>
          </p:cNvPr>
          <p:cNvSpPr>
            <a:spLocks noGrp="1"/>
          </p:cNvSpPr>
          <p:nvPr>
            <p:ph idx="1"/>
          </p:nvPr>
        </p:nvSpPr>
        <p:spPr/>
        <p:txBody>
          <a:bodyPr/>
          <a:lstStyle/>
          <a:p>
            <a:r>
              <a:rPr lang="cs-CZ" sz="2000" dirty="0"/>
              <a:t>samotné použití stupnic a škál naráží na nedostatek hodnocení, který spočívá v tom že tyto nerespektují důležitost kritérií. </a:t>
            </a:r>
          </a:p>
          <a:p>
            <a:r>
              <a:rPr lang="cs-CZ" sz="2000" dirty="0"/>
              <a:t>Informace o důležitosti kritérií může být vyjádřena ve tvaru: </a:t>
            </a:r>
          </a:p>
          <a:p>
            <a:pPr lvl="1"/>
            <a:r>
              <a:rPr lang="cs-CZ" dirty="0"/>
              <a:t>aspiračních úrovní kritérií, tj. hodnot požadovaných pro akceptovaní rozhodnutí - preference mezi kritérii tím, že zadá tzv. aspirační úrovně kritérií, tedy nejnižší hodnoty, kterých by v nejhorším případě měla varianta hodnocená podle jednotlivých kritérií dosáhnout. </a:t>
            </a:r>
          </a:p>
          <a:p>
            <a:pPr lvl="1"/>
            <a:endParaRPr lang="cs-CZ" dirty="0"/>
          </a:p>
          <a:p>
            <a:pPr lvl="1"/>
            <a:r>
              <a:rPr lang="cs-CZ" dirty="0"/>
              <a:t>v ordinální formě pořadím důležitosti kritérií, tj. uspořádání kritérií od nejvíce důležitého po nejméně důležité, což umožňuje např. hodnocení pomocí stupnic a škál</a:t>
            </a:r>
          </a:p>
          <a:p>
            <a:pPr lvl="1"/>
            <a:endParaRPr lang="cs-CZ" dirty="0"/>
          </a:p>
          <a:p>
            <a:pPr lvl="1"/>
            <a:r>
              <a:rPr lang="cs-CZ" b="1" dirty="0"/>
              <a:t>v kardinální podobě pomocí vah kritérií</a:t>
            </a:r>
          </a:p>
        </p:txBody>
      </p:sp>
    </p:spTree>
    <p:extLst>
      <p:ext uri="{BB962C8B-B14F-4D97-AF65-F5344CB8AC3E}">
        <p14:creationId xmlns:p14="http://schemas.microsoft.com/office/powerpoint/2010/main" val="92679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55C49EF-FE62-4A96-A095-724CA0138CC9}"/>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268E6968-6BBA-483D-8E11-C93C3092A827}"/>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806EA4EC-2436-4607-941F-46BF2CCB0F5A}"/>
              </a:ext>
            </a:extLst>
          </p:cNvPr>
          <p:cNvSpPr>
            <a:spLocks noGrp="1"/>
          </p:cNvSpPr>
          <p:nvPr>
            <p:ph type="title"/>
          </p:nvPr>
        </p:nvSpPr>
        <p:spPr/>
        <p:txBody>
          <a:bodyPr/>
          <a:lstStyle/>
          <a:p>
            <a:r>
              <a:rPr lang="cs-CZ" dirty="0"/>
              <a:t>Váhy</a:t>
            </a:r>
          </a:p>
        </p:txBody>
      </p:sp>
      <p:sp>
        <p:nvSpPr>
          <p:cNvPr id="5" name="Zástupný symbol pro obsah 4">
            <a:extLst>
              <a:ext uri="{FF2B5EF4-FFF2-40B4-BE49-F238E27FC236}">
                <a16:creationId xmlns:a16="http://schemas.microsoft.com/office/drawing/2014/main" id="{89CA74B0-AEBB-44A3-871C-5D62A38338E8}"/>
              </a:ext>
            </a:extLst>
          </p:cNvPr>
          <p:cNvSpPr>
            <a:spLocks noGrp="1"/>
          </p:cNvSpPr>
          <p:nvPr>
            <p:ph idx="1"/>
          </p:nvPr>
        </p:nvSpPr>
        <p:spPr/>
        <p:txBody>
          <a:bodyPr/>
          <a:lstStyle/>
          <a:p>
            <a:pPr>
              <a:lnSpc>
                <a:spcPct val="100000"/>
              </a:lnSpc>
            </a:pPr>
            <a:r>
              <a:rPr lang="cs-CZ" sz="1800" dirty="0"/>
              <a:t>Většina metod vyžaduje pro metodu hodnocení informaci o relativní důležitosti jednotlivých kritérií, kterou můžeme vyjádřit pomocí vektoru vah kritérií  (přičemž platí, že čím je kritérium významnější (resp. důležitější) tím je jeho váha větší</a:t>
            </a:r>
          </a:p>
          <a:p>
            <a:pPr>
              <a:lnSpc>
                <a:spcPct val="100000"/>
              </a:lnSpc>
            </a:pPr>
            <a:endParaRPr lang="cs-CZ" sz="1800" dirty="0"/>
          </a:p>
          <a:p>
            <a:pPr>
              <a:lnSpc>
                <a:spcPct val="100000"/>
              </a:lnSpc>
            </a:pPr>
            <a:r>
              <a:rPr lang="cs-CZ" sz="1800" dirty="0"/>
              <a:t>pro dosažení srovnatelnosti vah souboru kritérií stanovených různými metodami se tyto váhy normalizují tak, aby jejich součet byl rovné jedné</a:t>
            </a:r>
          </a:p>
          <a:p>
            <a:pPr>
              <a:lnSpc>
                <a:spcPct val="100000"/>
              </a:lnSpc>
            </a:pPr>
            <a:endParaRPr lang="cs-CZ" sz="1800" dirty="0"/>
          </a:p>
          <a:p>
            <a:pPr>
              <a:lnSpc>
                <a:spcPct val="100000"/>
              </a:lnSpc>
            </a:pPr>
            <a:r>
              <a:rPr lang="cs-CZ" sz="1800" dirty="0"/>
              <a:t>Jednotlivé metody stanovení vah se liší především svojí složitostí a jednak náročností na typ informace, které je třeba pro jejich stanovení znát.</a:t>
            </a:r>
          </a:p>
          <a:p>
            <a:pPr>
              <a:lnSpc>
                <a:spcPct val="100000"/>
              </a:lnSpc>
            </a:pPr>
            <a:endParaRPr lang="cs-CZ" sz="1800" dirty="0"/>
          </a:p>
          <a:p>
            <a:pPr>
              <a:lnSpc>
                <a:spcPct val="100000"/>
              </a:lnSpc>
            </a:pPr>
            <a:r>
              <a:rPr lang="cs-CZ" sz="1800" dirty="0"/>
              <a:t>Získat váhy kritérií přímo v numerické podobě je často velmi problematické, ale existují metody, které na základě jednoduchých subjektivních informací od hodnotitele konstruují odhady vah. </a:t>
            </a:r>
          </a:p>
          <a:p>
            <a:pPr>
              <a:lnSpc>
                <a:spcPct val="100000"/>
              </a:lnSpc>
            </a:pPr>
            <a:endParaRPr lang="cs-CZ" sz="1800" dirty="0"/>
          </a:p>
          <a:p>
            <a:pPr>
              <a:lnSpc>
                <a:spcPct val="100000"/>
              </a:lnSpc>
            </a:pPr>
            <a:r>
              <a:rPr lang="cs-CZ" sz="1800" dirty="0"/>
              <a:t>Mezi nejznámější metody odhadu vah patří: </a:t>
            </a:r>
          </a:p>
          <a:p>
            <a:pPr lvl="1"/>
            <a:r>
              <a:rPr lang="cs-CZ" sz="1800" dirty="0"/>
              <a:t>Metoda pořadí </a:t>
            </a:r>
          </a:p>
          <a:p>
            <a:pPr lvl="1"/>
            <a:r>
              <a:rPr lang="cs-CZ" sz="1800" dirty="0"/>
              <a:t>Metoda bodovací</a:t>
            </a:r>
          </a:p>
        </p:txBody>
      </p:sp>
    </p:spTree>
    <p:extLst>
      <p:ext uri="{BB962C8B-B14F-4D97-AF65-F5344CB8AC3E}">
        <p14:creationId xmlns:p14="http://schemas.microsoft.com/office/powerpoint/2010/main" val="103884254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16-9-cz-v11.potx" id="{45F7C800-E35C-46D5-9C47-511EF4DC35F8}" vid="{F2DE815D-75C9-4501-96BE-FAF7001258DA}"/>
    </a:ext>
  </a:extLst>
</a:theme>
</file>

<file path=docProps/app.xml><?xml version="1.0" encoding="utf-8"?>
<Properties xmlns="http://schemas.openxmlformats.org/officeDocument/2006/extended-properties" xmlns:vt="http://schemas.openxmlformats.org/officeDocument/2006/docPropsVTypes">
  <TotalTime>1885</TotalTime>
  <Words>1289</Words>
  <Application>Microsoft Office PowerPoint</Application>
  <PresentationFormat>Širokoúhlá obrazovka</PresentationFormat>
  <Paragraphs>152</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Tahoma</vt:lpstr>
      <vt:lpstr>Wingdings</vt:lpstr>
      <vt:lpstr>Prezentace_MU_CZ</vt:lpstr>
      <vt:lpstr>Řízení a kontrola ve veřejné správě</vt:lpstr>
      <vt:lpstr>Vícekriteriální rozhodování</vt:lpstr>
      <vt:lpstr>Vyjádření hodnot kritérií</vt:lpstr>
      <vt:lpstr>Nominální stupnice</vt:lpstr>
      <vt:lpstr>Ordinální stupnice </vt:lpstr>
      <vt:lpstr>Kardinální číselná stupnice</vt:lpstr>
      <vt:lpstr>Likertova stupnice</vt:lpstr>
      <vt:lpstr>Metody používající stupnice a škály</vt:lpstr>
      <vt:lpstr>Váhy</vt:lpstr>
      <vt:lpstr>Metoda pořadí</vt:lpstr>
      <vt:lpstr>Bodovací metoda</vt:lpstr>
      <vt:lpstr>Metody pro stanovení vah kritérií</vt:lpstr>
      <vt:lpstr>Bodovací metoda</vt:lpstr>
      <vt:lpstr>Metody stanovení pořadí variant</vt:lpstr>
      <vt:lpstr>Metoda pořadí</vt:lpstr>
      <vt:lpstr>Metoda bodovací</vt:lpstr>
      <vt:lpstr>Metoda váženého součtu</vt:lpstr>
      <vt:lpstr>Postup tvorby analýzy</vt:lpstr>
      <vt:lpstr>Úkol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a kontrola ve veřejné správě</dc:title>
  <dc:creator>Martina Ondrouchová</dc:creator>
  <cp:lastModifiedBy>Martina Ondrouchová</cp:lastModifiedBy>
  <cp:revision>20</cp:revision>
  <dcterms:created xsi:type="dcterms:W3CDTF">2023-12-04T09:07:44Z</dcterms:created>
  <dcterms:modified xsi:type="dcterms:W3CDTF">2024-10-10T15:41:45Z</dcterms:modified>
</cp:coreProperties>
</file>