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62" r:id="rId4"/>
    <p:sldId id="264" r:id="rId5"/>
    <p:sldId id="265" r:id="rId6"/>
    <p:sldId id="266" r:id="rId7"/>
    <p:sldId id="267" r:id="rId8"/>
    <p:sldId id="268" r:id="rId9"/>
    <p:sldId id="269" r:id="rId10"/>
    <p:sldId id="270" r:id="rId11"/>
    <p:sldId id="271" r:id="rId12"/>
    <p:sldId id="272" r:id="rId13"/>
    <p:sldId id="275" r:id="rId14"/>
    <p:sldId id="274" r:id="rId15"/>
    <p:sldId id="276"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6" r:id="rId44"/>
    <p:sldId id="307" r:id="rId45"/>
    <p:sldId id="308" r:id="rId46"/>
    <p:sldId id="309" r:id="rId47"/>
    <p:sldId id="310" r:id="rId48"/>
    <p:sldId id="311" r:id="rId4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993" autoAdjust="0"/>
  </p:normalViewPr>
  <p:slideViewPr>
    <p:cSldViewPr>
      <p:cViewPr varScale="1">
        <p:scale>
          <a:sx n="56" d="100"/>
          <a:sy n="56" d="100"/>
        </p:scale>
        <p:origin x="932" y="4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endParaRPr lang="en-GB"/>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endParaRPr lang="en-GB"/>
          </a:p>
        </p:txBody>
      </p:sp>
      <p:sp>
        <p:nvSpPr>
          <p:cNvPr id="4" name="Zástupný symbol pro datum 3"/>
          <p:cNvSpPr>
            <a:spLocks noGrp="1"/>
          </p:cNvSpPr>
          <p:nvPr>
            <p:ph type="dt" sz="half" idx="10"/>
          </p:nvPr>
        </p:nvSpPr>
        <p:spPr/>
        <p:txBody>
          <a:bodyPr/>
          <a:lstStyle/>
          <a:p>
            <a:fld id="{8B697842-2815-42EE-96AD-F5D780EFCC76}" type="datetimeFigureOut">
              <a:rPr lang="en-GB" smtClean="0"/>
              <a:t>21/08/2023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2665369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8B697842-2815-42EE-96AD-F5D780EFCC76}" type="datetimeFigureOut">
              <a:rPr lang="en-GB" smtClean="0"/>
              <a:t>21/08/2023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2058987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endParaRPr lang="en-GB"/>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8B697842-2815-42EE-96AD-F5D780EFCC76}" type="datetimeFigureOut">
              <a:rPr lang="en-GB" smtClean="0"/>
              <a:t>21/08/2023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939132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10"/>
          </p:nvPr>
        </p:nvSpPr>
        <p:spPr/>
        <p:txBody>
          <a:bodyPr/>
          <a:lstStyle/>
          <a:p>
            <a:fld id="{8B697842-2815-42EE-96AD-F5D780EFCC76}" type="datetimeFigureOut">
              <a:rPr lang="en-GB" smtClean="0"/>
              <a:t>21/08/2023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1700552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endParaRPr lang="en-GB"/>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8B697842-2815-42EE-96AD-F5D780EFCC76}" type="datetimeFigureOut">
              <a:rPr lang="en-GB" smtClean="0"/>
              <a:t>21/08/2023</a:t>
            </a:fld>
            <a:endParaRPr lang="en-GB"/>
          </a:p>
        </p:txBody>
      </p:sp>
      <p:sp>
        <p:nvSpPr>
          <p:cNvPr id="5" name="Zástupný symbol pro zápatí 4"/>
          <p:cNvSpPr>
            <a:spLocks noGrp="1"/>
          </p:cNvSpPr>
          <p:nvPr>
            <p:ph type="ftr" sz="quarter" idx="11"/>
          </p:nvPr>
        </p:nvSpPr>
        <p:spPr/>
        <p:txBody>
          <a:bodyPr/>
          <a:lstStyle/>
          <a:p>
            <a:endParaRPr lang="en-GB"/>
          </a:p>
        </p:txBody>
      </p:sp>
      <p:sp>
        <p:nvSpPr>
          <p:cNvPr id="6" name="Zástupný symbol pro číslo snímku 5"/>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4255158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datum 4"/>
          <p:cNvSpPr>
            <a:spLocks noGrp="1"/>
          </p:cNvSpPr>
          <p:nvPr>
            <p:ph type="dt" sz="half" idx="10"/>
          </p:nvPr>
        </p:nvSpPr>
        <p:spPr/>
        <p:txBody>
          <a:bodyPr/>
          <a:lstStyle/>
          <a:p>
            <a:fld id="{8B697842-2815-42EE-96AD-F5D780EFCC76}" type="datetimeFigureOut">
              <a:rPr lang="en-GB" smtClean="0"/>
              <a:t>21/08/2023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1895784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endParaRPr lang="en-GB"/>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7" name="Zástupný symbol pro datum 6"/>
          <p:cNvSpPr>
            <a:spLocks noGrp="1"/>
          </p:cNvSpPr>
          <p:nvPr>
            <p:ph type="dt" sz="half" idx="10"/>
          </p:nvPr>
        </p:nvSpPr>
        <p:spPr/>
        <p:txBody>
          <a:bodyPr/>
          <a:lstStyle/>
          <a:p>
            <a:fld id="{8B697842-2815-42EE-96AD-F5D780EFCC76}" type="datetimeFigureOut">
              <a:rPr lang="en-GB" smtClean="0"/>
              <a:t>21/08/2023</a:t>
            </a:fld>
            <a:endParaRPr lang="en-GB"/>
          </a:p>
        </p:txBody>
      </p:sp>
      <p:sp>
        <p:nvSpPr>
          <p:cNvPr id="8" name="Zástupný symbol pro zápatí 7"/>
          <p:cNvSpPr>
            <a:spLocks noGrp="1"/>
          </p:cNvSpPr>
          <p:nvPr>
            <p:ph type="ftr" sz="quarter" idx="11"/>
          </p:nvPr>
        </p:nvSpPr>
        <p:spPr/>
        <p:txBody>
          <a:bodyPr/>
          <a:lstStyle/>
          <a:p>
            <a:endParaRPr lang="en-GB"/>
          </a:p>
        </p:txBody>
      </p:sp>
      <p:sp>
        <p:nvSpPr>
          <p:cNvPr id="9" name="Zástupný symbol pro číslo snímku 8"/>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99802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en-GB"/>
          </a:p>
        </p:txBody>
      </p:sp>
      <p:sp>
        <p:nvSpPr>
          <p:cNvPr id="3" name="Zástupný symbol pro datum 2"/>
          <p:cNvSpPr>
            <a:spLocks noGrp="1"/>
          </p:cNvSpPr>
          <p:nvPr>
            <p:ph type="dt" sz="half" idx="10"/>
          </p:nvPr>
        </p:nvSpPr>
        <p:spPr/>
        <p:txBody>
          <a:bodyPr/>
          <a:lstStyle/>
          <a:p>
            <a:fld id="{8B697842-2815-42EE-96AD-F5D780EFCC76}" type="datetimeFigureOut">
              <a:rPr lang="en-GB" smtClean="0"/>
              <a:t>21/08/2023</a:t>
            </a:fld>
            <a:endParaRPr lang="en-GB"/>
          </a:p>
        </p:txBody>
      </p:sp>
      <p:sp>
        <p:nvSpPr>
          <p:cNvPr id="4" name="Zástupný symbol pro zápatí 3"/>
          <p:cNvSpPr>
            <a:spLocks noGrp="1"/>
          </p:cNvSpPr>
          <p:nvPr>
            <p:ph type="ftr" sz="quarter" idx="11"/>
          </p:nvPr>
        </p:nvSpPr>
        <p:spPr/>
        <p:txBody>
          <a:bodyPr/>
          <a:lstStyle/>
          <a:p>
            <a:endParaRPr lang="en-GB"/>
          </a:p>
        </p:txBody>
      </p:sp>
      <p:sp>
        <p:nvSpPr>
          <p:cNvPr id="5" name="Zástupný symbol pro číslo snímku 4"/>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1001341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B697842-2815-42EE-96AD-F5D780EFCC76}" type="datetimeFigureOut">
              <a:rPr lang="en-GB" smtClean="0"/>
              <a:t>21/08/2023</a:t>
            </a:fld>
            <a:endParaRPr lang="en-GB"/>
          </a:p>
        </p:txBody>
      </p:sp>
      <p:sp>
        <p:nvSpPr>
          <p:cNvPr id="3" name="Zástupný symbol pro zápatí 2"/>
          <p:cNvSpPr>
            <a:spLocks noGrp="1"/>
          </p:cNvSpPr>
          <p:nvPr>
            <p:ph type="ftr" sz="quarter" idx="11"/>
          </p:nvPr>
        </p:nvSpPr>
        <p:spPr/>
        <p:txBody>
          <a:bodyPr/>
          <a:lstStyle/>
          <a:p>
            <a:endParaRPr lang="en-GB"/>
          </a:p>
        </p:txBody>
      </p:sp>
      <p:sp>
        <p:nvSpPr>
          <p:cNvPr id="4" name="Zástupný symbol pro číslo snímku 3"/>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3651246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endParaRPr lang="en-GB"/>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B697842-2815-42EE-96AD-F5D780EFCC76}" type="datetimeFigureOut">
              <a:rPr lang="en-GB" smtClean="0"/>
              <a:t>21/08/2023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2461731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endParaRPr lang="en-GB"/>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8B697842-2815-42EE-96AD-F5D780EFCC76}" type="datetimeFigureOut">
              <a:rPr lang="en-GB" smtClean="0"/>
              <a:t>21/08/2023</a:t>
            </a:fld>
            <a:endParaRPr lang="en-GB"/>
          </a:p>
        </p:txBody>
      </p:sp>
      <p:sp>
        <p:nvSpPr>
          <p:cNvPr id="6" name="Zástupný symbol pro zápatí 5"/>
          <p:cNvSpPr>
            <a:spLocks noGrp="1"/>
          </p:cNvSpPr>
          <p:nvPr>
            <p:ph type="ftr" sz="quarter" idx="11"/>
          </p:nvPr>
        </p:nvSpPr>
        <p:spPr/>
        <p:txBody>
          <a:bodyPr/>
          <a:lstStyle/>
          <a:p>
            <a:endParaRPr lang="en-GB"/>
          </a:p>
        </p:txBody>
      </p:sp>
      <p:sp>
        <p:nvSpPr>
          <p:cNvPr id="7" name="Zástupný symbol pro číslo snímku 6"/>
          <p:cNvSpPr>
            <a:spLocks noGrp="1"/>
          </p:cNvSpPr>
          <p:nvPr>
            <p:ph type="sldNum" sz="quarter" idx="12"/>
          </p:nvPr>
        </p:nvSpPr>
        <p:spPr/>
        <p:txBody>
          <a:bodyPr/>
          <a:lstStyle/>
          <a:p>
            <a:fld id="{D3625DFC-1B27-4749-A7D9-0852A60A9D3C}" type="slidenum">
              <a:rPr lang="en-GB" smtClean="0"/>
              <a:t>‹#›</a:t>
            </a:fld>
            <a:endParaRPr lang="en-GB"/>
          </a:p>
        </p:txBody>
      </p:sp>
    </p:spTree>
    <p:extLst>
      <p:ext uri="{BB962C8B-B14F-4D97-AF65-F5344CB8AC3E}">
        <p14:creationId xmlns:p14="http://schemas.microsoft.com/office/powerpoint/2010/main" val="1801683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endParaRPr lang="en-GB"/>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97842-2815-42EE-96AD-F5D780EFCC76}" type="datetimeFigureOut">
              <a:rPr lang="en-GB" smtClean="0"/>
              <a:t>21/08/2023</a:t>
            </a:fld>
            <a:endParaRPr lang="en-GB"/>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625DFC-1B27-4749-A7D9-0852A60A9D3C}" type="slidenum">
              <a:rPr lang="en-GB" smtClean="0"/>
              <a:t>‹#›</a:t>
            </a:fld>
            <a:endParaRPr lang="en-GB"/>
          </a:p>
        </p:txBody>
      </p:sp>
    </p:spTree>
    <p:extLst>
      <p:ext uri="{BB962C8B-B14F-4D97-AF65-F5344CB8AC3E}">
        <p14:creationId xmlns:p14="http://schemas.microsoft.com/office/powerpoint/2010/main" val="4075368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AD3E40AD-EA85-C7C6-AE64-46FE92ED2DC3}"/>
              </a:ext>
            </a:extLst>
          </p:cNvPr>
          <p:cNvSpPr>
            <a:spLocks noGrp="1"/>
          </p:cNvSpPr>
          <p:nvPr>
            <p:ph type="ctrTitle"/>
          </p:nvPr>
        </p:nvSpPr>
        <p:spPr/>
        <p:txBody>
          <a:bodyPr/>
          <a:lstStyle/>
          <a:p>
            <a:r>
              <a:rPr lang="cs-CZ" dirty="0"/>
              <a:t>2. Daňová politika</a:t>
            </a:r>
          </a:p>
        </p:txBody>
      </p:sp>
      <p:sp>
        <p:nvSpPr>
          <p:cNvPr id="5" name="Podnadpis 4">
            <a:extLst>
              <a:ext uri="{FF2B5EF4-FFF2-40B4-BE49-F238E27FC236}">
                <a16:creationId xmlns:a16="http://schemas.microsoft.com/office/drawing/2014/main" id="{09247140-1CB5-426D-5D64-034F23BBCD3E}"/>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700074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C10125-74B6-1622-D58F-0CA6A6CF767F}"/>
              </a:ext>
            </a:extLst>
          </p:cNvPr>
          <p:cNvSpPr>
            <a:spLocks noGrp="1"/>
          </p:cNvSpPr>
          <p:nvPr>
            <p:ph type="title"/>
          </p:nvPr>
        </p:nvSpPr>
        <p:spPr/>
        <p:txBody>
          <a:bodyPr/>
          <a:lstStyle/>
          <a:p>
            <a:r>
              <a:rPr lang="cs-CZ" dirty="0"/>
              <a:t>Nepřímé daně</a:t>
            </a:r>
          </a:p>
        </p:txBody>
      </p:sp>
      <p:sp>
        <p:nvSpPr>
          <p:cNvPr id="3" name="Zástupný obsah 2">
            <a:extLst>
              <a:ext uri="{FF2B5EF4-FFF2-40B4-BE49-F238E27FC236}">
                <a16:creationId xmlns:a16="http://schemas.microsoft.com/office/drawing/2014/main" id="{AA233AFC-1353-3702-B2B9-F4A3D8FB7848}"/>
              </a:ext>
            </a:extLst>
          </p:cNvPr>
          <p:cNvSpPr>
            <a:spLocks noGrp="1"/>
          </p:cNvSpPr>
          <p:nvPr>
            <p:ph idx="1"/>
          </p:nvPr>
        </p:nvSpPr>
        <p:spPr/>
        <p:txBody>
          <a:bodyPr>
            <a:normAutofit lnSpcReduction="10000"/>
          </a:bodyPr>
          <a:lstStyle/>
          <a:p>
            <a:r>
              <a:rPr lang="cs-CZ" b="1" dirty="0"/>
              <a:t>Roste podíl DPH </a:t>
            </a:r>
            <a:r>
              <a:rPr lang="cs-CZ" dirty="0"/>
              <a:t>a klesá podíl spotřebních a důchodových daní v celkovém daňovém inkasu vyspělých zemí</a:t>
            </a:r>
          </a:p>
          <a:p>
            <a:r>
              <a:rPr lang="cs-CZ" dirty="0"/>
              <a:t>Ve světě mobilního kapitálu a pracovních příjmů se DPH</a:t>
            </a:r>
            <a:r>
              <a:rPr lang="cs-CZ" b="1" dirty="0"/>
              <a:t> </a:t>
            </a:r>
            <a:r>
              <a:rPr lang="cs-CZ" dirty="0"/>
              <a:t>zdá být </a:t>
            </a:r>
            <a:r>
              <a:rPr lang="cs-CZ" b="1" dirty="0"/>
              <a:t>efektivním a nedistorzním</a:t>
            </a:r>
            <a:r>
              <a:rPr lang="cs-CZ" dirty="0"/>
              <a:t> způsobem výběru daní</a:t>
            </a:r>
          </a:p>
          <a:p>
            <a:r>
              <a:rPr lang="cs-CZ" dirty="0"/>
              <a:t>Přímé daně (na rozdíl od nepřímých) mohou být </a:t>
            </a:r>
            <a:r>
              <a:rPr lang="cs-CZ" b="1" dirty="0"/>
              <a:t>personalizovány</a:t>
            </a:r>
            <a:r>
              <a:rPr lang="cs-CZ" dirty="0"/>
              <a:t> (→ užity k redistribučním účelům)</a:t>
            </a:r>
          </a:p>
        </p:txBody>
      </p:sp>
    </p:spTree>
    <p:extLst>
      <p:ext uri="{BB962C8B-B14F-4D97-AF65-F5344CB8AC3E}">
        <p14:creationId xmlns:p14="http://schemas.microsoft.com/office/powerpoint/2010/main" val="1974529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A0EDB1A7-EF2B-BD7F-ED7C-F50DB88DF90D}"/>
              </a:ext>
            </a:extLst>
          </p:cNvPr>
          <p:cNvPicPr>
            <a:picLocks noChangeAspect="1"/>
          </p:cNvPicPr>
          <p:nvPr/>
        </p:nvPicPr>
        <p:blipFill>
          <a:blip r:embed="rId2"/>
          <a:stretch>
            <a:fillRect/>
          </a:stretch>
        </p:blipFill>
        <p:spPr>
          <a:xfrm>
            <a:off x="120692" y="68263"/>
            <a:ext cx="8902617" cy="6721475"/>
          </a:xfrm>
          <a:prstGeom prst="rect">
            <a:avLst/>
          </a:prstGeom>
          <a:noFill/>
        </p:spPr>
      </p:pic>
    </p:spTree>
    <p:extLst>
      <p:ext uri="{BB962C8B-B14F-4D97-AF65-F5344CB8AC3E}">
        <p14:creationId xmlns:p14="http://schemas.microsoft.com/office/powerpoint/2010/main" val="42054589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4298ED-552E-B7BE-BC14-4070442AF319}"/>
              </a:ext>
            </a:extLst>
          </p:cNvPr>
          <p:cNvSpPr>
            <a:spLocks noGrp="1"/>
          </p:cNvSpPr>
          <p:nvPr>
            <p:ph type="title"/>
          </p:nvPr>
        </p:nvSpPr>
        <p:spPr/>
        <p:txBody>
          <a:bodyPr/>
          <a:lstStyle/>
          <a:p>
            <a:r>
              <a:rPr lang="cs-CZ" dirty="0"/>
              <a:t>Nízké a nezaplacené daně</a:t>
            </a:r>
          </a:p>
        </p:txBody>
      </p:sp>
      <p:sp>
        <p:nvSpPr>
          <p:cNvPr id="3" name="Zástupný obsah 2">
            <a:extLst>
              <a:ext uri="{FF2B5EF4-FFF2-40B4-BE49-F238E27FC236}">
                <a16:creationId xmlns:a16="http://schemas.microsoft.com/office/drawing/2014/main" id="{E69ECE8A-3BA6-E611-0FCC-FD8E187FBD23}"/>
              </a:ext>
            </a:extLst>
          </p:cNvPr>
          <p:cNvSpPr>
            <a:spLocks noGrp="1"/>
          </p:cNvSpPr>
          <p:nvPr>
            <p:ph idx="1"/>
          </p:nvPr>
        </p:nvSpPr>
        <p:spPr/>
        <p:txBody>
          <a:bodyPr>
            <a:normAutofit fontScale="92500"/>
          </a:bodyPr>
          <a:lstStyle/>
          <a:p>
            <a:r>
              <a:rPr lang="cs-CZ" b="1" dirty="0"/>
              <a:t>Rozvojové země </a:t>
            </a:r>
            <a:r>
              <a:rPr lang="cs-CZ" dirty="0"/>
              <a:t>vybírají nižší objem daní než vyspělé → obtíže vybírat daně, nižší podíl vzdělání a zdravotnictví na HDP, etnická heterogenita ….</a:t>
            </a:r>
          </a:p>
          <a:p>
            <a:r>
              <a:rPr lang="cs-CZ" b="1" dirty="0"/>
              <a:t>Daňové úniky </a:t>
            </a:r>
            <a:r>
              <a:rPr lang="cs-CZ" dirty="0"/>
              <a:t>→ nelegální vyhýbání se placení daní → odhad pro DPH → 13% EU; 0% Švédsko; 37% Rumunsko  (EC, 2017)</a:t>
            </a:r>
          </a:p>
          <a:p>
            <a:r>
              <a:rPr lang="cs-CZ" b="1" dirty="0"/>
              <a:t>Daňové ráje </a:t>
            </a:r>
            <a:r>
              <a:rPr lang="cs-CZ" dirty="0"/>
              <a:t>→ (polo)legální odkloňování příjmů do daňových rájů (Britské Panenské Ostrovy, Jersey, Panama, Švýcarsko, Irsko)</a:t>
            </a:r>
          </a:p>
          <a:p>
            <a:endParaRPr lang="cs-CZ" dirty="0"/>
          </a:p>
        </p:txBody>
      </p:sp>
    </p:spTree>
    <p:extLst>
      <p:ext uri="{BB962C8B-B14F-4D97-AF65-F5344CB8AC3E}">
        <p14:creationId xmlns:p14="http://schemas.microsoft.com/office/powerpoint/2010/main" val="958707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C3490B-4DF4-972E-A066-7FB3DB5C2673}"/>
              </a:ext>
            </a:extLst>
          </p:cNvPr>
          <p:cNvSpPr>
            <a:spLocks noGrp="1"/>
          </p:cNvSpPr>
          <p:nvPr>
            <p:ph type="title"/>
          </p:nvPr>
        </p:nvSpPr>
        <p:spPr/>
        <p:txBody>
          <a:bodyPr/>
          <a:lstStyle/>
          <a:p>
            <a:r>
              <a:rPr lang="cs-CZ" dirty="0"/>
              <a:t>Redistribuce</a:t>
            </a:r>
          </a:p>
        </p:txBody>
      </p:sp>
      <p:sp>
        <p:nvSpPr>
          <p:cNvPr id="3" name="Zástupný obsah 2">
            <a:extLst>
              <a:ext uri="{FF2B5EF4-FFF2-40B4-BE49-F238E27FC236}">
                <a16:creationId xmlns:a16="http://schemas.microsoft.com/office/drawing/2014/main" id="{65DFD185-ECDF-A087-1C13-C4C396224F33}"/>
              </a:ext>
            </a:extLst>
          </p:cNvPr>
          <p:cNvSpPr>
            <a:spLocks noGrp="1"/>
          </p:cNvSpPr>
          <p:nvPr>
            <p:ph idx="1"/>
          </p:nvPr>
        </p:nvSpPr>
        <p:spPr/>
        <p:txBody>
          <a:bodyPr>
            <a:normAutofit lnSpcReduction="10000"/>
          </a:bodyPr>
          <a:lstStyle/>
          <a:p>
            <a:r>
              <a:rPr lang="cs-CZ" dirty="0"/>
              <a:t>Míra přerozdělování je závislá na tom, jak se vyvíjí </a:t>
            </a:r>
            <a:r>
              <a:rPr lang="cs-CZ" b="1" dirty="0"/>
              <a:t>průměrná daňová sazba </a:t>
            </a:r>
            <a:r>
              <a:rPr lang="cs-CZ" dirty="0"/>
              <a:t>v závislostí na výši příjmů</a:t>
            </a:r>
          </a:p>
          <a:p>
            <a:r>
              <a:rPr lang="cs-CZ" dirty="0"/>
              <a:t>Druhým parametrem redistribuce je nastavení </a:t>
            </a:r>
            <a:r>
              <a:rPr lang="cs-CZ" b="1" dirty="0"/>
              <a:t>sociálních benefitů </a:t>
            </a:r>
            <a:r>
              <a:rPr lang="cs-CZ" dirty="0"/>
              <a:t>– obzvláště těch, které jsou podmíněny nedosažením určité úrovně příjmů (</a:t>
            </a:r>
            <a:r>
              <a:rPr lang="cs-CZ" dirty="0" err="1"/>
              <a:t>means</a:t>
            </a:r>
            <a:r>
              <a:rPr lang="cs-CZ" dirty="0"/>
              <a:t> – </a:t>
            </a:r>
            <a:r>
              <a:rPr lang="cs-CZ" dirty="0" err="1"/>
              <a:t>tested</a:t>
            </a:r>
            <a:r>
              <a:rPr lang="cs-CZ" dirty="0"/>
              <a:t> </a:t>
            </a:r>
            <a:r>
              <a:rPr lang="cs-CZ" dirty="0" err="1"/>
              <a:t>transfers</a:t>
            </a:r>
            <a:r>
              <a:rPr lang="cs-CZ" dirty="0"/>
              <a:t>)</a:t>
            </a:r>
          </a:p>
          <a:p>
            <a:r>
              <a:rPr lang="cs-CZ" dirty="0"/>
              <a:t>Redistribuci provází </a:t>
            </a:r>
            <a:r>
              <a:rPr lang="cs-CZ" b="1" dirty="0"/>
              <a:t>ztráta efektivity </a:t>
            </a:r>
            <a:r>
              <a:rPr lang="cs-CZ" dirty="0"/>
              <a:t>(pokles pracovního úsilí a nasazení, hrozba relokace)</a:t>
            </a:r>
          </a:p>
        </p:txBody>
      </p:sp>
    </p:spTree>
    <p:extLst>
      <p:ext uri="{BB962C8B-B14F-4D97-AF65-F5344CB8AC3E}">
        <p14:creationId xmlns:p14="http://schemas.microsoft.com/office/powerpoint/2010/main" val="41771800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BB2268A5-8E42-1E14-F3FD-DB98B0E5FAE8}"/>
              </a:ext>
            </a:extLst>
          </p:cNvPr>
          <p:cNvPicPr>
            <a:picLocks noChangeAspect="1"/>
          </p:cNvPicPr>
          <p:nvPr/>
        </p:nvPicPr>
        <p:blipFill>
          <a:blip r:embed="rId2"/>
          <a:stretch>
            <a:fillRect/>
          </a:stretch>
        </p:blipFill>
        <p:spPr>
          <a:xfrm>
            <a:off x="971601" y="184195"/>
            <a:ext cx="7344816" cy="6619402"/>
          </a:xfrm>
          <a:prstGeom prst="rect">
            <a:avLst/>
          </a:prstGeom>
        </p:spPr>
      </p:pic>
    </p:spTree>
    <p:extLst>
      <p:ext uri="{BB962C8B-B14F-4D97-AF65-F5344CB8AC3E}">
        <p14:creationId xmlns:p14="http://schemas.microsoft.com/office/powerpoint/2010/main" val="24280008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5CF983-271A-992A-4C1A-F84B230F899F}"/>
              </a:ext>
            </a:extLst>
          </p:cNvPr>
          <p:cNvSpPr>
            <a:spLocks noGrp="1"/>
          </p:cNvSpPr>
          <p:nvPr>
            <p:ph type="title"/>
          </p:nvPr>
        </p:nvSpPr>
        <p:spPr/>
        <p:txBody>
          <a:bodyPr/>
          <a:lstStyle/>
          <a:p>
            <a:r>
              <a:rPr lang="cs-CZ" dirty="0"/>
              <a:t>Mezní a průměrné daňové sazby</a:t>
            </a:r>
          </a:p>
        </p:txBody>
      </p:sp>
      <p:sp>
        <p:nvSpPr>
          <p:cNvPr id="3" name="Zástupný obsah 2">
            <a:extLst>
              <a:ext uri="{FF2B5EF4-FFF2-40B4-BE49-F238E27FC236}">
                <a16:creationId xmlns:a16="http://schemas.microsoft.com/office/drawing/2014/main" id="{CE0DA2F2-4DDC-A7DB-E191-0809C0158B34}"/>
              </a:ext>
            </a:extLst>
          </p:cNvPr>
          <p:cNvSpPr>
            <a:spLocks noGrp="1"/>
          </p:cNvSpPr>
          <p:nvPr>
            <p:ph idx="1"/>
          </p:nvPr>
        </p:nvSpPr>
        <p:spPr/>
        <p:txBody>
          <a:bodyPr/>
          <a:lstStyle/>
          <a:p>
            <a:r>
              <a:rPr lang="cs-CZ" dirty="0"/>
              <a:t>Zatímco pro míru redistribuce je zásadní </a:t>
            </a:r>
            <a:r>
              <a:rPr lang="cs-CZ" b="1" dirty="0"/>
              <a:t>průměrná</a:t>
            </a:r>
            <a:r>
              <a:rPr lang="cs-CZ" dirty="0"/>
              <a:t> daňová sazba, pro pobídky k práci je zásadní mezní daňová sazba</a:t>
            </a:r>
          </a:p>
          <a:p>
            <a:r>
              <a:rPr lang="cs-CZ" b="1" dirty="0"/>
              <a:t>Mezní</a:t>
            </a:r>
            <a:r>
              <a:rPr lang="cs-CZ" dirty="0"/>
              <a:t> daňová sazba → podíl dodatečného příjmu, který je odveden jako daň</a:t>
            </a:r>
          </a:p>
          <a:p>
            <a:r>
              <a:rPr lang="cs-CZ" dirty="0"/>
              <a:t>Daňové systémy, které mají konstantní mezní sazbu a nějaké nezdanitelnou částku, jsou ve skutečnosti </a:t>
            </a:r>
            <a:r>
              <a:rPr lang="cs-CZ" b="1" dirty="0"/>
              <a:t>progresivně</a:t>
            </a:r>
            <a:r>
              <a:rPr lang="cs-CZ" dirty="0"/>
              <a:t> </a:t>
            </a:r>
            <a:r>
              <a:rPr lang="cs-CZ" dirty="0" err="1"/>
              <a:t>zdaňující</a:t>
            </a:r>
            <a:endParaRPr lang="cs-CZ" dirty="0"/>
          </a:p>
        </p:txBody>
      </p:sp>
    </p:spTree>
    <p:extLst>
      <p:ext uri="{BB962C8B-B14F-4D97-AF65-F5344CB8AC3E}">
        <p14:creationId xmlns:p14="http://schemas.microsoft.com/office/powerpoint/2010/main" val="17326726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4CB0B1-51A7-576B-1D24-8EA883AA6584}"/>
              </a:ext>
            </a:extLst>
          </p:cNvPr>
          <p:cNvSpPr>
            <a:spLocks noGrp="1"/>
          </p:cNvSpPr>
          <p:nvPr>
            <p:ph type="title"/>
          </p:nvPr>
        </p:nvSpPr>
        <p:spPr/>
        <p:txBody>
          <a:bodyPr/>
          <a:lstStyle/>
          <a:p>
            <a:r>
              <a:rPr lang="cs-CZ" dirty="0"/>
              <a:t>Pasti chudoby</a:t>
            </a:r>
          </a:p>
        </p:txBody>
      </p:sp>
      <p:sp>
        <p:nvSpPr>
          <p:cNvPr id="3" name="Zástupný obsah 2">
            <a:extLst>
              <a:ext uri="{FF2B5EF4-FFF2-40B4-BE49-F238E27FC236}">
                <a16:creationId xmlns:a16="http://schemas.microsoft.com/office/drawing/2014/main" id="{EE696763-D136-EDB8-7958-1B23982CD1E4}"/>
              </a:ext>
            </a:extLst>
          </p:cNvPr>
          <p:cNvSpPr>
            <a:spLocks noGrp="1"/>
          </p:cNvSpPr>
          <p:nvPr>
            <p:ph idx="1"/>
          </p:nvPr>
        </p:nvSpPr>
        <p:spPr>
          <a:xfrm>
            <a:off x="457200" y="1600200"/>
            <a:ext cx="8229600" cy="4781128"/>
          </a:xfrm>
        </p:spPr>
        <p:txBody>
          <a:bodyPr>
            <a:normAutofit fontScale="92500" lnSpcReduction="20000"/>
          </a:bodyPr>
          <a:lstStyle/>
          <a:p>
            <a:r>
              <a:rPr lang="cs-CZ" dirty="0"/>
              <a:t>Ve vyspělých ekonomikách, které mají progresivní zdanění příjmů a příjmově testované transfery, mají mezní daňové sazby často podobu </a:t>
            </a:r>
            <a:r>
              <a:rPr lang="cs-CZ" b="1" dirty="0"/>
              <a:t>U křivky</a:t>
            </a:r>
            <a:r>
              <a:rPr lang="cs-CZ" dirty="0"/>
              <a:t>. </a:t>
            </a:r>
          </a:p>
          <a:p>
            <a:r>
              <a:rPr lang="cs-CZ" dirty="0"/>
              <a:t>Chudé domácnosti dostávají sociální dávky, které pak klesnou, pokud se jim zvýší pracovní příjem, což vede k velmi </a:t>
            </a:r>
            <a:r>
              <a:rPr lang="cs-CZ" b="1" dirty="0"/>
              <a:t>vysokým mezním daňovým </a:t>
            </a:r>
            <a:r>
              <a:rPr lang="cs-CZ" dirty="0"/>
              <a:t>sazbám na práci v oblasti těsně nad úrovni příjmové hranice pro přiznání dávek</a:t>
            </a:r>
          </a:p>
          <a:p>
            <a:r>
              <a:rPr lang="cs-CZ" dirty="0"/>
              <a:t>Tyto vysoké mezní daňové sazby pro nízkopříjmové domácnosti mají velmi negativní dopad na jejich </a:t>
            </a:r>
            <a:r>
              <a:rPr lang="cs-CZ" b="1" dirty="0"/>
              <a:t>nabídku práce </a:t>
            </a:r>
            <a:r>
              <a:rPr lang="cs-CZ" dirty="0"/>
              <a:t>a mohou vést k </a:t>
            </a:r>
            <a:r>
              <a:rPr lang="cs-CZ" b="1" dirty="0"/>
              <a:t>pasti chudoby </a:t>
            </a:r>
          </a:p>
        </p:txBody>
      </p:sp>
    </p:spTree>
    <p:extLst>
      <p:ext uri="{BB962C8B-B14F-4D97-AF65-F5344CB8AC3E}">
        <p14:creationId xmlns:p14="http://schemas.microsoft.com/office/powerpoint/2010/main" val="32515896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3E6DF9C2-F025-C4F5-EEB7-5242CE78F6B0}"/>
              </a:ext>
            </a:extLst>
          </p:cNvPr>
          <p:cNvPicPr>
            <a:picLocks noChangeAspect="1"/>
          </p:cNvPicPr>
          <p:nvPr/>
        </p:nvPicPr>
        <p:blipFill>
          <a:blip r:embed="rId2"/>
          <a:stretch>
            <a:fillRect/>
          </a:stretch>
        </p:blipFill>
        <p:spPr>
          <a:xfrm>
            <a:off x="90488" y="101477"/>
            <a:ext cx="8963025" cy="6655046"/>
          </a:xfrm>
          <a:prstGeom prst="rect">
            <a:avLst/>
          </a:prstGeom>
          <a:noFill/>
        </p:spPr>
      </p:pic>
    </p:spTree>
    <p:extLst>
      <p:ext uri="{BB962C8B-B14F-4D97-AF65-F5344CB8AC3E}">
        <p14:creationId xmlns:p14="http://schemas.microsoft.com/office/powerpoint/2010/main" val="4046065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D22E7F-F332-5421-CB59-D4452F249F00}"/>
              </a:ext>
            </a:extLst>
          </p:cNvPr>
          <p:cNvSpPr>
            <a:spLocks noGrp="1"/>
          </p:cNvSpPr>
          <p:nvPr>
            <p:ph type="title"/>
          </p:nvPr>
        </p:nvSpPr>
        <p:spPr/>
        <p:txBody>
          <a:bodyPr/>
          <a:lstStyle/>
          <a:p>
            <a:r>
              <a:rPr lang="cs-CZ" dirty="0"/>
              <a:t>Daňová konkurence</a:t>
            </a:r>
          </a:p>
        </p:txBody>
      </p:sp>
      <p:sp>
        <p:nvSpPr>
          <p:cNvPr id="3" name="Zástupný obsah 2">
            <a:extLst>
              <a:ext uri="{FF2B5EF4-FFF2-40B4-BE49-F238E27FC236}">
                <a16:creationId xmlns:a16="http://schemas.microsoft.com/office/drawing/2014/main" id="{B72EF30B-ED09-1BC4-4A44-CC5B0BD68B2F}"/>
              </a:ext>
            </a:extLst>
          </p:cNvPr>
          <p:cNvSpPr>
            <a:spLocks noGrp="1"/>
          </p:cNvSpPr>
          <p:nvPr>
            <p:ph idx="1"/>
          </p:nvPr>
        </p:nvSpPr>
        <p:spPr/>
        <p:txBody>
          <a:bodyPr>
            <a:normAutofit lnSpcReduction="10000"/>
          </a:bodyPr>
          <a:lstStyle/>
          <a:p>
            <a:r>
              <a:rPr lang="cs-CZ" dirty="0"/>
              <a:t>Rostoucí </a:t>
            </a:r>
            <a:r>
              <a:rPr lang="cs-CZ" b="1" dirty="0"/>
              <a:t>mobilita</a:t>
            </a:r>
            <a:r>
              <a:rPr lang="cs-CZ" dirty="0"/>
              <a:t> kapitálu a práce ztěžuje možnost jednotlivých </a:t>
            </a:r>
            <a:r>
              <a:rPr lang="cs-CZ" dirty="0" err="1"/>
              <a:t>jurisdiskcí</a:t>
            </a:r>
            <a:r>
              <a:rPr lang="cs-CZ" dirty="0"/>
              <a:t> (municipality, provincie, státy) zvyšovat daně na ně uvalené oproti ostatním jurisdikcím</a:t>
            </a:r>
          </a:p>
          <a:p>
            <a:r>
              <a:rPr lang="cs-CZ" dirty="0"/>
              <a:t>Proto se v posledních desetiletích </a:t>
            </a:r>
            <a:r>
              <a:rPr lang="cs-CZ" b="1" dirty="0"/>
              <a:t>přesouvá</a:t>
            </a:r>
            <a:r>
              <a:rPr lang="cs-CZ" dirty="0"/>
              <a:t> váha zdanění k méně mobilním daňovým bázím (méně vzdělaná práce; spotřeba)</a:t>
            </a:r>
          </a:p>
          <a:p>
            <a:r>
              <a:rPr lang="cs-CZ" dirty="0"/>
              <a:t>Měla by </a:t>
            </a:r>
            <a:r>
              <a:rPr lang="cs-CZ" b="1" dirty="0"/>
              <a:t>EU koordinovat </a:t>
            </a:r>
            <a:r>
              <a:rPr lang="cs-CZ" dirty="0"/>
              <a:t>daňovou politiku jednotlivých členských zemí? </a:t>
            </a:r>
          </a:p>
        </p:txBody>
      </p:sp>
    </p:spTree>
    <p:extLst>
      <p:ext uri="{BB962C8B-B14F-4D97-AF65-F5344CB8AC3E}">
        <p14:creationId xmlns:p14="http://schemas.microsoft.com/office/powerpoint/2010/main" val="25747931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66756FD-0567-9175-8B5F-01550BCF5F92}"/>
              </a:ext>
            </a:extLst>
          </p:cNvPr>
          <p:cNvSpPr>
            <a:spLocks noGrp="1"/>
          </p:cNvSpPr>
          <p:nvPr>
            <p:ph type="title"/>
          </p:nvPr>
        </p:nvSpPr>
        <p:spPr/>
        <p:txBody>
          <a:bodyPr/>
          <a:lstStyle/>
          <a:p>
            <a:r>
              <a:rPr lang="cs-CZ" dirty="0"/>
              <a:t>Daňová incidence</a:t>
            </a:r>
          </a:p>
        </p:txBody>
      </p:sp>
      <p:sp>
        <p:nvSpPr>
          <p:cNvPr id="3" name="Zástupný obsah 2">
            <a:extLst>
              <a:ext uri="{FF2B5EF4-FFF2-40B4-BE49-F238E27FC236}">
                <a16:creationId xmlns:a16="http://schemas.microsoft.com/office/drawing/2014/main" id="{7A90EF4E-3345-7E7C-5E2F-E471CC1408C6}"/>
              </a:ext>
            </a:extLst>
          </p:cNvPr>
          <p:cNvSpPr>
            <a:spLocks noGrp="1"/>
          </p:cNvSpPr>
          <p:nvPr>
            <p:ph idx="1"/>
          </p:nvPr>
        </p:nvSpPr>
        <p:spPr/>
        <p:txBody>
          <a:bodyPr/>
          <a:lstStyle/>
          <a:p>
            <a:r>
              <a:rPr lang="cs-CZ" dirty="0"/>
              <a:t>Kdo nese </a:t>
            </a:r>
            <a:r>
              <a:rPr lang="cs-CZ" b="1" dirty="0"/>
              <a:t>náklady daně</a:t>
            </a:r>
            <a:r>
              <a:rPr lang="cs-CZ" dirty="0"/>
              <a:t>? Nabídka nebo poptávka? Výrobci nebo spotřebitelé? Zaměstnanci nebo zaměstnavatelé?</a:t>
            </a:r>
          </a:p>
          <a:p>
            <a:r>
              <a:rPr lang="cs-CZ" dirty="0"/>
              <a:t>Odpověď dává </a:t>
            </a:r>
            <a:r>
              <a:rPr lang="cs-CZ" b="1" dirty="0"/>
              <a:t>cenová elasticita </a:t>
            </a:r>
            <a:r>
              <a:rPr lang="cs-CZ" dirty="0"/>
              <a:t>poptávky a nabídky na jednotlivých dílčích trzích</a:t>
            </a:r>
          </a:p>
          <a:p>
            <a:r>
              <a:rPr lang="cs-CZ" dirty="0"/>
              <a:t>Příklad: Zvýšení </a:t>
            </a:r>
            <a:r>
              <a:rPr lang="cs-CZ" b="1" dirty="0"/>
              <a:t>DPH</a:t>
            </a:r>
            <a:r>
              <a:rPr lang="cs-CZ" dirty="0"/>
              <a:t> → pokud je cenová elasticita poptávky nízká → firmy přenesou cenový růst na spotřebitele</a:t>
            </a:r>
          </a:p>
        </p:txBody>
      </p:sp>
    </p:spTree>
    <p:extLst>
      <p:ext uri="{BB962C8B-B14F-4D97-AF65-F5344CB8AC3E}">
        <p14:creationId xmlns:p14="http://schemas.microsoft.com/office/powerpoint/2010/main" val="594820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0F6C8A5-237B-FFEF-DF13-85F95826162E}"/>
              </a:ext>
            </a:extLst>
          </p:cNvPr>
          <p:cNvSpPr>
            <a:spLocks noGrp="1"/>
          </p:cNvSpPr>
          <p:nvPr>
            <p:ph type="title"/>
          </p:nvPr>
        </p:nvSpPr>
        <p:spPr/>
        <p:txBody>
          <a:bodyPr/>
          <a:lstStyle/>
          <a:p>
            <a:r>
              <a:rPr lang="cs-CZ" dirty="0"/>
              <a:t>Historie</a:t>
            </a:r>
          </a:p>
        </p:txBody>
      </p:sp>
      <p:sp>
        <p:nvSpPr>
          <p:cNvPr id="3" name="Zástupný obsah 2">
            <a:extLst>
              <a:ext uri="{FF2B5EF4-FFF2-40B4-BE49-F238E27FC236}">
                <a16:creationId xmlns:a16="http://schemas.microsoft.com/office/drawing/2014/main" id="{D7156056-8982-C8AE-55DE-D5A03BBA636D}"/>
              </a:ext>
            </a:extLst>
          </p:cNvPr>
          <p:cNvSpPr>
            <a:spLocks noGrp="1"/>
          </p:cNvSpPr>
          <p:nvPr>
            <p:ph idx="1"/>
          </p:nvPr>
        </p:nvSpPr>
        <p:spPr/>
        <p:txBody>
          <a:bodyPr>
            <a:normAutofit fontScale="92500"/>
          </a:bodyPr>
          <a:lstStyle/>
          <a:p>
            <a:r>
              <a:rPr lang="en-US" i="1" dirty="0"/>
              <a:t>Taxation without representation is tyranny</a:t>
            </a:r>
            <a:r>
              <a:rPr lang="en-US" dirty="0"/>
              <a:t>. </a:t>
            </a:r>
            <a:r>
              <a:rPr lang="cs-CZ" dirty="0"/>
              <a:t>  </a:t>
            </a:r>
            <a:r>
              <a:rPr lang="en-US" dirty="0"/>
              <a:t>James Otis (1725–83), US lawyer and politician at the time of the American Revolution </a:t>
            </a:r>
            <a:endParaRPr lang="cs-CZ" dirty="0"/>
          </a:p>
          <a:p>
            <a:r>
              <a:rPr lang="en-US" i="1" dirty="0"/>
              <a:t>A common contribution is essential for the maintenance of the public forces and for the cost of administration. This should be equitably distributed among all the citizens in proportion to their means</a:t>
            </a:r>
            <a:r>
              <a:rPr lang="en-US" dirty="0"/>
              <a:t>. French Declaration of the Rights of Man and of the Citizen, Article 13, 1789</a:t>
            </a:r>
            <a:endParaRPr lang="cs-CZ" dirty="0"/>
          </a:p>
        </p:txBody>
      </p:sp>
    </p:spTree>
    <p:extLst>
      <p:ext uri="{BB962C8B-B14F-4D97-AF65-F5344CB8AC3E}">
        <p14:creationId xmlns:p14="http://schemas.microsoft.com/office/powerpoint/2010/main" val="6023787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B034E32F-E229-0B23-749F-2E2DDD744571}"/>
              </a:ext>
            </a:extLst>
          </p:cNvPr>
          <p:cNvPicPr>
            <a:picLocks noChangeAspect="1"/>
          </p:cNvPicPr>
          <p:nvPr/>
        </p:nvPicPr>
        <p:blipFill>
          <a:blip r:embed="rId2"/>
          <a:stretch>
            <a:fillRect/>
          </a:stretch>
        </p:blipFill>
        <p:spPr>
          <a:xfrm>
            <a:off x="90488" y="1165836"/>
            <a:ext cx="8963025" cy="4526328"/>
          </a:xfrm>
          <a:prstGeom prst="rect">
            <a:avLst/>
          </a:prstGeom>
          <a:noFill/>
        </p:spPr>
      </p:pic>
    </p:spTree>
    <p:extLst>
      <p:ext uri="{BB962C8B-B14F-4D97-AF65-F5344CB8AC3E}">
        <p14:creationId xmlns:p14="http://schemas.microsoft.com/office/powerpoint/2010/main" val="1204155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0B3394-C58A-723A-EE20-10D1C93D7FD6}"/>
              </a:ext>
            </a:extLst>
          </p:cNvPr>
          <p:cNvSpPr>
            <a:spLocks noGrp="1"/>
          </p:cNvSpPr>
          <p:nvPr>
            <p:ph type="title"/>
          </p:nvPr>
        </p:nvSpPr>
        <p:spPr/>
        <p:txBody>
          <a:bodyPr/>
          <a:lstStyle/>
          <a:p>
            <a:r>
              <a:rPr lang="cs-CZ" dirty="0" err="1"/>
              <a:t>Ramseyho</a:t>
            </a:r>
            <a:r>
              <a:rPr lang="cs-CZ" dirty="0"/>
              <a:t> pravidlo</a:t>
            </a:r>
          </a:p>
        </p:txBody>
      </p:sp>
      <p:sp>
        <p:nvSpPr>
          <p:cNvPr id="3" name="Zástupný obsah 2">
            <a:extLst>
              <a:ext uri="{FF2B5EF4-FFF2-40B4-BE49-F238E27FC236}">
                <a16:creationId xmlns:a16="http://schemas.microsoft.com/office/drawing/2014/main" id="{E41B6384-3693-190B-A143-DA024FBCC397}"/>
              </a:ext>
            </a:extLst>
          </p:cNvPr>
          <p:cNvSpPr>
            <a:spLocks noGrp="1"/>
          </p:cNvSpPr>
          <p:nvPr>
            <p:ph idx="1"/>
          </p:nvPr>
        </p:nvSpPr>
        <p:spPr>
          <a:xfrm>
            <a:off x="457200" y="1600200"/>
            <a:ext cx="8229600" cy="4972050"/>
          </a:xfrm>
        </p:spPr>
        <p:txBody>
          <a:bodyPr>
            <a:normAutofit fontScale="92500" lnSpcReduction="20000"/>
          </a:bodyPr>
          <a:lstStyle/>
          <a:p>
            <a:r>
              <a:rPr lang="cs-CZ" dirty="0"/>
              <a:t>Zdanění sebou nese náklady mrtvé váhy. </a:t>
            </a:r>
            <a:r>
              <a:rPr lang="cs-CZ" b="1" dirty="0"/>
              <a:t>Minimalizaci mrtvé váhy </a:t>
            </a:r>
            <a:r>
              <a:rPr lang="cs-CZ" dirty="0"/>
              <a:t>při zdaňování zajišťuje </a:t>
            </a:r>
            <a:r>
              <a:rPr lang="cs-CZ" dirty="0" err="1"/>
              <a:t>Ramseyho</a:t>
            </a:r>
            <a:r>
              <a:rPr lang="cs-CZ" dirty="0"/>
              <a:t> pravidlo</a:t>
            </a:r>
          </a:p>
          <a:p>
            <a:r>
              <a:rPr lang="cs-CZ" b="1" dirty="0" err="1"/>
              <a:t>Ramseyho</a:t>
            </a:r>
            <a:r>
              <a:rPr lang="cs-CZ" b="1" dirty="0"/>
              <a:t> pravidlo </a:t>
            </a:r>
            <a:r>
              <a:rPr lang="cs-CZ" dirty="0"/>
              <a:t>→ daňová sazba na každém trhu by měla být inverzně proporční kompenzačním cenovým elasticitám nabídky a poptávky</a:t>
            </a:r>
          </a:p>
          <a:p>
            <a:r>
              <a:rPr lang="cs-CZ" dirty="0"/>
              <a:t>Pravidlo je efektivní, ale může vést k </a:t>
            </a:r>
            <a:r>
              <a:rPr lang="cs-CZ" b="1" dirty="0"/>
              <a:t>neférovým politikám </a:t>
            </a:r>
            <a:r>
              <a:rPr lang="cs-CZ" dirty="0"/>
              <a:t>→ zdaňování nekvalifikované práce ve prospěch kvalifikované práce či kapitálu; zdanění chleba ve prospěch luxusního zboží, zdanění </a:t>
            </a:r>
            <a:r>
              <a:rPr lang="cs-CZ" dirty="0" err="1"/>
              <a:t>zdarvotních</a:t>
            </a:r>
            <a:r>
              <a:rPr lang="cs-CZ" dirty="0"/>
              <a:t> služeb na úkor lístků do divadla</a:t>
            </a:r>
          </a:p>
        </p:txBody>
      </p:sp>
    </p:spTree>
    <p:extLst>
      <p:ext uri="{BB962C8B-B14F-4D97-AF65-F5344CB8AC3E}">
        <p14:creationId xmlns:p14="http://schemas.microsoft.com/office/powerpoint/2010/main" val="3247116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D68AEE-F17A-DAF5-0FA3-3F7FEDDA1D8E}"/>
              </a:ext>
            </a:extLst>
          </p:cNvPr>
          <p:cNvSpPr>
            <a:spLocks noGrp="1"/>
          </p:cNvSpPr>
          <p:nvPr>
            <p:ph type="title"/>
          </p:nvPr>
        </p:nvSpPr>
        <p:spPr/>
        <p:txBody>
          <a:bodyPr/>
          <a:lstStyle/>
          <a:p>
            <a:r>
              <a:rPr lang="cs-CZ" dirty="0" err="1"/>
              <a:t>Lafferova</a:t>
            </a:r>
            <a:r>
              <a:rPr lang="cs-CZ" dirty="0"/>
              <a:t> křivka</a:t>
            </a:r>
          </a:p>
        </p:txBody>
      </p:sp>
      <p:sp>
        <p:nvSpPr>
          <p:cNvPr id="3" name="Zástupný obsah 2">
            <a:extLst>
              <a:ext uri="{FF2B5EF4-FFF2-40B4-BE49-F238E27FC236}">
                <a16:creationId xmlns:a16="http://schemas.microsoft.com/office/drawing/2014/main" id="{ED510170-E975-51A9-9FB2-62BFEA4EC21F}"/>
              </a:ext>
            </a:extLst>
          </p:cNvPr>
          <p:cNvSpPr>
            <a:spLocks noGrp="1"/>
          </p:cNvSpPr>
          <p:nvPr>
            <p:ph idx="1"/>
          </p:nvPr>
        </p:nvSpPr>
        <p:spPr/>
        <p:txBody>
          <a:bodyPr>
            <a:normAutofit fontScale="92500" lnSpcReduction="20000"/>
          </a:bodyPr>
          <a:lstStyle/>
          <a:p>
            <a:r>
              <a:rPr lang="cs-CZ" b="1" dirty="0"/>
              <a:t>ꓵ křivka </a:t>
            </a:r>
            <a:r>
              <a:rPr lang="cs-CZ" dirty="0"/>
              <a:t>vztahu mezi výši průměrné daňové sazby a celkovými daňovými příjmy</a:t>
            </a:r>
          </a:p>
          <a:p>
            <a:r>
              <a:rPr lang="cs-CZ" dirty="0"/>
              <a:t>Popularizována v 70. </a:t>
            </a:r>
            <a:r>
              <a:rPr lang="cs-CZ" dirty="0" err="1"/>
              <a:t>tých</a:t>
            </a:r>
            <a:r>
              <a:rPr lang="cs-CZ" dirty="0"/>
              <a:t> letech </a:t>
            </a:r>
            <a:r>
              <a:rPr lang="cs-CZ" b="1" dirty="0"/>
              <a:t>A. </a:t>
            </a:r>
            <a:r>
              <a:rPr lang="cs-CZ" b="1" dirty="0" err="1"/>
              <a:t>Lafferem</a:t>
            </a:r>
            <a:r>
              <a:rPr lang="cs-CZ" dirty="0"/>
              <a:t>, silně ovlivnila podobu Reaganovy daňové reformy v osmdesátých letech</a:t>
            </a:r>
          </a:p>
          <a:p>
            <a:r>
              <a:rPr lang="cs-CZ" dirty="0"/>
              <a:t>Konkrétní podoba </a:t>
            </a:r>
            <a:r>
              <a:rPr lang="cs-CZ" dirty="0" err="1"/>
              <a:t>Lafferovy</a:t>
            </a:r>
            <a:r>
              <a:rPr lang="cs-CZ" dirty="0"/>
              <a:t> křivky závisí na </a:t>
            </a:r>
            <a:r>
              <a:rPr lang="cs-CZ" b="1" dirty="0"/>
              <a:t>elasticitě daňových příjmů </a:t>
            </a:r>
            <a:r>
              <a:rPr lang="cs-CZ" dirty="0"/>
              <a:t>vůči daňové sazbě. </a:t>
            </a:r>
          </a:p>
          <a:p>
            <a:r>
              <a:rPr lang="cs-CZ" dirty="0"/>
              <a:t>Existence daňové sazby, která </a:t>
            </a:r>
            <a:r>
              <a:rPr lang="cs-CZ" b="1" dirty="0"/>
              <a:t>maximalizuje daňové příjmy</a:t>
            </a:r>
            <a:r>
              <a:rPr lang="cs-CZ" dirty="0"/>
              <a:t>. </a:t>
            </a:r>
          </a:p>
          <a:p>
            <a:r>
              <a:rPr lang="cs-CZ" dirty="0"/>
              <a:t>Jak je vysoká?</a:t>
            </a:r>
          </a:p>
        </p:txBody>
      </p:sp>
    </p:spTree>
    <p:extLst>
      <p:ext uri="{BB962C8B-B14F-4D97-AF65-F5344CB8AC3E}">
        <p14:creationId xmlns:p14="http://schemas.microsoft.com/office/powerpoint/2010/main" val="2478239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748A9E-4EA5-5E5B-860F-21956BB149DD}"/>
              </a:ext>
            </a:extLst>
          </p:cNvPr>
          <p:cNvSpPr>
            <a:spLocks noGrp="1"/>
          </p:cNvSpPr>
          <p:nvPr>
            <p:ph type="title"/>
          </p:nvPr>
        </p:nvSpPr>
        <p:spPr/>
        <p:txBody>
          <a:bodyPr/>
          <a:lstStyle/>
          <a:p>
            <a:r>
              <a:rPr lang="cs-CZ" dirty="0"/>
              <a:t>Empirie </a:t>
            </a:r>
            <a:r>
              <a:rPr lang="cs-CZ" dirty="0" err="1"/>
              <a:t>Lafferovy</a:t>
            </a:r>
            <a:r>
              <a:rPr lang="cs-CZ" dirty="0"/>
              <a:t> křivky</a:t>
            </a:r>
          </a:p>
        </p:txBody>
      </p:sp>
      <p:sp>
        <p:nvSpPr>
          <p:cNvPr id="3" name="Zástupný obsah 2">
            <a:extLst>
              <a:ext uri="{FF2B5EF4-FFF2-40B4-BE49-F238E27FC236}">
                <a16:creationId xmlns:a16="http://schemas.microsoft.com/office/drawing/2014/main" id="{98237BD7-635B-041D-4CAC-22D2EF8B35C7}"/>
              </a:ext>
            </a:extLst>
          </p:cNvPr>
          <p:cNvSpPr>
            <a:spLocks noGrp="1"/>
          </p:cNvSpPr>
          <p:nvPr>
            <p:ph idx="1"/>
          </p:nvPr>
        </p:nvSpPr>
        <p:spPr/>
        <p:txBody>
          <a:bodyPr>
            <a:normAutofit fontScale="92500" lnSpcReduction="10000"/>
          </a:bodyPr>
          <a:lstStyle/>
          <a:p>
            <a:r>
              <a:rPr lang="cs-CZ" dirty="0"/>
              <a:t>Reaganovy daňové škrty v </a:t>
            </a:r>
            <a:r>
              <a:rPr lang="cs-CZ" b="1" dirty="0"/>
              <a:t>USA</a:t>
            </a:r>
            <a:r>
              <a:rPr lang="cs-CZ" dirty="0"/>
              <a:t> nevedly k růstu daňových příjmů, ale naopak k silným rozpočtovým deficitům </a:t>
            </a:r>
          </a:p>
          <a:p>
            <a:r>
              <a:rPr lang="cs-CZ" dirty="0"/>
              <a:t>Reforma daně z příjmy osob v </a:t>
            </a:r>
            <a:r>
              <a:rPr lang="cs-CZ" b="1" dirty="0"/>
              <a:t>Rusku </a:t>
            </a:r>
            <a:r>
              <a:rPr lang="cs-CZ" dirty="0"/>
              <a:t>(2001) obsahovala snížení mezní daňové sazby z příjmu z 30% na 13%. Daňové příjmy následně reálně vzrostly o 23%. </a:t>
            </a:r>
          </a:p>
          <a:p>
            <a:r>
              <a:rPr lang="cs-CZ" b="1" dirty="0"/>
              <a:t>Není</a:t>
            </a:r>
            <a:r>
              <a:rPr lang="cs-CZ" dirty="0"/>
              <a:t> však </a:t>
            </a:r>
            <a:r>
              <a:rPr lang="cs-CZ" b="1" dirty="0"/>
              <a:t>jasné</a:t>
            </a:r>
            <a:r>
              <a:rPr lang="cs-CZ" dirty="0"/>
              <a:t> zda tento růst způsobila změna daní nebo doprovodné změny ve výběru a kontrole daní  </a:t>
            </a:r>
          </a:p>
        </p:txBody>
      </p:sp>
    </p:spTree>
    <p:extLst>
      <p:ext uri="{BB962C8B-B14F-4D97-AF65-F5344CB8AC3E}">
        <p14:creationId xmlns:p14="http://schemas.microsoft.com/office/powerpoint/2010/main" val="5377567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3929BA-2B1E-4261-4129-0A365C60EE1B}"/>
              </a:ext>
            </a:extLst>
          </p:cNvPr>
          <p:cNvSpPr>
            <a:spLocks noGrp="1"/>
          </p:cNvSpPr>
          <p:nvPr>
            <p:ph type="title"/>
          </p:nvPr>
        </p:nvSpPr>
        <p:spPr/>
        <p:txBody>
          <a:bodyPr/>
          <a:lstStyle/>
          <a:p>
            <a:r>
              <a:rPr lang="cs-CZ" dirty="0"/>
              <a:t>„Nápravné“ daně</a:t>
            </a:r>
          </a:p>
        </p:txBody>
      </p:sp>
      <p:sp>
        <p:nvSpPr>
          <p:cNvPr id="3" name="Zástupný obsah 2">
            <a:extLst>
              <a:ext uri="{FF2B5EF4-FFF2-40B4-BE49-F238E27FC236}">
                <a16:creationId xmlns:a16="http://schemas.microsoft.com/office/drawing/2014/main" id="{071DAC21-9DA6-A173-4F8C-03B35850180D}"/>
              </a:ext>
            </a:extLst>
          </p:cNvPr>
          <p:cNvSpPr>
            <a:spLocks noGrp="1"/>
          </p:cNvSpPr>
          <p:nvPr>
            <p:ph idx="1"/>
          </p:nvPr>
        </p:nvSpPr>
        <p:spPr>
          <a:xfrm>
            <a:off x="457200" y="1600200"/>
            <a:ext cx="8229600" cy="4709120"/>
          </a:xfrm>
        </p:spPr>
        <p:txBody>
          <a:bodyPr>
            <a:normAutofit lnSpcReduction="10000"/>
          </a:bodyPr>
          <a:lstStyle/>
          <a:p>
            <a:r>
              <a:rPr lang="cs-CZ" dirty="0"/>
              <a:t>Dosud jsme se zabývali hlavně dilematem mezi </a:t>
            </a:r>
            <a:r>
              <a:rPr lang="cs-CZ" b="1" dirty="0"/>
              <a:t>efektivitou a rovností </a:t>
            </a:r>
            <a:r>
              <a:rPr lang="cs-CZ" dirty="0"/>
              <a:t>ve zdaňování</a:t>
            </a:r>
          </a:p>
          <a:p>
            <a:r>
              <a:rPr lang="cs-CZ" dirty="0"/>
              <a:t>Některé daně však mohou ekonomickou </a:t>
            </a:r>
            <a:r>
              <a:rPr lang="cs-CZ" b="1" dirty="0"/>
              <a:t>efektivitu zvyšovat</a:t>
            </a:r>
            <a:r>
              <a:rPr lang="cs-CZ" dirty="0"/>
              <a:t>, pokud napravují existující tržní selhání, jako jsou nedokonalá konkurence, externality, asymetrické informace a další</a:t>
            </a:r>
          </a:p>
          <a:p>
            <a:r>
              <a:rPr lang="cs-CZ" dirty="0"/>
              <a:t>V takových případech zdanění může </a:t>
            </a:r>
            <a:r>
              <a:rPr lang="cs-CZ" b="1" dirty="0"/>
              <a:t>nahrazovat jiné politiky</a:t>
            </a:r>
            <a:r>
              <a:rPr lang="cs-CZ" dirty="0"/>
              <a:t> – regulaci, etické kodexy či tvorbu nových trhů</a:t>
            </a:r>
          </a:p>
        </p:txBody>
      </p:sp>
    </p:spTree>
    <p:extLst>
      <p:ext uri="{BB962C8B-B14F-4D97-AF65-F5344CB8AC3E}">
        <p14:creationId xmlns:p14="http://schemas.microsoft.com/office/powerpoint/2010/main" val="30592957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5CE50D-57EA-6C9C-EE40-12EE0F270B46}"/>
              </a:ext>
            </a:extLst>
          </p:cNvPr>
          <p:cNvSpPr>
            <a:spLocks noGrp="1"/>
          </p:cNvSpPr>
          <p:nvPr>
            <p:ph type="title"/>
          </p:nvPr>
        </p:nvSpPr>
        <p:spPr/>
        <p:txBody>
          <a:bodyPr/>
          <a:lstStyle/>
          <a:p>
            <a:r>
              <a:rPr lang="cs-CZ" dirty="0" err="1"/>
              <a:t>Pigouviánské</a:t>
            </a:r>
            <a:r>
              <a:rPr lang="cs-CZ" dirty="0"/>
              <a:t> daně</a:t>
            </a:r>
          </a:p>
        </p:txBody>
      </p:sp>
      <p:sp>
        <p:nvSpPr>
          <p:cNvPr id="3" name="Zástupný obsah 2">
            <a:extLst>
              <a:ext uri="{FF2B5EF4-FFF2-40B4-BE49-F238E27FC236}">
                <a16:creationId xmlns:a16="http://schemas.microsoft.com/office/drawing/2014/main" id="{76B4F625-76EE-AE42-37D2-F122F05F5235}"/>
              </a:ext>
            </a:extLst>
          </p:cNvPr>
          <p:cNvSpPr>
            <a:spLocks noGrp="1"/>
          </p:cNvSpPr>
          <p:nvPr>
            <p:ph idx="1"/>
          </p:nvPr>
        </p:nvSpPr>
        <p:spPr/>
        <p:txBody>
          <a:bodyPr>
            <a:normAutofit lnSpcReduction="10000"/>
          </a:bodyPr>
          <a:lstStyle/>
          <a:p>
            <a:r>
              <a:rPr lang="cs-CZ" dirty="0"/>
              <a:t>Artur </a:t>
            </a:r>
            <a:r>
              <a:rPr lang="cs-CZ" dirty="0" err="1"/>
              <a:t>Pigou</a:t>
            </a:r>
            <a:r>
              <a:rPr lang="cs-CZ" dirty="0"/>
              <a:t> (1920) navrhl zdaňování londýnských </a:t>
            </a:r>
            <a:r>
              <a:rPr lang="cs-CZ" b="1" dirty="0"/>
              <a:t>komínů</a:t>
            </a:r>
            <a:r>
              <a:rPr lang="cs-CZ" dirty="0"/>
              <a:t> jako nástroj boje s proslulým smogem</a:t>
            </a:r>
          </a:p>
          <a:p>
            <a:r>
              <a:rPr lang="cs-CZ" dirty="0"/>
              <a:t>Návrh propojuje soukromé a veřejné náklady znečištění podle principu „</a:t>
            </a:r>
            <a:r>
              <a:rPr lang="cs-CZ" b="1" dirty="0"/>
              <a:t>znečišťovatel platí</a:t>
            </a:r>
            <a:r>
              <a:rPr lang="cs-CZ" dirty="0"/>
              <a:t>“. </a:t>
            </a:r>
          </a:p>
          <a:p>
            <a:r>
              <a:rPr lang="cs-CZ" dirty="0"/>
              <a:t>Na stejném principu jsou postaveny daně, které se snaží bojovat s negativními externalitami – </a:t>
            </a:r>
            <a:r>
              <a:rPr lang="cs-CZ" b="1" dirty="0"/>
              <a:t>uhlíková</a:t>
            </a:r>
            <a:r>
              <a:rPr lang="cs-CZ" dirty="0"/>
              <a:t> daň, </a:t>
            </a:r>
            <a:r>
              <a:rPr lang="cs-CZ" b="1" dirty="0" err="1"/>
              <a:t>congestion</a:t>
            </a:r>
            <a:r>
              <a:rPr lang="cs-CZ" b="1" dirty="0"/>
              <a:t> </a:t>
            </a:r>
            <a:r>
              <a:rPr lang="cs-CZ" dirty="0" err="1"/>
              <a:t>charges</a:t>
            </a:r>
            <a:endParaRPr lang="cs-CZ" dirty="0"/>
          </a:p>
        </p:txBody>
      </p:sp>
    </p:spTree>
    <p:extLst>
      <p:ext uri="{BB962C8B-B14F-4D97-AF65-F5344CB8AC3E}">
        <p14:creationId xmlns:p14="http://schemas.microsoft.com/office/powerpoint/2010/main" val="116943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7F05321-9F4F-FE7E-3366-9F9CCC64CFAE}"/>
              </a:ext>
            </a:extLst>
          </p:cNvPr>
          <p:cNvSpPr>
            <a:spLocks noGrp="1"/>
          </p:cNvSpPr>
          <p:nvPr>
            <p:ph type="title"/>
          </p:nvPr>
        </p:nvSpPr>
        <p:spPr/>
        <p:txBody>
          <a:bodyPr/>
          <a:lstStyle/>
          <a:p>
            <a:r>
              <a:rPr lang="cs-CZ" dirty="0" err="1"/>
              <a:t>Pigouviánské</a:t>
            </a:r>
            <a:r>
              <a:rPr lang="cs-CZ" dirty="0"/>
              <a:t> daně</a:t>
            </a:r>
          </a:p>
        </p:txBody>
      </p:sp>
      <p:sp>
        <p:nvSpPr>
          <p:cNvPr id="3" name="Zástupný obsah 2">
            <a:extLst>
              <a:ext uri="{FF2B5EF4-FFF2-40B4-BE49-F238E27FC236}">
                <a16:creationId xmlns:a16="http://schemas.microsoft.com/office/drawing/2014/main" id="{DF701E05-10E3-B29C-3445-F430E2E3EFC7}"/>
              </a:ext>
            </a:extLst>
          </p:cNvPr>
          <p:cNvSpPr>
            <a:spLocks noGrp="1"/>
          </p:cNvSpPr>
          <p:nvPr>
            <p:ph idx="1"/>
          </p:nvPr>
        </p:nvSpPr>
        <p:spPr/>
        <p:txBody>
          <a:bodyPr>
            <a:normAutofit fontScale="92500" lnSpcReduction="10000"/>
          </a:bodyPr>
          <a:lstStyle/>
          <a:p>
            <a:r>
              <a:rPr lang="cs-CZ" b="1" dirty="0"/>
              <a:t>Princip</a:t>
            </a:r>
            <a:r>
              <a:rPr lang="cs-CZ" dirty="0"/>
              <a:t> těchto daní spočívá v tom, že znečišťovatel omezuje svoji produkci (znečištění, dopravy) až do bodu, kdy MC dalšího snižování emisí se rovná dani</a:t>
            </a:r>
          </a:p>
          <a:p>
            <a:r>
              <a:rPr lang="cs-CZ" dirty="0"/>
              <a:t>Takovéto chování je pak ekonomicky </a:t>
            </a:r>
            <a:r>
              <a:rPr lang="cs-CZ" b="1" dirty="0"/>
              <a:t>efektivní</a:t>
            </a:r>
            <a:r>
              <a:rPr lang="cs-CZ" dirty="0"/>
              <a:t> a společensky </a:t>
            </a:r>
            <a:r>
              <a:rPr lang="cs-CZ" b="1" dirty="0"/>
              <a:t>optimální</a:t>
            </a:r>
          </a:p>
          <a:p>
            <a:r>
              <a:rPr lang="cs-CZ" dirty="0" err="1"/>
              <a:t>Pigoviánské</a:t>
            </a:r>
            <a:r>
              <a:rPr lang="cs-CZ" dirty="0"/>
              <a:t> daně ovlivňují znečištění pouze nepřímo a v případě výrazné nejistoty ohledně společenských nákladů a reakce firem vedou také k </a:t>
            </a:r>
            <a:r>
              <a:rPr lang="cs-CZ" b="1" dirty="0"/>
              <a:t>nejistým výsledkům</a:t>
            </a:r>
          </a:p>
        </p:txBody>
      </p:sp>
    </p:spTree>
    <p:extLst>
      <p:ext uri="{BB962C8B-B14F-4D97-AF65-F5344CB8AC3E}">
        <p14:creationId xmlns:p14="http://schemas.microsoft.com/office/powerpoint/2010/main" val="1906290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873720-BF21-89E5-959C-11A01B31D6B0}"/>
              </a:ext>
            </a:extLst>
          </p:cNvPr>
          <p:cNvSpPr>
            <a:spLocks noGrp="1"/>
          </p:cNvSpPr>
          <p:nvPr>
            <p:ph type="title"/>
          </p:nvPr>
        </p:nvSpPr>
        <p:spPr/>
        <p:txBody>
          <a:bodyPr/>
          <a:lstStyle/>
          <a:p>
            <a:r>
              <a:rPr lang="cs-CZ" dirty="0"/>
              <a:t>Regulace</a:t>
            </a:r>
          </a:p>
        </p:txBody>
      </p:sp>
      <p:sp>
        <p:nvSpPr>
          <p:cNvPr id="3" name="Zástupný obsah 2">
            <a:extLst>
              <a:ext uri="{FF2B5EF4-FFF2-40B4-BE49-F238E27FC236}">
                <a16:creationId xmlns:a16="http://schemas.microsoft.com/office/drawing/2014/main" id="{7247E1AB-E9C7-AD6C-E64F-CF5C3BF1C4F0}"/>
              </a:ext>
            </a:extLst>
          </p:cNvPr>
          <p:cNvSpPr>
            <a:spLocks noGrp="1"/>
          </p:cNvSpPr>
          <p:nvPr>
            <p:ph idx="1"/>
          </p:nvPr>
        </p:nvSpPr>
        <p:spPr>
          <a:xfrm>
            <a:off x="457200" y="1600200"/>
            <a:ext cx="8229600" cy="4853136"/>
          </a:xfrm>
        </p:spPr>
        <p:txBody>
          <a:bodyPr>
            <a:normAutofit/>
          </a:bodyPr>
          <a:lstStyle/>
          <a:p>
            <a:r>
              <a:rPr lang="cs-CZ" dirty="0"/>
              <a:t>Jiným způsobem korekce externalit je využití </a:t>
            </a:r>
            <a:r>
              <a:rPr lang="cs-CZ" b="1" dirty="0"/>
              <a:t>regulace</a:t>
            </a:r>
            <a:r>
              <a:rPr lang="cs-CZ" dirty="0"/>
              <a:t> → umožnění vjezdu sudých poznávacích značek do Londýna v sudých dnech a lichých v lichých dnech</a:t>
            </a:r>
          </a:p>
          <a:p>
            <a:r>
              <a:rPr lang="cs-CZ" dirty="0"/>
              <a:t>Umožňuje dosáhnout </a:t>
            </a:r>
            <a:r>
              <a:rPr lang="cs-CZ" b="1" dirty="0"/>
              <a:t>přesný výsledek </a:t>
            </a:r>
            <a:r>
              <a:rPr lang="cs-CZ" dirty="0"/>
              <a:t>(50% snížení dopravy), ovšem s </a:t>
            </a:r>
            <a:r>
              <a:rPr lang="cs-CZ" b="1" dirty="0"/>
              <a:t>vyššími společenskými náklady</a:t>
            </a:r>
            <a:r>
              <a:rPr lang="cs-CZ" dirty="0"/>
              <a:t> → vlastníci sudých a lichých značek spolu nemohou obchodovat</a:t>
            </a:r>
          </a:p>
        </p:txBody>
      </p:sp>
    </p:spTree>
    <p:extLst>
      <p:ext uri="{BB962C8B-B14F-4D97-AF65-F5344CB8AC3E}">
        <p14:creationId xmlns:p14="http://schemas.microsoft.com/office/powerpoint/2010/main" val="19030666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BD7897-1E68-8DF0-0BFC-86509A1FE3FB}"/>
              </a:ext>
            </a:extLst>
          </p:cNvPr>
          <p:cNvSpPr>
            <a:spLocks noGrp="1"/>
          </p:cNvSpPr>
          <p:nvPr>
            <p:ph type="title"/>
          </p:nvPr>
        </p:nvSpPr>
        <p:spPr>
          <a:xfrm>
            <a:off x="457200" y="274638"/>
            <a:ext cx="8229600" cy="922114"/>
          </a:xfrm>
        </p:spPr>
        <p:txBody>
          <a:bodyPr/>
          <a:lstStyle/>
          <a:p>
            <a:r>
              <a:rPr lang="cs-CZ" dirty="0"/>
              <a:t>Trh s povolenkami</a:t>
            </a:r>
          </a:p>
        </p:txBody>
      </p:sp>
      <p:sp>
        <p:nvSpPr>
          <p:cNvPr id="3" name="Zástupný obsah 2">
            <a:extLst>
              <a:ext uri="{FF2B5EF4-FFF2-40B4-BE49-F238E27FC236}">
                <a16:creationId xmlns:a16="http://schemas.microsoft.com/office/drawing/2014/main" id="{4D4AA84A-5438-44B8-A709-21D8E10DD516}"/>
              </a:ext>
            </a:extLst>
          </p:cNvPr>
          <p:cNvSpPr>
            <a:spLocks noGrp="1"/>
          </p:cNvSpPr>
          <p:nvPr>
            <p:ph idx="1"/>
          </p:nvPr>
        </p:nvSpPr>
        <p:spPr>
          <a:xfrm>
            <a:off x="457200" y="1412776"/>
            <a:ext cx="8229600" cy="5445224"/>
          </a:xfrm>
        </p:spPr>
        <p:txBody>
          <a:bodyPr>
            <a:normAutofit fontScale="85000" lnSpcReduction="10000"/>
          </a:bodyPr>
          <a:lstStyle/>
          <a:p>
            <a:r>
              <a:rPr lang="cs-CZ" b="1" dirty="0"/>
              <a:t>Vytvoření</a:t>
            </a:r>
            <a:r>
              <a:rPr lang="cs-CZ" dirty="0"/>
              <a:t> nového </a:t>
            </a:r>
            <a:r>
              <a:rPr lang="cs-CZ" b="1" dirty="0"/>
              <a:t>trhu</a:t>
            </a:r>
            <a:r>
              <a:rPr lang="cs-CZ" dirty="0"/>
              <a:t> → trh s emisními/dopravními povolenkami → vydání celkového množství emisních/dopravních povolenek → následné umožnění obchodování s těmito povolenkami</a:t>
            </a:r>
          </a:p>
          <a:p>
            <a:r>
              <a:rPr lang="cs-CZ" dirty="0"/>
              <a:t>Výhodou je, že není nutné znát dopředu cenovou elasticitu a dále, že vlastníci povolenek je mohou mezi sebou obchodovat</a:t>
            </a:r>
          </a:p>
          <a:p>
            <a:r>
              <a:rPr lang="cs-CZ" b="1" dirty="0"/>
              <a:t>Příklady: </a:t>
            </a:r>
            <a:r>
              <a:rPr lang="cs-CZ" dirty="0"/>
              <a:t>US </a:t>
            </a:r>
            <a:r>
              <a:rPr lang="cs-CZ" dirty="0" err="1"/>
              <a:t>sulfur</a:t>
            </a:r>
            <a:r>
              <a:rPr lang="cs-CZ" dirty="0"/>
              <a:t> dioxide </a:t>
            </a:r>
            <a:r>
              <a:rPr lang="cs-CZ" dirty="0" err="1"/>
              <a:t>trading</a:t>
            </a:r>
            <a:r>
              <a:rPr lang="cs-CZ" dirty="0"/>
              <a:t> systém (1990); EU </a:t>
            </a:r>
            <a:r>
              <a:rPr lang="cs-CZ" dirty="0" err="1"/>
              <a:t>Greenhouse</a:t>
            </a:r>
            <a:r>
              <a:rPr lang="cs-CZ" dirty="0"/>
              <a:t> </a:t>
            </a:r>
            <a:r>
              <a:rPr lang="cs-CZ" dirty="0" err="1"/>
              <a:t>Emission</a:t>
            </a:r>
            <a:r>
              <a:rPr lang="cs-CZ" dirty="0"/>
              <a:t> </a:t>
            </a:r>
            <a:r>
              <a:rPr lang="cs-CZ" dirty="0" err="1"/>
              <a:t>Trading</a:t>
            </a:r>
            <a:r>
              <a:rPr lang="cs-CZ" dirty="0"/>
              <a:t> Systém (2005)</a:t>
            </a:r>
          </a:p>
          <a:p>
            <a:r>
              <a:rPr lang="cs-CZ" b="1" dirty="0"/>
              <a:t>Povolenky</a:t>
            </a:r>
            <a:r>
              <a:rPr lang="cs-CZ" dirty="0"/>
              <a:t> → stanoví množství a nechají cenu určit trh;</a:t>
            </a:r>
          </a:p>
          <a:p>
            <a:r>
              <a:rPr lang="cs-CZ" b="1" dirty="0" err="1"/>
              <a:t>Pigouviánské</a:t>
            </a:r>
            <a:r>
              <a:rPr lang="cs-CZ" b="1" dirty="0"/>
              <a:t> daně </a:t>
            </a:r>
            <a:r>
              <a:rPr lang="cs-CZ" dirty="0"/>
              <a:t>→ stanoví cenu a nechají trh určit množství (znečištění)</a:t>
            </a:r>
          </a:p>
          <a:p>
            <a:endParaRPr lang="cs-CZ" dirty="0"/>
          </a:p>
          <a:p>
            <a:endParaRPr lang="cs-CZ" dirty="0"/>
          </a:p>
        </p:txBody>
      </p:sp>
    </p:spTree>
    <p:extLst>
      <p:ext uri="{BB962C8B-B14F-4D97-AF65-F5344CB8AC3E}">
        <p14:creationId xmlns:p14="http://schemas.microsoft.com/office/powerpoint/2010/main" val="28541842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874F90-9A6F-A557-5217-637EAD14D0B5}"/>
              </a:ext>
            </a:extLst>
          </p:cNvPr>
          <p:cNvSpPr>
            <a:spLocks noGrp="1"/>
          </p:cNvSpPr>
          <p:nvPr>
            <p:ph type="title"/>
          </p:nvPr>
        </p:nvSpPr>
        <p:spPr/>
        <p:txBody>
          <a:bodyPr/>
          <a:lstStyle/>
          <a:p>
            <a:r>
              <a:rPr lang="cs-CZ" dirty="0"/>
              <a:t>Vyjednávání</a:t>
            </a:r>
          </a:p>
        </p:txBody>
      </p:sp>
      <p:sp>
        <p:nvSpPr>
          <p:cNvPr id="3" name="Zástupný obsah 2">
            <a:extLst>
              <a:ext uri="{FF2B5EF4-FFF2-40B4-BE49-F238E27FC236}">
                <a16:creationId xmlns:a16="http://schemas.microsoft.com/office/drawing/2014/main" id="{820FD1FC-F53A-7520-5193-8844FE6D7674}"/>
              </a:ext>
            </a:extLst>
          </p:cNvPr>
          <p:cNvSpPr>
            <a:spLocks noGrp="1"/>
          </p:cNvSpPr>
          <p:nvPr>
            <p:ph idx="1"/>
          </p:nvPr>
        </p:nvSpPr>
        <p:spPr/>
        <p:txBody>
          <a:bodyPr>
            <a:normAutofit fontScale="92500" lnSpcReduction="20000"/>
          </a:bodyPr>
          <a:lstStyle/>
          <a:p>
            <a:r>
              <a:rPr lang="cs-CZ" dirty="0"/>
              <a:t>Teoreticky, každý problém s externalitami může být vyřešen pomocí vyjednávání (</a:t>
            </a:r>
            <a:r>
              <a:rPr lang="cs-CZ" b="1" dirty="0" err="1"/>
              <a:t>Coaseho</a:t>
            </a:r>
            <a:r>
              <a:rPr lang="cs-CZ" b="1" dirty="0"/>
              <a:t> teorém</a:t>
            </a:r>
            <a:r>
              <a:rPr lang="cs-CZ" dirty="0"/>
              <a:t>) → pokud jsou určena vlastnická práva a nízké transakční náklady</a:t>
            </a:r>
          </a:p>
          <a:p>
            <a:r>
              <a:rPr lang="cs-CZ" dirty="0"/>
              <a:t>V praxi tak lze vyřešit </a:t>
            </a:r>
            <a:r>
              <a:rPr lang="cs-CZ" b="1" dirty="0"/>
              <a:t>sousedské spory</a:t>
            </a:r>
            <a:r>
              <a:rPr lang="cs-CZ" dirty="0"/>
              <a:t>, těžko však už </a:t>
            </a:r>
            <a:r>
              <a:rPr lang="cs-CZ" b="1" dirty="0"/>
              <a:t>globální oteplování</a:t>
            </a:r>
          </a:p>
          <a:p>
            <a:r>
              <a:rPr lang="cs-CZ" dirty="0"/>
              <a:t>Výsledky vyjednávání také závisí na </a:t>
            </a:r>
            <a:r>
              <a:rPr lang="cs-CZ" b="1" dirty="0"/>
              <a:t>původním rozdělením </a:t>
            </a:r>
            <a:r>
              <a:rPr lang="cs-CZ" dirty="0"/>
              <a:t>vlastnických práv</a:t>
            </a:r>
          </a:p>
          <a:p>
            <a:r>
              <a:rPr lang="cs-CZ" b="1" dirty="0" err="1"/>
              <a:t>Pigouviánské</a:t>
            </a:r>
            <a:r>
              <a:rPr lang="cs-CZ" dirty="0"/>
              <a:t> daně přiřazují vlastnická práva vládě; </a:t>
            </a:r>
            <a:r>
              <a:rPr lang="cs-CZ" b="1" dirty="0"/>
              <a:t>povolenky</a:t>
            </a:r>
            <a:r>
              <a:rPr lang="cs-CZ" dirty="0"/>
              <a:t> jsou flexibilnější v původní alokaci vlastnických práv </a:t>
            </a:r>
          </a:p>
        </p:txBody>
      </p:sp>
    </p:spTree>
    <p:extLst>
      <p:ext uri="{BB962C8B-B14F-4D97-AF65-F5344CB8AC3E}">
        <p14:creationId xmlns:p14="http://schemas.microsoft.com/office/powerpoint/2010/main" val="474728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EBC24A-31F1-FFEC-CE87-3E1D8CDE3084}"/>
              </a:ext>
            </a:extLst>
          </p:cNvPr>
          <p:cNvSpPr>
            <a:spLocks noGrp="1"/>
          </p:cNvSpPr>
          <p:nvPr>
            <p:ph type="title"/>
          </p:nvPr>
        </p:nvSpPr>
        <p:spPr/>
        <p:txBody>
          <a:bodyPr/>
          <a:lstStyle/>
          <a:p>
            <a:r>
              <a:rPr lang="cs-CZ" dirty="0"/>
              <a:t>Úvod</a:t>
            </a:r>
          </a:p>
        </p:txBody>
      </p:sp>
      <p:sp>
        <p:nvSpPr>
          <p:cNvPr id="3" name="Zástupný obsah 2">
            <a:extLst>
              <a:ext uri="{FF2B5EF4-FFF2-40B4-BE49-F238E27FC236}">
                <a16:creationId xmlns:a16="http://schemas.microsoft.com/office/drawing/2014/main" id="{686BAAFA-D42E-B612-1C81-E4F3DB92F451}"/>
              </a:ext>
            </a:extLst>
          </p:cNvPr>
          <p:cNvSpPr>
            <a:spLocks noGrp="1"/>
          </p:cNvSpPr>
          <p:nvPr>
            <p:ph idx="1"/>
          </p:nvPr>
        </p:nvSpPr>
        <p:spPr/>
        <p:txBody>
          <a:bodyPr/>
          <a:lstStyle/>
          <a:p>
            <a:r>
              <a:rPr lang="cs-CZ" dirty="0"/>
              <a:t>Vlády </a:t>
            </a:r>
            <a:r>
              <a:rPr lang="cs-CZ" b="1" dirty="0"/>
              <a:t>zřídka</a:t>
            </a:r>
            <a:r>
              <a:rPr lang="cs-CZ" dirty="0"/>
              <a:t> účtují ceny za své služby → obvykle je poskytují s diskontem nebo zdarma</a:t>
            </a:r>
          </a:p>
          <a:p>
            <a:r>
              <a:rPr lang="cs-CZ" dirty="0"/>
              <a:t>Důvodem je jednak existence </a:t>
            </a:r>
            <a:r>
              <a:rPr lang="cs-CZ" b="1" dirty="0"/>
              <a:t>veřejných statků</a:t>
            </a:r>
            <a:r>
              <a:rPr lang="cs-CZ" dirty="0"/>
              <a:t>, ale řada vládních služeb není veřejnými statky</a:t>
            </a:r>
          </a:p>
          <a:p>
            <a:r>
              <a:rPr lang="cs-CZ" dirty="0"/>
              <a:t>Problém představuje, že daně deformují </a:t>
            </a:r>
            <a:r>
              <a:rPr lang="cs-CZ" b="1" dirty="0"/>
              <a:t>relativní ceny </a:t>
            </a:r>
            <a:r>
              <a:rPr lang="cs-CZ" dirty="0"/>
              <a:t>→ </a:t>
            </a:r>
            <a:r>
              <a:rPr lang="cs-CZ" dirty="0" err="1"/>
              <a:t>trade</a:t>
            </a:r>
            <a:r>
              <a:rPr lang="cs-CZ" dirty="0"/>
              <a:t> </a:t>
            </a:r>
            <a:r>
              <a:rPr lang="cs-CZ" dirty="0" err="1"/>
              <a:t>off</a:t>
            </a:r>
            <a:r>
              <a:rPr lang="cs-CZ" dirty="0"/>
              <a:t> mezi poskytováním veřejných statků a cenovými distorzemi</a:t>
            </a:r>
          </a:p>
        </p:txBody>
      </p:sp>
    </p:spTree>
    <p:extLst>
      <p:ext uri="{BB962C8B-B14F-4D97-AF65-F5344CB8AC3E}">
        <p14:creationId xmlns:p14="http://schemas.microsoft.com/office/powerpoint/2010/main" val="41719157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AAC6BE-69AC-E491-DEBB-DF2EDCF16542}"/>
              </a:ext>
            </a:extLst>
          </p:cNvPr>
          <p:cNvSpPr>
            <a:spLocks noGrp="1"/>
          </p:cNvSpPr>
          <p:nvPr>
            <p:ph type="title"/>
          </p:nvPr>
        </p:nvSpPr>
        <p:spPr/>
        <p:txBody>
          <a:bodyPr/>
          <a:lstStyle/>
          <a:p>
            <a:r>
              <a:rPr lang="cs-CZ" dirty="0"/>
              <a:t>Daňové dopady</a:t>
            </a:r>
          </a:p>
        </p:txBody>
      </p:sp>
      <p:sp>
        <p:nvSpPr>
          <p:cNvPr id="3" name="Zástupný obsah 2">
            <a:extLst>
              <a:ext uri="{FF2B5EF4-FFF2-40B4-BE49-F238E27FC236}">
                <a16:creationId xmlns:a16="http://schemas.microsoft.com/office/drawing/2014/main" id="{6DA6E31B-33EE-CF8F-D502-70E499DE0D31}"/>
              </a:ext>
            </a:extLst>
          </p:cNvPr>
          <p:cNvSpPr>
            <a:spLocks noGrp="1"/>
          </p:cNvSpPr>
          <p:nvPr>
            <p:ph idx="1"/>
          </p:nvPr>
        </p:nvSpPr>
        <p:spPr>
          <a:xfrm>
            <a:off x="457200" y="1600200"/>
            <a:ext cx="8229600" cy="5257800"/>
          </a:xfrm>
        </p:spPr>
        <p:txBody>
          <a:bodyPr>
            <a:normAutofit fontScale="92500" lnSpcReduction="20000"/>
          </a:bodyPr>
          <a:lstStyle/>
          <a:p>
            <a:pPr marL="514350" indent="-514350">
              <a:buFont typeface="+mj-lt"/>
              <a:buAutoNum type="arabicPeriod"/>
            </a:pPr>
            <a:r>
              <a:rPr lang="cs-CZ" dirty="0"/>
              <a:t>Enviromentální daň + dotace znečišťovatelům → </a:t>
            </a:r>
            <a:r>
              <a:rPr lang="cs-CZ" b="1" dirty="0"/>
              <a:t>Švédsko:</a:t>
            </a:r>
            <a:r>
              <a:rPr lang="cs-CZ" dirty="0"/>
              <a:t> elektrárny jsou zdaňovány proporčně k jejich emisi </a:t>
            </a:r>
            <a:r>
              <a:rPr lang="cs-CZ" dirty="0" err="1"/>
              <a:t>nitrogene</a:t>
            </a:r>
            <a:r>
              <a:rPr lang="cs-CZ" dirty="0"/>
              <a:t> dioxide, ale dostávají současně transfer proporční k jejich produkci elektřiny</a:t>
            </a:r>
          </a:p>
          <a:p>
            <a:pPr marL="514350" indent="-514350">
              <a:buFont typeface="+mj-lt"/>
              <a:buAutoNum type="arabicPeriod"/>
            </a:pPr>
            <a:r>
              <a:rPr lang="cs-CZ" dirty="0"/>
              <a:t>Použít daň na produkci veřejných statků → </a:t>
            </a:r>
            <a:r>
              <a:rPr lang="cs-CZ" b="1" dirty="0"/>
              <a:t>Londýn:</a:t>
            </a:r>
            <a:r>
              <a:rPr lang="cs-CZ" dirty="0"/>
              <a:t> výnosy z </a:t>
            </a:r>
            <a:r>
              <a:rPr lang="cs-CZ" dirty="0" err="1"/>
              <a:t>congestion</a:t>
            </a:r>
            <a:r>
              <a:rPr lang="cs-CZ" dirty="0"/>
              <a:t> </a:t>
            </a:r>
            <a:r>
              <a:rPr lang="cs-CZ" dirty="0" err="1"/>
              <a:t>charges</a:t>
            </a:r>
            <a:r>
              <a:rPr lang="cs-CZ" dirty="0"/>
              <a:t> jsou použity na investice do městské dopravní infrastruktury</a:t>
            </a:r>
          </a:p>
          <a:p>
            <a:pPr marL="514350" indent="-514350">
              <a:buFont typeface="+mj-lt"/>
              <a:buAutoNum type="arabicPeriod"/>
            </a:pPr>
            <a:r>
              <a:rPr lang="cs-CZ" dirty="0"/>
              <a:t>Použít enviromentální daně na snížení jiných (distorzních daní) → </a:t>
            </a:r>
            <a:r>
              <a:rPr lang="cs-CZ" b="1" dirty="0"/>
              <a:t>Německo, Nizozemí </a:t>
            </a:r>
            <a:r>
              <a:rPr lang="cs-CZ" dirty="0"/>
              <a:t>zavedly enviromentální daně a snížily příspěvky na sociální pojištění → dvojí benefit?</a:t>
            </a:r>
          </a:p>
        </p:txBody>
      </p:sp>
    </p:spTree>
    <p:extLst>
      <p:ext uri="{BB962C8B-B14F-4D97-AF65-F5344CB8AC3E}">
        <p14:creationId xmlns:p14="http://schemas.microsoft.com/office/powerpoint/2010/main" val="335154065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948256-1BFF-F13A-F070-6B32DBEE0E06}"/>
              </a:ext>
            </a:extLst>
          </p:cNvPr>
          <p:cNvSpPr>
            <a:spLocks noGrp="1"/>
          </p:cNvSpPr>
          <p:nvPr>
            <p:ph type="title"/>
          </p:nvPr>
        </p:nvSpPr>
        <p:spPr/>
        <p:txBody>
          <a:bodyPr/>
          <a:lstStyle/>
          <a:p>
            <a:r>
              <a:rPr lang="cs-CZ" dirty="0"/>
              <a:t>Zdaňování v otevřené ekonomice</a:t>
            </a:r>
          </a:p>
        </p:txBody>
      </p:sp>
      <p:sp>
        <p:nvSpPr>
          <p:cNvPr id="3" name="Zástupný obsah 2">
            <a:extLst>
              <a:ext uri="{FF2B5EF4-FFF2-40B4-BE49-F238E27FC236}">
                <a16:creationId xmlns:a16="http://schemas.microsoft.com/office/drawing/2014/main" id="{C6564DF5-9F0C-F731-4607-16B5DD09CE7A}"/>
              </a:ext>
            </a:extLst>
          </p:cNvPr>
          <p:cNvSpPr>
            <a:spLocks noGrp="1"/>
          </p:cNvSpPr>
          <p:nvPr>
            <p:ph idx="1"/>
          </p:nvPr>
        </p:nvSpPr>
        <p:spPr/>
        <p:txBody>
          <a:bodyPr>
            <a:normAutofit fontScale="92500" lnSpcReduction="20000"/>
          </a:bodyPr>
          <a:lstStyle/>
          <a:p>
            <a:r>
              <a:rPr lang="cs-CZ" dirty="0"/>
              <a:t>Zdaňování </a:t>
            </a:r>
            <a:r>
              <a:rPr lang="cs-CZ" b="1" dirty="0"/>
              <a:t>cizinců</a:t>
            </a:r>
            <a:r>
              <a:rPr lang="cs-CZ" dirty="0"/>
              <a:t> bylo vždy politicky jednodušší než zdaňování zahraničních subjektů → potlačování domácích partikulárních zájmů a podpora volného obchodu → podpora dlouhodobého ekonomického růstu</a:t>
            </a:r>
          </a:p>
          <a:p>
            <a:r>
              <a:rPr lang="cs-CZ" dirty="0"/>
              <a:t>V globalizované ekonomice nabývá na významu snižování </a:t>
            </a:r>
            <a:r>
              <a:rPr lang="cs-CZ" b="1" dirty="0"/>
              <a:t>zdanění mobilnějších VF </a:t>
            </a:r>
            <a:r>
              <a:rPr lang="cs-CZ" dirty="0"/>
              <a:t>(kapitál)</a:t>
            </a:r>
          </a:p>
          <a:p>
            <a:r>
              <a:rPr lang="cs-CZ" b="1" dirty="0"/>
              <a:t>Daňová konkurence </a:t>
            </a:r>
            <a:r>
              <a:rPr lang="cs-CZ" dirty="0"/>
              <a:t>za účelem přilákání zahraničních investic → co je férová/neférová konkurence → jak mohou fungovat vedle sebe jurisdikce s výrazně odlišnými mírami zdanění?</a:t>
            </a:r>
          </a:p>
        </p:txBody>
      </p:sp>
    </p:spTree>
    <p:extLst>
      <p:ext uri="{BB962C8B-B14F-4D97-AF65-F5344CB8AC3E}">
        <p14:creationId xmlns:p14="http://schemas.microsoft.com/office/powerpoint/2010/main" val="28757337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D6C797-617D-59E8-3963-5D0C2B7CE392}"/>
              </a:ext>
            </a:extLst>
          </p:cNvPr>
          <p:cNvSpPr>
            <a:spLocks noGrp="1"/>
          </p:cNvSpPr>
          <p:nvPr>
            <p:ph type="title"/>
          </p:nvPr>
        </p:nvSpPr>
        <p:spPr/>
        <p:txBody>
          <a:bodyPr/>
          <a:lstStyle/>
          <a:p>
            <a:r>
              <a:rPr lang="cs-CZ" dirty="0"/>
              <a:t>Daňové politiky</a:t>
            </a:r>
          </a:p>
        </p:txBody>
      </p:sp>
      <p:sp>
        <p:nvSpPr>
          <p:cNvPr id="3" name="Zástupný obsah 2">
            <a:extLst>
              <a:ext uri="{FF2B5EF4-FFF2-40B4-BE49-F238E27FC236}">
                <a16:creationId xmlns:a16="http://schemas.microsoft.com/office/drawing/2014/main" id="{692C00A8-654F-5271-9259-8169F334768F}"/>
              </a:ext>
            </a:extLst>
          </p:cNvPr>
          <p:cNvSpPr>
            <a:spLocks noGrp="1"/>
          </p:cNvSpPr>
          <p:nvPr>
            <p:ph idx="1"/>
          </p:nvPr>
        </p:nvSpPr>
        <p:spPr/>
        <p:txBody>
          <a:bodyPr/>
          <a:lstStyle/>
          <a:p>
            <a:pPr marL="514350" indent="-514350">
              <a:buFont typeface="+mj-lt"/>
              <a:buAutoNum type="arabicPeriod"/>
            </a:pPr>
            <a:r>
              <a:rPr lang="cs-CZ" dirty="0"/>
              <a:t>Efektivní distribuce daňové zátěže</a:t>
            </a:r>
          </a:p>
          <a:p>
            <a:pPr marL="514350" indent="-514350">
              <a:buFont typeface="+mj-lt"/>
              <a:buAutoNum type="arabicPeriod"/>
            </a:pPr>
            <a:r>
              <a:rPr lang="cs-CZ" dirty="0"/>
              <a:t>Spravedlivá distribuce daňové zátěže</a:t>
            </a:r>
          </a:p>
          <a:p>
            <a:pPr marL="514350" indent="-514350">
              <a:buFont typeface="+mj-lt"/>
              <a:buAutoNum type="arabicPeriod"/>
            </a:pPr>
            <a:r>
              <a:rPr lang="cs-CZ" dirty="0"/>
              <a:t>Korekce tržních selhání</a:t>
            </a:r>
          </a:p>
          <a:p>
            <a:pPr marL="514350" indent="-514350">
              <a:buFont typeface="+mj-lt"/>
              <a:buAutoNum type="arabicPeriod"/>
            </a:pPr>
            <a:r>
              <a:rPr lang="cs-CZ" dirty="0"/>
              <a:t>Daňová kooperace</a:t>
            </a:r>
          </a:p>
        </p:txBody>
      </p:sp>
    </p:spTree>
    <p:extLst>
      <p:ext uri="{BB962C8B-B14F-4D97-AF65-F5344CB8AC3E}">
        <p14:creationId xmlns:p14="http://schemas.microsoft.com/office/powerpoint/2010/main" val="25410826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A08C33D-AED1-AE91-5C3F-8C93B84A6070}"/>
              </a:ext>
            </a:extLst>
          </p:cNvPr>
          <p:cNvSpPr>
            <a:spLocks noGrp="1"/>
          </p:cNvSpPr>
          <p:nvPr>
            <p:ph type="title"/>
          </p:nvPr>
        </p:nvSpPr>
        <p:spPr/>
        <p:txBody>
          <a:bodyPr>
            <a:normAutofit fontScale="90000"/>
          </a:bodyPr>
          <a:lstStyle/>
          <a:p>
            <a:r>
              <a:rPr lang="cs-CZ" dirty="0"/>
              <a:t>1. Efektivní distribuce daňové zátěže</a:t>
            </a:r>
          </a:p>
        </p:txBody>
      </p:sp>
      <p:sp>
        <p:nvSpPr>
          <p:cNvPr id="3" name="Zástupný obsah 2">
            <a:extLst>
              <a:ext uri="{FF2B5EF4-FFF2-40B4-BE49-F238E27FC236}">
                <a16:creationId xmlns:a16="http://schemas.microsoft.com/office/drawing/2014/main" id="{E32921E4-C72A-A381-0129-7F05170AFFFD}"/>
              </a:ext>
            </a:extLst>
          </p:cNvPr>
          <p:cNvSpPr>
            <a:spLocks noGrp="1"/>
          </p:cNvSpPr>
          <p:nvPr>
            <p:ph idx="1"/>
          </p:nvPr>
        </p:nvSpPr>
        <p:spPr/>
        <p:txBody>
          <a:bodyPr/>
          <a:lstStyle/>
          <a:p>
            <a:r>
              <a:rPr lang="cs-CZ" dirty="0"/>
              <a:t>Existuje </a:t>
            </a:r>
            <a:r>
              <a:rPr lang="cs-CZ" b="1" dirty="0"/>
              <a:t>korelace</a:t>
            </a:r>
            <a:r>
              <a:rPr lang="cs-CZ" dirty="0"/>
              <a:t> mezi výši daní a ekonomickým růstem?</a:t>
            </a:r>
          </a:p>
          <a:p>
            <a:r>
              <a:rPr lang="cs-CZ" b="1" dirty="0"/>
              <a:t>Preference</a:t>
            </a:r>
            <a:r>
              <a:rPr lang="cs-CZ" dirty="0"/>
              <a:t> pro vysoké daně a </a:t>
            </a:r>
            <a:r>
              <a:rPr lang="cs-CZ" dirty="0" err="1"/>
              <a:t>štedrý</a:t>
            </a:r>
            <a:r>
              <a:rPr lang="cs-CZ" dirty="0"/>
              <a:t> </a:t>
            </a:r>
            <a:r>
              <a:rPr lang="cs-CZ" dirty="0" err="1"/>
              <a:t>welfare</a:t>
            </a:r>
            <a:r>
              <a:rPr lang="cs-CZ" dirty="0"/>
              <a:t> </a:t>
            </a:r>
            <a:r>
              <a:rPr lang="cs-CZ" dirty="0" err="1"/>
              <a:t>state</a:t>
            </a:r>
            <a:r>
              <a:rPr lang="cs-CZ" dirty="0"/>
              <a:t> x nízké daně a základní </a:t>
            </a:r>
            <a:r>
              <a:rPr lang="cs-CZ" dirty="0" err="1"/>
              <a:t>welfare</a:t>
            </a:r>
            <a:r>
              <a:rPr lang="cs-CZ" dirty="0"/>
              <a:t> </a:t>
            </a:r>
            <a:r>
              <a:rPr lang="cs-CZ" dirty="0" err="1"/>
              <a:t>state</a:t>
            </a:r>
            <a:r>
              <a:rPr lang="cs-CZ" dirty="0"/>
              <a:t>?</a:t>
            </a:r>
          </a:p>
          <a:p>
            <a:r>
              <a:rPr lang="cs-CZ" dirty="0"/>
              <a:t>Dánsko a </a:t>
            </a:r>
            <a:r>
              <a:rPr lang="cs-CZ" b="1" dirty="0"/>
              <a:t>Švédsko</a:t>
            </a:r>
            <a:r>
              <a:rPr lang="cs-CZ" dirty="0"/>
              <a:t> x </a:t>
            </a:r>
            <a:r>
              <a:rPr lang="cs-CZ" b="1" dirty="0"/>
              <a:t>Švýcarsko</a:t>
            </a:r>
            <a:r>
              <a:rPr lang="cs-CZ" dirty="0"/>
              <a:t>, Japonsko</a:t>
            </a:r>
          </a:p>
          <a:p>
            <a:r>
              <a:rPr lang="cs-CZ" dirty="0"/>
              <a:t>Vliv výdajů na </a:t>
            </a:r>
            <a:r>
              <a:rPr lang="cs-CZ" b="1" dirty="0"/>
              <a:t>školství, zdravotnictví </a:t>
            </a:r>
            <a:r>
              <a:rPr lang="cs-CZ" dirty="0"/>
              <a:t>a menší </a:t>
            </a:r>
            <a:r>
              <a:rPr lang="cs-CZ" b="1" dirty="0"/>
              <a:t>nerovnosti </a:t>
            </a:r>
            <a:r>
              <a:rPr lang="cs-CZ" dirty="0"/>
              <a:t>na ekonomický růst</a:t>
            </a:r>
          </a:p>
        </p:txBody>
      </p:sp>
    </p:spTree>
    <p:extLst>
      <p:ext uri="{BB962C8B-B14F-4D97-AF65-F5344CB8AC3E}">
        <p14:creationId xmlns:p14="http://schemas.microsoft.com/office/powerpoint/2010/main" val="13667024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A7632E24-CDA8-4B93-CBDD-D4A1AF29BF87}"/>
              </a:ext>
            </a:extLst>
          </p:cNvPr>
          <p:cNvPicPr>
            <a:picLocks noChangeAspect="1"/>
          </p:cNvPicPr>
          <p:nvPr/>
        </p:nvPicPr>
        <p:blipFill>
          <a:blip r:embed="rId2"/>
          <a:stretch>
            <a:fillRect/>
          </a:stretch>
        </p:blipFill>
        <p:spPr>
          <a:xfrm>
            <a:off x="90488" y="258331"/>
            <a:ext cx="8963025" cy="6341339"/>
          </a:xfrm>
          <a:prstGeom prst="rect">
            <a:avLst/>
          </a:prstGeom>
          <a:noFill/>
        </p:spPr>
      </p:pic>
    </p:spTree>
    <p:extLst>
      <p:ext uri="{BB962C8B-B14F-4D97-AF65-F5344CB8AC3E}">
        <p14:creationId xmlns:p14="http://schemas.microsoft.com/office/powerpoint/2010/main" val="21447919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A49F6B-519E-C795-523E-F3723752A1B6}"/>
              </a:ext>
            </a:extLst>
          </p:cNvPr>
          <p:cNvSpPr>
            <a:spLocks noGrp="1"/>
          </p:cNvSpPr>
          <p:nvPr>
            <p:ph type="title"/>
          </p:nvPr>
        </p:nvSpPr>
        <p:spPr/>
        <p:txBody>
          <a:bodyPr/>
          <a:lstStyle/>
          <a:p>
            <a:r>
              <a:rPr lang="cs-CZ" dirty="0"/>
              <a:t>Struktura daní</a:t>
            </a:r>
          </a:p>
        </p:txBody>
      </p:sp>
      <p:sp>
        <p:nvSpPr>
          <p:cNvPr id="3" name="Zástupný obsah 2">
            <a:extLst>
              <a:ext uri="{FF2B5EF4-FFF2-40B4-BE49-F238E27FC236}">
                <a16:creationId xmlns:a16="http://schemas.microsoft.com/office/drawing/2014/main" id="{EE5F24D5-EC43-D5EE-3742-1346161C868A}"/>
              </a:ext>
            </a:extLst>
          </p:cNvPr>
          <p:cNvSpPr>
            <a:spLocks noGrp="1"/>
          </p:cNvSpPr>
          <p:nvPr>
            <p:ph idx="1"/>
          </p:nvPr>
        </p:nvSpPr>
        <p:spPr/>
        <p:txBody>
          <a:bodyPr>
            <a:normAutofit fontScale="92500"/>
          </a:bodyPr>
          <a:lstStyle/>
          <a:p>
            <a:r>
              <a:rPr lang="cs-CZ" b="1" dirty="0"/>
              <a:t>Jak alokovat </a:t>
            </a:r>
            <a:r>
              <a:rPr lang="cs-CZ" dirty="0"/>
              <a:t>daňové břemeno mezi daní z příjmu, příspěvky na sociální a zdravotní pojištění, dán z přidané hodnoty a spotřební daně?</a:t>
            </a:r>
          </a:p>
          <a:p>
            <a:r>
              <a:rPr lang="cs-CZ" dirty="0"/>
              <a:t>Politiky zaměřené na podporu poptávky po </a:t>
            </a:r>
            <a:r>
              <a:rPr lang="cs-CZ" b="1" dirty="0"/>
              <a:t>málo kvalifikované pracovní síle</a:t>
            </a:r>
            <a:r>
              <a:rPr lang="cs-CZ" dirty="0"/>
              <a:t> se mohou zaměřit na snižování příspěvků na SZP → </a:t>
            </a:r>
            <a:r>
              <a:rPr lang="cs-CZ" b="1" dirty="0"/>
              <a:t>Německo</a:t>
            </a:r>
            <a:r>
              <a:rPr lang="cs-CZ" dirty="0"/>
              <a:t> (2007) zvýšilo DPH o 30 a snížilo příspěvky zaměstnavatelů na sociální pojištění o 1%</a:t>
            </a:r>
          </a:p>
          <a:p>
            <a:endParaRPr lang="cs-CZ" dirty="0"/>
          </a:p>
        </p:txBody>
      </p:sp>
    </p:spTree>
    <p:extLst>
      <p:ext uri="{BB962C8B-B14F-4D97-AF65-F5344CB8AC3E}">
        <p14:creationId xmlns:p14="http://schemas.microsoft.com/office/powerpoint/2010/main" val="25133953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E41563-88C8-2CEC-F51A-6C7628430D74}"/>
              </a:ext>
            </a:extLst>
          </p:cNvPr>
          <p:cNvSpPr>
            <a:spLocks noGrp="1"/>
          </p:cNvSpPr>
          <p:nvPr>
            <p:ph type="title"/>
          </p:nvPr>
        </p:nvSpPr>
        <p:spPr/>
        <p:txBody>
          <a:bodyPr/>
          <a:lstStyle/>
          <a:p>
            <a:r>
              <a:rPr lang="cs-CZ" dirty="0"/>
              <a:t>DPH</a:t>
            </a:r>
          </a:p>
        </p:txBody>
      </p:sp>
      <p:sp>
        <p:nvSpPr>
          <p:cNvPr id="3" name="Zástupný obsah 2">
            <a:extLst>
              <a:ext uri="{FF2B5EF4-FFF2-40B4-BE49-F238E27FC236}">
                <a16:creationId xmlns:a16="http://schemas.microsoft.com/office/drawing/2014/main" id="{CFAFEC57-AEA3-C554-ACF0-4BE36C42C9DB}"/>
              </a:ext>
            </a:extLst>
          </p:cNvPr>
          <p:cNvSpPr>
            <a:spLocks noGrp="1"/>
          </p:cNvSpPr>
          <p:nvPr>
            <p:ph idx="1"/>
          </p:nvPr>
        </p:nvSpPr>
        <p:spPr>
          <a:xfrm>
            <a:off x="457200" y="1600200"/>
            <a:ext cx="8229600" cy="4983162"/>
          </a:xfrm>
        </p:spPr>
        <p:txBody>
          <a:bodyPr>
            <a:normAutofit fontScale="92500" lnSpcReduction="20000"/>
          </a:bodyPr>
          <a:lstStyle/>
          <a:p>
            <a:r>
              <a:rPr lang="cs-CZ" dirty="0"/>
              <a:t>Od svého zavedení (Francie, 1954) byla </a:t>
            </a:r>
            <a:r>
              <a:rPr lang="cs-CZ" b="1" dirty="0"/>
              <a:t>DPH </a:t>
            </a:r>
            <a:r>
              <a:rPr lang="cs-CZ" dirty="0"/>
              <a:t>zavedena ve více jak 140 zemích světa → její zavedení je podmínkou členství v EU → standardní sazby oscilují mezi 8% a 25%</a:t>
            </a:r>
          </a:p>
          <a:p>
            <a:r>
              <a:rPr lang="cs-CZ" dirty="0"/>
              <a:t>Asi 20 zemí (USA, CAN, AUS, NZ, SNG, JAP) provozuje </a:t>
            </a:r>
            <a:r>
              <a:rPr lang="cs-CZ" b="1" dirty="0"/>
              <a:t>daň z prodeje </a:t>
            </a:r>
            <a:r>
              <a:rPr lang="cs-CZ" dirty="0"/>
              <a:t>(retail sales tax)</a:t>
            </a:r>
          </a:p>
          <a:p>
            <a:r>
              <a:rPr lang="cs-CZ" dirty="0"/>
              <a:t>Daň z prodeje je uvalena až na </a:t>
            </a:r>
            <a:r>
              <a:rPr lang="cs-CZ" b="1" dirty="0"/>
              <a:t>finální spotřebu</a:t>
            </a:r>
            <a:r>
              <a:rPr lang="cs-CZ" dirty="0"/>
              <a:t>, zatímco DPH je uvalena na každou fázi </a:t>
            </a:r>
            <a:r>
              <a:rPr lang="cs-CZ" b="1" dirty="0"/>
              <a:t>produkčního řetězce</a:t>
            </a:r>
          </a:p>
          <a:p>
            <a:r>
              <a:rPr lang="cs-CZ" dirty="0"/>
              <a:t>Z ekonomického pohledu jsou obě daně </a:t>
            </a:r>
            <a:r>
              <a:rPr lang="cs-CZ" b="1" dirty="0"/>
              <a:t>ekvivalentní</a:t>
            </a:r>
            <a:r>
              <a:rPr lang="cs-CZ" dirty="0"/>
              <a:t>, DPH je </a:t>
            </a:r>
            <a:r>
              <a:rPr lang="cs-CZ" b="1" dirty="0"/>
              <a:t>robustnější </a:t>
            </a:r>
            <a:r>
              <a:rPr lang="cs-CZ" dirty="0"/>
              <a:t>proti daňovým únikům </a:t>
            </a:r>
          </a:p>
        </p:txBody>
      </p:sp>
    </p:spTree>
    <p:extLst>
      <p:ext uri="{BB962C8B-B14F-4D97-AF65-F5344CB8AC3E}">
        <p14:creationId xmlns:p14="http://schemas.microsoft.com/office/powerpoint/2010/main" val="41979365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914B39-645B-9C94-0D3C-56ED64EEDD7F}"/>
              </a:ext>
            </a:extLst>
          </p:cNvPr>
          <p:cNvSpPr>
            <a:spLocks noGrp="1"/>
          </p:cNvSpPr>
          <p:nvPr>
            <p:ph type="title"/>
          </p:nvPr>
        </p:nvSpPr>
        <p:spPr/>
        <p:txBody>
          <a:bodyPr>
            <a:normAutofit fontScale="90000"/>
          </a:bodyPr>
          <a:lstStyle/>
          <a:p>
            <a:r>
              <a:rPr lang="cs-CZ" dirty="0"/>
              <a:t>2. Spravedlivá distribuce daňové zátěže </a:t>
            </a:r>
          </a:p>
        </p:txBody>
      </p:sp>
      <p:sp>
        <p:nvSpPr>
          <p:cNvPr id="3" name="Zástupný obsah 2">
            <a:extLst>
              <a:ext uri="{FF2B5EF4-FFF2-40B4-BE49-F238E27FC236}">
                <a16:creationId xmlns:a16="http://schemas.microsoft.com/office/drawing/2014/main" id="{7C44AF10-F49F-9C56-C548-F3069013806E}"/>
              </a:ext>
            </a:extLst>
          </p:cNvPr>
          <p:cNvSpPr>
            <a:spLocks noGrp="1"/>
          </p:cNvSpPr>
          <p:nvPr>
            <p:ph idx="1"/>
          </p:nvPr>
        </p:nvSpPr>
        <p:spPr>
          <a:xfrm>
            <a:off x="457200" y="1600200"/>
            <a:ext cx="8229600" cy="4983162"/>
          </a:xfrm>
        </p:spPr>
        <p:txBody>
          <a:bodyPr>
            <a:normAutofit fontScale="92500" lnSpcReduction="10000"/>
          </a:bodyPr>
          <a:lstStyle/>
          <a:p>
            <a:r>
              <a:rPr lang="cs-CZ" b="1" dirty="0"/>
              <a:t>DPH</a:t>
            </a:r>
            <a:r>
              <a:rPr lang="cs-CZ" dirty="0"/>
              <a:t> je vnímána jako efektivní způsob, jak vybírat daně → přes nižší sazby na nezbytné položky je </a:t>
            </a:r>
            <a:r>
              <a:rPr lang="cs-CZ" b="1" dirty="0"/>
              <a:t>regresivní</a:t>
            </a:r>
            <a:r>
              <a:rPr lang="cs-CZ" dirty="0"/>
              <a:t> → chudší domácnosti platí na DPH obvykle vyšší podíl svých příjmů než domácnosti bohaté → protože chudší spotřebovávají větší podíl svých příjmů</a:t>
            </a:r>
          </a:p>
          <a:p>
            <a:r>
              <a:rPr lang="cs-CZ" dirty="0"/>
              <a:t>Proto dává smysl tuto regresi vybalancovat progresivní daní z příjmů (</a:t>
            </a:r>
            <a:r>
              <a:rPr lang="cs-CZ" b="1" dirty="0"/>
              <a:t>vertikální</a:t>
            </a:r>
            <a:r>
              <a:rPr lang="cs-CZ" dirty="0"/>
              <a:t> spravedlnost/rovnost) a současně zdaňovat všechny druhy příjmů stejným způsobem (</a:t>
            </a:r>
            <a:r>
              <a:rPr lang="cs-CZ" b="1" dirty="0"/>
              <a:t>horizontální </a:t>
            </a:r>
            <a:r>
              <a:rPr lang="cs-CZ" dirty="0"/>
              <a:t>spravedlnost/rovnost) </a:t>
            </a:r>
          </a:p>
        </p:txBody>
      </p:sp>
    </p:spTree>
    <p:extLst>
      <p:ext uri="{BB962C8B-B14F-4D97-AF65-F5344CB8AC3E}">
        <p14:creationId xmlns:p14="http://schemas.microsoft.com/office/powerpoint/2010/main" val="181741217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B11431-C91C-54CC-001D-670CF36EBB39}"/>
              </a:ext>
            </a:extLst>
          </p:cNvPr>
          <p:cNvSpPr>
            <a:spLocks noGrp="1"/>
          </p:cNvSpPr>
          <p:nvPr>
            <p:ph type="title"/>
          </p:nvPr>
        </p:nvSpPr>
        <p:spPr/>
        <p:txBody>
          <a:bodyPr/>
          <a:lstStyle/>
          <a:p>
            <a:r>
              <a:rPr lang="cs-CZ" dirty="0"/>
              <a:t>Horizontální spravedlnost</a:t>
            </a:r>
          </a:p>
        </p:txBody>
      </p:sp>
      <p:sp>
        <p:nvSpPr>
          <p:cNvPr id="3" name="Zástupný obsah 2">
            <a:extLst>
              <a:ext uri="{FF2B5EF4-FFF2-40B4-BE49-F238E27FC236}">
                <a16:creationId xmlns:a16="http://schemas.microsoft.com/office/drawing/2014/main" id="{416966EF-59AC-7E1F-2400-5A404FB7A678}"/>
              </a:ext>
            </a:extLst>
          </p:cNvPr>
          <p:cNvSpPr>
            <a:spLocks noGrp="1"/>
          </p:cNvSpPr>
          <p:nvPr>
            <p:ph idx="1"/>
          </p:nvPr>
        </p:nvSpPr>
        <p:spPr>
          <a:xfrm>
            <a:off x="457200" y="1600200"/>
            <a:ext cx="8229600" cy="4983162"/>
          </a:xfrm>
        </p:spPr>
        <p:txBody>
          <a:bodyPr>
            <a:normAutofit lnSpcReduction="10000"/>
          </a:bodyPr>
          <a:lstStyle/>
          <a:p>
            <a:r>
              <a:rPr lang="cs-CZ" dirty="0"/>
              <a:t>Zdaňovat všechny zdroje příjmů stejným způsobem zabraňuje vzniku </a:t>
            </a:r>
            <a:r>
              <a:rPr lang="cs-CZ" b="1" dirty="0"/>
              <a:t>daňových děr</a:t>
            </a:r>
          </a:p>
          <a:p>
            <a:r>
              <a:rPr lang="cs-CZ" dirty="0"/>
              <a:t>Například rentiéři, </a:t>
            </a:r>
            <a:r>
              <a:rPr lang="cs-CZ" b="1" dirty="0"/>
              <a:t>zaměstnaní a OSVČ </a:t>
            </a:r>
            <a:r>
              <a:rPr lang="cs-CZ" dirty="0"/>
              <a:t>by měli být zdaňování stejně</a:t>
            </a:r>
          </a:p>
          <a:p>
            <a:r>
              <a:rPr lang="cs-CZ" i="1" dirty="0"/>
              <a:t>O: Proč jsou u nás daňové úlevy pro OSVČ a jaké to má důsledky? </a:t>
            </a:r>
          </a:p>
          <a:p>
            <a:r>
              <a:rPr lang="cs-CZ" dirty="0"/>
              <a:t>Jak zdaňovat </a:t>
            </a:r>
            <a:r>
              <a:rPr lang="cs-CZ" b="1" dirty="0"/>
              <a:t>nadnárodní a digitální </a:t>
            </a:r>
            <a:r>
              <a:rPr lang="cs-CZ" dirty="0"/>
              <a:t>společnosti?</a:t>
            </a:r>
          </a:p>
          <a:p>
            <a:r>
              <a:rPr lang="cs-CZ" dirty="0"/>
              <a:t>Je optimální daňovou jednotkou </a:t>
            </a:r>
            <a:r>
              <a:rPr lang="cs-CZ" b="1" dirty="0"/>
              <a:t>jednotlivec nebo domácnost</a:t>
            </a:r>
            <a:r>
              <a:rPr lang="cs-CZ" dirty="0"/>
              <a:t>?</a:t>
            </a:r>
          </a:p>
        </p:txBody>
      </p:sp>
    </p:spTree>
    <p:extLst>
      <p:ext uri="{BB962C8B-B14F-4D97-AF65-F5344CB8AC3E}">
        <p14:creationId xmlns:p14="http://schemas.microsoft.com/office/powerpoint/2010/main" val="32863544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8538FC8-B9C3-3FFE-14BF-E56B0CDD3BB1}"/>
              </a:ext>
            </a:extLst>
          </p:cNvPr>
          <p:cNvSpPr>
            <a:spLocks noGrp="1"/>
          </p:cNvSpPr>
          <p:nvPr>
            <p:ph type="title"/>
          </p:nvPr>
        </p:nvSpPr>
        <p:spPr/>
        <p:txBody>
          <a:bodyPr/>
          <a:lstStyle/>
          <a:p>
            <a:r>
              <a:rPr lang="cs-CZ" dirty="0"/>
              <a:t>Vertikální spravedlnost</a:t>
            </a:r>
          </a:p>
        </p:txBody>
      </p:sp>
      <p:sp>
        <p:nvSpPr>
          <p:cNvPr id="3" name="Zástupný obsah 2">
            <a:extLst>
              <a:ext uri="{FF2B5EF4-FFF2-40B4-BE49-F238E27FC236}">
                <a16:creationId xmlns:a16="http://schemas.microsoft.com/office/drawing/2014/main" id="{02FFCFE9-4E82-86AB-595D-18103280733D}"/>
              </a:ext>
            </a:extLst>
          </p:cNvPr>
          <p:cNvSpPr>
            <a:spLocks noGrp="1"/>
          </p:cNvSpPr>
          <p:nvPr>
            <p:ph idx="1"/>
          </p:nvPr>
        </p:nvSpPr>
        <p:spPr/>
        <p:txBody>
          <a:bodyPr/>
          <a:lstStyle/>
          <a:p>
            <a:r>
              <a:rPr lang="cs-CZ" dirty="0"/>
              <a:t>Daň z příjmu a majetkové daně jsou tradičním daňovým nástrojem příjmové </a:t>
            </a:r>
            <a:r>
              <a:rPr lang="cs-CZ" b="1" dirty="0"/>
              <a:t>redistribuce</a:t>
            </a:r>
          </a:p>
          <a:p>
            <a:r>
              <a:rPr lang="cs-CZ" dirty="0"/>
              <a:t>Vzniká zde klasický </a:t>
            </a:r>
            <a:r>
              <a:rPr lang="cs-CZ" b="1" dirty="0" err="1"/>
              <a:t>efficiency</a:t>
            </a:r>
            <a:r>
              <a:rPr lang="cs-CZ" b="1" dirty="0"/>
              <a:t>/</a:t>
            </a:r>
            <a:r>
              <a:rPr lang="cs-CZ" b="1" dirty="0" err="1"/>
              <a:t>equity</a:t>
            </a:r>
            <a:r>
              <a:rPr lang="cs-CZ" b="1" dirty="0"/>
              <a:t> </a:t>
            </a:r>
            <a:r>
              <a:rPr lang="cs-CZ" b="1" dirty="0" err="1"/>
              <a:t>trade</a:t>
            </a:r>
            <a:r>
              <a:rPr lang="cs-CZ" b="1" dirty="0"/>
              <a:t> </a:t>
            </a:r>
            <a:r>
              <a:rPr lang="cs-CZ" b="1" dirty="0" err="1"/>
              <a:t>off</a:t>
            </a:r>
            <a:endParaRPr lang="cs-CZ" b="1" dirty="0"/>
          </a:p>
          <a:p>
            <a:r>
              <a:rPr lang="cs-CZ" b="1" dirty="0"/>
              <a:t>Široké daňová základně </a:t>
            </a:r>
            <a:r>
              <a:rPr lang="cs-CZ" dirty="0"/>
              <a:t>stačí nižší daňová sazba než užší daňové základně, které je zmenšována množstvím výjimek</a:t>
            </a:r>
          </a:p>
          <a:p>
            <a:r>
              <a:rPr lang="cs-CZ" dirty="0"/>
              <a:t>Hlavním trendem posledních let bylo </a:t>
            </a:r>
            <a:r>
              <a:rPr lang="cs-CZ" b="1" dirty="0"/>
              <a:t>snižování mezních daňových sazeb  </a:t>
            </a:r>
          </a:p>
        </p:txBody>
      </p:sp>
    </p:spTree>
    <p:extLst>
      <p:ext uri="{BB962C8B-B14F-4D97-AF65-F5344CB8AC3E}">
        <p14:creationId xmlns:p14="http://schemas.microsoft.com/office/powerpoint/2010/main" val="179238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E44906-71B1-A84C-F380-1CB4AD668115}"/>
              </a:ext>
            </a:extLst>
          </p:cNvPr>
          <p:cNvSpPr>
            <a:spLocks noGrp="1"/>
          </p:cNvSpPr>
          <p:nvPr>
            <p:ph type="title"/>
          </p:nvPr>
        </p:nvSpPr>
        <p:spPr/>
        <p:txBody>
          <a:bodyPr/>
          <a:lstStyle/>
          <a:p>
            <a:r>
              <a:rPr lang="cs-CZ" dirty="0"/>
              <a:t>Daň z hlavy</a:t>
            </a:r>
          </a:p>
        </p:txBody>
      </p:sp>
      <p:sp>
        <p:nvSpPr>
          <p:cNvPr id="3" name="Zástupný obsah 2">
            <a:extLst>
              <a:ext uri="{FF2B5EF4-FFF2-40B4-BE49-F238E27FC236}">
                <a16:creationId xmlns:a16="http://schemas.microsoft.com/office/drawing/2014/main" id="{06D4FA1C-2474-02C1-DEB2-CE01A6D9BAF4}"/>
              </a:ext>
            </a:extLst>
          </p:cNvPr>
          <p:cNvSpPr>
            <a:spLocks noGrp="1"/>
          </p:cNvSpPr>
          <p:nvPr>
            <p:ph idx="1"/>
          </p:nvPr>
        </p:nvSpPr>
        <p:spPr>
          <a:xfrm>
            <a:off x="457200" y="1600200"/>
            <a:ext cx="8229600" cy="4781128"/>
          </a:xfrm>
        </p:spPr>
        <p:txBody>
          <a:bodyPr>
            <a:normAutofit fontScale="92500" lnSpcReduction="20000"/>
          </a:bodyPr>
          <a:lstStyle/>
          <a:p>
            <a:r>
              <a:rPr lang="cs-CZ" dirty="0"/>
              <a:t>Z pohledu čisté efektivity by bylo nejlepší, aby byl veřejné služby financovány jednoduchou </a:t>
            </a:r>
            <a:r>
              <a:rPr lang="cs-CZ" b="1" dirty="0"/>
              <a:t>daní z hlavy </a:t>
            </a:r>
            <a:r>
              <a:rPr lang="cs-CZ" dirty="0"/>
              <a:t>(lump-sum tax).</a:t>
            </a:r>
          </a:p>
          <a:p>
            <a:r>
              <a:rPr lang="cs-CZ" dirty="0"/>
              <a:t>Taková daň je </a:t>
            </a:r>
            <a:r>
              <a:rPr lang="cs-CZ" b="1" dirty="0"/>
              <a:t>nezávislá</a:t>
            </a:r>
            <a:r>
              <a:rPr lang="cs-CZ" dirty="0"/>
              <a:t> na úrovni aktivity, spotřeby či příjmu → tím je také nedoformuje</a:t>
            </a:r>
          </a:p>
          <a:p>
            <a:r>
              <a:rPr lang="cs-CZ" dirty="0"/>
              <a:t>Problémem daně z hlavy, je, že chudí platí vyšší podíl ze svých příjmů, což jí dělá politicky velmi nepopulární → M. Thatcher a její </a:t>
            </a:r>
            <a:r>
              <a:rPr lang="cs-CZ" b="1" dirty="0" err="1"/>
              <a:t>poll</a:t>
            </a:r>
            <a:r>
              <a:rPr lang="cs-CZ" b="1" dirty="0"/>
              <a:t> tax </a:t>
            </a:r>
          </a:p>
          <a:p>
            <a:r>
              <a:rPr lang="cs-CZ" dirty="0"/>
              <a:t>V reálných ekonomikách jsou daně proporcionální či </a:t>
            </a:r>
            <a:r>
              <a:rPr lang="cs-CZ" dirty="0" err="1"/>
              <a:t>nadproporcionální</a:t>
            </a:r>
            <a:r>
              <a:rPr lang="cs-CZ" dirty="0"/>
              <a:t> příjmu → jejich design je zásadní politickou otázkou a rozhoduje o nich Parlament</a:t>
            </a:r>
          </a:p>
        </p:txBody>
      </p:sp>
    </p:spTree>
    <p:extLst>
      <p:ext uri="{BB962C8B-B14F-4D97-AF65-F5344CB8AC3E}">
        <p14:creationId xmlns:p14="http://schemas.microsoft.com/office/powerpoint/2010/main" val="381185254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63D844DE-09D1-66D1-E44B-BFF7C9672D4D}"/>
              </a:ext>
            </a:extLst>
          </p:cNvPr>
          <p:cNvPicPr>
            <a:picLocks noChangeAspect="1"/>
          </p:cNvPicPr>
          <p:nvPr/>
        </p:nvPicPr>
        <p:blipFill>
          <a:blip r:embed="rId2"/>
          <a:stretch>
            <a:fillRect/>
          </a:stretch>
        </p:blipFill>
        <p:spPr>
          <a:xfrm>
            <a:off x="323528" y="836712"/>
            <a:ext cx="8257143" cy="5371429"/>
          </a:xfrm>
          <a:prstGeom prst="rect">
            <a:avLst/>
          </a:prstGeom>
        </p:spPr>
      </p:pic>
    </p:spTree>
    <p:extLst>
      <p:ext uri="{BB962C8B-B14F-4D97-AF65-F5344CB8AC3E}">
        <p14:creationId xmlns:p14="http://schemas.microsoft.com/office/powerpoint/2010/main" val="33698474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2EA54527-2283-3F48-30D7-5203F8AF09E8}"/>
              </a:ext>
            </a:extLst>
          </p:cNvPr>
          <p:cNvPicPr>
            <a:picLocks noChangeAspect="1"/>
          </p:cNvPicPr>
          <p:nvPr/>
        </p:nvPicPr>
        <p:blipFill>
          <a:blip r:embed="rId2"/>
          <a:stretch>
            <a:fillRect/>
          </a:stretch>
        </p:blipFill>
        <p:spPr>
          <a:xfrm>
            <a:off x="539552" y="1124744"/>
            <a:ext cx="8324335" cy="4608512"/>
          </a:xfrm>
          <a:prstGeom prst="rect">
            <a:avLst/>
          </a:prstGeom>
        </p:spPr>
      </p:pic>
    </p:spTree>
    <p:extLst>
      <p:ext uri="{BB962C8B-B14F-4D97-AF65-F5344CB8AC3E}">
        <p14:creationId xmlns:p14="http://schemas.microsoft.com/office/powerpoint/2010/main" val="304448176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7FD516-14CA-31C5-FEA0-7497DBFBC48B}"/>
              </a:ext>
            </a:extLst>
          </p:cNvPr>
          <p:cNvSpPr>
            <a:spLocks noGrp="1"/>
          </p:cNvSpPr>
          <p:nvPr>
            <p:ph type="title"/>
          </p:nvPr>
        </p:nvSpPr>
        <p:spPr/>
        <p:txBody>
          <a:bodyPr/>
          <a:lstStyle/>
          <a:p>
            <a:r>
              <a:rPr lang="cs-CZ" dirty="0"/>
              <a:t>Rovná daň</a:t>
            </a:r>
          </a:p>
        </p:txBody>
      </p:sp>
      <p:sp>
        <p:nvSpPr>
          <p:cNvPr id="3" name="Zástupný obsah 2">
            <a:extLst>
              <a:ext uri="{FF2B5EF4-FFF2-40B4-BE49-F238E27FC236}">
                <a16:creationId xmlns:a16="http://schemas.microsoft.com/office/drawing/2014/main" id="{D7317BA5-6515-CC0E-73BA-05910E9BB0E9}"/>
              </a:ext>
            </a:extLst>
          </p:cNvPr>
          <p:cNvSpPr>
            <a:spLocks noGrp="1"/>
          </p:cNvSpPr>
          <p:nvPr>
            <p:ph idx="1"/>
          </p:nvPr>
        </p:nvSpPr>
        <p:spPr/>
        <p:txBody>
          <a:bodyPr>
            <a:normAutofit fontScale="85000" lnSpcReduction="10000"/>
          </a:bodyPr>
          <a:lstStyle/>
          <a:p>
            <a:r>
              <a:rPr lang="cs-CZ" dirty="0"/>
              <a:t>Některé země zavedly systémy rovné daně (systémy s konstantní mezní daňovou sazbou)</a:t>
            </a:r>
          </a:p>
          <a:p>
            <a:r>
              <a:rPr lang="cs-CZ" dirty="0"/>
              <a:t>V nejčistší formě daňový systém </a:t>
            </a:r>
            <a:r>
              <a:rPr lang="cs-CZ" dirty="0" err="1"/>
              <a:t>uplaťňuje</a:t>
            </a:r>
            <a:r>
              <a:rPr lang="cs-CZ" dirty="0"/>
              <a:t> stejnou sazbu daně pro daň z příjmu fyzických osob, daň z příjmu právnických osob a DPH (Estonsko)</a:t>
            </a:r>
          </a:p>
          <a:p>
            <a:r>
              <a:rPr lang="cs-CZ" dirty="0"/>
              <a:t>Teoreticky může rovná daň dosahovat jak efektivity, tak přerozdělování, pokud je kombinována s velkorysým nezdanitelným minimem </a:t>
            </a:r>
          </a:p>
          <a:p>
            <a:r>
              <a:rPr lang="cs-CZ" dirty="0"/>
              <a:t>V realitě </a:t>
            </a:r>
            <a:r>
              <a:rPr lang="cs-CZ" dirty="0" err="1"/>
              <a:t>mějí</a:t>
            </a:r>
            <a:r>
              <a:rPr lang="cs-CZ" dirty="0"/>
              <a:t> ovšem rovné daňové systémy nižší míru přerozdělování</a:t>
            </a:r>
          </a:p>
          <a:p>
            <a:endParaRPr lang="cs-CZ" dirty="0"/>
          </a:p>
        </p:txBody>
      </p:sp>
    </p:spTree>
    <p:extLst>
      <p:ext uri="{BB962C8B-B14F-4D97-AF65-F5344CB8AC3E}">
        <p14:creationId xmlns:p14="http://schemas.microsoft.com/office/powerpoint/2010/main" val="301310960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14ABB8-9CF4-8F9C-D22C-EF5E196B43CB}"/>
              </a:ext>
            </a:extLst>
          </p:cNvPr>
          <p:cNvSpPr>
            <a:spLocks noGrp="1"/>
          </p:cNvSpPr>
          <p:nvPr>
            <p:ph type="title"/>
          </p:nvPr>
        </p:nvSpPr>
        <p:spPr/>
        <p:txBody>
          <a:bodyPr/>
          <a:lstStyle/>
          <a:p>
            <a:r>
              <a:rPr lang="cs-CZ" dirty="0"/>
              <a:t>Transfery</a:t>
            </a:r>
          </a:p>
        </p:txBody>
      </p:sp>
      <p:sp>
        <p:nvSpPr>
          <p:cNvPr id="3" name="Zástupný obsah 2">
            <a:extLst>
              <a:ext uri="{FF2B5EF4-FFF2-40B4-BE49-F238E27FC236}">
                <a16:creationId xmlns:a16="http://schemas.microsoft.com/office/drawing/2014/main" id="{483DB468-11F6-7978-BBED-440054750A64}"/>
              </a:ext>
            </a:extLst>
          </p:cNvPr>
          <p:cNvSpPr>
            <a:spLocks noGrp="1"/>
          </p:cNvSpPr>
          <p:nvPr>
            <p:ph idx="1"/>
          </p:nvPr>
        </p:nvSpPr>
        <p:spPr/>
        <p:txBody>
          <a:bodyPr>
            <a:normAutofit fontScale="92500" lnSpcReduction="10000"/>
          </a:bodyPr>
          <a:lstStyle/>
          <a:p>
            <a:r>
              <a:rPr lang="cs-CZ" b="1" dirty="0"/>
              <a:t>Příjmově testované transfery </a:t>
            </a:r>
            <a:r>
              <a:rPr lang="cs-CZ" dirty="0"/>
              <a:t>jsou formou negativního zdanění a jsou široce využívány ve vyspělých ekonomikách</a:t>
            </a:r>
          </a:p>
          <a:p>
            <a:r>
              <a:rPr lang="cs-CZ" dirty="0"/>
              <a:t>Jejich </a:t>
            </a:r>
            <a:r>
              <a:rPr lang="cs-CZ" b="1" dirty="0"/>
              <a:t>problémem</a:t>
            </a:r>
            <a:r>
              <a:rPr lang="cs-CZ" dirty="0"/>
              <a:t> je administrativně byrokratická náročnost, potenciální stigmatizace příjemců (musí žádat) a riziko vzniků </a:t>
            </a:r>
            <a:r>
              <a:rPr lang="cs-CZ" dirty="0" err="1"/>
              <a:t>poverty</a:t>
            </a:r>
            <a:r>
              <a:rPr lang="cs-CZ" dirty="0"/>
              <a:t> </a:t>
            </a:r>
            <a:r>
              <a:rPr lang="cs-CZ" dirty="0" err="1"/>
              <a:t>traps</a:t>
            </a:r>
            <a:endParaRPr lang="cs-CZ" dirty="0"/>
          </a:p>
          <a:p>
            <a:r>
              <a:rPr lang="cs-CZ" dirty="0"/>
              <a:t>Alternativou k příjmově testovaným transferům jsou návrhy </a:t>
            </a:r>
            <a:r>
              <a:rPr lang="cs-CZ" b="1" dirty="0"/>
              <a:t>univerzálního transferu </a:t>
            </a:r>
            <a:r>
              <a:rPr lang="cs-CZ" dirty="0"/>
              <a:t>(základní příjem), který by byl přidělen každému jednotlivci nezávisle na příjmu </a:t>
            </a:r>
          </a:p>
        </p:txBody>
      </p:sp>
    </p:spTree>
    <p:extLst>
      <p:ext uri="{BB962C8B-B14F-4D97-AF65-F5344CB8AC3E}">
        <p14:creationId xmlns:p14="http://schemas.microsoft.com/office/powerpoint/2010/main" val="9810256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757DEB1-6277-52A7-432C-77190BE4BA68}"/>
              </a:ext>
            </a:extLst>
          </p:cNvPr>
          <p:cNvSpPr>
            <a:spLocks noGrp="1"/>
          </p:cNvSpPr>
          <p:nvPr>
            <p:ph type="title"/>
          </p:nvPr>
        </p:nvSpPr>
        <p:spPr/>
        <p:txBody>
          <a:bodyPr/>
          <a:lstStyle/>
          <a:p>
            <a:r>
              <a:rPr lang="cs-CZ" dirty="0"/>
              <a:t>Akumulace bohatství</a:t>
            </a:r>
          </a:p>
        </p:txBody>
      </p:sp>
      <p:sp>
        <p:nvSpPr>
          <p:cNvPr id="3" name="Zástupný obsah 2">
            <a:extLst>
              <a:ext uri="{FF2B5EF4-FFF2-40B4-BE49-F238E27FC236}">
                <a16:creationId xmlns:a16="http://schemas.microsoft.com/office/drawing/2014/main" id="{865DCD2B-2C18-8C94-569F-3D199A60E12C}"/>
              </a:ext>
            </a:extLst>
          </p:cNvPr>
          <p:cNvSpPr>
            <a:spLocks noGrp="1"/>
          </p:cNvSpPr>
          <p:nvPr>
            <p:ph idx="1"/>
          </p:nvPr>
        </p:nvSpPr>
        <p:spPr/>
        <p:txBody>
          <a:bodyPr/>
          <a:lstStyle/>
          <a:p>
            <a:r>
              <a:rPr lang="cs-CZ" dirty="0"/>
              <a:t>Progresivní zdanění </a:t>
            </a:r>
            <a:r>
              <a:rPr lang="cs-CZ" b="1" dirty="0"/>
              <a:t>omezuje</a:t>
            </a:r>
            <a:r>
              <a:rPr lang="cs-CZ" dirty="0"/>
              <a:t> akumulaci majetku. Společně s </a:t>
            </a:r>
            <a:r>
              <a:rPr lang="cs-CZ" b="1" dirty="0"/>
              <a:t>dědickými daněmi </a:t>
            </a:r>
            <a:r>
              <a:rPr lang="cs-CZ" dirty="0"/>
              <a:t>vyrovnává zděděné nerovnosti</a:t>
            </a:r>
          </a:p>
          <a:p>
            <a:r>
              <a:rPr lang="cs-CZ" b="1" dirty="0"/>
              <a:t>Problémem</a:t>
            </a:r>
            <a:r>
              <a:rPr lang="cs-CZ" dirty="0"/>
              <a:t> je vliv na pobídky k investicím/spotřebě a snaha o realokaci majetku do zahraničí</a:t>
            </a:r>
          </a:p>
        </p:txBody>
      </p:sp>
    </p:spTree>
    <p:extLst>
      <p:ext uri="{BB962C8B-B14F-4D97-AF65-F5344CB8AC3E}">
        <p14:creationId xmlns:p14="http://schemas.microsoft.com/office/powerpoint/2010/main" val="19939686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997FF7-28BD-840A-A57C-62064D4E50FC}"/>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14DA264D-A661-FDFB-F4C1-EDEAF51C4FD4}"/>
              </a:ext>
            </a:extLst>
          </p:cNvPr>
          <p:cNvSpPr>
            <a:spLocks noGrp="1"/>
          </p:cNvSpPr>
          <p:nvPr>
            <p:ph idx="1"/>
          </p:nvPr>
        </p:nvSpPr>
        <p:spPr/>
        <p:txBody>
          <a:bodyPr/>
          <a:lstStyle/>
          <a:p>
            <a:endParaRPr lang="cs-CZ"/>
          </a:p>
        </p:txBody>
      </p:sp>
      <p:pic>
        <p:nvPicPr>
          <p:cNvPr id="5" name="Obrázek 4">
            <a:extLst>
              <a:ext uri="{FF2B5EF4-FFF2-40B4-BE49-F238E27FC236}">
                <a16:creationId xmlns:a16="http://schemas.microsoft.com/office/drawing/2014/main" id="{C0C70023-2D86-1A4F-BA3D-4F1E95D9EF51}"/>
              </a:ext>
            </a:extLst>
          </p:cNvPr>
          <p:cNvPicPr>
            <a:picLocks noChangeAspect="1"/>
          </p:cNvPicPr>
          <p:nvPr/>
        </p:nvPicPr>
        <p:blipFill>
          <a:blip r:embed="rId2"/>
          <a:stretch>
            <a:fillRect/>
          </a:stretch>
        </p:blipFill>
        <p:spPr>
          <a:xfrm>
            <a:off x="562476" y="276619"/>
            <a:ext cx="8019048" cy="6304762"/>
          </a:xfrm>
          <a:prstGeom prst="rect">
            <a:avLst/>
          </a:prstGeom>
        </p:spPr>
      </p:pic>
    </p:spTree>
    <p:extLst>
      <p:ext uri="{BB962C8B-B14F-4D97-AF65-F5344CB8AC3E}">
        <p14:creationId xmlns:p14="http://schemas.microsoft.com/office/powerpoint/2010/main" val="265284463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11A07CA-4EA8-D85C-C58B-FF196ED1433F}"/>
              </a:ext>
            </a:extLst>
          </p:cNvPr>
          <p:cNvSpPr>
            <a:spLocks noGrp="1"/>
          </p:cNvSpPr>
          <p:nvPr>
            <p:ph type="title"/>
          </p:nvPr>
        </p:nvSpPr>
        <p:spPr/>
        <p:txBody>
          <a:bodyPr/>
          <a:lstStyle/>
          <a:p>
            <a:r>
              <a:rPr lang="cs-CZ" dirty="0"/>
              <a:t>3. Korekce tržních selhání </a:t>
            </a:r>
          </a:p>
        </p:txBody>
      </p:sp>
      <p:sp>
        <p:nvSpPr>
          <p:cNvPr id="3" name="Zástupný obsah 2">
            <a:extLst>
              <a:ext uri="{FF2B5EF4-FFF2-40B4-BE49-F238E27FC236}">
                <a16:creationId xmlns:a16="http://schemas.microsoft.com/office/drawing/2014/main" id="{63E0CA1A-9F4B-3E04-F884-C5DB24D082BC}"/>
              </a:ext>
            </a:extLst>
          </p:cNvPr>
          <p:cNvSpPr>
            <a:spLocks noGrp="1"/>
          </p:cNvSpPr>
          <p:nvPr>
            <p:ph idx="1"/>
          </p:nvPr>
        </p:nvSpPr>
        <p:spPr/>
        <p:txBody>
          <a:bodyPr/>
          <a:lstStyle/>
          <a:p>
            <a:r>
              <a:rPr lang="cs-CZ" b="1" dirty="0"/>
              <a:t>Povinné</a:t>
            </a:r>
            <a:r>
              <a:rPr lang="cs-CZ" dirty="0"/>
              <a:t> příspěvky na </a:t>
            </a:r>
            <a:r>
              <a:rPr lang="cs-CZ" b="1" dirty="0"/>
              <a:t>sociální a zdravotní </a:t>
            </a:r>
            <a:r>
              <a:rPr lang="cs-CZ" dirty="0"/>
              <a:t>pojištění (rovnost, redistribuce, prevence nízkých úspor)</a:t>
            </a:r>
          </a:p>
          <a:p>
            <a:r>
              <a:rPr lang="cs-CZ" b="1" dirty="0"/>
              <a:t>Spotřební daně </a:t>
            </a:r>
            <a:r>
              <a:rPr lang="cs-CZ" dirty="0"/>
              <a:t>na alkohol, cigarety, někde i slazené nápoje</a:t>
            </a:r>
          </a:p>
          <a:p>
            <a:r>
              <a:rPr lang="cs-CZ" b="1" dirty="0"/>
              <a:t>Enviromentální daně </a:t>
            </a:r>
            <a:r>
              <a:rPr lang="cs-CZ" dirty="0"/>
              <a:t>(</a:t>
            </a:r>
            <a:r>
              <a:rPr lang="cs-CZ" dirty="0" err="1"/>
              <a:t>energy</a:t>
            </a:r>
            <a:r>
              <a:rPr lang="cs-CZ" dirty="0"/>
              <a:t> </a:t>
            </a:r>
            <a:r>
              <a:rPr lang="cs-CZ" dirty="0" err="1"/>
              <a:t>taxes</a:t>
            </a:r>
            <a:r>
              <a:rPr lang="cs-CZ" dirty="0"/>
              <a:t> x </a:t>
            </a:r>
            <a:r>
              <a:rPr lang="cs-CZ" dirty="0" err="1"/>
              <a:t>environmental</a:t>
            </a:r>
            <a:r>
              <a:rPr lang="cs-CZ" dirty="0"/>
              <a:t> </a:t>
            </a:r>
            <a:r>
              <a:rPr lang="cs-CZ" dirty="0" err="1"/>
              <a:t>taxes</a:t>
            </a:r>
            <a:r>
              <a:rPr lang="cs-CZ" dirty="0"/>
              <a:t>)</a:t>
            </a:r>
          </a:p>
        </p:txBody>
      </p:sp>
    </p:spTree>
    <p:extLst>
      <p:ext uri="{BB962C8B-B14F-4D97-AF65-F5344CB8AC3E}">
        <p14:creationId xmlns:p14="http://schemas.microsoft.com/office/powerpoint/2010/main" val="209088328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13D6A8-72E6-0778-C15A-4A4041EDE8EE}"/>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89BFA21-A830-D20B-DF35-2B063C43F7D8}"/>
              </a:ext>
            </a:extLst>
          </p:cNvPr>
          <p:cNvSpPr>
            <a:spLocks noGrp="1"/>
          </p:cNvSpPr>
          <p:nvPr>
            <p:ph idx="1"/>
          </p:nvPr>
        </p:nvSpPr>
        <p:spPr/>
        <p:txBody>
          <a:bodyPr/>
          <a:lstStyle/>
          <a:p>
            <a:endParaRPr lang="cs-CZ"/>
          </a:p>
        </p:txBody>
      </p:sp>
      <p:pic>
        <p:nvPicPr>
          <p:cNvPr id="5" name="Obrázek 4">
            <a:extLst>
              <a:ext uri="{FF2B5EF4-FFF2-40B4-BE49-F238E27FC236}">
                <a16:creationId xmlns:a16="http://schemas.microsoft.com/office/drawing/2014/main" id="{F48A28F5-74E8-D8CC-D7B5-89DCBAD016C1}"/>
              </a:ext>
            </a:extLst>
          </p:cNvPr>
          <p:cNvPicPr>
            <a:picLocks noChangeAspect="1"/>
          </p:cNvPicPr>
          <p:nvPr/>
        </p:nvPicPr>
        <p:blipFill>
          <a:blip r:embed="rId2"/>
          <a:stretch>
            <a:fillRect/>
          </a:stretch>
        </p:blipFill>
        <p:spPr>
          <a:xfrm>
            <a:off x="291047" y="62333"/>
            <a:ext cx="8561905" cy="6733333"/>
          </a:xfrm>
          <a:prstGeom prst="rect">
            <a:avLst/>
          </a:prstGeom>
        </p:spPr>
      </p:pic>
    </p:spTree>
    <p:extLst>
      <p:ext uri="{BB962C8B-B14F-4D97-AF65-F5344CB8AC3E}">
        <p14:creationId xmlns:p14="http://schemas.microsoft.com/office/powerpoint/2010/main" val="11613609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F26470-CEC3-1BDE-D6DE-728771CCB982}"/>
              </a:ext>
            </a:extLst>
          </p:cNvPr>
          <p:cNvSpPr>
            <a:spLocks noGrp="1"/>
          </p:cNvSpPr>
          <p:nvPr>
            <p:ph type="title"/>
          </p:nvPr>
        </p:nvSpPr>
        <p:spPr/>
        <p:txBody>
          <a:bodyPr/>
          <a:lstStyle/>
          <a:p>
            <a:r>
              <a:rPr lang="cs-CZ" dirty="0"/>
              <a:t>4. Daňová kooperace</a:t>
            </a:r>
          </a:p>
        </p:txBody>
      </p:sp>
      <p:sp>
        <p:nvSpPr>
          <p:cNvPr id="3" name="Zástupný obsah 2">
            <a:extLst>
              <a:ext uri="{FF2B5EF4-FFF2-40B4-BE49-F238E27FC236}">
                <a16:creationId xmlns:a16="http://schemas.microsoft.com/office/drawing/2014/main" id="{71C67F95-DBA0-9194-23CB-2DC01C6EC564}"/>
              </a:ext>
            </a:extLst>
          </p:cNvPr>
          <p:cNvSpPr>
            <a:spLocks noGrp="1"/>
          </p:cNvSpPr>
          <p:nvPr>
            <p:ph idx="1"/>
          </p:nvPr>
        </p:nvSpPr>
        <p:spPr/>
        <p:txBody>
          <a:bodyPr/>
          <a:lstStyle/>
          <a:p>
            <a:r>
              <a:rPr lang="cs-CZ" dirty="0"/>
              <a:t>Daňová </a:t>
            </a:r>
            <a:r>
              <a:rPr lang="cs-CZ" b="1" dirty="0"/>
              <a:t>konkurence</a:t>
            </a:r>
            <a:r>
              <a:rPr lang="cs-CZ" dirty="0"/>
              <a:t> → daňová </a:t>
            </a:r>
            <a:r>
              <a:rPr lang="cs-CZ" b="1" dirty="0"/>
              <a:t>kooperace</a:t>
            </a:r>
          </a:p>
          <a:p>
            <a:r>
              <a:rPr lang="cs-CZ" dirty="0"/>
              <a:t>Bránění daňovým </a:t>
            </a:r>
            <a:r>
              <a:rPr lang="cs-CZ" b="1" dirty="0"/>
              <a:t>únikům</a:t>
            </a:r>
            <a:r>
              <a:rPr lang="cs-CZ" dirty="0"/>
              <a:t>, </a:t>
            </a:r>
            <a:r>
              <a:rPr lang="cs-CZ" b="1" dirty="0"/>
              <a:t>sjednocování</a:t>
            </a:r>
            <a:r>
              <a:rPr lang="cs-CZ" dirty="0"/>
              <a:t> daňových sazeb v EU</a:t>
            </a:r>
          </a:p>
          <a:p>
            <a:r>
              <a:rPr lang="cs-CZ" b="1" dirty="0" err="1"/>
              <a:t>Tobinova</a:t>
            </a:r>
            <a:r>
              <a:rPr lang="cs-CZ" dirty="0"/>
              <a:t> daň → malá daň na pohyby kapitálu</a:t>
            </a:r>
          </a:p>
          <a:p>
            <a:r>
              <a:rPr lang="cs-CZ" b="1" dirty="0" err="1"/>
              <a:t>Pikettyho</a:t>
            </a:r>
            <a:r>
              <a:rPr lang="cs-CZ" dirty="0"/>
              <a:t> daň → návrh globální </a:t>
            </a:r>
            <a:r>
              <a:rPr lang="cs-CZ" dirty="0" err="1"/>
              <a:t>prograsivní</a:t>
            </a:r>
            <a:r>
              <a:rPr lang="cs-CZ" dirty="0"/>
              <a:t> daně na majetek</a:t>
            </a:r>
          </a:p>
          <a:p>
            <a:r>
              <a:rPr lang="cs-CZ" b="1" dirty="0" err="1"/>
              <a:t>Nordhausova</a:t>
            </a:r>
            <a:r>
              <a:rPr lang="cs-CZ" dirty="0"/>
              <a:t> daň → globální enviromentální daň</a:t>
            </a:r>
          </a:p>
        </p:txBody>
      </p:sp>
    </p:spTree>
    <p:extLst>
      <p:ext uri="{BB962C8B-B14F-4D97-AF65-F5344CB8AC3E}">
        <p14:creationId xmlns:p14="http://schemas.microsoft.com/office/powerpoint/2010/main" val="22855543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EC6545-8109-567A-0E29-E04E7F123E93}"/>
              </a:ext>
            </a:extLst>
          </p:cNvPr>
          <p:cNvSpPr>
            <a:spLocks noGrp="1"/>
          </p:cNvSpPr>
          <p:nvPr>
            <p:ph type="title"/>
          </p:nvPr>
        </p:nvSpPr>
        <p:spPr/>
        <p:txBody>
          <a:bodyPr/>
          <a:lstStyle/>
          <a:p>
            <a:r>
              <a:rPr lang="cs-CZ" dirty="0"/>
              <a:t>Proč vlády daní</a:t>
            </a:r>
          </a:p>
        </p:txBody>
      </p:sp>
      <p:sp>
        <p:nvSpPr>
          <p:cNvPr id="3" name="Zástupný obsah 2">
            <a:extLst>
              <a:ext uri="{FF2B5EF4-FFF2-40B4-BE49-F238E27FC236}">
                <a16:creationId xmlns:a16="http://schemas.microsoft.com/office/drawing/2014/main" id="{648BA237-DC29-E555-E64D-EAA7ECE895F6}"/>
              </a:ext>
            </a:extLst>
          </p:cNvPr>
          <p:cNvSpPr>
            <a:spLocks noGrp="1"/>
          </p:cNvSpPr>
          <p:nvPr>
            <p:ph idx="1"/>
          </p:nvPr>
        </p:nvSpPr>
        <p:spPr/>
        <p:txBody>
          <a:bodyPr/>
          <a:lstStyle/>
          <a:p>
            <a:r>
              <a:rPr lang="cs-CZ" b="1" dirty="0"/>
              <a:t>Alokace</a:t>
            </a:r>
            <a:r>
              <a:rPr lang="cs-CZ" dirty="0"/>
              <a:t> → pomocí daní lze korigovat spotřebu nežádoucích statků (alkohol, tabák) a řešit externality (emise)</a:t>
            </a:r>
          </a:p>
          <a:p>
            <a:r>
              <a:rPr lang="cs-CZ" b="1" dirty="0"/>
              <a:t>Distribuce</a:t>
            </a:r>
            <a:r>
              <a:rPr lang="cs-CZ" dirty="0"/>
              <a:t> → daně z příjmů mění distribuci příjmů mezi bohaté a chudé, mezi rodinami a jednotlivci a mezi generacemi</a:t>
            </a:r>
          </a:p>
          <a:p>
            <a:r>
              <a:rPr lang="cs-CZ" b="1" dirty="0"/>
              <a:t>Stabilizace</a:t>
            </a:r>
            <a:r>
              <a:rPr lang="cs-CZ" dirty="0"/>
              <a:t> → daně mohou být využívány ke krátkodobé stabilizaci ekonomiky (covid)</a:t>
            </a:r>
          </a:p>
        </p:txBody>
      </p:sp>
    </p:spTree>
    <p:extLst>
      <p:ext uri="{BB962C8B-B14F-4D97-AF65-F5344CB8AC3E}">
        <p14:creationId xmlns:p14="http://schemas.microsoft.com/office/powerpoint/2010/main" val="1582938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6DC0B652-1080-A5EE-D526-2080914BF8D9}"/>
              </a:ext>
            </a:extLst>
          </p:cNvPr>
          <p:cNvPicPr>
            <a:picLocks noChangeAspect="1"/>
          </p:cNvPicPr>
          <p:nvPr/>
        </p:nvPicPr>
        <p:blipFill>
          <a:blip r:embed="rId2"/>
          <a:stretch>
            <a:fillRect/>
          </a:stretch>
        </p:blipFill>
        <p:spPr>
          <a:xfrm>
            <a:off x="149977" y="68263"/>
            <a:ext cx="8844047" cy="6721475"/>
          </a:xfrm>
          <a:prstGeom prst="rect">
            <a:avLst/>
          </a:prstGeom>
          <a:noFill/>
        </p:spPr>
      </p:pic>
    </p:spTree>
    <p:extLst>
      <p:ext uri="{BB962C8B-B14F-4D97-AF65-F5344CB8AC3E}">
        <p14:creationId xmlns:p14="http://schemas.microsoft.com/office/powerpoint/2010/main" val="850389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B5D9BC-02ED-2D57-C20A-2D801D11363B}"/>
              </a:ext>
            </a:extLst>
          </p:cNvPr>
          <p:cNvSpPr>
            <a:spLocks noGrp="1"/>
          </p:cNvSpPr>
          <p:nvPr>
            <p:ph type="title"/>
          </p:nvPr>
        </p:nvSpPr>
        <p:spPr/>
        <p:txBody>
          <a:bodyPr/>
          <a:lstStyle/>
          <a:p>
            <a:r>
              <a:rPr lang="cs-CZ" dirty="0"/>
              <a:t>Centralizace x regionalizace</a:t>
            </a:r>
          </a:p>
        </p:txBody>
      </p:sp>
      <p:sp>
        <p:nvSpPr>
          <p:cNvPr id="3" name="Zástupný obsah 2">
            <a:extLst>
              <a:ext uri="{FF2B5EF4-FFF2-40B4-BE49-F238E27FC236}">
                <a16:creationId xmlns:a16="http://schemas.microsoft.com/office/drawing/2014/main" id="{35EE357C-2361-285C-20A9-C4479DCC9E98}"/>
              </a:ext>
            </a:extLst>
          </p:cNvPr>
          <p:cNvSpPr>
            <a:spLocks noGrp="1"/>
          </p:cNvSpPr>
          <p:nvPr>
            <p:ph idx="1"/>
          </p:nvPr>
        </p:nvSpPr>
        <p:spPr/>
        <p:txBody>
          <a:bodyPr>
            <a:normAutofit fontScale="92500" lnSpcReduction="10000"/>
          </a:bodyPr>
          <a:lstStyle/>
          <a:p>
            <a:r>
              <a:rPr lang="cs-CZ" b="1" dirty="0"/>
              <a:t>Federativní země </a:t>
            </a:r>
            <a:r>
              <a:rPr lang="cs-CZ" dirty="0"/>
              <a:t>(Německo, Švýcarsko, Španělsko, Kanada) mají nižší podíl centrální vlády na celkových příjmech</a:t>
            </a:r>
          </a:p>
          <a:p>
            <a:r>
              <a:rPr lang="cs-CZ" dirty="0"/>
              <a:t>Decentralizace výběru daní na lokální úroveň má své výhody (zodpovědnost místních vlád, lokální design), může však také vést k nežádoucí </a:t>
            </a:r>
            <a:r>
              <a:rPr lang="cs-CZ" b="1" dirty="0"/>
              <a:t>daňové konkurenci </a:t>
            </a:r>
          </a:p>
          <a:p>
            <a:r>
              <a:rPr lang="cs-CZ" dirty="0"/>
              <a:t>Některé země (Francie) mají sociální pojištění ve </a:t>
            </a:r>
            <a:r>
              <a:rPr lang="cs-CZ" b="1" dirty="0"/>
              <a:t>speciálním fondu</a:t>
            </a:r>
            <a:r>
              <a:rPr lang="cs-CZ" dirty="0"/>
              <a:t>, zatímco jiné (Dánsko, Británie) financují sociální benefity z centrálního rozpočtu</a:t>
            </a:r>
          </a:p>
          <a:p>
            <a:endParaRPr lang="cs-CZ" dirty="0"/>
          </a:p>
        </p:txBody>
      </p:sp>
    </p:spTree>
    <p:extLst>
      <p:ext uri="{BB962C8B-B14F-4D97-AF65-F5344CB8AC3E}">
        <p14:creationId xmlns:p14="http://schemas.microsoft.com/office/powerpoint/2010/main" val="1435074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D91A91-44D8-97EF-FB36-0ADA322D25FF}"/>
              </a:ext>
            </a:extLst>
          </p:cNvPr>
          <p:cNvSpPr>
            <a:spLocks noGrp="1"/>
          </p:cNvSpPr>
          <p:nvPr>
            <p:ph type="title"/>
          </p:nvPr>
        </p:nvSpPr>
        <p:spPr/>
        <p:txBody>
          <a:bodyPr/>
          <a:lstStyle/>
          <a:p>
            <a:r>
              <a:rPr lang="cs-CZ" dirty="0"/>
              <a:t>Přímé a nepřímé daně</a:t>
            </a:r>
          </a:p>
        </p:txBody>
      </p:sp>
      <p:sp>
        <p:nvSpPr>
          <p:cNvPr id="3" name="Zástupný obsah 2">
            <a:extLst>
              <a:ext uri="{FF2B5EF4-FFF2-40B4-BE49-F238E27FC236}">
                <a16:creationId xmlns:a16="http://schemas.microsoft.com/office/drawing/2014/main" id="{9878E718-2CAA-D06C-E8EE-C95389A8960C}"/>
              </a:ext>
            </a:extLst>
          </p:cNvPr>
          <p:cNvSpPr>
            <a:spLocks noGrp="1"/>
          </p:cNvSpPr>
          <p:nvPr>
            <p:ph idx="1"/>
          </p:nvPr>
        </p:nvSpPr>
        <p:spPr/>
        <p:txBody>
          <a:bodyPr>
            <a:normAutofit fontScale="92500" lnSpcReduction="10000"/>
          </a:bodyPr>
          <a:lstStyle/>
          <a:p>
            <a:r>
              <a:rPr lang="cs-CZ" b="1" dirty="0"/>
              <a:t>Přímé</a:t>
            </a:r>
            <a:r>
              <a:rPr lang="cs-CZ" dirty="0"/>
              <a:t> daně → daně uvalené na příjem či majetek (daň z příjmu fyzických osob; daň z příjmů právnických osob; daň z nemovitostí, daň dědická, darovací a z převodu nemovitostí, daně z majetku)</a:t>
            </a:r>
          </a:p>
          <a:p>
            <a:r>
              <a:rPr lang="cs-CZ" b="1" dirty="0"/>
              <a:t>Nepřímé</a:t>
            </a:r>
            <a:r>
              <a:rPr lang="cs-CZ" dirty="0"/>
              <a:t> daně → daně uvalené na užití příjmu, typicky na spotřebu (daň z přidané hodnoty, spotřební daně, ekologické daně)</a:t>
            </a:r>
          </a:p>
          <a:p>
            <a:r>
              <a:rPr lang="cs-CZ" b="1" dirty="0"/>
              <a:t>Sociální</a:t>
            </a:r>
            <a:r>
              <a:rPr lang="cs-CZ" dirty="0"/>
              <a:t> (a zdravotní) pojištění → částečně přímá daň, částečně pojištění</a:t>
            </a:r>
          </a:p>
        </p:txBody>
      </p:sp>
    </p:spTree>
    <p:extLst>
      <p:ext uri="{BB962C8B-B14F-4D97-AF65-F5344CB8AC3E}">
        <p14:creationId xmlns:p14="http://schemas.microsoft.com/office/powerpoint/2010/main" val="1095542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32933D-DA62-886A-F20F-760745164F49}"/>
              </a:ext>
            </a:extLst>
          </p:cNvPr>
          <p:cNvSpPr>
            <a:spLocks noGrp="1"/>
          </p:cNvSpPr>
          <p:nvPr>
            <p:ph type="title"/>
          </p:nvPr>
        </p:nvSpPr>
        <p:spPr/>
        <p:txBody>
          <a:bodyPr>
            <a:normAutofit fontScale="90000"/>
          </a:bodyPr>
          <a:lstStyle/>
          <a:p>
            <a:r>
              <a:rPr lang="cs-CZ" dirty="0" err="1"/>
              <a:t>Bismarckovské</a:t>
            </a:r>
            <a:r>
              <a:rPr lang="cs-CZ" dirty="0"/>
              <a:t> a </a:t>
            </a:r>
            <a:r>
              <a:rPr lang="cs-CZ" dirty="0" err="1"/>
              <a:t>Beveridgovské</a:t>
            </a:r>
            <a:r>
              <a:rPr lang="cs-CZ" dirty="0"/>
              <a:t> systémy</a:t>
            </a:r>
          </a:p>
        </p:txBody>
      </p:sp>
      <p:sp>
        <p:nvSpPr>
          <p:cNvPr id="3" name="Zástupný obsah 2">
            <a:extLst>
              <a:ext uri="{FF2B5EF4-FFF2-40B4-BE49-F238E27FC236}">
                <a16:creationId xmlns:a16="http://schemas.microsoft.com/office/drawing/2014/main" id="{84F0EC4B-63E4-0A55-3D44-7A8665BC2F61}"/>
              </a:ext>
            </a:extLst>
          </p:cNvPr>
          <p:cNvSpPr>
            <a:spLocks noGrp="1"/>
          </p:cNvSpPr>
          <p:nvPr>
            <p:ph idx="1"/>
          </p:nvPr>
        </p:nvSpPr>
        <p:spPr/>
        <p:txBody>
          <a:bodyPr>
            <a:normAutofit fontScale="85000" lnSpcReduction="10000"/>
          </a:bodyPr>
          <a:lstStyle/>
          <a:p>
            <a:r>
              <a:rPr lang="cs-CZ" b="1" dirty="0" err="1"/>
              <a:t>Bismarckovské</a:t>
            </a:r>
            <a:r>
              <a:rPr lang="cs-CZ" dirty="0"/>
              <a:t> systémy (Německo, Rakousko, Francie, Nizozemí) → příspěvky na sociální zabezpečení jsou chápány jako zadržené mzdy; dávky jsou pak proporcionální příjmu</a:t>
            </a:r>
          </a:p>
          <a:p>
            <a:r>
              <a:rPr lang="cs-CZ" b="1" dirty="0" err="1"/>
              <a:t>Beveridgovské</a:t>
            </a:r>
            <a:r>
              <a:rPr lang="cs-CZ" dirty="0"/>
              <a:t> systémy (Británie, Dánsko, Irsko) → dávky jsou vnímány jako veřejné transfery, jejímž cílem je zabezpečit chudým minimální úroveň příjmů</a:t>
            </a:r>
          </a:p>
          <a:p>
            <a:r>
              <a:rPr lang="cs-CZ" b="1" dirty="0"/>
              <a:t>Současnost </a:t>
            </a:r>
            <a:r>
              <a:rPr lang="cs-CZ" dirty="0"/>
              <a:t>→ stírání rozdíly mezi oběma systémy; u některých zemí posun od sociálního pojištění k nepřímým a enviromentálním daním (Dánsko, Švédsko, Německo)</a:t>
            </a:r>
          </a:p>
          <a:p>
            <a:endParaRPr lang="cs-CZ" dirty="0"/>
          </a:p>
        </p:txBody>
      </p:sp>
    </p:spTree>
    <p:extLst>
      <p:ext uri="{BB962C8B-B14F-4D97-AF65-F5344CB8AC3E}">
        <p14:creationId xmlns:p14="http://schemas.microsoft.com/office/powerpoint/2010/main" val="3880626111"/>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1807</TotalTime>
  <Words>2297</Words>
  <Application>Microsoft Office PowerPoint</Application>
  <PresentationFormat>Předvádění na obrazovce (4:3)</PresentationFormat>
  <Paragraphs>159</Paragraphs>
  <Slides>48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48</vt:i4>
      </vt:variant>
    </vt:vector>
  </HeadingPairs>
  <TitlesOfParts>
    <vt:vector size="51" baseType="lpstr">
      <vt:lpstr>Arial</vt:lpstr>
      <vt:lpstr>Calibri</vt:lpstr>
      <vt:lpstr>Motiv systému Office</vt:lpstr>
      <vt:lpstr>2. Daňová politika</vt:lpstr>
      <vt:lpstr>Historie</vt:lpstr>
      <vt:lpstr>Úvod</vt:lpstr>
      <vt:lpstr>Daň z hlavy</vt:lpstr>
      <vt:lpstr>Proč vlády daní</vt:lpstr>
      <vt:lpstr>Prezentace aplikace PowerPoint</vt:lpstr>
      <vt:lpstr>Centralizace x regionalizace</vt:lpstr>
      <vt:lpstr>Přímé a nepřímé daně</vt:lpstr>
      <vt:lpstr>Bismarckovské a Beveridgovské systémy</vt:lpstr>
      <vt:lpstr>Nepřímé daně</vt:lpstr>
      <vt:lpstr>Prezentace aplikace PowerPoint</vt:lpstr>
      <vt:lpstr>Nízké a nezaplacené daně</vt:lpstr>
      <vt:lpstr>Redistribuce</vt:lpstr>
      <vt:lpstr>Prezentace aplikace PowerPoint</vt:lpstr>
      <vt:lpstr>Mezní a průměrné daňové sazby</vt:lpstr>
      <vt:lpstr>Pasti chudoby</vt:lpstr>
      <vt:lpstr>Prezentace aplikace PowerPoint</vt:lpstr>
      <vt:lpstr>Daňová konkurence</vt:lpstr>
      <vt:lpstr>Daňová incidence</vt:lpstr>
      <vt:lpstr>Prezentace aplikace PowerPoint</vt:lpstr>
      <vt:lpstr>Ramseyho pravidlo</vt:lpstr>
      <vt:lpstr>Lafferova křivka</vt:lpstr>
      <vt:lpstr>Empirie Lafferovy křivky</vt:lpstr>
      <vt:lpstr>„Nápravné“ daně</vt:lpstr>
      <vt:lpstr>Pigouviánské daně</vt:lpstr>
      <vt:lpstr>Pigouviánské daně</vt:lpstr>
      <vt:lpstr>Regulace</vt:lpstr>
      <vt:lpstr>Trh s povolenkami</vt:lpstr>
      <vt:lpstr>Vyjednávání</vt:lpstr>
      <vt:lpstr>Daňové dopady</vt:lpstr>
      <vt:lpstr>Zdaňování v otevřené ekonomice</vt:lpstr>
      <vt:lpstr>Daňové politiky</vt:lpstr>
      <vt:lpstr>1. Efektivní distribuce daňové zátěže</vt:lpstr>
      <vt:lpstr>Prezentace aplikace PowerPoint</vt:lpstr>
      <vt:lpstr>Struktura daní</vt:lpstr>
      <vt:lpstr>DPH</vt:lpstr>
      <vt:lpstr>2. Spravedlivá distribuce daňové zátěže </vt:lpstr>
      <vt:lpstr>Horizontální spravedlnost</vt:lpstr>
      <vt:lpstr>Vertikální spravedlnost</vt:lpstr>
      <vt:lpstr>Prezentace aplikace PowerPoint</vt:lpstr>
      <vt:lpstr>Prezentace aplikace PowerPoint</vt:lpstr>
      <vt:lpstr>Rovná daň</vt:lpstr>
      <vt:lpstr>Transfery</vt:lpstr>
      <vt:lpstr>Akumulace bohatství</vt:lpstr>
      <vt:lpstr>Prezentace aplikace PowerPoint</vt:lpstr>
      <vt:lpstr>3. Korekce tržních selhání </vt:lpstr>
      <vt:lpstr>Prezentace aplikace PowerPoint</vt:lpstr>
      <vt:lpstr>4. Daňová kooperace</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Readings for Lecture 13</dc:title>
  <dc:creator>Tomes Zdenek</dc:creator>
  <cp:lastModifiedBy>Zdeněk Tomeš</cp:lastModifiedBy>
  <cp:revision>58</cp:revision>
  <dcterms:created xsi:type="dcterms:W3CDTF">2018-01-04T07:01:40Z</dcterms:created>
  <dcterms:modified xsi:type="dcterms:W3CDTF">2023-08-21T10:10:37Z</dcterms:modified>
</cp:coreProperties>
</file>