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19" r:id="rId2"/>
    <p:sldId id="320" r:id="rId3"/>
    <p:sldId id="321" r:id="rId4"/>
    <p:sldId id="322" r:id="rId5"/>
    <p:sldId id="327" r:id="rId6"/>
    <p:sldId id="323" r:id="rId7"/>
    <p:sldId id="259" r:id="rId8"/>
    <p:sldId id="261" r:id="rId9"/>
    <p:sldId id="336" r:id="rId10"/>
    <p:sldId id="324" r:id="rId11"/>
    <p:sldId id="329" r:id="rId12"/>
    <p:sldId id="328" r:id="rId13"/>
    <p:sldId id="263" r:id="rId14"/>
    <p:sldId id="264" r:id="rId15"/>
    <p:sldId id="265" r:id="rId16"/>
    <p:sldId id="266" r:id="rId17"/>
    <p:sldId id="267" r:id="rId18"/>
    <p:sldId id="276" r:id="rId19"/>
    <p:sldId id="279" r:id="rId20"/>
    <p:sldId id="331" r:id="rId21"/>
    <p:sldId id="332" r:id="rId22"/>
    <p:sldId id="333" r:id="rId23"/>
    <p:sldId id="330" r:id="rId24"/>
    <p:sldId id="335" r:id="rId25"/>
  </p:sldIdLst>
  <p:sldSz cx="9144000" cy="6858000" type="screen4x3"/>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579" autoAdjust="0"/>
    <p:restoredTop sz="86455" autoAdjust="0"/>
  </p:normalViewPr>
  <p:slideViewPr>
    <p:cSldViewPr>
      <p:cViewPr>
        <p:scale>
          <a:sx n="55" d="100"/>
          <a:sy n="55" d="100"/>
        </p:scale>
        <p:origin x="1104" y="48"/>
      </p:cViewPr>
      <p:guideLst>
        <p:guide orient="horz" pos="2160"/>
        <p:guide pos="2880"/>
      </p:guideLst>
    </p:cSldViewPr>
  </p:slideViewPr>
  <p:outlineViewPr>
    <p:cViewPr>
      <p:scale>
        <a:sx n="33" d="100"/>
        <a:sy n="33" d="100"/>
      </p:scale>
      <p:origin x="0" y="-696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215"/>
          </a:xfrm>
          <a:prstGeom prst="rect">
            <a:avLst/>
          </a:prstGeom>
        </p:spPr>
        <p:txBody>
          <a:bodyPr vert="horz" lIns="91440" tIns="45720" rIns="91440" bIns="45720" rtlCol="0"/>
          <a:lstStyle>
            <a:lvl1pPr algn="r">
              <a:defRPr sz="1200"/>
            </a:lvl1pPr>
          </a:lstStyle>
          <a:p>
            <a:fld id="{F15FE1AF-FD10-4FDA-8EAA-53C182EDD1F9}" type="datetimeFigureOut">
              <a:rPr lang="cs-CZ" smtClean="0"/>
              <a:t>04.08.2023</a:t>
            </a:fld>
            <a:endParaRPr lang="cs-CZ"/>
          </a:p>
        </p:txBody>
      </p:sp>
      <p:sp>
        <p:nvSpPr>
          <p:cNvPr id="4" name="Zástupný symbol pro zápatí 3"/>
          <p:cNvSpPr>
            <a:spLocks noGrp="1"/>
          </p:cNvSpPr>
          <p:nvPr>
            <p:ph type="ftr" sz="quarter" idx="2"/>
          </p:nvPr>
        </p:nvSpPr>
        <p:spPr>
          <a:xfrm>
            <a:off x="0" y="9431600"/>
            <a:ext cx="2945659" cy="498214"/>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1600"/>
            <a:ext cx="2945659" cy="498214"/>
          </a:xfrm>
          <a:prstGeom prst="rect">
            <a:avLst/>
          </a:prstGeom>
        </p:spPr>
        <p:txBody>
          <a:bodyPr vert="horz" lIns="91440" tIns="45720" rIns="91440" bIns="45720" rtlCol="0" anchor="b"/>
          <a:lstStyle>
            <a:lvl1pPr algn="r">
              <a:defRPr sz="1200"/>
            </a:lvl1pPr>
          </a:lstStyle>
          <a:p>
            <a:fld id="{447F5BBB-5AEB-479A-B355-3DA5A1BE914F}" type="slidenum">
              <a:rPr lang="cs-CZ" smtClean="0"/>
              <a:t>‹#›</a:t>
            </a:fld>
            <a:endParaRPr lang="cs-CZ"/>
          </a:p>
        </p:txBody>
      </p:sp>
    </p:spTree>
    <p:extLst>
      <p:ext uri="{BB962C8B-B14F-4D97-AF65-F5344CB8AC3E}">
        <p14:creationId xmlns:p14="http://schemas.microsoft.com/office/powerpoint/2010/main" val="1070318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3763F33B-251F-4D4E-A31A-9FC06DC966D5}" type="datetimeFigureOut">
              <a:rPr lang="cs-CZ" smtClean="0"/>
              <a:t>04.08.2023</a:t>
            </a:fld>
            <a:endParaRPr lang="cs-CZ"/>
          </a:p>
        </p:txBody>
      </p:sp>
      <p:sp>
        <p:nvSpPr>
          <p:cNvPr id="4" name="Zástupný symbol pro obrázek snímku 3"/>
          <p:cNvSpPr>
            <a:spLocks noGrp="1" noRot="1" noChangeAspect="1"/>
          </p:cNvSpPr>
          <p:nvPr>
            <p:ph type="sldImg" idx="2"/>
          </p:nvPr>
        </p:nvSpPr>
        <p:spPr>
          <a:xfrm>
            <a:off x="1165225" y="1241425"/>
            <a:ext cx="4467225" cy="335121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8375"/>
            <a:ext cx="5438775" cy="3910013"/>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31338"/>
            <a:ext cx="2946400" cy="498475"/>
          </a:xfrm>
          <a:prstGeom prst="rect">
            <a:avLst/>
          </a:prstGeom>
        </p:spPr>
        <p:txBody>
          <a:bodyPr vert="horz" lIns="91440" tIns="45720" rIns="91440" bIns="45720" rtlCol="0" anchor="b"/>
          <a:lstStyle>
            <a:lvl1pPr algn="r">
              <a:defRPr sz="1200"/>
            </a:lvl1pPr>
          </a:lstStyle>
          <a:p>
            <a:fld id="{899C4AA3-F03D-461F-AF50-BE7955667EF2}" type="slidenum">
              <a:rPr lang="cs-CZ" smtClean="0"/>
              <a:t>‹#›</a:t>
            </a:fld>
            <a:endParaRPr lang="cs-CZ"/>
          </a:p>
        </p:txBody>
      </p:sp>
    </p:spTree>
    <p:extLst>
      <p:ext uri="{BB962C8B-B14F-4D97-AF65-F5344CB8AC3E}">
        <p14:creationId xmlns:p14="http://schemas.microsoft.com/office/powerpoint/2010/main" val="1710573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99C4AA3-F03D-461F-AF50-BE7955667EF2}" type="slidenum">
              <a:rPr lang="cs-CZ" smtClean="0"/>
              <a:t>19</a:t>
            </a:fld>
            <a:endParaRPr lang="cs-CZ"/>
          </a:p>
        </p:txBody>
      </p:sp>
    </p:spTree>
    <p:extLst>
      <p:ext uri="{BB962C8B-B14F-4D97-AF65-F5344CB8AC3E}">
        <p14:creationId xmlns:p14="http://schemas.microsoft.com/office/powerpoint/2010/main" val="3724439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endParaRPr lang="en-GB"/>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GB"/>
          </a:p>
        </p:txBody>
      </p:sp>
      <p:sp>
        <p:nvSpPr>
          <p:cNvPr id="4" name="Zástupný symbol pro datum 3"/>
          <p:cNvSpPr>
            <a:spLocks noGrp="1"/>
          </p:cNvSpPr>
          <p:nvPr>
            <p:ph type="dt" sz="half" idx="10"/>
          </p:nvPr>
        </p:nvSpPr>
        <p:spPr/>
        <p:txBody>
          <a:bodyPr/>
          <a:lstStyle/>
          <a:p>
            <a:fld id="{EBFAC8CB-F9FF-4785-9544-0281C71EFA1E}" type="datetimeFigureOut">
              <a:rPr lang="en-GB" smtClean="0"/>
              <a:t>04/08/2023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834B05A5-0C6B-4163-BBED-E8BFF4AAD8E4}" type="slidenum">
              <a:rPr lang="en-GB" smtClean="0"/>
              <a:t>‹#›</a:t>
            </a:fld>
            <a:endParaRPr lang="en-GB"/>
          </a:p>
        </p:txBody>
      </p:sp>
    </p:spTree>
    <p:extLst>
      <p:ext uri="{BB962C8B-B14F-4D97-AF65-F5344CB8AC3E}">
        <p14:creationId xmlns:p14="http://schemas.microsoft.com/office/powerpoint/2010/main" val="256263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EBFAC8CB-F9FF-4785-9544-0281C71EFA1E}" type="datetimeFigureOut">
              <a:rPr lang="en-GB" smtClean="0"/>
              <a:t>04/08/2023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834B05A5-0C6B-4163-BBED-E8BFF4AAD8E4}" type="slidenum">
              <a:rPr lang="en-GB" smtClean="0"/>
              <a:t>‹#›</a:t>
            </a:fld>
            <a:endParaRPr lang="en-GB"/>
          </a:p>
        </p:txBody>
      </p:sp>
    </p:spTree>
    <p:extLst>
      <p:ext uri="{BB962C8B-B14F-4D97-AF65-F5344CB8AC3E}">
        <p14:creationId xmlns:p14="http://schemas.microsoft.com/office/powerpoint/2010/main" val="3273925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endParaRPr lang="en-GB"/>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EBFAC8CB-F9FF-4785-9544-0281C71EFA1E}" type="datetimeFigureOut">
              <a:rPr lang="en-GB" smtClean="0"/>
              <a:t>04/08/2023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834B05A5-0C6B-4163-BBED-E8BFF4AAD8E4}" type="slidenum">
              <a:rPr lang="en-GB" smtClean="0"/>
              <a:t>‹#›</a:t>
            </a:fld>
            <a:endParaRPr lang="en-GB"/>
          </a:p>
        </p:txBody>
      </p:sp>
    </p:spTree>
    <p:extLst>
      <p:ext uri="{BB962C8B-B14F-4D97-AF65-F5344CB8AC3E}">
        <p14:creationId xmlns:p14="http://schemas.microsoft.com/office/powerpoint/2010/main" val="1398204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EBFAC8CB-F9FF-4785-9544-0281C71EFA1E}" type="datetimeFigureOut">
              <a:rPr lang="en-GB" smtClean="0"/>
              <a:t>04/08/2023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834B05A5-0C6B-4163-BBED-E8BFF4AAD8E4}" type="slidenum">
              <a:rPr lang="en-GB" smtClean="0"/>
              <a:t>‹#›</a:t>
            </a:fld>
            <a:endParaRPr lang="en-GB"/>
          </a:p>
        </p:txBody>
      </p:sp>
    </p:spTree>
    <p:extLst>
      <p:ext uri="{BB962C8B-B14F-4D97-AF65-F5344CB8AC3E}">
        <p14:creationId xmlns:p14="http://schemas.microsoft.com/office/powerpoint/2010/main" val="3361002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en-GB"/>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EBFAC8CB-F9FF-4785-9544-0281C71EFA1E}" type="datetimeFigureOut">
              <a:rPr lang="en-GB" smtClean="0"/>
              <a:t>04/08/2023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834B05A5-0C6B-4163-BBED-E8BFF4AAD8E4}" type="slidenum">
              <a:rPr lang="en-GB" smtClean="0"/>
              <a:t>‹#›</a:t>
            </a:fld>
            <a:endParaRPr lang="en-GB"/>
          </a:p>
        </p:txBody>
      </p:sp>
    </p:spTree>
    <p:extLst>
      <p:ext uri="{BB962C8B-B14F-4D97-AF65-F5344CB8AC3E}">
        <p14:creationId xmlns:p14="http://schemas.microsoft.com/office/powerpoint/2010/main" val="3473292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datum 4"/>
          <p:cNvSpPr>
            <a:spLocks noGrp="1"/>
          </p:cNvSpPr>
          <p:nvPr>
            <p:ph type="dt" sz="half" idx="10"/>
          </p:nvPr>
        </p:nvSpPr>
        <p:spPr/>
        <p:txBody>
          <a:bodyPr/>
          <a:lstStyle/>
          <a:p>
            <a:fld id="{EBFAC8CB-F9FF-4785-9544-0281C71EFA1E}" type="datetimeFigureOut">
              <a:rPr lang="en-GB" smtClean="0"/>
              <a:t>04/08/2023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834B05A5-0C6B-4163-BBED-E8BFF4AAD8E4}" type="slidenum">
              <a:rPr lang="en-GB" smtClean="0"/>
              <a:t>‹#›</a:t>
            </a:fld>
            <a:endParaRPr lang="en-GB"/>
          </a:p>
        </p:txBody>
      </p:sp>
    </p:spTree>
    <p:extLst>
      <p:ext uri="{BB962C8B-B14F-4D97-AF65-F5344CB8AC3E}">
        <p14:creationId xmlns:p14="http://schemas.microsoft.com/office/powerpoint/2010/main" val="3364441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endParaRPr lang="en-GB"/>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7" name="Zástupný symbol pro datum 6"/>
          <p:cNvSpPr>
            <a:spLocks noGrp="1"/>
          </p:cNvSpPr>
          <p:nvPr>
            <p:ph type="dt" sz="half" idx="10"/>
          </p:nvPr>
        </p:nvSpPr>
        <p:spPr/>
        <p:txBody>
          <a:bodyPr/>
          <a:lstStyle/>
          <a:p>
            <a:fld id="{EBFAC8CB-F9FF-4785-9544-0281C71EFA1E}" type="datetimeFigureOut">
              <a:rPr lang="en-GB" smtClean="0"/>
              <a:t>04/08/2023</a:t>
            </a:fld>
            <a:endParaRPr lang="en-GB"/>
          </a:p>
        </p:txBody>
      </p:sp>
      <p:sp>
        <p:nvSpPr>
          <p:cNvPr id="8" name="Zástupný symbol pro zápatí 7"/>
          <p:cNvSpPr>
            <a:spLocks noGrp="1"/>
          </p:cNvSpPr>
          <p:nvPr>
            <p:ph type="ftr" sz="quarter" idx="11"/>
          </p:nvPr>
        </p:nvSpPr>
        <p:spPr/>
        <p:txBody>
          <a:bodyPr/>
          <a:lstStyle/>
          <a:p>
            <a:endParaRPr lang="en-GB"/>
          </a:p>
        </p:txBody>
      </p:sp>
      <p:sp>
        <p:nvSpPr>
          <p:cNvPr id="9" name="Zástupný symbol pro číslo snímku 8"/>
          <p:cNvSpPr>
            <a:spLocks noGrp="1"/>
          </p:cNvSpPr>
          <p:nvPr>
            <p:ph type="sldNum" sz="quarter" idx="12"/>
          </p:nvPr>
        </p:nvSpPr>
        <p:spPr/>
        <p:txBody>
          <a:bodyPr/>
          <a:lstStyle/>
          <a:p>
            <a:fld id="{834B05A5-0C6B-4163-BBED-E8BFF4AAD8E4}" type="slidenum">
              <a:rPr lang="en-GB" smtClean="0"/>
              <a:t>‹#›</a:t>
            </a:fld>
            <a:endParaRPr lang="en-GB"/>
          </a:p>
        </p:txBody>
      </p:sp>
    </p:spTree>
    <p:extLst>
      <p:ext uri="{BB962C8B-B14F-4D97-AF65-F5344CB8AC3E}">
        <p14:creationId xmlns:p14="http://schemas.microsoft.com/office/powerpoint/2010/main" val="226990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datum 2"/>
          <p:cNvSpPr>
            <a:spLocks noGrp="1"/>
          </p:cNvSpPr>
          <p:nvPr>
            <p:ph type="dt" sz="half" idx="10"/>
          </p:nvPr>
        </p:nvSpPr>
        <p:spPr/>
        <p:txBody>
          <a:bodyPr/>
          <a:lstStyle/>
          <a:p>
            <a:fld id="{EBFAC8CB-F9FF-4785-9544-0281C71EFA1E}" type="datetimeFigureOut">
              <a:rPr lang="en-GB" smtClean="0"/>
              <a:t>04/08/2023</a:t>
            </a:fld>
            <a:endParaRPr lang="en-GB"/>
          </a:p>
        </p:txBody>
      </p:sp>
      <p:sp>
        <p:nvSpPr>
          <p:cNvPr id="4" name="Zástupný symbol pro zápatí 3"/>
          <p:cNvSpPr>
            <a:spLocks noGrp="1"/>
          </p:cNvSpPr>
          <p:nvPr>
            <p:ph type="ftr" sz="quarter" idx="11"/>
          </p:nvPr>
        </p:nvSpPr>
        <p:spPr/>
        <p:txBody>
          <a:bodyPr/>
          <a:lstStyle/>
          <a:p>
            <a:endParaRPr lang="en-GB"/>
          </a:p>
        </p:txBody>
      </p:sp>
      <p:sp>
        <p:nvSpPr>
          <p:cNvPr id="5" name="Zástupný symbol pro číslo snímku 4"/>
          <p:cNvSpPr>
            <a:spLocks noGrp="1"/>
          </p:cNvSpPr>
          <p:nvPr>
            <p:ph type="sldNum" sz="quarter" idx="12"/>
          </p:nvPr>
        </p:nvSpPr>
        <p:spPr/>
        <p:txBody>
          <a:bodyPr/>
          <a:lstStyle/>
          <a:p>
            <a:fld id="{834B05A5-0C6B-4163-BBED-E8BFF4AAD8E4}" type="slidenum">
              <a:rPr lang="en-GB" smtClean="0"/>
              <a:t>‹#›</a:t>
            </a:fld>
            <a:endParaRPr lang="en-GB"/>
          </a:p>
        </p:txBody>
      </p:sp>
    </p:spTree>
    <p:extLst>
      <p:ext uri="{BB962C8B-B14F-4D97-AF65-F5344CB8AC3E}">
        <p14:creationId xmlns:p14="http://schemas.microsoft.com/office/powerpoint/2010/main" val="2885553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BFAC8CB-F9FF-4785-9544-0281C71EFA1E}" type="datetimeFigureOut">
              <a:rPr lang="en-GB" smtClean="0"/>
              <a:t>04/08/2023</a:t>
            </a:fld>
            <a:endParaRPr lang="en-GB"/>
          </a:p>
        </p:txBody>
      </p:sp>
      <p:sp>
        <p:nvSpPr>
          <p:cNvPr id="3" name="Zástupný symbol pro zápatí 2"/>
          <p:cNvSpPr>
            <a:spLocks noGrp="1"/>
          </p:cNvSpPr>
          <p:nvPr>
            <p:ph type="ftr" sz="quarter" idx="11"/>
          </p:nvPr>
        </p:nvSpPr>
        <p:spPr/>
        <p:txBody>
          <a:bodyPr/>
          <a:lstStyle/>
          <a:p>
            <a:endParaRPr lang="en-GB"/>
          </a:p>
        </p:txBody>
      </p:sp>
      <p:sp>
        <p:nvSpPr>
          <p:cNvPr id="4" name="Zástupný symbol pro číslo snímku 3"/>
          <p:cNvSpPr>
            <a:spLocks noGrp="1"/>
          </p:cNvSpPr>
          <p:nvPr>
            <p:ph type="sldNum" sz="quarter" idx="12"/>
          </p:nvPr>
        </p:nvSpPr>
        <p:spPr/>
        <p:txBody>
          <a:bodyPr/>
          <a:lstStyle/>
          <a:p>
            <a:fld id="{834B05A5-0C6B-4163-BBED-E8BFF4AAD8E4}" type="slidenum">
              <a:rPr lang="en-GB" smtClean="0"/>
              <a:t>‹#›</a:t>
            </a:fld>
            <a:endParaRPr lang="en-GB"/>
          </a:p>
        </p:txBody>
      </p:sp>
    </p:spTree>
    <p:extLst>
      <p:ext uri="{BB962C8B-B14F-4D97-AF65-F5344CB8AC3E}">
        <p14:creationId xmlns:p14="http://schemas.microsoft.com/office/powerpoint/2010/main" val="1046554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GB"/>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EBFAC8CB-F9FF-4785-9544-0281C71EFA1E}" type="datetimeFigureOut">
              <a:rPr lang="en-GB" smtClean="0"/>
              <a:t>04/08/2023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834B05A5-0C6B-4163-BBED-E8BFF4AAD8E4}" type="slidenum">
              <a:rPr lang="en-GB" smtClean="0"/>
              <a:t>‹#›</a:t>
            </a:fld>
            <a:endParaRPr lang="en-GB"/>
          </a:p>
        </p:txBody>
      </p:sp>
    </p:spTree>
    <p:extLst>
      <p:ext uri="{BB962C8B-B14F-4D97-AF65-F5344CB8AC3E}">
        <p14:creationId xmlns:p14="http://schemas.microsoft.com/office/powerpoint/2010/main" val="1447366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GB"/>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EBFAC8CB-F9FF-4785-9544-0281C71EFA1E}" type="datetimeFigureOut">
              <a:rPr lang="en-GB" smtClean="0"/>
              <a:t>04/08/2023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834B05A5-0C6B-4163-BBED-E8BFF4AAD8E4}" type="slidenum">
              <a:rPr lang="en-GB" smtClean="0"/>
              <a:t>‹#›</a:t>
            </a:fld>
            <a:endParaRPr lang="en-GB"/>
          </a:p>
        </p:txBody>
      </p:sp>
    </p:spTree>
    <p:extLst>
      <p:ext uri="{BB962C8B-B14F-4D97-AF65-F5344CB8AC3E}">
        <p14:creationId xmlns:p14="http://schemas.microsoft.com/office/powerpoint/2010/main" val="3900206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endParaRPr lang="en-GB"/>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AC8CB-F9FF-4785-9544-0281C71EFA1E}" type="datetimeFigureOut">
              <a:rPr lang="en-GB" smtClean="0"/>
              <a:t>04/08/2023</a:t>
            </a:fld>
            <a:endParaRPr lang="en-GB"/>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4B05A5-0C6B-4163-BBED-E8BFF4AAD8E4}" type="slidenum">
              <a:rPr lang="en-GB" smtClean="0"/>
              <a:t>‹#›</a:t>
            </a:fld>
            <a:endParaRPr lang="en-GB"/>
          </a:p>
        </p:txBody>
      </p:sp>
    </p:spTree>
    <p:extLst>
      <p:ext uri="{BB962C8B-B14F-4D97-AF65-F5344CB8AC3E}">
        <p14:creationId xmlns:p14="http://schemas.microsoft.com/office/powerpoint/2010/main" val="2044619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1. TRANSPORT MARKETS</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057927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000775-BC4F-4EAB-B9CA-D10AE3FF9F49}"/>
              </a:ext>
            </a:extLst>
          </p:cNvPr>
          <p:cNvSpPr>
            <a:spLocks noGrp="1"/>
          </p:cNvSpPr>
          <p:nvPr>
            <p:ph type="title"/>
          </p:nvPr>
        </p:nvSpPr>
        <p:spPr>
          <a:xfrm>
            <a:off x="457200" y="116632"/>
            <a:ext cx="8229600" cy="778098"/>
          </a:xfrm>
        </p:spPr>
        <p:txBody>
          <a:bodyPr>
            <a:normAutofit fontScale="90000"/>
          </a:bodyPr>
          <a:lstStyle/>
          <a:p>
            <a:r>
              <a:rPr lang="en-GB" noProof="0" dirty="0"/>
              <a:t>Economic and transport growth (EU)</a:t>
            </a:r>
          </a:p>
        </p:txBody>
      </p:sp>
      <p:pic>
        <p:nvPicPr>
          <p:cNvPr id="7" name="Obrázek 6">
            <a:extLst>
              <a:ext uri="{FF2B5EF4-FFF2-40B4-BE49-F238E27FC236}">
                <a16:creationId xmlns:a16="http://schemas.microsoft.com/office/drawing/2014/main" id="{B1B7A16C-0469-E488-C6E8-0EBBC307262B}"/>
              </a:ext>
            </a:extLst>
          </p:cNvPr>
          <p:cNvPicPr>
            <a:picLocks noChangeAspect="1"/>
          </p:cNvPicPr>
          <p:nvPr/>
        </p:nvPicPr>
        <p:blipFill>
          <a:blip r:embed="rId2"/>
          <a:stretch>
            <a:fillRect/>
          </a:stretch>
        </p:blipFill>
        <p:spPr>
          <a:xfrm>
            <a:off x="1619672" y="942523"/>
            <a:ext cx="6230161" cy="5872449"/>
          </a:xfrm>
          <a:prstGeom prst="rect">
            <a:avLst/>
          </a:prstGeom>
        </p:spPr>
      </p:pic>
    </p:spTree>
    <p:extLst>
      <p:ext uri="{BB962C8B-B14F-4D97-AF65-F5344CB8AC3E}">
        <p14:creationId xmlns:p14="http://schemas.microsoft.com/office/powerpoint/2010/main" val="2074674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CD08E7-92F1-4B85-A312-7761AE429BA3}"/>
              </a:ext>
            </a:extLst>
          </p:cNvPr>
          <p:cNvSpPr>
            <a:spLocks noGrp="1"/>
          </p:cNvSpPr>
          <p:nvPr>
            <p:ph type="title"/>
          </p:nvPr>
        </p:nvSpPr>
        <p:spPr/>
        <p:txBody>
          <a:bodyPr/>
          <a:lstStyle/>
          <a:p>
            <a:r>
              <a:rPr lang="en-GB" noProof="0" dirty="0"/>
              <a:t>Modal splits 2019 (%)</a:t>
            </a:r>
          </a:p>
        </p:txBody>
      </p:sp>
      <p:graphicFrame>
        <p:nvGraphicFramePr>
          <p:cNvPr id="4" name="Tabulka 4">
            <a:extLst>
              <a:ext uri="{FF2B5EF4-FFF2-40B4-BE49-F238E27FC236}">
                <a16:creationId xmlns:a16="http://schemas.microsoft.com/office/drawing/2014/main" id="{F47215C7-AE1F-4AF7-B2DA-C1864CAD126E}"/>
              </a:ext>
            </a:extLst>
          </p:cNvPr>
          <p:cNvGraphicFramePr>
            <a:graphicFrameLocks noGrp="1"/>
          </p:cNvGraphicFramePr>
          <p:nvPr>
            <p:ph idx="1"/>
            <p:extLst>
              <p:ext uri="{D42A27DB-BD31-4B8C-83A1-F6EECF244321}">
                <p14:modId xmlns:p14="http://schemas.microsoft.com/office/powerpoint/2010/main" val="4145246162"/>
              </p:ext>
            </p:extLst>
          </p:nvPr>
        </p:nvGraphicFramePr>
        <p:xfrm>
          <a:off x="457199" y="1600200"/>
          <a:ext cx="8229600" cy="4145280"/>
        </p:xfrm>
        <a:graphic>
          <a:graphicData uri="http://schemas.openxmlformats.org/drawingml/2006/table">
            <a:tbl>
              <a:tblPr firstRow="1" bandRow="1">
                <a:tableStyleId>{5C22544A-7EE6-4342-B048-85BDC9FD1C3A}</a:tableStyleId>
              </a:tblPr>
              <a:tblGrid>
                <a:gridCol w="2026569">
                  <a:extLst>
                    <a:ext uri="{9D8B030D-6E8A-4147-A177-3AD203B41FA5}">
                      <a16:colId xmlns:a16="http://schemas.microsoft.com/office/drawing/2014/main" val="4148886975"/>
                    </a:ext>
                  </a:extLst>
                </a:gridCol>
                <a:gridCol w="1296144">
                  <a:extLst>
                    <a:ext uri="{9D8B030D-6E8A-4147-A177-3AD203B41FA5}">
                      <a16:colId xmlns:a16="http://schemas.microsoft.com/office/drawing/2014/main" val="2732827421"/>
                    </a:ext>
                  </a:extLst>
                </a:gridCol>
                <a:gridCol w="1152127">
                  <a:extLst>
                    <a:ext uri="{9D8B030D-6E8A-4147-A177-3AD203B41FA5}">
                      <a16:colId xmlns:a16="http://schemas.microsoft.com/office/drawing/2014/main" val="2057401226"/>
                    </a:ext>
                  </a:extLst>
                </a:gridCol>
                <a:gridCol w="1152128">
                  <a:extLst>
                    <a:ext uri="{9D8B030D-6E8A-4147-A177-3AD203B41FA5}">
                      <a16:colId xmlns:a16="http://schemas.microsoft.com/office/drawing/2014/main" val="180752512"/>
                    </a:ext>
                  </a:extLst>
                </a:gridCol>
                <a:gridCol w="1296144">
                  <a:extLst>
                    <a:ext uri="{9D8B030D-6E8A-4147-A177-3AD203B41FA5}">
                      <a16:colId xmlns:a16="http://schemas.microsoft.com/office/drawing/2014/main" val="42060788"/>
                    </a:ext>
                  </a:extLst>
                </a:gridCol>
                <a:gridCol w="1306488">
                  <a:extLst>
                    <a:ext uri="{9D8B030D-6E8A-4147-A177-3AD203B41FA5}">
                      <a16:colId xmlns:a16="http://schemas.microsoft.com/office/drawing/2014/main" val="3227259909"/>
                    </a:ext>
                  </a:extLst>
                </a:gridCol>
              </a:tblGrid>
              <a:tr h="370840">
                <a:tc>
                  <a:txBody>
                    <a:bodyPr/>
                    <a:lstStyle/>
                    <a:p>
                      <a:endParaRPr lang="cs-CZ" sz="2800" dirty="0"/>
                    </a:p>
                  </a:txBody>
                  <a:tcPr/>
                </a:tc>
                <a:tc>
                  <a:txBody>
                    <a:bodyPr/>
                    <a:lstStyle/>
                    <a:p>
                      <a:pPr algn="ctr"/>
                      <a:r>
                        <a:rPr lang="cs-CZ" sz="2800" dirty="0"/>
                        <a:t>EU</a:t>
                      </a:r>
                    </a:p>
                  </a:txBody>
                  <a:tcPr/>
                </a:tc>
                <a:tc>
                  <a:txBody>
                    <a:bodyPr/>
                    <a:lstStyle/>
                    <a:p>
                      <a:pPr algn="ctr"/>
                      <a:r>
                        <a:rPr lang="cs-CZ" sz="2800" dirty="0"/>
                        <a:t>USA</a:t>
                      </a:r>
                    </a:p>
                  </a:txBody>
                  <a:tcPr/>
                </a:tc>
                <a:tc>
                  <a:txBody>
                    <a:bodyPr/>
                    <a:lstStyle/>
                    <a:p>
                      <a:pPr algn="ctr"/>
                      <a:r>
                        <a:rPr lang="cs-CZ" sz="2800" dirty="0"/>
                        <a:t>Japan</a:t>
                      </a:r>
                    </a:p>
                  </a:txBody>
                  <a:tcPr/>
                </a:tc>
                <a:tc>
                  <a:txBody>
                    <a:bodyPr/>
                    <a:lstStyle/>
                    <a:p>
                      <a:pPr algn="ctr"/>
                      <a:r>
                        <a:rPr lang="cs-CZ" sz="2800" dirty="0" err="1"/>
                        <a:t>China</a:t>
                      </a:r>
                      <a:endParaRPr lang="cs-CZ" sz="2800" dirty="0"/>
                    </a:p>
                  </a:txBody>
                  <a:tcPr/>
                </a:tc>
                <a:tc>
                  <a:txBody>
                    <a:bodyPr/>
                    <a:lstStyle/>
                    <a:p>
                      <a:pPr algn="ctr"/>
                      <a:r>
                        <a:rPr lang="cs-CZ" sz="2800" dirty="0" err="1"/>
                        <a:t>Russia</a:t>
                      </a:r>
                      <a:endParaRPr lang="cs-CZ" sz="2800" dirty="0"/>
                    </a:p>
                  </a:txBody>
                  <a:tcPr/>
                </a:tc>
                <a:extLst>
                  <a:ext uri="{0D108BD9-81ED-4DB2-BD59-A6C34878D82A}">
                    <a16:rowId xmlns:a16="http://schemas.microsoft.com/office/drawing/2014/main" val="338221764"/>
                  </a:ext>
                </a:extLst>
              </a:tr>
              <a:tr h="370840">
                <a:tc>
                  <a:txBody>
                    <a:bodyPr/>
                    <a:lstStyle/>
                    <a:p>
                      <a:pPr algn="ctr"/>
                      <a:r>
                        <a:rPr lang="cs-CZ" sz="2800" b="1" dirty="0"/>
                        <a:t>FREIGHT</a:t>
                      </a:r>
                    </a:p>
                  </a:txBody>
                  <a:tcPr/>
                </a:tc>
                <a:tc>
                  <a:txBody>
                    <a:bodyPr/>
                    <a:lstStyle/>
                    <a:p>
                      <a:endParaRPr lang="cs-CZ" sz="2800" dirty="0"/>
                    </a:p>
                  </a:txBody>
                  <a:tcPr/>
                </a:tc>
                <a:tc>
                  <a:txBody>
                    <a:bodyPr/>
                    <a:lstStyle/>
                    <a:p>
                      <a:endParaRPr lang="cs-CZ" sz="2800" dirty="0"/>
                    </a:p>
                  </a:txBody>
                  <a:tcPr/>
                </a:tc>
                <a:tc>
                  <a:txBody>
                    <a:bodyPr/>
                    <a:lstStyle/>
                    <a:p>
                      <a:endParaRPr lang="cs-CZ" sz="2800" dirty="0"/>
                    </a:p>
                  </a:txBody>
                  <a:tcPr/>
                </a:tc>
                <a:tc>
                  <a:txBody>
                    <a:bodyPr/>
                    <a:lstStyle/>
                    <a:p>
                      <a:endParaRPr lang="cs-CZ" sz="2800" dirty="0"/>
                    </a:p>
                  </a:txBody>
                  <a:tcPr/>
                </a:tc>
                <a:tc>
                  <a:txBody>
                    <a:bodyPr/>
                    <a:lstStyle/>
                    <a:p>
                      <a:endParaRPr lang="cs-CZ" sz="2800" dirty="0"/>
                    </a:p>
                  </a:txBody>
                  <a:tcPr/>
                </a:tc>
                <a:extLst>
                  <a:ext uri="{0D108BD9-81ED-4DB2-BD59-A6C34878D82A}">
                    <a16:rowId xmlns:a16="http://schemas.microsoft.com/office/drawing/2014/main" val="522359810"/>
                  </a:ext>
                </a:extLst>
              </a:tr>
              <a:tr h="370840">
                <a:tc>
                  <a:txBody>
                    <a:bodyPr/>
                    <a:lstStyle/>
                    <a:p>
                      <a:r>
                        <a:rPr lang="cs-CZ" sz="2800" dirty="0" err="1"/>
                        <a:t>Road</a:t>
                      </a:r>
                      <a:endParaRPr lang="cs-CZ" sz="2800" dirty="0"/>
                    </a:p>
                  </a:txBody>
                  <a:tcPr/>
                </a:tc>
                <a:tc>
                  <a:txBody>
                    <a:bodyPr/>
                    <a:lstStyle/>
                    <a:p>
                      <a:pPr algn="ctr"/>
                      <a:r>
                        <a:rPr lang="cs-CZ" sz="2800" dirty="0"/>
                        <a:t>82</a:t>
                      </a:r>
                    </a:p>
                  </a:txBody>
                  <a:tcPr/>
                </a:tc>
                <a:tc>
                  <a:txBody>
                    <a:bodyPr/>
                    <a:lstStyle/>
                    <a:p>
                      <a:pPr algn="ctr"/>
                      <a:r>
                        <a:rPr lang="cs-CZ" sz="2800" dirty="0"/>
                        <a:t>56</a:t>
                      </a:r>
                    </a:p>
                  </a:txBody>
                  <a:tcPr/>
                </a:tc>
                <a:tc>
                  <a:txBody>
                    <a:bodyPr/>
                    <a:lstStyle/>
                    <a:p>
                      <a:pPr algn="ctr"/>
                      <a:r>
                        <a:rPr lang="cs-CZ" sz="2800" dirty="0"/>
                        <a:t>92</a:t>
                      </a:r>
                    </a:p>
                  </a:txBody>
                  <a:tcPr/>
                </a:tc>
                <a:tc>
                  <a:txBody>
                    <a:bodyPr/>
                    <a:lstStyle/>
                    <a:p>
                      <a:pPr algn="ctr"/>
                      <a:r>
                        <a:rPr lang="cs-CZ" sz="2800" dirty="0"/>
                        <a:t>66</a:t>
                      </a:r>
                    </a:p>
                  </a:txBody>
                  <a:tcPr/>
                </a:tc>
                <a:tc>
                  <a:txBody>
                    <a:bodyPr/>
                    <a:lstStyle/>
                    <a:p>
                      <a:pPr algn="ctr"/>
                      <a:r>
                        <a:rPr lang="cs-CZ" sz="2800" dirty="0"/>
                        <a:t>10</a:t>
                      </a:r>
                    </a:p>
                  </a:txBody>
                  <a:tcPr/>
                </a:tc>
                <a:extLst>
                  <a:ext uri="{0D108BD9-81ED-4DB2-BD59-A6C34878D82A}">
                    <a16:rowId xmlns:a16="http://schemas.microsoft.com/office/drawing/2014/main" val="1734065072"/>
                  </a:ext>
                </a:extLst>
              </a:tr>
              <a:tr h="370840">
                <a:tc>
                  <a:txBody>
                    <a:bodyPr/>
                    <a:lstStyle/>
                    <a:p>
                      <a:r>
                        <a:rPr lang="cs-CZ" sz="2800" dirty="0" err="1"/>
                        <a:t>Rail</a:t>
                      </a:r>
                      <a:endParaRPr lang="cs-CZ" sz="2800" dirty="0"/>
                    </a:p>
                  </a:txBody>
                  <a:tcPr/>
                </a:tc>
                <a:tc>
                  <a:txBody>
                    <a:bodyPr/>
                    <a:lstStyle/>
                    <a:p>
                      <a:pPr algn="ctr"/>
                      <a:r>
                        <a:rPr lang="cs-CZ" sz="2800" dirty="0"/>
                        <a:t>18</a:t>
                      </a:r>
                    </a:p>
                  </a:txBody>
                  <a:tcPr/>
                </a:tc>
                <a:tc>
                  <a:txBody>
                    <a:bodyPr/>
                    <a:lstStyle/>
                    <a:p>
                      <a:pPr algn="ctr"/>
                      <a:r>
                        <a:rPr lang="cs-CZ" sz="2800" dirty="0"/>
                        <a:t>44</a:t>
                      </a:r>
                    </a:p>
                  </a:txBody>
                  <a:tcPr/>
                </a:tc>
                <a:tc>
                  <a:txBody>
                    <a:bodyPr/>
                    <a:lstStyle/>
                    <a:p>
                      <a:pPr algn="ctr"/>
                      <a:r>
                        <a:rPr lang="cs-CZ" sz="2800" dirty="0"/>
                        <a:t>8</a:t>
                      </a:r>
                    </a:p>
                  </a:txBody>
                  <a:tcPr/>
                </a:tc>
                <a:tc>
                  <a:txBody>
                    <a:bodyPr/>
                    <a:lstStyle/>
                    <a:p>
                      <a:pPr algn="ctr"/>
                      <a:r>
                        <a:rPr lang="cs-CZ" sz="2800" dirty="0"/>
                        <a:t>34</a:t>
                      </a:r>
                    </a:p>
                  </a:txBody>
                  <a:tcPr/>
                </a:tc>
                <a:tc>
                  <a:txBody>
                    <a:bodyPr/>
                    <a:lstStyle/>
                    <a:p>
                      <a:pPr algn="ctr"/>
                      <a:r>
                        <a:rPr lang="cs-CZ" sz="2800" dirty="0"/>
                        <a:t>90</a:t>
                      </a:r>
                    </a:p>
                  </a:txBody>
                  <a:tcPr/>
                </a:tc>
                <a:extLst>
                  <a:ext uri="{0D108BD9-81ED-4DB2-BD59-A6C34878D82A}">
                    <a16:rowId xmlns:a16="http://schemas.microsoft.com/office/drawing/2014/main" val="4196857871"/>
                  </a:ext>
                </a:extLst>
              </a:tr>
              <a:tr h="370840">
                <a:tc>
                  <a:txBody>
                    <a:bodyPr/>
                    <a:lstStyle/>
                    <a:p>
                      <a:pPr algn="ctr"/>
                      <a:r>
                        <a:rPr lang="cs-CZ" sz="2800" b="1" dirty="0"/>
                        <a:t>PASSENGER</a:t>
                      </a:r>
                    </a:p>
                  </a:txBody>
                  <a:tcPr/>
                </a:tc>
                <a:tc>
                  <a:txBody>
                    <a:bodyPr/>
                    <a:lstStyle/>
                    <a:p>
                      <a:pPr algn="ctr"/>
                      <a:endParaRPr lang="cs-CZ" sz="2800"/>
                    </a:p>
                  </a:txBody>
                  <a:tcPr/>
                </a:tc>
                <a:tc>
                  <a:txBody>
                    <a:bodyPr/>
                    <a:lstStyle/>
                    <a:p>
                      <a:pPr algn="ctr"/>
                      <a:endParaRPr lang="cs-CZ" sz="2800" dirty="0"/>
                    </a:p>
                  </a:txBody>
                  <a:tcPr/>
                </a:tc>
                <a:tc>
                  <a:txBody>
                    <a:bodyPr/>
                    <a:lstStyle/>
                    <a:p>
                      <a:pPr algn="ctr"/>
                      <a:endParaRPr lang="cs-CZ" sz="2800" dirty="0"/>
                    </a:p>
                  </a:txBody>
                  <a:tcPr/>
                </a:tc>
                <a:tc>
                  <a:txBody>
                    <a:bodyPr/>
                    <a:lstStyle/>
                    <a:p>
                      <a:pPr algn="ctr"/>
                      <a:endParaRPr lang="cs-CZ" sz="2800" dirty="0"/>
                    </a:p>
                  </a:txBody>
                  <a:tcPr/>
                </a:tc>
                <a:tc>
                  <a:txBody>
                    <a:bodyPr/>
                    <a:lstStyle/>
                    <a:p>
                      <a:pPr algn="ctr"/>
                      <a:endParaRPr lang="cs-CZ" sz="2800" dirty="0"/>
                    </a:p>
                  </a:txBody>
                  <a:tcPr/>
                </a:tc>
                <a:extLst>
                  <a:ext uri="{0D108BD9-81ED-4DB2-BD59-A6C34878D82A}">
                    <a16:rowId xmlns:a16="http://schemas.microsoft.com/office/drawing/2014/main" val="2102206696"/>
                  </a:ext>
                </a:extLst>
              </a:tr>
              <a:tr h="370840">
                <a:tc>
                  <a:txBody>
                    <a:bodyPr/>
                    <a:lstStyle/>
                    <a:p>
                      <a:r>
                        <a:rPr lang="cs-CZ" sz="2800" dirty="0"/>
                        <a:t>Car</a:t>
                      </a:r>
                    </a:p>
                  </a:txBody>
                  <a:tcPr/>
                </a:tc>
                <a:tc>
                  <a:txBody>
                    <a:bodyPr/>
                    <a:lstStyle/>
                    <a:p>
                      <a:pPr algn="ctr"/>
                      <a:r>
                        <a:rPr lang="cs-CZ" sz="2800" dirty="0"/>
                        <a:t>82</a:t>
                      </a:r>
                    </a:p>
                  </a:txBody>
                  <a:tcPr/>
                </a:tc>
                <a:tc>
                  <a:txBody>
                    <a:bodyPr/>
                    <a:lstStyle/>
                    <a:p>
                      <a:pPr algn="ctr"/>
                      <a:r>
                        <a:rPr lang="cs-CZ" sz="2800" dirty="0"/>
                        <a:t>92</a:t>
                      </a:r>
                    </a:p>
                  </a:txBody>
                  <a:tcPr/>
                </a:tc>
                <a:tc>
                  <a:txBody>
                    <a:bodyPr/>
                    <a:lstStyle/>
                    <a:p>
                      <a:pPr algn="ctr"/>
                      <a:r>
                        <a:rPr lang="cs-CZ" sz="2800" dirty="0"/>
                        <a:t>1</a:t>
                      </a:r>
                    </a:p>
                  </a:txBody>
                  <a:tcPr/>
                </a:tc>
                <a:tc>
                  <a:txBody>
                    <a:bodyPr/>
                    <a:lstStyle/>
                    <a:p>
                      <a:pPr algn="ctr"/>
                      <a:r>
                        <a:rPr lang="cs-CZ" sz="2800" dirty="0"/>
                        <a:t>38</a:t>
                      </a:r>
                    </a:p>
                  </a:txBody>
                  <a:tcPr/>
                </a:tc>
                <a:tc>
                  <a:txBody>
                    <a:bodyPr/>
                    <a:lstStyle/>
                    <a:p>
                      <a:pPr algn="ctr"/>
                      <a:r>
                        <a:rPr lang="cs-CZ" sz="2800" dirty="0" err="1"/>
                        <a:t>n.a</a:t>
                      </a:r>
                      <a:r>
                        <a:rPr lang="cs-CZ" sz="2800" dirty="0"/>
                        <a:t>.</a:t>
                      </a:r>
                    </a:p>
                  </a:txBody>
                  <a:tcPr/>
                </a:tc>
                <a:extLst>
                  <a:ext uri="{0D108BD9-81ED-4DB2-BD59-A6C34878D82A}">
                    <a16:rowId xmlns:a16="http://schemas.microsoft.com/office/drawing/2014/main" val="2402965558"/>
                  </a:ext>
                </a:extLst>
              </a:tr>
              <a:tr h="370840">
                <a:tc>
                  <a:txBody>
                    <a:bodyPr/>
                    <a:lstStyle/>
                    <a:p>
                      <a:r>
                        <a:rPr lang="cs-CZ" sz="2800" dirty="0"/>
                        <a:t>Bus</a:t>
                      </a:r>
                    </a:p>
                  </a:txBody>
                  <a:tcPr/>
                </a:tc>
                <a:tc>
                  <a:txBody>
                    <a:bodyPr/>
                    <a:lstStyle/>
                    <a:p>
                      <a:pPr algn="ctr"/>
                      <a:r>
                        <a:rPr lang="cs-CZ" sz="2800" dirty="0"/>
                        <a:t>9</a:t>
                      </a:r>
                    </a:p>
                  </a:txBody>
                  <a:tcPr/>
                </a:tc>
                <a:tc>
                  <a:txBody>
                    <a:bodyPr/>
                    <a:lstStyle/>
                    <a:p>
                      <a:pPr algn="ctr"/>
                      <a:r>
                        <a:rPr lang="cs-CZ" sz="2800" dirty="0"/>
                        <a:t>7</a:t>
                      </a:r>
                    </a:p>
                  </a:txBody>
                  <a:tcPr/>
                </a:tc>
                <a:tc>
                  <a:txBody>
                    <a:bodyPr/>
                    <a:lstStyle/>
                    <a:p>
                      <a:pPr algn="ctr"/>
                      <a:r>
                        <a:rPr lang="cs-CZ" sz="2800" dirty="0"/>
                        <a:t>13</a:t>
                      </a:r>
                    </a:p>
                  </a:txBody>
                  <a:tcPr/>
                </a:tc>
                <a:tc>
                  <a:txBody>
                    <a:bodyPr/>
                    <a:lstStyle/>
                    <a:p>
                      <a:pPr algn="ctr"/>
                      <a:r>
                        <a:rPr lang="cs-CZ" sz="2800" dirty="0" err="1"/>
                        <a:t>n.a</a:t>
                      </a:r>
                      <a:r>
                        <a:rPr lang="cs-CZ" sz="2800" dirty="0"/>
                        <a:t>.</a:t>
                      </a:r>
                    </a:p>
                  </a:txBody>
                  <a:tcPr/>
                </a:tc>
                <a:tc>
                  <a:txBody>
                    <a:bodyPr/>
                    <a:lstStyle/>
                    <a:p>
                      <a:pPr algn="ctr"/>
                      <a:r>
                        <a:rPr lang="cs-CZ" sz="2800" dirty="0"/>
                        <a:t>49</a:t>
                      </a:r>
                    </a:p>
                  </a:txBody>
                  <a:tcPr/>
                </a:tc>
                <a:extLst>
                  <a:ext uri="{0D108BD9-81ED-4DB2-BD59-A6C34878D82A}">
                    <a16:rowId xmlns:a16="http://schemas.microsoft.com/office/drawing/2014/main" val="2226087861"/>
                  </a:ext>
                </a:extLst>
              </a:tr>
              <a:tr h="370840">
                <a:tc>
                  <a:txBody>
                    <a:bodyPr/>
                    <a:lstStyle/>
                    <a:p>
                      <a:r>
                        <a:rPr lang="cs-CZ" sz="2800" dirty="0" err="1"/>
                        <a:t>Train</a:t>
                      </a:r>
                      <a:endParaRPr lang="cs-CZ" sz="2800" dirty="0"/>
                    </a:p>
                  </a:txBody>
                  <a:tcPr/>
                </a:tc>
                <a:tc>
                  <a:txBody>
                    <a:bodyPr/>
                    <a:lstStyle/>
                    <a:p>
                      <a:pPr algn="ctr"/>
                      <a:r>
                        <a:rPr lang="cs-CZ" sz="2800" dirty="0"/>
                        <a:t>9</a:t>
                      </a:r>
                    </a:p>
                  </a:txBody>
                  <a:tcPr/>
                </a:tc>
                <a:tc>
                  <a:txBody>
                    <a:bodyPr/>
                    <a:lstStyle/>
                    <a:p>
                      <a:pPr algn="ctr"/>
                      <a:r>
                        <a:rPr lang="cs-CZ" sz="2800" dirty="0"/>
                        <a:t>1</a:t>
                      </a:r>
                    </a:p>
                  </a:txBody>
                  <a:tcPr/>
                </a:tc>
                <a:tc>
                  <a:txBody>
                    <a:bodyPr/>
                    <a:lstStyle/>
                    <a:p>
                      <a:pPr algn="ctr"/>
                      <a:r>
                        <a:rPr lang="cs-CZ" sz="2800" dirty="0"/>
                        <a:t>86</a:t>
                      </a:r>
                    </a:p>
                  </a:txBody>
                  <a:tcPr/>
                </a:tc>
                <a:tc>
                  <a:txBody>
                    <a:bodyPr/>
                    <a:lstStyle/>
                    <a:p>
                      <a:pPr algn="ctr"/>
                      <a:r>
                        <a:rPr lang="cs-CZ" sz="2800" dirty="0"/>
                        <a:t>62</a:t>
                      </a:r>
                    </a:p>
                  </a:txBody>
                  <a:tcPr/>
                </a:tc>
                <a:tc>
                  <a:txBody>
                    <a:bodyPr/>
                    <a:lstStyle/>
                    <a:p>
                      <a:pPr algn="ctr"/>
                      <a:r>
                        <a:rPr lang="cs-CZ" sz="2800" dirty="0"/>
                        <a:t>51</a:t>
                      </a:r>
                    </a:p>
                  </a:txBody>
                  <a:tcPr/>
                </a:tc>
                <a:extLst>
                  <a:ext uri="{0D108BD9-81ED-4DB2-BD59-A6C34878D82A}">
                    <a16:rowId xmlns:a16="http://schemas.microsoft.com/office/drawing/2014/main" val="1953275601"/>
                  </a:ext>
                </a:extLst>
              </a:tr>
            </a:tbl>
          </a:graphicData>
        </a:graphic>
      </p:graphicFrame>
    </p:spTree>
    <p:extLst>
      <p:ext uri="{BB962C8B-B14F-4D97-AF65-F5344CB8AC3E}">
        <p14:creationId xmlns:p14="http://schemas.microsoft.com/office/powerpoint/2010/main" val="3641099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EE7C8-E804-40DB-9F90-E8B4801F0EFE}"/>
              </a:ext>
            </a:extLst>
          </p:cNvPr>
          <p:cNvSpPr>
            <a:spLocks noGrp="1"/>
          </p:cNvSpPr>
          <p:nvPr>
            <p:ph type="title"/>
          </p:nvPr>
        </p:nvSpPr>
        <p:spPr>
          <a:xfrm>
            <a:off x="457200" y="274638"/>
            <a:ext cx="8229600" cy="922114"/>
          </a:xfrm>
        </p:spPr>
        <p:txBody>
          <a:bodyPr/>
          <a:lstStyle/>
          <a:p>
            <a:r>
              <a:rPr lang="en-GB" noProof="0" dirty="0"/>
              <a:t>Nature or nurture?</a:t>
            </a:r>
          </a:p>
        </p:txBody>
      </p:sp>
      <p:sp>
        <p:nvSpPr>
          <p:cNvPr id="3" name="Zástupný obsah 2">
            <a:extLst>
              <a:ext uri="{FF2B5EF4-FFF2-40B4-BE49-F238E27FC236}">
                <a16:creationId xmlns:a16="http://schemas.microsoft.com/office/drawing/2014/main" id="{3EA01F3B-3096-4238-AF70-B1D2947DC0AC}"/>
              </a:ext>
            </a:extLst>
          </p:cNvPr>
          <p:cNvSpPr>
            <a:spLocks noGrp="1"/>
          </p:cNvSpPr>
          <p:nvPr>
            <p:ph idx="1"/>
          </p:nvPr>
        </p:nvSpPr>
        <p:spPr>
          <a:xfrm>
            <a:off x="457200" y="1227488"/>
            <a:ext cx="8229600" cy="4853136"/>
          </a:xfrm>
        </p:spPr>
        <p:txBody>
          <a:bodyPr>
            <a:normAutofit fontScale="85000" lnSpcReduction="10000"/>
          </a:bodyPr>
          <a:lstStyle/>
          <a:p>
            <a:r>
              <a:rPr lang="en-GB" noProof="0" dirty="0"/>
              <a:t>The paper examines the reasons for the difference in </a:t>
            </a:r>
            <a:r>
              <a:rPr lang="en-GB" b="1" noProof="0" dirty="0"/>
              <a:t>rail’s share of freight </a:t>
            </a:r>
            <a:r>
              <a:rPr lang="en-GB" noProof="0" dirty="0"/>
              <a:t>in Europe and the United States. </a:t>
            </a:r>
          </a:p>
          <a:p>
            <a:r>
              <a:rPr lang="en-GB" noProof="0" dirty="0"/>
              <a:t>They find that </a:t>
            </a:r>
            <a:r>
              <a:rPr lang="en-GB" b="1" noProof="0" dirty="0"/>
              <a:t>83%</a:t>
            </a:r>
            <a:r>
              <a:rPr lang="en-GB" noProof="0" dirty="0"/>
              <a:t> of the gap in 2000 is probably due to </a:t>
            </a:r>
            <a:r>
              <a:rPr lang="en-GB" b="1" noProof="0" dirty="0"/>
              <a:t>natural</a:t>
            </a:r>
            <a:r>
              <a:rPr lang="en-GB" noProof="0" dirty="0"/>
              <a:t> or inherent differences, principally geography, shipment distance, and commodity mix. </a:t>
            </a:r>
          </a:p>
          <a:p>
            <a:r>
              <a:rPr lang="en-GB" noProof="0" dirty="0"/>
              <a:t>However, </a:t>
            </a:r>
            <a:r>
              <a:rPr lang="en-GB" b="1" noProof="0" dirty="0"/>
              <a:t>17%</a:t>
            </a:r>
            <a:r>
              <a:rPr lang="en-GB" noProof="0" dirty="0"/>
              <a:t> of the gap is presumably due to </a:t>
            </a:r>
            <a:r>
              <a:rPr lang="en-GB" b="1" noProof="0" dirty="0"/>
              <a:t>public policies</a:t>
            </a:r>
            <a:r>
              <a:rPr lang="en-GB" noProof="0" dirty="0"/>
              <a:t> including priority of passenger service, lack of interoperability at borders, service quality and rates, and incentives of the rail operators.</a:t>
            </a:r>
          </a:p>
          <a:p>
            <a:r>
              <a:rPr lang="en-GB" noProof="0" dirty="0"/>
              <a:t>We estimate that if that policy gap were closed, railroads’ share of freight in Europe would increase from </a:t>
            </a:r>
            <a:r>
              <a:rPr lang="en-GB" b="1" noProof="0" dirty="0"/>
              <a:t>8% to 13%.</a:t>
            </a:r>
          </a:p>
        </p:txBody>
      </p:sp>
      <p:sp>
        <p:nvSpPr>
          <p:cNvPr id="4" name="Obdélník 3">
            <a:extLst>
              <a:ext uri="{FF2B5EF4-FFF2-40B4-BE49-F238E27FC236}">
                <a16:creationId xmlns:a16="http://schemas.microsoft.com/office/drawing/2014/main" id="{2F137834-910C-4AFC-B7C7-ADD03BB2D5CA}"/>
              </a:ext>
            </a:extLst>
          </p:cNvPr>
          <p:cNvSpPr/>
          <p:nvPr/>
        </p:nvSpPr>
        <p:spPr>
          <a:xfrm>
            <a:off x="395536" y="6080624"/>
            <a:ext cx="8352928" cy="646331"/>
          </a:xfrm>
          <a:prstGeom prst="rect">
            <a:avLst/>
          </a:prstGeom>
        </p:spPr>
        <p:txBody>
          <a:bodyPr wrap="square">
            <a:spAutoFit/>
          </a:bodyPr>
          <a:lstStyle/>
          <a:p>
            <a:r>
              <a:rPr lang="en-US" i="1" dirty="0"/>
              <a:t>Vassallo, J. M., &amp; Fagan, M. (2007). Nature or nurture: why do railroads carry greater freight share in the United States than in Europe?. Transportation, 34(2), 177-193.</a:t>
            </a:r>
            <a:endParaRPr lang="cs-CZ" i="1" dirty="0"/>
          </a:p>
        </p:txBody>
      </p:sp>
    </p:spTree>
    <p:extLst>
      <p:ext uri="{BB962C8B-B14F-4D97-AF65-F5344CB8AC3E}">
        <p14:creationId xmlns:p14="http://schemas.microsoft.com/office/powerpoint/2010/main" val="1103001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t>Theory of SUPPLY</a:t>
            </a:r>
          </a:p>
        </p:txBody>
      </p:sp>
      <p:sp>
        <p:nvSpPr>
          <p:cNvPr id="3" name="Zástupný symbol pro obsah 2"/>
          <p:cNvSpPr>
            <a:spLocks noGrp="1"/>
          </p:cNvSpPr>
          <p:nvPr>
            <p:ph idx="1"/>
          </p:nvPr>
        </p:nvSpPr>
        <p:spPr/>
        <p:txBody>
          <a:bodyPr/>
          <a:lstStyle/>
          <a:p>
            <a:pPr marL="0" indent="0">
              <a:buNone/>
            </a:pPr>
            <a:r>
              <a:rPr lang="en-GB" noProof="0" dirty="0"/>
              <a:t>The </a:t>
            </a:r>
            <a:r>
              <a:rPr lang="en-GB" b="1" noProof="0" dirty="0"/>
              <a:t>law of supply</a:t>
            </a:r>
            <a:r>
              <a:rPr lang="en-GB" noProof="0" dirty="0"/>
              <a:t> is a fundamental principle of economic theory which states that, all else equal, an increase in price results in an increase in quantity supplied</a:t>
            </a:r>
          </a:p>
        </p:txBody>
      </p:sp>
    </p:spTree>
    <p:extLst>
      <p:ext uri="{BB962C8B-B14F-4D97-AF65-F5344CB8AC3E}">
        <p14:creationId xmlns:p14="http://schemas.microsoft.com/office/powerpoint/2010/main" val="1371183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t>Supply determinants</a:t>
            </a:r>
          </a:p>
        </p:txBody>
      </p:sp>
      <p:sp>
        <p:nvSpPr>
          <p:cNvPr id="3" name="Zástupný symbol pro obsah 2"/>
          <p:cNvSpPr>
            <a:spLocks noGrp="1"/>
          </p:cNvSpPr>
          <p:nvPr>
            <p:ph idx="1"/>
          </p:nvPr>
        </p:nvSpPr>
        <p:spPr/>
        <p:txBody>
          <a:bodyPr/>
          <a:lstStyle/>
          <a:p>
            <a:r>
              <a:rPr lang="en-GB" noProof="0" dirty="0"/>
              <a:t>The </a:t>
            </a:r>
            <a:r>
              <a:rPr lang="en-GB" b="1" noProof="0" dirty="0"/>
              <a:t>cost</a:t>
            </a:r>
            <a:r>
              <a:rPr lang="en-GB" noProof="0" dirty="0"/>
              <a:t> of production → main factor</a:t>
            </a:r>
          </a:p>
          <a:p>
            <a:r>
              <a:rPr lang="en-GB" noProof="0" dirty="0"/>
              <a:t>Government </a:t>
            </a:r>
            <a:r>
              <a:rPr lang="en-GB" b="1" noProof="0" dirty="0"/>
              <a:t>policy </a:t>
            </a:r>
            <a:r>
              <a:rPr lang="en-GB" noProof="0" dirty="0"/>
              <a:t>→ regulation, subsidy</a:t>
            </a:r>
          </a:p>
          <a:p>
            <a:r>
              <a:rPr lang="en-GB" noProof="0" dirty="0"/>
              <a:t>The price of goods in </a:t>
            </a:r>
            <a:r>
              <a:rPr lang="en-GB" b="1" noProof="0" dirty="0"/>
              <a:t>joint supply </a:t>
            </a:r>
            <a:r>
              <a:rPr lang="en-GB" noProof="0" dirty="0"/>
              <a:t>→ passengers and freight</a:t>
            </a:r>
          </a:p>
          <a:p>
            <a:r>
              <a:rPr lang="en-GB" b="1" noProof="0" dirty="0"/>
              <a:t>Aims </a:t>
            </a:r>
            <a:r>
              <a:rPr lang="en-GB" noProof="0" dirty="0"/>
              <a:t>of producer → max. profits, revenue, employment ….</a:t>
            </a:r>
          </a:p>
          <a:p>
            <a:endParaRPr lang="en-GB" noProof="0" dirty="0"/>
          </a:p>
        </p:txBody>
      </p:sp>
    </p:spTree>
    <p:extLst>
      <p:ext uri="{BB962C8B-B14F-4D97-AF65-F5344CB8AC3E}">
        <p14:creationId xmlns:p14="http://schemas.microsoft.com/office/powerpoint/2010/main" val="904968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t>Case: British bus industry</a:t>
            </a:r>
          </a:p>
        </p:txBody>
      </p:sp>
      <p:pic>
        <p:nvPicPr>
          <p:cNvPr id="4" name="Picture 3" descr="Transecon cowie 1-5.pdf"/>
          <p:cNvPicPr>
            <a:picLocks noChangeAspect="1"/>
          </p:cNvPicPr>
          <p:nvPr/>
        </p:nvPicPr>
        <p:blipFill rotWithShape="1">
          <a:blip r:embed="rId2" cstate="print">
            <a:extLst>
              <a:ext uri="{28A0092B-C50C-407E-A947-70E740481C1C}">
                <a14:useLocalDpi xmlns:a14="http://schemas.microsoft.com/office/drawing/2010/main" val="0"/>
              </a:ext>
            </a:extLst>
          </a:blip>
          <a:srcRect l="2685" t="21218" r="5314"/>
          <a:stretch/>
        </p:blipFill>
        <p:spPr>
          <a:xfrm rot="10800000">
            <a:off x="448303" y="1700808"/>
            <a:ext cx="8247394" cy="4569800"/>
          </a:xfrm>
          <a:prstGeom prst="rect">
            <a:avLst/>
          </a:prstGeom>
        </p:spPr>
      </p:pic>
    </p:spTree>
    <p:extLst>
      <p:ext uri="{BB962C8B-B14F-4D97-AF65-F5344CB8AC3E}">
        <p14:creationId xmlns:p14="http://schemas.microsoft.com/office/powerpoint/2010/main" val="2927311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t>Organization of Supply</a:t>
            </a:r>
          </a:p>
        </p:txBody>
      </p:sp>
      <p:sp>
        <p:nvSpPr>
          <p:cNvPr id="3" name="Zástupný symbol pro obsah 2"/>
          <p:cNvSpPr>
            <a:spLocks noGrp="1"/>
          </p:cNvSpPr>
          <p:nvPr>
            <p:ph idx="1"/>
          </p:nvPr>
        </p:nvSpPr>
        <p:spPr/>
        <p:txBody>
          <a:bodyPr/>
          <a:lstStyle/>
          <a:p>
            <a:r>
              <a:rPr lang="en-GB" noProof="0" dirty="0"/>
              <a:t>Monopoly or </a:t>
            </a:r>
            <a:r>
              <a:rPr lang="en-GB" b="1" noProof="0" dirty="0"/>
              <a:t>Competition</a:t>
            </a:r>
            <a:r>
              <a:rPr lang="en-GB" noProof="0" dirty="0"/>
              <a:t>?</a:t>
            </a:r>
          </a:p>
          <a:p>
            <a:r>
              <a:rPr lang="en-GB" noProof="0" dirty="0"/>
              <a:t>Privatization </a:t>
            </a:r>
            <a:r>
              <a:rPr lang="en-GB" b="1" noProof="0" dirty="0"/>
              <a:t>or/and </a:t>
            </a:r>
            <a:r>
              <a:rPr lang="en-GB" noProof="0" dirty="0"/>
              <a:t>Competition?</a:t>
            </a:r>
          </a:p>
          <a:p>
            <a:r>
              <a:rPr lang="en-GB" noProof="0" dirty="0"/>
              <a:t>Regulation or </a:t>
            </a:r>
            <a:r>
              <a:rPr lang="en-GB" b="1" noProof="0" dirty="0"/>
              <a:t>Deregulation</a:t>
            </a:r>
            <a:r>
              <a:rPr lang="en-GB" noProof="0" dirty="0"/>
              <a:t> (incl. Fares)?</a:t>
            </a:r>
          </a:p>
          <a:p>
            <a:r>
              <a:rPr lang="en-GB" noProof="0" dirty="0"/>
              <a:t>Laissez Fare or </a:t>
            </a:r>
            <a:r>
              <a:rPr lang="en-GB" b="1" noProof="0" dirty="0"/>
              <a:t>Environmental/Social </a:t>
            </a:r>
            <a:r>
              <a:rPr lang="en-GB" noProof="0" dirty="0"/>
              <a:t>Values?</a:t>
            </a:r>
          </a:p>
          <a:p>
            <a:endParaRPr lang="en-GB" noProof="0" dirty="0"/>
          </a:p>
        </p:txBody>
      </p:sp>
    </p:spTree>
    <p:extLst>
      <p:ext uri="{BB962C8B-B14F-4D97-AF65-F5344CB8AC3E}">
        <p14:creationId xmlns:p14="http://schemas.microsoft.com/office/powerpoint/2010/main" val="862630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t>Market workings</a:t>
            </a:r>
          </a:p>
        </p:txBody>
      </p:sp>
      <p:sp>
        <p:nvSpPr>
          <p:cNvPr id="3" name="Zástupný symbol pro obsah 2"/>
          <p:cNvSpPr>
            <a:spLocks noGrp="1"/>
          </p:cNvSpPr>
          <p:nvPr>
            <p:ph idx="1"/>
          </p:nvPr>
        </p:nvSpPr>
        <p:spPr/>
        <p:txBody>
          <a:bodyPr/>
          <a:lstStyle/>
          <a:p>
            <a:r>
              <a:rPr lang="en-GB" noProof="0" dirty="0"/>
              <a:t>Putting together </a:t>
            </a:r>
            <a:r>
              <a:rPr lang="en-GB" b="1" noProof="0" dirty="0"/>
              <a:t>demand and supply</a:t>
            </a:r>
          </a:p>
          <a:p>
            <a:r>
              <a:rPr lang="en-GB" noProof="0" dirty="0"/>
              <a:t>Incorporate </a:t>
            </a:r>
            <a:r>
              <a:rPr lang="en-GB" b="1" noProof="0" dirty="0"/>
              <a:t>market imperfections</a:t>
            </a:r>
          </a:p>
          <a:p>
            <a:r>
              <a:rPr lang="en-GB" noProof="0" dirty="0"/>
              <a:t>Adding </a:t>
            </a:r>
            <a:r>
              <a:rPr lang="en-GB" b="1" noProof="0" dirty="0"/>
              <a:t>government intervention </a:t>
            </a:r>
            <a:r>
              <a:rPr lang="en-GB" noProof="0" dirty="0"/>
              <a:t>and regulation</a:t>
            </a:r>
          </a:p>
          <a:p>
            <a:endParaRPr lang="en-GB" noProof="0" dirty="0"/>
          </a:p>
        </p:txBody>
      </p:sp>
    </p:spTree>
    <p:extLst>
      <p:ext uri="{BB962C8B-B14F-4D97-AF65-F5344CB8AC3E}">
        <p14:creationId xmlns:p14="http://schemas.microsoft.com/office/powerpoint/2010/main" val="1670247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p:txBody>
          <a:bodyPr/>
          <a:lstStyle/>
          <a:p>
            <a:r>
              <a:rPr lang="en-GB" noProof="0" dirty="0"/>
              <a:t>EXERCISES</a:t>
            </a:r>
          </a:p>
        </p:txBody>
      </p:sp>
      <p:sp>
        <p:nvSpPr>
          <p:cNvPr id="7" name="Podnadpis 6"/>
          <p:cNvSpPr>
            <a:spLocks noGrp="1"/>
          </p:cNvSpPr>
          <p:nvPr>
            <p:ph type="subTitle" idx="1"/>
          </p:nvPr>
        </p:nvSpPr>
        <p:spPr/>
        <p:txBody>
          <a:bodyPr/>
          <a:lstStyle/>
          <a:p>
            <a:endParaRPr lang="cs-CZ"/>
          </a:p>
        </p:txBody>
      </p:sp>
    </p:spTree>
    <p:extLst>
      <p:ext uri="{BB962C8B-B14F-4D97-AF65-F5344CB8AC3E}">
        <p14:creationId xmlns:p14="http://schemas.microsoft.com/office/powerpoint/2010/main" val="3578793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t>Increasing the use of the railways</a:t>
            </a:r>
          </a:p>
        </p:txBody>
      </p:sp>
      <mc:AlternateContent xmlns:mc="http://schemas.openxmlformats.org/markup-compatibility/2006" xmlns:a14="http://schemas.microsoft.com/office/drawing/2010/main">
        <mc:Choice Requires="a14">
          <p:sp>
            <p:nvSpPr>
              <p:cNvPr id="5" name="Zástupný symbol pro obsah 4"/>
              <p:cNvSpPr>
                <a:spLocks noGrp="1"/>
              </p:cNvSpPr>
              <p:nvPr>
                <p:ph sz="half" idx="2"/>
              </p:nvPr>
            </p:nvSpPr>
            <p:spPr>
              <a:xfrm>
                <a:off x="179512" y="1417638"/>
                <a:ext cx="4248473" cy="5440362"/>
              </a:xfrm>
            </p:spPr>
            <p:txBody>
              <a:bodyPr>
                <a:normAutofit/>
              </a:bodyPr>
              <a:lstStyle/>
              <a:p>
                <a:r>
                  <a:rPr lang="en-GB" sz="2800" noProof="0" dirty="0"/>
                  <a:t>The EU wants an increase in the </a:t>
                </a:r>
                <a:r>
                  <a:rPr lang="en-GB" sz="2800" b="1" noProof="0" dirty="0"/>
                  <a:t>use of passenger rail</a:t>
                </a:r>
                <a:r>
                  <a:rPr lang="en-GB" sz="2800" noProof="0" dirty="0"/>
                  <a:t>. T</a:t>
                </a:r>
              </a:p>
              <a:p>
                <a:r>
                  <a:rPr lang="en-GB" sz="2800" noProof="0" dirty="0"/>
                  <a:t>The simple question is, </a:t>
                </a:r>
                <a:r>
                  <a:rPr lang="en-GB" sz="2800" b="1" noProof="0" dirty="0"/>
                  <a:t>how assist the market </a:t>
                </a:r>
                <a:r>
                  <a:rPr lang="en-GB" sz="2800" noProof="0" dirty="0"/>
                  <a:t>to achieve this aim? </a:t>
                </a:r>
              </a:p>
              <a:p>
                <a:r>
                  <a:rPr lang="en-GB" sz="2800" noProof="0" dirty="0"/>
                  <a:t>If we want an increase from the current position of </a:t>
                </a:r>
                <a14:m>
                  <m:oMath xmlns:m="http://schemas.openxmlformats.org/officeDocument/2006/math">
                    <m:sSub>
                      <m:sSubPr>
                        <m:ctrlPr>
                          <a:rPr lang="en-GB" sz="2800" i="1" noProof="0">
                            <a:latin typeface="Cambria Math" panose="02040503050406030204" pitchFamily="18" charset="0"/>
                          </a:rPr>
                        </m:ctrlPr>
                      </m:sSubPr>
                      <m:e>
                        <m:r>
                          <m:rPr>
                            <m:sty m:val="p"/>
                          </m:rPr>
                          <a:rPr lang="en-GB" sz="2800" noProof="0">
                            <a:latin typeface="Cambria Math" panose="02040503050406030204" pitchFamily="18" charset="0"/>
                          </a:rPr>
                          <m:t>Q</m:t>
                        </m:r>
                      </m:e>
                      <m:sub>
                        <m:r>
                          <m:rPr>
                            <m:sty m:val="p"/>
                          </m:rPr>
                          <a:rPr lang="en-GB" sz="2800" noProof="0">
                            <a:latin typeface="Cambria Math" panose="02040503050406030204" pitchFamily="18" charset="0"/>
                          </a:rPr>
                          <m:t>e</m:t>
                        </m:r>
                      </m:sub>
                    </m:sSub>
                  </m:oMath>
                </a14:m>
                <a:r>
                  <a:rPr lang="en-GB" sz="2800" noProof="0" dirty="0"/>
                  <a:t> to the level indicated by </a:t>
                </a:r>
                <a14:m>
                  <m:oMath xmlns:m="http://schemas.openxmlformats.org/officeDocument/2006/math">
                    <m:sSub>
                      <m:sSubPr>
                        <m:ctrlPr>
                          <a:rPr lang="en-GB" sz="2800" i="1" noProof="0">
                            <a:latin typeface="Cambria Math" panose="02040503050406030204" pitchFamily="18" charset="0"/>
                          </a:rPr>
                        </m:ctrlPr>
                      </m:sSubPr>
                      <m:e>
                        <m:r>
                          <m:rPr>
                            <m:sty m:val="p"/>
                          </m:rPr>
                          <a:rPr lang="en-GB" sz="2800" noProof="0">
                            <a:latin typeface="Cambria Math" panose="02040503050406030204" pitchFamily="18" charset="0"/>
                          </a:rPr>
                          <m:t>Q</m:t>
                        </m:r>
                      </m:e>
                      <m:sub>
                        <m:r>
                          <m:rPr>
                            <m:sty m:val="p"/>
                          </m:rPr>
                          <a:rPr lang="en-GB" sz="2800" noProof="0">
                            <a:latin typeface="Cambria Math" panose="02040503050406030204" pitchFamily="18" charset="0"/>
                          </a:rPr>
                          <m:t>x</m:t>
                        </m:r>
                      </m:sub>
                    </m:sSub>
                  </m:oMath>
                </a14:m>
                <a:r>
                  <a:rPr lang="en-GB" sz="2800" noProof="0" dirty="0"/>
                  <a:t>, then you should outline the various options available </a:t>
                </a:r>
              </a:p>
            </p:txBody>
          </p:sp>
        </mc:Choice>
        <mc:Fallback xmlns="">
          <p:sp>
            <p:nvSpPr>
              <p:cNvPr id="5" name="Zástupný symbol pro obsah 4"/>
              <p:cNvSpPr>
                <a:spLocks noGrp="1" noRot="1" noChangeAspect="1" noMove="1" noResize="1" noEditPoints="1" noAdjustHandles="1" noChangeArrowheads="1" noChangeShapeType="1" noTextEdit="1"/>
              </p:cNvSpPr>
              <p:nvPr>
                <p:ph sz="half" idx="2"/>
              </p:nvPr>
            </p:nvSpPr>
            <p:spPr>
              <a:xfrm>
                <a:off x="179512" y="1417638"/>
                <a:ext cx="4248473" cy="5440362"/>
              </a:xfrm>
              <a:blipFill>
                <a:blip r:embed="rId3"/>
                <a:stretch>
                  <a:fillRect l="-2582" t="-1121" r="-4161" b="-2242"/>
                </a:stretch>
              </a:blipFill>
            </p:spPr>
            <p:txBody>
              <a:bodyPr/>
              <a:lstStyle/>
              <a:p>
                <a:r>
                  <a:rPr lang="cs-CZ">
                    <a:noFill/>
                  </a:rPr>
                  <a:t> </a:t>
                </a:r>
              </a:p>
            </p:txBody>
          </p:sp>
        </mc:Fallback>
      </mc:AlternateContent>
      <p:pic>
        <p:nvPicPr>
          <p:cNvPr id="7" name="Zástupný obsah 6">
            <a:extLst>
              <a:ext uri="{FF2B5EF4-FFF2-40B4-BE49-F238E27FC236}">
                <a16:creationId xmlns:a16="http://schemas.microsoft.com/office/drawing/2014/main" id="{7FF64CE8-31E7-3F1C-4A69-DD065E067685}"/>
              </a:ext>
            </a:extLst>
          </p:cNvPr>
          <p:cNvPicPr>
            <a:picLocks noGrp="1" noChangeAspect="1"/>
          </p:cNvPicPr>
          <p:nvPr>
            <p:ph sz="quarter" idx="4"/>
          </p:nvPr>
        </p:nvPicPr>
        <p:blipFill>
          <a:blip r:embed="rId4"/>
          <a:stretch>
            <a:fillRect/>
          </a:stretch>
        </p:blipFill>
        <p:spPr>
          <a:xfrm>
            <a:off x="4705118" y="1772816"/>
            <a:ext cx="4208590" cy="4176464"/>
          </a:xfrm>
        </p:spPr>
      </p:pic>
    </p:spTree>
    <p:extLst>
      <p:ext uri="{BB962C8B-B14F-4D97-AF65-F5344CB8AC3E}">
        <p14:creationId xmlns:p14="http://schemas.microsoft.com/office/powerpoint/2010/main" val="1210297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D29259-F8EF-4CED-8829-5E17DB53B62C}"/>
              </a:ext>
            </a:extLst>
          </p:cNvPr>
          <p:cNvSpPr>
            <a:spLocks noGrp="1"/>
          </p:cNvSpPr>
          <p:nvPr>
            <p:ph type="title"/>
          </p:nvPr>
        </p:nvSpPr>
        <p:spPr/>
        <p:txBody>
          <a:bodyPr/>
          <a:lstStyle/>
          <a:p>
            <a:r>
              <a:rPr lang="en-GB" noProof="0" dirty="0"/>
              <a:t>Economics and transport</a:t>
            </a:r>
          </a:p>
        </p:txBody>
      </p:sp>
      <p:sp>
        <p:nvSpPr>
          <p:cNvPr id="3" name="Zástupný obsah 2">
            <a:extLst>
              <a:ext uri="{FF2B5EF4-FFF2-40B4-BE49-F238E27FC236}">
                <a16:creationId xmlns:a16="http://schemas.microsoft.com/office/drawing/2014/main" id="{7F8D5F20-E1CF-4F80-8089-D8D8AAF29932}"/>
              </a:ext>
            </a:extLst>
          </p:cNvPr>
          <p:cNvSpPr>
            <a:spLocks noGrp="1"/>
          </p:cNvSpPr>
          <p:nvPr>
            <p:ph idx="1"/>
          </p:nvPr>
        </p:nvSpPr>
        <p:spPr/>
        <p:txBody>
          <a:bodyPr/>
          <a:lstStyle/>
          <a:p>
            <a:r>
              <a:rPr lang="en-GB" noProof="0" dirty="0"/>
              <a:t>Why study </a:t>
            </a:r>
            <a:r>
              <a:rPr lang="en-GB" b="1" noProof="0" dirty="0"/>
              <a:t>transport economics</a:t>
            </a:r>
            <a:r>
              <a:rPr lang="en-GB" noProof="0" dirty="0"/>
              <a:t>?</a:t>
            </a:r>
          </a:p>
          <a:p>
            <a:r>
              <a:rPr lang="en-GB" noProof="0" dirty="0"/>
              <a:t>Application of </a:t>
            </a:r>
            <a:r>
              <a:rPr lang="en-GB" b="1" noProof="0" dirty="0"/>
              <a:t>microeconomic theory</a:t>
            </a:r>
          </a:p>
          <a:p>
            <a:r>
              <a:rPr lang="en-GB" noProof="0" dirty="0"/>
              <a:t>Economic </a:t>
            </a:r>
            <a:r>
              <a:rPr lang="en-GB" b="1" noProof="0" dirty="0"/>
              <a:t>toolkit</a:t>
            </a:r>
            <a:r>
              <a:rPr lang="en-GB" noProof="0" dirty="0"/>
              <a:t>; economic way of thinking</a:t>
            </a:r>
          </a:p>
          <a:p>
            <a:r>
              <a:rPr lang="en-GB" noProof="0" dirty="0"/>
              <a:t>Better </a:t>
            </a:r>
            <a:r>
              <a:rPr lang="en-GB" b="1" noProof="0" dirty="0"/>
              <a:t>understanding</a:t>
            </a:r>
            <a:r>
              <a:rPr lang="en-GB" noProof="0" dirty="0"/>
              <a:t> of the underlying issues and principles</a:t>
            </a:r>
          </a:p>
        </p:txBody>
      </p:sp>
    </p:spTree>
    <p:extLst>
      <p:ext uri="{BB962C8B-B14F-4D97-AF65-F5344CB8AC3E}">
        <p14:creationId xmlns:p14="http://schemas.microsoft.com/office/powerpoint/2010/main" val="1731435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D2540D8E-636F-2B77-D478-F1296ADF4234}"/>
              </a:ext>
            </a:extLst>
          </p:cNvPr>
          <p:cNvSpPr>
            <a:spLocks noGrp="1"/>
          </p:cNvSpPr>
          <p:nvPr>
            <p:ph type="title"/>
          </p:nvPr>
        </p:nvSpPr>
        <p:spPr>
          <a:xfrm>
            <a:off x="457200" y="274638"/>
            <a:ext cx="8229600" cy="1066130"/>
          </a:xfrm>
        </p:spPr>
        <p:txBody>
          <a:bodyPr/>
          <a:lstStyle/>
          <a:p>
            <a:r>
              <a:rPr lang="en-GB" noProof="0" dirty="0"/>
              <a:t>Demand and supply exercises (1)</a:t>
            </a:r>
          </a:p>
        </p:txBody>
      </p:sp>
      <p:sp>
        <p:nvSpPr>
          <p:cNvPr id="8" name="Zástupný obsah 7">
            <a:extLst>
              <a:ext uri="{FF2B5EF4-FFF2-40B4-BE49-F238E27FC236}">
                <a16:creationId xmlns:a16="http://schemas.microsoft.com/office/drawing/2014/main" id="{3D5D1D1D-D606-6B35-BB90-A7E7F14A22C0}"/>
              </a:ext>
            </a:extLst>
          </p:cNvPr>
          <p:cNvSpPr>
            <a:spLocks noGrp="1"/>
          </p:cNvSpPr>
          <p:nvPr>
            <p:ph idx="1"/>
          </p:nvPr>
        </p:nvSpPr>
        <p:spPr>
          <a:xfrm>
            <a:off x="457200" y="1600200"/>
            <a:ext cx="8229600" cy="5257800"/>
          </a:xfrm>
        </p:spPr>
        <p:txBody>
          <a:bodyPr>
            <a:normAutofit fontScale="92500" lnSpcReduction="20000"/>
          </a:bodyPr>
          <a:lstStyle/>
          <a:p>
            <a:pPr marL="0" indent="0">
              <a:buNone/>
            </a:pPr>
            <a:r>
              <a:rPr lang="en-GB" noProof="0" dirty="0"/>
              <a:t>You should consider each of the following scenarios on the price and quantity traded for the market highlighted. You should identify what side of the market, demand or supply, is being affected, which particular determinant has changed and you should explain your reasoning at arriving at your answer:</a:t>
            </a:r>
          </a:p>
          <a:p>
            <a:r>
              <a:rPr lang="en-GB" noProof="0" dirty="0"/>
              <a:t>A general rise in incomes on the market for </a:t>
            </a:r>
            <a:r>
              <a:rPr lang="en-GB" b="1" noProof="0" dirty="0"/>
              <a:t>bus services  </a:t>
            </a:r>
          </a:p>
          <a:p>
            <a:r>
              <a:rPr lang="en-GB" noProof="0" dirty="0"/>
              <a:t>A rise in the demand for passenger air travel on the market for </a:t>
            </a:r>
            <a:r>
              <a:rPr lang="en-GB" b="1" noProof="0" dirty="0"/>
              <a:t>air cargo  </a:t>
            </a:r>
          </a:p>
          <a:p>
            <a:r>
              <a:rPr lang="en-GB" noProof="0" dirty="0"/>
              <a:t>An increase in fuel duty on the market for </a:t>
            </a:r>
            <a:r>
              <a:rPr lang="en-GB" b="1" noProof="0" dirty="0"/>
              <a:t>road haulage</a:t>
            </a:r>
            <a:r>
              <a:rPr lang="en-GB" noProof="0" dirty="0"/>
              <a:t> services</a:t>
            </a:r>
          </a:p>
        </p:txBody>
      </p:sp>
    </p:spTree>
    <p:extLst>
      <p:ext uri="{BB962C8B-B14F-4D97-AF65-F5344CB8AC3E}">
        <p14:creationId xmlns:p14="http://schemas.microsoft.com/office/powerpoint/2010/main" val="3985596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60E56C-455A-AEB0-EAFF-1C27400E9BA0}"/>
              </a:ext>
            </a:extLst>
          </p:cNvPr>
          <p:cNvSpPr>
            <a:spLocks noGrp="1"/>
          </p:cNvSpPr>
          <p:nvPr>
            <p:ph type="title"/>
          </p:nvPr>
        </p:nvSpPr>
        <p:spPr/>
        <p:txBody>
          <a:bodyPr/>
          <a:lstStyle/>
          <a:p>
            <a:r>
              <a:rPr lang="en-GB" noProof="0" dirty="0"/>
              <a:t>Demand and supply exercises (2)</a:t>
            </a:r>
          </a:p>
        </p:txBody>
      </p:sp>
      <p:sp>
        <p:nvSpPr>
          <p:cNvPr id="3" name="Zástupný obsah 2">
            <a:extLst>
              <a:ext uri="{FF2B5EF4-FFF2-40B4-BE49-F238E27FC236}">
                <a16:creationId xmlns:a16="http://schemas.microsoft.com/office/drawing/2014/main" id="{3A7FC85F-346A-5773-A818-F472BE1A6F54}"/>
              </a:ext>
            </a:extLst>
          </p:cNvPr>
          <p:cNvSpPr>
            <a:spLocks noGrp="1"/>
          </p:cNvSpPr>
          <p:nvPr>
            <p:ph idx="1"/>
          </p:nvPr>
        </p:nvSpPr>
        <p:spPr/>
        <p:txBody>
          <a:bodyPr/>
          <a:lstStyle/>
          <a:p>
            <a:r>
              <a:rPr lang="en-GB" noProof="0" dirty="0"/>
              <a:t>A fall in the costs of production of bus services on the market for </a:t>
            </a:r>
            <a:r>
              <a:rPr lang="en-GB" b="1" noProof="0" dirty="0"/>
              <a:t>rail services  </a:t>
            </a:r>
          </a:p>
          <a:p>
            <a:r>
              <a:rPr lang="en-GB" noProof="0" dirty="0"/>
              <a:t>The publication of a government report on the detrimental effects of environmental change on the market for </a:t>
            </a:r>
            <a:r>
              <a:rPr lang="en-GB" b="1" noProof="0" dirty="0"/>
              <a:t>private motoring  </a:t>
            </a:r>
          </a:p>
          <a:p>
            <a:r>
              <a:rPr lang="en-GB" noProof="0" dirty="0"/>
              <a:t>A weekend ban on lorry movements on the market for </a:t>
            </a:r>
            <a:r>
              <a:rPr lang="en-GB" b="1" noProof="0" dirty="0"/>
              <a:t>rail freight</a:t>
            </a:r>
          </a:p>
        </p:txBody>
      </p:sp>
    </p:spTree>
    <p:extLst>
      <p:ext uri="{BB962C8B-B14F-4D97-AF65-F5344CB8AC3E}">
        <p14:creationId xmlns:p14="http://schemas.microsoft.com/office/powerpoint/2010/main" val="252936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D767D4-27DB-CAEB-0376-7DB5A7B6F000}"/>
              </a:ext>
            </a:extLst>
          </p:cNvPr>
          <p:cNvSpPr>
            <a:spLocks noGrp="1"/>
          </p:cNvSpPr>
          <p:nvPr>
            <p:ph type="title"/>
          </p:nvPr>
        </p:nvSpPr>
        <p:spPr/>
        <p:txBody>
          <a:bodyPr/>
          <a:lstStyle/>
          <a:p>
            <a:r>
              <a:rPr lang="en-GB" noProof="0" dirty="0"/>
              <a:t>Demand and supply exercises (3)</a:t>
            </a:r>
          </a:p>
        </p:txBody>
      </p:sp>
      <p:sp>
        <p:nvSpPr>
          <p:cNvPr id="3" name="Zástupný obsah 2">
            <a:extLst>
              <a:ext uri="{FF2B5EF4-FFF2-40B4-BE49-F238E27FC236}">
                <a16:creationId xmlns:a16="http://schemas.microsoft.com/office/drawing/2014/main" id="{743C15CD-2B94-CC29-36DB-7A9B48C59A10}"/>
              </a:ext>
            </a:extLst>
          </p:cNvPr>
          <p:cNvSpPr>
            <a:spLocks noGrp="1"/>
          </p:cNvSpPr>
          <p:nvPr>
            <p:ph idx="1"/>
          </p:nvPr>
        </p:nvSpPr>
        <p:spPr/>
        <p:txBody>
          <a:bodyPr>
            <a:normAutofit fontScale="92500" lnSpcReduction="20000"/>
          </a:bodyPr>
          <a:lstStyle/>
          <a:p>
            <a:r>
              <a:rPr lang="en-GB" noProof="0" dirty="0"/>
              <a:t>The abolition of what had been strict government controls on the entry of new airline operators on </a:t>
            </a:r>
            <a:r>
              <a:rPr lang="en-GB" b="1" noProof="0" dirty="0"/>
              <a:t>the airline market  </a:t>
            </a:r>
          </a:p>
          <a:p>
            <a:r>
              <a:rPr lang="en-GB" noProof="0" dirty="0"/>
              <a:t>The announcement of increased grants available for the installation of rail freight facilities (infrastructure) on the actual market for </a:t>
            </a:r>
            <a:r>
              <a:rPr lang="en-GB" b="1" noProof="0" dirty="0"/>
              <a:t>rail freight services  </a:t>
            </a:r>
          </a:p>
          <a:p>
            <a:r>
              <a:rPr lang="en-GB" noProof="0" dirty="0"/>
              <a:t>A change in the short run aim of a </a:t>
            </a:r>
            <a:r>
              <a:rPr lang="en-GB" b="1" noProof="0" dirty="0"/>
              <a:t>bus operator </a:t>
            </a:r>
            <a:r>
              <a:rPr lang="en-GB" noProof="0" dirty="0"/>
              <a:t>that has a cost advantage away from profit maximisation to sale maximisation in order to eradicate the competition currently in the market</a:t>
            </a:r>
          </a:p>
        </p:txBody>
      </p:sp>
    </p:spTree>
    <p:extLst>
      <p:ext uri="{BB962C8B-B14F-4D97-AF65-F5344CB8AC3E}">
        <p14:creationId xmlns:p14="http://schemas.microsoft.com/office/powerpoint/2010/main" val="1498729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6C52294C-6BCB-C34E-EC23-8526ACEC91E4}"/>
              </a:ext>
            </a:extLst>
          </p:cNvPr>
          <p:cNvPicPr>
            <a:picLocks noChangeAspect="1"/>
          </p:cNvPicPr>
          <p:nvPr/>
        </p:nvPicPr>
        <p:blipFill>
          <a:blip r:embed="rId2"/>
          <a:stretch>
            <a:fillRect/>
          </a:stretch>
        </p:blipFill>
        <p:spPr>
          <a:xfrm>
            <a:off x="4211960" y="136525"/>
            <a:ext cx="5017081" cy="6721475"/>
          </a:xfrm>
          <a:prstGeom prst="rect">
            <a:avLst/>
          </a:prstGeom>
          <a:noFill/>
        </p:spPr>
      </p:pic>
      <p:sp>
        <p:nvSpPr>
          <p:cNvPr id="9" name="Zástupný obsah 8">
            <a:extLst>
              <a:ext uri="{FF2B5EF4-FFF2-40B4-BE49-F238E27FC236}">
                <a16:creationId xmlns:a16="http://schemas.microsoft.com/office/drawing/2014/main" id="{D6E18246-A4F3-8DBC-6E45-045D80517772}"/>
              </a:ext>
            </a:extLst>
          </p:cNvPr>
          <p:cNvSpPr>
            <a:spLocks noGrp="1"/>
          </p:cNvSpPr>
          <p:nvPr>
            <p:ph sz="half" idx="1"/>
          </p:nvPr>
        </p:nvSpPr>
        <p:spPr>
          <a:xfrm>
            <a:off x="457200" y="260648"/>
            <a:ext cx="3754760" cy="5865515"/>
          </a:xfrm>
        </p:spPr>
        <p:txBody>
          <a:bodyPr>
            <a:normAutofit lnSpcReduction="10000"/>
          </a:bodyPr>
          <a:lstStyle/>
          <a:p>
            <a:pPr marL="0" indent="0">
              <a:buNone/>
            </a:pPr>
            <a:r>
              <a:rPr lang="en-GB" b="1" u="sng" noProof="0" dirty="0"/>
              <a:t>Case 3.3 – The market for urban road space – London car and bus usage</a:t>
            </a:r>
          </a:p>
          <a:p>
            <a:r>
              <a:rPr lang="en-GB" noProof="0" dirty="0"/>
              <a:t>Market for private motoring</a:t>
            </a:r>
          </a:p>
          <a:p>
            <a:r>
              <a:rPr lang="en-GB" noProof="0" dirty="0"/>
              <a:t>Market for road space</a:t>
            </a:r>
          </a:p>
          <a:p>
            <a:r>
              <a:rPr lang="en-GB" noProof="0" dirty="0"/>
              <a:t>Congestion</a:t>
            </a:r>
          </a:p>
          <a:p>
            <a:r>
              <a:rPr lang="en-GB" noProof="0" dirty="0"/>
              <a:t>Congestion charge (2003)</a:t>
            </a:r>
          </a:p>
          <a:p>
            <a:r>
              <a:rPr lang="en-GB" noProof="0" dirty="0"/>
              <a:t>The impact of charge → private car declined, PT increased</a:t>
            </a:r>
          </a:p>
        </p:txBody>
      </p:sp>
    </p:spTree>
    <p:extLst>
      <p:ext uri="{BB962C8B-B14F-4D97-AF65-F5344CB8AC3E}">
        <p14:creationId xmlns:p14="http://schemas.microsoft.com/office/powerpoint/2010/main" val="3683534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obsah 8">
            <a:extLst>
              <a:ext uri="{FF2B5EF4-FFF2-40B4-BE49-F238E27FC236}">
                <a16:creationId xmlns:a16="http://schemas.microsoft.com/office/drawing/2014/main" id="{D6E18246-A4F3-8DBC-6E45-045D80517772}"/>
              </a:ext>
            </a:extLst>
          </p:cNvPr>
          <p:cNvSpPr>
            <a:spLocks noGrp="1"/>
          </p:cNvSpPr>
          <p:nvPr>
            <p:ph sz="half" idx="1"/>
          </p:nvPr>
        </p:nvSpPr>
        <p:spPr>
          <a:xfrm>
            <a:off x="457200" y="260648"/>
            <a:ext cx="4330824" cy="5865515"/>
          </a:xfrm>
        </p:spPr>
        <p:txBody>
          <a:bodyPr/>
          <a:lstStyle/>
          <a:p>
            <a:pPr marL="0" indent="0">
              <a:buNone/>
            </a:pPr>
            <a:r>
              <a:rPr lang="en-GB" b="1" u="sng" noProof="0" dirty="0"/>
              <a:t>Case 3.3 – The market for urban road space – London car and bus usage</a:t>
            </a:r>
          </a:p>
        </p:txBody>
      </p:sp>
      <p:pic>
        <p:nvPicPr>
          <p:cNvPr id="3" name="Obrázek 2">
            <a:extLst>
              <a:ext uri="{FF2B5EF4-FFF2-40B4-BE49-F238E27FC236}">
                <a16:creationId xmlns:a16="http://schemas.microsoft.com/office/drawing/2014/main" id="{0F188F10-D652-8CAC-DDE1-AB1E2DA94991}"/>
              </a:ext>
            </a:extLst>
          </p:cNvPr>
          <p:cNvPicPr>
            <a:picLocks noChangeAspect="1"/>
          </p:cNvPicPr>
          <p:nvPr/>
        </p:nvPicPr>
        <p:blipFill>
          <a:blip r:embed="rId2"/>
          <a:stretch>
            <a:fillRect/>
          </a:stretch>
        </p:blipFill>
        <p:spPr>
          <a:xfrm>
            <a:off x="3491880" y="1379982"/>
            <a:ext cx="5533333" cy="5466667"/>
          </a:xfrm>
          <a:prstGeom prst="rect">
            <a:avLst/>
          </a:prstGeom>
        </p:spPr>
      </p:pic>
      <p:sp>
        <p:nvSpPr>
          <p:cNvPr id="6" name="TextovéPole 5">
            <a:extLst>
              <a:ext uri="{FF2B5EF4-FFF2-40B4-BE49-F238E27FC236}">
                <a16:creationId xmlns:a16="http://schemas.microsoft.com/office/drawing/2014/main" id="{DF3A139A-EBC8-2DBA-B9D2-41F207572535}"/>
              </a:ext>
            </a:extLst>
          </p:cNvPr>
          <p:cNvSpPr txBox="1"/>
          <p:nvPr/>
        </p:nvSpPr>
        <p:spPr>
          <a:xfrm>
            <a:off x="118787" y="2132856"/>
            <a:ext cx="3517109" cy="3539430"/>
          </a:xfrm>
          <a:prstGeom prst="rect">
            <a:avLst/>
          </a:prstGeom>
          <a:noFill/>
        </p:spPr>
        <p:txBody>
          <a:bodyPr wrap="square" rtlCol="0">
            <a:spAutoFit/>
          </a:bodyPr>
          <a:lstStyle/>
          <a:p>
            <a:pPr marL="285750" indent="-285750">
              <a:buFont typeface="Arial" panose="020B0604020202020204" pitchFamily="34" charset="0"/>
              <a:buChar char="•"/>
            </a:pPr>
            <a:r>
              <a:rPr lang="cs-CZ" sz="2800" dirty="0"/>
              <a:t>Bus </a:t>
            </a:r>
            <a:r>
              <a:rPr lang="cs-CZ" sz="2800" dirty="0" err="1"/>
              <a:t>usage</a:t>
            </a:r>
            <a:r>
              <a:rPr lang="cs-CZ" sz="2800" dirty="0"/>
              <a:t> ↑ 68%</a:t>
            </a:r>
          </a:p>
          <a:p>
            <a:pPr marL="285750" indent="-285750">
              <a:buFont typeface="Arial" panose="020B0604020202020204" pitchFamily="34" charset="0"/>
              <a:buChar char="•"/>
            </a:pPr>
            <a:r>
              <a:rPr lang="cs-CZ" sz="2800" dirty="0"/>
              <a:t>Bus </a:t>
            </a:r>
            <a:r>
              <a:rPr lang="cs-CZ" sz="2800" dirty="0" err="1"/>
              <a:t>fares</a:t>
            </a:r>
            <a:r>
              <a:rPr lang="cs-CZ" sz="2800" dirty="0"/>
              <a:t> and </a:t>
            </a:r>
            <a:r>
              <a:rPr lang="cs-CZ" sz="2800" dirty="0" err="1"/>
              <a:t>services</a:t>
            </a:r>
            <a:r>
              <a:rPr lang="cs-CZ" sz="2800" dirty="0"/>
              <a:t> set by </a:t>
            </a:r>
            <a:r>
              <a:rPr lang="cs-CZ" sz="2800" dirty="0" err="1"/>
              <a:t>TfL</a:t>
            </a:r>
            <a:r>
              <a:rPr lang="cs-CZ" sz="2800" dirty="0"/>
              <a:t>, not market</a:t>
            </a:r>
          </a:p>
          <a:p>
            <a:pPr marL="285750" indent="-285750">
              <a:buFont typeface="Arial" panose="020B0604020202020204" pitchFamily="34" charset="0"/>
              <a:buChar char="•"/>
            </a:pPr>
            <a:r>
              <a:rPr lang="cs-CZ" sz="2800" dirty="0" err="1"/>
              <a:t>Subisdy</a:t>
            </a:r>
            <a:r>
              <a:rPr lang="cs-CZ" sz="2800" dirty="0"/>
              <a:t> to </a:t>
            </a:r>
            <a:r>
              <a:rPr lang="cs-CZ" sz="2800" dirty="0" err="1"/>
              <a:t>operators</a:t>
            </a:r>
            <a:endParaRPr lang="cs-CZ" sz="2800" dirty="0"/>
          </a:p>
          <a:p>
            <a:pPr marL="285750" indent="-285750">
              <a:buFont typeface="Arial" panose="020B0604020202020204" pitchFamily="34" charset="0"/>
              <a:buChar char="•"/>
            </a:pPr>
            <a:r>
              <a:rPr lang="cs-CZ" sz="2800" dirty="0"/>
              <a:t>Switch </a:t>
            </a:r>
            <a:r>
              <a:rPr lang="cs-CZ" sz="2800" dirty="0" err="1"/>
              <a:t>from</a:t>
            </a:r>
            <a:r>
              <a:rPr lang="cs-CZ" sz="2800" dirty="0"/>
              <a:t> car to bus</a:t>
            </a:r>
          </a:p>
          <a:p>
            <a:pPr marL="285750" indent="-285750">
              <a:buFont typeface="Arial" panose="020B0604020202020204" pitchFamily="34" charset="0"/>
              <a:buChar char="•"/>
            </a:pPr>
            <a:r>
              <a:rPr lang="cs-CZ" sz="2800" dirty="0"/>
              <a:t>Market </a:t>
            </a:r>
            <a:r>
              <a:rPr lang="cs-CZ" sz="2800" dirty="0" err="1"/>
              <a:t>equlibrium</a:t>
            </a:r>
            <a:endParaRPr lang="cs-CZ" sz="2800" dirty="0"/>
          </a:p>
        </p:txBody>
      </p:sp>
    </p:spTree>
    <p:extLst>
      <p:ext uri="{BB962C8B-B14F-4D97-AF65-F5344CB8AC3E}">
        <p14:creationId xmlns:p14="http://schemas.microsoft.com/office/powerpoint/2010/main" val="1500869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8D7EC8-E467-429C-8E6F-56E02C611B81}"/>
              </a:ext>
            </a:extLst>
          </p:cNvPr>
          <p:cNvSpPr>
            <a:spLocks noGrp="1"/>
          </p:cNvSpPr>
          <p:nvPr>
            <p:ph type="title"/>
          </p:nvPr>
        </p:nvSpPr>
        <p:spPr/>
        <p:txBody>
          <a:bodyPr/>
          <a:lstStyle/>
          <a:p>
            <a:r>
              <a:rPr lang="en-GB" noProof="0" dirty="0"/>
              <a:t>Scarcity and choice</a:t>
            </a:r>
          </a:p>
        </p:txBody>
      </p:sp>
      <p:sp>
        <p:nvSpPr>
          <p:cNvPr id="3" name="Zástupný obsah 2">
            <a:extLst>
              <a:ext uri="{FF2B5EF4-FFF2-40B4-BE49-F238E27FC236}">
                <a16:creationId xmlns:a16="http://schemas.microsoft.com/office/drawing/2014/main" id="{BD808D7E-7BA4-4060-92D1-8326DEFE6594}"/>
              </a:ext>
            </a:extLst>
          </p:cNvPr>
          <p:cNvSpPr>
            <a:spLocks noGrp="1"/>
          </p:cNvSpPr>
          <p:nvPr>
            <p:ph sz="half" idx="1"/>
          </p:nvPr>
        </p:nvSpPr>
        <p:spPr/>
        <p:txBody>
          <a:bodyPr/>
          <a:lstStyle/>
          <a:p>
            <a:r>
              <a:rPr lang="en-GB" b="1" noProof="0" dirty="0"/>
              <a:t>What</a:t>
            </a:r>
            <a:r>
              <a:rPr lang="en-GB" noProof="0" dirty="0"/>
              <a:t> to produce?</a:t>
            </a:r>
          </a:p>
          <a:p>
            <a:r>
              <a:rPr lang="en-GB" b="1" noProof="0" dirty="0"/>
              <a:t>How</a:t>
            </a:r>
            <a:r>
              <a:rPr lang="en-GB" noProof="0" dirty="0"/>
              <a:t> to produce it?</a:t>
            </a:r>
          </a:p>
          <a:p>
            <a:r>
              <a:rPr lang="en-GB" noProof="0" dirty="0"/>
              <a:t>And for </a:t>
            </a:r>
            <a:r>
              <a:rPr lang="en-GB" b="1" noProof="0" dirty="0"/>
              <a:t>whom</a:t>
            </a:r>
            <a:r>
              <a:rPr lang="en-GB" noProof="0" dirty="0"/>
              <a:t> to produce it? </a:t>
            </a:r>
          </a:p>
          <a:p>
            <a:endParaRPr lang="en-GB" noProof="0" dirty="0"/>
          </a:p>
        </p:txBody>
      </p:sp>
      <p:pic>
        <p:nvPicPr>
          <p:cNvPr id="6" name="Zástupný obsah 5">
            <a:extLst>
              <a:ext uri="{FF2B5EF4-FFF2-40B4-BE49-F238E27FC236}">
                <a16:creationId xmlns:a16="http://schemas.microsoft.com/office/drawing/2014/main" id="{EDA8BD3E-F9C5-88ED-AEC0-C1DDA9D4655A}"/>
              </a:ext>
            </a:extLst>
          </p:cNvPr>
          <p:cNvPicPr>
            <a:picLocks noGrp="1" noChangeAspect="1"/>
          </p:cNvPicPr>
          <p:nvPr>
            <p:ph sz="half" idx="2"/>
          </p:nvPr>
        </p:nvPicPr>
        <p:blipFill>
          <a:blip r:embed="rId2"/>
          <a:stretch>
            <a:fillRect/>
          </a:stretch>
        </p:blipFill>
        <p:spPr>
          <a:xfrm>
            <a:off x="4486565" y="1600200"/>
            <a:ext cx="4686284" cy="3556992"/>
          </a:xfrm>
        </p:spPr>
      </p:pic>
    </p:spTree>
    <p:extLst>
      <p:ext uri="{BB962C8B-B14F-4D97-AF65-F5344CB8AC3E}">
        <p14:creationId xmlns:p14="http://schemas.microsoft.com/office/powerpoint/2010/main" val="1401139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C36DDB-4C8B-4E7F-BBAD-50769A5E47FE}"/>
              </a:ext>
            </a:extLst>
          </p:cNvPr>
          <p:cNvSpPr>
            <a:spLocks noGrp="1"/>
          </p:cNvSpPr>
          <p:nvPr>
            <p:ph type="title"/>
          </p:nvPr>
        </p:nvSpPr>
        <p:spPr/>
        <p:txBody>
          <a:bodyPr/>
          <a:lstStyle/>
          <a:p>
            <a:r>
              <a:rPr lang="en-GB" noProof="0" dirty="0"/>
              <a:t>Public and private provision</a:t>
            </a:r>
          </a:p>
        </p:txBody>
      </p:sp>
      <p:sp>
        <p:nvSpPr>
          <p:cNvPr id="3" name="Zástupný obsah 2">
            <a:extLst>
              <a:ext uri="{FF2B5EF4-FFF2-40B4-BE49-F238E27FC236}">
                <a16:creationId xmlns:a16="http://schemas.microsoft.com/office/drawing/2014/main" id="{5EC91CAC-DF58-4977-8E23-264FE227E981}"/>
              </a:ext>
            </a:extLst>
          </p:cNvPr>
          <p:cNvSpPr>
            <a:spLocks noGrp="1"/>
          </p:cNvSpPr>
          <p:nvPr>
            <p:ph idx="1"/>
          </p:nvPr>
        </p:nvSpPr>
        <p:spPr/>
        <p:txBody>
          <a:bodyPr>
            <a:normAutofit/>
          </a:bodyPr>
          <a:lstStyle/>
          <a:p>
            <a:r>
              <a:rPr lang="en-GB" b="1" noProof="0" dirty="0"/>
              <a:t>Command, free and mixed </a:t>
            </a:r>
            <a:r>
              <a:rPr lang="en-GB" noProof="0" dirty="0"/>
              <a:t>market economies</a:t>
            </a:r>
          </a:p>
          <a:p>
            <a:r>
              <a:rPr lang="en-GB" b="1" noProof="0" dirty="0"/>
              <a:t>Private and public </a:t>
            </a:r>
            <a:r>
              <a:rPr lang="en-GB" noProof="0" dirty="0"/>
              <a:t>sector roles in the provision of public transport</a:t>
            </a:r>
          </a:p>
          <a:p>
            <a:r>
              <a:rPr lang="en-GB" b="1" noProof="0" dirty="0"/>
              <a:t>Q1:</a:t>
            </a:r>
            <a:r>
              <a:rPr lang="en-GB" noProof="0" dirty="0"/>
              <a:t> Are private operators more efficient?</a:t>
            </a:r>
          </a:p>
          <a:p>
            <a:r>
              <a:rPr lang="en-GB" b="1" noProof="0" dirty="0"/>
              <a:t>Q2:</a:t>
            </a:r>
            <a:r>
              <a:rPr lang="en-GB" noProof="0" dirty="0"/>
              <a:t> Would you recommend the privatization of the national rail operators in Europe? </a:t>
            </a:r>
          </a:p>
          <a:p>
            <a:r>
              <a:rPr lang="en-GB" b="1" noProof="0" dirty="0"/>
              <a:t>Q3:</a:t>
            </a:r>
            <a:r>
              <a:rPr lang="en-GB" noProof="0" dirty="0"/>
              <a:t> Is private ownership or competition more important in delivering efficiency?</a:t>
            </a:r>
          </a:p>
          <a:p>
            <a:endParaRPr lang="en-GB" noProof="0" dirty="0"/>
          </a:p>
        </p:txBody>
      </p:sp>
    </p:spTree>
    <p:extLst>
      <p:ext uri="{BB962C8B-B14F-4D97-AF65-F5344CB8AC3E}">
        <p14:creationId xmlns:p14="http://schemas.microsoft.com/office/powerpoint/2010/main" val="3384041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0E478E-E116-883B-F32F-737BF5D0BE74}"/>
              </a:ext>
            </a:extLst>
          </p:cNvPr>
          <p:cNvSpPr>
            <a:spLocks noGrp="1"/>
          </p:cNvSpPr>
          <p:nvPr>
            <p:ph type="title"/>
          </p:nvPr>
        </p:nvSpPr>
        <p:spPr/>
        <p:txBody>
          <a:bodyPr/>
          <a:lstStyle/>
          <a:p>
            <a:endParaRPr lang="en-GB" noProof="0" dirty="0"/>
          </a:p>
        </p:txBody>
      </p:sp>
      <p:sp>
        <p:nvSpPr>
          <p:cNvPr id="3" name="Zástupný obsah 2">
            <a:extLst>
              <a:ext uri="{FF2B5EF4-FFF2-40B4-BE49-F238E27FC236}">
                <a16:creationId xmlns:a16="http://schemas.microsoft.com/office/drawing/2014/main" id="{41D28560-8F32-CAAA-E307-4D35427DD037}"/>
              </a:ext>
            </a:extLst>
          </p:cNvPr>
          <p:cNvSpPr>
            <a:spLocks noGrp="1"/>
          </p:cNvSpPr>
          <p:nvPr>
            <p:ph idx="1"/>
          </p:nvPr>
        </p:nvSpPr>
        <p:spPr/>
        <p:txBody>
          <a:bodyPr/>
          <a:lstStyle/>
          <a:p>
            <a:endParaRPr lang="cs-CZ"/>
          </a:p>
        </p:txBody>
      </p:sp>
      <p:pic>
        <p:nvPicPr>
          <p:cNvPr id="5" name="Obrázek 4">
            <a:extLst>
              <a:ext uri="{FF2B5EF4-FFF2-40B4-BE49-F238E27FC236}">
                <a16:creationId xmlns:a16="http://schemas.microsoft.com/office/drawing/2014/main" id="{4EEA1D5C-B281-9829-7576-00A265F95AD5}"/>
              </a:ext>
            </a:extLst>
          </p:cNvPr>
          <p:cNvPicPr>
            <a:picLocks noChangeAspect="1"/>
          </p:cNvPicPr>
          <p:nvPr/>
        </p:nvPicPr>
        <p:blipFill>
          <a:blip r:embed="rId2"/>
          <a:stretch>
            <a:fillRect/>
          </a:stretch>
        </p:blipFill>
        <p:spPr>
          <a:xfrm>
            <a:off x="404398" y="336022"/>
            <a:ext cx="8335203" cy="6247340"/>
          </a:xfrm>
          <a:prstGeom prst="rect">
            <a:avLst/>
          </a:prstGeom>
        </p:spPr>
      </p:pic>
    </p:spTree>
    <p:extLst>
      <p:ext uri="{BB962C8B-B14F-4D97-AF65-F5344CB8AC3E}">
        <p14:creationId xmlns:p14="http://schemas.microsoft.com/office/powerpoint/2010/main" val="928763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47B0D7-42AA-462D-81E5-764ACF534C10}"/>
              </a:ext>
            </a:extLst>
          </p:cNvPr>
          <p:cNvSpPr>
            <a:spLocks noGrp="1"/>
          </p:cNvSpPr>
          <p:nvPr>
            <p:ph type="title"/>
          </p:nvPr>
        </p:nvSpPr>
        <p:spPr/>
        <p:txBody>
          <a:bodyPr/>
          <a:lstStyle/>
          <a:p>
            <a:r>
              <a:rPr lang="en-GB" noProof="0" dirty="0"/>
              <a:t>CASE: Glasgow public transport</a:t>
            </a:r>
          </a:p>
        </p:txBody>
      </p:sp>
      <p:graphicFrame>
        <p:nvGraphicFramePr>
          <p:cNvPr id="4" name="Tabulka 4">
            <a:extLst>
              <a:ext uri="{FF2B5EF4-FFF2-40B4-BE49-F238E27FC236}">
                <a16:creationId xmlns:a16="http://schemas.microsoft.com/office/drawing/2014/main" id="{C504F500-CC63-5098-A785-09AD0904C9A2}"/>
              </a:ext>
            </a:extLst>
          </p:cNvPr>
          <p:cNvGraphicFramePr>
            <a:graphicFrameLocks noGrp="1"/>
          </p:cNvGraphicFramePr>
          <p:nvPr>
            <p:ph idx="1"/>
            <p:extLst>
              <p:ext uri="{D42A27DB-BD31-4B8C-83A1-F6EECF244321}">
                <p14:modId xmlns:p14="http://schemas.microsoft.com/office/powerpoint/2010/main" val="873623545"/>
              </p:ext>
            </p:extLst>
          </p:nvPr>
        </p:nvGraphicFramePr>
        <p:xfrm>
          <a:off x="457200" y="1600200"/>
          <a:ext cx="8579296" cy="3917032"/>
        </p:xfrm>
        <a:graphic>
          <a:graphicData uri="http://schemas.openxmlformats.org/drawingml/2006/table">
            <a:tbl>
              <a:tblPr firstRow="1" bandRow="1">
                <a:tableStyleId>{5C22544A-7EE6-4342-B048-85BDC9FD1C3A}</a:tableStyleId>
              </a:tblPr>
              <a:tblGrid>
                <a:gridCol w="1954560">
                  <a:extLst>
                    <a:ext uri="{9D8B030D-6E8A-4147-A177-3AD203B41FA5}">
                      <a16:colId xmlns:a16="http://schemas.microsoft.com/office/drawing/2014/main" val="1111639365"/>
                    </a:ext>
                  </a:extLst>
                </a:gridCol>
                <a:gridCol w="2088232">
                  <a:extLst>
                    <a:ext uri="{9D8B030D-6E8A-4147-A177-3AD203B41FA5}">
                      <a16:colId xmlns:a16="http://schemas.microsoft.com/office/drawing/2014/main" val="2478437483"/>
                    </a:ext>
                  </a:extLst>
                </a:gridCol>
                <a:gridCol w="2391680">
                  <a:extLst>
                    <a:ext uri="{9D8B030D-6E8A-4147-A177-3AD203B41FA5}">
                      <a16:colId xmlns:a16="http://schemas.microsoft.com/office/drawing/2014/main" val="2444013654"/>
                    </a:ext>
                  </a:extLst>
                </a:gridCol>
                <a:gridCol w="2144824">
                  <a:extLst>
                    <a:ext uri="{9D8B030D-6E8A-4147-A177-3AD203B41FA5}">
                      <a16:colId xmlns:a16="http://schemas.microsoft.com/office/drawing/2014/main" val="1934612185"/>
                    </a:ext>
                  </a:extLst>
                </a:gridCol>
              </a:tblGrid>
              <a:tr h="979258">
                <a:tc>
                  <a:txBody>
                    <a:bodyPr/>
                    <a:lstStyle/>
                    <a:p>
                      <a:pPr algn="ctr"/>
                      <a:endParaRPr lang="en-AU" sz="2800" noProof="0" dirty="0"/>
                    </a:p>
                  </a:txBody>
                  <a:tcPr/>
                </a:tc>
                <a:tc>
                  <a:txBody>
                    <a:bodyPr/>
                    <a:lstStyle/>
                    <a:p>
                      <a:pPr algn="ctr"/>
                      <a:r>
                        <a:rPr lang="en-AU" sz="2800" noProof="0" dirty="0"/>
                        <a:t>Operators</a:t>
                      </a:r>
                    </a:p>
                  </a:txBody>
                  <a:tcPr/>
                </a:tc>
                <a:tc>
                  <a:txBody>
                    <a:bodyPr/>
                    <a:lstStyle/>
                    <a:p>
                      <a:pPr algn="ctr"/>
                      <a:r>
                        <a:rPr lang="en-AU" sz="2800" noProof="0" dirty="0"/>
                        <a:t>Structure</a:t>
                      </a:r>
                    </a:p>
                  </a:txBody>
                  <a:tcPr/>
                </a:tc>
                <a:tc>
                  <a:txBody>
                    <a:bodyPr/>
                    <a:lstStyle/>
                    <a:p>
                      <a:pPr algn="ctr"/>
                      <a:r>
                        <a:rPr lang="en-AU" sz="2800" noProof="0" dirty="0"/>
                        <a:t>Fares and Services</a:t>
                      </a:r>
                    </a:p>
                  </a:txBody>
                  <a:tcPr/>
                </a:tc>
                <a:extLst>
                  <a:ext uri="{0D108BD9-81ED-4DB2-BD59-A6C34878D82A}">
                    <a16:rowId xmlns:a16="http://schemas.microsoft.com/office/drawing/2014/main" val="3189947404"/>
                  </a:ext>
                </a:extLst>
              </a:tr>
              <a:tr h="979258">
                <a:tc>
                  <a:txBody>
                    <a:bodyPr/>
                    <a:lstStyle/>
                    <a:p>
                      <a:pPr algn="ctr"/>
                      <a:r>
                        <a:rPr lang="en-AU" sz="2800" noProof="0" dirty="0"/>
                        <a:t>BUS</a:t>
                      </a:r>
                    </a:p>
                  </a:txBody>
                  <a:tcPr/>
                </a:tc>
                <a:tc>
                  <a:txBody>
                    <a:bodyPr/>
                    <a:lstStyle/>
                    <a:p>
                      <a:pPr algn="ctr"/>
                      <a:r>
                        <a:rPr lang="en-AU" sz="2800" noProof="0" dirty="0"/>
                        <a:t>PRIVATE</a:t>
                      </a:r>
                    </a:p>
                  </a:txBody>
                  <a:tcPr/>
                </a:tc>
                <a:tc>
                  <a:txBody>
                    <a:bodyPr/>
                    <a:lstStyle/>
                    <a:p>
                      <a:pPr algn="ctr"/>
                      <a:r>
                        <a:rPr lang="en-AU" sz="2800" noProof="0" dirty="0"/>
                        <a:t>COMPETITION</a:t>
                      </a:r>
                    </a:p>
                  </a:txBody>
                  <a:tcPr/>
                </a:tc>
                <a:tc>
                  <a:txBody>
                    <a:bodyPr/>
                    <a:lstStyle/>
                    <a:p>
                      <a:pPr algn="ctr"/>
                      <a:r>
                        <a:rPr lang="en-AU" sz="2800" noProof="0" dirty="0"/>
                        <a:t>MARKET</a:t>
                      </a:r>
                    </a:p>
                  </a:txBody>
                  <a:tcPr/>
                </a:tc>
                <a:extLst>
                  <a:ext uri="{0D108BD9-81ED-4DB2-BD59-A6C34878D82A}">
                    <a16:rowId xmlns:a16="http://schemas.microsoft.com/office/drawing/2014/main" val="2948496207"/>
                  </a:ext>
                </a:extLst>
              </a:tr>
              <a:tr h="979258">
                <a:tc>
                  <a:txBody>
                    <a:bodyPr/>
                    <a:lstStyle/>
                    <a:p>
                      <a:pPr algn="ctr"/>
                      <a:r>
                        <a:rPr lang="en-AU" sz="2800" noProof="0" dirty="0"/>
                        <a:t>TRAIN</a:t>
                      </a:r>
                    </a:p>
                  </a:txBody>
                  <a:tcPr/>
                </a:tc>
                <a:tc>
                  <a:txBody>
                    <a:bodyPr/>
                    <a:lstStyle/>
                    <a:p>
                      <a:pPr algn="ctr"/>
                      <a:r>
                        <a:rPr lang="en-AU" sz="2800" noProof="0" dirty="0"/>
                        <a:t>PRIVATE</a:t>
                      </a:r>
                    </a:p>
                  </a:txBody>
                  <a:tcPr/>
                </a:tc>
                <a:tc>
                  <a:txBody>
                    <a:bodyPr/>
                    <a:lstStyle/>
                    <a:p>
                      <a:pPr algn="ctr"/>
                      <a:r>
                        <a:rPr lang="en-AU" sz="2800" noProof="0" dirty="0"/>
                        <a:t>MONOPOLY</a:t>
                      </a:r>
                    </a:p>
                  </a:txBody>
                  <a:tcPr/>
                </a:tc>
                <a:tc>
                  <a:txBody>
                    <a:bodyPr/>
                    <a:lstStyle/>
                    <a:p>
                      <a:pPr algn="ctr"/>
                      <a:r>
                        <a:rPr lang="en-AU" sz="2800" noProof="0" dirty="0"/>
                        <a:t>REGULATED</a:t>
                      </a:r>
                    </a:p>
                  </a:txBody>
                  <a:tcPr/>
                </a:tc>
                <a:extLst>
                  <a:ext uri="{0D108BD9-81ED-4DB2-BD59-A6C34878D82A}">
                    <a16:rowId xmlns:a16="http://schemas.microsoft.com/office/drawing/2014/main" val="1338985098"/>
                  </a:ext>
                </a:extLst>
              </a:tr>
              <a:tr h="979258">
                <a:tc>
                  <a:txBody>
                    <a:bodyPr/>
                    <a:lstStyle/>
                    <a:p>
                      <a:pPr algn="ctr"/>
                      <a:r>
                        <a:rPr lang="en-AU" sz="2800" noProof="0" dirty="0"/>
                        <a:t>UNDER</a:t>
                      </a:r>
                    </a:p>
                    <a:p>
                      <a:pPr algn="ctr"/>
                      <a:r>
                        <a:rPr lang="en-AU" sz="2800" noProof="0" dirty="0"/>
                        <a:t>GROUND</a:t>
                      </a:r>
                    </a:p>
                  </a:txBody>
                  <a:tcPr/>
                </a:tc>
                <a:tc>
                  <a:txBody>
                    <a:bodyPr/>
                    <a:lstStyle/>
                    <a:p>
                      <a:pPr algn="ctr"/>
                      <a:r>
                        <a:rPr lang="en-AU" sz="2800" noProof="0" dirty="0"/>
                        <a:t>PUBLIC</a:t>
                      </a:r>
                    </a:p>
                  </a:txBody>
                  <a:tcPr/>
                </a:tc>
                <a:tc>
                  <a:txBody>
                    <a:bodyPr/>
                    <a:lstStyle/>
                    <a:p>
                      <a:pPr algn="ctr"/>
                      <a:r>
                        <a:rPr lang="en-AU" sz="2800" noProof="0" dirty="0"/>
                        <a:t>MONOPOLY</a:t>
                      </a:r>
                    </a:p>
                  </a:txBody>
                  <a:tcPr/>
                </a:tc>
                <a:tc>
                  <a:txBody>
                    <a:bodyPr/>
                    <a:lstStyle/>
                    <a:p>
                      <a:pPr algn="ctr"/>
                      <a:r>
                        <a:rPr lang="en-AU" sz="2800" noProof="0" dirty="0"/>
                        <a:t>REGULATED</a:t>
                      </a:r>
                    </a:p>
                  </a:txBody>
                  <a:tcPr/>
                </a:tc>
                <a:extLst>
                  <a:ext uri="{0D108BD9-81ED-4DB2-BD59-A6C34878D82A}">
                    <a16:rowId xmlns:a16="http://schemas.microsoft.com/office/drawing/2014/main" val="1415296389"/>
                  </a:ext>
                </a:extLst>
              </a:tr>
            </a:tbl>
          </a:graphicData>
        </a:graphic>
      </p:graphicFrame>
    </p:spTree>
    <p:extLst>
      <p:ext uri="{BB962C8B-B14F-4D97-AF65-F5344CB8AC3E}">
        <p14:creationId xmlns:p14="http://schemas.microsoft.com/office/powerpoint/2010/main" val="336459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en-GB" noProof="0" dirty="0"/>
              <a:t>Demand</a:t>
            </a:r>
          </a:p>
        </p:txBody>
      </p:sp>
      <p:sp>
        <p:nvSpPr>
          <p:cNvPr id="3" name="Zástupný symbol pro obsah 2"/>
          <p:cNvSpPr>
            <a:spLocks noGrp="1"/>
          </p:cNvSpPr>
          <p:nvPr>
            <p:ph idx="1"/>
          </p:nvPr>
        </p:nvSpPr>
        <p:spPr>
          <a:xfrm>
            <a:off x="457200" y="1196752"/>
            <a:ext cx="8229600" cy="4929411"/>
          </a:xfrm>
        </p:spPr>
        <p:txBody>
          <a:bodyPr/>
          <a:lstStyle/>
          <a:p>
            <a:pPr marL="0" indent="0">
              <a:buNone/>
            </a:pPr>
            <a:r>
              <a:rPr lang="en-GB" b="1" noProof="0" dirty="0"/>
              <a:t>Law of demand </a:t>
            </a:r>
            <a:r>
              <a:rPr lang="en-GB" noProof="0" dirty="0"/>
              <a:t>states that, all else being constant, as the price of a product increases </a:t>
            </a:r>
            <a:r>
              <a:rPr lang="en-GB" b="1" noProof="0" dirty="0"/>
              <a:t>(↑)</a:t>
            </a:r>
            <a:r>
              <a:rPr lang="en-GB" noProof="0" dirty="0"/>
              <a:t>, quantity demanded falls </a:t>
            </a:r>
            <a:r>
              <a:rPr lang="en-GB" b="1" noProof="0" dirty="0"/>
              <a:t>(↓)</a:t>
            </a:r>
            <a:r>
              <a:rPr lang="en-GB" noProof="0" dirty="0"/>
              <a:t> </a:t>
            </a:r>
          </a:p>
        </p:txBody>
      </p:sp>
      <p:pic>
        <p:nvPicPr>
          <p:cNvPr id="4" name="Picture 4" descr="Cowie 1-5 2.pdf">
            <a:extLst>
              <a:ext uri="{FF2B5EF4-FFF2-40B4-BE49-F238E27FC236}">
                <a16:creationId xmlns:a16="http://schemas.microsoft.com/office/drawing/2014/main" id="{6FB3E610-C168-BF7B-F784-995F58F5D86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5118"/>
          <a:stretch/>
        </p:blipFill>
        <p:spPr>
          <a:xfrm rot="16200000">
            <a:off x="2592162" y="1300504"/>
            <a:ext cx="3599637" cy="6984776"/>
          </a:xfrm>
          <a:prstGeom prst="rect">
            <a:avLst/>
          </a:prstGeom>
          <a:scene3d>
            <a:camera prst="orthographicFront">
              <a:rot lat="0" lon="0" rev="30000"/>
            </a:camera>
            <a:lightRig rig="threePt" dir="t"/>
          </a:scene3d>
        </p:spPr>
      </p:pic>
    </p:spTree>
    <p:extLst>
      <p:ext uri="{BB962C8B-B14F-4D97-AF65-F5344CB8AC3E}">
        <p14:creationId xmlns:p14="http://schemas.microsoft.com/office/powerpoint/2010/main" val="3912177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t>Demand determinants</a:t>
            </a:r>
          </a:p>
        </p:txBody>
      </p:sp>
      <p:sp>
        <p:nvSpPr>
          <p:cNvPr id="3" name="Zástupný symbol pro obsah 2"/>
          <p:cNvSpPr>
            <a:spLocks noGrp="1"/>
          </p:cNvSpPr>
          <p:nvPr>
            <p:ph idx="1"/>
          </p:nvPr>
        </p:nvSpPr>
        <p:spPr/>
        <p:txBody>
          <a:bodyPr/>
          <a:lstStyle/>
          <a:p>
            <a:r>
              <a:rPr lang="en-GB" b="1" noProof="0" dirty="0"/>
              <a:t>Price</a:t>
            </a:r>
            <a:r>
              <a:rPr lang="en-GB" noProof="0" dirty="0"/>
              <a:t>  ↓</a:t>
            </a:r>
          </a:p>
          <a:p>
            <a:r>
              <a:rPr lang="en-GB" b="1" noProof="0" dirty="0"/>
              <a:t>Income</a:t>
            </a:r>
            <a:r>
              <a:rPr lang="en-GB" noProof="0" dirty="0"/>
              <a:t>  ↑</a:t>
            </a:r>
          </a:p>
          <a:p>
            <a:r>
              <a:rPr lang="en-GB" noProof="0" dirty="0"/>
              <a:t>Price of </a:t>
            </a:r>
            <a:r>
              <a:rPr lang="en-GB" b="1" noProof="0" dirty="0"/>
              <a:t>substitutes</a:t>
            </a:r>
            <a:r>
              <a:rPr lang="en-GB" noProof="0" dirty="0"/>
              <a:t> ↑</a:t>
            </a:r>
          </a:p>
          <a:p>
            <a:r>
              <a:rPr lang="en-GB" noProof="0" dirty="0"/>
              <a:t>Price of </a:t>
            </a:r>
            <a:r>
              <a:rPr lang="en-GB" b="1" noProof="0" dirty="0"/>
              <a:t>complements</a:t>
            </a:r>
            <a:r>
              <a:rPr lang="en-GB" noProof="0" dirty="0"/>
              <a:t> ↓</a:t>
            </a:r>
          </a:p>
          <a:p>
            <a:r>
              <a:rPr lang="en-GB" noProof="0" dirty="0"/>
              <a:t>Fashion, trends, expectations</a:t>
            </a:r>
          </a:p>
          <a:p>
            <a:pPr marL="0" indent="0">
              <a:buNone/>
            </a:pPr>
            <a:endParaRPr lang="en-GB" noProof="0" dirty="0"/>
          </a:p>
        </p:txBody>
      </p:sp>
    </p:spTree>
    <p:extLst>
      <p:ext uri="{BB962C8B-B14F-4D97-AF65-F5344CB8AC3E}">
        <p14:creationId xmlns:p14="http://schemas.microsoft.com/office/powerpoint/2010/main" val="684637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CEC310-7C65-8CD0-BA8A-E3EB433DC569}"/>
              </a:ext>
            </a:extLst>
          </p:cNvPr>
          <p:cNvSpPr>
            <a:spLocks noGrp="1"/>
          </p:cNvSpPr>
          <p:nvPr>
            <p:ph type="title"/>
          </p:nvPr>
        </p:nvSpPr>
        <p:spPr/>
        <p:txBody>
          <a:bodyPr/>
          <a:lstStyle/>
          <a:p>
            <a:r>
              <a:rPr lang="en-GB" noProof="0" dirty="0"/>
              <a:t>Demand for transport</a:t>
            </a:r>
          </a:p>
        </p:txBody>
      </p:sp>
      <p:sp>
        <p:nvSpPr>
          <p:cNvPr id="3" name="Zástupný obsah 2">
            <a:extLst>
              <a:ext uri="{FF2B5EF4-FFF2-40B4-BE49-F238E27FC236}">
                <a16:creationId xmlns:a16="http://schemas.microsoft.com/office/drawing/2014/main" id="{677567DC-8C0B-1182-4054-7435AA923851}"/>
              </a:ext>
            </a:extLst>
          </p:cNvPr>
          <p:cNvSpPr>
            <a:spLocks noGrp="1"/>
          </p:cNvSpPr>
          <p:nvPr>
            <p:ph idx="1"/>
          </p:nvPr>
        </p:nvSpPr>
        <p:spPr/>
        <p:txBody>
          <a:bodyPr>
            <a:normAutofit/>
          </a:bodyPr>
          <a:lstStyle/>
          <a:p>
            <a:r>
              <a:rPr lang="en-GB" b="1" noProof="0" dirty="0"/>
              <a:t>Derived demand </a:t>
            </a:r>
            <a:r>
              <a:rPr lang="en-GB" noProof="0" dirty="0"/>
              <a:t>→ it usually follows the demand of individuals for something else</a:t>
            </a:r>
          </a:p>
          <a:p>
            <a:r>
              <a:rPr lang="en-GB" b="1" noProof="0" dirty="0"/>
              <a:t>Time specific</a:t>
            </a:r>
            <a:r>
              <a:rPr lang="en-GB" noProof="0" dirty="0"/>
              <a:t> → demand for transport has a very short expiry date</a:t>
            </a:r>
          </a:p>
          <a:p>
            <a:r>
              <a:rPr lang="en-GB" b="1" noProof="0" dirty="0"/>
              <a:t>Follows peaks and throughs </a:t>
            </a:r>
            <a:r>
              <a:rPr lang="en-GB" noProof="0" dirty="0"/>
              <a:t>→ morning and afternoon rush hours</a:t>
            </a:r>
          </a:p>
          <a:p>
            <a:endParaRPr lang="en-GB" noProof="0" dirty="0"/>
          </a:p>
        </p:txBody>
      </p:sp>
    </p:spTree>
    <p:extLst>
      <p:ext uri="{BB962C8B-B14F-4D97-AF65-F5344CB8AC3E}">
        <p14:creationId xmlns:p14="http://schemas.microsoft.com/office/powerpoint/2010/main" val="22838428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750</TotalTime>
  <Words>921</Words>
  <Application>Microsoft Office PowerPoint</Application>
  <PresentationFormat>Předvádění na obrazovce (4:3)</PresentationFormat>
  <Paragraphs>138</Paragraphs>
  <Slides>24</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Cambria Math</vt:lpstr>
      <vt:lpstr>Motiv systému Office</vt:lpstr>
      <vt:lpstr>1. TRANSPORT MARKETS</vt:lpstr>
      <vt:lpstr>Economics and transport</vt:lpstr>
      <vt:lpstr>Scarcity and choice</vt:lpstr>
      <vt:lpstr>Public and private provision</vt:lpstr>
      <vt:lpstr>Prezentace aplikace PowerPoint</vt:lpstr>
      <vt:lpstr>CASE: Glasgow public transport</vt:lpstr>
      <vt:lpstr>Demand</vt:lpstr>
      <vt:lpstr>Demand determinants</vt:lpstr>
      <vt:lpstr>Demand for transport</vt:lpstr>
      <vt:lpstr>Economic and transport growth (EU)</vt:lpstr>
      <vt:lpstr>Modal splits 2019 (%)</vt:lpstr>
      <vt:lpstr>Nature or nurture?</vt:lpstr>
      <vt:lpstr>Theory of SUPPLY</vt:lpstr>
      <vt:lpstr>Supply determinants</vt:lpstr>
      <vt:lpstr>Case: British bus industry</vt:lpstr>
      <vt:lpstr>Organization of Supply</vt:lpstr>
      <vt:lpstr>Market workings</vt:lpstr>
      <vt:lpstr>EXERCISES</vt:lpstr>
      <vt:lpstr>Increasing the use of the railways</vt:lpstr>
      <vt:lpstr>Demand and supply exercises (1)</vt:lpstr>
      <vt:lpstr>Demand and supply exercises (2)</vt:lpstr>
      <vt:lpstr>Demand and supply exercises (3)</vt:lpstr>
      <vt:lpstr>Prezentace aplikace PowerPoint</vt:lpstr>
      <vt:lpstr>Prezentace aplikace PowerPoint</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TRANSPORT MARKETS</dc:title>
  <dc:creator>Tomes Zdenek</dc:creator>
  <cp:lastModifiedBy>Zdeněk Tomeš</cp:lastModifiedBy>
  <cp:revision>35</cp:revision>
  <cp:lastPrinted>2018-09-11T10:10:52Z</cp:lastPrinted>
  <dcterms:created xsi:type="dcterms:W3CDTF">2018-01-04T06:53:10Z</dcterms:created>
  <dcterms:modified xsi:type="dcterms:W3CDTF">2023-08-04T16:26:35Z</dcterms:modified>
</cp:coreProperties>
</file>