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8" r:id="rId2"/>
    <p:sldId id="259" r:id="rId3"/>
    <p:sldId id="330" r:id="rId4"/>
    <p:sldId id="260" r:id="rId5"/>
    <p:sldId id="309" r:id="rId6"/>
    <p:sldId id="261" r:id="rId7"/>
    <p:sldId id="310" r:id="rId8"/>
    <p:sldId id="331" r:id="rId9"/>
    <p:sldId id="311" r:id="rId10"/>
    <p:sldId id="332" r:id="rId11"/>
    <p:sldId id="333" r:id="rId12"/>
    <p:sldId id="312" r:id="rId13"/>
    <p:sldId id="313" r:id="rId14"/>
    <p:sldId id="278" r:id="rId15"/>
    <p:sldId id="348" r:id="rId16"/>
    <p:sldId id="349" r:id="rId17"/>
    <p:sldId id="336" r:id="rId18"/>
    <p:sldId id="347" r:id="rId19"/>
    <p:sldId id="264" r:id="rId20"/>
    <p:sldId id="341" r:id="rId21"/>
    <p:sldId id="315" r:id="rId22"/>
    <p:sldId id="316" r:id="rId23"/>
    <p:sldId id="317" r:id="rId24"/>
    <p:sldId id="338" r:id="rId25"/>
    <p:sldId id="318" r:id="rId26"/>
    <p:sldId id="339" r:id="rId27"/>
    <p:sldId id="319" r:id="rId28"/>
    <p:sldId id="340" r:id="rId29"/>
    <p:sldId id="342" r:id="rId30"/>
    <p:sldId id="343" r:id="rId31"/>
    <p:sldId id="324" r:id="rId32"/>
    <p:sldId id="267" r:id="rId33"/>
    <p:sldId id="325" r:id="rId34"/>
    <p:sldId id="326" r:id="rId35"/>
    <p:sldId id="328" r:id="rId36"/>
    <p:sldId id="346" r:id="rId37"/>
    <p:sldId id="320" r:id="rId38"/>
    <p:sldId id="344" r:id="rId39"/>
    <p:sldId id="321" r:id="rId40"/>
    <p:sldId id="345" r:id="rId41"/>
    <p:sldId id="329" r:id="rId42"/>
    <p:sldId id="35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2" autoAdjust="0"/>
    <p:restoredTop sz="93557" autoAdjust="0"/>
  </p:normalViewPr>
  <p:slideViewPr>
    <p:cSldViewPr>
      <p:cViewPr varScale="1">
        <p:scale>
          <a:sx n="60" d="100"/>
          <a:sy n="60" d="100"/>
        </p:scale>
        <p:origin x="12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6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32232-D38B-4E8E-9F6E-293E381D07C6}" type="datetimeFigureOut">
              <a:rPr lang="cs-CZ" smtClean="0"/>
              <a:t>02.09.2023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66F6F-A5B3-4965-995B-97F614A4E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8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7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90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52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2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6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3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8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42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17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E474-B0DD-482F-9B91-36346D72A73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E272E-7D51-41DC-8036-50E27AD2F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81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GB" noProof="0" dirty="0"/>
              <a:t>TRANSPORT DEMAND ELASTICITY</a:t>
            </a:r>
          </a:p>
        </p:txBody>
      </p:sp>
    </p:spTree>
    <p:extLst>
      <p:ext uri="{BB962C8B-B14F-4D97-AF65-F5344CB8AC3E}">
        <p14:creationId xmlns:p14="http://schemas.microsoft.com/office/powerpoint/2010/main" val="16009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F4E48-7701-51BD-51FB-37BB02C8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8E944-0C22-4C2A-2DF8-4546F6C3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/>
              <a:t>Single</a:t>
            </a:r>
            <a:r>
              <a:rPr lang="en-GB" noProof="0" dirty="0"/>
              <a:t> fares unitary elastic, the </a:t>
            </a:r>
            <a:r>
              <a:rPr lang="en-GB" b="1" noProof="0" dirty="0"/>
              <a:t>10 ticket metro </a:t>
            </a:r>
            <a:r>
              <a:rPr lang="en-GB" noProof="0" dirty="0"/>
              <a:t>ticket highly elastic; </a:t>
            </a:r>
            <a:r>
              <a:rPr lang="en-GB" b="1" noProof="0" dirty="0"/>
              <a:t>10 ticket bus </a:t>
            </a:r>
            <a:r>
              <a:rPr lang="en-GB" noProof="0" dirty="0"/>
              <a:t>fare relatively inelastic</a:t>
            </a:r>
          </a:p>
          <a:p>
            <a:r>
              <a:rPr lang="en-GB" b="1" noProof="0" dirty="0"/>
              <a:t>Junior travel card </a:t>
            </a:r>
            <a:r>
              <a:rPr lang="en-GB" noProof="0" dirty="0"/>
              <a:t>+0.56! → </a:t>
            </a:r>
            <a:r>
              <a:rPr lang="en-GB" noProof="0" dirty="0" err="1"/>
              <a:t>Giffen</a:t>
            </a:r>
            <a:r>
              <a:rPr lang="en-GB" noProof="0" dirty="0"/>
              <a:t> good →raise in price probably raised awareness of it</a:t>
            </a:r>
          </a:p>
          <a:p>
            <a:r>
              <a:rPr lang="en-GB" noProof="0" dirty="0"/>
              <a:t>High degree of </a:t>
            </a:r>
            <a:r>
              <a:rPr lang="en-GB" b="1" noProof="0" dirty="0"/>
              <a:t>variability</a:t>
            </a:r>
            <a:r>
              <a:rPr lang="en-GB" noProof="0" dirty="0"/>
              <a:t> in elasticity values → due to </a:t>
            </a:r>
            <a:r>
              <a:rPr lang="en-GB" b="1" noProof="0" dirty="0"/>
              <a:t>travel card option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5474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E1BE0-BE42-3F21-3357-8A48060D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Purpose and length of journey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985C8-DF99-C70D-C37E-D37D8D087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Elasticities depend upon the purpose of the journey → e.g. rail fare elasticities (ATOC, 2002): -0.2 </a:t>
            </a:r>
            <a:r>
              <a:rPr lang="en-GB" b="1" noProof="0" dirty="0"/>
              <a:t>business</a:t>
            </a:r>
            <a:r>
              <a:rPr lang="en-GB" noProof="0" dirty="0"/>
              <a:t>; -0.3 </a:t>
            </a:r>
            <a:r>
              <a:rPr lang="en-GB" b="1" noProof="0" dirty="0"/>
              <a:t>commuting</a:t>
            </a:r>
            <a:r>
              <a:rPr lang="en-GB" noProof="0" dirty="0"/>
              <a:t>; -1.0 </a:t>
            </a:r>
            <a:r>
              <a:rPr lang="en-GB" b="1" noProof="0" dirty="0"/>
              <a:t>leisure</a:t>
            </a:r>
          </a:p>
          <a:p>
            <a:r>
              <a:rPr lang="en-GB" noProof="0" dirty="0"/>
              <a:t>The impact of distance → </a:t>
            </a:r>
            <a:r>
              <a:rPr lang="en-GB" b="1" noProof="0" dirty="0"/>
              <a:t>bus elasticities </a:t>
            </a:r>
            <a:r>
              <a:rPr lang="en-GB" noProof="0" dirty="0"/>
              <a:t>higher, the longer the journey (magnitude, leisure, alternatives)</a:t>
            </a:r>
          </a:p>
          <a:p>
            <a:r>
              <a:rPr lang="en-GB" noProof="0" dirty="0"/>
              <a:t> However, Preston and others found for </a:t>
            </a:r>
            <a:r>
              <a:rPr lang="en-GB" b="1" noProof="0" dirty="0"/>
              <a:t>rail</a:t>
            </a:r>
            <a:r>
              <a:rPr lang="en-GB" noProof="0" dirty="0"/>
              <a:t> decreasing elasticities with the distance (less alternatives for rail in longer distances?)</a:t>
            </a:r>
          </a:p>
          <a:p>
            <a:r>
              <a:rPr lang="en-GB" noProof="0" dirty="0"/>
              <a:t>The price elasticity of </a:t>
            </a:r>
            <a:r>
              <a:rPr lang="en-GB" b="1" noProof="0" dirty="0"/>
              <a:t>petrol</a:t>
            </a:r>
            <a:r>
              <a:rPr lang="en-GB" noProof="0" dirty="0"/>
              <a:t> follows the pattern of low price elasticity in SR and high price elasticity in LR → shift to more fuel efficient cars → increase in tax to limit car use may have little impact</a:t>
            </a:r>
          </a:p>
        </p:txBody>
      </p:sp>
    </p:spTree>
    <p:extLst>
      <p:ext uri="{BB962C8B-B14F-4D97-AF65-F5344CB8AC3E}">
        <p14:creationId xmlns:p14="http://schemas.microsoft.com/office/powerpoint/2010/main" val="1235348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79925-477F-C081-EB15-1DBB7BE5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Price elasticity and total revenue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75A4AD-5EA6-B055-C96D-F1E56845D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28" y="2013441"/>
            <a:ext cx="3754760" cy="371981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3CC22BB-5BE8-1DBF-D113-AEEF78AF1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2013440"/>
            <a:ext cx="3754760" cy="3719816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1BFE5F6-6459-E0C8-2B5C-5BBAF3019B3D}"/>
              </a:ext>
            </a:extLst>
          </p:cNvPr>
          <p:cNvSpPr txBox="1"/>
          <p:nvPr/>
        </p:nvSpPr>
        <p:spPr>
          <a:xfrm>
            <a:off x="650128" y="5913559"/>
            <a:ext cx="78206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i="1" dirty="0"/>
              <a:t>Q: </a:t>
            </a:r>
            <a:r>
              <a:rPr lang="cs-CZ" sz="2400" i="1" dirty="0" err="1"/>
              <a:t>If</a:t>
            </a:r>
            <a:r>
              <a:rPr lang="cs-CZ" sz="2400" i="1" dirty="0"/>
              <a:t> </a:t>
            </a:r>
            <a:r>
              <a:rPr lang="cs-CZ" sz="2400" i="1" dirty="0" err="1"/>
              <a:t>operators</a:t>
            </a:r>
            <a:r>
              <a:rPr lang="cs-CZ" sz="2400" i="1" dirty="0"/>
              <a:t> face </a:t>
            </a:r>
            <a:r>
              <a:rPr lang="cs-CZ" sz="2400" i="1" dirty="0" err="1"/>
              <a:t>inelastic</a:t>
            </a:r>
            <a:r>
              <a:rPr lang="cs-CZ" sz="2400" i="1" dirty="0"/>
              <a:t> </a:t>
            </a:r>
            <a:r>
              <a:rPr lang="cs-CZ" sz="2400" i="1" dirty="0" err="1"/>
              <a:t>demands</a:t>
            </a:r>
            <a:r>
              <a:rPr lang="cs-CZ" sz="2400" i="1" dirty="0"/>
              <a:t>, </a:t>
            </a:r>
            <a:r>
              <a:rPr lang="cs-CZ" sz="2400" i="1" dirty="0" err="1"/>
              <a:t>why</a:t>
            </a:r>
            <a:r>
              <a:rPr lang="cs-CZ" sz="2400" i="1" dirty="0"/>
              <a:t> </a:t>
            </a:r>
            <a:r>
              <a:rPr lang="cs-CZ" sz="2400" i="1" dirty="0" err="1"/>
              <a:t>don't</a:t>
            </a:r>
            <a:r>
              <a:rPr lang="cs-CZ" sz="2400" i="1" dirty="0"/>
              <a:t> </a:t>
            </a:r>
            <a:r>
              <a:rPr lang="cs-CZ" sz="2400" i="1" dirty="0" err="1"/>
              <a:t>they</a:t>
            </a:r>
            <a:r>
              <a:rPr lang="cs-CZ" sz="2400" i="1" dirty="0"/>
              <a:t> </a:t>
            </a:r>
            <a:r>
              <a:rPr lang="cs-CZ" sz="2400" i="1" dirty="0" err="1"/>
              <a:t>simply</a:t>
            </a:r>
            <a:r>
              <a:rPr lang="cs-CZ" sz="2400" i="1" dirty="0"/>
              <a:t> </a:t>
            </a:r>
            <a:r>
              <a:rPr lang="cs-CZ" sz="2400" i="1" dirty="0" err="1"/>
              <a:t>keep</a:t>
            </a:r>
            <a:r>
              <a:rPr lang="cs-CZ" sz="2400" i="1" dirty="0"/>
              <a:t> </a:t>
            </a:r>
            <a:r>
              <a:rPr lang="cs-CZ" sz="2400" i="1" dirty="0" err="1"/>
              <a:t>increasing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fare</a:t>
            </a:r>
            <a:r>
              <a:rPr lang="cs-CZ" sz="24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08428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E5265-60DF-F22C-D4B1-7A292472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Exercises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92E42-A1F9-7DB0-7633-39E81B794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noProof="0" dirty="0"/>
              <a:t>Is the price elasticity of </a:t>
            </a:r>
            <a:r>
              <a:rPr lang="en-GB" b="1" noProof="0" dirty="0"/>
              <a:t>demand for airline industry </a:t>
            </a:r>
            <a:r>
              <a:rPr lang="en-GB" noProof="0" dirty="0"/>
              <a:t>in short-haul markets more or less than long-haul markets? Why?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What are the factors that influence the elasticity of </a:t>
            </a:r>
            <a:r>
              <a:rPr lang="en-GB" b="1" noProof="0" dirty="0"/>
              <a:t>demand for pilots</a:t>
            </a:r>
            <a:r>
              <a:rPr lang="en-GB" noProof="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The price elasticity of </a:t>
            </a:r>
            <a:r>
              <a:rPr lang="en-GB" b="1" noProof="0" dirty="0"/>
              <a:t>demand for Amtrak</a:t>
            </a:r>
            <a:r>
              <a:rPr lang="en-GB" noProof="0" dirty="0"/>
              <a:t>, the US rail passenger service, among vacation travellers has been estimated as –1.20. Given that Amtrak faces the market demand for rail passenger trips, what effect will a 15% increase in fares have upon market demand? What effect will the fare increase have upon revenues? </a:t>
            </a:r>
          </a:p>
          <a:p>
            <a:pPr marL="514350" indent="-514350">
              <a:buFont typeface="+mj-lt"/>
              <a:buAutoNum type="arabicPeriod"/>
            </a:pPr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43472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Exercise: Demand estimations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noProof="0" dirty="0"/>
              <a:t>According to demand theory, the market demand curve for transportation is downward-sloping.</a:t>
            </a:r>
          </a:p>
          <a:p>
            <a:pPr lvl="0"/>
            <a:r>
              <a:rPr lang="en-GB" sz="3000" noProof="0" dirty="0"/>
              <a:t>You are a transportation economist for rail operator and you are asked to estimate the price elasticity of demand for rail services. Describe in some detail </a:t>
            </a:r>
            <a:r>
              <a:rPr lang="en-GB" sz="3000" b="1" noProof="0" dirty="0"/>
              <a:t>what steps </a:t>
            </a:r>
            <a:r>
              <a:rPr lang="en-GB" sz="3000" noProof="0" dirty="0"/>
              <a:t>you would follow to obtain the price elasticity of demand.</a:t>
            </a:r>
          </a:p>
          <a:p>
            <a:pPr lvl="0"/>
            <a:r>
              <a:rPr lang="en-GB" sz="3000" noProof="0" dirty="0"/>
              <a:t>Suppose that your analysis found that the price elasticity of demand for rail services was  </a:t>
            </a:r>
            <a:r>
              <a:rPr lang="en-GB" sz="3000" b="1" noProof="0" dirty="0"/>
              <a:t>–0.78. </a:t>
            </a:r>
            <a:r>
              <a:rPr lang="en-GB" sz="3000" noProof="0" dirty="0"/>
              <a:t>What impact would a 10% increase in price have upon the quantity of rail services demanded? Do you know whether revenues would rise or fall?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49017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B732D-01C0-36AB-91FB-DAB321798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UK price elasticities – urban and regional market 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6CA2E76-8143-5AE6-C484-5AC9FDB3D9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43777"/>
              </p:ext>
            </p:extLst>
          </p:nvPr>
        </p:nvGraphicFramePr>
        <p:xfrm>
          <a:off x="451921" y="2348880"/>
          <a:ext cx="8229600" cy="278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807">
                  <a:extLst>
                    <a:ext uri="{9D8B030D-6E8A-4147-A177-3AD203B41FA5}">
                      <a16:colId xmlns:a16="http://schemas.microsoft.com/office/drawing/2014/main" val="1951954526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4171839238"/>
                    </a:ext>
                  </a:extLst>
                </a:gridCol>
                <a:gridCol w="1980113">
                  <a:extLst>
                    <a:ext uri="{9D8B030D-6E8A-4147-A177-3AD203B41FA5}">
                      <a16:colId xmlns:a16="http://schemas.microsoft.com/office/drawing/2014/main" val="210106482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30066220"/>
                    </a:ext>
                  </a:extLst>
                </a:gridCol>
              </a:tblGrid>
              <a:tr h="594066">
                <a:tc>
                  <a:txBody>
                    <a:bodyPr/>
                    <a:lstStyle/>
                    <a:p>
                      <a:endParaRPr lang="cs-CZ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SHORT </a:t>
                      </a:r>
                    </a:p>
                    <a:p>
                      <a:pPr algn="ctr"/>
                      <a:r>
                        <a:rPr lang="cs-CZ" sz="3000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MEDIUM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LONG </a:t>
                      </a:r>
                    </a:p>
                    <a:p>
                      <a:pPr algn="ctr"/>
                      <a:r>
                        <a:rPr lang="cs-CZ" sz="3000" dirty="0"/>
                        <a:t>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445180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lang="cs-CZ" sz="3000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-0.4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-0.56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-1.0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242134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lang="cs-CZ" sz="3000" dirty="0"/>
                        <a:t>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-0.3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´-0.6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4662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lang="cs-CZ" sz="3000" dirty="0"/>
                        <a:t>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/>
                        <a:t>-0.6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99944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B6CF11E5-5D19-80F6-B180-C9BD2844BE60}"/>
              </a:ext>
            </a:extLst>
          </p:cNvPr>
          <p:cNvSpPr txBox="1"/>
          <p:nvPr/>
        </p:nvSpPr>
        <p:spPr>
          <a:xfrm>
            <a:off x="611560" y="62140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Pauley</a:t>
            </a:r>
            <a:r>
              <a:rPr lang="cs-CZ" dirty="0"/>
              <a:t> et al. 2006</a:t>
            </a:r>
          </a:p>
        </p:txBody>
      </p:sp>
    </p:spTree>
    <p:extLst>
      <p:ext uri="{BB962C8B-B14F-4D97-AF65-F5344CB8AC3E}">
        <p14:creationId xmlns:p14="http://schemas.microsoft.com/office/powerpoint/2010/main" val="2243226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62B28-B3D1-2029-4F84-387F9C9DA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UK price elasticities – findings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2ECAE-62C9-7024-1BC2-B9D295169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Fare elasticities varies significantly depending not only on the mode and the time period over which is being examined, but also on the </a:t>
            </a:r>
            <a:r>
              <a:rPr lang="en-GB" b="1" noProof="0" dirty="0"/>
              <a:t>specific circumstances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short</a:t>
            </a:r>
            <a:r>
              <a:rPr lang="en-GB" noProof="0" dirty="0"/>
              <a:t> run elasticities </a:t>
            </a:r>
            <a:r>
              <a:rPr lang="en-GB" b="1" noProof="0" dirty="0"/>
              <a:t>increased</a:t>
            </a:r>
            <a:r>
              <a:rPr lang="en-GB" noProof="0" dirty="0"/>
              <a:t> on average from -0.3 to -0.4 between 1980 and 2004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long run </a:t>
            </a:r>
            <a:r>
              <a:rPr lang="en-GB" noProof="0" dirty="0"/>
              <a:t>elasticities are </a:t>
            </a:r>
            <a:r>
              <a:rPr lang="en-GB" b="1" noProof="0" dirty="0"/>
              <a:t>close to -1.0 </a:t>
            </a:r>
            <a:r>
              <a:rPr lang="en-GB" noProof="0" dirty="0"/>
              <a:t>and may even exceed -1.0 → implications for fare/revenue policy</a:t>
            </a:r>
          </a:p>
          <a:p>
            <a:endParaRPr lang="en-GB" noProof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2CBBC8B-E973-EF3D-FFF6-F75156002DA4}"/>
              </a:ext>
            </a:extLst>
          </p:cNvPr>
          <p:cNvSpPr txBox="1"/>
          <p:nvPr/>
        </p:nvSpPr>
        <p:spPr>
          <a:xfrm>
            <a:off x="611560" y="62140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Pauley</a:t>
            </a:r>
            <a:r>
              <a:rPr lang="cs-CZ" dirty="0"/>
              <a:t> et al. 2006</a:t>
            </a:r>
          </a:p>
        </p:txBody>
      </p:sp>
    </p:spTree>
    <p:extLst>
      <p:ext uri="{BB962C8B-B14F-4D97-AF65-F5344CB8AC3E}">
        <p14:creationId xmlns:p14="http://schemas.microsoft.com/office/powerpoint/2010/main" val="2674972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1BE3B-8395-40BC-72C6-AD4158E84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UK price elasticities – findings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E58C83-AC7F-639B-490A-4266A1061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Fare elasticities may be affected by the </a:t>
            </a:r>
            <a:r>
              <a:rPr lang="en-GB" b="1" noProof="0" dirty="0"/>
              <a:t>magnitude of the fare change </a:t>
            </a:r>
            <a:r>
              <a:rPr lang="en-GB" noProof="0" dirty="0"/>
              <a:t>→ greater fare increases produces higher value of elasticities → the differences are greatest for long run elasticities</a:t>
            </a:r>
          </a:p>
          <a:p>
            <a:r>
              <a:rPr lang="en-GB" noProof="0" dirty="0"/>
              <a:t>Fare elasticity is also affected by the current level of the fare </a:t>
            </a:r>
            <a:r>
              <a:rPr lang="en-GB" b="1" noProof="0" dirty="0"/>
              <a:t>relative to people‘s income</a:t>
            </a:r>
          </a:p>
          <a:p>
            <a:r>
              <a:rPr lang="en-GB" noProof="0" dirty="0"/>
              <a:t>Elasticity values increase with </a:t>
            </a:r>
            <a:r>
              <a:rPr lang="en-GB" b="1" noProof="0" dirty="0"/>
              <a:t>short distance </a:t>
            </a:r>
            <a:r>
              <a:rPr lang="en-GB" noProof="0" dirty="0"/>
              <a:t>and for </a:t>
            </a:r>
            <a:r>
              <a:rPr lang="en-GB" b="1" noProof="0" dirty="0"/>
              <a:t>rail</a:t>
            </a:r>
            <a:r>
              <a:rPr lang="en-GB" noProof="0" dirty="0"/>
              <a:t> journeys </a:t>
            </a:r>
            <a:r>
              <a:rPr lang="en-GB" b="1" noProof="0" dirty="0"/>
              <a:t>outside London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2A4C6F3-2ACD-0B02-4F82-3BD74EC52D24}"/>
              </a:ext>
            </a:extLst>
          </p:cNvPr>
          <p:cNvSpPr txBox="1"/>
          <p:nvPr/>
        </p:nvSpPr>
        <p:spPr>
          <a:xfrm>
            <a:off x="611560" y="62140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Pauley</a:t>
            </a:r>
            <a:r>
              <a:rPr lang="cs-CZ" dirty="0"/>
              <a:t> et al. 2006</a:t>
            </a:r>
          </a:p>
        </p:txBody>
      </p:sp>
    </p:spTree>
    <p:extLst>
      <p:ext uri="{BB962C8B-B14F-4D97-AF65-F5344CB8AC3E}">
        <p14:creationId xmlns:p14="http://schemas.microsoft.com/office/powerpoint/2010/main" val="341661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1C2B0-60AE-1EDE-DC09-6E4AA364E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noProof="0" dirty="0"/>
              <a:t>UK price elasticities – findings (3)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142DF-348C-B206-A809-A21FF8FF7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50390"/>
          </a:xfrm>
        </p:spPr>
        <p:txBody>
          <a:bodyPr>
            <a:normAutofit fontScale="85000" lnSpcReduction="10000"/>
          </a:bodyPr>
          <a:lstStyle/>
          <a:p>
            <a:r>
              <a:rPr lang="en-GB" noProof="0" dirty="0"/>
              <a:t>The response to a fare increase may </a:t>
            </a:r>
            <a:r>
              <a:rPr lang="en-GB" b="1" noProof="0" dirty="0"/>
              <a:t>not be equal </a:t>
            </a:r>
            <a:r>
              <a:rPr lang="en-GB" noProof="0" dirty="0"/>
              <a:t>and opposite to the response to fare decrease</a:t>
            </a:r>
          </a:p>
          <a:p>
            <a:r>
              <a:rPr lang="en-GB" b="1" noProof="0" dirty="0"/>
              <a:t>London is a special </a:t>
            </a:r>
            <a:r>
              <a:rPr lang="en-GB" noProof="0" dirty="0"/>
              <a:t>case due to size of the agglomeration and congestion</a:t>
            </a:r>
          </a:p>
          <a:p>
            <a:r>
              <a:rPr lang="en-GB" b="1" noProof="0" dirty="0"/>
              <a:t>Off peak </a:t>
            </a:r>
            <a:r>
              <a:rPr lang="en-GB" noProof="0" dirty="0"/>
              <a:t>elasticity values are about twice the peak values</a:t>
            </a:r>
          </a:p>
          <a:p>
            <a:r>
              <a:rPr lang="en-GB" noProof="0" dirty="0"/>
              <a:t>Elasticities for people travelling to work and school tend to be </a:t>
            </a:r>
            <a:r>
              <a:rPr lang="en-GB" b="1" noProof="0" dirty="0"/>
              <a:t>lower</a:t>
            </a:r>
            <a:r>
              <a:rPr lang="en-GB" noProof="0" dirty="0"/>
              <a:t> than for other purposes</a:t>
            </a:r>
          </a:p>
          <a:p>
            <a:r>
              <a:rPr lang="en-GB" noProof="0" dirty="0"/>
              <a:t>Those with access to cars (</a:t>
            </a:r>
            <a:r>
              <a:rPr lang="en-GB" b="1" noProof="0" dirty="0"/>
              <a:t>males</a:t>
            </a:r>
            <a:r>
              <a:rPr lang="en-GB" noProof="0" dirty="0"/>
              <a:t>) have higher elasticity values; the evidence about age is not clear cut</a:t>
            </a:r>
          </a:p>
          <a:p>
            <a:r>
              <a:rPr lang="en-GB" noProof="0" dirty="0"/>
              <a:t>As for distance, bus elasticities are higher for very short and very long trips; for rail elasticities decrease with distance</a:t>
            </a: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659016-2886-4099-3262-AB749E6C025C}"/>
              </a:ext>
            </a:extLst>
          </p:cNvPr>
          <p:cNvSpPr txBox="1"/>
          <p:nvPr/>
        </p:nvSpPr>
        <p:spPr>
          <a:xfrm>
            <a:off x="4932040" y="63986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Pauley</a:t>
            </a:r>
            <a:r>
              <a:rPr lang="cs-CZ" dirty="0"/>
              <a:t> et al. 2006</a:t>
            </a:r>
          </a:p>
        </p:txBody>
      </p:sp>
    </p:spTree>
    <p:extLst>
      <p:ext uri="{BB962C8B-B14F-4D97-AF65-F5344CB8AC3E}">
        <p14:creationId xmlns:p14="http://schemas.microsoft.com/office/powerpoint/2010/main" val="2438251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CROSS PRICE ELASTICITY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931E48D-0A7F-4CCC-448F-7A24F51ACA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3485327"/>
            <a:ext cx="8229600" cy="110690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F5F434-0C85-EF4B-B368-F7CF92546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5157192"/>
            <a:ext cx="3066667" cy="1257143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8F2E250-DF54-5B50-F870-79A527D1A669}"/>
              </a:ext>
            </a:extLst>
          </p:cNvPr>
          <p:cNvSpPr txBox="1"/>
          <p:nvPr/>
        </p:nvSpPr>
        <p:spPr>
          <a:xfrm>
            <a:off x="457200" y="1556792"/>
            <a:ext cx="83632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Cross</a:t>
            </a:r>
            <a:r>
              <a:rPr lang="cs-CZ" sz="2800" dirty="0"/>
              <a:t> </a:t>
            </a:r>
            <a:r>
              <a:rPr lang="cs-CZ" sz="2800" dirty="0" err="1"/>
              <a:t>price</a:t>
            </a:r>
            <a:r>
              <a:rPr lang="cs-CZ" sz="2800" dirty="0"/>
              <a:t> elasticity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demand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a </a:t>
            </a:r>
            <a:r>
              <a:rPr lang="cs-CZ" sz="2800" dirty="0" err="1"/>
              <a:t>measure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effect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a </a:t>
            </a:r>
            <a:r>
              <a:rPr lang="cs-CZ" sz="2800" dirty="0" err="1"/>
              <a:t>change</a:t>
            </a:r>
            <a:r>
              <a:rPr lang="cs-CZ" sz="2800" dirty="0"/>
              <a:t> 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b="1" dirty="0" err="1"/>
              <a:t>fares</a:t>
            </a:r>
            <a:r>
              <a:rPr lang="cs-CZ" sz="2800" b="1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err="1"/>
              <a:t>one</a:t>
            </a:r>
            <a:r>
              <a:rPr lang="cs-CZ" sz="2800" b="1" dirty="0"/>
              <a:t> </a:t>
            </a:r>
            <a:r>
              <a:rPr lang="cs-CZ" sz="2800" dirty="0"/>
              <a:t>transport mode </a:t>
            </a:r>
            <a:r>
              <a:rPr lang="cs-CZ" sz="2800" dirty="0" err="1"/>
              <a:t>or</a:t>
            </a:r>
            <a:r>
              <a:rPr lang="cs-CZ" sz="2800" dirty="0"/>
              <a:t> transport </a:t>
            </a:r>
            <a:r>
              <a:rPr lang="cs-CZ" sz="2800" dirty="0" err="1"/>
              <a:t>operator</a:t>
            </a:r>
            <a:r>
              <a:rPr lang="cs-CZ" sz="2800" dirty="0"/>
              <a:t> on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b="1" dirty="0" err="1"/>
              <a:t>demand</a:t>
            </a:r>
            <a:r>
              <a:rPr lang="cs-CZ" sz="2800" dirty="0"/>
              <a:t>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services</a:t>
            </a:r>
            <a:r>
              <a:rPr lang="cs-CZ" sz="2800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err="1"/>
              <a:t>another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70192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ELASTICITY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en-GB" noProof="0" dirty="0"/>
              <a:t>Elasticity of demand is the </a:t>
            </a:r>
            <a:r>
              <a:rPr lang="en-GB" b="1" noProof="0" dirty="0"/>
              <a:t>responsiveness</a:t>
            </a:r>
            <a:r>
              <a:rPr lang="en-GB" noProof="0" dirty="0"/>
              <a:t> of demand to a change in one of its determinants</a:t>
            </a:r>
          </a:p>
          <a:p>
            <a:r>
              <a:rPr lang="en-GB" b="1" noProof="0" dirty="0"/>
              <a:t>Price, cross-price, income, …..</a:t>
            </a:r>
          </a:p>
          <a:p>
            <a:r>
              <a:rPr lang="en-GB" noProof="0" dirty="0"/>
              <a:t>Important for </a:t>
            </a:r>
            <a:r>
              <a:rPr lang="en-GB" b="1" noProof="0" dirty="0"/>
              <a:t>evaluation</a:t>
            </a:r>
            <a:r>
              <a:rPr lang="en-GB" noProof="0" dirty="0"/>
              <a:t>, business and transport policy</a:t>
            </a:r>
          </a:p>
        </p:txBody>
      </p:sp>
    </p:spTree>
    <p:extLst>
      <p:ext uri="{BB962C8B-B14F-4D97-AF65-F5344CB8AC3E}">
        <p14:creationId xmlns:p14="http://schemas.microsoft.com/office/powerpoint/2010/main" val="2025198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4FBEE-6F66-05FF-ADD0-EC2E9CBE8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Cross price elasticity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EE56A-08CA-1972-6DC3-E071970F8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Involves examining </a:t>
            </a:r>
            <a:r>
              <a:rPr lang="en-GB" b="1" noProof="0" dirty="0"/>
              <a:t>two goods </a:t>
            </a:r>
            <a:r>
              <a:rPr lang="en-GB" noProof="0" dirty="0"/>
              <a:t>or services</a:t>
            </a:r>
          </a:p>
          <a:p>
            <a:r>
              <a:rPr lang="en-GB" noProof="0" dirty="0"/>
              <a:t>Within transport → these services can be examined </a:t>
            </a:r>
            <a:r>
              <a:rPr lang="en-GB" b="1" noProof="0" dirty="0"/>
              <a:t>at different levels </a:t>
            </a:r>
            <a:r>
              <a:rPr lang="en-GB" noProof="0" dirty="0"/>
              <a:t>→ two different modes (train x car) → within the same mode (RegioJet x ČD) → within a same operator (1st class x 2nd class)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85654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8A90D-6B79-8412-969C-3BDAD1075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Substitutes (Rail and Bus)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3CD9678-A8A5-E260-094D-DF896F6A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972" y="1708832"/>
            <a:ext cx="8162056" cy="392088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A00080C-F061-6619-5EF7-AFCC76E9FC1B}"/>
              </a:ext>
            </a:extLst>
          </p:cNvPr>
          <p:cNvSpPr txBox="1"/>
          <p:nvPr/>
        </p:nvSpPr>
        <p:spPr>
          <a:xfrm>
            <a:off x="524744" y="5761569"/>
            <a:ext cx="85117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700" dirty="0" err="1"/>
              <a:t>If</a:t>
            </a:r>
            <a:r>
              <a:rPr lang="cs-CZ" sz="2700" dirty="0"/>
              <a:t> </a:t>
            </a:r>
            <a:r>
              <a:rPr lang="cs-CZ" sz="2700" dirty="0" err="1"/>
              <a:t>the</a:t>
            </a:r>
            <a:r>
              <a:rPr lang="cs-CZ" sz="2700" dirty="0"/>
              <a:t> </a:t>
            </a:r>
            <a:r>
              <a:rPr lang="cs-CZ" sz="2700" dirty="0" err="1"/>
              <a:t>effect</a:t>
            </a:r>
            <a:r>
              <a:rPr lang="cs-CZ" sz="2700" dirty="0"/>
              <a:t> </a:t>
            </a:r>
            <a:r>
              <a:rPr lang="cs-CZ" sz="2700" dirty="0" err="1"/>
              <a:t>of</a:t>
            </a:r>
            <a:r>
              <a:rPr lang="cs-CZ" sz="2700" dirty="0"/>
              <a:t> </a:t>
            </a:r>
            <a:r>
              <a:rPr lang="cs-CZ" sz="2700" dirty="0" err="1"/>
              <a:t>price</a:t>
            </a:r>
            <a:r>
              <a:rPr lang="cs-CZ" sz="2700" dirty="0"/>
              <a:t> </a:t>
            </a:r>
            <a:r>
              <a:rPr lang="cs-CZ" sz="2700" dirty="0" err="1"/>
              <a:t>increase</a:t>
            </a:r>
            <a:r>
              <a:rPr lang="cs-CZ" sz="2700" dirty="0"/>
              <a:t> in </a:t>
            </a:r>
            <a:r>
              <a:rPr lang="cs-CZ" sz="2700" dirty="0" err="1"/>
              <a:t>one</a:t>
            </a:r>
            <a:r>
              <a:rPr lang="cs-CZ" sz="2700" dirty="0"/>
              <a:t> </a:t>
            </a:r>
            <a:r>
              <a:rPr lang="cs-CZ" sz="2700" dirty="0" err="1"/>
              <a:t>good</a:t>
            </a:r>
            <a:r>
              <a:rPr lang="cs-CZ" sz="2700" dirty="0"/>
              <a:t> has a positive </a:t>
            </a:r>
            <a:r>
              <a:rPr lang="cs-CZ" sz="2700" dirty="0" err="1"/>
              <a:t>impact</a:t>
            </a:r>
            <a:r>
              <a:rPr lang="cs-CZ" sz="2700" dirty="0"/>
              <a:t> on </a:t>
            </a:r>
            <a:r>
              <a:rPr lang="cs-CZ" sz="2700" dirty="0" err="1"/>
              <a:t>the</a:t>
            </a:r>
            <a:r>
              <a:rPr lang="cs-CZ" sz="2700" dirty="0"/>
              <a:t> </a:t>
            </a:r>
            <a:r>
              <a:rPr lang="cs-CZ" sz="2700" dirty="0" err="1"/>
              <a:t>demand</a:t>
            </a:r>
            <a:r>
              <a:rPr lang="cs-CZ" sz="2700" dirty="0"/>
              <a:t> </a:t>
            </a:r>
            <a:r>
              <a:rPr lang="cs-CZ" sz="2700" dirty="0" err="1"/>
              <a:t>of</a:t>
            </a:r>
            <a:r>
              <a:rPr lang="cs-CZ" sz="2700" dirty="0"/>
              <a:t> </a:t>
            </a:r>
            <a:r>
              <a:rPr lang="cs-CZ" sz="2700" dirty="0" err="1"/>
              <a:t>the</a:t>
            </a:r>
            <a:r>
              <a:rPr lang="cs-CZ" sz="2700" dirty="0"/>
              <a:t> </a:t>
            </a:r>
            <a:r>
              <a:rPr lang="cs-CZ" sz="2700" dirty="0" err="1"/>
              <a:t>another</a:t>
            </a:r>
            <a:r>
              <a:rPr lang="cs-CZ" sz="2700" dirty="0"/>
              <a:t> </a:t>
            </a:r>
            <a:r>
              <a:rPr lang="cs-CZ" sz="2700" dirty="0" err="1"/>
              <a:t>good</a:t>
            </a:r>
            <a:r>
              <a:rPr lang="cs-CZ" sz="2700" dirty="0"/>
              <a:t> – </a:t>
            </a:r>
            <a:r>
              <a:rPr lang="cs-CZ" sz="2700" b="1" dirty="0"/>
              <a:t>SUBSTITUTES</a:t>
            </a:r>
          </a:p>
        </p:txBody>
      </p:sp>
    </p:spTree>
    <p:extLst>
      <p:ext uri="{BB962C8B-B14F-4D97-AF65-F5344CB8AC3E}">
        <p14:creationId xmlns:p14="http://schemas.microsoft.com/office/powerpoint/2010/main" val="134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C4D48-A068-107C-028D-F5D567DEA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Complements (Car and Petrol)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C28610-1312-BC49-E0B0-0A2F1819D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6792"/>
            <a:ext cx="8659611" cy="427137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88525ED-3023-D797-2936-B36B2034224A}"/>
              </a:ext>
            </a:extLst>
          </p:cNvPr>
          <p:cNvSpPr txBox="1"/>
          <p:nvPr/>
        </p:nvSpPr>
        <p:spPr>
          <a:xfrm>
            <a:off x="457200" y="5797259"/>
            <a:ext cx="83632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700" dirty="0" err="1"/>
              <a:t>If</a:t>
            </a:r>
            <a:r>
              <a:rPr lang="cs-CZ" sz="2700" dirty="0"/>
              <a:t> </a:t>
            </a:r>
            <a:r>
              <a:rPr lang="cs-CZ" sz="2700" dirty="0" err="1"/>
              <a:t>the</a:t>
            </a:r>
            <a:r>
              <a:rPr lang="cs-CZ" sz="2700" dirty="0"/>
              <a:t> </a:t>
            </a:r>
            <a:r>
              <a:rPr lang="cs-CZ" sz="2700" dirty="0" err="1"/>
              <a:t>effect</a:t>
            </a:r>
            <a:r>
              <a:rPr lang="cs-CZ" sz="2700" dirty="0"/>
              <a:t> </a:t>
            </a:r>
            <a:r>
              <a:rPr lang="cs-CZ" sz="2700" dirty="0" err="1"/>
              <a:t>of</a:t>
            </a:r>
            <a:r>
              <a:rPr lang="cs-CZ" sz="2700" dirty="0"/>
              <a:t> </a:t>
            </a:r>
            <a:r>
              <a:rPr lang="cs-CZ" sz="2700" dirty="0" err="1"/>
              <a:t>price</a:t>
            </a:r>
            <a:r>
              <a:rPr lang="cs-CZ" sz="2700" dirty="0"/>
              <a:t> </a:t>
            </a:r>
            <a:r>
              <a:rPr lang="cs-CZ" sz="2700" dirty="0" err="1"/>
              <a:t>increase</a:t>
            </a:r>
            <a:r>
              <a:rPr lang="cs-CZ" sz="2700" dirty="0"/>
              <a:t> in </a:t>
            </a:r>
            <a:r>
              <a:rPr lang="cs-CZ" sz="2700" dirty="0" err="1"/>
              <a:t>one</a:t>
            </a:r>
            <a:r>
              <a:rPr lang="cs-CZ" sz="2700" dirty="0"/>
              <a:t> </a:t>
            </a:r>
            <a:r>
              <a:rPr lang="cs-CZ" sz="2700" dirty="0" err="1"/>
              <a:t>good</a:t>
            </a:r>
            <a:r>
              <a:rPr lang="cs-CZ" sz="2700" dirty="0"/>
              <a:t> has a negative </a:t>
            </a:r>
            <a:r>
              <a:rPr lang="cs-CZ" sz="2700" dirty="0" err="1"/>
              <a:t>impact</a:t>
            </a:r>
            <a:r>
              <a:rPr lang="cs-CZ" sz="2700" dirty="0"/>
              <a:t> on </a:t>
            </a:r>
            <a:r>
              <a:rPr lang="cs-CZ" sz="2700" dirty="0" err="1"/>
              <a:t>the</a:t>
            </a:r>
            <a:r>
              <a:rPr lang="cs-CZ" sz="2700" dirty="0"/>
              <a:t> </a:t>
            </a:r>
            <a:r>
              <a:rPr lang="cs-CZ" sz="2700" dirty="0" err="1"/>
              <a:t>demand</a:t>
            </a:r>
            <a:r>
              <a:rPr lang="cs-CZ" sz="2700" dirty="0"/>
              <a:t> </a:t>
            </a:r>
            <a:r>
              <a:rPr lang="cs-CZ" sz="2700" dirty="0" err="1"/>
              <a:t>of</a:t>
            </a:r>
            <a:r>
              <a:rPr lang="cs-CZ" sz="2700" dirty="0"/>
              <a:t> </a:t>
            </a:r>
            <a:r>
              <a:rPr lang="cs-CZ" sz="2700" dirty="0" err="1"/>
              <a:t>another</a:t>
            </a:r>
            <a:r>
              <a:rPr lang="cs-CZ" sz="2700" dirty="0"/>
              <a:t> </a:t>
            </a:r>
            <a:r>
              <a:rPr lang="cs-CZ" sz="2700" dirty="0" err="1"/>
              <a:t>good</a:t>
            </a:r>
            <a:r>
              <a:rPr lang="cs-CZ" sz="2700" dirty="0"/>
              <a:t> - </a:t>
            </a:r>
            <a:r>
              <a:rPr lang="cs-CZ" sz="2700" b="1" dirty="0"/>
              <a:t>COMPLEMENTS</a:t>
            </a:r>
          </a:p>
        </p:txBody>
      </p:sp>
    </p:spTree>
    <p:extLst>
      <p:ext uri="{BB962C8B-B14F-4D97-AF65-F5344CB8AC3E}">
        <p14:creationId xmlns:p14="http://schemas.microsoft.com/office/powerpoint/2010/main" val="2578706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705A4-C52F-33F3-50EB-23333274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Freight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6A7DCA-BDE3-660C-46C9-15F4173FA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65" y="1780243"/>
            <a:ext cx="8229600" cy="481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6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6E71D-AA60-A8FC-8D27-BEE062E0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640EB-348E-9289-8D80-825E38F67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r>
              <a:rPr lang="en-GB" noProof="0" dirty="0"/>
              <a:t>Elasticities are taken from </a:t>
            </a:r>
            <a:r>
              <a:rPr lang="en-GB" b="1" noProof="0" dirty="0"/>
              <a:t>Canada</a:t>
            </a:r>
            <a:r>
              <a:rPr lang="en-GB" noProof="0" dirty="0"/>
              <a:t> → the impact of geography and sheer distances</a:t>
            </a:r>
          </a:p>
          <a:p>
            <a:r>
              <a:rPr lang="en-GB" b="1" noProof="0" dirty="0"/>
              <a:t>No symmetry </a:t>
            </a:r>
            <a:r>
              <a:rPr lang="en-GB" noProof="0" dirty="0"/>
              <a:t>in the table: </a:t>
            </a:r>
            <a:r>
              <a:rPr lang="en-GB" b="1" noProof="0" dirty="0"/>
              <a:t>rail-truck ≠ truck-rail </a:t>
            </a:r>
            <a:r>
              <a:rPr lang="en-GB" noProof="0" dirty="0"/>
              <a:t>→ there is no reason to believe that rail users due to increase in rail prices </a:t>
            </a:r>
            <a:r>
              <a:rPr lang="en-GB" noProof="0" dirty="0" err="1"/>
              <a:t>wil</a:t>
            </a:r>
            <a:r>
              <a:rPr lang="en-GB" noProof="0" dirty="0"/>
              <a:t> react in the exactly same way (by switching to truck) as truck users due to increase in truck prices (by switching to rail)</a:t>
            </a:r>
          </a:p>
          <a:p>
            <a:r>
              <a:rPr lang="en-GB" b="1" noProof="0" dirty="0"/>
              <a:t>Rail-water</a:t>
            </a:r>
            <a:r>
              <a:rPr lang="en-GB" noProof="0" dirty="0"/>
              <a:t> → whilst water is a substitute for the train, the train is far less substitute for water</a:t>
            </a:r>
          </a:p>
        </p:txBody>
      </p:sp>
    </p:spTree>
    <p:extLst>
      <p:ext uri="{BB962C8B-B14F-4D97-AF65-F5344CB8AC3E}">
        <p14:creationId xmlns:p14="http://schemas.microsoft.com/office/powerpoint/2010/main" val="4022901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6BE14-EC7F-F513-198A-7742AF04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Passenger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CDC7CA-091A-ED28-4B25-3E4E68111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6832"/>
            <a:ext cx="8388424" cy="385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858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63677-5CD9-F0D2-2D51-B2566F49D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B23EAE-EDD4-CBC5-A5D6-8E0821EC4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Little substitutability between </a:t>
            </a:r>
            <a:r>
              <a:rPr lang="en-GB" b="1" noProof="0" dirty="0"/>
              <a:t>air and bus</a:t>
            </a:r>
          </a:p>
          <a:p>
            <a:r>
              <a:rPr lang="en-GB" b="1" noProof="0" dirty="0"/>
              <a:t>Bus and rail </a:t>
            </a:r>
            <a:r>
              <a:rPr lang="en-GB" noProof="0" dirty="0"/>
              <a:t>→ complements → why? → intercity markets where bus can feed ta rail services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plane</a:t>
            </a:r>
            <a:r>
              <a:rPr lang="en-GB" noProof="0" dirty="0"/>
              <a:t> competes with the </a:t>
            </a:r>
            <a:r>
              <a:rPr lang="en-GB" b="1" noProof="0" dirty="0"/>
              <a:t>train</a:t>
            </a:r>
            <a:r>
              <a:rPr lang="en-GB" noProof="0" dirty="0"/>
              <a:t> → train does not compete with the plane ≈ change in air fares has an impact on the rail travel demand, but a change in rail fares has little effect on air travel demand </a:t>
            </a:r>
          </a:p>
        </p:txBody>
      </p:sp>
    </p:spTree>
    <p:extLst>
      <p:ext uri="{BB962C8B-B14F-4D97-AF65-F5344CB8AC3E}">
        <p14:creationId xmlns:p14="http://schemas.microsoft.com/office/powerpoint/2010/main" val="1502225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43748-0882-17B9-3A6E-8F9CFC0F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Public transport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9372FF-CFBB-E40D-AC0F-314494992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44824"/>
            <a:ext cx="8100392" cy="377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344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5117C-0D32-99A8-44D5-D18E96F7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3499C-6B22-821C-ADB4-16F262AF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The demand for London </a:t>
            </a:r>
            <a:r>
              <a:rPr lang="en-GB" b="1" noProof="0" dirty="0"/>
              <a:t>buses</a:t>
            </a:r>
            <a:r>
              <a:rPr lang="en-GB" noProof="0" dirty="0"/>
              <a:t> is far more </a:t>
            </a:r>
            <a:r>
              <a:rPr lang="en-GB" b="1" noProof="0" dirty="0"/>
              <a:t>elastic </a:t>
            </a:r>
            <a:r>
              <a:rPr lang="en-GB" noProof="0" dirty="0"/>
              <a:t>than in other parts of the country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underground</a:t>
            </a:r>
            <a:r>
              <a:rPr lang="en-GB" noProof="0" dirty="0"/>
              <a:t> is a substitute for a </a:t>
            </a:r>
            <a:r>
              <a:rPr lang="en-GB" b="1" noProof="0" dirty="0"/>
              <a:t>bus</a:t>
            </a:r>
            <a:r>
              <a:rPr lang="en-GB" noProof="0" dirty="0"/>
              <a:t> → the bus is not a substitute for underground</a:t>
            </a:r>
          </a:p>
          <a:p>
            <a:r>
              <a:rPr lang="en-GB" noProof="0" dirty="0"/>
              <a:t>The impact of changes in </a:t>
            </a:r>
            <a:r>
              <a:rPr lang="en-GB" b="1" noProof="0" dirty="0"/>
              <a:t>rail</a:t>
            </a:r>
            <a:r>
              <a:rPr lang="en-GB" noProof="0" dirty="0"/>
              <a:t> fares on the demand for </a:t>
            </a:r>
            <a:r>
              <a:rPr lang="en-GB" b="1" noProof="0" dirty="0"/>
              <a:t>bus</a:t>
            </a:r>
            <a:r>
              <a:rPr lang="en-GB" noProof="0" dirty="0"/>
              <a:t> services is very small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bus</a:t>
            </a:r>
            <a:r>
              <a:rPr lang="en-GB" noProof="0" dirty="0"/>
              <a:t> and </a:t>
            </a:r>
            <a:r>
              <a:rPr lang="en-GB" b="1" noProof="0" dirty="0"/>
              <a:t>rail</a:t>
            </a:r>
            <a:r>
              <a:rPr lang="en-GB" noProof="0" dirty="0"/>
              <a:t> in London serve two distinct markets</a:t>
            </a:r>
          </a:p>
        </p:txBody>
      </p:sp>
    </p:spTree>
    <p:extLst>
      <p:ext uri="{BB962C8B-B14F-4D97-AF65-F5344CB8AC3E}">
        <p14:creationId xmlns:p14="http://schemas.microsoft.com/office/powerpoint/2010/main" val="1991600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CEB76359-953C-9615-07FD-D54E1649CE94}"/>
              </a:ext>
            </a:extLst>
          </p:cNvPr>
          <p:cNvSpPr txBox="1"/>
          <p:nvPr/>
        </p:nvSpPr>
        <p:spPr>
          <a:xfrm>
            <a:off x="410569" y="5373216"/>
            <a:ext cx="87484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Paulley</a:t>
            </a:r>
            <a:r>
              <a:rPr lang="en-US" dirty="0"/>
              <a:t>, N., Balcombe, R., </a:t>
            </a:r>
            <a:r>
              <a:rPr lang="en-US" dirty="0" err="1"/>
              <a:t>Mackett</a:t>
            </a:r>
            <a:r>
              <a:rPr lang="en-US" dirty="0"/>
              <a:t>, R., </a:t>
            </a:r>
            <a:r>
              <a:rPr lang="en-US" dirty="0" err="1"/>
              <a:t>Titheridge</a:t>
            </a:r>
            <a:r>
              <a:rPr lang="en-US" dirty="0"/>
              <a:t>, H., Preston, J., Wardman, M., ... &amp; White, P. (2006). The demand for public transport: The effects of fares, quality of service, income and car ownership. </a:t>
            </a:r>
            <a:r>
              <a:rPr lang="en-US" i="1" dirty="0"/>
              <a:t>Transport policy</a:t>
            </a:r>
            <a:r>
              <a:rPr lang="en-US" dirty="0"/>
              <a:t>, </a:t>
            </a:r>
            <a:r>
              <a:rPr lang="en-US" i="1" dirty="0"/>
              <a:t>13</a:t>
            </a:r>
            <a:r>
              <a:rPr lang="en-US" dirty="0"/>
              <a:t>(4), 295-306.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8C3F6C4-4E9C-9C76-FC63-F313BDA94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40" y="1124744"/>
            <a:ext cx="8546120" cy="317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7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84805-7349-62BB-3102-CA2B9775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Policy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EC405-5DA9-6FC5-C9C3-3ADECBD61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Especially price elasticity has a </a:t>
            </a:r>
            <a:r>
              <a:rPr lang="en-GB" b="1" noProof="0" dirty="0"/>
              <a:t>huge impact </a:t>
            </a:r>
            <a:r>
              <a:rPr lang="en-GB" noProof="0" dirty="0"/>
              <a:t>on transport policy and decision making</a:t>
            </a:r>
          </a:p>
          <a:p>
            <a:r>
              <a:rPr lang="en-GB" noProof="0" dirty="0"/>
              <a:t>Given that many transport markets are regulated → setting </a:t>
            </a:r>
            <a:r>
              <a:rPr lang="en-GB" b="1" noProof="0" dirty="0"/>
              <a:t>the right fare </a:t>
            </a:r>
            <a:r>
              <a:rPr lang="en-GB" noProof="0" dirty="0"/>
              <a:t>is essential to achieving policy objectives</a:t>
            </a:r>
          </a:p>
          <a:p>
            <a:r>
              <a:rPr lang="en-GB" noProof="0" dirty="0"/>
              <a:t>Price elasticity is crucial in calculating revenues from the imposition of a </a:t>
            </a:r>
            <a:r>
              <a:rPr lang="en-GB" b="1" noProof="0" dirty="0"/>
              <a:t>tax</a:t>
            </a:r>
            <a:r>
              <a:rPr lang="en-GB" noProof="0" dirty="0"/>
              <a:t> or in the level of </a:t>
            </a:r>
            <a:r>
              <a:rPr lang="en-GB" b="1" noProof="0" dirty="0"/>
              <a:t>subsidy</a:t>
            </a:r>
            <a:r>
              <a:rPr lang="en-GB" noProof="0" dirty="0"/>
              <a:t> needed to reduce price</a:t>
            </a:r>
          </a:p>
        </p:txBody>
      </p:sp>
    </p:spTree>
    <p:extLst>
      <p:ext uri="{BB962C8B-B14F-4D97-AF65-F5344CB8AC3E}">
        <p14:creationId xmlns:p14="http://schemas.microsoft.com/office/powerpoint/2010/main" val="1717197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69DF41E-4DA7-2D78-AE4B-C6E6D920F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47" y="476672"/>
            <a:ext cx="8963025" cy="4190214"/>
          </a:xfrm>
          <a:prstGeom prst="rect">
            <a:avLst/>
          </a:prstGeom>
          <a:noFill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2D73CA7-EC82-52D2-27A6-491B04E02009}"/>
              </a:ext>
            </a:extLst>
          </p:cNvPr>
          <p:cNvSpPr txBox="1"/>
          <p:nvPr/>
        </p:nvSpPr>
        <p:spPr>
          <a:xfrm>
            <a:off x="668685" y="5157192"/>
            <a:ext cx="76328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Paulley</a:t>
            </a:r>
            <a:r>
              <a:rPr lang="en-US" dirty="0"/>
              <a:t>, N., Balcombe, R., </a:t>
            </a:r>
            <a:r>
              <a:rPr lang="en-US" dirty="0" err="1"/>
              <a:t>Mackett</a:t>
            </a:r>
            <a:r>
              <a:rPr lang="en-US" dirty="0"/>
              <a:t>, R., </a:t>
            </a:r>
            <a:r>
              <a:rPr lang="en-US" dirty="0" err="1"/>
              <a:t>Titheridge</a:t>
            </a:r>
            <a:r>
              <a:rPr lang="en-US" dirty="0"/>
              <a:t>, H., Preston, J., Wardman, M., ... &amp; White, P. (2006). The demand for public transport: The effects of fares, quality of service, income and car ownership. </a:t>
            </a:r>
            <a:r>
              <a:rPr lang="en-US" i="1" dirty="0"/>
              <a:t>Transport policy</a:t>
            </a:r>
            <a:r>
              <a:rPr lang="en-US" dirty="0"/>
              <a:t>, </a:t>
            </a:r>
            <a:r>
              <a:rPr lang="en-US" i="1" dirty="0"/>
              <a:t>13</a:t>
            </a:r>
            <a:r>
              <a:rPr lang="en-US" dirty="0"/>
              <a:t>(4), 295-306.</a:t>
            </a:r>
          </a:p>
        </p:txBody>
      </p:sp>
    </p:spTree>
    <p:extLst>
      <p:ext uri="{BB962C8B-B14F-4D97-AF65-F5344CB8AC3E}">
        <p14:creationId xmlns:p14="http://schemas.microsoft.com/office/powerpoint/2010/main" val="133982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B4098-C52F-3256-0BE5-A31AAB97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INCOME ELASTICITY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7FE593-6159-B5EB-7365-457555487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Income elasticity of demand is a measure of the </a:t>
            </a:r>
            <a:r>
              <a:rPr lang="en-GB" b="1" noProof="0" dirty="0"/>
              <a:t>responsiveness of demand to changes in income</a:t>
            </a:r>
          </a:p>
          <a:p>
            <a:r>
              <a:rPr lang="en-GB" noProof="0" dirty="0"/>
              <a:t>As real incomes are likely to increase over time, income elasticity identifies </a:t>
            </a:r>
            <a:r>
              <a:rPr lang="en-GB" b="1" noProof="0" dirty="0"/>
              <a:t>potentially growing and falling markets</a:t>
            </a:r>
          </a:p>
        </p:txBody>
      </p:sp>
    </p:spTree>
    <p:extLst>
      <p:ext uri="{BB962C8B-B14F-4D97-AF65-F5344CB8AC3E}">
        <p14:creationId xmlns:p14="http://schemas.microsoft.com/office/powerpoint/2010/main" val="2954099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INCOME ELASTICITY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296E322B-705E-22C2-6C78-49E5D5DAE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808" y="3284984"/>
            <a:ext cx="2847619" cy="1066667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AD40364-EA17-A5AB-6276-A2D45760F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82345"/>
            <a:ext cx="7956376" cy="107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07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D899A-7A02-5295-4D3B-DD4756B0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Goods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FC0B775-EBEF-BD69-622E-E2591C2E8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965273"/>
              </p:ext>
            </p:extLst>
          </p:nvPr>
        </p:nvGraphicFramePr>
        <p:xfrm>
          <a:off x="457200" y="1600200"/>
          <a:ext cx="8229600" cy="427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51128878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6756435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51669152"/>
                    </a:ext>
                  </a:extLst>
                </a:gridCol>
              </a:tblGrid>
              <a:tr h="1069268"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Income elasticity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Goods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031137"/>
                  </a:ext>
                </a:extLst>
              </a:tr>
              <a:tr h="1069268"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INFERIOR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BUS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680302"/>
                  </a:ext>
                </a:extLst>
              </a:tr>
              <a:tr h="1069268"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POSITIVE</a:t>
                      </a:r>
                    </a:p>
                    <a:p>
                      <a:pPr algn="ctr"/>
                      <a:r>
                        <a:rPr lang="en-AU" sz="3200" noProof="0" dirty="0"/>
                        <a:t> (0 &lt; IE &lt;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CAR, RAIL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88215"/>
                  </a:ext>
                </a:extLst>
              </a:tr>
              <a:tr h="1069268"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POSITIVE</a:t>
                      </a:r>
                    </a:p>
                    <a:p>
                      <a:pPr algn="ctr"/>
                      <a:r>
                        <a:rPr lang="en-AU" sz="3200" noProof="0" dirty="0"/>
                        <a:t> (IE &gt;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LUXURIOUS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noProof="0" dirty="0"/>
                        <a:t>PLANE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1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976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34956-81D7-D00D-B91F-64A55D24B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Discussion questions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F2D05-619C-73D3-EF43-158D16BD1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noProof="0" dirty="0"/>
              <a:t>Q1: Will </a:t>
            </a:r>
            <a:r>
              <a:rPr lang="en-GB" b="1" noProof="0" dirty="0"/>
              <a:t>bus</a:t>
            </a:r>
            <a:r>
              <a:rPr lang="en-GB" noProof="0" dirty="0"/>
              <a:t> services </a:t>
            </a:r>
            <a:r>
              <a:rPr lang="en-GB" b="1" noProof="0" dirty="0"/>
              <a:t>disappear</a:t>
            </a:r>
            <a:r>
              <a:rPr lang="en-GB" noProof="0" dirty="0"/>
              <a:t>?</a:t>
            </a:r>
          </a:p>
          <a:p>
            <a:pPr marL="0" indent="0">
              <a:buNone/>
            </a:pPr>
            <a:r>
              <a:rPr lang="en-GB" noProof="0" dirty="0"/>
              <a:t>Q2: Are </a:t>
            </a:r>
            <a:r>
              <a:rPr lang="en-GB" b="1" noProof="0" dirty="0"/>
              <a:t>air</a:t>
            </a:r>
            <a:r>
              <a:rPr lang="en-GB" noProof="0" dirty="0"/>
              <a:t> services always </a:t>
            </a:r>
            <a:r>
              <a:rPr lang="en-GB" b="1" noProof="0" dirty="0"/>
              <a:t>luxurious</a:t>
            </a:r>
            <a:r>
              <a:rPr lang="en-GB" noProof="0" dirty="0"/>
              <a:t> good?</a:t>
            </a:r>
          </a:p>
          <a:p>
            <a:pPr marL="0" indent="0">
              <a:buNone/>
            </a:pPr>
            <a:r>
              <a:rPr lang="en-GB" noProof="0" dirty="0"/>
              <a:t>Q3: What is the </a:t>
            </a:r>
            <a:r>
              <a:rPr lang="en-GB" b="1" noProof="0" dirty="0"/>
              <a:t>income elasticity </a:t>
            </a:r>
            <a:r>
              <a:rPr lang="en-GB" noProof="0" dirty="0"/>
              <a:t>of </a:t>
            </a:r>
            <a:r>
              <a:rPr lang="en-GB" b="1" noProof="0" dirty="0"/>
              <a:t>public transport</a:t>
            </a:r>
            <a:r>
              <a:rPr lang="en-GB" noProof="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922605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CFA0FE2B-2B98-8851-41E9-03042A0BA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noProof="0" dirty="0"/>
              <a:t>Income elasticity in the EU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27F69D2-8F34-7792-FF2C-680A6F8AE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45253"/>
            <a:ext cx="8229600" cy="3435857"/>
          </a:xfrm>
          <a:prstGeom prst="rect">
            <a:avLst/>
          </a:prstGeom>
          <a:noFill/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0C2ED32-DC03-6F43-0B3B-6CF8E4AAE0DC}"/>
              </a:ext>
            </a:extLst>
          </p:cNvPr>
          <p:cNvSpPr txBox="1"/>
          <p:nvPr/>
        </p:nvSpPr>
        <p:spPr>
          <a:xfrm>
            <a:off x="5148064" y="621403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Paulley</a:t>
            </a:r>
            <a:r>
              <a:rPr lang="cs-CZ" dirty="0"/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42265709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7BBDC-AB18-2DE9-8D14-D66F26375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Car ownership effect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5939C6-266B-3FEE-51D6-ECCF81CBD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/>
              <a:t>Income elasticity for public transport is affected both directly by the increase in income that will be generating an increased demand for travel → but also by increasing levels of </a:t>
            </a:r>
            <a:r>
              <a:rPr lang="en-GB" b="1" noProof="0" dirty="0"/>
              <a:t>car ownership</a:t>
            </a:r>
          </a:p>
          <a:p>
            <a:r>
              <a:rPr lang="en-GB" noProof="0" dirty="0"/>
              <a:t>Increase in income will cause an increase in the demand for rail travel, however, this would be smaller than expected as it will be </a:t>
            </a:r>
            <a:r>
              <a:rPr lang="en-GB" b="1" noProof="0" dirty="0"/>
              <a:t>partially offset </a:t>
            </a:r>
            <a:r>
              <a:rPr lang="en-GB" noProof="0" dirty="0"/>
              <a:t>by increasing levels of car ownership</a:t>
            </a:r>
          </a:p>
          <a:p>
            <a:r>
              <a:rPr lang="en-GB" noProof="0" dirty="0"/>
              <a:t>The effect will be dependent upon the area → in </a:t>
            </a:r>
            <a:r>
              <a:rPr lang="en-GB" b="1" noProof="0" dirty="0"/>
              <a:t>London</a:t>
            </a:r>
            <a:r>
              <a:rPr lang="en-GB" noProof="0" dirty="0"/>
              <a:t> the car ownership tend to be smaller → income elasticities of public transport tend to be larger → this is not the case for other major conurbation in Britain</a:t>
            </a:r>
          </a:p>
        </p:txBody>
      </p:sp>
    </p:spTree>
    <p:extLst>
      <p:ext uri="{BB962C8B-B14F-4D97-AF65-F5344CB8AC3E}">
        <p14:creationId xmlns:p14="http://schemas.microsoft.com/office/powerpoint/2010/main" val="196073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DC35B-83A2-E5DE-94CA-2845F3A6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noProof="0" dirty="0"/>
              <a:t>British buses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5179348-47C0-57B2-78B5-8DAFCC09C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29226"/>
            <a:ext cx="8229600" cy="3867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8927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71C6E-6B44-DA9C-C2E3-EA6AAD72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4ED81A-1783-6D78-DCBC-C251C827F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noProof="0" dirty="0"/>
              <a:t>Data</a:t>
            </a:r>
            <a:r>
              <a:rPr lang="en-GB" noProof="0" dirty="0"/>
              <a:t>: National → 11 Regions → County level → PTE = 6 largest English conurbations outside of London</a:t>
            </a:r>
          </a:p>
          <a:p>
            <a:r>
              <a:rPr lang="en-GB" b="1" noProof="0" dirty="0"/>
              <a:t>Short run </a:t>
            </a:r>
            <a:r>
              <a:rPr lang="en-GB" noProof="0" dirty="0"/>
              <a:t>= anything less than a year; </a:t>
            </a:r>
            <a:r>
              <a:rPr lang="en-GB" b="1" noProof="0" dirty="0"/>
              <a:t>Long run </a:t>
            </a:r>
            <a:r>
              <a:rPr lang="en-GB" noProof="0" dirty="0"/>
              <a:t>= anything over that</a:t>
            </a:r>
          </a:p>
          <a:p>
            <a:r>
              <a:rPr lang="en-GB" noProof="0" dirty="0"/>
              <a:t>Bus as an </a:t>
            </a:r>
            <a:r>
              <a:rPr lang="en-GB" b="1" noProof="0" dirty="0"/>
              <a:t>inferior good</a:t>
            </a:r>
          </a:p>
          <a:p>
            <a:r>
              <a:rPr lang="en-GB" noProof="0" dirty="0"/>
              <a:t>Long run effects significantly larger than short run</a:t>
            </a:r>
          </a:p>
          <a:p>
            <a:r>
              <a:rPr lang="en-GB" noProof="0" dirty="0"/>
              <a:t>Changes in income has the largest effect in </a:t>
            </a:r>
            <a:r>
              <a:rPr lang="en-GB" b="1" noProof="0" dirty="0"/>
              <a:t>PTE </a:t>
            </a:r>
            <a:r>
              <a:rPr lang="en-GB" noProof="0" dirty="0"/>
              <a:t>cities → in counties they are already using the car</a:t>
            </a:r>
          </a:p>
        </p:txBody>
      </p:sp>
    </p:spTree>
    <p:extLst>
      <p:ext uri="{BB962C8B-B14F-4D97-AF65-F5344CB8AC3E}">
        <p14:creationId xmlns:p14="http://schemas.microsoft.com/office/powerpoint/2010/main" val="20752292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8A488-F169-D303-A8F9-D7D71DB1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noProof="0" dirty="0"/>
              <a:t>British rail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85B2722-FFF6-F3D0-77FA-90FF218CF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2670"/>
            <a:ext cx="8229600" cy="36210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538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PRICE ELASTICITY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162476" y="3136612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=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CC9AC107-9D1B-7181-BB25-28FB8CED1A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472" y="3771936"/>
            <a:ext cx="2819048" cy="1409524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52DBB91-233E-1323-9363-C7464C074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08" y="2771500"/>
            <a:ext cx="8100392" cy="101228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1FC63ECD-34EB-4ECA-A96B-D44819AEFB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408" y="5232010"/>
            <a:ext cx="4600000" cy="12857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41B9BC5-6BA6-BEE3-8D0E-0C67415CE0C8}"/>
              </a:ext>
            </a:extLst>
          </p:cNvPr>
          <p:cNvSpPr txBox="1"/>
          <p:nvPr/>
        </p:nvSpPr>
        <p:spPr>
          <a:xfrm>
            <a:off x="470691" y="1674957"/>
            <a:ext cx="77900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/>
              <a:t>Price</a:t>
            </a:r>
            <a:r>
              <a:rPr lang="cs-CZ" sz="2800" b="1" dirty="0"/>
              <a:t> elasticity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err="1"/>
              <a:t>demand</a:t>
            </a:r>
            <a:r>
              <a:rPr lang="cs-CZ" sz="2800" b="1" dirty="0"/>
              <a:t> </a:t>
            </a:r>
            <a:r>
              <a:rPr lang="cs-CZ" sz="2800" dirty="0"/>
              <a:t>=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consumer's</a:t>
            </a:r>
            <a:r>
              <a:rPr lang="cs-CZ" sz="2800" dirty="0"/>
              <a:t> </a:t>
            </a:r>
            <a:r>
              <a:rPr lang="cs-CZ" sz="2800" dirty="0" err="1"/>
              <a:t>demand</a:t>
            </a:r>
            <a:r>
              <a:rPr lang="cs-CZ" sz="2800" dirty="0"/>
              <a:t> </a:t>
            </a:r>
            <a:r>
              <a:rPr lang="cs-CZ" sz="2800" dirty="0" err="1"/>
              <a:t>responsiveness</a:t>
            </a:r>
            <a:r>
              <a:rPr lang="cs-CZ" sz="2800" dirty="0"/>
              <a:t> to </a:t>
            </a:r>
            <a:r>
              <a:rPr lang="cs-CZ" sz="2800" dirty="0" err="1"/>
              <a:t>changes</a:t>
            </a:r>
            <a:r>
              <a:rPr lang="cs-CZ" sz="2800" dirty="0"/>
              <a:t> in </a:t>
            </a:r>
            <a:r>
              <a:rPr lang="cs-CZ" sz="2800" dirty="0" err="1"/>
              <a:t>prices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55792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C1EE7-8502-EBCB-F869-74E953C19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CBD3D7-3482-4614-D6E7-01C82AABE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Data</a:t>
            </a:r>
            <a:r>
              <a:rPr lang="en-GB" noProof="0" dirty="0"/>
              <a:t>: This ATOC study was based upon relatively short journeys (less than 20 miles)</a:t>
            </a:r>
          </a:p>
          <a:p>
            <a:r>
              <a:rPr lang="en-GB" noProof="0" dirty="0"/>
              <a:t>As expected, all elasticities are </a:t>
            </a:r>
            <a:r>
              <a:rPr lang="en-GB" b="1" noProof="0" dirty="0"/>
              <a:t>positive </a:t>
            </a:r>
            <a:r>
              <a:rPr lang="en-GB" noProof="0" dirty="0"/>
              <a:t>→ strongly related to the economic importance and pulling power of London</a:t>
            </a:r>
          </a:p>
          <a:p>
            <a:r>
              <a:rPr lang="en-GB" b="1" noProof="0" dirty="0"/>
              <a:t>Outside London</a:t>
            </a:r>
            <a:r>
              <a:rPr lang="en-GB" noProof="0" dirty="0"/>
              <a:t>, there are more alternatives (car)</a:t>
            </a:r>
          </a:p>
          <a:p>
            <a:r>
              <a:rPr lang="cs-CZ" i="1" noProof="0" dirty="0"/>
              <a:t>Q: </a:t>
            </a:r>
            <a:r>
              <a:rPr lang="en-GB" i="1" noProof="0" dirty="0"/>
              <a:t>Is south-east (of Britain) different to the rest of Britain?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666504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3E7D1-1FF8-F0CB-BC1A-F7E36E613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Summary</a:t>
            </a:r>
            <a:r>
              <a:rPr lang="cs-CZ" noProof="0" dirty="0"/>
              <a:t>: </a:t>
            </a:r>
            <a:r>
              <a:rPr lang="cs-CZ" noProof="0" dirty="0" err="1"/>
              <a:t>income</a:t>
            </a:r>
            <a:r>
              <a:rPr lang="cs-CZ" noProof="0" dirty="0"/>
              <a:t> </a:t>
            </a:r>
            <a:r>
              <a:rPr lang="cs-CZ" noProof="0" dirty="0" err="1"/>
              <a:t>elasticities</a:t>
            </a:r>
            <a:endParaRPr lang="en-GB" noProof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ECA52-C9E8-EAE1-331A-29D4C6BBA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The income elasticities are significantly </a:t>
            </a:r>
            <a:r>
              <a:rPr lang="en-GB" b="1" noProof="0" dirty="0"/>
              <a:t>dependent upon the area</a:t>
            </a:r>
          </a:p>
          <a:p>
            <a:r>
              <a:rPr lang="en-GB" noProof="0" dirty="0"/>
              <a:t>In densely populated area, the impact of rising income will be directed towards </a:t>
            </a:r>
            <a:r>
              <a:rPr lang="en-GB" b="1" noProof="0" dirty="0"/>
              <a:t>rail</a:t>
            </a:r>
            <a:r>
              <a:rPr lang="en-GB" noProof="0" dirty="0"/>
              <a:t>, in less populated areas towards </a:t>
            </a:r>
            <a:r>
              <a:rPr lang="en-GB" b="1" noProof="0" dirty="0"/>
              <a:t>car ownership</a:t>
            </a:r>
          </a:p>
          <a:p>
            <a:r>
              <a:rPr lang="en-GB" noProof="0" dirty="0"/>
              <a:t>In some areas with dominance of rail and metro, </a:t>
            </a:r>
            <a:r>
              <a:rPr lang="en-GB" b="1" noProof="0" dirty="0"/>
              <a:t>buses</a:t>
            </a:r>
            <a:r>
              <a:rPr lang="en-GB" noProof="0" dirty="0"/>
              <a:t> will have </a:t>
            </a:r>
            <a:r>
              <a:rPr lang="en-GB" b="1" noProof="0" dirty="0"/>
              <a:t>hard times</a:t>
            </a:r>
          </a:p>
        </p:txBody>
      </p:sp>
    </p:spTree>
    <p:extLst>
      <p:ext uri="{BB962C8B-B14F-4D97-AF65-F5344CB8AC3E}">
        <p14:creationId xmlns:p14="http://schemas.microsoft.com/office/powerpoint/2010/main" val="34285898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C23110F-0A5B-E5C3-81CE-FD0E2031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Appendix</a:t>
            </a:r>
            <a:r>
              <a:rPr lang="cs-CZ" dirty="0"/>
              <a:t>: </a:t>
            </a:r>
            <a:r>
              <a:rPr lang="cs-CZ" dirty="0" err="1"/>
              <a:t>Service</a:t>
            </a:r>
            <a:r>
              <a:rPr lang="cs-CZ" dirty="0"/>
              <a:t> (</a:t>
            </a:r>
            <a:r>
              <a:rPr lang="cs-CZ" dirty="0" err="1"/>
              <a:t>frequency</a:t>
            </a:r>
            <a:r>
              <a:rPr lang="cs-CZ" dirty="0"/>
              <a:t>) </a:t>
            </a:r>
            <a:r>
              <a:rPr lang="cs-CZ" dirty="0" err="1"/>
              <a:t>elasticities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AA78F8-4726-2081-CC8F-3D68E0B1B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77307"/>
            <a:ext cx="8229600" cy="2571749"/>
          </a:xfrm>
          <a:prstGeom prst="rect">
            <a:avLst/>
          </a:prstGeom>
          <a:noFill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855AAE3-28AB-2DCA-5CF4-C6314C334CA7}"/>
              </a:ext>
            </a:extLst>
          </p:cNvPr>
          <p:cNvSpPr txBox="1"/>
          <p:nvPr/>
        </p:nvSpPr>
        <p:spPr>
          <a:xfrm>
            <a:off x="5148064" y="621403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Paulley</a:t>
            </a:r>
            <a:r>
              <a:rPr lang="cs-CZ" dirty="0"/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110528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6C2AF-80C6-0912-990C-DD4F9AEF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Demand curves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57DC8429-1D10-155F-D279-D202C1A92F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8184" y="2459816"/>
            <a:ext cx="2750949" cy="280075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744E461-D263-0024-CBAC-B97E8297B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030" y="2459816"/>
            <a:ext cx="2826703" cy="264981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3E1B146-3B99-1EF4-5A53-E850CDFC0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341762"/>
            <a:ext cx="2965239" cy="293785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F02190AF-A488-35C4-2A9F-1DFC9BB4A6F1}"/>
              </a:ext>
            </a:extLst>
          </p:cNvPr>
          <p:cNvSpPr txBox="1"/>
          <p:nvPr/>
        </p:nvSpPr>
        <p:spPr>
          <a:xfrm>
            <a:off x="899592" y="5661248"/>
            <a:ext cx="7787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/>
              <a:t>Elastic</a:t>
            </a:r>
            <a:r>
              <a:rPr lang="cs-CZ" sz="2800" b="1" dirty="0"/>
              <a:t>                     </a:t>
            </a:r>
            <a:r>
              <a:rPr lang="cs-CZ" sz="2800" b="1" dirty="0" err="1"/>
              <a:t>Inelastic</a:t>
            </a:r>
            <a:r>
              <a:rPr lang="cs-CZ" sz="2800" b="1" dirty="0"/>
              <a:t>                       </a:t>
            </a:r>
            <a:r>
              <a:rPr lang="cs-CZ" sz="2800" b="1" dirty="0" err="1"/>
              <a:t>Unitary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9758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Determinants of price elasticity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/>
              <a:t>The number and closeness of alternative modes of travel (</a:t>
            </a:r>
            <a:r>
              <a:rPr lang="en-GB" b="1" noProof="0" dirty="0"/>
              <a:t>substitutes</a:t>
            </a:r>
            <a:r>
              <a:rPr lang="en-GB" noProof="0" dirty="0"/>
              <a:t>) → the higher the number of alternative modes and the closer they are in meeting the need → the higher price elasticity</a:t>
            </a:r>
          </a:p>
          <a:p>
            <a:r>
              <a:rPr lang="en-GB" b="1" noProof="0" dirty="0"/>
              <a:t>Proportion of </a:t>
            </a:r>
            <a:r>
              <a:rPr lang="en-GB" noProof="0" dirty="0"/>
              <a:t>disposable </a:t>
            </a:r>
            <a:r>
              <a:rPr lang="en-GB" b="1" noProof="0" dirty="0"/>
              <a:t>income</a:t>
            </a:r>
            <a:r>
              <a:rPr lang="en-GB" noProof="0" dirty="0"/>
              <a:t> spent on the mode of travel → if it is small, the price elasticity will be also small</a:t>
            </a:r>
          </a:p>
          <a:p>
            <a:r>
              <a:rPr lang="en-GB" b="1" noProof="0" dirty="0"/>
              <a:t>Time</a:t>
            </a:r>
            <a:r>
              <a:rPr lang="en-GB" noProof="0" dirty="0"/>
              <a:t> dimension → time may bring about a change in behaviour → over time habits may change</a:t>
            </a:r>
          </a:p>
        </p:txBody>
      </p:sp>
    </p:spTree>
    <p:extLst>
      <p:ext uri="{BB962C8B-B14F-4D97-AF65-F5344CB8AC3E}">
        <p14:creationId xmlns:p14="http://schemas.microsoft.com/office/powerpoint/2010/main" val="225513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B67AC-473C-55A0-7EE7-57C88D41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Time dimension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7DBF59F-54AC-255F-D29A-6437C195EF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64610"/>
            <a:ext cx="8229600" cy="3597143"/>
          </a:xfrm>
        </p:spPr>
      </p:pic>
    </p:spTree>
    <p:extLst>
      <p:ext uri="{BB962C8B-B14F-4D97-AF65-F5344CB8AC3E}">
        <p14:creationId xmlns:p14="http://schemas.microsoft.com/office/powerpoint/2010/main" val="206328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15234-7A66-8A93-F23D-102FF766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Interpretation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79CED2-F3FE-04AC-30B1-F728B53C3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/>
              <a:t>Over time </a:t>
            </a:r>
            <a:r>
              <a:rPr lang="en-GB" b="1" noProof="0" dirty="0"/>
              <a:t>elasticity</a:t>
            </a:r>
            <a:r>
              <a:rPr lang="en-GB" noProof="0" dirty="0"/>
              <a:t> values for transport have been </a:t>
            </a:r>
            <a:r>
              <a:rPr lang="en-GB" b="1" noProof="0" dirty="0"/>
              <a:t>increasing</a:t>
            </a:r>
            <a:r>
              <a:rPr lang="en-GB" noProof="0" dirty="0"/>
              <a:t> → consumers of transport services have been becoming </a:t>
            </a:r>
            <a:r>
              <a:rPr lang="en-GB" b="1" noProof="0" dirty="0"/>
              <a:t>more price sensitive</a:t>
            </a:r>
            <a:r>
              <a:rPr lang="en-GB" noProof="0" dirty="0"/>
              <a:t> over time</a:t>
            </a:r>
          </a:p>
          <a:p>
            <a:r>
              <a:rPr lang="en-GB" noProof="0" dirty="0"/>
              <a:t>Pauley et al. (2006): bus fare elasticities: </a:t>
            </a:r>
            <a:r>
              <a:rPr lang="en-GB" b="1" noProof="0" dirty="0"/>
              <a:t>-0.4 </a:t>
            </a:r>
            <a:r>
              <a:rPr lang="en-GB" noProof="0" dirty="0"/>
              <a:t>in the short run; </a:t>
            </a:r>
            <a:r>
              <a:rPr lang="en-GB" b="1" noProof="0" dirty="0"/>
              <a:t>-0.55 </a:t>
            </a:r>
            <a:r>
              <a:rPr lang="en-GB" noProof="0" dirty="0"/>
              <a:t>in the medium run and </a:t>
            </a:r>
            <a:r>
              <a:rPr lang="en-GB" b="1" noProof="0" dirty="0"/>
              <a:t>-1.00 </a:t>
            </a:r>
            <a:r>
              <a:rPr lang="en-GB" noProof="0" dirty="0"/>
              <a:t>in the long run</a:t>
            </a:r>
          </a:p>
          <a:p>
            <a:r>
              <a:rPr lang="en-GB" noProof="0" dirty="0"/>
              <a:t>Beware of </a:t>
            </a:r>
            <a:r>
              <a:rPr lang="en-GB" b="1" noProof="0" dirty="0"/>
              <a:t>high variability </a:t>
            </a:r>
            <a:r>
              <a:rPr lang="en-GB" noProof="0" dirty="0"/>
              <a:t>of results among studies → each finding applies to a particular situation</a:t>
            </a:r>
          </a:p>
        </p:txBody>
      </p:sp>
    </p:spTree>
    <p:extLst>
      <p:ext uri="{BB962C8B-B14F-4D97-AF65-F5344CB8AC3E}">
        <p14:creationId xmlns:p14="http://schemas.microsoft.com/office/powerpoint/2010/main" val="232340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813E9-0E32-8B41-36F0-C0F1F754C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Variability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12A9242-667C-D068-E768-6F31D92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26" y="2420888"/>
            <a:ext cx="7866939" cy="345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0814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1850</Words>
  <Application>Microsoft Office PowerPoint</Application>
  <PresentationFormat>Předvádění na obrazovce (4:3)</PresentationFormat>
  <Paragraphs>152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Arial</vt:lpstr>
      <vt:lpstr>Calibri</vt:lpstr>
      <vt:lpstr>Motiv systému Office</vt:lpstr>
      <vt:lpstr>2. TRANSPORT DEMAND ELASTICITY</vt:lpstr>
      <vt:lpstr>ELASTICITY</vt:lpstr>
      <vt:lpstr>Policy</vt:lpstr>
      <vt:lpstr>PRICE ELASTICITY</vt:lpstr>
      <vt:lpstr>Demand curves</vt:lpstr>
      <vt:lpstr>Determinants of price elasticity</vt:lpstr>
      <vt:lpstr>Time dimension</vt:lpstr>
      <vt:lpstr>Interpretation</vt:lpstr>
      <vt:lpstr>Variability</vt:lpstr>
      <vt:lpstr>Interpretation</vt:lpstr>
      <vt:lpstr>Purpose and length of journey</vt:lpstr>
      <vt:lpstr>Price elasticity and total revenue</vt:lpstr>
      <vt:lpstr>Exercises</vt:lpstr>
      <vt:lpstr>Exercise: Demand estimations</vt:lpstr>
      <vt:lpstr>UK price elasticities – urban and regional market </vt:lpstr>
      <vt:lpstr>UK price elasticities – findings (1)</vt:lpstr>
      <vt:lpstr>UK price elasticities – findings (2)</vt:lpstr>
      <vt:lpstr>UK price elasticities – findings (3)</vt:lpstr>
      <vt:lpstr>CROSS PRICE ELASTICITY</vt:lpstr>
      <vt:lpstr>Cross price elasticity</vt:lpstr>
      <vt:lpstr>Substitutes (Rail and Bus)</vt:lpstr>
      <vt:lpstr>Complements (Car and Petrol)</vt:lpstr>
      <vt:lpstr>Freight</vt:lpstr>
      <vt:lpstr>Interpretation</vt:lpstr>
      <vt:lpstr>Passenger</vt:lpstr>
      <vt:lpstr>Interpretation</vt:lpstr>
      <vt:lpstr>Public transport</vt:lpstr>
      <vt:lpstr>Interpretation</vt:lpstr>
      <vt:lpstr>Prezentace aplikace PowerPoint</vt:lpstr>
      <vt:lpstr>Prezentace aplikace PowerPoint</vt:lpstr>
      <vt:lpstr>INCOME ELASTICITY</vt:lpstr>
      <vt:lpstr>INCOME ELASTICITY</vt:lpstr>
      <vt:lpstr>Goods</vt:lpstr>
      <vt:lpstr>Discussion questions</vt:lpstr>
      <vt:lpstr>Income elasticity in the EU</vt:lpstr>
      <vt:lpstr>Car ownership effect</vt:lpstr>
      <vt:lpstr>British buses</vt:lpstr>
      <vt:lpstr>Interpretation</vt:lpstr>
      <vt:lpstr>British rail</vt:lpstr>
      <vt:lpstr>Interpretation</vt:lpstr>
      <vt:lpstr>Summary: income elasticities</vt:lpstr>
      <vt:lpstr>Appendix: Service (frequency) elasticities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2</dc:title>
  <dc:creator>Tomes Zdenek</dc:creator>
  <cp:lastModifiedBy>Zdeněk Tomeš</cp:lastModifiedBy>
  <cp:revision>32</cp:revision>
  <dcterms:created xsi:type="dcterms:W3CDTF">2018-01-04T06:58:20Z</dcterms:created>
  <dcterms:modified xsi:type="dcterms:W3CDTF">2023-09-02T09:42:54Z</dcterms:modified>
</cp:coreProperties>
</file>