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8" r:id="rId2"/>
    <p:sldId id="312" r:id="rId3"/>
    <p:sldId id="313" r:id="rId4"/>
    <p:sldId id="314" r:id="rId5"/>
    <p:sldId id="319" r:id="rId6"/>
    <p:sldId id="296" r:id="rId7"/>
    <p:sldId id="320" r:id="rId8"/>
    <p:sldId id="322" r:id="rId9"/>
    <p:sldId id="329" r:id="rId10"/>
    <p:sldId id="321" r:id="rId11"/>
    <p:sldId id="328" r:id="rId12"/>
    <p:sldId id="326" r:id="rId13"/>
    <p:sldId id="324" r:id="rId14"/>
    <p:sldId id="323" r:id="rId15"/>
    <p:sldId id="327" r:id="rId16"/>
    <p:sldId id="330" r:id="rId17"/>
    <p:sldId id="325" r:id="rId18"/>
    <p:sldId id="331" r:id="rId19"/>
    <p:sldId id="268" r:id="rId20"/>
    <p:sldId id="305" r:id="rId21"/>
    <p:sldId id="297" r:id="rId22"/>
    <p:sldId id="303" r:id="rId23"/>
    <p:sldId id="302" r:id="rId24"/>
    <p:sldId id="311" r:id="rId25"/>
    <p:sldId id="262" r:id="rId26"/>
    <p:sldId id="263" r:id="rId27"/>
    <p:sldId id="272" r:id="rId28"/>
    <p:sldId id="260" r:id="rId29"/>
    <p:sldId id="332" r:id="rId30"/>
    <p:sldId id="333" r:id="rId31"/>
    <p:sldId id="315" r:id="rId32"/>
    <p:sldId id="316" r:id="rId33"/>
    <p:sldId id="270" r:id="rId34"/>
    <p:sldId id="256" r:id="rId35"/>
    <p:sldId id="275" r:id="rId36"/>
    <p:sldId id="25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557" autoAdjust="0"/>
  </p:normalViewPr>
  <p:slideViewPr>
    <p:cSldViewPr>
      <p:cViewPr varScale="1">
        <p:scale>
          <a:sx n="60" d="100"/>
          <a:sy n="60" d="100"/>
        </p:scale>
        <p:origin x="1460" y="48"/>
      </p:cViewPr>
      <p:guideLst>
        <p:guide orient="horz" pos="2160"/>
        <p:guide pos="2880"/>
      </p:guideLst>
    </p:cSldViewPr>
  </p:slideViewPr>
  <p:outlineViewPr>
    <p:cViewPr>
      <p:scale>
        <a:sx n="33" d="100"/>
        <a:sy n="33" d="100"/>
      </p:scale>
      <p:origin x="0" y="-167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F5DF20-67F0-45A3-B25F-4DFFD67103F2}" type="datetimeFigureOut">
              <a:rPr lang="cs-CZ" smtClean="0"/>
              <a:t>29.07.2023</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E4864F-5846-4CF2-A8F4-C5339C991F51}" type="slidenum">
              <a:rPr lang="cs-CZ" smtClean="0"/>
              <a:t>‹#›</a:t>
            </a:fld>
            <a:endParaRPr lang="cs-CZ"/>
          </a:p>
        </p:txBody>
      </p:sp>
    </p:spTree>
    <p:extLst>
      <p:ext uri="{BB962C8B-B14F-4D97-AF65-F5344CB8AC3E}">
        <p14:creationId xmlns:p14="http://schemas.microsoft.com/office/powerpoint/2010/main" val="1818293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5E4864F-5846-4CF2-A8F4-C5339C991F51}" type="slidenum">
              <a:rPr lang="cs-CZ" smtClean="0"/>
              <a:t>14</a:t>
            </a:fld>
            <a:endParaRPr lang="cs-CZ"/>
          </a:p>
        </p:txBody>
      </p:sp>
    </p:spTree>
    <p:extLst>
      <p:ext uri="{BB962C8B-B14F-4D97-AF65-F5344CB8AC3E}">
        <p14:creationId xmlns:p14="http://schemas.microsoft.com/office/powerpoint/2010/main" val="336528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5E4864F-5846-4CF2-A8F4-C5339C991F51}" type="slidenum">
              <a:rPr lang="cs-CZ" smtClean="0"/>
              <a:t>24</a:t>
            </a:fld>
            <a:endParaRPr lang="cs-CZ"/>
          </a:p>
        </p:txBody>
      </p:sp>
    </p:spTree>
    <p:extLst>
      <p:ext uri="{BB962C8B-B14F-4D97-AF65-F5344CB8AC3E}">
        <p14:creationId xmlns:p14="http://schemas.microsoft.com/office/powerpoint/2010/main" val="1869800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62112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63557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774727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9EB17015-3BDE-495B-BD79-700026286226}"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325792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9EB17015-3BDE-495B-BD79-700026286226}" type="datetimeFigureOut">
              <a:rPr lang="en-GB" smtClean="0"/>
              <a:t>29/07/2023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16129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p:cNvSpPr>
            <a:spLocks noGrp="1"/>
          </p:cNvSpPr>
          <p:nvPr>
            <p:ph type="dt" sz="half" idx="10"/>
          </p:nvPr>
        </p:nvSpPr>
        <p:spPr/>
        <p:txBody>
          <a:bodyPr/>
          <a:lstStyle/>
          <a:p>
            <a:fld id="{9EB17015-3BDE-495B-BD79-700026286226}" type="datetimeFigureOut">
              <a:rPr lang="en-GB" smtClean="0"/>
              <a:t>29/07/2023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458980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p:cNvSpPr>
            <a:spLocks noGrp="1"/>
          </p:cNvSpPr>
          <p:nvPr>
            <p:ph type="dt" sz="half" idx="10"/>
          </p:nvPr>
        </p:nvSpPr>
        <p:spPr/>
        <p:txBody>
          <a:bodyPr/>
          <a:lstStyle/>
          <a:p>
            <a:fld id="{9EB17015-3BDE-495B-BD79-700026286226}" type="datetimeFigureOut">
              <a:rPr lang="en-GB" smtClean="0"/>
              <a:t>29/07/2023</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60198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datum 2"/>
          <p:cNvSpPr>
            <a:spLocks noGrp="1"/>
          </p:cNvSpPr>
          <p:nvPr>
            <p:ph type="dt" sz="half" idx="10"/>
          </p:nvPr>
        </p:nvSpPr>
        <p:spPr/>
        <p:txBody>
          <a:bodyPr/>
          <a:lstStyle/>
          <a:p>
            <a:fld id="{9EB17015-3BDE-495B-BD79-700026286226}" type="datetimeFigureOut">
              <a:rPr lang="en-GB" smtClean="0"/>
              <a:t>29/07/2023</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420934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EB17015-3BDE-495B-BD79-700026286226}" type="datetimeFigureOut">
              <a:rPr lang="en-GB" smtClean="0"/>
              <a:t>29/07/2023</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157366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EB17015-3BDE-495B-BD79-700026286226}" type="datetimeFigureOut">
              <a:rPr lang="en-GB" smtClean="0"/>
              <a:t>29/07/2023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281943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EB17015-3BDE-495B-BD79-700026286226}" type="datetimeFigureOut">
              <a:rPr lang="en-GB" smtClean="0"/>
              <a:t>29/07/2023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FDCE15A-B54E-467D-9971-784D5C66160E}" type="slidenum">
              <a:rPr lang="en-GB" smtClean="0"/>
              <a:t>‹#›</a:t>
            </a:fld>
            <a:endParaRPr lang="en-GB"/>
          </a:p>
        </p:txBody>
      </p:sp>
    </p:spTree>
    <p:extLst>
      <p:ext uri="{BB962C8B-B14F-4D97-AF65-F5344CB8AC3E}">
        <p14:creationId xmlns:p14="http://schemas.microsoft.com/office/powerpoint/2010/main" val="137110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17015-3BDE-495B-BD79-700026286226}" type="datetimeFigureOut">
              <a:rPr lang="en-GB" smtClean="0"/>
              <a:t>29/07/2023</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CE15A-B54E-467D-9971-784D5C66160E}" type="slidenum">
              <a:rPr lang="en-GB" smtClean="0"/>
              <a:t>‹#›</a:t>
            </a:fld>
            <a:endParaRPr lang="en-GB"/>
          </a:p>
        </p:txBody>
      </p:sp>
    </p:spTree>
    <p:extLst>
      <p:ext uri="{BB962C8B-B14F-4D97-AF65-F5344CB8AC3E}">
        <p14:creationId xmlns:p14="http://schemas.microsoft.com/office/powerpoint/2010/main" val="929417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3. TRANSPORT DEMAND ISSUES</a:t>
            </a:r>
            <a:endParaRPr lang="en-GB" dirty="0"/>
          </a:p>
        </p:txBody>
      </p:sp>
      <p:sp>
        <p:nvSpPr>
          <p:cNvPr id="5" name="Podnadpis 4"/>
          <p:cNvSpPr>
            <a:spLocks noGrp="1"/>
          </p:cNvSpPr>
          <p:nvPr>
            <p:ph type="subTitle" idx="1"/>
          </p:nvPr>
        </p:nvSpPr>
        <p:spPr/>
        <p:txBody>
          <a:bodyPr>
            <a:normAutofit/>
          </a:bodyPr>
          <a:lstStyle/>
          <a:p>
            <a:endParaRPr lang="cs-CZ" dirty="0"/>
          </a:p>
        </p:txBody>
      </p:sp>
    </p:spTree>
    <p:extLst>
      <p:ext uri="{BB962C8B-B14F-4D97-AF65-F5344CB8AC3E}">
        <p14:creationId xmlns:p14="http://schemas.microsoft.com/office/powerpoint/2010/main" val="1691132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8F0EEE-E239-A0FA-BFCC-317B8A22CD96}"/>
              </a:ext>
            </a:extLst>
          </p:cNvPr>
          <p:cNvSpPr>
            <a:spLocks noGrp="1"/>
          </p:cNvSpPr>
          <p:nvPr>
            <p:ph type="title"/>
          </p:nvPr>
        </p:nvSpPr>
        <p:spPr/>
        <p:txBody>
          <a:bodyPr/>
          <a:lstStyle/>
          <a:p>
            <a:r>
              <a:rPr lang="en-GB" noProof="0" dirty="0"/>
              <a:t>How to attract car users?</a:t>
            </a:r>
          </a:p>
        </p:txBody>
      </p:sp>
      <p:sp>
        <p:nvSpPr>
          <p:cNvPr id="3" name="Zástupný obsah 2">
            <a:extLst>
              <a:ext uri="{FF2B5EF4-FFF2-40B4-BE49-F238E27FC236}">
                <a16:creationId xmlns:a16="http://schemas.microsoft.com/office/drawing/2014/main" id="{F6DDEA10-8D1E-BD76-FD89-0F131A9C0563}"/>
              </a:ext>
            </a:extLst>
          </p:cNvPr>
          <p:cNvSpPr>
            <a:spLocks noGrp="1"/>
          </p:cNvSpPr>
          <p:nvPr>
            <p:ph idx="1"/>
          </p:nvPr>
        </p:nvSpPr>
        <p:spPr/>
        <p:txBody>
          <a:bodyPr>
            <a:normAutofit fontScale="85000" lnSpcReduction="20000"/>
          </a:bodyPr>
          <a:lstStyle/>
          <a:p>
            <a:r>
              <a:rPr lang="en-GB" noProof="0" dirty="0"/>
              <a:t>While service reliability and frequency are important, the attributes most effective in attracting car users are largely </a:t>
            </a:r>
            <a:r>
              <a:rPr lang="en-GB" b="1" noProof="0" dirty="0"/>
              <a:t>affective</a:t>
            </a:r>
            <a:r>
              <a:rPr lang="en-GB" noProof="0" dirty="0"/>
              <a:t> and connected to individual perceptions, motivations and contexts. </a:t>
            </a:r>
          </a:p>
          <a:p>
            <a:r>
              <a:rPr lang="en-GB" noProof="0" dirty="0"/>
              <a:t>Reduced fare promotions and other </a:t>
            </a:r>
            <a:r>
              <a:rPr lang="en-GB" b="1" noProof="0" dirty="0"/>
              <a:t>habit-interrupting </a:t>
            </a:r>
            <a:r>
              <a:rPr lang="en-GB" noProof="0" dirty="0"/>
              <a:t>transport policy measures can succeed in encouraging car users to try PT services initially. </a:t>
            </a:r>
          </a:p>
          <a:p>
            <a:r>
              <a:rPr lang="en-GB" noProof="0" dirty="0"/>
              <a:t>Attributes over and above basic accessibility, reliability and mobility provision, perceived by the target market as important service attributes, must then be provided in </a:t>
            </a:r>
            <a:r>
              <a:rPr lang="en-GB" b="1" noProof="0" dirty="0"/>
              <a:t>sustaining</a:t>
            </a:r>
            <a:r>
              <a:rPr lang="en-GB" noProof="0" dirty="0"/>
              <a:t> the switch from car use after promotional tactics have expired</a:t>
            </a:r>
          </a:p>
        </p:txBody>
      </p:sp>
      <p:sp>
        <p:nvSpPr>
          <p:cNvPr id="5" name="TextovéPole 4">
            <a:extLst>
              <a:ext uri="{FF2B5EF4-FFF2-40B4-BE49-F238E27FC236}">
                <a16:creationId xmlns:a16="http://schemas.microsoft.com/office/drawing/2014/main" id="{BDE17B3C-9C3D-C129-4D94-0305F8D0C6F6}"/>
              </a:ext>
            </a:extLst>
          </p:cNvPr>
          <p:cNvSpPr txBox="1"/>
          <p:nvPr/>
        </p:nvSpPr>
        <p:spPr>
          <a:xfrm>
            <a:off x="539552" y="6126163"/>
            <a:ext cx="7859216" cy="646331"/>
          </a:xfrm>
          <a:prstGeom prst="rect">
            <a:avLst/>
          </a:prstGeom>
          <a:noFill/>
        </p:spPr>
        <p:txBody>
          <a:bodyPr wrap="square">
            <a:spAutoFit/>
          </a:bodyPr>
          <a:lstStyle/>
          <a:p>
            <a:r>
              <a:rPr lang="en-US" dirty="0"/>
              <a:t>Redman, L., </a:t>
            </a:r>
            <a:r>
              <a:rPr lang="en-US" dirty="0" err="1"/>
              <a:t>Friman</a:t>
            </a:r>
            <a:r>
              <a:rPr lang="en-US" dirty="0"/>
              <a:t>, M., </a:t>
            </a:r>
            <a:r>
              <a:rPr lang="en-US" dirty="0" err="1"/>
              <a:t>Gärling</a:t>
            </a:r>
            <a:r>
              <a:rPr lang="en-US" dirty="0"/>
              <a:t>, T., &amp; </a:t>
            </a:r>
            <a:r>
              <a:rPr lang="en-US" dirty="0" err="1"/>
              <a:t>Hartig</a:t>
            </a:r>
            <a:r>
              <a:rPr lang="en-US" dirty="0"/>
              <a:t>, T. (2013). Quality attributes of public transport that attract car users: A research review. </a:t>
            </a:r>
            <a:r>
              <a:rPr lang="en-US" i="1" dirty="0"/>
              <a:t>Transport policy</a:t>
            </a:r>
            <a:r>
              <a:rPr lang="en-US" dirty="0"/>
              <a:t>, </a:t>
            </a:r>
            <a:r>
              <a:rPr lang="en-US" i="1" dirty="0"/>
              <a:t>25</a:t>
            </a:r>
            <a:r>
              <a:rPr lang="en-US" dirty="0"/>
              <a:t>, 119-127.</a:t>
            </a:r>
          </a:p>
        </p:txBody>
      </p:sp>
    </p:spTree>
    <p:extLst>
      <p:ext uri="{BB962C8B-B14F-4D97-AF65-F5344CB8AC3E}">
        <p14:creationId xmlns:p14="http://schemas.microsoft.com/office/powerpoint/2010/main" val="2629790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B60EE6-C0C3-1679-F32B-79E563D0F46D}"/>
              </a:ext>
            </a:extLst>
          </p:cNvPr>
          <p:cNvSpPr>
            <a:spLocks noGrp="1"/>
          </p:cNvSpPr>
          <p:nvPr>
            <p:ph type="title"/>
          </p:nvPr>
        </p:nvSpPr>
        <p:spPr>
          <a:xfrm>
            <a:off x="457200" y="274638"/>
            <a:ext cx="8229600" cy="850106"/>
          </a:xfrm>
        </p:spPr>
        <p:txBody>
          <a:bodyPr/>
          <a:lstStyle/>
          <a:p>
            <a:r>
              <a:rPr lang="en-GB" noProof="0" dirty="0"/>
              <a:t>Users are not homogenous…</a:t>
            </a:r>
          </a:p>
        </p:txBody>
      </p:sp>
      <p:sp>
        <p:nvSpPr>
          <p:cNvPr id="3" name="Zástupný obsah 2">
            <a:extLst>
              <a:ext uri="{FF2B5EF4-FFF2-40B4-BE49-F238E27FC236}">
                <a16:creationId xmlns:a16="http://schemas.microsoft.com/office/drawing/2014/main" id="{C067AA9D-9DC6-441B-E722-97C4CB12B7C5}"/>
              </a:ext>
            </a:extLst>
          </p:cNvPr>
          <p:cNvSpPr>
            <a:spLocks noGrp="1"/>
          </p:cNvSpPr>
          <p:nvPr>
            <p:ph idx="1"/>
          </p:nvPr>
        </p:nvSpPr>
        <p:spPr>
          <a:xfrm>
            <a:off x="457200" y="1346247"/>
            <a:ext cx="8229600" cy="4525963"/>
          </a:xfrm>
        </p:spPr>
        <p:txBody>
          <a:bodyPr>
            <a:normAutofit fontScale="85000" lnSpcReduction="10000"/>
          </a:bodyPr>
          <a:lstStyle/>
          <a:p>
            <a:r>
              <a:rPr lang="en-GB" noProof="0" dirty="0"/>
              <a:t>To develop a series of models that reflects the </a:t>
            </a:r>
            <a:r>
              <a:rPr lang="en-GB" b="1" noProof="0" dirty="0"/>
              <a:t>different groups using transit</a:t>
            </a:r>
            <a:r>
              <a:rPr lang="en-GB" noProof="0" dirty="0"/>
              <a:t>; captive riders (users who are dependent on transit), choice riders (car owners who choose to take transit), and captive-by-choice riders (users who are dependent on transit but could own a car) are accounted for. </a:t>
            </a:r>
          </a:p>
          <a:p>
            <a:r>
              <a:rPr lang="en-GB" noProof="0" dirty="0"/>
              <a:t>The findings from this study are used to define areas where transit agencies can develop </a:t>
            </a:r>
            <a:r>
              <a:rPr lang="en-GB" b="1" noProof="0" dirty="0"/>
              <a:t>specific strategies </a:t>
            </a:r>
          </a:p>
          <a:p>
            <a:r>
              <a:rPr lang="en-GB" noProof="0" dirty="0"/>
              <a:t>Insight into the </a:t>
            </a:r>
            <a:r>
              <a:rPr lang="en-GB" b="1" noProof="0" dirty="0"/>
              <a:t>perceptions</a:t>
            </a:r>
            <a:r>
              <a:rPr lang="en-GB" noProof="0" dirty="0"/>
              <a:t> of passengers can help transit agencies understand what inspires customers' perceptions of satisfaction and loyalty.</a:t>
            </a:r>
          </a:p>
        </p:txBody>
      </p:sp>
      <p:sp>
        <p:nvSpPr>
          <p:cNvPr id="5" name="TextovéPole 4">
            <a:extLst>
              <a:ext uri="{FF2B5EF4-FFF2-40B4-BE49-F238E27FC236}">
                <a16:creationId xmlns:a16="http://schemas.microsoft.com/office/drawing/2014/main" id="{3CD1F9D5-98B4-8D33-3D25-2DA7653CF598}"/>
              </a:ext>
            </a:extLst>
          </p:cNvPr>
          <p:cNvSpPr txBox="1"/>
          <p:nvPr/>
        </p:nvSpPr>
        <p:spPr>
          <a:xfrm>
            <a:off x="179512" y="5934670"/>
            <a:ext cx="9361040" cy="923330"/>
          </a:xfrm>
          <a:prstGeom prst="rect">
            <a:avLst/>
          </a:prstGeom>
          <a:noFill/>
        </p:spPr>
        <p:txBody>
          <a:bodyPr wrap="square">
            <a:spAutoFit/>
          </a:bodyPr>
          <a:lstStyle/>
          <a:p>
            <a:r>
              <a:rPr lang="en-US" dirty="0"/>
              <a:t>Van Lierop, D., &amp; El-</a:t>
            </a:r>
            <a:r>
              <a:rPr lang="en-US" dirty="0" err="1"/>
              <a:t>Geneidy</a:t>
            </a:r>
            <a:r>
              <a:rPr lang="en-US" dirty="0"/>
              <a:t>, A. (2016). Enjoying loyalty: The relationship between service quality, customer satisfaction, and behavioral intentions in public transit. </a:t>
            </a:r>
            <a:r>
              <a:rPr lang="en-US" i="1" dirty="0"/>
              <a:t>Research in Transportation Economics</a:t>
            </a:r>
            <a:r>
              <a:rPr lang="en-US" dirty="0"/>
              <a:t>, </a:t>
            </a:r>
            <a:r>
              <a:rPr lang="en-US" i="1" dirty="0"/>
              <a:t>59</a:t>
            </a:r>
            <a:r>
              <a:rPr lang="en-US" dirty="0"/>
              <a:t>, 50-59.</a:t>
            </a:r>
          </a:p>
        </p:txBody>
      </p:sp>
    </p:spTree>
    <p:extLst>
      <p:ext uri="{BB962C8B-B14F-4D97-AF65-F5344CB8AC3E}">
        <p14:creationId xmlns:p14="http://schemas.microsoft.com/office/powerpoint/2010/main" val="89753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627E8F-0808-F29A-F41E-D65D343D6B6C}"/>
              </a:ext>
            </a:extLst>
          </p:cNvPr>
          <p:cNvSpPr>
            <a:spLocks noGrp="1"/>
          </p:cNvSpPr>
          <p:nvPr>
            <p:ph type="title"/>
          </p:nvPr>
        </p:nvSpPr>
        <p:spPr/>
        <p:txBody>
          <a:bodyPr/>
          <a:lstStyle/>
          <a:p>
            <a:r>
              <a:rPr lang="en-GB" noProof="0" dirty="0"/>
              <a:t>Policy design matters….</a:t>
            </a:r>
          </a:p>
        </p:txBody>
      </p:sp>
      <p:sp>
        <p:nvSpPr>
          <p:cNvPr id="3" name="Zástupný obsah 2">
            <a:extLst>
              <a:ext uri="{FF2B5EF4-FFF2-40B4-BE49-F238E27FC236}">
                <a16:creationId xmlns:a16="http://schemas.microsoft.com/office/drawing/2014/main" id="{BE7F8765-BCCE-2DE8-32C0-905D45E6E8EE}"/>
              </a:ext>
            </a:extLst>
          </p:cNvPr>
          <p:cNvSpPr>
            <a:spLocks noGrp="1"/>
          </p:cNvSpPr>
          <p:nvPr>
            <p:ph idx="1"/>
          </p:nvPr>
        </p:nvSpPr>
        <p:spPr>
          <a:xfrm>
            <a:off x="457200" y="1415821"/>
            <a:ext cx="8229600" cy="4781128"/>
          </a:xfrm>
        </p:spPr>
        <p:txBody>
          <a:bodyPr>
            <a:normAutofit fontScale="85000" lnSpcReduction="20000"/>
          </a:bodyPr>
          <a:lstStyle/>
          <a:p>
            <a:r>
              <a:rPr lang="en-GB" noProof="0" dirty="0"/>
              <a:t>The public transport service should be designed in a way that accommodates the levels of service required by customers and by doing so, </a:t>
            </a:r>
            <a:r>
              <a:rPr lang="en-GB" b="1" noProof="0" dirty="0"/>
              <a:t>attract potential users</a:t>
            </a:r>
            <a:r>
              <a:rPr lang="en-GB" noProof="0" dirty="0"/>
              <a:t>.</a:t>
            </a:r>
          </a:p>
          <a:p>
            <a:r>
              <a:rPr lang="en-GB" noProof="0" dirty="0"/>
              <a:t>The choice of transport is influenced by </a:t>
            </a:r>
            <a:r>
              <a:rPr lang="en-GB" b="1" noProof="0" dirty="0"/>
              <a:t>several factors</a:t>
            </a:r>
            <a:r>
              <a:rPr lang="en-GB" noProof="0" dirty="0"/>
              <a:t>, such as individual characteristics and lifestyle, the type of journey, the perceived service performance of each transport mode and situational variables. </a:t>
            </a:r>
          </a:p>
          <a:p>
            <a:r>
              <a:rPr lang="en-GB" noProof="0" dirty="0"/>
              <a:t>This suggests the need for </a:t>
            </a:r>
            <a:r>
              <a:rPr lang="en-GB" b="1" noProof="0" dirty="0"/>
              <a:t>segmentation</a:t>
            </a:r>
            <a:r>
              <a:rPr lang="en-GB" noProof="0" dirty="0"/>
              <a:t> taking into account travel attitudes and behaviours. </a:t>
            </a:r>
          </a:p>
          <a:p>
            <a:r>
              <a:rPr lang="en-GB" noProof="0" dirty="0"/>
              <a:t>Policies which aim to influence car usage should be targeted at the market segments that are most motivated to change and willing to reduce </a:t>
            </a:r>
            <a:r>
              <a:rPr lang="en-GB" b="1" noProof="0" dirty="0"/>
              <a:t>frequency of car use.</a:t>
            </a:r>
          </a:p>
        </p:txBody>
      </p:sp>
      <p:sp>
        <p:nvSpPr>
          <p:cNvPr id="5" name="TextovéPole 4">
            <a:extLst>
              <a:ext uri="{FF2B5EF4-FFF2-40B4-BE49-F238E27FC236}">
                <a16:creationId xmlns:a16="http://schemas.microsoft.com/office/drawing/2014/main" id="{E7585F3F-05C4-B64A-4243-B4792D6731EB}"/>
              </a:ext>
            </a:extLst>
          </p:cNvPr>
          <p:cNvSpPr txBox="1"/>
          <p:nvPr/>
        </p:nvSpPr>
        <p:spPr>
          <a:xfrm>
            <a:off x="468861" y="6195131"/>
            <a:ext cx="8064896" cy="646331"/>
          </a:xfrm>
          <a:prstGeom prst="rect">
            <a:avLst/>
          </a:prstGeom>
          <a:noFill/>
        </p:spPr>
        <p:txBody>
          <a:bodyPr wrap="square">
            <a:spAutoFit/>
          </a:bodyPr>
          <a:lstStyle/>
          <a:p>
            <a:r>
              <a:rPr lang="en-US" dirty="0" err="1"/>
              <a:t>Beirão</a:t>
            </a:r>
            <a:r>
              <a:rPr lang="en-US" dirty="0"/>
              <a:t>, G., &amp; Cabral, J. S. (2007). Understanding attitudes towards public transport and private car: A qualitative study. </a:t>
            </a:r>
            <a:r>
              <a:rPr lang="en-US" i="1" dirty="0"/>
              <a:t>Transport policy</a:t>
            </a:r>
            <a:r>
              <a:rPr lang="en-US" dirty="0"/>
              <a:t>, </a:t>
            </a:r>
            <a:r>
              <a:rPr lang="en-US" i="1" dirty="0"/>
              <a:t>14</a:t>
            </a:r>
            <a:r>
              <a:rPr lang="en-US" dirty="0"/>
              <a:t>(6), 478-489.</a:t>
            </a:r>
          </a:p>
        </p:txBody>
      </p:sp>
    </p:spTree>
    <p:extLst>
      <p:ext uri="{BB962C8B-B14F-4D97-AF65-F5344CB8AC3E}">
        <p14:creationId xmlns:p14="http://schemas.microsoft.com/office/powerpoint/2010/main" val="2426342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A147C6-6C61-B1D9-0505-DB89A5E54324}"/>
              </a:ext>
            </a:extLst>
          </p:cNvPr>
          <p:cNvSpPr>
            <a:spLocks noGrp="1"/>
          </p:cNvSpPr>
          <p:nvPr>
            <p:ph type="title"/>
          </p:nvPr>
        </p:nvSpPr>
        <p:spPr/>
        <p:txBody>
          <a:bodyPr/>
          <a:lstStyle/>
          <a:p>
            <a:r>
              <a:rPr lang="en-GB" noProof="0" dirty="0"/>
              <a:t>To abolish fares?</a:t>
            </a:r>
          </a:p>
        </p:txBody>
      </p:sp>
      <p:sp>
        <p:nvSpPr>
          <p:cNvPr id="3" name="Zástupný obsah 2">
            <a:extLst>
              <a:ext uri="{FF2B5EF4-FFF2-40B4-BE49-F238E27FC236}">
                <a16:creationId xmlns:a16="http://schemas.microsoft.com/office/drawing/2014/main" id="{3B33A4A5-3B8B-89C7-69D3-F5A6240AAD1B}"/>
              </a:ext>
            </a:extLst>
          </p:cNvPr>
          <p:cNvSpPr>
            <a:spLocks noGrp="1"/>
          </p:cNvSpPr>
          <p:nvPr>
            <p:ph idx="1"/>
          </p:nvPr>
        </p:nvSpPr>
        <p:spPr>
          <a:xfrm>
            <a:off x="457200" y="1417638"/>
            <a:ext cx="8075240" cy="4675658"/>
          </a:xfrm>
        </p:spPr>
        <p:txBody>
          <a:bodyPr>
            <a:normAutofit fontScale="85000" lnSpcReduction="20000"/>
          </a:bodyPr>
          <a:lstStyle/>
          <a:p>
            <a:r>
              <a:rPr lang="en-GB" noProof="0" dirty="0"/>
              <a:t>Although the policy of </a:t>
            </a:r>
            <a:r>
              <a:rPr lang="en-GB" b="1" noProof="0" dirty="0"/>
              <a:t>abolishing fares </a:t>
            </a:r>
            <a:r>
              <a:rPr lang="en-GB" noProof="0" dirty="0"/>
              <a:t>in public transport (PT)—here referred to as “fare-free public transport” (FFPT)—exists in full form in nearly 100 cities worldwide, it remains highly </a:t>
            </a:r>
            <a:r>
              <a:rPr lang="en-GB" b="1" noProof="0" dirty="0"/>
              <a:t>controversial.</a:t>
            </a:r>
          </a:p>
          <a:p>
            <a:r>
              <a:rPr lang="en-GB" noProof="0" dirty="0"/>
              <a:t>On the one hand, it is criticised by transport engineers and economists. They argue that zeroing fares may harm PT networks financially and generate “</a:t>
            </a:r>
            <a:r>
              <a:rPr lang="en-GB" b="1" noProof="0" dirty="0"/>
              <a:t>useless mobility</a:t>
            </a:r>
            <a:r>
              <a:rPr lang="en-GB" noProof="0" dirty="0"/>
              <a:t>”</a:t>
            </a:r>
          </a:p>
          <a:p>
            <a:r>
              <a:rPr lang="en-GB" noProof="0" dirty="0"/>
              <a:t>They further claim that FFPT negates the principle that a commodity should come at a “</a:t>
            </a:r>
            <a:r>
              <a:rPr lang="en-GB" b="1" noProof="0" dirty="0"/>
              <a:t>right</a:t>
            </a:r>
            <a:r>
              <a:rPr lang="en-GB" noProof="0" dirty="0"/>
              <a:t>” price. </a:t>
            </a:r>
          </a:p>
          <a:p>
            <a:r>
              <a:rPr lang="en-GB" noProof="0" dirty="0"/>
              <a:t> Moreover, scholars and practitioners point out the weakness of FFPT in terms of generating a </a:t>
            </a:r>
            <a:r>
              <a:rPr lang="en-GB" b="1" noProof="0" dirty="0"/>
              <a:t>modal shift from private vehicles to PT </a:t>
            </a:r>
          </a:p>
        </p:txBody>
      </p:sp>
      <p:sp>
        <p:nvSpPr>
          <p:cNvPr id="5" name="TextovéPole 4">
            <a:extLst>
              <a:ext uri="{FF2B5EF4-FFF2-40B4-BE49-F238E27FC236}">
                <a16:creationId xmlns:a16="http://schemas.microsoft.com/office/drawing/2014/main" id="{55409DBF-3276-4FCB-2A9A-A45E1690C6E9}"/>
              </a:ext>
            </a:extLst>
          </p:cNvPr>
          <p:cNvSpPr txBox="1"/>
          <p:nvPr/>
        </p:nvSpPr>
        <p:spPr>
          <a:xfrm>
            <a:off x="1187624" y="6093296"/>
            <a:ext cx="7499176" cy="646331"/>
          </a:xfrm>
          <a:prstGeom prst="rect">
            <a:avLst/>
          </a:prstGeom>
          <a:noFill/>
        </p:spPr>
        <p:txBody>
          <a:bodyPr wrap="square">
            <a:spAutoFit/>
          </a:bodyPr>
          <a:lstStyle/>
          <a:p>
            <a:r>
              <a:rPr lang="en-US" dirty="0" err="1"/>
              <a:t>Kębłowski</a:t>
            </a:r>
            <a:r>
              <a:rPr lang="en-US" dirty="0"/>
              <a:t>, W. (2020). Why (not) abolish fares? Exploring the global geography of fare-free public transport. </a:t>
            </a:r>
            <a:r>
              <a:rPr lang="en-US" i="1" dirty="0"/>
              <a:t>Transportation</a:t>
            </a:r>
            <a:r>
              <a:rPr lang="en-US" dirty="0"/>
              <a:t>, </a:t>
            </a:r>
            <a:r>
              <a:rPr lang="en-US" i="1" dirty="0"/>
              <a:t>47</a:t>
            </a:r>
            <a:r>
              <a:rPr lang="en-US" dirty="0"/>
              <a:t>(6), 2807-2835.</a:t>
            </a:r>
            <a:endParaRPr lang="cs-CZ" dirty="0"/>
          </a:p>
        </p:txBody>
      </p:sp>
    </p:spTree>
    <p:extLst>
      <p:ext uri="{BB962C8B-B14F-4D97-AF65-F5344CB8AC3E}">
        <p14:creationId xmlns:p14="http://schemas.microsoft.com/office/powerpoint/2010/main" val="2199443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6E237D-8EF2-AAC7-E432-803188D4A3C2}"/>
              </a:ext>
            </a:extLst>
          </p:cNvPr>
          <p:cNvSpPr>
            <a:spLocks noGrp="1"/>
          </p:cNvSpPr>
          <p:nvPr>
            <p:ph type="title"/>
          </p:nvPr>
        </p:nvSpPr>
        <p:spPr/>
        <p:txBody>
          <a:bodyPr/>
          <a:lstStyle/>
          <a:p>
            <a:r>
              <a:rPr lang="en-GB" noProof="0" dirty="0"/>
              <a:t>Car as status?</a:t>
            </a:r>
          </a:p>
        </p:txBody>
      </p:sp>
      <p:sp>
        <p:nvSpPr>
          <p:cNvPr id="3" name="Zástupný obsah 2">
            <a:extLst>
              <a:ext uri="{FF2B5EF4-FFF2-40B4-BE49-F238E27FC236}">
                <a16:creationId xmlns:a16="http://schemas.microsoft.com/office/drawing/2014/main" id="{79F98700-0BA0-0D7E-0A37-4F54A60D01A3}"/>
              </a:ext>
            </a:extLst>
          </p:cNvPr>
          <p:cNvSpPr>
            <a:spLocks noGrp="1"/>
          </p:cNvSpPr>
          <p:nvPr>
            <p:ph idx="1"/>
          </p:nvPr>
        </p:nvSpPr>
        <p:spPr>
          <a:xfrm>
            <a:off x="457200" y="1347336"/>
            <a:ext cx="8229600" cy="4525963"/>
          </a:xfrm>
        </p:spPr>
        <p:txBody>
          <a:bodyPr>
            <a:normAutofit fontScale="85000" lnSpcReduction="10000"/>
          </a:bodyPr>
          <a:lstStyle/>
          <a:p>
            <a:r>
              <a:rPr lang="en-GB" noProof="0" dirty="0"/>
              <a:t>Study among travellers and commuters in </a:t>
            </a:r>
            <a:r>
              <a:rPr lang="en-GB" b="1" noProof="0" dirty="0"/>
              <a:t>Netherlands</a:t>
            </a:r>
          </a:p>
          <a:p>
            <a:r>
              <a:rPr lang="en-GB" noProof="0" dirty="0"/>
              <a:t>Car use not only fulfils instrumental (transport)  functions, but also important </a:t>
            </a:r>
            <a:r>
              <a:rPr lang="en-GB" b="1" noProof="0" dirty="0"/>
              <a:t>symbolic and affective </a:t>
            </a:r>
            <a:r>
              <a:rPr lang="en-GB" noProof="0" dirty="0"/>
              <a:t>functions.</a:t>
            </a:r>
          </a:p>
          <a:p>
            <a:r>
              <a:rPr lang="en-GB" noProof="0" dirty="0"/>
              <a:t>it appeared that commuter car use was most strongly related to symbolic and </a:t>
            </a:r>
            <a:r>
              <a:rPr lang="en-GB" b="1" noProof="0" dirty="0"/>
              <a:t>affective</a:t>
            </a:r>
            <a:r>
              <a:rPr lang="en-GB" noProof="0" dirty="0"/>
              <a:t> motives, and not to instrumental motives. </a:t>
            </a:r>
          </a:p>
          <a:p>
            <a:r>
              <a:rPr lang="en-GB" noProof="0" dirty="0"/>
              <a:t>Especially frequent drivers, respondents with a positive car attitude, male and younger respondents valued these non-instrumental motives for </a:t>
            </a:r>
            <a:r>
              <a:rPr lang="en-GB" b="1" noProof="0" dirty="0"/>
              <a:t>car use</a:t>
            </a:r>
          </a:p>
        </p:txBody>
      </p:sp>
      <p:sp>
        <p:nvSpPr>
          <p:cNvPr id="5" name="TextovéPole 4">
            <a:extLst>
              <a:ext uri="{FF2B5EF4-FFF2-40B4-BE49-F238E27FC236}">
                <a16:creationId xmlns:a16="http://schemas.microsoft.com/office/drawing/2014/main" id="{0CCC7C60-DE5D-D8C8-C763-A37062609C47}"/>
              </a:ext>
            </a:extLst>
          </p:cNvPr>
          <p:cNvSpPr txBox="1"/>
          <p:nvPr/>
        </p:nvSpPr>
        <p:spPr>
          <a:xfrm>
            <a:off x="340981" y="5802997"/>
            <a:ext cx="8363272" cy="646331"/>
          </a:xfrm>
          <a:prstGeom prst="rect">
            <a:avLst/>
          </a:prstGeom>
          <a:noFill/>
        </p:spPr>
        <p:txBody>
          <a:bodyPr wrap="square">
            <a:spAutoFit/>
          </a:bodyPr>
          <a:lstStyle/>
          <a:p>
            <a:r>
              <a:rPr lang="en-US" dirty="0"/>
              <a:t>Steg, L. (2005). Car use: lust and must. Instrumental, symbolic and affective motives for car use. </a:t>
            </a:r>
            <a:r>
              <a:rPr lang="en-US" i="1" dirty="0"/>
              <a:t>Transportation Research Part A: Policy and Practice</a:t>
            </a:r>
            <a:r>
              <a:rPr lang="en-US" dirty="0"/>
              <a:t>, </a:t>
            </a:r>
            <a:r>
              <a:rPr lang="en-US" i="1" dirty="0"/>
              <a:t>39</a:t>
            </a:r>
            <a:r>
              <a:rPr lang="en-US" dirty="0"/>
              <a:t>(2-3), 147-162.</a:t>
            </a:r>
          </a:p>
        </p:txBody>
      </p:sp>
    </p:spTree>
    <p:extLst>
      <p:ext uri="{BB962C8B-B14F-4D97-AF65-F5344CB8AC3E}">
        <p14:creationId xmlns:p14="http://schemas.microsoft.com/office/powerpoint/2010/main" val="2106030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373D97-F3C2-44B7-323D-BEA4BA0F04B6}"/>
              </a:ext>
            </a:extLst>
          </p:cNvPr>
          <p:cNvSpPr>
            <a:spLocks noGrp="1"/>
          </p:cNvSpPr>
          <p:nvPr>
            <p:ph type="title"/>
          </p:nvPr>
        </p:nvSpPr>
        <p:spPr/>
        <p:txBody>
          <a:bodyPr/>
          <a:lstStyle/>
          <a:p>
            <a:r>
              <a:rPr lang="en-GB" noProof="0" dirty="0"/>
              <a:t>Car restrictions?</a:t>
            </a:r>
          </a:p>
        </p:txBody>
      </p:sp>
      <p:sp>
        <p:nvSpPr>
          <p:cNvPr id="3" name="Zástupný obsah 2">
            <a:extLst>
              <a:ext uri="{FF2B5EF4-FFF2-40B4-BE49-F238E27FC236}">
                <a16:creationId xmlns:a16="http://schemas.microsoft.com/office/drawing/2014/main" id="{E9999BCD-6B3C-5797-E5B3-B1A95117FB61}"/>
              </a:ext>
            </a:extLst>
          </p:cNvPr>
          <p:cNvSpPr>
            <a:spLocks noGrp="1"/>
          </p:cNvSpPr>
          <p:nvPr>
            <p:ph idx="1"/>
          </p:nvPr>
        </p:nvSpPr>
        <p:spPr>
          <a:xfrm>
            <a:off x="457200" y="1432709"/>
            <a:ext cx="8229600" cy="5257800"/>
          </a:xfrm>
        </p:spPr>
        <p:txBody>
          <a:bodyPr>
            <a:normAutofit/>
          </a:bodyPr>
          <a:lstStyle/>
          <a:p>
            <a:pPr marL="0" indent="0">
              <a:buNone/>
            </a:pPr>
            <a:r>
              <a:rPr lang="en-GB" noProof="0" dirty="0"/>
              <a:t>More </a:t>
            </a:r>
            <a:r>
              <a:rPr lang="en-GB" b="1" noProof="0" dirty="0"/>
              <a:t>effective</a:t>
            </a:r>
            <a:r>
              <a:rPr lang="en-GB" noProof="0" dirty="0"/>
              <a:t> than PT promotion in stimulating modal shift can be direct restrictions on car usage, such as:</a:t>
            </a:r>
          </a:p>
          <a:p>
            <a:pPr>
              <a:buFontTx/>
              <a:buChar char="-"/>
            </a:pPr>
            <a:r>
              <a:rPr lang="en-GB" noProof="0" dirty="0"/>
              <a:t>Car </a:t>
            </a:r>
            <a:r>
              <a:rPr lang="en-GB" b="1" noProof="0" dirty="0"/>
              <a:t>restrictions</a:t>
            </a:r>
          </a:p>
          <a:p>
            <a:pPr>
              <a:buFontTx/>
              <a:buChar char="-"/>
            </a:pPr>
            <a:r>
              <a:rPr lang="en-GB" b="1" noProof="0" dirty="0"/>
              <a:t>Congestion</a:t>
            </a:r>
            <a:r>
              <a:rPr lang="en-GB" noProof="0" dirty="0"/>
              <a:t> charges</a:t>
            </a:r>
          </a:p>
          <a:p>
            <a:pPr>
              <a:buFontTx/>
              <a:buChar char="-"/>
            </a:pPr>
            <a:r>
              <a:rPr lang="en-GB" b="1" noProof="0" dirty="0"/>
              <a:t>Parking</a:t>
            </a:r>
            <a:r>
              <a:rPr lang="en-GB" noProof="0" dirty="0"/>
              <a:t> policies</a:t>
            </a:r>
          </a:p>
        </p:txBody>
      </p:sp>
    </p:spTree>
    <p:extLst>
      <p:ext uri="{BB962C8B-B14F-4D97-AF65-F5344CB8AC3E}">
        <p14:creationId xmlns:p14="http://schemas.microsoft.com/office/powerpoint/2010/main" val="4161540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178215-962B-9DBB-1A0A-D35235971AD0}"/>
              </a:ext>
            </a:extLst>
          </p:cNvPr>
          <p:cNvSpPr>
            <a:spLocks noGrp="1"/>
          </p:cNvSpPr>
          <p:nvPr>
            <p:ph type="title"/>
          </p:nvPr>
        </p:nvSpPr>
        <p:spPr/>
        <p:txBody>
          <a:bodyPr/>
          <a:lstStyle/>
          <a:p>
            <a:r>
              <a:rPr lang="en-GB" noProof="0" dirty="0"/>
              <a:t>Environmental beliefs?</a:t>
            </a:r>
          </a:p>
        </p:txBody>
      </p:sp>
      <p:sp>
        <p:nvSpPr>
          <p:cNvPr id="5" name="Zástupný obsah 4">
            <a:extLst>
              <a:ext uri="{FF2B5EF4-FFF2-40B4-BE49-F238E27FC236}">
                <a16:creationId xmlns:a16="http://schemas.microsoft.com/office/drawing/2014/main" id="{F8C98ADD-117F-E5B7-DA68-EC09E531FA5D}"/>
              </a:ext>
            </a:extLst>
          </p:cNvPr>
          <p:cNvSpPr>
            <a:spLocks noGrp="1"/>
          </p:cNvSpPr>
          <p:nvPr>
            <p:ph idx="1"/>
          </p:nvPr>
        </p:nvSpPr>
        <p:spPr>
          <a:xfrm>
            <a:off x="457200" y="1556792"/>
            <a:ext cx="8229600" cy="4525963"/>
          </a:xfrm>
        </p:spPr>
        <p:txBody>
          <a:bodyPr>
            <a:normAutofit fontScale="85000" lnSpcReduction="20000"/>
          </a:bodyPr>
          <a:lstStyle/>
          <a:p>
            <a:r>
              <a:rPr lang="en-GB" noProof="0" dirty="0"/>
              <a:t>In two empirical studies, the impact of attitudes and </a:t>
            </a:r>
            <a:r>
              <a:rPr lang="en-GB" b="1" noProof="0" dirty="0"/>
              <a:t>environmental knowledge </a:t>
            </a:r>
            <a:r>
              <a:rPr lang="en-GB" noProof="0" dirty="0"/>
              <a:t>on driving distance, travel behaviour and acceptance of various restrictions was investigated. The first study included the population in Lund, and the second the politicians and civil servants responsible for transports and environment in the same city. </a:t>
            </a:r>
          </a:p>
          <a:p>
            <a:r>
              <a:rPr lang="en-GB" noProof="0" dirty="0"/>
              <a:t>Comparisons of the two samples revealed similar psychological processes, including environmental concern, hazard/efficiency perception and car affection, whereas </a:t>
            </a:r>
            <a:r>
              <a:rPr lang="en-GB" b="1" noProof="0" dirty="0"/>
              <a:t>environmental knowledge seemed to have a subordinate role</a:t>
            </a:r>
            <a:r>
              <a:rPr lang="en-GB" noProof="0" dirty="0"/>
              <a:t>.</a:t>
            </a:r>
          </a:p>
        </p:txBody>
      </p:sp>
      <p:sp>
        <p:nvSpPr>
          <p:cNvPr id="7" name="TextovéPole 6">
            <a:extLst>
              <a:ext uri="{FF2B5EF4-FFF2-40B4-BE49-F238E27FC236}">
                <a16:creationId xmlns:a16="http://schemas.microsoft.com/office/drawing/2014/main" id="{642856F3-0B24-2350-5FAA-0CD840D45D77}"/>
              </a:ext>
            </a:extLst>
          </p:cNvPr>
          <p:cNvSpPr txBox="1"/>
          <p:nvPr/>
        </p:nvSpPr>
        <p:spPr>
          <a:xfrm>
            <a:off x="1043608" y="5901648"/>
            <a:ext cx="7920880" cy="646331"/>
          </a:xfrm>
          <a:prstGeom prst="rect">
            <a:avLst/>
          </a:prstGeom>
          <a:noFill/>
        </p:spPr>
        <p:txBody>
          <a:bodyPr wrap="square">
            <a:spAutoFit/>
          </a:bodyPr>
          <a:lstStyle/>
          <a:p>
            <a:r>
              <a:rPr lang="en-US" dirty="0"/>
              <a:t>Nilsson, M., &amp; </a:t>
            </a:r>
            <a:r>
              <a:rPr lang="en-US" dirty="0" err="1"/>
              <a:t>Küller</a:t>
            </a:r>
            <a:r>
              <a:rPr lang="en-US" dirty="0"/>
              <a:t>, R. (2000). Travel </a:t>
            </a:r>
            <a:r>
              <a:rPr lang="en-US" dirty="0" err="1"/>
              <a:t>behaviour</a:t>
            </a:r>
            <a:r>
              <a:rPr lang="en-US" dirty="0"/>
              <a:t> and environmental concern. </a:t>
            </a:r>
            <a:r>
              <a:rPr lang="en-US" i="1" dirty="0"/>
              <a:t>Transportation Research Part D: Transport and Environment</a:t>
            </a:r>
            <a:r>
              <a:rPr lang="en-US" dirty="0"/>
              <a:t>, </a:t>
            </a:r>
            <a:r>
              <a:rPr lang="en-US" i="1" dirty="0"/>
              <a:t>5</a:t>
            </a:r>
            <a:r>
              <a:rPr lang="en-US" dirty="0"/>
              <a:t>(3), 211-234.</a:t>
            </a:r>
          </a:p>
        </p:txBody>
      </p:sp>
    </p:spTree>
    <p:extLst>
      <p:ext uri="{BB962C8B-B14F-4D97-AF65-F5344CB8AC3E}">
        <p14:creationId xmlns:p14="http://schemas.microsoft.com/office/powerpoint/2010/main" val="1519420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14C196-2607-7217-0EA2-E0E32C74AFCE}"/>
              </a:ext>
            </a:extLst>
          </p:cNvPr>
          <p:cNvSpPr>
            <a:spLocks noGrp="1"/>
          </p:cNvSpPr>
          <p:nvPr>
            <p:ph type="title"/>
          </p:nvPr>
        </p:nvSpPr>
        <p:spPr/>
        <p:txBody>
          <a:bodyPr/>
          <a:lstStyle/>
          <a:p>
            <a:r>
              <a:rPr lang="en-GB" noProof="0" dirty="0"/>
              <a:t>COVID</a:t>
            </a:r>
          </a:p>
        </p:txBody>
      </p:sp>
      <p:sp>
        <p:nvSpPr>
          <p:cNvPr id="3" name="Zástupný obsah 2">
            <a:extLst>
              <a:ext uri="{FF2B5EF4-FFF2-40B4-BE49-F238E27FC236}">
                <a16:creationId xmlns:a16="http://schemas.microsoft.com/office/drawing/2014/main" id="{B54B0FB4-8DC7-AC07-459F-E9702ED6563F}"/>
              </a:ext>
            </a:extLst>
          </p:cNvPr>
          <p:cNvSpPr>
            <a:spLocks noGrp="1"/>
          </p:cNvSpPr>
          <p:nvPr>
            <p:ph idx="1"/>
          </p:nvPr>
        </p:nvSpPr>
        <p:spPr>
          <a:xfrm>
            <a:off x="457200" y="1321097"/>
            <a:ext cx="8229600" cy="4525963"/>
          </a:xfrm>
        </p:spPr>
        <p:txBody>
          <a:bodyPr>
            <a:normAutofit fontScale="85000" lnSpcReduction="10000"/>
          </a:bodyPr>
          <a:lstStyle/>
          <a:p>
            <a:r>
              <a:rPr lang="en-GB" noProof="0" dirty="0"/>
              <a:t>Our results indicate that </a:t>
            </a:r>
            <a:r>
              <a:rPr lang="en-GB" b="1" noProof="0" dirty="0"/>
              <a:t>public transport lost ground </a:t>
            </a:r>
            <a:r>
              <a:rPr lang="en-GB" noProof="0" dirty="0"/>
              <a:t>during the particularly restricted period of lockdown while individual modes of transport, especially the private car, became more important. </a:t>
            </a:r>
          </a:p>
          <a:p>
            <a:r>
              <a:rPr lang="en-GB" noProof="0" dirty="0"/>
              <a:t>Our findings are highly relevant for transport policy when developing measures for expanding the possibilities for sustainable individual transport and developing concepts that </a:t>
            </a:r>
            <a:r>
              <a:rPr lang="en-GB" b="1" noProof="0" dirty="0"/>
              <a:t>strengthen public transport</a:t>
            </a:r>
            <a:r>
              <a:rPr lang="en-GB" noProof="0" dirty="0"/>
              <a:t>.</a:t>
            </a:r>
          </a:p>
          <a:p>
            <a:r>
              <a:rPr lang="en-GB" noProof="0" dirty="0"/>
              <a:t> These aspects are key for achieving a </a:t>
            </a:r>
            <a:r>
              <a:rPr lang="en-GB" b="1" noProof="0" dirty="0"/>
              <a:t>sustainable transport</a:t>
            </a:r>
            <a:r>
              <a:rPr lang="en-GB" noProof="0" dirty="0"/>
              <a:t> system in the medium- and long-term despite the coronavirus pandemic. </a:t>
            </a:r>
          </a:p>
        </p:txBody>
      </p:sp>
      <p:sp>
        <p:nvSpPr>
          <p:cNvPr id="5" name="TextovéPole 4">
            <a:extLst>
              <a:ext uri="{FF2B5EF4-FFF2-40B4-BE49-F238E27FC236}">
                <a16:creationId xmlns:a16="http://schemas.microsoft.com/office/drawing/2014/main" id="{78F48199-775B-4D37-CE9A-DF5E5E750114}"/>
              </a:ext>
            </a:extLst>
          </p:cNvPr>
          <p:cNvSpPr txBox="1"/>
          <p:nvPr/>
        </p:nvSpPr>
        <p:spPr>
          <a:xfrm>
            <a:off x="179512" y="5847060"/>
            <a:ext cx="8507288" cy="923330"/>
          </a:xfrm>
          <a:prstGeom prst="rect">
            <a:avLst/>
          </a:prstGeom>
          <a:noFill/>
        </p:spPr>
        <p:txBody>
          <a:bodyPr wrap="square">
            <a:spAutoFit/>
          </a:bodyPr>
          <a:lstStyle/>
          <a:p>
            <a:r>
              <a:rPr lang="en-US" dirty="0"/>
              <a:t>Eisenmann, C., Nobis, C., </a:t>
            </a:r>
            <a:r>
              <a:rPr lang="en-US" dirty="0" err="1"/>
              <a:t>Kolarova</a:t>
            </a:r>
            <a:r>
              <a:rPr lang="en-US" dirty="0"/>
              <a:t>, V., Lenz, B., &amp; Winkler, C. (2021). Transport mode use during the COVID-19 lockdown period in Germany: The car became more important, public transport lost ground. </a:t>
            </a:r>
            <a:r>
              <a:rPr lang="en-US" i="1" dirty="0"/>
              <a:t>Transport policy</a:t>
            </a:r>
            <a:r>
              <a:rPr lang="en-US" dirty="0"/>
              <a:t>, </a:t>
            </a:r>
            <a:r>
              <a:rPr lang="en-US" i="1" dirty="0"/>
              <a:t>103</a:t>
            </a:r>
            <a:r>
              <a:rPr lang="en-US" dirty="0"/>
              <a:t>, 60-67.</a:t>
            </a:r>
          </a:p>
        </p:txBody>
      </p:sp>
    </p:spTree>
    <p:extLst>
      <p:ext uri="{BB962C8B-B14F-4D97-AF65-F5344CB8AC3E}">
        <p14:creationId xmlns:p14="http://schemas.microsoft.com/office/powerpoint/2010/main" val="128450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254CB9-063D-F374-2F3C-30B8F61AB573}"/>
              </a:ext>
            </a:extLst>
          </p:cNvPr>
          <p:cNvSpPr>
            <a:spLocks noGrp="1"/>
          </p:cNvSpPr>
          <p:nvPr>
            <p:ph type="title"/>
          </p:nvPr>
        </p:nvSpPr>
        <p:spPr/>
        <p:txBody>
          <a:bodyPr/>
          <a:lstStyle/>
          <a:p>
            <a:r>
              <a:rPr lang="en-GB" noProof="0" dirty="0"/>
              <a:t>Summary (PT x car)</a:t>
            </a:r>
          </a:p>
        </p:txBody>
      </p:sp>
      <p:sp>
        <p:nvSpPr>
          <p:cNvPr id="3" name="Zástupný obsah 2">
            <a:extLst>
              <a:ext uri="{FF2B5EF4-FFF2-40B4-BE49-F238E27FC236}">
                <a16:creationId xmlns:a16="http://schemas.microsoft.com/office/drawing/2014/main" id="{10BA62BA-B8A6-7608-2956-4F6440C7694D}"/>
              </a:ext>
            </a:extLst>
          </p:cNvPr>
          <p:cNvSpPr>
            <a:spLocks noGrp="1"/>
          </p:cNvSpPr>
          <p:nvPr>
            <p:ph idx="1"/>
          </p:nvPr>
        </p:nvSpPr>
        <p:spPr/>
        <p:txBody>
          <a:bodyPr/>
          <a:lstStyle/>
          <a:p>
            <a:r>
              <a:rPr lang="en-GB" noProof="0" dirty="0"/>
              <a:t>The impact of </a:t>
            </a:r>
            <a:r>
              <a:rPr lang="en-GB" b="1" noProof="0" dirty="0"/>
              <a:t>price/fares </a:t>
            </a:r>
            <a:r>
              <a:rPr lang="en-GB" noProof="0" dirty="0"/>
              <a:t>is very limited</a:t>
            </a:r>
          </a:p>
          <a:p>
            <a:r>
              <a:rPr lang="en-GB" noProof="0" dirty="0"/>
              <a:t>Higher importance have </a:t>
            </a:r>
            <a:r>
              <a:rPr lang="en-GB" b="1" noProof="0" dirty="0"/>
              <a:t>service attributes </a:t>
            </a:r>
            <a:r>
              <a:rPr lang="en-GB" noProof="0" dirty="0"/>
              <a:t>such as time, frequency, changes, quality</a:t>
            </a:r>
          </a:p>
          <a:p>
            <a:r>
              <a:rPr lang="en-GB" noProof="0" dirty="0"/>
              <a:t>Even higher importance have </a:t>
            </a:r>
            <a:r>
              <a:rPr lang="en-GB" b="1" noProof="0" dirty="0"/>
              <a:t>individual beliefs </a:t>
            </a:r>
            <a:r>
              <a:rPr lang="en-GB" noProof="0" dirty="0"/>
              <a:t>and affections (status, environment)</a:t>
            </a:r>
          </a:p>
          <a:p>
            <a:r>
              <a:rPr lang="en-GB" noProof="0" dirty="0"/>
              <a:t>Very effective are direct </a:t>
            </a:r>
            <a:r>
              <a:rPr lang="en-GB" b="1" noProof="0" dirty="0"/>
              <a:t>car restrictions </a:t>
            </a:r>
          </a:p>
        </p:txBody>
      </p:sp>
    </p:spTree>
    <p:extLst>
      <p:ext uri="{BB962C8B-B14F-4D97-AF65-F5344CB8AC3E}">
        <p14:creationId xmlns:p14="http://schemas.microsoft.com/office/powerpoint/2010/main" val="1749505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DEMAND FOR TRANSPORT MODES</a:t>
            </a:r>
          </a:p>
        </p:txBody>
      </p:sp>
      <p:sp>
        <p:nvSpPr>
          <p:cNvPr id="3" name="Zástupný symbol pro obsah 2"/>
          <p:cNvSpPr>
            <a:spLocks noGrp="1"/>
          </p:cNvSpPr>
          <p:nvPr>
            <p:ph idx="1"/>
          </p:nvPr>
        </p:nvSpPr>
        <p:spPr/>
        <p:txBody>
          <a:bodyPr>
            <a:normAutofit/>
          </a:bodyPr>
          <a:lstStyle/>
          <a:p>
            <a:pPr marL="0" indent="0">
              <a:buNone/>
            </a:pPr>
            <a:r>
              <a:rPr lang="en-GB" noProof="0" dirty="0"/>
              <a:t>Two approaches to modelling demand for transport modes</a:t>
            </a:r>
          </a:p>
          <a:p>
            <a:r>
              <a:rPr lang="en-GB" noProof="0" dirty="0"/>
              <a:t>SR: Hedonic approach (P, P</a:t>
            </a:r>
            <a:r>
              <a:rPr lang="en-GB" baseline="30000" noProof="0" dirty="0"/>
              <a:t>S</a:t>
            </a:r>
            <a:r>
              <a:rPr lang="en-GB" noProof="0" dirty="0"/>
              <a:t>,P</a:t>
            </a:r>
            <a:r>
              <a:rPr lang="en-GB" baseline="30000" noProof="0" dirty="0"/>
              <a:t>C</a:t>
            </a:r>
            <a:r>
              <a:rPr lang="en-GB" noProof="0" dirty="0"/>
              <a:t>, GDP, POP)</a:t>
            </a:r>
          </a:p>
          <a:p>
            <a:r>
              <a:rPr lang="en-GB" noProof="0" dirty="0"/>
              <a:t>LR: Product life cycle</a:t>
            </a:r>
          </a:p>
          <a:p>
            <a:endParaRPr lang="en-GB" noProof="0" dirty="0"/>
          </a:p>
        </p:txBody>
      </p:sp>
    </p:spTree>
    <p:extLst>
      <p:ext uri="{BB962C8B-B14F-4D97-AF65-F5344CB8AC3E}">
        <p14:creationId xmlns:p14="http://schemas.microsoft.com/office/powerpoint/2010/main" val="234680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7BC8A9-33CA-5D28-D934-CFCFD2B31BDE}"/>
              </a:ext>
            </a:extLst>
          </p:cNvPr>
          <p:cNvSpPr>
            <a:spLocks noGrp="1"/>
          </p:cNvSpPr>
          <p:nvPr>
            <p:ph type="title"/>
          </p:nvPr>
        </p:nvSpPr>
        <p:spPr>
          <a:xfrm>
            <a:off x="457200" y="274638"/>
            <a:ext cx="8229600" cy="850106"/>
          </a:xfrm>
        </p:spPr>
        <p:txBody>
          <a:bodyPr/>
          <a:lstStyle/>
          <a:p>
            <a:r>
              <a:rPr lang="en-GB" noProof="0" dirty="0"/>
              <a:t>PUBLIC TRANSPORT</a:t>
            </a:r>
          </a:p>
        </p:txBody>
      </p:sp>
      <p:sp>
        <p:nvSpPr>
          <p:cNvPr id="3" name="Zástupný obsah 2">
            <a:extLst>
              <a:ext uri="{FF2B5EF4-FFF2-40B4-BE49-F238E27FC236}">
                <a16:creationId xmlns:a16="http://schemas.microsoft.com/office/drawing/2014/main" id="{C8620B41-F243-F45D-C408-A2B3E260E375}"/>
              </a:ext>
            </a:extLst>
          </p:cNvPr>
          <p:cNvSpPr>
            <a:spLocks noGrp="1"/>
          </p:cNvSpPr>
          <p:nvPr>
            <p:ph idx="1"/>
          </p:nvPr>
        </p:nvSpPr>
        <p:spPr>
          <a:xfrm>
            <a:off x="451921" y="1124744"/>
            <a:ext cx="8229600" cy="4525963"/>
          </a:xfrm>
        </p:spPr>
        <p:txBody>
          <a:bodyPr>
            <a:noAutofit/>
          </a:bodyPr>
          <a:lstStyle/>
          <a:p>
            <a:r>
              <a:rPr lang="en-GB" sz="2800" b="0" i="0" u="none" strike="noStrike" baseline="0" noProof="0" dirty="0">
                <a:solidFill>
                  <a:srgbClr val="231F20"/>
                </a:solidFill>
              </a:rPr>
              <a:t>This paper first provides a brief review of </a:t>
            </a:r>
            <a:r>
              <a:rPr lang="en-GB" sz="2800" b="1" i="0" u="none" strike="noStrike" baseline="0" noProof="0" dirty="0">
                <a:solidFill>
                  <a:srgbClr val="231F20"/>
                </a:solidFill>
              </a:rPr>
              <a:t>trends </a:t>
            </a:r>
            <a:r>
              <a:rPr lang="en-GB" sz="2800" b="0" i="0" u="none" strike="noStrike" baseline="0" noProof="0" dirty="0">
                <a:solidFill>
                  <a:srgbClr val="231F20"/>
                </a:solidFill>
              </a:rPr>
              <a:t>in public transport demand from 1980 to 2010 in 16 countries in Europe, North America, and Australia. </a:t>
            </a:r>
          </a:p>
          <a:p>
            <a:r>
              <a:rPr lang="en-GB" sz="2800" b="0" i="0" u="none" strike="noStrike" baseline="0" noProof="0" dirty="0">
                <a:solidFill>
                  <a:srgbClr val="231F20"/>
                </a:solidFill>
              </a:rPr>
              <a:t>The focus, however, is on a detailed </a:t>
            </a:r>
            <a:r>
              <a:rPr lang="en-GB" sz="2800" i="0" u="none" strike="noStrike" baseline="0" noProof="0" dirty="0">
                <a:solidFill>
                  <a:srgbClr val="231F20"/>
                </a:solidFill>
              </a:rPr>
              <a:t>analysis</a:t>
            </a:r>
            <a:r>
              <a:rPr lang="en-GB" sz="2800" b="0" i="0" u="none" strike="noStrike" baseline="0" noProof="0" dirty="0">
                <a:solidFill>
                  <a:srgbClr val="231F20"/>
                </a:solidFill>
              </a:rPr>
              <a:t> of public transport </a:t>
            </a:r>
            <a:r>
              <a:rPr lang="en-GB" sz="2800" b="1" i="0" u="none" strike="noStrike" baseline="0" noProof="0" dirty="0">
                <a:solidFill>
                  <a:srgbClr val="231F20"/>
                </a:solidFill>
              </a:rPr>
              <a:t>demand</a:t>
            </a:r>
            <a:r>
              <a:rPr lang="en-GB" sz="2800" b="0" i="0" u="none" strike="noStrike" baseline="0" noProof="0" dirty="0">
                <a:solidFill>
                  <a:srgbClr val="231F20"/>
                </a:solidFill>
              </a:rPr>
              <a:t> in Germany and the USA, using uniquely comparable national travel surveys from 2001/2002 and 2008/2009 for both countries.</a:t>
            </a:r>
          </a:p>
          <a:p>
            <a:r>
              <a:rPr lang="en-GB" sz="2800" b="0" i="0" u="none" strike="noStrike" baseline="0" noProof="0" dirty="0">
                <a:solidFill>
                  <a:srgbClr val="231F20"/>
                </a:solidFill>
              </a:rPr>
              <a:t> Public transport has been </a:t>
            </a:r>
            <a:r>
              <a:rPr lang="en-GB" sz="2800" b="1" i="0" u="none" strike="noStrike" baseline="0" noProof="0" dirty="0">
                <a:solidFill>
                  <a:srgbClr val="231F20"/>
                </a:solidFill>
              </a:rPr>
              <a:t>far more successful in Germany</a:t>
            </a:r>
            <a:r>
              <a:rPr lang="en-GB" sz="2800" b="0" i="0" u="none" strike="noStrike" baseline="0" noProof="0" dirty="0">
                <a:solidFill>
                  <a:srgbClr val="231F20"/>
                </a:solidFill>
              </a:rPr>
              <a:t> than in the USA, with much greater growth in overall passenger volumes and trips per capita.</a:t>
            </a:r>
            <a:endParaRPr lang="en-GB" sz="2800" noProof="0" dirty="0"/>
          </a:p>
        </p:txBody>
      </p:sp>
      <p:sp>
        <p:nvSpPr>
          <p:cNvPr id="5" name="TextovéPole 4">
            <a:extLst>
              <a:ext uri="{FF2B5EF4-FFF2-40B4-BE49-F238E27FC236}">
                <a16:creationId xmlns:a16="http://schemas.microsoft.com/office/drawing/2014/main" id="{E410EB1B-1A6B-2AAD-2885-B74EA87E6331}"/>
              </a:ext>
            </a:extLst>
          </p:cNvPr>
          <p:cNvSpPr txBox="1"/>
          <p:nvPr/>
        </p:nvSpPr>
        <p:spPr>
          <a:xfrm>
            <a:off x="827584" y="5833768"/>
            <a:ext cx="7992888" cy="1015663"/>
          </a:xfrm>
          <a:prstGeom prst="rect">
            <a:avLst/>
          </a:prstGeom>
          <a:noFill/>
        </p:spPr>
        <p:txBody>
          <a:bodyPr wrap="square">
            <a:spAutoFit/>
          </a:bodyPr>
          <a:lstStyle/>
          <a:p>
            <a:pPr marL="0" indent="0">
              <a:buNone/>
            </a:pPr>
            <a:r>
              <a:rPr lang="en-GB" sz="2000" dirty="0"/>
              <a:t>Buehler, R., &amp; </a:t>
            </a:r>
            <a:r>
              <a:rPr lang="en-GB" sz="2000" dirty="0" err="1"/>
              <a:t>Pucher</a:t>
            </a:r>
            <a:r>
              <a:rPr lang="en-GB" sz="2000" dirty="0"/>
              <a:t>, J. (2012). Demand for public transport in Germany and the USA: an analysis of rider characteristics. </a:t>
            </a:r>
            <a:r>
              <a:rPr lang="en-GB" sz="2000" i="1" dirty="0"/>
              <a:t>Transport Reviews</a:t>
            </a:r>
            <a:r>
              <a:rPr lang="en-GB" sz="2000" dirty="0"/>
              <a:t>, </a:t>
            </a:r>
            <a:r>
              <a:rPr lang="en-GB" sz="2000" i="1" dirty="0"/>
              <a:t>32</a:t>
            </a:r>
            <a:r>
              <a:rPr lang="en-GB" sz="2000" dirty="0"/>
              <a:t>(5), 541-567.</a:t>
            </a:r>
          </a:p>
        </p:txBody>
      </p:sp>
    </p:spTree>
    <p:extLst>
      <p:ext uri="{BB962C8B-B14F-4D97-AF65-F5344CB8AC3E}">
        <p14:creationId xmlns:p14="http://schemas.microsoft.com/office/powerpoint/2010/main" val="764271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326CB8-D3BE-CA42-9E4B-5851DBE99347}"/>
              </a:ext>
            </a:extLst>
          </p:cNvPr>
          <p:cNvSpPr>
            <a:spLocks noGrp="1"/>
          </p:cNvSpPr>
          <p:nvPr>
            <p:ph type="title"/>
          </p:nvPr>
        </p:nvSpPr>
        <p:spPr>
          <a:xfrm>
            <a:off x="457200" y="274638"/>
            <a:ext cx="8229600" cy="1143000"/>
          </a:xfrm>
        </p:spPr>
        <p:txBody>
          <a:bodyPr anchor="ctr">
            <a:normAutofit/>
          </a:bodyPr>
          <a:lstStyle/>
          <a:p>
            <a:r>
              <a:rPr lang="en-GB" noProof="0" dirty="0"/>
              <a:t>Life cycles of transport modes</a:t>
            </a:r>
          </a:p>
        </p:txBody>
      </p:sp>
      <p:pic>
        <p:nvPicPr>
          <p:cNvPr id="7" name="Obrázek 6">
            <a:extLst>
              <a:ext uri="{FF2B5EF4-FFF2-40B4-BE49-F238E27FC236}">
                <a16:creationId xmlns:a16="http://schemas.microsoft.com/office/drawing/2014/main" id="{970D2CF3-94F0-D979-7B2A-58915C345103}"/>
              </a:ext>
            </a:extLst>
          </p:cNvPr>
          <p:cNvPicPr>
            <a:picLocks noChangeAspect="1"/>
          </p:cNvPicPr>
          <p:nvPr/>
        </p:nvPicPr>
        <p:blipFill>
          <a:blip r:embed="rId2"/>
          <a:stretch>
            <a:fillRect/>
          </a:stretch>
        </p:blipFill>
        <p:spPr>
          <a:xfrm>
            <a:off x="1661412" y="1600200"/>
            <a:ext cx="5821175" cy="4525963"/>
          </a:xfrm>
          <a:prstGeom prst="rect">
            <a:avLst/>
          </a:prstGeom>
          <a:noFill/>
        </p:spPr>
      </p:pic>
      <p:sp>
        <p:nvSpPr>
          <p:cNvPr id="8" name="Obdélník 7">
            <a:extLst>
              <a:ext uri="{FF2B5EF4-FFF2-40B4-BE49-F238E27FC236}">
                <a16:creationId xmlns:a16="http://schemas.microsoft.com/office/drawing/2014/main" id="{98E61128-B31A-662C-7ACA-44CF6408036D}"/>
              </a:ext>
            </a:extLst>
          </p:cNvPr>
          <p:cNvSpPr/>
          <p:nvPr/>
        </p:nvSpPr>
        <p:spPr>
          <a:xfrm>
            <a:off x="971600" y="6237312"/>
            <a:ext cx="7128792" cy="523220"/>
          </a:xfrm>
          <a:prstGeom prst="rect">
            <a:avLst/>
          </a:prstGeom>
        </p:spPr>
        <p:txBody>
          <a:bodyPr wrap="square">
            <a:spAutoFit/>
          </a:bodyPr>
          <a:lstStyle/>
          <a:p>
            <a:r>
              <a:rPr lang="en-US" sz="1400" dirty="0"/>
              <a:t>Fouquet, R. (2012). Trends in income and price elasticities of transport demand (1850–2010). </a:t>
            </a:r>
            <a:r>
              <a:rPr lang="en-US" sz="1400" i="1" dirty="0"/>
              <a:t>Energy Policy</a:t>
            </a:r>
            <a:r>
              <a:rPr lang="en-US" sz="1400" dirty="0"/>
              <a:t>, </a:t>
            </a:r>
            <a:r>
              <a:rPr lang="en-US" sz="1400" i="1" dirty="0"/>
              <a:t>50</a:t>
            </a:r>
            <a:r>
              <a:rPr lang="en-US" sz="1400" dirty="0"/>
              <a:t>, 62-71.</a:t>
            </a:r>
          </a:p>
        </p:txBody>
      </p:sp>
    </p:spTree>
    <p:extLst>
      <p:ext uri="{BB962C8B-B14F-4D97-AF65-F5344CB8AC3E}">
        <p14:creationId xmlns:p14="http://schemas.microsoft.com/office/powerpoint/2010/main" val="2803040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7F820-3B35-2FC3-B0BF-A71462CFD74F}"/>
              </a:ext>
            </a:extLst>
          </p:cNvPr>
          <p:cNvSpPr>
            <a:spLocks noGrp="1"/>
          </p:cNvSpPr>
          <p:nvPr>
            <p:ph type="title"/>
          </p:nvPr>
        </p:nvSpPr>
        <p:spPr>
          <a:xfrm>
            <a:off x="611560" y="6093296"/>
            <a:ext cx="8229600" cy="576064"/>
          </a:xfrm>
        </p:spPr>
        <p:txBody>
          <a:bodyPr>
            <a:normAutofit fontScale="90000"/>
          </a:bodyPr>
          <a:lstStyle/>
          <a:p>
            <a:pPr algn="l"/>
            <a:r>
              <a:rPr lang="en-GB" sz="2400" i="1" noProof="0" dirty="0"/>
              <a:t>Metz, D. (2013). Peak car and beyond: the fourth era of travel. Transport Reviews, 33(3), 255-270.</a:t>
            </a:r>
          </a:p>
        </p:txBody>
      </p:sp>
      <p:sp>
        <p:nvSpPr>
          <p:cNvPr id="6" name="Nadpis 1">
            <a:extLst>
              <a:ext uri="{FF2B5EF4-FFF2-40B4-BE49-F238E27FC236}">
                <a16:creationId xmlns:a16="http://schemas.microsoft.com/office/drawing/2014/main" id="{4E9C3F46-64D0-6627-88F9-9BFC9E8085A8}"/>
              </a:ext>
            </a:extLst>
          </p:cNvPr>
          <p:cNvSpPr txBox="1">
            <a:spLocks/>
          </p:cNvSpPr>
          <p:nvPr/>
        </p:nvSpPr>
        <p:spPr>
          <a:xfrm>
            <a:off x="179512" y="30907"/>
            <a:ext cx="8229600" cy="9221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dirty="0" err="1"/>
              <a:t>Peak</a:t>
            </a:r>
            <a:r>
              <a:rPr lang="cs-CZ" dirty="0"/>
              <a:t> car</a:t>
            </a:r>
            <a:endParaRPr lang="en-GB" dirty="0"/>
          </a:p>
        </p:txBody>
      </p:sp>
      <p:sp>
        <p:nvSpPr>
          <p:cNvPr id="4" name="Zástupný obsah 3">
            <a:extLst>
              <a:ext uri="{FF2B5EF4-FFF2-40B4-BE49-F238E27FC236}">
                <a16:creationId xmlns:a16="http://schemas.microsoft.com/office/drawing/2014/main" id="{C5571594-95AC-1666-9909-94C90C77E299}"/>
              </a:ext>
            </a:extLst>
          </p:cNvPr>
          <p:cNvSpPr>
            <a:spLocks noGrp="1"/>
          </p:cNvSpPr>
          <p:nvPr>
            <p:ph idx="1"/>
          </p:nvPr>
        </p:nvSpPr>
        <p:spPr>
          <a:xfrm>
            <a:off x="611560" y="1188349"/>
            <a:ext cx="8229600" cy="4927278"/>
          </a:xfrm>
        </p:spPr>
        <p:txBody>
          <a:bodyPr>
            <a:normAutofit fontScale="85000" lnSpcReduction="20000"/>
          </a:bodyPr>
          <a:lstStyle/>
          <a:p>
            <a:r>
              <a:rPr lang="en-GB" noProof="0" dirty="0"/>
              <a:t>There is emerging evidence that </a:t>
            </a:r>
            <a:r>
              <a:rPr lang="en-GB" b="1" noProof="0" dirty="0"/>
              <a:t>personal daily travel</a:t>
            </a:r>
            <a:r>
              <a:rPr lang="en-GB" noProof="0" dirty="0"/>
              <a:t>, particularly by car, has ceased to grow in the developed economies. </a:t>
            </a:r>
          </a:p>
          <a:p>
            <a:r>
              <a:rPr lang="en-GB" noProof="0" dirty="0"/>
              <a:t>We are therefore at a time of transition from an era of growth of per capita travel to an </a:t>
            </a:r>
            <a:r>
              <a:rPr lang="en-GB" b="1" noProof="0" dirty="0"/>
              <a:t>era of stability</a:t>
            </a:r>
            <a:r>
              <a:rPr lang="en-GB" noProof="0" dirty="0"/>
              <a:t>, in which the future factors determining the growth of total travel demand are demographic — population growth, increasing longevity, and urbanisation. </a:t>
            </a:r>
          </a:p>
          <a:p>
            <a:r>
              <a:rPr lang="en-GB" noProof="0" dirty="0"/>
              <a:t>The </a:t>
            </a:r>
            <a:r>
              <a:rPr lang="en-GB" b="1" noProof="0" dirty="0"/>
              <a:t>peak car </a:t>
            </a:r>
            <a:r>
              <a:rPr lang="en-GB" noProof="0" dirty="0"/>
              <a:t>phenomenon, which marks this transition, is seen in successful cities that attract a growing population whose travel needs are increasingly met by investment in rail-based transport, the revival of which is a characteristic of the new era</a:t>
            </a:r>
          </a:p>
        </p:txBody>
      </p:sp>
    </p:spTree>
    <p:extLst>
      <p:ext uri="{BB962C8B-B14F-4D97-AF65-F5344CB8AC3E}">
        <p14:creationId xmlns:p14="http://schemas.microsoft.com/office/powerpoint/2010/main" val="3790821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9AB700-C7AE-22D7-9112-7D7853A8834F}"/>
              </a:ext>
            </a:extLst>
          </p:cNvPr>
          <p:cNvSpPr>
            <a:spLocks noGrp="1"/>
          </p:cNvSpPr>
          <p:nvPr>
            <p:ph type="title"/>
          </p:nvPr>
        </p:nvSpPr>
        <p:spPr>
          <a:xfrm>
            <a:off x="457200" y="188640"/>
            <a:ext cx="8229600" cy="1143000"/>
          </a:xfrm>
        </p:spPr>
        <p:txBody>
          <a:bodyPr/>
          <a:lstStyle/>
          <a:p>
            <a:r>
              <a:rPr lang="en-GB" noProof="0" dirty="0"/>
              <a:t>Reducing car dependence</a:t>
            </a:r>
          </a:p>
        </p:txBody>
      </p:sp>
      <p:sp>
        <p:nvSpPr>
          <p:cNvPr id="3" name="Zástupný obsah 2">
            <a:extLst>
              <a:ext uri="{FF2B5EF4-FFF2-40B4-BE49-F238E27FC236}">
                <a16:creationId xmlns:a16="http://schemas.microsoft.com/office/drawing/2014/main" id="{2297B836-63BE-801C-458A-468563340CC3}"/>
              </a:ext>
            </a:extLst>
          </p:cNvPr>
          <p:cNvSpPr>
            <a:spLocks noGrp="1"/>
          </p:cNvSpPr>
          <p:nvPr>
            <p:ph idx="1"/>
          </p:nvPr>
        </p:nvSpPr>
        <p:spPr>
          <a:xfrm>
            <a:off x="457200" y="1491778"/>
            <a:ext cx="8229600" cy="4025453"/>
          </a:xfrm>
        </p:spPr>
        <p:txBody>
          <a:bodyPr>
            <a:normAutofit fontScale="85000" lnSpcReduction="10000"/>
          </a:bodyPr>
          <a:lstStyle/>
          <a:p>
            <a:r>
              <a:rPr lang="en-GB" noProof="0" dirty="0"/>
              <a:t>Munich, Berlin, Hamburg, Vienna, and Zurich – the largest cities in Germany, Austria, and Switzerland – have significantly </a:t>
            </a:r>
            <a:r>
              <a:rPr lang="en-GB" b="1" noProof="0" dirty="0"/>
              <a:t>reduced the car </a:t>
            </a:r>
            <a:r>
              <a:rPr lang="en-GB" noProof="0" dirty="0"/>
              <a:t>share of trips over the past 25 years in spite of high motorisation rates. </a:t>
            </a:r>
          </a:p>
          <a:p>
            <a:r>
              <a:rPr lang="en-GB" noProof="0" dirty="0"/>
              <a:t>The key to their success has been a coordinated </a:t>
            </a:r>
            <a:r>
              <a:rPr lang="en-GB" b="1" noProof="0" dirty="0"/>
              <a:t>package</a:t>
            </a:r>
            <a:r>
              <a:rPr lang="en-GB" noProof="0" dirty="0"/>
              <a:t> of mutually reinforcing transport and </a:t>
            </a:r>
            <a:r>
              <a:rPr lang="en-GB" noProof="0" dirty="0" err="1"/>
              <a:t>landuse</a:t>
            </a:r>
            <a:r>
              <a:rPr lang="en-GB" noProof="0" dirty="0"/>
              <a:t> </a:t>
            </a:r>
            <a:r>
              <a:rPr lang="en-GB" b="1" noProof="0" dirty="0"/>
              <a:t>policies </a:t>
            </a:r>
            <a:r>
              <a:rPr lang="en-GB" noProof="0" dirty="0"/>
              <a:t>that have made car use slower, less convenient, and more costly, while increasing the safety, convenience, and feasibility of walking, cycling, and public transport. </a:t>
            </a:r>
          </a:p>
        </p:txBody>
      </p:sp>
      <p:sp>
        <p:nvSpPr>
          <p:cNvPr id="4" name="TextovéPole 3">
            <a:extLst>
              <a:ext uri="{FF2B5EF4-FFF2-40B4-BE49-F238E27FC236}">
                <a16:creationId xmlns:a16="http://schemas.microsoft.com/office/drawing/2014/main" id="{58D49772-1457-8E66-8D1B-149A1C03C6FC}"/>
              </a:ext>
            </a:extLst>
          </p:cNvPr>
          <p:cNvSpPr txBox="1"/>
          <p:nvPr/>
        </p:nvSpPr>
        <p:spPr>
          <a:xfrm>
            <a:off x="611560" y="5653697"/>
            <a:ext cx="8435280" cy="1015663"/>
          </a:xfrm>
          <a:prstGeom prst="rect">
            <a:avLst/>
          </a:prstGeom>
          <a:noFill/>
        </p:spPr>
        <p:txBody>
          <a:bodyPr wrap="square">
            <a:spAutoFit/>
          </a:bodyPr>
          <a:lstStyle/>
          <a:p>
            <a:r>
              <a:rPr lang="en-US" sz="2000" i="1" dirty="0"/>
              <a:t>Buehler, R., </a:t>
            </a:r>
            <a:r>
              <a:rPr lang="en-US" sz="2000" i="1" dirty="0" err="1"/>
              <a:t>Pucher</a:t>
            </a:r>
            <a:r>
              <a:rPr lang="en-US" sz="2000" i="1" dirty="0"/>
              <a:t>, J., </a:t>
            </a:r>
            <a:r>
              <a:rPr lang="en-US" sz="2000" i="1" dirty="0" err="1"/>
              <a:t>Gerike</a:t>
            </a:r>
            <a:r>
              <a:rPr lang="en-US" sz="2000" i="1" dirty="0"/>
              <a:t>, R., &amp; </a:t>
            </a:r>
            <a:r>
              <a:rPr lang="en-US" sz="2000" i="1" dirty="0" err="1"/>
              <a:t>Götschi</a:t>
            </a:r>
            <a:r>
              <a:rPr lang="en-US" sz="2000" i="1" dirty="0"/>
              <a:t>, T. (2017). Reducing car dependence in the heart of Europe: lessons from Germany, Austria, and Switzerland. Transport reviews, 37(1), 4-28.</a:t>
            </a:r>
            <a:endParaRPr lang="cs-CZ" sz="2000" i="1" dirty="0"/>
          </a:p>
        </p:txBody>
      </p:sp>
    </p:spTree>
    <p:extLst>
      <p:ext uri="{BB962C8B-B14F-4D97-AF65-F5344CB8AC3E}">
        <p14:creationId xmlns:p14="http://schemas.microsoft.com/office/powerpoint/2010/main" val="2078127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B16E11-6BF9-1033-EBEB-7555CFDA06CE}"/>
              </a:ext>
            </a:extLst>
          </p:cNvPr>
          <p:cNvSpPr>
            <a:spLocks noGrp="1"/>
          </p:cNvSpPr>
          <p:nvPr>
            <p:ph type="title"/>
          </p:nvPr>
        </p:nvSpPr>
        <p:spPr/>
        <p:txBody>
          <a:bodyPr/>
          <a:lstStyle/>
          <a:p>
            <a:r>
              <a:rPr lang="en-GB" noProof="0" dirty="0"/>
              <a:t>Reducing car dependence (2)</a:t>
            </a:r>
          </a:p>
        </p:txBody>
      </p:sp>
      <p:sp>
        <p:nvSpPr>
          <p:cNvPr id="3" name="Zástupný obsah 2">
            <a:extLst>
              <a:ext uri="{FF2B5EF4-FFF2-40B4-BE49-F238E27FC236}">
                <a16:creationId xmlns:a16="http://schemas.microsoft.com/office/drawing/2014/main" id="{394BBA3D-EA86-CC08-2799-1B0BBF272782}"/>
              </a:ext>
            </a:extLst>
          </p:cNvPr>
          <p:cNvSpPr>
            <a:spLocks noGrp="1"/>
          </p:cNvSpPr>
          <p:nvPr>
            <p:ph idx="1"/>
          </p:nvPr>
        </p:nvSpPr>
        <p:spPr>
          <a:xfrm>
            <a:off x="457200" y="1600200"/>
            <a:ext cx="8229600" cy="4853136"/>
          </a:xfrm>
        </p:spPr>
        <p:txBody>
          <a:bodyPr>
            <a:normAutofit fontScale="85000" lnSpcReduction="20000"/>
          </a:bodyPr>
          <a:lstStyle/>
          <a:p>
            <a:r>
              <a:rPr lang="en-GB" noProof="0" dirty="0"/>
              <a:t>The </a:t>
            </a:r>
            <a:r>
              <a:rPr lang="en-GB" b="1" noProof="0" dirty="0"/>
              <a:t>mix</a:t>
            </a:r>
            <a:r>
              <a:rPr lang="en-GB" noProof="0" dirty="0"/>
              <a:t> of policies implemented in each city has been somewhat </a:t>
            </a:r>
            <a:r>
              <a:rPr lang="en-GB" b="1" noProof="0" dirty="0"/>
              <a:t>different</a:t>
            </a:r>
            <a:r>
              <a:rPr lang="en-GB" noProof="0" dirty="0"/>
              <a:t>. The German cities have done far more to promote cycling, while Zurich and Vienna offer more public transport service per capita at lower fares.</a:t>
            </a:r>
          </a:p>
          <a:p>
            <a:r>
              <a:rPr lang="en-GB" noProof="0" dirty="0"/>
              <a:t> All five of the cities have implemented roughly the same policies to promote walking, foster compact mixed-use development, and </a:t>
            </a:r>
            <a:r>
              <a:rPr lang="en-GB" b="1" noProof="0" dirty="0"/>
              <a:t>discourage car </a:t>
            </a:r>
            <a:r>
              <a:rPr lang="en-GB" noProof="0" dirty="0"/>
              <a:t>use. Of the car-restrictive policies, </a:t>
            </a:r>
            <a:r>
              <a:rPr lang="en-GB" b="1" noProof="0" dirty="0"/>
              <a:t>parking </a:t>
            </a:r>
            <a:r>
              <a:rPr lang="en-GB" noProof="0" dirty="0"/>
              <a:t>management has been by far the most important. </a:t>
            </a:r>
          </a:p>
          <a:p>
            <a:r>
              <a:rPr lang="en-GB" noProof="0" dirty="0"/>
              <a:t>The five case study cities demonstrate that </a:t>
            </a:r>
            <a:r>
              <a:rPr lang="en-GB" b="1" noProof="0" dirty="0"/>
              <a:t>it is possible </a:t>
            </a:r>
            <a:r>
              <a:rPr lang="en-GB" noProof="0" dirty="0"/>
              <a:t>to reduce car dependence even in affluent societies with high levels of car ownership and high expectations for quality of travel</a:t>
            </a:r>
          </a:p>
        </p:txBody>
      </p:sp>
    </p:spTree>
    <p:extLst>
      <p:ext uri="{BB962C8B-B14F-4D97-AF65-F5344CB8AC3E}">
        <p14:creationId xmlns:p14="http://schemas.microsoft.com/office/powerpoint/2010/main" val="2522271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1BC4FD-1F1A-4B21-3086-099408E17335}"/>
              </a:ext>
            </a:extLst>
          </p:cNvPr>
          <p:cNvSpPr>
            <a:spLocks noGrp="1"/>
          </p:cNvSpPr>
          <p:nvPr>
            <p:ph type="title"/>
          </p:nvPr>
        </p:nvSpPr>
        <p:spPr/>
        <p:txBody>
          <a:bodyPr/>
          <a:lstStyle/>
          <a:p>
            <a:r>
              <a:rPr lang="en-GB" noProof="0" dirty="0"/>
              <a:t>Modal split – passengers (2019)</a:t>
            </a:r>
          </a:p>
        </p:txBody>
      </p:sp>
      <p:pic>
        <p:nvPicPr>
          <p:cNvPr id="20" name="Zástupný obsah 19">
            <a:extLst>
              <a:ext uri="{FF2B5EF4-FFF2-40B4-BE49-F238E27FC236}">
                <a16:creationId xmlns:a16="http://schemas.microsoft.com/office/drawing/2014/main" id="{B1F434FB-ED42-614C-3EED-1AA31B8BE744}"/>
              </a:ext>
            </a:extLst>
          </p:cNvPr>
          <p:cNvPicPr>
            <a:picLocks noGrp="1" noChangeAspect="1"/>
          </p:cNvPicPr>
          <p:nvPr>
            <p:ph idx="1"/>
          </p:nvPr>
        </p:nvPicPr>
        <p:blipFill>
          <a:blip r:embed="rId3"/>
          <a:stretch>
            <a:fillRect/>
          </a:stretch>
        </p:blipFill>
        <p:spPr>
          <a:xfrm>
            <a:off x="1134831" y="3191643"/>
            <a:ext cx="7361905" cy="304762"/>
          </a:xfrm>
        </p:spPr>
      </p:pic>
      <p:pic>
        <p:nvPicPr>
          <p:cNvPr id="6" name="Obrázek 5">
            <a:extLst>
              <a:ext uri="{FF2B5EF4-FFF2-40B4-BE49-F238E27FC236}">
                <a16:creationId xmlns:a16="http://schemas.microsoft.com/office/drawing/2014/main" id="{AD8CE0B4-B849-4F90-0D7C-AF82C7D86327}"/>
              </a:ext>
            </a:extLst>
          </p:cNvPr>
          <p:cNvPicPr>
            <a:picLocks noChangeAspect="1"/>
          </p:cNvPicPr>
          <p:nvPr/>
        </p:nvPicPr>
        <p:blipFill>
          <a:blip r:embed="rId4"/>
          <a:stretch>
            <a:fillRect/>
          </a:stretch>
        </p:blipFill>
        <p:spPr>
          <a:xfrm>
            <a:off x="999466" y="2887682"/>
            <a:ext cx="7438095" cy="257143"/>
          </a:xfrm>
          <a:prstGeom prst="rect">
            <a:avLst/>
          </a:prstGeom>
        </p:spPr>
      </p:pic>
      <p:pic>
        <p:nvPicPr>
          <p:cNvPr id="8" name="Obrázek 7">
            <a:extLst>
              <a:ext uri="{FF2B5EF4-FFF2-40B4-BE49-F238E27FC236}">
                <a16:creationId xmlns:a16="http://schemas.microsoft.com/office/drawing/2014/main" id="{56FC0299-5E29-84E2-49ED-656B8C6817FF}"/>
              </a:ext>
            </a:extLst>
          </p:cNvPr>
          <p:cNvPicPr>
            <a:picLocks noChangeAspect="1"/>
          </p:cNvPicPr>
          <p:nvPr/>
        </p:nvPicPr>
        <p:blipFill>
          <a:blip r:embed="rId5"/>
          <a:stretch>
            <a:fillRect/>
          </a:stretch>
        </p:blipFill>
        <p:spPr>
          <a:xfrm>
            <a:off x="819662" y="1772816"/>
            <a:ext cx="7419048" cy="1047619"/>
          </a:xfrm>
          <a:prstGeom prst="rect">
            <a:avLst/>
          </a:prstGeom>
        </p:spPr>
      </p:pic>
      <p:pic>
        <p:nvPicPr>
          <p:cNvPr id="12" name="Obrázek 11">
            <a:extLst>
              <a:ext uri="{FF2B5EF4-FFF2-40B4-BE49-F238E27FC236}">
                <a16:creationId xmlns:a16="http://schemas.microsoft.com/office/drawing/2014/main" id="{8AACD3D7-4B9F-A161-076B-4A2A6E192B2B}"/>
              </a:ext>
            </a:extLst>
          </p:cNvPr>
          <p:cNvPicPr>
            <a:picLocks noChangeAspect="1"/>
          </p:cNvPicPr>
          <p:nvPr/>
        </p:nvPicPr>
        <p:blipFill>
          <a:blip r:embed="rId6"/>
          <a:stretch>
            <a:fillRect/>
          </a:stretch>
        </p:blipFill>
        <p:spPr>
          <a:xfrm>
            <a:off x="1077532" y="5567985"/>
            <a:ext cx="7333333" cy="257143"/>
          </a:xfrm>
          <a:prstGeom prst="rect">
            <a:avLst/>
          </a:prstGeom>
        </p:spPr>
      </p:pic>
      <p:pic>
        <p:nvPicPr>
          <p:cNvPr id="16" name="Obrázek 15">
            <a:extLst>
              <a:ext uri="{FF2B5EF4-FFF2-40B4-BE49-F238E27FC236}">
                <a16:creationId xmlns:a16="http://schemas.microsoft.com/office/drawing/2014/main" id="{FF8BDC26-BA91-DEF6-28E7-6F8B6B023EC1}"/>
              </a:ext>
            </a:extLst>
          </p:cNvPr>
          <p:cNvPicPr>
            <a:picLocks noChangeAspect="1"/>
          </p:cNvPicPr>
          <p:nvPr/>
        </p:nvPicPr>
        <p:blipFill>
          <a:blip r:embed="rId7"/>
          <a:stretch>
            <a:fillRect/>
          </a:stretch>
        </p:blipFill>
        <p:spPr>
          <a:xfrm>
            <a:off x="1086970" y="5231457"/>
            <a:ext cx="7333333" cy="295238"/>
          </a:xfrm>
          <a:prstGeom prst="rect">
            <a:avLst/>
          </a:prstGeom>
        </p:spPr>
      </p:pic>
      <p:pic>
        <p:nvPicPr>
          <p:cNvPr id="18" name="Obrázek 17">
            <a:extLst>
              <a:ext uri="{FF2B5EF4-FFF2-40B4-BE49-F238E27FC236}">
                <a16:creationId xmlns:a16="http://schemas.microsoft.com/office/drawing/2014/main" id="{7B01AB54-F9A2-1F75-E455-DCA38EEBEB3A}"/>
              </a:ext>
            </a:extLst>
          </p:cNvPr>
          <p:cNvPicPr>
            <a:picLocks noChangeAspect="1"/>
          </p:cNvPicPr>
          <p:nvPr/>
        </p:nvPicPr>
        <p:blipFill>
          <a:blip r:embed="rId8"/>
          <a:stretch>
            <a:fillRect/>
          </a:stretch>
        </p:blipFill>
        <p:spPr>
          <a:xfrm>
            <a:off x="1058641" y="4185846"/>
            <a:ext cx="7438095" cy="266667"/>
          </a:xfrm>
          <a:prstGeom prst="rect">
            <a:avLst/>
          </a:prstGeom>
        </p:spPr>
      </p:pic>
      <p:pic>
        <p:nvPicPr>
          <p:cNvPr id="26" name="Obrázek 25">
            <a:extLst>
              <a:ext uri="{FF2B5EF4-FFF2-40B4-BE49-F238E27FC236}">
                <a16:creationId xmlns:a16="http://schemas.microsoft.com/office/drawing/2014/main" id="{B0DE68D3-B0EC-8DB0-F5BC-B5C24DB3BE1F}"/>
              </a:ext>
            </a:extLst>
          </p:cNvPr>
          <p:cNvPicPr>
            <a:picLocks noChangeAspect="1"/>
          </p:cNvPicPr>
          <p:nvPr/>
        </p:nvPicPr>
        <p:blipFill>
          <a:blip r:embed="rId9"/>
          <a:stretch>
            <a:fillRect/>
          </a:stretch>
        </p:blipFill>
        <p:spPr>
          <a:xfrm>
            <a:off x="1067923" y="5913922"/>
            <a:ext cx="7390476" cy="285714"/>
          </a:xfrm>
          <a:prstGeom prst="rect">
            <a:avLst/>
          </a:prstGeom>
        </p:spPr>
      </p:pic>
      <p:pic>
        <p:nvPicPr>
          <p:cNvPr id="28" name="Obrázek 27">
            <a:extLst>
              <a:ext uri="{FF2B5EF4-FFF2-40B4-BE49-F238E27FC236}">
                <a16:creationId xmlns:a16="http://schemas.microsoft.com/office/drawing/2014/main" id="{AAA38886-24E7-BB2F-237D-5786CBAE07A9}"/>
              </a:ext>
            </a:extLst>
          </p:cNvPr>
          <p:cNvPicPr>
            <a:picLocks noChangeAspect="1"/>
          </p:cNvPicPr>
          <p:nvPr/>
        </p:nvPicPr>
        <p:blipFill>
          <a:blip r:embed="rId10"/>
          <a:stretch>
            <a:fillRect/>
          </a:stretch>
        </p:blipFill>
        <p:spPr>
          <a:xfrm>
            <a:off x="1119435" y="6297648"/>
            <a:ext cx="7352381" cy="285714"/>
          </a:xfrm>
          <a:prstGeom prst="rect">
            <a:avLst/>
          </a:prstGeom>
        </p:spPr>
      </p:pic>
      <p:pic>
        <p:nvPicPr>
          <p:cNvPr id="30" name="Obrázek 29">
            <a:extLst>
              <a:ext uri="{FF2B5EF4-FFF2-40B4-BE49-F238E27FC236}">
                <a16:creationId xmlns:a16="http://schemas.microsoft.com/office/drawing/2014/main" id="{B70EB400-516B-7F56-4698-2D0D233AE88C}"/>
              </a:ext>
            </a:extLst>
          </p:cNvPr>
          <p:cNvPicPr>
            <a:picLocks noChangeAspect="1"/>
          </p:cNvPicPr>
          <p:nvPr/>
        </p:nvPicPr>
        <p:blipFill>
          <a:blip r:embed="rId11"/>
          <a:stretch>
            <a:fillRect/>
          </a:stretch>
        </p:blipFill>
        <p:spPr>
          <a:xfrm>
            <a:off x="1141986" y="4547667"/>
            <a:ext cx="7257143" cy="276190"/>
          </a:xfrm>
          <a:prstGeom prst="rect">
            <a:avLst/>
          </a:prstGeom>
        </p:spPr>
      </p:pic>
      <p:pic>
        <p:nvPicPr>
          <p:cNvPr id="32" name="Obrázek 31">
            <a:extLst>
              <a:ext uri="{FF2B5EF4-FFF2-40B4-BE49-F238E27FC236}">
                <a16:creationId xmlns:a16="http://schemas.microsoft.com/office/drawing/2014/main" id="{E8760A7F-F81E-00AA-7633-200B6038525B}"/>
              </a:ext>
            </a:extLst>
          </p:cNvPr>
          <p:cNvPicPr>
            <a:picLocks noChangeAspect="1"/>
          </p:cNvPicPr>
          <p:nvPr/>
        </p:nvPicPr>
        <p:blipFill>
          <a:blip r:embed="rId12"/>
          <a:stretch>
            <a:fillRect/>
          </a:stretch>
        </p:blipFill>
        <p:spPr>
          <a:xfrm>
            <a:off x="1109910" y="3488058"/>
            <a:ext cx="7352381" cy="323810"/>
          </a:xfrm>
          <a:prstGeom prst="rect">
            <a:avLst/>
          </a:prstGeom>
        </p:spPr>
      </p:pic>
      <p:pic>
        <p:nvPicPr>
          <p:cNvPr id="34" name="Obrázek 33">
            <a:extLst>
              <a:ext uri="{FF2B5EF4-FFF2-40B4-BE49-F238E27FC236}">
                <a16:creationId xmlns:a16="http://schemas.microsoft.com/office/drawing/2014/main" id="{1AC936F3-3070-5869-EDDC-5DE1741806FD}"/>
              </a:ext>
            </a:extLst>
          </p:cNvPr>
          <p:cNvPicPr>
            <a:picLocks noChangeAspect="1"/>
          </p:cNvPicPr>
          <p:nvPr/>
        </p:nvPicPr>
        <p:blipFill>
          <a:blip r:embed="rId13"/>
          <a:stretch>
            <a:fillRect/>
          </a:stretch>
        </p:blipFill>
        <p:spPr>
          <a:xfrm>
            <a:off x="1119435" y="3811868"/>
            <a:ext cx="7342857" cy="342857"/>
          </a:xfrm>
          <a:prstGeom prst="rect">
            <a:avLst/>
          </a:prstGeom>
        </p:spPr>
      </p:pic>
      <p:pic>
        <p:nvPicPr>
          <p:cNvPr id="36" name="Obrázek 35">
            <a:extLst>
              <a:ext uri="{FF2B5EF4-FFF2-40B4-BE49-F238E27FC236}">
                <a16:creationId xmlns:a16="http://schemas.microsoft.com/office/drawing/2014/main" id="{BC4BC998-1F9B-B7E7-2E56-165613C6DE02}"/>
              </a:ext>
            </a:extLst>
          </p:cNvPr>
          <p:cNvPicPr>
            <a:picLocks noChangeAspect="1"/>
          </p:cNvPicPr>
          <p:nvPr/>
        </p:nvPicPr>
        <p:blipFill>
          <a:blip r:embed="rId14"/>
          <a:stretch>
            <a:fillRect/>
          </a:stretch>
        </p:blipFill>
        <p:spPr>
          <a:xfrm>
            <a:off x="1067923" y="4867950"/>
            <a:ext cx="7371428" cy="276190"/>
          </a:xfrm>
          <a:prstGeom prst="rect">
            <a:avLst/>
          </a:prstGeom>
        </p:spPr>
      </p:pic>
    </p:spTree>
    <p:extLst>
      <p:ext uri="{BB962C8B-B14F-4D97-AF65-F5344CB8AC3E}">
        <p14:creationId xmlns:p14="http://schemas.microsoft.com/office/powerpoint/2010/main" val="1937490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THE PROBLEM OF THE PEAK</a:t>
            </a:r>
          </a:p>
        </p:txBody>
      </p:sp>
      <p:sp>
        <p:nvSpPr>
          <p:cNvPr id="3" name="Zástupný symbol pro obsah 2"/>
          <p:cNvSpPr>
            <a:spLocks noGrp="1"/>
          </p:cNvSpPr>
          <p:nvPr>
            <p:ph idx="1"/>
          </p:nvPr>
        </p:nvSpPr>
        <p:spPr>
          <a:xfrm>
            <a:off x="457200" y="1628800"/>
            <a:ext cx="8229600" cy="4525963"/>
          </a:xfrm>
        </p:spPr>
        <p:txBody>
          <a:bodyPr>
            <a:normAutofit fontScale="92500" lnSpcReduction="20000"/>
          </a:bodyPr>
          <a:lstStyle/>
          <a:p>
            <a:r>
              <a:rPr lang="en-GB" noProof="0" dirty="0"/>
              <a:t>Economic analysis is usually simplified by the </a:t>
            </a:r>
            <a:r>
              <a:rPr lang="en-GB" b="1" noProof="0" dirty="0"/>
              <a:t>removal of time </a:t>
            </a:r>
            <a:r>
              <a:rPr lang="en-GB" noProof="0" dirty="0"/>
              <a:t>as a factor that needs consideration</a:t>
            </a:r>
          </a:p>
          <a:p>
            <a:r>
              <a:rPr lang="en-GB" noProof="0" dirty="0"/>
              <a:t>In practise this means that it is assumed, usually implicitly, that the number of units of a product demanded per unit of time is </a:t>
            </a:r>
            <a:r>
              <a:rPr lang="en-GB" b="1" noProof="0" dirty="0"/>
              <a:t>constant</a:t>
            </a:r>
          </a:p>
          <a:p>
            <a:r>
              <a:rPr lang="en-GB" noProof="0" dirty="0"/>
              <a:t>In transport economics this assumption cannot be made as there are </a:t>
            </a:r>
            <a:r>
              <a:rPr lang="en-GB" b="1" noProof="0" dirty="0"/>
              <a:t>peaks</a:t>
            </a:r>
            <a:r>
              <a:rPr lang="en-GB" noProof="0" dirty="0"/>
              <a:t> in demand that occur on a regular basis</a:t>
            </a:r>
          </a:p>
          <a:p>
            <a:r>
              <a:rPr lang="en-GB" noProof="0" dirty="0"/>
              <a:t>The peaks are not random, they occur on a </a:t>
            </a:r>
            <a:r>
              <a:rPr lang="en-GB" b="1" noProof="0" dirty="0"/>
              <a:t>uniform</a:t>
            </a:r>
            <a:r>
              <a:rPr lang="en-GB" noProof="0" dirty="0"/>
              <a:t> basis</a:t>
            </a:r>
          </a:p>
        </p:txBody>
      </p:sp>
    </p:spTree>
    <p:extLst>
      <p:ext uri="{BB962C8B-B14F-4D97-AF65-F5344CB8AC3E}">
        <p14:creationId xmlns:p14="http://schemas.microsoft.com/office/powerpoint/2010/main" val="1980438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TransEcon 1-5.pdf"/>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9964" r="6529" b="19316"/>
          <a:stretch/>
        </p:blipFill>
        <p:spPr>
          <a:xfrm>
            <a:off x="459836" y="1628800"/>
            <a:ext cx="8224328" cy="4824536"/>
          </a:xfrm>
          <a:scene3d>
            <a:camera prst="orthographicFront">
              <a:rot lat="0" lon="0" rev="18000"/>
            </a:camera>
            <a:lightRig rig="threePt" dir="t"/>
          </a:scene3d>
        </p:spPr>
      </p:pic>
      <p:sp>
        <p:nvSpPr>
          <p:cNvPr id="7" name="Title 1"/>
          <p:cNvSpPr>
            <a:spLocks noGrp="1"/>
          </p:cNvSpPr>
          <p:nvPr>
            <p:ph type="title"/>
          </p:nvPr>
        </p:nvSpPr>
        <p:spPr/>
        <p:txBody>
          <a:bodyPr>
            <a:noAutofit/>
          </a:bodyPr>
          <a:lstStyle/>
          <a:p>
            <a:r>
              <a:rPr lang="en-GB" sz="4000" noProof="0" dirty="0"/>
              <a:t>Distribution of traffic by time of the day, UK, 2004: Cars</a:t>
            </a:r>
          </a:p>
        </p:txBody>
      </p:sp>
    </p:spTree>
    <p:extLst>
      <p:ext uri="{BB962C8B-B14F-4D97-AF65-F5344CB8AC3E}">
        <p14:creationId xmlns:p14="http://schemas.microsoft.com/office/powerpoint/2010/main" val="3973637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7657"/>
          </a:xfrm>
        </p:spPr>
        <p:txBody>
          <a:bodyPr/>
          <a:lstStyle/>
          <a:p>
            <a:r>
              <a:rPr lang="en-GB" noProof="0" dirty="0"/>
              <a:t>Peak and off peak periods</a:t>
            </a:r>
          </a:p>
        </p:txBody>
      </p:sp>
      <p:pic>
        <p:nvPicPr>
          <p:cNvPr id="7" name="Obrázek 6"/>
          <p:cNvPicPr/>
          <p:nvPr/>
        </p:nvPicPr>
        <p:blipFill>
          <a:blip r:embed="rId2"/>
          <a:stretch>
            <a:fillRect/>
          </a:stretch>
        </p:blipFill>
        <p:spPr>
          <a:xfrm>
            <a:off x="1043608" y="2253679"/>
            <a:ext cx="7776864" cy="4320480"/>
          </a:xfrm>
          <a:prstGeom prst="rect">
            <a:avLst/>
          </a:prstGeom>
        </p:spPr>
      </p:pic>
      <p:sp>
        <p:nvSpPr>
          <p:cNvPr id="3" name="Obdélník 2"/>
          <p:cNvSpPr/>
          <p:nvPr/>
        </p:nvSpPr>
        <p:spPr>
          <a:xfrm>
            <a:off x="909936" y="1106303"/>
            <a:ext cx="7776864" cy="1015663"/>
          </a:xfrm>
          <a:prstGeom prst="rect">
            <a:avLst/>
          </a:prstGeom>
        </p:spPr>
        <p:txBody>
          <a:bodyPr wrap="square">
            <a:spAutoFit/>
          </a:bodyPr>
          <a:lstStyle/>
          <a:p>
            <a:pPr algn="just"/>
            <a:r>
              <a:rPr lang="en-GB" sz="2000" dirty="0" err="1">
                <a:latin typeface="Calibri" panose="020F0502020204030204" pitchFamily="34" charset="0"/>
                <a:ea typeface="Calibri" panose="020F0502020204030204" pitchFamily="34" charset="0"/>
                <a:cs typeface="Times New Roman" panose="02020603050405020304" pitchFamily="18" charset="0"/>
              </a:rPr>
              <a:t>Mulíček</a:t>
            </a:r>
            <a:r>
              <a:rPr lang="en-GB" sz="2000" dirty="0">
                <a:latin typeface="Calibri" panose="020F0502020204030204" pitchFamily="34" charset="0"/>
                <a:ea typeface="Calibri" panose="020F0502020204030204" pitchFamily="34" charset="0"/>
                <a:cs typeface="Times New Roman" panose="02020603050405020304" pitchFamily="18" charset="0"/>
              </a:rPr>
              <a:t> – Osman – </a:t>
            </a:r>
            <a:r>
              <a:rPr lang="en-GB" sz="2000" dirty="0" err="1">
                <a:latin typeface="Calibri" panose="020F0502020204030204" pitchFamily="34" charset="0"/>
                <a:ea typeface="Calibri" panose="020F0502020204030204" pitchFamily="34" charset="0"/>
                <a:cs typeface="Times New Roman" panose="02020603050405020304" pitchFamily="18" charset="0"/>
              </a:rPr>
              <a:t>Seidenglanz</a:t>
            </a:r>
            <a:r>
              <a:rPr lang="en-GB" sz="2000" dirty="0">
                <a:latin typeface="Calibri" panose="020F0502020204030204" pitchFamily="34" charset="0"/>
                <a:ea typeface="Calibri" panose="020F0502020204030204" pitchFamily="34" charset="0"/>
                <a:cs typeface="Times New Roman" panose="02020603050405020304" pitchFamily="18" charset="0"/>
              </a:rPr>
              <a:t> (2016) constructed frequency distribution of bus services in Brno during </a:t>
            </a:r>
            <a:r>
              <a:rPr lang="en-GB" sz="2000" dirty="0" err="1">
                <a:latin typeface="Calibri" panose="020F0502020204030204" pitchFamily="34" charset="0"/>
                <a:ea typeface="Calibri" panose="020F0502020204030204" pitchFamily="34" charset="0"/>
                <a:cs typeface="Times New Roman" panose="02020603050405020304" pitchFamily="18" charset="0"/>
              </a:rPr>
              <a:t>th</a:t>
            </a:r>
            <a:r>
              <a:rPr lang="cs-CZ" sz="2000" dirty="0">
                <a:latin typeface="Calibri" panose="020F0502020204030204" pitchFamily="34" charset="0"/>
                <a:ea typeface="Calibri" panose="020F0502020204030204" pitchFamily="34" charset="0"/>
                <a:cs typeface="Times New Roman" panose="02020603050405020304" pitchFamily="18" charset="0"/>
              </a:rPr>
              <a:t>e</a:t>
            </a:r>
            <a:r>
              <a:rPr lang="en-GB" sz="2000" dirty="0">
                <a:latin typeface="Calibri" panose="020F0502020204030204" pitchFamily="34" charset="0"/>
                <a:ea typeface="Calibri" panose="020F0502020204030204" pitchFamily="34" charset="0"/>
                <a:cs typeface="Times New Roman" panose="02020603050405020304" pitchFamily="18" charset="0"/>
              </a:rPr>
              <a:t> day in 1989 and 2009. Discuss </a:t>
            </a:r>
            <a:r>
              <a:rPr lang="en-GB" sz="2000" b="1" dirty="0">
                <a:latin typeface="Calibri" panose="020F0502020204030204" pitchFamily="34" charset="0"/>
                <a:ea typeface="Calibri" panose="020F0502020204030204" pitchFamily="34" charset="0"/>
                <a:cs typeface="Times New Roman" panose="02020603050405020304" pitchFamily="18" charset="0"/>
              </a:rPr>
              <a:t>the reasons </a:t>
            </a:r>
            <a:r>
              <a:rPr lang="en-GB" sz="2000" dirty="0">
                <a:latin typeface="Calibri" panose="020F0502020204030204" pitchFamily="34" charset="0"/>
                <a:ea typeface="Calibri" panose="020F0502020204030204" pitchFamily="34" charset="0"/>
                <a:cs typeface="Times New Roman" panose="02020603050405020304" pitchFamily="18" charset="0"/>
              </a:rPr>
              <a:t>why the distribution has </a:t>
            </a:r>
            <a:r>
              <a:rPr lang="en-GB" sz="2000" b="1" dirty="0">
                <a:latin typeface="Calibri" panose="020F0502020204030204" pitchFamily="34" charset="0"/>
                <a:ea typeface="Calibri" panose="020F0502020204030204" pitchFamily="34" charset="0"/>
                <a:cs typeface="Times New Roman" panose="02020603050405020304" pitchFamily="18" charset="0"/>
              </a:rPr>
              <a:t>changed.</a:t>
            </a:r>
            <a:r>
              <a:rPr lang="en-GB" sz="2000" dirty="0">
                <a:latin typeface="Calibri" panose="020F0502020204030204" pitchFamily="34" charset="0"/>
                <a:ea typeface="Calibri" panose="020F0502020204030204" pitchFamily="34" charset="0"/>
                <a:cs typeface="Times New Roman" panose="02020603050405020304" pitchFamily="18" charset="0"/>
              </a:rPr>
              <a:t> </a:t>
            </a:r>
            <a:endParaRPr lang="cs-CZ" sz="2000" dirty="0"/>
          </a:p>
        </p:txBody>
      </p:sp>
    </p:spTree>
    <p:extLst>
      <p:ext uri="{BB962C8B-B14F-4D97-AF65-F5344CB8AC3E}">
        <p14:creationId xmlns:p14="http://schemas.microsoft.com/office/powerpoint/2010/main" val="3950198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The problem of rural demand</a:t>
            </a:r>
          </a:p>
        </p:txBody>
      </p:sp>
      <p:sp>
        <p:nvSpPr>
          <p:cNvPr id="3" name="Zástupný symbol pro obsah 2"/>
          <p:cNvSpPr>
            <a:spLocks noGrp="1"/>
          </p:cNvSpPr>
          <p:nvPr>
            <p:ph idx="1"/>
          </p:nvPr>
        </p:nvSpPr>
        <p:spPr/>
        <p:txBody>
          <a:bodyPr>
            <a:normAutofit fontScale="92500"/>
          </a:bodyPr>
          <a:lstStyle/>
          <a:p>
            <a:r>
              <a:rPr lang="en-GB" noProof="0" dirty="0"/>
              <a:t>The provision of public transport services to satisfy demand in rural areas has always been </a:t>
            </a:r>
            <a:r>
              <a:rPr lang="en-GB" b="1" noProof="0" dirty="0"/>
              <a:t>problematic</a:t>
            </a:r>
            <a:r>
              <a:rPr lang="en-GB" noProof="0" dirty="0"/>
              <a:t>.</a:t>
            </a:r>
          </a:p>
          <a:p>
            <a:r>
              <a:rPr lang="en-GB" noProof="0" dirty="0"/>
              <a:t>Such services have </a:t>
            </a:r>
            <a:r>
              <a:rPr lang="en-GB" b="1" noProof="0" dirty="0"/>
              <a:t>high costs</a:t>
            </a:r>
            <a:r>
              <a:rPr lang="en-GB" noProof="0" dirty="0"/>
              <a:t>, but </a:t>
            </a:r>
            <a:r>
              <a:rPr lang="en-GB" b="1" noProof="0" dirty="0"/>
              <a:t>low revenues </a:t>
            </a:r>
            <a:r>
              <a:rPr lang="en-GB" noProof="0" dirty="0"/>
              <a:t>due to low load factors. They are uneconomic.</a:t>
            </a:r>
          </a:p>
          <a:p>
            <a:r>
              <a:rPr lang="en-GB" noProof="0" dirty="0"/>
              <a:t>However, the </a:t>
            </a:r>
            <a:r>
              <a:rPr lang="en-GB" b="1" noProof="0" dirty="0"/>
              <a:t>demand</a:t>
            </a:r>
            <a:r>
              <a:rPr lang="en-GB" noProof="0" dirty="0"/>
              <a:t> for these services is very </a:t>
            </a:r>
            <a:r>
              <a:rPr lang="en-GB" b="1" noProof="0" dirty="0"/>
              <a:t>real</a:t>
            </a:r>
            <a:r>
              <a:rPr lang="en-GB" noProof="0" dirty="0"/>
              <a:t>, as rural populations require them to get to work, to do their shopping, to access schools and medical care and for social reasons.</a:t>
            </a:r>
          </a:p>
          <a:p>
            <a:endParaRPr lang="en-GB" noProof="0" dirty="0"/>
          </a:p>
        </p:txBody>
      </p:sp>
    </p:spTree>
    <p:extLst>
      <p:ext uri="{BB962C8B-B14F-4D97-AF65-F5344CB8AC3E}">
        <p14:creationId xmlns:p14="http://schemas.microsoft.com/office/powerpoint/2010/main" val="2605531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The problem of rural demand</a:t>
            </a:r>
          </a:p>
        </p:txBody>
      </p:sp>
      <p:sp>
        <p:nvSpPr>
          <p:cNvPr id="3" name="Zástupný symbol pro obsah 2"/>
          <p:cNvSpPr>
            <a:spLocks noGrp="1"/>
          </p:cNvSpPr>
          <p:nvPr>
            <p:ph idx="1"/>
          </p:nvPr>
        </p:nvSpPr>
        <p:spPr>
          <a:xfrm>
            <a:off x="457200" y="1600200"/>
            <a:ext cx="8507288" cy="4525963"/>
          </a:xfrm>
        </p:spPr>
        <p:txBody>
          <a:bodyPr>
            <a:normAutofit/>
          </a:bodyPr>
          <a:lstStyle/>
          <a:p>
            <a:pPr marL="0" indent="0">
              <a:buNone/>
            </a:pPr>
            <a:r>
              <a:rPr lang="en-GB" noProof="0" dirty="0"/>
              <a:t>This problem </a:t>
            </a:r>
            <a:r>
              <a:rPr lang="en-GB" b="1" noProof="0" dirty="0"/>
              <a:t>has worsened </a:t>
            </a:r>
            <a:r>
              <a:rPr lang="en-GB" noProof="0" dirty="0"/>
              <a:t>in recent times for four main reasons:</a:t>
            </a:r>
          </a:p>
          <a:p>
            <a:pPr marL="914400" lvl="1" indent="-514350">
              <a:buFont typeface="+mj-lt"/>
              <a:buAutoNum type="arabicPeriod"/>
            </a:pPr>
            <a:r>
              <a:rPr lang="en-GB" sz="3200" noProof="0" dirty="0"/>
              <a:t>Greater </a:t>
            </a:r>
            <a:r>
              <a:rPr lang="en-GB" sz="3200" b="1" noProof="0" dirty="0"/>
              <a:t>car usage</a:t>
            </a:r>
          </a:p>
          <a:p>
            <a:pPr marL="914400" lvl="1" indent="-514350">
              <a:buFont typeface="+mj-lt"/>
              <a:buAutoNum type="arabicPeriod"/>
            </a:pPr>
            <a:r>
              <a:rPr lang="en-GB" sz="3200" noProof="0" dirty="0"/>
              <a:t>Growth of </a:t>
            </a:r>
            <a:r>
              <a:rPr lang="en-GB" sz="3200" b="1" noProof="0" dirty="0"/>
              <a:t>cities</a:t>
            </a:r>
          </a:p>
          <a:p>
            <a:pPr marL="914400" lvl="1" indent="-514350">
              <a:buFont typeface="+mj-lt"/>
              <a:buAutoNum type="arabicPeriod"/>
            </a:pPr>
            <a:r>
              <a:rPr lang="en-GB" sz="3200" noProof="0" dirty="0"/>
              <a:t>Public </a:t>
            </a:r>
            <a:r>
              <a:rPr lang="en-GB" sz="3200" b="1" noProof="0" dirty="0"/>
              <a:t>services</a:t>
            </a:r>
            <a:r>
              <a:rPr lang="en-GB" sz="3200" noProof="0" dirty="0"/>
              <a:t> concentrated in </a:t>
            </a:r>
            <a:r>
              <a:rPr lang="en-GB" sz="3200" b="1" noProof="0" dirty="0"/>
              <a:t>cities</a:t>
            </a:r>
          </a:p>
          <a:p>
            <a:pPr marL="914400" lvl="1" indent="-514350">
              <a:buFont typeface="+mj-lt"/>
              <a:buAutoNum type="arabicPeriod"/>
            </a:pPr>
            <a:r>
              <a:rPr lang="en-GB" sz="3200" noProof="0" dirty="0"/>
              <a:t>Population </a:t>
            </a:r>
            <a:r>
              <a:rPr lang="en-GB" sz="3200" b="1" noProof="0" dirty="0"/>
              <a:t>ageing</a:t>
            </a:r>
          </a:p>
          <a:p>
            <a:pPr marL="400050" lvl="1" indent="0">
              <a:buNone/>
            </a:pPr>
            <a:endParaRPr lang="en-GB" noProof="0" dirty="0"/>
          </a:p>
          <a:p>
            <a:pPr marL="914400" lvl="1" indent="-514350">
              <a:buFont typeface="+mj-lt"/>
              <a:buAutoNum type="arabicPeriod"/>
            </a:pPr>
            <a:endParaRPr lang="en-GB" noProof="0" dirty="0"/>
          </a:p>
          <a:p>
            <a:pPr marL="400050" lvl="1" indent="0">
              <a:buNone/>
            </a:pPr>
            <a:endParaRPr lang="en-GB" noProof="0" dirty="0"/>
          </a:p>
        </p:txBody>
      </p:sp>
    </p:spTree>
    <p:extLst>
      <p:ext uri="{BB962C8B-B14F-4D97-AF65-F5344CB8AC3E}">
        <p14:creationId xmlns:p14="http://schemas.microsoft.com/office/powerpoint/2010/main" val="102994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CAB823-E5CD-C7E2-DD9E-6EB49765A633}"/>
              </a:ext>
            </a:extLst>
          </p:cNvPr>
          <p:cNvSpPr>
            <a:spLocks noGrp="1"/>
          </p:cNvSpPr>
          <p:nvPr>
            <p:ph type="title"/>
          </p:nvPr>
        </p:nvSpPr>
        <p:spPr/>
        <p:txBody>
          <a:bodyPr/>
          <a:lstStyle/>
          <a:p>
            <a:r>
              <a:rPr lang="en-GB" noProof="0" dirty="0"/>
              <a:t>Germans and Americans</a:t>
            </a:r>
          </a:p>
        </p:txBody>
      </p:sp>
      <p:sp>
        <p:nvSpPr>
          <p:cNvPr id="3" name="Zástupný obsah 2">
            <a:extLst>
              <a:ext uri="{FF2B5EF4-FFF2-40B4-BE49-F238E27FC236}">
                <a16:creationId xmlns:a16="http://schemas.microsoft.com/office/drawing/2014/main" id="{10591306-5E40-0B72-D88D-D91450628217}"/>
              </a:ext>
            </a:extLst>
          </p:cNvPr>
          <p:cNvSpPr>
            <a:spLocks noGrp="1"/>
          </p:cNvSpPr>
          <p:nvPr>
            <p:ph idx="1"/>
          </p:nvPr>
        </p:nvSpPr>
        <p:spPr>
          <a:xfrm>
            <a:off x="457200" y="1600200"/>
            <a:ext cx="8291264" cy="4983162"/>
          </a:xfrm>
        </p:spPr>
        <p:txBody>
          <a:bodyPr>
            <a:normAutofit/>
          </a:bodyPr>
          <a:lstStyle/>
          <a:p>
            <a:r>
              <a:rPr lang="en-GB" sz="2800" b="0" i="0" u="none" strike="noStrike" baseline="0" noProof="0" dirty="0">
                <a:solidFill>
                  <a:srgbClr val="231F20"/>
                </a:solidFill>
              </a:rPr>
              <a:t>Even </a:t>
            </a:r>
            <a:r>
              <a:rPr lang="en-GB" sz="2800" b="1" i="0" u="none" strike="noStrike" baseline="0" noProof="0" dirty="0">
                <a:solidFill>
                  <a:srgbClr val="231F20"/>
                </a:solidFill>
              </a:rPr>
              <a:t>controlling for differences </a:t>
            </a:r>
            <a:r>
              <a:rPr lang="en-GB" sz="2800" b="0" i="0" u="none" strike="noStrike" baseline="0" noProof="0" dirty="0">
                <a:solidFill>
                  <a:srgbClr val="231F20"/>
                </a:solidFill>
              </a:rPr>
              <a:t>between the countries in demographics, socio-economics, and land use, logistic regressions show that Germans are </a:t>
            </a:r>
            <a:r>
              <a:rPr lang="en-GB" sz="2800" b="1" i="0" u="none" strike="noStrike" baseline="0" noProof="0" dirty="0">
                <a:solidFill>
                  <a:srgbClr val="231F20"/>
                </a:solidFill>
              </a:rPr>
              <a:t>five times </a:t>
            </a:r>
            <a:r>
              <a:rPr lang="en-GB" sz="2800" b="0" i="0" u="none" strike="noStrike" baseline="0" noProof="0" dirty="0">
                <a:solidFill>
                  <a:srgbClr val="231F20"/>
                </a:solidFill>
              </a:rPr>
              <a:t>as likely as</a:t>
            </a:r>
            <a:r>
              <a:rPr lang="en-GB" sz="2800" noProof="0" dirty="0">
                <a:solidFill>
                  <a:srgbClr val="231F20"/>
                </a:solidFill>
              </a:rPr>
              <a:t> </a:t>
            </a:r>
            <a:r>
              <a:rPr lang="en-GB" sz="2800" b="0" i="0" u="none" strike="noStrike" baseline="0" noProof="0" dirty="0">
                <a:solidFill>
                  <a:srgbClr val="231F20"/>
                </a:solidFill>
              </a:rPr>
              <a:t>Americans to use public transport. </a:t>
            </a:r>
          </a:p>
          <a:p>
            <a:r>
              <a:rPr lang="en-GB" sz="2800" b="0" i="0" u="none" strike="noStrike" baseline="0" noProof="0" dirty="0">
                <a:solidFill>
                  <a:srgbClr val="231F20"/>
                </a:solidFill>
              </a:rPr>
              <a:t>Moreover, public transport in Germany attracts a </a:t>
            </a:r>
            <a:r>
              <a:rPr lang="en-GB" sz="2800" b="1" i="0" u="none" strike="noStrike" baseline="0" noProof="0" dirty="0">
                <a:solidFill>
                  <a:srgbClr val="231F20"/>
                </a:solidFill>
              </a:rPr>
              <a:t>much broader </a:t>
            </a:r>
            <a:r>
              <a:rPr lang="en-GB" sz="2800" b="0" i="0" u="none" strike="noStrike" baseline="0" noProof="0" dirty="0">
                <a:solidFill>
                  <a:srgbClr val="231F20"/>
                </a:solidFill>
              </a:rPr>
              <a:t>cross-section of society and for a </a:t>
            </a:r>
            <a:r>
              <a:rPr lang="en-GB" sz="2800" b="1" i="0" u="none" strike="noStrike" baseline="0" noProof="0" dirty="0">
                <a:solidFill>
                  <a:srgbClr val="231F20"/>
                </a:solidFill>
              </a:rPr>
              <a:t>greater diversity </a:t>
            </a:r>
            <a:r>
              <a:rPr lang="en-GB" sz="2800" b="0" i="0" u="none" strike="noStrike" baseline="0" noProof="0" dirty="0">
                <a:solidFill>
                  <a:srgbClr val="231F20"/>
                </a:solidFill>
              </a:rPr>
              <a:t>of trip purposes.</a:t>
            </a:r>
          </a:p>
          <a:p>
            <a:endParaRPr lang="en-GB" sz="2800" noProof="0" dirty="0"/>
          </a:p>
        </p:txBody>
      </p:sp>
    </p:spTree>
    <p:extLst>
      <p:ext uri="{BB962C8B-B14F-4D97-AF65-F5344CB8AC3E}">
        <p14:creationId xmlns:p14="http://schemas.microsoft.com/office/powerpoint/2010/main" val="778958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18BCA8-E5FC-4FBD-84CE-A7B5906E488E}"/>
              </a:ext>
            </a:extLst>
          </p:cNvPr>
          <p:cNvSpPr>
            <a:spLocks noGrp="1"/>
          </p:cNvSpPr>
          <p:nvPr>
            <p:ph type="title"/>
          </p:nvPr>
        </p:nvSpPr>
        <p:spPr/>
        <p:txBody>
          <a:bodyPr/>
          <a:lstStyle/>
          <a:p>
            <a:r>
              <a:rPr lang="en-GB" noProof="0" dirty="0"/>
              <a:t>Provision of rural services</a:t>
            </a:r>
          </a:p>
        </p:txBody>
      </p:sp>
      <p:sp>
        <p:nvSpPr>
          <p:cNvPr id="3" name="Zástupný obsah 2">
            <a:extLst>
              <a:ext uri="{FF2B5EF4-FFF2-40B4-BE49-F238E27FC236}">
                <a16:creationId xmlns:a16="http://schemas.microsoft.com/office/drawing/2014/main" id="{9D38C882-3164-49F2-2ABD-7E48E1B3E223}"/>
              </a:ext>
            </a:extLst>
          </p:cNvPr>
          <p:cNvSpPr>
            <a:spLocks noGrp="1"/>
          </p:cNvSpPr>
          <p:nvPr>
            <p:ph idx="1"/>
          </p:nvPr>
        </p:nvSpPr>
        <p:spPr/>
        <p:txBody>
          <a:bodyPr>
            <a:normAutofit fontScale="92500" lnSpcReduction="20000"/>
          </a:bodyPr>
          <a:lstStyle/>
          <a:p>
            <a:r>
              <a:rPr lang="en-GB" noProof="0" dirty="0"/>
              <a:t>The provision of rural transport services is a real problem for </a:t>
            </a:r>
            <a:r>
              <a:rPr lang="en-GB" b="1" noProof="0" dirty="0"/>
              <a:t>policy makers</a:t>
            </a:r>
            <a:r>
              <a:rPr lang="en-GB" noProof="0" dirty="0"/>
              <a:t>.</a:t>
            </a:r>
          </a:p>
          <a:p>
            <a:r>
              <a:rPr lang="en-GB" noProof="0" dirty="0"/>
              <a:t>Is it </a:t>
            </a:r>
            <a:r>
              <a:rPr lang="en-GB" b="1" noProof="0" dirty="0"/>
              <a:t>justifiable</a:t>
            </a:r>
            <a:r>
              <a:rPr lang="en-GB" noProof="0" dirty="0"/>
              <a:t> to provide such uneconomic services when the required public investment could be used to a greater welfare effect elsewhere?</a:t>
            </a:r>
          </a:p>
          <a:p>
            <a:r>
              <a:rPr lang="en-GB" noProof="0" dirty="0"/>
              <a:t>Are there any </a:t>
            </a:r>
            <a:r>
              <a:rPr lang="en-GB" b="1" noProof="0" dirty="0"/>
              <a:t>alternatives</a:t>
            </a:r>
            <a:r>
              <a:rPr lang="en-GB" noProof="0" dirty="0"/>
              <a:t>? </a:t>
            </a:r>
          </a:p>
          <a:p>
            <a:r>
              <a:rPr lang="en-GB" noProof="0" dirty="0"/>
              <a:t>How to </a:t>
            </a:r>
            <a:r>
              <a:rPr lang="en-GB" b="1" noProof="0" dirty="0"/>
              <a:t>organize</a:t>
            </a:r>
            <a:r>
              <a:rPr lang="en-GB" noProof="0" dirty="0"/>
              <a:t> such services?</a:t>
            </a:r>
          </a:p>
          <a:p>
            <a:r>
              <a:rPr lang="en-GB" b="1" noProof="0" dirty="0"/>
              <a:t>Electoral </a:t>
            </a:r>
            <a:r>
              <a:rPr lang="en-GB" noProof="0" dirty="0"/>
              <a:t>support for such services has always be strong …..</a:t>
            </a:r>
          </a:p>
        </p:txBody>
      </p:sp>
    </p:spTree>
    <p:extLst>
      <p:ext uri="{BB962C8B-B14F-4D97-AF65-F5344CB8AC3E}">
        <p14:creationId xmlns:p14="http://schemas.microsoft.com/office/powerpoint/2010/main" val="2032192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D0D43C-6335-4B26-707E-FC35348FC2A3}"/>
              </a:ext>
            </a:extLst>
          </p:cNvPr>
          <p:cNvSpPr>
            <a:spLocks noGrp="1"/>
          </p:cNvSpPr>
          <p:nvPr>
            <p:ph type="title"/>
          </p:nvPr>
        </p:nvSpPr>
        <p:spPr/>
        <p:txBody>
          <a:bodyPr/>
          <a:lstStyle/>
          <a:p>
            <a:r>
              <a:rPr lang="en-GB" noProof="0" dirty="0"/>
              <a:t>COMMUTING PARADOX</a:t>
            </a:r>
          </a:p>
        </p:txBody>
      </p:sp>
      <p:sp>
        <p:nvSpPr>
          <p:cNvPr id="3" name="Zástupný obsah 2">
            <a:extLst>
              <a:ext uri="{FF2B5EF4-FFF2-40B4-BE49-F238E27FC236}">
                <a16:creationId xmlns:a16="http://schemas.microsoft.com/office/drawing/2014/main" id="{05D76A5F-3551-3997-548B-7DCB1F8AAD1F}"/>
              </a:ext>
            </a:extLst>
          </p:cNvPr>
          <p:cNvSpPr>
            <a:spLocks noGrp="1"/>
          </p:cNvSpPr>
          <p:nvPr>
            <p:ph idx="1"/>
          </p:nvPr>
        </p:nvSpPr>
        <p:spPr>
          <a:xfrm>
            <a:off x="449501" y="1451554"/>
            <a:ext cx="8229600" cy="4641742"/>
          </a:xfrm>
        </p:spPr>
        <p:txBody>
          <a:bodyPr>
            <a:normAutofit fontScale="85000" lnSpcReduction="20000"/>
          </a:bodyPr>
          <a:lstStyle/>
          <a:p>
            <a:r>
              <a:rPr lang="en-GB" noProof="0" dirty="0"/>
              <a:t>People spend a lot of time commuting and often find it a </a:t>
            </a:r>
            <a:r>
              <a:rPr lang="en-GB" b="1" noProof="0" dirty="0"/>
              <a:t>burden</a:t>
            </a:r>
            <a:r>
              <a:rPr lang="en-GB" noProof="0" dirty="0"/>
              <a:t>. According to standard economics, the burden of commuting is chosen when compensated either on the </a:t>
            </a:r>
            <a:r>
              <a:rPr lang="en-GB" noProof="0" dirty="0" err="1"/>
              <a:t>labor</a:t>
            </a:r>
            <a:r>
              <a:rPr lang="en-GB" noProof="0" dirty="0"/>
              <a:t> or on the housing market so that individuals’ utility is equalized. </a:t>
            </a:r>
          </a:p>
          <a:p>
            <a:r>
              <a:rPr lang="en-GB" noProof="0" dirty="0"/>
              <a:t>However, in a direct test of this strong notion of equilibrium with panel data, we find that people with longer commuting time report systematically </a:t>
            </a:r>
            <a:r>
              <a:rPr lang="en-GB" b="1" noProof="0" dirty="0"/>
              <a:t>lower</a:t>
            </a:r>
            <a:r>
              <a:rPr lang="en-GB" noProof="0" dirty="0"/>
              <a:t> subjective </a:t>
            </a:r>
            <a:r>
              <a:rPr lang="en-GB" b="1" noProof="0" dirty="0"/>
              <a:t>well-being</a:t>
            </a:r>
            <a:r>
              <a:rPr lang="en-GB" noProof="0" dirty="0"/>
              <a:t>. This result is robust with regard to a number of alternative explanations. </a:t>
            </a:r>
          </a:p>
          <a:p>
            <a:r>
              <a:rPr lang="en-GB" noProof="0" dirty="0"/>
              <a:t>We mention several possibilities of an extended model of human behaviour able to explain this “</a:t>
            </a:r>
            <a:r>
              <a:rPr lang="en-GB" b="1" noProof="0" dirty="0"/>
              <a:t>commuting paradox</a:t>
            </a:r>
            <a:r>
              <a:rPr lang="en-GB" noProof="0" dirty="0"/>
              <a:t>”</a:t>
            </a:r>
          </a:p>
        </p:txBody>
      </p:sp>
      <p:sp>
        <p:nvSpPr>
          <p:cNvPr id="5" name="TextovéPole 4">
            <a:extLst>
              <a:ext uri="{FF2B5EF4-FFF2-40B4-BE49-F238E27FC236}">
                <a16:creationId xmlns:a16="http://schemas.microsoft.com/office/drawing/2014/main" id="{CB7CDD3F-84FB-0E04-D681-411267A2515D}"/>
              </a:ext>
            </a:extLst>
          </p:cNvPr>
          <p:cNvSpPr txBox="1"/>
          <p:nvPr/>
        </p:nvSpPr>
        <p:spPr>
          <a:xfrm>
            <a:off x="323528" y="6093296"/>
            <a:ext cx="9057184" cy="707886"/>
          </a:xfrm>
          <a:prstGeom prst="rect">
            <a:avLst/>
          </a:prstGeom>
          <a:noFill/>
        </p:spPr>
        <p:txBody>
          <a:bodyPr wrap="square">
            <a:spAutoFit/>
          </a:bodyPr>
          <a:lstStyle/>
          <a:p>
            <a:r>
              <a:rPr lang="en-US" sz="2000" i="1" dirty="0" err="1"/>
              <a:t>Stutzer</a:t>
            </a:r>
            <a:r>
              <a:rPr lang="en-US" sz="2000" i="1" dirty="0"/>
              <a:t>, A., &amp; Frey, B. S. (2008). Stress that doesn't pay: The commuting paradox. Scandinavian Journal of Economics, 110(2), 339-366.</a:t>
            </a:r>
            <a:endParaRPr lang="cs-CZ" sz="2000" i="1" dirty="0"/>
          </a:p>
        </p:txBody>
      </p:sp>
    </p:spTree>
    <p:extLst>
      <p:ext uri="{BB962C8B-B14F-4D97-AF65-F5344CB8AC3E}">
        <p14:creationId xmlns:p14="http://schemas.microsoft.com/office/powerpoint/2010/main" val="782964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83B4DF-A53F-0D9C-C6A4-D74F2AF9792D}"/>
              </a:ext>
            </a:extLst>
          </p:cNvPr>
          <p:cNvSpPr>
            <a:spLocks noGrp="1"/>
          </p:cNvSpPr>
          <p:nvPr>
            <p:ph type="title"/>
          </p:nvPr>
        </p:nvSpPr>
        <p:spPr>
          <a:xfrm>
            <a:off x="457200" y="274638"/>
            <a:ext cx="8229600" cy="778098"/>
          </a:xfrm>
        </p:spPr>
        <p:txBody>
          <a:bodyPr anchor="ctr">
            <a:normAutofit/>
          </a:bodyPr>
          <a:lstStyle/>
          <a:p>
            <a:r>
              <a:rPr lang="en-GB" noProof="0" dirty="0"/>
              <a:t>Commuting time</a:t>
            </a:r>
          </a:p>
        </p:txBody>
      </p:sp>
      <p:pic>
        <p:nvPicPr>
          <p:cNvPr id="7" name="Obrázek 6">
            <a:extLst>
              <a:ext uri="{FF2B5EF4-FFF2-40B4-BE49-F238E27FC236}">
                <a16:creationId xmlns:a16="http://schemas.microsoft.com/office/drawing/2014/main" id="{8A5CA882-82E0-3988-E322-3F66214AC084}"/>
              </a:ext>
            </a:extLst>
          </p:cNvPr>
          <p:cNvPicPr>
            <a:picLocks noChangeAspect="1"/>
          </p:cNvPicPr>
          <p:nvPr/>
        </p:nvPicPr>
        <p:blipFill>
          <a:blip r:embed="rId2"/>
          <a:stretch>
            <a:fillRect/>
          </a:stretch>
        </p:blipFill>
        <p:spPr>
          <a:xfrm>
            <a:off x="457200" y="1216015"/>
            <a:ext cx="5698976" cy="5641985"/>
          </a:xfrm>
          <a:prstGeom prst="rect">
            <a:avLst/>
          </a:prstGeom>
          <a:noFill/>
        </p:spPr>
      </p:pic>
      <p:sp>
        <p:nvSpPr>
          <p:cNvPr id="12" name="Content Placeholder 2">
            <a:extLst>
              <a:ext uri="{FF2B5EF4-FFF2-40B4-BE49-F238E27FC236}">
                <a16:creationId xmlns:a16="http://schemas.microsoft.com/office/drawing/2014/main" id="{36148699-4994-612B-506A-55CF6317B42B}"/>
              </a:ext>
            </a:extLst>
          </p:cNvPr>
          <p:cNvSpPr>
            <a:spLocks noGrp="1"/>
          </p:cNvSpPr>
          <p:nvPr>
            <p:ph sz="half" idx="2"/>
          </p:nvPr>
        </p:nvSpPr>
        <p:spPr>
          <a:xfrm>
            <a:off x="5148064" y="3212976"/>
            <a:ext cx="3538736" cy="2913187"/>
          </a:xfrm>
        </p:spPr>
        <p:txBody>
          <a:bodyPr>
            <a:normAutofit/>
          </a:bodyPr>
          <a:lstStyle/>
          <a:p>
            <a:r>
              <a:rPr lang="en-GB" b="1" noProof="0" dirty="0"/>
              <a:t>Why </a:t>
            </a:r>
            <a:r>
              <a:rPr lang="en-GB" noProof="0" dirty="0"/>
              <a:t>do people commute?</a:t>
            </a:r>
          </a:p>
          <a:p>
            <a:r>
              <a:rPr lang="en-GB" noProof="0" dirty="0"/>
              <a:t>Why are such huge </a:t>
            </a:r>
            <a:r>
              <a:rPr lang="en-GB" b="1" noProof="0" dirty="0"/>
              <a:t>differences</a:t>
            </a:r>
            <a:r>
              <a:rPr lang="en-GB" noProof="0" dirty="0"/>
              <a:t> in commuting time?</a:t>
            </a:r>
          </a:p>
          <a:p>
            <a:pPr marL="0" indent="0">
              <a:buNone/>
            </a:pPr>
            <a:endParaRPr lang="en-GB" noProof="0" dirty="0"/>
          </a:p>
        </p:txBody>
      </p:sp>
    </p:spTree>
    <p:extLst>
      <p:ext uri="{BB962C8B-B14F-4D97-AF65-F5344CB8AC3E}">
        <p14:creationId xmlns:p14="http://schemas.microsoft.com/office/powerpoint/2010/main" val="34313217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77703"/>
            <a:ext cx="8229600" cy="634082"/>
          </a:xfrm>
        </p:spPr>
        <p:txBody>
          <a:bodyPr>
            <a:normAutofit fontScale="90000"/>
          </a:bodyPr>
          <a:lstStyle/>
          <a:p>
            <a:r>
              <a:rPr lang="en-GB" noProof="0" dirty="0"/>
              <a:t>EX (1): Monetary and time costs</a:t>
            </a:r>
          </a:p>
        </p:txBody>
      </p:sp>
      <p:sp>
        <p:nvSpPr>
          <p:cNvPr id="3" name="Zástupný symbol pro obsah 2"/>
          <p:cNvSpPr>
            <a:spLocks noGrp="1"/>
          </p:cNvSpPr>
          <p:nvPr>
            <p:ph idx="1"/>
          </p:nvPr>
        </p:nvSpPr>
        <p:spPr>
          <a:xfrm>
            <a:off x="457200" y="1048962"/>
            <a:ext cx="8435280" cy="5805264"/>
          </a:xfrm>
        </p:spPr>
        <p:txBody>
          <a:bodyPr>
            <a:normAutofit fontScale="62500" lnSpcReduction="20000"/>
          </a:bodyPr>
          <a:lstStyle/>
          <a:p>
            <a:pPr marL="0" indent="0">
              <a:buNone/>
            </a:pPr>
            <a:r>
              <a:rPr lang="en-GB" sz="3800" noProof="0" dirty="0"/>
              <a:t>In 1983, 87.4 % of household trips to work were by private motor vehicle, 4.6 % by public transit, and 8.0 % by other modes of travel (for example, bicycle or walk). </a:t>
            </a:r>
          </a:p>
          <a:p>
            <a:pPr marL="0" indent="0">
              <a:buNone/>
            </a:pPr>
            <a:r>
              <a:rPr lang="en-GB" sz="3800" noProof="0" dirty="0"/>
              <a:t>For private transportation, the average length of work trip (one way) was 8.5 miles, with an average commute time equal to 20 minutes. The operating cost per mile for private transportation was 8.36 cents. </a:t>
            </a:r>
          </a:p>
          <a:p>
            <a:pPr marL="0" indent="0">
              <a:buNone/>
            </a:pPr>
            <a:r>
              <a:rPr lang="en-GB" sz="3800" noProof="0" dirty="0"/>
              <a:t>For public transit, the average commute time was 46.1 minutes per one-way trip, with an average fare equal to 60 cents. </a:t>
            </a:r>
          </a:p>
          <a:p>
            <a:pPr marL="0" indent="0">
              <a:buNone/>
            </a:pPr>
            <a:r>
              <a:rPr lang="en-GB" sz="3800" noProof="0" dirty="0"/>
              <a:t>For other work-trip modes, the average one-way trip length was 5.6 miles, with an average trip time equal to 30 minutes.</a:t>
            </a:r>
          </a:p>
          <a:p>
            <a:pPr marL="514350" lvl="0" indent="-514350">
              <a:buFont typeface="+mj-lt"/>
              <a:buAutoNum type="alphaLcParenR"/>
            </a:pPr>
            <a:r>
              <a:rPr lang="en-GB" sz="3800" noProof="0" dirty="0"/>
              <a:t>For each of the three modes, what is the monetary cost per trip?</a:t>
            </a:r>
          </a:p>
          <a:p>
            <a:pPr marL="514350" lvl="0" indent="-514350">
              <a:buFont typeface="+mj-lt"/>
              <a:buAutoNum type="alphaLcParenR"/>
            </a:pPr>
            <a:r>
              <a:rPr lang="en-GB" sz="3800" noProof="0" dirty="0"/>
              <a:t>Assuming an average hourly wage rate equal to USD 10, what is the total cost pet work trip on each mode?</a:t>
            </a:r>
          </a:p>
          <a:p>
            <a:endParaRPr lang="en-GB" noProof="0" dirty="0"/>
          </a:p>
        </p:txBody>
      </p:sp>
    </p:spTree>
    <p:extLst>
      <p:ext uri="{BB962C8B-B14F-4D97-AF65-F5344CB8AC3E}">
        <p14:creationId xmlns:p14="http://schemas.microsoft.com/office/powerpoint/2010/main" val="2254504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274638"/>
            <a:ext cx="8229600" cy="850106"/>
          </a:xfrm>
        </p:spPr>
        <p:txBody>
          <a:bodyPr/>
          <a:lstStyle/>
          <a:p>
            <a:r>
              <a:rPr lang="en-GB" noProof="0" dirty="0"/>
              <a:t>EX (2): Value of time</a:t>
            </a:r>
          </a:p>
        </p:txBody>
      </p:sp>
      <p:sp>
        <p:nvSpPr>
          <p:cNvPr id="5" name="Zástupný symbol pro obsah 4"/>
          <p:cNvSpPr>
            <a:spLocks noGrp="1"/>
          </p:cNvSpPr>
          <p:nvPr>
            <p:ph idx="1"/>
          </p:nvPr>
        </p:nvSpPr>
        <p:spPr>
          <a:xfrm>
            <a:off x="611560" y="1417638"/>
            <a:ext cx="8229600" cy="5251722"/>
          </a:xfrm>
        </p:spPr>
        <p:txBody>
          <a:bodyPr>
            <a:normAutofit fontScale="70000" lnSpcReduction="20000"/>
          </a:bodyPr>
          <a:lstStyle/>
          <a:p>
            <a:pPr marL="0" indent="0">
              <a:buNone/>
            </a:pPr>
            <a:r>
              <a:rPr lang="en-GB" sz="3800" noProof="0" dirty="0"/>
              <a:t>Most studies of modal choice find that the value of in-vehicle travel time is less than the value that travellers place upon waiting time. </a:t>
            </a:r>
          </a:p>
          <a:p>
            <a:pPr marL="0" indent="0">
              <a:buNone/>
            </a:pPr>
            <a:r>
              <a:rPr lang="en-GB" sz="3800" noProof="0" dirty="0"/>
              <a:t>Suppose that you’re an economist for a commuter railroad system. The manager of the agency is considering either of two policies: adding additional stops, with the expected result of reducing on-line speeds but also reducing the headway (that is, the average time between trains); or removing some stops, which would increase on-line speeds but also entail longer headways. </a:t>
            </a:r>
          </a:p>
          <a:p>
            <a:pPr marL="0" indent="0">
              <a:buNone/>
            </a:pPr>
            <a:r>
              <a:rPr lang="en-GB" sz="3800" noProof="0" dirty="0"/>
              <a:t>Overall, both policies are predicted to have the same effect on total travel time for the average consumer.</a:t>
            </a:r>
          </a:p>
          <a:p>
            <a:pPr marL="0" indent="0">
              <a:buNone/>
            </a:pPr>
            <a:r>
              <a:rPr lang="en-GB" sz="3800" noProof="0" dirty="0"/>
              <a:t> Discuss how you would use information on riders’ values of time in your police recommendation.</a:t>
            </a:r>
          </a:p>
          <a:p>
            <a:endParaRPr lang="en-GB" noProof="0" dirty="0"/>
          </a:p>
        </p:txBody>
      </p:sp>
    </p:spTree>
    <p:extLst>
      <p:ext uri="{BB962C8B-B14F-4D97-AF65-F5344CB8AC3E}">
        <p14:creationId xmlns:p14="http://schemas.microsoft.com/office/powerpoint/2010/main" val="1821340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noProof="0" dirty="0"/>
              <a:t>EX (3): Population density and public transport</a:t>
            </a:r>
          </a:p>
        </p:txBody>
      </p:sp>
      <p:sp>
        <p:nvSpPr>
          <p:cNvPr id="3" name="Zástupný symbol pro obsah 2"/>
          <p:cNvSpPr>
            <a:spLocks noGrp="1"/>
          </p:cNvSpPr>
          <p:nvPr>
            <p:ph idx="1"/>
          </p:nvPr>
        </p:nvSpPr>
        <p:spPr>
          <a:xfrm>
            <a:off x="457200" y="1600200"/>
            <a:ext cx="8229600" cy="4781128"/>
          </a:xfrm>
        </p:spPr>
        <p:txBody>
          <a:bodyPr>
            <a:normAutofit fontScale="77500" lnSpcReduction="20000"/>
          </a:bodyPr>
          <a:lstStyle/>
          <a:p>
            <a:pPr marL="0" indent="0">
              <a:buNone/>
            </a:pPr>
            <a:r>
              <a:rPr lang="en-GB" sz="3400" noProof="0" dirty="0"/>
              <a:t>One would expect that the demand for automobile ownership in metropolitan areas would be influenced by population density. Holding all else constant, the denser the area, the more public transit will be provided. Also, the denser the area, the more traffic congestion will be present.</a:t>
            </a:r>
          </a:p>
          <a:p>
            <a:pPr marL="514350" lvl="0" indent="-514350">
              <a:buFont typeface="+mj-lt"/>
              <a:buAutoNum type="arabicPeriod"/>
            </a:pPr>
            <a:r>
              <a:rPr lang="en-GB" sz="3400" noProof="0" dirty="0"/>
              <a:t>Assuming that the public transit fare remains constant, explain why an increased supply of public transit in denser areas would reduce the opportunity cost of public transit.</a:t>
            </a:r>
          </a:p>
          <a:p>
            <a:pPr marL="514350" lvl="0" indent="-514350">
              <a:buFont typeface="+mj-lt"/>
              <a:buAutoNum type="arabicPeriod"/>
            </a:pPr>
            <a:r>
              <a:rPr lang="en-GB" sz="3400" noProof="0" dirty="0"/>
              <a:t>Assuming no change in the per-mile monetary cost of automobile travel, explain why increased congestion will increase the opportunity cost of automobile travel.</a:t>
            </a:r>
          </a:p>
          <a:p>
            <a:endParaRPr lang="en-GB" noProof="0" dirty="0"/>
          </a:p>
        </p:txBody>
      </p:sp>
    </p:spTree>
    <p:extLst>
      <p:ext uri="{BB962C8B-B14F-4D97-AF65-F5344CB8AC3E}">
        <p14:creationId xmlns:p14="http://schemas.microsoft.com/office/powerpoint/2010/main" val="2263770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Ex (4): The notion of need</a:t>
            </a:r>
          </a:p>
        </p:txBody>
      </p:sp>
      <p:sp>
        <p:nvSpPr>
          <p:cNvPr id="3" name="Zástupný symbol pro obsah 2"/>
          <p:cNvSpPr>
            <a:spLocks noGrp="1"/>
          </p:cNvSpPr>
          <p:nvPr>
            <p:ph idx="1"/>
          </p:nvPr>
        </p:nvSpPr>
        <p:spPr/>
        <p:txBody>
          <a:bodyPr>
            <a:normAutofit fontScale="92500" lnSpcReduction="10000"/>
          </a:bodyPr>
          <a:lstStyle/>
          <a:p>
            <a:r>
              <a:rPr lang="en-GB" noProof="0" dirty="0"/>
              <a:t>There are some advocates of the idea that transport services, or at least some of them, should be allocated according to need rather than effective demand.</a:t>
            </a:r>
          </a:p>
          <a:p>
            <a:r>
              <a:rPr lang="en-GB" noProof="0" dirty="0"/>
              <a:t>The idea is that just as everyone in a civilized society is entitled to expect a certain standard of education, medical care, security and so on, so they are also entitled to enjoy a certain minimum standard of transport provision. </a:t>
            </a:r>
          </a:p>
          <a:p>
            <a:r>
              <a:rPr lang="en-GB" noProof="0" dirty="0"/>
              <a:t>Do you agree with this idea?</a:t>
            </a:r>
          </a:p>
        </p:txBody>
      </p:sp>
    </p:spTree>
    <p:extLst>
      <p:ext uri="{BB962C8B-B14F-4D97-AF65-F5344CB8AC3E}">
        <p14:creationId xmlns:p14="http://schemas.microsoft.com/office/powerpoint/2010/main" val="3439995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5EE45E-A3FD-5F65-84AD-ADBA7E824125}"/>
              </a:ext>
            </a:extLst>
          </p:cNvPr>
          <p:cNvSpPr>
            <a:spLocks noGrp="1"/>
          </p:cNvSpPr>
          <p:nvPr>
            <p:ph type="title"/>
          </p:nvPr>
        </p:nvSpPr>
        <p:spPr/>
        <p:txBody>
          <a:bodyPr/>
          <a:lstStyle/>
          <a:p>
            <a:r>
              <a:rPr lang="en-GB" noProof="0" dirty="0"/>
              <a:t>Explanation?</a:t>
            </a:r>
          </a:p>
        </p:txBody>
      </p:sp>
      <p:sp>
        <p:nvSpPr>
          <p:cNvPr id="3" name="Zástupný obsah 2">
            <a:extLst>
              <a:ext uri="{FF2B5EF4-FFF2-40B4-BE49-F238E27FC236}">
                <a16:creationId xmlns:a16="http://schemas.microsoft.com/office/drawing/2014/main" id="{D694670B-6BBC-7E29-1D0B-D945589BB1A2}"/>
              </a:ext>
            </a:extLst>
          </p:cNvPr>
          <p:cNvSpPr>
            <a:spLocks noGrp="1"/>
          </p:cNvSpPr>
          <p:nvPr>
            <p:ph idx="1"/>
          </p:nvPr>
        </p:nvSpPr>
        <p:spPr/>
        <p:txBody>
          <a:bodyPr>
            <a:noAutofit/>
          </a:bodyPr>
          <a:lstStyle/>
          <a:p>
            <a:pPr marL="0" indent="0" algn="l">
              <a:buNone/>
            </a:pPr>
            <a:r>
              <a:rPr lang="en-GB" sz="2800" b="0" i="0" u="none" strike="noStrike" baseline="0" noProof="0" dirty="0">
                <a:solidFill>
                  <a:srgbClr val="231F20"/>
                </a:solidFill>
              </a:rPr>
              <a:t>The success of German public transport is due to a </a:t>
            </a:r>
            <a:r>
              <a:rPr lang="en-GB" sz="2800" b="1" i="0" u="none" strike="noStrike" baseline="0" noProof="0" dirty="0">
                <a:solidFill>
                  <a:srgbClr val="231F20"/>
                </a:solidFill>
              </a:rPr>
              <a:t>coordinated package </a:t>
            </a:r>
            <a:r>
              <a:rPr lang="en-GB" sz="2800" b="0" i="0" u="none" strike="noStrike" baseline="0" noProof="0" dirty="0">
                <a:solidFill>
                  <a:srgbClr val="231F20"/>
                </a:solidFill>
              </a:rPr>
              <a:t>of mutually supportive policies that include the following: </a:t>
            </a:r>
            <a:endParaRPr lang="en-GB" sz="2800" noProof="0" dirty="0">
              <a:solidFill>
                <a:srgbClr val="231F20"/>
              </a:solidFill>
            </a:endParaRPr>
          </a:p>
          <a:p>
            <a:pPr marL="0" indent="0" algn="l">
              <a:buNone/>
            </a:pPr>
            <a:r>
              <a:rPr lang="en-GB" sz="2800" noProof="0" dirty="0">
                <a:solidFill>
                  <a:srgbClr val="231F20"/>
                </a:solidFill>
              </a:rPr>
              <a:t>     </a:t>
            </a:r>
            <a:r>
              <a:rPr lang="en-GB" sz="2800" b="0" i="0" u="none" strike="noStrike" baseline="0" noProof="0" dirty="0">
                <a:solidFill>
                  <a:srgbClr val="231F20"/>
                </a:solidFill>
              </a:rPr>
              <a:t>(1) more and better </a:t>
            </a:r>
            <a:r>
              <a:rPr lang="en-GB" sz="2800" b="1" i="0" u="none" strike="noStrike" baseline="0" noProof="0" dirty="0">
                <a:solidFill>
                  <a:srgbClr val="231F20"/>
                </a:solidFill>
              </a:rPr>
              <a:t>service</a:t>
            </a:r>
          </a:p>
          <a:p>
            <a:pPr marL="0" indent="0" algn="l">
              <a:buNone/>
            </a:pPr>
            <a:r>
              <a:rPr lang="en-GB" sz="2800" noProof="0" dirty="0">
                <a:solidFill>
                  <a:srgbClr val="231F20"/>
                </a:solidFill>
              </a:rPr>
              <a:t>     </a:t>
            </a:r>
            <a:r>
              <a:rPr lang="en-GB" sz="2800" b="0" i="0" u="none" strike="noStrike" baseline="0" noProof="0" dirty="0">
                <a:solidFill>
                  <a:srgbClr val="231F20"/>
                </a:solidFill>
              </a:rPr>
              <a:t>(2) attractive </a:t>
            </a:r>
            <a:r>
              <a:rPr lang="en-GB" sz="2800" b="1" i="0" u="none" strike="noStrike" baseline="0" noProof="0" dirty="0">
                <a:solidFill>
                  <a:srgbClr val="231F20"/>
                </a:solidFill>
              </a:rPr>
              <a:t>fares </a:t>
            </a:r>
            <a:r>
              <a:rPr lang="en-GB" sz="2800" b="0" i="0" u="none" strike="noStrike" baseline="0" noProof="0" dirty="0">
                <a:solidFill>
                  <a:srgbClr val="231F20"/>
                </a:solidFill>
              </a:rPr>
              <a:t>and convenient ticketing</a:t>
            </a:r>
          </a:p>
          <a:p>
            <a:pPr marL="0" indent="0" algn="l">
              <a:buNone/>
            </a:pPr>
            <a:r>
              <a:rPr lang="en-GB" sz="2800" noProof="0" dirty="0">
                <a:solidFill>
                  <a:srgbClr val="231F20"/>
                </a:solidFill>
              </a:rPr>
              <a:t>     </a:t>
            </a:r>
            <a:r>
              <a:rPr lang="en-GB" sz="2800" b="0" i="0" u="none" strike="noStrike" baseline="0" noProof="0" dirty="0">
                <a:solidFill>
                  <a:srgbClr val="231F20"/>
                </a:solidFill>
              </a:rPr>
              <a:t>(3) full multimodal and regional </a:t>
            </a:r>
            <a:r>
              <a:rPr lang="en-GB" sz="2800" b="1" i="0" u="none" strike="noStrike" baseline="0" noProof="0" dirty="0">
                <a:solidFill>
                  <a:srgbClr val="231F20"/>
                </a:solidFill>
              </a:rPr>
              <a:t>integration</a:t>
            </a:r>
            <a:r>
              <a:rPr lang="en-GB" sz="2800" b="0" i="0" u="none" strike="noStrike" baseline="0" noProof="0" dirty="0">
                <a:solidFill>
                  <a:srgbClr val="231F20"/>
                </a:solidFill>
              </a:rPr>
              <a:t>   </a:t>
            </a:r>
          </a:p>
          <a:p>
            <a:pPr marL="0" indent="0" algn="l">
              <a:buNone/>
            </a:pPr>
            <a:r>
              <a:rPr lang="en-GB" sz="2800" noProof="0" dirty="0">
                <a:solidFill>
                  <a:srgbClr val="231F20"/>
                </a:solidFill>
              </a:rPr>
              <a:t>     </a:t>
            </a:r>
            <a:r>
              <a:rPr lang="en-GB" sz="2800" b="0" i="0" u="none" strike="noStrike" baseline="0" noProof="0" dirty="0">
                <a:solidFill>
                  <a:srgbClr val="231F20"/>
                </a:solidFill>
              </a:rPr>
              <a:t>(4) high taxes and </a:t>
            </a:r>
            <a:r>
              <a:rPr lang="en-GB" sz="2800" b="1" i="0" u="none" strike="noStrike" baseline="0" noProof="0" dirty="0">
                <a:solidFill>
                  <a:srgbClr val="231F20"/>
                </a:solidFill>
              </a:rPr>
              <a:t>restrictions on car </a:t>
            </a:r>
            <a:r>
              <a:rPr lang="en-GB" sz="2800" b="0" i="0" u="none" strike="noStrike" baseline="0" noProof="0" dirty="0">
                <a:solidFill>
                  <a:srgbClr val="231F20"/>
                </a:solidFill>
              </a:rPr>
              <a:t>use</a:t>
            </a:r>
          </a:p>
          <a:p>
            <a:pPr marL="0" indent="0" algn="l">
              <a:buNone/>
            </a:pPr>
            <a:r>
              <a:rPr lang="en-GB" sz="2800" noProof="0" dirty="0">
                <a:solidFill>
                  <a:srgbClr val="231F20"/>
                </a:solidFill>
              </a:rPr>
              <a:t>     </a:t>
            </a:r>
            <a:r>
              <a:rPr lang="en-GB" sz="2800" b="0" i="0" u="none" strike="noStrike" baseline="0" noProof="0" dirty="0">
                <a:solidFill>
                  <a:srgbClr val="231F20"/>
                </a:solidFill>
              </a:rPr>
              <a:t>(5) </a:t>
            </a:r>
            <a:r>
              <a:rPr lang="en-GB" sz="2800" b="1" i="0" u="none" strike="noStrike" baseline="0" noProof="0" dirty="0">
                <a:solidFill>
                  <a:srgbClr val="231F20"/>
                </a:solidFill>
              </a:rPr>
              <a:t>land-use</a:t>
            </a:r>
            <a:r>
              <a:rPr lang="en-GB" sz="2800" b="0" i="0" u="none" strike="noStrike" baseline="0" noProof="0" dirty="0">
                <a:solidFill>
                  <a:srgbClr val="231F20"/>
                </a:solidFill>
              </a:rPr>
              <a:t> policies that promote compact, </a:t>
            </a:r>
          </a:p>
          <a:p>
            <a:pPr marL="0" indent="0" algn="l">
              <a:buNone/>
            </a:pPr>
            <a:r>
              <a:rPr lang="en-GB" sz="2800" noProof="0" dirty="0">
                <a:solidFill>
                  <a:srgbClr val="231F20"/>
                </a:solidFill>
              </a:rPr>
              <a:t>            </a:t>
            </a:r>
            <a:r>
              <a:rPr lang="en-GB" sz="2800" b="0" i="0" u="none" strike="noStrike" baseline="0" noProof="0" dirty="0">
                <a:solidFill>
                  <a:srgbClr val="231F20"/>
                </a:solidFill>
              </a:rPr>
              <a:t>mixed-use developments.</a:t>
            </a:r>
            <a:endParaRPr lang="en-GB" sz="2800" noProof="0" dirty="0"/>
          </a:p>
        </p:txBody>
      </p:sp>
    </p:spTree>
    <p:extLst>
      <p:ext uri="{BB962C8B-B14F-4D97-AF65-F5344CB8AC3E}">
        <p14:creationId xmlns:p14="http://schemas.microsoft.com/office/powerpoint/2010/main" val="221668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931F22-2D17-9123-A05D-70BAA174EEBB}"/>
              </a:ext>
            </a:extLst>
          </p:cNvPr>
          <p:cNvSpPr>
            <a:spLocks noGrp="1"/>
          </p:cNvSpPr>
          <p:nvPr>
            <p:ph type="title"/>
          </p:nvPr>
        </p:nvSpPr>
        <p:spPr/>
        <p:txBody>
          <a:bodyPr/>
          <a:lstStyle/>
          <a:p>
            <a:r>
              <a:rPr lang="en-GB" noProof="0" dirty="0"/>
              <a:t>Conclusion </a:t>
            </a:r>
          </a:p>
        </p:txBody>
      </p:sp>
      <p:sp>
        <p:nvSpPr>
          <p:cNvPr id="3" name="Zástupný obsah 2">
            <a:extLst>
              <a:ext uri="{FF2B5EF4-FFF2-40B4-BE49-F238E27FC236}">
                <a16:creationId xmlns:a16="http://schemas.microsoft.com/office/drawing/2014/main" id="{92DABFED-EBFE-76B7-27E3-80C9D19CBCBC}"/>
              </a:ext>
            </a:extLst>
          </p:cNvPr>
          <p:cNvSpPr>
            <a:spLocks noGrp="1"/>
          </p:cNvSpPr>
          <p:nvPr>
            <p:ph idx="1"/>
          </p:nvPr>
        </p:nvSpPr>
        <p:spPr/>
        <p:txBody>
          <a:bodyPr>
            <a:normAutofit/>
          </a:bodyPr>
          <a:lstStyle/>
          <a:p>
            <a:pPr algn="l"/>
            <a:r>
              <a:rPr lang="en-GB" sz="2800" b="0" i="0" u="none" strike="noStrike" baseline="0" noProof="0" dirty="0">
                <a:solidFill>
                  <a:srgbClr val="231F20"/>
                </a:solidFill>
              </a:rPr>
              <a:t>It is the </a:t>
            </a:r>
            <a:r>
              <a:rPr lang="en-GB" sz="2800" b="1" i="0" u="none" strike="noStrike" baseline="0" noProof="0" dirty="0">
                <a:solidFill>
                  <a:srgbClr val="231F20"/>
                </a:solidFill>
              </a:rPr>
              <a:t>integrated package </a:t>
            </a:r>
            <a:r>
              <a:rPr lang="en-GB" sz="2800" b="0" i="0" u="none" strike="noStrike" baseline="0" noProof="0" dirty="0">
                <a:solidFill>
                  <a:srgbClr val="231F20"/>
                </a:solidFill>
              </a:rPr>
              <a:t>of complementary policies that explains why public transport in Germany can compete so well with the private car, even among affluent households. </a:t>
            </a:r>
          </a:p>
          <a:p>
            <a:pPr algn="l"/>
            <a:r>
              <a:rPr lang="en-GB" sz="2800" b="0" i="0" u="none" strike="noStrike" baseline="0" noProof="0" dirty="0">
                <a:solidFill>
                  <a:srgbClr val="231F20"/>
                </a:solidFill>
              </a:rPr>
              <a:t>Conversely, it is the </a:t>
            </a:r>
            <a:r>
              <a:rPr lang="en-GB" sz="2800" b="1" i="0" u="none" strike="noStrike" baseline="0" noProof="0" dirty="0">
                <a:solidFill>
                  <a:srgbClr val="231F20"/>
                </a:solidFill>
              </a:rPr>
              <a:t>lack of complementary </a:t>
            </a:r>
            <a:r>
              <a:rPr lang="en-GB" sz="2800" b="0" i="0" u="none" strike="noStrike" baseline="0" noProof="0" dirty="0">
                <a:solidFill>
                  <a:srgbClr val="231F20"/>
                </a:solidFill>
              </a:rPr>
              <a:t>policies that explains the continuing struggle of public transport in the USA.</a:t>
            </a:r>
            <a:endParaRPr lang="en-GB" sz="2800" noProof="0" dirty="0"/>
          </a:p>
        </p:txBody>
      </p:sp>
    </p:spTree>
    <p:extLst>
      <p:ext uri="{BB962C8B-B14F-4D97-AF65-F5344CB8AC3E}">
        <p14:creationId xmlns:p14="http://schemas.microsoft.com/office/powerpoint/2010/main" val="209413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a:t>DEMAND FOR PUBLIC TRANSPORT</a:t>
            </a:r>
          </a:p>
        </p:txBody>
      </p:sp>
      <p:sp>
        <p:nvSpPr>
          <p:cNvPr id="3" name="Zástupný symbol pro obsah 2"/>
          <p:cNvSpPr>
            <a:spLocks noGrp="1"/>
          </p:cNvSpPr>
          <p:nvPr>
            <p:ph idx="1"/>
          </p:nvPr>
        </p:nvSpPr>
        <p:spPr/>
        <p:txBody>
          <a:bodyPr>
            <a:normAutofit/>
          </a:bodyPr>
          <a:lstStyle/>
          <a:p>
            <a:pPr marL="0" indent="0" algn="ctr">
              <a:buNone/>
            </a:pPr>
            <a:r>
              <a:rPr lang="en-GB" noProof="0" dirty="0"/>
              <a:t>Q: Do you </a:t>
            </a:r>
            <a:r>
              <a:rPr lang="en-GB" b="1" noProof="0" dirty="0"/>
              <a:t>agree</a:t>
            </a:r>
            <a:r>
              <a:rPr lang="en-GB" noProof="0" dirty="0"/>
              <a:t> with the explanation and conclusion of Buehler and </a:t>
            </a:r>
            <a:r>
              <a:rPr lang="en-GB" noProof="0" dirty="0" err="1"/>
              <a:t>Pucher</a:t>
            </a:r>
            <a:r>
              <a:rPr lang="en-GB" noProof="0" dirty="0"/>
              <a:t>?  </a:t>
            </a:r>
          </a:p>
          <a:p>
            <a:pPr marL="0" indent="0" algn="ctr">
              <a:buNone/>
            </a:pPr>
            <a:endParaRPr lang="en-GB" noProof="0" dirty="0"/>
          </a:p>
          <a:p>
            <a:pPr marL="0" indent="0" algn="ctr">
              <a:buNone/>
            </a:pPr>
            <a:endParaRPr lang="en-GB" noProof="0" dirty="0"/>
          </a:p>
          <a:p>
            <a:pPr marL="0" indent="0" algn="ctr">
              <a:buNone/>
            </a:pPr>
            <a:endParaRPr lang="en-GB" noProof="0" dirty="0"/>
          </a:p>
          <a:p>
            <a:pPr marL="0" indent="0">
              <a:buNone/>
            </a:pPr>
            <a:r>
              <a:rPr lang="en-GB" sz="2400" noProof="0" dirty="0"/>
              <a:t>Buehler, R., &amp; </a:t>
            </a:r>
            <a:r>
              <a:rPr lang="en-GB" sz="2400" noProof="0" dirty="0" err="1"/>
              <a:t>Pucher</a:t>
            </a:r>
            <a:r>
              <a:rPr lang="en-GB" sz="2400" noProof="0" dirty="0"/>
              <a:t>, J. (2012). Demand for public transport in Germany and the USA: an analysis of rider characteristics. </a:t>
            </a:r>
            <a:r>
              <a:rPr lang="en-GB" sz="2400" i="1" noProof="0" dirty="0"/>
              <a:t>Transport Reviews</a:t>
            </a:r>
            <a:r>
              <a:rPr lang="en-GB" sz="2400" noProof="0" dirty="0"/>
              <a:t>, </a:t>
            </a:r>
            <a:r>
              <a:rPr lang="en-GB" sz="2400" i="1" noProof="0" dirty="0"/>
              <a:t>32</a:t>
            </a:r>
            <a:r>
              <a:rPr lang="en-GB" sz="2400" noProof="0" dirty="0"/>
              <a:t>(5), 541-567.</a:t>
            </a:r>
          </a:p>
          <a:p>
            <a:endParaRPr lang="en-GB" noProof="0" dirty="0"/>
          </a:p>
        </p:txBody>
      </p:sp>
    </p:spTree>
    <p:extLst>
      <p:ext uri="{BB962C8B-B14F-4D97-AF65-F5344CB8AC3E}">
        <p14:creationId xmlns:p14="http://schemas.microsoft.com/office/powerpoint/2010/main" val="1589267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4E0316-2D38-49FD-ED27-CF1A6BF40AC2}"/>
              </a:ext>
            </a:extLst>
          </p:cNvPr>
          <p:cNvSpPr>
            <a:spLocks noGrp="1"/>
          </p:cNvSpPr>
          <p:nvPr>
            <p:ph type="title"/>
          </p:nvPr>
        </p:nvSpPr>
        <p:spPr/>
        <p:txBody>
          <a:bodyPr/>
          <a:lstStyle/>
          <a:p>
            <a:r>
              <a:rPr lang="en-GB" noProof="0" dirty="0"/>
              <a:t>Demand for car x public transport</a:t>
            </a:r>
          </a:p>
        </p:txBody>
      </p:sp>
      <p:sp>
        <p:nvSpPr>
          <p:cNvPr id="3" name="Zástupný obsah 2">
            <a:extLst>
              <a:ext uri="{FF2B5EF4-FFF2-40B4-BE49-F238E27FC236}">
                <a16:creationId xmlns:a16="http://schemas.microsoft.com/office/drawing/2014/main" id="{51C4C7FE-1FBA-AB70-4210-A4E9149265D0}"/>
              </a:ext>
            </a:extLst>
          </p:cNvPr>
          <p:cNvSpPr>
            <a:spLocks noGrp="1"/>
          </p:cNvSpPr>
          <p:nvPr>
            <p:ph idx="1"/>
          </p:nvPr>
        </p:nvSpPr>
        <p:spPr/>
        <p:txBody>
          <a:bodyPr/>
          <a:lstStyle/>
          <a:p>
            <a:r>
              <a:rPr lang="en-GB" noProof="0" dirty="0"/>
              <a:t>This question remains one of </a:t>
            </a:r>
            <a:r>
              <a:rPr lang="en-GB" b="1" noProof="0" dirty="0"/>
              <a:t>crucial</a:t>
            </a:r>
            <a:r>
              <a:rPr lang="en-GB" noProof="0" dirty="0"/>
              <a:t> in the transport economics</a:t>
            </a:r>
          </a:p>
          <a:p>
            <a:r>
              <a:rPr lang="en-GB" noProof="0" dirty="0"/>
              <a:t>It has huge economic, transportation, political and environmental </a:t>
            </a:r>
            <a:r>
              <a:rPr lang="en-GB" b="1" noProof="0" dirty="0"/>
              <a:t>consequences</a:t>
            </a:r>
          </a:p>
          <a:p>
            <a:r>
              <a:rPr lang="en-GB" noProof="0" dirty="0"/>
              <a:t>We will now investigate </a:t>
            </a:r>
            <a:r>
              <a:rPr lang="en-GB" b="1" noProof="0" dirty="0"/>
              <a:t>varying approaches</a:t>
            </a:r>
          </a:p>
        </p:txBody>
      </p:sp>
    </p:spTree>
    <p:extLst>
      <p:ext uri="{BB962C8B-B14F-4D97-AF65-F5344CB8AC3E}">
        <p14:creationId xmlns:p14="http://schemas.microsoft.com/office/powerpoint/2010/main" val="1244234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CF1902-6606-1D85-90BF-3E26F8A86283}"/>
              </a:ext>
            </a:extLst>
          </p:cNvPr>
          <p:cNvSpPr>
            <a:spLocks noGrp="1"/>
          </p:cNvSpPr>
          <p:nvPr>
            <p:ph type="title"/>
          </p:nvPr>
        </p:nvSpPr>
        <p:spPr/>
        <p:txBody>
          <a:bodyPr/>
          <a:lstStyle/>
          <a:p>
            <a:r>
              <a:rPr lang="en-GB" noProof="0" dirty="0"/>
              <a:t>How to increase PT ridership?</a:t>
            </a:r>
          </a:p>
        </p:txBody>
      </p:sp>
      <p:sp>
        <p:nvSpPr>
          <p:cNvPr id="3" name="Zástupný obsah 2">
            <a:extLst>
              <a:ext uri="{FF2B5EF4-FFF2-40B4-BE49-F238E27FC236}">
                <a16:creationId xmlns:a16="http://schemas.microsoft.com/office/drawing/2014/main" id="{D80DCF37-8F3E-0043-E660-5F29AFBF5A02}"/>
              </a:ext>
            </a:extLst>
          </p:cNvPr>
          <p:cNvSpPr>
            <a:spLocks noGrp="1"/>
          </p:cNvSpPr>
          <p:nvPr>
            <p:ph idx="1"/>
          </p:nvPr>
        </p:nvSpPr>
        <p:spPr>
          <a:xfrm>
            <a:off x="457200" y="1600201"/>
            <a:ext cx="8229600" cy="4061048"/>
          </a:xfrm>
        </p:spPr>
        <p:txBody>
          <a:bodyPr>
            <a:normAutofit fontScale="92500" lnSpcReduction="20000"/>
          </a:bodyPr>
          <a:lstStyle/>
          <a:p>
            <a:r>
              <a:rPr lang="en-GB" noProof="0" dirty="0"/>
              <a:t>In order to give empirically based policy advice on public transport (PT) competitiveness, we have studied revealed mode choice for commuting trips in </a:t>
            </a:r>
            <a:r>
              <a:rPr lang="en-GB" b="1" noProof="0" dirty="0"/>
              <a:t>Norway</a:t>
            </a:r>
          </a:p>
          <a:p>
            <a:r>
              <a:rPr lang="en-GB" noProof="0" dirty="0"/>
              <a:t>Our main finding is that high PT shares require that </a:t>
            </a:r>
            <a:r>
              <a:rPr lang="en-GB" b="1" noProof="0" dirty="0"/>
              <a:t>all </a:t>
            </a:r>
            <a:r>
              <a:rPr lang="en-GB" noProof="0" dirty="0"/>
              <a:t>of the studied factors; efficient travel </a:t>
            </a:r>
            <a:r>
              <a:rPr lang="en-GB" b="1" noProof="0" dirty="0"/>
              <a:t>times</a:t>
            </a:r>
            <a:r>
              <a:rPr lang="en-GB" noProof="0" dirty="0"/>
              <a:t>, direct routes or </a:t>
            </a:r>
            <a:r>
              <a:rPr lang="en-GB" b="1" noProof="0" dirty="0"/>
              <a:t>few transfers</a:t>
            </a:r>
            <a:r>
              <a:rPr lang="en-GB" noProof="0" dirty="0"/>
              <a:t>, and high service </a:t>
            </a:r>
            <a:r>
              <a:rPr lang="en-GB" b="1" noProof="0" dirty="0"/>
              <a:t>frequency</a:t>
            </a:r>
            <a:r>
              <a:rPr lang="en-GB" noProof="0" dirty="0"/>
              <a:t> is in place. If either one of these are not in place, the market share for PT is significantly reduced. </a:t>
            </a:r>
          </a:p>
        </p:txBody>
      </p:sp>
      <p:sp>
        <p:nvSpPr>
          <p:cNvPr id="5" name="TextovéPole 4">
            <a:extLst>
              <a:ext uri="{FF2B5EF4-FFF2-40B4-BE49-F238E27FC236}">
                <a16:creationId xmlns:a16="http://schemas.microsoft.com/office/drawing/2014/main" id="{17DB1D74-6261-997F-BEB0-D346E3D0F07E}"/>
              </a:ext>
            </a:extLst>
          </p:cNvPr>
          <p:cNvSpPr txBox="1"/>
          <p:nvPr/>
        </p:nvSpPr>
        <p:spPr>
          <a:xfrm>
            <a:off x="611560" y="5815688"/>
            <a:ext cx="8229600" cy="923330"/>
          </a:xfrm>
          <a:prstGeom prst="rect">
            <a:avLst/>
          </a:prstGeom>
          <a:noFill/>
        </p:spPr>
        <p:txBody>
          <a:bodyPr wrap="square">
            <a:spAutoFit/>
          </a:bodyPr>
          <a:lstStyle/>
          <a:p>
            <a:r>
              <a:rPr lang="en-US" dirty="0" err="1"/>
              <a:t>Lunke</a:t>
            </a:r>
            <a:r>
              <a:rPr lang="en-US" dirty="0"/>
              <a:t>, E. B., </a:t>
            </a:r>
            <a:r>
              <a:rPr lang="en-US" dirty="0" err="1"/>
              <a:t>Fearnley</a:t>
            </a:r>
            <a:r>
              <a:rPr lang="en-US" dirty="0"/>
              <a:t>, N., &amp; </a:t>
            </a:r>
            <a:r>
              <a:rPr lang="en-US" dirty="0" err="1"/>
              <a:t>Aarhaug</a:t>
            </a:r>
            <a:r>
              <a:rPr lang="en-US" dirty="0"/>
              <a:t>, J. (2021). Public transport competitiveness vs. the car: Impact of relative journey time and service attributes. </a:t>
            </a:r>
            <a:r>
              <a:rPr lang="en-US" i="1" dirty="0"/>
              <a:t>Research in Transportation Economics</a:t>
            </a:r>
            <a:r>
              <a:rPr lang="en-US" dirty="0"/>
              <a:t>, </a:t>
            </a:r>
            <a:r>
              <a:rPr lang="en-US" i="1" dirty="0"/>
              <a:t>90</a:t>
            </a:r>
            <a:r>
              <a:rPr lang="en-US" dirty="0"/>
              <a:t>, 101098.</a:t>
            </a:r>
            <a:endParaRPr lang="cs-CZ" dirty="0"/>
          </a:p>
        </p:txBody>
      </p:sp>
    </p:spTree>
    <p:extLst>
      <p:ext uri="{BB962C8B-B14F-4D97-AF65-F5344CB8AC3E}">
        <p14:creationId xmlns:p14="http://schemas.microsoft.com/office/powerpoint/2010/main" val="1708624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08D744-8739-3050-6327-714E4B421E22}"/>
              </a:ext>
            </a:extLst>
          </p:cNvPr>
          <p:cNvSpPr>
            <a:spLocks noGrp="1"/>
          </p:cNvSpPr>
          <p:nvPr>
            <p:ph type="title"/>
          </p:nvPr>
        </p:nvSpPr>
        <p:spPr/>
        <p:txBody>
          <a:bodyPr/>
          <a:lstStyle/>
          <a:p>
            <a:r>
              <a:rPr lang="en-GB" noProof="0" dirty="0"/>
              <a:t>Users and non-users</a:t>
            </a:r>
          </a:p>
        </p:txBody>
      </p:sp>
      <p:sp>
        <p:nvSpPr>
          <p:cNvPr id="3" name="Zástupný obsah 2">
            <a:extLst>
              <a:ext uri="{FF2B5EF4-FFF2-40B4-BE49-F238E27FC236}">
                <a16:creationId xmlns:a16="http://schemas.microsoft.com/office/drawing/2014/main" id="{4CD25529-B744-38CD-22A3-990FD69C0618}"/>
              </a:ext>
            </a:extLst>
          </p:cNvPr>
          <p:cNvSpPr>
            <a:spLocks noGrp="1"/>
          </p:cNvSpPr>
          <p:nvPr>
            <p:ph idx="1"/>
          </p:nvPr>
        </p:nvSpPr>
        <p:spPr>
          <a:xfrm>
            <a:off x="457200" y="1417638"/>
            <a:ext cx="8229600" cy="4525963"/>
          </a:xfrm>
        </p:spPr>
        <p:txBody>
          <a:bodyPr>
            <a:normAutofit/>
          </a:bodyPr>
          <a:lstStyle/>
          <a:p>
            <a:r>
              <a:rPr lang="en-GB" noProof="0" dirty="0"/>
              <a:t>Waiting time, cleanliness and comfort are PT variables that </a:t>
            </a:r>
            <a:r>
              <a:rPr lang="en-GB" b="1" noProof="0" dirty="0"/>
              <a:t>users </a:t>
            </a:r>
            <a:r>
              <a:rPr lang="en-GB" noProof="0" dirty="0"/>
              <a:t>most valued, Variables such as driver kindness, bus occupancy and journey time are generally less important. </a:t>
            </a:r>
          </a:p>
          <a:p>
            <a:r>
              <a:rPr lang="en-GB" noProof="0" dirty="0"/>
              <a:t>For </a:t>
            </a:r>
            <a:r>
              <a:rPr lang="en-GB" b="1" noProof="0" dirty="0"/>
              <a:t>potential users </a:t>
            </a:r>
            <a:r>
              <a:rPr lang="en-GB" noProof="0" dirty="0"/>
              <a:t>the more important variables are waiting time, journey time and above all, level of occupancy. They consider the other variables to be of little importance.</a:t>
            </a:r>
          </a:p>
        </p:txBody>
      </p:sp>
      <p:sp>
        <p:nvSpPr>
          <p:cNvPr id="5" name="TextovéPole 4">
            <a:extLst>
              <a:ext uri="{FF2B5EF4-FFF2-40B4-BE49-F238E27FC236}">
                <a16:creationId xmlns:a16="http://schemas.microsoft.com/office/drawing/2014/main" id="{FA4A3179-29D7-FC4D-6690-A386AED15F9A}"/>
              </a:ext>
            </a:extLst>
          </p:cNvPr>
          <p:cNvSpPr txBox="1"/>
          <p:nvPr/>
        </p:nvSpPr>
        <p:spPr>
          <a:xfrm>
            <a:off x="611560" y="5936918"/>
            <a:ext cx="7427168" cy="646331"/>
          </a:xfrm>
          <a:prstGeom prst="rect">
            <a:avLst/>
          </a:prstGeom>
          <a:noFill/>
        </p:spPr>
        <p:txBody>
          <a:bodyPr wrap="square">
            <a:spAutoFit/>
          </a:bodyPr>
          <a:lstStyle/>
          <a:p>
            <a:r>
              <a:rPr lang="en-US" dirty="0" err="1"/>
              <a:t>Dell’Olio</a:t>
            </a:r>
            <a:r>
              <a:rPr lang="en-US" dirty="0"/>
              <a:t>, L., </a:t>
            </a:r>
            <a:r>
              <a:rPr lang="en-US" dirty="0" err="1"/>
              <a:t>Ibeas</a:t>
            </a:r>
            <a:r>
              <a:rPr lang="en-US" dirty="0"/>
              <a:t>, A., &amp; </a:t>
            </a:r>
            <a:r>
              <a:rPr lang="en-US" dirty="0" err="1"/>
              <a:t>Cecin</a:t>
            </a:r>
            <a:r>
              <a:rPr lang="en-US" dirty="0"/>
              <a:t>, P. (2011). The quality of service desired by public transport users. </a:t>
            </a:r>
            <a:r>
              <a:rPr lang="en-US" i="1" dirty="0"/>
              <a:t>Transport Policy</a:t>
            </a:r>
            <a:r>
              <a:rPr lang="en-US" dirty="0"/>
              <a:t>, </a:t>
            </a:r>
            <a:r>
              <a:rPr lang="en-US" i="1" dirty="0"/>
              <a:t>18</a:t>
            </a:r>
            <a:r>
              <a:rPr lang="en-US" dirty="0"/>
              <a:t>(1), 217-227.</a:t>
            </a:r>
          </a:p>
        </p:txBody>
      </p:sp>
    </p:spTree>
    <p:extLst>
      <p:ext uri="{BB962C8B-B14F-4D97-AF65-F5344CB8AC3E}">
        <p14:creationId xmlns:p14="http://schemas.microsoft.com/office/powerpoint/2010/main" val="398443477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TotalTime>
  <Words>3070</Words>
  <Application>Microsoft Office PowerPoint</Application>
  <PresentationFormat>Předvádění na obrazovce (4:3)</PresentationFormat>
  <Paragraphs>160</Paragraphs>
  <Slides>36</Slides>
  <Notes>2</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36</vt:i4>
      </vt:variant>
    </vt:vector>
  </HeadingPairs>
  <TitlesOfParts>
    <vt:vector size="39" baseType="lpstr">
      <vt:lpstr>Arial</vt:lpstr>
      <vt:lpstr>Calibri</vt:lpstr>
      <vt:lpstr>Motiv systému Office</vt:lpstr>
      <vt:lpstr>3. TRANSPORT DEMAND ISSUES</vt:lpstr>
      <vt:lpstr>PUBLIC TRANSPORT</vt:lpstr>
      <vt:lpstr>Germans and Americans</vt:lpstr>
      <vt:lpstr>Explanation?</vt:lpstr>
      <vt:lpstr>Conclusion </vt:lpstr>
      <vt:lpstr>DEMAND FOR PUBLIC TRANSPORT</vt:lpstr>
      <vt:lpstr>Demand for car x public transport</vt:lpstr>
      <vt:lpstr>How to increase PT ridership?</vt:lpstr>
      <vt:lpstr>Users and non-users</vt:lpstr>
      <vt:lpstr>How to attract car users?</vt:lpstr>
      <vt:lpstr>Users are not homogenous…</vt:lpstr>
      <vt:lpstr>Policy design matters….</vt:lpstr>
      <vt:lpstr>To abolish fares?</vt:lpstr>
      <vt:lpstr>Car as status?</vt:lpstr>
      <vt:lpstr>Car restrictions?</vt:lpstr>
      <vt:lpstr>Environmental beliefs?</vt:lpstr>
      <vt:lpstr>COVID</vt:lpstr>
      <vt:lpstr>Summary (PT x car)</vt:lpstr>
      <vt:lpstr>DEMAND FOR TRANSPORT MODES</vt:lpstr>
      <vt:lpstr>Life cycles of transport modes</vt:lpstr>
      <vt:lpstr>Metz, D. (2013). Peak car and beyond: the fourth era of travel. Transport Reviews, 33(3), 255-270.</vt:lpstr>
      <vt:lpstr>Reducing car dependence</vt:lpstr>
      <vt:lpstr>Reducing car dependence (2)</vt:lpstr>
      <vt:lpstr>Modal split – passengers (2019)</vt:lpstr>
      <vt:lpstr>THE PROBLEM OF THE PEAK</vt:lpstr>
      <vt:lpstr>Distribution of traffic by time of the day, UK, 2004: Cars</vt:lpstr>
      <vt:lpstr>Peak and off peak periods</vt:lpstr>
      <vt:lpstr>The problem of rural demand</vt:lpstr>
      <vt:lpstr>The problem of rural demand</vt:lpstr>
      <vt:lpstr>Provision of rural services</vt:lpstr>
      <vt:lpstr>COMMUTING PARADOX</vt:lpstr>
      <vt:lpstr>Commuting time</vt:lpstr>
      <vt:lpstr>EX (1): Monetary and time costs</vt:lpstr>
      <vt:lpstr>EX (2): Value of time</vt:lpstr>
      <vt:lpstr>EX (3): Population density and public transport</vt:lpstr>
      <vt:lpstr>Ex (4): The notion of need</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for Lecture 3</dc:title>
  <dc:creator>Tomes Zdenek</dc:creator>
  <cp:lastModifiedBy>Zdeněk Tomeš</cp:lastModifiedBy>
  <cp:revision>32</cp:revision>
  <dcterms:created xsi:type="dcterms:W3CDTF">2018-01-04T06:58:45Z</dcterms:created>
  <dcterms:modified xsi:type="dcterms:W3CDTF">2023-07-29T15:55:34Z</dcterms:modified>
</cp:coreProperties>
</file>