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66" r:id="rId3"/>
    <p:sldId id="367" r:id="rId4"/>
    <p:sldId id="351" r:id="rId5"/>
    <p:sldId id="260" r:id="rId6"/>
    <p:sldId id="261" r:id="rId7"/>
    <p:sldId id="264" r:id="rId8"/>
    <p:sldId id="265" r:id="rId9"/>
    <p:sldId id="266" r:id="rId10"/>
    <p:sldId id="267" r:id="rId11"/>
    <p:sldId id="268" r:id="rId12"/>
    <p:sldId id="352" r:id="rId13"/>
    <p:sldId id="284" r:id="rId14"/>
    <p:sldId id="318" r:id="rId15"/>
    <p:sldId id="365" r:id="rId16"/>
    <p:sldId id="262" r:id="rId17"/>
    <p:sldId id="358" r:id="rId18"/>
    <p:sldId id="359" r:id="rId19"/>
    <p:sldId id="354" r:id="rId20"/>
    <p:sldId id="368" r:id="rId21"/>
    <p:sldId id="369" r:id="rId22"/>
    <p:sldId id="263" r:id="rId23"/>
    <p:sldId id="361" r:id="rId24"/>
    <p:sldId id="362" r:id="rId25"/>
    <p:sldId id="355" r:id="rId26"/>
    <p:sldId id="356" r:id="rId27"/>
    <p:sldId id="371" r:id="rId28"/>
    <p:sldId id="372" r:id="rId29"/>
    <p:sldId id="325" r:id="rId30"/>
    <p:sldId id="373" r:id="rId31"/>
    <p:sldId id="376" r:id="rId32"/>
    <p:sldId id="377" r:id="rId33"/>
    <p:sldId id="382" r:id="rId34"/>
    <p:sldId id="378" r:id="rId35"/>
    <p:sldId id="328" r:id="rId36"/>
    <p:sldId id="380" r:id="rId37"/>
    <p:sldId id="331" r:id="rId38"/>
    <p:sldId id="335" r:id="rId39"/>
    <p:sldId id="337" r:id="rId40"/>
    <p:sldId id="336" r:id="rId41"/>
    <p:sldId id="370" r:id="rId42"/>
    <p:sldId id="339" r:id="rId43"/>
    <p:sldId id="340" r:id="rId44"/>
    <p:sldId id="34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557" autoAdjust="0"/>
  </p:normalViewPr>
  <p:slideViewPr>
    <p:cSldViewPr>
      <p:cViewPr varScale="1">
        <p:scale>
          <a:sx n="60" d="100"/>
          <a:sy n="60" d="100"/>
        </p:scale>
        <p:origin x="1460" y="48"/>
      </p:cViewPr>
      <p:guideLst>
        <p:guide orient="horz" pos="2160"/>
        <p:guide pos="2880"/>
      </p:guideLst>
    </p:cSldViewPr>
  </p:slideViewPr>
  <p:outlineViewPr>
    <p:cViewPr>
      <p:scale>
        <a:sx n="33" d="100"/>
        <a:sy n="33" d="100"/>
      </p:scale>
      <p:origin x="0" y="-666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en-GB"/>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GB"/>
          </a:p>
        </p:txBody>
      </p:sp>
      <p:sp>
        <p:nvSpPr>
          <p:cNvPr id="4" name="Zástupný symbol pro datum 3"/>
          <p:cNvSpPr>
            <a:spLocks noGrp="1"/>
          </p:cNvSpPr>
          <p:nvPr>
            <p:ph type="dt" sz="half" idx="10"/>
          </p:nvPr>
        </p:nvSpPr>
        <p:spPr/>
        <p:txBody>
          <a:bodyPr/>
          <a:lstStyle/>
          <a:p>
            <a:fld id="{C893D65A-C630-4EB2-A27B-E8BD39AE390C}" type="datetimeFigureOut">
              <a:rPr lang="en-GB" smtClean="0"/>
              <a:t>29/07/2023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785340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C893D65A-C630-4EB2-A27B-E8BD39AE390C}" type="datetimeFigureOut">
              <a:rPr lang="en-GB" smtClean="0"/>
              <a:t>29/07/2023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403562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endParaRPr lang="en-GB"/>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C893D65A-C630-4EB2-A27B-E8BD39AE390C}" type="datetimeFigureOut">
              <a:rPr lang="en-GB" smtClean="0"/>
              <a:t>29/07/2023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357447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C893D65A-C630-4EB2-A27B-E8BD39AE390C}" type="datetimeFigureOut">
              <a:rPr lang="en-GB" smtClean="0"/>
              <a:t>29/07/2023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1122123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GB"/>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893D65A-C630-4EB2-A27B-E8BD39AE390C}" type="datetimeFigureOut">
              <a:rPr lang="en-GB" smtClean="0"/>
              <a:t>29/07/2023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14488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p:cNvSpPr>
            <a:spLocks noGrp="1"/>
          </p:cNvSpPr>
          <p:nvPr>
            <p:ph type="dt" sz="half" idx="10"/>
          </p:nvPr>
        </p:nvSpPr>
        <p:spPr/>
        <p:txBody>
          <a:bodyPr/>
          <a:lstStyle/>
          <a:p>
            <a:fld id="{C893D65A-C630-4EB2-A27B-E8BD39AE390C}" type="datetimeFigureOut">
              <a:rPr lang="en-GB" smtClean="0"/>
              <a:t>29/07/2023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2409280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endParaRPr lang="en-GB"/>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p:cNvSpPr>
            <a:spLocks noGrp="1"/>
          </p:cNvSpPr>
          <p:nvPr>
            <p:ph type="dt" sz="half" idx="10"/>
          </p:nvPr>
        </p:nvSpPr>
        <p:spPr/>
        <p:txBody>
          <a:bodyPr/>
          <a:lstStyle/>
          <a:p>
            <a:fld id="{C893D65A-C630-4EB2-A27B-E8BD39AE390C}" type="datetimeFigureOut">
              <a:rPr lang="en-GB" smtClean="0"/>
              <a:t>29/07/2023</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2179289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datum 2"/>
          <p:cNvSpPr>
            <a:spLocks noGrp="1"/>
          </p:cNvSpPr>
          <p:nvPr>
            <p:ph type="dt" sz="half" idx="10"/>
          </p:nvPr>
        </p:nvSpPr>
        <p:spPr/>
        <p:txBody>
          <a:bodyPr/>
          <a:lstStyle/>
          <a:p>
            <a:fld id="{C893D65A-C630-4EB2-A27B-E8BD39AE390C}" type="datetimeFigureOut">
              <a:rPr lang="en-GB" smtClean="0"/>
              <a:t>29/07/2023</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4024210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893D65A-C630-4EB2-A27B-E8BD39AE390C}" type="datetimeFigureOut">
              <a:rPr lang="en-GB" smtClean="0"/>
              <a:t>29/07/2023</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29394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GB"/>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893D65A-C630-4EB2-A27B-E8BD39AE390C}" type="datetimeFigureOut">
              <a:rPr lang="en-GB" smtClean="0"/>
              <a:t>29/07/2023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1788384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GB"/>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893D65A-C630-4EB2-A27B-E8BD39AE390C}" type="datetimeFigureOut">
              <a:rPr lang="en-GB" smtClean="0"/>
              <a:t>29/07/2023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EAB0BF48-DCF2-4935-8996-312DE8630EF4}" type="slidenum">
              <a:rPr lang="en-GB" smtClean="0"/>
              <a:t>‹#›</a:t>
            </a:fld>
            <a:endParaRPr lang="en-GB"/>
          </a:p>
        </p:txBody>
      </p:sp>
    </p:spTree>
    <p:extLst>
      <p:ext uri="{BB962C8B-B14F-4D97-AF65-F5344CB8AC3E}">
        <p14:creationId xmlns:p14="http://schemas.microsoft.com/office/powerpoint/2010/main" val="3806301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93D65A-C630-4EB2-A27B-E8BD39AE390C}" type="datetimeFigureOut">
              <a:rPr lang="en-GB" smtClean="0"/>
              <a:t>29/07/2023</a:t>
            </a:fld>
            <a:endParaRPr lang="en-GB"/>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0BF48-DCF2-4935-8996-312DE8630EF4}" type="slidenum">
              <a:rPr lang="en-GB" smtClean="0"/>
              <a:t>‹#›</a:t>
            </a:fld>
            <a:endParaRPr lang="en-GB"/>
          </a:p>
        </p:txBody>
      </p:sp>
    </p:spTree>
    <p:extLst>
      <p:ext uri="{BB962C8B-B14F-4D97-AF65-F5344CB8AC3E}">
        <p14:creationId xmlns:p14="http://schemas.microsoft.com/office/powerpoint/2010/main" val="4019169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4. TRANSPORT COSTS</a:t>
            </a:r>
            <a:endParaRPr lang="en-GB" dirty="0"/>
          </a:p>
        </p:txBody>
      </p:sp>
      <p:sp>
        <p:nvSpPr>
          <p:cNvPr id="5" name="Podnadpis 4"/>
          <p:cNvSpPr>
            <a:spLocks noGrp="1"/>
          </p:cNvSpPr>
          <p:nvPr>
            <p:ph type="subTitle" idx="1"/>
          </p:nvPr>
        </p:nvSpPr>
        <p:spPr/>
        <p:txBody>
          <a:bodyPr>
            <a:normAutofit/>
          </a:bodyPr>
          <a:lstStyle/>
          <a:p>
            <a:endParaRPr lang="cs-CZ" dirty="0"/>
          </a:p>
        </p:txBody>
      </p:sp>
    </p:spTree>
    <p:extLst>
      <p:ext uri="{BB962C8B-B14F-4D97-AF65-F5344CB8AC3E}">
        <p14:creationId xmlns:p14="http://schemas.microsoft.com/office/powerpoint/2010/main" val="572941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en-GB" dirty="0"/>
              <a:t>Efficiency determinants - data</a:t>
            </a:r>
          </a:p>
        </p:txBody>
      </p:sp>
      <p:sp>
        <p:nvSpPr>
          <p:cNvPr id="5" name="TextovéPole 4"/>
          <p:cNvSpPr txBox="1"/>
          <p:nvPr/>
        </p:nvSpPr>
        <p:spPr>
          <a:xfrm>
            <a:off x="6300192" y="6391200"/>
            <a:ext cx="2646388" cy="307777"/>
          </a:xfrm>
          <a:prstGeom prst="rect">
            <a:avLst/>
          </a:prstGeom>
          <a:noFill/>
        </p:spPr>
        <p:txBody>
          <a:bodyPr wrap="square" rtlCol="0">
            <a:spAutoFit/>
          </a:bodyPr>
          <a:lstStyle/>
          <a:p>
            <a:r>
              <a:rPr lang="cs-CZ" sz="1400" dirty="0"/>
              <a:t>Source: </a:t>
            </a:r>
            <a:r>
              <a:rPr lang="cs-CZ" sz="1400" dirty="0" err="1"/>
              <a:t>Driessen</a:t>
            </a:r>
            <a:r>
              <a:rPr lang="cs-CZ" sz="1400" dirty="0"/>
              <a:t> et al. (2006)</a:t>
            </a:r>
          </a:p>
        </p:txBody>
      </p:sp>
      <p:sp>
        <p:nvSpPr>
          <p:cNvPr id="3" name="Zástupný obsah 2">
            <a:extLst>
              <a:ext uri="{FF2B5EF4-FFF2-40B4-BE49-F238E27FC236}">
                <a16:creationId xmlns:a16="http://schemas.microsoft.com/office/drawing/2014/main" id="{F7C6B562-B8C9-191D-7F3A-EFE52AB5683E}"/>
              </a:ext>
            </a:extLst>
          </p:cNvPr>
          <p:cNvSpPr>
            <a:spLocks noGrp="1"/>
          </p:cNvSpPr>
          <p:nvPr>
            <p:ph idx="1"/>
          </p:nvPr>
        </p:nvSpPr>
        <p:spPr/>
        <p:txBody>
          <a:bodyPr/>
          <a:lstStyle/>
          <a:p>
            <a:endParaRPr lang="cs-CZ"/>
          </a:p>
        </p:txBody>
      </p:sp>
      <p:pic>
        <p:nvPicPr>
          <p:cNvPr id="6" name="Obrázek 5">
            <a:extLst>
              <a:ext uri="{FF2B5EF4-FFF2-40B4-BE49-F238E27FC236}">
                <a16:creationId xmlns:a16="http://schemas.microsoft.com/office/drawing/2014/main" id="{1C188894-DAA4-BDC4-9868-450C3B05ABDB}"/>
              </a:ext>
            </a:extLst>
          </p:cNvPr>
          <p:cNvPicPr>
            <a:picLocks noChangeAspect="1"/>
          </p:cNvPicPr>
          <p:nvPr/>
        </p:nvPicPr>
        <p:blipFill>
          <a:blip r:embed="rId2"/>
          <a:stretch>
            <a:fillRect/>
          </a:stretch>
        </p:blipFill>
        <p:spPr>
          <a:xfrm>
            <a:off x="539552" y="1121487"/>
            <a:ext cx="7596336" cy="5577490"/>
          </a:xfrm>
          <a:prstGeom prst="rect">
            <a:avLst/>
          </a:prstGeom>
        </p:spPr>
      </p:pic>
    </p:spTree>
    <p:extLst>
      <p:ext uri="{BB962C8B-B14F-4D97-AF65-F5344CB8AC3E}">
        <p14:creationId xmlns:p14="http://schemas.microsoft.com/office/powerpoint/2010/main" val="1796598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74638"/>
            <a:ext cx="8435280" cy="778098"/>
          </a:xfrm>
        </p:spPr>
        <p:txBody>
          <a:bodyPr>
            <a:noAutofit/>
          </a:bodyPr>
          <a:lstStyle/>
          <a:p>
            <a:r>
              <a:rPr lang="en-GB" sz="3800" dirty="0"/>
              <a:t>Efficiency determinants – results</a:t>
            </a:r>
          </a:p>
        </p:txBody>
      </p:sp>
      <p:sp>
        <p:nvSpPr>
          <p:cNvPr id="5" name="TextovéPole 4"/>
          <p:cNvSpPr txBox="1"/>
          <p:nvPr/>
        </p:nvSpPr>
        <p:spPr>
          <a:xfrm>
            <a:off x="6296389" y="6374669"/>
            <a:ext cx="2646388" cy="307777"/>
          </a:xfrm>
          <a:prstGeom prst="rect">
            <a:avLst/>
          </a:prstGeom>
          <a:noFill/>
        </p:spPr>
        <p:txBody>
          <a:bodyPr wrap="square" rtlCol="0">
            <a:spAutoFit/>
          </a:bodyPr>
          <a:lstStyle/>
          <a:p>
            <a:r>
              <a:rPr lang="cs-CZ" sz="1400" dirty="0"/>
              <a:t>Source: </a:t>
            </a:r>
            <a:r>
              <a:rPr lang="cs-CZ" sz="1400" dirty="0" err="1"/>
              <a:t>Driessen</a:t>
            </a:r>
            <a:r>
              <a:rPr lang="cs-CZ" sz="1400" dirty="0"/>
              <a:t> et al. (2006)</a:t>
            </a:r>
          </a:p>
        </p:txBody>
      </p:sp>
      <p:pic>
        <p:nvPicPr>
          <p:cNvPr id="6" name="Zástupný obsah 5">
            <a:extLst>
              <a:ext uri="{FF2B5EF4-FFF2-40B4-BE49-F238E27FC236}">
                <a16:creationId xmlns:a16="http://schemas.microsoft.com/office/drawing/2014/main" id="{443CBC4F-7387-EA69-CEA8-EBD842911ABA}"/>
              </a:ext>
            </a:extLst>
          </p:cNvPr>
          <p:cNvPicPr>
            <a:picLocks noGrp="1" noChangeAspect="1"/>
          </p:cNvPicPr>
          <p:nvPr>
            <p:ph idx="1"/>
          </p:nvPr>
        </p:nvPicPr>
        <p:blipFill>
          <a:blip r:embed="rId2"/>
          <a:stretch>
            <a:fillRect/>
          </a:stretch>
        </p:blipFill>
        <p:spPr>
          <a:xfrm>
            <a:off x="1115616" y="1229640"/>
            <a:ext cx="4824536" cy="5158531"/>
          </a:xfrm>
        </p:spPr>
      </p:pic>
    </p:spTree>
    <p:extLst>
      <p:ext uri="{BB962C8B-B14F-4D97-AF65-F5344CB8AC3E}">
        <p14:creationId xmlns:p14="http://schemas.microsoft.com/office/powerpoint/2010/main" val="1129205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E22DE7-D853-EFB9-6591-EFACCDCFB1F0}"/>
              </a:ext>
            </a:extLst>
          </p:cNvPr>
          <p:cNvSpPr>
            <a:spLocks noGrp="1"/>
          </p:cNvSpPr>
          <p:nvPr>
            <p:ph type="title"/>
          </p:nvPr>
        </p:nvSpPr>
        <p:spPr/>
        <p:txBody>
          <a:bodyPr/>
          <a:lstStyle/>
          <a:p>
            <a:r>
              <a:rPr lang="en-GB" dirty="0"/>
              <a:t>Conclusions</a:t>
            </a:r>
          </a:p>
        </p:txBody>
      </p:sp>
      <p:sp>
        <p:nvSpPr>
          <p:cNvPr id="3" name="Zástupný obsah 2">
            <a:extLst>
              <a:ext uri="{FF2B5EF4-FFF2-40B4-BE49-F238E27FC236}">
                <a16:creationId xmlns:a16="http://schemas.microsoft.com/office/drawing/2014/main" id="{53CD3912-D0E2-B780-381E-A07EDCD039D1}"/>
              </a:ext>
            </a:extLst>
          </p:cNvPr>
          <p:cNvSpPr>
            <a:spLocks noGrp="1"/>
          </p:cNvSpPr>
          <p:nvPr>
            <p:ph idx="1"/>
          </p:nvPr>
        </p:nvSpPr>
        <p:spPr>
          <a:xfrm>
            <a:off x="457200" y="1600200"/>
            <a:ext cx="8229600" cy="4983162"/>
          </a:xfrm>
        </p:spPr>
        <p:txBody>
          <a:bodyPr>
            <a:normAutofit fontScale="85000" lnSpcReduction="20000"/>
          </a:bodyPr>
          <a:lstStyle/>
          <a:p>
            <a:r>
              <a:rPr lang="en-GB" dirty="0"/>
              <a:t>The results suggest that competitive </a:t>
            </a:r>
            <a:r>
              <a:rPr lang="en-GB" b="1" dirty="0"/>
              <a:t>tendering improves </a:t>
            </a:r>
            <a:r>
              <a:rPr lang="en-GB" dirty="0"/>
              <a:t>productive efficiency, which is in line with economic intuition as well as with expectations. </a:t>
            </a:r>
          </a:p>
          <a:p>
            <a:r>
              <a:rPr lang="en-GB" dirty="0"/>
              <a:t>They also found that </a:t>
            </a:r>
            <a:r>
              <a:rPr lang="en-GB" b="1" dirty="0"/>
              <a:t>free entry lowers </a:t>
            </a:r>
            <a:r>
              <a:rPr lang="en-GB" dirty="0"/>
              <a:t>productive efficiency. A possible explanation is that free entry may disable railway operators to reap economies of density. </a:t>
            </a:r>
          </a:p>
          <a:p>
            <a:r>
              <a:rPr lang="en-GB" dirty="0"/>
              <a:t>The final result is that </a:t>
            </a:r>
            <a:r>
              <a:rPr lang="en-GB" b="1" dirty="0"/>
              <a:t>more autonomy </a:t>
            </a:r>
            <a:r>
              <a:rPr lang="en-GB" dirty="0"/>
              <a:t>of management </a:t>
            </a:r>
            <a:r>
              <a:rPr lang="en-GB" b="1" dirty="0"/>
              <a:t>lowers </a:t>
            </a:r>
            <a:r>
              <a:rPr lang="en-GB" dirty="0"/>
              <a:t>productive efficiency. Most of the incumbent railway companies are state owned and do not face any competitive pressure. As a consequence, increased independence without sufficient competition and adequate regulation may deteriorate incentives for productive efficiency.</a:t>
            </a:r>
          </a:p>
        </p:txBody>
      </p:sp>
    </p:spTree>
    <p:extLst>
      <p:ext uri="{BB962C8B-B14F-4D97-AF65-F5344CB8AC3E}">
        <p14:creationId xmlns:p14="http://schemas.microsoft.com/office/powerpoint/2010/main" val="1515885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en-GB" dirty="0"/>
              <a:t>COSTS IN THE SHORT RUN</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16401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latin typeface="Calibri" panose="020F0502020204030204" pitchFamily="34" charset="0"/>
              </a:rPr>
              <a:t>S</a:t>
            </a:r>
            <a:r>
              <a:rPr lang="en-GB" dirty="0" err="1">
                <a:latin typeface="Calibri" panose="020F0502020204030204" pitchFamily="34" charset="0"/>
              </a:rPr>
              <a:t>hort</a:t>
            </a:r>
            <a:r>
              <a:rPr lang="en-GB" dirty="0">
                <a:latin typeface="Calibri" panose="020F0502020204030204" pitchFamily="34" charset="0"/>
              </a:rPr>
              <a:t> run</a:t>
            </a:r>
            <a:r>
              <a:rPr lang="en-GB" noProof="0" dirty="0">
                <a:latin typeface="Calibri" panose="020F0502020204030204" pitchFamily="34" charset="0"/>
              </a:rPr>
              <a:t> – level of capital fixed</a:t>
            </a:r>
          </a:p>
        </p:txBody>
      </p:sp>
      <p:sp>
        <p:nvSpPr>
          <p:cNvPr id="3" name="Zástupný symbol pro obsah 2"/>
          <p:cNvSpPr>
            <a:spLocks noGrp="1"/>
          </p:cNvSpPr>
          <p:nvPr>
            <p:ph sz="quarter" idx="1"/>
          </p:nvPr>
        </p:nvSpPr>
        <p:spPr/>
        <p:txBody>
          <a:bodyPr/>
          <a:lstStyle/>
          <a:p>
            <a:r>
              <a:rPr lang="en-GB" noProof="0" dirty="0">
                <a:latin typeface="Calibri" panose="020F0502020204030204" pitchFamily="34" charset="0"/>
              </a:rPr>
              <a:t>In the short run at least </a:t>
            </a:r>
            <a:r>
              <a:rPr lang="en-GB" b="1" noProof="0" dirty="0">
                <a:latin typeface="Calibri" panose="020F0502020204030204" pitchFamily="34" charset="0"/>
              </a:rPr>
              <a:t>one factor </a:t>
            </a:r>
            <a:r>
              <a:rPr lang="en-GB" noProof="0" dirty="0">
                <a:latin typeface="Calibri" panose="020F0502020204030204" pitchFamily="34" charset="0"/>
              </a:rPr>
              <a:t>of production is </a:t>
            </a:r>
            <a:r>
              <a:rPr lang="en-GB" b="1" noProof="0" dirty="0">
                <a:latin typeface="Calibri" panose="020F0502020204030204" pitchFamily="34" charset="0"/>
              </a:rPr>
              <a:t>fixed </a:t>
            </a:r>
            <a:r>
              <a:rPr lang="en-GB" noProof="0" dirty="0">
                <a:latin typeface="Calibri" panose="020F0502020204030204" pitchFamily="34" charset="0"/>
              </a:rPr>
              <a:t>(we assume capital)</a:t>
            </a:r>
          </a:p>
          <a:p>
            <a:r>
              <a:rPr lang="en-GB" noProof="0" dirty="0">
                <a:latin typeface="Calibri" panose="020F0502020204030204" pitchFamily="34" charset="0"/>
              </a:rPr>
              <a:t>In the short run, a discussion of </a:t>
            </a:r>
            <a:r>
              <a:rPr lang="en-GB" b="1" noProof="0" dirty="0">
                <a:latin typeface="Calibri" panose="020F0502020204030204" pitchFamily="34" charset="0"/>
              </a:rPr>
              <a:t>returns to scale is not relevant</a:t>
            </a:r>
            <a:r>
              <a:rPr lang="en-GB" noProof="0" dirty="0">
                <a:latin typeface="Calibri" panose="020F0502020204030204" pitchFamily="34" charset="0"/>
              </a:rPr>
              <a:t>, since all inputs cannot change in the same proportion.</a:t>
            </a:r>
          </a:p>
          <a:p>
            <a:r>
              <a:rPr lang="en-GB" noProof="0" dirty="0">
                <a:latin typeface="Calibri" panose="020F0502020204030204" pitchFamily="34" charset="0"/>
              </a:rPr>
              <a:t>Adding more workers to a fixed amount of capital reduces MP</a:t>
            </a:r>
            <a:r>
              <a:rPr lang="en-GB" baseline="-25000" noProof="0" dirty="0">
                <a:latin typeface="Calibri" panose="020F0502020204030204" pitchFamily="34" charset="0"/>
              </a:rPr>
              <a:t>L</a:t>
            </a:r>
            <a:r>
              <a:rPr lang="en-GB" noProof="0" dirty="0">
                <a:latin typeface="Calibri" panose="020F0502020204030204" pitchFamily="34" charset="0"/>
              </a:rPr>
              <a:t> = </a:t>
            </a:r>
            <a:r>
              <a:rPr lang="en-GB" b="1" noProof="0" dirty="0">
                <a:latin typeface="Calibri" panose="020F0502020204030204" pitchFamily="34" charset="0"/>
              </a:rPr>
              <a:t>law of diminishing returns.</a:t>
            </a:r>
            <a:r>
              <a:rPr lang="en-GB" noProof="0" dirty="0">
                <a:latin typeface="Calibri" panose="020F0502020204030204" pitchFamily="34" charset="0"/>
              </a:rPr>
              <a:t> </a:t>
            </a:r>
          </a:p>
        </p:txBody>
      </p:sp>
    </p:spTree>
    <p:extLst>
      <p:ext uri="{BB962C8B-B14F-4D97-AF65-F5344CB8AC3E}">
        <p14:creationId xmlns:p14="http://schemas.microsoft.com/office/powerpoint/2010/main" val="1132759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F47D9D-F51C-10ED-C9E0-150E8A3E6B36}"/>
              </a:ext>
            </a:extLst>
          </p:cNvPr>
          <p:cNvSpPr>
            <a:spLocks noGrp="1"/>
          </p:cNvSpPr>
          <p:nvPr>
            <p:ph type="title"/>
          </p:nvPr>
        </p:nvSpPr>
        <p:spPr/>
        <p:txBody>
          <a:bodyPr>
            <a:normAutofit/>
          </a:bodyPr>
          <a:lstStyle/>
          <a:p>
            <a:r>
              <a:rPr lang="en-GB" dirty="0"/>
              <a:t>Passenger x Freight </a:t>
            </a:r>
          </a:p>
        </p:txBody>
      </p:sp>
      <p:sp>
        <p:nvSpPr>
          <p:cNvPr id="3" name="Zástupný obsah 2">
            <a:extLst>
              <a:ext uri="{FF2B5EF4-FFF2-40B4-BE49-F238E27FC236}">
                <a16:creationId xmlns:a16="http://schemas.microsoft.com/office/drawing/2014/main" id="{BB3DF293-AC50-595D-5C0C-4743CFF40FC5}"/>
              </a:ext>
            </a:extLst>
          </p:cNvPr>
          <p:cNvSpPr>
            <a:spLocks noGrp="1"/>
          </p:cNvSpPr>
          <p:nvPr>
            <p:ph idx="1"/>
          </p:nvPr>
        </p:nvSpPr>
        <p:spPr/>
        <p:txBody>
          <a:bodyPr>
            <a:normAutofit fontScale="92500" lnSpcReduction="10000"/>
          </a:bodyPr>
          <a:lstStyle/>
          <a:p>
            <a:r>
              <a:rPr lang="en-GB" b="1" dirty="0"/>
              <a:t>Production</a:t>
            </a:r>
            <a:r>
              <a:rPr lang="en-GB" dirty="0"/>
              <a:t>: Inputs (vehicles, drivers, power); Output (vehicle-km)</a:t>
            </a:r>
          </a:p>
          <a:p>
            <a:r>
              <a:rPr lang="en-GB" b="1" dirty="0"/>
              <a:t>Passenger x freight </a:t>
            </a:r>
            <a:r>
              <a:rPr lang="en-GB" dirty="0"/>
              <a:t>→ passengers load and unload by themselves!</a:t>
            </a:r>
          </a:p>
          <a:p>
            <a:pPr marL="0" indent="0">
              <a:buNone/>
            </a:pPr>
            <a:r>
              <a:rPr lang="en-GB" dirty="0"/>
              <a:t> - Are passenger services more </a:t>
            </a:r>
            <a:r>
              <a:rPr lang="en-GB" b="1" dirty="0"/>
              <a:t>efficient</a:t>
            </a:r>
            <a:r>
              <a:rPr lang="en-GB" dirty="0"/>
              <a:t>?</a:t>
            </a:r>
          </a:p>
          <a:p>
            <a:pPr>
              <a:buFontTx/>
              <a:buChar char="-"/>
            </a:pPr>
            <a:r>
              <a:rPr lang="en-GB" dirty="0"/>
              <a:t>Are there any </a:t>
            </a:r>
            <a:r>
              <a:rPr lang="en-GB" b="1" dirty="0"/>
              <a:t>complementarities</a:t>
            </a:r>
            <a:r>
              <a:rPr lang="en-GB" dirty="0"/>
              <a:t> in producing together passenger and freight? (air, rail)</a:t>
            </a:r>
          </a:p>
          <a:p>
            <a:pPr>
              <a:buFontTx/>
              <a:buChar char="-"/>
            </a:pPr>
            <a:r>
              <a:rPr lang="en-GB" dirty="0"/>
              <a:t>Freight rail need </a:t>
            </a:r>
            <a:r>
              <a:rPr lang="en-GB" b="1" dirty="0"/>
              <a:t>1.45</a:t>
            </a:r>
            <a:r>
              <a:rPr lang="en-GB" dirty="0"/>
              <a:t> higher labour component in comparison with passenger rail (Nash, 1985)</a:t>
            </a:r>
          </a:p>
          <a:p>
            <a:pPr>
              <a:buFontTx/>
              <a:buChar char="-"/>
            </a:pPr>
            <a:endParaRPr lang="en-GB" dirty="0"/>
          </a:p>
        </p:txBody>
      </p:sp>
    </p:spTree>
    <p:extLst>
      <p:ext uri="{BB962C8B-B14F-4D97-AF65-F5344CB8AC3E}">
        <p14:creationId xmlns:p14="http://schemas.microsoft.com/office/powerpoint/2010/main" val="482407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lstStyle/>
          <a:p>
            <a:r>
              <a:rPr lang="en-GB" dirty="0"/>
              <a:t>Case: Mode cost comparison</a:t>
            </a:r>
          </a:p>
        </p:txBody>
      </p:sp>
      <p:graphicFrame>
        <p:nvGraphicFramePr>
          <p:cNvPr id="4" name="Content Placeholder 3"/>
          <p:cNvGraphicFramePr>
            <a:graphicFrameLocks noChangeAspect="1"/>
          </p:cNvGraphicFramePr>
          <p:nvPr/>
        </p:nvGraphicFramePr>
        <p:xfrm>
          <a:off x="70371" y="1196752"/>
          <a:ext cx="9061450" cy="5349875"/>
        </p:xfrm>
        <a:graphic>
          <a:graphicData uri="http://schemas.openxmlformats.org/presentationml/2006/ole">
            <mc:AlternateContent xmlns:mc="http://schemas.openxmlformats.org/markup-compatibility/2006">
              <mc:Choice xmlns:v="urn:schemas-microsoft-com:vml" Requires="v">
                <p:oleObj name="Document" r:id="rId2" imgW="7874000" imgH="4648200" progId="Word.Document.12">
                  <p:embed/>
                </p:oleObj>
              </mc:Choice>
              <mc:Fallback>
                <p:oleObj name="Document" r:id="rId2" imgW="7874000" imgH="4648200" progId="Word.Document.12">
                  <p:embed/>
                  <p:pic>
                    <p:nvPicPr>
                      <p:cNvPr id="4" name="Content Placeholder 3"/>
                      <p:cNvPicPr/>
                      <p:nvPr/>
                    </p:nvPicPr>
                    <p:blipFill>
                      <a:blip r:embed="rId3"/>
                      <a:stretch>
                        <a:fillRect/>
                      </a:stretch>
                    </p:blipFill>
                    <p:spPr>
                      <a:xfrm>
                        <a:off x="70371" y="1196752"/>
                        <a:ext cx="9061450" cy="5349875"/>
                      </a:xfrm>
                      <a:prstGeom prst="rect">
                        <a:avLst/>
                      </a:prstGeom>
                    </p:spPr>
                  </p:pic>
                </p:oleObj>
              </mc:Fallback>
            </mc:AlternateContent>
          </a:graphicData>
        </a:graphic>
      </p:graphicFrame>
    </p:spTree>
    <p:extLst>
      <p:ext uri="{BB962C8B-B14F-4D97-AF65-F5344CB8AC3E}">
        <p14:creationId xmlns:p14="http://schemas.microsoft.com/office/powerpoint/2010/main" val="2418829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2A8D90-DA59-615A-6C6A-D9AB41F82FE9}"/>
              </a:ext>
            </a:extLst>
          </p:cNvPr>
          <p:cNvSpPr>
            <a:spLocks noGrp="1"/>
          </p:cNvSpPr>
          <p:nvPr>
            <p:ph type="title"/>
          </p:nvPr>
        </p:nvSpPr>
        <p:spPr/>
        <p:txBody>
          <a:bodyPr/>
          <a:lstStyle/>
          <a:p>
            <a:r>
              <a:rPr lang="en-GB" dirty="0"/>
              <a:t>Modal comparisons</a:t>
            </a:r>
          </a:p>
        </p:txBody>
      </p:sp>
      <p:sp>
        <p:nvSpPr>
          <p:cNvPr id="3" name="Zástupný obsah 2">
            <a:extLst>
              <a:ext uri="{FF2B5EF4-FFF2-40B4-BE49-F238E27FC236}">
                <a16:creationId xmlns:a16="http://schemas.microsoft.com/office/drawing/2014/main" id="{074F2B73-FD6B-0EA7-EFCB-E1EE74180E7B}"/>
              </a:ext>
            </a:extLst>
          </p:cNvPr>
          <p:cNvSpPr>
            <a:spLocks noGrp="1"/>
          </p:cNvSpPr>
          <p:nvPr>
            <p:ph idx="1"/>
          </p:nvPr>
        </p:nvSpPr>
        <p:spPr/>
        <p:txBody>
          <a:bodyPr/>
          <a:lstStyle/>
          <a:p>
            <a:r>
              <a:rPr lang="en-GB" b="1" dirty="0"/>
              <a:t>Labour intensive </a:t>
            </a:r>
            <a:r>
              <a:rPr lang="en-GB" dirty="0"/>
              <a:t>industries: parcel and bus operations; </a:t>
            </a:r>
          </a:p>
          <a:p>
            <a:r>
              <a:rPr lang="en-GB" b="1" dirty="0"/>
              <a:t>Capital intensive </a:t>
            </a:r>
            <a:r>
              <a:rPr lang="en-GB" dirty="0"/>
              <a:t>industries: railways, ferries and airlines</a:t>
            </a:r>
          </a:p>
          <a:p>
            <a:r>
              <a:rPr lang="en-GB" b="1" dirty="0"/>
              <a:t>High fuel </a:t>
            </a:r>
            <a:r>
              <a:rPr lang="en-GB" dirty="0"/>
              <a:t>costs: bus, airline</a:t>
            </a:r>
          </a:p>
          <a:p>
            <a:r>
              <a:rPr lang="en-GB" b="1" dirty="0"/>
              <a:t>High fixed </a:t>
            </a:r>
            <a:r>
              <a:rPr lang="en-GB" dirty="0"/>
              <a:t>costs: railways; </a:t>
            </a:r>
          </a:p>
          <a:p>
            <a:r>
              <a:rPr lang="en-GB" b="1" dirty="0"/>
              <a:t>Low fixed </a:t>
            </a:r>
            <a:r>
              <a:rPr lang="en-GB" dirty="0"/>
              <a:t>costs: parcels, bus</a:t>
            </a:r>
          </a:p>
        </p:txBody>
      </p:sp>
    </p:spTree>
    <p:extLst>
      <p:ext uri="{BB962C8B-B14F-4D97-AF65-F5344CB8AC3E}">
        <p14:creationId xmlns:p14="http://schemas.microsoft.com/office/powerpoint/2010/main" val="3909890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54EF7D-15EB-5B29-CED6-11207240913A}"/>
              </a:ext>
            </a:extLst>
          </p:cNvPr>
          <p:cNvSpPr>
            <a:spLocks noGrp="1"/>
          </p:cNvSpPr>
          <p:nvPr>
            <p:ph type="title"/>
          </p:nvPr>
        </p:nvSpPr>
        <p:spPr/>
        <p:txBody>
          <a:bodyPr/>
          <a:lstStyle/>
          <a:p>
            <a:r>
              <a:rPr lang="en-GB" dirty="0"/>
              <a:t>Market structure</a:t>
            </a:r>
          </a:p>
        </p:txBody>
      </p:sp>
      <p:sp>
        <p:nvSpPr>
          <p:cNvPr id="3" name="Zástupný obsah 2">
            <a:extLst>
              <a:ext uri="{FF2B5EF4-FFF2-40B4-BE49-F238E27FC236}">
                <a16:creationId xmlns:a16="http://schemas.microsoft.com/office/drawing/2014/main" id="{4D42FA4C-4081-1175-C438-94BFBD5BEEB5}"/>
              </a:ext>
            </a:extLst>
          </p:cNvPr>
          <p:cNvSpPr>
            <a:spLocks noGrp="1"/>
          </p:cNvSpPr>
          <p:nvPr>
            <p:ph idx="1"/>
          </p:nvPr>
        </p:nvSpPr>
        <p:spPr/>
        <p:txBody>
          <a:bodyPr>
            <a:normAutofit fontScale="92500" lnSpcReduction="10000"/>
          </a:bodyPr>
          <a:lstStyle/>
          <a:p>
            <a:r>
              <a:rPr lang="en-GB" dirty="0"/>
              <a:t>The division between </a:t>
            </a:r>
            <a:r>
              <a:rPr lang="en-GB" b="1" dirty="0"/>
              <a:t>fixed and variable </a:t>
            </a:r>
            <a:r>
              <a:rPr lang="en-GB" dirty="0"/>
              <a:t>costs has major implications on the structure of the market</a:t>
            </a:r>
          </a:p>
          <a:p>
            <a:r>
              <a:rPr lang="en-GB" dirty="0"/>
              <a:t>High level of FC together with capital intensive production would suggest </a:t>
            </a:r>
            <a:r>
              <a:rPr lang="en-GB" b="1" dirty="0"/>
              <a:t>large firms</a:t>
            </a:r>
            <a:r>
              <a:rPr lang="en-GB" dirty="0"/>
              <a:t>, which would act against market entry and competition in the market</a:t>
            </a:r>
          </a:p>
          <a:p>
            <a:r>
              <a:rPr lang="en-GB" dirty="0"/>
              <a:t>On the other hand, on more labour intensive industries such as bus and parcel operations, </a:t>
            </a:r>
            <a:r>
              <a:rPr lang="en-GB" b="1" dirty="0"/>
              <a:t>competition</a:t>
            </a:r>
            <a:r>
              <a:rPr lang="en-GB" dirty="0"/>
              <a:t> in the market should be both achievable and sustainable</a:t>
            </a:r>
          </a:p>
        </p:txBody>
      </p:sp>
    </p:spTree>
    <p:extLst>
      <p:ext uri="{BB962C8B-B14F-4D97-AF65-F5344CB8AC3E}">
        <p14:creationId xmlns:p14="http://schemas.microsoft.com/office/powerpoint/2010/main" val="2673519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B83DF1-759F-1D4E-0576-53F3A675A37D}"/>
              </a:ext>
            </a:extLst>
          </p:cNvPr>
          <p:cNvSpPr>
            <a:spLocks noGrp="1"/>
          </p:cNvSpPr>
          <p:nvPr>
            <p:ph type="title"/>
          </p:nvPr>
        </p:nvSpPr>
        <p:spPr>
          <a:xfrm>
            <a:off x="457200" y="274638"/>
            <a:ext cx="8229600" cy="1143000"/>
          </a:xfrm>
        </p:spPr>
        <p:txBody>
          <a:bodyPr anchor="ctr">
            <a:normAutofit/>
          </a:bodyPr>
          <a:lstStyle/>
          <a:p>
            <a:r>
              <a:rPr lang="en-GB" sz="4100" dirty="0"/>
              <a:t>Short run average and marginal costs</a:t>
            </a:r>
          </a:p>
        </p:txBody>
      </p:sp>
      <p:pic>
        <p:nvPicPr>
          <p:cNvPr id="6" name="Obrázek 5">
            <a:extLst>
              <a:ext uri="{FF2B5EF4-FFF2-40B4-BE49-F238E27FC236}">
                <a16:creationId xmlns:a16="http://schemas.microsoft.com/office/drawing/2014/main" id="{C5EA80E8-A40D-20B8-B00B-18E57BE76BEF}"/>
              </a:ext>
            </a:extLst>
          </p:cNvPr>
          <p:cNvPicPr>
            <a:picLocks noChangeAspect="1"/>
          </p:cNvPicPr>
          <p:nvPr/>
        </p:nvPicPr>
        <p:blipFill>
          <a:blip r:embed="rId2"/>
          <a:stretch>
            <a:fillRect/>
          </a:stretch>
        </p:blipFill>
        <p:spPr>
          <a:xfrm>
            <a:off x="1350205" y="1600200"/>
            <a:ext cx="6443590" cy="4525963"/>
          </a:xfrm>
          <a:prstGeom prst="rect">
            <a:avLst/>
          </a:prstGeom>
          <a:noFill/>
        </p:spPr>
      </p:pic>
    </p:spTree>
    <p:extLst>
      <p:ext uri="{BB962C8B-B14F-4D97-AF65-F5344CB8AC3E}">
        <p14:creationId xmlns:p14="http://schemas.microsoft.com/office/powerpoint/2010/main" val="3984424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EB3274-2E0E-E049-048C-FD1476B9AC74}"/>
              </a:ext>
            </a:extLst>
          </p:cNvPr>
          <p:cNvSpPr>
            <a:spLocks noGrp="1"/>
          </p:cNvSpPr>
          <p:nvPr>
            <p:ph type="title"/>
          </p:nvPr>
        </p:nvSpPr>
        <p:spPr/>
        <p:txBody>
          <a:bodyPr/>
          <a:lstStyle/>
          <a:p>
            <a:r>
              <a:rPr lang="en-GB" dirty="0"/>
              <a:t>Introduction</a:t>
            </a:r>
          </a:p>
        </p:txBody>
      </p:sp>
      <p:sp>
        <p:nvSpPr>
          <p:cNvPr id="3" name="Zástupný obsah 2">
            <a:extLst>
              <a:ext uri="{FF2B5EF4-FFF2-40B4-BE49-F238E27FC236}">
                <a16:creationId xmlns:a16="http://schemas.microsoft.com/office/drawing/2014/main" id="{FB2EC9FB-7809-3978-ECBB-6D4CC881A2BA}"/>
              </a:ext>
            </a:extLst>
          </p:cNvPr>
          <p:cNvSpPr>
            <a:spLocks noGrp="1"/>
          </p:cNvSpPr>
          <p:nvPr>
            <p:ph idx="1"/>
          </p:nvPr>
        </p:nvSpPr>
        <p:spPr/>
        <p:txBody>
          <a:bodyPr/>
          <a:lstStyle/>
          <a:p>
            <a:r>
              <a:rPr lang="en-GB" b="1" dirty="0"/>
              <a:t>Elasticity </a:t>
            </a:r>
            <a:r>
              <a:rPr lang="en-GB" dirty="0"/>
              <a:t>of demand → major factor on the demand side </a:t>
            </a:r>
          </a:p>
          <a:p>
            <a:r>
              <a:rPr lang="en-GB" b="1" dirty="0"/>
              <a:t>Cost</a:t>
            </a:r>
            <a:r>
              <a:rPr lang="en-GB" dirty="0"/>
              <a:t> of production → major factor on the supply side</a:t>
            </a:r>
          </a:p>
          <a:p>
            <a:r>
              <a:rPr lang="en-GB" b="1" dirty="0"/>
              <a:t>Generalized</a:t>
            </a:r>
            <a:r>
              <a:rPr lang="en-GB" dirty="0"/>
              <a:t> cost (monetary + time costs) + External costs = Total costs</a:t>
            </a:r>
          </a:p>
        </p:txBody>
      </p:sp>
    </p:spTree>
    <p:extLst>
      <p:ext uri="{BB962C8B-B14F-4D97-AF65-F5344CB8AC3E}">
        <p14:creationId xmlns:p14="http://schemas.microsoft.com/office/powerpoint/2010/main" val="3009768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BD14DE-023E-6124-C07F-76F76833EC83}"/>
              </a:ext>
            </a:extLst>
          </p:cNvPr>
          <p:cNvSpPr>
            <a:spLocks noGrp="1"/>
          </p:cNvSpPr>
          <p:nvPr>
            <p:ph type="title"/>
          </p:nvPr>
        </p:nvSpPr>
        <p:spPr/>
        <p:txBody>
          <a:bodyPr>
            <a:normAutofit fontScale="90000"/>
          </a:bodyPr>
          <a:lstStyle/>
          <a:p>
            <a:r>
              <a:rPr lang="en-GB" dirty="0"/>
              <a:t>Case: The importance of AC in the business model of low cost airlines</a:t>
            </a:r>
          </a:p>
        </p:txBody>
      </p:sp>
      <p:sp>
        <p:nvSpPr>
          <p:cNvPr id="3" name="Zástupný obsah 2">
            <a:extLst>
              <a:ext uri="{FF2B5EF4-FFF2-40B4-BE49-F238E27FC236}">
                <a16:creationId xmlns:a16="http://schemas.microsoft.com/office/drawing/2014/main" id="{7BE82C08-7339-12A3-F09E-BC77FEE05D1E}"/>
              </a:ext>
            </a:extLst>
          </p:cNvPr>
          <p:cNvSpPr>
            <a:spLocks noGrp="1"/>
          </p:cNvSpPr>
          <p:nvPr>
            <p:ph idx="1"/>
          </p:nvPr>
        </p:nvSpPr>
        <p:spPr/>
        <p:txBody>
          <a:bodyPr>
            <a:normAutofit fontScale="85000" lnSpcReduction="20000"/>
          </a:bodyPr>
          <a:lstStyle/>
          <a:p>
            <a:r>
              <a:rPr lang="en-GB" dirty="0"/>
              <a:t>The importance of AC is highlighted in this case study that looks at the </a:t>
            </a:r>
            <a:r>
              <a:rPr lang="en-GB" b="1" dirty="0"/>
              <a:t>operational characteristics </a:t>
            </a:r>
            <a:r>
              <a:rPr lang="en-GB" dirty="0"/>
              <a:t>of low cost airlines</a:t>
            </a:r>
          </a:p>
          <a:p>
            <a:r>
              <a:rPr lang="en-GB" dirty="0"/>
              <a:t>Their business model is based on achieving low AC; not only by cutting costs but also </a:t>
            </a:r>
            <a:r>
              <a:rPr lang="en-GB" b="1" dirty="0"/>
              <a:t>by other measures</a:t>
            </a:r>
          </a:p>
          <a:p>
            <a:r>
              <a:rPr lang="en-GB" b="1" dirty="0"/>
              <a:t>Before</a:t>
            </a:r>
            <a:r>
              <a:rPr lang="en-GB" dirty="0"/>
              <a:t> deregulation of US (1978) and EU (1990) of air markets, there was </a:t>
            </a:r>
            <a:r>
              <a:rPr lang="en-GB" b="1" dirty="0"/>
              <a:t>restricted capacity </a:t>
            </a:r>
            <a:r>
              <a:rPr lang="en-GB" dirty="0"/>
              <a:t>on routes and </a:t>
            </a:r>
            <a:r>
              <a:rPr lang="en-GB" b="1" dirty="0"/>
              <a:t>regulated price </a:t>
            </a:r>
            <a:r>
              <a:rPr lang="en-GB" dirty="0"/>
              <a:t>and market was dominated by national operators</a:t>
            </a:r>
          </a:p>
          <a:p>
            <a:r>
              <a:rPr lang="en-GB" dirty="0"/>
              <a:t>After deregulation, many low cost operators entered the market (Ryanair and many others…) – it is important to achieve </a:t>
            </a:r>
            <a:r>
              <a:rPr lang="en-GB" b="1" dirty="0"/>
              <a:t>low AC, not just low cost</a:t>
            </a:r>
          </a:p>
        </p:txBody>
      </p:sp>
    </p:spTree>
    <p:extLst>
      <p:ext uri="{BB962C8B-B14F-4D97-AF65-F5344CB8AC3E}">
        <p14:creationId xmlns:p14="http://schemas.microsoft.com/office/powerpoint/2010/main" val="2730965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5881E2-BDA5-2746-E51C-348192B91A0A}"/>
              </a:ext>
            </a:extLst>
          </p:cNvPr>
          <p:cNvSpPr>
            <a:spLocks noGrp="1"/>
          </p:cNvSpPr>
          <p:nvPr>
            <p:ph type="title"/>
          </p:nvPr>
        </p:nvSpPr>
        <p:spPr/>
        <p:txBody>
          <a:bodyPr/>
          <a:lstStyle/>
          <a:p>
            <a:r>
              <a:rPr lang="en-GB" dirty="0"/>
              <a:t>Low average cost model</a:t>
            </a:r>
          </a:p>
        </p:txBody>
      </p:sp>
      <p:sp>
        <p:nvSpPr>
          <p:cNvPr id="3" name="Zástupný obsah 2">
            <a:extLst>
              <a:ext uri="{FF2B5EF4-FFF2-40B4-BE49-F238E27FC236}">
                <a16:creationId xmlns:a16="http://schemas.microsoft.com/office/drawing/2014/main" id="{8918BE8A-4CEC-B895-17AD-69AB2BB13C71}"/>
              </a:ext>
            </a:extLst>
          </p:cNvPr>
          <p:cNvSpPr>
            <a:spLocks noGrp="1"/>
          </p:cNvSpPr>
          <p:nvPr>
            <p:ph idx="1"/>
          </p:nvPr>
        </p:nvSpPr>
        <p:spPr/>
        <p:txBody>
          <a:bodyPr>
            <a:normAutofit fontScale="92500" lnSpcReduction="20000"/>
          </a:bodyPr>
          <a:lstStyle/>
          <a:p>
            <a:r>
              <a:rPr lang="en-GB" dirty="0"/>
              <a:t>Low </a:t>
            </a:r>
            <a:r>
              <a:rPr lang="en-GB" b="1" dirty="0"/>
              <a:t>staff</a:t>
            </a:r>
            <a:r>
              <a:rPr lang="en-GB" dirty="0"/>
              <a:t> costs</a:t>
            </a:r>
          </a:p>
          <a:p>
            <a:r>
              <a:rPr lang="en-GB" dirty="0"/>
              <a:t>Low aircraft </a:t>
            </a:r>
            <a:r>
              <a:rPr lang="en-GB" b="1" dirty="0"/>
              <a:t>turnaround</a:t>
            </a:r>
            <a:r>
              <a:rPr lang="en-GB" dirty="0"/>
              <a:t> times</a:t>
            </a:r>
          </a:p>
          <a:p>
            <a:r>
              <a:rPr lang="en-GB" dirty="0"/>
              <a:t>Route networks based on </a:t>
            </a:r>
            <a:r>
              <a:rPr lang="en-GB" b="1" dirty="0"/>
              <a:t>secondary</a:t>
            </a:r>
            <a:r>
              <a:rPr lang="en-GB" dirty="0"/>
              <a:t> airports</a:t>
            </a:r>
          </a:p>
          <a:p>
            <a:r>
              <a:rPr lang="en-GB" b="1" dirty="0"/>
              <a:t>On-line</a:t>
            </a:r>
            <a:r>
              <a:rPr lang="en-GB" dirty="0"/>
              <a:t> ticket sales</a:t>
            </a:r>
          </a:p>
          <a:p>
            <a:r>
              <a:rPr lang="en-GB" dirty="0"/>
              <a:t>Cabin crew perform </a:t>
            </a:r>
            <a:r>
              <a:rPr lang="en-GB" b="1" dirty="0"/>
              <a:t>other</a:t>
            </a:r>
            <a:r>
              <a:rPr lang="en-GB" dirty="0"/>
              <a:t> duties</a:t>
            </a:r>
          </a:p>
          <a:p>
            <a:r>
              <a:rPr lang="en-GB" b="1" dirty="0"/>
              <a:t>Point</a:t>
            </a:r>
            <a:r>
              <a:rPr lang="en-GB" dirty="0"/>
              <a:t> to point operations (no hub and spoke)</a:t>
            </a:r>
          </a:p>
          <a:p>
            <a:r>
              <a:rPr lang="en-GB" dirty="0"/>
              <a:t>All </a:t>
            </a:r>
            <a:r>
              <a:rPr lang="en-GB" b="1" dirty="0"/>
              <a:t>extras</a:t>
            </a:r>
            <a:r>
              <a:rPr lang="en-GB" dirty="0"/>
              <a:t> for a charge</a:t>
            </a:r>
          </a:p>
          <a:p>
            <a:r>
              <a:rPr lang="en-GB" dirty="0"/>
              <a:t>No </a:t>
            </a:r>
            <a:r>
              <a:rPr lang="en-GB" b="1" dirty="0"/>
              <a:t>spare</a:t>
            </a:r>
            <a:r>
              <a:rPr lang="en-GB" dirty="0"/>
              <a:t> aircraft capacity in reserve</a:t>
            </a:r>
          </a:p>
          <a:p>
            <a:r>
              <a:rPr lang="en-GB" dirty="0"/>
              <a:t>Fleet based on a </a:t>
            </a:r>
            <a:r>
              <a:rPr lang="en-GB" b="1" dirty="0"/>
              <a:t>single</a:t>
            </a:r>
            <a:r>
              <a:rPr lang="en-GB" dirty="0"/>
              <a:t> aircraft type</a:t>
            </a:r>
          </a:p>
        </p:txBody>
      </p:sp>
    </p:spTree>
    <p:extLst>
      <p:ext uri="{BB962C8B-B14F-4D97-AF65-F5344CB8AC3E}">
        <p14:creationId xmlns:p14="http://schemas.microsoft.com/office/powerpoint/2010/main" val="8397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nchor="ctr">
            <a:normAutofit/>
          </a:bodyPr>
          <a:lstStyle/>
          <a:p>
            <a:r>
              <a:rPr lang="en-GB" dirty="0"/>
              <a:t>Operational costs </a:t>
            </a:r>
          </a:p>
        </p:txBody>
      </p:sp>
      <p:pic>
        <p:nvPicPr>
          <p:cNvPr id="6" name="Obrázek 5">
            <a:extLst>
              <a:ext uri="{FF2B5EF4-FFF2-40B4-BE49-F238E27FC236}">
                <a16:creationId xmlns:a16="http://schemas.microsoft.com/office/drawing/2014/main" id="{CF0E7CB7-E7FA-DF32-336F-9BA0656C4E67}"/>
              </a:ext>
            </a:extLst>
          </p:cNvPr>
          <p:cNvPicPr>
            <a:picLocks noChangeAspect="1"/>
          </p:cNvPicPr>
          <p:nvPr/>
        </p:nvPicPr>
        <p:blipFill>
          <a:blip r:embed="rId2"/>
          <a:stretch>
            <a:fillRect/>
          </a:stretch>
        </p:blipFill>
        <p:spPr>
          <a:xfrm>
            <a:off x="1049850" y="1600200"/>
            <a:ext cx="7044299" cy="4525963"/>
          </a:xfrm>
          <a:prstGeom prst="rect">
            <a:avLst/>
          </a:prstGeom>
          <a:noFill/>
        </p:spPr>
      </p:pic>
    </p:spTree>
    <p:extLst>
      <p:ext uri="{BB962C8B-B14F-4D97-AF65-F5344CB8AC3E}">
        <p14:creationId xmlns:p14="http://schemas.microsoft.com/office/powerpoint/2010/main" val="1193454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5808C9-C4AE-D2D9-41D5-55C1387B40B1}"/>
              </a:ext>
            </a:extLst>
          </p:cNvPr>
          <p:cNvSpPr>
            <a:spLocks noGrp="1"/>
          </p:cNvSpPr>
          <p:nvPr>
            <p:ph type="title"/>
          </p:nvPr>
        </p:nvSpPr>
        <p:spPr/>
        <p:txBody>
          <a:bodyPr/>
          <a:lstStyle/>
          <a:p>
            <a:r>
              <a:rPr lang="en-GB" dirty="0"/>
              <a:t>National x low cost operators</a:t>
            </a:r>
          </a:p>
        </p:txBody>
      </p:sp>
      <p:sp>
        <p:nvSpPr>
          <p:cNvPr id="3" name="Zástupný obsah 2">
            <a:extLst>
              <a:ext uri="{FF2B5EF4-FFF2-40B4-BE49-F238E27FC236}">
                <a16:creationId xmlns:a16="http://schemas.microsoft.com/office/drawing/2014/main" id="{06D55379-4EF7-62BE-96B3-541665041EDA}"/>
              </a:ext>
            </a:extLst>
          </p:cNvPr>
          <p:cNvSpPr>
            <a:spLocks noGrp="1"/>
          </p:cNvSpPr>
          <p:nvPr>
            <p:ph idx="1"/>
          </p:nvPr>
        </p:nvSpPr>
        <p:spPr/>
        <p:txBody>
          <a:bodyPr>
            <a:normAutofit lnSpcReduction="10000"/>
          </a:bodyPr>
          <a:lstStyle/>
          <a:p>
            <a:r>
              <a:rPr lang="en-GB" b="1" dirty="0"/>
              <a:t>National </a:t>
            </a:r>
            <a:r>
              <a:rPr lang="en-GB" dirty="0"/>
              <a:t>operators have higher share of labour and selling costs. </a:t>
            </a:r>
          </a:p>
          <a:p>
            <a:r>
              <a:rPr lang="en-GB" dirty="0"/>
              <a:t>When </a:t>
            </a:r>
            <a:r>
              <a:rPr lang="en-GB" b="1" dirty="0"/>
              <a:t>labour is salaried</a:t>
            </a:r>
            <a:r>
              <a:rPr lang="en-GB" dirty="0"/>
              <a:t>, then in the SR it is more FC than VC. The share of VC is around 50% for BA but about 70% for LCA</a:t>
            </a:r>
          </a:p>
          <a:p>
            <a:r>
              <a:rPr lang="en-GB" dirty="0"/>
              <a:t>Variable cost vary with output, however fixed costs do not. The key to success is </a:t>
            </a:r>
            <a:r>
              <a:rPr lang="en-GB" b="1" dirty="0"/>
              <a:t>high utilization of fixed assets </a:t>
            </a:r>
            <a:r>
              <a:rPr lang="en-GB" dirty="0"/>
              <a:t>(costs) – aircraft, crew</a:t>
            </a:r>
          </a:p>
          <a:p>
            <a:endParaRPr lang="en-GB" dirty="0"/>
          </a:p>
        </p:txBody>
      </p:sp>
    </p:spTree>
    <p:extLst>
      <p:ext uri="{BB962C8B-B14F-4D97-AF65-F5344CB8AC3E}">
        <p14:creationId xmlns:p14="http://schemas.microsoft.com/office/powerpoint/2010/main" val="2615175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79B051-2D03-1694-CBAD-FCB45D1C3B50}"/>
              </a:ext>
            </a:extLst>
          </p:cNvPr>
          <p:cNvSpPr>
            <a:spLocks noGrp="1"/>
          </p:cNvSpPr>
          <p:nvPr>
            <p:ph type="title"/>
          </p:nvPr>
        </p:nvSpPr>
        <p:spPr/>
        <p:txBody>
          <a:bodyPr>
            <a:normAutofit/>
          </a:bodyPr>
          <a:lstStyle/>
          <a:p>
            <a:r>
              <a:rPr lang="en-GB" dirty="0"/>
              <a:t>Conclusion – LCA business model</a:t>
            </a:r>
          </a:p>
        </p:txBody>
      </p:sp>
      <p:sp>
        <p:nvSpPr>
          <p:cNvPr id="3" name="Zástupný obsah 2">
            <a:extLst>
              <a:ext uri="{FF2B5EF4-FFF2-40B4-BE49-F238E27FC236}">
                <a16:creationId xmlns:a16="http://schemas.microsoft.com/office/drawing/2014/main" id="{64E0DD03-6C74-6D86-5AA8-B5F8EF6CBED9}"/>
              </a:ext>
            </a:extLst>
          </p:cNvPr>
          <p:cNvSpPr>
            <a:spLocks noGrp="1"/>
          </p:cNvSpPr>
          <p:nvPr>
            <p:ph idx="1"/>
          </p:nvPr>
        </p:nvSpPr>
        <p:spPr/>
        <p:txBody>
          <a:bodyPr>
            <a:normAutofit fontScale="92500" lnSpcReduction="10000"/>
          </a:bodyPr>
          <a:lstStyle/>
          <a:p>
            <a:r>
              <a:rPr lang="en-GB" dirty="0"/>
              <a:t>The key is to achieve </a:t>
            </a:r>
            <a:r>
              <a:rPr lang="en-GB" b="1" dirty="0"/>
              <a:t>high utilization </a:t>
            </a:r>
            <a:r>
              <a:rPr lang="en-GB" dirty="0"/>
              <a:t>of pilots, crew and aircrafts – to achieve low AC</a:t>
            </a:r>
          </a:p>
          <a:p>
            <a:r>
              <a:rPr lang="en-GB" dirty="0"/>
              <a:t>LCA changed the </a:t>
            </a:r>
            <a:r>
              <a:rPr lang="en-GB" b="1" dirty="0"/>
              <a:t>economics</a:t>
            </a:r>
            <a:r>
              <a:rPr lang="en-GB" dirty="0"/>
              <a:t> of airline operations. Traditional thinking used to be that it is an industry with a high proportion of capital costs and a relatively low level of variable costs</a:t>
            </a:r>
          </a:p>
          <a:p>
            <a:r>
              <a:rPr lang="en-GB" dirty="0"/>
              <a:t>Under regulation, operators limited supply as this increased profits. In the LCA model, profits are maximized through </a:t>
            </a:r>
            <a:r>
              <a:rPr lang="en-GB" b="1" dirty="0"/>
              <a:t>low profit margins </a:t>
            </a:r>
            <a:r>
              <a:rPr lang="en-GB" dirty="0"/>
              <a:t>and </a:t>
            </a:r>
            <a:r>
              <a:rPr lang="en-GB" b="1" dirty="0"/>
              <a:t>high passenger volumes </a:t>
            </a:r>
          </a:p>
        </p:txBody>
      </p:sp>
    </p:spTree>
    <p:extLst>
      <p:ext uri="{BB962C8B-B14F-4D97-AF65-F5344CB8AC3E}">
        <p14:creationId xmlns:p14="http://schemas.microsoft.com/office/powerpoint/2010/main" val="1499337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4FA13C9-AC1E-FFD5-847A-1AF2C9F8E351}"/>
              </a:ext>
            </a:extLst>
          </p:cNvPr>
          <p:cNvSpPr>
            <a:spLocks noGrp="1"/>
          </p:cNvSpPr>
          <p:nvPr>
            <p:ph type="ctrTitle"/>
          </p:nvPr>
        </p:nvSpPr>
        <p:spPr/>
        <p:txBody>
          <a:bodyPr/>
          <a:lstStyle/>
          <a:p>
            <a:r>
              <a:rPr lang="en-GB" dirty="0"/>
              <a:t>COSTS IN THE LONG RUN</a:t>
            </a:r>
          </a:p>
        </p:txBody>
      </p:sp>
      <p:sp>
        <p:nvSpPr>
          <p:cNvPr id="5" name="Podnadpis 4">
            <a:extLst>
              <a:ext uri="{FF2B5EF4-FFF2-40B4-BE49-F238E27FC236}">
                <a16:creationId xmlns:a16="http://schemas.microsoft.com/office/drawing/2014/main" id="{8DCB3763-C9E8-FE8A-FD05-3A7D8B51DBC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276390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8D41D6-6D42-772F-89D7-D147101572DF}"/>
              </a:ext>
            </a:extLst>
          </p:cNvPr>
          <p:cNvSpPr>
            <a:spLocks noGrp="1"/>
          </p:cNvSpPr>
          <p:nvPr>
            <p:ph type="title"/>
          </p:nvPr>
        </p:nvSpPr>
        <p:spPr/>
        <p:txBody>
          <a:bodyPr/>
          <a:lstStyle/>
          <a:p>
            <a:r>
              <a:rPr lang="en-GB" dirty="0"/>
              <a:t>Economies of scale</a:t>
            </a:r>
          </a:p>
        </p:txBody>
      </p:sp>
      <p:sp>
        <p:nvSpPr>
          <p:cNvPr id="3" name="Zástupný obsah 2">
            <a:extLst>
              <a:ext uri="{FF2B5EF4-FFF2-40B4-BE49-F238E27FC236}">
                <a16:creationId xmlns:a16="http://schemas.microsoft.com/office/drawing/2014/main" id="{8CC781E0-548D-0407-FFA4-C523E3CAA2F9}"/>
              </a:ext>
            </a:extLst>
          </p:cNvPr>
          <p:cNvSpPr>
            <a:spLocks noGrp="1"/>
          </p:cNvSpPr>
          <p:nvPr>
            <p:ph idx="1"/>
          </p:nvPr>
        </p:nvSpPr>
        <p:spPr/>
        <p:txBody>
          <a:bodyPr/>
          <a:lstStyle/>
          <a:p>
            <a:endParaRPr lang="cs-CZ"/>
          </a:p>
        </p:txBody>
      </p:sp>
      <p:pic>
        <p:nvPicPr>
          <p:cNvPr id="5" name="Obrázek 4">
            <a:extLst>
              <a:ext uri="{FF2B5EF4-FFF2-40B4-BE49-F238E27FC236}">
                <a16:creationId xmlns:a16="http://schemas.microsoft.com/office/drawing/2014/main" id="{AD99FECF-7EAE-924B-045E-3DC351A9C5C3}"/>
              </a:ext>
            </a:extLst>
          </p:cNvPr>
          <p:cNvPicPr>
            <a:picLocks noChangeAspect="1"/>
          </p:cNvPicPr>
          <p:nvPr/>
        </p:nvPicPr>
        <p:blipFill>
          <a:blip r:embed="rId2"/>
          <a:stretch>
            <a:fillRect/>
          </a:stretch>
        </p:blipFill>
        <p:spPr>
          <a:xfrm>
            <a:off x="314857" y="1462916"/>
            <a:ext cx="8514286" cy="5152381"/>
          </a:xfrm>
          <a:prstGeom prst="rect">
            <a:avLst/>
          </a:prstGeom>
        </p:spPr>
      </p:pic>
    </p:spTree>
    <p:extLst>
      <p:ext uri="{BB962C8B-B14F-4D97-AF65-F5344CB8AC3E}">
        <p14:creationId xmlns:p14="http://schemas.microsoft.com/office/powerpoint/2010/main" val="3760156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EBBC47-B775-ADCC-C7A0-A26ED2D39B32}"/>
              </a:ext>
            </a:extLst>
          </p:cNvPr>
          <p:cNvSpPr>
            <a:spLocks noGrp="1"/>
          </p:cNvSpPr>
          <p:nvPr>
            <p:ph type="title"/>
          </p:nvPr>
        </p:nvSpPr>
        <p:spPr/>
        <p:txBody>
          <a:bodyPr>
            <a:normAutofit fontScale="90000"/>
          </a:bodyPr>
          <a:lstStyle/>
          <a:p>
            <a:r>
              <a:rPr lang="en-GB" dirty="0"/>
              <a:t>Sources of increasing returns to scale</a:t>
            </a:r>
          </a:p>
        </p:txBody>
      </p:sp>
      <p:sp>
        <p:nvSpPr>
          <p:cNvPr id="3" name="Zástupný obsah 2">
            <a:extLst>
              <a:ext uri="{FF2B5EF4-FFF2-40B4-BE49-F238E27FC236}">
                <a16:creationId xmlns:a16="http://schemas.microsoft.com/office/drawing/2014/main" id="{6C7215CA-EF42-601A-A5CF-7FC2A66ACF28}"/>
              </a:ext>
            </a:extLst>
          </p:cNvPr>
          <p:cNvSpPr>
            <a:spLocks noGrp="1"/>
          </p:cNvSpPr>
          <p:nvPr>
            <p:ph idx="1"/>
          </p:nvPr>
        </p:nvSpPr>
        <p:spPr/>
        <p:txBody>
          <a:bodyPr/>
          <a:lstStyle/>
          <a:p>
            <a:r>
              <a:rPr lang="en-GB" b="1" dirty="0"/>
              <a:t>Specialization of labour </a:t>
            </a:r>
            <a:r>
              <a:rPr lang="en-GB" dirty="0"/>
              <a:t>→ larger firm allow more specialization of the workforce</a:t>
            </a:r>
          </a:p>
          <a:p>
            <a:r>
              <a:rPr lang="en-GB" b="1" dirty="0"/>
              <a:t>Scheduling</a:t>
            </a:r>
            <a:r>
              <a:rPr lang="en-GB" dirty="0"/>
              <a:t> of inputs → larger firms have greater flexibility in the combination of inputs</a:t>
            </a:r>
          </a:p>
          <a:p>
            <a:r>
              <a:rPr lang="en-GB" b="1" dirty="0"/>
              <a:t>Capital</a:t>
            </a:r>
            <a:r>
              <a:rPr lang="en-GB" dirty="0"/>
              <a:t> input → expensive capital purchases, specialization</a:t>
            </a:r>
          </a:p>
          <a:p>
            <a:r>
              <a:rPr lang="en-GB" b="1" dirty="0"/>
              <a:t>Indivisibilities</a:t>
            </a:r>
            <a:r>
              <a:rPr lang="en-GB" dirty="0"/>
              <a:t> → investment needs come when the operation is close to capacity</a:t>
            </a:r>
          </a:p>
        </p:txBody>
      </p:sp>
    </p:spTree>
    <p:extLst>
      <p:ext uri="{BB962C8B-B14F-4D97-AF65-F5344CB8AC3E}">
        <p14:creationId xmlns:p14="http://schemas.microsoft.com/office/powerpoint/2010/main" val="1314309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60C835-EFBB-DFC0-08D7-C47CDA240B1B}"/>
              </a:ext>
            </a:extLst>
          </p:cNvPr>
          <p:cNvSpPr>
            <a:spLocks noGrp="1"/>
          </p:cNvSpPr>
          <p:nvPr>
            <p:ph type="title"/>
          </p:nvPr>
        </p:nvSpPr>
        <p:spPr/>
        <p:txBody>
          <a:bodyPr>
            <a:normAutofit fontScale="90000"/>
          </a:bodyPr>
          <a:lstStyle/>
          <a:p>
            <a:r>
              <a:rPr lang="en-GB" dirty="0"/>
              <a:t>Sources of decreasing returns to scale</a:t>
            </a:r>
          </a:p>
        </p:txBody>
      </p:sp>
      <p:sp>
        <p:nvSpPr>
          <p:cNvPr id="3" name="Zástupný obsah 2">
            <a:extLst>
              <a:ext uri="{FF2B5EF4-FFF2-40B4-BE49-F238E27FC236}">
                <a16:creationId xmlns:a16="http://schemas.microsoft.com/office/drawing/2014/main" id="{F5664FE5-ED7D-C9B1-BE9B-3A9ABC3AF380}"/>
              </a:ext>
            </a:extLst>
          </p:cNvPr>
          <p:cNvSpPr>
            <a:spLocks noGrp="1"/>
          </p:cNvSpPr>
          <p:nvPr>
            <p:ph idx="1"/>
          </p:nvPr>
        </p:nvSpPr>
        <p:spPr/>
        <p:txBody>
          <a:bodyPr>
            <a:normAutofit lnSpcReduction="10000"/>
          </a:bodyPr>
          <a:lstStyle/>
          <a:p>
            <a:r>
              <a:rPr lang="en-GB" b="1" dirty="0"/>
              <a:t>Loss of control </a:t>
            </a:r>
            <a:r>
              <a:rPr lang="en-GB" dirty="0"/>
              <a:t>→ as firm size increases, there is a loss of control over the whole organization; the emergence of X-inefficiency</a:t>
            </a:r>
          </a:p>
          <a:p>
            <a:r>
              <a:rPr lang="en-GB" b="1" dirty="0"/>
              <a:t>Geographical location </a:t>
            </a:r>
            <a:r>
              <a:rPr lang="en-GB" dirty="0"/>
              <a:t>→ when firm moves out of optimal location, the costs will increase</a:t>
            </a:r>
          </a:p>
          <a:p>
            <a:r>
              <a:rPr lang="en-GB" b="1" dirty="0"/>
              <a:t>Administration</a:t>
            </a:r>
            <a:r>
              <a:rPr lang="en-GB" dirty="0"/>
              <a:t> procedures → large firms need middle and upper management; the emergence of bureaucracy; the longer time for decision-making</a:t>
            </a:r>
          </a:p>
        </p:txBody>
      </p:sp>
    </p:spTree>
    <p:extLst>
      <p:ext uri="{BB962C8B-B14F-4D97-AF65-F5344CB8AC3E}">
        <p14:creationId xmlns:p14="http://schemas.microsoft.com/office/powerpoint/2010/main" val="4107139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normAutofit fontScale="90000"/>
          </a:bodyPr>
          <a:lstStyle/>
          <a:p>
            <a:br>
              <a:rPr lang="en-GB" dirty="0"/>
            </a:br>
            <a:r>
              <a:rPr lang="en-GB" dirty="0"/>
              <a:t>SR and LR average cost curves</a:t>
            </a:r>
            <a:br>
              <a:rPr lang="en-GB" dirty="0"/>
            </a:br>
            <a:endParaRPr lang="en-GB" dirty="0"/>
          </a:p>
        </p:txBody>
      </p:sp>
      <p:pic>
        <p:nvPicPr>
          <p:cNvPr id="3" name="Picture 2" descr="TransEcon 1-5.pdf"/>
          <p:cNvPicPr>
            <a:picLocks noChangeAspect="1"/>
          </p:cNvPicPr>
          <p:nvPr/>
        </p:nvPicPr>
        <p:blipFill rotWithShape="1">
          <a:blip r:embed="rId2" cstate="print">
            <a:extLst>
              <a:ext uri="{28A0092B-C50C-407E-A947-70E740481C1C}">
                <a14:useLocalDpi xmlns:a14="http://schemas.microsoft.com/office/drawing/2010/main" val="0"/>
              </a:ext>
            </a:extLst>
          </a:blip>
          <a:srcRect r="49382"/>
          <a:stretch/>
        </p:blipFill>
        <p:spPr>
          <a:xfrm>
            <a:off x="1664848" y="1988840"/>
            <a:ext cx="5814304" cy="3883631"/>
          </a:xfrm>
          <a:prstGeom prst="rect">
            <a:avLst/>
          </a:prstGeom>
          <a:scene3d>
            <a:camera prst="orthographicFront">
              <a:rot lat="0" lon="0" rev="21570000"/>
            </a:camera>
            <a:lightRig rig="threePt" dir="t"/>
          </a:scene3d>
        </p:spPr>
      </p:pic>
    </p:spTree>
    <p:extLst>
      <p:ext uri="{BB962C8B-B14F-4D97-AF65-F5344CB8AC3E}">
        <p14:creationId xmlns:p14="http://schemas.microsoft.com/office/powerpoint/2010/main" val="2857943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63CE8D-9351-F215-3976-2257F6F1347F}"/>
              </a:ext>
            </a:extLst>
          </p:cNvPr>
          <p:cNvSpPr>
            <a:spLocks noGrp="1"/>
          </p:cNvSpPr>
          <p:nvPr>
            <p:ph type="title"/>
          </p:nvPr>
        </p:nvSpPr>
        <p:spPr/>
        <p:txBody>
          <a:bodyPr/>
          <a:lstStyle/>
          <a:p>
            <a:r>
              <a:rPr lang="en-GB" dirty="0"/>
              <a:t>Public transport costs</a:t>
            </a:r>
          </a:p>
        </p:txBody>
      </p:sp>
      <p:sp>
        <p:nvSpPr>
          <p:cNvPr id="3" name="Zástupný obsah 2">
            <a:extLst>
              <a:ext uri="{FF2B5EF4-FFF2-40B4-BE49-F238E27FC236}">
                <a16:creationId xmlns:a16="http://schemas.microsoft.com/office/drawing/2014/main" id="{166F7826-3B2C-05E2-83ED-B6002D45B4E5}"/>
              </a:ext>
            </a:extLst>
          </p:cNvPr>
          <p:cNvSpPr>
            <a:spLocks noGrp="1"/>
          </p:cNvSpPr>
          <p:nvPr>
            <p:ph idx="1"/>
          </p:nvPr>
        </p:nvSpPr>
        <p:spPr/>
        <p:txBody>
          <a:bodyPr>
            <a:normAutofit fontScale="92500"/>
          </a:bodyPr>
          <a:lstStyle/>
          <a:p>
            <a:r>
              <a:rPr lang="en-GB" b="1" dirty="0"/>
              <a:t>Public transport </a:t>
            </a:r>
            <a:r>
              <a:rPr lang="en-GB" dirty="0"/>
              <a:t>services are vital for modern societies and economies; however, they usually need to be subsidized (because of low revenues)</a:t>
            </a:r>
          </a:p>
          <a:p>
            <a:r>
              <a:rPr lang="en-GB" dirty="0"/>
              <a:t>However, it is crucial to keep </a:t>
            </a:r>
            <a:r>
              <a:rPr lang="en-GB" b="1" dirty="0"/>
              <a:t>downward pressure </a:t>
            </a:r>
            <a:r>
              <a:rPr lang="en-GB" dirty="0"/>
              <a:t>on the cost in order to provide more services or keep subsidies low; but this is difficult</a:t>
            </a:r>
          </a:p>
          <a:p>
            <a:r>
              <a:rPr lang="en-GB" dirty="0"/>
              <a:t>How are </a:t>
            </a:r>
            <a:r>
              <a:rPr lang="en-GB" b="1" dirty="0"/>
              <a:t>costs incurred </a:t>
            </a:r>
            <a:r>
              <a:rPr lang="en-GB" dirty="0"/>
              <a:t>in public transport? → usually large fixed costs and small marginal costs (when operating under less than full capacity)</a:t>
            </a:r>
          </a:p>
        </p:txBody>
      </p:sp>
    </p:spTree>
    <p:extLst>
      <p:ext uri="{BB962C8B-B14F-4D97-AF65-F5344CB8AC3E}">
        <p14:creationId xmlns:p14="http://schemas.microsoft.com/office/powerpoint/2010/main" val="33637685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F1212C-DDB8-B8CA-F3C5-28955ADB03CF}"/>
              </a:ext>
            </a:extLst>
          </p:cNvPr>
          <p:cNvSpPr>
            <a:spLocks noGrp="1"/>
          </p:cNvSpPr>
          <p:nvPr>
            <p:ph type="title"/>
          </p:nvPr>
        </p:nvSpPr>
        <p:spPr/>
        <p:txBody>
          <a:bodyPr/>
          <a:lstStyle/>
          <a:p>
            <a:r>
              <a:rPr lang="en-GB" dirty="0"/>
              <a:t>Minimum efficiency size</a:t>
            </a:r>
          </a:p>
        </p:txBody>
      </p:sp>
      <p:sp>
        <p:nvSpPr>
          <p:cNvPr id="3" name="Zástupný obsah 2">
            <a:extLst>
              <a:ext uri="{FF2B5EF4-FFF2-40B4-BE49-F238E27FC236}">
                <a16:creationId xmlns:a16="http://schemas.microsoft.com/office/drawing/2014/main" id="{2C1572E1-9175-FB27-C78E-1DD065DCBC9A}"/>
              </a:ext>
            </a:extLst>
          </p:cNvPr>
          <p:cNvSpPr>
            <a:spLocks noGrp="1"/>
          </p:cNvSpPr>
          <p:nvPr>
            <p:ph idx="1"/>
          </p:nvPr>
        </p:nvSpPr>
        <p:spPr/>
        <p:txBody>
          <a:bodyPr>
            <a:normAutofit lnSpcReduction="10000"/>
          </a:bodyPr>
          <a:lstStyle/>
          <a:p>
            <a:r>
              <a:rPr lang="en-GB" dirty="0"/>
              <a:t>The average costs fall firstly with firm size, then they reach minimum at the optimal level of production, known as </a:t>
            </a:r>
            <a:r>
              <a:rPr lang="en-GB" b="1" dirty="0"/>
              <a:t>minimum efficiency size (MES)</a:t>
            </a:r>
          </a:p>
          <a:p>
            <a:r>
              <a:rPr lang="en-GB" dirty="0"/>
              <a:t>The firm has higher production </a:t>
            </a:r>
            <a:r>
              <a:rPr lang="en-GB" b="1" dirty="0"/>
              <a:t>flexibility</a:t>
            </a:r>
            <a:r>
              <a:rPr lang="en-GB" dirty="0"/>
              <a:t> in SR than in LR</a:t>
            </a:r>
          </a:p>
          <a:p>
            <a:r>
              <a:rPr lang="en-GB" dirty="0"/>
              <a:t>The optimalization in transport is </a:t>
            </a:r>
            <a:r>
              <a:rPr lang="en-GB" b="1" dirty="0"/>
              <a:t>complicated</a:t>
            </a:r>
            <a:r>
              <a:rPr lang="en-GB" dirty="0"/>
              <a:t> by the demand peaks and natural monopoly elements</a:t>
            </a:r>
          </a:p>
        </p:txBody>
      </p:sp>
    </p:spTree>
    <p:extLst>
      <p:ext uri="{BB962C8B-B14F-4D97-AF65-F5344CB8AC3E}">
        <p14:creationId xmlns:p14="http://schemas.microsoft.com/office/powerpoint/2010/main" val="16984932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55847C-EB5B-31F1-F982-5C379064682C}"/>
              </a:ext>
            </a:extLst>
          </p:cNvPr>
          <p:cNvSpPr>
            <a:spLocks noGrp="1"/>
          </p:cNvSpPr>
          <p:nvPr>
            <p:ph type="title"/>
          </p:nvPr>
        </p:nvSpPr>
        <p:spPr/>
        <p:txBody>
          <a:bodyPr>
            <a:normAutofit fontScale="90000"/>
          </a:bodyPr>
          <a:lstStyle/>
          <a:p>
            <a:r>
              <a:rPr lang="en-GB" dirty="0"/>
              <a:t>Case: Economies of scale and reform in railway operations</a:t>
            </a:r>
          </a:p>
        </p:txBody>
      </p:sp>
      <p:sp>
        <p:nvSpPr>
          <p:cNvPr id="3" name="Zástupný obsah 2">
            <a:extLst>
              <a:ext uri="{FF2B5EF4-FFF2-40B4-BE49-F238E27FC236}">
                <a16:creationId xmlns:a16="http://schemas.microsoft.com/office/drawing/2014/main" id="{EDBB640D-958B-EF1B-889A-C8B7A87485D2}"/>
              </a:ext>
            </a:extLst>
          </p:cNvPr>
          <p:cNvSpPr>
            <a:spLocks noGrp="1"/>
          </p:cNvSpPr>
          <p:nvPr>
            <p:ph idx="1"/>
          </p:nvPr>
        </p:nvSpPr>
        <p:spPr>
          <a:xfrm>
            <a:off x="457200" y="1600200"/>
            <a:ext cx="8363272" cy="4525963"/>
          </a:xfrm>
        </p:spPr>
        <p:txBody>
          <a:bodyPr>
            <a:normAutofit/>
          </a:bodyPr>
          <a:lstStyle/>
          <a:p>
            <a:r>
              <a:rPr lang="en-GB" dirty="0"/>
              <a:t>The general view of economies of scale within the rail industry </a:t>
            </a:r>
            <a:r>
              <a:rPr lang="en-GB" b="1" dirty="0"/>
              <a:t>used to be </a:t>
            </a:r>
            <a:r>
              <a:rPr lang="en-GB" dirty="0"/>
              <a:t>that, due to a high capital requirements, </a:t>
            </a:r>
            <a:r>
              <a:rPr lang="en-GB" b="1" dirty="0"/>
              <a:t>economies of scale are significant </a:t>
            </a:r>
            <a:r>
              <a:rPr lang="en-GB" dirty="0"/>
              <a:t>and hence company size needs to be large in order to capture them</a:t>
            </a:r>
          </a:p>
          <a:p>
            <a:r>
              <a:rPr lang="en-GB" dirty="0"/>
              <a:t>In the past this was one of the main reasons which led to </a:t>
            </a:r>
            <a:r>
              <a:rPr lang="en-GB" b="1" dirty="0"/>
              <a:t>nationalization</a:t>
            </a:r>
            <a:r>
              <a:rPr lang="en-GB" dirty="0"/>
              <a:t> of railway industries across Europe (CH: 1901 – UK: 1948)</a:t>
            </a:r>
          </a:p>
        </p:txBody>
      </p:sp>
    </p:spTree>
    <p:extLst>
      <p:ext uri="{BB962C8B-B14F-4D97-AF65-F5344CB8AC3E}">
        <p14:creationId xmlns:p14="http://schemas.microsoft.com/office/powerpoint/2010/main" val="3185629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681C53-5772-9223-B9F4-D4911CF7F02F}"/>
              </a:ext>
            </a:extLst>
          </p:cNvPr>
          <p:cNvSpPr>
            <a:spLocks noGrp="1"/>
          </p:cNvSpPr>
          <p:nvPr>
            <p:ph type="title"/>
          </p:nvPr>
        </p:nvSpPr>
        <p:spPr/>
        <p:txBody>
          <a:bodyPr/>
          <a:lstStyle/>
          <a:p>
            <a:r>
              <a:rPr lang="en-GB" dirty="0"/>
              <a:t>Vertical separation</a:t>
            </a:r>
          </a:p>
        </p:txBody>
      </p:sp>
      <p:sp>
        <p:nvSpPr>
          <p:cNvPr id="3" name="Zástupný obsah 2">
            <a:extLst>
              <a:ext uri="{FF2B5EF4-FFF2-40B4-BE49-F238E27FC236}">
                <a16:creationId xmlns:a16="http://schemas.microsoft.com/office/drawing/2014/main" id="{21B724E8-7F04-D5DC-D98C-28EB1A63A3DE}"/>
              </a:ext>
            </a:extLst>
          </p:cNvPr>
          <p:cNvSpPr>
            <a:spLocks noGrp="1"/>
          </p:cNvSpPr>
          <p:nvPr>
            <p:ph idx="1"/>
          </p:nvPr>
        </p:nvSpPr>
        <p:spPr>
          <a:xfrm>
            <a:off x="457200" y="1600200"/>
            <a:ext cx="8435280" cy="4525963"/>
          </a:xfrm>
        </p:spPr>
        <p:txBody>
          <a:bodyPr>
            <a:normAutofit fontScale="92500" lnSpcReduction="10000"/>
          </a:bodyPr>
          <a:lstStyle/>
          <a:p>
            <a:r>
              <a:rPr lang="en-GB" dirty="0"/>
              <a:t>However, in the last 30 years </a:t>
            </a:r>
            <a:r>
              <a:rPr lang="en-GB" b="1" dirty="0"/>
              <a:t>a new approach </a:t>
            </a:r>
            <a:r>
              <a:rPr lang="en-GB" dirty="0"/>
              <a:t>has emerged. It argues that economies of scale are associated with the </a:t>
            </a:r>
            <a:r>
              <a:rPr lang="en-GB" b="1" dirty="0"/>
              <a:t>infrastructure only </a:t>
            </a:r>
            <a:r>
              <a:rPr lang="en-GB" dirty="0"/>
              <a:t>and not with services</a:t>
            </a:r>
          </a:p>
          <a:p>
            <a:r>
              <a:rPr lang="en-GB" dirty="0"/>
              <a:t>Therefore the solution is to </a:t>
            </a:r>
            <a:r>
              <a:rPr lang="en-GB" b="1" dirty="0"/>
              <a:t>separate</a:t>
            </a:r>
            <a:r>
              <a:rPr lang="en-GB" dirty="0"/>
              <a:t> </a:t>
            </a:r>
            <a:r>
              <a:rPr lang="en-GB" b="1" dirty="0"/>
              <a:t>infrastructure from services</a:t>
            </a:r>
            <a:r>
              <a:rPr lang="en-GB" dirty="0"/>
              <a:t>, to keep a monopolistic provider of infrastructure and to allow competition in the provision of rail services</a:t>
            </a:r>
          </a:p>
          <a:p>
            <a:r>
              <a:rPr lang="en-GB" b="1" dirty="0"/>
              <a:t>Vertical separation </a:t>
            </a:r>
            <a:r>
              <a:rPr lang="en-GB" dirty="0"/>
              <a:t>(SE, UK, CZ) x </a:t>
            </a:r>
            <a:r>
              <a:rPr lang="en-GB" b="1" dirty="0"/>
              <a:t>Holding structure </a:t>
            </a:r>
            <a:r>
              <a:rPr lang="en-GB" dirty="0"/>
              <a:t>(DE, FR, AT) </a:t>
            </a:r>
          </a:p>
        </p:txBody>
      </p:sp>
    </p:spTree>
    <p:extLst>
      <p:ext uri="{BB962C8B-B14F-4D97-AF65-F5344CB8AC3E}">
        <p14:creationId xmlns:p14="http://schemas.microsoft.com/office/powerpoint/2010/main" val="488826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C5E7C9-9787-FDDF-B2C5-04A3556A25D0}"/>
              </a:ext>
            </a:extLst>
          </p:cNvPr>
          <p:cNvSpPr>
            <a:spLocks noGrp="1"/>
          </p:cNvSpPr>
          <p:nvPr>
            <p:ph type="title"/>
          </p:nvPr>
        </p:nvSpPr>
        <p:spPr/>
        <p:txBody>
          <a:bodyPr/>
          <a:lstStyle/>
          <a:p>
            <a:r>
              <a:rPr lang="en-GB" dirty="0"/>
              <a:t>Empirical evidence</a:t>
            </a:r>
          </a:p>
        </p:txBody>
      </p:sp>
      <p:sp>
        <p:nvSpPr>
          <p:cNvPr id="3" name="Zástupný obsah 2">
            <a:extLst>
              <a:ext uri="{FF2B5EF4-FFF2-40B4-BE49-F238E27FC236}">
                <a16:creationId xmlns:a16="http://schemas.microsoft.com/office/drawing/2014/main" id="{3598C0B3-3470-305B-782D-C9D9E31C78BD}"/>
              </a:ext>
            </a:extLst>
          </p:cNvPr>
          <p:cNvSpPr>
            <a:spLocks noGrp="1"/>
          </p:cNvSpPr>
          <p:nvPr>
            <p:ph idx="1"/>
          </p:nvPr>
        </p:nvSpPr>
        <p:spPr/>
        <p:txBody>
          <a:bodyPr>
            <a:normAutofit fontScale="92500" lnSpcReduction="20000"/>
          </a:bodyPr>
          <a:lstStyle/>
          <a:p>
            <a:r>
              <a:rPr lang="en-GB" b="1" dirty="0"/>
              <a:t>Preston</a:t>
            </a:r>
            <a:r>
              <a:rPr lang="en-GB" dirty="0"/>
              <a:t> (1994, 1999) in a study of 15 (integrated) Western railways found diseconomies of scale for larger rail systems (W. Germany and UK) and increasing returns for smaller systems (Ireland, Switzerland). </a:t>
            </a:r>
            <a:r>
              <a:rPr lang="en-GB" b="1" dirty="0"/>
              <a:t>Optimal size</a:t>
            </a:r>
            <a:r>
              <a:rPr lang="en-GB" dirty="0"/>
              <a:t>: Danish or Belgian rail network</a:t>
            </a:r>
          </a:p>
          <a:p>
            <a:r>
              <a:rPr lang="en-GB" b="1" dirty="0"/>
              <a:t>Implication</a:t>
            </a:r>
            <a:r>
              <a:rPr lang="en-GB" dirty="0"/>
              <a:t>: Germany and UK should divide their systems into three or four smaller integrated networks</a:t>
            </a:r>
          </a:p>
          <a:p>
            <a:r>
              <a:rPr lang="en-GB" b="1" dirty="0"/>
              <a:t>Swiss </a:t>
            </a:r>
            <a:r>
              <a:rPr lang="en-GB" dirty="0"/>
              <a:t>private rail network would benefit from mergers</a:t>
            </a:r>
          </a:p>
        </p:txBody>
      </p:sp>
    </p:spTree>
    <p:extLst>
      <p:ext uri="{BB962C8B-B14F-4D97-AF65-F5344CB8AC3E}">
        <p14:creationId xmlns:p14="http://schemas.microsoft.com/office/powerpoint/2010/main" val="34734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570E06-A00C-EF61-6492-36EA09A7E8C2}"/>
              </a:ext>
            </a:extLst>
          </p:cNvPr>
          <p:cNvSpPr>
            <a:spLocks noGrp="1"/>
          </p:cNvSpPr>
          <p:nvPr>
            <p:ph type="title"/>
          </p:nvPr>
        </p:nvSpPr>
        <p:spPr/>
        <p:txBody>
          <a:bodyPr/>
          <a:lstStyle/>
          <a:p>
            <a:r>
              <a:rPr lang="en-GB" dirty="0"/>
              <a:t>Does vertical separation work?</a:t>
            </a:r>
          </a:p>
        </p:txBody>
      </p:sp>
      <p:sp>
        <p:nvSpPr>
          <p:cNvPr id="3" name="Zástupný obsah 2">
            <a:extLst>
              <a:ext uri="{FF2B5EF4-FFF2-40B4-BE49-F238E27FC236}">
                <a16:creationId xmlns:a16="http://schemas.microsoft.com/office/drawing/2014/main" id="{6E998C80-BC96-A5B1-FB60-E96CC12D1601}"/>
              </a:ext>
            </a:extLst>
          </p:cNvPr>
          <p:cNvSpPr>
            <a:spLocks noGrp="1"/>
          </p:cNvSpPr>
          <p:nvPr>
            <p:ph idx="1"/>
          </p:nvPr>
        </p:nvSpPr>
        <p:spPr/>
        <p:txBody>
          <a:bodyPr>
            <a:normAutofit lnSpcReduction="10000"/>
          </a:bodyPr>
          <a:lstStyle/>
          <a:p>
            <a:r>
              <a:rPr lang="en-GB" dirty="0"/>
              <a:t>The impact of vertical </a:t>
            </a:r>
            <a:r>
              <a:rPr lang="en-GB" b="1" dirty="0"/>
              <a:t>separation </a:t>
            </a:r>
            <a:r>
              <a:rPr lang="en-GB" dirty="0"/>
              <a:t>on the </a:t>
            </a:r>
            <a:r>
              <a:rPr lang="en-GB" b="1" dirty="0"/>
              <a:t>efficiency</a:t>
            </a:r>
            <a:r>
              <a:rPr lang="en-GB" dirty="0"/>
              <a:t> of rail operations is not clear from empirical studies (competition entry x loss of coordination)</a:t>
            </a:r>
          </a:p>
          <a:p>
            <a:r>
              <a:rPr lang="en-GB" dirty="0"/>
              <a:t>Are there really </a:t>
            </a:r>
            <a:r>
              <a:rPr lang="en-GB" b="1" dirty="0"/>
              <a:t>no economies </a:t>
            </a:r>
            <a:r>
              <a:rPr lang="en-GB" dirty="0"/>
              <a:t>of scale in the provision of rail services? </a:t>
            </a:r>
          </a:p>
          <a:p>
            <a:r>
              <a:rPr lang="en-GB" dirty="0"/>
              <a:t>Even if they are, the </a:t>
            </a:r>
            <a:r>
              <a:rPr lang="en-GB" b="1" dirty="0"/>
              <a:t>dynamic entry </a:t>
            </a:r>
            <a:r>
              <a:rPr lang="en-GB" dirty="0"/>
              <a:t>of low cost rail operators (RegioJet, </a:t>
            </a:r>
            <a:r>
              <a:rPr lang="en-GB" dirty="0" err="1"/>
              <a:t>Quigo</a:t>
            </a:r>
            <a:r>
              <a:rPr lang="en-GB" dirty="0"/>
              <a:t>) may overrun scale considerations</a:t>
            </a:r>
          </a:p>
          <a:p>
            <a:endParaRPr lang="en-GB" dirty="0"/>
          </a:p>
        </p:txBody>
      </p:sp>
    </p:spTree>
    <p:extLst>
      <p:ext uri="{BB962C8B-B14F-4D97-AF65-F5344CB8AC3E}">
        <p14:creationId xmlns:p14="http://schemas.microsoft.com/office/powerpoint/2010/main" val="17265176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Economies of scale, density and scope</a:t>
            </a:r>
          </a:p>
        </p:txBody>
      </p:sp>
      <p:sp>
        <p:nvSpPr>
          <p:cNvPr id="3" name="Zástupný symbol pro obsah 2"/>
          <p:cNvSpPr>
            <a:spLocks noGrp="1"/>
          </p:cNvSpPr>
          <p:nvPr>
            <p:ph idx="1"/>
          </p:nvPr>
        </p:nvSpPr>
        <p:spPr>
          <a:xfrm>
            <a:off x="457200" y="1417638"/>
            <a:ext cx="8229600" cy="4709120"/>
          </a:xfrm>
        </p:spPr>
        <p:txBody>
          <a:bodyPr>
            <a:normAutofit fontScale="92500" lnSpcReduction="20000"/>
          </a:bodyPr>
          <a:lstStyle/>
          <a:p>
            <a:r>
              <a:rPr lang="en-GB" dirty="0"/>
              <a:t>If an equal proportionate increase in all outputs and route </a:t>
            </a:r>
            <a:r>
              <a:rPr lang="en-GB" dirty="0" err="1"/>
              <a:t>kilometers</a:t>
            </a:r>
            <a:r>
              <a:rPr lang="en-GB" dirty="0"/>
              <a:t> leads to the same proportionate increase in costs → </a:t>
            </a:r>
            <a:r>
              <a:rPr lang="en-GB" b="1" dirty="0"/>
              <a:t>constant returns to scale</a:t>
            </a:r>
          </a:p>
          <a:p>
            <a:r>
              <a:rPr lang="en-GB" dirty="0"/>
              <a:t>If an equal proportionate increase in all outputs holding route </a:t>
            </a:r>
            <a:r>
              <a:rPr lang="en-GB" dirty="0" err="1"/>
              <a:t>kilometers</a:t>
            </a:r>
            <a:r>
              <a:rPr lang="en-GB" dirty="0"/>
              <a:t> constant leads to the same proportionate increase in costs → </a:t>
            </a:r>
            <a:r>
              <a:rPr lang="en-GB" b="1" dirty="0"/>
              <a:t>constant returns to density</a:t>
            </a:r>
          </a:p>
          <a:p>
            <a:r>
              <a:rPr lang="en-GB" dirty="0"/>
              <a:t>If splitting the production of passenger and freight outputs and of infrastructure leads to increased costs → the railway is said to experience </a:t>
            </a:r>
            <a:r>
              <a:rPr lang="en-GB" b="1" dirty="0"/>
              <a:t>economies of scope</a:t>
            </a:r>
          </a:p>
          <a:p>
            <a:endParaRPr lang="en-GB" dirty="0"/>
          </a:p>
        </p:txBody>
      </p:sp>
      <p:sp>
        <p:nvSpPr>
          <p:cNvPr id="4" name="Obdélník 3"/>
          <p:cNvSpPr/>
          <p:nvPr/>
        </p:nvSpPr>
        <p:spPr>
          <a:xfrm>
            <a:off x="971600" y="6211669"/>
            <a:ext cx="7992888" cy="646331"/>
          </a:xfrm>
          <a:prstGeom prst="rect">
            <a:avLst/>
          </a:prstGeom>
        </p:spPr>
        <p:txBody>
          <a:bodyPr wrap="square">
            <a:spAutoFit/>
          </a:bodyPr>
          <a:lstStyle/>
          <a:p>
            <a:r>
              <a:rPr lang="en-US" dirty="0"/>
              <a:t>Nash, C. (2011). Competition and regulation in rail transport. </a:t>
            </a:r>
            <a:r>
              <a:rPr lang="cs-CZ" i="1" dirty="0"/>
              <a:t>Handbook </a:t>
            </a:r>
            <a:r>
              <a:rPr lang="cs-CZ" i="1" dirty="0" err="1"/>
              <a:t>of</a:t>
            </a:r>
            <a:r>
              <a:rPr lang="cs-CZ" i="1" dirty="0"/>
              <a:t> Transport </a:t>
            </a:r>
            <a:r>
              <a:rPr lang="cs-CZ" i="1" dirty="0" err="1"/>
              <a:t>Economics</a:t>
            </a:r>
            <a:r>
              <a:rPr lang="cs-CZ" i="1" dirty="0"/>
              <a:t>. </a:t>
            </a:r>
            <a:endParaRPr lang="en-US" dirty="0"/>
          </a:p>
        </p:txBody>
      </p:sp>
    </p:spTree>
    <p:extLst>
      <p:ext uri="{BB962C8B-B14F-4D97-AF65-F5344CB8AC3E}">
        <p14:creationId xmlns:p14="http://schemas.microsoft.com/office/powerpoint/2010/main" val="11382129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65C3CD-F686-03BE-9364-2F5F6FCA06EE}"/>
              </a:ext>
            </a:extLst>
          </p:cNvPr>
          <p:cNvSpPr>
            <a:spLocks noGrp="1"/>
          </p:cNvSpPr>
          <p:nvPr>
            <p:ph type="title"/>
          </p:nvPr>
        </p:nvSpPr>
        <p:spPr/>
        <p:txBody>
          <a:bodyPr/>
          <a:lstStyle/>
          <a:p>
            <a:r>
              <a:rPr lang="en-GB" dirty="0"/>
              <a:t>Empirical update</a:t>
            </a:r>
          </a:p>
        </p:txBody>
      </p:sp>
      <p:sp>
        <p:nvSpPr>
          <p:cNvPr id="3" name="Zástupný obsah 2">
            <a:extLst>
              <a:ext uri="{FF2B5EF4-FFF2-40B4-BE49-F238E27FC236}">
                <a16:creationId xmlns:a16="http://schemas.microsoft.com/office/drawing/2014/main" id="{6BE1CD02-9606-AE61-528F-F1638FAE784F}"/>
              </a:ext>
            </a:extLst>
          </p:cNvPr>
          <p:cNvSpPr>
            <a:spLocks noGrp="1"/>
          </p:cNvSpPr>
          <p:nvPr>
            <p:ph idx="1"/>
          </p:nvPr>
        </p:nvSpPr>
        <p:spPr/>
        <p:txBody>
          <a:bodyPr/>
          <a:lstStyle/>
          <a:p>
            <a:pPr marL="0" indent="0">
              <a:buNone/>
            </a:pPr>
            <a:r>
              <a:rPr lang="en-GB" b="1" dirty="0"/>
              <a:t>Current</a:t>
            </a:r>
            <a:r>
              <a:rPr lang="en-GB" dirty="0"/>
              <a:t> empirical studies state that:</a:t>
            </a:r>
          </a:p>
          <a:p>
            <a:r>
              <a:rPr lang="en-GB" b="1" dirty="0"/>
              <a:t>Competition entries </a:t>
            </a:r>
            <a:r>
              <a:rPr lang="en-GB" dirty="0"/>
              <a:t>increase efficiency</a:t>
            </a:r>
          </a:p>
          <a:p>
            <a:r>
              <a:rPr lang="en-GB" b="1" dirty="0"/>
              <a:t>Economies of scale</a:t>
            </a:r>
            <a:r>
              <a:rPr lang="en-GB" dirty="0"/>
              <a:t> in operation are small to negligible</a:t>
            </a:r>
          </a:p>
          <a:p>
            <a:r>
              <a:rPr lang="en-GB" b="1" dirty="0"/>
              <a:t>Economies of scope </a:t>
            </a:r>
            <a:r>
              <a:rPr lang="en-GB" dirty="0"/>
              <a:t>were (vertical integration) not identified</a:t>
            </a:r>
          </a:p>
          <a:p>
            <a:r>
              <a:rPr lang="en-GB" b="1" dirty="0"/>
              <a:t>Economies of density </a:t>
            </a:r>
            <a:r>
              <a:rPr lang="en-GB" dirty="0"/>
              <a:t>are strong</a:t>
            </a:r>
          </a:p>
        </p:txBody>
      </p:sp>
    </p:spTree>
    <p:extLst>
      <p:ext uri="{BB962C8B-B14F-4D97-AF65-F5344CB8AC3E}">
        <p14:creationId xmlns:p14="http://schemas.microsoft.com/office/powerpoint/2010/main" val="1897387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en-GB" dirty="0"/>
              <a:t>Exercises (1)</a:t>
            </a:r>
          </a:p>
        </p:txBody>
      </p:sp>
      <p:sp>
        <p:nvSpPr>
          <p:cNvPr id="5" name="Zástupný symbol pro obsah 4"/>
          <p:cNvSpPr>
            <a:spLocks noGrp="1"/>
          </p:cNvSpPr>
          <p:nvPr>
            <p:ph idx="1"/>
          </p:nvPr>
        </p:nvSpPr>
        <p:spPr/>
        <p:txBody>
          <a:bodyPr>
            <a:normAutofit/>
          </a:bodyPr>
          <a:lstStyle/>
          <a:p>
            <a:pPr marL="514350" indent="-514350">
              <a:buFont typeface="+mj-lt"/>
              <a:buAutoNum type="arabicPeriod"/>
            </a:pPr>
            <a:r>
              <a:rPr lang="en-GB" dirty="0"/>
              <a:t>Identify reasons why airlines would want to take over other airlines. </a:t>
            </a:r>
          </a:p>
          <a:p>
            <a:pPr marL="514350" indent="-514350">
              <a:buFont typeface="+mj-lt"/>
              <a:buAutoNum type="arabicPeriod"/>
            </a:pPr>
            <a:r>
              <a:rPr lang="en-GB" dirty="0"/>
              <a:t>Critically evaluate the following statement: “All constraints on behaviour are costly, which explains why the short-run total cost curve lies above the long-run total cost curve.”</a:t>
            </a:r>
          </a:p>
          <a:p>
            <a:pPr marL="0" indent="0">
              <a:buNone/>
            </a:pPr>
            <a:endParaRPr lang="en-GB" dirty="0"/>
          </a:p>
          <a:p>
            <a:endParaRPr lang="en-GB" dirty="0"/>
          </a:p>
        </p:txBody>
      </p:sp>
    </p:spTree>
    <p:extLst>
      <p:ext uri="{BB962C8B-B14F-4D97-AF65-F5344CB8AC3E}">
        <p14:creationId xmlns:p14="http://schemas.microsoft.com/office/powerpoint/2010/main" val="20636749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Exercise (2)</a:t>
            </a:r>
          </a:p>
        </p:txBody>
      </p:sp>
      <p:sp>
        <p:nvSpPr>
          <p:cNvPr id="3" name="Zástupný symbol pro obsah 2"/>
          <p:cNvSpPr>
            <a:spLocks noGrp="1"/>
          </p:cNvSpPr>
          <p:nvPr>
            <p:ph idx="1"/>
          </p:nvPr>
        </p:nvSpPr>
        <p:spPr>
          <a:xfrm>
            <a:off x="251520" y="1600200"/>
            <a:ext cx="8640960" cy="4525963"/>
          </a:xfrm>
        </p:spPr>
        <p:txBody>
          <a:bodyPr>
            <a:normAutofit fontScale="92500" lnSpcReduction="20000"/>
          </a:bodyPr>
          <a:lstStyle/>
          <a:p>
            <a:pPr marL="514350" indent="-514350">
              <a:buFont typeface="+mj-lt"/>
              <a:buAutoNum type="arabicPeriod"/>
            </a:pPr>
            <a:r>
              <a:rPr lang="en-GB" dirty="0"/>
              <a:t>Fuel costs are important inputs to any transportation activity. Suppose that real energy prices rise. Graphically depict the impact that this would have upon a firm’s total short-run and long-run cost structure. </a:t>
            </a:r>
          </a:p>
          <a:p>
            <a:pPr marL="514350" indent="-514350">
              <a:buFont typeface="+mj-lt"/>
              <a:buAutoNum type="arabicPeriod"/>
            </a:pPr>
            <a:r>
              <a:rPr lang="en-GB" dirty="0"/>
              <a:t>Would you expect a firm’s long-run response to a fall in energy to be greater, less, or equal to its short-run response to a fall in energy prices? </a:t>
            </a:r>
          </a:p>
          <a:p>
            <a:pPr marL="514350" indent="-514350">
              <a:buFont typeface="+mj-lt"/>
              <a:buAutoNum type="arabicPeriod"/>
            </a:pPr>
            <a:r>
              <a:rPr lang="en-GB" dirty="0"/>
              <a:t>What does this suggest about the firm’s short-run input price elasticity of fuel relative to its long-run input price elasticity of fuel?</a:t>
            </a:r>
          </a:p>
          <a:p>
            <a:endParaRPr lang="en-GB" dirty="0"/>
          </a:p>
        </p:txBody>
      </p:sp>
    </p:spTree>
    <p:extLst>
      <p:ext uri="{BB962C8B-B14F-4D97-AF65-F5344CB8AC3E}">
        <p14:creationId xmlns:p14="http://schemas.microsoft.com/office/powerpoint/2010/main" val="39779964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Exercise (3)</a:t>
            </a:r>
          </a:p>
        </p:txBody>
      </p:sp>
      <p:sp>
        <p:nvSpPr>
          <p:cNvPr id="3" name="Zástupný symbol pro obsah 2"/>
          <p:cNvSpPr>
            <a:spLocks noGrp="1"/>
          </p:cNvSpPr>
          <p:nvPr>
            <p:ph idx="1"/>
          </p:nvPr>
        </p:nvSpPr>
        <p:spPr/>
        <p:txBody>
          <a:bodyPr/>
          <a:lstStyle/>
          <a:p>
            <a:pPr marL="0" indent="0">
              <a:buNone/>
            </a:pPr>
            <a:r>
              <a:rPr lang="en-GB" sz="3000" dirty="0"/>
              <a:t>The July 7, 1993 </a:t>
            </a:r>
            <a:r>
              <a:rPr lang="en-GB" sz="3000" i="1" dirty="0"/>
              <a:t>Wall Street Journal</a:t>
            </a:r>
            <a:r>
              <a:rPr lang="en-GB" sz="3000" dirty="0"/>
              <a:t> provides the following information: “Northwest Airlines averted – at least for now – a threatened federal bankruptcy-law filling after its pilots’ union agreed to a last-minute pact to save the carrier 365 USD million over three years.” Using Northwest’s short-run cost curves, depict where Northwest was operating before and after the agreement with the pilots’ union.</a:t>
            </a:r>
          </a:p>
          <a:p>
            <a:endParaRPr lang="en-GB" dirty="0"/>
          </a:p>
        </p:txBody>
      </p:sp>
    </p:spTree>
    <p:extLst>
      <p:ext uri="{BB962C8B-B14F-4D97-AF65-F5344CB8AC3E}">
        <p14:creationId xmlns:p14="http://schemas.microsoft.com/office/powerpoint/2010/main" val="463931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AD78DD-FBF7-E91A-57EE-589CEF551FB8}"/>
              </a:ext>
            </a:extLst>
          </p:cNvPr>
          <p:cNvSpPr>
            <a:spLocks noGrp="1"/>
          </p:cNvSpPr>
          <p:nvPr>
            <p:ph type="title"/>
          </p:nvPr>
        </p:nvSpPr>
        <p:spPr>
          <a:xfrm>
            <a:off x="457200" y="274638"/>
            <a:ext cx="8229600" cy="1143000"/>
          </a:xfrm>
        </p:spPr>
        <p:txBody>
          <a:bodyPr anchor="ctr">
            <a:normAutofit/>
          </a:bodyPr>
          <a:lstStyle/>
          <a:p>
            <a:r>
              <a:rPr lang="en-GB" dirty="0"/>
              <a:t>Production process</a:t>
            </a:r>
          </a:p>
        </p:txBody>
      </p:sp>
      <p:pic>
        <p:nvPicPr>
          <p:cNvPr id="6" name="Obrázek 5">
            <a:extLst>
              <a:ext uri="{FF2B5EF4-FFF2-40B4-BE49-F238E27FC236}">
                <a16:creationId xmlns:a16="http://schemas.microsoft.com/office/drawing/2014/main" id="{7F59C350-D5A3-E03D-02D5-321135A3E0AE}"/>
              </a:ext>
            </a:extLst>
          </p:cNvPr>
          <p:cNvPicPr>
            <a:picLocks noChangeAspect="1"/>
          </p:cNvPicPr>
          <p:nvPr/>
        </p:nvPicPr>
        <p:blipFill>
          <a:blip r:embed="rId2"/>
          <a:stretch>
            <a:fillRect/>
          </a:stretch>
        </p:blipFill>
        <p:spPr>
          <a:xfrm>
            <a:off x="907252" y="1600200"/>
            <a:ext cx="7329496" cy="4525963"/>
          </a:xfrm>
          <a:prstGeom prst="rect">
            <a:avLst/>
          </a:prstGeom>
          <a:noFill/>
        </p:spPr>
      </p:pic>
    </p:spTree>
    <p:extLst>
      <p:ext uri="{BB962C8B-B14F-4D97-AF65-F5344CB8AC3E}">
        <p14:creationId xmlns:p14="http://schemas.microsoft.com/office/powerpoint/2010/main" val="15015899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2392" y="188640"/>
            <a:ext cx="7859216" cy="543197"/>
          </a:xfrm>
        </p:spPr>
        <p:txBody>
          <a:bodyPr>
            <a:normAutofit fontScale="90000"/>
          </a:bodyPr>
          <a:lstStyle/>
          <a:p>
            <a:r>
              <a:rPr lang="en-GB" dirty="0"/>
              <a:t>Exercise (4)</a:t>
            </a:r>
          </a:p>
        </p:txBody>
      </p:sp>
      <p:sp>
        <p:nvSpPr>
          <p:cNvPr id="3" name="Zástupný symbol pro obsah 2"/>
          <p:cNvSpPr>
            <a:spLocks noGrp="1"/>
          </p:cNvSpPr>
          <p:nvPr>
            <p:ph idx="1"/>
          </p:nvPr>
        </p:nvSpPr>
        <p:spPr>
          <a:xfrm>
            <a:off x="457200" y="1124744"/>
            <a:ext cx="8229600" cy="5544616"/>
          </a:xfrm>
        </p:spPr>
        <p:txBody>
          <a:bodyPr>
            <a:normAutofit fontScale="70000" lnSpcReduction="20000"/>
          </a:bodyPr>
          <a:lstStyle/>
          <a:p>
            <a:pPr marL="0" indent="0">
              <a:buNone/>
            </a:pPr>
            <a:r>
              <a:rPr lang="en-GB" dirty="0"/>
              <a:t>Suppose that you are given the following information on All Around Airlines:</a:t>
            </a:r>
          </a:p>
          <a:p>
            <a:pPr lvl="0"/>
            <a:r>
              <a:rPr lang="en-GB" dirty="0"/>
              <a:t>The average variable cost of producing airline trips varies between 11.5 cents a mile when 50,000 trips per year are produced and 16.7 cents per mile when 500,000 trips per year are produced. Its lowest value is 11.5 cents a mile when 250,000 trips are produced.</a:t>
            </a:r>
          </a:p>
          <a:p>
            <a:pPr lvl="0"/>
            <a:r>
              <a:rPr lang="en-GB" dirty="0"/>
              <a:t>The average total cost of producing trips varies between 15.3 cents per mile when 250,000 trips are produced and 17.3 cents per mile when 500,000 trips are produced. The minimum short-run average total cost is 13.0 cents when 300,000 trips are produced.</a:t>
            </a:r>
          </a:p>
          <a:p>
            <a:pPr marL="0" lvl="0" indent="0">
              <a:buNone/>
            </a:pPr>
            <a:r>
              <a:rPr lang="en-GB" dirty="0"/>
              <a:t>Questions:</a:t>
            </a:r>
          </a:p>
          <a:p>
            <a:pPr lvl="1"/>
            <a:r>
              <a:rPr lang="en-GB" dirty="0"/>
              <a:t>Approximately, how many trips will be produced in the short run if the fare is 15.4 cents per mile?</a:t>
            </a:r>
          </a:p>
          <a:p>
            <a:pPr lvl="1"/>
            <a:r>
              <a:rPr lang="en-GB" dirty="0"/>
              <a:t>Will any trips be produced if the fare is 12.1 cents per mile? If so, why; and if not, why not?</a:t>
            </a:r>
          </a:p>
          <a:p>
            <a:pPr lvl="1"/>
            <a:r>
              <a:rPr lang="en-GB" dirty="0"/>
              <a:t>Will any trips be produced if the fare is 10 cents per mile? If so, why; and if not, why not?</a:t>
            </a:r>
          </a:p>
          <a:p>
            <a:endParaRPr lang="en-GB" dirty="0"/>
          </a:p>
        </p:txBody>
      </p:sp>
    </p:spTree>
    <p:extLst>
      <p:ext uri="{BB962C8B-B14F-4D97-AF65-F5344CB8AC3E}">
        <p14:creationId xmlns:p14="http://schemas.microsoft.com/office/powerpoint/2010/main" val="14599465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926FB9-74C2-3D9D-2B3C-7494E85D4AB7}"/>
              </a:ext>
            </a:extLst>
          </p:cNvPr>
          <p:cNvSpPr>
            <a:spLocks noGrp="1"/>
          </p:cNvSpPr>
          <p:nvPr>
            <p:ph type="title"/>
          </p:nvPr>
        </p:nvSpPr>
        <p:spPr/>
        <p:txBody>
          <a:bodyPr/>
          <a:lstStyle/>
          <a:p>
            <a:r>
              <a:rPr lang="en-GB" dirty="0"/>
              <a:t>Exercise (5)</a:t>
            </a:r>
          </a:p>
        </p:txBody>
      </p:sp>
      <p:pic>
        <p:nvPicPr>
          <p:cNvPr id="5" name="Zástupný obsah 4">
            <a:extLst>
              <a:ext uri="{FF2B5EF4-FFF2-40B4-BE49-F238E27FC236}">
                <a16:creationId xmlns:a16="http://schemas.microsoft.com/office/drawing/2014/main" id="{9CF963BA-0EE5-1C12-1D27-1E1774ABFBB7}"/>
              </a:ext>
            </a:extLst>
          </p:cNvPr>
          <p:cNvPicPr>
            <a:picLocks noGrp="1" noChangeAspect="1"/>
          </p:cNvPicPr>
          <p:nvPr>
            <p:ph idx="1"/>
          </p:nvPr>
        </p:nvPicPr>
        <p:blipFill>
          <a:blip r:embed="rId2"/>
          <a:stretch>
            <a:fillRect/>
          </a:stretch>
        </p:blipFill>
        <p:spPr>
          <a:xfrm>
            <a:off x="667398" y="1600200"/>
            <a:ext cx="7809203" cy="4525963"/>
          </a:xfrm>
        </p:spPr>
      </p:pic>
    </p:spTree>
    <p:extLst>
      <p:ext uri="{BB962C8B-B14F-4D97-AF65-F5344CB8AC3E}">
        <p14:creationId xmlns:p14="http://schemas.microsoft.com/office/powerpoint/2010/main" val="25245853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Exercise (6)</a:t>
            </a:r>
          </a:p>
        </p:txBody>
      </p:sp>
      <p:sp>
        <p:nvSpPr>
          <p:cNvPr id="3" name="Zástupný symbol pro obsah 2"/>
          <p:cNvSpPr>
            <a:spLocks noGrp="1"/>
          </p:cNvSpPr>
          <p:nvPr>
            <p:ph idx="1"/>
          </p:nvPr>
        </p:nvSpPr>
        <p:spPr/>
        <p:txBody>
          <a:bodyPr>
            <a:normAutofit fontScale="85000" lnSpcReduction="20000"/>
          </a:bodyPr>
          <a:lstStyle/>
          <a:p>
            <a:pPr marL="0" indent="0">
              <a:buNone/>
            </a:pPr>
            <a:r>
              <a:rPr lang="en-GB" dirty="0"/>
              <a:t>Economies of scale in railway operations</a:t>
            </a:r>
          </a:p>
          <a:p>
            <a:pPr lvl="0"/>
            <a:r>
              <a:rPr lang="en-GB" dirty="0"/>
              <a:t>List what you believe to be the main sources of economies of scale in the rail industry. Once you have produced this list, indicate which arise as a result of returns to scale and which are cost savings.</a:t>
            </a:r>
          </a:p>
          <a:p>
            <a:pPr lvl="0"/>
            <a:r>
              <a:rPr lang="en-GB" dirty="0"/>
              <a:t>What on the other hand do you believe are the main sources of diseconomies of scale in larger integrated railways?</a:t>
            </a:r>
          </a:p>
          <a:p>
            <a:pPr lvl="0"/>
            <a:r>
              <a:rPr lang="en-GB" dirty="0"/>
              <a:t>If you were a rail industry regulator in Britain today, what other factors apart from economies of scale would you take into account when deciding on the number of operators to have in the market?</a:t>
            </a:r>
          </a:p>
          <a:p>
            <a:endParaRPr lang="en-GB" dirty="0"/>
          </a:p>
        </p:txBody>
      </p:sp>
    </p:spTree>
    <p:extLst>
      <p:ext uri="{BB962C8B-B14F-4D97-AF65-F5344CB8AC3E}">
        <p14:creationId xmlns:p14="http://schemas.microsoft.com/office/powerpoint/2010/main" val="6222176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Exercise (7)</a:t>
            </a:r>
          </a:p>
        </p:txBody>
      </p:sp>
      <p:pic>
        <p:nvPicPr>
          <p:cNvPr id="6" name="Zástupný symbol pro obsah 5"/>
          <p:cNvPicPr>
            <a:picLocks noGrp="1" noChangeAspect="1"/>
          </p:cNvPicPr>
          <p:nvPr>
            <p:ph idx="1"/>
          </p:nvPr>
        </p:nvPicPr>
        <p:blipFill>
          <a:blip r:embed="rId2"/>
          <a:stretch>
            <a:fillRect/>
          </a:stretch>
        </p:blipFill>
        <p:spPr>
          <a:xfrm>
            <a:off x="463564" y="1417638"/>
            <a:ext cx="8562023" cy="5165724"/>
          </a:xfrm>
          <a:prstGeom prst="rect">
            <a:avLst/>
          </a:prstGeom>
        </p:spPr>
      </p:pic>
    </p:spTree>
    <p:extLst>
      <p:ext uri="{BB962C8B-B14F-4D97-AF65-F5344CB8AC3E}">
        <p14:creationId xmlns:p14="http://schemas.microsoft.com/office/powerpoint/2010/main" val="5912007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Exercise (8)</a:t>
            </a:r>
          </a:p>
        </p:txBody>
      </p:sp>
      <p:pic>
        <p:nvPicPr>
          <p:cNvPr id="4" name="Zástupný symbol pro obsah 3"/>
          <p:cNvPicPr>
            <a:picLocks noGrp="1" noChangeAspect="1"/>
          </p:cNvPicPr>
          <p:nvPr>
            <p:ph idx="1"/>
          </p:nvPr>
        </p:nvPicPr>
        <p:blipFill>
          <a:blip r:embed="rId2"/>
          <a:stretch>
            <a:fillRect/>
          </a:stretch>
        </p:blipFill>
        <p:spPr>
          <a:xfrm>
            <a:off x="575297" y="1628800"/>
            <a:ext cx="7983549" cy="4680520"/>
          </a:xfrm>
          <a:prstGeom prst="rect">
            <a:avLst/>
          </a:prstGeom>
        </p:spPr>
      </p:pic>
    </p:spTree>
    <p:extLst>
      <p:ext uri="{BB962C8B-B14F-4D97-AF65-F5344CB8AC3E}">
        <p14:creationId xmlns:p14="http://schemas.microsoft.com/office/powerpoint/2010/main" val="3741087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Efficiency</a:t>
            </a:r>
          </a:p>
        </p:txBody>
      </p:sp>
      <p:sp>
        <p:nvSpPr>
          <p:cNvPr id="3" name="Zástupný symbol pro obsah 2"/>
          <p:cNvSpPr>
            <a:spLocks noGrp="1"/>
          </p:cNvSpPr>
          <p:nvPr>
            <p:ph idx="1"/>
          </p:nvPr>
        </p:nvSpPr>
        <p:spPr/>
        <p:txBody>
          <a:bodyPr>
            <a:normAutofit lnSpcReduction="10000"/>
          </a:bodyPr>
          <a:lstStyle/>
          <a:p>
            <a:r>
              <a:rPr lang="en-GB" dirty="0"/>
              <a:t>The </a:t>
            </a:r>
            <a:r>
              <a:rPr lang="en-GB" b="1" dirty="0"/>
              <a:t>inputs/outputs ratio </a:t>
            </a:r>
            <a:r>
              <a:rPr lang="en-GB" dirty="0"/>
              <a:t>is the main base for assessing whether a given operation can be described as efficient or not. </a:t>
            </a:r>
          </a:p>
          <a:p>
            <a:r>
              <a:rPr lang="en-GB" b="1" dirty="0"/>
              <a:t>Measurement of efficiency </a:t>
            </a:r>
            <a:r>
              <a:rPr lang="en-GB" dirty="0"/>
              <a:t>is very helpful in the assessment of  the performance of (subsidized) public transport operators (whether they provide good service for taxpayer's money)</a:t>
            </a:r>
          </a:p>
          <a:p>
            <a:r>
              <a:rPr lang="en-GB" dirty="0"/>
              <a:t>It can be also utilized for </a:t>
            </a:r>
            <a:r>
              <a:rPr lang="en-GB" b="1" dirty="0"/>
              <a:t>benchmarking</a:t>
            </a:r>
            <a:r>
              <a:rPr lang="en-GB" dirty="0"/>
              <a:t> </a:t>
            </a:r>
          </a:p>
        </p:txBody>
      </p:sp>
    </p:spTree>
    <p:extLst>
      <p:ext uri="{BB962C8B-B14F-4D97-AF65-F5344CB8AC3E}">
        <p14:creationId xmlns:p14="http://schemas.microsoft.com/office/powerpoint/2010/main" val="2961470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Technical, cost and allocative efficiency</a:t>
            </a:r>
          </a:p>
        </p:txBody>
      </p:sp>
      <p:sp>
        <p:nvSpPr>
          <p:cNvPr id="3" name="Zástupný symbol pro obsah 2"/>
          <p:cNvSpPr>
            <a:spLocks noGrp="1"/>
          </p:cNvSpPr>
          <p:nvPr>
            <p:ph idx="1"/>
          </p:nvPr>
        </p:nvSpPr>
        <p:spPr/>
        <p:txBody>
          <a:bodyPr/>
          <a:lstStyle/>
          <a:p>
            <a:pPr marL="0" indent="0">
              <a:buNone/>
            </a:pPr>
            <a:r>
              <a:rPr lang="en-GB" b="1" dirty="0"/>
              <a:t>Technical </a:t>
            </a:r>
            <a:r>
              <a:rPr lang="en-GB" dirty="0"/>
              <a:t>efficiency = minimum level of inputs to produce maximum level of outputs</a:t>
            </a:r>
          </a:p>
          <a:p>
            <a:pPr marL="0" indent="0">
              <a:buNone/>
            </a:pPr>
            <a:r>
              <a:rPr lang="en-GB" b="1" dirty="0"/>
              <a:t>Cost</a:t>
            </a:r>
            <a:r>
              <a:rPr lang="en-GB" dirty="0"/>
              <a:t> efficiency = most cost efficient input minimization</a:t>
            </a:r>
          </a:p>
          <a:p>
            <a:pPr marL="0" indent="0">
              <a:buNone/>
            </a:pPr>
            <a:r>
              <a:rPr lang="en-GB" b="1" dirty="0"/>
              <a:t>Allocative</a:t>
            </a:r>
            <a:r>
              <a:rPr lang="en-GB" dirty="0"/>
              <a:t> efficiency = cost efficiency + right quantities</a:t>
            </a:r>
          </a:p>
        </p:txBody>
      </p:sp>
    </p:spTree>
    <p:extLst>
      <p:ext uri="{BB962C8B-B14F-4D97-AF65-F5344CB8AC3E}">
        <p14:creationId xmlns:p14="http://schemas.microsoft.com/office/powerpoint/2010/main" val="1236530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CASE STUDY IN RAIL EFFICIENCY</a:t>
            </a:r>
          </a:p>
        </p:txBody>
      </p:sp>
      <p:sp>
        <p:nvSpPr>
          <p:cNvPr id="6" name="Obdélník 5"/>
          <p:cNvSpPr/>
          <p:nvPr/>
        </p:nvSpPr>
        <p:spPr>
          <a:xfrm>
            <a:off x="755576" y="5567699"/>
            <a:ext cx="7632848" cy="1015663"/>
          </a:xfrm>
          <a:prstGeom prst="rect">
            <a:avLst/>
          </a:prstGeom>
        </p:spPr>
        <p:txBody>
          <a:bodyPr wrap="square">
            <a:spAutoFit/>
          </a:bodyPr>
          <a:lstStyle/>
          <a:p>
            <a:r>
              <a:rPr lang="en-US" sz="2000" dirty="0"/>
              <a:t>Driessen, G., </a:t>
            </a:r>
            <a:r>
              <a:rPr lang="en-US" sz="2000" dirty="0" err="1"/>
              <a:t>Lijesen</a:t>
            </a:r>
            <a:r>
              <a:rPr lang="en-US" sz="2000" dirty="0"/>
              <a:t>, M., &amp; Mulder, M. (2006). </a:t>
            </a:r>
            <a:r>
              <a:rPr lang="en-US" sz="2000" i="1" dirty="0"/>
              <a:t>The impact of competition on productive efficiency in European railways</a:t>
            </a:r>
            <a:r>
              <a:rPr lang="en-US" sz="2000" dirty="0"/>
              <a:t> (No. 71). CPB Netherlands Bureau for Economic Policy Analysis.</a:t>
            </a:r>
          </a:p>
        </p:txBody>
      </p:sp>
      <p:sp>
        <p:nvSpPr>
          <p:cNvPr id="3" name="Zástupný obsah 2">
            <a:extLst>
              <a:ext uri="{FF2B5EF4-FFF2-40B4-BE49-F238E27FC236}">
                <a16:creationId xmlns:a16="http://schemas.microsoft.com/office/drawing/2014/main" id="{5282685E-F81C-2AFA-2410-38C8DABDFF62}"/>
              </a:ext>
            </a:extLst>
          </p:cNvPr>
          <p:cNvSpPr>
            <a:spLocks noGrp="1"/>
          </p:cNvSpPr>
          <p:nvPr>
            <p:ph idx="1"/>
          </p:nvPr>
        </p:nvSpPr>
        <p:spPr>
          <a:xfrm>
            <a:off x="441289" y="1524612"/>
            <a:ext cx="8229600" cy="4525963"/>
          </a:xfrm>
        </p:spPr>
        <p:txBody>
          <a:bodyPr>
            <a:normAutofit/>
          </a:bodyPr>
          <a:lstStyle/>
          <a:p>
            <a:r>
              <a:rPr lang="en-GB" sz="3000" dirty="0"/>
              <a:t>This paper empirically explores the relationship between </a:t>
            </a:r>
            <a:r>
              <a:rPr lang="en-GB" sz="3000" b="1" dirty="0"/>
              <a:t>competition design and efficiency </a:t>
            </a:r>
            <a:r>
              <a:rPr lang="en-GB" sz="3000" dirty="0"/>
              <a:t>in the railway industry.</a:t>
            </a:r>
          </a:p>
          <a:p>
            <a:r>
              <a:rPr lang="en-GB" sz="3000" dirty="0"/>
              <a:t> It uses Data Envelopment Analysis (DEA) to construct </a:t>
            </a:r>
            <a:r>
              <a:rPr lang="en-GB" sz="3000" b="1" dirty="0"/>
              <a:t>efficiency scores</a:t>
            </a:r>
            <a:r>
              <a:rPr lang="en-GB" sz="3000" dirty="0"/>
              <a:t>, and explain these scores, using variables reflecting institutional factors and competition design. </a:t>
            </a:r>
          </a:p>
        </p:txBody>
      </p:sp>
    </p:spTree>
    <p:extLst>
      <p:ext uri="{BB962C8B-B14F-4D97-AF65-F5344CB8AC3E}">
        <p14:creationId xmlns:p14="http://schemas.microsoft.com/office/powerpoint/2010/main" val="2955291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8447" y="188640"/>
            <a:ext cx="8507288" cy="720080"/>
          </a:xfrm>
        </p:spPr>
        <p:txBody>
          <a:bodyPr>
            <a:normAutofit/>
          </a:bodyPr>
          <a:lstStyle/>
          <a:p>
            <a:r>
              <a:rPr lang="en-GB" sz="3800" dirty="0"/>
              <a:t>Outputs and inputs</a:t>
            </a:r>
          </a:p>
        </p:txBody>
      </p:sp>
      <p:pic>
        <p:nvPicPr>
          <p:cNvPr id="6" name="Obrázek 5">
            <a:extLst>
              <a:ext uri="{FF2B5EF4-FFF2-40B4-BE49-F238E27FC236}">
                <a16:creationId xmlns:a16="http://schemas.microsoft.com/office/drawing/2014/main" id="{7D3824D7-7563-3361-DC9A-D252CFAFDC6B}"/>
              </a:ext>
            </a:extLst>
          </p:cNvPr>
          <p:cNvPicPr>
            <a:picLocks noChangeAspect="1"/>
          </p:cNvPicPr>
          <p:nvPr/>
        </p:nvPicPr>
        <p:blipFill>
          <a:blip r:embed="rId2"/>
          <a:stretch>
            <a:fillRect/>
          </a:stretch>
        </p:blipFill>
        <p:spPr>
          <a:xfrm>
            <a:off x="1475656" y="1124744"/>
            <a:ext cx="6768752" cy="5707165"/>
          </a:xfrm>
          <a:prstGeom prst="rect">
            <a:avLst/>
          </a:prstGeom>
        </p:spPr>
      </p:pic>
    </p:spTree>
    <p:extLst>
      <p:ext uri="{BB962C8B-B14F-4D97-AF65-F5344CB8AC3E}">
        <p14:creationId xmlns:p14="http://schemas.microsoft.com/office/powerpoint/2010/main" val="3248117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Efficiency scores </a:t>
            </a:r>
          </a:p>
        </p:txBody>
      </p:sp>
      <p:pic>
        <p:nvPicPr>
          <p:cNvPr id="6" name="Zástupný obsah 5">
            <a:extLst>
              <a:ext uri="{FF2B5EF4-FFF2-40B4-BE49-F238E27FC236}">
                <a16:creationId xmlns:a16="http://schemas.microsoft.com/office/drawing/2014/main" id="{FEC76981-610D-E941-C4FC-2809395FB564}"/>
              </a:ext>
            </a:extLst>
          </p:cNvPr>
          <p:cNvPicPr>
            <a:picLocks noGrp="1" noChangeAspect="1"/>
          </p:cNvPicPr>
          <p:nvPr>
            <p:ph idx="1"/>
          </p:nvPr>
        </p:nvPicPr>
        <p:blipFill>
          <a:blip r:embed="rId2"/>
          <a:stretch>
            <a:fillRect/>
          </a:stretch>
        </p:blipFill>
        <p:spPr>
          <a:xfrm>
            <a:off x="188764" y="1628800"/>
            <a:ext cx="8498036" cy="4331925"/>
          </a:xfrm>
        </p:spPr>
      </p:pic>
      <p:sp>
        <p:nvSpPr>
          <p:cNvPr id="5" name="TextovéPole 4"/>
          <p:cNvSpPr txBox="1"/>
          <p:nvPr/>
        </p:nvSpPr>
        <p:spPr>
          <a:xfrm>
            <a:off x="6300192" y="6237312"/>
            <a:ext cx="2646388" cy="307777"/>
          </a:xfrm>
          <a:prstGeom prst="rect">
            <a:avLst/>
          </a:prstGeom>
          <a:noFill/>
        </p:spPr>
        <p:txBody>
          <a:bodyPr wrap="square" rtlCol="0">
            <a:spAutoFit/>
          </a:bodyPr>
          <a:lstStyle/>
          <a:p>
            <a:r>
              <a:rPr lang="cs-CZ" sz="1400" dirty="0"/>
              <a:t>Source: </a:t>
            </a:r>
            <a:r>
              <a:rPr lang="cs-CZ" sz="1400" dirty="0" err="1"/>
              <a:t>Driessen</a:t>
            </a:r>
            <a:r>
              <a:rPr lang="cs-CZ" sz="1400" dirty="0"/>
              <a:t> et al. (2006)</a:t>
            </a:r>
          </a:p>
        </p:txBody>
      </p:sp>
    </p:spTree>
    <p:extLst>
      <p:ext uri="{BB962C8B-B14F-4D97-AF65-F5344CB8AC3E}">
        <p14:creationId xmlns:p14="http://schemas.microsoft.com/office/powerpoint/2010/main" val="19333345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TotalTime>
  <Words>2180</Words>
  <Application>Microsoft Office PowerPoint</Application>
  <PresentationFormat>Předvádění na obrazovce (4:3)</PresentationFormat>
  <Paragraphs>147</Paragraphs>
  <Slides>44</Slides>
  <Notes>0</Notes>
  <HiddenSlides>0</HiddenSlides>
  <MMClips>0</MMClips>
  <ScaleCrop>false</ScaleCrop>
  <HeadingPairs>
    <vt:vector size="8" baseType="variant">
      <vt:variant>
        <vt:lpstr>Použitá písma</vt:lpstr>
      </vt:variant>
      <vt:variant>
        <vt:i4>2</vt:i4>
      </vt:variant>
      <vt:variant>
        <vt:lpstr>Motiv</vt:lpstr>
      </vt:variant>
      <vt:variant>
        <vt:i4>1</vt:i4>
      </vt:variant>
      <vt:variant>
        <vt:lpstr>Vložené servery OLE</vt:lpstr>
      </vt:variant>
      <vt:variant>
        <vt:i4>1</vt:i4>
      </vt:variant>
      <vt:variant>
        <vt:lpstr>Nadpisy snímků</vt:lpstr>
      </vt:variant>
      <vt:variant>
        <vt:i4>44</vt:i4>
      </vt:variant>
    </vt:vector>
  </HeadingPairs>
  <TitlesOfParts>
    <vt:vector size="48" baseType="lpstr">
      <vt:lpstr>Arial</vt:lpstr>
      <vt:lpstr>Calibri</vt:lpstr>
      <vt:lpstr>Motiv systému Office</vt:lpstr>
      <vt:lpstr>Document</vt:lpstr>
      <vt:lpstr>4. TRANSPORT COSTS</vt:lpstr>
      <vt:lpstr>Introduction</vt:lpstr>
      <vt:lpstr>Public transport costs</vt:lpstr>
      <vt:lpstr>Production process</vt:lpstr>
      <vt:lpstr>Efficiency</vt:lpstr>
      <vt:lpstr>Technical, cost and allocative efficiency</vt:lpstr>
      <vt:lpstr>CASE STUDY IN RAIL EFFICIENCY</vt:lpstr>
      <vt:lpstr>Outputs and inputs</vt:lpstr>
      <vt:lpstr>Efficiency scores </vt:lpstr>
      <vt:lpstr>Efficiency determinants - data</vt:lpstr>
      <vt:lpstr>Efficiency determinants – results</vt:lpstr>
      <vt:lpstr>Conclusions</vt:lpstr>
      <vt:lpstr>COSTS IN THE SHORT RUN</vt:lpstr>
      <vt:lpstr>Short run – level of capital fixed</vt:lpstr>
      <vt:lpstr>Passenger x Freight </vt:lpstr>
      <vt:lpstr>Case: Mode cost comparison</vt:lpstr>
      <vt:lpstr>Modal comparisons</vt:lpstr>
      <vt:lpstr>Market structure</vt:lpstr>
      <vt:lpstr>Short run average and marginal costs</vt:lpstr>
      <vt:lpstr>Case: The importance of AC in the business model of low cost airlines</vt:lpstr>
      <vt:lpstr>Low average cost model</vt:lpstr>
      <vt:lpstr>Operational costs </vt:lpstr>
      <vt:lpstr>National x low cost operators</vt:lpstr>
      <vt:lpstr>Conclusion – LCA business model</vt:lpstr>
      <vt:lpstr>COSTS IN THE LONG RUN</vt:lpstr>
      <vt:lpstr>Economies of scale</vt:lpstr>
      <vt:lpstr>Sources of increasing returns to scale</vt:lpstr>
      <vt:lpstr>Sources of decreasing returns to scale</vt:lpstr>
      <vt:lpstr> SR and LR average cost curves </vt:lpstr>
      <vt:lpstr>Minimum efficiency size</vt:lpstr>
      <vt:lpstr>Case: Economies of scale and reform in railway operations</vt:lpstr>
      <vt:lpstr>Vertical separation</vt:lpstr>
      <vt:lpstr>Empirical evidence</vt:lpstr>
      <vt:lpstr>Does vertical separation work?</vt:lpstr>
      <vt:lpstr>Economies of scale, density and scope</vt:lpstr>
      <vt:lpstr>Empirical update</vt:lpstr>
      <vt:lpstr>Exercises (1)</vt:lpstr>
      <vt:lpstr>Exercise (2)</vt:lpstr>
      <vt:lpstr>Exercise (3)</vt:lpstr>
      <vt:lpstr>Exercise (4)</vt:lpstr>
      <vt:lpstr>Exercise (5)</vt:lpstr>
      <vt:lpstr>Exercise (6)</vt:lpstr>
      <vt:lpstr>Exercise (7)</vt:lpstr>
      <vt:lpstr>Exercise (8)</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Readings for Lecture 4</dc:title>
  <dc:creator>Tomes Zdenek</dc:creator>
  <cp:lastModifiedBy>Zdeněk Tomeš</cp:lastModifiedBy>
  <cp:revision>30</cp:revision>
  <dcterms:created xsi:type="dcterms:W3CDTF">2018-01-04T06:59:09Z</dcterms:created>
  <dcterms:modified xsi:type="dcterms:W3CDTF">2023-07-29T15:42:53Z</dcterms:modified>
</cp:coreProperties>
</file>