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7"/>
  </p:notesMasterIdLst>
  <p:handoutMasterIdLst>
    <p:handoutMasterId r:id="rId48"/>
  </p:handoutMasterIdLst>
  <p:sldIdLst>
    <p:sldId id="258" r:id="rId5"/>
    <p:sldId id="347" r:id="rId6"/>
    <p:sldId id="348" r:id="rId7"/>
    <p:sldId id="259" r:id="rId8"/>
    <p:sldId id="349" r:id="rId9"/>
    <p:sldId id="369" r:id="rId10"/>
    <p:sldId id="373" r:id="rId11"/>
    <p:sldId id="351" r:id="rId12"/>
    <p:sldId id="260" r:id="rId13"/>
    <p:sldId id="370" r:id="rId14"/>
    <p:sldId id="371" r:id="rId15"/>
    <p:sldId id="372" r:id="rId16"/>
    <p:sldId id="374" r:id="rId17"/>
    <p:sldId id="375" r:id="rId18"/>
    <p:sldId id="261" r:id="rId19"/>
    <p:sldId id="376" r:id="rId20"/>
    <p:sldId id="262" r:id="rId21"/>
    <p:sldId id="377" r:id="rId22"/>
    <p:sldId id="345" r:id="rId23"/>
    <p:sldId id="379" r:id="rId24"/>
    <p:sldId id="346" r:id="rId25"/>
    <p:sldId id="263" r:id="rId26"/>
    <p:sldId id="355" r:id="rId27"/>
    <p:sldId id="264" r:id="rId28"/>
    <p:sldId id="357" r:id="rId29"/>
    <p:sldId id="358" r:id="rId30"/>
    <p:sldId id="359" r:id="rId31"/>
    <p:sldId id="360" r:id="rId32"/>
    <p:sldId id="361" r:id="rId33"/>
    <p:sldId id="362" r:id="rId34"/>
    <p:sldId id="363" r:id="rId35"/>
    <p:sldId id="364" r:id="rId36"/>
    <p:sldId id="365" r:id="rId37"/>
    <p:sldId id="366" r:id="rId38"/>
    <p:sldId id="367" r:id="rId39"/>
    <p:sldId id="368" r:id="rId40"/>
    <p:sldId id="356" r:id="rId41"/>
    <p:sldId id="380" r:id="rId42"/>
    <p:sldId id="381" r:id="rId43"/>
    <p:sldId id="382" r:id="rId44"/>
    <p:sldId id="383" r:id="rId45"/>
    <p:sldId id="386" r:id="rId46"/>
  </p:sldIdLst>
  <p:sldSz cx="9144000" cy="6858000" type="screen4x3"/>
  <p:notesSz cx="666273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3557" autoAdjust="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8BEC06-8B86-4F79-9872-A8A67FECA731}" type="datetimeFigureOut">
              <a:rPr lang="cs-CZ" smtClean="0"/>
              <a:t>29.07.2023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401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AF511-1E0B-478C-8925-5890F16F14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19910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04D4B8-3842-47CC-A2DE-A7418EA57601}" type="datetimeFigureOut">
              <a:rPr lang="en-GB" smtClean="0"/>
              <a:t>29/07/2023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274" y="4715153"/>
            <a:ext cx="533019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A8407-BAFD-42FB-93F1-DA2A3693F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831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426C-09CD-4994-A37A-8D401F04FEAD}" type="datetimeFigureOut">
              <a:rPr lang="en-GB" smtClean="0"/>
              <a:t>29/07/2023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99875-EE34-42A5-A8D6-13552947A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151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426C-09CD-4994-A37A-8D401F04FEAD}" type="datetimeFigureOut">
              <a:rPr lang="en-GB" smtClean="0"/>
              <a:t>29/07/2023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99875-EE34-42A5-A8D6-13552947A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557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426C-09CD-4994-A37A-8D401F04FEAD}" type="datetimeFigureOut">
              <a:rPr lang="en-GB" smtClean="0"/>
              <a:t>29/07/2023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99875-EE34-42A5-A8D6-13552947A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62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426C-09CD-4994-A37A-8D401F04FEAD}" type="datetimeFigureOut">
              <a:rPr lang="en-GB" smtClean="0"/>
              <a:t>29/07/2023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99875-EE34-42A5-A8D6-13552947A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452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426C-09CD-4994-A37A-8D401F04FEAD}" type="datetimeFigureOut">
              <a:rPr lang="en-GB" smtClean="0"/>
              <a:t>29/07/2023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99875-EE34-42A5-A8D6-13552947A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228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426C-09CD-4994-A37A-8D401F04FEAD}" type="datetimeFigureOut">
              <a:rPr lang="en-GB" smtClean="0"/>
              <a:t>29/07/2023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99875-EE34-42A5-A8D6-13552947A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787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426C-09CD-4994-A37A-8D401F04FEAD}" type="datetimeFigureOut">
              <a:rPr lang="en-GB" smtClean="0"/>
              <a:t>29/07/2023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99875-EE34-42A5-A8D6-13552947A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844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426C-09CD-4994-A37A-8D401F04FEAD}" type="datetimeFigureOut">
              <a:rPr lang="en-GB" smtClean="0"/>
              <a:t>29/07/2023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99875-EE34-42A5-A8D6-13552947A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907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426C-09CD-4994-A37A-8D401F04FEAD}" type="datetimeFigureOut">
              <a:rPr lang="en-GB" smtClean="0"/>
              <a:t>29/07/2023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99875-EE34-42A5-A8D6-13552947A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560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426C-09CD-4994-A37A-8D401F04FEAD}" type="datetimeFigureOut">
              <a:rPr lang="en-GB" smtClean="0"/>
              <a:t>29/07/2023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99875-EE34-42A5-A8D6-13552947A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825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426C-09CD-4994-A37A-8D401F04FEAD}" type="datetimeFigureOut">
              <a:rPr lang="en-GB" smtClean="0"/>
              <a:t>29/07/2023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99875-EE34-42A5-A8D6-13552947A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686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E426C-09CD-4994-A37A-8D401F04FEAD}" type="datetimeFigureOut">
              <a:rPr lang="en-GB" smtClean="0"/>
              <a:t>29/07/2023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99875-EE34-42A5-A8D6-13552947A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76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5. COMPETITION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3113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414A8B-C1C6-C724-1A02-337521D09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Structural barriers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960191-09FC-9DED-3CC7-B34DA4080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800" b="1" noProof="0" dirty="0"/>
              <a:t>Firm size </a:t>
            </a:r>
            <a:r>
              <a:rPr lang="en-GB" sz="2800" noProof="0" dirty="0"/>
              <a:t>→ when there are significant economies of scale (rail, air)</a:t>
            </a:r>
          </a:p>
          <a:p>
            <a:r>
              <a:rPr lang="en-GB" sz="2800" b="1" noProof="0" dirty="0"/>
              <a:t>High sunk costs </a:t>
            </a:r>
            <a:r>
              <a:rPr lang="en-GB" sz="2800" noProof="0" dirty="0"/>
              <a:t>→ cost that cannot be redeemed or reclaimed when the firm leaves the market (Channel Tunnel)</a:t>
            </a:r>
          </a:p>
          <a:p>
            <a:r>
              <a:rPr lang="en-GB" sz="2800" b="1" noProof="0" dirty="0"/>
              <a:t>Product differentiation </a:t>
            </a:r>
            <a:r>
              <a:rPr lang="en-GB" sz="2800" noProof="0" dirty="0"/>
              <a:t>→ when strong brand loyalty is created</a:t>
            </a:r>
          </a:p>
          <a:p>
            <a:r>
              <a:rPr lang="en-GB" sz="2800" b="1" noProof="0" dirty="0"/>
              <a:t>Experience</a:t>
            </a:r>
            <a:r>
              <a:rPr lang="en-GB" sz="2800" noProof="0" dirty="0"/>
              <a:t> → cost advantages due to the experience of being in the industry for a long time (learner curve, market knowledge, good reputation) </a:t>
            </a:r>
          </a:p>
        </p:txBody>
      </p:sp>
    </p:spTree>
    <p:extLst>
      <p:ext uri="{BB962C8B-B14F-4D97-AF65-F5344CB8AC3E}">
        <p14:creationId xmlns:p14="http://schemas.microsoft.com/office/powerpoint/2010/main" val="1523859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1D7661-1249-BF54-3F9E-1E6F3124F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Strategic barriers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FB233B-1A9C-3107-A951-616F0EA91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noProof="0" dirty="0"/>
              <a:t>Legal protection </a:t>
            </a:r>
            <a:r>
              <a:rPr lang="en-GB" noProof="0" dirty="0"/>
              <a:t>→ a legal right to be the only provider → e.g. winners of the tender for PSO services (rail, bus) → direct competition on the route is prevented </a:t>
            </a:r>
          </a:p>
          <a:p>
            <a:r>
              <a:rPr lang="en-GB" b="1" noProof="0" dirty="0"/>
              <a:t>Control of the factors of production </a:t>
            </a:r>
            <a:r>
              <a:rPr lang="en-GB" noProof="0" dirty="0"/>
              <a:t>→ skilled labour (rail drivers); vertical integration (production and transport); rolling stock (rail)</a:t>
            </a:r>
          </a:p>
          <a:p>
            <a:r>
              <a:rPr lang="en-GB" b="1" noProof="0" dirty="0"/>
              <a:t>Exclusive dealerships </a:t>
            </a:r>
            <a:r>
              <a:rPr lang="en-GB" noProof="0" dirty="0"/>
              <a:t>→ car selling → manufacturers can control the network of outlets and prevent local competition in the new car sales → variation in car prices</a:t>
            </a:r>
          </a:p>
          <a:p>
            <a:r>
              <a:rPr lang="en-GB" b="1" noProof="0" dirty="0"/>
              <a:t>Branding</a:t>
            </a:r>
            <a:r>
              <a:rPr lang="en-GB" noProof="0" dirty="0"/>
              <a:t> → creation of strong brands as barriers to entry</a:t>
            </a:r>
          </a:p>
          <a:p>
            <a:endParaRPr lang="en-GB" noProof="0" dirty="0"/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15188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2D55FB-25A0-F7E0-B4E2-7202A0DEC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GB" noProof="0" dirty="0"/>
              <a:t>Exercise: Barriers to entry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66B8B04-B568-10AC-1F24-5278A3C1E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844824"/>
            <a:ext cx="8710249" cy="42484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20479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B72E09C-A759-358E-5D98-481676F133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noProof="0" dirty="0"/>
              <a:t>MONOPOLY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97E1CD16-BBC4-21A3-0122-8033E0CF35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4123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00EAB704-356D-0C4A-2A2A-123886B7A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noProof="0" dirty="0"/>
              <a:t>Monopoly versus perfect competition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345EDA3-D80C-D028-DA40-BE963E3123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4405" y="1600200"/>
            <a:ext cx="5675189" cy="45259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527374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Disadvantages of MONOPOLY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noProof="0" dirty="0"/>
              <a:t>Production inefficiencies </a:t>
            </a:r>
            <a:r>
              <a:rPr lang="en-GB" noProof="0" dirty="0"/>
              <a:t>→ the monopoly is not forced to produce with the minimal long run average cost → resources are being used inefficiently → mainly because scale inefficiency → restriction of supply</a:t>
            </a:r>
          </a:p>
          <a:p>
            <a:r>
              <a:rPr lang="en-GB" b="1" noProof="0" dirty="0"/>
              <a:t>Higher prices charged </a:t>
            </a:r>
            <a:r>
              <a:rPr lang="en-GB" noProof="0" dirty="0"/>
              <a:t>→ monopoly restricts supply in order to induce high prices → public ownership (or introduction of competition) may try to increase output and decrease prices</a:t>
            </a:r>
          </a:p>
          <a:p>
            <a:r>
              <a:rPr lang="en-GB" b="1" noProof="0" dirty="0"/>
              <a:t>Reduction of consumer surplus</a:t>
            </a:r>
            <a:r>
              <a:rPr lang="en-GB" noProof="0" dirty="0"/>
              <a:t> → consumer surplus is changed into producers surplus. This transfer is potentially regressive as users of transport system are usually poorer than shareholders of the monopoly</a:t>
            </a:r>
          </a:p>
        </p:txBody>
      </p:sp>
    </p:spTree>
    <p:extLst>
      <p:ext uri="{BB962C8B-B14F-4D97-AF65-F5344CB8AC3E}">
        <p14:creationId xmlns:p14="http://schemas.microsoft.com/office/powerpoint/2010/main" val="940725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226C35-6595-B9DB-631C-7A4D5325C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Disadvantages of MONOPOLY (2)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341293-2948-B59B-57B5-4D5985052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20000"/>
          </a:bodyPr>
          <a:lstStyle/>
          <a:p>
            <a:r>
              <a:rPr lang="en-GB" b="1" noProof="0" dirty="0"/>
              <a:t>Net welfare loss </a:t>
            </a:r>
            <a:r>
              <a:rPr lang="en-GB" noProof="0" dirty="0"/>
              <a:t>→ reduction of the total benefits from the exchange (consumers who no longer use the service)</a:t>
            </a:r>
          </a:p>
          <a:p>
            <a:r>
              <a:rPr lang="en-GB" b="1" noProof="0" dirty="0"/>
              <a:t>X – inefficiency</a:t>
            </a:r>
            <a:r>
              <a:rPr lang="en-GB" noProof="0" dirty="0"/>
              <a:t> → costs are higher than they should be due to general management slack (state ownership, no competition, no threat of bankruptcy)</a:t>
            </a:r>
          </a:p>
          <a:p>
            <a:r>
              <a:rPr lang="en-GB" b="1" noProof="0" dirty="0"/>
              <a:t>The market no longer regulates itself</a:t>
            </a:r>
            <a:r>
              <a:rPr lang="en-GB" noProof="0" dirty="0"/>
              <a:t> → accumulation of previous points; external intervention needed to provide regulation; emergence of regulatory bodies (not producing anything)</a:t>
            </a:r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775581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ADVANTAGES of MONOPOLY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noProof="0" dirty="0"/>
              <a:t>A higher level of expenditure on </a:t>
            </a:r>
            <a:r>
              <a:rPr lang="en-GB" b="1" noProof="0" dirty="0"/>
              <a:t>research and development</a:t>
            </a:r>
            <a:r>
              <a:rPr lang="en-GB" noProof="0" dirty="0"/>
              <a:t> → when there is only one single large firm, it may have more resources and higher confidence to invest (TGV)</a:t>
            </a:r>
          </a:p>
          <a:p>
            <a:pPr marL="514350" indent="-514350">
              <a:buFont typeface="+mj-lt"/>
              <a:buAutoNum type="arabicPeriod"/>
            </a:pPr>
            <a:r>
              <a:rPr lang="en-GB" noProof="0" dirty="0"/>
              <a:t>Market size – a natural monopoly</a:t>
            </a:r>
          </a:p>
          <a:p>
            <a:pPr marL="514350" indent="-514350">
              <a:buFont typeface="+mj-lt"/>
              <a:buAutoNum type="arabicPeriod"/>
            </a:pPr>
            <a:r>
              <a:rPr lang="en-GB" noProof="0" dirty="0"/>
              <a:t>Wasteful competition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noProof="0" dirty="0"/>
              <a:t>Hotelling‘s law</a:t>
            </a:r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058270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07C024-AAB8-464B-A30B-B09A76D29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/>
              <a:t>2) Market size – a natural monopoly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1C2844-358C-41AD-B904-9B3A4B504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/>
              <a:t>Market is of such small size, that </a:t>
            </a:r>
            <a:r>
              <a:rPr lang="en-GB" b="1" noProof="0" dirty="0"/>
              <a:t>only one firm </a:t>
            </a:r>
            <a:r>
              <a:rPr lang="en-GB" noProof="0" dirty="0"/>
              <a:t>can achieve all economies of scale</a:t>
            </a:r>
          </a:p>
          <a:p>
            <a:r>
              <a:rPr lang="en-GB" noProof="0" dirty="0"/>
              <a:t>This argument normally applies where there is some form of </a:t>
            </a:r>
            <a:r>
              <a:rPr lang="en-GB" b="1" noProof="0" dirty="0"/>
              <a:t>network</a:t>
            </a:r>
            <a:r>
              <a:rPr lang="en-GB" noProof="0" dirty="0"/>
              <a:t> used in the production (rail infrastructure)</a:t>
            </a:r>
          </a:p>
        </p:txBody>
      </p:sp>
    </p:spTree>
    <p:extLst>
      <p:ext uri="{BB962C8B-B14F-4D97-AF65-F5344CB8AC3E}">
        <p14:creationId xmlns:p14="http://schemas.microsoft.com/office/powerpoint/2010/main" val="2081394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316E97-657A-9771-E3D3-01284D5B7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3) Wasteful competition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2C1EC9-9FA7-150C-B4B4-54DD3F9F4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noProof="0" dirty="0"/>
              <a:t>Closely related to the natural monopoly argument</a:t>
            </a:r>
          </a:p>
          <a:p>
            <a:r>
              <a:rPr lang="en-GB" noProof="0" dirty="0"/>
              <a:t>It occurs when effectively </a:t>
            </a:r>
            <a:r>
              <a:rPr lang="en-GB" b="1" noProof="0" dirty="0"/>
              <a:t>double or treble </a:t>
            </a:r>
            <a:r>
              <a:rPr lang="en-GB" noProof="0" dirty="0"/>
              <a:t>the production resources are used to provide a service</a:t>
            </a:r>
          </a:p>
          <a:p>
            <a:r>
              <a:rPr lang="en-GB" b="1" noProof="0" dirty="0"/>
              <a:t>Nash (1982) </a:t>
            </a:r>
            <a:r>
              <a:rPr lang="en-GB" noProof="0" dirty="0"/>
              <a:t>explains that wasteful competition happens when competition leads to the bidding down the average loads and consequently average costs rise. </a:t>
            </a:r>
          </a:p>
          <a:p>
            <a:r>
              <a:rPr lang="en-GB" noProof="0" dirty="0"/>
              <a:t>Economies of scale (natural monopoly) x </a:t>
            </a:r>
            <a:r>
              <a:rPr lang="en-GB" b="1" noProof="0" dirty="0"/>
              <a:t>economies of density </a:t>
            </a:r>
            <a:r>
              <a:rPr lang="en-GB" noProof="0" dirty="0"/>
              <a:t>(wasteful competition)</a:t>
            </a:r>
          </a:p>
        </p:txBody>
      </p:sp>
    </p:spTree>
    <p:extLst>
      <p:ext uri="{BB962C8B-B14F-4D97-AF65-F5344CB8AC3E}">
        <p14:creationId xmlns:p14="http://schemas.microsoft.com/office/powerpoint/2010/main" val="3609901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9D74CE-17C5-7E44-9144-E47F7A9D0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Introduction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77636D-2059-FAEF-90BA-D7D0BC78B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10000"/>
          </a:bodyPr>
          <a:lstStyle/>
          <a:p>
            <a:r>
              <a:rPr lang="en-GB" noProof="0" dirty="0"/>
              <a:t>The general economists' </a:t>
            </a:r>
            <a:r>
              <a:rPr lang="en-GB" b="1" noProof="0" dirty="0"/>
              <a:t>view of competition</a:t>
            </a:r>
            <a:r>
              <a:rPr lang="en-GB" noProof="0" dirty="0"/>
              <a:t>: it is a good thing; and no competition – monopoly – it is a bad thing</a:t>
            </a:r>
          </a:p>
          <a:p>
            <a:r>
              <a:rPr lang="en-GB" b="1" noProof="0" dirty="0"/>
              <a:t>Generally</a:t>
            </a:r>
            <a:r>
              <a:rPr lang="en-GB" noProof="0" dirty="0"/>
              <a:t> speaking, it is correct, however firstly how exactly competition delivers good outcomes, secondly sometimes competition does not produce the best outcome, and this is particularly relevant in transport industries</a:t>
            </a:r>
          </a:p>
          <a:p>
            <a:r>
              <a:rPr lang="en-GB" noProof="0" dirty="0"/>
              <a:t>The </a:t>
            </a:r>
            <a:r>
              <a:rPr lang="en-GB" b="1" noProof="0" dirty="0"/>
              <a:t>aim </a:t>
            </a:r>
            <a:r>
              <a:rPr lang="en-GB" noProof="0" dirty="0"/>
              <a:t>of this lecture – to understand when and how competition delivers efficient outcomes and when it is not the case and the government intervention is needed (usually because of market failure)</a:t>
            </a:r>
          </a:p>
        </p:txBody>
      </p:sp>
    </p:spTree>
    <p:extLst>
      <p:ext uri="{BB962C8B-B14F-4D97-AF65-F5344CB8AC3E}">
        <p14:creationId xmlns:p14="http://schemas.microsoft.com/office/powerpoint/2010/main" val="15468207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77139E-7B53-449D-8F94-883895735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4) Hotelling's law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F76A84-6E77-45B9-9177-A9218EB76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/>
              <a:t>Hoteling's theory (1929) of </a:t>
            </a:r>
            <a:r>
              <a:rPr lang="en-GB" b="1" noProof="0" dirty="0"/>
              <a:t>location competition</a:t>
            </a:r>
            <a:r>
              <a:rPr lang="en-GB" noProof="0" dirty="0"/>
              <a:t> – ice cream sellers on the beach</a:t>
            </a:r>
          </a:p>
          <a:p>
            <a:r>
              <a:rPr lang="en-GB" noProof="0" dirty="0"/>
              <a:t>Non - optimal equilibrium, overcrowding </a:t>
            </a:r>
            <a:r>
              <a:rPr lang="en-GB" b="1" noProof="0" dirty="0"/>
              <a:t>in the middle</a:t>
            </a:r>
          </a:p>
          <a:p>
            <a:r>
              <a:rPr lang="en-GB" noProof="0" dirty="0"/>
              <a:t>Application to transport – competition in the timetables → Can lead to disruptions due to constant changes in departure times</a:t>
            </a:r>
          </a:p>
        </p:txBody>
      </p:sp>
    </p:spTree>
    <p:extLst>
      <p:ext uri="{BB962C8B-B14F-4D97-AF65-F5344CB8AC3E}">
        <p14:creationId xmlns:p14="http://schemas.microsoft.com/office/powerpoint/2010/main" val="34745722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1BCBB3-F7BE-03B0-F414-3427D806C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/>
              <a:t>4) Hotelling's law applied to buses</a:t>
            </a:r>
            <a:br>
              <a:rPr lang="en-GB" noProof="0" dirty="0"/>
            </a:br>
            <a:r>
              <a:rPr lang="en-GB" noProof="0" dirty="0"/>
              <a:t>(competition in departure times)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CAA91A1C-107A-46D4-BA94-57DCFC0932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1330" y="1600200"/>
            <a:ext cx="7701340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161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Contestable markets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85000" lnSpcReduction="20000"/>
          </a:bodyPr>
          <a:lstStyle/>
          <a:p>
            <a:r>
              <a:rPr lang="en-GB" b="1" noProof="0" dirty="0"/>
              <a:t>Baumol (1982) </a:t>
            </a:r>
            <a:r>
              <a:rPr lang="en-GB" noProof="0" dirty="0"/>
              <a:t>– it is unnecessary for the market to be in perfect competition in order to produce economically efficient results. It is enough to be a contestable market.</a:t>
            </a:r>
          </a:p>
          <a:p>
            <a:r>
              <a:rPr lang="en-GB" noProof="0" dirty="0"/>
              <a:t>If a </a:t>
            </a:r>
            <a:r>
              <a:rPr lang="en-GB" b="1" noProof="0" dirty="0"/>
              <a:t>new</a:t>
            </a:r>
            <a:r>
              <a:rPr lang="en-GB" noProof="0" dirty="0"/>
              <a:t> market </a:t>
            </a:r>
            <a:r>
              <a:rPr lang="en-GB" b="1" noProof="0" dirty="0"/>
              <a:t>entrant</a:t>
            </a:r>
            <a:r>
              <a:rPr lang="en-GB" noProof="0" dirty="0"/>
              <a:t> could enter the market and compete with the incumbent, then the threat of this potential competition would force the incumbent to act as if under (a perfect) competition</a:t>
            </a:r>
          </a:p>
          <a:p>
            <a:r>
              <a:rPr lang="en-GB" b="1" noProof="0" dirty="0"/>
              <a:t>Contestable market </a:t>
            </a:r>
            <a:r>
              <a:rPr lang="en-GB" noProof="0" dirty="0"/>
              <a:t>= entry to the market is free and exit is costless</a:t>
            </a:r>
          </a:p>
          <a:p>
            <a:r>
              <a:rPr lang="en-GB" i="1" noProof="0" dirty="0"/>
              <a:t>Q: Examine the extent to which you believe that the low cost airline market meets the conditions of the contestable market.</a:t>
            </a:r>
          </a:p>
          <a:p>
            <a:pPr marL="0" indent="0">
              <a:buNone/>
            </a:pP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167634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BD34B1-65D7-6098-2390-E922C85B3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Contestable markets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A24511-AEA2-C69A-BC5E-7F4556B8E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noProof="0" dirty="0"/>
              <a:t>Very few </a:t>
            </a:r>
            <a:r>
              <a:rPr lang="en-GB" noProof="0" dirty="0"/>
              <a:t>contestable markets seem to exist in reality; assumptions are highly restrictive</a:t>
            </a:r>
          </a:p>
          <a:p>
            <a:r>
              <a:rPr lang="en-GB" noProof="0" dirty="0"/>
              <a:t>Low cost airlines may be close to this model</a:t>
            </a:r>
          </a:p>
          <a:p>
            <a:r>
              <a:rPr lang="en-GB" noProof="0" dirty="0"/>
              <a:t>Contestable markets suffer from </a:t>
            </a:r>
            <a:r>
              <a:rPr lang="en-GB" b="1" noProof="0" dirty="0"/>
              <a:t>hit and run </a:t>
            </a:r>
            <a:r>
              <a:rPr lang="en-GB" noProof="0" dirty="0"/>
              <a:t>entry (cream off profits and run away)</a:t>
            </a:r>
          </a:p>
          <a:p>
            <a:r>
              <a:rPr lang="en-GB" noProof="0" dirty="0"/>
              <a:t>They can also suffer from </a:t>
            </a:r>
            <a:r>
              <a:rPr lang="en-GB" b="1" noProof="0" dirty="0"/>
              <a:t>cherry – picking </a:t>
            </a:r>
            <a:r>
              <a:rPr lang="en-GB" noProof="0" dirty="0"/>
              <a:t>(concentration on the highest return's part of the market)</a:t>
            </a:r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2320923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Case: Contestability in airlines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noProof="0" dirty="0"/>
              <a:t>The sector is becoming more contestable because:</a:t>
            </a:r>
          </a:p>
          <a:p>
            <a:r>
              <a:rPr lang="en-GB" noProof="0" dirty="0"/>
              <a:t>Control over </a:t>
            </a:r>
            <a:r>
              <a:rPr lang="en-GB" b="1" noProof="0" dirty="0"/>
              <a:t>landing slots </a:t>
            </a:r>
            <a:r>
              <a:rPr lang="en-GB" noProof="0" dirty="0"/>
              <a:t>is lower (demise of airlines, regional airports)</a:t>
            </a:r>
          </a:p>
          <a:p>
            <a:r>
              <a:rPr lang="en-GB" noProof="0" dirty="0"/>
              <a:t>The </a:t>
            </a:r>
            <a:r>
              <a:rPr lang="en-GB" b="1" noProof="0" dirty="0"/>
              <a:t>spread of information </a:t>
            </a:r>
            <a:r>
              <a:rPr lang="en-GB" noProof="0" dirty="0"/>
              <a:t>through Internet (expanded access to information)</a:t>
            </a:r>
          </a:p>
          <a:p>
            <a:r>
              <a:rPr lang="en-GB" noProof="0" dirty="0"/>
              <a:t>The </a:t>
            </a:r>
            <a:r>
              <a:rPr lang="en-GB" b="1" noProof="0" dirty="0"/>
              <a:t>frequent flyer </a:t>
            </a:r>
            <a:r>
              <a:rPr lang="en-GB" noProof="0" dirty="0"/>
              <a:t>initiative is on retreat (is now a less of a benefit to passengers)</a:t>
            </a:r>
          </a:p>
          <a:p>
            <a:r>
              <a:rPr lang="en-GB" noProof="0" dirty="0"/>
              <a:t>The growth of </a:t>
            </a:r>
            <a:r>
              <a:rPr lang="en-GB" b="1" noProof="0" dirty="0"/>
              <a:t>low cost</a:t>
            </a:r>
            <a:r>
              <a:rPr lang="en-GB" noProof="0" dirty="0"/>
              <a:t> airlines (it is possible to compete against established operators)</a:t>
            </a:r>
          </a:p>
          <a:p>
            <a:endParaRPr lang="en-GB" noProof="0" dirty="0"/>
          </a:p>
          <a:p>
            <a:pPr marL="0" indent="0">
              <a:buNone/>
            </a:pPr>
            <a:r>
              <a:rPr lang="en-GB" i="1" noProof="0" dirty="0"/>
              <a:t>Q: Are railways contestable markets?</a:t>
            </a:r>
          </a:p>
        </p:txBody>
      </p:sp>
    </p:spTree>
    <p:extLst>
      <p:ext uri="{BB962C8B-B14F-4D97-AF65-F5344CB8AC3E}">
        <p14:creationId xmlns:p14="http://schemas.microsoft.com/office/powerpoint/2010/main" val="7310157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D318B76-E07F-FF25-86F6-7ED5108D6F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noProof="0" dirty="0"/>
              <a:t>OLIGOPOLY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C1EF437-86C6-D619-C779-19320EA501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62212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A75359-B6D1-5BBC-25D5-F448814E1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1) Few sellers, many buyers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7B34C1-59D3-58AC-6BC8-261965FB0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/>
              <a:t>When making market conduct decisions (fares, services), firms will take into account rivals' likely reactions to their market conduct</a:t>
            </a:r>
          </a:p>
          <a:p>
            <a:r>
              <a:rPr lang="en-GB" noProof="0" dirty="0"/>
              <a:t>This contrasts both with perfect competition and monopoly</a:t>
            </a:r>
          </a:p>
        </p:txBody>
      </p:sp>
    </p:spTree>
    <p:extLst>
      <p:ext uri="{BB962C8B-B14F-4D97-AF65-F5344CB8AC3E}">
        <p14:creationId xmlns:p14="http://schemas.microsoft.com/office/powerpoint/2010/main" val="5417972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CAB12F-9567-C120-66DF-1BFB8E6A3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2) Barriers to entry are significant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565C72-A9C1-FF55-C282-4DEFDDBA0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/>
              <a:t>With significant barriers to entry, firms within industry have a degree of protection from new entrants</a:t>
            </a:r>
          </a:p>
          <a:p>
            <a:r>
              <a:rPr lang="en-GB" noProof="0" dirty="0"/>
              <a:t>When considering market conduct decisions, little account needs to be taken of any potential competition</a:t>
            </a:r>
          </a:p>
          <a:p>
            <a:r>
              <a:rPr lang="en-GB" noProof="0" dirty="0"/>
              <a:t>Contestability of the market is thus limited</a:t>
            </a:r>
          </a:p>
        </p:txBody>
      </p:sp>
    </p:spTree>
    <p:extLst>
      <p:ext uri="{BB962C8B-B14F-4D97-AF65-F5344CB8AC3E}">
        <p14:creationId xmlns:p14="http://schemas.microsoft.com/office/powerpoint/2010/main" val="28042316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5D82A1-A70D-CAF4-589A-E5858A45B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3) Non price competition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B07758-6398-CBE9-C847-ED021D14AE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10000"/>
          </a:bodyPr>
          <a:lstStyle/>
          <a:p>
            <a:r>
              <a:rPr lang="en-GB" noProof="0" dirty="0"/>
              <a:t>When there are very few sellers, </a:t>
            </a:r>
            <a:r>
              <a:rPr lang="en-GB" b="1" noProof="0" dirty="0"/>
              <a:t>price wars </a:t>
            </a:r>
            <a:r>
              <a:rPr lang="en-GB" noProof="0" dirty="0"/>
              <a:t>tend to damage all firms in the industry and benefit none</a:t>
            </a:r>
          </a:p>
          <a:p>
            <a:r>
              <a:rPr lang="en-GB" noProof="0" dirty="0"/>
              <a:t>What tends to happen is that firms compete on factors other than price, thus all charge similar prices but </a:t>
            </a:r>
            <a:r>
              <a:rPr lang="en-GB" b="1" noProof="0" dirty="0"/>
              <a:t>differentiate the product </a:t>
            </a:r>
            <a:r>
              <a:rPr lang="en-GB" noProof="0" dirty="0"/>
              <a:t>or service that is offered</a:t>
            </a:r>
          </a:p>
          <a:p>
            <a:r>
              <a:rPr lang="en-GB" noProof="0" dirty="0"/>
              <a:t>The idea of </a:t>
            </a:r>
            <a:r>
              <a:rPr lang="en-GB" b="1" noProof="0" dirty="0"/>
              <a:t>kinked demand curve </a:t>
            </a:r>
            <a:r>
              <a:rPr lang="en-GB" noProof="0" dirty="0"/>
              <a:t>→ all firms will charge the same price, </a:t>
            </a:r>
            <a:r>
              <a:rPr lang="en-GB" b="1" noProof="0" dirty="0"/>
              <a:t>price leadership</a:t>
            </a:r>
          </a:p>
          <a:p>
            <a:r>
              <a:rPr lang="en-GB" noProof="0" dirty="0"/>
              <a:t>Non price competition is generally regarded as a characteristic of oligopolistic markets, some markets have pretty </a:t>
            </a:r>
            <a:r>
              <a:rPr lang="en-GB" b="1" noProof="0" dirty="0"/>
              <a:t>vicious price competition </a:t>
            </a:r>
            <a:r>
              <a:rPr lang="en-GB" noProof="0" dirty="0"/>
              <a:t>(parcels, energy providers…)</a:t>
            </a:r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697618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833F4E-4889-01DC-2209-29B34836B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4) Product differentiation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A2A5E5-909E-7DE5-CF0C-AF12B94EE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noProof="0" dirty="0"/>
              <a:t>The differentiation can take the form of the differences in the </a:t>
            </a:r>
            <a:r>
              <a:rPr lang="en-GB" b="1" noProof="0" dirty="0"/>
              <a:t>frequency</a:t>
            </a:r>
            <a:r>
              <a:rPr lang="en-GB" noProof="0" dirty="0"/>
              <a:t> of service patterns, the </a:t>
            </a:r>
            <a:r>
              <a:rPr lang="en-GB" b="1" noProof="0" dirty="0"/>
              <a:t>flexibility </a:t>
            </a:r>
            <a:r>
              <a:rPr lang="en-GB" noProof="0" dirty="0"/>
              <a:t>of tickets sold, role of </a:t>
            </a:r>
            <a:r>
              <a:rPr lang="en-GB" b="1" noProof="0" dirty="0"/>
              <a:t>special offers</a:t>
            </a:r>
          </a:p>
          <a:p>
            <a:r>
              <a:rPr lang="en-GB" noProof="0" dirty="0"/>
              <a:t>Degree of brand loyalty starts to exist → </a:t>
            </a:r>
            <a:r>
              <a:rPr lang="en-GB" b="1" noProof="0" dirty="0"/>
              <a:t>advertising</a:t>
            </a:r>
            <a:r>
              <a:rPr lang="en-GB" noProof="0" dirty="0"/>
              <a:t> and branding become important</a:t>
            </a:r>
          </a:p>
          <a:p>
            <a:r>
              <a:rPr lang="en-GB" noProof="0" dirty="0"/>
              <a:t>Advertising → perception of difference → </a:t>
            </a:r>
            <a:r>
              <a:rPr lang="en-GB" b="1" noProof="0" dirty="0"/>
              <a:t>brand loyalty </a:t>
            </a:r>
            <a:r>
              <a:rPr lang="en-GB" noProof="0" dirty="0"/>
              <a:t>→ degree of market power → more flexibility in setting the price</a:t>
            </a:r>
          </a:p>
        </p:txBody>
      </p:sp>
    </p:spTree>
    <p:extLst>
      <p:ext uri="{BB962C8B-B14F-4D97-AF65-F5344CB8AC3E}">
        <p14:creationId xmlns:p14="http://schemas.microsoft.com/office/powerpoint/2010/main" val="340377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8067D7-88C6-6990-F36B-B121C89B1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Background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FBAA6C-1EF0-91AC-3F7D-7680CB4EC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91264" cy="4133055"/>
          </a:xfrm>
        </p:spPr>
        <p:txBody>
          <a:bodyPr>
            <a:normAutofit/>
          </a:bodyPr>
          <a:lstStyle/>
          <a:p>
            <a:r>
              <a:rPr lang="en-GB" sz="2800" noProof="0" dirty="0"/>
              <a:t>Neo-classical economics and economic policy → </a:t>
            </a:r>
            <a:r>
              <a:rPr lang="en-GB" sz="2800" b="1" noProof="0" dirty="0"/>
              <a:t>the power of competition </a:t>
            </a:r>
            <a:r>
              <a:rPr lang="en-GB" sz="2800" noProof="0" dirty="0"/>
              <a:t>(remember airline deregulation)</a:t>
            </a:r>
          </a:p>
          <a:p>
            <a:r>
              <a:rPr lang="en-GB" sz="2800" noProof="0" dirty="0"/>
              <a:t>One of the major problems with transport markets → a general </a:t>
            </a:r>
            <a:r>
              <a:rPr lang="en-GB" sz="2800" b="1" i="1" noProof="0" dirty="0"/>
              <a:t>lack of competition</a:t>
            </a:r>
          </a:p>
          <a:p>
            <a:r>
              <a:rPr lang="en-GB" sz="2800" b="1" noProof="0" dirty="0"/>
              <a:t>Cost structure </a:t>
            </a:r>
            <a:r>
              <a:rPr lang="en-GB" sz="2800" noProof="0" dirty="0"/>
              <a:t>of the industry (FC/VC) determine </a:t>
            </a:r>
            <a:r>
              <a:rPr lang="en-GB" sz="2800" noProof="0" dirty="0" err="1"/>
              <a:t>teh</a:t>
            </a:r>
            <a:r>
              <a:rPr lang="en-GB" sz="2800" noProof="0" dirty="0"/>
              <a:t> number of firms in the market and thus the level of competition</a:t>
            </a:r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203078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68E914-E16D-169B-AC05-8C58E4126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5) Tacit collusion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1A8CE9-8A2F-FA44-DE5B-AE5F3F9E8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noProof="0" dirty="0"/>
              <a:t>Tacit collusion = </a:t>
            </a:r>
            <a:r>
              <a:rPr lang="en-GB" b="1" noProof="0" dirty="0"/>
              <a:t>hidden</a:t>
            </a:r>
            <a:r>
              <a:rPr lang="en-GB" noProof="0" dirty="0"/>
              <a:t> degree of </a:t>
            </a:r>
            <a:r>
              <a:rPr lang="en-GB" b="1" noProof="0" dirty="0"/>
              <a:t>cooperation</a:t>
            </a:r>
          </a:p>
          <a:p>
            <a:r>
              <a:rPr lang="en-GB" noProof="0" dirty="0"/>
              <a:t>There is a strong incentive for firms to </a:t>
            </a:r>
            <a:r>
              <a:rPr lang="en-GB" b="1" noProof="0" dirty="0"/>
              <a:t>cooperate </a:t>
            </a:r>
            <a:r>
              <a:rPr lang="en-GB" noProof="0" dirty="0"/>
              <a:t>than compete</a:t>
            </a:r>
          </a:p>
          <a:p>
            <a:r>
              <a:rPr lang="en-GB" noProof="0" dirty="0"/>
              <a:t>Open </a:t>
            </a:r>
            <a:r>
              <a:rPr lang="en-GB" b="1" noProof="0" dirty="0"/>
              <a:t>cartels</a:t>
            </a:r>
            <a:r>
              <a:rPr lang="en-GB" noProof="0" dirty="0"/>
              <a:t> are illegal</a:t>
            </a:r>
          </a:p>
          <a:p>
            <a:r>
              <a:rPr lang="en-GB" noProof="0" dirty="0"/>
              <a:t>However, tacit collusion means unspoken, </a:t>
            </a:r>
            <a:r>
              <a:rPr lang="en-GB" b="1" noProof="0" dirty="0"/>
              <a:t>passive cooperation </a:t>
            </a:r>
            <a:r>
              <a:rPr lang="en-GB" noProof="0" dirty="0"/>
              <a:t>in order to relax competitive pressures</a:t>
            </a:r>
          </a:p>
          <a:p>
            <a:r>
              <a:rPr lang="en-GB" b="1" noProof="0" dirty="0"/>
              <a:t>Examples:</a:t>
            </a:r>
            <a:r>
              <a:rPr lang="en-GB" noProof="0" dirty="0"/>
              <a:t> buses in the UK, rail in CZ: the period of price wars, followed by consolidations and the emergence of large operators with home markets</a:t>
            </a:r>
          </a:p>
        </p:txBody>
      </p:sp>
    </p:spTree>
    <p:extLst>
      <p:ext uri="{BB962C8B-B14F-4D97-AF65-F5344CB8AC3E}">
        <p14:creationId xmlns:p14="http://schemas.microsoft.com/office/powerpoint/2010/main" val="26663179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E252DC8-66EC-A066-EDBB-9B68CD4572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noProof="0" dirty="0"/>
              <a:t>The process of competition in oligopolistic markets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C61B953F-85D7-13A9-71AD-DDBC25CD5E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7881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61E320-F633-58C7-F777-0C4900FD9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Introduction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1348C7-BAAE-25B6-C86B-8B3A04DAB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noProof="0" dirty="0"/>
              <a:t>Why</a:t>
            </a:r>
            <a:r>
              <a:rPr lang="en-GB" noProof="0" dirty="0"/>
              <a:t> some markets have significant degree of </a:t>
            </a:r>
            <a:r>
              <a:rPr lang="en-GB" b="1" noProof="0" dirty="0"/>
              <a:t>competition</a:t>
            </a:r>
            <a:r>
              <a:rPr lang="en-GB" noProof="0" dirty="0"/>
              <a:t> and others have not? </a:t>
            </a:r>
          </a:p>
          <a:p>
            <a:r>
              <a:rPr lang="en-GB" noProof="0" dirty="0"/>
              <a:t>Many transport market evolve over time towards </a:t>
            </a:r>
            <a:r>
              <a:rPr lang="en-GB" b="1" noProof="0" dirty="0"/>
              <a:t>oligopoly</a:t>
            </a:r>
            <a:r>
              <a:rPr lang="en-GB" noProof="0" dirty="0"/>
              <a:t>, even if the deregulatory design was to produce competitive industry (US air, freight rail; UK bus, rail freight, EU air)</a:t>
            </a:r>
          </a:p>
          <a:p>
            <a:r>
              <a:rPr lang="en-GB" b="1" noProof="0" dirty="0"/>
              <a:t>Anti-competitive nature </a:t>
            </a:r>
            <a:r>
              <a:rPr lang="en-GB" noProof="0" dirty="0"/>
              <a:t>of many transport markets? → A major concern in the reform of public transport markets</a:t>
            </a:r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125760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CC0804-EBEA-B912-99DF-A7EA39C04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Downie process of competition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A3A2BD-5776-6CFC-6148-6806EAC21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noProof="0" dirty="0"/>
              <a:t>Downie‘s </a:t>
            </a:r>
            <a:r>
              <a:rPr lang="en-GB" b="1" noProof="0" dirty="0"/>
              <a:t>little known </a:t>
            </a:r>
            <a:r>
              <a:rPr lang="en-GB" noProof="0" dirty="0"/>
              <a:t>theory of the competitive process (Downie, 1958)</a:t>
            </a:r>
          </a:p>
          <a:p>
            <a:r>
              <a:rPr lang="en-GB" noProof="0" dirty="0"/>
              <a:t>This theory examines the competitive process over time and is primarily based upon the ethos of the </a:t>
            </a:r>
            <a:r>
              <a:rPr lang="en-GB" b="1" noProof="0" dirty="0"/>
              <a:t>survival of the fittest</a:t>
            </a:r>
          </a:p>
          <a:p>
            <a:r>
              <a:rPr lang="en-GB" noProof="0" dirty="0"/>
              <a:t>The fittest in this case being the </a:t>
            </a:r>
            <a:r>
              <a:rPr lang="en-GB" b="1" noProof="0" dirty="0"/>
              <a:t>most efficient </a:t>
            </a:r>
            <a:r>
              <a:rPr lang="en-GB" noProof="0" dirty="0"/>
              <a:t>firms</a:t>
            </a:r>
          </a:p>
          <a:p>
            <a:r>
              <a:rPr lang="en-GB" noProof="0" dirty="0"/>
              <a:t>Further theoretical perspectives to explain the tendency towards </a:t>
            </a:r>
            <a:r>
              <a:rPr lang="en-GB" b="1" noProof="0" dirty="0"/>
              <a:t>supply side consolidation</a:t>
            </a:r>
          </a:p>
        </p:txBody>
      </p:sp>
    </p:spTree>
    <p:extLst>
      <p:ext uri="{BB962C8B-B14F-4D97-AF65-F5344CB8AC3E}">
        <p14:creationId xmlns:p14="http://schemas.microsoft.com/office/powerpoint/2010/main" val="39781882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B2001DD4-0395-F5D9-0433-66C0C4CE8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noProof="0" dirty="0"/>
              <a:t>Downie competitive process applied to buses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29B8572-08A6-8ABD-73AC-6726D62991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28324"/>
            <a:ext cx="8229600" cy="44697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246941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EAD22B-D210-6506-417F-5FC0B941B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GB" noProof="0" dirty="0"/>
              <a:t>Downie competition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667451-807D-53DE-C1B4-6E0A88D66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331640"/>
            <a:ext cx="8363272" cy="5251722"/>
          </a:xfrm>
        </p:spPr>
        <p:txBody>
          <a:bodyPr>
            <a:normAutofit fontScale="85000" lnSpcReduction="10000"/>
          </a:bodyPr>
          <a:lstStyle/>
          <a:p>
            <a:r>
              <a:rPr lang="en-GB" noProof="0" dirty="0"/>
              <a:t>Less efficient operators are vulnerable to </a:t>
            </a:r>
            <a:r>
              <a:rPr lang="en-GB" b="1" noProof="0" dirty="0"/>
              <a:t>takeovers</a:t>
            </a:r>
            <a:r>
              <a:rPr lang="en-GB" noProof="0" dirty="0"/>
              <a:t>. This process diminishes the actual level of competition</a:t>
            </a:r>
          </a:p>
          <a:p>
            <a:r>
              <a:rPr lang="en-GB" noProof="0" dirty="0"/>
              <a:t>The motivation to purchase other companies is primarily driven by the </a:t>
            </a:r>
            <a:r>
              <a:rPr lang="en-GB" b="1" noProof="0" dirty="0"/>
              <a:t>desire for growth </a:t>
            </a:r>
            <a:r>
              <a:rPr lang="en-GB" noProof="0" dirty="0"/>
              <a:t>(of revenues not profit!)</a:t>
            </a:r>
          </a:p>
          <a:p>
            <a:r>
              <a:rPr lang="en-GB" b="1" noProof="0" dirty="0"/>
              <a:t>Downie model</a:t>
            </a:r>
            <a:r>
              <a:rPr lang="en-GB" noProof="0" dirty="0"/>
              <a:t> of competition → consolidation (and less competition) makes industry more efficient (as operations of less efficient operators are taken over and rationalized by the more efficient ones)</a:t>
            </a:r>
          </a:p>
          <a:p>
            <a:r>
              <a:rPr lang="en-GB" noProof="0" dirty="0"/>
              <a:t>This is more likely to occur in markets where there is </a:t>
            </a:r>
            <a:r>
              <a:rPr lang="en-GB" b="1" noProof="0" dirty="0"/>
              <a:t>wasteful competition</a:t>
            </a:r>
          </a:p>
          <a:p>
            <a:r>
              <a:rPr lang="en-GB" noProof="0" dirty="0"/>
              <a:t>This is </a:t>
            </a:r>
            <a:r>
              <a:rPr lang="en-GB" b="1" noProof="0" dirty="0"/>
              <a:t>not consistent with neo-classical </a:t>
            </a:r>
            <a:r>
              <a:rPr lang="en-GB" noProof="0" dirty="0"/>
              <a:t>micro (less competition should lead to lower efficiency)</a:t>
            </a:r>
          </a:p>
          <a:p>
            <a:endParaRPr lang="en-GB" noProof="0" dirty="0"/>
          </a:p>
          <a:p>
            <a:endParaRPr lang="en-GB" noProof="0" dirty="0"/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938616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A8FD35-A322-A4A7-5F74-BB4B762CE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Further development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5C319C-1128-83C8-F401-C18D57C8B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83162"/>
          </a:xfrm>
        </p:spPr>
        <p:txBody>
          <a:bodyPr>
            <a:normAutofit fontScale="85000" lnSpcReduction="20000"/>
          </a:bodyPr>
          <a:lstStyle/>
          <a:p>
            <a:r>
              <a:rPr lang="en-GB" noProof="0" dirty="0"/>
              <a:t>Efficiency improvements will be spread into other industries through </a:t>
            </a:r>
            <a:r>
              <a:rPr lang="en-GB" b="1" noProof="0" dirty="0"/>
              <a:t>horizontal acquisitions. </a:t>
            </a:r>
            <a:r>
              <a:rPr lang="en-GB" noProof="0" dirty="0"/>
              <a:t>E.g. in period 5, Black Bus may purchase a train operator, and transform into the Black Group </a:t>
            </a:r>
          </a:p>
          <a:p>
            <a:r>
              <a:rPr lang="en-GB" noProof="0" dirty="0"/>
              <a:t>The </a:t>
            </a:r>
            <a:r>
              <a:rPr lang="en-GB" b="1" noProof="0" dirty="0"/>
              <a:t>definition of the market </a:t>
            </a:r>
            <a:r>
              <a:rPr lang="en-GB" noProof="0" dirty="0"/>
              <a:t>may change (bus x PT x transport services; national x international)</a:t>
            </a:r>
          </a:p>
          <a:p>
            <a:r>
              <a:rPr lang="en-GB" noProof="0" dirty="0"/>
              <a:t>Example: </a:t>
            </a:r>
            <a:r>
              <a:rPr lang="en-GB" b="1" noProof="0" dirty="0"/>
              <a:t>British buses </a:t>
            </a:r>
            <a:r>
              <a:rPr lang="en-GB" noProof="0" dirty="0"/>
              <a:t>after deregulation: mergers and acquisitions occurred; efficiency improved; competition declined</a:t>
            </a:r>
          </a:p>
          <a:p>
            <a:r>
              <a:rPr lang="en-GB" b="1" noProof="0" dirty="0"/>
              <a:t>Conclusion</a:t>
            </a:r>
            <a:r>
              <a:rPr lang="en-GB" noProof="0" dirty="0"/>
              <a:t>: competition based on market forces is unattainable, the market tends to oligopoly with higher prices and lower capacity → market no longer regulates itself → regulation needed!</a:t>
            </a:r>
          </a:p>
        </p:txBody>
      </p:sp>
    </p:spTree>
    <p:extLst>
      <p:ext uri="{BB962C8B-B14F-4D97-AF65-F5344CB8AC3E}">
        <p14:creationId xmlns:p14="http://schemas.microsoft.com/office/powerpoint/2010/main" val="17464404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681AC08-9947-74FD-E994-A86E909D62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noProof="0" dirty="0"/>
              <a:t>Case: British bus reform 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2C51024C-6D65-DCCB-207D-045B584B5E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0135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303587-56A4-470F-8916-40B249125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Before 1980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31F0B3-5E6E-455F-BF48-0FA1EA8D9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noProof="0" dirty="0"/>
              <a:t>Regulation</a:t>
            </a:r>
            <a:r>
              <a:rPr lang="en-GB" noProof="0" dirty="0"/>
              <a:t> of bus services regarding market entry, the level of service, frequency, fares and qualitative regulation</a:t>
            </a:r>
          </a:p>
          <a:p>
            <a:r>
              <a:rPr lang="en-GB" noProof="0" dirty="0"/>
              <a:t>On the </a:t>
            </a:r>
            <a:r>
              <a:rPr lang="en-GB" b="1" noProof="0" dirty="0"/>
              <a:t>supply</a:t>
            </a:r>
            <a:r>
              <a:rPr lang="en-GB" noProof="0" dirty="0"/>
              <a:t> side →state-controlled monopoly (National Bus Company) + local operators</a:t>
            </a:r>
          </a:p>
          <a:p>
            <a:r>
              <a:rPr lang="en-GB" b="1" noProof="0" dirty="0"/>
              <a:t>Local monopolies</a:t>
            </a:r>
            <a:r>
              <a:rPr lang="en-GB" noProof="0" dirty="0"/>
              <a:t>, exclusive rights, very little direct competition</a:t>
            </a:r>
          </a:p>
          <a:p>
            <a:r>
              <a:rPr lang="en-GB" b="1" noProof="0" dirty="0"/>
              <a:t>Prices and frequencies strictly controlled</a:t>
            </a:r>
          </a:p>
        </p:txBody>
      </p:sp>
    </p:spTree>
    <p:extLst>
      <p:ext uri="{BB962C8B-B14F-4D97-AF65-F5344CB8AC3E}">
        <p14:creationId xmlns:p14="http://schemas.microsoft.com/office/powerpoint/2010/main" val="8661997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A8C9E0-E9C0-4593-A8E4-E3FE0C2E3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1980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119B5F-7E02-451D-A570-7C8443B89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noProof="0" dirty="0"/>
              <a:t>Deregulation</a:t>
            </a:r>
            <a:r>
              <a:rPr lang="en-GB" noProof="0" dirty="0"/>
              <a:t> of long distance bus market</a:t>
            </a:r>
          </a:p>
          <a:p>
            <a:r>
              <a:rPr lang="en-GB" noProof="0" dirty="0"/>
              <a:t>Any operator was </a:t>
            </a:r>
            <a:r>
              <a:rPr lang="en-GB" b="1" noProof="0" dirty="0"/>
              <a:t>free to compete </a:t>
            </a:r>
            <a:r>
              <a:rPr lang="en-GB" noProof="0" dirty="0"/>
              <a:t>with NBS on LD routes and charge whatever price they wished</a:t>
            </a:r>
          </a:p>
          <a:p>
            <a:r>
              <a:rPr lang="en-GB" b="1" noProof="0" dirty="0"/>
              <a:t>Results</a:t>
            </a:r>
            <a:r>
              <a:rPr lang="en-GB" noProof="0" dirty="0"/>
              <a:t> → increased patronage; reduced prices, significantly increased network of services</a:t>
            </a:r>
          </a:p>
        </p:txBody>
      </p:sp>
    </p:spTree>
    <p:extLst>
      <p:ext uri="{BB962C8B-B14F-4D97-AF65-F5344CB8AC3E}">
        <p14:creationId xmlns:p14="http://schemas.microsoft.com/office/powerpoint/2010/main" val="1427948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/>
              <a:t>PERFECT COMPETITION </a:t>
            </a:r>
            <a:br>
              <a:rPr lang="en-GB" noProof="0" dirty="0"/>
            </a:br>
            <a:r>
              <a:rPr lang="en-GB" noProof="0" dirty="0"/>
              <a:t>(basic assumptions)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GB" b="1" noProof="0" dirty="0"/>
              <a:t>Many</a:t>
            </a:r>
            <a:r>
              <a:rPr lang="en-GB" noProof="0" dirty="0"/>
              <a:t> buyers and sellers</a:t>
            </a:r>
          </a:p>
          <a:p>
            <a:r>
              <a:rPr lang="en-GB" b="1" noProof="0" dirty="0"/>
              <a:t>No barriers </a:t>
            </a:r>
            <a:r>
              <a:rPr lang="en-GB" noProof="0" dirty="0"/>
              <a:t>to entry or exit</a:t>
            </a:r>
          </a:p>
          <a:p>
            <a:r>
              <a:rPr lang="en-GB" noProof="0" dirty="0"/>
              <a:t>All </a:t>
            </a:r>
            <a:r>
              <a:rPr lang="en-GB" b="1" noProof="0" dirty="0"/>
              <a:t>firms</a:t>
            </a:r>
            <a:r>
              <a:rPr lang="en-GB" noProof="0" dirty="0"/>
              <a:t> are profit maximisers</a:t>
            </a:r>
          </a:p>
          <a:p>
            <a:r>
              <a:rPr lang="en-GB" noProof="0" dirty="0"/>
              <a:t>All </a:t>
            </a:r>
            <a:r>
              <a:rPr lang="en-GB" b="1" noProof="0" dirty="0"/>
              <a:t>consumers</a:t>
            </a:r>
            <a:r>
              <a:rPr lang="en-GB" noProof="0" dirty="0"/>
              <a:t> are utility maximisers</a:t>
            </a:r>
          </a:p>
          <a:p>
            <a:r>
              <a:rPr lang="en-GB" noProof="0" dirty="0"/>
              <a:t>Perfect </a:t>
            </a:r>
            <a:r>
              <a:rPr lang="en-GB" b="1" noProof="0" dirty="0"/>
              <a:t>information</a:t>
            </a:r>
          </a:p>
          <a:p>
            <a:r>
              <a:rPr lang="en-GB" b="1" noProof="0" dirty="0"/>
              <a:t>Homogenous</a:t>
            </a:r>
            <a:r>
              <a:rPr lang="en-GB" noProof="0" dirty="0"/>
              <a:t> product</a:t>
            </a:r>
          </a:p>
          <a:p>
            <a:pPr marL="0" indent="0">
              <a:buNone/>
            </a:pPr>
            <a:endParaRPr lang="en-GB" noProof="0" dirty="0"/>
          </a:p>
          <a:p>
            <a:pPr marL="0" indent="0">
              <a:buNone/>
            </a:pPr>
            <a:r>
              <a:rPr lang="en-GB" noProof="0" dirty="0"/>
              <a:t>Example: Road freight</a:t>
            </a:r>
          </a:p>
        </p:txBody>
      </p:sp>
    </p:spTree>
    <p:extLst>
      <p:ext uri="{BB962C8B-B14F-4D97-AF65-F5344CB8AC3E}">
        <p14:creationId xmlns:p14="http://schemas.microsoft.com/office/powerpoint/2010/main" val="22741807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385DE0-E62B-4003-95F8-3C6B02C13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1986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934278-591D-4FDB-A5C2-942D33A7E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257800"/>
          </a:xfrm>
        </p:spPr>
        <p:txBody>
          <a:bodyPr>
            <a:normAutofit fontScale="92500" lnSpcReduction="10000"/>
          </a:bodyPr>
          <a:lstStyle/>
          <a:p>
            <a:r>
              <a:rPr lang="en-GB" b="1" noProof="0" dirty="0"/>
              <a:t>Deregulation of all </a:t>
            </a:r>
            <a:r>
              <a:rPr lang="en-GB" noProof="0" dirty="0"/>
              <a:t>bus services (except in London)</a:t>
            </a:r>
          </a:p>
          <a:p>
            <a:r>
              <a:rPr lang="en-GB" b="1" noProof="0" dirty="0"/>
              <a:t>Re-organization</a:t>
            </a:r>
            <a:r>
              <a:rPr lang="en-GB" noProof="0" dirty="0"/>
              <a:t> of supply → 150 new bus companies</a:t>
            </a:r>
          </a:p>
          <a:p>
            <a:r>
              <a:rPr lang="en-GB" b="1" noProof="0" dirty="0"/>
              <a:t>NBS</a:t>
            </a:r>
            <a:r>
              <a:rPr lang="en-GB" noProof="0" dirty="0"/>
              <a:t> → transformed into 72 regionally based operators</a:t>
            </a:r>
          </a:p>
          <a:p>
            <a:r>
              <a:rPr lang="en-GB" b="1" noProof="0" dirty="0"/>
              <a:t>Local authorities </a:t>
            </a:r>
            <a:r>
              <a:rPr lang="en-GB" noProof="0" dirty="0"/>
              <a:t>should separate their bus operations from local authority</a:t>
            </a:r>
          </a:p>
          <a:p>
            <a:r>
              <a:rPr lang="en-GB" b="1" noProof="0" dirty="0"/>
              <a:t>Local</a:t>
            </a:r>
            <a:r>
              <a:rPr lang="en-GB" noProof="0" dirty="0"/>
              <a:t> authority </a:t>
            </a:r>
            <a:r>
              <a:rPr lang="en-GB" b="1" noProof="0" dirty="0"/>
              <a:t>powers</a:t>
            </a:r>
            <a:r>
              <a:rPr lang="en-GB" noProof="0" dirty="0"/>
              <a:t> in the planning and control of bus routes was severely </a:t>
            </a:r>
            <a:r>
              <a:rPr lang="en-GB" b="1" noProof="0" dirty="0"/>
              <a:t>limited</a:t>
            </a:r>
          </a:p>
          <a:p>
            <a:r>
              <a:rPr lang="en-GB" b="1" noProof="0" dirty="0"/>
              <a:t>No</a:t>
            </a:r>
            <a:r>
              <a:rPr lang="en-GB" noProof="0" dirty="0"/>
              <a:t> industry </a:t>
            </a:r>
            <a:r>
              <a:rPr lang="en-GB" b="1" noProof="0" dirty="0"/>
              <a:t>regulator</a:t>
            </a:r>
          </a:p>
          <a:p>
            <a:r>
              <a:rPr lang="en-GB" b="1" noProof="0" dirty="0"/>
              <a:t>Belief in </a:t>
            </a:r>
            <a:r>
              <a:rPr lang="en-GB" noProof="0" dirty="0"/>
              <a:t>the power of </a:t>
            </a:r>
            <a:r>
              <a:rPr lang="en-GB" b="1" noProof="0" dirty="0"/>
              <a:t>competition</a:t>
            </a:r>
          </a:p>
        </p:txBody>
      </p:sp>
    </p:spTree>
    <p:extLst>
      <p:ext uri="{BB962C8B-B14F-4D97-AF65-F5344CB8AC3E}">
        <p14:creationId xmlns:p14="http://schemas.microsoft.com/office/powerpoint/2010/main" val="38454191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1F6444-A7E6-4CB7-9377-E1028FC84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Results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FC8233-E86E-4FAA-BC80-517BCE044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noProof="0" dirty="0"/>
              <a:t>All bus services outside London were deregulated on </a:t>
            </a:r>
            <a:r>
              <a:rPr lang="en-GB" b="1" noProof="0" dirty="0"/>
              <a:t>23 October 1986</a:t>
            </a:r>
          </a:p>
          <a:p>
            <a:r>
              <a:rPr lang="en-GB" noProof="0" dirty="0"/>
              <a:t>Massive </a:t>
            </a:r>
            <a:r>
              <a:rPr lang="en-GB" b="1" noProof="0" dirty="0"/>
              <a:t>disruptions</a:t>
            </a:r>
            <a:r>
              <a:rPr lang="en-GB" noProof="0" dirty="0"/>
              <a:t> in most major cities</a:t>
            </a:r>
          </a:p>
          <a:p>
            <a:r>
              <a:rPr lang="en-GB" b="1" noProof="0" dirty="0"/>
              <a:t>Bus wars </a:t>
            </a:r>
            <a:r>
              <a:rPr lang="en-GB" noProof="0" dirty="0"/>
              <a:t>→ cut</a:t>
            </a:r>
            <a:r>
              <a:rPr lang="cs-CZ" noProof="0" dirty="0"/>
              <a:t>-</a:t>
            </a:r>
            <a:r>
              <a:rPr lang="en-GB" noProof="0" dirty="0"/>
              <a:t>throat competition to gain market shares</a:t>
            </a:r>
          </a:p>
          <a:p>
            <a:r>
              <a:rPr lang="en-GB" noProof="0" dirty="0"/>
              <a:t>Constant </a:t>
            </a:r>
            <a:r>
              <a:rPr lang="en-GB" b="1" noProof="0" dirty="0"/>
              <a:t>changes in timetables</a:t>
            </a:r>
            <a:r>
              <a:rPr lang="en-GB" noProof="0" dirty="0"/>
              <a:t>, wasteful competition in duplication of well-served routes, withdrawal of rural services, dangerous driving, dubious business practices</a:t>
            </a:r>
          </a:p>
        </p:txBody>
      </p:sp>
    </p:spTree>
    <p:extLst>
      <p:ext uri="{BB962C8B-B14F-4D97-AF65-F5344CB8AC3E}">
        <p14:creationId xmlns:p14="http://schemas.microsoft.com/office/powerpoint/2010/main" val="416113695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10D44A-F98F-427A-A855-8BDE4357A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Conclusion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1B2EA6-8B8A-44A9-BDC6-137F45A6C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noProof="0" dirty="0"/>
              <a:t>Concentration</a:t>
            </a:r>
            <a:r>
              <a:rPr lang="en-GB" noProof="0" dirty="0"/>
              <a:t> in the industry → mergers; emergence of </a:t>
            </a:r>
            <a:r>
              <a:rPr lang="en-GB" noProof="0" dirty="0" err="1"/>
              <a:t>teritorries</a:t>
            </a:r>
            <a:r>
              <a:rPr lang="en-GB" noProof="0" dirty="0"/>
              <a:t> and local monopolies again</a:t>
            </a:r>
          </a:p>
          <a:p>
            <a:r>
              <a:rPr lang="en-GB" b="1" noProof="0" dirty="0"/>
              <a:t>Costs → downward </a:t>
            </a:r>
            <a:r>
              <a:rPr lang="en-GB" noProof="0" dirty="0"/>
              <a:t>pressure</a:t>
            </a:r>
          </a:p>
          <a:p>
            <a:r>
              <a:rPr lang="en-GB" noProof="0" dirty="0"/>
              <a:t>More </a:t>
            </a:r>
            <a:r>
              <a:rPr lang="en-GB" b="1" noProof="0" dirty="0"/>
              <a:t>focus on customer</a:t>
            </a:r>
            <a:r>
              <a:rPr lang="en-GB" noProof="0" dirty="0"/>
              <a:t>, increased investment in the rolling stock; what customers want?</a:t>
            </a:r>
          </a:p>
          <a:p>
            <a:r>
              <a:rPr lang="en-GB" noProof="0" dirty="0"/>
              <a:t>Move to the </a:t>
            </a:r>
            <a:r>
              <a:rPr lang="en-GB" b="1" noProof="0" dirty="0"/>
              <a:t>competition for </a:t>
            </a:r>
            <a:r>
              <a:rPr lang="en-GB" noProof="0" dirty="0"/>
              <a:t>the market from the competition on the market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6622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3D0714-93A3-96B4-F7CB-579E94E44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noProof="0" dirty="0"/>
              <a:t>Perfect competition</a:t>
            </a:r>
            <a:br>
              <a:rPr lang="en-GB" noProof="0" dirty="0"/>
            </a:br>
            <a:r>
              <a:rPr lang="en-GB" noProof="0" dirty="0"/>
              <a:t>(further assumptions)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72C048-2700-DADD-0311-8EB945C24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noProof="0" dirty="0"/>
              <a:t>Non increasing production technologies </a:t>
            </a:r>
            <a:r>
              <a:rPr lang="en-GB" noProof="0" dirty="0"/>
              <a:t>→ no economies of scale</a:t>
            </a:r>
          </a:p>
          <a:p>
            <a:r>
              <a:rPr lang="en-GB" b="1" noProof="0" dirty="0"/>
              <a:t>Non rivalry in consumption </a:t>
            </a:r>
            <a:r>
              <a:rPr lang="en-GB" noProof="0" dirty="0"/>
              <a:t>→ consumption by one individual does not preclude consumption by other</a:t>
            </a:r>
          </a:p>
          <a:p>
            <a:r>
              <a:rPr lang="en-GB" b="1" noProof="0" dirty="0"/>
              <a:t>Absence of externalities </a:t>
            </a:r>
            <a:r>
              <a:rPr lang="en-GB" noProof="0" dirty="0"/>
              <a:t>→ all benefits and costs are private and thus taken into account in market based decisions</a:t>
            </a:r>
          </a:p>
          <a:p>
            <a:r>
              <a:rPr lang="en-GB" b="1" noProof="0" dirty="0"/>
              <a:t>No government intervention </a:t>
            </a:r>
            <a:r>
              <a:rPr lang="en-GB" noProof="0" dirty="0"/>
              <a:t>→ to interfere between the forces of demand and supply</a:t>
            </a:r>
          </a:p>
        </p:txBody>
      </p:sp>
    </p:spTree>
    <p:extLst>
      <p:ext uri="{BB962C8B-B14F-4D97-AF65-F5344CB8AC3E}">
        <p14:creationId xmlns:p14="http://schemas.microsoft.com/office/powerpoint/2010/main" val="3707243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01EA0F-A38F-BD6A-0D0B-C7DAE68E6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Exercise: Market structures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BBC076-FD15-B502-D31F-218694F43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600" noProof="0" dirty="0"/>
              <a:t>From the following list of transport industries:</a:t>
            </a:r>
          </a:p>
          <a:p>
            <a:pPr marL="0" indent="0">
              <a:buNone/>
            </a:pPr>
            <a:endParaRPr lang="en-GB" sz="3600" noProof="0" dirty="0"/>
          </a:p>
          <a:p>
            <a:pPr marL="914400" lvl="1" indent="-514350">
              <a:buFont typeface="+mj-lt"/>
              <a:buAutoNum type="arabicPeriod"/>
            </a:pPr>
            <a:r>
              <a:rPr lang="en-GB" sz="3400" noProof="0" dirty="0"/>
              <a:t>Long distance buses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sz="3400" noProof="0" dirty="0"/>
              <a:t>Commuter rail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sz="3400" noProof="0" dirty="0"/>
              <a:t>European passenger air services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sz="3400" noProof="0" dirty="0"/>
              <a:t>Transatlantic passenger air services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sz="3400" noProof="0" dirty="0"/>
              <a:t>Rail freight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sz="3400" noProof="0" dirty="0"/>
              <a:t>Road freight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sz="3400" noProof="0" dirty="0"/>
              <a:t>Urban taxi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sz="3400" noProof="0" dirty="0"/>
              <a:t>Urban public transport</a:t>
            </a:r>
          </a:p>
          <a:p>
            <a:endParaRPr lang="en-GB" sz="3600" noProof="0" dirty="0"/>
          </a:p>
          <a:p>
            <a:pPr marL="0" indent="0">
              <a:buNone/>
            </a:pPr>
            <a:r>
              <a:rPr lang="en-GB" noProof="0" dirty="0"/>
              <a:t> </a:t>
            </a:r>
          </a:p>
          <a:p>
            <a:pPr marL="0" indent="0">
              <a:buNone/>
            </a:pPr>
            <a:endParaRPr lang="en-GB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BC76429-99A2-9C37-1495-4773F463A7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309" y="5661058"/>
            <a:ext cx="7969382" cy="1196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0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148E491-859A-7808-DF37-E5D16468C9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noProof="0" dirty="0"/>
              <a:t>IMPERFECT COMPETITION and BARRIERS TO ENTRY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4E4FAE95-A07F-1E50-1D6C-CE7C0135DB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172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AC8E63-7AAF-AF44-CA11-8FC5338B2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IMPERFECT Competition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A9EFD6-0856-ABAC-069D-BF4B3D47C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noProof="0" dirty="0"/>
              <a:t>Breaches</a:t>
            </a:r>
            <a:r>
              <a:rPr lang="en-GB" noProof="0" dirty="0"/>
              <a:t> one or more of the assumptions of perfect competition. The result is a market that may have some form of competition, but the competition tends to be flawed in some respect</a:t>
            </a:r>
          </a:p>
          <a:p>
            <a:r>
              <a:rPr lang="en-GB" noProof="0" dirty="0"/>
              <a:t>When left to the free market, historically most transport industries have tended towards oligopoly or monopoly. Imperfect competition has </a:t>
            </a:r>
            <a:r>
              <a:rPr lang="en-GB" b="1" noProof="0" dirty="0"/>
              <a:t>problems</a:t>
            </a:r>
            <a:r>
              <a:rPr lang="en-GB" noProof="0" dirty="0"/>
              <a:t> as well as potential </a:t>
            </a:r>
            <a:r>
              <a:rPr lang="en-GB" b="1" noProof="0" dirty="0"/>
              <a:t>advantages. </a:t>
            </a:r>
            <a:endParaRPr lang="en-GB" noProof="0" dirty="0"/>
          </a:p>
          <a:p>
            <a:r>
              <a:rPr lang="en-GB" noProof="0" dirty="0"/>
              <a:t>Many </a:t>
            </a:r>
            <a:r>
              <a:rPr lang="en-GB" b="1" noProof="0" dirty="0"/>
              <a:t>reforms</a:t>
            </a:r>
            <a:r>
              <a:rPr lang="en-GB" noProof="0" dirty="0"/>
              <a:t> intending to introduce competitive environment were unsuccessful in the long run</a:t>
            </a:r>
          </a:p>
          <a:p>
            <a:endParaRPr lang="en-GB" noProof="0" dirty="0"/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49420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Barriers to entry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21088"/>
          </a:xfrm>
        </p:spPr>
        <p:txBody>
          <a:bodyPr>
            <a:normAutofit/>
          </a:bodyPr>
          <a:lstStyle/>
          <a:p>
            <a:r>
              <a:rPr lang="en-GB" sz="2800" b="1" noProof="0" dirty="0"/>
              <a:t>Barriers to entry </a:t>
            </a:r>
            <a:r>
              <a:rPr lang="en-GB" sz="2800" noProof="0" dirty="0"/>
              <a:t>are key to sustaining a short term monopoly into the longer term, as they stop new firms entering the market and competing with the established operator</a:t>
            </a:r>
          </a:p>
          <a:p>
            <a:r>
              <a:rPr lang="en-GB" sz="2800" b="1" noProof="0" dirty="0"/>
              <a:t>Structural </a:t>
            </a:r>
            <a:r>
              <a:rPr lang="en-GB" sz="2800" noProof="0" dirty="0"/>
              <a:t>barriers → there are basic industry conditions that may limit market entry</a:t>
            </a:r>
          </a:p>
          <a:p>
            <a:r>
              <a:rPr lang="en-GB" sz="2800" b="1" noProof="0" dirty="0"/>
              <a:t>Strategic</a:t>
            </a:r>
            <a:r>
              <a:rPr lang="en-GB" sz="2800" noProof="0" dirty="0"/>
              <a:t> barriers → organizational barriers are put in place by incumbent firms to achieve the same effect</a:t>
            </a:r>
          </a:p>
          <a:p>
            <a:endParaRPr lang="en-GB" noProof="0" dirty="0"/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540885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3C5A19BA6DA5D499EEE29CFCE67FF7F" ma:contentTypeVersion="12" ma:contentTypeDescription="Vytvoří nový dokument" ma:contentTypeScope="" ma:versionID="8a5a0979008678c0956c4892af77c0e9">
  <xsd:schema xmlns:xsd="http://www.w3.org/2001/XMLSchema" xmlns:xs="http://www.w3.org/2001/XMLSchema" xmlns:p="http://schemas.microsoft.com/office/2006/metadata/properties" xmlns:ns3="32576f79-2bb5-4632-b062-2850cf480ecb" xmlns:ns4="96052680-783a-4629-bfdf-dda92a2fa835" targetNamespace="http://schemas.microsoft.com/office/2006/metadata/properties" ma:root="true" ma:fieldsID="d6e9fd3133b85aae42466f2dcca40861" ns3:_="" ns4:_="">
    <xsd:import namespace="32576f79-2bb5-4632-b062-2850cf480ecb"/>
    <xsd:import namespace="96052680-783a-4629-bfdf-dda92a2fa83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576f79-2bb5-4632-b062-2850cf480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052680-783a-4629-bfdf-dda92a2fa83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331FB1-204F-496D-8F95-9821837851D5}">
  <ds:schemaRefs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96052680-783a-4629-bfdf-dda92a2fa835"/>
    <ds:schemaRef ds:uri="32576f79-2bb5-4632-b062-2850cf480ecb"/>
  </ds:schemaRefs>
</ds:datastoreItem>
</file>

<file path=customXml/itemProps2.xml><?xml version="1.0" encoding="utf-8"?>
<ds:datastoreItem xmlns:ds="http://schemas.openxmlformats.org/officeDocument/2006/customXml" ds:itemID="{A30AA5D6-7B0D-4B55-B884-EE18311250D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A7EDB8-C2CD-4839-85CC-D0A5ABD708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576f79-2bb5-4632-b062-2850cf480ecb"/>
    <ds:schemaRef ds:uri="96052680-783a-4629-bfdf-dda92a2fa8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1017</TotalTime>
  <Words>2177</Words>
  <Application>Microsoft Office PowerPoint</Application>
  <PresentationFormat>Předvádění na obrazovce (4:3)</PresentationFormat>
  <Paragraphs>176</Paragraphs>
  <Slides>42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5" baseType="lpstr">
      <vt:lpstr>Arial</vt:lpstr>
      <vt:lpstr>Calibri</vt:lpstr>
      <vt:lpstr>Motiv systému Office</vt:lpstr>
      <vt:lpstr>5. COMPETITION </vt:lpstr>
      <vt:lpstr>Introduction</vt:lpstr>
      <vt:lpstr>Background</vt:lpstr>
      <vt:lpstr>PERFECT COMPETITION  (basic assumptions)</vt:lpstr>
      <vt:lpstr>Perfect competition (further assumptions)</vt:lpstr>
      <vt:lpstr>Exercise: Market structures</vt:lpstr>
      <vt:lpstr>IMPERFECT COMPETITION and BARRIERS TO ENTRY</vt:lpstr>
      <vt:lpstr>IMPERFECT Competition</vt:lpstr>
      <vt:lpstr>Barriers to entry </vt:lpstr>
      <vt:lpstr>Structural barriers</vt:lpstr>
      <vt:lpstr>Strategic barriers</vt:lpstr>
      <vt:lpstr>Exercise: Barriers to entry</vt:lpstr>
      <vt:lpstr>MONOPOLY</vt:lpstr>
      <vt:lpstr>Monopoly versus perfect competition</vt:lpstr>
      <vt:lpstr>Disadvantages of MONOPOLY (1)</vt:lpstr>
      <vt:lpstr>Disadvantages of MONOPOLY (2)</vt:lpstr>
      <vt:lpstr>ADVANTAGES of MONOPOLY</vt:lpstr>
      <vt:lpstr>2) Market size – a natural monopoly</vt:lpstr>
      <vt:lpstr>3) Wasteful competition</vt:lpstr>
      <vt:lpstr>4) Hotelling's law</vt:lpstr>
      <vt:lpstr>4) Hotelling's law applied to buses (competition in departure times)</vt:lpstr>
      <vt:lpstr>Contestable markets</vt:lpstr>
      <vt:lpstr>Contestable markets</vt:lpstr>
      <vt:lpstr>Case: Contestability in airlines</vt:lpstr>
      <vt:lpstr>OLIGOPOLY</vt:lpstr>
      <vt:lpstr>1) Few sellers, many buyers</vt:lpstr>
      <vt:lpstr>2) Barriers to entry are significant</vt:lpstr>
      <vt:lpstr>3) Non price competition</vt:lpstr>
      <vt:lpstr>4) Product differentiation</vt:lpstr>
      <vt:lpstr>5) Tacit collusion</vt:lpstr>
      <vt:lpstr>The process of competition in oligopolistic markets</vt:lpstr>
      <vt:lpstr>Introduction</vt:lpstr>
      <vt:lpstr>Downie process of competition</vt:lpstr>
      <vt:lpstr>Downie competitive process applied to buses</vt:lpstr>
      <vt:lpstr>Downie competition</vt:lpstr>
      <vt:lpstr>Further development</vt:lpstr>
      <vt:lpstr>Case: British bus reform </vt:lpstr>
      <vt:lpstr>Before 1980</vt:lpstr>
      <vt:lpstr>1980</vt:lpstr>
      <vt:lpstr>1986</vt:lpstr>
      <vt:lpstr>Results</vt:lpstr>
      <vt:lpstr>Conclusion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COMPETITION</dc:title>
  <dc:creator>Tomes Zdenek</dc:creator>
  <cp:lastModifiedBy>Zdeněk Tomeš</cp:lastModifiedBy>
  <cp:revision>43</cp:revision>
  <cp:lastPrinted>2018-10-16T06:33:17Z</cp:lastPrinted>
  <dcterms:created xsi:type="dcterms:W3CDTF">2018-01-02T08:52:44Z</dcterms:created>
  <dcterms:modified xsi:type="dcterms:W3CDTF">2023-07-29T15:40:52Z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0x01010053C5A19BA6DA5D499EEE29CFCE67FF7F</vt:lpwstr>
  </property>
</Properties>
</file>