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74" r:id="rId2"/>
    <p:sldId id="332" r:id="rId3"/>
    <p:sldId id="277" r:id="rId4"/>
    <p:sldId id="276" r:id="rId5"/>
    <p:sldId id="278" r:id="rId6"/>
    <p:sldId id="359" r:id="rId7"/>
    <p:sldId id="360" r:id="rId8"/>
    <p:sldId id="316" r:id="rId9"/>
    <p:sldId id="361" r:id="rId10"/>
    <p:sldId id="279" r:id="rId11"/>
    <p:sldId id="280" r:id="rId12"/>
    <p:sldId id="281" r:id="rId13"/>
    <p:sldId id="365" r:id="rId14"/>
    <p:sldId id="282" r:id="rId15"/>
    <p:sldId id="283" r:id="rId16"/>
    <p:sldId id="366" r:id="rId17"/>
    <p:sldId id="284" r:id="rId18"/>
    <p:sldId id="367" r:id="rId19"/>
    <p:sldId id="340" r:id="rId20"/>
    <p:sldId id="343" r:id="rId21"/>
    <p:sldId id="344" r:id="rId22"/>
    <p:sldId id="345" r:id="rId23"/>
    <p:sldId id="341" r:id="rId24"/>
    <p:sldId id="346" r:id="rId25"/>
    <p:sldId id="347" r:id="rId26"/>
    <p:sldId id="348" r:id="rId27"/>
    <p:sldId id="349" r:id="rId28"/>
    <p:sldId id="350" r:id="rId29"/>
    <p:sldId id="351" r:id="rId30"/>
    <p:sldId id="354" r:id="rId31"/>
    <p:sldId id="356" r:id="rId32"/>
    <p:sldId id="355" r:id="rId33"/>
    <p:sldId id="352" r:id="rId34"/>
    <p:sldId id="353" r:id="rId35"/>
    <p:sldId id="357" r:id="rId36"/>
    <p:sldId id="364" r:id="rId37"/>
    <p:sldId id="319" r:id="rId38"/>
    <p:sldId id="322" r:id="rId39"/>
    <p:sldId id="331" r:id="rId40"/>
    <p:sldId id="324" r:id="rId41"/>
    <p:sldId id="325" r:id="rId42"/>
    <p:sldId id="326" r:id="rId43"/>
    <p:sldId id="317" r:id="rId44"/>
    <p:sldId id="320" r:id="rId45"/>
    <p:sldId id="368" r:id="rId46"/>
    <p:sldId id="36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56" autoAdjust="0"/>
    <p:restoredTop sz="93557" autoAdjust="0"/>
  </p:normalViewPr>
  <p:slideViewPr>
    <p:cSldViewPr>
      <p:cViewPr varScale="1">
        <p:scale>
          <a:sx n="60" d="100"/>
          <a:sy n="60" d="100"/>
        </p:scale>
        <p:origin x="98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23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0C5E0-0510-411B-B3BB-4EE5E936B2D6}" type="datetimeFigureOut">
              <a:rPr lang="cs-CZ" smtClean="0"/>
              <a:t>16.08.2023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A94F2-5558-4407-869C-5E3F75DE5F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9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A94F2-5558-4407-869C-5E3F75DE5FF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850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3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58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78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32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51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372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9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75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0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9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55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28F25-7328-4A45-83BD-D106AA82DCDB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D00E2-7E30-476A-92E7-3638C5650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53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9. SUBSIDY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03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The economic rationale for subsidisation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25144"/>
          </a:xfrm>
        </p:spPr>
        <p:txBody>
          <a:bodyPr>
            <a:normAutofit/>
          </a:bodyPr>
          <a:lstStyle/>
          <a:p>
            <a:r>
              <a:rPr lang="en-GB" noProof="0" dirty="0"/>
              <a:t>In support of </a:t>
            </a:r>
            <a:r>
              <a:rPr lang="en-GB" b="1" noProof="0" dirty="0"/>
              <a:t>land use efficient </a:t>
            </a:r>
            <a:r>
              <a:rPr lang="en-GB" noProof="0" dirty="0"/>
              <a:t>modes of transport → against car use and congestions</a:t>
            </a:r>
          </a:p>
          <a:p>
            <a:r>
              <a:rPr lang="en-GB" noProof="0" dirty="0"/>
              <a:t>To lessen the impact of </a:t>
            </a:r>
            <a:r>
              <a:rPr lang="en-GB" b="1" noProof="0" dirty="0"/>
              <a:t>environmentally unfriendly </a:t>
            </a:r>
            <a:r>
              <a:rPr lang="en-GB" noProof="0" dirty="0"/>
              <a:t>modes of transport → to support trains and ships against cars and planes</a:t>
            </a:r>
          </a:p>
          <a:p>
            <a:r>
              <a:rPr lang="en-GB" noProof="0" dirty="0"/>
              <a:t>To support </a:t>
            </a:r>
            <a:r>
              <a:rPr lang="en-GB" b="1" noProof="0" dirty="0"/>
              <a:t>economic development </a:t>
            </a:r>
            <a:r>
              <a:rPr lang="en-GB" noProof="0" dirty="0"/>
              <a:t>or regeneration of an area</a:t>
            </a:r>
          </a:p>
          <a:p>
            <a:r>
              <a:rPr lang="en-GB" noProof="0" dirty="0"/>
              <a:t>To support </a:t>
            </a:r>
            <a:r>
              <a:rPr lang="en-GB" b="1" noProof="0" dirty="0"/>
              <a:t>socially necessary </a:t>
            </a:r>
            <a:r>
              <a:rPr lang="en-GB" noProof="0" dirty="0"/>
              <a:t>services → the problem of rural demand</a:t>
            </a:r>
          </a:p>
        </p:txBody>
      </p:sp>
    </p:spTree>
    <p:extLst>
      <p:ext uri="{BB962C8B-B14F-4D97-AF65-F5344CB8AC3E}">
        <p14:creationId xmlns:p14="http://schemas.microsoft.com/office/powerpoint/2010/main" val="3860008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r>
              <a:rPr lang="en-GB" sz="3600" noProof="0" dirty="0"/>
              <a:t>Subsidy to operators to correct for under-consumption (supply side measure)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FBDAAC-F4DC-A0D5-F1CD-3441FCC48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68" y="1700808"/>
            <a:ext cx="6948264" cy="461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650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Demand side measures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Far more </a:t>
            </a:r>
            <a:r>
              <a:rPr lang="en-GB" b="1" noProof="0" dirty="0"/>
              <a:t>straightforward</a:t>
            </a:r>
          </a:p>
          <a:p>
            <a:r>
              <a:rPr lang="en-GB" noProof="0" dirty="0"/>
              <a:t>Used to correct for a </a:t>
            </a:r>
            <a:r>
              <a:rPr lang="en-GB" b="1" noProof="0" dirty="0"/>
              <a:t>demand</a:t>
            </a:r>
            <a:r>
              <a:rPr lang="en-GB" noProof="0" dirty="0"/>
              <a:t> side market failure</a:t>
            </a:r>
          </a:p>
          <a:p>
            <a:r>
              <a:rPr lang="en-GB" b="1" noProof="0" dirty="0"/>
              <a:t>Specific </a:t>
            </a:r>
            <a:r>
              <a:rPr lang="en-GB" noProof="0" dirty="0"/>
              <a:t>groups and individuals are targeted to receive the subsidy</a:t>
            </a:r>
          </a:p>
          <a:p>
            <a:r>
              <a:rPr lang="en-GB" noProof="0" dirty="0"/>
              <a:t>In effect the individual is given a </a:t>
            </a:r>
            <a:r>
              <a:rPr lang="en-GB" b="1" noProof="0" dirty="0"/>
              <a:t>concession </a:t>
            </a:r>
            <a:r>
              <a:rPr lang="en-GB" noProof="0" dirty="0"/>
              <a:t>(a reduced fare) to use a service</a:t>
            </a:r>
          </a:p>
          <a:p>
            <a:r>
              <a:rPr lang="en-GB" b="1" noProof="0" dirty="0"/>
              <a:t>Free Fare Systems </a:t>
            </a:r>
            <a:r>
              <a:rPr lang="en-GB" noProof="0" dirty="0"/>
              <a:t>(to be analysed later)</a:t>
            </a:r>
          </a:p>
        </p:txBody>
      </p:sp>
    </p:spTree>
    <p:extLst>
      <p:ext uri="{BB962C8B-B14F-4D97-AF65-F5344CB8AC3E}">
        <p14:creationId xmlns:p14="http://schemas.microsoft.com/office/powerpoint/2010/main" val="2306557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Drawbacks of paying subsidy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83162"/>
          </a:xfrm>
        </p:spPr>
        <p:txBody>
          <a:bodyPr>
            <a:normAutofit fontScale="92500" lnSpcReduction="20000"/>
          </a:bodyPr>
          <a:lstStyle/>
          <a:p>
            <a:r>
              <a:rPr lang="en-GB" noProof="0" dirty="0"/>
              <a:t>It is always a </a:t>
            </a:r>
            <a:r>
              <a:rPr lang="en-GB" b="1" noProof="0" dirty="0"/>
              <a:t>second best </a:t>
            </a:r>
            <a:r>
              <a:rPr lang="en-GB" noProof="0" dirty="0"/>
              <a:t>solution → the best solution is always market with perfect competition; when subsidy is introduced, it will be usually accompanied by some form of regulation</a:t>
            </a:r>
          </a:p>
          <a:p>
            <a:r>
              <a:rPr lang="en-GB" noProof="0" dirty="0"/>
              <a:t>Can lead to </a:t>
            </a:r>
            <a:r>
              <a:rPr lang="en-GB" b="1" noProof="0" dirty="0"/>
              <a:t>inefficient</a:t>
            </a:r>
            <a:r>
              <a:rPr lang="en-GB" noProof="0" dirty="0"/>
              <a:t> operation → because the organization is not working to strict market principles, then costs are not as low as they should be → most research found that operators with higher levels of subsidy tend to be less efficient; what is the causality?; rural services problem; US research: federal subsidies have adverse effect on efficiency; local subsidies small positive effect</a:t>
            </a:r>
          </a:p>
        </p:txBody>
      </p:sp>
    </p:spTree>
    <p:extLst>
      <p:ext uri="{BB962C8B-B14F-4D97-AF65-F5344CB8AC3E}">
        <p14:creationId xmlns:p14="http://schemas.microsoft.com/office/powerpoint/2010/main" val="1216437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Drawbacks of paying subsidy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92500" lnSpcReduction="20000"/>
          </a:bodyPr>
          <a:lstStyle/>
          <a:p>
            <a:r>
              <a:rPr lang="en-GB" noProof="0" dirty="0"/>
              <a:t>The </a:t>
            </a:r>
            <a:r>
              <a:rPr lang="en-GB" b="1" noProof="0" dirty="0"/>
              <a:t>winners curse </a:t>
            </a:r>
            <a:r>
              <a:rPr lang="en-GB" noProof="0" dirty="0"/>
              <a:t>syndrome → the idea is from auction theory to explain why winning bids may be based upon judgemental failures where the auction is ultimately won by the most optimistic valuation</a:t>
            </a:r>
          </a:p>
          <a:p>
            <a:r>
              <a:rPr lang="en-GB" noProof="0" dirty="0"/>
              <a:t>Subsidise a service that </a:t>
            </a:r>
            <a:r>
              <a:rPr lang="en-GB" b="1" noProof="0" dirty="0"/>
              <a:t>doesn't </a:t>
            </a:r>
            <a:r>
              <a:rPr lang="en-GB" noProof="0" dirty="0"/>
              <a:t>actually </a:t>
            </a:r>
            <a:r>
              <a:rPr lang="en-GB" b="1" noProof="0" dirty="0"/>
              <a:t>need</a:t>
            </a:r>
            <a:r>
              <a:rPr lang="en-GB" noProof="0" dirty="0"/>
              <a:t> a subsidy → rather than being used to provide an essential service, the subsidy is being used to boost the operators' profits → the risk of withdrawing the marginally profitable commercial services in knowledge that the authorities will reinstall it with the subsidy</a:t>
            </a:r>
          </a:p>
        </p:txBody>
      </p:sp>
    </p:spTree>
    <p:extLst>
      <p:ext uri="{BB962C8B-B14F-4D97-AF65-F5344CB8AC3E}">
        <p14:creationId xmlns:p14="http://schemas.microsoft.com/office/powerpoint/2010/main" val="423881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Cross-subsidization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616624"/>
          </a:xfrm>
        </p:spPr>
        <p:txBody>
          <a:bodyPr>
            <a:noAutofit/>
          </a:bodyPr>
          <a:lstStyle/>
          <a:p>
            <a:r>
              <a:rPr lang="en-GB" sz="2800" noProof="0" dirty="0"/>
              <a:t>Cross-subsidization occurs where the </a:t>
            </a:r>
            <a:r>
              <a:rPr lang="en-GB" sz="2800" b="1" noProof="0" dirty="0"/>
              <a:t>profits </a:t>
            </a:r>
            <a:r>
              <a:rPr lang="en-GB" sz="2800" noProof="0" dirty="0"/>
              <a:t>of one route or service are used to pay for the </a:t>
            </a:r>
            <a:r>
              <a:rPr lang="en-GB" sz="2800" b="1" noProof="0" dirty="0"/>
              <a:t>losses</a:t>
            </a:r>
            <a:r>
              <a:rPr lang="en-GB" sz="2800" noProof="0" dirty="0"/>
              <a:t> on another route or service.</a:t>
            </a:r>
          </a:p>
          <a:p>
            <a:r>
              <a:rPr lang="en-GB" sz="2800" noProof="0" dirty="0"/>
              <a:t>It has often been used in the past to </a:t>
            </a:r>
            <a:r>
              <a:rPr lang="en-GB" sz="2800" b="1" noProof="0" dirty="0"/>
              <a:t>reduce</a:t>
            </a:r>
            <a:r>
              <a:rPr lang="en-GB" sz="2800" noProof="0" dirty="0"/>
              <a:t> the level of </a:t>
            </a:r>
            <a:r>
              <a:rPr lang="en-GB" sz="2800" b="1" noProof="0" dirty="0"/>
              <a:t>total subsidy </a:t>
            </a:r>
            <a:r>
              <a:rPr lang="en-GB" sz="2800" noProof="0" dirty="0"/>
              <a:t>or at least reduce the level of subsidy to be paid. </a:t>
            </a:r>
          </a:p>
          <a:p>
            <a:r>
              <a:rPr lang="en-GB" sz="2800" noProof="0" dirty="0"/>
              <a:t>It can be used for local </a:t>
            </a:r>
            <a:r>
              <a:rPr lang="en-GB" sz="2800" b="1" noProof="0" dirty="0"/>
              <a:t>bus or rail </a:t>
            </a:r>
            <a:r>
              <a:rPr lang="en-GB" sz="2800" noProof="0" dirty="0"/>
              <a:t>services where the profits from high density routes are used to cover some of the losses from little used low-density routes, hence reducing the overall reliance on subsidy</a:t>
            </a:r>
          </a:p>
          <a:p>
            <a:r>
              <a:rPr lang="en-GB" sz="2800" noProof="0" dirty="0"/>
              <a:t>It is necessary to </a:t>
            </a:r>
            <a:r>
              <a:rPr lang="en-GB" sz="2800" b="1" noProof="0" dirty="0"/>
              <a:t>protect</a:t>
            </a:r>
            <a:r>
              <a:rPr lang="en-GB" sz="2800" noProof="0" dirty="0"/>
              <a:t> such system from competition </a:t>
            </a:r>
          </a:p>
          <a:p>
            <a:r>
              <a:rPr lang="en-GB" sz="2800" noProof="0" dirty="0"/>
              <a:t>Is it a </a:t>
            </a:r>
            <a:r>
              <a:rPr lang="en-GB" sz="2800" b="1" noProof="0" dirty="0"/>
              <a:t>good system</a:t>
            </a:r>
            <a:r>
              <a:rPr lang="en-GB" sz="2800" noProof="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2398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Cross-subsidization - drawbacks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Autofit/>
          </a:bodyPr>
          <a:lstStyle/>
          <a:p>
            <a:pPr marL="571500" indent="-514350"/>
            <a:r>
              <a:rPr lang="en-GB" sz="2800" b="1" noProof="0" dirty="0"/>
              <a:t>Hides true costs </a:t>
            </a:r>
            <a:r>
              <a:rPr lang="en-GB" sz="2800" noProof="0" dirty="0"/>
              <a:t>of providing a particular service → true costs of operations are hidden → we do not know what are true </a:t>
            </a:r>
            <a:r>
              <a:rPr lang="en-GB" sz="2800" noProof="0" dirty="0" err="1"/>
              <a:t>csts</a:t>
            </a:r>
            <a:r>
              <a:rPr lang="en-GB" sz="2800" noProof="0" dirty="0"/>
              <a:t> of providing the service → direct accountability is therefore lost </a:t>
            </a:r>
          </a:p>
          <a:p>
            <a:pPr marL="571500" indent="-514350"/>
            <a:r>
              <a:rPr lang="en-GB" sz="2800" b="1" noProof="0" dirty="0"/>
              <a:t>Users of profitable </a:t>
            </a:r>
            <a:r>
              <a:rPr lang="en-GB" sz="2800" noProof="0" dirty="0"/>
              <a:t>routes are </a:t>
            </a:r>
            <a:r>
              <a:rPr lang="en-GB" sz="2800" b="1" noProof="0" dirty="0"/>
              <a:t>penalized</a:t>
            </a:r>
            <a:r>
              <a:rPr lang="en-GB" sz="2800" noProof="0" dirty="0"/>
              <a:t> → as they are paying for the users of the poorly used routes</a:t>
            </a:r>
          </a:p>
          <a:p>
            <a:pPr marL="571500" indent="-514350"/>
            <a:r>
              <a:rPr lang="en-GB" sz="2800" noProof="0" dirty="0"/>
              <a:t>There are </a:t>
            </a:r>
            <a:r>
              <a:rPr lang="en-GB" sz="2800" b="1" noProof="0" dirty="0"/>
              <a:t>better instruments </a:t>
            </a:r>
            <a:r>
              <a:rPr lang="en-GB" sz="2800" noProof="0" dirty="0"/>
              <a:t>to ensure provision of services → why the users of profitable bus/rail routes should contribute when car drivers make no contribution at all?</a:t>
            </a:r>
          </a:p>
        </p:txBody>
      </p:sp>
    </p:spTree>
    <p:extLst>
      <p:ext uri="{BB962C8B-B14F-4D97-AF65-F5344CB8AC3E}">
        <p14:creationId xmlns:p14="http://schemas.microsoft.com/office/powerpoint/2010/main" val="2553904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Methods of paying subsidy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noProof="0" dirty="0"/>
              <a:t>Deficit</a:t>
            </a:r>
            <a:r>
              <a:rPr lang="en-GB" sz="2800" noProof="0" dirty="0"/>
              <a:t> subsidy → authority pays the difference between revenue and costs → this used to be an open-ended subsidy → authority covered the size of deficit, irrespective of the size </a:t>
            </a:r>
          </a:p>
          <a:p>
            <a:r>
              <a:rPr lang="en-GB" sz="2800" b="1" noProof="0" dirty="0"/>
              <a:t>Net cost </a:t>
            </a:r>
            <a:r>
              <a:rPr lang="en-GB" sz="2800" noProof="0" dirty="0"/>
              <a:t>contract → Under such contract, the operator acts as a sub-contractor to government to provide transport services within a given area →this reduces cross-subsidisation and produces greater visibility → should government opt for short- or long-term contract?</a:t>
            </a:r>
          </a:p>
        </p:txBody>
      </p:sp>
    </p:spTree>
    <p:extLst>
      <p:ext uri="{BB962C8B-B14F-4D97-AF65-F5344CB8AC3E}">
        <p14:creationId xmlns:p14="http://schemas.microsoft.com/office/powerpoint/2010/main" val="181311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Methods of paying subsidy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/>
          </a:bodyPr>
          <a:lstStyle/>
          <a:p>
            <a:r>
              <a:rPr lang="en-GB" sz="2800" b="1" noProof="0" dirty="0"/>
              <a:t>Full cost </a:t>
            </a:r>
            <a:r>
              <a:rPr lang="en-GB" sz="2800" noProof="0" dirty="0"/>
              <a:t>contract → bid for subsidy is based on the full costs of running the service or network → Fares charged are specified by the authority but collected by the operator who then returns the revenue to the authority → the net subsidy is costs of operations minus the revenue from passengers. → all revenue risk rests with the authority and none with operator</a:t>
            </a:r>
          </a:p>
          <a:p>
            <a:r>
              <a:rPr lang="en-GB" sz="2800" noProof="0" dirty="0"/>
              <a:t>Design, Built, Operate and Maintain (</a:t>
            </a:r>
            <a:r>
              <a:rPr lang="en-GB" sz="2800" b="1" noProof="0" dirty="0"/>
              <a:t>DBOM</a:t>
            </a:r>
            <a:r>
              <a:rPr lang="en-GB" sz="2800" noProof="0" dirty="0"/>
              <a:t>) → used for big infrastructure projects → tenders will be based upon the price required to design, build, operate and maintain the infrastructure over a set period of time → due to the high investment required → usually long term contracts</a:t>
            </a:r>
          </a:p>
        </p:txBody>
      </p:sp>
    </p:spTree>
    <p:extLst>
      <p:ext uri="{BB962C8B-B14F-4D97-AF65-F5344CB8AC3E}">
        <p14:creationId xmlns:p14="http://schemas.microsoft.com/office/powerpoint/2010/main" val="2464334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E479F-75EB-6A1C-4B88-2EB9BB48E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Case: Free Fare Tallin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88552-A2A9-62F6-EC0E-C0532211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000" noProof="0" dirty="0"/>
              <a:t>The </a:t>
            </a:r>
            <a:r>
              <a:rPr lang="en-GB" sz="3000" b="1" noProof="0" dirty="0"/>
              <a:t>subsidy</a:t>
            </a:r>
            <a:r>
              <a:rPr lang="en-GB" sz="3000" noProof="0" dirty="0"/>
              <a:t> level of public transport systems </a:t>
            </a:r>
            <a:r>
              <a:rPr lang="en-GB" sz="3000" b="1" noProof="0" dirty="0"/>
              <a:t>varies</a:t>
            </a:r>
            <a:r>
              <a:rPr lang="en-GB" sz="3000" noProof="0" dirty="0"/>
              <a:t> considerably among systems worldwide. </a:t>
            </a:r>
          </a:p>
          <a:p>
            <a:r>
              <a:rPr lang="en-GB" sz="3000" noProof="0" dirty="0"/>
              <a:t>While </a:t>
            </a:r>
            <a:r>
              <a:rPr lang="en-GB" sz="3000" b="1" noProof="0" dirty="0"/>
              <a:t>limited-scale</a:t>
            </a:r>
            <a:r>
              <a:rPr lang="en-GB" sz="3000" noProof="0" dirty="0"/>
              <a:t> free-fare public transport (FFPT) services such as limited campaigns and fare evasion for special groups or specific services are prevalent, there is only limited evidence on the consequences of introducing a </a:t>
            </a:r>
            <a:r>
              <a:rPr lang="en-GB" sz="3000" b="1" noProof="0" dirty="0"/>
              <a:t>full-fledged </a:t>
            </a:r>
            <a:r>
              <a:rPr lang="en-GB" sz="3000" noProof="0" dirty="0"/>
              <a:t>FFPT.</a:t>
            </a:r>
          </a:p>
          <a:p>
            <a:r>
              <a:rPr lang="en-GB" sz="3000" noProof="0" dirty="0"/>
              <a:t>The case of </a:t>
            </a:r>
            <a:r>
              <a:rPr lang="en-GB" sz="3000" b="1" noProof="0" dirty="0"/>
              <a:t>Tallinn</a:t>
            </a:r>
            <a:r>
              <a:rPr lang="en-GB" sz="3000" noProof="0" dirty="0"/>
              <a:t>, Estonia offers a </a:t>
            </a:r>
            <a:r>
              <a:rPr lang="en-GB" sz="3000" b="1" noProof="0" dirty="0"/>
              <a:t>full-scale </a:t>
            </a:r>
            <a:r>
              <a:rPr lang="en-GB" sz="3000" noProof="0" dirty="0"/>
              <a:t>experiment that provides a unique opportunity to investigate the impacts of FFPT.</a:t>
            </a:r>
          </a:p>
          <a:p>
            <a:endParaRPr lang="en-GB" noProof="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3B76097-2DFB-18BE-59F1-E682FC7D965F}"/>
              </a:ext>
            </a:extLst>
          </p:cNvPr>
          <p:cNvSpPr txBox="1"/>
          <p:nvPr/>
        </p:nvSpPr>
        <p:spPr>
          <a:xfrm>
            <a:off x="899592" y="5985559"/>
            <a:ext cx="79208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Cats, O., Susilo, Y. O., &amp; </a:t>
            </a:r>
            <a:r>
              <a:rPr lang="en-US" dirty="0" err="1"/>
              <a:t>Reimal</a:t>
            </a:r>
            <a:r>
              <a:rPr lang="en-US" dirty="0"/>
              <a:t>, T. (2017). The prospects of fare-free public transport: evidence from Tallinn. </a:t>
            </a:r>
            <a:r>
              <a:rPr lang="en-US" i="1" dirty="0"/>
              <a:t>Transportation</a:t>
            </a:r>
            <a:r>
              <a:rPr lang="en-US" dirty="0"/>
              <a:t>, </a:t>
            </a:r>
            <a:r>
              <a:rPr lang="en-US" i="1" dirty="0"/>
              <a:t>44</a:t>
            </a:r>
            <a:r>
              <a:rPr lang="en-US" dirty="0"/>
              <a:t>, 1083-1104.</a:t>
            </a:r>
          </a:p>
        </p:txBody>
      </p:sp>
    </p:spTree>
    <p:extLst>
      <p:ext uri="{BB962C8B-B14F-4D97-AF65-F5344CB8AC3E}">
        <p14:creationId xmlns:p14="http://schemas.microsoft.com/office/powerpoint/2010/main" val="400422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E5FFE-3E07-81A0-BDCE-C77A3A46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Pricing and subsidies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D03B2A-D1D9-93F3-5352-16D2801F0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Close connection between </a:t>
            </a:r>
            <a:r>
              <a:rPr lang="en-GB" b="1" noProof="0" dirty="0"/>
              <a:t>pricing and subsidy</a:t>
            </a:r>
          </a:p>
          <a:p>
            <a:r>
              <a:rPr lang="en-GB" noProof="0" dirty="0"/>
              <a:t>When the </a:t>
            </a:r>
            <a:r>
              <a:rPr lang="en-GB" b="1" noProof="0" dirty="0"/>
              <a:t>prices</a:t>
            </a:r>
            <a:r>
              <a:rPr lang="en-GB" noProof="0" dirty="0"/>
              <a:t> are </a:t>
            </a:r>
            <a:r>
              <a:rPr lang="en-GB" b="1" noProof="0" dirty="0"/>
              <a:t>not right </a:t>
            </a:r>
            <a:r>
              <a:rPr lang="en-GB" noProof="0" dirty="0"/>
              <a:t>– there is often a need for subsidy</a:t>
            </a:r>
          </a:p>
          <a:p>
            <a:r>
              <a:rPr lang="en-GB" b="1" noProof="0" dirty="0"/>
              <a:t>Why</a:t>
            </a:r>
            <a:r>
              <a:rPr lang="en-GB" noProof="0" dirty="0"/>
              <a:t> so often the prices in transport are not right?</a:t>
            </a:r>
          </a:p>
        </p:txBody>
      </p:sp>
    </p:spTree>
    <p:extLst>
      <p:ext uri="{BB962C8B-B14F-4D97-AF65-F5344CB8AC3E}">
        <p14:creationId xmlns:p14="http://schemas.microsoft.com/office/powerpoint/2010/main" val="1359952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CF7F3-42E8-4D11-CF4B-61AC64F36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Background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A5CB8D-C789-72EC-0581-2476C9251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4824536"/>
          </a:xfrm>
        </p:spPr>
        <p:txBody>
          <a:bodyPr>
            <a:normAutofit fontScale="92500" lnSpcReduction="20000"/>
          </a:bodyPr>
          <a:lstStyle/>
          <a:p>
            <a:r>
              <a:rPr lang="en-GB" b="1" noProof="0" dirty="0"/>
              <a:t>Pricing</a:t>
            </a:r>
            <a:r>
              <a:rPr lang="en-GB" noProof="0" dirty="0"/>
              <a:t> is a policy instruments that can be devised to bring about a modal shift in favour of public transport. </a:t>
            </a:r>
          </a:p>
          <a:p>
            <a:r>
              <a:rPr lang="en-GB" noProof="0" dirty="0"/>
              <a:t>A survey (2013) found that the Europeans believe that the two best measures to improve urban transport are </a:t>
            </a:r>
            <a:r>
              <a:rPr lang="en-GB" b="1" noProof="0" dirty="0"/>
              <a:t>lower prices </a:t>
            </a:r>
            <a:r>
              <a:rPr lang="en-GB" noProof="0" dirty="0"/>
              <a:t>(59 % of all respondents) and </a:t>
            </a:r>
            <a:r>
              <a:rPr lang="en-GB" b="1" noProof="0" dirty="0"/>
              <a:t>better</a:t>
            </a:r>
            <a:r>
              <a:rPr lang="en-GB" noProof="0" dirty="0"/>
              <a:t> (56 %) </a:t>
            </a:r>
            <a:r>
              <a:rPr lang="en-GB" b="1" noProof="0" dirty="0"/>
              <a:t>public transport</a:t>
            </a:r>
            <a:r>
              <a:rPr lang="en-GB" noProof="0" dirty="0"/>
              <a:t>. </a:t>
            </a:r>
          </a:p>
          <a:p>
            <a:r>
              <a:rPr lang="en-GB" noProof="0" dirty="0"/>
              <a:t>The support for these measures was high among all users and particularly high among those that consider road </a:t>
            </a:r>
            <a:r>
              <a:rPr lang="en-GB" b="1" noProof="0" dirty="0"/>
              <a:t>congestion</a:t>
            </a:r>
            <a:r>
              <a:rPr lang="en-GB" noProof="0" dirty="0"/>
              <a:t> to be an important problem.</a:t>
            </a:r>
          </a:p>
          <a:p>
            <a:r>
              <a:rPr lang="en-GB" noProof="0" dirty="0"/>
              <a:t>In half of the 28 EU member states lowering fares was the most frequently selected instrument. In contrast, only 9 % believe that </a:t>
            </a:r>
            <a:r>
              <a:rPr lang="en-GB" b="1" noProof="0" dirty="0"/>
              <a:t>road pricing </a:t>
            </a:r>
            <a:r>
              <a:rPr lang="en-GB" noProof="0" dirty="0"/>
              <a:t>is a good measure</a:t>
            </a:r>
          </a:p>
        </p:txBody>
      </p:sp>
    </p:spTree>
    <p:extLst>
      <p:ext uri="{BB962C8B-B14F-4D97-AF65-F5344CB8AC3E}">
        <p14:creationId xmlns:p14="http://schemas.microsoft.com/office/powerpoint/2010/main" val="2323687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0DACB-A0A4-F94C-6973-1E49FB595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What Are Free - Fare Systems?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A4B410-E3BB-E2F3-0BF0-E542B9AC9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85000" lnSpcReduction="10000"/>
          </a:bodyPr>
          <a:lstStyle/>
          <a:p>
            <a:r>
              <a:rPr lang="en-GB" noProof="0" dirty="0"/>
              <a:t>Some activist groups, non–governmental organizations and political parties </a:t>
            </a:r>
            <a:r>
              <a:rPr lang="en-GB" b="1" noProof="0" dirty="0"/>
              <a:t>advocate</a:t>
            </a:r>
            <a:r>
              <a:rPr lang="en-GB" noProof="0" dirty="0"/>
              <a:t> for completely revoking fares in public transport systems. </a:t>
            </a:r>
          </a:p>
          <a:p>
            <a:r>
              <a:rPr lang="en-GB" noProof="0" dirty="0"/>
              <a:t>While free–fare public transport services exist in numerous </a:t>
            </a:r>
            <a:r>
              <a:rPr lang="en-GB" b="1" noProof="0" dirty="0"/>
              <a:t>countries</a:t>
            </a:r>
            <a:r>
              <a:rPr lang="en-GB" noProof="0" dirty="0"/>
              <a:t>, they remain the exception. </a:t>
            </a:r>
          </a:p>
          <a:p>
            <a:r>
              <a:rPr lang="en-GB" noProof="0" dirty="0"/>
              <a:t>The term </a:t>
            </a:r>
            <a:r>
              <a:rPr lang="en-GB" b="1" noProof="0" dirty="0"/>
              <a:t>Free – Fare Public Transport (FFPT) </a:t>
            </a:r>
            <a:r>
              <a:rPr lang="en-GB" noProof="0" dirty="0"/>
              <a:t>is used here rather than the common ‘free public transport’, since this policy is not free-of-charge. </a:t>
            </a:r>
          </a:p>
          <a:p>
            <a:r>
              <a:rPr lang="en-GB" noProof="0" dirty="0"/>
              <a:t>While passengers have no out-of-pocket costs, the public transport </a:t>
            </a:r>
            <a:r>
              <a:rPr lang="en-GB" b="1" noProof="0" dirty="0"/>
              <a:t>system does not run for free</a:t>
            </a:r>
            <a:r>
              <a:rPr lang="en-GB" noProof="0" dirty="0"/>
              <a:t>. </a:t>
            </a:r>
          </a:p>
          <a:p>
            <a:r>
              <a:rPr lang="en-GB" noProof="0" dirty="0"/>
              <a:t>Service provider will have to cover </a:t>
            </a:r>
            <a:r>
              <a:rPr lang="en-GB" b="1" noProof="0" dirty="0"/>
              <a:t>for the lost fare </a:t>
            </a:r>
            <a:r>
              <a:rPr lang="en-GB" noProof="0" dirty="0"/>
              <a:t>revenues in order to fully subsidize the service. </a:t>
            </a:r>
          </a:p>
        </p:txBody>
      </p:sp>
    </p:spTree>
    <p:extLst>
      <p:ext uri="{BB962C8B-B14F-4D97-AF65-F5344CB8AC3E}">
        <p14:creationId xmlns:p14="http://schemas.microsoft.com/office/powerpoint/2010/main" val="3274661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FD87C-963D-1876-5A56-73A1FBABA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Pricing and subsidy in Urban PT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A0E953-8DEC-79DE-6164-2A3446302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GB" b="1" noProof="0" dirty="0"/>
              <a:t>Urban public transport </a:t>
            </a:r>
            <a:r>
              <a:rPr lang="en-GB" noProof="0" dirty="0"/>
              <a:t>systems are </a:t>
            </a:r>
            <a:r>
              <a:rPr lang="en-GB" b="1" noProof="0" dirty="0"/>
              <a:t>subsidized</a:t>
            </a:r>
            <a:r>
              <a:rPr lang="en-GB" noProof="0" dirty="0"/>
              <a:t> in virtually all European cities. </a:t>
            </a:r>
          </a:p>
          <a:p>
            <a:r>
              <a:rPr lang="en-GB" noProof="0" dirty="0"/>
              <a:t>However, the extent of subsidy </a:t>
            </a:r>
            <a:r>
              <a:rPr lang="en-GB" b="1" noProof="0" dirty="0"/>
              <a:t>varies</a:t>
            </a:r>
            <a:r>
              <a:rPr lang="en-GB" noProof="0" dirty="0"/>
              <a:t> considerably among cities (e.g., 15 % in Hannover, 50 % in Stockholm, 68 % in Haag). </a:t>
            </a:r>
          </a:p>
          <a:p>
            <a:r>
              <a:rPr lang="en-GB" noProof="0" dirty="0"/>
              <a:t>Most </a:t>
            </a:r>
            <a:r>
              <a:rPr lang="en-GB" b="1" noProof="0" dirty="0"/>
              <a:t>Baltic cities </a:t>
            </a:r>
            <a:r>
              <a:rPr lang="en-GB" noProof="0" dirty="0"/>
              <a:t>including Stockholm, Copenhagen, Malmo¨, and Turku have a subsidy level between 30 and 60 % (Nielsen et al. 2005a). </a:t>
            </a:r>
          </a:p>
          <a:p>
            <a:r>
              <a:rPr lang="en-GB" noProof="0" dirty="0"/>
              <a:t>Note that this is true </a:t>
            </a:r>
            <a:r>
              <a:rPr lang="en-GB" b="1" noProof="0" dirty="0"/>
              <a:t>across various procurement strategies</a:t>
            </a:r>
            <a:r>
              <a:rPr lang="en-GB" noProof="0" dirty="0"/>
              <a:t> as these cities have adopted different contracting schemes.</a:t>
            </a:r>
          </a:p>
          <a:p>
            <a:r>
              <a:rPr lang="en-GB" noProof="0" dirty="0"/>
              <a:t> Moreover, the public transport </a:t>
            </a:r>
            <a:r>
              <a:rPr lang="en-GB" b="1" noProof="0" dirty="0"/>
              <a:t>pricing</a:t>
            </a:r>
            <a:r>
              <a:rPr lang="en-GB" noProof="0" dirty="0"/>
              <a:t> scheme also </a:t>
            </a:r>
            <a:r>
              <a:rPr lang="en-GB" b="1" noProof="0" dirty="0"/>
              <a:t>varies</a:t>
            </a:r>
            <a:r>
              <a:rPr lang="en-GB" noProof="0" dirty="0"/>
              <a:t> considerably among these cities.</a:t>
            </a:r>
          </a:p>
        </p:txBody>
      </p:sp>
    </p:spTree>
    <p:extLst>
      <p:ext uri="{BB962C8B-B14F-4D97-AF65-F5344CB8AC3E}">
        <p14:creationId xmlns:p14="http://schemas.microsoft.com/office/powerpoint/2010/main" val="21077972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98317D-A054-8FA9-8263-1C5DE41B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The case of Tallin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4C777-8A65-AEE8-8ECE-133A4D1A9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noProof="0" dirty="0"/>
              <a:t>Tallinn</a:t>
            </a:r>
            <a:r>
              <a:rPr lang="en-GB" noProof="0" dirty="0"/>
              <a:t>, with approximately 420,000 residents, is the first European capital and the largest city in the world so far that offers FFPT services to all of its inhabitants. </a:t>
            </a:r>
          </a:p>
          <a:p>
            <a:r>
              <a:rPr lang="en-GB" noProof="0" dirty="0"/>
              <a:t>The City of Tallinn introduced this policy as part of its overarching </a:t>
            </a:r>
            <a:r>
              <a:rPr lang="en-GB" b="1" noProof="0" dirty="0"/>
              <a:t>agenda</a:t>
            </a:r>
            <a:r>
              <a:rPr lang="en-GB" noProof="0" dirty="0"/>
              <a:t> to promote sustainable transport solutions. </a:t>
            </a:r>
          </a:p>
          <a:p>
            <a:r>
              <a:rPr lang="en-GB" noProof="0" dirty="0"/>
              <a:t>The FFPT policy was introduced on </a:t>
            </a:r>
            <a:r>
              <a:rPr lang="en-GB" b="1" noProof="0" dirty="0"/>
              <a:t>January  2013. </a:t>
            </a:r>
          </a:p>
        </p:txBody>
      </p:sp>
    </p:spTree>
    <p:extLst>
      <p:ext uri="{BB962C8B-B14F-4D97-AF65-F5344CB8AC3E}">
        <p14:creationId xmlns:p14="http://schemas.microsoft.com/office/powerpoint/2010/main" val="900739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8B681-1BFF-1382-91A9-1FAC75EFC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Public transport in Tallin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3DC5D-6FF7-BC75-D2AE-F252E1690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en-GB" noProof="0" dirty="0"/>
              <a:t>Public transport in Tallinn had in 2012 a substantial </a:t>
            </a:r>
            <a:r>
              <a:rPr lang="en-GB" b="1" noProof="0" dirty="0"/>
              <a:t>market share</a:t>
            </a:r>
            <a:r>
              <a:rPr lang="en-GB" noProof="0" dirty="0"/>
              <a:t>, with 40 % of all trips in the city performed by the urban public transport system. Moreover, 30 % of the trips were performed by foot. However, this favourable modal split followed a </a:t>
            </a:r>
            <a:r>
              <a:rPr lang="en-GB" b="1" noProof="0" dirty="0"/>
              <a:t>negative trend</a:t>
            </a:r>
            <a:r>
              <a:rPr lang="en-GB" noProof="0" dirty="0"/>
              <a:t>. </a:t>
            </a:r>
          </a:p>
          <a:p>
            <a:r>
              <a:rPr lang="en-GB" noProof="0" dirty="0"/>
              <a:t>The share of </a:t>
            </a:r>
            <a:r>
              <a:rPr lang="en-GB" b="1" noProof="0" dirty="0"/>
              <a:t>public transport trips decreased </a:t>
            </a:r>
            <a:r>
              <a:rPr lang="en-GB" noProof="0" dirty="0"/>
              <a:t>during the last two decades, since Estonia regained its independence in 1991. 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motorization rate</a:t>
            </a:r>
            <a:r>
              <a:rPr lang="en-GB" noProof="0" dirty="0"/>
              <a:t>—the number of private cars per 1000 inhabitants—has more than doubled during the same period, up to the level of 456 cars per 1000 residents</a:t>
            </a:r>
          </a:p>
        </p:txBody>
      </p:sp>
    </p:spTree>
    <p:extLst>
      <p:ext uri="{BB962C8B-B14F-4D97-AF65-F5344CB8AC3E}">
        <p14:creationId xmlns:p14="http://schemas.microsoft.com/office/powerpoint/2010/main" val="25332829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4B84B-EA14-4845-83A0-0EB5F884F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Situation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08017-8E17-03F8-E587-45432C79C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GB" noProof="0" dirty="0"/>
              <a:t>Ticket sales covered in 2012 only one-third of the costs. This is a very low fare–box recovery rate. A single ride ticket costed </a:t>
            </a:r>
            <a:r>
              <a:rPr lang="en-GB" b="1" noProof="0" dirty="0"/>
              <a:t>1 euro </a:t>
            </a:r>
            <a:r>
              <a:rPr lang="en-GB" noProof="0" dirty="0"/>
              <a:t>in December 2012. </a:t>
            </a:r>
          </a:p>
          <a:p>
            <a:r>
              <a:rPr lang="en-GB" noProof="0" dirty="0"/>
              <a:t>Since 2003, a </a:t>
            </a:r>
            <a:r>
              <a:rPr lang="en-GB" b="1" noProof="0" dirty="0"/>
              <a:t>smart card </a:t>
            </a:r>
            <a:r>
              <a:rPr lang="en-GB" noProof="0" dirty="0"/>
              <a:t>was launched. It included a 40 % fare reduction for residents of Tallinn and children, elderly and others had fare exemption.</a:t>
            </a:r>
          </a:p>
          <a:p>
            <a:r>
              <a:rPr lang="en-GB" noProof="0" dirty="0"/>
              <a:t>The full-scale FFPT can therefore be conceived as the </a:t>
            </a:r>
            <a:r>
              <a:rPr lang="en-GB" b="1" noProof="0" dirty="0"/>
              <a:t>final stage </a:t>
            </a:r>
            <a:r>
              <a:rPr lang="en-GB" noProof="0" dirty="0"/>
              <a:t>in a sequence of steps. Nevertheless, </a:t>
            </a:r>
            <a:r>
              <a:rPr lang="en-GB" b="1" noProof="0" dirty="0"/>
              <a:t>fares </a:t>
            </a:r>
            <a:r>
              <a:rPr lang="en-GB" noProof="0" dirty="0"/>
              <a:t>were identified as a primary </a:t>
            </a:r>
            <a:r>
              <a:rPr lang="en-GB" b="1" noProof="0" dirty="0"/>
              <a:t>problem</a:t>
            </a:r>
            <a:r>
              <a:rPr lang="en-GB" noProof="0" dirty="0"/>
              <a:t>. </a:t>
            </a:r>
          </a:p>
          <a:p>
            <a:r>
              <a:rPr lang="en-GB" noProof="0" dirty="0"/>
              <a:t>On an annual municipal public transport satisfaction survey from 2010, </a:t>
            </a:r>
            <a:r>
              <a:rPr lang="en-GB" b="1" noProof="0" dirty="0"/>
              <a:t>fare </a:t>
            </a:r>
            <a:r>
              <a:rPr lang="en-GB" noProof="0" dirty="0"/>
              <a:t>was the most commonly mentioned source of </a:t>
            </a:r>
            <a:r>
              <a:rPr lang="en-GB" b="1" noProof="0" dirty="0"/>
              <a:t>dissatisfaction</a:t>
            </a:r>
            <a:r>
              <a:rPr lang="en-GB" noProof="0" dirty="0"/>
              <a:t> with 49 % of the respondents, followed by crowding (29 %) and frequency (21 %).</a:t>
            </a:r>
          </a:p>
        </p:txBody>
      </p:sp>
    </p:spTree>
    <p:extLst>
      <p:ext uri="{BB962C8B-B14F-4D97-AF65-F5344CB8AC3E}">
        <p14:creationId xmlns:p14="http://schemas.microsoft.com/office/powerpoint/2010/main" val="3768059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349FC-C024-5023-4FA5-BE49EFEAA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Policy Aims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D42546-591B-4D11-90A5-B72A500F1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n-GB" noProof="0" dirty="0"/>
              <a:t>A full-scale FFPT policy for all city residents was initiated with the following objectives: (a) promoting </a:t>
            </a:r>
            <a:r>
              <a:rPr lang="en-GB" b="1" noProof="0" dirty="0"/>
              <a:t>modal shift </a:t>
            </a:r>
            <a:r>
              <a:rPr lang="en-GB" noProof="0" dirty="0"/>
              <a:t>from private car to public transport; (b) </a:t>
            </a:r>
            <a:r>
              <a:rPr lang="en-GB" b="1" noProof="0" dirty="0"/>
              <a:t>improving the mobility </a:t>
            </a:r>
            <a:r>
              <a:rPr lang="en-GB" noProof="0" dirty="0"/>
              <a:t>of unemployed and low-income residents, and; (c) </a:t>
            </a:r>
            <a:r>
              <a:rPr lang="en-GB" b="1" noProof="0" dirty="0"/>
              <a:t>stimulating the registration </a:t>
            </a:r>
            <a:r>
              <a:rPr lang="en-GB" noProof="0" dirty="0"/>
              <a:t>of inhabitants as residents of Tallinn in order to increase the municipal income tax. </a:t>
            </a:r>
          </a:p>
          <a:p>
            <a:r>
              <a:rPr lang="en-GB" noProof="0" dirty="0"/>
              <a:t>This led the City of Tallinn to initiate a popular </a:t>
            </a:r>
            <a:r>
              <a:rPr lang="en-GB" b="1" noProof="0" dirty="0"/>
              <a:t>referendum</a:t>
            </a:r>
            <a:r>
              <a:rPr lang="en-GB" noProof="0" dirty="0"/>
              <a:t> where 75 % of the voters supported the new policy albeit the voting rate was only 20 %.</a:t>
            </a:r>
          </a:p>
          <a:p>
            <a:r>
              <a:rPr lang="en-GB" noProof="0" dirty="0"/>
              <a:t>Following the referendum, the city council approved the measure. Notwithstanding, the FFPT became a </a:t>
            </a:r>
            <a:r>
              <a:rPr lang="en-GB" b="1" noProof="0" dirty="0"/>
              <a:t>controversial political topic </a:t>
            </a:r>
            <a:r>
              <a:rPr lang="en-GB" noProof="0" dirty="0"/>
              <a:t>in Estonia in general and in Tallinn in particular.</a:t>
            </a:r>
          </a:p>
        </p:txBody>
      </p:sp>
    </p:spTree>
    <p:extLst>
      <p:ext uri="{BB962C8B-B14F-4D97-AF65-F5344CB8AC3E}">
        <p14:creationId xmlns:p14="http://schemas.microsoft.com/office/powerpoint/2010/main" val="1066224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67810-5057-694E-FA5C-5BF1CDA9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Financing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DE3F7-7DD2-39FD-23F6-D6FBD4154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noProof="0" dirty="0"/>
              <a:t>When initiating the FFPT policy, the City of Tallinn proclaimed that the </a:t>
            </a:r>
            <a:r>
              <a:rPr lang="en-GB" b="1" noProof="0" dirty="0"/>
              <a:t>lost</a:t>
            </a:r>
            <a:r>
              <a:rPr lang="en-GB" noProof="0" dirty="0"/>
              <a:t> ticket </a:t>
            </a:r>
            <a:r>
              <a:rPr lang="en-GB" b="1" noProof="0" dirty="0"/>
              <a:t>revenues</a:t>
            </a:r>
            <a:r>
              <a:rPr lang="en-GB" noProof="0" dirty="0"/>
              <a:t> will be covered through increased municipal income tax. The annual revenues from ticket sales amounted to 12 million euros in 2012. </a:t>
            </a:r>
          </a:p>
          <a:p>
            <a:r>
              <a:rPr lang="en-GB" noProof="0" dirty="0"/>
              <a:t>In Estonia, a share of the </a:t>
            </a:r>
            <a:r>
              <a:rPr lang="en-GB" b="1" noProof="0" dirty="0"/>
              <a:t>income tax </a:t>
            </a:r>
            <a:r>
              <a:rPr lang="en-GB" noProof="0" dirty="0"/>
              <a:t>is charged by the municipality at which a person is registered. Some of the people who migrate to Tallinn do not change their registration and thus continue pay their income tax to their city of origin.</a:t>
            </a:r>
          </a:p>
          <a:p>
            <a:r>
              <a:rPr lang="en-GB" noProof="0" dirty="0"/>
              <a:t>This is especially prevalent among </a:t>
            </a:r>
            <a:r>
              <a:rPr lang="en-GB" b="1" noProof="0" dirty="0"/>
              <a:t>students </a:t>
            </a:r>
            <a:r>
              <a:rPr lang="en-GB" noProof="0" dirty="0"/>
              <a:t>and people who migrate from the countryside and feel affiliation towards their place of origin and thus prefer to support it financially.</a:t>
            </a:r>
          </a:p>
        </p:txBody>
      </p:sp>
    </p:spTree>
    <p:extLst>
      <p:ext uri="{BB962C8B-B14F-4D97-AF65-F5344CB8AC3E}">
        <p14:creationId xmlns:p14="http://schemas.microsoft.com/office/powerpoint/2010/main" val="330687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58CCB-9044-8177-A1B4-70D026735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Financing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9529F-2331-25DA-9CE5-EE76B8E25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en-GB" noProof="0" dirty="0"/>
              <a:t>While the exact number of Tallinn inhabitants that are </a:t>
            </a:r>
            <a:r>
              <a:rPr lang="en-GB" b="1" noProof="0" dirty="0"/>
              <a:t>not registered was</a:t>
            </a:r>
            <a:r>
              <a:rPr lang="en-GB" noProof="0" dirty="0"/>
              <a:t> unknown, municipal officials estimated it at about 25,000–30,000. </a:t>
            </a:r>
          </a:p>
          <a:p>
            <a:r>
              <a:rPr lang="en-GB" noProof="0" dirty="0"/>
              <a:t>It should be noted that the fare reduction for Tallinn residents in 2003 resulted with 30,000 </a:t>
            </a:r>
            <a:r>
              <a:rPr lang="en-GB" b="1" noProof="0" dirty="0"/>
              <a:t>newly registered </a:t>
            </a:r>
            <a:r>
              <a:rPr lang="en-GB" noProof="0" dirty="0"/>
              <a:t>residents. City authorities estimate that each registered resident contributes approx. 1000 euro in annual municipal tax. </a:t>
            </a:r>
          </a:p>
          <a:p>
            <a:r>
              <a:rPr lang="en-GB" noProof="0" dirty="0"/>
              <a:t>Hence, if the FFPT is successful in attracting more than </a:t>
            </a:r>
            <a:r>
              <a:rPr lang="en-GB" b="1" noProof="0" dirty="0"/>
              <a:t>12,000</a:t>
            </a:r>
            <a:r>
              <a:rPr lang="en-GB" noProof="0" dirty="0"/>
              <a:t> nonregistered Tallinn inhabitants to register themselves in order to be benefit from the new policy, then the increased municipal tax collection can compensate for the lost ticket revenues.</a:t>
            </a:r>
          </a:p>
        </p:txBody>
      </p:sp>
    </p:spTree>
    <p:extLst>
      <p:ext uri="{BB962C8B-B14F-4D97-AF65-F5344CB8AC3E}">
        <p14:creationId xmlns:p14="http://schemas.microsoft.com/office/powerpoint/2010/main" val="74844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F0DA8-99F4-8DE2-F90E-719F99B12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Modal split in 2012 (inner ring) and 2013 (outer ring)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3FE47A-0EEB-E230-1EA1-922AAAFE6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9BBAD17-9C93-4644-EE01-D0700D4CB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24810"/>
            <a:ext cx="7596336" cy="471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23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Discussion 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GB" sz="3300" noProof="0" dirty="0"/>
              <a:t>Discuss the following simple statements, which should help to build on and develop some of the issues discussed in this lecture:</a:t>
            </a:r>
          </a:p>
          <a:p>
            <a:pPr lvl="0"/>
            <a:r>
              <a:rPr lang="en-GB" sz="3300" b="1" noProof="0" dirty="0"/>
              <a:t>Low subsidy </a:t>
            </a:r>
            <a:r>
              <a:rPr lang="en-GB" sz="3300" noProof="0" dirty="0"/>
              <a:t>is “good” and high subsidy is “bad”</a:t>
            </a:r>
          </a:p>
          <a:p>
            <a:pPr lvl="0"/>
            <a:r>
              <a:rPr lang="en-GB" sz="3300" noProof="0" dirty="0"/>
              <a:t>Transport should only be subsidized on the basis of what can be </a:t>
            </a:r>
            <a:r>
              <a:rPr lang="en-GB" sz="3300" b="1" noProof="0" dirty="0"/>
              <a:t>afforded</a:t>
            </a:r>
            <a:r>
              <a:rPr lang="en-GB" sz="3300" noProof="0" dirty="0"/>
              <a:t> by the relevant authorities</a:t>
            </a:r>
          </a:p>
          <a:p>
            <a:pPr lvl="0"/>
            <a:r>
              <a:rPr lang="en-GB" sz="3300" noProof="0" dirty="0"/>
              <a:t>Public transport is a </a:t>
            </a:r>
            <a:r>
              <a:rPr lang="en-GB" sz="3300" b="1" noProof="0" dirty="0"/>
              <a:t>public good</a:t>
            </a:r>
            <a:r>
              <a:rPr lang="en-GB" sz="3300" noProof="0" dirty="0"/>
              <a:t>, therefore should be subsidized</a:t>
            </a:r>
          </a:p>
          <a:p>
            <a:pPr lvl="0"/>
            <a:r>
              <a:rPr lang="en-GB" sz="3300" b="1" noProof="0" dirty="0"/>
              <a:t>Road networks</a:t>
            </a:r>
            <a:r>
              <a:rPr lang="en-GB" sz="3300" noProof="0" dirty="0"/>
              <a:t>, because they are provided and maintained by the state, are therefore provided free of charge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151733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EE685-D7A8-8F70-3D75-242C063BE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Main result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A26699-9D3C-3903-FA8A-F7ECA5CE6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noProof="0" dirty="0"/>
              <a:t>Almost a year after the introduction of FFPT, public transport usage increased </a:t>
            </a:r>
            <a:r>
              <a:rPr lang="en-GB" b="1" noProof="0" dirty="0"/>
              <a:t>by 14 % </a:t>
            </a:r>
            <a:r>
              <a:rPr lang="en-GB" noProof="0" dirty="0"/>
              <a:t>and there is evidence that the mobility of </a:t>
            </a:r>
            <a:r>
              <a:rPr lang="en-GB" b="1" noProof="0" dirty="0"/>
              <a:t>low-income residents has improved. </a:t>
            </a:r>
          </a:p>
          <a:p>
            <a:r>
              <a:rPr lang="en-GB" noProof="0" dirty="0"/>
              <a:t>The effect of FFPT on ridership is substantially </a:t>
            </a:r>
            <a:r>
              <a:rPr lang="en-GB" b="1" noProof="0" dirty="0"/>
              <a:t>lower</a:t>
            </a:r>
            <a:r>
              <a:rPr lang="en-GB" noProof="0" dirty="0"/>
              <a:t> than those reported in previous studies due to the good level of service provision, high public transport usage and low public transport fees that existed already prior to the FFPT.</a:t>
            </a:r>
          </a:p>
        </p:txBody>
      </p:sp>
    </p:spTree>
    <p:extLst>
      <p:ext uri="{BB962C8B-B14F-4D97-AF65-F5344CB8AC3E}">
        <p14:creationId xmlns:p14="http://schemas.microsoft.com/office/powerpoint/2010/main" val="25762375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512A9-DBEE-6074-94B4-1176730F7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Modal shift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2C0401-CD0E-3858-22F6-CB26E6C8D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fontScale="85000" lnSpcReduction="20000"/>
          </a:bodyPr>
          <a:lstStyle/>
          <a:p>
            <a:r>
              <a:rPr lang="en-GB" noProof="0" dirty="0"/>
              <a:t>There is a considerable </a:t>
            </a:r>
            <a:r>
              <a:rPr lang="en-GB" b="1" noProof="0" dirty="0"/>
              <a:t>shift from walking to public transport </a:t>
            </a:r>
            <a:r>
              <a:rPr lang="en-GB" noProof="0" dirty="0"/>
              <a:t>in 2013, with a 40 % decrease in the share of walking trips. </a:t>
            </a:r>
          </a:p>
          <a:p>
            <a:r>
              <a:rPr lang="en-GB" noProof="0" dirty="0"/>
              <a:t>It is noteworthy that while the share of car users decreased by 5 %, the average </a:t>
            </a:r>
            <a:r>
              <a:rPr lang="en-GB" b="1" noProof="0" dirty="0"/>
              <a:t>distance travelled by car increased</a:t>
            </a:r>
            <a:r>
              <a:rPr lang="en-GB" noProof="0" dirty="0"/>
              <a:t> resulting with a 31 % increase in total </a:t>
            </a:r>
            <a:r>
              <a:rPr lang="en-GB" noProof="0" dirty="0" err="1"/>
              <a:t>vehiclekm</a:t>
            </a:r>
            <a:r>
              <a:rPr lang="en-GB" noProof="0" dirty="0"/>
              <a:t>. </a:t>
            </a:r>
          </a:p>
          <a:p>
            <a:r>
              <a:rPr lang="en-GB" noProof="0" dirty="0"/>
              <a:t>This is explained by the increase in daily travel distance, i.e., from 7.98 to 9.07 km per person, a 13 % increase, driven by </a:t>
            </a:r>
            <a:r>
              <a:rPr lang="en-GB" b="1" noProof="0" dirty="0"/>
              <a:t>changes in shopping and leisure destination choices</a:t>
            </a:r>
            <a:r>
              <a:rPr lang="en-GB" noProof="0" dirty="0"/>
              <a:t>. </a:t>
            </a:r>
          </a:p>
          <a:p>
            <a:r>
              <a:rPr lang="en-GB" noProof="0" dirty="0"/>
              <a:t>In summary, the modal shift from car to public transport </a:t>
            </a:r>
            <a:r>
              <a:rPr lang="en-GB" b="1" noProof="0" dirty="0"/>
              <a:t>was accompanied by an undesired shift </a:t>
            </a:r>
            <a:r>
              <a:rPr lang="en-GB" noProof="0" dirty="0"/>
              <a:t>from walking to public transport and an increase in car traffic.</a:t>
            </a:r>
          </a:p>
        </p:txBody>
      </p:sp>
    </p:spTree>
    <p:extLst>
      <p:ext uri="{BB962C8B-B14F-4D97-AF65-F5344CB8AC3E}">
        <p14:creationId xmlns:p14="http://schemas.microsoft.com/office/powerpoint/2010/main" val="3340428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2D5EE-E409-EE12-DA3E-09C32A1A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Equity issues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63081-075B-DE3E-F1F8-DE628693C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noProof="0" dirty="0"/>
              <a:t>There is </a:t>
            </a:r>
            <a:r>
              <a:rPr lang="en-GB" b="1" noProof="0" dirty="0"/>
              <a:t>mixed evidence </a:t>
            </a:r>
            <a:r>
              <a:rPr lang="en-GB" noProof="0" dirty="0"/>
              <a:t>concerning whether FFPT improved mobility and accessibility of low-income and unemployed residents. </a:t>
            </a:r>
          </a:p>
          <a:p>
            <a:r>
              <a:rPr lang="en-GB" noProof="0" dirty="0"/>
              <a:t>FFPT led to a </a:t>
            </a:r>
            <a:r>
              <a:rPr lang="en-GB" b="1" noProof="0" dirty="0"/>
              <a:t>trip generation </a:t>
            </a:r>
            <a:r>
              <a:rPr lang="en-GB" noProof="0" dirty="0"/>
              <a:t>effect among these user groups and the respective market share of public transport increased by more than 20 %.</a:t>
            </a:r>
          </a:p>
          <a:p>
            <a:r>
              <a:rPr lang="en-GB" noProof="0" dirty="0"/>
              <a:t> However, there is </a:t>
            </a:r>
            <a:r>
              <a:rPr lang="en-GB" b="1" noProof="0" dirty="0"/>
              <a:t>no indication </a:t>
            </a:r>
            <a:r>
              <a:rPr lang="en-GB" noProof="0" dirty="0"/>
              <a:t>that employment opportunities improved as a result of this policy. Satisfaction with public transport and popular support in FFPT increased during the study period.</a:t>
            </a:r>
          </a:p>
        </p:txBody>
      </p:sp>
    </p:spTree>
    <p:extLst>
      <p:ext uri="{BB962C8B-B14F-4D97-AF65-F5344CB8AC3E}">
        <p14:creationId xmlns:p14="http://schemas.microsoft.com/office/powerpoint/2010/main" val="2113452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A29AC4-F286-3A60-C33F-7E7F5DA0E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noProof="0" dirty="0"/>
              <a:t>Financing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EED5B-8F93-251E-BAFD-5006C329F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256584"/>
          </a:xfrm>
        </p:spPr>
        <p:txBody>
          <a:bodyPr>
            <a:normAutofit fontScale="77500" lnSpcReduction="20000"/>
          </a:bodyPr>
          <a:lstStyle/>
          <a:p>
            <a:r>
              <a:rPr lang="en-GB" noProof="0" dirty="0"/>
              <a:t>One of the objectives of the FFPT policy is to increase local income tax collection. </a:t>
            </a:r>
          </a:p>
          <a:p>
            <a:r>
              <a:rPr lang="en-GB" noProof="0" dirty="0"/>
              <a:t>The policy has been successful in this regard with </a:t>
            </a:r>
            <a:r>
              <a:rPr lang="en-GB" b="1" noProof="0" dirty="0"/>
              <a:t>11,000</a:t>
            </a:r>
            <a:r>
              <a:rPr lang="en-GB" noProof="0" dirty="0"/>
              <a:t> new residents in 2013,  approx. 40 % of unregistered residents based on estimates made by city officials prior to policy introduction. </a:t>
            </a:r>
          </a:p>
          <a:p>
            <a:r>
              <a:rPr lang="en-GB" noProof="0" dirty="0"/>
              <a:t>On average, the municipality receives 1000 euro in tax from each registered resident. </a:t>
            </a:r>
          </a:p>
          <a:p>
            <a:r>
              <a:rPr lang="en-GB" noProof="0" dirty="0"/>
              <a:t>Hence, the newly registered residents contribute annually approximately </a:t>
            </a:r>
            <a:r>
              <a:rPr lang="en-GB" b="1" noProof="0" dirty="0"/>
              <a:t>11 million euro</a:t>
            </a:r>
            <a:r>
              <a:rPr lang="en-GB" noProof="0" dirty="0"/>
              <a:t>, almost equivalent to the lost income from ticket sales. </a:t>
            </a:r>
          </a:p>
          <a:p>
            <a:r>
              <a:rPr lang="en-GB" noProof="0" dirty="0"/>
              <a:t>Furthermore, 42 % of the respondents that were unregister in the end of 2013 answered that FFPT makes them </a:t>
            </a:r>
            <a:r>
              <a:rPr lang="en-GB" b="1" noProof="0" dirty="0"/>
              <a:t>more inclined to register</a:t>
            </a:r>
            <a:r>
              <a:rPr lang="en-GB" noProof="0" dirty="0"/>
              <a:t> themselves as Tallinn residents</a:t>
            </a:r>
          </a:p>
        </p:txBody>
      </p:sp>
    </p:spTree>
    <p:extLst>
      <p:ext uri="{BB962C8B-B14F-4D97-AF65-F5344CB8AC3E}">
        <p14:creationId xmlns:p14="http://schemas.microsoft.com/office/powerpoint/2010/main" val="6996867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6E490-C9AB-5650-88A5-ADB6C20B5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Political economy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C44E9-714C-E7B9-FF8E-4B0591264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/>
              <a:t>The newly registered residents induces also </a:t>
            </a:r>
            <a:r>
              <a:rPr lang="en-GB" b="1" noProof="0" dirty="0"/>
              <a:t>a loss to other municipalities</a:t>
            </a:r>
            <a:r>
              <a:rPr lang="en-GB" noProof="0" dirty="0"/>
              <a:t> where they were formerly registered which benefited from the misalignment between place of residence and place of registration. </a:t>
            </a:r>
          </a:p>
          <a:p>
            <a:r>
              <a:rPr lang="en-GB" noProof="0" dirty="0"/>
              <a:t>Given the relative importance of Tallinn in Estonia (33 % of the population and 50 % of the GDP), these changes cause </a:t>
            </a:r>
            <a:r>
              <a:rPr lang="en-GB" b="1" noProof="0" dirty="0"/>
              <a:t>redistribution effects </a:t>
            </a:r>
            <a:r>
              <a:rPr lang="en-GB" noProof="0" dirty="0"/>
              <a:t>that may increase </a:t>
            </a:r>
            <a:r>
              <a:rPr lang="en-GB" b="1" noProof="0" dirty="0"/>
              <a:t>regional disparity </a:t>
            </a:r>
            <a:r>
              <a:rPr lang="en-GB" noProof="0" dirty="0"/>
              <a:t>at the national level.</a:t>
            </a:r>
          </a:p>
        </p:txBody>
      </p:sp>
    </p:spTree>
    <p:extLst>
      <p:ext uri="{BB962C8B-B14F-4D97-AF65-F5344CB8AC3E}">
        <p14:creationId xmlns:p14="http://schemas.microsoft.com/office/powerpoint/2010/main" val="2021734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55388-A76D-0A63-C21B-754452B02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Summary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62DE7-6A55-7355-C753-82097305B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noProof="0" dirty="0"/>
              <a:t>The long-term effects </a:t>
            </a:r>
            <a:r>
              <a:rPr lang="en-GB" noProof="0" dirty="0"/>
              <a:t>of a FFPT still remain to be assessed and will allow determining whether the results attained in the analysis period are sustained. </a:t>
            </a:r>
          </a:p>
          <a:p>
            <a:r>
              <a:rPr lang="en-GB" b="1" noProof="0" dirty="0"/>
              <a:t>A cost-benefit analysis </a:t>
            </a:r>
            <a:r>
              <a:rPr lang="en-GB" noProof="0" dirty="0"/>
              <a:t>of the FFPT policy should also encompass wider economic benefits such as labour market effects and location choice. </a:t>
            </a:r>
          </a:p>
          <a:p>
            <a:r>
              <a:rPr lang="en-GB" noProof="0" dirty="0"/>
              <a:t>The next step of this study will be </a:t>
            </a:r>
            <a:r>
              <a:rPr lang="en-GB" b="1" noProof="0" dirty="0"/>
              <a:t>to further investigate individual travel patterns</a:t>
            </a:r>
            <a:r>
              <a:rPr lang="en-GB" noProof="0" dirty="0"/>
              <a:t> by performing a detailed multivariate analysis of before and after travel diaries to identify the role of individual attributes such as trip purpose, travel attitudes and socio-demographic attributes on changes in travel behaviour.</a:t>
            </a:r>
          </a:p>
        </p:txBody>
      </p:sp>
    </p:spTree>
    <p:extLst>
      <p:ext uri="{BB962C8B-B14F-4D97-AF65-F5344CB8AC3E}">
        <p14:creationId xmlns:p14="http://schemas.microsoft.com/office/powerpoint/2010/main" val="16782812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B418A-0524-93F1-9B0C-0C6E35270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noProof="0" dirty="0"/>
              <a:t>Free Fares - Assessment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57668-EDCD-E63A-1FB5-6D02B6D2B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r>
              <a:rPr lang="en-GB" sz="2800" noProof="0" dirty="0" err="1">
                <a:effectLst/>
                <a:latin typeface="+mj-lt"/>
                <a:ea typeface="Times New Roman" panose="02020603050405020304" pitchFamily="18" charset="0"/>
              </a:rPr>
              <a:t>Fearnley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 (2013) analysed the impact of free-fare policies on modal shares and other policy goals</a:t>
            </a:r>
            <a:r>
              <a:rPr lang="en-GB" sz="2800" noProof="0" dirty="0">
                <a:latin typeface="+mj-lt"/>
                <a:ea typeface="Times New Roman" panose="02020603050405020304" pitchFamily="18" charset="0"/>
              </a:rPr>
              <a:t> (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economic, political, and environmental)</a:t>
            </a:r>
            <a:endParaRPr lang="en-GB" sz="2800" noProof="0" dirty="0">
              <a:latin typeface="+mj-lt"/>
              <a:ea typeface="Times New Roman" panose="02020603050405020304" pitchFamily="18" charset="0"/>
            </a:endParaRPr>
          </a:p>
          <a:p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He argued that although these policies seem to be attractive, their rate of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goal achievement 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is poor and comes at high costs</a:t>
            </a:r>
          </a:p>
          <a:p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The effects on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car ridership 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are marginal and typically offset by a few years of growth. </a:t>
            </a:r>
          </a:p>
          <a:p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Successful free-fare traffic schemes are those that concentrate only on public transport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ridership growth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. </a:t>
            </a:r>
          </a:p>
          <a:p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Other goals are best achieved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with targeted measures.  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182228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3C083-F28A-AA89-0747-8A85F8EF6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noProof="0" dirty="0"/>
              <a:t>Free Fare in Central Europe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A05D65-AA5B-56EF-ED24-9F1A36D59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69371"/>
          </a:xfrm>
        </p:spPr>
        <p:txBody>
          <a:bodyPr>
            <a:normAutofit fontScale="92500" lnSpcReduction="10000"/>
          </a:bodyPr>
          <a:lstStyle/>
          <a:p>
            <a:r>
              <a:rPr lang="en-GB" sz="2800" noProof="0" dirty="0">
                <a:effectLst/>
                <a:ea typeface="Times New Roman" panose="02020603050405020304" pitchFamily="18" charset="0"/>
              </a:rPr>
              <a:t>Slovakia has introduced </a:t>
            </a:r>
            <a:r>
              <a:rPr lang="en-GB" sz="2800" b="1" noProof="0" dirty="0">
                <a:effectLst/>
                <a:ea typeface="Times New Roman" panose="02020603050405020304" pitchFamily="18" charset="0"/>
              </a:rPr>
              <a:t>100% fare </a:t>
            </a:r>
            <a:r>
              <a:rPr lang="en-GB" sz="2800" noProof="0" dirty="0">
                <a:effectLst/>
                <a:ea typeface="Times New Roman" panose="02020603050405020304" pitchFamily="18" charset="0"/>
              </a:rPr>
              <a:t>discounts for children, students, and pensioners for </a:t>
            </a:r>
            <a:r>
              <a:rPr lang="en-GB" sz="2800" b="1" noProof="0" dirty="0">
                <a:effectLst/>
                <a:ea typeface="Times New Roman" panose="02020603050405020304" pitchFamily="18" charset="0"/>
              </a:rPr>
              <a:t>railways</a:t>
            </a:r>
            <a:r>
              <a:rPr lang="en-GB" sz="2800" noProof="0" dirty="0">
                <a:effectLst/>
                <a:ea typeface="Times New Roman" panose="02020603050405020304" pitchFamily="18" charset="0"/>
              </a:rPr>
              <a:t> from November 2014. The Czech Republic has introduced </a:t>
            </a:r>
            <a:r>
              <a:rPr lang="en-GB" sz="2800" b="1" noProof="0" dirty="0">
                <a:effectLst/>
                <a:ea typeface="Times New Roman" panose="02020603050405020304" pitchFamily="18" charset="0"/>
              </a:rPr>
              <a:t>75% discounts </a:t>
            </a:r>
            <a:r>
              <a:rPr lang="en-GB" sz="2800" noProof="0" dirty="0">
                <a:effectLst/>
                <a:ea typeface="Times New Roman" panose="02020603050405020304" pitchFamily="18" charset="0"/>
              </a:rPr>
              <a:t>for children, students, and pensioners for both </a:t>
            </a:r>
            <a:r>
              <a:rPr lang="en-GB" sz="2800" b="1" noProof="0" dirty="0">
                <a:effectLst/>
                <a:ea typeface="Times New Roman" panose="02020603050405020304" pitchFamily="18" charset="0"/>
              </a:rPr>
              <a:t>trains and buses </a:t>
            </a:r>
            <a:r>
              <a:rPr lang="en-GB" sz="2800" noProof="0" dirty="0">
                <a:effectLst/>
                <a:ea typeface="Times New Roman" panose="02020603050405020304" pitchFamily="18" charset="0"/>
              </a:rPr>
              <a:t>from September 2018. </a:t>
            </a:r>
          </a:p>
          <a:p>
            <a:r>
              <a:rPr lang="en-GB" sz="2800" noProof="0" dirty="0">
                <a:effectLst/>
                <a:ea typeface="Times New Roman" panose="02020603050405020304" pitchFamily="18" charset="0"/>
              </a:rPr>
              <a:t>The policies significantly </a:t>
            </a:r>
            <a:r>
              <a:rPr lang="en-GB" sz="2800" b="1" noProof="0" dirty="0">
                <a:effectLst/>
                <a:ea typeface="Times New Roman" panose="02020603050405020304" pitchFamily="18" charset="0"/>
              </a:rPr>
              <a:t>increased ridership </a:t>
            </a:r>
            <a:r>
              <a:rPr lang="en-GB" sz="2800" noProof="0" dirty="0">
                <a:effectLst/>
                <a:ea typeface="Times New Roman" panose="02020603050405020304" pitchFamily="18" charset="0"/>
              </a:rPr>
              <a:t>and the modal share of railways went up significantly. The mobility of the targeted groups was significantly affected and the share of young and elderly riders increased.</a:t>
            </a:r>
          </a:p>
          <a:p>
            <a:r>
              <a:rPr lang="en-GB" sz="2800" noProof="0" dirty="0">
                <a:effectLst/>
                <a:ea typeface="Times New Roman" panose="02020603050405020304" pitchFamily="18" charset="0"/>
              </a:rPr>
              <a:t> However, the policies were </a:t>
            </a:r>
            <a:r>
              <a:rPr lang="en-GB" sz="2800" b="1" noProof="0" dirty="0">
                <a:effectLst/>
                <a:ea typeface="Times New Roman" panose="02020603050405020304" pitchFamily="18" charset="0"/>
              </a:rPr>
              <a:t>costly</a:t>
            </a:r>
            <a:r>
              <a:rPr lang="en-GB" sz="2800" noProof="0" dirty="0">
                <a:effectLst/>
                <a:ea typeface="Times New Roman" panose="02020603050405020304" pitchFamily="18" charset="0"/>
              </a:rPr>
              <a:t> and also had some </a:t>
            </a:r>
            <a:r>
              <a:rPr lang="en-GB" sz="2800" b="1" noProof="0" dirty="0">
                <a:effectLst/>
                <a:ea typeface="Times New Roman" panose="02020603050405020304" pitchFamily="18" charset="0"/>
              </a:rPr>
              <a:t>undesirable side effects </a:t>
            </a:r>
            <a:r>
              <a:rPr lang="en-GB" sz="2800" noProof="0" dirty="0">
                <a:effectLst/>
                <a:ea typeface="Times New Roman" panose="02020603050405020304" pitchFamily="18" charset="0"/>
              </a:rPr>
              <a:t>that could have been prevented by better policy design.</a:t>
            </a:r>
          </a:p>
          <a:p>
            <a:endParaRPr lang="en-GB" sz="2400" noProof="0" dirty="0">
              <a:latin typeface="+mj-lt"/>
            </a:endParaRPr>
          </a:p>
          <a:p>
            <a:endParaRPr lang="en-GB" noProof="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70EFC67-24BD-9C40-E2D9-E9292E5C47A4}"/>
              </a:ext>
            </a:extLst>
          </p:cNvPr>
          <p:cNvSpPr txBox="1"/>
          <p:nvPr/>
        </p:nvSpPr>
        <p:spPr>
          <a:xfrm>
            <a:off x="323528" y="5968816"/>
            <a:ext cx="84969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Tomeš, Z., Fitzová, H., Pařil, ….. (2022). </a:t>
            </a:r>
            <a:r>
              <a:rPr lang="cs-CZ" dirty="0" err="1"/>
              <a:t>Fare</a:t>
            </a:r>
            <a:r>
              <a:rPr lang="cs-CZ" dirty="0"/>
              <a:t> </a:t>
            </a:r>
            <a:r>
              <a:rPr lang="cs-CZ" dirty="0" err="1"/>
              <a:t>discounts</a:t>
            </a:r>
            <a:r>
              <a:rPr lang="cs-CZ" dirty="0"/>
              <a:t> and free </a:t>
            </a:r>
            <a:r>
              <a:rPr lang="cs-CZ" dirty="0" err="1"/>
              <a:t>fares</a:t>
            </a:r>
            <a:r>
              <a:rPr lang="cs-CZ" dirty="0"/>
              <a:t> in long-distance public transport in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. </a:t>
            </a:r>
            <a:r>
              <a:rPr lang="cs-CZ" i="1" dirty="0"/>
              <a:t>Case Studies on Transport Policy</a:t>
            </a:r>
            <a:r>
              <a:rPr lang="cs-CZ" dirty="0"/>
              <a:t>, </a:t>
            </a:r>
            <a:r>
              <a:rPr lang="cs-CZ" i="1" dirty="0"/>
              <a:t>10</a:t>
            </a:r>
            <a:r>
              <a:rPr lang="cs-CZ" dirty="0"/>
              <a:t>(1), 507-517.</a:t>
            </a:r>
          </a:p>
        </p:txBody>
      </p:sp>
    </p:spTree>
    <p:extLst>
      <p:ext uri="{BB962C8B-B14F-4D97-AF65-F5344CB8AC3E}">
        <p14:creationId xmlns:p14="http://schemas.microsoft.com/office/powerpoint/2010/main" val="18453997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0EA7D-8B4D-7DD2-6852-4E4FD9C5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Free fare – Rail Slovakia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DF4830-9B91-85D5-C05E-D7FF97FB9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000" noProof="0" dirty="0"/>
              <a:t>The </a:t>
            </a:r>
            <a:r>
              <a:rPr lang="en-GB" sz="3000" b="1" noProof="0" dirty="0"/>
              <a:t>intention</a:t>
            </a:r>
            <a:r>
              <a:rPr lang="en-GB" sz="3000" noProof="0" dirty="0"/>
              <a:t> of free fare policy was: </a:t>
            </a:r>
          </a:p>
          <a:p>
            <a:pPr>
              <a:buFontTx/>
              <a:buChar char="-"/>
            </a:pPr>
            <a:r>
              <a:rPr lang="en-GB" sz="3000" noProof="0" dirty="0"/>
              <a:t>To increase the modal share of rail</a:t>
            </a:r>
          </a:p>
          <a:p>
            <a:pPr>
              <a:buFontTx/>
              <a:buChar char="-"/>
            </a:pPr>
            <a:r>
              <a:rPr lang="en-GB" sz="3000" noProof="0" dirty="0"/>
              <a:t>To improve social inclusion</a:t>
            </a:r>
          </a:p>
          <a:p>
            <a:pPr>
              <a:buFontTx/>
              <a:buChar char="-"/>
            </a:pPr>
            <a:endParaRPr lang="en-GB" sz="3000" noProof="0" dirty="0"/>
          </a:p>
          <a:p>
            <a:pPr marL="0" indent="0">
              <a:buNone/>
            </a:pPr>
            <a:r>
              <a:rPr lang="en-GB" sz="3000" b="1" noProof="0" dirty="0"/>
              <a:t>Coverage</a:t>
            </a:r>
            <a:r>
              <a:rPr lang="en-GB" sz="3000" noProof="0" dirty="0"/>
              <a:t>: Free fare in PSO rail services for children, students and pensioners. </a:t>
            </a:r>
          </a:p>
          <a:p>
            <a:pPr marL="0" indent="0">
              <a:buNone/>
            </a:pPr>
            <a:endParaRPr lang="en-GB" sz="3000" noProof="0" dirty="0"/>
          </a:p>
          <a:p>
            <a:pPr marL="0" indent="0">
              <a:buNone/>
            </a:pPr>
            <a:r>
              <a:rPr lang="en-GB" sz="3000" b="1" noProof="0" dirty="0"/>
              <a:t>No discounts for buses</a:t>
            </a:r>
            <a:r>
              <a:rPr lang="en-GB" sz="3000" noProof="0" dirty="0"/>
              <a:t>!</a:t>
            </a: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sz="2200" i="1" noProof="0" dirty="0"/>
          </a:p>
          <a:p>
            <a:pPr marL="0" indent="0">
              <a:buNone/>
            </a:pPr>
            <a:r>
              <a:rPr lang="en-GB" sz="2200" i="1" noProof="0" dirty="0"/>
              <a:t>Čarek (2017): Learning the lesson of free rail travel. Railway Gazette International. </a:t>
            </a:r>
          </a:p>
        </p:txBody>
      </p:sp>
    </p:spTree>
    <p:extLst>
      <p:ext uri="{BB962C8B-B14F-4D97-AF65-F5344CB8AC3E}">
        <p14:creationId xmlns:p14="http://schemas.microsoft.com/office/powerpoint/2010/main" val="14001860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00DCE-5143-64DF-4D34-5A789D20E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Results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FE29F3-1FA1-0D8B-45E5-E641ABBA6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noProof="0" dirty="0"/>
              <a:t>Increased </a:t>
            </a:r>
            <a:r>
              <a:rPr lang="en-GB" sz="2800" b="1" noProof="0" dirty="0"/>
              <a:t>ridership</a:t>
            </a:r>
          </a:p>
          <a:p>
            <a:r>
              <a:rPr lang="en-GB" sz="2800" noProof="0" dirty="0"/>
              <a:t>Higher vehicle </a:t>
            </a:r>
            <a:r>
              <a:rPr lang="en-GB" sz="2800" b="1" noProof="0" dirty="0"/>
              <a:t>occupancy</a:t>
            </a:r>
          </a:p>
          <a:p>
            <a:r>
              <a:rPr lang="en-GB" sz="2800" noProof="0" dirty="0"/>
              <a:t>Occasional </a:t>
            </a:r>
            <a:r>
              <a:rPr lang="en-GB" sz="2800" b="1" noProof="0" dirty="0"/>
              <a:t>overcrowding</a:t>
            </a:r>
          </a:p>
          <a:p>
            <a:r>
              <a:rPr lang="en-GB" sz="2800" noProof="0" dirty="0"/>
              <a:t>Rise in the government </a:t>
            </a:r>
            <a:r>
              <a:rPr lang="en-GB" sz="2800" b="1" noProof="0" dirty="0"/>
              <a:t>subsidies</a:t>
            </a:r>
          </a:p>
          <a:p>
            <a:r>
              <a:rPr lang="en-GB" sz="2800" b="1" noProof="0" dirty="0"/>
              <a:t>Shift </a:t>
            </a:r>
            <a:r>
              <a:rPr lang="en-GB" sz="2800" noProof="0" dirty="0"/>
              <a:t>of demand from buses to trains</a:t>
            </a:r>
          </a:p>
        </p:txBody>
      </p:sp>
    </p:spTree>
    <p:extLst>
      <p:ext uri="{BB962C8B-B14F-4D97-AF65-F5344CB8AC3E}">
        <p14:creationId xmlns:p14="http://schemas.microsoft.com/office/powerpoint/2010/main" val="287250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Subsidy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83162"/>
          </a:xfrm>
        </p:spPr>
        <p:txBody>
          <a:bodyPr>
            <a:normAutofit/>
          </a:bodyPr>
          <a:lstStyle/>
          <a:p>
            <a:r>
              <a:rPr lang="en-GB" sz="2800" noProof="0" dirty="0"/>
              <a:t>The transport markets are made up of a </a:t>
            </a:r>
            <a:r>
              <a:rPr lang="en-GB" sz="2800" b="1" noProof="0" dirty="0"/>
              <a:t>combination</a:t>
            </a:r>
            <a:r>
              <a:rPr lang="en-GB" sz="2800" noProof="0" dirty="0"/>
              <a:t> of market forces and the actions of transport planning authorities</a:t>
            </a:r>
          </a:p>
          <a:p>
            <a:r>
              <a:rPr lang="en-GB" sz="2800" noProof="0" dirty="0"/>
              <a:t>Subsidies are playing the pivotal role in </a:t>
            </a:r>
            <a:r>
              <a:rPr lang="en-GB" sz="2800" b="1" noProof="0" dirty="0"/>
              <a:t>reconciling</a:t>
            </a:r>
            <a:r>
              <a:rPr lang="en-GB" sz="2800" noProof="0" dirty="0"/>
              <a:t> these two forces in the actual marketplace</a:t>
            </a:r>
          </a:p>
          <a:p>
            <a:r>
              <a:rPr lang="en-GB" sz="2800" noProof="0" dirty="0"/>
              <a:t>If the transport authority wants to have a service that does not generate the </a:t>
            </a:r>
            <a:r>
              <a:rPr lang="en-GB" sz="2800" b="1" noProof="0" dirty="0"/>
              <a:t>profit</a:t>
            </a:r>
            <a:r>
              <a:rPr lang="en-GB" sz="2800" noProof="0" dirty="0"/>
              <a:t>, it can allocate a subsidy for the difference between costs and revenues</a:t>
            </a:r>
          </a:p>
          <a:p>
            <a:r>
              <a:rPr lang="en-GB" sz="2800" noProof="0" dirty="0"/>
              <a:t>Any </a:t>
            </a:r>
            <a:r>
              <a:rPr lang="en-GB" sz="2800" b="1" noProof="0" dirty="0"/>
              <a:t>problems</a:t>
            </a:r>
            <a:r>
              <a:rPr lang="en-GB" sz="2800" noProof="0" dirty="0"/>
              <a:t> with such approach?</a:t>
            </a:r>
          </a:p>
        </p:txBody>
      </p:sp>
    </p:spTree>
    <p:extLst>
      <p:ext uri="{BB962C8B-B14F-4D97-AF65-F5344CB8AC3E}">
        <p14:creationId xmlns:p14="http://schemas.microsoft.com/office/powerpoint/2010/main" val="38542905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C36A5-E58F-D889-D395-B39491138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Policy pitfalls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F59965-4E81-0F5C-5626-92420422E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noProof="0" dirty="0"/>
              <a:t>How to maintain service </a:t>
            </a:r>
            <a:r>
              <a:rPr lang="en-GB" sz="2800" b="1" noProof="0" dirty="0"/>
              <a:t>quality</a:t>
            </a:r>
            <a:r>
              <a:rPr lang="en-GB" sz="2800" noProof="0" dirty="0"/>
              <a:t>? (for paying customers)</a:t>
            </a:r>
          </a:p>
          <a:p>
            <a:r>
              <a:rPr lang="en-GB" sz="2800" noProof="0" dirty="0"/>
              <a:t>Cumbersome </a:t>
            </a:r>
            <a:r>
              <a:rPr lang="en-GB" sz="2800" b="1" noProof="0" dirty="0"/>
              <a:t>registration</a:t>
            </a:r>
          </a:p>
          <a:p>
            <a:r>
              <a:rPr lang="en-GB" sz="2800" noProof="0" dirty="0"/>
              <a:t>Introduction of compulsory seat </a:t>
            </a:r>
            <a:r>
              <a:rPr lang="en-GB" sz="2800" b="1" noProof="0" dirty="0"/>
              <a:t>reservations</a:t>
            </a:r>
          </a:p>
          <a:p>
            <a:r>
              <a:rPr lang="en-GB" sz="2800" noProof="0" dirty="0"/>
              <a:t>Student </a:t>
            </a:r>
            <a:r>
              <a:rPr lang="en-GB" sz="2800" b="1" noProof="0" dirty="0"/>
              <a:t>parties </a:t>
            </a:r>
            <a:r>
              <a:rPr lang="en-GB" sz="2800" noProof="0" dirty="0"/>
              <a:t>and </a:t>
            </a:r>
            <a:r>
              <a:rPr lang="en-GB" sz="2800" b="1" noProof="0" dirty="0"/>
              <a:t>homeless</a:t>
            </a:r>
            <a:r>
              <a:rPr lang="en-GB" sz="2800" noProof="0" dirty="0"/>
              <a:t> people in trains</a:t>
            </a:r>
          </a:p>
          <a:p>
            <a:r>
              <a:rPr lang="en-GB" sz="2800" b="1" noProof="0" dirty="0"/>
              <a:t>Modal shift </a:t>
            </a:r>
            <a:r>
              <a:rPr lang="en-GB" sz="2800" noProof="0" dirty="0"/>
              <a:t>from buses to trains</a:t>
            </a:r>
          </a:p>
          <a:p>
            <a:r>
              <a:rPr lang="en-GB" sz="2800" b="1" noProof="0" dirty="0"/>
              <a:t>Little </a:t>
            </a:r>
            <a:r>
              <a:rPr lang="en-GB" sz="2800" noProof="0" dirty="0"/>
              <a:t>effect on </a:t>
            </a:r>
            <a:r>
              <a:rPr lang="en-GB" sz="2800" b="1" noProof="0" dirty="0"/>
              <a:t>car </a:t>
            </a:r>
            <a:r>
              <a:rPr lang="en-GB" sz="2800" noProof="0" dirty="0"/>
              <a:t>ridership</a:t>
            </a:r>
          </a:p>
          <a:p>
            <a:r>
              <a:rPr lang="en-GB" sz="2800" b="1" noProof="0" dirty="0"/>
              <a:t>Hurting</a:t>
            </a:r>
            <a:r>
              <a:rPr lang="en-GB" sz="2800" noProof="0" dirty="0"/>
              <a:t> commercial rail services and competition</a:t>
            </a:r>
          </a:p>
          <a:p>
            <a:endParaRPr lang="en-GB" noProof="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B3FA4F0-B9FD-3DF3-1E9A-3910BC88B727}"/>
              </a:ext>
            </a:extLst>
          </p:cNvPr>
          <p:cNvSpPr txBox="1"/>
          <p:nvPr/>
        </p:nvSpPr>
        <p:spPr>
          <a:xfrm>
            <a:off x="611560" y="6219710"/>
            <a:ext cx="8229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1800" i="1" dirty="0"/>
              <a:t>Čarek (2017): Learning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lesson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free </a:t>
            </a:r>
            <a:r>
              <a:rPr lang="cs-CZ" sz="1800" i="1" dirty="0" err="1"/>
              <a:t>rail</a:t>
            </a:r>
            <a:r>
              <a:rPr lang="cs-CZ" sz="1800" i="1" dirty="0"/>
              <a:t> </a:t>
            </a:r>
            <a:r>
              <a:rPr lang="cs-CZ" sz="1800" i="1" dirty="0" err="1"/>
              <a:t>travel</a:t>
            </a:r>
            <a:r>
              <a:rPr lang="cs-CZ" sz="1800" i="1" dirty="0"/>
              <a:t>. </a:t>
            </a:r>
            <a:r>
              <a:rPr lang="cs-CZ" sz="1800" i="1" dirty="0" err="1"/>
              <a:t>Railway</a:t>
            </a:r>
            <a:r>
              <a:rPr lang="cs-CZ" sz="1800" i="1" dirty="0"/>
              <a:t> </a:t>
            </a:r>
            <a:r>
              <a:rPr lang="cs-CZ" sz="1800" i="1" dirty="0" err="1"/>
              <a:t>Gazette</a:t>
            </a:r>
            <a:r>
              <a:rPr lang="cs-CZ" sz="1800" i="1" dirty="0"/>
              <a:t> International. </a:t>
            </a:r>
          </a:p>
        </p:txBody>
      </p:sp>
    </p:spTree>
    <p:extLst>
      <p:ext uri="{BB962C8B-B14F-4D97-AF65-F5344CB8AC3E}">
        <p14:creationId xmlns:p14="http://schemas.microsoft.com/office/powerpoint/2010/main" val="38469020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148A4-F0F6-DC78-F837-7248EE725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Assessment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05CDF1-E938-1EE3-AA62-B99F883DA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0" dirty="0"/>
              <a:t>Significant market </a:t>
            </a:r>
            <a:r>
              <a:rPr lang="en-GB" sz="2800" b="1" noProof="0" dirty="0"/>
              <a:t>distortions </a:t>
            </a:r>
            <a:r>
              <a:rPr lang="en-GB" sz="2800" noProof="0" dirty="0"/>
              <a:t>and unintended consequences</a:t>
            </a:r>
          </a:p>
          <a:p>
            <a:r>
              <a:rPr lang="en-GB" sz="2800" noProof="0" dirty="0"/>
              <a:t>The scope was </a:t>
            </a:r>
            <a:r>
              <a:rPr lang="en-GB" sz="2800" b="1" noProof="0" dirty="0"/>
              <a:t>too broad </a:t>
            </a:r>
            <a:r>
              <a:rPr lang="en-GB" sz="2800" noProof="0" dirty="0"/>
              <a:t>(possible restriction in students travel)</a:t>
            </a:r>
          </a:p>
          <a:p>
            <a:r>
              <a:rPr lang="en-GB" sz="2800" noProof="0" dirty="0"/>
              <a:t>Once introduced – </a:t>
            </a:r>
            <a:r>
              <a:rPr lang="en-GB" sz="2800" b="1" noProof="0" dirty="0"/>
              <a:t>hard to cancel </a:t>
            </a:r>
            <a:r>
              <a:rPr lang="en-GB" sz="2800" noProof="0" dirty="0"/>
              <a:t>(political risk)</a:t>
            </a:r>
          </a:p>
          <a:p>
            <a:r>
              <a:rPr lang="en-GB" sz="2800" noProof="0" dirty="0"/>
              <a:t>The </a:t>
            </a:r>
            <a:r>
              <a:rPr lang="en-GB" sz="2800" b="1" noProof="0" dirty="0"/>
              <a:t>rise in supply </a:t>
            </a:r>
            <a:r>
              <a:rPr lang="en-GB" sz="2800" noProof="0" dirty="0"/>
              <a:t>– better even for paying customers</a:t>
            </a:r>
          </a:p>
          <a:p>
            <a:endParaRPr lang="en-GB" noProof="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08761A4-61FA-DE57-A2C5-A05165A0634C}"/>
              </a:ext>
            </a:extLst>
          </p:cNvPr>
          <p:cNvSpPr txBox="1"/>
          <p:nvPr/>
        </p:nvSpPr>
        <p:spPr>
          <a:xfrm>
            <a:off x="755576" y="5985559"/>
            <a:ext cx="793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1800" i="1" dirty="0"/>
              <a:t>Čarek (2017): Learning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lesson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free </a:t>
            </a:r>
            <a:r>
              <a:rPr lang="cs-CZ" sz="1800" i="1" dirty="0" err="1"/>
              <a:t>rail</a:t>
            </a:r>
            <a:r>
              <a:rPr lang="cs-CZ" sz="1800" i="1" dirty="0"/>
              <a:t> </a:t>
            </a:r>
            <a:r>
              <a:rPr lang="cs-CZ" sz="1800" i="1" dirty="0" err="1"/>
              <a:t>travel</a:t>
            </a:r>
            <a:r>
              <a:rPr lang="cs-CZ" sz="1800" i="1" dirty="0"/>
              <a:t>. </a:t>
            </a:r>
            <a:r>
              <a:rPr lang="cs-CZ" sz="1800" i="1" dirty="0" err="1"/>
              <a:t>Railway</a:t>
            </a:r>
            <a:r>
              <a:rPr lang="cs-CZ" sz="1800" i="1" dirty="0"/>
              <a:t> </a:t>
            </a:r>
            <a:r>
              <a:rPr lang="cs-CZ" sz="1800" i="1" dirty="0" err="1"/>
              <a:t>Gazette</a:t>
            </a:r>
            <a:r>
              <a:rPr lang="cs-CZ" sz="1800" i="1" dirty="0"/>
              <a:t> International. </a:t>
            </a:r>
          </a:p>
        </p:txBody>
      </p:sp>
    </p:spTree>
    <p:extLst>
      <p:ext uri="{BB962C8B-B14F-4D97-AF65-F5344CB8AC3E}">
        <p14:creationId xmlns:p14="http://schemas.microsoft.com/office/powerpoint/2010/main" val="15907228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308F0-8C92-8C68-1ABA-EBB2927B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Czech Republic – Better design?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F07831-156F-06ED-13D0-BE265283A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n-GB" sz="2600" noProof="0" dirty="0">
                <a:effectLst/>
                <a:ea typeface="Times New Roman" panose="02020603050405020304" pitchFamily="18" charset="0"/>
              </a:rPr>
              <a:t>The </a:t>
            </a:r>
            <a:r>
              <a:rPr lang="en-GB" sz="2600" b="1" noProof="0" dirty="0">
                <a:effectLst/>
                <a:ea typeface="Times New Roman" panose="02020603050405020304" pitchFamily="18" charset="0"/>
              </a:rPr>
              <a:t>design </a:t>
            </a:r>
            <a:r>
              <a:rPr lang="en-GB" sz="2600" noProof="0" dirty="0">
                <a:effectLst/>
                <a:ea typeface="Times New Roman" panose="02020603050405020304" pitchFamily="18" charset="0"/>
              </a:rPr>
              <a:t>of the policy was more sophisticated in the Czech Republic, where it was undoubtedly inspired by the shortcomings of the Slovak policy. The exclusion of buses in Slovakia was a significant omission. </a:t>
            </a:r>
          </a:p>
          <a:p>
            <a:r>
              <a:rPr lang="en-GB" sz="2600" noProof="0" dirty="0">
                <a:effectLst/>
                <a:ea typeface="Times New Roman" panose="02020603050405020304" pitchFamily="18" charset="0"/>
              </a:rPr>
              <a:t>The crucial decision in the Czech policy design was to keep some </a:t>
            </a:r>
            <a:r>
              <a:rPr lang="en-GB" sz="2600" b="1" noProof="0" dirty="0">
                <a:effectLst/>
                <a:ea typeface="Times New Roman" panose="02020603050405020304" pitchFamily="18" charset="0"/>
              </a:rPr>
              <a:t>monetary costs </a:t>
            </a:r>
            <a:r>
              <a:rPr lang="en-GB" sz="2600" noProof="0" dirty="0">
                <a:effectLst/>
                <a:ea typeface="Times New Roman" panose="02020603050405020304" pitchFamily="18" charset="0"/>
              </a:rPr>
              <a:t>present </a:t>
            </a:r>
          </a:p>
          <a:p>
            <a:r>
              <a:rPr lang="en-GB" sz="2600" noProof="0" dirty="0">
                <a:effectLst/>
                <a:ea typeface="Times New Roman" panose="02020603050405020304" pitchFamily="18" charset="0"/>
              </a:rPr>
              <a:t>However, both designs did </a:t>
            </a:r>
            <a:r>
              <a:rPr lang="en-GB" sz="2600" b="1" noProof="0" dirty="0">
                <a:effectLst/>
                <a:ea typeface="Times New Roman" panose="02020603050405020304" pitchFamily="18" charset="0"/>
              </a:rPr>
              <a:t>little to differentiate </a:t>
            </a:r>
            <a:r>
              <a:rPr lang="en-GB" sz="2600" noProof="0" dirty="0">
                <a:effectLst/>
                <a:ea typeface="Times New Roman" panose="02020603050405020304" pitchFamily="18" charset="0"/>
              </a:rPr>
              <a:t>between peak and off-peak travel and have no bonuses/stimulation for travel from or to disadvantaged regions</a:t>
            </a:r>
          </a:p>
          <a:p>
            <a:pPr marL="0" indent="0">
              <a:buNone/>
            </a:pPr>
            <a:endParaRPr lang="en-GB" sz="2400" noProof="0" dirty="0">
              <a:effectLst/>
              <a:ea typeface="Times New Roman" panose="02020603050405020304" pitchFamily="18" charset="0"/>
            </a:endParaRPr>
          </a:p>
          <a:p>
            <a:endParaRPr lang="en-GB" noProof="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81E2999-481B-FD35-931A-2AB0AB565DFA}"/>
              </a:ext>
            </a:extLst>
          </p:cNvPr>
          <p:cNvSpPr txBox="1"/>
          <p:nvPr/>
        </p:nvSpPr>
        <p:spPr>
          <a:xfrm>
            <a:off x="323528" y="5968816"/>
            <a:ext cx="84969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Tomeš, Z., Fitzová, H., Pařil, ….. (2022). </a:t>
            </a:r>
            <a:r>
              <a:rPr lang="cs-CZ" dirty="0" err="1"/>
              <a:t>Fare</a:t>
            </a:r>
            <a:r>
              <a:rPr lang="cs-CZ" dirty="0"/>
              <a:t> </a:t>
            </a:r>
            <a:r>
              <a:rPr lang="cs-CZ" dirty="0" err="1"/>
              <a:t>discounts</a:t>
            </a:r>
            <a:r>
              <a:rPr lang="cs-CZ" dirty="0"/>
              <a:t> and free </a:t>
            </a:r>
            <a:r>
              <a:rPr lang="cs-CZ" dirty="0" err="1"/>
              <a:t>fares</a:t>
            </a:r>
            <a:r>
              <a:rPr lang="cs-CZ" dirty="0"/>
              <a:t> in long-distance public transport in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. </a:t>
            </a:r>
            <a:r>
              <a:rPr lang="cs-CZ" i="1" dirty="0"/>
              <a:t>Case Studies on Transport Policy</a:t>
            </a:r>
            <a:r>
              <a:rPr lang="cs-CZ" dirty="0"/>
              <a:t>, </a:t>
            </a:r>
            <a:r>
              <a:rPr lang="cs-CZ" i="1" dirty="0"/>
              <a:t>10</a:t>
            </a:r>
            <a:r>
              <a:rPr lang="cs-CZ" dirty="0"/>
              <a:t>(1), 507-517.</a:t>
            </a:r>
          </a:p>
        </p:txBody>
      </p:sp>
    </p:spTree>
    <p:extLst>
      <p:ext uri="{BB962C8B-B14F-4D97-AF65-F5344CB8AC3E}">
        <p14:creationId xmlns:p14="http://schemas.microsoft.com/office/powerpoint/2010/main" val="33789611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174AF-049F-9938-BB69-78FB5E62F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noProof="0" dirty="0"/>
              <a:t>FREE FARES - summary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D0E9F6-58B3-CD30-0079-213CCCF69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319041"/>
          </a:xfrm>
        </p:spPr>
        <p:txBody>
          <a:bodyPr>
            <a:normAutofit fontScale="92500" lnSpcReduction="10000"/>
          </a:bodyPr>
          <a:lstStyle/>
          <a:p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Free fares and fare discounts are frequently used tools. They are utilized to stimulate public transport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ridership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, and promote transport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equity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 and justice. </a:t>
            </a:r>
          </a:p>
          <a:p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Policymakers are trying to limit car usage growth and promote public transport to battle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congestion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 and decrease environmental damage. </a:t>
            </a:r>
            <a:endParaRPr lang="en-GB" sz="2800" noProof="0" dirty="0">
              <a:latin typeface="+mj-lt"/>
              <a:ea typeface="Times New Roman" panose="02020603050405020304" pitchFamily="18" charset="0"/>
            </a:endParaRPr>
          </a:p>
          <a:p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The aim of fare reduction policies is to make transport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cheaper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, improve its affordability, and stimulate ridership. The crucial issue is the price elasticity of demand. </a:t>
            </a:r>
          </a:p>
          <a:p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However, research suggested that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price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 is not the only factor and is not the most important in determining transport ridershi</a:t>
            </a:r>
            <a:r>
              <a:rPr lang="en-GB" sz="2800" noProof="0" dirty="0">
                <a:latin typeface="+mj-lt"/>
                <a:ea typeface="Times New Roman" panose="02020603050405020304" pitchFamily="18" charset="0"/>
              </a:rPr>
              <a:t>p (s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ervice quality, time, route, and status) </a:t>
            </a:r>
          </a:p>
          <a:p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Particularly problematic has been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switching car user</a:t>
            </a:r>
            <a:endParaRPr lang="en-GB" sz="2800" b="1" noProof="0" dirty="0">
              <a:latin typeface="+mj-lt"/>
              <a:ea typeface="Times New Roman" panose="02020603050405020304" pitchFamily="18" charset="0"/>
            </a:endParaRP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605433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919375-01B1-9766-C440-F366E6FDE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Free Fares - Political economy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8BD2C-FB0E-6E5E-CD70-3B96429E5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noProof="0" dirty="0" err="1">
                <a:effectLst/>
                <a:latin typeface="+mj-lt"/>
                <a:ea typeface="Times New Roman" panose="02020603050405020304" pitchFamily="18" charset="0"/>
              </a:rPr>
              <a:t>Scheiner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 – Starling (1974) analysed the political economy of free-fare transport. They argued that four issues are critical: </a:t>
            </a:r>
          </a:p>
          <a:p>
            <a:pPr marL="514350" indent="-514350">
              <a:buAutoNum type="arabicParenR"/>
            </a:pP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demand elasticity 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and its responsiveness to the introduction of free fares</a:t>
            </a:r>
          </a:p>
          <a:p>
            <a:pPr marL="514350" indent="-514350">
              <a:buAutoNum type="arabicParenR"/>
            </a:pP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the costs 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of such policies and their financing</a:t>
            </a:r>
          </a:p>
          <a:p>
            <a:pPr marL="514350" indent="-514350">
              <a:buAutoNum type="arabicParenR"/>
            </a:pP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identification and evaluation of the </a:t>
            </a: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benefits</a:t>
            </a:r>
          </a:p>
          <a:p>
            <a:pPr marL="514350" indent="-514350">
              <a:buAutoNum type="arabicParenR"/>
            </a:pPr>
            <a:r>
              <a:rPr lang="en-GB" sz="2800" b="1" noProof="0" dirty="0">
                <a:effectLst/>
                <a:latin typeface="+mj-lt"/>
                <a:ea typeface="Times New Roman" panose="02020603050405020304" pitchFamily="18" charset="0"/>
              </a:rPr>
              <a:t>political feasibility </a:t>
            </a:r>
            <a:r>
              <a:rPr lang="en-GB" sz="2800" noProof="0" dirty="0">
                <a:effectLst/>
                <a:latin typeface="+mj-lt"/>
                <a:ea typeface="Times New Roman" panose="02020603050405020304" pitchFamily="18" charset="0"/>
              </a:rPr>
              <a:t>of the policy.</a:t>
            </a:r>
            <a:endParaRPr lang="en-GB" sz="2800" noProof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85700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40751F8-ADE7-6256-BA8A-78C27C350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99" y="68263"/>
            <a:ext cx="7616403" cy="6721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86317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516E09D-A8F8-8224-EB9E-03BEC3C39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560833"/>
            <a:ext cx="8963025" cy="5736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054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Subsidy or payment for public service?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noProof="0" dirty="0"/>
              <a:t>The payment of subsidy is also closely related to aspects of </a:t>
            </a:r>
            <a:r>
              <a:rPr lang="en-GB" sz="2800" b="1" noProof="0" dirty="0"/>
              <a:t>regulation</a:t>
            </a:r>
          </a:p>
          <a:p>
            <a:r>
              <a:rPr lang="en-GB" sz="2800" noProof="0" dirty="0"/>
              <a:t>With the more private sector </a:t>
            </a:r>
            <a:r>
              <a:rPr lang="en-GB" sz="2800" noProof="0" dirty="0" err="1"/>
              <a:t>involment</a:t>
            </a:r>
            <a:r>
              <a:rPr lang="en-GB" sz="2800" noProof="0" dirty="0"/>
              <a:t>, many argue that there is no longer a subsidy but rather a payment for the </a:t>
            </a:r>
            <a:r>
              <a:rPr lang="en-GB" sz="2800" b="1" noProof="0" dirty="0"/>
              <a:t>contract</a:t>
            </a:r>
            <a:r>
              <a:rPr lang="en-GB" sz="2800" noProof="0" dirty="0"/>
              <a:t> for providing a public service</a:t>
            </a:r>
          </a:p>
          <a:p>
            <a:r>
              <a:rPr lang="en-GB" sz="2800" noProof="0" dirty="0"/>
              <a:t>The issue is further complicated by the fact, that paying transport subsidies has also a very strong </a:t>
            </a:r>
            <a:r>
              <a:rPr lang="en-GB" sz="2800" b="1" noProof="0" dirty="0"/>
              <a:t>political</a:t>
            </a:r>
            <a:r>
              <a:rPr lang="en-GB" sz="2800" noProof="0" dirty="0"/>
              <a:t> dimension</a:t>
            </a:r>
          </a:p>
        </p:txBody>
      </p:sp>
    </p:spTree>
    <p:extLst>
      <p:ext uri="{BB962C8B-B14F-4D97-AF65-F5344CB8AC3E}">
        <p14:creationId xmlns:p14="http://schemas.microsoft.com/office/powerpoint/2010/main" val="395516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715D74-1A93-3C8B-A5AD-7495D6DCF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The rationale for public subsidy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521888-EA76-E651-39C1-48975342D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noProof="0" dirty="0"/>
              <a:t>Transport subsidies are helping to keep the whole </a:t>
            </a:r>
            <a:r>
              <a:rPr lang="en-GB" b="1" noProof="0" dirty="0"/>
              <a:t>transport system </a:t>
            </a:r>
            <a:r>
              <a:rPr lang="en-GB" noProof="0" dirty="0"/>
              <a:t>working (commuting)</a:t>
            </a:r>
          </a:p>
          <a:p>
            <a:r>
              <a:rPr lang="en-GB" noProof="0" dirty="0"/>
              <a:t>It pushes transport operations towards more </a:t>
            </a:r>
            <a:r>
              <a:rPr lang="en-GB" b="1" noProof="0" dirty="0"/>
              <a:t>land use efficient  and environmentally </a:t>
            </a:r>
            <a:r>
              <a:rPr lang="en-GB" noProof="0" dirty="0"/>
              <a:t>friendly modes of transport</a:t>
            </a:r>
          </a:p>
          <a:p>
            <a:r>
              <a:rPr lang="en-GB" noProof="0" dirty="0"/>
              <a:t>What is the relationship between </a:t>
            </a:r>
            <a:r>
              <a:rPr lang="en-GB" b="1" noProof="0" dirty="0"/>
              <a:t>subsidies and efficiency?</a:t>
            </a:r>
          </a:p>
          <a:p>
            <a:r>
              <a:rPr lang="en-GB" noProof="0" dirty="0"/>
              <a:t>There are many </a:t>
            </a:r>
            <a:r>
              <a:rPr lang="en-GB" b="1" noProof="0" dirty="0"/>
              <a:t>externalities</a:t>
            </a:r>
            <a:r>
              <a:rPr lang="en-GB" noProof="0" dirty="0"/>
              <a:t> in the transport industry</a:t>
            </a:r>
          </a:p>
        </p:txBody>
      </p:sp>
    </p:spTree>
    <p:extLst>
      <p:ext uri="{BB962C8B-B14F-4D97-AF65-F5344CB8AC3E}">
        <p14:creationId xmlns:p14="http://schemas.microsoft.com/office/powerpoint/2010/main" val="462309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A835C-CC12-71AB-49CF-F1313DDA2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Externalities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3B0220-4E9B-241E-BA9B-D8512822D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noProof="0" dirty="0"/>
              <a:t>Externalities</a:t>
            </a:r>
            <a:r>
              <a:rPr lang="en-GB" noProof="0" dirty="0"/>
              <a:t> = spill – over effects; they occur when costs (or benefits) fall not only on the producer of the service</a:t>
            </a:r>
          </a:p>
          <a:p>
            <a:r>
              <a:rPr lang="en-GB" noProof="0" dirty="0"/>
              <a:t>Private costs + public costs = </a:t>
            </a:r>
            <a:r>
              <a:rPr lang="en-GB" b="1" noProof="0" dirty="0"/>
              <a:t>social costs</a:t>
            </a:r>
          </a:p>
          <a:p>
            <a:r>
              <a:rPr lang="en-GB" b="1" noProof="0" dirty="0"/>
              <a:t>External costs </a:t>
            </a:r>
            <a:r>
              <a:rPr lang="en-GB" noProof="0" dirty="0"/>
              <a:t>and over–production (pollution, noise….)</a:t>
            </a:r>
          </a:p>
          <a:p>
            <a:r>
              <a:rPr lang="en-GB" b="1" noProof="0" dirty="0"/>
              <a:t>External benefits </a:t>
            </a:r>
            <a:r>
              <a:rPr lang="en-GB" noProof="0" dirty="0"/>
              <a:t>and under–consumption (land use, environmentally efficient modes of transport, education …)</a:t>
            </a:r>
          </a:p>
        </p:txBody>
      </p:sp>
    </p:spTree>
    <p:extLst>
      <p:ext uri="{BB962C8B-B14F-4D97-AF65-F5344CB8AC3E}">
        <p14:creationId xmlns:p14="http://schemas.microsoft.com/office/powerpoint/2010/main" val="3716062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1571D-BE90-14F8-DC8C-7130729EC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Externalities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EE7F654-83F4-9455-A9FB-0E881598E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71" y="2024844"/>
            <a:ext cx="4614374" cy="357301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BB59BA2-FB64-0CB2-015E-7C9B76953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2240868"/>
            <a:ext cx="4459750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0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73C62-A63D-95E0-B3FF-07E6F002B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The economic rationale for subsidization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EA9FB0-232B-09B5-09CE-51E81182C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GB" b="1" noProof="0" dirty="0"/>
              <a:t>Market failure </a:t>
            </a:r>
            <a:r>
              <a:rPr lang="en-GB" noProof="0" dirty="0"/>
              <a:t>present → its correction is the strongest argument for subsidy</a:t>
            </a:r>
          </a:p>
          <a:p>
            <a:r>
              <a:rPr lang="en-GB" b="1" noProof="0" dirty="0"/>
              <a:t>Two </a:t>
            </a:r>
            <a:r>
              <a:rPr lang="en-GB" b="1" noProof="0" dirty="0" err="1"/>
              <a:t>bads</a:t>
            </a:r>
            <a:r>
              <a:rPr lang="en-GB" b="1" noProof="0" dirty="0"/>
              <a:t> </a:t>
            </a:r>
            <a:r>
              <a:rPr lang="en-GB" noProof="0" dirty="0"/>
              <a:t>(market failure + taxation) = One good (optimal market solution)</a:t>
            </a:r>
          </a:p>
          <a:p>
            <a:r>
              <a:rPr lang="en-GB" noProof="0" dirty="0"/>
              <a:t>Subsidy as a tool to improve the </a:t>
            </a:r>
            <a:r>
              <a:rPr lang="en-GB" b="1" noProof="0" dirty="0"/>
              <a:t>efficiency</a:t>
            </a:r>
            <a:r>
              <a:rPr lang="en-GB" noProof="0" dirty="0"/>
              <a:t> of market x Subsidy as a tool to subsidize </a:t>
            </a:r>
            <a:r>
              <a:rPr lang="en-GB" b="1" noProof="0" dirty="0"/>
              <a:t>inefficient</a:t>
            </a:r>
            <a:r>
              <a:rPr lang="en-GB" noProof="0" dirty="0"/>
              <a:t> (public) operators </a:t>
            </a:r>
          </a:p>
        </p:txBody>
      </p:sp>
    </p:spTree>
    <p:extLst>
      <p:ext uri="{BB962C8B-B14F-4D97-AF65-F5344CB8AC3E}">
        <p14:creationId xmlns:p14="http://schemas.microsoft.com/office/powerpoint/2010/main" val="2371355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3541</Words>
  <Application>Microsoft Office PowerPoint</Application>
  <PresentationFormat>Předvádění na obrazovce (4:3)</PresentationFormat>
  <Paragraphs>203</Paragraphs>
  <Slides>46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Arial</vt:lpstr>
      <vt:lpstr>Calibri</vt:lpstr>
      <vt:lpstr>Motiv systému Office</vt:lpstr>
      <vt:lpstr>9. SUBSIDY</vt:lpstr>
      <vt:lpstr>Pricing and subsidies</vt:lpstr>
      <vt:lpstr>Discussion questions</vt:lpstr>
      <vt:lpstr>Subsidy</vt:lpstr>
      <vt:lpstr>Subsidy or payment for public service?</vt:lpstr>
      <vt:lpstr>The rationale for public subsidy</vt:lpstr>
      <vt:lpstr>Externalities</vt:lpstr>
      <vt:lpstr>Externalities</vt:lpstr>
      <vt:lpstr>The economic rationale for subsidization</vt:lpstr>
      <vt:lpstr>The economic rationale for subsidisation</vt:lpstr>
      <vt:lpstr>Subsidy to operators to correct for under-consumption (supply side measure)</vt:lpstr>
      <vt:lpstr>Demand side measures</vt:lpstr>
      <vt:lpstr>Drawbacks of paying subsidy (1)</vt:lpstr>
      <vt:lpstr>Drawbacks of paying subsidy (2)</vt:lpstr>
      <vt:lpstr>Cross-subsidization </vt:lpstr>
      <vt:lpstr>Cross-subsidization - drawbacks </vt:lpstr>
      <vt:lpstr>Methods of paying subsidy (1)</vt:lpstr>
      <vt:lpstr>Methods of paying subsidy (2)</vt:lpstr>
      <vt:lpstr>Case: Free Fare Tallin</vt:lpstr>
      <vt:lpstr>Background</vt:lpstr>
      <vt:lpstr>What Are Free - Fare Systems?</vt:lpstr>
      <vt:lpstr>Pricing and subsidy in Urban PT</vt:lpstr>
      <vt:lpstr>The case of Tallin</vt:lpstr>
      <vt:lpstr>Public transport in Tallin</vt:lpstr>
      <vt:lpstr>Situation </vt:lpstr>
      <vt:lpstr>Policy Aims</vt:lpstr>
      <vt:lpstr>Financing</vt:lpstr>
      <vt:lpstr>Financing II</vt:lpstr>
      <vt:lpstr>Modal split in 2012 (inner ring) and 2013 (outer ring)</vt:lpstr>
      <vt:lpstr>Main result</vt:lpstr>
      <vt:lpstr>Modal shift</vt:lpstr>
      <vt:lpstr>Equity issues</vt:lpstr>
      <vt:lpstr>Financing  </vt:lpstr>
      <vt:lpstr>Political economy</vt:lpstr>
      <vt:lpstr>Summary</vt:lpstr>
      <vt:lpstr>Free Fares - Assessment</vt:lpstr>
      <vt:lpstr>Free Fare in Central Europe</vt:lpstr>
      <vt:lpstr>Free fare – Rail Slovakia</vt:lpstr>
      <vt:lpstr>Results</vt:lpstr>
      <vt:lpstr>Policy pitfalls</vt:lpstr>
      <vt:lpstr>Assessment</vt:lpstr>
      <vt:lpstr>Czech Republic – Better design?</vt:lpstr>
      <vt:lpstr>FREE FARES - summary</vt:lpstr>
      <vt:lpstr>Free Fares - Political economy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REGULATION</dc:title>
  <dc:creator>Tomes Zdenek</dc:creator>
  <cp:lastModifiedBy>Zdeněk Tomeš</cp:lastModifiedBy>
  <cp:revision>23</cp:revision>
  <dcterms:created xsi:type="dcterms:W3CDTF">2018-01-02T09:31:50Z</dcterms:created>
  <dcterms:modified xsi:type="dcterms:W3CDTF">2023-08-16T16:51:38Z</dcterms:modified>
</cp:coreProperties>
</file>