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8" r:id="rId2"/>
    <p:sldId id="460" r:id="rId3"/>
    <p:sldId id="461" r:id="rId4"/>
    <p:sldId id="429" r:id="rId5"/>
    <p:sldId id="262" r:id="rId6"/>
    <p:sldId id="263" r:id="rId7"/>
    <p:sldId id="264" r:id="rId8"/>
    <p:sldId id="265" r:id="rId9"/>
    <p:sldId id="462" r:id="rId10"/>
    <p:sldId id="266" r:id="rId11"/>
    <p:sldId id="309" r:id="rId12"/>
    <p:sldId id="431" r:id="rId13"/>
    <p:sldId id="432" r:id="rId14"/>
    <p:sldId id="364" r:id="rId15"/>
    <p:sldId id="374" r:id="rId16"/>
    <p:sldId id="366" r:id="rId17"/>
    <p:sldId id="403" r:id="rId18"/>
    <p:sldId id="367" r:id="rId19"/>
    <p:sldId id="368" r:id="rId20"/>
    <p:sldId id="369" r:id="rId21"/>
    <p:sldId id="463" r:id="rId22"/>
    <p:sldId id="464" r:id="rId23"/>
    <p:sldId id="465" r:id="rId24"/>
    <p:sldId id="267" r:id="rId25"/>
    <p:sldId id="419" r:id="rId26"/>
    <p:sldId id="434" r:id="rId27"/>
    <p:sldId id="440" r:id="rId28"/>
    <p:sldId id="441" r:id="rId29"/>
    <p:sldId id="442" r:id="rId30"/>
    <p:sldId id="410" r:id="rId31"/>
    <p:sldId id="435" r:id="rId32"/>
    <p:sldId id="437" r:id="rId33"/>
    <p:sldId id="443" r:id="rId34"/>
    <p:sldId id="444" r:id="rId35"/>
    <p:sldId id="438" r:id="rId36"/>
    <p:sldId id="418" r:id="rId37"/>
    <p:sldId id="450" r:id="rId38"/>
    <p:sldId id="446" r:id="rId39"/>
    <p:sldId id="447" r:id="rId40"/>
    <p:sldId id="448" r:id="rId41"/>
    <p:sldId id="414" r:id="rId42"/>
    <p:sldId id="449" r:id="rId43"/>
    <p:sldId id="452" r:id="rId44"/>
    <p:sldId id="387" r:id="rId45"/>
    <p:sldId id="388" r:id="rId46"/>
    <p:sldId id="389" r:id="rId47"/>
    <p:sldId id="453" r:id="rId48"/>
    <p:sldId id="415" r:id="rId49"/>
    <p:sldId id="457" r:id="rId50"/>
    <p:sldId id="456" r:id="rId51"/>
    <p:sldId id="391" r:id="rId52"/>
    <p:sldId id="394" r:id="rId53"/>
    <p:sldId id="455" r:id="rId54"/>
    <p:sldId id="398" r:id="rId55"/>
    <p:sldId id="458" r:id="rId56"/>
    <p:sldId id="400" r:id="rId57"/>
    <p:sldId id="459"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77" autoAdjust="0"/>
    <p:restoredTop sz="93557" autoAdjust="0"/>
  </p:normalViewPr>
  <p:slideViewPr>
    <p:cSldViewPr>
      <p:cViewPr varScale="1">
        <p:scale>
          <a:sx n="60" d="100"/>
          <a:sy n="60" d="100"/>
        </p:scale>
        <p:origin x="1008" y="48"/>
      </p:cViewPr>
      <p:guideLst>
        <p:guide orient="horz" pos="2160"/>
        <p:guide pos="2880"/>
      </p:guideLst>
    </p:cSldViewPr>
  </p:slideViewPr>
  <p:outlineViewPr>
    <p:cViewPr>
      <p:scale>
        <a:sx n="33" d="100"/>
        <a:sy n="33" d="100"/>
      </p:scale>
      <p:origin x="0" y="-1820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B4EA49-FCB1-44E9-B9E6-3846F12197D4}" type="datetimeFigureOut">
              <a:rPr lang="cs-CZ" smtClean="0"/>
              <a:t>29.08.2023</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8A7D7B-150A-48C8-A1AF-C4E9296638A1}" type="slidenum">
              <a:rPr lang="cs-CZ" smtClean="0"/>
              <a:t>‹#›</a:t>
            </a:fld>
            <a:endParaRPr lang="cs-CZ"/>
          </a:p>
        </p:txBody>
      </p:sp>
    </p:spTree>
    <p:extLst>
      <p:ext uri="{BB962C8B-B14F-4D97-AF65-F5344CB8AC3E}">
        <p14:creationId xmlns:p14="http://schemas.microsoft.com/office/powerpoint/2010/main" val="3602506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F8A7D7B-150A-48C8-A1AF-C4E9296638A1}" type="slidenum">
              <a:rPr lang="cs-CZ" smtClean="0"/>
              <a:t>40</a:t>
            </a:fld>
            <a:endParaRPr lang="cs-CZ"/>
          </a:p>
        </p:txBody>
      </p:sp>
    </p:spTree>
    <p:extLst>
      <p:ext uri="{BB962C8B-B14F-4D97-AF65-F5344CB8AC3E}">
        <p14:creationId xmlns:p14="http://schemas.microsoft.com/office/powerpoint/2010/main" val="1024058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F8A7D7B-150A-48C8-A1AF-C4E9296638A1}" type="slidenum">
              <a:rPr lang="cs-CZ" smtClean="0"/>
              <a:t>44</a:t>
            </a:fld>
            <a:endParaRPr lang="cs-CZ"/>
          </a:p>
        </p:txBody>
      </p:sp>
    </p:spTree>
    <p:extLst>
      <p:ext uri="{BB962C8B-B14F-4D97-AF65-F5344CB8AC3E}">
        <p14:creationId xmlns:p14="http://schemas.microsoft.com/office/powerpoint/2010/main" val="327355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GB"/>
          </a:p>
        </p:txBody>
      </p:sp>
      <p:sp>
        <p:nvSpPr>
          <p:cNvPr id="4" name="Zástupný symbol pro datum 3"/>
          <p:cNvSpPr>
            <a:spLocks noGrp="1"/>
          </p:cNvSpPr>
          <p:nvPr>
            <p:ph type="dt" sz="half" idx="10"/>
          </p:nvPr>
        </p:nvSpPr>
        <p:spPr/>
        <p:txBody>
          <a:bodyPr/>
          <a:lstStyle/>
          <a:p>
            <a:fld id="{364FF500-AB16-4809-883E-63ACEF1DA36B}" type="datetimeFigureOut">
              <a:rPr lang="en-GB" smtClean="0"/>
              <a:t>29/08/2023</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CA2A7745-D69D-446D-8CD4-BAFC99E9E41F}" type="slidenum">
              <a:rPr lang="en-GB" smtClean="0"/>
              <a:t>‹#›</a:t>
            </a:fld>
            <a:endParaRPr lang="en-GB"/>
          </a:p>
        </p:txBody>
      </p:sp>
    </p:spTree>
    <p:extLst>
      <p:ext uri="{BB962C8B-B14F-4D97-AF65-F5344CB8AC3E}">
        <p14:creationId xmlns:p14="http://schemas.microsoft.com/office/powerpoint/2010/main" val="2259468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364FF500-AB16-4809-883E-63ACEF1DA36B}" type="datetimeFigureOut">
              <a:rPr lang="en-GB" smtClean="0"/>
              <a:t>29/08/2023</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CA2A7745-D69D-446D-8CD4-BAFC99E9E41F}" type="slidenum">
              <a:rPr lang="en-GB" smtClean="0"/>
              <a:t>‹#›</a:t>
            </a:fld>
            <a:endParaRPr lang="en-GB"/>
          </a:p>
        </p:txBody>
      </p:sp>
    </p:spTree>
    <p:extLst>
      <p:ext uri="{BB962C8B-B14F-4D97-AF65-F5344CB8AC3E}">
        <p14:creationId xmlns:p14="http://schemas.microsoft.com/office/powerpoint/2010/main" val="3861875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364FF500-AB16-4809-883E-63ACEF1DA36B}" type="datetimeFigureOut">
              <a:rPr lang="en-GB" smtClean="0"/>
              <a:t>29/08/2023</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CA2A7745-D69D-446D-8CD4-BAFC99E9E41F}" type="slidenum">
              <a:rPr lang="en-GB" smtClean="0"/>
              <a:t>‹#›</a:t>
            </a:fld>
            <a:endParaRPr lang="en-GB"/>
          </a:p>
        </p:txBody>
      </p:sp>
    </p:spTree>
    <p:extLst>
      <p:ext uri="{BB962C8B-B14F-4D97-AF65-F5344CB8AC3E}">
        <p14:creationId xmlns:p14="http://schemas.microsoft.com/office/powerpoint/2010/main" val="2939035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364FF500-AB16-4809-883E-63ACEF1DA36B}" type="datetimeFigureOut">
              <a:rPr lang="en-GB" smtClean="0"/>
              <a:t>29/08/2023</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CA2A7745-D69D-446D-8CD4-BAFC99E9E41F}" type="slidenum">
              <a:rPr lang="en-GB" smtClean="0"/>
              <a:t>‹#›</a:t>
            </a:fld>
            <a:endParaRPr lang="en-GB"/>
          </a:p>
        </p:txBody>
      </p:sp>
    </p:spTree>
    <p:extLst>
      <p:ext uri="{BB962C8B-B14F-4D97-AF65-F5344CB8AC3E}">
        <p14:creationId xmlns:p14="http://schemas.microsoft.com/office/powerpoint/2010/main" val="1645706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364FF500-AB16-4809-883E-63ACEF1DA36B}" type="datetimeFigureOut">
              <a:rPr lang="en-GB" smtClean="0"/>
              <a:t>29/08/2023</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CA2A7745-D69D-446D-8CD4-BAFC99E9E41F}" type="slidenum">
              <a:rPr lang="en-GB" smtClean="0"/>
              <a:t>‹#›</a:t>
            </a:fld>
            <a:endParaRPr lang="en-GB"/>
          </a:p>
        </p:txBody>
      </p:sp>
    </p:spTree>
    <p:extLst>
      <p:ext uri="{BB962C8B-B14F-4D97-AF65-F5344CB8AC3E}">
        <p14:creationId xmlns:p14="http://schemas.microsoft.com/office/powerpoint/2010/main" val="2046401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datum 4"/>
          <p:cNvSpPr>
            <a:spLocks noGrp="1"/>
          </p:cNvSpPr>
          <p:nvPr>
            <p:ph type="dt" sz="half" idx="10"/>
          </p:nvPr>
        </p:nvSpPr>
        <p:spPr/>
        <p:txBody>
          <a:bodyPr/>
          <a:lstStyle/>
          <a:p>
            <a:fld id="{364FF500-AB16-4809-883E-63ACEF1DA36B}" type="datetimeFigureOut">
              <a:rPr lang="en-GB" smtClean="0"/>
              <a:t>29/08/2023</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CA2A7745-D69D-446D-8CD4-BAFC99E9E41F}" type="slidenum">
              <a:rPr lang="en-GB" smtClean="0"/>
              <a:t>‹#›</a:t>
            </a:fld>
            <a:endParaRPr lang="en-GB"/>
          </a:p>
        </p:txBody>
      </p:sp>
    </p:spTree>
    <p:extLst>
      <p:ext uri="{BB962C8B-B14F-4D97-AF65-F5344CB8AC3E}">
        <p14:creationId xmlns:p14="http://schemas.microsoft.com/office/powerpoint/2010/main" val="3065463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7" name="Zástupný symbol pro datum 6"/>
          <p:cNvSpPr>
            <a:spLocks noGrp="1"/>
          </p:cNvSpPr>
          <p:nvPr>
            <p:ph type="dt" sz="half" idx="10"/>
          </p:nvPr>
        </p:nvSpPr>
        <p:spPr/>
        <p:txBody>
          <a:bodyPr/>
          <a:lstStyle/>
          <a:p>
            <a:fld id="{364FF500-AB16-4809-883E-63ACEF1DA36B}" type="datetimeFigureOut">
              <a:rPr lang="en-GB" smtClean="0"/>
              <a:t>29/08/2023</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CA2A7745-D69D-446D-8CD4-BAFC99E9E41F}" type="slidenum">
              <a:rPr lang="en-GB" smtClean="0"/>
              <a:t>‹#›</a:t>
            </a:fld>
            <a:endParaRPr lang="en-GB"/>
          </a:p>
        </p:txBody>
      </p:sp>
    </p:spTree>
    <p:extLst>
      <p:ext uri="{BB962C8B-B14F-4D97-AF65-F5344CB8AC3E}">
        <p14:creationId xmlns:p14="http://schemas.microsoft.com/office/powerpoint/2010/main" val="3808733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datum 2"/>
          <p:cNvSpPr>
            <a:spLocks noGrp="1"/>
          </p:cNvSpPr>
          <p:nvPr>
            <p:ph type="dt" sz="half" idx="10"/>
          </p:nvPr>
        </p:nvSpPr>
        <p:spPr/>
        <p:txBody>
          <a:bodyPr/>
          <a:lstStyle/>
          <a:p>
            <a:fld id="{364FF500-AB16-4809-883E-63ACEF1DA36B}" type="datetimeFigureOut">
              <a:rPr lang="en-GB" smtClean="0"/>
              <a:t>29/08/2023</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CA2A7745-D69D-446D-8CD4-BAFC99E9E41F}" type="slidenum">
              <a:rPr lang="en-GB" smtClean="0"/>
              <a:t>‹#›</a:t>
            </a:fld>
            <a:endParaRPr lang="en-GB"/>
          </a:p>
        </p:txBody>
      </p:sp>
    </p:spTree>
    <p:extLst>
      <p:ext uri="{BB962C8B-B14F-4D97-AF65-F5344CB8AC3E}">
        <p14:creationId xmlns:p14="http://schemas.microsoft.com/office/powerpoint/2010/main" val="1676491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64FF500-AB16-4809-883E-63ACEF1DA36B}" type="datetimeFigureOut">
              <a:rPr lang="en-GB" smtClean="0"/>
              <a:t>29/08/2023</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CA2A7745-D69D-446D-8CD4-BAFC99E9E41F}" type="slidenum">
              <a:rPr lang="en-GB" smtClean="0"/>
              <a:t>‹#›</a:t>
            </a:fld>
            <a:endParaRPr lang="en-GB"/>
          </a:p>
        </p:txBody>
      </p:sp>
    </p:spTree>
    <p:extLst>
      <p:ext uri="{BB962C8B-B14F-4D97-AF65-F5344CB8AC3E}">
        <p14:creationId xmlns:p14="http://schemas.microsoft.com/office/powerpoint/2010/main" val="3044895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364FF500-AB16-4809-883E-63ACEF1DA36B}" type="datetimeFigureOut">
              <a:rPr lang="en-GB" smtClean="0"/>
              <a:t>29/08/2023</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CA2A7745-D69D-446D-8CD4-BAFC99E9E41F}" type="slidenum">
              <a:rPr lang="en-GB" smtClean="0"/>
              <a:t>‹#›</a:t>
            </a:fld>
            <a:endParaRPr lang="en-GB"/>
          </a:p>
        </p:txBody>
      </p:sp>
    </p:spTree>
    <p:extLst>
      <p:ext uri="{BB962C8B-B14F-4D97-AF65-F5344CB8AC3E}">
        <p14:creationId xmlns:p14="http://schemas.microsoft.com/office/powerpoint/2010/main" val="1518026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364FF500-AB16-4809-883E-63ACEF1DA36B}" type="datetimeFigureOut">
              <a:rPr lang="en-GB" smtClean="0"/>
              <a:t>29/08/2023</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CA2A7745-D69D-446D-8CD4-BAFC99E9E41F}" type="slidenum">
              <a:rPr lang="en-GB" smtClean="0"/>
              <a:t>‹#›</a:t>
            </a:fld>
            <a:endParaRPr lang="en-GB"/>
          </a:p>
        </p:txBody>
      </p:sp>
    </p:spTree>
    <p:extLst>
      <p:ext uri="{BB962C8B-B14F-4D97-AF65-F5344CB8AC3E}">
        <p14:creationId xmlns:p14="http://schemas.microsoft.com/office/powerpoint/2010/main" val="898432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4FF500-AB16-4809-883E-63ACEF1DA36B}" type="datetimeFigureOut">
              <a:rPr lang="en-GB" smtClean="0"/>
              <a:t>29/08/2023</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2A7745-D69D-446D-8CD4-BAFC99E9E41F}" type="slidenum">
              <a:rPr lang="en-GB" smtClean="0"/>
              <a:t>‹#›</a:t>
            </a:fld>
            <a:endParaRPr lang="en-GB"/>
          </a:p>
        </p:txBody>
      </p:sp>
    </p:spTree>
    <p:extLst>
      <p:ext uri="{BB962C8B-B14F-4D97-AF65-F5344CB8AC3E}">
        <p14:creationId xmlns:p14="http://schemas.microsoft.com/office/powerpoint/2010/main" val="4188678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1151620" y="1981745"/>
            <a:ext cx="6840760" cy="1470025"/>
          </a:xfrm>
        </p:spPr>
        <p:txBody>
          <a:bodyPr>
            <a:normAutofit fontScale="90000"/>
          </a:bodyPr>
          <a:lstStyle/>
          <a:p>
            <a:r>
              <a:rPr lang="en-GB" dirty="0"/>
              <a:t>11. TRANSPORT FORECASTING</a:t>
            </a:r>
            <a:br>
              <a:rPr lang="en-GB" dirty="0"/>
            </a:br>
            <a:endParaRPr lang="en-GB"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3971164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What is the empirical evidence?</a:t>
            </a:r>
          </a:p>
        </p:txBody>
      </p:sp>
      <p:sp>
        <p:nvSpPr>
          <p:cNvPr id="3" name="Zástupný symbol pro obsah 2"/>
          <p:cNvSpPr>
            <a:spLocks noGrp="1"/>
          </p:cNvSpPr>
          <p:nvPr>
            <p:ph idx="1"/>
          </p:nvPr>
        </p:nvSpPr>
        <p:spPr>
          <a:xfrm>
            <a:off x="457200" y="1600200"/>
            <a:ext cx="8435280" cy="4983162"/>
          </a:xfrm>
        </p:spPr>
        <p:txBody>
          <a:bodyPr>
            <a:normAutofit fontScale="85000" lnSpcReduction="20000"/>
          </a:bodyPr>
          <a:lstStyle/>
          <a:p>
            <a:pPr marL="0" indent="0">
              <a:buNone/>
            </a:pPr>
            <a:r>
              <a:rPr lang="en-GB" noProof="0" dirty="0"/>
              <a:t>Fogel (1964) → </a:t>
            </a:r>
            <a:r>
              <a:rPr lang="en-GB" b="1" noProof="0" dirty="0"/>
              <a:t>Railroads</a:t>
            </a:r>
            <a:r>
              <a:rPr lang="en-GB" noProof="0" dirty="0"/>
              <a:t> and economic growth in the USA</a:t>
            </a:r>
          </a:p>
          <a:p>
            <a:pPr marL="0" indent="0">
              <a:buNone/>
            </a:pPr>
            <a:r>
              <a:rPr lang="en-GB" noProof="0" dirty="0"/>
              <a:t>Purvis (1985) → what is the impact of </a:t>
            </a:r>
            <a:r>
              <a:rPr lang="en-GB" b="1" noProof="0" dirty="0"/>
              <a:t>highway construction</a:t>
            </a:r>
            <a:r>
              <a:rPr lang="en-GB" noProof="0" dirty="0"/>
              <a:t> on the economic growth?</a:t>
            </a:r>
          </a:p>
          <a:p>
            <a:pPr marL="0" indent="0">
              <a:buNone/>
            </a:pPr>
            <a:r>
              <a:rPr lang="en-GB" noProof="0" dirty="0" err="1"/>
              <a:t>Aschauer</a:t>
            </a:r>
            <a:r>
              <a:rPr lang="en-GB" noProof="0" dirty="0"/>
              <a:t> (1989) → what is the </a:t>
            </a:r>
            <a:r>
              <a:rPr lang="en-GB" b="1" noProof="0" dirty="0"/>
              <a:t>elasticity</a:t>
            </a:r>
            <a:r>
              <a:rPr lang="en-GB" noProof="0" dirty="0"/>
              <a:t> of aggregated output with respect to infrastructure spending?</a:t>
            </a:r>
          </a:p>
          <a:p>
            <a:pPr marL="0" indent="0">
              <a:buNone/>
            </a:pPr>
            <a:r>
              <a:rPr lang="en-GB" noProof="0" dirty="0" err="1"/>
              <a:t>Harmatuck</a:t>
            </a:r>
            <a:r>
              <a:rPr lang="en-GB" noProof="0" dirty="0"/>
              <a:t> (1997) → return on </a:t>
            </a:r>
            <a:r>
              <a:rPr lang="en-GB" b="1" noProof="0" dirty="0"/>
              <a:t>infrastructure investment </a:t>
            </a:r>
            <a:r>
              <a:rPr lang="en-GB" noProof="0" dirty="0"/>
              <a:t>will decline as maintenance expenditure goes up</a:t>
            </a:r>
          </a:p>
          <a:p>
            <a:pPr marL="0" indent="0">
              <a:buNone/>
            </a:pPr>
            <a:r>
              <a:rPr lang="en-GB" noProof="0" dirty="0"/>
              <a:t>Rodriguez-Pose (2004) → impact of European </a:t>
            </a:r>
            <a:r>
              <a:rPr lang="en-GB" b="1" noProof="0" dirty="0"/>
              <a:t>transport investment </a:t>
            </a:r>
            <a:r>
              <a:rPr lang="en-GB" noProof="0" dirty="0"/>
              <a:t>on economic development (almost zero)</a:t>
            </a:r>
          </a:p>
          <a:p>
            <a:pPr marL="0" indent="0">
              <a:buNone/>
            </a:pPr>
            <a:r>
              <a:rPr lang="en-GB" dirty="0"/>
              <a:t>Prudhomme and Lee (1999) → how </a:t>
            </a:r>
            <a:r>
              <a:rPr lang="en-GB" b="1" dirty="0"/>
              <a:t>time savings </a:t>
            </a:r>
            <a:r>
              <a:rPr lang="en-GB" dirty="0"/>
              <a:t>affects the productivity increases?</a:t>
            </a:r>
          </a:p>
          <a:p>
            <a:pPr marL="0" indent="0">
              <a:buNone/>
            </a:pPr>
            <a:r>
              <a:rPr lang="en-GB" noProof="0" dirty="0"/>
              <a:t>Rice and Venables (2004) → the impact of transport on </a:t>
            </a:r>
            <a:r>
              <a:rPr lang="en-GB" b="1" noProof="0" dirty="0"/>
              <a:t>economies of density and scale</a:t>
            </a:r>
          </a:p>
        </p:txBody>
      </p:sp>
    </p:spTree>
    <p:extLst>
      <p:ext uri="{BB962C8B-B14F-4D97-AF65-F5344CB8AC3E}">
        <p14:creationId xmlns:p14="http://schemas.microsoft.com/office/powerpoint/2010/main" val="2843004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4360" y="0"/>
            <a:ext cx="8435280" cy="922114"/>
          </a:xfrm>
        </p:spPr>
        <p:txBody>
          <a:bodyPr>
            <a:normAutofit fontScale="90000"/>
          </a:bodyPr>
          <a:lstStyle/>
          <a:p>
            <a:r>
              <a:rPr lang="en-GB" noProof="0" dirty="0"/>
              <a:t>Supply or demand transport initiatives?</a:t>
            </a:r>
          </a:p>
        </p:txBody>
      </p:sp>
      <p:sp>
        <p:nvSpPr>
          <p:cNvPr id="3" name="Zástupný symbol pro obsah 2"/>
          <p:cNvSpPr>
            <a:spLocks noGrp="1"/>
          </p:cNvSpPr>
          <p:nvPr>
            <p:ph idx="1"/>
          </p:nvPr>
        </p:nvSpPr>
        <p:spPr>
          <a:xfrm>
            <a:off x="0" y="1412776"/>
            <a:ext cx="9144000" cy="5616624"/>
          </a:xfrm>
        </p:spPr>
        <p:txBody>
          <a:bodyPr>
            <a:normAutofit fontScale="85000" lnSpcReduction="20000"/>
          </a:bodyPr>
          <a:lstStyle/>
          <a:p>
            <a:pPr lvl="0"/>
            <a:r>
              <a:rPr lang="en-GB" b="1" noProof="0" dirty="0" err="1"/>
              <a:t>CrossRail</a:t>
            </a:r>
            <a:r>
              <a:rPr lang="en-GB" noProof="0" dirty="0"/>
              <a:t> – this project is to build new railway connections under central London. </a:t>
            </a:r>
          </a:p>
          <a:p>
            <a:pPr lvl="0"/>
            <a:r>
              <a:rPr lang="en-GB" b="1" noProof="0" dirty="0"/>
              <a:t>The Channel Tunnel </a:t>
            </a:r>
            <a:r>
              <a:rPr lang="en-GB" noProof="0" dirty="0"/>
              <a:t>that was opened in 1995 and links Britain to France</a:t>
            </a:r>
          </a:p>
          <a:p>
            <a:pPr lvl="0"/>
            <a:r>
              <a:rPr lang="en-GB" noProof="0" dirty="0"/>
              <a:t>The opening of the </a:t>
            </a:r>
            <a:r>
              <a:rPr lang="en-GB" b="1" noProof="0" dirty="0"/>
              <a:t>M6 Toll motorway </a:t>
            </a:r>
            <a:r>
              <a:rPr lang="en-GB" noProof="0" dirty="0"/>
              <a:t>around Birmingham in December 2003, thus effectively providing a Birmingham by-pass and considerably reducing through journey times.</a:t>
            </a:r>
          </a:p>
          <a:p>
            <a:pPr lvl="0"/>
            <a:r>
              <a:rPr lang="en-GB" noProof="0" dirty="0"/>
              <a:t>The </a:t>
            </a:r>
            <a:r>
              <a:rPr lang="en-GB" b="1" noProof="0" dirty="0"/>
              <a:t>Golden Gate Bridge </a:t>
            </a:r>
            <a:r>
              <a:rPr lang="en-GB" noProof="0" dirty="0"/>
              <a:t>across the opening of San Francisco Bay completed in 1937, which provided the first fixed link northwards out of San Francisco.</a:t>
            </a:r>
          </a:p>
          <a:p>
            <a:pPr lvl="0"/>
            <a:r>
              <a:rPr lang="en-GB" noProof="0" dirty="0"/>
              <a:t>The opening of phase one of the high-speed train line (the </a:t>
            </a:r>
            <a:r>
              <a:rPr lang="en-GB" b="1" noProof="0" dirty="0"/>
              <a:t>TGV Est</a:t>
            </a:r>
            <a:r>
              <a:rPr lang="en-GB" noProof="0" dirty="0"/>
              <a:t>) from Paris to the west of Nancy in June 2007. </a:t>
            </a:r>
          </a:p>
          <a:p>
            <a:pPr lvl="0"/>
            <a:r>
              <a:rPr lang="en-GB" noProof="0" dirty="0"/>
              <a:t>The construction of a </a:t>
            </a:r>
            <a:r>
              <a:rPr lang="en-GB" b="1" noProof="0" dirty="0"/>
              <a:t>container terminal </a:t>
            </a:r>
            <a:r>
              <a:rPr lang="en-GB" noProof="0" dirty="0"/>
              <a:t>at the port of Mundra on the Gujarat coast in North West India. This will be the port’s first container terminal.</a:t>
            </a:r>
          </a:p>
          <a:p>
            <a:endParaRPr lang="en-GB" noProof="0" dirty="0"/>
          </a:p>
        </p:txBody>
      </p:sp>
    </p:spTree>
    <p:extLst>
      <p:ext uri="{BB962C8B-B14F-4D97-AF65-F5344CB8AC3E}">
        <p14:creationId xmlns:p14="http://schemas.microsoft.com/office/powerpoint/2010/main" val="3575360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Decoupling transport from GDP</a:t>
            </a:r>
          </a:p>
        </p:txBody>
      </p:sp>
      <p:sp>
        <p:nvSpPr>
          <p:cNvPr id="3" name="Zástupný symbol pro obsah 2"/>
          <p:cNvSpPr>
            <a:spLocks noGrp="1"/>
          </p:cNvSpPr>
          <p:nvPr>
            <p:ph idx="1"/>
          </p:nvPr>
        </p:nvSpPr>
        <p:spPr/>
        <p:txBody>
          <a:bodyPr>
            <a:normAutofit/>
          </a:bodyPr>
          <a:lstStyle/>
          <a:p>
            <a:r>
              <a:rPr lang="en-GB" sz="2800" noProof="0" dirty="0"/>
              <a:t>There is a very </a:t>
            </a:r>
            <a:r>
              <a:rPr lang="en-GB" sz="2800" b="1" noProof="0" dirty="0"/>
              <a:t>close association </a:t>
            </a:r>
            <a:r>
              <a:rPr lang="en-GB" sz="2800" noProof="0" dirty="0"/>
              <a:t>between freight and passenger traffic and GDP</a:t>
            </a:r>
          </a:p>
          <a:p>
            <a:r>
              <a:rPr lang="en-GB" sz="2800" noProof="0" dirty="0"/>
              <a:t>This has now become a major problem, due to negative impact of transport on the </a:t>
            </a:r>
            <a:r>
              <a:rPr lang="en-GB" sz="2800" b="1" noProof="0" dirty="0"/>
              <a:t>environment</a:t>
            </a:r>
          </a:p>
          <a:p>
            <a:r>
              <a:rPr lang="en-GB" sz="2800" b="1" noProof="0" dirty="0"/>
              <a:t>Decoupling</a:t>
            </a:r>
            <a:r>
              <a:rPr lang="en-GB" sz="2800" noProof="0" dirty="0"/>
              <a:t> = GDP can continue to grow without being associated with the growth of traffic</a:t>
            </a:r>
          </a:p>
          <a:p>
            <a:r>
              <a:rPr lang="en-GB" sz="2800" noProof="0" dirty="0"/>
              <a:t>Is decoupling </a:t>
            </a:r>
            <a:r>
              <a:rPr lang="en-GB" sz="2800" b="1" noProof="0" dirty="0"/>
              <a:t>achievable</a:t>
            </a:r>
            <a:r>
              <a:rPr lang="en-GB" sz="2800" noProof="0" dirty="0"/>
              <a:t>?</a:t>
            </a:r>
          </a:p>
          <a:p>
            <a:pPr marL="0" indent="0">
              <a:buNone/>
            </a:pPr>
            <a:endParaRPr lang="en-GB" noProof="0" dirty="0"/>
          </a:p>
        </p:txBody>
      </p:sp>
    </p:spTree>
    <p:extLst>
      <p:ext uri="{BB962C8B-B14F-4D97-AF65-F5344CB8AC3E}">
        <p14:creationId xmlns:p14="http://schemas.microsoft.com/office/powerpoint/2010/main" val="2261488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F357BA7A-480F-A886-AC46-3E7C83C76337}"/>
              </a:ext>
            </a:extLst>
          </p:cNvPr>
          <p:cNvSpPr>
            <a:spLocks noGrp="1"/>
          </p:cNvSpPr>
          <p:nvPr>
            <p:ph type="ctrTitle"/>
          </p:nvPr>
        </p:nvSpPr>
        <p:spPr/>
        <p:txBody>
          <a:bodyPr/>
          <a:lstStyle/>
          <a:p>
            <a:r>
              <a:rPr lang="en-GB" b="1" noProof="0" dirty="0"/>
              <a:t>TRANSPORT FORECASTING</a:t>
            </a:r>
          </a:p>
        </p:txBody>
      </p:sp>
      <p:sp>
        <p:nvSpPr>
          <p:cNvPr id="5" name="Podnadpis 4">
            <a:extLst>
              <a:ext uri="{FF2B5EF4-FFF2-40B4-BE49-F238E27FC236}">
                <a16:creationId xmlns:a16="http://schemas.microsoft.com/office/drawing/2014/main" id="{09567236-4A79-2CD2-8E88-B5305DDB3823}"/>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2888333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Introduction</a:t>
            </a:r>
            <a:endParaRPr lang="en-GB" noProof="0" dirty="0"/>
          </a:p>
        </p:txBody>
      </p:sp>
      <p:sp>
        <p:nvSpPr>
          <p:cNvPr id="3" name="Zástupný symbol pro obsah 2"/>
          <p:cNvSpPr>
            <a:spLocks noGrp="1"/>
          </p:cNvSpPr>
          <p:nvPr>
            <p:ph idx="1"/>
          </p:nvPr>
        </p:nvSpPr>
        <p:spPr/>
        <p:txBody>
          <a:bodyPr>
            <a:normAutofit fontScale="92500" lnSpcReduction="10000"/>
          </a:bodyPr>
          <a:lstStyle/>
          <a:p>
            <a:r>
              <a:rPr lang="en-GB" noProof="0" dirty="0"/>
              <a:t>In order to assess if the provision of a new or improved transport service makes economic sense, we need to have some </a:t>
            </a:r>
            <a:r>
              <a:rPr lang="en-GB" b="1" noProof="0" dirty="0"/>
              <a:t>idea</a:t>
            </a:r>
            <a:r>
              <a:rPr lang="en-GB" noProof="0" dirty="0"/>
              <a:t> of how public will respond, both immediately and in the far distant future</a:t>
            </a:r>
          </a:p>
          <a:p>
            <a:r>
              <a:rPr lang="en-GB" noProof="0" dirty="0"/>
              <a:t>Forecasting is about </a:t>
            </a:r>
            <a:r>
              <a:rPr lang="en-GB" b="1" noProof="0" dirty="0"/>
              <a:t>collecting information </a:t>
            </a:r>
            <a:r>
              <a:rPr lang="en-GB" noProof="0" dirty="0"/>
              <a:t>from all relevant sources and </a:t>
            </a:r>
            <a:r>
              <a:rPr lang="en-GB" b="1" noProof="0" dirty="0"/>
              <a:t>analysing</a:t>
            </a:r>
            <a:r>
              <a:rPr lang="en-GB" noProof="0" dirty="0"/>
              <a:t> it in a consistent structured fashion.</a:t>
            </a:r>
          </a:p>
          <a:p>
            <a:r>
              <a:rPr lang="en-GB" noProof="0" dirty="0"/>
              <a:t>When to use </a:t>
            </a:r>
            <a:r>
              <a:rPr lang="en-GB" b="1" noProof="0" dirty="0"/>
              <a:t>economic modelling </a:t>
            </a:r>
            <a:r>
              <a:rPr lang="en-GB" noProof="0" dirty="0"/>
              <a:t>and when to seek </a:t>
            </a:r>
            <a:r>
              <a:rPr lang="en-GB" b="1" noProof="0" dirty="0"/>
              <a:t>experts' advice</a:t>
            </a:r>
            <a:r>
              <a:rPr lang="en-GB" noProof="0" dirty="0"/>
              <a:t>?</a:t>
            </a:r>
          </a:p>
        </p:txBody>
      </p:sp>
    </p:spTree>
    <p:extLst>
      <p:ext uri="{BB962C8B-B14F-4D97-AF65-F5344CB8AC3E}">
        <p14:creationId xmlns:p14="http://schemas.microsoft.com/office/powerpoint/2010/main" val="1526091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D1E4B4-3EC0-2030-F4BE-DE5194D9EFDE}"/>
              </a:ext>
            </a:extLst>
          </p:cNvPr>
          <p:cNvSpPr>
            <a:spLocks noGrp="1"/>
          </p:cNvSpPr>
          <p:nvPr>
            <p:ph type="title"/>
          </p:nvPr>
        </p:nvSpPr>
        <p:spPr/>
        <p:txBody>
          <a:bodyPr/>
          <a:lstStyle/>
          <a:p>
            <a:r>
              <a:rPr lang="en-GB" noProof="0" dirty="0"/>
              <a:t>Choosing between methods</a:t>
            </a:r>
          </a:p>
        </p:txBody>
      </p:sp>
      <p:pic>
        <p:nvPicPr>
          <p:cNvPr id="5" name="Zástupný obsah 4">
            <a:extLst>
              <a:ext uri="{FF2B5EF4-FFF2-40B4-BE49-F238E27FC236}">
                <a16:creationId xmlns:a16="http://schemas.microsoft.com/office/drawing/2014/main" id="{46C8304E-676E-C480-33C1-77F9232E88B8}"/>
              </a:ext>
            </a:extLst>
          </p:cNvPr>
          <p:cNvPicPr>
            <a:picLocks noGrp="1" noChangeAspect="1"/>
          </p:cNvPicPr>
          <p:nvPr>
            <p:ph idx="1"/>
          </p:nvPr>
        </p:nvPicPr>
        <p:blipFill>
          <a:blip r:embed="rId2"/>
          <a:stretch>
            <a:fillRect/>
          </a:stretch>
        </p:blipFill>
        <p:spPr>
          <a:xfrm>
            <a:off x="873957" y="1600200"/>
            <a:ext cx="7396085" cy="4525963"/>
          </a:xfrm>
        </p:spPr>
      </p:pic>
    </p:spTree>
    <p:extLst>
      <p:ext uri="{BB962C8B-B14F-4D97-AF65-F5344CB8AC3E}">
        <p14:creationId xmlns:p14="http://schemas.microsoft.com/office/powerpoint/2010/main" val="549499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QUALITATIVE Methods</a:t>
            </a:r>
          </a:p>
        </p:txBody>
      </p:sp>
      <p:sp>
        <p:nvSpPr>
          <p:cNvPr id="3" name="Zástupný symbol pro obsah 2"/>
          <p:cNvSpPr>
            <a:spLocks noGrp="1"/>
          </p:cNvSpPr>
          <p:nvPr>
            <p:ph idx="1"/>
          </p:nvPr>
        </p:nvSpPr>
        <p:spPr/>
        <p:txBody>
          <a:bodyPr/>
          <a:lstStyle/>
          <a:p>
            <a:r>
              <a:rPr lang="en-GB" noProof="0" dirty="0"/>
              <a:t>Qualitative Forecasting Methods are based on surveys of either potential </a:t>
            </a:r>
            <a:r>
              <a:rPr lang="en-GB" b="1" noProof="0" dirty="0"/>
              <a:t>customers or „experts“ </a:t>
            </a:r>
          </a:p>
          <a:p>
            <a:r>
              <a:rPr lang="en-GB" noProof="0" dirty="0"/>
              <a:t>The major problem is identifying </a:t>
            </a:r>
            <a:r>
              <a:rPr lang="en-GB" b="1" noProof="0" dirty="0"/>
              <a:t>who to ask</a:t>
            </a:r>
          </a:p>
          <a:p>
            <a:r>
              <a:rPr lang="en-GB" noProof="0" dirty="0"/>
              <a:t>Small and contained </a:t>
            </a:r>
            <a:r>
              <a:rPr lang="en-GB" b="1" noProof="0" dirty="0"/>
              <a:t>target group </a:t>
            </a:r>
            <a:r>
              <a:rPr lang="en-GB" noProof="0" dirty="0"/>
              <a:t>x representative </a:t>
            </a:r>
            <a:r>
              <a:rPr lang="en-GB" b="1" noProof="0" dirty="0"/>
              <a:t>sample</a:t>
            </a:r>
          </a:p>
          <a:p>
            <a:r>
              <a:rPr lang="en-GB" noProof="0" dirty="0"/>
              <a:t>Problems: </a:t>
            </a:r>
            <a:r>
              <a:rPr lang="en-GB" b="1" noProof="0" dirty="0"/>
              <a:t>over-estimation</a:t>
            </a:r>
            <a:r>
              <a:rPr lang="en-GB" noProof="0" dirty="0"/>
              <a:t> of behavioural changes, </a:t>
            </a:r>
            <a:r>
              <a:rPr lang="en-GB" b="1" noProof="0" dirty="0"/>
              <a:t>identification</a:t>
            </a:r>
            <a:r>
              <a:rPr lang="en-GB" noProof="0" dirty="0"/>
              <a:t> of the target groups </a:t>
            </a:r>
          </a:p>
          <a:p>
            <a:endParaRPr lang="en-GB" noProof="0" dirty="0"/>
          </a:p>
          <a:p>
            <a:endParaRPr lang="en-GB" noProof="0" dirty="0"/>
          </a:p>
        </p:txBody>
      </p:sp>
    </p:spTree>
    <p:extLst>
      <p:ext uri="{BB962C8B-B14F-4D97-AF65-F5344CB8AC3E}">
        <p14:creationId xmlns:p14="http://schemas.microsoft.com/office/powerpoint/2010/main" val="3436137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91070F-7F3D-160E-77D3-01940F41A650}"/>
              </a:ext>
            </a:extLst>
          </p:cNvPr>
          <p:cNvSpPr>
            <a:spLocks noGrp="1"/>
          </p:cNvSpPr>
          <p:nvPr>
            <p:ph type="title"/>
          </p:nvPr>
        </p:nvSpPr>
        <p:spPr/>
        <p:txBody>
          <a:bodyPr/>
          <a:lstStyle/>
          <a:p>
            <a:r>
              <a:rPr lang="en-GB" noProof="0" dirty="0"/>
              <a:t>Expert's opinions</a:t>
            </a:r>
          </a:p>
        </p:txBody>
      </p:sp>
      <p:sp>
        <p:nvSpPr>
          <p:cNvPr id="3" name="Zástupný obsah 2">
            <a:extLst>
              <a:ext uri="{FF2B5EF4-FFF2-40B4-BE49-F238E27FC236}">
                <a16:creationId xmlns:a16="http://schemas.microsoft.com/office/drawing/2014/main" id="{D95D5F46-7589-2A76-56B1-4B8D76628EA4}"/>
              </a:ext>
            </a:extLst>
          </p:cNvPr>
          <p:cNvSpPr>
            <a:spLocks noGrp="1"/>
          </p:cNvSpPr>
          <p:nvPr>
            <p:ph idx="1"/>
          </p:nvPr>
        </p:nvSpPr>
        <p:spPr/>
        <p:txBody>
          <a:bodyPr/>
          <a:lstStyle/>
          <a:p>
            <a:r>
              <a:rPr lang="en-GB" noProof="0" dirty="0"/>
              <a:t>May be very </a:t>
            </a:r>
            <a:r>
              <a:rPr lang="en-GB" b="1" noProof="0" dirty="0"/>
              <a:t>valuable</a:t>
            </a:r>
            <a:r>
              <a:rPr lang="en-GB" noProof="0" dirty="0"/>
              <a:t> in forecasting future trends</a:t>
            </a:r>
          </a:p>
          <a:p>
            <a:r>
              <a:rPr lang="en-GB" b="1" noProof="0" dirty="0"/>
              <a:t>Problems</a:t>
            </a:r>
            <a:r>
              <a:rPr lang="en-GB" noProof="0" dirty="0"/>
              <a:t>: anchoring bias, group think and status deferral</a:t>
            </a:r>
          </a:p>
          <a:p>
            <a:r>
              <a:rPr lang="en-GB" b="1" noProof="0" dirty="0"/>
              <a:t>Rules:</a:t>
            </a:r>
            <a:r>
              <a:rPr lang="en-GB" noProof="0" dirty="0"/>
              <a:t> facilitation, interdisciplinarity, equality, reviews of previous forecasts</a:t>
            </a:r>
          </a:p>
          <a:p>
            <a:r>
              <a:rPr lang="en-GB" b="1" noProof="0" dirty="0"/>
              <a:t>Delphi technique </a:t>
            </a:r>
            <a:r>
              <a:rPr lang="en-GB" noProof="0" dirty="0"/>
              <a:t>= group of interdisciplinary experts discussing until consensus is reached</a:t>
            </a:r>
          </a:p>
        </p:txBody>
      </p:sp>
    </p:spTree>
    <p:extLst>
      <p:ext uri="{BB962C8B-B14F-4D97-AF65-F5344CB8AC3E}">
        <p14:creationId xmlns:p14="http://schemas.microsoft.com/office/powerpoint/2010/main" val="4109942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TIME SERIES analysis</a:t>
            </a:r>
          </a:p>
        </p:txBody>
      </p:sp>
      <p:sp>
        <p:nvSpPr>
          <p:cNvPr id="3" name="Zástupný symbol pro obsah 2"/>
          <p:cNvSpPr>
            <a:spLocks noGrp="1"/>
          </p:cNvSpPr>
          <p:nvPr>
            <p:ph idx="1"/>
          </p:nvPr>
        </p:nvSpPr>
        <p:spPr/>
        <p:txBody>
          <a:bodyPr/>
          <a:lstStyle/>
          <a:p>
            <a:pPr marL="0" indent="0">
              <a:buNone/>
            </a:pPr>
            <a:r>
              <a:rPr lang="en-GB" noProof="0" dirty="0"/>
              <a:t>In time series analysis we seek to identify the three elements:</a:t>
            </a:r>
          </a:p>
          <a:p>
            <a:pPr marL="514350" indent="-514350">
              <a:buAutoNum type="arabicPeriod"/>
            </a:pPr>
            <a:r>
              <a:rPr lang="en-GB" noProof="0" dirty="0"/>
              <a:t>The </a:t>
            </a:r>
            <a:r>
              <a:rPr lang="en-GB" b="1" noProof="0" dirty="0"/>
              <a:t>Trend</a:t>
            </a:r>
          </a:p>
          <a:p>
            <a:pPr marL="514350" indent="-514350">
              <a:buAutoNum type="arabicPeriod"/>
            </a:pPr>
            <a:r>
              <a:rPr lang="en-GB" noProof="0" dirty="0"/>
              <a:t>Seasonal or </a:t>
            </a:r>
            <a:r>
              <a:rPr lang="en-GB" b="1" noProof="0" dirty="0"/>
              <a:t>Cyclical</a:t>
            </a:r>
            <a:r>
              <a:rPr lang="en-GB" noProof="0" dirty="0"/>
              <a:t> Factors</a:t>
            </a:r>
          </a:p>
          <a:p>
            <a:pPr marL="514350" indent="-514350">
              <a:buAutoNum type="arabicPeriod"/>
            </a:pPr>
            <a:r>
              <a:rPr lang="en-GB" noProof="0" dirty="0"/>
              <a:t>The unusual (sometimes termed the stochastic factor or </a:t>
            </a:r>
            <a:r>
              <a:rPr lang="en-GB" b="1" noProof="0" dirty="0"/>
              <a:t>noise</a:t>
            </a:r>
            <a:r>
              <a:rPr lang="en-GB" noProof="0" dirty="0"/>
              <a:t>)</a:t>
            </a:r>
          </a:p>
        </p:txBody>
      </p:sp>
    </p:spTree>
    <p:extLst>
      <p:ext uri="{BB962C8B-B14F-4D97-AF65-F5344CB8AC3E}">
        <p14:creationId xmlns:p14="http://schemas.microsoft.com/office/powerpoint/2010/main" val="4221210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noProof="0" dirty="0"/>
              <a:t>ECONOMETRIC methods </a:t>
            </a:r>
            <a:br>
              <a:rPr lang="en-GB" noProof="0" dirty="0"/>
            </a:br>
            <a:endParaRPr lang="en-GB" noProof="0" dirty="0"/>
          </a:p>
        </p:txBody>
      </p:sp>
      <p:sp>
        <p:nvSpPr>
          <p:cNvPr id="3" name="Zástupný symbol pro obsah 2"/>
          <p:cNvSpPr>
            <a:spLocks noGrp="1"/>
          </p:cNvSpPr>
          <p:nvPr>
            <p:ph idx="1"/>
          </p:nvPr>
        </p:nvSpPr>
        <p:spPr/>
        <p:txBody>
          <a:bodyPr/>
          <a:lstStyle/>
          <a:p>
            <a:pPr marL="0" indent="0">
              <a:buNone/>
            </a:pPr>
            <a:r>
              <a:rPr lang="en-GB" noProof="0" dirty="0"/>
              <a:t>The modelling process involves </a:t>
            </a:r>
            <a:r>
              <a:rPr lang="en-GB" b="1" noProof="0" dirty="0"/>
              <a:t>6 stages</a:t>
            </a:r>
            <a:r>
              <a:rPr lang="en-GB" noProof="0" dirty="0"/>
              <a:t>:</a:t>
            </a:r>
          </a:p>
          <a:p>
            <a:pPr marL="514350" indent="-514350">
              <a:buAutoNum type="arabicPeriod"/>
            </a:pPr>
            <a:r>
              <a:rPr lang="en-GB" noProof="0" dirty="0"/>
              <a:t>Understanding the Problem</a:t>
            </a:r>
          </a:p>
          <a:p>
            <a:pPr marL="514350" indent="-514350">
              <a:buAutoNum type="arabicPeriod"/>
            </a:pPr>
            <a:r>
              <a:rPr lang="en-GB" noProof="0" dirty="0"/>
              <a:t>Obtaining the Data</a:t>
            </a:r>
          </a:p>
          <a:p>
            <a:pPr marL="514350" indent="-514350">
              <a:buAutoNum type="arabicPeriod"/>
            </a:pPr>
            <a:r>
              <a:rPr lang="en-GB" noProof="0" dirty="0"/>
              <a:t>Specifying the Model</a:t>
            </a:r>
          </a:p>
          <a:p>
            <a:pPr marL="0" indent="0">
              <a:buNone/>
            </a:pPr>
            <a:r>
              <a:rPr lang="en-GB" noProof="0" dirty="0"/>
              <a:t>4.  Estimating the Specified Model</a:t>
            </a:r>
          </a:p>
          <a:p>
            <a:pPr marL="0" indent="0">
              <a:buNone/>
            </a:pPr>
            <a:r>
              <a:rPr lang="en-GB" noProof="0" dirty="0"/>
              <a:t>5.  Validating the Model</a:t>
            </a:r>
          </a:p>
          <a:p>
            <a:pPr marL="0" indent="0">
              <a:buNone/>
            </a:pPr>
            <a:r>
              <a:rPr lang="en-GB" noProof="0" dirty="0"/>
              <a:t>6.  Simulation/Forecasting</a:t>
            </a:r>
          </a:p>
          <a:p>
            <a:pPr marL="0" indent="0">
              <a:buNone/>
            </a:pPr>
            <a:endParaRPr lang="en-GB" noProof="0" dirty="0"/>
          </a:p>
        </p:txBody>
      </p:sp>
    </p:spTree>
    <p:extLst>
      <p:ext uri="{BB962C8B-B14F-4D97-AF65-F5344CB8AC3E}">
        <p14:creationId xmlns:p14="http://schemas.microsoft.com/office/powerpoint/2010/main" val="511220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B4E01D-8E47-BD5A-5CF2-905DFFBE63FE}"/>
              </a:ext>
            </a:extLst>
          </p:cNvPr>
          <p:cNvSpPr>
            <a:spLocks noGrp="1"/>
          </p:cNvSpPr>
          <p:nvPr>
            <p:ph type="title"/>
          </p:nvPr>
        </p:nvSpPr>
        <p:spPr/>
        <p:txBody>
          <a:bodyPr/>
          <a:lstStyle/>
          <a:p>
            <a:r>
              <a:rPr lang="en-GB" dirty="0"/>
              <a:t>Transport and economic growth</a:t>
            </a:r>
          </a:p>
        </p:txBody>
      </p:sp>
      <p:sp>
        <p:nvSpPr>
          <p:cNvPr id="3" name="Zástupný obsah 2">
            <a:extLst>
              <a:ext uri="{FF2B5EF4-FFF2-40B4-BE49-F238E27FC236}">
                <a16:creationId xmlns:a16="http://schemas.microsoft.com/office/drawing/2014/main" id="{13C325A9-06A9-E905-A8A5-C5944EC8E89D}"/>
              </a:ext>
            </a:extLst>
          </p:cNvPr>
          <p:cNvSpPr>
            <a:spLocks noGrp="1"/>
          </p:cNvSpPr>
          <p:nvPr>
            <p:ph idx="1"/>
          </p:nvPr>
        </p:nvSpPr>
        <p:spPr/>
        <p:txBody>
          <a:bodyPr>
            <a:normAutofit fontScale="92500" lnSpcReduction="10000"/>
          </a:bodyPr>
          <a:lstStyle/>
          <a:p>
            <a:r>
              <a:rPr lang="en-GB" dirty="0"/>
              <a:t>Transport has played a vital role in economic development → it enabled </a:t>
            </a:r>
            <a:r>
              <a:rPr lang="en-GB" b="1" dirty="0"/>
              <a:t>separation</a:t>
            </a:r>
            <a:r>
              <a:rPr lang="en-GB" dirty="0"/>
              <a:t> of production and consumption</a:t>
            </a:r>
          </a:p>
          <a:p>
            <a:r>
              <a:rPr lang="en-GB" noProof="0" dirty="0"/>
              <a:t>The </a:t>
            </a:r>
            <a:r>
              <a:rPr lang="en-GB" b="1" noProof="0" dirty="0"/>
              <a:t>wealthy</a:t>
            </a:r>
            <a:r>
              <a:rPr lang="en-GB" noProof="0" dirty="0"/>
              <a:t> society needs a lot of transport to move: Freight – all these goods; Passengers – to enable individual mobility</a:t>
            </a:r>
          </a:p>
          <a:p>
            <a:r>
              <a:rPr lang="en-GB" b="1" noProof="0" dirty="0"/>
              <a:t>Why</a:t>
            </a:r>
            <a:r>
              <a:rPr lang="en-GB" noProof="0" dirty="0"/>
              <a:t>? → Division of labour; consumer preferences, optimal matching …..</a:t>
            </a:r>
          </a:p>
          <a:p>
            <a:r>
              <a:rPr lang="en-GB" noProof="0" dirty="0"/>
              <a:t>There is a close </a:t>
            </a:r>
            <a:r>
              <a:rPr lang="en-GB" b="1" noProof="0" dirty="0"/>
              <a:t>link</a:t>
            </a:r>
            <a:r>
              <a:rPr lang="en-GB" noProof="0" dirty="0"/>
              <a:t> between transport levels and economic wealth (or income)</a:t>
            </a:r>
          </a:p>
          <a:p>
            <a:endParaRPr lang="en-GB" dirty="0"/>
          </a:p>
        </p:txBody>
      </p:sp>
    </p:spTree>
    <p:extLst>
      <p:ext uri="{BB962C8B-B14F-4D97-AF65-F5344CB8AC3E}">
        <p14:creationId xmlns:p14="http://schemas.microsoft.com/office/powerpoint/2010/main" val="1232443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The gravity model</a:t>
            </a:r>
          </a:p>
        </p:txBody>
      </p:sp>
      <p:sp>
        <p:nvSpPr>
          <p:cNvPr id="3" name="Zástupný symbol pro obsah 2"/>
          <p:cNvSpPr>
            <a:spLocks noGrp="1"/>
          </p:cNvSpPr>
          <p:nvPr>
            <p:ph idx="1"/>
          </p:nvPr>
        </p:nvSpPr>
        <p:spPr/>
        <p:txBody>
          <a:bodyPr>
            <a:normAutofit/>
          </a:bodyPr>
          <a:lstStyle/>
          <a:p>
            <a:pPr marL="0" indent="0">
              <a:buNone/>
            </a:pPr>
            <a:r>
              <a:rPr lang="en-GB" sz="2700" noProof="0" dirty="0"/>
              <a:t>The model that predicts the level of transport between two locations to be dependent upon their respective population sizes and the distance between them</a:t>
            </a:r>
          </a:p>
        </p:txBody>
      </p:sp>
      <p:sp>
        <p:nvSpPr>
          <p:cNvPr id="4" name="TextovéPole 3">
            <a:extLst>
              <a:ext uri="{FF2B5EF4-FFF2-40B4-BE49-F238E27FC236}">
                <a16:creationId xmlns:a16="http://schemas.microsoft.com/office/drawing/2014/main" id="{7EC0FF3B-7F63-7EDE-B4F1-528BAB4F6865}"/>
              </a:ext>
            </a:extLst>
          </p:cNvPr>
          <p:cNvSpPr txBox="1"/>
          <p:nvPr/>
        </p:nvSpPr>
        <p:spPr>
          <a:xfrm>
            <a:off x="755576" y="4941168"/>
            <a:ext cx="6490360" cy="1754326"/>
          </a:xfrm>
          <a:prstGeom prst="rect">
            <a:avLst/>
          </a:prstGeom>
          <a:noFill/>
        </p:spPr>
        <p:txBody>
          <a:bodyPr wrap="square" rtlCol="0">
            <a:spAutoFit/>
          </a:bodyPr>
          <a:lstStyle/>
          <a:p>
            <a:r>
              <a:rPr lang="cs-CZ" sz="2700" b="1" dirty="0"/>
              <a:t>F</a:t>
            </a:r>
            <a:r>
              <a:rPr lang="cs-CZ" sz="2700" dirty="0"/>
              <a:t> = </a:t>
            </a:r>
            <a:r>
              <a:rPr lang="cs-CZ" sz="2700" dirty="0" err="1"/>
              <a:t>the</a:t>
            </a:r>
            <a:r>
              <a:rPr lang="cs-CZ" sz="2700" dirty="0"/>
              <a:t> </a:t>
            </a:r>
            <a:r>
              <a:rPr lang="cs-CZ" sz="2700" dirty="0" err="1"/>
              <a:t>Flow</a:t>
            </a:r>
            <a:r>
              <a:rPr lang="cs-CZ" sz="2700" dirty="0"/>
              <a:t> </a:t>
            </a:r>
            <a:r>
              <a:rPr lang="cs-CZ" sz="2700" dirty="0" err="1"/>
              <a:t>between</a:t>
            </a:r>
            <a:r>
              <a:rPr lang="cs-CZ" sz="2700" dirty="0"/>
              <a:t> </a:t>
            </a:r>
            <a:r>
              <a:rPr lang="cs-CZ" sz="2700" dirty="0" err="1"/>
              <a:t>destinations</a:t>
            </a:r>
            <a:endParaRPr lang="cs-CZ" sz="2700" dirty="0"/>
          </a:p>
          <a:p>
            <a:r>
              <a:rPr lang="cs-CZ" sz="2700" b="1" dirty="0"/>
              <a:t>O</a:t>
            </a:r>
            <a:r>
              <a:rPr lang="cs-CZ" sz="2700" dirty="0"/>
              <a:t> = </a:t>
            </a:r>
            <a:r>
              <a:rPr lang="cs-CZ" sz="2700" dirty="0" err="1"/>
              <a:t>the</a:t>
            </a:r>
            <a:r>
              <a:rPr lang="cs-CZ" sz="2700" dirty="0"/>
              <a:t> </a:t>
            </a:r>
            <a:r>
              <a:rPr lang="cs-CZ" sz="2700" dirty="0" err="1"/>
              <a:t>size</a:t>
            </a:r>
            <a:r>
              <a:rPr lang="cs-CZ" sz="2700" dirty="0"/>
              <a:t> </a:t>
            </a:r>
            <a:r>
              <a:rPr lang="cs-CZ" sz="2700" dirty="0" err="1"/>
              <a:t>of</a:t>
            </a:r>
            <a:r>
              <a:rPr lang="cs-CZ" sz="2700" dirty="0"/>
              <a:t> </a:t>
            </a:r>
            <a:r>
              <a:rPr lang="cs-CZ" sz="2700" dirty="0" err="1"/>
              <a:t>the</a:t>
            </a:r>
            <a:r>
              <a:rPr lang="cs-CZ" sz="2700" dirty="0"/>
              <a:t> </a:t>
            </a:r>
            <a:r>
              <a:rPr lang="cs-CZ" sz="2700" dirty="0" err="1"/>
              <a:t>Origin</a:t>
            </a:r>
            <a:endParaRPr lang="cs-CZ" sz="2700" dirty="0"/>
          </a:p>
          <a:p>
            <a:r>
              <a:rPr lang="cs-CZ" sz="2700" b="1" dirty="0"/>
              <a:t>D</a:t>
            </a:r>
            <a:r>
              <a:rPr lang="cs-CZ" sz="2700" dirty="0"/>
              <a:t> = </a:t>
            </a:r>
            <a:r>
              <a:rPr lang="cs-CZ" sz="2700" dirty="0" err="1"/>
              <a:t>the</a:t>
            </a:r>
            <a:r>
              <a:rPr lang="cs-CZ" sz="2700" dirty="0"/>
              <a:t> </a:t>
            </a:r>
            <a:r>
              <a:rPr lang="cs-CZ" sz="2700" dirty="0" err="1"/>
              <a:t>size</a:t>
            </a:r>
            <a:r>
              <a:rPr lang="cs-CZ" sz="2700" dirty="0"/>
              <a:t> </a:t>
            </a:r>
            <a:r>
              <a:rPr lang="cs-CZ" sz="2700" dirty="0" err="1"/>
              <a:t>of</a:t>
            </a:r>
            <a:r>
              <a:rPr lang="cs-CZ" sz="2700" dirty="0"/>
              <a:t> </a:t>
            </a:r>
            <a:r>
              <a:rPr lang="cs-CZ" sz="2700" dirty="0" err="1"/>
              <a:t>the</a:t>
            </a:r>
            <a:r>
              <a:rPr lang="cs-CZ" sz="2700" dirty="0"/>
              <a:t> </a:t>
            </a:r>
            <a:r>
              <a:rPr lang="cs-CZ" sz="2700" dirty="0" err="1"/>
              <a:t>destination</a:t>
            </a:r>
            <a:endParaRPr lang="cs-CZ" sz="2700" dirty="0"/>
          </a:p>
          <a:p>
            <a:r>
              <a:rPr lang="cs-CZ" sz="2700" b="1" dirty="0"/>
              <a:t>C</a:t>
            </a:r>
            <a:r>
              <a:rPr lang="cs-CZ" sz="2700" dirty="0"/>
              <a:t> = </a:t>
            </a:r>
            <a:r>
              <a:rPr lang="cs-CZ" sz="2700" dirty="0" err="1"/>
              <a:t>the</a:t>
            </a:r>
            <a:r>
              <a:rPr lang="cs-CZ" sz="2700" dirty="0"/>
              <a:t> </a:t>
            </a:r>
            <a:r>
              <a:rPr lang="cs-CZ" sz="2700" dirty="0" err="1"/>
              <a:t>cost</a:t>
            </a:r>
            <a:r>
              <a:rPr lang="cs-CZ" sz="2700" dirty="0"/>
              <a:t> </a:t>
            </a:r>
            <a:r>
              <a:rPr lang="cs-CZ" sz="2700" dirty="0" err="1"/>
              <a:t>of</a:t>
            </a:r>
            <a:r>
              <a:rPr lang="cs-CZ" sz="2700" dirty="0"/>
              <a:t> </a:t>
            </a:r>
            <a:r>
              <a:rPr lang="cs-CZ" sz="2700" dirty="0" err="1"/>
              <a:t>travelling</a:t>
            </a:r>
            <a:r>
              <a:rPr lang="cs-CZ" sz="2700" dirty="0"/>
              <a:t> </a:t>
            </a:r>
            <a:r>
              <a:rPr lang="cs-CZ" sz="2700" dirty="0" err="1"/>
              <a:t>between</a:t>
            </a:r>
            <a:r>
              <a:rPr lang="cs-CZ" sz="2700" dirty="0"/>
              <a:t> </a:t>
            </a:r>
            <a:r>
              <a:rPr lang="cs-CZ" sz="2700" dirty="0" err="1"/>
              <a:t>them</a:t>
            </a:r>
            <a:endParaRPr lang="cs-CZ" sz="2700" dirty="0"/>
          </a:p>
        </p:txBody>
      </p:sp>
      <p:pic>
        <p:nvPicPr>
          <p:cNvPr id="9" name="Obrázek 8">
            <a:extLst>
              <a:ext uri="{FF2B5EF4-FFF2-40B4-BE49-F238E27FC236}">
                <a16:creationId xmlns:a16="http://schemas.microsoft.com/office/drawing/2014/main" id="{BB77C446-A844-C683-814B-83003FB8C0BD}"/>
              </a:ext>
            </a:extLst>
          </p:cNvPr>
          <p:cNvPicPr>
            <a:picLocks noChangeAspect="1"/>
          </p:cNvPicPr>
          <p:nvPr/>
        </p:nvPicPr>
        <p:blipFill>
          <a:blip r:embed="rId2"/>
          <a:stretch>
            <a:fillRect/>
          </a:stretch>
        </p:blipFill>
        <p:spPr>
          <a:xfrm>
            <a:off x="490640" y="3212976"/>
            <a:ext cx="2847584" cy="694532"/>
          </a:xfrm>
          <a:prstGeom prst="rect">
            <a:avLst/>
          </a:prstGeom>
        </p:spPr>
      </p:pic>
      <p:pic>
        <p:nvPicPr>
          <p:cNvPr id="11" name="Obrázek 10">
            <a:extLst>
              <a:ext uri="{FF2B5EF4-FFF2-40B4-BE49-F238E27FC236}">
                <a16:creationId xmlns:a16="http://schemas.microsoft.com/office/drawing/2014/main" id="{42364A25-2CEF-6140-EB9C-C429CDEDA825}"/>
              </a:ext>
            </a:extLst>
          </p:cNvPr>
          <p:cNvPicPr>
            <a:picLocks noChangeAspect="1"/>
          </p:cNvPicPr>
          <p:nvPr/>
        </p:nvPicPr>
        <p:blipFill>
          <a:blip r:embed="rId3"/>
          <a:stretch>
            <a:fillRect/>
          </a:stretch>
        </p:blipFill>
        <p:spPr>
          <a:xfrm>
            <a:off x="457200" y="4044075"/>
            <a:ext cx="7431499" cy="694532"/>
          </a:xfrm>
          <a:prstGeom prst="rect">
            <a:avLst/>
          </a:prstGeom>
        </p:spPr>
      </p:pic>
    </p:spTree>
    <p:extLst>
      <p:ext uri="{BB962C8B-B14F-4D97-AF65-F5344CB8AC3E}">
        <p14:creationId xmlns:p14="http://schemas.microsoft.com/office/powerpoint/2010/main" val="2261457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4BDF36-CDF7-DD17-CCD7-6EF9A8A5057C}"/>
              </a:ext>
            </a:extLst>
          </p:cNvPr>
          <p:cNvSpPr>
            <a:spLocks noGrp="1"/>
          </p:cNvSpPr>
          <p:nvPr>
            <p:ph type="title"/>
          </p:nvPr>
        </p:nvSpPr>
        <p:spPr>
          <a:xfrm>
            <a:off x="457200" y="274638"/>
            <a:ext cx="8229600" cy="778098"/>
          </a:xfrm>
        </p:spPr>
        <p:txBody>
          <a:bodyPr/>
          <a:lstStyle/>
          <a:p>
            <a:r>
              <a:rPr lang="en-GB" dirty="0"/>
              <a:t>Case: Border effect</a:t>
            </a:r>
          </a:p>
        </p:txBody>
      </p:sp>
      <p:sp>
        <p:nvSpPr>
          <p:cNvPr id="3" name="Zástupný obsah 2">
            <a:extLst>
              <a:ext uri="{FF2B5EF4-FFF2-40B4-BE49-F238E27FC236}">
                <a16:creationId xmlns:a16="http://schemas.microsoft.com/office/drawing/2014/main" id="{A9CAB3A1-B310-CFA7-19A9-90F1B36009BB}"/>
              </a:ext>
            </a:extLst>
          </p:cNvPr>
          <p:cNvSpPr>
            <a:spLocks noGrp="1"/>
          </p:cNvSpPr>
          <p:nvPr>
            <p:ph idx="1"/>
          </p:nvPr>
        </p:nvSpPr>
        <p:spPr>
          <a:xfrm>
            <a:off x="427797" y="1268760"/>
            <a:ext cx="8229600" cy="5589240"/>
          </a:xfrm>
        </p:spPr>
        <p:txBody>
          <a:bodyPr>
            <a:normAutofit fontScale="77500" lnSpcReduction="20000"/>
          </a:bodyPr>
          <a:lstStyle/>
          <a:p>
            <a:r>
              <a:rPr lang="en-GB" dirty="0"/>
              <a:t>A traveller flying from </a:t>
            </a:r>
            <a:r>
              <a:rPr lang="en-GB" b="1" dirty="0"/>
              <a:t>Hanover to Bologna </a:t>
            </a:r>
            <a:r>
              <a:rPr lang="en-GB" dirty="0"/>
              <a:t>has to change at Munich airport, i.e. from a domestic to a border-crossing flight. For the first part of the trip, he may select between </a:t>
            </a:r>
            <a:r>
              <a:rPr lang="en-GB" b="1" dirty="0"/>
              <a:t>eight </a:t>
            </a:r>
            <a:r>
              <a:rPr lang="en-GB" dirty="0"/>
              <a:t>flights and will be carried by wide-bodied aircraft such as the Airbus 320 or the Boeing 737. </a:t>
            </a:r>
          </a:p>
          <a:p>
            <a:r>
              <a:rPr lang="en-GB" dirty="0"/>
              <a:t>For the second part, only </a:t>
            </a:r>
            <a:r>
              <a:rPr lang="en-GB" b="1" dirty="0"/>
              <a:t>four</a:t>
            </a:r>
            <a:r>
              <a:rPr lang="en-GB" dirty="0"/>
              <a:t> flights per day are available, and the typical aircraft is a narrow-bodied one with a capacity of less than 50 seats. </a:t>
            </a:r>
          </a:p>
          <a:p>
            <a:r>
              <a:rPr lang="en-GB" dirty="0"/>
              <a:t>Apparently, there is much </a:t>
            </a:r>
            <a:r>
              <a:rPr lang="en-GB" b="1" dirty="0"/>
              <a:t>lower demand </a:t>
            </a:r>
            <a:r>
              <a:rPr lang="en-GB" dirty="0"/>
              <a:t>for flights between Munich and Bologna than between Munich and Hanover, although distances are similar and economic activity in the Bologna region is about as high as in the Hanover region. </a:t>
            </a:r>
          </a:p>
          <a:p>
            <a:r>
              <a:rPr lang="en-GB" dirty="0"/>
              <a:t>The </a:t>
            </a:r>
            <a:r>
              <a:rPr lang="en-GB" b="1" dirty="0"/>
              <a:t>border </a:t>
            </a:r>
            <a:r>
              <a:rPr lang="en-GB" dirty="0"/>
              <a:t>between Germany and Italy seems to substantially suppress air traffic activity.</a:t>
            </a:r>
          </a:p>
          <a:p>
            <a:pPr marL="0" indent="0">
              <a:buNone/>
            </a:pPr>
            <a:r>
              <a:rPr lang="en-GB" i="1" dirty="0" err="1"/>
              <a:t>Klodt</a:t>
            </a:r>
            <a:r>
              <a:rPr lang="en-GB" i="1" dirty="0"/>
              <a:t>, H. (2004). Border effects in passenger air traffic. </a:t>
            </a:r>
            <a:r>
              <a:rPr lang="en-GB" i="1" dirty="0" err="1"/>
              <a:t>Kyklos</a:t>
            </a:r>
            <a:r>
              <a:rPr lang="en-GB" i="1" dirty="0"/>
              <a:t>, 57(4), 519-532.</a:t>
            </a:r>
          </a:p>
          <a:p>
            <a:pPr marL="0" indent="0">
              <a:buNone/>
            </a:pPr>
            <a:endParaRPr lang="en-GB" dirty="0"/>
          </a:p>
        </p:txBody>
      </p:sp>
    </p:spTree>
    <p:extLst>
      <p:ext uri="{BB962C8B-B14F-4D97-AF65-F5344CB8AC3E}">
        <p14:creationId xmlns:p14="http://schemas.microsoft.com/office/powerpoint/2010/main" val="3600262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43869A-848B-CA48-E114-170A8D72570B}"/>
              </a:ext>
            </a:extLst>
          </p:cNvPr>
          <p:cNvSpPr>
            <a:spLocks noGrp="1"/>
          </p:cNvSpPr>
          <p:nvPr>
            <p:ph type="title"/>
          </p:nvPr>
        </p:nvSpPr>
        <p:spPr>
          <a:xfrm>
            <a:off x="457200" y="274638"/>
            <a:ext cx="8229600" cy="1143000"/>
          </a:xfrm>
        </p:spPr>
        <p:txBody>
          <a:bodyPr anchor="ctr">
            <a:normAutofit/>
          </a:bodyPr>
          <a:lstStyle/>
          <a:p>
            <a:r>
              <a:rPr lang="en-GB" b="1" dirty="0"/>
              <a:t>Methodology: Gravity model</a:t>
            </a:r>
          </a:p>
        </p:txBody>
      </p:sp>
      <p:pic>
        <p:nvPicPr>
          <p:cNvPr id="5" name="Zástupný obsah 4">
            <a:extLst>
              <a:ext uri="{FF2B5EF4-FFF2-40B4-BE49-F238E27FC236}">
                <a16:creationId xmlns:a16="http://schemas.microsoft.com/office/drawing/2014/main" id="{3D437CA1-FE13-6F3C-F725-F89BFE87B2F0}"/>
              </a:ext>
            </a:extLst>
          </p:cNvPr>
          <p:cNvPicPr>
            <a:picLocks noGrp="1" noChangeAspect="1"/>
          </p:cNvPicPr>
          <p:nvPr>
            <p:ph idx="1"/>
          </p:nvPr>
        </p:nvPicPr>
        <p:blipFill>
          <a:blip r:embed="rId2"/>
          <a:stretch>
            <a:fillRect/>
          </a:stretch>
        </p:blipFill>
        <p:spPr>
          <a:xfrm>
            <a:off x="510363" y="2461224"/>
            <a:ext cx="8322965" cy="2559312"/>
          </a:xfrm>
          <a:noFill/>
        </p:spPr>
      </p:pic>
    </p:spTree>
    <p:extLst>
      <p:ext uri="{BB962C8B-B14F-4D97-AF65-F5344CB8AC3E}">
        <p14:creationId xmlns:p14="http://schemas.microsoft.com/office/powerpoint/2010/main" val="369786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A7CC1F36-68F0-8BAF-AB45-E65150FF34D5}"/>
              </a:ext>
            </a:extLst>
          </p:cNvPr>
          <p:cNvPicPr>
            <a:picLocks noChangeAspect="1"/>
          </p:cNvPicPr>
          <p:nvPr/>
        </p:nvPicPr>
        <p:blipFill>
          <a:blip r:embed="rId2"/>
          <a:stretch>
            <a:fillRect/>
          </a:stretch>
        </p:blipFill>
        <p:spPr>
          <a:xfrm>
            <a:off x="90488" y="448794"/>
            <a:ext cx="8963025" cy="5960412"/>
          </a:xfrm>
          <a:prstGeom prst="rect">
            <a:avLst/>
          </a:prstGeom>
          <a:noFill/>
        </p:spPr>
      </p:pic>
    </p:spTree>
    <p:extLst>
      <p:ext uri="{BB962C8B-B14F-4D97-AF65-F5344CB8AC3E}">
        <p14:creationId xmlns:p14="http://schemas.microsoft.com/office/powerpoint/2010/main" val="328970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Econometric demand models</a:t>
            </a:r>
          </a:p>
        </p:txBody>
      </p:sp>
      <p:sp>
        <p:nvSpPr>
          <p:cNvPr id="3" name="Zástupný symbol pro obsah 2"/>
          <p:cNvSpPr>
            <a:spLocks noGrp="1"/>
          </p:cNvSpPr>
          <p:nvPr>
            <p:ph idx="1"/>
          </p:nvPr>
        </p:nvSpPr>
        <p:spPr/>
        <p:txBody>
          <a:bodyPr/>
          <a:lstStyle/>
          <a:p>
            <a:pPr marL="0" indent="0">
              <a:buNone/>
            </a:pPr>
            <a:r>
              <a:rPr lang="en-GB" noProof="0" dirty="0"/>
              <a:t>The </a:t>
            </a:r>
            <a:r>
              <a:rPr lang="en-GB" b="1" noProof="0" dirty="0"/>
              <a:t>demand for particular mode </a:t>
            </a:r>
            <a:r>
              <a:rPr lang="en-GB" noProof="0" dirty="0"/>
              <a:t>(road, rail, air) will be determined by </a:t>
            </a:r>
            <a:r>
              <a:rPr lang="en-GB" i="1" noProof="0" dirty="0"/>
              <a:t>income, price, journey, times, frequency and comparative quality</a:t>
            </a:r>
          </a:p>
          <a:p>
            <a:pPr marL="0" indent="0">
              <a:buNone/>
            </a:pPr>
            <a:endParaRPr lang="en-GB" noProof="0" dirty="0"/>
          </a:p>
          <a:p>
            <a:pPr marL="0" indent="0">
              <a:buNone/>
            </a:pPr>
            <a:endParaRPr lang="en-GB" noProof="0" dirty="0"/>
          </a:p>
        </p:txBody>
      </p:sp>
      <p:pic>
        <p:nvPicPr>
          <p:cNvPr id="5" name="Obrázek 4">
            <a:extLst>
              <a:ext uri="{FF2B5EF4-FFF2-40B4-BE49-F238E27FC236}">
                <a16:creationId xmlns:a16="http://schemas.microsoft.com/office/drawing/2014/main" id="{DE896036-3E0C-D5E2-BFF8-1A6295322275}"/>
              </a:ext>
            </a:extLst>
          </p:cNvPr>
          <p:cNvPicPr>
            <a:picLocks noChangeAspect="1"/>
          </p:cNvPicPr>
          <p:nvPr/>
        </p:nvPicPr>
        <p:blipFill>
          <a:blip r:embed="rId2"/>
          <a:stretch>
            <a:fillRect/>
          </a:stretch>
        </p:blipFill>
        <p:spPr>
          <a:xfrm>
            <a:off x="653142" y="3284984"/>
            <a:ext cx="7837716" cy="1008112"/>
          </a:xfrm>
          <a:prstGeom prst="rect">
            <a:avLst/>
          </a:prstGeom>
        </p:spPr>
      </p:pic>
    </p:spTree>
    <p:extLst>
      <p:ext uri="{BB962C8B-B14F-4D97-AF65-F5344CB8AC3E}">
        <p14:creationId xmlns:p14="http://schemas.microsoft.com/office/powerpoint/2010/main" val="1047875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61E7D9-D2EA-21AE-AFD2-14CEECA676C8}"/>
              </a:ext>
            </a:extLst>
          </p:cNvPr>
          <p:cNvSpPr>
            <a:spLocks noGrp="1"/>
          </p:cNvSpPr>
          <p:nvPr>
            <p:ph type="ctrTitle"/>
          </p:nvPr>
        </p:nvSpPr>
        <p:spPr/>
        <p:txBody>
          <a:bodyPr>
            <a:normAutofit/>
          </a:bodyPr>
          <a:lstStyle/>
          <a:p>
            <a:r>
              <a:rPr lang="en-GB" b="1" noProof="0" dirty="0"/>
              <a:t>CASE: The demand for ferry services</a:t>
            </a:r>
          </a:p>
        </p:txBody>
      </p:sp>
      <p:sp>
        <p:nvSpPr>
          <p:cNvPr id="3" name="Zástupný obsah 2">
            <a:extLst>
              <a:ext uri="{FF2B5EF4-FFF2-40B4-BE49-F238E27FC236}">
                <a16:creationId xmlns:a16="http://schemas.microsoft.com/office/drawing/2014/main" id="{C73101E7-C961-EF35-B077-C185A55E9E12}"/>
              </a:ext>
            </a:extLst>
          </p:cNvPr>
          <p:cNvSpPr>
            <a:spLocks noGrp="1"/>
          </p:cNvSpPr>
          <p:nvPr>
            <p:ph type="subTitle" idx="1"/>
          </p:nvPr>
        </p:nvSpPr>
        <p:spPr>
          <a:xfrm>
            <a:off x="1371600" y="3886200"/>
            <a:ext cx="6944816" cy="1752600"/>
          </a:xfrm>
        </p:spPr>
        <p:txBody>
          <a:bodyPr>
            <a:normAutofit/>
          </a:bodyPr>
          <a:lstStyle/>
          <a:p>
            <a:r>
              <a:rPr lang="en-GB" b="1" noProof="0" dirty="0"/>
              <a:t>Short sea crossings </a:t>
            </a:r>
          </a:p>
          <a:p>
            <a:r>
              <a:rPr lang="en-GB" noProof="0" dirty="0"/>
              <a:t>to and from the UK </a:t>
            </a:r>
          </a:p>
        </p:txBody>
      </p:sp>
    </p:spTree>
    <p:extLst>
      <p:ext uri="{BB962C8B-B14F-4D97-AF65-F5344CB8AC3E}">
        <p14:creationId xmlns:p14="http://schemas.microsoft.com/office/powerpoint/2010/main" val="331697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54BB0C40-F6EB-C01F-98E2-3EED1096D9BC}"/>
              </a:ext>
            </a:extLst>
          </p:cNvPr>
          <p:cNvPicPr>
            <a:picLocks noChangeAspect="1"/>
          </p:cNvPicPr>
          <p:nvPr/>
        </p:nvPicPr>
        <p:blipFill>
          <a:blip r:embed="rId2"/>
          <a:stretch>
            <a:fillRect/>
          </a:stretch>
        </p:blipFill>
        <p:spPr>
          <a:xfrm>
            <a:off x="90487" y="0"/>
            <a:ext cx="7361833" cy="3754533"/>
          </a:xfrm>
          <a:prstGeom prst="rect">
            <a:avLst/>
          </a:prstGeom>
          <a:noFill/>
        </p:spPr>
      </p:pic>
      <p:pic>
        <p:nvPicPr>
          <p:cNvPr id="7" name="Obrázek 6">
            <a:extLst>
              <a:ext uri="{FF2B5EF4-FFF2-40B4-BE49-F238E27FC236}">
                <a16:creationId xmlns:a16="http://schemas.microsoft.com/office/drawing/2014/main" id="{89727160-ADA8-0A48-B299-3157BC06D789}"/>
              </a:ext>
            </a:extLst>
          </p:cNvPr>
          <p:cNvPicPr>
            <a:picLocks noChangeAspect="1"/>
          </p:cNvPicPr>
          <p:nvPr/>
        </p:nvPicPr>
        <p:blipFill>
          <a:blip r:embed="rId3"/>
          <a:stretch>
            <a:fillRect/>
          </a:stretch>
        </p:blipFill>
        <p:spPr>
          <a:xfrm>
            <a:off x="1696345" y="3571824"/>
            <a:ext cx="7085261" cy="3385568"/>
          </a:xfrm>
          <a:prstGeom prst="rect">
            <a:avLst/>
          </a:prstGeom>
        </p:spPr>
      </p:pic>
    </p:spTree>
    <p:extLst>
      <p:ext uri="{BB962C8B-B14F-4D97-AF65-F5344CB8AC3E}">
        <p14:creationId xmlns:p14="http://schemas.microsoft.com/office/powerpoint/2010/main" val="474519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B01924-C58A-DFA5-53BB-BE55876EC2F8}"/>
              </a:ext>
            </a:extLst>
          </p:cNvPr>
          <p:cNvSpPr>
            <a:spLocks noGrp="1"/>
          </p:cNvSpPr>
          <p:nvPr>
            <p:ph type="title"/>
          </p:nvPr>
        </p:nvSpPr>
        <p:spPr/>
        <p:txBody>
          <a:bodyPr/>
          <a:lstStyle/>
          <a:p>
            <a:r>
              <a:rPr lang="en-GB" noProof="0" dirty="0"/>
              <a:t>Interpretation</a:t>
            </a:r>
          </a:p>
        </p:txBody>
      </p:sp>
      <p:sp>
        <p:nvSpPr>
          <p:cNvPr id="3" name="Zástupný obsah 2">
            <a:extLst>
              <a:ext uri="{FF2B5EF4-FFF2-40B4-BE49-F238E27FC236}">
                <a16:creationId xmlns:a16="http://schemas.microsoft.com/office/drawing/2014/main" id="{1593AD0A-E273-BD77-0BE8-8D45791AF546}"/>
              </a:ext>
            </a:extLst>
          </p:cNvPr>
          <p:cNvSpPr>
            <a:spLocks noGrp="1"/>
          </p:cNvSpPr>
          <p:nvPr>
            <p:ph idx="1"/>
          </p:nvPr>
        </p:nvSpPr>
        <p:spPr/>
        <p:txBody>
          <a:bodyPr>
            <a:normAutofit fontScale="92500" lnSpcReduction="10000"/>
          </a:bodyPr>
          <a:lstStyle/>
          <a:p>
            <a:r>
              <a:rPr lang="en-GB" noProof="0" dirty="0"/>
              <a:t>There is a clear </a:t>
            </a:r>
            <a:r>
              <a:rPr lang="en-GB" b="1" noProof="0" dirty="0"/>
              <a:t>seasonal pattern </a:t>
            </a:r>
            <a:r>
              <a:rPr lang="en-GB" noProof="0" dirty="0"/>
              <a:t>when we may expect a higher demand in summer than in a winter</a:t>
            </a:r>
          </a:p>
          <a:p>
            <a:r>
              <a:rPr lang="en-GB" noProof="0" dirty="0"/>
              <a:t>There is also a clear </a:t>
            </a:r>
            <a:r>
              <a:rPr lang="en-GB" b="1" noProof="0" dirty="0"/>
              <a:t>downward trend </a:t>
            </a:r>
            <a:r>
              <a:rPr lang="en-GB" noProof="0" dirty="0"/>
              <a:t>→ how to forecast it into the future?</a:t>
            </a:r>
          </a:p>
          <a:p>
            <a:r>
              <a:rPr lang="en-GB" b="1" noProof="0" dirty="0"/>
              <a:t>Y = α + β (YEAR) + </a:t>
            </a:r>
            <a:r>
              <a:rPr lang="en-GB" sz="2400" b="1" noProof="0" dirty="0"/>
              <a:t>Ɛ</a:t>
            </a:r>
            <a:r>
              <a:rPr lang="en-GB" noProof="0" dirty="0"/>
              <a:t> = 33,06 – 1,05 (YEAR) → the demand will be lower by 1,05 million passengers every year</a:t>
            </a:r>
          </a:p>
          <a:p>
            <a:r>
              <a:rPr lang="en-GB" b="1" noProof="0" dirty="0"/>
              <a:t>Y = α + e</a:t>
            </a:r>
            <a:r>
              <a:rPr lang="en-GB" b="1" baseline="30000" noProof="0" dirty="0"/>
              <a:t>β (YEAR) </a:t>
            </a:r>
            <a:r>
              <a:rPr lang="en-GB" b="1" noProof="0" dirty="0"/>
              <a:t>+ </a:t>
            </a:r>
            <a:r>
              <a:rPr lang="en-GB" sz="2400" b="1" noProof="0" dirty="0"/>
              <a:t>Ɛ </a:t>
            </a:r>
            <a:r>
              <a:rPr lang="en-GB" sz="2400" noProof="0" dirty="0"/>
              <a:t>→ </a:t>
            </a:r>
            <a:r>
              <a:rPr lang="en-GB" noProof="0" dirty="0"/>
              <a:t>growth rate of demand was found to be -3.8%</a:t>
            </a:r>
          </a:p>
          <a:p>
            <a:endParaRPr lang="en-GB" noProof="0" dirty="0"/>
          </a:p>
          <a:p>
            <a:endParaRPr lang="en-GB" noProof="0" dirty="0"/>
          </a:p>
        </p:txBody>
      </p:sp>
    </p:spTree>
    <p:extLst>
      <p:ext uri="{BB962C8B-B14F-4D97-AF65-F5344CB8AC3E}">
        <p14:creationId xmlns:p14="http://schemas.microsoft.com/office/powerpoint/2010/main" val="3218335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F596B5-8896-3DCA-2EED-336A773FF262}"/>
              </a:ext>
            </a:extLst>
          </p:cNvPr>
          <p:cNvSpPr>
            <a:spLocks noGrp="1"/>
          </p:cNvSpPr>
          <p:nvPr>
            <p:ph type="title"/>
          </p:nvPr>
        </p:nvSpPr>
        <p:spPr/>
        <p:txBody>
          <a:bodyPr/>
          <a:lstStyle/>
          <a:p>
            <a:r>
              <a:rPr lang="en-GB" noProof="0" dirty="0"/>
              <a:t>Seasonal fluctuations</a:t>
            </a:r>
          </a:p>
        </p:txBody>
      </p:sp>
      <p:sp>
        <p:nvSpPr>
          <p:cNvPr id="3" name="Zástupný obsah 2">
            <a:extLst>
              <a:ext uri="{FF2B5EF4-FFF2-40B4-BE49-F238E27FC236}">
                <a16:creationId xmlns:a16="http://schemas.microsoft.com/office/drawing/2014/main" id="{1BFF579E-4024-FE0C-0D11-43DBF70B79DA}"/>
              </a:ext>
            </a:extLst>
          </p:cNvPr>
          <p:cNvSpPr>
            <a:spLocks noGrp="1"/>
          </p:cNvSpPr>
          <p:nvPr>
            <p:ph idx="1"/>
          </p:nvPr>
        </p:nvSpPr>
        <p:spPr/>
        <p:txBody>
          <a:bodyPr>
            <a:normAutofit lnSpcReduction="10000"/>
          </a:bodyPr>
          <a:lstStyle/>
          <a:p>
            <a:r>
              <a:rPr lang="en-GB" noProof="0" dirty="0"/>
              <a:t>When </a:t>
            </a:r>
            <a:r>
              <a:rPr lang="en-GB" b="1" noProof="0" dirty="0"/>
              <a:t>planning capacity </a:t>
            </a:r>
            <a:r>
              <a:rPr lang="en-GB" noProof="0" dirty="0"/>
              <a:t>→ if there is a marked seasonal fluctuation → then a seasonal forecast is required</a:t>
            </a:r>
          </a:p>
          <a:p>
            <a:r>
              <a:rPr lang="en-GB" noProof="0" dirty="0"/>
              <a:t>It is possible to </a:t>
            </a:r>
            <a:r>
              <a:rPr lang="en-GB" b="1" noProof="0" dirty="0"/>
              <a:t>use weighted averages </a:t>
            </a:r>
            <a:r>
              <a:rPr lang="en-GB" noProof="0" dirty="0"/>
              <a:t>of the seasonal differences (or ratios)</a:t>
            </a:r>
          </a:p>
          <a:p>
            <a:r>
              <a:rPr lang="en-GB" noProof="0" dirty="0"/>
              <a:t>A simple approach utilising the regression involves the use of </a:t>
            </a:r>
            <a:r>
              <a:rPr lang="en-GB" b="1" noProof="0" dirty="0"/>
              <a:t>dummy variables </a:t>
            </a:r>
            <a:r>
              <a:rPr lang="en-GB" noProof="0" dirty="0"/>
              <a:t>→ four dummies for quarters without a constant OR three quarter dummies and a constant</a:t>
            </a:r>
          </a:p>
        </p:txBody>
      </p:sp>
    </p:spTree>
    <p:extLst>
      <p:ext uri="{BB962C8B-B14F-4D97-AF65-F5344CB8AC3E}">
        <p14:creationId xmlns:p14="http://schemas.microsoft.com/office/powerpoint/2010/main" val="2619685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F2E07E-54AE-DB77-45D7-21FF95D0E198}"/>
              </a:ext>
            </a:extLst>
          </p:cNvPr>
          <p:cNvSpPr>
            <a:spLocks noGrp="1"/>
          </p:cNvSpPr>
          <p:nvPr>
            <p:ph type="title"/>
          </p:nvPr>
        </p:nvSpPr>
        <p:spPr/>
        <p:txBody>
          <a:bodyPr>
            <a:normAutofit fontScale="90000"/>
          </a:bodyPr>
          <a:lstStyle/>
          <a:p>
            <a:r>
              <a:rPr lang="en-GB" noProof="0" dirty="0"/>
              <a:t>Misspecification and demand for ferry services</a:t>
            </a:r>
          </a:p>
        </p:txBody>
      </p:sp>
      <p:sp>
        <p:nvSpPr>
          <p:cNvPr id="3" name="Zástupný obsah 2">
            <a:extLst>
              <a:ext uri="{FF2B5EF4-FFF2-40B4-BE49-F238E27FC236}">
                <a16:creationId xmlns:a16="http://schemas.microsoft.com/office/drawing/2014/main" id="{CF46CD4C-64DB-4785-9F08-BB939A358E1C}"/>
              </a:ext>
            </a:extLst>
          </p:cNvPr>
          <p:cNvSpPr>
            <a:spLocks noGrp="1"/>
          </p:cNvSpPr>
          <p:nvPr>
            <p:ph idx="1"/>
          </p:nvPr>
        </p:nvSpPr>
        <p:spPr/>
        <p:txBody>
          <a:bodyPr/>
          <a:lstStyle/>
          <a:p>
            <a:r>
              <a:rPr lang="en-GB" noProof="0" dirty="0"/>
              <a:t>The number of ferry passengers is in </a:t>
            </a:r>
            <a:r>
              <a:rPr lang="en-GB" b="1" noProof="0" dirty="0"/>
              <a:t>decline</a:t>
            </a:r>
          </a:p>
          <a:p>
            <a:r>
              <a:rPr lang="en-GB" noProof="0" dirty="0"/>
              <a:t>Since foreign travel is a </a:t>
            </a:r>
            <a:r>
              <a:rPr lang="en-GB" b="1" noProof="0" dirty="0"/>
              <a:t>luxury</a:t>
            </a:r>
            <a:r>
              <a:rPr lang="en-GB" noProof="0" dirty="0"/>
              <a:t>, our economics suggests it is likely to grow with income, hence it should have a </a:t>
            </a:r>
            <a:r>
              <a:rPr lang="en-GB" b="1" noProof="0" dirty="0"/>
              <a:t>positive income elasticity</a:t>
            </a:r>
          </a:p>
          <a:p>
            <a:r>
              <a:rPr lang="en-GB" noProof="0" dirty="0"/>
              <a:t>We may also suspect that cheaper more available </a:t>
            </a:r>
            <a:r>
              <a:rPr lang="en-GB" b="1" noProof="0" dirty="0"/>
              <a:t>air services </a:t>
            </a:r>
            <a:r>
              <a:rPr lang="en-GB" noProof="0" dirty="0"/>
              <a:t>and the advent of the </a:t>
            </a:r>
            <a:r>
              <a:rPr lang="en-GB" b="1" noProof="0" dirty="0"/>
              <a:t>Channel Tunnel </a:t>
            </a:r>
            <a:r>
              <a:rPr lang="en-GB" noProof="0" dirty="0"/>
              <a:t>might influence demand for ferries</a:t>
            </a:r>
          </a:p>
        </p:txBody>
      </p:sp>
    </p:spTree>
    <p:extLst>
      <p:ext uri="{BB962C8B-B14F-4D97-AF65-F5344CB8AC3E}">
        <p14:creationId xmlns:p14="http://schemas.microsoft.com/office/powerpoint/2010/main" val="3615527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C3C1768C-495B-F5FB-A6FC-22B1634AA00F}"/>
              </a:ext>
            </a:extLst>
          </p:cNvPr>
          <p:cNvPicPr>
            <a:picLocks noChangeAspect="1"/>
          </p:cNvPicPr>
          <p:nvPr/>
        </p:nvPicPr>
        <p:blipFill>
          <a:blip r:embed="rId2"/>
          <a:stretch>
            <a:fillRect/>
          </a:stretch>
        </p:blipFill>
        <p:spPr>
          <a:xfrm>
            <a:off x="107504" y="0"/>
            <a:ext cx="7056784" cy="3288598"/>
          </a:xfrm>
          <a:prstGeom prst="rect">
            <a:avLst/>
          </a:prstGeom>
        </p:spPr>
      </p:pic>
      <p:pic>
        <p:nvPicPr>
          <p:cNvPr id="7" name="Obrázek 6">
            <a:extLst>
              <a:ext uri="{FF2B5EF4-FFF2-40B4-BE49-F238E27FC236}">
                <a16:creationId xmlns:a16="http://schemas.microsoft.com/office/drawing/2014/main" id="{4DA82C2D-386C-BEAE-D4C3-0EFD881260BD}"/>
              </a:ext>
            </a:extLst>
          </p:cNvPr>
          <p:cNvPicPr>
            <a:picLocks noChangeAspect="1"/>
          </p:cNvPicPr>
          <p:nvPr/>
        </p:nvPicPr>
        <p:blipFill>
          <a:blip r:embed="rId3"/>
          <a:stretch>
            <a:fillRect/>
          </a:stretch>
        </p:blipFill>
        <p:spPr>
          <a:xfrm>
            <a:off x="2627785" y="3567176"/>
            <a:ext cx="6516216" cy="3290824"/>
          </a:xfrm>
          <a:prstGeom prst="rect">
            <a:avLst/>
          </a:prstGeom>
        </p:spPr>
      </p:pic>
    </p:spTree>
    <p:extLst>
      <p:ext uri="{BB962C8B-B14F-4D97-AF65-F5344CB8AC3E}">
        <p14:creationId xmlns:p14="http://schemas.microsoft.com/office/powerpoint/2010/main" val="3029355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3">
            <a:extLst>
              <a:ext uri="{FF2B5EF4-FFF2-40B4-BE49-F238E27FC236}">
                <a16:creationId xmlns:a16="http://schemas.microsoft.com/office/drawing/2014/main" id="{31490CCC-795E-CB77-1FAA-A9A4B532C8A4}"/>
              </a:ext>
            </a:extLst>
          </p:cNvPr>
          <p:cNvPicPr>
            <a:picLocks noGrp="1" noChangeAspect="1"/>
          </p:cNvPicPr>
          <p:nvPr>
            <p:ph idx="1"/>
          </p:nvPr>
        </p:nvPicPr>
        <p:blipFill>
          <a:blip r:embed="rId2"/>
          <a:stretch>
            <a:fillRect/>
          </a:stretch>
        </p:blipFill>
        <p:spPr>
          <a:xfrm>
            <a:off x="1115616" y="116632"/>
            <a:ext cx="6427517" cy="3528392"/>
          </a:xfrm>
          <a:prstGeom prst="rect">
            <a:avLst/>
          </a:prstGeom>
        </p:spPr>
      </p:pic>
      <p:pic>
        <p:nvPicPr>
          <p:cNvPr id="6" name="Obrázek 5">
            <a:extLst>
              <a:ext uri="{FF2B5EF4-FFF2-40B4-BE49-F238E27FC236}">
                <a16:creationId xmlns:a16="http://schemas.microsoft.com/office/drawing/2014/main" id="{C59C8E80-25FE-935E-5F1E-B7AEBD7640E1}"/>
              </a:ext>
            </a:extLst>
          </p:cNvPr>
          <p:cNvPicPr>
            <a:picLocks noChangeAspect="1"/>
          </p:cNvPicPr>
          <p:nvPr/>
        </p:nvPicPr>
        <p:blipFill>
          <a:blip r:embed="rId3"/>
          <a:stretch>
            <a:fillRect/>
          </a:stretch>
        </p:blipFill>
        <p:spPr>
          <a:xfrm>
            <a:off x="1907704" y="3789641"/>
            <a:ext cx="5435028" cy="3057203"/>
          </a:xfrm>
          <a:prstGeom prst="rect">
            <a:avLst/>
          </a:prstGeom>
          <a:noFill/>
        </p:spPr>
      </p:pic>
    </p:spTree>
    <p:extLst>
      <p:ext uri="{BB962C8B-B14F-4D97-AF65-F5344CB8AC3E}">
        <p14:creationId xmlns:p14="http://schemas.microsoft.com/office/powerpoint/2010/main" val="1830117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3C739513-FA1E-D3CC-0BE3-14776AF06C15}"/>
              </a:ext>
            </a:extLst>
          </p:cNvPr>
          <p:cNvPicPr>
            <a:picLocks noChangeAspect="1"/>
          </p:cNvPicPr>
          <p:nvPr/>
        </p:nvPicPr>
        <p:blipFill>
          <a:blip r:embed="rId2"/>
          <a:stretch>
            <a:fillRect/>
          </a:stretch>
        </p:blipFill>
        <p:spPr>
          <a:xfrm>
            <a:off x="107504" y="476672"/>
            <a:ext cx="8314286" cy="2742857"/>
          </a:xfrm>
          <a:prstGeom prst="rect">
            <a:avLst/>
          </a:prstGeom>
        </p:spPr>
      </p:pic>
      <p:pic>
        <p:nvPicPr>
          <p:cNvPr id="7" name="Obrázek 6">
            <a:extLst>
              <a:ext uri="{FF2B5EF4-FFF2-40B4-BE49-F238E27FC236}">
                <a16:creationId xmlns:a16="http://schemas.microsoft.com/office/drawing/2014/main" id="{D3AD83BF-E8AB-9740-872D-6879881ED6F2}"/>
              </a:ext>
            </a:extLst>
          </p:cNvPr>
          <p:cNvPicPr>
            <a:picLocks noChangeAspect="1"/>
          </p:cNvPicPr>
          <p:nvPr/>
        </p:nvPicPr>
        <p:blipFill>
          <a:blip r:embed="rId3"/>
          <a:stretch>
            <a:fillRect/>
          </a:stretch>
        </p:blipFill>
        <p:spPr>
          <a:xfrm>
            <a:off x="244913" y="3634415"/>
            <a:ext cx="8200000" cy="2704762"/>
          </a:xfrm>
          <a:prstGeom prst="rect">
            <a:avLst/>
          </a:prstGeom>
        </p:spPr>
      </p:pic>
    </p:spTree>
    <p:extLst>
      <p:ext uri="{BB962C8B-B14F-4D97-AF65-F5344CB8AC3E}">
        <p14:creationId xmlns:p14="http://schemas.microsoft.com/office/powerpoint/2010/main" val="4096976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703A33-3144-4524-B332-A52C4C6A23AC}"/>
              </a:ext>
            </a:extLst>
          </p:cNvPr>
          <p:cNvSpPr>
            <a:spLocks noGrp="1"/>
          </p:cNvSpPr>
          <p:nvPr>
            <p:ph type="title"/>
          </p:nvPr>
        </p:nvSpPr>
        <p:spPr/>
        <p:txBody>
          <a:bodyPr/>
          <a:lstStyle/>
          <a:p>
            <a:r>
              <a:rPr lang="en-GB" noProof="0" dirty="0"/>
              <a:t>Interpretation</a:t>
            </a:r>
          </a:p>
        </p:txBody>
      </p:sp>
      <p:sp>
        <p:nvSpPr>
          <p:cNvPr id="3" name="Zástupný obsah 2">
            <a:extLst>
              <a:ext uri="{FF2B5EF4-FFF2-40B4-BE49-F238E27FC236}">
                <a16:creationId xmlns:a16="http://schemas.microsoft.com/office/drawing/2014/main" id="{5543A34C-109F-4C40-A61B-48C232CCAD7E}"/>
              </a:ext>
            </a:extLst>
          </p:cNvPr>
          <p:cNvSpPr>
            <a:spLocks noGrp="1"/>
          </p:cNvSpPr>
          <p:nvPr>
            <p:ph idx="1"/>
          </p:nvPr>
        </p:nvSpPr>
        <p:spPr>
          <a:xfrm>
            <a:off x="457200" y="1600200"/>
            <a:ext cx="8229600" cy="4853136"/>
          </a:xfrm>
        </p:spPr>
        <p:txBody>
          <a:bodyPr>
            <a:normAutofit fontScale="92500"/>
          </a:bodyPr>
          <a:lstStyle/>
          <a:p>
            <a:r>
              <a:rPr lang="en-GB" noProof="0" dirty="0"/>
              <a:t>There is a significant </a:t>
            </a:r>
            <a:r>
              <a:rPr lang="en-GB" b="1" noProof="0" dirty="0"/>
              <a:t>difference </a:t>
            </a:r>
            <a:r>
              <a:rPr lang="en-GB" noProof="0" dirty="0"/>
              <a:t>between correlations values based on the first (1981- ) and second (1995- ) table → there is a strong negative correlation (</a:t>
            </a:r>
            <a:r>
              <a:rPr lang="en-GB" b="1" noProof="0" dirty="0"/>
              <a:t>- 0.93</a:t>
            </a:r>
            <a:r>
              <a:rPr lang="en-GB" noProof="0" dirty="0"/>
              <a:t>) between Sea Travel and Income in the period 1995 – 2007</a:t>
            </a:r>
          </a:p>
          <a:p>
            <a:r>
              <a:rPr lang="en-GB" noProof="0" dirty="0"/>
              <a:t>It may be that it reflects the fact that sea travel on holiday is an </a:t>
            </a:r>
            <a:r>
              <a:rPr lang="en-GB" b="1" noProof="0" dirty="0"/>
              <a:t>inferior product </a:t>
            </a:r>
            <a:r>
              <a:rPr lang="en-GB" noProof="0" dirty="0"/>
              <a:t>with a large negative income elasticity → i.e. as Britons get richer, they are, ceteris paribus, less likely to take their cars on to a ferry to Europe</a:t>
            </a:r>
          </a:p>
        </p:txBody>
      </p:sp>
    </p:spTree>
    <p:extLst>
      <p:ext uri="{BB962C8B-B14F-4D97-AF65-F5344CB8AC3E}">
        <p14:creationId xmlns:p14="http://schemas.microsoft.com/office/powerpoint/2010/main" val="3576816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5B245B-74C2-CD36-DA82-4B7F45FA09EE}"/>
              </a:ext>
            </a:extLst>
          </p:cNvPr>
          <p:cNvSpPr>
            <a:spLocks noGrp="1"/>
          </p:cNvSpPr>
          <p:nvPr>
            <p:ph type="title"/>
          </p:nvPr>
        </p:nvSpPr>
        <p:spPr/>
        <p:txBody>
          <a:bodyPr/>
          <a:lstStyle/>
          <a:p>
            <a:r>
              <a:rPr lang="en-GB" noProof="0" dirty="0"/>
              <a:t>The impact of air fares?</a:t>
            </a:r>
          </a:p>
        </p:txBody>
      </p:sp>
      <p:sp>
        <p:nvSpPr>
          <p:cNvPr id="3" name="Zástupný obsah 2">
            <a:extLst>
              <a:ext uri="{FF2B5EF4-FFF2-40B4-BE49-F238E27FC236}">
                <a16:creationId xmlns:a16="http://schemas.microsoft.com/office/drawing/2014/main" id="{2A3A6515-59B5-EFF9-C1DF-2370BB0E97D0}"/>
              </a:ext>
            </a:extLst>
          </p:cNvPr>
          <p:cNvSpPr>
            <a:spLocks noGrp="1"/>
          </p:cNvSpPr>
          <p:nvPr>
            <p:ph idx="1"/>
          </p:nvPr>
        </p:nvSpPr>
        <p:spPr/>
        <p:txBody>
          <a:bodyPr>
            <a:normAutofit fontScale="92500"/>
          </a:bodyPr>
          <a:lstStyle/>
          <a:p>
            <a:r>
              <a:rPr lang="en-GB" b="1" noProof="0" dirty="0"/>
              <a:t>Conversely</a:t>
            </a:r>
            <a:r>
              <a:rPr lang="en-GB" noProof="0" dirty="0"/>
              <a:t>, we may well believe that this is a short-term effect brought on by </a:t>
            </a:r>
            <a:r>
              <a:rPr lang="en-GB" b="1" noProof="0" dirty="0"/>
              <a:t>rapidly declining air fares</a:t>
            </a:r>
            <a:r>
              <a:rPr lang="en-GB" noProof="0" dirty="0"/>
              <a:t> in recent years and that the longer series with much weaker correlation (</a:t>
            </a:r>
            <a:r>
              <a:rPr lang="en-GB" b="1" noProof="0" dirty="0"/>
              <a:t>-0.148</a:t>
            </a:r>
            <a:r>
              <a:rPr lang="en-GB" noProof="0" dirty="0"/>
              <a:t>) is a better indication of what to expect in the future</a:t>
            </a:r>
          </a:p>
          <a:p>
            <a:r>
              <a:rPr lang="en-GB" noProof="0" dirty="0"/>
              <a:t>It is important to recognize that our </a:t>
            </a:r>
            <a:r>
              <a:rPr lang="en-GB" b="1" noProof="0" dirty="0"/>
              <a:t>understanding</a:t>
            </a:r>
            <a:r>
              <a:rPr lang="en-GB" noProof="0" dirty="0"/>
              <a:t> from economic theory of what underlies change is crucial to modelling and forecasting</a:t>
            </a:r>
          </a:p>
        </p:txBody>
      </p:sp>
    </p:spTree>
    <p:extLst>
      <p:ext uri="{BB962C8B-B14F-4D97-AF65-F5344CB8AC3E}">
        <p14:creationId xmlns:p14="http://schemas.microsoft.com/office/powerpoint/2010/main" val="2146157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4CB07A-59C9-E64A-7C76-D4413133F962}"/>
              </a:ext>
            </a:extLst>
          </p:cNvPr>
          <p:cNvSpPr>
            <a:spLocks noGrp="1"/>
          </p:cNvSpPr>
          <p:nvPr>
            <p:ph type="title"/>
          </p:nvPr>
        </p:nvSpPr>
        <p:spPr>
          <a:xfrm>
            <a:off x="457200" y="274638"/>
            <a:ext cx="8229600" cy="922114"/>
          </a:xfrm>
        </p:spPr>
        <p:txBody>
          <a:bodyPr>
            <a:normAutofit/>
          </a:bodyPr>
          <a:lstStyle/>
          <a:p>
            <a:r>
              <a:rPr lang="en-GB" noProof="0" dirty="0"/>
              <a:t>The impact of competing modes</a:t>
            </a:r>
          </a:p>
        </p:txBody>
      </p:sp>
      <p:sp>
        <p:nvSpPr>
          <p:cNvPr id="3" name="Zástupný obsah 2">
            <a:extLst>
              <a:ext uri="{FF2B5EF4-FFF2-40B4-BE49-F238E27FC236}">
                <a16:creationId xmlns:a16="http://schemas.microsoft.com/office/drawing/2014/main" id="{6A7FE4EE-9F4B-64DD-B2D4-12C20219ED5F}"/>
              </a:ext>
            </a:extLst>
          </p:cNvPr>
          <p:cNvSpPr>
            <a:spLocks noGrp="1"/>
          </p:cNvSpPr>
          <p:nvPr>
            <p:ph idx="1"/>
          </p:nvPr>
        </p:nvSpPr>
        <p:spPr>
          <a:xfrm>
            <a:off x="457200" y="1412776"/>
            <a:ext cx="8229600" cy="5445224"/>
          </a:xfrm>
        </p:spPr>
        <p:txBody>
          <a:bodyPr>
            <a:normAutofit fontScale="85000" lnSpcReduction="20000"/>
          </a:bodyPr>
          <a:lstStyle/>
          <a:p>
            <a:r>
              <a:rPr lang="en-GB" noProof="0" dirty="0"/>
              <a:t>To forecast demand for sea ferries we really require the </a:t>
            </a:r>
            <a:r>
              <a:rPr lang="en-GB" b="1" noProof="0" dirty="0"/>
              <a:t>price</a:t>
            </a:r>
            <a:r>
              <a:rPr lang="en-GB" noProof="0" dirty="0"/>
              <a:t> of ferry services, </a:t>
            </a:r>
            <a:r>
              <a:rPr lang="en-GB" b="1" noProof="0" dirty="0"/>
              <a:t>price </a:t>
            </a:r>
            <a:r>
              <a:rPr lang="en-GB" noProof="0" dirty="0"/>
              <a:t>of air services and </a:t>
            </a:r>
            <a:r>
              <a:rPr lang="en-GB" b="1" noProof="0" dirty="0"/>
              <a:t>price</a:t>
            </a:r>
            <a:r>
              <a:rPr lang="en-GB" noProof="0" dirty="0"/>
              <a:t> of tunnel services</a:t>
            </a:r>
          </a:p>
          <a:p>
            <a:r>
              <a:rPr lang="en-GB" noProof="0" dirty="0"/>
              <a:t>As discussed earlier obtaining „a price“ for a single route is extremely difficult, for a combination </a:t>
            </a:r>
            <a:r>
              <a:rPr lang="en-GB" b="1" noProof="0" dirty="0"/>
              <a:t>virtually impossible</a:t>
            </a:r>
          </a:p>
          <a:p>
            <a:r>
              <a:rPr lang="en-GB" noProof="0" dirty="0"/>
              <a:t>Since we expect price and demand to be quite strongly inversely related, we can sometimes use „demand numbers“ as </a:t>
            </a:r>
            <a:r>
              <a:rPr lang="en-GB" b="1" noProof="0" dirty="0"/>
              <a:t>proxies</a:t>
            </a:r>
            <a:r>
              <a:rPr lang="en-GB" noProof="0" dirty="0"/>
              <a:t> for prices</a:t>
            </a:r>
          </a:p>
          <a:p>
            <a:r>
              <a:rPr lang="en-GB" noProof="0" dirty="0"/>
              <a:t>I addition, the number of air passengers also reflects increases in </a:t>
            </a:r>
            <a:r>
              <a:rPr lang="en-GB" b="1" noProof="0" dirty="0"/>
              <a:t>capacity</a:t>
            </a:r>
          </a:p>
          <a:p>
            <a:r>
              <a:rPr lang="en-GB" noProof="0" dirty="0"/>
              <a:t>It seems </a:t>
            </a:r>
            <a:r>
              <a:rPr lang="en-GB" b="1" noProof="0" dirty="0"/>
              <a:t>reasonable</a:t>
            </a:r>
            <a:r>
              <a:rPr lang="en-GB" noProof="0" dirty="0"/>
              <a:t> to try to explain the number of sea passengers by numbers on the other modes and income</a:t>
            </a:r>
          </a:p>
          <a:p>
            <a:endParaRPr lang="en-GB" noProof="0" dirty="0"/>
          </a:p>
        </p:txBody>
      </p:sp>
    </p:spTree>
    <p:extLst>
      <p:ext uri="{BB962C8B-B14F-4D97-AF65-F5344CB8AC3E}">
        <p14:creationId xmlns:p14="http://schemas.microsoft.com/office/powerpoint/2010/main" val="2489334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3651AA-ECD0-4B2F-AC69-5A8C8460ED80}"/>
              </a:ext>
            </a:extLst>
          </p:cNvPr>
          <p:cNvSpPr>
            <a:spLocks noGrp="1"/>
          </p:cNvSpPr>
          <p:nvPr>
            <p:ph type="title"/>
          </p:nvPr>
        </p:nvSpPr>
        <p:spPr/>
        <p:txBody>
          <a:bodyPr/>
          <a:lstStyle/>
          <a:p>
            <a:endParaRPr lang="en-GB" noProof="0" dirty="0"/>
          </a:p>
        </p:txBody>
      </p:sp>
      <p:sp>
        <p:nvSpPr>
          <p:cNvPr id="3" name="Zástupný obsah 2">
            <a:extLst>
              <a:ext uri="{FF2B5EF4-FFF2-40B4-BE49-F238E27FC236}">
                <a16:creationId xmlns:a16="http://schemas.microsoft.com/office/drawing/2014/main" id="{5401C63E-3568-4E07-98B8-38681613401F}"/>
              </a:ext>
            </a:extLst>
          </p:cNvPr>
          <p:cNvSpPr>
            <a:spLocks noGrp="1"/>
          </p:cNvSpPr>
          <p:nvPr>
            <p:ph idx="1"/>
          </p:nvPr>
        </p:nvSpPr>
        <p:spPr/>
        <p:txBody>
          <a:bodyPr/>
          <a:lstStyle/>
          <a:p>
            <a:endParaRPr lang="cs-CZ"/>
          </a:p>
        </p:txBody>
      </p:sp>
      <p:pic>
        <p:nvPicPr>
          <p:cNvPr id="5" name="Obrázek 4">
            <a:extLst>
              <a:ext uri="{FF2B5EF4-FFF2-40B4-BE49-F238E27FC236}">
                <a16:creationId xmlns:a16="http://schemas.microsoft.com/office/drawing/2014/main" id="{E8EB2949-1435-F79F-A3C0-6D57A30210FF}"/>
              </a:ext>
            </a:extLst>
          </p:cNvPr>
          <p:cNvPicPr>
            <a:picLocks noChangeAspect="1"/>
          </p:cNvPicPr>
          <p:nvPr/>
        </p:nvPicPr>
        <p:blipFill>
          <a:blip r:embed="rId2"/>
          <a:stretch>
            <a:fillRect/>
          </a:stretch>
        </p:blipFill>
        <p:spPr>
          <a:xfrm>
            <a:off x="581524" y="467095"/>
            <a:ext cx="7980952" cy="5923809"/>
          </a:xfrm>
          <a:prstGeom prst="rect">
            <a:avLst/>
          </a:prstGeom>
        </p:spPr>
      </p:pic>
    </p:spTree>
    <p:extLst>
      <p:ext uri="{BB962C8B-B14F-4D97-AF65-F5344CB8AC3E}">
        <p14:creationId xmlns:p14="http://schemas.microsoft.com/office/powerpoint/2010/main" val="16624359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5C1B71-0416-9141-94D9-F3FD860EB897}"/>
              </a:ext>
            </a:extLst>
          </p:cNvPr>
          <p:cNvSpPr>
            <a:spLocks noGrp="1"/>
          </p:cNvSpPr>
          <p:nvPr>
            <p:ph type="title"/>
          </p:nvPr>
        </p:nvSpPr>
        <p:spPr>
          <a:xfrm>
            <a:off x="457200" y="274638"/>
            <a:ext cx="8229600" cy="634082"/>
          </a:xfrm>
        </p:spPr>
        <p:txBody>
          <a:bodyPr>
            <a:normAutofit fontScale="90000"/>
          </a:bodyPr>
          <a:lstStyle/>
          <a:p>
            <a:r>
              <a:rPr lang="en-GB" noProof="0" dirty="0"/>
              <a:t>Conclusions</a:t>
            </a:r>
          </a:p>
        </p:txBody>
      </p:sp>
      <p:sp>
        <p:nvSpPr>
          <p:cNvPr id="3" name="Zástupný obsah 2">
            <a:extLst>
              <a:ext uri="{FF2B5EF4-FFF2-40B4-BE49-F238E27FC236}">
                <a16:creationId xmlns:a16="http://schemas.microsoft.com/office/drawing/2014/main" id="{94008276-8AA1-731D-DD4D-6B6098599CD2}"/>
              </a:ext>
            </a:extLst>
          </p:cNvPr>
          <p:cNvSpPr>
            <a:spLocks noGrp="1"/>
          </p:cNvSpPr>
          <p:nvPr>
            <p:ph idx="1"/>
          </p:nvPr>
        </p:nvSpPr>
        <p:spPr>
          <a:xfrm>
            <a:off x="179512" y="1124744"/>
            <a:ext cx="8856984" cy="5733256"/>
          </a:xfrm>
        </p:spPr>
        <p:txBody>
          <a:bodyPr>
            <a:normAutofit fontScale="85000" lnSpcReduction="20000"/>
          </a:bodyPr>
          <a:lstStyle/>
          <a:p>
            <a:r>
              <a:rPr lang="en-GB" noProof="0" dirty="0"/>
              <a:t>The </a:t>
            </a:r>
            <a:r>
              <a:rPr lang="en-GB" b="1" noProof="0" dirty="0"/>
              <a:t>fit</a:t>
            </a:r>
            <a:r>
              <a:rPr lang="en-GB" noProof="0" dirty="0"/>
              <a:t> of the model is good (95%) and more importantly, the coefficients have the right </a:t>
            </a:r>
            <a:r>
              <a:rPr lang="en-GB" b="1" noProof="0" dirty="0"/>
              <a:t>signs</a:t>
            </a:r>
            <a:r>
              <a:rPr lang="en-GB" noProof="0" dirty="0"/>
              <a:t>. </a:t>
            </a:r>
            <a:r>
              <a:rPr lang="en-GB" b="1" noProof="0" dirty="0"/>
              <a:t>Income elasticity</a:t>
            </a:r>
            <a:r>
              <a:rPr lang="en-GB" noProof="0" dirty="0"/>
              <a:t> of sea travel is almost 4</a:t>
            </a:r>
          </a:p>
          <a:p>
            <a:r>
              <a:rPr lang="en-GB" noProof="0" dirty="0"/>
              <a:t>The increases in </a:t>
            </a:r>
            <a:r>
              <a:rPr lang="en-GB" b="1" noProof="0" dirty="0"/>
              <a:t>air travel </a:t>
            </a:r>
            <a:r>
              <a:rPr lang="en-GB" noProof="0" dirty="0"/>
              <a:t>and not Channel Tunnel has been the most important factor in slowing down the demand for ferries</a:t>
            </a:r>
          </a:p>
          <a:p>
            <a:r>
              <a:rPr lang="en-GB" b="1" noProof="0" dirty="0"/>
              <a:t>If </a:t>
            </a:r>
            <a:r>
              <a:rPr lang="en-GB" noProof="0" dirty="0"/>
              <a:t>airline growth is </a:t>
            </a:r>
            <a:r>
              <a:rPr lang="en-GB" b="1" noProof="0" dirty="0"/>
              <a:t>checked</a:t>
            </a:r>
            <a:r>
              <a:rPr lang="en-GB" noProof="0" dirty="0"/>
              <a:t> because of higher fuel prices and carbon pricing than we would confidently </a:t>
            </a:r>
            <a:r>
              <a:rPr lang="en-GB" b="1" noProof="0" dirty="0"/>
              <a:t>expect</a:t>
            </a:r>
            <a:r>
              <a:rPr lang="en-GB" noProof="0" dirty="0"/>
              <a:t> significant </a:t>
            </a:r>
            <a:r>
              <a:rPr lang="en-GB" b="1" noProof="0" dirty="0"/>
              <a:t>growth</a:t>
            </a:r>
            <a:r>
              <a:rPr lang="en-GB" noProof="0" dirty="0"/>
              <a:t> in the ferry market well more than the growth of GDP</a:t>
            </a:r>
          </a:p>
          <a:p>
            <a:r>
              <a:rPr lang="en-GB" noProof="0" dirty="0"/>
              <a:t>It is important to note that if </a:t>
            </a:r>
            <a:r>
              <a:rPr lang="en-GB" b="1" noProof="0" dirty="0"/>
              <a:t>data on prices </a:t>
            </a:r>
            <a:r>
              <a:rPr lang="en-GB" noProof="0" dirty="0"/>
              <a:t>were available, it would be far better than using the proxy variables</a:t>
            </a:r>
          </a:p>
          <a:p>
            <a:r>
              <a:rPr lang="en-GB" noProof="0" dirty="0"/>
              <a:t>In addition, a </a:t>
            </a:r>
            <a:r>
              <a:rPr lang="en-GB" b="1" noProof="0" dirty="0"/>
              <a:t>better modelling strategy </a:t>
            </a:r>
            <a:r>
              <a:rPr lang="en-GB" noProof="0" dirty="0"/>
              <a:t>might well be to model the total market and relate that to GDP and model mode choice separately based on factors such as price and journey time</a:t>
            </a:r>
          </a:p>
          <a:p>
            <a:endParaRPr lang="en-GB" noProof="0" dirty="0"/>
          </a:p>
        </p:txBody>
      </p:sp>
    </p:spTree>
    <p:extLst>
      <p:ext uri="{BB962C8B-B14F-4D97-AF65-F5344CB8AC3E}">
        <p14:creationId xmlns:p14="http://schemas.microsoft.com/office/powerpoint/2010/main" val="593442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FDA8CE2C-7C61-D83E-42A1-746800CB09EB}"/>
              </a:ext>
            </a:extLst>
          </p:cNvPr>
          <p:cNvSpPr>
            <a:spLocks noGrp="1"/>
          </p:cNvSpPr>
          <p:nvPr>
            <p:ph type="ctrTitle"/>
          </p:nvPr>
        </p:nvSpPr>
        <p:spPr/>
        <p:txBody>
          <a:bodyPr/>
          <a:lstStyle/>
          <a:p>
            <a:r>
              <a:rPr lang="en-GB" b="1" dirty="0"/>
              <a:t>MODELLING CHOICE</a:t>
            </a:r>
          </a:p>
        </p:txBody>
      </p:sp>
      <p:sp>
        <p:nvSpPr>
          <p:cNvPr id="5" name="Podnadpis 4">
            <a:extLst>
              <a:ext uri="{FF2B5EF4-FFF2-40B4-BE49-F238E27FC236}">
                <a16:creationId xmlns:a16="http://schemas.microsoft.com/office/drawing/2014/main" id="{7A36F7DB-871B-28D7-4362-21DDB076E8F8}"/>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37584465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014961-0DAC-D773-4420-007566DB135F}"/>
              </a:ext>
            </a:extLst>
          </p:cNvPr>
          <p:cNvSpPr>
            <a:spLocks noGrp="1"/>
          </p:cNvSpPr>
          <p:nvPr>
            <p:ph type="title"/>
          </p:nvPr>
        </p:nvSpPr>
        <p:spPr/>
        <p:txBody>
          <a:bodyPr/>
          <a:lstStyle/>
          <a:p>
            <a:r>
              <a:rPr lang="en-GB" b="1" dirty="0"/>
              <a:t>Background</a:t>
            </a:r>
          </a:p>
        </p:txBody>
      </p:sp>
      <p:sp>
        <p:nvSpPr>
          <p:cNvPr id="3" name="Zástupný obsah 2">
            <a:extLst>
              <a:ext uri="{FF2B5EF4-FFF2-40B4-BE49-F238E27FC236}">
                <a16:creationId xmlns:a16="http://schemas.microsoft.com/office/drawing/2014/main" id="{333F7392-7FAA-8E94-3C97-9F733E0D4B29}"/>
              </a:ext>
            </a:extLst>
          </p:cNvPr>
          <p:cNvSpPr>
            <a:spLocks noGrp="1"/>
          </p:cNvSpPr>
          <p:nvPr>
            <p:ph idx="1"/>
          </p:nvPr>
        </p:nvSpPr>
        <p:spPr/>
        <p:txBody>
          <a:bodyPr>
            <a:normAutofit fontScale="92500"/>
          </a:bodyPr>
          <a:lstStyle/>
          <a:p>
            <a:r>
              <a:rPr lang="en-GB" dirty="0"/>
              <a:t>It is often the case that we are more concerned with forecasting the </a:t>
            </a:r>
            <a:r>
              <a:rPr lang="en-GB" b="1" dirty="0"/>
              <a:t>share</a:t>
            </a:r>
            <a:r>
              <a:rPr lang="en-GB" dirty="0"/>
              <a:t> of existing traffic than the growth of that traffic</a:t>
            </a:r>
          </a:p>
          <a:p>
            <a:r>
              <a:rPr lang="en-GB" b="1" dirty="0"/>
              <a:t>Example:</a:t>
            </a:r>
            <a:r>
              <a:rPr lang="en-GB" dirty="0"/>
              <a:t> Investing in a new toll motorway that runs parallel to an overcrowded existing motorway → the key question is how many vehicles we might expect at various levels of toll</a:t>
            </a:r>
          </a:p>
          <a:p>
            <a:r>
              <a:rPr lang="en-GB" b="1" dirty="0"/>
              <a:t>Modelling</a:t>
            </a:r>
            <a:r>
              <a:rPr lang="en-GB" dirty="0"/>
              <a:t> → gravity model → total traffic → choice model → shares of old and new motorway</a:t>
            </a:r>
          </a:p>
        </p:txBody>
      </p:sp>
    </p:spTree>
    <p:extLst>
      <p:ext uri="{BB962C8B-B14F-4D97-AF65-F5344CB8AC3E}">
        <p14:creationId xmlns:p14="http://schemas.microsoft.com/office/powerpoint/2010/main" val="28975233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6677E3-CC98-D234-56EF-8752C4A37AFF}"/>
              </a:ext>
            </a:extLst>
          </p:cNvPr>
          <p:cNvSpPr>
            <a:spLocks noGrp="1"/>
          </p:cNvSpPr>
          <p:nvPr>
            <p:ph type="title"/>
          </p:nvPr>
        </p:nvSpPr>
        <p:spPr>
          <a:xfrm>
            <a:off x="457200" y="274638"/>
            <a:ext cx="8229600" cy="922114"/>
          </a:xfrm>
        </p:spPr>
        <p:txBody>
          <a:bodyPr/>
          <a:lstStyle/>
          <a:p>
            <a:r>
              <a:rPr lang="en-GB" dirty="0"/>
              <a:t>Data and Specifications</a:t>
            </a:r>
          </a:p>
        </p:txBody>
      </p:sp>
      <p:sp>
        <p:nvSpPr>
          <p:cNvPr id="3" name="Zástupný obsah 2">
            <a:extLst>
              <a:ext uri="{FF2B5EF4-FFF2-40B4-BE49-F238E27FC236}">
                <a16:creationId xmlns:a16="http://schemas.microsoft.com/office/drawing/2014/main" id="{B94B762D-518E-A365-5180-8A4A6C259571}"/>
              </a:ext>
            </a:extLst>
          </p:cNvPr>
          <p:cNvSpPr>
            <a:spLocks noGrp="1"/>
          </p:cNvSpPr>
          <p:nvPr>
            <p:ph idx="1"/>
          </p:nvPr>
        </p:nvSpPr>
        <p:spPr>
          <a:xfrm>
            <a:off x="228600" y="1333621"/>
            <a:ext cx="8686800" cy="5517232"/>
          </a:xfrm>
        </p:spPr>
        <p:txBody>
          <a:bodyPr>
            <a:normAutofit fontScale="92500" lnSpcReduction="20000"/>
          </a:bodyPr>
          <a:lstStyle/>
          <a:p>
            <a:r>
              <a:rPr lang="en-GB" dirty="0"/>
              <a:t>Choice modelling data comes in two forms:              a) </a:t>
            </a:r>
            <a:r>
              <a:rPr lang="en-GB" b="1" dirty="0"/>
              <a:t>Individual</a:t>
            </a:r>
            <a:r>
              <a:rPr lang="en-GB" dirty="0"/>
              <a:t> Data gathered within one time period   b) </a:t>
            </a:r>
            <a:r>
              <a:rPr lang="en-GB" b="1" dirty="0"/>
              <a:t>Market Share </a:t>
            </a:r>
            <a:r>
              <a:rPr lang="en-GB" dirty="0"/>
              <a:t>Data which can be cross section, time series or panel</a:t>
            </a:r>
          </a:p>
          <a:p>
            <a:r>
              <a:rPr lang="en-GB" dirty="0"/>
              <a:t>Increasingly, when contemplating quality changes, a </a:t>
            </a:r>
            <a:r>
              <a:rPr lang="en-GB" b="1" dirty="0"/>
              <a:t>survey</a:t>
            </a:r>
            <a:r>
              <a:rPr lang="en-GB" dirty="0"/>
              <a:t> is undertaken where customers are presented with number of alternatives and asked to choose between them → </a:t>
            </a:r>
            <a:r>
              <a:rPr lang="en-GB" b="1" dirty="0"/>
              <a:t>Choice Experiment</a:t>
            </a:r>
          </a:p>
          <a:p>
            <a:r>
              <a:rPr lang="en-GB" b="1" dirty="0"/>
              <a:t>Forecasting Shares</a:t>
            </a:r>
            <a:r>
              <a:rPr lang="en-GB" dirty="0"/>
              <a:t>: The choices are made on the basis of differences between factors such as journey time and price → The specified model must consider the logical limits of proportions and the law of diminishing marginal utility → One common form is the </a:t>
            </a:r>
            <a:r>
              <a:rPr lang="en-GB" b="1" dirty="0"/>
              <a:t>Logistic Curve</a:t>
            </a:r>
          </a:p>
          <a:p>
            <a:endParaRPr lang="en-GB" b="1" dirty="0"/>
          </a:p>
          <a:p>
            <a:endParaRPr lang="en-GB" dirty="0"/>
          </a:p>
        </p:txBody>
      </p:sp>
    </p:spTree>
    <p:extLst>
      <p:ext uri="{BB962C8B-B14F-4D97-AF65-F5344CB8AC3E}">
        <p14:creationId xmlns:p14="http://schemas.microsoft.com/office/powerpoint/2010/main" val="1410582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7B4F4E-26C8-C691-110D-95A35E404EEE}"/>
              </a:ext>
            </a:extLst>
          </p:cNvPr>
          <p:cNvSpPr>
            <a:spLocks noGrp="1"/>
          </p:cNvSpPr>
          <p:nvPr>
            <p:ph type="title"/>
          </p:nvPr>
        </p:nvSpPr>
        <p:spPr/>
        <p:txBody>
          <a:bodyPr/>
          <a:lstStyle/>
          <a:p>
            <a:r>
              <a:rPr lang="en-GB" noProof="0" dirty="0"/>
              <a:t>Questions</a:t>
            </a:r>
          </a:p>
        </p:txBody>
      </p:sp>
      <p:sp>
        <p:nvSpPr>
          <p:cNvPr id="3" name="Zástupný obsah 2">
            <a:extLst>
              <a:ext uri="{FF2B5EF4-FFF2-40B4-BE49-F238E27FC236}">
                <a16:creationId xmlns:a16="http://schemas.microsoft.com/office/drawing/2014/main" id="{F526072B-DA1C-2EB5-DEF2-EC5C8332F97B}"/>
              </a:ext>
            </a:extLst>
          </p:cNvPr>
          <p:cNvSpPr>
            <a:spLocks noGrp="1"/>
          </p:cNvSpPr>
          <p:nvPr>
            <p:ph idx="1"/>
          </p:nvPr>
        </p:nvSpPr>
        <p:spPr/>
        <p:txBody>
          <a:bodyPr/>
          <a:lstStyle/>
          <a:p>
            <a:r>
              <a:rPr lang="en-GB" noProof="0" dirty="0"/>
              <a:t>What is the direction of </a:t>
            </a:r>
            <a:r>
              <a:rPr lang="en-GB" b="1" noProof="0" dirty="0"/>
              <a:t>causation</a:t>
            </a:r>
            <a:r>
              <a:rPr lang="en-GB" noProof="0" dirty="0"/>
              <a:t>?</a:t>
            </a:r>
          </a:p>
          <a:p>
            <a:r>
              <a:rPr lang="en-GB" noProof="0" dirty="0"/>
              <a:t>Is this pattern </a:t>
            </a:r>
            <a:r>
              <a:rPr lang="en-GB" b="1" noProof="0" dirty="0"/>
              <a:t>sustainable </a:t>
            </a:r>
            <a:r>
              <a:rPr lang="en-GB" noProof="0" dirty="0"/>
              <a:t>in the long run?</a:t>
            </a:r>
          </a:p>
          <a:p>
            <a:r>
              <a:rPr lang="en-GB" noProof="0" dirty="0"/>
              <a:t>Can we </a:t>
            </a:r>
            <a:r>
              <a:rPr lang="en-GB" b="1" noProof="0" dirty="0"/>
              <a:t>decouple</a:t>
            </a:r>
            <a:r>
              <a:rPr lang="en-GB" noProof="0" dirty="0"/>
              <a:t> economic and transport growth?</a:t>
            </a:r>
          </a:p>
          <a:p>
            <a:r>
              <a:rPr lang="en-GB" noProof="0" dirty="0"/>
              <a:t>Can we </a:t>
            </a:r>
            <a:r>
              <a:rPr lang="en-GB" b="1" noProof="0" dirty="0"/>
              <a:t>change</a:t>
            </a:r>
            <a:r>
              <a:rPr lang="en-GB" noProof="0" dirty="0"/>
              <a:t> our behaviour? (15 minutes city, electromobility)</a:t>
            </a:r>
          </a:p>
        </p:txBody>
      </p:sp>
    </p:spTree>
    <p:extLst>
      <p:ext uri="{BB962C8B-B14F-4D97-AF65-F5344CB8AC3E}">
        <p14:creationId xmlns:p14="http://schemas.microsoft.com/office/powerpoint/2010/main" val="620903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4A260B-92A3-4D5C-25FB-DEABA148DFC4}"/>
              </a:ext>
            </a:extLst>
          </p:cNvPr>
          <p:cNvSpPr>
            <a:spLocks noGrp="1"/>
          </p:cNvSpPr>
          <p:nvPr>
            <p:ph type="title"/>
          </p:nvPr>
        </p:nvSpPr>
        <p:spPr>
          <a:xfrm>
            <a:off x="457200" y="274638"/>
            <a:ext cx="8229600" cy="994122"/>
          </a:xfrm>
        </p:spPr>
        <p:txBody>
          <a:bodyPr/>
          <a:lstStyle/>
          <a:p>
            <a:r>
              <a:rPr lang="en-GB" dirty="0"/>
              <a:t>Logistic curve</a:t>
            </a:r>
          </a:p>
        </p:txBody>
      </p:sp>
      <p:pic>
        <p:nvPicPr>
          <p:cNvPr id="7" name="Obrázek 6">
            <a:extLst>
              <a:ext uri="{FF2B5EF4-FFF2-40B4-BE49-F238E27FC236}">
                <a16:creationId xmlns:a16="http://schemas.microsoft.com/office/drawing/2014/main" id="{FB9FC926-05D2-30E0-9FD3-226147B214D7}"/>
              </a:ext>
            </a:extLst>
          </p:cNvPr>
          <p:cNvPicPr>
            <a:picLocks noChangeAspect="1"/>
          </p:cNvPicPr>
          <p:nvPr/>
        </p:nvPicPr>
        <p:blipFill>
          <a:blip r:embed="rId3"/>
          <a:stretch>
            <a:fillRect/>
          </a:stretch>
        </p:blipFill>
        <p:spPr>
          <a:xfrm>
            <a:off x="4692697" y="1560322"/>
            <a:ext cx="4176612" cy="4453955"/>
          </a:xfrm>
          <a:prstGeom prst="rect">
            <a:avLst/>
          </a:prstGeom>
        </p:spPr>
      </p:pic>
      <p:pic>
        <p:nvPicPr>
          <p:cNvPr id="11" name="Obrázek 10">
            <a:extLst>
              <a:ext uri="{FF2B5EF4-FFF2-40B4-BE49-F238E27FC236}">
                <a16:creationId xmlns:a16="http://schemas.microsoft.com/office/drawing/2014/main" id="{12A96DE4-BDAE-5C52-9705-428225411A60}"/>
              </a:ext>
            </a:extLst>
          </p:cNvPr>
          <p:cNvPicPr>
            <a:picLocks noChangeAspect="1"/>
          </p:cNvPicPr>
          <p:nvPr/>
        </p:nvPicPr>
        <p:blipFill>
          <a:blip r:embed="rId4"/>
          <a:stretch>
            <a:fillRect/>
          </a:stretch>
        </p:blipFill>
        <p:spPr>
          <a:xfrm>
            <a:off x="107504" y="1384176"/>
            <a:ext cx="4320480" cy="4630101"/>
          </a:xfrm>
          <a:prstGeom prst="rect">
            <a:avLst/>
          </a:prstGeom>
        </p:spPr>
      </p:pic>
    </p:spTree>
    <p:extLst>
      <p:ext uri="{BB962C8B-B14F-4D97-AF65-F5344CB8AC3E}">
        <p14:creationId xmlns:p14="http://schemas.microsoft.com/office/powerpoint/2010/main" val="14983752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A967DD14-9B95-0BBD-6A11-B668413F81B8}"/>
              </a:ext>
            </a:extLst>
          </p:cNvPr>
          <p:cNvSpPr>
            <a:spLocks noGrp="1"/>
          </p:cNvSpPr>
          <p:nvPr>
            <p:ph type="title"/>
          </p:nvPr>
        </p:nvSpPr>
        <p:spPr>
          <a:xfrm>
            <a:off x="179513" y="274638"/>
            <a:ext cx="8868794" cy="850106"/>
          </a:xfrm>
        </p:spPr>
        <p:txBody>
          <a:bodyPr>
            <a:noAutofit/>
          </a:bodyPr>
          <a:lstStyle/>
          <a:p>
            <a:r>
              <a:rPr lang="en-GB" sz="2400" dirty="0"/>
              <a:t>Example: Following table gives data of mode shares between metropolitan area (some of which are on islands):  </a:t>
            </a:r>
          </a:p>
        </p:txBody>
      </p:sp>
      <p:pic>
        <p:nvPicPr>
          <p:cNvPr id="8" name="Obrázek 7">
            <a:extLst>
              <a:ext uri="{FF2B5EF4-FFF2-40B4-BE49-F238E27FC236}">
                <a16:creationId xmlns:a16="http://schemas.microsoft.com/office/drawing/2014/main" id="{C9963C40-B712-BE74-0EFF-E9387F29D896}"/>
              </a:ext>
            </a:extLst>
          </p:cNvPr>
          <p:cNvPicPr>
            <a:picLocks noChangeAspect="1"/>
          </p:cNvPicPr>
          <p:nvPr/>
        </p:nvPicPr>
        <p:blipFill>
          <a:blip r:embed="rId2"/>
          <a:stretch>
            <a:fillRect/>
          </a:stretch>
        </p:blipFill>
        <p:spPr>
          <a:xfrm>
            <a:off x="683568" y="4627868"/>
            <a:ext cx="5771429" cy="657143"/>
          </a:xfrm>
          <a:prstGeom prst="rect">
            <a:avLst/>
          </a:prstGeom>
        </p:spPr>
      </p:pic>
      <p:pic>
        <p:nvPicPr>
          <p:cNvPr id="10" name="Obrázek 9">
            <a:extLst>
              <a:ext uri="{FF2B5EF4-FFF2-40B4-BE49-F238E27FC236}">
                <a16:creationId xmlns:a16="http://schemas.microsoft.com/office/drawing/2014/main" id="{E1D57658-FEED-2CB8-9416-5BAB62C53B77}"/>
              </a:ext>
            </a:extLst>
          </p:cNvPr>
          <p:cNvPicPr>
            <a:picLocks noChangeAspect="1"/>
          </p:cNvPicPr>
          <p:nvPr/>
        </p:nvPicPr>
        <p:blipFill>
          <a:blip r:embed="rId3"/>
          <a:stretch>
            <a:fillRect/>
          </a:stretch>
        </p:blipFill>
        <p:spPr>
          <a:xfrm>
            <a:off x="683568" y="5285011"/>
            <a:ext cx="7200000" cy="704762"/>
          </a:xfrm>
          <a:prstGeom prst="rect">
            <a:avLst/>
          </a:prstGeom>
        </p:spPr>
      </p:pic>
      <p:pic>
        <p:nvPicPr>
          <p:cNvPr id="12" name="Obrázek 11">
            <a:extLst>
              <a:ext uri="{FF2B5EF4-FFF2-40B4-BE49-F238E27FC236}">
                <a16:creationId xmlns:a16="http://schemas.microsoft.com/office/drawing/2014/main" id="{53117FD2-7694-FEA1-7881-88F19B805DCA}"/>
              </a:ext>
            </a:extLst>
          </p:cNvPr>
          <p:cNvPicPr>
            <a:picLocks noChangeAspect="1"/>
          </p:cNvPicPr>
          <p:nvPr/>
        </p:nvPicPr>
        <p:blipFill>
          <a:blip r:embed="rId4"/>
          <a:stretch>
            <a:fillRect/>
          </a:stretch>
        </p:blipFill>
        <p:spPr>
          <a:xfrm>
            <a:off x="683568" y="5900795"/>
            <a:ext cx="8057143" cy="980952"/>
          </a:xfrm>
          <a:prstGeom prst="rect">
            <a:avLst/>
          </a:prstGeom>
        </p:spPr>
      </p:pic>
      <p:pic>
        <p:nvPicPr>
          <p:cNvPr id="7" name="Obrázek 6">
            <a:extLst>
              <a:ext uri="{FF2B5EF4-FFF2-40B4-BE49-F238E27FC236}">
                <a16:creationId xmlns:a16="http://schemas.microsoft.com/office/drawing/2014/main" id="{C7E5EDC9-43AB-B3CC-3DDC-C887414C92AC}"/>
              </a:ext>
            </a:extLst>
          </p:cNvPr>
          <p:cNvPicPr>
            <a:picLocks noChangeAspect="1"/>
          </p:cNvPicPr>
          <p:nvPr/>
        </p:nvPicPr>
        <p:blipFill>
          <a:blip r:embed="rId5"/>
          <a:stretch>
            <a:fillRect/>
          </a:stretch>
        </p:blipFill>
        <p:spPr>
          <a:xfrm>
            <a:off x="580576" y="1211347"/>
            <a:ext cx="8066667" cy="3495238"/>
          </a:xfrm>
          <a:prstGeom prst="rect">
            <a:avLst/>
          </a:prstGeom>
        </p:spPr>
      </p:pic>
    </p:spTree>
    <p:extLst>
      <p:ext uri="{BB962C8B-B14F-4D97-AF65-F5344CB8AC3E}">
        <p14:creationId xmlns:p14="http://schemas.microsoft.com/office/powerpoint/2010/main" val="24944907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2F3B99-BFA3-59CC-1E9F-64640BB12825}"/>
              </a:ext>
            </a:extLst>
          </p:cNvPr>
          <p:cNvSpPr>
            <a:spLocks noGrp="1"/>
          </p:cNvSpPr>
          <p:nvPr>
            <p:ph type="title"/>
          </p:nvPr>
        </p:nvSpPr>
        <p:spPr/>
        <p:txBody>
          <a:bodyPr/>
          <a:lstStyle/>
          <a:p>
            <a:r>
              <a:rPr lang="en-GB" dirty="0"/>
              <a:t>Developments in choice modelling</a:t>
            </a:r>
          </a:p>
        </p:txBody>
      </p:sp>
      <p:sp>
        <p:nvSpPr>
          <p:cNvPr id="3" name="Zástupný obsah 2">
            <a:extLst>
              <a:ext uri="{FF2B5EF4-FFF2-40B4-BE49-F238E27FC236}">
                <a16:creationId xmlns:a16="http://schemas.microsoft.com/office/drawing/2014/main" id="{7D169B4C-791E-BC15-0556-089F087DC5D8}"/>
              </a:ext>
            </a:extLst>
          </p:cNvPr>
          <p:cNvSpPr>
            <a:spLocks noGrp="1"/>
          </p:cNvSpPr>
          <p:nvPr>
            <p:ph idx="1"/>
          </p:nvPr>
        </p:nvSpPr>
        <p:spPr>
          <a:xfrm>
            <a:off x="457200" y="1600200"/>
            <a:ext cx="8363272" cy="4525963"/>
          </a:xfrm>
        </p:spPr>
        <p:txBody>
          <a:bodyPr>
            <a:normAutofit/>
          </a:bodyPr>
          <a:lstStyle/>
          <a:p>
            <a:r>
              <a:rPr lang="en-GB" sz="3000" b="1" dirty="0"/>
              <a:t>Extensions</a:t>
            </a:r>
            <a:r>
              <a:rPr lang="en-GB" sz="3000" dirty="0"/>
              <a:t> to models with more than two choices</a:t>
            </a:r>
          </a:p>
          <a:p>
            <a:r>
              <a:rPr lang="en-GB" sz="3000" b="1" dirty="0"/>
              <a:t>Multinominal logit </a:t>
            </a:r>
            <a:r>
              <a:rPr lang="en-GB" sz="3000" dirty="0"/>
              <a:t>has a significant limitation → independence of irrelevant alternatives</a:t>
            </a:r>
          </a:p>
          <a:p>
            <a:r>
              <a:rPr lang="en-GB" sz="3000" dirty="0"/>
              <a:t>The preferred model is usually </a:t>
            </a:r>
            <a:r>
              <a:rPr lang="en-GB" sz="3000" b="1" dirty="0"/>
              <a:t>nested model</a:t>
            </a:r>
          </a:p>
        </p:txBody>
      </p:sp>
      <p:pic>
        <p:nvPicPr>
          <p:cNvPr id="5" name="Obrázek 4">
            <a:extLst>
              <a:ext uri="{FF2B5EF4-FFF2-40B4-BE49-F238E27FC236}">
                <a16:creationId xmlns:a16="http://schemas.microsoft.com/office/drawing/2014/main" id="{8F615651-9A42-D7A3-1FD2-6ADFCFCB741C}"/>
              </a:ext>
            </a:extLst>
          </p:cNvPr>
          <p:cNvPicPr>
            <a:picLocks noChangeAspect="1"/>
          </p:cNvPicPr>
          <p:nvPr/>
        </p:nvPicPr>
        <p:blipFill>
          <a:blip r:embed="rId2"/>
          <a:stretch>
            <a:fillRect/>
          </a:stretch>
        </p:blipFill>
        <p:spPr>
          <a:xfrm>
            <a:off x="827584" y="4216571"/>
            <a:ext cx="6980952" cy="1876190"/>
          </a:xfrm>
          <a:prstGeom prst="rect">
            <a:avLst/>
          </a:prstGeom>
        </p:spPr>
      </p:pic>
    </p:spTree>
    <p:extLst>
      <p:ext uri="{BB962C8B-B14F-4D97-AF65-F5344CB8AC3E}">
        <p14:creationId xmlns:p14="http://schemas.microsoft.com/office/powerpoint/2010/main" val="7204023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32B96B-DFAB-1ACA-D661-F5CAB31F2E20}"/>
              </a:ext>
            </a:extLst>
          </p:cNvPr>
          <p:cNvSpPr>
            <a:spLocks noGrp="1"/>
          </p:cNvSpPr>
          <p:nvPr>
            <p:ph type="title"/>
          </p:nvPr>
        </p:nvSpPr>
        <p:spPr/>
        <p:txBody>
          <a:bodyPr>
            <a:normAutofit fontScale="90000"/>
          </a:bodyPr>
          <a:lstStyle/>
          <a:p>
            <a:r>
              <a:rPr lang="en-GB" b="1" dirty="0"/>
              <a:t>CASE: Forecasting a demand for a new ferry service</a:t>
            </a:r>
            <a:endParaRPr lang="en-GB" dirty="0"/>
          </a:p>
        </p:txBody>
      </p:sp>
      <p:sp>
        <p:nvSpPr>
          <p:cNvPr id="3" name="Zástupný obsah 2">
            <a:extLst>
              <a:ext uri="{FF2B5EF4-FFF2-40B4-BE49-F238E27FC236}">
                <a16:creationId xmlns:a16="http://schemas.microsoft.com/office/drawing/2014/main" id="{D0AC4268-9F0A-7F3E-C010-B80558A6F1FA}"/>
              </a:ext>
            </a:extLst>
          </p:cNvPr>
          <p:cNvSpPr>
            <a:spLocks noGrp="1"/>
          </p:cNvSpPr>
          <p:nvPr>
            <p:ph idx="1"/>
          </p:nvPr>
        </p:nvSpPr>
        <p:spPr>
          <a:xfrm>
            <a:off x="107504" y="1628800"/>
            <a:ext cx="8784976" cy="5229200"/>
          </a:xfrm>
        </p:spPr>
        <p:txBody>
          <a:bodyPr>
            <a:normAutofit fontScale="85000" lnSpcReduction="10000"/>
          </a:bodyPr>
          <a:lstStyle/>
          <a:p>
            <a:r>
              <a:rPr lang="en-GB" b="1" dirty="0"/>
              <a:t>Islay and Jura </a:t>
            </a:r>
            <a:r>
              <a:rPr lang="en-GB" dirty="0"/>
              <a:t>are two adjacent islands off the Southwest of Scotland</a:t>
            </a:r>
          </a:p>
          <a:p>
            <a:r>
              <a:rPr lang="en-GB" b="1" dirty="0"/>
              <a:t>Populations</a:t>
            </a:r>
            <a:r>
              <a:rPr lang="en-GB" dirty="0"/>
              <a:t>: Jura (461); Islay (6.500)</a:t>
            </a:r>
          </a:p>
          <a:p>
            <a:r>
              <a:rPr lang="en-GB" dirty="0"/>
              <a:t>Transport to Islay from mainland → 3 return services per day. Journey time: </a:t>
            </a:r>
            <a:r>
              <a:rPr lang="en-GB" b="1" dirty="0"/>
              <a:t>2 hours</a:t>
            </a:r>
          </a:p>
          <a:p>
            <a:r>
              <a:rPr lang="en-GB" dirty="0"/>
              <a:t>Proposed new service: Mainland → Jura → Islay. Journey time: </a:t>
            </a:r>
            <a:r>
              <a:rPr lang="en-GB" b="1" dirty="0"/>
              <a:t>1 hour</a:t>
            </a:r>
            <a:r>
              <a:rPr lang="en-GB" dirty="0"/>
              <a:t>. However </a:t>
            </a:r>
            <a:r>
              <a:rPr lang="en-GB" b="1" dirty="0"/>
              <a:t>not suitable </a:t>
            </a:r>
            <a:r>
              <a:rPr lang="en-GB" dirty="0"/>
              <a:t>for the heavy lorry traffic (distilleries) → old connection still needed</a:t>
            </a:r>
          </a:p>
          <a:p>
            <a:r>
              <a:rPr lang="en-GB" dirty="0"/>
              <a:t>What is the </a:t>
            </a:r>
            <a:r>
              <a:rPr lang="en-GB" b="1" dirty="0"/>
              <a:t>economics</a:t>
            </a:r>
            <a:r>
              <a:rPr lang="en-GB" dirty="0"/>
              <a:t>?</a:t>
            </a:r>
          </a:p>
          <a:p>
            <a:r>
              <a:rPr lang="en-GB" b="1" dirty="0"/>
              <a:t>Initial survey </a:t>
            </a:r>
            <a:r>
              <a:rPr lang="en-GB" dirty="0"/>
              <a:t>→ considerable demand for a new service → road system would need to be improved</a:t>
            </a:r>
          </a:p>
          <a:p>
            <a:r>
              <a:rPr lang="en-GB" b="1" dirty="0"/>
              <a:t>Re-examination in 1996 </a:t>
            </a:r>
            <a:r>
              <a:rPr lang="en-GB" dirty="0"/>
              <a:t>→ demand and choice modelling</a:t>
            </a:r>
          </a:p>
        </p:txBody>
      </p:sp>
    </p:spTree>
    <p:extLst>
      <p:ext uri="{BB962C8B-B14F-4D97-AF65-F5344CB8AC3E}">
        <p14:creationId xmlns:p14="http://schemas.microsoft.com/office/powerpoint/2010/main" val="13820482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a:extLst>
              <a:ext uri="{FF2B5EF4-FFF2-40B4-BE49-F238E27FC236}">
                <a16:creationId xmlns:a16="http://schemas.microsoft.com/office/drawing/2014/main" id="{02150790-9CC0-2E6E-9B6E-1595A90C5C08}"/>
              </a:ext>
            </a:extLst>
          </p:cNvPr>
          <p:cNvPicPr>
            <a:picLocks noChangeAspect="1"/>
          </p:cNvPicPr>
          <p:nvPr/>
        </p:nvPicPr>
        <p:blipFill>
          <a:blip r:embed="rId3"/>
          <a:stretch>
            <a:fillRect/>
          </a:stretch>
        </p:blipFill>
        <p:spPr>
          <a:xfrm>
            <a:off x="90488" y="605648"/>
            <a:ext cx="8963025" cy="5646705"/>
          </a:xfrm>
          <a:prstGeom prst="rect">
            <a:avLst/>
          </a:prstGeom>
          <a:noFill/>
        </p:spPr>
      </p:pic>
    </p:spTree>
    <p:extLst>
      <p:ext uri="{BB962C8B-B14F-4D97-AF65-F5344CB8AC3E}">
        <p14:creationId xmlns:p14="http://schemas.microsoft.com/office/powerpoint/2010/main" val="34059344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349971-AC2B-DFD7-D96C-B0064EC54AE4}"/>
              </a:ext>
            </a:extLst>
          </p:cNvPr>
          <p:cNvSpPr>
            <a:spLocks noGrp="1"/>
          </p:cNvSpPr>
          <p:nvPr>
            <p:ph type="title"/>
          </p:nvPr>
        </p:nvSpPr>
        <p:spPr>
          <a:xfrm>
            <a:off x="457200" y="274638"/>
            <a:ext cx="8229600" cy="1143000"/>
          </a:xfrm>
        </p:spPr>
        <p:txBody>
          <a:bodyPr anchor="ctr">
            <a:normAutofit fontScale="90000"/>
          </a:bodyPr>
          <a:lstStyle/>
          <a:p>
            <a:r>
              <a:rPr lang="en-GB" dirty="0"/>
              <a:t>Demand</a:t>
            </a:r>
            <a:r>
              <a:rPr lang="en-GB" noProof="0" dirty="0"/>
              <a:t> Model – to forecast</a:t>
            </a:r>
            <a:r>
              <a:rPr lang="en-GB" dirty="0"/>
              <a:t> the </a:t>
            </a:r>
            <a:r>
              <a:rPr lang="en-GB" noProof="0" dirty="0"/>
              <a:t>total traffic</a:t>
            </a:r>
          </a:p>
        </p:txBody>
      </p:sp>
      <p:pic>
        <p:nvPicPr>
          <p:cNvPr id="7" name="Obrázek 6">
            <a:extLst>
              <a:ext uri="{FF2B5EF4-FFF2-40B4-BE49-F238E27FC236}">
                <a16:creationId xmlns:a16="http://schemas.microsoft.com/office/drawing/2014/main" id="{100DF066-5FAE-DE26-B916-53E2D87D7A97}"/>
              </a:ext>
            </a:extLst>
          </p:cNvPr>
          <p:cNvPicPr>
            <a:picLocks noChangeAspect="1"/>
          </p:cNvPicPr>
          <p:nvPr/>
        </p:nvPicPr>
        <p:blipFill>
          <a:blip r:embed="rId2"/>
          <a:stretch>
            <a:fillRect/>
          </a:stretch>
        </p:blipFill>
        <p:spPr>
          <a:xfrm>
            <a:off x="129450" y="1916832"/>
            <a:ext cx="8885099" cy="4153784"/>
          </a:xfrm>
          <a:prstGeom prst="rect">
            <a:avLst/>
          </a:prstGeom>
          <a:noFill/>
        </p:spPr>
      </p:pic>
    </p:spTree>
    <p:extLst>
      <p:ext uri="{BB962C8B-B14F-4D97-AF65-F5344CB8AC3E}">
        <p14:creationId xmlns:p14="http://schemas.microsoft.com/office/powerpoint/2010/main" val="17516305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BB17FBD8-4A3C-9E4D-0489-EBAD0DE9840F}"/>
              </a:ext>
            </a:extLst>
          </p:cNvPr>
          <p:cNvSpPr>
            <a:spLocks noGrp="1"/>
          </p:cNvSpPr>
          <p:nvPr>
            <p:ph type="title"/>
          </p:nvPr>
        </p:nvSpPr>
        <p:spPr/>
        <p:txBody>
          <a:bodyPr/>
          <a:lstStyle/>
          <a:p>
            <a:r>
              <a:rPr lang="en-GB" dirty="0"/>
              <a:t>Results</a:t>
            </a:r>
          </a:p>
        </p:txBody>
      </p:sp>
      <p:sp>
        <p:nvSpPr>
          <p:cNvPr id="5" name="TextovéPole 4">
            <a:extLst>
              <a:ext uri="{FF2B5EF4-FFF2-40B4-BE49-F238E27FC236}">
                <a16:creationId xmlns:a16="http://schemas.microsoft.com/office/drawing/2014/main" id="{2AF142EB-B1A7-1DFB-37FB-0B79C596075D}"/>
              </a:ext>
            </a:extLst>
          </p:cNvPr>
          <p:cNvSpPr txBox="1"/>
          <p:nvPr/>
        </p:nvSpPr>
        <p:spPr>
          <a:xfrm>
            <a:off x="179512" y="3582541"/>
            <a:ext cx="8589640" cy="3000821"/>
          </a:xfrm>
          <a:prstGeom prst="rect">
            <a:avLst/>
          </a:prstGeom>
          <a:noFill/>
        </p:spPr>
        <p:txBody>
          <a:bodyPr wrap="square" rtlCol="0">
            <a:spAutoFit/>
          </a:bodyPr>
          <a:lstStyle/>
          <a:p>
            <a:r>
              <a:rPr lang="en-AU" sz="2700" dirty="0"/>
              <a:t>Assuming real prices and populations are relatively </a:t>
            </a:r>
            <a:r>
              <a:rPr lang="en-AU" sz="2700" b="1" dirty="0"/>
              <a:t>stable</a:t>
            </a:r>
            <a:r>
              <a:rPr lang="en-AU" sz="2700" dirty="0"/>
              <a:t> → a </a:t>
            </a:r>
            <a:r>
              <a:rPr lang="en-AU" sz="2700" b="1" dirty="0"/>
              <a:t>forecast</a:t>
            </a:r>
            <a:r>
              <a:rPr lang="en-AU" sz="2700" dirty="0"/>
              <a:t> of demand for Islay/Jura was generated → </a:t>
            </a:r>
            <a:r>
              <a:rPr lang="en-AU" sz="2700" b="1" dirty="0"/>
              <a:t>assuming</a:t>
            </a:r>
            <a:r>
              <a:rPr lang="en-AU" sz="2700" dirty="0"/>
              <a:t> 3 different growth rates and a reduction in a journey time by an hour → this gave estimates of </a:t>
            </a:r>
            <a:r>
              <a:rPr lang="en-AU" sz="2700" b="1" dirty="0"/>
              <a:t>demand growth </a:t>
            </a:r>
            <a:r>
              <a:rPr lang="en-AU" sz="2700" dirty="0"/>
              <a:t>between 33% and 66% → the </a:t>
            </a:r>
            <a:r>
              <a:rPr lang="en-AU" sz="2700" b="1" dirty="0"/>
              <a:t>numbers</a:t>
            </a:r>
            <a:r>
              <a:rPr lang="en-AU" sz="2700" dirty="0"/>
              <a:t> travelling to islands would </a:t>
            </a:r>
            <a:r>
              <a:rPr lang="en-AU" sz="2700" b="1" dirty="0"/>
              <a:t>increase</a:t>
            </a:r>
            <a:r>
              <a:rPr lang="en-AU" sz="2700" dirty="0"/>
              <a:t> substantially → main problem was modelling </a:t>
            </a:r>
            <a:r>
              <a:rPr lang="en-AU" sz="2700" b="1" dirty="0"/>
              <a:t>tourism</a:t>
            </a:r>
          </a:p>
        </p:txBody>
      </p:sp>
      <p:pic>
        <p:nvPicPr>
          <p:cNvPr id="8" name="Obrázek 7">
            <a:extLst>
              <a:ext uri="{FF2B5EF4-FFF2-40B4-BE49-F238E27FC236}">
                <a16:creationId xmlns:a16="http://schemas.microsoft.com/office/drawing/2014/main" id="{D8B91824-6D26-98DE-2411-C530484D7739}"/>
              </a:ext>
            </a:extLst>
          </p:cNvPr>
          <p:cNvPicPr>
            <a:picLocks noChangeAspect="1"/>
          </p:cNvPicPr>
          <p:nvPr/>
        </p:nvPicPr>
        <p:blipFill>
          <a:blip r:embed="rId2"/>
          <a:stretch>
            <a:fillRect/>
          </a:stretch>
        </p:blipFill>
        <p:spPr>
          <a:xfrm>
            <a:off x="150298" y="1484784"/>
            <a:ext cx="8843403" cy="1944216"/>
          </a:xfrm>
          <a:prstGeom prst="rect">
            <a:avLst/>
          </a:prstGeom>
        </p:spPr>
      </p:pic>
    </p:spTree>
    <p:extLst>
      <p:ext uri="{BB962C8B-B14F-4D97-AF65-F5344CB8AC3E}">
        <p14:creationId xmlns:p14="http://schemas.microsoft.com/office/powerpoint/2010/main" val="4826751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8735511-D06A-BCB0-7852-E94ADD7B8F42}"/>
              </a:ext>
            </a:extLst>
          </p:cNvPr>
          <p:cNvSpPr>
            <a:spLocks noGrp="1"/>
          </p:cNvSpPr>
          <p:nvPr>
            <p:ph type="title"/>
          </p:nvPr>
        </p:nvSpPr>
        <p:spPr>
          <a:xfrm>
            <a:off x="457200" y="274638"/>
            <a:ext cx="8229600" cy="1143000"/>
          </a:xfrm>
        </p:spPr>
        <p:txBody>
          <a:bodyPr>
            <a:normAutofit fontScale="90000"/>
          </a:bodyPr>
          <a:lstStyle/>
          <a:p>
            <a:r>
              <a:rPr lang="en-GB" dirty="0"/>
              <a:t>Choice model – to forecast the shares of long and short sea routes </a:t>
            </a:r>
          </a:p>
        </p:txBody>
      </p:sp>
      <p:pic>
        <p:nvPicPr>
          <p:cNvPr id="5" name="Obrázek 4">
            <a:extLst>
              <a:ext uri="{FF2B5EF4-FFF2-40B4-BE49-F238E27FC236}">
                <a16:creationId xmlns:a16="http://schemas.microsoft.com/office/drawing/2014/main" id="{8448F813-23DE-B6AE-ADDE-64B10AB4FB5D}"/>
              </a:ext>
            </a:extLst>
          </p:cNvPr>
          <p:cNvPicPr>
            <a:picLocks noChangeAspect="1"/>
          </p:cNvPicPr>
          <p:nvPr/>
        </p:nvPicPr>
        <p:blipFill>
          <a:blip r:embed="rId2"/>
          <a:stretch>
            <a:fillRect/>
          </a:stretch>
        </p:blipFill>
        <p:spPr>
          <a:xfrm>
            <a:off x="936688" y="1600200"/>
            <a:ext cx="7270623" cy="4525963"/>
          </a:xfrm>
          <a:prstGeom prst="rect">
            <a:avLst/>
          </a:prstGeom>
          <a:noFill/>
        </p:spPr>
      </p:pic>
    </p:spTree>
    <p:extLst>
      <p:ext uri="{BB962C8B-B14F-4D97-AF65-F5344CB8AC3E}">
        <p14:creationId xmlns:p14="http://schemas.microsoft.com/office/powerpoint/2010/main" val="15204968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10769B-BACE-D028-0367-296CC18E8F3A}"/>
              </a:ext>
            </a:extLst>
          </p:cNvPr>
          <p:cNvSpPr>
            <a:spLocks noGrp="1"/>
          </p:cNvSpPr>
          <p:nvPr>
            <p:ph type="title"/>
          </p:nvPr>
        </p:nvSpPr>
        <p:spPr/>
        <p:txBody>
          <a:bodyPr/>
          <a:lstStyle/>
          <a:p>
            <a:r>
              <a:rPr lang="en-GB" noProof="0" dirty="0"/>
              <a:t>Conclusion</a:t>
            </a:r>
          </a:p>
        </p:txBody>
      </p:sp>
      <p:sp>
        <p:nvSpPr>
          <p:cNvPr id="3" name="Zástupný obsah 2">
            <a:extLst>
              <a:ext uri="{FF2B5EF4-FFF2-40B4-BE49-F238E27FC236}">
                <a16:creationId xmlns:a16="http://schemas.microsoft.com/office/drawing/2014/main" id="{06845826-8B95-EF5B-9CBB-E497B7E8510F}"/>
              </a:ext>
            </a:extLst>
          </p:cNvPr>
          <p:cNvSpPr>
            <a:spLocks noGrp="1"/>
          </p:cNvSpPr>
          <p:nvPr>
            <p:ph idx="1"/>
          </p:nvPr>
        </p:nvSpPr>
        <p:spPr>
          <a:xfrm>
            <a:off x="457200" y="1600200"/>
            <a:ext cx="8229600" cy="4983162"/>
          </a:xfrm>
        </p:spPr>
        <p:txBody>
          <a:bodyPr>
            <a:normAutofit fontScale="92500" lnSpcReduction="20000"/>
          </a:bodyPr>
          <a:lstStyle/>
          <a:p>
            <a:r>
              <a:rPr lang="en-GB" dirty="0"/>
              <a:t>Choice model explained 97% of variance and </a:t>
            </a:r>
            <a:r>
              <a:rPr lang="en-GB" b="1" dirty="0"/>
              <a:t>coefficients </a:t>
            </a:r>
            <a:r>
              <a:rPr lang="en-GB" dirty="0"/>
              <a:t>were highly </a:t>
            </a:r>
            <a:r>
              <a:rPr lang="en-GB" b="1" dirty="0"/>
              <a:t>significant</a:t>
            </a:r>
          </a:p>
          <a:p>
            <a:r>
              <a:rPr lang="en-GB" noProof="0" dirty="0"/>
              <a:t>It was supposed that the new connection would be only slightly </a:t>
            </a:r>
            <a:r>
              <a:rPr lang="en-GB" b="1" noProof="0" dirty="0"/>
              <a:t>cheaper</a:t>
            </a:r>
            <a:r>
              <a:rPr lang="en-GB" noProof="0" dirty="0"/>
              <a:t> than the long route, but would be substantially </a:t>
            </a:r>
            <a:r>
              <a:rPr lang="en-GB" b="1" noProof="0" dirty="0"/>
              <a:t>faster </a:t>
            </a:r>
            <a:r>
              <a:rPr lang="en-GB" noProof="0" dirty="0"/>
              <a:t>and more </a:t>
            </a:r>
            <a:r>
              <a:rPr lang="en-GB" b="1" noProof="0" dirty="0"/>
              <a:t>frequent </a:t>
            </a:r>
            <a:r>
              <a:rPr lang="en-GB" noProof="0" dirty="0"/>
              <a:t>→ the result was that </a:t>
            </a:r>
            <a:r>
              <a:rPr lang="en-GB" b="1" noProof="0" dirty="0"/>
              <a:t>80% of vehicles would switch </a:t>
            </a:r>
            <a:r>
              <a:rPr lang="en-GB" noProof="0" dirty="0"/>
              <a:t>to the short crossing</a:t>
            </a:r>
          </a:p>
          <a:p>
            <a:r>
              <a:rPr lang="en-GB" dirty="0"/>
              <a:t>However, this would put into problems/</a:t>
            </a:r>
            <a:r>
              <a:rPr lang="en-GB" b="1" dirty="0"/>
              <a:t>closure longer </a:t>
            </a:r>
            <a:r>
              <a:rPr lang="en-GB" dirty="0"/>
              <a:t>route (essential for freight). Together with need to improve the road system (high costs) → the plan was </a:t>
            </a:r>
            <a:r>
              <a:rPr lang="en-GB" b="1" dirty="0"/>
              <a:t>rejected</a:t>
            </a:r>
            <a:r>
              <a:rPr lang="en-GB" dirty="0"/>
              <a:t> → to the </a:t>
            </a:r>
            <a:r>
              <a:rPr lang="en-GB" b="1" dirty="0"/>
              <a:t>dismay</a:t>
            </a:r>
            <a:r>
              <a:rPr lang="en-GB" dirty="0"/>
              <a:t> of many local groups </a:t>
            </a:r>
            <a:endParaRPr lang="en-GB" noProof="0" dirty="0"/>
          </a:p>
        </p:txBody>
      </p:sp>
    </p:spTree>
    <p:extLst>
      <p:ext uri="{BB962C8B-B14F-4D97-AF65-F5344CB8AC3E}">
        <p14:creationId xmlns:p14="http://schemas.microsoft.com/office/powerpoint/2010/main" val="6360430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725EE5EF-C525-B481-CA08-B81DE6BA0A37}"/>
              </a:ext>
            </a:extLst>
          </p:cNvPr>
          <p:cNvSpPr>
            <a:spLocks noGrp="1"/>
          </p:cNvSpPr>
          <p:nvPr>
            <p:ph type="ctrTitle"/>
          </p:nvPr>
        </p:nvSpPr>
        <p:spPr/>
        <p:txBody>
          <a:bodyPr/>
          <a:lstStyle/>
          <a:p>
            <a:r>
              <a:rPr lang="en-GB" b="1" dirty="0"/>
              <a:t>Forecasting demand for high speed rail</a:t>
            </a:r>
          </a:p>
        </p:txBody>
      </p:sp>
      <p:sp>
        <p:nvSpPr>
          <p:cNvPr id="5" name="Podnadpis 4">
            <a:extLst>
              <a:ext uri="{FF2B5EF4-FFF2-40B4-BE49-F238E27FC236}">
                <a16:creationId xmlns:a16="http://schemas.microsoft.com/office/drawing/2014/main" id="{B73EEB6B-0C1B-DC19-3955-23DB116FF713}"/>
              </a:ext>
            </a:extLst>
          </p:cNvPr>
          <p:cNvSpPr>
            <a:spLocks noGrp="1"/>
          </p:cNvSpPr>
          <p:nvPr>
            <p:ph type="subTitle" idx="1"/>
          </p:nvPr>
        </p:nvSpPr>
        <p:spPr/>
        <p:txBody>
          <a:bodyPr>
            <a:normAutofit fontScale="92500" lnSpcReduction="10000"/>
          </a:bodyPr>
          <a:lstStyle/>
          <a:p>
            <a:r>
              <a:rPr lang="en-GB" dirty="0" err="1"/>
              <a:t>Börjesson</a:t>
            </a:r>
            <a:r>
              <a:rPr lang="en-GB" dirty="0"/>
              <a:t>, M. (2014). Forecasting demand for high speed rail. </a:t>
            </a:r>
            <a:r>
              <a:rPr lang="en-GB" i="1" dirty="0"/>
              <a:t>Transportation Research Part A: Policy and Practice</a:t>
            </a:r>
            <a:r>
              <a:rPr lang="en-GB" dirty="0"/>
              <a:t>, </a:t>
            </a:r>
            <a:r>
              <a:rPr lang="en-GB" i="1" dirty="0"/>
              <a:t>70</a:t>
            </a:r>
            <a:r>
              <a:rPr lang="en-GB" dirty="0"/>
              <a:t>, 81-92.</a:t>
            </a:r>
          </a:p>
        </p:txBody>
      </p:sp>
    </p:spTree>
    <p:extLst>
      <p:ext uri="{BB962C8B-B14F-4D97-AF65-F5344CB8AC3E}">
        <p14:creationId xmlns:p14="http://schemas.microsoft.com/office/powerpoint/2010/main" val="3747544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Direction of causation?</a:t>
            </a:r>
          </a:p>
        </p:txBody>
      </p:sp>
      <p:sp>
        <p:nvSpPr>
          <p:cNvPr id="3" name="Zástupný symbol pro obsah 2"/>
          <p:cNvSpPr>
            <a:spLocks noGrp="1"/>
          </p:cNvSpPr>
          <p:nvPr>
            <p:ph idx="1"/>
          </p:nvPr>
        </p:nvSpPr>
        <p:spPr/>
        <p:txBody>
          <a:bodyPr>
            <a:normAutofit fontScale="92500"/>
          </a:bodyPr>
          <a:lstStyle/>
          <a:p>
            <a:r>
              <a:rPr lang="en-GB" noProof="0" dirty="0"/>
              <a:t>The association between </a:t>
            </a:r>
            <a:r>
              <a:rPr lang="en-GB" b="1" noProof="0" dirty="0"/>
              <a:t>transport volumes </a:t>
            </a:r>
            <a:r>
              <a:rPr lang="en-GB" noProof="0" dirty="0"/>
              <a:t>and GDP has long been recognized, there remains real question over the direction of causation </a:t>
            </a:r>
          </a:p>
          <a:p>
            <a:r>
              <a:rPr lang="en-GB" noProof="0" dirty="0"/>
              <a:t>Is it that as </a:t>
            </a:r>
            <a:r>
              <a:rPr lang="en-GB" b="1" noProof="0" dirty="0"/>
              <a:t>income rise</a:t>
            </a:r>
            <a:r>
              <a:rPr lang="en-GB" noProof="0" dirty="0"/>
              <a:t>, more goods are demanded and transported?</a:t>
            </a:r>
          </a:p>
          <a:p>
            <a:r>
              <a:rPr lang="en-GB" noProof="0" dirty="0"/>
              <a:t>The alternative hypothesis is that advances in freight transport will result in </a:t>
            </a:r>
            <a:r>
              <a:rPr lang="en-GB" b="1" noProof="0" dirty="0"/>
              <a:t>reduced transport costs</a:t>
            </a:r>
            <a:r>
              <a:rPr lang="en-GB" noProof="0" dirty="0"/>
              <a:t> and it will lead to more goods produced</a:t>
            </a:r>
          </a:p>
        </p:txBody>
      </p:sp>
    </p:spTree>
    <p:extLst>
      <p:ext uri="{BB962C8B-B14F-4D97-AF65-F5344CB8AC3E}">
        <p14:creationId xmlns:p14="http://schemas.microsoft.com/office/powerpoint/2010/main" val="18281806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A5CF02-136C-CE10-9041-1EC2C85BA727}"/>
              </a:ext>
            </a:extLst>
          </p:cNvPr>
          <p:cNvSpPr>
            <a:spLocks noGrp="1"/>
          </p:cNvSpPr>
          <p:nvPr>
            <p:ph type="title"/>
          </p:nvPr>
        </p:nvSpPr>
        <p:spPr/>
        <p:txBody>
          <a:bodyPr>
            <a:normAutofit/>
          </a:bodyPr>
          <a:lstStyle/>
          <a:p>
            <a:r>
              <a:rPr lang="en-GB" dirty="0"/>
              <a:t>Summary</a:t>
            </a:r>
          </a:p>
        </p:txBody>
      </p:sp>
      <p:sp>
        <p:nvSpPr>
          <p:cNvPr id="3" name="Zástupný obsah 2">
            <a:extLst>
              <a:ext uri="{FF2B5EF4-FFF2-40B4-BE49-F238E27FC236}">
                <a16:creationId xmlns:a16="http://schemas.microsoft.com/office/drawing/2014/main" id="{2AC4235C-E67A-0ADA-D805-D6A62AC9B7F3}"/>
              </a:ext>
            </a:extLst>
          </p:cNvPr>
          <p:cNvSpPr>
            <a:spLocks noGrp="1"/>
          </p:cNvSpPr>
          <p:nvPr>
            <p:ph idx="1"/>
          </p:nvPr>
        </p:nvSpPr>
        <p:spPr>
          <a:xfrm>
            <a:off x="457200" y="1772816"/>
            <a:ext cx="8229600" cy="4896544"/>
          </a:xfrm>
        </p:spPr>
        <p:txBody>
          <a:bodyPr>
            <a:normAutofit fontScale="85000" lnSpcReduction="20000"/>
          </a:bodyPr>
          <a:lstStyle/>
          <a:p>
            <a:r>
              <a:rPr lang="en-GB" dirty="0"/>
              <a:t>It is sometimes argued that standard state-of-practice logit-based models cannot forecast the demand for </a:t>
            </a:r>
            <a:r>
              <a:rPr lang="en-GB" b="1" dirty="0"/>
              <a:t>substantially reduced travel times</a:t>
            </a:r>
            <a:r>
              <a:rPr lang="en-GB" dirty="0"/>
              <a:t>, for instance due to High Speed Rail (HSR). </a:t>
            </a:r>
          </a:p>
          <a:p>
            <a:r>
              <a:rPr lang="en-GB" dirty="0"/>
              <a:t>The present paper investigates this issue by </a:t>
            </a:r>
            <a:r>
              <a:rPr lang="en-GB" b="1" dirty="0"/>
              <a:t>reviewing the literature</a:t>
            </a:r>
            <a:r>
              <a:rPr lang="en-GB" dirty="0"/>
              <a:t> on travel time elasticities for long distance rail travel and comparing these with elasticities observed when new HSR lines have opened.</a:t>
            </a:r>
          </a:p>
          <a:p>
            <a:r>
              <a:rPr lang="en-GB" dirty="0"/>
              <a:t>This paper also </a:t>
            </a:r>
            <a:r>
              <a:rPr lang="en-GB" b="1" dirty="0"/>
              <a:t>validates the Swedish long distance </a:t>
            </a:r>
            <a:r>
              <a:rPr lang="en-GB" dirty="0"/>
              <a:t>model, </a:t>
            </a:r>
            <a:r>
              <a:rPr lang="en-GB" dirty="0" err="1"/>
              <a:t>Sampers</a:t>
            </a:r>
            <a:r>
              <a:rPr lang="en-GB" dirty="0"/>
              <a:t>, and its forecast demand for a proposed new HSR, Results indicate that the </a:t>
            </a:r>
            <a:r>
              <a:rPr lang="en-GB" dirty="0" err="1"/>
              <a:t>Sampers</a:t>
            </a:r>
            <a:r>
              <a:rPr lang="en-GB" dirty="0"/>
              <a:t> model is indeed able to predict the demand for HSR reasonably well. </a:t>
            </a:r>
          </a:p>
        </p:txBody>
      </p:sp>
    </p:spTree>
    <p:extLst>
      <p:ext uri="{BB962C8B-B14F-4D97-AF65-F5344CB8AC3E}">
        <p14:creationId xmlns:p14="http://schemas.microsoft.com/office/powerpoint/2010/main" val="19512437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61C1F580-EC90-9DDD-DB88-6B1A936C5E1B}"/>
              </a:ext>
            </a:extLst>
          </p:cNvPr>
          <p:cNvSpPr>
            <a:spLocks noGrp="1"/>
          </p:cNvSpPr>
          <p:nvPr>
            <p:ph type="title"/>
          </p:nvPr>
        </p:nvSpPr>
        <p:spPr/>
        <p:txBody>
          <a:bodyPr/>
          <a:lstStyle/>
          <a:p>
            <a:r>
              <a:rPr lang="en-GB" dirty="0"/>
              <a:t>Rail elasticities in the literature</a:t>
            </a:r>
          </a:p>
        </p:txBody>
      </p:sp>
      <p:pic>
        <p:nvPicPr>
          <p:cNvPr id="3" name="Obrázek 2">
            <a:extLst>
              <a:ext uri="{FF2B5EF4-FFF2-40B4-BE49-F238E27FC236}">
                <a16:creationId xmlns:a16="http://schemas.microsoft.com/office/drawing/2014/main" id="{64D86CDA-AD03-27D0-E138-1BAF57AEF389}"/>
              </a:ext>
            </a:extLst>
          </p:cNvPr>
          <p:cNvPicPr>
            <a:picLocks noChangeAspect="1"/>
          </p:cNvPicPr>
          <p:nvPr/>
        </p:nvPicPr>
        <p:blipFill>
          <a:blip r:embed="rId2"/>
          <a:stretch>
            <a:fillRect/>
          </a:stretch>
        </p:blipFill>
        <p:spPr>
          <a:xfrm>
            <a:off x="14857" y="1848047"/>
            <a:ext cx="9114286" cy="3161905"/>
          </a:xfrm>
          <a:prstGeom prst="rect">
            <a:avLst/>
          </a:prstGeom>
        </p:spPr>
      </p:pic>
    </p:spTree>
    <p:extLst>
      <p:ext uri="{BB962C8B-B14F-4D97-AF65-F5344CB8AC3E}">
        <p14:creationId xmlns:p14="http://schemas.microsoft.com/office/powerpoint/2010/main" val="9133056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8F6690-D667-5B92-B1CA-3A49555C0BAD}"/>
              </a:ext>
            </a:extLst>
          </p:cNvPr>
          <p:cNvSpPr>
            <a:spLocks noGrp="1"/>
          </p:cNvSpPr>
          <p:nvPr>
            <p:ph type="title"/>
          </p:nvPr>
        </p:nvSpPr>
        <p:spPr>
          <a:xfrm>
            <a:off x="457200" y="476672"/>
            <a:ext cx="8229600" cy="1143000"/>
          </a:xfrm>
        </p:spPr>
        <p:txBody>
          <a:bodyPr anchor="ctr">
            <a:normAutofit fontScale="90000"/>
          </a:bodyPr>
          <a:lstStyle/>
          <a:p>
            <a:r>
              <a:rPr lang="en-GB" dirty="0"/>
              <a:t>Estimated relationship between share of rail trips (air-rail mode split) and    in-vehicle train travel time</a:t>
            </a:r>
            <a:endParaRPr lang="en-GB" noProof="0" dirty="0"/>
          </a:p>
        </p:txBody>
      </p:sp>
      <p:pic>
        <p:nvPicPr>
          <p:cNvPr id="6" name="Obrázek 5">
            <a:extLst>
              <a:ext uri="{FF2B5EF4-FFF2-40B4-BE49-F238E27FC236}">
                <a16:creationId xmlns:a16="http://schemas.microsoft.com/office/drawing/2014/main" id="{CA4F94F3-1853-D600-E6CB-39398DF50438}"/>
              </a:ext>
            </a:extLst>
          </p:cNvPr>
          <p:cNvPicPr>
            <a:picLocks noChangeAspect="1"/>
          </p:cNvPicPr>
          <p:nvPr/>
        </p:nvPicPr>
        <p:blipFill>
          <a:blip r:embed="rId2"/>
          <a:stretch>
            <a:fillRect/>
          </a:stretch>
        </p:blipFill>
        <p:spPr>
          <a:xfrm>
            <a:off x="601857" y="2057399"/>
            <a:ext cx="7940286" cy="4525963"/>
          </a:xfrm>
          <a:prstGeom prst="rect">
            <a:avLst/>
          </a:prstGeom>
          <a:noFill/>
        </p:spPr>
      </p:pic>
    </p:spTree>
    <p:extLst>
      <p:ext uri="{BB962C8B-B14F-4D97-AF65-F5344CB8AC3E}">
        <p14:creationId xmlns:p14="http://schemas.microsoft.com/office/powerpoint/2010/main" val="30425610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59D8C8-FF64-652D-5DD7-1271253F341B}"/>
              </a:ext>
            </a:extLst>
          </p:cNvPr>
          <p:cNvSpPr>
            <a:spLocks noGrp="1"/>
          </p:cNvSpPr>
          <p:nvPr>
            <p:ph type="title"/>
          </p:nvPr>
        </p:nvSpPr>
        <p:spPr/>
        <p:txBody>
          <a:bodyPr/>
          <a:lstStyle/>
          <a:p>
            <a:r>
              <a:rPr lang="en-GB" dirty="0"/>
              <a:t>HSR in Sweden</a:t>
            </a:r>
          </a:p>
        </p:txBody>
      </p:sp>
      <p:sp>
        <p:nvSpPr>
          <p:cNvPr id="3" name="Zástupný obsah 2">
            <a:extLst>
              <a:ext uri="{FF2B5EF4-FFF2-40B4-BE49-F238E27FC236}">
                <a16:creationId xmlns:a16="http://schemas.microsoft.com/office/drawing/2014/main" id="{D8F709DC-04AF-215B-FC1B-4AC0FD209269}"/>
              </a:ext>
            </a:extLst>
          </p:cNvPr>
          <p:cNvSpPr>
            <a:spLocks noGrp="1"/>
          </p:cNvSpPr>
          <p:nvPr>
            <p:ph idx="1"/>
          </p:nvPr>
        </p:nvSpPr>
        <p:spPr>
          <a:xfrm>
            <a:off x="457200" y="1417638"/>
            <a:ext cx="8229600" cy="5395738"/>
          </a:xfrm>
        </p:spPr>
        <p:txBody>
          <a:bodyPr>
            <a:normAutofit fontScale="85000" lnSpcReduction="20000"/>
          </a:bodyPr>
          <a:lstStyle/>
          <a:p>
            <a:r>
              <a:rPr lang="en-GB" dirty="0"/>
              <a:t>The Swedish Transport Administration has used the </a:t>
            </a:r>
            <a:r>
              <a:rPr lang="en-GB" dirty="0" err="1"/>
              <a:t>Sampers</a:t>
            </a:r>
            <a:r>
              <a:rPr lang="en-GB" dirty="0"/>
              <a:t> long distance </a:t>
            </a:r>
            <a:r>
              <a:rPr lang="en-GB" b="1" dirty="0"/>
              <a:t>model to forecast </a:t>
            </a:r>
            <a:r>
              <a:rPr lang="en-GB" dirty="0"/>
              <a:t>the effects of a proposed HSR rail track in the Stockholm-Gothenburg corridor. </a:t>
            </a:r>
          </a:p>
          <a:p>
            <a:r>
              <a:rPr lang="en-GB" dirty="0"/>
              <a:t>The thick line on the map in Fig. 2 marks this </a:t>
            </a:r>
            <a:r>
              <a:rPr lang="en-GB" b="1" dirty="0"/>
              <a:t>HSR track</a:t>
            </a:r>
          </a:p>
          <a:p>
            <a:r>
              <a:rPr lang="en-GB" dirty="0"/>
              <a:t>The travel demand has been forecast in a </a:t>
            </a:r>
            <a:r>
              <a:rPr lang="en-GB" b="1" dirty="0"/>
              <a:t>HSR scenario </a:t>
            </a:r>
            <a:r>
              <a:rPr lang="en-GB" dirty="0"/>
              <a:t>and in a </a:t>
            </a:r>
            <a:r>
              <a:rPr lang="en-GB" b="1" dirty="0"/>
              <a:t>baseline scenario</a:t>
            </a:r>
            <a:r>
              <a:rPr lang="en-GB" dirty="0"/>
              <a:t>, the former with the new HSR investment and the latter without. Both scenarios refer to </a:t>
            </a:r>
            <a:r>
              <a:rPr lang="en-GB" b="1" dirty="0"/>
              <a:t>year 2020</a:t>
            </a:r>
            <a:r>
              <a:rPr lang="en-GB" dirty="0"/>
              <a:t>.</a:t>
            </a:r>
          </a:p>
          <a:p>
            <a:r>
              <a:rPr lang="en-GB" dirty="0"/>
              <a:t>In the baseline scenario the travel time of the X2000 trains is on average </a:t>
            </a:r>
            <a:r>
              <a:rPr lang="en-GB" b="1" dirty="0"/>
              <a:t>3 h 5 min</a:t>
            </a:r>
            <a:r>
              <a:rPr lang="en-GB" dirty="0"/>
              <a:t> and there are </a:t>
            </a:r>
            <a:r>
              <a:rPr lang="en-GB" b="1" dirty="0"/>
              <a:t>18 return </a:t>
            </a:r>
            <a:r>
              <a:rPr lang="en-GB" dirty="0"/>
              <a:t>trips a day. In the HSR scenario it is assumed that the travel time decreases to </a:t>
            </a:r>
            <a:r>
              <a:rPr lang="en-GB" b="1" dirty="0"/>
              <a:t>2 h 14 min </a:t>
            </a:r>
            <a:r>
              <a:rPr lang="en-GB" dirty="0"/>
              <a:t>and the frequency increases to </a:t>
            </a:r>
            <a:r>
              <a:rPr lang="en-GB" b="1" dirty="0"/>
              <a:t>24 return </a:t>
            </a:r>
            <a:r>
              <a:rPr lang="en-GB" dirty="0"/>
              <a:t>trips a day</a:t>
            </a:r>
          </a:p>
        </p:txBody>
      </p:sp>
    </p:spTree>
    <p:extLst>
      <p:ext uri="{BB962C8B-B14F-4D97-AF65-F5344CB8AC3E}">
        <p14:creationId xmlns:p14="http://schemas.microsoft.com/office/powerpoint/2010/main" val="29577907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C7ECAE15-450A-352E-673A-C9564475E58A}"/>
              </a:ext>
            </a:extLst>
          </p:cNvPr>
          <p:cNvPicPr>
            <a:picLocks noChangeAspect="1"/>
          </p:cNvPicPr>
          <p:nvPr/>
        </p:nvPicPr>
        <p:blipFill>
          <a:blip r:embed="rId2"/>
          <a:stretch>
            <a:fillRect/>
          </a:stretch>
        </p:blipFill>
        <p:spPr>
          <a:xfrm>
            <a:off x="90488" y="583240"/>
            <a:ext cx="8963025" cy="5691521"/>
          </a:xfrm>
          <a:prstGeom prst="rect">
            <a:avLst/>
          </a:prstGeom>
          <a:noFill/>
        </p:spPr>
      </p:pic>
    </p:spTree>
    <p:extLst>
      <p:ext uri="{BB962C8B-B14F-4D97-AF65-F5344CB8AC3E}">
        <p14:creationId xmlns:p14="http://schemas.microsoft.com/office/powerpoint/2010/main" val="35783131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AAEA782-D456-F68D-6C24-C764289696C9}"/>
              </a:ext>
            </a:extLst>
          </p:cNvPr>
          <p:cNvSpPr>
            <a:spLocks noGrp="1"/>
          </p:cNvSpPr>
          <p:nvPr>
            <p:ph type="title"/>
          </p:nvPr>
        </p:nvSpPr>
        <p:spPr>
          <a:xfrm>
            <a:off x="457200" y="274638"/>
            <a:ext cx="8459940" cy="1143000"/>
          </a:xfrm>
        </p:spPr>
        <p:txBody>
          <a:bodyPr>
            <a:normAutofit fontScale="90000"/>
          </a:bodyPr>
          <a:lstStyle/>
          <a:p>
            <a:r>
              <a:rPr lang="en-GB" dirty="0"/>
              <a:t>Estimation: Total traffic </a:t>
            </a:r>
            <a:br>
              <a:rPr lang="en-GB" dirty="0"/>
            </a:br>
            <a:r>
              <a:rPr lang="en-GB" dirty="0"/>
              <a:t>and market shares</a:t>
            </a:r>
          </a:p>
        </p:txBody>
      </p:sp>
      <p:pic>
        <p:nvPicPr>
          <p:cNvPr id="5" name="Obrázek 4">
            <a:extLst>
              <a:ext uri="{FF2B5EF4-FFF2-40B4-BE49-F238E27FC236}">
                <a16:creationId xmlns:a16="http://schemas.microsoft.com/office/drawing/2014/main" id="{A5655DC1-8F7D-5060-5A3C-9485C715029F}"/>
              </a:ext>
            </a:extLst>
          </p:cNvPr>
          <p:cNvPicPr>
            <a:picLocks noChangeAspect="1"/>
          </p:cNvPicPr>
          <p:nvPr/>
        </p:nvPicPr>
        <p:blipFill>
          <a:blip r:embed="rId2"/>
          <a:stretch>
            <a:fillRect/>
          </a:stretch>
        </p:blipFill>
        <p:spPr>
          <a:xfrm>
            <a:off x="81179" y="2636912"/>
            <a:ext cx="8981642" cy="2088232"/>
          </a:xfrm>
          <a:prstGeom prst="rect">
            <a:avLst/>
          </a:prstGeom>
          <a:noFill/>
        </p:spPr>
      </p:pic>
    </p:spTree>
    <p:extLst>
      <p:ext uri="{BB962C8B-B14F-4D97-AF65-F5344CB8AC3E}">
        <p14:creationId xmlns:p14="http://schemas.microsoft.com/office/powerpoint/2010/main" val="21837679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516AC1-926A-3094-F9D2-4F6C5CD94C57}"/>
              </a:ext>
            </a:extLst>
          </p:cNvPr>
          <p:cNvSpPr>
            <a:spLocks noGrp="1"/>
          </p:cNvSpPr>
          <p:nvPr>
            <p:ph type="title"/>
          </p:nvPr>
        </p:nvSpPr>
        <p:spPr>
          <a:xfrm>
            <a:off x="457200" y="274638"/>
            <a:ext cx="8229600" cy="1143000"/>
          </a:xfrm>
        </p:spPr>
        <p:txBody>
          <a:bodyPr anchor="ctr">
            <a:noAutofit/>
          </a:bodyPr>
          <a:lstStyle/>
          <a:p>
            <a:r>
              <a:rPr lang="en-GB" sz="3600" dirty="0"/>
              <a:t>Share for rail travel, as function of generalized travel time difference between air and rail, business trips</a:t>
            </a:r>
            <a:endParaRPr lang="en-GB" sz="3600" noProof="0" dirty="0"/>
          </a:p>
        </p:txBody>
      </p:sp>
      <p:pic>
        <p:nvPicPr>
          <p:cNvPr id="7" name="Obrázek 6">
            <a:extLst>
              <a:ext uri="{FF2B5EF4-FFF2-40B4-BE49-F238E27FC236}">
                <a16:creationId xmlns:a16="http://schemas.microsoft.com/office/drawing/2014/main" id="{9615AB34-6812-DF7E-FADB-DE7B65027FAE}"/>
              </a:ext>
            </a:extLst>
          </p:cNvPr>
          <p:cNvPicPr>
            <a:picLocks noChangeAspect="1"/>
          </p:cNvPicPr>
          <p:nvPr/>
        </p:nvPicPr>
        <p:blipFill>
          <a:blip r:embed="rId2"/>
          <a:stretch>
            <a:fillRect/>
          </a:stretch>
        </p:blipFill>
        <p:spPr>
          <a:xfrm>
            <a:off x="566722" y="1844824"/>
            <a:ext cx="8010556" cy="4525963"/>
          </a:xfrm>
          <a:prstGeom prst="rect">
            <a:avLst/>
          </a:prstGeom>
          <a:noFill/>
        </p:spPr>
      </p:pic>
    </p:spTree>
    <p:extLst>
      <p:ext uri="{BB962C8B-B14F-4D97-AF65-F5344CB8AC3E}">
        <p14:creationId xmlns:p14="http://schemas.microsoft.com/office/powerpoint/2010/main" val="26165877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4259BA-2293-437B-A909-64CE4726F979}"/>
              </a:ext>
            </a:extLst>
          </p:cNvPr>
          <p:cNvSpPr>
            <a:spLocks noGrp="1"/>
          </p:cNvSpPr>
          <p:nvPr>
            <p:ph type="title"/>
          </p:nvPr>
        </p:nvSpPr>
        <p:spPr/>
        <p:txBody>
          <a:bodyPr/>
          <a:lstStyle/>
          <a:p>
            <a:r>
              <a:rPr lang="en-GB" dirty="0"/>
              <a:t>Conclusions</a:t>
            </a:r>
          </a:p>
        </p:txBody>
      </p:sp>
      <p:sp>
        <p:nvSpPr>
          <p:cNvPr id="3" name="Zástupný obsah 2">
            <a:extLst>
              <a:ext uri="{FF2B5EF4-FFF2-40B4-BE49-F238E27FC236}">
                <a16:creationId xmlns:a16="http://schemas.microsoft.com/office/drawing/2014/main" id="{C76AEA3A-54F0-2974-04F3-8FEA529D7FDC}"/>
              </a:ext>
            </a:extLst>
          </p:cNvPr>
          <p:cNvSpPr>
            <a:spLocks noGrp="1"/>
          </p:cNvSpPr>
          <p:nvPr>
            <p:ph idx="1"/>
          </p:nvPr>
        </p:nvSpPr>
        <p:spPr>
          <a:xfrm>
            <a:off x="457200" y="1600200"/>
            <a:ext cx="8229600" cy="4983162"/>
          </a:xfrm>
        </p:spPr>
        <p:txBody>
          <a:bodyPr>
            <a:normAutofit fontScale="85000" lnSpcReduction="20000"/>
          </a:bodyPr>
          <a:lstStyle/>
          <a:p>
            <a:r>
              <a:rPr lang="en-GB" dirty="0"/>
              <a:t>In general, the </a:t>
            </a:r>
            <a:r>
              <a:rPr lang="en-GB" b="1" dirty="0"/>
              <a:t>elasticities</a:t>
            </a:r>
            <a:r>
              <a:rPr lang="en-GB" dirty="0"/>
              <a:t> of long-distance models estimated on cross-sectional data in the literature tend to be </a:t>
            </a:r>
            <a:r>
              <a:rPr lang="en-GB" b="1" dirty="0"/>
              <a:t>lower</a:t>
            </a:r>
            <a:r>
              <a:rPr lang="en-GB" dirty="0"/>
              <a:t> (in absolute terms) than the elasticities observed when new HSR lines has been opened, such as those in Madrid–Barcelona, Madrid–Seville and the first phase of the Paris–Lyon HSR line. </a:t>
            </a:r>
          </a:p>
          <a:p>
            <a:r>
              <a:rPr lang="en-GB" dirty="0"/>
              <a:t>The high observed elasticities, however, are likely a result of very </a:t>
            </a:r>
            <a:r>
              <a:rPr lang="en-GB" b="1" dirty="0"/>
              <a:t>long initial rail travel times</a:t>
            </a:r>
            <a:r>
              <a:rPr lang="en-GB" dirty="0"/>
              <a:t>, in particular in the Spanish corridors.</a:t>
            </a:r>
          </a:p>
          <a:p>
            <a:r>
              <a:rPr lang="en-GB" dirty="0"/>
              <a:t>The </a:t>
            </a:r>
            <a:r>
              <a:rPr lang="en-GB" b="1" dirty="0"/>
              <a:t>own elasticity </a:t>
            </a:r>
            <a:r>
              <a:rPr lang="en-GB" dirty="0"/>
              <a:t>of in-vehicle </a:t>
            </a:r>
            <a:r>
              <a:rPr lang="en-GB" b="1" dirty="0"/>
              <a:t>travel time </a:t>
            </a:r>
            <a:r>
              <a:rPr lang="en-GB" dirty="0"/>
              <a:t>on travel demand in response to a proposed HSR line in the Stockholm–Gothenburg corridor is </a:t>
            </a:r>
            <a:r>
              <a:rPr lang="en-GB" b="1" dirty="0"/>
              <a:t>- 1.0 to - 1.15 </a:t>
            </a:r>
            <a:r>
              <a:rPr lang="en-GB" dirty="0"/>
              <a:t>in the non-linear model, which is similar to the second phase of the opening of the Paris–Lyon HSR </a:t>
            </a:r>
            <a:r>
              <a:rPr lang="en-US" dirty="0"/>
              <a:t>line</a:t>
            </a:r>
            <a:endParaRPr lang="cs-CZ" dirty="0"/>
          </a:p>
        </p:txBody>
      </p:sp>
    </p:spTree>
    <p:extLst>
      <p:ext uri="{BB962C8B-B14F-4D97-AF65-F5344CB8AC3E}">
        <p14:creationId xmlns:p14="http://schemas.microsoft.com/office/powerpoint/2010/main" val="89687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b="1" noProof="0" dirty="0"/>
              <a:t>Supply</a:t>
            </a:r>
            <a:r>
              <a:rPr lang="en-GB" noProof="0" dirty="0"/>
              <a:t> led view – transport leads to economic development</a:t>
            </a:r>
          </a:p>
        </p:txBody>
      </p:sp>
      <p:sp>
        <p:nvSpPr>
          <p:cNvPr id="3" name="Zástupný symbol pro obsah 2"/>
          <p:cNvSpPr>
            <a:spLocks noGrp="1"/>
          </p:cNvSpPr>
          <p:nvPr>
            <p:ph idx="1"/>
          </p:nvPr>
        </p:nvSpPr>
        <p:spPr>
          <a:xfrm>
            <a:off x="457200" y="1600201"/>
            <a:ext cx="8229600" cy="4983161"/>
          </a:xfrm>
        </p:spPr>
        <p:txBody>
          <a:bodyPr>
            <a:normAutofit fontScale="85000" lnSpcReduction="20000"/>
          </a:bodyPr>
          <a:lstStyle/>
          <a:p>
            <a:pPr marL="0" indent="0">
              <a:buNone/>
            </a:pPr>
            <a:r>
              <a:rPr lang="en-GB" noProof="0" dirty="0"/>
              <a:t>To adopt a </a:t>
            </a:r>
            <a:r>
              <a:rPr lang="en-GB" b="1" noProof="0" dirty="0"/>
              <a:t>supply led </a:t>
            </a:r>
            <a:r>
              <a:rPr lang="en-GB" noProof="0" dirty="0"/>
              <a:t>model is to suggest that the casual relationship is that improving the transport infrastructure of an area will automatically stimulate economic activity. This would occur for a number of reasons: </a:t>
            </a:r>
          </a:p>
          <a:p>
            <a:r>
              <a:rPr lang="en-GB" b="1" noProof="0" dirty="0"/>
              <a:t>Widening of markets</a:t>
            </a:r>
            <a:r>
              <a:rPr lang="en-GB" noProof="0" dirty="0"/>
              <a:t>, increased production and multiplier effects → the range of potential markets will be expanded</a:t>
            </a:r>
          </a:p>
          <a:p>
            <a:r>
              <a:rPr lang="en-GB" b="1" noProof="0" dirty="0"/>
              <a:t>Indirect effects </a:t>
            </a:r>
            <a:r>
              <a:rPr lang="en-GB" noProof="0" dirty="0"/>
              <a:t>on employment in construction and operation → huge infrastructure projects create an increase in demand</a:t>
            </a:r>
          </a:p>
          <a:p>
            <a:pPr marL="0" indent="0">
              <a:buNone/>
            </a:pPr>
            <a:r>
              <a:rPr lang="en-GB" b="1" dirty="0"/>
              <a:t>Examples:</a:t>
            </a:r>
            <a:r>
              <a:rPr lang="en-GB" dirty="0"/>
              <a:t> 1) Role of railways during Industrial Revolution → movement from agricultural to a manufacturing-based  economy  2) Exploitation of Brazilian rainforest by better lines of communications</a:t>
            </a:r>
          </a:p>
          <a:p>
            <a:pPr marL="0" indent="0">
              <a:buNone/>
            </a:pPr>
            <a:endParaRPr lang="en-GB" noProof="0" dirty="0"/>
          </a:p>
        </p:txBody>
      </p:sp>
    </p:spTree>
    <p:extLst>
      <p:ext uri="{BB962C8B-B14F-4D97-AF65-F5344CB8AC3E}">
        <p14:creationId xmlns:p14="http://schemas.microsoft.com/office/powerpoint/2010/main" val="3915915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8520" y="274638"/>
            <a:ext cx="9073008" cy="1143000"/>
          </a:xfrm>
        </p:spPr>
        <p:txBody>
          <a:bodyPr>
            <a:noAutofit/>
          </a:bodyPr>
          <a:lstStyle/>
          <a:p>
            <a:r>
              <a:rPr lang="en-GB" sz="3600" b="1" noProof="0" dirty="0"/>
              <a:t>Demand</a:t>
            </a:r>
            <a:r>
              <a:rPr lang="en-GB" sz="3600" noProof="0" dirty="0"/>
              <a:t> led models – economic development drives demand for transport</a:t>
            </a:r>
          </a:p>
        </p:txBody>
      </p:sp>
      <p:sp>
        <p:nvSpPr>
          <p:cNvPr id="3" name="Zástupný symbol pro obsah 2"/>
          <p:cNvSpPr>
            <a:spLocks noGrp="1"/>
          </p:cNvSpPr>
          <p:nvPr>
            <p:ph idx="1"/>
          </p:nvPr>
        </p:nvSpPr>
        <p:spPr>
          <a:xfrm>
            <a:off x="457200" y="1600200"/>
            <a:ext cx="8229600" cy="4925144"/>
          </a:xfrm>
        </p:spPr>
        <p:txBody>
          <a:bodyPr>
            <a:normAutofit fontScale="92500" lnSpcReduction="20000"/>
          </a:bodyPr>
          <a:lstStyle/>
          <a:p>
            <a:r>
              <a:rPr lang="en-GB" noProof="0" dirty="0"/>
              <a:t>Contrasting with the supply led view is the alternative idea that transport provision is a invariably a </a:t>
            </a:r>
            <a:r>
              <a:rPr lang="en-GB" b="1" noProof="0" dirty="0"/>
              <a:t>response to </a:t>
            </a:r>
            <a:r>
              <a:rPr lang="en-GB" noProof="0" dirty="0"/>
              <a:t>a basic </a:t>
            </a:r>
            <a:r>
              <a:rPr lang="en-GB" b="1" noProof="0" dirty="0"/>
              <a:t>demand</a:t>
            </a:r>
            <a:r>
              <a:rPr lang="en-GB" b="1" dirty="0"/>
              <a:t> </a:t>
            </a:r>
            <a:r>
              <a:rPr lang="en-GB" dirty="0"/>
              <a:t>→</a:t>
            </a:r>
            <a:r>
              <a:rPr lang="en-GB" b="1" dirty="0"/>
              <a:t> </a:t>
            </a:r>
            <a:r>
              <a:rPr lang="en-GB" noProof="0" dirty="0"/>
              <a:t>hence the casual relationship is that economic development leads to a demand for better transport facilities</a:t>
            </a:r>
          </a:p>
          <a:p>
            <a:r>
              <a:rPr lang="en-GB" b="1" noProof="0" dirty="0"/>
              <a:t>Without a basic demand </a:t>
            </a:r>
            <a:r>
              <a:rPr lang="en-GB" noProof="0" dirty="0"/>
              <a:t>for an area’s goods and services, then irrespective of the quality of the transport infrastructure this will never stimulate that demand</a:t>
            </a:r>
          </a:p>
          <a:p>
            <a:r>
              <a:rPr lang="en-GB" noProof="0" dirty="0"/>
              <a:t>The demand required can come from </a:t>
            </a:r>
            <a:r>
              <a:rPr lang="en-GB" b="1" noProof="0" dirty="0"/>
              <a:t>revealed</a:t>
            </a:r>
            <a:r>
              <a:rPr lang="en-GB" noProof="0" dirty="0"/>
              <a:t> (existing) or </a:t>
            </a:r>
            <a:r>
              <a:rPr lang="en-GB" b="1" noProof="0" dirty="0"/>
              <a:t>latent</a:t>
            </a:r>
            <a:r>
              <a:rPr lang="en-GB" noProof="0" dirty="0"/>
              <a:t> (potential) demand</a:t>
            </a:r>
          </a:p>
          <a:p>
            <a:endParaRPr lang="en-GB" noProof="0" dirty="0"/>
          </a:p>
          <a:p>
            <a:pPr marL="0" indent="0">
              <a:buNone/>
            </a:pPr>
            <a:endParaRPr lang="en-GB" noProof="0" dirty="0"/>
          </a:p>
        </p:txBody>
      </p:sp>
    </p:spTree>
    <p:extLst>
      <p:ext uri="{BB962C8B-B14F-4D97-AF65-F5344CB8AC3E}">
        <p14:creationId xmlns:p14="http://schemas.microsoft.com/office/powerpoint/2010/main" val="2438573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Synthesis</a:t>
            </a:r>
          </a:p>
        </p:txBody>
      </p:sp>
      <p:sp>
        <p:nvSpPr>
          <p:cNvPr id="3" name="Zástupný symbol pro obsah 2"/>
          <p:cNvSpPr>
            <a:spLocks noGrp="1"/>
          </p:cNvSpPr>
          <p:nvPr>
            <p:ph idx="1"/>
          </p:nvPr>
        </p:nvSpPr>
        <p:spPr>
          <a:xfrm>
            <a:off x="457200" y="1600200"/>
            <a:ext cx="8229600" cy="4925144"/>
          </a:xfrm>
        </p:spPr>
        <p:txBody>
          <a:bodyPr>
            <a:normAutofit fontScale="92500" lnSpcReduction="20000"/>
          </a:bodyPr>
          <a:lstStyle/>
          <a:p>
            <a:r>
              <a:rPr lang="en-GB" noProof="0" dirty="0"/>
              <a:t>There is </a:t>
            </a:r>
            <a:r>
              <a:rPr lang="en-GB" b="1" noProof="0" dirty="0"/>
              <a:t>no clear answer </a:t>
            </a:r>
            <a:r>
              <a:rPr lang="en-GB" noProof="0" dirty="0"/>
              <a:t>to the direction of causation and the two are closely associated</a:t>
            </a:r>
          </a:p>
          <a:p>
            <a:r>
              <a:rPr lang="en-GB" noProof="0" dirty="0"/>
              <a:t>Under a supply led view improving transport services and/or upgrading the infrastructure is a </a:t>
            </a:r>
            <a:r>
              <a:rPr lang="en-GB" b="1" noProof="0" dirty="0"/>
              <a:t>necessary and sufficient </a:t>
            </a:r>
            <a:r>
              <a:rPr lang="en-GB" noProof="0" dirty="0"/>
              <a:t>condition for improved transport to lead to economic development</a:t>
            </a:r>
          </a:p>
          <a:p>
            <a:r>
              <a:rPr lang="en-GB" noProof="0" dirty="0"/>
              <a:t>Under a demand led view, however, it is a </a:t>
            </a:r>
            <a:r>
              <a:rPr lang="en-GB" b="1" noProof="0" dirty="0"/>
              <a:t>necessary </a:t>
            </a:r>
            <a:r>
              <a:rPr lang="en-GB" noProof="0" dirty="0"/>
              <a:t>but </a:t>
            </a:r>
            <a:r>
              <a:rPr lang="en-GB" b="1" noProof="0" dirty="0"/>
              <a:t>not sufficient </a:t>
            </a:r>
            <a:r>
              <a:rPr lang="en-GB" noProof="0" dirty="0"/>
              <a:t>condition, i.e. the only condition required. There has to also be a basic derived demand for transport services in order for transport developments to facilitate economic development. </a:t>
            </a:r>
          </a:p>
        </p:txBody>
      </p:sp>
    </p:spTree>
    <p:extLst>
      <p:ext uri="{BB962C8B-B14F-4D97-AF65-F5344CB8AC3E}">
        <p14:creationId xmlns:p14="http://schemas.microsoft.com/office/powerpoint/2010/main" val="1072385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1B7B86-E79C-8B4D-B74F-44C49631E42D}"/>
              </a:ext>
            </a:extLst>
          </p:cNvPr>
          <p:cNvSpPr>
            <a:spLocks noGrp="1"/>
          </p:cNvSpPr>
          <p:nvPr>
            <p:ph type="title"/>
          </p:nvPr>
        </p:nvSpPr>
        <p:spPr/>
        <p:txBody>
          <a:bodyPr>
            <a:normAutofit fontScale="90000"/>
          </a:bodyPr>
          <a:lstStyle/>
          <a:p>
            <a:r>
              <a:rPr lang="en-GB" dirty="0"/>
              <a:t>Passenger transport and development</a:t>
            </a:r>
          </a:p>
        </p:txBody>
      </p:sp>
      <p:sp>
        <p:nvSpPr>
          <p:cNvPr id="3" name="Zástupný obsah 2">
            <a:extLst>
              <a:ext uri="{FF2B5EF4-FFF2-40B4-BE49-F238E27FC236}">
                <a16:creationId xmlns:a16="http://schemas.microsoft.com/office/drawing/2014/main" id="{936B06D6-7001-44F8-51D0-1E98FBC68F1E}"/>
              </a:ext>
            </a:extLst>
          </p:cNvPr>
          <p:cNvSpPr>
            <a:spLocks noGrp="1"/>
          </p:cNvSpPr>
          <p:nvPr>
            <p:ph idx="1"/>
          </p:nvPr>
        </p:nvSpPr>
        <p:spPr>
          <a:xfrm>
            <a:off x="457200" y="1600200"/>
            <a:ext cx="8435280" cy="5069160"/>
          </a:xfrm>
        </p:spPr>
        <p:txBody>
          <a:bodyPr>
            <a:normAutofit fontScale="85000" lnSpcReduction="20000"/>
          </a:bodyPr>
          <a:lstStyle/>
          <a:p>
            <a:r>
              <a:rPr lang="en-GB" dirty="0"/>
              <a:t>When people travel more, do they become </a:t>
            </a:r>
            <a:r>
              <a:rPr lang="en-GB" b="1" dirty="0"/>
              <a:t>better off</a:t>
            </a:r>
            <a:r>
              <a:rPr lang="en-GB" dirty="0"/>
              <a:t>?</a:t>
            </a:r>
          </a:p>
          <a:p>
            <a:r>
              <a:rPr lang="en-GB" b="1" dirty="0"/>
              <a:t>Supply effects</a:t>
            </a:r>
            <a:r>
              <a:rPr lang="en-GB" dirty="0"/>
              <a:t>: upgrading existing transport links → will increase passenger travel → and thereby increase GDP. What about the emergence of commuter belt zones?</a:t>
            </a:r>
          </a:p>
          <a:p>
            <a:r>
              <a:rPr lang="en-GB" b="1" dirty="0"/>
              <a:t>Demand effects </a:t>
            </a:r>
            <a:r>
              <a:rPr lang="en-GB" dirty="0"/>
              <a:t>→ e.g. Heavily used commuter routes with congested routes and overcrowded public transport → time is money → investing in new infrastructure → any problem with such approach?</a:t>
            </a:r>
          </a:p>
          <a:p>
            <a:r>
              <a:rPr lang="en-GB" b="1" dirty="0"/>
              <a:t>Demand effects</a:t>
            </a:r>
            <a:r>
              <a:rPr lang="en-GB" dirty="0"/>
              <a:t>: 1) High speed rail can create new (commuting) markets. 2) Increased wealth creates a demand for more leisure activities  3) Higher incomes tend to produce a modal switch away from public transport towards cars → creating multiple car households</a:t>
            </a:r>
          </a:p>
        </p:txBody>
      </p:sp>
    </p:spTree>
    <p:extLst>
      <p:ext uri="{BB962C8B-B14F-4D97-AF65-F5344CB8AC3E}">
        <p14:creationId xmlns:p14="http://schemas.microsoft.com/office/powerpoint/2010/main" val="2256396494"/>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1222</TotalTime>
  <Words>3014</Words>
  <Application>Microsoft Office PowerPoint</Application>
  <PresentationFormat>Předvádění na obrazovce (4:3)</PresentationFormat>
  <Paragraphs>183</Paragraphs>
  <Slides>57</Slides>
  <Notes>2</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57</vt:i4>
      </vt:variant>
    </vt:vector>
  </HeadingPairs>
  <TitlesOfParts>
    <vt:vector size="60" baseType="lpstr">
      <vt:lpstr>Arial</vt:lpstr>
      <vt:lpstr>Calibri</vt:lpstr>
      <vt:lpstr>Motiv systému Office</vt:lpstr>
      <vt:lpstr>11. TRANSPORT FORECASTING </vt:lpstr>
      <vt:lpstr>Transport and economic growth</vt:lpstr>
      <vt:lpstr>Prezentace aplikace PowerPoint</vt:lpstr>
      <vt:lpstr>Questions</vt:lpstr>
      <vt:lpstr>Direction of causation?</vt:lpstr>
      <vt:lpstr>Supply led view – transport leads to economic development</vt:lpstr>
      <vt:lpstr>Demand led models – economic development drives demand for transport</vt:lpstr>
      <vt:lpstr>Synthesis</vt:lpstr>
      <vt:lpstr>Passenger transport and development</vt:lpstr>
      <vt:lpstr>What is the empirical evidence?</vt:lpstr>
      <vt:lpstr>Supply or demand transport initiatives?</vt:lpstr>
      <vt:lpstr>Decoupling transport from GDP</vt:lpstr>
      <vt:lpstr>TRANSPORT FORECASTING</vt:lpstr>
      <vt:lpstr>Introduction</vt:lpstr>
      <vt:lpstr>Choosing between methods</vt:lpstr>
      <vt:lpstr>QUALITATIVE Methods</vt:lpstr>
      <vt:lpstr>Expert's opinions</vt:lpstr>
      <vt:lpstr>TIME SERIES analysis</vt:lpstr>
      <vt:lpstr>ECONOMETRIC methods  </vt:lpstr>
      <vt:lpstr>The gravity model</vt:lpstr>
      <vt:lpstr>Case: Border effect</vt:lpstr>
      <vt:lpstr>Methodology: Gravity model</vt:lpstr>
      <vt:lpstr>Prezentace aplikace PowerPoint</vt:lpstr>
      <vt:lpstr>Econometric demand models</vt:lpstr>
      <vt:lpstr>CASE: The demand for ferry services</vt:lpstr>
      <vt:lpstr>Prezentace aplikace PowerPoint</vt:lpstr>
      <vt:lpstr>Interpretation</vt:lpstr>
      <vt:lpstr>Seasonal fluctuations</vt:lpstr>
      <vt:lpstr>Misspecification and demand for ferry services</vt:lpstr>
      <vt:lpstr>Prezentace aplikace PowerPoint</vt:lpstr>
      <vt:lpstr>Prezentace aplikace PowerPoint</vt:lpstr>
      <vt:lpstr>Interpretation</vt:lpstr>
      <vt:lpstr>The impact of air fares?</vt:lpstr>
      <vt:lpstr>The impact of competing modes</vt:lpstr>
      <vt:lpstr>Prezentace aplikace PowerPoint</vt:lpstr>
      <vt:lpstr>Conclusions</vt:lpstr>
      <vt:lpstr>MODELLING CHOICE</vt:lpstr>
      <vt:lpstr>Background</vt:lpstr>
      <vt:lpstr>Data and Specifications</vt:lpstr>
      <vt:lpstr>Logistic curve</vt:lpstr>
      <vt:lpstr>Example: Following table gives data of mode shares between metropolitan area (some of which are on islands):  </vt:lpstr>
      <vt:lpstr>Developments in choice modelling</vt:lpstr>
      <vt:lpstr>CASE: Forecasting a demand for a new ferry service</vt:lpstr>
      <vt:lpstr>Prezentace aplikace PowerPoint</vt:lpstr>
      <vt:lpstr>Demand Model – to forecast the total traffic</vt:lpstr>
      <vt:lpstr>Results</vt:lpstr>
      <vt:lpstr>Choice model – to forecast the shares of long and short sea routes </vt:lpstr>
      <vt:lpstr>Conclusion</vt:lpstr>
      <vt:lpstr>Forecasting demand for high speed rail</vt:lpstr>
      <vt:lpstr>Summary</vt:lpstr>
      <vt:lpstr>Rail elasticities in the literature</vt:lpstr>
      <vt:lpstr>Estimated relationship between share of rail trips (air-rail mode split) and    in-vehicle train travel time</vt:lpstr>
      <vt:lpstr>HSR in Sweden</vt:lpstr>
      <vt:lpstr>Prezentace aplikace PowerPoint</vt:lpstr>
      <vt:lpstr>Estimation: Total traffic  and market shares</vt:lpstr>
      <vt:lpstr>Share for rail travel, as function of generalized travel time difference between air and rail, business trips</vt:lpstr>
      <vt:lpstr>Conclusions</vt:lpstr>
    </vt:vector>
  </TitlesOfParts>
  <Company>Ekonomicko-správní fakulta Masarykovy univerzity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Readings for Lecture 12</dc:title>
  <dc:creator>Tomes Zdenek</dc:creator>
  <cp:lastModifiedBy>Zdeněk Tomeš</cp:lastModifiedBy>
  <cp:revision>60</cp:revision>
  <dcterms:created xsi:type="dcterms:W3CDTF">2018-01-04T07:01:17Z</dcterms:created>
  <dcterms:modified xsi:type="dcterms:W3CDTF">2023-08-29T08:36:04Z</dcterms:modified>
</cp:coreProperties>
</file>