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412" r:id="rId3"/>
    <p:sldId id="420" r:id="rId4"/>
    <p:sldId id="421" r:id="rId5"/>
    <p:sldId id="414" r:id="rId6"/>
    <p:sldId id="415" r:id="rId7"/>
    <p:sldId id="416" r:id="rId8"/>
    <p:sldId id="422" r:id="rId9"/>
    <p:sldId id="423" r:id="rId10"/>
    <p:sldId id="424" r:id="rId11"/>
    <p:sldId id="425" r:id="rId12"/>
    <p:sldId id="426" r:id="rId13"/>
    <p:sldId id="427" r:id="rId14"/>
    <p:sldId id="428" r:id="rId15"/>
    <p:sldId id="429" r:id="rId16"/>
    <p:sldId id="430" r:id="rId17"/>
    <p:sldId id="431" r:id="rId18"/>
    <p:sldId id="435" r:id="rId19"/>
    <p:sldId id="432" r:id="rId20"/>
    <p:sldId id="434" r:id="rId21"/>
    <p:sldId id="300" r:id="rId22"/>
    <p:sldId id="301" r:id="rId23"/>
    <p:sldId id="302" r:id="rId24"/>
    <p:sldId id="299" r:id="rId25"/>
    <p:sldId id="393" r:id="rId26"/>
    <p:sldId id="394" r:id="rId27"/>
    <p:sldId id="395" r:id="rId28"/>
    <p:sldId id="396" r:id="rId29"/>
    <p:sldId id="397" r:id="rId30"/>
    <p:sldId id="398" r:id="rId31"/>
    <p:sldId id="399" r:id="rId32"/>
    <p:sldId id="400" r:id="rId33"/>
    <p:sldId id="401" r:id="rId34"/>
    <p:sldId id="313" r:id="rId35"/>
    <p:sldId id="402" r:id="rId36"/>
    <p:sldId id="403" r:id="rId37"/>
    <p:sldId id="274" r:id="rId38"/>
    <p:sldId id="353" r:id="rId39"/>
    <p:sldId id="352" r:id="rId40"/>
    <p:sldId id="355" r:id="rId41"/>
    <p:sldId id="356" r:id="rId42"/>
    <p:sldId id="266" r:id="rId43"/>
    <p:sldId id="411" r:id="rId44"/>
    <p:sldId id="359" r:id="rId45"/>
    <p:sldId id="360" r:id="rId46"/>
    <p:sldId id="417" r:id="rId47"/>
    <p:sldId id="385" r:id="rId48"/>
    <p:sldId id="38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377" autoAdjust="0"/>
    <p:restoredTop sz="94660"/>
  </p:normalViewPr>
  <p:slideViewPr>
    <p:cSldViewPr>
      <p:cViewPr varScale="1">
        <p:scale>
          <a:sx n="64" d="100"/>
          <a:sy n="64" d="100"/>
        </p:scale>
        <p:origin x="88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364FF500-AB16-4809-883E-63ACEF1DA36B}" type="datetimeFigureOut">
              <a:rPr lang="en-GB" smtClean="0"/>
              <a:t>16/08/2023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225946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364FF500-AB16-4809-883E-63ACEF1DA36B}" type="datetimeFigureOut">
              <a:rPr lang="en-GB" smtClean="0"/>
              <a:t>16/08/2023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386187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364FF500-AB16-4809-883E-63ACEF1DA36B}" type="datetimeFigureOut">
              <a:rPr lang="en-GB" smtClean="0"/>
              <a:t>16/08/2023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293903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364FF500-AB16-4809-883E-63ACEF1DA36B}" type="datetimeFigureOut">
              <a:rPr lang="en-GB" smtClean="0"/>
              <a:t>16/08/2023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164570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364FF500-AB16-4809-883E-63ACEF1DA36B}" type="datetimeFigureOut">
              <a:rPr lang="en-GB" smtClean="0"/>
              <a:t>16/08/2023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204640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364FF500-AB16-4809-883E-63ACEF1DA36B}" type="datetimeFigureOut">
              <a:rPr lang="en-GB" smtClean="0"/>
              <a:t>16/08/2023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306546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364FF500-AB16-4809-883E-63ACEF1DA36B}" type="datetimeFigureOut">
              <a:rPr lang="en-GB" smtClean="0"/>
              <a:t>16/08/2023</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380873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364FF500-AB16-4809-883E-63ACEF1DA36B}" type="datetimeFigureOut">
              <a:rPr lang="en-GB" smtClean="0"/>
              <a:t>16/08/2023</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167649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64FF500-AB16-4809-883E-63ACEF1DA36B}" type="datetimeFigureOut">
              <a:rPr lang="en-GB" smtClean="0"/>
              <a:t>16/08/2023</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304489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64FF500-AB16-4809-883E-63ACEF1DA36B}" type="datetimeFigureOut">
              <a:rPr lang="en-GB" smtClean="0"/>
              <a:t>16/08/2023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151802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64FF500-AB16-4809-883E-63ACEF1DA36B}" type="datetimeFigureOut">
              <a:rPr lang="en-GB" smtClean="0"/>
              <a:t>16/08/2023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898432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FF500-AB16-4809-883E-63ACEF1DA36B}" type="datetimeFigureOut">
              <a:rPr lang="en-GB" smtClean="0"/>
              <a:t>16/08/2023</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A7745-D69D-446D-8CD4-BAFC99E9E41F}" type="slidenum">
              <a:rPr lang="en-GB" smtClean="0"/>
              <a:t>‹#›</a:t>
            </a:fld>
            <a:endParaRPr lang="en-GB"/>
          </a:p>
        </p:txBody>
      </p:sp>
    </p:spTree>
    <p:extLst>
      <p:ext uri="{BB962C8B-B14F-4D97-AF65-F5344CB8AC3E}">
        <p14:creationId xmlns:p14="http://schemas.microsoft.com/office/powerpoint/2010/main" val="4188678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12. TRANSPORT APPRAISAL</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97116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86C7D9-5974-DA4A-8C44-283705FF752B}"/>
              </a:ext>
            </a:extLst>
          </p:cNvPr>
          <p:cNvSpPr>
            <a:spLocks noGrp="1"/>
          </p:cNvSpPr>
          <p:nvPr>
            <p:ph type="title"/>
          </p:nvPr>
        </p:nvSpPr>
        <p:spPr/>
        <p:txBody>
          <a:bodyPr/>
          <a:lstStyle/>
          <a:p>
            <a:r>
              <a:rPr lang="cs-CZ" dirty="0" err="1"/>
              <a:t>One</a:t>
            </a:r>
            <a:r>
              <a:rPr lang="cs-CZ" dirty="0"/>
              <a:t> </a:t>
            </a:r>
            <a:r>
              <a:rPr lang="cs-CZ" dirty="0" err="1"/>
              <a:t>problem</a:t>
            </a:r>
            <a:endParaRPr lang="cs-CZ" dirty="0"/>
          </a:p>
        </p:txBody>
      </p:sp>
      <p:sp>
        <p:nvSpPr>
          <p:cNvPr id="3" name="Zástupný obsah 2">
            <a:extLst>
              <a:ext uri="{FF2B5EF4-FFF2-40B4-BE49-F238E27FC236}">
                <a16:creationId xmlns:a16="http://schemas.microsoft.com/office/drawing/2014/main" id="{7BE5A02A-4657-6FB8-399C-8ADA2245DE64}"/>
              </a:ext>
            </a:extLst>
          </p:cNvPr>
          <p:cNvSpPr>
            <a:spLocks noGrp="1"/>
          </p:cNvSpPr>
          <p:nvPr>
            <p:ph idx="1"/>
          </p:nvPr>
        </p:nvSpPr>
        <p:spPr/>
        <p:txBody>
          <a:bodyPr>
            <a:normAutofit fontScale="92500" lnSpcReduction="10000"/>
          </a:bodyPr>
          <a:lstStyle/>
          <a:p>
            <a:r>
              <a:rPr lang="cs-CZ" dirty="0" err="1"/>
              <a:t>The</a:t>
            </a:r>
            <a:r>
              <a:rPr lang="cs-CZ" dirty="0"/>
              <a:t> </a:t>
            </a:r>
            <a:r>
              <a:rPr lang="cs-CZ" dirty="0" err="1"/>
              <a:t>factors</a:t>
            </a:r>
            <a:r>
              <a:rPr lang="cs-CZ" dirty="0"/>
              <a:t> </a:t>
            </a:r>
            <a:r>
              <a:rPr lang="cs-CZ" dirty="0" err="1"/>
              <a:t>that</a:t>
            </a:r>
            <a:r>
              <a:rPr lang="cs-CZ" dirty="0"/>
              <a:t> are </a:t>
            </a:r>
            <a:r>
              <a:rPr lang="cs-CZ" dirty="0" err="1"/>
              <a:t>excluded</a:t>
            </a:r>
            <a:r>
              <a:rPr lang="cs-CZ" dirty="0"/>
              <a:t> </a:t>
            </a:r>
            <a:r>
              <a:rPr lang="cs-CZ" dirty="0" err="1"/>
              <a:t>from</a:t>
            </a:r>
            <a:r>
              <a:rPr lang="cs-CZ" dirty="0"/>
              <a:t> SCBA </a:t>
            </a:r>
            <a:r>
              <a:rPr lang="cs-CZ" dirty="0" err="1"/>
              <a:t>may</a:t>
            </a:r>
            <a:r>
              <a:rPr lang="cs-CZ" dirty="0"/>
              <a:t> </a:t>
            </a:r>
            <a:r>
              <a:rPr lang="cs-CZ" dirty="0" err="1"/>
              <a:t>be</a:t>
            </a:r>
            <a:r>
              <a:rPr lang="cs-CZ" dirty="0"/>
              <a:t> </a:t>
            </a:r>
            <a:r>
              <a:rPr lang="cs-CZ" dirty="0" err="1"/>
              <a:t>sometimes</a:t>
            </a:r>
            <a:r>
              <a:rPr lang="cs-CZ" dirty="0"/>
              <a:t> </a:t>
            </a:r>
            <a:r>
              <a:rPr lang="cs-CZ" dirty="0" err="1"/>
              <a:t>viewed</a:t>
            </a:r>
            <a:r>
              <a:rPr lang="cs-CZ" dirty="0"/>
              <a:t> as more </a:t>
            </a:r>
            <a:r>
              <a:rPr lang="cs-CZ" b="1" dirty="0" err="1"/>
              <a:t>important</a:t>
            </a:r>
            <a:r>
              <a:rPr lang="cs-CZ" dirty="0"/>
              <a:t> </a:t>
            </a:r>
            <a:r>
              <a:rPr lang="cs-CZ" dirty="0" err="1"/>
              <a:t>than</a:t>
            </a:r>
            <a:r>
              <a:rPr lang="cs-CZ" dirty="0"/>
              <a:t> </a:t>
            </a:r>
            <a:r>
              <a:rPr lang="cs-CZ" dirty="0" err="1"/>
              <a:t>those</a:t>
            </a:r>
            <a:r>
              <a:rPr lang="cs-CZ" dirty="0"/>
              <a:t> </a:t>
            </a:r>
            <a:r>
              <a:rPr lang="cs-CZ" dirty="0" err="1"/>
              <a:t>that</a:t>
            </a:r>
            <a:r>
              <a:rPr lang="cs-CZ" dirty="0"/>
              <a:t> are </a:t>
            </a:r>
            <a:r>
              <a:rPr lang="cs-CZ" dirty="0" err="1"/>
              <a:t>included</a:t>
            </a:r>
            <a:r>
              <a:rPr lang="cs-CZ" dirty="0"/>
              <a:t> → </a:t>
            </a:r>
            <a:r>
              <a:rPr lang="cs-CZ" dirty="0" err="1"/>
              <a:t>is</a:t>
            </a:r>
            <a:r>
              <a:rPr lang="cs-CZ" dirty="0"/>
              <a:t> </a:t>
            </a:r>
            <a:r>
              <a:rPr lang="cs-CZ" dirty="0" err="1"/>
              <a:t>it</a:t>
            </a:r>
            <a:r>
              <a:rPr lang="cs-CZ" dirty="0"/>
              <a:t> </a:t>
            </a:r>
            <a:r>
              <a:rPr lang="cs-CZ" dirty="0" err="1"/>
              <a:t>feasible</a:t>
            </a:r>
            <a:r>
              <a:rPr lang="cs-CZ" dirty="0"/>
              <a:t> to </a:t>
            </a:r>
            <a:r>
              <a:rPr lang="cs-CZ" dirty="0" err="1"/>
              <a:t>include</a:t>
            </a:r>
            <a:r>
              <a:rPr lang="cs-CZ" dirty="0"/>
              <a:t> </a:t>
            </a:r>
            <a:r>
              <a:rPr lang="cs-CZ" dirty="0" err="1"/>
              <a:t>all</a:t>
            </a:r>
            <a:r>
              <a:rPr lang="cs-CZ" dirty="0"/>
              <a:t> </a:t>
            </a:r>
            <a:r>
              <a:rPr lang="cs-CZ" dirty="0" err="1"/>
              <a:t>factors</a:t>
            </a:r>
            <a:r>
              <a:rPr lang="cs-CZ" dirty="0"/>
              <a:t>?</a:t>
            </a:r>
          </a:p>
          <a:p>
            <a:r>
              <a:rPr lang="cs-CZ" dirty="0" err="1"/>
              <a:t>The</a:t>
            </a:r>
            <a:r>
              <a:rPr lang="cs-CZ" dirty="0"/>
              <a:t> </a:t>
            </a:r>
            <a:r>
              <a:rPr lang="cs-CZ" dirty="0" err="1"/>
              <a:t>results</a:t>
            </a:r>
            <a:r>
              <a:rPr lang="cs-CZ" dirty="0"/>
              <a:t> </a:t>
            </a:r>
            <a:r>
              <a:rPr lang="cs-CZ" dirty="0" err="1"/>
              <a:t>of</a:t>
            </a:r>
            <a:r>
              <a:rPr lang="cs-CZ" dirty="0"/>
              <a:t> SCBA </a:t>
            </a:r>
            <a:r>
              <a:rPr lang="cs-CZ" dirty="0" err="1"/>
              <a:t>shows</a:t>
            </a:r>
            <a:r>
              <a:rPr lang="cs-CZ" dirty="0"/>
              <a:t> </a:t>
            </a:r>
            <a:r>
              <a:rPr lang="cs-CZ" dirty="0" err="1"/>
              <a:t>only</a:t>
            </a:r>
            <a:r>
              <a:rPr lang="cs-CZ" dirty="0"/>
              <a:t> </a:t>
            </a:r>
            <a:r>
              <a:rPr lang="cs-CZ" dirty="0" err="1"/>
              <a:t>how</a:t>
            </a:r>
            <a:r>
              <a:rPr lang="cs-CZ" dirty="0"/>
              <a:t> </a:t>
            </a:r>
            <a:r>
              <a:rPr lang="cs-CZ" dirty="0" err="1"/>
              <a:t>the</a:t>
            </a:r>
            <a:r>
              <a:rPr lang="cs-CZ" dirty="0"/>
              <a:t> </a:t>
            </a:r>
            <a:r>
              <a:rPr lang="cs-CZ" dirty="0" err="1"/>
              <a:t>scheme</a:t>
            </a:r>
            <a:r>
              <a:rPr lang="cs-CZ" dirty="0"/>
              <a:t> </a:t>
            </a:r>
            <a:r>
              <a:rPr lang="cs-CZ" dirty="0" err="1"/>
              <a:t>performs</a:t>
            </a:r>
            <a:r>
              <a:rPr lang="cs-CZ" dirty="0"/>
              <a:t> in </a:t>
            </a:r>
            <a:r>
              <a:rPr lang="cs-CZ" dirty="0" err="1"/>
              <a:t>terms</a:t>
            </a:r>
            <a:r>
              <a:rPr lang="cs-CZ" dirty="0"/>
              <a:t> </a:t>
            </a:r>
            <a:r>
              <a:rPr lang="cs-CZ" dirty="0" err="1"/>
              <a:t>of</a:t>
            </a:r>
            <a:r>
              <a:rPr lang="cs-CZ" dirty="0"/>
              <a:t> </a:t>
            </a:r>
            <a:r>
              <a:rPr lang="cs-CZ" dirty="0" err="1"/>
              <a:t>factors</a:t>
            </a:r>
            <a:r>
              <a:rPr lang="cs-CZ" dirty="0"/>
              <a:t> </a:t>
            </a:r>
            <a:r>
              <a:rPr lang="cs-CZ" dirty="0" err="1"/>
              <a:t>included</a:t>
            </a:r>
            <a:r>
              <a:rPr lang="cs-CZ" dirty="0"/>
              <a:t> in </a:t>
            </a:r>
            <a:r>
              <a:rPr lang="cs-CZ" dirty="0" err="1"/>
              <a:t>the</a:t>
            </a:r>
            <a:r>
              <a:rPr lang="cs-CZ" dirty="0"/>
              <a:t> </a:t>
            </a:r>
            <a:r>
              <a:rPr lang="cs-CZ" dirty="0" err="1"/>
              <a:t>analysis</a:t>
            </a:r>
            <a:r>
              <a:rPr lang="cs-CZ" dirty="0"/>
              <a:t> → but not </a:t>
            </a:r>
            <a:r>
              <a:rPr lang="cs-CZ" dirty="0" err="1"/>
              <a:t>necessarily</a:t>
            </a:r>
            <a:r>
              <a:rPr lang="cs-CZ" dirty="0"/>
              <a:t> </a:t>
            </a:r>
            <a:r>
              <a:rPr lang="cs-CZ" dirty="0" err="1"/>
              <a:t>how</a:t>
            </a:r>
            <a:r>
              <a:rPr lang="cs-CZ" dirty="0"/>
              <a:t> </a:t>
            </a:r>
            <a:r>
              <a:rPr lang="cs-CZ" dirty="0" err="1"/>
              <a:t>it</a:t>
            </a:r>
            <a:r>
              <a:rPr lang="cs-CZ" dirty="0"/>
              <a:t> </a:t>
            </a:r>
            <a:r>
              <a:rPr lang="cs-CZ" dirty="0" err="1"/>
              <a:t>performs</a:t>
            </a:r>
            <a:r>
              <a:rPr lang="cs-CZ" dirty="0"/>
              <a:t> in </a:t>
            </a:r>
            <a:r>
              <a:rPr lang="cs-CZ" dirty="0" err="1"/>
              <a:t>realtion</a:t>
            </a:r>
            <a:r>
              <a:rPr lang="cs-CZ" dirty="0"/>
              <a:t> to </a:t>
            </a:r>
            <a:r>
              <a:rPr lang="cs-CZ" dirty="0" err="1"/>
              <a:t>the</a:t>
            </a:r>
            <a:r>
              <a:rPr lang="cs-CZ" dirty="0"/>
              <a:t> </a:t>
            </a:r>
            <a:r>
              <a:rPr lang="cs-CZ" b="1" dirty="0" err="1"/>
              <a:t>objectives</a:t>
            </a:r>
            <a:r>
              <a:rPr lang="cs-CZ" dirty="0"/>
              <a:t> set </a:t>
            </a:r>
            <a:r>
              <a:rPr lang="cs-CZ" dirty="0" err="1"/>
              <a:t>fro</a:t>
            </a:r>
            <a:r>
              <a:rPr lang="cs-CZ" dirty="0"/>
              <a:t> </a:t>
            </a:r>
            <a:r>
              <a:rPr lang="cs-CZ" dirty="0" err="1"/>
              <a:t>the</a:t>
            </a:r>
            <a:r>
              <a:rPr lang="cs-CZ" dirty="0"/>
              <a:t> </a:t>
            </a:r>
            <a:r>
              <a:rPr lang="cs-CZ" dirty="0" err="1"/>
              <a:t>scheme</a:t>
            </a:r>
            <a:r>
              <a:rPr lang="cs-CZ" dirty="0"/>
              <a:t> </a:t>
            </a:r>
          </a:p>
          <a:p>
            <a:r>
              <a:rPr lang="cs-CZ" dirty="0" err="1"/>
              <a:t>Alternative</a:t>
            </a:r>
            <a:r>
              <a:rPr lang="cs-CZ" dirty="0"/>
              <a:t> </a:t>
            </a:r>
            <a:r>
              <a:rPr lang="cs-CZ" dirty="0" err="1"/>
              <a:t>appraisal</a:t>
            </a:r>
            <a:r>
              <a:rPr lang="cs-CZ" dirty="0"/>
              <a:t> </a:t>
            </a:r>
            <a:r>
              <a:rPr lang="cs-CZ" dirty="0" err="1"/>
              <a:t>methodology</a:t>
            </a:r>
            <a:r>
              <a:rPr lang="cs-CZ" dirty="0"/>
              <a:t> → </a:t>
            </a:r>
            <a:r>
              <a:rPr lang="cs-CZ" b="1" dirty="0" err="1"/>
              <a:t>objective</a:t>
            </a:r>
            <a:r>
              <a:rPr lang="cs-CZ" b="1" dirty="0"/>
              <a:t> – </a:t>
            </a:r>
            <a:r>
              <a:rPr lang="cs-CZ" b="1" dirty="0" err="1"/>
              <a:t>based</a:t>
            </a:r>
            <a:r>
              <a:rPr lang="cs-CZ" b="1" dirty="0"/>
              <a:t> </a:t>
            </a:r>
            <a:r>
              <a:rPr lang="cs-CZ" b="1" dirty="0" err="1"/>
              <a:t>appraisal</a:t>
            </a:r>
            <a:r>
              <a:rPr lang="cs-CZ" b="1" dirty="0"/>
              <a:t> </a:t>
            </a:r>
            <a:r>
              <a:rPr lang="cs-CZ" dirty="0"/>
              <a:t>(</a:t>
            </a:r>
            <a:r>
              <a:rPr lang="cs-CZ" dirty="0" err="1"/>
              <a:t>or</a:t>
            </a:r>
            <a:r>
              <a:rPr lang="cs-CZ" dirty="0"/>
              <a:t> </a:t>
            </a:r>
            <a:r>
              <a:rPr lang="cs-CZ" dirty="0" err="1"/>
              <a:t>multicriteria</a:t>
            </a:r>
            <a:r>
              <a:rPr lang="cs-CZ" dirty="0"/>
              <a:t> </a:t>
            </a:r>
            <a:r>
              <a:rPr lang="cs-CZ" dirty="0" err="1"/>
              <a:t>analysis</a:t>
            </a:r>
            <a:r>
              <a:rPr lang="cs-CZ" dirty="0"/>
              <a:t>)</a:t>
            </a:r>
          </a:p>
        </p:txBody>
      </p:sp>
    </p:spTree>
    <p:extLst>
      <p:ext uri="{BB962C8B-B14F-4D97-AF65-F5344CB8AC3E}">
        <p14:creationId xmlns:p14="http://schemas.microsoft.com/office/powerpoint/2010/main" val="3372171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1B178DB-5750-288F-2977-C5F5E06327DD}"/>
              </a:ext>
            </a:extLst>
          </p:cNvPr>
          <p:cNvPicPr>
            <a:picLocks noChangeAspect="1"/>
          </p:cNvPicPr>
          <p:nvPr/>
        </p:nvPicPr>
        <p:blipFill>
          <a:blip r:embed="rId2"/>
          <a:stretch>
            <a:fillRect/>
          </a:stretch>
        </p:blipFill>
        <p:spPr>
          <a:xfrm>
            <a:off x="90488" y="191108"/>
            <a:ext cx="8963025" cy="6475784"/>
          </a:xfrm>
          <a:prstGeom prst="rect">
            <a:avLst/>
          </a:prstGeom>
          <a:noFill/>
        </p:spPr>
      </p:pic>
    </p:spTree>
    <p:extLst>
      <p:ext uri="{BB962C8B-B14F-4D97-AF65-F5344CB8AC3E}">
        <p14:creationId xmlns:p14="http://schemas.microsoft.com/office/powerpoint/2010/main" val="135682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73C248-C65F-8692-B85F-717F44FA37C7}"/>
              </a:ext>
            </a:extLst>
          </p:cNvPr>
          <p:cNvSpPr>
            <a:spLocks noGrp="1"/>
          </p:cNvSpPr>
          <p:nvPr>
            <p:ph type="title"/>
          </p:nvPr>
        </p:nvSpPr>
        <p:spPr/>
        <p:txBody>
          <a:bodyPr/>
          <a:lstStyle/>
          <a:p>
            <a:r>
              <a:rPr lang="cs-CZ" dirty="0" err="1"/>
              <a:t>Objective</a:t>
            </a:r>
            <a:r>
              <a:rPr lang="cs-CZ" dirty="0"/>
              <a:t> - </a:t>
            </a:r>
            <a:r>
              <a:rPr lang="cs-CZ" dirty="0" err="1"/>
              <a:t>based</a:t>
            </a:r>
            <a:r>
              <a:rPr lang="cs-CZ" dirty="0"/>
              <a:t> </a:t>
            </a:r>
            <a:r>
              <a:rPr lang="cs-CZ" dirty="0" err="1"/>
              <a:t>appraisal</a:t>
            </a:r>
            <a:endParaRPr lang="cs-CZ" dirty="0"/>
          </a:p>
        </p:txBody>
      </p:sp>
      <p:sp>
        <p:nvSpPr>
          <p:cNvPr id="3" name="Zástupný obsah 2">
            <a:extLst>
              <a:ext uri="{FF2B5EF4-FFF2-40B4-BE49-F238E27FC236}">
                <a16:creationId xmlns:a16="http://schemas.microsoft.com/office/drawing/2014/main" id="{6DD3E4E3-6618-7815-E1CA-D03357DC3420}"/>
              </a:ext>
            </a:extLst>
          </p:cNvPr>
          <p:cNvSpPr>
            <a:spLocks noGrp="1"/>
          </p:cNvSpPr>
          <p:nvPr>
            <p:ph idx="1"/>
          </p:nvPr>
        </p:nvSpPr>
        <p:spPr>
          <a:xfrm>
            <a:off x="457200" y="1600200"/>
            <a:ext cx="8229600" cy="4983162"/>
          </a:xfrm>
        </p:spPr>
        <p:txBody>
          <a:bodyPr>
            <a:normAutofit fontScale="85000" lnSpcReduction="10000"/>
          </a:bodyPr>
          <a:lstStyle/>
          <a:p>
            <a:r>
              <a:rPr lang="cs-CZ" dirty="0" err="1"/>
              <a:t>Good</a:t>
            </a:r>
            <a:r>
              <a:rPr lang="cs-CZ" dirty="0"/>
              <a:t> </a:t>
            </a:r>
            <a:r>
              <a:rPr lang="cs-CZ" dirty="0" err="1"/>
              <a:t>objective</a:t>
            </a:r>
            <a:r>
              <a:rPr lang="cs-CZ" dirty="0"/>
              <a:t> </a:t>
            </a:r>
            <a:r>
              <a:rPr lang="cs-CZ" dirty="0" err="1"/>
              <a:t>based</a:t>
            </a:r>
            <a:r>
              <a:rPr lang="cs-CZ" dirty="0"/>
              <a:t> </a:t>
            </a:r>
            <a:r>
              <a:rPr lang="cs-CZ" dirty="0" err="1"/>
              <a:t>appraisal</a:t>
            </a:r>
            <a:r>
              <a:rPr lang="cs-CZ" dirty="0"/>
              <a:t> </a:t>
            </a:r>
            <a:r>
              <a:rPr lang="cs-CZ" dirty="0" err="1"/>
              <a:t>needs</a:t>
            </a:r>
            <a:r>
              <a:rPr lang="cs-CZ" dirty="0"/>
              <a:t> </a:t>
            </a:r>
            <a:r>
              <a:rPr lang="cs-CZ" b="1" dirty="0" err="1"/>
              <a:t>clear</a:t>
            </a:r>
            <a:r>
              <a:rPr lang="cs-CZ" b="1" dirty="0"/>
              <a:t> </a:t>
            </a:r>
            <a:r>
              <a:rPr lang="cs-CZ" b="1" dirty="0" err="1"/>
              <a:t>objectives</a:t>
            </a:r>
            <a:endParaRPr lang="cs-CZ" b="1" dirty="0"/>
          </a:p>
          <a:p>
            <a:r>
              <a:rPr lang="cs-CZ" b="1" dirty="0"/>
              <a:t>SMART</a:t>
            </a:r>
            <a:r>
              <a:rPr lang="cs-CZ" dirty="0"/>
              <a:t> </a:t>
            </a:r>
            <a:r>
              <a:rPr lang="cs-CZ" dirty="0" err="1"/>
              <a:t>objectives</a:t>
            </a:r>
            <a:r>
              <a:rPr lang="cs-CZ" dirty="0"/>
              <a:t> → </a:t>
            </a:r>
            <a:r>
              <a:rPr lang="cs-CZ" dirty="0" err="1"/>
              <a:t>specific</a:t>
            </a:r>
            <a:r>
              <a:rPr lang="cs-CZ" dirty="0"/>
              <a:t>, </a:t>
            </a:r>
            <a:r>
              <a:rPr lang="cs-CZ" dirty="0" err="1"/>
              <a:t>measurable</a:t>
            </a:r>
            <a:r>
              <a:rPr lang="cs-CZ" dirty="0"/>
              <a:t>, </a:t>
            </a:r>
            <a:r>
              <a:rPr lang="cs-CZ" dirty="0" err="1"/>
              <a:t>agreed</a:t>
            </a:r>
            <a:r>
              <a:rPr lang="cs-CZ" dirty="0"/>
              <a:t>, </a:t>
            </a:r>
            <a:r>
              <a:rPr lang="cs-CZ" dirty="0" err="1"/>
              <a:t>realistic</a:t>
            </a:r>
            <a:r>
              <a:rPr lang="cs-CZ" dirty="0"/>
              <a:t> and </a:t>
            </a:r>
            <a:r>
              <a:rPr lang="cs-CZ" dirty="0" err="1"/>
              <a:t>time-dependent</a:t>
            </a:r>
            <a:endParaRPr lang="cs-CZ" dirty="0"/>
          </a:p>
          <a:p>
            <a:r>
              <a:rPr lang="cs-CZ" b="1" dirty="0"/>
              <a:t>UK </a:t>
            </a:r>
            <a:r>
              <a:rPr lang="cs-CZ" b="1" dirty="0" err="1"/>
              <a:t>governemnt</a:t>
            </a:r>
            <a:r>
              <a:rPr lang="cs-CZ" b="1" dirty="0"/>
              <a:t> </a:t>
            </a:r>
            <a:r>
              <a:rPr lang="cs-CZ" dirty="0" err="1"/>
              <a:t>objectives</a:t>
            </a:r>
            <a:r>
              <a:rPr lang="cs-CZ" dirty="0"/>
              <a:t> → </a:t>
            </a:r>
            <a:r>
              <a:rPr lang="cs-CZ" dirty="0" err="1"/>
              <a:t>Economy</a:t>
            </a:r>
            <a:r>
              <a:rPr lang="cs-CZ" dirty="0"/>
              <a:t>, </a:t>
            </a:r>
            <a:r>
              <a:rPr lang="cs-CZ" dirty="0" err="1"/>
              <a:t>Enviroment</a:t>
            </a:r>
            <a:r>
              <a:rPr lang="cs-CZ" dirty="0"/>
              <a:t>, </a:t>
            </a:r>
            <a:r>
              <a:rPr lang="cs-CZ" dirty="0" err="1"/>
              <a:t>Safety</a:t>
            </a:r>
            <a:r>
              <a:rPr lang="cs-CZ" dirty="0"/>
              <a:t>, </a:t>
            </a:r>
            <a:r>
              <a:rPr lang="cs-CZ" dirty="0" err="1"/>
              <a:t>Integration</a:t>
            </a:r>
            <a:r>
              <a:rPr lang="cs-CZ" dirty="0"/>
              <a:t>, </a:t>
            </a:r>
            <a:r>
              <a:rPr lang="cs-CZ" dirty="0" err="1"/>
              <a:t>Accessibility</a:t>
            </a:r>
            <a:r>
              <a:rPr lang="cs-CZ" dirty="0"/>
              <a:t> and </a:t>
            </a:r>
            <a:r>
              <a:rPr lang="cs-CZ" dirty="0" err="1"/>
              <a:t>social</a:t>
            </a:r>
            <a:r>
              <a:rPr lang="cs-CZ" dirty="0"/>
              <a:t> </a:t>
            </a:r>
            <a:r>
              <a:rPr lang="cs-CZ" dirty="0" err="1"/>
              <a:t>inclusion</a:t>
            </a:r>
            <a:endParaRPr lang="cs-CZ" dirty="0"/>
          </a:p>
          <a:p>
            <a:r>
              <a:rPr lang="cs-CZ" dirty="0" err="1"/>
              <a:t>There</a:t>
            </a:r>
            <a:r>
              <a:rPr lang="cs-CZ" dirty="0"/>
              <a:t> </a:t>
            </a:r>
            <a:r>
              <a:rPr lang="cs-CZ" dirty="0" err="1"/>
              <a:t>is</a:t>
            </a:r>
            <a:r>
              <a:rPr lang="cs-CZ" dirty="0"/>
              <a:t> </a:t>
            </a:r>
            <a:r>
              <a:rPr lang="cs-CZ" dirty="0" err="1"/>
              <a:t>an</a:t>
            </a:r>
            <a:r>
              <a:rPr lang="cs-CZ" dirty="0"/>
              <a:t> element </a:t>
            </a:r>
            <a:r>
              <a:rPr lang="cs-CZ" dirty="0" err="1"/>
              <a:t>of</a:t>
            </a:r>
            <a:r>
              <a:rPr lang="cs-CZ" dirty="0"/>
              <a:t> </a:t>
            </a:r>
            <a:r>
              <a:rPr lang="cs-CZ" b="1" dirty="0" err="1"/>
              <a:t>political</a:t>
            </a:r>
            <a:r>
              <a:rPr lang="cs-CZ" b="1" dirty="0"/>
              <a:t> </a:t>
            </a:r>
            <a:r>
              <a:rPr lang="cs-CZ" b="1" dirty="0" err="1"/>
              <a:t>controversy</a:t>
            </a:r>
            <a:r>
              <a:rPr lang="cs-CZ" b="1" dirty="0"/>
              <a:t> </a:t>
            </a:r>
            <a:r>
              <a:rPr lang="cs-CZ" dirty="0"/>
              <a:t>in </a:t>
            </a:r>
            <a:r>
              <a:rPr lang="cs-CZ" dirty="0" err="1"/>
              <a:t>objective</a:t>
            </a:r>
            <a:r>
              <a:rPr lang="cs-CZ" dirty="0"/>
              <a:t> </a:t>
            </a:r>
            <a:r>
              <a:rPr lang="cs-CZ" dirty="0" err="1"/>
              <a:t>based</a:t>
            </a:r>
            <a:r>
              <a:rPr lang="cs-CZ" dirty="0"/>
              <a:t> </a:t>
            </a:r>
            <a:r>
              <a:rPr lang="cs-CZ" dirty="0" err="1"/>
              <a:t>appraisal</a:t>
            </a:r>
            <a:r>
              <a:rPr lang="cs-CZ" dirty="0"/>
              <a:t> (</a:t>
            </a:r>
            <a:r>
              <a:rPr lang="cs-CZ" dirty="0" err="1"/>
              <a:t>choice</a:t>
            </a:r>
            <a:r>
              <a:rPr lang="cs-CZ" dirty="0"/>
              <a:t> and </a:t>
            </a:r>
            <a:r>
              <a:rPr lang="cs-CZ" dirty="0" err="1"/>
              <a:t>clarity</a:t>
            </a:r>
            <a:r>
              <a:rPr lang="cs-CZ" dirty="0"/>
              <a:t> </a:t>
            </a:r>
            <a:r>
              <a:rPr lang="cs-CZ" dirty="0" err="1"/>
              <a:t>of</a:t>
            </a:r>
            <a:r>
              <a:rPr lang="cs-CZ" dirty="0"/>
              <a:t> </a:t>
            </a:r>
            <a:r>
              <a:rPr lang="cs-CZ" dirty="0" err="1"/>
              <a:t>goals</a:t>
            </a:r>
            <a:r>
              <a:rPr lang="cs-CZ" dirty="0"/>
              <a:t>) → SCBA </a:t>
            </a:r>
            <a:r>
              <a:rPr lang="cs-CZ" dirty="0" err="1"/>
              <a:t>avoid</a:t>
            </a:r>
            <a:r>
              <a:rPr lang="cs-CZ" dirty="0"/>
              <a:t> </a:t>
            </a:r>
            <a:r>
              <a:rPr lang="cs-CZ" dirty="0" err="1"/>
              <a:t>this</a:t>
            </a:r>
            <a:endParaRPr lang="cs-CZ" dirty="0"/>
          </a:p>
          <a:p>
            <a:r>
              <a:rPr lang="cs-CZ" dirty="0" err="1"/>
              <a:t>it</a:t>
            </a:r>
            <a:r>
              <a:rPr lang="cs-CZ" dirty="0"/>
              <a:t> </a:t>
            </a:r>
            <a:r>
              <a:rPr lang="cs-CZ" dirty="0" err="1"/>
              <a:t>is</a:t>
            </a:r>
            <a:r>
              <a:rPr lang="cs-CZ" dirty="0"/>
              <a:t> </a:t>
            </a:r>
            <a:r>
              <a:rPr lang="cs-CZ" dirty="0" err="1"/>
              <a:t>difficult</a:t>
            </a:r>
            <a:r>
              <a:rPr lang="cs-CZ" dirty="0"/>
              <a:t> to </a:t>
            </a:r>
            <a:r>
              <a:rPr lang="cs-CZ" dirty="0" err="1"/>
              <a:t>argue</a:t>
            </a:r>
            <a:r>
              <a:rPr lang="cs-CZ" dirty="0"/>
              <a:t> </a:t>
            </a:r>
            <a:r>
              <a:rPr lang="cs-CZ" dirty="0" err="1"/>
              <a:t>against</a:t>
            </a:r>
            <a:r>
              <a:rPr lang="cs-CZ" dirty="0"/>
              <a:t> </a:t>
            </a:r>
            <a:r>
              <a:rPr lang="cs-CZ" dirty="0" err="1"/>
              <a:t>the</a:t>
            </a:r>
            <a:r>
              <a:rPr lang="cs-CZ" dirty="0"/>
              <a:t> </a:t>
            </a:r>
            <a:r>
              <a:rPr lang="cs-CZ" dirty="0" err="1"/>
              <a:t>project</a:t>
            </a:r>
            <a:r>
              <a:rPr lang="cs-CZ" dirty="0"/>
              <a:t> </a:t>
            </a:r>
            <a:r>
              <a:rPr lang="cs-CZ" dirty="0" err="1"/>
              <a:t>that</a:t>
            </a:r>
            <a:r>
              <a:rPr lang="cs-CZ" dirty="0"/>
              <a:t> </a:t>
            </a:r>
            <a:r>
              <a:rPr lang="cs-CZ" dirty="0" err="1"/>
              <a:t>appears</a:t>
            </a:r>
            <a:r>
              <a:rPr lang="cs-CZ" dirty="0"/>
              <a:t> to </a:t>
            </a:r>
            <a:r>
              <a:rPr lang="cs-CZ" dirty="0" err="1"/>
              <a:t>be</a:t>
            </a:r>
            <a:r>
              <a:rPr lang="cs-CZ" dirty="0"/>
              <a:t> </a:t>
            </a:r>
            <a:r>
              <a:rPr lang="cs-CZ" b="1" dirty="0" err="1"/>
              <a:t>good</a:t>
            </a:r>
            <a:r>
              <a:rPr lang="cs-CZ" b="1" dirty="0"/>
              <a:t> </a:t>
            </a:r>
            <a:r>
              <a:rPr lang="cs-CZ" b="1" dirty="0" err="1"/>
              <a:t>value</a:t>
            </a:r>
            <a:r>
              <a:rPr lang="cs-CZ" b="1" dirty="0"/>
              <a:t> </a:t>
            </a:r>
            <a:r>
              <a:rPr lang="cs-CZ" b="1" dirty="0" err="1"/>
              <a:t>for</a:t>
            </a:r>
            <a:r>
              <a:rPr lang="cs-CZ" b="1" dirty="0"/>
              <a:t> </a:t>
            </a:r>
            <a:r>
              <a:rPr lang="cs-CZ" b="1" dirty="0" err="1"/>
              <a:t>money</a:t>
            </a:r>
            <a:r>
              <a:rPr lang="cs-CZ" b="1" dirty="0"/>
              <a:t> </a:t>
            </a:r>
            <a:r>
              <a:rPr lang="cs-CZ" dirty="0"/>
              <a:t>→ </a:t>
            </a:r>
            <a:r>
              <a:rPr lang="cs-CZ" dirty="0" err="1"/>
              <a:t>it</a:t>
            </a:r>
            <a:r>
              <a:rPr lang="cs-CZ" dirty="0"/>
              <a:t> </a:t>
            </a:r>
            <a:r>
              <a:rPr lang="cs-CZ" dirty="0" err="1"/>
              <a:t>is</a:t>
            </a:r>
            <a:r>
              <a:rPr lang="cs-CZ" dirty="0"/>
              <a:t> </a:t>
            </a:r>
            <a:r>
              <a:rPr lang="cs-CZ" dirty="0" err="1"/>
              <a:t>quite</a:t>
            </a:r>
            <a:r>
              <a:rPr lang="cs-CZ" dirty="0"/>
              <a:t> </a:t>
            </a:r>
            <a:r>
              <a:rPr lang="cs-CZ" dirty="0" err="1"/>
              <a:t>easy</a:t>
            </a:r>
            <a:r>
              <a:rPr lang="cs-CZ" dirty="0"/>
              <a:t> to </a:t>
            </a:r>
            <a:r>
              <a:rPr lang="cs-CZ" dirty="0" err="1"/>
              <a:t>argue</a:t>
            </a:r>
            <a:r>
              <a:rPr lang="cs-CZ" dirty="0"/>
              <a:t> </a:t>
            </a:r>
            <a:r>
              <a:rPr lang="cs-CZ" dirty="0" err="1"/>
              <a:t>against</a:t>
            </a:r>
            <a:r>
              <a:rPr lang="cs-CZ" dirty="0"/>
              <a:t> a </a:t>
            </a:r>
            <a:r>
              <a:rPr lang="cs-CZ" dirty="0" err="1"/>
              <a:t>projects</a:t>
            </a:r>
            <a:r>
              <a:rPr lang="cs-CZ" dirty="0"/>
              <a:t> </a:t>
            </a:r>
            <a:r>
              <a:rPr lang="cs-CZ" dirty="0" err="1"/>
              <a:t>that</a:t>
            </a:r>
            <a:r>
              <a:rPr lang="cs-CZ" dirty="0"/>
              <a:t> </a:t>
            </a:r>
            <a:r>
              <a:rPr lang="cs-CZ" dirty="0" err="1"/>
              <a:t>performs</a:t>
            </a:r>
            <a:r>
              <a:rPr lang="cs-CZ" dirty="0"/>
              <a:t> </a:t>
            </a:r>
            <a:r>
              <a:rPr lang="cs-CZ" dirty="0" err="1"/>
              <a:t>well</a:t>
            </a:r>
            <a:r>
              <a:rPr lang="cs-CZ" dirty="0"/>
              <a:t> </a:t>
            </a:r>
            <a:r>
              <a:rPr lang="cs-CZ" dirty="0" err="1"/>
              <a:t>against</a:t>
            </a:r>
            <a:r>
              <a:rPr lang="cs-CZ" dirty="0"/>
              <a:t> </a:t>
            </a:r>
            <a:r>
              <a:rPr lang="cs-CZ" dirty="0" err="1"/>
              <a:t>an</a:t>
            </a:r>
            <a:r>
              <a:rPr lang="cs-CZ" dirty="0"/>
              <a:t> </a:t>
            </a:r>
            <a:r>
              <a:rPr lang="cs-CZ" b="1" dirty="0" err="1"/>
              <a:t>objective</a:t>
            </a:r>
            <a:r>
              <a:rPr lang="cs-CZ" dirty="0"/>
              <a:t> </a:t>
            </a:r>
            <a:r>
              <a:rPr lang="cs-CZ" dirty="0" err="1"/>
              <a:t>with</a:t>
            </a:r>
            <a:r>
              <a:rPr lang="cs-CZ" dirty="0"/>
              <a:t> </a:t>
            </a:r>
            <a:r>
              <a:rPr lang="cs-CZ" dirty="0" err="1"/>
              <a:t>wchich</a:t>
            </a:r>
            <a:r>
              <a:rPr lang="cs-CZ" dirty="0"/>
              <a:t> </a:t>
            </a:r>
            <a:r>
              <a:rPr lang="cs-CZ" dirty="0" err="1"/>
              <a:t>you</a:t>
            </a:r>
            <a:r>
              <a:rPr lang="cs-CZ" dirty="0"/>
              <a:t> do </a:t>
            </a:r>
            <a:r>
              <a:rPr lang="cs-CZ" b="1" dirty="0"/>
              <a:t>not </a:t>
            </a:r>
            <a:r>
              <a:rPr lang="cs-CZ" b="1" dirty="0" err="1"/>
              <a:t>agree</a:t>
            </a:r>
            <a:endParaRPr lang="cs-CZ" b="1" dirty="0"/>
          </a:p>
        </p:txBody>
      </p:sp>
    </p:spTree>
    <p:extLst>
      <p:ext uri="{BB962C8B-B14F-4D97-AF65-F5344CB8AC3E}">
        <p14:creationId xmlns:p14="http://schemas.microsoft.com/office/powerpoint/2010/main" val="300392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98713B-E420-68C4-9ABC-38168B743740}"/>
              </a:ext>
            </a:extLst>
          </p:cNvPr>
          <p:cNvSpPr>
            <a:spLocks noGrp="1"/>
          </p:cNvSpPr>
          <p:nvPr>
            <p:ph type="title"/>
          </p:nvPr>
        </p:nvSpPr>
        <p:spPr/>
        <p:txBody>
          <a:bodyPr/>
          <a:lstStyle/>
          <a:p>
            <a:r>
              <a:rPr lang="cs-CZ" dirty="0" err="1"/>
              <a:t>How</a:t>
            </a:r>
            <a:r>
              <a:rPr lang="cs-CZ" dirty="0"/>
              <a:t> </a:t>
            </a:r>
            <a:r>
              <a:rPr lang="cs-CZ" dirty="0" err="1"/>
              <a:t>does</a:t>
            </a:r>
            <a:r>
              <a:rPr lang="cs-CZ" dirty="0"/>
              <a:t> CBA </a:t>
            </a:r>
            <a:r>
              <a:rPr lang="cs-CZ" dirty="0" err="1"/>
              <a:t>work</a:t>
            </a:r>
            <a:r>
              <a:rPr lang="cs-CZ" dirty="0"/>
              <a:t>?</a:t>
            </a:r>
          </a:p>
        </p:txBody>
      </p:sp>
      <p:sp>
        <p:nvSpPr>
          <p:cNvPr id="3" name="Zástupný obsah 2">
            <a:extLst>
              <a:ext uri="{FF2B5EF4-FFF2-40B4-BE49-F238E27FC236}">
                <a16:creationId xmlns:a16="http://schemas.microsoft.com/office/drawing/2014/main" id="{811B07ED-0FE3-4267-EA63-1CE6E9AD9B0C}"/>
              </a:ext>
            </a:extLst>
          </p:cNvPr>
          <p:cNvSpPr>
            <a:spLocks noGrp="1"/>
          </p:cNvSpPr>
          <p:nvPr>
            <p:ph idx="1"/>
          </p:nvPr>
        </p:nvSpPr>
        <p:spPr/>
        <p:txBody>
          <a:bodyPr>
            <a:normAutofit fontScale="92500"/>
          </a:bodyPr>
          <a:lstStyle/>
          <a:p>
            <a:r>
              <a:rPr lang="cs-CZ" dirty="0" err="1"/>
              <a:t>Despite</a:t>
            </a:r>
            <a:r>
              <a:rPr lang="cs-CZ" dirty="0"/>
              <a:t> </a:t>
            </a:r>
            <a:r>
              <a:rPr lang="cs-CZ" dirty="0" err="1"/>
              <a:t>the</a:t>
            </a:r>
            <a:r>
              <a:rPr lang="cs-CZ" dirty="0"/>
              <a:t> emergence </a:t>
            </a:r>
            <a:r>
              <a:rPr lang="cs-CZ" dirty="0" err="1"/>
              <a:t>of</a:t>
            </a:r>
            <a:r>
              <a:rPr lang="cs-CZ" dirty="0"/>
              <a:t> </a:t>
            </a:r>
            <a:r>
              <a:rPr lang="cs-CZ" dirty="0" err="1"/>
              <a:t>objective</a:t>
            </a:r>
            <a:r>
              <a:rPr lang="cs-CZ" dirty="0"/>
              <a:t> </a:t>
            </a:r>
            <a:r>
              <a:rPr lang="cs-CZ" dirty="0" err="1"/>
              <a:t>based</a:t>
            </a:r>
            <a:r>
              <a:rPr lang="cs-CZ" dirty="0"/>
              <a:t> </a:t>
            </a:r>
            <a:r>
              <a:rPr lang="cs-CZ" dirty="0" err="1"/>
              <a:t>appraisal</a:t>
            </a:r>
            <a:r>
              <a:rPr lang="cs-CZ" dirty="0"/>
              <a:t>, </a:t>
            </a:r>
            <a:r>
              <a:rPr lang="cs-CZ" b="1" dirty="0"/>
              <a:t>CBA</a:t>
            </a:r>
            <a:r>
              <a:rPr lang="cs-CZ" dirty="0"/>
              <a:t> </a:t>
            </a:r>
            <a:r>
              <a:rPr lang="cs-CZ" dirty="0" err="1"/>
              <a:t>remains</a:t>
            </a:r>
            <a:r>
              <a:rPr lang="cs-CZ" dirty="0"/>
              <a:t> </a:t>
            </a:r>
            <a:r>
              <a:rPr lang="cs-CZ" dirty="0" err="1"/>
              <a:t>the</a:t>
            </a:r>
            <a:r>
              <a:rPr lang="cs-CZ" dirty="0"/>
              <a:t> </a:t>
            </a:r>
            <a:r>
              <a:rPr lang="cs-CZ" b="1" dirty="0" err="1"/>
              <a:t>main</a:t>
            </a:r>
            <a:r>
              <a:rPr lang="cs-CZ" dirty="0"/>
              <a:t> </a:t>
            </a:r>
            <a:r>
              <a:rPr lang="cs-CZ" dirty="0" err="1"/>
              <a:t>appraisal</a:t>
            </a:r>
            <a:r>
              <a:rPr lang="cs-CZ" dirty="0"/>
              <a:t> </a:t>
            </a:r>
            <a:r>
              <a:rPr lang="cs-CZ" dirty="0" err="1"/>
              <a:t>tool</a:t>
            </a:r>
            <a:endParaRPr lang="cs-CZ" dirty="0"/>
          </a:p>
          <a:p>
            <a:r>
              <a:rPr lang="cs-CZ" dirty="0" err="1"/>
              <a:t>The</a:t>
            </a:r>
            <a:r>
              <a:rPr lang="cs-CZ" dirty="0"/>
              <a:t> </a:t>
            </a:r>
            <a:r>
              <a:rPr lang="cs-CZ" dirty="0" err="1"/>
              <a:t>prurpose</a:t>
            </a:r>
            <a:r>
              <a:rPr lang="cs-CZ" dirty="0"/>
              <a:t> </a:t>
            </a:r>
            <a:r>
              <a:rPr lang="cs-CZ" dirty="0" err="1"/>
              <a:t>is</a:t>
            </a:r>
            <a:r>
              <a:rPr lang="cs-CZ" dirty="0"/>
              <a:t> to </a:t>
            </a:r>
            <a:r>
              <a:rPr lang="cs-CZ" b="1" dirty="0" err="1"/>
              <a:t>weigh</a:t>
            </a:r>
            <a:r>
              <a:rPr lang="cs-CZ" b="1" dirty="0"/>
              <a:t> up </a:t>
            </a:r>
            <a:r>
              <a:rPr lang="cs-CZ" dirty="0" err="1"/>
              <a:t>the</a:t>
            </a:r>
            <a:r>
              <a:rPr lang="cs-CZ" dirty="0"/>
              <a:t> </a:t>
            </a:r>
            <a:r>
              <a:rPr lang="cs-CZ" dirty="0" err="1"/>
              <a:t>costs</a:t>
            </a:r>
            <a:r>
              <a:rPr lang="cs-CZ" dirty="0"/>
              <a:t> and </a:t>
            </a:r>
            <a:r>
              <a:rPr lang="cs-CZ" dirty="0" err="1"/>
              <a:t>benefits</a:t>
            </a:r>
            <a:r>
              <a:rPr lang="cs-CZ" dirty="0"/>
              <a:t> and to </a:t>
            </a:r>
            <a:r>
              <a:rPr lang="cs-CZ" dirty="0" err="1"/>
              <a:t>see</a:t>
            </a:r>
            <a:r>
              <a:rPr lang="cs-CZ" dirty="0"/>
              <a:t> </a:t>
            </a:r>
            <a:r>
              <a:rPr lang="cs-CZ" dirty="0" err="1"/>
              <a:t>whether</a:t>
            </a:r>
            <a:r>
              <a:rPr lang="cs-CZ" dirty="0"/>
              <a:t> </a:t>
            </a:r>
            <a:r>
              <a:rPr lang="cs-CZ" dirty="0" err="1"/>
              <a:t>benefits</a:t>
            </a:r>
            <a:r>
              <a:rPr lang="cs-CZ" dirty="0"/>
              <a:t> are </a:t>
            </a:r>
            <a:r>
              <a:rPr lang="cs-CZ" dirty="0" err="1"/>
              <a:t>higher</a:t>
            </a:r>
            <a:r>
              <a:rPr lang="cs-CZ" dirty="0"/>
              <a:t>, and </a:t>
            </a:r>
            <a:r>
              <a:rPr lang="cs-CZ" dirty="0" err="1"/>
              <a:t>if</a:t>
            </a:r>
            <a:r>
              <a:rPr lang="cs-CZ" dirty="0"/>
              <a:t> so, by </a:t>
            </a:r>
            <a:r>
              <a:rPr lang="cs-CZ" dirty="0" err="1"/>
              <a:t>how</a:t>
            </a:r>
            <a:r>
              <a:rPr lang="cs-CZ" dirty="0"/>
              <a:t> much.</a:t>
            </a:r>
          </a:p>
          <a:p>
            <a:r>
              <a:rPr lang="cs-CZ" dirty="0" err="1"/>
              <a:t>Example</a:t>
            </a:r>
            <a:r>
              <a:rPr lang="cs-CZ" dirty="0"/>
              <a:t>: </a:t>
            </a:r>
            <a:r>
              <a:rPr lang="cs-CZ" b="1" dirty="0"/>
              <a:t>Tram bypass in </a:t>
            </a:r>
            <a:r>
              <a:rPr lang="cs-CZ" b="1" dirty="0" err="1"/>
              <a:t>Gothenburg</a:t>
            </a:r>
            <a:r>
              <a:rPr lang="cs-CZ" b="1" dirty="0"/>
              <a:t> </a:t>
            </a:r>
            <a:r>
              <a:rPr lang="cs-CZ" dirty="0"/>
              <a:t>→ tram network </a:t>
            </a:r>
            <a:r>
              <a:rPr lang="cs-CZ" dirty="0" err="1"/>
              <a:t>congested</a:t>
            </a:r>
            <a:r>
              <a:rPr lang="cs-CZ" dirty="0"/>
              <a:t> in city </a:t>
            </a:r>
            <a:r>
              <a:rPr lang="cs-CZ" dirty="0" err="1"/>
              <a:t>cetre</a:t>
            </a:r>
            <a:r>
              <a:rPr lang="cs-CZ" dirty="0"/>
              <a:t> → idea </a:t>
            </a:r>
            <a:r>
              <a:rPr lang="cs-CZ" dirty="0" err="1"/>
              <a:t>of</a:t>
            </a:r>
            <a:r>
              <a:rPr lang="cs-CZ" dirty="0"/>
              <a:t> tram bypass to </a:t>
            </a:r>
            <a:r>
              <a:rPr lang="cs-CZ" dirty="0" err="1"/>
              <a:t>provide</a:t>
            </a:r>
            <a:r>
              <a:rPr lang="cs-CZ" dirty="0"/>
              <a:t> </a:t>
            </a:r>
            <a:r>
              <a:rPr lang="cs-CZ" dirty="0" err="1"/>
              <a:t>faster</a:t>
            </a:r>
            <a:r>
              <a:rPr lang="cs-CZ" dirty="0"/>
              <a:t> </a:t>
            </a:r>
            <a:r>
              <a:rPr lang="cs-CZ" dirty="0" err="1"/>
              <a:t>journey</a:t>
            </a:r>
            <a:r>
              <a:rPr lang="cs-CZ" dirty="0"/>
              <a:t> </a:t>
            </a:r>
            <a:r>
              <a:rPr lang="cs-CZ" dirty="0" err="1"/>
              <a:t>times</a:t>
            </a:r>
            <a:r>
              <a:rPr lang="cs-CZ" dirty="0"/>
              <a:t> </a:t>
            </a:r>
            <a:r>
              <a:rPr lang="cs-CZ" dirty="0" err="1"/>
              <a:t>across</a:t>
            </a:r>
            <a:r>
              <a:rPr lang="cs-CZ" dirty="0"/>
              <a:t> </a:t>
            </a:r>
            <a:r>
              <a:rPr lang="cs-CZ" dirty="0" err="1"/>
              <a:t>town</a:t>
            </a:r>
            <a:r>
              <a:rPr lang="cs-CZ" dirty="0"/>
              <a:t> and to </a:t>
            </a:r>
            <a:r>
              <a:rPr lang="cs-CZ" dirty="0" err="1"/>
              <a:t>provide</a:t>
            </a:r>
            <a:r>
              <a:rPr lang="cs-CZ" dirty="0"/>
              <a:t> </a:t>
            </a:r>
            <a:r>
              <a:rPr lang="cs-CZ" dirty="0" err="1"/>
              <a:t>new</a:t>
            </a:r>
            <a:r>
              <a:rPr lang="cs-CZ" dirty="0"/>
              <a:t> </a:t>
            </a:r>
            <a:r>
              <a:rPr lang="cs-CZ" dirty="0" err="1"/>
              <a:t>journey</a:t>
            </a:r>
            <a:r>
              <a:rPr lang="cs-CZ" dirty="0"/>
              <a:t> </a:t>
            </a:r>
            <a:r>
              <a:rPr lang="cs-CZ" dirty="0" err="1"/>
              <a:t>opportunity</a:t>
            </a:r>
            <a:endParaRPr lang="cs-CZ" dirty="0"/>
          </a:p>
        </p:txBody>
      </p:sp>
    </p:spTree>
    <p:extLst>
      <p:ext uri="{BB962C8B-B14F-4D97-AF65-F5344CB8AC3E}">
        <p14:creationId xmlns:p14="http://schemas.microsoft.com/office/powerpoint/2010/main" val="2032941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A3586A-0766-F4F7-CB3D-369E8FD87543}"/>
              </a:ext>
            </a:extLst>
          </p:cNvPr>
          <p:cNvSpPr>
            <a:spLocks noGrp="1"/>
          </p:cNvSpPr>
          <p:nvPr>
            <p:ph type="title"/>
          </p:nvPr>
        </p:nvSpPr>
        <p:spPr>
          <a:xfrm>
            <a:off x="457200" y="274638"/>
            <a:ext cx="8229600" cy="922114"/>
          </a:xfrm>
        </p:spPr>
        <p:txBody>
          <a:bodyPr/>
          <a:lstStyle/>
          <a:p>
            <a:r>
              <a:rPr lang="cs-CZ" dirty="0" err="1"/>
              <a:t>Steps</a:t>
            </a:r>
            <a:r>
              <a:rPr lang="cs-CZ" dirty="0"/>
              <a:t> in CBA</a:t>
            </a:r>
          </a:p>
        </p:txBody>
      </p:sp>
      <p:sp>
        <p:nvSpPr>
          <p:cNvPr id="3" name="Zástupný obsah 2">
            <a:extLst>
              <a:ext uri="{FF2B5EF4-FFF2-40B4-BE49-F238E27FC236}">
                <a16:creationId xmlns:a16="http://schemas.microsoft.com/office/drawing/2014/main" id="{0F04BE7C-F982-CA20-518C-FF2E9F4BA52B}"/>
              </a:ext>
            </a:extLst>
          </p:cNvPr>
          <p:cNvSpPr>
            <a:spLocks noGrp="1"/>
          </p:cNvSpPr>
          <p:nvPr>
            <p:ph idx="1"/>
          </p:nvPr>
        </p:nvSpPr>
        <p:spPr>
          <a:xfrm>
            <a:off x="457200" y="1340768"/>
            <a:ext cx="8229600" cy="5069160"/>
          </a:xfrm>
        </p:spPr>
        <p:txBody>
          <a:bodyPr>
            <a:normAutofit fontScale="85000" lnSpcReduction="20000"/>
          </a:bodyPr>
          <a:lstStyle/>
          <a:p>
            <a:pPr marL="514350" indent="-514350">
              <a:buFont typeface="+mj-lt"/>
              <a:buAutoNum type="arabicParenR"/>
            </a:pPr>
            <a:r>
              <a:rPr lang="cs-CZ" dirty="0" err="1"/>
              <a:t>Choose</a:t>
            </a:r>
            <a:r>
              <a:rPr lang="cs-CZ" dirty="0"/>
              <a:t> </a:t>
            </a:r>
            <a:r>
              <a:rPr lang="cs-CZ" dirty="0" err="1"/>
              <a:t>one</a:t>
            </a:r>
            <a:r>
              <a:rPr lang="cs-CZ" dirty="0"/>
              <a:t> </a:t>
            </a:r>
            <a:r>
              <a:rPr lang="cs-CZ" dirty="0" err="1"/>
              <a:t>or</a:t>
            </a:r>
            <a:r>
              <a:rPr lang="cs-CZ" dirty="0"/>
              <a:t> more </a:t>
            </a:r>
            <a:r>
              <a:rPr lang="cs-CZ" b="1" dirty="0" err="1"/>
              <a:t>alternative</a:t>
            </a:r>
            <a:r>
              <a:rPr lang="cs-CZ" b="1" dirty="0"/>
              <a:t> </a:t>
            </a:r>
            <a:r>
              <a:rPr lang="cs-CZ" b="1" dirty="0" err="1"/>
              <a:t>options</a:t>
            </a:r>
            <a:r>
              <a:rPr lang="cs-CZ" b="1" dirty="0"/>
              <a:t> </a:t>
            </a:r>
            <a:r>
              <a:rPr lang="cs-CZ" dirty="0"/>
              <a:t>→ </a:t>
            </a:r>
            <a:r>
              <a:rPr lang="cs-CZ" dirty="0" err="1"/>
              <a:t>against</a:t>
            </a:r>
            <a:r>
              <a:rPr lang="cs-CZ" dirty="0"/>
              <a:t> </a:t>
            </a:r>
            <a:r>
              <a:rPr lang="cs-CZ" dirty="0" err="1"/>
              <a:t>which</a:t>
            </a:r>
            <a:r>
              <a:rPr lang="cs-CZ" dirty="0"/>
              <a:t> to </a:t>
            </a:r>
            <a:r>
              <a:rPr lang="cs-CZ" dirty="0" err="1"/>
              <a:t>assess</a:t>
            </a:r>
            <a:r>
              <a:rPr lang="cs-CZ" dirty="0"/>
              <a:t> </a:t>
            </a:r>
            <a:r>
              <a:rPr lang="cs-CZ" dirty="0" err="1"/>
              <a:t>the</a:t>
            </a:r>
            <a:r>
              <a:rPr lang="cs-CZ" dirty="0"/>
              <a:t> tram bypass </a:t>
            </a:r>
            <a:r>
              <a:rPr lang="cs-CZ" dirty="0" err="1"/>
              <a:t>scheme</a:t>
            </a:r>
            <a:r>
              <a:rPr lang="cs-CZ" dirty="0"/>
              <a:t>. </a:t>
            </a:r>
            <a:r>
              <a:rPr lang="cs-CZ" dirty="0" err="1"/>
              <a:t>The</a:t>
            </a:r>
            <a:r>
              <a:rPr lang="cs-CZ" dirty="0"/>
              <a:t> base </a:t>
            </a:r>
            <a:r>
              <a:rPr lang="cs-CZ" dirty="0" err="1"/>
              <a:t>option</a:t>
            </a:r>
            <a:r>
              <a:rPr lang="cs-CZ" dirty="0"/>
              <a:t> (</a:t>
            </a:r>
            <a:r>
              <a:rPr lang="cs-CZ" b="1" dirty="0" err="1"/>
              <a:t>Option</a:t>
            </a:r>
            <a:r>
              <a:rPr lang="cs-CZ" b="1" dirty="0"/>
              <a:t> B</a:t>
            </a:r>
            <a:r>
              <a:rPr lang="cs-CZ" dirty="0"/>
              <a:t>) → to build </a:t>
            </a:r>
            <a:r>
              <a:rPr lang="cs-CZ" dirty="0" err="1"/>
              <a:t>nothing</a:t>
            </a:r>
            <a:r>
              <a:rPr lang="cs-CZ" dirty="0"/>
              <a:t>/minor </a:t>
            </a:r>
            <a:r>
              <a:rPr lang="cs-CZ" dirty="0" err="1"/>
              <a:t>improvement</a:t>
            </a:r>
            <a:r>
              <a:rPr lang="cs-CZ" dirty="0"/>
              <a:t> </a:t>
            </a:r>
            <a:r>
              <a:rPr lang="cs-CZ" dirty="0" err="1"/>
              <a:t>against</a:t>
            </a:r>
            <a:r>
              <a:rPr lang="cs-CZ" dirty="0"/>
              <a:t> (</a:t>
            </a:r>
            <a:r>
              <a:rPr lang="cs-CZ" b="1" dirty="0" err="1"/>
              <a:t>Option</a:t>
            </a:r>
            <a:r>
              <a:rPr lang="cs-CZ" b="1" dirty="0"/>
              <a:t> A</a:t>
            </a:r>
            <a:r>
              <a:rPr lang="cs-CZ" dirty="0"/>
              <a:t>) → </a:t>
            </a:r>
            <a:r>
              <a:rPr lang="cs-CZ" dirty="0" err="1"/>
              <a:t>building</a:t>
            </a:r>
            <a:r>
              <a:rPr lang="cs-CZ" dirty="0"/>
              <a:t> tram bypass</a:t>
            </a:r>
          </a:p>
          <a:p>
            <a:pPr marL="514350" indent="-514350">
              <a:buFont typeface="+mj-lt"/>
              <a:buAutoNum type="arabicParenR"/>
            </a:pPr>
            <a:r>
              <a:rPr lang="cs-CZ" dirty="0" err="1"/>
              <a:t>Choose</a:t>
            </a:r>
            <a:r>
              <a:rPr lang="cs-CZ" dirty="0"/>
              <a:t> </a:t>
            </a:r>
            <a:r>
              <a:rPr lang="cs-CZ" b="1" dirty="0" err="1"/>
              <a:t>length</a:t>
            </a:r>
            <a:r>
              <a:rPr lang="cs-CZ" b="1" dirty="0"/>
              <a:t> </a:t>
            </a:r>
            <a:r>
              <a:rPr lang="cs-CZ" b="1" dirty="0" err="1"/>
              <a:t>of</a:t>
            </a:r>
            <a:r>
              <a:rPr lang="cs-CZ" b="1" dirty="0"/>
              <a:t> </a:t>
            </a:r>
            <a:r>
              <a:rPr lang="cs-CZ" b="1" dirty="0" err="1"/>
              <a:t>time</a:t>
            </a:r>
            <a:r>
              <a:rPr lang="cs-CZ" b="1" dirty="0"/>
              <a:t> </a:t>
            </a:r>
            <a:r>
              <a:rPr lang="cs-CZ" dirty="0"/>
              <a:t>→ </a:t>
            </a:r>
            <a:r>
              <a:rPr lang="cs-CZ" dirty="0" err="1"/>
              <a:t>probably</a:t>
            </a:r>
            <a:r>
              <a:rPr lang="cs-CZ" dirty="0"/>
              <a:t> </a:t>
            </a:r>
            <a:r>
              <a:rPr lang="cs-CZ" dirty="0" err="1"/>
              <a:t>several</a:t>
            </a:r>
            <a:r>
              <a:rPr lang="cs-CZ" dirty="0"/>
              <a:t> </a:t>
            </a:r>
            <a:r>
              <a:rPr lang="cs-CZ" dirty="0" err="1"/>
              <a:t>decades</a:t>
            </a:r>
            <a:r>
              <a:rPr lang="cs-CZ" dirty="0"/>
              <a:t> → </a:t>
            </a:r>
            <a:r>
              <a:rPr lang="cs-CZ" dirty="0" err="1"/>
              <a:t>over</a:t>
            </a:r>
            <a:r>
              <a:rPr lang="cs-CZ" dirty="0"/>
              <a:t> </a:t>
            </a:r>
            <a:r>
              <a:rPr lang="cs-CZ" dirty="0" err="1"/>
              <a:t>which</a:t>
            </a:r>
            <a:r>
              <a:rPr lang="cs-CZ" dirty="0"/>
              <a:t> to </a:t>
            </a:r>
            <a:r>
              <a:rPr lang="cs-CZ" dirty="0" err="1"/>
              <a:t>assess</a:t>
            </a:r>
            <a:endParaRPr lang="cs-CZ" dirty="0"/>
          </a:p>
          <a:p>
            <a:pPr marL="514350" indent="-514350">
              <a:buFont typeface="+mj-lt"/>
              <a:buAutoNum type="arabicParenR"/>
            </a:pPr>
            <a:r>
              <a:rPr lang="cs-CZ" dirty="0"/>
              <a:t>Use a </a:t>
            </a:r>
            <a:r>
              <a:rPr lang="cs-CZ" dirty="0" err="1"/>
              <a:t>predcitve</a:t>
            </a:r>
            <a:r>
              <a:rPr lang="cs-CZ" dirty="0"/>
              <a:t> model to </a:t>
            </a:r>
            <a:r>
              <a:rPr lang="cs-CZ" dirty="0" err="1"/>
              <a:t>calculate</a:t>
            </a:r>
            <a:r>
              <a:rPr lang="cs-CZ" dirty="0"/>
              <a:t> </a:t>
            </a:r>
            <a:r>
              <a:rPr lang="cs-CZ" dirty="0" err="1"/>
              <a:t>the</a:t>
            </a:r>
            <a:r>
              <a:rPr lang="cs-CZ" dirty="0"/>
              <a:t> </a:t>
            </a:r>
            <a:r>
              <a:rPr lang="cs-CZ" dirty="0" err="1"/>
              <a:t>likely</a:t>
            </a:r>
            <a:r>
              <a:rPr lang="cs-CZ" dirty="0"/>
              <a:t> </a:t>
            </a:r>
            <a:r>
              <a:rPr lang="cs-CZ" b="1" dirty="0" err="1"/>
              <a:t>ridership</a:t>
            </a:r>
            <a:r>
              <a:rPr lang="cs-CZ" dirty="0"/>
              <a:t> </a:t>
            </a:r>
            <a:r>
              <a:rPr lang="cs-CZ" dirty="0" err="1"/>
              <a:t>during</a:t>
            </a:r>
            <a:r>
              <a:rPr lang="cs-CZ" dirty="0"/>
              <a:t> </a:t>
            </a:r>
            <a:r>
              <a:rPr lang="cs-CZ" dirty="0" err="1"/>
              <a:t>the</a:t>
            </a:r>
            <a:r>
              <a:rPr lang="cs-CZ" dirty="0"/>
              <a:t> </a:t>
            </a:r>
            <a:r>
              <a:rPr lang="cs-CZ" dirty="0" err="1"/>
              <a:t>whole</a:t>
            </a:r>
            <a:r>
              <a:rPr lang="cs-CZ" dirty="0"/>
              <a:t> </a:t>
            </a:r>
            <a:r>
              <a:rPr lang="cs-CZ" dirty="0" err="1"/>
              <a:t>evaluation</a:t>
            </a:r>
            <a:r>
              <a:rPr lang="cs-CZ" dirty="0"/>
              <a:t> period on </a:t>
            </a:r>
            <a:r>
              <a:rPr lang="cs-CZ" dirty="0" err="1"/>
              <a:t>the</a:t>
            </a:r>
            <a:r>
              <a:rPr lang="cs-CZ" dirty="0"/>
              <a:t> tram network in </a:t>
            </a:r>
            <a:r>
              <a:rPr lang="cs-CZ" dirty="0" err="1"/>
              <a:t>Options</a:t>
            </a:r>
            <a:r>
              <a:rPr lang="cs-CZ" dirty="0"/>
              <a:t> A, B. → </a:t>
            </a:r>
            <a:r>
              <a:rPr lang="cs-CZ" dirty="0" err="1"/>
              <a:t>From</a:t>
            </a:r>
            <a:r>
              <a:rPr lang="cs-CZ" dirty="0"/>
              <a:t> </a:t>
            </a:r>
            <a:r>
              <a:rPr lang="cs-CZ" dirty="0" err="1"/>
              <a:t>this</a:t>
            </a:r>
            <a:r>
              <a:rPr lang="cs-CZ" dirty="0"/>
              <a:t>, </a:t>
            </a:r>
            <a:r>
              <a:rPr lang="cs-CZ" dirty="0" err="1"/>
              <a:t>calculate</a:t>
            </a:r>
            <a:r>
              <a:rPr lang="cs-CZ" dirty="0"/>
              <a:t> </a:t>
            </a:r>
            <a:r>
              <a:rPr lang="cs-CZ" dirty="0" err="1"/>
              <a:t>the</a:t>
            </a:r>
            <a:r>
              <a:rPr lang="cs-CZ" dirty="0"/>
              <a:t> </a:t>
            </a:r>
            <a:r>
              <a:rPr lang="cs-CZ" b="1" dirty="0" err="1"/>
              <a:t>revenue</a:t>
            </a:r>
            <a:endParaRPr lang="cs-CZ" b="1" dirty="0"/>
          </a:p>
          <a:p>
            <a:pPr marL="514350" indent="-514350">
              <a:buFont typeface="+mj-lt"/>
              <a:buAutoNum type="arabicParenR"/>
            </a:pPr>
            <a:r>
              <a:rPr lang="cs-CZ" dirty="0"/>
              <a:t>Use </a:t>
            </a:r>
            <a:r>
              <a:rPr lang="cs-CZ" dirty="0" err="1"/>
              <a:t>the</a:t>
            </a:r>
            <a:r>
              <a:rPr lang="cs-CZ" dirty="0"/>
              <a:t> </a:t>
            </a:r>
            <a:r>
              <a:rPr lang="cs-CZ" dirty="0" err="1"/>
              <a:t>same</a:t>
            </a:r>
            <a:r>
              <a:rPr lang="cs-CZ" dirty="0"/>
              <a:t> </a:t>
            </a:r>
            <a:r>
              <a:rPr lang="cs-CZ" dirty="0" err="1"/>
              <a:t>predictive</a:t>
            </a:r>
            <a:r>
              <a:rPr lang="cs-CZ" dirty="0"/>
              <a:t> model → to </a:t>
            </a:r>
            <a:r>
              <a:rPr lang="cs-CZ" dirty="0" err="1"/>
              <a:t>calculate</a:t>
            </a:r>
            <a:r>
              <a:rPr lang="cs-CZ" dirty="0"/>
              <a:t> </a:t>
            </a:r>
            <a:r>
              <a:rPr lang="cs-CZ" dirty="0" err="1"/>
              <a:t>total</a:t>
            </a:r>
            <a:r>
              <a:rPr lang="cs-CZ" dirty="0"/>
              <a:t> </a:t>
            </a:r>
            <a:r>
              <a:rPr lang="cs-CZ" b="1" dirty="0" err="1"/>
              <a:t>journey</a:t>
            </a:r>
            <a:r>
              <a:rPr lang="cs-CZ" b="1" dirty="0"/>
              <a:t> </a:t>
            </a:r>
            <a:r>
              <a:rPr lang="cs-CZ" b="1" dirty="0" err="1"/>
              <a:t>times</a:t>
            </a:r>
            <a:r>
              <a:rPr lang="cs-CZ" b="1" dirty="0"/>
              <a:t> </a:t>
            </a:r>
            <a:r>
              <a:rPr lang="cs-CZ" dirty="0"/>
              <a:t>on </a:t>
            </a:r>
            <a:r>
              <a:rPr lang="cs-CZ" dirty="0" err="1"/>
              <a:t>different</a:t>
            </a:r>
            <a:r>
              <a:rPr lang="cs-CZ" dirty="0"/>
              <a:t> </a:t>
            </a:r>
            <a:r>
              <a:rPr lang="cs-CZ" dirty="0" err="1"/>
              <a:t>options</a:t>
            </a:r>
            <a:r>
              <a:rPr lang="cs-CZ" dirty="0"/>
              <a:t> </a:t>
            </a:r>
            <a:r>
              <a:rPr lang="cs-CZ" dirty="0" err="1"/>
              <a:t>over</a:t>
            </a:r>
            <a:r>
              <a:rPr lang="cs-CZ" dirty="0"/>
              <a:t> </a:t>
            </a:r>
            <a:r>
              <a:rPr lang="cs-CZ" dirty="0" err="1"/>
              <a:t>the</a:t>
            </a:r>
            <a:r>
              <a:rPr lang="cs-CZ" dirty="0"/>
              <a:t> </a:t>
            </a:r>
            <a:r>
              <a:rPr lang="cs-CZ" dirty="0" err="1"/>
              <a:t>whole</a:t>
            </a:r>
            <a:r>
              <a:rPr lang="cs-CZ" dirty="0"/>
              <a:t> </a:t>
            </a:r>
            <a:r>
              <a:rPr lang="cs-CZ" dirty="0" err="1"/>
              <a:t>evaluation</a:t>
            </a:r>
            <a:r>
              <a:rPr lang="cs-CZ" dirty="0"/>
              <a:t> period</a:t>
            </a:r>
          </a:p>
        </p:txBody>
      </p:sp>
    </p:spTree>
    <p:extLst>
      <p:ext uri="{BB962C8B-B14F-4D97-AF65-F5344CB8AC3E}">
        <p14:creationId xmlns:p14="http://schemas.microsoft.com/office/powerpoint/2010/main" val="1501777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7FBD04-0393-915B-7892-2CAD80D8129E}"/>
              </a:ext>
            </a:extLst>
          </p:cNvPr>
          <p:cNvSpPr>
            <a:spLocks noGrp="1"/>
          </p:cNvSpPr>
          <p:nvPr>
            <p:ph type="title"/>
          </p:nvPr>
        </p:nvSpPr>
        <p:spPr/>
        <p:txBody>
          <a:bodyPr/>
          <a:lstStyle/>
          <a:p>
            <a:r>
              <a:rPr lang="cs-CZ" dirty="0" err="1"/>
              <a:t>Steps</a:t>
            </a:r>
            <a:r>
              <a:rPr lang="cs-CZ" dirty="0"/>
              <a:t> in CBA (2)</a:t>
            </a:r>
          </a:p>
        </p:txBody>
      </p:sp>
      <p:sp>
        <p:nvSpPr>
          <p:cNvPr id="3" name="Zástupný obsah 2">
            <a:extLst>
              <a:ext uri="{FF2B5EF4-FFF2-40B4-BE49-F238E27FC236}">
                <a16:creationId xmlns:a16="http://schemas.microsoft.com/office/drawing/2014/main" id="{DE1F69E4-111D-0C43-FD44-175E4D392B1C}"/>
              </a:ext>
            </a:extLst>
          </p:cNvPr>
          <p:cNvSpPr>
            <a:spLocks noGrp="1"/>
          </p:cNvSpPr>
          <p:nvPr>
            <p:ph idx="1"/>
          </p:nvPr>
        </p:nvSpPr>
        <p:spPr>
          <a:xfrm>
            <a:off x="457200" y="1600200"/>
            <a:ext cx="8229600" cy="4983162"/>
          </a:xfrm>
        </p:spPr>
        <p:txBody>
          <a:bodyPr>
            <a:normAutofit fontScale="92500" lnSpcReduction="20000"/>
          </a:bodyPr>
          <a:lstStyle/>
          <a:p>
            <a:pPr marL="514350" indent="-514350">
              <a:buFont typeface="+mj-lt"/>
              <a:buAutoNum type="arabicParenR" startAt="5"/>
            </a:pPr>
            <a:r>
              <a:rPr lang="cs-CZ" dirty="0" err="1"/>
              <a:t>For</a:t>
            </a:r>
            <a:r>
              <a:rPr lang="cs-CZ" dirty="0"/>
              <a:t> </a:t>
            </a:r>
            <a:r>
              <a:rPr lang="cs-CZ" dirty="0" err="1"/>
              <a:t>Option</a:t>
            </a:r>
            <a:r>
              <a:rPr lang="cs-CZ" dirty="0"/>
              <a:t> A </a:t>
            </a:r>
            <a:r>
              <a:rPr lang="cs-CZ" dirty="0" err="1"/>
              <a:t>calculate</a:t>
            </a:r>
            <a:r>
              <a:rPr lang="cs-CZ" dirty="0"/>
              <a:t> </a:t>
            </a:r>
            <a:r>
              <a:rPr lang="cs-CZ" dirty="0" err="1"/>
              <a:t>the</a:t>
            </a:r>
            <a:r>
              <a:rPr lang="cs-CZ" dirty="0"/>
              <a:t> </a:t>
            </a:r>
            <a:r>
              <a:rPr lang="cs-CZ" dirty="0" err="1"/>
              <a:t>journey</a:t>
            </a:r>
            <a:r>
              <a:rPr lang="cs-CZ" dirty="0"/>
              <a:t> </a:t>
            </a:r>
            <a:r>
              <a:rPr lang="cs-CZ" b="1" dirty="0" err="1"/>
              <a:t>time</a:t>
            </a:r>
            <a:r>
              <a:rPr lang="cs-CZ" b="1" dirty="0"/>
              <a:t> </a:t>
            </a:r>
            <a:r>
              <a:rPr lang="cs-CZ" b="1" dirty="0" err="1"/>
              <a:t>savings</a:t>
            </a:r>
            <a:r>
              <a:rPr lang="cs-CZ" b="1" dirty="0"/>
              <a:t> </a:t>
            </a:r>
            <a:r>
              <a:rPr lang="cs-CZ" dirty="0" err="1"/>
              <a:t>likely</a:t>
            </a:r>
            <a:r>
              <a:rPr lang="cs-CZ" dirty="0"/>
              <a:t> to </a:t>
            </a:r>
            <a:r>
              <a:rPr lang="cs-CZ" dirty="0" err="1"/>
              <a:t>result</a:t>
            </a:r>
            <a:r>
              <a:rPr lang="cs-CZ" dirty="0"/>
              <a:t> </a:t>
            </a:r>
            <a:r>
              <a:rPr lang="cs-CZ" dirty="0" err="1"/>
              <a:t>from</a:t>
            </a:r>
            <a:r>
              <a:rPr lang="cs-CZ" dirty="0"/>
              <a:t> </a:t>
            </a:r>
            <a:r>
              <a:rPr lang="cs-CZ" dirty="0" err="1"/>
              <a:t>the</a:t>
            </a:r>
            <a:r>
              <a:rPr lang="cs-CZ" dirty="0"/>
              <a:t> </a:t>
            </a:r>
            <a:r>
              <a:rPr lang="cs-CZ" dirty="0" err="1"/>
              <a:t>project</a:t>
            </a:r>
            <a:endParaRPr lang="cs-CZ" dirty="0"/>
          </a:p>
          <a:p>
            <a:pPr marL="514350" indent="-514350">
              <a:buFont typeface="+mj-lt"/>
              <a:buAutoNum type="arabicParenR" startAt="5"/>
            </a:pPr>
            <a:r>
              <a:rPr lang="cs-CZ" dirty="0"/>
              <a:t>In a </a:t>
            </a:r>
            <a:r>
              <a:rPr lang="cs-CZ" dirty="0" err="1"/>
              <a:t>similar</a:t>
            </a:r>
            <a:r>
              <a:rPr lang="cs-CZ" dirty="0"/>
              <a:t> </a:t>
            </a:r>
            <a:r>
              <a:rPr lang="cs-CZ" dirty="0" err="1"/>
              <a:t>way</a:t>
            </a:r>
            <a:r>
              <a:rPr lang="cs-CZ" dirty="0"/>
              <a:t>, </a:t>
            </a:r>
            <a:r>
              <a:rPr lang="cs-CZ" dirty="0" err="1"/>
              <a:t>calculate</a:t>
            </a:r>
            <a:r>
              <a:rPr lang="cs-CZ" dirty="0"/>
              <a:t> </a:t>
            </a:r>
            <a:r>
              <a:rPr lang="cs-CZ" dirty="0" err="1"/>
              <a:t>journey</a:t>
            </a:r>
            <a:r>
              <a:rPr lang="cs-CZ" dirty="0"/>
              <a:t> </a:t>
            </a:r>
            <a:r>
              <a:rPr lang="cs-CZ" b="1" dirty="0" err="1"/>
              <a:t>time</a:t>
            </a:r>
            <a:r>
              <a:rPr lang="cs-CZ" b="1" dirty="0"/>
              <a:t> </a:t>
            </a:r>
            <a:r>
              <a:rPr lang="cs-CZ" b="1" dirty="0" err="1"/>
              <a:t>savings</a:t>
            </a:r>
            <a:r>
              <a:rPr lang="cs-CZ" b="1" dirty="0"/>
              <a:t> </a:t>
            </a:r>
            <a:r>
              <a:rPr lang="cs-CZ" dirty="0"/>
              <a:t>on </a:t>
            </a:r>
            <a:r>
              <a:rPr lang="cs-CZ" dirty="0" err="1"/>
              <a:t>the</a:t>
            </a:r>
            <a:r>
              <a:rPr lang="cs-CZ" dirty="0"/>
              <a:t> </a:t>
            </a:r>
            <a:r>
              <a:rPr lang="cs-CZ" b="1" dirty="0" err="1"/>
              <a:t>road</a:t>
            </a:r>
            <a:r>
              <a:rPr lang="cs-CZ" dirty="0"/>
              <a:t> network </a:t>
            </a:r>
            <a:r>
              <a:rPr lang="cs-CZ" dirty="0" err="1"/>
              <a:t>resulting</a:t>
            </a:r>
            <a:r>
              <a:rPr lang="cs-CZ" dirty="0"/>
              <a:t> </a:t>
            </a:r>
            <a:r>
              <a:rPr lang="cs-CZ" dirty="0" err="1"/>
              <a:t>from</a:t>
            </a:r>
            <a:r>
              <a:rPr lang="cs-CZ" dirty="0"/>
              <a:t> </a:t>
            </a:r>
            <a:r>
              <a:rPr lang="cs-CZ" dirty="0" err="1"/>
              <a:t>the</a:t>
            </a:r>
            <a:r>
              <a:rPr lang="cs-CZ" dirty="0"/>
              <a:t> tram bypass → </a:t>
            </a:r>
            <a:r>
              <a:rPr lang="cs-CZ" dirty="0" err="1"/>
              <a:t>if</a:t>
            </a:r>
            <a:r>
              <a:rPr lang="cs-CZ" dirty="0"/>
              <a:t> </a:t>
            </a:r>
            <a:r>
              <a:rPr lang="cs-CZ" dirty="0" err="1"/>
              <a:t>people</a:t>
            </a:r>
            <a:r>
              <a:rPr lang="cs-CZ" dirty="0"/>
              <a:t> are </a:t>
            </a:r>
            <a:r>
              <a:rPr lang="cs-CZ" dirty="0" err="1"/>
              <a:t>predicted</a:t>
            </a:r>
            <a:r>
              <a:rPr lang="cs-CZ" dirty="0"/>
              <a:t> to transfer </a:t>
            </a:r>
            <a:r>
              <a:rPr lang="cs-CZ" dirty="0" err="1"/>
              <a:t>from</a:t>
            </a:r>
            <a:r>
              <a:rPr lang="cs-CZ" dirty="0"/>
              <a:t> car and/</a:t>
            </a:r>
            <a:r>
              <a:rPr lang="cs-CZ" dirty="0" err="1"/>
              <a:t>or</a:t>
            </a:r>
            <a:r>
              <a:rPr lang="cs-CZ" dirty="0"/>
              <a:t> bus to tram</a:t>
            </a:r>
          </a:p>
          <a:p>
            <a:pPr marL="514350" indent="-514350">
              <a:buFont typeface="+mj-lt"/>
              <a:buAutoNum type="arabicParenR" startAt="5"/>
            </a:pPr>
            <a:r>
              <a:rPr lang="cs-CZ" dirty="0" err="1"/>
              <a:t>Calculate</a:t>
            </a:r>
            <a:r>
              <a:rPr lang="cs-CZ" dirty="0"/>
              <a:t> </a:t>
            </a:r>
            <a:r>
              <a:rPr lang="cs-CZ" dirty="0" err="1"/>
              <a:t>construction</a:t>
            </a:r>
            <a:r>
              <a:rPr lang="cs-CZ" dirty="0"/>
              <a:t>, </a:t>
            </a:r>
            <a:r>
              <a:rPr lang="cs-CZ" dirty="0" err="1"/>
              <a:t>maintenance</a:t>
            </a:r>
            <a:r>
              <a:rPr lang="cs-CZ" dirty="0"/>
              <a:t> and </a:t>
            </a:r>
            <a:r>
              <a:rPr lang="cs-CZ" dirty="0" err="1"/>
              <a:t>operating</a:t>
            </a:r>
            <a:r>
              <a:rPr lang="cs-CZ" dirty="0"/>
              <a:t> </a:t>
            </a:r>
            <a:r>
              <a:rPr lang="cs-CZ" b="1" dirty="0" err="1"/>
              <a:t>costs</a:t>
            </a:r>
            <a:r>
              <a:rPr lang="cs-CZ" dirty="0"/>
              <a:t> </a:t>
            </a:r>
            <a:r>
              <a:rPr lang="cs-CZ" dirty="0" err="1"/>
              <a:t>of</a:t>
            </a:r>
            <a:r>
              <a:rPr lang="cs-CZ" dirty="0"/>
              <a:t> </a:t>
            </a:r>
            <a:r>
              <a:rPr lang="cs-CZ" dirty="0" err="1"/>
              <a:t>the</a:t>
            </a:r>
            <a:r>
              <a:rPr lang="cs-CZ" dirty="0"/>
              <a:t> </a:t>
            </a:r>
            <a:r>
              <a:rPr lang="cs-CZ" dirty="0" err="1"/>
              <a:t>different</a:t>
            </a:r>
            <a:r>
              <a:rPr lang="cs-CZ" dirty="0"/>
              <a:t> </a:t>
            </a:r>
            <a:r>
              <a:rPr lang="cs-CZ" dirty="0" err="1"/>
              <a:t>options</a:t>
            </a:r>
            <a:endParaRPr lang="cs-CZ" dirty="0"/>
          </a:p>
          <a:p>
            <a:pPr marL="514350" indent="-514350">
              <a:buFont typeface="+mj-lt"/>
              <a:buAutoNum type="arabicParenR" startAt="5"/>
            </a:pPr>
            <a:r>
              <a:rPr lang="cs-CZ" dirty="0"/>
              <a:t>Také </a:t>
            </a:r>
            <a:r>
              <a:rPr lang="cs-CZ" dirty="0" err="1"/>
              <a:t>away</a:t>
            </a:r>
            <a:r>
              <a:rPr lang="cs-CZ" dirty="0"/>
              <a:t> </a:t>
            </a:r>
            <a:r>
              <a:rPr lang="cs-CZ" dirty="0" err="1"/>
              <a:t>the</a:t>
            </a:r>
            <a:r>
              <a:rPr lang="cs-CZ" dirty="0"/>
              <a:t> </a:t>
            </a:r>
            <a:r>
              <a:rPr lang="cs-CZ" dirty="0" err="1"/>
              <a:t>benefits</a:t>
            </a:r>
            <a:r>
              <a:rPr lang="cs-CZ" dirty="0"/>
              <a:t> (</a:t>
            </a:r>
            <a:r>
              <a:rPr lang="cs-CZ" dirty="0" err="1"/>
              <a:t>revenue</a:t>
            </a:r>
            <a:r>
              <a:rPr lang="cs-CZ" dirty="0"/>
              <a:t> plus </a:t>
            </a:r>
            <a:r>
              <a:rPr lang="cs-CZ" dirty="0" err="1"/>
              <a:t>journey</a:t>
            </a:r>
            <a:r>
              <a:rPr lang="cs-CZ" dirty="0"/>
              <a:t> </a:t>
            </a:r>
            <a:r>
              <a:rPr lang="cs-CZ" dirty="0" err="1"/>
              <a:t>time</a:t>
            </a:r>
            <a:r>
              <a:rPr lang="cs-CZ" dirty="0"/>
              <a:t> </a:t>
            </a:r>
            <a:r>
              <a:rPr lang="cs-CZ" dirty="0" err="1"/>
              <a:t>savings</a:t>
            </a:r>
            <a:r>
              <a:rPr lang="cs-CZ" dirty="0"/>
              <a:t>) </a:t>
            </a:r>
            <a:r>
              <a:rPr lang="cs-CZ" dirty="0" err="1"/>
              <a:t>from</a:t>
            </a:r>
            <a:r>
              <a:rPr lang="cs-CZ" dirty="0"/>
              <a:t> </a:t>
            </a:r>
            <a:r>
              <a:rPr lang="cs-CZ" dirty="0" err="1"/>
              <a:t>the</a:t>
            </a:r>
            <a:r>
              <a:rPr lang="cs-CZ" dirty="0"/>
              <a:t> </a:t>
            </a:r>
            <a:r>
              <a:rPr lang="cs-CZ" dirty="0" err="1"/>
              <a:t>costs</a:t>
            </a:r>
            <a:r>
              <a:rPr lang="cs-CZ" dirty="0"/>
              <a:t> </a:t>
            </a:r>
            <a:r>
              <a:rPr lang="cs-CZ" dirty="0" err="1"/>
              <a:t>for</a:t>
            </a:r>
            <a:r>
              <a:rPr lang="cs-CZ" dirty="0"/>
              <a:t> </a:t>
            </a:r>
            <a:r>
              <a:rPr lang="cs-CZ" dirty="0" err="1"/>
              <a:t>Option</a:t>
            </a:r>
            <a:r>
              <a:rPr lang="cs-CZ" dirty="0"/>
              <a:t> A to </a:t>
            </a:r>
            <a:r>
              <a:rPr lang="cs-CZ" dirty="0" err="1"/>
              <a:t>find</a:t>
            </a:r>
            <a:r>
              <a:rPr lang="cs-CZ" dirty="0"/>
              <a:t> out </a:t>
            </a:r>
            <a:r>
              <a:rPr lang="cs-CZ" dirty="0" err="1"/>
              <a:t>whether</a:t>
            </a:r>
            <a:r>
              <a:rPr lang="cs-CZ" dirty="0"/>
              <a:t> </a:t>
            </a:r>
            <a:r>
              <a:rPr lang="cs-CZ" dirty="0" err="1"/>
              <a:t>benefits</a:t>
            </a:r>
            <a:r>
              <a:rPr lang="cs-CZ" dirty="0"/>
              <a:t> </a:t>
            </a:r>
            <a:r>
              <a:rPr lang="cs-CZ" b="1" dirty="0" err="1"/>
              <a:t>exceed</a:t>
            </a:r>
            <a:r>
              <a:rPr lang="cs-CZ" dirty="0"/>
              <a:t> </a:t>
            </a:r>
            <a:r>
              <a:rPr lang="cs-CZ" dirty="0" err="1"/>
              <a:t>costs</a:t>
            </a:r>
            <a:r>
              <a:rPr lang="cs-CZ" dirty="0"/>
              <a:t> and, </a:t>
            </a:r>
            <a:r>
              <a:rPr lang="cs-CZ" dirty="0" err="1"/>
              <a:t>if</a:t>
            </a:r>
            <a:r>
              <a:rPr lang="cs-CZ" dirty="0"/>
              <a:t> so, by </a:t>
            </a:r>
            <a:r>
              <a:rPr lang="cs-CZ" dirty="0" err="1"/>
              <a:t>how</a:t>
            </a:r>
            <a:r>
              <a:rPr lang="cs-CZ" dirty="0"/>
              <a:t> much. </a:t>
            </a:r>
          </a:p>
          <a:p>
            <a:pPr marL="0" indent="0">
              <a:buNone/>
            </a:pPr>
            <a:endParaRPr lang="cs-CZ" dirty="0"/>
          </a:p>
        </p:txBody>
      </p:sp>
    </p:spTree>
    <p:extLst>
      <p:ext uri="{BB962C8B-B14F-4D97-AF65-F5344CB8AC3E}">
        <p14:creationId xmlns:p14="http://schemas.microsoft.com/office/powerpoint/2010/main" val="1702153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FB4E317-F4B6-702F-7523-0137598391B9}"/>
              </a:ext>
            </a:extLst>
          </p:cNvPr>
          <p:cNvPicPr>
            <a:picLocks noChangeAspect="1"/>
          </p:cNvPicPr>
          <p:nvPr/>
        </p:nvPicPr>
        <p:blipFill>
          <a:blip r:embed="rId2"/>
          <a:stretch>
            <a:fillRect/>
          </a:stretch>
        </p:blipFill>
        <p:spPr>
          <a:xfrm>
            <a:off x="249508" y="68263"/>
            <a:ext cx="8644985" cy="6721475"/>
          </a:xfrm>
          <a:prstGeom prst="rect">
            <a:avLst/>
          </a:prstGeom>
          <a:noFill/>
        </p:spPr>
      </p:pic>
    </p:spTree>
    <p:extLst>
      <p:ext uri="{BB962C8B-B14F-4D97-AF65-F5344CB8AC3E}">
        <p14:creationId xmlns:p14="http://schemas.microsoft.com/office/powerpoint/2010/main" val="2868645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C21A55-C4C5-3D6E-2C16-52641C0413ED}"/>
              </a:ext>
            </a:extLst>
          </p:cNvPr>
          <p:cNvSpPr>
            <a:spLocks noGrp="1"/>
          </p:cNvSpPr>
          <p:nvPr>
            <p:ph type="title"/>
          </p:nvPr>
        </p:nvSpPr>
        <p:spPr/>
        <p:txBody>
          <a:bodyPr/>
          <a:lstStyle/>
          <a:p>
            <a:r>
              <a:rPr lang="cs-CZ" dirty="0" err="1"/>
              <a:t>Key</a:t>
            </a:r>
            <a:r>
              <a:rPr lang="cs-CZ" dirty="0"/>
              <a:t> </a:t>
            </a:r>
            <a:r>
              <a:rPr lang="cs-CZ" dirty="0" err="1"/>
              <a:t>elements</a:t>
            </a:r>
            <a:r>
              <a:rPr lang="cs-CZ" dirty="0"/>
              <a:t> </a:t>
            </a:r>
            <a:r>
              <a:rPr lang="cs-CZ" dirty="0" err="1"/>
              <a:t>of</a:t>
            </a:r>
            <a:r>
              <a:rPr lang="cs-CZ" dirty="0"/>
              <a:t> SCBA (1) </a:t>
            </a:r>
          </a:p>
        </p:txBody>
      </p:sp>
      <p:sp>
        <p:nvSpPr>
          <p:cNvPr id="3" name="Zástupný obsah 2">
            <a:extLst>
              <a:ext uri="{FF2B5EF4-FFF2-40B4-BE49-F238E27FC236}">
                <a16:creationId xmlns:a16="http://schemas.microsoft.com/office/drawing/2014/main" id="{16518A34-2804-4669-3CBA-95B3B4EEE8E4}"/>
              </a:ext>
            </a:extLst>
          </p:cNvPr>
          <p:cNvSpPr>
            <a:spLocks noGrp="1"/>
          </p:cNvSpPr>
          <p:nvPr>
            <p:ph idx="1"/>
          </p:nvPr>
        </p:nvSpPr>
        <p:spPr/>
        <p:txBody>
          <a:bodyPr>
            <a:normAutofit fontScale="92500" lnSpcReduction="10000"/>
          </a:bodyPr>
          <a:lstStyle/>
          <a:p>
            <a:r>
              <a:rPr lang="cs-CZ" dirty="0"/>
              <a:t>Project </a:t>
            </a:r>
            <a:r>
              <a:rPr lang="cs-CZ" dirty="0" err="1"/>
              <a:t>appraisal</a:t>
            </a:r>
            <a:r>
              <a:rPr lang="cs-CZ" dirty="0"/>
              <a:t> </a:t>
            </a:r>
            <a:r>
              <a:rPr lang="cs-CZ" b="1" dirty="0"/>
              <a:t>period</a:t>
            </a:r>
            <a:r>
              <a:rPr lang="cs-CZ" dirty="0"/>
              <a:t> → </a:t>
            </a:r>
            <a:r>
              <a:rPr lang="cs-CZ" dirty="0" err="1"/>
              <a:t>usually</a:t>
            </a:r>
            <a:r>
              <a:rPr lang="cs-CZ" dirty="0"/>
              <a:t> 30 – 60 </a:t>
            </a:r>
            <a:r>
              <a:rPr lang="cs-CZ" dirty="0" err="1"/>
              <a:t>years</a:t>
            </a:r>
            <a:endParaRPr lang="cs-CZ" dirty="0"/>
          </a:p>
          <a:p>
            <a:r>
              <a:rPr lang="cs-CZ" dirty="0" err="1"/>
              <a:t>The</a:t>
            </a:r>
            <a:r>
              <a:rPr lang="cs-CZ" dirty="0"/>
              <a:t> </a:t>
            </a:r>
            <a:r>
              <a:rPr lang="cs-CZ" b="1" dirty="0" err="1"/>
              <a:t>benefits</a:t>
            </a:r>
            <a:r>
              <a:rPr lang="cs-CZ" dirty="0"/>
              <a:t> </a:t>
            </a:r>
            <a:r>
              <a:rPr lang="cs-CZ" dirty="0" err="1"/>
              <a:t>that</a:t>
            </a:r>
            <a:r>
              <a:rPr lang="cs-CZ" dirty="0"/>
              <a:t> are </a:t>
            </a:r>
            <a:r>
              <a:rPr lang="cs-CZ" dirty="0" err="1"/>
              <a:t>assessed</a:t>
            </a:r>
            <a:r>
              <a:rPr lang="cs-CZ" dirty="0"/>
              <a:t> → </a:t>
            </a:r>
            <a:r>
              <a:rPr lang="cs-CZ" dirty="0" err="1"/>
              <a:t>changes</a:t>
            </a:r>
            <a:r>
              <a:rPr lang="cs-CZ" dirty="0"/>
              <a:t> in </a:t>
            </a:r>
            <a:r>
              <a:rPr lang="cs-CZ" dirty="0" err="1"/>
              <a:t>travel</a:t>
            </a:r>
            <a:r>
              <a:rPr lang="cs-CZ" dirty="0"/>
              <a:t> </a:t>
            </a:r>
            <a:r>
              <a:rPr lang="cs-CZ" dirty="0" err="1"/>
              <a:t>time</a:t>
            </a:r>
            <a:r>
              <a:rPr lang="cs-CZ" dirty="0"/>
              <a:t>, </a:t>
            </a:r>
            <a:r>
              <a:rPr lang="cs-CZ" dirty="0" err="1"/>
              <a:t>revenues</a:t>
            </a:r>
            <a:r>
              <a:rPr lang="cs-CZ" dirty="0"/>
              <a:t>, </a:t>
            </a:r>
            <a:r>
              <a:rPr lang="cs-CZ" dirty="0" err="1"/>
              <a:t>vehicle</a:t>
            </a:r>
            <a:r>
              <a:rPr lang="cs-CZ" dirty="0"/>
              <a:t> </a:t>
            </a:r>
            <a:r>
              <a:rPr lang="cs-CZ" dirty="0" err="1"/>
              <a:t>operating</a:t>
            </a:r>
            <a:r>
              <a:rPr lang="cs-CZ" dirty="0"/>
              <a:t> </a:t>
            </a:r>
            <a:r>
              <a:rPr lang="cs-CZ" dirty="0" err="1"/>
              <a:t>costs</a:t>
            </a:r>
            <a:r>
              <a:rPr lang="cs-CZ" dirty="0"/>
              <a:t>, </a:t>
            </a:r>
            <a:r>
              <a:rPr lang="cs-CZ" dirty="0" err="1"/>
              <a:t>accident</a:t>
            </a:r>
            <a:r>
              <a:rPr lang="cs-CZ" dirty="0"/>
              <a:t> </a:t>
            </a:r>
            <a:r>
              <a:rPr lang="cs-CZ" dirty="0" err="1"/>
              <a:t>costs</a:t>
            </a:r>
            <a:r>
              <a:rPr lang="cs-CZ" dirty="0"/>
              <a:t>, (</a:t>
            </a:r>
            <a:r>
              <a:rPr lang="cs-CZ" dirty="0" err="1"/>
              <a:t>increasingly</a:t>
            </a:r>
            <a:r>
              <a:rPr lang="cs-CZ" dirty="0"/>
              <a:t>) </a:t>
            </a:r>
            <a:r>
              <a:rPr lang="cs-CZ" dirty="0" err="1"/>
              <a:t>noise</a:t>
            </a:r>
            <a:r>
              <a:rPr lang="cs-CZ" dirty="0"/>
              <a:t> and air </a:t>
            </a:r>
            <a:r>
              <a:rPr lang="cs-CZ" dirty="0" err="1"/>
              <a:t>pollution</a:t>
            </a:r>
            <a:endParaRPr lang="cs-CZ" dirty="0"/>
          </a:p>
          <a:p>
            <a:r>
              <a:rPr lang="cs-CZ" b="1" dirty="0" err="1"/>
              <a:t>Forecasting</a:t>
            </a:r>
            <a:r>
              <a:rPr lang="cs-CZ" dirty="0"/>
              <a:t> and modelling → modelling </a:t>
            </a:r>
            <a:r>
              <a:rPr lang="cs-CZ" dirty="0" err="1"/>
              <a:t>should</a:t>
            </a:r>
            <a:r>
              <a:rPr lang="cs-CZ" dirty="0"/>
              <a:t> </a:t>
            </a:r>
            <a:r>
              <a:rPr lang="cs-CZ" dirty="0" err="1"/>
              <a:t>be</a:t>
            </a:r>
            <a:r>
              <a:rPr lang="cs-CZ" dirty="0"/>
              <a:t> </a:t>
            </a:r>
            <a:r>
              <a:rPr lang="cs-CZ" dirty="0" err="1"/>
              <a:t>traeted</a:t>
            </a:r>
            <a:r>
              <a:rPr lang="cs-CZ" dirty="0"/>
              <a:t> as indikative → </a:t>
            </a:r>
            <a:r>
              <a:rPr lang="cs-CZ" dirty="0" err="1"/>
              <a:t>induced</a:t>
            </a:r>
            <a:r>
              <a:rPr lang="cs-CZ" dirty="0"/>
              <a:t> </a:t>
            </a:r>
            <a:r>
              <a:rPr lang="cs-CZ" dirty="0" err="1"/>
              <a:t>traffic</a:t>
            </a:r>
            <a:r>
              <a:rPr lang="cs-CZ" dirty="0"/>
              <a:t> and </a:t>
            </a:r>
            <a:r>
              <a:rPr lang="cs-CZ" dirty="0" err="1"/>
              <a:t>newly</a:t>
            </a:r>
            <a:r>
              <a:rPr lang="cs-CZ" dirty="0"/>
              <a:t> </a:t>
            </a:r>
            <a:r>
              <a:rPr lang="cs-CZ" dirty="0" err="1"/>
              <a:t>created</a:t>
            </a:r>
            <a:r>
              <a:rPr lang="cs-CZ" dirty="0"/>
              <a:t> </a:t>
            </a:r>
            <a:r>
              <a:rPr lang="cs-CZ" dirty="0" err="1"/>
              <a:t>congestion</a:t>
            </a:r>
            <a:endParaRPr lang="cs-CZ" dirty="0"/>
          </a:p>
          <a:p>
            <a:r>
              <a:rPr lang="cs-CZ" b="1" dirty="0" err="1"/>
              <a:t>Present</a:t>
            </a:r>
            <a:r>
              <a:rPr lang="cs-CZ" b="1" dirty="0"/>
              <a:t> </a:t>
            </a:r>
            <a:r>
              <a:rPr lang="cs-CZ" b="1" dirty="0" err="1"/>
              <a:t>values</a:t>
            </a:r>
            <a:r>
              <a:rPr lang="cs-CZ" b="1" dirty="0"/>
              <a:t> </a:t>
            </a:r>
            <a:r>
              <a:rPr lang="cs-CZ" dirty="0"/>
              <a:t>→ </a:t>
            </a:r>
            <a:r>
              <a:rPr lang="cs-CZ" dirty="0" err="1"/>
              <a:t>costs</a:t>
            </a:r>
            <a:r>
              <a:rPr lang="cs-CZ" dirty="0"/>
              <a:t> and </a:t>
            </a:r>
            <a:r>
              <a:rPr lang="cs-CZ" dirty="0" err="1"/>
              <a:t>benefits</a:t>
            </a:r>
            <a:r>
              <a:rPr lang="cs-CZ" dirty="0"/>
              <a:t> </a:t>
            </a:r>
            <a:r>
              <a:rPr lang="cs-CZ" dirty="0" err="1"/>
              <a:t>have</a:t>
            </a:r>
            <a:r>
              <a:rPr lang="cs-CZ" dirty="0"/>
              <a:t> to </a:t>
            </a:r>
            <a:r>
              <a:rPr lang="cs-CZ" dirty="0" err="1"/>
              <a:t>be</a:t>
            </a:r>
            <a:r>
              <a:rPr lang="cs-CZ" dirty="0"/>
              <a:t> </a:t>
            </a:r>
            <a:r>
              <a:rPr lang="cs-CZ" dirty="0" err="1"/>
              <a:t>calculated</a:t>
            </a:r>
            <a:r>
              <a:rPr lang="cs-CZ" dirty="0"/>
              <a:t> in </a:t>
            </a:r>
            <a:r>
              <a:rPr lang="cs-CZ" dirty="0" err="1"/>
              <a:t>their</a:t>
            </a:r>
            <a:r>
              <a:rPr lang="cs-CZ" dirty="0"/>
              <a:t> net </a:t>
            </a:r>
            <a:r>
              <a:rPr lang="cs-CZ" dirty="0" err="1"/>
              <a:t>present</a:t>
            </a:r>
            <a:r>
              <a:rPr lang="cs-CZ" dirty="0"/>
              <a:t> </a:t>
            </a:r>
            <a:r>
              <a:rPr lang="cs-CZ" dirty="0" err="1"/>
              <a:t>values</a:t>
            </a:r>
            <a:r>
              <a:rPr lang="cs-CZ" dirty="0"/>
              <a:t> (NPV)</a:t>
            </a:r>
          </a:p>
        </p:txBody>
      </p:sp>
    </p:spTree>
    <p:extLst>
      <p:ext uri="{BB962C8B-B14F-4D97-AF65-F5344CB8AC3E}">
        <p14:creationId xmlns:p14="http://schemas.microsoft.com/office/powerpoint/2010/main" val="3297801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B1F862-AA30-3834-04B0-51747940074F}"/>
              </a:ext>
            </a:extLst>
          </p:cNvPr>
          <p:cNvSpPr>
            <a:spLocks noGrp="1"/>
          </p:cNvSpPr>
          <p:nvPr>
            <p:ph type="title"/>
          </p:nvPr>
        </p:nvSpPr>
        <p:spPr/>
        <p:txBody>
          <a:bodyPr/>
          <a:lstStyle/>
          <a:p>
            <a:r>
              <a:rPr lang="cs-CZ" dirty="0" err="1"/>
              <a:t>Key</a:t>
            </a:r>
            <a:r>
              <a:rPr lang="cs-CZ" dirty="0"/>
              <a:t> </a:t>
            </a:r>
            <a:r>
              <a:rPr lang="cs-CZ" dirty="0" err="1"/>
              <a:t>elements</a:t>
            </a:r>
            <a:r>
              <a:rPr lang="cs-CZ" dirty="0"/>
              <a:t> </a:t>
            </a:r>
            <a:r>
              <a:rPr lang="cs-CZ" dirty="0" err="1"/>
              <a:t>of</a:t>
            </a:r>
            <a:r>
              <a:rPr lang="cs-CZ" dirty="0"/>
              <a:t> SCBA (2)</a:t>
            </a:r>
          </a:p>
        </p:txBody>
      </p:sp>
      <p:sp>
        <p:nvSpPr>
          <p:cNvPr id="3" name="Zástupný obsah 2">
            <a:extLst>
              <a:ext uri="{FF2B5EF4-FFF2-40B4-BE49-F238E27FC236}">
                <a16:creationId xmlns:a16="http://schemas.microsoft.com/office/drawing/2014/main" id="{8D334C3A-E89B-8D91-F3FB-D1FB516D30D0}"/>
              </a:ext>
            </a:extLst>
          </p:cNvPr>
          <p:cNvSpPr>
            <a:spLocks noGrp="1"/>
          </p:cNvSpPr>
          <p:nvPr>
            <p:ph idx="1"/>
          </p:nvPr>
        </p:nvSpPr>
        <p:spPr/>
        <p:txBody>
          <a:bodyPr/>
          <a:lstStyle/>
          <a:p>
            <a:r>
              <a:rPr lang="cs-CZ" b="1" dirty="0" err="1"/>
              <a:t>Accident</a:t>
            </a:r>
            <a:r>
              <a:rPr lang="cs-CZ" dirty="0"/>
              <a:t> </a:t>
            </a:r>
            <a:r>
              <a:rPr lang="cs-CZ" dirty="0" err="1"/>
              <a:t>valuation</a:t>
            </a:r>
            <a:r>
              <a:rPr lang="cs-CZ" dirty="0"/>
              <a:t> → </a:t>
            </a:r>
            <a:r>
              <a:rPr lang="cs-CZ" dirty="0" err="1"/>
              <a:t>usually</a:t>
            </a:r>
            <a:r>
              <a:rPr lang="cs-CZ" dirty="0"/>
              <a:t> </a:t>
            </a:r>
            <a:r>
              <a:rPr lang="cs-CZ" dirty="0" err="1"/>
              <a:t>based</a:t>
            </a:r>
            <a:r>
              <a:rPr lang="cs-CZ" dirty="0"/>
              <a:t> on </a:t>
            </a:r>
            <a:r>
              <a:rPr lang="cs-CZ" dirty="0" err="1"/>
              <a:t>insurance</a:t>
            </a:r>
            <a:r>
              <a:rPr lang="cs-CZ" dirty="0"/>
              <a:t> </a:t>
            </a:r>
            <a:r>
              <a:rPr lang="cs-CZ" dirty="0" err="1"/>
              <a:t>costs</a:t>
            </a:r>
            <a:r>
              <a:rPr lang="cs-CZ" dirty="0"/>
              <a:t> (</a:t>
            </a:r>
            <a:r>
              <a:rPr lang="cs-CZ" dirty="0" err="1"/>
              <a:t>policing</a:t>
            </a:r>
            <a:r>
              <a:rPr lang="cs-CZ" dirty="0"/>
              <a:t>, </a:t>
            </a:r>
            <a:r>
              <a:rPr lang="cs-CZ" dirty="0" err="1"/>
              <a:t>medical</a:t>
            </a:r>
            <a:r>
              <a:rPr lang="cs-CZ" dirty="0"/>
              <a:t>, </a:t>
            </a:r>
            <a:r>
              <a:rPr lang="cs-CZ" dirty="0" err="1"/>
              <a:t>pain</a:t>
            </a:r>
            <a:r>
              <a:rPr lang="cs-CZ" dirty="0"/>
              <a:t> and </a:t>
            </a:r>
            <a:r>
              <a:rPr lang="cs-CZ" dirty="0" err="1"/>
              <a:t>suffering</a:t>
            </a:r>
            <a:r>
              <a:rPr lang="cs-CZ" dirty="0"/>
              <a:t>, </a:t>
            </a:r>
            <a:r>
              <a:rPr lang="cs-CZ" dirty="0" err="1"/>
              <a:t>economic</a:t>
            </a:r>
            <a:r>
              <a:rPr lang="cs-CZ" dirty="0"/>
              <a:t> </a:t>
            </a:r>
            <a:r>
              <a:rPr lang="cs-CZ" dirty="0" err="1"/>
              <a:t>losses</a:t>
            </a:r>
            <a:r>
              <a:rPr lang="cs-CZ" dirty="0"/>
              <a:t>) → </a:t>
            </a:r>
            <a:r>
              <a:rPr lang="cs-CZ" dirty="0" err="1"/>
              <a:t>willigness</a:t>
            </a:r>
            <a:r>
              <a:rPr lang="cs-CZ" dirty="0"/>
              <a:t> to </a:t>
            </a:r>
            <a:r>
              <a:rPr lang="cs-CZ" dirty="0" err="1"/>
              <a:t>pay</a:t>
            </a:r>
            <a:r>
              <a:rPr lang="cs-CZ" dirty="0"/>
              <a:t> </a:t>
            </a:r>
            <a:r>
              <a:rPr lang="cs-CZ" dirty="0" err="1"/>
              <a:t>for</a:t>
            </a:r>
            <a:r>
              <a:rPr lang="cs-CZ" dirty="0"/>
              <a:t> </a:t>
            </a:r>
            <a:r>
              <a:rPr lang="cs-CZ" dirty="0" err="1"/>
              <a:t>safety</a:t>
            </a:r>
            <a:r>
              <a:rPr lang="cs-CZ" dirty="0"/>
              <a:t> </a:t>
            </a:r>
            <a:r>
              <a:rPr lang="cs-CZ" dirty="0" err="1"/>
              <a:t>improvements</a:t>
            </a:r>
            <a:endParaRPr lang="cs-CZ" dirty="0"/>
          </a:p>
          <a:p>
            <a:r>
              <a:rPr lang="cs-CZ" b="1" dirty="0" err="1"/>
              <a:t>Operating</a:t>
            </a:r>
            <a:r>
              <a:rPr lang="cs-CZ" b="1" dirty="0"/>
              <a:t> </a:t>
            </a:r>
            <a:r>
              <a:rPr lang="cs-CZ" b="1" dirty="0" err="1"/>
              <a:t>costs</a:t>
            </a:r>
            <a:r>
              <a:rPr lang="cs-CZ" b="1" dirty="0"/>
              <a:t> </a:t>
            </a:r>
            <a:r>
              <a:rPr lang="cs-CZ" dirty="0"/>
              <a:t>→ </a:t>
            </a:r>
            <a:r>
              <a:rPr lang="cs-CZ" dirty="0" err="1"/>
              <a:t>e.g</a:t>
            </a:r>
            <a:r>
              <a:rPr lang="cs-CZ" dirty="0"/>
              <a:t>. By </a:t>
            </a:r>
            <a:r>
              <a:rPr lang="cs-CZ" dirty="0" err="1"/>
              <a:t>raising</a:t>
            </a:r>
            <a:r>
              <a:rPr lang="cs-CZ" dirty="0"/>
              <a:t> </a:t>
            </a:r>
            <a:r>
              <a:rPr lang="cs-CZ" dirty="0" err="1"/>
              <a:t>average</a:t>
            </a:r>
            <a:r>
              <a:rPr lang="cs-CZ" dirty="0"/>
              <a:t> speed and </a:t>
            </a:r>
            <a:r>
              <a:rPr lang="cs-CZ" dirty="0" err="1"/>
              <a:t>reducing</a:t>
            </a:r>
            <a:r>
              <a:rPr lang="cs-CZ" dirty="0"/>
              <a:t> </a:t>
            </a:r>
            <a:r>
              <a:rPr lang="cs-CZ" dirty="0" err="1"/>
              <a:t>congestion</a:t>
            </a:r>
            <a:r>
              <a:rPr lang="cs-CZ" dirty="0"/>
              <a:t>, a </a:t>
            </a:r>
            <a:r>
              <a:rPr lang="cs-CZ" dirty="0" err="1"/>
              <a:t>new</a:t>
            </a:r>
            <a:r>
              <a:rPr lang="cs-CZ" dirty="0"/>
              <a:t> </a:t>
            </a:r>
            <a:r>
              <a:rPr lang="cs-CZ" dirty="0" err="1"/>
              <a:t>road</a:t>
            </a:r>
            <a:r>
              <a:rPr lang="cs-CZ" dirty="0"/>
              <a:t> </a:t>
            </a:r>
            <a:r>
              <a:rPr lang="cs-CZ" dirty="0" err="1"/>
              <a:t>is</a:t>
            </a:r>
            <a:r>
              <a:rPr lang="cs-CZ" dirty="0"/>
              <a:t> </a:t>
            </a:r>
            <a:r>
              <a:rPr lang="cs-CZ" dirty="0" err="1"/>
              <a:t>likely</a:t>
            </a:r>
            <a:r>
              <a:rPr lang="cs-CZ" dirty="0"/>
              <a:t> to </a:t>
            </a:r>
            <a:r>
              <a:rPr lang="cs-CZ" dirty="0" err="1"/>
              <a:t>reduce</a:t>
            </a:r>
            <a:r>
              <a:rPr lang="cs-CZ" dirty="0"/>
              <a:t> </a:t>
            </a:r>
            <a:r>
              <a:rPr lang="cs-CZ" dirty="0" err="1"/>
              <a:t>operating</a:t>
            </a:r>
            <a:r>
              <a:rPr lang="cs-CZ" dirty="0"/>
              <a:t> </a:t>
            </a:r>
            <a:r>
              <a:rPr lang="cs-CZ" dirty="0" err="1"/>
              <a:t>costs</a:t>
            </a:r>
            <a:r>
              <a:rPr lang="cs-CZ" dirty="0"/>
              <a:t> </a:t>
            </a:r>
            <a:r>
              <a:rPr lang="cs-CZ" dirty="0" err="1"/>
              <a:t>for</a:t>
            </a:r>
            <a:r>
              <a:rPr lang="cs-CZ" dirty="0"/>
              <a:t> </a:t>
            </a:r>
            <a:r>
              <a:rPr lang="cs-CZ" dirty="0" err="1"/>
              <a:t>all</a:t>
            </a:r>
            <a:r>
              <a:rPr lang="cs-CZ" dirty="0"/>
              <a:t> </a:t>
            </a:r>
            <a:r>
              <a:rPr lang="cs-CZ" dirty="0" err="1"/>
              <a:t>users</a:t>
            </a:r>
            <a:endParaRPr lang="cs-CZ" dirty="0"/>
          </a:p>
          <a:p>
            <a:r>
              <a:rPr lang="cs-CZ" b="1" dirty="0" err="1"/>
              <a:t>Revenue</a:t>
            </a:r>
            <a:r>
              <a:rPr lang="cs-CZ" dirty="0"/>
              <a:t> → </a:t>
            </a:r>
            <a:r>
              <a:rPr lang="cs-CZ" dirty="0" err="1"/>
              <a:t>discounted</a:t>
            </a:r>
            <a:r>
              <a:rPr lang="cs-CZ" dirty="0"/>
              <a:t> </a:t>
            </a:r>
            <a:r>
              <a:rPr lang="cs-CZ" dirty="0" err="1"/>
              <a:t>flow</a:t>
            </a:r>
            <a:r>
              <a:rPr lang="cs-CZ" dirty="0"/>
              <a:t> </a:t>
            </a:r>
            <a:r>
              <a:rPr lang="cs-CZ" dirty="0" err="1"/>
              <a:t>of</a:t>
            </a:r>
            <a:r>
              <a:rPr lang="cs-CZ" dirty="0"/>
              <a:t> </a:t>
            </a:r>
            <a:r>
              <a:rPr lang="cs-CZ" dirty="0" err="1"/>
              <a:t>revenues</a:t>
            </a:r>
            <a:endParaRPr lang="cs-CZ" dirty="0"/>
          </a:p>
        </p:txBody>
      </p:sp>
    </p:spTree>
    <p:extLst>
      <p:ext uri="{BB962C8B-B14F-4D97-AF65-F5344CB8AC3E}">
        <p14:creationId xmlns:p14="http://schemas.microsoft.com/office/powerpoint/2010/main" val="1477490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6F7824-1BEB-60B7-844A-347995D3CED3}"/>
              </a:ext>
            </a:extLst>
          </p:cNvPr>
          <p:cNvSpPr>
            <a:spLocks noGrp="1"/>
          </p:cNvSpPr>
          <p:nvPr>
            <p:ph type="title"/>
          </p:nvPr>
        </p:nvSpPr>
        <p:spPr/>
        <p:txBody>
          <a:bodyPr/>
          <a:lstStyle/>
          <a:p>
            <a:r>
              <a:rPr lang="cs-CZ" dirty="0" err="1"/>
              <a:t>Value</a:t>
            </a:r>
            <a:r>
              <a:rPr lang="cs-CZ" dirty="0"/>
              <a:t> </a:t>
            </a:r>
            <a:r>
              <a:rPr lang="cs-CZ" dirty="0" err="1"/>
              <a:t>of</a:t>
            </a:r>
            <a:r>
              <a:rPr lang="cs-CZ" dirty="0"/>
              <a:t> </a:t>
            </a:r>
            <a:r>
              <a:rPr lang="cs-CZ" dirty="0" err="1"/>
              <a:t>time</a:t>
            </a:r>
            <a:endParaRPr lang="cs-CZ" dirty="0"/>
          </a:p>
        </p:txBody>
      </p:sp>
      <p:sp>
        <p:nvSpPr>
          <p:cNvPr id="3" name="Zástupný obsah 2">
            <a:extLst>
              <a:ext uri="{FF2B5EF4-FFF2-40B4-BE49-F238E27FC236}">
                <a16:creationId xmlns:a16="http://schemas.microsoft.com/office/drawing/2014/main" id="{B2FC846E-F3B9-77E1-95B9-9F3870DCFC65}"/>
              </a:ext>
            </a:extLst>
          </p:cNvPr>
          <p:cNvSpPr>
            <a:spLocks noGrp="1"/>
          </p:cNvSpPr>
          <p:nvPr>
            <p:ph idx="1"/>
          </p:nvPr>
        </p:nvSpPr>
        <p:spPr/>
        <p:txBody>
          <a:bodyPr>
            <a:normAutofit fontScale="92500"/>
          </a:bodyPr>
          <a:lstStyle/>
          <a:p>
            <a:r>
              <a:rPr lang="cs-CZ" b="1" dirty="0" err="1"/>
              <a:t>Values</a:t>
            </a:r>
            <a:r>
              <a:rPr lang="cs-CZ" b="1" dirty="0"/>
              <a:t> </a:t>
            </a:r>
            <a:r>
              <a:rPr lang="cs-CZ" b="1" dirty="0" err="1"/>
              <a:t>of</a:t>
            </a:r>
            <a:r>
              <a:rPr lang="cs-CZ" b="1" dirty="0"/>
              <a:t> </a:t>
            </a:r>
            <a:r>
              <a:rPr lang="cs-CZ" b="1" dirty="0" err="1"/>
              <a:t>time</a:t>
            </a:r>
            <a:r>
              <a:rPr lang="cs-CZ" b="1" dirty="0"/>
              <a:t> </a:t>
            </a:r>
            <a:r>
              <a:rPr lang="cs-CZ" dirty="0"/>
              <a:t>→ </a:t>
            </a:r>
            <a:r>
              <a:rPr lang="cs-CZ" dirty="0" err="1"/>
              <a:t>normally</a:t>
            </a:r>
            <a:r>
              <a:rPr lang="cs-CZ" dirty="0"/>
              <a:t> </a:t>
            </a:r>
            <a:r>
              <a:rPr lang="cs-CZ" dirty="0" err="1"/>
              <a:t>the</a:t>
            </a:r>
            <a:r>
              <a:rPr lang="cs-CZ" dirty="0"/>
              <a:t> most </a:t>
            </a:r>
            <a:r>
              <a:rPr lang="cs-CZ" dirty="0" err="1"/>
              <a:t>significant</a:t>
            </a:r>
            <a:r>
              <a:rPr lang="cs-CZ" dirty="0"/>
              <a:t> benefit in SBCA → </a:t>
            </a:r>
            <a:r>
              <a:rPr lang="cs-CZ" dirty="0" err="1"/>
              <a:t>value</a:t>
            </a:r>
            <a:r>
              <a:rPr lang="cs-CZ" dirty="0"/>
              <a:t> </a:t>
            </a:r>
            <a:r>
              <a:rPr lang="cs-CZ" dirty="0" err="1"/>
              <a:t>of</a:t>
            </a:r>
            <a:r>
              <a:rPr lang="cs-CZ" dirty="0"/>
              <a:t> </a:t>
            </a:r>
            <a:r>
              <a:rPr lang="cs-CZ" dirty="0" err="1"/>
              <a:t>time</a:t>
            </a:r>
            <a:r>
              <a:rPr lang="cs-CZ" dirty="0"/>
              <a:t> </a:t>
            </a:r>
            <a:r>
              <a:rPr lang="cs-CZ" dirty="0" err="1"/>
              <a:t>used</a:t>
            </a:r>
            <a:r>
              <a:rPr lang="cs-CZ" dirty="0"/>
              <a:t> </a:t>
            </a:r>
            <a:r>
              <a:rPr lang="cs-CZ" dirty="0" err="1"/>
              <a:t>is</a:t>
            </a:r>
            <a:r>
              <a:rPr lang="cs-CZ" dirty="0"/>
              <a:t> </a:t>
            </a:r>
            <a:r>
              <a:rPr lang="cs-CZ" dirty="0" err="1"/>
              <a:t>abolutely</a:t>
            </a:r>
            <a:r>
              <a:rPr lang="cs-CZ" dirty="0"/>
              <a:t> </a:t>
            </a:r>
            <a:r>
              <a:rPr lang="cs-CZ" b="1" dirty="0" err="1"/>
              <a:t>critical</a:t>
            </a:r>
            <a:r>
              <a:rPr lang="cs-CZ" dirty="0"/>
              <a:t> to </a:t>
            </a:r>
            <a:r>
              <a:rPr lang="cs-CZ" dirty="0" err="1"/>
              <a:t>the</a:t>
            </a:r>
            <a:r>
              <a:rPr lang="cs-CZ" dirty="0"/>
              <a:t> </a:t>
            </a:r>
            <a:r>
              <a:rPr lang="cs-CZ" dirty="0" err="1"/>
              <a:t>final</a:t>
            </a:r>
            <a:r>
              <a:rPr lang="cs-CZ" dirty="0"/>
              <a:t> </a:t>
            </a:r>
            <a:r>
              <a:rPr lang="cs-CZ" dirty="0" err="1"/>
              <a:t>outcome</a:t>
            </a:r>
            <a:r>
              <a:rPr lang="cs-CZ" dirty="0"/>
              <a:t> </a:t>
            </a:r>
            <a:r>
              <a:rPr lang="cs-CZ" dirty="0" err="1"/>
              <a:t>of</a:t>
            </a:r>
            <a:r>
              <a:rPr lang="cs-CZ" dirty="0"/>
              <a:t> </a:t>
            </a:r>
            <a:r>
              <a:rPr lang="cs-CZ" dirty="0" err="1"/>
              <a:t>the</a:t>
            </a:r>
            <a:r>
              <a:rPr lang="cs-CZ" dirty="0"/>
              <a:t> </a:t>
            </a:r>
            <a:r>
              <a:rPr lang="cs-CZ" dirty="0" err="1"/>
              <a:t>evaluation</a:t>
            </a:r>
            <a:r>
              <a:rPr lang="cs-CZ" dirty="0"/>
              <a:t> </a:t>
            </a:r>
          </a:p>
          <a:p>
            <a:r>
              <a:rPr lang="cs-CZ" dirty="0" err="1"/>
              <a:t>Usually</a:t>
            </a:r>
            <a:r>
              <a:rPr lang="cs-CZ" dirty="0"/>
              <a:t> </a:t>
            </a:r>
            <a:r>
              <a:rPr lang="cs-CZ" b="1" dirty="0"/>
              <a:t>very </a:t>
            </a:r>
            <a:r>
              <a:rPr lang="cs-CZ" b="1" dirty="0" err="1"/>
              <a:t>small</a:t>
            </a:r>
            <a:r>
              <a:rPr lang="cs-CZ" b="1" dirty="0"/>
              <a:t> </a:t>
            </a:r>
            <a:r>
              <a:rPr lang="cs-CZ" dirty="0" err="1"/>
              <a:t>individual</a:t>
            </a:r>
            <a:r>
              <a:rPr lang="cs-CZ" dirty="0"/>
              <a:t> </a:t>
            </a:r>
            <a:r>
              <a:rPr lang="cs-CZ" dirty="0" err="1"/>
              <a:t>journey</a:t>
            </a:r>
            <a:r>
              <a:rPr lang="cs-CZ" dirty="0"/>
              <a:t> </a:t>
            </a:r>
            <a:r>
              <a:rPr lang="cs-CZ" dirty="0" err="1"/>
              <a:t>times</a:t>
            </a:r>
            <a:r>
              <a:rPr lang="cs-CZ" dirty="0"/>
              <a:t> </a:t>
            </a:r>
            <a:r>
              <a:rPr lang="cs-CZ" dirty="0" err="1"/>
              <a:t>savings</a:t>
            </a:r>
            <a:r>
              <a:rPr lang="cs-CZ" dirty="0"/>
              <a:t> </a:t>
            </a:r>
            <a:r>
              <a:rPr lang="cs-CZ" dirty="0" err="1"/>
              <a:t>multiplied</a:t>
            </a:r>
            <a:r>
              <a:rPr lang="cs-CZ" dirty="0"/>
              <a:t> by a very </a:t>
            </a:r>
            <a:r>
              <a:rPr lang="cs-CZ" dirty="0" err="1"/>
              <a:t>large</a:t>
            </a:r>
            <a:r>
              <a:rPr lang="cs-CZ" dirty="0"/>
              <a:t> </a:t>
            </a:r>
            <a:r>
              <a:rPr lang="cs-CZ" dirty="0" err="1"/>
              <a:t>number</a:t>
            </a:r>
            <a:r>
              <a:rPr lang="cs-CZ" dirty="0"/>
              <a:t> </a:t>
            </a:r>
            <a:r>
              <a:rPr lang="cs-CZ" dirty="0" err="1"/>
              <a:t>of</a:t>
            </a:r>
            <a:r>
              <a:rPr lang="cs-CZ" dirty="0"/>
              <a:t> </a:t>
            </a:r>
            <a:r>
              <a:rPr lang="cs-CZ" dirty="0" err="1"/>
              <a:t>users</a:t>
            </a:r>
            <a:r>
              <a:rPr lang="cs-CZ" dirty="0"/>
              <a:t> </a:t>
            </a:r>
            <a:r>
              <a:rPr lang="cs-CZ" dirty="0" err="1"/>
              <a:t>over</a:t>
            </a:r>
            <a:r>
              <a:rPr lang="cs-CZ" dirty="0"/>
              <a:t> a long period</a:t>
            </a:r>
          </a:p>
          <a:p>
            <a:r>
              <a:rPr lang="cs-CZ" dirty="0" err="1"/>
              <a:t>How</a:t>
            </a:r>
            <a:r>
              <a:rPr lang="cs-CZ" dirty="0"/>
              <a:t> to </a:t>
            </a:r>
            <a:r>
              <a:rPr lang="cs-CZ" b="1" dirty="0" err="1"/>
              <a:t>estimate</a:t>
            </a:r>
            <a:r>
              <a:rPr lang="cs-CZ" b="1" dirty="0"/>
              <a:t> </a:t>
            </a:r>
            <a:r>
              <a:rPr lang="cs-CZ" b="1" dirty="0" err="1"/>
              <a:t>reliably</a:t>
            </a:r>
            <a:r>
              <a:rPr lang="cs-CZ" b="1" dirty="0"/>
              <a:t> </a:t>
            </a:r>
            <a:r>
              <a:rPr lang="cs-CZ" dirty="0" err="1"/>
              <a:t>values</a:t>
            </a:r>
            <a:r>
              <a:rPr lang="cs-CZ" dirty="0"/>
              <a:t> </a:t>
            </a:r>
            <a:r>
              <a:rPr lang="cs-CZ" dirty="0" err="1"/>
              <a:t>of</a:t>
            </a:r>
            <a:r>
              <a:rPr lang="cs-CZ" dirty="0"/>
              <a:t> </a:t>
            </a:r>
            <a:r>
              <a:rPr lang="cs-CZ" dirty="0" err="1"/>
              <a:t>time</a:t>
            </a:r>
            <a:r>
              <a:rPr lang="cs-CZ" dirty="0"/>
              <a:t>? → </a:t>
            </a:r>
            <a:r>
              <a:rPr lang="cs-CZ" dirty="0" err="1"/>
              <a:t>estimation</a:t>
            </a:r>
            <a:r>
              <a:rPr lang="cs-CZ" dirty="0"/>
              <a:t> </a:t>
            </a:r>
            <a:r>
              <a:rPr lang="cs-CZ" dirty="0" err="1"/>
              <a:t>techniques</a:t>
            </a:r>
            <a:r>
              <a:rPr lang="cs-CZ" dirty="0"/>
              <a:t> → </a:t>
            </a:r>
            <a:r>
              <a:rPr lang="cs-CZ" dirty="0" err="1"/>
              <a:t>working</a:t>
            </a:r>
            <a:r>
              <a:rPr lang="cs-CZ" dirty="0"/>
              <a:t> and non </a:t>
            </a:r>
            <a:r>
              <a:rPr lang="cs-CZ" dirty="0" err="1"/>
              <a:t>working</a:t>
            </a:r>
            <a:r>
              <a:rPr lang="cs-CZ" dirty="0"/>
              <a:t> </a:t>
            </a:r>
            <a:r>
              <a:rPr lang="cs-CZ" dirty="0" err="1"/>
              <a:t>time</a:t>
            </a:r>
            <a:r>
              <a:rPr lang="cs-CZ" dirty="0"/>
              <a:t> → </a:t>
            </a:r>
            <a:r>
              <a:rPr lang="cs-CZ" dirty="0" err="1"/>
              <a:t>opportunity</a:t>
            </a:r>
            <a:r>
              <a:rPr lang="cs-CZ" dirty="0"/>
              <a:t> </a:t>
            </a:r>
            <a:r>
              <a:rPr lang="cs-CZ" dirty="0" err="1"/>
              <a:t>costs</a:t>
            </a:r>
            <a:endParaRPr lang="cs-CZ" dirty="0"/>
          </a:p>
        </p:txBody>
      </p:sp>
    </p:spTree>
    <p:extLst>
      <p:ext uri="{BB962C8B-B14F-4D97-AF65-F5344CB8AC3E}">
        <p14:creationId xmlns:p14="http://schemas.microsoft.com/office/powerpoint/2010/main" val="1333109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7A0676-64B9-882F-2C01-ABFB5CA2C3B7}"/>
              </a:ext>
            </a:extLst>
          </p:cNvPr>
          <p:cNvSpPr>
            <a:spLocks noGrp="1"/>
          </p:cNvSpPr>
          <p:nvPr>
            <p:ph type="title"/>
          </p:nvPr>
        </p:nvSpPr>
        <p:spPr/>
        <p:txBody>
          <a:bodyPr/>
          <a:lstStyle/>
          <a:p>
            <a:r>
              <a:rPr lang="cs-CZ" dirty="0" err="1"/>
              <a:t>Introduction</a:t>
            </a:r>
            <a:endParaRPr lang="cs-CZ" dirty="0"/>
          </a:p>
        </p:txBody>
      </p:sp>
      <p:sp>
        <p:nvSpPr>
          <p:cNvPr id="3" name="Zástupný obsah 2">
            <a:extLst>
              <a:ext uri="{FF2B5EF4-FFF2-40B4-BE49-F238E27FC236}">
                <a16:creationId xmlns:a16="http://schemas.microsoft.com/office/drawing/2014/main" id="{50C86092-8B1F-5F60-083D-67DAC3291D31}"/>
              </a:ext>
            </a:extLst>
          </p:cNvPr>
          <p:cNvSpPr>
            <a:spLocks noGrp="1"/>
          </p:cNvSpPr>
          <p:nvPr>
            <p:ph idx="1"/>
          </p:nvPr>
        </p:nvSpPr>
        <p:spPr/>
        <p:txBody>
          <a:bodyPr>
            <a:normAutofit fontScale="85000" lnSpcReduction="10000"/>
          </a:bodyPr>
          <a:lstStyle/>
          <a:p>
            <a:r>
              <a:rPr lang="cs-CZ" b="1" dirty="0" err="1"/>
              <a:t>Appraisal</a:t>
            </a:r>
            <a:r>
              <a:rPr lang="cs-CZ" dirty="0"/>
              <a:t> = </a:t>
            </a:r>
            <a:r>
              <a:rPr lang="cs-CZ" dirty="0" err="1"/>
              <a:t>is</a:t>
            </a:r>
            <a:r>
              <a:rPr lang="cs-CZ" dirty="0"/>
              <a:t> a </a:t>
            </a:r>
            <a:r>
              <a:rPr lang="cs-CZ" dirty="0" err="1"/>
              <a:t>way</a:t>
            </a:r>
            <a:r>
              <a:rPr lang="cs-CZ" dirty="0"/>
              <a:t> </a:t>
            </a:r>
            <a:r>
              <a:rPr lang="cs-CZ" dirty="0" err="1"/>
              <a:t>of</a:t>
            </a:r>
            <a:r>
              <a:rPr lang="cs-CZ" dirty="0"/>
              <a:t> </a:t>
            </a:r>
            <a:r>
              <a:rPr lang="cs-CZ" dirty="0" err="1"/>
              <a:t>thinking</a:t>
            </a:r>
            <a:r>
              <a:rPr lang="cs-CZ" dirty="0"/>
              <a:t> </a:t>
            </a:r>
            <a:r>
              <a:rPr lang="cs-CZ" dirty="0" err="1"/>
              <a:t>about</a:t>
            </a:r>
            <a:r>
              <a:rPr lang="cs-CZ" dirty="0"/>
              <a:t> </a:t>
            </a:r>
            <a:r>
              <a:rPr lang="cs-CZ" dirty="0" err="1"/>
              <a:t>all</a:t>
            </a:r>
            <a:r>
              <a:rPr lang="cs-CZ" dirty="0"/>
              <a:t> </a:t>
            </a:r>
            <a:r>
              <a:rPr lang="cs-CZ" dirty="0" err="1"/>
              <a:t>the</a:t>
            </a:r>
            <a:r>
              <a:rPr lang="cs-CZ" dirty="0"/>
              <a:t> </a:t>
            </a:r>
            <a:r>
              <a:rPr lang="cs-CZ" dirty="0" err="1"/>
              <a:t>costs</a:t>
            </a:r>
            <a:r>
              <a:rPr lang="cs-CZ" dirty="0"/>
              <a:t> and </a:t>
            </a:r>
            <a:r>
              <a:rPr lang="cs-CZ" dirty="0" err="1"/>
              <a:t>benefits</a:t>
            </a:r>
            <a:r>
              <a:rPr lang="cs-CZ" dirty="0"/>
              <a:t> </a:t>
            </a:r>
            <a:r>
              <a:rPr lang="cs-CZ" dirty="0" err="1"/>
              <a:t>of</a:t>
            </a:r>
            <a:r>
              <a:rPr lang="cs-CZ" dirty="0"/>
              <a:t> </a:t>
            </a:r>
            <a:r>
              <a:rPr lang="cs-CZ" dirty="0" err="1"/>
              <a:t>different</a:t>
            </a:r>
            <a:r>
              <a:rPr lang="cs-CZ" dirty="0"/>
              <a:t> </a:t>
            </a:r>
            <a:r>
              <a:rPr lang="cs-CZ" dirty="0" err="1"/>
              <a:t>spending</a:t>
            </a:r>
            <a:r>
              <a:rPr lang="cs-CZ" dirty="0"/>
              <a:t> </a:t>
            </a:r>
            <a:r>
              <a:rPr lang="cs-CZ" dirty="0" err="1"/>
              <a:t>projects</a:t>
            </a:r>
            <a:r>
              <a:rPr lang="cs-CZ" dirty="0"/>
              <a:t> in a </a:t>
            </a:r>
            <a:r>
              <a:rPr lang="cs-CZ" dirty="0" err="1"/>
              <a:t>systematic</a:t>
            </a:r>
            <a:r>
              <a:rPr lang="cs-CZ" dirty="0"/>
              <a:t> </a:t>
            </a:r>
            <a:r>
              <a:rPr lang="cs-CZ" dirty="0" err="1"/>
              <a:t>manner</a:t>
            </a:r>
            <a:r>
              <a:rPr lang="cs-CZ" dirty="0"/>
              <a:t> so </a:t>
            </a:r>
            <a:r>
              <a:rPr lang="cs-CZ" dirty="0" err="1"/>
              <a:t>that</a:t>
            </a:r>
            <a:r>
              <a:rPr lang="cs-CZ" dirty="0"/>
              <a:t>, </a:t>
            </a:r>
            <a:r>
              <a:rPr lang="cs-CZ" dirty="0" err="1"/>
              <a:t>different</a:t>
            </a:r>
            <a:r>
              <a:rPr lang="cs-CZ" dirty="0"/>
              <a:t> </a:t>
            </a:r>
            <a:r>
              <a:rPr lang="cs-CZ" dirty="0" err="1"/>
              <a:t>projects</a:t>
            </a:r>
            <a:r>
              <a:rPr lang="cs-CZ" dirty="0"/>
              <a:t> </a:t>
            </a:r>
            <a:r>
              <a:rPr lang="cs-CZ" dirty="0" err="1"/>
              <a:t>can</a:t>
            </a:r>
            <a:r>
              <a:rPr lang="cs-CZ" dirty="0"/>
              <a:t> </a:t>
            </a:r>
            <a:r>
              <a:rPr lang="cs-CZ" dirty="0" err="1"/>
              <a:t>be</a:t>
            </a:r>
            <a:r>
              <a:rPr lang="cs-CZ" dirty="0"/>
              <a:t> </a:t>
            </a:r>
            <a:r>
              <a:rPr lang="cs-CZ" dirty="0" err="1"/>
              <a:t>compared</a:t>
            </a:r>
            <a:r>
              <a:rPr lang="cs-CZ" dirty="0"/>
              <a:t> and </a:t>
            </a:r>
            <a:r>
              <a:rPr lang="cs-CZ" dirty="0" err="1"/>
              <a:t>investment</a:t>
            </a:r>
            <a:r>
              <a:rPr lang="cs-CZ" dirty="0"/>
              <a:t> made </a:t>
            </a:r>
            <a:r>
              <a:rPr lang="cs-CZ" dirty="0" err="1"/>
              <a:t>which</a:t>
            </a:r>
            <a:r>
              <a:rPr lang="cs-CZ" dirty="0"/>
              <a:t> are </a:t>
            </a:r>
            <a:r>
              <a:rPr lang="cs-CZ" dirty="0" err="1"/>
              <a:t>going</a:t>
            </a:r>
            <a:r>
              <a:rPr lang="cs-CZ" dirty="0"/>
              <a:t> to </a:t>
            </a:r>
            <a:r>
              <a:rPr lang="cs-CZ" dirty="0" err="1"/>
              <a:t>rpovide</a:t>
            </a:r>
            <a:r>
              <a:rPr lang="cs-CZ" dirty="0"/>
              <a:t> </a:t>
            </a:r>
            <a:r>
              <a:rPr lang="cs-CZ" dirty="0" err="1"/>
              <a:t>the</a:t>
            </a:r>
            <a:r>
              <a:rPr lang="cs-CZ" dirty="0"/>
              <a:t> maximum return. </a:t>
            </a:r>
          </a:p>
          <a:p>
            <a:r>
              <a:rPr lang="cs-CZ" b="1" dirty="0"/>
              <a:t>Transport</a:t>
            </a:r>
            <a:r>
              <a:rPr lang="cs-CZ" dirty="0"/>
              <a:t> </a:t>
            </a:r>
            <a:r>
              <a:rPr lang="cs-CZ" dirty="0" err="1"/>
              <a:t>involves</a:t>
            </a:r>
            <a:r>
              <a:rPr lang="cs-CZ" dirty="0"/>
              <a:t> </a:t>
            </a:r>
            <a:r>
              <a:rPr lang="cs-CZ" dirty="0" err="1"/>
              <a:t>the</a:t>
            </a:r>
            <a:r>
              <a:rPr lang="cs-CZ" dirty="0"/>
              <a:t> </a:t>
            </a:r>
            <a:r>
              <a:rPr lang="cs-CZ" dirty="0" err="1"/>
              <a:t>expenditure</a:t>
            </a:r>
            <a:r>
              <a:rPr lang="cs-CZ" dirty="0"/>
              <a:t> </a:t>
            </a:r>
            <a:r>
              <a:rPr lang="cs-CZ" dirty="0" err="1"/>
              <a:t>of</a:t>
            </a:r>
            <a:r>
              <a:rPr lang="cs-CZ" dirty="0"/>
              <a:t> </a:t>
            </a:r>
            <a:r>
              <a:rPr lang="cs-CZ" dirty="0" err="1"/>
              <a:t>resources</a:t>
            </a:r>
            <a:r>
              <a:rPr lang="cs-CZ" dirty="0"/>
              <a:t> on a </a:t>
            </a:r>
            <a:r>
              <a:rPr lang="cs-CZ" dirty="0" err="1"/>
              <a:t>combination</a:t>
            </a:r>
            <a:r>
              <a:rPr lang="cs-CZ" dirty="0"/>
              <a:t> </a:t>
            </a:r>
            <a:r>
              <a:rPr lang="cs-CZ" dirty="0" err="1"/>
              <a:t>of</a:t>
            </a:r>
            <a:r>
              <a:rPr lang="cs-CZ" dirty="0"/>
              <a:t> </a:t>
            </a:r>
            <a:r>
              <a:rPr lang="cs-CZ" dirty="0" err="1"/>
              <a:t>investment</a:t>
            </a:r>
            <a:r>
              <a:rPr lang="cs-CZ" dirty="0"/>
              <a:t> in </a:t>
            </a:r>
            <a:r>
              <a:rPr lang="cs-CZ" dirty="0" err="1"/>
              <a:t>capital</a:t>
            </a:r>
            <a:r>
              <a:rPr lang="cs-CZ" dirty="0"/>
              <a:t> </a:t>
            </a:r>
            <a:r>
              <a:rPr lang="cs-CZ" dirty="0" err="1"/>
              <a:t>items</a:t>
            </a:r>
            <a:r>
              <a:rPr lang="cs-CZ" dirty="0"/>
              <a:t> (</a:t>
            </a:r>
            <a:r>
              <a:rPr lang="cs-CZ" dirty="0" err="1"/>
              <a:t>e.g</a:t>
            </a:r>
            <a:r>
              <a:rPr lang="cs-CZ" dirty="0"/>
              <a:t>. </a:t>
            </a:r>
            <a:r>
              <a:rPr lang="cs-CZ" dirty="0" err="1"/>
              <a:t>stations</a:t>
            </a:r>
            <a:r>
              <a:rPr lang="cs-CZ" dirty="0"/>
              <a:t>, </a:t>
            </a:r>
            <a:r>
              <a:rPr lang="cs-CZ" dirty="0" err="1"/>
              <a:t>tracks</a:t>
            </a:r>
            <a:r>
              <a:rPr lang="cs-CZ" dirty="0"/>
              <a:t>, </a:t>
            </a:r>
            <a:r>
              <a:rPr lang="cs-CZ" dirty="0" err="1"/>
              <a:t>roads</a:t>
            </a:r>
            <a:r>
              <a:rPr lang="cs-CZ" dirty="0"/>
              <a:t>) and/</a:t>
            </a:r>
            <a:r>
              <a:rPr lang="cs-CZ" dirty="0" err="1"/>
              <a:t>or</a:t>
            </a:r>
            <a:r>
              <a:rPr lang="cs-CZ" dirty="0"/>
              <a:t> in </a:t>
            </a:r>
            <a:r>
              <a:rPr lang="cs-CZ" dirty="0" err="1"/>
              <a:t>operations</a:t>
            </a:r>
            <a:r>
              <a:rPr lang="cs-CZ" dirty="0"/>
              <a:t> (</a:t>
            </a:r>
            <a:r>
              <a:rPr lang="cs-CZ" dirty="0" err="1"/>
              <a:t>e.g</a:t>
            </a:r>
            <a:r>
              <a:rPr lang="cs-CZ" dirty="0"/>
              <a:t>. </a:t>
            </a:r>
            <a:r>
              <a:rPr lang="cs-CZ" dirty="0" err="1"/>
              <a:t>subsidy</a:t>
            </a:r>
            <a:r>
              <a:rPr lang="cs-CZ" dirty="0"/>
              <a:t>) </a:t>
            </a:r>
          </a:p>
          <a:p>
            <a:r>
              <a:rPr lang="cs-CZ" b="1" dirty="0"/>
              <a:t>Society</a:t>
            </a:r>
            <a:r>
              <a:rPr lang="cs-CZ" dirty="0"/>
              <a:t> has limited </a:t>
            </a:r>
            <a:r>
              <a:rPr lang="cs-CZ" dirty="0" err="1"/>
              <a:t>resources</a:t>
            </a:r>
            <a:r>
              <a:rPr lang="cs-CZ" dirty="0"/>
              <a:t> → </a:t>
            </a:r>
            <a:r>
              <a:rPr lang="cs-CZ" dirty="0" err="1"/>
              <a:t>therefore</a:t>
            </a:r>
            <a:r>
              <a:rPr lang="cs-CZ" dirty="0"/>
              <a:t> </a:t>
            </a:r>
            <a:r>
              <a:rPr lang="cs-CZ" dirty="0" err="1"/>
              <a:t>it</a:t>
            </a:r>
            <a:r>
              <a:rPr lang="cs-CZ" dirty="0"/>
              <a:t> </a:t>
            </a:r>
            <a:r>
              <a:rPr lang="cs-CZ" dirty="0" err="1"/>
              <a:t>should</a:t>
            </a:r>
            <a:r>
              <a:rPr lang="cs-CZ" dirty="0"/>
              <a:t> </a:t>
            </a:r>
            <a:r>
              <a:rPr lang="cs-CZ" dirty="0" err="1"/>
              <a:t>seek</a:t>
            </a:r>
            <a:r>
              <a:rPr lang="cs-CZ" dirty="0"/>
              <a:t> to </a:t>
            </a:r>
            <a:r>
              <a:rPr lang="cs-CZ" dirty="0" err="1"/>
              <a:t>maximise</a:t>
            </a:r>
            <a:r>
              <a:rPr lang="cs-CZ" dirty="0"/>
              <a:t> </a:t>
            </a:r>
            <a:r>
              <a:rPr lang="cs-CZ" dirty="0" err="1"/>
              <a:t>the</a:t>
            </a:r>
            <a:r>
              <a:rPr lang="cs-CZ" dirty="0"/>
              <a:t> return </a:t>
            </a:r>
            <a:r>
              <a:rPr lang="cs-CZ" dirty="0" err="1"/>
              <a:t>from</a:t>
            </a:r>
            <a:r>
              <a:rPr lang="cs-CZ" dirty="0"/>
              <a:t> </a:t>
            </a:r>
            <a:r>
              <a:rPr lang="cs-CZ" dirty="0" err="1"/>
              <a:t>investments</a:t>
            </a:r>
            <a:endParaRPr lang="cs-CZ" dirty="0"/>
          </a:p>
        </p:txBody>
      </p:sp>
    </p:spTree>
    <p:extLst>
      <p:ext uri="{BB962C8B-B14F-4D97-AF65-F5344CB8AC3E}">
        <p14:creationId xmlns:p14="http://schemas.microsoft.com/office/powerpoint/2010/main" val="3003010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135533-0155-B9F1-7B57-1CA661B646A3}"/>
              </a:ext>
            </a:extLst>
          </p:cNvPr>
          <p:cNvSpPr>
            <a:spLocks noGrp="1"/>
          </p:cNvSpPr>
          <p:nvPr>
            <p:ph type="title"/>
          </p:nvPr>
        </p:nvSpPr>
        <p:spPr/>
        <p:txBody>
          <a:bodyPr/>
          <a:lstStyle/>
          <a:p>
            <a:r>
              <a:rPr lang="cs-CZ" dirty="0" err="1"/>
              <a:t>Discussion</a:t>
            </a:r>
            <a:endParaRPr lang="cs-CZ" dirty="0"/>
          </a:p>
        </p:txBody>
      </p:sp>
      <p:sp>
        <p:nvSpPr>
          <p:cNvPr id="3" name="Zástupný obsah 2">
            <a:extLst>
              <a:ext uri="{FF2B5EF4-FFF2-40B4-BE49-F238E27FC236}">
                <a16:creationId xmlns:a16="http://schemas.microsoft.com/office/drawing/2014/main" id="{F032A0BD-5700-B48E-C519-855550E34AE5}"/>
              </a:ext>
            </a:extLst>
          </p:cNvPr>
          <p:cNvSpPr>
            <a:spLocks noGrp="1"/>
          </p:cNvSpPr>
          <p:nvPr>
            <p:ph idx="1"/>
          </p:nvPr>
        </p:nvSpPr>
        <p:spPr/>
        <p:txBody>
          <a:bodyPr>
            <a:normAutofit fontScale="85000" lnSpcReduction="20000"/>
          </a:bodyPr>
          <a:lstStyle/>
          <a:p>
            <a:r>
              <a:rPr lang="cs-CZ" b="1" dirty="0" err="1"/>
              <a:t>Valuing</a:t>
            </a:r>
            <a:r>
              <a:rPr lang="cs-CZ" b="1" dirty="0"/>
              <a:t> </a:t>
            </a:r>
            <a:r>
              <a:rPr lang="cs-CZ" b="1" dirty="0" err="1"/>
              <a:t>time</a:t>
            </a:r>
            <a:r>
              <a:rPr lang="cs-CZ" b="1" dirty="0"/>
              <a:t> </a:t>
            </a:r>
            <a:r>
              <a:rPr lang="cs-CZ" b="1" dirty="0" err="1"/>
              <a:t>savings</a:t>
            </a:r>
            <a:r>
              <a:rPr lang="cs-CZ" b="1" dirty="0"/>
              <a:t> </a:t>
            </a:r>
            <a:r>
              <a:rPr lang="cs-CZ" dirty="0"/>
              <a:t>→ </a:t>
            </a:r>
            <a:r>
              <a:rPr lang="cs-CZ" dirty="0" err="1"/>
              <a:t>proportional</a:t>
            </a:r>
            <a:r>
              <a:rPr lang="cs-CZ" dirty="0"/>
              <a:t> </a:t>
            </a:r>
            <a:r>
              <a:rPr lang="cs-CZ" dirty="0" err="1"/>
              <a:t>valuation</a:t>
            </a:r>
            <a:r>
              <a:rPr lang="cs-CZ" dirty="0"/>
              <a:t> </a:t>
            </a:r>
            <a:r>
              <a:rPr lang="cs-CZ" dirty="0" err="1"/>
              <a:t>of</a:t>
            </a:r>
            <a:r>
              <a:rPr lang="cs-CZ" dirty="0"/>
              <a:t> </a:t>
            </a:r>
            <a:r>
              <a:rPr lang="cs-CZ" dirty="0" err="1"/>
              <a:t>small</a:t>
            </a:r>
            <a:r>
              <a:rPr lang="cs-CZ" dirty="0"/>
              <a:t> and big </a:t>
            </a:r>
            <a:r>
              <a:rPr lang="cs-CZ" dirty="0" err="1"/>
              <a:t>time</a:t>
            </a:r>
            <a:r>
              <a:rPr lang="cs-CZ" dirty="0"/>
              <a:t> </a:t>
            </a:r>
            <a:r>
              <a:rPr lang="cs-CZ" dirty="0" err="1"/>
              <a:t>savings</a:t>
            </a:r>
            <a:r>
              <a:rPr lang="cs-CZ" dirty="0"/>
              <a:t>? →</a:t>
            </a:r>
            <a:r>
              <a:rPr lang="cs-CZ" dirty="0" err="1"/>
              <a:t>what</a:t>
            </a:r>
            <a:r>
              <a:rPr lang="cs-CZ" dirty="0"/>
              <a:t> </a:t>
            </a:r>
            <a:r>
              <a:rPr lang="cs-CZ" dirty="0" err="1"/>
              <a:t>we</a:t>
            </a:r>
            <a:r>
              <a:rPr lang="cs-CZ" dirty="0"/>
              <a:t> </a:t>
            </a:r>
            <a:r>
              <a:rPr lang="cs-CZ" dirty="0" err="1"/>
              <a:t>actually</a:t>
            </a:r>
            <a:r>
              <a:rPr lang="cs-CZ" dirty="0"/>
              <a:t> do </a:t>
            </a:r>
            <a:r>
              <a:rPr lang="cs-CZ" dirty="0" err="1"/>
              <a:t>with</a:t>
            </a:r>
            <a:r>
              <a:rPr lang="cs-CZ" dirty="0"/>
              <a:t> </a:t>
            </a:r>
            <a:r>
              <a:rPr lang="cs-CZ" dirty="0" err="1"/>
              <a:t>the</a:t>
            </a:r>
            <a:r>
              <a:rPr lang="cs-CZ" dirty="0"/>
              <a:t> </a:t>
            </a:r>
            <a:r>
              <a:rPr lang="cs-CZ" dirty="0" err="1"/>
              <a:t>time</a:t>
            </a:r>
            <a:r>
              <a:rPr lang="cs-CZ" dirty="0"/>
              <a:t> </a:t>
            </a:r>
            <a:r>
              <a:rPr lang="cs-CZ" dirty="0" err="1"/>
              <a:t>saved</a:t>
            </a:r>
            <a:r>
              <a:rPr lang="cs-CZ" dirty="0"/>
              <a:t>? </a:t>
            </a:r>
          </a:p>
          <a:p>
            <a:r>
              <a:rPr lang="cs-CZ" b="1" dirty="0" err="1"/>
              <a:t>What</a:t>
            </a:r>
            <a:r>
              <a:rPr lang="cs-CZ" b="1" dirty="0"/>
              <a:t> to </a:t>
            </a:r>
            <a:r>
              <a:rPr lang="cs-CZ" b="1" dirty="0" err="1"/>
              <a:t>value</a:t>
            </a:r>
            <a:r>
              <a:rPr lang="cs-CZ" dirty="0"/>
              <a:t>? → many </a:t>
            </a:r>
            <a:r>
              <a:rPr lang="cs-CZ" dirty="0" err="1"/>
              <a:t>costs</a:t>
            </a:r>
            <a:r>
              <a:rPr lang="cs-CZ" dirty="0"/>
              <a:t> and </a:t>
            </a:r>
            <a:r>
              <a:rPr lang="cs-CZ" dirty="0" err="1"/>
              <a:t>benefits</a:t>
            </a:r>
            <a:r>
              <a:rPr lang="cs-CZ" dirty="0"/>
              <a:t> are </a:t>
            </a:r>
            <a:r>
              <a:rPr lang="cs-CZ" dirty="0" err="1"/>
              <a:t>left</a:t>
            </a:r>
            <a:r>
              <a:rPr lang="cs-CZ" dirty="0"/>
              <a:t> out</a:t>
            </a:r>
          </a:p>
          <a:p>
            <a:r>
              <a:rPr lang="cs-CZ" b="1" dirty="0" err="1"/>
              <a:t>Discount</a:t>
            </a:r>
            <a:r>
              <a:rPr lang="cs-CZ" b="1" dirty="0"/>
              <a:t> </a:t>
            </a:r>
            <a:r>
              <a:rPr lang="cs-CZ" b="1" dirty="0" err="1"/>
              <a:t>rate</a:t>
            </a:r>
            <a:r>
              <a:rPr lang="cs-CZ" b="1" dirty="0"/>
              <a:t> and </a:t>
            </a:r>
            <a:r>
              <a:rPr lang="cs-CZ" b="1" dirty="0" err="1"/>
              <a:t>length</a:t>
            </a:r>
            <a:r>
              <a:rPr lang="cs-CZ" b="1" dirty="0"/>
              <a:t> </a:t>
            </a:r>
            <a:r>
              <a:rPr lang="cs-CZ" b="1" dirty="0" err="1"/>
              <a:t>of</a:t>
            </a:r>
            <a:r>
              <a:rPr lang="cs-CZ" b="1" dirty="0"/>
              <a:t> </a:t>
            </a:r>
            <a:r>
              <a:rPr lang="cs-CZ" b="1" dirty="0" err="1"/>
              <a:t>time</a:t>
            </a:r>
            <a:r>
              <a:rPr lang="cs-CZ" dirty="0"/>
              <a:t> → </a:t>
            </a:r>
            <a:r>
              <a:rPr lang="cs-CZ" dirty="0" err="1"/>
              <a:t>they</a:t>
            </a:r>
            <a:r>
              <a:rPr lang="cs-CZ" dirty="0"/>
              <a:t> are </a:t>
            </a:r>
            <a:r>
              <a:rPr lang="cs-CZ" dirty="0" err="1"/>
              <a:t>arbitrary</a:t>
            </a:r>
            <a:r>
              <a:rPr lang="cs-CZ" dirty="0"/>
              <a:t> and </a:t>
            </a:r>
            <a:r>
              <a:rPr lang="cs-CZ" dirty="0" err="1"/>
              <a:t>critical</a:t>
            </a:r>
            <a:r>
              <a:rPr lang="cs-CZ" dirty="0"/>
              <a:t> to </a:t>
            </a:r>
            <a:r>
              <a:rPr lang="cs-CZ" dirty="0" err="1"/>
              <a:t>the</a:t>
            </a:r>
            <a:r>
              <a:rPr lang="cs-CZ" dirty="0"/>
              <a:t> </a:t>
            </a:r>
            <a:r>
              <a:rPr lang="cs-CZ" dirty="0" err="1"/>
              <a:t>outcome</a:t>
            </a:r>
            <a:endParaRPr lang="cs-CZ" dirty="0"/>
          </a:p>
          <a:p>
            <a:r>
              <a:rPr lang="cs-CZ" b="1" dirty="0" err="1"/>
              <a:t>What</a:t>
            </a:r>
            <a:r>
              <a:rPr lang="cs-CZ" b="1" dirty="0"/>
              <a:t> </a:t>
            </a:r>
            <a:r>
              <a:rPr lang="cs-CZ" b="1" dirty="0" err="1"/>
              <a:t>does</a:t>
            </a:r>
            <a:r>
              <a:rPr lang="cs-CZ" b="1" dirty="0"/>
              <a:t> NPV </a:t>
            </a:r>
            <a:r>
              <a:rPr lang="cs-CZ" b="1" dirty="0" err="1"/>
              <a:t>shows</a:t>
            </a:r>
            <a:r>
              <a:rPr lang="cs-CZ" b="1" dirty="0"/>
              <a:t> </a:t>
            </a:r>
            <a:r>
              <a:rPr lang="cs-CZ" b="1" dirty="0" err="1"/>
              <a:t>us</a:t>
            </a:r>
            <a:r>
              <a:rPr lang="cs-CZ" b="1" dirty="0"/>
              <a:t>? </a:t>
            </a:r>
            <a:r>
              <a:rPr lang="cs-CZ" dirty="0"/>
              <a:t>→ </a:t>
            </a:r>
            <a:r>
              <a:rPr lang="cs-CZ" dirty="0" err="1"/>
              <a:t>they</a:t>
            </a:r>
            <a:r>
              <a:rPr lang="cs-CZ" dirty="0"/>
              <a:t> </a:t>
            </a:r>
            <a:r>
              <a:rPr lang="cs-CZ" dirty="0" err="1"/>
              <a:t>may</a:t>
            </a:r>
            <a:r>
              <a:rPr lang="cs-CZ" dirty="0"/>
              <a:t> not </a:t>
            </a:r>
            <a:r>
              <a:rPr lang="cs-CZ" dirty="0" err="1"/>
              <a:t>help</a:t>
            </a:r>
            <a:r>
              <a:rPr lang="cs-CZ" dirty="0"/>
              <a:t> </a:t>
            </a:r>
            <a:r>
              <a:rPr lang="cs-CZ" dirty="0" err="1"/>
              <a:t>us</a:t>
            </a:r>
            <a:r>
              <a:rPr lang="cs-CZ" dirty="0"/>
              <a:t> </a:t>
            </a:r>
            <a:r>
              <a:rPr lang="cs-CZ" dirty="0" err="1"/>
              <a:t>with</a:t>
            </a:r>
            <a:r>
              <a:rPr lang="cs-CZ" dirty="0"/>
              <a:t> </a:t>
            </a:r>
            <a:r>
              <a:rPr lang="cs-CZ" dirty="0" err="1"/>
              <a:t>trasnport</a:t>
            </a:r>
            <a:r>
              <a:rPr lang="cs-CZ" dirty="0"/>
              <a:t> </a:t>
            </a:r>
            <a:r>
              <a:rPr lang="cs-CZ" dirty="0" err="1"/>
              <a:t>policy</a:t>
            </a:r>
            <a:r>
              <a:rPr lang="cs-CZ" dirty="0"/>
              <a:t> </a:t>
            </a:r>
            <a:r>
              <a:rPr lang="cs-CZ" dirty="0" err="1"/>
              <a:t>objectives</a:t>
            </a:r>
            <a:endParaRPr lang="cs-CZ" dirty="0"/>
          </a:p>
          <a:p>
            <a:r>
              <a:rPr lang="cs-CZ" b="1" dirty="0" err="1"/>
              <a:t>Equity</a:t>
            </a:r>
            <a:r>
              <a:rPr lang="cs-CZ" b="1" dirty="0"/>
              <a:t> and </a:t>
            </a:r>
            <a:r>
              <a:rPr lang="cs-CZ" b="1" dirty="0" err="1"/>
              <a:t>distributional</a:t>
            </a:r>
            <a:r>
              <a:rPr lang="cs-CZ" b="1" dirty="0"/>
              <a:t> </a:t>
            </a:r>
            <a:r>
              <a:rPr lang="cs-CZ" b="1" dirty="0" err="1"/>
              <a:t>effects</a:t>
            </a:r>
            <a:r>
              <a:rPr lang="cs-CZ" b="1" dirty="0"/>
              <a:t> </a:t>
            </a:r>
            <a:r>
              <a:rPr lang="cs-CZ" dirty="0"/>
              <a:t>→ </a:t>
            </a:r>
            <a:r>
              <a:rPr lang="cs-CZ" dirty="0" err="1"/>
              <a:t>fairness</a:t>
            </a:r>
            <a:r>
              <a:rPr lang="cs-CZ" dirty="0"/>
              <a:t> and </a:t>
            </a:r>
            <a:r>
              <a:rPr lang="cs-CZ" dirty="0" err="1"/>
              <a:t>political</a:t>
            </a:r>
            <a:r>
              <a:rPr lang="cs-CZ" dirty="0"/>
              <a:t> </a:t>
            </a:r>
            <a:r>
              <a:rPr lang="cs-CZ" dirty="0" err="1"/>
              <a:t>considerations</a:t>
            </a:r>
            <a:endParaRPr lang="cs-CZ" dirty="0"/>
          </a:p>
          <a:p>
            <a:r>
              <a:rPr lang="cs-CZ" b="1" dirty="0"/>
              <a:t>Project </a:t>
            </a:r>
            <a:r>
              <a:rPr lang="cs-CZ" b="1" dirty="0" err="1"/>
              <a:t>pricing</a:t>
            </a:r>
            <a:r>
              <a:rPr lang="cs-CZ" b="1" dirty="0"/>
              <a:t> – </a:t>
            </a:r>
            <a:r>
              <a:rPr lang="cs-CZ" b="1" dirty="0" err="1"/>
              <a:t>optimism</a:t>
            </a:r>
            <a:r>
              <a:rPr lang="cs-CZ" b="1" dirty="0"/>
              <a:t> and </a:t>
            </a:r>
            <a:r>
              <a:rPr lang="cs-CZ" b="1" dirty="0" err="1"/>
              <a:t>inaccuracy</a:t>
            </a:r>
            <a:r>
              <a:rPr lang="cs-CZ" b="1" dirty="0"/>
              <a:t> </a:t>
            </a:r>
            <a:r>
              <a:rPr lang="cs-CZ" dirty="0"/>
              <a:t>→ </a:t>
            </a:r>
            <a:r>
              <a:rPr lang="cs-CZ" dirty="0" err="1"/>
              <a:t>usual</a:t>
            </a:r>
            <a:r>
              <a:rPr lang="cs-CZ" dirty="0"/>
              <a:t> </a:t>
            </a:r>
            <a:r>
              <a:rPr lang="cs-CZ" dirty="0" err="1"/>
              <a:t>escalation</a:t>
            </a:r>
            <a:r>
              <a:rPr lang="cs-CZ" dirty="0"/>
              <a:t> </a:t>
            </a:r>
            <a:r>
              <a:rPr lang="cs-CZ" dirty="0" err="1"/>
              <a:t>of</a:t>
            </a:r>
            <a:r>
              <a:rPr lang="cs-CZ" dirty="0"/>
              <a:t> </a:t>
            </a:r>
            <a:r>
              <a:rPr lang="cs-CZ" dirty="0" err="1"/>
              <a:t>costs</a:t>
            </a:r>
            <a:endParaRPr lang="cs-CZ" dirty="0"/>
          </a:p>
        </p:txBody>
      </p:sp>
    </p:spTree>
    <p:extLst>
      <p:ext uri="{BB962C8B-B14F-4D97-AF65-F5344CB8AC3E}">
        <p14:creationId xmlns:p14="http://schemas.microsoft.com/office/powerpoint/2010/main" val="3285407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a:t>Exercise</a:t>
            </a:r>
            <a:r>
              <a:rPr lang="cs-CZ" dirty="0"/>
              <a:t> (1) – </a:t>
            </a:r>
            <a:r>
              <a:rPr lang="cs-CZ" dirty="0" err="1"/>
              <a:t>Discount</a:t>
            </a:r>
            <a:r>
              <a:rPr lang="cs-CZ" dirty="0"/>
              <a:t> </a:t>
            </a:r>
            <a:r>
              <a:rPr lang="cs-CZ" dirty="0" err="1"/>
              <a:t>rate</a:t>
            </a:r>
            <a:endParaRPr lang="cs-CZ" dirty="0"/>
          </a:p>
        </p:txBody>
      </p:sp>
      <p:graphicFrame>
        <p:nvGraphicFramePr>
          <p:cNvPr id="7" name="Zástupný symbol pro obsah 6"/>
          <p:cNvGraphicFramePr>
            <a:graphicFrameLocks noGrp="1"/>
          </p:cNvGraphicFramePr>
          <p:nvPr>
            <p:ph sz="half" idx="1"/>
          </p:nvPr>
        </p:nvGraphicFramePr>
        <p:xfrm>
          <a:off x="611560" y="2420886"/>
          <a:ext cx="3816424" cy="2664296"/>
        </p:xfrm>
        <a:graphic>
          <a:graphicData uri="http://schemas.openxmlformats.org/drawingml/2006/table">
            <a:tbl>
              <a:tblPr firstRow="1" firstCol="1" bandRow="1">
                <a:tableStyleId>{5C22544A-7EE6-4342-B048-85BDC9FD1C3A}</a:tableStyleId>
              </a:tblPr>
              <a:tblGrid>
                <a:gridCol w="1618594">
                  <a:extLst>
                    <a:ext uri="{9D8B030D-6E8A-4147-A177-3AD203B41FA5}">
                      <a16:colId xmlns:a16="http://schemas.microsoft.com/office/drawing/2014/main" val="1140789008"/>
                    </a:ext>
                  </a:extLst>
                </a:gridCol>
                <a:gridCol w="2197830">
                  <a:extLst>
                    <a:ext uri="{9D8B030D-6E8A-4147-A177-3AD203B41FA5}">
                      <a16:colId xmlns:a16="http://schemas.microsoft.com/office/drawing/2014/main" val="3047709094"/>
                    </a:ext>
                  </a:extLst>
                </a:gridCol>
              </a:tblGrid>
              <a:tr h="666074">
                <a:tc>
                  <a:txBody>
                    <a:bodyPr/>
                    <a:lstStyle/>
                    <a:p>
                      <a:pPr algn="just">
                        <a:spcAft>
                          <a:spcPts val="0"/>
                        </a:spcAft>
                      </a:pPr>
                      <a:r>
                        <a:rPr lang="en-GB" sz="2000" dirty="0">
                          <a:effectLst/>
                        </a:rPr>
                        <a:t>Year</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n-GB" sz="2000">
                          <a:effectLst/>
                        </a:rPr>
                        <a:t>Benefit (undiscounted) (£)</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727229"/>
                  </a:ext>
                </a:extLst>
              </a:tr>
              <a:tr h="333037">
                <a:tc>
                  <a:txBody>
                    <a:bodyPr/>
                    <a:lstStyle/>
                    <a:p>
                      <a:pPr algn="just">
                        <a:spcAft>
                          <a:spcPts val="0"/>
                        </a:spcAft>
                      </a:pPr>
                      <a:r>
                        <a:rPr lang="en-GB" sz="2000" dirty="0">
                          <a:effectLst/>
                        </a:rPr>
                        <a:t>2003</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  35,000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5524476"/>
                  </a:ext>
                </a:extLst>
              </a:tr>
              <a:tr h="333037">
                <a:tc>
                  <a:txBody>
                    <a:bodyPr/>
                    <a:lstStyle/>
                    <a:p>
                      <a:pPr algn="just">
                        <a:spcAft>
                          <a:spcPts val="0"/>
                        </a:spcAft>
                      </a:pPr>
                      <a:r>
                        <a:rPr lang="en-GB" sz="2000" dirty="0">
                          <a:effectLst/>
                        </a:rPr>
                        <a:t>2006</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  60,000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4738557"/>
                  </a:ext>
                </a:extLst>
              </a:tr>
              <a:tr h="333037">
                <a:tc>
                  <a:txBody>
                    <a:bodyPr/>
                    <a:lstStyle/>
                    <a:p>
                      <a:pPr algn="just">
                        <a:spcAft>
                          <a:spcPts val="0"/>
                        </a:spcAft>
                      </a:pPr>
                      <a:r>
                        <a:rPr lang="en-GB" sz="2000">
                          <a:effectLst/>
                        </a:rPr>
                        <a:t>2008</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100,000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4506130"/>
                  </a:ext>
                </a:extLst>
              </a:tr>
              <a:tr h="333037">
                <a:tc>
                  <a:txBody>
                    <a:bodyPr/>
                    <a:lstStyle/>
                    <a:p>
                      <a:pPr algn="just">
                        <a:spcAft>
                          <a:spcPts val="0"/>
                        </a:spcAft>
                      </a:pPr>
                      <a:r>
                        <a:rPr lang="en-GB" sz="2000">
                          <a:effectLst/>
                        </a:rPr>
                        <a:t>2010</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  25,000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0755964"/>
                  </a:ext>
                </a:extLst>
              </a:tr>
              <a:tr h="333037">
                <a:tc>
                  <a:txBody>
                    <a:bodyPr/>
                    <a:lstStyle/>
                    <a:p>
                      <a:pPr algn="just">
                        <a:spcAft>
                          <a:spcPts val="0"/>
                        </a:spcAft>
                      </a:pPr>
                      <a:r>
                        <a:rPr lang="en-GB" sz="2000">
                          <a:effectLst/>
                        </a:rPr>
                        <a:t>2014</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  40,000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4117458"/>
                  </a:ext>
                </a:extLst>
              </a:tr>
              <a:tr h="333037">
                <a:tc>
                  <a:txBody>
                    <a:bodyPr/>
                    <a:lstStyle/>
                    <a:p>
                      <a:pPr algn="just">
                        <a:spcAft>
                          <a:spcPts val="0"/>
                        </a:spcAft>
                      </a:pPr>
                      <a:r>
                        <a:rPr lang="en-GB" sz="2000" dirty="0">
                          <a:effectLst/>
                        </a:rPr>
                        <a:t>2017</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  70,000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3493417"/>
                  </a:ext>
                </a:extLst>
              </a:tr>
            </a:tbl>
          </a:graphicData>
        </a:graphic>
      </p:graphicFrame>
      <p:sp>
        <p:nvSpPr>
          <p:cNvPr id="6" name="Zástupný symbol pro obsah 5"/>
          <p:cNvSpPr>
            <a:spLocks noGrp="1"/>
          </p:cNvSpPr>
          <p:nvPr>
            <p:ph sz="half" idx="2"/>
          </p:nvPr>
        </p:nvSpPr>
        <p:spPr/>
        <p:txBody>
          <a:bodyPr/>
          <a:lstStyle/>
          <a:p>
            <a:r>
              <a:rPr lang="en-GB" dirty="0"/>
              <a:t>The effect of the discounting rate and project time period</a:t>
            </a:r>
            <a:endParaRPr lang="cs-CZ" dirty="0"/>
          </a:p>
          <a:p>
            <a:r>
              <a:rPr lang="en-GB" dirty="0"/>
              <a:t>First, discount the following stream of benefits from a project and derive a total NPB for price base year 2002. Use a discount rate of 3.5 per cent.</a:t>
            </a:r>
            <a:endParaRPr lang="cs-CZ" dirty="0"/>
          </a:p>
          <a:p>
            <a:endParaRPr lang="cs-CZ" dirty="0"/>
          </a:p>
        </p:txBody>
      </p:sp>
    </p:spTree>
    <p:extLst>
      <p:ext uri="{BB962C8B-B14F-4D97-AF65-F5344CB8AC3E}">
        <p14:creationId xmlns:p14="http://schemas.microsoft.com/office/powerpoint/2010/main" val="3497824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r>
              <a:rPr lang="cs-CZ" dirty="0"/>
              <a:t> (2) – </a:t>
            </a:r>
            <a:r>
              <a:rPr lang="cs-CZ" dirty="0" err="1"/>
              <a:t>Value</a:t>
            </a:r>
            <a:r>
              <a:rPr lang="cs-CZ" dirty="0"/>
              <a:t> </a:t>
            </a:r>
            <a:r>
              <a:rPr lang="cs-CZ" dirty="0" err="1"/>
              <a:t>of</a:t>
            </a:r>
            <a:r>
              <a:rPr lang="cs-CZ" dirty="0"/>
              <a:t> licence</a:t>
            </a:r>
          </a:p>
        </p:txBody>
      </p:sp>
      <p:sp>
        <p:nvSpPr>
          <p:cNvPr id="3" name="Zástupný symbol pro obsah 2"/>
          <p:cNvSpPr>
            <a:spLocks noGrp="1"/>
          </p:cNvSpPr>
          <p:nvPr>
            <p:ph idx="1"/>
          </p:nvPr>
        </p:nvSpPr>
        <p:spPr/>
        <p:txBody>
          <a:bodyPr/>
          <a:lstStyle/>
          <a:p>
            <a:pPr marL="0" indent="0">
              <a:buNone/>
            </a:pPr>
            <a:r>
              <a:rPr lang="en-GB" dirty="0"/>
              <a:t>Suppose you are interested in operating a taxi and you are considering purchasing a taxi operating certificate form an existing operator. You estimate that the current operator makes annual excess profits equal to 100.000 CZK. At a 5% rate of interest, what is the maximum price you are willing to pay for this license? Would you be willing to pay this same price if the interest rate were 10%?</a:t>
            </a:r>
            <a:endParaRPr lang="cs-CZ" dirty="0"/>
          </a:p>
          <a:p>
            <a:endParaRPr lang="cs-CZ" dirty="0"/>
          </a:p>
        </p:txBody>
      </p:sp>
    </p:spTree>
    <p:extLst>
      <p:ext uri="{BB962C8B-B14F-4D97-AF65-F5344CB8AC3E}">
        <p14:creationId xmlns:p14="http://schemas.microsoft.com/office/powerpoint/2010/main" val="1194173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r>
              <a:rPr lang="cs-CZ" dirty="0"/>
              <a:t> (3) – </a:t>
            </a:r>
            <a:r>
              <a:rPr lang="cs-CZ" dirty="0" err="1"/>
              <a:t>Investments</a:t>
            </a:r>
            <a:r>
              <a:rPr lang="cs-CZ" dirty="0"/>
              <a:t> „</a:t>
            </a:r>
            <a:r>
              <a:rPr lang="cs-CZ" dirty="0" err="1"/>
              <a:t>needs</a:t>
            </a:r>
            <a:r>
              <a:rPr lang="cs-CZ" dirty="0"/>
              <a:t>“</a:t>
            </a:r>
          </a:p>
        </p:txBody>
      </p:sp>
      <p:sp>
        <p:nvSpPr>
          <p:cNvPr id="3" name="Zástupný symbol pro obsah 2"/>
          <p:cNvSpPr>
            <a:spLocks noGrp="1"/>
          </p:cNvSpPr>
          <p:nvPr>
            <p:ph idx="1"/>
          </p:nvPr>
        </p:nvSpPr>
        <p:spPr/>
        <p:txBody>
          <a:bodyPr/>
          <a:lstStyle/>
          <a:p>
            <a:pPr marL="0" indent="0">
              <a:buNone/>
            </a:pPr>
            <a:r>
              <a:rPr lang="en-GB" dirty="0"/>
              <a:t>Critique the following statement: “We currently do not have sufficient airport capacity to meet the continuing growth in airline traffic. In order to avoid gridlock at our nations airport, we need to build additional airports”. </a:t>
            </a:r>
            <a:endParaRPr lang="cs-CZ" dirty="0"/>
          </a:p>
          <a:p>
            <a:endParaRPr lang="cs-CZ" dirty="0"/>
          </a:p>
        </p:txBody>
      </p:sp>
    </p:spTree>
    <p:extLst>
      <p:ext uri="{BB962C8B-B14F-4D97-AF65-F5344CB8AC3E}">
        <p14:creationId xmlns:p14="http://schemas.microsoft.com/office/powerpoint/2010/main" val="1471627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r>
              <a:rPr lang="cs-CZ" dirty="0"/>
              <a:t> (4) – </a:t>
            </a:r>
            <a:r>
              <a:rPr lang="cs-CZ" dirty="0" err="1"/>
              <a:t>Value</a:t>
            </a:r>
            <a:r>
              <a:rPr lang="cs-CZ" dirty="0"/>
              <a:t> </a:t>
            </a:r>
            <a:r>
              <a:rPr lang="cs-CZ" dirty="0" err="1"/>
              <a:t>of</a:t>
            </a:r>
            <a:r>
              <a:rPr lang="cs-CZ" dirty="0"/>
              <a:t> </a:t>
            </a:r>
            <a:r>
              <a:rPr lang="cs-CZ" dirty="0" err="1"/>
              <a:t>time</a:t>
            </a:r>
            <a:endParaRPr lang="cs-CZ" dirty="0"/>
          </a:p>
        </p:txBody>
      </p:sp>
      <p:sp>
        <p:nvSpPr>
          <p:cNvPr id="3" name="Zástupný symbol pro obsah 2"/>
          <p:cNvSpPr>
            <a:spLocks noGrp="1"/>
          </p:cNvSpPr>
          <p:nvPr>
            <p:ph idx="1"/>
          </p:nvPr>
        </p:nvSpPr>
        <p:spPr/>
        <p:txBody>
          <a:bodyPr/>
          <a:lstStyle/>
          <a:p>
            <a:pPr marL="0" indent="0">
              <a:buNone/>
            </a:pPr>
            <a:r>
              <a:rPr lang="en-GB" dirty="0"/>
              <a:t>Decide which values of time you should use for a person who is travelling by underground train on works’ business; and for a person who is travelling to work by bus. Why do you think that values of time when travelling in working time are highest for travellers on the underground and lowest for those on the bus?</a:t>
            </a:r>
            <a:endParaRPr lang="cs-CZ" dirty="0"/>
          </a:p>
          <a:p>
            <a:endParaRPr lang="cs-CZ" dirty="0"/>
          </a:p>
        </p:txBody>
      </p:sp>
    </p:spTree>
    <p:extLst>
      <p:ext uri="{BB962C8B-B14F-4D97-AF65-F5344CB8AC3E}">
        <p14:creationId xmlns:p14="http://schemas.microsoft.com/office/powerpoint/2010/main" val="4065593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a:t>The</a:t>
            </a:r>
            <a:r>
              <a:rPr lang="cs-CZ" dirty="0"/>
              <a:t> </a:t>
            </a:r>
            <a:r>
              <a:rPr lang="cs-CZ" dirty="0" err="1"/>
              <a:t>Economics</a:t>
            </a:r>
            <a:r>
              <a:rPr lang="cs-CZ" dirty="0"/>
              <a:t> </a:t>
            </a:r>
            <a:r>
              <a:rPr lang="cs-CZ" dirty="0" err="1"/>
              <a:t>of</a:t>
            </a:r>
            <a:r>
              <a:rPr lang="cs-CZ" dirty="0"/>
              <a:t> </a:t>
            </a:r>
            <a:r>
              <a:rPr lang="cs-CZ" dirty="0" err="1"/>
              <a:t>Investment</a:t>
            </a:r>
            <a:r>
              <a:rPr lang="cs-CZ" dirty="0"/>
              <a:t> in </a:t>
            </a:r>
            <a:r>
              <a:rPr lang="cs-CZ" b="1" dirty="0" err="1"/>
              <a:t>High</a:t>
            </a:r>
            <a:r>
              <a:rPr lang="cs-CZ" b="1" dirty="0"/>
              <a:t> Speed </a:t>
            </a:r>
            <a:r>
              <a:rPr lang="cs-CZ" b="1" dirty="0" err="1"/>
              <a:t>Rail</a:t>
            </a:r>
            <a:endParaRPr lang="cs-CZ" b="1" dirty="0"/>
          </a:p>
        </p:txBody>
      </p:sp>
      <p:sp>
        <p:nvSpPr>
          <p:cNvPr id="5" name="Podnadpis 4"/>
          <p:cNvSpPr>
            <a:spLocks noGrp="1"/>
          </p:cNvSpPr>
          <p:nvPr>
            <p:ph type="subTitle" idx="1"/>
          </p:nvPr>
        </p:nvSpPr>
        <p:spPr/>
        <p:txBody>
          <a:bodyPr/>
          <a:lstStyle/>
          <a:p>
            <a:r>
              <a:rPr lang="cs-CZ" dirty="0" err="1"/>
              <a:t>based</a:t>
            </a:r>
            <a:r>
              <a:rPr lang="cs-CZ" dirty="0"/>
              <a:t> on J. </a:t>
            </a:r>
            <a:r>
              <a:rPr lang="cs-CZ" dirty="0" err="1"/>
              <a:t>Preston</a:t>
            </a:r>
            <a:r>
              <a:rPr lang="cs-CZ" dirty="0"/>
              <a:t> (2013)</a:t>
            </a:r>
          </a:p>
        </p:txBody>
      </p:sp>
    </p:spTree>
    <p:extLst>
      <p:ext uri="{BB962C8B-B14F-4D97-AF65-F5344CB8AC3E}">
        <p14:creationId xmlns:p14="http://schemas.microsoft.com/office/powerpoint/2010/main" val="1771324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Introduction</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a:t>Origin</a:t>
            </a:r>
            <a:r>
              <a:rPr lang="cs-CZ" dirty="0"/>
              <a:t> in Japan - </a:t>
            </a:r>
            <a:r>
              <a:rPr lang="cs-CZ" b="1" dirty="0" err="1"/>
              <a:t>Shinkansen</a:t>
            </a:r>
            <a:r>
              <a:rPr lang="cs-CZ" b="1" dirty="0"/>
              <a:t> (1964)</a:t>
            </a:r>
          </a:p>
          <a:p>
            <a:r>
              <a:rPr lang="cs-CZ" dirty="0" err="1"/>
              <a:t>Defined</a:t>
            </a:r>
            <a:r>
              <a:rPr lang="cs-CZ" dirty="0"/>
              <a:t> as </a:t>
            </a:r>
            <a:r>
              <a:rPr lang="cs-CZ" dirty="0" err="1"/>
              <a:t>new</a:t>
            </a:r>
            <a:r>
              <a:rPr lang="cs-CZ" dirty="0"/>
              <a:t> </a:t>
            </a:r>
            <a:r>
              <a:rPr lang="cs-CZ" dirty="0" err="1"/>
              <a:t>rail</a:t>
            </a:r>
            <a:r>
              <a:rPr lang="cs-CZ" dirty="0"/>
              <a:t> lines </a:t>
            </a:r>
            <a:r>
              <a:rPr lang="cs-CZ" dirty="0" err="1"/>
              <a:t>capable</a:t>
            </a:r>
            <a:r>
              <a:rPr lang="cs-CZ" dirty="0"/>
              <a:t> </a:t>
            </a:r>
            <a:r>
              <a:rPr lang="cs-CZ" dirty="0" err="1"/>
              <a:t>of</a:t>
            </a:r>
            <a:r>
              <a:rPr lang="cs-CZ" dirty="0"/>
              <a:t> </a:t>
            </a:r>
            <a:r>
              <a:rPr lang="cs-CZ" dirty="0" err="1"/>
              <a:t>operating</a:t>
            </a:r>
            <a:r>
              <a:rPr lang="cs-CZ" dirty="0"/>
              <a:t> </a:t>
            </a:r>
            <a:r>
              <a:rPr lang="cs-CZ" dirty="0" err="1"/>
              <a:t>speeds</a:t>
            </a:r>
            <a:r>
              <a:rPr lang="cs-CZ" dirty="0"/>
              <a:t> </a:t>
            </a:r>
            <a:r>
              <a:rPr lang="cs-CZ" dirty="0" err="1"/>
              <a:t>of</a:t>
            </a:r>
            <a:r>
              <a:rPr lang="cs-CZ" dirty="0"/>
              <a:t> </a:t>
            </a:r>
            <a:r>
              <a:rPr lang="cs-CZ" b="1" dirty="0"/>
              <a:t>250 </a:t>
            </a:r>
            <a:r>
              <a:rPr lang="cs-CZ" b="1" dirty="0" err="1"/>
              <a:t>kilometres</a:t>
            </a:r>
            <a:r>
              <a:rPr lang="cs-CZ" b="1" dirty="0"/>
              <a:t> per </a:t>
            </a:r>
            <a:r>
              <a:rPr lang="cs-CZ" b="1" dirty="0" err="1"/>
              <a:t>hour</a:t>
            </a:r>
            <a:r>
              <a:rPr lang="cs-CZ" b="1" dirty="0"/>
              <a:t> </a:t>
            </a:r>
            <a:r>
              <a:rPr lang="cs-CZ" dirty="0" err="1"/>
              <a:t>or</a:t>
            </a:r>
            <a:r>
              <a:rPr lang="cs-CZ" dirty="0"/>
              <a:t> more</a:t>
            </a:r>
          </a:p>
          <a:p>
            <a:r>
              <a:rPr lang="cs-CZ" dirty="0" err="1"/>
              <a:t>World</a:t>
            </a:r>
            <a:r>
              <a:rPr lang="cs-CZ" dirty="0"/>
              <a:t> HSR network (2013) – 22.000 km</a:t>
            </a:r>
          </a:p>
          <a:p>
            <a:r>
              <a:rPr lang="cs-CZ" dirty="0" err="1"/>
              <a:t>China</a:t>
            </a:r>
            <a:r>
              <a:rPr lang="cs-CZ" dirty="0"/>
              <a:t>, Japan, France, </a:t>
            </a:r>
            <a:r>
              <a:rPr lang="cs-CZ" dirty="0" err="1"/>
              <a:t>Spain</a:t>
            </a:r>
            <a:endParaRPr lang="cs-CZ" dirty="0"/>
          </a:p>
          <a:p>
            <a:r>
              <a:rPr lang="cs-CZ" dirty="0" err="1"/>
              <a:t>Germany</a:t>
            </a:r>
            <a:r>
              <a:rPr lang="cs-CZ" dirty="0"/>
              <a:t>, UK, Italy, Korea, </a:t>
            </a:r>
            <a:r>
              <a:rPr lang="cs-CZ" dirty="0" err="1"/>
              <a:t>Taiwan</a:t>
            </a:r>
            <a:r>
              <a:rPr lang="cs-CZ" dirty="0"/>
              <a:t>, ……</a:t>
            </a:r>
          </a:p>
          <a:p>
            <a:r>
              <a:rPr lang="cs-CZ" dirty="0"/>
              <a:t>HSR </a:t>
            </a:r>
            <a:r>
              <a:rPr lang="cs-CZ" b="1" dirty="0" err="1"/>
              <a:t>extremely</a:t>
            </a:r>
            <a:r>
              <a:rPr lang="cs-CZ" b="1" dirty="0"/>
              <a:t> </a:t>
            </a:r>
            <a:r>
              <a:rPr lang="cs-CZ" b="1" dirty="0" err="1"/>
              <a:t>costly</a:t>
            </a:r>
            <a:endParaRPr lang="cs-CZ" b="1" dirty="0"/>
          </a:p>
          <a:p>
            <a:r>
              <a:rPr lang="cs-CZ" dirty="0" err="1"/>
              <a:t>Better</a:t>
            </a:r>
            <a:r>
              <a:rPr lang="cs-CZ" dirty="0"/>
              <a:t> </a:t>
            </a:r>
            <a:r>
              <a:rPr lang="cs-CZ" b="1" dirty="0" err="1"/>
              <a:t>understanding</a:t>
            </a:r>
            <a:r>
              <a:rPr lang="cs-CZ" dirty="0"/>
              <a:t> </a:t>
            </a:r>
            <a:r>
              <a:rPr lang="cs-CZ" dirty="0" err="1"/>
              <a:t>of</a:t>
            </a:r>
            <a:r>
              <a:rPr lang="cs-CZ" dirty="0"/>
              <a:t> </a:t>
            </a:r>
            <a:r>
              <a:rPr lang="cs-CZ" dirty="0" err="1"/>
              <a:t>the</a:t>
            </a:r>
            <a:r>
              <a:rPr lang="cs-CZ" dirty="0"/>
              <a:t> </a:t>
            </a:r>
            <a:r>
              <a:rPr lang="cs-CZ" dirty="0" err="1"/>
              <a:t>economics</a:t>
            </a:r>
            <a:r>
              <a:rPr lang="cs-CZ" dirty="0"/>
              <a:t> </a:t>
            </a:r>
            <a:r>
              <a:rPr lang="cs-CZ" dirty="0" err="1"/>
              <a:t>of</a:t>
            </a:r>
            <a:r>
              <a:rPr lang="cs-CZ" dirty="0"/>
              <a:t> HSR </a:t>
            </a:r>
            <a:r>
              <a:rPr lang="cs-CZ" b="1" dirty="0" err="1"/>
              <a:t>needed</a:t>
            </a:r>
            <a:endParaRPr lang="cs-CZ" b="1" dirty="0"/>
          </a:p>
        </p:txBody>
      </p:sp>
    </p:spTree>
    <p:extLst>
      <p:ext uri="{BB962C8B-B14F-4D97-AF65-F5344CB8AC3E}">
        <p14:creationId xmlns:p14="http://schemas.microsoft.com/office/powerpoint/2010/main" val="1666900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Design</a:t>
            </a:r>
          </a:p>
        </p:txBody>
      </p:sp>
      <p:sp>
        <p:nvSpPr>
          <p:cNvPr id="3" name="Zástupný symbol pro obsah 2"/>
          <p:cNvSpPr>
            <a:spLocks noGrp="1"/>
          </p:cNvSpPr>
          <p:nvPr>
            <p:ph idx="1"/>
          </p:nvPr>
        </p:nvSpPr>
        <p:spPr/>
        <p:txBody>
          <a:bodyPr/>
          <a:lstStyle/>
          <a:p>
            <a:r>
              <a:rPr lang="cs-CZ" dirty="0" err="1"/>
              <a:t>Largely</a:t>
            </a:r>
            <a:r>
              <a:rPr lang="cs-CZ" dirty="0"/>
              <a:t> </a:t>
            </a:r>
            <a:r>
              <a:rPr lang="cs-CZ" b="1" dirty="0" err="1"/>
              <a:t>freestanding</a:t>
            </a:r>
            <a:r>
              <a:rPr lang="cs-CZ" b="1" dirty="0"/>
              <a:t> </a:t>
            </a:r>
            <a:r>
              <a:rPr lang="cs-CZ" dirty="0" err="1"/>
              <a:t>systems</a:t>
            </a:r>
            <a:r>
              <a:rPr lang="cs-CZ" b="1" dirty="0"/>
              <a:t> </a:t>
            </a:r>
            <a:r>
              <a:rPr lang="cs-CZ" dirty="0"/>
              <a:t>(Japan, </a:t>
            </a:r>
            <a:r>
              <a:rPr lang="cs-CZ" dirty="0" err="1"/>
              <a:t>China</a:t>
            </a:r>
            <a:r>
              <a:rPr lang="cs-CZ" dirty="0"/>
              <a:t>) x </a:t>
            </a:r>
            <a:r>
              <a:rPr lang="cs-CZ" dirty="0" err="1"/>
              <a:t>systems</a:t>
            </a:r>
            <a:r>
              <a:rPr lang="cs-CZ" dirty="0"/>
              <a:t> </a:t>
            </a:r>
            <a:r>
              <a:rPr lang="cs-CZ" b="1" dirty="0" err="1"/>
              <a:t>integrated</a:t>
            </a:r>
            <a:r>
              <a:rPr lang="cs-CZ" dirty="0"/>
              <a:t> </a:t>
            </a:r>
            <a:r>
              <a:rPr lang="cs-CZ" dirty="0" err="1"/>
              <a:t>with</a:t>
            </a:r>
            <a:r>
              <a:rPr lang="cs-CZ" dirty="0"/>
              <a:t> </a:t>
            </a:r>
            <a:r>
              <a:rPr lang="cs-CZ" dirty="0" err="1"/>
              <a:t>conventional</a:t>
            </a:r>
            <a:r>
              <a:rPr lang="cs-CZ" dirty="0"/>
              <a:t> </a:t>
            </a:r>
            <a:r>
              <a:rPr lang="cs-CZ" dirty="0" err="1"/>
              <a:t>rail</a:t>
            </a:r>
            <a:r>
              <a:rPr lang="cs-CZ" dirty="0"/>
              <a:t> (France, </a:t>
            </a:r>
            <a:r>
              <a:rPr lang="cs-CZ" dirty="0" err="1"/>
              <a:t>Spain</a:t>
            </a:r>
            <a:r>
              <a:rPr lang="cs-CZ" dirty="0"/>
              <a:t>, </a:t>
            </a:r>
            <a:r>
              <a:rPr lang="cs-CZ" dirty="0" err="1"/>
              <a:t>Germany</a:t>
            </a:r>
            <a:r>
              <a:rPr lang="cs-CZ" dirty="0"/>
              <a:t>)</a:t>
            </a:r>
          </a:p>
          <a:p>
            <a:r>
              <a:rPr lang="cs-CZ" dirty="0"/>
              <a:t>HSR </a:t>
            </a:r>
            <a:r>
              <a:rPr lang="cs-CZ" dirty="0" err="1"/>
              <a:t>may</a:t>
            </a:r>
            <a:r>
              <a:rPr lang="cs-CZ" dirty="0"/>
              <a:t> </a:t>
            </a:r>
            <a:r>
              <a:rPr lang="cs-CZ" dirty="0" err="1"/>
              <a:t>penetrate</a:t>
            </a:r>
            <a:r>
              <a:rPr lang="cs-CZ" dirty="0"/>
              <a:t> city </a:t>
            </a:r>
            <a:r>
              <a:rPr lang="cs-CZ" b="1" dirty="0" err="1"/>
              <a:t>centres</a:t>
            </a:r>
            <a:r>
              <a:rPr lang="cs-CZ" dirty="0"/>
              <a:t> </a:t>
            </a:r>
            <a:r>
              <a:rPr lang="cs-CZ" dirty="0" err="1"/>
              <a:t>using</a:t>
            </a:r>
            <a:r>
              <a:rPr lang="cs-CZ" dirty="0"/>
              <a:t> </a:t>
            </a:r>
            <a:r>
              <a:rPr lang="cs-CZ" dirty="0" err="1"/>
              <a:t>conventional</a:t>
            </a:r>
            <a:r>
              <a:rPr lang="cs-CZ" dirty="0"/>
              <a:t> </a:t>
            </a:r>
            <a:r>
              <a:rPr lang="cs-CZ" dirty="0" err="1"/>
              <a:t>tracks</a:t>
            </a:r>
            <a:r>
              <a:rPr lang="cs-CZ" dirty="0"/>
              <a:t> (France) </a:t>
            </a:r>
            <a:r>
              <a:rPr lang="cs-CZ" dirty="0" err="1"/>
              <a:t>or</a:t>
            </a:r>
            <a:r>
              <a:rPr lang="cs-CZ" dirty="0"/>
              <a:t> </a:t>
            </a:r>
            <a:r>
              <a:rPr lang="cs-CZ" dirty="0" err="1"/>
              <a:t>new</a:t>
            </a:r>
            <a:r>
              <a:rPr lang="cs-CZ" dirty="0"/>
              <a:t> </a:t>
            </a:r>
            <a:r>
              <a:rPr lang="cs-CZ" dirty="0" err="1"/>
              <a:t>tracks</a:t>
            </a:r>
            <a:r>
              <a:rPr lang="cs-CZ" dirty="0"/>
              <a:t> (Japan) </a:t>
            </a:r>
            <a:r>
              <a:rPr lang="cs-CZ" dirty="0" err="1"/>
              <a:t>or</a:t>
            </a:r>
            <a:r>
              <a:rPr lang="cs-CZ" dirty="0"/>
              <a:t> </a:t>
            </a:r>
            <a:r>
              <a:rPr lang="cs-CZ" dirty="0" err="1"/>
              <a:t>may</a:t>
            </a:r>
            <a:r>
              <a:rPr lang="cs-CZ" dirty="0"/>
              <a:t> serve </a:t>
            </a:r>
            <a:r>
              <a:rPr lang="cs-CZ" b="1" dirty="0" err="1"/>
              <a:t>edge</a:t>
            </a:r>
            <a:r>
              <a:rPr lang="cs-CZ" dirty="0"/>
              <a:t> </a:t>
            </a:r>
            <a:r>
              <a:rPr lang="cs-CZ" dirty="0" err="1"/>
              <a:t>of</a:t>
            </a:r>
            <a:r>
              <a:rPr lang="cs-CZ" dirty="0"/>
              <a:t> city </a:t>
            </a:r>
            <a:r>
              <a:rPr lang="cs-CZ" dirty="0" err="1"/>
              <a:t>locations</a:t>
            </a:r>
            <a:r>
              <a:rPr lang="cs-CZ" dirty="0"/>
              <a:t> (</a:t>
            </a:r>
            <a:r>
              <a:rPr lang="cs-CZ" dirty="0" err="1"/>
              <a:t>China</a:t>
            </a:r>
            <a:r>
              <a:rPr lang="cs-CZ" dirty="0"/>
              <a:t>)</a:t>
            </a:r>
          </a:p>
        </p:txBody>
      </p:sp>
    </p:spTree>
    <p:extLst>
      <p:ext uri="{BB962C8B-B14F-4D97-AF65-F5344CB8AC3E}">
        <p14:creationId xmlns:p14="http://schemas.microsoft.com/office/powerpoint/2010/main" val="987506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Aims</a:t>
            </a:r>
            <a:endParaRPr lang="cs-CZ" dirty="0"/>
          </a:p>
        </p:txBody>
      </p:sp>
      <p:sp>
        <p:nvSpPr>
          <p:cNvPr id="3" name="Zástupný symbol pro obsah 2"/>
          <p:cNvSpPr>
            <a:spLocks noGrp="1"/>
          </p:cNvSpPr>
          <p:nvPr>
            <p:ph idx="1"/>
          </p:nvPr>
        </p:nvSpPr>
        <p:spPr/>
        <p:txBody>
          <a:bodyPr>
            <a:normAutofit lnSpcReduction="10000"/>
          </a:bodyPr>
          <a:lstStyle/>
          <a:p>
            <a:r>
              <a:rPr lang="cs-CZ" b="1" dirty="0" err="1"/>
              <a:t>Capacity</a:t>
            </a:r>
            <a:r>
              <a:rPr lang="cs-CZ" dirty="0"/>
              <a:t> = </a:t>
            </a:r>
            <a:r>
              <a:rPr lang="cs-CZ" dirty="0" err="1"/>
              <a:t>separating</a:t>
            </a:r>
            <a:r>
              <a:rPr lang="cs-CZ" dirty="0"/>
              <a:t> fast and </a:t>
            </a:r>
            <a:r>
              <a:rPr lang="cs-CZ" dirty="0" err="1"/>
              <a:t>slow</a:t>
            </a:r>
            <a:r>
              <a:rPr lang="cs-CZ" dirty="0"/>
              <a:t> </a:t>
            </a:r>
            <a:r>
              <a:rPr lang="cs-CZ" dirty="0" err="1"/>
              <a:t>trains</a:t>
            </a:r>
            <a:endParaRPr lang="cs-CZ" dirty="0"/>
          </a:p>
          <a:p>
            <a:r>
              <a:rPr lang="cs-CZ" b="1" dirty="0"/>
              <a:t>Speed</a:t>
            </a:r>
            <a:r>
              <a:rPr lang="cs-CZ" dirty="0"/>
              <a:t> = </a:t>
            </a:r>
            <a:r>
              <a:rPr lang="cs-CZ" dirty="0" err="1"/>
              <a:t>rail</a:t>
            </a:r>
            <a:r>
              <a:rPr lang="cs-CZ" dirty="0"/>
              <a:t> to </a:t>
            </a:r>
            <a:r>
              <a:rPr lang="cs-CZ" dirty="0" err="1"/>
              <a:t>compete</a:t>
            </a:r>
            <a:r>
              <a:rPr lang="cs-CZ" dirty="0"/>
              <a:t> </a:t>
            </a:r>
            <a:r>
              <a:rPr lang="cs-CZ" dirty="0" err="1"/>
              <a:t>with</a:t>
            </a:r>
            <a:r>
              <a:rPr lang="cs-CZ" dirty="0"/>
              <a:t> air</a:t>
            </a:r>
          </a:p>
          <a:p>
            <a:endParaRPr lang="cs-CZ" dirty="0"/>
          </a:p>
          <a:p>
            <a:r>
              <a:rPr lang="cs-CZ" dirty="0" err="1"/>
              <a:t>Promoting</a:t>
            </a:r>
            <a:r>
              <a:rPr lang="cs-CZ" dirty="0"/>
              <a:t> </a:t>
            </a:r>
            <a:r>
              <a:rPr lang="cs-CZ" dirty="0" err="1"/>
              <a:t>national</a:t>
            </a:r>
            <a:r>
              <a:rPr lang="cs-CZ" dirty="0"/>
              <a:t> </a:t>
            </a:r>
            <a:r>
              <a:rPr lang="cs-CZ" b="1" dirty="0" err="1"/>
              <a:t>champions</a:t>
            </a:r>
            <a:r>
              <a:rPr lang="cs-CZ" dirty="0"/>
              <a:t> (in </a:t>
            </a:r>
            <a:r>
              <a:rPr lang="cs-CZ" dirty="0" err="1"/>
              <a:t>supply</a:t>
            </a:r>
            <a:r>
              <a:rPr lang="cs-CZ" dirty="0"/>
              <a:t>)</a:t>
            </a:r>
          </a:p>
          <a:p>
            <a:r>
              <a:rPr lang="cs-CZ" dirty="0" err="1"/>
              <a:t>Journey</a:t>
            </a:r>
            <a:r>
              <a:rPr lang="cs-CZ" dirty="0"/>
              <a:t> </a:t>
            </a:r>
            <a:r>
              <a:rPr lang="cs-CZ" dirty="0" err="1"/>
              <a:t>time</a:t>
            </a:r>
            <a:r>
              <a:rPr lang="cs-CZ" dirty="0"/>
              <a:t> </a:t>
            </a:r>
            <a:r>
              <a:rPr lang="cs-CZ" b="1" dirty="0"/>
              <a:t>reliability</a:t>
            </a:r>
            <a:r>
              <a:rPr lang="cs-CZ" dirty="0"/>
              <a:t> (UK)</a:t>
            </a:r>
          </a:p>
          <a:p>
            <a:r>
              <a:rPr lang="cs-CZ" dirty="0" err="1"/>
              <a:t>Economic</a:t>
            </a:r>
            <a:r>
              <a:rPr lang="cs-CZ" dirty="0"/>
              <a:t> </a:t>
            </a:r>
            <a:r>
              <a:rPr lang="cs-CZ" b="1" dirty="0" err="1"/>
              <a:t>development</a:t>
            </a:r>
            <a:r>
              <a:rPr lang="cs-CZ" dirty="0"/>
              <a:t> (</a:t>
            </a:r>
            <a:r>
              <a:rPr lang="cs-CZ" dirty="0" err="1"/>
              <a:t>China</a:t>
            </a:r>
            <a:r>
              <a:rPr lang="cs-CZ" dirty="0"/>
              <a:t>)</a:t>
            </a:r>
          </a:p>
          <a:p>
            <a:r>
              <a:rPr lang="cs-CZ" dirty="0" err="1"/>
              <a:t>Political</a:t>
            </a:r>
            <a:r>
              <a:rPr lang="cs-CZ" dirty="0"/>
              <a:t> </a:t>
            </a:r>
            <a:r>
              <a:rPr lang="cs-CZ" b="1" dirty="0" err="1"/>
              <a:t>integration</a:t>
            </a:r>
            <a:r>
              <a:rPr lang="cs-CZ" dirty="0"/>
              <a:t>/</a:t>
            </a:r>
            <a:r>
              <a:rPr lang="cs-CZ" dirty="0" err="1"/>
              <a:t>centralization</a:t>
            </a:r>
            <a:r>
              <a:rPr lang="cs-CZ" dirty="0"/>
              <a:t> (</a:t>
            </a:r>
            <a:r>
              <a:rPr lang="cs-CZ" dirty="0" err="1"/>
              <a:t>Spain</a:t>
            </a:r>
            <a:r>
              <a:rPr lang="cs-CZ" dirty="0"/>
              <a:t>)</a:t>
            </a:r>
          </a:p>
          <a:p>
            <a:r>
              <a:rPr lang="cs-CZ" b="1" dirty="0" err="1"/>
              <a:t>Enviroment</a:t>
            </a:r>
            <a:r>
              <a:rPr lang="cs-CZ" dirty="0"/>
              <a:t> (UK)</a:t>
            </a:r>
          </a:p>
        </p:txBody>
      </p:sp>
    </p:spTree>
    <p:extLst>
      <p:ext uri="{BB962C8B-B14F-4D97-AF65-F5344CB8AC3E}">
        <p14:creationId xmlns:p14="http://schemas.microsoft.com/office/powerpoint/2010/main" val="1198358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Appraisal</a:t>
            </a:r>
            <a:r>
              <a:rPr lang="cs-CZ" dirty="0"/>
              <a:t> and </a:t>
            </a:r>
            <a:r>
              <a:rPr lang="cs-CZ" dirty="0" err="1"/>
              <a:t>Evaluation</a:t>
            </a:r>
            <a:endParaRPr lang="cs-CZ" dirty="0"/>
          </a:p>
        </p:txBody>
      </p:sp>
      <p:sp>
        <p:nvSpPr>
          <p:cNvPr id="3" name="Zástupný symbol pro obsah 2"/>
          <p:cNvSpPr>
            <a:spLocks noGrp="1"/>
          </p:cNvSpPr>
          <p:nvPr>
            <p:ph idx="1"/>
          </p:nvPr>
        </p:nvSpPr>
        <p:spPr/>
        <p:txBody>
          <a:bodyPr/>
          <a:lstStyle/>
          <a:p>
            <a:r>
              <a:rPr lang="cs-CZ" dirty="0"/>
              <a:t>In </a:t>
            </a:r>
            <a:r>
              <a:rPr lang="cs-CZ" dirty="0" err="1"/>
              <a:t>both</a:t>
            </a:r>
            <a:r>
              <a:rPr lang="cs-CZ" dirty="0"/>
              <a:t> ex-ante </a:t>
            </a:r>
            <a:r>
              <a:rPr lang="cs-CZ" b="1" dirty="0" err="1"/>
              <a:t>appraisal</a:t>
            </a:r>
            <a:r>
              <a:rPr lang="cs-CZ" dirty="0"/>
              <a:t> and ex-post </a:t>
            </a:r>
            <a:r>
              <a:rPr lang="cs-CZ" b="1" dirty="0" err="1"/>
              <a:t>evaluation</a:t>
            </a:r>
            <a:r>
              <a:rPr lang="cs-CZ" dirty="0"/>
              <a:t> </a:t>
            </a:r>
            <a:r>
              <a:rPr lang="cs-CZ" dirty="0" err="1"/>
              <a:t>of</a:t>
            </a:r>
            <a:r>
              <a:rPr lang="cs-CZ" dirty="0"/>
              <a:t> HSR </a:t>
            </a:r>
            <a:r>
              <a:rPr lang="cs-CZ" dirty="0" err="1"/>
              <a:t>cost</a:t>
            </a:r>
            <a:r>
              <a:rPr lang="cs-CZ" dirty="0"/>
              <a:t>-benefit </a:t>
            </a:r>
            <a:r>
              <a:rPr lang="cs-CZ" dirty="0" err="1"/>
              <a:t>analysis</a:t>
            </a:r>
            <a:r>
              <a:rPr lang="cs-CZ" dirty="0"/>
              <a:t> </a:t>
            </a:r>
            <a:r>
              <a:rPr lang="cs-CZ" dirty="0" err="1"/>
              <a:t>is</a:t>
            </a:r>
            <a:r>
              <a:rPr lang="cs-CZ" dirty="0"/>
              <a:t> </a:t>
            </a:r>
            <a:r>
              <a:rPr lang="cs-CZ" dirty="0" err="1"/>
              <a:t>the</a:t>
            </a:r>
            <a:r>
              <a:rPr lang="cs-CZ" dirty="0"/>
              <a:t> dominant </a:t>
            </a:r>
            <a:r>
              <a:rPr lang="cs-CZ" dirty="0" err="1"/>
              <a:t>methodological</a:t>
            </a:r>
            <a:r>
              <a:rPr lang="cs-CZ" dirty="0"/>
              <a:t> </a:t>
            </a:r>
            <a:r>
              <a:rPr lang="cs-CZ" dirty="0" err="1"/>
              <a:t>tool</a:t>
            </a:r>
            <a:r>
              <a:rPr lang="cs-CZ" dirty="0"/>
              <a:t> </a:t>
            </a:r>
          </a:p>
          <a:p>
            <a:r>
              <a:rPr lang="cs-CZ" dirty="0" err="1"/>
              <a:t>Sometimes</a:t>
            </a:r>
            <a:r>
              <a:rPr lang="cs-CZ" dirty="0"/>
              <a:t> </a:t>
            </a:r>
            <a:r>
              <a:rPr lang="cs-CZ" b="1" dirty="0" err="1"/>
              <a:t>distributional</a:t>
            </a:r>
            <a:r>
              <a:rPr lang="cs-CZ" dirty="0"/>
              <a:t> </a:t>
            </a:r>
            <a:r>
              <a:rPr lang="cs-CZ" dirty="0" err="1"/>
              <a:t>impacts</a:t>
            </a:r>
            <a:r>
              <a:rPr lang="cs-CZ" dirty="0"/>
              <a:t> are </a:t>
            </a:r>
            <a:r>
              <a:rPr lang="cs-CZ" dirty="0" err="1"/>
              <a:t>important</a:t>
            </a:r>
            <a:endParaRPr lang="cs-CZ" dirty="0"/>
          </a:p>
        </p:txBody>
      </p:sp>
    </p:spTree>
    <p:extLst>
      <p:ext uri="{BB962C8B-B14F-4D97-AF65-F5344CB8AC3E}">
        <p14:creationId xmlns:p14="http://schemas.microsoft.com/office/powerpoint/2010/main" val="23058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BE3C7-21F0-E548-6CE4-5FB76490309C}"/>
              </a:ext>
            </a:extLst>
          </p:cNvPr>
          <p:cNvSpPr>
            <a:spLocks noGrp="1"/>
          </p:cNvSpPr>
          <p:nvPr>
            <p:ph type="title"/>
          </p:nvPr>
        </p:nvSpPr>
        <p:spPr/>
        <p:txBody>
          <a:bodyPr/>
          <a:lstStyle/>
          <a:p>
            <a:r>
              <a:rPr lang="cs-CZ" dirty="0" err="1"/>
              <a:t>Alternatives</a:t>
            </a:r>
            <a:endParaRPr lang="cs-CZ" dirty="0"/>
          </a:p>
        </p:txBody>
      </p:sp>
      <p:sp>
        <p:nvSpPr>
          <p:cNvPr id="3" name="Zástupný obsah 2">
            <a:extLst>
              <a:ext uri="{FF2B5EF4-FFF2-40B4-BE49-F238E27FC236}">
                <a16:creationId xmlns:a16="http://schemas.microsoft.com/office/drawing/2014/main" id="{CD21B821-BD5C-045A-5251-BE6570F3A393}"/>
              </a:ext>
            </a:extLst>
          </p:cNvPr>
          <p:cNvSpPr>
            <a:spLocks noGrp="1"/>
          </p:cNvSpPr>
          <p:nvPr>
            <p:ph idx="1"/>
          </p:nvPr>
        </p:nvSpPr>
        <p:spPr/>
        <p:txBody>
          <a:bodyPr/>
          <a:lstStyle/>
          <a:p>
            <a:r>
              <a:rPr lang="cs-CZ" dirty="0" err="1"/>
              <a:t>Appraisal</a:t>
            </a:r>
            <a:r>
              <a:rPr lang="cs-CZ" dirty="0"/>
              <a:t> </a:t>
            </a:r>
            <a:r>
              <a:rPr lang="cs-CZ" dirty="0" err="1"/>
              <a:t>is</a:t>
            </a:r>
            <a:r>
              <a:rPr lang="cs-CZ" dirty="0"/>
              <a:t> a </a:t>
            </a:r>
            <a:r>
              <a:rPr lang="cs-CZ" dirty="0" err="1"/>
              <a:t>way</a:t>
            </a:r>
            <a:r>
              <a:rPr lang="cs-CZ" dirty="0"/>
              <a:t> </a:t>
            </a:r>
            <a:r>
              <a:rPr lang="cs-CZ" dirty="0" err="1"/>
              <a:t>of</a:t>
            </a:r>
            <a:r>
              <a:rPr lang="cs-CZ" dirty="0"/>
              <a:t> </a:t>
            </a:r>
            <a:r>
              <a:rPr lang="cs-CZ" dirty="0" err="1"/>
              <a:t>predicitng</a:t>
            </a:r>
            <a:r>
              <a:rPr lang="cs-CZ" dirty="0"/>
              <a:t> </a:t>
            </a:r>
            <a:r>
              <a:rPr lang="cs-CZ" dirty="0" err="1"/>
              <a:t>how</a:t>
            </a:r>
            <a:r>
              <a:rPr lang="cs-CZ" dirty="0"/>
              <a:t> much utility </a:t>
            </a:r>
            <a:r>
              <a:rPr lang="cs-CZ" dirty="0" err="1"/>
              <a:t>we</a:t>
            </a:r>
            <a:r>
              <a:rPr lang="cs-CZ" dirty="0"/>
              <a:t> as society </a:t>
            </a:r>
            <a:r>
              <a:rPr lang="cs-CZ" dirty="0" err="1"/>
              <a:t>will</a:t>
            </a:r>
            <a:r>
              <a:rPr lang="cs-CZ" dirty="0"/>
              <a:t> </a:t>
            </a:r>
            <a:r>
              <a:rPr lang="cs-CZ" dirty="0" err="1"/>
              <a:t>derive</a:t>
            </a:r>
            <a:r>
              <a:rPr lang="cs-CZ" dirty="0"/>
              <a:t> </a:t>
            </a:r>
            <a:r>
              <a:rPr lang="cs-CZ" dirty="0" err="1"/>
              <a:t>from</a:t>
            </a:r>
            <a:r>
              <a:rPr lang="cs-CZ" dirty="0"/>
              <a:t> </a:t>
            </a:r>
            <a:r>
              <a:rPr lang="cs-CZ" dirty="0" err="1"/>
              <a:t>the</a:t>
            </a:r>
            <a:r>
              <a:rPr lang="cs-CZ" dirty="0"/>
              <a:t> </a:t>
            </a:r>
            <a:r>
              <a:rPr lang="cs-CZ" dirty="0" err="1"/>
              <a:t>expenditure</a:t>
            </a:r>
            <a:r>
              <a:rPr lang="cs-CZ" dirty="0"/>
              <a:t> </a:t>
            </a:r>
            <a:r>
              <a:rPr lang="cs-CZ" dirty="0" err="1"/>
              <a:t>of</a:t>
            </a:r>
            <a:r>
              <a:rPr lang="cs-CZ" dirty="0"/>
              <a:t> </a:t>
            </a:r>
            <a:r>
              <a:rPr lang="cs-CZ" dirty="0" err="1"/>
              <a:t>resources</a:t>
            </a:r>
            <a:r>
              <a:rPr lang="cs-CZ" dirty="0"/>
              <a:t> on </a:t>
            </a:r>
            <a:r>
              <a:rPr lang="cs-CZ" dirty="0" err="1"/>
              <a:t>one</a:t>
            </a:r>
            <a:r>
              <a:rPr lang="cs-CZ" dirty="0"/>
              <a:t> </a:t>
            </a:r>
            <a:r>
              <a:rPr lang="cs-CZ" dirty="0" err="1"/>
              <a:t>thing</a:t>
            </a:r>
            <a:r>
              <a:rPr lang="cs-CZ" dirty="0"/>
              <a:t> </a:t>
            </a:r>
            <a:r>
              <a:rPr lang="cs-CZ" b="1" dirty="0" err="1"/>
              <a:t>compared</a:t>
            </a:r>
            <a:r>
              <a:rPr lang="cs-CZ" dirty="0"/>
              <a:t> to </a:t>
            </a:r>
            <a:r>
              <a:rPr lang="cs-CZ" dirty="0" err="1"/>
              <a:t>another</a:t>
            </a:r>
            <a:r>
              <a:rPr lang="cs-CZ" dirty="0"/>
              <a:t>, by </a:t>
            </a:r>
            <a:r>
              <a:rPr lang="cs-CZ" dirty="0" err="1"/>
              <a:t>predicting</a:t>
            </a:r>
            <a:r>
              <a:rPr lang="cs-CZ" dirty="0"/>
              <a:t> </a:t>
            </a:r>
            <a:r>
              <a:rPr lang="cs-CZ" dirty="0" err="1"/>
              <a:t>the</a:t>
            </a:r>
            <a:r>
              <a:rPr lang="cs-CZ" dirty="0"/>
              <a:t> utility </a:t>
            </a:r>
            <a:r>
              <a:rPr lang="cs-CZ" dirty="0" err="1"/>
              <a:t>that</a:t>
            </a:r>
            <a:r>
              <a:rPr lang="cs-CZ" dirty="0"/>
              <a:t> </a:t>
            </a:r>
            <a:r>
              <a:rPr lang="cs-CZ" dirty="0" err="1"/>
              <a:t>will</a:t>
            </a:r>
            <a:r>
              <a:rPr lang="cs-CZ" dirty="0"/>
              <a:t> </a:t>
            </a:r>
            <a:r>
              <a:rPr lang="cs-CZ" dirty="0" err="1"/>
              <a:t>arise</a:t>
            </a:r>
            <a:r>
              <a:rPr lang="cs-CZ" dirty="0"/>
              <a:t> </a:t>
            </a:r>
            <a:r>
              <a:rPr lang="cs-CZ" dirty="0" err="1"/>
              <a:t>from</a:t>
            </a:r>
            <a:r>
              <a:rPr lang="cs-CZ" dirty="0"/>
              <a:t> </a:t>
            </a:r>
            <a:r>
              <a:rPr lang="cs-CZ" dirty="0" err="1"/>
              <a:t>each</a:t>
            </a:r>
            <a:endParaRPr lang="cs-CZ" dirty="0"/>
          </a:p>
          <a:p>
            <a:r>
              <a:rPr lang="cs-CZ" dirty="0" err="1"/>
              <a:t>For</a:t>
            </a:r>
            <a:r>
              <a:rPr lang="cs-CZ" dirty="0"/>
              <a:t> </a:t>
            </a:r>
            <a:r>
              <a:rPr lang="cs-CZ" dirty="0" err="1"/>
              <a:t>example</a:t>
            </a:r>
            <a:r>
              <a:rPr lang="cs-CZ" dirty="0"/>
              <a:t> → </a:t>
            </a:r>
            <a:r>
              <a:rPr lang="cs-CZ" dirty="0" err="1"/>
              <a:t>how</a:t>
            </a:r>
            <a:r>
              <a:rPr lang="cs-CZ" dirty="0"/>
              <a:t> much utility </a:t>
            </a:r>
            <a:r>
              <a:rPr lang="cs-CZ" dirty="0" err="1"/>
              <a:t>would</a:t>
            </a:r>
            <a:r>
              <a:rPr lang="cs-CZ" dirty="0"/>
              <a:t> </a:t>
            </a:r>
            <a:r>
              <a:rPr lang="cs-CZ" dirty="0" err="1"/>
              <a:t>we</a:t>
            </a:r>
            <a:r>
              <a:rPr lang="cs-CZ" dirty="0"/>
              <a:t> </a:t>
            </a:r>
            <a:r>
              <a:rPr lang="cs-CZ" dirty="0" err="1"/>
              <a:t>get</a:t>
            </a:r>
            <a:r>
              <a:rPr lang="cs-CZ" dirty="0"/>
              <a:t> </a:t>
            </a:r>
            <a:r>
              <a:rPr lang="cs-CZ" dirty="0" err="1"/>
              <a:t>from</a:t>
            </a:r>
            <a:r>
              <a:rPr lang="cs-CZ" dirty="0"/>
              <a:t> </a:t>
            </a:r>
            <a:r>
              <a:rPr lang="cs-CZ" dirty="0" err="1"/>
              <a:t>spending</a:t>
            </a:r>
            <a:r>
              <a:rPr lang="cs-CZ" dirty="0"/>
              <a:t> 10 </a:t>
            </a:r>
            <a:r>
              <a:rPr lang="cs-CZ" dirty="0" err="1"/>
              <a:t>bn</a:t>
            </a:r>
            <a:r>
              <a:rPr lang="cs-CZ" dirty="0"/>
              <a:t> CZK on a </a:t>
            </a:r>
            <a:r>
              <a:rPr lang="cs-CZ" dirty="0" err="1"/>
              <a:t>new</a:t>
            </a:r>
            <a:r>
              <a:rPr lang="cs-CZ" dirty="0"/>
              <a:t> </a:t>
            </a:r>
            <a:r>
              <a:rPr lang="cs-CZ" b="1" dirty="0" err="1"/>
              <a:t>motorway</a:t>
            </a:r>
            <a:r>
              <a:rPr lang="cs-CZ" dirty="0"/>
              <a:t> </a:t>
            </a:r>
            <a:r>
              <a:rPr lang="cs-CZ" dirty="0" err="1"/>
              <a:t>compared</a:t>
            </a:r>
            <a:r>
              <a:rPr lang="cs-CZ" dirty="0"/>
              <a:t> to a </a:t>
            </a:r>
            <a:r>
              <a:rPr lang="cs-CZ" dirty="0" err="1"/>
              <a:t>new</a:t>
            </a:r>
            <a:r>
              <a:rPr lang="cs-CZ" dirty="0"/>
              <a:t> </a:t>
            </a:r>
            <a:r>
              <a:rPr lang="cs-CZ" b="1" dirty="0" err="1"/>
              <a:t>railway</a:t>
            </a:r>
            <a:endParaRPr lang="cs-CZ" b="1" dirty="0"/>
          </a:p>
        </p:txBody>
      </p:sp>
    </p:spTree>
    <p:extLst>
      <p:ext uri="{BB962C8B-B14F-4D97-AF65-F5344CB8AC3E}">
        <p14:creationId xmlns:p14="http://schemas.microsoft.com/office/powerpoint/2010/main" val="671571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Benefits</a:t>
            </a:r>
            <a:r>
              <a:rPr lang="cs-CZ" dirty="0"/>
              <a:t> </a:t>
            </a:r>
            <a:r>
              <a:rPr lang="cs-CZ" dirty="0" err="1"/>
              <a:t>of</a:t>
            </a:r>
            <a:r>
              <a:rPr lang="cs-CZ" dirty="0"/>
              <a:t> HSR (UK evidence)</a:t>
            </a:r>
          </a:p>
        </p:txBody>
      </p:sp>
      <p:sp>
        <p:nvSpPr>
          <p:cNvPr id="3" name="Zástupný symbol pro obsah 2"/>
          <p:cNvSpPr>
            <a:spLocks noGrp="1"/>
          </p:cNvSpPr>
          <p:nvPr>
            <p:ph idx="1"/>
          </p:nvPr>
        </p:nvSpPr>
        <p:spPr/>
        <p:txBody>
          <a:bodyPr/>
          <a:lstStyle/>
          <a:p>
            <a:r>
              <a:rPr lang="cs-CZ" dirty="0"/>
              <a:t>30% </a:t>
            </a:r>
            <a:r>
              <a:rPr lang="cs-CZ" b="1" dirty="0" err="1"/>
              <a:t>revenue</a:t>
            </a:r>
            <a:endParaRPr lang="cs-CZ" b="1" dirty="0"/>
          </a:p>
          <a:p>
            <a:r>
              <a:rPr lang="cs-CZ" dirty="0"/>
              <a:t>50% </a:t>
            </a:r>
            <a:r>
              <a:rPr lang="cs-CZ" dirty="0" err="1"/>
              <a:t>users</a:t>
            </a:r>
            <a:r>
              <a:rPr lang="cs-CZ" dirty="0"/>
              <a:t> </a:t>
            </a:r>
            <a:r>
              <a:rPr lang="cs-CZ" b="1" dirty="0" err="1"/>
              <a:t>time</a:t>
            </a:r>
            <a:r>
              <a:rPr lang="cs-CZ" b="1" dirty="0"/>
              <a:t> </a:t>
            </a:r>
            <a:r>
              <a:rPr lang="cs-CZ" b="1" dirty="0" err="1"/>
              <a:t>savings</a:t>
            </a:r>
            <a:endParaRPr lang="cs-CZ" b="1" dirty="0"/>
          </a:p>
          <a:p>
            <a:r>
              <a:rPr lang="cs-CZ" dirty="0"/>
              <a:t>10% </a:t>
            </a:r>
            <a:r>
              <a:rPr lang="cs-CZ" b="1" dirty="0" err="1"/>
              <a:t>reduction</a:t>
            </a:r>
            <a:r>
              <a:rPr lang="cs-CZ" dirty="0"/>
              <a:t> </a:t>
            </a:r>
            <a:r>
              <a:rPr lang="cs-CZ" dirty="0" err="1"/>
              <a:t>of</a:t>
            </a:r>
            <a:r>
              <a:rPr lang="cs-CZ" dirty="0"/>
              <a:t> </a:t>
            </a:r>
            <a:r>
              <a:rPr lang="cs-CZ" dirty="0" err="1"/>
              <a:t>rail</a:t>
            </a:r>
            <a:r>
              <a:rPr lang="cs-CZ" dirty="0"/>
              <a:t> </a:t>
            </a:r>
            <a:r>
              <a:rPr lang="cs-CZ" b="1" dirty="0" err="1"/>
              <a:t>overcrowding</a:t>
            </a:r>
            <a:endParaRPr lang="cs-CZ" b="1" dirty="0"/>
          </a:p>
          <a:p>
            <a:r>
              <a:rPr lang="cs-CZ" dirty="0"/>
              <a:t>10% </a:t>
            </a:r>
            <a:r>
              <a:rPr lang="cs-CZ" b="1" dirty="0" err="1"/>
              <a:t>wider</a:t>
            </a:r>
            <a:r>
              <a:rPr lang="cs-CZ" dirty="0"/>
              <a:t> </a:t>
            </a:r>
            <a:r>
              <a:rPr lang="cs-CZ" dirty="0" err="1"/>
              <a:t>economic</a:t>
            </a:r>
            <a:r>
              <a:rPr lang="cs-CZ" dirty="0"/>
              <a:t> </a:t>
            </a:r>
            <a:r>
              <a:rPr lang="cs-CZ" b="1" dirty="0" err="1"/>
              <a:t>benefits</a:t>
            </a:r>
            <a:endParaRPr lang="cs-CZ" b="1" dirty="0"/>
          </a:p>
          <a:p>
            <a:endParaRPr lang="cs-CZ" dirty="0"/>
          </a:p>
          <a:p>
            <a:r>
              <a:rPr lang="cs-CZ" dirty="0" err="1"/>
              <a:t>Benefits</a:t>
            </a:r>
            <a:r>
              <a:rPr lang="cs-CZ" dirty="0"/>
              <a:t> </a:t>
            </a:r>
            <a:r>
              <a:rPr lang="cs-CZ" dirty="0" err="1"/>
              <a:t>from</a:t>
            </a:r>
            <a:r>
              <a:rPr lang="cs-CZ" dirty="0"/>
              <a:t> </a:t>
            </a:r>
            <a:r>
              <a:rPr lang="cs-CZ" dirty="0" err="1"/>
              <a:t>reduced</a:t>
            </a:r>
            <a:r>
              <a:rPr lang="cs-CZ" dirty="0"/>
              <a:t> </a:t>
            </a:r>
            <a:r>
              <a:rPr lang="cs-CZ" dirty="0" err="1"/>
              <a:t>rpoad</a:t>
            </a:r>
            <a:r>
              <a:rPr lang="cs-CZ" dirty="0"/>
              <a:t> </a:t>
            </a:r>
            <a:r>
              <a:rPr lang="cs-CZ" dirty="0" err="1"/>
              <a:t>congestion</a:t>
            </a:r>
            <a:r>
              <a:rPr lang="cs-CZ" dirty="0"/>
              <a:t> and </a:t>
            </a:r>
            <a:r>
              <a:rPr lang="cs-CZ" dirty="0" err="1"/>
              <a:t>enviroment</a:t>
            </a:r>
            <a:r>
              <a:rPr lang="cs-CZ" dirty="0"/>
              <a:t> </a:t>
            </a:r>
            <a:r>
              <a:rPr lang="cs-CZ" dirty="0" err="1"/>
              <a:t>improvement</a:t>
            </a:r>
            <a:r>
              <a:rPr lang="cs-CZ" dirty="0"/>
              <a:t> </a:t>
            </a:r>
            <a:r>
              <a:rPr lang="cs-CZ" dirty="0" err="1"/>
              <a:t>were</a:t>
            </a:r>
            <a:r>
              <a:rPr lang="cs-CZ" dirty="0"/>
              <a:t> </a:t>
            </a:r>
            <a:r>
              <a:rPr lang="cs-CZ" dirty="0" err="1"/>
              <a:t>relatively</a:t>
            </a:r>
            <a:r>
              <a:rPr lang="cs-CZ" dirty="0"/>
              <a:t> minor</a:t>
            </a:r>
          </a:p>
        </p:txBody>
      </p:sp>
    </p:spTree>
    <p:extLst>
      <p:ext uri="{BB962C8B-B14F-4D97-AF65-F5344CB8AC3E}">
        <p14:creationId xmlns:p14="http://schemas.microsoft.com/office/powerpoint/2010/main" val="2269648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HSR </a:t>
            </a:r>
            <a:r>
              <a:rPr lang="cs-CZ" dirty="0" err="1"/>
              <a:t>traffic</a:t>
            </a:r>
            <a:r>
              <a:rPr lang="cs-CZ" dirty="0"/>
              <a:t> (</a:t>
            </a:r>
            <a:r>
              <a:rPr lang="cs-CZ" dirty="0" err="1"/>
              <a:t>European</a:t>
            </a:r>
            <a:r>
              <a:rPr lang="cs-CZ" dirty="0"/>
              <a:t> evidence)</a:t>
            </a:r>
          </a:p>
        </p:txBody>
      </p:sp>
      <p:sp>
        <p:nvSpPr>
          <p:cNvPr id="3" name="Zástupný symbol pro obsah 2"/>
          <p:cNvSpPr>
            <a:spLocks noGrp="1"/>
          </p:cNvSpPr>
          <p:nvPr>
            <p:ph idx="1"/>
          </p:nvPr>
        </p:nvSpPr>
        <p:spPr/>
        <p:txBody>
          <a:bodyPr/>
          <a:lstStyle/>
          <a:p>
            <a:r>
              <a:rPr lang="cs-CZ" dirty="0"/>
              <a:t>30% </a:t>
            </a:r>
            <a:r>
              <a:rPr lang="cs-CZ" dirty="0" err="1"/>
              <a:t>abstracted</a:t>
            </a:r>
            <a:r>
              <a:rPr lang="cs-CZ" dirty="0"/>
              <a:t> </a:t>
            </a:r>
            <a:r>
              <a:rPr lang="cs-CZ" dirty="0" err="1"/>
              <a:t>from</a:t>
            </a:r>
            <a:r>
              <a:rPr lang="cs-CZ" dirty="0"/>
              <a:t> </a:t>
            </a:r>
            <a:r>
              <a:rPr lang="cs-CZ" b="1" dirty="0"/>
              <a:t>air</a:t>
            </a:r>
          </a:p>
          <a:p>
            <a:r>
              <a:rPr lang="cs-CZ" dirty="0"/>
              <a:t>30% </a:t>
            </a:r>
            <a:r>
              <a:rPr lang="cs-CZ" dirty="0" err="1"/>
              <a:t>abstracted</a:t>
            </a:r>
            <a:r>
              <a:rPr lang="cs-CZ" dirty="0"/>
              <a:t> </a:t>
            </a:r>
            <a:r>
              <a:rPr lang="cs-CZ" dirty="0" err="1"/>
              <a:t>from</a:t>
            </a:r>
            <a:r>
              <a:rPr lang="cs-CZ" dirty="0"/>
              <a:t> </a:t>
            </a:r>
            <a:r>
              <a:rPr lang="cs-CZ" b="1" dirty="0" err="1"/>
              <a:t>classic</a:t>
            </a:r>
            <a:r>
              <a:rPr lang="cs-CZ" b="1" dirty="0"/>
              <a:t> </a:t>
            </a:r>
            <a:r>
              <a:rPr lang="cs-CZ" b="1" dirty="0" err="1"/>
              <a:t>rail</a:t>
            </a:r>
            <a:endParaRPr lang="cs-CZ" b="1" dirty="0"/>
          </a:p>
          <a:p>
            <a:r>
              <a:rPr lang="cs-CZ" dirty="0"/>
              <a:t>15% </a:t>
            </a:r>
            <a:r>
              <a:rPr lang="cs-CZ" dirty="0" err="1"/>
              <a:t>from</a:t>
            </a:r>
            <a:r>
              <a:rPr lang="cs-CZ" dirty="0"/>
              <a:t> </a:t>
            </a:r>
            <a:r>
              <a:rPr lang="cs-CZ" b="1" dirty="0" err="1"/>
              <a:t>road</a:t>
            </a:r>
            <a:r>
              <a:rPr lang="cs-CZ" dirty="0"/>
              <a:t> (</a:t>
            </a:r>
            <a:r>
              <a:rPr lang="cs-CZ" dirty="0" err="1"/>
              <a:t>predominantly</a:t>
            </a:r>
            <a:r>
              <a:rPr lang="cs-CZ" dirty="0"/>
              <a:t> car)</a:t>
            </a:r>
          </a:p>
          <a:p>
            <a:r>
              <a:rPr lang="cs-CZ" dirty="0"/>
              <a:t>25% </a:t>
            </a:r>
            <a:r>
              <a:rPr lang="cs-CZ" b="1" dirty="0" err="1"/>
              <a:t>generated</a:t>
            </a:r>
            <a:endParaRPr lang="cs-CZ" b="1" dirty="0"/>
          </a:p>
        </p:txBody>
      </p:sp>
    </p:spTree>
    <p:extLst>
      <p:ext uri="{BB962C8B-B14F-4D97-AF65-F5344CB8AC3E}">
        <p14:creationId xmlns:p14="http://schemas.microsoft.com/office/powerpoint/2010/main" val="2962039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Capital</a:t>
            </a:r>
            <a:r>
              <a:rPr lang="cs-CZ" dirty="0"/>
              <a:t> </a:t>
            </a:r>
            <a:r>
              <a:rPr lang="cs-CZ" dirty="0" err="1"/>
              <a:t>costs</a:t>
            </a:r>
            <a:endParaRPr lang="cs-CZ" dirty="0"/>
          </a:p>
        </p:txBody>
      </p:sp>
      <p:sp>
        <p:nvSpPr>
          <p:cNvPr id="3" name="Zástupný symbol pro obsah 2"/>
          <p:cNvSpPr>
            <a:spLocks noGrp="1"/>
          </p:cNvSpPr>
          <p:nvPr>
            <p:ph idx="1"/>
          </p:nvPr>
        </p:nvSpPr>
        <p:spPr/>
        <p:txBody>
          <a:bodyPr>
            <a:normAutofit lnSpcReduction="10000"/>
          </a:bodyPr>
          <a:lstStyle/>
          <a:p>
            <a:r>
              <a:rPr lang="cs-CZ" b="1" dirty="0" err="1"/>
              <a:t>High</a:t>
            </a:r>
            <a:r>
              <a:rPr lang="cs-CZ" dirty="0"/>
              <a:t> </a:t>
            </a:r>
            <a:r>
              <a:rPr lang="cs-CZ" dirty="0" err="1"/>
              <a:t>capital</a:t>
            </a:r>
            <a:r>
              <a:rPr lang="cs-CZ" dirty="0"/>
              <a:t> </a:t>
            </a:r>
            <a:r>
              <a:rPr lang="cs-CZ" b="1" dirty="0" err="1"/>
              <a:t>costs</a:t>
            </a:r>
            <a:r>
              <a:rPr lang="cs-CZ" dirty="0"/>
              <a:t> are </a:t>
            </a:r>
            <a:r>
              <a:rPr lang="cs-CZ" dirty="0" err="1"/>
              <a:t>required</a:t>
            </a:r>
            <a:r>
              <a:rPr lang="cs-CZ" dirty="0"/>
              <a:t> to </a:t>
            </a:r>
            <a:r>
              <a:rPr lang="cs-CZ" dirty="0" err="1"/>
              <a:t>achieve</a:t>
            </a:r>
            <a:r>
              <a:rPr lang="cs-CZ" dirty="0"/>
              <a:t> grade </a:t>
            </a:r>
            <a:r>
              <a:rPr lang="cs-CZ" dirty="0" err="1"/>
              <a:t>separation</a:t>
            </a:r>
            <a:r>
              <a:rPr lang="cs-CZ" dirty="0"/>
              <a:t>, </a:t>
            </a:r>
            <a:r>
              <a:rPr lang="cs-CZ" dirty="0" err="1"/>
              <a:t>curvature</a:t>
            </a:r>
            <a:r>
              <a:rPr lang="cs-CZ" dirty="0"/>
              <a:t> and gradient</a:t>
            </a:r>
          </a:p>
          <a:p>
            <a:r>
              <a:rPr lang="cs-CZ" b="1" dirty="0" err="1"/>
              <a:t>Costs</a:t>
            </a:r>
            <a:r>
              <a:rPr lang="cs-CZ" b="1" dirty="0"/>
              <a:t> </a:t>
            </a:r>
            <a:r>
              <a:rPr lang="cs-CZ" b="1" dirty="0" err="1"/>
              <a:t>higher</a:t>
            </a:r>
            <a:r>
              <a:rPr lang="cs-CZ" b="1" dirty="0"/>
              <a:t> </a:t>
            </a:r>
            <a:r>
              <a:rPr lang="cs-CZ" dirty="0" err="1"/>
              <a:t>when</a:t>
            </a:r>
            <a:r>
              <a:rPr lang="cs-CZ" dirty="0"/>
              <a:t> </a:t>
            </a:r>
            <a:r>
              <a:rPr lang="cs-CZ" dirty="0" err="1"/>
              <a:t>high</a:t>
            </a:r>
            <a:r>
              <a:rPr lang="cs-CZ" dirty="0"/>
              <a:t> </a:t>
            </a:r>
            <a:r>
              <a:rPr lang="cs-CZ" dirty="0" err="1"/>
              <a:t>population</a:t>
            </a:r>
            <a:r>
              <a:rPr lang="cs-CZ" dirty="0"/>
              <a:t> </a:t>
            </a:r>
            <a:r>
              <a:rPr lang="cs-CZ" dirty="0" err="1"/>
              <a:t>densities</a:t>
            </a:r>
            <a:r>
              <a:rPr lang="cs-CZ" dirty="0"/>
              <a:t>, </a:t>
            </a:r>
            <a:r>
              <a:rPr lang="cs-CZ" dirty="0" err="1"/>
              <a:t>high</a:t>
            </a:r>
            <a:r>
              <a:rPr lang="cs-CZ" dirty="0"/>
              <a:t> </a:t>
            </a:r>
            <a:r>
              <a:rPr lang="cs-CZ" dirty="0" err="1"/>
              <a:t>land</a:t>
            </a:r>
            <a:r>
              <a:rPr lang="cs-CZ" dirty="0"/>
              <a:t> </a:t>
            </a:r>
            <a:r>
              <a:rPr lang="cs-CZ" dirty="0" err="1"/>
              <a:t>values</a:t>
            </a:r>
            <a:r>
              <a:rPr lang="cs-CZ" dirty="0"/>
              <a:t> and </a:t>
            </a:r>
            <a:r>
              <a:rPr lang="cs-CZ" dirty="0" err="1"/>
              <a:t>unfavourable</a:t>
            </a:r>
            <a:r>
              <a:rPr lang="cs-CZ" dirty="0"/>
              <a:t> </a:t>
            </a:r>
            <a:r>
              <a:rPr lang="cs-CZ" dirty="0" err="1"/>
              <a:t>topography</a:t>
            </a:r>
            <a:endParaRPr lang="cs-CZ" dirty="0"/>
          </a:p>
          <a:p>
            <a:r>
              <a:rPr lang="cs-CZ" dirty="0" err="1"/>
              <a:t>Costs</a:t>
            </a:r>
            <a:r>
              <a:rPr lang="cs-CZ" dirty="0"/>
              <a:t> </a:t>
            </a:r>
            <a:r>
              <a:rPr lang="cs-CZ" dirty="0" err="1"/>
              <a:t>may</a:t>
            </a:r>
            <a:r>
              <a:rPr lang="cs-CZ" dirty="0"/>
              <a:t> </a:t>
            </a:r>
            <a:r>
              <a:rPr lang="cs-CZ" b="1" dirty="0"/>
              <a:t>vary</a:t>
            </a:r>
            <a:r>
              <a:rPr lang="cs-CZ" dirty="0"/>
              <a:t> </a:t>
            </a:r>
            <a:r>
              <a:rPr lang="cs-CZ" dirty="0" err="1"/>
              <a:t>from</a:t>
            </a:r>
            <a:r>
              <a:rPr lang="cs-CZ" dirty="0"/>
              <a:t> </a:t>
            </a:r>
            <a:r>
              <a:rPr lang="cs-CZ" dirty="0" err="1"/>
              <a:t>below</a:t>
            </a:r>
            <a:r>
              <a:rPr lang="cs-CZ" dirty="0"/>
              <a:t> EUR 10 </a:t>
            </a:r>
            <a:r>
              <a:rPr lang="cs-CZ" dirty="0" err="1"/>
              <a:t>million</a:t>
            </a:r>
            <a:r>
              <a:rPr lang="cs-CZ" dirty="0"/>
              <a:t> per km (</a:t>
            </a:r>
            <a:r>
              <a:rPr lang="cs-CZ" dirty="0" err="1"/>
              <a:t>China</a:t>
            </a:r>
            <a:r>
              <a:rPr lang="cs-CZ" dirty="0"/>
              <a:t>) to </a:t>
            </a:r>
            <a:r>
              <a:rPr lang="cs-CZ" dirty="0" err="1"/>
              <a:t>over</a:t>
            </a:r>
            <a:r>
              <a:rPr lang="cs-CZ" dirty="0"/>
              <a:t> EUR 100 </a:t>
            </a:r>
            <a:r>
              <a:rPr lang="cs-CZ" dirty="0" err="1"/>
              <a:t>million</a:t>
            </a:r>
            <a:r>
              <a:rPr lang="cs-CZ" dirty="0"/>
              <a:t> per km (HS1 </a:t>
            </a:r>
            <a:r>
              <a:rPr lang="cs-CZ" dirty="0" err="1"/>
              <a:t>approaches</a:t>
            </a:r>
            <a:r>
              <a:rPr lang="cs-CZ" dirty="0"/>
              <a:t> to London)</a:t>
            </a:r>
          </a:p>
          <a:p>
            <a:r>
              <a:rPr lang="cs-CZ" b="1" dirty="0" err="1"/>
              <a:t>Economies</a:t>
            </a:r>
            <a:r>
              <a:rPr lang="cs-CZ" b="1" dirty="0"/>
              <a:t> </a:t>
            </a:r>
            <a:r>
              <a:rPr lang="cs-CZ" b="1" dirty="0" err="1"/>
              <a:t>of</a:t>
            </a:r>
            <a:r>
              <a:rPr lang="cs-CZ" b="1" dirty="0"/>
              <a:t> </a:t>
            </a:r>
            <a:r>
              <a:rPr lang="cs-CZ" b="1" dirty="0" err="1"/>
              <a:t>density</a:t>
            </a:r>
            <a:r>
              <a:rPr lang="cs-CZ" b="1" dirty="0"/>
              <a:t> </a:t>
            </a:r>
            <a:r>
              <a:rPr lang="cs-CZ" dirty="0" err="1"/>
              <a:t>important</a:t>
            </a:r>
            <a:r>
              <a:rPr lang="cs-CZ" dirty="0"/>
              <a:t> </a:t>
            </a:r>
          </a:p>
          <a:p>
            <a:r>
              <a:rPr lang="cs-CZ" b="1" dirty="0" err="1"/>
              <a:t>Operating</a:t>
            </a:r>
            <a:r>
              <a:rPr lang="cs-CZ" b="1" dirty="0"/>
              <a:t> speed </a:t>
            </a:r>
            <a:r>
              <a:rPr lang="cs-CZ" dirty="0" err="1"/>
              <a:t>is</a:t>
            </a:r>
            <a:r>
              <a:rPr lang="cs-CZ" dirty="0"/>
              <a:t> a </a:t>
            </a:r>
            <a:r>
              <a:rPr lang="cs-CZ" dirty="0" err="1"/>
              <a:t>key</a:t>
            </a:r>
            <a:r>
              <a:rPr lang="cs-CZ" dirty="0"/>
              <a:t> driver </a:t>
            </a:r>
            <a:r>
              <a:rPr lang="cs-CZ" dirty="0" err="1"/>
              <a:t>of</a:t>
            </a:r>
            <a:r>
              <a:rPr lang="cs-CZ" dirty="0"/>
              <a:t> </a:t>
            </a:r>
            <a:r>
              <a:rPr lang="cs-CZ" dirty="0" err="1"/>
              <a:t>capital</a:t>
            </a:r>
            <a:r>
              <a:rPr lang="cs-CZ" dirty="0"/>
              <a:t> </a:t>
            </a:r>
            <a:r>
              <a:rPr lang="cs-CZ" dirty="0" err="1"/>
              <a:t>costs</a:t>
            </a:r>
            <a:endParaRPr lang="cs-CZ" dirty="0"/>
          </a:p>
        </p:txBody>
      </p:sp>
    </p:spTree>
    <p:extLst>
      <p:ext uri="{BB962C8B-B14F-4D97-AF65-F5344CB8AC3E}">
        <p14:creationId xmlns:p14="http://schemas.microsoft.com/office/powerpoint/2010/main" val="2979547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p>
        </p:txBody>
      </p:sp>
      <p:sp>
        <p:nvSpPr>
          <p:cNvPr id="3" name="Zástupný symbol pro obsah 2"/>
          <p:cNvSpPr>
            <a:spLocks noGrp="1"/>
          </p:cNvSpPr>
          <p:nvPr>
            <p:ph idx="1"/>
          </p:nvPr>
        </p:nvSpPr>
        <p:spPr/>
        <p:txBody>
          <a:bodyPr>
            <a:normAutofit lnSpcReduction="10000"/>
          </a:bodyPr>
          <a:lstStyle/>
          <a:p>
            <a:r>
              <a:rPr lang="cs-CZ" dirty="0" err="1"/>
              <a:t>High</a:t>
            </a:r>
            <a:r>
              <a:rPr lang="cs-CZ" dirty="0"/>
              <a:t> </a:t>
            </a:r>
            <a:r>
              <a:rPr lang="cs-CZ" dirty="0" err="1"/>
              <a:t>degree</a:t>
            </a:r>
            <a:r>
              <a:rPr lang="cs-CZ" dirty="0"/>
              <a:t> </a:t>
            </a:r>
            <a:r>
              <a:rPr lang="cs-CZ" dirty="0" err="1"/>
              <a:t>of</a:t>
            </a:r>
            <a:r>
              <a:rPr lang="cs-CZ" dirty="0"/>
              <a:t> variability in </a:t>
            </a:r>
            <a:r>
              <a:rPr lang="cs-CZ" dirty="0" err="1"/>
              <a:t>demand</a:t>
            </a:r>
            <a:r>
              <a:rPr lang="cs-CZ" dirty="0"/>
              <a:t> </a:t>
            </a:r>
            <a:r>
              <a:rPr lang="cs-CZ" dirty="0" err="1"/>
              <a:t>for</a:t>
            </a:r>
            <a:r>
              <a:rPr lang="cs-CZ" dirty="0"/>
              <a:t> HSR </a:t>
            </a:r>
            <a:r>
              <a:rPr lang="cs-CZ" dirty="0" err="1"/>
              <a:t>schemes</a:t>
            </a:r>
            <a:r>
              <a:rPr lang="cs-CZ" dirty="0"/>
              <a:t> </a:t>
            </a:r>
            <a:r>
              <a:rPr lang="cs-CZ" dirty="0" err="1"/>
              <a:t>from</a:t>
            </a:r>
            <a:r>
              <a:rPr lang="cs-CZ" dirty="0"/>
              <a:t> </a:t>
            </a:r>
            <a:r>
              <a:rPr lang="cs-CZ" dirty="0" err="1"/>
              <a:t>below</a:t>
            </a:r>
            <a:r>
              <a:rPr lang="cs-CZ" dirty="0"/>
              <a:t> </a:t>
            </a:r>
            <a:r>
              <a:rPr lang="cs-CZ" b="1" dirty="0"/>
              <a:t>4</a:t>
            </a:r>
            <a:r>
              <a:rPr lang="cs-CZ" dirty="0"/>
              <a:t> </a:t>
            </a:r>
            <a:r>
              <a:rPr lang="cs-CZ" dirty="0" err="1"/>
              <a:t>million</a:t>
            </a:r>
            <a:r>
              <a:rPr lang="cs-CZ" dirty="0"/>
              <a:t> </a:t>
            </a:r>
            <a:r>
              <a:rPr lang="cs-CZ" dirty="0" err="1"/>
              <a:t>passengers</a:t>
            </a:r>
            <a:r>
              <a:rPr lang="cs-CZ" dirty="0"/>
              <a:t> per </a:t>
            </a:r>
            <a:r>
              <a:rPr lang="cs-CZ" dirty="0" err="1"/>
              <a:t>annum</a:t>
            </a:r>
            <a:r>
              <a:rPr lang="cs-CZ" dirty="0"/>
              <a:t> (Madrid-Seville) to </a:t>
            </a:r>
            <a:r>
              <a:rPr lang="cs-CZ" dirty="0" err="1"/>
              <a:t>over</a:t>
            </a:r>
            <a:r>
              <a:rPr lang="cs-CZ" dirty="0"/>
              <a:t> </a:t>
            </a:r>
            <a:r>
              <a:rPr lang="cs-CZ" b="1" dirty="0"/>
              <a:t>200</a:t>
            </a:r>
            <a:r>
              <a:rPr lang="cs-CZ" dirty="0"/>
              <a:t> </a:t>
            </a:r>
            <a:r>
              <a:rPr lang="cs-CZ" dirty="0" err="1"/>
              <a:t>million</a:t>
            </a:r>
            <a:r>
              <a:rPr lang="cs-CZ" dirty="0"/>
              <a:t> </a:t>
            </a:r>
            <a:r>
              <a:rPr lang="cs-CZ" dirty="0" err="1"/>
              <a:t>passenger</a:t>
            </a:r>
            <a:r>
              <a:rPr lang="cs-CZ" dirty="0"/>
              <a:t> per </a:t>
            </a:r>
            <a:r>
              <a:rPr lang="cs-CZ" dirty="0" err="1"/>
              <a:t>annum</a:t>
            </a:r>
            <a:r>
              <a:rPr lang="cs-CZ" dirty="0"/>
              <a:t> (</a:t>
            </a:r>
            <a:r>
              <a:rPr lang="cs-CZ" dirty="0" err="1"/>
              <a:t>for</a:t>
            </a:r>
            <a:r>
              <a:rPr lang="cs-CZ" dirty="0"/>
              <a:t> </a:t>
            </a:r>
            <a:r>
              <a:rPr lang="cs-CZ" dirty="0" err="1"/>
              <a:t>the</a:t>
            </a:r>
            <a:r>
              <a:rPr lang="cs-CZ" dirty="0"/>
              <a:t> </a:t>
            </a:r>
            <a:r>
              <a:rPr lang="cs-CZ" dirty="0" err="1"/>
              <a:t>Tokaido</a:t>
            </a:r>
            <a:r>
              <a:rPr lang="cs-CZ" dirty="0"/>
              <a:t> and </a:t>
            </a:r>
            <a:r>
              <a:rPr lang="cs-CZ" dirty="0" err="1"/>
              <a:t>Sanyo</a:t>
            </a:r>
            <a:r>
              <a:rPr lang="cs-CZ" dirty="0"/>
              <a:t> </a:t>
            </a:r>
            <a:r>
              <a:rPr lang="cs-CZ" dirty="0" err="1"/>
              <a:t>Shinkansen</a:t>
            </a:r>
            <a:r>
              <a:rPr lang="cs-CZ" dirty="0"/>
              <a:t>)</a:t>
            </a:r>
          </a:p>
          <a:p>
            <a:r>
              <a:rPr lang="cs-CZ" b="1" dirty="0" err="1"/>
              <a:t>Determinants</a:t>
            </a:r>
            <a:r>
              <a:rPr lang="cs-CZ" dirty="0"/>
              <a:t>: </a:t>
            </a:r>
            <a:r>
              <a:rPr lang="cs-CZ" dirty="0" err="1"/>
              <a:t>population</a:t>
            </a:r>
            <a:r>
              <a:rPr lang="cs-CZ" dirty="0"/>
              <a:t>, </a:t>
            </a:r>
            <a:r>
              <a:rPr lang="cs-CZ" dirty="0" err="1"/>
              <a:t>spatial</a:t>
            </a:r>
            <a:r>
              <a:rPr lang="cs-CZ" dirty="0"/>
              <a:t> </a:t>
            </a:r>
            <a:r>
              <a:rPr lang="cs-CZ" dirty="0" err="1"/>
              <a:t>structures</a:t>
            </a:r>
            <a:r>
              <a:rPr lang="cs-CZ" dirty="0"/>
              <a:t>, </a:t>
            </a:r>
            <a:r>
              <a:rPr lang="cs-CZ" dirty="0" err="1"/>
              <a:t>fare</a:t>
            </a:r>
            <a:r>
              <a:rPr lang="cs-CZ" dirty="0"/>
              <a:t> </a:t>
            </a:r>
            <a:r>
              <a:rPr lang="cs-CZ" dirty="0" err="1"/>
              <a:t>levels</a:t>
            </a:r>
            <a:r>
              <a:rPr lang="cs-CZ" dirty="0"/>
              <a:t>, HSR </a:t>
            </a:r>
            <a:r>
              <a:rPr lang="cs-CZ" dirty="0" err="1"/>
              <a:t>stations</a:t>
            </a:r>
            <a:r>
              <a:rPr lang="cs-CZ" dirty="0"/>
              <a:t> </a:t>
            </a:r>
            <a:r>
              <a:rPr lang="cs-CZ" dirty="0" err="1"/>
              <a:t>location</a:t>
            </a:r>
            <a:r>
              <a:rPr lang="cs-CZ" dirty="0"/>
              <a:t>, </a:t>
            </a:r>
            <a:r>
              <a:rPr lang="cs-CZ" dirty="0" err="1"/>
              <a:t>national</a:t>
            </a:r>
            <a:r>
              <a:rPr lang="cs-CZ" dirty="0"/>
              <a:t> and </a:t>
            </a:r>
            <a:r>
              <a:rPr lang="cs-CZ" dirty="0" err="1"/>
              <a:t>sometimes</a:t>
            </a:r>
            <a:r>
              <a:rPr lang="cs-CZ" dirty="0"/>
              <a:t> </a:t>
            </a:r>
            <a:r>
              <a:rPr lang="cs-CZ" dirty="0" err="1"/>
              <a:t>regional</a:t>
            </a:r>
            <a:r>
              <a:rPr lang="cs-CZ" dirty="0"/>
              <a:t> </a:t>
            </a:r>
            <a:r>
              <a:rPr lang="cs-CZ" dirty="0" err="1"/>
              <a:t>borders</a:t>
            </a:r>
            <a:endParaRPr lang="cs-CZ" dirty="0"/>
          </a:p>
          <a:p>
            <a:r>
              <a:rPr lang="cs-CZ" dirty="0" err="1"/>
              <a:t>Demand</a:t>
            </a:r>
            <a:r>
              <a:rPr lang="cs-CZ" dirty="0"/>
              <a:t> </a:t>
            </a:r>
            <a:r>
              <a:rPr lang="cs-CZ" dirty="0" err="1"/>
              <a:t>estimations</a:t>
            </a:r>
            <a:r>
              <a:rPr lang="cs-CZ" dirty="0"/>
              <a:t>: </a:t>
            </a:r>
            <a:r>
              <a:rPr lang="cs-CZ" b="1" dirty="0" err="1"/>
              <a:t>gravity</a:t>
            </a:r>
            <a:r>
              <a:rPr lang="cs-CZ" b="1" dirty="0"/>
              <a:t> model</a:t>
            </a:r>
          </a:p>
        </p:txBody>
      </p:sp>
    </p:spTree>
    <p:extLst>
      <p:ext uri="{BB962C8B-B14F-4D97-AF65-F5344CB8AC3E}">
        <p14:creationId xmlns:p14="http://schemas.microsoft.com/office/powerpoint/2010/main" val="20706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Competition</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err="1"/>
              <a:t>Intermodal</a:t>
            </a:r>
            <a:r>
              <a:rPr lang="cs-CZ" dirty="0"/>
              <a:t> </a:t>
            </a:r>
            <a:r>
              <a:rPr lang="cs-CZ" dirty="0" err="1"/>
              <a:t>competition</a:t>
            </a:r>
            <a:r>
              <a:rPr lang="cs-CZ" dirty="0"/>
              <a:t> – very </a:t>
            </a:r>
            <a:r>
              <a:rPr lang="cs-CZ" dirty="0" err="1"/>
              <a:t>intensive</a:t>
            </a:r>
            <a:r>
              <a:rPr lang="cs-CZ" dirty="0"/>
              <a:t>, </a:t>
            </a:r>
            <a:r>
              <a:rPr lang="cs-CZ" dirty="0" err="1"/>
              <a:t>low</a:t>
            </a:r>
            <a:r>
              <a:rPr lang="cs-CZ" dirty="0"/>
              <a:t> </a:t>
            </a:r>
            <a:r>
              <a:rPr lang="cs-CZ" dirty="0" err="1"/>
              <a:t>cost</a:t>
            </a:r>
            <a:r>
              <a:rPr lang="cs-CZ" dirty="0"/>
              <a:t> </a:t>
            </a:r>
            <a:r>
              <a:rPr lang="cs-CZ" dirty="0" err="1"/>
              <a:t>airlines</a:t>
            </a:r>
            <a:endParaRPr lang="cs-CZ" dirty="0"/>
          </a:p>
          <a:p>
            <a:r>
              <a:rPr lang="cs-CZ" dirty="0"/>
              <a:t>Italy – HSR open </a:t>
            </a:r>
            <a:r>
              <a:rPr lang="cs-CZ" dirty="0" err="1"/>
              <a:t>access</a:t>
            </a:r>
            <a:r>
              <a:rPr lang="cs-CZ" dirty="0"/>
              <a:t> </a:t>
            </a:r>
            <a:r>
              <a:rPr lang="cs-CZ" dirty="0" err="1"/>
              <a:t>competition</a:t>
            </a:r>
            <a:r>
              <a:rPr lang="cs-CZ" dirty="0"/>
              <a:t> </a:t>
            </a:r>
            <a:r>
              <a:rPr lang="cs-CZ" dirty="0" err="1"/>
              <a:t>between</a:t>
            </a:r>
            <a:r>
              <a:rPr lang="cs-CZ" dirty="0"/>
              <a:t> </a:t>
            </a:r>
            <a:r>
              <a:rPr lang="cs-CZ" dirty="0" err="1"/>
              <a:t>Trenitalia</a:t>
            </a:r>
            <a:r>
              <a:rPr lang="cs-CZ" dirty="0"/>
              <a:t> and NTV:</a:t>
            </a:r>
          </a:p>
          <a:p>
            <a:pPr lvl="2">
              <a:buFont typeface="Courier New" panose="02070309020205020404" pitchFamily="49" charset="0"/>
              <a:buChar char="o"/>
            </a:pPr>
            <a:r>
              <a:rPr lang="cs-CZ" dirty="0"/>
              <a:t>30% </a:t>
            </a:r>
            <a:r>
              <a:rPr lang="cs-CZ" dirty="0" err="1"/>
              <a:t>reduction</a:t>
            </a:r>
            <a:r>
              <a:rPr lang="cs-CZ" dirty="0"/>
              <a:t> in </a:t>
            </a:r>
            <a:r>
              <a:rPr lang="cs-CZ" dirty="0" err="1"/>
              <a:t>fares</a:t>
            </a:r>
            <a:endParaRPr lang="cs-CZ" dirty="0"/>
          </a:p>
          <a:p>
            <a:pPr lvl="2">
              <a:buFont typeface="Courier New" panose="02070309020205020404" pitchFamily="49" charset="0"/>
              <a:buChar char="o"/>
            </a:pPr>
            <a:r>
              <a:rPr lang="cs-CZ" dirty="0"/>
              <a:t>45% </a:t>
            </a:r>
            <a:r>
              <a:rPr lang="cs-CZ" dirty="0" err="1"/>
              <a:t>increase</a:t>
            </a:r>
            <a:r>
              <a:rPr lang="cs-CZ" dirty="0"/>
              <a:t> in </a:t>
            </a:r>
            <a:r>
              <a:rPr lang="cs-CZ" dirty="0" err="1"/>
              <a:t>services</a:t>
            </a:r>
            <a:endParaRPr lang="cs-CZ" dirty="0"/>
          </a:p>
          <a:p>
            <a:pPr lvl="2">
              <a:buFont typeface="Courier New" panose="02070309020205020404" pitchFamily="49" charset="0"/>
              <a:buChar char="o"/>
            </a:pPr>
            <a:r>
              <a:rPr lang="cs-CZ" dirty="0"/>
              <a:t>30% </a:t>
            </a:r>
            <a:r>
              <a:rPr lang="cs-CZ" dirty="0" err="1"/>
              <a:t>increase</a:t>
            </a:r>
            <a:r>
              <a:rPr lang="cs-CZ" dirty="0"/>
              <a:t> in </a:t>
            </a:r>
            <a:r>
              <a:rPr lang="cs-CZ" dirty="0" err="1"/>
              <a:t>demand</a:t>
            </a:r>
            <a:endParaRPr lang="cs-CZ" dirty="0"/>
          </a:p>
          <a:p>
            <a:pPr lvl="2">
              <a:buFont typeface="Courier New" panose="02070309020205020404" pitchFamily="49" charset="0"/>
              <a:buChar char="o"/>
            </a:pPr>
            <a:r>
              <a:rPr lang="cs-CZ" dirty="0" err="1"/>
              <a:t>It</a:t>
            </a:r>
            <a:r>
              <a:rPr lang="cs-CZ" dirty="0"/>
              <a:t> </a:t>
            </a:r>
            <a:r>
              <a:rPr lang="cs-CZ" dirty="0" err="1"/>
              <a:t>is</a:t>
            </a:r>
            <a:r>
              <a:rPr lang="cs-CZ" dirty="0"/>
              <a:t> not </a:t>
            </a:r>
            <a:r>
              <a:rPr lang="cs-CZ" dirty="0" err="1"/>
              <a:t>clear</a:t>
            </a:r>
            <a:r>
              <a:rPr lang="cs-CZ" dirty="0"/>
              <a:t> </a:t>
            </a:r>
            <a:r>
              <a:rPr lang="cs-CZ" dirty="0" err="1"/>
              <a:t>whether</a:t>
            </a:r>
            <a:r>
              <a:rPr lang="cs-CZ" dirty="0"/>
              <a:t> </a:t>
            </a:r>
            <a:r>
              <a:rPr lang="cs-CZ" dirty="0" err="1"/>
              <a:t>this</a:t>
            </a:r>
            <a:r>
              <a:rPr lang="cs-CZ" dirty="0"/>
              <a:t> </a:t>
            </a:r>
            <a:r>
              <a:rPr lang="cs-CZ" dirty="0" err="1"/>
              <a:t>competition</a:t>
            </a:r>
            <a:r>
              <a:rPr lang="cs-CZ" dirty="0"/>
              <a:t> </a:t>
            </a:r>
            <a:r>
              <a:rPr lang="cs-CZ" dirty="0" err="1"/>
              <a:t>will</a:t>
            </a:r>
            <a:r>
              <a:rPr lang="cs-CZ" dirty="0"/>
              <a:t> </a:t>
            </a:r>
            <a:r>
              <a:rPr lang="cs-CZ" dirty="0" err="1"/>
              <a:t>be</a:t>
            </a:r>
            <a:r>
              <a:rPr lang="cs-CZ" dirty="0"/>
              <a:t> </a:t>
            </a:r>
            <a:r>
              <a:rPr lang="cs-CZ" dirty="0" err="1"/>
              <a:t>sustainable</a:t>
            </a:r>
            <a:endParaRPr lang="cs-CZ" dirty="0"/>
          </a:p>
          <a:p>
            <a:r>
              <a:rPr lang="cs-CZ" b="1" dirty="0" err="1"/>
              <a:t>High</a:t>
            </a:r>
            <a:r>
              <a:rPr lang="cs-CZ" dirty="0"/>
              <a:t> </a:t>
            </a:r>
            <a:r>
              <a:rPr lang="cs-CZ" dirty="0" err="1"/>
              <a:t>access</a:t>
            </a:r>
            <a:r>
              <a:rPr lang="cs-CZ" dirty="0"/>
              <a:t> </a:t>
            </a:r>
            <a:r>
              <a:rPr lang="cs-CZ" b="1" dirty="0" err="1"/>
              <a:t>charges</a:t>
            </a:r>
            <a:r>
              <a:rPr lang="cs-CZ" dirty="0"/>
              <a:t> (</a:t>
            </a:r>
            <a:r>
              <a:rPr lang="cs-CZ" dirty="0" err="1"/>
              <a:t>typically</a:t>
            </a:r>
            <a:r>
              <a:rPr lang="cs-CZ" dirty="0"/>
              <a:t> 25-45% </a:t>
            </a:r>
            <a:r>
              <a:rPr lang="cs-CZ" dirty="0" err="1"/>
              <a:t>of</a:t>
            </a:r>
            <a:r>
              <a:rPr lang="cs-CZ" dirty="0"/>
              <a:t> HSR </a:t>
            </a:r>
            <a:r>
              <a:rPr lang="cs-CZ" dirty="0" err="1"/>
              <a:t>revenue</a:t>
            </a:r>
            <a:r>
              <a:rPr lang="cs-CZ" dirty="0"/>
              <a:t>) </a:t>
            </a:r>
            <a:r>
              <a:rPr lang="cs-CZ" dirty="0" err="1"/>
              <a:t>can</a:t>
            </a:r>
            <a:r>
              <a:rPr lang="cs-CZ" dirty="0"/>
              <a:t> limit open </a:t>
            </a:r>
            <a:r>
              <a:rPr lang="cs-CZ" dirty="0" err="1"/>
              <a:t>access</a:t>
            </a:r>
            <a:r>
              <a:rPr lang="cs-CZ" dirty="0"/>
              <a:t> </a:t>
            </a:r>
            <a:r>
              <a:rPr lang="cs-CZ" dirty="0" err="1"/>
              <a:t>competition</a:t>
            </a:r>
            <a:endParaRPr lang="cs-CZ" dirty="0"/>
          </a:p>
        </p:txBody>
      </p:sp>
    </p:spTree>
    <p:extLst>
      <p:ext uri="{BB962C8B-B14F-4D97-AF65-F5344CB8AC3E}">
        <p14:creationId xmlns:p14="http://schemas.microsoft.com/office/powerpoint/2010/main" val="376520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Analysis</a:t>
            </a:r>
            <a:endParaRPr lang="cs-CZ" dirty="0"/>
          </a:p>
        </p:txBody>
      </p:sp>
      <p:sp>
        <p:nvSpPr>
          <p:cNvPr id="3" name="Zástupný symbol pro obsah 2"/>
          <p:cNvSpPr>
            <a:spLocks noGrp="1"/>
          </p:cNvSpPr>
          <p:nvPr>
            <p:ph idx="1"/>
          </p:nvPr>
        </p:nvSpPr>
        <p:spPr/>
        <p:txBody>
          <a:bodyPr/>
          <a:lstStyle/>
          <a:p>
            <a:r>
              <a:rPr lang="cs-CZ" dirty="0" err="1"/>
              <a:t>Paralysis</a:t>
            </a:r>
            <a:r>
              <a:rPr lang="cs-CZ" dirty="0"/>
              <a:t> by </a:t>
            </a:r>
            <a:r>
              <a:rPr lang="cs-CZ" b="1" dirty="0" err="1"/>
              <a:t>analysis</a:t>
            </a:r>
            <a:r>
              <a:rPr lang="cs-CZ" dirty="0"/>
              <a:t> (UK, US) – many </a:t>
            </a:r>
            <a:r>
              <a:rPr lang="cs-CZ" dirty="0" err="1"/>
              <a:t>studies</a:t>
            </a:r>
            <a:r>
              <a:rPr lang="cs-CZ" dirty="0"/>
              <a:t>, minimum </a:t>
            </a:r>
            <a:r>
              <a:rPr lang="cs-CZ" dirty="0" err="1"/>
              <a:t>service</a:t>
            </a:r>
            <a:endParaRPr lang="cs-CZ" dirty="0"/>
          </a:p>
          <a:p>
            <a:r>
              <a:rPr lang="cs-CZ" b="1" dirty="0" err="1"/>
              <a:t>Build</a:t>
            </a:r>
            <a:r>
              <a:rPr lang="cs-CZ" b="1" dirty="0"/>
              <a:t> and </a:t>
            </a:r>
            <a:r>
              <a:rPr lang="cs-CZ" b="1" dirty="0" err="1"/>
              <a:t>see</a:t>
            </a:r>
            <a:r>
              <a:rPr lang="cs-CZ" b="1" dirty="0"/>
              <a:t> </a:t>
            </a:r>
            <a:r>
              <a:rPr lang="cs-CZ" dirty="0"/>
              <a:t>(</a:t>
            </a:r>
            <a:r>
              <a:rPr lang="cs-CZ" dirty="0" err="1"/>
              <a:t>China</a:t>
            </a:r>
            <a:r>
              <a:rPr lang="cs-CZ" dirty="0"/>
              <a:t>, </a:t>
            </a:r>
            <a:r>
              <a:rPr lang="cs-CZ" dirty="0" err="1"/>
              <a:t>Spain</a:t>
            </a:r>
            <a:r>
              <a:rPr lang="cs-CZ" dirty="0"/>
              <a:t>) – </a:t>
            </a:r>
            <a:r>
              <a:rPr lang="cs-CZ" dirty="0" err="1"/>
              <a:t>large</a:t>
            </a:r>
            <a:r>
              <a:rPr lang="cs-CZ" dirty="0"/>
              <a:t> </a:t>
            </a:r>
            <a:r>
              <a:rPr lang="cs-CZ" dirty="0" err="1"/>
              <a:t>increases</a:t>
            </a:r>
            <a:r>
              <a:rPr lang="cs-CZ" dirty="0"/>
              <a:t> in HSR network</a:t>
            </a:r>
          </a:p>
          <a:p>
            <a:endParaRPr lang="cs-CZ" dirty="0"/>
          </a:p>
          <a:p>
            <a:r>
              <a:rPr lang="cs-CZ" dirty="0"/>
              <a:t>Step by step x big </a:t>
            </a:r>
            <a:r>
              <a:rPr lang="cs-CZ" dirty="0" err="1"/>
              <a:t>bang</a:t>
            </a:r>
            <a:r>
              <a:rPr lang="cs-CZ" dirty="0"/>
              <a:t> </a:t>
            </a:r>
            <a:r>
              <a:rPr lang="cs-CZ" dirty="0" err="1"/>
              <a:t>approach</a:t>
            </a:r>
            <a:r>
              <a:rPr lang="cs-CZ" dirty="0"/>
              <a:t> </a:t>
            </a:r>
          </a:p>
        </p:txBody>
      </p:sp>
    </p:spTree>
    <p:extLst>
      <p:ext uri="{BB962C8B-B14F-4D97-AF65-F5344CB8AC3E}">
        <p14:creationId xmlns:p14="http://schemas.microsoft.com/office/powerpoint/2010/main" val="192335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Test </a:t>
            </a:r>
            <a:r>
              <a:rPr lang="cs-CZ" dirty="0" err="1"/>
              <a:t>for</a:t>
            </a:r>
            <a:r>
              <a:rPr lang="cs-CZ" dirty="0"/>
              <a:t> HSR </a:t>
            </a:r>
            <a:r>
              <a:rPr lang="cs-CZ" dirty="0" err="1"/>
              <a:t>investment</a:t>
            </a:r>
            <a:endParaRPr lang="cs-CZ" dirty="0"/>
          </a:p>
        </p:txBody>
      </p:sp>
      <p:sp>
        <p:nvSpPr>
          <p:cNvPr id="3" name="Zástupný symbol pro obsah 2"/>
          <p:cNvSpPr>
            <a:spLocks noGrp="1"/>
          </p:cNvSpPr>
          <p:nvPr>
            <p:ph idx="1"/>
          </p:nvPr>
        </p:nvSpPr>
        <p:spPr/>
        <p:txBody>
          <a:bodyPr/>
          <a:lstStyle/>
          <a:p>
            <a:pPr marL="514350" indent="-514350">
              <a:buFont typeface="+mj-lt"/>
              <a:buAutoNum type="arabicPeriod"/>
            </a:pPr>
            <a:r>
              <a:rPr lang="cs-CZ" dirty="0" err="1"/>
              <a:t>Does</a:t>
            </a:r>
            <a:r>
              <a:rPr lang="cs-CZ" dirty="0"/>
              <a:t> HSR make a </a:t>
            </a:r>
            <a:r>
              <a:rPr lang="cs-CZ" b="1" dirty="0" err="1"/>
              <a:t>commercial</a:t>
            </a:r>
            <a:r>
              <a:rPr lang="cs-CZ" dirty="0"/>
              <a:t> return?</a:t>
            </a:r>
          </a:p>
          <a:p>
            <a:pPr marL="514350" indent="-514350">
              <a:buFont typeface="+mj-lt"/>
              <a:buAutoNum type="arabicPeriod"/>
            </a:pPr>
            <a:r>
              <a:rPr lang="cs-CZ" dirty="0" err="1"/>
              <a:t>Does</a:t>
            </a:r>
            <a:r>
              <a:rPr lang="cs-CZ" dirty="0"/>
              <a:t> HSR make a </a:t>
            </a:r>
            <a:r>
              <a:rPr lang="cs-CZ" b="1" dirty="0" err="1"/>
              <a:t>social</a:t>
            </a:r>
            <a:r>
              <a:rPr lang="cs-CZ" dirty="0"/>
              <a:t> return?</a:t>
            </a:r>
          </a:p>
          <a:p>
            <a:pPr marL="514350" indent="-514350">
              <a:buFont typeface="+mj-lt"/>
              <a:buAutoNum type="arabicPeriod"/>
            </a:pPr>
            <a:r>
              <a:rPr lang="cs-CZ" dirty="0" err="1"/>
              <a:t>Does</a:t>
            </a:r>
            <a:r>
              <a:rPr lang="cs-CZ" dirty="0"/>
              <a:t> HSR make a </a:t>
            </a:r>
            <a:r>
              <a:rPr lang="cs-CZ" dirty="0" err="1"/>
              <a:t>social</a:t>
            </a:r>
            <a:r>
              <a:rPr lang="cs-CZ" dirty="0"/>
              <a:t> return </a:t>
            </a:r>
            <a:r>
              <a:rPr lang="cs-CZ" dirty="0" err="1"/>
              <a:t>including</a:t>
            </a:r>
            <a:r>
              <a:rPr lang="cs-CZ" dirty="0"/>
              <a:t> </a:t>
            </a:r>
            <a:r>
              <a:rPr lang="cs-CZ" dirty="0" err="1"/>
              <a:t>impacts</a:t>
            </a:r>
            <a:r>
              <a:rPr lang="cs-CZ" dirty="0"/>
              <a:t> on </a:t>
            </a:r>
            <a:r>
              <a:rPr lang="cs-CZ" dirty="0" err="1"/>
              <a:t>other</a:t>
            </a:r>
            <a:r>
              <a:rPr lang="cs-CZ" dirty="0"/>
              <a:t> transport </a:t>
            </a:r>
            <a:r>
              <a:rPr lang="cs-CZ" dirty="0" err="1"/>
              <a:t>systems</a:t>
            </a:r>
            <a:r>
              <a:rPr lang="cs-CZ" dirty="0"/>
              <a:t> and </a:t>
            </a:r>
            <a:r>
              <a:rPr lang="cs-CZ" b="1" dirty="0" err="1"/>
              <a:t>wider</a:t>
            </a:r>
            <a:r>
              <a:rPr lang="cs-CZ" dirty="0"/>
              <a:t> </a:t>
            </a:r>
            <a:r>
              <a:rPr lang="cs-CZ" dirty="0" err="1"/>
              <a:t>economic</a:t>
            </a:r>
            <a:r>
              <a:rPr lang="cs-CZ" dirty="0"/>
              <a:t> </a:t>
            </a:r>
            <a:r>
              <a:rPr lang="cs-CZ" dirty="0" err="1"/>
              <a:t>benefits</a:t>
            </a:r>
            <a:r>
              <a:rPr lang="cs-CZ" dirty="0"/>
              <a:t>?</a:t>
            </a:r>
          </a:p>
          <a:p>
            <a:pPr marL="514350" indent="-514350">
              <a:buFont typeface="+mj-lt"/>
              <a:buAutoNum type="arabicPeriod"/>
            </a:pPr>
            <a:r>
              <a:rPr lang="cs-CZ" dirty="0" err="1"/>
              <a:t>Does</a:t>
            </a:r>
            <a:r>
              <a:rPr lang="cs-CZ" dirty="0"/>
              <a:t> HSR </a:t>
            </a:r>
            <a:r>
              <a:rPr lang="cs-CZ" dirty="0" err="1"/>
              <a:t>have</a:t>
            </a:r>
            <a:r>
              <a:rPr lang="cs-CZ" dirty="0"/>
              <a:t> </a:t>
            </a:r>
            <a:r>
              <a:rPr lang="cs-CZ" dirty="0" err="1"/>
              <a:t>social</a:t>
            </a:r>
            <a:r>
              <a:rPr lang="cs-CZ" dirty="0"/>
              <a:t> </a:t>
            </a:r>
            <a:r>
              <a:rPr lang="cs-CZ" dirty="0" err="1"/>
              <a:t>returns</a:t>
            </a:r>
            <a:r>
              <a:rPr lang="cs-CZ" dirty="0"/>
              <a:t> </a:t>
            </a:r>
            <a:r>
              <a:rPr lang="cs-CZ" dirty="0" err="1"/>
              <a:t>when</a:t>
            </a:r>
            <a:r>
              <a:rPr lang="cs-CZ" dirty="0"/>
              <a:t> </a:t>
            </a:r>
            <a:r>
              <a:rPr lang="cs-CZ" b="1" dirty="0" err="1"/>
              <a:t>qualitative</a:t>
            </a:r>
            <a:r>
              <a:rPr lang="cs-CZ" b="1" dirty="0"/>
              <a:t> </a:t>
            </a:r>
            <a:r>
              <a:rPr lang="cs-CZ" dirty="0" err="1"/>
              <a:t>wider</a:t>
            </a:r>
            <a:r>
              <a:rPr lang="cs-CZ" dirty="0"/>
              <a:t> </a:t>
            </a:r>
            <a:r>
              <a:rPr lang="cs-CZ" dirty="0" err="1"/>
              <a:t>benefits</a:t>
            </a:r>
            <a:r>
              <a:rPr lang="cs-CZ" dirty="0"/>
              <a:t> are </a:t>
            </a:r>
            <a:r>
              <a:rPr lang="cs-CZ" dirty="0" err="1"/>
              <a:t>taken</a:t>
            </a:r>
            <a:r>
              <a:rPr lang="cs-CZ" dirty="0"/>
              <a:t> </a:t>
            </a:r>
            <a:r>
              <a:rPr lang="cs-CZ" dirty="0" err="1"/>
              <a:t>into</a:t>
            </a:r>
            <a:r>
              <a:rPr lang="cs-CZ" dirty="0"/>
              <a:t> </a:t>
            </a:r>
            <a:r>
              <a:rPr lang="cs-CZ" dirty="0" err="1"/>
              <a:t>account</a:t>
            </a:r>
            <a:r>
              <a:rPr lang="cs-CZ" dirty="0"/>
              <a:t>?</a:t>
            </a:r>
          </a:p>
        </p:txBody>
      </p:sp>
    </p:spTree>
    <p:extLst>
      <p:ext uri="{BB962C8B-B14F-4D97-AF65-F5344CB8AC3E}">
        <p14:creationId xmlns:p14="http://schemas.microsoft.com/office/powerpoint/2010/main" val="922299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a:xfrm>
            <a:off x="1331640" y="2636912"/>
            <a:ext cx="6400800" cy="1752600"/>
          </a:xfrm>
        </p:spPr>
        <p:txBody>
          <a:bodyPr/>
          <a:lstStyle/>
          <a:p>
            <a:r>
              <a:rPr lang="cs-CZ" dirty="0" err="1"/>
              <a:t>Nash</a:t>
            </a:r>
            <a:r>
              <a:rPr lang="cs-CZ" dirty="0"/>
              <a:t> (2015): </a:t>
            </a:r>
            <a:r>
              <a:rPr lang="cs-CZ" dirty="0" err="1"/>
              <a:t>When</a:t>
            </a:r>
            <a:r>
              <a:rPr lang="cs-CZ" dirty="0"/>
              <a:t> to </a:t>
            </a:r>
            <a:r>
              <a:rPr lang="cs-CZ" dirty="0" err="1"/>
              <a:t>invest</a:t>
            </a:r>
            <a:r>
              <a:rPr lang="cs-CZ" dirty="0"/>
              <a:t> in HSR?</a:t>
            </a:r>
          </a:p>
        </p:txBody>
      </p:sp>
    </p:spTree>
    <p:extLst>
      <p:ext uri="{BB962C8B-B14F-4D97-AF65-F5344CB8AC3E}">
        <p14:creationId xmlns:p14="http://schemas.microsoft.com/office/powerpoint/2010/main" val="4187166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164475" y="68263"/>
            <a:ext cx="8815051" cy="6721475"/>
          </a:xfrm>
          <a:prstGeom prst="rect">
            <a:avLst/>
          </a:prstGeom>
          <a:noFill/>
        </p:spPr>
      </p:pic>
    </p:spTree>
    <p:extLst>
      <p:ext uri="{BB962C8B-B14F-4D97-AF65-F5344CB8AC3E}">
        <p14:creationId xmlns:p14="http://schemas.microsoft.com/office/powerpoint/2010/main" val="3006159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30347C3-BA21-016C-FB3C-715EFC7384ED}"/>
              </a:ext>
            </a:extLst>
          </p:cNvPr>
          <p:cNvSpPr>
            <a:spLocks noGrp="1"/>
          </p:cNvSpPr>
          <p:nvPr>
            <p:ph type="title"/>
          </p:nvPr>
        </p:nvSpPr>
        <p:spPr>
          <a:xfrm>
            <a:off x="457200" y="274638"/>
            <a:ext cx="8229600" cy="1143000"/>
          </a:xfrm>
        </p:spPr>
        <p:txBody>
          <a:bodyPr/>
          <a:lstStyle/>
          <a:p>
            <a:r>
              <a:rPr lang="cs-CZ" dirty="0"/>
              <a:t>HSR in France</a:t>
            </a:r>
            <a:endParaRPr lang="en-US" dirty="0"/>
          </a:p>
        </p:txBody>
      </p:sp>
      <p:pic>
        <p:nvPicPr>
          <p:cNvPr id="7" name="Obrázek 6">
            <a:extLst>
              <a:ext uri="{FF2B5EF4-FFF2-40B4-BE49-F238E27FC236}">
                <a16:creationId xmlns:a16="http://schemas.microsoft.com/office/drawing/2014/main" id="{1F53751E-C010-4777-018F-A14F9E7BA95F}"/>
              </a:ext>
            </a:extLst>
          </p:cNvPr>
          <p:cNvPicPr>
            <a:picLocks noChangeAspect="1"/>
          </p:cNvPicPr>
          <p:nvPr/>
        </p:nvPicPr>
        <p:blipFill>
          <a:blip r:embed="rId2"/>
          <a:stretch>
            <a:fillRect/>
          </a:stretch>
        </p:blipFill>
        <p:spPr>
          <a:xfrm>
            <a:off x="457200" y="2227549"/>
            <a:ext cx="8229600" cy="3271264"/>
          </a:xfrm>
          <a:prstGeom prst="rect">
            <a:avLst/>
          </a:prstGeom>
          <a:noFill/>
        </p:spPr>
      </p:pic>
    </p:spTree>
    <p:extLst>
      <p:ext uri="{BB962C8B-B14F-4D97-AF65-F5344CB8AC3E}">
        <p14:creationId xmlns:p14="http://schemas.microsoft.com/office/powerpoint/2010/main" val="240410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7E6FFC-0A4F-DB67-4DD6-D89E8988C121}"/>
              </a:ext>
            </a:extLst>
          </p:cNvPr>
          <p:cNvSpPr>
            <a:spLocks noGrp="1"/>
          </p:cNvSpPr>
          <p:nvPr>
            <p:ph type="title"/>
          </p:nvPr>
        </p:nvSpPr>
        <p:spPr/>
        <p:txBody>
          <a:bodyPr/>
          <a:lstStyle/>
          <a:p>
            <a:r>
              <a:rPr lang="cs-CZ" dirty="0" err="1"/>
              <a:t>Appraisal</a:t>
            </a:r>
            <a:r>
              <a:rPr lang="cs-CZ" dirty="0"/>
              <a:t> and </a:t>
            </a:r>
            <a:r>
              <a:rPr lang="cs-CZ" dirty="0" err="1"/>
              <a:t>Forecasting</a:t>
            </a:r>
            <a:endParaRPr lang="cs-CZ" dirty="0"/>
          </a:p>
        </p:txBody>
      </p:sp>
      <p:sp>
        <p:nvSpPr>
          <p:cNvPr id="3" name="Zástupný obsah 2">
            <a:extLst>
              <a:ext uri="{FF2B5EF4-FFF2-40B4-BE49-F238E27FC236}">
                <a16:creationId xmlns:a16="http://schemas.microsoft.com/office/drawing/2014/main" id="{C3C80044-69A2-182A-8838-23C37A60BA88}"/>
              </a:ext>
            </a:extLst>
          </p:cNvPr>
          <p:cNvSpPr>
            <a:spLocks noGrp="1"/>
          </p:cNvSpPr>
          <p:nvPr>
            <p:ph idx="1"/>
          </p:nvPr>
        </p:nvSpPr>
        <p:spPr/>
        <p:txBody>
          <a:bodyPr>
            <a:normAutofit fontScale="85000" lnSpcReduction="10000"/>
          </a:bodyPr>
          <a:lstStyle/>
          <a:p>
            <a:r>
              <a:rPr lang="cs-CZ" dirty="0"/>
              <a:t>It </a:t>
            </a:r>
            <a:r>
              <a:rPr lang="cs-CZ" dirty="0" err="1"/>
              <a:t>is</a:t>
            </a:r>
            <a:r>
              <a:rPr lang="cs-CZ" dirty="0"/>
              <a:t> </a:t>
            </a:r>
            <a:r>
              <a:rPr lang="cs-CZ" dirty="0" err="1"/>
              <a:t>fundamental</a:t>
            </a:r>
            <a:r>
              <a:rPr lang="cs-CZ" dirty="0"/>
              <a:t> to </a:t>
            </a:r>
            <a:r>
              <a:rPr lang="cs-CZ" dirty="0" err="1"/>
              <a:t>realise</a:t>
            </a:r>
            <a:r>
              <a:rPr lang="cs-CZ" dirty="0"/>
              <a:t> </a:t>
            </a:r>
            <a:r>
              <a:rPr lang="cs-CZ" dirty="0" err="1"/>
              <a:t>that</a:t>
            </a:r>
            <a:r>
              <a:rPr lang="cs-CZ" dirty="0"/>
              <a:t> </a:t>
            </a:r>
            <a:r>
              <a:rPr lang="cs-CZ" dirty="0" err="1"/>
              <a:t>inherent</a:t>
            </a:r>
            <a:r>
              <a:rPr lang="cs-CZ" dirty="0"/>
              <a:t> in </a:t>
            </a:r>
            <a:r>
              <a:rPr lang="cs-CZ" dirty="0" err="1"/>
              <a:t>appraisal</a:t>
            </a:r>
            <a:r>
              <a:rPr lang="cs-CZ" dirty="0"/>
              <a:t>, </a:t>
            </a:r>
            <a:r>
              <a:rPr lang="cs-CZ" dirty="0" err="1"/>
              <a:t>there</a:t>
            </a:r>
            <a:r>
              <a:rPr lang="cs-CZ" dirty="0"/>
              <a:t> </a:t>
            </a:r>
            <a:r>
              <a:rPr lang="cs-CZ" dirty="0" err="1"/>
              <a:t>is</a:t>
            </a:r>
            <a:r>
              <a:rPr lang="cs-CZ" dirty="0"/>
              <a:t> </a:t>
            </a:r>
            <a:r>
              <a:rPr lang="cs-CZ" dirty="0" err="1"/>
              <a:t>some</a:t>
            </a:r>
            <a:r>
              <a:rPr lang="cs-CZ" dirty="0"/>
              <a:t> </a:t>
            </a:r>
            <a:r>
              <a:rPr lang="cs-CZ" dirty="0" err="1"/>
              <a:t>kind</a:t>
            </a:r>
            <a:r>
              <a:rPr lang="cs-CZ" dirty="0"/>
              <a:t> </a:t>
            </a:r>
            <a:r>
              <a:rPr lang="cs-CZ" dirty="0" err="1"/>
              <a:t>of</a:t>
            </a:r>
            <a:r>
              <a:rPr lang="cs-CZ" dirty="0"/>
              <a:t> </a:t>
            </a:r>
            <a:r>
              <a:rPr lang="cs-CZ" dirty="0" err="1"/>
              <a:t>prediction</a:t>
            </a:r>
            <a:r>
              <a:rPr lang="cs-CZ" dirty="0"/>
              <a:t> </a:t>
            </a:r>
            <a:r>
              <a:rPr lang="cs-CZ" dirty="0" err="1"/>
              <a:t>or</a:t>
            </a:r>
            <a:r>
              <a:rPr lang="cs-CZ" dirty="0"/>
              <a:t> </a:t>
            </a:r>
            <a:r>
              <a:rPr lang="cs-CZ" b="1" dirty="0" err="1"/>
              <a:t>foracsting</a:t>
            </a:r>
            <a:r>
              <a:rPr lang="cs-CZ" dirty="0"/>
              <a:t> </a:t>
            </a:r>
            <a:r>
              <a:rPr lang="cs-CZ" dirty="0" err="1"/>
              <a:t>required</a:t>
            </a:r>
            <a:endParaRPr lang="cs-CZ" dirty="0"/>
          </a:p>
          <a:p>
            <a:r>
              <a:rPr lang="cs-CZ" dirty="0" err="1"/>
              <a:t>Because</a:t>
            </a:r>
            <a:r>
              <a:rPr lang="cs-CZ" dirty="0"/>
              <a:t> </a:t>
            </a:r>
            <a:r>
              <a:rPr lang="cs-CZ" dirty="0" err="1"/>
              <a:t>we</a:t>
            </a:r>
            <a:r>
              <a:rPr lang="cs-CZ" dirty="0"/>
              <a:t> </a:t>
            </a:r>
            <a:r>
              <a:rPr lang="cs-CZ" dirty="0" err="1"/>
              <a:t>have</a:t>
            </a:r>
            <a:r>
              <a:rPr lang="cs-CZ" dirty="0"/>
              <a:t> not </a:t>
            </a:r>
            <a:r>
              <a:rPr lang="cs-CZ" dirty="0" err="1"/>
              <a:t>built</a:t>
            </a:r>
            <a:r>
              <a:rPr lang="cs-CZ" dirty="0"/>
              <a:t> </a:t>
            </a:r>
            <a:r>
              <a:rPr lang="cs-CZ" dirty="0" err="1"/>
              <a:t>the</a:t>
            </a:r>
            <a:r>
              <a:rPr lang="cs-CZ" dirty="0"/>
              <a:t> </a:t>
            </a:r>
            <a:r>
              <a:rPr lang="cs-CZ" dirty="0" err="1"/>
              <a:t>project</a:t>
            </a:r>
            <a:r>
              <a:rPr lang="cs-CZ" dirty="0"/>
              <a:t>, </a:t>
            </a:r>
            <a:r>
              <a:rPr lang="cs-CZ" dirty="0" err="1"/>
              <a:t>we</a:t>
            </a:r>
            <a:r>
              <a:rPr lang="cs-CZ" dirty="0"/>
              <a:t> are </a:t>
            </a:r>
            <a:r>
              <a:rPr lang="cs-CZ" dirty="0" err="1"/>
              <a:t>only</a:t>
            </a:r>
            <a:r>
              <a:rPr lang="cs-CZ" dirty="0"/>
              <a:t> </a:t>
            </a:r>
            <a:r>
              <a:rPr lang="cs-CZ" dirty="0" err="1"/>
              <a:t>considering</a:t>
            </a:r>
            <a:r>
              <a:rPr lang="cs-CZ" dirty="0"/>
              <a:t> </a:t>
            </a:r>
            <a:r>
              <a:rPr lang="cs-CZ" dirty="0" err="1"/>
              <a:t>whether</a:t>
            </a:r>
            <a:r>
              <a:rPr lang="cs-CZ" dirty="0"/>
              <a:t> </a:t>
            </a:r>
            <a:r>
              <a:rPr lang="cs-CZ" dirty="0" err="1"/>
              <a:t>it</a:t>
            </a:r>
            <a:r>
              <a:rPr lang="cs-CZ" dirty="0"/>
              <a:t> </a:t>
            </a:r>
            <a:r>
              <a:rPr lang="cs-CZ" dirty="0" err="1"/>
              <a:t>will</a:t>
            </a:r>
            <a:r>
              <a:rPr lang="cs-CZ" dirty="0"/>
              <a:t> </a:t>
            </a:r>
            <a:r>
              <a:rPr lang="cs-CZ" dirty="0" err="1"/>
              <a:t>be</a:t>
            </a:r>
            <a:r>
              <a:rPr lang="cs-CZ" dirty="0"/>
              <a:t> </a:t>
            </a:r>
            <a:r>
              <a:rPr lang="cs-CZ" dirty="0" err="1"/>
              <a:t>wortwhile</a:t>
            </a:r>
            <a:r>
              <a:rPr lang="cs-CZ" dirty="0"/>
              <a:t> </a:t>
            </a:r>
            <a:r>
              <a:rPr lang="cs-CZ" dirty="0" err="1"/>
              <a:t>or</a:t>
            </a:r>
            <a:r>
              <a:rPr lang="cs-CZ" dirty="0"/>
              <a:t> not → </a:t>
            </a:r>
            <a:r>
              <a:rPr lang="cs-CZ" dirty="0" err="1"/>
              <a:t>we</a:t>
            </a:r>
            <a:r>
              <a:rPr lang="cs-CZ" dirty="0"/>
              <a:t> </a:t>
            </a:r>
            <a:r>
              <a:rPr lang="cs-CZ" dirty="0" err="1"/>
              <a:t>have</a:t>
            </a:r>
            <a:r>
              <a:rPr lang="cs-CZ" dirty="0"/>
              <a:t> to </a:t>
            </a:r>
            <a:r>
              <a:rPr lang="cs-CZ" dirty="0" err="1"/>
              <a:t>try</a:t>
            </a:r>
            <a:r>
              <a:rPr lang="cs-CZ" dirty="0"/>
              <a:t> to </a:t>
            </a:r>
            <a:r>
              <a:rPr lang="cs-CZ" dirty="0" err="1"/>
              <a:t>forecast</a:t>
            </a:r>
            <a:r>
              <a:rPr lang="cs-CZ" dirty="0"/>
              <a:t> </a:t>
            </a:r>
            <a:r>
              <a:rPr lang="cs-CZ" b="1" dirty="0" err="1"/>
              <a:t>the</a:t>
            </a:r>
            <a:r>
              <a:rPr lang="cs-CZ" b="1" dirty="0"/>
              <a:t> </a:t>
            </a:r>
            <a:r>
              <a:rPr lang="cs-CZ" b="1" dirty="0" err="1"/>
              <a:t>future</a:t>
            </a:r>
            <a:r>
              <a:rPr lang="cs-CZ" b="1" dirty="0"/>
              <a:t> </a:t>
            </a:r>
            <a:r>
              <a:rPr lang="cs-CZ" dirty="0"/>
              <a:t>→ </a:t>
            </a:r>
            <a:r>
              <a:rPr lang="cs-CZ" dirty="0" err="1"/>
              <a:t>sometimes</a:t>
            </a:r>
            <a:r>
              <a:rPr lang="cs-CZ" dirty="0"/>
              <a:t> </a:t>
            </a:r>
            <a:r>
              <a:rPr lang="cs-CZ" dirty="0" err="1"/>
              <a:t>quite</a:t>
            </a:r>
            <a:r>
              <a:rPr lang="cs-CZ" dirty="0"/>
              <a:t> far </a:t>
            </a:r>
            <a:r>
              <a:rPr lang="cs-CZ" dirty="0" err="1"/>
              <a:t>into</a:t>
            </a:r>
            <a:r>
              <a:rPr lang="cs-CZ" dirty="0"/>
              <a:t> </a:t>
            </a:r>
            <a:r>
              <a:rPr lang="cs-CZ" dirty="0" err="1"/>
              <a:t>the</a:t>
            </a:r>
            <a:r>
              <a:rPr lang="cs-CZ" dirty="0"/>
              <a:t> </a:t>
            </a:r>
            <a:r>
              <a:rPr lang="cs-CZ" dirty="0" err="1"/>
              <a:t>future</a:t>
            </a:r>
            <a:endParaRPr lang="cs-CZ" dirty="0"/>
          </a:p>
          <a:p>
            <a:r>
              <a:rPr lang="cs-CZ" dirty="0" err="1"/>
              <a:t>Two</a:t>
            </a:r>
            <a:r>
              <a:rPr lang="cs-CZ" dirty="0"/>
              <a:t> </a:t>
            </a:r>
            <a:r>
              <a:rPr lang="cs-CZ" dirty="0" err="1"/>
              <a:t>main</a:t>
            </a:r>
            <a:r>
              <a:rPr lang="cs-CZ" dirty="0"/>
              <a:t> </a:t>
            </a:r>
            <a:r>
              <a:rPr lang="cs-CZ" dirty="0" err="1"/>
              <a:t>techniques</a:t>
            </a:r>
            <a:r>
              <a:rPr lang="cs-CZ" dirty="0"/>
              <a:t> </a:t>
            </a:r>
            <a:r>
              <a:rPr lang="cs-CZ" dirty="0" err="1"/>
              <a:t>can</a:t>
            </a:r>
            <a:r>
              <a:rPr lang="cs-CZ" dirty="0"/>
              <a:t> </a:t>
            </a:r>
            <a:r>
              <a:rPr lang="cs-CZ" dirty="0" err="1"/>
              <a:t>be</a:t>
            </a:r>
            <a:r>
              <a:rPr lang="cs-CZ" dirty="0"/>
              <a:t> </a:t>
            </a:r>
            <a:r>
              <a:rPr lang="cs-CZ" dirty="0" err="1"/>
              <a:t>used</a:t>
            </a:r>
            <a:r>
              <a:rPr lang="cs-CZ" dirty="0"/>
              <a:t>:</a:t>
            </a:r>
          </a:p>
          <a:p>
            <a:pPr marL="0" indent="0">
              <a:buNone/>
            </a:pPr>
            <a:r>
              <a:rPr lang="cs-CZ" dirty="0"/>
              <a:t>	- </a:t>
            </a:r>
            <a:r>
              <a:rPr lang="cs-CZ" dirty="0" err="1"/>
              <a:t>Looking</a:t>
            </a:r>
            <a:r>
              <a:rPr lang="cs-CZ" dirty="0"/>
              <a:t> </a:t>
            </a:r>
            <a:r>
              <a:rPr lang="cs-CZ" dirty="0" err="1"/>
              <a:t>at</a:t>
            </a:r>
            <a:r>
              <a:rPr lang="cs-CZ" dirty="0"/>
              <a:t> </a:t>
            </a:r>
            <a:r>
              <a:rPr lang="cs-CZ" dirty="0" err="1"/>
              <a:t>the</a:t>
            </a:r>
            <a:r>
              <a:rPr lang="cs-CZ" dirty="0"/>
              <a:t> performance </a:t>
            </a:r>
            <a:r>
              <a:rPr lang="cs-CZ" dirty="0" err="1"/>
              <a:t>of</a:t>
            </a:r>
            <a:r>
              <a:rPr lang="cs-CZ" dirty="0"/>
              <a:t> </a:t>
            </a:r>
            <a:r>
              <a:rPr lang="cs-CZ" b="1" dirty="0" err="1"/>
              <a:t>similar</a:t>
            </a:r>
            <a:r>
              <a:rPr lang="cs-CZ" b="1" dirty="0"/>
              <a:t>,</a:t>
            </a:r>
          </a:p>
          <a:p>
            <a:pPr marL="0" indent="0">
              <a:buNone/>
            </a:pPr>
            <a:r>
              <a:rPr lang="cs-CZ" dirty="0"/>
              <a:t>             </a:t>
            </a:r>
            <a:r>
              <a:rPr lang="cs-CZ" dirty="0" err="1"/>
              <a:t>existing</a:t>
            </a:r>
            <a:r>
              <a:rPr lang="cs-CZ" dirty="0"/>
              <a:t> </a:t>
            </a:r>
            <a:r>
              <a:rPr lang="cs-CZ" dirty="0" err="1"/>
              <a:t>projects</a:t>
            </a:r>
            <a:r>
              <a:rPr lang="cs-CZ" dirty="0"/>
              <a:t> </a:t>
            </a:r>
          </a:p>
          <a:p>
            <a:pPr marL="0" indent="0">
              <a:buNone/>
            </a:pPr>
            <a:r>
              <a:rPr lang="cs-CZ" dirty="0"/>
              <a:t>            - </a:t>
            </a:r>
            <a:r>
              <a:rPr lang="cs-CZ" dirty="0" err="1"/>
              <a:t>Using</a:t>
            </a:r>
            <a:r>
              <a:rPr lang="cs-CZ" dirty="0"/>
              <a:t> </a:t>
            </a:r>
            <a:r>
              <a:rPr lang="cs-CZ" dirty="0" err="1"/>
              <a:t>predictive</a:t>
            </a:r>
            <a:r>
              <a:rPr lang="cs-CZ" dirty="0"/>
              <a:t> </a:t>
            </a:r>
            <a:r>
              <a:rPr lang="cs-CZ" b="1" dirty="0" err="1"/>
              <a:t>models</a:t>
            </a:r>
            <a:endParaRPr lang="cs-CZ" b="1" dirty="0"/>
          </a:p>
        </p:txBody>
      </p:sp>
    </p:spTree>
    <p:extLst>
      <p:ext uri="{BB962C8B-B14F-4D97-AF65-F5344CB8AC3E}">
        <p14:creationId xmlns:p14="http://schemas.microsoft.com/office/powerpoint/2010/main" val="572374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nchor="ctr">
            <a:normAutofit/>
          </a:bodyPr>
          <a:lstStyle/>
          <a:p>
            <a:r>
              <a:rPr lang="cs-CZ" dirty="0"/>
              <a:t>CBA </a:t>
            </a:r>
            <a:r>
              <a:rPr lang="cs-CZ" dirty="0" err="1"/>
              <a:t>of</a:t>
            </a:r>
            <a:r>
              <a:rPr lang="cs-CZ" dirty="0"/>
              <a:t> HSR in </a:t>
            </a:r>
            <a:r>
              <a:rPr lang="cs-CZ" dirty="0" err="1"/>
              <a:t>Spain</a:t>
            </a:r>
            <a:endParaRPr lang="cs-C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2234473"/>
            <a:ext cx="8229600" cy="325741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739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CBA </a:t>
            </a:r>
            <a:r>
              <a:rPr lang="cs-CZ" dirty="0" err="1"/>
              <a:t>of</a:t>
            </a:r>
            <a:r>
              <a:rPr lang="cs-CZ" dirty="0"/>
              <a:t> HSR in </a:t>
            </a:r>
            <a:r>
              <a:rPr lang="cs-CZ" dirty="0" err="1"/>
              <a:t>Britain</a:t>
            </a:r>
            <a:endParaRPr lang="cs-CZ"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50788"/>
            <a:ext cx="8229600" cy="402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611560" y="5877272"/>
            <a:ext cx="2232248" cy="369332"/>
          </a:xfrm>
          <a:prstGeom prst="rect">
            <a:avLst/>
          </a:prstGeom>
          <a:noFill/>
        </p:spPr>
        <p:txBody>
          <a:bodyPr wrap="square" rtlCol="0">
            <a:spAutoFit/>
          </a:bodyPr>
          <a:lstStyle/>
          <a:p>
            <a:r>
              <a:rPr lang="cs-CZ" dirty="0" err="1"/>
              <a:t>Nash</a:t>
            </a:r>
            <a:r>
              <a:rPr lang="cs-CZ" dirty="0"/>
              <a:t> (2015)</a:t>
            </a:r>
          </a:p>
        </p:txBody>
      </p:sp>
    </p:spTree>
    <p:extLst>
      <p:ext uri="{BB962C8B-B14F-4D97-AF65-F5344CB8AC3E}">
        <p14:creationId xmlns:p14="http://schemas.microsoft.com/office/powerpoint/2010/main" val="809632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HSR </a:t>
            </a:r>
            <a:r>
              <a:rPr lang="cs-CZ" dirty="0" err="1"/>
              <a:t>costs</a:t>
            </a:r>
            <a:r>
              <a:rPr lang="cs-CZ" dirty="0"/>
              <a:t> and </a:t>
            </a:r>
            <a:r>
              <a:rPr lang="cs-CZ" dirty="0" err="1"/>
              <a:t>benefits</a:t>
            </a:r>
            <a:endParaRPr lang="cs-CZ" dirty="0"/>
          </a:p>
        </p:txBody>
      </p:sp>
      <p:pic>
        <p:nvPicPr>
          <p:cNvPr id="5" name="Zástupný symbol pro obsah 4"/>
          <p:cNvPicPr>
            <a:picLocks noGrp="1" noChangeAspect="1"/>
          </p:cNvPicPr>
          <p:nvPr>
            <p:ph idx="1"/>
          </p:nvPr>
        </p:nvPicPr>
        <p:blipFill>
          <a:blip r:embed="rId2"/>
          <a:stretch>
            <a:fillRect/>
          </a:stretch>
        </p:blipFill>
        <p:spPr>
          <a:xfrm>
            <a:off x="687307" y="2132856"/>
            <a:ext cx="7769385" cy="3280990"/>
          </a:xfrm>
          <a:prstGeom prst="rect">
            <a:avLst/>
          </a:prstGeom>
        </p:spPr>
      </p:pic>
    </p:spTree>
    <p:extLst>
      <p:ext uri="{BB962C8B-B14F-4D97-AF65-F5344CB8AC3E}">
        <p14:creationId xmlns:p14="http://schemas.microsoft.com/office/powerpoint/2010/main" val="1076508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AA3CD6E-9DE8-6DCE-76AD-6C35DB268904}"/>
              </a:ext>
            </a:extLst>
          </p:cNvPr>
          <p:cNvSpPr>
            <a:spLocks noGrp="1"/>
          </p:cNvSpPr>
          <p:nvPr>
            <p:ph type="ctrTitle"/>
          </p:nvPr>
        </p:nvSpPr>
        <p:spPr/>
        <p:txBody>
          <a:bodyPr/>
          <a:lstStyle/>
          <a:p>
            <a:r>
              <a:rPr lang="cs-CZ" dirty="0"/>
              <a:t>HSR in </a:t>
            </a:r>
            <a:r>
              <a:rPr lang="cs-CZ" dirty="0" err="1"/>
              <a:t>the</a:t>
            </a:r>
            <a:r>
              <a:rPr lang="cs-CZ" dirty="0"/>
              <a:t> Czech Republic</a:t>
            </a:r>
          </a:p>
        </p:txBody>
      </p:sp>
      <p:sp>
        <p:nvSpPr>
          <p:cNvPr id="5" name="Podnadpis 4">
            <a:extLst>
              <a:ext uri="{FF2B5EF4-FFF2-40B4-BE49-F238E27FC236}">
                <a16:creationId xmlns:a16="http://schemas.microsoft.com/office/drawing/2014/main" id="{25478D56-B25C-21EE-7F81-FA0D35C76701}"/>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204712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Is</a:t>
            </a:r>
            <a:r>
              <a:rPr lang="cs-CZ" dirty="0"/>
              <a:t> </a:t>
            </a:r>
            <a:r>
              <a:rPr lang="cs-CZ" dirty="0" err="1"/>
              <a:t>it</a:t>
            </a:r>
            <a:r>
              <a:rPr lang="cs-CZ" dirty="0"/>
              <a:t> a </a:t>
            </a:r>
            <a:r>
              <a:rPr lang="cs-CZ" dirty="0" err="1"/>
              <a:t>good</a:t>
            </a:r>
            <a:r>
              <a:rPr lang="cs-CZ" dirty="0"/>
              <a:t> idea to </a:t>
            </a:r>
            <a:r>
              <a:rPr lang="cs-CZ" dirty="0" err="1"/>
              <a:t>build</a:t>
            </a:r>
            <a:r>
              <a:rPr lang="cs-CZ" dirty="0"/>
              <a:t> HSR in </a:t>
            </a:r>
            <a:r>
              <a:rPr lang="cs-CZ" dirty="0" err="1"/>
              <a:t>the</a:t>
            </a:r>
            <a:r>
              <a:rPr lang="cs-CZ" dirty="0"/>
              <a:t> Czech Republic?</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0388" y="1600200"/>
            <a:ext cx="666322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536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The</a:t>
            </a:r>
            <a:r>
              <a:rPr lang="cs-CZ" dirty="0"/>
              <a:t> „</a:t>
            </a:r>
            <a:r>
              <a:rPr lang="cs-CZ" dirty="0" err="1"/>
              <a:t>threat</a:t>
            </a:r>
            <a:r>
              <a:rPr lang="cs-CZ" dirty="0"/>
              <a:t>“ </a:t>
            </a:r>
            <a:r>
              <a:rPr lang="cs-CZ" dirty="0" err="1"/>
              <a:t>of</a:t>
            </a:r>
            <a:r>
              <a:rPr lang="cs-CZ" dirty="0"/>
              <a:t> </a:t>
            </a:r>
            <a:r>
              <a:rPr lang="cs-CZ" dirty="0" err="1"/>
              <a:t>being</a:t>
            </a:r>
            <a:r>
              <a:rPr lang="cs-CZ" dirty="0"/>
              <a:t> </a:t>
            </a:r>
            <a:r>
              <a:rPr lang="cs-CZ" dirty="0" err="1"/>
              <a:t>excluded</a:t>
            </a:r>
            <a:r>
              <a:rPr lang="cs-CZ" dirty="0"/>
              <a:t> </a:t>
            </a:r>
            <a:r>
              <a:rPr lang="cs-CZ" dirty="0" err="1"/>
              <a:t>from</a:t>
            </a:r>
            <a:r>
              <a:rPr lang="cs-CZ" dirty="0"/>
              <a:t> HSR network in </a:t>
            </a:r>
            <a:r>
              <a:rPr lang="cs-CZ" dirty="0" err="1"/>
              <a:t>Central</a:t>
            </a:r>
            <a:r>
              <a:rPr lang="cs-CZ" dirty="0"/>
              <a:t> </a:t>
            </a:r>
            <a:r>
              <a:rPr lang="cs-CZ" dirty="0" err="1"/>
              <a:t>Europe</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705769"/>
            <a:ext cx="762000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451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930EE34-51F3-7A15-E1BF-DA1E3E4E5A83}"/>
              </a:ext>
            </a:extLst>
          </p:cNvPr>
          <p:cNvSpPr>
            <a:spLocks noGrp="1"/>
          </p:cNvSpPr>
          <p:nvPr>
            <p:ph type="ctrTitle"/>
          </p:nvPr>
        </p:nvSpPr>
        <p:spPr/>
        <p:txBody>
          <a:bodyPr/>
          <a:lstStyle/>
          <a:p>
            <a:r>
              <a:rPr lang="cs-CZ" dirty="0" err="1"/>
              <a:t>Bent</a:t>
            </a:r>
            <a:r>
              <a:rPr lang="cs-CZ" dirty="0"/>
              <a:t> </a:t>
            </a:r>
            <a:r>
              <a:rPr lang="cs-CZ" dirty="0" err="1"/>
              <a:t>Flyvbjerg</a:t>
            </a:r>
            <a:endParaRPr lang="cs-CZ" dirty="0"/>
          </a:p>
        </p:txBody>
      </p:sp>
      <p:sp>
        <p:nvSpPr>
          <p:cNvPr id="5" name="Podnadpis 4">
            <a:extLst>
              <a:ext uri="{FF2B5EF4-FFF2-40B4-BE49-F238E27FC236}">
                <a16:creationId xmlns:a16="http://schemas.microsoft.com/office/drawing/2014/main" id="{C06F1D78-78F8-F9AF-3762-C28A48587996}"/>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243643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F07C9A-17AE-FC7A-5D31-21C6FB3E3FC4}"/>
              </a:ext>
            </a:extLst>
          </p:cNvPr>
          <p:cNvSpPr>
            <a:spLocks noGrp="1"/>
          </p:cNvSpPr>
          <p:nvPr>
            <p:ph type="title"/>
          </p:nvPr>
        </p:nvSpPr>
        <p:spPr/>
        <p:txBody>
          <a:bodyPr/>
          <a:lstStyle/>
          <a:p>
            <a:r>
              <a:rPr lang="cs-CZ" dirty="0" err="1"/>
              <a:t>Biased</a:t>
            </a:r>
            <a:r>
              <a:rPr lang="cs-CZ" dirty="0"/>
              <a:t> </a:t>
            </a:r>
            <a:r>
              <a:rPr lang="cs-CZ" dirty="0" err="1"/>
              <a:t>demand</a:t>
            </a:r>
            <a:r>
              <a:rPr lang="cs-CZ" dirty="0"/>
              <a:t> </a:t>
            </a:r>
            <a:r>
              <a:rPr lang="cs-CZ" dirty="0" err="1"/>
              <a:t>forecasts</a:t>
            </a:r>
            <a:endParaRPr lang="cs-CZ" dirty="0"/>
          </a:p>
        </p:txBody>
      </p:sp>
      <p:sp>
        <p:nvSpPr>
          <p:cNvPr id="3" name="Zástupný obsah 2">
            <a:extLst>
              <a:ext uri="{FF2B5EF4-FFF2-40B4-BE49-F238E27FC236}">
                <a16:creationId xmlns:a16="http://schemas.microsoft.com/office/drawing/2014/main" id="{B233B60A-3E94-0B3A-E772-C7232A31E4F5}"/>
              </a:ext>
            </a:extLst>
          </p:cNvPr>
          <p:cNvSpPr>
            <a:spLocks noGrp="1"/>
          </p:cNvSpPr>
          <p:nvPr>
            <p:ph idx="1"/>
          </p:nvPr>
        </p:nvSpPr>
        <p:spPr/>
        <p:txBody>
          <a:bodyPr>
            <a:normAutofit fontScale="77500" lnSpcReduction="20000"/>
          </a:bodyPr>
          <a:lstStyle/>
          <a:p>
            <a:r>
              <a:rPr lang="en-US" dirty="0"/>
              <a:t>Th</a:t>
            </a:r>
            <a:r>
              <a:rPr lang="cs-CZ" dirty="0"/>
              <a:t>e </a:t>
            </a:r>
            <a:r>
              <a:rPr lang="en-US" dirty="0"/>
              <a:t>study of </a:t>
            </a:r>
            <a:r>
              <a:rPr lang="en-US" b="1" dirty="0"/>
              <a:t>traffic forecasts </a:t>
            </a:r>
            <a:r>
              <a:rPr lang="en-US" dirty="0"/>
              <a:t>in transportation infrastructure projects. The sample used is the largest of its kind, covering </a:t>
            </a:r>
            <a:r>
              <a:rPr lang="cs-CZ" dirty="0"/>
              <a:t>210 </a:t>
            </a:r>
            <a:r>
              <a:rPr lang="en-US" dirty="0"/>
              <a:t>projects in </a:t>
            </a:r>
            <a:r>
              <a:rPr lang="cs-CZ" dirty="0"/>
              <a:t>14 </a:t>
            </a:r>
            <a:r>
              <a:rPr lang="en-US" dirty="0"/>
              <a:t>nations. The study shows that forecasters generally do a </a:t>
            </a:r>
            <a:r>
              <a:rPr lang="en-US" b="1" dirty="0"/>
              <a:t>poor job of estimating </a:t>
            </a:r>
            <a:r>
              <a:rPr lang="en-US" dirty="0"/>
              <a:t>the demand for transportation infrastructure projects. </a:t>
            </a:r>
            <a:endParaRPr lang="cs-CZ" dirty="0"/>
          </a:p>
          <a:p>
            <a:r>
              <a:rPr lang="en-US" dirty="0"/>
              <a:t>For </a:t>
            </a:r>
            <a:r>
              <a:rPr lang="cs-CZ" b="1" dirty="0"/>
              <a:t>9 </a:t>
            </a:r>
            <a:r>
              <a:rPr lang="en-US" b="1" dirty="0"/>
              <a:t>out of </a:t>
            </a:r>
            <a:r>
              <a:rPr lang="cs-CZ" b="1" dirty="0"/>
              <a:t>10</a:t>
            </a:r>
            <a:r>
              <a:rPr lang="en-US" b="1" dirty="0"/>
              <a:t> rail </a:t>
            </a:r>
            <a:r>
              <a:rPr lang="en-US" dirty="0"/>
              <a:t>projects, passenger forecasts are </a:t>
            </a:r>
            <a:r>
              <a:rPr lang="en-US" b="1" dirty="0"/>
              <a:t>overestimated</a:t>
            </a:r>
            <a:r>
              <a:rPr lang="en-US" dirty="0"/>
              <a:t>; the average overestimation is </a:t>
            </a:r>
            <a:r>
              <a:rPr lang="cs-CZ" dirty="0"/>
              <a:t>106%</a:t>
            </a:r>
            <a:r>
              <a:rPr lang="en-US" dirty="0"/>
              <a:t>. For half of all </a:t>
            </a:r>
            <a:r>
              <a:rPr lang="en-US" b="1" dirty="0"/>
              <a:t>road projects</a:t>
            </a:r>
            <a:r>
              <a:rPr lang="en-US" dirty="0"/>
              <a:t>, the difference between actual and forecasted traffic is more than ±</a:t>
            </a:r>
            <a:r>
              <a:rPr lang="cs-CZ" dirty="0"/>
              <a:t>20</a:t>
            </a:r>
            <a:r>
              <a:rPr lang="en-US" dirty="0"/>
              <a:t>%. </a:t>
            </a:r>
            <a:endParaRPr lang="cs-CZ" dirty="0"/>
          </a:p>
          <a:p>
            <a:r>
              <a:rPr lang="en-US" dirty="0"/>
              <a:t>The result is </a:t>
            </a:r>
            <a:r>
              <a:rPr lang="en-US" b="1" dirty="0"/>
              <a:t>substantial financial risks</a:t>
            </a:r>
            <a:r>
              <a:rPr lang="en-US" dirty="0"/>
              <a:t>, which are typically ignored or downplayed by planners and decision makers to the detriment of social and economic welfare. </a:t>
            </a:r>
            <a:endParaRPr lang="cs-CZ" dirty="0"/>
          </a:p>
        </p:txBody>
      </p:sp>
      <p:sp>
        <p:nvSpPr>
          <p:cNvPr id="5" name="TextovéPole 4">
            <a:extLst>
              <a:ext uri="{FF2B5EF4-FFF2-40B4-BE49-F238E27FC236}">
                <a16:creationId xmlns:a16="http://schemas.microsoft.com/office/drawing/2014/main" id="{0D12FE7F-E4B8-41D0-EBD7-68715DFBE29A}"/>
              </a:ext>
            </a:extLst>
          </p:cNvPr>
          <p:cNvSpPr txBox="1"/>
          <p:nvPr/>
        </p:nvSpPr>
        <p:spPr>
          <a:xfrm>
            <a:off x="675656" y="5660032"/>
            <a:ext cx="8496944" cy="923330"/>
          </a:xfrm>
          <a:prstGeom prst="rect">
            <a:avLst/>
          </a:prstGeom>
          <a:noFill/>
        </p:spPr>
        <p:txBody>
          <a:bodyPr wrap="square">
            <a:spAutoFit/>
          </a:bodyPr>
          <a:lstStyle/>
          <a:p>
            <a:r>
              <a:rPr lang="en-US" dirty="0" err="1"/>
              <a:t>Flyvbjerg</a:t>
            </a:r>
            <a:r>
              <a:rPr lang="en-US" dirty="0"/>
              <a:t>, B., </a:t>
            </a:r>
            <a:r>
              <a:rPr lang="en-US" dirty="0" err="1"/>
              <a:t>Skamris</a:t>
            </a:r>
            <a:r>
              <a:rPr lang="en-US" dirty="0"/>
              <a:t> Holm, M. K., &amp; Buhl, S. L. (2005). How (in) accurate are demand forecasts in public works projects?: The case of transportation. </a:t>
            </a:r>
            <a:r>
              <a:rPr lang="en-US" i="1" dirty="0"/>
              <a:t>Journal of the American planning association</a:t>
            </a:r>
            <a:r>
              <a:rPr lang="en-US" dirty="0"/>
              <a:t>, </a:t>
            </a:r>
            <a:r>
              <a:rPr lang="en-US" i="1" dirty="0"/>
              <a:t>71</a:t>
            </a:r>
            <a:r>
              <a:rPr lang="en-US" dirty="0"/>
              <a:t>(2), 131-146.</a:t>
            </a:r>
            <a:endParaRPr lang="cs-CZ" dirty="0"/>
          </a:p>
        </p:txBody>
      </p:sp>
    </p:spTree>
    <p:extLst>
      <p:ext uri="{BB962C8B-B14F-4D97-AF65-F5344CB8AC3E}">
        <p14:creationId xmlns:p14="http://schemas.microsoft.com/office/powerpoint/2010/main" val="124940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42D9B4-AC72-7B8F-E85C-94E5F6F456AD}"/>
              </a:ext>
            </a:extLst>
          </p:cNvPr>
          <p:cNvSpPr>
            <a:spLocks noGrp="1"/>
          </p:cNvSpPr>
          <p:nvPr>
            <p:ph type="title"/>
          </p:nvPr>
        </p:nvSpPr>
        <p:spPr/>
        <p:txBody>
          <a:bodyPr/>
          <a:lstStyle/>
          <a:p>
            <a:r>
              <a:rPr lang="cs-CZ" dirty="0" err="1"/>
              <a:t>Cost</a:t>
            </a:r>
            <a:r>
              <a:rPr lang="cs-CZ" dirty="0"/>
              <a:t> </a:t>
            </a:r>
            <a:r>
              <a:rPr lang="cs-CZ" dirty="0" err="1"/>
              <a:t>escalation</a:t>
            </a:r>
            <a:endParaRPr lang="cs-CZ" dirty="0"/>
          </a:p>
        </p:txBody>
      </p:sp>
      <p:sp>
        <p:nvSpPr>
          <p:cNvPr id="3" name="Zástupný obsah 2">
            <a:extLst>
              <a:ext uri="{FF2B5EF4-FFF2-40B4-BE49-F238E27FC236}">
                <a16:creationId xmlns:a16="http://schemas.microsoft.com/office/drawing/2014/main" id="{63BDD9F0-0CE7-05A7-D36B-AD3AC7AE25E1}"/>
              </a:ext>
            </a:extLst>
          </p:cNvPr>
          <p:cNvSpPr>
            <a:spLocks noGrp="1"/>
          </p:cNvSpPr>
          <p:nvPr>
            <p:ph idx="1"/>
          </p:nvPr>
        </p:nvSpPr>
        <p:spPr>
          <a:xfrm>
            <a:off x="457200" y="1600200"/>
            <a:ext cx="8229600" cy="4853136"/>
          </a:xfrm>
        </p:spPr>
        <p:txBody>
          <a:bodyPr>
            <a:normAutofit fontScale="77500" lnSpcReduction="20000"/>
          </a:bodyPr>
          <a:lstStyle/>
          <a:p>
            <a:r>
              <a:rPr lang="en-US" dirty="0"/>
              <a:t>Th</a:t>
            </a:r>
            <a:r>
              <a:rPr lang="cs-CZ" dirty="0"/>
              <a:t>e </a:t>
            </a:r>
            <a:r>
              <a:rPr lang="en-US" dirty="0"/>
              <a:t>study of </a:t>
            </a:r>
            <a:r>
              <a:rPr lang="en-US" b="1" dirty="0"/>
              <a:t>cost escalation </a:t>
            </a:r>
            <a:r>
              <a:rPr lang="en-US" dirty="0"/>
              <a:t>in transportation infrastructure projects. Based on a sample of 258 transportation infrastructure projects worth US$90 billion it is found that the cost estimates used to decide whether such projects should be built are </a:t>
            </a:r>
            <a:r>
              <a:rPr lang="en-US" b="1" dirty="0"/>
              <a:t>highly and systematically misleading</a:t>
            </a:r>
            <a:r>
              <a:rPr lang="en-US" dirty="0"/>
              <a:t>. </a:t>
            </a:r>
            <a:endParaRPr lang="cs-CZ" dirty="0"/>
          </a:p>
          <a:p>
            <a:r>
              <a:rPr lang="en-US" dirty="0"/>
              <a:t>Underestimation cannot be explained by error and is best explained by strategic misrepresentation, that is, </a:t>
            </a:r>
            <a:r>
              <a:rPr lang="en-US" b="1" dirty="0"/>
              <a:t>lying</a:t>
            </a:r>
            <a:r>
              <a:rPr lang="en-US" dirty="0"/>
              <a:t>. </a:t>
            </a:r>
            <a:endParaRPr lang="cs-CZ" dirty="0"/>
          </a:p>
          <a:p>
            <a:r>
              <a:rPr lang="en-US" dirty="0"/>
              <a:t>The policy implications are clear: legislators, administrators, investors, media representatives, and members of the public who value honest numbers </a:t>
            </a:r>
            <a:r>
              <a:rPr lang="en-US" b="1" dirty="0"/>
              <a:t>should not trust </a:t>
            </a:r>
            <a:r>
              <a:rPr lang="en-US" dirty="0"/>
              <a:t>cost estimates and cost-benefit analyses produced by project promoters and their analysts.</a:t>
            </a:r>
            <a:endParaRPr lang="cs-CZ" dirty="0"/>
          </a:p>
        </p:txBody>
      </p:sp>
      <p:sp>
        <p:nvSpPr>
          <p:cNvPr id="5" name="TextovéPole 4">
            <a:extLst>
              <a:ext uri="{FF2B5EF4-FFF2-40B4-BE49-F238E27FC236}">
                <a16:creationId xmlns:a16="http://schemas.microsoft.com/office/drawing/2014/main" id="{164EDEF4-0C2E-C893-A8BD-736626CE7401}"/>
              </a:ext>
            </a:extLst>
          </p:cNvPr>
          <p:cNvSpPr txBox="1"/>
          <p:nvPr/>
        </p:nvSpPr>
        <p:spPr>
          <a:xfrm>
            <a:off x="457200" y="5817959"/>
            <a:ext cx="8363272" cy="646331"/>
          </a:xfrm>
          <a:prstGeom prst="rect">
            <a:avLst/>
          </a:prstGeom>
          <a:noFill/>
        </p:spPr>
        <p:txBody>
          <a:bodyPr wrap="square">
            <a:spAutoFit/>
          </a:bodyPr>
          <a:lstStyle/>
          <a:p>
            <a:r>
              <a:rPr lang="en-US" dirty="0" err="1"/>
              <a:t>Flyvbjerg</a:t>
            </a:r>
            <a:r>
              <a:rPr lang="en-US" dirty="0"/>
              <a:t>, B., Holm, M. S., &amp; Buhl, S. (2002). Underestimating costs in public works projects: Error or lie?. </a:t>
            </a:r>
            <a:r>
              <a:rPr lang="en-US" i="1" dirty="0"/>
              <a:t>Journal of the American planning association</a:t>
            </a:r>
            <a:r>
              <a:rPr lang="en-US" dirty="0"/>
              <a:t>, </a:t>
            </a:r>
            <a:r>
              <a:rPr lang="en-US" i="1" dirty="0"/>
              <a:t>68</a:t>
            </a:r>
            <a:r>
              <a:rPr lang="en-US" dirty="0"/>
              <a:t>(3), 279-295.</a:t>
            </a:r>
            <a:endParaRPr lang="cs-CZ" dirty="0"/>
          </a:p>
        </p:txBody>
      </p:sp>
    </p:spTree>
    <p:extLst>
      <p:ext uri="{BB962C8B-B14F-4D97-AF65-F5344CB8AC3E}">
        <p14:creationId xmlns:p14="http://schemas.microsoft.com/office/powerpoint/2010/main" val="122385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4C1FB67-9ADA-6986-D271-E0ABFC489128}"/>
              </a:ext>
            </a:extLst>
          </p:cNvPr>
          <p:cNvSpPr>
            <a:spLocks noGrp="1"/>
          </p:cNvSpPr>
          <p:nvPr>
            <p:ph type="title"/>
          </p:nvPr>
        </p:nvSpPr>
        <p:spPr>
          <a:xfrm>
            <a:off x="457200" y="274638"/>
            <a:ext cx="8229600" cy="1143000"/>
          </a:xfrm>
        </p:spPr>
        <p:txBody>
          <a:bodyPr/>
          <a:lstStyle/>
          <a:p>
            <a:r>
              <a:rPr lang="cs-CZ" dirty="0" err="1"/>
              <a:t>The</a:t>
            </a:r>
            <a:r>
              <a:rPr lang="cs-CZ" dirty="0"/>
              <a:t> </a:t>
            </a:r>
            <a:r>
              <a:rPr lang="cs-CZ" dirty="0" err="1"/>
              <a:t>appraisal</a:t>
            </a:r>
            <a:r>
              <a:rPr lang="cs-CZ" dirty="0"/>
              <a:t> </a:t>
            </a:r>
            <a:r>
              <a:rPr lang="cs-CZ" dirty="0" err="1"/>
              <a:t>process</a:t>
            </a:r>
            <a:endParaRPr lang="en-US" dirty="0"/>
          </a:p>
        </p:txBody>
      </p:sp>
      <p:pic>
        <p:nvPicPr>
          <p:cNvPr id="9" name="Obrázek 8">
            <a:extLst>
              <a:ext uri="{FF2B5EF4-FFF2-40B4-BE49-F238E27FC236}">
                <a16:creationId xmlns:a16="http://schemas.microsoft.com/office/drawing/2014/main" id="{B80FBBDE-B909-5697-B703-EF6F23A6F586}"/>
              </a:ext>
            </a:extLst>
          </p:cNvPr>
          <p:cNvPicPr>
            <a:picLocks noChangeAspect="1"/>
          </p:cNvPicPr>
          <p:nvPr/>
        </p:nvPicPr>
        <p:blipFill>
          <a:blip r:embed="rId2"/>
          <a:stretch>
            <a:fillRect/>
          </a:stretch>
        </p:blipFill>
        <p:spPr>
          <a:xfrm>
            <a:off x="457200" y="2556732"/>
            <a:ext cx="8229600" cy="2612898"/>
          </a:xfrm>
          <a:prstGeom prst="rect">
            <a:avLst/>
          </a:prstGeom>
          <a:noFill/>
        </p:spPr>
      </p:pic>
    </p:spTree>
    <p:extLst>
      <p:ext uri="{BB962C8B-B14F-4D97-AF65-F5344CB8AC3E}">
        <p14:creationId xmlns:p14="http://schemas.microsoft.com/office/powerpoint/2010/main" val="331957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D8AF93-7B5D-E87B-B5F1-D7F04405309F}"/>
              </a:ext>
            </a:extLst>
          </p:cNvPr>
          <p:cNvSpPr>
            <a:spLocks noGrp="1"/>
          </p:cNvSpPr>
          <p:nvPr>
            <p:ph type="title"/>
          </p:nvPr>
        </p:nvSpPr>
        <p:spPr/>
        <p:txBody>
          <a:bodyPr/>
          <a:lstStyle/>
          <a:p>
            <a:r>
              <a:rPr lang="cs-CZ" dirty="0" err="1"/>
              <a:t>The</a:t>
            </a:r>
            <a:r>
              <a:rPr lang="cs-CZ" dirty="0"/>
              <a:t> role </a:t>
            </a:r>
            <a:r>
              <a:rPr lang="cs-CZ" dirty="0" err="1"/>
              <a:t>of</a:t>
            </a:r>
            <a:r>
              <a:rPr lang="cs-CZ" dirty="0"/>
              <a:t> </a:t>
            </a:r>
            <a:r>
              <a:rPr lang="cs-CZ" dirty="0" err="1"/>
              <a:t>politics</a:t>
            </a:r>
            <a:endParaRPr lang="cs-CZ" dirty="0"/>
          </a:p>
        </p:txBody>
      </p:sp>
      <p:sp>
        <p:nvSpPr>
          <p:cNvPr id="3" name="Zástupný obsah 2">
            <a:extLst>
              <a:ext uri="{FF2B5EF4-FFF2-40B4-BE49-F238E27FC236}">
                <a16:creationId xmlns:a16="http://schemas.microsoft.com/office/drawing/2014/main" id="{500A4F4D-B771-0AF3-3723-16266FB6D5F6}"/>
              </a:ext>
            </a:extLst>
          </p:cNvPr>
          <p:cNvSpPr>
            <a:spLocks noGrp="1"/>
          </p:cNvSpPr>
          <p:nvPr>
            <p:ph idx="1"/>
          </p:nvPr>
        </p:nvSpPr>
        <p:spPr>
          <a:xfrm>
            <a:off x="457200" y="1600200"/>
            <a:ext cx="8229600" cy="4709120"/>
          </a:xfrm>
        </p:spPr>
        <p:txBody>
          <a:bodyPr>
            <a:normAutofit fontScale="85000" lnSpcReduction="10000"/>
          </a:bodyPr>
          <a:lstStyle/>
          <a:p>
            <a:r>
              <a:rPr lang="cs-CZ" dirty="0" err="1"/>
              <a:t>Appraisal</a:t>
            </a:r>
            <a:r>
              <a:rPr lang="cs-CZ" dirty="0"/>
              <a:t> </a:t>
            </a:r>
            <a:r>
              <a:rPr lang="cs-CZ" dirty="0" err="1"/>
              <a:t>is</a:t>
            </a:r>
            <a:r>
              <a:rPr lang="cs-CZ" dirty="0"/>
              <a:t> </a:t>
            </a:r>
            <a:r>
              <a:rPr lang="cs-CZ" b="1" dirty="0"/>
              <a:t>not </a:t>
            </a:r>
            <a:r>
              <a:rPr lang="cs-CZ" b="1" dirty="0" err="1"/>
              <a:t>the</a:t>
            </a:r>
            <a:r>
              <a:rPr lang="cs-CZ" b="1" dirty="0"/>
              <a:t> </a:t>
            </a:r>
            <a:r>
              <a:rPr lang="cs-CZ" b="1" dirty="0" err="1"/>
              <a:t>only</a:t>
            </a:r>
            <a:r>
              <a:rPr lang="cs-CZ" b="1" dirty="0"/>
              <a:t> </a:t>
            </a:r>
            <a:r>
              <a:rPr lang="cs-CZ" b="1" dirty="0" err="1"/>
              <a:t>basis</a:t>
            </a:r>
            <a:r>
              <a:rPr lang="cs-CZ" b="1" dirty="0"/>
              <a:t> </a:t>
            </a:r>
            <a:r>
              <a:rPr lang="cs-CZ" dirty="0"/>
              <a:t>on </a:t>
            </a:r>
            <a:r>
              <a:rPr lang="cs-CZ" dirty="0" err="1"/>
              <a:t>which</a:t>
            </a:r>
            <a:r>
              <a:rPr lang="cs-CZ" dirty="0"/>
              <a:t> </a:t>
            </a:r>
            <a:r>
              <a:rPr lang="cs-CZ" dirty="0" err="1"/>
              <a:t>projects</a:t>
            </a:r>
            <a:r>
              <a:rPr lang="cs-CZ" dirty="0"/>
              <a:t> are </a:t>
            </a:r>
            <a:r>
              <a:rPr lang="cs-CZ" dirty="0" err="1"/>
              <a:t>selected</a:t>
            </a:r>
            <a:r>
              <a:rPr lang="cs-CZ" dirty="0"/>
              <a:t> </a:t>
            </a:r>
            <a:r>
              <a:rPr lang="cs-CZ" dirty="0" err="1"/>
              <a:t>for</a:t>
            </a:r>
            <a:r>
              <a:rPr lang="cs-CZ" dirty="0"/>
              <a:t> </a:t>
            </a:r>
            <a:r>
              <a:rPr lang="cs-CZ" dirty="0" err="1"/>
              <a:t>funding</a:t>
            </a:r>
            <a:r>
              <a:rPr lang="cs-CZ" dirty="0"/>
              <a:t>; </a:t>
            </a:r>
            <a:r>
              <a:rPr lang="cs-CZ" dirty="0" err="1"/>
              <a:t>politics</a:t>
            </a:r>
            <a:r>
              <a:rPr lang="cs-CZ" dirty="0"/>
              <a:t> </a:t>
            </a:r>
            <a:r>
              <a:rPr lang="cs-CZ" dirty="0" err="1"/>
              <a:t>often</a:t>
            </a:r>
            <a:r>
              <a:rPr lang="cs-CZ" dirty="0"/>
              <a:t> play a major role</a:t>
            </a:r>
          </a:p>
          <a:p>
            <a:r>
              <a:rPr lang="cs-CZ" dirty="0" err="1"/>
              <a:t>Politicians</a:t>
            </a:r>
            <a:r>
              <a:rPr lang="cs-CZ" dirty="0"/>
              <a:t> </a:t>
            </a:r>
            <a:r>
              <a:rPr lang="cs-CZ" dirty="0" err="1"/>
              <a:t>may</a:t>
            </a:r>
            <a:r>
              <a:rPr lang="cs-CZ" dirty="0"/>
              <a:t> </a:t>
            </a:r>
            <a:r>
              <a:rPr lang="cs-CZ" dirty="0" err="1"/>
              <a:t>have</a:t>
            </a:r>
            <a:r>
              <a:rPr lang="cs-CZ" dirty="0"/>
              <a:t> „</a:t>
            </a:r>
            <a:r>
              <a:rPr lang="cs-CZ" b="1" dirty="0"/>
              <a:t>non-</a:t>
            </a:r>
            <a:r>
              <a:rPr lang="cs-CZ" b="1" dirty="0" err="1"/>
              <a:t>rational</a:t>
            </a:r>
            <a:r>
              <a:rPr lang="cs-CZ" dirty="0"/>
              <a:t>“ </a:t>
            </a:r>
            <a:r>
              <a:rPr lang="cs-CZ" dirty="0" err="1"/>
              <a:t>reasons</a:t>
            </a:r>
            <a:r>
              <a:rPr lang="cs-CZ" dirty="0"/>
              <a:t> </a:t>
            </a:r>
            <a:r>
              <a:rPr lang="cs-CZ" dirty="0" err="1"/>
              <a:t>for</a:t>
            </a:r>
            <a:r>
              <a:rPr lang="cs-CZ" dirty="0"/>
              <a:t> </a:t>
            </a:r>
            <a:r>
              <a:rPr lang="cs-CZ" dirty="0" err="1"/>
              <a:t>wanting</a:t>
            </a:r>
            <a:r>
              <a:rPr lang="cs-CZ" dirty="0"/>
              <a:t> </a:t>
            </a:r>
            <a:r>
              <a:rPr lang="cs-CZ" dirty="0" err="1"/>
              <a:t>or</a:t>
            </a:r>
            <a:r>
              <a:rPr lang="cs-CZ" dirty="0"/>
              <a:t> not </a:t>
            </a:r>
            <a:r>
              <a:rPr lang="cs-CZ" dirty="0" err="1"/>
              <a:t>wanting</a:t>
            </a:r>
            <a:r>
              <a:rPr lang="cs-CZ" dirty="0"/>
              <a:t> </a:t>
            </a:r>
            <a:r>
              <a:rPr lang="cs-CZ" dirty="0" err="1"/>
              <a:t>projetcs</a:t>
            </a:r>
            <a:r>
              <a:rPr lang="cs-CZ" dirty="0"/>
              <a:t> and these </a:t>
            </a:r>
            <a:r>
              <a:rPr lang="cs-CZ" dirty="0" err="1"/>
              <a:t>may</a:t>
            </a:r>
            <a:r>
              <a:rPr lang="cs-CZ" dirty="0"/>
              <a:t> </a:t>
            </a:r>
            <a:r>
              <a:rPr lang="cs-CZ" dirty="0" err="1"/>
              <a:t>have</a:t>
            </a:r>
            <a:r>
              <a:rPr lang="cs-CZ" dirty="0"/>
              <a:t> </a:t>
            </a:r>
            <a:r>
              <a:rPr lang="cs-CZ" dirty="0" err="1"/>
              <a:t>little</a:t>
            </a:r>
            <a:r>
              <a:rPr lang="cs-CZ" dirty="0"/>
              <a:t> to do </a:t>
            </a:r>
            <a:r>
              <a:rPr lang="cs-CZ" dirty="0" err="1"/>
              <a:t>with</a:t>
            </a:r>
            <a:r>
              <a:rPr lang="cs-CZ" dirty="0"/>
              <a:t> </a:t>
            </a:r>
            <a:r>
              <a:rPr lang="cs-CZ" dirty="0" err="1"/>
              <a:t>the</a:t>
            </a:r>
            <a:r>
              <a:rPr lang="cs-CZ" dirty="0"/>
              <a:t> </a:t>
            </a:r>
            <a:r>
              <a:rPr lang="cs-CZ" dirty="0" err="1"/>
              <a:t>results</a:t>
            </a:r>
            <a:r>
              <a:rPr lang="cs-CZ" dirty="0"/>
              <a:t> </a:t>
            </a:r>
            <a:r>
              <a:rPr lang="cs-CZ" dirty="0" err="1"/>
              <a:t>of</a:t>
            </a:r>
            <a:r>
              <a:rPr lang="cs-CZ" dirty="0"/>
              <a:t> </a:t>
            </a:r>
            <a:r>
              <a:rPr lang="cs-CZ" dirty="0" err="1"/>
              <a:t>appraisal</a:t>
            </a:r>
            <a:endParaRPr lang="cs-CZ" dirty="0"/>
          </a:p>
          <a:p>
            <a:r>
              <a:rPr lang="cs-CZ" dirty="0" err="1"/>
              <a:t>The</a:t>
            </a:r>
            <a:r>
              <a:rPr lang="cs-CZ" dirty="0"/>
              <a:t> </a:t>
            </a:r>
            <a:r>
              <a:rPr lang="cs-CZ" dirty="0" err="1"/>
              <a:t>appraisals</a:t>
            </a:r>
            <a:r>
              <a:rPr lang="cs-CZ" dirty="0"/>
              <a:t> are </a:t>
            </a:r>
            <a:r>
              <a:rPr lang="cs-CZ" dirty="0" err="1"/>
              <a:t>frequently</a:t>
            </a:r>
            <a:r>
              <a:rPr lang="cs-CZ" dirty="0"/>
              <a:t> done </a:t>
            </a:r>
            <a:r>
              <a:rPr lang="cs-CZ" b="1" dirty="0" err="1"/>
              <a:t>after</a:t>
            </a:r>
            <a:r>
              <a:rPr lang="cs-CZ" dirty="0"/>
              <a:t> </a:t>
            </a:r>
            <a:r>
              <a:rPr lang="cs-CZ" dirty="0" err="1"/>
              <a:t>the</a:t>
            </a:r>
            <a:r>
              <a:rPr lang="cs-CZ" dirty="0"/>
              <a:t> </a:t>
            </a:r>
            <a:r>
              <a:rPr lang="cs-CZ" dirty="0" err="1"/>
              <a:t>desicion</a:t>
            </a:r>
            <a:r>
              <a:rPr lang="cs-CZ" dirty="0"/>
              <a:t> to build </a:t>
            </a:r>
            <a:r>
              <a:rPr lang="cs-CZ" dirty="0" err="1"/>
              <a:t>the</a:t>
            </a:r>
            <a:r>
              <a:rPr lang="cs-CZ" dirty="0"/>
              <a:t> </a:t>
            </a:r>
            <a:r>
              <a:rPr lang="cs-CZ" dirty="0" err="1"/>
              <a:t>project</a:t>
            </a:r>
            <a:r>
              <a:rPr lang="cs-CZ" dirty="0"/>
              <a:t> had </a:t>
            </a:r>
            <a:r>
              <a:rPr lang="cs-CZ" dirty="0" err="1"/>
              <a:t>been</a:t>
            </a:r>
            <a:r>
              <a:rPr lang="cs-CZ" dirty="0"/>
              <a:t> </a:t>
            </a:r>
            <a:r>
              <a:rPr lang="cs-CZ" dirty="0" err="1"/>
              <a:t>taken</a:t>
            </a:r>
            <a:r>
              <a:rPr lang="cs-CZ" dirty="0"/>
              <a:t> – ex post </a:t>
            </a:r>
            <a:r>
              <a:rPr lang="cs-CZ" dirty="0" err="1"/>
              <a:t>justification</a:t>
            </a:r>
            <a:r>
              <a:rPr lang="cs-CZ" dirty="0"/>
              <a:t> </a:t>
            </a:r>
            <a:r>
              <a:rPr lang="cs-CZ" dirty="0" err="1"/>
              <a:t>of</a:t>
            </a:r>
            <a:r>
              <a:rPr lang="cs-CZ" dirty="0"/>
              <a:t> a </a:t>
            </a:r>
            <a:r>
              <a:rPr lang="cs-CZ" dirty="0" err="1"/>
              <a:t>political</a:t>
            </a:r>
            <a:r>
              <a:rPr lang="cs-CZ" dirty="0"/>
              <a:t> </a:t>
            </a:r>
            <a:r>
              <a:rPr lang="cs-CZ" dirty="0" err="1"/>
              <a:t>decision</a:t>
            </a:r>
            <a:endParaRPr lang="cs-CZ" dirty="0"/>
          </a:p>
          <a:p>
            <a:r>
              <a:rPr lang="cs-CZ" dirty="0" err="1"/>
              <a:t>Appraisal</a:t>
            </a:r>
            <a:r>
              <a:rPr lang="cs-CZ" dirty="0"/>
              <a:t> </a:t>
            </a:r>
            <a:r>
              <a:rPr lang="cs-CZ" dirty="0" err="1"/>
              <a:t>provides</a:t>
            </a:r>
            <a:r>
              <a:rPr lang="cs-CZ" dirty="0"/>
              <a:t> </a:t>
            </a:r>
            <a:r>
              <a:rPr lang="cs-CZ" dirty="0" err="1"/>
              <a:t>the</a:t>
            </a:r>
            <a:r>
              <a:rPr lang="cs-CZ" dirty="0"/>
              <a:t> </a:t>
            </a:r>
            <a:r>
              <a:rPr lang="cs-CZ" b="1" dirty="0" err="1"/>
              <a:t>advice</a:t>
            </a:r>
            <a:r>
              <a:rPr lang="cs-CZ" dirty="0"/>
              <a:t>, </a:t>
            </a:r>
            <a:r>
              <a:rPr lang="cs-CZ" dirty="0" err="1"/>
              <a:t>that</a:t>
            </a:r>
            <a:r>
              <a:rPr lang="cs-CZ" dirty="0"/>
              <a:t> </a:t>
            </a:r>
            <a:r>
              <a:rPr lang="cs-CZ" dirty="0" err="1"/>
              <a:t>may</a:t>
            </a:r>
            <a:r>
              <a:rPr lang="cs-CZ" dirty="0"/>
              <a:t> </a:t>
            </a:r>
            <a:r>
              <a:rPr lang="cs-CZ" dirty="0" err="1"/>
              <a:t>be</a:t>
            </a:r>
            <a:r>
              <a:rPr lang="cs-CZ" dirty="0"/>
              <a:t> </a:t>
            </a:r>
            <a:r>
              <a:rPr lang="cs-CZ" dirty="0" err="1"/>
              <a:t>ignored</a:t>
            </a:r>
            <a:r>
              <a:rPr lang="cs-CZ" dirty="0"/>
              <a:t> by </a:t>
            </a:r>
            <a:r>
              <a:rPr lang="cs-CZ" dirty="0" err="1"/>
              <a:t>politicians</a:t>
            </a:r>
            <a:r>
              <a:rPr lang="cs-CZ" dirty="0"/>
              <a:t>. </a:t>
            </a:r>
            <a:r>
              <a:rPr lang="cs-CZ" dirty="0" err="1"/>
              <a:t>The</a:t>
            </a:r>
            <a:r>
              <a:rPr lang="cs-CZ" dirty="0"/>
              <a:t> </a:t>
            </a:r>
            <a:r>
              <a:rPr lang="cs-CZ" dirty="0" err="1"/>
              <a:t>politicians</a:t>
            </a:r>
            <a:r>
              <a:rPr lang="cs-CZ" dirty="0"/>
              <a:t> také </a:t>
            </a:r>
            <a:r>
              <a:rPr lang="cs-CZ" dirty="0" err="1"/>
              <a:t>the</a:t>
            </a:r>
            <a:r>
              <a:rPr lang="cs-CZ" dirty="0"/>
              <a:t> </a:t>
            </a:r>
            <a:r>
              <a:rPr lang="cs-CZ" dirty="0" err="1"/>
              <a:t>ultimate</a:t>
            </a:r>
            <a:r>
              <a:rPr lang="cs-CZ" dirty="0"/>
              <a:t> </a:t>
            </a:r>
            <a:r>
              <a:rPr lang="cs-CZ" dirty="0" err="1"/>
              <a:t>decisions</a:t>
            </a:r>
            <a:r>
              <a:rPr lang="cs-CZ" dirty="0"/>
              <a:t>.   </a:t>
            </a:r>
          </a:p>
        </p:txBody>
      </p:sp>
    </p:spTree>
    <p:extLst>
      <p:ext uri="{BB962C8B-B14F-4D97-AF65-F5344CB8AC3E}">
        <p14:creationId xmlns:p14="http://schemas.microsoft.com/office/powerpoint/2010/main" val="233353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35F282-438B-FCD2-C756-DF877090E88E}"/>
              </a:ext>
            </a:extLst>
          </p:cNvPr>
          <p:cNvSpPr>
            <a:spLocks noGrp="1"/>
          </p:cNvSpPr>
          <p:nvPr>
            <p:ph type="title"/>
          </p:nvPr>
        </p:nvSpPr>
        <p:spPr/>
        <p:txBody>
          <a:bodyPr/>
          <a:lstStyle/>
          <a:p>
            <a:r>
              <a:rPr lang="cs-CZ" dirty="0" err="1"/>
              <a:t>Cost</a:t>
            </a:r>
            <a:r>
              <a:rPr lang="cs-CZ" dirty="0"/>
              <a:t> benefit </a:t>
            </a:r>
            <a:r>
              <a:rPr lang="cs-CZ" dirty="0" err="1"/>
              <a:t>analysis</a:t>
            </a:r>
            <a:endParaRPr lang="cs-CZ" dirty="0"/>
          </a:p>
        </p:txBody>
      </p:sp>
      <p:sp>
        <p:nvSpPr>
          <p:cNvPr id="3" name="Zástupný obsah 2">
            <a:extLst>
              <a:ext uri="{FF2B5EF4-FFF2-40B4-BE49-F238E27FC236}">
                <a16:creationId xmlns:a16="http://schemas.microsoft.com/office/drawing/2014/main" id="{B6E3B9F6-E40D-10E9-DFC3-592F885266D7}"/>
              </a:ext>
            </a:extLst>
          </p:cNvPr>
          <p:cNvSpPr>
            <a:spLocks noGrp="1"/>
          </p:cNvSpPr>
          <p:nvPr>
            <p:ph idx="1"/>
          </p:nvPr>
        </p:nvSpPr>
        <p:spPr/>
        <p:txBody>
          <a:bodyPr>
            <a:normAutofit fontScale="85000" lnSpcReduction="20000"/>
          </a:bodyPr>
          <a:lstStyle/>
          <a:p>
            <a:r>
              <a:rPr lang="cs-CZ" dirty="0" err="1"/>
              <a:t>Cost</a:t>
            </a:r>
            <a:r>
              <a:rPr lang="cs-CZ" dirty="0"/>
              <a:t> benefit </a:t>
            </a:r>
            <a:r>
              <a:rPr lang="cs-CZ" dirty="0" err="1"/>
              <a:t>analysis</a:t>
            </a:r>
            <a:r>
              <a:rPr lang="cs-CZ" dirty="0"/>
              <a:t> (CBA) </a:t>
            </a:r>
            <a:r>
              <a:rPr lang="cs-CZ" dirty="0" err="1"/>
              <a:t>estimates</a:t>
            </a:r>
            <a:r>
              <a:rPr lang="cs-CZ" dirty="0"/>
              <a:t> and </a:t>
            </a:r>
            <a:r>
              <a:rPr lang="cs-CZ" b="1" dirty="0" err="1"/>
              <a:t>totals</a:t>
            </a:r>
            <a:r>
              <a:rPr lang="cs-CZ" b="1" dirty="0"/>
              <a:t> up </a:t>
            </a:r>
            <a:r>
              <a:rPr lang="cs-CZ" dirty="0" err="1"/>
              <a:t>the</a:t>
            </a:r>
            <a:r>
              <a:rPr lang="cs-CZ" dirty="0"/>
              <a:t> </a:t>
            </a:r>
            <a:r>
              <a:rPr lang="cs-CZ" dirty="0" err="1"/>
              <a:t>equivalent</a:t>
            </a:r>
            <a:r>
              <a:rPr lang="cs-CZ" dirty="0"/>
              <a:t> </a:t>
            </a:r>
            <a:r>
              <a:rPr lang="cs-CZ" dirty="0" err="1"/>
              <a:t>money</a:t>
            </a:r>
            <a:r>
              <a:rPr lang="cs-CZ" dirty="0"/>
              <a:t> </a:t>
            </a:r>
            <a:r>
              <a:rPr lang="cs-CZ" dirty="0" err="1"/>
              <a:t>value</a:t>
            </a:r>
            <a:r>
              <a:rPr lang="cs-CZ" dirty="0"/>
              <a:t> </a:t>
            </a:r>
            <a:r>
              <a:rPr lang="cs-CZ" dirty="0" err="1"/>
              <a:t>of</a:t>
            </a:r>
            <a:r>
              <a:rPr lang="cs-CZ" dirty="0"/>
              <a:t> </a:t>
            </a:r>
            <a:r>
              <a:rPr lang="cs-CZ" dirty="0" err="1"/>
              <a:t>the</a:t>
            </a:r>
            <a:r>
              <a:rPr lang="cs-CZ" dirty="0"/>
              <a:t> </a:t>
            </a:r>
            <a:r>
              <a:rPr lang="cs-CZ" dirty="0" err="1"/>
              <a:t>benefits</a:t>
            </a:r>
            <a:r>
              <a:rPr lang="cs-CZ" dirty="0"/>
              <a:t> and </a:t>
            </a:r>
            <a:r>
              <a:rPr lang="cs-CZ" dirty="0" err="1"/>
              <a:t>costs</a:t>
            </a:r>
            <a:r>
              <a:rPr lang="cs-CZ" dirty="0"/>
              <a:t> to </a:t>
            </a:r>
            <a:r>
              <a:rPr lang="cs-CZ" dirty="0" err="1"/>
              <a:t>the</a:t>
            </a:r>
            <a:r>
              <a:rPr lang="cs-CZ" dirty="0"/>
              <a:t> </a:t>
            </a:r>
            <a:r>
              <a:rPr lang="cs-CZ" dirty="0" err="1"/>
              <a:t>community</a:t>
            </a:r>
            <a:r>
              <a:rPr lang="cs-CZ" dirty="0"/>
              <a:t> </a:t>
            </a:r>
            <a:r>
              <a:rPr lang="cs-CZ" dirty="0" err="1"/>
              <a:t>of</a:t>
            </a:r>
            <a:r>
              <a:rPr lang="cs-CZ" dirty="0"/>
              <a:t> </a:t>
            </a:r>
            <a:r>
              <a:rPr lang="cs-CZ" dirty="0" err="1"/>
              <a:t>projects</a:t>
            </a:r>
            <a:r>
              <a:rPr lang="cs-CZ" dirty="0"/>
              <a:t> to </a:t>
            </a:r>
            <a:r>
              <a:rPr lang="cs-CZ" dirty="0" err="1"/>
              <a:t>establish</a:t>
            </a:r>
            <a:r>
              <a:rPr lang="cs-CZ" dirty="0"/>
              <a:t> </a:t>
            </a:r>
            <a:r>
              <a:rPr lang="cs-CZ" dirty="0" err="1"/>
              <a:t>whether</a:t>
            </a:r>
            <a:r>
              <a:rPr lang="cs-CZ" dirty="0"/>
              <a:t> </a:t>
            </a:r>
            <a:r>
              <a:rPr lang="cs-CZ" dirty="0" err="1"/>
              <a:t>they</a:t>
            </a:r>
            <a:r>
              <a:rPr lang="cs-CZ" dirty="0"/>
              <a:t> are </a:t>
            </a:r>
            <a:r>
              <a:rPr lang="cs-CZ" dirty="0" err="1"/>
              <a:t>worthwhile</a:t>
            </a:r>
            <a:endParaRPr lang="cs-CZ" dirty="0"/>
          </a:p>
          <a:p>
            <a:r>
              <a:rPr lang="cs-CZ" dirty="0" err="1"/>
              <a:t>The</a:t>
            </a:r>
            <a:r>
              <a:rPr lang="cs-CZ" dirty="0"/>
              <a:t> </a:t>
            </a:r>
            <a:r>
              <a:rPr lang="cs-CZ" dirty="0" err="1"/>
              <a:t>results</a:t>
            </a:r>
            <a:r>
              <a:rPr lang="cs-CZ" dirty="0"/>
              <a:t> </a:t>
            </a:r>
            <a:r>
              <a:rPr lang="cs-CZ" dirty="0" err="1"/>
              <a:t>of</a:t>
            </a:r>
            <a:r>
              <a:rPr lang="cs-CZ" dirty="0"/>
              <a:t> CBA </a:t>
            </a:r>
            <a:r>
              <a:rPr lang="cs-CZ" dirty="0" err="1"/>
              <a:t>is</a:t>
            </a:r>
            <a:r>
              <a:rPr lang="cs-CZ" dirty="0"/>
              <a:t> a </a:t>
            </a:r>
            <a:r>
              <a:rPr lang="cs-CZ" dirty="0" err="1"/>
              <a:t>number</a:t>
            </a:r>
            <a:r>
              <a:rPr lang="cs-CZ" dirty="0"/>
              <a:t>: </a:t>
            </a:r>
            <a:r>
              <a:rPr lang="cs-CZ" dirty="0" err="1"/>
              <a:t>this</a:t>
            </a:r>
            <a:r>
              <a:rPr lang="cs-CZ" dirty="0"/>
              <a:t> </a:t>
            </a:r>
            <a:r>
              <a:rPr lang="cs-CZ" dirty="0" err="1"/>
              <a:t>shows</a:t>
            </a:r>
            <a:r>
              <a:rPr lang="cs-CZ" dirty="0"/>
              <a:t> </a:t>
            </a:r>
            <a:r>
              <a:rPr lang="cs-CZ" dirty="0" err="1"/>
              <a:t>the</a:t>
            </a:r>
            <a:r>
              <a:rPr lang="cs-CZ" dirty="0"/>
              <a:t> </a:t>
            </a:r>
            <a:r>
              <a:rPr lang="cs-CZ" b="1" dirty="0"/>
              <a:t>ratio</a:t>
            </a:r>
            <a:r>
              <a:rPr lang="cs-CZ" dirty="0"/>
              <a:t> </a:t>
            </a:r>
            <a:r>
              <a:rPr lang="cs-CZ" dirty="0" err="1"/>
              <a:t>of</a:t>
            </a:r>
            <a:r>
              <a:rPr lang="cs-CZ" dirty="0"/>
              <a:t> </a:t>
            </a:r>
            <a:r>
              <a:rPr lang="cs-CZ" dirty="0" err="1"/>
              <a:t>benefits</a:t>
            </a:r>
            <a:r>
              <a:rPr lang="cs-CZ" dirty="0"/>
              <a:t> to </a:t>
            </a:r>
            <a:r>
              <a:rPr lang="cs-CZ" dirty="0" err="1"/>
              <a:t>costs</a:t>
            </a:r>
            <a:r>
              <a:rPr lang="cs-CZ" dirty="0"/>
              <a:t> </a:t>
            </a:r>
            <a:r>
              <a:rPr lang="cs-CZ" dirty="0" err="1"/>
              <a:t>for</a:t>
            </a:r>
            <a:r>
              <a:rPr lang="cs-CZ" dirty="0"/>
              <a:t> </a:t>
            </a:r>
            <a:r>
              <a:rPr lang="cs-CZ" dirty="0" err="1"/>
              <a:t>the</a:t>
            </a:r>
            <a:r>
              <a:rPr lang="cs-CZ" dirty="0"/>
              <a:t> </a:t>
            </a:r>
            <a:r>
              <a:rPr lang="cs-CZ" dirty="0" err="1"/>
              <a:t>scheme</a:t>
            </a:r>
            <a:r>
              <a:rPr lang="cs-CZ" dirty="0"/>
              <a:t>. </a:t>
            </a:r>
          </a:p>
          <a:p>
            <a:r>
              <a:rPr lang="cs-CZ" dirty="0" err="1"/>
              <a:t>If</a:t>
            </a:r>
            <a:r>
              <a:rPr lang="cs-CZ" dirty="0"/>
              <a:t> </a:t>
            </a:r>
            <a:r>
              <a:rPr lang="cs-CZ" dirty="0" err="1"/>
              <a:t>it</a:t>
            </a:r>
            <a:r>
              <a:rPr lang="cs-CZ" dirty="0"/>
              <a:t> </a:t>
            </a:r>
            <a:r>
              <a:rPr lang="cs-CZ" dirty="0" err="1"/>
              <a:t>is</a:t>
            </a:r>
            <a:r>
              <a:rPr lang="cs-CZ" dirty="0"/>
              <a:t> </a:t>
            </a:r>
            <a:r>
              <a:rPr lang="cs-CZ" b="1" dirty="0" err="1"/>
              <a:t>less</a:t>
            </a:r>
            <a:r>
              <a:rPr lang="cs-CZ" b="1" dirty="0"/>
              <a:t> </a:t>
            </a:r>
            <a:r>
              <a:rPr lang="cs-CZ" b="1" dirty="0" err="1"/>
              <a:t>than</a:t>
            </a:r>
            <a:r>
              <a:rPr lang="cs-CZ" b="1" dirty="0"/>
              <a:t> 1 </a:t>
            </a:r>
            <a:r>
              <a:rPr lang="cs-CZ" dirty="0"/>
              <a:t>(</a:t>
            </a:r>
            <a:r>
              <a:rPr lang="cs-CZ" dirty="0" err="1"/>
              <a:t>costs</a:t>
            </a:r>
            <a:r>
              <a:rPr lang="cs-CZ" dirty="0"/>
              <a:t> </a:t>
            </a:r>
            <a:r>
              <a:rPr lang="cs-CZ" dirty="0" err="1"/>
              <a:t>exceed</a:t>
            </a:r>
            <a:r>
              <a:rPr lang="cs-CZ" dirty="0"/>
              <a:t> </a:t>
            </a:r>
            <a:r>
              <a:rPr lang="cs-CZ" dirty="0" err="1"/>
              <a:t>benefits</a:t>
            </a:r>
            <a:r>
              <a:rPr lang="cs-CZ" dirty="0"/>
              <a:t>) </a:t>
            </a:r>
            <a:r>
              <a:rPr lang="cs-CZ" dirty="0" err="1"/>
              <a:t>then</a:t>
            </a:r>
            <a:r>
              <a:rPr lang="cs-CZ" dirty="0"/>
              <a:t> </a:t>
            </a:r>
            <a:r>
              <a:rPr lang="cs-CZ" dirty="0" err="1"/>
              <a:t>the</a:t>
            </a:r>
            <a:r>
              <a:rPr lang="cs-CZ" dirty="0"/>
              <a:t> </a:t>
            </a:r>
            <a:r>
              <a:rPr lang="cs-CZ" dirty="0" err="1"/>
              <a:t>rational</a:t>
            </a:r>
            <a:r>
              <a:rPr lang="cs-CZ" dirty="0"/>
              <a:t> </a:t>
            </a:r>
            <a:r>
              <a:rPr lang="cs-CZ" dirty="0" err="1"/>
              <a:t>government</a:t>
            </a:r>
            <a:r>
              <a:rPr lang="cs-CZ" dirty="0"/>
              <a:t> </a:t>
            </a:r>
            <a:r>
              <a:rPr lang="cs-CZ" dirty="0" err="1"/>
              <a:t>or</a:t>
            </a:r>
            <a:r>
              <a:rPr lang="cs-CZ" dirty="0"/>
              <a:t> </a:t>
            </a:r>
            <a:r>
              <a:rPr lang="cs-CZ" dirty="0" err="1"/>
              <a:t>organization</a:t>
            </a:r>
            <a:r>
              <a:rPr lang="cs-CZ" dirty="0"/>
              <a:t> </a:t>
            </a:r>
            <a:r>
              <a:rPr lang="cs-CZ" dirty="0" err="1"/>
              <a:t>would</a:t>
            </a:r>
            <a:r>
              <a:rPr lang="cs-CZ" dirty="0"/>
              <a:t> </a:t>
            </a:r>
            <a:r>
              <a:rPr lang="cs-CZ" dirty="0" err="1"/>
              <a:t>be</a:t>
            </a:r>
            <a:r>
              <a:rPr lang="cs-CZ" dirty="0"/>
              <a:t> </a:t>
            </a:r>
            <a:r>
              <a:rPr lang="cs-CZ" dirty="0" err="1"/>
              <a:t>expected</a:t>
            </a:r>
            <a:r>
              <a:rPr lang="cs-CZ" dirty="0"/>
              <a:t> to </a:t>
            </a:r>
            <a:r>
              <a:rPr lang="cs-CZ" dirty="0" err="1"/>
              <a:t>be</a:t>
            </a:r>
            <a:r>
              <a:rPr lang="cs-CZ" dirty="0"/>
              <a:t> </a:t>
            </a:r>
            <a:r>
              <a:rPr lang="cs-CZ" dirty="0" err="1"/>
              <a:t>unlikely</a:t>
            </a:r>
            <a:r>
              <a:rPr lang="cs-CZ" dirty="0"/>
              <a:t> to </a:t>
            </a:r>
            <a:r>
              <a:rPr lang="cs-CZ" dirty="0" err="1"/>
              <a:t>fund</a:t>
            </a:r>
            <a:r>
              <a:rPr lang="cs-CZ" dirty="0"/>
              <a:t> </a:t>
            </a:r>
            <a:r>
              <a:rPr lang="cs-CZ" dirty="0" err="1"/>
              <a:t>the</a:t>
            </a:r>
            <a:r>
              <a:rPr lang="cs-CZ" dirty="0"/>
              <a:t> </a:t>
            </a:r>
            <a:r>
              <a:rPr lang="cs-CZ" dirty="0" err="1"/>
              <a:t>scheme</a:t>
            </a:r>
            <a:r>
              <a:rPr lang="cs-CZ" dirty="0"/>
              <a:t> </a:t>
            </a:r>
          </a:p>
          <a:p>
            <a:r>
              <a:rPr lang="cs-CZ" dirty="0" err="1"/>
              <a:t>Values</a:t>
            </a:r>
            <a:r>
              <a:rPr lang="cs-CZ" dirty="0"/>
              <a:t> </a:t>
            </a:r>
            <a:r>
              <a:rPr lang="cs-CZ" b="1" dirty="0" err="1"/>
              <a:t>above</a:t>
            </a:r>
            <a:r>
              <a:rPr lang="cs-CZ" b="1" dirty="0"/>
              <a:t> 1</a:t>
            </a:r>
            <a:r>
              <a:rPr lang="cs-CZ" dirty="0"/>
              <a:t> </a:t>
            </a:r>
            <a:r>
              <a:rPr lang="cs-CZ" dirty="0" err="1"/>
              <a:t>indicate</a:t>
            </a:r>
            <a:r>
              <a:rPr lang="cs-CZ" dirty="0"/>
              <a:t> </a:t>
            </a:r>
            <a:r>
              <a:rPr lang="cs-CZ" dirty="0" err="1"/>
              <a:t>the</a:t>
            </a:r>
            <a:r>
              <a:rPr lang="cs-CZ" dirty="0"/>
              <a:t> overal benefit to society and </a:t>
            </a:r>
            <a:r>
              <a:rPr lang="cs-CZ" dirty="0" err="1"/>
              <a:t>higher</a:t>
            </a:r>
            <a:r>
              <a:rPr lang="cs-CZ" dirty="0"/>
              <a:t> </a:t>
            </a:r>
            <a:r>
              <a:rPr lang="cs-CZ" dirty="0" err="1"/>
              <a:t>the</a:t>
            </a:r>
            <a:r>
              <a:rPr lang="cs-CZ" dirty="0"/>
              <a:t> ratio, </a:t>
            </a:r>
            <a:r>
              <a:rPr lang="cs-CZ" dirty="0" err="1"/>
              <a:t>the</a:t>
            </a:r>
            <a:r>
              <a:rPr lang="cs-CZ" dirty="0"/>
              <a:t> </a:t>
            </a:r>
            <a:r>
              <a:rPr lang="cs-CZ" dirty="0" err="1"/>
              <a:t>higher</a:t>
            </a:r>
            <a:r>
              <a:rPr lang="cs-CZ" dirty="0"/>
              <a:t> </a:t>
            </a:r>
            <a:r>
              <a:rPr lang="cs-CZ" dirty="0" err="1"/>
              <a:t>the</a:t>
            </a:r>
            <a:r>
              <a:rPr lang="cs-CZ" dirty="0"/>
              <a:t> </a:t>
            </a:r>
            <a:r>
              <a:rPr lang="cs-CZ" dirty="0" err="1"/>
              <a:t>probabilty</a:t>
            </a:r>
            <a:r>
              <a:rPr lang="cs-CZ" dirty="0"/>
              <a:t> </a:t>
            </a:r>
            <a:r>
              <a:rPr lang="cs-CZ" dirty="0" err="1"/>
              <a:t>that</a:t>
            </a:r>
            <a:r>
              <a:rPr lang="cs-CZ" dirty="0"/>
              <a:t> </a:t>
            </a:r>
            <a:r>
              <a:rPr lang="cs-CZ" dirty="0" err="1"/>
              <a:t>it</a:t>
            </a:r>
            <a:r>
              <a:rPr lang="cs-CZ" dirty="0"/>
              <a:t> </a:t>
            </a:r>
            <a:r>
              <a:rPr lang="cs-CZ" dirty="0" err="1"/>
              <a:t>will</a:t>
            </a:r>
            <a:r>
              <a:rPr lang="cs-CZ" dirty="0"/>
              <a:t> </a:t>
            </a:r>
            <a:r>
              <a:rPr lang="cs-CZ" dirty="0" err="1"/>
              <a:t>be</a:t>
            </a:r>
            <a:r>
              <a:rPr lang="cs-CZ" dirty="0"/>
              <a:t> </a:t>
            </a:r>
            <a:r>
              <a:rPr lang="cs-CZ" dirty="0" err="1"/>
              <a:t>financed</a:t>
            </a:r>
            <a:endParaRPr lang="cs-CZ" dirty="0"/>
          </a:p>
        </p:txBody>
      </p:sp>
    </p:spTree>
    <p:extLst>
      <p:ext uri="{BB962C8B-B14F-4D97-AF65-F5344CB8AC3E}">
        <p14:creationId xmlns:p14="http://schemas.microsoft.com/office/powerpoint/2010/main" val="70919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0ADB08-1A96-E0E2-03BE-089CB3843D0A}"/>
              </a:ext>
            </a:extLst>
          </p:cNvPr>
          <p:cNvSpPr>
            <a:spLocks noGrp="1"/>
          </p:cNvSpPr>
          <p:nvPr>
            <p:ph type="title"/>
          </p:nvPr>
        </p:nvSpPr>
        <p:spPr/>
        <p:txBody>
          <a:bodyPr/>
          <a:lstStyle/>
          <a:p>
            <a:r>
              <a:rPr lang="cs-CZ" dirty="0" err="1"/>
              <a:t>Monetary</a:t>
            </a:r>
            <a:r>
              <a:rPr lang="cs-CZ" dirty="0"/>
              <a:t> </a:t>
            </a:r>
            <a:r>
              <a:rPr lang="cs-CZ" dirty="0" err="1"/>
              <a:t>values</a:t>
            </a:r>
            <a:endParaRPr lang="cs-CZ" dirty="0"/>
          </a:p>
        </p:txBody>
      </p:sp>
      <p:sp>
        <p:nvSpPr>
          <p:cNvPr id="3" name="Zástupný obsah 2">
            <a:extLst>
              <a:ext uri="{FF2B5EF4-FFF2-40B4-BE49-F238E27FC236}">
                <a16:creationId xmlns:a16="http://schemas.microsoft.com/office/drawing/2014/main" id="{3801C9C6-663E-1253-38ED-12815DF32D5D}"/>
              </a:ext>
            </a:extLst>
          </p:cNvPr>
          <p:cNvSpPr>
            <a:spLocks noGrp="1"/>
          </p:cNvSpPr>
          <p:nvPr>
            <p:ph idx="1"/>
          </p:nvPr>
        </p:nvSpPr>
        <p:spPr/>
        <p:txBody>
          <a:bodyPr>
            <a:normAutofit fontScale="85000" lnSpcReduction="10000"/>
          </a:bodyPr>
          <a:lstStyle/>
          <a:p>
            <a:r>
              <a:rPr lang="cs-CZ" dirty="0" err="1"/>
              <a:t>The</a:t>
            </a:r>
            <a:r>
              <a:rPr lang="cs-CZ" dirty="0"/>
              <a:t> </a:t>
            </a:r>
            <a:r>
              <a:rPr lang="cs-CZ" dirty="0" err="1"/>
              <a:t>basis</a:t>
            </a:r>
            <a:r>
              <a:rPr lang="cs-CZ" dirty="0"/>
              <a:t> </a:t>
            </a:r>
            <a:r>
              <a:rPr lang="cs-CZ" dirty="0" err="1"/>
              <a:t>of</a:t>
            </a:r>
            <a:r>
              <a:rPr lang="cs-CZ" dirty="0"/>
              <a:t> CBA </a:t>
            </a:r>
            <a:r>
              <a:rPr lang="cs-CZ" dirty="0" err="1"/>
              <a:t>is</a:t>
            </a:r>
            <a:r>
              <a:rPr lang="cs-CZ" dirty="0"/>
              <a:t> </a:t>
            </a:r>
            <a:r>
              <a:rPr lang="cs-CZ" dirty="0" err="1"/>
              <a:t>that</a:t>
            </a:r>
            <a:r>
              <a:rPr lang="cs-CZ" dirty="0"/>
              <a:t> a </a:t>
            </a:r>
            <a:r>
              <a:rPr lang="cs-CZ" b="1" dirty="0" err="1"/>
              <a:t>monetary</a:t>
            </a:r>
            <a:r>
              <a:rPr lang="cs-CZ" b="1" dirty="0"/>
              <a:t> </a:t>
            </a:r>
            <a:r>
              <a:rPr lang="cs-CZ" b="1" dirty="0" err="1"/>
              <a:t>value</a:t>
            </a:r>
            <a:r>
              <a:rPr lang="cs-CZ" b="1" dirty="0"/>
              <a:t> </a:t>
            </a:r>
            <a:r>
              <a:rPr lang="cs-CZ" dirty="0" err="1"/>
              <a:t>needs</a:t>
            </a:r>
            <a:r>
              <a:rPr lang="cs-CZ" dirty="0"/>
              <a:t> to </a:t>
            </a:r>
            <a:r>
              <a:rPr lang="cs-CZ" dirty="0" err="1"/>
              <a:t>be</a:t>
            </a:r>
            <a:r>
              <a:rPr lang="cs-CZ" dirty="0"/>
              <a:t> </a:t>
            </a:r>
            <a:r>
              <a:rPr lang="cs-CZ" dirty="0" err="1"/>
              <a:t>allocated</a:t>
            </a:r>
            <a:r>
              <a:rPr lang="cs-CZ" dirty="0"/>
              <a:t> to </a:t>
            </a:r>
            <a:r>
              <a:rPr lang="cs-CZ" dirty="0" err="1"/>
              <a:t>all</a:t>
            </a:r>
            <a:r>
              <a:rPr lang="cs-CZ" dirty="0"/>
              <a:t> </a:t>
            </a:r>
            <a:r>
              <a:rPr lang="cs-CZ" dirty="0" err="1"/>
              <a:t>benefits</a:t>
            </a:r>
            <a:r>
              <a:rPr lang="cs-CZ" dirty="0"/>
              <a:t> and </a:t>
            </a:r>
            <a:r>
              <a:rPr lang="cs-CZ" dirty="0" err="1"/>
              <a:t>costs</a:t>
            </a:r>
            <a:r>
              <a:rPr lang="cs-CZ" dirty="0"/>
              <a:t> </a:t>
            </a:r>
            <a:r>
              <a:rPr lang="cs-CZ" dirty="0" err="1"/>
              <a:t>associated</a:t>
            </a:r>
            <a:r>
              <a:rPr lang="cs-CZ" dirty="0"/>
              <a:t> </a:t>
            </a:r>
            <a:r>
              <a:rPr lang="cs-CZ" dirty="0" err="1"/>
              <a:t>with</a:t>
            </a:r>
            <a:r>
              <a:rPr lang="cs-CZ" dirty="0"/>
              <a:t> a </a:t>
            </a:r>
            <a:r>
              <a:rPr lang="cs-CZ" dirty="0" err="1"/>
              <a:t>given</a:t>
            </a:r>
            <a:r>
              <a:rPr lang="cs-CZ" dirty="0"/>
              <a:t> </a:t>
            </a:r>
            <a:r>
              <a:rPr lang="cs-CZ" dirty="0" err="1"/>
              <a:t>project</a:t>
            </a:r>
            <a:r>
              <a:rPr lang="cs-CZ" dirty="0"/>
              <a:t>. </a:t>
            </a:r>
          </a:p>
          <a:p>
            <a:r>
              <a:rPr lang="cs-CZ" dirty="0" err="1"/>
              <a:t>Some</a:t>
            </a:r>
            <a:r>
              <a:rPr lang="cs-CZ" dirty="0"/>
              <a:t> </a:t>
            </a:r>
            <a:r>
              <a:rPr lang="cs-CZ" dirty="0" err="1"/>
              <a:t>costs</a:t>
            </a:r>
            <a:r>
              <a:rPr lang="cs-CZ" dirty="0"/>
              <a:t> and </a:t>
            </a:r>
            <a:r>
              <a:rPr lang="cs-CZ" dirty="0" err="1"/>
              <a:t>benefits</a:t>
            </a:r>
            <a:r>
              <a:rPr lang="cs-CZ" dirty="0"/>
              <a:t> </a:t>
            </a:r>
            <a:r>
              <a:rPr lang="cs-CZ" dirty="0" err="1"/>
              <a:t>can</a:t>
            </a:r>
            <a:r>
              <a:rPr lang="cs-CZ" dirty="0"/>
              <a:t> </a:t>
            </a:r>
            <a:r>
              <a:rPr lang="cs-CZ" b="1" dirty="0" err="1"/>
              <a:t>easily</a:t>
            </a:r>
            <a:r>
              <a:rPr lang="cs-CZ" dirty="0"/>
              <a:t> </a:t>
            </a:r>
            <a:r>
              <a:rPr lang="cs-CZ" dirty="0" err="1"/>
              <a:t>be</a:t>
            </a:r>
            <a:r>
              <a:rPr lang="cs-CZ" dirty="0"/>
              <a:t> </a:t>
            </a:r>
            <a:r>
              <a:rPr lang="cs-CZ" dirty="0" err="1"/>
              <a:t>expressed</a:t>
            </a:r>
            <a:r>
              <a:rPr lang="cs-CZ" dirty="0"/>
              <a:t> in </a:t>
            </a:r>
            <a:r>
              <a:rPr lang="cs-CZ" dirty="0" err="1"/>
              <a:t>monetary</a:t>
            </a:r>
            <a:r>
              <a:rPr lang="cs-CZ" dirty="0"/>
              <a:t> </a:t>
            </a:r>
            <a:r>
              <a:rPr lang="cs-CZ" dirty="0" err="1"/>
              <a:t>terms</a:t>
            </a:r>
            <a:r>
              <a:rPr lang="cs-CZ" dirty="0"/>
              <a:t> (</a:t>
            </a:r>
            <a:r>
              <a:rPr lang="cs-CZ" dirty="0" err="1"/>
              <a:t>fares</a:t>
            </a:r>
            <a:r>
              <a:rPr lang="cs-CZ" dirty="0"/>
              <a:t>, </a:t>
            </a:r>
            <a:r>
              <a:rPr lang="cs-CZ" dirty="0" err="1"/>
              <a:t>costs</a:t>
            </a:r>
            <a:r>
              <a:rPr lang="cs-CZ" dirty="0"/>
              <a:t> </a:t>
            </a:r>
            <a:r>
              <a:rPr lang="cs-CZ" dirty="0" err="1"/>
              <a:t>of</a:t>
            </a:r>
            <a:r>
              <a:rPr lang="cs-CZ" dirty="0"/>
              <a:t> </a:t>
            </a:r>
            <a:r>
              <a:rPr lang="cs-CZ" dirty="0" err="1"/>
              <a:t>building</a:t>
            </a:r>
            <a:r>
              <a:rPr lang="cs-CZ" dirty="0"/>
              <a:t> </a:t>
            </a:r>
            <a:r>
              <a:rPr lang="cs-CZ" dirty="0" err="1"/>
              <a:t>roads</a:t>
            </a:r>
            <a:r>
              <a:rPr lang="cs-CZ" dirty="0"/>
              <a:t> </a:t>
            </a:r>
            <a:r>
              <a:rPr lang="cs-CZ" dirty="0" err="1"/>
              <a:t>or</a:t>
            </a:r>
            <a:r>
              <a:rPr lang="cs-CZ" dirty="0"/>
              <a:t> </a:t>
            </a:r>
            <a:r>
              <a:rPr lang="cs-CZ" dirty="0" err="1"/>
              <a:t>operating</a:t>
            </a:r>
            <a:r>
              <a:rPr lang="cs-CZ" dirty="0"/>
              <a:t> </a:t>
            </a:r>
            <a:r>
              <a:rPr lang="cs-CZ" dirty="0" err="1"/>
              <a:t>trains</a:t>
            </a:r>
            <a:r>
              <a:rPr lang="cs-CZ" dirty="0"/>
              <a:t>), </a:t>
            </a:r>
            <a:r>
              <a:rPr lang="cs-CZ" dirty="0" err="1"/>
              <a:t>some</a:t>
            </a:r>
            <a:r>
              <a:rPr lang="cs-CZ" dirty="0"/>
              <a:t> are </a:t>
            </a:r>
            <a:r>
              <a:rPr lang="cs-CZ" b="1" dirty="0" err="1"/>
              <a:t>harder</a:t>
            </a:r>
            <a:r>
              <a:rPr lang="cs-CZ" dirty="0"/>
              <a:t> to </a:t>
            </a:r>
            <a:r>
              <a:rPr lang="cs-CZ" dirty="0" err="1"/>
              <a:t>monetize</a:t>
            </a:r>
            <a:r>
              <a:rPr lang="cs-CZ" dirty="0"/>
              <a:t> (</a:t>
            </a:r>
            <a:r>
              <a:rPr lang="cs-CZ" dirty="0" err="1"/>
              <a:t>accidents</a:t>
            </a:r>
            <a:r>
              <a:rPr lang="cs-CZ" dirty="0"/>
              <a:t>, </a:t>
            </a:r>
            <a:r>
              <a:rPr lang="cs-CZ" dirty="0" err="1"/>
              <a:t>noise</a:t>
            </a:r>
            <a:r>
              <a:rPr lang="cs-CZ" dirty="0"/>
              <a:t>) and </a:t>
            </a:r>
            <a:r>
              <a:rPr lang="cs-CZ" dirty="0" err="1"/>
              <a:t>finally</a:t>
            </a:r>
            <a:r>
              <a:rPr lang="cs-CZ" dirty="0"/>
              <a:t> </a:t>
            </a:r>
            <a:r>
              <a:rPr lang="cs-CZ" dirty="0" err="1"/>
              <a:t>some</a:t>
            </a:r>
            <a:r>
              <a:rPr lang="cs-CZ" dirty="0"/>
              <a:t> are very </a:t>
            </a:r>
            <a:r>
              <a:rPr lang="cs-CZ" b="1" dirty="0" err="1"/>
              <a:t>extremely</a:t>
            </a:r>
            <a:r>
              <a:rPr lang="cs-CZ" b="1" dirty="0"/>
              <a:t> </a:t>
            </a:r>
            <a:r>
              <a:rPr lang="cs-CZ" b="1" dirty="0" err="1"/>
              <a:t>diffucult</a:t>
            </a:r>
            <a:r>
              <a:rPr lang="cs-CZ" dirty="0"/>
              <a:t> to </a:t>
            </a:r>
            <a:r>
              <a:rPr lang="cs-CZ" dirty="0" err="1"/>
              <a:t>exprsss</a:t>
            </a:r>
            <a:r>
              <a:rPr lang="cs-CZ" dirty="0"/>
              <a:t> in </a:t>
            </a:r>
            <a:r>
              <a:rPr lang="cs-CZ" dirty="0" err="1"/>
              <a:t>monetary</a:t>
            </a:r>
            <a:r>
              <a:rPr lang="cs-CZ" dirty="0"/>
              <a:t> </a:t>
            </a:r>
            <a:r>
              <a:rPr lang="cs-CZ" dirty="0" err="1"/>
              <a:t>terms</a:t>
            </a:r>
            <a:r>
              <a:rPr lang="cs-CZ" dirty="0"/>
              <a:t> (</a:t>
            </a:r>
            <a:r>
              <a:rPr lang="cs-CZ" dirty="0" err="1"/>
              <a:t>change</a:t>
            </a:r>
            <a:r>
              <a:rPr lang="cs-CZ" dirty="0"/>
              <a:t> in </a:t>
            </a:r>
            <a:r>
              <a:rPr lang="cs-CZ" dirty="0" err="1"/>
              <a:t>the</a:t>
            </a:r>
            <a:r>
              <a:rPr lang="cs-CZ" dirty="0"/>
              <a:t> </a:t>
            </a:r>
            <a:r>
              <a:rPr lang="cs-CZ" dirty="0" err="1"/>
              <a:t>quality</a:t>
            </a:r>
            <a:r>
              <a:rPr lang="cs-CZ" dirty="0"/>
              <a:t> </a:t>
            </a:r>
            <a:r>
              <a:rPr lang="cs-CZ" dirty="0" err="1"/>
              <a:t>of</a:t>
            </a:r>
            <a:r>
              <a:rPr lang="cs-CZ" dirty="0"/>
              <a:t> </a:t>
            </a:r>
            <a:r>
              <a:rPr lang="cs-CZ" dirty="0" err="1"/>
              <a:t>landscape</a:t>
            </a:r>
            <a:r>
              <a:rPr lang="cs-CZ" dirty="0"/>
              <a:t>, </a:t>
            </a:r>
            <a:r>
              <a:rPr lang="cs-CZ" dirty="0" err="1"/>
              <a:t>wider</a:t>
            </a:r>
            <a:r>
              <a:rPr lang="cs-CZ" dirty="0"/>
              <a:t> </a:t>
            </a:r>
            <a:r>
              <a:rPr lang="cs-CZ" dirty="0" err="1"/>
              <a:t>economic</a:t>
            </a:r>
            <a:r>
              <a:rPr lang="cs-CZ" dirty="0"/>
              <a:t> </a:t>
            </a:r>
            <a:r>
              <a:rPr lang="cs-CZ" dirty="0" err="1"/>
              <a:t>benefits</a:t>
            </a:r>
            <a:r>
              <a:rPr lang="cs-CZ" dirty="0"/>
              <a:t>)</a:t>
            </a:r>
          </a:p>
          <a:p>
            <a:r>
              <a:rPr lang="cs-CZ" dirty="0" err="1"/>
              <a:t>This</a:t>
            </a:r>
            <a:r>
              <a:rPr lang="cs-CZ" dirty="0"/>
              <a:t> </a:t>
            </a:r>
            <a:r>
              <a:rPr lang="cs-CZ" dirty="0" err="1"/>
              <a:t>is</a:t>
            </a:r>
            <a:r>
              <a:rPr lang="cs-CZ" dirty="0"/>
              <a:t> a </a:t>
            </a:r>
            <a:r>
              <a:rPr lang="cs-CZ" dirty="0" err="1"/>
              <a:t>funamental</a:t>
            </a:r>
            <a:r>
              <a:rPr lang="cs-CZ" dirty="0"/>
              <a:t> </a:t>
            </a:r>
            <a:r>
              <a:rPr lang="cs-CZ" b="1" dirty="0" err="1"/>
              <a:t>diffuclty</a:t>
            </a:r>
            <a:r>
              <a:rPr lang="cs-CZ" dirty="0"/>
              <a:t> in CBA </a:t>
            </a:r>
            <a:r>
              <a:rPr lang="cs-CZ" dirty="0" err="1"/>
              <a:t>from</a:t>
            </a:r>
            <a:r>
              <a:rPr lang="cs-CZ" dirty="0"/>
              <a:t> </a:t>
            </a:r>
            <a:r>
              <a:rPr lang="cs-CZ" dirty="0" err="1"/>
              <a:t>their</a:t>
            </a:r>
            <a:r>
              <a:rPr lang="cs-CZ" dirty="0"/>
              <a:t> </a:t>
            </a:r>
            <a:r>
              <a:rPr lang="cs-CZ" dirty="0" err="1"/>
              <a:t>beginings</a:t>
            </a:r>
            <a:r>
              <a:rPr lang="cs-CZ" dirty="0"/>
              <a:t> in </a:t>
            </a:r>
            <a:r>
              <a:rPr lang="cs-CZ" dirty="0" err="1"/>
              <a:t>late</a:t>
            </a:r>
            <a:r>
              <a:rPr lang="cs-CZ" dirty="0"/>
              <a:t> 1950s </a:t>
            </a:r>
          </a:p>
        </p:txBody>
      </p:sp>
    </p:spTree>
    <p:extLst>
      <p:ext uri="{BB962C8B-B14F-4D97-AF65-F5344CB8AC3E}">
        <p14:creationId xmlns:p14="http://schemas.microsoft.com/office/powerpoint/2010/main" val="415705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67F8EC-6FE8-7647-B80A-831A2B4F8CAC}"/>
              </a:ext>
            </a:extLst>
          </p:cNvPr>
          <p:cNvSpPr>
            <a:spLocks noGrp="1"/>
          </p:cNvSpPr>
          <p:nvPr>
            <p:ph type="title"/>
          </p:nvPr>
        </p:nvSpPr>
        <p:spPr/>
        <p:txBody>
          <a:bodyPr/>
          <a:lstStyle/>
          <a:p>
            <a:r>
              <a:rPr lang="cs-CZ" dirty="0" err="1"/>
              <a:t>From</a:t>
            </a:r>
            <a:r>
              <a:rPr lang="cs-CZ" dirty="0"/>
              <a:t> CBA to SCBA</a:t>
            </a:r>
          </a:p>
        </p:txBody>
      </p:sp>
      <p:sp>
        <p:nvSpPr>
          <p:cNvPr id="3" name="Zástupný obsah 2">
            <a:extLst>
              <a:ext uri="{FF2B5EF4-FFF2-40B4-BE49-F238E27FC236}">
                <a16:creationId xmlns:a16="http://schemas.microsoft.com/office/drawing/2014/main" id="{7B59D7C8-8E33-74B4-6543-1F2E329C6841}"/>
              </a:ext>
            </a:extLst>
          </p:cNvPr>
          <p:cNvSpPr>
            <a:spLocks noGrp="1"/>
          </p:cNvSpPr>
          <p:nvPr>
            <p:ph idx="1"/>
          </p:nvPr>
        </p:nvSpPr>
        <p:spPr/>
        <p:txBody>
          <a:bodyPr>
            <a:normAutofit fontScale="92500"/>
          </a:bodyPr>
          <a:lstStyle/>
          <a:p>
            <a:r>
              <a:rPr lang="cs-CZ" b="1" dirty="0" err="1"/>
              <a:t>Private</a:t>
            </a:r>
            <a:r>
              <a:rPr lang="cs-CZ" dirty="0"/>
              <a:t> </a:t>
            </a:r>
            <a:r>
              <a:rPr lang="cs-CZ" dirty="0" err="1"/>
              <a:t>sector</a:t>
            </a:r>
            <a:r>
              <a:rPr lang="cs-CZ" dirty="0"/>
              <a:t> → CBA </a:t>
            </a:r>
            <a:r>
              <a:rPr lang="cs-CZ" dirty="0" err="1"/>
              <a:t>is</a:t>
            </a:r>
            <a:r>
              <a:rPr lang="cs-CZ" dirty="0"/>
              <a:t> </a:t>
            </a:r>
            <a:r>
              <a:rPr lang="cs-CZ" dirty="0" err="1"/>
              <a:t>straightforward</a:t>
            </a:r>
            <a:r>
              <a:rPr lang="cs-CZ" dirty="0"/>
              <a:t> → </a:t>
            </a:r>
            <a:r>
              <a:rPr lang="cs-CZ" dirty="0" err="1"/>
              <a:t>only</a:t>
            </a:r>
            <a:r>
              <a:rPr lang="cs-CZ" dirty="0"/>
              <a:t> </a:t>
            </a:r>
            <a:r>
              <a:rPr lang="cs-CZ" dirty="0" err="1"/>
              <a:t>costs</a:t>
            </a:r>
            <a:r>
              <a:rPr lang="cs-CZ" dirty="0"/>
              <a:t> and </a:t>
            </a:r>
            <a:r>
              <a:rPr lang="cs-CZ" dirty="0" err="1"/>
              <a:t>benefits</a:t>
            </a:r>
            <a:r>
              <a:rPr lang="cs-CZ" dirty="0"/>
              <a:t> </a:t>
            </a:r>
            <a:r>
              <a:rPr lang="cs-CZ" dirty="0" err="1"/>
              <a:t>that</a:t>
            </a:r>
            <a:r>
              <a:rPr lang="cs-CZ" dirty="0"/>
              <a:t> </a:t>
            </a:r>
            <a:r>
              <a:rPr lang="cs-CZ" dirty="0" err="1"/>
              <a:t>can</a:t>
            </a:r>
            <a:r>
              <a:rPr lang="cs-CZ" dirty="0"/>
              <a:t> </a:t>
            </a:r>
            <a:r>
              <a:rPr lang="cs-CZ" dirty="0" err="1"/>
              <a:t>be</a:t>
            </a:r>
            <a:r>
              <a:rPr lang="cs-CZ" dirty="0"/>
              <a:t> sold </a:t>
            </a:r>
            <a:r>
              <a:rPr lang="cs-CZ" dirty="0" err="1"/>
              <a:t>at</a:t>
            </a:r>
            <a:r>
              <a:rPr lang="cs-CZ" dirty="0"/>
              <a:t> </a:t>
            </a:r>
            <a:r>
              <a:rPr lang="cs-CZ" dirty="0" err="1"/>
              <a:t>the</a:t>
            </a:r>
            <a:r>
              <a:rPr lang="cs-CZ" dirty="0"/>
              <a:t> market</a:t>
            </a:r>
          </a:p>
          <a:p>
            <a:r>
              <a:rPr lang="cs-CZ" b="1" dirty="0"/>
              <a:t>Public</a:t>
            </a:r>
            <a:r>
              <a:rPr lang="cs-CZ" dirty="0"/>
              <a:t> </a:t>
            </a:r>
            <a:r>
              <a:rPr lang="cs-CZ" dirty="0" err="1"/>
              <a:t>sector</a:t>
            </a:r>
            <a:r>
              <a:rPr lang="cs-CZ" dirty="0"/>
              <a:t> → </a:t>
            </a:r>
            <a:r>
              <a:rPr lang="cs-CZ" dirty="0" err="1"/>
              <a:t>wider</a:t>
            </a:r>
            <a:r>
              <a:rPr lang="cs-CZ" dirty="0"/>
              <a:t> </a:t>
            </a:r>
            <a:r>
              <a:rPr lang="cs-CZ" dirty="0" err="1"/>
              <a:t>range</a:t>
            </a:r>
            <a:r>
              <a:rPr lang="cs-CZ" dirty="0"/>
              <a:t> </a:t>
            </a:r>
            <a:r>
              <a:rPr lang="cs-CZ" dirty="0" err="1"/>
              <a:t>of</a:t>
            </a:r>
            <a:r>
              <a:rPr lang="cs-CZ" dirty="0"/>
              <a:t> </a:t>
            </a:r>
            <a:r>
              <a:rPr lang="cs-CZ" dirty="0" err="1"/>
              <a:t>costs</a:t>
            </a:r>
            <a:r>
              <a:rPr lang="cs-CZ" dirty="0"/>
              <a:t> and </a:t>
            </a:r>
            <a:r>
              <a:rPr lang="cs-CZ" dirty="0" err="1"/>
              <a:t>benefits</a:t>
            </a:r>
            <a:r>
              <a:rPr lang="cs-CZ" dirty="0"/>
              <a:t> → </a:t>
            </a:r>
            <a:r>
              <a:rPr lang="cs-CZ" dirty="0" err="1"/>
              <a:t>what</a:t>
            </a:r>
            <a:r>
              <a:rPr lang="cs-CZ" dirty="0"/>
              <a:t> to </a:t>
            </a:r>
            <a:r>
              <a:rPr lang="cs-CZ" dirty="0" err="1"/>
              <a:t>include</a:t>
            </a:r>
            <a:r>
              <a:rPr lang="cs-CZ" dirty="0"/>
              <a:t> and </a:t>
            </a:r>
            <a:r>
              <a:rPr lang="cs-CZ" dirty="0" err="1"/>
              <a:t>what</a:t>
            </a:r>
            <a:r>
              <a:rPr lang="cs-CZ" dirty="0"/>
              <a:t> to </a:t>
            </a:r>
            <a:r>
              <a:rPr lang="cs-CZ" dirty="0" err="1"/>
              <a:t>exclude</a:t>
            </a:r>
            <a:r>
              <a:rPr lang="cs-CZ" dirty="0"/>
              <a:t>? → many </a:t>
            </a:r>
            <a:r>
              <a:rPr lang="cs-CZ" dirty="0" err="1"/>
              <a:t>factors</a:t>
            </a:r>
            <a:r>
              <a:rPr lang="cs-CZ" dirty="0"/>
              <a:t> (</a:t>
            </a:r>
            <a:r>
              <a:rPr lang="cs-CZ" dirty="0" err="1"/>
              <a:t>time</a:t>
            </a:r>
            <a:r>
              <a:rPr lang="cs-CZ" dirty="0"/>
              <a:t> and </a:t>
            </a:r>
            <a:r>
              <a:rPr lang="cs-CZ" dirty="0" err="1"/>
              <a:t>accidents</a:t>
            </a:r>
            <a:r>
              <a:rPr lang="cs-CZ" dirty="0"/>
              <a:t> </a:t>
            </a:r>
            <a:r>
              <a:rPr lang="cs-CZ" dirty="0" err="1"/>
              <a:t>savings</a:t>
            </a:r>
            <a:r>
              <a:rPr lang="cs-CZ" dirty="0"/>
              <a:t>) </a:t>
            </a:r>
            <a:r>
              <a:rPr lang="cs-CZ" dirty="0" err="1"/>
              <a:t>cannot</a:t>
            </a:r>
            <a:r>
              <a:rPr lang="cs-CZ" dirty="0"/>
              <a:t> </a:t>
            </a:r>
            <a:r>
              <a:rPr lang="cs-CZ" dirty="0" err="1"/>
              <a:t>be</a:t>
            </a:r>
            <a:r>
              <a:rPr lang="cs-CZ" dirty="0"/>
              <a:t> </a:t>
            </a:r>
            <a:r>
              <a:rPr lang="cs-CZ" dirty="0" err="1"/>
              <a:t>bought</a:t>
            </a:r>
            <a:r>
              <a:rPr lang="cs-CZ" dirty="0"/>
              <a:t> </a:t>
            </a:r>
            <a:r>
              <a:rPr lang="cs-CZ" dirty="0" err="1"/>
              <a:t>at</a:t>
            </a:r>
            <a:r>
              <a:rPr lang="cs-CZ" dirty="0"/>
              <a:t> </a:t>
            </a:r>
            <a:r>
              <a:rPr lang="cs-CZ" dirty="0" err="1"/>
              <a:t>the</a:t>
            </a:r>
            <a:r>
              <a:rPr lang="cs-CZ" dirty="0"/>
              <a:t> open market</a:t>
            </a:r>
          </a:p>
          <a:p>
            <a:r>
              <a:rPr lang="cs-CZ" b="1" dirty="0" err="1"/>
              <a:t>Social</a:t>
            </a:r>
            <a:r>
              <a:rPr lang="cs-CZ" dirty="0"/>
              <a:t> </a:t>
            </a:r>
            <a:r>
              <a:rPr lang="cs-CZ" dirty="0" err="1"/>
              <a:t>costs</a:t>
            </a:r>
            <a:r>
              <a:rPr lang="cs-CZ" dirty="0"/>
              <a:t> benefit </a:t>
            </a:r>
            <a:r>
              <a:rPr lang="cs-CZ" dirty="0" err="1"/>
              <a:t>analysis</a:t>
            </a:r>
            <a:r>
              <a:rPr lang="cs-CZ" dirty="0"/>
              <a:t> (SCBA) → CBA </a:t>
            </a:r>
            <a:r>
              <a:rPr lang="cs-CZ" dirty="0" err="1"/>
              <a:t>that</a:t>
            </a:r>
            <a:r>
              <a:rPr lang="cs-CZ" dirty="0"/>
              <a:t> </a:t>
            </a:r>
            <a:r>
              <a:rPr lang="cs-CZ" dirty="0" err="1"/>
              <a:t>includes</a:t>
            </a:r>
            <a:r>
              <a:rPr lang="cs-CZ" dirty="0"/>
              <a:t> </a:t>
            </a:r>
            <a:r>
              <a:rPr lang="cs-CZ" dirty="0" err="1"/>
              <a:t>factors</a:t>
            </a:r>
            <a:r>
              <a:rPr lang="cs-CZ" dirty="0"/>
              <a:t> </a:t>
            </a:r>
            <a:r>
              <a:rPr lang="cs-CZ" dirty="0" err="1"/>
              <a:t>without</a:t>
            </a:r>
            <a:r>
              <a:rPr lang="cs-CZ" dirty="0"/>
              <a:t> direct market </a:t>
            </a:r>
            <a:r>
              <a:rPr lang="cs-CZ" dirty="0" err="1"/>
              <a:t>value</a:t>
            </a:r>
            <a:r>
              <a:rPr lang="cs-CZ" dirty="0"/>
              <a:t>, but </a:t>
            </a:r>
            <a:r>
              <a:rPr lang="cs-CZ" dirty="0" err="1"/>
              <a:t>with</a:t>
            </a:r>
            <a:r>
              <a:rPr lang="cs-CZ" dirty="0"/>
              <a:t> </a:t>
            </a:r>
            <a:r>
              <a:rPr lang="cs-CZ" dirty="0" err="1"/>
              <a:t>social</a:t>
            </a:r>
            <a:r>
              <a:rPr lang="cs-CZ" dirty="0"/>
              <a:t> </a:t>
            </a:r>
            <a:r>
              <a:rPr lang="cs-CZ" dirty="0" err="1"/>
              <a:t>value</a:t>
            </a:r>
            <a:endParaRPr lang="cs-CZ" dirty="0"/>
          </a:p>
        </p:txBody>
      </p:sp>
    </p:spTree>
    <p:extLst>
      <p:ext uri="{BB962C8B-B14F-4D97-AF65-F5344CB8AC3E}">
        <p14:creationId xmlns:p14="http://schemas.microsoft.com/office/powerpoint/2010/main" val="306316148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1247</TotalTime>
  <Words>2547</Words>
  <Application>Microsoft Office PowerPoint</Application>
  <PresentationFormat>Předvádění na obrazovce (4:3)</PresentationFormat>
  <Paragraphs>186</Paragraphs>
  <Slides>48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48</vt:i4>
      </vt:variant>
    </vt:vector>
  </HeadingPairs>
  <TitlesOfParts>
    <vt:vector size="52" baseType="lpstr">
      <vt:lpstr>Arial</vt:lpstr>
      <vt:lpstr>Calibri</vt:lpstr>
      <vt:lpstr>Courier New</vt:lpstr>
      <vt:lpstr>Motiv systému Office</vt:lpstr>
      <vt:lpstr>12. TRANSPORT APPRAISAL</vt:lpstr>
      <vt:lpstr>Introduction</vt:lpstr>
      <vt:lpstr>Alternatives</vt:lpstr>
      <vt:lpstr>Appraisal and Forecasting</vt:lpstr>
      <vt:lpstr>The appraisal process</vt:lpstr>
      <vt:lpstr>The role of politics</vt:lpstr>
      <vt:lpstr>Cost benefit analysis</vt:lpstr>
      <vt:lpstr>Monetary values</vt:lpstr>
      <vt:lpstr>From CBA to SCBA</vt:lpstr>
      <vt:lpstr>One problem</vt:lpstr>
      <vt:lpstr>Prezentace aplikace PowerPoint</vt:lpstr>
      <vt:lpstr>Objective - based appraisal</vt:lpstr>
      <vt:lpstr>How does CBA work?</vt:lpstr>
      <vt:lpstr>Steps in CBA</vt:lpstr>
      <vt:lpstr>Steps in CBA (2)</vt:lpstr>
      <vt:lpstr>Prezentace aplikace PowerPoint</vt:lpstr>
      <vt:lpstr>Key elements of SCBA (1) </vt:lpstr>
      <vt:lpstr>Key elements of SCBA (2)</vt:lpstr>
      <vt:lpstr>Value of time</vt:lpstr>
      <vt:lpstr>Discussion</vt:lpstr>
      <vt:lpstr>Exercise (1) – Discount rate</vt:lpstr>
      <vt:lpstr>Exercise (2) – Value of licence</vt:lpstr>
      <vt:lpstr>Exercise (3) – Investments „needs“</vt:lpstr>
      <vt:lpstr>Exercise (4) – Value of time</vt:lpstr>
      <vt:lpstr>The Economics of Investment in High Speed Rail</vt:lpstr>
      <vt:lpstr>Introduction</vt:lpstr>
      <vt:lpstr>Design</vt:lpstr>
      <vt:lpstr>Aims</vt:lpstr>
      <vt:lpstr>Appraisal and Evaluation</vt:lpstr>
      <vt:lpstr>Benefits of HSR (UK evidence)</vt:lpstr>
      <vt:lpstr>HSR traffic (European evidence)</vt:lpstr>
      <vt:lpstr>Capital costs</vt:lpstr>
      <vt:lpstr>Demand </vt:lpstr>
      <vt:lpstr>Competition</vt:lpstr>
      <vt:lpstr>Analysis</vt:lpstr>
      <vt:lpstr>Test for HSR investment</vt:lpstr>
      <vt:lpstr>Prezentace aplikace PowerPoint</vt:lpstr>
      <vt:lpstr>Prezentace aplikace PowerPoint</vt:lpstr>
      <vt:lpstr>HSR in France</vt:lpstr>
      <vt:lpstr>CBA of HSR in Spain</vt:lpstr>
      <vt:lpstr>CBA of HSR in Britain</vt:lpstr>
      <vt:lpstr>HSR costs and benefits</vt:lpstr>
      <vt:lpstr>HSR in the Czech Republic</vt:lpstr>
      <vt:lpstr>Is it a good idea to build HSR in the Czech Republic?</vt:lpstr>
      <vt:lpstr>The „threat“ of being excluded from HSR network in Central Europe</vt:lpstr>
      <vt:lpstr>Bent Flyvbjerg</vt:lpstr>
      <vt:lpstr>Biased demand forecasts</vt:lpstr>
      <vt:lpstr>Cost escalation</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Readings for Lecture 12</dc:title>
  <dc:creator>Tomes Zdenek</dc:creator>
  <cp:lastModifiedBy>Zdeněk Tomeš</cp:lastModifiedBy>
  <cp:revision>48</cp:revision>
  <dcterms:created xsi:type="dcterms:W3CDTF">2018-01-04T07:01:17Z</dcterms:created>
  <dcterms:modified xsi:type="dcterms:W3CDTF">2023-08-16T19:24:10Z</dcterms:modified>
</cp:coreProperties>
</file>