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notesMasterIdLst>
    <p:notesMasterId r:id="rId36"/>
  </p:notesMasterIdLst>
  <p:sldIdLst>
    <p:sldId id="297" r:id="rId2"/>
    <p:sldId id="290" r:id="rId3"/>
    <p:sldId id="300" r:id="rId4"/>
    <p:sldId id="303" r:id="rId5"/>
    <p:sldId id="323" r:id="rId6"/>
    <p:sldId id="324" r:id="rId7"/>
    <p:sldId id="326" r:id="rId8"/>
    <p:sldId id="325" r:id="rId9"/>
    <p:sldId id="330" r:id="rId10"/>
    <p:sldId id="331" r:id="rId11"/>
    <p:sldId id="327" r:id="rId12"/>
    <p:sldId id="328" r:id="rId13"/>
    <p:sldId id="329" r:id="rId14"/>
    <p:sldId id="332" r:id="rId15"/>
    <p:sldId id="333" r:id="rId16"/>
    <p:sldId id="335" r:id="rId17"/>
    <p:sldId id="334" r:id="rId18"/>
    <p:sldId id="340" r:id="rId19"/>
    <p:sldId id="341" r:id="rId20"/>
    <p:sldId id="336" r:id="rId21"/>
    <p:sldId id="337" r:id="rId22"/>
    <p:sldId id="339" r:id="rId23"/>
    <p:sldId id="338" r:id="rId24"/>
    <p:sldId id="343" r:id="rId25"/>
    <p:sldId id="344" r:id="rId26"/>
    <p:sldId id="342" r:id="rId27"/>
    <p:sldId id="345" r:id="rId28"/>
    <p:sldId id="346" r:id="rId29"/>
    <p:sldId id="347" r:id="rId30"/>
    <p:sldId id="348" r:id="rId31"/>
    <p:sldId id="350" r:id="rId32"/>
    <p:sldId id="2147376608" r:id="rId33"/>
    <p:sldId id="2147376605" r:id="rId34"/>
    <p:sldId id="264" r:id="rId35"/>
  </p:sldIdLst>
  <p:sldSz cx="9906000" cy="6858000" type="A4"/>
  <p:notesSz cx="6858000" cy="9144000"/>
  <p:embeddedFontLst>
    <p:embeddedFont>
      <p:font typeface="KPMG Bold" panose="020B0803030202040204" pitchFamily="34" charset="0"/>
      <p:bold r:id="rId37"/>
      <p:boldItalic r:id="rId38"/>
    </p:embeddedFont>
  </p:embeddedFontLst>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204B"/>
    <a:srgbClr val="F68D2E"/>
    <a:srgbClr val="EAAA00"/>
    <a:srgbClr val="43B02A"/>
    <a:srgbClr val="009A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9" autoAdjust="0"/>
    <p:restoredTop sz="78496" autoAdjust="0"/>
  </p:normalViewPr>
  <p:slideViewPr>
    <p:cSldViewPr snapToGrid="0" showGuides="1">
      <p:cViewPr varScale="1">
        <p:scale>
          <a:sx n="88" d="100"/>
          <a:sy n="88" d="100"/>
        </p:scale>
        <p:origin x="2100" y="96"/>
      </p:cViewPr>
      <p:guideLst/>
    </p:cSldViewPr>
  </p:slideViewPr>
  <p:outlineViewPr>
    <p:cViewPr>
      <p:scale>
        <a:sx n="33" d="100"/>
        <a:sy n="33" d="100"/>
      </p:scale>
      <p:origin x="0" y="-8390"/>
    </p:cViewPr>
  </p:outlineViewPr>
  <p:notesTextViewPr>
    <p:cViewPr>
      <p:scale>
        <a:sx n="3" d="2"/>
        <a:sy n="3" d="2"/>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D5775B-F2E3-427F-8D24-692EB177B629}" type="datetimeFigureOut">
              <a:rPr lang="cs-CZ" smtClean="0"/>
              <a:t>10.11.2024</a:t>
            </a:fld>
            <a:endParaRPr lang="cs-CZ"/>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276C6-C0D2-40AD-BD31-777D216E55A2}" type="slidenum">
              <a:rPr lang="cs-CZ" smtClean="0"/>
              <a:t>‹#›</a:t>
            </a:fld>
            <a:endParaRPr lang="cs-CZ"/>
          </a:p>
        </p:txBody>
      </p:sp>
    </p:spTree>
    <p:extLst>
      <p:ext uri="{BB962C8B-B14F-4D97-AF65-F5344CB8AC3E}">
        <p14:creationId xmlns:p14="http://schemas.microsoft.com/office/powerpoint/2010/main" val="3311823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15" indent="-185715">
              <a:buFontTx/>
              <a:buChar char="-"/>
            </a:pPr>
            <a:r>
              <a:rPr lang="cs-CZ" sz="1200" dirty="0"/>
              <a:t>Směrnice</a:t>
            </a:r>
          </a:p>
          <a:p>
            <a:pPr marL="185715" indent="-185715">
              <a:buFontTx/>
              <a:buChar char="-"/>
            </a:pPr>
            <a:r>
              <a:rPr lang="cs-CZ" sz="1200" dirty="0"/>
              <a:t>ZDPH</a:t>
            </a:r>
          </a:p>
          <a:p>
            <a:pPr marL="185715" indent="-185715">
              <a:buFontTx/>
              <a:buChar char="-"/>
            </a:pPr>
            <a:endParaRPr lang="cs-CZ" sz="1200" dirty="0"/>
          </a:p>
          <a:p>
            <a:pPr marL="185715" indent="-185715">
              <a:buFontTx/>
              <a:buChar char="-"/>
            </a:pPr>
            <a:r>
              <a:rPr lang="cs-CZ" sz="1200" dirty="0"/>
              <a:t>Kde se bude zdaňovat?</a:t>
            </a:r>
          </a:p>
          <a:p>
            <a:pPr marL="185715" indent="-185715">
              <a:buFontTx/>
              <a:buChar char="-"/>
            </a:pPr>
            <a:r>
              <a:rPr lang="cs-CZ" sz="1200" dirty="0"/>
              <a:t>Jaký DPH režim?</a:t>
            </a:r>
          </a:p>
          <a:p>
            <a:endParaRPr lang="cs-CZ" dirty="0"/>
          </a:p>
        </p:txBody>
      </p:sp>
      <p:sp>
        <p:nvSpPr>
          <p:cNvPr id="4" name="Slide Number Placeholder 3"/>
          <p:cNvSpPr>
            <a:spLocks noGrp="1"/>
          </p:cNvSpPr>
          <p:nvPr>
            <p:ph type="sldNum" sz="quarter" idx="5"/>
          </p:nvPr>
        </p:nvSpPr>
        <p:spPr/>
        <p:txBody>
          <a:bodyPr/>
          <a:lstStyle/>
          <a:p>
            <a:fld id="{68D276C6-C0D2-40AD-BD31-777D216E55A2}" type="slidenum">
              <a:rPr lang="cs-CZ" smtClean="0"/>
              <a:t>2</a:t>
            </a:fld>
            <a:endParaRPr lang="cs-CZ"/>
          </a:p>
        </p:txBody>
      </p:sp>
    </p:spTree>
    <p:extLst>
      <p:ext uri="{BB962C8B-B14F-4D97-AF65-F5344CB8AC3E}">
        <p14:creationId xmlns:p14="http://schemas.microsoft.com/office/powerpoint/2010/main" val="4084226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900" dirty="0"/>
              <a:t>Základním cílem uplatnění triangulace je zjednodušení dodání zboží mezi třemi subjekty zaregistrovanými k DPH ve třech různých členských státech </a:t>
            </a:r>
          </a:p>
          <a:p>
            <a:endParaRPr lang="cs-CZ" sz="900" dirty="0"/>
          </a:p>
          <a:p>
            <a:pPr defTabSz="990478">
              <a:defRPr/>
            </a:pPr>
            <a:r>
              <a:rPr lang="cs-CZ" sz="900" dirty="0"/>
              <a:t>Základním předpokladem tohoto zjednodušení je, že se daného řetězového obchodu (tj. obchod s jednou přepravou ale dvěma fakturačními toky) účastní osoby registrované k dani ve třech členských státech EU. V případě klasického řetězového obchodu by za situace, </a:t>
            </a:r>
            <a:r>
              <a:rPr lang="cs-CZ" sz="900" b="1" u="sng" dirty="0"/>
              <a:t>kdy je přeprava přiřazena prvnímu fakturačnímu toku </a:t>
            </a:r>
            <a:r>
              <a:rPr lang="cs-CZ" sz="900" dirty="0"/>
              <a:t>(např. přepravu realizuje první dodávající), vznikla prostřední osobě povinnost registrovat se ve státě příjemce (za účelem vykázání pořízení daného zboží a následné dodávky konečnému odběrateli). Při splnění určitých podmínek lze však v tomto případě uplatnit zjednodušený postup, kdy se v členském státě určení prostřední osoba k DPH registrovat nemusí.</a:t>
            </a:r>
          </a:p>
          <a:p>
            <a:r>
              <a:rPr lang="cs-CZ" sz="900" b="1" u="sng" dirty="0"/>
              <a:t>Pozor! Prostřední nesmí být registrovaná v zemi koncového zákazníka, pak triangulace nejde (nemá smysl)</a:t>
            </a:r>
          </a:p>
          <a:p>
            <a:r>
              <a:rPr lang="cs-CZ" sz="900" b="1" u="sng" dirty="0"/>
              <a:t>Plus nejde, pokud přeprava až u 2.transakce</a:t>
            </a:r>
          </a:p>
          <a:p>
            <a:endParaRPr lang="cs-CZ" sz="900" dirty="0"/>
          </a:p>
          <a:p>
            <a:r>
              <a:rPr lang="cs-CZ" sz="900" dirty="0"/>
              <a:t>Definice </a:t>
            </a:r>
          </a:p>
          <a:p>
            <a:pPr marL="309524" indent="-309524">
              <a:buFont typeface="Arial" panose="020B0604020202020204" pitchFamily="34" charset="0"/>
              <a:buChar char="•"/>
            </a:pPr>
            <a:r>
              <a:rPr lang="cs-CZ" sz="900" dirty="0"/>
              <a:t>prodávající osoba</a:t>
            </a:r>
          </a:p>
          <a:p>
            <a:pPr lvl="3"/>
            <a:r>
              <a:rPr lang="cs-CZ" sz="900" dirty="0"/>
              <a:t>registrovaná k dani v členském státě, ze kterého je zboží odesláno nebo přepraveno přímo ke kupujícímu do členského státu, ve kterém je ukončení odeslání nebo přepravy zboží </a:t>
            </a:r>
          </a:p>
          <a:p>
            <a:pPr marL="309524" indent="-309524">
              <a:buFont typeface="Arial" panose="020B0604020202020204" pitchFamily="34" charset="0"/>
              <a:buChar char="•"/>
            </a:pPr>
            <a:r>
              <a:rPr lang="cs-CZ" sz="900" dirty="0"/>
              <a:t>kupující osoba </a:t>
            </a:r>
          </a:p>
          <a:p>
            <a:pPr lvl="3"/>
            <a:r>
              <a:rPr lang="cs-CZ" sz="900" dirty="0"/>
              <a:t>osoba registrovaná k dani v členském státě ukončení odeslání nebo přepravy zboží, která kupuje zboží od prostřední osoby </a:t>
            </a:r>
          </a:p>
          <a:p>
            <a:pPr marL="309524" indent="-309524">
              <a:buFont typeface="Arial" panose="020B0604020202020204" pitchFamily="34" charset="0"/>
              <a:buChar char="•"/>
            </a:pPr>
            <a:r>
              <a:rPr lang="cs-CZ" sz="900" dirty="0"/>
              <a:t>prostřední osoba </a:t>
            </a:r>
          </a:p>
          <a:p>
            <a:pPr lvl="3"/>
            <a:r>
              <a:rPr lang="cs-CZ" sz="900" dirty="0"/>
              <a:t>osoba registrovaná k dani v jiném členském státě, než ve kterém je registrován k dani prodávající a kupující, která pořizuje zboží od prodávajícího v členském státě kupujícího </a:t>
            </a:r>
            <a:r>
              <a:rPr lang="cs-CZ" sz="900" b="1" dirty="0"/>
              <a:t>s cílem následného dodání zboží kupujícímu v tomto členském státě</a:t>
            </a:r>
          </a:p>
          <a:p>
            <a:endParaRPr lang="cs-CZ" dirty="0"/>
          </a:p>
          <a:p>
            <a:endParaRPr lang="cs-CZ" dirty="0"/>
          </a:p>
        </p:txBody>
      </p:sp>
      <p:sp>
        <p:nvSpPr>
          <p:cNvPr id="4" name="Slide Number Placeholder 3"/>
          <p:cNvSpPr>
            <a:spLocks noGrp="1"/>
          </p:cNvSpPr>
          <p:nvPr>
            <p:ph type="sldNum" sz="quarter" idx="5"/>
          </p:nvPr>
        </p:nvSpPr>
        <p:spPr/>
        <p:txBody>
          <a:bodyPr/>
          <a:lstStyle/>
          <a:p>
            <a:fld id="{68D276C6-C0D2-40AD-BD31-777D216E55A2}" type="slidenum">
              <a:rPr lang="cs-CZ" smtClean="0"/>
              <a:t>26</a:t>
            </a:fld>
            <a:endParaRPr lang="cs-CZ"/>
          </a:p>
        </p:txBody>
      </p:sp>
    </p:spTree>
    <p:extLst>
      <p:ext uri="{BB962C8B-B14F-4D97-AF65-F5344CB8AC3E}">
        <p14:creationId xmlns:p14="http://schemas.microsoft.com/office/powerpoint/2010/main" val="1268689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1000" dirty="0"/>
              <a:t>Specifické požadavky ZDPH </a:t>
            </a:r>
          </a:p>
          <a:p>
            <a:pPr marL="309524" indent="-309524">
              <a:buFont typeface="Arial" panose="020B0604020202020204" pitchFamily="34" charset="0"/>
              <a:buChar char="•"/>
            </a:pPr>
            <a:r>
              <a:rPr lang="cs-CZ" sz="1000" dirty="0"/>
              <a:t>prostřední osoba </a:t>
            </a:r>
          </a:p>
          <a:p>
            <a:pPr marL="617586" lvl="2" indent="-309524">
              <a:buFont typeface="Courier New" panose="02070309020205020404" pitchFamily="49" charset="0"/>
              <a:buChar char="o"/>
            </a:pPr>
            <a:r>
              <a:rPr lang="cs-CZ" sz="1000" dirty="0"/>
              <a:t>prostřední osoba není plátcem ani osobou identifikovanou k dani v ČR, </a:t>
            </a:r>
          </a:p>
          <a:p>
            <a:pPr marL="617586" lvl="2" indent="-309524">
              <a:buFont typeface="Courier New" panose="02070309020205020404" pitchFamily="49" charset="0"/>
              <a:buChar char="o"/>
            </a:pPr>
            <a:r>
              <a:rPr lang="cs-CZ" sz="1000" dirty="0"/>
              <a:t>je osobou registrovanou k dani v jiném členském státě, </a:t>
            </a:r>
          </a:p>
          <a:p>
            <a:pPr marL="617586" lvl="2" indent="-309524">
              <a:buFont typeface="Courier New" panose="02070309020205020404" pitchFamily="49" charset="0"/>
              <a:buChar char="o"/>
            </a:pPr>
            <a:r>
              <a:rPr lang="cs-CZ" sz="1000" b="1" dirty="0"/>
              <a:t>povinna oznámit prodávajícímu a kupujícímu stejné DIČ </a:t>
            </a:r>
          </a:p>
          <a:p>
            <a:pPr marL="617586" lvl="2" indent="-309524">
              <a:buFont typeface="Courier New" panose="02070309020205020404" pitchFamily="49" charset="0"/>
              <a:buChar char="o"/>
            </a:pPr>
            <a:r>
              <a:rPr lang="cs-CZ" sz="1000" b="1" dirty="0"/>
              <a:t>povinna vystavit kupujícímu daňový doklad se sdělením, že se jedná o třístranný obchod a uvést na něm toto DIČ ; plus uvést na doklad, že DPH odvádí kupující!!!! (v návaznosti na judikaturu)</a:t>
            </a:r>
          </a:p>
          <a:p>
            <a:pPr marL="617586" lvl="2" indent="-309524">
              <a:buFont typeface="Courier New" panose="02070309020205020404" pitchFamily="49" charset="0"/>
              <a:buChar char="o"/>
            </a:pPr>
            <a:r>
              <a:rPr lang="cs-CZ" sz="1000" b="1" dirty="0"/>
              <a:t>zboží přímo odesláno nebo přepraveno z členského státu prodávajícího do ČR a je určeno pro kupujícího, </a:t>
            </a:r>
            <a:r>
              <a:rPr lang="cs-CZ" sz="1000" dirty="0"/>
              <a:t>pro kterého prostřední osoba uskutečňuje následné dodání zboží</a:t>
            </a:r>
          </a:p>
          <a:p>
            <a:pPr marL="617586" lvl="2" indent="-309524">
              <a:buFont typeface="Courier New" panose="02070309020205020404" pitchFamily="49" charset="0"/>
              <a:buChar char="o"/>
            </a:pPr>
            <a:endParaRPr lang="cs-CZ" sz="1000" dirty="0"/>
          </a:p>
          <a:p>
            <a:pPr marL="309524" indent="-309524">
              <a:buFont typeface="Arial" panose="020B0604020202020204" pitchFamily="34" charset="0"/>
              <a:buChar char="•"/>
            </a:pPr>
            <a:r>
              <a:rPr lang="cs-CZ" sz="1000" dirty="0"/>
              <a:t>kupující </a:t>
            </a:r>
          </a:p>
          <a:p>
            <a:pPr marL="617586" lvl="2" indent="-309524">
              <a:buFont typeface="Courier New" panose="02070309020205020404" pitchFamily="49" charset="0"/>
              <a:buChar char="o"/>
            </a:pPr>
            <a:r>
              <a:rPr lang="cs-CZ" sz="1000" dirty="0"/>
              <a:t>je plátce nebo osoba identifikovaná k dani</a:t>
            </a:r>
          </a:p>
          <a:p>
            <a:pPr marL="617586" lvl="2" indent="-309524">
              <a:buFont typeface="Courier New" panose="02070309020205020404" pitchFamily="49" charset="0"/>
              <a:buChar char="o"/>
            </a:pPr>
            <a:r>
              <a:rPr lang="cs-CZ" sz="1000" dirty="0"/>
              <a:t>povinen přiznat a zaplatit daň podle §108</a:t>
            </a:r>
          </a:p>
          <a:p>
            <a:pPr marL="617586" lvl="2" indent="-309524">
              <a:buFont typeface="Courier New" panose="02070309020205020404" pitchFamily="49" charset="0"/>
              <a:buChar char="o"/>
            </a:pPr>
            <a:r>
              <a:rPr lang="cs-CZ" sz="1000" dirty="0"/>
              <a:t>povinen oznámit prostřední osobě DIČ a přiznat a zaplatit daň na základě daňového dokladu vystaveného prostřední osobou, stejně jako při pořízení zboží z jiného členského státu </a:t>
            </a:r>
          </a:p>
          <a:p>
            <a:endParaRPr lang="cs-CZ" dirty="0"/>
          </a:p>
          <a:p>
            <a:endParaRPr lang="cs-CZ" dirty="0"/>
          </a:p>
        </p:txBody>
      </p:sp>
      <p:sp>
        <p:nvSpPr>
          <p:cNvPr id="4" name="Slide Number Placeholder 3"/>
          <p:cNvSpPr>
            <a:spLocks noGrp="1"/>
          </p:cNvSpPr>
          <p:nvPr>
            <p:ph type="sldNum" sz="quarter" idx="5"/>
          </p:nvPr>
        </p:nvSpPr>
        <p:spPr/>
        <p:txBody>
          <a:bodyPr/>
          <a:lstStyle/>
          <a:p>
            <a:fld id="{68D276C6-C0D2-40AD-BD31-777D216E55A2}" type="slidenum">
              <a:rPr lang="cs-CZ" smtClean="0"/>
              <a:t>28</a:t>
            </a:fld>
            <a:endParaRPr lang="cs-CZ"/>
          </a:p>
        </p:txBody>
      </p:sp>
    </p:spTree>
    <p:extLst>
      <p:ext uri="{BB962C8B-B14F-4D97-AF65-F5344CB8AC3E}">
        <p14:creationId xmlns:p14="http://schemas.microsoft.com/office/powerpoint/2010/main" val="2467921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cs-CZ" dirty="0"/>
              <a:t>CZ = 1. prodávající – </a:t>
            </a:r>
            <a:r>
              <a:rPr lang="cs-CZ" dirty="0" err="1"/>
              <a:t>osvo</a:t>
            </a:r>
            <a:r>
              <a:rPr lang="cs-CZ" dirty="0"/>
              <a:t> dle § 64 splněno. A další režim pro německého plátce se odvíjí dle finálního příjemce (je-li)? </a:t>
            </a:r>
            <a:r>
              <a:rPr lang="cs-CZ" dirty="0" err="1"/>
              <a:t>If</a:t>
            </a:r>
            <a:r>
              <a:rPr lang="cs-CZ" dirty="0"/>
              <a:t> by se dále dodávalo PL plátci – podmínky pro triangulaci v PL?</a:t>
            </a:r>
          </a:p>
          <a:p>
            <a:pPr marL="228600" indent="-228600">
              <a:buAutoNum type="arabicParenR"/>
            </a:pPr>
            <a:r>
              <a:rPr lang="cs-CZ" dirty="0"/>
              <a:t>CZ=prostředník. Měl by se zeptat Turka, zda je VAT </a:t>
            </a:r>
            <a:r>
              <a:rPr lang="cs-CZ" dirty="0" err="1"/>
              <a:t>regi</a:t>
            </a:r>
            <a:r>
              <a:rPr lang="cs-CZ" dirty="0"/>
              <a:t> v DE. Plus by měl zkoumat podmínky pro triangulaci v DE. Pokud Turek není VAT </a:t>
            </a:r>
            <a:r>
              <a:rPr lang="cs-CZ" dirty="0" err="1"/>
              <a:t>regi</a:t>
            </a:r>
            <a:r>
              <a:rPr lang="cs-CZ" dirty="0"/>
              <a:t> v DE, tak se CZ VAT </a:t>
            </a:r>
            <a:r>
              <a:rPr lang="cs-CZ" dirty="0" err="1"/>
              <a:t>regi</a:t>
            </a:r>
            <a:r>
              <a:rPr lang="cs-CZ" dirty="0"/>
              <a:t> v DE a následuje lokální plnění v DE.</a:t>
            </a:r>
          </a:p>
          <a:p>
            <a:pPr marL="228600" indent="-228600">
              <a:buAutoNum type="arabicParenR"/>
            </a:pPr>
            <a:r>
              <a:rPr lang="cs-CZ" dirty="0"/>
              <a:t>Nelze triangulace (2 CZ plátci). VAT režim dle přepravy – B se VAT </a:t>
            </a:r>
            <a:r>
              <a:rPr lang="cs-CZ" dirty="0" err="1"/>
              <a:t>regi</a:t>
            </a:r>
            <a:r>
              <a:rPr lang="cs-CZ" dirty="0"/>
              <a:t> v SK (pořízení z EU), násl. Lokální prodej</a:t>
            </a:r>
          </a:p>
          <a:p>
            <a:pPr marL="228600" indent="-228600">
              <a:buAutoNum type="arabicParenR"/>
            </a:pPr>
            <a:r>
              <a:rPr lang="cs-CZ" dirty="0"/>
              <a:t>A) triangulace lze; b) CZ plátce se musí VAT </a:t>
            </a:r>
            <a:r>
              <a:rPr lang="cs-CZ" dirty="0" err="1"/>
              <a:t>regi</a:t>
            </a:r>
            <a:r>
              <a:rPr lang="cs-CZ" dirty="0"/>
              <a:t> ve Francii, protože s přepravou až druhá dodávka</a:t>
            </a:r>
          </a:p>
          <a:p>
            <a:endParaRPr lang="cs-CZ" dirty="0"/>
          </a:p>
          <a:p>
            <a:endParaRPr lang="cs-CZ" dirty="0"/>
          </a:p>
        </p:txBody>
      </p:sp>
      <p:sp>
        <p:nvSpPr>
          <p:cNvPr id="4" name="Slide Number Placeholder 3"/>
          <p:cNvSpPr>
            <a:spLocks noGrp="1"/>
          </p:cNvSpPr>
          <p:nvPr>
            <p:ph type="sldNum" sz="quarter" idx="5"/>
          </p:nvPr>
        </p:nvSpPr>
        <p:spPr/>
        <p:txBody>
          <a:bodyPr/>
          <a:lstStyle/>
          <a:p>
            <a:fld id="{68D276C6-C0D2-40AD-BD31-777D216E55A2}" type="slidenum">
              <a:rPr lang="cs-CZ" smtClean="0"/>
              <a:t>30</a:t>
            </a:fld>
            <a:endParaRPr lang="cs-CZ"/>
          </a:p>
        </p:txBody>
      </p:sp>
    </p:spTree>
    <p:extLst>
      <p:ext uri="{BB962C8B-B14F-4D97-AF65-F5344CB8AC3E}">
        <p14:creationId xmlns:p14="http://schemas.microsoft.com/office/powerpoint/2010/main" val="3830407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cs-CZ" sz="1200" baseline="0" dirty="0"/>
              <a:t>KDE JE DODÁVKA PŘEDMĚTEM DANĚ???</a:t>
            </a:r>
          </a:p>
          <a:p>
            <a:pPr defTabSz="990478">
              <a:defRPr/>
            </a:pPr>
            <a:r>
              <a:rPr lang="cs-CZ" sz="1200" baseline="0" dirty="0"/>
              <a:t>Vychází ze směrnice a implementace do </a:t>
            </a:r>
            <a:r>
              <a:rPr lang="cs-CZ" sz="1200" baseline="0" dirty="0" err="1"/>
              <a:t>nár.legislativ</a:t>
            </a:r>
            <a:r>
              <a:rPr lang="cs-CZ" sz="1200" baseline="0" dirty="0"/>
              <a:t>. Určení dle právní fikce – nemusí souhlasit s místem fyzického dodání zboží</a:t>
            </a:r>
          </a:p>
          <a:p>
            <a:pPr defTabSz="990478">
              <a:defRPr/>
            </a:pPr>
            <a:r>
              <a:rPr lang="cs-CZ" sz="1200" baseline="0" dirty="0"/>
              <a:t>Z pohledu DODAVATELE. </a:t>
            </a:r>
            <a:r>
              <a:rPr lang="cs-CZ" sz="1200" baseline="0" dirty="0" err="1"/>
              <a:t>If</a:t>
            </a:r>
            <a:r>
              <a:rPr lang="cs-CZ" sz="1200" baseline="0" dirty="0"/>
              <a:t> dodání zboží v jednom státě a oba subjekty CZ, nemá vliv. Důležité u </a:t>
            </a:r>
            <a:r>
              <a:rPr lang="cs-CZ" sz="1200" baseline="0" dirty="0" err="1"/>
              <a:t>intrakom.plnění</a:t>
            </a:r>
            <a:r>
              <a:rPr lang="cs-CZ" sz="1200" baseline="0" dirty="0"/>
              <a:t> x pořízení EU (která transakce je s přepravou – dodání do EU)</a:t>
            </a:r>
          </a:p>
          <a:p>
            <a:pPr defTabSz="990478">
              <a:defRPr/>
            </a:pPr>
            <a:r>
              <a:rPr lang="cs-CZ" sz="1200" baseline="0" dirty="0"/>
              <a:t>Dodání zboží je spojeno s odesláním nebo přepravou, pokud je zboží odesláno nebo přepraveno prodávajícím nebo</a:t>
            </a:r>
            <a:br>
              <a:rPr lang="cs-CZ" sz="1200" baseline="0" dirty="0"/>
            </a:br>
            <a:r>
              <a:rPr lang="cs-CZ" sz="1200" baseline="0" dirty="0"/>
              <a:t>  kupujícím nebo jimi zmocněnou třetí osobou. (§7 odst. 2 a vazba i na § 64, podmínky pro osvobození dodávky do EU); </a:t>
            </a:r>
            <a:r>
              <a:rPr lang="cs-CZ" sz="1200" baseline="0" dirty="0" err="1"/>
              <a:t>incoterms</a:t>
            </a:r>
            <a:endParaRPr lang="cs-CZ" sz="1200" baseline="0" dirty="0"/>
          </a:p>
          <a:p>
            <a:r>
              <a:rPr lang="cs-CZ" sz="1200" baseline="0" dirty="0"/>
              <a:t>Př. Obvykle nákup v obchodech. Sklad v DE a dodání CZ plátci = MP DE (bez odeslání)</a:t>
            </a:r>
          </a:p>
          <a:p>
            <a:r>
              <a:rPr lang="cs-CZ" sz="1200" baseline="0" dirty="0"/>
              <a:t>Př. CZ do SK s přepravou – MP je ČR; další režim je otázkou dle příjemce (ORD nebo ne?)</a:t>
            </a:r>
          </a:p>
          <a:p>
            <a:endParaRPr lang="cs-CZ" dirty="0"/>
          </a:p>
          <a:p>
            <a:endParaRPr lang="cs-CZ" dirty="0"/>
          </a:p>
        </p:txBody>
      </p:sp>
      <p:sp>
        <p:nvSpPr>
          <p:cNvPr id="4" name="Slide Number Placeholder 3"/>
          <p:cNvSpPr>
            <a:spLocks noGrp="1"/>
          </p:cNvSpPr>
          <p:nvPr>
            <p:ph type="sldNum" sz="quarter" idx="5"/>
          </p:nvPr>
        </p:nvSpPr>
        <p:spPr/>
        <p:txBody>
          <a:bodyPr/>
          <a:lstStyle/>
          <a:p>
            <a:fld id="{68D276C6-C0D2-40AD-BD31-777D216E55A2}" type="slidenum">
              <a:rPr lang="cs-CZ" smtClean="0"/>
              <a:t>4</a:t>
            </a:fld>
            <a:endParaRPr lang="cs-CZ"/>
          </a:p>
        </p:txBody>
      </p:sp>
    </p:spTree>
    <p:extLst>
      <p:ext uri="{BB962C8B-B14F-4D97-AF65-F5344CB8AC3E}">
        <p14:creationId xmlns:p14="http://schemas.microsoft.com/office/powerpoint/2010/main" val="3090916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1200" dirty="0" err="1"/>
              <a:t>If</a:t>
            </a:r>
            <a:r>
              <a:rPr lang="cs-CZ" sz="1200" dirty="0"/>
              <a:t> MP=ČR, v zásadě zdanitelné plnění, ledaže naplněny podmínky </a:t>
            </a:r>
            <a:r>
              <a:rPr lang="cs-CZ" sz="1200" dirty="0" err="1"/>
              <a:t>osvo</a:t>
            </a:r>
            <a:endParaRPr lang="cs-CZ" sz="1200" dirty="0"/>
          </a:p>
          <a:p>
            <a:r>
              <a:rPr lang="cs-CZ" sz="1200" dirty="0"/>
              <a:t>ORD: </a:t>
            </a:r>
            <a:r>
              <a:rPr lang="cs-CZ" sz="1200" dirty="0" err="1"/>
              <a:t>if</a:t>
            </a:r>
            <a:r>
              <a:rPr lang="cs-CZ" sz="1200" dirty="0"/>
              <a:t> stát přiděluje různá DIČ (lokální plnění x obchod EU), podstatné EU; tady také sjednocení po QF – byli jsme napřed před směrnicí</a:t>
            </a:r>
          </a:p>
          <a:p>
            <a:r>
              <a:rPr lang="cs-CZ" sz="1200" dirty="0"/>
              <a:t>ZDPH připouští, aby kupující uvedl dodavateli své DIČ jiného státu, než kam skutečně odejde (ale pak pro něj dopady v zemi ukončení)</a:t>
            </a:r>
          </a:p>
          <a:p>
            <a:r>
              <a:rPr lang="cs-CZ" sz="1200" dirty="0"/>
              <a:t>Odeslání z ČR je třeba prokázat – dříve zmíněno v ZDPH </a:t>
            </a:r>
            <a:r>
              <a:rPr lang="cs-CZ" sz="1200" dirty="0" err="1"/>
              <a:t>pís.prohlášení</a:t>
            </a:r>
            <a:r>
              <a:rPr lang="cs-CZ" sz="1200" dirty="0"/>
              <a:t> nebo jinak (CMR, </a:t>
            </a:r>
            <a:r>
              <a:rPr lang="cs-CZ" sz="1200" dirty="0" err="1"/>
              <a:t>dodáky</a:t>
            </a:r>
            <a:r>
              <a:rPr lang="cs-CZ" sz="1200" dirty="0"/>
              <a:t> orazítkované); </a:t>
            </a:r>
            <a:r>
              <a:rPr lang="cs-CZ" sz="1200" b="1" dirty="0"/>
              <a:t>po QF – odkaz na nařízení EU, kde kombinace dokumentů, které když se předloží FU, tak bere jako prokázané (problém doklady posbírat);</a:t>
            </a:r>
            <a:r>
              <a:rPr lang="cs-CZ" sz="1200" dirty="0"/>
              <a:t> pozor na EXW; pozor na formální opuštění NSS 8Afs 78/2012-45; </a:t>
            </a:r>
          </a:p>
          <a:p>
            <a:r>
              <a:rPr lang="cs-CZ" sz="1200" dirty="0"/>
              <a:t>- lhůta(po zaplacení zálohy např.) – není C84/09x; přerušení přepravy kvůli zušlechtění lze (KOOV, ESD); případně i logistická přestávka – například nesplavné Labe</a:t>
            </a:r>
            <a:r>
              <a:rPr lang="cs-CZ" sz="1200" dirty="0">
                <a:sym typeface="Wingdings" panose="05000000000000000000" pitchFamily="2" charset="2"/>
              </a:rPr>
              <a:t></a:t>
            </a:r>
            <a:endParaRPr lang="cs-CZ" sz="1200" dirty="0"/>
          </a:p>
          <a:p>
            <a:r>
              <a:rPr lang="cs-CZ" sz="1200" dirty="0"/>
              <a:t>Kdo zajišťuje přepravu je podstatné zejména u řetězových transakcí – dále si rozebereme; nakreslit obrázek a-b-c</a:t>
            </a:r>
          </a:p>
          <a:p>
            <a:endParaRPr lang="cs-CZ" sz="1200" dirty="0"/>
          </a:p>
          <a:p>
            <a:r>
              <a:rPr lang="cs-CZ" sz="1200" dirty="0"/>
              <a:t>Příklad: ORD v DE, dodání do SK – MP=ČR, </a:t>
            </a:r>
            <a:r>
              <a:rPr lang="cs-CZ" sz="1200" dirty="0" err="1"/>
              <a:t>osvo</a:t>
            </a:r>
            <a:r>
              <a:rPr lang="cs-CZ" sz="1200" dirty="0"/>
              <a:t> ok</a:t>
            </a:r>
          </a:p>
          <a:p>
            <a:r>
              <a:rPr lang="cs-CZ" sz="1200" dirty="0"/>
              <a:t>ORD v DE, a sklad v DE – MP je v DE</a:t>
            </a:r>
            <a:endParaRPr lang="en-US" sz="1200" dirty="0"/>
          </a:p>
          <a:p>
            <a:endParaRPr lang="cs-CZ" sz="1800" dirty="0"/>
          </a:p>
          <a:p>
            <a:endParaRPr lang="cs-CZ" dirty="0"/>
          </a:p>
          <a:p>
            <a:endParaRPr lang="cs-CZ" dirty="0"/>
          </a:p>
        </p:txBody>
      </p:sp>
      <p:sp>
        <p:nvSpPr>
          <p:cNvPr id="4" name="Slide Number Placeholder 3"/>
          <p:cNvSpPr>
            <a:spLocks noGrp="1"/>
          </p:cNvSpPr>
          <p:nvPr>
            <p:ph type="sldNum" sz="quarter" idx="5"/>
          </p:nvPr>
        </p:nvSpPr>
        <p:spPr/>
        <p:txBody>
          <a:bodyPr/>
          <a:lstStyle/>
          <a:p>
            <a:fld id="{68D276C6-C0D2-40AD-BD31-777D216E55A2}" type="slidenum">
              <a:rPr lang="cs-CZ" smtClean="0"/>
              <a:t>5</a:t>
            </a:fld>
            <a:endParaRPr lang="cs-CZ"/>
          </a:p>
        </p:txBody>
      </p:sp>
    </p:spTree>
    <p:extLst>
      <p:ext uri="{BB962C8B-B14F-4D97-AF65-F5344CB8AC3E}">
        <p14:creationId xmlns:p14="http://schemas.microsoft.com/office/powerpoint/2010/main" val="22149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5663" indent="-245663">
              <a:buAutoNum type="arabicParenR"/>
            </a:pPr>
            <a:r>
              <a:rPr lang="cs-CZ" dirty="0"/>
              <a:t>Je v pořádku, splním podmínky pro osvobození – přesun zboží do DE, ORD – není</a:t>
            </a:r>
            <a:r>
              <a:rPr lang="cs-CZ" baseline="0" dirty="0"/>
              <a:t> požadavek na registraci ve státě, kam je přepravováno – tato transakce zřejmě povede k registraci v zemi ukončení, ale již bude problém příjemce</a:t>
            </a:r>
          </a:p>
          <a:p>
            <a:pPr marL="245663" indent="-245663">
              <a:buAutoNum type="arabicParenR"/>
            </a:pPr>
            <a:r>
              <a:rPr lang="cs-CZ" baseline="0" dirty="0"/>
              <a:t>Nelze – není ORD</a:t>
            </a:r>
          </a:p>
          <a:p>
            <a:pPr marL="245663" indent="-245663">
              <a:buAutoNum type="arabicParenR"/>
            </a:pPr>
            <a:r>
              <a:rPr lang="cs-CZ" baseline="0" dirty="0"/>
              <a:t>Je vývoz (mělo by se jednat o irského plátce)</a:t>
            </a:r>
          </a:p>
          <a:p>
            <a:pPr marL="245663" indent="-245663">
              <a:buAutoNum type="arabicParenR"/>
            </a:pPr>
            <a:r>
              <a:rPr lang="cs-CZ" baseline="0" dirty="0"/>
              <a:t>Je ok – závěry KOOV – přeprava zboží může být v ČR na okamžik přerušena za účelem provedení </a:t>
            </a:r>
            <a:r>
              <a:rPr lang="cs-CZ" baseline="0" dirty="0" err="1"/>
              <a:t>zušlechtitelských</a:t>
            </a:r>
            <a:r>
              <a:rPr lang="cs-CZ" baseline="0" dirty="0"/>
              <a:t> služeb, </a:t>
            </a:r>
            <a:r>
              <a:rPr lang="cs-CZ" baseline="0" dirty="0" err="1"/>
              <a:t>kt</a:t>
            </a:r>
            <a:r>
              <a:rPr lang="cs-CZ" baseline="0" dirty="0"/>
              <a:t>. jsou fakturovány odběrateli jako služba – dodání do PL lze tak osvobodit</a:t>
            </a:r>
          </a:p>
          <a:p>
            <a:pPr marL="245663" indent="-245663">
              <a:buAutoNum type="arabicParenR"/>
            </a:pPr>
            <a:r>
              <a:rPr lang="cs-CZ" baseline="0" dirty="0"/>
              <a:t>Lokální španělské dodání</a:t>
            </a:r>
          </a:p>
          <a:p>
            <a:pPr marL="245663" indent="-245663">
              <a:buAutoNum type="arabicParenR"/>
            </a:pPr>
            <a:r>
              <a:rPr lang="cs-CZ" baseline="0" dirty="0"/>
              <a:t>Nedojde k přepravě zboží do EU. Lokální plnění</a:t>
            </a:r>
          </a:p>
          <a:p>
            <a:endParaRPr lang="cs-CZ" dirty="0"/>
          </a:p>
          <a:p>
            <a:endParaRPr lang="cs-CZ" dirty="0"/>
          </a:p>
        </p:txBody>
      </p:sp>
      <p:sp>
        <p:nvSpPr>
          <p:cNvPr id="4" name="Slide Number Placeholder 3"/>
          <p:cNvSpPr>
            <a:spLocks noGrp="1"/>
          </p:cNvSpPr>
          <p:nvPr>
            <p:ph type="sldNum" sz="quarter" idx="5"/>
          </p:nvPr>
        </p:nvSpPr>
        <p:spPr/>
        <p:txBody>
          <a:bodyPr/>
          <a:lstStyle/>
          <a:p>
            <a:fld id="{68D276C6-C0D2-40AD-BD31-777D216E55A2}" type="slidenum">
              <a:rPr lang="cs-CZ" smtClean="0"/>
              <a:t>6</a:t>
            </a:fld>
            <a:endParaRPr lang="cs-CZ"/>
          </a:p>
        </p:txBody>
      </p:sp>
    </p:spTree>
    <p:extLst>
      <p:ext uri="{BB962C8B-B14F-4D97-AF65-F5344CB8AC3E}">
        <p14:creationId xmlns:p14="http://schemas.microsoft.com/office/powerpoint/2010/main" val="1586623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Navazuje na transakci dodání zboží (z pohledu dodavatele), toto je z</a:t>
            </a:r>
            <a:r>
              <a:rPr lang="cs-CZ" baseline="0" dirty="0"/>
              <a:t> pohledu odběratele</a:t>
            </a:r>
          </a:p>
          <a:p>
            <a:r>
              <a:rPr lang="cs-CZ" baseline="0" dirty="0"/>
              <a:t>Pozor, aby se jednalo o pořízení zboží, tak musí vždy být pořízeno od osoby registrované k dani; tj. </a:t>
            </a:r>
            <a:r>
              <a:rPr lang="cs-CZ" baseline="0" dirty="0" err="1"/>
              <a:t>if</a:t>
            </a:r>
            <a:r>
              <a:rPr lang="cs-CZ" baseline="0" dirty="0"/>
              <a:t> od neplátce, tak se ve VATR vůbec nevykazuje</a:t>
            </a:r>
            <a:endParaRPr lang="cs-CZ" dirty="0"/>
          </a:p>
          <a:p>
            <a:r>
              <a:rPr lang="cs-CZ" dirty="0"/>
              <a:t>Pořízení zboží – změna definice dle</a:t>
            </a:r>
            <a:r>
              <a:rPr lang="cs-CZ" baseline="0" dirty="0"/>
              <a:t> novely 2017 – pořízení zboží z jiného členského státu – nemusí být jen ze státu, kde je dodavatel registrován</a:t>
            </a:r>
          </a:p>
          <a:p>
            <a:r>
              <a:rPr lang="cs-CZ" baseline="0" dirty="0"/>
              <a:t>Pozor ale u pořizovatele na určení DIČ – tj. </a:t>
            </a:r>
            <a:r>
              <a:rPr lang="cs-CZ" baseline="0" dirty="0" err="1"/>
              <a:t>if</a:t>
            </a:r>
            <a:r>
              <a:rPr lang="cs-CZ" baseline="0" dirty="0"/>
              <a:t> jiný stát DIČ a jiný stát ukončení přepravy – hrozí dvojí zdanění (v obou státech viz odstavec 2); navíc </a:t>
            </a:r>
            <a:r>
              <a:rPr lang="cs-CZ" baseline="0" dirty="0" err="1"/>
              <a:t>if</a:t>
            </a:r>
            <a:r>
              <a:rPr lang="cs-CZ" baseline="0" dirty="0"/>
              <a:t> DIČ ČR a neprokáže, že odvedl DPH jinde, pak musí odvést v ČR a zároveň nemá nárok na odpočet</a:t>
            </a:r>
          </a:p>
          <a:p>
            <a:endParaRPr lang="cs-CZ" dirty="0"/>
          </a:p>
        </p:txBody>
      </p:sp>
      <p:sp>
        <p:nvSpPr>
          <p:cNvPr id="4" name="Slide Number Placeholder 3"/>
          <p:cNvSpPr>
            <a:spLocks noGrp="1"/>
          </p:cNvSpPr>
          <p:nvPr>
            <p:ph type="sldNum" sz="quarter" idx="5"/>
          </p:nvPr>
        </p:nvSpPr>
        <p:spPr/>
        <p:txBody>
          <a:bodyPr/>
          <a:lstStyle/>
          <a:p>
            <a:fld id="{68D276C6-C0D2-40AD-BD31-777D216E55A2}" type="slidenum">
              <a:rPr lang="cs-CZ" smtClean="0"/>
              <a:t>8</a:t>
            </a:fld>
            <a:endParaRPr lang="cs-CZ"/>
          </a:p>
        </p:txBody>
      </p:sp>
    </p:spTree>
    <p:extLst>
      <p:ext uri="{BB962C8B-B14F-4D97-AF65-F5344CB8AC3E}">
        <p14:creationId xmlns:p14="http://schemas.microsoft.com/office/powerpoint/2010/main" val="2585644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5663" indent="-245663">
              <a:buAutoNum type="arabicParenR"/>
            </a:pPr>
            <a:r>
              <a:rPr lang="cs-CZ" baseline="0" dirty="0"/>
              <a:t>Ano  - povede k registraci tureckého dodavatele v DE – pokud by nebyla registrace, nevykazovalo by se v CZ VATR </a:t>
            </a:r>
          </a:p>
          <a:p>
            <a:pPr marL="245663" indent="-245663">
              <a:buAutoNum type="arabicParenR"/>
            </a:pPr>
            <a:r>
              <a:rPr lang="cs-CZ" baseline="0" dirty="0"/>
              <a:t>Ne – dovoz (sledujeme fyzický pohyb zboží)</a:t>
            </a:r>
          </a:p>
          <a:p>
            <a:r>
              <a:rPr lang="cs-CZ" dirty="0"/>
              <a:t>3)   Místo plnění SVK – český plátce se v SVK registruje a odvede daň, poté by při takových transakcích používal SVK </a:t>
            </a:r>
            <a:r>
              <a:rPr lang="cs-CZ" dirty="0" err="1"/>
              <a:t>DIČ..pokud</a:t>
            </a:r>
            <a:r>
              <a:rPr lang="cs-CZ" dirty="0"/>
              <a:t> by se český plátce na SVK neregistroval a bylo by pouze ČR DIČ, pak daním v ČR na ř.3 – BEZ NÁROKU NA ODPOČET, v SVK by však měl stále povinnost odvést daň – v ČR by si poté mohl snížit ZD o hodnotu, pokud by se v SVK registroval a podal </a:t>
            </a:r>
            <a:r>
              <a:rPr lang="cs-CZ" dirty="0" err="1"/>
              <a:t>dodatečka</a:t>
            </a:r>
            <a:r>
              <a:rPr lang="cs-CZ" dirty="0"/>
              <a:t> (prokázání odvedené daně SVK daňovým přiznáním)</a:t>
            </a:r>
          </a:p>
        </p:txBody>
      </p:sp>
      <p:sp>
        <p:nvSpPr>
          <p:cNvPr id="4" name="Slide Number Placeholder 3"/>
          <p:cNvSpPr>
            <a:spLocks noGrp="1"/>
          </p:cNvSpPr>
          <p:nvPr>
            <p:ph type="sldNum" sz="quarter" idx="5"/>
          </p:nvPr>
        </p:nvSpPr>
        <p:spPr/>
        <p:txBody>
          <a:bodyPr/>
          <a:lstStyle/>
          <a:p>
            <a:fld id="{68D276C6-C0D2-40AD-BD31-777D216E55A2}" type="slidenum">
              <a:rPr lang="cs-CZ" smtClean="0"/>
              <a:t>9</a:t>
            </a:fld>
            <a:endParaRPr lang="cs-CZ"/>
          </a:p>
        </p:txBody>
      </p:sp>
    </p:spTree>
    <p:extLst>
      <p:ext uri="{BB962C8B-B14F-4D97-AF65-F5344CB8AC3E}">
        <p14:creationId xmlns:p14="http://schemas.microsoft.com/office/powerpoint/2010/main" val="4021551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Český dodavatel má SVK zákazníka, který však zboží chce rovnou dovést k jinému SVK zákazníkovi</a:t>
            </a:r>
          </a:p>
          <a:p>
            <a:endParaRPr lang="cs-CZ" dirty="0"/>
          </a:p>
          <a:p>
            <a:r>
              <a:rPr lang="cs-CZ" dirty="0"/>
              <a:t>Není možné, aby byla osvobozena obě dílčí plnění mezi „dodavatelem - kupujícím 1“ a „kupujícím 1 - kupujícím 2“. Ta přeprava může být přiřazena pouze 1 z těch transakcí v řetězci a ta transakce 1 může být při splnění podmínek pro dodání do JČS osvobozená.</a:t>
            </a:r>
          </a:p>
          <a:p>
            <a:endParaRPr lang="cs-CZ" dirty="0"/>
          </a:p>
          <a:p>
            <a:r>
              <a:rPr lang="cs-CZ" dirty="0"/>
              <a:t>Všechny možnosti znázorněny na následujících slajdech</a:t>
            </a:r>
          </a:p>
          <a:p>
            <a:endParaRPr lang="cs-CZ" dirty="0"/>
          </a:p>
          <a:p>
            <a:pPr marL="247620" indent="-247620">
              <a:buAutoNum type="arabicPeriod"/>
            </a:pPr>
            <a:r>
              <a:rPr lang="cs-CZ" dirty="0"/>
              <a:t>Co když zajišťuje přepravu prostřední osoba? – dle </a:t>
            </a:r>
            <a:r>
              <a:rPr lang="cs-CZ" dirty="0" err="1"/>
              <a:t>Quick</a:t>
            </a:r>
            <a:r>
              <a:rPr lang="cs-CZ" dirty="0"/>
              <a:t> </a:t>
            </a:r>
            <a:r>
              <a:rPr lang="cs-CZ" dirty="0" err="1"/>
              <a:t>fixes</a:t>
            </a:r>
            <a:endParaRPr lang="cs-CZ" dirty="0"/>
          </a:p>
          <a:p>
            <a:pPr marL="247620" indent="-247620">
              <a:buAutoNum type="arabicPeriod"/>
            </a:pPr>
            <a:endParaRPr lang="cs-CZ" dirty="0"/>
          </a:p>
          <a:p>
            <a:pPr marL="247620" indent="-247620">
              <a:buAutoNum type="arabicPeriod"/>
            </a:pPr>
            <a:endParaRPr lang="cs-CZ" dirty="0"/>
          </a:p>
          <a:p>
            <a:endParaRPr lang="cs-CZ" dirty="0"/>
          </a:p>
          <a:p>
            <a:endParaRPr lang="cs-CZ" dirty="0"/>
          </a:p>
          <a:p>
            <a:endParaRPr lang="cs-CZ" dirty="0"/>
          </a:p>
        </p:txBody>
      </p:sp>
      <p:sp>
        <p:nvSpPr>
          <p:cNvPr id="4" name="Slide Number Placeholder 3"/>
          <p:cNvSpPr>
            <a:spLocks noGrp="1"/>
          </p:cNvSpPr>
          <p:nvPr>
            <p:ph type="sldNum" sz="quarter" idx="5"/>
          </p:nvPr>
        </p:nvSpPr>
        <p:spPr/>
        <p:txBody>
          <a:bodyPr/>
          <a:lstStyle/>
          <a:p>
            <a:fld id="{68D276C6-C0D2-40AD-BD31-777D216E55A2}" type="slidenum">
              <a:rPr lang="cs-CZ" smtClean="0"/>
              <a:t>11</a:t>
            </a:fld>
            <a:endParaRPr lang="cs-CZ"/>
          </a:p>
        </p:txBody>
      </p:sp>
    </p:spTree>
    <p:extLst>
      <p:ext uri="{BB962C8B-B14F-4D97-AF65-F5344CB8AC3E}">
        <p14:creationId xmlns:p14="http://schemas.microsoft.com/office/powerpoint/2010/main" val="4147295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Nyní by již ekonomické vlastnictví mohlo mít vliv při přeshraničních obchodech zejm. v případech, kdy někdo z řetězu zplnomocní k přepravě toho posledního v řetězu (podle aktuálních judikátů ESD by mohlo jít – dříve byl výklad, že to nejde) – pak by se bralo, že zajistil přepravu ten, kdo zplnomocnil, resp. kdo má právo nakládat se zbožím jako vlastník v průběhu přepravy (tj. pokud by přešlo právo na posledního už v ČR, tak se bere, že první dodávka zdanitelná a až mezi prostředníkem a konečným odběratelem osvobozená).</a:t>
            </a:r>
          </a:p>
          <a:p>
            <a:endParaRPr lang="cs-CZ" dirty="0"/>
          </a:p>
        </p:txBody>
      </p:sp>
      <p:sp>
        <p:nvSpPr>
          <p:cNvPr id="4" name="Slide Number Placeholder 3"/>
          <p:cNvSpPr>
            <a:spLocks noGrp="1"/>
          </p:cNvSpPr>
          <p:nvPr>
            <p:ph type="sldNum" sz="quarter" idx="5"/>
          </p:nvPr>
        </p:nvSpPr>
        <p:spPr/>
        <p:txBody>
          <a:bodyPr/>
          <a:lstStyle/>
          <a:p>
            <a:fld id="{68D276C6-C0D2-40AD-BD31-777D216E55A2}" type="slidenum">
              <a:rPr lang="cs-CZ" smtClean="0"/>
              <a:t>14</a:t>
            </a:fld>
            <a:endParaRPr lang="cs-CZ"/>
          </a:p>
        </p:txBody>
      </p:sp>
    </p:spTree>
    <p:extLst>
      <p:ext uri="{BB962C8B-B14F-4D97-AF65-F5344CB8AC3E}">
        <p14:creationId xmlns:p14="http://schemas.microsoft.com/office/powerpoint/2010/main" val="3764864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6319" indent="-196319">
              <a:buFontTx/>
              <a:buChar char="-"/>
            </a:pPr>
            <a:r>
              <a:rPr lang="cs-CZ" sz="1000" b="1" dirty="0"/>
              <a:t>Nová úprava</a:t>
            </a:r>
            <a:r>
              <a:rPr lang="cs-CZ" sz="1000" dirty="0"/>
              <a:t>: článek 36a Směrnice 2006/112/ES vložen směrnicí Rady č. 2018/1910 ze dne 4. prosince 2018</a:t>
            </a:r>
          </a:p>
          <a:p>
            <a:pPr marL="196319" indent="-196319" defTabSz="1047034">
              <a:buFontTx/>
              <a:buChar char="-"/>
              <a:defRPr/>
            </a:pPr>
            <a:r>
              <a:rPr lang="cs-CZ" sz="1000" b="1" dirty="0"/>
              <a:t>Prostředník: </a:t>
            </a:r>
            <a:r>
              <a:rPr lang="cs-CZ" sz="1000" dirty="0"/>
              <a:t>dodavatel = tj. není poslední osobou v řetězci</a:t>
            </a:r>
          </a:p>
          <a:p>
            <a:endParaRPr lang="cs-CZ" sz="1000" dirty="0"/>
          </a:p>
          <a:p>
            <a:r>
              <a:rPr lang="cs-CZ" sz="1000" dirty="0"/>
              <a:t>Když nedá žádné DIČ – stejně nelze osvobodit (narazí na § 64)</a:t>
            </a:r>
          </a:p>
          <a:p>
            <a:r>
              <a:rPr lang="cs-CZ" sz="1000" dirty="0"/>
              <a:t>Když má víc DIČ, neznamená to, že musí použít to DIČ kde začíná přeprava</a:t>
            </a:r>
          </a:p>
          <a:p>
            <a:pPr marL="196319" indent="-196319" defTabSz="1047034">
              <a:buFontTx/>
              <a:buChar char="-"/>
              <a:defRPr/>
            </a:pPr>
            <a:endParaRPr lang="cs-CZ" sz="1000" dirty="0"/>
          </a:p>
          <a:p>
            <a:pPr marL="196319" indent="-196319" defTabSz="1047034">
              <a:buFontTx/>
              <a:buChar char="-"/>
              <a:defRPr/>
            </a:pPr>
            <a:endParaRPr lang="cs-CZ" sz="1000" dirty="0"/>
          </a:p>
          <a:p>
            <a:pPr marL="196319" indent="-196319" defTabSz="1047034">
              <a:buFontTx/>
              <a:buChar char="-"/>
              <a:defRPr/>
            </a:pPr>
            <a:r>
              <a:rPr lang="cs-CZ" sz="1000" b="1" dirty="0"/>
              <a:t>POZOR! – prostředník musí mít důkaz, že zorganizoval přepravu zboží (není určen formát)</a:t>
            </a:r>
          </a:p>
          <a:p>
            <a:pPr marL="196319" indent="-196319" defTabSz="1047034">
              <a:buFontTx/>
              <a:buChar char="-"/>
              <a:defRPr/>
            </a:pPr>
            <a:r>
              <a:rPr lang="cs-CZ" sz="1000" b="1" dirty="0"/>
              <a:t>Kdo dělá přepravu? = ten, kdo nese rizika ztráty nebo poškození zboží v průběhu přepravy (nemusí ji ani platit), protože v řetězci mohou dělat i jiní (ale jménem prostředníka) + pokud nese riziko víc členů, tak ten, kdo dojednával přepravu</a:t>
            </a:r>
          </a:p>
          <a:p>
            <a:pPr marL="691558" lvl="1" indent="-196319" defTabSz="1047034">
              <a:buFontTx/>
              <a:buChar char="-"/>
              <a:defRPr/>
            </a:pPr>
            <a:r>
              <a:rPr lang="cs-CZ" sz="1000" dirty="0"/>
              <a:t>Důkaz, že dělá přepravu (tj. organizující) – důležité pro tato pravidla přiřazení přepravy</a:t>
            </a:r>
          </a:p>
          <a:p>
            <a:pPr marL="691558" lvl="1" indent="-196319" defTabSz="1047034">
              <a:buFontTx/>
              <a:buChar char="-"/>
              <a:defRPr/>
            </a:pPr>
            <a:r>
              <a:rPr lang="cs-CZ" sz="1000" dirty="0"/>
              <a:t>Důkaz, že se uskutečnila (§ 64)</a:t>
            </a:r>
          </a:p>
          <a:p>
            <a:pPr marL="691558" lvl="1" indent="-196319" defTabSz="1047034">
              <a:buFontTx/>
              <a:buChar char="-"/>
              <a:defRPr/>
            </a:pPr>
            <a:r>
              <a:rPr lang="cs-CZ" sz="1000" dirty="0"/>
              <a:t>Potvrzení o komunikaci ohledně VAT ID (stačí e-mail) – a nemusí být u každé dodávky (stačí jen říct, že toto VAT ID použít u dodávek tam a tam…)</a:t>
            </a:r>
          </a:p>
          <a:p>
            <a:pPr marL="196319" indent="-196319">
              <a:buFontTx/>
              <a:buChar char="-"/>
            </a:pPr>
            <a:endParaRPr lang="cs-CZ" sz="1000" dirty="0"/>
          </a:p>
          <a:p>
            <a:pPr marL="196319" indent="-196319">
              <a:buFontTx/>
              <a:buChar char="-"/>
            </a:pPr>
            <a:r>
              <a:rPr lang="cs-CZ" sz="1000" dirty="0"/>
              <a:t>Pozor na přerušení přepravy (více pohybů) – důležité, zda už při přerušení existovaly kontrakty</a:t>
            </a:r>
          </a:p>
          <a:p>
            <a:pPr marL="196319" indent="-196319">
              <a:buFontTx/>
              <a:buChar char="-"/>
            </a:pPr>
            <a:r>
              <a:rPr lang="cs-CZ" sz="1000" dirty="0"/>
              <a:t>Lze i u řetězů, kde na konci neplátce (konec bude zaslání)</a:t>
            </a:r>
          </a:p>
          <a:p>
            <a:r>
              <a:rPr lang="cs-CZ" sz="1000" dirty="0"/>
              <a:t>To, kdo přepravuje v řetězci, se dozvíme z dodacích podmínek </a:t>
            </a:r>
            <a:r>
              <a:rPr lang="cs-CZ" sz="1000" dirty="0" err="1"/>
              <a:t>incoterms</a:t>
            </a:r>
            <a:endParaRPr lang="cs-CZ" dirty="0"/>
          </a:p>
          <a:p>
            <a:endParaRPr lang="cs-CZ" dirty="0"/>
          </a:p>
        </p:txBody>
      </p:sp>
      <p:sp>
        <p:nvSpPr>
          <p:cNvPr id="4" name="Slide Number Placeholder 3"/>
          <p:cNvSpPr>
            <a:spLocks noGrp="1"/>
          </p:cNvSpPr>
          <p:nvPr>
            <p:ph type="sldNum" sz="quarter" idx="5"/>
          </p:nvPr>
        </p:nvSpPr>
        <p:spPr/>
        <p:txBody>
          <a:bodyPr/>
          <a:lstStyle/>
          <a:p>
            <a:fld id="{68D276C6-C0D2-40AD-BD31-777D216E55A2}" type="slidenum">
              <a:rPr lang="cs-CZ" smtClean="0"/>
              <a:t>15</a:t>
            </a:fld>
            <a:endParaRPr lang="cs-CZ"/>
          </a:p>
        </p:txBody>
      </p:sp>
    </p:spTree>
    <p:extLst>
      <p:ext uri="{BB962C8B-B14F-4D97-AF65-F5344CB8AC3E}">
        <p14:creationId xmlns:p14="http://schemas.microsoft.com/office/powerpoint/2010/main" val="26964893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sv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4.sv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2.sv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eft Horizontal Window_KPMG Blue">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D98743-3EF8-413A-9CBB-30850973E8BB}"/>
              </a:ext>
            </a:extLst>
          </p:cNvPr>
          <p:cNvSpPr>
            <a:spLocks noChangeAspect="1"/>
          </p:cNvSpPr>
          <p:nvPr userDrawn="1"/>
        </p:nvSpPr>
        <p:spPr>
          <a:xfrm>
            <a:off x="814388" y="1263838"/>
            <a:ext cx="6848978" cy="4757550"/>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6" name="Title 1">
            <a:extLst>
              <a:ext uri="{FF2B5EF4-FFF2-40B4-BE49-F238E27FC236}">
                <a16:creationId xmlns:a16="http://schemas.microsoft.com/office/drawing/2014/main" id="{0DB1EF8C-856B-44C9-8EC4-D91C07220FCD}"/>
              </a:ext>
            </a:extLst>
          </p:cNvPr>
          <p:cNvSpPr>
            <a:spLocks noGrp="1"/>
          </p:cNvSpPr>
          <p:nvPr>
            <p:ph type="ctrTitle" hasCustomPrompt="1"/>
          </p:nvPr>
        </p:nvSpPr>
        <p:spPr>
          <a:xfrm>
            <a:off x="1061200" y="1514264"/>
            <a:ext cx="6356889" cy="3240000"/>
          </a:xfrm>
        </p:spPr>
        <p:txBody>
          <a:bodyPr anchor="t" anchorCtr="0"/>
          <a:lstStyle>
            <a:lvl1pPr algn="l">
              <a:defRPr sz="6000" baseline="0">
                <a:solidFill>
                  <a:schemeClr val="bg1"/>
                </a:solidFill>
              </a:defRPr>
            </a:lvl1pPr>
          </a:lstStyle>
          <a:p>
            <a:r>
              <a:rPr lang="en-GB" dirty="0"/>
              <a:t>Title slide text only</a:t>
            </a:r>
            <a:endParaRPr lang="en-US" dirty="0"/>
          </a:p>
        </p:txBody>
      </p:sp>
      <p:sp>
        <p:nvSpPr>
          <p:cNvPr id="7" name="Text Placeholder 3">
            <a:extLst>
              <a:ext uri="{FF2B5EF4-FFF2-40B4-BE49-F238E27FC236}">
                <a16:creationId xmlns:a16="http://schemas.microsoft.com/office/drawing/2014/main" id="{0F1FDD6A-6C02-4DA3-A99C-D3A904F5190B}"/>
              </a:ext>
            </a:extLst>
          </p:cNvPr>
          <p:cNvSpPr>
            <a:spLocks noGrp="1"/>
          </p:cNvSpPr>
          <p:nvPr>
            <p:ph type="body" sz="quarter" idx="11"/>
          </p:nvPr>
        </p:nvSpPr>
        <p:spPr>
          <a:xfrm>
            <a:off x="1061200" y="4968802"/>
            <a:ext cx="6356889"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pic>
        <p:nvPicPr>
          <p:cNvPr id="8" name="Graphic 7">
            <a:extLst>
              <a:ext uri="{FF2B5EF4-FFF2-40B4-BE49-F238E27FC236}">
                <a16:creationId xmlns:a16="http://schemas.microsoft.com/office/drawing/2014/main" id="{A7571952-42C4-4996-A914-4EB77901A3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4388" y="313438"/>
            <a:ext cx="786440" cy="316800"/>
          </a:xfrm>
          <a:prstGeom prst="rect">
            <a:avLst/>
          </a:prstGeom>
        </p:spPr>
      </p:pic>
    </p:spTree>
    <p:extLst>
      <p:ext uri="{BB962C8B-B14F-4D97-AF65-F5344CB8AC3E}">
        <p14:creationId xmlns:p14="http://schemas.microsoft.com/office/powerpoint/2010/main" val="3042587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etter continuation">
    <p:spTree>
      <p:nvGrpSpPr>
        <p:cNvPr id="1" name=""/>
        <p:cNvGrpSpPr/>
        <p:nvPr/>
      </p:nvGrpSpPr>
      <p:grpSpPr>
        <a:xfrm>
          <a:off x="0" y="0"/>
          <a:ext cx="0" cy="0"/>
          <a:chOff x="0" y="0"/>
          <a:chExt cx="0" cy="0"/>
        </a:xfrm>
      </p:grpSpPr>
      <p:sp>
        <p:nvSpPr>
          <p:cNvPr id="25" name="Text Placeholder 24"/>
          <p:cNvSpPr>
            <a:spLocks noGrp="1"/>
          </p:cNvSpPr>
          <p:nvPr>
            <p:ph type="body" sz="quarter" idx="14"/>
          </p:nvPr>
        </p:nvSpPr>
        <p:spPr>
          <a:xfrm>
            <a:off x="5046663" y="1422400"/>
            <a:ext cx="4378758" cy="365356"/>
          </a:xfrm>
        </p:spPr>
        <p:txBody>
          <a:bodyPr lIns="0" tIns="0" rIns="0" bIns="0"/>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a:t>Click to edit Master text styles</a:t>
            </a:r>
          </a:p>
          <a:p>
            <a:pPr lvl="1"/>
            <a:r>
              <a:rPr lang="en-US"/>
              <a:t>Second level</a:t>
            </a:r>
          </a:p>
        </p:txBody>
      </p:sp>
      <p:sp>
        <p:nvSpPr>
          <p:cNvPr id="26" name="Text Placeholder 24"/>
          <p:cNvSpPr>
            <a:spLocks noGrp="1"/>
          </p:cNvSpPr>
          <p:nvPr>
            <p:ph type="body" sz="quarter" idx="15"/>
          </p:nvPr>
        </p:nvSpPr>
        <p:spPr>
          <a:xfrm>
            <a:off x="488950" y="1422400"/>
            <a:ext cx="4370388"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a:t>Click to edit Master text styles</a:t>
            </a:r>
          </a:p>
          <a:p>
            <a:pPr lvl="1"/>
            <a:r>
              <a:rPr lang="en-US"/>
              <a:t>Second level</a:t>
            </a:r>
          </a:p>
        </p:txBody>
      </p:sp>
      <p:sp>
        <p:nvSpPr>
          <p:cNvPr id="19" name="Text Placeholder 8"/>
          <p:cNvSpPr>
            <a:spLocks noGrp="1"/>
          </p:cNvSpPr>
          <p:nvPr>
            <p:ph type="body" sz="quarter" idx="10"/>
          </p:nvPr>
        </p:nvSpPr>
        <p:spPr>
          <a:xfrm>
            <a:off x="488950" y="2485748"/>
            <a:ext cx="4370388" cy="3535639"/>
          </a:xfrm>
        </p:spPr>
        <p:txBody>
          <a:bodyPr/>
          <a:lstStyle>
            <a:lvl1pPr>
              <a:defRPr sz="8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8"/>
          <p:cNvSpPr>
            <a:spLocks noGrp="1"/>
          </p:cNvSpPr>
          <p:nvPr>
            <p:ph type="body" sz="quarter" idx="11"/>
          </p:nvPr>
        </p:nvSpPr>
        <p:spPr>
          <a:xfrm>
            <a:off x="5061064" y="2485748"/>
            <a:ext cx="4355985" cy="3535639"/>
          </a:xfrm>
          <a:ln w="6350">
            <a:noFill/>
          </a:ln>
        </p:spPr>
        <p:txBody>
          <a:bodyPr lIns="0" tIns="0" rIns="0" bIns="0"/>
          <a:lstStyle>
            <a:lvl1pPr>
              <a:defRPr sz="8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Shape 8">
            <a:extLst>
              <a:ext uri="{FF2B5EF4-FFF2-40B4-BE49-F238E27FC236}">
                <a16:creationId xmlns:a16="http://schemas.microsoft.com/office/drawing/2014/main" id="{BDCC226A-B575-492B-8A20-EB7979A1D9F9}"/>
              </a:ext>
            </a:extLst>
          </p:cNvPr>
          <p:cNvSpPr txBox="1">
            <a:spLocks/>
          </p:cNvSpPr>
          <p:nvPr userDrawn="1"/>
        </p:nvSpPr>
        <p:spPr>
          <a:xfrm>
            <a:off x="9174564" y="6385080"/>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accent2"/>
                </a:solidFill>
                <a:latin typeface="+mn-lt"/>
                <a:ea typeface="Arial"/>
                <a:cs typeface="Arial" panose="020B0604020202020204" pitchFamily="34" charset="0"/>
              </a:rPr>
              <a:pPr algn="r"/>
              <a:t>‹#›</a:t>
            </a:fld>
            <a:endParaRPr lang="en-GB" sz="1000" dirty="0">
              <a:solidFill>
                <a:schemeClr val="accent2"/>
              </a:solidFill>
              <a:latin typeface="+mn-lt"/>
              <a:ea typeface="Arial"/>
              <a:cs typeface="Arial" panose="020B0604020202020204" pitchFamily="34" charset="0"/>
            </a:endParaRPr>
          </a:p>
        </p:txBody>
      </p:sp>
      <p:pic>
        <p:nvPicPr>
          <p:cNvPr id="14" name="Graphic 13">
            <a:extLst>
              <a:ext uri="{FF2B5EF4-FFF2-40B4-BE49-F238E27FC236}">
                <a16:creationId xmlns:a16="http://schemas.microsoft.com/office/drawing/2014/main" id="{6845F1DA-7CC1-4454-8753-164082DB989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88950" y="6373386"/>
            <a:ext cx="428967" cy="172800"/>
          </a:xfrm>
          <a:prstGeom prst="rect">
            <a:avLst/>
          </a:prstGeom>
        </p:spPr>
      </p:pic>
      <p:sp>
        <p:nvSpPr>
          <p:cNvPr id="15" name="TextBox 14">
            <a:extLst>
              <a:ext uri="{FF2B5EF4-FFF2-40B4-BE49-F238E27FC236}">
                <a16:creationId xmlns:a16="http://schemas.microsoft.com/office/drawing/2014/main" id="{A3E36792-50B7-4DA3-9F19-7FAAAC656BF7}"/>
              </a:ext>
            </a:extLst>
          </p:cNvPr>
          <p:cNvSpPr txBox="1"/>
          <p:nvPr userDrawn="1"/>
        </p:nvSpPr>
        <p:spPr>
          <a:xfrm>
            <a:off x="5061064" y="6344966"/>
            <a:ext cx="1282586" cy="14059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600" kern="1200" noProof="0" dirty="0">
                <a:solidFill>
                  <a:schemeClr val="bg1">
                    <a:lumMod val="65000"/>
                  </a:schemeClr>
                </a:solidFill>
                <a:latin typeface="+mn-lt"/>
                <a:ea typeface="+mn-ea"/>
                <a:cs typeface="+mn-cs"/>
              </a:rPr>
              <a:t>Obchodní rejstřík vedený Městským soudem v Praze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600" kern="1200" noProof="0" dirty="0">
                <a:solidFill>
                  <a:schemeClr val="bg1">
                    <a:lumMod val="65000"/>
                  </a:schemeClr>
                </a:solidFill>
                <a:latin typeface="+mn-lt"/>
                <a:ea typeface="+mn-ea"/>
                <a:cs typeface="+mn-cs"/>
              </a:rPr>
              <a:t>oddíl C, vložka 169791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kern="1200" noProof="0" dirty="0">
              <a:solidFill>
                <a:schemeClr val="bg1">
                  <a:lumMod val="65000"/>
                </a:schemeClr>
              </a:solidFill>
              <a:latin typeface="+mn-lt"/>
              <a:ea typeface="+mn-ea"/>
              <a:cs typeface="+mn-cs"/>
            </a:endParaRPr>
          </a:p>
        </p:txBody>
      </p:sp>
      <p:sp>
        <p:nvSpPr>
          <p:cNvPr id="12" name="TextBox 11">
            <a:extLst>
              <a:ext uri="{FF2B5EF4-FFF2-40B4-BE49-F238E27FC236}">
                <a16:creationId xmlns:a16="http://schemas.microsoft.com/office/drawing/2014/main" id="{6BF46058-B11B-4926-B58B-D50F640B0177}"/>
              </a:ext>
            </a:extLst>
          </p:cNvPr>
          <p:cNvSpPr txBox="1"/>
          <p:nvPr userDrawn="1">
            <p:custDataLst>
              <p:tags r:id="rId1"/>
            </p:custDataLst>
          </p:nvPr>
        </p:nvSpPr>
        <p:spPr>
          <a:xfrm>
            <a:off x="1202799" y="6372528"/>
            <a:ext cx="3656538" cy="246944"/>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1">
                    <a:lumMod val="65000"/>
                  </a:schemeClr>
                </a:solidFill>
                <a:latin typeface="+mn-lt"/>
                <a:ea typeface="+mn-ea"/>
                <a:cs typeface="+mn-cs"/>
              </a:rPr>
              <a:t>© 2024 KPMG Česká republika, s.r.o., a Czech limited liability company and a member firm of the KPMG global organization of independent member firms affiliated with KPMG International Limited, a private English company limited by guarantee. All rights reserved.</a:t>
            </a:r>
            <a:endParaRPr lang="en-US" sz="600" kern="1200" noProof="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1357102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48" y="1422400"/>
            <a:ext cx="1746000" cy="4604400"/>
          </a:xfrm>
          <a:solidFill>
            <a:schemeClr val="tx2"/>
          </a:solidFill>
          <a:ln>
            <a:noFill/>
          </a:ln>
        </p:spPr>
        <p:txBody>
          <a:bodyPr lIns="54000" tIns="54000" rIns="54000" bIns="54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1"/>
          </p:nvPr>
        </p:nvSpPr>
        <p:spPr>
          <a:xfrm>
            <a:off x="2451100" y="1422400"/>
            <a:ext cx="6965950" cy="4604400"/>
          </a:xfrm>
          <a:ln>
            <a:noFill/>
          </a:ln>
        </p:spPr>
        <p:txBody>
          <a:bodyPr lIns="0" tIns="0" rIns="0" bIns="0"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
        <p:nvSpPr>
          <p:cNvPr id="6" name="Text Placeholder 4"/>
          <p:cNvSpPr>
            <a:spLocks noGrp="1"/>
          </p:cNvSpPr>
          <p:nvPr>
            <p:ph type="body" sz="quarter" idx="12" hasCustomPrompt="1"/>
          </p:nvPr>
        </p:nvSpPr>
        <p:spPr>
          <a:xfrm>
            <a:off x="488950" y="203863"/>
            <a:ext cx="8918244"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3988297081"/>
      </p:ext>
    </p:extLst>
  </p:cSld>
  <p:clrMapOvr>
    <a:masterClrMapping/>
  </p:clrMapOvr>
  <p:extLst>
    <p:ext uri="{DCECCB84-F9BA-43D5-87BE-67443E8EF086}">
      <p15:sldGuideLst xmlns:p15="http://schemas.microsoft.com/office/powerpoint/2012/main">
        <p15:guide id="1" pos="154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ey Message 2 Column">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422400"/>
            <a:ext cx="1747838" cy="4604400"/>
          </a:xfrm>
          <a:solidFill>
            <a:schemeClr val="tx2"/>
          </a:solidFill>
          <a:ln>
            <a:noFill/>
          </a:ln>
        </p:spPr>
        <p:txBody>
          <a:bodyPr lIns="54000" tIns="54000" rIns="54000" bIns="54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1"/>
          </p:nvPr>
        </p:nvSpPr>
        <p:spPr>
          <a:xfrm>
            <a:off x="2446338" y="1422400"/>
            <a:ext cx="3402000" cy="4604400"/>
          </a:xfrm>
          <a:ln>
            <a:noFill/>
          </a:ln>
        </p:spPr>
        <p:txBody>
          <a:bodyPr lIns="0" tIns="0" rIns="0" bIns="0"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2"/>
          </p:nvPr>
        </p:nvSpPr>
        <p:spPr>
          <a:xfrm>
            <a:off x="6015990" y="1422400"/>
            <a:ext cx="3402000" cy="4604400"/>
          </a:xfrm>
          <a:ln>
            <a:noFill/>
          </a:ln>
        </p:spPr>
        <p:txBody>
          <a:bodyPr lIns="0" tIns="0" rIns="0" bIns="0"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
        <p:nvSpPr>
          <p:cNvPr id="7" name="Text Placeholder 4"/>
          <p:cNvSpPr>
            <a:spLocks noGrp="1"/>
          </p:cNvSpPr>
          <p:nvPr>
            <p:ph type="body" sz="quarter" idx="13" hasCustomPrompt="1"/>
          </p:nvPr>
        </p:nvSpPr>
        <p:spPr>
          <a:xfrm>
            <a:off x="488950" y="203863"/>
            <a:ext cx="8918244"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45295165"/>
      </p:ext>
    </p:extLst>
  </p:cSld>
  <p:clrMapOvr>
    <a:masterClrMapping/>
  </p:clrMapOvr>
  <p:extLst>
    <p:ext uri="{DCECCB84-F9BA-43D5-87BE-67443E8EF086}">
      <p15:sldGuideLst xmlns:p15="http://schemas.microsoft.com/office/powerpoint/2012/main">
        <p15:guide id="1" pos="1409">
          <p15:clr>
            <a:srgbClr val="FBAE40"/>
          </p15:clr>
        </p15:guide>
        <p15:guide id="2" pos="154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4"/>
          <p:cNvSpPr>
            <a:spLocks noGrp="1"/>
          </p:cNvSpPr>
          <p:nvPr>
            <p:ph type="body" sz="quarter" idx="11" hasCustomPrompt="1"/>
          </p:nvPr>
        </p:nvSpPr>
        <p:spPr>
          <a:xfrm>
            <a:off x="488950" y="203863"/>
            <a:ext cx="8918244"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1086707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Only - Dark BG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Text Placeholder 4"/>
          <p:cNvSpPr>
            <a:spLocks noGrp="1"/>
          </p:cNvSpPr>
          <p:nvPr>
            <p:ph type="body" sz="quarter" idx="11" hasCustomPrompt="1"/>
          </p:nvPr>
        </p:nvSpPr>
        <p:spPr>
          <a:xfrm>
            <a:off x="488950" y="203863"/>
            <a:ext cx="8918244" cy="169200"/>
          </a:xfrm>
        </p:spPr>
        <p:txBody>
          <a:bodyPr anchor="b"/>
          <a:lstStyle>
            <a:lvl1pPr>
              <a:spcAft>
                <a:spcPts val="0"/>
              </a:spcAft>
              <a:defRPr sz="1200">
                <a:solidFill>
                  <a:schemeClr val="bg1"/>
                </a:solidFill>
              </a:defRPr>
            </a:lvl1pPr>
          </a:lstStyle>
          <a:p>
            <a:pPr lvl="0"/>
            <a:r>
              <a:rPr lang="en-US" dirty="0"/>
              <a:t>Super title here</a:t>
            </a:r>
          </a:p>
        </p:txBody>
      </p:sp>
      <p:sp>
        <p:nvSpPr>
          <p:cNvPr id="4" name="Shape 8">
            <a:extLst>
              <a:ext uri="{FF2B5EF4-FFF2-40B4-BE49-F238E27FC236}">
                <a16:creationId xmlns:a16="http://schemas.microsoft.com/office/drawing/2014/main" id="{D0DBDCEE-A283-4750-BBE4-7DA0B6F510F8}"/>
              </a:ext>
            </a:extLst>
          </p:cNvPr>
          <p:cNvSpPr txBox="1">
            <a:spLocks/>
          </p:cNvSpPr>
          <p:nvPr userDrawn="1"/>
        </p:nvSpPr>
        <p:spPr>
          <a:xfrm>
            <a:off x="9174564" y="6385080"/>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dirty="0">
              <a:solidFill>
                <a:schemeClr val="bg1"/>
              </a:solidFill>
              <a:latin typeface="+mn-lt"/>
              <a:ea typeface="Arial"/>
              <a:cs typeface="Arial" panose="020B0604020202020204" pitchFamily="34" charset="0"/>
            </a:endParaRPr>
          </a:p>
        </p:txBody>
      </p:sp>
      <p:sp>
        <p:nvSpPr>
          <p:cNvPr id="5" name="TextBox 4">
            <a:extLst>
              <a:ext uri="{FF2B5EF4-FFF2-40B4-BE49-F238E27FC236}">
                <a16:creationId xmlns:a16="http://schemas.microsoft.com/office/drawing/2014/main" id="{997B1B73-0F5A-4B77-83D1-A16C7035EE05}"/>
              </a:ext>
              <a:ext uri="{C183D7F6-B498-43B3-948B-1728B52AA6E4}">
                <adec:decorative xmlns:adec="http://schemas.microsoft.com/office/drawing/2017/decorative" val="1"/>
              </a:ext>
            </a:extLst>
          </p:cNvPr>
          <p:cNvSpPr txBox="1"/>
          <p:nvPr userDrawn="1">
            <p:custDataLst>
              <p:tags r:id="rId1"/>
            </p:custDataLst>
          </p:nvPr>
        </p:nvSpPr>
        <p:spPr>
          <a:xfrm>
            <a:off x="7731459" y="6413620"/>
            <a:ext cx="1330492" cy="92333"/>
          </a:xfrm>
          <a:prstGeom prst="rect">
            <a:avLst/>
          </a:prstGeom>
          <a:noFill/>
        </p:spPr>
        <p:txBody>
          <a:bodyPr wrap="non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a:solidFill>
                  <a:schemeClr val="bg1"/>
                </a:solidFill>
                <a:latin typeface="+mn-lt"/>
                <a:ea typeface="+mn-ea"/>
                <a:cs typeface="+mn-cs"/>
              </a:rPr>
              <a:t>Document Classification: KPMG Confidential</a:t>
            </a:r>
            <a:endParaRPr lang="en-GB" sz="600" b="0" kern="1200" noProof="0" dirty="0">
              <a:solidFill>
                <a:schemeClr val="bg1"/>
              </a:solidFill>
              <a:latin typeface="+mn-lt"/>
              <a:ea typeface="+mn-ea"/>
              <a:cs typeface="+mn-cs"/>
            </a:endParaRPr>
          </a:p>
        </p:txBody>
      </p:sp>
      <p:cxnSp>
        <p:nvCxnSpPr>
          <p:cNvPr id="7" name="Straight Connector 6">
            <a:extLst>
              <a:ext uri="{FF2B5EF4-FFF2-40B4-BE49-F238E27FC236}">
                <a16:creationId xmlns:a16="http://schemas.microsoft.com/office/drawing/2014/main" id="{D0F7998E-6CE7-4E52-A139-933AD2B32F96}"/>
              </a:ext>
            </a:extLst>
          </p:cNvPr>
          <p:cNvCxnSpPr/>
          <p:nvPr userDrawn="1"/>
        </p:nvCxnSpPr>
        <p:spPr>
          <a:xfrm>
            <a:off x="9156505" y="6385080"/>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D91D2281-E8ED-4D25-972C-2978DD7A8FA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8950" y="6373386"/>
            <a:ext cx="428967" cy="172800"/>
          </a:xfrm>
          <a:prstGeom prst="rect">
            <a:avLst/>
          </a:prstGeom>
        </p:spPr>
      </p:pic>
      <p:sp>
        <p:nvSpPr>
          <p:cNvPr id="6" name="TextBox 5">
            <a:extLst>
              <a:ext uri="{FF2B5EF4-FFF2-40B4-BE49-F238E27FC236}">
                <a16:creationId xmlns:a16="http://schemas.microsoft.com/office/drawing/2014/main" id="{599356AD-FB81-4E98-9A22-F5279C6E0FAB}"/>
              </a:ext>
              <a:ext uri="{C183D7F6-B498-43B3-948B-1728B52AA6E4}">
                <adec:decorative xmlns:adec="http://schemas.microsoft.com/office/drawing/2017/decorative" val="1"/>
              </a:ext>
            </a:extLst>
          </p:cNvPr>
          <p:cNvSpPr txBox="1"/>
          <p:nvPr userDrawn="1">
            <p:custDataLst>
              <p:tags r:id="rId2"/>
            </p:custDataLst>
          </p:nvPr>
        </p:nvSpPr>
        <p:spPr>
          <a:xfrm>
            <a:off x="1278148" y="6367453"/>
            <a:ext cx="4565914"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1"/>
                </a:solidFill>
                <a:latin typeface="+mn-lt"/>
                <a:ea typeface="+mn-ea"/>
                <a:cs typeface="+mn-cs"/>
              </a:rPr>
              <a:t>© 2024 KPMG Česká republika, s.r.o., a Czech limited liability company and a member firm of the KPMG global organization of independent member firms affiliated with KPMG International Limited, a private English company limited by guarantee. All rights reserved.</a:t>
            </a:r>
            <a:endParaRPr lang="en-US" sz="600" kern="1200" noProof="0" dirty="0">
              <a:solidFill>
                <a:schemeClr val="bg1"/>
              </a:solidFill>
              <a:latin typeface="+mn-lt"/>
              <a:ea typeface="+mn-ea"/>
              <a:cs typeface="+mn-cs"/>
            </a:endParaRPr>
          </a:p>
        </p:txBody>
      </p:sp>
    </p:spTree>
    <p:extLst>
      <p:ext uri="{BB962C8B-B14F-4D97-AF65-F5344CB8AC3E}">
        <p14:creationId xmlns:p14="http://schemas.microsoft.com/office/powerpoint/2010/main" val="5943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422400"/>
            <a:ext cx="8928100" cy="46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11" hasCustomPrompt="1"/>
          </p:nvPr>
        </p:nvSpPr>
        <p:spPr>
          <a:xfrm>
            <a:off x="488950" y="203863"/>
            <a:ext cx="8928100" cy="169200"/>
          </a:xfrm>
        </p:spPr>
        <p:txBody>
          <a:bodyPr anchor="b"/>
          <a:lstStyle>
            <a:lvl1pPr>
              <a:spcAft>
                <a:spcPts val="0"/>
              </a:spcAft>
              <a:defRPr sz="1200"/>
            </a:lvl1pPr>
          </a:lstStyle>
          <a:p>
            <a:pPr lvl="0"/>
            <a:r>
              <a:rPr lang="en-US" dirty="0"/>
              <a:t>Super title here</a:t>
            </a:r>
          </a:p>
        </p:txBody>
      </p:sp>
      <p:sp>
        <p:nvSpPr>
          <p:cNvPr id="6" name="Title 5"/>
          <p:cNvSpPr>
            <a:spLocks noGrp="1"/>
          </p:cNvSpPr>
          <p:nvPr>
            <p:ph type="title"/>
          </p:nvPr>
        </p:nvSpPr>
        <p:spPr>
          <a:xfrm>
            <a:off x="488950" y="451575"/>
            <a:ext cx="8928100" cy="723600"/>
          </a:xfrm>
        </p:spPr>
        <p:txBody>
          <a:bodyPr/>
          <a:lstStyle/>
          <a:p>
            <a:r>
              <a:rPr lang="en-US"/>
              <a:t>Click to edit Master title style</a:t>
            </a:r>
            <a:endParaRPr lang="en-GB" dirty="0"/>
          </a:p>
        </p:txBody>
      </p:sp>
    </p:spTree>
    <p:extLst>
      <p:ext uri="{BB962C8B-B14F-4D97-AF65-F5344CB8AC3E}">
        <p14:creationId xmlns:p14="http://schemas.microsoft.com/office/powerpoint/2010/main" val="1076173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ne Column Text - Dark BG colour">
    <p:bg>
      <p:bgPr>
        <a:solidFill>
          <a:schemeClr val="tx2"/>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422400"/>
            <a:ext cx="8928100" cy="4604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11" hasCustomPrompt="1"/>
          </p:nvPr>
        </p:nvSpPr>
        <p:spPr>
          <a:xfrm>
            <a:off x="488950" y="203863"/>
            <a:ext cx="8928100" cy="169200"/>
          </a:xfrm>
        </p:spPr>
        <p:txBody>
          <a:bodyPr anchor="b"/>
          <a:lstStyle>
            <a:lvl1pPr>
              <a:spcAft>
                <a:spcPts val="0"/>
              </a:spcAft>
              <a:defRPr sz="1200">
                <a:solidFill>
                  <a:schemeClr val="bg1"/>
                </a:solidFill>
              </a:defRPr>
            </a:lvl1pPr>
          </a:lstStyle>
          <a:p>
            <a:pPr lvl="0"/>
            <a:r>
              <a:rPr lang="en-US" dirty="0"/>
              <a:t>Super title here</a:t>
            </a:r>
          </a:p>
        </p:txBody>
      </p:sp>
      <p:sp>
        <p:nvSpPr>
          <p:cNvPr id="6" name="Title 5"/>
          <p:cNvSpPr>
            <a:spLocks noGrp="1"/>
          </p:cNvSpPr>
          <p:nvPr>
            <p:ph type="title"/>
          </p:nvPr>
        </p:nvSpPr>
        <p:spPr>
          <a:xfrm>
            <a:off x="488950" y="451575"/>
            <a:ext cx="8928100" cy="723600"/>
          </a:xfrm>
        </p:spPr>
        <p:txBody>
          <a:bodyPr/>
          <a:lstStyle>
            <a:lvl1pPr>
              <a:defRPr>
                <a:solidFill>
                  <a:schemeClr val="bg1"/>
                </a:solidFill>
              </a:defRPr>
            </a:lvl1pPr>
          </a:lstStyle>
          <a:p>
            <a:r>
              <a:rPr lang="en-US"/>
              <a:t>Click to edit Master title style</a:t>
            </a:r>
            <a:endParaRPr lang="en-GB" dirty="0"/>
          </a:p>
        </p:txBody>
      </p:sp>
      <p:sp>
        <p:nvSpPr>
          <p:cNvPr id="13" name="Shape 8">
            <a:extLst>
              <a:ext uri="{FF2B5EF4-FFF2-40B4-BE49-F238E27FC236}">
                <a16:creationId xmlns:a16="http://schemas.microsoft.com/office/drawing/2014/main" id="{0B80A629-B77C-4AEA-B058-6685189C7332}"/>
              </a:ext>
            </a:extLst>
          </p:cNvPr>
          <p:cNvSpPr txBox="1">
            <a:spLocks/>
          </p:cNvSpPr>
          <p:nvPr userDrawn="1"/>
        </p:nvSpPr>
        <p:spPr>
          <a:xfrm>
            <a:off x="9174564" y="6385080"/>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dirty="0">
              <a:solidFill>
                <a:schemeClr val="bg1"/>
              </a:solidFill>
              <a:latin typeface="+mn-lt"/>
              <a:ea typeface="Arial"/>
              <a:cs typeface="Arial" panose="020B0604020202020204" pitchFamily="34" charset="0"/>
            </a:endParaRPr>
          </a:p>
        </p:txBody>
      </p:sp>
      <p:sp>
        <p:nvSpPr>
          <p:cNvPr id="14" name="TextBox 13">
            <a:extLst>
              <a:ext uri="{FF2B5EF4-FFF2-40B4-BE49-F238E27FC236}">
                <a16:creationId xmlns:a16="http://schemas.microsoft.com/office/drawing/2014/main" id="{CAA6EAD6-B279-4EDB-B5C0-950B7DB9CA7A}"/>
              </a:ext>
              <a:ext uri="{C183D7F6-B498-43B3-948B-1728B52AA6E4}">
                <adec:decorative xmlns:adec="http://schemas.microsoft.com/office/drawing/2017/decorative" val="1"/>
              </a:ext>
            </a:extLst>
          </p:cNvPr>
          <p:cNvSpPr txBox="1"/>
          <p:nvPr userDrawn="1">
            <p:custDataLst>
              <p:tags r:id="rId1"/>
            </p:custDataLst>
          </p:nvPr>
        </p:nvSpPr>
        <p:spPr>
          <a:xfrm>
            <a:off x="7731459" y="6413620"/>
            <a:ext cx="1330492" cy="92333"/>
          </a:xfrm>
          <a:prstGeom prst="rect">
            <a:avLst/>
          </a:prstGeom>
          <a:noFill/>
        </p:spPr>
        <p:txBody>
          <a:bodyPr wrap="non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a:solidFill>
                  <a:schemeClr val="bg1"/>
                </a:solidFill>
                <a:latin typeface="+mn-lt"/>
                <a:ea typeface="+mn-ea"/>
                <a:cs typeface="+mn-cs"/>
              </a:rPr>
              <a:t>Document Classification: KPMG Confidential</a:t>
            </a:r>
            <a:endParaRPr lang="en-GB" sz="600" b="0" kern="1200" noProof="0" dirty="0">
              <a:solidFill>
                <a:schemeClr val="bg1"/>
              </a:solidFill>
              <a:latin typeface="+mn-lt"/>
              <a:ea typeface="+mn-ea"/>
              <a:cs typeface="+mn-cs"/>
            </a:endParaRPr>
          </a:p>
        </p:txBody>
      </p:sp>
      <p:cxnSp>
        <p:nvCxnSpPr>
          <p:cNvPr id="16" name="Straight Connector 15">
            <a:extLst>
              <a:ext uri="{FF2B5EF4-FFF2-40B4-BE49-F238E27FC236}">
                <a16:creationId xmlns:a16="http://schemas.microsoft.com/office/drawing/2014/main" id="{F019B8B1-933F-483A-ADD1-9798FFDFEDD4}"/>
              </a:ext>
            </a:extLst>
          </p:cNvPr>
          <p:cNvCxnSpPr/>
          <p:nvPr userDrawn="1"/>
        </p:nvCxnSpPr>
        <p:spPr>
          <a:xfrm>
            <a:off x="9156505" y="6385080"/>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1972EB70-12E4-41FB-A7D2-5DE835B9392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8950" y="6373386"/>
            <a:ext cx="428967" cy="172800"/>
          </a:xfrm>
          <a:prstGeom prst="rect">
            <a:avLst/>
          </a:prstGeom>
        </p:spPr>
      </p:pic>
      <p:sp>
        <p:nvSpPr>
          <p:cNvPr id="15" name="TextBox 14">
            <a:extLst>
              <a:ext uri="{FF2B5EF4-FFF2-40B4-BE49-F238E27FC236}">
                <a16:creationId xmlns:a16="http://schemas.microsoft.com/office/drawing/2014/main" id="{6AA71A99-82B2-4BAE-BCFF-9CAC498F7AFE}"/>
              </a:ext>
              <a:ext uri="{C183D7F6-B498-43B3-948B-1728B52AA6E4}">
                <adec:decorative xmlns:adec="http://schemas.microsoft.com/office/drawing/2017/decorative" val="1"/>
              </a:ext>
            </a:extLst>
          </p:cNvPr>
          <p:cNvSpPr txBox="1"/>
          <p:nvPr userDrawn="1">
            <p:custDataLst>
              <p:tags r:id="rId2"/>
            </p:custDataLst>
          </p:nvPr>
        </p:nvSpPr>
        <p:spPr>
          <a:xfrm>
            <a:off x="1278148" y="6367453"/>
            <a:ext cx="4565914"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1"/>
                </a:solidFill>
                <a:latin typeface="+mn-lt"/>
                <a:ea typeface="+mn-ea"/>
                <a:cs typeface="+mn-cs"/>
              </a:rPr>
              <a:t>© 2024 KPMG Česká republika, s.r.o., a Czech limited liability company and a member firm of the KPMG global organization of independent member firms affiliated with KPMG International Limited, a private English company limited by guarantee. All rights reserved.</a:t>
            </a:r>
            <a:endParaRPr lang="en-US" sz="600" kern="1200" noProof="0" dirty="0">
              <a:solidFill>
                <a:schemeClr val="bg1"/>
              </a:solidFill>
              <a:latin typeface="+mn-lt"/>
              <a:ea typeface="+mn-ea"/>
              <a:cs typeface="+mn-cs"/>
            </a:endParaRPr>
          </a:p>
        </p:txBody>
      </p:sp>
    </p:spTree>
    <p:extLst>
      <p:ext uri="{BB962C8B-B14F-4D97-AF65-F5344CB8AC3E}">
        <p14:creationId xmlns:p14="http://schemas.microsoft.com/office/powerpoint/2010/main" val="1358439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422400"/>
            <a:ext cx="4373150" cy="46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5043900" y="1422400"/>
            <a:ext cx="4373150" cy="46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12" hasCustomPrompt="1"/>
          </p:nvPr>
        </p:nvSpPr>
        <p:spPr>
          <a:xfrm>
            <a:off x="488950" y="203863"/>
            <a:ext cx="8918244" cy="169200"/>
          </a:xfrm>
        </p:spPr>
        <p:txBody>
          <a:bodyPr anchor="b"/>
          <a:lstStyle>
            <a:lvl1pPr>
              <a:spcAft>
                <a:spcPts val="0"/>
              </a:spcAft>
              <a:defRPr sz="1200"/>
            </a:lvl1pPr>
          </a:lstStyle>
          <a:p>
            <a:pPr lvl="0"/>
            <a:r>
              <a:rPr lang="en-US" dirty="0"/>
              <a:t>Super title here</a:t>
            </a:r>
          </a:p>
        </p:txBody>
      </p:sp>
      <p:sp>
        <p:nvSpPr>
          <p:cNvPr id="2" name="Title 1">
            <a:extLst>
              <a:ext uri="{FF2B5EF4-FFF2-40B4-BE49-F238E27FC236}">
                <a16:creationId xmlns:a16="http://schemas.microsoft.com/office/drawing/2014/main" id="{AE97DB58-860A-432D-A684-9D2580280AAE}"/>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60996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wo Column Text - Dark BG colour">
    <p:bg>
      <p:bgPr>
        <a:solidFill>
          <a:schemeClr val="tx2"/>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422400"/>
            <a:ext cx="4373150" cy="4604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5043900" y="1422400"/>
            <a:ext cx="4373150" cy="4604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12" hasCustomPrompt="1"/>
          </p:nvPr>
        </p:nvSpPr>
        <p:spPr>
          <a:xfrm>
            <a:off x="488950" y="203863"/>
            <a:ext cx="8918244" cy="169200"/>
          </a:xfrm>
        </p:spPr>
        <p:txBody>
          <a:bodyPr anchor="b"/>
          <a:lstStyle>
            <a:lvl1pPr>
              <a:spcAft>
                <a:spcPts val="0"/>
              </a:spcAft>
              <a:defRPr sz="1200">
                <a:solidFill>
                  <a:schemeClr val="bg1"/>
                </a:solidFill>
              </a:defRPr>
            </a:lvl1pPr>
          </a:lstStyle>
          <a:p>
            <a:pPr lvl="0"/>
            <a:r>
              <a:rPr lang="en-US" dirty="0"/>
              <a:t>Super title here</a:t>
            </a:r>
          </a:p>
        </p:txBody>
      </p:sp>
      <p:sp>
        <p:nvSpPr>
          <p:cNvPr id="6" name="Shape 8">
            <a:extLst>
              <a:ext uri="{FF2B5EF4-FFF2-40B4-BE49-F238E27FC236}">
                <a16:creationId xmlns:a16="http://schemas.microsoft.com/office/drawing/2014/main" id="{8E33D3E0-2609-4E0F-B846-EEC5966395A5}"/>
              </a:ext>
            </a:extLst>
          </p:cNvPr>
          <p:cNvSpPr txBox="1">
            <a:spLocks/>
          </p:cNvSpPr>
          <p:nvPr userDrawn="1"/>
        </p:nvSpPr>
        <p:spPr>
          <a:xfrm>
            <a:off x="9174564" y="6385080"/>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dirty="0">
              <a:solidFill>
                <a:schemeClr val="bg1"/>
              </a:solidFill>
              <a:latin typeface="+mn-lt"/>
              <a:ea typeface="Arial"/>
              <a:cs typeface="Arial" panose="020B0604020202020204" pitchFamily="34" charset="0"/>
            </a:endParaRPr>
          </a:p>
        </p:txBody>
      </p:sp>
      <p:sp>
        <p:nvSpPr>
          <p:cNvPr id="7" name="TextBox 6">
            <a:extLst>
              <a:ext uri="{FF2B5EF4-FFF2-40B4-BE49-F238E27FC236}">
                <a16:creationId xmlns:a16="http://schemas.microsoft.com/office/drawing/2014/main" id="{2561C467-2D2A-459B-82B0-E1358D52ED5B}"/>
              </a:ext>
              <a:ext uri="{C183D7F6-B498-43B3-948B-1728B52AA6E4}">
                <adec:decorative xmlns:adec="http://schemas.microsoft.com/office/drawing/2017/decorative" val="1"/>
              </a:ext>
            </a:extLst>
          </p:cNvPr>
          <p:cNvSpPr txBox="1"/>
          <p:nvPr userDrawn="1">
            <p:custDataLst>
              <p:tags r:id="rId1"/>
            </p:custDataLst>
          </p:nvPr>
        </p:nvSpPr>
        <p:spPr>
          <a:xfrm>
            <a:off x="7731459" y="6413620"/>
            <a:ext cx="1330492" cy="92333"/>
          </a:xfrm>
          <a:prstGeom prst="rect">
            <a:avLst/>
          </a:prstGeom>
          <a:noFill/>
        </p:spPr>
        <p:txBody>
          <a:bodyPr wrap="non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a:solidFill>
                  <a:schemeClr val="bg1"/>
                </a:solidFill>
                <a:latin typeface="+mn-lt"/>
                <a:ea typeface="+mn-ea"/>
                <a:cs typeface="+mn-cs"/>
              </a:rPr>
              <a:t>Document Classification: KPMG Confidential</a:t>
            </a:r>
            <a:endParaRPr lang="en-GB" sz="600" b="0" kern="1200" noProof="0" dirty="0">
              <a:solidFill>
                <a:schemeClr val="bg1"/>
              </a:solidFill>
              <a:latin typeface="+mn-lt"/>
              <a:ea typeface="+mn-ea"/>
              <a:cs typeface="+mn-cs"/>
            </a:endParaRPr>
          </a:p>
        </p:txBody>
      </p:sp>
      <p:cxnSp>
        <p:nvCxnSpPr>
          <p:cNvPr id="10" name="Straight Connector 9">
            <a:extLst>
              <a:ext uri="{FF2B5EF4-FFF2-40B4-BE49-F238E27FC236}">
                <a16:creationId xmlns:a16="http://schemas.microsoft.com/office/drawing/2014/main" id="{1DB213AE-E70B-4D73-A612-A3B691E9D7CF}"/>
              </a:ext>
            </a:extLst>
          </p:cNvPr>
          <p:cNvCxnSpPr/>
          <p:nvPr userDrawn="1"/>
        </p:nvCxnSpPr>
        <p:spPr>
          <a:xfrm>
            <a:off x="9156505" y="6385080"/>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32F581D8-1471-49D8-8F6B-FC01B42B44D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8950" y="6373386"/>
            <a:ext cx="428967" cy="172800"/>
          </a:xfrm>
          <a:prstGeom prst="rect">
            <a:avLst/>
          </a:prstGeom>
        </p:spPr>
      </p:pic>
      <p:sp>
        <p:nvSpPr>
          <p:cNvPr id="2" name="Title 1">
            <a:extLst>
              <a:ext uri="{FF2B5EF4-FFF2-40B4-BE49-F238E27FC236}">
                <a16:creationId xmlns:a16="http://schemas.microsoft.com/office/drawing/2014/main" id="{0D27959C-6D5A-44BB-8E09-2E7A772D91F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TextBox 7">
            <a:extLst>
              <a:ext uri="{FF2B5EF4-FFF2-40B4-BE49-F238E27FC236}">
                <a16:creationId xmlns:a16="http://schemas.microsoft.com/office/drawing/2014/main" id="{644DF5AF-4A58-4DBF-A5D6-3842990CCE6F}"/>
              </a:ext>
              <a:ext uri="{C183D7F6-B498-43B3-948B-1728B52AA6E4}">
                <adec:decorative xmlns:adec="http://schemas.microsoft.com/office/drawing/2017/decorative" val="1"/>
              </a:ext>
            </a:extLst>
          </p:cNvPr>
          <p:cNvSpPr txBox="1"/>
          <p:nvPr userDrawn="1">
            <p:custDataLst>
              <p:tags r:id="rId2"/>
            </p:custDataLst>
          </p:nvPr>
        </p:nvSpPr>
        <p:spPr>
          <a:xfrm>
            <a:off x="1278148" y="6367453"/>
            <a:ext cx="4565914"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1"/>
                </a:solidFill>
                <a:latin typeface="+mn-lt"/>
                <a:ea typeface="+mn-ea"/>
                <a:cs typeface="+mn-cs"/>
              </a:rPr>
              <a:t>© 2024 KPMG Česká republika, s.r.o., a Czech limited liability company and a member firm of the KPMG global organization of independent member firms affiliated with KPMG International Limited, a private English company limited by guarantee. All rights reserved.</a:t>
            </a:r>
            <a:endParaRPr lang="en-US" sz="600" kern="1200" noProof="0" dirty="0">
              <a:solidFill>
                <a:schemeClr val="bg1"/>
              </a:solidFill>
              <a:latin typeface="+mn-lt"/>
              <a:ea typeface="+mn-ea"/>
              <a:cs typeface="+mn-cs"/>
            </a:endParaRPr>
          </a:p>
        </p:txBody>
      </p:sp>
    </p:spTree>
    <p:extLst>
      <p:ext uri="{BB962C8B-B14F-4D97-AF65-F5344CB8AC3E}">
        <p14:creationId xmlns:p14="http://schemas.microsoft.com/office/powerpoint/2010/main" val="2464628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422400"/>
            <a:ext cx="4373150" cy="46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hart Placeholder 5"/>
          <p:cNvSpPr>
            <a:spLocks noGrp="1"/>
          </p:cNvSpPr>
          <p:nvPr>
            <p:ph type="chart" sz="quarter" idx="13"/>
          </p:nvPr>
        </p:nvSpPr>
        <p:spPr>
          <a:xfrm>
            <a:off x="5043900" y="1422400"/>
            <a:ext cx="4373150" cy="4604400"/>
          </a:xfrm>
        </p:spPr>
        <p:txBody>
          <a:bodyPr anchor="ctr"/>
          <a:lstStyle>
            <a:lvl1pPr algn="ctr">
              <a:defRPr/>
            </a:lvl1pPr>
          </a:lstStyle>
          <a:p>
            <a:r>
              <a:rPr lang="en-US"/>
              <a:t>Click icon to add chart</a:t>
            </a:r>
            <a:endParaRPr lang="en-GB" dirty="0"/>
          </a:p>
        </p:txBody>
      </p:sp>
      <p:sp>
        <p:nvSpPr>
          <p:cNvPr id="2" name="Title 1"/>
          <p:cNvSpPr>
            <a:spLocks noGrp="1"/>
          </p:cNvSpPr>
          <p:nvPr>
            <p:ph type="title"/>
          </p:nvPr>
        </p:nvSpPr>
        <p:spPr>
          <a:xfrm>
            <a:off x="488950" y="451575"/>
            <a:ext cx="8928100" cy="723600"/>
          </a:xfrm>
        </p:spPr>
        <p:txBody>
          <a:bodyPr/>
          <a:lstStyle/>
          <a:p>
            <a:r>
              <a:rPr lang="en-US"/>
              <a:t>Click to edit Master title style</a:t>
            </a:r>
            <a:endParaRPr lang="en-GB" dirty="0"/>
          </a:p>
        </p:txBody>
      </p:sp>
      <p:sp>
        <p:nvSpPr>
          <p:cNvPr id="5" name="Text Placeholder 4"/>
          <p:cNvSpPr>
            <a:spLocks noGrp="1"/>
          </p:cNvSpPr>
          <p:nvPr>
            <p:ph type="body" sz="quarter" idx="11" hasCustomPrompt="1"/>
          </p:nvPr>
        </p:nvSpPr>
        <p:spPr>
          <a:xfrm>
            <a:off x="488950" y="203863"/>
            <a:ext cx="89281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1468853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Left Vertical Window_KPMG Blue">
    <p:bg>
      <p:bgPr>
        <a:solidFill>
          <a:schemeClr val="tx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7571952-42C4-4996-A914-4EB77901A3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4388" y="313438"/>
            <a:ext cx="786440" cy="316800"/>
          </a:xfrm>
          <a:prstGeom prst="rect">
            <a:avLst/>
          </a:prstGeom>
        </p:spPr>
      </p:pic>
      <p:sp>
        <p:nvSpPr>
          <p:cNvPr id="9" name="Rectangle 8">
            <a:extLst>
              <a:ext uri="{FF2B5EF4-FFF2-40B4-BE49-F238E27FC236}">
                <a16:creationId xmlns:a16="http://schemas.microsoft.com/office/drawing/2014/main" id="{6664616F-BE17-4D4B-B6D4-C4B7E26631AF}"/>
              </a:ext>
            </a:extLst>
          </p:cNvPr>
          <p:cNvSpPr>
            <a:spLocks/>
          </p:cNvSpPr>
          <p:nvPr userDrawn="1"/>
        </p:nvSpPr>
        <p:spPr>
          <a:xfrm>
            <a:off x="814388" y="1263838"/>
            <a:ext cx="3291418" cy="4757550"/>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10" name="Title 1">
            <a:extLst>
              <a:ext uri="{FF2B5EF4-FFF2-40B4-BE49-F238E27FC236}">
                <a16:creationId xmlns:a16="http://schemas.microsoft.com/office/drawing/2014/main" id="{54631362-CDDD-4333-A24A-5A4F69330CB6}"/>
              </a:ext>
            </a:extLst>
          </p:cNvPr>
          <p:cNvSpPr>
            <a:spLocks noGrp="1"/>
          </p:cNvSpPr>
          <p:nvPr>
            <p:ph type="ctrTitle" hasCustomPrompt="1"/>
          </p:nvPr>
        </p:nvSpPr>
        <p:spPr>
          <a:xfrm>
            <a:off x="1061201" y="1514264"/>
            <a:ext cx="2801710" cy="3240000"/>
          </a:xfrm>
        </p:spPr>
        <p:txBody>
          <a:bodyPr anchor="t" anchorCtr="0"/>
          <a:lstStyle>
            <a:lvl1pPr algn="l">
              <a:defRPr sz="6000" baseline="0">
                <a:solidFill>
                  <a:schemeClr val="bg1"/>
                </a:solidFill>
              </a:defRPr>
            </a:lvl1pPr>
          </a:lstStyle>
          <a:p>
            <a:r>
              <a:rPr lang="en-GB" dirty="0"/>
              <a:t>Title slide text only</a:t>
            </a:r>
            <a:endParaRPr lang="en-US" dirty="0"/>
          </a:p>
        </p:txBody>
      </p:sp>
      <p:sp>
        <p:nvSpPr>
          <p:cNvPr id="11" name="Text Placeholder 3">
            <a:extLst>
              <a:ext uri="{FF2B5EF4-FFF2-40B4-BE49-F238E27FC236}">
                <a16:creationId xmlns:a16="http://schemas.microsoft.com/office/drawing/2014/main" id="{37D37525-FE24-4786-ABF7-2D443788DBC1}"/>
              </a:ext>
            </a:extLst>
          </p:cNvPr>
          <p:cNvSpPr>
            <a:spLocks noGrp="1"/>
          </p:cNvSpPr>
          <p:nvPr>
            <p:ph type="body" sz="quarter" idx="11"/>
          </p:nvPr>
        </p:nvSpPr>
        <p:spPr>
          <a:xfrm>
            <a:off x="1061201" y="4968802"/>
            <a:ext cx="2801710"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696730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422400"/>
            <a:ext cx="8928100"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hart Placeholder 4"/>
          <p:cNvSpPr>
            <a:spLocks noGrp="1"/>
          </p:cNvSpPr>
          <p:nvPr>
            <p:ph type="chart" sz="quarter" idx="11"/>
          </p:nvPr>
        </p:nvSpPr>
        <p:spPr>
          <a:xfrm>
            <a:off x="488950" y="3830800"/>
            <a:ext cx="8928100" cy="2196000"/>
          </a:xfrm>
        </p:spPr>
        <p:txBody>
          <a:bodyPr anchor="ctr"/>
          <a:lstStyle>
            <a:lvl1pPr algn="ctr">
              <a:defRPr/>
            </a:lvl1pPr>
          </a:lstStyle>
          <a:p>
            <a:r>
              <a:rPr lang="en-US"/>
              <a:t>Click icon to add chart</a:t>
            </a:r>
            <a:endParaRPr lang="en-GB" dirty="0"/>
          </a:p>
        </p:txBody>
      </p:sp>
      <p:sp>
        <p:nvSpPr>
          <p:cNvPr id="3" name="Title 2"/>
          <p:cNvSpPr>
            <a:spLocks noGrp="1"/>
          </p:cNvSpPr>
          <p:nvPr>
            <p:ph type="title"/>
          </p:nvPr>
        </p:nvSpPr>
        <p:spPr>
          <a:xfrm>
            <a:off x="488950" y="451575"/>
            <a:ext cx="8928100" cy="723600"/>
          </a:xfrm>
        </p:spPr>
        <p:txBody>
          <a:bodyPr/>
          <a:lstStyle/>
          <a:p>
            <a:r>
              <a:rPr lang="en-US"/>
              <a:t>Click to edit Master title style</a:t>
            </a:r>
            <a:endParaRPr lang="en-GB" dirty="0"/>
          </a:p>
        </p:txBody>
      </p:sp>
      <p:sp>
        <p:nvSpPr>
          <p:cNvPr id="6" name="Text Placeholder 4"/>
          <p:cNvSpPr>
            <a:spLocks noGrp="1"/>
          </p:cNvSpPr>
          <p:nvPr>
            <p:ph type="body" sz="quarter" idx="12" hasCustomPrompt="1"/>
          </p:nvPr>
        </p:nvSpPr>
        <p:spPr>
          <a:xfrm>
            <a:off x="488950" y="203863"/>
            <a:ext cx="89281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778661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Chart">
    <p:spTree>
      <p:nvGrpSpPr>
        <p:cNvPr id="1" name=""/>
        <p:cNvGrpSpPr/>
        <p:nvPr/>
      </p:nvGrpSpPr>
      <p:grpSpPr>
        <a:xfrm>
          <a:off x="0" y="0"/>
          <a:ext cx="0" cy="0"/>
          <a:chOff x="0" y="0"/>
          <a:chExt cx="0" cy="0"/>
        </a:xfrm>
      </p:grpSpPr>
      <p:sp>
        <p:nvSpPr>
          <p:cNvPr id="6" name="Chart Placeholder 5"/>
          <p:cNvSpPr>
            <a:spLocks noGrp="1"/>
          </p:cNvSpPr>
          <p:nvPr>
            <p:ph type="chart" sz="quarter" idx="13"/>
          </p:nvPr>
        </p:nvSpPr>
        <p:spPr>
          <a:xfrm>
            <a:off x="5043900" y="1422400"/>
            <a:ext cx="4373150" cy="4604400"/>
          </a:xfrm>
        </p:spPr>
        <p:txBody>
          <a:bodyPr anchor="ctr"/>
          <a:lstStyle>
            <a:lvl1pPr algn="ctr">
              <a:defRPr/>
            </a:lvl1pPr>
          </a:lstStyle>
          <a:p>
            <a:r>
              <a:rPr lang="en-US"/>
              <a:t>Click icon to add chart</a:t>
            </a:r>
            <a:endParaRPr lang="en-GB" dirty="0"/>
          </a:p>
        </p:txBody>
      </p:sp>
      <p:sp>
        <p:nvSpPr>
          <p:cNvPr id="2" name="Title 1"/>
          <p:cNvSpPr>
            <a:spLocks noGrp="1"/>
          </p:cNvSpPr>
          <p:nvPr>
            <p:ph type="title"/>
          </p:nvPr>
        </p:nvSpPr>
        <p:spPr>
          <a:xfrm>
            <a:off x="488950" y="451575"/>
            <a:ext cx="8928100" cy="723600"/>
          </a:xfrm>
        </p:spPr>
        <p:txBody>
          <a:bodyPr/>
          <a:lstStyle/>
          <a:p>
            <a:r>
              <a:rPr lang="en-US"/>
              <a:t>Click to edit Master title style</a:t>
            </a:r>
            <a:endParaRPr lang="en-GB" dirty="0"/>
          </a:p>
        </p:txBody>
      </p:sp>
      <p:sp>
        <p:nvSpPr>
          <p:cNvPr id="5" name="Text Placeholder 4"/>
          <p:cNvSpPr>
            <a:spLocks noGrp="1"/>
          </p:cNvSpPr>
          <p:nvPr>
            <p:ph type="body" sz="quarter" idx="11" hasCustomPrompt="1"/>
          </p:nvPr>
        </p:nvSpPr>
        <p:spPr>
          <a:xfrm>
            <a:off x="488950" y="203863"/>
            <a:ext cx="8928100" cy="169200"/>
          </a:xfrm>
        </p:spPr>
        <p:txBody>
          <a:bodyPr anchor="b"/>
          <a:lstStyle>
            <a:lvl1pPr>
              <a:spcAft>
                <a:spcPts val="0"/>
              </a:spcAft>
              <a:defRPr sz="1200"/>
            </a:lvl1pPr>
          </a:lstStyle>
          <a:p>
            <a:pPr lvl="0"/>
            <a:r>
              <a:rPr lang="en-US" dirty="0"/>
              <a:t>Super title here</a:t>
            </a:r>
          </a:p>
        </p:txBody>
      </p:sp>
      <p:sp>
        <p:nvSpPr>
          <p:cNvPr id="7" name="Chart Placeholder 5">
            <a:extLst>
              <a:ext uri="{FF2B5EF4-FFF2-40B4-BE49-F238E27FC236}">
                <a16:creationId xmlns:a16="http://schemas.microsoft.com/office/drawing/2014/main" id="{9E394B45-74BD-4697-911E-EF9DF27840B7}"/>
              </a:ext>
            </a:extLst>
          </p:cNvPr>
          <p:cNvSpPr>
            <a:spLocks noGrp="1"/>
          </p:cNvSpPr>
          <p:nvPr>
            <p:ph type="chart" sz="quarter" idx="14"/>
          </p:nvPr>
        </p:nvSpPr>
        <p:spPr>
          <a:xfrm>
            <a:off x="488950" y="1422400"/>
            <a:ext cx="4373150" cy="4604400"/>
          </a:xfrm>
        </p:spPr>
        <p:txBody>
          <a:bodyPr anchor="ctr"/>
          <a:lstStyle>
            <a:lvl1pPr algn="ctr">
              <a:defRPr/>
            </a:lvl1pPr>
          </a:lstStyle>
          <a:p>
            <a:r>
              <a:rPr lang="en-US"/>
              <a:t>Click icon to add chart</a:t>
            </a:r>
            <a:endParaRPr lang="en-GB" dirty="0"/>
          </a:p>
        </p:txBody>
      </p:sp>
    </p:spTree>
    <p:extLst>
      <p:ext uri="{BB962C8B-B14F-4D97-AF65-F5344CB8AC3E}">
        <p14:creationId xmlns:p14="http://schemas.microsoft.com/office/powerpoint/2010/main" val="3175725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olumn Chart &amp; Tex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3531000" y="3830800"/>
            <a:ext cx="2844000" cy="2196000"/>
          </a:xfrm>
        </p:spPr>
        <p:txBody>
          <a:bodyPr anchor="ctr"/>
          <a:lstStyle>
            <a:lvl1pPr algn="ctr">
              <a:defRPr/>
            </a:lvl1pPr>
          </a:lstStyle>
          <a:p>
            <a:r>
              <a:rPr lang="en-US"/>
              <a:t>Click icon to add chart</a:t>
            </a:r>
            <a:endParaRPr lang="en-GB" dirty="0"/>
          </a:p>
        </p:txBody>
      </p:sp>
      <p:sp>
        <p:nvSpPr>
          <p:cNvPr id="6" name="Chart Placeholder 4"/>
          <p:cNvSpPr>
            <a:spLocks noGrp="1"/>
          </p:cNvSpPr>
          <p:nvPr>
            <p:ph type="chart" sz="quarter" idx="12"/>
          </p:nvPr>
        </p:nvSpPr>
        <p:spPr>
          <a:xfrm>
            <a:off x="488949" y="3830800"/>
            <a:ext cx="2844000" cy="2196000"/>
          </a:xfrm>
        </p:spPr>
        <p:txBody>
          <a:bodyPr anchor="ctr"/>
          <a:lstStyle>
            <a:lvl1pPr algn="ctr">
              <a:defRPr/>
            </a:lvl1pPr>
          </a:lstStyle>
          <a:p>
            <a:r>
              <a:rPr lang="en-US"/>
              <a:t>Click icon to add chart</a:t>
            </a:r>
            <a:endParaRPr lang="en-GB" dirty="0"/>
          </a:p>
        </p:txBody>
      </p:sp>
      <p:sp>
        <p:nvSpPr>
          <p:cNvPr id="7" name="Text Placeholder 8"/>
          <p:cNvSpPr>
            <a:spLocks noGrp="1"/>
          </p:cNvSpPr>
          <p:nvPr>
            <p:ph type="body" sz="quarter" idx="10"/>
          </p:nvPr>
        </p:nvSpPr>
        <p:spPr>
          <a:xfrm>
            <a:off x="488950" y="1422400"/>
            <a:ext cx="2844000"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hart Placeholder 4"/>
          <p:cNvSpPr>
            <a:spLocks noGrp="1"/>
          </p:cNvSpPr>
          <p:nvPr>
            <p:ph type="chart" sz="quarter" idx="13"/>
          </p:nvPr>
        </p:nvSpPr>
        <p:spPr>
          <a:xfrm>
            <a:off x="6573050" y="3830800"/>
            <a:ext cx="2844000" cy="2196000"/>
          </a:xfrm>
        </p:spPr>
        <p:txBody>
          <a:bodyPr anchor="ctr"/>
          <a:lstStyle>
            <a:lvl1pPr algn="ctr">
              <a:defRPr/>
            </a:lvl1pPr>
          </a:lstStyle>
          <a:p>
            <a:r>
              <a:rPr lang="en-US"/>
              <a:t>Click icon to add chart</a:t>
            </a:r>
            <a:endParaRPr lang="en-GB" dirty="0"/>
          </a:p>
        </p:txBody>
      </p:sp>
      <p:sp>
        <p:nvSpPr>
          <p:cNvPr id="9" name="Text Placeholder 8"/>
          <p:cNvSpPr>
            <a:spLocks noGrp="1"/>
          </p:cNvSpPr>
          <p:nvPr>
            <p:ph type="body" sz="quarter" idx="14"/>
          </p:nvPr>
        </p:nvSpPr>
        <p:spPr>
          <a:xfrm>
            <a:off x="3531000" y="1422400"/>
            <a:ext cx="2844000"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8"/>
          <p:cNvSpPr>
            <a:spLocks noGrp="1"/>
          </p:cNvSpPr>
          <p:nvPr>
            <p:ph type="body" sz="quarter" idx="15"/>
          </p:nvPr>
        </p:nvSpPr>
        <p:spPr>
          <a:xfrm>
            <a:off x="6573050" y="1422400"/>
            <a:ext cx="2844000"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a:xfrm>
            <a:off x="488950" y="451575"/>
            <a:ext cx="8928100" cy="723600"/>
          </a:xfrm>
        </p:spPr>
        <p:txBody>
          <a:bodyPr/>
          <a:lstStyle/>
          <a:p>
            <a:r>
              <a:rPr lang="en-US"/>
              <a:t>Click to edit Master title style</a:t>
            </a:r>
            <a:endParaRPr lang="en-GB" dirty="0"/>
          </a:p>
        </p:txBody>
      </p:sp>
      <p:sp>
        <p:nvSpPr>
          <p:cNvPr id="11" name="Text Placeholder 4"/>
          <p:cNvSpPr>
            <a:spLocks noGrp="1"/>
          </p:cNvSpPr>
          <p:nvPr>
            <p:ph type="body" sz="quarter" idx="16" hasCustomPrompt="1"/>
          </p:nvPr>
        </p:nvSpPr>
        <p:spPr>
          <a:xfrm>
            <a:off x="488950" y="203863"/>
            <a:ext cx="89281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34413369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ocess 5 Column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2031459"/>
            <a:ext cx="151740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2291022" y="2031459"/>
            <a:ext cx="151740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4093094" y="2031459"/>
            <a:ext cx="151740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5895166" y="2031459"/>
            <a:ext cx="151740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488950" y="1426659"/>
            <a:ext cx="1719812" cy="604800"/>
          </a:xfrm>
          <a:prstGeom prst="homePlate">
            <a:avLst>
              <a:gd name="adj" fmla="val 34200"/>
            </a:avLst>
          </a:prstGeom>
          <a:solidFill>
            <a:schemeClr val="tx2"/>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291022" y="1426659"/>
            <a:ext cx="1719812" cy="604800"/>
          </a:xfrm>
          <a:prstGeom prst="homePlate">
            <a:avLst>
              <a:gd name="adj" fmla="val 34200"/>
            </a:avLst>
          </a:prstGeom>
          <a:solidFill>
            <a:schemeClr val="tx2"/>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4093094" y="1426659"/>
            <a:ext cx="1719812" cy="604800"/>
          </a:xfrm>
          <a:prstGeom prst="homePlate">
            <a:avLst>
              <a:gd name="adj" fmla="val 34200"/>
            </a:avLst>
          </a:prstGeom>
          <a:solidFill>
            <a:schemeClr val="tx2"/>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5895166" y="1426659"/>
            <a:ext cx="1719812" cy="604800"/>
          </a:xfrm>
          <a:prstGeom prst="homePlate">
            <a:avLst>
              <a:gd name="adj" fmla="val 34200"/>
            </a:avLst>
          </a:prstGeom>
          <a:solidFill>
            <a:schemeClr val="tx2"/>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1" name="Text Placeholder 12"/>
          <p:cNvSpPr>
            <a:spLocks noGrp="1"/>
          </p:cNvSpPr>
          <p:nvPr>
            <p:ph type="body" sz="quarter" idx="18" hasCustomPrompt="1"/>
          </p:nvPr>
        </p:nvSpPr>
        <p:spPr>
          <a:xfrm>
            <a:off x="7697238" y="1426659"/>
            <a:ext cx="1719812" cy="604800"/>
          </a:xfrm>
          <a:prstGeom prst="homePlate">
            <a:avLst>
              <a:gd name="adj" fmla="val 34200"/>
            </a:avLst>
          </a:prstGeom>
          <a:solidFill>
            <a:schemeClr val="tx2"/>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2" name="Text Placeholder 8"/>
          <p:cNvSpPr>
            <a:spLocks noGrp="1"/>
          </p:cNvSpPr>
          <p:nvPr>
            <p:ph type="body" sz="quarter" idx="19"/>
          </p:nvPr>
        </p:nvSpPr>
        <p:spPr>
          <a:xfrm>
            <a:off x="7697238" y="2031459"/>
            <a:ext cx="151740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a:xfrm>
            <a:off x="488950" y="451575"/>
            <a:ext cx="8928100" cy="723600"/>
          </a:xfrm>
        </p:spPr>
        <p:txBody>
          <a:bodyPr/>
          <a:lstStyle/>
          <a:p>
            <a:r>
              <a:rPr lang="en-US"/>
              <a:t>Click to edit Master title style</a:t>
            </a:r>
            <a:endParaRPr lang="en-GB" dirty="0"/>
          </a:p>
        </p:txBody>
      </p:sp>
      <p:sp>
        <p:nvSpPr>
          <p:cNvPr id="14" name="Text Placeholder 4"/>
          <p:cNvSpPr>
            <a:spLocks noGrp="1"/>
          </p:cNvSpPr>
          <p:nvPr>
            <p:ph type="body" sz="quarter" idx="20" hasCustomPrompt="1"/>
          </p:nvPr>
        </p:nvSpPr>
        <p:spPr>
          <a:xfrm>
            <a:off x="488950" y="203863"/>
            <a:ext cx="89281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2877598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ocess 5 Columns_Cobalt Blu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2031459"/>
            <a:ext cx="151740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2291022" y="2031459"/>
            <a:ext cx="151740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4093094" y="2031459"/>
            <a:ext cx="151740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5895166" y="2031459"/>
            <a:ext cx="151740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488950" y="1426659"/>
            <a:ext cx="1719812" cy="604800"/>
          </a:xfrm>
          <a:prstGeom prst="homePlate">
            <a:avLst>
              <a:gd name="adj" fmla="val 34200"/>
            </a:avLst>
          </a:prstGeom>
          <a:solidFill>
            <a:schemeClr val="accent1"/>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291022" y="1426659"/>
            <a:ext cx="1719812" cy="604800"/>
          </a:xfrm>
          <a:prstGeom prst="homePlate">
            <a:avLst>
              <a:gd name="adj" fmla="val 34200"/>
            </a:avLst>
          </a:prstGeom>
          <a:solidFill>
            <a:schemeClr val="accent1"/>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4093094" y="1426659"/>
            <a:ext cx="1719812" cy="604800"/>
          </a:xfrm>
          <a:prstGeom prst="homePlate">
            <a:avLst>
              <a:gd name="adj" fmla="val 34200"/>
            </a:avLst>
          </a:prstGeom>
          <a:solidFill>
            <a:schemeClr val="accent1"/>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5895166" y="1426659"/>
            <a:ext cx="1719812" cy="604800"/>
          </a:xfrm>
          <a:prstGeom prst="homePlate">
            <a:avLst>
              <a:gd name="adj" fmla="val 34200"/>
            </a:avLst>
          </a:prstGeom>
          <a:solidFill>
            <a:schemeClr val="accent1"/>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1" name="Text Placeholder 12"/>
          <p:cNvSpPr>
            <a:spLocks noGrp="1"/>
          </p:cNvSpPr>
          <p:nvPr>
            <p:ph type="body" sz="quarter" idx="18" hasCustomPrompt="1"/>
          </p:nvPr>
        </p:nvSpPr>
        <p:spPr>
          <a:xfrm>
            <a:off x="7697238" y="1426659"/>
            <a:ext cx="1719812" cy="604800"/>
          </a:xfrm>
          <a:prstGeom prst="homePlate">
            <a:avLst>
              <a:gd name="adj" fmla="val 34200"/>
            </a:avLst>
          </a:prstGeom>
          <a:solidFill>
            <a:schemeClr val="accent1"/>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2" name="Text Placeholder 8"/>
          <p:cNvSpPr>
            <a:spLocks noGrp="1"/>
          </p:cNvSpPr>
          <p:nvPr>
            <p:ph type="body" sz="quarter" idx="19"/>
          </p:nvPr>
        </p:nvSpPr>
        <p:spPr>
          <a:xfrm>
            <a:off x="7697238" y="2031459"/>
            <a:ext cx="151740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a:xfrm>
            <a:off x="488950" y="451575"/>
            <a:ext cx="8928100" cy="723600"/>
          </a:xfrm>
        </p:spPr>
        <p:txBody>
          <a:bodyPr/>
          <a:lstStyle>
            <a:lvl1pPr>
              <a:defRPr>
                <a:solidFill>
                  <a:schemeClr val="accent1"/>
                </a:solidFill>
              </a:defRPr>
            </a:lvl1pPr>
          </a:lstStyle>
          <a:p>
            <a:r>
              <a:rPr lang="en-US"/>
              <a:t>Click to edit Master title style</a:t>
            </a:r>
            <a:endParaRPr lang="en-GB" dirty="0"/>
          </a:p>
        </p:txBody>
      </p:sp>
      <p:sp>
        <p:nvSpPr>
          <p:cNvPr id="14" name="Text Placeholder 4"/>
          <p:cNvSpPr>
            <a:spLocks noGrp="1"/>
          </p:cNvSpPr>
          <p:nvPr>
            <p:ph type="body" sz="quarter" idx="20" hasCustomPrompt="1"/>
          </p:nvPr>
        </p:nvSpPr>
        <p:spPr>
          <a:xfrm>
            <a:off x="488950" y="203863"/>
            <a:ext cx="8928100" cy="169200"/>
          </a:xfrm>
        </p:spPr>
        <p:txBody>
          <a:bodyPr anchor="b"/>
          <a:lstStyle>
            <a:lvl1pPr>
              <a:spcAft>
                <a:spcPts val="0"/>
              </a:spcAft>
              <a:defRPr sz="1200">
                <a:solidFill>
                  <a:schemeClr val="accent1"/>
                </a:solidFill>
              </a:defRPr>
            </a:lvl1pPr>
          </a:lstStyle>
          <a:p>
            <a:pPr lvl="0"/>
            <a:r>
              <a:rPr lang="en-US" dirty="0"/>
              <a:t>Super title here</a:t>
            </a:r>
          </a:p>
        </p:txBody>
      </p:sp>
    </p:spTree>
    <p:extLst>
      <p:ext uri="{BB962C8B-B14F-4D97-AF65-F5344CB8AC3E}">
        <p14:creationId xmlns:p14="http://schemas.microsoft.com/office/powerpoint/2010/main" val="33697888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ocess 5 Columns - Top Banner">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FEF217D-8F0F-47D0-B179-676AB7DF497C}"/>
              </a:ext>
            </a:extLst>
          </p:cNvPr>
          <p:cNvSpPr/>
          <p:nvPr userDrawn="1"/>
        </p:nvSpPr>
        <p:spPr>
          <a:xfrm>
            <a:off x="0" y="-1"/>
            <a:ext cx="9906000" cy="27698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000" dirty="0" err="1">
              <a:solidFill>
                <a:schemeClr val="bg1"/>
              </a:solidFill>
            </a:endParaRPr>
          </a:p>
        </p:txBody>
      </p:sp>
      <p:sp>
        <p:nvSpPr>
          <p:cNvPr id="9" name="Text Placeholder 8"/>
          <p:cNvSpPr>
            <a:spLocks noGrp="1"/>
          </p:cNvSpPr>
          <p:nvPr>
            <p:ph type="body" sz="quarter" idx="10"/>
          </p:nvPr>
        </p:nvSpPr>
        <p:spPr>
          <a:xfrm>
            <a:off x="488950" y="2031459"/>
            <a:ext cx="1650948" cy="3995341"/>
          </a:xfrm>
          <a:solidFill>
            <a:schemeClr val="bg1"/>
          </a:solidFill>
          <a:ln>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2291022" y="2031459"/>
            <a:ext cx="1650948" cy="3995341"/>
          </a:xfrm>
          <a:solidFill>
            <a:schemeClr val="bg1"/>
          </a:solidFill>
          <a:ln>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4093094" y="2031459"/>
            <a:ext cx="1650948" cy="3995341"/>
          </a:xfrm>
          <a:solidFill>
            <a:schemeClr val="bg1"/>
          </a:solidFill>
          <a:ln>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5895166" y="2031459"/>
            <a:ext cx="1650948" cy="3995341"/>
          </a:xfrm>
          <a:solidFill>
            <a:schemeClr val="bg1"/>
          </a:solidFill>
          <a:ln>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8"/>
          <p:cNvSpPr>
            <a:spLocks noGrp="1"/>
          </p:cNvSpPr>
          <p:nvPr>
            <p:ph type="body" sz="quarter" idx="19"/>
          </p:nvPr>
        </p:nvSpPr>
        <p:spPr>
          <a:xfrm>
            <a:off x="7766102" y="2031459"/>
            <a:ext cx="1650948" cy="3995341"/>
          </a:xfrm>
          <a:solidFill>
            <a:schemeClr val="bg1"/>
          </a:solidFill>
          <a:ln>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a:xfrm>
            <a:off x="488950" y="451575"/>
            <a:ext cx="8928100" cy="723600"/>
          </a:xfrm>
        </p:spPr>
        <p:txBody>
          <a:bodyPr/>
          <a:lstStyle>
            <a:lvl1pPr>
              <a:defRPr>
                <a:solidFill>
                  <a:schemeClr val="bg1"/>
                </a:solidFill>
              </a:defRPr>
            </a:lvl1pPr>
          </a:lstStyle>
          <a:p>
            <a:r>
              <a:rPr lang="en-US"/>
              <a:t>Click to edit Master title style</a:t>
            </a:r>
            <a:endParaRPr lang="en-GB" dirty="0"/>
          </a:p>
        </p:txBody>
      </p:sp>
      <p:sp>
        <p:nvSpPr>
          <p:cNvPr id="14" name="Text Placeholder 4"/>
          <p:cNvSpPr>
            <a:spLocks noGrp="1"/>
          </p:cNvSpPr>
          <p:nvPr>
            <p:ph type="body" sz="quarter" idx="20" hasCustomPrompt="1"/>
          </p:nvPr>
        </p:nvSpPr>
        <p:spPr>
          <a:xfrm>
            <a:off x="488950" y="203863"/>
            <a:ext cx="8928100" cy="169200"/>
          </a:xfrm>
        </p:spPr>
        <p:txBody>
          <a:bodyPr anchor="b"/>
          <a:lstStyle>
            <a:lvl1pPr>
              <a:spcAft>
                <a:spcPts val="0"/>
              </a:spcAft>
              <a:defRPr sz="1200">
                <a:solidFill>
                  <a:schemeClr val="bg1"/>
                </a:solidFill>
              </a:defRPr>
            </a:lvl1pPr>
          </a:lstStyle>
          <a:p>
            <a:pPr lvl="0"/>
            <a:r>
              <a:rPr lang="en-US" dirty="0"/>
              <a:t>Super title here</a:t>
            </a:r>
          </a:p>
        </p:txBody>
      </p:sp>
      <p:sp>
        <p:nvSpPr>
          <p:cNvPr id="7" name="Text Placeholder 6">
            <a:extLst>
              <a:ext uri="{FF2B5EF4-FFF2-40B4-BE49-F238E27FC236}">
                <a16:creationId xmlns:a16="http://schemas.microsoft.com/office/drawing/2014/main" id="{CCED889F-7643-47C2-9390-7F7B3B13F798}"/>
              </a:ext>
            </a:extLst>
          </p:cNvPr>
          <p:cNvSpPr>
            <a:spLocks noGrp="1"/>
          </p:cNvSpPr>
          <p:nvPr>
            <p:ph type="body" sz="quarter" idx="21"/>
          </p:nvPr>
        </p:nvSpPr>
        <p:spPr>
          <a:xfrm>
            <a:off x="488950" y="1422400"/>
            <a:ext cx="8928100" cy="495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857080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cess 4 Columns - Top Banner">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FEF217D-8F0F-47D0-B179-676AB7DF497C}"/>
              </a:ext>
            </a:extLst>
          </p:cNvPr>
          <p:cNvSpPr/>
          <p:nvPr userDrawn="1"/>
        </p:nvSpPr>
        <p:spPr>
          <a:xfrm>
            <a:off x="0" y="-1"/>
            <a:ext cx="9906000" cy="27698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000" dirty="0" err="1">
              <a:solidFill>
                <a:schemeClr val="bg1"/>
              </a:solidFill>
            </a:endParaRPr>
          </a:p>
        </p:txBody>
      </p:sp>
      <p:sp>
        <p:nvSpPr>
          <p:cNvPr id="9" name="Text Placeholder 8"/>
          <p:cNvSpPr>
            <a:spLocks noGrp="1"/>
          </p:cNvSpPr>
          <p:nvPr>
            <p:ph type="body" sz="quarter" idx="10"/>
          </p:nvPr>
        </p:nvSpPr>
        <p:spPr>
          <a:xfrm>
            <a:off x="488950" y="2031459"/>
            <a:ext cx="2096894" cy="3995341"/>
          </a:xfrm>
          <a:solidFill>
            <a:schemeClr val="bg1"/>
          </a:solidFill>
          <a:ln w="6350">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2766019" y="2031459"/>
            <a:ext cx="2096894" cy="3995341"/>
          </a:xfrm>
          <a:solidFill>
            <a:schemeClr val="bg1"/>
          </a:solidFill>
          <a:ln w="6350">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5043088" y="2031459"/>
            <a:ext cx="2096894" cy="3995341"/>
          </a:xfrm>
          <a:solidFill>
            <a:schemeClr val="bg1"/>
          </a:solidFill>
          <a:ln w="6350">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7320156" y="2031459"/>
            <a:ext cx="2096894" cy="3995341"/>
          </a:xfrm>
          <a:solidFill>
            <a:schemeClr val="bg1"/>
          </a:solidFill>
          <a:ln w="6350">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a:xfrm>
            <a:off x="488950" y="451575"/>
            <a:ext cx="8928100" cy="723600"/>
          </a:xfrm>
        </p:spPr>
        <p:txBody>
          <a:bodyPr/>
          <a:lstStyle>
            <a:lvl1pPr>
              <a:defRPr>
                <a:solidFill>
                  <a:schemeClr val="bg1"/>
                </a:solidFill>
              </a:defRPr>
            </a:lvl1pPr>
          </a:lstStyle>
          <a:p>
            <a:r>
              <a:rPr lang="en-US"/>
              <a:t>Click to edit Master title style</a:t>
            </a:r>
            <a:endParaRPr lang="en-GB" dirty="0"/>
          </a:p>
        </p:txBody>
      </p:sp>
      <p:sp>
        <p:nvSpPr>
          <p:cNvPr id="14" name="Text Placeholder 4"/>
          <p:cNvSpPr>
            <a:spLocks noGrp="1"/>
          </p:cNvSpPr>
          <p:nvPr>
            <p:ph type="body" sz="quarter" idx="20" hasCustomPrompt="1"/>
          </p:nvPr>
        </p:nvSpPr>
        <p:spPr>
          <a:xfrm>
            <a:off x="488950" y="203863"/>
            <a:ext cx="8928100" cy="169200"/>
          </a:xfrm>
        </p:spPr>
        <p:txBody>
          <a:bodyPr anchor="b"/>
          <a:lstStyle>
            <a:lvl1pPr>
              <a:spcAft>
                <a:spcPts val="0"/>
              </a:spcAft>
              <a:defRPr sz="1200">
                <a:solidFill>
                  <a:schemeClr val="bg1"/>
                </a:solidFill>
              </a:defRPr>
            </a:lvl1pPr>
          </a:lstStyle>
          <a:p>
            <a:pPr lvl="0"/>
            <a:r>
              <a:rPr lang="en-US" dirty="0"/>
              <a:t>Super title here</a:t>
            </a:r>
          </a:p>
        </p:txBody>
      </p:sp>
      <p:sp>
        <p:nvSpPr>
          <p:cNvPr id="7" name="Text Placeholder 6">
            <a:extLst>
              <a:ext uri="{FF2B5EF4-FFF2-40B4-BE49-F238E27FC236}">
                <a16:creationId xmlns:a16="http://schemas.microsoft.com/office/drawing/2014/main" id="{CCED889F-7643-47C2-9390-7F7B3B13F798}"/>
              </a:ext>
            </a:extLst>
          </p:cNvPr>
          <p:cNvSpPr>
            <a:spLocks noGrp="1"/>
          </p:cNvSpPr>
          <p:nvPr>
            <p:ph type="body" sz="quarter" idx="21"/>
          </p:nvPr>
        </p:nvSpPr>
        <p:spPr>
          <a:xfrm>
            <a:off x="488950" y="1422400"/>
            <a:ext cx="8928100" cy="495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62610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cess 4 Column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2031458"/>
            <a:ext cx="1987920" cy="398760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2732753" y="2031458"/>
            <a:ext cx="1987920" cy="398760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4976556" y="2031458"/>
            <a:ext cx="1987920" cy="398760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7220360" y="2031458"/>
            <a:ext cx="1987920" cy="398760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488950" y="1426659"/>
            <a:ext cx="2196690" cy="604800"/>
          </a:xfrm>
          <a:prstGeom prst="homePlate">
            <a:avLst>
              <a:gd name="adj" fmla="val 34200"/>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732753" y="1426659"/>
            <a:ext cx="2196690" cy="604800"/>
          </a:xfrm>
          <a:prstGeom prst="homePlate">
            <a:avLst>
              <a:gd name="adj" fmla="val 34200"/>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4976556" y="1426659"/>
            <a:ext cx="2196690" cy="604800"/>
          </a:xfrm>
          <a:prstGeom prst="homePlate">
            <a:avLst>
              <a:gd name="adj" fmla="val 34200"/>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7220360" y="1426659"/>
            <a:ext cx="2196690" cy="604800"/>
          </a:xfrm>
          <a:prstGeom prst="homePlate">
            <a:avLst>
              <a:gd name="adj" fmla="val 34200"/>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 name="Title 2"/>
          <p:cNvSpPr>
            <a:spLocks noGrp="1"/>
          </p:cNvSpPr>
          <p:nvPr>
            <p:ph type="title"/>
          </p:nvPr>
        </p:nvSpPr>
        <p:spPr>
          <a:xfrm>
            <a:off x="488950" y="451575"/>
            <a:ext cx="8928100" cy="723600"/>
          </a:xfrm>
        </p:spPr>
        <p:txBody>
          <a:bodyPr/>
          <a:lstStyle/>
          <a:p>
            <a:r>
              <a:rPr lang="en-US"/>
              <a:t>Click to edit Master title style</a:t>
            </a:r>
            <a:endParaRPr lang="en-GB" dirty="0"/>
          </a:p>
        </p:txBody>
      </p:sp>
      <p:sp>
        <p:nvSpPr>
          <p:cNvPr id="11" name="Text Placeholder 4"/>
          <p:cNvSpPr>
            <a:spLocks noGrp="1"/>
          </p:cNvSpPr>
          <p:nvPr>
            <p:ph type="body" sz="quarter" idx="18" hasCustomPrompt="1"/>
          </p:nvPr>
        </p:nvSpPr>
        <p:spPr>
          <a:xfrm>
            <a:off x="488950" y="203863"/>
            <a:ext cx="89281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26838659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ocess 4 Columns_Cobalt Blu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2031458"/>
            <a:ext cx="1987920" cy="398760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2732753" y="2031458"/>
            <a:ext cx="1987920" cy="398760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4976556" y="2031458"/>
            <a:ext cx="1987920" cy="398760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7220360" y="2031458"/>
            <a:ext cx="1987920" cy="398760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488950" y="1426659"/>
            <a:ext cx="2196690" cy="604800"/>
          </a:xfrm>
          <a:prstGeom prst="homePlate">
            <a:avLst>
              <a:gd name="adj" fmla="val 34200"/>
            </a:avLst>
          </a:prstGeom>
          <a:solidFill>
            <a:schemeClr val="accent1"/>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732753" y="1426659"/>
            <a:ext cx="2196690" cy="604800"/>
          </a:xfrm>
          <a:prstGeom prst="homePlate">
            <a:avLst>
              <a:gd name="adj" fmla="val 34200"/>
            </a:avLst>
          </a:prstGeom>
          <a:solidFill>
            <a:schemeClr val="accent1"/>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4976556" y="1426659"/>
            <a:ext cx="2196690" cy="604800"/>
          </a:xfrm>
          <a:prstGeom prst="homePlate">
            <a:avLst>
              <a:gd name="adj" fmla="val 34200"/>
            </a:avLst>
          </a:prstGeom>
          <a:solidFill>
            <a:schemeClr val="accent1"/>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7220360" y="1426659"/>
            <a:ext cx="2196690" cy="604800"/>
          </a:xfrm>
          <a:prstGeom prst="homePlate">
            <a:avLst>
              <a:gd name="adj" fmla="val 34200"/>
            </a:avLst>
          </a:prstGeom>
          <a:solidFill>
            <a:schemeClr val="accent1"/>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 name="Title 2"/>
          <p:cNvSpPr>
            <a:spLocks noGrp="1"/>
          </p:cNvSpPr>
          <p:nvPr>
            <p:ph type="title"/>
          </p:nvPr>
        </p:nvSpPr>
        <p:spPr>
          <a:xfrm>
            <a:off x="488950" y="451575"/>
            <a:ext cx="8928100" cy="723600"/>
          </a:xfrm>
        </p:spPr>
        <p:txBody>
          <a:bodyPr/>
          <a:lstStyle>
            <a:lvl1pPr>
              <a:defRPr>
                <a:solidFill>
                  <a:schemeClr val="accent1"/>
                </a:solidFill>
              </a:defRPr>
            </a:lvl1pPr>
          </a:lstStyle>
          <a:p>
            <a:r>
              <a:rPr lang="en-US"/>
              <a:t>Click to edit Master title style</a:t>
            </a:r>
            <a:endParaRPr lang="en-GB" dirty="0"/>
          </a:p>
        </p:txBody>
      </p:sp>
      <p:sp>
        <p:nvSpPr>
          <p:cNvPr id="11" name="Text Placeholder 4"/>
          <p:cNvSpPr>
            <a:spLocks noGrp="1"/>
          </p:cNvSpPr>
          <p:nvPr>
            <p:ph type="body" sz="quarter" idx="18" hasCustomPrompt="1"/>
          </p:nvPr>
        </p:nvSpPr>
        <p:spPr>
          <a:xfrm>
            <a:off x="488950" y="203863"/>
            <a:ext cx="8928100" cy="169200"/>
          </a:xfrm>
        </p:spPr>
        <p:txBody>
          <a:bodyPr anchor="b"/>
          <a:lstStyle>
            <a:lvl1pPr>
              <a:spcAft>
                <a:spcPts val="0"/>
              </a:spcAft>
              <a:defRPr sz="1200">
                <a:solidFill>
                  <a:schemeClr val="accent1"/>
                </a:solidFill>
              </a:defRPr>
            </a:lvl1pPr>
          </a:lstStyle>
          <a:p>
            <a:pPr lvl="0"/>
            <a:r>
              <a:rPr lang="en-US" dirty="0"/>
              <a:t>Super title here</a:t>
            </a:r>
          </a:p>
        </p:txBody>
      </p:sp>
    </p:spTree>
    <p:extLst>
      <p:ext uri="{BB962C8B-B14F-4D97-AF65-F5344CB8AC3E}">
        <p14:creationId xmlns:p14="http://schemas.microsoft.com/office/powerpoint/2010/main" val="9659289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ad Box with Icon and Center Text Box">
    <p:spTree>
      <p:nvGrpSpPr>
        <p:cNvPr id="1" name=""/>
        <p:cNvGrpSpPr/>
        <p:nvPr/>
      </p:nvGrpSpPr>
      <p:grpSpPr>
        <a:xfrm>
          <a:off x="0" y="0"/>
          <a:ext cx="0" cy="0"/>
          <a:chOff x="0" y="0"/>
          <a:chExt cx="0" cy="0"/>
        </a:xfrm>
      </p:grpSpPr>
      <p:sp>
        <p:nvSpPr>
          <p:cNvPr id="4" name="Title 3"/>
          <p:cNvSpPr>
            <a:spLocks noGrp="1"/>
          </p:cNvSpPr>
          <p:nvPr>
            <p:ph type="title"/>
          </p:nvPr>
        </p:nvSpPr>
        <p:spPr>
          <a:xfrm>
            <a:off x="488950" y="451575"/>
            <a:ext cx="8918244" cy="723600"/>
          </a:xfrm>
        </p:spPr>
        <p:txBody>
          <a:bodyPr/>
          <a:lstStyle>
            <a:lvl1pPr>
              <a:defRPr>
                <a:solidFill>
                  <a:schemeClr val="tx2"/>
                </a:solidFill>
              </a:defRPr>
            </a:lvl1pPr>
          </a:lstStyle>
          <a:p>
            <a:r>
              <a:rPr lang="en-US"/>
              <a:t>Click to edit Master title style</a:t>
            </a:r>
            <a:endParaRPr lang="en-GB" dirty="0"/>
          </a:p>
        </p:txBody>
      </p:sp>
      <p:sp>
        <p:nvSpPr>
          <p:cNvPr id="16" name="Text Placeholder 4"/>
          <p:cNvSpPr>
            <a:spLocks noGrp="1"/>
          </p:cNvSpPr>
          <p:nvPr>
            <p:ph type="body" sz="quarter" idx="11" hasCustomPrompt="1"/>
          </p:nvPr>
        </p:nvSpPr>
        <p:spPr>
          <a:xfrm>
            <a:off x="488950" y="203863"/>
            <a:ext cx="8918244" cy="169200"/>
          </a:xfrm>
        </p:spPr>
        <p:txBody>
          <a:bodyPr anchor="b"/>
          <a:lstStyle>
            <a:lvl1pPr>
              <a:spcAft>
                <a:spcPts val="0"/>
              </a:spcAft>
              <a:defRPr sz="1200">
                <a:solidFill>
                  <a:schemeClr val="tx2"/>
                </a:solidFill>
              </a:defRPr>
            </a:lvl1pPr>
          </a:lstStyle>
          <a:p>
            <a:pPr lvl="0"/>
            <a:r>
              <a:rPr lang="en-US" dirty="0"/>
              <a:t>Super title here</a:t>
            </a:r>
          </a:p>
        </p:txBody>
      </p:sp>
      <p:sp>
        <p:nvSpPr>
          <p:cNvPr id="25" name="Text Placeholder 12">
            <a:extLst>
              <a:ext uri="{FF2B5EF4-FFF2-40B4-BE49-F238E27FC236}">
                <a16:creationId xmlns:a16="http://schemas.microsoft.com/office/drawing/2014/main" id="{64C91CD3-7352-4823-ACCA-495944A858D9}"/>
              </a:ext>
            </a:extLst>
          </p:cNvPr>
          <p:cNvSpPr>
            <a:spLocks noGrp="1"/>
          </p:cNvSpPr>
          <p:nvPr>
            <p:ph type="body" sz="quarter" idx="14" hasCustomPrompt="1"/>
          </p:nvPr>
        </p:nvSpPr>
        <p:spPr>
          <a:xfrm>
            <a:off x="3841410" y="2940750"/>
            <a:ext cx="2232000" cy="1548000"/>
          </a:xfrm>
          <a:prstGeom prst="rect">
            <a:avLst/>
          </a:prstGeom>
          <a:solidFill>
            <a:schemeClr val="accent1"/>
          </a:solidFill>
        </p:spPr>
        <p:txBody>
          <a:bodyPr lIns="54000" tIns="54000" rIns="54000" bIns="54000" anchor="ctr"/>
          <a:lstStyle>
            <a:lvl1pPr algn="ctr">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3" name="Text Placeholder 32">
            <a:extLst>
              <a:ext uri="{FF2B5EF4-FFF2-40B4-BE49-F238E27FC236}">
                <a16:creationId xmlns:a16="http://schemas.microsoft.com/office/drawing/2014/main" id="{BD4F8449-24BE-4134-8014-7028BD8DE9B6}"/>
              </a:ext>
            </a:extLst>
          </p:cNvPr>
          <p:cNvSpPr>
            <a:spLocks noGrp="1"/>
          </p:cNvSpPr>
          <p:nvPr>
            <p:ph type="body" sz="quarter" idx="20"/>
          </p:nvPr>
        </p:nvSpPr>
        <p:spPr>
          <a:xfrm>
            <a:off x="5028849" y="1422399"/>
            <a:ext cx="4378344" cy="2226449"/>
          </a:xfrm>
          <a:custGeom>
            <a:avLst/>
            <a:gdLst>
              <a:gd name="connsiteX0" fmla="*/ 0 w 4378344"/>
              <a:gd name="connsiteY0" fmla="*/ 0 h 2226449"/>
              <a:gd name="connsiteX1" fmla="*/ 309581 w 4378344"/>
              <a:gd name="connsiteY1" fmla="*/ 0 h 2226449"/>
              <a:gd name="connsiteX2" fmla="*/ 4068763 w 4378344"/>
              <a:gd name="connsiteY2" fmla="*/ 0 h 2226449"/>
              <a:gd name="connsiteX3" fmla="*/ 4378344 w 4378344"/>
              <a:gd name="connsiteY3" fmla="*/ 0 h 2226449"/>
              <a:gd name="connsiteX4" fmla="*/ 4378344 w 4378344"/>
              <a:gd name="connsiteY4" fmla="*/ 2226449 h 2226449"/>
              <a:gd name="connsiteX5" fmla="*/ 4068763 w 4378344"/>
              <a:gd name="connsiteY5" fmla="*/ 2226449 h 2226449"/>
              <a:gd name="connsiteX6" fmla="*/ 1498141 w 4378344"/>
              <a:gd name="connsiteY6" fmla="*/ 2226449 h 2226449"/>
              <a:gd name="connsiteX7" fmla="*/ 1188560 w 4378344"/>
              <a:gd name="connsiteY7" fmla="*/ 2226449 h 2226449"/>
              <a:gd name="connsiteX8" fmla="*/ 1188560 w 4378344"/>
              <a:gd name="connsiteY8" fmla="*/ 1374351 h 2226449"/>
              <a:gd name="connsiteX9" fmla="*/ 309581 w 4378344"/>
              <a:gd name="connsiteY9" fmla="*/ 1374351 h 2226449"/>
              <a:gd name="connsiteX10" fmla="*/ 0 w 4378344"/>
              <a:gd name="connsiteY10" fmla="*/ 1374351 h 222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8344" h="2226449">
                <a:moveTo>
                  <a:pt x="0" y="0"/>
                </a:moveTo>
                <a:lnTo>
                  <a:pt x="309581" y="0"/>
                </a:lnTo>
                <a:lnTo>
                  <a:pt x="4068763" y="0"/>
                </a:lnTo>
                <a:lnTo>
                  <a:pt x="4378344" y="0"/>
                </a:lnTo>
                <a:lnTo>
                  <a:pt x="4378344" y="2226449"/>
                </a:lnTo>
                <a:lnTo>
                  <a:pt x="4068763" y="2226449"/>
                </a:lnTo>
                <a:lnTo>
                  <a:pt x="1498141" y="2226449"/>
                </a:lnTo>
                <a:lnTo>
                  <a:pt x="1188560" y="2226449"/>
                </a:lnTo>
                <a:lnTo>
                  <a:pt x="1188560" y="1374351"/>
                </a:lnTo>
                <a:lnTo>
                  <a:pt x="309581" y="1374351"/>
                </a:lnTo>
                <a:lnTo>
                  <a:pt x="0" y="1374351"/>
                </a:lnTo>
                <a:close/>
              </a:path>
            </a:pathLst>
          </a:custGeom>
          <a:solidFill>
            <a:schemeClr val="accent1">
              <a:lumMod val="20000"/>
              <a:lumOff val="80000"/>
            </a:schemeClr>
          </a:solidFill>
          <a:ln w="12700">
            <a:noFill/>
          </a:ln>
        </p:spPr>
        <p:txBody>
          <a:bodyPr wrap="square" lIns="1260000" tIns="54000" rIns="54000" bIns="54000">
            <a:noAutofit/>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Text Placeholder 31">
            <a:extLst>
              <a:ext uri="{FF2B5EF4-FFF2-40B4-BE49-F238E27FC236}">
                <a16:creationId xmlns:a16="http://schemas.microsoft.com/office/drawing/2014/main" id="{24EA5681-54AA-4B86-902A-84C4AE3E9798}"/>
              </a:ext>
            </a:extLst>
          </p:cNvPr>
          <p:cNvSpPr>
            <a:spLocks noGrp="1"/>
          </p:cNvSpPr>
          <p:nvPr>
            <p:ph type="body" sz="quarter" idx="21"/>
          </p:nvPr>
        </p:nvSpPr>
        <p:spPr>
          <a:xfrm>
            <a:off x="5046663" y="3789314"/>
            <a:ext cx="4360531" cy="2217786"/>
          </a:xfrm>
          <a:custGeom>
            <a:avLst/>
            <a:gdLst>
              <a:gd name="connsiteX0" fmla="*/ 1183357 w 4360531"/>
              <a:gd name="connsiteY0" fmla="*/ 0 h 2217786"/>
              <a:gd name="connsiteX1" fmla="*/ 1480328 w 4360531"/>
              <a:gd name="connsiteY1" fmla="*/ 0 h 2217786"/>
              <a:gd name="connsiteX2" fmla="*/ 4050950 w 4360531"/>
              <a:gd name="connsiteY2" fmla="*/ 0 h 2217786"/>
              <a:gd name="connsiteX3" fmla="*/ 4360531 w 4360531"/>
              <a:gd name="connsiteY3" fmla="*/ 0 h 2217786"/>
              <a:gd name="connsiteX4" fmla="*/ 4360531 w 4360531"/>
              <a:gd name="connsiteY4" fmla="*/ 2217786 h 2217786"/>
              <a:gd name="connsiteX5" fmla="*/ 4050950 w 4360531"/>
              <a:gd name="connsiteY5" fmla="*/ 2217786 h 2217786"/>
              <a:gd name="connsiteX6" fmla="*/ 291768 w 4360531"/>
              <a:gd name="connsiteY6" fmla="*/ 2217786 h 2217786"/>
              <a:gd name="connsiteX7" fmla="*/ 0 w 4360531"/>
              <a:gd name="connsiteY7" fmla="*/ 2217786 h 2217786"/>
              <a:gd name="connsiteX8" fmla="*/ 0 w 4360531"/>
              <a:gd name="connsiteY8" fmla="*/ 843436 h 2217786"/>
              <a:gd name="connsiteX9" fmla="*/ 291768 w 4360531"/>
              <a:gd name="connsiteY9" fmla="*/ 843436 h 2217786"/>
              <a:gd name="connsiteX10" fmla="*/ 1183357 w 4360531"/>
              <a:gd name="connsiteY10" fmla="*/ 843436 h 221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60531" h="2217786">
                <a:moveTo>
                  <a:pt x="1183357" y="0"/>
                </a:moveTo>
                <a:lnTo>
                  <a:pt x="1480328" y="0"/>
                </a:lnTo>
                <a:lnTo>
                  <a:pt x="4050950" y="0"/>
                </a:lnTo>
                <a:lnTo>
                  <a:pt x="4360531" y="0"/>
                </a:lnTo>
                <a:lnTo>
                  <a:pt x="4360531" y="2217786"/>
                </a:lnTo>
                <a:lnTo>
                  <a:pt x="4050950" y="2217786"/>
                </a:lnTo>
                <a:lnTo>
                  <a:pt x="291768" y="2217786"/>
                </a:lnTo>
                <a:lnTo>
                  <a:pt x="0" y="2217786"/>
                </a:lnTo>
                <a:lnTo>
                  <a:pt x="0" y="843436"/>
                </a:lnTo>
                <a:lnTo>
                  <a:pt x="291768" y="843436"/>
                </a:lnTo>
                <a:lnTo>
                  <a:pt x="1183357" y="843436"/>
                </a:lnTo>
                <a:close/>
              </a:path>
            </a:pathLst>
          </a:custGeom>
          <a:solidFill>
            <a:schemeClr val="accent1">
              <a:lumMod val="20000"/>
              <a:lumOff val="80000"/>
            </a:schemeClr>
          </a:solidFill>
          <a:ln w="12700">
            <a:noFill/>
          </a:ln>
        </p:spPr>
        <p:txBody>
          <a:bodyPr wrap="square" lIns="1260000" tIns="54000" rIns="54000" bIns="54000">
            <a:noAutofit/>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5" name="Text Placeholder 34">
            <a:extLst>
              <a:ext uri="{FF2B5EF4-FFF2-40B4-BE49-F238E27FC236}">
                <a16:creationId xmlns:a16="http://schemas.microsoft.com/office/drawing/2014/main" id="{61B17469-3735-4930-AB1E-88048E6D3E03}"/>
              </a:ext>
            </a:extLst>
          </p:cNvPr>
          <p:cNvSpPr>
            <a:spLocks noGrp="1"/>
          </p:cNvSpPr>
          <p:nvPr>
            <p:ph type="body" sz="quarter" idx="22"/>
          </p:nvPr>
        </p:nvSpPr>
        <p:spPr>
          <a:xfrm>
            <a:off x="488949" y="3789314"/>
            <a:ext cx="4370388" cy="2217786"/>
          </a:xfrm>
          <a:custGeom>
            <a:avLst/>
            <a:gdLst>
              <a:gd name="connsiteX0" fmla="*/ 0 w 4370388"/>
              <a:gd name="connsiteY0" fmla="*/ 0 h 2217786"/>
              <a:gd name="connsiteX1" fmla="*/ 328259 w 4370388"/>
              <a:gd name="connsiteY1" fmla="*/ 0 h 2217786"/>
              <a:gd name="connsiteX2" fmla="*/ 2880201 w 4370388"/>
              <a:gd name="connsiteY2" fmla="*/ 0 h 2217786"/>
              <a:gd name="connsiteX3" fmla="*/ 3189606 w 4370388"/>
              <a:gd name="connsiteY3" fmla="*/ 0 h 2217786"/>
              <a:gd name="connsiteX4" fmla="*/ 3189606 w 4370388"/>
              <a:gd name="connsiteY4" fmla="*/ 843436 h 2217786"/>
              <a:gd name="connsiteX5" fmla="*/ 4068763 w 4370388"/>
              <a:gd name="connsiteY5" fmla="*/ 843436 h 2217786"/>
              <a:gd name="connsiteX6" fmla="*/ 4370388 w 4370388"/>
              <a:gd name="connsiteY6" fmla="*/ 843436 h 2217786"/>
              <a:gd name="connsiteX7" fmla="*/ 4370388 w 4370388"/>
              <a:gd name="connsiteY7" fmla="*/ 2217786 h 2217786"/>
              <a:gd name="connsiteX8" fmla="*/ 4068763 w 4370388"/>
              <a:gd name="connsiteY8" fmla="*/ 2217786 h 2217786"/>
              <a:gd name="connsiteX9" fmla="*/ 328259 w 4370388"/>
              <a:gd name="connsiteY9" fmla="*/ 2217786 h 2217786"/>
              <a:gd name="connsiteX10" fmla="*/ 0 w 4370388"/>
              <a:gd name="connsiteY10" fmla="*/ 2217786 h 221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0388" h="2217786">
                <a:moveTo>
                  <a:pt x="0" y="0"/>
                </a:moveTo>
                <a:lnTo>
                  <a:pt x="328259" y="0"/>
                </a:lnTo>
                <a:lnTo>
                  <a:pt x="2880201" y="0"/>
                </a:lnTo>
                <a:lnTo>
                  <a:pt x="3189606" y="0"/>
                </a:lnTo>
                <a:lnTo>
                  <a:pt x="3189606" y="843436"/>
                </a:lnTo>
                <a:lnTo>
                  <a:pt x="4068763" y="843436"/>
                </a:lnTo>
                <a:lnTo>
                  <a:pt x="4370388" y="843436"/>
                </a:lnTo>
                <a:lnTo>
                  <a:pt x="4370388" y="2217786"/>
                </a:lnTo>
                <a:lnTo>
                  <a:pt x="4068763" y="2217786"/>
                </a:lnTo>
                <a:lnTo>
                  <a:pt x="328259" y="2217786"/>
                </a:lnTo>
                <a:lnTo>
                  <a:pt x="0" y="2217786"/>
                </a:lnTo>
                <a:close/>
              </a:path>
            </a:pathLst>
          </a:custGeom>
          <a:solidFill>
            <a:schemeClr val="accent1">
              <a:lumMod val="20000"/>
              <a:lumOff val="80000"/>
            </a:schemeClr>
          </a:solidFill>
          <a:ln w="12700">
            <a:noFill/>
          </a:ln>
        </p:spPr>
        <p:txBody>
          <a:bodyPr wrap="square" lIns="54000" tIns="54000" rIns="1260000" bIns="54000">
            <a:noAutofit/>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Text Placeholder 33">
            <a:extLst>
              <a:ext uri="{FF2B5EF4-FFF2-40B4-BE49-F238E27FC236}">
                <a16:creationId xmlns:a16="http://schemas.microsoft.com/office/drawing/2014/main" id="{CCA34735-C9C7-4277-8644-A007865AD91E}"/>
              </a:ext>
            </a:extLst>
          </p:cNvPr>
          <p:cNvSpPr>
            <a:spLocks noGrp="1"/>
          </p:cNvSpPr>
          <p:nvPr>
            <p:ph type="body" sz="quarter" idx="23"/>
          </p:nvPr>
        </p:nvSpPr>
        <p:spPr>
          <a:xfrm>
            <a:off x="488949" y="1422399"/>
            <a:ext cx="4370388" cy="2226449"/>
          </a:xfrm>
          <a:custGeom>
            <a:avLst/>
            <a:gdLst>
              <a:gd name="connsiteX0" fmla="*/ 0 w 4370388"/>
              <a:gd name="connsiteY0" fmla="*/ 0 h 2226449"/>
              <a:gd name="connsiteX1" fmla="*/ 328259 w 4370388"/>
              <a:gd name="connsiteY1" fmla="*/ 0 h 2226449"/>
              <a:gd name="connsiteX2" fmla="*/ 4068763 w 4370388"/>
              <a:gd name="connsiteY2" fmla="*/ 0 h 2226449"/>
              <a:gd name="connsiteX3" fmla="*/ 4370388 w 4370388"/>
              <a:gd name="connsiteY3" fmla="*/ 0 h 2226449"/>
              <a:gd name="connsiteX4" fmla="*/ 4370388 w 4370388"/>
              <a:gd name="connsiteY4" fmla="*/ 1374351 h 2226449"/>
              <a:gd name="connsiteX5" fmla="*/ 4068763 w 4370388"/>
              <a:gd name="connsiteY5" fmla="*/ 1374351 h 2226449"/>
              <a:gd name="connsiteX6" fmla="*/ 3189606 w 4370388"/>
              <a:gd name="connsiteY6" fmla="*/ 1374351 h 2226449"/>
              <a:gd name="connsiteX7" fmla="*/ 3189606 w 4370388"/>
              <a:gd name="connsiteY7" fmla="*/ 2226449 h 2226449"/>
              <a:gd name="connsiteX8" fmla="*/ 2880201 w 4370388"/>
              <a:gd name="connsiteY8" fmla="*/ 2226449 h 2226449"/>
              <a:gd name="connsiteX9" fmla="*/ 328259 w 4370388"/>
              <a:gd name="connsiteY9" fmla="*/ 2226449 h 2226449"/>
              <a:gd name="connsiteX10" fmla="*/ 0 w 4370388"/>
              <a:gd name="connsiteY10" fmla="*/ 2226449 h 222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0388" h="2226449">
                <a:moveTo>
                  <a:pt x="0" y="0"/>
                </a:moveTo>
                <a:lnTo>
                  <a:pt x="328259" y="0"/>
                </a:lnTo>
                <a:lnTo>
                  <a:pt x="4068763" y="0"/>
                </a:lnTo>
                <a:lnTo>
                  <a:pt x="4370388" y="0"/>
                </a:lnTo>
                <a:lnTo>
                  <a:pt x="4370388" y="1374351"/>
                </a:lnTo>
                <a:lnTo>
                  <a:pt x="4068763" y="1374351"/>
                </a:lnTo>
                <a:lnTo>
                  <a:pt x="3189606" y="1374351"/>
                </a:lnTo>
                <a:lnTo>
                  <a:pt x="3189606" y="2226449"/>
                </a:lnTo>
                <a:lnTo>
                  <a:pt x="2880201" y="2226449"/>
                </a:lnTo>
                <a:lnTo>
                  <a:pt x="328259" y="2226449"/>
                </a:lnTo>
                <a:lnTo>
                  <a:pt x="0" y="2226449"/>
                </a:lnTo>
                <a:close/>
              </a:path>
            </a:pathLst>
          </a:custGeom>
          <a:solidFill>
            <a:schemeClr val="accent1">
              <a:lumMod val="20000"/>
              <a:lumOff val="80000"/>
            </a:schemeClr>
          </a:solidFill>
          <a:ln w="12700">
            <a:noFill/>
          </a:ln>
        </p:spPr>
        <p:txBody>
          <a:bodyPr wrap="square" lIns="54000" tIns="54000" rIns="1260000" bIns="54000">
            <a:noAutofit/>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95715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Right Horizontal Window_Pacific Blue">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649D36D-CB23-431A-8EA8-1AD1089F04EA}"/>
              </a:ext>
            </a:extLst>
          </p:cNvPr>
          <p:cNvSpPr>
            <a:spLocks noChangeAspect="1"/>
          </p:cNvSpPr>
          <p:nvPr userDrawn="1"/>
        </p:nvSpPr>
        <p:spPr>
          <a:xfrm>
            <a:off x="2242635" y="313438"/>
            <a:ext cx="6848978" cy="4757550"/>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7" name="Title 1">
            <a:extLst>
              <a:ext uri="{FF2B5EF4-FFF2-40B4-BE49-F238E27FC236}">
                <a16:creationId xmlns:a16="http://schemas.microsoft.com/office/drawing/2014/main" id="{0B7176F5-D114-4595-B2BD-7E4468724E33}"/>
              </a:ext>
            </a:extLst>
          </p:cNvPr>
          <p:cNvSpPr>
            <a:spLocks noGrp="1"/>
          </p:cNvSpPr>
          <p:nvPr>
            <p:ph type="ctrTitle" hasCustomPrompt="1"/>
          </p:nvPr>
        </p:nvSpPr>
        <p:spPr>
          <a:xfrm>
            <a:off x="2489447" y="563864"/>
            <a:ext cx="6356889" cy="3240000"/>
          </a:xfrm>
        </p:spPr>
        <p:txBody>
          <a:bodyPr anchor="t" anchorCtr="0"/>
          <a:lstStyle>
            <a:lvl1pPr algn="l">
              <a:defRPr sz="6000" baseline="0">
                <a:solidFill>
                  <a:schemeClr val="bg1"/>
                </a:solidFill>
              </a:defRPr>
            </a:lvl1pPr>
          </a:lstStyle>
          <a:p>
            <a:r>
              <a:rPr lang="en-GB" dirty="0"/>
              <a:t>Title slide text only</a:t>
            </a:r>
            <a:endParaRPr lang="en-US" dirty="0"/>
          </a:p>
        </p:txBody>
      </p:sp>
      <p:sp>
        <p:nvSpPr>
          <p:cNvPr id="12" name="Text Placeholder 3">
            <a:extLst>
              <a:ext uri="{FF2B5EF4-FFF2-40B4-BE49-F238E27FC236}">
                <a16:creationId xmlns:a16="http://schemas.microsoft.com/office/drawing/2014/main" id="{46C70BE1-2B31-413E-806B-9137352E26BF}"/>
              </a:ext>
            </a:extLst>
          </p:cNvPr>
          <p:cNvSpPr>
            <a:spLocks noGrp="1"/>
          </p:cNvSpPr>
          <p:nvPr>
            <p:ph type="body" sz="quarter" idx="11"/>
          </p:nvPr>
        </p:nvSpPr>
        <p:spPr>
          <a:xfrm>
            <a:off x="2489447" y="4018402"/>
            <a:ext cx="6356889"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pic>
        <p:nvPicPr>
          <p:cNvPr id="13" name="Graphic 12">
            <a:extLst>
              <a:ext uri="{FF2B5EF4-FFF2-40B4-BE49-F238E27FC236}">
                <a16:creationId xmlns:a16="http://schemas.microsoft.com/office/drawing/2014/main" id="{FB3438ED-7D83-4E19-BA74-594DA1B857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4388" y="313438"/>
            <a:ext cx="786440" cy="316800"/>
          </a:xfrm>
          <a:prstGeom prst="rect">
            <a:avLst/>
          </a:prstGeom>
        </p:spPr>
      </p:pic>
    </p:spTree>
    <p:extLst>
      <p:ext uri="{BB962C8B-B14F-4D97-AF65-F5344CB8AC3E}">
        <p14:creationId xmlns:p14="http://schemas.microsoft.com/office/powerpoint/2010/main" val="4794773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olumn Blue Heading">
    <p:spTree>
      <p:nvGrpSpPr>
        <p:cNvPr id="1" name=""/>
        <p:cNvGrpSpPr/>
        <p:nvPr/>
      </p:nvGrpSpPr>
      <p:grpSpPr>
        <a:xfrm>
          <a:off x="0" y="0"/>
          <a:ext cx="0" cy="0"/>
          <a:chOff x="0" y="0"/>
          <a:chExt cx="0" cy="0"/>
        </a:xfrm>
      </p:grpSpPr>
      <p:sp>
        <p:nvSpPr>
          <p:cNvPr id="19" name="Text Placeholder 8"/>
          <p:cNvSpPr>
            <a:spLocks noGrp="1"/>
          </p:cNvSpPr>
          <p:nvPr>
            <p:ph type="body" sz="quarter" idx="19"/>
          </p:nvPr>
        </p:nvSpPr>
        <p:spPr>
          <a:xfrm>
            <a:off x="488950" y="1781375"/>
            <a:ext cx="4373150" cy="4245425"/>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8"/>
          <p:cNvSpPr>
            <a:spLocks noGrp="1"/>
          </p:cNvSpPr>
          <p:nvPr>
            <p:ph type="body" sz="quarter" idx="20"/>
          </p:nvPr>
        </p:nvSpPr>
        <p:spPr>
          <a:xfrm>
            <a:off x="488950" y="1426659"/>
            <a:ext cx="4373150"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6" name="Text Placeholder 8"/>
          <p:cNvSpPr>
            <a:spLocks noGrp="1"/>
          </p:cNvSpPr>
          <p:nvPr>
            <p:ph type="body" sz="quarter" idx="21"/>
          </p:nvPr>
        </p:nvSpPr>
        <p:spPr>
          <a:xfrm>
            <a:off x="5043900" y="1781375"/>
            <a:ext cx="4373150" cy="4245425"/>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8"/>
          <p:cNvSpPr>
            <a:spLocks noGrp="1"/>
          </p:cNvSpPr>
          <p:nvPr>
            <p:ph type="body" sz="quarter" idx="22"/>
          </p:nvPr>
        </p:nvSpPr>
        <p:spPr>
          <a:xfrm>
            <a:off x="5043900" y="1426659"/>
            <a:ext cx="4373150"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3" name="Title 2"/>
          <p:cNvSpPr>
            <a:spLocks noGrp="1"/>
          </p:cNvSpPr>
          <p:nvPr>
            <p:ph type="title"/>
          </p:nvPr>
        </p:nvSpPr>
        <p:spPr>
          <a:xfrm>
            <a:off x="488950" y="451575"/>
            <a:ext cx="8928100" cy="723600"/>
          </a:xfrm>
        </p:spPr>
        <p:txBody>
          <a:bodyPr/>
          <a:lstStyle/>
          <a:p>
            <a:r>
              <a:rPr lang="en-US"/>
              <a:t>Click to edit Master title style</a:t>
            </a:r>
            <a:endParaRPr lang="en-GB" dirty="0"/>
          </a:p>
        </p:txBody>
      </p:sp>
      <p:sp>
        <p:nvSpPr>
          <p:cNvPr id="7" name="Text Placeholder 4"/>
          <p:cNvSpPr>
            <a:spLocks noGrp="1"/>
          </p:cNvSpPr>
          <p:nvPr>
            <p:ph type="body" sz="quarter" idx="11" hasCustomPrompt="1"/>
          </p:nvPr>
        </p:nvSpPr>
        <p:spPr>
          <a:xfrm>
            <a:off x="488950" y="203863"/>
            <a:ext cx="89281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3855353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Quad Boxes">
    <p:spTree>
      <p:nvGrpSpPr>
        <p:cNvPr id="1" name=""/>
        <p:cNvGrpSpPr/>
        <p:nvPr/>
      </p:nvGrpSpPr>
      <p:grpSpPr>
        <a:xfrm>
          <a:off x="0" y="0"/>
          <a:ext cx="0" cy="0"/>
          <a:chOff x="0" y="0"/>
          <a:chExt cx="0" cy="0"/>
        </a:xfrm>
      </p:grpSpPr>
      <p:sp>
        <p:nvSpPr>
          <p:cNvPr id="5" name="Text Placeholder 8"/>
          <p:cNvSpPr>
            <a:spLocks noGrp="1"/>
          </p:cNvSpPr>
          <p:nvPr>
            <p:ph type="body" sz="quarter" idx="12"/>
          </p:nvPr>
        </p:nvSpPr>
        <p:spPr>
          <a:xfrm>
            <a:off x="5054324" y="4250142"/>
            <a:ext cx="4362725" cy="1771246"/>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5054324" y="1788430"/>
            <a:ext cx="4362725" cy="1771246"/>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8"/>
          <p:cNvSpPr>
            <a:spLocks noGrp="1"/>
          </p:cNvSpPr>
          <p:nvPr>
            <p:ph type="body" sz="quarter" idx="15"/>
          </p:nvPr>
        </p:nvSpPr>
        <p:spPr>
          <a:xfrm>
            <a:off x="5054324" y="1428430"/>
            <a:ext cx="4362725"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2" name="Text Placeholder 8"/>
          <p:cNvSpPr>
            <a:spLocks noGrp="1"/>
          </p:cNvSpPr>
          <p:nvPr>
            <p:ph type="body" sz="quarter" idx="16"/>
          </p:nvPr>
        </p:nvSpPr>
        <p:spPr>
          <a:xfrm>
            <a:off x="5054324" y="3890142"/>
            <a:ext cx="4362725"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4" name="Text Placeholder 8"/>
          <p:cNvSpPr>
            <a:spLocks noGrp="1"/>
          </p:cNvSpPr>
          <p:nvPr>
            <p:ph type="body" sz="quarter" idx="17"/>
          </p:nvPr>
        </p:nvSpPr>
        <p:spPr>
          <a:xfrm>
            <a:off x="488950" y="4250142"/>
            <a:ext cx="4361750" cy="1771246"/>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8"/>
          <p:cNvSpPr>
            <a:spLocks noGrp="1"/>
          </p:cNvSpPr>
          <p:nvPr>
            <p:ph type="body" sz="quarter" idx="18"/>
          </p:nvPr>
        </p:nvSpPr>
        <p:spPr>
          <a:xfrm>
            <a:off x="488950" y="3890142"/>
            <a:ext cx="4361750"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9" name="Text Placeholder 8"/>
          <p:cNvSpPr>
            <a:spLocks noGrp="1"/>
          </p:cNvSpPr>
          <p:nvPr>
            <p:ph type="body" sz="quarter" idx="19"/>
          </p:nvPr>
        </p:nvSpPr>
        <p:spPr>
          <a:xfrm>
            <a:off x="488950" y="1788430"/>
            <a:ext cx="4361750" cy="1771246"/>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8"/>
          <p:cNvSpPr>
            <a:spLocks noGrp="1"/>
          </p:cNvSpPr>
          <p:nvPr>
            <p:ph type="body" sz="quarter" idx="20"/>
          </p:nvPr>
        </p:nvSpPr>
        <p:spPr>
          <a:xfrm>
            <a:off x="488950" y="1428430"/>
            <a:ext cx="4361750"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4" name="Title 3"/>
          <p:cNvSpPr>
            <a:spLocks noGrp="1"/>
          </p:cNvSpPr>
          <p:nvPr>
            <p:ph type="title"/>
          </p:nvPr>
        </p:nvSpPr>
        <p:spPr>
          <a:xfrm>
            <a:off x="488950" y="451575"/>
            <a:ext cx="8928100" cy="723600"/>
          </a:xfrm>
        </p:spPr>
        <p:txBody>
          <a:bodyPr/>
          <a:lstStyle/>
          <a:p>
            <a:r>
              <a:rPr lang="en-US"/>
              <a:t>Click to edit Master title style</a:t>
            </a:r>
            <a:endParaRPr lang="en-GB" dirty="0"/>
          </a:p>
        </p:txBody>
      </p:sp>
      <p:sp>
        <p:nvSpPr>
          <p:cNvPr id="13" name="Text Placeholder 4"/>
          <p:cNvSpPr>
            <a:spLocks noGrp="1"/>
          </p:cNvSpPr>
          <p:nvPr>
            <p:ph type="body" sz="quarter" idx="11" hasCustomPrompt="1"/>
          </p:nvPr>
        </p:nvSpPr>
        <p:spPr>
          <a:xfrm>
            <a:off x="488950" y="203863"/>
            <a:ext cx="89281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8996279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Four Quad Boxes BG Dark Colour">
    <p:bg>
      <p:bgPr>
        <a:solidFill>
          <a:schemeClr val="tx2"/>
        </a:solidFill>
        <a:effectLst/>
      </p:bgPr>
    </p:bg>
    <p:spTree>
      <p:nvGrpSpPr>
        <p:cNvPr id="1" name=""/>
        <p:cNvGrpSpPr/>
        <p:nvPr/>
      </p:nvGrpSpPr>
      <p:grpSpPr>
        <a:xfrm>
          <a:off x="0" y="0"/>
          <a:ext cx="0" cy="0"/>
          <a:chOff x="0" y="0"/>
          <a:chExt cx="0" cy="0"/>
        </a:xfrm>
      </p:grpSpPr>
      <p:sp>
        <p:nvSpPr>
          <p:cNvPr id="5" name="Text Placeholder 8"/>
          <p:cNvSpPr>
            <a:spLocks noGrp="1"/>
          </p:cNvSpPr>
          <p:nvPr>
            <p:ph type="body" sz="quarter" idx="12"/>
          </p:nvPr>
        </p:nvSpPr>
        <p:spPr>
          <a:xfrm>
            <a:off x="5054324" y="4250142"/>
            <a:ext cx="4362725" cy="1771246"/>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5054324" y="1788430"/>
            <a:ext cx="4362725" cy="1771246"/>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8"/>
          <p:cNvSpPr>
            <a:spLocks noGrp="1"/>
          </p:cNvSpPr>
          <p:nvPr>
            <p:ph type="body" sz="quarter" idx="15"/>
          </p:nvPr>
        </p:nvSpPr>
        <p:spPr>
          <a:xfrm>
            <a:off x="5054324" y="1428430"/>
            <a:ext cx="4362725" cy="360000"/>
          </a:xfrm>
          <a:solidFill>
            <a:schemeClr val="accent1"/>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2" name="Text Placeholder 8"/>
          <p:cNvSpPr>
            <a:spLocks noGrp="1"/>
          </p:cNvSpPr>
          <p:nvPr>
            <p:ph type="body" sz="quarter" idx="16"/>
          </p:nvPr>
        </p:nvSpPr>
        <p:spPr>
          <a:xfrm>
            <a:off x="5054324" y="3890142"/>
            <a:ext cx="4362725" cy="360000"/>
          </a:xfrm>
          <a:solidFill>
            <a:schemeClr val="accent1"/>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4" name="Text Placeholder 8"/>
          <p:cNvSpPr>
            <a:spLocks noGrp="1"/>
          </p:cNvSpPr>
          <p:nvPr>
            <p:ph type="body" sz="quarter" idx="17"/>
          </p:nvPr>
        </p:nvSpPr>
        <p:spPr>
          <a:xfrm>
            <a:off x="488950" y="4250142"/>
            <a:ext cx="4361750" cy="1771246"/>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8"/>
          <p:cNvSpPr>
            <a:spLocks noGrp="1"/>
          </p:cNvSpPr>
          <p:nvPr>
            <p:ph type="body" sz="quarter" idx="18"/>
          </p:nvPr>
        </p:nvSpPr>
        <p:spPr>
          <a:xfrm>
            <a:off x="488950" y="3890142"/>
            <a:ext cx="4361750" cy="360000"/>
          </a:xfrm>
          <a:solidFill>
            <a:schemeClr val="accent1"/>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9" name="Text Placeholder 8"/>
          <p:cNvSpPr>
            <a:spLocks noGrp="1"/>
          </p:cNvSpPr>
          <p:nvPr>
            <p:ph type="body" sz="quarter" idx="19"/>
          </p:nvPr>
        </p:nvSpPr>
        <p:spPr>
          <a:xfrm>
            <a:off x="488950" y="1788430"/>
            <a:ext cx="4361750" cy="1771246"/>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8"/>
          <p:cNvSpPr>
            <a:spLocks noGrp="1"/>
          </p:cNvSpPr>
          <p:nvPr>
            <p:ph type="body" sz="quarter" idx="20"/>
          </p:nvPr>
        </p:nvSpPr>
        <p:spPr>
          <a:xfrm>
            <a:off x="488950" y="1428430"/>
            <a:ext cx="4361750" cy="360000"/>
          </a:xfrm>
          <a:solidFill>
            <a:schemeClr val="accent1"/>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4" name="Title 3"/>
          <p:cNvSpPr>
            <a:spLocks noGrp="1"/>
          </p:cNvSpPr>
          <p:nvPr>
            <p:ph type="title"/>
          </p:nvPr>
        </p:nvSpPr>
        <p:spPr>
          <a:xfrm>
            <a:off x="488950" y="451575"/>
            <a:ext cx="8928100" cy="723600"/>
          </a:xfrm>
        </p:spPr>
        <p:txBody>
          <a:bodyPr/>
          <a:lstStyle>
            <a:lvl1pPr>
              <a:defRPr>
                <a:solidFill>
                  <a:schemeClr val="bg1"/>
                </a:solidFill>
              </a:defRPr>
            </a:lvl1pPr>
          </a:lstStyle>
          <a:p>
            <a:r>
              <a:rPr lang="en-US"/>
              <a:t>Click to edit Master title style</a:t>
            </a:r>
            <a:endParaRPr lang="en-GB" dirty="0"/>
          </a:p>
        </p:txBody>
      </p:sp>
      <p:sp>
        <p:nvSpPr>
          <p:cNvPr id="13" name="Text Placeholder 4"/>
          <p:cNvSpPr>
            <a:spLocks noGrp="1"/>
          </p:cNvSpPr>
          <p:nvPr>
            <p:ph type="body" sz="quarter" idx="11" hasCustomPrompt="1"/>
          </p:nvPr>
        </p:nvSpPr>
        <p:spPr>
          <a:xfrm>
            <a:off x="488950" y="203863"/>
            <a:ext cx="8928100" cy="169200"/>
          </a:xfrm>
        </p:spPr>
        <p:txBody>
          <a:bodyPr anchor="b"/>
          <a:lstStyle>
            <a:lvl1pPr>
              <a:spcAft>
                <a:spcPts val="0"/>
              </a:spcAft>
              <a:defRPr sz="1200">
                <a:solidFill>
                  <a:schemeClr val="bg1"/>
                </a:solidFill>
              </a:defRPr>
            </a:lvl1pPr>
          </a:lstStyle>
          <a:p>
            <a:pPr lvl="0"/>
            <a:r>
              <a:rPr lang="en-US" dirty="0"/>
              <a:t>Super title here</a:t>
            </a:r>
          </a:p>
        </p:txBody>
      </p:sp>
      <p:sp>
        <p:nvSpPr>
          <p:cNvPr id="23" name="Shape 8">
            <a:extLst>
              <a:ext uri="{FF2B5EF4-FFF2-40B4-BE49-F238E27FC236}">
                <a16:creationId xmlns:a16="http://schemas.microsoft.com/office/drawing/2014/main" id="{0C1698D7-6F3C-4BA0-A6D6-053899BB29B3}"/>
              </a:ext>
            </a:extLst>
          </p:cNvPr>
          <p:cNvSpPr txBox="1">
            <a:spLocks/>
          </p:cNvSpPr>
          <p:nvPr userDrawn="1"/>
        </p:nvSpPr>
        <p:spPr>
          <a:xfrm>
            <a:off x="9174564" y="6385080"/>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dirty="0">
              <a:solidFill>
                <a:schemeClr val="bg1"/>
              </a:solidFill>
              <a:latin typeface="+mn-lt"/>
              <a:ea typeface="Arial"/>
              <a:cs typeface="Arial" panose="020B0604020202020204" pitchFamily="34" charset="0"/>
            </a:endParaRPr>
          </a:p>
        </p:txBody>
      </p:sp>
      <p:sp>
        <p:nvSpPr>
          <p:cNvPr id="24" name="TextBox 23">
            <a:extLst>
              <a:ext uri="{FF2B5EF4-FFF2-40B4-BE49-F238E27FC236}">
                <a16:creationId xmlns:a16="http://schemas.microsoft.com/office/drawing/2014/main" id="{78D34CCF-E43D-4B91-AC31-EEDC636239E0}"/>
              </a:ext>
              <a:ext uri="{C183D7F6-B498-43B3-948B-1728B52AA6E4}">
                <adec:decorative xmlns:adec="http://schemas.microsoft.com/office/drawing/2017/decorative" val="1"/>
              </a:ext>
            </a:extLst>
          </p:cNvPr>
          <p:cNvSpPr txBox="1"/>
          <p:nvPr userDrawn="1">
            <p:custDataLst>
              <p:tags r:id="rId1"/>
            </p:custDataLst>
          </p:nvPr>
        </p:nvSpPr>
        <p:spPr>
          <a:xfrm>
            <a:off x="7731459" y="6413620"/>
            <a:ext cx="1330492" cy="92333"/>
          </a:xfrm>
          <a:prstGeom prst="rect">
            <a:avLst/>
          </a:prstGeom>
          <a:noFill/>
        </p:spPr>
        <p:txBody>
          <a:bodyPr wrap="non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a:solidFill>
                  <a:schemeClr val="bg1"/>
                </a:solidFill>
                <a:latin typeface="+mn-lt"/>
                <a:ea typeface="+mn-ea"/>
                <a:cs typeface="+mn-cs"/>
              </a:rPr>
              <a:t>Document Classification: KPMG Confidential</a:t>
            </a:r>
            <a:endParaRPr lang="en-GB" sz="600" b="0" kern="1200" noProof="0" dirty="0">
              <a:solidFill>
                <a:schemeClr val="bg1"/>
              </a:solidFill>
              <a:latin typeface="+mn-lt"/>
              <a:ea typeface="+mn-ea"/>
              <a:cs typeface="+mn-cs"/>
            </a:endParaRPr>
          </a:p>
        </p:txBody>
      </p:sp>
      <p:cxnSp>
        <p:nvCxnSpPr>
          <p:cNvPr id="26" name="Straight Connector 25">
            <a:extLst>
              <a:ext uri="{FF2B5EF4-FFF2-40B4-BE49-F238E27FC236}">
                <a16:creationId xmlns:a16="http://schemas.microsoft.com/office/drawing/2014/main" id="{6C2F5949-AA7F-4CA6-9943-3D37287D0120}"/>
              </a:ext>
            </a:extLst>
          </p:cNvPr>
          <p:cNvCxnSpPr/>
          <p:nvPr userDrawn="1"/>
        </p:nvCxnSpPr>
        <p:spPr>
          <a:xfrm>
            <a:off x="9156505" y="6385080"/>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7" name="Graphic 26">
            <a:extLst>
              <a:ext uri="{FF2B5EF4-FFF2-40B4-BE49-F238E27FC236}">
                <a16:creationId xmlns:a16="http://schemas.microsoft.com/office/drawing/2014/main" id="{BB58402A-8637-4C69-8029-FC174B3240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8950" y="6373386"/>
            <a:ext cx="428967" cy="172800"/>
          </a:xfrm>
          <a:prstGeom prst="rect">
            <a:avLst/>
          </a:prstGeom>
        </p:spPr>
      </p:pic>
      <p:sp>
        <p:nvSpPr>
          <p:cNvPr id="25" name="TextBox 24">
            <a:extLst>
              <a:ext uri="{FF2B5EF4-FFF2-40B4-BE49-F238E27FC236}">
                <a16:creationId xmlns:a16="http://schemas.microsoft.com/office/drawing/2014/main" id="{332D634F-7557-4EDF-B1D8-95FE227D376D}"/>
              </a:ext>
              <a:ext uri="{C183D7F6-B498-43B3-948B-1728B52AA6E4}">
                <adec:decorative xmlns:adec="http://schemas.microsoft.com/office/drawing/2017/decorative" val="1"/>
              </a:ext>
            </a:extLst>
          </p:cNvPr>
          <p:cNvSpPr txBox="1"/>
          <p:nvPr userDrawn="1">
            <p:custDataLst>
              <p:tags r:id="rId2"/>
            </p:custDataLst>
          </p:nvPr>
        </p:nvSpPr>
        <p:spPr>
          <a:xfrm>
            <a:off x="1278148" y="6367453"/>
            <a:ext cx="4565914"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1"/>
                </a:solidFill>
                <a:latin typeface="+mn-lt"/>
                <a:ea typeface="+mn-ea"/>
                <a:cs typeface="+mn-cs"/>
              </a:rPr>
              <a:t>© 2024 KPMG Česká republika, s.r.o., a Czech limited liability company and a member firm of the KPMG global organization of independent member firms affiliated with KPMG International Limited, a private English company limited by guarantee. All rights reserved.</a:t>
            </a:r>
            <a:endParaRPr lang="en-US" sz="600" kern="1200" noProof="0" dirty="0">
              <a:solidFill>
                <a:schemeClr val="bg1"/>
              </a:solidFill>
              <a:latin typeface="+mn-lt"/>
              <a:ea typeface="+mn-ea"/>
              <a:cs typeface="+mn-cs"/>
            </a:endParaRPr>
          </a:p>
        </p:txBody>
      </p:sp>
    </p:spTree>
    <p:extLst>
      <p:ext uri="{BB962C8B-B14F-4D97-AF65-F5344CB8AC3E}">
        <p14:creationId xmlns:p14="http://schemas.microsoft.com/office/powerpoint/2010/main" val="5384022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634193-B107-4FAD-9EC0-E0099122CA2C}"/>
              </a:ext>
            </a:extLst>
          </p:cNvPr>
          <p:cNvSpPr>
            <a:spLocks/>
          </p:cNvSpPr>
          <p:nvPr userDrawn="1"/>
        </p:nvSpPr>
        <p:spPr>
          <a:xfrm>
            <a:off x="814388" y="1422400"/>
            <a:ext cx="5902325" cy="4099970"/>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7" name="Title 1">
            <a:extLst>
              <a:ext uri="{FF2B5EF4-FFF2-40B4-BE49-F238E27FC236}">
                <a16:creationId xmlns:a16="http://schemas.microsoft.com/office/drawing/2014/main" id="{52EAAA2D-0929-4E90-A676-0E7CBDA93BB5}"/>
              </a:ext>
            </a:extLst>
          </p:cNvPr>
          <p:cNvSpPr>
            <a:spLocks noGrp="1"/>
          </p:cNvSpPr>
          <p:nvPr>
            <p:ph type="ctrTitle"/>
          </p:nvPr>
        </p:nvSpPr>
        <p:spPr>
          <a:xfrm>
            <a:off x="1050977" y="2504375"/>
            <a:ext cx="4592586" cy="1623742"/>
          </a:xfrm>
        </p:spPr>
        <p:txBody>
          <a:bodyPr anchor="t" anchorCtr="0"/>
          <a:lstStyle>
            <a:lvl1pPr algn="l">
              <a:defRPr sz="6600">
                <a:solidFill>
                  <a:schemeClr val="bg1"/>
                </a:solidFill>
              </a:defRPr>
            </a:lvl1pPr>
          </a:lstStyle>
          <a:p>
            <a:r>
              <a:rPr lang="en-US"/>
              <a:t>Click to edit Master title style</a:t>
            </a:r>
            <a:endParaRPr lang="en-US" dirty="0"/>
          </a:p>
        </p:txBody>
      </p:sp>
      <p:sp>
        <p:nvSpPr>
          <p:cNvPr id="8" name="Text Placeholder 11">
            <a:extLst>
              <a:ext uri="{FF2B5EF4-FFF2-40B4-BE49-F238E27FC236}">
                <a16:creationId xmlns:a16="http://schemas.microsoft.com/office/drawing/2014/main" id="{E815A46F-898E-4769-AAC0-5EDA85F52457}"/>
              </a:ext>
            </a:extLst>
          </p:cNvPr>
          <p:cNvSpPr>
            <a:spLocks noGrp="1"/>
          </p:cNvSpPr>
          <p:nvPr>
            <p:ph type="body" sz="quarter" idx="10" hasCustomPrompt="1"/>
          </p:nvPr>
        </p:nvSpPr>
        <p:spPr>
          <a:xfrm>
            <a:off x="1050977" y="1553435"/>
            <a:ext cx="896937" cy="722312"/>
          </a:xfrm>
        </p:spPr>
        <p:txBody>
          <a:bodyPr/>
          <a:lstStyle>
            <a:lvl1pPr>
              <a:lnSpc>
                <a:spcPct val="80000"/>
              </a:lnSpc>
              <a:defRPr sz="6000">
                <a:solidFill>
                  <a:schemeClr val="bg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00</a:t>
            </a:r>
          </a:p>
        </p:txBody>
      </p:sp>
      <p:sp>
        <p:nvSpPr>
          <p:cNvPr id="9" name="Text Placeholder 13">
            <a:extLst>
              <a:ext uri="{FF2B5EF4-FFF2-40B4-BE49-F238E27FC236}">
                <a16:creationId xmlns:a16="http://schemas.microsoft.com/office/drawing/2014/main" id="{EA366F44-77CE-46B7-B3AD-8C862125681D}"/>
              </a:ext>
            </a:extLst>
          </p:cNvPr>
          <p:cNvSpPr>
            <a:spLocks noGrp="1"/>
          </p:cNvSpPr>
          <p:nvPr>
            <p:ph type="body" sz="quarter" idx="11"/>
          </p:nvPr>
        </p:nvSpPr>
        <p:spPr>
          <a:xfrm>
            <a:off x="1050977" y="4465785"/>
            <a:ext cx="4592586" cy="810000"/>
          </a:xfrm>
        </p:spPr>
        <p:txBody>
          <a:bodyPr anchor="b"/>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3869611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gradFill>
          <a:gsLst>
            <a:gs pos="0">
              <a:schemeClr val="accent5"/>
            </a:gs>
            <a:gs pos="100000">
              <a:schemeClr val="accent1"/>
            </a:gs>
          </a:gsLst>
          <a:lin ang="0" scaled="0"/>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634193-B107-4FAD-9EC0-E0099122CA2C}"/>
              </a:ext>
            </a:extLst>
          </p:cNvPr>
          <p:cNvSpPr>
            <a:spLocks/>
          </p:cNvSpPr>
          <p:nvPr userDrawn="1"/>
        </p:nvSpPr>
        <p:spPr>
          <a:xfrm>
            <a:off x="814388" y="1422400"/>
            <a:ext cx="5902325" cy="4099970"/>
          </a:xfrm>
          <a:prstGeom prst="rect">
            <a:avLst/>
          </a:prstGeom>
          <a:gradFill>
            <a:gsLst>
              <a:gs pos="100000">
                <a:srgbClr val="ACEAFF"/>
              </a:gs>
              <a:gs pos="0">
                <a:schemeClr val="accent4"/>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7" name="Title 1">
            <a:extLst>
              <a:ext uri="{FF2B5EF4-FFF2-40B4-BE49-F238E27FC236}">
                <a16:creationId xmlns:a16="http://schemas.microsoft.com/office/drawing/2014/main" id="{52EAAA2D-0929-4E90-A676-0E7CBDA93BB5}"/>
              </a:ext>
            </a:extLst>
          </p:cNvPr>
          <p:cNvSpPr>
            <a:spLocks noGrp="1"/>
          </p:cNvSpPr>
          <p:nvPr>
            <p:ph type="ctrTitle"/>
          </p:nvPr>
        </p:nvSpPr>
        <p:spPr>
          <a:xfrm>
            <a:off x="1050977" y="2504375"/>
            <a:ext cx="4592586" cy="1623742"/>
          </a:xfrm>
        </p:spPr>
        <p:txBody>
          <a:bodyPr anchor="t" anchorCtr="0"/>
          <a:lstStyle>
            <a:lvl1pPr algn="l">
              <a:defRPr sz="6600">
                <a:solidFill>
                  <a:schemeClr val="tx2"/>
                </a:solidFill>
              </a:defRPr>
            </a:lvl1pPr>
          </a:lstStyle>
          <a:p>
            <a:r>
              <a:rPr lang="en-US"/>
              <a:t>Click to edit Master title style</a:t>
            </a:r>
            <a:endParaRPr lang="en-US" dirty="0"/>
          </a:p>
        </p:txBody>
      </p:sp>
      <p:sp>
        <p:nvSpPr>
          <p:cNvPr id="8" name="Text Placeholder 11">
            <a:extLst>
              <a:ext uri="{FF2B5EF4-FFF2-40B4-BE49-F238E27FC236}">
                <a16:creationId xmlns:a16="http://schemas.microsoft.com/office/drawing/2014/main" id="{E815A46F-898E-4769-AAC0-5EDA85F52457}"/>
              </a:ext>
            </a:extLst>
          </p:cNvPr>
          <p:cNvSpPr>
            <a:spLocks noGrp="1"/>
          </p:cNvSpPr>
          <p:nvPr>
            <p:ph type="body" sz="quarter" idx="10" hasCustomPrompt="1"/>
          </p:nvPr>
        </p:nvSpPr>
        <p:spPr>
          <a:xfrm>
            <a:off x="1050977" y="1553435"/>
            <a:ext cx="896937" cy="722312"/>
          </a:xfrm>
        </p:spPr>
        <p:txBody>
          <a:bodyPr/>
          <a:lstStyle>
            <a:lvl1pPr>
              <a:lnSpc>
                <a:spcPct val="80000"/>
              </a:lnSpc>
              <a:defRPr sz="6000">
                <a:solidFill>
                  <a:schemeClr val="tx2"/>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00</a:t>
            </a:r>
          </a:p>
        </p:txBody>
      </p:sp>
      <p:sp>
        <p:nvSpPr>
          <p:cNvPr id="9" name="Text Placeholder 13">
            <a:extLst>
              <a:ext uri="{FF2B5EF4-FFF2-40B4-BE49-F238E27FC236}">
                <a16:creationId xmlns:a16="http://schemas.microsoft.com/office/drawing/2014/main" id="{EA366F44-77CE-46B7-B3AD-8C862125681D}"/>
              </a:ext>
            </a:extLst>
          </p:cNvPr>
          <p:cNvSpPr>
            <a:spLocks noGrp="1"/>
          </p:cNvSpPr>
          <p:nvPr>
            <p:ph type="body" sz="quarter" idx="11"/>
          </p:nvPr>
        </p:nvSpPr>
        <p:spPr>
          <a:xfrm>
            <a:off x="1050977" y="4465785"/>
            <a:ext cx="4592586" cy="810000"/>
          </a:xfrm>
        </p:spPr>
        <p:txBody>
          <a:bodyPr anchor="b"/>
          <a:lstStyle>
            <a:lvl1pPr>
              <a:defRPr>
                <a:solidFill>
                  <a:schemeClr val="tx2"/>
                </a:solidFill>
              </a:defRPr>
            </a:lvl1pPr>
            <a:lvl2pPr>
              <a:defRPr>
                <a:solidFill>
                  <a:schemeClr val="tx2"/>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903048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634193-B107-4FAD-9EC0-E0099122CA2C}"/>
              </a:ext>
            </a:extLst>
          </p:cNvPr>
          <p:cNvSpPr>
            <a:spLocks/>
          </p:cNvSpPr>
          <p:nvPr userDrawn="1"/>
        </p:nvSpPr>
        <p:spPr>
          <a:xfrm>
            <a:off x="814388" y="1422400"/>
            <a:ext cx="5902325" cy="4099970"/>
          </a:xfrm>
          <a:prstGeom prst="rect">
            <a:avLst/>
          </a:prstGeom>
          <a:gradFill>
            <a:gsLst>
              <a:gs pos="100000">
                <a:srgbClr val="ACEAFF"/>
              </a:gs>
              <a:gs pos="0">
                <a:schemeClr val="accent4"/>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7" name="Title 1">
            <a:extLst>
              <a:ext uri="{FF2B5EF4-FFF2-40B4-BE49-F238E27FC236}">
                <a16:creationId xmlns:a16="http://schemas.microsoft.com/office/drawing/2014/main" id="{52EAAA2D-0929-4E90-A676-0E7CBDA93BB5}"/>
              </a:ext>
            </a:extLst>
          </p:cNvPr>
          <p:cNvSpPr>
            <a:spLocks noGrp="1"/>
          </p:cNvSpPr>
          <p:nvPr>
            <p:ph type="ctrTitle"/>
          </p:nvPr>
        </p:nvSpPr>
        <p:spPr>
          <a:xfrm>
            <a:off x="1050977" y="2504375"/>
            <a:ext cx="4592586" cy="1623742"/>
          </a:xfrm>
        </p:spPr>
        <p:txBody>
          <a:bodyPr anchor="t" anchorCtr="0"/>
          <a:lstStyle>
            <a:lvl1pPr algn="l">
              <a:defRPr sz="6600">
                <a:solidFill>
                  <a:schemeClr val="tx2"/>
                </a:solidFill>
              </a:defRPr>
            </a:lvl1pPr>
          </a:lstStyle>
          <a:p>
            <a:r>
              <a:rPr lang="en-US"/>
              <a:t>Click to edit Master title style</a:t>
            </a:r>
            <a:endParaRPr lang="en-US" dirty="0"/>
          </a:p>
        </p:txBody>
      </p:sp>
      <p:sp>
        <p:nvSpPr>
          <p:cNvPr id="8" name="Text Placeholder 11">
            <a:extLst>
              <a:ext uri="{FF2B5EF4-FFF2-40B4-BE49-F238E27FC236}">
                <a16:creationId xmlns:a16="http://schemas.microsoft.com/office/drawing/2014/main" id="{E815A46F-898E-4769-AAC0-5EDA85F52457}"/>
              </a:ext>
            </a:extLst>
          </p:cNvPr>
          <p:cNvSpPr>
            <a:spLocks noGrp="1"/>
          </p:cNvSpPr>
          <p:nvPr>
            <p:ph type="body" sz="quarter" idx="10" hasCustomPrompt="1"/>
          </p:nvPr>
        </p:nvSpPr>
        <p:spPr>
          <a:xfrm>
            <a:off x="1050977" y="1553435"/>
            <a:ext cx="896937" cy="722312"/>
          </a:xfrm>
        </p:spPr>
        <p:txBody>
          <a:bodyPr/>
          <a:lstStyle>
            <a:lvl1pPr>
              <a:lnSpc>
                <a:spcPct val="80000"/>
              </a:lnSpc>
              <a:defRPr sz="6000">
                <a:solidFill>
                  <a:schemeClr val="tx2"/>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00</a:t>
            </a:r>
          </a:p>
        </p:txBody>
      </p:sp>
      <p:sp>
        <p:nvSpPr>
          <p:cNvPr id="9" name="Text Placeholder 13">
            <a:extLst>
              <a:ext uri="{FF2B5EF4-FFF2-40B4-BE49-F238E27FC236}">
                <a16:creationId xmlns:a16="http://schemas.microsoft.com/office/drawing/2014/main" id="{EA366F44-77CE-46B7-B3AD-8C862125681D}"/>
              </a:ext>
            </a:extLst>
          </p:cNvPr>
          <p:cNvSpPr>
            <a:spLocks noGrp="1"/>
          </p:cNvSpPr>
          <p:nvPr>
            <p:ph type="body" sz="quarter" idx="11"/>
          </p:nvPr>
        </p:nvSpPr>
        <p:spPr>
          <a:xfrm>
            <a:off x="1050977" y="4465785"/>
            <a:ext cx="4592586" cy="810000"/>
          </a:xfrm>
        </p:spPr>
        <p:txBody>
          <a:bodyPr anchor="b"/>
          <a:lstStyle>
            <a:lvl1pPr>
              <a:defRPr>
                <a:solidFill>
                  <a:schemeClr val="tx2"/>
                </a:solidFill>
              </a:defRPr>
            </a:lvl1pPr>
            <a:lvl2pPr>
              <a:defRPr>
                <a:solidFill>
                  <a:schemeClr val="tx2"/>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253140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ack Cover dark Gradient">
    <p:bg>
      <p:bgPr>
        <a:gradFill>
          <a:gsLst>
            <a:gs pos="0">
              <a:schemeClr val="accent5"/>
            </a:gs>
            <a:gs pos="100000">
              <a:schemeClr val="accent1"/>
            </a:gs>
          </a:gsLst>
          <a:lin ang="0" scaled="0"/>
        </a:gra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E9C7DE1-05A8-412E-BD97-53D6628C0877}"/>
              </a:ext>
            </a:extLst>
          </p:cNvPr>
          <p:cNvSpPr txBox="1"/>
          <p:nvPr userDrawn="1">
            <p:custDataLst>
              <p:tags r:id="rId1"/>
            </p:custDataLst>
          </p:nvPr>
        </p:nvSpPr>
        <p:spPr>
          <a:xfrm>
            <a:off x="814388" y="5859678"/>
            <a:ext cx="2731517"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noProof="0">
                <a:solidFill>
                  <a:schemeClr val="bg1"/>
                </a:solidFill>
                <a:latin typeface="+mn-lt"/>
                <a:ea typeface="+mn-ea"/>
                <a:cs typeface="+mn-cs"/>
              </a:rPr>
              <a:t>Document Classification: KPMG Confidential</a:t>
            </a:r>
            <a:endParaRPr lang="en-GB" sz="1000" b="1" kern="1200" noProof="0" dirty="0">
              <a:solidFill>
                <a:schemeClr val="bg1"/>
              </a:solidFill>
              <a:latin typeface="+mn-lt"/>
              <a:ea typeface="+mn-ea"/>
              <a:cs typeface="+mn-cs"/>
            </a:endParaRPr>
          </a:p>
        </p:txBody>
      </p:sp>
      <p:sp>
        <p:nvSpPr>
          <p:cNvPr id="13" name="Text Placeholder 2">
            <a:extLst>
              <a:ext uri="{FF2B5EF4-FFF2-40B4-BE49-F238E27FC236}">
                <a16:creationId xmlns:a16="http://schemas.microsoft.com/office/drawing/2014/main" id="{DAC8411B-E3F1-4BA8-8D3B-88DFB5D2C2AD}"/>
              </a:ext>
            </a:extLst>
          </p:cNvPr>
          <p:cNvSpPr>
            <a:spLocks noGrp="1"/>
          </p:cNvSpPr>
          <p:nvPr>
            <p:ph type="body" sz="quarter" idx="10"/>
          </p:nvPr>
        </p:nvSpPr>
        <p:spPr>
          <a:xfrm>
            <a:off x="814388" y="3861848"/>
            <a:ext cx="6255182" cy="1843088"/>
          </a:xfrm>
        </p:spPr>
        <p:txBody>
          <a:bodyPr anchor="b"/>
          <a:lstStyle>
            <a:lvl1pPr>
              <a:spcAft>
                <a:spcPts val="1000"/>
              </a:spcAft>
              <a:defRPr sz="1000" b="0">
                <a:solidFill>
                  <a:schemeClr val="bg1"/>
                </a:solidFill>
              </a:defRPr>
            </a:lvl1pPr>
            <a:lvl2pPr>
              <a:spcAft>
                <a:spcPts val="1000"/>
              </a:spcAft>
              <a:defRPr sz="1000" b="0">
                <a:solidFill>
                  <a:schemeClr val="bg1"/>
                </a:solidFill>
              </a:defRPr>
            </a:lvl2pPr>
          </a:lstStyle>
          <a:p>
            <a:pPr lvl="0"/>
            <a:r>
              <a:rPr lang="en-US"/>
              <a:t>Click to edit Master text styles</a:t>
            </a:r>
          </a:p>
          <a:p>
            <a:pPr lvl="1"/>
            <a:r>
              <a:rPr lang="en-US"/>
              <a:t>Second level</a:t>
            </a:r>
          </a:p>
        </p:txBody>
      </p:sp>
      <p:sp>
        <p:nvSpPr>
          <p:cNvPr id="14" name="Text Placeholder 2">
            <a:extLst>
              <a:ext uri="{FF2B5EF4-FFF2-40B4-BE49-F238E27FC236}">
                <a16:creationId xmlns:a16="http://schemas.microsoft.com/office/drawing/2014/main" id="{355C9463-5BED-4BE5-AA07-A41D76019E33}"/>
              </a:ext>
            </a:extLst>
          </p:cNvPr>
          <p:cNvSpPr>
            <a:spLocks noGrp="1"/>
          </p:cNvSpPr>
          <p:nvPr>
            <p:ph type="body" sz="quarter" idx="14"/>
          </p:nvPr>
        </p:nvSpPr>
        <p:spPr>
          <a:xfrm>
            <a:off x="814388" y="3351965"/>
            <a:ext cx="2411738" cy="119064"/>
          </a:xfrm>
        </p:spPr>
        <p:txBody>
          <a:bodyPr/>
          <a:lstStyle>
            <a:lvl1pPr>
              <a:buFontTx/>
              <a:buNone/>
              <a:defRPr sz="1100" b="1">
                <a:solidFill>
                  <a:schemeClr val="bg1"/>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grpSp>
        <p:nvGrpSpPr>
          <p:cNvPr id="15" name="Group 14">
            <a:extLst>
              <a:ext uri="{FF2B5EF4-FFF2-40B4-BE49-F238E27FC236}">
                <a16:creationId xmlns:a16="http://schemas.microsoft.com/office/drawing/2014/main" id="{A55D4F83-EE56-426F-AE1E-5CC7E9EECE71}"/>
              </a:ext>
            </a:extLst>
          </p:cNvPr>
          <p:cNvGrpSpPr/>
          <p:nvPr userDrawn="1"/>
        </p:nvGrpSpPr>
        <p:grpSpPr>
          <a:xfrm>
            <a:off x="814388" y="2881529"/>
            <a:ext cx="2023200" cy="367957"/>
            <a:chOff x="998476" y="2881529"/>
            <a:chExt cx="2023200" cy="367957"/>
          </a:xfrm>
        </p:grpSpPr>
        <p:sp>
          <p:nvSpPr>
            <p:cNvPr id="22" name="Rectangle 21">
              <a:extLst>
                <a:ext uri="{FF2B5EF4-FFF2-40B4-BE49-F238E27FC236}">
                  <a16:creationId xmlns:a16="http://schemas.microsoft.com/office/drawing/2014/main" id="{ABF425CB-49A0-4902-A6B4-5ADD75DB8D64}"/>
                </a:ext>
              </a:extLst>
            </p:cNvPr>
            <p:cNvSpPr/>
            <p:nvPr userDrawn="1"/>
          </p:nvSpPr>
          <p:spPr>
            <a:xfrm>
              <a:off x="1441950" y="2918577"/>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23" name="Rectangle 22">
              <a:extLst>
                <a:ext uri="{FF2B5EF4-FFF2-40B4-BE49-F238E27FC236}">
                  <a16:creationId xmlns:a16="http://schemas.microsoft.com/office/drawing/2014/main" id="{B799CAE1-593D-44B9-ACE6-EDCD682B6571}"/>
                </a:ext>
              </a:extLst>
            </p:cNvPr>
            <p:cNvSpPr/>
            <p:nvPr userDrawn="1"/>
          </p:nvSpPr>
          <p:spPr>
            <a:xfrm>
              <a:off x="1877844" y="2918577"/>
              <a:ext cx="281156" cy="322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24" name="Rectangle 23">
              <a:extLst>
                <a:ext uri="{FF2B5EF4-FFF2-40B4-BE49-F238E27FC236}">
                  <a16:creationId xmlns:a16="http://schemas.microsoft.com/office/drawing/2014/main" id="{F3D3BC1A-AB6B-4C81-BFB3-D253D87C4A0A}"/>
                </a:ext>
              </a:extLst>
            </p:cNvPr>
            <p:cNvSpPr/>
            <p:nvPr userDrawn="1"/>
          </p:nvSpPr>
          <p:spPr>
            <a:xfrm>
              <a:off x="2689276" y="2924173"/>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25" name="Rectangle 24">
              <a:extLst>
                <a:ext uri="{FF2B5EF4-FFF2-40B4-BE49-F238E27FC236}">
                  <a16:creationId xmlns:a16="http://schemas.microsoft.com/office/drawing/2014/main" id="{E04A9C55-E916-4C14-9748-7196193F6842}"/>
                </a:ext>
              </a:extLst>
            </p:cNvPr>
            <p:cNvSpPr/>
            <p:nvPr userDrawn="1"/>
          </p:nvSpPr>
          <p:spPr>
            <a:xfrm>
              <a:off x="1025526" y="2924174"/>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pic>
          <p:nvPicPr>
            <p:cNvPr id="26" name="Picture 25">
              <a:extLst>
                <a:ext uri="{FF2B5EF4-FFF2-40B4-BE49-F238E27FC236}">
                  <a16:creationId xmlns:a16="http://schemas.microsoft.com/office/drawing/2014/main" id="{4960C917-1BF7-41E9-9AA7-70AA024B57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2950" y="2881529"/>
              <a:ext cx="360000" cy="360000"/>
            </a:xfrm>
            <a:prstGeom prst="rect">
              <a:avLst/>
            </a:prstGeom>
          </p:spPr>
        </p:pic>
        <p:pic>
          <p:nvPicPr>
            <p:cNvPr id="27" name="Picture 26" descr="Icon&#10;&#10;Description automatically generated">
              <a:extLst>
                <a:ext uri="{FF2B5EF4-FFF2-40B4-BE49-F238E27FC236}">
                  <a16:creationId xmlns:a16="http://schemas.microsoft.com/office/drawing/2014/main" id="{1CB0AAE4-23B8-49DE-BCEF-8B238EB0483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42336" y="2881529"/>
              <a:ext cx="359648" cy="360000"/>
            </a:xfrm>
            <a:prstGeom prst="rect">
              <a:avLst/>
            </a:prstGeom>
          </p:spPr>
        </p:pic>
        <p:pic>
          <p:nvPicPr>
            <p:cNvPr id="28" name="Picture 27" descr="Logo&#10;&#10;Description automatically generated">
              <a:extLst>
                <a:ext uri="{FF2B5EF4-FFF2-40B4-BE49-F238E27FC236}">
                  <a16:creationId xmlns:a16="http://schemas.microsoft.com/office/drawing/2014/main" id="{B2C0E53A-EE33-4270-B14D-B869E85C47F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14350" y="2889486"/>
              <a:ext cx="360000" cy="360000"/>
            </a:xfrm>
            <a:prstGeom prst="rect">
              <a:avLst/>
            </a:prstGeom>
          </p:spPr>
        </p:pic>
        <p:pic>
          <p:nvPicPr>
            <p:cNvPr id="29" name="Picture 28" descr="Logo&#10;&#10;Description automatically generated">
              <a:extLst>
                <a:ext uri="{FF2B5EF4-FFF2-40B4-BE49-F238E27FC236}">
                  <a16:creationId xmlns:a16="http://schemas.microsoft.com/office/drawing/2014/main" id="{D72C2AF4-7898-4D5E-8942-28DD6446578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98476" y="2884275"/>
              <a:ext cx="360000" cy="360000"/>
            </a:xfrm>
            <a:prstGeom prst="rect">
              <a:avLst/>
            </a:prstGeom>
          </p:spPr>
        </p:pic>
        <p:pic>
          <p:nvPicPr>
            <p:cNvPr id="30" name="Picture 29" descr="Icon&#10;&#10;Description automatically generated">
              <a:extLst>
                <a:ext uri="{FF2B5EF4-FFF2-40B4-BE49-F238E27FC236}">
                  <a16:creationId xmlns:a16="http://schemas.microsoft.com/office/drawing/2014/main" id="{6A09DBD9-8B17-436D-A512-D46DE0CFD5C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661676" y="2881529"/>
              <a:ext cx="360000" cy="360000"/>
            </a:xfrm>
            <a:prstGeom prst="rect">
              <a:avLst/>
            </a:prstGeom>
          </p:spPr>
        </p:pic>
      </p:grpSp>
      <p:pic>
        <p:nvPicPr>
          <p:cNvPr id="32" name="Graphic 31">
            <a:extLst>
              <a:ext uri="{FF2B5EF4-FFF2-40B4-BE49-F238E27FC236}">
                <a16:creationId xmlns:a16="http://schemas.microsoft.com/office/drawing/2014/main" id="{8E07F9EA-D124-49E0-A010-508425031BEC}"/>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814388" y="313438"/>
            <a:ext cx="786440" cy="316800"/>
          </a:xfrm>
          <a:prstGeom prst="rect">
            <a:avLst/>
          </a:prstGeom>
        </p:spPr>
      </p:pic>
    </p:spTree>
    <p:extLst>
      <p:ext uri="{BB962C8B-B14F-4D97-AF65-F5344CB8AC3E}">
        <p14:creationId xmlns:p14="http://schemas.microsoft.com/office/powerpoint/2010/main" val="32672736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ack Cover light gradient">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E9C7DE1-05A8-412E-BD97-53D6628C0877}"/>
              </a:ext>
            </a:extLst>
          </p:cNvPr>
          <p:cNvSpPr txBox="1"/>
          <p:nvPr userDrawn="1">
            <p:custDataLst>
              <p:tags r:id="rId1"/>
            </p:custDataLst>
          </p:nvPr>
        </p:nvSpPr>
        <p:spPr>
          <a:xfrm>
            <a:off x="814388" y="5859678"/>
            <a:ext cx="2731517"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noProof="0">
                <a:solidFill>
                  <a:schemeClr val="tx2"/>
                </a:solidFill>
                <a:latin typeface="+mn-lt"/>
                <a:ea typeface="+mn-ea"/>
                <a:cs typeface="+mn-cs"/>
              </a:rPr>
              <a:t>Document Classification: KPMG Confidential</a:t>
            </a:r>
            <a:endParaRPr lang="en-GB" sz="1000" b="1" kern="1200" noProof="0" dirty="0">
              <a:solidFill>
                <a:schemeClr val="tx2"/>
              </a:solidFill>
              <a:latin typeface="+mn-lt"/>
              <a:ea typeface="+mn-ea"/>
              <a:cs typeface="+mn-cs"/>
            </a:endParaRPr>
          </a:p>
        </p:txBody>
      </p:sp>
      <p:sp>
        <p:nvSpPr>
          <p:cNvPr id="13" name="Text Placeholder 2">
            <a:extLst>
              <a:ext uri="{FF2B5EF4-FFF2-40B4-BE49-F238E27FC236}">
                <a16:creationId xmlns:a16="http://schemas.microsoft.com/office/drawing/2014/main" id="{DAC8411B-E3F1-4BA8-8D3B-88DFB5D2C2AD}"/>
              </a:ext>
            </a:extLst>
          </p:cNvPr>
          <p:cNvSpPr>
            <a:spLocks noGrp="1"/>
          </p:cNvSpPr>
          <p:nvPr>
            <p:ph type="body" sz="quarter" idx="10"/>
          </p:nvPr>
        </p:nvSpPr>
        <p:spPr>
          <a:xfrm>
            <a:off x="814388" y="3861848"/>
            <a:ext cx="6255182" cy="1843088"/>
          </a:xfrm>
        </p:spPr>
        <p:txBody>
          <a:bodyPr anchor="b"/>
          <a:lstStyle>
            <a:lvl1pPr>
              <a:spcAft>
                <a:spcPts val="1000"/>
              </a:spcAft>
              <a:defRPr sz="1000" b="0">
                <a:solidFill>
                  <a:schemeClr val="tx2"/>
                </a:solidFill>
              </a:defRPr>
            </a:lvl1pPr>
            <a:lvl2pPr>
              <a:spcAft>
                <a:spcPts val="1000"/>
              </a:spcAft>
              <a:defRPr sz="1000" b="0">
                <a:solidFill>
                  <a:schemeClr val="tx2"/>
                </a:solidFill>
              </a:defRPr>
            </a:lvl2pPr>
          </a:lstStyle>
          <a:p>
            <a:pPr lvl="0"/>
            <a:r>
              <a:rPr lang="en-US"/>
              <a:t>Click to edit Master text styles</a:t>
            </a:r>
          </a:p>
          <a:p>
            <a:pPr lvl="1"/>
            <a:r>
              <a:rPr lang="en-US"/>
              <a:t>Second level</a:t>
            </a:r>
          </a:p>
        </p:txBody>
      </p:sp>
      <p:sp>
        <p:nvSpPr>
          <p:cNvPr id="14" name="Text Placeholder 2">
            <a:extLst>
              <a:ext uri="{FF2B5EF4-FFF2-40B4-BE49-F238E27FC236}">
                <a16:creationId xmlns:a16="http://schemas.microsoft.com/office/drawing/2014/main" id="{355C9463-5BED-4BE5-AA07-A41D76019E33}"/>
              </a:ext>
            </a:extLst>
          </p:cNvPr>
          <p:cNvSpPr>
            <a:spLocks noGrp="1"/>
          </p:cNvSpPr>
          <p:nvPr>
            <p:ph type="body" sz="quarter" idx="14"/>
          </p:nvPr>
        </p:nvSpPr>
        <p:spPr>
          <a:xfrm>
            <a:off x="814388" y="3351965"/>
            <a:ext cx="2411738" cy="119064"/>
          </a:xfrm>
        </p:spPr>
        <p:txBody>
          <a:bodyPr/>
          <a:lstStyle>
            <a:lvl1pPr>
              <a:buFontTx/>
              <a:buNone/>
              <a:defRPr sz="11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grpSp>
        <p:nvGrpSpPr>
          <p:cNvPr id="15" name="Group 14">
            <a:extLst>
              <a:ext uri="{FF2B5EF4-FFF2-40B4-BE49-F238E27FC236}">
                <a16:creationId xmlns:a16="http://schemas.microsoft.com/office/drawing/2014/main" id="{A55D4F83-EE56-426F-AE1E-5CC7E9EECE71}"/>
              </a:ext>
            </a:extLst>
          </p:cNvPr>
          <p:cNvGrpSpPr/>
          <p:nvPr userDrawn="1"/>
        </p:nvGrpSpPr>
        <p:grpSpPr>
          <a:xfrm>
            <a:off x="814388" y="2881529"/>
            <a:ext cx="2023200" cy="367957"/>
            <a:chOff x="998476" y="2881529"/>
            <a:chExt cx="2023200" cy="367957"/>
          </a:xfrm>
        </p:grpSpPr>
        <p:sp>
          <p:nvSpPr>
            <p:cNvPr id="22" name="Rectangle 21">
              <a:extLst>
                <a:ext uri="{FF2B5EF4-FFF2-40B4-BE49-F238E27FC236}">
                  <a16:creationId xmlns:a16="http://schemas.microsoft.com/office/drawing/2014/main" id="{ABF425CB-49A0-4902-A6B4-5ADD75DB8D64}"/>
                </a:ext>
              </a:extLst>
            </p:cNvPr>
            <p:cNvSpPr/>
            <p:nvPr userDrawn="1"/>
          </p:nvSpPr>
          <p:spPr>
            <a:xfrm>
              <a:off x="1441950" y="2918577"/>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23" name="Rectangle 22">
              <a:extLst>
                <a:ext uri="{FF2B5EF4-FFF2-40B4-BE49-F238E27FC236}">
                  <a16:creationId xmlns:a16="http://schemas.microsoft.com/office/drawing/2014/main" id="{B799CAE1-593D-44B9-ACE6-EDCD682B6571}"/>
                </a:ext>
              </a:extLst>
            </p:cNvPr>
            <p:cNvSpPr/>
            <p:nvPr userDrawn="1"/>
          </p:nvSpPr>
          <p:spPr>
            <a:xfrm>
              <a:off x="1877844" y="2918577"/>
              <a:ext cx="281156" cy="322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24" name="Rectangle 23">
              <a:extLst>
                <a:ext uri="{FF2B5EF4-FFF2-40B4-BE49-F238E27FC236}">
                  <a16:creationId xmlns:a16="http://schemas.microsoft.com/office/drawing/2014/main" id="{F3D3BC1A-AB6B-4C81-BFB3-D253D87C4A0A}"/>
                </a:ext>
              </a:extLst>
            </p:cNvPr>
            <p:cNvSpPr/>
            <p:nvPr userDrawn="1"/>
          </p:nvSpPr>
          <p:spPr>
            <a:xfrm>
              <a:off x="2689276" y="2924173"/>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25" name="Rectangle 24">
              <a:extLst>
                <a:ext uri="{FF2B5EF4-FFF2-40B4-BE49-F238E27FC236}">
                  <a16:creationId xmlns:a16="http://schemas.microsoft.com/office/drawing/2014/main" id="{E04A9C55-E916-4C14-9748-7196193F6842}"/>
                </a:ext>
              </a:extLst>
            </p:cNvPr>
            <p:cNvSpPr/>
            <p:nvPr userDrawn="1"/>
          </p:nvSpPr>
          <p:spPr>
            <a:xfrm>
              <a:off x="1025526" y="2924174"/>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pic>
          <p:nvPicPr>
            <p:cNvPr id="26" name="Picture 25">
              <a:extLst>
                <a:ext uri="{FF2B5EF4-FFF2-40B4-BE49-F238E27FC236}">
                  <a16:creationId xmlns:a16="http://schemas.microsoft.com/office/drawing/2014/main" id="{4960C917-1BF7-41E9-9AA7-70AA024B57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2950" y="2881529"/>
              <a:ext cx="360000" cy="360000"/>
            </a:xfrm>
            <a:prstGeom prst="rect">
              <a:avLst/>
            </a:prstGeom>
          </p:spPr>
        </p:pic>
        <p:pic>
          <p:nvPicPr>
            <p:cNvPr id="27" name="Picture 26" descr="Icon&#10;&#10;Description automatically generated">
              <a:extLst>
                <a:ext uri="{FF2B5EF4-FFF2-40B4-BE49-F238E27FC236}">
                  <a16:creationId xmlns:a16="http://schemas.microsoft.com/office/drawing/2014/main" id="{1CB0AAE4-23B8-49DE-BCEF-8B238EB0483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42336" y="2881529"/>
              <a:ext cx="359648" cy="360000"/>
            </a:xfrm>
            <a:prstGeom prst="rect">
              <a:avLst/>
            </a:prstGeom>
          </p:spPr>
        </p:pic>
        <p:pic>
          <p:nvPicPr>
            <p:cNvPr id="28" name="Picture 27" descr="Logo&#10;&#10;Description automatically generated">
              <a:extLst>
                <a:ext uri="{FF2B5EF4-FFF2-40B4-BE49-F238E27FC236}">
                  <a16:creationId xmlns:a16="http://schemas.microsoft.com/office/drawing/2014/main" id="{B2C0E53A-EE33-4270-B14D-B869E85C47F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14350" y="2889486"/>
              <a:ext cx="360000" cy="360000"/>
            </a:xfrm>
            <a:prstGeom prst="rect">
              <a:avLst/>
            </a:prstGeom>
          </p:spPr>
        </p:pic>
        <p:pic>
          <p:nvPicPr>
            <p:cNvPr id="29" name="Picture 28" descr="Logo&#10;&#10;Description automatically generated">
              <a:extLst>
                <a:ext uri="{FF2B5EF4-FFF2-40B4-BE49-F238E27FC236}">
                  <a16:creationId xmlns:a16="http://schemas.microsoft.com/office/drawing/2014/main" id="{D72C2AF4-7898-4D5E-8942-28DD6446578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98476" y="2884275"/>
              <a:ext cx="360000" cy="360000"/>
            </a:xfrm>
            <a:prstGeom prst="rect">
              <a:avLst/>
            </a:prstGeom>
          </p:spPr>
        </p:pic>
        <p:pic>
          <p:nvPicPr>
            <p:cNvPr id="30" name="Picture 29" descr="Icon&#10;&#10;Description automatically generated">
              <a:extLst>
                <a:ext uri="{FF2B5EF4-FFF2-40B4-BE49-F238E27FC236}">
                  <a16:creationId xmlns:a16="http://schemas.microsoft.com/office/drawing/2014/main" id="{6A09DBD9-8B17-436D-A512-D46DE0CFD5C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661676" y="2881529"/>
              <a:ext cx="360000" cy="360000"/>
            </a:xfrm>
            <a:prstGeom prst="rect">
              <a:avLst/>
            </a:prstGeom>
          </p:spPr>
        </p:pic>
      </p:grpSp>
      <p:pic>
        <p:nvPicPr>
          <p:cNvPr id="32" name="Graphic 31">
            <a:extLst>
              <a:ext uri="{FF2B5EF4-FFF2-40B4-BE49-F238E27FC236}">
                <a16:creationId xmlns:a16="http://schemas.microsoft.com/office/drawing/2014/main" id="{8E07F9EA-D124-49E0-A010-508425031BEC}"/>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814388" y="313438"/>
            <a:ext cx="786440" cy="316800"/>
          </a:xfrm>
          <a:prstGeom prst="rect">
            <a:avLst/>
          </a:prstGeom>
        </p:spPr>
      </p:pic>
    </p:spTree>
    <p:extLst>
      <p:ext uri="{BB962C8B-B14F-4D97-AF65-F5344CB8AC3E}">
        <p14:creationId xmlns:p14="http://schemas.microsoft.com/office/powerpoint/2010/main" val="1539209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lor palet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3BEDF-35C5-4CA5-9B3E-991280392BF0}"/>
              </a:ext>
            </a:extLst>
          </p:cNvPr>
          <p:cNvSpPr>
            <a:spLocks noGrp="1"/>
          </p:cNvSpPr>
          <p:nvPr>
            <p:ph type="title"/>
          </p:nvPr>
        </p:nvSpPr>
        <p:spPr/>
        <p:txBody>
          <a:bodyPr/>
          <a:lstStyle/>
          <a:p>
            <a:r>
              <a:rPr lang="en-US"/>
              <a:t>Click to edit Master title style</a:t>
            </a:r>
          </a:p>
        </p:txBody>
      </p:sp>
      <p:grpSp>
        <p:nvGrpSpPr>
          <p:cNvPr id="17" name="Group 16">
            <a:extLst>
              <a:ext uri="{FF2B5EF4-FFF2-40B4-BE49-F238E27FC236}">
                <a16:creationId xmlns:a16="http://schemas.microsoft.com/office/drawing/2014/main" id="{626EF98C-751D-4F2D-9E73-1A67C86BDEB6}"/>
              </a:ext>
            </a:extLst>
          </p:cNvPr>
          <p:cNvGrpSpPr/>
          <p:nvPr userDrawn="1"/>
        </p:nvGrpSpPr>
        <p:grpSpPr>
          <a:xfrm>
            <a:off x="488950" y="1435485"/>
            <a:ext cx="1369453" cy="3862635"/>
            <a:chOff x="431800" y="1435485"/>
            <a:chExt cx="1369453" cy="3862635"/>
          </a:xfrm>
        </p:grpSpPr>
        <p:sp>
          <p:nvSpPr>
            <p:cNvPr id="18" name="TextBox 17">
              <a:extLst>
                <a:ext uri="{FF2B5EF4-FFF2-40B4-BE49-F238E27FC236}">
                  <a16:creationId xmlns:a16="http://schemas.microsoft.com/office/drawing/2014/main" id="{083A029E-F47E-4063-92DE-3F7D08D2978A}"/>
                </a:ext>
              </a:extLst>
            </p:cNvPr>
            <p:cNvSpPr txBox="1"/>
            <p:nvPr userDrawn="1"/>
          </p:nvSpPr>
          <p:spPr>
            <a:xfrm>
              <a:off x="437207" y="1435485"/>
              <a:ext cx="1364046" cy="138499"/>
            </a:xfrm>
            <a:prstGeom prst="rect">
              <a:avLst/>
            </a:prstGeom>
            <a:noFill/>
          </p:spPr>
          <p:txBody>
            <a:bodyPr wrap="square" lIns="0" tIns="0" rIns="0" bIns="0" rtlCol="0">
              <a:spAutoFit/>
            </a:bodyPr>
            <a:lstStyle/>
            <a:p>
              <a:pPr algn="l">
                <a:spcAft>
                  <a:spcPts val="600"/>
                </a:spcAft>
              </a:pPr>
              <a:r>
                <a:rPr lang="en-US" sz="900" b="1" dirty="0">
                  <a:solidFill>
                    <a:sysClr val="windowText" lastClr="000000"/>
                  </a:solidFill>
                </a:rPr>
                <a:t>Primary Colors</a:t>
              </a:r>
            </a:p>
          </p:txBody>
        </p:sp>
        <p:sp>
          <p:nvSpPr>
            <p:cNvPr id="19" name="Rectangle 18">
              <a:extLst>
                <a:ext uri="{FF2B5EF4-FFF2-40B4-BE49-F238E27FC236}">
                  <a16:creationId xmlns:a16="http://schemas.microsoft.com/office/drawing/2014/main" id="{B4D79E91-240E-4CE9-BD78-5046C30D1A18}"/>
                </a:ext>
              </a:extLst>
            </p:cNvPr>
            <p:cNvSpPr>
              <a:spLocks/>
            </p:cNvSpPr>
            <p:nvPr userDrawn="1"/>
          </p:nvSpPr>
          <p:spPr>
            <a:xfrm>
              <a:off x="431800" y="2323989"/>
              <a:ext cx="498229" cy="411225"/>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30</a:t>
              </a:r>
            </a:p>
            <a:p>
              <a:pPr algn="ctr"/>
              <a:r>
                <a:rPr lang="en-GB" sz="800" dirty="0">
                  <a:solidFill>
                    <a:schemeClr val="bg1"/>
                  </a:solidFill>
                </a:rPr>
                <a:t>73</a:t>
              </a:r>
            </a:p>
            <a:p>
              <a:pPr algn="ctr"/>
              <a:r>
                <a:rPr lang="en-GB" sz="800" dirty="0">
                  <a:solidFill>
                    <a:schemeClr val="bg1"/>
                  </a:solidFill>
                </a:rPr>
                <a:t>226</a:t>
              </a:r>
            </a:p>
          </p:txBody>
        </p:sp>
        <p:sp>
          <p:nvSpPr>
            <p:cNvPr id="20" name="Rectangle 19">
              <a:extLst>
                <a:ext uri="{FF2B5EF4-FFF2-40B4-BE49-F238E27FC236}">
                  <a16:creationId xmlns:a16="http://schemas.microsoft.com/office/drawing/2014/main" id="{2C69FA0A-5FC1-4DE0-B123-631C80946944}"/>
                </a:ext>
              </a:extLst>
            </p:cNvPr>
            <p:cNvSpPr>
              <a:spLocks/>
            </p:cNvSpPr>
            <p:nvPr userDrawn="1"/>
          </p:nvSpPr>
          <p:spPr>
            <a:xfrm>
              <a:off x="431800" y="1809427"/>
              <a:ext cx="498229" cy="411225"/>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51</a:t>
              </a:r>
            </a:p>
            <a:p>
              <a:pPr algn="ctr"/>
              <a:r>
                <a:rPr lang="en-GB" sz="800" dirty="0">
                  <a:solidFill>
                    <a:schemeClr val="bg1"/>
                  </a:solidFill>
                </a:rPr>
                <a:t>141</a:t>
              </a:r>
            </a:p>
          </p:txBody>
        </p:sp>
        <p:sp>
          <p:nvSpPr>
            <p:cNvPr id="21" name="Rectangle 20">
              <a:extLst>
                <a:ext uri="{FF2B5EF4-FFF2-40B4-BE49-F238E27FC236}">
                  <a16:creationId xmlns:a16="http://schemas.microsoft.com/office/drawing/2014/main" id="{16C58682-AE35-412D-9814-1AC993C40193}"/>
                </a:ext>
              </a:extLst>
            </p:cNvPr>
            <p:cNvSpPr>
              <a:spLocks/>
            </p:cNvSpPr>
            <p:nvPr userDrawn="1"/>
          </p:nvSpPr>
          <p:spPr>
            <a:xfrm>
              <a:off x="431800" y="2838550"/>
              <a:ext cx="498229" cy="411225"/>
            </a:xfrm>
            <a:prstGeom prst="rect">
              <a:avLst/>
            </a:prstGeom>
            <a:solidFill>
              <a:srgbClr val="0C233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12</a:t>
              </a:r>
            </a:p>
            <a:p>
              <a:pPr algn="ctr"/>
              <a:r>
                <a:rPr lang="en-GB" sz="800" dirty="0">
                  <a:solidFill>
                    <a:schemeClr val="bg1"/>
                  </a:solidFill>
                </a:rPr>
                <a:t>35</a:t>
              </a:r>
            </a:p>
            <a:p>
              <a:pPr algn="ctr"/>
              <a:r>
                <a:rPr lang="en-GB" sz="800" dirty="0">
                  <a:solidFill>
                    <a:schemeClr val="bg1"/>
                  </a:solidFill>
                </a:rPr>
                <a:t>60</a:t>
              </a:r>
            </a:p>
          </p:txBody>
        </p:sp>
        <p:sp>
          <p:nvSpPr>
            <p:cNvPr id="31" name="Rectangle 30">
              <a:extLst>
                <a:ext uri="{FF2B5EF4-FFF2-40B4-BE49-F238E27FC236}">
                  <a16:creationId xmlns:a16="http://schemas.microsoft.com/office/drawing/2014/main" id="{EB84E864-7714-4B35-A11C-CEC6ACE57FDD}"/>
                </a:ext>
              </a:extLst>
            </p:cNvPr>
            <p:cNvSpPr>
              <a:spLocks/>
            </p:cNvSpPr>
            <p:nvPr userDrawn="1"/>
          </p:nvSpPr>
          <p:spPr>
            <a:xfrm>
              <a:off x="431800" y="3353112"/>
              <a:ext cx="498229" cy="411225"/>
            </a:xfrm>
            <a:prstGeom prst="rect">
              <a:avLst/>
            </a:prstGeom>
            <a:solidFill>
              <a:srgbClr val="ACEA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172</a:t>
              </a:r>
            </a:p>
            <a:p>
              <a:pPr algn="ctr"/>
              <a:r>
                <a:rPr lang="en-GB" sz="800" dirty="0">
                  <a:solidFill>
                    <a:sysClr val="windowText" lastClr="000000"/>
                  </a:solidFill>
                </a:rPr>
                <a:t>234</a:t>
              </a:r>
            </a:p>
            <a:p>
              <a:pPr algn="ctr"/>
              <a:r>
                <a:rPr lang="en-GB" sz="800" dirty="0">
                  <a:solidFill>
                    <a:sysClr val="windowText" lastClr="000000"/>
                  </a:solidFill>
                </a:rPr>
                <a:t>255</a:t>
              </a:r>
            </a:p>
          </p:txBody>
        </p:sp>
        <p:sp>
          <p:nvSpPr>
            <p:cNvPr id="33" name="Rectangle 32">
              <a:extLst>
                <a:ext uri="{FF2B5EF4-FFF2-40B4-BE49-F238E27FC236}">
                  <a16:creationId xmlns:a16="http://schemas.microsoft.com/office/drawing/2014/main" id="{D9C9DB94-A023-463B-87CC-D56EDA60B7B2}"/>
                </a:ext>
              </a:extLst>
            </p:cNvPr>
            <p:cNvSpPr>
              <a:spLocks/>
            </p:cNvSpPr>
            <p:nvPr userDrawn="1"/>
          </p:nvSpPr>
          <p:spPr>
            <a:xfrm>
              <a:off x="431800" y="3864167"/>
              <a:ext cx="498229" cy="411225"/>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184</a:t>
              </a:r>
            </a:p>
            <a:p>
              <a:pPr algn="ctr"/>
              <a:r>
                <a:rPr lang="en-GB" sz="800" dirty="0">
                  <a:solidFill>
                    <a:schemeClr val="bg1"/>
                  </a:solidFill>
                </a:rPr>
                <a:t>245</a:t>
              </a:r>
            </a:p>
          </p:txBody>
        </p:sp>
        <p:sp>
          <p:nvSpPr>
            <p:cNvPr id="34" name="Rectangle 33">
              <a:extLst>
                <a:ext uri="{FF2B5EF4-FFF2-40B4-BE49-F238E27FC236}">
                  <a16:creationId xmlns:a16="http://schemas.microsoft.com/office/drawing/2014/main" id="{70818289-F48A-4AAD-932A-D124C06F33CB}"/>
                </a:ext>
              </a:extLst>
            </p:cNvPr>
            <p:cNvSpPr>
              <a:spLocks/>
            </p:cNvSpPr>
            <p:nvPr userDrawn="1"/>
          </p:nvSpPr>
          <p:spPr>
            <a:xfrm>
              <a:off x="431800" y="4378727"/>
              <a:ext cx="498229" cy="411225"/>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114</a:t>
              </a:r>
            </a:p>
            <a:p>
              <a:pPr algn="ctr"/>
              <a:r>
                <a:rPr lang="en-GB" sz="800" dirty="0">
                  <a:solidFill>
                    <a:schemeClr val="bg1"/>
                  </a:solidFill>
                </a:rPr>
                <a:t>19</a:t>
              </a:r>
            </a:p>
            <a:p>
              <a:pPr algn="ctr"/>
              <a:r>
                <a:rPr lang="en-GB" sz="800" dirty="0">
                  <a:solidFill>
                    <a:schemeClr val="bg1"/>
                  </a:solidFill>
                </a:rPr>
                <a:t>234</a:t>
              </a:r>
            </a:p>
          </p:txBody>
        </p:sp>
        <p:sp>
          <p:nvSpPr>
            <p:cNvPr id="35" name="Rectangle 34">
              <a:extLst>
                <a:ext uri="{FF2B5EF4-FFF2-40B4-BE49-F238E27FC236}">
                  <a16:creationId xmlns:a16="http://schemas.microsoft.com/office/drawing/2014/main" id="{F59E4511-F558-44E0-8DD3-D17EFB8C6E18}"/>
                </a:ext>
              </a:extLst>
            </p:cNvPr>
            <p:cNvSpPr>
              <a:spLocks/>
            </p:cNvSpPr>
            <p:nvPr userDrawn="1"/>
          </p:nvSpPr>
          <p:spPr>
            <a:xfrm>
              <a:off x="431800" y="4886895"/>
              <a:ext cx="498229" cy="411225"/>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253</a:t>
              </a:r>
            </a:p>
            <a:p>
              <a:pPr algn="ctr"/>
              <a:r>
                <a:rPr lang="en-GB" sz="800" dirty="0">
                  <a:solidFill>
                    <a:schemeClr val="bg1"/>
                  </a:solidFill>
                </a:rPr>
                <a:t>52</a:t>
              </a:r>
            </a:p>
            <a:p>
              <a:pPr algn="ctr"/>
              <a:r>
                <a:rPr lang="en-GB" sz="800" dirty="0">
                  <a:solidFill>
                    <a:schemeClr val="bg1"/>
                  </a:solidFill>
                </a:rPr>
                <a:t>156</a:t>
              </a:r>
            </a:p>
          </p:txBody>
        </p:sp>
        <p:sp>
          <p:nvSpPr>
            <p:cNvPr id="36" name="TextBox 35">
              <a:extLst>
                <a:ext uri="{FF2B5EF4-FFF2-40B4-BE49-F238E27FC236}">
                  <a16:creationId xmlns:a16="http://schemas.microsoft.com/office/drawing/2014/main" id="{3448FA23-008F-4A21-BC6A-6185FCFC52D2}"/>
                </a:ext>
              </a:extLst>
            </p:cNvPr>
            <p:cNvSpPr txBox="1"/>
            <p:nvPr userDrawn="1"/>
          </p:nvSpPr>
          <p:spPr>
            <a:xfrm>
              <a:off x="1028090" y="2971948"/>
              <a:ext cx="561051" cy="153888"/>
            </a:xfrm>
            <a:prstGeom prst="rect">
              <a:avLst/>
            </a:prstGeom>
            <a:noFill/>
          </p:spPr>
          <p:txBody>
            <a:bodyPr wrap="none" lIns="0" tIns="0" rIns="0" bIns="0" rtlCol="0" anchor="ctr">
              <a:spAutoFit/>
            </a:bodyPr>
            <a:lstStyle/>
            <a:p>
              <a:pPr algn="l">
                <a:spcAft>
                  <a:spcPts val="600"/>
                </a:spcAft>
              </a:pPr>
              <a:r>
                <a:rPr lang="en-GB" sz="1000" dirty="0"/>
                <a:t>Dark Blue</a:t>
              </a:r>
            </a:p>
          </p:txBody>
        </p:sp>
        <p:sp>
          <p:nvSpPr>
            <p:cNvPr id="37" name="TextBox 36">
              <a:extLst>
                <a:ext uri="{FF2B5EF4-FFF2-40B4-BE49-F238E27FC236}">
                  <a16:creationId xmlns:a16="http://schemas.microsoft.com/office/drawing/2014/main" id="{BC720359-127E-405D-919C-083611C7A08A}"/>
                </a:ext>
              </a:extLst>
            </p:cNvPr>
            <p:cNvSpPr txBox="1"/>
            <p:nvPr userDrawn="1"/>
          </p:nvSpPr>
          <p:spPr>
            <a:xfrm>
              <a:off x="1028090" y="1949834"/>
              <a:ext cx="652423" cy="153888"/>
            </a:xfrm>
            <a:prstGeom prst="rect">
              <a:avLst/>
            </a:prstGeom>
            <a:noFill/>
          </p:spPr>
          <p:txBody>
            <a:bodyPr wrap="none" lIns="0" tIns="0" rIns="0" bIns="0" rtlCol="0" anchor="ctr">
              <a:spAutoFit/>
            </a:bodyPr>
            <a:lstStyle/>
            <a:p>
              <a:pPr algn="l">
                <a:spcAft>
                  <a:spcPts val="600"/>
                </a:spcAft>
              </a:pPr>
              <a:r>
                <a:rPr lang="en-GB" sz="1000" dirty="0"/>
                <a:t>KPMG blue</a:t>
              </a:r>
            </a:p>
          </p:txBody>
        </p:sp>
        <p:sp>
          <p:nvSpPr>
            <p:cNvPr id="38" name="TextBox 37">
              <a:extLst>
                <a:ext uri="{FF2B5EF4-FFF2-40B4-BE49-F238E27FC236}">
                  <a16:creationId xmlns:a16="http://schemas.microsoft.com/office/drawing/2014/main" id="{7C39E4F3-E153-4CC0-A276-C622A3204E0A}"/>
                </a:ext>
              </a:extLst>
            </p:cNvPr>
            <p:cNvSpPr txBox="1"/>
            <p:nvPr userDrawn="1"/>
          </p:nvSpPr>
          <p:spPr>
            <a:xfrm>
              <a:off x="1028090" y="3483005"/>
              <a:ext cx="565861" cy="153888"/>
            </a:xfrm>
            <a:prstGeom prst="rect">
              <a:avLst/>
            </a:prstGeom>
            <a:noFill/>
          </p:spPr>
          <p:txBody>
            <a:bodyPr wrap="none" lIns="0" tIns="0" rIns="0" bIns="0" rtlCol="0" anchor="ctr">
              <a:spAutoFit/>
            </a:bodyPr>
            <a:lstStyle/>
            <a:p>
              <a:pPr algn="l">
                <a:spcAft>
                  <a:spcPts val="600"/>
                </a:spcAft>
              </a:pPr>
              <a:r>
                <a:rPr lang="en-GB" sz="1000" dirty="0"/>
                <a:t>Light Blue</a:t>
              </a:r>
            </a:p>
          </p:txBody>
        </p:sp>
        <p:sp>
          <p:nvSpPr>
            <p:cNvPr id="39" name="TextBox 38">
              <a:extLst>
                <a:ext uri="{FF2B5EF4-FFF2-40B4-BE49-F238E27FC236}">
                  <a16:creationId xmlns:a16="http://schemas.microsoft.com/office/drawing/2014/main" id="{4DF54008-2462-4D42-8BCA-DA618813F8D4}"/>
                </a:ext>
              </a:extLst>
            </p:cNvPr>
            <p:cNvSpPr txBox="1"/>
            <p:nvPr userDrawn="1"/>
          </p:nvSpPr>
          <p:spPr>
            <a:xfrm>
              <a:off x="1028090" y="2460891"/>
              <a:ext cx="658835" cy="153888"/>
            </a:xfrm>
            <a:prstGeom prst="rect">
              <a:avLst/>
            </a:prstGeom>
            <a:noFill/>
          </p:spPr>
          <p:txBody>
            <a:bodyPr wrap="none" lIns="0" tIns="0" rIns="0" bIns="0" rtlCol="0" anchor="ctr">
              <a:spAutoFit/>
            </a:bodyPr>
            <a:lstStyle/>
            <a:p>
              <a:pPr algn="l">
                <a:spcAft>
                  <a:spcPts val="600"/>
                </a:spcAft>
              </a:pPr>
              <a:r>
                <a:rPr lang="en-GB" sz="1000" dirty="0"/>
                <a:t>Cobalt Blue</a:t>
              </a:r>
            </a:p>
          </p:txBody>
        </p:sp>
        <p:sp>
          <p:nvSpPr>
            <p:cNvPr id="40" name="TextBox 39">
              <a:extLst>
                <a:ext uri="{FF2B5EF4-FFF2-40B4-BE49-F238E27FC236}">
                  <a16:creationId xmlns:a16="http://schemas.microsoft.com/office/drawing/2014/main" id="{3F305D39-8E62-4075-BA1C-E1EB03EE2713}"/>
                </a:ext>
              </a:extLst>
            </p:cNvPr>
            <p:cNvSpPr txBox="1"/>
            <p:nvPr userDrawn="1"/>
          </p:nvSpPr>
          <p:spPr>
            <a:xfrm>
              <a:off x="1028090" y="3993446"/>
              <a:ext cx="666849" cy="153888"/>
            </a:xfrm>
            <a:prstGeom prst="rect">
              <a:avLst/>
            </a:prstGeom>
            <a:noFill/>
          </p:spPr>
          <p:txBody>
            <a:bodyPr wrap="none" lIns="0" tIns="0" rIns="0" bIns="0" rtlCol="0" anchor="ctr">
              <a:spAutoFit/>
            </a:bodyPr>
            <a:lstStyle/>
            <a:p>
              <a:pPr algn="l">
                <a:spcAft>
                  <a:spcPts val="600"/>
                </a:spcAft>
              </a:pPr>
              <a:r>
                <a:rPr lang="en-GB" sz="1000" dirty="0"/>
                <a:t>Pacific Blue</a:t>
              </a:r>
            </a:p>
          </p:txBody>
        </p:sp>
        <p:sp>
          <p:nvSpPr>
            <p:cNvPr id="41" name="TextBox 40">
              <a:extLst>
                <a:ext uri="{FF2B5EF4-FFF2-40B4-BE49-F238E27FC236}">
                  <a16:creationId xmlns:a16="http://schemas.microsoft.com/office/drawing/2014/main" id="{BA2CA773-E86A-4B8F-ADA0-2CB9E1BA2E5D}"/>
                </a:ext>
              </a:extLst>
            </p:cNvPr>
            <p:cNvSpPr txBox="1"/>
            <p:nvPr userDrawn="1"/>
          </p:nvSpPr>
          <p:spPr>
            <a:xfrm>
              <a:off x="1028090" y="4504503"/>
              <a:ext cx="368691" cy="153888"/>
            </a:xfrm>
            <a:prstGeom prst="rect">
              <a:avLst/>
            </a:prstGeom>
            <a:noFill/>
          </p:spPr>
          <p:txBody>
            <a:bodyPr wrap="none" lIns="0" tIns="0" rIns="0" bIns="0" rtlCol="0" anchor="ctr">
              <a:spAutoFit/>
            </a:bodyPr>
            <a:lstStyle/>
            <a:p>
              <a:pPr algn="l">
                <a:spcAft>
                  <a:spcPts val="600"/>
                </a:spcAft>
              </a:pPr>
              <a:r>
                <a:rPr lang="en-GB" sz="1000" dirty="0"/>
                <a:t>Purple</a:t>
              </a:r>
            </a:p>
          </p:txBody>
        </p:sp>
        <p:sp>
          <p:nvSpPr>
            <p:cNvPr id="42" name="TextBox 41">
              <a:extLst>
                <a:ext uri="{FF2B5EF4-FFF2-40B4-BE49-F238E27FC236}">
                  <a16:creationId xmlns:a16="http://schemas.microsoft.com/office/drawing/2014/main" id="{DE021187-04CC-4668-8F96-790FD0271481}"/>
                </a:ext>
              </a:extLst>
            </p:cNvPr>
            <p:cNvSpPr txBox="1"/>
            <p:nvPr userDrawn="1"/>
          </p:nvSpPr>
          <p:spPr>
            <a:xfrm>
              <a:off x="1028090" y="5015563"/>
              <a:ext cx="248466" cy="153888"/>
            </a:xfrm>
            <a:prstGeom prst="rect">
              <a:avLst/>
            </a:prstGeom>
            <a:noFill/>
          </p:spPr>
          <p:txBody>
            <a:bodyPr wrap="none" lIns="0" tIns="0" rIns="0" bIns="0" rtlCol="0" anchor="ctr">
              <a:spAutoFit/>
            </a:bodyPr>
            <a:lstStyle/>
            <a:p>
              <a:pPr algn="l">
                <a:spcAft>
                  <a:spcPts val="600"/>
                </a:spcAft>
              </a:pPr>
              <a:r>
                <a:rPr lang="en-GB" sz="1000" dirty="0"/>
                <a:t>Pink</a:t>
              </a:r>
            </a:p>
          </p:txBody>
        </p:sp>
      </p:grpSp>
      <p:grpSp>
        <p:nvGrpSpPr>
          <p:cNvPr id="43" name="Group 42">
            <a:extLst>
              <a:ext uri="{FF2B5EF4-FFF2-40B4-BE49-F238E27FC236}">
                <a16:creationId xmlns:a16="http://schemas.microsoft.com/office/drawing/2014/main" id="{376D7BA7-F988-4666-909E-7464B1E670A4}"/>
              </a:ext>
            </a:extLst>
          </p:cNvPr>
          <p:cNvGrpSpPr/>
          <p:nvPr userDrawn="1"/>
        </p:nvGrpSpPr>
        <p:grpSpPr>
          <a:xfrm>
            <a:off x="2237283" y="1435485"/>
            <a:ext cx="1648146" cy="4377197"/>
            <a:chOff x="2007613" y="1435485"/>
            <a:chExt cx="1648146" cy="4377197"/>
          </a:xfrm>
        </p:grpSpPr>
        <p:sp>
          <p:nvSpPr>
            <p:cNvPr id="44" name="TextBox 43">
              <a:extLst>
                <a:ext uri="{FF2B5EF4-FFF2-40B4-BE49-F238E27FC236}">
                  <a16:creationId xmlns:a16="http://schemas.microsoft.com/office/drawing/2014/main" id="{BC1060C3-3C0F-479A-93CB-2EE23BCD7FEC}"/>
                </a:ext>
              </a:extLst>
            </p:cNvPr>
            <p:cNvSpPr txBox="1"/>
            <p:nvPr userDrawn="1"/>
          </p:nvSpPr>
          <p:spPr>
            <a:xfrm>
              <a:off x="2007613" y="1435485"/>
              <a:ext cx="1648146" cy="276999"/>
            </a:xfrm>
            <a:prstGeom prst="rect">
              <a:avLst/>
            </a:prstGeom>
            <a:noFill/>
          </p:spPr>
          <p:txBody>
            <a:bodyPr wrap="square" lIns="0" tIns="0" rIns="0" bIns="0" rtlCol="0">
              <a:spAutoFit/>
            </a:bodyPr>
            <a:lstStyle/>
            <a:p>
              <a:pPr algn="l">
                <a:spcAft>
                  <a:spcPts val="600"/>
                </a:spcAft>
              </a:pPr>
              <a:r>
                <a:rPr lang="en-US" sz="900" b="1" dirty="0">
                  <a:solidFill>
                    <a:sysClr val="windowText" lastClr="000000"/>
                  </a:solidFill>
                </a:rPr>
                <a:t>Accent Colors for Infographics and charts only</a:t>
              </a:r>
            </a:p>
          </p:txBody>
        </p:sp>
        <p:sp>
          <p:nvSpPr>
            <p:cNvPr id="45" name="Rectangle 44">
              <a:extLst>
                <a:ext uri="{FF2B5EF4-FFF2-40B4-BE49-F238E27FC236}">
                  <a16:creationId xmlns:a16="http://schemas.microsoft.com/office/drawing/2014/main" id="{3335F361-87F0-48D7-BB28-F86DB0E6AC27}"/>
                </a:ext>
              </a:extLst>
            </p:cNvPr>
            <p:cNvSpPr>
              <a:spLocks/>
            </p:cNvSpPr>
            <p:nvPr userDrawn="1"/>
          </p:nvSpPr>
          <p:spPr>
            <a:xfrm>
              <a:off x="2007613" y="1809934"/>
              <a:ext cx="498229" cy="411225"/>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118</a:t>
              </a:r>
            </a:p>
            <a:p>
              <a:pPr algn="ctr"/>
              <a:r>
                <a:rPr lang="en-GB" sz="800" dirty="0">
                  <a:solidFill>
                    <a:sysClr val="windowText" lastClr="000000"/>
                  </a:solidFill>
                </a:rPr>
                <a:t>210</a:t>
              </a:r>
            </a:p>
            <a:p>
              <a:pPr algn="ctr"/>
              <a:r>
                <a:rPr lang="en-GB" sz="800" dirty="0">
                  <a:solidFill>
                    <a:sysClr val="windowText" lastClr="000000"/>
                  </a:solidFill>
                </a:rPr>
                <a:t>255</a:t>
              </a:r>
            </a:p>
          </p:txBody>
        </p:sp>
        <p:sp>
          <p:nvSpPr>
            <p:cNvPr id="46" name="TextBox 45">
              <a:extLst>
                <a:ext uri="{FF2B5EF4-FFF2-40B4-BE49-F238E27FC236}">
                  <a16:creationId xmlns:a16="http://schemas.microsoft.com/office/drawing/2014/main" id="{74B604A4-6C82-4717-8A43-3F0A9CFE3675}"/>
                </a:ext>
              </a:extLst>
            </p:cNvPr>
            <p:cNvSpPr txBox="1"/>
            <p:nvPr userDrawn="1"/>
          </p:nvSpPr>
          <p:spPr>
            <a:xfrm>
              <a:off x="2657529" y="1936324"/>
              <a:ext cx="254878" cy="153888"/>
            </a:xfrm>
            <a:prstGeom prst="rect">
              <a:avLst/>
            </a:prstGeom>
            <a:noFill/>
          </p:spPr>
          <p:txBody>
            <a:bodyPr wrap="none" lIns="0" tIns="0" rIns="0" bIns="0" rtlCol="0" anchor="ctr">
              <a:spAutoFit/>
            </a:bodyPr>
            <a:lstStyle/>
            <a:p>
              <a:pPr algn="l">
                <a:spcAft>
                  <a:spcPts val="600"/>
                </a:spcAft>
              </a:pPr>
              <a:r>
                <a:rPr lang="en-GB" sz="1000" dirty="0"/>
                <a:t>Blue</a:t>
              </a:r>
            </a:p>
          </p:txBody>
        </p:sp>
        <p:sp>
          <p:nvSpPr>
            <p:cNvPr id="47" name="Rectangle 46">
              <a:extLst>
                <a:ext uri="{FF2B5EF4-FFF2-40B4-BE49-F238E27FC236}">
                  <a16:creationId xmlns:a16="http://schemas.microsoft.com/office/drawing/2014/main" id="{E9A7B845-E279-4827-B3F5-EE88BCD7970D}"/>
                </a:ext>
              </a:extLst>
            </p:cNvPr>
            <p:cNvSpPr>
              <a:spLocks/>
            </p:cNvSpPr>
            <p:nvPr userDrawn="1"/>
          </p:nvSpPr>
          <p:spPr>
            <a:xfrm>
              <a:off x="2007613" y="2320484"/>
              <a:ext cx="498229" cy="411225"/>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81</a:t>
              </a:r>
            </a:p>
            <a:p>
              <a:pPr algn="ctr"/>
              <a:r>
                <a:rPr lang="en-GB" sz="800" dirty="0">
                  <a:solidFill>
                    <a:schemeClr val="bg1"/>
                  </a:solidFill>
                </a:rPr>
                <a:t>13</a:t>
              </a:r>
            </a:p>
            <a:p>
              <a:pPr algn="ctr"/>
              <a:r>
                <a:rPr lang="en-GB" sz="800" dirty="0">
                  <a:solidFill>
                    <a:schemeClr val="bg1"/>
                  </a:solidFill>
                </a:rPr>
                <a:t>188</a:t>
              </a:r>
            </a:p>
          </p:txBody>
        </p:sp>
        <p:sp>
          <p:nvSpPr>
            <p:cNvPr id="48" name="Rectangle 47">
              <a:extLst>
                <a:ext uri="{FF2B5EF4-FFF2-40B4-BE49-F238E27FC236}">
                  <a16:creationId xmlns:a16="http://schemas.microsoft.com/office/drawing/2014/main" id="{4A90F216-5807-405C-8D10-CD867A982C59}"/>
                </a:ext>
              </a:extLst>
            </p:cNvPr>
            <p:cNvSpPr>
              <a:spLocks/>
            </p:cNvSpPr>
            <p:nvPr userDrawn="1"/>
          </p:nvSpPr>
          <p:spPr>
            <a:xfrm>
              <a:off x="2007613" y="2835046"/>
              <a:ext cx="498229" cy="411225"/>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180</a:t>
              </a:r>
            </a:p>
            <a:p>
              <a:pPr algn="ctr"/>
              <a:r>
                <a:rPr lang="en-GB" sz="800" dirty="0">
                  <a:solidFill>
                    <a:schemeClr val="bg1"/>
                  </a:solidFill>
                </a:rPr>
                <a:t>151</a:t>
              </a:r>
            </a:p>
            <a:p>
              <a:pPr algn="ctr"/>
              <a:r>
                <a:rPr lang="en-GB" sz="800" dirty="0">
                  <a:solidFill>
                    <a:schemeClr val="bg1"/>
                  </a:solidFill>
                </a:rPr>
                <a:t>255</a:t>
              </a:r>
            </a:p>
          </p:txBody>
        </p:sp>
        <p:sp>
          <p:nvSpPr>
            <p:cNvPr id="49" name="Rectangle 48">
              <a:extLst>
                <a:ext uri="{FF2B5EF4-FFF2-40B4-BE49-F238E27FC236}">
                  <a16:creationId xmlns:a16="http://schemas.microsoft.com/office/drawing/2014/main" id="{E0A2DCA7-A9C2-4CC3-89F5-2BDFBCF3D89D}"/>
                </a:ext>
              </a:extLst>
            </p:cNvPr>
            <p:cNvSpPr>
              <a:spLocks/>
            </p:cNvSpPr>
            <p:nvPr userDrawn="1"/>
          </p:nvSpPr>
          <p:spPr>
            <a:xfrm>
              <a:off x="2007613" y="3349607"/>
              <a:ext cx="498229" cy="411225"/>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171</a:t>
              </a:r>
            </a:p>
            <a:p>
              <a:pPr algn="ctr"/>
              <a:r>
                <a:rPr lang="en-GB" sz="800" dirty="0">
                  <a:solidFill>
                    <a:schemeClr val="bg1"/>
                  </a:solidFill>
                </a:rPr>
                <a:t>13</a:t>
              </a:r>
            </a:p>
            <a:p>
              <a:pPr algn="ctr"/>
              <a:r>
                <a:rPr lang="en-GB" sz="800" dirty="0">
                  <a:solidFill>
                    <a:schemeClr val="bg1"/>
                  </a:solidFill>
                </a:rPr>
                <a:t>130</a:t>
              </a:r>
            </a:p>
          </p:txBody>
        </p:sp>
        <p:sp>
          <p:nvSpPr>
            <p:cNvPr id="50" name="Rectangle 49">
              <a:extLst>
                <a:ext uri="{FF2B5EF4-FFF2-40B4-BE49-F238E27FC236}">
                  <a16:creationId xmlns:a16="http://schemas.microsoft.com/office/drawing/2014/main" id="{FEEFA968-8540-4166-9452-A264FA919022}"/>
                </a:ext>
              </a:extLst>
            </p:cNvPr>
            <p:cNvSpPr>
              <a:spLocks/>
            </p:cNvSpPr>
            <p:nvPr userDrawn="1"/>
          </p:nvSpPr>
          <p:spPr>
            <a:xfrm>
              <a:off x="2007613" y="3864169"/>
              <a:ext cx="498229" cy="411225"/>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255</a:t>
              </a:r>
            </a:p>
            <a:p>
              <a:pPr algn="ctr"/>
              <a:r>
                <a:rPr lang="en-GB" sz="800" dirty="0">
                  <a:solidFill>
                    <a:sysClr val="windowText" lastClr="000000"/>
                  </a:solidFill>
                </a:rPr>
                <a:t>163</a:t>
              </a:r>
            </a:p>
            <a:p>
              <a:pPr algn="ctr"/>
              <a:r>
                <a:rPr lang="en-GB" sz="800" dirty="0">
                  <a:solidFill>
                    <a:sysClr val="windowText" lastClr="000000"/>
                  </a:solidFill>
                </a:rPr>
                <a:t>218</a:t>
              </a:r>
            </a:p>
          </p:txBody>
        </p:sp>
        <p:sp>
          <p:nvSpPr>
            <p:cNvPr id="51" name="Rectangle 50">
              <a:extLst>
                <a:ext uri="{FF2B5EF4-FFF2-40B4-BE49-F238E27FC236}">
                  <a16:creationId xmlns:a16="http://schemas.microsoft.com/office/drawing/2014/main" id="{3F53EE44-8E9F-4230-ADA7-72C736B7CEE6}"/>
                </a:ext>
              </a:extLst>
            </p:cNvPr>
            <p:cNvSpPr>
              <a:spLocks/>
            </p:cNvSpPr>
            <p:nvPr userDrawn="1"/>
          </p:nvSpPr>
          <p:spPr>
            <a:xfrm>
              <a:off x="2007613" y="4378729"/>
              <a:ext cx="498229" cy="411225"/>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9</a:t>
              </a:r>
            </a:p>
            <a:p>
              <a:pPr algn="ctr"/>
              <a:r>
                <a:rPr lang="en-GB" sz="800" dirty="0">
                  <a:solidFill>
                    <a:schemeClr val="bg1"/>
                  </a:solidFill>
                </a:rPr>
                <a:t>142</a:t>
              </a:r>
            </a:p>
            <a:p>
              <a:pPr algn="ctr"/>
              <a:r>
                <a:rPr lang="en-GB" sz="800" dirty="0">
                  <a:solidFill>
                    <a:schemeClr val="bg1"/>
                  </a:solidFill>
                </a:rPr>
                <a:t>126</a:t>
              </a:r>
            </a:p>
          </p:txBody>
        </p:sp>
        <p:sp>
          <p:nvSpPr>
            <p:cNvPr id="52" name="Rectangle 51">
              <a:extLst>
                <a:ext uri="{FF2B5EF4-FFF2-40B4-BE49-F238E27FC236}">
                  <a16:creationId xmlns:a16="http://schemas.microsoft.com/office/drawing/2014/main" id="{0BDDB377-D7F9-41DE-B077-AC2F3F904393}"/>
                </a:ext>
              </a:extLst>
            </p:cNvPr>
            <p:cNvSpPr>
              <a:spLocks/>
            </p:cNvSpPr>
            <p:nvPr userDrawn="1"/>
          </p:nvSpPr>
          <p:spPr>
            <a:xfrm>
              <a:off x="2007613" y="4886897"/>
              <a:ext cx="498229" cy="411225"/>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192</a:t>
              </a:r>
            </a:p>
            <a:p>
              <a:pPr algn="ctr"/>
              <a:r>
                <a:rPr lang="en-GB" sz="800" dirty="0">
                  <a:solidFill>
                    <a:schemeClr val="bg1"/>
                  </a:solidFill>
                </a:rPr>
                <a:t>174</a:t>
              </a:r>
            </a:p>
          </p:txBody>
        </p:sp>
        <p:sp>
          <p:nvSpPr>
            <p:cNvPr id="53" name="Rectangle 52">
              <a:extLst>
                <a:ext uri="{FF2B5EF4-FFF2-40B4-BE49-F238E27FC236}">
                  <a16:creationId xmlns:a16="http://schemas.microsoft.com/office/drawing/2014/main" id="{714BD556-167D-4EC4-8115-9FBAED75518F}"/>
                </a:ext>
              </a:extLst>
            </p:cNvPr>
            <p:cNvSpPr>
              <a:spLocks/>
            </p:cNvSpPr>
            <p:nvPr userDrawn="1"/>
          </p:nvSpPr>
          <p:spPr>
            <a:xfrm>
              <a:off x="2007613" y="5401457"/>
              <a:ext cx="498229" cy="411225"/>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accent3"/>
                  </a:solidFill>
                </a:rPr>
                <a:t>99</a:t>
              </a:r>
            </a:p>
            <a:p>
              <a:pPr algn="ctr"/>
              <a:r>
                <a:rPr lang="en-GB" sz="800" dirty="0">
                  <a:solidFill>
                    <a:schemeClr val="accent3"/>
                  </a:solidFill>
                </a:rPr>
                <a:t>235</a:t>
              </a:r>
            </a:p>
            <a:p>
              <a:pPr algn="ctr"/>
              <a:r>
                <a:rPr lang="en-GB" sz="800" dirty="0">
                  <a:solidFill>
                    <a:schemeClr val="accent3"/>
                  </a:solidFill>
                </a:rPr>
                <a:t>218</a:t>
              </a:r>
            </a:p>
          </p:txBody>
        </p:sp>
        <p:sp>
          <p:nvSpPr>
            <p:cNvPr id="54" name="TextBox 53">
              <a:extLst>
                <a:ext uri="{FF2B5EF4-FFF2-40B4-BE49-F238E27FC236}">
                  <a16:creationId xmlns:a16="http://schemas.microsoft.com/office/drawing/2014/main" id="{99FF26D7-88CE-41A4-BB14-85032BEFA3A6}"/>
                </a:ext>
              </a:extLst>
            </p:cNvPr>
            <p:cNvSpPr txBox="1"/>
            <p:nvPr userDrawn="1"/>
          </p:nvSpPr>
          <p:spPr>
            <a:xfrm>
              <a:off x="2657529" y="3483005"/>
              <a:ext cx="554639" cy="153888"/>
            </a:xfrm>
            <a:prstGeom prst="rect">
              <a:avLst/>
            </a:prstGeom>
            <a:noFill/>
          </p:spPr>
          <p:txBody>
            <a:bodyPr wrap="none" lIns="0" tIns="0" rIns="0" bIns="0" rtlCol="0" anchor="ctr">
              <a:spAutoFit/>
            </a:bodyPr>
            <a:lstStyle/>
            <a:p>
              <a:pPr algn="l">
                <a:spcAft>
                  <a:spcPts val="600"/>
                </a:spcAft>
              </a:pPr>
              <a:r>
                <a:rPr lang="en-GB" sz="1000" dirty="0"/>
                <a:t>Dark Pink</a:t>
              </a:r>
            </a:p>
          </p:txBody>
        </p:sp>
        <p:sp>
          <p:nvSpPr>
            <p:cNvPr id="55" name="TextBox 54">
              <a:extLst>
                <a:ext uri="{FF2B5EF4-FFF2-40B4-BE49-F238E27FC236}">
                  <a16:creationId xmlns:a16="http://schemas.microsoft.com/office/drawing/2014/main" id="{908EAC3E-37E0-4D96-8F99-BFD1D5E7E14D}"/>
                </a:ext>
              </a:extLst>
            </p:cNvPr>
            <p:cNvSpPr txBox="1"/>
            <p:nvPr userDrawn="1"/>
          </p:nvSpPr>
          <p:spPr>
            <a:xfrm>
              <a:off x="2657529" y="2460891"/>
              <a:ext cx="674865" cy="153888"/>
            </a:xfrm>
            <a:prstGeom prst="rect">
              <a:avLst/>
            </a:prstGeom>
            <a:noFill/>
          </p:spPr>
          <p:txBody>
            <a:bodyPr wrap="none" lIns="0" tIns="0" rIns="0" bIns="0" rtlCol="0" anchor="ctr">
              <a:spAutoFit/>
            </a:bodyPr>
            <a:lstStyle/>
            <a:p>
              <a:pPr algn="l">
                <a:spcAft>
                  <a:spcPts val="600"/>
                </a:spcAft>
              </a:pPr>
              <a:r>
                <a:rPr lang="en-GB" sz="1000" dirty="0"/>
                <a:t>Dark Purple</a:t>
              </a:r>
            </a:p>
          </p:txBody>
        </p:sp>
        <p:sp>
          <p:nvSpPr>
            <p:cNvPr id="56" name="TextBox 55">
              <a:extLst>
                <a:ext uri="{FF2B5EF4-FFF2-40B4-BE49-F238E27FC236}">
                  <a16:creationId xmlns:a16="http://schemas.microsoft.com/office/drawing/2014/main" id="{5F77B255-8418-4436-A58A-558711D968FD}"/>
                </a:ext>
              </a:extLst>
            </p:cNvPr>
            <p:cNvSpPr txBox="1"/>
            <p:nvPr userDrawn="1"/>
          </p:nvSpPr>
          <p:spPr>
            <a:xfrm>
              <a:off x="2657529" y="3994062"/>
              <a:ext cx="559449" cy="153888"/>
            </a:xfrm>
            <a:prstGeom prst="rect">
              <a:avLst/>
            </a:prstGeom>
            <a:noFill/>
          </p:spPr>
          <p:txBody>
            <a:bodyPr wrap="none" lIns="0" tIns="0" rIns="0" bIns="0" rtlCol="0" anchor="ctr">
              <a:spAutoFit/>
            </a:bodyPr>
            <a:lstStyle/>
            <a:p>
              <a:pPr algn="l">
                <a:spcAft>
                  <a:spcPts val="600"/>
                </a:spcAft>
              </a:pPr>
              <a:r>
                <a:rPr lang="en-GB" sz="1000" dirty="0"/>
                <a:t>Light Pink</a:t>
              </a:r>
            </a:p>
          </p:txBody>
        </p:sp>
        <p:sp>
          <p:nvSpPr>
            <p:cNvPr id="57" name="TextBox 56">
              <a:extLst>
                <a:ext uri="{FF2B5EF4-FFF2-40B4-BE49-F238E27FC236}">
                  <a16:creationId xmlns:a16="http://schemas.microsoft.com/office/drawing/2014/main" id="{01E008D5-E3F8-4131-A8F5-831027FCB80A}"/>
                </a:ext>
              </a:extLst>
            </p:cNvPr>
            <p:cNvSpPr txBox="1"/>
            <p:nvPr userDrawn="1"/>
          </p:nvSpPr>
          <p:spPr>
            <a:xfrm>
              <a:off x="2657529" y="4505119"/>
              <a:ext cx="660437" cy="153888"/>
            </a:xfrm>
            <a:prstGeom prst="rect">
              <a:avLst/>
            </a:prstGeom>
            <a:noFill/>
          </p:spPr>
          <p:txBody>
            <a:bodyPr wrap="none" lIns="0" tIns="0" rIns="0" bIns="0" rtlCol="0" anchor="ctr">
              <a:spAutoFit/>
            </a:bodyPr>
            <a:lstStyle/>
            <a:p>
              <a:pPr algn="l">
                <a:spcAft>
                  <a:spcPts val="600"/>
                </a:spcAft>
              </a:pPr>
              <a:r>
                <a:rPr lang="en-GB" sz="1000" dirty="0"/>
                <a:t>Dark Green</a:t>
              </a:r>
            </a:p>
          </p:txBody>
        </p:sp>
        <p:sp>
          <p:nvSpPr>
            <p:cNvPr id="58" name="TextBox 57">
              <a:extLst>
                <a:ext uri="{FF2B5EF4-FFF2-40B4-BE49-F238E27FC236}">
                  <a16:creationId xmlns:a16="http://schemas.microsoft.com/office/drawing/2014/main" id="{3F865C62-77EC-494F-AC78-71694BD76491}"/>
                </a:ext>
              </a:extLst>
            </p:cNvPr>
            <p:cNvSpPr txBox="1"/>
            <p:nvPr userDrawn="1"/>
          </p:nvSpPr>
          <p:spPr>
            <a:xfrm>
              <a:off x="2657529" y="2971948"/>
              <a:ext cx="679673" cy="153888"/>
            </a:xfrm>
            <a:prstGeom prst="rect">
              <a:avLst/>
            </a:prstGeom>
            <a:noFill/>
          </p:spPr>
          <p:txBody>
            <a:bodyPr wrap="none" lIns="0" tIns="0" rIns="0" bIns="0" rtlCol="0" anchor="ctr">
              <a:spAutoFit/>
            </a:bodyPr>
            <a:lstStyle/>
            <a:p>
              <a:pPr algn="l">
                <a:spcAft>
                  <a:spcPts val="600"/>
                </a:spcAft>
              </a:pPr>
              <a:r>
                <a:rPr lang="en-GB" sz="1000" dirty="0"/>
                <a:t>Light Purple</a:t>
              </a:r>
            </a:p>
          </p:txBody>
        </p:sp>
        <p:sp>
          <p:nvSpPr>
            <p:cNvPr id="59" name="TextBox 58">
              <a:extLst>
                <a:ext uri="{FF2B5EF4-FFF2-40B4-BE49-F238E27FC236}">
                  <a16:creationId xmlns:a16="http://schemas.microsoft.com/office/drawing/2014/main" id="{AF507AF3-D767-4145-8ED2-02982BC91823}"/>
                </a:ext>
              </a:extLst>
            </p:cNvPr>
            <p:cNvSpPr txBox="1"/>
            <p:nvPr userDrawn="1"/>
          </p:nvSpPr>
          <p:spPr>
            <a:xfrm>
              <a:off x="2657529" y="5016176"/>
              <a:ext cx="354264" cy="153888"/>
            </a:xfrm>
            <a:prstGeom prst="rect">
              <a:avLst/>
            </a:prstGeom>
            <a:noFill/>
          </p:spPr>
          <p:txBody>
            <a:bodyPr wrap="none" lIns="0" tIns="0" rIns="0" bIns="0" rtlCol="0" anchor="ctr">
              <a:spAutoFit/>
            </a:bodyPr>
            <a:lstStyle/>
            <a:p>
              <a:pPr algn="l">
                <a:spcAft>
                  <a:spcPts val="600"/>
                </a:spcAft>
              </a:pPr>
              <a:r>
                <a:rPr lang="en-GB" sz="1000" dirty="0"/>
                <a:t>Green</a:t>
              </a:r>
            </a:p>
          </p:txBody>
        </p:sp>
        <p:sp>
          <p:nvSpPr>
            <p:cNvPr id="60" name="TextBox 59">
              <a:extLst>
                <a:ext uri="{FF2B5EF4-FFF2-40B4-BE49-F238E27FC236}">
                  <a16:creationId xmlns:a16="http://schemas.microsoft.com/office/drawing/2014/main" id="{1DDCB9E0-92E0-4DB1-A590-422C38C09273}"/>
                </a:ext>
              </a:extLst>
            </p:cNvPr>
            <p:cNvSpPr txBox="1"/>
            <p:nvPr userDrawn="1"/>
          </p:nvSpPr>
          <p:spPr>
            <a:xfrm>
              <a:off x="2657529" y="5527233"/>
              <a:ext cx="665247" cy="153888"/>
            </a:xfrm>
            <a:prstGeom prst="rect">
              <a:avLst/>
            </a:prstGeom>
            <a:noFill/>
          </p:spPr>
          <p:txBody>
            <a:bodyPr wrap="none" lIns="0" tIns="0" rIns="0" bIns="0" rtlCol="0" anchor="ctr">
              <a:spAutoFit/>
            </a:bodyPr>
            <a:lstStyle/>
            <a:p>
              <a:pPr algn="l">
                <a:spcAft>
                  <a:spcPts val="600"/>
                </a:spcAft>
              </a:pPr>
              <a:r>
                <a:rPr lang="en-GB" sz="1000" dirty="0"/>
                <a:t>Light Green</a:t>
              </a:r>
            </a:p>
          </p:txBody>
        </p:sp>
      </p:grpSp>
      <p:grpSp>
        <p:nvGrpSpPr>
          <p:cNvPr id="61" name="Group 60">
            <a:extLst>
              <a:ext uri="{FF2B5EF4-FFF2-40B4-BE49-F238E27FC236}">
                <a16:creationId xmlns:a16="http://schemas.microsoft.com/office/drawing/2014/main" id="{8742FD4D-73C5-4A6D-9EE3-CB45975651B2}"/>
              </a:ext>
            </a:extLst>
          </p:cNvPr>
          <p:cNvGrpSpPr/>
          <p:nvPr userDrawn="1"/>
        </p:nvGrpSpPr>
        <p:grpSpPr>
          <a:xfrm>
            <a:off x="4264308" y="1435485"/>
            <a:ext cx="1500577" cy="3357790"/>
            <a:chOff x="3842071" y="1435485"/>
            <a:chExt cx="1500577" cy="3357790"/>
          </a:xfrm>
        </p:grpSpPr>
        <p:sp>
          <p:nvSpPr>
            <p:cNvPr id="62" name="TextBox 61">
              <a:extLst>
                <a:ext uri="{FF2B5EF4-FFF2-40B4-BE49-F238E27FC236}">
                  <a16:creationId xmlns:a16="http://schemas.microsoft.com/office/drawing/2014/main" id="{1C57A480-B606-4DD1-8D3C-DE158BE7BD5C}"/>
                </a:ext>
              </a:extLst>
            </p:cNvPr>
            <p:cNvSpPr txBox="1"/>
            <p:nvPr userDrawn="1"/>
          </p:nvSpPr>
          <p:spPr>
            <a:xfrm>
              <a:off x="3842071" y="1435485"/>
              <a:ext cx="1500577" cy="276999"/>
            </a:xfrm>
            <a:prstGeom prst="rect">
              <a:avLst/>
            </a:prstGeom>
            <a:noFill/>
          </p:spPr>
          <p:txBody>
            <a:bodyPr wrap="square" lIns="0" tIns="0" rIns="0" bIns="0" rtlCol="0">
              <a:spAutoFit/>
            </a:bodyPr>
            <a:lstStyle/>
            <a:p>
              <a:pPr algn="l">
                <a:spcAft>
                  <a:spcPts val="600"/>
                </a:spcAft>
              </a:pPr>
              <a:r>
                <a:rPr lang="en-US" sz="900" b="1" dirty="0">
                  <a:solidFill>
                    <a:sysClr val="windowText" lastClr="000000"/>
                  </a:solidFill>
                </a:rPr>
                <a:t>Neutrals for Infographics and charts only </a:t>
              </a:r>
            </a:p>
          </p:txBody>
        </p:sp>
        <p:sp>
          <p:nvSpPr>
            <p:cNvPr id="63" name="Rectangle 62">
              <a:extLst>
                <a:ext uri="{FF2B5EF4-FFF2-40B4-BE49-F238E27FC236}">
                  <a16:creationId xmlns:a16="http://schemas.microsoft.com/office/drawing/2014/main" id="{16F784C5-C471-4F17-9339-14EAFD43619E}"/>
                </a:ext>
              </a:extLst>
            </p:cNvPr>
            <p:cNvSpPr>
              <a:spLocks/>
            </p:cNvSpPr>
            <p:nvPr userDrawn="1"/>
          </p:nvSpPr>
          <p:spPr>
            <a:xfrm>
              <a:off x="3842071" y="1809427"/>
              <a:ext cx="498229" cy="41122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51</a:t>
              </a:r>
            </a:p>
            <a:p>
              <a:pPr algn="ctr"/>
              <a:r>
                <a:rPr lang="en-GB" sz="800" dirty="0">
                  <a:solidFill>
                    <a:schemeClr val="bg1"/>
                  </a:solidFill>
                </a:rPr>
                <a:t>51</a:t>
              </a:r>
            </a:p>
            <a:p>
              <a:pPr algn="ctr"/>
              <a:r>
                <a:rPr lang="en-GB" sz="800" dirty="0">
                  <a:solidFill>
                    <a:schemeClr val="bg1"/>
                  </a:solidFill>
                </a:rPr>
                <a:t>51</a:t>
              </a:r>
            </a:p>
          </p:txBody>
        </p:sp>
        <p:sp>
          <p:nvSpPr>
            <p:cNvPr id="64" name="Rectangle 63">
              <a:extLst>
                <a:ext uri="{FF2B5EF4-FFF2-40B4-BE49-F238E27FC236}">
                  <a16:creationId xmlns:a16="http://schemas.microsoft.com/office/drawing/2014/main" id="{78800130-0010-43BD-9A59-D5736437F99D}"/>
                </a:ext>
              </a:extLst>
            </p:cNvPr>
            <p:cNvSpPr>
              <a:spLocks/>
            </p:cNvSpPr>
            <p:nvPr userDrawn="1"/>
          </p:nvSpPr>
          <p:spPr>
            <a:xfrm>
              <a:off x="3842071" y="2323989"/>
              <a:ext cx="498229" cy="411225"/>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102</a:t>
              </a:r>
            </a:p>
            <a:p>
              <a:pPr algn="ctr"/>
              <a:r>
                <a:rPr lang="en-GB" sz="800" dirty="0">
                  <a:solidFill>
                    <a:schemeClr val="bg1"/>
                  </a:solidFill>
                </a:rPr>
                <a:t>102</a:t>
              </a:r>
            </a:p>
            <a:p>
              <a:pPr algn="ctr"/>
              <a:r>
                <a:rPr lang="en-GB" sz="800" dirty="0">
                  <a:solidFill>
                    <a:schemeClr val="bg1"/>
                  </a:solidFill>
                </a:rPr>
                <a:t>102</a:t>
              </a:r>
            </a:p>
            <a:p>
              <a:pPr algn="ctr"/>
              <a:r>
                <a:rPr lang="en-GB" sz="800" dirty="0">
                  <a:solidFill>
                    <a:schemeClr val="bg1"/>
                  </a:solidFill>
                </a:rPr>
                <a:t>102</a:t>
              </a:r>
            </a:p>
            <a:p>
              <a:pPr algn="ctr"/>
              <a:endParaRPr lang="en-GB" sz="800" dirty="0">
                <a:solidFill>
                  <a:schemeClr val="bg1"/>
                </a:solidFill>
              </a:endParaRPr>
            </a:p>
          </p:txBody>
        </p:sp>
        <p:sp>
          <p:nvSpPr>
            <p:cNvPr id="65" name="Rectangle 64">
              <a:extLst>
                <a:ext uri="{FF2B5EF4-FFF2-40B4-BE49-F238E27FC236}">
                  <a16:creationId xmlns:a16="http://schemas.microsoft.com/office/drawing/2014/main" id="{E5B3F059-6423-4220-85D1-ECEBD7452A31}"/>
                </a:ext>
              </a:extLst>
            </p:cNvPr>
            <p:cNvSpPr>
              <a:spLocks/>
            </p:cNvSpPr>
            <p:nvPr userDrawn="1"/>
          </p:nvSpPr>
          <p:spPr>
            <a:xfrm>
              <a:off x="3842071" y="2838550"/>
              <a:ext cx="498229" cy="411225"/>
            </a:xfrm>
            <a:prstGeom prst="rect">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152</a:t>
              </a:r>
            </a:p>
            <a:p>
              <a:pPr algn="ctr"/>
              <a:r>
                <a:rPr lang="en-GB" sz="800" dirty="0">
                  <a:solidFill>
                    <a:schemeClr val="bg1"/>
                  </a:solidFill>
                </a:rPr>
                <a:t>152</a:t>
              </a:r>
            </a:p>
            <a:p>
              <a:pPr algn="ctr"/>
              <a:r>
                <a:rPr lang="en-GB" sz="800" dirty="0">
                  <a:solidFill>
                    <a:schemeClr val="bg1"/>
                  </a:solidFill>
                </a:rPr>
                <a:t>152</a:t>
              </a:r>
            </a:p>
          </p:txBody>
        </p:sp>
        <p:sp>
          <p:nvSpPr>
            <p:cNvPr id="66" name="Rectangle 65">
              <a:extLst>
                <a:ext uri="{FF2B5EF4-FFF2-40B4-BE49-F238E27FC236}">
                  <a16:creationId xmlns:a16="http://schemas.microsoft.com/office/drawing/2014/main" id="{FA0F1CED-D754-4851-9E05-0AC4EF15B853}"/>
                </a:ext>
              </a:extLst>
            </p:cNvPr>
            <p:cNvSpPr>
              <a:spLocks/>
            </p:cNvSpPr>
            <p:nvPr userDrawn="1"/>
          </p:nvSpPr>
          <p:spPr>
            <a:xfrm>
              <a:off x="3842071" y="3353112"/>
              <a:ext cx="498229" cy="411225"/>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178</a:t>
              </a:r>
            </a:p>
            <a:p>
              <a:pPr algn="ctr"/>
              <a:r>
                <a:rPr lang="en-GB" sz="800" dirty="0">
                  <a:solidFill>
                    <a:sysClr val="windowText" lastClr="000000"/>
                  </a:solidFill>
                </a:rPr>
                <a:t>178</a:t>
              </a:r>
            </a:p>
            <a:p>
              <a:pPr algn="ctr"/>
              <a:r>
                <a:rPr lang="en-GB" sz="800" dirty="0">
                  <a:solidFill>
                    <a:sysClr val="windowText" lastClr="000000"/>
                  </a:solidFill>
                </a:rPr>
                <a:t>178</a:t>
              </a:r>
            </a:p>
          </p:txBody>
        </p:sp>
        <p:sp>
          <p:nvSpPr>
            <p:cNvPr id="67" name="Rectangle 66">
              <a:extLst>
                <a:ext uri="{FF2B5EF4-FFF2-40B4-BE49-F238E27FC236}">
                  <a16:creationId xmlns:a16="http://schemas.microsoft.com/office/drawing/2014/main" id="{E0740997-FA82-48D9-9C0A-60D2ED5545CB}"/>
                </a:ext>
              </a:extLst>
            </p:cNvPr>
            <p:cNvSpPr>
              <a:spLocks/>
            </p:cNvSpPr>
            <p:nvPr userDrawn="1"/>
          </p:nvSpPr>
          <p:spPr>
            <a:xfrm>
              <a:off x="3842071" y="3867672"/>
              <a:ext cx="498229" cy="41122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tx1"/>
                  </a:solidFill>
                </a:rPr>
                <a:t>229</a:t>
              </a:r>
            </a:p>
            <a:p>
              <a:pPr algn="ctr"/>
              <a:r>
                <a:rPr lang="en-GB" sz="800" dirty="0">
                  <a:solidFill>
                    <a:schemeClr val="tx1"/>
                  </a:solidFill>
                </a:rPr>
                <a:t>229</a:t>
              </a:r>
            </a:p>
            <a:p>
              <a:pPr algn="ctr"/>
              <a:r>
                <a:rPr lang="en-GB" sz="800" dirty="0">
                  <a:solidFill>
                    <a:schemeClr val="tx1"/>
                  </a:solidFill>
                </a:rPr>
                <a:t>229</a:t>
              </a:r>
            </a:p>
          </p:txBody>
        </p:sp>
        <p:sp>
          <p:nvSpPr>
            <p:cNvPr id="68" name="TextBox 67">
              <a:extLst>
                <a:ext uri="{FF2B5EF4-FFF2-40B4-BE49-F238E27FC236}">
                  <a16:creationId xmlns:a16="http://schemas.microsoft.com/office/drawing/2014/main" id="{6BBCECD7-F11C-4934-B786-E4D69C8D1FF5}"/>
                </a:ext>
              </a:extLst>
            </p:cNvPr>
            <p:cNvSpPr txBox="1"/>
            <p:nvPr userDrawn="1"/>
          </p:nvSpPr>
          <p:spPr>
            <a:xfrm>
              <a:off x="4455842" y="2971948"/>
              <a:ext cx="383118" cy="153888"/>
            </a:xfrm>
            <a:prstGeom prst="rect">
              <a:avLst/>
            </a:prstGeom>
            <a:noFill/>
          </p:spPr>
          <p:txBody>
            <a:bodyPr wrap="none" lIns="0" tIns="0" rIns="0" bIns="0" rtlCol="0" anchor="ctr">
              <a:spAutoFit/>
            </a:bodyPr>
            <a:lstStyle/>
            <a:p>
              <a:pPr algn="l">
                <a:spcAft>
                  <a:spcPts val="600"/>
                </a:spcAft>
              </a:pPr>
              <a:r>
                <a:rPr lang="en-GB" sz="1000" dirty="0"/>
                <a:t>Grey 3</a:t>
              </a:r>
            </a:p>
          </p:txBody>
        </p:sp>
        <p:sp>
          <p:nvSpPr>
            <p:cNvPr id="69" name="TextBox 68">
              <a:extLst>
                <a:ext uri="{FF2B5EF4-FFF2-40B4-BE49-F238E27FC236}">
                  <a16:creationId xmlns:a16="http://schemas.microsoft.com/office/drawing/2014/main" id="{CA72EB82-FEC0-494E-990C-FC388AFF380F}"/>
                </a:ext>
              </a:extLst>
            </p:cNvPr>
            <p:cNvSpPr txBox="1"/>
            <p:nvPr userDrawn="1"/>
          </p:nvSpPr>
          <p:spPr>
            <a:xfrm>
              <a:off x="4455842" y="1949834"/>
              <a:ext cx="383118" cy="153888"/>
            </a:xfrm>
            <a:prstGeom prst="rect">
              <a:avLst/>
            </a:prstGeom>
            <a:noFill/>
          </p:spPr>
          <p:txBody>
            <a:bodyPr wrap="none" lIns="0" tIns="0" rIns="0" bIns="0" rtlCol="0" anchor="ctr">
              <a:spAutoFit/>
            </a:bodyPr>
            <a:lstStyle/>
            <a:p>
              <a:pPr algn="l">
                <a:spcAft>
                  <a:spcPts val="600"/>
                </a:spcAft>
              </a:pPr>
              <a:r>
                <a:rPr lang="en-GB" sz="1000" dirty="0"/>
                <a:t>Grey 1</a:t>
              </a:r>
            </a:p>
          </p:txBody>
        </p:sp>
        <p:sp>
          <p:nvSpPr>
            <p:cNvPr id="70" name="TextBox 69">
              <a:extLst>
                <a:ext uri="{FF2B5EF4-FFF2-40B4-BE49-F238E27FC236}">
                  <a16:creationId xmlns:a16="http://schemas.microsoft.com/office/drawing/2014/main" id="{F200AEF1-A91B-4302-9237-8FAD545E8D2C}"/>
                </a:ext>
              </a:extLst>
            </p:cNvPr>
            <p:cNvSpPr txBox="1"/>
            <p:nvPr userDrawn="1"/>
          </p:nvSpPr>
          <p:spPr>
            <a:xfrm>
              <a:off x="4455842" y="3483005"/>
              <a:ext cx="383118" cy="153888"/>
            </a:xfrm>
            <a:prstGeom prst="rect">
              <a:avLst/>
            </a:prstGeom>
            <a:noFill/>
          </p:spPr>
          <p:txBody>
            <a:bodyPr wrap="none" lIns="0" tIns="0" rIns="0" bIns="0" rtlCol="0" anchor="ctr">
              <a:spAutoFit/>
            </a:bodyPr>
            <a:lstStyle/>
            <a:p>
              <a:pPr algn="l">
                <a:spcAft>
                  <a:spcPts val="600"/>
                </a:spcAft>
              </a:pPr>
              <a:r>
                <a:rPr lang="en-GB" sz="1000" dirty="0"/>
                <a:t>Grey 4</a:t>
              </a:r>
            </a:p>
          </p:txBody>
        </p:sp>
        <p:sp>
          <p:nvSpPr>
            <p:cNvPr id="71" name="TextBox 70">
              <a:extLst>
                <a:ext uri="{FF2B5EF4-FFF2-40B4-BE49-F238E27FC236}">
                  <a16:creationId xmlns:a16="http://schemas.microsoft.com/office/drawing/2014/main" id="{539D18EE-90FF-4E5E-A08B-B10AE2C06151}"/>
                </a:ext>
              </a:extLst>
            </p:cNvPr>
            <p:cNvSpPr txBox="1"/>
            <p:nvPr userDrawn="1"/>
          </p:nvSpPr>
          <p:spPr>
            <a:xfrm>
              <a:off x="4455842" y="3994062"/>
              <a:ext cx="383118" cy="153888"/>
            </a:xfrm>
            <a:prstGeom prst="rect">
              <a:avLst/>
            </a:prstGeom>
            <a:noFill/>
          </p:spPr>
          <p:txBody>
            <a:bodyPr wrap="none" lIns="0" tIns="0" rIns="0" bIns="0" rtlCol="0" anchor="ctr">
              <a:spAutoFit/>
            </a:bodyPr>
            <a:lstStyle/>
            <a:p>
              <a:pPr algn="l">
                <a:spcAft>
                  <a:spcPts val="600"/>
                </a:spcAft>
              </a:pPr>
              <a:r>
                <a:rPr lang="en-GB" sz="1000" dirty="0"/>
                <a:t>Grey 5</a:t>
              </a:r>
            </a:p>
          </p:txBody>
        </p:sp>
        <p:sp>
          <p:nvSpPr>
            <p:cNvPr id="72" name="TextBox 71">
              <a:extLst>
                <a:ext uri="{FF2B5EF4-FFF2-40B4-BE49-F238E27FC236}">
                  <a16:creationId xmlns:a16="http://schemas.microsoft.com/office/drawing/2014/main" id="{9B702DFC-3763-40E5-9D3F-F6CCA2101F9B}"/>
                </a:ext>
              </a:extLst>
            </p:cNvPr>
            <p:cNvSpPr txBox="1"/>
            <p:nvPr userDrawn="1"/>
          </p:nvSpPr>
          <p:spPr>
            <a:xfrm>
              <a:off x="4455842" y="2460891"/>
              <a:ext cx="383118" cy="153888"/>
            </a:xfrm>
            <a:prstGeom prst="rect">
              <a:avLst/>
            </a:prstGeom>
            <a:noFill/>
          </p:spPr>
          <p:txBody>
            <a:bodyPr wrap="none" lIns="0" tIns="0" rIns="0" bIns="0" rtlCol="0" anchor="ctr">
              <a:spAutoFit/>
            </a:bodyPr>
            <a:lstStyle/>
            <a:p>
              <a:pPr algn="l">
                <a:spcAft>
                  <a:spcPts val="600"/>
                </a:spcAft>
              </a:pPr>
              <a:r>
                <a:rPr lang="en-GB" sz="1000" dirty="0"/>
                <a:t>Grey 2</a:t>
              </a:r>
            </a:p>
          </p:txBody>
        </p:sp>
        <p:sp>
          <p:nvSpPr>
            <p:cNvPr id="73" name="Rectangle 72">
              <a:extLst>
                <a:ext uri="{FF2B5EF4-FFF2-40B4-BE49-F238E27FC236}">
                  <a16:creationId xmlns:a16="http://schemas.microsoft.com/office/drawing/2014/main" id="{B100E486-6869-4606-80CB-8DDAEC604BBA}"/>
                </a:ext>
              </a:extLst>
            </p:cNvPr>
            <p:cNvSpPr>
              <a:spLocks/>
            </p:cNvSpPr>
            <p:nvPr userDrawn="1"/>
          </p:nvSpPr>
          <p:spPr>
            <a:xfrm>
              <a:off x="3842071" y="4382050"/>
              <a:ext cx="498229" cy="4112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tx1"/>
                  </a:solidFill>
                </a:rPr>
                <a:t>255</a:t>
              </a:r>
            </a:p>
            <a:p>
              <a:pPr algn="ctr"/>
              <a:r>
                <a:rPr lang="en-GB" sz="800" dirty="0">
                  <a:solidFill>
                    <a:schemeClr val="tx1"/>
                  </a:solidFill>
                </a:rPr>
                <a:t>255</a:t>
              </a:r>
            </a:p>
            <a:p>
              <a:pPr algn="ctr"/>
              <a:r>
                <a:rPr lang="en-GB" sz="800" dirty="0">
                  <a:solidFill>
                    <a:schemeClr val="tx1"/>
                  </a:solidFill>
                </a:rPr>
                <a:t>255</a:t>
              </a:r>
            </a:p>
          </p:txBody>
        </p:sp>
        <p:sp>
          <p:nvSpPr>
            <p:cNvPr id="74" name="TextBox 73">
              <a:extLst>
                <a:ext uri="{FF2B5EF4-FFF2-40B4-BE49-F238E27FC236}">
                  <a16:creationId xmlns:a16="http://schemas.microsoft.com/office/drawing/2014/main" id="{BFC5A060-16C0-437F-ABBC-D317FDE11F09}"/>
                </a:ext>
              </a:extLst>
            </p:cNvPr>
            <p:cNvSpPr txBox="1"/>
            <p:nvPr userDrawn="1"/>
          </p:nvSpPr>
          <p:spPr>
            <a:xfrm>
              <a:off x="4455842" y="4508440"/>
              <a:ext cx="327013" cy="153888"/>
            </a:xfrm>
            <a:prstGeom prst="rect">
              <a:avLst/>
            </a:prstGeom>
            <a:noFill/>
          </p:spPr>
          <p:txBody>
            <a:bodyPr wrap="none" lIns="0" tIns="0" rIns="0" bIns="0" rtlCol="0" anchor="ctr">
              <a:spAutoFit/>
            </a:bodyPr>
            <a:lstStyle/>
            <a:p>
              <a:pPr algn="l">
                <a:spcAft>
                  <a:spcPts val="600"/>
                </a:spcAft>
              </a:pPr>
              <a:r>
                <a:rPr lang="en-GB" sz="1000" dirty="0"/>
                <a:t>White</a:t>
              </a:r>
            </a:p>
          </p:txBody>
        </p:sp>
      </p:grpSp>
      <p:sp>
        <p:nvSpPr>
          <p:cNvPr id="75" name="Rectangle 74">
            <a:extLst>
              <a:ext uri="{FF2B5EF4-FFF2-40B4-BE49-F238E27FC236}">
                <a16:creationId xmlns:a16="http://schemas.microsoft.com/office/drawing/2014/main" id="{7C47067D-6D7D-4614-B396-55BF762EEA52}"/>
              </a:ext>
            </a:extLst>
          </p:cNvPr>
          <p:cNvSpPr/>
          <p:nvPr userDrawn="1"/>
        </p:nvSpPr>
        <p:spPr>
          <a:xfrm>
            <a:off x="6088251" y="2801733"/>
            <a:ext cx="839614" cy="411225"/>
          </a:xfrm>
          <a:prstGeom prst="rect">
            <a:avLst/>
          </a:prstGeom>
          <a:gradFill>
            <a:gsLst>
              <a:gs pos="100000">
                <a:schemeClr val="accent1"/>
              </a:gs>
              <a:gs pos="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900" dirty="0">
              <a:solidFill>
                <a:schemeClr val="bg1"/>
              </a:solidFill>
            </a:endParaRPr>
          </a:p>
        </p:txBody>
      </p:sp>
      <p:sp>
        <p:nvSpPr>
          <p:cNvPr id="76" name="Rectangle 75">
            <a:extLst>
              <a:ext uri="{FF2B5EF4-FFF2-40B4-BE49-F238E27FC236}">
                <a16:creationId xmlns:a16="http://schemas.microsoft.com/office/drawing/2014/main" id="{F1E20DB8-4C5C-4EB5-B83B-D8CCBF35FBB5}"/>
              </a:ext>
            </a:extLst>
          </p:cNvPr>
          <p:cNvSpPr/>
          <p:nvPr userDrawn="1"/>
        </p:nvSpPr>
        <p:spPr>
          <a:xfrm>
            <a:off x="7686023" y="2801733"/>
            <a:ext cx="839614" cy="411225"/>
          </a:xfrm>
          <a:prstGeom prst="rect">
            <a:avLst/>
          </a:prstGeom>
          <a:gradFill>
            <a:gsLst>
              <a:gs pos="100000">
                <a:srgbClr val="ACEAFF"/>
              </a:gs>
              <a:gs pos="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900" dirty="0">
              <a:solidFill>
                <a:schemeClr val="bg1"/>
              </a:solidFill>
            </a:endParaRPr>
          </a:p>
        </p:txBody>
      </p:sp>
      <p:sp>
        <p:nvSpPr>
          <p:cNvPr id="77" name="TextBox 76">
            <a:extLst>
              <a:ext uri="{FF2B5EF4-FFF2-40B4-BE49-F238E27FC236}">
                <a16:creationId xmlns:a16="http://schemas.microsoft.com/office/drawing/2014/main" id="{8CBA3CFC-8261-410A-8137-9E8FF7099DA9}"/>
              </a:ext>
            </a:extLst>
          </p:cNvPr>
          <p:cNvSpPr txBox="1"/>
          <p:nvPr userDrawn="1"/>
        </p:nvSpPr>
        <p:spPr>
          <a:xfrm>
            <a:off x="6088251" y="3257608"/>
            <a:ext cx="1147750" cy="138499"/>
          </a:xfrm>
          <a:prstGeom prst="rect">
            <a:avLst/>
          </a:prstGeom>
          <a:noFill/>
        </p:spPr>
        <p:txBody>
          <a:bodyPr wrap="square" lIns="0" tIns="0" rIns="0" bIns="0" rtlCol="0" anchor="t">
            <a:noAutofit/>
          </a:bodyPr>
          <a:lstStyle/>
          <a:p>
            <a:pPr algn="l">
              <a:spcAft>
                <a:spcPts val="600"/>
              </a:spcAft>
            </a:pPr>
            <a:r>
              <a:rPr lang="en-GB" sz="900" dirty="0"/>
              <a:t>Purple/Cobalt gradient</a:t>
            </a:r>
          </a:p>
        </p:txBody>
      </p:sp>
      <p:sp>
        <p:nvSpPr>
          <p:cNvPr id="78" name="TextBox 77">
            <a:extLst>
              <a:ext uri="{FF2B5EF4-FFF2-40B4-BE49-F238E27FC236}">
                <a16:creationId xmlns:a16="http://schemas.microsoft.com/office/drawing/2014/main" id="{9CFC3585-ABFA-4AE6-A10E-EEDCCDD34C22}"/>
              </a:ext>
            </a:extLst>
          </p:cNvPr>
          <p:cNvSpPr txBox="1"/>
          <p:nvPr userDrawn="1"/>
        </p:nvSpPr>
        <p:spPr>
          <a:xfrm>
            <a:off x="7671088" y="3257608"/>
            <a:ext cx="1333698" cy="138499"/>
          </a:xfrm>
          <a:prstGeom prst="rect">
            <a:avLst/>
          </a:prstGeom>
          <a:noFill/>
        </p:spPr>
        <p:txBody>
          <a:bodyPr wrap="square" lIns="0" tIns="0" rIns="0" bIns="0" rtlCol="0" anchor="t">
            <a:noAutofit/>
          </a:bodyPr>
          <a:lstStyle/>
          <a:p>
            <a:pPr algn="l">
              <a:spcAft>
                <a:spcPts val="600"/>
              </a:spcAft>
            </a:pPr>
            <a:r>
              <a:rPr lang="en-GB" sz="900" dirty="0"/>
              <a:t>Pacific/Light Blue gradient</a:t>
            </a:r>
          </a:p>
        </p:txBody>
      </p:sp>
      <p:sp>
        <p:nvSpPr>
          <p:cNvPr id="79" name="TextBox 78">
            <a:extLst>
              <a:ext uri="{FF2B5EF4-FFF2-40B4-BE49-F238E27FC236}">
                <a16:creationId xmlns:a16="http://schemas.microsoft.com/office/drawing/2014/main" id="{F82566FC-9890-4B72-BE08-8CFEB585DB07}"/>
              </a:ext>
            </a:extLst>
          </p:cNvPr>
          <p:cNvSpPr txBox="1"/>
          <p:nvPr userDrawn="1"/>
        </p:nvSpPr>
        <p:spPr>
          <a:xfrm>
            <a:off x="6088250" y="1404112"/>
            <a:ext cx="3318943" cy="1300356"/>
          </a:xfrm>
          <a:prstGeom prst="rect">
            <a:avLst/>
          </a:prstGeom>
          <a:noFill/>
        </p:spPr>
        <p:txBody>
          <a:bodyPr wrap="square" lIns="0" tIns="0" rIns="0" bIns="0" rtlCol="0">
            <a:spAutoFit/>
          </a:bodyPr>
          <a:lstStyle/>
          <a:p>
            <a:pPr algn="l">
              <a:spcAft>
                <a:spcPts val="300"/>
              </a:spcAft>
            </a:pPr>
            <a:r>
              <a:rPr lang="en-US" sz="900" b="1" dirty="0">
                <a:solidFill>
                  <a:sysClr val="windowText" lastClr="000000"/>
                </a:solidFill>
              </a:rPr>
              <a:t>Gradients</a:t>
            </a:r>
          </a:p>
          <a:p>
            <a:pPr marL="171450" indent="-171450" algn="l">
              <a:spcAft>
                <a:spcPts val="300"/>
              </a:spcAft>
              <a:buFont typeface="Arial" panose="020B0604020202020204" pitchFamily="34" charset="0"/>
              <a:buChar char="•"/>
            </a:pPr>
            <a:r>
              <a:rPr lang="en-GB" sz="900" b="0" dirty="0">
                <a:solidFill>
                  <a:sysClr val="windowText" lastClr="000000"/>
                </a:solidFill>
              </a:rPr>
              <a:t>The </a:t>
            </a:r>
            <a:r>
              <a:rPr lang="en-GB" sz="900" b="0" dirty="0" err="1">
                <a:solidFill>
                  <a:sysClr val="windowText" lastClr="000000"/>
                </a:solidFill>
              </a:rPr>
              <a:t>colors</a:t>
            </a:r>
            <a:r>
              <a:rPr lang="en-GB" sz="900" b="0" dirty="0">
                <a:solidFill>
                  <a:sysClr val="windowText" lastClr="000000"/>
                </a:solidFill>
              </a:rPr>
              <a:t> are applied at both ends of the gradient, at 0% and 100%locations</a:t>
            </a:r>
          </a:p>
          <a:p>
            <a:pPr marL="171450" indent="-171450" algn="l">
              <a:spcAft>
                <a:spcPts val="300"/>
              </a:spcAft>
              <a:buFont typeface="Arial" panose="020B0604020202020204" pitchFamily="34" charset="0"/>
              <a:buChar char="•"/>
            </a:pPr>
            <a:r>
              <a:rPr lang="en-GB" sz="900" b="0" dirty="0">
                <a:solidFill>
                  <a:sysClr val="windowText" lastClr="000000"/>
                </a:solidFill>
              </a:rPr>
              <a:t>The mid-point is at 50%</a:t>
            </a:r>
          </a:p>
          <a:p>
            <a:pPr marL="171450" indent="-171450" algn="l">
              <a:spcAft>
                <a:spcPts val="300"/>
              </a:spcAft>
              <a:buFont typeface="Arial" panose="020B0604020202020204" pitchFamily="34" charset="0"/>
              <a:buChar char="•"/>
            </a:pPr>
            <a:r>
              <a:rPr lang="en-GB" sz="900" b="0" dirty="0">
                <a:solidFill>
                  <a:sysClr val="windowText" lastClr="000000"/>
                </a:solidFill>
              </a:rPr>
              <a:t>The gradients are used at a 0º angle</a:t>
            </a:r>
          </a:p>
          <a:p>
            <a:pPr marL="171450" indent="-171450" algn="l">
              <a:spcAft>
                <a:spcPts val="300"/>
              </a:spcAft>
              <a:buFont typeface="Arial" panose="020B0604020202020204" pitchFamily="34" charset="0"/>
              <a:buChar char="•"/>
            </a:pPr>
            <a:r>
              <a:rPr lang="en-GB" sz="900" b="0" dirty="0">
                <a:solidFill>
                  <a:sysClr val="windowText" lastClr="000000"/>
                </a:solidFill>
              </a:rPr>
              <a:t>Use the linear gradient, never radial</a:t>
            </a:r>
          </a:p>
          <a:p>
            <a:pPr marL="171450" indent="-171450" algn="l">
              <a:spcAft>
                <a:spcPts val="300"/>
              </a:spcAft>
              <a:buFont typeface="Arial" panose="020B0604020202020204" pitchFamily="34" charset="0"/>
              <a:buChar char="•"/>
            </a:pPr>
            <a:r>
              <a:rPr lang="en-GB" sz="900" b="0" dirty="0">
                <a:solidFill>
                  <a:sysClr val="windowText" lastClr="000000"/>
                </a:solidFill>
              </a:rPr>
              <a:t>Do not create new gradients; use only the gradients shown here</a:t>
            </a:r>
            <a:endParaRPr lang="en-US" sz="900" b="0" dirty="0">
              <a:solidFill>
                <a:sysClr val="windowText" lastClr="000000"/>
              </a:solidFill>
            </a:endParaRPr>
          </a:p>
        </p:txBody>
      </p:sp>
      <p:sp>
        <p:nvSpPr>
          <p:cNvPr id="80" name="TextBox 79">
            <a:extLst>
              <a:ext uri="{FF2B5EF4-FFF2-40B4-BE49-F238E27FC236}">
                <a16:creationId xmlns:a16="http://schemas.microsoft.com/office/drawing/2014/main" id="{B8F5D1B3-C998-4ACA-9985-7436032C658D}"/>
              </a:ext>
            </a:extLst>
          </p:cNvPr>
          <p:cNvSpPr txBox="1"/>
          <p:nvPr userDrawn="1"/>
        </p:nvSpPr>
        <p:spPr>
          <a:xfrm>
            <a:off x="6088252" y="3614651"/>
            <a:ext cx="1077218" cy="138499"/>
          </a:xfrm>
          <a:prstGeom prst="rect">
            <a:avLst/>
          </a:prstGeom>
          <a:noFill/>
        </p:spPr>
        <p:txBody>
          <a:bodyPr wrap="square" lIns="0" tIns="0" rIns="0" bIns="0" rtlCol="0">
            <a:spAutoFit/>
          </a:bodyPr>
          <a:lstStyle/>
          <a:p>
            <a:pPr algn="l">
              <a:spcAft>
                <a:spcPts val="600"/>
              </a:spcAft>
            </a:pPr>
            <a:r>
              <a:rPr lang="en-US" sz="900" b="1" dirty="0">
                <a:solidFill>
                  <a:sysClr val="windowText" lastClr="000000"/>
                </a:solidFill>
              </a:rPr>
              <a:t>Traffic Light Palette</a:t>
            </a:r>
            <a:endParaRPr lang="en-US" sz="900" b="0" dirty="0">
              <a:solidFill>
                <a:sysClr val="windowText" lastClr="000000"/>
              </a:solidFill>
            </a:endParaRPr>
          </a:p>
        </p:txBody>
      </p:sp>
      <p:sp>
        <p:nvSpPr>
          <p:cNvPr id="81" name="Rectangle 80">
            <a:extLst>
              <a:ext uri="{FF2B5EF4-FFF2-40B4-BE49-F238E27FC236}">
                <a16:creationId xmlns:a16="http://schemas.microsoft.com/office/drawing/2014/main" id="{7A19278E-80D6-4EAE-9C16-04A195593FCD}"/>
              </a:ext>
            </a:extLst>
          </p:cNvPr>
          <p:cNvSpPr>
            <a:spLocks/>
          </p:cNvSpPr>
          <p:nvPr userDrawn="1"/>
        </p:nvSpPr>
        <p:spPr>
          <a:xfrm>
            <a:off x="7781625" y="3867251"/>
            <a:ext cx="651210" cy="411225"/>
          </a:xfrm>
          <a:prstGeom prst="rect">
            <a:avLst/>
          </a:prstGeom>
          <a:solidFill>
            <a:srgbClr val="2699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38</a:t>
            </a:r>
          </a:p>
          <a:p>
            <a:pPr algn="ctr"/>
            <a:r>
              <a:rPr lang="en-GB" sz="800" dirty="0">
                <a:solidFill>
                  <a:schemeClr val="bg1"/>
                </a:solidFill>
              </a:rPr>
              <a:t>153</a:t>
            </a:r>
          </a:p>
          <a:p>
            <a:pPr algn="ctr"/>
            <a:r>
              <a:rPr lang="en-GB" sz="800" dirty="0">
                <a:solidFill>
                  <a:schemeClr val="bg1"/>
                </a:solidFill>
              </a:rPr>
              <a:t>36</a:t>
            </a:r>
          </a:p>
        </p:txBody>
      </p:sp>
      <p:sp>
        <p:nvSpPr>
          <p:cNvPr id="82" name="Rectangle 81">
            <a:extLst>
              <a:ext uri="{FF2B5EF4-FFF2-40B4-BE49-F238E27FC236}">
                <a16:creationId xmlns:a16="http://schemas.microsoft.com/office/drawing/2014/main" id="{78D6DEF7-07C8-4597-A905-842B08D28F0A}"/>
              </a:ext>
            </a:extLst>
          </p:cNvPr>
          <p:cNvSpPr>
            <a:spLocks/>
          </p:cNvSpPr>
          <p:nvPr userDrawn="1"/>
        </p:nvSpPr>
        <p:spPr>
          <a:xfrm>
            <a:off x="6934938" y="3867251"/>
            <a:ext cx="651210" cy="411225"/>
          </a:xfrm>
          <a:prstGeom prst="rect">
            <a:avLst/>
          </a:prstGeom>
          <a:solidFill>
            <a:srgbClr val="F1C44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241</a:t>
            </a:r>
          </a:p>
          <a:p>
            <a:pPr algn="ctr"/>
            <a:r>
              <a:rPr lang="en-GB" sz="800" dirty="0">
                <a:solidFill>
                  <a:schemeClr val="bg1"/>
                </a:solidFill>
              </a:rPr>
              <a:t>196</a:t>
            </a:r>
          </a:p>
          <a:p>
            <a:pPr algn="ctr"/>
            <a:r>
              <a:rPr lang="en-GB" sz="800" dirty="0">
                <a:solidFill>
                  <a:schemeClr val="bg1"/>
                </a:solidFill>
              </a:rPr>
              <a:t>77</a:t>
            </a:r>
          </a:p>
        </p:txBody>
      </p:sp>
      <p:sp>
        <p:nvSpPr>
          <p:cNvPr id="83" name="Rectangle 82">
            <a:extLst>
              <a:ext uri="{FF2B5EF4-FFF2-40B4-BE49-F238E27FC236}">
                <a16:creationId xmlns:a16="http://schemas.microsoft.com/office/drawing/2014/main" id="{809EF0A9-6427-4B0B-9951-B942321353CB}"/>
              </a:ext>
            </a:extLst>
          </p:cNvPr>
          <p:cNvSpPr>
            <a:spLocks/>
          </p:cNvSpPr>
          <p:nvPr userDrawn="1"/>
        </p:nvSpPr>
        <p:spPr>
          <a:xfrm>
            <a:off x="6088252" y="3867251"/>
            <a:ext cx="651210" cy="411225"/>
          </a:xfrm>
          <a:prstGeom prst="rect">
            <a:avLst/>
          </a:prstGeom>
          <a:solidFill>
            <a:srgbClr val="ED21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237</a:t>
            </a:r>
          </a:p>
          <a:p>
            <a:pPr algn="ctr"/>
            <a:r>
              <a:rPr lang="en-GB" sz="800" dirty="0">
                <a:solidFill>
                  <a:schemeClr val="bg1"/>
                </a:solidFill>
              </a:rPr>
              <a:t>33</a:t>
            </a:r>
          </a:p>
          <a:p>
            <a:pPr algn="ctr"/>
            <a:r>
              <a:rPr lang="en-GB" sz="800" dirty="0">
                <a:solidFill>
                  <a:schemeClr val="bg1"/>
                </a:solidFill>
              </a:rPr>
              <a:t>36</a:t>
            </a:r>
          </a:p>
        </p:txBody>
      </p:sp>
      <p:sp>
        <p:nvSpPr>
          <p:cNvPr id="84" name="TextBox 83">
            <a:extLst>
              <a:ext uri="{FF2B5EF4-FFF2-40B4-BE49-F238E27FC236}">
                <a16:creationId xmlns:a16="http://schemas.microsoft.com/office/drawing/2014/main" id="{1D8A2577-F141-44A2-B6A7-1718EF8E4ED3}"/>
              </a:ext>
            </a:extLst>
          </p:cNvPr>
          <p:cNvSpPr txBox="1"/>
          <p:nvPr userDrawn="1"/>
        </p:nvSpPr>
        <p:spPr>
          <a:xfrm>
            <a:off x="6088251" y="4442242"/>
            <a:ext cx="3318941" cy="492443"/>
          </a:xfrm>
          <a:prstGeom prst="rect">
            <a:avLst/>
          </a:prstGeom>
          <a:noFill/>
        </p:spPr>
        <p:txBody>
          <a:bodyPr wrap="square" lIns="0" tIns="0" rIns="0" bIns="0" rtlCol="0">
            <a:spAutoFit/>
          </a:bodyPr>
          <a:lstStyle/>
          <a:p>
            <a:pPr algn="l">
              <a:spcAft>
                <a:spcPts val="300"/>
              </a:spcAft>
            </a:pPr>
            <a:r>
              <a:rPr lang="en-US" sz="900" b="1" dirty="0">
                <a:solidFill>
                  <a:sysClr val="windowText" lastClr="000000"/>
                </a:solidFill>
              </a:rPr>
              <a:t>Potential chart color order</a:t>
            </a:r>
          </a:p>
          <a:p>
            <a:pPr marL="171450" indent="-171450" algn="l">
              <a:spcAft>
                <a:spcPts val="300"/>
              </a:spcAft>
              <a:buFont typeface="Arial" panose="020B0604020202020204" pitchFamily="34" charset="0"/>
              <a:buChar char="•"/>
            </a:pPr>
            <a:r>
              <a:rPr lang="en-US" sz="900" b="0" dirty="0">
                <a:solidFill>
                  <a:sysClr val="windowText" lastClr="000000"/>
                </a:solidFill>
              </a:rPr>
              <a:t>Prioritize our blues, but they don’t have to be used all at once</a:t>
            </a:r>
          </a:p>
          <a:p>
            <a:pPr marL="171450" indent="-171450" algn="l">
              <a:spcAft>
                <a:spcPts val="300"/>
              </a:spcAft>
              <a:buFont typeface="Arial" panose="020B0604020202020204" pitchFamily="34" charset="0"/>
              <a:buChar char="•"/>
            </a:pPr>
            <a:r>
              <a:rPr lang="en-US" sz="900" b="0" dirty="0">
                <a:solidFill>
                  <a:sysClr val="windowText" lastClr="000000"/>
                </a:solidFill>
              </a:rPr>
              <a:t>Mix light, mid and dark tones within data sets</a:t>
            </a:r>
          </a:p>
        </p:txBody>
      </p:sp>
      <p:grpSp>
        <p:nvGrpSpPr>
          <p:cNvPr id="4" name="Group 3">
            <a:extLst>
              <a:ext uri="{FF2B5EF4-FFF2-40B4-BE49-F238E27FC236}">
                <a16:creationId xmlns:a16="http://schemas.microsoft.com/office/drawing/2014/main" id="{E7F4307E-8DC7-4A94-ABA2-93BF21A194C0}"/>
              </a:ext>
            </a:extLst>
          </p:cNvPr>
          <p:cNvGrpSpPr/>
          <p:nvPr userDrawn="1"/>
        </p:nvGrpSpPr>
        <p:grpSpPr>
          <a:xfrm>
            <a:off x="6088251" y="5138763"/>
            <a:ext cx="3318941" cy="868337"/>
            <a:chOff x="6088252" y="5261186"/>
            <a:chExt cx="2681306" cy="745914"/>
          </a:xfrm>
        </p:grpSpPr>
        <p:sp>
          <p:nvSpPr>
            <p:cNvPr id="85" name="Rectangle 84">
              <a:extLst>
                <a:ext uri="{FF2B5EF4-FFF2-40B4-BE49-F238E27FC236}">
                  <a16:creationId xmlns:a16="http://schemas.microsoft.com/office/drawing/2014/main" id="{283C138C-9744-4057-B347-B658A31DF93E}"/>
                </a:ext>
              </a:extLst>
            </p:cNvPr>
            <p:cNvSpPr/>
            <p:nvPr userDrawn="1"/>
          </p:nvSpPr>
          <p:spPr>
            <a:xfrm>
              <a:off x="6875898" y="5261186"/>
              <a:ext cx="318368" cy="320103"/>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chemeClr val="bg1"/>
                  </a:solidFill>
                </a:rPr>
                <a:t>30</a:t>
              </a:r>
            </a:p>
            <a:p>
              <a:pPr algn="ctr">
                <a:lnSpc>
                  <a:spcPct val="90000"/>
                </a:lnSpc>
              </a:pPr>
              <a:r>
                <a:rPr lang="en-GB" sz="700">
                  <a:solidFill>
                    <a:schemeClr val="bg1"/>
                  </a:solidFill>
                </a:rPr>
                <a:t>73</a:t>
              </a:r>
            </a:p>
            <a:p>
              <a:pPr algn="ctr">
                <a:lnSpc>
                  <a:spcPct val="90000"/>
                </a:lnSpc>
              </a:pPr>
              <a:r>
                <a:rPr lang="en-GB" sz="700">
                  <a:solidFill>
                    <a:schemeClr val="bg1"/>
                  </a:solidFill>
                </a:rPr>
                <a:t>226</a:t>
              </a:r>
              <a:endParaRPr lang="en-GB" sz="700" dirty="0">
                <a:solidFill>
                  <a:schemeClr val="bg1"/>
                </a:solidFill>
              </a:endParaRPr>
            </a:p>
          </p:txBody>
        </p:sp>
        <p:sp>
          <p:nvSpPr>
            <p:cNvPr id="86" name="Rectangle 85">
              <a:extLst>
                <a:ext uri="{FF2B5EF4-FFF2-40B4-BE49-F238E27FC236}">
                  <a16:creationId xmlns:a16="http://schemas.microsoft.com/office/drawing/2014/main" id="{3C79581B-1628-4CDD-B36E-34EBC052AC88}"/>
                </a:ext>
              </a:extLst>
            </p:cNvPr>
            <p:cNvSpPr/>
            <p:nvPr userDrawn="1"/>
          </p:nvSpPr>
          <p:spPr>
            <a:xfrm>
              <a:off x="6088252" y="5261186"/>
              <a:ext cx="318368" cy="320103"/>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chemeClr val="bg1"/>
                  </a:solidFill>
                </a:rPr>
                <a:t>0</a:t>
              </a:r>
            </a:p>
            <a:p>
              <a:pPr algn="ctr">
                <a:lnSpc>
                  <a:spcPct val="90000"/>
                </a:lnSpc>
              </a:pPr>
              <a:r>
                <a:rPr lang="en-GB" sz="700">
                  <a:solidFill>
                    <a:schemeClr val="bg1"/>
                  </a:solidFill>
                </a:rPr>
                <a:t>51</a:t>
              </a:r>
            </a:p>
            <a:p>
              <a:pPr algn="ctr">
                <a:lnSpc>
                  <a:spcPct val="90000"/>
                </a:lnSpc>
              </a:pPr>
              <a:r>
                <a:rPr lang="en-GB" sz="700">
                  <a:solidFill>
                    <a:schemeClr val="bg1"/>
                  </a:solidFill>
                </a:rPr>
                <a:t>141</a:t>
              </a:r>
              <a:endParaRPr lang="en-GB" sz="700" dirty="0">
                <a:solidFill>
                  <a:schemeClr val="bg1"/>
                </a:solidFill>
              </a:endParaRPr>
            </a:p>
          </p:txBody>
        </p:sp>
        <p:sp>
          <p:nvSpPr>
            <p:cNvPr id="87" name="Rectangle 86">
              <a:extLst>
                <a:ext uri="{FF2B5EF4-FFF2-40B4-BE49-F238E27FC236}">
                  <a16:creationId xmlns:a16="http://schemas.microsoft.com/office/drawing/2014/main" id="{0E4BFD7D-7B7C-42AB-BBA6-C3D81ED28AD3}"/>
                </a:ext>
              </a:extLst>
            </p:cNvPr>
            <p:cNvSpPr/>
            <p:nvPr userDrawn="1"/>
          </p:nvSpPr>
          <p:spPr>
            <a:xfrm>
              <a:off x="7269722" y="5261186"/>
              <a:ext cx="318368" cy="320103"/>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ysClr val="windowText" lastClr="000000"/>
                  </a:solidFill>
                </a:rPr>
                <a:t>118</a:t>
              </a:r>
            </a:p>
            <a:p>
              <a:pPr algn="ctr">
                <a:lnSpc>
                  <a:spcPct val="90000"/>
                </a:lnSpc>
              </a:pPr>
              <a:r>
                <a:rPr lang="en-GB" sz="700">
                  <a:solidFill>
                    <a:sysClr val="windowText" lastClr="000000"/>
                  </a:solidFill>
                </a:rPr>
                <a:t>210</a:t>
              </a:r>
            </a:p>
            <a:p>
              <a:pPr algn="ctr">
                <a:lnSpc>
                  <a:spcPct val="90000"/>
                </a:lnSpc>
              </a:pPr>
              <a:r>
                <a:rPr lang="en-GB" sz="700">
                  <a:solidFill>
                    <a:sysClr val="windowText" lastClr="000000"/>
                  </a:solidFill>
                </a:rPr>
                <a:t>255</a:t>
              </a:r>
              <a:endParaRPr lang="en-GB" sz="700" dirty="0">
                <a:solidFill>
                  <a:sysClr val="windowText" lastClr="000000"/>
                </a:solidFill>
              </a:endParaRPr>
            </a:p>
          </p:txBody>
        </p:sp>
        <p:sp>
          <p:nvSpPr>
            <p:cNvPr id="88" name="Rectangle 87">
              <a:extLst>
                <a:ext uri="{FF2B5EF4-FFF2-40B4-BE49-F238E27FC236}">
                  <a16:creationId xmlns:a16="http://schemas.microsoft.com/office/drawing/2014/main" id="{B5D917B2-29BF-4083-AFA3-34EA48DE2D13}"/>
                </a:ext>
              </a:extLst>
            </p:cNvPr>
            <p:cNvSpPr/>
            <p:nvPr userDrawn="1"/>
          </p:nvSpPr>
          <p:spPr>
            <a:xfrm>
              <a:off x="8057367" y="5261186"/>
              <a:ext cx="318368" cy="320103"/>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chemeClr val="bg1"/>
                  </a:solidFill>
                </a:rPr>
                <a:t>180</a:t>
              </a:r>
            </a:p>
            <a:p>
              <a:pPr algn="ctr">
                <a:lnSpc>
                  <a:spcPct val="90000"/>
                </a:lnSpc>
              </a:pPr>
              <a:r>
                <a:rPr lang="en-GB" sz="700">
                  <a:solidFill>
                    <a:schemeClr val="bg1"/>
                  </a:solidFill>
                </a:rPr>
                <a:t>151</a:t>
              </a:r>
            </a:p>
            <a:p>
              <a:pPr algn="ctr">
                <a:lnSpc>
                  <a:spcPct val="90000"/>
                </a:lnSpc>
              </a:pPr>
              <a:r>
                <a:rPr lang="en-GB" sz="700">
                  <a:solidFill>
                    <a:schemeClr val="bg1"/>
                  </a:solidFill>
                </a:rPr>
                <a:t>255</a:t>
              </a:r>
              <a:endParaRPr lang="en-GB" sz="700" dirty="0">
                <a:solidFill>
                  <a:schemeClr val="bg1"/>
                </a:solidFill>
              </a:endParaRPr>
            </a:p>
          </p:txBody>
        </p:sp>
        <p:sp>
          <p:nvSpPr>
            <p:cNvPr id="89" name="Rectangle 88">
              <a:extLst>
                <a:ext uri="{FF2B5EF4-FFF2-40B4-BE49-F238E27FC236}">
                  <a16:creationId xmlns:a16="http://schemas.microsoft.com/office/drawing/2014/main" id="{A2D7C73A-67D8-4FED-800A-7C73CBDB5101}"/>
                </a:ext>
              </a:extLst>
            </p:cNvPr>
            <p:cNvSpPr/>
            <p:nvPr userDrawn="1"/>
          </p:nvSpPr>
          <p:spPr>
            <a:xfrm>
              <a:off x="6875898" y="5686997"/>
              <a:ext cx="318368" cy="320103"/>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chemeClr val="bg1"/>
                  </a:solidFill>
                </a:rPr>
                <a:t>253</a:t>
              </a:r>
            </a:p>
            <a:p>
              <a:pPr algn="ctr">
                <a:lnSpc>
                  <a:spcPct val="90000"/>
                </a:lnSpc>
              </a:pPr>
              <a:r>
                <a:rPr lang="en-GB" sz="700">
                  <a:solidFill>
                    <a:schemeClr val="bg1"/>
                  </a:solidFill>
                </a:rPr>
                <a:t>52</a:t>
              </a:r>
            </a:p>
            <a:p>
              <a:pPr algn="ctr">
                <a:lnSpc>
                  <a:spcPct val="90000"/>
                </a:lnSpc>
              </a:pPr>
              <a:r>
                <a:rPr lang="en-GB" sz="700">
                  <a:solidFill>
                    <a:schemeClr val="bg1"/>
                  </a:solidFill>
                </a:rPr>
                <a:t>156</a:t>
              </a:r>
              <a:endParaRPr lang="en-GB" sz="700" dirty="0">
                <a:solidFill>
                  <a:schemeClr val="bg1"/>
                </a:solidFill>
              </a:endParaRPr>
            </a:p>
          </p:txBody>
        </p:sp>
        <p:sp>
          <p:nvSpPr>
            <p:cNvPr id="90" name="Rectangle 89">
              <a:extLst>
                <a:ext uri="{FF2B5EF4-FFF2-40B4-BE49-F238E27FC236}">
                  <a16:creationId xmlns:a16="http://schemas.microsoft.com/office/drawing/2014/main" id="{EC915D2C-E7FF-48C5-88D0-A214E72825B1}"/>
                </a:ext>
              </a:extLst>
            </p:cNvPr>
            <p:cNvSpPr/>
            <p:nvPr userDrawn="1"/>
          </p:nvSpPr>
          <p:spPr>
            <a:xfrm>
              <a:off x="7663544" y="5261186"/>
              <a:ext cx="318368" cy="320103"/>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chemeClr val="bg1"/>
                  </a:solidFill>
                </a:rPr>
                <a:t>114</a:t>
              </a:r>
            </a:p>
            <a:p>
              <a:pPr algn="ctr">
                <a:lnSpc>
                  <a:spcPct val="90000"/>
                </a:lnSpc>
              </a:pPr>
              <a:r>
                <a:rPr lang="en-GB" sz="700">
                  <a:solidFill>
                    <a:schemeClr val="bg1"/>
                  </a:solidFill>
                </a:rPr>
                <a:t>19</a:t>
              </a:r>
            </a:p>
            <a:p>
              <a:pPr algn="ctr">
                <a:lnSpc>
                  <a:spcPct val="90000"/>
                </a:lnSpc>
              </a:pPr>
              <a:r>
                <a:rPr lang="en-GB" sz="700">
                  <a:solidFill>
                    <a:schemeClr val="bg1"/>
                  </a:solidFill>
                </a:rPr>
                <a:t>234</a:t>
              </a:r>
              <a:endParaRPr lang="en-GB" sz="700" dirty="0">
                <a:solidFill>
                  <a:schemeClr val="bg1"/>
                </a:solidFill>
              </a:endParaRPr>
            </a:p>
          </p:txBody>
        </p:sp>
        <p:sp>
          <p:nvSpPr>
            <p:cNvPr id="91" name="Rectangle 90">
              <a:extLst>
                <a:ext uri="{FF2B5EF4-FFF2-40B4-BE49-F238E27FC236}">
                  <a16:creationId xmlns:a16="http://schemas.microsoft.com/office/drawing/2014/main" id="{8BEE1031-0F8F-4739-9C13-A5F2DC318357}"/>
                </a:ext>
              </a:extLst>
            </p:cNvPr>
            <p:cNvSpPr/>
            <p:nvPr userDrawn="1"/>
          </p:nvSpPr>
          <p:spPr>
            <a:xfrm>
              <a:off x="7269722" y="5686997"/>
              <a:ext cx="318368" cy="320103"/>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chemeClr val="bg1"/>
                  </a:solidFill>
                </a:rPr>
                <a:t>255</a:t>
              </a:r>
            </a:p>
            <a:p>
              <a:pPr algn="ctr">
                <a:lnSpc>
                  <a:spcPct val="90000"/>
                </a:lnSpc>
              </a:pPr>
              <a:r>
                <a:rPr lang="en-GB" sz="700">
                  <a:solidFill>
                    <a:schemeClr val="bg1"/>
                  </a:solidFill>
                </a:rPr>
                <a:t>163</a:t>
              </a:r>
            </a:p>
            <a:p>
              <a:pPr algn="ctr">
                <a:lnSpc>
                  <a:spcPct val="90000"/>
                </a:lnSpc>
              </a:pPr>
              <a:r>
                <a:rPr lang="en-GB" sz="700">
                  <a:solidFill>
                    <a:schemeClr val="bg1"/>
                  </a:solidFill>
                </a:rPr>
                <a:t>218</a:t>
              </a:r>
              <a:endParaRPr lang="en-GB" sz="700" dirty="0">
                <a:solidFill>
                  <a:schemeClr val="bg1"/>
                </a:solidFill>
              </a:endParaRPr>
            </a:p>
          </p:txBody>
        </p:sp>
        <p:sp>
          <p:nvSpPr>
            <p:cNvPr id="92" name="Rectangle 91">
              <a:extLst>
                <a:ext uri="{FF2B5EF4-FFF2-40B4-BE49-F238E27FC236}">
                  <a16:creationId xmlns:a16="http://schemas.microsoft.com/office/drawing/2014/main" id="{F2066229-A6D4-425C-AC6C-C91823237793}"/>
                </a:ext>
              </a:extLst>
            </p:cNvPr>
            <p:cNvSpPr/>
            <p:nvPr userDrawn="1"/>
          </p:nvSpPr>
          <p:spPr>
            <a:xfrm>
              <a:off x="6088252" y="5686997"/>
              <a:ext cx="318368" cy="320103"/>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chemeClr val="bg1"/>
                  </a:solidFill>
                </a:rPr>
                <a:t>0</a:t>
              </a:r>
            </a:p>
            <a:p>
              <a:pPr algn="ctr">
                <a:lnSpc>
                  <a:spcPct val="90000"/>
                </a:lnSpc>
              </a:pPr>
              <a:r>
                <a:rPr lang="en-GB" sz="700">
                  <a:solidFill>
                    <a:schemeClr val="bg1"/>
                  </a:solidFill>
                </a:rPr>
                <a:t>192</a:t>
              </a:r>
            </a:p>
            <a:p>
              <a:pPr algn="ctr">
                <a:lnSpc>
                  <a:spcPct val="90000"/>
                </a:lnSpc>
              </a:pPr>
              <a:r>
                <a:rPr lang="en-GB" sz="700">
                  <a:solidFill>
                    <a:schemeClr val="bg1"/>
                  </a:solidFill>
                </a:rPr>
                <a:t>174</a:t>
              </a:r>
              <a:endParaRPr lang="en-GB" sz="700" dirty="0">
                <a:solidFill>
                  <a:schemeClr val="bg1"/>
                </a:solidFill>
              </a:endParaRPr>
            </a:p>
          </p:txBody>
        </p:sp>
        <p:sp>
          <p:nvSpPr>
            <p:cNvPr id="93" name="Rectangle 92">
              <a:extLst>
                <a:ext uri="{FF2B5EF4-FFF2-40B4-BE49-F238E27FC236}">
                  <a16:creationId xmlns:a16="http://schemas.microsoft.com/office/drawing/2014/main" id="{B1A139CB-8C9F-44CD-AD3D-19CC8D3948A1}"/>
                </a:ext>
              </a:extLst>
            </p:cNvPr>
            <p:cNvSpPr/>
            <p:nvPr userDrawn="1"/>
          </p:nvSpPr>
          <p:spPr>
            <a:xfrm>
              <a:off x="8451190" y="5686997"/>
              <a:ext cx="318368" cy="320103"/>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ysClr val="windowText" lastClr="000000"/>
                  </a:solidFill>
                </a:rPr>
                <a:t>99</a:t>
              </a:r>
            </a:p>
            <a:p>
              <a:pPr algn="ctr">
                <a:lnSpc>
                  <a:spcPct val="90000"/>
                </a:lnSpc>
              </a:pPr>
              <a:r>
                <a:rPr lang="en-GB" sz="700">
                  <a:solidFill>
                    <a:sysClr val="windowText" lastClr="000000"/>
                  </a:solidFill>
                </a:rPr>
                <a:t>235</a:t>
              </a:r>
            </a:p>
            <a:p>
              <a:pPr algn="ctr">
                <a:lnSpc>
                  <a:spcPct val="90000"/>
                </a:lnSpc>
              </a:pPr>
              <a:r>
                <a:rPr lang="en-GB" sz="700">
                  <a:solidFill>
                    <a:sysClr val="windowText" lastClr="000000"/>
                  </a:solidFill>
                </a:rPr>
                <a:t>218</a:t>
              </a:r>
              <a:endParaRPr lang="en-GB" sz="700" dirty="0">
                <a:solidFill>
                  <a:sysClr val="windowText" lastClr="000000"/>
                </a:solidFill>
              </a:endParaRPr>
            </a:p>
          </p:txBody>
        </p:sp>
        <p:sp>
          <p:nvSpPr>
            <p:cNvPr id="94" name="Rectangle 93">
              <a:extLst>
                <a:ext uri="{FF2B5EF4-FFF2-40B4-BE49-F238E27FC236}">
                  <a16:creationId xmlns:a16="http://schemas.microsoft.com/office/drawing/2014/main" id="{A6A28226-9A3E-4DF4-A814-1F5BE4A18360}"/>
                </a:ext>
              </a:extLst>
            </p:cNvPr>
            <p:cNvSpPr/>
            <p:nvPr userDrawn="1"/>
          </p:nvSpPr>
          <p:spPr>
            <a:xfrm>
              <a:off x="6482075" y="5261186"/>
              <a:ext cx="318368" cy="320103"/>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chemeClr val="bg1"/>
                  </a:solidFill>
                </a:rPr>
                <a:t>0</a:t>
              </a:r>
            </a:p>
            <a:p>
              <a:pPr algn="ctr">
                <a:lnSpc>
                  <a:spcPct val="90000"/>
                </a:lnSpc>
              </a:pPr>
              <a:r>
                <a:rPr lang="en-GB" sz="700">
                  <a:solidFill>
                    <a:schemeClr val="bg1"/>
                  </a:solidFill>
                </a:rPr>
                <a:t>184</a:t>
              </a:r>
            </a:p>
            <a:p>
              <a:pPr algn="ctr">
                <a:lnSpc>
                  <a:spcPct val="90000"/>
                </a:lnSpc>
              </a:pPr>
              <a:r>
                <a:rPr lang="en-GB" sz="700">
                  <a:solidFill>
                    <a:schemeClr val="bg1"/>
                  </a:solidFill>
                </a:rPr>
                <a:t>245</a:t>
              </a:r>
              <a:endParaRPr lang="en-GB" sz="700" dirty="0">
                <a:solidFill>
                  <a:schemeClr val="bg1"/>
                </a:solidFill>
              </a:endParaRPr>
            </a:p>
          </p:txBody>
        </p:sp>
        <p:sp>
          <p:nvSpPr>
            <p:cNvPr id="95" name="Rectangle 94">
              <a:extLst>
                <a:ext uri="{FF2B5EF4-FFF2-40B4-BE49-F238E27FC236}">
                  <a16:creationId xmlns:a16="http://schemas.microsoft.com/office/drawing/2014/main" id="{21C44B0D-C09B-4486-995E-6FCC691F6CF2}"/>
                </a:ext>
              </a:extLst>
            </p:cNvPr>
            <p:cNvSpPr/>
            <p:nvPr userDrawn="1"/>
          </p:nvSpPr>
          <p:spPr>
            <a:xfrm>
              <a:off x="8057367" y="5686997"/>
              <a:ext cx="318368" cy="320103"/>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chemeClr val="bg1"/>
                  </a:solidFill>
                </a:rPr>
                <a:t>81</a:t>
              </a:r>
            </a:p>
            <a:p>
              <a:pPr algn="ctr">
                <a:lnSpc>
                  <a:spcPct val="90000"/>
                </a:lnSpc>
              </a:pPr>
              <a:r>
                <a:rPr lang="en-GB" sz="700">
                  <a:solidFill>
                    <a:schemeClr val="bg1"/>
                  </a:solidFill>
                </a:rPr>
                <a:t>13</a:t>
              </a:r>
            </a:p>
            <a:p>
              <a:pPr algn="ctr">
                <a:lnSpc>
                  <a:spcPct val="90000"/>
                </a:lnSpc>
              </a:pPr>
              <a:r>
                <a:rPr lang="en-GB" sz="700">
                  <a:solidFill>
                    <a:schemeClr val="bg1"/>
                  </a:solidFill>
                </a:rPr>
                <a:t>188</a:t>
              </a:r>
              <a:endParaRPr lang="en-GB" sz="700" dirty="0">
                <a:solidFill>
                  <a:schemeClr val="bg1"/>
                </a:solidFill>
              </a:endParaRPr>
            </a:p>
          </p:txBody>
        </p:sp>
        <p:sp>
          <p:nvSpPr>
            <p:cNvPr id="96" name="Rectangle 95">
              <a:extLst>
                <a:ext uri="{FF2B5EF4-FFF2-40B4-BE49-F238E27FC236}">
                  <a16:creationId xmlns:a16="http://schemas.microsoft.com/office/drawing/2014/main" id="{24B14724-2B96-4A69-984B-74A5856F63C4}"/>
                </a:ext>
              </a:extLst>
            </p:cNvPr>
            <p:cNvSpPr/>
            <p:nvPr userDrawn="1"/>
          </p:nvSpPr>
          <p:spPr>
            <a:xfrm>
              <a:off x="8451190" y="5261186"/>
              <a:ext cx="318368" cy="320103"/>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chemeClr val="bg1"/>
                  </a:solidFill>
                </a:rPr>
                <a:t>9</a:t>
              </a:r>
            </a:p>
            <a:p>
              <a:pPr algn="ctr">
                <a:lnSpc>
                  <a:spcPct val="90000"/>
                </a:lnSpc>
              </a:pPr>
              <a:r>
                <a:rPr lang="en-GB" sz="700">
                  <a:solidFill>
                    <a:schemeClr val="bg1"/>
                  </a:solidFill>
                </a:rPr>
                <a:t>142</a:t>
              </a:r>
            </a:p>
            <a:p>
              <a:pPr algn="ctr">
                <a:lnSpc>
                  <a:spcPct val="90000"/>
                </a:lnSpc>
              </a:pPr>
              <a:r>
                <a:rPr lang="en-GB" sz="700">
                  <a:solidFill>
                    <a:schemeClr val="bg1"/>
                  </a:solidFill>
                </a:rPr>
                <a:t>126</a:t>
              </a:r>
              <a:endParaRPr lang="en-GB" sz="700" dirty="0">
                <a:solidFill>
                  <a:schemeClr val="bg1"/>
                </a:solidFill>
              </a:endParaRPr>
            </a:p>
          </p:txBody>
        </p:sp>
        <p:sp>
          <p:nvSpPr>
            <p:cNvPr id="97" name="Rectangle 96">
              <a:extLst>
                <a:ext uri="{FF2B5EF4-FFF2-40B4-BE49-F238E27FC236}">
                  <a16:creationId xmlns:a16="http://schemas.microsoft.com/office/drawing/2014/main" id="{25A56029-E17B-4898-871B-11FD8F48CAF6}"/>
                </a:ext>
              </a:extLst>
            </p:cNvPr>
            <p:cNvSpPr/>
            <p:nvPr userDrawn="1"/>
          </p:nvSpPr>
          <p:spPr>
            <a:xfrm>
              <a:off x="7663544" y="5686997"/>
              <a:ext cx="318368" cy="320103"/>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chemeClr val="bg1"/>
                  </a:solidFill>
                </a:rPr>
                <a:t>102</a:t>
              </a:r>
            </a:p>
            <a:p>
              <a:pPr algn="ctr">
                <a:lnSpc>
                  <a:spcPct val="90000"/>
                </a:lnSpc>
              </a:pPr>
              <a:r>
                <a:rPr lang="en-GB" sz="700">
                  <a:solidFill>
                    <a:schemeClr val="bg1"/>
                  </a:solidFill>
                </a:rPr>
                <a:t>102</a:t>
              </a:r>
            </a:p>
            <a:p>
              <a:pPr algn="ctr">
                <a:lnSpc>
                  <a:spcPct val="90000"/>
                </a:lnSpc>
              </a:pPr>
              <a:r>
                <a:rPr lang="en-GB" sz="700">
                  <a:solidFill>
                    <a:schemeClr val="bg1"/>
                  </a:solidFill>
                </a:rPr>
                <a:t>102</a:t>
              </a:r>
              <a:endParaRPr lang="en-GB" sz="700" dirty="0">
                <a:solidFill>
                  <a:schemeClr val="bg1"/>
                </a:solidFill>
              </a:endParaRPr>
            </a:p>
          </p:txBody>
        </p:sp>
        <p:sp>
          <p:nvSpPr>
            <p:cNvPr id="98" name="Rectangle 97">
              <a:extLst>
                <a:ext uri="{FF2B5EF4-FFF2-40B4-BE49-F238E27FC236}">
                  <a16:creationId xmlns:a16="http://schemas.microsoft.com/office/drawing/2014/main" id="{E91353B9-D58F-4CC4-8017-A57DFEF3A5A0}"/>
                </a:ext>
              </a:extLst>
            </p:cNvPr>
            <p:cNvSpPr/>
            <p:nvPr userDrawn="1"/>
          </p:nvSpPr>
          <p:spPr>
            <a:xfrm>
              <a:off x="6482075" y="5686997"/>
              <a:ext cx="318368" cy="320103"/>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chemeClr val="bg1"/>
                  </a:solidFill>
                </a:rPr>
                <a:t>171</a:t>
              </a:r>
            </a:p>
            <a:p>
              <a:pPr algn="ctr">
                <a:lnSpc>
                  <a:spcPct val="90000"/>
                </a:lnSpc>
              </a:pPr>
              <a:r>
                <a:rPr lang="en-GB" sz="700">
                  <a:solidFill>
                    <a:schemeClr val="bg1"/>
                  </a:solidFill>
                </a:rPr>
                <a:t>13</a:t>
              </a:r>
            </a:p>
            <a:p>
              <a:pPr algn="ctr">
                <a:lnSpc>
                  <a:spcPct val="90000"/>
                </a:lnSpc>
              </a:pPr>
              <a:r>
                <a:rPr lang="en-GB" sz="700">
                  <a:solidFill>
                    <a:schemeClr val="bg1"/>
                  </a:solidFill>
                </a:rPr>
                <a:t>130</a:t>
              </a:r>
              <a:endParaRPr lang="en-GB" sz="700" dirty="0">
                <a:solidFill>
                  <a:schemeClr val="bg1"/>
                </a:solidFill>
              </a:endParaRPr>
            </a:p>
          </p:txBody>
        </p:sp>
      </p:grpSp>
      <p:grpSp>
        <p:nvGrpSpPr>
          <p:cNvPr id="99" name="Group 98">
            <a:extLst>
              <a:ext uri="{FF2B5EF4-FFF2-40B4-BE49-F238E27FC236}">
                <a16:creationId xmlns:a16="http://schemas.microsoft.com/office/drawing/2014/main" id="{642ECFFB-E253-47C6-9B8B-4847610FA685}"/>
              </a:ext>
            </a:extLst>
          </p:cNvPr>
          <p:cNvGrpSpPr/>
          <p:nvPr userDrawn="1"/>
        </p:nvGrpSpPr>
        <p:grpSpPr>
          <a:xfrm>
            <a:off x="6088251" y="3518776"/>
            <a:ext cx="3030263" cy="852557"/>
            <a:chOff x="5676530" y="3651946"/>
            <a:chExt cx="2681922" cy="852557"/>
          </a:xfrm>
        </p:grpSpPr>
        <p:cxnSp>
          <p:nvCxnSpPr>
            <p:cNvPr id="100" name="Straight Connector 99">
              <a:extLst>
                <a:ext uri="{FF2B5EF4-FFF2-40B4-BE49-F238E27FC236}">
                  <a16:creationId xmlns:a16="http://schemas.microsoft.com/office/drawing/2014/main" id="{88B9AC04-B2BC-4A0F-AB2E-330C8D5D1160}"/>
                </a:ext>
              </a:extLst>
            </p:cNvPr>
            <p:cNvCxnSpPr>
              <a:cxnSpLocks/>
            </p:cNvCxnSpPr>
            <p:nvPr userDrawn="1"/>
          </p:nvCxnSpPr>
          <p:spPr>
            <a:xfrm>
              <a:off x="5676530" y="4504503"/>
              <a:ext cx="2681922"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74DB764-E8F7-423C-B6C3-CB9F7B30F378}"/>
                </a:ext>
              </a:extLst>
            </p:cNvPr>
            <p:cNvCxnSpPr>
              <a:cxnSpLocks/>
            </p:cNvCxnSpPr>
            <p:nvPr userDrawn="1"/>
          </p:nvCxnSpPr>
          <p:spPr>
            <a:xfrm>
              <a:off x="5676530" y="3651946"/>
              <a:ext cx="2681922"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629299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33821-7F6E-47FF-89CD-D057DAFB6B1F}"/>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38465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Right Vertical Window_Pacific Blue">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FB3438ED-7D83-4E19-BA74-594DA1B857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4388" y="313438"/>
            <a:ext cx="786440" cy="316800"/>
          </a:xfrm>
          <a:prstGeom prst="rect">
            <a:avLst/>
          </a:prstGeom>
        </p:spPr>
      </p:pic>
      <p:sp>
        <p:nvSpPr>
          <p:cNvPr id="8" name="Rectangle 7">
            <a:extLst>
              <a:ext uri="{FF2B5EF4-FFF2-40B4-BE49-F238E27FC236}">
                <a16:creationId xmlns:a16="http://schemas.microsoft.com/office/drawing/2014/main" id="{A02F7677-E68A-4B9D-BD77-AED2A937FB01}"/>
              </a:ext>
            </a:extLst>
          </p:cNvPr>
          <p:cNvSpPr>
            <a:spLocks noChangeAspect="1"/>
          </p:cNvSpPr>
          <p:nvPr userDrawn="1"/>
        </p:nvSpPr>
        <p:spPr>
          <a:xfrm>
            <a:off x="4442218" y="313438"/>
            <a:ext cx="3957246" cy="5693662"/>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9" name="Title 1">
            <a:extLst>
              <a:ext uri="{FF2B5EF4-FFF2-40B4-BE49-F238E27FC236}">
                <a16:creationId xmlns:a16="http://schemas.microsoft.com/office/drawing/2014/main" id="{761EF0CE-F7A1-4591-B6CC-532B64630C6A}"/>
              </a:ext>
            </a:extLst>
          </p:cNvPr>
          <p:cNvSpPr>
            <a:spLocks noGrp="1"/>
          </p:cNvSpPr>
          <p:nvPr>
            <p:ph type="ctrTitle" hasCustomPrompt="1"/>
          </p:nvPr>
        </p:nvSpPr>
        <p:spPr>
          <a:xfrm>
            <a:off x="4684266" y="556419"/>
            <a:ext cx="3471421" cy="4140000"/>
          </a:xfrm>
        </p:spPr>
        <p:txBody>
          <a:bodyPr anchor="t" anchorCtr="0"/>
          <a:lstStyle>
            <a:lvl1pPr algn="l">
              <a:defRPr sz="6000" baseline="0">
                <a:solidFill>
                  <a:schemeClr val="bg1"/>
                </a:solidFill>
              </a:defRPr>
            </a:lvl1pPr>
          </a:lstStyle>
          <a:p>
            <a:r>
              <a:rPr lang="en-GB" dirty="0"/>
              <a:t>Title slide text only</a:t>
            </a:r>
            <a:endParaRPr lang="en-US" dirty="0"/>
          </a:p>
        </p:txBody>
      </p:sp>
      <p:sp>
        <p:nvSpPr>
          <p:cNvPr id="10" name="Text Placeholder 3">
            <a:extLst>
              <a:ext uri="{FF2B5EF4-FFF2-40B4-BE49-F238E27FC236}">
                <a16:creationId xmlns:a16="http://schemas.microsoft.com/office/drawing/2014/main" id="{78731660-334C-4303-AC5A-A2D533414C83}"/>
              </a:ext>
            </a:extLst>
          </p:cNvPr>
          <p:cNvSpPr>
            <a:spLocks noGrp="1"/>
          </p:cNvSpPr>
          <p:nvPr>
            <p:ph type="body" sz="quarter" idx="11"/>
          </p:nvPr>
        </p:nvSpPr>
        <p:spPr>
          <a:xfrm>
            <a:off x="4684266" y="4949907"/>
            <a:ext cx="3471421"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801065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Left Horizontal Window Image_KPMG Blue">
    <p:bg>
      <p:bgPr>
        <a:solidFill>
          <a:schemeClr val="tx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B0275A1-4E3E-48B4-BAB9-5760028C2A89}"/>
              </a:ext>
            </a:extLst>
          </p:cNvPr>
          <p:cNvSpPr>
            <a:spLocks noGrp="1"/>
          </p:cNvSpPr>
          <p:nvPr>
            <p:ph type="ctrTitle" hasCustomPrompt="1"/>
          </p:nvPr>
        </p:nvSpPr>
        <p:spPr>
          <a:xfrm>
            <a:off x="5802562" y="1263838"/>
            <a:ext cx="3614487" cy="3022538"/>
          </a:xfrm>
        </p:spPr>
        <p:txBody>
          <a:bodyPr anchor="t" anchorCtr="0"/>
          <a:lstStyle>
            <a:lvl1pPr algn="l">
              <a:defRPr sz="6000" baseline="0">
                <a:solidFill>
                  <a:schemeClr val="bg1"/>
                </a:solidFill>
              </a:defRPr>
            </a:lvl1pPr>
          </a:lstStyle>
          <a:p>
            <a:r>
              <a:rPr lang="en-GB" dirty="0"/>
              <a:t>Title slide text only</a:t>
            </a:r>
            <a:endParaRPr lang="en-US" dirty="0"/>
          </a:p>
        </p:txBody>
      </p:sp>
      <p:sp>
        <p:nvSpPr>
          <p:cNvPr id="10" name="Text Placeholder 3">
            <a:extLst>
              <a:ext uri="{FF2B5EF4-FFF2-40B4-BE49-F238E27FC236}">
                <a16:creationId xmlns:a16="http://schemas.microsoft.com/office/drawing/2014/main" id="{AC1C3988-08A6-4286-B6AA-05D89ED8A651}"/>
              </a:ext>
            </a:extLst>
          </p:cNvPr>
          <p:cNvSpPr>
            <a:spLocks noGrp="1"/>
          </p:cNvSpPr>
          <p:nvPr>
            <p:ph type="body" sz="quarter" idx="11"/>
          </p:nvPr>
        </p:nvSpPr>
        <p:spPr>
          <a:xfrm>
            <a:off x="5802562" y="4881887"/>
            <a:ext cx="3614487"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11" name="Picture Placeholder 2">
            <a:extLst>
              <a:ext uri="{FF2B5EF4-FFF2-40B4-BE49-F238E27FC236}">
                <a16:creationId xmlns:a16="http://schemas.microsoft.com/office/drawing/2014/main" id="{8F0376D9-6560-49E3-9347-981424F2A841}"/>
              </a:ext>
            </a:extLst>
          </p:cNvPr>
          <p:cNvSpPr>
            <a:spLocks noGrp="1"/>
          </p:cNvSpPr>
          <p:nvPr>
            <p:ph type="pic" sz="quarter" idx="12"/>
          </p:nvPr>
        </p:nvSpPr>
        <p:spPr>
          <a:xfrm>
            <a:off x="814388" y="1263838"/>
            <a:ext cx="4354574" cy="3022538"/>
          </a:xfrm>
          <a:solidFill>
            <a:schemeClr val="accent1"/>
          </a:solidFill>
        </p:spPr>
        <p:txBody>
          <a:bodyPr vert="horz" lIns="0" tIns="0" rIns="0" bIns="0" rtlCol="0" anchor="ctr" anchorCtr="0">
            <a:noAutofit/>
          </a:bodyPr>
          <a:lstStyle>
            <a:lvl1pPr>
              <a:defRPr lang="en-US" b="0">
                <a:solidFill>
                  <a:schemeClr val="bg1"/>
                </a:solidFill>
              </a:defRPr>
            </a:lvl1pPr>
          </a:lstStyle>
          <a:p>
            <a:pPr lvl="0" algn="ctr"/>
            <a:r>
              <a:rPr lang="en-US"/>
              <a:t>Click icon to add picture</a:t>
            </a:r>
          </a:p>
        </p:txBody>
      </p:sp>
      <p:pic>
        <p:nvPicPr>
          <p:cNvPr id="12" name="Graphic 11">
            <a:extLst>
              <a:ext uri="{FF2B5EF4-FFF2-40B4-BE49-F238E27FC236}">
                <a16:creationId xmlns:a16="http://schemas.microsoft.com/office/drawing/2014/main" id="{4B8876DD-8352-4216-B6B9-2B8FE93A5D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02562" y="313438"/>
            <a:ext cx="786440" cy="316800"/>
          </a:xfrm>
          <a:prstGeom prst="rect">
            <a:avLst/>
          </a:prstGeom>
        </p:spPr>
      </p:pic>
    </p:spTree>
    <p:extLst>
      <p:ext uri="{BB962C8B-B14F-4D97-AF65-F5344CB8AC3E}">
        <p14:creationId xmlns:p14="http://schemas.microsoft.com/office/powerpoint/2010/main" val="2051539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Left Vertical Window Image_KPMG Blue">
    <p:bg>
      <p:bgPr>
        <a:solidFill>
          <a:schemeClr val="tx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5682207-1C67-48E7-903C-2443D4C29A9D}"/>
              </a:ext>
            </a:extLst>
          </p:cNvPr>
          <p:cNvSpPr>
            <a:spLocks noGrp="1"/>
          </p:cNvSpPr>
          <p:nvPr>
            <p:ph type="ctrTitle" hasCustomPrompt="1"/>
          </p:nvPr>
        </p:nvSpPr>
        <p:spPr>
          <a:xfrm>
            <a:off x="4525599" y="1263838"/>
            <a:ext cx="4566013" cy="3022538"/>
          </a:xfrm>
        </p:spPr>
        <p:txBody>
          <a:bodyPr anchor="t" anchorCtr="0"/>
          <a:lstStyle>
            <a:lvl1pPr algn="l">
              <a:defRPr sz="6000" baseline="0">
                <a:solidFill>
                  <a:schemeClr val="bg1"/>
                </a:solidFill>
              </a:defRPr>
            </a:lvl1pPr>
          </a:lstStyle>
          <a:p>
            <a:r>
              <a:rPr lang="en-GB" dirty="0"/>
              <a:t>Title slide text only</a:t>
            </a:r>
            <a:endParaRPr lang="en-US" dirty="0"/>
          </a:p>
        </p:txBody>
      </p:sp>
      <p:sp>
        <p:nvSpPr>
          <p:cNvPr id="7" name="Text Placeholder 3">
            <a:extLst>
              <a:ext uri="{FF2B5EF4-FFF2-40B4-BE49-F238E27FC236}">
                <a16:creationId xmlns:a16="http://schemas.microsoft.com/office/drawing/2014/main" id="{16693FA2-0CA2-4E11-B8BD-FECD97D4C7D9}"/>
              </a:ext>
            </a:extLst>
          </p:cNvPr>
          <p:cNvSpPr>
            <a:spLocks noGrp="1"/>
          </p:cNvSpPr>
          <p:nvPr>
            <p:ph type="body" sz="quarter" idx="11"/>
          </p:nvPr>
        </p:nvSpPr>
        <p:spPr>
          <a:xfrm>
            <a:off x="4525599" y="4881887"/>
            <a:ext cx="4566013"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8" name="Picture Placeholder 2">
            <a:extLst>
              <a:ext uri="{FF2B5EF4-FFF2-40B4-BE49-F238E27FC236}">
                <a16:creationId xmlns:a16="http://schemas.microsoft.com/office/drawing/2014/main" id="{246D80B7-7732-4A1A-A021-569FBF49B80E}"/>
              </a:ext>
            </a:extLst>
          </p:cNvPr>
          <p:cNvSpPr>
            <a:spLocks noGrp="1"/>
          </p:cNvSpPr>
          <p:nvPr>
            <p:ph type="pic" sz="quarter" idx="12"/>
          </p:nvPr>
        </p:nvSpPr>
        <p:spPr>
          <a:xfrm>
            <a:off x="814388" y="1263838"/>
            <a:ext cx="3077611" cy="4428048"/>
          </a:xfrm>
          <a:solidFill>
            <a:schemeClr val="accent1"/>
          </a:solidFill>
        </p:spPr>
        <p:txBody>
          <a:bodyPr vert="horz" lIns="0" tIns="0" rIns="0" bIns="0" rtlCol="0" anchor="ctr" anchorCtr="0">
            <a:noAutofit/>
          </a:bodyPr>
          <a:lstStyle>
            <a:lvl1pPr>
              <a:defRPr lang="en-US" b="0">
                <a:solidFill>
                  <a:schemeClr val="bg1"/>
                </a:solidFill>
              </a:defRPr>
            </a:lvl1pPr>
          </a:lstStyle>
          <a:p>
            <a:pPr lvl="0" algn="ctr"/>
            <a:r>
              <a:rPr lang="en-US"/>
              <a:t>Click icon to add picture</a:t>
            </a:r>
          </a:p>
        </p:txBody>
      </p:sp>
      <p:pic>
        <p:nvPicPr>
          <p:cNvPr id="13" name="Graphic 12">
            <a:extLst>
              <a:ext uri="{FF2B5EF4-FFF2-40B4-BE49-F238E27FC236}">
                <a16:creationId xmlns:a16="http://schemas.microsoft.com/office/drawing/2014/main" id="{A5E4D31B-44FE-4043-8DB5-350B5A0A65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57336" y="313438"/>
            <a:ext cx="786440" cy="316800"/>
          </a:xfrm>
          <a:prstGeom prst="rect">
            <a:avLst/>
          </a:prstGeom>
        </p:spPr>
      </p:pic>
    </p:spTree>
    <p:extLst>
      <p:ext uri="{BB962C8B-B14F-4D97-AF65-F5344CB8AC3E}">
        <p14:creationId xmlns:p14="http://schemas.microsoft.com/office/powerpoint/2010/main" val="1418315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Right Horizontal Window Image_Cobalt Blue">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B0275A1-4E3E-48B4-BAB9-5760028C2A89}"/>
              </a:ext>
            </a:extLst>
          </p:cNvPr>
          <p:cNvSpPr>
            <a:spLocks noGrp="1"/>
          </p:cNvSpPr>
          <p:nvPr>
            <p:ph type="ctrTitle" hasCustomPrompt="1"/>
          </p:nvPr>
        </p:nvSpPr>
        <p:spPr>
          <a:xfrm>
            <a:off x="5802563" y="1263838"/>
            <a:ext cx="3289049" cy="3022538"/>
          </a:xfrm>
        </p:spPr>
        <p:txBody>
          <a:bodyPr anchor="t" anchorCtr="0"/>
          <a:lstStyle>
            <a:lvl1pPr algn="l">
              <a:defRPr sz="6000" baseline="0">
                <a:solidFill>
                  <a:schemeClr val="bg1"/>
                </a:solidFill>
              </a:defRPr>
            </a:lvl1pPr>
          </a:lstStyle>
          <a:p>
            <a:r>
              <a:rPr lang="en-GB" dirty="0"/>
              <a:t>Title slide text only</a:t>
            </a:r>
            <a:endParaRPr lang="en-US" dirty="0"/>
          </a:p>
        </p:txBody>
      </p:sp>
      <p:sp>
        <p:nvSpPr>
          <p:cNvPr id="10" name="Text Placeholder 3">
            <a:extLst>
              <a:ext uri="{FF2B5EF4-FFF2-40B4-BE49-F238E27FC236}">
                <a16:creationId xmlns:a16="http://schemas.microsoft.com/office/drawing/2014/main" id="{AC1C3988-08A6-4286-B6AA-05D89ED8A651}"/>
              </a:ext>
            </a:extLst>
          </p:cNvPr>
          <p:cNvSpPr>
            <a:spLocks noGrp="1"/>
          </p:cNvSpPr>
          <p:nvPr>
            <p:ph type="body" sz="quarter" idx="11"/>
          </p:nvPr>
        </p:nvSpPr>
        <p:spPr>
          <a:xfrm>
            <a:off x="5802563" y="4881887"/>
            <a:ext cx="3289049"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11" name="Picture Placeholder 2">
            <a:extLst>
              <a:ext uri="{FF2B5EF4-FFF2-40B4-BE49-F238E27FC236}">
                <a16:creationId xmlns:a16="http://schemas.microsoft.com/office/drawing/2014/main" id="{8F0376D9-6560-49E3-9347-981424F2A841}"/>
              </a:ext>
            </a:extLst>
          </p:cNvPr>
          <p:cNvSpPr>
            <a:spLocks noGrp="1"/>
          </p:cNvSpPr>
          <p:nvPr>
            <p:ph type="pic" sz="quarter" idx="12"/>
          </p:nvPr>
        </p:nvSpPr>
        <p:spPr>
          <a:xfrm>
            <a:off x="814388" y="1263838"/>
            <a:ext cx="4354574" cy="3022538"/>
          </a:xfrm>
          <a:solidFill>
            <a:schemeClr val="tx2"/>
          </a:solidFill>
        </p:spPr>
        <p:txBody>
          <a:bodyPr vert="horz" lIns="0" tIns="0" rIns="0" bIns="0" rtlCol="0" anchor="ctr" anchorCtr="0">
            <a:noAutofit/>
          </a:bodyPr>
          <a:lstStyle>
            <a:lvl1pPr>
              <a:defRPr lang="en-US" b="0">
                <a:solidFill>
                  <a:schemeClr val="bg1"/>
                </a:solidFill>
              </a:defRPr>
            </a:lvl1pPr>
          </a:lstStyle>
          <a:p>
            <a:pPr lvl="0" algn="ctr"/>
            <a:r>
              <a:rPr lang="en-US"/>
              <a:t>Click icon to add picture</a:t>
            </a:r>
          </a:p>
        </p:txBody>
      </p:sp>
      <p:pic>
        <p:nvPicPr>
          <p:cNvPr id="7" name="Graphic 6">
            <a:extLst>
              <a:ext uri="{FF2B5EF4-FFF2-40B4-BE49-F238E27FC236}">
                <a16:creationId xmlns:a16="http://schemas.microsoft.com/office/drawing/2014/main" id="{E2053A9A-022B-4522-BBE7-DBE0DBDCC5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4388" y="313438"/>
            <a:ext cx="786440" cy="316800"/>
          </a:xfrm>
          <a:prstGeom prst="rect">
            <a:avLst/>
          </a:prstGeom>
        </p:spPr>
      </p:pic>
    </p:spTree>
    <p:extLst>
      <p:ext uri="{BB962C8B-B14F-4D97-AF65-F5344CB8AC3E}">
        <p14:creationId xmlns:p14="http://schemas.microsoft.com/office/powerpoint/2010/main" val="1488131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Right Vertical Window Image_Cobalt Blu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5682207-1C67-48E7-903C-2443D4C29A9D}"/>
              </a:ext>
            </a:extLst>
          </p:cNvPr>
          <p:cNvSpPr>
            <a:spLocks noGrp="1"/>
          </p:cNvSpPr>
          <p:nvPr>
            <p:ph type="ctrTitle" hasCustomPrompt="1"/>
          </p:nvPr>
        </p:nvSpPr>
        <p:spPr>
          <a:xfrm>
            <a:off x="814388" y="1263838"/>
            <a:ext cx="4645379" cy="3022538"/>
          </a:xfrm>
        </p:spPr>
        <p:txBody>
          <a:bodyPr anchor="t" anchorCtr="0"/>
          <a:lstStyle>
            <a:lvl1pPr algn="l">
              <a:defRPr sz="6000" baseline="0">
                <a:solidFill>
                  <a:schemeClr val="bg1"/>
                </a:solidFill>
              </a:defRPr>
            </a:lvl1pPr>
          </a:lstStyle>
          <a:p>
            <a:r>
              <a:rPr lang="en-GB" dirty="0"/>
              <a:t>Title slide text only</a:t>
            </a:r>
            <a:endParaRPr lang="en-US" dirty="0"/>
          </a:p>
        </p:txBody>
      </p:sp>
      <p:sp>
        <p:nvSpPr>
          <p:cNvPr id="7" name="Text Placeholder 3">
            <a:extLst>
              <a:ext uri="{FF2B5EF4-FFF2-40B4-BE49-F238E27FC236}">
                <a16:creationId xmlns:a16="http://schemas.microsoft.com/office/drawing/2014/main" id="{16693FA2-0CA2-4E11-B8BD-FECD97D4C7D9}"/>
              </a:ext>
            </a:extLst>
          </p:cNvPr>
          <p:cNvSpPr>
            <a:spLocks noGrp="1"/>
          </p:cNvSpPr>
          <p:nvPr>
            <p:ph type="body" sz="quarter" idx="11"/>
          </p:nvPr>
        </p:nvSpPr>
        <p:spPr>
          <a:xfrm>
            <a:off x="814388" y="4881887"/>
            <a:ext cx="4645379"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8" name="Picture Placeholder 2">
            <a:extLst>
              <a:ext uri="{FF2B5EF4-FFF2-40B4-BE49-F238E27FC236}">
                <a16:creationId xmlns:a16="http://schemas.microsoft.com/office/drawing/2014/main" id="{246D80B7-7732-4A1A-A021-569FBF49B80E}"/>
              </a:ext>
            </a:extLst>
          </p:cNvPr>
          <p:cNvSpPr>
            <a:spLocks noGrp="1"/>
          </p:cNvSpPr>
          <p:nvPr>
            <p:ph type="pic" sz="quarter" idx="12"/>
          </p:nvPr>
        </p:nvSpPr>
        <p:spPr>
          <a:xfrm>
            <a:off x="6082266" y="1263839"/>
            <a:ext cx="3077611" cy="4428048"/>
          </a:xfrm>
          <a:solidFill>
            <a:schemeClr val="tx2"/>
          </a:solidFill>
        </p:spPr>
        <p:txBody>
          <a:bodyPr vert="horz" lIns="0" tIns="0" rIns="0" bIns="0" rtlCol="0" anchor="ctr" anchorCtr="0">
            <a:noAutofit/>
          </a:bodyPr>
          <a:lstStyle>
            <a:lvl1pPr>
              <a:defRPr lang="en-US" b="0">
                <a:solidFill>
                  <a:schemeClr val="bg1"/>
                </a:solidFill>
              </a:defRPr>
            </a:lvl1pPr>
          </a:lstStyle>
          <a:p>
            <a:pPr lvl="0" algn="ctr"/>
            <a:r>
              <a:rPr lang="en-US"/>
              <a:t>Click icon to add picture</a:t>
            </a:r>
          </a:p>
        </p:txBody>
      </p:sp>
      <p:pic>
        <p:nvPicPr>
          <p:cNvPr id="10" name="Graphic 9">
            <a:extLst>
              <a:ext uri="{FF2B5EF4-FFF2-40B4-BE49-F238E27FC236}">
                <a16:creationId xmlns:a16="http://schemas.microsoft.com/office/drawing/2014/main" id="{36F1F091-7277-4EE0-950D-027166DFF9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4388" y="313438"/>
            <a:ext cx="786440" cy="316800"/>
          </a:xfrm>
          <a:prstGeom prst="rect">
            <a:avLst/>
          </a:prstGeom>
        </p:spPr>
      </p:pic>
    </p:spTree>
    <p:extLst>
      <p:ext uri="{BB962C8B-B14F-4D97-AF65-F5344CB8AC3E}">
        <p14:creationId xmlns:p14="http://schemas.microsoft.com/office/powerpoint/2010/main" val="4256167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tter two column">
    <p:spTree>
      <p:nvGrpSpPr>
        <p:cNvPr id="1" name=""/>
        <p:cNvGrpSpPr/>
        <p:nvPr/>
      </p:nvGrpSpPr>
      <p:grpSpPr>
        <a:xfrm>
          <a:off x="0" y="0"/>
          <a:ext cx="0" cy="0"/>
          <a:chOff x="0" y="0"/>
          <a:chExt cx="0" cy="0"/>
        </a:xfrm>
      </p:grpSpPr>
      <p:sp>
        <p:nvSpPr>
          <p:cNvPr id="25" name="Text Placeholder 24"/>
          <p:cNvSpPr>
            <a:spLocks noGrp="1"/>
          </p:cNvSpPr>
          <p:nvPr>
            <p:ph type="body" sz="quarter" idx="14"/>
          </p:nvPr>
        </p:nvSpPr>
        <p:spPr>
          <a:xfrm>
            <a:off x="5046663" y="445724"/>
            <a:ext cx="4378758" cy="365356"/>
          </a:xfrm>
        </p:spPr>
        <p:txBody>
          <a:bodyPr lIns="0" tIns="0" rIns="0" bIns="0"/>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a:t>Click to edit Master text styles</a:t>
            </a:r>
          </a:p>
          <a:p>
            <a:pPr lvl="1"/>
            <a:r>
              <a:rPr lang="en-US"/>
              <a:t>Second level</a:t>
            </a:r>
          </a:p>
        </p:txBody>
      </p:sp>
      <p:sp>
        <p:nvSpPr>
          <p:cNvPr id="26" name="Text Placeholder 24"/>
          <p:cNvSpPr>
            <a:spLocks noGrp="1"/>
          </p:cNvSpPr>
          <p:nvPr>
            <p:ph type="body" sz="quarter" idx="15"/>
          </p:nvPr>
        </p:nvSpPr>
        <p:spPr>
          <a:xfrm>
            <a:off x="488950" y="445724"/>
            <a:ext cx="4370388"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a:t>Click to edit Master text styles</a:t>
            </a:r>
          </a:p>
          <a:p>
            <a:pPr lvl="1"/>
            <a:r>
              <a:rPr lang="en-US"/>
              <a:t>Second level</a:t>
            </a:r>
          </a:p>
        </p:txBody>
      </p:sp>
      <p:sp>
        <p:nvSpPr>
          <p:cNvPr id="19" name="Text Placeholder 8"/>
          <p:cNvSpPr>
            <a:spLocks noGrp="1"/>
          </p:cNvSpPr>
          <p:nvPr>
            <p:ph type="body" sz="quarter" idx="10"/>
          </p:nvPr>
        </p:nvSpPr>
        <p:spPr>
          <a:xfrm>
            <a:off x="488950" y="1422400"/>
            <a:ext cx="4370388" cy="4598987"/>
          </a:xfrm>
        </p:spPr>
        <p:txBody>
          <a:bodyPr/>
          <a:lstStyle>
            <a:lvl1pPr>
              <a:defRPr sz="8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8"/>
          <p:cNvSpPr>
            <a:spLocks noGrp="1"/>
          </p:cNvSpPr>
          <p:nvPr>
            <p:ph type="body" sz="quarter" idx="11"/>
          </p:nvPr>
        </p:nvSpPr>
        <p:spPr>
          <a:xfrm>
            <a:off x="5061064" y="1422400"/>
            <a:ext cx="4355985" cy="4598987"/>
          </a:xfrm>
          <a:ln w="6350">
            <a:noFill/>
          </a:ln>
        </p:spPr>
        <p:txBody>
          <a:bodyPr lIns="0" tIns="0" rIns="0" bIns="0"/>
          <a:lstStyle>
            <a:lvl1pPr>
              <a:defRPr sz="8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Box 17"/>
          <p:cNvSpPr txBox="1"/>
          <p:nvPr userDrawn="1"/>
        </p:nvSpPr>
        <p:spPr>
          <a:xfrm>
            <a:off x="5061064" y="6341978"/>
            <a:ext cx="1282586" cy="14059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600" kern="1200" noProof="0" dirty="0">
                <a:solidFill>
                  <a:schemeClr val="bg1">
                    <a:lumMod val="65000"/>
                  </a:schemeClr>
                </a:solidFill>
                <a:latin typeface="+mn-lt"/>
                <a:ea typeface="+mn-ea"/>
                <a:cs typeface="+mn-cs"/>
              </a:rPr>
              <a:t>Obchodní rejstřík vedený Městským soudem v Praze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600" kern="1200" noProof="0" dirty="0">
                <a:solidFill>
                  <a:schemeClr val="bg1">
                    <a:lumMod val="65000"/>
                  </a:schemeClr>
                </a:solidFill>
                <a:latin typeface="+mn-lt"/>
                <a:ea typeface="+mn-ea"/>
                <a:cs typeface="+mn-cs"/>
              </a:rPr>
              <a:t>oddíl C, vložka 169791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kern="1200" noProof="0" dirty="0">
              <a:solidFill>
                <a:schemeClr val="bg1">
                  <a:lumMod val="65000"/>
                </a:schemeClr>
              </a:solidFill>
              <a:latin typeface="+mn-lt"/>
              <a:ea typeface="+mn-ea"/>
              <a:cs typeface="+mn-cs"/>
            </a:endParaRPr>
          </a:p>
        </p:txBody>
      </p:sp>
      <p:sp>
        <p:nvSpPr>
          <p:cNvPr id="13" name="Shape 8">
            <a:extLst>
              <a:ext uri="{FF2B5EF4-FFF2-40B4-BE49-F238E27FC236}">
                <a16:creationId xmlns:a16="http://schemas.microsoft.com/office/drawing/2014/main" id="{F4B609A8-FE9C-4957-8657-699EDEAE5688}"/>
              </a:ext>
            </a:extLst>
          </p:cNvPr>
          <p:cNvSpPr txBox="1">
            <a:spLocks/>
          </p:cNvSpPr>
          <p:nvPr userDrawn="1"/>
        </p:nvSpPr>
        <p:spPr>
          <a:xfrm>
            <a:off x="9174564" y="6385080"/>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accent2"/>
                </a:solidFill>
                <a:latin typeface="+mn-lt"/>
                <a:ea typeface="Arial"/>
                <a:cs typeface="Arial" panose="020B0604020202020204" pitchFamily="34" charset="0"/>
              </a:rPr>
              <a:pPr algn="r"/>
              <a:t>‹#›</a:t>
            </a:fld>
            <a:endParaRPr lang="en-GB" sz="1000" dirty="0">
              <a:solidFill>
                <a:schemeClr val="accent2"/>
              </a:solidFill>
              <a:latin typeface="+mn-lt"/>
              <a:ea typeface="Arial"/>
              <a:cs typeface="Arial" panose="020B0604020202020204" pitchFamily="34" charset="0"/>
            </a:endParaRPr>
          </a:p>
        </p:txBody>
      </p:sp>
      <p:pic>
        <p:nvPicPr>
          <p:cNvPr id="14" name="Graphic 13">
            <a:extLst>
              <a:ext uri="{FF2B5EF4-FFF2-40B4-BE49-F238E27FC236}">
                <a16:creationId xmlns:a16="http://schemas.microsoft.com/office/drawing/2014/main" id="{E4C35C85-F836-41CD-9F06-4BDFAF6BD1E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88950" y="6373386"/>
            <a:ext cx="428967" cy="172800"/>
          </a:xfrm>
          <a:prstGeom prst="rect">
            <a:avLst/>
          </a:prstGeom>
        </p:spPr>
      </p:pic>
      <p:sp>
        <p:nvSpPr>
          <p:cNvPr id="16" name="TextBox 15"/>
          <p:cNvSpPr txBox="1"/>
          <p:nvPr userDrawn="1">
            <p:custDataLst>
              <p:tags r:id="rId1"/>
            </p:custDataLst>
          </p:nvPr>
        </p:nvSpPr>
        <p:spPr>
          <a:xfrm>
            <a:off x="1202799" y="6369540"/>
            <a:ext cx="3656538" cy="246944"/>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1">
                    <a:lumMod val="65000"/>
                  </a:schemeClr>
                </a:solidFill>
                <a:latin typeface="+mn-lt"/>
                <a:ea typeface="+mn-ea"/>
                <a:cs typeface="+mn-cs"/>
              </a:rPr>
              <a:t>© 2024 KPMG Česká republika, s.r.o., a Czech limited liability company and a member firm of the KPMG global organization of independent member firms affiliated with KPMG International Limited, a private English company limited by guarantee. All rights reserved.</a:t>
            </a:r>
            <a:endParaRPr lang="en-US" sz="600" kern="1200" noProof="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74866397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8950" y="451575"/>
            <a:ext cx="8918244" cy="7236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88951" y="1422400"/>
            <a:ext cx="8918242" cy="46044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hape 8">
            <a:extLst>
              <a:ext uri="{FF2B5EF4-FFF2-40B4-BE49-F238E27FC236}">
                <a16:creationId xmlns:a16="http://schemas.microsoft.com/office/drawing/2014/main" id="{E7D6E0F2-0A37-4212-916F-A6C7F75DCD76}"/>
              </a:ext>
            </a:extLst>
          </p:cNvPr>
          <p:cNvSpPr txBox="1">
            <a:spLocks/>
          </p:cNvSpPr>
          <p:nvPr userDrawn="1"/>
        </p:nvSpPr>
        <p:spPr>
          <a:xfrm>
            <a:off x="9174564" y="6385080"/>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accent2"/>
                </a:solidFill>
                <a:latin typeface="+mn-lt"/>
                <a:ea typeface="Arial"/>
                <a:cs typeface="Arial" panose="020B0604020202020204" pitchFamily="34" charset="0"/>
              </a:rPr>
              <a:pPr algn="r"/>
              <a:t>‹#›</a:t>
            </a:fld>
            <a:endParaRPr lang="en-GB" sz="1000" dirty="0">
              <a:solidFill>
                <a:schemeClr val="accent2"/>
              </a:solidFill>
              <a:latin typeface="+mn-lt"/>
              <a:ea typeface="Arial"/>
              <a:cs typeface="Arial" panose="020B0604020202020204" pitchFamily="34" charset="0"/>
            </a:endParaRPr>
          </a:p>
        </p:txBody>
      </p:sp>
      <p:sp>
        <p:nvSpPr>
          <p:cNvPr id="14" name="TextBox 13">
            <a:extLst>
              <a:ext uri="{FF2B5EF4-FFF2-40B4-BE49-F238E27FC236}">
                <a16:creationId xmlns:a16="http://schemas.microsoft.com/office/drawing/2014/main" id="{895FEAE4-E8C4-4A61-BBED-D667D6DB44FE}"/>
              </a:ext>
              <a:ext uri="{C183D7F6-B498-43B3-948B-1728B52AA6E4}">
                <adec:decorative xmlns:adec="http://schemas.microsoft.com/office/drawing/2017/decorative" val="1"/>
              </a:ext>
            </a:extLst>
          </p:cNvPr>
          <p:cNvSpPr txBox="1"/>
          <p:nvPr userDrawn="1">
            <p:custDataLst>
              <p:tags r:id="rId41"/>
            </p:custDataLst>
          </p:nvPr>
        </p:nvSpPr>
        <p:spPr>
          <a:xfrm>
            <a:off x="7731459" y="6413620"/>
            <a:ext cx="1330492" cy="92333"/>
          </a:xfrm>
          <a:prstGeom prst="rect">
            <a:avLst/>
          </a:prstGeom>
          <a:noFill/>
        </p:spPr>
        <p:txBody>
          <a:bodyPr wrap="non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a:solidFill>
                  <a:schemeClr val="bg1">
                    <a:lumMod val="65000"/>
                  </a:schemeClr>
                </a:solidFill>
                <a:latin typeface="+mn-lt"/>
                <a:ea typeface="+mn-ea"/>
                <a:cs typeface="+mn-cs"/>
              </a:rPr>
              <a:t>Document Classification: KPMG Confidential</a:t>
            </a:r>
            <a:endParaRPr lang="en-GB" sz="600" b="0" kern="1200" noProof="0" dirty="0">
              <a:solidFill>
                <a:schemeClr val="bg1">
                  <a:lumMod val="65000"/>
                </a:schemeClr>
              </a:solidFill>
              <a:latin typeface="+mn-lt"/>
              <a:ea typeface="+mn-ea"/>
              <a:cs typeface="+mn-cs"/>
            </a:endParaRPr>
          </a:p>
        </p:txBody>
      </p:sp>
      <p:cxnSp>
        <p:nvCxnSpPr>
          <p:cNvPr id="16" name="Straight Connector 15">
            <a:extLst>
              <a:ext uri="{FF2B5EF4-FFF2-40B4-BE49-F238E27FC236}">
                <a16:creationId xmlns:a16="http://schemas.microsoft.com/office/drawing/2014/main" id="{2B4AC6CA-1CB5-4B3C-936C-11C979141293}"/>
              </a:ext>
            </a:extLst>
          </p:cNvPr>
          <p:cNvCxnSpPr/>
          <p:nvPr userDrawn="1"/>
        </p:nvCxnSpPr>
        <p:spPr>
          <a:xfrm>
            <a:off x="9156505" y="6385080"/>
            <a:ext cx="0" cy="149412"/>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DCC065B1-CFE5-4C50-9752-667B9FE90EEA}"/>
              </a:ext>
            </a:extLst>
          </p:cNvPr>
          <p:cNvPicPr>
            <a:picLocks noChangeAspect="1"/>
          </p:cNvPicPr>
          <p:nvPr userDrawn="1"/>
        </p:nvPicPr>
        <p:blipFill>
          <a:blip r:embed="rId43">
            <a:extLst>
              <a:ext uri="{96DAC541-7B7A-43D3-8B79-37D633B846F1}">
                <asvg:svgBlip xmlns:asvg="http://schemas.microsoft.com/office/drawing/2016/SVG/main" r:embed="rId44"/>
              </a:ext>
            </a:extLst>
          </a:blip>
          <a:stretch>
            <a:fillRect/>
          </a:stretch>
        </p:blipFill>
        <p:spPr>
          <a:xfrm>
            <a:off x="488950" y="6373386"/>
            <a:ext cx="428967" cy="172800"/>
          </a:xfrm>
          <a:prstGeom prst="rect">
            <a:avLst/>
          </a:prstGeom>
        </p:spPr>
      </p:pic>
      <p:sp>
        <p:nvSpPr>
          <p:cNvPr id="15" name="TextBox 14">
            <a:extLst>
              <a:ext uri="{FF2B5EF4-FFF2-40B4-BE49-F238E27FC236}">
                <a16:creationId xmlns:a16="http://schemas.microsoft.com/office/drawing/2014/main" id="{BCFA3F29-8002-4550-8BE8-A1B4DF4BDC66}"/>
              </a:ext>
              <a:ext uri="{C183D7F6-B498-43B3-948B-1728B52AA6E4}">
                <adec:decorative xmlns:adec="http://schemas.microsoft.com/office/drawing/2017/decorative" val="1"/>
              </a:ext>
            </a:extLst>
          </p:cNvPr>
          <p:cNvSpPr txBox="1"/>
          <p:nvPr userDrawn="1">
            <p:custDataLst>
              <p:tags r:id="rId42"/>
            </p:custDataLst>
          </p:nvPr>
        </p:nvSpPr>
        <p:spPr>
          <a:xfrm>
            <a:off x="1278148" y="6367453"/>
            <a:ext cx="4565914"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1">
                    <a:lumMod val="65000"/>
                  </a:schemeClr>
                </a:solidFill>
                <a:latin typeface="+mn-lt"/>
                <a:ea typeface="+mn-ea"/>
                <a:cs typeface="+mn-cs"/>
              </a:rPr>
              <a:t>© 2024 KPMG Česká republika, s.r.o., a Czech limited liability company and a member firm of the KPMG global organization of independent member firms affiliated with KPMG International Limited, a private English company limited by guarantee. All rights reserved.</a:t>
            </a:r>
            <a:endParaRPr lang="en-US" sz="600" kern="1200" noProof="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352144941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07" r:id="rId9"/>
    <p:sldLayoutId id="2147483729" r:id="rId10"/>
    <p:sldLayoutId id="2147483723" r:id="rId11"/>
    <p:sldLayoutId id="2147483726" r:id="rId12"/>
    <p:sldLayoutId id="2147483666" r:id="rId13"/>
    <p:sldLayoutId id="2147483739" r:id="rId14"/>
    <p:sldLayoutId id="2147483705" r:id="rId15"/>
    <p:sldLayoutId id="2147483740" r:id="rId16"/>
    <p:sldLayoutId id="2147483689" r:id="rId17"/>
    <p:sldLayoutId id="2147483741" r:id="rId18"/>
    <p:sldLayoutId id="2147483690" r:id="rId19"/>
    <p:sldLayoutId id="2147483692" r:id="rId20"/>
    <p:sldLayoutId id="2147483742" r:id="rId21"/>
    <p:sldLayoutId id="2147483693" r:id="rId22"/>
    <p:sldLayoutId id="2147483701" r:id="rId23"/>
    <p:sldLayoutId id="2147483744" r:id="rId24"/>
    <p:sldLayoutId id="2147483743" r:id="rId25"/>
    <p:sldLayoutId id="2147483745" r:id="rId26"/>
    <p:sldLayoutId id="2147483697" r:id="rId27"/>
    <p:sldLayoutId id="2147483746" r:id="rId28"/>
    <p:sldLayoutId id="2147483698" r:id="rId29"/>
    <p:sldLayoutId id="2147483699" r:id="rId30"/>
    <p:sldLayoutId id="2147483711" r:id="rId31"/>
    <p:sldLayoutId id="2147483747" r:id="rId32"/>
    <p:sldLayoutId id="2147483682" r:id="rId33"/>
    <p:sldLayoutId id="2147483748" r:id="rId34"/>
    <p:sldLayoutId id="2147483749" r:id="rId35"/>
    <p:sldLayoutId id="2147483667" r:id="rId36"/>
    <p:sldLayoutId id="2147483750" r:id="rId37"/>
    <p:sldLayoutId id="2147483751" r:id="rId38"/>
    <p:sldLayoutId id="2147483752" r:id="rId39"/>
  </p:sldLayoutIdLst>
  <p:txStyles>
    <p:titleStyle>
      <a:lvl1pPr algn="l" defTabSz="914400" rtl="0" eaLnBrk="1" latinLnBrk="0" hangingPunct="1">
        <a:lnSpc>
          <a:spcPct val="70000"/>
        </a:lnSpc>
        <a:spcBef>
          <a:spcPct val="0"/>
        </a:spcBef>
        <a:buNone/>
        <a:defRPr sz="38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180000" indent="-180000" algn="l" defTabSz="914400" rtl="0" eaLnBrk="1" latinLnBrk="0" hangingPunct="1">
        <a:lnSpc>
          <a:spcPct val="100000"/>
        </a:lnSpc>
        <a:spcBef>
          <a:spcPts val="0"/>
        </a:spcBef>
        <a:spcAft>
          <a:spcPts val="600"/>
        </a:spcAft>
        <a:buClrTx/>
        <a:buFont typeface="Arial" panose="020B0604020202020204" pitchFamily="34" charset="0"/>
        <a:buChar char="•"/>
        <a:defRPr sz="900" kern="1200">
          <a:solidFill>
            <a:schemeClr val="tx2"/>
          </a:solidFill>
          <a:latin typeface="+mn-lt"/>
          <a:ea typeface="+mn-ea"/>
          <a:cs typeface="+mn-cs"/>
        </a:defRPr>
      </a:lvl3pPr>
      <a:lvl4pPr marL="360000" indent="-180000" algn="l" defTabSz="914400" rtl="0" eaLnBrk="1" latinLnBrk="0" hangingPunct="1">
        <a:lnSpc>
          <a:spcPct val="100000"/>
        </a:lnSpc>
        <a:spcBef>
          <a:spcPts val="0"/>
        </a:spcBef>
        <a:spcAft>
          <a:spcPts val="600"/>
        </a:spcAft>
        <a:buClrTx/>
        <a:buFont typeface="Arial" panose="020B0604020202020204" pitchFamily="34" charset="0"/>
        <a:buChar char="-"/>
        <a:defRPr sz="900" kern="1200">
          <a:solidFill>
            <a:schemeClr val="tx2"/>
          </a:solidFill>
          <a:latin typeface="+mn-lt"/>
          <a:ea typeface="+mn-ea"/>
          <a:cs typeface="+mn-cs"/>
        </a:defRPr>
      </a:lvl4pPr>
      <a:lvl5pPr marL="540000" indent="-180000" algn="l" defTabSz="914400" rtl="0" eaLnBrk="1" latinLnBrk="0" hangingPunct="1">
        <a:lnSpc>
          <a:spcPct val="100000"/>
        </a:lnSpc>
        <a:spcBef>
          <a:spcPts val="0"/>
        </a:spcBef>
        <a:spcAft>
          <a:spcPts val="600"/>
        </a:spcAft>
        <a:buClrTx/>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3" userDrawn="1">
          <p15:clr>
            <a:srgbClr val="F26B43"/>
          </p15:clr>
        </p15:guide>
        <p15:guide id="2" pos="308" userDrawn="1">
          <p15:clr>
            <a:srgbClr val="F26B43"/>
          </p15:clr>
        </p15:guide>
        <p15:guide id="3" pos="5932" userDrawn="1">
          <p15:clr>
            <a:srgbClr val="F26B43"/>
          </p15:clr>
        </p15:guide>
        <p15:guide id="4" orient="horz" pos="742" userDrawn="1">
          <p15:clr>
            <a:srgbClr val="F26B43"/>
          </p15:clr>
        </p15:guide>
        <p15:guide id="6" orient="horz" pos="279" userDrawn="1">
          <p15:clr>
            <a:srgbClr val="F26B43"/>
          </p15:clr>
        </p15:guide>
        <p15:guide id="7" orient="horz" pos="896" userDrawn="1">
          <p15:clr>
            <a:srgbClr val="F26B43"/>
          </p15:clr>
        </p15:guide>
        <p15:guide id="8" pos="3061" userDrawn="1">
          <p15:clr>
            <a:srgbClr val="F26B43"/>
          </p15:clr>
        </p15:guide>
        <p15:guide id="9" pos="317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6.sv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6.sv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3" Type="http://schemas.openxmlformats.org/officeDocument/2006/relationships/hyperlink" Target="mailto:recruitment@kpmg.cz" TargetMode="External"/><Relationship Id="rId2" Type="http://schemas.openxmlformats.org/officeDocument/2006/relationships/hyperlink" Target="http://www.vyrostli-jsme.cz/" TargetMode="External"/><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ags" Target="../tags/tag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14388" y="1263838"/>
            <a:ext cx="4645379" cy="3022538"/>
          </a:xfrm>
        </p:spPr>
        <p:txBody>
          <a:bodyPr/>
          <a:lstStyle/>
          <a:p>
            <a:r>
              <a:rPr lang="en-GB" sz="6000" dirty="0" err="1"/>
              <a:t>Řetězové</a:t>
            </a:r>
            <a:br>
              <a:rPr lang="cs-CZ" sz="6000" dirty="0"/>
            </a:br>
            <a:r>
              <a:rPr lang="en-GB" sz="6000" dirty="0" err="1"/>
              <a:t>transakce</a:t>
            </a:r>
            <a:br>
              <a:rPr lang="en-US" noProof="0" dirty="0"/>
            </a:br>
            <a:endParaRPr lang="en-US" noProof="0" dirty="0"/>
          </a:p>
        </p:txBody>
      </p:sp>
      <p:sp>
        <p:nvSpPr>
          <p:cNvPr id="5" name="Subtitle 4"/>
          <p:cNvSpPr>
            <a:spLocks noGrp="1"/>
          </p:cNvSpPr>
          <p:nvPr>
            <p:ph type="body" sz="quarter" idx="11"/>
          </p:nvPr>
        </p:nvSpPr>
        <p:spPr>
          <a:xfrm>
            <a:off x="814388" y="4881887"/>
            <a:ext cx="4645379" cy="810000"/>
          </a:xfrm>
        </p:spPr>
        <p:txBody>
          <a:bodyPr/>
          <a:lstStyle/>
          <a:p>
            <a:r>
              <a:rPr lang="cs-CZ" sz="1200" dirty="0">
                <a:solidFill>
                  <a:schemeClr val="bg1"/>
                </a:solidFill>
              </a:rPr>
              <a:t>Erika </a:t>
            </a:r>
            <a:r>
              <a:rPr lang="cs-CZ" sz="1200" dirty="0" err="1">
                <a:solidFill>
                  <a:schemeClr val="bg1"/>
                </a:solidFill>
              </a:rPr>
              <a:t>Krišková</a:t>
            </a:r>
            <a:r>
              <a:rPr lang="cs-CZ" sz="1200" dirty="0">
                <a:solidFill>
                  <a:schemeClr val="bg1"/>
                </a:solidFill>
              </a:rPr>
              <a:t> Dunajská</a:t>
            </a:r>
          </a:p>
          <a:p>
            <a:pPr lvl="1"/>
            <a:r>
              <a:rPr lang="en-GB" sz="1200" dirty="0">
                <a:solidFill>
                  <a:schemeClr val="bg1"/>
                </a:solidFill>
              </a:rPr>
              <a:t>—</a:t>
            </a:r>
            <a:endParaRPr lang="cs-CZ" sz="1200" dirty="0">
              <a:solidFill>
                <a:schemeClr val="bg1"/>
              </a:solidFill>
            </a:endParaRPr>
          </a:p>
          <a:p>
            <a:pPr lvl="1"/>
            <a:r>
              <a:rPr lang="cs-CZ" sz="1200" dirty="0"/>
              <a:t>12</a:t>
            </a:r>
            <a:r>
              <a:rPr lang="cs-CZ" sz="1200" dirty="0">
                <a:solidFill>
                  <a:schemeClr val="bg1"/>
                </a:solidFill>
              </a:rPr>
              <a:t>. </a:t>
            </a:r>
            <a:r>
              <a:rPr lang="cs-CZ" sz="1200" dirty="0"/>
              <a:t>listopad</a:t>
            </a:r>
            <a:r>
              <a:rPr lang="cs-CZ" sz="1200" dirty="0">
                <a:solidFill>
                  <a:schemeClr val="bg1"/>
                </a:solidFill>
              </a:rPr>
              <a:t> 2024</a:t>
            </a:r>
            <a:endParaRPr lang="en-GB" sz="1200" dirty="0">
              <a:solidFill>
                <a:schemeClr val="bg1"/>
              </a:solidFill>
            </a:endParaRPr>
          </a:p>
        </p:txBody>
      </p:sp>
      <p:sp>
        <p:nvSpPr>
          <p:cNvPr id="6" name="Picture Placeholder 5">
            <a:extLst>
              <a:ext uri="{FF2B5EF4-FFF2-40B4-BE49-F238E27FC236}">
                <a16:creationId xmlns:a16="http://schemas.microsoft.com/office/drawing/2014/main" id="{3919B3AF-2C91-4D1D-9772-33556295E046}"/>
              </a:ext>
            </a:extLst>
          </p:cNvPr>
          <p:cNvSpPr>
            <a:spLocks noGrp="1"/>
          </p:cNvSpPr>
          <p:nvPr>
            <p:ph type="pic" sz="quarter" idx="12"/>
          </p:nvPr>
        </p:nvSpPr>
        <p:spPr/>
      </p:sp>
      <p:pic>
        <p:nvPicPr>
          <p:cNvPr id="2" name="Picture Placeholder 5">
            <a:extLst>
              <a:ext uri="{FF2B5EF4-FFF2-40B4-BE49-F238E27FC236}">
                <a16:creationId xmlns:a16="http://schemas.microsoft.com/office/drawing/2014/main" id="{9F139B73-D2D9-5B06-A635-E458FAC45CCB}"/>
              </a:ext>
            </a:extLst>
          </p:cNvPr>
          <p:cNvPicPr>
            <a:picLocks noChangeAspect="1"/>
          </p:cNvPicPr>
          <p:nvPr/>
        </p:nvPicPr>
        <p:blipFill>
          <a:blip r:embed="rId2" cstate="print">
            <a:extLst>
              <a:ext uri="{28A0092B-C50C-407E-A947-70E740481C1C}">
                <a14:useLocalDpi xmlns:a14="http://schemas.microsoft.com/office/drawing/2010/main" val="0"/>
              </a:ext>
            </a:extLst>
          </a:blip>
          <a:srcRect t="1742" b="1742"/>
          <a:stretch/>
        </p:blipFill>
        <p:spPr>
          <a:xfrm>
            <a:off x="6082266" y="1239905"/>
            <a:ext cx="3077611" cy="4451982"/>
          </a:xfrm>
          <a:prstGeom prst="rect">
            <a:avLst/>
          </a:prstGeom>
          <a:solidFill>
            <a:schemeClr val="tx2"/>
          </a:solidFill>
        </p:spPr>
      </p:pic>
    </p:spTree>
    <p:extLst>
      <p:ext uri="{BB962C8B-B14F-4D97-AF65-F5344CB8AC3E}">
        <p14:creationId xmlns:p14="http://schemas.microsoft.com/office/powerpoint/2010/main" val="2783478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CF08B4C-6440-81ED-58B7-EF08C0286074}"/>
              </a:ext>
            </a:extLst>
          </p:cNvPr>
          <p:cNvSpPr>
            <a:spLocks noGrp="1"/>
          </p:cNvSpPr>
          <p:nvPr>
            <p:ph type="ctrTitle"/>
          </p:nvPr>
        </p:nvSpPr>
        <p:spPr>
          <a:xfrm>
            <a:off x="967397" y="2541303"/>
            <a:ext cx="4653337" cy="1775399"/>
          </a:xfrm>
        </p:spPr>
        <p:txBody>
          <a:bodyPr/>
          <a:lstStyle/>
          <a:p>
            <a:r>
              <a:rPr lang="cs-CZ" sz="6600" dirty="0"/>
              <a:t>Vícestranné obchody</a:t>
            </a:r>
          </a:p>
        </p:txBody>
      </p:sp>
    </p:spTree>
    <p:extLst>
      <p:ext uri="{BB962C8B-B14F-4D97-AF65-F5344CB8AC3E}">
        <p14:creationId xmlns:p14="http://schemas.microsoft.com/office/powerpoint/2010/main" val="3618274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C59696B3-3D80-56CE-0A9D-02B851385DC2}"/>
              </a:ext>
            </a:extLst>
          </p:cNvPr>
          <p:cNvSpPr>
            <a:spLocks noGrp="1"/>
          </p:cNvSpPr>
          <p:nvPr>
            <p:ph type="title"/>
          </p:nvPr>
        </p:nvSpPr>
        <p:spPr>
          <a:xfrm>
            <a:off x="752400" y="432000"/>
            <a:ext cx="7639200" cy="518400"/>
          </a:xfrm>
        </p:spPr>
        <p:txBody>
          <a:bodyPr/>
          <a:lstStyle/>
          <a:p>
            <a:r>
              <a:rPr lang="cs-CZ" dirty="0"/>
              <a:t>Řetězové transakce – obecný příklad</a:t>
            </a:r>
            <a:endParaRPr lang="en-GB" dirty="0"/>
          </a:p>
        </p:txBody>
      </p:sp>
      <p:sp>
        <p:nvSpPr>
          <p:cNvPr id="9" name="Text Placeholder 3">
            <a:extLst>
              <a:ext uri="{FF2B5EF4-FFF2-40B4-BE49-F238E27FC236}">
                <a16:creationId xmlns:a16="http://schemas.microsoft.com/office/drawing/2014/main" id="{CD828D23-1912-43D4-289D-6B5DF397832E}"/>
              </a:ext>
            </a:extLst>
          </p:cNvPr>
          <p:cNvSpPr>
            <a:spLocks noGrp="1"/>
          </p:cNvSpPr>
          <p:nvPr>
            <p:ph type="body" sz="quarter" idx="10"/>
          </p:nvPr>
        </p:nvSpPr>
        <p:spPr>
          <a:xfrm>
            <a:off x="752400" y="1209602"/>
            <a:ext cx="7639200" cy="4594225"/>
          </a:xfrm>
        </p:spPr>
        <p:txBody>
          <a:bodyPr/>
          <a:lstStyle/>
          <a:p>
            <a:pPr marL="263776" lvl="1" indent="-263776">
              <a:buFont typeface="Arial" panose="020B0604020202020204" pitchFamily="34" charset="0"/>
              <a:buChar char="•"/>
            </a:pPr>
            <a:r>
              <a:rPr lang="cs-CZ" sz="1400" b="1" dirty="0"/>
              <a:t>Řetězový obchod </a:t>
            </a:r>
            <a:r>
              <a:rPr lang="cs-CZ" sz="1400" dirty="0"/>
              <a:t>= v průběhu </a:t>
            </a:r>
            <a:r>
              <a:rPr lang="cs-CZ" sz="1400" b="1" dirty="0"/>
              <a:t>jedné </a:t>
            </a:r>
            <a:r>
              <a:rPr lang="cs-CZ" sz="1400" dirty="0"/>
              <a:t>přepravy zboží dojde nejméně dvakrát k převodu práva nakládat se zbožím jako vlastník</a:t>
            </a:r>
          </a:p>
          <a:p>
            <a:endParaRPr lang="cs-CZ" sz="1400" dirty="0"/>
          </a:p>
          <a:p>
            <a:endParaRPr lang="cs-CZ" sz="1400" dirty="0"/>
          </a:p>
          <a:p>
            <a:pPr marL="171450" indent="-171450">
              <a:buFont typeface="Arial" panose="020B0604020202020204" pitchFamily="34" charset="0"/>
              <a:buChar char="•"/>
            </a:pPr>
            <a:endParaRPr lang="cs-CZ" sz="1400" dirty="0"/>
          </a:p>
          <a:p>
            <a:pPr marL="171450" indent="-171450">
              <a:buFont typeface="Arial" panose="020B0604020202020204" pitchFamily="34" charset="0"/>
              <a:buChar char="•"/>
            </a:pPr>
            <a:endParaRPr lang="cs-CZ" sz="1400" dirty="0"/>
          </a:p>
          <a:p>
            <a:pPr lvl="1"/>
            <a:endParaRPr lang="cs-CZ" sz="1400" dirty="0"/>
          </a:p>
          <a:p>
            <a:pPr lvl="1"/>
            <a:endParaRPr lang="cs-CZ" sz="1400" dirty="0"/>
          </a:p>
          <a:p>
            <a:pPr marL="171450" indent="-171450">
              <a:buFont typeface="Arial" panose="020B0604020202020204" pitchFamily="34" charset="0"/>
              <a:buChar char="•"/>
            </a:pPr>
            <a:endParaRPr lang="cs-CZ" sz="1400" dirty="0"/>
          </a:p>
          <a:p>
            <a:endParaRPr lang="cs-CZ" sz="1400" dirty="0"/>
          </a:p>
          <a:p>
            <a:pPr marL="171450" indent="-171450">
              <a:buFont typeface="Arial" panose="020B0604020202020204" pitchFamily="34" charset="0"/>
              <a:buChar char="•"/>
            </a:pPr>
            <a:r>
              <a:rPr lang="cs-CZ" sz="1400" b="0" dirty="0"/>
              <a:t>Dle judikatury Soudního dvora Evropské unie (např. C-245/04 EMAG, C-430/09 Euro </a:t>
            </a:r>
            <a:r>
              <a:rPr lang="cs-CZ" sz="1400" b="0" dirty="0" err="1"/>
              <a:t>Tyre</a:t>
            </a:r>
            <a:r>
              <a:rPr lang="cs-CZ" sz="1400" b="0" dirty="0"/>
              <a:t> Holding) může být pouze jedno plnění v řetězci považováno za intra-komunitární (to, které je spojeno s odesláním a přepravou) a pouze toto plnění může být osvobozeno od DPH z titulu dodání zboží do jiného členského státu. </a:t>
            </a:r>
          </a:p>
          <a:p>
            <a:pPr marL="171450" indent="-171450">
              <a:buFont typeface="Arial" panose="020B0604020202020204" pitchFamily="34" charset="0"/>
              <a:buChar char="•"/>
            </a:pPr>
            <a:r>
              <a:rPr lang="cs-CZ" sz="1400" b="0" dirty="0"/>
              <a:t>Od určení transakce, která spojena s přepravou se pak odvíjí daňové posouzení transakce, která jí předchází nebo po ní následuje</a:t>
            </a:r>
          </a:p>
          <a:p>
            <a:pPr marL="171450" indent="-171450">
              <a:buFont typeface="Arial" panose="020B0604020202020204" pitchFamily="34" charset="0"/>
              <a:buChar char="•"/>
            </a:pPr>
            <a:r>
              <a:rPr lang="cs-CZ" sz="1400" b="0" dirty="0"/>
              <a:t>Při posouzení je potřeba nejen zohlednit, který ze subjektů zajišťuje přepravu, ale také všechny další okolnosti dané transakce (viz následující slajdy) </a:t>
            </a:r>
          </a:p>
          <a:p>
            <a:pPr marL="171450" indent="-171450">
              <a:buFont typeface="Arial" panose="020B0604020202020204" pitchFamily="34" charset="0"/>
              <a:buChar char="•"/>
            </a:pPr>
            <a:endParaRPr lang="cs-CZ" sz="1400" b="0" dirty="0"/>
          </a:p>
          <a:p>
            <a:endParaRPr lang="en-GB" dirty="0"/>
          </a:p>
        </p:txBody>
      </p:sp>
      <p:sp>
        <p:nvSpPr>
          <p:cNvPr id="10" name="TextBox 9">
            <a:extLst>
              <a:ext uri="{FF2B5EF4-FFF2-40B4-BE49-F238E27FC236}">
                <a16:creationId xmlns:a16="http://schemas.microsoft.com/office/drawing/2014/main" id="{EA6C5A1D-59E1-439E-EC51-34A0C8AFEC0F}"/>
              </a:ext>
            </a:extLst>
          </p:cNvPr>
          <p:cNvSpPr txBox="1"/>
          <p:nvPr/>
        </p:nvSpPr>
        <p:spPr>
          <a:xfrm>
            <a:off x="1257489" y="1981439"/>
            <a:ext cx="360040" cy="246221"/>
          </a:xfrm>
          <a:prstGeom prst="rect">
            <a:avLst/>
          </a:prstGeom>
          <a:noFill/>
        </p:spPr>
        <p:txBody>
          <a:bodyPr wrap="square" lIns="0" tIns="0" rIns="0" bIns="0" rtlCol="0">
            <a:spAutoFit/>
          </a:bodyPr>
          <a:lstStyle/>
          <a:p>
            <a:r>
              <a:rPr lang="cs-CZ" sz="1600" dirty="0">
                <a:solidFill>
                  <a:srgbClr val="00338D"/>
                </a:solidFill>
              </a:rPr>
              <a:t>ČR</a:t>
            </a:r>
          </a:p>
        </p:txBody>
      </p:sp>
      <p:sp>
        <p:nvSpPr>
          <p:cNvPr id="12" name="Rectangle 11">
            <a:extLst>
              <a:ext uri="{FF2B5EF4-FFF2-40B4-BE49-F238E27FC236}">
                <a16:creationId xmlns:a16="http://schemas.microsoft.com/office/drawing/2014/main" id="{9A2CBD90-352A-02DC-2092-3465199B9619}"/>
              </a:ext>
            </a:extLst>
          </p:cNvPr>
          <p:cNvSpPr/>
          <p:nvPr/>
        </p:nvSpPr>
        <p:spPr>
          <a:xfrm>
            <a:off x="752401" y="2408590"/>
            <a:ext cx="1308395" cy="813996"/>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TextBox 12">
            <a:extLst>
              <a:ext uri="{FF2B5EF4-FFF2-40B4-BE49-F238E27FC236}">
                <a16:creationId xmlns:a16="http://schemas.microsoft.com/office/drawing/2014/main" id="{5FAC9B3D-7A5B-7411-A9A7-C5197D218F18}"/>
              </a:ext>
            </a:extLst>
          </p:cNvPr>
          <p:cNvSpPr txBox="1"/>
          <p:nvPr/>
        </p:nvSpPr>
        <p:spPr>
          <a:xfrm flipH="1">
            <a:off x="812583" y="2641547"/>
            <a:ext cx="1152128" cy="276999"/>
          </a:xfrm>
          <a:prstGeom prst="rect">
            <a:avLst/>
          </a:prstGeom>
          <a:noFill/>
          <a:ln>
            <a:noFill/>
          </a:ln>
        </p:spPr>
        <p:txBody>
          <a:bodyPr wrap="square" lIns="0" tIns="0" rIns="0" bIns="0" rtlCol="0">
            <a:spAutoFit/>
          </a:bodyPr>
          <a:lstStyle/>
          <a:p>
            <a:pPr algn="ctr"/>
            <a:r>
              <a:rPr lang="cs-CZ" dirty="0">
                <a:solidFill>
                  <a:srgbClr val="00338D"/>
                </a:solidFill>
              </a:rPr>
              <a:t>Dodavatel</a:t>
            </a:r>
          </a:p>
        </p:txBody>
      </p:sp>
      <p:sp>
        <p:nvSpPr>
          <p:cNvPr id="14" name="TextBox 13">
            <a:extLst>
              <a:ext uri="{FF2B5EF4-FFF2-40B4-BE49-F238E27FC236}">
                <a16:creationId xmlns:a16="http://schemas.microsoft.com/office/drawing/2014/main" id="{B6D7AEA0-836E-9DF6-6781-5AF8B95B6ECB}"/>
              </a:ext>
            </a:extLst>
          </p:cNvPr>
          <p:cNvSpPr txBox="1"/>
          <p:nvPr/>
        </p:nvSpPr>
        <p:spPr>
          <a:xfrm>
            <a:off x="2329525" y="2322712"/>
            <a:ext cx="730983" cy="360675"/>
          </a:xfrm>
          <a:prstGeom prst="rect">
            <a:avLst/>
          </a:prstGeom>
          <a:noFill/>
        </p:spPr>
        <p:txBody>
          <a:bodyPr wrap="none" lIns="54610" tIns="54610" rIns="54610" bIns="54610" rtlCol="0">
            <a:noAutofit/>
          </a:bodyPr>
          <a:lstStyle/>
          <a:p>
            <a:pPr>
              <a:spcAft>
                <a:spcPts val="600"/>
              </a:spcAft>
            </a:pPr>
            <a:r>
              <a:rPr lang="cs-CZ" sz="1500" dirty="0">
                <a:solidFill>
                  <a:srgbClr val="00338D"/>
                </a:solidFill>
              </a:rPr>
              <a:t>Faktura 1</a:t>
            </a:r>
          </a:p>
        </p:txBody>
      </p:sp>
      <p:cxnSp>
        <p:nvCxnSpPr>
          <p:cNvPr id="15" name="Straight Arrow Connector 14">
            <a:extLst>
              <a:ext uri="{FF2B5EF4-FFF2-40B4-BE49-F238E27FC236}">
                <a16:creationId xmlns:a16="http://schemas.microsoft.com/office/drawing/2014/main" id="{9CB6EC36-1B2B-4C77-2AFC-2F43AE12A465}"/>
              </a:ext>
            </a:extLst>
          </p:cNvPr>
          <p:cNvCxnSpPr>
            <a:cxnSpLocks/>
          </p:cNvCxnSpPr>
          <p:nvPr/>
        </p:nvCxnSpPr>
        <p:spPr>
          <a:xfrm>
            <a:off x="2168308" y="2820085"/>
            <a:ext cx="1587688" cy="0"/>
          </a:xfrm>
          <a:prstGeom prst="straightConnector1">
            <a:avLst/>
          </a:prstGeom>
          <a:ln>
            <a:solidFill>
              <a:srgbClr val="00338D"/>
            </a:solidFill>
            <a:tailEnd type="triangle" w="lg" len="lg"/>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CDAE04B3-EADC-78F8-5112-C46A39648827}"/>
              </a:ext>
            </a:extLst>
          </p:cNvPr>
          <p:cNvSpPr/>
          <p:nvPr/>
        </p:nvSpPr>
        <p:spPr>
          <a:xfrm>
            <a:off x="3903030" y="2368669"/>
            <a:ext cx="1368151" cy="822759"/>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TextBox 16">
            <a:extLst>
              <a:ext uri="{FF2B5EF4-FFF2-40B4-BE49-F238E27FC236}">
                <a16:creationId xmlns:a16="http://schemas.microsoft.com/office/drawing/2014/main" id="{8E73A57B-CC4D-2CAB-A444-7A321A439D3F}"/>
              </a:ext>
            </a:extLst>
          </p:cNvPr>
          <p:cNvSpPr txBox="1"/>
          <p:nvPr/>
        </p:nvSpPr>
        <p:spPr>
          <a:xfrm flipH="1">
            <a:off x="3940581" y="2641548"/>
            <a:ext cx="1260140" cy="276999"/>
          </a:xfrm>
          <a:prstGeom prst="rect">
            <a:avLst/>
          </a:prstGeom>
          <a:noFill/>
          <a:ln>
            <a:noFill/>
          </a:ln>
        </p:spPr>
        <p:txBody>
          <a:bodyPr wrap="square" lIns="0" tIns="0" rIns="0" bIns="0" rtlCol="0">
            <a:spAutoFit/>
          </a:bodyPr>
          <a:lstStyle/>
          <a:p>
            <a:pPr algn="ctr"/>
            <a:r>
              <a:rPr lang="cs-CZ" dirty="0">
                <a:solidFill>
                  <a:srgbClr val="00338D"/>
                </a:solidFill>
              </a:rPr>
              <a:t>Prostředník</a:t>
            </a:r>
          </a:p>
        </p:txBody>
      </p:sp>
      <p:sp>
        <p:nvSpPr>
          <p:cNvPr id="19" name="TextBox 18">
            <a:extLst>
              <a:ext uri="{FF2B5EF4-FFF2-40B4-BE49-F238E27FC236}">
                <a16:creationId xmlns:a16="http://schemas.microsoft.com/office/drawing/2014/main" id="{ED815D54-A98F-3E07-283B-94D56A6E2B1A}"/>
              </a:ext>
            </a:extLst>
          </p:cNvPr>
          <p:cNvSpPr txBox="1"/>
          <p:nvPr/>
        </p:nvSpPr>
        <p:spPr>
          <a:xfrm>
            <a:off x="4390474" y="1972677"/>
            <a:ext cx="441447" cy="246221"/>
          </a:xfrm>
          <a:prstGeom prst="rect">
            <a:avLst/>
          </a:prstGeom>
          <a:noFill/>
        </p:spPr>
        <p:txBody>
          <a:bodyPr wrap="square" lIns="0" tIns="0" rIns="0" bIns="0" rtlCol="0">
            <a:spAutoFit/>
          </a:bodyPr>
          <a:lstStyle/>
          <a:p>
            <a:r>
              <a:rPr lang="cs-CZ" sz="1600" dirty="0">
                <a:solidFill>
                  <a:srgbClr val="00338D"/>
                </a:solidFill>
              </a:rPr>
              <a:t>SK</a:t>
            </a:r>
          </a:p>
        </p:txBody>
      </p:sp>
      <p:cxnSp>
        <p:nvCxnSpPr>
          <p:cNvPr id="20" name="Straight Arrow Connector 19">
            <a:extLst>
              <a:ext uri="{FF2B5EF4-FFF2-40B4-BE49-F238E27FC236}">
                <a16:creationId xmlns:a16="http://schemas.microsoft.com/office/drawing/2014/main" id="{F2191AA7-3459-0560-0294-EA9B11034E0D}"/>
              </a:ext>
            </a:extLst>
          </p:cNvPr>
          <p:cNvCxnSpPr>
            <a:cxnSpLocks/>
          </p:cNvCxnSpPr>
          <p:nvPr/>
        </p:nvCxnSpPr>
        <p:spPr>
          <a:xfrm>
            <a:off x="5320880" y="2820085"/>
            <a:ext cx="1587688" cy="0"/>
          </a:xfrm>
          <a:prstGeom prst="straightConnector1">
            <a:avLst/>
          </a:prstGeom>
          <a:ln>
            <a:solidFill>
              <a:srgbClr val="00338D"/>
            </a:solidFill>
            <a:tailEnd type="triangle" w="lg" len="lg"/>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36D23533-6952-3A9B-224D-8808458041DD}"/>
              </a:ext>
            </a:extLst>
          </p:cNvPr>
          <p:cNvSpPr txBox="1"/>
          <p:nvPr/>
        </p:nvSpPr>
        <p:spPr>
          <a:xfrm>
            <a:off x="5618390" y="2327035"/>
            <a:ext cx="496334" cy="372586"/>
          </a:xfrm>
          <a:prstGeom prst="rect">
            <a:avLst/>
          </a:prstGeom>
          <a:noFill/>
        </p:spPr>
        <p:txBody>
          <a:bodyPr wrap="none" lIns="54610" tIns="54610" rIns="54610" bIns="54610" rtlCol="0">
            <a:noAutofit/>
          </a:bodyPr>
          <a:lstStyle/>
          <a:p>
            <a:pPr>
              <a:spcAft>
                <a:spcPts val="600"/>
              </a:spcAft>
            </a:pPr>
            <a:r>
              <a:rPr lang="cs-CZ" sz="1500" dirty="0">
                <a:solidFill>
                  <a:srgbClr val="00338D"/>
                </a:solidFill>
              </a:rPr>
              <a:t>Faktura 2</a:t>
            </a:r>
          </a:p>
          <a:p>
            <a:pPr>
              <a:spcAft>
                <a:spcPts val="600"/>
              </a:spcAft>
            </a:pPr>
            <a:endParaRPr lang="cs-CZ" sz="1500" dirty="0">
              <a:solidFill>
                <a:srgbClr val="00338D"/>
              </a:solidFill>
            </a:endParaRPr>
          </a:p>
        </p:txBody>
      </p:sp>
      <p:sp>
        <p:nvSpPr>
          <p:cNvPr id="22" name="Rectangle 21">
            <a:extLst>
              <a:ext uri="{FF2B5EF4-FFF2-40B4-BE49-F238E27FC236}">
                <a16:creationId xmlns:a16="http://schemas.microsoft.com/office/drawing/2014/main" id="{F713AA42-1072-76AE-5701-95E5B9BBFF3E}"/>
              </a:ext>
            </a:extLst>
          </p:cNvPr>
          <p:cNvSpPr/>
          <p:nvPr/>
        </p:nvSpPr>
        <p:spPr>
          <a:xfrm>
            <a:off x="7011073" y="2339205"/>
            <a:ext cx="1368151" cy="883387"/>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TextBox 22">
            <a:extLst>
              <a:ext uri="{FF2B5EF4-FFF2-40B4-BE49-F238E27FC236}">
                <a16:creationId xmlns:a16="http://schemas.microsoft.com/office/drawing/2014/main" id="{DB0A2B29-D69A-CB3C-6480-837120D44917}"/>
              </a:ext>
            </a:extLst>
          </p:cNvPr>
          <p:cNvSpPr txBox="1"/>
          <p:nvPr/>
        </p:nvSpPr>
        <p:spPr>
          <a:xfrm flipH="1">
            <a:off x="7111582" y="2542971"/>
            <a:ext cx="1152128" cy="553998"/>
          </a:xfrm>
          <a:prstGeom prst="rect">
            <a:avLst/>
          </a:prstGeom>
          <a:noFill/>
          <a:ln>
            <a:noFill/>
          </a:ln>
        </p:spPr>
        <p:txBody>
          <a:bodyPr wrap="square" lIns="0" tIns="0" rIns="0" bIns="0" rtlCol="0">
            <a:spAutoFit/>
          </a:bodyPr>
          <a:lstStyle/>
          <a:p>
            <a:pPr algn="ctr"/>
            <a:r>
              <a:rPr lang="cs-CZ" dirty="0">
                <a:solidFill>
                  <a:srgbClr val="00338D"/>
                </a:solidFill>
              </a:rPr>
              <a:t>Konečný odběratel</a:t>
            </a:r>
          </a:p>
        </p:txBody>
      </p:sp>
      <p:sp>
        <p:nvSpPr>
          <p:cNvPr id="24" name="TextBox 23">
            <a:extLst>
              <a:ext uri="{FF2B5EF4-FFF2-40B4-BE49-F238E27FC236}">
                <a16:creationId xmlns:a16="http://schemas.microsoft.com/office/drawing/2014/main" id="{4ED4843B-FB09-7A7F-1851-0BA995E12CE1}"/>
              </a:ext>
            </a:extLst>
          </p:cNvPr>
          <p:cNvSpPr txBox="1"/>
          <p:nvPr/>
        </p:nvSpPr>
        <p:spPr>
          <a:xfrm flipH="1">
            <a:off x="7474424" y="1956894"/>
            <a:ext cx="441447" cy="246221"/>
          </a:xfrm>
          <a:prstGeom prst="rect">
            <a:avLst/>
          </a:prstGeom>
          <a:noFill/>
        </p:spPr>
        <p:txBody>
          <a:bodyPr wrap="square" lIns="0" tIns="0" rIns="0" bIns="0" rtlCol="0">
            <a:spAutoFit/>
          </a:bodyPr>
          <a:lstStyle/>
          <a:p>
            <a:r>
              <a:rPr lang="cs-CZ" sz="1600" dirty="0">
                <a:solidFill>
                  <a:srgbClr val="00338D"/>
                </a:solidFill>
              </a:rPr>
              <a:t>SK</a:t>
            </a:r>
          </a:p>
        </p:txBody>
      </p:sp>
      <p:sp>
        <p:nvSpPr>
          <p:cNvPr id="25" name="TextBox 24">
            <a:extLst>
              <a:ext uri="{FF2B5EF4-FFF2-40B4-BE49-F238E27FC236}">
                <a16:creationId xmlns:a16="http://schemas.microsoft.com/office/drawing/2014/main" id="{303B52B5-97AC-BFD8-A9C4-71100F1EF2DC}"/>
              </a:ext>
            </a:extLst>
          </p:cNvPr>
          <p:cNvSpPr txBox="1"/>
          <p:nvPr/>
        </p:nvSpPr>
        <p:spPr>
          <a:xfrm>
            <a:off x="3445828" y="3478194"/>
            <a:ext cx="914400" cy="305393"/>
          </a:xfrm>
          <a:prstGeom prst="rect">
            <a:avLst/>
          </a:prstGeom>
          <a:noFill/>
        </p:spPr>
        <p:txBody>
          <a:bodyPr wrap="none" lIns="54610" tIns="54610" rIns="54610" bIns="54610" rtlCol="0">
            <a:noAutofit/>
          </a:bodyPr>
          <a:lstStyle/>
          <a:p>
            <a:pPr>
              <a:spcAft>
                <a:spcPts val="600"/>
              </a:spcAft>
            </a:pPr>
            <a:r>
              <a:rPr lang="cs-CZ" sz="1400" dirty="0">
                <a:solidFill>
                  <a:schemeClr val="tx2"/>
                </a:solidFill>
              </a:rPr>
              <a:t>Dodání zboží z ČR do SK</a:t>
            </a:r>
          </a:p>
        </p:txBody>
      </p:sp>
      <p:sp>
        <p:nvSpPr>
          <p:cNvPr id="26" name="Curved Up Arrow 25">
            <a:extLst>
              <a:ext uri="{FF2B5EF4-FFF2-40B4-BE49-F238E27FC236}">
                <a16:creationId xmlns:a16="http://schemas.microsoft.com/office/drawing/2014/main" id="{80E8ACD8-8C0D-4F80-3E6E-AF889883748D}"/>
              </a:ext>
            </a:extLst>
          </p:cNvPr>
          <p:cNvSpPr/>
          <p:nvPr/>
        </p:nvSpPr>
        <p:spPr>
          <a:xfrm>
            <a:off x="1730572" y="3300739"/>
            <a:ext cx="5761246" cy="521075"/>
          </a:xfrm>
          <a:prstGeom prst="curvedUpArrow">
            <a:avLst/>
          </a:prstGeom>
          <a:solidFill>
            <a:schemeClr val="accent1"/>
          </a:solidFill>
          <a:ln/>
        </p:spPr>
        <p:style>
          <a:lnRef idx="0">
            <a:schemeClr val="accent3"/>
          </a:lnRef>
          <a:fillRef idx="3">
            <a:schemeClr val="accent3"/>
          </a:fillRef>
          <a:effectRef idx="3">
            <a:schemeClr val="accent3"/>
          </a:effectRef>
          <a:fontRef idx="minor">
            <a:schemeClr val="lt1"/>
          </a:fontRef>
        </p:style>
        <p:txBody>
          <a:bodyPr lIns="40958" tIns="40958" rIns="40958" bIns="40958" rtlCol="0" anchor="ctr"/>
          <a:lstStyle/>
          <a:p>
            <a:pPr algn="l"/>
            <a:endParaRPr lang="cs-CZ" sz="1125" dirty="0" err="1">
              <a:solidFill>
                <a:schemeClr val="bg1"/>
              </a:solidFill>
            </a:endParaRPr>
          </a:p>
        </p:txBody>
      </p:sp>
    </p:spTree>
    <p:extLst>
      <p:ext uri="{BB962C8B-B14F-4D97-AF65-F5344CB8AC3E}">
        <p14:creationId xmlns:p14="http://schemas.microsoft.com/office/powerpoint/2010/main" val="2408215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A9EA9449-D9B9-74C1-076A-86F6114BF84B}"/>
              </a:ext>
            </a:extLst>
          </p:cNvPr>
          <p:cNvSpPr>
            <a:spLocks noGrp="1"/>
          </p:cNvSpPr>
          <p:nvPr>
            <p:ph type="title"/>
          </p:nvPr>
        </p:nvSpPr>
        <p:spPr>
          <a:xfrm>
            <a:off x="752400" y="432000"/>
            <a:ext cx="7639200" cy="518400"/>
          </a:xfrm>
        </p:spPr>
        <p:txBody>
          <a:bodyPr/>
          <a:lstStyle/>
          <a:p>
            <a:r>
              <a:rPr lang="cs-CZ" dirty="0"/>
              <a:t>Řetězové transakce – dopravu zajišťuje dodavatel</a:t>
            </a:r>
            <a:endParaRPr lang="en-GB" dirty="0"/>
          </a:p>
        </p:txBody>
      </p:sp>
      <p:sp>
        <p:nvSpPr>
          <p:cNvPr id="3" name="Text Placeholder 3">
            <a:extLst>
              <a:ext uri="{FF2B5EF4-FFF2-40B4-BE49-F238E27FC236}">
                <a16:creationId xmlns:a16="http://schemas.microsoft.com/office/drawing/2014/main" id="{92364BF1-E132-0BDD-D6A7-5E26FE400B2A}"/>
              </a:ext>
            </a:extLst>
          </p:cNvPr>
          <p:cNvSpPr txBox="1">
            <a:spLocks/>
          </p:cNvSpPr>
          <p:nvPr/>
        </p:nvSpPr>
        <p:spPr>
          <a:xfrm>
            <a:off x="752400" y="1209602"/>
            <a:ext cx="7639200" cy="459422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18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tx2"/>
                </a:solidFill>
                <a:latin typeface="+mn-lt"/>
                <a:ea typeface="+mn-ea"/>
                <a:cs typeface="+mn-cs"/>
              </a:defRPr>
            </a:lvl3pPr>
            <a:lvl4pPr marL="36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tx2"/>
                </a:solidFill>
                <a:latin typeface="+mn-lt"/>
                <a:ea typeface="+mn-ea"/>
                <a:cs typeface="+mn-cs"/>
              </a:defRPr>
            </a:lvl4pPr>
            <a:lvl5pPr marL="54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baseline="0">
                <a:solidFill>
                  <a:schemeClr val="tx2"/>
                </a:solidFill>
                <a:latin typeface="+mn-lt"/>
                <a:ea typeface="+mn-ea"/>
                <a:cs typeface="+mn-cs"/>
              </a:defRPr>
            </a:lvl5pPr>
            <a:lvl6pPr marL="864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152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296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endParaRPr lang="cs-CZ" sz="1400" dirty="0"/>
          </a:p>
          <a:p>
            <a:endParaRPr lang="cs-CZ" sz="1400" dirty="0"/>
          </a:p>
          <a:p>
            <a:pPr marL="171450" indent="-171450">
              <a:buFont typeface="Arial" panose="020B0604020202020204" pitchFamily="34" charset="0"/>
              <a:buChar char="•"/>
            </a:pPr>
            <a:endParaRPr lang="cs-CZ" sz="1400" dirty="0"/>
          </a:p>
          <a:p>
            <a:pPr marL="171450" indent="-171450">
              <a:buFont typeface="Arial" panose="020B0604020202020204" pitchFamily="34" charset="0"/>
              <a:buChar char="•"/>
            </a:pPr>
            <a:endParaRPr lang="cs-CZ" sz="1400" dirty="0"/>
          </a:p>
          <a:p>
            <a:pPr lvl="1"/>
            <a:endParaRPr lang="cs-CZ" sz="1400" dirty="0"/>
          </a:p>
          <a:p>
            <a:pPr lvl="1"/>
            <a:endParaRPr lang="cs-CZ" sz="1400" dirty="0"/>
          </a:p>
          <a:p>
            <a:pPr marL="171450" indent="-171450">
              <a:buFont typeface="Arial" panose="020B0604020202020204" pitchFamily="34" charset="0"/>
              <a:buChar char="•"/>
            </a:pPr>
            <a:endParaRPr lang="cs-CZ" sz="1400" dirty="0"/>
          </a:p>
          <a:p>
            <a:pPr marL="171450" indent="-171450">
              <a:buFont typeface="Arial" panose="020B0604020202020204" pitchFamily="34" charset="0"/>
              <a:buChar char="•"/>
            </a:pPr>
            <a:endParaRPr lang="cs-CZ" sz="1400" dirty="0"/>
          </a:p>
          <a:p>
            <a:pPr marL="171450" indent="-171450">
              <a:buFont typeface="Arial" panose="020B0604020202020204" pitchFamily="34" charset="0"/>
              <a:buChar char="•"/>
            </a:pPr>
            <a:endParaRPr lang="cs-CZ" sz="1400" dirty="0"/>
          </a:p>
          <a:p>
            <a:pPr marL="171450" indent="-171450">
              <a:buFont typeface="Arial" panose="020B0604020202020204" pitchFamily="34" charset="0"/>
              <a:buChar char="•"/>
            </a:pPr>
            <a:endParaRPr lang="cs-CZ" sz="1400" dirty="0"/>
          </a:p>
          <a:p>
            <a:pPr marL="171450" indent="-171450">
              <a:buFont typeface="Arial" panose="020B0604020202020204" pitchFamily="34" charset="0"/>
              <a:buChar char="•"/>
            </a:pPr>
            <a:r>
              <a:rPr lang="cs-CZ" sz="1400" b="0" dirty="0"/>
              <a:t>Dodávka zboží s přepravou se v tomto případě uskutečňuje mezi Dodavatelem a Prostředníkem ze SK – tj. za splnění podmínek pro osvobození dodání do jiného členského státu by tedy tato transakce byla osvobozena.</a:t>
            </a:r>
          </a:p>
          <a:p>
            <a:pPr marL="171450" indent="-171450">
              <a:buFont typeface="Arial" panose="020B0604020202020204" pitchFamily="34" charset="0"/>
              <a:buChar char="•"/>
            </a:pPr>
            <a:r>
              <a:rPr lang="cs-CZ" sz="1400" b="0" dirty="0"/>
              <a:t>DPH režim následující dodávky?</a:t>
            </a:r>
            <a:endParaRPr lang="cs-CZ" sz="1400" dirty="0"/>
          </a:p>
          <a:p>
            <a:pPr marL="171450" indent="-171450">
              <a:buFont typeface="Arial" panose="020B0604020202020204" pitchFamily="34" charset="0"/>
              <a:buChar char="•"/>
            </a:pPr>
            <a:endParaRPr lang="cs-CZ" sz="1400" b="0" dirty="0"/>
          </a:p>
          <a:p>
            <a:pPr marL="171450" indent="-171450">
              <a:buFont typeface="Arial" panose="020B0604020202020204" pitchFamily="34" charset="0"/>
              <a:buChar char="•"/>
            </a:pPr>
            <a:endParaRPr lang="cs-CZ" sz="1400" b="0" dirty="0"/>
          </a:p>
          <a:p>
            <a:endParaRPr lang="en-GB" dirty="0"/>
          </a:p>
        </p:txBody>
      </p:sp>
      <p:sp>
        <p:nvSpPr>
          <p:cNvPr id="6" name="TextBox 5">
            <a:extLst>
              <a:ext uri="{FF2B5EF4-FFF2-40B4-BE49-F238E27FC236}">
                <a16:creationId xmlns:a16="http://schemas.microsoft.com/office/drawing/2014/main" id="{03C01B4C-4FE2-A838-5D77-FCB12A82167E}"/>
              </a:ext>
            </a:extLst>
          </p:cNvPr>
          <p:cNvSpPr txBox="1"/>
          <p:nvPr/>
        </p:nvSpPr>
        <p:spPr>
          <a:xfrm>
            <a:off x="1046012" y="1994800"/>
            <a:ext cx="360040" cy="246221"/>
          </a:xfrm>
          <a:prstGeom prst="rect">
            <a:avLst/>
          </a:prstGeom>
          <a:noFill/>
        </p:spPr>
        <p:txBody>
          <a:bodyPr wrap="square" lIns="0" tIns="0" rIns="0" bIns="0" rtlCol="0">
            <a:spAutoFit/>
          </a:bodyPr>
          <a:lstStyle/>
          <a:p>
            <a:r>
              <a:rPr lang="cs-CZ" sz="1600" dirty="0">
                <a:solidFill>
                  <a:srgbClr val="00338D"/>
                </a:solidFill>
              </a:rPr>
              <a:t>ČR</a:t>
            </a:r>
          </a:p>
        </p:txBody>
      </p:sp>
      <p:pic>
        <p:nvPicPr>
          <p:cNvPr id="7" name="Graphic 7" descr="Truck">
            <a:extLst>
              <a:ext uri="{FF2B5EF4-FFF2-40B4-BE49-F238E27FC236}">
                <a16:creationId xmlns:a16="http://schemas.microsoft.com/office/drawing/2014/main" id="{1EE44009-5EA3-2FF0-43C7-69DB7A336AF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24178" y="1956894"/>
            <a:ext cx="323793" cy="323793"/>
          </a:xfrm>
          <a:prstGeom prst="rect">
            <a:avLst/>
          </a:prstGeom>
        </p:spPr>
      </p:pic>
      <p:sp>
        <p:nvSpPr>
          <p:cNvPr id="8" name="Rectangle 7">
            <a:extLst>
              <a:ext uri="{FF2B5EF4-FFF2-40B4-BE49-F238E27FC236}">
                <a16:creationId xmlns:a16="http://schemas.microsoft.com/office/drawing/2014/main" id="{49DDD3D7-BEB6-8FE3-0F76-82CC7F582F04}"/>
              </a:ext>
            </a:extLst>
          </p:cNvPr>
          <p:cNvSpPr/>
          <p:nvPr/>
        </p:nvSpPr>
        <p:spPr>
          <a:xfrm>
            <a:off x="752401" y="2408590"/>
            <a:ext cx="1308395" cy="813996"/>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extBox 8">
            <a:extLst>
              <a:ext uri="{FF2B5EF4-FFF2-40B4-BE49-F238E27FC236}">
                <a16:creationId xmlns:a16="http://schemas.microsoft.com/office/drawing/2014/main" id="{5A429934-1B6E-BA64-8D1F-A2D6F554BFC1}"/>
              </a:ext>
            </a:extLst>
          </p:cNvPr>
          <p:cNvSpPr txBox="1"/>
          <p:nvPr/>
        </p:nvSpPr>
        <p:spPr>
          <a:xfrm flipH="1">
            <a:off x="812583" y="2641547"/>
            <a:ext cx="1152128" cy="276999"/>
          </a:xfrm>
          <a:prstGeom prst="rect">
            <a:avLst/>
          </a:prstGeom>
          <a:noFill/>
          <a:ln>
            <a:noFill/>
          </a:ln>
        </p:spPr>
        <p:txBody>
          <a:bodyPr wrap="square" lIns="0" tIns="0" rIns="0" bIns="0" rtlCol="0">
            <a:spAutoFit/>
          </a:bodyPr>
          <a:lstStyle/>
          <a:p>
            <a:pPr algn="ctr"/>
            <a:r>
              <a:rPr lang="cs-CZ" dirty="0">
                <a:solidFill>
                  <a:srgbClr val="00338D"/>
                </a:solidFill>
              </a:rPr>
              <a:t>Dodavatel</a:t>
            </a:r>
          </a:p>
        </p:txBody>
      </p:sp>
      <p:cxnSp>
        <p:nvCxnSpPr>
          <p:cNvPr id="10" name="Straight Arrow Connector 9">
            <a:extLst>
              <a:ext uri="{FF2B5EF4-FFF2-40B4-BE49-F238E27FC236}">
                <a16:creationId xmlns:a16="http://schemas.microsoft.com/office/drawing/2014/main" id="{33B1FF77-F5D3-FE23-B3D7-B7E1A6F5126B}"/>
              </a:ext>
            </a:extLst>
          </p:cNvPr>
          <p:cNvCxnSpPr>
            <a:cxnSpLocks/>
          </p:cNvCxnSpPr>
          <p:nvPr/>
        </p:nvCxnSpPr>
        <p:spPr>
          <a:xfrm>
            <a:off x="2168308" y="2820085"/>
            <a:ext cx="1587688" cy="0"/>
          </a:xfrm>
          <a:prstGeom prst="straightConnector1">
            <a:avLst/>
          </a:prstGeom>
          <a:ln>
            <a:solidFill>
              <a:srgbClr val="00338D"/>
            </a:solidFill>
            <a:tailEnd type="triangle" w="lg" len="lg"/>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3E352479-4228-B954-6604-867A0826EE97}"/>
              </a:ext>
            </a:extLst>
          </p:cNvPr>
          <p:cNvSpPr txBox="1"/>
          <p:nvPr/>
        </p:nvSpPr>
        <p:spPr>
          <a:xfrm>
            <a:off x="2329525" y="2322712"/>
            <a:ext cx="730983" cy="360675"/>
          </a:xfrm>
          <a:prstGeom prst="rect">
            <a:avLst/>
          </a:prstGeom>
          <a:noFill/>
        </p:spPr>
        <p:txBody>
          <a:bodyPr wrap="none" lIns="54610" tIns="54610" rIns="54610" bIns="54610" rtlCol="0">
            <a:noAutofit/>
          </a:bodyPr>
          <a:lstStyle/>
          <a:p>
            <a:pPr>
              <a:spcAft>
                <a:spcPts val="600"/>
              </a:spcAft>
            </a:pPr>
            <a:r>
              <a:rPr lang="cs-CZ" sz="1500" dirty="0">
                <a:solidFill>
                  <a:srgbClr val="00338D"/>
                </a:solidFill>
              </a:rPr>
              <a:t>Faktura 1</a:t>
            </a:r>
          </a:p>
        </p:txBody>
      </p:sp>
      <p:sp>
        <p:nvSpPr>
          <p:cNvPr id="12" name="Rectangle 11">
            <a:extLst>
              <a:ext uri="{FF2B5EF4-FFF2-40B4-BE49-F238E27FC236}">
                <a16:creationId xmlns:a16="http://schemas.microsoft.com/office/drawing/2014/main" id="{5335FC39-ABEF-7C94-95A4-20C6B98370D6}"/>
              </a:ext>
            </a:extLst>
          </p:cNvPr>
          <p:cNvSpPr/>
          <p:nvPr/>
        </p:nvSpPr>
        <p:spPr>
          <a:xfrm>
            <a:off x="3903030" y="2368669"/>
            <a:ext cx="1368151" cy="822759"/>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TextBox 12">
            <a:extLst>
              <a:ext uri="{FF2B5EF4-FFF2-40B4-BE49-F238E27FC236}">
                <a16:creationId xmlns:a16="http://schemas.microsoft.com/office/drawing/2014/main" id="{345D8525-7E75-20D1-B917-230F72E3E7C6}"/>
              </a:ext>
            </a:extLst>
          </p:cNvPr>
          <p:cNvSpPr txBox="1"/>
          <p:nvPr/>
        </p:nvSpPr>
        <p:spPr>
          <a:xfrm flipH="1">
            <a:off x="3940581" y="2641548"/>
            <a:ext cx="1260140" cy="276999"/>
          </a:xfrm>
          <a:prstGeom prst="rect">
            <a:avLst/>
          </a:prstGeom>
          <a:noFill/>
          <a:ln>
            <a:noFill/>
          </a:ln>
        </p:spPr>
        <p:txBody>
          <a:bodyPr wrap="square" lIns="0" tIns="0" rIns="0" bIns="0" rtlCol="0">
            <a:spAutoFit/>
          </a:bodyPr>
          <a:lstStyle/>
          <a:p>
            <a:pPr algn="ctr"/>
            <a:r>
              <a:rPr lang="cs-CZ" dirty="0">
                <a:solidFill>
                  <a:srgbClr val="00338D"/>
                </a:solidFill>
              </a:rPr>
              <a:t>Prostředník</a:t>
            </a:r>
          </a:p>
        </p:txBody>
      </p:sp>
      <p:sp>
        <p:nvSpPr>
          <p:cNvPr id="14" name="TextBox 13">
            <a:extLst>
              <a:ext uri="{FF2B5EF4-FFF2-40B4-BE49-F238E27FC236}">
                <a16:creationId xmlns:a16="http://schemas.microsoft.com/office/drawing/2014/main" id="{4ACDC9D9-CC45-C173-32CF-A97359AD2433}"/>
              </a:ext>
            </a:extLst>
          </p:cNvPr>
          <p:cNvSpPr txBox="1"/>
          <p:nvPr/>
        </p:nvSpPr>
        <p:spPr>
          <a:xfrm>
            <a:off x="4390474" y="1972677"/>
            <a:ext cx="441447" cy="246221"/>
          </a:xfrm>
          <a:prstGeom prst="rect">
            <a:avLst/>
          </a:prstGeom>
          <a:noFill/>
        </p:spPr>
        <p:txBody>
          <a:bodyPr wrap="square" lIns="0" tIns="0" rIns="0" bIns="0" rtlCol="0">
            <a:spAutoFit/>
          </a:bodyPr>
          <a:lstStyle/>
          <a:p>
            <a:r>
              <a:rPr lang="cs-CZ" sz="1600" dirty="0">
                <a:solidFill>
                  <a:srgbClr val="00338D"/>
                </a:solidFill>
              </a:rPr>
              <a:t>SK</a:t>
            </a:r>
          </a:p>
        </p:txBody>
      </p:sp>
      <p:sp>
        <p:nvSpPr>
          <p:cNvPr id="15" name="TextBox 14">
            <a:extLst>
              <a:ext uri="{FF2B5EF4-FFF2-40B4-BE49-F238E27FC236}">
                <a16:creationId xmlns:a16="http://schemas.microsoft.com/office/drawing/2014/main" id="{68E4AF5F-3542-283C-9B7C-852C7ED5F10C}"/>
              </a:ext>
            </a:extLst>
          </p:cNvPr>
          <p:cNvSpPr txBox="1"/>
          <p:nvPr/>
        </p:nvSpPr>
        <p:spPr>
          <a:xfrm>
            <a:off x="5617369" y="2356678"/>
            <a:ext cx="496334" cy="372586"/>
          </a:xfrm>
          <a:prstGeom prst="rect">
            <a:avLst/>
          </a:prstGeom>
          <a:noFill/>
        </p:spPr>
        <p:txBody>
          <a:bodyPr wrap="none" lIns="54610" tIns="54610" rIns="54610" bIns="54610" rtlCol="0">
            <a:noAutofit/>
          </a:bodyPr>
          <a:lstStyle/>
          <a:p>
            <a:pPr>
              <a:spcAft>
                <a:spcPts val="600"/>
              </a:spcAft>
            </a:pPr>
            <a:r>
              <a:rPr lang="cs-CZ" sz="1500" dirty="0">
                <a:solidFill>
                  <a:srgbClr val="00338D"/>
                </a:solidFill>
              </a:rPr>
              <a:t>Faktura 2</a:t>
            </a:r>
          </a:p>
          <a:p>
            <a:pPr>
              <a:spcAft>
                <a:spcPts val="600"/>
              </a:spcAft>
            </a:pPr>
            <a:endParaRPr lang="cs-CZ" sz="1500" dirty="0">
              <a:solidFill>
                <a:srgbClr val="00338D"/>
              </a:solidFill>
            </a:endParaRPr>
          </a:p>
        </p:txBody>
      </p:sp>
      <p:cxnSp>
        <p:nvCxnSpPr>
          <p:cNvPr id="16" name="Straight Arrow Connector 15">
            <a:extLst>
              <a:ext uri="{FF2B5EF4-FFF2-40B4-BE49-F238E27FC236}">
                <a16:creationId xmlns:a16="http://schemas.microsoft.com/office/drawing/2014/main" id="{54C1EA91-92C6-9D3F-1151-ED5D5B3030D2}"/>
              </a:ext>
            </a:extLst>
          </p:cNvPr>
          <p:cNvCxnSpPr>
            <a:cxnSpLocks/>
          </p:cNvCxnSpPr>
          <p:nvPr/>
        </p:nvCxnSpPr>
        <p:spPr>
          <a:xfrm>
            <a:off x="5320880" y="2829630"/>
            <a:ext cx="1587688" cy="0"/>
          </a:xfrm>
          <a:prstGeom prst="straightConnector1">
            <a:avLst/>
          </a:prstGeom>
          <a:ln>
            <a:solidFill>
              <a:srgbClr val="00338D"/>
            </a:solidFill>
            <a:tailEnd type="triangle" w="lg" len="lg"/>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3740F779-A5EE-CDB7-1CEA-F1CD4AF95814}"/>
              </a:ext>
            </a:extLst>
          </p:cNvPr>
          <p:cNvSpPr/>
          <p:nvPr/>
        </p:nvSpPr>
        <p:spPr>
          <a:xfrm>
            <a:off x="7011073" y="2339205"/>
            <a:ext cx="1368151" cy="883387"/>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TextBox 17">
            <a:extLst>
              <a:ext uri="{FF2B5EF4-FFF2-40B4-BE49-F238E27FC236}">
                <a16:creationId xmlns:a16="http://schemas.microsoft.com/office/drawing/2014/main" id="{FFBED243-C33F-BF3B-6676-8C3B887DFF4C}"/>
              </a:ext>
            </a:extLst>
          </p:cNvPr>
          <p:cNvSpPr txBox="1"/>
          <p:nvPr/>
        </p:nvSpPr>
        <p:spPr>
          <a:xfrm flipH="1">
            <a:off x="7111582" y="2542971"/>
            <a:ext cx="1152128" cy="553998"/>
          </a:xfrm>
          <a:prstGeom prst="rect">
            <a:avLst/>
          </a:prstGeom>
          <a:noFill/>
          <a:ln>
            <a:noFill/>
          </a:ln>
        </p:spPr>
        <p:txBody>
          <a:bodyPr wrap="square" lIns="0" tIns="0" rIns="0" bIns="0" rtlCol="0">
            <a:spAutoFit/>
          </a:bodyPr>
          <a:lstStyle/>
          <a:p>
            <a:pPr algn="ctr"/>
            <a:r>
              <a:rPr lang="cs-CZ" dirty="0">
                <a:solidFill>
                  <a:srgbClr val="00338D"/>
                </a:solidFill>
              </a:rPr>
              <a:t>Konečný odběratel</a:t>
            </a:r>
          </a:p>
        </p:txBody>
      </p:sp>
      <p:sp>
        <p:nvSpPr>
          <p:cNvPr id="19" name="TextBox 18">
            <a:extLst>
              <a:ext uri="{FF2B5EF4-FFF2-40B4-BE49-F238E27FC236}">
                <a16:creationId xmlns:a16="http://schemas.microsoft.com/office/drawing/2014/main" id="{E30D2F86-496E-9C70-A210-7247BFB20771}"/>
              </a:ext>
            </a:extLst>
          </p:cNvPr>
          <p:cNvSpPr txBox="1"/>
          <p:nvPr/>
        </p:nvSpPr>
        <p:spPr>
          <a:xfrm flipH="1">
            <a:off x="7474424" y="1956894"/>
            <a:ext cx="441447" cy="246221"/>
          </a:xfrm>
          <a:prstGeom prst="rect">
            <a:avLst/>
          </a:prstGeom>
          <a:noFill/>
        </p:spPr>
        <p:txBody>
          <a:bodyPr wrap="square" lIns="0" tIns="0" rIns="0" bIns="0" rtlCol="0">
            <a:spAutoFit/>
          </a:bodyPr>
          <a:lstStyle/>
          <a:p>
            <a:r>
              <a:rPr lang="cs-CZ" sz="1600" dirty="0">
                <a:solidFill>
                  <a:srgbClr val="00338D"/>
                </a:solidFill>
              </a:rPr>
              <a:t>SK</a:t>
            </a:r>
          </a:p>
        </p:txBody>
      </p:sp>
      <p:sp>
        <p:nvSpPr>
          <p:cNvPr id="20" name="Curved Up Arrow 25">
            <a:extLst>
              <a:ext uri="{FF2B5EF4-FFF2-40B4-BE49-F238E27FC236}">
                <a16:creationId xmlns:a16="http://schemas.microsoft.com/office/drawing/2014/main" id="{E63C92F6-C4B7-7D74-8832-A9015C4A6D64}"/>
              </a:ext>
            </a:extLst>
          </p:cNvPr>
          <p:cNvSpPr/>
          <p:nvPr/>
        </p:nvSpPr>
        <p:spPr>
          <a:xfrm>
            <a:off x="1730572" y="3300739"/>
            <a:ext cx="5761246" cy="521075"/>
          </a:xfrm>
          <a:prstGeom prst="curvedUpArrow">
            <a:avLst/>
          </a:prstGeom>
          <a:solidFill>
            <a:schemeClr val="accent1"/>
          </a:solidFill>
          <a:ln/>
        </p:spPr>
        <p:style>
          <a:lnRef idx="0">
            <a:schemeClr val="accent3"/>
          </a:lnRef>
          <a:fillRef idx="3">
            <a:schemeClr val="accent3"/>
          </a:fillRef>
          <a:effectRef idx="3">
            <a:schemeClr val="accent3"/>
          </a:effectRef>
          <a:fontRef idx="minor">
            <a:schemeClr val="lt1"/>
          </a:fontRef>
        </p:style>
        <p:txBody>
          <a:bodyPr lIns="40958" tIns="40958" rIns="40958" bIns="40958" rtlCol="0" anchor="ctr"/>
          <a:lstStyle/>
          <a:p>
            <a:pPr algn="l"/>
            <a:endParaRPr lang="cs-CZ" sz="1125" dirty="0" err="1">
              <a:solidFill>
                <a:schemeClr val="bg1"/>
              </a:solidFill>
            </a:endParaRPr>
          </a:p>
        </p:txBody>
      </p:sp>
      <p:sp>
        <p:nvSpPr>
          <p:cNvPr id="21" name="TextBox 20">
            <a:extLst>
              <a:ext uri="{FF2B5EF4-FFF2-40B4-BE49-F238E27FC236}">
                <a16:creationId xmlns:a16="http://schemas.microsoft.com/office/drawing/2014/main" id="{C8E55A49-C488-8EAB-5700-56933D6AE31D}"/>
              </a:ext>
            </a:extLst>
          </p:cNvPr>
          <p:cNvSpPr txBox="1"/>
          <p:nvPr/>
        </p:nvSpPr>
        <p:spPr>
          <a:xfrm>
            <a:off x="3445828" y="3478194"/>
            <a:ext cx="914400" cy="305393"/>
          </a:xfrm>
          <a:prstGeom prst="rect">
            <a:avLst/>
          </a:prstGeom>
          <a:noFill/>
        </p:spPr>
        <p:txBody>
          <a:bodyPr wrap="none" lIns="54610" tIns="54610" rIns="54610" bIns="54610" rtlCol="0">
            <a:noAutofit/>
          </a:bodyPr>
          <a:lstStyle/>
          <a:p>
            <a:pPr>
              <a:spcAft>
                <a:spcPts val="600"/>
              </a:spcAft>
            </a:pPr>
            <a:r>
              <a:rPr lang="cs-CZ" sz="1400" dirty="0">
                <a:solidFill>
                  <a:schemeClr val="tx2"/>
                </a:solidFill>
              </a:rPr>
              <a:t>Dodání zboží z ČR do SK</a:t>
            </a:r>
          </a:p>
        </p:txBody>
      </p:sp>
    </p:spTree>
    <p:extLst>
      <p:ext uri="{BB962C8B-B14F-4D97-AF65-F5344CB8AC3E}">
        <p14:creationId xmlns:p14="http://schemas.microsoft.com/office/powerpoint/2010/main" val="2312044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FD9B4C37-C34F-56FA-1ED8-8DDB2CC7AC00}"/>
              </a:ext>
            </a:extLst>
          </p:cNvPr>
          <p:cNvSpPr>
            <a:spLocks noGrp="1"/>
          </p:cNvSpPr>
          <p:nvPr>
            <p:ph type="title"/>
          </p:nvPr>
        </p:nvSpPr>
        <p:spPr>
          <a:xfrm>
            <a:off x="752400" y="432000"/>
            <a:ext cx="7639200" cy="518400"/>
          </a:xfrm>
        </p:spPr>
        <p:txBody>
          <a:bodyPr/>
          <a:lstStyle/>
          <a:p>
            <a:r>
              <a:rPr lang="cs-CZ" dirty="0"/>
              <a:t>Řetězové transakce – dopravu zajišťuje konečný odběratel</a:t>
            </a:r>
            <a:endParaRPr lang="en-GB" dirty="0"/>
          </a:p>
        </p:txBody>
      </p:sp>
      <p:sp>
        <p:nvSpPr>
          <p:cNvPr id="3" name="Text Placeholder 3">
            <a:extLst>
              <a:ext uri="{FF2B5EF4-FFF2-40B4-BE49-F238E27FC236}">
                <a16:creationId xmlns:a16="http://schemas.microsoft.com/office/drawing/2014/main" id="{AF678602-357D-3B0C-325F-E0251CD7E0E4}"/>
              </a:ext>
            </a:extLst>
          </p:cNvPr>
          <p:cNvSpPr txBox="1">
            <a:spLocks/>
          </p:cNvSpPr>
          <p:nvPr/>
        </p:nvSpPr>
        <p:spPr>
          <a:xfrm>
            <a:off x="752400" y="1209602"/>
            <a:ext cx="7639200" cy="459422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18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tx2"/>
                </a:solidFill>
                <a:latin typeface="+mn-lt"/>
                <a:ea typeface="+mn-ea"/>
                <a:cs typeface="+mn-cs"/>
              </a:defRPr>
            </a:lvl3pPr>
            <a:lvl4pPr marL="36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tx2"/>
                </a:solidFill>
                <a:latin typeface="+mn-lt"/>
                <a:ea typeface="+mn-ea"/>
                <a:cs typeface="+mn-cs"/>
              </a:defRPr>
            </a:lvl4pPr>
            <a:lvl5pPr marL="54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baseline="0">
                <a:solidFill>
                  <a:schemeClr val="tx2"/>
                </a:solidFill>
                <a:latin typeface="+mn-lt"/>
                <a:ea typeface="+mn-ea"/>
                <a:cs typeface="+mn-cs"/>
              </a:defRPr>
            </a:lvl5pPr>
            <a:lvl6pPr marL="864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152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296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endParaRPr lang="cs-CZ" sz="1400" dirty="0"/>
          </a:p>
          <a:p>
            <a:endParaRPr lang="cs-CZ" sz="1400" dirty="0"/>
          </a:p>
          <a:p>
            <a:pPr marL="171450" indent="-171450">
              <a:buFont typeface="Arial" panose="020B0604020202020204" pitchFamily="34" charset="0"/>
              <a:buChar char="•"/>
            </a:pPr>
            <a:endParaRPr lang="cs-CZ" sz="1400" dirty="0"/>
          </a:p>
          <a:p>
            <a:pPr marL="171450" indent="-171450">
              <a:buFont typeface="Arial" panose="020B0604020202020204" pitchFamily="34" charset="0"/>
              <a:buChar char="•"/>
            </a:pPr>
            <a:endParaRPr lang="cs-CZ" sz="1400" dirty="0"/>
          </a:p>
          <a:p>
            <a:pPr lvl="1"/>
            <a:endParaRPr lang="cs-CZ" sz="1400" dirty="0"/>
          </a:p>
          <a:p>
            <a:pPr lvl="1"/>
            <a:endParaRPr lang="cs-CZ" sz="1400" dirty="0"/>
          </a:p>
          <a:p>
            <a:pPr marL="171450" indent="-171450">
              <a:buFont typeface="Arial" panose="020B0604020202020204" pitchFamily="34" charset="0"/>
              <a:buChar char="•"/>
            </a:pPr>
            <a:endParaRPr lang="cs-CZ" sz="1400" dirty="0"/>
          </a:p>
          <a:p>
            <a:pPr marL="171450" indent="-171450">
              <a:buFont typeface="Arial" panose="020B0604020202020204" pitchFamily="34" charset="0"/>
              <a:buChar char="•"/>
            </a:pPr>
            <a:endParaRPr lang="cs-CZ" sz="1400" dirty="0"/>
          </a:p>
          <a:p>
            <a:pPr marL="171450" indent="-171450">
              <a:buFont typeface="Arial" panose="020B0604020202020204" pitchFamily="34" charset="0"/>
              <a:buChar char="•"/>
            </a:pPr>
            <a:endParaRPr lang="cs-CZ" sz="1400" dirty="0"/>
          </a:p>
          <a:p>
            <a:pPr marL="171450" indent="-171450">
              <a:buFont typeface="Arial" panose="020B0604020202020204" pitchFamily="34" charset="0"/>
              <a:buChar char="•"/>
            </a:pPr>
            <a:endParaRPr lang="cs-CZ" sz="1400" dirty="0"/>
          </a:p>
          <a:p>
            <a:pPr marL="171450" indent="-171450">
              <a:buFont typeface="Arial" panose="020B0604020202020204" pitchFamily="34" charset="0"/>
              <a:buChar char="•"/>
            </a:pPr>
            <a:r>
              <a:rPr lang="cs-CZ" sz="1400" b="0" dirty="0"/>
              <a:t>Dodávka zboží s přepravou se v tomto případě uskutečňuje mezi Prostředníkem ze SK a Konečným odběratelem ze SK – tj. za splnění podmínek pro osvobození dodání do jiného členského státu by tedy tato transakce byla osvobozena.</a:t>
            </a:r>
          </a:p>
          <a:p>
            <a:pPr marL="171450" indent="-171450">
              <a:buFont typeface="Arial" panose="020B0604020202020204" pitchFamily="34" charset="0"/>
              <a:buChar char="•"/>
            </a:pPr>
            <a:r>
              <a:rPr lang="cs-CZ" sz="1400" b="0" dirty="0"/>
              <a:t>Bude moci Prostředník vykazovat z SK DIČ nebo někde DPH </a:t>
            </a:r>
            <a:r>
              <a:rPr lang="cs-CZ" sz="1400" b="0" dirty="0" err="1"/>
              <a:t>regi</a:t>
            </a:r>
            <a:r>
              <a:rPr lang="cs-CZ" sz="1400" b="0" dirty="0"/>
              <a:t>?</a:t>
            </a:r>
          </a:p>
          <a:p>
            <a:pPr marL="171450" indent="-171450">
              <a:buFont typeface="Arial" panose="020B0604020202020204" pitchFamily="34" charset="0"/>
              <a:buChar char="•"/>
            </a:pPr>
            <a:r>
              <a:rPr lang="cs-CZ" sz="1400" b="0" dirty="0"/>
              <a:t>DPH režim předcházející transakce?</a:t>
            </a:r>
            <a:endParaRPr lang="cs-CZ" sz="1400" dirty="0"/>
          </a:p>
          <a:p>
            <a:endParaRPr lang="en-GB" dirty="0"/>
          </a:p>
        </p:txBody>
      </p:sp>
      <p:sp>
        <p:nvSpPr>
          <p:cNvPr id="4" name="Rectangle 3">
            <a:extLst>
              <a:ext uri="{FF2B5EF4-FFF2-40B4-BE49-F238E27FC236}">
                <a16:creationId xmlns:a16="http://schemas.microsoft.com/office/drawing/2014/main" id="{1D92AD38-761D-5569-5575-3A26C1170469}"/>
              </a:ext>
            </a:extLst>
          </p:cNvPr>
          <p:cNvSpPr/>
          <p:nvPr/>
        </p:nvSpPr>
        <p:spPr>
          <a:xfrm>
            <a:off x="752401" y="2408590"/>
            <a:ext cx="1308395" cy="813996"/>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Box 4">
            <a:extLst>
              <a:ext uri="{FF2B5EF4-FFF2-40B4-BE49-F238E27FC236}">
                <a16:creationId xmlns:a16="http://schemas.microsoft.com/office/drawing/2014/main" id="{D0D06B4E-6A7B-30E3-92AB-403ABE583D29}"/>
              </a:ext>
            </a:extLst>
          </p:cNvPr>
          <p:cNvSpPr txBox="1"/>
          <p:nvPr/>
        </p:nvSpPr>
        <p:spPr>
          <a:xfrm flipH="1">
            <a:off x="812583" y="2641547"/>
            <a:ext cx="1152128" cy="276999"/>
          </a:xfrm>
          <a:prstGeom prst="rect">
            <a:avLst/>
          </a:prstGeom>
          <a:noFill/>
          <a:ln>
            <a:noFill/>
          </a:ln>
        </p:spPr>
        <p:txBody>
          <a:bodyPr wrap="square" lIns="0" tIns="0" rIns="0" bIns="0" rtlCol="0">
            <a:spAutoFit/>
          </a:bodyPr>
          <a:lstStyle/>
          <a:p>
            <a:pPr algn="ctr"/>
            <a:r>
              <a:rPr lang="cs-CZ" dirty="0">
                <a:solidFill>
                  <a:srgbClr val="00338D"/>
                </a:solidFill>
              </a:rPr>
              <a:t>Dodavatel</a:t>
            </a:r>
          </a:p>
        </p:txBody>
      </p:sp>
      <p:sp>
        <p:nvSpPr>
          <p:cNvPr id="6" name="TextBox 5">
            <a:extLst>
              <a:ext uri="{FF2B5EF4-FFF2-40B4-BE49-F238E27FC236}">
                <a16:creationId xmlns:a16="http://schemas.microsoft.com/office/drawing/2014/main" id="{30A0139D-4FB5-144A-6BF2-4C1E7BF81E4E}"/>
              </a:ext>
            </a:extLst>
          </p:cNvPr>
          <p:cNvSpPr txBox="1"/>
          <p:nvPr/>
        </p:nvSpPr>
        <p:spPr>
          <a:xfrm>
            <a:off x="1257489" y="1981439"/>
            <a:ext cx="360040" cy="246221"/>
          </a:xfrm>
          <a:prstGeom prst="rect">
            <a:avLst/>
          </a:prstGeom>
          <a:noFill/>
        </p:spPr>
        <p:txBody>
          <a:bodyPr wrap="square" lIns="0" tIns="0" rIns="0" bIns="0" rtlCol="0">
            <a:spAutoFit/>
          </a:bodyPr>
          <a:lstStyle/>
          <a:p>
            <a:r>
              <a:rPr lang="cs-CZ" sz="1600" dirty="0">
                <a:solidFill>
                  <a:srgbClr val="00338D"/>
                </a:solidFill>
              </a:rPr>
              <a:t>ČR</a:t>
            </a:r>
          </a:p>
        </p:txBody>
      </p:sp>
      <p:cxnSp>
        <p:nvCxnSpPr>
          <p:cNvPr id="7" name="Straight Arrow Connector 6">
            <a:extLst>
              <a:ext uri="{FF2B5EF4-FFF2-40B4-BE49-F238E27FC236}">
                <a16:creationId xmlns:a16="http://schemas.microsoft.com/office/drawing/2014/main" id="{5BC864F5-94BB-F575-4223-E4BD78E04D8F}"/>
              </a:ext>
            </a:extLst>
          </p:cNvPr>
          <p:cNvCxnSpPr>
            <a:cxnSpLocks/>
          </p:cNvCxnSpPr>
          <p:nvPr/>
        </p:nvCxnSpPr>
        <p:spPr>
          <a:xfrm>
            <a:off x="2168308" y="2820085"/>
            <a:ext cx="1587688" cy="0"/>
          </a:xfrm>
          <a:prstGeom prst="straightConnector1">
            <a:avLst/>
          </a:prstGeom>
          <a:ln>
            <a:solidFill>
              <a:srgbClr val="00338D"/>
            </a:solidFill>
            <a:tailEnd type="triangle" w="lg" len="lg"/>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8173BC9B-B1CA-E796-8433-48DDD96DFD61}"/>
              </a:ext>
            </a:extLst>
          </p:cNvPr>
          <p:cNvSpPr txBox="1"/>
          <p:nvPr/>
        </p:nvSpPr>
        <p:spPr>
          <a:xfrm>
            <a:off x="2329525" y="2322712"/>
            <a:ext cx="730983" cy="360675"/>
          </a:xfrm>
          <a:prstGeom prst="rect">
            <a:avLst/>
          </a:prstGeom>
          <a:noFill/>
        </p:spPr>
        <p:txBody>
          <a:bodyPr wrap="none" lIns="54610" tIns="54610" rIns="54610" bIns="54610" rtlCol="0">
            <a:noAutofit/>
          </a:bodyPr>
          <a:lstStyle/>
          <a:p>
            <a:pPr>
              <a:spcAft>
                <a:spcPts val="600"/>
              </a:spcAft>
            </a:pPr>
            <a:r>
              <a:rPr lang="cs-CZ" sz="1500" dirty="0">
                <a:solidFill>
                  <a:srgbClr val="00338D"/>
                </a:solidFill>
              </a:rPr>
              <a:t>Faktura 1</a:t>
            </a:r>
          </a:p>
        </p:txBody>
      </p:sp>
      <p:sp>
        <p:nvSpPr>
          <p:cNvPr id="9" name="Rectangle 8">
            <a:extLst>
              <a:ext uri="{FF2B5EF4-FFF2-40B4-BE49-F238E27FC236}">
                <a16:creationId xmlns:a16="http://schemas.microsoft.com/office/drawing/2014/main" id="{BADDD1D1-8AE4-5F9D-2077-CB1EFF823C3D}"/>
              </a:ext>
            </a:extLst>
          </p:cNvPr>
          <p:cNvSpPr/>
          <p:nvPr/>
        </p:nvSpPr>
        <p:spPr>
          <a:xfrm>
            <a:off x="3903030" y="2368669"/>
            <a:ext cx="1368151" cy="822759"/>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Box 9">
            <a:extLst>
              <a:ext uri="{FF2B5EF4-FFF2-40B4-BE49-F238E27FC236}">
                <a16:creationId xmlns:a16="http://schemas.microsoft.com/office/drawing/2014/main" id="{E798D3BD-8E5B-1B8A-57C8-EB368DAC2F2C}"/>
              </a:ext>
            </a:extLst>
          </p:cNvPr>
          <p:cNvSpPr txBox="1"/>
          <p:nvPr/>
        </p:nvSpPr>
        <p:spPr>
          <a:xfrm flipH="1">
            <a:off x="3940581" y="2641548"/>
            <a:ext cx="1260140" cy="276999"/>
          </a:xfrm>
          <a:prstGeom prst="rect">
            <a:avLst/>
          </a:prstGeom>
          <a:noFill/>
          <a:ln>
            <a:noFill/>
          </a:ln>
        </p:spPr>
        <p:txBody>
          <a:bodyPr wrap="square" lIns="0" tIns="0" rIns="0" bIns="0" rtlCol="0">
            <a:spAutoFit/>
          </a:bodyPr>
          <a:lstStyle/>
          <a:p>
            <a:pPr algn="ctr"/>
            <a:r>
              <a:rPr lang="cs-CZ" dirty="0">
                <a:solidFill>
                  <a:srgbClr val="00338D"/>
                </a:solidFill>
              </a:rPr>
              <a:t>Prostředník</a:t>
            </a:r>
          </a:p>
        </p:txBody>
      </p:sp>
      <p:sp>
        <p:nvSpPr>
          <p:cNvPr id="11" name="TextBox 10">
            <a:extLst>
              <a:ext uri="{FF2B5EF4-FFF2-40B4-BE49-F238E27FC236}">
                <a16:creationId xmlns:a16="http://schemas.microsoft.com/office/drawing/2014/main" id="{4C0E42AD-9EF3-2B11-ADA6-7FD969974545}"/>
              </a:ext>
            </a:extLst>
          </p:cNvPr>
          <p:cNvSpPr txBox="1"/>
          <p:nvPr/>
        </p:nvSpPr>
        <p:spPr>
          <a:xfrm>
            <a:off x="4390474" y="1972677"/>
            <a:ext cx="441447" cy="246221"/>
          </a:xfrm>
          <a:prstGeom prst="rect">
            <a:avLst/>
          </a:prstGeom>
          <a:noFill/>
        </p:spPr>
        <p:txBody>
          <a:bodyPr wrap="square" lIns="0" tIns="0" rIns="0" bIns="0" rtlCol="0">
            <a:spAutoFit/>
          </a:bodyPr>
          <a:lstStyle/>
          <a:p>
            <a:r>
              <a:rPr lang="cs-CZ" sz="1600" dirty="0">
                <a:solidFill>
                  <a:srgbClr val="00338D"/>
                </a:solidFill>
              </a:rPr>
              <a:t>SK</a:t>
            </a:r>
          </a:p>
        </p:txBody>
      </p:sp>
      <p:cxnSp>
        <p:nvCxnSpPr>
          <p:cNvPr id="12" name="Straight Arrow Connector 11">
            <a:extLst>
              <a:ext uri="{FF2B5EF4-FFF2-40B4-BE49-F238E27FC236}">
                <a16:creationId xmlns:a16="http://schemas.microsoft.com/office/drawing/2014/main" id="{7BC7A157-713F-5C07-E275-F20BDE1AC997}"/>
              </a:ext>
            </a:extLst>
          </p:cNvPr>
          <p:cNvCxnSpPr>
            <a:cxnSpLocks/>
          </p:cNvCxnSpPr>
          <p:nvPr/>
        </p:nvCxnSpPr>
        <p:spPr>
          <a:xfrm>
            <a:off x="5320880" y="2822542"/>
            <a:ext cx="1587688" cy="0"/>
          </a:xfrm>
          <a:prstGeom prst="straightConnector1">
            <a:avLst/>
          </a:prstGeom>
          <a:ln>
            <a:solidFill>
              <a:srgbClr val="00338D"/>
            </a:solidFill>
            <a:tailEnd type="triangle" w="lg" len="lg"/>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D6AD64A2-B805-E9B9-5942-3323D21D6AA6}"/>
              </a:ext>
            </a:extLst>
          </p:cNvPr>
          <p:cNvSpPr txBox="1"/>
          <p:nvPr/>
        </p:nvSpPr>
        <p:spPr>
          <a:xfrm>
            <a:off x="5618390" y="2327035"/>
            <a:ext cx="496334" cy="372586"/>
          </a:xfrm>
          <a:prstGeom prst="rect">
            <a:avLst/>
          </a:prstGeom>
          <a:noFill/>
        </p:spPr>
        <p:txBody>
          <a:bodyPr wrap="none" lIns="54610" tIns="54610" rIns="54610" bIns="54610" rtlCol="0">
            <a:noAutofit/>
          </a:bodyPr>
          <a:lstStyle/>
          <a:p>
            <a:pPr>
              <a:spcAft>
                <a:spcPts val="600"/>
              </a:spcAft>
            </a:pPr>
            <a:r>
              <a:rPr lang="cs-CZ" sz="1500" dirty="0">
                <a:solidFill>
                  <a:srgbClr val="00338D"/>
                </a:solidFill>
              </a:rPr>
              <a:t>Faktura 2</a:t>
            </a:r>
          </a:p>
          <a:p>
            <a:pPr>
              <a:spcAft>
                <a:spcPts val="600"/>
              </a:spcAft>
            </a:pPr>
            <a:endParaRPr lang="cs-CZ" sz="1500" dirty="0">
              <a:solidFill>
                <a:srgbClr val="00338D"/>
              </a:solidFill>
            </a:endParaRPr>
          </a:p>
        </p:txBody>
      </p:sp>
      <p:sp>
        <p:nvSpPr>
          <p:cNvPr id="14" name="Rectangle 13">
            <a:extLst>
              <a:ext uri="{FF2B5EF4-FFF2-40B4-BE49-F238E27FC236}">
                <a16:creationId xmlns:a16="http://schemas.microsoft.com/office/drawing/2014/main" id="{A56F51C1-847A-4EA2-5099-80ACC53C4D45}"/>
              </a:ext>
            </a:extLst>
          </p:cNvPr>
          <p:cNvSpPr/>
          <p:nvPr/>
        </p:nvSpPr>
        <p:spPr>
          <a:xfrm>
            <a:off x="7011073" y="2339205"/>
            <a:ext cx="1368151" cy="883387"/>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TextBox 15">
            <a:extLst>
              <a:ext uri="{FF2B5EF4-FFF2-40B4-BE49-F238E27FC236}">
                <a16:creationId xmlns:a16="http://schemas.microsoft.com/office/drawing/2014/main" id="{9E39055B-86FD-ABAB-F7C2-30CB94F0D0FC}"/>
              </a:ext>
            </a:extLst>
          </p:cNvPr>
          <p:cNvSpPr txBox="1"/>
          <p:nvPr/>
        </p:nvSpPr>
        <p:spPr>
          <a:xfrm flipH="1">
            <a:off x="7111582" y="2542971"/>
            <a:ext cx="1152128" cy="553998"/>
          </a:xfrm>
          <a:prstGeom prst="rect">
            <a:avLst/>
          </a:prstGeom>
          <a:noFill/>
          <a:ln>
            <a:noFill/>
          </a:ln>
        </p:spPr>
        <p:txBody>
          <a:bodyPr wrap="square" lIns="0" tIns="0" rIns="0" bIns="0" rtlCol="0">
            <a:spAutoFit/>
          </a:bodyPr>
          <a:lstStyle/>
          <a:p>
            <a:pPr algn="ctr"/>
            <a:r>
              <a:rPr lang="cs-CZ" dirty="0">
                <a:solidFill>
                  <a:srgbClr val="00338D"/>
                </a:solidFill>
              </a:rPr>
              <a:t>Konečný odběratel</a:t>
            </a:r>
          </a:p>
        </p:txBody>
      </p:sp>
      <p:sp>
        <p:nvSpPr>
          <p:cNvPr id="17" name="TextBox 16">
            <a:extLst>
              <a:ext uri="{FF2B5EF4-FFF2-40B4-BE49-F238E27FC236}">
                <a16:creationId xmlns:a16="http://schemas.microsoft.com/office/drawing/2014/main" id="{94E9270C-FB98-EAB9-1F09-EB76DB023940}"/>
              </a:ext>
            </a:extLst>
          </p:cNvPr>
          <p:cNvSpPr txBox="1"/>
          <p:nvPr/>
        </p:nvSpPr>
        <p:spPr>
          <a:xfrm flipH="1">
            <a:off x="7474424" y="1956894"/>
            <a:ext cx="441447" cy="246221"/>
          </a:xfrm>
          <a:prstGeom prst="rect">
            <a:avLst/>
          </a:prstGeom>
          <a:noFill/>
        </p:spPr>
        <p:txBody>
          <a:bodyPr wrap="square" lIns="0" tIns="0" rIns="0" bIns="0" rtlCol="0">
            <a:spAutoFit/>
          </a:bodyPr>
          <a:lstStyle/>
          <a:p>
            <a:r>
              <a:rPr lang="cs-CZ" sz="1600" dirty="0">
                <a:solidFill>
                  <a:srgbClr val="00338D"/>
                </a:solidFill>
              </a:rPr>
              <a:t>SK</a:t>
            </a:r>
          </a:p>
        </p:txBody>
      </p:sp>
      <p:pic>
        <p:nvPicPr>
          <p:cNvPr id="18" name="Graphic 7" descr="Truck">
            <a:extLst>
              <a:ext uri="{FF2B5EF4-FFF2-40B4-BE49-F238E27FC236}">
                <a16:creationId xmlns:a16="http://schemas.microsoft.com/office/drawing/2014/main" id="{EAF23BDF-8729-2676-A5EE-5A6C4CA2E21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29943" y="1918633"/>
            <a:ext cx="323793" cy="342425"/>
          </a:xfrm>
          <a:prstGeom prst="rect">
            <a:avLst/>
          </a:prstGeom>
        </p:spPr>
      </p:pic>
      <p:sp>
        <p:nvSpPr>
          <p:cNvPr id="19" name="TextBox 18">
            <a:extLst>
              <a:ext uri="{FF2B5EF4-FFF2-40B4-BE49-F238E27FC236}">
                <a16:creationId xmlns:a16="http://schemas.microsoft.com/office/drawing/2014/main" id="{7706C261-C181-DDC3-7D19-95DA73928719}"/>
              </a:ext>
            </a:extLst>
          </p:cNvPr>
          <p:cNvSpPr txBox="1"/>
          <p:nvPr/>
        </p:nvSpPr>
        <p:spPr>
          <a:xfrm>
            <a:off x="3445828" y="3478194"/>
            <a:ext cx="914400" cy="305393"/>
          </a:xfrm>
          <a:prstGeom prst="rect">
            <a:avLst/>
          </a:prstGeom>
          <a:noFill/>
        </p:spPr>
        <p:txBody>
          <a:bodyPr wrap="none" lIns="54610" tIns="54610" rIns="54610" bIns="54610" rtlCol="0">
            <a:noAutofit/>
          </a:bodyPr>
          <a:lstStyle/>
          <a:p>
            <a:pPr>
              <a:spcAft>
                <a:spcPts val="600"/>
              </a:spcAft>
            </a:pPr>
            <a:r>
              <a:rPr lang="cs-CZ" sz="1400" dirty="0">
                <a:solidFill>
                  <a:schemeClr val="tx2"/>
                </a:solidFill>
              </a:rPr>
              <a:t>Dodání zboží z ČR do SK</a:t>
            </a:r>
          </a:p>
        </p:txBody>
      </p:sp>
      <p:sp>
        <p:nvSpPr>
          <p:cNvPr id="20" name="Curved Up Arrow 25">
            <a:extLst>
              <a:ext uri="{FF2B5EF4-FFF2-40B4-BE49-F238E27FC236}">
                <a16:creationId xmlns:a16="http://schemas.microsoft.com/office/drawing/2014/main" id="{88BBC023-BE1C-947B-41C9-BED41AAD44E4}"/>
              </a:ext>
            </a:extLst>
          </p:cNvPr>
          <p:cNvSpPr/>
          <p:nvPr/>
        </p:nvSpPr>
        <p:spPr>
          <a:xfrm>
            <a:off x="1730572" y="3300739"/>
            <a:ext cx="5761246" cy="521075"/>
          </a:xfrm>
          <a:prstGeom prst="curvedUpArrow">
            <a:avLst/>
          </a:prstGeom>
          <a:solidFill>
            <a:schemeClr val="accent1"/>
          </a:solidFill>
          <a:ln/>
        </p:spPr>
        <p:style>
          <a:lnRef idx="0">
            <a:schemeClr val="accent3"/>
          </a:lnRef>
          <a:fillRef idx="3">
            <a:schemeClr val="accent3"/>
          </a:fillRef>
          <a:effectRef idx="3">
            <a:schemeClr val="accent3"/>
          </a:effectRef>
          <a:fontRef idx="minor">
            <a:schemeClr val="lt1"/>
          </a:fontRef>
        </p:style>
        <p:txBody>
          <a:bodyPr lIns="40958" tIns="40958" rIns="40958" bIns="40958" rtlCol="0" anchor="ctr"/>
          <a:lstStyle/>
          <a:p>
            <a:pPr algn="l"/>
            <a:endParaRPr lang="cs-CZ" sz="1125" dirty="0" err="1">
              <a:solidFill>
                <a:schemeClr val="bg1"/>
              </a:solidFill>
            </a:endParaRPr>
          </a:p>
        </p:txBody>
      </p:sp>
    </p:spTree>
    <p:extLst>
      <p:ext uri="{BB962C8B-B14F-4D97-AF65-F5344CB8AC3E}">
        <p14:creationId xmlns:p14="http://schemas.microsoft.com/office/powerpoint/2010/main" val="2498043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313C62BF-10BC-395F-2766-B303FFB034B8}"/>
              </a:ext>
            </a:extLst>
          </p:cNvPr>
          <p:cNvSpPr>
            <a:spLocks noGrp="1"/>
          </p:cNvSpPr>
          <p:nvPr>
            <p:ph type="title"/>
          </p:nvPr>
        </p:nvSpPr>
        <p:spPr>
          <a:xfrm>
            <a:off x="752400" y="432000"/>
            <a:ext cx="7639200" cy="518400"/>
          </a:xfrm>
        </p:spPr>
        <p:txBody>
          <a:bodyPr/>
          <a:lstStyle/>
          <a:p>
            <a:r>
              <a:rPr lang="cs-CZ" dirty="0"/>
              <a:t>Řetězové transakce – dopravu zajišťuje prostředník</a:t>
            </a:r>
            <a:endParaRPr lang="en-GB" dirty="0"/>
          </a:p>
        </p:txBody>
      </p:sp>
      <p:sp>
        <p:nvSpPr>
          <p:cNvPr id="3" name="Text Placeholder 3">
            <a:extLst>
              <a:ext uri="{FF2B5EF4-FFF2-40B4-BE49-F238E27FC236}">
                <a16:creationId xmlns:a16="http://schemas.microsoft.com/office/drawing/2014/main" id="{A53CCB7A-60A5-19C6-0728-C79CEFCA2381}"/>
              </a:ext>
            </a:extLst>
          </p:cNvPr>
          <p:cNvSpPr txBox="1">
            <a:spLocks/>
          </p:cNvSpPr>
          <p:nvPr/>
        </p:nvSpPr>
        <p:spPr>
          <a:xfrm>
            <a:off x="752400" y="1209602"/>
            <a:ext cx="7639200" cy="459422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18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tx2"/>
                </a:solidFill>
                <a:latin typeface="+mn-lt"/>
                <a:ea typeface="+mn-ea"/>
                <a:cs typeface="+mn-cs"/>
              </a:defRPr>
            </a:lvl3pPr>
            <a:lvl4pPr marL="36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tx2"/>
                </a:solidFill>
                <a:latin typeface="+mn-lt"/>
                <a:ea typeface="+mn-ea"/>
                <a:cs typeface="+mn-cs"/>
              </a:defRPr>
            </a:lvl4pPr>
            <a:lvl5pPr marL="54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baseline="0">
                <a:solidFill>
                  <a:schemeClr val="tx2"/>
                </a:solidFill>
                <a:latin typeface="+mn-lt"/>
                <a:ea typeface="+mn-ea"/>
                <a:cs typeface="+mn-cs"/>
              </a:defRPr>
            </a:lvl5pPr>
            <a:lvl6pPr marL="864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152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296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endParaRPr lang="cs-CZ" sz="1400" dirty="0"/>
          </a:p>
          <a:p>
            <a:endParaRPr lang="cs-CZ" sz="1400" dirty="0"/>
          </a:p>
          <a:p>
            <a:pPr marL="171450" indent="-171450">
              <a:buFont typeface="Arial" panose="020B0604020202020204" pitchFamily="34" charset="0"/>
              <a:buChar char="•"/>
            </a:pPr>
            <a:endParaRPr lang="cs-CZ" sz="1400" dirty="0"/>
          </a:p>
          <a:p>
            <a:pPr marL="171450" indent="-171450">
              <a:buFont typeface="Arial" panose="020B0604020202020204" pitchFamily="34" charset="0"/>
              <a:buChar char="•"/>
            </a:pPr>
            <a:endParaRPr lang="cs-CZ" sz="1400" dirty="0"/>
          </a:p>
          <a:p>
            <a:pPr lvl="1"/>
            <a:endParaRPr lang="cs-CZ" sz="1400" dirty="0"/>
          </a:p>
          <a:p>
            <a:pPr lvl="1"/>
            <a:endParaRPr lang="cs-CZ" sz="1400" dirty="0"/>
          </a:p>
          <a:p>
            <a:pPr marL="171450" indent="-171450">
              <a:buFont typeface="Arial" panose="020B0604020202020204" pitchFamily="34" charset="0"/>
              <a:buChar char="•"/>
            </a:pPr>
            <a:endParaRPr lang="cs-CZ" sz="1400" dirty="0"/>
          </a:p>
          <a:p>
            <a:pPr marL="171450" indent="-171450">
              <a:buFont typeface="Arial" panose="020B0604020202020204" pitchFamily="34" charset="0"/>
              <a:buChar char="•"/>
            </a:pPr>
            <a:endParaRPr lang="cs-CZ" sz="1400" dirty="0"/>
          </a:p>
          <a:p>
            <a:pPr marL="171450" indent="-171450">
              <a:buFont typeface="Arial" panose="020B0604020202020204" pitchFamily="34" charset="0"/>
              <a:buChar char="•"/>
            </a:pPr>
            <a:endParaRPr lang="cs-CZ" sz="1400" dirty="0"/>
          </a:p>
          <a:p>
            <a:endParaRPr lang="cs-CZ" sz="1400" b="0" dirty="0"/>
          </a:p>
          <a:p>
            <a:pPr marL="171450" indent="-171450">
              <a:buFont typeface="Arial" panose="020B0604020202020204" pitchFamily="34" charset="0"/>
              <a:buChar char="•"/>
            </a:pPr>
            <a:r>
              <a:rPr lang="cs-CZ" sz="1400" b="0" dirty="0"/>
              <a:t>Prostředník se v tomto případě účastní jak dílčí transakce s Dodavatelem, tak i následující dílčí transakce s Konečným odběratelem</a:t>
            </a:r>
          </a:p>
          <a:p>
            <a:pPr marL="171450" indent="-171450">
              <a:buFont typeface="Arial" panose="020B0604020202020204" pitchFamily="34" charset="0"/>
              <a:buChar char="•"/>
            </a:pPr>
            <a:r>
              <a:rPr lang="cs-CZ" sz="1400" b="0" dirty="0"/>
              <a:t>Jak přiřadit dopravu v tomto případě a která z transakcí tedy bude osvobozená??</a:t>
            </a:r>
          </a:p>
          <a:p>
            <a:pPr marL="171450" indent="-171450">
              <a:buFont typeface="Arial" panose="020B0604020202020204" pitchFamily="34" charset="0"/>
              <a:buChar char="•"/>
            </a:pPr>
            <a:r>
              <a:rPr lang="cs-CZ" sz="1400" b="0" dirty="0"/>
              <a:t>Před QF se určovalo dle toho, kdy přešlo právo nakládat se zbožím jako vlastník (ekonomické vlastnictví) – vazba na judikaturu</a:t>
            </a:r>
          </a:p>
          <a:p>
            <a:pPr marL="171450" indent="-171450">
              <a:buFont typeface="Arial" panose="020B0604020202020204" pitchFamily="34" charset="0"/>
              <a:buChar char="•"/>
            </a:pPr>
            <a:r>
              <a:rPr lang="cs-CZ" sz="1400" i="1" dirty="0"/>
              <a:t>Po QF již jasné určení v legislativě – vazba na DIČ použité při transakci Prostředníkem (viz násl. slajd)</a:t>
            </a:r>
          </a:p>
          <a:p>
            <a:pPr marL="171450" indent="-171450">
              <a:buFont typeface="Arial" panose="020B0604020202020204" pitchFamily="34" charset="0"/>
              <a:buChar char="•"/>
            </a:pPr>
            <a:endParaRPr lang="cs-CZ" sz="1400" b="0" dirty="0"/>
          </a:p>
          <a:p>
            <a:pPr marL="171450" indent="-171450">
              <a:buFont typeface="Arial" panose="020B0604020202020204" pitchFamily="34" charset="0"/>
              <a:buChar char="•"/>
            </a:pPr>
            <a:endParaRPr lang="cs-CZ" sz="1400" b="0" dirty="0"/>
          </a:p>
          <a:p>
            <a:endParaRPr lang="en-GB" dirty="0"/>
          </a:p>
        </p:txBody>
      </p:sp>
      <p:sp>
        <p:nvSpPr>
          <p:cNvPr id="4" name="Rectangle 3">
            <a:extLst>
              <a:ext uri="{FF2B5EF4-FFF2-40B4-BE49-F238E27FC236}">
                <a16:creationId xmlns:a16="http://schemas.microsoft.com/office/drawing/2014/main" id="{E13D0A80-8718-DEF3-0E55-32EF15C4EE5D}"/>
              </a:ext>
            </a:extLst>
          </p:cNvPr>
          <p:cNvSpPr/>
          <p:nvPr/>
        </p:nvSpPr>
        <p:spPr>
          <a:xfrm>
            <a:off x="752401" y="2408590"/>
            <a:ext cx="1308395" cy="813996"/>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Box 4">
            <a:extLst>
              <a:ext uri="{FF2B5EF4-FFF2-40B4-BE49-F238E27FC236}">
                <a16:creationId xmlns:a16="http://schemas.microsoft.com/office/drawing/2014/main" id="{5A6036E2-1554-B3D3-D41B-CD9C47FF329D}"/>
              </a:ext>
            </a:extLst>
          </p:cNvPr>
          <p:cNvSpPr txBox="1"/>
          <p:nvPr/>
        </p:nvSpPr>
        <p:spPr>
          <a:xfrm flipH="1">
            <a:off x="812583" y="2641547"/>
            <a:ext cx="1152128" cy="276999"/>
          </a:xfrm>
          <a:prstGeom prst="rect">
            <a:avLst/>
          </a:prstGeom>
          <a:noFill/>
          <a:ln>
            <a:noFill/>
          </a:ln>
        </p:spPr>
        <p:txBody>
          <a:bodyPr wrap="square" lIns="0" tIns="0" rIns="0" bIns="0" rtlCol="0">
            <a:spAutoFit/>
          </a:bodyPr>
          <a:lstStyle/>
          <a:p>
            <a:pPr algn="ctr"/>
            <a:r>
              <a:rPr lang="cs-CZ" dirty="0">
                <a:solidFill>
                  <a:srgbClr val="00338D"/>
                </a:solidFill>
              </a:rPr>
              <a:t>Dodavatel</a:t>
            </a:r>
          </a:p>
        </p:txBody>
      </p:sp>
      <p:sp>
        <p:nvSpPr>
          <p:cNvPr id="6" name="TextBox 5">
            <a:extLst>
              <a:ext uri="{FF2B5EF4-FFF2-40B4-BE49-F238E27FC236}">
                <a16:creationId xmlns:a16="http://schemas.microsoft.com/office/drawing/2014/main" id="{CACDD7B4-6AFF-A5A3-9EF3-53B419BAD5D6}"/>
              </a:ext>
            </a:extLst>
          </p:cNvPr>
          <p:cNvSpPr txBox="1"/>
          <p:nvPr/>
        </p:nvSpPr>
        <p:spPr>
          <a:xfrm>
            <a:off x="1257489" y="1981439"/>
            <a:ext cx="360040" cy="246221"/>
          </a:xfrm>
          <a:prstGeom prst="rect">
            <a:avLst/>
          </a:prstGeom>
          <a:noFill/>
        </p:spPr>
        <p:txBody>
          <a:bodyPr wrap="square" lIns="0" tIns="0" rIns="0" bIns="0" rtlCol="0">
            <a:spAutoFit/>
          </a:bodyPr>
          <a:lstStyle/>
          <a:p>
            <a:r>
              <a:rPr lang="cs-CZ" sz="1600" dirty="0">
                <a:solidFill>
                  <a:srgbClr val="00338D"/>
                </a:solidFill>
              </a:rPr>
              <a:t>ČR</a:t>
            </a:r>
          </a:p>
        </p:txBody>
      </p:sp>
      <p:sp>
        <p:nvSpPr>
          <p:cNvPr id="7" name="TextBox 6">
            <a:extLst>
              <a:ext uri="{FF2B5EF4-FFF2-40B4-BE49-F238E27FC236}">
                <a16:creationId xmlns:a16="http://schemas.microsoft.com/office/drawing/2014/main" id="{BBCB89CB-3BD3-115C-A85C-6B9161A065A2}"/>
              </a:ext>
            </a:extLst>
          </p:cNvPr>
          <p:cNvSpPr txBox="1"/>
          <p:nvPr/>
        </p:nvSpPr>
        <p:spPr>
          <a:xfrm>
            <a:off x="2329525" y="2322712"/>
            <a:ext cx="730983" cy="360675"/>
          </a:xfrm>
          <a:prstGeom prst="rect">
            <a:avLst/>
          </a:prstGeom>
          <a:noFill/>
        </p:spPr>
        <p:txBody>
          <a:bodyPr wrap="none" lIns="54610" tIns="54610" rIns="54610" bIns="54610" rtlCol="0">
            <a:noAutofit/>
          </a:bodyPr>
          <a:lstStyle/>
          <a:p>
            <a:pPr>
              <a:spcAft>
                <a:spcPts val="600"/>
              </a:spcAft>
            </a:pPr>
            <a:r>
              <a:rPr lang="cs-CZ" sz="1500" dirty="0">
                <a:solidFill>
                  <a:srgbClr val="00338D"/>
                </a:solidFill>
              </a:rPr>
              <a:t>Faktura 1</a:t>
            </a:r>
          </a:p>
        </p:txBody>
      </p:sp>
      <p:cxnSp>
        <p:nvCxnSpPr>
          <p:cNvPr id="8" name="Straight Arrow Connector 7">
            <a:extLst>
              <a:ext uri="{FF2B5EF4-FFF2-40B4-BE49-F238E27FC236}">
                <a16:creationId xmlns:a16="http://schemas.microsoft.com/office/drawing/2014/main" id="{2835B52B-1F1C-02E1-55E7-D4B37510B87C}"/>
              </a:ext>
            </a:extLst>
          </p:cNvPr>
          <p:cNvCxnSpPr>
            <a:cxnSpLocks/>
          </p:cNvCxnSpPr>
          <p:nvPr/>
        </p:nvCxnSpPr>
        <p:spPr>
          <a:xfrm>
            <a:off x="2168308" y="2820085"/>
            <a:ext cx="1587688" cy="0"/>
          </a:xfrm>
          <a:prstGeom prst="straightConnector1">
            <a:avLst/>
          </a:prstGeom>
          <a:ln>
            <a:solidFill>
              <a:srgbClr val="00338D"/>
            </a:solidFill>
            <a:tailEnd type="triangle" w="lg" len="lg"/>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E4F72D28-4AF1-C080-EFCB-F0D8C0A50EDB}"/>
              </a:ext>
            </a:extLst>
          </p:cNvPr>
          <p:cNvSpPr/>
          <p:nvPr/>
        </p:nvSpPr>
        <p:spPr>
          <a:xfrm>
            <a:off x="3903030" y="2368669"/>
            <a:ext cx="1368151" cy="822759"/>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Box 9">
            <a:extLst>
              <a:ext uri="{FF2B5EF4-FFF2-40B4-BE49-F238E27FC236}">
                <a16:creationId xmlns:a16="http://schemas.microsoft.com/office/drawing/2014/main" id="{48F107E5-05C5-34CF-91AC-CCA45661A12B}"/>
              </a:ext>
            </a:extLst>
          </p:cNvPr>
          <p:cNvSpPr txBox="1"/>
          <p:nvPr/>
        </p:nvSpPr>
        <p:spPr>
          <a:xfrm flipH="1">
            <a:off x="3940581" y="2641548"/>
            <a:ext cx="1260140" cy="276999"/>
          </a:xfrm>
          <a:prstGeom prst="rect">
            <a:avLst/>
          </a:prstGeom>
          <a:noFill/>
          <a:ln>
            <a:noFill/>
          </a:ln>
        </p:spPr>
        <p:txBody>
          <a:bodyPr wrap="square" lIns="0" tIns="0" rIns="0" bIns="0" rtlCol="0">
            <a:spAutoFit/>
          </a:bodyPr>
          <a:lstStyle/>
          <a:p>
            <a:pPr algn="ctr"/>
            <a:r>
              <a:rPr lang="cs-CZ" dirty="0">
                <a:solidFill>
                  <a:srgbClr val="00338D"/>
                </a:solidFill>
              </a:rPr>
              <a:t>Prostředník</a:t>
            </a:r>
          </a:p>
        </p:txBody>
      </p:sp>
      <p:sp>
        <p:nvSpPr>
          <p:cNvPr id="11" name="TextBox 10">
            <a:extLst>
              <a:ext uri="{FF2B5EF4-FFF2-40B4-BE49-F238E27FC236}">
                <a16:creationId xmlns:a16="http://schemas.microsoft.com/office/drawing/2014/main" id="{84C7EB52-21FA-0322-DED7-A7A187296A06}"/>
              </a:ext>
            </a:extLst>
          </p:cNvPr>
          <p:cNvSpPr txBox="1"/>
          <p:nvPr/>
        </p:nvSpPr>
        <p:spPr>
          <a:xfrm>
            <a:off x="4390474" y="1972677"/>
            <a:ext cx="441447" cy="246221"/>
          </a:xfrm>
          <a:prstGeom prst="rect">
            <a:avLst/>
          </a:prstGeom>
          <a:noFill/>
        </p:spPr>
        <p:txBody>
          <a:bodyPr wrap="square" lIns="0" tIns="0" rIns="0" bIns="0" rtlCol="0">
            <a:spAutoFit/>
          </a:bodyPr>
          <a:lstStyle/>
          <a:p>
            <a:r>
              <a:rPr lang="cs-CZ" sz="1600" dirty="0">
                <a:solidFill>
                  <a:srgbClr val="00338D"/>
                </a:solidFill>
              </a:rPr>
              <a:t>SK</a:t>
            </a:r>
          </a:p>
        </p:txBody>
      </p:sp>
      <p:pic>
        <p:nvPicPr>
          <p:cNvPr id="12" name="Graphic 7" descr="Truck">
            <a:extLst>
              <a:ext uri="{FF2B5EF4-FFF2-40B4-BE49-F238E27FC236}">
                <a16:creationId xmlns:a16="http://schemas.microsoft.com/office/drawing/2014/main" id="{033BDE8C-BFAF-DD8D-3EFB-4E39A85CE54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45993" y="1916933"/>
            <a:ext cx="323793" cy="342425"/>
          </a:xfrm>
          <a:prstGeom prst="rect">
            <a:avLst/>
          </a:prstGeom>
        </p:spPr>
      </p:pic>
      <p:sp>
        <p:nvSpPr>
          <p:cNvPr id="13" name="TextBox 12">
            <a:extLst>
              <a:ext uri="{FF2B5EF4-FFF2-40B4-BE49-F238E27FC236}">
                <a16:creationId xmlns:a16="http://schemas.microsoft.com/office/drawing/2014/main" id="{DE69F54C-88BD-D4F6-2C40-04F234EDE74F}"/>
              </a:ext>
            </a:extLst>
          </p:cNvPr>
          <p:cNvSpPr txBox="1"/>
          <p:nvPr/>
        </p:nvSpPr>
        <p:spPr>
          <a:xfrm>
            <a:off x="5618390" y="2327035"/>
            <a:ext cx="496334" cy="372586"/>
          </a:xfrm>
          <a:prstGeom prst="rect">
            <a:avLst/>
          </a:prstGeom>
          <a:noFill/>
        </p:spPr>
        <p:txBody>
          <a:bodyPr wrap="none" lIns="54610" tIns="54610" rIns="54610" bIns="54610" rtlCol="0">
            <a:noAutofit/>
          </a:bodyPr>
          <a:lstStyle/>
          <a:p>
            <a:pPr>
              <a:spcAft>
                <a:spcPts val="600"/>
              </a:spcAft>
            </a:pPr>
            <a:r>
              <a:rPr lang="cs-CZ" sz="1500" dirty="0">
                <a:solidFill>
                  <a:srgbClr val="00338D"/>
                </a:solidFill>
              </a:rPr>
              <a:t>Faktura 2</a:t>
            </a:r>
          </a:p>
          <a:p>
            <a:pPr>
              <a:spcAft>
                <a:spcPts val="600"/>
              </a:spcAft>
            </a:pPr>
            <a:endParaRPr lang="cs-CZ" sz="1500" dirty="0">
              <a:solidFill>
                <a:srgbClr val="00338D"/>
              </a:solidFill>
            </a:endParaRPr>
          </a:p>
        </p:txBody>
      </p:sp>
      <p:cxnSp>
        <p:nvCxnSpPr>
          <p:cNvPr id="14" name="Straight Arrow Connector 13">
            <a:extLst>
              <a:ext uri="{FF2B5EF4-FFF2-40B4-BE49-F238E27FC236}">
                <a16:creationId xmlns:a16="http://schemas.microsoft.com/office/drawing/2014/main" id="{F54428DC-707F-EC5E-D0B1-873371C3349E}"/>
              </a:ext>
            </a:extLst>
          </p:cNvPr>
          <p:cNvCxnSpPr>
            <a:cxnSpLocks/>
          </p:cNvCxnSpPr>
          <p:nvPr/>
        </p:nvCxnSpPr>
        <p:spPr>
          <a:xfrm>
            <a:off x="5320880" y="2815454"/>
            <a:ext cx="1587688" cy="0"/>
          </a:xfrm>
          <a:prstGeom prst="straightConnector1">
            <a:avLst/>
          </a:prstGeom>
          <a:ln>
            <a:solidFill>
              <a:srgbClr val="00338D"/>
            </a:solidFill>
            <a:tailEnd type="triangle" w="lg" len="lg"/>
          </a:ln>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D88813D3-79CD-D3F9-A303-8EECD9543CA6}"/>
              </a:ext>
            </a:extLst>
          </p:cNvPr>
          <p:cNvSpPr/>
          <p:nvPr/>
        </p:nvSpPr>
        <p:spPr>
          <a:xfrm>
            <a:off x="7011073" y="2339205"/>
            <a:ext cx="1368151" cy="883387"/>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TextBox 15">
            <a:extLst>
              <a:ext uri="{FF2B5EF4-FFF2-40B4-BE49-F238E27FC236}">
                <a16:creationId xmlns:a16="http://schemas.microsoft.com/office/drawing/2014/main" id="{3BFEC057-6872-1F21-04E1-53C6203B25C6}"/>
              </a:ext>
            </a:extLst>
          </p:cNvPr>
          <p:cNvSpPr txBox="1"/>
          <p:nvPr/>
        </p:nvSpPr>
        <p:spPr>
          <a:xfrm flipH="1">
            <a:off x="7111582" y="2542971"/>
            <a:ext cx="1152128" cy="553998"/>
          </a:xfrm>
          <a:prstGeom prst="rect">
            <a:avLst/>
          </a:prstGeom>
          <a:noFill/>
          <a:ln>
            <a:noFill/>
          </a:ln>
        </p:spPr>
        <p:txBody>
          <a:bodyPr wrap="square" lIns="0" tIns="0" rIns="0" bIns="0" rtlCol="0">
            <a:spAutoFit/>
          </a:bodyPr>
          <a:lstStyle/>
          <a:p>
            <a:pPr algn="ctr"/>
            <a:r>
              <a:rPr lang="cs-CZ" dirty="0">
                <a:solidFill>
                  <a:srgbClr val="00338D"/>
                </a:solidFill>
              </a:rPr>
              <a:t>Konečný odběratel</a:t>
            </a:r>
          </a:p>
        </p:txBody>
      </p:sp>
      <p:sp>
        <p:nvSpPr>
          <p:cNvPr id="17" name="TextBox 16">
            <a:extLst>
              <a:ext uri="{FF2B5EF4-FFF2-40B4-BE49-F238E27FC236}">
                <a16:creationId xmlns:a16="http://schemas.microsoft.com/office/drawing/2014/main" id="{4D246B4E-BC0A-572F-2140-1AD87C355F37}"/>
              </a:ext>
            </a:extLst>
          </p:cNvPr>
          <p:cNvSpPr txBox="1"/>
          <p:nvPr/>
        </p:nvSpPr>
        <p:spPr>
          <a:xfrm flipH="1">
            <a:off x="7474424" y="1956894"/>
            <a:ext cx="441447" cy="246221"/>
          </a:xfrm>
          <a:prstGeom prst="rect">
            <a:avLst/>
          </a:prstGeom>
          <a:noFill/>
        </p:spPr>
        <p:txBody>
          <a:bodyPr wrap="square" lIns="0" tIns="0" rIns="0" bIns="0" rtlCol="0">
            <a:spAutoFit/>
          </a:bodyPr>
          <a:lstStyle/>
          <a:p>
            <a:r>
              <a:rPr lang="cs-CZ" sz="1600" dirty="0">
                <a:solidFill>
                  <a:srgbClr val="00338D"/>
                </a:solidFill>
              </a:rPr>
              <a:t>SK</a:t>
            </a:r>
          </a:p>
        </p:txBody>
      </p:sp>
      <p:sp>
        <p:nvSpPr>
          <p:cNvPr id="18" name="TextBox 17">
            <a:extLst>
              <a:ext uri="{FF2B5EF4-FFF2-40B4-BE49-F238E27FC236}">
                <a16:creationId xmlns:a16="http://schemas.microsoft.com/office/drawing/2014/main" id="{80DE57C7-F1B7-D20C-AC6F-A0A25018041B}"/>
              </a:ext>
            </a:extLst>
          </p:cNvPr>
          <p:cNvSpPr txBox="1"/>
          <p:nvPr/>
        </p:nvSpPr>
        <p:spPr>
          <a:xfrm>
            <a:off x="3445828" y="3478194"/>
            <a:ext cx="914400" cy="305393"/>
          </a:xfrm>
          <a:prstGeom prst="rect">
            <a:avLst/>
          </a:prstGeom>
          <a:noFill/>
        </p:spPr>
        <p:txBody>
          <a:bodyPr wrap="none" lIns="54610" tIns="54610" rIns="54610" bIns="54610" rtlCol="0">
            <a:noAutofit/>
          </a:bodyPr>
          <a:lstStyle/>
          <a:p>
            <a:pPr>
              <a:spcAft>
                <a:spcPts val="600"/>
              </a:spcAft>
            </a:pPr>
            <a:r>
              <a:rPr lang="cs-CZ" sz="1400" dirty="0">
                <a:solidFill>
                  <a:schemeClr val="tx2"/>
                </a:solidFill>
              </a:rPr>
              <a:t>Dodání zboží z ČR do SK</a:t>
            </a:r>
          </a:p>
        </p:txBody>
      </p:sp>
      <p:sp>
        <p:nvSpPr>
          <p:cNvPr id="19" name="Curved Up Arrow 25">
            <a:extLst>
              <a:ext uri="{FF2B5EF4-FFF2-40B4-BE49-F238E27FC236}">
                <a16:creationId xmlns:a16="http://schemas.microsoft.com/office/drawing/2014/main" id="{E4AF515F-8583-54E6-9FA2-BDEC96757F2C}"/>
              </a:ext>
            </a:extLst>
          </p:cNvPr>
          <p:cNvSpPr/>
          <p:nvPr/>
        </p:nvSpPr>
        <p:spPr>
          <a:xfrm>
            <a:off x="1730572" y="3300739"/>
            <a:ext cx="5761246" cy="521075"/>
          </a:xfrm>
          <a:prstGeom prst="curvedUpArrow">
            <a:avLst/>
          </a:prstGeom>
          <a:solidFill>
            <a:schemeClr val="accent1"/>
          </a:solidFill>
          <a:ln/>
        </p:spPr>
        <p:style>
          <a:lnRef idx="0">
            <a:schemeClr val="accent3"/>
          </a:lnRef>
          <a:fillRef idx="3">
            <a:schemeClr val="accent3"/>
          </a:fillRef>
          <a:effectRef idx="3">
            <a:schemeClr val="accent3"/>
          </a:effectRef>
          <a:fontRef idx="minor">
            <a:schemeClr val="lt1"/>
          </a:fontRef>
        </p:style>
        <p:txBody>
          <a:bodyPr lIns="40958" tIns="40958" rIns="40958" bIns="40958" rtlCol="0" anchor="ctr"/>
          <a:lstStyle/>
          <a:p>
            <a:pPr algn="l"/>
            <a:endParaRPr lang="cs-CZ" sz="1125" dirty="0" err="1">
              <a:solidFill>
                <a:schemeClr val="bg1"/>
              </a:solidFill>
            </a:endParaRPr>
          </a:p>
        </p:txBody>
      </p:sp>
    </p:spTree>
    <p:extLst>
      <p:ext uri="{BB962C8B-B14F-4D97-AF65-F5344CB8AC3E}">
        <p14:creationId xmlns:p14="http://schemas.microsoft.com/office/powerpoint/2010/main" val="3516911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3716A57-8EB1-4C25-03B5-15C7991D3177}"/>
              </a:ext>
            </a:extLst>
          </p:cNvPr>
          <p:cNvSpPr>
            <a:spLocks noGrp="1"/>
          </p:cNvSpPr>
          <p:nvPr>
            <p:ph type="title"/>
          </p:nvPr>
        </p:nvSpPr>
        <p:spPr>
          <a:xfrm>
            <a:off x="752400" y="432000"/>
            <a:ext cx="7639200" cy="518400"/>
          </a:xfrm>
        </p:spPr>
        <p:txBody>
          <a:bodyPr/>
          <a:lstStyle/>
          <a:p>
            <a:r>
              <a:rPr lang="cs-CZ" dirty="0"/>
              <a:t>Řetězové transakce – pravidla u přiřazení přepravy zajištěné prostředníkem (§ 7 odst. 3 a 4)</a:t>
            </a:r>
            <a:endParaRPr lang="en-GB" dirty="0"/>
          </a:p>
        </p:txBody>
      </p:sp>
      <p:sp>
        <p:nvSpPr>
          <p:cNvPr id="3" name="Text Placeholder 3">
            <a:extLst>
              <a:ext uri="{FF2B5EF4-FFF2-40B4-BE49-F238E27FC236}">
                <a16:creationId xmlns:a16="http://schemas.microsoft.com/office/drawing/2014/main" id="{ED19306B-8ACD-2195-83F6-E34742BE88A8}"/>
              </a:ext>
            </a:extLst>
          </p:cNvPr>
          <p:cNvSpPr txBox="1">
            <a:spLocks/>
          </p:cNvSpPr>
          <p:nvPr/>
        </p:nvSpPr>
        <p:spPr>
          <a:xfrm>
            <a:off x="752400" y="1209602"/>
            <a:ext cx="7639200" cy="459422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18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tx2"/>
                </a:solidFill>
                <a:latin typeface="+mn-lt"/>
                <a:ea typeface="+mn-ea"/>
                <a:cs typeface="+mn-cs"/>
              </a:defRPr>
            </a:lvl3pPr>
            <a:lvl4pPr marL="36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tx2"/>
                </a:solidFill>
                <a:latin typeface="+mn-lt"/>
                <a:ea typeface="+mn-ea"/>
                <a:cs typeface="+mn-cs"/>
              </a:defRPr>
            </a:lvl4pPr>
            <a:lvl5pPr marL="54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baseline="0">
                <a:solidFill>
                  <a:schemeClr val="tx2"/>
                </a:solidFill>
                <a:latin typeface="+mn-lt"/>
                <a:ea typeface="+mn-ea"/>
                <a:cs typeface="+mn-cs"/>
              </a:defRPr>
            </a:lvl5pPr>
            <a:lvl6pPr marL="864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152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296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3776" lvl="1" indent="-263776">
              <a:buFont typeface="Arial" panose="020B0604020202020204" pitchFamily="34" charset="0"/>
              <a:buChar char="•"/>
            </a:pPr>
            <a:endParaRPr lang="cs-CZ" sz="1108" dirty="0">
              <a:solidFill>
                <a:srgbClr val="483698"/>
              </a:solidFill>
            </a:endParaRPr>
          </a:p>
          <a:p>
            <a:pPr marL="263776" lvl="1" indent="-263776">
              <a:buFont typeface="Arial" panose="020B0604020202020204" pitchFamily="34" charset="0"/>
              <a:buChar char="•"/>
            </a:pPr>
            <a:r>
              <a:rPr lang="cs-CZ" sz="1400" dirty="0"/>
              <a:t>Nevztahuje se na situace:</a:t>
            </a:r>
          </a:p>
          <a:p>
            <a:pPr marL="795481" lvl="4" indent="-263776"/>
            <a:r>
              <a:rPr lang="cs-CZ" sz="1400" dirty="0"/>
              <a:t>kdy je přeprava zajištěna první nebo poslední osobou v řetězci (</a:t>
            </a:r>
            <a:r>
              <a:rPr lang="cs-CZ" sz="1400" dirty="0">
                <a:sym typeface="Wingdings" panose="05000000000000000000" pitchFamily="2" charset="2"/>
              </a:rPr>
              <a:t> </a:t>
            </a:r>
            <a:r>
              <a:rPr lang="cs-CZ" sz="1400" dirty="0"/>
              <a:t>stávající pravidla)</a:t>
            </a:r>
          </a:p>
          <a:p>
            <a:pPr marL="795481" lvl="4" indent="-263776"/>
            <a:r>
              <a:rPr lang="cs-CZ" sz="1400" dirty="0"/>
              <a:t>pokud je zahrnut i import / export (pouze řetězové transakce v EU)</a:t>
            </a:r>
          </a:p>
          <a:p>
            <a:pPr marL="795481" lvl="4" indent="-263776"/>
            <a:endParaRPr lang="cs-CZ" sz="1400" dirty="0"/>
          </a:p>
          <a:p>
            <a:pPr marL="531705" lvl="4" indent="0">
              <a:buNone/>
            </a:pPr>
            <a:endParaRPr lang="cs-CZ" sz="1400" dirty="0"/>
          </a:p>
          <a:p>
            <a:pPr marL="171450" indent="-171450">
              <a:buFont typeface="Arial" panose="020B0604020202020204" pitchFamily="34" charset="0"/>
              <a:buChar char="•"/>
            </a:pPr>
            <a:endParaRPr lang="cs-CZ" sz="1400" dirty="0"/>
          </a:p>
          <a:p>
            <a:endParaRPr lang="cs-CZ" sz="1400" dirty="0"/>
          </a:p>
          <a:p>
            <a:endParaRPr lang="cs-CZ" sz="1400" dirty="0"/>
          </a:p>
          <a:p>
            <a:pPr marL="263776" lvl="1" indent="-263776">
              <a:buFont typeface="Arial" panose="020B0604020202020204" pitchFamily="34" charset="0"/>
              <a:buChar char="•"/>
            </a:pPr>
            <a:r>
              <a:rPr lang="cs-CZ" sz="1400" u="sng" dirty="0"/>
              <a:t>Základní pravidlo</a:t>
            </a:r>
            <a:r>
              <a:rPr lang="cs-CZ" sz="1400" dirty="0"/>
              <a:t>: přiřazení přepravy vždy </a:t>
            </a:r>
            <a:r>
              <a:rPr lang="cs-CZ" sz="1400" b="1" dirty="0"/>
              <a:t>k dodání „</a:t>
            </a:r>
            <a:r>
              <a:rPr lang="cs-CZ" sz="1400" b="1" dirty="0">
                <a:sym typeface="Wingdings" panose="05000000000000000000" pitchFamily="2" charset="2"/>
              </a:rPr>
              <a:t>prostředníkovi“ </a:t>
            </a:r>
            <a:r>
              <a:rPr lang="cs-CZ" sz="1400" dirty="0">
                <a:sym typeface="Wingdings" panose="05000000000000000000" pitchFamily="2" charset="2"/>
              </a:rPr>
              <a:t>(prodávající  prostředník)</a:t>
            </a:r>
          </a:p>
          <a:p>
            <a:pPr marL="263776" lvl="1" indent="-263776">
              <a:buFont typeface="Arial" panose="020B0604020202020204" pitchFamily="34" charset="0"/>
              <a:buChar char="•"/>
            </a:pPr>
            <a:r>
              <a:rPr lang="cs-CZ" sz="1400" u="sng" dirty="0">
                <a:sym typeface="Wingdings" panose="05000000000000000000" pitchFamily="2" charset="2"/>
              </a:rPr>
              <a:t>Výjimka ze základního pravidla</a:t>
            </a:r>
            <a:r>
              <a:rPr lang="cs-CZ" sz="1400" dirty="0">
                <a:sym typeface="Wingdings" panose="05000000000000000000" pitchFamily="2" charset="2"/>
              </a:rPr>
              <a:t>: přiřazení přepravy k dodání „prostředníkem“ (prostředník  odběratel), pokud prostředník sdělí svému dodavateli DIČ</a:t>
            </a:r>
            <a:r>
              <a:rPr lang="cs-CZ" sz="1400" dirty="0"/>
              <a:t> přidělené státem zahájení odeslání/přepravy zboží</a:t>
            </a:r>
          </a:p>
          <a:p>
            <a:pPr marL="263776" lvl="1" indent="-263776">
              <a:buFont typeface="Arial" panose="020B0604020202020204" pitchFamily="34" charset="0"/>
              <a:buChar char="•"/>
            </a:pPr>
            <a:r>
              <a:rPr lang="cs-CZ" sz="1400" u="sng" dirty="0"/>
              <a:t>„Prostředník“ </a:t>
            </a:r>
            <a:r>
              <a:rPr lang="cs-CZ" sz="1400" dirty="0"/>
              <a:t>(ve Směrnici „Zprostředkující subjekt“) = dodavatel, který není 1. osobou v řetězci a který zboží odesílá/přepravuje sám nebo prostřednictvím zmocněné třetí osoby</a:t>
            </a:r>
          </a:p>
          <a:p>
            <a:pPr marL="263776" lvl="1" indent="-263776">
              <a:buFont typeface="Arial" panose="020B0604020202020204" pitchFamily="34" charset="0"/>
              <a:buChar char="•"/>
            </a:pPr>
            <a:r>
              <a:rPr lang="cs-CZ" sz="1400" dirty="0"/>
              <a:t>Sdělení DIČ prostředníka dodavateli – je dostatečný email</a:t>
            </a:r>
          </a:p>
          <a:p>
            <a:pPr marL="263776" lvl="1" indent="-263776">
              <a:buFont typeface="Arial" panose="020B0604020202020204" pitchFamily="34" charset="0"/>
              <a:buChar char="•"/>
            </a:pPr>
            <a:r>
              <a:rPr lang="cs-CZ" sz="1400" dirty="0"/>
              <a:t>Široká aplikovatelnost i na delší řetězy (A-B-C-D, A-B-C-D-E atd.)</a:t>
            </a:r>
          </a:p>
          <a:p>
            <a:pPr marL="171450" indent="-171450">
              <a:buFont typeface="Arial" panose="020B0604020202020204" pitchFamily="34" charset="0"/>
              <a:buChar char="•"/>
            </a:pPr>
            <a:endParaRPr lang="cs-CZ" sz="1400" b="0" dirty="0"/>
          </a:p>
          <a:p>
            <a:endParaRPr lang="en-GB" dirty="0"/>
          </a:p>
        </p:txBody>
      </p:sp>
      <p:sp>
        <p:nvSpPr>
          <p:cNvPr id="4" name="TextBox 3">
            <a:extLst>
              <a:ext uri="{FF2B5EF4-FFF2-40B4-BE49-F238E27FC236}">
                <a16:creationId xmlns:a16="http://schemas.microsoft.com/office/drawing/2014/main" id="{22EDEEAF-9ACD-F8C6-4C5C-A6AA025F3A67}"/>
              </a:ext>
            </a:extLst>
          </p:cNvPr>
          <p:cNvSpPr txBox="1"/>
          <p:nvPr/>
        </p:nvSpPr>
        <p:spPr>
          <a:xfrm>
            <a:off x="1141952" y="2800286"/>
            <a:ext cx="489171" cy="276999"/>
          </a:xfrm>
          <a:prstGeom prst="rect">
            <a:avLst/>
          </a:prstGeom>
          <a:noFill/>
        </p:spPr>
        <p:txBody>
          <a:bodyPr wrap="square" lIns="0" tIns="0" rIns="0" bIns="0" rtlCol="0">
            <a:spAutoFit/>
          </a:bodyPr>
          <a:lstStyle/>
          <a:p>
            <a:r>
              <a:rPr lang="cs-CZ" dirty="0">
                <a:solidFill>
                  <a:srgbClr val="00338D"/>
                </a:solidFill>
              </a:rPr>
              <a:t>ČR</a:t>
            </a:r>
          </a:p>
        </p:txBody>
      </p:sp>
      <p:cxnSp>
        <p:nvCxnSpPr>
          <p:cNvPr id="5" name="Straight Arrow Connector 4">
            <a:extLst>
              <a:ext uri="{FF2B5EF4-FFF2-40B4-BE49-F238E27FC236}">
                <a16:creationId xmlns:a16="http://schemas.microsoft.com/office/drawing/2014/main" id="{E5BA3574-17A3-EBFE-1541-5099B7A5D393}"/>
              </a:ext>
            </a:extLst>
          </p:cNvPr>
          <p:cNvCxnSpPr>
            <a:cxnSpLocks/>
          </p:cNvCxnSpPr>
          <p:nvPr/>
        </p:nvCxnSpPr>
        <p:spPr>
          <a:xfrm>
            <a:off x="1502771" y="2949679"/>
            <a:ext cx="521779" cy="0"/>
          </a:xfrm>
          <a:prstGeom prst="straightConnector1">
            <a:avLst/>
          </a:prstGeom>
          <a:ln>
            <a:solidFill>
              <a:srgbClr val="00338D"/>
            </a:solidFill>
            <a:tailEnd type="triangle" w="lg" len="lg"/>
          </a:ln>
        </p:spPr>
        <p:style>
          <a:lnRef idx="1">
            <a:schemeClr val="dk1"/>
          </a:lnRef>
          <a:fillRef idx="0">
            <a:schemeClr val="dk1"/>
          </a:fillRef>
          <a:effectRef idx="0">
            <a:schemeClr val="dk1"/>
          </a:effectRef>
          <a:fontRef idx="minor">
            <a:schemeClr val="tx1"/>
          </a:fontRef>
        </p:style>
      </p:cxnSp>
      <p:sp>
        <p:nvSpPr>
          <p:cNvPr id="9" name="Curved Up Arrow 25">
            <a:extLst>
              <a:ext uri="{FF2B5EF4-FFF2-40B4-BE49-F238E27FC236}">
                <a16:creationId xmlns:a16="http://schemas.microsoft.com/office/drawing/2014/main" id="{7E6AB0A7-7781-A0CA-0CDA-F9EA765CCB02}"/>
              </a:ext>
            </a:extLst>
          </p:cNvPr>
          <p:cNvSpPr/>
          <p:nvPr/>
        </p:nvSpPr>
        <p:spPr>
          <a:xfrm>
            <a:off x="1386538" y="3189564"/>
            <a:ext cx="2179929" cy="263338"/>
          </a:xfrm>
          <a:prstGeom prst="curvedUpArrow">
            <a:avLst/>
          </a:prstGeom>
          <a:solidFill>
            <a:schemeClr val="accent1"/>
          </a:solidFill>
          <a:ln/>
        </p:spPr>
        <p:style>
          <a:lnRef idx="0">
            <a:schemeClr val="accent3"/>
          </a:lnRef>
          <a:fillRef idx="3">
            <a:schemeClr val="accent3"/>
          </a:fillRef>
          <a:effectRef idx="3">
            <a:schemeClr val="accent3"/>
          </a:effectRef>
          <a:fontRef idx="minor">
            <a:schemeClr val="lt1"/>
          </a:fontRef>
        </p:style>
        <p:txBody>
          <a:bodyPr lIns="40958" tIns="40958" rIns="40958" bIns="40958" rtlCol="0" anchor="ctr"/>
          <a:lstStyle/>
          <a:p>
            <a:pPr algn="l"/>
            <a:endParaRPr lang="cs-CZ" sz="1125" dirty="0" err="1">
              <a:solidFill>
                <a:schemeClr val="bg1"/>
              </a:solidFill>
            </a:endParaRPr>
          </a:p>
        </p:txBody>
      </p:sp>
      <p:sp>
        <p:nvSpPr>
          <p:cNvPr id="10" name="TextBox 9">
            <a:extLst>
              <a:ext uri="{FF2B5EF4-FFF2-40B4-BE49-F238E27FC236}">
                <a16:creationId xmlns:a16="http://schemas.microsoft.com/office/drawing/2014/main" id="{9532A96A-D9B0-19AD-4A9C-0EC51DB4B2ED}"/>
              </a:ext>
            </a:extLst>
          </p:cNvPr>
          <p:cNvSpPr txBox="1"/>
          <p:nvPr/>
        </p:nvSpPr>
        <p:spPr>
          <a:xfrm>
            <a:off x="2187666" y="2760749"/>
            <a:ext cx="605342" cy="276999"/>
          </a:xfrm>
          <a:prstGeom prst="rect">
            <a:avLst/>
          </a:prstGeom>
          <a:noFill/>
        </p:spPr>
        <p:txBody>
          <a:bodyPr wrap="square" lIns="0" tIns="0" rIns="0" bIns="0" rtlCol="0">
            <a:spAutoFit/>
          </a:bodyPr>
          <a:lstStyle/>
          <a:p>
            <a:r>
              <a:rPr lang="cs-CZ" dirty="0">
                <a:solidFill>
                  <a:srgbClr val="00338D"/>
                </a:solidFill>
              </a:rPr>
              <a:t>SVK</a:t>
            </a:r>
          </a:p>
        </p:txBody>
      </p:sp>
      <p:cxnSp>
        <p:nvCxnSpPr>
          <p:cNvPr id="11" name="Straight Arrow Connector 10">
            <a:extLst>
              <a:ext uri="{FF2B5EF4-FFF2-40B4-BE49-F238E27FC236}">
                <a16:creationId xmlns:a16="http://schemas.microsoft.com/office/drawing/2014/main" id="{E3236A19-14C1-B8BF-D4E8-F2E2360A2775}"/>
              </a:ext>
            </a:extLst>
          </p:cNvPr>
          <p:cNvCxnSpPr>
            <a:cxnSpLocks/>
          </p:cNvCxnSpPr>
          <p:nvPr/>
        </p:nvCxnSpPr>
        <p:spPr>
          <a:xfrm>
            <a:off x="2744867" y="2918878"/>
            <a:ext cx="521779" cy="0"/>
          </a:xfrm>
          <a:prstGeom prst="straightConnector1">
            <a:avLst/>
          </a:prstGeom>
          <a:ln>
            <a:solidFill>
              <a:srgbClr val="00338D"/>
            </a:solidFill>
            <a:tailEnd type="triangle" w="lg" len="lg"/>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1786BCC4-3C3B-46EB-538F-F2D1E24D5EF3}"/>
              </a:ext>
            </a:extLst>
          </p:cNvPr>
          <p:cNvSpPr txBox="1"/>
          <p:nvPr/>
        </p:nvSpPr>
        <p:spPr>
          <a:xfrm>
            <a:off x="3266646" y="2760748"/>
            <a:ext cx="605342" cy="276999"/>
          </a:xfrm>
          <a:prstGeom prst="rect">
            <a:avLst/>
          </a:prstGeom>
          <a:noFill/>
        </p:spPr>
        <p:txBody>
          <a:bodyPr wrap="square" lIns="0" tIns="0" rIns="0" bIns="0" rtlCol="0">
            <a:spAutoFit/>
          </a:bodyPr>
          <a:lstStyle/>
          <a:p>
            <a:r>
              <a:rPr lang="cs-CZ" dirty="0">
                <a:solidFill>
                  <a:srgbClr val="00338D"/>
                </a:solidFill>
              </a:rPr>
              <a:t>SVK</a:t>
            </a:r>
          </a:p>
        </p:txBody>
      </p:sp>
      <p:sp>
        <p:nvSpPr>
          <p:cNvPr id="13" name="TextBox 12">
            <a:extLst>
              <a:ext uri="{FF2B5EF4-FFF2-40B4-BE49-F238E27FC236}">
                <a16:creationId xmlns:a16="http://schemas.microsoft.com/office/drawing/2014/main" id="{D618D93E-A18F-EA65-9F29-B56BAB3F773F}"/>
              </a:ext>
            </a:extLst>
          </p:cNvPr>
          <p:cNvSpPr txBox="1"/>
          <p:nvPr/>
        </p:nvSpPr>
        <p:spPr>
          <a:xfrm>
            <a:off x="2635577" y="2648676"/>
            <a:ext cx="730983" cy="360675"/>
          </a:xfrm>
          <a:prstGeom prst="rect">
            <a:avLst/>
          </a:prstGeom>
          <a:noFill/>
        </p:spPr>
        <p:txBody>
          <a:bodyPr wrap="none" lIns="54610" tIns="54610" rIns="54610" bIns="54610" rtlCol="0">
            <a:noAutofit/>
          </a:bodyPr>
          <a:lstStyle/>
          <a:p>
            <a:pPr>
              <a:spcAft>
                <a:spcPts val="600"/>
              </a:spcAft>
            </a:pPr>
            <a:r>
              <a:rPr lang="cs-CZ" sz="1100" dirty="0">
                <a:solidFill>
                  <a:srgbClr val="00338D"/>
                </a:solidFill>
              </a:rPr>
              <a:t>Lokální</a:t>
            </a:r>
          </a:p>
        </p:txBody>
      </p:sp>
      <p:sp>
        <p:nvSpPr>
          <p:cNvPr id="14" name="TextBox 13">
            <a:extLst>
              <a:ext uri="{FF2B5EF4-FFF2-40B4-BE49-F238E27FC236}">
                <a16:creationId xmlns:a16="http://schemas.microsoft.com/office/drawing/2014/main" id="{D62FED89-28D1-79B2-6E78-45BE3EDFB090}"/>
              </a:ext>
            </a:extLst>
          </p:cNvPr>
          <p:cNvSpPr txBox="1"/>
          <p:nvPr/>
        </p:nvSpPr>
        <p:spPr>
          <a:xfrm>
            <a:off x="1659607" y="2667759"/>
            <a:ext cx="730983" cy="360675"/>
          </a:xfrm>
          <a:prstGeom prst="rect">
            <a:avLst/>
          </a:prstGeom>
          <a:noFill/>
        </p:spPr>
        <p:txBody>
          <a:bodyPr wrap="none" lIns="54610" tIns="54610" rIns="54610" bIns="54610" rtlCol="0">
            <a:noAutofit/>
          </a:bodyPr>
          <a:lstStyle/>
          <a:p>
            <a:pPr>
              <a:spcAft>
                <a:spcPts val="600"/>
              </a:spcAft>
            </a:pPr>
            <a:r>
              <a:rPr lang="cs-CZ" sz="1100" dirty="0">
                <a:solidFill>
                  <a:srgbClr val="00338D"/>
                </a:solidFill>
              </a:rPr>
              <a:t>I-C</a:t>
            </a:r>
          </a:p>
        </p:txBody>
      </p:sp>
      <p:sp>
        <p:nvSpPr>
          <p:cNvPr id="15" name="TextBox 14">
            <a:extLst>
              <a:ext uri="{FF2B5EF4-FFF2-40B4-BE49-F238E27FC236}">
                <a16:creationId xmlns:a16="http://schemas.microsoft.com/office/drawing/2014/main" id="{764F9453-F37A-CDC0-FFCE-23D69D0C3EC9}"/>
              </a:ext>
            </a:extLst>
          </p:cNvPr>
          <p:cNvSpPr txBox="1"/>
          <p:nvPr/>
        </p:nvSpPr>
        <p:spPr>
          <a:xfrm>
            <a:off x="2148440" y="2980155"/>
            <a:ext cx="730983" cy="360675"/>
          </a:xfrm>
          <a:prstGeom prst="rect">
            <a:avLst/>
          </a:prstGeom>
          <a:noFill/>
        </p:spPr>
        <p:txBody>
          <a:bodyPr wrap="none" lIns="54610" tIns="54610" rIns="54610" bIns="54610" rtlCol="0">
            <a:noAutofit/>
          </a:bodyPr>
          <a:lstStyle/>
          <a:p>
            <a:pPr>
              <a:spcAft>
                <a:spcPts val="600"/>
              </a:spcAft>
            </a:pPr>
            <a:r>
              <a:rPr lang="cs-CZ" sz="1100" dirty="0">
                <a:solidFill>
                  <a:srgbClr val="00338D"/>
                </a:solidFill>
              </a:rPr>
              <a:t>EU DIČ</a:t>
            </a:r>
          </a:p>
        </p:txBody>
      </p:sp>
      <p:pic>
        <p:nvPicPr>
          <p:cNvPr id="16" name="Graphic 7" descr="Truck">
            <a:extLst>
              <a:ext uri="{FF2B5EF4-FFF2-40B4-BE49-F238E27FC236}">
                <a16:creationId xmlns:a16="http://schemas.microsoft.com/office/drawing/2014/main" id="{A07540CB-585D-06C8-35CB-9E7554BFFE4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223587" y="2418324"/>
            <a:ext cx="323793" cy="342425"/>
          </a:xfrm>
          <a:prstGeom prst="rect">
            <a:avLst/>
          </a:prstGeom>
        </p:spPr>
      </p:pic>
      <p:sp>
        <p:nvSpPr>
          <p:cNvPr id="17" name="TextBox 16">
            <a:extLst>
              <a:ext uri="{FF2B5EF4-FFF2-40B4-BE49-F238E27FC236}">
                <a16:creationId xmlns:a16="http://schemas.microsoft.com/office/drawing/2014/main" id="{9CDD5074-6B81-0616-4182-C85FDC560715}"/>
              </a:ext>
            </a:extLst>
          </p:cNvPr>
          <p:cNvSpPr txBox="1"/>
          <p:nvPr/>
        </p:nvSpPr>
        <p:spPr>
          <a:xfrm>
            <a:off x="5104447" y="2786412"/>
            <a:ext cx="489171" cy="276999"/>
          </a:xfrm>
          <a:prstGeom prst="rect">
            <a:avLst/>
          </a:prstGeom>
          <a:noFill/>
        </p:spPr>
        <p:txBody>
          <a:bodyPr wrap="square" lIns="0" tIns="0" rIns="0" bIns="0" rtlCol="0">
            <a:spAutoFit/>
          </a:bodyPr>
          <a:lstStyle/>
          <a:p>
            <a:r>
              <a:rPr lang="cs-CZ" dirty="0">
                <a:solidFill>
                  <a:srgbClr val="00338D"/>
                </a:solidFill>
              </a:rPr>
              <a:t>ČR</a:t>
            </a:r>
          </a:p>
        </p:txBody>
      </p:sp>
      <p:sp>
        <p:nvSpPr>
          <p:cNvPr id="18" name="TextBox 17">
            <a:extLst>
              <a:ext uri="{FF2B5EF4-FFF2-40B4-BE49-F238E27FC236}">
                <a16:creationId xmlns:a16="http://schemas.microsoft.com/office/drawing/2014/main" id="{A9A06B68-3EA8-AC92-F54C-A8D293E2425E}"/>
              </a:ext>
            </a:extLst>
          </p:cNvPr>
          <p:cNvSpPr txBox="1"/>
          <p:nvPr/>
        </p:nvSpPr>
        <p:spPr>
          <a:xfrm>
            <a:off x="5445674" y="2580688"/>
            <a:ext cx="730983" cy="360675"/>
          </a:xfrm>
          <a:prstGeom prst="rect">
            <a:avLst/>
          </a:prstGeom>
          <a:noFill/>
        </p:spPr>
        <p:txBody>
          <a:bodyPr wrap="none" lIns="54610" tIns="54610" rIns="54610" bIns="54610" rtlCol="0">
            <a:noAutofit/>
          </a:bodyPr>
          <a:lstStyle/>
          <a:p>
            <a:pPr>
              <a:spcAft>
                <a:spcPts val="600"/>
              </a:spcAft>
            </a:pPr>
            <a:r>
              <a:rPr lang="cs-CZ" sz="1100" dirty="0">
                <a:solidFill>
                  <a:srgbClr val="00338D"/>
                </a:solidFill>
              </a:rPr>
              <a:t>Lokální</a:t>
            </a:r>
          </a:p>
        </p:txBody>
      </p:sp>
      <p:cxnSp>
        <p:nvCxnSpPr>
          <p:cNvPr id="19" name="Straight Arrow Connector 18">
            <a:extLst>
              <a:ext uri="{FF2B5EF4-FFF2-40B4-BE49-F238E27FC236}">
                <a16:creationId xmlns:a16="http://schemas.microsoft.com/office/drawing/2014/main" id="{FD8DC81B-30C7-CAAA-AA4D-25B057E1F994}"/>
              </a:ext>
            </a:extLst>
          </p:cNvPr>
          <p:cNvCxnSpPr>
            <a:cxnSpLocks/>
          </p:cNvCxnSpPr>
          <p:nvPr/>
        </p:nvCxnSpPr>
        <p:spPr>
          <a:xfrm>
            <a:off x="5500615" y="2918878"/>
            <a:ext cx="521779" cy="0"/>
          </a:xfrm>
          <a:prstGeom prst="straightConnector1">
            <a:avLst/>
          </a:prstGeom>
          <a:ln>
            <a:solidFill>
              <a:srgbClr val="00338D"/>
            </a:solidFill>
            <a:tailEnd type="triangle" w="lg" len="lg"/>
          </a:ln>
        </p:spPr>
        <p:style>
          <a:lnRef idx="1">
            <a:schemeClr val="dk1"/>
          </a:lnRef>
          <a:fillRef idx="0">
            <a:schemeClr val="dk1"/>
          </a:fillRef>
          <a:effectRef idx="0">
            <a:schemeClr val="dk1"/>
          </a:effectRef>
          <a:fontRef idx="minor">
            <a:schemeClr val="tx1"/>
          </a:fontRef>
        </p:style>
      </p:cxnSp>
      <p:sp>
        <p:nvSpPr>
          <p:cNvPr id="20" name="Curved Up Arrow 25">
            <a:extLst>
              <a:ext uri="{FF2B5EF4-FFF2-40B4-BE49-F238E27FC236}">
                <a16:creationId xmlns:a16="http://schemas.microsoft.com/office/drawing/2014/main" id="{A766CA2A-C2FD-03A1-5058-16C0C1E661F9}"/>
              </a:ext>
            </a:extLst>
          </p:cNvPr>
          <p:cNvSpPr/>
          <p:nvPr/>
        </p:nvSpPr>
        <p:spPr>
          <a:xfrm>
            <a:off x="5332085" y="3149125"/>
            <a:ext cx="2179929" cy="263338"/>
          </a:xfrm>
          <a:prstGeom prst="curvedUpArrow">
            <a:avLst/>
          </a:prstGeom>
          <a:solidFill>
            <a:schemeClr val="accent1"/>
          </a:solidFill>
          <a:ln/>
        </p:spPr>
        <p:style>
          <a:lnRef idx="0">
            <a:schemeClr val="accent3"/>
          </a:lnRef>
          <a:fillRef idx="3">
            <a:schemeClr val="accent3"/>
          </a:fillRef>
          <a:effectRef idx="3">
            <a:schemeClr val="accent3"/>
          </a:effectRef>
          <a:fontRef idx="minor">
            <a:schemeClr val="lt1"/>
          </a:fontRef>
        </p:style>
        <p:txBody>
          <a:bodyPr lIns="40958" tIns="40958" rIns="40958" bIns="40958" rtlCol="0" anchor="ctr"/>
          <a:lstStyle/>
          <a:p>
            <a:pPr algn="l"/>
            <a:endParaRPr lang="cs-CZ" sz="1125" dirty="0" err="1">
              <a:solidFill>
                <a:schemeClr val="bg1"/>
              </a:solidFill>
            </a:endParaRPr>
          </a:p>
        </p:txBody>
      </p:sp>
      <p:sp>
        <p:nvSpPr>
          <p:cNvPr id="21" name="TextBox 20">
            <a:extLst>
              <a:ext uri="{FF2B5EF4-FFF2-40B4-BE49-F238E27FC236}">
                <a16:creationId xmlns:a16="http://schemas.microsoft.com/office/drawing/2014/main" id="{D2F70012-C5CD-CA17-FF01-E61F62BD4EE9}"/>
              </a:ext>
            </a:extLst>
          </p:cNvPr>
          <p:cNvSpPr txBox="1"/>
          <p:nvPr/>
        </p:nvSpPr>
        <p:spPr>
          <a:xfrm>
            <a:off x="6056557" y="2987289"/>
            <a:ext cx="730983" cy="360675"/>
          </a:xfrm>
          <a:prstGeom prst="rect">
            <a:avLst/>
          </a:prstGeom>
          <a:noFill/>
        </p:spPr>
        <p:txBody>
          <a:bodyPr wrap="none" lIns="54610" tIns="54610" rIns="54610" bIns="54610" rtlCol="0">
            <a:noAutofit/>
          </a:bodyPr>
          <a:lstStyle/>
          <a:p>
            <a:pPr>
              <a:spcAft>
                <a:spcPts val="600"/>
              </a:spcAft>
            </a:pPr>
            <a:r>
              <a:rPr lang="cs-CZ" sz="1100" dirty="0">
                <a:solidFill>
                  <a:srgbClr val="00338D"/>
                </a:solidFill>
              </a:rPr>
              <a:t>CZ DIČ</a:t>
            </a:r>
          </a:p>
        </p:txBody>
      </p:sp>
      <p:sp>
        <p:nvSpPr>
          <p:cNvPr id="22" name="TextBox 21">
            <a:extLst>
              <a:ext uri="{FF2B5EF4-FFF2-40B4-BE49-F238E27FC236}">
                <a16:creationId xmlns:a16="http://schemas.microsoft.com/office/drawing/2014/main" id="{3A64D529-A64D-627C-49BD-1377DFC093E9}"/>
              </a:ext>
            </a:extLst>
          </p:cNvPr>
          <p:cNvSpPr txBox="1"/>
          <p:nvPr/>
        </p:nvSpPr>
        <p:spPr>
          <a:xfrm>
            <a:off x="6098255" y="2796909"/>
            <a:ext cx="605342" cy="276999"/>
          </a:xfrm>
          <a:prstGeom prst="rect">
            <a:avLst/>
          </a:prstGeom>
          <a:noFill/>
        </p:spPr>
        <p:txBody>
          <a:bodyPr wrap="square" lIns="0" tIns="0" rIns="0" bIns="0" rtlCol="0">
            <a:spAutoFit/>
          </a:bodyPr>
          <a:lstStyle/>
          <a:p>
            <a:r>
              <a:rPr lang="cs-CZ" dirty="0">
                <a:solidFill>
                  <a:srgbClr val="00338D"/>
                </a:solidFill>
              </a:rPr>
              <a:t>SVK</a:t>
            </a:r>
          </a:p>
        </p:txBody>
      </p:sp>
      <p:pic>
        <p:nvPicPr>
          <p:cNvPr id="23" name="Graphic 7" descr="Truck">
            <a:extLst>
              <a:ext uri="{FF2B5EF4-FFF2-40B4-BE49-F238E27FC236}">
                <a16:creationId xmlns:a16="http://schemas.microsoft.com/office/drawing/2014/main" id="{A65BF9BE-C9FC-FC73-6036-41635955D52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166255" y="2426043"/>
            <a:ext cx="323793" cy="342425"/>
          </a:xfrm>
          <a:prstGeom prst="rect">
            <a:avLst/>
          </a:prstGeom>
        </p:spPr>
      </p:pic>
      <p:sp>
        <p:nvSpPr>
          <p:cNvPr id="24" name="TextBox 23">
            <a:extLst>
              <a:ext uri="{FF2B5EF4-FFF2-40B4-BE49-F238E27FC236}">
                <a16:creationId xmlns:a16="http://schemas.microsoft.com/office/drawing/2014/main" id="{0F4F987E-8806-CB99-17E8-8A2B99CAE07E}"/>
              </a:ext>
            </a:extLst>
          </p:cNvPr>
          <p:cNvSpPr txBox="1"/>
          <p:nvPr/>
        </p:nvSpPr>
        <p:spPr>
          <a:xfrm>
            <a:off x="6674977" y="2589004"/>
            <a:ext cx="730983" cy="360675"/>
          </a:xfrm>
          <a:prstGeom prst="rect">
            <a:avLst/>
          </a:prstGeom>
          <a:noFill/>
        </p:spPr>
        <p:txBody>
          <a:bodyPr wrap="none" lIns="54610" tIns="54610" rIns="54610" bIns="54610" rtlCol="0">
            <a:noAutofit/>
          </a:bodyPr>
          <a:lstStyle/>
          <a:p>
            <a:pPr>
              <a:spcAft>
                <a:spcPts val="600"/>
              </a:spcAft>
            </a:pPr>
            <a:r>
              <a:rPr lang="cs-CZ" sz="1100" dirty="0">
                <a:solidFill>
                  <a:srgbClr val="00338D"/>
                </a:solidFill>
              </a:rPr>
              <a:t>I-C</a:t>
            </a:r>
          </a:p>
        </p:txBody>
      </p:sp>
      <p:cxnSp>
        <p:nvCxnSpPr>
          <p:cNvPr id="25" name="Straight Arrow Connector 24">
            <a:extLst>
              <a:ext uri="{FF2B5EF4-FFF2-40B4-BE49-F238E27FC236}">
                <a16:creationId xmlns:a16="http://schemas.microsoft.com/office/drawing/2014/main" id="{5DED29A5-D226-32D7-F950-AE55D12A1B72}"/>
              </a:ext>
            </a:extLst>
          </p:cNvPr>
          <p:cNvCxnSpPr>
            <a:cxnSpLocks/>
          </p:cNvCxnSpPr>
          <p:nvPr/>
        </p:nvCxnSpPr>
        <p:spPr>
          <a:xfrm>
            <a:off x="6625525" y="2919898"/>
            <a:ext cx="521779" cy="0"/>
          </a:xfrm>
          <a:prstGeom prst="straightConnector1">
            <a:avLst/>
          </a:prstGeom>
          <a:ln>
            <a:solidFill>
              <a:srgbClr val="00338D"/>
            </a:solidFill>
            <a:tailEnd type="triangle" w="lg" len="lg"/>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2BAD54FA-2C8B-72D7-807A-A289CAE18724}"/>
              </a:ext>
            </a:extLst>
          </p:cNvPr>
          <p:cNvSpPr txBox="1"/>
          <p:nvPr/>
        </p:nvSpPr>
        <p:spPr>
          <a:xfrm>
            <a:off x="7267365" y="2796908"/>
            <a:ext cx="605342" cy="276999"/>
          </a:xfrm>
          <a:prstGeom prst="rect">
            <a:avLst/>
          </a:prstGeom>
          <a:noFill/>
        </p:spPr>
        <p:txBody>
          <a:bodyPr wrap="square" lIns="0" tIns="0" rIns="0" bIns="0" rtlCol="0">
            <a:spAutoFit/>
          </a:bodyPr>
          <a:lstStyle/>
          <a:p>
            <a:r>
              <a:rPr lang="cs-CZ" dirty="0">
                <a:solidFill>
                  <a:srgbClr val="00338D"/>
                </a:solidFill>
              </a:rPr>
              <a:t>SVK</a:t>
            </a:r>
          </a:p>
        </p:txBody>
      </p:sp>
    </p:spTree>
    <p:extLst>
      <p:ext uri="{BB962C8B-B14F-4D97-AF65-F5344CB8AC3E}">
        <p14:creationId xmlns:p14="http://schemas.microsoft.com/office/powerpoint/2010/main" val="39010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A4B4949-A9A5-909D-797F-DEE5221F5174}"/>
              </a:ext>
            </a:extLst>
          </p:cNvPr>
          <p:cNvSpPr>
            <a:spLocks noGrp="1"/>
          </p:cNvSpPr>
          <p:nvPr>
            <p:ph type="ctrTitle"/>
          </p:nvPr>
        </p:nvSpPr>
        <p:spPr>
          <a:xfrm>
            <a:off x="967397" y="2541303"/>
            <a:ext cx="4653337" cy="1775399"/>
          </a:xfrm>
        </p:spPr>
        <p:txBody>
          <a:bodyPr/>
          <a:lstStyle/>
          <a:p>
            <a:r>
              <a:rPr lang="cs-CZ" sz="6600" dirty="0"/>
              <a:t>Příklady</a:t>
            </a:r>
          </a:p>
        </p:txBody>
      </p:sp>
      <p:pic>
        <p:nvPicPr>
          <p:cNvPr id="6" name="Picture 5">
            <a:extLst>
              <a:ext uri="{FF2B5EF4-FFF2-40B4-BE49-F238E27FC236}">
                <a16:creationId xmlns:a16="http://schemas.microsoft.com/office/drawing/2014/main" id="{093FFD31-952B-61A3-A766-A92D03F325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4088" y="3793967"/>
            <a:ext cx="1519911" cy="2225150"/>
          </a:xfrm>
          <a:prstGeom prst="rect">
            <a:avLst/>
          </a:prstGeom>
        </p:spPr>
      </p:pic>
    </p:spTree>
    <p:extLst>
      <p:ext uri="{BB962C8B-B14F-4D97-AF65-F5344CB8AC3E}">
        <p14:creationId xmlns:p14="http://schemas.microsoft.com/office/powerpoint/2010/main" val="2486274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20F0F34-88EB-154C-E467-535894147387}"/>
              </a:ext>
            </a:extLst>
          </p:cNvPr>
          <p:cNvSpPr>
            <a:spLocks noGrp="1"/>
          </p:cNvSpPr>
          <p:nvPr>
            <p:ph type="title"/>
          </p:nvPr>
        </p:nvSpPr>
        <p:spPr>
          <a:xfrm>
            <a:off x="752400" y="432000"/>
            <a:ext cx="7639200" cy="518400"/>
          </a:xfrm>
        </p:spPr>
        <p:txBody>
          <a:bodyPr/>
          <a:lstStyle/>
          <a:p>
            <a:r>
              <a:rPr lang="pl-PL" dirty="0" err="1"/>
              <a:t>Řetězové</a:t>
            </a:r>
            <a:r>
              <a:rPr lang="pl-PL" dirty="0"/>
              <a:t> obchody – jak tedy </a:t>
            </a:r>
            <a:r>
              <a:rPr lang="pl-PL" dirty="0" err="1"/>
              <a:t>posuzovat</a:t>
            </a:r>
            <a:r>
              <a:rPr lang="pl-PL" dirty="0"/>
              <a:t>?</a:t>
            </a:r>
            <a:endParaRPr lang="en-GB" dirty="0"/>
          </a:p>
        </p:txBody>
      </p:sp>
      <p:sp>
        <p:nvSpPr>
          <p:cNvPr id="3" name="Text Placeholder 3">
            <a:extLst>
              <a:ext uri="{FF2B5EF4-FFF2-40B4-BE49-F238E27FC236}">
                <a16:creationId xmlns:a16="http://schemas.microsoft.com/office/drawing/2014/main" id="{5709B378-7FF8-F8C0-F9EE-54B13A7C0CBD}"/>
              </a:ext>
            </a:extLst>
          </p:cNvPr>
          <p:cNvSpPr>
            <a:spLocks noGrp="1"/>
          </p:cNvSpPr>
          <p:nvPr>
            <p:ph type="body" sz="quarter" idx="10"/>
          </p:nvPr>
        </p:nvSpPr>
        <p:spPr>
          <a:xfrm>
            <a:off x="752400" y="1600220"/>
            <a:ext cx="7639200" cy="4594225"/>
          </a:xfrm>
        </p:spPr>
        <p:txBody>
          <a:bodyPr/>
          <a:lstStyle/>
          <a:p>
            <a:pPr marL="285750" indent="-285750">
              <a:buFont typeface="Arial" panose="020B0604020202020204" pitchFamily="34" charset="0"/>
              <a:buChar char="•"/>
            </a:pPr>
            <a:r>
              <a:rPr lang="cs-CZ" sz="2000" b="0" dirty="0"/>
              <a:t>DIČ jakých zemí poskytly jednotlivé subjekty v transakci?</a:t>
            </a:r>
          </a:p>
          <a:p>
            <a:endParaRPr lang="cs-CZ" sz="2000" b="0" dirty="0"/>
          </a:p>
          <a:p>
            <a:pPr marL="285750" indent="-285750">
              <a:buFont typeface="Arial" panose="020B0604020202020204" pitchFamily="34" charset="0"/>
              <a:buChar char="•"/>
            </a:pPr>
            <a:r>
              <a:rPr lang="cs-CZ" sz="2000" b="0" dirty="0"/>
              <a:t>Jaký je tok zboží?</a:t>
            </a:r>
          </a:p>
          <a:p>
            <a:endParaRPr lang="cs-CZ" sz="2000" b="0" dirty="0"/>
          </a:p>
          <a:p>
            <a:pPr marL="285750" indent="-285750">
              <a:buFont typeface="Arial" panose="020B0604020202020204" pitchFamily="34" charset="0"/>
              <a:buChar char="•"/>
            </a:pPr>
            <a:r>
              <a:rPr lang="cs-CZ" sz="2000" b="0" dirty="0"/>
              <a:t>Jaký je tok faktur?</a:t>
            </a:r>
          </a:p>
          <a:p>
            <a:pPr marL="285750" indent="-285750">
              <a:buFont typeface="Arial" panose="020B0604020202020204" pitchFamily="34" charset="0"/>
              <a:buChar char="•"/>
            </a:pPr>
            <a:endParaRPr lang="cs-CZ" sz="2000" b="0" dirty="0"/>
          </a:p>
          <a:p>
            <a:pPr marL="285750" indent="-285750">
              <a:buFont typeface="Arial" panose="020B0604020202020204" pitchFamily="34" charset="0"/>
              <a:buChar char="•"/>
            </a:pPr>
            <a:r>
              <a:rPr lang="cs-CZ" sz="2000" dirty="0"/>
              <a:t>Kdo zajišťuje přepravu?</a:t>
            </a:r>
          </a:p>
          <a:p>
            <a:pPr marL="285750" indent="-285750">
              <a:buFont typeface="Arial" panose="020B0604020202020204" pitchFamily="34" charset="0"/>
              <a:buChar char="•"/>
            </a:pPr>
            <a:endParaRPr lang="cs-CZ" sz="2000" b="0" dirty="0"/>
          </a:p>
          <a:p>
            <a:pPr marL="285750" indent="-285750">
              <a:buFont typeface="Arial" panose="020B0604020202020204" pitchFamily="34" charset="0"/>
              <a:buChar char="•"/>
            </a:pPr>
            <a:r>
              <a:rPr lang="cs-CZ" sz="2000" b="0" dirty="0"/>
              <a:t>(Kdy a na jakém místě dochází k převodu vlastnických práv?)</a:t>
            </a:r>
          </a:p>
          <a:p>
            <a:endParaRPr lang="cs-CZ" sz="2000" b="0" dirty="0"/>
          </a:p>
          <a:p>
            <a:endParaRPr lang="cs-CZ" sz="2000" b="0" dirty="0"/>
          </a:p>
          <a:p>
            <a:endParaRPr lang="en-GB" dirty="0"/>
          </a:p>
        </p:txBody>
      </p:sp>
    </p:spTree>
    <p:extLst>
      <p:ext uri="{BB962C8B-B14F-4D97-AF65-F5344CB8AC3E}">
        <p14:creationId xmlns:p14="http://schemas.microsoft.com/office/powerpoint/2010/main" val="583576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B57B816-49C0-AA57-9584-0FA8D054ECE9}"/>
              </a:ext>
            </a:extLst>
          </p:cNvPr>
          <p:cNvSpPr>
            <a:spLocks noGrp="1"/>
          </p:cNvSpPr>
          <p:nvPr>
            <p:ph type="title"/>
          </p:nvPr>
        </p:nvSpPr>
        <p:spPr>
          <a:xfrm>
            <a:off x="752400" y="432000"/>
            <a:ext cx="7639200" cy="518400"/>
          </a:xfrm>
        </p:spPr>
        <p:txBody>
          <a:bodyPr/>
          <a:lstStyle/>
          <a:p>
            <a:r>
              <a:rPr lang="pl-PL" dirty="0" err="1"/>
              <a:t>Příklad</a:t>
            </a:r>
            <a:r>
              <a:rPr lang="pl-PL" dirty="0"/>
              <a:t> 1 – </a:t>
            </a:r>
            <a:r>
              <a:rPr lang="pl-PL" dirty="0" err="1"/>
              <a:t>zboží</a:t>
            </a:r>
            <a:r>
              <a:rPr lang="pl-PL" dirty="0"/>
              <a:t> z CZ </a:t>
            </a:r>
            <a:r>
              <a:rPr lang="pl-PL" dirty="0" err="1"/>
              <a:t>dodáno</a:t>
            </a:r>
            <a:r>
              <a:rPr lang="pl-PL" dirty="0"/>
              <a:t> na </a:t>
            </a:r>
            <a:r>
              <a:rPr lang="pl-PL" dirty="0" err="1"/>
              <a:t>Slovensko</a:t>
            </a:r>
            <a:r>
              <a:rPr lang="pl-PL" dirty="0"/>
              <a:t> (</a:t>
            </a:r>
            <a:r>
              <a:rPr lang="pl-PL" dirty="0" err="1"/>
              <a:t>dopravu</a:t>
            </a:r>
            <a:r>
              <a:rPr lang="pl-PL" dirty="0"/>
              <a:t> </a:t>
            </a:r>
            <a:r>
              <a:rPr lang="pl-PL" dirty="0" err="1"/>
              <a:t>zařizuje</a:t>
            </a:r>
            <a:r>
              <a:rPr lang="pl-PL" dirty="0"/>
              <a:t> MERKUR)</a:t>
            </a:r>
            <a:endParaRPr lang="en-GB" dirty="0"/>
          </a:p>
        </p:txBody>
      </p:sp>
      <p:grpSp>
        <p:nvGrpSpPr>
          <p:cNvPr id="3" name="Group 2">
            <a:extLst>
              <a:ext uri="{FF2B5EF4-FFF2-40B4-BE49-F238E27FC236}">
                <a16:creationId xmlns:a16="http://schemas.microsoft.com/office/drawing/2014/main" id="{3E855269-C664-A008-71F3-419169FE0F53}"/>
              </a:ext>
            </a:extLst>
          </p:cNvPr>
          <p:cNvGrpSpPr/>
          <p:nvPr/>
        </p:nvGrpSpPr>
        <p:grpSpPr>
          <a:xfrm>
            <a:off x="882593" y="1354880"/>
            <a:ext cx="7095500" cy="1705587"/>
            <a:chOff x="460030" y="908720"/>
            <a:chExt cx="7439366" cy="2440558"/>
          </a:xfrm>
        </p:grpSpPr>
        <p:grpSp>
          <p:nvGrpSpPr>
            <p:cNvPr id="4" name="Group 28">
              <a:extLst>
                <a:ext uri="{FF2B5EF4-FFF2-40B4-BE49-F238E27FC236}">
                  <a16:creationId xmlns:a16="http://schemas.microsoft.com/office/drawing/2014/main" id="{9000E309-0BEC-D5E0-9919-FEB0CC0B47FD}"/>
                </a:ext>
              </a:extLst>
            </p:cNvPr>
            <p:cNvGrpSpPr/>
            <p:nvPr/>
          </p:nvGrpSpPr>
          <p:grpSpPr>
            <a:xfrm>
              <a:off x="460030" y="908720"/>
              <a:ext cx="7439366" cy="2440558"/>
              <a:chOff x="467544" y="1052736"/>
              <a:chExt cx="7848873" cy="2633233"/>
            </a:xfrm>
          </p:grpSpPr>
          <p:grpSp>
            <p:nvGrpSpPr>
              <p:cNvPr id="7" name="Group 13">
                <a:extLst>
                  <a:ext uri="{FF2B5EF4-FFF2-40B4-BE49-F238E27FC236}">
                    <a16:creationId xmlns:a16="http://schemas.microsoft.com/office/drawing/2014/main" id="{F5874649-CB57-1B13-DA00-C1EF75CAA23C}"/>
                  </a:ext>
                </a:extLst>
              </p:cNvPr>
              <p:cNvGrpSpPr/>
              <p:nvPr/>
            </p:nvGrpSpPr>
            <p:grpSpPr>
              <a:xfrm>
                <a:off x="467544" y="1412776"/>
                <a:ext cx="1789812" cy="982345"/>
                <a:chOff x="467544" y="1196752"/>
                <a:chExt cx="1789812" cy="982345"/>
              </a:xfrm>
            </p:grpSpPr>
            <p:sp>
              <p:nvSpPr>
                <p:cNvPr id="20" name="TextBox 19">
                  <a:extLst>
                    <a:ext uri="{FF2B5EF4-FFF2-40B4-BE49-F238E27FC236}">
                      <a16:creationId xmlns:a16="http://schemas.microsoft.com/office/drawing/2014/main" id="{283097D0-BEA4-239E-DAAD-4DB4C58DCFE8}"/>
                    </a:ext>
                  </a:extLst>
                </p:cNvPr>
                <p:cNvSpPr txBox="1"/>
                <p:nvPr/>
              </p:nvSpPr>
              <p:spPr>
                <a:xfrm>
                  <a:off x="467544" y="1196752"/>
                  <a:ext cx="1368151" cy="380137"/>
                </a:xfrm>
                <a:prstGeom prst="rect">
                  <a:avLst/>
                </a:prstGeom>
                <a:noFill/>
              </p:spPr>
              <p:txBody>
                <a:bodyPr wrap="square" lIns="0" tIns="0" rIns="0" bIns="0" rtlCol="0">
                  <a:spAutoFit/>
                </a:bodyPr>
                <a:lstStyle/>
                <a:p>
                  <a:r>
                    <a:rPr lang="cs-CZ" sz="1600" dirty="0">
                      <a:solidFill>
                        <a:schemeClr val="accent1">
                          <a:lumMod val="75000"/>
                        </a:schemeClr>
                      </a:solidFill>
                    </a:rPr>
                    <a:t>DIČ CZ </a:t>
                  </a:r>
                  <a:endParaRPr lang="en-US" sz="1600" dirty="0">
                    <a:solidFill>
                      <a:schemeClr val="accent1">
                        <a:lumMod val="75000"/>
                      </a:schemeClr>
                    </a:solidFill>
                  </a:endParaRPr>
                </a:p>
              </p:txBody>
            </p:sp>
            <p:sp>
              <p:nvSpPr>
                <p:cNvPr id="21" name="TextBox 20">
                  <a:extLst>
                    <a:ext uri="{FF2B5EF4-FFF2-40B4-BE49-F238E27FC236}">
                      <a16:creationId xmlns:a16="http://schemas.microsoft.com/office/drawing/2014/main" id="{A2A6E454-ADA5-A3B5-A6EB-0B0572E529FE}"/>
                    </a:ext>
                  </a:extLst>
                </p:cNvPr>
                <p:cNvSpPr txBox="1"/>
                <p:nvPr/>
              </p:nvSpPr>
              <p:spPr>
                <a:xfrm>
                  <a:off x="673179" y="1798959"/>
                  <a:ext cx="1584177" cy="380138"/>
                </a:xfrm>
                <a:prstGeom prst="rect">
                  <a:avLst/>
                </a:prstGeom>
                <a:noFill/>
              </p:spPr>
              <p:txBody>
                <a:bodyPr wrap="square" lIns="0" tIns="0" rIns="0" bIns="0" rtlCol="0">
                  <a:spAutoFit/>
                </a:bodyPr>
                <a:lstStyle/>
                <a:p>
                  <a:r>
                    <a:rPr lang="cs-CZ" sz="1600" dirty="0">
                      <a:solidFill>
                        <a:schemeClr val="accent1">
                          <a:lumMod val="75000"/>
                        </a:schemeClr>
                      </a:solidFill>
                    </a:rPr>
                    <a:t>MERKUR </a:t>
                  </a:r>
                  <a:endParaRPr lang="en-US" sz="1600" dirty="0">
                    <a:solidFill>
                      <a:schemeClr val="accent1">
                        <a:lumMod val="75000"/>
                      </a:schemeClr>
                    </a:solidFill>
                  </a:endParaRPr>
                </a:p>
              </p:txBody>
            </p:sp>
          </p:grpSp>
          <p:grpSp>
            <p:nvGrpSpPr>
              <p:cNvPr id="8" name="Group 18">
                <a:extLst>
                  <a:ext uri="{FF2B5EF4-FFF2-40B4-BE49-F238E27FC236}">
                    <a16:creationId xmlns:a16="http://schemas.microsoft.com/office/drawing/2014/main" id="{C7F8B180-0E65-B7B3-0D29-76ABAF50F484}"/>
                  </a:ext>
                </a:extLst>
              </p:cNvPr>
              <p:cNvGrpSpPr/>
              <p:nvPr/>
            </p:nvGrpSpPr>
            <p:grpSpPr>
              <a:xfrm>
                <a:off x="3923928" y="1412776"/>
                <a:ext cx="1414131" cy="986108"/>
                <a:chOff x="3707904" y="1196752"/>
                <a:chExt cx="1414131" cy="986108"/>
              </a:xfrm>
            </p:grpSpPr>
            <p:sp>
              <p:nvSpPr>
                <p:cNvPr id="18" name="TextBox 17">
                  <a:extLst>
                    <a:ext uri="{FF2B5EF4-FFF2-40B4-BE49-F238E27FC236}">
                      <a16:creationId xmlns:a16="http://schemas.microsoft.com/office/drawing/2014/main" id="{5696DEE1-D97C-6E13-949E-6EE368E4F0DC}"/>
                    </a:ext>
                  </a:extLst>
                </p:cNvPr>
                <p:cNvSpPr txBox="1"/>
                <p:nvPr/>
              </p:nvSpPr>
              <p:spPr>
                <a:xfrm>
                  <a:off x="4113924" y="1802722"/>
                  <a:ext cx="1008111" cy="380138"/>
                </a:xfrm>
                <a:prstGeom prst="rect">
                  <a:avLst/>
                </a:prstGeom>
                <a:noFill/>
              </p:spPr>
              <p:txBody>
                <a:bodyPr wrap="square" lIns="0" tIns="0" rIns="0" bIns="0" rtlCol="0">
                  <a:spAutoFit/>
                </a:bodyPr>
                <a:lstStyle/>
                <a:p>
                  <a:r>
                    <a:rPr lang="cs-CZ" sz="1600" dirty="0">
                      <a:solidFill>
                        <a:schemeClr val="accent1">
                          <a:lumMod val="75000"/>
                        </a:schemeClr>
                      </a:solidFill>
                    </a:rPr>
                    <a:t>ALFA</a:t>
                  </a:r>
                  <a:endParaRPr lang="en-US" sz="1600" dirty="0">
                    <a:solidFill>
                      <a:schemeClr val="accent1">
                        <a:lumMod val="75000"/>
                      </a:schemeClr>
                    </a:solidFill>
                  </a:endParaRPr>
                </a:p>
              </p:txBody>
            </p:sp>
            <p:sp>
              <p:nvSpPr>
                <p:cNvPr id="19" name="TextBox 18">
                  <a:extLst>
                    <a:ext uri="{FF2B5EF4-FFF2-40B4-BE49-F238E27FC236}">
                      <a16:creationId xmlns:a16="http://schemas.microsoft.com/office/drawing/2014/main" id="{EA1175FE-C6A9-7ECE-435E-824E3BF888C1}"/>
                    </a:ext>
                  </a:extLst>
                </p:cNvPr>
                <p:cNvSpPr txBox="1"/>
                <p:nvPr/>
              </p:nvSpPr>
              <p:spPr>
                <a:xfrm>
                  <a:off x="3707904" y="1196752"/>
                  <a:ext cx="1368153" cy="380137"/>
                </a:xfrm>
                <a:prstGeom prst="rect">
                  <a:avLst/>
                </a:prstGeom>
                <a:noFill/>
              </p:spPr>
              <p:txBody>
                <a:bodyPr wrap="square" lIns="0" tIns="0" rIns="0" bIns="0" rtlCol="0">
                  <a:spAutoFit/>
                </a:bodyPr>
                <a:lstStyle/>
                <a:p>
                  <a:r>
                    <a:rPr lang="cs-CZ" sz="1600" dirty="0">
                      <a:solidFill>
                        <a:schemeClr val="accent1">
                          <a:lumMod val="75000"/>
                        </a:schemeClr>
                      </a:solidFill>
                    </a:rPr>
                    <a:t>DIČ SK</a:t>
                  </a:r>
                  <a:endParaRPr lang="en-US" sz="1600" dirty="0">
                    <a:solidFill>
                      <a:schemeClr val="accent1">
                        <a:lumMod val="75000"/>
                      </a:schemeClr>
                    </a:solidFill>
                  </a:endParaRPr>
                </a:p>
              </p:txBody>
            </p:sp>
          </p:grpSp>
          <p:grpSp>
            <p:nvGrpSpPr>
              <p:cNvPr id="9" name="Group 17">
                <a:extLst>
                  <a:ext uri="{FF2B5EF4-FFF2-40B4-BE49-F238E27FC236}">
                    <a16:creationId xmlns:a16="http://schemas.microsoft.com/office/drawing/2014/main" id="{2179F63F-CD5E-9235-83F1-5E8B860AD029}"/>
                  </a:ext>
                </a:extLst>
              </p:cNvPr>
              <p:cNvGrpSpPr/>
              <p:nvPr/>
            </p:nvGrpSpPr>
            <p:grpSpPr>
              <a:xfrm>
                <a:off x="6948264" y="1412776"/>
                <a:ext cx="1368153" cy="977337"/>
                <a:chOff x="6228184" y="1196752"/>
                <a:chExt cx="1368153" cy="977337"/>
              </a:xfrm>
            </p:grpSpPr>
            <p:sp>
              <p:nvSpPr>
                <p:cNvPr id="16" name="TextBox 15">
                  <a:extLst>
                    <a:ext uri="{FF2B5EF4-FFF2-40B4-BE49-F238E27FC236}">
                      <a16:creationId xmlns:a16="http://schemas.microsoft.com/office/drawing/2014/main" id="{EFDFEC20-FA5A-2B0B-8EC9-5E0F7C2861DA}"/>
                    </a:ext>
                  </a:extLst>
                </p:cNvPr>
                <p:cNvSpPr txBox="1"/>
                <p:nvPr/>
              </p:nvSpPr>
              <p:spPr>
                <a:xfrm>
                  <a:off x="6586187" y="1793951"/>
                  <a:ext cx="1008111" cy="380138"/>
                </a:xfrm>
                <a:prstGeom prst="rect">
                  <a:avLst/>
                </a:prstGeom>
                <a:noFill/>
              </p:spPr>
              <p:txBody>
                <a:bodyPr wrap="square" lIns="0" tIns="0" rIns="0" bIns="0" rtlCol="0">
                  <a:spAutoFit/>
                </a:bodyPr>
                <a:lstStyle/>
                <a:p>
                  <a:r>
                    <a:rPr lang="cs-CZ" sz="1600" dirty="0">
                      <a:solidFill>
                        <a:schemeClr val="accent1">
                          <a:lumMod val="75000"/>
                        </a:schemeClr>
                      </a:solidFill>
                    </a:rPr>
                    <a:t>BETA</a:t>
                  </a:r>
                  <a:endParaRPr lang="en-US" sz="1600" dirty="0">
                    <a:solidFill>
                      <a:schemeClr val="accent1">
                        <a:lumMod val="75000"/>
                      </a:schemeClr>
                    </a:solidFill>
                  </a:endParaRPr>
                </a:p>
              </p:txBody>
            </p:sp>
            <p:sp>
              <p:nvSpPr>
                <p:cNvPr id="17" name="TextBox 16">
                  <a:extLst>
                    <a:ext uri="{FF2B5EF4-FFF2-40B4-BE49-F238E27FC236}">
                      <a16:creationId xmlns:a16="http://schemas.microsoft.com/office/drawing/2014/main" id="{2CC0C09B-A4E8-0A1D-7BD6-8724314D39D3}"/>
                    </a:ext>
                  </a:extLst>
                </p:cNvPr>
                <p:cNvSpPr txBox="1"/>
                <p:nvPr/>
              </p:nvSpPr>
              <p:spPr>
                <a:xfrm>
                  <a:off x="6228184" y="1196752"/>
                  <a:ext cx="1368153" cy="380137"/>
                </a:xfrm>
                <a:prstGeom prst="rect">
                  <a:avLst/>
                </a:prstGeom>
                <a:noFill/>
              </p:spPr>
              <p:txBody>
                <a:bodyPr wrap="square" lIns="0" tIns="0" rIns="0" bIns="0" rtlCol="0">
                  <a:spAutoFit/>
                </a:bodyPr>
                <a:lstStyle/>
                <a:p>
                  <a:r>
                    <a:rPr lang="cs-CZ" sz="1600" dirty="0">
                      <a:solidFill>
                        <a:schemeClr val="accent1">
                          <a:lumMod val="75000"/>
                        </a:schemeClr>
                      </a:solidFill>
                    </a:rPr>
                    <a:t>DIČ SK</a:t>
                  </a:r>
                  <a:endParaRPr lang="en-US" sz="1600" dirty="0">
                    <a:solidFill>
                      <a:schemeClr val="accent1">
                        <a:lumMod val="75000"/>
                      </a:schemeClr>
                    </a:solidFill>
                  </a:endParaRPr>
                </a:p>
              </p:txBody>
            </p:sp>
          </p:grpSp>
          <p:cxnSp>
            <p:nvCxnSpPr>
              <p:cNvPr id="10" name="Straight Connector 9">
                <a:extLst>
                  <a:ext uri="{FF2B5EF4-FFF2-40B4-BE49-F238E27FC236}">
                    <a16:creationId xmlns:a16="http://schemas.microsoft.com/office/drawing/2014/main" id="{69844447-B66E-FEA0-C253-AC36ED56A77B}"/>
                  </a:ext>
                </a:extLst>
              </p:cNvPr>
              <p:cNvCxnSpPr/>
              <p:nvPr/>
            </p:nvCxnSpPr>
            <p:spPr>
              <a:xfrm>
                <a:off x="2754624" y="1052736"/>
                <a:ext cx="0" cy="2563863"/>
              </a:xfrm>
              <a:prstGeom prst="line">
                <a:avLst/>
              </a:prstGeom>
              <a:ln w="22225">
                <a:solidFill>
                  <a:schemeClr val="tx2"/>
                </a:solidFill>
                <a:prstDash val="lgDashDot"/>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DAE7514-1D60-E98E-ABD2-CC4ADB4E1BC8}"/>
                  </a:ext>
                </a:extLst>
              </p:cNvPr>
              <p:cNvSpPr txBox="1"/>
              <p:nvPr/>
            </p:nvSpPr>
            <p:spPr>
              <a:xfrm>
                <a:off x="2830596" y="3305829"/>
                <a:ext cx="1063604" cy="380137"/>
              </a:xfrm>
              <a:prstGeom prst="rect">
                <a:avLst/>
              </a:prstGeom>
              <a:noFill/>
            </p:spPr>
            <p:txBody>
              <a:bodyPr wrap="square" lIns="0" tIns="0" rIns="0" bIns="0" rtlCol="0">
                <a:spAutoFit/>
              </a:bodyPr>
              <a:lstStyle/>
              <a:p>
                <a:r>
                  <a:rPr lang="cs-CZ" sz="1600" dirty="0">
                    <a:solidFill>
                      <a:schemeClr val="accent1">
                        <a:lumMod val="75000"/>
                      </a:schemeClr>
                    </a:solidFill>
                  </a:rPr>
                  <a:t>Slovensko</a:t>
                </a:r>
                <a:endParaRPr lang="en-US" sz="1600" dirty="0">
                  <a:solidFill>
                    <a:schemeClr val="accent1">
                      <a:lumMod val="75000"/>
                    </a:schemeClr>
                  </a:solidFill>
                </a:endParaRPr>
              </a:p>
            </p:txBody>
          </p:sp>
          <p:sp>
            <p:nvSpPr>
              <p:cNvPr id="12" name="TextBox 11">
                <a:extLst>
                  <a:ext uri="{FF2B5EF4-FFF2-40B4-BE49-F238E27FC236}">
                    <a16:creationId xmlns:a16="http://schemas.microsoft.com/office/drawing/2014/main" id="{B7D02129-A34F-7616-5ED8-5AB9A92C33D1}"/>
                  </a:ext>
                </a:extLst>
              </p:cNvPr>
              <p:cNvSpPr txBox="1"/>
              <p:nvPr/>
            </p:nvSpPr>
            <p:spPr>
              <a:xfrm>
                <a:off x="2326540" y="3305832"/>
                <a:ext cx="504056" cy="380137"/>
              </a:xfrm>
              <a:prstGeom prst="rect">
                <a:avLst/>
              </a:prstGeom>
              <a:noFill/>
            </p:spPr>
            <p:txBody>
              <a:bodyPr wrap="square" lIns="0" tIns="0" rIns="0" bIns="0" rtlCol="0">
                <a:spAutoFit/>
              </a:bodyPr>
              <a:lstStyle/>
              <a:p>
                <a:r>
                  <a:rPr lang="cs-CZ" sz="1600" dirty="0">
                    <a:solidFill>
                      <a:schemeClr val="accent1">
                        <a:lumMod val="75000"/>
                      </a:schemeClr>
                    </a:solidFill>
                  </a:rPr>
                  <a:t>ČR</a:t>
                </a:r>
                <a:endParaRPr lang="en-US" sz="1600" dirty="0">
                  <a:solidFill>
                    <a:schemeClr val="accent1">
                      <a:lumMod val="75000"/>
                    </a:schemeClr>
                  </a:solidFill>
                </a:endParaRPr>
              </a:p>
            </p:txBody>
          </p:sp>
          <p:sp>
            <p:nvSpPr>
              <p:cNvPr id="13" name="TextBox 12">
                <a:extLst>
                  <a:ext uri="{FF2B5EF4-FFF2-40B4-BE49-F238E27FC236}">
                    <a16:creationId xmlns:a16="http://schemas.microsoft.com/office/drawing/2014/main" id="{A8A9AC21-2394-AE6F-04B8-6B08333A5C60}"/>
                  </a:ext>
                </a:extLst>
              </p:cNvPr>
              <p:cNvSpPr txBox="1"/>
              <p:nvPr/>
            </p:nvSpPr>
            <p:spPr>
              <a:xfrm>
                <a:off x="2843808" y="1795190"/>
                <a:ext cx="792089" cy="760276"/>
              </a:xfrm>
              <a:prstGeom prst="rect">
                <a:avLst/>
              </a:prstGeom>
              <a:noFill/>
            </p:spPr>
            <p:txBody>
              <a:bodyPr wrap="square" lIns="0" tIns="0" rIns="0" bIns="0" rtlCol="0">
                <a:spAutoFit/>
              </a:bodyPr>
              <a:lstStyle/>
              <a:p>
                <a:r>
                  <a:rPr lang="cs-CZ" sz="1600" dirty="0">
                    <a:solidFill>
                      <a:schemeClr val="tx2"/>
                    </a:solidFill>
                  </a:rPr>
                  <a:t>faktura</a:t>
                </a:r>
              </a:p>
              <a:p>
                <a:r>
                  <a:rPr lang="cs-CZ" sz="1600" dirty="0">
                    <a:solidFill>
                      <a:schemeClr val="tx2"/>
                    </a:solidFill>
                  </a:rPr>
                  <a:t>100 + ?</a:t>
                </a:r>
                <a:endParaRPr lang="en-US" sz="1600" dirty="0">
                  <a:solidFill>
                    <a:schemeClr val="tx2"/>
                  </a:solidFill>
                </a:endParaRPr>
              </a:p>
            </p:txBody>
          </p:sp>
          <p:sp>
            <p:nvSpPr>
              <p:cNvPr id="14" name="TextBox 13">
                <a:extLst>
                  <a:ext uri="{FF2B5EF4-FFF2-40B4-BE49-F238E27FC236}">
                    <a16:creationId xmlns:a16="http://schemas.microsoft.com/office/drawing/2014/main" id="{64E024DC-38C7-E154-ACF4-5ED389A2B5B6}"/>
                  </a:ext>
                </a:extLst>
              </p:cNvPr>
              <p:cNvSpPr txBox="1"/>
              <p:nvPr/>
            </p:nvSpPr>
            <p:spPr>
              <a:xfrm>
                <a:off x="5796135" y="1795190"/>
                <a:ext cx="792089" cy="760276"/>
              </a:xfrm>
              <a:prstGeom prst="rect">
                <a:avLst/>
              </a:prstGeom>
              <a:noFill/>
            </p:spPr>
            <p:txBody>
              <a:bodyPr wrap="square" lIns="0" tIns="0" rIns="0" bIns="0" rtlCol="0">
                <a:spAutoFit/>
              </a:bodyPr>
              <a:lstStyle/>
              <a:p>
                <a:r>
                  <a:rPr lang="cs-CZ" sz="1600" dirty="0">
                    <a:solidFill>
                      <a:schemeClr val="tx2"/>
                    </a:solidFill>
                  </a:rPr>
                  <a:t>faktura</a:t>
                </a:r>
              </a:p>
              <a:p>
                <a:r>
                  <a:rPr lang="cs-CZ" sz="1600" dirty="0">
                    <a:solidFill>
                      <a:schemeClr val="tx2"/>
                    </a:solidFill>
                  </a:rPr>
                  <a:t>200 + ?</a:t>
                </a:r>
                <a:endParaRPr lang="en-US" sz="1600" dirty="0">
                  <a:solidFill>
                    <a:schemeClr val="tx2"/>
                  </a:solidFill>
                </a:endParaRPr>
              </a:p>
            </p:txBody>
          </p:sp>
          <p:cxnSp>
            <p:nvCxnSpPr>
              <p:cNvPr id="15" name="Straight Arrow Connector 14">
                <a:extLst>
                  <a:ext uri="{FF2B5EF4-FFF2-40B4-BE49-F238E27FC236}">
                    <a16:creationId xmlns:a16="http://schemas.microsoft.com/office/drawing/2014/main" id="{B2700B83-122F-AF36-F7F5-2D301FD53880}"/>
                  </a:ext>
                </a:extLst>
              </p:cNvPr>
              <p:cNvCxnSpPr/>
              <p:nvPr/>
            </p:nvCxnSpPr>
            <p:spPr>
              <a:xfrm flipV="1">
                <a:off x="7692787" y="2528900"/>
                <a:ext cx="0" cy="38846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0AEDD4E5-4914-EF88-3D67-2609EE06BACF}"/>
                </a:ext>
              </a:extLst>
            </p:cNvPr>
            <p:cNvSpPr txBox="1"/>
            <p:nvPr/>
          </p:nvSpPr>
          <p:spPr>
            <a:xfrm>
              <a:off x="3923927" y="2708920"/>
              <a:ext cx="645709" cy="352323"/>
            </a:xfrm>
            <a:prstGeom prst="rect">
              <a:avLst/>
            </a:prstGeom>
            <a:noFill/>
          </p:spPr>
          <p:txBody>
            <a:bodyPr wrap="square" lIns="0" tIns="0" rIns="0" bIns="0" rtlCol="0">
              <a:spAutoFit/>
            </a:bodyPr>
            <a:lstStyle/>
            <a:p>
              <a:r>
                <a:rPr lang="cs-CZ" sz="1600" dirty="0">
                  <a:solidFill>
                    <a:srgbClr val="FF0000"/>
                  </a:solidFill>
                </a:rPr>
                <a:t>zboží</a:t>
              </a:r>
              <a:endParaRPr lang="en-US" sz="1600" dirty="0">
                <a:solidFill>
                  <a:srgbClr val="FF0000"/>
                </a:solidFill>
              </a:endParaRPr>
            </a:p>
          </p:txBody>
        </p:sp>
        <p:cxnSp>
          <p:nvCxnSpPr>
            <p:cNvPr id="6" name="Straight Connector 5">
              <a:extLst>
                <a:ext uri="{FF2B5EF4-FFF2-40B4-BE49-F238E27FC236}">
                  <a16:creationId xmlns:a16="http://schemas.microsoft.com/office/drawing/2014/main" id="{19D2B581-6405-78FE-C595-3B63C2FC4F59}"/>
                </a:ext>
              </a:extLst>
            </p:cNvPr>
            <p:cNvCxnSpPr/>
            <p:nvPr/>
          </p:nvCxnSpPr>
          <p:spPr>
            <a:xfrm>
              <a:off x="1115616" y="2636912"/>
              <a:ext cx="619268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2" name="Text Placeholder 2">
            <a:extLst>
              <a:ext uri="{FF2B5EF4-FFF2-40B4-BE49-F238E27FC236}">
                <a16:creationId xmlns:a16="http://schemas.microsoft.com/office/drawing/2014/main" id="{5C56F6E5-9532-83AD-6F6A-78DFC2610D8F}"/>
              </a:ext>
            </a:extLst>
          </p:cNvPr>
          <p:cNvSpPr txBox="1">
            <a:spLocks/>
          </p:cNvSpPr>
          <p:nvPr/>
        </p:nvSpPr>
        <p:spPr>
          <a:xfrm>
            <a:off x="752400" y="3252107"/>
            <a:ext cx="7286098" cy="248005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18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tx2"/>
                </a:solidFill>
                <a:latin typeface="+mn-lt"/>
                <a:ea typeface="+mn-ea"/>
                <a:cs typeface="+mn-cs"/>
              </a:defRPr>
            </a:lvl3pPr>
            <a:lvl4pPr marL="36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tx2"/>
                </a:solidFill>
                <a:latin typeface="+mn-lt"/>
                <a:ea typeface="+mn-ea"/>
                <a:cs typeface="+mn-cs"/>
              </a:defRPr>
            </a:lvl4pPr>
            <a:lvl5pPr marL="54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baseline="0">
                <a:solidFill>
                  <a:schemeClr val="tx2"/>
                </a:solidFill>
                <a:latin typeface="+mn-lt"/>
                <a:ea typeface="+mn-ea"/>
                <a:cs typeface="+mn-cs"/>
              </a:defRPr>
            </a:lvl5pPr>
            <a:lvl6pPr marL="864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152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296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cs-CZ" sz="1400" b="0" dirty="0"/>
              <a:t>MERKUR zajišťuje přepravu přímo ke konečnému zákazníkovi =&gt; dopravu je třeba přiřadit první transakci</a:t>
            </a:r>
          </a:p>
          <a:p>
            <a:pPr marL="285750" indent="-285750">
              <a:buFont typeface="Arial" panose="020B0604020202020204" pitchFamily="34" charset="0"/>
              <a:buChar char="•"/>
            </a:pPr>
            <a:r>
              <a:rPr lang="cs-CZ" sz="1400" b="0" dirty="0"/>
              <a:t>První transakce </a:t>
            </a:r>
          </a:p>
          <a:p>
            <a:pPr marL="570150" lvl="2" indent="-285750">
              <a:buFont typeface="Courier New" panose="02070309020205020404" pitchFamily="49" charset="0"/>
              <a:buChar char="o"/>
            </a:pPr>
            <a:r>
              <a:rPr lang="cs-CZ" sz="1200" dirty="0"/>
              <a:t>bude představovat intrakomunitární plnění</a:t>
            </a:r>
          </a:p>
          <a:p>
            <a:pPr marL="570150" lvl="2" indent="-285750">
              <a:buFont typeface="Courier New" panose="02070309020205020404" pitchFamily="49" charset="0"/>
              <a:buChar char="o"/>
            </a:pPr>
            <a:r>
              <a:rPr lang="cs-CZ" sz="1200" dirty="0"/>
              <a:t>dodání zboží spol. MERKUR spol. ALFA bude osvobozeno jako dodání zboží do JČS (100 + 0%)</a:t>
            </a:r>
          </a:p>
          <a:p>
            <a:pPr marL="570150" lvl="2" indent="-285750">
              <a:buFont typeface="Courier New" panose="02070309020205020404" pitchFamily="49" charset="0"/>
              <a:buChar char="o"/>
            </a:pPr>
            <a:r>
              <a:rPr lang="cs-CZ" sz="1200" dirty="0"/>
              <a:t>společnost ALFA realizuje pořízení zboží z JČS (MP ve státě ukončení přepravy) (100 + 22%)</a:t>
            </a:r>
          </a:p>
          <a:p>
            <a:pPr marL="285750" indent="-285750">
              <a:buFont typeface="Arial" panose="020B0604020202020204" pitchFamily="34" charset="0"/>
              <a:buChar char="•"/>
            </a:pPr>
            <a:r>
              <a:rPr lang="cs-CZ" sz="1400" b="0" dirty="0"/>
              <a:t>Dodání zboží koncovému zákazníkovi</a:t>
            </a:r>
          </a:p>
          <a:p>
            <a:pPr marL="570150" lvl="2" indent="-285750">
              <a:buFont typeface="Courier New" panose="02070309020205020404" pitchFamily="49" charset="0"/>
              <a:buChar char="o"/>
            </a:pPr>
            <a:r>
              <a:rPr lang="cs-CZ" sz="1200" dirty="0"/>
              <a:t>bude dodáním bez dopravy, s MP v místě, kde se zboží právě nachází (ve státě ukončení přepravy předchozí transakce)  – na Slovensku</a:t>
            </a:r>
          </a:p>
          <a:p>
            <a:pPr marL="570150" lvl="2" indent="-285750">
              <a:buFont typeface="Courier New" panose="02070309020205020404" pitchFamily="49" charset="0"/>
              <a:buChar char="o"/>
            </a:pPr>
            <a:r>
              <a:rPr lang="cs-CZ" sz="1200" dirty="0"/>
              <a:t>společnost ALFA tak vykáže lokální plnění na Slovensku (200 + 22%)</a:t>
            </a:r>
          </a:p>
          <a:p>
            <a:endParaRPr lang="cs-CZ" dirty="0"/>
          </a:p>
        </p:txBody>
      </p:sp>
      <p:sp>
        <p:nvSpPr>
          <p:cNvPr id="23" name="Rectangle 22">
            <a:extLst>
              <a:ext uri="{FF2B5EF4-FFF2-40B4-BE49-F238E27FC236}">
                <a16:creationId xmlns:a16="http://schemas.microsoft.com/office/drawing/2014/main" id="{62BAADF2-0C9E-B729-5F52-D6F3ED3A5033}"/>
              </a:ext>
            </a:extLst>
          </p:cNvPr>
          <p:cNvSpPr/>
          <p:nvPr/>
        </p:nvSpPr>
        <p:spPr>
          <a:xfrm>
            <a:off x="889015" y="1882189"/>
            <a:ext cx="1308395" cy="440678"/>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4" name="Graphic 7" descr="Truck">
            <a:extLst>
              <a:ext uri="{FF2B5EF4-FFF2-40B4-BE49-F238E27FC236}">
                <a16:creationId xmlns:a16="http://schemas.microsoft.com/office/drawing/2014/main" id="{62D6D28E-AB80-5D72-DF5F-DEA17F8DF6A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622653" y="1548163"/>
            <a:ext cx="323793" cy="342425"/>
          </a:xfrm>
          <a:prstGeom prst="rect">
            <a:avLst/>
          </a:prstGeom>
        </p:spPr>
      </p:pic>
      <p:sp>
        <p:nvSpPr>
          <p:cNvPr id="25" name="Rectangle 24">
            <a:extLst>
              <a:ext uri="{FF2B5EF4-FFF2-40B4-BE49-F238E27FC236}">
                <a16:creationId xmlns:a16="http://schemas.microsoft.com/office/drawing/2014/main" id="{FE2C838B-1165-F8A1-FC4E-4481AB5DEBC1}"/>
              </a:ext>
            </a:extLst>
          </p:cNvPr>
          <p:cNvSpPr/>
          <p:nvPr/>
        </p:nvSpPr>
        <p:spPr>
          <a:xfrm>
            <a:off x="4010474" y="1865580"/>
            <a:ext cx="1308395" cy="440678"/>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Rectangle 25">
            <a:extLst>
              <a:ext uri="{FF2B5EF4-FFF2-40B4-BE49-F238E27FC236}">
                <a16:creationId xmlns:a16="http://schemas.microsoft.com/office/drawing/2014/main" id="{B1AE01B0-C94B-E7E7-8580-090B7A5D10B0}"/>
              </a:ext>
            </a:extLst>
          </p:cNvPr>
          <p:cNvSpPr/>
          <p:nvPr/>
        </p:nvSpPr>
        <p:spPr>
          <a:xfrm>
            <a:off x="6667855" y="1871241"/>
            <a:ext cx="1308395" cy="440678"/>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59480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anim calcmode="lin" valueType="num">
                                      <p:cBhvr additive="base">
                                        <p:cTn id="11"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anim calcmode="lin" valueType="num">
                                      <p:cBhvr additive="base">
                                        <p:cTn id="15"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anim calcmode="lin" valueType="num">
                                      <p:cBhvr additive="base">
                                        <p:cTn id="19"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2">
                                            <p:txEl>
                                              <p:pRg st="4" end="4"/>
                                            </p:txEl>
                                          </p:spTgt>
                                        </p:tgtEl>
                                        <p:attrNameLst>
                                          <p:attrName>style.visibility</p:attrName>
                                        </p:attrNameLst>
                                      </p:cBhvr>
                                      <p:to>
                                        <p:strVal val="visible"/>
                                      </p:to>
                                    </p:set>
                                    <p:anim calcmode="lin" valueType="num">
                                      <p:cBhvr additive="base">
                                        <p:cTn id="23" dur="500" fill="hold"/>
                                        <p:tgtEl>
                                          <p:spTgt spid="2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2">
                                            <p:txEl>
                                              <p:pRg st="5" end="5"/>
                                            </p:txEl>
                                          </p:spTgt>
                                        </p:tgtEl>
                                        <p:attrNameLst>
                                          <p:attrName>style.visibility</p:attrName>
                                        </p:attrNameLst>
                                      </p:cBhvr>
                                      <p:to>
                                        <p:strVal val="visible"/>
                                      </p:to>
                                    </p:set>
                                    <p:anim calcmode="lin" valueType="num">
                                      <p:cBhvr additive="base">
                                        <p:cTn id="27"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2">
                                            <p:txEl>
                                              <p:pRg st="6" end="6"/>
                                            </p:txEl>
                                          </p:spTgt>
                                        </p:tgtEl>
                                        <p:attrNameLst>
                                          <p:attrName>style.visibility</p:attrName>
                                        </p:attrNameLst>
                                      </p:cBhvr>
                                      <p:to>
                                        <p:strVal val="visible"/>
                                      </p:to>
                                    </p:set>
                                    <p:anim calcmode="lin" valueType="num">
                                      <p:cBhvr additive="base">
                                        <p:cTn id="31"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2">
                                            <p:txEl>
                                              <p:pRg st="7" end="7"/>
                                            </p:txEl>
                                          </p:spTgt>
                                        </p:tgtEl>
                                        <p:attrNameLst>
                                          <p:attrName>style.visibility</p:attrName>
                                        </p:attrNameLst>
                                      </p:cBhvr>
                                      <p:to>
                                        <p:strVal val="visible"/>
                                      </p:to>
                                    </p:set>
                                    <p:anim calcmode="lin" valueType="num">
                                      <p:cBhvr additive="base">
                                        <p:cTn id="35" dur="500" fill="hold"/>
                                        <p:tgtEl>
                                          <p:spTgt spid="22">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5D05732-5E87-0473-6268-9A86ABAF2C03}"/>
              </a:ext>
            </a:extLst>
          </p:cNvPr>
          <p:cNvSpPr>
            <a:spLocks noGrp="1"/>
          </p:cNvSpPr>
          <p:nvPr>
            <p:ph type="title"/>
          </p:nvPr>
        </p:nvSpPr>
        <p:spPr>
          <a:xfrm>
            <a:off x="752400" y="432000"/>
            <a:ext cx="7639200" cy="518400"/>
          </a:xfrm>
        </p:spPr>
        <p:txBody>
          <a:bodyPr/>
          <a:lstStyle/>
          <a:p>
            <a:r>
              <a:rPr lang="cs-CZ" dirty="0"/>
              <a:t>Příklad 2 – zboží z CZ pro SK zákazníka dodáno v ČR</a:t>
            </a:r>
            <a:endParaRPr lang="en-GB" dirty="0"/>
          </a:p>
        </p:txBody>
      </p:sp>
      <p:sp>
        <p:nvSpPr>
          <p:cNvPr id="3" name="Text Placeholder 2">
            <a:extLst>
              <a:ext uri="{FF2B5EF4-FFF2-40B4-BE49-F238E27FC236}">
                <a16:creationId xmlns:a16="http://schemas.microsoft.com/office/drawing/2014/main" id="{1CA06F31-008B-9CAD-14FF-184F34B6ED30}"/>
              </a:ext>
            </a:extLst>
          </p:cNvPr>
          <p:cNvSpPr txBox="1">
            <a:spLocks/>
          </p:cNvSpPr>
          <p:nvPr/>
        </p:nvSpPr>
        <p:spPr>
          <a:xfrm>
            <a:off x="752402" y="3656213"/>
            <a:ext cx="7284103" cy="223036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18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tx2"/>
                </a:solidFill>
                <a:latin typeface="+mn-lt"/>
                <a:ea typeface="+mn-ea"/>
                <a:cs typeface="+mn-cs"/>
              </a:defRPr>
            </a:lvl3pPr>
            <a:lvl4pPr marL="36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tx2"/>
                </a:solidFill>
                <a:latin typeface="+mn-lt"/>
                <a:ea typeface="+mn-ea"/>
                <a:cs typeface="+mn-cs"/>
              </a:defRPr>
            </a:lvl4pPr>
            <a:lvl5pPr marL="54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baseline="0">
                <a:solidFill>
                  <a:schemeClr val="tx2"/>
                </a:solidFill>
                <a:latin typeface="+mn-lt"/>
                <a:ea typeface="+mn-ea"/>
                <a:cs typeface="+mn-cs"/>
              </a:defRPr>
            </a:lvl5pPr>
            <a:lvl6pPr marL="864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152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296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cs-CZ" sz="1800" b="0" dirty="0"/>
              <a:t>Zboží spol. MERKUR dopraví koncovému zákazníkovi na místo určení v ČR =&gt; zboží v rámci obou transakcí neopustí území ČR =&gt; MP v ČR</a:t>
            </a:r>
          </a:p>
          <a:p>
            <a:pPr marL="285750" indent="-285750">
              <a:buFont typeface="Arial" panose="020B0604020202020204" pitchFamily="34" charset="0"/>
              <a:buChar char="•"/>
            </a:pPr>
            <a:r>
              <a:rPr lang="cs-CZ" sz="1800" b="0" dirty="0"/>
              <a:t>MERKUR vykáže lokální plnění, uplatní českou DPH (100 + 21%)</a:t>
            </a:r>
          </a:p>
          <a:p>
            <a:pPr marL="285750" indent="-285750">
              <a:buFont typeface="Arial" panose="020B0604020202020204" pitchFamily="34" charset="0"/>
              <a:buChar char="•"/>
            </a:pPr>
            <a:r>
              <a:rPr lang="cs-CZ" sz="1800" b="0" dirty="0"/>
              <a:t>V rámci druhé transakce</a:t>
            </a:r>
          </a:p>
          <a:p>
            <a:pPr marL="570150" lvl="2" indent="-285750">
              <a:buFont typeface="Courier New" panose="02070309020205020404" pitchFamily="49" charset="0"/>
              <a:buChar char="o"/>
            </a:pPr>
            <a:r>
              <a:rPr lang="cs-CZ" sz="1600" dirty="0"/>
              <a:t>ALFA  realizuje dodání zboží s MP v ČR (200 + 21%)</a:t>
            </a:r>
          </a:p>
          <a:p>
            <a:pPr marL="570150" lvl="2" indent="-285750">
              <a:buFont typeface="Courier New" panose="02070309020205020404" pitchFamily="49" charset="0"/>
              <a:buChar char="o"/>
            </a:pPr>
            <a:r>
              <a:rPr lang="cs-CZ" sz="1600" dirty="0"/>
              <a:t>Spol. ALFA vznikne povinnost registrace k DPH v ČR</a:t>
            </a:r>
          </a:p>
          <a:p>
            <a:endParaRPr lang="cs-CZ" dirty="0"/>
          </a:p>
        </p:txBody>
      </p:sp>
      <p:grpSp>
        <p:nvGrpSpPr>
          <p:cNvPr id="22" name="Group 21">
            <a:extLst>
              <a:ext uri="{FF2B5EF4-FFF2-40B4-BE49-F238E27FC236}">
                <a16:creationId xmlns:a16="http://schemas.microsoft.com/office/drawing/2014/main" id="{30E349C3-2CEE-BB6B-E03D-AC64BDBB2811}"/>
              </a:ext>
            </a:extLst>
          </p:cNvPr>
          <p:cNvGrpSpPr/>
          <p:nvPr/>
        </p:nvGrpSpPr>
        <p:grpSpPr>
          <a:xfrm>
            <a:off x="796271" y="1305017"/>
            <a:ext cx="7160486" cy="1862679"/>
            <a:chOff x="460030" y="908720"/>
            <a:chExt cx="7546451" cy="2406314"/>
          </a:xfrm>
        </p:grpSpPr>
        <p:grpSp>
          <p:nvGrpSpPr>
            <p:cNvPr id="23" name="Group 22">
              <a:extLst>
                <a:ext uri="{FF2B5EF4-FFF2-40B4-BE49-F238E27FC236}">
                  <a16:creationId xmlns:a16="http://schemas.microsoft.com/office/drawing/2014/main" id="{28D2B70A-2221-0345-0B46-2486D626B838}"/>
                </a:ext>
              </a:extLst>
            </p:cNvPr>
            <p:cNvGrpSpPr/>
            <p:nvPr/>
          </p:nvGrpSpPr>
          <p:grpSpPr>
            <a:xfrm>
              <a:off x="460030" y="908720"/>
              <a:ext cx="7546451" cy="2406314"/>
              <a:chOff x="467544" y="1052736"/>
              <a:chExt cx="7961852" cy="2596285"/>
            </a:xfrm>
          </p:grpSpPr>
          <p:grpSp>
            <p:nvGrpSpPr>
              <p:cNvPr id="25" name="Group 13">
                <a:extLst>
                  <a:ext uri="{FF2B5EF4-FFF2-40B4-BE49-F238E27FC236}">
                    <a16:creationId xmlns:a16="http://schemas.microsoft.com/office/drawing/2014/main" id="{DB5C572B-C97C-F659-0FEA-C91A358D35DB}"/>
                  </a:ext>
                </a:extLst>
              </p:cNvPr>
              <p:cNvGrpSpPr/>
              <p:nvPr/>
            </p:nvGrpSpPr>
            <p:grpSpPr>
              <a:xfrm>
                <a:off x="467544" y="1412776"/>
                <a:ext cx="1900733" cy="940764"/>
                <a:chOff x="467544" y="1196752"/>
                <a:chExt cx="1900733" cy="940764"/>
              </a:xfrm>
            </p:grpSpPr>
            <p:sp>
              <p:nvSpPr>
                <p:cNvPr id="38" name="TextBox 6">
                  <a:extLst>
                    <a:ext uri="{FF2B5EF4-FFF2-40B4-BE49-F238E27FC236}">
                      <a16:creationId xmlns:a16="http://schemas.microsoft.com/office/drawing/2014/main" id="{E1F5AB19-EF94-3B34-ED92-77287944C264}"/>
                    </a:ext>
                  </a:extLst>
                </p:cNvPr>
                <p:cNvSpPr txBox="1"/>
                <p:nvPr/>
              </p:nvSpPr>
              <p:spPr>
                <a:xfrm>
                  <a:off x="467544" y="1196752"/>
                  <a:ext cx="1368152" cy="343194"/>
                </a:xfrm>
                <a:prstGeom prst="rect">
                  <a:avLst/>
                </a:prstGeom>
                <a:noFill/>
              </p:spPr>
              <p:txBody>
                <a:bodyPr wrap="square" lIns="0" tIns="0" rIns="0" bIns="0" rtlCol="0">
                  <a:spAutoFit/>
                </a:bodyPr>
                <a:lstStyle/>
                <a:p>
                  <a:r>
                    <a:rPr lang="cs-CZ" sz="1600" dirty="0">
                      <a:solidFill>
                        <a:schemeClr val="accent1">
                          <a:lumMod val="75000"/>
                        </a:schemeClr>
                      </a:solidFill>
                    </a:rPr>
                    <a:t>DIČ CZ </a:t>
                  </a:r>
                  <a:endParaRPr lang="en-US" sz="1600" dirty="0">
                    <a:solidFill>
                      <a:schemeClr val="accent1">
                        <a:lumMod val="75000"/>
                      </a:schemeClr>
                    </a:solidFill>
                  </a:endParaRPr>
                </a:p>
              </p:txBody>
            </p:sp>
            <p:sp>
              <p:nvSpPr>
                <p:cNvPr id="39" name="TextBox 8">
                  <a:extLst>
                    <a:ext uri="{FF2B5EF4-FFF2-40B4-BE49-F238E27FC236}">
                      <a16:creationId xmlns:a16="http://schemas.microsoft.com/office/drawing/2014/main" id="{71144EA3-EBAA-78A4-2FC8-E877B1BF201C}"/>
                    </a:ext>
                  </a:extLst>
                </p:cNvPr>
                <p:cNvSpPr txBox="1"/>
                <p:nvPr/>
              </p:nvSpPr>
              <p:spPr>
                <a:xfrm>
                  <a:off x="784101" y="1794322"/>
                  <a:ext cx="1584176" cy="343194"/>
                </a:xfrm>
                <a:prstGeom prst="rect">
                  <a:avLst/>
                </a:prstGeom>
                <a:noFill/>
              </p:spPr>
              <p:txBody>
                <a:bodyPr wrap="square" lIns="0" tIns="0" rIns="0" bIns="0" rtlCol="0">
                  <a:spAutoFit/>
                </a:bodyPr>
                <a:lstStyle/>
                <a:p>
                  <a:r>
                    <a:rPr lang="cs-CZ" sz="1600" dirty="0">
                      <a:solidFill>
                        <a:schemeClr val="accent1">
                          <a:lumMod val="75000"/>
                        </a:schemeClr>
                      </a:solidFill>
                    </a:rPr>
                    <a:t>MERKUR </a:t>
                  </a:r>
                  <a:endParaRPr lang="en-US" sz="1600" dirty="0">
                    <a:solidFill>
                      <a:schemeClr val="accent1">
                        <a:lumMod val="75000"/>
                      </a:schemeClr>
                    </a:solidFill>
                  </a:endParaRPr>
                </a:p>
              </p:txBody>
            </p:sp>
          </p:grpSp>
          <p:grpSp>
            <p:nvGrpSpPr>
              <p:cNvPr id="26" name="Group 18">
                <a:extLst>
                  <a:ext uri="{FF2B5EF4-FFF2-40B4-BE49-F238E27FC236}">
                    <a16:creationId xmlns:a16="http://schemas.microsoft.com/office/drawing/2014/main" id="{EF9044F6-3802-629A-0514-54778315A0E2}"/>
                  </a:ext>
                </a:extLst>
              </p:cNvPr>
              <p:cNvGrpSpPr/>
              <p:nvPr/>
            </p:nvGrpSpPr>
            <p:grpSpPr>
              <a:xfrm>
                <a:off x="3923928" y="1412776"/>
                <a:ext cx="1417968" cy="984361"/>
                <a:chOff x="3707904" y="1196752"/>
                <a:chExt cx="1417968" cy="984361"/>
              </a:xfrm>
            </p:grpSpPr>
            <p:sp>
              <p:nvSpPr>
                <p:cNvPr id="36" name="TextBox 35">
                  <a:extLst>
                    <a:ext uri="{FF2B5EF4-FFF2-40B4-BE49-F238E27FC236}">
                      <a16:creationId xmlns:a16="http://schemas.microsoft.com/office/drawing/2014/main" id="{85DD16B7-392B-C84A-1A6A-E5D15501F7FE}"/>
                    </a:ext>
                  </a:extLst>
                </p:cNvPr>
                <p:cNvSpPr txBox="1"/>
                <p:nvPr/>
              </p:nvSpPr>
              <p:spPr>
                <a:xfrm>
                  <a:off x="4117761" y="1837919"/>
                  <a:ext cx="1008111" cy="343194"/>
                </a:xfrm>
                <a:prstGeom prst="rect">
                  <a:avLst/>
                </a:prstGeom>
                <a:noFill/>
              </p:spPr>
              <p:txBody>
                <a:bodyPr wrap="square" lIns="0" tIns="0" rIns="0" bIns="0" rtlCol="0">
                  <a:spAutoFit/>
                </a:bodyPr>
                <a:lstStyle/>
                <a:p>
                  <a:r>
                    <a:rPr lang="cs-CZ" sz="1600" dirty="0">
                      <a:solidFill>
                        <a:schemeClr val="accent1">
                          <a:lumMod val="75000"/>
                        </a:schemeClr>
                      </a:solidFill>
                    </a:rPr>
                    <a:t>ALFA</a:t>
                  </a:r>
                  <a:endParaRPr lang="en-US" sz="1600" dirty="0">
                    <a:solidFill>
                      <a:schemeClr val="accent1">
                        <a:lumMod val="75000"/>
                      </a:schemeClr>
                    </a:solidFill>
                  </a:endParaRPr>
                </a:p>
              </p:txBody>
            </p:sp>
            <p:sp>
              <p:nvSpPr>
                <p:cNvPr id="37" name="TextBox 36">
                  <a:extLst>
                    <a:ext uri="{FF2B5EF4-FFF2-40B4-BE49-F238E27FC236}">
                      <a16:creationId xmlns:a16="http://schemas.microsoft.com/office/drawing/2014/main" id="{AC636CA3-3730-EAE7-6418-D50DBD059933}"/>
                    </a:ext>
                  </a:extLst>
                </p:cNvPr>
                <p:cNvSpPr txBox="1"/>
                <p:nvPr/>
              </p:nvSpPr>
              <p:spPr>
                <a:xfrm>
                  <a:off x="3707904" y="1196752"/>
                  <a:ext cx="1368153" cy="343194"/>
                </a:xfrm>
                <a:prstGeom prst="rect">
                  <a:avLst/>
                </a:prstGeom>
                <a:noFill/>
              </p:spPr>
              <p:txBody>
                <a:bodyPr wrap="square" lIns="0" tIns="0" rIns="0" bIns="0" rtlCol="0">
                  <a:spAutoFit/>
                </a:bodyPr>
                <a:lstStyle/>
                <a:p>
                  <a:r>
                    <a:rPr lang="cs-CZ" sz="1600" dirty="0">
                      <a:solidFill>
                        <a:schemeClr val="accent1">
                          <a:lumMod val="75000"/>
                        </a:schemeClr>
                      </a:solidFill>
                    </a:rPr>
                    <a:t>DIČ SK</a:t>
                  </a:r>
                  <a:endParaRPr lang="en-US" sz="1600" dirty="0">
                    <a:solidFill>
                      <a:schemeClr val="accent1">
                        <a:lumMod val="75000"/>
                      </a:schemeClr>
                    </a:solidFill>
                  </a:endParaRPr>
                </a:p>
              </p:txBody>
            </p:sp>
          </p:grpSp>
          <p:grpSp>
            <p:nvGrpSpPr>
              <p:cNvPr id="27" name="Group 17">
                <a:extLst>
                  <a:ext uri="{FF2B5EF4-FFF2-40B4-BE49-F238E27FC236}">
                    <a16:creationId xmlns:a16="http://schemas.microsoft.com/office/drawing/2014/main" id="{12AAE71A-288C-4FB4-528C-24F64C1B534D}"/>
                  </a:ext>
                </a:extLst>
              </p:cNvPr>
              <p:cNvGrpSpPr/>
              <p:nvPr/>
            </p:nvGrpSpPr>
            <p:grpSpPr>
              <a:xfrm>
                <a:off x="6948264" y="1412776"/>
                <a:ext cx="1481132" cy="927983"/>
                <a:chOff x="6228184" y="1196752"/>
                <a:chExt cx="1481132" cy="927983"/>
              </a:xfrm>
            </p:grpSpPr>
            <p:sp>
              <p:nvSpPr>
                <p:cNvPr id="34" name="TextBox 33">
                  <a:extLst>
                    <a:ext uri="{FF2B5EF4-FFF2-40B4-BE49-F238E27FC236}">
                      <a16:creationId xmlns:a16="http://schemas.microsoft.com/office/drawing/2014/main" id="{7521E27A-B45C-5FDE-0815-9114429BCD61}"/>
                    </a:ext>
                  </a:extLst>
                </p:cNvPr>
                <p:cNvSpPr txBox="1"/>
                <p:nvPr/>
              </p:nvSpPr>
              <p:spPr>
                <a:xfrm>
                  <a:off x="6701205" y="1781541"/>
                  <a:ext cx="1008111" cy="343194"/>
                </a:xfrm>
                <a:prstGeom prst="rect">
                  <a:avLst/>
                </a:prstGeom>
                <a:noFill/>
              </p:spPr>
              <p:txBody>
                <a:bodyPr wrap="square" lIns="0" tIns="0" rIns="0" bIns="0" rtlCol="0">
                  <a:spAutoFit/>
                </a:bodyPr>
                <a:lstStyle/>
                <a:p>
                  <a:r>
                    <a:rPr lang="cs-CZ" sz="1600" dirty="0">
                      <a:solidFill>
                        <a:schemeClr val="accent1">
                          <a:lumMod val="75000"/>
                        </a:schemeClr>
                      </a:solidFill>
                    </a:rPr>
                    <a:t>BETA</a:t>
                  </a:r>
                  <a:endParaRPr lang="en-US" sz="1600" dirty="0">
                    <a:solidFill>
                      <a:schemeClr val="accent1">
                        <a:lumMod val="75000"/>
                      </a:schemeClr>
                    </a:solidFill>
                  </a:endParaRPr>
                </a:p>
              </p:txBody>
            </p:sp>
            <p:sp>
              <p:nvSpPr>
                <p:cNvPr id="35" name="TextBox 34">
                  <a:extLst>
                    <a:ext uri="{FF2B5EF4-FFF2-40B4-BE49-F238E27FC236}">
                      <a16:creationId xmlns:a16="http://schemas.microsoft.com/office/drawing/2014/main" id="{C03B34F0-610F-D150-EA52-7E8F3060F554}"/>
                    </a:ext>
                  </a:extLst>
                </p:cNvPr>
                <p:cNvSpPr txBox="1"/>
                <p:nvPr/>
              </p:nvSpPr>
              <p:spPr>
                <a:xfrm>
                  <a:off x="6228184" y="1196752"/>
                  <a:ext cx="1368153" cy="343194"/>
                </a:xfrm>
                <a:prstGeom prst="rect">
                  <a:avLst/>
                </a:prstGeom>
                <a:noFill/>
              </p:spPr>
              <p:txBody>
                <a:bodyPr wrap="square" lIns="0" tIns="0" rIns="0" bIns="0" rtlCol="0">
                  <a:spAutoFit/>
                </a:bodyPr>
                <a:lstStyle/>
                <a:p>
                  <a:r>
                    <a:rPr lang="cs-CZ" sz="1600" dirty="0">
                      <a:solidFill>
                        <a:schemeClr val="accent1">
                          <a:lumMod val="75000"/>
                        </a:schemeClr>
                      </a:solidFill>
                    </a:rPr>
                    <a:t>DIČ SK</a:t>
                  </a:r>
                  <a:endParaRPr lang="en-US" sz="1600" dirty="0">
                    <a:solidFill>
                      <a:schemeClr val="accent1">
                        <a:lumMod val="75000"/>
                      </a:schemeClr>
                    </a:solidFill>
                  </a:endParaRPr>
                </a:p>
              </p:txBody>
            </p:sp>
          </p:grpSp>
          <p:cxnSp>
            <p:nvCxnSpPr>
              <p:cNvPr id="28" name="Straight Connector 27">
                <a:extLst>
                  <a:ext uri="{FF2B5EF4-FFF2-40B4-BE49-F238E27FC236}">
                    <a16:creationId xmlns:a16="http://schemas.microsoft.com/office/drawing/2014/main" id="{03CE2780-0463-5FC3-9AF4-A52C228CB3D5}"/>
                  </a:ext>
                </a:extLst>
              </p:cNvPr>
              <p:cNvCxnSpPr/>
              <p:nvPr/>
            </p:nvCxnSpPr>
            <p:spPr>
              <a:xfrm>
                <a:off x="2754624" y="1052736"/>
                <a:ext cx="0" cy="2563863"/>
              </a:xfrm>
              <a:prstGeom prst="line">
                <a:avLst/>
              </a:prstGeom>
              <a:ln w="22225">
                <a:solidFill>
                  <a:schemeClr val="tx2"/>
                </a:solidFill>
                <a:prstDash val="lgDashDot"/>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A759E37-22E3-7050-471F-5095BAF82B85}"/>
                  </a:ext>
                </a:extLst>
              </p:cNvPr>
              <p:cNvSpPr txBox="1"/>
              <p:nvPr/>
            </p:nvSpPr>
            <p:spPr>
              <a:xfrm>
                <a:off x="2830596" y="3305827"/>
                <a:ext cx="1063604" cy="343194"/>
              </a:xfrm>
              <a:prstGeom prst="rect">
                <a:avLst/>
              </a:prstGeom>
              <a:noFill/>
            </p:spPr>
            <p:txBody>
              <a:bodyPr wrap="square" lIns="0" tIns="0" rIns="0" bIns="0" rtlCol="0">
                <a:spAutoFit/>
              </a:bodyPr>
              <a:lstStyle/>
              <a:p>
                <a:r>
                  <a:rPr lang="cs-CZ" sz="1600" dirty="0">
                    <a:solidFill>
                      <a:schemeClr val="accent1">
                        <a:lumMod val="75000"/>
                      </a:schemeClr>
                    </a:solidFill>
                  </a:rPr>
                  <a:t>Slovensko</a:t>
                </a:r>
                <a:endParaRPr lang="en-US" sz="1600" dirty="0">
                  <a:solidFill>
                    <a:schemeClr val="accent1">
                      <a:lumMod val="75000"/>
                    </a:schemeClr>
                  </a:solidFill>
                </a:endParaRPr>
              </a:p>
            </p:txBody>
          </p:sp>
          <p:sp>
            <p:nvSpPr>
              <p:cNvPr id="30" name="TextBox 29">
                <a:extLst>
                  <a:ext uri="{FF2B5EF4-FFF2-40B4-BE49-F238E27FC236}">
                    <a16:creationId xmlns:a16="http://schemas.microsoft.com/office/drawing/2014/main" id="{70E308CC-AAEE-E8FC-DC00-570A46922770}"/>
                  </a:ext>
                </a:extLst>
              </p:cNvPr>
              <p:cNvSpPr txBox="1"/>
              <p:nvPr/>
            </p:nvSpPr>
            <p:spPr>
              <a:xfrm>
                <a:off x="2326539" y="3305827"/>
                <a:ext cx="504056" cy="343194"/>
              </a:xfrm>
              <a:prstGeom prst="rect">
                <a:avLst/>
              </a:prstGeom>
              <a:noFill/>
            </p:spPr>
            <p:txBody>
              <a:bodyPr wrap="square" lIns="0" tIns="0" rIns="0" bIns="0" rtlCol="0">
                <a:spAutoFit/>
              </a:bodyPr>
              <a:lstStyle/>
              <a:p>
                <a:r>
                  <a:rPr lang="cs-CZ" sz="1600" dirty="0">
                    <a:solidFill>
                      <a:schemeClr val="accent1">
                        <a:lumMod val="75000"/>
                      </a:schemeClr>
                    </a:solidFill>
                  </a:rPr>
                  <a:t>ČR</a:t>
                </a:r>
                <a:endParaRPr lang="en-US" sz="1600" dirty="0">
                  <a:solidFill>
                    <a:schemeClr val="accent1">
                      <a:lumMod val="75000"/>
                    </a:schemeClr>
                  </a:solidFill>
                </a:endParaRPr>
              </a:p>
            </p:txBody>
          </p:sp>
          <p:sp>
            <p:nvSpPr>
              <p:cNvPr id="31" name="TextBox 30">
                <a:extLst>
                  <a:ext uri="{FF2B5EF4-FFF2-40B4-BE49-F238E27FC236}">
                    <a16:creationId xmlns:a16="http://schemas.microsoft.com/office/drawing/2014/main" id="{F8E9D095-3DB6-51AB-FD4B-FC8A1D3E8F62}"/>
                  </a:ext>
                </a:extLst>
              </p:cNvPr>
              <p:cNvSpPr txBox="1"/>
              <p:nvPr/>
            </p:nvSpPr>
            <p:spPr>
              <a:xfrm>
                <a:off x="2786664" y="1738733"/>
                <a:ext cx="792088" cy="343194"/>
              </a:xfrm>
              <a:prstGeom prst="rect">
                <a:avLst/>
              </a:prstGeom>
              <a:noFill/>
            </p:spPr>
            <p:txBody>
              <a:bodyPr wrap="square" lIns="0" tIns="0" rIns="0" bIns="0" rtlCol="0">
                <a:spAutoFit/>
              </a:bodyPr>
              <a:lstStyle/>
              <a:p>
                <a:r>
                  <a:rPr lang="cs-CZ" sz="1600" dirty="0">
                    <a:solidFill>
                      <a:schemeClr val="tx2"/>
                    </a:solidFill>
                  </a:rPr>
                  <a:t>faktura</a:t>
                </a:r>
                <a:endParaRPr lang="en-US" sz="1600" dirty="0">
                  <a:solidFill>
                    <a:schemeClr val="tx2"/>
                  </a:solidFill>
                </a:endParaRPr>
              </a:p>
            </p:txBody>
          </p:sp>
          <p:sp>
            <p:nvSpPr>
              <p:cNvPr id="32" name="TextBox 31">
                <a:extLst>
                  <a:ext uri="{FF2B5EF4-FFF2-40B4-BE49-F238E27FC236}">
                    <a16:creationId xmlns:a16="http://schemas.microsoft.com/office/drawing/2014/main" id="{31314540-B84C-2436-3463-41A59079F3F8}"/>
                  </a:ext>
                </a:extLst>
              </p:cNvPr>
              <p:cNvSpPr txBox="1"/>
              <p:nvPr/>
            </p:nvSpPr>
            <p:spPr>
              <a:xfrm>
                <a:off x="5796135" y="1738733"/>
                <a:ext cx="792088" cy="343194"/>
              </a:xfrm>
              <a:prstGeom prst="rect">
                <a:avLst/>
              </a:prstGeom>
              <a:noFill/>
            </p:spPr>
            <p:txBody>
              <a:bodyPr wrap="square" lIns="0" tIns="0" rIns="0" bIns="0" rtlCol="0">
                <a:spAutoFit/>
              </a:bodyPr>
              <a:lstStyle/>
              <a:p>
                <a:r>
                  <a:rPr lang="cs-CZ" sz="1600" dirty="0">
                    <a:solidFill>
                      <a:schemeClr val="tx2"/>
                    </a:solidFill>
                  </a:rPr>
                  <a:t>faktura</a:t>
                </a:r>
                <a:endParaRPr lang="en-US" sz="1600" dirty="0">
                  <a:solidFill>
                    <a:schemeClr val="tx2"/>
                  </a:solidFill>
                </a:endParaRPr>
              </a:p>
            </p:txBody>
          </p:sp>
          <p:cxnSp>
            <p:nvCxnSpPr>
              <p:cNvPr id="33" name="Straight Arrow Connector 32">
                <a:extLst>
                  <a:ext uri="{FF2B5EF4-FFF2-40B4-BE49-F238E27FC236}">
                    <a16:creationId xmlns:a16="http://schemas.microsoft.com/office/drawing/2014/main" id="{10B89FD6-72FE-6ADB-86AA-81E22DC42A52}"/>
                  </a:ext>
                </a:extLst>
              </p:cNvPr>
              <p:cNvCxnSpPr/>
              <p:nvPr/>
            </p:nvCxnSpPr>
            <p:spPr>
              <a:xfrm>
                <a:off x="1159217" y="2528900"/>
                <a:ext cx="0" cy="62154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039EBD80-646C-9CE2-9664-0DBF42B17D0B}"/>
                </a:ext>
              </a:extLst>
            </p:cNvPr>
            <p:cNvSpPr txBox="1"/>
            <p:nvPr/>
          </p:nvSpPr>
          <p:spPr>
            <a:xfrm>
              <a:off x="882686" y="2794299"/>
              <a:ext cx="636796" cy="318082"/>
            </a:xfrm>
            <a:prstGeom prst="rect">
              <a:avLst/>
            </a:prstGeom>
            <a:noFill/>
          </p:spPr>
          <p:txBody>
            <a:bodyPr wrap="square" lIns="0" tIns="0" rIns="0" bIns="0" rtlCol="0">
              <a:spAutoFit/>
            </a:bodyPr>
            <a:lstStyle/>
            <a:p>
              <a:r>
                <a:rPr lang="cs-CZ" sz="1600" dirty="0">
                  <a:solidFill>
                    <a:srgbClr val="FF0000"/>
                  </a:solidFill>
                </a:rPr>
                <a:t>zboží</a:t>
              </a:r>
              <a:endParaRPr lang="en-US" sz="1600" dirty="0">
                <a:solidFill>
                  <a:srgbClr val="FF0000"/>
                </a:solidFill>
              </a:endParaRPr>
            </a:p>
          </p:txBody>
        </p:sp>
      </p:grpSp>
      <p:cxnSp>
        <p:nvCxnSpPr>
          <p:cNvPr id="40" name="Straight Arrow Connector 39">
            <a:extLst>
              <a:ext uri="{FF2B5EF4-FFF2-40B4-BE49-F238E27FC236}">
                <a16:creationId xmlns:a16="http://schemas.microsoft.com/office/drawing/2014/main" id="{2ACE9D67-347F-B62B-AB3D-711406E46C89}"/>
              </a:ext>
            </a:extLst>
          </p:cNvPr>
          <p:cNvCxnSpPr>
            <a:cxnSpLocks/>
          </p:cNvCxnSpPr>
          <p:nvPr/>
        </p:nvCxnSpPr>
        <p:spPr>
          <a:xfrm>
            <a:off x="2581538" y="2079938"/>
            <a:ext cx="1012796" cy="0"/>
          </a:xfrm>
          <a:prstGeom prst="straightConnector1">
            <a:avLst/>
          </a:prstGeom>
          <a:ln>
            <a:solidFill>
              <a:srgbClr val="00338D"/>
            </a:solidFill>
            <a:tailEnd type="triangle" w="lg" len="lg"/>
          </a:ln>
        </p:spPr>
        <p:style>
          <a:lnRef idx="1">
            <a:schemeClr val="dk1"/>
          </a:lnRef>
          <a:fillRef idx="0">
            <a:schemeClr val="dk1"/>
          </a:fillRef>
          <a:effectRef idx="0">
            <a:schemeClr val="dk1"/>
          </a:effectRef>
          <a:fontRef idx="minor">
            <a:schemeClr val="tx1"/>
          </a:fontRef>
        </p:style>
      </p:cxnSp>
      <p:sp>
        <p:nvSpPr>
          <p:cNvPr id="41" name="Rectangle 40">
            <a:extLst>
              <a:ext uri="{FF2B5EF4-FFF2-40B4-BE49-F238E27FC236}">
                <a16:creationId xmlns:a16="http://schemas.microsoft.com/office/drawing/2014/main" id="{85466980-A9FA-C22D-A7C7-25A86E55EB83}"/>
              </a:ext>
            </a:extLst>
          </p:cNvPr>
          <p:cNvSpPr/>
          <p:nvPr/>
        </p:nvSpPr>
        <p:spPr>
          <a:xfrm>
            <a:off x="889015" y="1882189"/>
            <a:ext cx="1308395" cy="440678"/>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42" name="Graphic 7" descr="Truck">
            <a:extLst>
              <a:ext uri="{FF2B5EF4-FFF2-40B4-BE49-F238E27FC236}">
                <a16:creationId xmlns:a16="http://schemas.microsoft.com/office/drawing/2014/main" id="{7F9DC04F-BFEF-3522-7406-BE2740BE9F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631433" y="1515221"/>
            <a:ext cx="323793" cy="342425"/>
          </a:xfrm>
          <a:prstGeom prst="rect">
            <a:avLst/>
          </a:prstGeom>
        </p:spPr>
      </p:pic>
      <p:sp>
        <p:nvSpPr>
          <p:cNvPr id="43" name="Rectangle 42">
            <a:extLst>
              <a:ext uri="{FF2B5EF4-FFF2-40B4-BE49-F238E27FC236}">
                <a16:creationId xmlns:a16="http://schemas.microsoft.com/office/drawing/2014/main" id="{D9C79E7F-A648-888F-3D31-DA8AD0330579}"/>
              </a:ext>
            </a:extLst>
          </p:cNvPr>
          <p:cNvSpPr/>
          <p:nvPr/>
        </p:nvSpPr>
        <p:spPr>
          <a:xfrm>
            <a:off x="3863597" y="1906938"/>
            <a:ext cx="1308395" cy="440678"/>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44" name="Straight Arrow Connector 43">
            <a:extLst>
              <a:ext uri="{FF2B5EF4-FFF2-40B4-BE49-F238E27FC236}">
                <a16:creationId xmlns:a16="http://schemas.microsoft.com/office/drawing/2014/main" id="{A7BECD76-8A5A-B5D4-E707-71C51B4F5AE9}"/>
              </a:ext>
            </a:extLst>
          </p:cNvPr>
          <p:cNvCxnSpPr>
            <a:cxnSpLocks/>
          </p:cNvCxnSpPr>
          <p:nvPr/>
        </p:nvCxnSpPr>
        <p:spPr>
          <a:xfrm>
            <a:off x="5288104" y="2079938"/>
            <a:ext cx="1012796" cy="0"/>
          </a:xfrm>
          <a:prstGeom prst="straightConnector1">
            <a:avLst/>
          </a:prstGeom>
          <a:ln>
            <a:solidFill>
              <a:srgbClr val="00338D"/>
            </a:solidFill>
            <a:tailEnd type="triangle" w="lg" len="lg"/>
          </a:ln>
        </p:spPr>
        <p:style>
          <a:lnRef idx="1">
            <a:schemeClr val="dk1"/>
          </a:lnRef>
          <a:fillRef idx="0">
            <a:schemeClr val="dk1"/>
          </a:fillRef>
          <a:effectRef idx="0">
            <a:schemeClr val="dk1"/>
          </a:effectRef>
          <a:fontRef idx="minor">
            <a:schemeClr val="tx1"/>
          </a:fontRef>
        </p:style>
      </p:cxnSp>
      <p:sp>
        <p:nvSpPr>
          <p:cNvPr id="45" name="Rectangle 44">
            <a:extLst>
              <a:ext uri="{FF2B5EF4-FFF2-40B4-BE49-F238E27FC236}">
                <a16:creationId xmlns:a16="http://schemas.microsoft.com/office/drawing/2014/main" id="{1CCD37BD-AA88-E598-A52F-EF9777648E5D}"/>
              </a:ext>
            </a:extLst>
          </p:cNvPr>
          <p:cNvSpPr/>
          <p:nvPr/>
        </p:nvSpPr>
        <p:spPr>
          <a:xfrm>
            <a:off x="6648362" y="1883192"/>
            <a:ext cx="1308395" cy="440678"/>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93206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DA0EE0F-9A92-B155-8132-B7CC8CD50A26}"/>
              </a:ext>
            </a:extLst>
          </p:cNvPr>
          <p:cNvSpPr>
            <a:spLocks noGrp="1"/>
          </p:cNvSpPr>
          <p:nvPr>
            <p:ph type="title"/>
          </p:nvPr>
        </p:nvSpPr>
        <p:spPr>
          <a:xfrm>
            <a:off x="752400" y="432000"/>
            <a:ext cx="7639200" cy="518400"/>
          </a:xfrm>
        </p:spPr>
        <p:txBody>
          <a:bodyPr/>
          <a:lstStyle/>
          <a:p>
            <a:r>
              <a:rPr lang="en-GB" dirty="0" err="1"/>
              <a:t>Řetězové</a:t>
            </a:r>
            <a:r>
              <a:rPr lang="en-GB" dirty="0"/>
              <a:t> </a:t>
            </a:r>
            <a:r>
              <a:rPr lang="en-GB" dirty="0" err="1"/>
              <a:t>obchody</a:t>
            </a:r>
            <a:r>
              <a:rPr lang="en-GB" dirty="0"/>
              <a:t> – </a:t>
            </a:r>
            <a:r>
              <a:rPr lang="en-GB" dirty="0" err="1"/>
              <a:t>znázornění</a:t>
            </a:r>
            <a:r>
              <a:rPr lang="en-GB" dirty="0"/>
              <a:t> a ZDPH</a:t>
            </a:r>
            <a:endParaRPr lang="en-US" noProof="0" dirty="0"/>
          </a:p>
        </p:txBody>
      </p:sp>
      <p:grpSp>
        <p:nvGrpSpPr>
          <p:cNvPr id="10" name="Group 9">
            <a:extLst>
              <a:ext uri="{FF2B5EF4-FFF2-40B4-BE49-F238E27FC236}">
                <a16:creationId xmlns:a16="http://schemas.microsoft.com/office/drawing/2014/main" id="{E9CFE3FA-63EB-A8CB-5737-3519CD636279}"/>
              </a:ext>
            </a:extLst>
          </p:cNvPr>
          <p:cNvGrpSpPr/>
          <p:nvPr/>
        </p:nvGrpSpPr>
        <p:grpSpPr>
          <a:xfrm>
            <a:off x="1604109" y="1328420"/>
            <a:ext cx="5622314" cy="1352635"/>
            <a:chOff x="2057251" y="1397433"/>
            <a:chExt cx="8023704" cy="1656183"/>
          </a:xfrm>
        </p:grpSpPr>
        <p:sp>
          <p:nvSpPr>
            <p:cNvPr id="11" name="TextBox 10">
              <a:extLst>
                <a:ext uri="{FF2B5EF4-FFF2-40B4-BE49-F238E27FC236}">
                  <a16:creationId xmlns:a16="http://schemas.microsoft.com/office/drawing/2014/main" id="{11D2AB68-91D7-1614-A9F9-2CEB16C33619}"/>
                </a:ext>
              </a:extLst>
            </p:cNvPr>
            <p:cNvSpPr txBox="1"/>
            <p:nvPr/>
          </p:nvSpPr>
          <p:spPr>
            <a:xfrm flipH="1">
              <a:off x="2093255" y="1782836"/>
              <a:ext cx="1152128" cy="553997"/>
            </a:xfrm>
            <a:prstGeom prst="rect">
              <a:avLst/>
            </a:prstGeom>
            <a:noFill/>
            <a:ln>
              <a:noFill/>
            </a:ln>
          </p:spPr>
          <p:txBody>
            <a:bodyPr wrap="square" lIns="0" tIns="0" rIns="0" bIns="0" rtlCol="0">
              <a:spAutoFit/>
            </a:bodyPr>
            <a:lstStyle/>
            <a:p>
              <a:pPr algn="ctr"/>
              <a:r>
                <a:rPr lang="cs-CZ" sz="1350" dirty="0">
                  <a:solidFill>
                    <a:schemeClr val="tx2"/>
                  </a:solidFill>
                </a:rPr>
                <a:t>CZ výrobce</a:t>
              </a:r>
            </a:p>
          </p:txBody>
        </p:sp>
        <p:sp>
          <p:nvSpPr>
            <p:cNvPr id="12" name="Rectangle 11">
              <a:extLst>
                <a:ext uri="{FF2B5EF4-FFF2-40B4-BE49-F238E27FC236}">
                  <a16:creationId xmlns:a16="http://schemas.microsoft.com/office/drawing/2014/main" id="{C70F0F03-4A0E-12FA-8135-B42BA2627E1F}"/>
                </a:ext>
              </a:extLst>
            </p:cNvPr>
            <p:cNvSpPr/>
            <p:nvPr/>
          </p:nvSpPr>
          <p:spPr>
            <a:xfrm>
              <a:off x="2057251" y="1702294"/>
              <a:ext cx="1224136" cy="70131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3" name="TextBox 12">
              <a:extLst>
                <a:ext uri="{FF2B5EF4-FFF2-40B4-BE49-F238E27FC236}">
                  <a16:creationId xmlns:a16="http://schemas.microsoft.com/office/drawing/2014/main" id="{ADB4D699-DAC5-970B-CFE0-B74B5AE804B9}"/>
                </a:ext>
              </a:extLst>
            </p:cNvPr>
            <p:cNvSpPr txBox="1"/>
            <p:nvPr/>
          </p:nvSpPr>
          <p:spPr>
            <a:xfrm flipH="1">
              <a:off x="4327668" y="1782836"/>
              <a:ext cx="1152128" cy="553997"/>
            </a:xfrm>
            <a:prstGeom prst="rect">
              <a:avLst/>
            </a:prstGeom>
            <a:noFill/>
            <a:ln>
              <a:noFill/>
            </a:ln>
          </p:spPr>
          <p:txBody>
            <a:bodyPr wrap="square" lIns="0" tIns="0" rIns="0" bIns="0" rtlCol="0">
              <a:spAutoFit/>
            </a:bodyPr>
            <a:lstStyle/>
            <a:p>
              <a:pPr algn="ctr"/>
              <a:r>
                <a:rPr lang="cs-CZ" sz="1350" dirty="0">
                  <a:solidFill>
                    <a:schemeClr val="tx2"/>
                  </a:solidFill>
                </a:rPr>
                <a:t>CZ obchodník</a:t>
              </a:r>
            </a:p>
          </p:txBody>
        </p:sp>
        <p:sp>
          <p:nvSpPr>
            <p:cNvPr id="14" name="TextBox 13">
              <a:extLst>
                <a:ext uri="{FF2B5EF4-FFF2-40B4-BE49-F238E27FC236}">
                  <a16:creationId xmlns:a16="http://schemas.microsoft.com/office/drawing/2014/main" id="{B91711D6-6C4A-6F43-0498-E6ABB22C1208}"/>
                </a:ext>
              </a:extLst>
            </p:cNvPr>
            <p:cNvSpPr txBox="1"/>
            <p:nvPr/>
          </p:nvSpPr>
          <p:spPr>
            <a:xfrm flipH="1">
              <a:off x="8892823" y="1782836"/>
              <a:ext cx="1152128" cy="553997"/>
            </a:xfrm>
            <a:prstGeom prst="rect">
              <a:avLst/>
            </a:prstGeom>
            <a:noFill/>
            <a:ln>
              <a:noFill/>
            </a:ln>
          </p:spPr>
          <p:txBody>
            <a:bodyPr wrap="square" lIns="0" tIns="0" rIns="0" bIns="0" rtlCol="0">
              <a:spAutoFit/>
            </a:bodyPr>
            <a:lstStyle/>
            <a:p>
              <a:pPr algn="ctr"/>
              <a:r>
                <a:rPr lang="cs-CZ" sz="1350" dirty="0">
                  <a:solidFill>
                    <a:schemeClr val="tx2"/>
                  </a:solidFill>
                </a:rPr>
                <a:t>SK zákazník</a:t>
              </a:r>
            </a:p>
          </p:txBody>
        </p:sp>
        <p:cxnSp>
          <p:nvCxnSpPr>
            <p:cNvPr id="15" name="Straight Arrow Connector 14">
              <a:extLst>
                <a:ext uri="{FF2B5EF4-FFF2-40B4-BE49-F238E27FC236}">
                  <a16:creationId xmlns:a16="http://schemas.microsoft.com/office/drawing/2014/main" id="{0E11C3FB-E386-F4A1-5FB9-72F3A5E55922}"/>
                </a:ext>
              </a:extLst>
            </p:cNvPr>
            <p:cNvCxnSpPr/>
            <p:nvPr/>
          </p:nvCxnSpPr>
          <p:spPr>
            <a:xfrm>
              <a:off x="3361450" y="2059835"/>
              <a:ext cx="855955" cy="0"/>
            </a:xfrm>
            <a:prstGeom prst="straightConnector1">
              <a:avLst/>
            </a:prstGeom>
            <a:ln>
              <a:solidFill>
                <a:schemeClr val="tx2"/>
              </a:solidFill>
              <a:tailEnd type="triangle" w="lg" len="lg"/>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46EC1C07-02A7-B6AC-06A4-59175DD579A0}"/>
                </a:ext>
              </a:extLst>
            </p:cNvPr>
            <p:cNvSpPr/>
            <p:nvPr/>
          </p:nvSpPr>
          <p:spPr>
            <a:xfrm>
              <a:off x="4297464" y="1709178"/>
              <a:ext cx="1224136" cy="70131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7" name="Rectangle 16">
              <a:extLst>
                <a:ext uri="{FF2B5EF4-FFF2-40B4-BE49-F238E27FC236}">
                  <a16:creationId xmlns:a16="http://schemas.microsoft.com/office/drawing/2014/main" id="{0D760F1A-3978-670F-41D1-23374E5852B1}"/>
                </a:ext>
              </a:extLst>
            </p:cNvPr>
            <p:cNvSpPr/>
            <p:nvPr/>
          </p:nvSpPr>
          <p:spPr>
            <a:xfrm>
              <a:off x="6570639" y="1709178"/>
              <a:ext cx="1224136" cy="70131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cxnSp>
          <p:nvCxnSpPr>
            <p:cNvPr id="18" name="Straight Connector 17">
              <a:extLst>
                <a:ext uri="{FF2B5EF4-FFF2-40B4-BE49-F238E27FC236}">
                  <a16:creationId xmlns:a16="http://schemas.microsoft.com/office/drawing/2014/main" id="{58753DC9-9315-DC30-054C-01D46A6C6822}"/>
                </a:ext>
              </a:extLst>
            </p:cNvPr>
            <p:cNvCxnSpPr/>
            <p:nvPr/>
          </p:nvCxnSpPr>
          <p:spPr>
            <a:xfrm>
              <a:off x="6072075" y="1397433"/>
              <a:ext cx="0" cy="1656183"/>
            </a:xfrm>
            <a:prstGeom prst="line">
              <a:avLst/>
            </a:prstGeom>
            <a:ln w="25400">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ABF19A9-2371-DA00-1A8E-C378A3B73469}"/>
                </a:ext>
              </a:extLst>
            </p:cNvPr>
            <p:cNvSpPr txBox="1"/>
            <p:nvPr/>
          </p:nvSpPr>
          <p:spPr>
            <a:xfrm>
              <a:off x="5610170" y="2727008"/>
              <a:ext cx="360040" cy="246221"/>
            </a:xfrm>
            <a:prstGeom prst="rect">
              <a:avLst/>
            </a:prstGeom>
            <a:noFill/>
          </p:spPr>
          <p:txBody>
            <a:bodyPr wrap="square" lIns="0" tIns="0" rIns="0" bIns="0" rtlCol="0">
              <a:spAutoFit/>
            </a:bodyPr>
            <a:lstStyle/>
            <a:p>
              <a:r>
                <a:rPr lang="cs-CZ" sz="1200" dirty="0">
                  <a:solidFill>
                    <a:schemeClr val="tx2"/>
                  </a:solidFill>
                </a:rPr>
                <a:t>ČR</a:t>
              </a:r>
            </a:p>
          </p:txBody>
        </p:sp>
        <p:sp>
          <p:nvSpPr>
            <p:cNvPr id="20" name="TextBox 19">
              <a:extLst>
                <a:ext uri="{FF2B5EF4-FFF2-40B4-BE49-F238E27FC236}">
                  <a16:creationId xmlns:a16="http://schemas.microsoft.com/office/drawing/2014/main" id="{57F5BCE8-61FC-F7E5-D294-E327C0092A0C}"/>
                </a:ext>
              </a:extLst>
            </p:cNvPr>
            <p:cNvSpPr txBox="1"/>
            <p:nvPr/>
          </p:nvSpPr>
          <p:spPr>
            <a:xfrm flipH="1">
              <a:off x="6267188" y="2727010"/>
              <a:ext cx="339448" cy="262977"/>
            </a:xfrm>
            <a:prstGeom prst="rect">
              <a:avLst/>
            </a:prstGeom>
            <a:noFill/>
          </p:spPr>
          <p:txBody>
            <a:bodyPr wrap="square" lIns="0" tIns="0" rIns="0" bIns="0" rtlCol="0">
              <a:spAutoFit/>
            </a:bodyPr>
            <a:lstStyle/>
            <a:p>
              <a:r>
                <a:rPr lang="cs-CZ" sz="1200" dirty="0">
                  <a:solidFill>
                    <a:schemeClr val="tx2"/>
                  </a:solidFill>
                </a:rPr>
                <a:t>SK</a:t>
              </a:r>
            </a:p>
          </p:txBody>
        </p:sp>
        <p:cxnSp>
          <p:nvCxnSpPr>
            <p:cNvPr id="21" name="Straight Arrow Connector 20">
              <a:extLst>
                <a:ext uri="{FF2B5EF4-FFF2-40B4-BE49-F238E27FC236}">
                  <a16:creationId xmlns:a16="http://schemas.microsoft.com/office/drawing/2014/main" id="{ADF5DB7C-A5B1-70F6-4FA6-B713353ADE8A}"/>
                </a:ext>
              </a:extLst>
            </p:cNvPr>
            <p:cNvCxnSpPr/>
            <p:nvPr/>
          </p:nvCxnSpPr>
          <p:spPr>
            <a:xfrm>
              <a:off x="5642068" y="2052951"/>
              <a:ext cx="855955" cy="0"/>
            </a:xfrm>
            <a:prstGeom prst="straightConnector1">
              <a:avLst/>
            </a:prstGeom>
            <a:ln>
              <a:solidFill>
                <a:schemeClr val="tx2"/>
              </a:solidFill>
              <a:tailEnd type="triangle" w="lg" len="lg"/>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4354D9A9-A74B-537F-9D0F-F35015109A48}"/>
                </a:ext>
              </a:extLst>
            </p:cNvPr>
            <p:cNvSpPr txBox="1"/>
            <p:nvPr/>
          </p:nvSpPr>
          <p:spPr>
            <a:xfrm flipH="1">
              <a:off x="6606642" y="1782834"/>
              <a:ext cx="1188132" cy="553997"/>
            </a:xfrm>
            <a:prstGeom prst="rect">
              <a:avLst/>
            </a:prstGeom>
            <a:noFill/>
            <a:ln>
              <a:noFill/>
            </a:ln>
          </p:spPr>
          <p:txBody>
            <a:bodyPr wrap="square" lIns="0" tIns="0" rIns="0" bIns="0" rtlCol="0">
              <a:spAutoFit/>
            </a:bodyPr>
            <a:lstStyle/>
            <a:p>
              <a:pPr algn="ctr"/>
              <a:r>
                <a:rPr lang="cs-CZ" sz="1350" dirty="0">
                  <a:solidFill>
                    <a:schemeClr val="tx2"/>
                  </a:solidFill>
                </a:rPr>
                <a:t>SK obchodník</a:t>
              </a:r>
            </a:p>
          </p:txBody>
        </p:sp>
        <p:sp>
          <p:nvSpPr>
            <p:cNvPr id="23" name="Rectangle 22">
              <a:extLst>
                <a:ext uri="{FF2B5EF4-FFF2-40B4-BE49-F238E27FC236}">
                  <a16:creationId xmlns:a16="http://schemas.microsoft.com/office/drawing/2014/main" id="{E63C0548-FBDB-2BA5-240B-1221CD2B7B14}"/>
                </a:ext>
              </a:extLst>
            </p:cNvPr>
            <p:cNvSpPr/>
            <p:nvPr/>
          </p:nvSpPr>
          <p:spPr>
            <a:xfrm>
              <a:off x="8856819" y="1709178"/>
              <a:ext cx="1224136" cy="70131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cxnSp>
          <p:nvCxnSpPr>
            <p:cNvPr id="24" name="Straight Arrow Connector 23">
              <a:extLst>
                <a:ext uri="{FF2B5EF4-FFF2-40B4-BE49-F238E27FC236}">
                  <a16:creationId xmlns:a16="http://schemas.microsoft.com/office/drawing/2014/main" id="{3D13A9CE-CE6D-80FA-CD05-BC24B19AAC49}"/>
                </a:ext>
              </a:extLst>
            </p:cNvPr>
            <p:cNvCxnSpPr/>
            <p:nvPr/>
          </p:nvCxnSpPr>
          <p:spPr>
            <a:xfrm>
              <a:off x="7888409" y="2052951"/>
              <a:ext cx="855955" cy="0"/>
            </a:xfrm>
            <a:prstGeom prst="straightConnector1">
              <a:avLst/>
            </a:prstGeom>
            <a:ln>
              <a:solidFill>
                <a:schemeClr val="tx2"/>
              </a:solidFill>
              <a:tailEnd type="triangle" w="lg" len="lg"/>
            </a:ln>
          </p:spPr>
          <p:style>
            <a:lnRef idx="1">
              <a:schemeClr val="dk1"/>
            </a:lnRef>
            <a:fillRef idx="0">
              <a:schemeClr val="dk1"/>
            </a:fillRef>
            <a:effectRef idx="0">
              <a:schemeClr val="dk1"/>
            </a:effectRef>
            <a:fontRef idx="minor">
              <a:schemeClr val="tx1"/>
            </a:fontRef>
          </p:style>
        </p:cxnSp>
      </p:grpSp>
      <p:sp>
        <p:nvSpPr>
          <p:cNvPr id="25" name="Text Placeholder 1">
            <a:extLst>
              <a:ext uri="{FF2B5EF4-FFF2-40B4-BE49-F238E27FC236}">
                <a16:creationId xmlns:a16="http://schemas.microsoft.com/office/drawing/2014/main" id="{53B0FD5D-6099-6414-EC2C-81044D2799D5}"/>
              </a:ext>
            </a:extLst>
          </p:cNvPr>
          <p:cNvSpPr txBox="1">
            <a:spLocks/>
          </p:cNvSpPr>
          <p:nvPr/>
        </p:nvSpPr>
        <p:spPr>
          <a:xfrm>
            <a:off x="752400" y="3484277"/>
            <a:ext cx="7477200" cy="216412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18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tx2"/>
                </a:solidFill>
                <a:latin typeface="+mn-lt"/>
                <a:ea typeface="+mn-ea"/>
                <a:cs typeface="+mn-cs"/>
              </a:defRPr>
            </a:lvl3pPr>
            <a:lvl4pPr marL="36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tx2"/>
                </a:solidFill>
                <a:latin typeface="+mn-lt"/>
                <a:ea typeface="+mn-ea"/>
                <a:cs typeface="+mn-cs"/>
              </a:defRPr>
            </a:lvl4pPr>
            <a:lvl5pPr marL="54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baseline="0">
                <a:solidFill>
                  <a:schemeClr val="tx2"/>
                </a:solidFill>
                <a:latin typeface="+mn-lt"/>
                <a:ea typeface="+mn-ea"/>
                <a:cs typeface="+mn-cs"/>
              </a:defRPr>
            </a:lvl5pPr>
            <a:lvl6pPr marL="864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152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296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1200"/>
              </a:spcAft>
              <a:buFont typeface="Arial" panose="020B0604020202020204" pitchFamily="34" charset="0"/>
              <a:buChar char="•"/>
            </a:pPr>
            <a:r>
              <a:rPr lang="cs-CZ" sz="1600" b="0" dirty="0"/>
              <a:t>transakce, kdy je zboží přeprodáváno několika subjekty mezi sebou, přičemž toto zboží je odesláno výrobcem, resp. prvním prodávajícím v řadě, přímo finálnímu zákazníkovi</a:t>
            </a:r>
          </a:p>
          <a:p>
            <a:pPr marL="285750" indent="-285750">
              <a:spcAft>
                <a:spcPts val="1200"/>
              </a:spcAft>
              <a:buFont typeface="Arial" panose="020B0604020202020204" pitchFamily="34" charset="0"/>
              <a:buChar char="•"/>
            </a:pPr>
            <a:r>
              <a:rPr lang="cs-CZ" sz="1600" dirty="0"/>
              <a:t>Přístup před rokem 2020 a tzv. </a:t>
            </a:r>
            <a:r>
              <a:rPr lang="cs-CZ" sz="1600" dirty="0" err="1"/>
              <a:t>quick</a:t>
            </a:r>
            <a:r>
              <a:rPr lang="cs-CZ" sz="1600" dirty="0"/>
              <a:t> </a:t>
            </a:r>
            <a:r>
              <a:rPr lang="cs-CZ" sz="1600" dirty="0" err="1"/>
              <a:t>fixes</a:t>
            </a:r>
            <a:r>
              <a:rPr lang="cs-CZ" sz="1600" dirty="0"/>
              <a:t> (QF) </a:t>
            </a:r>
            <a:r>
              <a:rPr lang="cs-CZ" sz="1600" b="0" dirty="0"/>
              <a:t>-  v EU velký důraz na rozsudky ESD, nicméně nejednotný přístup X v ZDPH není explicitně řešeno</a:t>
            </a:r>
            <a:endParaRPr lang="en-GB" sz="1600" dirty="0"/>
          </a:p>
          <a:p>
            <a:pPr marL="285750" indent="-285750">
              <a:spcAft>
                <a:spcPts val="1200"/>
              </a:spcAft>
              <a:buFont typeface="Arial" panose="020B0604020202020204" pitchFamily="34" charset="0"/>
              <a:buChar char="•"/>
            </a:pPr>
            <a:r>
              <a:rPr lang="cs-CZ" sz="1600" i="1" dirty="0"/>
              <a:t>Přístup po QF </a:t>
            </a:r>
            <a:r>
              <a:rPr lang="cs-CZ" sz="1600" b="0" i="1" dirty="0"/>
              <a:t>– důraz na rozsudky ESD stále, ale snaha sjednotit pravidla a přístup při přeshraničních transakcích se zbožím; v ZDPH již zohledněno (§ 7 a 64) – účinnost od 1. září 2020</a:t>
            </a:r>
          </a:p>
          <a:p>
            <a:endParaRPr lang="cs-CZ" dirty="0"/>
          </a:p>
        </p:txBody>
      </p:sp>
      <p:sp>
        <p:nvSpPr>
          <p:cNvPr id="38" name="Arrow: Curved Up 37">
            <a:extLst>
              <a:ext uri="{FF2B5EF4-FFF2-40B4-BE49-F238E27FC236}">
                <a16:creationId xmlns:a16="http://schemas.microsoft.com/office/drawing/2014/main" id="{63139056-7199-4BE8-B3A1-A98B6B7C75A1}"/>
              </a:ext>
            </a:extLst>
          </p:cNvPr>
          <p:cNvSpPr/>
          <p:nvPr/>
        </p:nvSpPr>
        <p:spPr>
          <a:xfrm>
            <a:off x="1984471" y="2294198"/>
            <a:ext cx="4865756" cy="542120"/>
          </a:xfrm>
          <a:prstGeom prst="curved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cs-CZ" sz="900" dirty="0" err="1">
              <a:solidFill>
                <a:schemeClr val="bg1"/>
              </a:solidFill>
            </a:endParaRPr>
          </a:p>
        </p:txBody>
      </p:sp>
    </p:spTree>
    <p:extLst>
      <p:ext uri="{BB962C8B-B14F-4D97-AF65-F5344CB8AC3E}">
        <p14:creationId xmlns:p14="http://schemas.microsoft.com/office/powerpoint/2010/main" val="1484698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960A5C0B-F0EF-45D7-4D88-CE4DE012500E}"/>
              </a:ext>
            </a:extLst>
          </p:cNvPr>
          <p:cNvSpPr>
            <a:spLocks noGrp="1"/>
          </p:cNvSpPr>
          <p:nvPr>
            <p:ph type="title"/>
          </p:nvPr>
        </p:nvSpPr>
        <p:spPr>
          <a:xfrm>
            <a:off x="752400" y="432000"/>
            <a:ext cx="7639200" cy="518400"/>
          </a:xfrm>
        </p:spPr>
        <p:txBody>
          <a:bodyPr/>
          <a:lstStyle/>
          <a:p>
            <a:r>
              <a:rPr lang="cs-CZ" dirty="0"/>
              <a:t>Příklad 3: zboží z PL dodáno českému zákazníkovi do jiné země EU</a:t>
            </a:r>
            <a:endParaRPr lang="en-GB" dirty="0"/>
          </a:p>
        </p:txBody>
      </p:sp>
      <p:sp>
        <p:nvSpPr>
          <p:cNvPr id="49" name="Text Placeholder 3">
            <a:extLst>
              <a:ext uri="{FF2B5EF4-FFF2-40B4-BE49-F238E27FC236}">
                <a16:creationId xmlns:a16="http://schemas.microsoft.com/office/drawing/2014/main" id="{0E7A2149-632A-5E4D-17F3-20212F2DECE1}"/>
              </a:ext>
            </a:extLst>
          </p:cNvPr>
          <p:cNvSpPr>
            <a:spLocks noGrp="1"/>
          </p:cNvSpPr>
          <p:nvPr>
            <p:ph type="body" sz="quarter" idx="10"/>
          </p:nvPr>
        </p:nvSpPr>
        <p:spPr>
          <a:xfrm>
            <a:off x="752400" y="1209602"/>
            <a:ext cx="7639200" cy="4594225"/>
          </a:xfrm>
        </p:spPr>
        <p:txBody>
          <a:bodyPr/>
          <a:lstStyle/>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600" dirty="0"/>
          </a:p>
          <a:p>
            <a:r>
              <a:rPr lang="cs-CZ" sz="1600" dirty="0"/>
              <a:t>Postup</a:t>
            </a:r>
          </a:p>
          <a:p>
            <a:pPr marL="285750" indent="-285750">
              <a:buFont typeface="Arial" panose="020B0604020202020204" pitchFamily="34" charset="0"/>
              <a:buChar char="•"/>
            </a:pPr>
            <a:r>
              <a:rPr lang="cs-CZ" sz="1600" b="0" dirty="0"/>
              <a:t>DIČ jakých zemí poskytly jednotlivé subjekty v transakci =&gt; PL, CZ, CZ</a:t>
            </a:r>
          </a:p>
          <a:p>
            <a:pPr marL="285750" indent="-285750">
              <a:buFont typeface="Arial" panose="020B0604020202020204" pitchFamily="34" charset="0"/>
              <a:buChar char="•"/>
            </a:pPr>
            <a:r>
              <a:rPr lang="cs-CZ" sz="1600" b="0" dirty="0"/>
              <a:t>Kdo zajišťuje přepravu?</a:t>
            </a:r>
          </a:p>
          <a:p>
            <a:pPr marL="285750" indent="-285750">
              <a:buFont typeface="Arial" panose="020B0604020202020204" pitchFamily="34" charset="0"/>
              <a:buChar char="•"/>
            </a:pPr>
            <a:r>
              <a:rPr lang="cs-CZ" sz="1600" b="0" dirty="0"/>
              <a:t>Kam zboží reálně přepraveno?</a:t>
            </a:r>
          </a:p>
          <a:p>
            <a:endParaRPr lang="en-GB" dirty="0"/>
          </a:p>
        </p:txBody>
      </p:sp>
      <p:grpSp>
        <p:nvGrpSpPr>
          <p:cNvPr id="50" name="Group 49">
            <a:extLst>
              <a:ext uri="{FF2B5EF4-FFF2-40B4-BE49-F238E27FC236}">
                <a16:creationId xmlns:a16="http://schemas.microsoft.com/office/drawing/2014/main" id="{284C8F1F-73FB-8FBE-B205-27F3E65CC1D8}"/>
              </a:ext>
            </a:extLst>
          </p:cNvPr>
          <p:cNvGrpSpPr/>
          <p:nvPr/>
        </p:nvGrpSpPr>
        <p:grpSpPr>
          <a:xfrm>
            <a:off x="805909" y="1594617"/>
            <a:ext cx="7231309" cy="1834382"/>
            <a:chOff x="752139" y="2149125"/>
            <a:chExt cx="7348685" cy="1921357"/>
          </a:xfrm>
        </p:grpSpPr>
        <p:grpSp>
          <p:nvGrpSpPr>
            <p:cNvPr id="51" name="Group 50">
              <a:extLst>
                <a:ext uri="{FF2B5EF4-FFF2-40B4-BE49-F238E27FC236}">
                  <a16:creationId xmlns:a16="http://schemas.microsoft.com/office/drawing/2014/main" id="{41BBCDAA-B410-0BA8-E47B-EBD2A2B2F6E3}"/>
                </a:ext>
              </a:extLst>
            </p:cNvPr>
            <p:cNvGrpSpPr/>
            <p:nvPr/>
          </p:nvGrpSpPr>
          <p:grpSpPr>
            <a:xfrm>
              <a:off x="752139" y="2149125"/>
              <a:ext cx="7348685" cy="1614448"/>
              <a:chOff x="465756" y="1407137"/>
              <a:chExt cx="7838765" cy="2583140"/>
            </a:xfrm>
          </p:grpSpPr>
          <p:grpSp>
            <p:nvGrpSpPr>
              <p:cNvPr id="55" name="Group 13">
                <a:extLst>
                  <a:ext uri="{FF2B5EF4-FFF2-40B4-BE49-F238E27FC236}">
                    <a16:creationId xmlns:a16="http://schemas.microsoft.com/office/drawing/2014/main" id="{C7912138-A47E-D80C-FD94-AC47E8764F18}"/>
                  </a:ext>
                </a:extLst>
              </p:cNvPr>
              <p:cNvGrpSpPr/>
              <p:nvPr/>
            </p:nvGrpSpPr>
            <p:grpSpPr>
              <a:xfrm>
                <a:off x="465756" y="1412776"/>
                <a:ext cx="1938694" cy="1001720"/>
                <a:chOff x="465756" y="1196752"/>
                <a:chExt cx="1938694" cy="1001720"/>
              </a:xfrm>
            </p:grpSpPr>
            <p:sp>
              <p:nvSpPr>
                <p:cNvPr id="70" name="TextBox 69">
                  <a:extLst>
                    <a:ext uri="{FF2B5EF4-FFF2-40B4-BE49-F238E27FC236}">
                      <a16:creationId xmlns:a16="http://schemas.microsoft.com/office/drawing/2014/main" id="{D4A9E662-501A-E43A-049D-A5C7447D1699}"/>
                    </a:ext>
                  </a:extLst>
                </p:cNvPr>
                <p:cNvSpPr txBox="1"/>
                <p:nvPr/>
              </p:nvSpPr>
              <p:spPr>
                <a:xfrm>
                  <a:off x="465756" y="1196752"/>
                  <a:ext cx="1368152" cy="417064"/>
                </a:xfrm>
                <a:prstGeom prst="rect">
                  <a:avLst/>
                </a:prstGeom>
                <a:noFill/>
              </p:spPr>
              <p:txBody>
                <a:bodyPr wrap="square" lIns="0" tIns="0" rIns="0" bIns="0" rtlCol="0">
                  <a:spAutoFit/>
                </a:bodyPr>
                <a:lstStyle/>
                <a:p>
                  <a:r>
                    <a:rPr lang="cs-CZ" sz="1600" dirty="0">
                      <a:solidFill>
                        <a:schemeClr val="accent1">
                          <a:lumMod val="75000"/>
                        </a:schemeClr>
                      </a:solidFill>
                    </a:rPr>
                    <a:t>DIČ PL</a:t>
                  </a:r>
                  <a:endParaRPr lang="en-US" sz="1600" dirty="0">
                    <a:solidFill>
                      <a:schemeClr val="accent1">
                        <a:lumMod val="75000"/>
                      </a:schemeClr>
                    </a:solidFill>
                  </a:endParaRPr>
                </a:p>
              </p:txBody>
            </p:sp>
            <p:sp>
              <p:nvSpPr>
                <p:cNvPr id="71" name="TextBox 70">
                  <a:extLst>
                    <a:ext uri="{FF2B5EF4-FFF2-40B4-BE49-F238E27FC236}">
                      <a16:creationId xmlns:a16="http://schemas.microsoft.com/office/drawing/2014/main" id="{A8330D77-E51F-0AF7-A12C-7B01057285B6}"/>
                    </a:ext>
                  </a:extLst>
                </p:cNvPr>
                <p:cNvSpPr txBox="1"/>
                <p:nvPr/>
              </p:nvSpPr>
              <p:spPr>
                <a:xfrm>
                  <a:off x="820273" y="1781408"/>
                  <a:ext cx="1584177" cy="417064"/>
                </a:xfrm>
                <a:prstGeom prst="rect">
                  <a:avLst/>
                </a:prstGeom>
                <a:noFill/>
              </p:spPr>
              <p:txBody>
                <a:bodyPr wrap="square" lIns="0" tIns="0" rIns="0" bIns="0" rtlCol="0">
                  <a:spAutoFit/>
                </a:bodyPr>
                <a:lstStyle/>
                <a:p>
                  <a:r>
                    <a:rPr lang="cs-CZ" sz="1600" dirty="0">
                      <a:solidFill>
                        <a:schemeClr val="tx2"/>
                      </a:solidFill>
                    </a:rPr>
                    <a:t>TERO</a:t>
                  </a:r>
                  <a:r>
                    <a:rPr lang="cs-CZ" sz="1600" dirty="0">
                      <a:solidFill>
                        <a:srgbClr val="483698"/>
                      </a:solidFill>
                    </a:rPr>
                    <a:t> </a:t>
                  </a:r>
                  <a:endParaRPr lang="en-US" sz="1600" dirty="0">
                    <a:solidFill>
                      <a:srgbClr val="483698"/>
                    </a:solidFill>
                  </a:endParaRPr>
                </a:p>
              </p:txBody>
            </p:sp>
          </p:grpSp>
          <p:grpSp>
            <p:nvGrpSpPr>
              <p:cNvPr id="56" name="Group 18">
                <a:extLst>
                  <a:ext uri="{FF2B5EF4-FFF2-40B4-BE49-F238E27FC236}">
                    <a16:creationId xmlns:a16="http://schemas.microsoft.com/office/drawing/2014/main" id="{144A5C49-8A01-2B28-FCF0-C5DB9DF73AC9}"/>
                  </a:ext>
                </a:extLst>
              </p:cNvPr>
              <p:cNvGrpSpPr/>
              <p:nvPr/>
            </p:nvGrpSpPr>
            <p:grpSpPr>
              <a:xfrm>
                <a:off x="3907176" y="1426592"/>
                <a:ext cx="1368153" cy="970641"/>
                <a:chOff x="3691152" y="1210568"/>
                <a:chExt cx="1368153" cy="970641"/>
              </a:xfrm>
            </p:grpSpPr>
            <p:sp>
              <p:nvSpPr>
                <p:cNvPr id="68" name="TextBox 67">
                  <a:extLst>
                    <a:ext uri="{FF2B5EF4-FFF2-40B4-BE49-F238E27FC236}">
                      <a16:creationId xmlns:a16="http://schemas.microsoft.com/office/drawing/2014/main" id="{19EE5086-8C06-EC4B-D1E7-BEFD18BBD894}"/>
                    </a:ext>
                  </a:extLst>
                </p:cNvPr>
                <p:cNvSpPr txBox="1"/>
                <p:nvPr/>
              </p:nvSpPr>
              <p:spPr>
                <a:xfrm>
                  <a:off x="3889455" y="1764145"/>
                  <a:ext cx="1008112" cy="417064"/>
                </a:xfrm>
                <a:prstGeom prst="rect">
                  <a:avLst/>
                </a:prstGeom>
                <a:noFill/>
              </p:spPr>
              <p:txBody>
                <a:bodyPr wrap="square" lIns="0" tIns="0" rIns="0" bIns="0" rtlCol="0">
                  <a:spAutoFit/>
                </a:bodyPr>
                <a:lstStyle/>
                <a:p>
                  <a:r>
                    <a:rPr lang="cs-CZ" sz="1600" dirty="0">
                      <a:solidFill>
                        <a:schemeClr val="tx2"/>
                      </a:solidFill>
                    </a:rPr>
                    <a:t>MERKUR</a:t>
                  </a:r>
                  <a:endParaRPr lang="en-US" sz="1600" dirty="0">
                    <a:solidFill>
                      <a:schemeClr val="tx2"/>
                    </a:solidFill>
                  </a:endParaRPr>
                </a:p>
              </p:txBody>
            </p:sp>
            <p:sp>
              <p:nvSpPr>
                <p:cNvPr id="69" name="TextBox 68">
                  <a:extLst>
                    <a:ext uri="{FF2B5EF4-FFF2-40B4-BE49-F238E27FC236}">
                      <a16:creationId xmlns:a16="http://schemas.microsoft.com/office/drawing/2014/main" id="{A92F714F-6372-D833-6A9A-CA325F7BA964}"/>
                    </a:ext>
                  </a:extLst>
                </p:cNvPr>
                <p:cNvSpPr txBox="1"/>
                <p:nvPr/>
              </p:nvSpPr>
              <p:spPr>
                <a:xfrm>
                  <a:off x="3691152" y="1210568"/>
                  <a:ext cx="1368153" cy="417064"/>
                </a:xfrm>
                <a:prstGeom prst="rect">
                  <a:avLst/>
                </a:prstGeom>
                <a:noFill/>
              </p:spPr>
              <p:txBody>
                <a:bodyPr wrap="square" lIns="0" tIns="0" rIns="0" bIns="0" rtlCol="0">
                  <a:spAutoFit/>
                </a:bodyPr>
                <a:lstStyle/>
                <a:p>
                  <a:r>
                    <a:rPr lang="cs-CZ" sz="1600" dirty="0">
                      <a:solidFill>
                        <a:schemeClr val="accent1">
                          <a:lumMod val="75000"/>
                        </a:schemeClr>
                      </a:solidFill>
                    </a:rPr>
                    <a:t>DIČ CZ</a:t>
                  </a:r>
                  <a:endParaRPr lang="en-US" sz="1600" dirty="0">
                    <a:solidFill>
                      <a:schemeClr val="accent1">
                        <a:lumMod val="75000"/>
                      </a:schemeClr>
                    </a:solidFill>
                  </a:endParaRPr>
                </a:p>
              </p:txBody>
            </p:sp>
          </p:grpSp>
          <p:grpSp>
            <p:nvGrpSpPr>
              <p:cNvPr id="57" name="Group 17">
                <a:extLst>
                  <a:ext uri="{FF2B5EF4-FFF2-40B4-BE49-F238E27FC236}">
                    <a16:creationId xmlns:a16="http://schemas.microsoft.com/office/drawing/2014/main" id="{A0BB6EB7-1CC0-B391-593C-956DAFEBB1C9}"/>
                  </a:ext>
                </a:extLst>
              </p:cNvPr>
              <p:cNvGrpSpPr/>
              <p:nvPr/>
            </p:nvGrpSpPr>
            <p:grpSpPr>
              <a:xfrm>
                <a:off x="6936368" y="1407137"/>
                <a:ext cx="1368153" cy="1007361"/>
                <a:chOff x="6216288" y="1191113"/>
                <a:chExt cx="1368153" cy="1007361"/>
              </a:xfrm>
            </p:grpSpPr>
            <p:sp>
              <p:nvSpPr>
                <p:cNvPr id="66" name="TextBox 65">
                  <a:extLst>
                    <a:ext uri="{FF2B5EF4-FFF2-40B4-BE49-F238E27FC236}">
                      <a16:creationId xmlns:a16="http://schemas.microsoft.com/office/drawing/2014/main" id="{FF0A8AA4-F1D2-621C-9450-DA8F8C7C2140}"/>
                    </a:ext>
                  </a:extLst>
                </p:cNvPr>
                <p:cNvSpPr txBox="1"/>
                <p:nvPr/>
              </p:nvSpPr>
              <p:spPr>
                <a:xfrm>
                  <a:off x="6564436" y="1781410"/>
                  <a:ext cx="1008112" cy="417064"/>
                </a:xfrm>
                <a:prstGeom prst="rect">
                  <a:avLst/>
                </a:prstGeom>
                <a:noFill/>
              </p:spPr>
              <p:txBody>
                <a:bodyPr wrap="square" lIns="0" tIns="0" rIns="0" bIns="0" rtlCol="0">
                  <a:spAutoFit/>
                </a:bodyPr>
                <a:lstStyle/>
                <a:p>
                  <a:r>
                    <a:rPr lang="cs-CZ" sz="1600" dirty="0">
                      <a:solidFill>
                        <a:schemeClr val="tx2"/>
                      </a:solidFill>
                    </a:rPr>
                    <a:t>DELTA</a:t>
                  </a:r>
                  <a:endParaRPr lang="en-US" sz="1600" dirty="0">
                    <a:solidFill>
                      <a:schemeClr val="tx2"/>
                    </a:solidFill>
                  </a:endParaRPr>
                </a:p>
              </p:txBody>
            </p:sp>
            <p:sp>
              <p:nvSpPr>
                <p:cNvPr id="67" name="TextBox 66">
                  <a:extLst>
                    <a:ext uri="{FF2B5EF4-FFF2-40B4-BE49-F238E27FC236}">
                      <a16:creationId xmlns:a16="http://schemas.microsoft.com/office/drawing/2014/main" id="{40408FB4-E5B4-DDA3-508C-35BFD3F1BC3D}"/>
                    </a:ext>
                  </a:extLst>
                </p:cNvPr>
                <p:cNvSpPr txBox="1"/>
                <p:nvPr/>
              </p:nvSpPr>
              <p:spPr>
                <a:xfrm>
                  <a:off x="6216288" y="1191113"/>
                  <a:ext cx="1368153" cy="417064"/>
                </a:xfrm>
                <a:prstGeom prst="rect">
                  <a:avLst/>
                </a:prstGeom>
                <a:noFill/>
              </p:spPr>
              <p:txBody>
                <a:bodyPr wrap="square" lIns="0" tIns="0" rIns="0" bIns="0" rtlCol="0">
                  <a:spAutoFit/>
                </a:bodyPr>
                <a:lstStyle/>
                <a:p>
                  <a:r>
                    <a:rPr lang="cs-CZ" sz="1600" dirty="0">
                      <a:solidFill>
                        <a:schemeClr val="accent1">
                          <a:lumMod val="75000"/>
                        </a:schemeClr>
                      </a:solidFill>
                    </a:rPr>
                    <a:t>DIČ CZ</a:t>
                  </a:r>
                  <a:endParaRPr lang="en-US" sz="1600" dirty="0">
                    <a:solidFill>
                      <a:schemeClr val="accent1">
                        <a:lumMod val="75000"/>
                      </a:schemeClr>
                    </a:solidFill>
                  </a:endParaRPr>
                </a:p>
              </p:txBody>
            </p:sp>
          </p:grpSp>
          <p:cxnSp>
            <p:nvCxnSpPr>
              <p:cNvPr id="58" name="Straight Connector 57">
                <a:extLst>
                  <a:ext uri="{FF2B5EF4-FFF2-40B4-BE49-F238E27FC236}">
                    <a16:creationId xmlns:a16="http://schemas.microsoft.com/office/drawing/2014/main" id="{262EA6DB-01CD-78F2-177F-B9515E07B888}"/>
                  </a:ext>
                </a:extLst>
              </p:cNvPr>
              <p:cNvCxnSpPr/>
              <p:nvPr/>
            </p:nvCxnSpPr>
            <p:spPr>
              <a:xfrm>
                <a:off x="2763442" y="1426592"/>
                <a:ext cx="8358" cy="2563685"/>
              </a:xfrm>
              <a:prstGeom prst="line">
                <a:avLst/>
              </a:prstGeom>
              <a:ln w="22225">
                <a:solidFill>
                  <a:schemeClr val="tx2"/>
                </a:solidFill>
                <a:prstDash val="lgDash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F5DE16-9DEA-082D-A1EF-2D1F5EAEF098}"/>
                  </a:ext>
                </a:extLst>
              </p:cNvPr>
              <p:cNvCxnSpPr/>
              <p:nvPr/>
            </p:nvCxnSpPr>
            <p:spPr>
              <a:xfrm flipH="1">
                <a:off x="467544" y="3068960"/>
                <a:ext cx="2304256" cy="0"/>
              </a:xfrm>
              <a:prstGeom prst="line">
                <a:avLst/>
              </a:prstGeom>
              <a:ln w="22225">
                <a:solidFill>
                  <a:schemeClr val="tx2"/>
                </a:solidFill>
                <a:prstDash val="lgDashDot"/>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833E3BE3-562C-85F8-6009-C92E9B056926}"/>
                  </a:ext>
                </a:extLst>
              </p:cNvPr>
              <p:cNvSpPr txBox="1"/>
              <p:nvPr/>
            </p:nvSpPr>
            <p:spPr>
              <a:xfrm>
                <a:off x="1899346" y="2570709"/>
                <a:ext cx="864095" cy="417064"/>
              </a:xfrm>
              <a:prstGeom prst="rect">
                <a:avLst/>
              </a:prstGeom>
              <a:noFill/>
            </p:spPr>
            <p:txBody>
              <a:bodyPr wrap="square" lIns="0" tIns="0" rIns="0" bIns="0" rtlCol="0">
                <a:spAutoFit/>
              </a:bodyPr>
              <a:lstStyle/>
              <a:p>
                <a:r>
                  <a:rPr lang="cs-CZ" sz="1600" dirty="0">
                    <a:solidFill>
                      <a:schemeClr val="accent1">
                        <a:lumMod val="75000"/>
                      </a:schemeClr>
                    </a:solidFill>
                  </a:rPr>
                  <a:t>Polsko</a:t>
                </a:r>
                <a:endParaRPr lang="en-US" sz="1600" dirty="0">
                  <a:solidFill>
                    <a:schemeClr val="accent1">
                      <a:lumMod val="75000"/>
                    </a:schemeClr>
                  </a:solidFill>
                </a:endParaRPr>
              </a:p>
            </p:txBody>
          </p:sp>
          <p:sp>
            <p:nvSpPr>
              <p:cNvPr id="61" name="TextBox 60">
                <a:extLst>
                  <a:ext uri="{FF2B5EF4-FFF2-40B4-BE49-F238E27FC236}">
                    <a16:creationId xmlns:a16="http://schemas.microsoft.com/office/drawing/2014/main" id="{5721707E-CAAA-618F-E91D-E9F3EA9DC372}"/>
                  </a:ext>
                </a:extLst>
              </p:cNvPr>
              <p:cNvSpPr txBox="1"/>
              <p:nvPr/>
            </p:nvSpPr>
            <p:spPr>
              <a:xfrm>
                <a:off x="2987824" y="3068958"/>
                <a:ext cx="504056" cy="417064"/>
              </a:xfrm>
              <a:prstGeom prst="rect">
                <a:avLst/>
              </a:prstGeom>
              <a:noFill/>
            </p:spPr>
            <p:txBody>
              <a:bodyPr wrap="square" lIns="0" tIns="0" rIns="0" bIns="0" rtlCol="0">
                <a:spAutoFit/>
              </a:bodyPr>
              <a:lstStyle/>
              <a:p>
                <a:r>
                  <a:rPr lang="cs-CZ" sz="1600" dirty="0">
                    <a:solidFill>
                      <a:schemeClr val="accent1">
                        <a:lumMod val="75000"/>
                      </a:schemeClr>
                    </a:solidFill>
                  </a:rPr>
                  <a:t>ČR</a:t>
                </a:r>
                <a:endParaRPr lang="en-US" sz="1600" dirty="0">
                  <a:solidFill>
                    <a:schemeClr val="accent1">
                      <a:lumMod val="75000"/>
                    </a:schemeClr>
                  </a:solidFill>
                </a:endParaRPr>
              </a:p>
            </p:txBody>
          </p:sp>
          <p:sp>
            <p:nvSpPr>
              <p:cNvPr id="62" name="TextBox 61">
                <a:extLst>
                  <a:ext uri="{FF2B5EF4-FFF2-40B4-BE49-F238E27FC236}">
                    <a16:creationId xmlns:a16="http://schemas.microsoft.com/office/drawing/2014/main" id="{236E6C66-B78A-3A15-1D4D-B7F232B572AC}"/>
                  </a:ext>
                </a:extLst>
              </p:cNvPr>
              <p:cNvSpPr txBox="1"/>
              <p:nvPr/>
            </p:nvSpPr>
            <p:spPr>
              <a:xfrm>
                <a:off x="1934710" y="3161871"/>
                <a:ext cx="576063" cy="417064"/>
              </a:xfrm>
              <a:prstGeom prst="rect">
                <a:avLst/>
              </a:prstGeom>
              <a:noFill/>
            </p:spPr>
            <p:txBody>
              <a:bodyPr wrap="square" lIns="0" tIns="0" rIns="0" bIns="0" rtlCol="0">
                <a:spAutoFit/>
              </a:bodyPr>
              <a:lstStyle/>
              <a:p>
                <a:r>
                  <a:rPr lang="cs-CZ" sz="1600" dirty="0">
                    <a:solidFill>
                      <a:schemeClr val="accent1">
                        <a:lumMod val="75000"/>
                      </a:schemeClr>
                    </a:solidFill>
                  </a:rPr>
                  <a:t>Litva</a:t>
                </a:r>
                <a:endParaRPr lang="en-US" sz="1600" dirty="0">
                  <a:solidFill>
                    <a:schemeClr val="accent1">
                      <a:lumMod val="75000"/>
                    </a:schemeClr>
                  </a:solidFill>
                </a:endParaRPr>
              </a:p>
            </p:txBody>
          </p:sp>
          <p:sp>
            <p:nvSpPr>
              <p:cNvPr id="63" name="TextBox 62">
                <a:extLst>
                  <a:ext uri="{FF2B5EF4-FFF2-40B4-BE49-F238E27FC236}">
                    <a16:creationId xmlns:a16="http://schemas.microsoft.com/office/drawing/2014/main" id="{731E171C-FD39-5859-B374-9ACCD4907335}"/>
                  </a:ext>
                </a:extLst>
              </p:cNvPr>
              <p:cNvSpPr txBox="1"/>
              <p:nvPr/>
            </p:nvSpPr>
            <p:spPr>
              <a:xfrm>
                <a:off x="2843808" y="1697792"/>
                <a:ext cx="792088" cy="417064"/>
              </a:xfrm>
              <a:prstGeom prst="rect">
                <a:avLst/>
              </a:prstGeom>
              <a:noFill/>
            </p:spPr>
            <p:txBody>
              <a:bodyPr wrap="square" lIns="0" tIns="0" rIns="0" bIns="0" rtlCol="0">
                <a:spAutoFit/>
              </a:bodyPr>
              <a:lstStyle/>
              <a:p>
                <a:r>
                  <a:rPr lang="cs-CZ" sz="1600" dirty="0">
                    <a:solidFill>
                      <a:schemeClr val="tx2"/>
                    </a:solidFill>
                  </a:rPr>
                  <a:t>faktura</a:t>
                </a:r>
                <a:endParaRPr lang="en-US" sz="1600" dirty="0">
                  <a:solidFill>
                    <a:schemeClr val="tx2"/>
                  </a:solidFill>
                </a:endParaRPr>
              </a:p>
            </p:txBody>
          </p:sp>
          <p:sp>
            <p:nvSpPr>
              <p:cNvPr id="64" name="TextBox 63">
                <a:extLst>
                  <a:ext uri="{FF2B5EF4-FFF2-40B4-BE49-F238E27FC236}">
                    <a16:creationId xmlns:a16="http://schemas.microsoft.com/office/drawing/2014/main" id="{85AD4D03-1DF0-38D2-3088-DBF091DF85E5}"/>
                  </a:ext>
                </a:extLst>
              </p:cNvPr>
              <p:cNvSpPr txBox="1"/>
              <p:nvPr/>
            </p:nvSpPr>
            <p:spPr>
              <a:xfrm>
                <a:off x="5760131" y="1684043"/>
                <a:ext cx="792088" cy="417064"/>
              </a:xfrm>
              <a:prstGeom prst="rect">
                <a:avLst/>
              </a:prstGeom>
              <a:noFill/>
            </p:spPr>
            <p:txBody>
              <a:bodyPr wrap="square" lIns="0" tIns="0" rIns="0" bIns="0" rtlCol="0">
                <a:spAutoFit/>
              </a:bodyPr>
              <a:lstStyle/>
              <a:p>
                <a:r>
                  <a:rPr lang="cs-CZ" sz="1600" dirty="0">
                    <a:solidFill>
                      <a:schemeClr val="tx2"/>
                    </a:solidFill>
                  </a:rPr>
                  <a:t>faktura</a:t>
                </a:r>
                <a:endParaRPr lang="en-US" sz="1600" dirty="0">
                  <a:solidFill>
                    <a:schemeClr val="tx2"/>
                  </a:solidFill>
                </a:endParaRPr>
              </a:p>
            </p:txBody>
          </p:sp>
          <p:cxnSp>
            <p:nvCxnSpPr>
              <p:cNvPr id="65" name="Straight Arrow Connector 64">
                <a:extLst>
                  <a:ext uri="{FF2B5EF4-FFF2-40B4-BE49-F238E27FC236}">
                    <a16:creationId xmlns:a16="http://schemas.microsoft.com/office/drawing/2014/main" id="{DD084AD1-8A8C-1F13-D1AD-B24B5E57502E}"/>
                  </a:ext>
                </a:extLst>
              </p:cNvPr>
              <p:cNvCxnSpPr/>
              <p:nvPr/>
            </p:nvCxnSpPr>
            <p:spPr>
              <a:xfrm>
                <a:off x="1187624" y="2564904"/>
                <a:ext cx="0" cy="10801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52" name="TextBox 51">
              <a:extLst>
                <a:ext uri="{FF2B5EF4-FFF2-40B4-BE49-F238E27FC236}">
                  <a16:creationId xmlns:a16="http://schemas.microsoft.com/office/drawing/2014/main" id="{7014CF4A-02EC-7437-D504-06C953A03181}"/>
                </a:ext>
              </a:extLst>
            </p:cNvPr>
            <p:cNvSpPr txBox="1"/>
            <p:nvPr/>
          </p:nvSpPr>
          <p:spPr>
            <a:xfrm>
              <a:off x="1242631" y="3549156"/>
              <a:ext cx="693143" cy="521326"/>
            </a:xfrm>
            <a:prstGeom prst="rect">
              <a:avLst/>
            </a:prstGeom>
            <a:noFill/>
          </p:spPr>
          <p:txBody>
            <a:bodyPr wrap="square" lIns="0" tIns="0" rIns="0" bIns="0" rtlCol="0">
              <a:spAutoFit/>
            </a:bodyPr>
            <a:lstStyle/>
            <a:p>
              <a:r>
                <a:rPr lang="cs-CZ" sz="1600" dirty="0">
                  <a:solidFill>
                    <a:srgbClr val="FF0000"/>
                  </a:solidFill>
                </a:rPr>
                <a:t>zboží</a:t>
              </a:r>
            </a:p>
            <a:p>
              <a:endParaRPr lang="en-US" sz="1600" dirty="0">
                <a:solidFill>
                  <a:srgbClr val="FF0000"/>
                </a:solidFill>
              </a:endParaRPr>
            </a:p>
          </p:txBody>
        </p:sp>
        <p:sp>
          <p:nvSpPr>
            <p:cNvPr id="53" name="TextBox 52">
              <a:extLst>
                <a:ext uri="{FF2B5EF4-FFF2-40B4-BE49-F238E27FC236}">
                  <a16:creationId xmlns:a16="http://schemas.microsoft.com/office/drawing/2014/main" id="{B0036F79-4394-3C5F-BFC8-C1C2BB9F96A2}"/>
                </a:ext>
              </a:extLst>
            </p:cNvPr>
            <p:cNvSpPr txBox="1"/>
            <p:nvPr/>
          </p:nvSpPr>
          <p:spPr>
            <a:xfrm>
              <a:off x="2998391" y="2584396"/>
              <a:ext cx="742567" cy="260663"/>
            </a:xfrm>
            <a:prstGeom prst="rect">
              <a:avLst/>
            </a:prstGeom>
            <a:noFill/>
          </p:spPr>
          <p:txBody>
            <a:bodyPr wrap="square" lIns="0" tIns="0" rIns="0" bIns="0" rtlCol="0">
              <a:spAutoFit/>
            </a:bodyPr>
            <a:lstStyle/>
            <a:p>
              <a:r>
                <a:rPr lang="cs-CZ" sz="1600" dirty="0">
                  <a:solidFill>
                    <a:schemeClr val="tx2"/>
                  </a:solidFill>
                </a:rPr>
                <a:t>100 + ?</a:t>
              </a:r>
              <a:endParaRPr lang="en-US" sz="1600" dirty="0">
                <a:solidFill>
                  <a:schemeClr val="tx2"/>
                </a:solidFill>
              </a:endParaRPr>
            </a:p>
          </p:txBody>
        </p:sp>
        <p:sp>
          <p:nvSpPr>
            <p:cNvPr id="54" name="TextBox 53">
              <a:extLst>
                <a:ext uri="{FF2B5EF4-FFF2-40B4-BE49-F238E27FC236}">
                  <a16:creationId xmlns:a16="http://schemas.microsoft.com/office/drawing/2014/main" id="{4303EF88-150D-B26A-6AAF-FAFF87DE1D11}"/>
                </a:ext>
              </a:extLst>
            </p:cNvPr>
            <p:cNvSpPr txBox="1"/>
            <p:nvPr/>
          </p:nvSpPr>
          <p:spPr>
            <a:xfrm>
              <a:off x="5686259" y="2614598"/>
              <a:ext cx="742567" cy="260663"/>
            </a:xfrm>
            <a:prstGeom prst="rect">
              <a:avLst/>
            </a:prstGeom>
            <a:noFill/>
          </p:spPr>
          <p:txBody>
            <a:bodyPr wrap="square" lIns="0" tIns="0" rIns="0" bIns="0" rtlCol="0">
              <a:spAutoFit/>
            </a:bodyPr>
            <a:lstStyle/>
            <a:p>
              <a:r>
                <a:rPr lang="cs-CZ" sz="1600" dirty="0">
                  <a:solidFill>
                    <a:schemeClr val="tx2"/>
                  </a:solidFill>
                </a:rPr>
                <a:t>200 + ?</a:t>
              </a:r>
              <a:endParaRPr lang="en-US" sz="1600" dirty="0">
                <a:solidFill>
                  <a:schemeClr val="tx2"/>
                </a:solidFill>
              </a:endParaRPr>
            </a:p>
          </p:txBody>
        </p:sp>
      </p:grpSp>
      <p:sp>
        <p:nvSpPr>
          <p:cNvPr id="72" name="Rectangle 71">
            <a:extLst>
              <a:ext uri="{FF2B5EF4-FFF2-40B4-BE49-F238E27FC236}">
                <a16:creationId xmlns:a16="http://schemas.microsoft.com/office/drawing/2014/main" id="{06B7C865-46D6-FB8C-AB67-0F4F97402A8C}"/>
              </a:ext>
            </a:extLst>
          </p:cNvPr>
          <p:cNvSpPr/>
          <p:nvPr/>
        </p:nvSpPr>
        <p:spPr>
          <a:xfrm>
            <a:off x="778493" y="1858030"/>
            <a:ext cx="1308395" cy="426503"/>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3" name="Rectangle 72">
            <a:extLst>
              <a:ext uri="{FF2B5EF4-FFF2-40B4-BE49-F238E27FC236}">
                <a16:creationId xmlns:a16="http://schemas.microsoft.com/office/drawing/2014/main" id="{6E414FD2-B83C-E582-BDED-A008CC176F0E}"/>
              </a:ext>
            </a:extLst>
          </p:cNvPr>
          <p:cNvSpPr/>
          <p:nvPr/>
        </p:nvSpPr>
        <p:spPr>
          <a:xfrm>
            <a:off x="3958352" y="1843480"/>
            <a:ext cx="1308395" cy="440678"/>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74" name="Straight Arrow Connector 73">
            <a:extLst>
              <a:ext uri="{FF2B5EF4-FFF2-40B4-BE49-F238E27FC236}">
                <a16:creationId xmlns:a16="http://schemas.microsoft.com/office/drawing/2014/main" id="{7F5DBA4D-B308-52BA-4A90-CD2427A44432}"/>
              </a:ext>
            </a:extLst>
          </p:cNvPr>
          <p:cNvCxnSpPr>
            <a:cxnSpLocks/>
          </p:cNvCxnSpPr>
          <p:nvPr/>
        </p:nvCxnSpPr>
        <p:spPr>
          <a:xfrm>
            <a:off x="5505878" y="2016915"/>
            <a:ext cx="1012796" cy="0"/>
          </a:xfrm>
          <a:prstGeom prst="straightConnector1">
            <a:avLst/>
          </a:prstGeom>
          <a:ln>
            <a:solidFill>
              <a:srgbClr val="00338D"/>
            </a:solidFill>
            <a:tailEnd type="triangle" w="lg" len="lg"/>
          </a:ln>
        </p:spPr>
        <p:style>
          <a:lnRef idx="1">
            <a:schemeClr val="dk1"/>
          </a:lnRef>
          <a:fillRef idx="0">
            <a:schemeClr val="dk1"/>
          </a:fillRef>
          <a:effectRef idx="0">
            <a:schemeClr val="dk1"/>
          </a:effectRef>
          <a:fontRef idx="minor">
            <a:schemeClr val="tx1"/>
          </a:fontRef>
        </p:style>
      </p:cxnSp>
      <p:sp>
        <p:nvSpPr>
          <p:cNvPr id="75" name="Rectangle 74">
            <a:extLst>
              <a:ext uri="{FF2B5EF4-FFF2-40B4-BE49-F238E27FC236}">
                <a16:creationId xmlns:a16="http://schemas.microsoft.com/office/drawing/2014/main" id="{01B49C0F-C35D-F71E-860A-D44E654C3CCA}"/>
              </a:ext>
            </a:extLst>
          </p:cNvPr>
          <p:cNvSpPr/>
          <p:nvPr/>
        </p:nvSpPr>
        <p:spPr>
          <a:xfrm>
            <a:off x="6757291" y="1840640"/>
            <a:ext cx="1308395" cy="440678"/>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188967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A577A54-F070-31F8-1890-7269F999DF7A}"/>
              </a:ext>
            </a:extLst>
          </p:cNvPr>
          <p:cNvGrpSpPr/>
          <p:nvPr/>
        </p:nvGrpSpPr>
        <p:grpSpPr>
          <a:xfrm>
            <a:off x="998761" y="1112103"/>
            <a:ext cx="6955858" cy="1699091"/>
            <a:chOff x="717137" y="1157817"/>
            <a:chExt cx="7346164" cy="1883850"/>
          </a:xfrm>
        </p:grpSpPr>
        <p:grpSp>
          <p:nvGrpSpPr>
            <p:cNvPr id="3" name="Group 2">
              <a:extLst>
                <a:ext uri="{FF2B5EF4-FFF2-40B4-BE49-F238E27FC236}">
                  <a16:creationId xmlns:a16="http://schemas.microsoft.com/office/drawing/2014/main" id="{E7754ED0-0752-082A-FD89-0B0E7B37A9B5}"/>
                </a:ext>
              </a:extLst>
            </p:cNvPr>
            <p:cNvGrpSpPr/>
            <p:nvPr/>
          </p:nvGrpSpPr>
          <p:grpSpPr>
            <a:xfrm>
              <a:off x="717137" y="1157817"/>
              <a:ext cx="7346164" cy="1637523"/>
              <a:chOff x="438580" y="1385002"/>
              <a:chExt cx="7836075" cy="2620062"/>
            </a:xfrm>
          </p:grpSpPr>
          <p:grpSp>
            <p:nvGrpSpPr>
              <p:cNvPr id="5" name="Group 13">
                <a:extLst>
                  <a:ext uri="{FF2B5EF4-FFF2-40B4-BE49-F238E27FC236}">
                    <a16:creationId xmlns:a16="http://schemas.microsoft.com/office/drawing/2014/main" id="{FB324392-CC3B-5D85-22B0-7A4B419C67F0}"/>
                  </a:ext>
                </a:extLst>
              </p:cNvPr>
              <p:cNvGrpSpPr/>
              <p:nvPr/>
            </p:nvGrpSpPr>
            <p:grpSpPr>
              <a:xfrm>
                <a:off x="438580" y="1410832"/>
                <a:ext cx="1945721" cy="1019795"/>
                <a:chOff x="438580" y="1194808"/>
                <a:chExt cx="1945721" cy="1019795"/>
              </a:xfrm>
            </p:grpSpPr>
            <p:sp>
              <p:nvSpPr>
                <p:cNvPr id="20" name="TextBox 19">
                  <a:extLst>
                    <a:ext uri="{FF2B5EF4-FFF2-40B4-BE49-F238E27FC236}">
                      <a16:creationId xmlns:a16="http://schemas.microsoft.com/office/drawing/2014/main" id="{E0BCF32F-5A11-03EE-6E18-0575A07BB17C}"/>
                    </a:ext>
                  </a:extLst>
                </p:cNvPr>
                <p:cNvSpPr txBox="1"/>
                <p:nvPr/>
              </p:nvSpPr>
              <p:spPr>
                <a:xfrm>
                  <a:off x="438580" y="1194808"/>
                  <a:ext cx="1368152" cy="433993"/>
                </a:xfrm>
                <a:prstGeom prst="rect">
                  <a:avLst/>
                </a:prstGeom>
                <a:noFill/>
              </p:spPr>
              <p:txBody>
                <a:bodyPr wrap="square" lIns="0" tIns="0" rIns="0" bIns="0" rtlCol="0">
                  <a:spAutoFit/>
                </a:bodyPr>
                <a:lstStyle/>
                <a:p>
                  <a:r>
                    <a:rPr lang="cs-CZ" sz="1600" dirty="0">
                      <a:solidFill>
                        <a:schemeClr val="accent1">
                          <a:lumMod val="75000"/>
                        </a:schemeClr>
                      </a:solidFill>
                    </a:rPr>
                    <a:t>DIČ PL </a:t>
                  </a:r>
                  <a:endParaRPr lang="en-US" sz="1600" dirty="0">
                    <a:solidFill>
                      <a:schemeClr val="accent1">
                        <a:lumMod val="75000"/>
                      </a:schemeClr>
                    </a:solidFill>
                  </a:endParaRPr>
                </a:p>
              </p:txBody>
            </p:sp>
            <p:sp>
              <p:nvSpPr>
                <p:cNvPr id="21" name="TextBox 20">
                  <a:extLst>
                    <a:ext uri="{FF2B5EF4-FFF2-40B4-BE49-F238E27FC236}">
                      <a16:creationId xmlns:a16="http://schemas.microsoft.com/office/drawing/2014/main" id="{25DC6D9B-B74D-0321-514B-8BB49B3E5769}"/>
                    </a:ext>
                  </a:extLst>
                </p:cNvPr>
                <p:cNvSpPr txBox="1"/>
                <p:nvPr/>
              </p:nvSpPr>
              <p:spPr>
                <a:xfrm>
                  <a:off x="800124" y="1780610"/>
                  <a:ext cx="1584177" cy="433993"/>
                </a:xfrm>
                <a:prstGeom prst="rect">
                  <a:avLst/>
                </a:prstGeom>
                <a:noFill/>
              </p:spPr>
              <p:txBody>
                <a:bodyPr wrap="square" lIns="0" tIns="0" rIns="0" bIns="0" rtlCol="0">
                  <a:spAutoFit/>
                </a:bodyPr>
                <a:lstStyle/>
                <a:p>
                  <a:r>
                    <a:rPr lang="cs-CZ" sz="1600" dirty="0">
                      <a:solidFill>
                        <a:schemeClr val="accent1">
                          <a:lumMod val="75000"/>
                        </a:schemeClr>
                      </a:solidFill>
                    </a:rPr>
                    <a:t>TERO </a:t>
                  </a:r>
                  <a:endParaRPr lang="en-US" sz="1600" dirty="0">
                    <a:solidFill>
                      <a:schemeClr val="accent1">
                        <a:lumMod val="75000"/>
                      </a:schemeClr>
                    </a:solidFill>
                  </a:endParaRPr>
                </a:p>
              </p:txBody>
            </p:sp>
          </p:grpSp>
          <p:grpSp>
            <p:nvGrpSpPr>
              <p:cNvPr id="6" name="Group 18">
                <a:extLst>
                  <a:ext uri="{FF2B5EF4-FFF2-40B4-BE49-F238E27FC236}">
                    <a16:creationId xmlns:a16="http://schemas.microsoft.com/office/drawing/2014/main" id="{2D752888-7D5D-A313-A910-BB1A2D8B7879}"/>
                  </a:ext>
                </a:extLst>
              </p:cNvPr>
              <p:cNvGrpSpPr/>
              <p:nvPr/>
            </p:nvGrpSpPr>
            <p:grpSpPr>
              <a:xfrm>
                <a:off x="3897566" y="1385002"/>
                <a:ext cx="1368152" cy="1013571"/>
                <a:chOff x="3681542" y="1168978"/>
                <a:chExt cx="1368152" cy="1013571"/>
              </a:xfrm>
            </p:grpSpPr>
            <p:sp>
              <p:nvSpPr>
                <p:cNvPr id="18" name="TextBox 17">
                  <a:extLst>
                    <a:ext uri="{FF2B5EF4-FFF2-40B4-BE49-F238E27FC236}">
                      <a16:creationId xmlns:a16="http://schemas.microsoft.com/office/drawing/2014/main" id="{ECC1E7DB-F937-6B5B-477A-0DE6D33DE3A3}"/>
                    </a:ext>
                  </a:extLst>
                </p:cNvPr>
                <p:cNvSpPr txBox="1"/>
                <p:nvPr/>
              </p:nvSpPr>
              <p:spPr>
                <a:xfrm>
                  <a:off x="3923927" y="1748556"/>
                  <a:ext cx="1008112" cy="433993"/>
                </a:xfrm>
                <a:prstGeom prst="rect">
                  <a:avLst/>
                </a:prstGeom>
                <a:noFill/>
              </p:spPr>
              <p:txBody>
                <a:bodyPr wrap="square" lIns="0" tIns="0" rIns="0" bIns="0" rtlCol="0">
                  <a:spAutoFit/>
                </a:bodyPr>
                <a:lstStyle/>
                <a:p>
                  <a:r>
                    <a:rPr lang="cs-CZ" sz="1600" dirty="0">
                      <a:solidFill>
                        <a:schemeClr val="accent1">
                          <a:lumMod val="75000"/>
                        </a:schemeClr>
                      </a:solidFill>
                    </a:rPr>
                    <a:t>MERKUR</a:t>
                  </a:r>
                  <a:endParaRPr lang="en-US" sz="1600" dirty="0">
                    <a:solidFill>
                      <a:schemeClr val="accent1">
                        <a:lumMod val="75000"/>
                      </a:schemeClr>
                    </a:solidFill>
                  </a:endParaRPr>
                </a:p>
              </p:txBody>
            </p:sp>
            <p:sp>
              <p:nvSpPr>
                <p:cNvPr id="19" name="TextBox 18">
                  <a:extLst>
                    <a:ext uri="{FF2B5EF4-FFF2-40B4-BE49-F238E27FC236}">
                      <a16:creationId xmlns:a16="http://schemas.microsoft.com/office/drawing/2014/main" id="{E771D795-5A9D-B56D-C5E8-C9B6E67DAE98}"/>
                    </a:ext>
                  </a:extLst>
                </p:cNvPr>
                <p:cNvSpPr txBox="1"/>
                <p:nvPr/>
              </p:nvSpPr>
              <p:spPr>
                <a:xfrm>
                  <a:off x="3681542" y="1168978"/>
                  <a:ext cx="1368152" cy="433993"/>
                </a:xfrm>
                <a:prstGeom prst="rect">
                  <a:avLst/>
                </a:prstGeom>
                <a:noFill/>
              </p:spPr>
              <p:txBody>
                <a:bodyPr wrap="square" lIns="0" tIns="0" rIns="0" bIns="0" rtlCol="0">
                  <a:spAutoFit/>
                </a:bodyPr>
                <a:lstStyle/>
                <a:p>
                  <a:r>
                    <a:rPr lang="cs-CZ" sz="1600" dirty="0">
                      <a:solidFill>
                        <a:schemeClr val="accent1">
                          <a:lumMod val="75000"/>
                        </a:schemeClr>
                      </a:solidFill>
                    </a:rPr>
                    <a:t>DIČ CZ</a:t>
                  </a:r>
                  <a:endParaRPr lang="en-US" sz="1600" dirty="0">
                    <a:solidFill>
                      <a:schemeClr val="accent1">
                        <a:lumMod val="75000"/>
                      </a:schemeClr>
                    </a:solidFill>
                  </a:endParaRPr>
                </a:p>
              </p:txBody>
            </p:sp>
          </p:grpSp>
          <p:grpSp>
            <p:nvGrpSpPr>
              <p:cNvPr id="7" name="Group 17">
                <a:extLst>
                  <a:ext uri="{FF2B5EF4-FFF2-40B4-BE49-F238E27FC236}">
                    <a16:creationId xmlns:a16="http://schemas.microsoft.com/office/drawing/2014/main" id="{D65AA090-F510-FD7A-2503-C3BCEDB9BCC4}"/>
                  </a:ext>
                </a:extLst>
              </p:cNvPr>
              <p:cNvGrpSpPr/>
              <p:nvPr/>
            </p:nvGrpSpPr>
            <p:grpSpPr>
              <a:xfrm>
                <a:off x="6906503" y="1385002"/>
                <a:ext cx="1368152" cy="1016294"/>
                <a:chOff x="6186423" y="1168978"/>
                <a:chExt cx="1368152" cy="1016294"/>
              </a:xfrm>
            </p:grpSpPr>
            <p:sp>
              <p:nvSpPr>
                <p:cNvPr id="16" name="TextBox 15">
                  <a:extLst>
                    <a:ext uri="{FF2B5EF4-FFF2-40B4-BE49-F238E27FC236}">
                      <a16:creationId xmlns:a16="http://schemas.microsoft.com/office/drawing/2014/main" id="{8359EDCE-1CF1-7A13-E92D-B1D2A8F537DC}"/>
                    </a:ext>
                  </a:extLst>
                </p:cNvPr>
                <p:cNvSpPr txBox="1"/>
                <p:nvPr/>
              </p:nvSpPr>
              <p:spPr>
                <a:xfrm>
                  <a:off x="6506573" y="1751279"/>
                  <a:ext cx="1008112" cy="433993"/>
                </a:xfrm>
                <a:prstGeom prst="rect">
                  <a:avLst/>
                </a:prstGeom>
                <a:noFill/>
              </p:spPr>
              <p:txBody>
                <a:bodyPr wrap="square" lIns="0" tIns="0" rIns="0" bIns="0" rtlCol="0">
                  <a:spAutoFit/>
                </a:bodyPr>
                <a:lstStyle/>
                <a:p>
                  <a:r>
                    <a:rPr lang="cs-CZ" sz="1600" dirty="0">
                      <a:solidFill>
                        <a:schemeClr val="accent1">
                          <a:lumMod val="75000"/>
                        </a:schemeClr>
                      </a:solidFill>
                    </a:rPr>
                    <a:t>DELTA</a:t>
                  </a:r>
                  <a:endParaRPr lang="en-US" sz="1600" dirty="0">
                    <a:solidFill>
                      <a:schemeClr val="accent1">
                        <a:lumMod val="75000"/>
                      </a:schemeClr>
                    </a:solidFill>
                  </a:endParaRPr>
                </a:p>
              </p:txBody>
            </p:sp>
            <p:sp>
              <p:nvSpPr>
                <p:cNvPr id="17" name="TextBox 16">
                  <a:extLst>
                    <a:ext uri="{FF2B5EF4-FFF2-40B4-BE49-F238E27FC236}">
                      <a16:creationId xmlns:a16="http://schemas.microsoft.com/office/drawing/2014/main" id="{E5D87F54-3C5F-3AF0-E1BA-9CF9C1C9B3AE}"/>
                    </a:ext>
                  </a:extLst>
                </p:cNvPr>
                <p:cNvSpPr txBox="1"/>
                <p:nvPr/>
              </p:nvSpPr>
              <p:spPr>
                <a:xfrm>
                  <a:off x="6186423" y="1168978"/>
                  <a:ext cx="1368152" cy="433993"/>
                </a:xfrm>
                <a:prstGeom prst="rect">
                  <a:avLst/>
                </a:prstGeom>
                <a:noFill/>
              </p:spPr>
              <p:txBody>
                <a:bodyPr wrap="square" lIns="0" tIns="0" rIns="0" bIns="0" rtlCol="0">
                  <a:spAutoFit/>
                </a:bodyPr>
                <a:lstStyle/>
                <a:p>
                  <a:r>
                    <a:rPr lang="cs-CZ" sz="1600" dirty="0">
                      <a:solidFill>
                        <a:schemeClr val="accent1">
                          <a:lumMod val="75000"/>
                        </a:schemeClr>
                      </a:solidFill>
                    </a:rPr>
                    <a:t>DIČ CZ</a:t>
                  </a:r>
                  <a:endParaRPr lang="en-US" sz="1600" dirty="0">
                    <a:solidFill>
                      <a:schemeClr val="accent1">
                        <a:lumMod val="75000"/>
                      </a:schemeClr>
                    </a:solidFill>
                  </a:endParaRPr>
                </a:p>
              </p:txBody>
            </p:sp>
          </p:grpSp>
          <p:cxnSp>
            <p:nvCxnSpPr>
              <p:cNvPr id="8" name="Straight Connector 7">
                <a:extLst>
                  <a:ext uri="{FF2B5EF4-FFF2-40B4-BE49-F238E27FC236}">
                    <a16:creationId xmlns:a16="http://schemas.microsoft.com/office/drawing/2014/main" id="{7ADD1A8E-2A03-0576-CD30-5645168E7D86}"/>
                  </a:ext>
                </a:extLst>
              </p:cNvPr>
              <p:cNvCxnSpPr/>
              <p:nvPr/>
            </p:nvCxnSpPr>
            <p:spPr>
              <a:xfrm>
                <a:off x="2763442" y="1441378"/>
                <a:ext cx="8358" cy="2563686"/>
              </a:xfrm>
              <a:prstGeom prst="line">
                <a:avLst/>
              </a:prstGeom>
              <a:ln w="22225">
                <a:solidFill>
                  <a:schemeClr val="tx2"/>
                </a:solidFill>
                <a:prstDash val="lgDash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E4D057A-5082-8AF5-6CFD-78228DDB113E}"/>
                  </a:ext>
                </a:extLst>
              </p:cNvPr>
              <p:cNvCxnSpPr/>
              <p:nvPr/>
            </p:nvCxnSpPr>
            <p:spPr>
              <a:xfrm flipH="1">
                <a:off x="467544" y="3068960"/>
                <a:ext cx="2304256" cy="0"/>
              </a:xfrm>
              <a:prstGeom prst="line">
                <a:avLst/>
              </a:prstGeom>
              <a:ln w="22225">
                <a:solidFill>
                  <a:schemeClr val="tx2"/>
                </a:solidFill>
                <a:prstDash val="lgDashDot"/>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764DE31-F935-AEB7-DB71-F51711600352}"/>
                  </a:ext>
                </a:extLst>
              </p:cNvPr>
              <p:cNvSpPr txBox="1"/>
              <p:nvPr/>
            </p:nvSpPr>
            <p:spPr>
              <a:xfrm>
                <a:off x="1907704" y="2583020"/>
                <a:ext cx="864095" cy="433993"/>
              </a:xfrm>
              <a:prstGeom prst="rect">
                <a:avLst/>
              </a:prstGeom>
              <a:noFill/>
            </p:spPr>
            <p:txBody>
              <a:bodyPr wrap="square" lIns="0" tIns="0" rIns="0" bIns="0" rtlCol="0">
                <a:spAutoFit/>
              </a:bodyPr>
              <a:lstStyle/>
              <a:p>
                <a:r>
                  <a:rPr lang="cs-CZ" sz="1600" dirty="0">
                    <a:solidFill>
                      <a:schemeClr val="accent1">
                        <a:lumMod val="75000"/>
                      </a:schemeClr>
                    </a:solidFill>
                  </a:rPr>
                  <a:t>Polsko</a:t>
                </a:r>
                <a:endParaRPr lang="en-US" sz="1600" dirty="0">
                  <a:solidFill>
                    <a:schemeClr val="accent1">
                      <a:lumMod val="75000"/>
                    </a:schemeClr>
                  </a:solidFill>
                </a:endParaRPr>
              </a:p>
            </p:txBody>
          </p:sp>
          <p:sp>
            <p:nvSpPr>
              <p:cNvPr id="11" name="TextBox 10">
                <a:extLst>
                  <a:ext uri="{FF2B5EF4-FFF2-40B4-BE49-F238E27FC236}">
                    <a16:creationId xmlns:a16="http://schemas.microsoft.com/office/drawing/2014/main" id="{C6638490-7D5A-CEDC-6C0F-628FE0291ACF}"/>
                  </a:ext>
                </a:extLst>
              </p:cNvPr>
              <p:cNvSpPr txBox="1"/>
              <p:nvPr/>
            </p:nvSpPr>
            <p:spPr>
              <a:xfrm>
                <a:off x="2987824" y="3068959"/>
                <a:ext cx="504056" cy="433993"/>
              </a:xfrm>
              <a:prstGeom prst="rect">
                <a:avLst/>
              </a:prstGeom>
              <a:noFill/>
            </p:spPr>
            <p:txBody>
              <a:bodyPr wrap="square" lIns="0" tIns="0" rIns="0" bIns="0" rtlCol="0">
                <a:spAutoFit/>
              </a:bodyPr>
              <a:lstStyle/>
              <a:p>
                <a:r>
                  <a:rPr lang="cs-CZ" sz="1600" dirty="0">
                    <a:solidFill>
                      <a:schemeClr val="accent1">
                        <a:lumMod val="75000"/>
                      </a:schemeClr>
                    </a:solidFill>
                  </a:rPr>
                  <a:t>ČR</a:t>
                </a:r>
                <a:endParaRPr lang="en-US" sz="1600" dirty="0">
                  <a:solidFill>
                    <a:schemeClr val="accent1">
                      <a:lumMod val="75000"/>
                    </a:schemeClr>
                  </a:solidFill>
                </a:endParaRPr>
              </a:p>
            </p:txBody>
          </p:sp>
          <p:sp>
            <p:nvSpPr>
              <p:cNvPr id="12" name="TextBox 11">
                <a:extLst>
                  <a:ext uri="{FF2B5EF4-FFF2-40B4-BE49-F238E27FC236}">
                    <a16:creationId xmlns:a16="http://schemas.microsoft.com/office/drawing/2014/main" id="{9EF1C504-D5CC-4A82-7FCA-FD5297CC4A15}"/>
                  </a:ext>
                </a:extLst>
              </p:cNvPr>
              <p:cNvSpPr txBox="1"/>
              <p:nvPr/>
            </p:nvSpPr>
            <p:spPr>
              <a:xfrm>
                <a:off x="1938165" y="3147004"/>
                <a:ext cx="576063" cy="433993"/>
              </a:xfrm>
              <a:prstGeom prst="rect">
                <a:avLst/>
              </a:prstGeom>
              <a:noFill/>
            </p:spPr>
            <p:txBody>
              <a:bodyPr wrap="square" lIns="0" tIns="0" rIns="0" bIns="0" rtlCol="0">
                <a:spAutoFit/>
              </a:bodyPr>
              <a:lstStyle/>
              <a:p>
                <a:r>
                  <a:rPr lang="cs-CZ" sz="1600" dirty="0">
                    <a:solidFill>
                      <a:schemeClr val="accent1">
                        <a:lumMod val="75000"/>
                      </a:schemeClr>
                    </a:solidFill>
                  </a:rPr>
                  <a:t>Litva</a:t>
                </a:r>
                <a:endParaRPr lang="en-US" sz="1600" dirty="0">
                  <a:solidFill>
                    <a:schemeClr val="accent1">
                      <a:lumMod val="75000"/>
                    </a:schemeClr>
                  </a:solidFill>
                </a:endParaRPr>
              </a:p>
            </p:txBody>
          </p:sp>
          <p:sp>
            <p:nvSpPr>
              <p:cNvPr id="13" name="TextBox 12">
                <a:extLst>
                  <a:ext uri="{FF2B5EF4-FFF2-40B4-BE49-F238E27FC236}">
                    <a16:creationId xmlns:a16="http://schemas.microsoft.com/office/drawing/2014/main" id="{764CBB7A-4951-67A2-7B1D-3AFF7A66ABE0}"/>
                  </a:ext>
                </a:extLst>
              </p:cNvPr>
              <p:cNvSpPr txBox="1"/>
              <p:nvPr/>
            </p:nvSpPr>
            <p:spPr>
              <a:xfrm>
                <a:off x="2843808" y="1697791"/>
                <a:ext cx="792088" cy="433993"/>
              </a:xfrm>
              <a:prstGeom prst="rect">
                <a:avLst/>
              </a:prstGeom>
              <a:noFill/>
            </p:spPr>
            <p:txBody>
              <a:bodyPr wrap="square" lIns="0" tIns="0" rIns="0" bIns="0" rtlCol="0">
                <a:spAutoFit/>
              </a:bodyPr>
              <a:lstStyle/>
              <a:p>
                <a:r>
                  <a:rPr lang="cs-CZ" sz="1600" dirty="0">
                    <a:solidFill>
                      <a:schemeClr val="tx2"/>
                    </a:solidFill>
                  </a:rPr>
                  <a:t>faktura</a:t>
                </a:r>
                <a:endParaRPr lang="en-US" sz="1600" dirty="0">
                  <a:solidFill>
                    <a:schemeClr val="tx2"/>
                  </a:solidFill>
                </a:endParaRPr>
              </a:p>
            </p:txBody>
          </p:sp>
          <p:sp>
            <p:nvSpPr>
              <p:cNvPr id="14" name="TextBox 13">
                <a:extLst>
                  <a:ext uri="{FF2B5EF4-FFF2-40B4-BE49-F238E27FC236}">
                    <a16:creationId xmlns:a16="http://schemas.microsoft.com/office/drawing/2014/main" id="{54136230-0B2C-7150-9566-ABB94B1D5BC7}"/>
                  </a:ext>
                </a:extLst>
              </p:cNvPr>
              <p:cNvSpPr txBox="1"/>
              <p:nvPr/>
            </p:nvSpPr>
            <p:spPr>
              <a:xfrm>
                <a:off x="5760131" y="1684043"/>
                <a:ext cx="792088" cy="433993"/>
              </a:xfrm>
              <a:prstGeom prst="rect">
                <a:avLst/>
              </a:prstGeom>
              <a:noFill/>
            </p:spPr>
            <p:txBody>
              <a:bodyPr wrap="square" lIns="0" tIns="0" rIns="0" bIns="0" rtlCol="0">
                <a:spAutoFit/>
              </a:bodyPr>
              <a:lstStyle/>
              <a:p>
                <a:r>
                  <a:rPr lang="cs-CZ" sz="1600" dirty="0">
                    <a:solidFill>
                      <a:schemeClr val="tx2"/>
                    </a:solidFill>
                  </a:rPr>
                  <a:t>faktura</a:t>
                </a:r>
                <a:endParaRPr lang="en-US" sz="1600" dirty="0">
                  <a:solidFill>
                    <a:schemeClr val="tx2"/>
                  </a:solidFill>
                </a:endParaRPr>
              </a:p>
            </p:txBody>
          </p:sp>
          <p:cxnSp>
            <p:nvCxnSpPr>
              <p:cNvPr id="15" name="Straight Arrow Connector 14">
                <a:extLst>
                  <a:ext uri="{FF2B5EF4-FFF2-40B4-BE49-F238E27FC236}">
                    <a16:creationId xmlns:a16="http://schemas.microsoft.com/office/drawing/2014/main" id="{677C45B1-359D-80EA-7719-13E6504E214A}"/>
                  </a:ext>
                </a:extLst>
              </p:cNvPr>
              <p:cNvCxnSpPr/>
              <p:nvPr/>
            </p:nvCxnSpPr>
            <p:spPr>
              <a:xfrm>
                <a:off x="1187624" y="2564904"/>
                <a:ext cx="0" cy="10801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5A999BAF-1E46-FB22-CA52-98E006041418}"/>
                </a:ext>
              </a:extLst>
            </p:cNvPr>
            <p:cNvSpPr txBox="1"/>
            <p:nvPr/>
          </p:nvSpPr>
          <p:spPr>
            <a:xfrm>
              <a:off x="1131244" y="2499179"/>
              <a:ext cx="693143" cy="542488"/>
            </a:xfrm>
            <a:prstGeom prst="rect">
              <a:avLst/>
            </a:prstGeom>
            <a:noFill/>
          </p:spPr>
          <p:txBody>
            <a:bodyPr wrap="square" lIns="0" tIns="0" rIns="0" bIns="0" rtlCol="0">
              <a:spAutoFit/>
            </a:bodyPr>
            <a:lstStyle/>
            <a:p>
              <a:r>
                <a:rPr lang="cs-CZ" sz="1600" dirty="0">
                  <a:solidFill>
                    <a:srgbClr val="FF0000"/>
                  </a:solidFill>
                </a:rPr>
                <a:t>zboží</a:t>
              </a:r>
            </a:p>
            <a:p>
              <a:endParaRPr lang="en-US" sz="1600" dirty="0">
                <a:solidFill>
                  <a:srgbClr val="FF0000"/>
                </a:solidFill>
              </a:endParaRPr>
            </a:p>
          </p:txBody>
        </p:sp>
      </p:grpSp>
      <p:sp>
        <p:nvSpPr>
          <p:cNvPr id="22" name="Title 2">
            <a:extLst>
              <a:ext uri="{FF2B5EF4-FFF2-40B4-BE49-F238E27FC236}">
                <a16:creationId xmlns:a16="http://schemas.microsoft.com/office/drawing/2014/main" id="{CD507EFB-088C-2CB2-CC2D-28507DE11394}"/>
              </a:ext>
            </a:extLst>
          </p:cNvPr>
          <p:cNvSpPr>
            <a:spLocks noGrp="1"/>
          </p:cNvSpPr>
          <p:nvPr>
            <p:ph type="title"/>
          </p:nvPr>
        </p:nvSpPr>
        <p:spPr>
          <a:xfrm>
            <a:off x="752400" y="432000"/>
            <a:ext cx="7639200" cy="518400"/>
          </a:xfrm>
        </p:spPr>
        <p:txBody>
          <a:bodyPr/>
          <a:lstStyle/>
          <a:p>
            <a:r>
              <a:rPr lang="cs-CZ" dirty="0"/>
              <a:t>Příklad 3 – varianta A) dopravu zajistí TERO</a:t>
            </a:r>
            <a:endParaRPr lang="en-GB" dirty="0"/>
          </a:p>
        </p:txBody>
      </p:sp>
      <p:sp>
        <p:nvSpPr>
          <p:cNvPr id="23" name="Text Placeholder 3">
            <a:extLst>
              <a:ext uri="{FF2B5EF4-FFF2-40B4-BE49-F238E27FC236}">
                <a16:creationId xmlns:a16="http://schemas.microsoft.com/office/drawing/2014/main" id="{473FA7E1-F8C9-F4B7-5936-161B2D53E86A}"/>
              </a:ext>
            </a:extLst>
          </p:cNvPr>
          <p:cNvSpPr>
            <a:spLocks noGrp="1"/>
          </p:cNvSpPr>
          <p:nvPr>
            <p:ph type="body" sz="quarter" idx="10"/>
          </p:nvPr>
        </p:nvSpPr>
        <p:spPr>
          <a:xfrm>
            <a:off x="752400" y="1209602"/>
            <a:ext cx="7639200" cy="4594225"/>
          </a:xfrm>
        </p:spPr>
        <p:txBody>
          <a:bodyPr/>
          <a:lstStyle/>
          <a:p>
            <a:pPr marL="285750" indent="-285750">
              <a:buFont typeface="Arial" panose="020B0604020202020204" pitchFamily="34" charset="0"/>
              <a:buChar char="•"/>
            </a:pPr>
            <a:endParaRPr lang="cs-CZ" sz="1600" b="0" dirty="0"/>
          </a:p>
          <a:p>
            <a:pPr marL="285750" indent="-285750">
              <a:buFont typeface="Arial" panose="020B0604020202020204" pitchFamily="34" charset="0"/>
              <a:buChar char="•"/>
            </a:pPr>
            <a:endParaRPr lang="cs-CZ" sz="1600" b="0" dirty="0"/>
          </a:p>
          <a:p>
            <a:pPr marL="285750" indent="-285750">
              <a:buFont typeface="Arial" panose="020B0604020202020204" pitchFamily="34" charset="0"/>
              <a:buChar char="•"/>
            </a:pPr>
            <a:endParaRPr lang="cs-CZ" sz="1600" b="0" dirty="0"/>
          </a:p>
          <a:p>
            <a:pPr marL="285750" indent="-285750">
              <a:buFont typeface="Arial" panose="020B0604020202020204" pitchFamily="34" charset="0"/>
              <a:buChar char="•"/>
            </a:pPr>
            <a:endParaRPr lang="cs-CZ" sz="1600" b="0" dirty="0"/>
          </a:p>
          <a:p>
            <a:pPr marL="285750" indent="-285750">
              <a:buFont typeface="Arial" panose="020B0604020202020204" pitchFamily="34" charset="0"/>
              <a:buChar char="•"/>
            </a:pPr>
            <a:endParaRPr lang="cs-CZ" sz="1600" b="0" dirty="0"/>
          </a:p>
          <a:p>
            <a:endParaRPr lang="cs-CZ" sz="1600" b="0" dirty="0"/>
          </a:p>
          <a:p>
            <a:pPr marL="285750" indent="-285750">
              <a:buFont typeface="Arial" panose="020B0604020202020204" pitchFamily="34" charset="0"/>
              <a:buChar char="•"/>
            </a:pPr>
            <a:r>
              <a:rPr lang="cs-CZ" sz="1600" b="0" dirty="0"/>
              <a:t>Dopravu je třeba přiřadit první transakci =&gt; ta bude představovat intrakomunitární plnění </a:t>
            </a:r>
          </a:p>
          <a:p>
            <a:pPr marL="570150" lvl="2" indent="-285750">
              <a:buFont typeface="Courier New" panose="02070309020205020404" pitchFamily="49" charset="0"/>
              <a:buChar char="o"/>
            </a:pPr>
            <a:r>
              <a:rPr lang="cs-CZ" sz="1400" dirty="0"/>
              <a:t>Dodání zboží spol. TERO spol. MERKUR tak bude osvobozeno jako dodání do JČS (100 + 0%)</a:t>
            </a:r>
          </a:p>
          <a:p>
            <a:pPr marL="570150" lvl="2" indent="-285750">
              <a:buFont typeface="Courier New" panose="02070309020205020404" pitchFamily="49" charset="0"/>
              <a:buChar char="o"/>
            </a:pPr>
            <a:r>
              <a:rPr lang="cs-CZ" sz="1400" dirty="0"/>
              <a:t>MERKUR realizuje pořízení zboží z JČS (MP ve státě ukončení přepravy v Litvě) (100 + 21%). Ale co to poskytnuté CZ DIČ, má na něco vliv?</a:t>
            </a:r>
          </a:p>
          <a:p>
            <a:pPr marL="285750" indent="-285750">
              <a:buFont typeface="Arial" panose="020B0604020202020204" pitchFamily="34" charset="0"/>
              <a:buChar char="•"/>
            </a:pPr>
            <a:r>
              <a:rPr lang="cs-CZ" sz="1600" b="0" dirty="0"/>
              <a:t>Dodání zboží koncovému zákazníkovi bude dodáním bez přepravy s MP ve státě ukončení předcházejícího pořízení zboží – v Litvě (200 + 21%)</a:t>
            </a:r>
          </a:p>
          <a:p>
            <a:pPr marL="285750" indent="-285750">
              <a:buFont typeface="Arial" panose="020B0604020202020204" pitchFamily="34" charset="0"/>
              <a:buChar char="•"/>
            </a:pPr>
            <a:r>
              <a:rPr lang="cs-CZ" sz="1600" b="0" dirty="0"/>
              <a:t>Společnosti MERKUR vznikne povinnost registrace k DPH v Litvě (tomu se lze vyhnout – viz. Triangulace)</a:t>
            </a:r>
          </a:p>
          <a:p>
            <a:pPr marL="285750" indent="-285750">
              <a:buFont typeface="Arial" panose="020B0604020202020204" pitchFamily="34" charset="0"/>
              <a:buChar char="•"/>
            </a:pPr>
            <a:r>
              <a:rPr lang="cs-CZ" sz="1600" b="0" dirty="0"/>
              <a:t>Dopady pro společnost DELTA – registrace k DPH v Litvě, vratka DPH?</a:t>
            </a:r>
          </a:p>
          <a:p>
            <a:endParaRPr lang="en-GB" dirty="0"/>
          </a:p>
        </p:txBody>
      </p:sp>
      <p:sp>
        <p:nvSpPr>
          <p:cNvPr id="24" name="Rectangle 23">
            <a:extLst>
              <a:ext uri="{FF2B5EF4-FFF2-40B4-BE49-F238E27FC236}">
                <a16:creationId xmlns:a16="http://schemas.microsoft.com/office/drawing/2014/main" id="{01F57289-6D12-DABC-B4B8-90E7F778752C}"/>
              </a:ext>
            </a:extLst>
          </p:cNvPr>
          <p:cNvSpPr/>
          <p:nvPr/>
        </p:nvSpPr>
        <p:spPr>
          <a:xfrm>
            <a:off x="987046" y="1358860"/>
            <a:ext cx="1308395" cy="440678"/>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5" name="Graphic 7" descr="Truck">
            <a:extLst>
              <a:ext uri="{FF2B5EF4-FFF2-40B4-BE49-F238E27FC236}">
                <a16:creationId xmlns:a16="http://schemas.microsoft.com/office/drawing/2014/main" id="{1721C154-0BDF-378F-608E-667E7526F76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39371" y="1068316"/>
            <a:ext cx="323793" cy="342425"/>
          </a:xfrm>
          <a:prstGeom prst="rect">
            <a:avLst/>
          </a:prstGeom>
        </p:spPr>
      </p:pic>
      <p:cxnSp>
        <p:nvCxnSpPr>
          <p:cNvPr id="26" name="Straight Arrow Connector 25">
            <a:extLst>
              <a:ext uri="{FF2B5EF4-FFF2-40B4-BE49-F238E27FC236}">
                <a16:creationId xmlns:a16="http://schemas.microsoft.com/office/drawing/2014/main" id="{2C466CEA-EE2C-8097-9BB8-8A14537F0637}"/>
              </a:ext>
            </a:extLst>
          </p:cNvPr>
          <p:cNvCxnSpPr>
            <a:cxnSpLocks/>
          </p:cNvCxnSpPr>
          <p:nvPr/>
        </p:nvCxnSpPr>
        <p:spPr>
          <a:xfrm>
            <a:off x="2783213" y="1557484"/>
            <a:ext cx="1012796" cy="0"/>
          </a:xfrm>
          <a:prstGeom prst="straightConnector1">
            <a:avLst/>
          </a:prstGeom>
          <a:ln>
            <a:solidFill>
              <a:srgbClr val="00338D"/>
            </a:solidFill>
            <a:tailEnd type="triangle" w="lg" len="lg"/>
          </a:ln>
        </p:spPr>
        <p:style>
          <a:lnRef idx="1">
            <a:schemeClr val="dk1"/>
          </a:lnRef>
          <a:fillRef idx="0">
            <a:schemeClr val="dk1"/>
          </a:fillRef>
          <a:effectRef idx="0">
            <a:schemeClr val="dk1"/>
          </a:effectRef>
          <a:fontRef idx="minor">
            <a:schemeClr val="tx1"/>
          </a:fontRef>
        </p:style>
      </p:cxnSp>
      <p:sp>
        <p:nvSpPr>
          <p:cNvPr id="27" name="Rectangle 26">
            <a:extLst>
              <a:ext uri="{FF2B5EF4-FFF2-40B4-BE49-F238E27FC236}">
                <a16:creationId xmlns:a16="http://schemas.microsoft.com/office/drawing/2014/main" id="{2EED82FF-A864-1885-849E-160948D81152}"/>
              </a:ext>
            </a:extLst>
          </p:cNvPr>
          <p:cNvSpPr/>
          <p:nvPr/>
        </p:nvSpPr>
        <p:spPr>
          <a:xfrm>
            <a:off x="4077600" y="1340160"/>
            <a:ext cx="1308395" cy="440678"/>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8" name="Straight Arrow Connector 27">
            <a:extLst>
              <a:ext uri="{FF2B5EF4-FFF2-40B4-BE49-F238E27FC236}">
                <a16:creationId xmlns:a16="http://schemas.microsoft.com/office/drawing/2014/main" id="{5674804C-6185-A4C0-04E6-2CED8C82ACEC}"/>
              </a:ext>
            </a:extLst>
          </p:cNvPr>
          <p:cNvCxnSpPr>
            <a:cxnSpLocks/>
          </p:cNvCxnSpPr>
          <p:nvPr/>
        </p:nvCxnSpPr>
        <p:spPr>
          <a:xfrm>
            <a:off x="5412866" y="1557484"/>
            <a:ext cx="1012796" cy="0"/>
          </a:xfrm>
          <a:prstGeom prst="straightConnector1">
            <a:avLst/>
          </a:prstGeom>
          <a:ln>
            <a:solidFill>
              <a:srgbClr val="00338D"/>
            </a:solidFill>
            <a:tailEnd type="triangle" w="lg" len="lg"/>
          </a:ln>
        </p:spPr>
        <p:style>
          <a:lnRef idx="1">
            <a:schemeClr val="dk1"/>
          </a:lnRef>
          <a:fillRef idx="0">
            <a:schemeClr val="dk1"/>
          </a:fillRef>
          <a:effectRef idx="0">
            <a:schemeClr val="dk1"/>
          </a:effectRef>
          <a:fontRef idx="minor">
            <a:schemeClr val="tx1"/>
          </a:fontRef>
        </p:style>
      </p:cxnSp>
      <p:sp>
        <p:nvSpPr>
          <p:cNvPr id="29" name="Rectangle 28">
            <a:extLst>
              <a:ext uri="{FF2B5EF4-FFF2-40B4-BE49-F238E27FC236}">
                <a16:creationId xmlns:a16="http://schemas.microsoft.com/office/drawing/2014/main" id="{93C4FBA5-8A4A-3793-5DED-661FCD1A490C}"/>
              </a:ext>
            </a:extLst>
          </p:cNvPr>
          <p:cNvSpPr/>
          <p:nvPr/>
        </p:nvSpPr>
        <p:spPr>
          <a:xfrm>
            <a:off x="6656435" y="1333815"/>
            <a:ext cx="1308395" cy="440678"/>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39897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6" end="6"/>
                                            </p:txEl>
                                          </p:spTgt>
                                        </p:tgtEl>
                                        <p:attrNameLst>
                                          <p:attrName>style.visibility</p:attrName>
                                        </p:attrNameLst>
                                      </p:cBhvr>
                                      <p:to>
                                        <p:strVal val="visible"/>
                                      </p:to>
                                    </p:set>
                                    <p:anim calcmode="lin" valueType="num">
                                      <p:cBhvr additive="base">
                                        <p:cTn id="7" dur="500" fill="hold"/>
                                        <p:tgtEl>
                                          <p:spTgt spid="2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xEl>
                                              <p:pRg st="7" end="7"/>
                                            </p:txEl>
                                          </p:spTgt>
                                        </p:tgtEl>
                                        <p:attrNameLst>
                                          <p:attrName>style.visibility</p:attrName>
                                        </p:attrNameLst>
                                      </p:cBhvr>
                                      <p:to>
                                        <p:strVal val="visible"/>
                                      </p:to>
                                    </p:set>
                                    <p:anim calcmode="lin" valueType="num">
                                      <p:cBhvr additive="base">
                                        <p:cTn id="11"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3">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3">
                                            <p:txEl>
                                              <p:pRg st="8" end="8"/>
                                            </p:txEl>
                                          </p:spTgt>
                                        </p:tgtEl>
                                        <p:attrNameLst>
                                          <p:attrName>style.visibility</p:attrName>
                                        </p:attrNameLst>
                                      </p:cBhvr>
                                      <p:to>
                                        <p:strVal val="visible"/>
                                      </p:to>
                                    </p:set>
                                    <p:anim calcmode="lin" valueType="num">
                                      <p:cBhvr additive="base">
                                        <p:cTn id="15" dur="500" fill="hold"/>
                                        <p:tgtEl>
                                          <p:spTgt spid="23">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3">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3">
                                            <p:txEl>
                                              <p:pRg st="9" end="9"/>
                                            </p:txEl>
                                          </p:spTgt>
                                        </p:tgtEl>
                                        <p:attrNameLst>
                                          <p:attrName>style.visibility</p:attrName>
                                        </p:attrNameLst>
                                      </p:cBhvr>
                                      <p:to>
                                        <p:strVal val="visible"/>
                                      </p:to>
                                    </p:set>
                                    <p:anim calcmode="lin" valueType="num">
                                      <p:cBhvr additive="base">
                                        <p:cTn id="19" dur="500" fill="hold"/>
                                        <p:tgtEl>
                                          <p:spTgt spid="2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
                                            <p:txEl>
                                              <p:pRg st="9" end="9"/>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xEl>
                                              <p:pRg st="10" end="10"/>
                                            </p:txEl>
                                          </p:spTgt>
                                        </p:tgtEl>
                                        <p:attrNameLst>
                                          <p:attrName>style.visibility</p:attrName>
                                        </p:attrNameLst>
                                      </p:cBhvr>
                                      <p:to>
                                        <p:strVal val="visible"/>
                                      </p:to>
                                    </p:set>
                                    <p:anim calcmode="lin" valueType="num">
                                      <p:cBhvr additive="base">
                                        <p:cTn id="23" dur="500" fill="hold"/>
                                        <p:tgtEl>
                                          <p:spTgt spid="23">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3">
                                            <p:txEl>
                                              <p:pRg st="10" end="1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3">
                                            <p:txEl>
                                              <p:pRg st="11" end="11"/>
                                            </p:txEl>
                                          </p:spTgt>
                                        </p:tgtEl>
                                        <p:attrNameLst>
                                          <p:attrName>style.visibility</p:attrName>
                                        </p:attrNameLst>
                                      </p:cBhvr>
                                      <p:to>
                                        <p:strVal val="visible"/>
                                      </p:to>
                                    </p:set>
                                    <p:anim calcmode="lin" valueType="num">
                                      <p:cBhvr additive="base">
                                        <p:cTn id="27" dur="500" fill="hold"/>
                                        <p:tgtEl>
                                          <p:spTgt spid="23">
                                            <p:txEl>
                                              <p:pRg st="11" end="1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337050BB-B375-C426-88E7-E8B147B82B19}"/>
              </a:ext>
            </a:extLst>
          </p:cNvPr>
          <p:cNvSpPr txBox="1">
            <a:spLocks/>
          </p:cNvSpPr>
          <p:nvPr/>
        </p:nvSpPr>
        <p:spPr>
          <a:xfrm>
            <a:off x="752400" y="432000"/>
            <a:ext cx="7639200" cy="518400"/>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3800" kern="1200">
                <a:solidFill>
                  <a:schemeClr val="tx2"/>
                </a:solidFill>
                <a:latin typeface="+mj-lt"/>
                <a:ea typeface="+mj-ea"/>
                <a:cs typeface="+mj-cs"/>
              </a:defRPr>
            </a:lvl1pPr>
          </a:lstStyle>
          <a:p>
            <a:r>
              <a:rPr lang="cs-CZ" dirty="0"/>
              <a:t>Příklad 3 – varianta B) dopravu zajistí DELTA</a:t>
            </a:r>
            <a:endParaRPr lang="en-GB" dirty="0"/>
          </a:p>
        </p:txBody>
      </p:sp>
      <p:grpSp>
        <p:nvGrpSpPr>
          <p:cNvPr id="6" name="Group 5">
            <a:extLst>
              <a:ext uri="{FF2B5EF4-FFF2-40B4-BE49-F238E27FC236}">
                <a16:creationId xmlns:a16="http://schemas.microsoft.com/office/drawing/2014/main" id="{59743BC7-0C92-FE71-BF61-B334E8B9345C}"/>
              </a:ext>
            </a:extLst>
          </p:cNvPr>
          <p:cNvGrpSpPr/>
          <p:nvPr/>
        </p:nvGrpSpPr>
        <p:grpSpPr>
          <a:xfrm>
            <a:off x="799175" y="1185527"/>
            <a:ext cx="7323669" cy="1840033"/>
            <a:chOff x="744290" y="1175175"/>
            <a:chExt cx="7358163" cy="1873247"/>
          </a:xfrm>
        </p:grpSpPr>
        <p:grpSp>
          <p:nvGrpSpPr>
            <p:cNvPr id="7" name="Group 6">
              <a:extLst>
                <a:ext uri="{FF2B5EF4-FFF2-40B4-BE49-F238E27FC236}">
                  <a16:creationId xmlns:a16="http://schemas.microsoft.com/office/drawing/2014/main" id="{80A679A4-873A-1738-E5D6-0EE0A8E80397}"/>
                </a:ext>
              </a:extLst>
            </p:cNvPr>
            <p:cNvGrpSpPr/>
            <p:nvPr/>
          </p:nvGrpSpPr>
          <p:grpSpPr>
            <a:xfrm>
              <a:off x="744290" y="1175175"/>
              <a:ext cx="7358163" cy="1620165"/>
              <a:chOff x="467544" y="1412776"/>
              <a:chExt cx="7848874" cy="2592288"/>
            </a:xfrm>
          </p:grpSpPr>
          <p:grpSp>
            <p:nvGrpSpPr>
              <p:cNvPr id="9" name="Group 13">
                <a:extLst>
                  <a:ext uri="{FF2B5EF4-FFF2-40B4-BE49-F238E27FC236}">
                    <a16:creationId xmlns:a16="http://schemas.microsoft.com/office/drawing/2014/main" id="{AA0012C0-794B-938E-5FF5-DA7D7CBB9226}"/>
                  </a:ext>
                </a:extLst>
              </p:cNvPr>
              <p:cNvGrpSpPr/>
              <p:nvPr/>
            </p:nvGrpSpPr>
            <p:grpSpPr>
              <a:xfrm>
                <a:off x="467545" y="1412776"/>
                <a:ext cx="1944215" cy="1026129"/>
                <a:chOff x="467545" y="1196752"/>
                <a:chExt cx="1944215" cy="1026129"/>
              </a:xfrm>
            </p:grpSpPr>
            <p:sp>
              <p:nvSpPr>
                <p:cNvPr id="24" name="TextBox 23">
                  <a:extLst>
                    <a:ext uri="{FF2B5EF4-FFF2-40B4-BE49-F238E27FC236}">
                      <a16:creationId xmlns:a16="http://schemas.microsoft.com/office/drawing/2014/main" id="{2638C998-45B8-963E-3A5A-0D1C96654C20}"/>
                    </a:ext>
                  </a:extLst>
                </p:cNvPr>
                <p:cNvSpPr txBox="1"/>
                <p:nvPr/>
              </p:nvSpPr>
              <p:spPr>
                <a:xfrm>
                  <a:off x="467545" y="1196752"/>
                  <a:ext cx="1368152" cy="401068"/>
                </a:xfrm>
                <a:prstGeom prst="rect">
                  <a:avLst/>
                </a:prstGeom>
                <a:noFill/>
              </p:spPr>
              <p:txBody>
                <a:bodyPr wrap="square" lIns="0" tIns="0" rIns="0" bIns="0" rtlCol="0">
                  <a:spAutoFit/>
                </a:bodyPr>
                <a:lstStyle/>
                <a:p>
                  <a:r>
                    <a:rPr lang="cs-CZ" sz="1600" dirty="0">
                      <a:solidFill>
                        <a:schemeClr val="accent1">
                          <a:lumMod val="75000"/>
                        </a:schemeClr>
                      </a:solidFill>
                    </a:rPr>
                    <a:t>DIČ PL</a:t>
                  </a:r>
                  <a:endParaRPr lang="en-US" sz="1600" dirty="0">
                    <a:solidFill>
                      <a:schemeClr val="accent1">
                        <a:lumMod val="75000"/>
                      </a:schemeClr>
                    </a:solidFill>
                  </a:endParaRPr>
                </a:p>
              </p:txBody>
            </p:sp>
            <p:sp>
              <p:nvSpPr>
                <p:cNvPr id="25" name="TextBox 24">
                  <a:extLst>
                    <a:ext uri="{FF2B5EF4-FFF2-40B4-BE49-F238E27FC236}">
                      <a16:creationId xmlns:a16="http://schemas.microsoft.com/office/drawing/2014/main" id="{1B950274-7BCF-6EAB-865A-F1F1C2E91242}"/>
                    </a:ext>
                  </a:extLst>
                </p:cNvPr>
                <p:cNvSpPr txBox="1"/>
                <p:nvPr/>
              </p:nvSpPr>
              <p:spPr>
                <a:xfrm>
                  <a:off x="827583" y="1821812"/>
                  <a:ext cx="1584177" cy="401069"/>
                </a:xfrm>
                <a:prstGeom prst="rect">
                  <a:avLst/>
                </a:prstGeom>
                <a:noFill/>
              </p:spPr>
              <p:txBody>
                <a:bodyPr wrap="square" lIns="0" tIns="0" rIns="0" bIns="0" rtlCol="0">
                  <a:spAutoFit/>
                </a:bodyPr>
                <a:lstStyle/>
                <a:p>
                  <a:r>
                    <a:rPr lang="cs-CZ" sz="1600" dirty="0">
                      <a:solidFill>
                        <a:schemeClr val="accent1">
                          <a:lumMod val="75000"/>
                        </a:schemeClr>
                      </a:solidFill>
                    </a:rPr>
                    <a:t>TERO </a:t>
                  </a:r>
                  <a:endParaRPr lang="en-US" sz="1600" dirty="0">
                    <a:solidFill>
                      <a:schemeClr val="accent1">
                        <a:lumMod val="75000"/>
                      </a:schemeClr>
                    </a:solidFill>
                  </a:endParaRPr>
                </a:p>
              </p:txBody>
            </p:sp>
          </p:grpSp>
          <p:grpSp>
            <p:nvGrpSpPr>
              <p:cNvPr id="10" name="Group 18">
                <a:extLst>
                  <a:ext uri="{FF2B5EF4-FFF2-40B4-BE49-F238E27FC236}">
                    <a16:creationId xmlns:a16="http://schemas.microsoft.com/office/drawing/2014/main" id="{3058DAEA-8B4D-E919-B0C8-3E0572A6561A}"/>
                  </a:ext>
                </a:extLst>
              </p:cNvPr>
              <p:cNvGrpSpPr/>
              <p:nvPr/>
            </p:nvGrpSpPr>
            <p:grpSpPr>
              <a:xfrm>
                <a:off x="3923929" y="1412776"/>
                <a:ext cx="1368153" cy="974843"/>
                <a:chOff x="3707905" y="1196752"/>
                <a:chExt cx="1368153" cy="974843"/>
              </a:xfrm>
            </p:grpSpPr>
            <p:sp>
              <p:nvSpPr>
                <p:cNvPr id="22" name="TextBox 21">
                  <a:extLst>
                    <a:ext uri="{FF2B5EF4-FFF2-40B4-BE49-F238E27FC236}">
                      <a16:creationId xmlns:a16="http://schemas.microsoft.com/office/drawing/2014/main" id="{27D45C09-C896-3789-F390-17CF20291EB4}"/>
                    </a:ext>
                  </a:extLst>
                </p:cNvPr>
                <p:cNvSpPr txBox="1"/>
                <p:nvPr/>
              </p:nvSpPr>
              <p:spPr>
                <a:xfrm>
                  <a:off x="3928048" y="1770527"/>
                  <a:ext cx="1008112" cy="401068"/>
                </a:xfrm>
                <a:prstGeom prst="rect">
                  <a:avLst/>
                </a:prstGeom>
                <a:noFill/>
              </p:spPr>
              <p:txBody>
                <a:bodyPr wrap="square" lIns="0" tIns="0" rIns="0" bIns="0" rtlCol="0">
                  <a:spAutoFit/>
                </a:bodyPr>
                <a:lstStyle/>
                <a:p>
                  <a:r>
                    <a:rPr lang="cs-CZ" sz="1600" dirty="0">
                      <a:solidFill>
                        <a:schemeClr val="accent1">
                          <a:lumMod val="75000"/>
                        </a:schemeClr>
                      </a:solidFill>
                    </a:rPr>
                    <a:t>MERKUR</a:t>
                  </a:r>
                  <a:endParaRPr lang="en-US" sz="1600" dirty="0">
                    <a:solidFill>
                      <a:schemeClr val="accent1">
                        <a:lumMod val="75000"/>
                      </a:schemeClr>
                    </a:solidFill>
                  </a:endParaRPr>
                </a:p>
              </p:txBody>
            </p:sp>
            <p:sp>
              <p:nvSpPr>
                <p:cNvPr id="23" name="TextBox 22">
                  <a:extLst>
                    <a:ext uri="{FF2B5EF4-FFF2-40B4-BE49-F238E27FC236}">
                      <a16:creationId xmlns:a16="http://schemas.microsoft.com/office/drawing/2014/main" id="{A19D64E7-C24D-A50A-717B-90B636E0DCAA}"/>
                    </a:ext>
                  </a:extLst>
                </p:cNvPr>
                <p:cNvSpPr txBox="1"/>
                <p:nvPr/>
              </p:nvSpPr>
              <p:spPr>
                <a:xfrm>
                  <a:off x="3707905" y="1196752"/>
                  <a:ext cx="1368153" cy="401068"/>
                </a:xfrm>
                <a:prstGeom prst="rect">
                  <a:avLst/>
                </a:prstGeom>
                <a:noFill/>
              </p:spPr>
              <p:txBody>
                <a:bodyPr wrap="square" lIns="0" tIns="0" rIns="0" bIns="0" rtlCol="0">
                  <a:spAutoFit/>
                </a:bodyPr>
                <a:lstStyle/>
                <a:p>
                  <a:r>
                    <a:rPr lang="cs-CZ" sz="1600" dirty="0">
                      <a:solidFill>
                        <a:schemeClr val="accent1">
                          <a:lumMod val="75000"/>
                        </a:schemeClr>
                      </a:solidFill>
                    </a:rPr>
                    <a:t>DIČ CZ</a:t>
                  </a:r>
                  <a:endParaRPr lang="en-US" sz="1600" dirty="0">
                    <a:solidFill>
                      <a:schemeClr val="accent1">
                        <a:lumMod val="75000"/>
                      </a:schemeClr>
                    </a:solidFill>
                  </a:endParaRPr>
                </a:p>
              </p:txBody>
            </p:sp>
          </p:grpSp>
          <p:grpSp>
            <p:nvGrpSpPr>
              <p:cNvPr id="11" name="Group 17">
                <a:extLst>
                  <a:ext uri="{FF2B5EF4-FFF2-40B4-BE49-F238E27FC236}">
                    <a16:creationId xmlns:a16="http://schemas.microsoft.com/office/drawing/2014/main" id="{DB2CFB16-6BB9-900C-9BF4-54A625F9A896}"/>
                  </a:ext>
                </a:extLst>
              </p:cNvPr>
              <p:cNvGrpSpPr/>
              <p:nvPr/>
            </p:nvGrpSpPr>
            <p:grpSpPr>
              <a:xfrm>
                <a:off x="6948265" y="1412776"/>
                <a:ext cx="1368153" cy="996296"/>
                <a:chOff x="6228185" y="1196752"/>
                <a:chExt cx="1368153" cy="996296"/>
              </a:xfrm>
            </p:grpSpPr>
            <p:sp>
              <p:nvSpPr>
                <p:cNvPr id="20" name="TextBox 19">
                  <a:extLst>
                    <a:ext uri="{FF2B5EF4-FFF2-40B4-BE49-F238E27FC236}">
                      <a16:creationId xmlns:a16="http://schemas.microsoft.com/office/drawing/2014/main" id="{7F4FFD03-F6E2-C8A7-5685-36C955D09334}"/>
                    </a:ext>
                  </a:extLst>
                </p:cNvPr>
                <p:cNvSpPr txBox="1"/>
                <p:nvPr/>
              </p:nvSpPr>
              <p:spPr>
                <a:xfrm>
                  <a:off x="6588226" y="1791980"/>
                  <a:ext cx="1008112" cy="401068"/>
                </a:xfrm>
                <a:prstGeom prst="rect">
                  <a:avLst/>
                </a:prstGeom>
                <a:noFill/>
              </p:spPr>
              <p:txBody>
                <a:bodyPr wrap="square" lIns="0" tIns="0" rIns="0" bIns="0" rtlCol="0">
                  <a:spAutoFit/>
                </a:bodyPr>
                <a:lstStyle/>
                <a:p>
                  <a:r>
                    <a:rPr lang="cs-CZ" sz="1600" dirty="0">
                      <a:solidFill>
                        <a:schemeClr val="accent1">
                          <a:lumMod val="75000"/>
                        </a:schemeClr>
                      </a:solidFill>
                    </a:rPr>
                    <a:t>DELTA</a:t>
                  </a:r>
                  <a:endParaRPr lang="en-US" sz="1600" dirty="0">
                    <a:solidFill>
                      <a:schemeClr val="accent1">
                        <a:lumMod val="75000"/>
                      </a:schemeClr>
                    </a:solidFill>
                  </a:endParaRPr>
                </a:p>
              </p:txBody>
            </p:sp>
            <p:sp>
              <p:nvSpPr>
                <p:cNvPr id="21" name="TextBox 20">
                  <a:extLst>
                    <a:ext uri="{FF2B5EF4-FFF2-40B4-BE49-F238E27FC236}">
                      <a16:creationId xmlns:a16="http://schemas.microsoft.com/office/drawing/2014/main" id="{175E4E73-4911-221B-B515-DDFBE9E048F5}"/>
                    </a:ext>
                  </a:extLst>
                </p:cNvPr>
                <p:cNvSpPr txBox="1"/>
                <p:nvPr/>
              </p:nvSpPr>
              <p:spPr>
                <a:xfrm>
                  <a:off x="6228185" y="1196752"/>
                  <a:ext cx="1368153" cy="401068"/>
                </a:xfrm>
                <a:prstGeom prst="rect">
                  <a:avLst/>
                </a:prstGeom>
                <a:noFill/>
              </p:spPr>
              <p:txBody>
                <a:bodyPr wrap="square" lIns="0" tIns="0" rIns="0" bIns="0" rtlCol="0">
                  <a:spAutoFit/>
                </a:bodyPr>
                <a:lstStyle/>
                <a:p>
                  <a:r>
                    <a:rPr lang="cs-CZ" sz="1600" dirty="0">
                      <a:solidFill>
                        <a:schemeClr val="accent1">
                          <a:lumMod val="75000"/>
                        </a:schemeClr>
                      </a:solidFill>
                    </a:rPr>
                    <a:t>DIČ CZ </a:t>
                  </a:r>
                  <a:endParaRPr lang="en-US" sz="1600" dirty="0">
                    <a:solidFill>
                      <a:schemeClr val="accent1">
                        <a:lumMod val="75000"/>
                      </a:schemeClr>
                    </a:solidFill>
                  </a:endParaRPr>
                </a:p>
              </p:txBody>
            </p:sp>
          </p:grpSp>
          <p:cxnSp>
            <p:nvCxnSpPr>
              <p:cNvPr id="12" name="Straight Connector 11">
                <a:extLst>
                  <a:ext uri="{FF2B5EF4-FFF2-40B4-BE49-F238E27FC236}">
                    <a16:creationId xmlns:a16="http://schemas.microsoft.com/office/drawing/2014/main" id="{3B1E38A3-FFE4-6B3F-41D7-005F6A6A8AAE}"/>
                  </a:ext>
                </a:extLst>
              </p:cNvPr>
              <p:cNvCxnSpPr/>
              <p:nvPr/>
            </p:nvCxnSpPr>
            <p:spPr>
              <a:xfrm>
                <a:off x="2763442" y="1441378"/>
                <a:ext cx="8358" cy="2563686"/>
              </a:xfrm>
              <a:prstGeom prst="line">
                <a:avLst/>
              </a:prstGeom>
              <a:ln w="22225">
                <a:solidFill>
                  <a:schemeClr val="tx2"/>
                </a:solidFill>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F8D57B8-0E1A-25B5-DF3D-46E36B2B1E85}"/>
                  </a:ext>
                </a:extLst>
              </p:cNvPr>
              <p:cNvCxnSpPr/>
              <p:nvPr/>
            </p:nvCxnSpPr>
            <p:spPr>
              <a:xfrm flipH="1">
                <a:off x="467544" y="3068960"/>
                <a:ext cx="2304256" cy="0"/>
              </a:xfrm>
              <a:prstGeom prst="line">
                <a:avLst/>
              </a:prstGeom>
              <a:ln w="22225">
                <a:solidFill>
                  <a:schemeClr val="tx2"/>
                </a:solidFill>
                <a:prstDash val="lgDashDot"/>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48A98B9-E1DE-7D4D-9069-EACA7B4433DD}"/>
                  </a:ext>
                </a:extLst>
              </p:cNvPr>
              <p:cNvSpPr txBox="1"/>
              <p:nvPr/>
            </p:nvSpPr>
            <p:spPr>
              <a:xfrm>
                <a:off x="1907704" y="2583018"/>
                <a:ext cx="864095" cy="401069"/>
              </a:xfrm>
              <a:prstGeom prst="rect">
                <a:avLst/>
              </a:prstGeom>
              <a:noFill/>
            </p:spPr>
            <p:txBody>
              <a:bodyPr wrap="square" lIns="0" tIns="0" rIns="0" bIns="0" rtlCol="0">
                <a:spAutoFit/>
              </a:bodyPr>
              <a:lstStyle/>
              <a:p>
                <a:r>
                  <a:rPr lang="cs-CZ" sz="1600" dirty="0">
                    <a:solidFill>
                      <a:schemeClr val="accent1">
                        <a:lumMod val="75000"/>
                      </a:schemeClr>
                    </a:solidFill>
                  </a:rPr>
                  <a:t>Polsko</a:t>
                </a:r>
                <a:endParaRPr lang="en-US" sz="1600" dirty="0">
                  <a:solidFill>
                    <a:schemeClr val="accent1">
                      <a:lumMod val="75000"/>
                    </a:schemeClr>
                  </a:solidFill>
                </a:endParaRPr>
              </a:p>
            </p:txBody>
          </p:sp>
          <p:sp>
            <p:nvSpPr>
              <p:cNvPr id="15" name="TextBox 14">
                <a:extLst>
                  <a:ext uri="{FF2B5EF4-FFF2-40B4-BE49-F238E27FC236}">
                    <a16:creationId xmlns:a16="http://schemas.microsoft.com/office/drawing/2014/main" id="{43E7CE7F-3BBE-B9C0-ABF8-2C6C23B194CD}"/>
                  </a:ext>
                </a:extLst>
              </p:cNvPr>
              <p:cNvSpPr txBox="1"/>
              <p:nvPr/>
            </p:nvSpPr>
            <p:spPr>
              <a:xfrm>
                <a:off x="2987824" y="3068958"/>
                <a:ext cx="504056" cy="401069"/>
              </a:xfrm>
              <a:prstGeom prst="rect">
                <a:avLst/>
              </a:prstGeom>
              <a:noFill/>
            </p:spPr>
            <p:txBody>
              <a:bodyPr wrap="square" lIns="0" tIns="0" rIns="0" bIns="0" rtlCol="0">
                <a:spAutoFit/>
              </a:bodyPr>
              <a:lstStyle/>
              <a:p>
                <a:r>
                  <a:rPr lang="cs-CZ" sz="1600" dirty="0">
                    <a:solidFill>
                      <a:schemeClr val="accent1">
                        <a:lumMod val="75000"/>
                      </a:schemeClr>
                    </a:solidFill>
                  </a:rPr>
                  <a:t>ČR</a:t>
                </a:r>
                <a:endParaRPr lang="en-US" sz="1600" dirty="0">
                  <a:solidFill>
                    <a:schemeClr val="accent1">
                      <a:lumMod val="75000"/>
                    </a:schemeClr>
                  </a:solidFill>
                </a:endParaRPr>
              </a:p>
            </p:txBody>
          </p:sp>
          <p:sp>
            <p:nvSpPr>
              <p:cNvPr id="16" name="TextBox 15">
                <a:extLst>
                  <a:ext uri="{FF2B5EF4-FFF2-40B4-BE49-F238E27FC236}">
                    <a16:creationId xmlns:a16="http://schemas.microsoft.com/office/drawing/2014/main" id="{CF318CB8-9E97-6E57-686F-F36FAD6218D0}"/>
                  </a:ext>
                </a:extLst>
              </p:cNvPr>
              <p:cNvSpPr txBox="1"/>
              <p:nvPr/>
            </p:nvSpPr>
            <p:spPr>
              <a:xfrm>
                <a:off x="1938165" y="3147005"/>
                <a:ext cx="576063" cy="401069"/>
              </a:xfrm>
              <a:prstGeom prst="rect">
                <a:avLst/>
              </a:prstGeom>
              <a:noFill/>
            </p:spPr>
            <p:txBody>
              <a:bodyPr wrap="square" lIns="0" tIns="0" rIns="0" bIns="0" rtlCol="0">
                <a:spAutoFit/>
              </a:bodyPr>
              <a:lstStyle/>
              <a:p>
                <a:r>
                  <a:rPr lang="cs-CZ" sz="1600" dirty="0">
                    <a:solidFill>
                      <a:schemeClr val="accent1">
                        <a:lumMod val="75000"/>
                      </a:schemeClr>
                    </a:solidFill>
                  </a:rPr>
                  <a:t>Litva</a:t>
                </a:r>
                <a:endParaRPr lang="en-US" sz="1600" dirty="0">
                  <a:solidFill>
                    <a:schemeClr val="accent1">
                      <a:lumMod val="75000"/>
                    </a:schemeClr>
                  </a:solidFill>
                </a:endParaRPr>
              </a:p>
            </p:txBody>
          </p:sp>
          <p:sp>
            <p:nvSpPr>
              <p:cNvPr id="17" name="TextBox 16">
                <a:extLst>
                  <a:ext uri="{FF2B5EF4-FFF2-40B4-BE49-F238E27FC236}">
                    <a16:creationId xmlns:a16="http://schemas.microsoft.com/office/drawing/2014/main" id="{2C63745A-694C-F34C-9D66-51E371BA795E}"/>
                  </a:ext>
                </a:extLst>
              </p:cNvPr>
              <p:cNvSpPr txBox="1"/>
              <p:nvPr/>
            </p:nvSpPr>
            <p:spPr>
              <a:xfrm>
                <a:off x="2843808" y="1697791"/>
                <a:ext cx="792088" cy="401069"/>
              </a:xfrm>
              <a:prstGeom prst="rect">
                <a:avLst/>
              </a:prstGeom>
              <a:noFill/>
            </p:spPr>
            <p:txBody>
              <a:bodyPr wrap="square" lIns="0" tIns="0" rIns="0" bIns="0" rtlCol="0">
                <a:spAutoFit/>
              </a:bodyPr>
              <a:lstStyle/>
              <a:p>
                <a:r>
                  <a:rPr lang="cs-CZ" sz="1600" dirty="0">
                    <a:solidFill>
                      <a:schemeClr val="tx2"/>
                    </a:solidFill>
                  </a:rPr>
                  <a:t>faktura</a:t>
                </a:r>
                <a:endParaRPr lang="en-US" sz="1600" dirty="0">
                  <a:solidFill>
                    <a:schemeClr val="tx2"/>
                  </a:solidFill>
                </a:endParaRPr>
              </a:p>
            </p:txBody>
          </p:sp>
          <p:sp>
            <p:nvSpPr>
              <p:cNvPr id="18" name="TextBox 17">
                <a:extLst>
                  <a:ext uri="{FF2B5EF4-FFF2-40B4-BE49-F238E27FC236}">
                    <a16:creationId xmlns:a16="http://schemas.microsoft.com/office/drawing/2014/main" id="{256B4095-F441-231D-50E2-14EF012F1561}"/>
                  </a:ext>
                </a:extLst>
              </p:cNvPr>
              <p:cNvSpPr txBox="1"/>
              <p:nvPr/>
            </p:nvSpPr>
            <p:spPr>
              <a:xfrm>
                <a:off x="5760131" y="1684039"/>
                <a:ext cx="792088" cy="401069"/>
              </a:xfrm>
              <a:prstGeom prst="rect">
                <a:avLst/>
              </a:prstGeom>
              <a:noFill/>
            </p:spPr>
            <p:txBody>
              <a:bodyPr wrap="square" lIns="0" tIns="0" rIns="0" bIns="0" rtlCol="0">
                <a:spAutoFit/>
              </a:bodyPr>
              <a:lstStyle/>
              <a:p>
                <a:r>
                  <a:rPr lang="cs-CZ" sz="1600" dirty="0">
                    <a:solidFill>
                      <a:schemeClr val="tx2"/>
                    </a:solidFill>
                  </a:rPr>
                  <a:t>faktura</a:t>
                </a:r>
                <a:endParaRPr lang="en-US" sz="1600" dirty="0">
                  <a:solidFill>
                    <a:schemeClr val="tx2"/>
                  </a:solidFill>
                </a:endParaRPr>
              </a:p>
            </p:txBody>
          </p:sp>
          <p:cxnSp>
            <p:nvCxnSpPr>
              <p:cNvPr id="19" name="Straight Arrow Connector 18">
                <a:extLst>
                  <a:ext uri="{FF2B5EF4-FFF2-40B4-BE49-F238E27FC236}">
                    <a16:creationId xmlns:a16="http://schemas.microsoft.com/office/drawing/2014/main" id="{153B7C0B-3F47-D708-B60F-3FA9292AC187}"/>
                  </a:ext>
                </a:extLst>
              </p:cNvPr>
              <p:cNvCxnSpPr/>
              <p:nvPr/>
            </p:nvCxnSpPr>
            <p:spPr>
              <a:xfrm>
                <a:off x="1187624" y="2564904"/>
                <a:ext cx="0" cy="10801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D9514B0B-23A5-F36E-3282-8E972B2FDBF4}"/>
                </a:ext>
              </a:extLst>
            </p:cNvPr>
            <p:cNvSpPr txBox="1"/>
            <p:nvPr/>
          </p:nvSpPr>
          <p:spPr>
            <a:xfrm>
              <a:off x="1131244" y="2499179"/>
              <a:ext cx="693143" cy="549243"/>
            </a:xfrm>
            <a:prstGeom prst="rect">
              <a:avLst/>
            </a:prstGeom>
            <a:noFill/>
          </p:spPr>
          <p:txBody>
            <a:bodyPr wrap="square" lIns="0" tIns="0" rIns="0" bIns="0" rtlCol="0">
              <a:spAutoFit/>
            </a:bodyPr>
            <a:lstStyle/>
            <a:p>
              <a:r>
                <a:rPr lang="cs-CZ" sz="1600" dirty="0">
                  <a:solidFill>
                    <a:srgbClr val="FF0000"/>
                  </a:solidFill>
                </a:rPr>
                <a:t>zboží</a:t>
              </a:r>
            </a:p>
            <a:p>
              <a:endParaRPr lang="en-US" sz="1600" dirty="0">
                <a:solidFill>
                  <a:srgbClr val="FF0000"/>
                </a:solidFill>
              </a:endParaRPr>
            </a:p>
          </p:txBody>
        </p:sp>
      </p:grpSp>
      <p:sp>
        <p:nvSpPr>
          <p:cNvPr id="26" name="Text Placeholder 2">
            <a:extLst>
              <a:ext uri="{FF2B5EF4-FFF2-40B4-BE49-F238E27FC236}">
                <a16:creationId xmlns:a16="http://schemas.microsoft.com/office/drawing/2014/main" id="{66282EBB-F406-ECA9-821A-5C3458B02D12}"/>
              </a:ext>
            </a:extLst>
          </p:cNvPr>
          <p:cNvSpPr txBox="1">
            <a:spLocks/>
          </p:cNvSpPr>
          <p:nvPr/>
        </p:nvSpPr>
        <p:spPr>
          <a:xfrm>
            <a:off x="752400" y="2559583"/>
            <a:ext cx="7639200" cy="3095333"/>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18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tx2"/>
                </a:solidFill>
                <a:latin typeface="+mn-lt"/>
                <a:ea typeface="+mn-ea"/>
                <a:cs typeface="+mn-cs"/>
              </a:defRPr>
            </a:lvl3pPr>
            <a:lvl4pPr marL="36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tx2"/>
                </a:solidFill>
                <a:latin typeface="+mn-lt"/>
                <a:ea typeface="+mn-ea"/>
                <a:cs typeface="+mn-cs"/>
              </a:defRPr>
            </a:lvl4pPr>
            <a:lvl5pPr marL="54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baseline="0">
                <a:solidFill>
                  <a:schemeClr val="tx2"/>
                </a:solidFill>
                <a:latin typeface="+mn-lt"/>
                <a:ea typeface="+mn-ea"/>
                <a:cs typeface="+mn-cs"/>
              </a:defRPr>
            </a:lvl5pPr>
            <a:lvl6pPr marL="864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152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296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cs-CZ" dirty="0"/>
          </a:p>
          <a:p>
            <a:pPr marL="285750" indent="-285750">
              <a:buFont typeface="Arial" panose="020B0604020202020204" pitchFamily="34" charset="0"/>
              <a:buChar char="•"/>
            </a:pPr>
            <a:r>
              <a:rPr lang="cs-CZ" sz="1600" b="0" dirty="0"/>
              <a:t>Dopravu je třeba přiřadit druhé transakci =&gt; ta bude představovat intrakomunitární plnění </a:t>
            </a:r>
          </a:p>
          <a:p>
            <a:pPr marL="285750" indent="-285750">
              <a:buFont typeface="Arial" panose="020B0604020202020204" pitchFamily="34" charset="0"/>
              <a:buChar char="•"/>
            </a:pPr>
            <a:r>
              <a:rPr lang="cs-CZ" sz="1600" b="0" dirty="0"/>
              <a:t>Dodání zboží spol. TERO spol. MERKUR tak bude bez přepravy, MP v Polsku, TERO vykáže lokální plnění (100 + 23%)</a:t>
            </a:r>
          </a:p>
          <a:p>
            <a:pPr marL="285750" indent="-285750">
              <a:buFont typeface="Arial" panose="020B0604020202020204" pitchFamily="34" charset="0"/>
              <a:buChar char="•"/>
            </a:pPr>
            <a:r>
              <a:rPr lang="cs-CZ" sz="1600" b="0" dirty="0"/>
              <a:t>Dodání zboží koncovému zákazníkovi bude dodáním s přepravou, s MP ve státě zahájení přepravy =&gt; v Polsku</a:t>
            </a:r>
          </a:p>
          <a:p>
            <a:pPr marL="570150" lvl="2" indent="-285750">
              <a:buFont typeface="Courier New" panose="02070309020205020404" pitchFamily="49" charset="0"/>
              <a:buChar char="o"/>
            </a:pPr>
            <a:r>
              <a:rPr lang="cs-CZ" sz="1600" dirty="0"/>
              <a:t>Společnosti MERKUR vznikne povinnost registrace k DPH v Polsku</a:t>
            </a:r>
          </a:p>
          <a:p>
            <a:pPr marL="570150" lvl="2" indent="-285750">
              <a:buFont typeface="Courier New" panose="02070309020205020404" pitchFamily="49" charset="0"/>
              <a:buChar char="o"/>
            </a:pPr>
            <a:r>
              <a:rPr lang="cs-CZ" sz="1600" dirty="0"/>
              <a:t>MERKUR v rámci PL přiznání vykáže dodání zboží do JČS (200 + 0%)</a:t>
            </a:r>
          </a:p>
          <a:p>
            <a:pPr marL="570150" lvl="2" indent="-285750">
              <a:buFont typeface="Courier New" panose="02070309020205020404" pitchFamily="49" charset="0"/>
              <a:buChar char="o"/>
            </a:pPr>
            <a:r>
              <a:rPr lang="cs-CZ" sz="1600" dirty="0"/>
              <a:t>DELTA vykáže pořízení zboží z JČS (200 + 21%) – kde??</a:t>
            </a:r>
          </a:p>
          <a:p>
            <a:endParaRPr lang="cs-CZ" dirty="0"/>
          </a:p>
        </p:txBody>
      </p:sp>
      <p:sp>
        <p:nvSpPr>
          <p:cNvPr id="27" name="Rectangle 26">
            <a:extLst>
              <a:ext uri="{FF2B5EF4-FFF2-40B4-BE49-F238E27FC236}">
                <a16:creationId xmlns:a16="http://schemas.microsoft.com/office/drawing/2014/main" id="{F1CD264D-9FF1-DAF3-2F39-54D16C323991}"/>
              </a:ext>
            </a:extLst>
          </p:cNvPr>
          <p:cNvSpPr/>
          <p:nvPr/>
        </p:nvSpPr>
        <p:spPr>
          <a:xfrm>
            <a:off x="777283" y="1453716"/>
            <a:ext cx="1308395" cy="440678"/>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8" name="Straight Arrow Connector 27">
            <a:extLst>
              <a:ext uri="{FF2B5EF4-FFF2-40B4-BE49-F238E27FC236}">
                <a16:creationId xmlns:a16="http://schemas.microsoft.com/office/drawing/2014/main" id="{FB23E485-F6F9-7C23-4008-70BED1AE1900}"/>
              </a:ext>
            </a:extLst>
          </p:cNvPr>
          <p:cNvCxnSpPr>
            <a:cxnSpLocks/>
          </p:cNvCxnSpPr>
          <p:nvPr/>
        </p:nvCxnSpPr>
        <p:spPr>
          <a:xfrm>
            <a:off x="2742722" y="1641874"/>
            <a:ext cx="1012796" cy="0"/>
          </a:xfrm>
          <a:prstGeom prst="straightConnector1">
            <a:avLst/>
          </a:prstGeom>
          <a:ln>
            <a:solidFill>
              <a:srgbClr val="00338D"/>
            </a:solidFill>
            <a:tailEnd type="triangle" w="lg" len="lg"/>
          </a:ln>
        </p:spPr>
        <p:style>
          <a:lnRef idx="1">
            <a:schemeClr val="dk1"/>
          </a:lnRef>
          <a:fillRef idx="0">
            <a:schemeClr val="dk1"/>
          </a:fillRef>
          <a:effectRef idx="0">
            <a:schemeClr val="dk1"/>
          </a:effectRef>
          <a:fontRef idx="minor">
            <a:schemeClr val="tx1"/>
          </a:fontRef>
        </p:style>
      </p:cxnSp>
      <p:sp>
        <p:nvSpPr>
          <p:cNvPr id="29" name="Rectangle 28">
            <a:extLst>
              <a:ext uri="{FF2B5EF4-FFF2-40B4-BE49-F238E27FC236}">
                <a16:creationId xmlns:a16="http://schemas.microsoft.com/office/drawing/2014/main" id="{2BFB489F-0B38-BC15-1846-4C1C620B1977}"/>
              </a:ext>
            </a:extLst>
          </p:cNvPr>
          <p:cNvSpPr/>
          <p:nvPr/>
        </p:nvSpPr>
        <p:spPr>
          <a:xfrm>
            <a:off x="4031438" y="1429809"/>
            <a:ext cx="1308395" cy="440678"/>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0" name="Straight Arrow Connector 29">
            <a:extLst>
              <a:ext uri="{FF2B5EF4-FFF2-40B4-BE49-F238E27FC236}">
                <a16:creationId xmlns:a16="http://schemas.microsoft.com/office/drawing/2014/main" id="{971D3684-F737-F3D3-F58A-489D4240A72C}"/>
              </a:ext>
            </a:extLst>
          </p:cNvPr>
          <p:cNvCxnSpPr>
            <a:cxnSpLocks/>
          </p:cNvCxnSpPr>
          <p:nvPr/>
        </p:nvCxnSpPr>
        <p:spPr>
          <a:xfrm>
            <a:off x="5463900" y="1641874"/>
            <a:ext cx="1012796" cy="0"/>
          </a:xfrm>
          <a:prstGeom prst="straightConnector1">
            <a:avLst/>
          </a:prstGeom>
          <a:ln>
            <a:solidFill>
              <a:srgbClr val="00338D"/>
            </a:solidFill>
            <a:tailEnd type="triangle" w="lg" len="lg"/>
          </a:ln>
        </p:spPr>
        <p:style>
          <a:lnRef idx="1">
            <a:schemeClr val="dk1"/>
          </a:lnRef>
          <a:fillRef idx="0">
            <a:schemeClr val="dk1"/>
          </a:fillRef>
          <a:effectRef idx="0">
            <a:schemeClr val="dk1"/>
          </a:effectRef>
          <a:fontRef idx="minor">
            <a:schemeClr val="tx1"/>
          </a:fontRef>
        </p:style>
      </p:cxnSp>
      <p:sp>
        <p:nvSpPr>
          <p:cNvPr id="31" name="Rectangle 30">
            <a:extLst>
              <a:ext uri="{FF2B5EF4-FFF2-40B4-BE49-F238E27FC236}">
                <a16:creationId xmlns:a16="http://schemas.microsoft.com/office/drawing/2014/main" id="{EC66C706-2CED-8F28-8741-980D12B9A2D0}"/>
              </a:ext>
            </a:extLst>
          </p:cNvPr>
          <p:cNvSpPr/>
          <p:nvPr/>
        </p:nvSpPr>
        <p:spPr>
          <a:xfrm>
            <a:off x="6846241" y="1452155"/>
            <a:ext cx="1308395" cy="440678"/>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Graphic 7" descr="Truck">
            <a:extLst>
              <a:ext uri="{FF2B5EF4-FFF2-40B4-BE49-F238E27FC236}">
                <a16:creationId xmlns:a16="http://schemas.microsoft.com/office/drawing/2014/main" id="{90E4D497-21D3-E61F-A6C8-C1158F6A495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52516" y="1132744"/>
            <a:ext cx="323793" cy="342425"/>
          </a:xfrm>
          <a:prstGeom prst="rect">
            <a:avLst/>
          </a:prstGeom>
        </p:spPr>
      </p:pic>
    </p:spTree>
    <p:extLst>
      <p:ext uri="{BB962C8B-B14F-4D97-AF65-F5344CB8AC3E}">
        <p14:creationId xmlns:p14="http://schemas.microsoft.com/office/powerpoint/2010/main" val="1683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xEl>
                                              <p:pRg st="1" end="1"/>
                                            </p:txEl>
                                          </p:spTgt>
                                        </p:tgtEl>
                                        <p:attrNameLst>
                                          <p:attrName>style.visibility</p:attrName>
                                        </p:attrNameLst>
                                      </p:cBhvr>
                                      <p:to>
                                        <p:strVal val="visible"/>
                                      </p:to>
                                    </p:set>
                                    <p:anim calcmode="lin" valueType="num">
                                      <p:cBhvr additive="base">
                                        <p:cTn id="7"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
                                            <p:txEl>
                                              <p:pRg st="2" end="2"/>
                                            </p:txEl>
                                          </p:spTgt>
                                        </p:tgtEl>
                                        <p:attrNameLst>
                                          <p:attrName>style.visibility</p:attrName>
                                        </p:attrNameLst>
                                      </p:cBhvr>
                                      <p:to>
                                        <p:strVal val="visible"/>
                                      </p:to>
                                    </p:set>
                                    <p:anim calcmode="lin" valueType="num">
                                      <p:cBhvr additive="base">
                                        <p:cTn id="1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
                                            <p:txEl>
                                              <p:pRg st="3" end="3"/>
                                            </p:txEl>
                                          </p:spTgt>
                                        </p:tgtEl>
                                        <p:attrNameLst>
                                          <p:attrName>style.visibility</p:attrName>
                                        </p:attrNameLst>
                                      </p:cBhvr>
                                      <p:to>
                                        <p:strVal val="visible"/>
                                      </p:to>
                                    </p:set>
                                    <p:anim calcmode="lin" valueType="num">
                                      <p:cBhvr additive="base">
                                        <p:cTn id="15"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6">
                                            <p:txEl>
                                              <p:pRg st="4" end="4"/>
                                            </p:txEl>
                                          </p:spTgt>
                                        </p:tgtEl>
                                        <p:attrNameLst>
                                          <p:attrName>style.visibility</p:attrName>
                                        </p:attrNameLst>
                                      </p:cBhvr>
                                      <p:to>
                                        <p:strVal val="visible"/>
                                      </p:to>
                                    </p:set>
                                    <p:anim calcmode="lin" valueType="num">
                                      <p:cBhvr additive="base">
                                        <p:cTn id="19" dur="500" fill="hold"/>
                                        <p:tgtEl>
                                          <p:spTgt spid="2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6">
                                            <p:txEl>
                                              <p:pRg st="5" end="5"/>
                                            </p:txEl>
                                          </p:spTgt>
                                        </p:tgtEl>
                                        <p:attrNameLst>
                                          <p:attrName>style.visibility</p:attrName>
                                        </p:attrNameLst>
                                      </p:cBhvr>
                                      <p:to>
                                        <p:strVal val="visible"/>
                                      </p:to>
                                    </p:set>
                                    <p:anim calcmode="lin" valueType="num">
                                      <p:cBhvr additive="base">
                                        <p:cTn id="2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6">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6">
                                            <p:txEl>
                                              <p:pRg st="6" end="6"/>
                                            </p:txEl>
                                          </p:spTgt>
                                        </p:tgtEl>
                                        <p:attrNameLst>
                                          <p:attrName>style.visibility</p:attrName>
                                        </p:attrNameLst>
                                      </p:cBhvr>
                                      <p:to>
                                        <p:strVal val="visible"/>
                                      </p:to>
                                    </p:set>
                                    <p:anim calcmode="lin" valueType="num">
                                      <p:cBhvr additive="base">
                                        <p:cTn id="27" dur="500" fill="hold"/>
                                        <p:tgtEl>
                                          <p:spTgt spid="26">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048BC629-F6CB-FE37-94DA-4F338BD2B714}"/>
              </a:ext>
            </a:extLst>
          </p:cNvPr>
          <p:cNvSpPr>
            <a:spLocks noGrp="1"/>
          </p:cNvSpPr>
          <p:nvPr>
            <p:ph type="title"/>
          </p:nvPr>
        </p:nvSpPr>
        <p:spPr>
          <a:xfrm>
            <a:off x="752400" y="432000"/>
            <a:ext cx="7639200" cy="518400"/>
          </a:xfrm>
        </p:spPr>
        <p:txBody>
          <a:bodyPr/>
          <a:lstStyle/>
          <a:p>
            <a:r>
              <a:rPr lang="cs-CZ" dirty="0"/>
              <a:t>Příklad 3 – varianta C) dopravu zajistí MERKUR</a:t>
            </a:r>
            <a:endParaRPr lang="en-GB" dirty="0"/>
          </a:p>
        </p:txBody>
      </p:sp>
      <p:grpSp>
        <p:nvGrpSpPr>
          <p:cNvPr id="3" name="Group 2">
            <a:extLst>
              <a:ext uri="{FF2B5EF4-FFF2-40B4-BE49-F238E27FC236}">
                <a16:creationId xmlns:a16="http://schemas.microsoft.com/office/drawing/2014/main" id="{2075298B-20DA-DB58-DB31-51D14E043A1F}"/>
              </a:ext>
            </a:extLst>
          </p:cNvPr>
          <p:cNvGrpSpPr/>
          <p:nvPr/>
        </p:nvGrpSpPr>
        <p:grpSpPr>
          <a:xfrm>
            <a:off x="824335" y="963710"/>
            <a:ext cx="7299399" cy="1701189"/>
            <a:chOff x="744290" y="1175175"/>
            <a:chExt cx="7358163" cy="1863176"/>
          </a:xfrm>
        </p:grpSpPr>
        <p:grpSp>
          <p:nvGrpSpPr>
            <p:cNvPr id="4" name="Group 3">
              <a:extLst>
                <a:ext uri="{FF2B5EF4-FFF2-40B4-BE49-F238E27FC236}">
                  <a16:creationId xmlns:a16="http://schemas.microsoft.com/office/drawing/2014/main" id="{6304F8BF-C398-CA77-F43D-1992BC657493}"/>
                </a:ext>
              </a:extLst>
            </p:cNvPr>
            <p:cNvGrpSpPr/>
            <p:nvPr/>
          </p:nvGrpSpPr>
          <p:grpSpPr>
            <a:xfrm>
              <a:off x="744290" y="1175175"/>
              <a:ext cx="7358163" cy="1620165"/>
              <a:chOff x="467544" y="1412776"/>
              <a:chExt cx="7848874" cy="2592288"/>
            </a:xfrm>
          </p:grpSpPr>
          <p:grpSp>
            <p:nvGrpSpPr>
              <p:cNvPr id="6" name="Group 13">
                <a:extLst>
                  <a:ext uri="{FF2B5EF4-FFF2-40B4-BE49-F238E27FC236}">
                    <a16:creationId xmlns:a16="http://schemas.microsoft.com/office/drawing/2014/main" id="{707A5621-CE6D-38EC-A60E-AFE4302E5ADC}"/>
                  </a:ext>
                </a:extLst>
              </p:cNvPr>
              <p:cNvGrpSpPr/>
              <p:nvPr/>
            </p:nvGrpSpPr>
            <p:grpSpPr>
              <a:xfrm>
                <a:off x="467545" y="1412776"/>
                <a:ext cx="1965216" cy="1017514"/>
                <a:chOff x="467545" y="1196752"/>
                <a:chExt cx="1965216" cy="1017514"/>
              </a:xfrm>
            </p:grpSpPr>
            <p:sp>
              <p:nvSpPr>
                <p:cNvPr id="21" name="TextBox 20">
                  <a:extLst>
                    <a:ext uri="{FF2B5EF4-FFF2-40B4-BE49-F238E27FC236}">
                      <a16:creationId xmlns:a16="http://schemas.microsoft.com/office/drawing/2014/main" id="{3037600E-8F3D-7B36-94A2-7B3D45DB9B38}"/>
                    </a:ext>
                  </a:extLst>
                </p:cNvPr>
                <p:cNvSpPr txBox="1"/>
                <p:nvPr/>
              </p:nvSpPr>
              <p:spPr>
                <a:xfrm>
                  <a:off x="467545" y="1196752"/>
                  <a:ext cx="1368152" cy="431341"/>
                </a:xfrm>
                <a:prstGeom prst="rect">
                  <a:avLst/>
                </a:prstGeom>
                <a:noFill/>
              </p:spPr>
              <p:txBody>
                <a:bodyPr wrap="square" lIns="0" tIns="0" rIns="0" bIns="0" rtlCol="0">
                  <a:spAutoFit/>
                </a:bodyPr>
                <a:lstStyle/>
                <a:p>
                  <a:r>
                    <a:rPr lang="cs-CZ" sz="1600" dirty="0">
                      <a:solidFill>
                        <a:schemeClr val="accent1">
                          <a:lumMod val="75000"/>
                        </a:schemeClr>
                      </a:solidFill>
                    </a:rPr>
                    <a:t>DIČ PL</a:t>
                  </a:r>
                  <a:endParaRPr lang="en-US" sz="1600" dirty="0">
                    <a:solidFill>
                      <a:schemeClr val="accent1">
                        <a:lumMod val="75000"/>
                      </a:schemeClr>
                    </a:solidFill>
                  </a:endParaRPr>
                </a:p>
              </p:txBody>
            </p:sp>
            <p:sp>
              <p:nvSpPr>
                <p:cNvPr id="22" name="TextBox 21">
                  <a:extLst>
                    <a:ext uri="{FF2B5EF4-FFF2-40B4-BE49-F238E27FC236}">
                      <a16:creationId xmlns:a16="http://schemas.microsoft.com/office/drawing/2014/main" id="{0E14D494-54D1-F8D7-4C2E-C49AD8E28EFA}"/>
                    </a:ext>
                  </a:extLst>
                </p:cNvPr>
                <p:cNvSpPr txBox="1"/>
                <p:nvPr/>
              </p:nvSpPr>
              <p:spPr>
                <a:xfrm>
                  <a:off x="848584" y="1782924"/>
                  <a:ext cx="1584177" cy="431342"/>
                </a:xfrm>
                <a:prstGeom prst="rect">
                  <a:avLst/>
                </a:prstGeom>
                <a:noFill/>
              </p:spPr>
              <p:txBody>
                <a:bodyPr wrap="square" lIns="0" tIns="0" rIns="0" bIns="0" rtlCol="0">
                  <a:spAutoFit/>
                </a:bodyPr>
                <a:lstStyle/>
                <a:p>
                  <a:r>
                    <a:rPr lang="cs-CZ" sz="1600" dirty="0">
                      <a:solidFill>
                        <a:schemeClr val="accent1">
                          <a:lumMod val="75000"/>
                        </a:schemeClr>
                      </a:solidFill>
                    </a:rPr>
                    <a:t>TERO </a:t>
                  </a:r>
                  <a:endParaRPr lang="en-US" sz="1600" dirty="0">
                    <a:solidFill>
                      <a:schemeClr val="accent1">
                        <a:lumMod val="75000"/>
                      </a:schemeClr>
                    </a:solidFill>
                  </a:endParaRPr>
                </a:p>
              </p:txBody>
            </p:sp>
          </p:grpSp>
          <p:grpSp>
            <p:nvGrpSpPr>
              <p:cNvPr id="7" name="Group 18">
                <a:extLst>
                  <a:ext uri="{FF2B5EF4-FFF2-40B4-BE49-F238E27FC236}">
                    <a16:creationId xmlns:a16="http://schemas.microsoft.com/office/drawing/2014/main" id="{0E61E215-0152-143B-71AB-EE7F8A7C345E}"/>
                  </a:ext>
                </a:extLst>
              </p:cNvPr>
              <p:cNvGrpSpPr/>
              <p:nvPr/>
            </p:nvGrpSpPr>
            <p:grpSpPr>
              <a:xfrm>
                <a:off x="3923929" y="1412776"/>
                <a:ext cx="1368153" cy="1026674"/>
                <a:chOff x="3707905" y="1196752"/>
                <a:chExt cx="1368153" cy="1026674"/>
              </a:xfrm>
            </p:grpSpPr>
            <p:sp>
              <p:nvSpPr>
                <p:cNvPr id="19" name="TextBox 18">
                  <a:extLst>
                    <a:ext uri="{FF2B5EF4-FFF2-40B4-BE49-F238E27FC236}">
                      <a16:creationId xmlns:a16="http://schemas.microsoft.com/office/drawing/2014/main" id="{CC9ED7E3-73D7-A309-02F3-9713A591EEE3}"/>
                    </a:ext>
                  </a:extLst>
                </p:cNvPr>
                <p:cNvSpPr txBox="1"/>
                <p:nvPr/>
              </p:nvSpPr>
              <p:spPr>
                <a:xfrm>
                  <a:off x="3928363" y="1792084"/>
                  <a:ext cx="1008112" cy="431342"/>
                </a:xfrm>
                <a:prstGeom prst="rect">
                  <a:avLst/>
                </a:prstGeom>
                <a:noFill/>
              </p:spPr>
              <p:txBody>
                <a:bodyPr wrap="square" lIns="0" tIns="0" rIns="0" bIns="0" rtlCol="0">
                  <a:spAutoFit/>
                </a:bodyPr>
                <a:lstStyle/>
                <a:p>
                  <a:r>
                    <a:rPr lang="cs-CZ" sz="1600" dirty="0">
                      <a:solidFill>
                        <a:schemeClr val="accent1">
                          <a:lumMod val="75000"/>
                        </a:schemeClr>
                      </a:solidFill>
                    </a:rPr>
                    <a:t>MERKUR</a:t>
                  </a:r>
                  <a:endParaRPr lang="en-US" sz="1600" dirty="0">
                    <a:solidFill>
                      <a:schemeClr val="accent1">
                        <a:lumMod val="75000"/>
                      </a:schemeClr>
                    </a:solidFill>
                  </a:endParaRPr>
                </a:p>
              </p:txBody>
            </p:sp>
            <p:sp>
              <p:nvSpPr>
                <p:cNvPr id="20" name="TextBox 19">
                  <a:extLst>
                    <a:ext uri="{FF2B5EF4-FFF2-40B4-BE49-F238E27FC236}">
                      <a16:creationId xmlns:a16="http://schemas.microsoft.com/office/drawing/2014/main" id="{750A9719-F1DE-075E-2D9E-3AEFC16C9CCF}"/>
                    </a:ext>
                  </a:extLst>
                </p:cNvPr>
                <p:cNvSpPr txBox="1"/>
                <p:nvPr/>
              </p:nvSpPr>
              <p:spPr>
                <a:xfrm>
                  <a:off x="3707905" y="1196752"/>
                  <a:ext cx="1368153" cy="431341"/>
                </a:xfrm>
                <a:prstGeom prst="rect">
                  <a:avLst/>
                </a:prstGeom>
                <a:noFill/>
              </p:spPr>
              <p:txBody>
                <a:bodyPr wrap="square" lIns="0" tIns="0" rIns="0" bIns="0" rtlCol="0">
                  <a:spAutoFit/>
                </a:bodyPr>
                <a:lstStyle/>
                <a:p>
                  <a:r>
                    <a:rPr lang="cs-CZ" sz="1600" dirty="0">
                      <a:solidFill>
                        <a:schemeClr val="accent1">
                          <a:lumMod val="75000"/>
                        </a:schemeClr>
                      </a:solidFill>
                    </a:rPr>
                    <a:t>DIČ CZ </a:t>
                  </a:r>
                  <a:endParaRPr lang="en-US" sz="1600" dirty="0">
                    <a:solidFill>
                      <a:schemeClr val="accent1">
                        <a:lumMod val="75000"/>
                      </a:schemeClr>
                    </a:solidFill>
                  </a:endParaRPr>
                </a:p>
              </p:txBody>
            </p:sp>
          </p:grpSp>
          <p:grpSp>
            <p:nvGrpSpPr>
              <p:cNvPr id="8" name="Group 17">
                <a:extLst>
                  <a:ext uri="{FF2B5EF4-FFF2-40B4-BE49-F238E27FC236}">
                    <a16:creationId xmlns:a16="http://schemas.microsoft.com/office/drawing/2014/main" id="{40C4C8FE-2BD7-8339-D9F9-322952AA9BE4}"/>
                  </a:ext>
                </a:extLst>
              </p:cNvPr>
              <p:cNvGrpSpPr/>
              <p:nvPr/>
            </p:nvGrpSpPr>
            <p:grpSpPr>
              <a:xfrm>
                <a:off x="6948265" y="1412776"/>
                <a:ext cx="1368153" cy="1026674"/>
                <a:chOff x="6228185" y="1196752"/>
                <a:chExt cx="1368153" cy="1026674"/>
              </a:xfrm>
            </p:grpSpPr>
            <p:sp>
              <p:nvSpPr>
                <p:cNvPr id="17" name="TextBox 16">
                  <a:extLst>
                    <a:ext uri="{FF2B5EF4-FFF2-40B4-BE49-F238E27FC236}">
                      <a16:creationId xmlns:a16="http://schemas.microsoft.com/office/drawing/2014/main" id="{1A9A16FD-1B71-FED0-18DE-63E2345AB96C}"/>
                    </a:ext>
                  </a:extLst>
                </p:cNvPr>
                <p:cNvSpPr txBox="1"/>
                <p:nvPr/>
              </p:nvSpPr>
              <p:spPr>
                <a:xfrm>
                  <a:off x="6588226" y="1792084"/>
                  <a:ext cx="1008112" cy="431342"/>
                </a:xfrm>
                <a:prstGeom prst="rect">
                  <a:avLst/>
                </a:prstGeom>
                <a:noFill/>
              </p:spPr>
              <p:txBody>
                <a:bodyPr wrap="square" lIns="0" tIns="0" rIns="0" bIns="0" rtlCol="0">
                  <a:spAutoFit/>
                </a:bodyPr>
                <a:lstStyle/>
                <a:p>
                  <a:r>
                    <a:rPr lang="cs-CZ" sz="1600" dirty="0">
                      <a:solidFill>
                        <a:schemeClr val="accent1">
                          <a:lumMod val="75000"/>
                        </a:schemeClr>
                      </a:solidFill>
                    </a:rPr>
                    <a:t>DELTA</a:t>
                  </a:r>
                  <a:endParaRPr lang="en-US" sz="1600" dirty="0">
                    <a:solidFill>
                      <a:schemeClr val="accent1">
                        <a:lumMod val="75000"/>
                      </a:schemeClr>
                    </a:solidFill>
                  </a:endParaRPr>
                </a:p>
              </p:txBody>
            </p:sp>
            <p:sp>
              <p:nvSpPr>
                <p:cNvPr id="18" name="TextBox 17">
                  <a:extLst>
                    <a:ext uri="{FF2B5EF4-FFF2-40B4-BE49-F238E27FC236}">
                      <a16:creationId xmlns:a16="http://schemas.microsoft.com/office/drawing/2014/main" id="{AD91D44F-A697-D1F0-25C7-098A89E81D4C}"/>
                    </a:ext>
                  </a:extLst>
                </p:cNvPr>
                <p:cNvSpPr txBox="1"/>
                <p:nvPr/>
              </p:nvSpPr>
              <p:spPr>
                <a:xfrm>
                  <a:off x="6228185" y="1196752"/>
                  <a:ext cx="1368153" cy="431341"/>
                </a:xfrm>
                <a:prstGeom prst="rect">
                  <a:avLst/>
                </a:prstGeom>
                <a:noFill/>
              </p:spPr>
              <p:txBody>
                <a:bodyPr wrap="square" lIns="0" tIns="0" rIns="0" bIns="0" rtlCol="0">
                  <a:spAutoFit/>
                </a:bodyPr>
                <a:lstStyle/>
                <a:p>
                  <a:r>
                    <a:rPr lang="cs-CZ" sz="1600" dirty="0">
                      <a:solidFill>
                        <a:schemeClr val="accent1">
                          <a:lumMod val="75000"/>
                        </a:schemeClr>
                      </a:solidFill>
                    </a:rPr>
                    <a:t>DIČ CZ</a:t>
                  </a:r>
                  <a:endParaRPr lang="en-US" sz="1600" dirty="0">
                    <a:solidFill>
                      <a:schemeClr val="accent1">
                        <a:lumMod val="75000"/>
                      </a:schemeClr>
                    </a:solidFill>
                  </a:endParaRPr>
                </a:p>
              </p:txBody>
            </p:sp>
          </p:grpSp>
          <p:cxnSp>
            <p:nvCxnSpPr>
              <p:cNvPr id="9" name="Straight Connector 8">
                <a:extLst>
                  <a:ext uri="{FF2B5EF4-FFF2-40B4-BE49-F238E27FC236}">
                    <a16:creationId xmlns:a16="http://schemas.microsoft.com/office/drawing/2014/main" id="{B77F5B0E-4E08-EC95-9470-104AAF7723D7}"/>
                  </a:ext>
                </a:extLst>
              </p:cNvPr>
              <p:cNvCxnSpPr/>
              <p:nvPr/>
            </p:nvCxnSpPr>
            <p:spPr>
              <a:xfrm>
                <a:off x="2763442" y="1441378"/>
                <a:ext cx="8358" cy="2563686"/>
              </a:xfrm>
              <a:prstGeom prst="line">
                <a:avLst/>
              </a:prstGeom>
              <a:ln w="22225">
                <a:solidFill>
                  <a:schemeClr val="tx2"/>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D288A09-9C0D-0F98-7B62-C79AC1CF0210}"/>
                  </a:ext>
                </a:extLst>
              </p:cNvPr>
              <p:cNvCxnSpPr/>
              <p:nvPr/>
            </p:nvCxnSpPr>
            <p:spPr>
              <a:xfrm flipH="1">
                <a:off x="467544" y="3068960"/>
                <a:ext cx="2304256" cy="0"/>
              </a:xfrm>
              <a:prstGeom prst="line">
                <a:avLst/>
              </a:prstGeom>
              <a:ln w="22225">
                <a:solidFill>
                  <a:schemeClr val="tx2"/>
                </a:solidFill>
                <a:prstDash val="lgDashDot"/>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306655D-D71C-C467-2178-22D2EE8929D1}"/>
                  </a:ext>
                </a:extLst>
              </p:cNvPr>
              <p:cNvSpPr txBox="1"/>
              <p:nvPr/>
            </p:nvSpPr>
            <p:spPr>
              <a:xfrm>
                <a:off x="1907704" y="2583018"/>
                <a:ext cx="864095" cy="431341"/>
              </a:xfrm>
              <a:prstGeom prst="rect">
                <a:avLst/>
              </a:prstGeom>
              <a:noFill/>
            </p:spPr>
            <p:txBody>
              <a:bodyPr wrap="square" lIns="0" tIns="0" rIns="0" bIns="0" rtlCol="0">
                <a:spAutoFit/>
              </a:bodyPr>
              <a:lstStyle/>
              <a:p>
                <a:r>
                  <a:rPr lang="cs-CZ" sz="1600" dirty="0">
                    <a:solidFill>
                      <a:schemeClr val="accent1">
                        <a:lumMod val="75000"/>
                      </a:schemeClr>
                    </a:solidFill>
                  </a:rPr>
                  <a:t>Polsko</a:t>
                </a:r>
                <a:endParaRPr lang="en-US" sz="1600" dirty="0">
                  <a:solidFill>
                    <a:schemeClr val="accent1">
                      <a:lumMod val="75000"/>
                    </a:schemeClr>
                  </a:solidFill>
                </a:endParaRPr>
              </a:p>
            </p:txBody>
          </p:sp>
          <p:sp>
            <p:nvSpPr>
              <p:cNvPr id="12" name="TextBox 11">
                <a:extLst>
                  <a:ext uri="{FF2B5EF4-FFF2-40B4-BE49-F238E27FC236}">
                    <a16:creationId xmlns:a16="http://schemas.microsoft.com/office/drawing/2014/main" id="{6AA81F2F-7655-5923-BB59-90F8451B52AF}"/>
                  </a:ext>
                </a:extLst>
              </p:cNvPr>
              <p:cNvSpPr txBox="1"/>
              <p:nvPr/>
            </p:nvSpPr>
            <p:spPr>
              <a:xfrm>
                <a:off x="2987824" y="3068961"/>
                <a:ext cx="504056" cy="431341"/>
              </a:xfrm>
              <a:prstGeom prst="rect">
                <a:avLst/>
              </a:prstGeom>
              <a:noFill/>
            </p:spPr>
            <p:txBody>
              <a:bodyPr wrap="square" lIns="0" tIns="0" rIns="0" bIns="0" rtlCol="0">
                <a:spAutoFit/>
              </a:bodyPr>
              <a:lstStyle/>
              <a:p>
                <a:r>
                  <a:rPr lang="cs-CZ" sz="1600" dirty="0">
                    <a:solidFill>
                      <a:schemeClr val="accent1">
                        <a:lumMod val="75000"/>
                      </a:schemeClr>
                    </a:solidFill>
                  </a:rPr>
                  <a:t>ČR</a:t>
                </a:r>
                <a:endParaRPr lang="en-US" sz="1600" dirty="0">
                  <a:solidFill>
                    <a:schemeClr val="accent1">
                      <a:lumMod val="75000"/>
                    </a:schemeClr>
                  </a:solidFill>
                </a:endParaRPr>
              </a:p>
            </p:txBody>
          </p:sp>
          <p:sp>
            <p:nvSpPr>
              <p:cNvPr id="13" name="TextBox 12">
                <a:extLst>
                  <a:ext uri="{FF2B5EF4-FFF2-40B4-BE49-F238E27FC236}">
                    <a16:creationId xmlns:a16="http://schemas.microsoft.com/office/drawing/2014/main" id="{755C2607-A1CE-6E0B-8C86-D0C41710AFB2}"/>
                  </a:ext>
                </a:extLst>
              </p:cNvPr>
              <p:cNvSpPr txBox="1"/>
              <p:nvPr/>
            </p:nvSpPr>
            <p:spPr>
              <a:xfrm>
                <a:off x="1938165" y="3147005"/>
                <a:ext cx="576063" cy="431341"/>
              </a:xfrm>
              <a:prstGeom prst="rect">
                <a:avLst/>
              </a:prstGeom>
              <a:noFill/>
            </p:spPr>
            <p:txBody>
              <a:bodyPr wrap="square" lIns="0" tIns="0" rIns="0" bIns="0" rtlCol="0">
                <a:spAutoFit/>
              </a:bodyPr>
              <a:lstStyle/>
              <a:p>
                <a:r>
                  <a:rPr lang="cs-CZ" sz="1600" dirty="0">
                    <a:solidFill>
                      <a:schemeClr val="accent1">
                        <a:lumMod val="75000"/>
                      </a:schemeClr>
                    </a:solidFill>
                  </a:rPr>
                  <a:t>Litva</a:t>
                </a:r>
                <a:endParaRPr lang="en-US" sz="1600" dirty="0">
                  <a:solidFill>
                    <a:schemeClr val="accent1">
                      <a:lumMod val="75000"/>
                    </a:schemeClr>
                  </a:solidFill>
                </a:endParaRPr>
              </a:p>
            </p:txBody>
          </p:sp>
          <p:sp>
            <p:nvSpPr>
              <p:cNvPr id="14" name="TextBox 13">
                <a:extLst>
                  <a:ext uri="{FF2B5EF4-FFF2-40B4-BE49-F238E27FC236}">
                    <a16:creationId xmlns:a16="http://schemas.microsoft.com/office/drawing/2014/main" id="{A4BAA2D3-4B00-AC1A-E895-6748103A2CB3}"/>
                  </a:ext>
                </a:extLst>
              </p:cNvPr>
              <p:cNvSpPr txBox="1"/>
              <p:nvPr/>
            </p:nvSpPr>
            <p:spPr>
              <a:xfrm>
                <a:off x="2843808" y="1697792"/>
                <a:ext cx="792088" cy="431341"/>
              </a:xfrm>
              <a:prstGeom prst="rect">
                <a:avLst/>
              </a:prstGeom>
              <a:noFill/>
            </p:spPr>
            <p:txBody>
              <a:bodyPr wrap="square" lIns="0" tIns="0" rIns="0" bIns="0" rtlCol="0">
                <a:spAutoFit/>
              </a:bodyPr>
              <a:lstStyle/>
              <a:p>
                <a:r>
                  <a:rPr lang="cs-CZ" sz="1600" dirty="0">
                    <a:solidFill>
                      <a:schemeClr val="tx2"/>
                    </a:solidFill>
                  </a:rPr>
                  <a:t>faktura</a:t>
                </a:r>
                <a:endParaRPr lang="en-US" sz="1600" dirty="0">
                  <a:solidFill>
                    <a:schemeClr val="tx2"/>
                  </a:solidFill>
                </a:endParaRPr>
              </a:p>
            </p:txBody>
          </p:sp>
          <p:sp>
            <p:nvSpPr>
              <p:cNvPr id="15" name="TextBox 14">
                <a:extLst>
                  <a:ext uri="{FF2B5EF4-FFF2-40B4-BE49-F238E27FC236}">
                    <a16:creationId xmlns:a16="http://schemas.microsoft.com/office/drawing/2014/main" id="{13BE9E0A-5569-5547-C974-1BCE77AF524F}"/>
                  </a:ext>
                </a:extLst>
              </p:cNvPr>
              <p:cNvSpPr txBox="1"/>
              <p:nvPr/>
            </p:nvSpPr>
            <p:spPr>
              <a:xfrm>
                <a:off x="5760131" y="1684040"/>
                <a:ext cx="792088" cy="431341"/>
              </a:xfrm>
              <a:prstGeom prst="rect">
                <a:avLst/>
              </a:prstGeom>
              <a:noFill/>
            </p:spPr>
            <p:txBody>
              <a:bodyPr wrap="square" lIns="0" tIns="0" rIns="0" bIns="0" rtlCol="0">
                <a:spAutoFit/>
              </a:bodyPr>
              <a:lstStyle/>
              <a:p>
                <a:r>
                  <a:rPr lang="cs-CZ" sz="1600" dirty="0">
                    <a:solidFill>
                      <a:schemeClr val="tx2"/>
                    </a:solidFill>
                  </a:rPr>
                  <a:t>faktura</a:t>
                </a:r>
                <a:endParaRPr lang="en-US" sz="1600" dirty="0">
                  <a:solidFill>
                    <a:schemeClr val="tx2"/>
                  </a:solidFill>
                </a:endParaRPr>
              </a:p>
            </p:txBody>
          </p:sp>
          <p:cxnSp>
            <p:nvCxnSpPr>
              <p:cNvPr id="16" name="Straight Arrow Connector 15">
                <a:extLst>
                  <a:ext uri="{FF2B5EF4-FFF2-40B4-BE49-F238E27FC236}">
                    <a16:creationId xmlns:a16="http://schemas.microsoft.com/office/drawing/2014/main" id="{D7647E15-20C2-B234-9607-D0DFA523DDF6}"/>
                  </a:ext>
                </a:extLst>
              </p:cNvPr>
              <p:cNvCxnSpPr/>
              <p:nvPr/>
            </p:nvCxnSpPr>
            <p:spPr>
              <a:xfrm>
                <a:off x="1187624" y="2564904"/>
                <a:ext cx="0" cy="10801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D53E891D-5C92-235E-ACF9-D21F943EC860}"/>
                </a:ext>
              </a:extLst>
            </p:cNvPr>
            <p:cNvSpPr txBox="1"/>
            <p:nvPr/>
          </p:nvSpPr>
          <p:spPr>
            <a:xfrm>
              <a:off x="1131244" y="2499179"/>
              <a:ext cx="693143" cy="539172"/>
            </a:xfrm>
            <a:prstGeom prst="rect">
              <a:avLst/>
            </a:prstGeom>
            <a:noFill/>
          </p:spPr>
          <p:txBody>
            <a:bodyPr wrap="square" lIns="0" tIns="0" rIns="0" bIns="0" rtlCol="0">
              <a:spAutoFit/>
            </a:bodyPr>
            <a:lstStyle/>
            <a:p>
              <a:r>
                <a:rPr lang="cs-CZ" sz="1600" dirty="0">
                  <a:solidFill>
                    <a:srgbClr val="FF0000"/>
                  </a:solidFill>
                </a:rPr>
                <a:t>zboží</a:t>
              </a:r>
            </a:p>
            <a:p>
              <a:endParaRPr lang="en-US" sz="1600" dirty="0">
                <a:solidFill>
                  <a:srgbClr val="FF0000"/>
                </a:solidFill>
              </a:endParaRPr>
            </a:p>
          </p:txBody>
        </p:sp>
      </p:grpSp>
      <p:sp>
        <p:nvSpPr>
          <p:cNvPr id="23" name="Text Placeholder 2">
            <a:extLst>
              <a:ext uri="{FF2B5EF4-FFF2-40B4-BE49-F238E27FC236}">
                <a16:creationId xmlns:a16="http://schemas.microsoft.com/office/drawing/2014/main" id="{D63B78E3-4E9A-C011-A499-40B66552CC0D}"/>
              </a:ext>
            </a:extLst>
          </p:cNvPr>
          <p:cNvSpPr txBox="1">
            <a:spLocks/>
          </p:cNvSpPr>
          <p:nvPr/>
        </p:nvSpPr>
        <p:spPr>
          <a:xfrm>
            <a:off x="558833" y="2454213"/>
            <a:ext cx="7639200" cy="2926951"/>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18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tx2"/>
                </a:solidFill>
                <a:latin typeface="+mn-lt"/>
                <a:ea typeface="+mn-ea"/>
                <a:cs typeface="+mn-cs"/>
              </a:defRPr>
            </a:lvl3pPr>
            <a:lvl4pPr marL="36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tx2"/>
                </a:solidFill>
                <a:latin typeface="+mn-lt"/>
                <a:ea typeface="+mn-ea"/>
                <a:cs typeface="+mn-cs"/>
              </a:defRPr>
            </a:lvl4pPr>
            <a:lvl5pPr marL="54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baseline="0">
                <a:solidFill>
                  <a:schemeClr val="tx2"/>
                </a:solidFill>
                <a:latin typeface="+mn-lt"/>
                <a:ea typeface="+mn-ea"/>
                <a:cs typeface="+mn-cs"/>
              </a:defRPr>
            </a:lvl5pPr>
            <a:lvl6pPr marL="864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152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296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400" lvl="2" indent="0">
              <a:buNone/>
            </a:pPr>
            <a:r>
              <a:rPr lang="cs-CZ" sz="1400" u="sng" dirty="0"/>
              <a:t>MERKUR poskytne své CZ DIČ (LT DIČ)</a:t>
            </a:r>
          </a:p>
          <a:p>
            <a:pPr marL="570150" lvl="2" indent="-285750"/>
            <a:r>
              <a:rPr lang="cs-CZ" sz="1200" dirty="0"/>
              <a:t>MERKUR předložením CZ DIČ indikuje, že má jít o přeshraniční transakci mezi spol. TERO a spol. MERKUR</a:t>
            </a:r>
          </a:p>
          <a:p>
            <a:pPr marL="570150" lvl="2" indent="-285750"/>
            <a:r>
              <a:rPr lang="cs-CZ" sz="1200" dirty="0"/>
              <a:t>Dodání zboží spol. TERO spol. MERKUR tak bude osvobozeno jako dodání do JČS (100 + 0%)</a:t>
            </a:r>
          </a:p>
          <a:p>
            <a:pPr marL="570150" lvl="2" indent="-285750"/>
            <a:r>
              <a:rPr lang="cs-CZ" sz="1200" dirty="0"/>
              <a:t>MERKUR realizuje pořízení zboží z JČS (MP ve státě ukončení přepravy v Litvě) (100 + 21%)</a:t>
            </a:r>
          </a:p>
          <a:p>
            <a:pPr marL="570150" lvl="2" indent="-285750"/>
            <a:r>
              <a:rPr lang="cs-CZ" sz="1200" dirty="0"/>
              <a:t>Společnosti MERKUR vznikne povinnost se zaregistrovat k DPH v Litvě (pokud zde ještě DPH registraci nemá), případně možnost Triangulace??</a:t>
            </a:r>
          </a:p>
          <a:p>
            <a:pPr marL="284400" lvl="2" indent="0">
              <a:buNone/>
            </a:pPr>
            <a:r>
              <a:rPr lang="cs-CZ" sz="1400" u="sng" dirty="0"/>
              <a:t>MERKUR poskytne PL DIČ</a:t>
            </a:r>
          </a:p>
          <a:p>
            <a:pPr marL="455850" lvl="2" indent="-171450"/>
            <a:r>
              <a:rPr lang="cs-CZ" sz="1200" dirty="0"/>
              <a:t>Merkur předložením PL DIČ indikuje, že má jít o lokální plnění se společností TERO s místem plnění v Polsku</a:t>
            </a:r>
          </a:p>
          <a:p>
            <a:pPr marL="455850" lvl="2" indent="-171450"/>
            <a:r>
              <a:rPr lang="cs-CZ" sz="1200" dirty="0"/>
              <a:t>První transakce bude bez přepravy =&gt; MP v Polsku, spol. TERO vykáže lokální plnění v Polsku (100 + 23%)</a:t>
            </a:r>
          </a:p>
          <a:p>
            <a:pPr marL="455850" lvl="2" indent="-171450"/>
            <a:r>
              <a:rPr lang="cs-CZ" sz="1200" dirty="0"/>
              <a:t>Transakce mezi spol. Merkur a spol. Delta bude pak přeshraniční plnění, tedy spol. Merkur bude mít osvobozeno dodání zboží do JČS a spol. Delta odvede daň v Litvě</a:t>
            </a:r>
          </a:p>
          <a:p>
            <a:pPr marL="455850" lvl="2" indent="-171450"/>
            <a:r>
              <a:rPr lang="cs-CZ" sz="1200" dirty="0"/>
              <a:t>MERKUR v rámci PL přiznání vykáže dodání do JČS (200 + 0%)</a:t>
            </a:r>
          </a:p>
          <a:p>
            <a:pPr marL="455850" lvl="2" indent="-171450"/>
            <a:r>
              <a:rPr lang="cs-CZ" sz="1200" dirty="0"/>
              <a:t>DELTA vykáže pořízení zboží z JČS (200 + 21%)</a:t>
            </a:r>
          </a:p>
          <a:p>
            <a:endParaRPr lang="cs-CZ" dirty="0"/>
          </a:p>
        </p:txBody>
      </p:sp>
      <p:sp>
        <p:nvSpPr>
          <p:cNvPr id="24" name="Rectangle 23">
            <a:extLst>
              <a:ext uri="{FF2B5EF4-FFF2-40B4-BE49-F238E27FC236}">
                <a16:creationId xmlns:a16="http://schemas.microsoft.com/office/drawing/2014/main" id="{89B3E6CA-4160-B2FA-8CE9-AF8E3F4E82A9}"/>
              </a:ext>
            </a:extLst>
          </p:cNvPr>
          <p:cNvSpPr/>
          <p:nvPr/>
        </p:nvSpPr>
        <p:spPr>
          <a:xfrm>
            <a:off x="839806" y="1215511"/>
            <a:ext cx="1308395" cy="440678"/>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5" name="Straight Arrow Connector 24">
            <a:extLst>
              <a:ext uri="{FF2B5EF4-FFF2-40B4-BE49-F238E27FC236}">
                <a16:creationId xmlns:a16="http://schemas.microsoft.com/office/drawing/2014/main" id="{45553F66-4F33-80BB-F9E3-0FE81705311A}"/>
              </a:ext>
            </a:extLst>
          </p:cNvPr>
          <p:cNvCxnSpPr>
            <a:cxnSpLocks/>
          </p:cNvCxnSpPr>
          <p:nvPr/>
        </p:nvCxnSpPr>
        <p:spPr>
          <a:xfrm>
            <a:off x="2783825" y="1405229"/>
            <a:ext cx="1012796" cy="0"/>
          </a:xfrm>
          <a:prstGeom prst="straightConnector1">
            <a:avLst/>
          </a:prstGeom>
          <a:ln>
            <a:solidFill>
              <a:srgbClr val="00338D"/>
            </a:solidFill>
            <a:tailEnd type="triangle" w="lg" len="lg"/>
          </a:ln>
        </p:spPr>
        <p:style>
          <a:lnRef idx="1">
            <a:schemeClr val="dk1"/>
          </a:lnRef>
          <a:fillRef idx="0">
            <a:schemeClr val="dk1"/>
          </a:fillRef>
          <a:effectRef idx="0">
            <a:schemeClr val="dk1"/>
          </a:effectRef>
          <a:fontRef idx="minor">
            <a:schemeClr val="tx1"/>
          </a:fontRef>
        </p:style>
      </p:cxnSp>
      <p:sp>
        <p:nvSpPr>
          <p:cNvPr id="26" name="Rectangle 25">
            <a:extLst>
              <a:ext uri="{FF2B5EF4-FFF2-40B4-BE49-F238E27FC236}">
                <a16:creationId xmlns:a16="http://schemas.microsoft.com/office/drawing/2014/main" id="{F2C54F90-7863-76FF-5502-D79755EE7D12}"/>
              </a:ext>
            </a:extLst>
          </p:cNvPr>
          <p:cNvSpPr/>
          <p:nvPr/>
        </p:nvSpPr>
        <p:spPr>
          <a:xfrm>
            <a:off x="4046954" y="1212871"/>
            <a:ext cx="1308395" cy="440678"/>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7" name="Straight Arrow Connector 26">
            <a:extLst>
              <a:ext uri="{FF2B5EF4-FFF2-40B4-BE49-F238E27FC236}">
                <a16:creationId xmlns:a16="http://schemas.microsoft.com/office/drawing/2014/main" id="{3ABDA9FE-188E-8399-D98D-44A69345A051}"/>
              </a:ext>
            </a:extLst>
          </p:cNvPr>
          <p:cNvCxnSpPr>
            <a:cxnSpLocks/>
          </p:cNvCxnSpPr>
          <p:nvPr/>
        </p:nvCxnSpPr>
        <p:spPr>
          <a:xfrm>
            <a:off x="5470245" y="1405229"/>
            <a:ext cx="1012796" cy="0"/>
          </a:xfrm>
          <a:prstGeom prst="straightConnector1">
            <a:avLst/>
          </a:prstGeom>
          <a:ln>
            <a:solidFill>
              <a:srgbClr val="00338D"/>
            </a:solidFill>
            <a:tailEnd type="triangle" w="lg" len="lg"/>
          </a:ln>
        </p:spPr>
        <p:style>
          <a:lnRef idx="1">
            <a:schemeClr val="dk1"/>
          </a:lnRef>
          <a:fillRef idx="0">
            <a:schemeClr val="dk1"/>
          </a:fillRef>
          <a:effectRef idx="0">
            <a:schemeClr val="dk1"/>
          </a:effectRef>
          <a:fontRef idx="minor">
            <a:schemeClr val="tx1"/>
          </a:fontRef>
        </p:style>
      </p:cxnSp>
      <p:sp>
        <p:nvSpPr>
          <p:cNvPr id="28" name="Rectangle 27">
            <a:extLst>
              <a:ext uri="{FF2B5EF4-FFF2-40B4-BE49-F238E27FC236}">
                <a16:creationId xmlns:a16="http://schemas.microsoft.com/office/drawing/2014/main" id="{F4087F23-B588-7233-346A-C0D9D76F11FE}"/>
              </a:ext>
            </a:extLst>
          </p:cNvPr>
          <p:cNvSpPr/>
          <p:nvPr/>
        </p:nvSpPr>
        <p:spPr>
          <a:xfrm>
            <a:off x="6833349" y="1212871"/>
            <a:ext cx="1308395" cy="440678"/>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9" name="Graphic 7" descr="Truck">
            <a:extLst>
              <a:ext uri="{FF2B5EF4-FFF2-40B4-BE49-F238E27FC236}">
                <a16:creationId xmlns:a16="http://schemas.microsoft.com/office/drawing/2014/main" id="{01185EF6-CDC0-CE15-6DEA-C7ADF0F1D82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57517" y="915570"/>
            <a:ext cx="323793" cy="342425"/>
          </a:xfrm>
          <a:prstGeom prst="rect">
            <a:avLst/>
          </a:prstGeom>
        </p:spPr>
      </p:pic>
    </p:spTree>
    <p:extLst>
      <p:ext uri="{BB962C8B-B14F-4D97-AF65-F5344CB8AC3E}">
        <p14:creationId xmlns:p14="http://schemas.microsoft.com/office/powerpoint/2010/main" val="401067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1" end="1"/>
                                            </p:txEl>
                                          </p:spTgt>
                                        </p:tgtEl>
                                        <p:attrNameLst>
                                          <p:attrName>style.visibility</p:attrName>
                                        </p:attrNameLst>
                                      </p:cBhvr>
                                      <p:to>
                                        <p:strVal val="visible"/>
                                      </p:to>
                                    </p:set>
                                    <p:anim calcmode="lin" valueType="num">
                                      <p:cBhvr additive="base">
                                        <p:cTn id="13"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 calcmode="lin" valueType="num">
                                      <p:cBhvr additive="base">
                                        <p:cTn id="17"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3">
                                            <p:txEl>
                                              <p:pRg st="3" end="3"/>
                                            </p:txEl>
                                          </p:spTgt>
                                        </p:tgtEl>
                                        <p:attrNameLst>
                                          <p:attrName>style.visibility</p:attrName>
                                        </p:attrNameLst>
                                      </p:cBhvr>
                                      <p:to>
                                        <p:strVal val="visible"/>
                                      </p:to>
                                    </p:set>
                                    <p:anim calcmode="lin" valueType="num">
                                      <p:cBhvr additive="base">
                                        <p:cTn id="2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3">
                                            <p:txEl>
                                              <p:pRg st="4" end="4"/>
                                            </p:txEl>
                                          </p:spTgt>
                                        </p:tgtEl>
                                        <p:attrNameLst>
                                          <p:attrName>style.visibility</p:attrName>
                                        </p:attrNameLst>
                                      </p:cBhvr>
                                      <p:to>
                                        <p:strVal val="visible"/>
                                      </p:to>
                                    </p:set>
                                    <p:anim calcmode="lin" valueType="num">
                                      <p:cBhvr additive="base">
                                        <p:cTn id="25"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
                                            <p:txEl>
                                              <p:pRg st="5" end="5"/>
                                            </p:txEl>
                                          </p:spTgt>
                                        </p:tgtEl>
                                        <p:attrNameLst>
                                          <p:attrName>style.visibility</p:attrName>
                                        </p:attrNameLst>
                                      </p:cBhvr>
                                      <p:to>
                                        <p:strVal val="visible"/>
                                      </p:to>
                                    </p:set>
                                    <p:anim calcmode="lin" valueType="num">
                                      <p:cBhvr additive="base">
                                        <p:cTn id="31"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
                                            <p:txEl>
                                              <p:pRg st="6" end="6"/>
                                            </p:txEl>
                                          </p:spTgt>
                                        </p:tgtEl>
                                        <p:attrNameLst>
                                          <p:attrName>style.visibility</p:attrName>
                                        </p:attrNameLst>
                                      </p:cBhvr>
                                      <p:to>
                                        <p:strVal val="visible"/>
                                      </p:to>
                                    </p:set>
                                    <p:anim calcmode="lin" valueType="num">
                                      <p:cBhvr additive="base">
                                        <p:cTn id="37" dur="500" fill="hold"/>
                                        <p:tgtEl>
                                          <p:spTgt spid="2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3">
                                            <p:txEl>
                                              <p:pRg st="7" end="7"/>
                                            </p:txEl>
                                          </p:spTgt>
                                        </p:tgtEl>
                                        <p:attrNameLst>
                                          <p:attrName>style.visibility</p:attrName>
                                        </p:attrNameLst>
                                      </p:cBhvr>
                                      <p:to>
                                        <p:strVal val="visible"/>
                                      </p:to>
                                    </p:set>
                                    <p:anim calcmode="lin" valueType="num">
                                      <p:cBhvr additive="base">
                                        <p:cTn id="41"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3">
                                            <p:txEl>
                                              <p:pRg st="8" end="8"/>
                                            </p:txEl>
                                          </p:spTgt>
                                        </p:tgtEl>
                                        <p:attrNameLst>
                                          <p:attrName>style.visibility</p:attrName>
                                        </p:attrNameLst>
                                      </p:cBhvr>
                                      <p:to>
                                        <p:strVal val="visible"/>
                                      </p:to>
                                    </p:set>
                                    <p:anim calcmode="lin" valueType="num">
                                      <p:cBhvr additive="base">
                                        <p:cTn id="45" dur="500" fill="hold"/>
                                        <p:tgtEl>
                                          <p:spTgt spid="2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3">
                                            <p:txEl>
                                              <p:pRg st="9" end="9"/>
                                            </p:txEl>
                                          </p:spTgt>
                                        </p:tgtEl>
                                        <p:attrNameLst>
                                          <p:attrName>style.visibility</p:attrName>
                                        </p:attrNameLst>
                                      </p:cBhvr>
                                      <p:to>
                                        <p:strVal val="visible"/>
                                      </p:to>
                                    </p:set>
                                    <p:anim calcmode="lin" valueType="num">
                                      <p:cBhvr additive="base">
                                        <p:cTn id="49" dur="500" fill="hold"/>
                                        <p:tgtEl>
                                          <p:spTgt spid="2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3">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3">
                                            <p:txEl>
                                              <p:pRg st="10" end="10"/>
                                            </p:txEl>
                                          </p:spTgt>
                                        </p:tgtEl>
                                        <p:attrNameLst>
                                          <p:attrName>style.visibility</p:attrName>
                                        </p:attrNameLst>
                                      </p:cBhvr>
                                      <p:to>
                                        <p:strVal val="visible"/>
                                      </p:to>
                                    </p:set>
                                    <p:anim calcmode="lin" valueType="num">
                                      <p:cBhvr additive="base">
                                        <p:cTn id="53" dur="500" fill="hold"/>
                                        <p:tgtEl>
                                          <p:spTgt spid="2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330C6FF-9A74-F074-F587-A83ABE4CF1DE}"/>
              </a:ext>
            </a:extLst>
          </p:cNvPr>
          <p:cNvSpPr>
            <a:spLocks noGrp="1"/>
          </p:cNvSpPr>
          <p:nvPr>
            <p:ph type="ctrTitle"/>
          </p:nvPr>
        </p:nvSpPr>
        <p:spPr>
          <a:xfrm>
            <a:off x="967397" y="2541303"/>
            <a:ext cx="4653337" cy="1775399"/>
          </a:xfrm>
        </p:spPr>
        <p:txBody>
          <a:bodyPr/>
          <a:lstStyle/>
          <a:p>
            <a:r>
              <a:rPr lang="cs-CZ" sz="6600" dirty="0"/>
              <a:t>Triangulace (§ 17 ZDPH)</a:t>
            </a:r>
          </a:p>
        </p:txBody>
      </p:sp>
    </p:spTree>
    <p:extLst>
      <p:ext uri="{BB962C8B-B14F-4D97-AF65-F5344CB8AC3E}">
        <p14:creationId xmlns:p14="http://schemas.microsoft.com/office/powerpoint/2010/main" val="477374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B83D342-39FE-3235-7175-9238408F66F1}"/>
              </a:ext>
            </a:extLst>
          </p:cNvPr>
          <p:cNvGrpSpPr/>
          <p:nvPr/>
        </p:nvGrpSpPr>
        <p:grpSpPr>
          <a:xfrm>
            <a:off x="1893664" y="1642944"/>
            <a:ext cx="5973797" cy="1509991"/>
            <a:chOff x="2091380" y="1196296"/>
            <a:chExt cx="7965062" cy="2013320"/>
          </a:xfrm>
        </p:grpSpPr>
        <p:sp>
          <p:nvSpPr>
            <p:cNvPr id="3" name="TextBox 2">
              <a:extLst>
                <a:ext uri="{FF2B5EF4-FFF2-40B4-BE49-F238E27FC236}">
                  <a16:creationId xmlns:a16="http://schemas.microsoft.com/office/drawing/2014/main" id="{09C82992-8CA5-26FC-E627-DF80576E3568}"/>
                </a:ext>
              </a:extLst>
            </p:cNvPr>
            <p:cNvSpPr txBox="1"/>
            <p:nvPr/>
          </p:nvSpPr>
          <p:spPr>
            <a:xfrm flipH="1">
              <a:off x="2199389" y="1702648"/>
              <a:ext cx="1152128" cy="276999"/>
            </a:xfrm>
            <a:prstGeom prst="rect">
              <a:avLst/>
            </a:prstGeom>
            <a:noFill/>
            <a:ln>
              <a:noFill/>
            </a:ln>
          </p:spPr>
          <p:txBody>
            <a:bodyPr wrap="square" lIns="0" tIns="0" rIns="0" bIns="0" rtlCol="0">
              <a:spAutoFit/>
            </a:bodyPr>
            <a:lstStyle/>
            <a:p>
              <a:pPr algn="ctr"/>
              <a:r>
                <a:rPr lang="cs-CZ" sz="1350" dirty="0">
                  <a:solidFill>
                    <a:schemeClr val="accent1">
                      <a:lumMod val="75000"/>
                    </a:schemeClr>
                  </a:solidFill>
                </a:rPr>
                <a:t>prodávající</a:t>
              </a:r>
            </a:p>
          </p:txBody>
        </p:sp>
        <p:sp>
          <p:nvSpPr>
            <p:cNvPr id="4" name="TextBox 3">
              <a:extLst>
                <a:ext uri="{FF2B5EF4-FFF2-40B4-BE49-F238E27FC236}">
                  <a16:creationId xmlns:a16="http://schemas.microsoft.com/office/drawing/2014/main" id="{E44E417B-BFF4-9F76-AFA8-EC6CDC8C515B}"/>
                </a:ext>
              </a:extLst>
            </p:cNvPr>
            <p:cNvSpPr txBox="1"/>
            <p:nvPr/>
          </p:nvSpPr>
          <p:spPr>
            <a:xfrm flipH="1">
              <a:off x="5475746" y="1594223"/>
              <a:ext cx="1152128" cy="553997"/>
            </a:xfrm>
            <a:prstGeom prst="rect">
              <a:avLst/>
            </a:prstGeom>
            <a:noFill/>
            <a:ln>
              <a:noFill/>
            </a:ln>
          </p:spPr>
          <p:txBody>
            <a:bodyPr wrap="square" lIns="0" tIns="0" rIns="0" bIns="0" rtlCol="0">
              <a:spAutoFit/>
            </a:bodyPr>
            <a:lstStyle/>
            <a:p>
              <a:pPr algn="ctr"/>
              <a:r>
                <a:rPr lang="cs-CZ" sz="1350" dirty="0">
                  <a:solidFill>
                    <a:schemeClr val="accent1">
                      <a:lumMod val="75000"/>
                    </a:schemeClr>
                  </a:solidFill>
                </a:rPr>
                <a:t>prostřední osoba</a:t>
              </a:r>
            </a:p>
          </p:txBody>
        </p:sp>
        <p:sp>
          <p:nvSpPr>
            <p:cNvPr id="5" name="TextBox 4">
              <a:extLst>
                <a:ext uri="{FF2B5EF4-FFF2-40B4-BE49-F238E27FC236}">
                  <a16:creationId xmlns:a16="http://schemas.microsoft.com/office/drawing/2014/main" id="{E6B9E5BE-A0E4-CF5F-3EE0-BAC6AFDDF29C}"/>
                </a:ext>
              </a:extLst>
            </p:cNvPr>
            <p:cNvSpPr txBox="1"/>
            <p:nvPr/>
          </p:nvSpPr>
          <p:spPr>
            <a:xfrm flipH="1">
              <a:off x="8797623" y="1702647"/>
              <a:ext cx="1152128" cy="276999"/>
            </a:xfrm>
            <a:prstGeom prst="rect">
              <a:avLst/>
            </a:prstGeom>
            <a:noFill/>
            <a:ln>
              <a:noFill/>
            </a:ln>
          </p:spPr>
          <p:txBody>
            <a:bodyPr wrap="square" lIns="0" tIns="0" rIns="0" bIns="0" rtlCol="0">
              <a:spAutoFit/>
            </a:bodyPr>
            <a:lstStyle/>
            <a:p>
              <a:pPr algn="ctr"/>
              <a:r>
                <a:rPr lang="cs-CZ" sz="1350" dirty="0">
                  <a:solidFill>
                    <a:schemeClr val="accent1">
                      <a:lumMod val="75000"/>
                    </a:schemeClr>
                  </a:solidFill>
                </a:rPr>
                <a:t> kupující</a:t>
              </a:r>
            </a:p>
          </p:txBody>
        </p:sp>
        <p:sp>
          <p:nvSpPr>
            <p:cNvPr id="6" name="Rectangle 5">
              <a:extLst>
                <a:ext uri="{FF2B5EF4-FFF2-40B4-BE49-F238E27FC236}">
                  <a16:creationId xmlns:a16="http://schemas.microsoft.com/office/drawing/2014/main" id="{9C7E70E4-4AD1-1900-AD72-95C3B0C49310}"/>
                </a:ext>
              </a:extLst>
            </p:cNvPr>
            <p:cNvSpPr/>
            <p:nvPr/>
          </p:nvSpPr>
          <p:spPr>
            <a:xfrm>
              <a:off x="5375922" y="1416902"/>
              <a:ext cx="1368151" cy="91154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solidFill>
                  <a:schemeClr val="accent1">
                    <a:lumMod val="75000"/>
                  </a:schemeClr>
                </a:solidFill>
              </a:endParaRPr>
            </a:p>
          </p:txBody>
        </p:sp>
        <p:sp>
          <p:nvSpPr>
            <p:cNvPr id="7" name="Rectangle 6">
              <a:extLst>
                <a:ext uri="{FF2B5EF4-FFF2-40B4-BE49-F238E27FC236}">
                  <a16:creationId xmlns:a16="http://schemas.microsoft.com/office/drawing/2014/main" id="{8F8E7FEA-4DBB-2F15-C8CE-3078FD9F6C0F}"/>
                </a:ext>
              </a:extLst>
            </p:cNvPr>
            <p:cNvSpPr/>
            <p:nvPr/>
          </p:nvSpPr>
          <p:spPr>
            <a:xfrm>
              <a:off x="2091380" y="1416902"/>
              <a:ext cx="1368151" cy="91154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solidFill>
                  <a:schemeClr val="accent1">
                    <a:lumMod val="75000"/>
                  </a:schemeClr>
                </a:solidFill>
              </a:endParaRPr>
            </a:p>
          </p:txBody>
        </p:sp>
        <p:sp>
          <p:nvSpPr>
            <p:cNvPr id="8" name="Rectangle 7">
              <a:extLst>
                <a:ext uri="{FF2B5EF4-FFF2-40B4-BE49-F238E27FC236}">
                  <a16:creationId xmlns:a16="http://schemas.microsoft.com/office/drawing/2014/main" id="{8CB77A6B-ADCA-14E5-B535-C8C0710920AB}"/>
                </a:ext>
              </a:extLst>
            </p:cNvPr>
            <p:cNvSpPr/>
            <p:nvPr/>
          </p:nvSpPr>
          <p:spPr>
            <a:xfrm>
              <a:off x="8688291" y="1416902"/>
              <a:ext cx="1368151" cy="91154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solidFill>
                  <a:schemeClr val="accent1">
                    <a:lumMod val="75000"/>
                  </a:schemeClr>
                </a:solidFill>
              </a:endParaRPr>
            </a:p>
          </p:txBody>
        </p:sp>
        <p:cxnSp>
          <p:nvCxnSpPr>
            <p:cNvPr id="9" name="Straight Arrow Connector 8">
              <a:extLst>
                <a:ext uri="{FF2B5EF4-FFF2-40B4-BE49-F238E27FC236}">
                  <a16:creationId xmlns:a16="http://schemas.microsoft.com/office/drawing/2014/main" id="{0A0B10FD-3F1F-5C30-1529-40D6620D4E5C}"/>
                </a:ext>
              </a:extLst>
            </p:cNvPr>
            <p:cNvCxnSpPr/>
            <p:nvPr/>
          </p:nvCxnSpPr>
          <p:spPr>
            <a:xfrm>
              <a:off x="6888088" y="1841146"/>
              <a:ext cx="1728192" cy="0"/>
            </a:xfrm>
            <a:prstGeom prst="straightConnector1">
              <a:avLst/>
            </a:prstGeom>
            <a:ln>
              <a:solidFill>
                <a:srgbClr val="483698"/>
              </a:solidFill>
              <a:tailEnd type="triangle" w="lg" len="lg"/>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5CD1873E-1D8D-A778-659D-D1059D9B95FF}"/>
                </a:ext>
              </a:extLst>
            </p:cNvPr>
            <p:cNvCxnSpPr/>
            <p:nvPr/>
          </p:nvCxnSpPr>
          <p:spPr>
            <a:xfrm>
              <a:off x="4511826" y="1198849"/>
              <a:ext cx="1" cy="1870113"/>
            </a:xfrm>
            <a:prstGeom prst="line">
              <a:avLst/>
            </a:prstGeom>
            <a:ln w="25400">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751B04B-861C-03F7-383C-5A9F25F4B30B}"/>
                </a:ext>
              </a:extLst>
            </p:cNvPr>
            <p:cNvSpPr txBox="1"/>
            <p:nvPr/>
          </p:nvSpPr>
          <p:spPr>
            <a:xfrm>
              <a:off x="5807968" y="2963394"/>
              <a:ext cx="495879" cy="246221"/>
            </a:xfrm>
            <a:prstGeom prst="rect">
              <a:avLst/>
            </a:prstGeom>
            <a:noFill/>
          </p:spPr>
          <p:txBody>
            <a:bodyPr wrap="square" lIns="0" tIns="0" rIns="0" bIns="0" rtlCol="0">
              <a:spAutoFit/>
            </a:bodyPr>
            <a:lstStyle/>
            <a:p>
              <a:r>
                <a:rPr lang="cs-CZ" sz="1200" dirty="0">
                  <a:solidFill>
                    <a:schemeClr val="accent1">
                      <a:lumMod val="75000"/>
                    </a:schemeClr>
                  </a:solidFill>
                </a:rPr>
                <a:t>EU 2</a:t>
              </a:r>
            </a:p>
          </p:txBody>
        </p:sp>
        <p:sp>
          <p:nvSpPr>
            <p:cNvPr id="12" name="TextBox 11">
              <a:extLst>
                <a:ext uri="{FF2B5EF4-FFF2-40B4-BE49-F238E27FC236}">
                  <a16:creationId xmlns:a16="http://schemas.microsoft.com/office/drawing/2014/main" id="{C12710D4-2200-3165-B848-B373CFE19C1C}"/>
                </a:ext>
              </a:extLst>
            </p:cNvPr>
            <p:cNvSpPr txBox="1"/>
            <p:nvPr/>
          </p:nvSpPr>
          <p:spPr>
            <a:xfrm>
              <a:off x="2527515" y="2963395"/>
              <a:ext cx="495879" cy="246221"/>
            </a:xfrm>
            <a:prstGeom prst="rect">
              <a:avLst/>
            </a:prstGeom>
            <a:noFill/>
          </p:spPr>
          <p:txBody>
            <a:bodyPr wrap="square" lIns="0" tIns="0" rIns="0" bIns="0" rtlCol="0">
              <a:spAutoFit/>
            </a:bodyPr>
            <a:lstStyle/>
            <a:p>
              <a:r>
                <a:rPr lang="cs-CZ" sz="1200" dirty="0">
                  <a:solidFill>
                    <a:schemeClr val="accent1">
                      <a:lumMod val="75000"/>
                    </a:schemeClr>
                  </a:solidFill>
                </a:rPr>
                <a:t>EU 1</a:t>
              </a:r>
            </a:p>
          </p:txBody>
        </p:sp>
        <p:sp>
          <p:nvSpPr>
            <p:cNvPr id="13" name="TextBox 12">
              <a:extLst>
                <a:ext uri="{FF2B5EF4-FFF2-40B4-BE49-F238E27FC236}">
                  <a16:creationId xmlns:a16="http://schemas.microsoft.com/office/drawing/2014/main" id="{8E5FEE76-7FA7-17C0-972E-DE7AB3B7D58A}"/>
                </a:ext>
              </a:extLst>
            </p:cNvPr>
            <p:cNvSpPr txBox="1"/>
            <p:nvPr/>
          </p:nvSpPr>
          <p:spPr>
            <a:xfrm>
              <a:off x="9124425" y="2963395"/>
              <a:ext cx="495879" cy="246221"/>
            </a:xfrm>
            <a:prstGeom prst="rect">
              <a:avLst/>
            </a:prstGeom>
            <a:noFill/>
          </p:spPr>
          <p:txBody>
            <a:bodyPr wrap="square" lIns="0" tIns="0" rIns="0" bIns="0" rtlCol="0">
              <a:spAutoFit/>
            </a:bodyPr>
            <a:lstStyle/>
            <a:p>
              <a:r>
                <a:rPr lang="cs-CZ" sz="1200" dirty="0">
                  <a:solidFill>
                    <a:schemeClr val="accent1">
                      <a:lumMod val="75000"/>
                    </a:schemeClr>
                  </a:solidFill>
                </a:rPr>
                <a:t>EU 3</a:t>
              </a:r>
            </a:p>
          </p:txBody>
        </p:sp>
        <p:cxnSp>
          <p:nvCxnSpPr>
            <p:cNvPr id="14" name="Straight Arrow Connector 13">
              <a:extLst>
                <a:ext uri="{FF2B5EF4-FFF2-40B4-BE49-F238E27FC236}">
                  <a16:creationId xmlns:a16="http://schemas.microsoft.com/office/drawing/2014/main" id="{B3C3646F-1911-4136-656F-2F53F1955A2D}"/>
                </a:ext>
              </a:extLst>
            </p:cNvPr>
            <p:cNvCxnSpPr/>
            <p:nvPr/>
          </p:nvCxnSpPr>
          <p:spPr>
            <a:xfrm>
              <a:off x="3575720" y="1841146"/>
              <a:ext cx="1728192" cy="0"/>
            </a:xfrm>
            <a:prstGeom prst="straightConnector1">
              <a:avLst/>
            </a:prstGeom>
            <a:ln>
              <a:solidFill>
                <a:srgbClr val="483698"/>
              </a:solidFill>
              <a:tailEnd type="triangle" w="lg" len="lg"/>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D2B0CDA3-E916-CCBB-DE34-DD48FC35508C}"/>
                </a:ext>
              </a:extLst>
            </p:cNvPr>
            <p:cNvSpPr txBox="1"/>
            <p:nvPr/>
          </p:nvSpPr>
          <p:spPr>
            <a:xfrm flipH="1">
              <a:off x="3438017" y="1486624"/>
              <a:ext cx="1152128" cy="276998"/>
            </a:xfrm>
            <a:prstGeom prst="rect">
              <a:avLst/>
            </a:prstGeom>
            <a:noFill/>
            <a:ln>
              <a:noFill/>
            </a:ln>
          </p:spPr>
          <p:txBody>
            <a:bodyPr wrap="square" lIns="0" tIns="0" rIns="0" bIns="0" rtlCol="0">
              <a:spAutoFit/>
            </a:bodyPr>
            <a:lstStyle/>
            <a:p>
              <a:pPr algn="ctr"/>
              <a:r>
                <a:rPr lang="cs-CZ" sz="1350" dirty="0">
                  <a:solidFill>
                    <a:schemeClr val="accent1">
                      <a:lumMod val="75000"/>
                    </a:schemeClr>
                  </a:solidFill>
                </a:rPr>
                <a:t>faktura</a:t>
              </a:r>
            </a:p>
          </p:txBody>
        </p:sp>
        <p:sp>
          <p:nvSpPr>
            <p:cNvPr id="16" name="TextBox 15">
              <a:extLst>
                <a:ext uri="{FF2B5EF4-FFF2-40B4-BE49-F238E27FC236}">
                  <a16:creationId xmlns:a16="http://schemas.microsoft.com/office/drawing/2014/main" id="{F0582705-E73C-A65F-2DFC-65B66D3E34AA}"/>
                </a:ext>
              </a:extLst>
            </p:cNvPr>
            <p:cNvSpPr txBox="1"/>
            <p:nvPr/>
          </p:nvSpPr>
          <p:spPr>
            <a:xfrm flipH="1">
              <a:off x="6699884" y="1486624"/>
              <a:ext cx="1152128" cy="276998"/>
            </a:xfrm>
            <a:prstGeom prst="rect">
              <a:avLst/>
            </a:prstGeom>
            <a:noFill/>
            <a:ln>
              <a:noFill/>
            </a:ln>
          </p:spPr>
          <p:txBody>
            <a:bodyPr wrap="square" lIns="0" tIns="0" rIns="0" bIns="0" rtlCol="0">
              <a:spAutoFit/>
            </a:bodyPr>
            <a:lstStyle/>
            <a:p>
              <a:pPr algn="ctr"/>
              <a:r>
                <a:rPr lang="cs-CZ" sz="1350" dirty="0">
                  <a:solidFill>
                    <a:schemeClr val="accent1">
                      <a:lumMod val="75000"/>
                    </a:schemeClr>
                  </a:solidFill>
                </a:rPr>
                <a:t>faktura</a:t>
              </a:r>
            </a:p>
          </p:txBody>
        </p:sp>
        <p:cxnSp>
          <p:nvCxnSpPr>
            <p:cNvPr id="17" name="Straight Arrow Connector 16">
              <a:extLst>
                <a:ext uri="{FF2B5EF4-FFF2-40B4-BE49-F238E27FC236}">
                  <a16:creationId xmlns:a16="http://schemas.microsoft.com/office/drawing/2014/main" id="{D9B39F9A-1EC5-033F-EB5B-321E210C5A5A}"/>
                </a:ext>
              </a:extLst>
            </p:cNvPr>
            <p:cNvCxnSpPr/>
            <p:nvPr/>
          </p:nvCxnSpPr>
          <p:spPr>
            <a:xfrm>
              <a:off x="3215680" y="2722319"/>
              <a:ext cx="5616624" cy="0"/>
            </a:xfrm>
            <a:prstGeom prst="straightConnector1">
              <a:avLst/>
            </a:prstGeom>
            <a:ln>
              <a:solidFill>
                <a:schemeClr val="tx2"/>
              </a:solidFill>
              <a:tailEnd type="none" w="lg" len="lg"/>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AED99246-3246-4304-1201-675E609ABC82}"/>
                </a:ext>
              </a:extLst>
            </p:cNvPr>
            <p:cNvCxnSpPr/>
            <p:nvPr/>
          </p:nvCxnSpPr>
          <p:spPr>
            <a:xfrm>
              <a:off x="3215680" y="2387882"/>
              <a:ext cx="0" cy="334439"/>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6F69C83-E2E5-BB95-0842-9827A678CCFC}"/>
                </a:ext>
              </a:extLst>
            </p:cNvPr>
            <p:cNvCxnSpPr/>
            <p:nvPr/>
          </p:nvCxnSpPr>
          <p:spPr>
            <a:xfrm>
              <a:off x="8825219" y="2387882"/>
              <a:ext cx="1" cy="334439"/>
            </a:xfrm>
            <a:prstGeom prst="line">
              <a:avLst/>
            </a:prstGeom>
            <a:ln>
              <a:solidFill>
                <a:schemeClr val="tx2"/>
              </a:solidFill>
              <a:headEnd type="triangle" w="lg" len="lg"/>
              <a:tailEnd type="non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21D8419-D4E7-5CED-5B50-A7768C57200B}"/>
                </a:ext>
              </a:extLst>
            </p:cNvPr>
            <p:cNvSpPr txBox="1"/>
            <p:nvPr/>
          </p:nvSpPr>
          <p:spPr>
            <a:xfrm flipH="1">
              <a:off x="5447926" y="2455296"/>
              <a:ext cx="1152128" cy="276998"/>
            </a:xfrm>
            <a:prstGeom prst="rect">
              <a:avLst/>
            </a:prstGeom>
            <a:noFill/>
            <a:ln>
              <a:noFill/>
            </a:ln>
          </p:spPr>
          <p:txBody>
            <a:bodyPr wrap="square" lIns="0" tIns="0" rIns="0" bIns="0" rtlCol="0">
              <a:spAutoFit/>
            </a:bodyPr>
            <a:lstStyle/>
            <a:p>
              <a:pPr algn="ctr"/>
              <a:r>
                <a:rPr lang="cs-CZ" sz="1350" dirty="0">
                  <a:solidFill>
                    <a:schemeClr val="accent1">
                      <a:lumMod val="75000"/>
                    </a:schemeClr>
                  </a:solidFill>
                </a:rPr>
                <a:t>zboží</a:t>
              </a:r>
            </a:p>
          </p:txBody>
        </p:sp>
        <p:cxnSp>
          <p:nvCxnSpPr>
            <p:cNvPr id="21" name="Straight Connector 20">
              <a:extLst>
                <a:ext uri="{FF2B5EF4-FFF2-40B4-BE49-F238E27FC236}">
                  <a16:creationId xmlns:a16="http://schemas.microsoft.com/office/drawing/2014/main" id="{0744968D-416D-1812-819A-BED855809C5A}"/>
                </a:ext>
              </a:extLst>
            </p:cNvPr>
            <p:cNvCxnSpPr/>
            <p:nvPr/>
          </p:nvCxnSpPr>
          <p:spPr>
            <a:xfrm>
              <a:off x="7752185" y="1196296"/>
              <a:ext cx="1" cy="1870113"/>
            </a:xfrm>
            <a:prstGeom prst="line">
              <a:avLst/>
            </a:prstGeom>
            <a:ln w="25400">
              <a:solidFill>
                <a:srgbClr val="C00000"/>
              </a:solidFill>
              <a:prstDash val="lgDash"/>
            </a:ln>
          </p:spPr>
          <p:style>
            <a:lnRef idx="1">
              <a:schemeClr val="accent1"/>
            </a:lnRef>
            <a:fillRef idx="0">
              <a:schemeClr val="accent1"/>
            </a:fillRef>
            <a:effectRef idx="0">
              <a:schemeClr val="accent1"/>
            </a:effectRef>
            <a:fontRef idx="minor">
              <a:schemeClr val="tx1"/>
            </a:fontRef>
          </p:style>
        </p:cxnSp>
      </p:grpSp>
      <p:sp>
        <p:nvSpPr>
          <p:cNvPr id="22" name="Text Placeholder 1">
            <a:extLst>
              <a:ext uri="{FF2B5EF4-FFF2-40B4-BE49-F238E27FC236}">
                <a16:creationId xmlns:a16="http://schemas.microsoft.com/office/drawing/2014/main" id="{314D8D2E-4A1B-BD0A-5B69-64A1FCE93877}"/>
              </a:ext>
            </a:extLst>
          </p:cNvPr>
          <p:cNvSpPr txBox="1">
            <a:spLocks/>
          </p:cNvSpPr>
          <p:nvPr/>
        </p:nvSpPr>
        <p:spPr>
          <a:xfrm>
            <a:off x="832341" y="3842745"/>
            <a:ext cx="8241323" cy="1637021"/>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18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tx2"/>
                </a:solidFill>
                <a:latin typeface="+mn-lt"/>
                <a:ea typeface="+mn-ea"/>
                <a:cs typeface="+mn-cs"/>
              </a:defRPr>
            </a:lvl3pPr>
            <a:lvl4pPr marL="36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tx2"/>
                </a:solidFill>
                <a:latin typeface="+mn-lt"/>
                <a:ea typeface="+mn-ea"/>
                <a:cs typeface="+mn-cs"/>
              </a:defRPr>
            </a:lvl4pPr>
            <a:lvl5pPr marL="54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baseline="0">
                <a:solidFill>
                  <a:schemeClr val="tx2"/>
                </a:solidFill>
                <a:latin typeface="+mn-lt"/>
                <a:ea typeface="+mn-ea"/>
                <a:cs typeface="+mn-cs"/>
              </a:defRPr>
            </a:lvl5pPr>
            <a:lvl6pPr marL="864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152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296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fontAlgn="base">
              <a:buNone/>
              <a:defRPr/>
            </a:pPr>
            <a:r>
              <a:rPr lang="cs-CZ" sz="1600" b="1" dirty="0"/>
              <a:t>Obecná DPH pravidla</a:t>
            </a:r>
          </a:p>
          <a:p>
            <a:pPr marL="263776" lvl="2" indent="-263776" fontAlgn="base">
              <a:defRPr/>
            </a:pPr>
            <a:r>
              <a:rPr lang="cs-CZ" sz="1600" dirty="0"/>
              <a:t>Dvě varianty:</a:t>
            </a:r>
          </a:p>
          <a:p>
            <a:pPr marL="803776" lvl="4" indent="-263776" fontAlgn="base">
              <a:defRPr/>
            </a:pPr>
            <a:r>
              <a:rPr lang="cs-CZ" sz="1600" dirty="0"/>
              <a:t>Lokální prodej v EU 1 a dodání z EU 1 do EU 3</a:t>
            </a:r>
          </a:p>
          <a:p>
            <a:pPr marL="803776" lvl="4" indent="-263776" fontAlgn="base">
              <a:defRPr/>
            </a:pPr>
            <a:r>
              <a:rPr lang="cs-CZ" sz="1600" dirty="0"/>
              <a:t>Dodání z EU 1 do EU 3 a lokální prodej v EU 3</a:t>
            </a:r>
          </a:p>
          <a:p>
            <a:pPr marL="263776" lvl="2" indent="-263776" fontAlgn="base">
              <a:defRPr/>
            </a:pPr>
            <a:r>
              <a:rPr lang="cs-CZ" sz="1600" dirty="0"/>
              <a:t>Prostřední osoba je povinna registrovat se v EU 1 nebo EU 3</a:t>
            </a:r>
          </a:p>
          <a:p>
            <a:pPr marL="0" lvl="2" indent="0" fontAlgn="base">
              <a:buNone/>
              <a:defRPr/>
            </a:pPr>
            <a:endParaRPr lang="cs-CZ" sz="1200" dirty="0"/>
          </a:p>
        </p:txBody>
      </p:sp>
      <p:sp>
        <p:nvSpPr>
          <p:cNvPr id="23" name="Title 2">
            <a:extLst>
              <a:ext uri="{FF2B5EF4-FFF2-40B4-BE49-F238E27FC236}">
                <a16:creationId xmlns:a16="http://schemas.microsoft.com/office/drawing/2014/main" id="{6FA3B54B-21D0-5122-8141-4E276BB6A61C}"/>
              </a:ext>
            </a:extLst>
          </p:cNvPr>
          <p:cNvSpPr>
            <a:spLocks noGrp="1"/>
          </p:cNvSpPr>
          <p:nvPr>
            <p:ph type="title"/>
          </p:nvPr>
        </p:nvSpPr>
        <p:spPr>
          <a:xfrm>
            <a:off x="752400" y="432000"/>
            <a:ext cx="7639200" cy="518400"/>
          </a:xfrm>
        </p:spPr>
        <p:txBody>
          <a:bodyPr/>
          <a:lstStyle/>
          <a:p>
            <a:r>
              <a:rPr lang="pl-PL" dirty="0" err="1"/>
              <a:t>Triangulace</a:t>
            </a:r>
            <a:r>
              <a:rPr lang="pl-PL" dirty="0"/>
              <a:t> I</a:t>
            </a:r>
            <a:endParaRPr lang="en-GB" dirty="0"/>
          </a:p>
        </p:txBody>
      </p:sp>
    </p:spTree>
    <p:extLst>
      <p:ext uri="{BB962C8B-B14F-4D97-AF65-F5344CB8AC3E}">
        <p14:creationId xmlns:p14="http://schemas.microsoft.com/office/powerpoint/2010/main" val="1936961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
            <a:extLst>
              <a:ext uri="{FF2B5EF4-FFF2-40B4-BE49-F238E27FC236}">
                <a16:creationId xmlns:a16="http://schemas.microsoft.com/office/drawing/2014/main" id="{EFFD7BA6-649D-8EFD-A533-1FA19CFAF66E}"/>
              </a:ext>
            </a:extLst>
          </p:cNvPr>
          <p:cNvSpPr>
            <a:spLocks noGrp="1"/>
          </p:cNvSpPr>
          <p:nvPr>
            <p:ph type="title"/>
          </p:nvPr>
        </p:nvSpPr>
        <p:spPr>
          <a:xfrm>
            <a:off x="752400" y="432000"/>
            <a:ext cx="7639200" cy="518400"/>
          </a:xfrm>
        </p:spPr>
        <p:txBody>
          <a:bodyPr/>
          <a:lstStyle/>
          <a:p>
            <a:r>
              <a:rPr lang="pl-PL" dirty="0" err="1"/>
              <a:t>Triangulace</a:t>
            </a:r>
            <a:r>
              <a:rPr lang="pl-PL" dirty="0"/>
              <a:t> II</a:t>
            </a:r>
            <a:endParaRPr lang="en-GB" dirty="0"/>
          </a:p>
        </p:txBody>
      </p:sp>
      <p:sp>
        <p:nvSpPr>
          <p:cNvPr id="26" name="Text Placeholder 1">
            <a:extLst>
              <a:ext uri="{FF2B5EF4-FFF2-40B4-BE49-F238E27FC236}">
                <a16:creationId xmlns:a16="http://schemas.microsoft.com/office/drawing/2014/main" id="{68F8FFA8-E450-F2A6-BDE5-6DA4C799E17E}"/>
              </a:ext>
            </a:extLst>
          </p:cNvPr>
          <p:cNvSpPr txBox="1">
            <a:spLocks/>
          </p:cNvSpPr>
          <p:nvPr/>
        </p:nvSpPr>
        <p:spPr>
          <a:xfrm>
            <a:off x="806027" y="3634338"/>
            <a:ext cx="8241323" cy="1637021"/>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18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tx2"/>
                </a:solidFill>
                <a:latin typeface="+mn-lt"/>
                <a:ea typeface="+mn-ea"/>
                <a:cs typeface="+mn-cs"/>
              </a:defRPr>
            </a:lvl3pPr>
            <a:lvl4pPr marL="36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tx2"/>
                </a:solidFill>
                <a:latin typeface="+mn-lt"/>
                <a:ea typeface="+mn-ea"/>
                <a:cs typeface="+mn-cs"/>
              </a:defRPr>
            </a:lvl4pPr>
            <a:lvl5pPr marL="54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baseline="0">
                <a:solidFill>
                  <a:schemeClr val="tx2"/>
                </a:solidFill>
                <a:latin typeface="+mn-lt"/>
                <a:ea typeface="+mn-ea"/>
                <a:cs typeface="+mn-cs"/>
              </a:defRPr>
            </a:lvl5pPr>
            <a:lvl6pPr marL="864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152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296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3776" lvl="2" indent="-263776" fontAlgn="base">
              <a:defRPr/>
            </a:pPr>
            <a:r>
              <a:rPr lang="cs-CZ" sz="1600" dirty="0"/>
              <a:t>Tři plátci registrovaní k DPH ve třech různých členských státech</a:t>
            </a:r>
          </a:p>
          <a:p>
            <a:pPr marL="263776" lvl="2" indent="-263776" fontAlgn="base">
              <a:defRPr/>
            </a:pPr>
            <a:r>
              <a:rPr lang="cs-CZ" sz="1600" dirty="0"/>
              <a:t>Fakturace: prodávající – prostřední osoba – kupující</a:t>
            </a:r>
          </a:p>
          <a:p>
            <a:pPr marL="263776" lvl="2" indent="-263776" fontAlgn="base">
              <a:defRPr/>
            </a:pPr>
            <a:r>
              <a:rPr lang="cs-CZ" sz="1600" dirty="0"/>
              <a:t>Pohyb zboží: prodávající – kupující</a:t>
            </a:r>
          </a:p>
          <a:p>
            <a:pPr marL="0" lvl="2" indent="0" fontAlgn="base">
              <a:buNone/>
              <a:defRPr/>
            </a:pPr>
            <a:endParaRPr lang="cs-CZ" sz="1200" dirty="0"/>
          </a:p>
          <a:p>
            <a:pPr marL="0" lvl="2" indent="0" fontAlgn="base">
              <a:buNone/>
              <a:defRPr/>
            </a:pPr>
            <a:r>
              <a:rPr lang="cs-CZ" sz="1600" b="1" dirty="0"/>
              <a:t>Zjednodušení pro třístranný obchod</a:t>
            </a:r>
          </a:p>
          <a:p>
            <a:pPr marL="263776" lvl="2" indent="-263776" fontAlgn="base">
              <a:defRPr/>
            </a:pPr>
            <a:r>
              <a:rPr lang="cs-CZ" sz="1600" dirty="0"/>
              <a:t>Eliminace lokálního prodeje</a:t>
            </a:r>
          </a:p>
          <a:p>
            <a:pPr marL="263776" lvl="2" indent="-263776" fontAlgn="base">
              <a:defRPr/>
            </a:pPr>
            <a:r>
              <a:rPr lang="cs-CZ" sz="1600" dirty="0"/>
              <a:t>Prostřední osoba není povinna registrovat se v </a:t>
            </a:r>
            <a:r>
              <a:rPr lang="cs-CZ" sz="1600" b="1" dirty="0"/>
              <a:t>EU 3</a:t>
            </a:r>
          </a:p>
          <a:p>
            <a:pPr marL="0" lvl="2" indent="0" fontAlgn="base">
              <a:buNone/>
              <a:defRPr/>
            </a:pPr>
            <a:endParaRPr lang="cs-CZ" sz="1200" dirty="0"/>
          </a:p>
        </p:txBody>
      </p:sp>
      <p:grpSp>
        <p:nvGrpSpPr>
          <p:cNvPr id="27" name="Group 26">
            <a:extLst>
              <a:ext uri="{FF2B5EF4-FFF2-40B4-BE49-F238E27FC236}">
                <a16:creationId xmlns:a16="http://schemas.microsoft.com/office/drawing/2014/main" id="{51DA01A1-8FFE-222C-4035-3D04276F8057}"/>
              </a:ext>
            </a:extLst>
          </p:cNvPr>
          <p:cNvGrpSpPr/>
          <p:nvPr/>
        </p:nvGrpSpPr>
        <p:grpSpPr>
          <a:xfrm>
            <a:off x="1893664" y="1642944"/>
            <a:ext cx="5973797" cy="1509991"/>
            <a:chOff x="2091380" y="1196296"/>
            <a:chExt cx="7965062" cy="2013320"/>
          </a:xfrm>
        </p:grpSpPr>
        <p:sp>
          <p:nvSpPr>
            <p:cNvPr id="28" name="TextBox 27">
              <a:extLst>
                <a:ext uri="{FF2B5EF4-FFF2-40B4-BE49-F238E27FC236}">
                  <a16:creationId xmlns:a16="http://schemas.microsoft.com/office/drawing/2014/main" id="{DCA9EDBE-50F9-43A6-C669-7F1DD84781CE}"/>
                </a:ext>
              </a:extLst>
            </p:cNvPr>
            <p:cNvSpPr txBox="1"/>
            <p:nvPr/>
          </p:nvSpPr>
          <p:spPr>
            <a:xfrm flipH="1">
              <a:off x="2199389" y="1702648"/>
              <a:ext cx="1152128" cy="276999"/>
            </a:xfrm>
            <a:prstGeom prst="rect">
              <a:avLst/>
            </a:prstGeom>
            <a:noFill/>
            <a:ln>
              <a:noFill/>
            </a:ln>
          </p:spPr>
          <p:txBody>
            <a:bodyPr wrap="square" lIns="0" tIns="0" rIns="0" bIns="0" rtlCol="0">
              <a:spAutoFit/>
            </a:bodyPr>
            <a:lstStyle/>
            <a:p>
              <a:pPr algn="ctr"/>
              <a:r>
                <a:rPr lang="cs-CZ" sz="1350" dirty="0">
                  <a:solidFill>
                    <a:schemeClr val="accent1">
                      <a:lumMod val="75000"/>
                    </a:schemeClr>
                  </a:solidFill>
                </a:rPr>
                <a:t>prodávající</a:t>
              </a:r>
            </a:p>
          </p:txBody>
        </p:sp>
        <p:sp>
          <p:nvSpPr>
            <p:cNvPr id="29" name="TextBox 28">
              <a:extLst>
                <a:ext uri="{FF2B5EF4-FFF2-40B4-BE49-F238E27FC236}">
                  <a16:creationId xmlns:a16="http://schemas.microsoft.com/office/drawing/2014/main" id="{837BABBD-AD6B-0CE7-B012-2041665EB09F}"/>
                </a:ext>
              </a:extLst>
            </p:cNvPr>
            <p:cNvSpPr txBox="1"/>
            <p:nvPr/>
          </p:nvSpPr>
          <p:spPr>
            <a:xfrm flipH="1">
              <a:off x="5475746" y="1594223"/>
              <a:ext cx="1152128" cy="553997"/>
            </a:xfrm>
            <a:prstGeom prst="rect">
              <a:avLst/>
            </a:prstGeom>
            <a:noFill/>
            <a:ln>
              <a:noFill/>
            </a:ln>
          </p:spPr>
          <p:txBody>
            <a:bodyPr wrap="square" lIns="0" tIns="0" rIns="0" bIns="0" rtlCol="0">
              <a:spAutoFit/>
            </a:bodyPr>
            <a:lstStyle/>
            <a:p>
              <a:pPr algn="ctr"/>
              <a:r>
                <a:rPr lang="cs-CZ" sz="1350" dirty="0">
                  <a:solidFill>
                    <a:schemeClr val="accent1">
                      <a:lumMod val="75000"/>
                    </a:schemeClr>
                  </a:solidFill>
                </a:rPr>
                <a:t>prostřední osoba</a:t>
              </a:r>
            </a:p>
          </p:txBody>
        </p:sp>
        <p:sp>
          <p:nvSpPr>
            <p:cNvPr id="30" name="TextBox 29">
              <a:extLst>
                <a:ext uri="{FF2B5EF4-FFF2-40B4-BE49-F238E27FC236}">
                  <a16:creationId xmlns:a16="http://schemas.microsoft.com/office/drawing/2014/main" id="{8506CF08-2C69-9146-4511-FCD2D3AEDEA4}"/>
                </a:ext>
              </a:extLst>
            </p:cNvPr>
            <p:cNvSpPr txBox="1"/>
            <p:nvPr/>
          </p:nvSpPr>
          <p:spPr>
            <a:xfrm flipH="1">
              <a:off x="8797623" y="1702647"/>
              <a:ext cx="1152128" cy="276999"/>
            </a:xfrm>
            <a:prstGeom prst="rect">
              <a:avLst/>
            </a:prstGeom>
            <a:noFill/>
            <a:ln>
              <a:noFill/>
            </a:ln>
          </p:spPr>
          <p:txBody>
            <a:bodyPr wrap="square" lIns="0" tIns="0" rIns="0" bIns="0" rtlCol="0">
              <a:spAutoFit/>
            </a:bodyPr>
            <a:lstStyle/>
            <a:p>
              <a:pPr algn="ctr"/>
              <a:r>
                <a:rPr lang="cs-CZ" sz="1350" dirty="0">
                  <a:solidFill>
                    <a:schemeClr val="accent1">
                      <a:lumMod val="75000"/>
                    </a:schemeClr>
                  </a:solidFill>
                </a:rPr>
                <a:t> kupující</a:t>
              </a:r>
            </a:p>
          </p:txBody>
        </p:sp>
        <p:sp>
          <p:nvSpPr>
            <p:cNvPr id="31" name="Rectangle 30">
              <a:extLst>
                <a:ext uri="{FF2B5EF4-FFF2-40B4-BE49-F238E27FC236}">
                  <a16:creationId xmlns:a16="http://schemas.microsoft.com/office/drawing/2014/main" id="{3AC3F3E3-DB51-D122-8774-3ED4DDFB0703}"/>
                </a:ext>
              </a:extLst>
            </p:cNvPr>
            <p:cNvSpPr/>
            <p:nvPr/>
          </p:nvSpPr>
          <p:spPr>
            <a:xfrm>
              <a:off x="5375922" y="1416902"/>
              <a:ext cx="1368151" cy="91154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solidFill>
                  <a:schemeClr val="accent1">
                    <a:lumMod val="75000"/>
                  </a:schemeClr>
                </a:solidFill>
              </a:endParaRPr>
            </a:p>
          </p:txBody>
        </p:sp>
        <p:sp>
          <p:nvSpPr>
            <p:cNvPr id="32" name="Rectangle 31">
              <a:extLst>
                <a:ext uri="{FF2B5EF4-FFF2-40B4-BE49-F238E27FC236}">
                  <a16:creationId xmlns:a16="http://schemas.microsoft.com/office/drawing/2014/main" id="{38E8C7A4-43DC-72AC-C391-D825D7C9B58C}"/>
                </a:ext>
              </a:extLst>
            </p:cNvPr>
            <p:cNvSpPr/>
            <p:nvPr/>
          </p:nvSpPr>
          <p:spPr>
            <a:xfrm>
              <a:off x="2091380" y="1416902"/>
              <a:ext cx="1368151" cy="91154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solidFill>
                  <a:schemeClr val="accent1">
                    <a:lumMod val="75000"/>
                  </a:schemeClr>
                </a:solidFill>
              </a:endParaRPr>
            </a:p>
          </p:txBody>
        </p:sp>
        <p:sp>
          <p:nvSpPr>
            <p:cNvPr id="33" name="Rectangle 32">
              <a:extLst>
                <a:ext uri="{FF2B5EF4-FFF2-40B4-BE49-F238E27FC236}">
                  <a16:creationId xmlns:a16="http://schemas.microsoft.com/office/drawing/2014/main" id="{9D816521-DF38-3186-45B9-398EC92F21D6}"/>
                </a:ext>
              </a:extLst>
            </p:cNvPr>
            <p:cNvSpPr/>
            <p:nvPr/>
          </p:nvSpPr>
          <p:spPr>
            <a:xfrm>
              <a:off x="8688291" y="1416902"/>
              <a:ext cx="1368151" cy="91154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solidFill>
                  <a:schemeClr val="accent1">
                    <a:lumMod val="75000"/>
                  </a:schemeClr>
                </a:solidFill>
              </a:endParaRPr>
            </a:p>
          </p:txBody>
        </p:sp>
        <p:cxnSp>
          <p:nvCxnSpPr>
            <p:cNvPr id="34" name="Straight Arrow Connector 33">
              <a:extLst>
                <a:ext uri="{FF2B5EF4-FFF2-40B4-BE49-F238E27FC236}">
                  <a16:creationId xmlns:a16="http://schemas.microsoft.com/office/drawing/2014/main" id="{C32502D1-0E2C-6239-94CC-FB0F20AAF4CD}"/>
                </a:ext>
              </a:extLst>
            </p:cNvPr>
            <p:cNvCxnSpPr/>
            <p:nvPr/>
          </p:nvCxnSpPr>
          <p:spPr>
            <a:xfrm>
              <a:off x="6888088" y="1841146"/>
              <a:ext cx="1728192" cy="0"/>
            </a:xfrm>
            <a:prstGeom prst="straightConnector1">
              <a:avLst/>
            </a:prstGeom>
            <a:ln>
              <a:solidFill>
                <a:srgbClr val="483698"/>
              </a:solidFill>
              <a:tailEnd type="triangle" w="lg" len="lg"/>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2EEC3F39-BDE0-ECA7-C3CE-8744ADB43B62}"/>
                </a:ext>
              </a:extLst>
            </p:cNvPr>
            <p:cNvCxnSpPr/>
            <p:nvPr/>
          </p:nvCxnSpPr>
          <p:spPr>
            <a:xfrm>
              <a:off x="4511826" y="1198849"/>
              <a:ext cx="1" cy="1870113"/>
            </a:xfrm>
            <a:prstGeom prst="line">
              <a:avLst/>
            </a:prstGeom>
            <a:ln w="25400">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DAB46771-534F-E4F9-AC38-F288C7153D64}"/>
                </a:ext>
              </a:extLst>
            </p:cNvPr>
            <p:cNvSpPr txBox="1"/>
            <p:nvPr/>
          </p:nvSpPr>
          <p:spPr>
            <a:xfrm>
              <a:off x="5807968" y="2963394"/>
              <a:ext cx="495879" cy="246221"/>
            </a:xfrm>
            <a:prstGeom prst="rect">
              <a:avLst/>
            </a:prstGeom>
            <a:noFill/>
          </p:spPr>
          <p:txBody>
            <a:bodyPr wrap="square" lIns="0" tIns="0" rIns="0" bIns="0" rtlCol="0">
              <a:spAutoFit/>
            </a:bodyPr>
            <a:lstStyle/>
            <a:p>
              <a:r>
                <a:rPr lang="cs-CZ" sz="1200" dirty="0">
                  <a:solidFill>
                    <a:schemeClr val="accent1">
                      <a:lumMod val="75000"/>
                    </a:schemeClr>
                  </a:solidFill>
                </a:rPr>
                <a:t>EU 2</a:t>
              </a:r>
            </a:p>
          </p:txBody>
        </p:sp>
        <p:sp>
          <p:nvSpPr>
            <p:cNvPr id="37" name="TextBox 36">
              <a:extLst>
                <a:ext uri="{FF2B5EF4-FFF2-40B4-BE49-F238E27FC236}">
                  <a16:creationId xmlns:a16="http://schemas.microsoft.com/office/drawing/2014/main" id="{C775CCAB-17D0-DFF7-8DD6-AD4F7939C42E}"/>
                </a:ext>
              </a:extLst>
            </p:cNvPr>
            <p:cNvSpPr txBox="1"/>
            <p:nvPr/>
          </p:nvSpPr>
          <p:spPr>
            <a:xfrm>
              <a:off x="2527515" y="2963395"/>
              <a:ext cx="495879" cy="246221"/>
            </a:xfrm>
            <a:prstGeom prst="rect">
              <a:avLst/>
            </a:prstGeom>
            <a:noFill/>
          </p:spPr>
          <p:txBody>
            <a:bodyPr wrap="square" lIns="0" tIns="0" rIns="0" bIns="0" rtlCol="0">
              <a:spAutoFit/>
            </a:bodyPr>
            <a:lstStyle/>
            <a:p>
              <a:r>
                <a:rPr lang="cs-CZ" sz="1200" dirty="0">
                  <a:solidFill>
                    <a:schemeClr val="accent1">
                      <a:lumMod val="75000"/>
                    </a:schemeClr>
                  </a:solidFill>
                </a:rPr>
                <a:t>EU 1</a:t>
              </a:r>
            </a:p>
          </p:txBody>
        </p:sp>
        <p:sp>
          <p:nvSpPr>
            <p:cNvPr id="38" name="TextBox 37">
              <a:extLst>
                <a:ext uri="{FF2B5EF4-FFF2-40B4-BE49-F238E27FC236}">
                  <a16:creationId xmlns:a16="http://schemas.microsoft.com/office/drawing/2014/main" id="{8661AD2E-FCBF-06C1-119F-16437CE53A20}"/>
                </a:ext>
              </a:extLst>
            </p:cNvPr>
            <p:cNvSpPr txBox="1"/>
            <p:nvPr/>
          </p:nvSpPr>
          <p:spPr>
            <a:xfrm>
              <a:off x="9124425" y="2963395"/>
              <a:ext cx="495879" cy="246221"/>
            </a:xfrm>
            <a:prstGeom prst="rect">
              <a:avLst/>
            </a:prstGeom>
            <a:noFill/>
          </p:spPr>
          <p:txBody>
            <a:bodyPr wrap="square" lIns="0" tIns="0" rIns="0" bIns="0" rtlCol="0">
              <a:spAutoFit/>
            </a:bodyPr>
            <a:lstStyle/>
            <a:p>
              <a:r>
                <a:rPr lang="cs-CZ" sz="1200" dirty="0">
                  <a:solidFill>
                    <a:schemeClr val="accent1">
                      <a:lumMod val="75000"/>
                    </a:schemeClr>
                  </a:solidFill>
                </a:rPr>
                <a:t>EU 3</a:t>
              </a:r>
            </a:p>
          </p:txBody>
        </p:sp>
        <p:cxnSp>
          <p:nvCxnSpPr>
            <p:cNvPr id="39" name="Straight Arrow Connector 38">
              <a:extLst>
                <a:ext uri="{FF2B5EF4-FFF2-40B4-BE49-F238E27FC236}">
                  <a16:creationId xmlns:a16="http://schemas.microsoft.com/office/drawing/2014/main" id="{8D252D41-4725-2684-20CD-D7595369ADAF}"/>
                </a:ext>
              </a:extLst>
            </p:cNvPr>
            <p:cNvCxnSpPr/>
            <p:nvPr/>
          </p:nvCxnSpPr>
          <p:spPr>
            <a:xfrm>
              <a:off x="3575720" y="1841146"/>
              <a:ext cx="1728192" cy="0"/>
            </a:xfrm>
            <a:prstGeom prst="straightConnector1">
              <a:avLst/>
            </a:prstGeom>
            <a:ln>
              <a:solidFill>
                <a:srgbClr val="483698"/>
              </a:solidFill>
              <a:tailEnd type="triangle" w="lg" len="lg"/>
            </a:ln>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7BAD692E-C099-131C-C66B-63F71CF08C05}"/>
                </a:ext>
              </a:extLst>
            </p:cNvPr>
            <p:cNvSpPr txBox="1"/>
            <p:nvPr/>
          </p:nvSpPr>
          <p:spPr>
            <a:xfrm flipH="1">
              <a:off x="3438017" y="1486624"/>
              <a:ext cx="1152128" cy="276998"/>
            </a:xfrm>
            <a:prstGeom prst="rect">
              <a:avLst/>
            </a:prstGeom>
            <a:noFill/>
            <a:ln>
              <a:noFill/>
            </a:ln>
          </p:spPr>
          <p:txBody>
            <a:bodyPr wrap="square" lIns="0" tIns="0" rIns="0" bIns="0" rtlCol="0">
              <a:spAutoFit/>
            </a:bodyPr>
            <a:lstStyle/>
            <a:p>
              <a:pPr algn="ctr"/>
              <a:r>
                <a:rPr lang="cs-CZ" sz="1350" dirty="0">
                  <a:solidFill>
                    <a:schemeClr val="accent1">
                      <a:lumMod val="75000"/>
                    </a:schemeClr>
                  </a:solidFill>
                </a:rPr>
                <a:t>faktura</a:t>
              </a:r>
            </a:p>
          </p:txBody>
        </p:sp>
        <p:sp>
          <p:nvSpPr>
            <p:cNvPr id="41" name="TextBox 40">
              <a:extLst>
                <a:ext uri="{FF2B5EF4-FFF2-40B4-BE49-F238E27FC236}">
                  <a16:creationId xmlns:a16="http://schemas.microsoft.com/office/drawing/2014/main" id="{D18E1FCF-1618-6D7D-DD4F-0BDED1CA26D7}"/>
                </a:ext>
              </a:extLst>
            </p:cNvPr>
            <p:cNvSpPr txBox="1"/>
            <p:nvPr/>
          </p:nvSpPr>
          <p:spPr>
            <a:xfrm flipH="1">
              <a:off x="6699884" y="1486624"/>
              <a:ext cx="1152128" cy="276998"/>
            </a:xfrm>
            <a:prstGeom prst="rect">
              <a:avLst/>
            </a:prstGeom>
            <a:noFill/>
            <a:ln>
              <a:noFill/>
            </a:ln>
          </p:spPr>
          <p:txBody>
            <a:bodyPr wrap="square" lIns="0" tIns="0" rIns="0" bIns="0" rtlCol="0">
              <a:spAutoFit/>
            </a:bodyPr>
            <a:lstStyle/>
            <a:p>
              <a:pPr algn="ctr"/>
              <a:r>
                <a:rPr lang="cs-CZ" sz="1350" dirty="0">
                  <a:solidFill>
                    <a:schemeClr val="accent1">
                      <a:lumMod val="75000"/>
                    </a:schemeClr>
                  </a:solidFill>
                </a:rPr>
                <a:t>faktura</a:t>
              </a:r>
            </a:p>
          </p:txBody>
        </p:sp>
        <p:cxnSp>
          <p:nvCxnSpPr>
            <p:cNvPr id="42" name="Straight Arrow Connector 41">
              <a:extLst>
                <a:ext uri="{FF2B5EF4-FFF2-40B4-BE49-F238E27FC236}">
                  <a16:creationId xmlns:a16="http://schemas.microsoft.com/office/drawing/2014/main" id="{EC247769-9BA0-F462-0417-150A764A7C18}"/>
                </a:ext>
              </a:extLst>
            </p:cNvPr>
            <p:cNvCxnSpPr/>
            <p:nvPr/>
          </p:nvCxnSpPr>
          <p:spPr>
            <a:xfrm>
              <a:off x="3215680" y="2722319"/>
              <a:ext cx="5616624" cy="0"/>
            </a:xfrm>
            <a:prstGeom prst="straightConnector1">
              <a:avLst/>
            </a:prstGeom>
            <a:ln>
              <a:solidFill>
                <a:schemeClr val="tx2"/>
              </a:solidFill>
              <a:tailEnd type="none" w="lg" len="lg"/>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DE4F59F0-BADC-1C5A-87B3-E346C6A8DB8D}"/>
                </a:ext>
              </a:extLst>
            </p:cNvPr>
            <p:cNvCxnSpPr/>
            <p:nvPr/>
          </p:nvCxnSpPr>
          <p:spPr>
            <a:xfrm>
              <a:off x="3215680" y="2387882"/>
              <a:ext cx="0" cy="334439"/>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C1215851-89DC-4243-6D8F-35943A5B7102}"/>
                </a:ext>
              </a:extLst>
            </p:cNvPr>
            <p:cNvCxnSpPr/>
            <p:nvPr/>
          </p:nvCxnSpPr>
          <p:spPr>
            <a:xfrm>
              <a:off x="8825219" y="2387882"/>
              <a:ext cx="1" cy="334439"/>
            </a:xfrm>
            <a:prstGeom prst="line">
              <a:avLst/>
            </a:prstGeom>
            <a:ln>
              <a:solidFill>
                <a:schemeClr val="tx2"/>
              </a:solidFill>
              <a:headEnd type="triangle" w="lg" len="lg"/>
              <a:tailEnd type="none"/>
            </a:ln>
          </p:spPr>
          <p:style>
            <a:lnRef idx="1">
              <a:schemeClr val="dk1"/>
            </a:lnRef>
            <a:fillRef idx="0">
              <a:schemeClr val="dk1"/>
            </a:fillRef>
            <a:effectRef idx="0">
              <a:schemeClr val="dk1"/>
            </a:effectRef>
            <a:fontRef idx="minor">
              <a:schemeClr val="tx1"/>
            </a:fontRef>
          </p:style>
        </p:cxnSp>
        <p:sp>
          <p:nvSpPr>
            <p:cNvPr id="45" name="TextBox 44">
              <a:extLst>
                <a:ext uri="{FF2B5EF4-FFF2-40B4-BE49-F238E27FC236}">
                  <a16:creationId xmlns:a16="http://schemas.microsoft.com/office/drawing/2014/main" id="{1CA781FF-E634-65F7-9188-F504C9121CA0}"/>
                </a:ext>
              </a:extLst>
            </p:cNvPr>
            <p:cNvSpPr txBox="1"/>
            <p:nvPr/>
          </p:nvSpPr>
          <p:spPr>
            <a:xfrm flipH="1">
              <a:off x="5447926" y="2455296"/>
              <a:ext cx="1152128" cy="276998"/>
            </a:xfrm>
            <a:prstGeom prst="rect">
              <a:avLst/>
            </a:prstGeom>
            <a:noFill/>
            <a:ln>
              <a:noFill/>
            </a:ln>
          </p:spPr>
          <p:txBody>
            <a:bodyPr wrap="square" lIns="0" tIns="0" rIns="0" bIns="0" rtlCol="0">
              <a:spAutoFit/>
            </a:bodyPr>
            <a:lstStyle/>
            <a:p>
              <a:pPr algn="ctr"/>
              <a:r>
                <a:rPr lang="cs-CZ" sz="1350" dirty="0">
                  <a:solidFill>
                    <a:schemeClr val="accent1">
                      <a:lumMod val="75000"/>
                    </a:schemeClr>
                  </a:solidFill>
                </a:rPr>
                <a:t>zboží</a:t>
              </a:r>
            </a:p>
          </p:txBody>
        </p:sp>
        <p:cxnSp>
          <p:nvCxnSpPr>
            <p:cNvPr id="46" name="Straight Connector 45">
              <a:extLst>
                <a:ext uri="{FF2B5EF4-FFF2-40B4-BE49-F238E27FC236}">
                  <a16:creationId xmlns:a16="http://schemas.microsoft.com/office/drawing/2014/main" id="{AC81E6D1-F182-0909-E22D-60E460153EEC}"/>
                </a:ext>
              </a:extLst>
            </p:cNvPr>
            <p:cNvCxnSpPr/>
            <p:nvPr/>
          </p:nvCxnSpPr>
          <p:spPr>
            <a:xfrm>
              <a:off x="7752185" y="1196296"/>
              <a:ext cx="1" cy="1870113"/>
            </a:xfrm>
            <a:prstGeom prst="line">
              <a:avLst/>
            </a:prstGeom>
            <a:ln w="25400">
              <a:solidFill>
                <a:srgbClr val="C00000"/>
              </a:solidFill>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0878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05B4D790-951C-2C04-41C0-0E2190774F97}"/>
              </a:ext>
            </a:extLst>
          </p:cNvPr>
          <p:cNvSpPr>
            <a:spLocks noGrp="1"/>
          </p:cNvSpPr>
          <p:nvPr>
            <p:ph type="title"/>
          </p:nvPr>
        </p:nvSpPr>
        <p:spPr>
          <a:xfrm>
            <a:off x="752400" y="432000"/>
            <a:ext cx="7639200" cy="518400"/>
          </a:xfrm>
        </p:spPr>
        <p:txBody>
          <a:bodyPr/>
          <a:lstStyle/>
          <a:p>
            <a:r>
              <a:rPr lang="cs-CZ" dirty="0"/>
              <a:t>Triangulace III</a:t>
            </a:r>
            <a:endParaRPr lang="en-GB" dirty="0"/>
          </a:p>
        </p:txBody>
      </p:sp>
      <p:sp>
        <p:nvSpPr>
          <p:cNvPr id="3" name="Text Placeholder 1">
            <a:extLst>
              <a:ext uri="{FF2B5EF4-FFF2-40B4-BE49-F238E27FC236}">
                <a16:creationId xmlns:a16="http://schemas.microsoft.com/office/drawing/2014/main" id="{B5C7656E-41AC-7574-54C1-DCB3E85C2A1D}"/>
              </a:ext>
            </a:extLst>
          </p:cNvPr>
          <p:cNvSpPr txBox="1">
            <a:spLocks noGrp="1"/>
          </p:cNvSpPr>
          <p:nvPr>
            <p:ph type="body" sz="quarter" idx="10"/>
          </p:nvPr>
        </p:nvSpPr>
        <p:spPr>
          <a:xfrm>
            <a:off x="752400" y="1209602"/>
            <a:ext cx="7639200" cy="459422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1600" dirty="0"/>
              <a:t>Princip zjednodušení </a:t>
            </a:r>
          </a:p>
          <a:p>
            <a:pPr marL="285750" indent="-285750">
              <a:buFont typeface="Arial" panose="020B0604020202020204" pitchFamily="34" charset="0"/>
              <a:buChar char="•"/>
            </a:pPr>
            <a:r>
              <a:rPr lang="cs-CZ" sz="1400" b="0" dirty="0"/>
              <a:t>osvobození prostřední osoby od registrace v členském státě ukončení odeslání / přepravy zboží </a:t>
            </a:r>
          </a:p>
          <a:p>
            <a:pPr marL="285750" indent="-285750">
              <a:buFont typeface="Arial" panose="020B0604020202020204" pitchFamily="34" charset="0"/>
              <a:buChar char="•"/>
            </a:pPr>
            <a:r>
              <a:rPr lang="cs-CZ" sz="1400" b="0" dirty="0"/>
              <a:t>přenesení povinnosti přiznat daň na kupujícího </a:t>
            </a:r>
          </a:p>
          <a:p>
            <a:pPr marL="285750" indent="-285750">
              <a:buFont typeface="Arial" panose="020B0604020202020204" pitchFamily="34" charset="0"/>
              <a:buChar char="•"/>
            </a:pPr>
            <a:r>
              <a:rPr lang="cs-CZ" sz="1400" b="0" dirty="0"/>
              <a:t>za podmínek stanovených tímto členským státem </a:t>
            </a:r>
          </a:p>
          <a:p>
            <a:endParaRPr lang="cs-CZ" dirty="0"/>
          </a:p>
          <a:p>
            <a:r>
              <a:rPr lang="cs-CZ" sz="1600" dirty="0"/>
              <a:t>Kdy to nefunguje</a:t>
            </a:r>
          </a:p>
          <a:p>
            <a:pPr marL="285750" indent="-285750">
              <a:buFont typeface="Arial" panose="020B0604020202020204" pitchFamily="34" charset="0"/>
              <a:buChar char="•"/>
            </a:pPr>
            <a:r>
              <a:rPr lang="cs-CZ" sz="1400" b="0" dirty="0"/>
              <a:t>pokud se transakce účastní více osob než 3 (příp. pouze na část transakce lze použít)</a:t>
            </a:r>
          </a:p>
          <a:p>
            <a:pPr marL="285750" indent="-285750">
              <a:buFont typeface="Arial" panose="020B0604020202020204" pitchFamily="34" charset="0"/>
              <a:buChar char="•"/>
            </a:pPr>
            <a:r>
              <a:rPr lang="cs-CZ" sz="1400" b="0" dirty="0"/>
              <a:t>pokud nejde o 3 účastníky ze 3 různých států EU </a:t>
            </a:r>
          </a:p>
          <a:p>
            <a:pPr marL="285750" indent="-285750">
              <a:buFont typeface="Arial" panose="020B0604020202020204" pitchFamily="34" charset="0"/>
              <a:buChar char="•"/>
            </a:pPr>
            <a:r>
              <a:rPr lang="cs-CZ" sz="1400" b="0" dirty="0"/>
              <a:t>zboží by nemělo procházet přes stát prostřední osoby; pokud ano, nesmí být přeprava přerušena</a:t>
            </a:r>
          </a:p>
          <a:p>
            <a:pPr marL="285750" indent="-285750">
              <a:buFont typeface="Arial" panose="020B0604020202020204" pitchFamily="34" charset="0"/>
              <a:buChar char="•"/>
            </a:pPr>
            <a:r>
              <a:rPr lang="cs-CZ" sz="1400" b="0" dirty="0"/>
              <a:t>pokud se jedná o dodání zboží s instalací a montáží</a:t>
            </a:r>
          </a:p>
          <a:p>
            <a:pPr marL="285750" indent="-285750">
              <a:buFont typeface="Arial" panose="020B0604020202020204" pitchFamily="34" charset="0"/>
              <a:buChar char="•"/>
            </a:pPr>
            <a:r>
              <a:rPr lang="cs-CZ" sz="1400" b="0" dirty="0"/>
              <a:t>pokud přepravu zajišťuje kupující (tj. poslední v řetězci)</a:t>
            </a:r>
          </a:p>
          <a:p>
            <a:endParaRPr lang="cs-CZ" dirty="0"/>
          </a:p>
        </p:txBody>
      </p:sp>
    </p:spTree>
    <p:extLst>
      <p:ext uri="{BB962C8B-B14F-4D97-AF65-F5344CB8AC3E}">
        <p14:creationId xmlns:p14="http://schemas.microsoft.com/office/powerpoint/2010/main" val="3302135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456EA684-A226-2E66-FDB1-491945385F40}"/>
              </a:ext>
            </a:extLst>
          </p:cNvPr>
          <p:cNvSpPr>
            <a:spLocks noGrp="1"/>
          </p:cNvSpPr>
          <p:nvPr>
            <p:ph type="title"/>
          </p:nvPr>
        </p:nvSpPr>
        <p:spPr>
          <a:xfrm>
            <a:off x="752400" y="432000"/>
            <a:ext cx="7639200" cy="518400"/>
          </a:xfrm>
        </p:spPr>
        <p:txBody>
          <a:bodyPr/>
          <a:lstStyle/>
          <a:p>
            <a:r>
              <a:rPr lang="cs-CZ" dirty="0"/>
              <a:t>Triangulace IV</a:t>
            </a:r>
            <a:endParaRPr lang="en-GB" dirty="0"/>
          </a:p>
        </p:txBody>
      </p:sp>
      <p:sp>
        <p:nvSpPr>
          <p:cNvPr id="9" name="Text Placeholder 2">
            <a:extLst>
              <a:ext uri="{FF2B5EF4-FFF2-40B4-BE49-F238E27FC236}">
                <a16:creationId xmlns:a16="http://schemas.microsoft.com/office/drawing/2014/main" id="{6F2AB827-FD35-B649-FB7A-DFF315FB0D4F}"/>
              </a:ext>
            </a:extLst>
          </p:cNvPr>
          <p:cNvSpPr>
            <a:spLocks noGrp="1"/>
          </p:cNvSpPr>
          <p:nvPr>
            <p:ph type="body" sz="quarter" idx="10"/>
          </p:nvPr>
        </p:nvSpPr>
        <p:spPr>
          <a:xfrm>
            <a:off x="752400" y="1209602"/>
            <a:ext cx="7639200" cy="4594225"/>
          </a:xfrm>
        </p:spPr>
        <p:txBody>
          <a:bodyPr/>
          <a:lstStyle/>
          <a:p>
            <a:pPr marL="0" lvl="2" indent="0">
              <a:buNone/>
            </a:pPr>
            <a:r>
              <a:rPr lang="cs-CZ" sz="1400" dirty="0"/>
              <a:t>EU 1 = ČR – prodávající vykáže dodání do JČS </a:t>
            </a:r>
          </a:p>
          <a:p>
            <a:pPr lvl="2">
              <a:buFont typeface="Arial" panose="020B0604020202020204" pitchFamily="34" charset="0"/>
              <a:buChar char="•"/>
            </a:pPr>
            <a:r>
              <a:rPr lang="cs-CZ" sz="1400" dirty="0"/>
              <a:t>v DPH přiznání na ř. 20 (osvobození podle § 64 ZDPH)</a:t>
            </a:r>
          </a:p>
          <a:p>
            <a:pPr lvl="2">
              <a:buFont typeface="Arial" panose="020B0604020202020204" pitchFamily="34" charset="0"/>
              <a:buChar char="•"/>
            </a:pPr>
            <a:r>
              <a:rPr lang="cs-CZ" sz="1400" dirty="0"/>
              <a:t>souhrnném hlášení </a:t>
            </a:r>
          </a:p>
          <a:p>
            <a:pPr lvl="2">
              <a:buFont typeface="Arial" panose="020B0604020202020204" pitchFamily="34" charset="0"/>
              <a:buChar char="•"/>
            </a:pPr>
            <a:r>
              <a:rPr lang="cs-CZ" sz="1400" dirty="0"/>
              <a:t>v </a:t>
            </a:r>
            <a:r>
              <a:rPr lang="cs-CZ" sz="1400" dirty="0" err="1"/>
              <a:t>Intrastatu</a:t>
            </a:r>
            <a:endParaRPr lang="cs-CZ" sz="1400" dirty="0"/>
          </a:p>
          <a:p>
            <a:pPr lvl="2">
              <a:buFont typeface="Wingdings" panose="05000000000000000000" pitchFamily="2" charset="2"/>
              <a:buChar char="Ø"/>
            </a:pPr>
            <a:endParaRPr lang="cs-CZ" sz="1400" dirty="0"/>
          </a:p>
          <a:p>
            <a:pPr marL="0" lvl="2" indent="0">
              <a:buNone/>
            </a:pPr>
            <a:r>
              <a:rPr lang="cs-CZ" sz="1400" dirty="0"/>
              <a:t>EU 2 = ČR – prostřední osoba vykáže pořízení a dodání </a:t>
            </a:r>
            <a:r>
              <a:rPr lang="cs-CZ" sz="1400" u="sng" dirty="0"/>
              <a:t>v rámci třístranného obchodu</a:t>
            </a:r>
          </a:p>
          <a:p>
            <a:pPr lvl="2">
              <a:buFont typeface="Arial" panose="020B0604020202020204" pitchFamily="34" charset="0"/>
              <a:buChar char="•"/>
            </a:pPr>
            <a:r>
              <a:rPr lang="cs-CZ" sz="1400" dirty="0"/>
              <a:t>v DPH přiznání na ř. 30 a 31</a:t>
            </a:r>
          </a:p>
          <a:p>
            <a:pPr lvl="2">
              <a:buFont typeface="Arial" panose="020B0604020202020204" pitchFamily="34" charset="0"/>
              <a:buChar char="•"/>
            </a:pPr>
            <a:r>
              <a:rPr lang="cs-CZ" sz="1400" dirty="0"/>
              <a:t>v souhrnném hlášení (kód 2)</a:t>
            </a:r>
          </a:p>
          <a:p>
            <a:pPr lvl="2">
              <a:buFont typeface="Wingdings" panose="05000000000000000000" pitchFamily="2" charset="2"/>
              <a:buChar char="Ø"/>
            </a:pPr>
            <a:endParaRPr lang="cs-CZ" sz="1400" dirty="0"/>
          </a:p>
          <a:p>
            <a:pPr marL="0" lvl="2" indent="0">
              <a:buNone/>
            </a:pPr>
            <a:r>
              <a:rPr lang="cs-CZ" sz="1400" dirty="0"/>
              <a:t>EU 3 = ČR – kupující vykáže pořízení z JČS (§ 17 odst. 6 ZDPH)</a:t>
            </a:r>
          </a:p>
          <a:p>
            <a:pPr lvl="2">
              <a:buFont typeface="Arial" panose="020B0604020202020204" pitchFamily="34" charset="0"/>
              <a:buChar char="•"/>
            </a:pPr>
            <a:r>
              <a:rPr lang="cs-CZ" sz="1400" dirty="0"/>
              <a:t>v DPH přiznání na ř. 3 a 43 </a:t>
            </a:r>
          </a:p>
          <a:p>
            <a:pPr lvl="2">
              <a:buFont typeface="Arial" panose="020B0604020202020204" pitchFamily="34" charset="0"/>
              <a:buChar char="•"/>
            </a:pPr>
            <a:r>
              <a:rPr lang="cs-CZ" sz="1400" dirty="0"/>
              <a:t>v </a:t>
            </a:r>
            <a:r>
              <a:rPr lang="cs-CZ" sz="1400" dirty="0" err="1"/>
              <a:t>Intrastatu</a:t>
            </a:r>
            <a:endParaRPr lang="cs-CZ" sz="1400" dirty="0"/>
          </a:p>
          <a:p>
            <a:pPr lvl="2">
              <a:buFont typeface="Arial" panose="020B0604020202020204" pitchFamily="34" charset="0"/>
              <a:buChar char="•"/>
            </a:pPr>
            <a:r>
              <a:rPr lang="cs-CZ" sz="1400" dirty="0"/>
              <a:t>v kontrolním hlášení</a:t>
            </a:r>
          </a:p>
        </p:txBody>
      </p:sp>
    </p:spTree>
    <p:extLst>
      <p:ext uri="{BB962C8B-B14F-4D97-AF65-F5344CB8AC3E}">
        <p14:creationId xmlns:p14="http://schemas.microsoft.com/office/powerpoint/2010/main" val="1773176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F98685A8-0187-5B3B-CA5D-8700A7CA16AE}"/>
              </a:ext>
            </a:extLst>
          </p:cNvPr>
          <p:cNvSpPr>
            <a:spLocks noGrp="1"/>
          </p:cNvSpPr>
          <p:nvPr>
            <p:ph type="title"/>
          </p:nvPr>
        </p:nvSpPr>
        <p:spPr>
          <a:xfrm>
            <a:off x="752400" y="432000"/>
            <a:ext cx="7639200" cy="518400"/>
          </a:xfrm>
        </p:spPr>
        <p:txBody>
          <a:bodyPr/>
          <a:lstStyle/>
          <a:p>
            <a:r>
              <a:rPr lang="cs-CZ" dirty="0"/>
              <a:t>Příklad: zboží z PL dodáno českému zákazníkovi do jiné země EU – zjednodušení formou triangulace</a:t>
            </a:r>
            <a:endParaRPr lang="en-GB" dirty="0"/>
          </a:p>
        </p:txBody>
      </p:sp>
      <p:grpSp>
        <p:nvGrpSpPr>
          <p:cNvPr id="5" name="Group 4">
            <a:extLst>
              <a:ext uri="{FF2B5EF4-FFF2-40B4-BE49-F238E27FC236}">
                <a16:creationId xmlns:a16="http://schemas.microsoft.com/office/drawing/2014/main" id="{7DD815B6-85D2-FCFE-C81C-347D9B08D5F7}"/>
              </a:ext>
            </a:extLst>
          </p:cNvPr>
          <p:cNvGrpSpPr/>
          <p:nvPr/>
        </p:nvGrpSpPr>
        <p:grpSpPr>
          <a:xfrm>
            <a:off x="1817694" y="1400375"/>
            <a:ext cx="5652628" cy="4536504"/>
            <a:chOff x="1115616" y="1052736"/>
            <a:chExt cx="5652628" cy="4536504"/>
          </a:xfrm>
        </p:grpSpPr>
        <p:grpSp>
          <p:nvGrpSpPr>
            <p:cNvPr id="6" name="Group 5">
              <a:extLst>
                <a:ext uri="{FF2B5EF4-FFF2-40B4-BE49-F238E27FC236}">
                  <a16:creationId xmlns:a16="http://schemas.microsoft.com/office/drawing/2014/main" id="{2CF670C4-B3A7-F62F-D34A-2AA9DE3E911E}"/>
                </a:ext>
              </a:extLst>
            </p:cNvPr>
            <p:cNvGrpSpPr/>
            <p:nvPr/>
          </p:nvGrpSpPr>
          <p:grpSpPr>
            <a:xfrm>
              <a:off x="1115616" y="1412776"/>
              <a:ext cx="1964189" cy="915198"/>
              <a:chOff x="467544" y="1196752"/>
              <a:chExt cx="1964189" cy="915198"/>
            </a:xfrm>
          </p:grpSpPr>
          <p:sp>
            <p:nvSpPr>
              <p:cNvPr id="25" name="TextBox 24">
                <a:extLst>
                  <a:ext uri="{FF2B5EF4-FFF2-40B4-BE49-F238E27FC236}">
                    <a16:creationId xmlns:a16="http://schemas.microsoft.com/office/drawing/2014/main" id="{6A519E72-F63A-48A8-8DDB-563D84597488}"/>
                  </a:ext>
                </a:extLst>
              </p:cNvPr>
              <p:cNvSpPr txBox="1"/>
              <p:nvPr/>
            </p:nvSpPr>
            <p:spPr>
              <a:xfrm>
                <a:off x="467544" y="1196752"/>
                <a:ext cx="1368152" cy="246221"/>
              </a:xfrm>
              <a:prstGeom prst="rect">
                <a:avLst/>
              </a:prstGeom>
              <a:noFill/>
            </p:spPr>
            <p:txBody>
              <a:bodyPr wrap="square" lIns="0" tIns="0" rIns="0" bIns="0" rtlCol="0">
                <a:spAutoFit/>
              </a:bodyPr>
              <a:lstStyle/>
              <a:p>
                <a:r>
                  <a:rPr lang="cs-CZ" sz="1600" dirty="0">
                    <a:solidFill>
                      <a:schemeClr val="accent1">
                        <a:lumMod val="75000"/>
                      </a:schemeClr>
                    </a:solidFill>
                  </a:rPr>
                  <a:t>DIČ PL </a:t>
                </a:r>
                <a:endParaRPr lang="en-US" sz="1600" dirty="0">
                  <a:solidFill>
                    <a:schemeClr val="accent1">
                      <a:lumMod val="75000"/>
                    </a:schemeClr>
                  </a:solidFill>
                </a:endParaRPr>
              </a:p>
            </p:txBody>
          </p:sp>
          <p:sp>
            <p:nvSpPr>
              <p:cNvPr id="26" name="TextBox 25">
                <a:extLst>
                  <a:ext uri="{FF2B5EF4-FFF2-40B4-BE49-F238E27FC236}">
                    <a16:creationId xmlns:a16="http://schemas.microsoft.com/office/drawing/2014/main" id="{5CA7D7E0-A23F-78D1-E29B-D4CCCA29567F}"/>
                  </a:ext>
                </a:extLst>
              </p:cNvPr>
              <p:cNvSpPr txBox="1"/>
              <p:nvPr/>
            </p:nvSpPr>
            <p:spPr>
              <a:xfrm>
                <a:off x="847557" y="1865729"/>
                <a:ext cx="1584176" cy="246221"/>
              </a:xfrm>
              <a:prstGeom prst="rect">
                <a:avLst/>
              </a:prstGeom>
              <a:noFill/>
            </p:spPr>
            <p:txBody>
              <a:bodyPr wrap="square" lIns="0" tIns="0" rIns="0" bIns="0" rtlCol="0">
                <a:spAutoFit/>
              </a:bodyPr>
              <a:lstStyle/>
              <a:p>
                <a:r>
                  <a:rPr lang="cs-CZ" sz="1600" dirty="0">
                    <a:solidFill>
                      <a:schemeClr val="accent1">
                        <a:lumMod val="75000"/>
                      </a:schemeClr>
                    </a:solidFill>
                  </a:rPr>
                  <a:t>TERO </a:t>
                </a:r>
                <a:endParaRPr lang="en-US" sz="1600" dirty="0">
                  <a:solidFill>
                    <a:schemeClr val="accent1">
                      <a:lumMod val="75000"/>
                    </a:schemeClr>
                  </a:solidFill>
                </a:endParaRPr>
              </a:p>
            </p:txBody>
          </p:sp>
        </p:grpSp>
        <p:grpSp>
          <p:nvGrpSpPr>
            <p:cNvPr id="7" name="Group 6">
              <a:extLst>
                <a:ext uri="{FF2B5EF4-FFF2-40B4-BE49-F238E27FC236}">
                  <a16:creationId xmlns:a16="http://schemas.microsoft.com/office/drawing/2014/main" id="{AA75A50E-231F-0E9F-9DD7-3FEE6CDD8AC0}"/>
                </a:ext>
              </a:extLst>
            </p:cNvPr>
            <p:cNvGrpSpPr/>
            <p:nvPr/>
          </p:nvGrpSpPr>
          <p:grpSpPr>
            <a:xfrm>
              <a:off x="4860032" y="1412776"/>
              <a:ext cx="1368152" cy="894293"/>
              <a:chOff x="3707904" y="1196752"/>
              <a:chExt cx="1368152" cy="894293"/>
            </a:xfrm>
          </p:grpSpPr>
          <p:sp>
            <p:nvSpPr>
              <p:cNvPr id="23" name="TextBox 22">
                <a:extLst>
                  <a:ext uri="{FF2B5EF4-FFF2-40B4-BE49-F238E27FC236}">
                    <a16:creationId xmlns:a16="http://schemas.microsoft.com/office/drawing/2014/main" id="{43D4D77A-4EFE-83BC-54B8-1FEDD05DE8B9}"/>
                  </a:ext>
                </a:extLst>
              </p:cNvPr>
              <p:cNvSpPr txBox="1"/>
              <p:nvPr/>
            </p:nvSpPr>
            <p:spPr>
              <a:xfrm>
                <a:off x="3923928" y="1844824"/>
                <a:ext cx="1008112" cy="246221"/>
              </a:xfrm>
              <a:prstGeom prst="rect">
                <a:avLst/>
              </a:prstGeom>
              <a:noFill/>
            </p:spPr>
            <p:txBody>
              <a:bodyPr wrap="square" lIns="0" tIns="0" rIns="0" bIns="0" rtlCol="0">
                <a:spAutoFit/>
              </a:bodyPr>
              <a:lstStyle/>
              <a:p>
                <a:r>
                  <a:rPr lang="cs-CZ" sz="1600" dirty="0">
                    <a:solidFill>
                      <a:schemeClr val="accent1">
                        <a:lumMod val="75000"/>
                      </a:schemeClr>
                    </a:solidFill>
                  </a:rPr>
                  <a:t>MERKUR</a:t>
                </a:r>
                <a:endParaRPr lang="en-US" sz="1600" dirty="0">
                  <a:solidFill>
                    <a:schemeClr val="accent1">
                      <a:lumMod val="75000"/>
                    </a:schemeClr>
                  </a:solidFill>
                </a:endParaRPr>
              </a:p>
            </p:txBody>
          </p:sp>
          <p:sp>
            <p:nvSpPr>
              <p:cNvPr id="24" name="TextBox 23">
                <a:extLst>
                  <a:ext uri="{FF2B5EF4-FFF2-40B4-BE49-F238E27FC236}">
                    <a16:creationId xmlns:a16="http://schemas.microsoft.com/office/drawing/2014/main" id="{C4E78F68-2912-BC5C-EA79-D54AAF6B0120}"/>
                  </a:ext>
                </a:extLst>
              </p:cNvPr>
              <p:cNvSpPr txBox="1"/>
              <p:nvPr/>
            </p:nvSpPr>
            <p:spPr>
              <a:xfrm>
                <a:off x="3707904" y="1196752"/>
                <a:ext cx="1368152" cy="246221"/>
              </a:xfrm>
              <a:prstGeom prst="rect">
                <a:avLst/>
              </a:prstGeom>
              <a:noFill/>
            </p:spPr>
            <p:txBody>
              <a:bodyPr wrap="square" lIns="0" tIns="0" rIns="0" bIns="0" rtlCol="0">
                <a:spAutoFit/>
              </a:bodyPr>
              <a:lstStyle/>
              <a:p>
                <a:r>
                  <a:rPr lang="cs-CZ" sz="1600" dirty="0">
                    <a:solidFill>
                      <a:schemeClr val="accent1">
                        <a:lumMod val="75000"/>
                      </a:schemeClr>
                    </a:solidFill>
                  </a:rPr>
                  <a:t>DIČ CZ</a:t>
                </a:r>
                <a:endParaRPr lang="en-US" sz="1600" dirty="0">
                  <a:solidFill>
                    <a:schemeClr val="accent1">
                      <a:lumMod val="75000"/>
                    </a:schemeClr>
                  </a:solidFill>
                </a:endParaRPr>
              </a:p>
            </p:txBody>
          </p:sp>
        </p:grpSp>
        <p:grpSp>
          <p:nvGrpSpPr>
            <p:cNvPr id="8" name="Group 7">
              <a:extLst>
                <a:ext uri="{FF2B5EF4-FFF2-40B4-BE49-F238E27FC236}">
                  <a16:creationId xmlns:a16="http://schemas.microsoft.com/office/drawing/2014/main" id="{416B6C20-A29A-27FE-D817-3455CE82C576}"/>
                </a:ext>
              </a:extLst>
            </p:cNvPr>
            <p:cNvGrpSpPr/>
            <p:nvPr/>
          </p:nvGrpSpPr>
          <p:grpSpPr>
            <a:xfrm>
              <a:off x="2159732" y="4869160"/>
              <a:ext cx="4608512" cy="267125"/>
              <a:chOff x="4752020" y="1844824"/>
              <a:chExt cx="4608512" cy="267125"/>
            </a:xfrm>
          </p:grpSpPr>
          <p:sp>
            <p:nvSpPr>
              <p:cNvPr id="20" name="TextBox 19">
                <a:extLst>
                  <a:ext uri="{FF2B5EF4-FFF2-40B4-BE49-F238E27FC236}">
                    <a16:creationId xmlns:a16="http://schemas.microsoft.com/office/drawing/2014/main" id="{36A172AE-5EAC-974D-1297-1C0E26230598}"/>
                  </a:ext>
                </a:extLst>
              </p:cNvPr>
              <p:cNvSpPr txBox="1"/>
              <p:nvPr/>
            </p:nvSpPr>
            <p:spPr>
              <a:xfrm>
                <a:off x="6588224" y="1844824"/>
                <a:ext cx="1008112" cy="246221"/>
              </a:xfrm>
              <a:prstGeom prst="rect">
                <a:avLst/>
              </a:prstGeom>
              <a:noFill/>
            </p:spPr>
            <p:txBody>
              <a:bodyPr wrap="square" lIns="0" tIns="0" rIns="0" bIns="0" rtlCol="0">
                <a:spAutoFit/>
              </a:bodyPr>
              <a:lstStyle/>
              <a:p>
                <a:r>
                  <a:rPr lang="cs-CZ" sz="1600" dirty="0">
                    <a:solidFill>
                      <a:schemeClr val="accent1">
                        <a:lumMod val="75000"/>
                      </a:schemeClr>
                    </a:solidFill>
                  </a:rPr>
                  <a:t>DELTA</a:t>
                </a:r>
                <a:endParaRPr lang="en-US" sz="1600" dirty="0">
                  <a:solidFill>
                    <a:schemeClr val="accent1">
                      <a:lumMod val="75000"/>
                    </a:schemeClr>
                  </a:solidFill>
                </a:endParaRPr>
              </a:p>
            </p:txBody>
          </p:sp>
          <p:sp>
            <p:nvSpPr>
              <p:cNvPr id="21" name="TextBox 20">
                <a:extLst>
                  <a:ext uri="{FF2B5EF4-FFF2-40B4-BE49-F238E27FC236}">
                    <a16:creationId xmlns:a16="http://schemas.microsoft.com/office/drawing/2014/main" id="{FD9537DB-876D-B931-E2A1-7D8DBAC407EB}"/>
                  </a:ext>
                </a:extLst>
              </p:cNvPr>
              <p:cNvSpPr txBox="1"/>
              <p:nvPr/>
            </p:nvSpPr>
            <p:spPr>
              <a:xfrm>
                <a:off x="4752020" y="1865728"/>
                <a:ext cx="1368152" cy="246221"/>
              </a:xfrm>
              <a:prstGeom prst="rect">
                <a:avLst/>
              </a:prstGeom>
              <a:noFill/>
            </p:spPr>
            <p:txBody>
              <a:bodyPr wrap="square" lIns="0" tIns="0" rIns="0" bIns="0" rtlCol="0">
                <a:spAutoFit/>
              </a:bodyPr>
              <a:lstStyle/>
              <a:p>
                <a:r>
                  <a:rPr lang="cs-CZ" sz="1600" dirty="0">
                    <a:solidFill>
                      <a:schemeClr val="accent1">
                        <a:lumMod val="75000"/>
                      </a:schemeClr>
                    </a:solidFill>
                  </a:rPr>
                  <a:t>DIČ LT</a:t>
                </a:r>
                <a:endParaRPr lang="en-US" sz="1600" dirty="0">
                  <a:solidFill>
                    <a:schemeClr val="accent1">
                      <a:lumMod val="75000"/>
                    </a:schemeClr>
                  </a:solidFill>
                </a:endParaRPr>
              </a:p>
            </p:txBody>
          </p:sp>
          <p:sp>
            <p:nvSpPr>
              <p:cNvPr id="22" name="TextBox 21">
                <a:extLst>
                  <a:ext uri="{FF2B5EF4-FFF2-40B4-BE49-F238E27FC236}">
                    <a16:creationId xmlns:a16="http://schemas.microsoft.com/office/drawing/2014/main" id="{8434E577-4520-89B2-647E-BD43A7FE0F48}"/>
                  </a:ext>
                </a:extLst>
              </p:cNvPr>
              <p:cNvSpPr txBox="1"/>
              <p:nvPr/>
            </p:nvSpPr>
            <p:spPr>
              <a:xfrm>
                <a:off x="7992380" y="1865728"/>
                <a:ext cx="1368152" cy="246221"/>
              </a:xfrm>
              <a:prstGeom prst="rect">
                <a:avLst/>
              </a:prstGeom>
              <a:noFill/>
            </p:spPr>
            <p:txBody>
              <a:bodyPr wrap="square" lIns="0" tIns="0" rIns="0" bIns="0" rtlCol="0">
                <a:spAutoFit/>
              </a:bodyPr>
              <a:lstStyle/>
              <a:p>
                <a:r>
                  <a:rPr lang="cs-CZ" sz="1600" dirty="0">
                    <a:solidFill>
                      <a:schemeClr val="accent1">
                        <a:lumMod val="75000"/>
                      </a:schemeClr>
                    </a:solidFill>
                  </a:rPr>
                  <a:t>DIČ CZ</a:t>
                </a:r>
                <a:endParaRPr lang="en-US" sz="1600" dirty="0">
                  <a:solidFill>
                    <a:schemeClr val="accent1">
                      <a:lumMod val="75000"/>
                    </a:schemeClr>
                  </a:solidFill>
                </a:endParaRPr>
              </a:p>
            </p:txBody>
          </p:sp>
        </p:grpSp>
        <p:cxnSp>
          <p:nvCxnSpPr>
            <p:cNvPr id="9" name="Straight Connector 8">
              <a:extLst>
                <a:ext uri="{FF2B5EF4-FFF2-40B4-BE49-F238E27FC236}">
                  <a16:creationId xmlns:a16="http://schemas.microsoft.com/office/drawing/2014/main" id="{3998F5EA-7732-2038-15B1-A902B7AF2267}"/>
                </a:ext>
              </a:extLst>
            </p:cNvPr>
            <p:cNvCxnSpPr/>
            <p:nvPr/>
          </p:nvCxnSpPr>
          <p:spPr>
            <a:xfrm>
              <a:off x="3419872" y="1052736"/>
              <a:ext cx="0" cy="4536504"/>
            </a:xfrm>
            <a:prstGeom prst="line">
              <a:avLst/>
            </a:prstGeom>
            <a:ln w="22225">
              <a:solidFill>
                <a:schemeClr val="tx2"/>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62E5B80-6D19-098F-CADD-94118EBEFEFC}"/>
                </a:ext>
              </a:extLst>
            </p:cNvPr>
            <p:cNvCxnSpPr/>
            <p:nvPr/>
          </p:nvCxnSpPr>
          <p:spPr>
            <a:xfrm flipH="1">
              <a:off x="1115616" y="3068960"/>
              <a:ext cx="2304256" cy="0"/>
            </a:xfrm>
            <a:prstGeom prst="line">
              <a:avLst/>
            </a:prstGeom>
            <a:ln w="22225">
              <a:solidFill>
                <a:schemeClr val="tx2"/>
              </a:solidFill>
              <a:prstDash val="lgDashDot"/>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78E1EAC-BA47-939B-3795-99CA0BFBE944}"/>
                </a:ext>
              </a:extLst>
            </p:cNvPr>
            <p:cNvSpPr txBox="1"/>
            <p:nvPr/>
          </p:nvSpPr>
          <p:spPr>
            <a:xfrm>
              <a:off x="2555776" y="2708921"/>
              <a:ext cx="864096" cy="246221"/>
            </a:xfrm>
            <a:prstGeom prst="rect">
              <a:avLst/>
            </a:prstGeom>
            <a:noFill/>
          </p:spPr>
          <p:txBody>
            <a:bodyPr wrap="square" lIns="0" tIns="0" rIns="0" bIns="0" rtlCol="0">
              <a:spAutoFit/>
            </a:bodyPr>
            <a:lstStyle/>
            <a:p>
              <a:r>
                <a:rPr lang="cs-CZ" sz="1600" dirty="0">
                  <a:solidFill>
                    <a:schemeClr val="accent1">
                      <a:lumMod val="75000"/>
                    </a:schemeClr>
                  </a:solidFill>
                </a:rPr>
                <a:t>Polsko</a:t>
              </a:r>
              <a:endParaRPr lang="en-US" sz="1600" dirty="0">
                <a:solidFill>
                  <a:schemeClr val="accent1">
                    <a:lumMod val="75000"/>
                  </a:schemeClr>
                </a:solidFill>
              </a:endParaRPr>
            </a:p>
          </p:txBody>
        </p:sp>
        <p:sp>
          <p:nvSpPr>
            <p:cNvPr id="12" name="TextBox 11">
              <a:extLst>
                <a:ext uri="{FF2B5EF4-FFF2-40B4-BE49-F238E27FC236}">
                  <a16:creationId xmlns:a16="http://schemas.microsoft.com/office/drawing/2014/main" id="{DCADF668-34C5-457A-8BE8-306F055952F0}"/>
                </a:ext>
              </a:extLst>
            </p:cNvPr>
            <p:cNvSpPr txBox="1"/>
            <p:nvPr/>
          </p:nvSpPr>
          <p:spPr>
            <a:xfrm>
              <a:off x="3635896" y="3068960"/>
              <a:ext cx="504056" cy="246221"/>
            </a:xfrm>
            <a:prstGeom prst="rect">
              <a:avLst/>
            </a:prstGeom>
            <a:noFill/>
          </p:spPr>
          <p:txBody>
            <a:bodyPr wrap="square" lIns="0" tIns="0" rIns="0" bIns="0" rtlCol="0">
              <a:spAutoFit/>
            </a:bodyPr>
            <a:lstStyle/>
            <a:p>
              <a:r>
                <a:rPr lang="cs-CZ" sz="1600" dirty="0">
                  <a:solidFill>
                    <a:schemeClr val="accent1">
                      <a:lumMod val="75000"/>
                    </a:schemeClr>
                  </a:solidFill>
                </a:rPr>
                <a:t>ČR</a:t>
              </a:r>
              <a:endParaRPr lang="en-US" sz="1600" dirty="0">
                <a:solidFill>
                  <a:schemeClr val="accent1">
                    <a:lumMod val="75000"/>
                  </a:schemeClr>
                </a:solidFill>
              </a:endParaRPr>
            </a:p>
          </p:txBody>
        </p:sp>
        <p:sp>
          <p:nvSpPr>
            <p:cNvPr id="13" name="TextBox 12">
              <a:extLst>
                <a:ext uri="{FF2B5EF4-FFF2-40B4-BE49-F238E27FC236}">
                  <a16:creationId xmlns:a16="http://schemas.microsoft.com/office/drawing/2014/main" id="{FE35105E-F27D-FD31-EF23-09AAAE8090DD}"/>
                </a:ext>
              </a:extLst>
            </p:cNvPr>
            <p:cNvSpPr txBox="1"/>
            <p:nvPr/>
          </p:nvSpPr>
          <p:spPr>
            <a:xfrm>
              <a:off x="2555776" y="3284984"/>
              <a:ext cx="576064" cy="246221"/>
            </a:xfrm>
            <a:prstGeom prst="rect">
              <a:avLst/>
            </a:prstGeom>
            <a:noFill/>
          </p:spPr>
          <p:txBody>
            <a:bodyPr wrap="square" lIns="0" tIns="0" rIns="0" bIns="0" rtlCol="0">
              <a:spAutoFit/>
            </a:bodyPr>
            <a:lstStyle/>
            <a:p>
              <a:r>
                <a:rPr lang="cs-CZ" sz="1600" dirty="0">
                  <a:solidFill>
                    <a:schemeClr val="accent1">
                      <a:lumMod val="75000"/>
                    </a:schemeClr>
                  </a:solidFill>
                </a:rPr>
                <a:t>Litva</a:t>
              </a:r>
              <a:endParaRPr lang="en-US" sz="1600" dirty="0">
                <a:solidFill>
                  <a:schemeClr val="accent1">
                    <a:lumMod val="75000"/>
                  </a:schemeClr>
                </a:solidFill>
              </a:endParaRPr>
            </a:p>
          </p:txBody>
        </p:sp>
        <p:cxnSp>
          <p:nvCxnSpPr>
            <p:cNvPr id="14" name="Straight Arrow Connector 13">
              <a:extLst>
                <a:ext uri="{FF2B5EF4-FFF2-40B4-BE49-F238E27FC236}">
                  <a16:creationId xmlns:a16="http://schemas.microsoft.com/office/drawing/2014/main" id="{40026252-32AD-DD15-19E3-1A880A18F2CC}"/>
                </a:ext>
              </a:extLst>
            </p:cNvPr>
            <p:cNvCxnSpPr/>
            <p:nvPr/>
          </p:nvCxnSpPr>
          <p:spPr>
            <a:xfrm>
              <a:off x="2915816" y="2204864"/>
              <a:ext cx="172819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66922FD-D5FC-C049-9C45-A71D3C4ED60A}"/>
                </a:ext>
              </a:extLst>
            </p:cNvPr>
            <p:cNvCxnSpPr/>
            <p:nvPr/>
          </p:nvCxnSpPr>
          <p:spPr>
            <a:xfrm flipH="1">
              <a:off x="3059832" y="2780928"/>
              <a:ext cx="1584176"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1913DE1-0AEF-0ABF-C233-F0F6B0F4DB21}"/>
                </a:ext>
              </a:extLst>
            </p:cNvPr>
            <p:cNvSpPr txBox="1"/>
            <p:nvPr/>
          </p:nvSpPr>
          <p:spPr>
            <a:xfrm>
              <a:off x="3635896" y="1844824"/>
              <a:ext cx="792088" cy="738664"/>
            </a:xfrm>
            <a:prstGeom prst="rect">
              <a:avLst/>
            </a:prstGeom>
            <a:noFill/>
          </p:spPr>
          <p:txBody>
            <a:bodyPr wrap="square" lIns="0" tIns="0" rIns="0" bIns="0" rtlCol="0">
              <a:spAutoFit/>
            </a:bodyPr>
            <a:lstStyle/>
            <a:p>
              <a:r>
                <a:rPr lang="cs-CZ" sz="1600" dirty="0">
                  <a:solidFill>
                    <a:schemeClr val="tx2"/>
                  </a:solidFill>
                </a:rPr>
                <a:t>faktura</a:t>
              </a:r>
            </a:p>
            <a:p>
              <a:endParaRPr lang="cs-CZ" sz="1600" dirty="0">
                <a:solidFill>
                  <a:srgbClr val="AA5CAA"/>
                </a:solidFill>
              </a:endParaRPr>
            </a:p>
            <a:p>
              <a:r>
                <a:rPr lang="cs-CZ" sz="1600" dirty="0">
                  <a:solidFill>
                    <a:schemeClr val="tx2"/>
                  </a:solidFill>
                </a:rPr>
                <a:t>100+0%</a:t>
              </a:r>
              <a:endParaRPr lang="en-US" sz="1600" dirty="0">
                <a:solidFill>
                  <a:schemeClr val="tx2"/>
                </a:solidFill>
              </a:endParaRPr>
            </a:p>
          </p:txBody>
        </p:sp>
        <p:sp>
          <p:nvSpPr>
            <p:cNvPr id="17" name="TextBox 16">
              <a:extLst>
                <a:ext uri="{FF2B5EF4-FFF2-40B4-BE49-F238E27FC236}">
                  <a16:creationId xmlns:a16="http://schemas.microsoft.com/office/drawing/2014/main" id="{23309D3F-15FF-A864-743E-0CA292F1FECF}"/>
                </a:ext>
              </a:extLst>
            </p:cNvPr>
            <p:cNvSpPr txBox="1"/>
            <p:nvPr/>
          </p:nvSpPr>
          <p:spPr>
            <a:xfrm>
              <a:off x="3779912" y="4005064"/>
              <a:ext cx="792088" cy="492443"/>
            </a:xfrm>
            <a:prstGeom prst="rect">
              <a:avLst/>
            </a:prstGeom>
            <a:noFill/>
          </p:spPr>
          <p:txBody>
            <a:bodyPr wrap="square" lIns="0" tIns="0" rIns="0" bIns="0" rtlCol="0">
              <a:spAutoFit/>
            </a:bodyPr>
            <a:lstStyle/>
            <a:p>
              <a:r>
                <a:rPr lang="cs-CZ" sz="1600" dirty="0">
                  <a:solidFill>
                    <a:schemeClr val="tx2"/>
                  </a:solidFill>
                </a:rPr>
                <a:t>faktura </a:t>
              </a:r>
            </a:p>
            <a:p>
              <a:r>
                <a:rPr lang="cs-CZ" sz="1600" dirty="0">
                  <a:solidFill>
                    <a:schemeClr val="tx2"/>
                  </a:solidFill>
                </a:rPr>
                <a:t>200+0%</a:t>
              </a:r>
              <a:endParaRPr lang="en-US" sz="1600" dirty="0">
                <a:solidFill>
                  <a:schemeClr val="tx2"/>
                </a:solidFill>
              </a:endParaRPr>
            </a:p>
          </p:txBody>
        </p:sp>
        <p:cxnSp>
          <p:nvCxnSpPr>
            <p:cNvPr id="18" name="Straight Arrow Connector 17">
              <a:extLst>
                <a:ext uri="{FF2B5EF4-FFF2-40B4-BE49-F238E27FC236}">
                  <a16:creationId xmlns:a16="http://schemas.microsoft.com/office/drawing/2014/main" id="{8A7BF5C1-C75F-E750-EB81-7B3A5B24D9B3}"/>
                </a:ext>
              </a:extLst>
            </p:cNvPr>
            <p:cNvCxnSpPr/>
            <p:nvPr/>
          </p:nvCxnSpPr>
          <p:spPr>
            <a:xfrm>
              <a:off x="1835696" y="2564904"/>
              <a:ext cx="0" cy="10801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3A01BBB-7CAE-1C3E-5EDB-0C0FCD2E9F2C}"/>
                </a:ext>
              </a:extLst>
            </p:cNvPr>
            <p:cNvSpPr txBox="1"/>
            <p:nvPr/>
          </p:nvSpPr>
          <p:spPr>
            <a:xfrm>
              <a:off x="1619672" y="3717032"/>
              <a:ext cx="504056" cy="492443"/>
            </a:xfrm>
            <a:prstGeom prst="rect">
              <a:avLst/>
            </a:prstGeom>
            <a:noFill/>
          </p:spPr>
          <p:txBody>
            <a:bodyPr wrap="square" lIns="0" tIns="0" rIns="0" bIns="0" rtlCol="0">
              <a:spAutoFit/>
            </a:bodyPr>
            <a:lstStyle/>
            <a:p>
              <a:r>
                <a:rPr lang="cs-CZ" sz="1600" dirty="0">
                  <a:solidFill>
                    <a:srgbClr val="FF0000"/>
                  </a:solidFill>
                </a:rPr>
                <a:t>zboží</a:t>
              </a:r>
            </a:p>
            <a:p>
              <a:endParaRPr lang="en-US" sz="1600" dirty="0"/>
            </a:p>
          </p:txBody>
        </p:sp>
      </p:grpSp>
      <p:pic>
        <p:nvPicPr>
          <p:cNvPr id="27" name="Graphic 7" descr="Truck">
            <a:extLst>
              <a:ext uri="{FF2B5EF4-FFF2-40B4-BE49-F238E27FC236}">
                <a16:creationId xmlns:a16="http://schemas.microsoft.com/office/drawing/2014/main" id="{3E1214B5-FFEC-3FF2-97A5-30B35093D8F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73914" y="1994054"/>
            <a:ext cx="323793" cy="342425"/>
          </a:xfrm>
          <a:prstGeom prst="rect">
            <a:avLst/>
          </a:prstGeom>
        </p:spPr>
      </p:pic>
      <p:sp>
        <p:nvSpPr>
          <p:cNvPr id="28" name="Rectangle 27">
            <a:extLst>
              <a:ext uri="{FF2B5EF4-FFF2-40B4-BE49-F238E27FC236}">
                <a16:creationId xmlns:a16="http://schemas.microsoft.com/office/drawing/2014/main" id="{A244D3F5-D981-8BB3-75E8-EA8C4C0D4949}"/>
              </a:ext>
            </a:extLst>
          </p:cNvPr>
          <p:cNvSpPr/>
          <p:nvPr/>
        </p:nvSpPr>
        <p:spPr>
          <a:xfrm>
            <a:off x="1841447" y="2336480"/>
            <a:ext cx="1308395" cy="440678"/>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Rectangle 28">
            <a:extLst>
              <a:ext uri="{FF2B5EF4-FFF2-40B4-BE49-F238E27FC236}">
                <a16:creationId xmlns:a16="http://schemas.microsoft.com/office/drawing/2014/main" id="{93BC9C78-8501-C282-F01A-E236BD559069}"/>
              </a:ext>
            </a:extLst>
          </p:cNvPr>
          <p:cNvSpPr/>
          <p:nvPr/>
        </p:nvSpPr>
        <p:spPr>
          <a:xfrm>
            <a:off x="5634118" y="2311258"/>
            <a:ext cx="1308395" cy="440678"/>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1" name="Rectangle 30">
            <a:extLst>
              <a:ext uri="{FF2B5EF4-FFF2-40B4-BE49-F238E27FC236}">
                <a16:creationId xmlns:a16="http://schemas.microsoft.com/office/drawing/2014/main" id="{3B91C198-7D46-4E84-D490-24258AD98E51}"/>
              </a:ext>
            </a:extLst>
          </p:cNvPr>
          <p:cNvSpPr/>
          <p:nvPr/>
        </p:nvSpPr>
        <p:spPr>
          <a:xfrm>
            <a:off x="4397731" y="5094351"/>
            <a:ext cx="1308395" cy="440678"/>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454189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A80EE1C-08ED-5BFD-6A36-298AB8D24D2D}"/>
              </a:ext>
            </a:extLst>
          </p:cNvPr>
          <p:cNvSpPr>
            <a:spLocks noGrp="1"/>
          </p:cNvSpPr>
          <p:nvPr>
            <p:ph type="ctrTitle"/>
          </p:nvPr>
        </p:nvSpPr>
        <p:spPr>
          <a:xfrm>
            <a:off x="967397" y="2541303"/>
            <a:ext cx="4653337" cy="1775399"/>
          </a:xfrm>
        </p:spPr>
        <p:txBody>
          <a:bodyPr/>
          <a:lstStyle/>
          <a:p>
            <a:r>
              <a:rPr lang="cs-CZ" sz="6600" dirty="0"/>
              <a:t>Dodání zboží do EU</a:t>
            </a:r>
          </a:p>
        </p:txBody>
      </p:sp>
      <p:grpSp>
        <p:nvGrpSpPr>
          <p:cNvPr id="10" name="Group 9">
            <a:extLst>
              <a:ext uri="{FF2B5EF4-FFF2-40B4-BE49-F238E27FC236}">
                <a16:creationId xmlns:a16="http://schemas.microsoft.com/office/drawing/2014/main" id="{25931989-B824-02FA-029F-A67313133C46}"/>
              </a:ext>
            </a:extLst>
          </p:cNvPr>
          <p:cNvGrpSpPr/>
          <p:nvPr/>
        </p:nvGrpSpPr>
        <p:grpSpPr>
          <a:xfrm>
            <a:off x="2820474" y="3864455"/>
            <a:ext cx="3936500" cy="1808230"/>
            <a:chOff x="6062466" y="3537963"/>
            <a:chExt cx="5248667" cy="2410973"/>
          </a:xfrm>
        </p:grpSpPr>
        <p:pic>
          <p:nvPicPr>
            <p:cNvPr id="11" name="Picture 10">
              <a:extLst>
                <a:ext uri="{FF2B5EF4-FFF2-40B4-BE49-F238E27FC236}">
                  <a16:creationId xmlns:a16="http://schemas.microsoft.com/office/drawing/2014/main" id="{D73741AE-33A8-9D24-4AFB-FA3A039453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2466" y="3537963"/>
              <a:ext cx="5248667" cy="2410973"/>
            </a:xfrm>
            <a:prstGeom prst="rect">
              <a:avLst/>
            </a:prstGeom>
          </p:spPr>
        </p:pic>
        <p:pic>
          <p:nvPicPr>
            <p:cNvPr id="12" name="Picture 11">
              <a:extLst>
                <a:ext uri="{FF2B5EF4-FFF2-40B4-BE49-F238E27FC236}">
                  <a16:creationId xmlns:a16="http://schemas.microsoft.com/office/drawing/2014/main" id="{8E15B253-C69E-495C-A7B3-C2D59303A9D8}"/>
                </a:ext>
              </a:extLst>
            </p:cNvPr>
            <p:cNvPicPr preferRelativeResize="0">
              <a:picLocks noChangeAspect="1"/>
            </p:cNvPicPr>
            <p:nvPr/>
          </p:nvPicPr>
          <p:blipFill rotWithShape="1">
            <a:blip r:embed="rId3" cstate="print">
              <a:extLst>
                <a:ext uri="{28A0092B-C50C-407E-A947-70E740481C1C}">
                  <a14:useLocalDpi xmlns:a14="http://schemas.microsoft.com/office/drawing/2010/main" val="0"/>
                </a:ext>
              </a:extLst>
            </a:blip>
            <a:srcRect l="19149" r="19385"/>
            <a:stretch/>
          </p:blipFill>
          <p:spPr>
            <a:xfrm rot="21540000">
              <a:off x="6324795" y="3849975"/>
              <a:ext cx="959667" cy="1058067"/>
            </a:xfrm>
            <a:prstGeom prst="parallelogram">
              <a:avLst>
                <a:gd name="adj" fmla="val 2012"/>
              </a:avLst>
            </a:prstGeom>
            <a:scene3d>
              <a:camera prst="perspectiveLeft"/>
              <a:lightRig rig="threePt" dir="t"/>
            </a:scene3d>
          </p:spPr>
        </p:pic>
      </p:grpSp>
    </p:spTree>
    <p:extLst>
      <p:ext uri="{BB962C8B-B14F-4D97-AF65-F5344CB8AC3E}">
        <p14:creationId xmlns:p14="http://schemas.microsoft.com/office/powerpoint/2010/main" val="629854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8DEB733D-8571-8554-CDEF-DEFD98DD110C}"/>
              </a:ext>
            </a:extLst>
          </p:cNvPr>
          <p:cNvSpPr>
            <a:spLocks noGrp="1"/>
          </p:cNvSpPr>
          <p:nvPr>
            <p:ph type="title"/>
          </p:nvPr>
        </p:nvSpPr>
        <p:spPr>
          <a:xfrm>
            <a:off x="752400" y="432000"/>
            <a:ext cx="7639200" cy="518400"/>
          </a:xfrm>
        </p:spPr>
        <p:txBody>
          <a:bodyPr/>
          <a:lstStyle/>
          <a:p>
            <a:r>
              <a:rPr lang="cs-CZ" dirty="0"/>
              <a:t>Příklady</a:t>
            </a:r>
            <a:br>
              <a:rPr lang="cs-CZ" dirty="0"/>
            </a:br>
            <a:endParaRPr lang="en-GB" dirty="0"/>
          </a:p>
        </p:txBody>
      </p:sp>
      <p:sp>
        <p:nvSpPr>
          <p:cNvPr id="5" name="Rectangle 4">
            <a:extLst>
              <a:ext uri="{FF2B5EF4-FFF2-40B4-BE49-F238E27FC236}">
                <a16:creationId xmlns:a16="http://schemas.microsoft.com/office/drawing/2014/main" id="{BA5105AC-37F3-7E18-4D8D-40362493D959}"/>
              </a:ext>
            </a:extLst>
          </p:cNvPr>
          <p:cNvSpPr/>
          <p:nvPr/>
        </p:nvSpPr>
        <p:spPr>
          <a:xfrm>
            <a:off x="748800" y="1919864"/>
            <a:ext cx="7646400" cy="405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marL="257175" indent="-257175">
              <a:buFont typeface="+mj-lt"/>
              <a:buAutoNum type="arabicPeriod"/>
            </a:pPr>
            <a:r>
              <a:rPr lang="cs-CZ" sz="1200" dirty="0">
                <a:solidFill>
                  <a:schemeClr val="tx1"/>
                </a:solidFill>
              </a:rPr>
              <a:t>Český plátce dodává zboží německému plátci DPH (s přepravou). Zboží je přepraveno z ČR do Polska.</a:t>
            </a:r>
          </a:p>
        </p:txBody>
      </p:sp>
      <p:sp>
        <p:nvSpPr>
          <p:cNvPr id="7" name="Rectangle 6">
            <a:extLst>
              <a:ext uri="{FF2B5EF4-FFF2-40B4-BE49-F238E27FC236}">
                <a16:creationId xmlns:a16="http://schemas.microsoft.com/office/drawing/2014/main" id="{AD9A4326-8563-9E99-8CD0-C15330738BEB}"/>
              </a:ext>
            </a:extLst>
          </p:cNvPr>
          <p:cNvSpPr/>
          <p:nvPr/>
        </p:nvSpPr>
        <p:spPr>
          <a:xfrm>
            <a:off x="748800" y="2503170"/>
            <a:ext cx="7646400" cy="405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marL="257175" indent="-257175">
              <a:spcAft>
                <a:spcPts val="1350"/>
              </a:spcAft>
              <a:buFont typeface="+mj-lt"/>
              <a:buAutoNum type="arabicPeriod" startAt="2"/>
            </a:pPr>
            <a:r>
              <a:rPr lang="cs-CZ" sz="1200" dirty="0">
                <a:solidFill>
                  <a:schemeClr val="tx1"/>
                </a:solidFill>
              </a:rPr>
              <a:t>Český plátce pořizuje zboží od slovenského plátce a prodává toto zboží dále tureckému plátci. Zboží je přepraveno ze Slovenska do Německa, přepravu zajistí SK plátce.</a:t>
            </a:r>
          </a:p>
        </p:txBody>
      </p:sp>
      <p:sp>
        <p:nvSpPr>
          <p:cNvPr id="8" name="Rectangle 7">
            <a:extLst>
              <a:ext uri="{FF2B5EF4-FFF2-40B4-BE49-F238E27FC236}">
                <a16:creationId xmlns:a16="http://schemas.microsoft.com/office/drawing/2014/main" id="{5A6D4684-9B82-6353-F3FA-E77749471804}"/>
              </a:ext>
            </a:extLst>
          </p:cNvPr>
          <p:cNvSpPr/>
          <p:nvPr/>
        </p:nvSpPr>
        <p:spPr>
          <a:xfrm>
            <a:off x="748800" y="3099808"/>
            <a:ext cx="7646400" cy="405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spcAft>
                <a:spcPts val="1350"/>
              </a:spcAft>
            </a:pPr>
            <a:r>
              <a:rPr lang="cs-CZ" sz="1200" dirty="0">
                <a:solidFill>
                  <a:schemeClr val="tx1"/>
                </a:solidFill>
              </a:rPr>
              <a:t>3.   Český plátce (A) dodává zboží jinému českému plátci (B), který toto zboží prodává slovenskému plátci. Zboží je přepraveno českým plátcem (A) na Slovensko. </a:t>
            </a:r>
          </a:p>
        </p:txBody>
      </p:sp>
      <p:sp>
        <p:nvSpPr>
          <p:cNvPr id="10" name="Rectangle 9">
            <a:extLst>
              <a:ext uri="{FF2B5EF4-FFF2-40B4-BE49-F238E27FC236}">
                <a16:creationId xmlns:a16="http://schemas.microsoft.com/office/drawing/2014/main" id="{E310C73D-FB8E-5080-25A3-171635832243}"/>
              </a:ext>
            </a:extLst>
          </p:cNvPr>
          <p:cNvSpPr/>
          <p:nvPr/>
        </p:nvSpPr>
        <p:spPr>
          <a:xfrm>
            <a:off x="745200" y="3696446"/>
            <a:ext cx="7646400" cy="405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spcAft>
                <a:spcPts val="1350"/>
              </a:spcAft>
            </a:pPr>
            <a:r>
              <a:rPr lang="cs-CZ" sz="1200" dirty="0">
                <a:solidFill>
                  <a:schemeClr val="tx1"/>
                </a:solidFill>
              </a:rPr>
              <a:t>4.   Český plátce pořizuje zboží od francouzského plátce a dodává toto zboží dánskému zákazníkovi (plátci). Zboží je přepraveno z Francie přímo do Dánska. Dopady, když přepravu zajistí a) FR plátce; b) DK plátce</a:t>
            </a:r>
          </a:p>
        </p:txBody>
      </p:sp>
    </p:spTree>
    <p:extLst>
      <p:ext uri="{BB962C8B-B14F-4D97-AF65-F5344CB8AC3E}">
        <p14:creationId xmlns:p14="http://schemas.microsoft.com/office/powerpoint/2010/main" val="2787628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C2A1DAC9-524C-D86F-5947-0C3BEE1E307D}"/>
              </a:ext>
            </a:extLst>
          </p:cNvPr>
          <p:cNvSpPr>
            <a:spLocks noGrp="1"/>
          </p:cNvSpPr>
          <p:nvPr>
            <p:ph type="ctrTitle"/>
          </p:nvPr>
        </p:nvSpPr>
        <p:spPr>
          <a:xfrm>
            <a:off x="967395" y="2541303"/>
            <a:ext cx="4999772" cy="1775399"/>
          </a:xfrm>
        </p:spPr>
        <p:txBody>
          <a:bodyPr/>
          <a:lstStyle/>
          <a:p>
            <a:r>
              <a:rPr lang="cs-CZ" sz="6600" dirty="0"/>
              <a:t>Děkuji za pozornost</a:t>
            </a:r>
          </a:p>
        </p:txBody>
      </p:sp>
    </p:spTree>
    <p:extLst>
      <p:ext uri="{BB962C8B-B14F-4D97-AF65-F5344CB8AC3E}">
        <p14:creationId xmlns:p14="http://schemas.microsoft.com/office/powerpoint/2010/main" val="3456561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38E5B-C04A-42FD-B0F6-3527E411F217}"/>
              </a:ext>
            </a:extLst>
          </p:cNvPr>
          <p:cNvSpPr>
            <a:spLocks noGrp="1"/>
          </p:cNvSpPr>
          <p:nvPr>
            <p:ph type="title"/>
          </p:nvPr>
        </p:nvSpPr>
        <p:spPr>
          <a:xfrm>
            <a:off x="807442" y="1125609"/>
            <a:ext cx="8291116" cy="433388"/>
          </a:xfrm>
        </p:spPr>
        <p:txBody>
          <a:bodyPr/>
          <a:lstStyle/>
          <a:p>
            <a:r>
              <a:rPr lang="cs-CZ" dirty="0"/>
              <a:t>Výběrové řízení  v KPMG</a:t>
            </a:r>
            <a:endParaRPr lang="en-GB" dirty="0"/>
          </a:p>
        </p:txBody>
      </p:sp>
      <p:grpSp>
        <p:nvGrpSpPr>
          <p:cNvPr id="4" name="Group 3">
            <a:extLst>
              <a:ext uri="{FF2B5EF4-FFF2-40B4-BE49-F238E27FC236}">
                <a16:creationId xmlns:a16="http://schemas.microsoft.com/office/drawing/2014/main" id="{FFEF7DBE-EC0F-4E5B-B6A4-3D4689B9F33C}"/>
              </a:ext>
            </a:extLst>
          </p:cNvPr>
          <p:cNvGrpSpPr/>
          <p:nvPr/>
        </p:nvGrpSpPr>
        <p:grpSpPr>
          <a:xfrm>
            <a:off x="811199" y="2101283"/>
            <a:ext cx="8730174" cy="2655435"/>
            <a:chOff x="998398" y="2302062"/>
            <a:chExt cx="10744830" cy="3268228"/>
          </a:xfrm>
        </p:grpSpPr>
        <p:grpSp>
          <p:nvGrpSpPr>
            <p:cNvPr id="42" name="Group 41">
              <a:extLst>
                <a:ext uri="{FF2B5EF4-FFF2-40B4-BE49-F238E27FC236}">
                  <a16:creationId xmlns:a16="http://schemas.microsoft.com/office/drawing/2014/main" id="{951B2B5E-A00A-4436-A5B4-8A587BCDB99D}"/>
                </a:ext>
              </a:extLst>
            </p:cNvPr>
            <p:cNvGrpSpPr/>
            <p:nvPr/>
          </p:nvGrpSpPr>
          <p:grpSpPr>
            <a:xfrm>
              <a:off x="998398" y="2302063"/>
              <a:ext cx="2128028" cy="3264914"/>
              <a:chOff x="998398" y="2302063"/>
              <a:chExt cx="2550430" cy="2251634"/>
            </a:xfrm>
          </p:grpSpPr>
          <p:sp>
            <p:nvSpPr>
              <p:cNvPr id="9" name="Rectangle 8">
                <a:extLst>
                  <a:ext uri="{FF2B5EF4-FFF2-40B4-BE49-F238E27FC236}">
                    <a16:creationId xmlns:a16="http://schemas.microsoft.com/office/drawing/2014/main" id="{1EEEF339-5FDC-49F7-A006-7AA20E2B88A8}"/>
                  </a:ext>
                </a:extLst>
              </p:cNvPr>
              <p:cNvSpPr/>
              <p:nvPr/>
            </p:nvSpPr>
            <p:spPr>
              <a:xfrm>
                <a:off x="998398" y="2302063"/>
                <a:ext cx="2548801" cy="18286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6250" tIns="146250" rIns="146250" bIns="146250" rtlCol="0" anchor="t" anchorCtr="0">
                <a:noAutofit/>
              </a:bodyPr>
              <a:lstStyle/>
              <a:p>
                <a:pPr>
                  <a:lnSpc>
                    <a:spcPct val="110000"/>
                  </a:lnSpc>
                  <a:spcAft>
                    <a:spcPts val="488"/>
                  </a:spcAft>
                </a:pPr>
                <a:r>
                  <a:rPr lang="cs-CZ" sz="1138" dirty="0">
                    <a:solidFill>
                      <a:schemeClr val="bg1"/>
                    </a:solidFill>
                  </a:rPr>
                  <a:t>Vypsané pozice a více informací najdeš na </a:t>
                </a:r>
              </a:p>
              <a:p>
                <a:pPr>
                  <a:lnSpc>
                    <a:spcPct val="110000"/>
                  </a:lnSpc>
                  <a:spcAft>
                    <a:spcPts val="488"/>
                  </a:spcAft>
                </a:pPr>
                <a:r>
                  <a:rPr lang="cs-CZ" sz="1138" dirty="0">
                    <a:solidFill>
                      <a:srgbClr val="FD349C"/>
                    </a:solidFill>
                    <a:hlinkClick r:id="rId2">
                      <a:extLst>
                        <a:ext uri="{A12FA001-AC4F-418D-AE19-62706E023703}">
                          <ahyp:hlinkClr xmlns:ahyp="http://schemas.microsoft.com/office/drawing/2018/hyperlinkcolor" val="tx"/>
                        </a:ext>
                      </a:extLst>
                    </a:hlinkClick>
                  </a:rPr>
                  <a:t>www.vyrostli-jsme.cz</a:t>
                </a:r>
                <a:endParaRPr lang="cs-CZ" sz="1138" dirty="0">
                  <a:solidFill>
                    <a:srgbClr val="FD349C"/>
                  </a:solidFill>
                </a:endParaRPr>
              </a:p>
              <a:p>
                <a:pPr>
                  <a:lnSpc>
                    <a:spcPct val="110000"/>
                  </a:lnSpc>
                  <a:spcAft>
                    <a:spcPts val="488"/>
                  </a:spcAft>
                </a:pPr>
                <a:endParaRPr lang="en-GB" sz="813" dirty="0">
                  <a:solidFill>
                    <a:schemeClr val="bg1"/>
                  </a:solidFill>
                </a:endParaRPr>
              </a:p>
            </p:txBody>
          </p:sp>
          <p:sp>
            <p:nvSpPr>
              <p:cNvPr id="39" name="Isosceles Triangle 38">
                <a:extLst>
                  <a:ext uri="{FF2B5EF4-FFF2-40B4-BE49-F238E27FC236}">
                    <a16:creationId xmlns:a16="http://schemas.microsoft.com/office/drawing/2014/main" id="{3E14E8EE-9047-406E-8B35-8ABD8D0D771B}"/>
                  </a:ext>
                </a:extLst>
              </p:cNvPr>
              <p:cNvSpPr/>
              <p:nvPr/>
            </p:nvSpPr>
            <p:spPr>
              <a:xfrm rot="10800000" flipH="1">
                <a:off x="3125813" y="4130682"/>
                <a:ext cx="423015" cy="423015"/>
              </a:xfrm>
              <a:prstGeom prst="triangle">
                <a:avLst>
                  <a:gd name="adj" fmla="val 100000"/>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4371" tIns="44371" rIns="44371" bIns="44371" rtlCol="0" anchor="ctr"/>
              <a:lstStyle/>
              <a:p>
                <a:pPr algn="l"/>
                <a:endParaRPr lang="en-GB" sz="1219" dirty="0" err="1">
                  <a:solidFill>
                    <a:schemeClr val="bg1"/>
                  </a:solidFill>
                </a:endParaRPr>
              </a:p>
            </p:txBody>
          </p:sp>
        </p:grpSp>
        <p:grpSp>
          <p:nvGrpSpPr>
            <p:cNvPr id="3" name="Group 2">
              <a:extLst>
                <a:ext uri="{FF2B5EF4-FFF2-40B4-BE49-F238E27FC236}">
                  <a16:creationId xmlns:a16="http://schemas.microsoft.com/office/drawing/2014/main" id="{68E14BED-B32B-4116-A6DD-ED3DF505B17A}"/>
                </a:ext>
              </a:extLst>
            </p:cNvPr>
            <p:cNvGrpSpPr/>
            <p:nvPr/>
          </p:nvGrpSpPr>
          <p:grpSpPr>
            <a:xfrm>
              <a:off x="3125067" y="2302062"/>
              <a:ext cx="8618161" cy="3268228"/>
              <a:chOff x="3125067" y="2302062"/>
              <a:chExt cx="8618161" cy="3268228"/>
            </a:xfrm>
          </p:grpSpPr>
          <p:sp>
            <p:nvSpPr>
              <p:cNvPr id="22" name="Rectangle 21">
                <a:extLst>
                  <a:ext uri="{FF2B5EF4-FFF2-40B4-BE49-F238E27FC236}">
                    <a16:creationId xmlns:a16="http://schemas.microsoft.com/office/drawing/2014/main" id="{219A5FA1-8EA2-462F-BE32-FBB62202B120}"/>
                  </a:ext>
                </a:extLst>
              </p:cNvPr>
              <p:cNvSpPr/>
              <p:nvPr/>
            </p:nvSpPr>
            <p:spPr>
              <a:xfrm>
                <a:off x="7378058" y="2918755"/>
                <a:ext cx="2126669" cy="2651535"/>
              </a:xfrm>
              <a:prstGeom prst="rect">
                <a:avLst/>
              </a:prstGeom>
              <a:solidFill>
                <a:srgbClr val="ACEA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6250" tIns="146250" rIns="146250" bIns="146250" rtlCol="0" anchor="t" anchorCtr="0">
                <a:noAutofit/>
              </a:bodyPr>
              <a:lstStyle/>
              <a:p>
                <a:pPr>
                  <a:lnSpc>
                    <a:spcPct val="110000"/>
                  </a:lnSpc>
                  <a:spcAft>
                    <a:spcPts val="488"/>
                  </a:spcAft>
                </a:pPr>
                <a:r>
                  <a:rPr lang="cs-CZ" sz="1138" dirty="0">
                    <a:solidFill>
                      <a:schemeClr val="bg1">
                        <a:lumMod val="50000"/>
                      </a:schemeClr>
                    </a:solidFill>
                  </a:rPr>
                  <a:t>Následně se uvidíš na pohovoru se svými budoucími kolegy a naším HR </a:t>
                </a:r>
                <a:endParaRPr lang="cs-CZ" sz="1138" dirty="0">
                  <a:solidFill>
                    <a:schemeClr val="accent1">
                      <a:lumMod val="75000"/>
                    </a:schemeClr>
                  </a:solidFill>
                </a:endParaRPr>
              </a:p>
            </p:txBody>
          </p:sp>
          <p:grpSp>
            <p:nvGrpSpPr>
              <p:cNvPr id="43" name="Group 42">
                <a:extLst>
                  <a:ext uri="{FF2B5EF4-FFF2-40B4-BE49-F238E27FC236}">
                    <a16:creationId xmlns:a16="http://schemas.microsoft.com/office/drawing/2014/main" id="{ED2788F3-AF17-490A-BEA9-B5845A9F7465}"/>
                  </a:ext>
                </a:extLst>
              </p:cNvPr>
              <p:cNvGrpSpPr/>
              <p:nvPr/>
            </p:nvGrpSpPr>
            <p:grpSpPr>
              <a:xfrm>
                <a:off x="3125067" y="2313112"/>
                <a:ext cx="2126669" cy="3257178"/>
                <a:chOff x="3547199" y="2309683"/>
                <a:chExt cx="2548801" cy="2246299"/>
              </a:xfrm>
            </p:grpSpPr>
            <p:sp>
              <p:nvSpPr>
                <p:cNvPr id="15" name="Rectangle 14">
                  <a:extLst>
                    <a:ext uri="{FF2B5EF4-FFF2-40B4-BE49-F238E27FC236}">
                      <a16:creationId xmlns:a16="http://schemas.microsoft.com/office/drawing/2014/main" id="{68FEF004-66A8-4023-8680-40F8DE65D4C1}"/>
                    </a:ext>
                  </a:extLst>
                </p:cNvPr>
                <p:cNvSpPr/>
                <p:nvPr/>
              </p:nvSpPr>
              <p:spPr>
                <a:xfrm>
                  <a:off x="3547199" y="2727362"/>
                  <a:ext cx="2548801" cy="18286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6250" tIns="146250" rIns="146250" bIns="146250" rtlCol="0" anchor="t" anchorCtr="0">
                  <a:noAutofit/>
                </a:bodyPr>
                <a:lstStyle/>
                <a:p>
                  <a:pPr>
                    <a:lnSpc>
                      <a:spcPct val="110000"/>
                    </a:lnSpc>
                    <a:spcAft>
                      <a:spcPts val="488"/>
                    </a:spcAft>
                  </a:pPr>
                  <a:r>
                    <a:rPr lang="cs-CZ" sz="1138" dirty="0">
                      <a:solidFill>
                        <a:schemeClr val="bg1"/>
                      </a:solidFill>
                    </a:rPr>
                    <a:t>V případě zájmu odpověz na inzerát nebo nás kontaktuj na </a:t>
                  </a:r>
                  <a:r>
                    <a:rPr lang="cs-CZ" sz="1138" dirty="0">
                      <a:solidFill>
                        <a:srgbClr val="FD349C"/>
                      </a:solidFill>
                      <a:hlinkClick r:id="rId3">
                        <a:extLst>
                          <a:ext uri="{A12FA001-AC4F-418D-AE19-62706E023703}">
                            <ahyp:hlinkClr xmlns:ahyp="http://schemas.microsoft.com/office/drawing/2018/hyperlinkcolor" val="tx"/>
                          </a:ext>
                        </a:extLst>
                      </a:hlinkClick>
                    </a:rPr>
                    <a:t>recruitment@kpmg.cz</a:t>
                  </a:r>
                  <a:endParaRPr lang="cs-CZ" sz="1138" dirty="0">
                    <a:solidFill>
                      <a:srgbClr val="FD349C"/>
                    </a:solidFill>
                  </a:endParaRPr>
                </a:p>
                <a:p>
                  <a:pPr>
                    <a:lnSpc>
                      <a:spcPct val="110000"/>
                    </a:lnSpc>
                    <a:spcAft>
                      <a:spcPts val="488"/>
                    </a:spcAft>
                  </a:pPr>
                  <a:endParaRPr lang="en-GB" sz="1138" dirty="0"/>
                </a:p>
              </p:txBody>
            </p:sp>
            <p:sp>
              <p:nvSpPr>
                <p:cNvPr id="40" name="Isosceles Triangle 39">
                  <a:extLst>
                    <a:ext uri="{FF2B5EF4-FFF2-40B4-BE49-F238E27FC236}">
                      <a16:creationId xmlns:a16="http://schemas.microsoft.com/office/drawing/2014/main" id="{3FA84FEF-9975-47D9-8596-373CE5B7BFC1}"/>
                    </a:ext>
                  </a:extLst>
                </p:cNvPr>
                <p:cNvSpPr/>
                <p:nvPr/>
              </p:nvSpPr>
              <p:spPr>
                <a:xfrm rot="10800000" flipH="1" flipV="1">
                  <a:off x="5672985" y="2309683"/>
                  <a:ext cx="423015" cy="423015"/>
                </a:xfrm>
                <a:prstGeom prst="triangle">
                  <a:avLst>
                    <a:gd name="adj" fmla="val 100000"/>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4371" tIns="44371" rIns="44371" bIns="44371" rtlCol="0" anchor="ctr"/>
                <a:lstStyle/>
                <a:p>
                  <a:pPr algn="l"/>
                  <a:endParaRPr lang="en-GB" sz="1219" dirty="0" err="1">
                    <a:solidFill>
                      <a:schemeClr val="bg1"/>
                    </a:solidFill>
                  </a:endParaRPr>
                </a:p>
              </p:txBody>
            </p:sp>
          </p:grpSp>
          <p:grpSp>
            <p:nvGrpSpPr>
              <p:cNvPr id="44" name="Group 43">
                <a:extLst>
                  <a:ext uri="{FF2B5EF4-FFF2-40B4-BE49-F238E27FC236}">
                    <a16:creationId xmlns:a16="http://schemas.microsoft.com/office/drawing/2014/main" id="{DC0ADD72-675A-4638-9E94-5820F8A9CD98}"/>
                  </a:ext>
                </a:extLst>
              </p:cNvPr>
              <p:cNvGrpSpPr/>
              <p:nvPr/>
            </p:nvGrpSpPr>
            <p:grpSpPr>
              <a:xfrm>
                <a:off x="5251389" y="2302063"/>
                <a:ext cx="2126726" cy="3264914"/>
                <a:chOff x="6095585" y="2302063"/>
                <a:chExt cx="2548869" cy="2251634"/>
              </a:xfrm>
            </p:grpSpPr>
            <p:sp>
              <p:nvSpPr>
                <p:cNvPr id="21" name="Rectangle 20">
                  <a:extLst>
                    <a:ext uri="{FF2B5EF4-FFF2-40B4-BE49-F238E27FC236}">
                      <a16:creationId xmlns:a16="http://schemas.microsoft.com/office/drawing/2014/main" id="{1DF4FBBE-39DE-4B43-BEBA-80C8CBBE8BAE}"/>
                    </a:ext>
                  </a:extLst>
                </p:cNvPr>
                <p:cNvSpPr/>
                <p:nvPr/>
              </p:nvSpPr>
              <p:spPr>
                <a:xfrm>
                  <a:off x="6095585" y="2302063"/>
                  <a:ext cx="2548801" cy="18286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6250" tIns="146250" rIns="146250" bIns="146250" rtlCol="0" anchor="t" anchorCtr="0">
                  <a:noAutofit/>
                </a:bodyPr>
                <a:lstStyle/>
                <a:p>
                  <a:pPr>
                    <a:lnSpc>
                      <a:spcPct val="110000"/>
                    </a:lnSpc>
                    <a:spcAft>
                      <a:spcPts val="488"/>
                    </a:spcAft>
                  </a:pPr>
                  <a:r>
                    <a:rPr lang="cs-CZ" sz="1138" dirty="0">
                      <a:solidFill>
                        <a:schemeClr val="bg1"/>
                      </a:solidFill>
                    </a:rPr>
                    <a:t>My se s tebou následně spojíme a pošleme pozvánku na online testy</a:t>
                  </a:r>
                  <a:endParaRPr lang="en-GB" sz="1138" dirty="0">
                    <a:solidFill>
                      <a:schemeClr val="bg1"/>
                    </a:solidFill>
                  </a:endParaRPr>
                </a:p>
              </p:txBody>
            </p:sp>
            <p:sp>
              <p:nvSpPr>
                <p:cNvPr id="41" name="Isosceles Triangle 40">
                  <a:extLst>
                    <a:ext uri="{FF2B5EF4-FFF2-40B4-BE49-F238E27FC236}">
                      <a16:creationId xmlns:a16="http://schemas.microsoft.com/office/drawing/2014/main" id="{31ECDD3E-8310-4DF3-8695-BC37A55536C8}"/>
                    </a:ext>
                  </a:extLst>
                </p:cNvPr>
                <p:cNvSpPr/>
                <p:nvPr/>
              </p:nvSpPr>
              <p:spPr>
                <a:xfrm rot="10800000" flipH="1">
                  <a:off x="8221439" y="4130682"/>
                  <a:ext cx="423015" cy="423015"/>
                </a:xfrm>
                <a:prstGeom prst="triangle">
                  <a:avLst>
                    <a:gd name="adj" fmla="val 100000"/>
                  </a:avLst>
                </a:prstGeom>
                <a:solidFill>
                  <a:schemeClr val="accent5">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4371" tIns="44371" rIns="44371" bIns="44371" rtlCol="0" anchor="ctr"/>
                <a:lstStyle/>
                <a:p>
                  <a:pPr algn="l"/>
                  <a:endParaRPr lang="en-GB" sz="1219" dirty="0" err="1">
                    <a:solidFill>
                      <a:schemeClr val="bg1"/>
                    </a:solidFill>
                  </a:endParaRPr>
                </a:p>
              </p:txBody>
            </p:sp>
          </p:grpSp>
          <p:sp>
            <p:nvSpPr>
              <p:cNvPr id="27" name="Rectangle 26">
                <a:extLst>
                  <a:ext uri="{FF2B5EF4-FFF2-40B4-BE49-F238E27FC236}">
                    <a16:creationId xmlns:a16="http://schemas.microsoft.com/office/drawing/2014/main" id="{8F280099-0262-449F-BD0C-0C8181D250C3}"/>
                  </a:ext>
                </a:extLst>
              </p:cNvPr>
              <p:cNvSpPr/>
              <p:nvPr/>
            </p:nvSpPr>
            <p:spPr>
              <a:xfrm>
                <a:off x="9503021" y="2302062"/>
                <a:ext cx="2240207" cy="2651535"/>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6250" tIns="146250" rIns="146250" bIns="146250" rtlCol="0" anchor="t" anchorCtr="0">
                <a:noAutofit/>
              </a:bodyPr>
              <a:lstStyle/>
              <a:p>
                <a:pPr>
                  <a:lnSpc>
                    <a:spcPct val="110000"/>
                  </a:lnSpc>
                  <a:spcAft>
                    <a:spcPts val="488"/>
                  </a:spcAft>
                </a:pPr>
                <a:r>
                  <a:rPr lang="cs-CZ" sz="1138" dirty="0">
                    <a:solidFill>
                      <a:schemeClr val="bg1"/>
                    </a:solidFill>
                  </a:rPr>
                  <a:t>Do pár dnů dostaneš nabídku a staneš se jedním z nás! </a:t>
                </a:r>
                <a:endParaRPr lang="en-GB" sz="1138" dirty="0">
                  <a:solidFill>
                    <a:schemeClr val="bg1"/>
                  </a:solidFill>
                </a:endParaRPr>
              </a:p>
            </p:txBody>
          </p:sp>
          <p:sp>
            <p:nvSpPr>
              <p:cNvPr id="45" name="Isosceles Triangle 44">
                <a:extLst>
                  <a:ext uri="{FF2B5EF4-FFF2-40B4-BE49-F238E27FC236}">
                    <a16:creationId xmlns:a16="http://schemas.microsoft.com/office/drawing/2014/main" id="{D4D2FEDF-5574-4CCB-8078-13AD9DC5C681}"/>
                  </a:ext>
                </a:extLst>
              </p:cNvPr>
              <p:cNvSpPr/>
              <p:nvPr/>
            </p:nvSpPr>
            <p:spPr>
              <a:xfrm rot="10800000" flipH="1" flipV="1">
                <a:off x="9150066" y="2302062"/>
                <a:ext cx="352955" cy="613380"/>
              </a:xfrm>
              <a:prstGeom prst="triangle">
                <a:avLst>
                  <a:gd name="adj" fmla="val 100000"/>
                </a:avLst>
              </a:prstGeom>
              <a:solidFill>
                <a:srgbClr val="ACEAFF">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4371" tIns="44371" rIns="44371" bIns="44371" rtlCol="0" anchor="ctr"/>
              <a:lstStyle/>
              <a:p>
                <a:pPr algn="l"/>
                <a:endParaRPr lang="en-GB" sz="1219" dirty="0" err="1">
                  <a:solidFill>
                    <a:schemeClr val="bg1"/>
                  </a:solidFill>
                </a:endParaRPr>
              </a:p>
            </p:txBody>
          </p:sp>
        </p:grpSp>
      </p:grpSp>
      <p:sp>
        <p:nvSpPr>
          <p:cNvPr id="48" name="Text Placeholder 1">
            <a:extLst>
              <a:ext uri="{FF2B5EF4-FFF2-40B4-BE49-F238E27FC236}">
                <a16:creationId xmlns:a16="http://schemas.microsoft.com/office/drawing/2014/main" id="{F62EF529-74CA-433B-B6FA-A9E611F3BFC0}"/>
              </a:ext>
            </a:extLst>
          </p:cNvPr>
          <p:cNvSpPr txBox="1">
            <a:spLocks/>
          </p:cNvSpPr>
          <p:nvPr/>
        </p:nvSpPr>
        <p:spPr>
          <a:xfrm>
            <a:off x="808734" y="1436140"/>
            <a:ext cx="5308684" cy="173454"/>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8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432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720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864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152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296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defTabSz="742950">
              <a:spcAft>
                <a:spcPts val="488"/>
              </a:spcAft>
              <a:buClr>
                <a:srgbClr val="00338D"/>
              </a:buClr>
              <a:buNone/>
              <a:defRPr/>
            </a:pPr>
            <a:endParaRPr lang="en-US" sz="1138" b="1" dirty="0">
              <a:solidFill>
                <a:srgbClr val="00338D"/>
              </a:solidFill>
              <a:latin typeface="Arial"/>
            </a:endParaRPr>
          </a:p>
        </p:txBody>
      </p:sp>
    </p:spTree>
    <p:extLst>
      <p:ext uri="{BB962C8B-B14F-4D97-AF65-F5344CB8AC3E}">
        <p14:creationId xmlns:p14="http://schemas.microsoft.com/office/powerpoint/2010/main" val="1098649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A36E5A-5668-41FE-BFE6-D6091551F953}"/>
              </a:ext>
            </a:extLst>
          </p:cNvPr>
          <p:cNvSpPr>
            <a:spLocks noGrp="1"/>
          </p:cNvSpPr>
          <p:nvPr>
            <p:ph type="ctrTitle"/>
          </p:nvPr>
        </p:nvSpPr>
        <p:spPr>
          <a:xfrm>
            <a:off x="1199414" y="3238432"/>
            <a:ext cx="3444023" cy="2359084"/>
          </a:xfrm>
        </p:spPr>
        <p:txBody>
          <a:bodyPr/>
          <a:lstStyle/>
          <a:p>
            <a:r>
              <a:rPr lang="cs-CZ" sz="5850" dirty="0"/>
              <a:t>Naše spojka na tvé škole</a:t>
            </a:r>
            <a:endParaRPr lang="en-GB" sz="5850" dirty="0"/>
          </a:p>
        </p:txBody>
      </p:sp>
      <p:sp>
        <p:nvSpPr>
          <p:cNvPr id="4" name="Text Placeholder 3">
            <a:extLst>
              <a:ext uri="{FF2B5EF4-FFF2-40B4-BE49-F238E27FC236}">
                <a16:creationId xmlns:a16="http://schemas.microsoft.com/office/drawing/2014/main" id="{AA1B928C-E736-46A3-95AB-6E283BF9E8FF}"/>
              </a:ext>
            </a:extLst>
          </p:cNvPr>
          <p:cNvSpPr>
            <a:spLocks noGrp="1"/>
          </p:cNvSpPr>
          <p:nvPr>
            <p:ph type="body" sz="quarter" idx="11"/>
          </p:nvPr>
        </p:nvSpPr>
        <p:spPr>
          <a:xfrm>
            <a:off x="1028992" y="2002570"/>
            <a:ext cx="4684860" cy="663492"/>
          </a:xfrm>
        </p:spPr>
        <p:txBody>
          <a:bodyPr/>
          <a:lstStyle/>
          <a:p>
            <a:r>
              <a:rPr lang="cs-CZ" dirty="0"/>
              <a:t>NATÁLIA KRAVÁRIKOVÁ – MUNI AMBASADORKA</a:t>
            </a:r>
          </a:p>
        </p:txBody>
      </p:sp>
      <p:pic>
        <p:nvPicPr>
          <p:cNvPr id="5" name="Picture 4">
            <a:extLst>
              <a:ext uri="{FF2B5EF4-FFF2-40B4-BE49-F238E27FC236}">
                <a16:creationId xmlns:a16="http://schemas.microsoft.com/office/drawing/2014/main" id="{7D6B955A-A83F-26A1-3302-8959D27D2B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62" y="1076325"/>
            <a:ext cx="3238079" cy="4705350"/>
          </a:xfrm>
          <a:prstGeom prst="rect">
            <a:avLst/>
          </a:prstGeom>
          <a:scene3d>
            <a:camera prst="orthographicFront">
              <a:rot lat="0" lon="600000" rev="0"/>
            </a:camera>
            <a:lightRig rig="threePt" dir="t"/>
          </a:scene3d>
        </p:spPr>
      </p:pic>
    </p:spTree>
    <p:extLst>
      <p:ext uri="{BB962C8B-B14F-4D97-AF65-F5344CB8AC3E}">
        <p14:creationId xmlns:p14="http://schemas.microsoft.com/office/powerpoint/2010/main" val="1565359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C50F24E-5172-47E3-9924-C3A9E1746682}"/>
              </a:ext>
            </a:extLst>
          </p:cNvPr>
          <p:cNvSpPr>
            <a:spLocks noGrp="1"/>
          </p:cNvSpPr>
          <p:nvPr>
            <p:ph type="body" sz="quarter" idx="14"/>
          </p:nvPr>
        </p:nvSpPr>
        <p:spPr>
          <a:xfrm>
            <a:off x="814388" y="3351964"/>
            <a:ext cx="2411738" cy="222801"/>
          </a:xfrm>
        </p:spPr>
        <p:txBody>
          <a:bodyPr/>
          <a:lstStyle/>
          <a:p>
            <a:r>
              <a:rPr lang="cs-CZ" dirty="0"/>
              <a:t>kpmg</a:t>
            </a:r>
            <a:r>
              <a:rPr lang="en-US" dirty="0"/>
              <a:t>.</a:t>
            </a:r>
            <a:r>
              <a:rPr lang="cs-CZ" dirty="0"/>
              <a:t>cz</a:t>
            </a:r>
            <a:endParaRPr lang="en-US" dirty="0"/>
          </a:p>
        </p:txBody>
      </p:sp>
      <p:sp>
        <p:nvSpPr>
          <p:cNvPr id="5" name="Text Placeholder 4">
            <a:extLst>
              <a:ext uri="{FF2B5EF4-FFF2-40B4-BE49-F238E27FC236}">
                <a16:creationId xmlns:a16="http://schemas.microsoft.com/office/drawing/2014/main" id="{265FD44C-327E-4F2C-825F-CB5FAC9E446B}"/>
              </a:ext>
            </a:extLst>
          </p:cNvPr>
          <p:cNvSpPr>
            <a:spLocks noGrp="1"/>
          </p:cNvSpPr>
          <p:nvPr>
            <p:ph type="body" sz="quarter" idx="10"/>
          </p:nvPr>
        </p:nvSpPr>
        <p:spPr>
          <a:xfrm>
            <a:off x="814137" y="3574766"/>
            <a:ext cx="6255182" cy="1184498"/>
          </a:xfrm>
        </p:spPr>
        <p:txBody>
          <a:bodyPr/>
          <a:lstStyle/>
          <a:p>
            <a:r>
              <a:rPr lang="en-US" dirty="0"/>
              <a:t>The information contained herein is of a general nature and is not intended to address the circumstances of any particular individual or entity. Although we endeavor to provide accurate and timely information, there can be no guarantee that such information is accurate as of the date it is received or that it will continue to be accurate in the future. No one should act on such information without appropriate professional advice after a thorough examination of the particular situation.</a:t>
            </a:r>
          </a:p>
          <a:p>
            <a:r>
              <a:rPr lang="en-US" dirty="0"/>
              <a:t>The KPMG name and logo are trademarks used under license by the independent member firms of the KPMG global organization.</a:t>
            </a:r>
          </a:p>
        </p:txBody>
      </p:sp>
      <p:sp>
        <p:nvSpPr>
          <p:cNvPr id="6" name="Text Placeholder 4">
            <a:extLst>
              <a:ext uri="{FF2B5EF4-FFF2-40B4-BE49-F238E27FC236}">
                <a16:creationId xmlns:a16="http://schemas.microsoft.com/office/drawing/2014/main" id="{67D6755B-2353-4813-A30C-D2F3AF9B4814}"/>
              </a:ext>
            </a:extLst>
          </p:cNvPr>
          <p:cNvSpPr txBox="1">
            <a:spLocks/>
          </p:cNvSpPr>
          <p:nvPr>
            <p:custDataLst>
              <p:tags r:id="rId1"/>
            </p:custDataLst>
          </p:nvPr>
        </p:nvSpPr>
        <p:spPr>
          <a:xfrm>
            <a:off x="814137" y="4840058"/>
            <a:ext cx="6255182" cy="922790"/>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0"/>
              </a:spcBef>
              <a:spcAft>
                <a:spcPts val="1000"/>
              </a:spcAft>
              <a:buFontTx/>
              <a:buNone/>
              <a:defRPr sz="1000" b="0"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1000"/>
              </a:spcAft>
              <a:buFontTx/>
              <a:buNone/>
              <a:defRPr sz="1000" b="0" kern="1200">
                <a:solidFill>
                  <a:schemeClr val="bg1"/>
                </a:solidFill>
                <a:latin typeface="+mn-lt"/>
                <a:ea typeface="+mn-ea"/>
                <a:cs typeface="+mn-cs"/>
              </a:defRPr>
            </a:lvl2pPr>
            <a:lvl3pPr marL="180000" indent="-180000" algn="l" defTabSz="914400" rtl="0" eaLnBrk="1" latinLnBrk="0" hangingPunct="1">
              <a:lnSpc>
                <a:spcPct val="100000"/>
              </a:lnSpc>
              <a:spcBef>
                <a:spcPts val="0"/>
              </a:spcBef>
              <a:spcAft>
                <a:spcPts val="600"/>
              </a:spcAft>
              <a:buClrTx/>
              <a:buFont typeface="Arial" panose="020B0604020202020204" pitchFamily="34" charset="0"/>
              <a:buChar char="•"/>
              <a:defRPr sz="1000" kern="1200">
                <a:solidFill>
                  <a:schemeClr val="tx2"/>
                </a:solidFill>
                <a:latin typeface="+mn-lt"/>
                <a:ea typeface="+mn-ea"/>
                <a:cs typeface="+mn-cs"/>
              </a:defRPr>
            </a:lvl3pPr>
            <a:lvl4pPr marL="360000" indent="-180000" algn="l" defTabSz="914400" rtl="0" eaLnBrk="1" latinLnBrk="0" hangingPunct="1">
              <a:lnSpc>
                <a:spcPct val="100000"/>
              </a:lnSpc>
              <a:spcBef>
                <a:spcPts val="0"/>
              </a:spcBef>
              <a:spcAft>
                <a:spcPts val="600"/>
              </a:spcAft>
              <a:buClrTx/>
              <a:buFont typeface="Arial" panose="020B0604020202020204" pitchFamily="34" charset="0"/>
              <a:buChar char="-"/>
              <a:defRPr sz="1000" kern="1200">
                <a:solidFill>
                  <a:schemeClr val="tx2"/>
                </a:solidFill>
                <a:latin typeface="+mn-lt"/>
                <a:ea typeface="+mn-ea"/>
                <a:cs typeface="+mn-cs"/>
              </a:defRPr>
            </a:lvl4pPr>
            <a:lvl5pPr marL="540000" indent="-180000" algn="l" defTabSz="914400" rtl="0" eaLnBrk="1" latinLnBrk="0" hangingPunct="1">
              <a:lnSpc>
                <a:spcPct val="100000"/>
              </a:lnSpc>
              <a:spcBef>
                <a:spcPts val="0"/>
              </a:spcBef>
              <a:spcAft>
                <a:spcPts val="600"/>
              </a:spcAft>
              <a:buClrTx/>
              <a:buFont typeface="Arial" panose="020B0604020202020204" pitchFamily="34" charset="0"/>
              <a:buChar char="•"/>
              <a:defRPr sz="1000" kern="1200" baseline="0">
                <a:solidFill>
                  <a:schemeClr val="tx2"/>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2024 KPMG Česká republika, s.r.o., a Czech limited liability company and a member firm of the KPMG global organization of independent member firms affiliated with KPMG International Limited, a private English company limited by guarantee. All rights reserved.</a:t>
            </a:r>
            <a:endParaRPr lang="en-US" dirty="0"/>
          </a:p>
        </p:txBody>
      </p:sp>
    </p:spTree>
    <p:extLst>
      <p:ext uri="{BB962C8B-B14F-4D97-AF65-F5344CB8AC3E}">
        <p14:creationId xmlns:p14="http://schemas.microsoft.com/office/powerpoint/2010/main" val="3945250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A3E8E1AE-1FF9-01C5-C7F8-3C460BF875F3}"/>
              </a:ext>
            </a:extLst>
          </p:cNvPr>
          <p:cNvSpPr>
            <a:spLocks noGrp="1"/>
          </p:cNvSpPr>
          <p:nvPr>
            <p:ph type="title"/>
          </p:nvPr>
        </p:nvSpPr>
        <p:spPr>
          <a:xfrm>
            <a:off x="752400" y="432000"/>
            <a:ext cx="7639200" cy="518400"/>
          </a:xfrm>
        </p:spPr>
        <p:txBody>
          <a:bodyPr/>
          <a:lstStyle/>
          <a:p>
            <a:r>
              <a:rPr lang="cs-CZ" dirty="0"/>
              <a:t>Místo plnění při dodání zboží  - § 7</a:t>
            </a:r>
            <a:endParaRPr lang="en-GB" dirty="0"/>
          </a:p>
        </p:txBody>
      </p:sp>
      <p:sp>
        <p:nvSpPr>
          <p:cNvPr id="10" name="Text Placeholder 2">
            <a:extLst>
              <a:ext uri="{FF2B5EF4-FFF2-40B4-BE49-F238E27FC236}">
                <a16:creationId xmlns:a16="http://schemas.microsoft.com/office/drawing/2014/main" id="{B7EA0AEC-8DAE-B84C-358F-D12813C7C6F2}"/>
              </a:ext>
            </a:extLst>
          </p:cNvPr>
          <p:cNvSpPr txBox="1">
            <a:spLocks/>
          </p:cNvSpPr>
          <p:nvPr/>
        </p:nvSpPr>
        <p:spPr>
          <a:xfrm>
            <a:off x="752400" y="1209600"/>
            <a:ext cx="3341702" cy="459008"/>
          </a:xfrm>
          <a:prstGeom prst="rect">
            <a:avLst/>
          </a:prstGeom>
          <a:solidFill>
            <a:srgbClr val="00338D"/>
          </a:solidFill>
          <a:ln w="28575">
            <a:solidFill>
              <a:schemeClr val="tx2"/>
            </a:solidFill>
          </a:ln>
        </p:spPr>
        <p:txBody>
          <a:bodyPr vert="horz" lIns="63305" tIns="0" rIns="0" bIns="0" rtlCol="0" anchor="ctr" anchorCtr="0">
            <a:noAutofit/>
          </a:bodyPr>
          <a:lstStyle>
            <a:lvl1pPr marL="0" indent="0" algn="l" defTabSz="914400" rtl="0" eaLnBrk="1" latinLnBrk="0" hangingPunct="1">
              <a:lnSpc>
                <a:spcPct val="100000"/>
              </a:lnSpc>
              <a:spcBef>
                <a:spcPts val="0"/>
              </a:spcBef>
              <a:spcAft>
                <a:spcPts val="600"/>
              </a:spcAft>
              <a:buFontTx/>
              <a:buNone/>
              <a:defRPr sz="10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0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baseline="0">
                <a:solidFill>
                  <a:schemeClr val="tx2"/>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1200" b="0" dirty="0">
                <a:solidFill>
                  <a:schemeClr val="bg1"/>
                </a:solidFill>
                <a:sym typeface="Wingdings" pitchFamily="2" charset="2"/>
              </a:rPr>
              <a:t>BEZ PŘEPRAVY A BEZ ODESLÁNÍ (odst. 1)</a:t>
            </a:r>
            <a:endParaRPr lang="en-GB" sz="1200" b="0" dirty="0">
              <a:solidFill>
                <a:schemeClr val="bg1"/>
              </a:solidFill>
            </a:endParaRPr>
          </a:p>
        </p:txBody>
      </p:sp>
      <p:sp>
        <p:nvSpPr>
          <p:cNvPr id="11" name="Text Placeholder 4">
            <a:extLst>
              <a:ext uri="{FF2B5EF4-FFF2-40B4-BE49-F238E27FC236}">
                <a16:creationId xmlns:a16="http://schemas.microsoft.com/office/drawing/2014/main" id="{045B63F3-EE67-8666-6E8E-1B065C9E7E12}"/>
              </a:ext>
            </a:extLst>
          </p:cNvPr>
          <p:cNvSpPr txBox="1">
            <a:spLocks/>
          </p:cNvSpPr>
          <p:nvPr/>
        </p:nvSpPr>
        <p:spPr>
          <a:xfrm>
            <a:off x="752401" y="1668608"/>
            <a:ext cx="3341703" cy="1850780"/>
          </a:xfrm>
          <a:prstGeom prst="rect">
            <a:avLst/>
          </a:prstGeom>
          <a:solidFill>
            <a:schemeClr val="bg1"/>
          </a:solidFill>
          <a:ln w="12700">
            <a:solidFill>
              <a:srgbClr val="00338D"/>
            </a:solidFill>
          </a:ln>
        </p:spPr>
        <p:txBody>
          <a:bodyPr vert="horz" lIns="63305" tIns="135000" rIns="63305" bIns="31652" rtlCol="0" anchor="t" anchorCtr="0">
            <a:noAutofit/>
          </a:bodyPr>
          <a:lstStyle>
            <a:lvl1pPr marL="0" indent="0" algn="l" defTabSz="914400" rtl="0" eaLnBrk="1" latinLnBrk="0" hangingPunct="1">
              <a:lnSpc>
                <a:spcPct val="100000"/>
              </a:lnSpc>
              <a:spcBef>
                <a:spcPts val="0"/>
              </a:spcBef>
              <a:spcAft>
                <a:spcPts val="600"/>
              </a:spcAft>
              <a:buFontTx/>
              <a:buNone/>
              <a:defRPr sz="10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0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baseline="0">
                <a:solidFill>
                  <a:schemeClr val="tx2"/>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13" lvl="1" indent="-214313">
              <a:buFont typeface="Arial" panose="020B0604020202020204" pitchFamily="34" charset="0"/>
              <a:buChar char="—"/>
            </a:pPr>
            <a:r>
              <a:rPr lang="cs-CZ" sz="1400" dirty="0">
                <a:sym typeface="Wingdings" pitchFamily="2" charset="2"/>
              </a:rPr>
              <a:t>Místo, kde se zboží nachází v okamžiku dodání.</a:t>
            </a:r>
          </a:p>
        </p:txBody>
      </p:sp>
      <p:sp>
        <p:nvSpPr>
          <p:cNvPr id="12" name="Text Placeholder 3">
            <a:extLst>
              <a:ext uri="{FF2B5EF4-FFF2-40B4-BE49-F238E27FC236}">
                <a16:creationId xmlns:a16="http://schemas.microsoft.com/office/drawing/2014/main" id="{64C1FCBC-1EA6-0C47-EE25-ABE47B79B53F}"/>
              </a:ext>
            </a:extLst>
          </p:cNvPr>
          <p:cNvSpPr txBox="1">
            <a:spLocks/>
          </p:cNvSpPr>
          <p:nvPr/>
        </p:nvSpPr>
        <p:spPr>
          <a:xfrm>
            <a:off x="4932245" y="1209600"/>
            <a:ext cx="3459357" cy="459008"/>
          </a:xfrm>
          <a:prstGeom prst="rect">
            <a:avLst/>
          </a:prstGeom>
          <a:solidFill>
            <a:srgbClr val="00338D"/>
          </a:solidFill>
          <a:ln w="28575">
            <a:solidFill>
              <a:schemeClr val="tx2"/>
            </a:solidFill>
          </a:ln>
        </p:spPr>
        <p:txBody>
          <a:bodyPr vert="horz" lIns="63305" tIns="0" rIns="0" bIns="0" rtlCol="0" anchor="ctr" anchorCtr="0">
            <a:noAutofit/>
          </a:bodyPr>
          <a:lstStyle>
            <a:lvl1pPr marL="0" indent="0" algn="l" defTabSz="914400" rtl="0" eaLnBrk="1" latinLnBrk="0" hangingPunct="1">
              <a:lnSpc>
                <a:spcPct val="100000"/>
              </a:lnSpc>
              <a:spcBef>
                <a:spcPts val="0"/>
              </a:spcBef>
              <a:spcAft>
                <a:spcPts val="600"/>
              </a:spcAft>
              <a:buFontTx/>
              <a:buNone/>
              <a:defRPr sz="10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0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baseline="0">
                <a:solidFill>
                  <a:schemeClr val="tx2"/>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1200" b="0" dirty="0">
                <a:solidFill>
                  <a:schemeClr val="bg1"/>
                </a:solidFill>
                <a:sym typeface="Wingdings" pitchFamily="2" charset="2"/>
              </a:rPr>
              <a:t>S PŘEPRAVOU NEBO S ODESLÁNÍM (odst. 2)</a:t>
            </a:r>
            <a:endParaRPr lang="en-GB" sz="1200" b="0" dirty="0">
              <a:solidFill>
                <a:schemeClr val="bg1"/>
              </a:solidFill>
            </a:endParaRPr>
          </a:p>
        </p:txBody>
      </p:sp>
      <p:sp>
        <p:nvSpPr>
          <p:cNvPr id="13" name="Text Placeholder 5">
            <a:extLst>
              <a:ext uri="{FF2B5EF4-FFF2-40B4-BE49-F238E27FC236}">
                <a16:creationId xmlns:a16="http://schemas.microsoft.com/office/drawing/2014/main" id="{616EE4CC-E990-95C0-7C61-8C39CD450DEA}"/>
              </a:ext>
            </a:extLst>
          </p:cNvPr>
          <p:cNvSpPr txBox="1">
            <a:spLocks/>
          </p:cNvSpPr>
          <p:nvPr/>
        </p:nvSpPr>
        <p:spPr>
          <a:xfrm>
            <a:off x="4932244" y="1677969"/>
            <a:ext cx="3459357" cy="1850780"/>
          </a:xfrm>
          <a:prstGeom prst="rect">
            <a:avLst/>
          </a:prstGeom>
          <a:solidFill>
            <a:schemeClr val="bg1"/>
          </a:solidFill>
          <a:ln w="12700">
            <a:solidFill>
              <a:srgbClr val="00338D"/>
            </a:solidFill>
          </a:ln>
        </p:spPr>
        <p:txBody>
          <a:bodyPr vert="horz" lIns="63305" tIns="135000" rIns="63305" bIns="31652" rtlCol="0" anchor="t" anchorCtr="0">
            <a:noAutofit/>
          </a:bodyPr>
          <a:lstStyle>
            <a:lvl1pPr marL="0" indent="0" algn="l" defTabSz="914400" rtl="0" eaLnBrk="1" latinLnBrk="0" hangingPunct="1">
              <a:lnSpc>
                <a:spcPct val="100000"/>
              </a:lnSpc>
              <a:spcBef>
                <a:spcPts val="0"/>
              </a:spcBef>
              <a:spcAft>
                <a:spcPts val="600"/>
              </a:spcAft>
              <a:buFontTx/>
              <a:buNone/>
              <a:defRPr sz="10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0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baseline="0">
                <a:solidFill>
                  <a:schemeClr val="tx2"/>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13" lvl="1" indent="-214313">
              <a:buFont typeface="Arial" panose="020B0604020202020204" pitchFamily="34" charset="0"/>
              <a:buChar char="—"/>
            </a:pPr>
            <a:r>
              <a:rPr lang="cs-CZ" sz="1400" dirty="0">
                <a:sym typeface="Wingdings" pitchFamily="2" charset="2"/>
              </a:rPr>
              <a:t>Místo, kde se zboží nachází v době, kdy odeslání nebo přeprava začíná.</a:t>
            </a:r>
          </a:p>
          <a:p>
            <a:pPr marL="214313" lvl="1" indent="-214313">
              <a:buFont typeface="Arial" panose="020B0604020202020204" pitchFamily="34" charset="0"/>
              <a:buChar char="—"/>
            </a:pPr>
            <a:endParaRPr lang="cs-CZ" sz="1400" dirty="0">
              <a:sym typeface="Wingdings" pitchFamily="2" charset="2"/>
            </a:endParaRPr>
          </a:p>
          <a:p>
            <a:pPr marL="214313" lvl="1" indent="-214313">
              <a:buFont typeface="Arial" panose="020B0604020202020204" pitchFamily="34" charset="0"/>
              <a:buChar char="—"/>
            </a:pPr>
            <a:r>
              <a:rPr lang="cs-CZ" sz="1400" dirty="0">
                <a:sym typeface="Wingdings" pitchFamily="2" charset="2"/>
              </a:rPr>
              <a:t>Pokud odeslání nebo přeprava začíná v 3. zemi = členský stát, ve kterém vznikla povinnost přiznat daň při dovozu zboží.</a:t>
            </a:r>
          </a:p>
        </p:txBody>
      </p:sp>
      <p:cxnSp>
        <p:nvCxnSpPr>
          <p:cNvPr id="14" name="Straight Arrow Connector 13">
            <a:extLst>
              <a:ext uri="{FF2B5EF4-FFF2-40B4-BE49-F238E27FC236}">
                <a16:creationId xmlns:a16="http://schemas.microsoft.com/office/drawing/2014/main" id="{6565DBB9-DB91-9FAD-33E5-39DA0B1C1951}"/>
              </a:ext>
            </a:extLst>
          </p:cNvPr>
          <p:cNvCxnSpPr>
            <a:cxnSpLocks/>
          </p:cNvCxnSpPr>
          <p:nvPr/>
        </p:nvCxnSpPr>
        <p:spPr>
          <a:xfrm flipH="1">
            <a:off x="3494152" y="1580225"/>
            <a:ext cx="1601633" cy="2746178"/>
          </a:xfrm>
          <a:prstGeom prst="straightConnector1">
            <a:avLst/>
          </a:prstGeom>
          <a:ln>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 Placeholder 1">
            <a:extLst>
              <a:ext uri="{FF2B5EF4-FFF2-40B4-BE49-F238E27FC236}">
                <a16:creationId xmlns:a16="http://schemas.microsoft.com/office/drawing/2014/main" id="{76170BC9-DE91-6950-5AE8-1FED5ADB848D}"/>
              </a:ext>
            </a:extLst>
          </p:cNvPr>
          <p:cNvSpPr txBox="1">
            <a:spLocks/>
          </p:cNvSpPr>
          <p:nvPr/>
        </p:nvSpPr>
        <p:spPr>
          <a:xfrm>
            <a:off x="890754" y="3321569"/>
            <a:ext cx="7716218" cy="2135757"/>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cs-CZ" dirty="0"/>
          </a:p>
          <a:p>
            <a:endParaRPr lang="cs-CZ" dirty="0"/>
          </a:p>
          <a:p>
            <a:endParaRPr lang="cs-CZ" dirty="0"/>
          </a:p>
          <a:p>
            <a:endParaRPr lang="cs-CZ" sz="2000" b="0" dirty="0"/>
          </a:p>
          <a:p>
            <a:r>
              <a:rPr lang="cs-CZ" sz="1600" b="0" dirty="0"/>
              <a:t>Dodání zboží je spojeno s odesláním nebo přepravou, pokud je zboží </a:t>
            </a:r>
            <a:r>
              <a:rPr lang="cs-CZ" sz="1600" dirty="0"/>
              <a:t>odesláno nebo přepraveno prodávajícím nebo kupujícím nebo jimi zmocněnou třetí osobou.</a:t>
            </a:r>
          </a:p>
          <a:p>
            <a:r>
              <a:rPr lang="cs-CZ" sz="1600" i="1" dirty="0"/>
              <a:t>QF – nové ustanovení § 7 odst. 3 a 4 – určení přepravy, pokud ji zajišťuje „prostředník“ v rámci řetězové transakce</a:t>
            </a:r>
          </a:p>
          <a:p>
            <a:endParaRPr lang="cs-CZ" dirty="0"/>
          </a:p>
        </p:txBody>
      </p:sp>
    </p:spTree>
    <p:extLst>
      <p:ext uri="{BB962C8B-B14F-4D97-AF65-F5344CB8AC3E}">
        <p14:creationId xmlns:p14="http://schemas.microsoft.com/office/powerpoint/2010/main" val="1060532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56385799-4B51-4332-906C-E129C48363A8}"/>
              </a:ext>
            </a:extLst>
          </p:cNvPr>
          <p:cNvSpPr>
            <a:spLocks noGrp="1"/>
          </p:cNvSpPr>
          <p:nvPr>
            <p:ph type="body" sz="quarter" idx="10"/>
          </p:nvPr>
        </p:nvSpPr>
        <p:spPr>
          <a:xfrm>
            <a:off x="752400" y="1342767"/>
            <a:ext cx="7639200" cy="4594225"/>
          </a:xfrm>
        </p:spPr>
        <p:txBody>
          <a:bodyPr/>
          <a:lstStyle/>
          <a:p>
            <a:pPr marL="285750" indent="-285750">
              <a:spcAft>
                <a:spcPts val="1200"/>
              </a:spcAft>
              <a:buFont typeface="Arial" panose="020B0604020202020204" pitchFamily="34" charset="0"/>
              <a:buChar char="•"/>
            </a:pPr>
            <a:endParaRPr lang="cs-CZ" sz="1600" dirty="0"/>
          </a:p>
          <a:p>
            <a:pPr marL="285750" indent="-285750">
              <a:spcAft>
                <a:spcPts val="1200"/>
              </a:spcAft>
              <a:buFont typeface="Arial" panose="020B0604020202020204" pitchFamily="34" charset="0"/>
              <a:buChar char="•"/>
            </a:pPr>
            <a:r>
              <a:rPr lang="cs-CZ" sz="1600" dirty="0"/>
              <a:t>Osvobození na straně dodavatele za následujících podmínek:</a:t>
            </a:r>
          </a:p>
          <a:p>
            <a:pPr marL="570150" lvl="2" indent="-285750">
              <a:spcAft>
                <a:spcPts val="1200"/>
              </a:spcAft>
              <a:buFont typeface="Courier New" panose="02070309020205020404" pitchFamily="49" charset="0"/>
              <a:buChar char="o"/>
            </a:pPr>
            <a:r>
              <a:rPr lang="cs-CZ" sz="1600" dirty="0"/>
              <a:t>zboží je odesláno nebo přepraveno mimo území členského státu, avšak uvnitř Společenství, a to: </a:t>
            </a:r>
          </a:p>
          <a:p>
            <a:pPr marL="861750" lvl="3" indent="-285750">
              <a:spcAft>
                <a:spcPts val="1200"/>
              </a:spcAft>
              <a:buFont typeface="Arial" panose="020B0604020202020204" pitchFamily="34" charset="0"/>
              <a:buChar char="•"/>
            </a:pPr>
            <a:r>
              <a:rPr lang="cs-CZ" sz="1400" dirty="0"/>
              <a:t>prodávajícím nebo </a:t>
            </a:r>
          </a:p>
          <a:p>
            <a:pPr marL="861750" lvl="3" indent="-285750">
              <a:spcAft>
                <a:spcPts val="1200"/>
              </a:spcAft>
              <a:buFont typeface="Arial" panose="020B0604020202020204" pitchFamily="34" charset="0"/>
              <a:buChar char="•"/>
            </a:pPr>
            <a:r>
              <a:rPr lang="cs-CZ" sz="1400" dirty="0"/>
              <a:t>kupujícím nebo</a:t>
            </a:r>
          </a:p>
          <a:p>
            <a:pPr marL="861750" lvl="3" indent="-285750">
              <a:spcAft>
                <a:spcPts val="1200"/>
              </a:spcAft>
              <a:buFont typeface="Arial" panose="020B0604020202020204" pitchFamily="34" charset="0"/>
              <a:buChar char="•"/>
            </a:pPr>
            <a:r>
              <a:rPr lang="cs-CZ" sz="1400" dirty="0"/>
              <a:t>na účet jednoho z nich (zmocněnou třetí osobou)</a:t>
            </a:r>
          </a:p>
          <a:p>
            <a:pPr marL="570150" lvl="2" indent="-285750">
              <a:spcAft>
                <a:spcPts val="1200"/>
              </a:spcAft>
              <a:buFont typeface="Courier New" panose="02070309020205020404" pitchFamily="49" charset="0"/>
              <a:buChar char="o"/>
            </a:pPr>
            <a:r>
              <a:rPr lang="cs-CZ" sz="1600" dirty="0"/>
              <a:t>dodání zboží je uskutečněno pro osobu registrovanou k dani v jiném členském státě a je pro ni v JČS předmětem daně </a:t>
            </a:r>
          </a:p>
          <a:p>
            <a:pPr marL="570150" lvl="2" indent="-285750">
              <a:spcAft>
                <a:spcPts val="1200"/>
              </a:spcAft>
              <a:buFont typeface="Courier New" panose="02070309020205020404" pitchFamily="49" charset="0"/>
              <a:buChar char="o"/>
            </a:pPr>
            <a:r>
              <a:rPr lang="cs-CZ" sz="1600" i="1" dirty="0"/>
              <a:t>plátce uvede dodání zboží do EU v souhrnném hlášení (nové po QF)</a:t>
            </a:r>
          </a:p>
          <a:p>
            <a:pPr marL="570150" lvl="2" indent="-285750">
              <a:spcAft>
                <a:spcPts val="1200"/>
              </a:spcAft>
              <a:buFont typeface="Courier New" panose="02070309020205020404" pitchFamily="49" charset="0"/>
              <a:buChar char="o"/>
            </a:pPr>
            <a:r>
              <a:rPr lang="cs-CZ" sz="1600" dirty="0"/>
              <a:t>plátce (dodavatel) je schopen prokázat dodání a přepravu do jiného členského státu  </a:t>
            </a:r>
            <a:r>
              <a:rPr lang="cs-CZ" sz="1600" i="1" dirty="0"/>
              <a:t>(odst. 5 po QF pouze odkazuje na </a:t>
            </a:r>
            <a:r>
              <a:rPr lang="pt-BR" sz="1600" i="1" dirty="0"/>
              <a:t>prováděcí nařízení Rady EU 282/2011</a:t>
            </a:r>
            <a:r>
              <a:rPr lang="cs-CZ" sz="1600" i="1" dirty="0"/>
              <a:t>)</a:t>
            </a:r>
            <a:endParaRPr lang="cs-CZ" i="1" dirty="0"/>
          </a:p>
          <a:p>
            <a:endParaRPr lang="en-GB" dirty="0"/>
          </a:p>
        </p:txBody>
      </p:sp>
      <p:sp>
        <p:nvSpPr>
          <p:cNvPr id="3" name="Title 2">
            <a:extLst>
              <a:ext uri="{FF2B5EF4-FFF2-40B4-BE49-F238E27FC236}">
                <a16:creationId xmlns:a16="http://schemas.microsoft.com/office/drawing/2014/main" id="{75BDD2A4-4A93-82F9-AA6B-A2BE8A3FDC7E}"/>
              </a:ext>
            </a:extLst>
          </p:cNvPr>
          <p:cNvSpPr>
            <a:spLocks noGrp="1"/>
          </p:cNvSpPr>
          <p:nvPr>
            <p:ph type="title"/>
          </p:nvPr>
        </p:nvSpPr>
        <p:spPr>
          <a:xfrm>
            <a:off x="752400" y="432000"/>
            <a:ext cx="7639200" cy="518400"/>
          </a:xfrm>
        </p:spPr>
        <p:txBody>
          <a:bodyPr/>
          <a:lstStyle/>
          <a:p>
            <a:r>
              <a:rPr lang="cs-CZ" dirty="0"/>
              <a:t>Podmínky osvobození při dodání zboží do JČS </a:t>
            </a:r>
            <a:br>
              <a:rPr lang="cs-CZ" dirty="0"/>
            </a:br>
            <a:r>
              <a:rPr lang="cs-CZ" dirty="0"/>
              <a:t>(§ 64 ZDPH) </a:t>
            </a:r>
            <a:br>
              <a:rPr lang="cs-CZ" dirty="0"/>
            </a:br>
            <a:br>
              <a:rPr lang="cs-CZ" dirty="0"/>
            </a:br>
            <a:endParaRPr lang="en-GB" dirty="0"/>
          </a:p>
        </p:txBody>
      </p:sp>
    </p:spTree>
    <p:extLst>
      <p:ext uri="{BB962C8B-B14F-4D97-AF65-F5344CB8AC3E}">
        <p14:creationId xmlns:p14="http://schemas.microsoft.com/office/powerpoint/2010/main" val="1442094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3F64F6FD-2EED-FD6B-E311-0F9DDA8E138C}"/>
              </a:ext>
            </a:extLst>
          </p:cNvPr>
          <p:cNvSpPr>
            <a:spLocks noGrp="1"/>
          </p:cNvSpPr>
          <p:nvPr>
            <p:ph type="title"/>
          </p:nvPr>
        </p:nvSpPr>
        <p:spPr>
          <a:xfrm>
            <a:off x="752400" y="432000"/>
            <a:ext cx="7639200" cy="518400"/>
          </a:xfrm>
        </p:spPr>
        <p:txBody>
          <a:bodyPr/>
          <a:lstStyle/>
          <a:p>
            <a:r>
              <a:rPr lang="cs-CZ" dirty="0"/>
              <a:t>Příklady</a:t>
            </a:r>
            <a:br>
              <a:rPr lang="cs-CZ" dirty="0"/>
            </a:br>
            <a:endParaRPr lang="en-GB" dirty="0"/>
          </a:p>
        </p:txBody>
      </p:sp>
      <p:sp>
        <p:nvSpPr>
          <p:cNvPr id="6" name="Rectangle 5">
            <a:extLst>
              <a:ext uri="{FF2B5EF4-FFF2-40B4-BE49-F238E27FC236}">
                <a16:creationId xmlns:a16="http://schemas.microsoft.com/office/drawing/2014/main" id="{F9459748-7D44-93EB-3EE8-8A74FBC61E43}"/>
              </a:ext>
            </a:extLst>
          </p:cNvPr>
          <p:cNvSpPr/>
          <p:nvPr/>
        </p:nvSpPr>
        <p:spPr>
          <a:xfrm>
            <a:off x="748800" y="1895476"/>
            <a:ext cx="7646400" cy="405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marL="257175" indent="-257175">
              <a:buFont typeface="+mj-lt"/>
              <a:buAutoNum type="arabicPeriod"/>
            </a:pPr>
            <a:r>
              <a:rPr lang="cs-CZ" sz="1200" dirty="0">
                <a:solidFill>
                  <a:schemeClr val="tx1"/>
                </a:solidFill>
              </a:rPr>
              <a:t>Český plátce dodává zboží z ČR do Německa maďarskému odběrateli registrovanému k maďarské DPH.</a:t>
            </a:r>
          </a:p>
        </p:txBody>
      </p:sp>
      <p:sp>
        <p:nvSpPr>
          <p:cNvPr id="7" name="Rectangle 6">
            <a:extLst>
              <a:ext uri="{FF2B5EF4-FFF2-40B4-BE49-F238E27FC236}">
                <a16:creationId xmlns:a16="http://schemas.microsoft.com/office/drawing/2014/main" id="{A590F8D5-66E6-05E3-2F75-B056B1CF2A63}"/>
              </a:ext>
            </a:extLst>
          </p:cNvPr>
          <p:cNvSpPr/>
          <p:nvPr/>
        </p:nvSpPr>
        <p:spPr>
          <a:xfrm>
            <a:off x="752400" y="2532385"/>
            <a:ext cx="7646400" cy="405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marL="257175" indent="-257175">
              <a:spcAft>
                <a:spcPts val="1350"/>
              </a:spcAft>
              <a:buFont typeface="+mj-lt"/>
              <a:buAutoNum type="arabicPeriod" startAt="2"/>
            </a:pPr>
            <a:r>
              <a:rPr lang="cs-CZ" sz="1200" dirty="0">
                <a:solidFill>
                  <a:schemeClr val="tx1"/>
                </a:solidFill>
              </a:rPr>
              <a:t>Český plátce dodává zboží z ČR do Německa německému odběrateli neregistrovanému k DPH.</a:t>
            </a:r>
          </a:p>
        </p:txBody>
      </p:sp>
      <p:sp>
        <p:nvSpPr>
          <p:cNvPr id="9" name="Rectangle 8">
            <a:extLst>
              <a:ext uri="{FF2B5EF4-FFF2-40B4-BE49-F238E27FC236}">
                <a16:creationId xmlns:a16="http://schemas.microsoft.com/office/drawing/2014/main" id="{62F5FDCA-0CDA-5322-0261-8B30E6855881}"/>
              </a:ext>
            </a:extLst>
          </p:cNvPr>
          <p:cNvSpPr/>
          <p:nvPr/>
        </p:nvSpPr>
        <p:spPr>
          <a:xfrm>
            <a:off x="745200" y="3169294"/>
            <a:ext cx="7646400" cy="405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spcAft>
                <a:spcPts val="1350"/>
              </a:spcAft>
            </a:pPr>
            <a:r>
              <a:rPr lang="cs-CZ" sz="1200" dirty="0">
                <a:solidFill>
                  <a:schemeClr val="tx1"/>
                </a:solidFill>
              </a:rPr>
              <a:t>3.   Český plátce dodá zboží z ČR do Japonska a dodání fakturuje irskému odběrateli.</a:t>
            </a:r>
          </a:p>
        </p:txBody>
      </p:sp>
      <p:sp>
        <p:nvSpPr>
          <p:cNvPr id="13" name="Rectangle 12">
            <a:extLst>
              <a:ext uri="{FF2B5EF4-FFF2-40B4-BE49-F238E27FC236}">
                <a16:creationId xmlns:a16="http://schemas.microsoft.com/office/drawing/2014/main" id="{40EF6388-6B03-98AA-5E45-CC3000ED0DD1}"/>
              </a:ext>
            </a:extLst>
          </p:cNvPr>
          <p:cNvSpPr/>
          <p:nvPr/>
        </p:nvSpPr>
        <p:spPr>
          <a:xfrm>
            <a:off x="752400" y="3810594"/>
            <a:ext cx="7646400" cy="405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spcAft>
                <a:spcPts val="1350"/>
              </a:spcAft>
            </a:pPr>
            <a:r>
              <a:rPr lang="cs-CZ" sz="1200" dirty="0">
                <a:solidFill>
                  <a:schemeClr val="tx1"/>
                </a:solidFill>
              </a:rPr>
              <a:t>4.   Český plátce dodává zboží polskému plátci, před opuštěním ČR je zboží upraveno jiným českým plátcem a teprve po úpravě je přepraveno do Polska.</a:t>
            </a:r>
          </a:p>
        </p:txBody>
      </p:sp>
      <p:sp>
        <p:nvSpPr>
          <p:cNvPr id="15" name="Rectangle 14">
            <a:extLst>
              <a:ext uri="{FF2B5EF4-FFF2-40B4-BE49-F238E27FC236}">
                <a16:creationId xmlns:a16="http://schemas.microsoft.com/office/drawing/2014/main" id="{B771D17E-4190-B501-8404-69822E20C6C4}"/>
              </a:ext>
            </a:extLst>
          </p:cNvPr>
          <p:cNvSpPr/>
          <p:nvPr/>
        </p:nvSpPr>
        <p:spPr>
          <a:xfrm>
            <a:off x="752400" y="4443112"/>
            <a:ext cx="7646400" cy="405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spcAft>
                <a:spcPts val="1350"/>
              </a:spcAft>
            </a:pPr>
            <a:r>
              <a:rPr lang="cs-CZ" sz="1200" dirty="0">
                <a:solidFill>
                  <a:schemeClr val="tx1"/>
                </a:solidFill>
              </a:rPr>
              <a:t>5.   Český plátce dodává zboží španělskému plátci, zboží je v okamžiku dodání umístěno ve Španělsku (</a:t>
            </a:r>
            <a:r>
              <a:rPr lang="cs-CZ" sz="1200" i="1" dirty="0">
                <a:solidFill>
                  <a:schemeClr val="tx1"/>
                </a:solidFill>
              </a:rPr>
              <a:t>tj. bez přepravy z ČR</a:t>
            </a:r>
            <a:r>
              <a:rPr lang="cs-CZ" sz="1200" dirty="0">
                <a:solidFill>
                  <a:schemeClr val="tx1"/>
                </a:solidFill>
              </a:rPr>
              <a:t>).</a:t>
            </a:r>
          </a:p>
        </p:txBody>
      </p:sp>
      <p:sp>
        <p:nvSpPr>
          <p:cNvPr id="16" name="Rectangle 15">
            <a:extLst>
              <a:ext uri="{FF2B5EF4-FFF2-40B4-BE49-F238E27FC236}">
                <a16:creationId xmlns:a16="http://schemas.microsoft.com/office/drawing/2014/main" id="{4AFB15EE-CDD3-8E58-0A4B-9BFC12369699}"/>
              </a:ext>
            </a:extLst>
          </p:cNvPr>
          <p:cNvSpPr/>
          <p:nvPr/>
        </p:nvSpPr>
        <p:spPr>
          <a:xfrm>
            <a:off x="752400" y="5075630"/>
            <a:ext cx="7646400" cy="405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spcAft>
                <a:spcPts val="1350"/>
              </a:spcAft>
            </a:pPr>
            <a:r>
              <a:rPr lang="cs-CZ" sz="1200" dirty="0">
                <a:solidFill>
                  <a:schemeClr val="tx1"/>
                </a:solidFill>
              </a:rPr>
              <a:t>6.   Český plátce dodává formu umístěnou v ČR polskému plátci. Po prodeji forma zůstává v ČR. </a:t>
            </a:r>
          </a:p>
        </p:txBody>
      </p:sp>
    </p:spTree>
    <p:extLst>
      <p:ext uri="{BB962C8B-B14F-4D97-AF65-F5344CB8AC3E}">
        <p14:creationId xmlns:p14="http://schemas.microsoft.com/office/powerpoint/2010/main" val="2446040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9AF25A-BE61-DD4F-BA35-29C2CB2F5C46}"/>
              </a:ext>
            </a:extLst>
          </p:cNvPr>
          <p:cNvSpPr>
            <a:spLocks noGrp="1"/>
          </p:cNvSpPr>
          <p:nvPr>
            <p:ph type="ctrTitle"/>
          </p:nvPr>
        </p:nvSpPr>
        <p:spPr>
          <a:xfrm>
            <a:off x="1066965" y="2541300"/>
            <a:ext cx="4653337" cy="1775399"/>
          </a:xfrm>
        </p:spPr>
        <p:txBody>
          <a:bodyPr/>
          <a:lstStyle/>
          <a:p>
            <a:r>
              <a:rPr lang="cs-CZ" sz="6600" dirty="0"/>
              <a:t>Pořízení zboží z EU</a:t>
            </a:r>
          </a:p>
        </p:txBody>
      </p:sp>
      <p:grpSp>
        <p:nvGrpSpPr>
          <p:cNvPr id="5" name="Group 4">
            <a:extLst>
              <a:ext uri="{FF2B5EF4-FFF2-40B4-BE49-F238E27FC236}">
                <a16:creationId xmlns:a16="http://schemas.microsoft.com/office/drawing/2014/main" id="{7D26A634-84C2-23EA-5336-11F5E6689134}"/>
              </a:ext>
            </a:extLst>
          </p:cNvPr>
          <p:cNvGrpSpPr/>
          <p:nvPr/>
        </p:nvGrpSpPr>
        <p:grpSpPr bwMode="gray">
          <a:xfrm>
            <a:off x="1983264" y="3951858"/>
            <a:ext cx="3936500" cy="1808230"/>
            <a:chOff x="6062466" y="3537963"/>
            <a:chExt cx="5248667" cy="2410973"/>
          </a:xfrm>
        </p:grpSpPr>
        <p:pic>
          <p:nvPicPr>
            <p:cNvPr id="6" name="Picture 5">
              <a:extLst>
                <a:ext uri="{FF2B5EF4-FFF2-40B4-BE49-F238E27FC236}">
                  <a16:creationId xmlns:a16="http://schemas.microsoft.com/office/drawing/2014/main" id="{BFDB802F-A2C7-9B99-5A02-2E33C19505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flipH="1">
              <a:off x="6062466" y="3537963"/>
              <a:ext cx="5248667" cy="2410973"/>
            </a:xfrm>
            <a:prstGeom prst="rect">
              <a:avLst/>
            </a:prstGeom>
          </p:spPr>
        </p:pic>
        <p:pic>
          <p:nvPicPr>
            <p:cNvPr id="7" name="Picture 6">
              <a:extLst>
                <a:ext uri="{FF2B5EF4-FFF2-40B4-BE49-F238E27FC236}">
                  <a16:creationId xmlns:a16="http://schemas.microsoft.com/office/drawing/2014/main" id="{7C2B2C6D-E3E9-4916-9DB2-23BB557296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33" t="17083" r="1111" b="17639"/>
            <a:stretch/>
          </p:blipFill>
          <p:spPr bwMode="gray">
            <a:xfrm>
              <a:off x="10100437" y="3870561"/>
              <a:ext cx="939188" cy="625239"/>
            </a:xfrm>
            <a:prstGeom prst="parallelogram">
              <a:avLst>
                <a:gd name="adj" fmla="val 0"/>
              </a:avLst>
            </a:prstGeom>
            <a:scene3d>
              <a:camera prst="perspectiveRight"/>
              <a:lightRig rig="threePt" dir="t"/>
            </a:scene3d>
          </p:spPr>
        </p:pic>
      </p:grpSp>
    </p:spTree>
    <p:extLst>
      <p:ext uri="{BB962C8B-B14F-4D97-AF65-F5344CB8AC3E}">
        <p14:creationId xmlns:p14="http://schemas.microsoft.com/office/powerpoint/2010/main" val="162993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AD59FA79-0298-B0B8-023C-04BDF0242ED9}"/>
              </a:ext>
            </a:extLst>
          </p:cNvPr>
          <p:cNvSpPr>
            <a:spLocks noGrp="1"/>
          </p:cNvSpPr>
          <p:nvPr>
            <p:ph type="title"/>
          </p:nvPr>
        </p:nvSpPr>
        <p:spPr>
          <a:xfrm>
            <a:off x="752400" y="432000"/>
            <a:ext cx="7639200" cy="518400"/>
          </a:xfrm>
        </p:spPr>
        <p:txBody>
          <a:bodyPr/>
          <a:lstStyle/>
          <a:p>
            <a:r>
              <a:rPr lang="cs-CZ" dirty="0"/>
              <a:t>Pořízení/přemístění zboží z EU </a:t>
            </a:r>
            <a:endParaRPr lang="en-GB" dirty="0"/>
          </a:p>
        </p:txBody>
      </p:sp>
      <p:sp>
        <p:nvSpPr>
          <p:cNvPr id="3" name="Text Placeholder 3">
            <a:extLst>
              <a:ext uri="{FF2B5EF4-FFF2-40B4-BE49-F238E27FC236}">
                <a16:creationId xmlns:a16="http://schemas.microsoft.com/office/drawing/2014/main" id="{5D2823EC-09E3-F31A-CEA7-178BAD14A7EF}"/>
              </a:ext>
            </a:extLst>
          </p:cNvPr>
          <p:cNvSpPr>
            <a:spLocks noGrp="1"/>
          </p:cNvSpPr>
          <p:nvPr>
            <p:ph type="body" sz="quarter" idx="10"/>
          </p:nvPr>
        </p:nvSpPr>
        <p:spPr>
          <a:xfrm>
            <a:off x="752400" y="1209602"/>
            <a:ext cx="7639200" cy="4594225"/>
          </a:xfrm>
        </p:spPr>
        <p:txBody>
          <a:bodyPr/>
          <a:lstStyle/>
          <a:p>
            <a:pPr marL="0" lvl="2" indent="0" fontAlgn="base">
              <a:buNone/>
              <a:defRPr/>
            </a:pPr>
            <a:r>
              <a:rPr lang="cs-CZ" sz="1600" b="1" dirty="0">
                <a:sym typeface="Wingdings" pitchFamily="2" charset="2"/>
              </a:rPr>
              <a:t>Místo plnění při pořízení zboží § 11</a:t>
            </a:r>
          </a:p>
          <a:p>
            <a:pPr marL="263776" lvl="2" indent="-263776" fontAlgn="base">
              <a:defRPr/>
            </a:pPr>
            <a:r>
              <a:rPr lang="cs-CZ" sz="1600" dirty="0">
                <a:sym typeface="Wingdings" pitchFamily="2" charset="2"/>
              </a:rPr>
              <a:t>Místo, kde se zboží nachází po ukončení odeslání nebo přepravy</a:t>
            </a:r>
          </a:p>
          <a:p>
            <a:pPr marL="0" lvl="2" indent="0" fontAlgn="base">
              <a:buNone/>
              <a:defRPr/>
            </a:pPr>
            <a:r>
              <a:rPr lang="cs-CZ" sz="1600" dirty="0">
                <a:sym typeface="Wingdings" pitchFamily="2" charset="2"/>
              </a:rPr>
              <a:t>x</a:t>
            </a:r>
          </a:p>
          <a:p>
            <a:pPr marL="263776" lvl="2" indent="-263776" fontAlgn="base">
              <a:defRPr/>
            </a:pPr>
            <a:r>
              <a:rPr lang="cs-CZ" sz="1600" dirty="0">
                <a:sym typeface="Wingdings" pitchFamily="2" charset="2"/>
              </a:rPr>
              <a:t>Členský stát, který vydal DIČ, pod nímž pořizovatel zboží pořídil, pokud ukončení odeslání nebo přepravy zboží je v členském státě odlišném (jestliže pořizovatel neprokáže, že u tohoto pořízení, které bylo předmětem daně v členském státě ukončení odeslání nebo přepravy zboží, splnil v tomto členském státě povinnost přiznat daň nebo přiznat plnění)</a:t>
            </a:r>
          </a:p>
          <a:p>
            <a:endParaRPr lang="cs-CZ" sz="1600" dirty="0">
              <a:solidFill>
                <a:schemeClr val="tx1"/>
              </a:solidFill>
            </a:endParaRPr>
          </a:p>
          <a:p>
            <a:pPr marL="0" lvl="2" indent="0" fontAlgn="base">
              <a:buNone/>
              <a:defRPr/>
            </a:pPr>
            <a:r>
              <a:rPr lang="cs-CZ" sz="1600" b="1" dirty="0"/>
              <a:t>Přenesení povinnosti vykázat DPH na pořizovatele</a:t>
            </a:r>
          </a:p>
          <a:p>
            <a:pPr marL="263776" lvl="2" indent="-263776" fontAlgn="base">
              <a:defRPr/>
            </a:pPr>
            <a:r>
              <a:rPr lang="cs-CZ" sz="1600" dirty="0"/>
              <a:t>Současně DPH na výstupu a na vstupu </a:t>
            </a:r>
            <a:r>
              <a:rPr lang="cs-CZ" sz="1600" i="1" dirty="0"/>
              <a:t>(podmínky pro nárok na odpočet)</a:t>
            </a:r>
          </a:p>
          <a:p>
            <a:endParaRPr lang="en-GB" dirty="0"/>
          </a:p>
        </p:txBody>
      </p:sp>
    </p:spTree>
    <p:extLst>
      <p:ext uri="{BB962C8B-B14F-4D97-AF65-F5344CB8AC3E}">
        <p14:creationId xmlns:p14="http://schemas.microsoft.com/office/powerpoint/2010/main" val="381818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C82EDF3-1161-A44B-7948-971F03A11909}"/>
              </a:ext>
            </a:extLst>
          </p:cNvPr>
          <p:cNvSpPr>
            <a:spLocks noGrp="1"/>
          </p:cNvSpPr>
          <p:nvPr>
            <p:ph type="title"/>
          </p:nvPr>
        </p:nvSpPr>
        <p:spPr>
          <a:xfrm>
            <a:off x="752400" y="432000"/>
            <a:ext cx="7639200" cy="518400"/>
          </a:xfrm>
        </p:spPr>
        <p:txBody>
          <a:bodyPr/>
          <a:lstStyle/>
          <a:p>
            <a:r>
              <a:rPr lang="cs-CZ" dirty="0"/>
              <a:t>Příklady</a:t>
            </a:r>
            <a:endParaRPr lang="en-GB" dirty="0"/>
          </a:p>
        </p:txBody>
      </p:sp>
      <p:sp>
        <p:nvSpPr>
          <p:cNvPr id="3" name="Rectangle 2">
            <a:extLst>
              <a:ext uri="{FF2B5EF4-FFF2-40B4-BE49-F238E27FC236}">
                <a16:creationId xmlns:a16="http://schemas.microsoft.com/office/drawing/2014/main" id="{DABE8F30-BB2B-0AB2-F458-DA17BF641A47}"/>
              </a:ext>
            </a:extLst>
          </p:cNvPr>
          <p:cNvSpPr/>
          <p:nvPr/>
        </p:nvSpPr>
        <p:spPr>
          <a:xfrm>
            <a:off x="748800" y="2461077"/>
            <a:ext cx="7646400" cy="405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spcAft>
                <a:spcPts val="1350"/>
              </a:spcAft>
            </a:pPr>
            <a:r>
              <a:rPr lang="cs-CZ" sz="1200" dirty="0">
                <a:solidFill>
                  <a:schemeClr val="tx1"/>
                </a:solidFill>
              </a:rPr>
              <a:t>1.     Český plátce pořídí zboží od tureckého dodavatele, zboží je přepraveno do ČR z Německa.</a:t>
            </a:r>
          </a:p>
        </p:txBody>
      </p:sp>
      <p:sp>
        <p:nvSpPr>
          <p:cNvPr id="6" name="Rectangle 5">
            <a:extLst>
              <a:ext uri="{FF2B5EF4-FFF2-40B4-BE49-F238E27FC236}">
                <a16:creationId xmlns:a16="http://schemas.microsoft.com/office/drawing/2014/main" id="{C3EC2F8C-DF8F-FC85-9AA5-984AFB387274}"/>
              </a:ext>
            </a:extLst>
          </p:cNvPr>
          <p:cNvSpPr/>
          <p:nvPr/>
        </p:nvSpPr>
        <p:spPr>
          <a:xfrm>
            <a:off x="748800" y="3002291"/>
            <a:ext cx="7646400" cy="405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spcAft>
                <a:spcPts val="1350"/>
              </a:spcAft>
            </a:pPr>
            <a:r>
              <a:rPr lang="cs-CZ" sz="1200" dirty="0">
                <a:solidFill>
                  <a:schemeClr val="tx1"/>
                </a:solidFill>
              </a:rPr>
              <a:t>2.     Český plátce pořídí zboží od německého plátce, zboží je přepraveno z Turecka do ČR.</a:t>
            </a:r>
          </a:p>
        </p:txBody>
      </p:sp>
      <p:sp>
        <p:nvSpPr>
          <p:cNvPr id="7" name="Rectangle 6">
            <a:extLst>
              <a:ext uri="{FF2B5EF4-FFF2-40B4-BE49-F238E27FC236}">
                <a16:creationId xmlns:a16="http://schemas.microsoft.com/office/drawing/2014/main" id="{2CDE99F9-1554-D0B1-220D-0AF26BFC9212}"/>
              </a:ext>
            </a:extLst>
          </p:cNvPr>
          <p:cNvSpPr/>
          <p:nvPr/>
        </p:nvSpPr>
        <p:spPr>
          <a:xfrm>
            <a:off x="748800" y="3555452"/>
            <a:ext cx="7646400" cy="405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spcAft>
                <a:spcPts val="1350"/>
              </a:spcAft>
            </a:pPr>
            <a:r>
              <a:rPr lang="cs-CZ" sz="1200" dirty="0">
                <a:solidFill>
                  <a:schemeClr val="tx1"/>
                </a:solidFill>
              </a:rPr>
              <a:t>3.     Český plátce pořídí zboží od německého plátce, zboží přepraveno z Německa do skladu na Slovensko, přičemž český plátce poskytl pouze české DIČ.</a:t>
            </a:r>
          </a:p>
        </p:txBody>
      </p:sp>
    </p:spTree>
    <p:extLst>
      <p:ext uri="{BB962C8B-B14F-4D97-AF65-F5344CB8AC3E}">
        <p14:creationId xmlns:p14="http://schemas.microsoft.com/office/powerpoint/2010/main" val="35038445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ONTUSED" val="KPMGFONT"/>
  <p:tag name="CREATEDBY" val="Global PowerPoint Toolbar"/>
  <p:tag name="TOOLBARVERSION" val="6.0"/>
  <p:tag name="TYPE" val="Report"/>
  <p:tag name="KEYWORD" val="REPORT"/>
  <p:tag name="TEMPLATEVERSION" val="03/01/2024 11:40:41"/>
</p:tagLst>
</file>

<file path=ppt/tags/tag10.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11.xml><?xml version="1.0" encoding="utf-8"?>
<p:tagLst xmlns:a="http://schemas.openxmlformats.org/drawingml/2006/main" xmlns:r="http://schemas.openxmlformats.org/officeDocument/2006/relationships" xmlns:p="http://schemas.openxmlformats.org/presentationml/2006/main">
  <p:tag name="ADV_COPYRIGHT" val="TRUE"/>
</p:tagLst>
</file>

<file path=ppt/tags/tag12.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13.xml><?xml version="1.0" encoding="utf-8"?>
<p:tagLst xmlns:a="http://schemas.openxmlformats.org/drawingml/2006/main" xmlns:r="http://schemas.openxmlformats.org/officeDocument/2006/relationships" xmlns:p="http://schemas.openxmlformats.org/presentationml/2006/main">
  <p:tag name="ADV_COPYRIGHT" val="TRUE"/>
</p:tagLst>
</file>

<file path=ppt/tags/tag14.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15.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16.xml><?xml version="1.0" encoding="utf-8"?>
<p:tagLst xmlns:a="http://schemas.openxmlformats.org/drawingml/2006/main" xmlns:r="http://schemas.openxmlformats.org/officeDocument/2006/relationships" xmlns:p="http://schemas.openxmlformats.org/presentationml/2006/main">
  <p:tag name="COPYRIGHT1" val="TRUE"/>
</p:tagLst>
</file>

<file path=ppt/tags/tag2.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3.xml><?xml version="1.0" encoding="utf-8"?>
<p:tagLst xmlns:a="http://schemas.openxmlformats.org/drawingml/2006/main" xmlns:r="http://schemas.openxmlformats.org/officeDocument/2006/relationships" xmlns:p="http://schemas.openxmlformats.org/presentationml/2006/main">
  <p:tag name="ADV_TOP" val="501,3742"/>
  <p:tag name="ADV_LEFT" val="100,6416"/>
  <p:tag name="ADV_HEIGHT" val="14,54063"/>
  <p:tag name="ADV_WIDTH" val="359,5208"/>
  <p:tag name="ADV_COPYRIGHT" val="TRUE"/>
</p:tagLst>
</file>

<file path=ppt/tags/tag4.xml><?xml version="1.0" encoding="utf-8"?>
<p:tagLst xmlns:a="http://schemas.openxmlformats.org/drawingml/2006/main" xmlns:r="http://schemas.openxmlformats.org/officeDocument/2006/relationships" xmlns:p="http://schemas.openxmlformats.org/presentationml/2006/main">
  <p:tag name="ADV_COPYRIGHT" val="TRUE"/>
</p:tagLst>
</file>

<file path=ppt/tags/tag5.xml><?xml version="1.0" encoding="utf-8"?>
<p:tagLst xmlns:a="http://schemas.openxmlformats.org/drawingml/2006/main" xmlns:r="http://schemas.openxmlformats.org/officeDocument/2006/relationships" xmlns:p="http://schemas.openxmlformats.org/presentationml/2006/main">
  <p:tag name="ADV_COPYRIGHT" val="TRUE"/>
</p:tagLst>
</file>

<file path=ppt/tags/tag6.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7.xml><?xml version="1.0" encoding="utf-8"?>
<p:tagLst xmlns:a="http://schemas.openxmlformats.org/drawingml/2006/main" xmlns:r="http://schemas.openxmlformats.org/officeDocument/2006/relationships" xmlns:p="http://schemas.openxmlformats.org/presentationml/2006/main">
  <p:tag name="ADV_COPYRIGHT" val="TRUE"/>
</p:tagLst>
</file>

<file path=ppt/tags/tag8.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9.xml><?xml version="1.0" encoding="utf-8"?>
<p:tagLst xmlns:a="http://schemas.openxmlformats.org/drawingml/2006/main" xmlns:r="http://schemas.openxmlformats.org/officeDocument/2006/relationships" xmlns:p="http://schemas.openxmlformats.org/presentationml/2006/main">
  <p:tag name="ADV_COPYRIGHT" val="TRUE"/>
</p:tagLst>
</file>

<file path=ppt/theme/theme1.xml><?xml version="1.0" encoding="utf-8"?>
<a:theme xmlns:a="http://schemas.openxmlformats.org/drawingml/2006/main" name="KPMG Report (A4) Feb 2022">
  <a:themeElements>
    <a:clrScheme name="Custom 41">
      <a:dk1>
        <a:srgbClr val="000000"/>
      </a:dk1>
      <a:lt1>
        <a:sysClr val="window" lastClr="FFFFFF"/>
      </a:lt1>
      <a:dk2>
        <a:srgbClr val="00338D"/>
      </a:dk2>
      <a:lt2>
        <a:srgbClr val="E5E5E5"/>
      </a:lt2>
      <a:accent1>
        <a:srgbClr val="1E49E2"/>
      </a:accent1>
      <a:accent2>
        <a:srgbClr val="00338D"/>
      </a:accent2>
      <a:accent3>
        <a:srgbClr val="0C233C"/>
      </a:accent3>
      <a:accent4>
        <a:srgbClr val="00B8F5"/>
      </a:accent4>
      <a:accent5>
        <a:srgbClr val="7213EA"/>
      </a:accent5>
      <a:accent6>
        <a:srgbClr val="FD349C"/>
      </a:accent6>
      <a:hlink>
        <a:srgbClr val="00B8F5"/>
      </a:hlink>
      <a:folHlink>
        <a:srgbClr val="098E7E"/>
      </a:folHlink>
    </a:clrScheme>
    <a:fontScheme name="KPMG New Brand 2022">
      <a:majorFont>
        <a:latin typeface="KPMG Bold"/>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Pacific Blue">
      <a:srgbClr val="00B8F5"/>
    </a:custClr>
    <a:custClr name="Cobalt Blue">
      <a:srgbClr val="1E49E2"/>
    </a:custClr>
    <a:custClr name="Blue">
      <a:srgbClr val="76D2FF"/>
    </a:custClr>
    <a:custClr name="Purple">
      <a:srgbClr val="7213EA"/>
    </a:custClr>
    <a:custClr name="Light Purple">
      <a:srgbClr val="B497FF"/>
    </a:custClr>
    <a:custClr name="Dark Green">
      <a:srgbClr val="098E7E"/>
    </a:custClr>
    <a:custClr name="Green">
      <a:srgbClr val="00C0AE"/>
    </a:custClr>
    <a:custClr name="Dark Pink">
      <a:srgbClr val="AB0D82"/>
    </a:custClr>
    <a:custClr name="Pink">
      <a:srgbClr val="FD349C"/>
    </a:custClr>
    <a:custClr name="Light Pink">
      <a:srgbClr val="FFA3DA"/>
    </a:custClr>
    <a:custClr name="Grey 2">
      <a:srgbClr val="666666"/>
    </a:custClr>
    <a:custClr name="Dark Purple">
      <a:srgbClr val="510DBC"/>
    </a:custClr>
  </a:custClrLst>
  <a:extLst>
    <a:ext uri="{05A4C25C-085E-4340-85A3-A5531E510DB2}">
      <thm15:themeFamily xmlns:thm15="http://schemas.microsoft.com/office/thememl/2012/main" name="KPMG Report Standard Template.potx" id="{1B4ECAA8-3334-43C4-AB8C-33538272F004}" vid="{76811DC7-A47B-4D3C-AF58-7CD51F1B7C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KPMG Report Standard Template</Template>
  <TotalTime>146</TotalTime>
  <Words>4401</Words>
  <Application>Microsoft Office PowerPoint</Application>
  <PresentationFormat>A4 Paper (210x297 mm)</PresentationFormat>
  <Paragraphs>523</Paragraphs>
  <Slides>34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Wingdings</vt:lpstr>
      <vt:lpstr>Arial</vt:lpstr>
      <vt:lpstr>Courier New</vt:lpstr>
      <vt:lpstr>KPMG Bold</vt:lpstr>
      <vt:lpstr>Calibri</vt:lpstr>
      <vt:lpstr>KPMG Report (A4) Feb 2022</vt:lpstr>
      <vt:lpstr>Řetězové transakce </vt:lpstr>
      <vt:lpstr>Řetězové obchody – znázornění a ZDPH</vt:lpstr>
      <vt:lpstr>Dodání zboží do EU</vt:lpstr>
      <vt:lpstr>Místo plnění při dodání zboží  - § 7</vt:lpstr>
      <vt:lpstr>Podmínky osvobození při dodání zboží do JČS  (§ 64 ZDPH)   </vt:lpstr>
      <vt:lpstr>Příklady </vt:lpstr>
      <vt:lpstr>Pořízení zboží z EU</vt:lpstr>
      <vt:lpstr>Pořízení/přemístění zboží z EU </vt:lpstr>
      <vt:lpstr>Příklady</vt:lpstr>
      <vt:lpstr>Vícestranné obchody</vt:lpstr>
      <vt:lpstr>Řetězové transakce – obecný příklad</vt:lpstr>
      <vt:lpstr>Řetězové transakce – dopravu zajišťuje dodavatel</vt:lpstr>
      <vt:lpstr>Řetězové transakce – dopravu zajišťuje konečný odběratel</vt:lpstr>
      <vt:lpstr>Řetězové transakce – dopravu zajišťuje prostředník</vt:lpstr>
      <vt:lpstr>Řetězové transakce – pravidla u přiřazení přepravy zajištěné prostředníkem (§ 7 odst. 3 a 4)</vt:lpstr>
      <vt:lpstr>Příklady</vt:lpstr>
      <vt:lpstr>Řetězové obchody – jak tedy posuzovat?</vt:lpstr>
      <vt:lpstr>Příklad 1 – zboží z CZ dodáno na Slovensko (dopravu zařizuje MERKUR)</vt:lpstr>
      <vt:lpstr>Příklad 2 – zboží z CZ pro SK zákazníka dodáno v ČR</vt:lpstr>
      <vt:lpstr>Příklad 3: zboží z PL dodáno českému zákazníkovi do jiné země EU</vt:lpstr>
      <vt:lpstr>Příklad 3 – varianta A) dopravu zajistí TERO</vt:lpstr>
      <vt:lpstr>PowerPoint Presentation</vt:lpstr>
      <vt:lpstr>Příklad 3 – varianta C) dopravu zajistí MERKUR</vt:lpstr>
      <vt:lpstr>Triangulace (§ 17 ZDPH)</vt:lpstr>
      <vt:lpstr>Triangulace I</vt:lpstr>
      <vt:lpstr>Triangulace II</vt:lpstr>
      <vt:lpstr>Triangulace III</vt:lpstr>
      <vt:lpstr>Triangulace IV</vt:lpstr>
      <vt:lpstr>Příklad: zboží z PL dodáno českému zákazníkovi do jiné země EU – zjednodušení formou triangulace</vt:lpstr>
      <vt:lpstr>Příklady </vt:lpstr>
      <vt:lpstr>Děkuji za pozornost</vt:lpstr>
      <vt:lpstr>Výběrové řízení  v KPMG</vt:lpstr>
      <vt:lpstr>Naše spojka na tvé škole</vt:lpstr>
      <vt:lpstr>PowerPoint Presentation</vt:lpstr>
    </vt:vector>
  </TitlesOfParts>
  <Company>KPMG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Řetězové transakce</dc:title>
  <dc:creator>Pisarovicova, Barbora</dc:creator>
  <cp:lastModifiedBy>Kriskova Dunajska, Erika</cp:lastModifiedBy>
  <cp:revision>35</cp:revision>
  <dcterms:created xsi:type="dcterms:W3CDTF">2024-10-10T11:10:33Z</dcterms:created>
  <dcterms:modified xsi:type="dcterms:W3CDTF">2024-11-10T10:33:35Z</dcterms:modified>
  <cp:category>KPMG Confidential</cp:category>
</cp:coreProperties>
</file>