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handoutMasterIdLst>
    <p:handoutMasterId r:id="rId23"/>
  </p:handoutMasterIdLst>
  <p:sldIdLst>
    <p:sldId id="313" r:id="rId5"/>
    <p:sldId id="315" r:id="rId6"/>
    <p:sldId id="358" r:id="rId7"/>
    <p:sldId id="323" r:id="rId8"/>
    <p:sldId id="333" r:id="rId9"/>
    <p:sldId id="335" r:id="rId10"/>
    <p:sldId id="419" r:id="rId11"/>
    <p:sldId id="391" r:id="rId12"/>
    <p:sldId id="423" r:id="rId13"/>
    <p:sldId id="420" r:id="rId14"/>
    <p:sldId id="401" r:id="rId15"/>
    <p:sldId id="389" r:id="rId16"/>
    <p:sldId id="424" r:id="rId17"/>
    <p:sldId id="422" r:id="rId18"/>
    <p:sldId id="421" r:id="rId19"/>
    <p:sldId id="425" r:id="rId20"/>
    <p:sldId id="325" r:id="rId21"/>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AFE"/>
    <a:srgbClr val="00AFD2"/>
    <a:srgbClr val="00486C"/>
    <a:srgbClr val="004D74"/>
    <a:srgbClr val="FFFFFF"/>
    <a:srgbClr val="00517A"/>
    <a:srgbClr val="003D5C"/>
    <a:srgbClr val="005986"/>
    <a:srgbClr val="006DA4"/>
    <a:srgbClr val="0092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260F07-D6CA-89C2-23B3-314CEC514D84}" v="69" dt="2022-11-15T10:47:34.397"/>
    <p1510:client id="{57B68B7C-2384-9C41-DF05-9D783B6AD67E}" v="32" dt="2022-11-15T15:23:50.600"/>
    <p1510:client id="{7FD3EB1D-F722-4F61-94C5-E3E89589C60C}" v="1546" dt="2022-11-15T16:56:07.095"/>
    <p1510:client id="{B908A01E-A1E5-47FA-A238-A1AACF51DD56}" vWet="2" dt="2022-11-15T15:21:22.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798" y="12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DCF6F-D47A-4251-A947-55C6E670AA80}" type="datetimeFigureOut">
              <a:rPr lang="en-US" smtClean="0"/>
              <a:t>11/20/2024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0863C0-3C0C-4227-829A-BB3F7A60FC6A}" type="slidenum">
              <a:rPr lang="en-US" smtClean="0"/>
              <a:t>‹#›</a:t>
            </a:fld>
            <a:endParaRPr lang="en-US"/>
          </a:p>
        </p:txBody>
      </p:sp>
    </p:spTree>
    <p:extLst>
      <p:ext uri="{BB962C8B-B14F-4D97-AF65-F5344CB8AC3E}">
        <p14:creationId xmlns:p14="http://schemas.microsoft.com/office/powerpoint/2010/main" val="3227524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76A4C8-D79E-4F07-A1E7-71E24EC0BB77}" type="datetimeFigureOut">
              <a:rPr lang="en-US" smtClean="0"/>
              <a:t>11/20/2024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E9774-26C6-4288-8776-D66481D44710}" type="slidenum">
              <a:rPr lang="en-US" smtClean="0"/>
              <a:t>‹#›</a:t>
            </a:fld>
            <a:endParaRPr lang="en-US"/>
          </a:p>
        </p:txBody>
      </p:sp>
    </p:spTree>
    <p:extLst>
      <p:ext uri="{BB962C8B-B14F-4D97-AF65-F5344CB8AC3E}">
        <p14:creationId xmlns:p14="http://schemas.microsoft.com/office/powerpoint/2010/main" val="510193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a:t>
            </a:fld>
            <a:endParaRPr lang="en-US"/>
          </a:p>
        </p:txBody>
      </p:sp>
    </p:spTree>
    <p:extLst>
      <p:ext uri="{BB962C8B-B14F-4D97-AF65-F5344CB8AC3E}">
        <p14:creationId xmlns:p14="http://schemas.microsoft.com/office/powerpoint/2010/main" val="430697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3</a:t>
            </a:fld>
            <a:endParaRPr lang="en-US"/>
          </a:p>
        </p:txBody>
      </p:sp>
    </p:spTree>
    <p:extLst>
      <p:ext uri="{BB962C8B-B14F-4D97-AF65-F5344CB8AC3E}">
        <p14:creationId xmlns:p14="http://schemas.microsoft.com/office/powerpoint/2010/main" val="3800228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8</a:t>
            </a:fld>
            <a:endParaRPr lang="en-US"/>
          </a:p>
        </p:txBody>
      </p:sp>
    </p:spTree>
    <p:extLst>
      <p:ext uri="{BB962C8B-B14F-4D97-AF65-F5344CB8AC3E}">
        <p14:creationId xmlns:p14="http://schemas.microsoft.com/office/powerpoint/2010/main" val="1812417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11</a:t>
            </a:fld>
            <a:endParaRPr lang="en-US"/>
          </a:p>
        </p:txBody>
      </p:sp>
    </p:spTree>
    <p:extLst>
      <p:ext uri="{BB962C8B-B14F-4D97-AF65-F5344CB8AC3E}">
        <p14:creationId xmlns:p14="http://schemas.microsoft.com/office/powerpoint/2010/main" val="2069873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14</a:t>
            </a:fld>
            <a:endParaRPr lang="en-US"/>
          </a:p>
        </p:txBody>
      </p:sp>
    </p:spTree>
    <p:extLst>
      <p:ext uri="{BB962C8B-B14F-4D97-AF65-F5344CB8AC3E}">
        <p14:creationId xmlns:p14="http://schemas.microsoft.com/office/powerpoint/2010/main" val="2069873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54E9774-26C6-4288-8776-D66481D44710}" type="slidenum">
              <a:rPr lang="en-US" smtClean="0"/>
              <a:t>15</a:t>
            </a:fld>
            <a:endParaRPr lang="en-US"/>
          </a:p>
        </p:txBody>
      </p:sp>
    </p:spTree>
    <p:extLst>
      <p:ext uri="{BB962C8B-B14F-4D97-AF65-F5344CB8AC3E}">
        <p14:creationId xmlns:p14="http://schemas.microsoft.com/office/powerpoint/2010/main" val="1606844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54E9774-26C6-4288-8776-D66481D44710}" type="slidenum">
              <a:rPr lang="en-US" smtClean="0"/>
              <a:t>16</a:t>
            </a:fld>
            <a:endParaRPr lang="en-US"/>
          </a:p>
        </p:txBody>
      </p:sp>
    </p:spTree>
    <p:extLst>
      <p:ext uri="{BB962C8B-B14F-4D97-AF65-F5344CB8AC3E}">
        <p14:creationId xmlns:p14="http://schemas.microsoft.com/office/powerpoint/2010/main" val="3449052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12" name="Oval 11"/>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 name="Title 6"/>
          <p:cNvSpPr>
            <a:spLocks noGrp="1"/>
          </p:cNvSpPr>
          <p:nvPr>
            <p:ph type="title"/>
          </p:nvPr>
        </p:nvSpPr>
        <p:spPr>
          <a:xfrm>
            <a:off x="1676400" y="663803"/>
            <a:ext cx="210312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0" name="TextBox 9"/>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Text Placeholder 2"/>
          <p:cNvSpPr>
            <a:spLocks noGrp="1"/>
          </p:cNvSpPr>
          <p:nvPr>
            <p:ph type="body" sz="quarter" idx="10"/>
          </p:nvPr>
        </p:nvSpPr>
        <p:spPr>
          <a:xfrm>
            <a:off x="1676400" y="1855512"/>
            <a:ext cx="210312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4" name="Straight Connector 3"/>
          <p:cNvCxnSpPr>
            <a:cxnSpLocks/>
            <a:endCxn id="7" idx="3"/>
          </p:cNvCxnSpPr>
          <p:nvPr userDrawn="1"/>
        </p:nvCxnSpPr>
        <p:spPr>
          <a:xfrm flipH="1" flipV="1">
            <a:off x="4700016" y="12821826"/>
            <a:ext cx="16944830" cy="2517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1679568" y="12652549"/>
            <a:ext cx="3020448"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J. Cech &amp; A. Sisolak</a:t>
            </a:r>
            <a:endPar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9396493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ur Portfolio 01">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399" y="3073400"/>
            <a:ext cx="10343283" cy="7306547"/>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13" name="Picture Placeholder 2"/>
          <p:cNvSpPr>
            <a:spLocks noGrp="1"/>
          </p:cNvSpPr>
          <p:nvPr>
            <p:ph type="pic" sz="quarter" idx="14"/>
          </p:nvPr>
        </p:nvSpPr>
        <p:spPr>
          <a:xfrm>
            <a:off x="12353201" y="3073400"/>
            <a:ext cx="10343283" cy="7306547"/>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830255141"/>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Portfolio 02">
    <p:spTree>
      <p:nvGrpSpPr>
        <p:cNvPr id="1" name=""/>
        <p:cNvGrpSpPr/>
        <p:nvPr/>
      </p:nvGrpSpPr>
      <p:grpSpPr>
        <a:xfrm>
          <a:off x="0" y="0"/>
          <a:ext cx="0" cy="0"/>
          <a:chOff x="0" y="0"/>
          <a:chExt cx="0" cy="0"/>
        </a:xfrm>
      </p:grpSpPr>
      <p:sp>
        <p:nvSpPr>
          <p:cNvPr id="10" name="Picture Placeholder 2"/>
          <p:cNvSpPr>
            <a:spLocks noGrp="1"/>
          </p:cNvSpPr>
          <p:nvPr>
            <p:ph type="pic" sz="quarter" idx="14"/>
          </p:nvPr>
        </p:nvSpPr>
        <p:spPr>
          <a:xfrm>
            <a:off x="1676400" y="3064747"/>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1" name="Picture Placeholder 2"/>
          <p:cNvSpPr>
            <a:spLocks noGrp="1"/>
          </p:cNvSpPr>
          <p:nvPr>
            <p:ph type="pic" sz="quarter" idx="15"/>
          </p:nvPr>
        </p:nvSpPr>
        <p:spPr>
          <a:xfrm>
            <a:off x="15958995" y="3064747"/>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2" name="Picture Placeholder 2"/>
          <p:cNvSpPr>
            <a:spLocks noGrp="1"/>
          </p:cNvSpPr>
          <p:nvPr>
            <p:ph type="pic" sz="quarter" idx="16"/>
          </p:nvPr>
        </p:nvSpPr>
        <p:spPr>
          <a:xfrm>
            <a:off x="8823256" y="6949552"/>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4" name="Text Placeholder 2"/>
          <p:cNvSpPr>
            <a:spLocks noGrp="1"/>
          </p:cNvSpPr>
          <p:nvPr>
            <p:ph type="body" sz="quarter" idx="10"/>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sp>
        <p:nvSpPr>
          <p:cNvPr id="15" name="Oval 14"/>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TextBox 15"/>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17" name="Straight Connector 1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409648760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Products 03">
    <p:spTree>
      <p:nvGrpSpPr>
        <p:cNvPr id="1" name=""/>
        <p:cNvGrpSpPr/>
        <p:nvPr/>
      </p:nvGrpSpPr>
      <p:grpSpPr>
        <a:xfrm>
          <a:off x="0" y="0"/>
          <a:ext cx="0" cy="0"/>
          <a:chOff x="0" y="0"/>
          <a:chExt cx="0" cy="0"/>
        </a:xfrm>
      </p:grpSpPr>
      <p:sp>
        <p:nvSpPr>
          <p:cNvPr id="27" name="Picture Placeholder 2"/>
          <p:cNvSpPr>
            <a:spLocks noGrp="1"/>
          </p:cNvSpPr>
          <p:nvPr>
            <p:ph type="pic" sz="quarter" idx="13"/>
          </p:nvPr>
        </p:nvSpPr>
        <p:spPr>
          <a:xfrm>
            <a:off x="15914077"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1676399"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1" name="Picture Placeholder 2"/>
          <p:cNvSpPr>
            <a:spLocks noGrp="1"/>
          </p:cNvSpPr>
          <p:nvPr>
            <p:ph type="pic" sz="quarter" idx="18"/>
          </p:nvPr>
        </p:nvSpPr>
        <p:spPr>
          <a:xfrm>
            <a:off x="8795238"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4162079501"/>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ur Products 04">
    <p:spTree>
      <p:nvGrpSpPr>
        <p:cNvPr id="1" name=""/>
        <p:cNvGrpSpPr/>
        <p:nvPr/>
      </p:nvGrpSpPr>
      <p:grpSpPr>
        <a:xfrm>
          <a:off x="0" y="0"/>
          <a:ext cx="0" cy="0"/>
          <a:chOff x="0" y="0"/>
          <a:chExt cx="0" cy="0"/>
        </a:xfrm>
      </p:grpSpPr>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1676401"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1" name="Picture Placeholder 2"/>
          <p:cNvSpPr>
            <a:spLocks noGrp="1"/>
          </p:cNvSpPr>
          <p:nvPr>
            <p:ph type="pic" sz="quarter" idx="18"/>
          </p:nvPr>
        </p:nvSpPr>
        <p:spPr>
          <a:xfrm>
            <a:off x="7008410"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2" name="Picture Placeholder 2"/>
          <p:cNvSpPr>
            <a:spLocks noGrp="1"/>
          </p:cNvSpPr>
          <p:nvPr>
            <p:ph type="pic" sz="quarter" idx="19"/>
          </p:nvPr>
        </p:nvSpPr>
        <p:spPr>
          <a:xfrm>
            <a:off x="12340419"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Picture Placeholder 2"/>
          <p:cNvSpPr>
            <a:spLocks noGrp="1"/>
          </p:cNvSpPr>
          <p:nvPr>
            <p:ph type="pic" sz="quarter" idx="20"/>
          </p:nvPr>
        </p:nvSpPr>
        <p:spPr>
          <a:xfrm>
            <a:off x="17672428"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15916971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ur Products in iPhon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60216" y="2870200"/>
            <a:ext cx="6110332" cy="10698294"/>
          </a:xfrm>
          <a:prstGeom prst="rect">
            <a:avLst/>
          </a:prstGeom>
        </p:spPr>
      </p:pic>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2825750" y="4565650"/>
            <a:ext cx="3848100" cy="66421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85011" y="2870200"/>
            <a:ext cx="6110332" cy="10698294"/>
          </a:xfrm>
          <a:prstGeom prst="rect">
            <a:avLst/>
          </a:prstGeom>
        </p:spPr>
      </p:pic>
      <p:sp>
        <p:nvSpPr>
          <p:cNvPr id="19" name="Picture Placeholder 2"/>
          <p:cNvSpPr>
            <a:spLocks noGrp="1"/>
          </p:cNvSpPr>
          <p:nvPr>
            <p:ph type="pic" sz="quarter" idx="18"/>
          </p:nvPr>
        </p:nvSpPr>
        <p:spPr>
          <a:xfrm>
            <a:off x="8350545" y="4565650"/>
            <a:ext cx="3848100" cy="66421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5092516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 Products in MacBoo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1872" y="3167971"/>
            <a:ext cx="13178357" cy="8616618"/>
          </a:xfrm>
          <a:prstGeom prst="rect">
            <a:avLst/>
          </a:prstGeom>
        </p:spPr>
      </p:pic>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2472266" y="4217838"/>
            <a:ext cx="9550401" cy="592666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43937755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ictur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24384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749244043"/>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271758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with Picture at Right">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2192000" y="0"/>
            <a:ext cx="12192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 name="Oval 2"/>
          <p:cNvSpPr/>
          <p:nvPr userDrawn="1"/>
        </p:nvSpPr>
        <p:spPr>
          <a:xfrm>
            <a:off x="101219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Title 6"/>
          <p:cNvSpPr>
            <a:spLocks noGrp="1"/>
          </p:cNvSpPr>
          <p:nvPr>
            <p:ph type="title"/>
          </p:nvPr>
        </p:nvSpPr>
        <p:spPr>
          <a:xfrm>
            <a:off x="1676400" y="663804"/>
            <a:ext cx="9055100" cy="2300460"/>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5" name="TextBox 4"/>
          <p:cNvSpPr txBox="1"/>
          <p:nvPr userDrawn="1"/>
        </p:nvSpPr>
        <p:spPr>
          <a:xfrm>
            <a:off x="101806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6" name="Text Placeholder 2"/>
          <p:cNvSpPr>
            <a:spLocks noGrp="1"/>
          </p:cNvSpPr>
          <p:nvPr>
            <p:ph type="body" sz="quarter" idx="11"/>
          </p:nvPr>
        </p:nvSpPr>
        <p:spPr>
          <a:xfrm>
            <a:off x="1676400" y="3286425"/>
            <a:ext cx="90551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7" name="Straight Connector 6"/>
          <p:cNvCxnSpPr/>
          <p:nvPr userDrawn="1"/>
        </p:nvCxnSpPr>
        <p:spPr>
          <a:xfrm flipH="1">
            <a:off x="3805767" y="12846998"/>
            <a:ext cx="586297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676400"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2722141210"/>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Picture at Left">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0" y="0"/>
            <a:ext cx="12192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 name="Oval 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Title 6"/>
          <p:cNvSpPr>
            <a:spLocks noGrp="1"/>
          </p:cNvSpPr>
          <p:nvPr>
            <p:ph type="title"/>
          </p:nvPr>
        </p:nvSpPr>
        <p:spPr>
          <a:xfrm>
            <a:off x="13652500" y="663803"/>
            <a:ext cx="90551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5" name="TextBox 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6" name="Text Placeholder 2"/>
          <p:cNvSpPr>
            <a:spLocks noGrp="1"/>
          </p:cNvSpPr>
          <p:nvPr>
            <p:ph type="body" sz="quarter" idx="11"/>
          </p:nvPr>
        </p:nvSpPr>
        <p:spPr>
          <a:xfrm>
            <a:off x="13652500" y="1893612"/>
            <a:ext cx="90551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7" name="Straight Connector 6"/>
          <p:cNvCxnSpPr>
            <a:cxnSpLocks/>
            <a:endCxn id="8" idx="3"/>
          </p:cNvCxnSpPr>
          <p:nvPr userDrawn="1"/>
        </p:nvCxnSpPr>
        <p:spPr>
          <a:xfrm flipH="1" flipV="1">
            <a:off x="16687800" y="12821826"/>
            <a:ext cx="4957046" cy="2517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3652500" y="12652549"/>
            <a:ext cx="3035300"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Strategic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Management</a:t>
            </a:r>
          </a:p>
        </p:txBody>
      </p:sp>
    </p:spTree>
    <p:extLst>
      <p:ext uri="{BB962C8B-B14F-4D97-AF65-F5344CB8AC3E}">
        <p14:creationId xmlns:p14="http://schemas.microsoft.com/office/powerpoint/2010/main" val="237206394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r Team 01">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a:cxnSpLocks/>
          </p:cNvCxnSpPr>
          <p:nvPr userDrawn="1"/>
        </p:nvCxnSpPr>
        <p:spPr>
          <a:xfrm flipH="1">
            <a:off x="4754880" y="12846998"/>
            <a:ext cx="16889966"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7" y="12652549"/>
            <a:ext cx="3265895"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Strategic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Management</a:t>
            </a:r>
          </a:p>
        </p:txBody>
      </p:sp>
      <p:sp>
        <p:nvSpPr>
          <p:cNvPr id="27" name="Picture Placeholder 2"/>
          <p:cNvSpPr>
            <a:spLocks noGrp="1"/>
          </p:cNvSpPr>
          <p:nvPr>
            <p:ph type="pic" sz="quarter" idx="10"/>
          </p:nvPr>
        </p:nvSpPr>
        <p:spPr>
          <a:xfrm>
            <a:off x="4945463"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10234244"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5538096"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214854423"/>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r Team 02">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27" name="Picture Placeholder 2"/>
          <p:cNvSpPr>
            <a:spLocks noGrp="1"/>
          </p:cNvSpPr>
          <p:nvPr>
            <p:ph type="pic" sz="quarter" idx="10"/>
          </p:nvPr>
        </p:nvSpPr>
        <p:spPr>
          <a:xfrm>
            <a:off x="1676400"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7006665"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2336930"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0" name="Picture Placeholder 2"/>
          <p:cNvSpPr>
            <a:spLocks noGrp="1"/>
          </p:cNvSpPr>
          <p:nvPr>
            <p:ph type="pic" sz="quarter" idx="16"/>
          </p:nvPr>
        </p:nvSpPr>
        <p:spPr>
          <a:xfrm>
            <a:off x="17667195"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94782000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ur Team 03">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27" name="Picture Placeholder 2"/>
          <p:cNvSpPr>
            <a:spLocks noGrp="1"/>
          </p:cNvSpPr>
          <p:nvPr>
            <p:ph type="pic" sz="quarter" idx="10"/>
          </p:nvPr>
        </p:nvSpPr>
        <p:spPr>
          <a:xfrm>
            <a:off x="1676399"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5943598"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0210799"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0" name="Picture Placeholder 2"/>
          <p:cNvSpPr>
            <a:spLocks noGrp="1"/>
          </p:cNvSpPr>
          <p:nvPr>
            <p:ph type="pic" sz="quarter" idx="16"/>
          </p:nvPr>
        </p:nvSpPr>
        <p:spPr>
          <a:xfrm>
            <a:off x="14478000"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1" name="Picture Placeholder 2"/>
          <p:cNvSpPr>
            <a:spLocks noGrp="1"/>
          </p:cNvSpPr>
          <p:nvPr>
            <p:ph type="pic" sz="quarter" idx="17"/>
          </p:nvPr>
        </p:nvSpPr>
        <p:spPr>
          <a:xfrm>
            <a:off x="18734085"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791361950"/>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r Services 01">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399" y="3073400"/>
            <a:ext cx="10343283" cy="5648568"/>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13" name="Picture Placeholder 2"/>
          <p:cNvSpPr>
            <a:spLocks noGrp="1"/>
          </p:cNvSpPr>
          <p:nvPr>
            <p:ph type="pic" sz="quarter" idx="14"/>
          </p:nvPr>
        </p:nvSpPr>
        <p:spPr>
          <a:xfrm>
            <a:off x="12353201" y="3073400"/>
            <a:ext cx="10343283" cy="5648568"/>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69924475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Services 02">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4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5" name="Picture Placeholder 2"/>
          <p:cNvSpPr>
            <a:spLocks noGrp="1"/>
          </p:cNvSpPr>
          <p:nvPr>
            <p:ph type="pic" sz="quarter" idx="11"/>
          </p:nvPr>
        </p:nvSpPr>
        <p:spPr>
          <a:xfrm>
            <a:off x="159258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Picture Placeholder 2"/>
          <p:cNvSpPr>
            <a:spLocks noGrp="1"/>
          </p:cNvSpPr>
          <p:nvPr>
            <p:ph type="pic" sz="quarter" idx="12"/>
          </p:nvPr>
        </p:nvSpPr>
        <p:spPr>
          <a:xfrm>
            <a:off x="88011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3478917526"/>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DBEA41-6820-68B8-887E-7A0A7BE885E5}"/>
              </a:ext>
            </a:extLst>
          </p:cNvPr>
          <p:cNvSpPr txBox="1"/>
          <p:nvPr userDrawn="1">
            <p:extLst>
              <p:ext uri="{1162E1C5-73C7-4A58-AE30-91384D911F3F}">
                <p184:classification xmlns:p184="http://schemas.microsoft.com/office/powerpoint/2018/4/main" val="ftr"/>
              </p:ext>
            </p:extLst>
          </p:nvPr>
        </p:nvSpPr>
        <p:spPr>
          <a:xfrm>
            <a:off x="12012613" y="13545820"/>
            <a:ext cx="379412" cy="106680"/>
          </a:xfrm>
          <a:prstGeom prst="rect">
            <a:avLst/>
          </a:prstGeom>
        </p:spPr>
        <p:txBody>
          <a:bodyPr horzOverflow="overflow" lIns="0" tIns="0" rIns="0" bIns="0">
            <a:spAutoFit/>
          </a:bodyPr>
          <a:lstStyle/>
          <a:p>
            <a:pPr algn="l"/>
            <a:r>
              <a:rPr lang="cs-CZ" sz="700">
                <a:solidFill>
                  <a:srgbClr val="000000"/>
                </a:solidFill>
                <a:latin typeface="Calibri" panose="020F0502020204030204" pitchFamily="34" charset="0"/>
                <a:cs typeface="Calibri" panose="020F0502020204030204" pitchFamily="34" charset="0"/>
              </a:rPr>
              <a:t>INTERNAL</a:t>
            </a:r>
          </a:p>
        </p:txBody>
      </p:sp>
    </p:spTree>
    <p:extLst>
      <p:ext uri="{BB962C8B-B14F-4D97-AF65-F5344CB8AC3E}">
        <p14:creationId xmlns:p14="http://schemas.microsoft.com/office/powerpoint/2010/main" val="232557071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83" r:id="rId3"/>
    <p:sldLayoutId id="2147483691" r:id="rId4"/>
    <p:sldLayoutId id="2147483700" r:id="rId5"/>
    <p:sldLayoutId id="2147483701" r:id="rId6"/>
    <p:sldLayoutId id="2147483699" r:id="rId7"/>
    <p:sldLayoutId id="2147483693" r:id="rId8"/>
    <p:sldLayoutId id="2147483692" r:id="rId9"/>
    <p:sldLayoutId id="2147483698" r:id="rId10"/>
    <p:sldLayoutId id="2147483696" r:id="rId11"/>
    <p:sldLayoutId id="2147483694" r:id="rId12"/>
    <p:sldLayoutId id="2147483697" r:id="rId13"/>
    <p:sldLayoutId id="2147483702" r:id="rId14"/>
    <p:sldLayoutId id="2147483703" r:id="rId15"/>
    <p:sldLayoutId id="2147483689" r:id="rId16"/>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image" Target="../media/image32.sv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sv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image" Target="../media/image34.sv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0.sv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slides/_rels/slide16.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41.png"/><Relationship Id="rId7" Type="http://schemas.openxmlformats.org/officeDocument/2006/relationships/image" Target="../media/image39.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4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0"/>
            <a:ext cx="24384000" cy="13716000"/>
          </a:xfrm>
          <a:prstGeom prst="rect">
            <a:avLst/>
          </a:prstGeom>
          <a:gradFill flip="none" rotWithShape="1">
            <a:gsLst>
              <a:gs pos="0">
                <a:schemeClr val="accent1">
                  <a:alpha val="90000"/>
                </a:schemeClr>
              </a:gs>
              <a:gs pos="33000">
                <a:schemeClr val="accent2">
                  <a:alpha val="90000"/>
                </a:schemeClr>
              </a:gs>
              <a:gs pos="66000">
                <a:schemeClr val="accent4">
                  <a:alpha val="90000"/>
                </a:schemeClr>
              </a:gs>
              <a:gs pos="100000">
                <a:schemeClr val="accent6">
                  <a:alpha val="9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 name="TextBox 2"/>
          <p:cNvSpPr txBox="1"/>
          <p:nvPr/>
        </p:nvSpPr>
        <p:spPr>
          <a:xfrm>
            <a:off x="2029358" y="5508179"/>
            <a:ext cx="20645118" cy="1846659"/>
          </a:xfrm>
          <a:prstGeom prst="rect">
            <a:avLst/>
          </a:prstGeom>
          <a:noFill/>
        </p:spPr>
        <p:txBody>
          <a:bodyPr wrap="square" lIns="0" tIns="0" rIns="0" bIns="0" rtlCol="0">
            <a:spAutoFit/>
          </a:bodyPr>
          <a:lstStyle/>
          <a:p>
            <a:pPr algn="ctr"/>
            <a:r>
              <a:rPr lang="en-US" sz="120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grpSp>
        <p:nvGrpSpPr>
          <p:cNvPr id="4" name="Group 3"/>
          <p:cNvGrpSpPr/>
          <p:nvPr/>
        </p:nvGrpSpPr>
        <p:grpSpPr>
          <a:xfrm>
            <a:off x="1709525" y="5124381"/>
            <a:ext cx="21369136" cy="2658179"/>
            <a:chOff x="4713542" y="4227741"/>
            <a:chExt cx="13154132" cy="3046801"/>
          </a:xfrm>
        </p:grpSpPr>
        <p:grpSp>
          <p:nvGrpSpPr>
            <p:cNvPr id="5" name="Group 4"/>
            <p:cNvGrpSpPr/>
            <p:nvPr/>
          </p:nvGrpSpPr>
          <p:grpSpPr>
            <a:xfrm>
              <a:off x="4713542" y="4227741"/>
              <a:ext cx="3338566" cy="1463040"/>
              <a:chOff x="4422140" y="3769678"/>
              <a:chExt cx="3338566" cy="1463040"/>
            </a:xfrm>
          </p:grpSpPr>
          <p:cxnSp>
            <p:nvCxnSpPr>
              <p:cNvPr id="9" name="Straight Connector 8"/>
              <p:cNvCxnSpPr/>
              <p:nvPr/>
            </p:nvCxnSpPr>
            <p:spPr>
              <a:xfrm flipH="1">
                <a:off x="4432301" y="3784600"/>
                <a:ext cx="332840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221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rot="10800000">
              <a:off x="13809325" y="5811502"/>
              <a:ext cx="4058349" cy="1463040"/>
              <a:chOff x="6009640" y="3769678"/>
              <a:chExt cx="4058349" cy="1463040"/>
            </a:xfrm>
          </p:grpSpPr>
          <p:cxnSp>
            <p:nvCxnSpPr>
              <p:cNvPr id="7" name="Straight Connector 6"/>
              <p:cNvCxnSpPr/>
              <p:nvPr/>
            </p:nvCxnSpPr>
            <p:spPr>
              <a:xfrm rot="10800000">
                <a:off x="6019800" y="3784600"/>
                <a:ext cx="404818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4" name="TextBox 13"/>
          <p:cNvSpPr txBox="1"/>
          <p:nvPr/>
        </p:nvSpPr>
        <p:spPr>
          <a:xfrm>
            <a:off x="1768282" y="382125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Consultancy project: </a:t>
            </a:r>
          </a:p>
        </p:txBody>
      </p:sp>
      <p:sp>
        <p:nvSpPr>
          <p:cNvPr id="15" name="TextBox 14"/>
          <p:cNvSpPr txBox="1"/>
          <p:nvPr/>
        </p:nvSpPr>
        <p:spPr>
          <a:xfrm>
            <a:off x="16226488" y="8165736"/>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81969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BCG Matrix</a:t>
            </a:r>
            <a:r>
              <a:rPr lang="cs-CZ"/>
              <a:t> </a:t>
            </a:r>
            <a:r>
              <a:rPr lang="en-US">
                <a:solidFill>
                  <a:schemeClr val="accent2"/>
                </a:solidFill>
              </a:rPr>
              <a:t>Introduction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BCG Matrix</a:t>
            </a:r>
          </a:p>
        </p:txBody>
      </p:sp>
      <p:sp>
        <p:nvSpPr>
          <p:cNvPr id="15" name="Shape">
            <a:extLst>
              <a:ext uri="{FF2B5EF4-FFF2-40B4-BE49-F238E27FC236}">
                <a16:creationId xmlns:a16="http://schemas.microsoft.com/office/drawing/2014/main" id="{FEABCB4B-5C13-4108-859A-6831EF96010C}"/>
              </a:ext>
            </a:extLst>
          </p:cNvPr>
          <p:cNvSpPr/>
          <p:nvPr/>
        </p:nvSpPr>
        <p:spPr>
          <a:xfrm>
            <a:off x="4072868" y="8938359"/>
            <a:ext cx="953132" cy="951656"/>
          </a:xfrm>
          <a:custGeom>
            <a:avLst/>
            <a:gdLst/>
            <a:ahLst/>
            <a:cxnLst>
              <a:cxn ang="0">
                <a:pos x="wd2" y="hd2"/>
              </a:cxn>
              <a:cxn ang="5400000">
                <a:pos x="wd2" y="hd2"/>
              </a:cxn>
              <a:cxn ang="10800000">
                <a:pos x="wd2" y="hd2"/>
              </a:cxn>
              <a:cxn ang="16200000">
                <a:pos x="wd2" y="hd2"/>
              </a:cxn>
            </a:cxnLst>
            <a:rect l="0" t="0" r="r" b="b"/>
            <a:pathLst>
              <a:path w="21600" h="21600" extrusionOk="0">
                <a:moveTo>
                  <a:pt x="7028" y="15068"/>
                </a:moveTo>
                <a:cubicBezTo>
                  <a:pt x="7127" y="14711"/>
                  <a:pt x="7227" y="14354"/>
                  <a:pt x="7336" y="14006"/>
                </a:cubicBezTo>
                <a:cubicBezTo>
                  <a:pt x="7465" y="13599"/>
                  <a:pt x="7574" y="13550"/>
                  <a:pt x="7951" y="13738"/>
                </a:cubicBezTo>
                <a:cubicBezTo>
                  <a:pt x="8596" y="14076"/>
                  <a:pt x="9271" y="14254"/>
                  <a:pt x="9986" y="14344"/>
                </a:cubicBezTo>
                <a:cubicBezTo>
                  <a:pt x="10443" y="14403"/>
                  <a:pt x="10899" y="14354"/>
                  <a:pt x="11316" y="14165"/>
                </a:cubicBezTo>
                <a:cubicBezTo>
                  <a:pt x="12110" y="13818"/>
                  <a:pt x="12239" y="12895"/>
                  <a:pt x="11564" y="12349"/>
                </a:cubicBezTo>
                <a:cubicBezTo>
                  <a:pt x="11336" y="12160"/>
                  <a:pt x="11078" y="12021"/>
                  <a:pt x="10810" y="11902"/>
                </a:cubicBezTo>
                <a:cubicBezTo>
                  <a:pt x="10115" y="11594"/>
                  <a:pt x="9390" y="11366"/>
                  <a:pt x="8725" y="10969"/>
                </a:cubicBezTo>
                <a:cubicBezTo>
                  <a:pt x="7663" y="10333"/>
                  <a:pt x="6978" y="9450"/>
                  <a:pt x="7058" y="8160"/>
                </a:cubicBezTo>
                <a:cubicBezTo>
                  <a:pt x="7147" y="6690"/>
                  <a:pt x="7981" y="5777"/>
                  <a:pt x="9321" y="5291"/>
                </a:cubicBezTo>
                <a:cubicBezTo>
                  <a:pt x="9877" y="5092"/>
                  <a:pt x="9877" y="5092"/>
                  <a:pt x="9887" y="4517"/>
                </a:cubicBezTo>
                <a:cubicBezTo>
                  <a:pt x="9887" y="4318"/>
                  <a:pt x="9887" y="4120"/>
                  <a:pt x="9887" y="3931"/>
                </a:cubicBezTo>
                <a:cubicBezTo>
                  <a:pt x="9897" y="3494"/>
                  <a:pt x="9976" y="3415"/>
                  <a:pt x="10403" y="3405"/>
                </a:cubicBezTo>
                <a:cubicBezTo>
                  <a:pt x="10542" y="3405"/>
                  <a:pt x="10671" y="3405"/>
                  <a:pt x="10810" y="3405"/>
                </a:cubicBezTo>
                <a:cubicBezTo>
                  <a:pt x="11733" y="3405"/>
                  <a:pt x="11733" y="3405"/>
                  <a:pt x="11743" y="4328"/>
                </a:cubicBezTo>
                <a:cubicBezTo>
                  <a:pt x="11743" y="4983"/>
                  <a:pt x="11743" y="4983"/>
                  <a:pt x="12398" y="5092"/>
                </a:cubicBezTo>
                <a:cubicBezTo>
                  <a:pt x="12895" y="5172"/>
                  <a:pt x="13381" y="5321"/>
                  <a:pt x="13838" y="5519"/>
                </a:cubicBezTo>
                <a:cubicBezTo>
                  <a:pt x="14095" y="5628"/>
                  <a:pt x="14185" y="5807"/>
                  <a:pt x="14115" y="6075"/>
                </a:cubicBezTo>
                <a:cubicBezTo>
                  <a:pt x="13997" y="6472"/>
                  <a:pt x="13887" y="6879"/>
                  <a:pt x="13758" y="7276"/>
                </a:cubicBezTo>
                <a:cubicBezTo>
                  <a:pt x="13639" y="7653"/>
                  <a:pt x="13520" y="7703"/>
                  <a:pt x="13152" y="7534"/>
                </a:cubicBezTo>
                <a:cubicBezTo>
                  <a:pt x="12428" y="7187"/>
                  <a:pt x="11664" y="7038"/>
                  <a:pt x="10869" y="7078"/>
                </a:cubicBezTo>
                <a:cubicBezTo>
                  <a:pt x="10661" y="7087"/>
                  <a:pt x="10453" y="7117"/>
                  <a:pt x="10264" y="7207"/>
                </a:cubicBezTo>
                <a:cubicBezTo>
                  <a:pt x="9569" y="7504"/>
                  <a:pt x="9460" y="8269"/>
                  <a:pt x="10045" y="8745"/>
                </a:cubicBezTo>
                <a:cubicBezTo>
                  <a:pt x="10343" y="8984"/>
                  <a:pt x="10681" y="9152"/>
                  <a:pt x="11038" y="9301"/>
                </a:cubicBezTo>
                <a:cubicBezTo>
                  <a:pt x="11654" y="9559"/>
                  <a:pt x="12269" y="9797"/>
                  <a:pt x="12845" y="10115"/>
                </a:cubicBezTo>
                <a:cubicBezTo>
                  <a:pt x="14701" y="11138"/>
                  <a:pt x="15197" y="13470"/>
                  <a:pt x="13887" y="15049"/>
                </a:cubicBezTo>
                <a:cubicBezTo>
                  <a:pt x="13411" y="15624"/>
                  <a:pt x="12805" y="16011"/>
                  <a:pt x="12090" y="16200"/>
                </a:cubicBezTo>
                <a:cubicBezTo>
                  <a:pt x="11783" y="16289"/>
                  <a:pt x="11634" y="16448"/>
                  <a:pt x="11654" y="16776"/>
                </a:cubicBezTo>
                <a:cubicBezTo>
                  <a:pt x="11664" y="17093"/>
                  <a:pt x="11654" y="17411"/>
                  <a:pt x="11654" y="17729"/>
                </a:cubicBezTo>
                <a:cubicBezTo>
                  <a:pt x="11654" y="18017"/>
                  <a:pt x="11505" y="18165"/>
                  <a:pt x="11227" y="18175"/>
                </a:cubicBezTo>
                <a:cubicBezTo>
                  <a:pt x="10879" y="18185"/>
                  <a:pt x="10542" y="18185"/>
                  <a:pt x="10195" y="18175"/>
                </a:cubicBezTo>
                <a:cubicBezTo>
                  <a:pt x="9897" y="18165"/>
                  <a:pt x="9748" y="17997"/>
                  <a:pt x="9748" y="17709"/>
                </a:cubicBezTo>
                <a:cubicBezTo>
                  <a:pt x="9748" y="17481"/>
                  <a:pt x="9748" y="17242"/>
                  <a:pt x="9738" y="17014"/>
                </a:cubicBezTo>
                <a:cubicBezTo>
                  <a:pt x="9728" y="16498"/>
                  <a:pt x="9718" y="16478"/>
                  <a:pt x="9222" y="16399"/>
                </a:cubicBezTo>
                <a:cubicBezTo>
                  <a:pt x="8586" y="16299"/>
                  <a:pt x="7971" y="16150"/>
                  <a:pt x="7385" y="15873"/>
                </a:cubicBezTo>
                <a:cubicBezTo>
                  <a:pt x="6939" y="15664"/>
                  <a:pt x="6899" y="15545"/>
                  <a:pt x="7028" y="15068"/>
                </a:cubicBezTo>
                <a:close/>
                <a:moveTo>
                  <a:pt x="10800" y="21600"/>
                </a:moveTo>
                <a:cubicBezTo>
                  <a:pt x="16766" y="21600"/>
                  <a:pt x="21600" y="16766"/>
                  <a:pt x="21600" y="10800"/>
                </a:cubicBezTo>
                <a:cubicBezTo>
                  <a:pt x="21600" y="4834"/>
                  <a:pt x="16766" y="0"/>
                  <a:pt x="10800" y="0"/>
                </a:cubicBezTo>
                <a:cubicBezTo>
                  <a:pt x="4834" y="0"/>
                  <a:pt x="0" y="4834"/>
                  <a:pt x="0" y="10800"/>
                </a:cubicBezTo>
                <a:cubicBezTo>
                  <a:pt x="0" y="16766"/>
                  <a:pt x="4834" y="21600"/>
                  <a:pt x="10800"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Shape">
            <a:extLst>
              <a:ext uri="{FF2B5EF4-FFF2-40B4-BE49-F238E27FC236}">
                <a16:creationId xmlns:a16="http://schemas.microsoft.com/office/drawing/2014/main" id="{3C78E10F-A561-4B20-94A5-9D0516432CC5}"/>
              </a:ext>
            </a:extLst>
          </p:cNvPr>
          <p:cNvSpPr/>
          <p:nvPr/>
        </p:nvSpPr>
        <p:spPr>
          <a:xfrm>
            <a:off x="4297767" y="8956323"/>
            <a:ext cx="2708209" cy="1996663"/>
          </a:xfrm>
          <a:custGeom>
            <a:avLst/>
            <a:gdLst/>
            <a:ahLst/>
            <a:cxnLst>
              <a:cxn ang="0">
                <a:pos x="wd2" y="hd2"/>
              </a:cxn>
              <a:cxn ang="5400000">
                <a:pos x="wd2" y="hd2"/>
              </a:cxn>
              <a:cxn ang="10800000">
                <a:pos x="wd2" y="hd2"/>
              </a:cxn>
              <a:cxn ang="16200000">
                <a:pos x="wd2" y="hd2"/>
              </a:cxn>
            </a:cxnLst>
            <a:rect l="0" t="0" r="r" b="b"/>
            <a:pathLst>
              <a:path w="21551" h="21600" extrusionOk="0">
                <a:moveTo>
                  <a:pt x="11309" y="3191"/>
                </a:moveTo>
                <a:cubicBezTo>
                  <a:pt x="11146" y="3191"/>
                  <a:pt x="10763" y="2866"/>
                  <a:pt x="10358" y="2388"/>
                </a:cubicBezTo>
                <a:cubicBezTo>
                  <a:pt x="10763" y="1910"/>
                  <a:pt x="11146" y="1585"/>
                  <a:pt x="11309" y="1585"/>
                </a:cubicBezTo>
                <a:cubicBezTo>
                  <a:pt x="11624" y="1585"/>
                  <a:pt x="11881" y="1918"/>
                  <a:pt x="11898" y="2346"/>
                </a:cubicBezTo>
                <a:lnTo>
                  <a:pt x="11866" y="2649"/>
                </a:lnTo>
                <a:cubicBezTo>
                  <a:pt x="11782" y="2974"/>
                  <a:pt x="11560" y="3191"/>
                  <a:pt x="11309" y="3191"/>
                </a:cubicBezTo>
                <a:close/>
                <a:moveTo>
                  <a:pt x="12126" y="6783"/>
                </a:moveTo>
                <a:lnTo>
                  <a:pt x="12548" y="2838"/>
                </a:lnTo>
                <a:cubicBezTo>
                  <a:pt x="12581" y="2671"/>
                  <a:pt x="12596" y="2528"/>
                  <a:pt x="12596" y="2389"/>
                </a:cubicBezTo>
                <a:lnTo>
                  <a:pt x="12624" y="2121"/>
                </a:lnTo>
                <a:cubicBezTo>
                  <a:pt x="12657" y="2093"/>
                  <a:pt x="12719" y="2051"/>
                  <a:pt x="12825" y="2001"/>
                </a:cubicBezTo>
                <a:cubicBezTo>
                  <a:pt x="13099" y="1873"/>
                  <a:pt x="13508" y="1767"/>
                  <a:pt x="14006" y="1693"/>
                </a:cubicBezTo>
                <a:cubicBezTo>
                  <a:pt x="14474" y="1624"/>
                  <a:pt x="15017" y="1587"/>
                  <a:pt x="15576" y="1587"/>
                </a:cubicBezTo>
                <a:cubicBezTo>
                  <a:pt x="16124" y="1587"/>
                  <a:pt x="16657" y="1623"/>
                  <a:pt x="17117" y="1689"/>
                </a:cubicBezTo>
                <a:cubicBezTo>
                  <a:pt x="17614" y="1762"/>
                  <a:pt x="18024" y="1867"/>
                  <a:pt x="18302" y="1992"/>
                </a:cubicBezTo>
                <a:cubicBezTo>
                  <a:pt x="18367" y="2021"/>
                  <a:pt x="18416" y="2048"/>
                  <a:pt x="18453" y="2071"/>
                </a:cubicBezTo>
                <a:cubicBezTo>
                  <a:pt x="18447" y="2118"/>
                  <a:pt x="18446" y="2166"/>
                  <a:pt x="18451" y="2216"/>
                </a:cubicBezTo>
                <a:lnTo>
                  <a:pt x="18457" y="2274"/>
                </a:lnTo>
                <a:cubicBezTo>
                  <a:pt x="18456" y="2282"/>
                  <a:pt x="18455" y="2290"/>
                  <a:pt x="18455" y="2298"/>
                </a:cubicBezTo>
                <a:cubicBezTo>
                  <a:pt x="18452" y="2327"/>
                  <a:pt x="18449" y="2357"/>
                  <a:pt x="18449" y="2388"/>
                </a:cubicBezTo>
                <a:cubicBezTo>
                  <a:pt x="18449" y="2596"/>
                  <a:pt x="18479" y="2805"/>
                  <a:pt x="18537" y="3010"/>
                </a:cubicBezTo>
                <a:lnTo>
                  <a:pt x="19294" y="10076"/>
                </a:lnTo>
                <a:lnTo>
                  <a:pt x="11773" y="10077"/>
                </a:lnTo>
                <a:lnTo>
                  <a:pt x="12093" y="7091"/>
                </a:lnTo>
                <a:cubicBezTo>
                  <a:pt x="12122" y="7020"/>
                  <a:pt x="12136" y="6949"/>
                  <a:pt x="12136" y="6874"/>
                </a:cubicBezTo>
                <a:cubicBezTo>
                  <a:pt x="12136" y="6838"/>
                  <a:pt x="12131" y="6808"/>
                  <a:pt x="12126" y="6783"/>
                </a:cubicBezTo>
                <a:close/>
                <a:moveTo>
                  <a:pt x="19328" y="11009"/>
                </a:moveTo>
                <a:cubicBezTo>
                  <a:pt x="19151" y="13632"/>
                  <a:pt x="17506" y="15715"/>
                  <a:pt x="15533" y="15715"/>
                </a:cubicBezTo>
                <a:cubicBezTo>
                  <a:pt x="13562" y="15715"/>
                  <a:pt x="11917" y="13632"/>
                  <a:pt x="11739" y="11009"/>
                </a:cubicBezTo>
                <a:cubicBezTo>
                  <a:pt x="11739" y="11009"/>
                  <a:pt x="19328" y="11009"/>
                  <a:pt x="19328" y="11009"/>
                </a:cubicBezTo>
                <a:close/>
                <a:moveTo>
                  <a:pt x="9158" y="14945"/>
                </a:moveTo>
                <a:cubicBezTo>
                  <a:pt x="8966" y="14945"/>
                  <a:pt x="8800" y="15157"/>
                  <a:pt x="8800" y="15417"/>
                </a:cubicBezTo>
                <a:lnTo>
                  <a:pt x="8800" y="17227"/>
                </a:lnTo>
                <a:lnTo>
                  <a:pt x="5004" y="17227"/>
                </a:lnTo>
                <a:cubicBezTo>
                  <a:pt x="4984" y="17227"/>
                  <a:pt x="4969" y="17249"/>
                  <a:pt x="4958" y="17253"/>
                </a:cubicBezTo>
                <a:lnTo>
                  <a:pt x="4954" y="17261"/>
                </a:lnTo>
                <a:cubicBezTo>
                  <a:pt x="4936" y="17265"/>
                  <a:pt x="4913" y="17273"/>
                  <a:pt x="4891" y="17284"/>
                </a:cubicBezTo>
                <a:cubicBezTo>
                  <a:pt x="4866" y="17295"/>
                  <a:pt x="4847" y="17312"/>
                  <a:pt x="4832" y="17325"/>
                </a:cubicBezTo>
                <a:cubicBezTo>
                  <a:pt x="4814" y="17338"/>
                  <a:pt x="4795" y="17354"/>
                  <a:pt x="4774" y="17379"/>
                </a:cubicBezTo>
                <a:cubicBezTo>
                  <a:pt x="4757" y="17401"/>
                  <a:pt x="4744" y="17423"/>
                  <a:pt x="4734" y="17441"/>
                </a:cubicBezTo>
                <a:lnTo>
                  <a:pt x="4728" y="17450"/>
                </a:lnTo>
                <a:cubicBezTo>
                  <a:pt x="4721" y="17460"/>
                  <a:pt x="4710" y="17481"/>
                  <a:pt x="4700" y="17506"/>
                </a:cubicBezTo>
                <a:lnTo>
                  <a:pt x="3466" y="20531"/>
                </a:lnTo>
                <a:lnTo>
                  <a:pt x="2930" y="20531"/>
                </a:lnTo>
                <a:lnTo>
                  <a:pt x="2930" y="9841"/>
                </a:lnTo>
                <a:cubicBezTo>
                  <a:pt x="2930" y="8466"/>
                  <a:pt x="3751" y="7316"/>
                  <a:pt x="4764" y="7316"/>
                </a:cubicBezTo>
                <a:lnTo>
                  <a:pt x="11362" y="7316"/>
                </a:lnTo>
                <a:lnTo>
                  <a:pt x="11028" y="10459"/>
                </a:lnTo>
                <a:cubicBezTo>
                  <a:pt x="11026" y="10473"/>
                  <a:pt x="11025" y="10494"/>
                  <a:pt x="11026" y="10505"/>
                </a:cubicBezTo>
                <a:cubicBezTo>
                  <a:pt x="11024" y="10515"/>
                  <a:pt x="10995" y="10531"/>
                  <a:pt x="10995" y="10544"/>
                </a:cubicBezTo>
                <a:cubicBezTo>
                  <a:pt x="10995" y="13521"/>
                  <a:pt x="12594" y="16097"/>
                  <a:pt x="14742" y="16582"/>
                </a:cubicBezTo>
                <a:lnTo>
                  <a:pt x="14742" y="20628"/>
                </a:lnTo>
                <a:lnTo>
                  <a:pt x="14271" y="20628"/>
                </a:lnTo>
                <a:lnTo>
                  <a:pt x="12405" y="17863"/>
                </a:lnTo>
                <a:cubicBezTo>
                  <a:pt x="12400" y="17856"/>
                  <a:pt x="12394" y="17860"/>
                  <a:pt x="12389" y="17855"/>
                </a:cubicBezTo>
                <a:cubicBezTo>
                  <a:pt x="12384" y="17846"/>
                  <a:pt x="12377" y="17841"/>
                  <a:pt x="12368" y="17833"/>
                </a:cubicBezTo>
                <a:cubicBezTo>
                  <a:pt x="12355" y="17818"/>
                  <a:pt x="12342" y="17813"/>
                  <a:pt x="12332" y="17806"/>
                </a:cubicBezTo>
                <a:lnTo>
                  <a:pt x="12324" y="17801"/>
                </a:lnTo>
                <a:cubicBezTo>
                  <a:pt x="12307" y="17787"/>
                  <a:pt x="12291" y="17776"/>
                  <a:pt x="12268" y="17764"/>
                </a:cubicBezTo>
                <a:cubicBezTo>
                  <a:pt x="12248" y="17754"/>
                  <a:pt x="12230" y="17749"/>
                  <a:pt x="12209" y="17744"/>
                </a:cubicBezTo>
                <a:cubicBezTo>
                  <a:pt x="12191" y="17739"/>
                  <a:pt x="12168" y="17734"/>
                  <a:pt x="12144" y="17734"/>
                </a:cubicBezTo>
                <a:lnTo>
                  <a:pt x="12137" y="17735"/>
                </a:lnTo>
                <a:cubicBezTo>
                  <a:pt x="12119" y="17736"/>
                  <a:pt x="12102" y="17740"/>
                  <a:pt x="12084" y="17745"/>
                </a:cubicBezTo>
                <a:lnTo>
                  <a:pt x="12075" y="17747"/>
                </a:lnTo>
                <a:cubicBezTo>
                  <a:pt x="12057" y="17752"/>
                  <a:pt x="12035" y="17759"/>
                  <a:pt x="12011" y="17774"/>
                </a:cubicBezTo>
                <a:cubicBezTo>
                  <a:pt x="11989" y="17787"/>
                  <a:pt x="11971" y="17803"/>
                  <a:pt x="11956" y="17817"/>
                </a:cubicBezTo>
                <a:cubicBezTo>
                  <a:pt x="11947" y="17823"/>
                  <a:pt x="11931" y="17834"/>
                  <a:pt x="11913" y="17857"/>
                </a:cubicBezTo>
                <a:cubicBezTo>
                  <a:pt x="11907" y="17865"/>
                  <a:pt x="11902" y="17872"/>
                  <a:pt x="11898" y="17879"/>
                </a:cubicBezTo>
                <a:cubicBezTo>
                  <a:pt x="11894" y="17884"/>
                  <a:pt x="11889" y="17895"/>
                  <a:pt x="11885" y="17902"/>
                </a:cubicBezTo>
                <a:lnTo>
                  <a:pt x="10302" y="20531"/>
                </a:lnTo>
                <a:lnTo>
                  <a:pt x="9516" y="20531"/>
                </a:lnTo>
                <a:lnTo>
                  <a:pt x="9516" y="15417"/>
                </a:lnTo>
                <a:cubicBezTo>
                  <a:pt x="9516" y="15157"/>
                  <a:pt x="9350" y="14945"/>
                  <a:pt x="9158" y="14945"/>
                </a:cubicBezTo>
                <a:close/>
                <a:moveTo>
                  <a:pt x="6536" y="18199"/>
                </a:moveTo>
                <a:lnTo>
                  <a:pt x="6535" y="20531"/>
                </a:lnTo>
                <a:lnTo>
                  <a:pt x="6008" y="20531"/>
                </a:lnTo>
                <a:lnTo>
                  <a:pt x="5091" y="18494"/>
                </a:lnTo>
                <a:lnTo>
                  <a:pt x="5209" y="18199"/>
                </a:lnTo>
                <a:cubicBezTo>
                  <a:pt x="5209" y="18199"/>
                  <a:pt x="6536" y="18199"/>
                  <a:pt x="6536" y="18199"/>
                </a:cubicBezTo>
                <a:close/>
                <a:moveTo>
                  <a:pt x="19739" y="3191"/>
                </a:moveTo>
                <a:cubicBezTo>
                  <a:pt x="19519" y="3191"/>
                  <a:pt x="19315" y="3019"/>
                  <a:pt x="19213" y="2751"/>
                </a:cubicBezTo>
                <a:lnTo>
                  <a:pt x="19161" y="2258"/>
                </a:lnTo>
                <a:cubicBezTo>
                  <a:pt x="19184" y="2192"/>
                  <a:pt x="19198" y="2123"/>
                  <a:pt x="19203" y="2050"/>
                </a:cubicBezTo>
                <a:cubicBezTo>
                  <a:pt x="19300" y="1767"/>
                  <a:pt x="19508" y="1586"/>
                  <a:pt x="19739" y="1586"/>
                </a:cubicBezTo>
                <a:cubicBezTo>
                  <a:pt x="19900" y="1586"/>
                  <a:pt x="20290" y="1917"/>
                  <a:pt x="20690" y="2388"/>
                </a:cubicBezTo>
                <a:cubicBezTo>
                  <a:pt x="20284" y="2866"/>
                  <a:pt x="19902" y="3191"/>
                  <a:pt x="19739" y="3191"/>
                </a:cubicBezTo>
                <a:close/>
                <a:moveTo>
                  <a:pt x="21448" y="2720"/>
                </a:moveTo>
                <a:cubicBezTo>
                  <a:pt x="21515" y="2630"/>
                  <a:pt x="21551" y="2511"/>
                  <a:pt x="21551" y="2385"/>
                </a:cubicBezTo>
                <a:cubicBezTo>
                  <a:pt x="21551" y="2257"/>
                  <a:pt x="21514" y="2138"/>
                  <a:pt x="21448" y="2049"/>
                </a:cubicBezTo>
                <a:cubicBezTo>
                  <a:pt x="21130" y="1626"/>
                  <a:pt x="20328" y="641"/>
                  <a:pt x="19739" y="641"/>
                </a:cubicBezTo>
                <a:cubicBezTo>
                  <a:pt x="19369" y="641"/>
                  <a:pt x="19024" y="855"/>
                  <a:pt x="18778" y="1234"/>
                </a:cubicBezTo>
                <a:cubicBezTo>
                  <a:pt x="18777" y="1233"/>
                  <a:pt x="18775" y="1233"/>
                  <a:pt x="18774" y="1232"/>
                </a:cubicBezTo>
                <a:cubicBezTo>
                  <a:pt x="18732" y="545"/>
                  <a:pt x="18303" y="0"/>
                  <a:pt x="17788" y="0"/>
                </a:cubicBezTo>
                <a:cubicBezTo>
                  <a:pt x="17424" y="0"/>
                  <a:pt x="17091" y="278"/>
                  <a:pt x="16919" y="716"/>
                </a:cubicBezTo>
                <a:cubicBezTo>
                  <a:pt x="16076" y="620"/>
                  <a:pt x="15044" y="621"/>
                  <a:pt x="14206" y="719"/>
                </a:cubicBezTo>
                <a:cubicBezTo>
                  <a:pt x="14035" y="279"/>
                  <a:pt x="13701" y="0"/>
                  <a:pt x="13335" y="0"/>
                </a:cubicBezTo>
                <a:cubicBezTo>
                  <a:pt x="12814" y="0"/>
                  <a:pt x="12384" y="552"/>
                  <a:pt x="12347" y="1248"/>
                </a:cubicBezTo>
                <a:cubicBezTo>
                  <a:pt x="12332" y="1259"/>
                  <a:pt x="12317" y="1270"/>
                  <a:pt x="12302" y="1281"/>
                </a:cubicBezTo>
                <a:cubicBezTo>
                  <a:pt x="12058" y="877"/>
                  <a:pt x="11694" y="640"/>
                  <a:pt x="11309" y="640"/>
                </a:cubicBezTo>
                <a:cubicBezTo>
                  <a:pt x="10698" y="640"/>
                  <a:pt x="9845" y="1721"/>
                  <a:pt x="9598" y="2052"/>
                </a:cubicBezTo>
                <a:cubicBezTo>
                  <a:pt x="9532" y="2142"/>
                  <a:pt x="9496" y="2261"/>
                  <a:pt x="9496" y="2387"/>
                </a:cubicBezTo>
                <a:cubicBezTo>
                  <a:pt x="9496" y="2514"/>
                  <a:pt x="9532" y="2633"/>
                  <a:pt x="9598" y="2722"/>
                </a:cubicBezTo>
                <a:cubicBezTo>
                  <a:pt x="9845" y="3054"/>
                  <a:pt x="10695" y="4135"/>
                  <a:pt x="11309" y="4135"/>
                </a:cubicBezTo>
                <a:cubicBezTo>
                  <a:pt x="11446" y="4135"/>
                  <a:pt x="11582" y="4123"/>
                  <a:pt x="11716" y="4060"/>
                </a:cubicBezTo>
                <a:lnTo>
                  <a:pt x="11462" y="6442"/>
                </a:lnTo>
                <a:lnTo>
                  <a:pt x="4763" y="6442"/>
                </a:lnTo>
                <a:cubicBezTo>
                  <a:pt x="3366" y="6442"/>
                  <a:pt x="2214" y="7944"/>
                  <a:pt x="2214" y="9840"/>
                </a:cubicBezTo>
                <a:lnTo>
                  <a:pt x="2214" y="13652"/>
                </a:lnTo>
                <a:lnTo>
                  <a:pt x="878" y="14634"/>
                </a:lnTo>
                <a:lnTo>
                  <a:pt x="529" y="14334"/>
                </a:lnTo>
                <a:cubicBezTo>
                  <a:pt x="474" y="14287"/>
                  <a:pt x="412" y="14263"/>
                  <a:pt x="348" y="14263"/>
                </a:cubicBezTo>
                <a:cubicBezTo>
                  <a:pt x="227" y="14263"/>
                  <a:pt x="117" y="14346"/>
                  <a:pt x="53" y="14485"/>
                </a:cubicBezTo>
                <a:cubicBezTo>
                  <a:pt x="-49" y="14705"/>
                  <a:pt x="1" y="14997"/>
                  <a:pt x="164" y="15135"/>
                </a:cubicBezTo>
                <a:lnTo>
                  <a:pt x="477" y="15401"/>
                </a:lnTo>
                <a:lnTo>
                  <a:pt x="359" y="16092"/>
                </a:lnTo>
                <a:cubicBezTo>
                  <a:pt x="338" y="16215"/>
                  <a:pt x="354" y="16342"/>
                  <a:pt x="403" y="16449"/>
                </a:cubicBezTo>
                <a:cubicBezTo>
                  <a:pt x="452" y="16556"/>
                  <a:pt x="529" y="16630"/>
                  <a:pt x="617" y="16658"/>
                </a:cubicBezTo>
                <a:cubicBezTo>
                  <a:pt x="642" y="16667"/>
                  <a:pt x="668" y="16671"/>
                  <a:pt x="699" y="16671"/>
                </a:cubicBezTo>
                <a:cubicBezTo>
                  <a:pt x="861" y="16671"/>
                  <a:pt x="1000" y="16521"/>
                  <a:pt x="1037" y="16306"/>
                </a:cubicBezTo>
                <a:lnTo>
                  <a:pt x="1168" y="15493"/>
                </a:lnTo>
                <a:lnTo>
                  <a:pt x="2214" y="14723"/>
                </a:lnTo>
                <a:lnTo>
                  <a:pt x="2214" y="20992"/>
                </a:lnTo>
                <a:cubicBezTo>
                  <a:pt x="2214" y="21252"/>
                  <a:pt x="2386" y="21503"/>
                  <a:pt x="2578" y="21503"/>
                </a:cubicBezTo>
                <a:lnTo>
                  <a:pt x="3671" y="21503"/>
                </a:lnTo>
                <a:cubicBezTo>
                  <a:pt x="3709" y="21503"/>
                  <a:pt x="3748" y="21473"/>
                  <a:pt x="3795" y="21450"/>
                </a:cubicBezTo>
                <a:lnTo>
                  <a:pt x="3821" y="21425"/>
                </a:lnTo>
                <a:cubicBezTo>
                  <a:pt x="3848" y="21407"/>
                  <a:pt x="3880" y="21378"/>
                  <a:pt x="3909" y="21340"/>
                </a:cubicBezTo>
                <a:lnTo>
                  <a:pt x="3933" y="21305"/>
                </a:lnTo>
                <a:lnTo>
                  <a:pt x="3933" y="21303"/>
                </a:lnTo>
                <a:cubicBezTo>
                  <a:pt x="3949" y="21278"/>
                  <a:pt x="3963" y="21251"/>
                  <a:pt x="3975" y="21221"/>
                </a:cubicBezTo>
                <a:lnTo>
                  <a:pt x="4703" y="19439"/>
                </a:lnTo>
                <a:lnTo>
                  <a:pt x="5516" y="21240"/>
                </a:lnTo>
                <a:cubicBezTo>
                  <a:pt x="5529" y="21267"/>
                  <a:pt x="5542" y="21288"/>
                  <a:pt x="5555" y="21307"/>
                </a:cubicBezTo>
                <a:cubicBezTo>
                  <a:pt x="5561" y="21316"/>
                  <a:pt x="5566" y="21323"/>
                  <a:pt x="5568" y="21326"/>
                </a:cubicBezTo>
                <a:cubicBezTo>
                  <a:pt x="5595" y="21363"/>
                  <a:pt x="5628" y="21393"/>
                  <a:pt x="5665" y="21416"/>
                </a:cubicBezTo>
                <a:cubicBezTo>
                  <a:pt x="5675" y="21423"/>
                  <a:pt x="5686" y="21449"/>
                  <a:pt x="5698" y="21453"/>
                </a:cubicBezTo>
                <a:cubicBezTo>
                  <a:pt x="5739" y="21473"/>
                  <a:pt x="5776" y="21503"/>
                  <a:pt x="5813" y="21503"/>
                </a:cubicBezTo>
                <a:lnTo>
                  <a:pt x="6883" y="21503"/>
                </a:lnTo>
                <a:cubicBezTo>
                  <a:pt x="7075" y="21503"/>
                  <a:pt x="7225" y="21250"/>
                  <a:pt x="7225" y="20990"/>
                </a:cubicBezTo>
                <a:lnTo>
                  <a:pt x="7225" y="18199"/>
                </a:lnTo>
                <a:lnTo>
                  <a:pt x="8800" y="18199"/>
                </a:lnTo>
                <a:lnTo>
                  <a:pt x="8800" y="20990"/>
                </a:lnTo>
                <a:cubicBezTo>
                  <a:pt x="8800" y="21250"/>
                  <a:pt x="8986" y="21503"/>
                  <a:pt x="9178" y="21503"/>
                </a:cubicBezTo>
                <a:lnTo>
                  <a:pt x="10467" y="21503"/>
                </a:lnTo>
                <a:cubicBezTo>
                  <a:pt x="10515" y="21503"/>
                  <a:pt x="10563" y="21468"/>
                  <a:pt x="10607" y="21440"/>
                </a:cubicBezTo>
                <a:cubicBezTo>
                  <a:pt x="10624" y="21431"/>
                  <a:pt x="10636" y="21408"/>
                  <a:pt x="10638" y="21404"/>
                </a:cubicBezTo>
                <a:cubicBezTo>
                  <a:pt x="10670" y="21379"/>
                  <a:pt x="10696" y="21348"/>
                  <a:pt x="10716" y="21321"/>
                </a:cubicBezTo>
                <a:lnTo>
                  <a:pt x="10725" y="21310"/>
                </a:lnTo>
                <a:lnTo>
                  <a:pt x="12163" y="18924"/>
                </a:lnTo>
                <a:lnTo>
                  <a:pt x="13861" y="21459"/>
                </a:lnTo>
                <a:lnTo>
                  <a:pt x="13880" y="21484"/>
                </a:lnTo>
                <a:lnTo>
                  <a:pt x="13884" y="21486"/>
                </a:lnTo>
                <a:cubicBezTo>
                  <a:pt x="13903" y="21509"/>
                  <a:pt x="13926" y="21530"/>
                  <a:pt x="13953" y="21551"/>
                </a:cubicBezTo>
                <a:cubicBezTo>
                  <a:pt x="13959" y="21556"/>
                  <a:pt x="13968" y="21560"/>
                  <a:pt x="13979" y="21566"/>
                </a:cubicBezTo>
                <a:cubicBezTo>
                  <a:pt x="14022" y="21592"/>
                  <a:pt x="14068" y="21600"/>
                  <a:pt x="14117" y="21600"/>
                </a:cubicBezTo>
                <a:lnTo>
                  <a:pt x="15145" y="21600"/>
                </a:lnTo>
                <a:cubicBezTo>
                  <a:pt x="15337" y="21600"/>
                  <a:pt x="15457" y="21397"/>
                  <a:pt x="15457" y="21137"/>
                </a:cubicBezTo>
                <a:lnTo>
                  <a:pt x="15457" y="16667"/>
                </a:lnTo>
                <a:cubicBezTo>
                  <a:pt x="15457" y="16668"/>
                  <a:pt x="15503" y="16668"/>
                  <a:pt x="15517" y="16668"/>
                </a:cubicBezTo>
                <a:cubicBezTo>
                  <a:pt x="18005" y="16668"/>
                  <a:pt x="20037" y="13922"/>
                  <a:pt x="20037" y="10546"/>
                </a:cubicBezTo>
                <a:cubicBezTo>
                  <a:pt x="20037" y="10532"/>
                  <a:pt x="20041" y="10520"/>
                  <a:pt x="20039" y="10510"/>
                </a:cubicBezTo>
                <a:cubicBezTo>
                  <a:pt x="20039" y="10500"/>
                  <a:pt x="20041" y="10489"/>
                  <a:pt x="20040" y="10478"/>
                </a:cubicBezTo>
                <a:lnTo>
                  <a:pt x="19352" y="4048"/>
                </a:lnTo>
                <a:cubicBezTo>
                  <a:pt x="19479" y="4104"/>
                  <a:pt x="19608" y="4133"/>
                  <a:pt x="19738" y="4133"/>
                </a:cubicBezTo>
                <a:cubicBezTo>
                  <a:pt x="20350" y="4133"/>
                  <a:pt x="21202" y="3051"/>
                  <a:pt x="21448" y="272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Shape">
            <a:extLst>
              <a:ext uri="{FF2B5EF4-FFF2-40B4-BE49-F238E27FC236}">
                <a16:creationId xmlns:a16="http://schemas.microsoft.com/office/drawing/2014/main" id="{C450828D-6E57-4E68-AD04-3B30D31B1B0F}"/>
              </a:ext>
            </a:extLst>
          </p:cNvPr>
          <p:cNvSpPr/>
          <p:nvPr/>
        </p:nvSpPr>
        <p:spPr>
          <a:xfrm>
            <a:off x="5890058" y="9612010"/>
            <a:ext cx="169739" cy="169524"/>
          </a:xfrm>
          <a:custGeom>
            <a:avLst/>
            <a:gdLst/>
            <a:ahLst/>
            <a:cxnLst>
              <a:cxn ang="0">
                <a:pos x="wd2" y="hd2"/>
              </a:cxn>
              <a:cxn ang="5400000">
                <a:pos x="wd2" y="hd2"/>
              </a:cxn>
              <a:cxn ang="10800000">
                <a:pos x="wd2" y="hd2"/>
              </a:cxn>
              <a:cxn ang="16200000">
                <a:pos x="wd2" y="hd2"/>
              </a:cxn>
            </a:cxnLst>
            <a:rect l="0" t="0" r="r" b="b"/>
            <a:pathLst>
              <a:path w="21600" h="21600" extrusionOk="0">
                <a:moveTo>
                  <a:pt x="10470" y="10806"/>
                </a:moveTo>
                <a:cubicBezTo>
                  <a:pt x="10470" y="10629"/>
                  <a:pt x="10616" y="10484"/>
                  <a:pt x="10796" y="10484"/>
                </a:cubicBezTo>
                <a:cubicBezTo>
                  <a:pt x="10981" y="10484"/>
                  <a:pt x="11131" y="10629"/>
                  <a:pt x="11131" y="10806"/>
                </a:cubicBezTo>
                <a:cubicBezTo>
                  <a:pt x="11131" y="11170"/>
                  <a:pt x="10469" y="11179"/>
                  <a:pt x="10470" y="10806"/>
                </a:cubicBezTo>
                <a:close/>
                <a:moveTo>
                  <a:pt x="10796" y="21600"/>
                </a:moveTo>
                <a:cubicBezTo>
                  <a:pt x="16754" y="21600"/>
                  <a:pt x="21600" y="16755"/>
                  <a:pt x="21600" y="10799"/>
                </a:cubicBezTo>
                <a:cubicBezTo>
                  <a:pt x="21600" y="4844"/>
                  <a:pt x="16754" y="0"/>
                  <a:pt x="10796" y="0"/>
                </a:cubicBezTo>
                <a:cubicBezTo>
                  <a:pt x="4843" y="0"/>
                  <a:pt x="0" y="4844"/>
                  <a:pt x="0" y="10799"/>
                </a:cubicBezTo>
                <a:cubicBezTo>
                  <a:pt x="0" y="16755"/>
                  <a:pt x="4843" y="21600"/>
                  <a:pt x="10796"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Shape">
            <a:extLst>
              <a:ext uri="{FF2B5EF4-FFF2-40B4-BE49-F238E27FC236}">
                <a16:creationId xmlns:a16="http://schemas.microsoft.com/office/drawing/2014/main" id="{5A475254-33CE-4142-8EF0-C798CBE6A607}"/>
              </a:ext>
            </a:extLst>
          </p:cNvPr>
          <p:cNvSpPr/>
          <p:nvPr/>
        </p:nvSpPr>
        <p:spPr>
          <a:xfrm>
            <a:off x="6429818" y="9612010"/>
            <a:ext cx="169731" cy="169524"/>
          </a:xfrm>
          <a:custGeom>
            <a:avLst/>
            <a:gdLst/>
            <a:ahLst/>
            <a:cxnLst>
              <a:cxn ang="0">
                <a:pos x="wd2" y="hd2"/>
              </a:cxn>
              <a:cxn ang="5400000">
                <a:pos x="wd2" y="hd2"/>
              </a:cxn>
              <a:cxn ang="10800000">
                <a:pos x="wd2" y="hd2"/>
              </a:cxn>
              <a:cxn ang="16200000">
                <a:pos x="wd2" y="hd2"/>
              </a:cxn>
            </a:cxnLst>
            <a:rect l="0" t="0" r="r" b="b"/>
            <a:pathLst>
              <a:path w="21600" h="21600" extrusionOk="0">
                <a:moveTo>
                  <a:pt x="10469" y="10806"/>
                </a:moveTo>
                <a:cubicBezTo>
                  <a:pt x="10469" y="10629"/>
                  <a:pt x="10618" y="10484"/>
                  <a:pt x="10800" y="10484"/>
                </a:cubicBezTo>
                <a:cubicBezTo>
                  <a:pt x="10982" y="10484"/>
                  <a:pt x="11131" y="10629"/>
                  <a:pt x="11131" y="10806"/>
                </a:cubicBezTo>
                <a:cubicBezTo>
                  <a:pt x="11131" y="11177"/>
                  <a:pt x="10469" y="11179"/>
                  <a:pt x="10469" y="10806"/>
                </a:cubicBezTo>
                <a:close/>
                <a:moveTo>
                  <a:pt x="10800" y="21600"/>
                </a:moveTo>
                <a:cubicBezTo>
                  <a:pt x="16756" y="21600"/>
                  <a:pt x="21600" y="16755"/>
                  <a:pt x="21600" y="10799"/>
                </a:cubicBezTo>
                <a:cubicBezTo>
                  <a:pt x="21600" y="4844"/>
                  <a:pt x="16756" y="0"/>
                  <a:pt x="10800" y="0"/>
                </a:cubicBezTo>
                <a:cubicBezTo>
                  <a:pt x="4844" y="0"/>
                  <a:pt x="0" y="4844"/>
                  <a:pt x="0" y="10799"/>
                </a:cubicBezTo>
                <a:cubicBezTo>
                  <a:pt x="0" y="16755"/>
                  <a:pt x="4844" y="21600"/>
                  <a:pt x="10800"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Shape">
            <a:extLst>
              <a:ext uri="{FF2B5EF4-FFF2-40B4-BE49-F238E27FC236}">
                <a16:creationId xmlns:a16="http://schemas.microsoft.com/office/drawing/2014/main" id="{CA60D920-EF38-4339-8053-C80E4A40D326}"/>
              </a:ext>
            </a:extLst>
          </p:cNvPr>
          <p:cNvSpPr/>
          <p:nvPr/>
        </p:nvSpPr>
        <p:spPr>
          <a:xfrm>
            <a:off x="8527647" y="8890084"/>
            <a:ext cx="2391687" cy="1999861"/>
          </a:xfrm>
          <a:custGeom>
            <a:avLst/>
            <a:gdLst/>
            <a:ahLst/>
            <a:cxnLst>
              <a:cxn ang="0">
                <a:pos x="wd2" y="hd2"/>
              </a:cxn>
              <a:cxn ang="5400000">
                <a:pos x="wd2" y="hd2"/>
              </a:cxn>
              <a:cxn ang="10800000">
                <a:pos x="wd2" y="hd2"/>
              </a:cxn>
              <a:cxn ang="16200000">
                <a:pos x="wd2" y="hd2"/>
              </a:cxn>
            </a:cxnLst>
            <a:rect l="0" t="0" r="r" b="b"/>
            <a:pathLst>
              <a:path w="21533" h="21582" extrusionOk="0">
                <a:moveTo>
                  <a:pt x="20842" y="2896"/>
                </a:moveTo>
                <a:lnTo>
                  <a:pt x="20704" y="3651"/>
                </a:lnTo>
                <a:cubicBezTo>
                  <a:pt x="20588" y="4281"/>
                  <a:pt x="20154" y="4770"/>
                  <a:pt x="19622" y="4869"/>
                </a:cubicBezTo>
                <a:cubicBezTo>
                  <a:pt x="18702" y="5040"/>
                  <a:pt x="17991" y="5207"/>
                  <a:pt x="17509" y="5367"/>
                </a:cubicBezTo>
                <a:cubicBezTo>
                  <a:pt x="17229" y="5460"/>
                  <a:pt x="16919" y="5414"/>
                  <a:pt x="16659" y="5241"/>
                </a:cubicBezTo>
                <a:cubicBezTo>
                  <a:pt x="16204" y="4938"/>
                  <a:pt x="15920" y="4735"/>
                  <a:pt x="15917" y="4733"/>
                </a:cubicBezTo>
                <a:cubicBezTo>
                  <a:pt x="15754" y="4616"/>
                  <a:pt x="15542" y="4679"/>
                  <a:pt x="15445" y="4874"/>
                </a:cubicBezTo>
                <a:cubicBezTo>
                  <a:pt x="15347" y="5070"/>
                  <a:pt x="15400" y="5323"/>
                  <a:pt x="15563" y="5440"/>
                </a:cubicBezTo>
                <a:cubicBezTo>
                  <a:pt x="15575" y="5448"/>
                  <a:pt x="15859" y="5652"/>
                  <a:pt x="16325" y="5962"/>
                </a:cubicBezTo>
                <a:cubicBezTo>
                  <a:pt x="16587" y="6136"/>
                  <a:pt x="16874" y="6229"/>
                  <a:pt x="17163" y="6238"/>
                </a:cubicBezTo>
                <a:lnTo>
                  <a:pt x="16144" y="11875"/>
                </a:lnTo>
                <a:cubicBezTo>
                  <a:pt x="15990" y="12729"/>
                  <a:pt x="15636" y="13506"/>
                  <a:pt x="15120" y="14123"/>
                </a:cubicBezTo>
                <a:cubicBezTo>
                  <a:pt x="15079" y="14173"/>
                  <a:pt x="15049" y="14235"/>
                  <a:pt x="15032" y="14302"/>
                </a:cubicBezTo>
                <a:lnTo>
                  <a:pt x="13796" y="19513"/>
                </a:lnTo>
                <a:cubicBezTo>
                  <a:pt x="13744" y="19732"/>
                  <a:pt x="13850" y="19960"/>
                  <a:pt x="14033" y="20022"/>
                </a:cubicBezTo>
                <a:lnTo>
                  <a:pt x="14079" y="20038"/>
                </a:lnTo>
                <a:cubicBezTo>
                  <a:pt x="14384" y="20142"/>
                  <a:pt x="14625" y="20408"/>
                  <a:pt x="14737" y="20758"/>
                </a:cubicBezTo>
                <a:lnTo>
                  <a:pt x="14068" y="20758"/>
                </a:lnTo>
                <a:cubicBezTo>
                  <a:pt x="13999" y="20731"/>
                  <a:pt x="13834" y="20657"/>
                  <a:pt x="13692" y="20515"/>
                </a:cubicBezTo>
                <a:cubicBezTo>
                  <a:pt x="13480" y="20300"/>
                  <a:pt x="13417" y="20029"/>
                  <a:pt x="13494" y="19661"/>
                </a:cubicBezTo>
                <a:cubicBezTo>
                  <a:pt x="13769" y="18347"/>
                  <a:pt x="13386" y="12704"/>
                  <a:pt x="13342" y="12065"/>
                </a:cubicBezTo>
                <a:cubicBezTo>
                  <a:pt x="13326" y="11833"/>
                  <a:pt x="13153" y="11663"/>
                  <a:pt x="12959" y="11689"/>
                </a:cubicBezTo>
                <a:cubicBezTo>
                  <a:pt x="12772" y="11715"/>
                  <a:pt x="12641" y="11925"/>
                  <a:pt x="12656" y="12150"/>
                </a:cubicBezTo>
                <a:cubicBezTo>
                  <a:pt x="12686" y="12571"/>
                  <a:pt x="12723" y="13166"/>
                  <a:pt x="12760" y="13840"/>
                </a:cubicBezTo>
                <a:cubicBezTo>
                  <a:pt x="12229" y="13800"/>
                  <a:pt x="11412" y="13471"/>
                  <a:pt x="10557" y="13127"/>
                </a:cubicBezTo>
                <a:cubicBezTo>
                  <a:pt x="10037" y="12917"/>
                  <a:pt x="9448" y="12680"/>
                  <a:pt x="8847" y="12474"/>
                </a:cubicBezTo>
                <a:cubicBezTo>
                  <a:pt x="7783" y="12111"/>
                  <a:pt x="6916" y="12193"/>
                  <a:pt x="6328" y="12356"/>
                </a:cubicBezTo>
                <a:lnTo>
                  <a:pt x="6584" y="11712"/>
                </a:lnTo>
                <a:cubicBezTo>
                  <a:pt x="6665" y="11508"/>
                  <a:pt x="6604" y="11256"/>
                  <a:pt x="6437" y="11153"/>
                </a:cubicBezTo>
                <a:cubicBezTo>
                  <a:pt x="6263" y="11046"/>
                  <a:pt x="6051" y="11133"/>
                  <a:pt x="5968" y="11343"/>
                </a:cubicBezTo>
                <a:lnTo>
                  <a:pt x="4388" y="15319"/>
                </a:lnTo>
                <a:cubicBezTo>
                  <a:pt x="4092" y="16063"/>
                  <a:pt x="3578" y="16641"/>
                  <a:pt x="2939" y="16947"/>
                </a:cubicBezTo>
                <a:cubicBezTo>
                  <a:pt x="2187" y="17307"/>
                  <a:pt x="1596" y="17996"/>
                  <a:pt x="1277" y="18888"/>
                </a:cubicBezTo>
                <a:lnTo>
                  <a:pt x="1236" y="19003"/>
                </a:lnTo>
                <a:cubicBezTo>
                  <a:pt x="1212" y="19068"/>
                  <a:pt x="1200" y="19140"/>
                  <a:pt x="1205" y="19211"/>
                </a:cubicBezTo>
                <a:cubicBezTo>
                  <a:pt x="1219" y="19383"/>
                  <a:pt x="1316" y="19520"/>
                  <a:pt x="1446" y="19569"/>
                </a:cubicBezTo>
                <a:lnTo>
                  <a:pt x="1699" y="19664"/>
                </a:lnTo>
                <a:cubicBezTo>
                  <a:pt x="1922" y="19747"/>
                  <a:pt x="2087" y="19971"/>
                  <a:pt x="2130" y="20243"/>
                </a:cubicBezTo>
                <a:lnTo>
                  <a:pt x="1129" y="20243"/>
                </a:lnTo>
                <a:cubicBezTo>
                  <a:pt x="1030" y="20243"/>
                  <a:pt x="932" y="20208"/>
                  <a:pt x="854" y="20135"/>
                </a:cubicBezTo>
                <a:cubicBezTo>
                  <a:pt x="728" y="20016"/>
                  <a:pt x="669" y="19829"/>
                  <a:pt x="695" y="19646"/>
                </a:cubicBezTo>
                <a:lnTo>
                  <a:pt x="993" y="17501"/>
                </a:lnTo>
                <a:cubicBezTo>
                  <a:pt x="1030" y="17238"/>
                  <a:pt x="1173" y="17015"/>
                  <a:pt x="1377" y="16906"/>
                </a:cubicBezTo>
                <a:cubicBezTo>
                  <a:pt x="1849" y="16651"/>
                  <a:pt x="2162" y="16087"/>
                  <a:pt x="2175" y="15467"/>
                </a:cubicBezTo>
                <a:cubicBezTo>
                  <a:pt x="2200" y="14236"/>
                  <a:pt x="2279" y="11211"/>
                  <a:pt x="2480" y="9720"/>
                </a:cubicBezTo>
                <a:cubicBezTo>
                  <a:pt x="2694" y="8135"/>
                  <a:pt x="4534" y="7614"/>
                  <a:pt x="4761" y="7556"/>
                </a:cubicBezTo>
                <a:lnTo>
                  <a:pt x="10370" y="7340"/>
                </a:lnTo>
                <a:cubicBezTo>
                  <a:pt x="12158" y="7271"/>
                  <a:pt x="13755" y="5949"/>
                  <a:pt x="14439" y="3972"/>
                </a:cubicBezTo>
                <a:lnTo>
                  <a:pt x="14801" y="2923"/>
                </a:lnTo>
                <a:lnTo>
                  <a:pt x="15083" y="3206"/>
                </a:lnTo>
                <a:cubicBezTo>
                  <a:pt x="15308" y="3431"/>
                  <a:pt x="15615" y="3485"/>
                  <a:pt x="15885" y="3346"/>
                </a:cubicBezTo>
                <a:cubicBezTo>
                  <a:pt x="16155" y="3207"/>
                  <a:pt x="16334" y="2903"/>
                  <a:pt x="16352" y="2553"/>
                </a:cubicBezTo>
                <a:lnTo>
                  <a:pt x="16439" y="885"/>
                </a:lnTo>
                <a:lnTo>
                  <a:pt x="18382" y="1504"/>
                </a:lnTo>
                <a:lnTo>
                  <a:pt x="18480" y="1817"/>
                </a:lnTo>
                <a:lnTo>
                  <a:pt x="18150" y="1843"/>
                </a:lnTo>
                <a:cubicBezTo>
                  <a:pt x="17965" y="1858"/>
                  <a:pt x="17813" y="2038"/>
                  <a:pt x="17815" y="2260"/>
                </a:cubicBezTo>
                <a:cubicBezTo>
                  <a:pt x="17817" y="2489"/>
                  <a:pt x="17973" y="2668"/>
                  <a:pt x="18159" y="2668"/>
                </a:cubicBezTo>
                <a:cubicBezTo>
                  <a:pt x="18167" y="2668"/>
                  <a:pt x="18174" y="2668"/>
                  <a:pt x="18182" y="2667"/>
                </a:cubicBezTo>
                <a:lnTo>
                  <a:pt x="18182" y="2667"/>
                </a:lnTo>
                <a:cubicBezTo>
                  <a:pt x="18701" y="2626"/>
                  <a:pt x="19221" y="2634"/>
                  <a:pt x="19738" y="2691"/>
                </a:cubicBezTo>
                <a:lnTo>
                  <a:pt x="20788" y="2808"/>
                </a:lnTo>
                <a:cubicBezTo>
                  <a:pt x="20811" y="2811"/>
                  <a:pt x="20825" y="2826"/>
                  <a:pt x="20832" y="2838"/>
                </a:cubicBezTo>
                <a:cubicBezTo>
                  <a:pt x="20839" y="2850"/>
                  <a:pt x="20847" y="2870"/>
                  <a:pt x="20842" y="2896"/>
                </a:cubicBezTo>
                <a:close/>
                <a:moveTo>
                  <a:pt x="3046" y="3781"/>
                </a:moveTo>
                <a:lnTo>
                  <a:pt x="3137" y="3543"/>
                </a:lnTo>
                <a:cubicBezTo>
                  <a:pt x="3163" y="3475"/>
                  <a:pt x="3210" y="3448"/>
                  <a:pt x="3235" y="3438"/>
                </a:cubicBezTo>
                <a:cubicBezTo>
                  <a:pt x="3261" y="3428"/>
                  <a:pt x="3312" y="3417"/>
                  <a:pt x="3366" y="3454"/>
                </a:cubicBezTo>
                <a:cubicBezTo>
                  <a:pt x="3437" y="3501"/>
                  <a:pt x="3468" y="3602"/>
                  <a:pt x="3440" y="3693"/>
                </a:cubicBezTo>
                <a:lnTo>
                  <a:pt x="3289" y="4180"/>
                </a:lnTo>
                <a:cubicBezTo>
                  <a:pt x="3002" y="5105"/>
                  <a:pt x="3229" y="6159"/>
                  <a:pt x="3856" y="6801"/>
                </a:cubicBezTo>
                <a:lnTo>
                  <a:pt x="4008" y="6957"/>
                </a:lnTo>
                <a:cubicBezTo>
                  <a:pt x="3785" y="7051"/>
                  <a:pt x="3527" y="7180"/>
                  <a:pt x="3265" y="7352"/>
                </a:cubicBezTo>
                <a:cubicBezTo>
                  <a:pt x="2687" y="6290"/>
                  <a:pt x="2600" y="4945"/>
                  <a:pt x="3046" y="3781"/>
                </a:cubicBezTo>
                <a:close/>
                <a:moveTo>
                  <a:pt x="15738" y="1087"/>
                </a:moveTo>
                <a:lnTo>
                  <a:pt x="15665" y="2501"/>
                </a:lnTo>
                <a:cubicBezTo>
                  <a:pt x="15662" y="2553"/>
                  <a:pt x="15635" y="2577"/>
                  <a:pt x="15613" y="2589"/>
                </a:cubicBezTo>
                <a:cubicBezTo>
                  <a:pt x="15591" y="2600"/>
                  <a:pt x="15558" y="2607"/>
                  <a:pt x="15525" y="2573"/>
                </a:cubicBezTo>
                <a:lnTo>
                  <a:pt x="14617" y="1663"/>
                </a:lnTo>
                <a:cubicBezTo>
                  <a:pt x="14617" y="1663"/>
                  <a:pt x="15738" y="1087"/>
                  <a:pt x="15738" y="1087"/>
                </a:cubicBezTo>
                <a:close/>
                <a:moveTo>
                  <a:pt x="21388" y="2351"/>
                </a:moveTo>
                <a:cubicBezTo>
                  <a:pt x="21261" y="2144"/>
                  <a:pt x="21066" y="2011"/>
                  <a:pt x="20852" y="1987"/>
                </a:cubicBezTo>
                <a:lnTo>
                  <a:pt x="19212" y="1805"/>
                </a:lnTo>
                <a:lnTo>
                  <a:pt x="19027" y="1215"/>
                </a:lnTo>
                <a:cubicBezTo>
                  <a:pt x="18949" y="967"/>
                  <a:pt x="18775" y="778"/>
                  <a:pt x="18561" y="709"/>
                </a:cubicBezTo>
                <a:lnTo>
                  <a:pt x="16425" y="28"/>
                </a:lnTo>
                <a:cubicBezTo>
                  <a:pt x="16282" y="-18"/>
                  <a:pt x="16129" y="-6"/>
                  <a:pt x="15992" y="60"/>
                </a:cubicBezTo>
                <a:cubicBezTo>
                  <a:pt x="15986" y="63"/>
                  <a:pt x="15981" y="66"/>
                  <a:pt x="15975" y="69"/>
                </a:cubicBezTo>
                <a:lnTo>
                  <a:pt x="13830" y="1169"/>
                </a:lnTo>
                <a:cubicBezTo>
                  <a:pt x="13720" y="1226"/>
                  <a:pt x="13643" y="1346"/>
                  <a:pt x="13625" y="1488"/>
                </a:cubicBezTo>
                <a:cubicBezTo>
                  <a:pt x="13608" y="1630"/>
                  <a:pt x="13653" y="1772"/>
                  <a:pt x="13745" y="1864"/>
                </a:cubicBezTo>
                <a:lnTo>
                  <a:pt x="14248" y="2368"/>
                </a:lnTo>
                <a:lnTo>
                  <a:pt x="13802" y="3656"/>
                </a:lnTo>
                <a:cubicBezTo>
                  <a:pt x="13221" y="5335"/>
                  <a:pt x="11865" y="6458"/>
                  <a:pt x="10348" y="6516"/>
                </a:cubicBezTo>
                <a:lnTo>
                  <a:pt x="4843" y="6728"/>
                </a:lnTo>
                <a:lnTo>
                  <a:pt x="4304" y="6175"/>
                </a:lnTo>
                <a:cubicBezTo>
                  <a:pt x="3896" y="5756"/>
                  <a:pt x="3747" y="5070"/>
                  <a:pt x="3935" y="4467"/>
                </a:cubicBezTo>
                <a:lnTo>
                  <a:pt x="4086" y="3980"/>
                </a:lnTo>
                <a:cubicBezTo>
                  <a:pt x="4233" y="3507"/>
                  <a:pt x="4072" y="2983"/>
                  <a:pt x="3704" y="2735"/>
                </a:cubicBezTo>
                <a:cubicBezTo>
                  <a:pt x="3497" y="2596"/>
                  <a:pt x="3248" y="2566"/>
                  <a:pt x="3022" y="2654"/>
                </a:cubicBezTo>
                <a:cubicBezTo>
                  <a:pt x="2796" y="2742"/>
                  <a:pt x="2610" y="2941"/>
                  <a:pt x="2511" y="3199"/>
                </a:cubicBezTo>
                <a:lnTo>
                  <a:pt x="2420" y="3437"/>
                </a:lnTo>
                <a:cubicBezTo>
                  <a:pt x="1873" y="4864"/>
                  <a:pt x="1982" y="6512"/>
                  <a:pt x="2693" y="7812"/>
                </a:cubicBezTo>
                <a:cubicBezTo>
                  <a:pt x="2263" y="8235"/>
                  <a:pt x="1905" y="8812"/>
                  <a:pt x="1800" y="9588"/>
                </a:cubicBezTo>
                <a:cubicBezTo>
                  <a:pt x="1600" y="11074"/>
                  <a:pt x="1517" y="13897"/>
                  <a:pt x="1486" y="15447"/>
                </a:cubicBezTo>
                <a:cubicBezTo>
                  <a:pt x="1480" y="15751"/>
                  <a:pt x="1326" y="16029"/>
                  <a:pt x="1094" y="16154"/>
                </a:cubicBezTo>
                <a:cubicBezTo>
                  <a:pt x="680" y="16377"/>
                  <a:pt x="388" y="16829"/>
                  <a:pt x="314" y="17365"/>
                </a:cubicBezTo>
                <a:lnTo>
                  <a:pt x="15" y="19511"/>
                </a:lnTo>
                <a:cubicBezTo>
                  <a:pt x="-39" y="19899"/>
                  <a:pt x="52" y="20294"/>
                  <a:pt x="265" y="20595"/>
                </a:cubicBezTo>
                <a:cubicBezTo>
                  <a:pt x="477" y="20895"/>
                  <a:pt x="788" y="21067"/>
                  <a:pt x="1117" y="21067"/>
                </a:cubicBezTo>
                <a:lnTo>
                  <a:pt x="2179" y="21067"/>
                </a:lnTo>
                <a:cubicBezTo>
                  <a:pt x="2362" y="21067"/>
                  <a:pt x="2538" y="20973"/>
                  <a:pt x="2661" y="20809"/>
                </a:cubicBezTo>
                <a:cubicBezTo>
                  <a:pt x="2783" y="20646"/>
                  <a:pt x="2842" y="20426"/>
                  <a:pt x="2821" y="20208"/>
                </a:cubicBezTo>
                <a:cubicBezTo>
                  <a:pt x="2769" y="19638"/>
                  <a:pt x="2462" y="19151"/>
                  <a:pt x="2027" y="18930"/>
                </a:cubicBezTo>
                <a:cubicBezTo>
                  <a:pt x="2288" y="18378"/>
                  <a:pt x="2695" y="17951"/>
                  <a:pt x="3195" y="17712"/>
                </a:cubicBezTo>
                <a:cubicBezTo>
                  <a:pt x="3995" y="17329"/>
                  <a:pt x="4640" y="16605"/>
                  <a:pt x="5010" y="15673"/>
                </a:cubicBezTo>
                <a:lnTo>
                  <a:pt x="5921" y="13382"/>
                </a:lnTo>
                <a:cubicBezTo>
                  <a:pt x="6213" y="13218"/>
                  <a:pt x="7209" y="12772"/>
                  <a:pt x="8657" y="13267"/>
                </a:cubicBezTo>
                <a:cubicBezTo>
                  <a:pt x="9244" y="13468"/>
                  <a:pt x="9799" y="13691"/>
                  <a:pt x="10337" y="13908"/>
                </a:cubicBezTo>
                <a:cubicBezTo>
                  <a:pt x="11341" y="14312"/>
                  <a:pt x="12170" y="14646"/>
                  <a:pt x="12803" y="14666"/>
                </a:cubicBezTo>
                <a:cubicBezTo>
                  <a:pt x="12898" y="16592"/>
                  <a:pt x="12963" y="18805"/>
                  <a:pt x="12826" y="19461"/>
                </a:cubicBezTo>
                <a:cubicBezTo>
                  <a:pt x="12725" y="19942"/>
                  <a:pt x="12770" y="20373"/>
                  <a:pt x="12958" y="20742"/>
                </a:cubicBezTo>
                <a:cubicBezTo>
                  <a:pt x="13274" y="21366"/>
                  <a:pt x="13873" y="21552"/>
                  <a:pt x="13940" y="21571"/>
                </a:cubicBezTo>
                <a:cubicBezTo>
                  <a:pt x="13966" y="21578"/>
                  <a:pt x="13993" y="21582"/>
                  <a:pt x="14020" y="21582"/>
                </a:cubicBezTo>
                <a:lnTo>
                  <a:pt x="14814" y="21582"/>
                </a:lnTo>
                <a:cubicBezTo>
                  <a:pt x="15016" y="21582"/>
                  <a:pt x="15202" y="21471"/>
                  <a:pt x="15322" y="21276"/>
                </a:cubicBezTo>
                <a:cubicBezTo>
                  <a:pt x="15443" y="21082"/>
                  <a:pt x="15479" y="20838"/>
                  <a:pt x="15421" y="20606"/>
                </a:cubicBezTo>
                <a:cubicBezTo>
                  <a:pt x="15284" y="20059"/>
                  <a:pt x="14966" y="19616"/>
                  <a:pt x="14546" y="19372"/>
                </a:cubicBezTo>
                <a:lnTo>
                  <a:pt x="15671" y="14628"/>
                </a:lnTo>
                <a:cubicBezTo>
                  <a:pt x="16246" y="13912"/>
                  <a:pt x="16642" y="13023"/>
                  <a:pt x="16818" y="12050"/>
                </a:cubicBezTo>
                <a:lnTo>
                  <a:pt x="17893" y="6099"/>
                </a:lnTo>
                <a:cubicBezTo>
                  <a:pt x="18340" y="5967"/>
                  <a:pt x="18967" y="5824"/>
                  <a:pt x="19728" y="5683"/>
                </a:cubicBezTo>
                <a:cubicBezTo>
                  <a:pt x="20538" y="5533"/>
                  <a:pt x="21200" y="4788"/>
                  <a:pt x="21376" y="3828"/>
                </a:cubicBezTo>
                <a:lnTo>
                  <a:pt x="21515" y="3073"/>
                </a:lnTo>
                <a:cubicBezTo>
                  <a:pt x="21561" y="2822"/>
                  <a:pt x="21515" y="2559"/>
                  <a:pt x="21388" y="2351"/>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Shape">
            <a:extLst>
              <a:ext uri="{FF2B5EF4-FFF2-40B4-BE49-F238E27FC236}">
                <a16:creationId xmlns:a16="http://schemas.microsoft.com/office/drawing/2014/main" id="{180A8EF1-29D2-4222-ADE1-F603AA0988E2}"/>
              </a:ext>
            </a:extLst>
          </p:cNvPr>
          <p:cNvSpPr/>
          <p:nvPr/>
        </p:nvSpPr>
        <p:spPr>
          <a:xfrm>
            <a:off x="4574963" y="4765785"/>
            <a:ext cx="1800096" cy="1722414"/>
          </a:xfrm>
          <a:custGeom>
            <a:avLst/>
            <a:gdLst/>
            <a:ahLst/>
            <a:cxnLst>
              <a:cxn ang="0">
                <a:pos x="wd2" y="hd2"/>
              </a:cxn>
              <a:cxn ang="5400000">
                <a:pos x="wd2" y="hd2"/>
              </a:cxn>
              <a:cxn ang="10800000">
                <a:pos x="wd2" y="hd2"/>
              </a:cxn>
              <a:cxn ang="16200000">
                <a:pos x="wd2" y="hd2"/>
              </a:cxn>
            </a:cxnLst>
            <a:rect l="0" t="0" r="r" b="b"/>
            <a:pathLst>
              <a:path w="21381" h="21496" extrusionOk="0">
                <a:moveTo>
                  <a:pt x="15722" y="14238"/>
                </a:moveTo>
                <a:lnTo>
                  <a:pt x="16625" y="19765"/>
                </a:lnTo>
                <a:cubicBezTo>
                  <a:pt x="16656" y="19950"/>
                  <a:pt x="16547" y="20055"/>
                  <a:pt x="16499" y="20092"/>
                </a:cubicBezTo>
                <a:cubicBezTo>
                  <a:pt x="16450" y="20129"/>
                  <a:pt x="16321" y="20205"/>
                  <a:pt x="16163" y="20117"/>
                </a:cubicBezTo>
                <a:lnTo>
                  <a:pt x="11432" y="17508"/>
                </a:lnTo>
                <a:cubicBezTo>
                  <a:pt x="11200" y="17380"/>
                  <a:pt x="10945" y="17316"/>
                  <a:pt x="10690" y="17316"/>
                </a:cubicBezTo>
                <a:cubicBezTo>
                  <a:pt x="10435" y="17316"/>
                  <a:pt x="10181" y="17380"/>
                  <a:pt x="9948" y="17508"/>
                </a:cubicBezTo>
                <a:lnTo>
                  <a:pt x="5218" y="20117"/>
                </a:lnTo>
                <a:cubicBezTo>
                  <a:pt x="5059" y="20205"/>
                  <a:pt x="4930" y="20129"/>
                  <a:pt x="4882" y="20092"/>
                </a:cubicBezTo>
                <a:cubicBezTo>
                  <a:pt x="4834" y="20055"/>
                  <a:pt x="4725" y="19950"/>
                  <a:pt x="4755" y="19765"/>
                </a:cubicBezTo>
                <a:lnTo>
                  <a:pt x="5658" y="14238"/>
                </a:lnTo>
                <a:cubicBezTo>
                  <a:pt x="5747" y="13696"/>
                  <a:pt x="5576" y="13142"/>
                  <a:pt x="5200" y="12758"/>
                </a:cubicBezTo>
                <a:lnTo>
                  <a:pt x="1373" y="8844"/>
                </a:lnTo>
                <a:cubicBezTo>
                  <a:pt x="1245" y="8713"/>
                  <a:pt x="1274" y="8561"/>
                  <a:pt x="1292" y="8501"/>
                </a:cubicBezTo>
                <a:cubicBezTo>
                  <a:pt x="1310" y="8442"/>
                  <a:pt x="1372" y="8301"/>
                  <a:pt x="1549" y="8274"/>
                </a:cubicBezTo>
                <a:lnTo>
                  <a:pt x="6839" y="7467"/>
                </a:lnTo>
                <a:cubicBezTo>
                  <a:pt x="7358" y="7388"/>
                  <a:pt x="7807" y="7046"/>
                  <a:pt x="8039" y="6553"/>
                </a:cubicBezTo>
                <a:lnTo>
                  <a:pt x="10404" y="1524"/>
                </a:lnTo>
                <a:cubicBezTo>
                  <a:pt x="10483" y="1356"/>
                  <a:pt x="10631" y="1338"/>
                  <a:pt x="10690" y="1338"/>
                </a:cubicBezTo>
                <a:cubicBezTo>
                  <a:pt x="10750" y="1338"/>
                  <a:pt x="10897" y="1356"/>
                  <a:pt x="10976" y="1524"/>
                </a:cubicBezTo>
                <a:lnTo>
                  <a:pt x="10976" y="1524"/>
                </a:lnTo>
                <a:lnTo>
                  <a:pt x="13341" y="6553"/>
                </a:lnTo>
                <a:cubicBezTo>
                  <a:pt x="13574" y="7046"/>
                  <a:pt x="14022" y="7388"/>
                  <a:pt x="14542" y="7467"/>
                </a:cubicBezTo>
                <a:lnTo>
                  <a:pt x="19831" y="8274"/>
                </a:lnTo>
                <a:cubicBezTo>
                  <a:pt x="20008" y="8301"/>
                  <a:pt x="20070" y="8442"/>
                  <a:pt x="20088" y="8501"/>
                </a:cubicBezTo>
                <a:cubicBezTo>
                  <a:pt x="20107" y="8561"/>
                  <a:pt x="20136" y="8713"/>
                  <a:pt x="20008" y="8844"/>
                </a:cubicBezTo>
                <a:lnTo>
                  <a:pt x="16180" y="12758"/>
                </a:lnTo>
                <a:cubicBezTo>
                  <a:pt x="15805" y="13142"/>
                  <a:pt x="15633" y="13696"/>
                  <a:pt x="15722" y="14238"/>
                </a:cubicBezTo>
                <a:close/>
                <a:moveTo>
                  <a:pt x="20898" y="9802"/>
                </a:moveTo>
                <a:cubicBezTo>
                  <a:pt x="21336" y="9355"/>
                  <a:pt x="21490" y="8698"/>
                  <a:pt x="21301" y="8088"/>
                </a:cubicBezTo>
                <a:cubicBezTo>
                  <a:pt x="21112" y="7478"/>
                  <a:pt x="20619" y="7042"/>
                  <a:pt x="20014" y="6950"/>
                </a:cubicBezTo>
                <a:lnTo>
                  <a:pt x="14725" y="6143"/>
                </a:lnTo>
                <a:cubicBezTo>
                  <a:pt x="14621" y="6128"/>
                  <a:pt x="14531" y="6059"/>
                  <a:pt x="14485" y="5960"/>
                </a:cubicBezTo>
                <a:lnTo>
                  <a:pt x="12120" y="932"/>
                </a:lnTo>
                <a:cubicBezTo>
                  <a:pt x="11849" y="357"/>
                  <a:pt x="11301" y="0"/>
                  <a:pt x="10690" y="0"/>
                </a:cubicBezTo>
                <a:cubicBezTo>
                  <a:pt x="10079" y="0"/>
                  <a:pt x="9531" y="357"/>
                  <a:pt x="9261" y="932"/>
                </a:cubicBezTo>
                <a:lnTo>
                  <a:pt x="6895" y="5960"/>
                </a:lnTo>
                <a:cubicBezTo>
                  <a:pt x="6849" y="6059"/>
                  <a:pt x="6759" y="6128"/>
                  <a:pt x="6655" y="6143"/>
                </a:cubicBezTo>
                <a:lnTo>
                  <a:pt x="1366" y="6950"/>
                </a:lnTo>
                <a:cubicBezTo>
                  <a:pt x="761" y="7042"/>
                  <a:pt x="268" y="7478"/>
                  <a:pt x="79" y="8088"/>
                </a:cubicBezTo>
                <a:cubicBezTo>
                  <a:pt x="-110" y="8698"/>
                  <a:pt x="45" y="9355"/>
                  <a:pt x="482" y="9802"/>
                </a:cubicBezTo>
                <a:lnTo>
                  <a:pt x="4310" y="13716"/>
                </a:lnTo>
                <a:cubicBezTo>
                  <a:pt x="4385" y="13793"/>
                  <a:pt x="4419" y="13904"/>
                  <a:pt x="4401" y="14012"/>
                </a:cubicBezTo>
                <a:lnTo>
                  <a:pt x="3498" y="19539"/>
                </a:lnTo>
                <a:cubicBezTo>
                  <a:pt x="3395" y="20171"/>
                  <a:pt x="3637" y="20797"/>
                  <a:pt x="4132" y="21174"/>
                </a:cubicBezTo>
                <a:cubicBezTo>
                  <a:pt x="4627" y="21551"/>
                  <a:pt x="5270" y="21600"/>
                  <a:pt x="5811" y="21302"/>
                </a:cubicBezTo>
                <a:lnTo>
                  <a:pt x="10542" y="18692"/>
                </a:lnTo>
                <a:cubicBezTo>
                  <a:pt x="10635" y="18641"/>
                  <a:pt x="10746" y="18641"/>
                  <a:pt x="10839" y="18692"/>
                </a:cubicBezTo>
                <a:lnTo>
                  <a:pt x="15569" y="21302"/>
                </a:lnTo>
                <a:cubicBezTo>
                  <a:pt x="15805" y="21431"/>
                  <a:pt x="16059" y="21496"/>
                  <a:pt x="16313" y="21496"/>
                </a:cubicBezTo>
                <a:cubicBezTo>
                  <a:pt x="16642" y="21496"/>
                  <a:pt x="16969" y="21387"/>
                  <a:pt x="17248" y="21174"/>
                </a:cubicBezTo>
                <a:cubicBezTo>
                  <a:pt x="17743" y="20797"/>
                  <a:pt x="17986" y="20171"/>
                  <a:pt x="17882" y="19538"/>
                </a:cubicBezTo>
                <a:lnTo>
                  <a:pt x="16979" y="14012"/>
                </a:lnTo>
                <a:cubicBezTo>
                  <a:pt x="16961" y="13904"/>
                  <a:pt x="16995" y="13793"/>
                  <a:pt x="17070" y="13716"/>
                </a:cubicBezTo>
                <a:cubicBezTo>
                  <a:pt x="17070" y="13716"/>
                  <a:pt x="20898" y="9802"/>
                  <a:pt x="20898" y="9802"/>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Shape">
            <a:extLst>
              <a:ext uri="{FF2B5EF4-FFF2-40B4-BE49-F238E27FC236}">
                <a16:creationId xmlns:a16="http://schemas.microsoft.com/office/drawing/2014/main" id="{E2893078-E9EA-4937-99CA-3117DFC5932B}"/>
              </a:ext>
            </a:extLst>
          </p:cNvPr>
          <p:cNvSpPr/>
          <p:nvPr/>
        </p:nvSpPr>
        <p:spPr>
          <a:xfrm>
            <a:off x="5979397" y="4828659"/>
            <a:ext cx="164369" cy="185521"/>
          </a:xfrm>
          <a:custGeom>
            <a:avLst/>
            <a:gdLst/>
            <a:ahLst/>
            <a:cxnLst>
              <a:cxn ang="0">
                <a:pos x="wd2" y="hd2"/>
              </a:cxn>
              <a:cxn ang="5400000">
                <a:pos x="wd2" y="hd2"/>
              </a:cxn>
              <a:cxn ang="10800000">
                <a:pos x="wd2" y="hd2"/>
              </a:cxn>
              <a:cxn ang="16200000">
                <a:pos x="wd2" y="hd2"/>
              </a:cxn>
            </a:cxnLst>
            <a:rect l="0" t="0" r="r" b="b"/>
            <a:pathLst>
              <a:path w="19866" h="20797" extrusionOk="0">
                <a:moveTo>
                  <a:pt x="17191" y="1148"/>
                </a:moveTo>
                <a:cubicBezTo>
                  <a:pt x="14291" y="-803"/>
                  <a:pt x="10234" y="-208"/>
                  <a:pt x="8128" y="2477"/>
                </a:cubicBezTo>
                <a:lnTo>
                  <a:pt x="1239" y="11256"/>
                </a:lnTo>
                <a:cubicBezTo>
                  <a:pt x="-867" y="13940"/>
                  <a:pt x="-224" y="17699"/>
                  <a:pt x="2675" y="19649"/>
                </a:cubicBezTo>
                <a:cubicBezTo>
                  <a:pt x="3828" y="20424"/>
                  <a:pt x="5162" y="20797"/>
                  <a:pt x="6484" y="20797"/>
                </a:cubicBezTo>
                <a:cubicBezTo>
                  <a:pt x="8491" y="20797"/>
                  <a:pt x="10470" y="19938"/>
                  <a:pt x="11739" y="18321"/>
                </a:cubicBezTo>
                <a:lnTo>
                  <a:pt x="18627" y="9541"/>
                </a:lnTo>
                <a:cubicBezTo>
                  <a:pt x="20733" y="6856"/>
                  <a:pt x="20090" y="3097"/>
                  <a:pt x="17191" y="1148"/>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Shape">
            <a:extLst>
              <a:ext uri="{FF2B5EF4-FFF2-40B4-BE49-F238E27FC236}">
                <a16:creationId xmlns:a16="http://schemas.microsoft.com/office/drawing/2014/main" id="{DAD98120-945B-43AB-AA1C-3B514D6E7093}"/>
              </a:ext>
            </a:extLst>
          </p:cNvPr>
          <p:cNvSpPr/>
          <p:nvPr/>
        </p:nvSpPr>
        <p:spPr>
          <a:xfrm>
            <a:off x="4845900" y="4828659"/>
            <a:ext cx="164371" cy="185520"/>
          </a:xfrm>
          <a:custGeom>
            <a:avLst/>
            <a:gdLst/>
            <a:ahLst/>
            <a:cxnLst>
              <a:cxn ang="0">
                <a:pos x="wd2" y="hd2"/>
              </a:cxn>
              <a:cxn ang="5400000">
                <a:pos x="wd2" y="hd2"/>
              </a:cxn>
              <a:cxn ang="10800000">
                <a:pos x="wd2" y="hd2"/>
              </a:cxn>
              <a:cxn ang="16200000">
                <a:pos x="wd2" y="hd2"/>
              </a:cxn>
            </a:cxnLst>
            <a:rect l="0" t="0" r="r" b="b"/>
            <a:pathLst>
              <a:path w="19867" h="20797" extrusionOk="0">
                <a:moveTo>
                  <a:pt x="18626" y="11256"/>
                </a:moveTo>
                <a:lnTo>
                  <a:pt x="11738" y="2476"/>
                </a:lnTo>
                <a:cubicBezTo>
                  <a:pt x="9633" y="-208"/>
                  <a:pt x="5575" y="-803"/>
                  <a:pt x="2675" y="1147"/>
                </a:cubicBezTo>
                <a:cubicBezTo>
                  <a:pt x="-224" y="3098"/>
                  <a:pt x="-867" y="6856"/>
                  <a:pt x="1240" y="9540"/>
                </a:cubicBezTo>
                <a:lnTo>
                  <a:pt x="8128" y="18320"/>
                </a:lnTo>
                <a:cubicBezTo>
                  <a:pt x="9398" y="19939"/>
                  <a:pt x="11376" y="20797"/>
                  <a:pt x="13383" y="20797"/>
                </a:cubicBezTo>
                <a:cubicBezTo>
                  <a:pt x="14706" y="20797"/>
                  <a:pt x="16041" y="20423"/>
                  <a:pt x="17192" y="19649"/>
                </a:cubicBezTo>
                <a:cubicBezTo>
                  <a:pt x="20091" y="17699"/>
                  <a:pt x="20733" y="13941"/>
                  <a:pt x="18626" y="11256"/>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Shape">
            <a:extLst>
              <a:ext uri="{FF2B5EF4-FFF2-40B4-BE49-F238E27FC236}">
                <a16:creationId xmlns:a16="http://schemas.microsoft.com/office/drawing/2014/main" id="{02415AB8-A06B-4416-942E-7503815CBBA1}"/>
              </a:ext>
            </a:extLst>
          </p:cNvPr>
          <p:cNvSpPr/>
          <p:nvPr/>
        </p:nvSpPr>
        <p:spPr>
          <a:xfrm>
            <a:off x="4477065" y="5933449"/>
            <a:ext cx="199610" cy="137153"/>
          </a:xfrm>
          <a:custGeom>
            <a:avLst/>
            <a:gdLst/>
            <a:ahLst/>
            <a:cxnLst>
              <a:cxn ang="0">
                <a:pos x="wd2" y="hd2"/>
              </a:cxn>
              <a:cxn ang="5400000">
                <a:pos x="wd2" y="hd2"/>
              </a:cxn>
              <a:cxn ang="10800000">
                <a:pos x="wd2" y="hd2"/>
              </a:cxn>
              <a:cxn ang="16200000">
                <a:pos x="wd2" y="hd2"/>
              </a:cxn>
            </a:cxnLst>
            <a:rect l="0" t="0" r="r" b="b"/>
            <a:pathLst>
              <a:path w="20275" h="20621" extrusionOk="0">
                <a:moveTo>
                  <a:pt x="20007" y="5570"/>
                </a:moveTo>
                <a:cubicBezTo>
                  <a:pt x="19077" y="1338"/>
                  <a:pt x="16000" y="-979"/>
                  <a:pt x="13135" y="396"/>
                </a:cubicBezTo>
                <a:lnTo>
                  <a:pt x="3769" y="4894"/>
                </a:lnTo>
                <a:cubicBezTo>
                  <a:pt x="905" y="6270"/>
                  <a:pt x="-662" y="10817"/>
                  <a:pt x="268" y="15050"/>
                </a:cubicBezTo>
                <a:cubicBezTo>
                  <a:pt x="1017" y="18457"/>
                  <a:pt x="3155" y="20621"/>
                  <a:pt x="5453" y="20621"/>
                </a:cubicBezTo>
                <a:cubicBezTo>
                  <a:pt x="6012" y="20621"/>
                  <a:pt x="6580" y="20493"/>
                  <a:pt x="7139" y="20224"/>
                </a:cubicBezTo>
                <a:lnTo>
                  <a:pt x="16506" y="15726"/>
                </a:lnTo>
                <a:cubicBezTo>
                  <a:pt x="19370" y="14351"/>
                  <a:pt x="20938" y="9803"/>
                  <a:pt x="20007" y="5570"/>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Shape">
            <a:extLst>
              <a:ext uri="{FF2B5EF4-FFF2-40B4-BE49-F238E27FC236}">
                <a16:creationId xmlns:a16="http://schemas.microsoft.com/office/drawing/2014/main" id="{DEFF3692-2570-42D8-B0A1-44E9095759A0}"/>
              </a:ext>
            </a:extLst>
          </p:cNvPr>
          <p:cNvSpPr/>
          <p:nvPr/>
        </p:nvSpPr>
        <p:spPr>
          <a:xfrm>
            <a:off x="5439637" y="6562190"/>
            <a:ext cx="107369" cy="20401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542"/>
                  <a:pt x="0" y="5675"/>
                </a:cubicBezTo>
                <a:lnTo>
                  <a:pt x="0" y="15925"/>
                </a:lnTo>
                <a:cubicBezTo>
                  <a:pt x="0" y="19059"/>
                  <a:pt x="4835" y="21600"/>
                  <a:pt x="10800" y="21600"/>
                </a:cubicBezTo>
                <a:cubicBezTo>
                  <a:pt x="16764" y="21600"/>
                  <a:pt x="21600" y="19059"/>
                  <a:pt x="21600" y="15925"/>
                </a:cubicBezTo>
                <a:lnTo>
                  <a:pt x="21600" y="5675"/>
                </a:lnTo>
                <a:cubicBezTo>
                  <a:pt x="21600" y="2542"/>
                  <a:pt x="16764" y="0"/>
                  <a:pt x="10800" y="0"/>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Shape">
            <a:extLst>
              <a:ext uri="{FF2B5EF4-FFF2-40B4-BE49-F238E27FC236}">
                <a16:creationId xmlns:a16="http://schemas.microsoft.com/office/drawing/2014/main" id="{4BD81D0C-41CA-4131-BCE6-5724AA3823F5}"/>
              </a:ext>
            </a:extLst>
          </p:cNvPr>
          <p:cNvSpPr/>
          <p:nvPr/>
        </p:nvSpPr>
        <p:spPr>
          <a:xfrm>
            <a:off x="6312249" y="5933449"/>
            <a:ext cx="199611" cy="137150"/>
          </a:xfrm>
          <a:custGeom>
            <a:avLst/>
            <a:gdLst/>
            <a:ahLst/>
            <a:cxnLst>
              <a:cxn ang="0">
                <a:pos x="wd2" y="hd2"/>
              </a:cxn>
              <a:cxn ang="5400000">
                <a:pos x="wd2" y="hd2"/>
              </a:cxn>
              <a:cxn ang="10800000">
                <a:pos x="wd2" y="hd2"/>
              </a:cxn>
              <a:cxn ang="16200000">
                <a:pos x="wd2" y="hd2"/>
              </a:cxn>
            </a:cxnLst>
            <a:rect l="0" t="0" r="r" b="b"/>
            <a:pathLst>
              <a:path w="20276" h="20622" extrusionOk="0">
                <a:moveTo>
                  <a:pt x="16507" y="4895"/>
                </a:moveTo>
                <a:lnTo>
                  <a:pt x="7140" y="396"/>
                </a:lnTo>
                <a:cubicBezTo>
                  <a:pt x="4277" y="-978"/>
                  <a:pt x="1199" y="1337"/>
                  <a:pt x="269" y="5571"/>
                </a:cubicBezTo>
                <a:cubicBezTo>
                  <a:pt x="-662" y="9805"/>
                  <a:pt x="905" y="14353"/>
                  <a:pt x="3770" y="15727"/>
                </a:cubicBezTo>
                <a:lnTo>
                  <a:pt x="13136" y="20226"/>
                </a:lnTo>
                <a:cubicBezTo>
                  <a:pt x="13696" y="20494"/>
                  <a:pt x="14264" y="20622"/>
                  <a:pt x="14822" y="20622"/>
                </a:cubicBezTo>
                <a:cubicBezTo>
                  <a:pt x="17121" y="20622"/>
                  <a:pt x="19259" y="18457"/>
                  <a:pt x="20008" y="15050"/>
                </a:cubicBezTo>
                <a:cubicBezTo>
                  <a:pt x="20938" y="10816"/>
                  <a:pt x="19371" y="6270"/>
                  <a:pt x="16507" y="4895"/>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Shape">
            <a:extLst>
              <a:ext uri="{FF2B5EF4-FFF2-40B4-BE49-F238E27FC236}">
                <a16:creationId xmlns:a16="http://schemas.microsoft.com/office/drawing/2014/main" id="{68109EC5-2759-4CDE-B183-B00E64CC82AC}"/>
              </a:ext>
            </a:extLst>
          </p:cNvPr>
          <p:cNvSpPr/>
          <p:nvPr/>
        </p:nvSpPr>
        <p:spPr>
          <a:xfrm>
            <a:off x="9144760" y="4753770"/>
            <a:ext cx="1170161" cy="1875152"/>
          </a:xfrm>
          <a:custGeom>
            <a:avLst/>
            <a:gdLst/>
            <a:ahLst/>
            <a:cxnLst>
              <a:cxn ang="0">
                <a:pos x="wd2" y="hd2"/>
              </a:cxn>
              <a:cxn ang="5400000">
                <a:pos x="wd2" y="hd2"/>
              </a:cxn>
              <a:cxn ang="10800000">
                <a:pos x="wd2" y="hd2"/>
              </a:cxn>
              <a:cxn ang="16200000">
                <a:pos x="wd2" y="hd2"/>
              </a:cxn>
            </a:cxnLst>
            <a:rect l="0" t="0" r="r" b="b"/>
            <a:pathLst>
              <a:path w="21600" h="21600" extrusionOk="0">
                <a:moveTo>
                  <a:pt x="14969" y="19048"/>
                </a:moveTo>
                <a:cubicBezTo>
                  <a:pt x="14969" y="20567"/>
                  <a:pt x="13262" y="21600"/>
                  <a:pt x="10873" y="21600"/>
                </a:cubicBezTo>
                <a:cubicBezTo>
                  <a:pt x="8484" y="21600"/>
                  <a:pt x="6826" y="20567"/>
                  <a:pt x="6826" y="19048"/>
                </a:cubicBezTo>
                <a:cubicBezTo>
                  <a:pt x="6826" y="17560"/>
                  <a:pt x="8484" y="16527"/>
                  <a:pt x="10873" y="16527"/>
                </a:cubicBezTo>
                <a:cubicBezTo>
                  <a:pt x="13262" y="16527"/>
                  <a:pt x="14969" y="17560"/>
                  <a:pt x="14969" y="19048"/>
                </a:cubicBezTo>
                <a:close/>
                <a:moveTo>
                  <a:pt x="0" y="6896"/>
                </a:moveTo>
                <a:cubicBezTo>
                  <a:pt x="98" y="2552"/>
                  <a:pt x="4242" y="0"/>
                  <a:pt x="11117" y="0"/>
                </a:cubicBezTo>
                <a:cubicBezTo>
                  <a:pt x="17602" y="0"/>
                  <a:pt x="21600" y="1884"/>
                  <a:pt x="21600" y="5286"/>
                </a:cubicBezTo>
                <a:cubicBezTo>
                  <a:pt x="21600" y="9904"/>
                  <a:pt x="14140" y="10451"/>
                  <a:pt x="14140" y="14096"/>
                </a:cubicBezTo>
                <a:lnTo>
                  <a:pt x="7850" y="14096"/>
                </a:lnTo>
                <a:cubicBezTo>
                  <a:pt x="7850" y="9387"/>
                  <a:pt x="13848" y="9144"/>
                  <a:pt x="13848" y="6137"/>
                </a:cubicBezTo>
                <a:cubicBezTo>
                  <a:pt x="13848" y="4770"/>
                  <a:pt x="12531" y="4162"/>
                  <a:pt x="10337" y="4162"/>
                </a:cubicBezTo>
                <a:cubicBezTo>
                  <a:pt x="7899" y="4162"/>
                  <a:pt x="6534" y="5043"/>
                  <a:pt x="6485" y="6927"/>
                </a:cubicBezTo>
                <a:cubicBezTo>
                  <a:pt x="6485" y="6927"/>
                  <a:pt x="0" y="6896"/>
                  <a:pt x="0" y="6896"/>
                </a:cubicBezTo>
                <a:close/>
              </a:path>
            </a:pathLst>
          </a:custGeom>
          <a:solidFill>
            <a:schemeClr val="accent6">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Rectangle">
            <a:extLst>
              <a:ext uri="{FF2B5EF4-FFF2-40B4-BE49-F238E27FC236}">
                <a16:creationId xmlns:a16="http://schemas.microsoft.com/office/drawing/2014/main" id="{A7AEF988-3914-4B47-B3B7-D773BCDD5128}"/>
              </a:ext>
            </a:extLst>
          </p:cNvPr>
          <p:cNvSpPr/>
          <p:nvPr/>
        </p:nvSpPr>
        <p:spPr>
          <a:xfrm>
            <a:off x="3445561" y="8307492"/>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Rectangle">
            <a:extLst>
              <a:ext uri="{FF2B5EF4-FFF2-40B4-BE49-F238E27FC236}">
                <a16:creationId xmlns:a16="http://schemas.microsoft.com/office/drawing/2014/main" id="{EC8D5566-1165-43A7-A818-D4B1E8D2F2F7}"/>
              </a:ext>
            </a:extLst>
          </p:cNvPr>
          <p:cNvSpPr/>
          <p:nvPr/>
        </p:nvSpPr>
        <p:spPr>
          <a:xfrm>
            <a:off x="7729884" y="8307491"/>
            <a:ext cx="3987215"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9" name="Rectangle">
            <a:extLst>
              <a:ext uri="{FF2B5EF4-FFF2-40B4-BE49-F238E27FC236}">
                <a16:creationId xmlns:a16="http://schemas.microsoft.com/office/drawing/2014/main" id="{89E17127-2E36-49EE-9227-1E341273ED38}"/>
              </a:ext>
            </a:extLst>
          </p:cNvPr>
          <p:cNvSpPr/>
          <p:nvPr/>
        </p:nvSpPr>
        <p:spPr>
          <a:xfrm>
            <a:off x="3445561" y="4146836"/>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0" name="Rectangle">
            <a:extLst>
              <a:ext uri="{FF2B5EF4-FFF2-40B4-BE49-F238E27FC236}">
                <a16:creationId xmlns:a16="http://schemas.microsoft.com/office/drawing/2014/main" id="{9BEBA9B9-7CF2-4AD2-8F45-434F82A51A56}"/>
              </a:ext>
            </a:extLst>
          </p:cNvPr>
          <p:cNvSpPr/>
          <p:nvPr/>
        </p:nvSpPr>
        <p:spPr>
          <a:xfrm>
            <a:off x="7742585" y="4146837"/>
            <a:ext cx="3974514"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Stars">
            <a:extLst>
              <a:ext uri="{FF2B5EF4-FFF2-40B4-BE49-F238E27FC236}">
                <a16:creationId xmlns:a16="http://schemas.microsoft.com/office/drawing/2014/main" id="{B8098556-F7BB-4911-8895-AD6D84EE9802}"/>
              </a:ext>
            </a:extLst>
          </p:cNvPr>
          <p:cNvSpPr/>
          <p:nvPr/>
        </p:nvSpPr>
        <p:spPr>
          <a:xfrm>
            <a:off x="3603724" y="7289907"/>
            <a:ext cx="3721101" cy="647701"/>
          </a:xfrm>
          <a:prstGeom prst="rect">
            <a:avLst/>
          </a:prstGeom>
          <a:no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32" name="Question Mark">
            <a:extLst>
              <a:ext uri="{FF2B5EF4-FFF2-40B4-BE49-F238E27FC236}">
                <a16:creationId xmlns:a16="http://schemas.microsoft.com/office/drawing/2014/main" id="{C533CF98-6F1E-4343-9A08-AA410777D37B}"/>
              </a:ext>
            </a:extLst>
          </p:cNvPr>
          <p:cNvSpPr/>
          <p:nvPr/>
        </p:nvSpPr>
        <p:spPr>
          <a:xfrm>
            <a:off x="7623813" y="7296257"/>
            <a:ext cx="43688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Question </a:t>
            </a:r>
            <a:r>
              <a:rPr err="1">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Mark</a:t>
            </a:r>
            <a:r>
              <a:rPr lang="en-US" err="1">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S</a:t>
            </a: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 </a:t>
            </a:r>
          </a:p>
        </p:txBody>
      </p:sp>
      <p:sp>
        <p:nvSpPr>
          <p:cNvPr id="33" name="dogs">
            <a:extLst>
              <a:ext uri="{FF2B5EF4-FFF2-40B4-BE49-F238E27FC236}">
                <a16:creationId xmlns:a16="http://schemas.microsoft.com/office/drawing/2014/main" id="{5624A494-F102-41D1-941A-0DE1A8FB5BBB}"/>
              </a:ext>
            </a:extLst>
          </p:cNvPr>
          <p:cNvSpPr/>
          <p:nvPr/>
        </p:nvSpPr>
        <p:spPr>
          <a:xfrm>
            <a:off x="7623813" y="11333652"/>
            <a:ext cx="37211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34" name="cash cows">
            <a:extLst>
              <a:ext uri="{FF2B5EF4-FFF2-40B4-BE49-F238E27FC236}">
                <a16:creationId xmlns:a16="http://schemas.microsoft.com/office/drawing/2014/main" id="{2514ACB2-9060-4097-8847-47887E5BC514}"/>
              </a:ext>
            </a:extLst>
          </p:cNvPr>
          <p:cNvSpPr/>
          <p:nvPr/>
        </p:nvSpPr>
        <p:spPr>
          <a:xfrm>
            <a:off x="3391470" y="11351109"/>
            <a:ext cx="42037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36" name="Low">
            <a:extLst>
              <a:ext uri="{FF2B5EF4-FFF2-40B4-BE49-F238E27FC236}">
                <a16:creationId xmlns:a16="http://schemas.microsoft.com/office/drawing/2014/main" id="{63A99BCE-2237-4BCA-A0BB-F146BD38A713}"/>
              </a:ext>
            </a:extLst>
          </p:cNvPr>
          <p:cNvSpPr/>
          <p:nvPr/>
        </p:nvSpPr>
        <p:spPr>
          <a:xfrm rot="16200000">
            <a:off x="804095" y="9808450"/>
            <a:ext cx="3886021"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
        <p:nvSpPr>
          <p:cNvPr id="39" name="Low">
            <a:extLst>
              <a:ext uri="{FF2B5EF4-FFF2-40B4-BE49-F238E27FC236}">
                <a16:creationId xmlns:a16="http://schemas.microsoft.com/office/drawing/2014/main" id="{E75F106E-FBC5-40CD-AB28-E480F7B23452}"/>
              </a:ext>
            </a:extLst>
          </p:cNvPr>
          <p:cNvSpPr/>
          <p:nvPr/>
        </p:nvSpPr>
        <p:spPr>
          <a:xfrm rot="16200000">
            <a:off x="800923" y="5650969"/>
            <a:ext cx="3892372"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0" name="Low">
            <a:extLst>
              <a:ext uri="{FF2B5EF4-FFF2-40B4-BE49-F238E27FC236}">
                <a16:creationId xmlns:a16="http://schemas.microsoft.com/office/drawing/2014/main" id="{1DF671BC-ECA6-4C8E-B18E-C83BD5436E7D}"/>
              </a:ext>
            </a:extLst>
          </p:cNvPr>
          <p:cNvSpPr/>
          <p:nvPr/>
        </p:nvSpPr>
        <p:spPr>
          <a:xfrm>
            <a:off x="3445561" y="3097903"/>
            <a:ext cx="3974514"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Low">
            <a:extLst>
              <a:ext uri="{FF2B5EF4-FFF2-40B4-BE49-F238E27FC236}">
                <a16:creationId xmlns:a16="http://schemas.microsoft.com/office/drawing/2014/main" id="{24C85C60-F8F8-48AB-BD66-73B548684977}"/>
              </a:ext>
            </a:extLst>
          </p:cNvPr>
          <p:cNvSpPr/>
          <p:nvPr/>
        </p:nvSpPr>
        <p:spPr>
          <a:xfrm>
            <a:off x="7742584" y="3107080"/>
            <a:ext cx="3974515"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6" name="TextBox 15">
            <a:extLst>
              <a:ext uri="{FF2B5EF4-FFF2-40B4-BE49-F238E27FC236}">
                <a16:creationId xmlns:a16="http://schemas.microsoft.com/office/drawing/2014/main" id="{C7FE678C-6C4C-43B7-AA2F-D0D8050BC49A}"/>
              </a:ext>
            </a:extLst>
          </p:cNvPr>
          <p:cNvSpPr txBox="1"/>
          <p:nvPr/>
        </p:nvSpPr>
        <p:spPr>
          <a:xfrm>
            <a:off x="15898852" y="332121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Question Marks</a:t>
            </a:r>
          </a:p>
        </p:txBody>
      </p:sp>
      <p:sp>
        <p:nvSpPr>
          <p:cNvPr id="47" name="TextBox 16">
            <a:extLst>
              <a:ext uri="{FF2B5EF4-FFF2-40B4-BE49-F238E27FC236}">
                <a16:creationId xmlns:a16="http://schemas.microsoft.com/office/drawing/2014/main" id="{93C33759-E9FB-4249-B399-565E4D0D5149}"/>
              </a:ext>
            </a:extLst>
          </p:cNvPr>
          <p:cNvSpPr txBox="1"/>
          <p:nvPr/>
        </p:nvSpPr>
        <p:spPr>
          <a:xfrm>
            <a:off x="15898852" y="412506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but low relative market share. Require lot of investments to be develop to the stars (typically new products)</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Box 17">
            <a:extLst>
              <a:ext uri="{FF2B5EF4-FFF2-40B4-BE49-F238E27FC236}">
                <a16:creationId xmlns:a16="http://schemas.microsoft.com/office/drawing/2014/main" id="{381214D9-16C1-4C2D-957C-DE3C01559635}"/>
              </a:ext>
            </a:extLst>
          </p:cNvPr>
          <p:cNvSpPr txBox="1"/>
          <p:nvPr/>
        </p:nvSpPr>
        <p:spPr>
          <a:xfrm>
            <a:off x="15898852" y="56278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49" name="TextBox 18">
            <a:extLst>
              <a:ext uri="{FF2B5EF4-FFF2-40B4-BE49-F238E27FC236}">
                <a16:creationId xmlns:a16="http://schemas.microsoft.com/office/drawing/2014/main" id="{69DB138A-E9CF-4787-AA80-3E2BE93E76D2}"/>
              </a:ext>
            </a:extLst>
          </p:cNvPr>
          <p:cNvSpPr txBox="1"/>
          <p:nvPr/>
        </p:nvSpPr>
        <p:spPr>
          <a:xfrm>
            <a:off x="15898852" y="64317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in which company has a leading position. Generates lot of profit but requires a lot of investments to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Box 19">
            <a:extLst>
              <a:ext uri="{FF2B5EF4-FFF2-40B4-BE49-F238E27FC236}">
                <a16:creationId xmlns:a16="http://schemas.microsoft.com/office/drawing/2014/main" id="{08EC3B9A-5A2A-4ED4-80B7-62B7D76DE0BF}"/>
              </a:ext>
            </a:extLst>
          </p:cNvPr>
          <p:cNvSpPr txBox="1"/>
          <p:nvPr/>
        </p:nvSpPr>
        <p:spPr>
          <a:xfrm>
            <a:off x="15898852" y="79900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51" name="TextBox 20">
            <a:extLst>
              <a:ext uri="{FF2B5EF4-FFF2-40B4-BE49-F238E27FC236}">
                <a16:creationId xmlns:a16="http://schemas.microsoft.com/office/drawing/2014/main" id="{0ACAEE55-565D-4BA9-B0EA-4AF414C15678}"/>
              </a:ext>
            </a:extLst>
          </p:cNvPr>
          <p:cNvSpPr txBox="1"/>
          <p:nvPr/>
        </p:nvSpPr>
        <p:spPr>
          <a:xfrm>
            <a:off x="15898852" y="87939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rate in which company has a leading position. Does not require a lot of investments and should generates high profits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8" name="TextBox 19">
            <a:extLst>
              <a:ext uri="{FF2B5EF4-FFF2-40B4-BE49-F238E27FC236}">
                <a16:creationId xmlns:a16="http://schemas.microsoft.com/office/drawing/2014/main" id="{AFE075ED-B45D-4D94-8590-0573073A6ED1}"/>
              </a:ext>
            </a:extLst>
          </p:cNvPr>
          <p:cNvSpPr txBox="1"/>
          <p:nvPr/>
        </p:nvSpPr>
        <p:spPr>
          <a:xfrm>
            <a:off x="15898852" y="1033324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59" name="TextBox 20">
            <a:extLst>
              <a:ext uri="{FF2B5EF4-FFF2-40B4-BE49-F238E27FC236}">
                <a16:creationId xmlns:a16="http://schemas.microsoft.com/office/drawing/2014/main" id="{1550C2D8-D087-4539-AAC2-D550D9A0A990}"/>
              </a:ext>
            </a:extLst>
          </p:cNvPr>
          <p:cNvSpPr txBox="1"/>
          <p:nvPr/>
        </p:nvSpPr>
        <p:spPr>
          <a:xfrm>
            <a:off x="15898852" y="1113709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and low relative market share. Does not generate sufficient level of profits. Very often considers for divestment or cancellation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8" name="Přímá spojnice 7">
            <a:extLst>
              <a:ext uri="{FF2B5EF4-FFF2-40B4-BE49-F238E27FC236}">
                <a16:creationId xmlns:a16="http://schemas.microsoft.com/office/drawing/2014/main" id="{3048D79B-051B-4CA4-8C6B-FDAE131D5EBD}"/>
              </a:ext>
            </a:extLst>
          </p:cNvPr>
          <p:cNvCxnSpPr>
            <a:cxnSpLocks/>
          </p:cNvCxnSpPr>
          <p:nvPr/>
        </p:nvCxnSpPr>
        <p:spPr>
          <a:xfrm>
            <a:off x="2305053" y="8156271"/>
            <a:ext cx="10172697"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15">
            <a:extLst>
              <a:ext uri="{FF2B5EF4-FFF2-40B4-BE49-F238E27FC236}">
                <a16:creationId xmlns:a16="http://schemas.microsoft.com/office/drawing/2014/main" id="{FF127BE0-CC05-4222-A426-2529B9E83969}"/>
              </a:ext>
            </a:extLst>
          </p:cNvPr>
          <p:cNvSpPr txBox="1"/>
          <p:nvPr/>
        </p:nvSpPr>
        <p:spPr>
          <a:xfrm rot="16200000">
            <a:off x="-1953381" y="7910050"/>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 | Growth</a:t>
            </a:r>
          </a:p>
        </p:txBody>
      </p:sp>
      <p:sp>
        <p:nvSpPr>
          <p:cNvPr id="62" name="TextBox 15">
            <a:extLst>
              <a:ext uri="{FF2B5EF4-FFF2-40B4-BE49-F238E27FC236}">
                <a16:creationId xmlns:a16="http://schemas.microsoft.com/office/drawing/2014/main" id="{72CA1911-A191-41A8-88AB-E73F26279404}"/>
              </a:ext>
            </a:extLst>
          </p:cNvPr>
          <p:cNvSpPr txBox="1"/>
          <p:nvPr/>
        </p:nvSpPr>
        <p:spPr>
          <a:xfrm>
            <a:off x="3677294" y="2600066"/>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Relative Market Share</a:t>
            </a:r>
          </a:p>
        </p:txBody>
      </p:sp>
      <p:cxnSp>
        <p:nvCxnSpPr>
          <p:cNvPr id="64" name="Přímá spojnice 63">
            <a:extLst>
              <a:ext uri="{FF2B5EF4-FFF2-40B4-BE49-F238E27FC236}">
                <a16:creationId xmlns:a16="http://schemas.microsoft.com/office/drawing/2014/main" id="{E6F15AB5-7031-4BE9-BA76-FF0BE8DDE18C}"/>
              </a:ext>
            </a:extLst>
          </p:cNvPr>
          <p:cNvCxnSpPr/>
          <p:nvPr/>
        </p:nvCxnSpPr>
        <p:spPr>
          <a:xfrm>
            <a:off x="7557071" y="4146835"/>
            <a:ext cx="28642" cy="8483315"/>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15">
            <a:extLst>
              <a:ext uri="{FF2B5EF4-FFF2-40B4-BE49-F238E27FC236}">
                <a16:creationId xmlns:a16="http://schemas.microsoft.com/office/drawing/2014/main" id="{4362BE37-1FD8-4013-AD15-F1D68EC65324}"/>
              </a:ext>
            </a:extLst>
          </p:cNvPr>
          <p:cNvSpPr txBox="1"/>
          <p:nvPr/>
        </p:nvSpPr>
        <p:spPr>
          <a:xfrm>
            <a:off x="11842728" y="8298735"/>
            <a:ext cx="956903"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
        <p:nvSpPr>
          <p:cNvPr id="67" name="TextBox 15">
            <a:extLst>
              <a:ext uri="{FF2B5EF4-FFF2-40B4-BE49-F238E27FC236}">
                <a16:creationId xmlns:a16="http://schemas.microsoft.com/office/drawing/2014/main" id="{23EE41FA-97D7-45D2-B284-3A631C8E7A8F}"/>
              </a:ext>
            </a:extLst>
          </p:cNvPr>
          <p:cNvSpPr txBox="1"/>
          <p:nvPr/>
        </p:nvSpPr>
        <p:spPr>
          <a:xfrm>
            <a:off x="7751846" y="12276697"/>
            <a:ext cx="839437"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grpSp>
        <p:nvGrpSpPr>
          <p:cNvPr id="4" name="Skupina 3">
            <a:extLst>
              <a:ext uri="{FF2B5EF4-FFF2-40B4-BE49-F238E27FC236}">
                <a16:creationId xmlns:a16="http://schemas.microsoft.com/office/drawing/2014/main" id="{42FB9D38-270C-4B76-B056-28C8410C43F9}"/>
              </a:ext>
            </a:extLst>
          </p:cNvPr>
          <p:cNvGrpSpPr/>
          <p:nvPr/>
        </p:nvGrpSpPr>
        <p:grpSpPr>
          <a:xfrm>
            <a:off x="5651871" y="5733390"/>
            <a:ext cx="2417658" cy="2490916"/>
            <a:chOff x="13646832" y="3284746"/>
            <a:chExt cx="1625948" cy="1663700"/>
          </a:xfrm>
        </p:grpSpPr>
        <p:sp>
          <p:nvSpPr>
            <p:cNvPr id="43" name="Oval 12">
              <a:extLst>
                <a:ext uri="{FF2B5EF4-FFF2-40B4-BE49-F238E27FC236}">
                  <a16:creationId xmlns:a16="http://schemas.microsoft.com/office/drawing/2014/main" id="{EB9C5A5D-D900-4161-8CB3-80249E8A9FE5}"/>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artial Circle 5">
              <a:extLst>
                <a:ext uri="{FF2B5EF4-FFF2-40B4-BE49-F238E27FC236}">
                  <a16:creationId xmlns:a16="http://schemas.microsoft.com/office/drawing/2014/main" id="{D6482520-27FD-1E40-81F4-081643ADC5D4}"/>
                </a:ext>
              </a:extLst>
            </p:cNvPr>
            <p:cNvSpPr/>
            <p:nvPr/>
          </p:nvSpPr>
          <p:spPr>
            <a:xfrm>
              <a:off x="13647180" y="3284746"/>
              <a:ext cx="1625600" cy="1625600"/>
            </a:xfrm>
            <a:prstGeom prst="pie">
              <a:avLst>
                <a:gd name="adj1" fmla="val 210672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7" name="Skupina 6">
            <a:extLst>
              <a:ext uri="{FF2B5EF4-FFF2-40B4-BE49-F238E27FC236}">
                <a16:creationId xmlns:a16="http://schemas.microsoft.com/office/drawing/2014/main" id="{63FA179F-184E-4E20-907F-9886A8D9BB0A}"/>
              </a:ext>
            </a:extLst>
          </p:cNvPr>
          <p:cNvGrpSpPr/>
          <p:nvPr/>
        </p:nvGrpSpPr>
        <p:grpSpPr>
          <a:xfrm>
            <a:off x="3529947" y="4732593"/>
            <a:ext cx="2794682" cy="2809832"/>
            <a:chOff x="13630790" y="5613315"/>
            <a:chExt cx="1641642" cy="1640181"/>
          </a:xfrm>
        </p:grpSpPr>
        <p:sp>
          <p:nvSpPr>
            <p:cNvPr id="44" name="Oval 13">
              <a:extLst>
                <a:ext uri="{FF2B5EF4-FFF2-40B4-BE49-F238E27FC236}">
                  <a16:creationId xmlns:a16="http://schemas.microsoft.com/office/drawing/2014/main" id="{6C98DFDE-480C-4E8C-9F41-4DD0F699FFCF}"/>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Partial Circle 5">
              <a:extLst>
                <a:ext uri="{FF2B5EF4-FFF2-40B4-BE49-F238E27FC236}">
                  <a16:creationId xmlns:a16="http://schemas.microsoft.com/office/drawing/2014/main" id="{240BD7B2-52A9-4D7C-8972-A2DD455CAC64}"/>
                </a:ext>
              </a:extLst>
            </p:cNvPr>
            <p:cNvSpPr/>
            <p:nvPr/>
          </p:nvSpPr>
          <p:spPr>
            <a:xfrm>
              <a:off x="13630790" y="5613315"/>
              <a:ext cx="1625600" cy="1625600"/>
            </a:xfrm>
            <a:prstGeom prst="pie">
              <a:avLst>
                <a:gd name="adj1" fmla="val 26014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9" name="Skupina 8">
            <a:extLst>
              <a:ext uri="{FF2B5EF4-FFF2-40B4-BE49-F238E27FC236}">
                <a16:creationId xmlns:a16="http://schemas.microsoft.com/office/drawing/2014/main" id="{AB77C78D-0167-4579-8755-3F807852F637}"/>
              </a:ext>
            </a:extLst>
          </p:cNvPr>
          <p:cNvGrpSpPr/>
          <p:nvPr/>
        </p:nvGrpSpPr>
        <p:grpSpPr>
          <a:xfrm>
            <a:off x="6021259" y="8671588"/>
            <a:ext cx="2667641" cy="2849488"/>
            <a:chOff x="13646832" y="7956465"/>
            <a:chExt cx="1625600" cy="1659231"/>
          </a:xfrm>
        </p:grpSpPr>
        <p:sp>
          <p:nvSpPr>
            <p:cNvPr id="45" name="Oval 14">
              <a:extLst>
                <a:ext uri="{FF2B5EF4-FFF2-40B4-BE49-F238E27FC236}">
                  <a16:creationId xmlns:a16="http://schemas.microsoft.com/office/drawing/2014/main" id="{43F24A11-C683-422E-8676-D7D57A4B7810}"/>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artial Circle 5">
              <a:extLst>
                <a:ext uri="{FF2B5EF4-FFF2-40B4-BE49-F238E27FC236}">
                  <a16:creationId xmlns:a16="http://schemas.microsoft.com/office/drawing/2014/main" id="{F8C495CB-CE4C-4AB8-8E7C-8AF6ABFF434C}"/>
                </a:ext>
              </a:extLst>
            </p:cNvPr>
            <p:cNvSpPr/>
            <p:nvPr/>
          </p:nvSpPr>
          <p:spPr>
            <a:xfrm>
              <a:off x="13646832" y="7956465"/>
              <a:ext cx="1625600" cy="1625600"/>
            </a:xfrm>
            <a:prstGeom prst="pie">
              <a:avLst>
                <a:gd name="adj1" fmla="val 3628539"/>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0" name="Skupina 9">
            <a:extLst>
              <a:ext uri="{FF2B5EF4-FFF2-40B4-BE49-F238E27FC236}">
                <a16:creationId xmlns:a16="http://schemas.microsoft.com/office/drawing/2014/main" id="{0FD106B3-2BB6-4495-BCA4-9E0A033B6DF3}"/>
              </a:ext>
            </a:extLst>
          </p:cNvPr>
          <p:cNvGrpSpPr/>
          <p:nvPr/>
        </p:nvGrpSpPr>
        <p:grpSpPr>
          <a:xfrm>
            <a:off x="9465702" y="4936006"/>
            <a:ext cx="2070720" cy="2052789"/>
            <a:chOff x="13646832" y="10268992"/>
            <a:chExt cx="1642583" cy="1673812"/>
          </a:xfrm>
        </p:grpSpPr>
        <p:sp>
          <p:nvSpPr>
            <p:cNvPr id="57" name="Oval 14">
              <a:extLst>
                <a:ext uri="{FF2B5EF4-FFF2-40B4-BE49-F238E27FC236}">
                  <a16:creationId xmlns:a16="http://schemas.microsoft.com/office/drawing/2014/main" id="{844DA94F-79F9-4DDA-A617-299C43356660}"/>
                </a:ext>
              </a:extLst>
            </p:cNvPr>
            <p:cNvSpPr/>
            <p:nvPr/>
          </p:nvSpPr>
          <p:spPr>
            <a:xfrm>
              <a:off x="13646832" y="10317204"/>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Partial Circle 5">
              <a:extLst>
                <a:ext uri="{FF2B5EF4-FFF2-40B4-BE49-F238E27FC236}">
                  <a16:creationId xmlns:a16="http://schemas.microsoft.com/office/drawing/2014/main" id="{4E67FF13-2F14-4736-9014-DC248F882C4A}"/>
                </a:ext>
              </a:extLst>
            </p:cNvPr>
            <p:cNvSpPr/>
            <p:nvPr/>
          </p:nvSpPr>
          <p:spPr>
            <a:xfrm>
              <a:off x="13663815" y="10268992"/>
              <a:ext cx="1625600" cy="1625600"/>
            </a:xfrm>
            <a:prstGeom prst="pie">
              <a:avLst>
                <a:gd name="adj1" fmla="val 4512084"/>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63" name="Oval 12">
            <a:extLst>
              <a:ext uri="{FF2B5EF4-FFF2-40B4-BE49-F238E27FC236}">
                <a16:creationId xmlns:a16="http://schemas.microsoft.com/office/drawing/2014/main" id="{C03EAE69-5E38-42FF-BE6E-18E058ACECFD}"/>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13">
            <a:extLst>
              <a:ext uri="{FF2B5EF4-FFF2-40B4-BE49-F238E27FC236}">
                <a16:creationId xmlns:a16="http://schemas.microsoft.com/office/drawing/2014/main" id="{ABFD2952-9A14-4370-93D4-7132AA7F600A}"/>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14">
            <a:extLst>
              <a:ext uri="{FF2B5EF4-FFF2-40B4-BE49-F238E27FC236}">
                <a16:creationId xmlns:a16="http://schemas.microsoft.com/office/drawing/2014/main" id="{025BF929-262E-4FAB-BE54-147CE9F6A40D}"/>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9" name="Grafický objekt 68" descr="Odznak, otazník se souvislou výplní">
            <a:extLst>
              <a:ext uri="{FF2B5EF4-FFF2-40B4-BE49-F238E27FC236}">
                <a16:creationId xmlns:a16="http://schemas.microsoft.com/office/drawing/2014/main" id="{DAE54128-E95B-4432-993A-0CFBBF648E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3582864"/>
            <a:ext cx="1122947" cy="1122947"/>
          </a:xfrm>
          <a:prstGeom prst="rect">
            <a:avLst/>
          </a:prstGeom>
        </p:spPr>
      </p:pic>
      <p:pic>
        <p:nvPicPr>
          <p:cNvPr id="70" name="Grafický objekt 69" descr="Odznáček pro nové obrys">
            <a:extLst>
              <a:ext uri="{FF2B5EF4-FFF2-40B4-BE49-F238E27FC236}">
                <a16:creationId xmlns:a16="http://schemas.microsoft.com/office/drawing/2014/main" id="{F1D1E816-B943-48E3-8450-D9261D90A2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5869575"/>
            <a:ext cx="1122947" cy="1122947"/>
          </a:xfrm>
          <a:prstGeom prst="rect">
            <a:avLst/>
          </a:prstGeom>
        </p:spPr>
      </p:pic>
      <p:pic>
        <p:nvPicPr>
          <p:cNvPr id="71" name="Grafický objekt 70" descr="Kráva obrys">
            <a:extLst>
              <a:ext uri="{FF2B5EF4-FFF2-40B4-BE49-F238E27FC236}">
                <a16:creationId xmlns:a16="http://schemas.microsoft.com/office/drawing/2014/main" id="{25C128FB-4E24-464B-A3CD-05C1BFC1B0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8251521"/>
            <a:ext cx="1122947" cy="1122947"/>
          </a:xfrm>
          <a:prstGeom prst="rect">
            <a:avLst/>
          </a:prstGeom>
        </p:spPr>
      </p:pic>
      <p:sp>
        <p:nvSpPr>
          <p:cNvPr id="72" name="Oval 14">
            <a:extLst>
              <a:ext uri="{FF2B5EF4-FFF2-40B4-BE49-F238E27FC236}">
                <a16:creationId xmlns:a16="http://schemas.microsoft.com/office/drawing/2014/main" id="{1A4359F3-C20A-431B-A0AF-93B8EC16DCFD}"/>
              </a:ext>
            </a:extLst>
          </p:cNvPr>
          <p:cNvSpPr/>
          <p:nvPr/>
        </p:nvSpPr>
        <p:spPr>
          <a:xfrm>
            <a:off x="13646832" y="10333246"/>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Grafický objekt 72" descr="Pes obrys">
            <a:extLst>
              <a:ext uri="{FF2B5EF4-FFF2-40B4-BE49-F238E27FC236}">
                <a16:creationId xmlns:a16="http://schemas.microsoft.com/office/drawing/2014/main" id="{97967E35-F611-4FB5-BA47-769210171F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3901222" y="10594671"/>
            <a:ext cx="1122947" cy="1122947"/>
          </a:xfrm>
          <a:prstGeom prst="rect">
            <a:avLst/>
          </a:prstGeom>
        </p:spPr>
      </p:pic>
    </p:spTree>
    <p:extLst>
      <p:ext uri="{BB962C8B-B14F-4D97-AF65-F5344CB8AC3E}">
        <p14:creationId xmlns:p14="http://schemas.microsoft.com/office/powerpoint/2010/main" val="415527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18288"/>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773169" y="5896198"/>
            <a:ext cx="14666975" cy="1923604"/>
          </a:xfrm>
          <a:prstGeom prst="rect">
            <a:avLst/>
          </a:prstGeom>
          <a:noFill/>
        </p:spPr>
        <p:txBody>
          <a:bodyPr wrap="square" lIns="0" tIns="0" rIns="0" bIns="0" rtlCol="0">
            <a:spAutoFit/>
          </a:bodyPr>
          <a:lstStyle/>
          <a:p>
            <a:pPr algn="ctr"/>
            <a:r>
              <a:rPr lang="cs-CZ"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GE McKinsey Matrix</a:t>
            </a:r>
            <a:endPar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40" name="Group 39"/>
          <p:cNvGrpSpPr/>
          <p:nvPr/>
        </p:nvGrpSpPr>
        <p:grpSpPr>
          <a:xfrm>
            <a:off x="4297680" y="5334599"/>
            <a:ext cx="15313151"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4308636" y="4045598"/>
            <a:ext cx="11541760" cy="1015663"/>
          </a:xfrm>
          <a:prstGeom prst="rect">
            <a:avLst/>
          </a:prstGeom>
          <a:noFill/>
        </p:spPr>
        <p:txBody>
          <a:bodyPr wrap="square" lIns="0" tIns="0" rIns="0" bIns="0" rtlCol="0">
            <a:spAutoFit/>
          </a:bodyPr>
          <a:lstStyle/>
          <a:p>
            <a:r>
              <a:rPr lang="cs-CZ" sz="6600"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a:t>
            </a:r>
            <a:r>
              <a:rPr lang="cs-CZ"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2757907" y="8817903"/>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561712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GE McKinsey </a:t>
            </a:r>
            <a:r>
              <a:rPr lang="en-US">
                <a:solidFill>
                  <a:schemeClr val="accent2"/>
                </a:solidFill>
              </a:rPr>
              <a:t>Model</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GE McKinsey Model</a:t>
            </a:r>
          </a:p>
        </p:txBody>
      </p:sp>
      <p:graphicFrame>
        <p:nvGraphicFramePr>
          <p:cNvPr id="7" name="Table">
            <a:extLst>
              <a:ext uri="{FF2B5EF4-FFF2-40B4-BE49-F238E27FC236}">
                <a16:creationId xmlns:a16="http://schemas.microsoft.com/office/drawing/2014/main" id="{8FEA526A-AC2E-4888-9D79-F41C97BAF471}"/>
              </a:ext>
            </a:extLst>
          </p:cNvPr>
          <p:cNvGraphicFramePr/>
          <p:nvPr>
            <p:extLst>
              <p:ext uri="{D42A27DB-BD31-4B8C-83A1-F6EECF244321}">
                <p14:modId xmlns:p14="http://schemas.microsoft.com/office/powerpoint/2010/main" val="1966613387"/>
              </p:ext>
            </p:extLst>
          </p:nvPr>
        </p:nvGraphicFramePr>
        <p:xfrm>
          <a:off x="3462899" y="4854137"/>
          <a:ext cx="8551301" cy="6959604"/>
        </p:xfrm>
        <a:graphic>
          <a:graphicData uri="http://schemas.openxmlformats.org/drawingml/2006/table">
            <a:tbl>
              <a:tblPr/>
              <a:tblGrid>
                <a:gridCol w="2836301">
                  <a:extLst>
                    <a:ext uri="{9D8B030D-6E8A-4147-A177-3AD203B41FA5}">
                      <a16:colId xmlns:a16="http://schemas.microsoft.com/office/drawing/2014/main" val="20001"/>
                    </a:ext>
                  </a:extLst>
                </a:gridCol>
                <a:gridCol w="2876550">
                  <a:extLst>
                    <a:ext uri="{9D8B030D-6E8A-4147-A177-3AD203B41FA5}">
                      <a16:colId xmlns:a16="http://schemas.microsoft.com/office/drawing/2014/main" val="20002"/>
                    </a:ext>
                  </a:extLst>
                </a:gridCol>
                <a:gridCol w="2838450">
                  <a:extLst>
                    <a:ext uri="{9D8B030D-6E8A-4147-A177-3AD203B41FA5}">
                      <a16:colId xmlns:a16="http://schemas.microsoft.com/office/drawing/2014/main" val="20003"/>
                    </a:ext>
                  </a:extLst>
                </a:gridCol>
              </a:tblGrid>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001"/>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8" name="Business Unit Strength">
            <a:extLst>
              <a:ext uri="{FF2B5EF4-FFF2-40B4-BE49-F238E27FC236}">
                <a16:creationId xmlns:a16="http://schemas.microsoft.com/office/drawing/2014/main" id="{32C59DDC-E290-491E-80D9-A1F27846ED81}"/>
              </a:ext>
            </a:extLst>
          </p:cNvPr>
          <p:cNvSpPr/>
          <p:nvPr/>
        </p:nvSpPr>
        <p:spPr>
          <a:xfrm>
            <a:off x="4802869" y="3054590"/>
            <a:ext cx="61722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Business Unit Strength</a:t>
            </a:r>
          </a:p>
        </p:txBody>
      </p:sp>
      <p:sp>
        <p:nvSpPr>
          <p:cNvPr id="9" name="Market Attractiveness">
            <a:extLst>
              <a:ext uri="{FF2B5EF4-FFF2-40B4-BE49-F238E27FC236}">
                <a16:creationId xmlns:a16="http://schemas.microsoft.com/office/drawing/2014/main" id="{EA53CD0A-BBDF-455B-975C-CA84AE66CE48}"/>
              </a:ext>
            </a:extLst>
          </p:cNvPr>
          <p:cNvSpPr/>
          <p:nvPr/>
        </p:nvSpPr>
        <p:spPr>
          <a:xfrm rot="16199993">
            <a:off x="-1459821" y="7978339"/>
            <a:ext cx="6959601" cy="7112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a:t>
            </a:r>
          </a:p>
        </p:txBody>
      </p:sp>
      <p:sp>
        <p:nvSpPr>
          <p:cNvPr id="17" name="Low">
            <a:extLst>
              <a:ext uri="{FF2B5EF4-FFF2-40B4-BE49-F238E27FC236}">
                <a16:creationId xmlns:a16="http://schemas.microsoft.com/office/drawing/2014/main" id="{499DDB84-ADBE-45C9-91EF-700A4C95B70C}"/>
              </a:ext>
            </a:extLst>
          </p:cNvPr>
          <p:cNvSpPr/>
          <p:nvPr/>
        </p:nvSpPr>
        <p:spPr>
          <a:xfrm rot="16200000">
            <a:off x="1728403" y="5552127"/>
            <a:ext cx="2280088"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Low">
            <a:extLst>
              <a:ext uri="{FF2B5EF4-FFF2-40B4-BE49-F238E27FC236}">
                <a16:creationId xmlns:a16="http://schemas.microsoft.com/office/drawing/2014/main" id="{B598F887-5837-444F-A3A7-A60792D49C6C}"/>
              </a:ext>
            </a:extLst>
          </p:cNvPr>
          <p:cNvSpPr/>
          <p:nvPr/>
        </p:nvSpPr>
        <p:spPr>
          <a:xfrm rot="16200000">
            <a:off x="1729113" y="7894183"/>
            <a:ext cx="2280090"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Low">
            <a:extLst>
              <a:ext uri="{FF2B5EF4-FFF2-40B4-BE49-F238E27FC236}">
                <a16:creationId xmlns:a16="http://schemas.microsoft.com/office/drawing/2014/main" id="{31F86583-50E5-44AC-856A-DCC263D69D74}"/>
              </a:ext>
            </a:extLst>
          </p:cNvPr>
          <p:cNvSpPr/>
          <p:nvPr/>
        </p:nvSpPr>
        <p:spPr>
          <a:xfrm rot="16200000">
            <a:off x="1728401" y="10231824"/>
            <a:ext cx="2280091" cy="884104"/>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Low">
            <a:extLst>
              <a:ext uri="{FF2B5EF4-FFF2-40B4-BE49-F238E27FC236}">
                <a16:creationId xmlns:a16="http://schemas.microsoft.com/office/drawing/2014/main" id="{191CDD33-6151-427F-9897-C3F22BD0ED18}"/>
              </a:ext>
            </a:extLst>
          </p:cNvPr>
          <p:cNvSpPr/>
          <p:nvPr/>
        </p:nvSpPr>
        <p:spPr>
          <a:xfrm>
            <a:off x="3462899" y="3789518"/>
            <a:ext cx="2776662"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Low">
            <a:extLst>
              <a:ext uri="{FF2B5EF4-FFF2-40B4-BE49-F238E27FC236}">
                <a16:creationId xmlns:a16="http://schemas.microsoft.com/office/drawing/2014/main" id="{0157450A-E0A6-4F7B-9455-A8BD10F5A741}"/>
              </a:ext>
            </a:extLst>
          </p:cNvPr>
          <p:cNvSpPr/>
          <p:nvPr/>
        </p:nvSpPr>
        <p:spPr>
          <a:xfrm>
            <a:off x="6403975" y="3789517"/>
            <a:ext cx="2705100"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Low">
            <a:extLst>
              <a:ext uri="{FF2B5EF4-FFF2-40B4-BE49-F238E27FC236}">
                <a16:creationId xmlns:a16="http://schemas.microsoft.com/office/drawing/2014/main" id="{9F0ECCB2-C194-4D05-BB1E-86793A112DAE}"/>
              </a:ext>
            </a:extLst>
          </p:cNvPr>
          <p:cNvSpPr/>
          <p:nvPr/>
        </p:nvSpPr>
        <p:spPr>
          <a:xfrm>
            <a:off x="9242424" y="3789517"/>
            <a:ext cx="2771775" cy="884104"/>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val 12">
            <a:extLst>
              <a:ext uri="{FF2B5EF4-FFF2-40B4-BE49-F238E27FC236}">
                <a16:creationId xmlns:a16="http://schemas.microsoft.com/office/drawing/2014/main" id="{DE8AA6B8-D796-4604-85A2-D7958D95FE14}"/>
              </a:ext>
            </a:extLst>
          </p:cNvPr>
          <p:cNvSpPr/>
          <p:nvPr/>
        </p:nvSpPr>
        <p:spPr>
          <a:xfrm>
            <a:off x="13646832" y="4890380"/>
            <a:ext cx="1625600" cy="16256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151886"/>
            <a:ext cx="1625600" cy="1625600"/>
          </a:xfrm>
          <a:prstGeom prst="ellips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9753578"/>
            <a:ext cx="1625600" cy="162560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5898852" y="4888750"/>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692599"/>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the leadership position in the attractive market segments. Needs investments to grow or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1518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7955735"/>
            <a:ext cx="7342148" cy="1596334"/>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Selectivity | earnings segments. Invest into the business with the low position in the attractive markets or harvest the business with the strong position in not attractive market.</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9753578"/>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0557427"/>
            <a:ext cx="7342148" cy="78380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weak position in the unattractive markets. Go for divestments of maximize the profit.</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Pruhový graf se vzestupným trendem obrys">
            <a:extLst>
              <a:ext uri="{FF2B5EF4-FFF2-40B4-BE49-F238E27FC236}">
                <a16:creationId xmlns:a16="http://schemas.microsoft.com/office/drawing/2014/main" id="{395F800C-3A4D-43CF-8BB8-4B4908A954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5174334"/>
            <a:ext cx="1099011" cy="1099011"/>
          </a:xfrm>
          <a:prstGeom prst="rect">
            <a:avLst/>
          </a:prstGeom>
        </p:spPr>
      </p:pic>
      <p:pic>
        <p:nvPicPr>
          <p:cNvPr id="36" name="Grafický objekt 35" descr="Rozdvojující se cesta obrys">
            <a:extLst>
              <a:ext uri="{FF2B5EF4-FFF2-40B4-BE49-F238E27FC236}">
                <a16:creationId xmlns:a16="http://schemas.microsoft.com/office/drawing/2014/main" id="{556060D0-27B8-456D-ADE8-AB49E06B04F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7393565"/>
            <a:ext cx="1122947" cy="1122947"/>
          </a:xfrm>
          <a:prstGeom prst="rect">
            <a:avLst/>
          </a:prstGeom>
        </p:spPr>
      </p:pic>
      <p:pic>
        <p:nvPicPr>
          <p:cNvPr id="37" name="Grafický objekt 36" descr="Půjčka obrys">
            <a:extLst>
              <a:ext uri="{FF2B5EF4-FFF2-40B4-BE49-F238E27FC236}">
                <a16:creationId xmlns:a16="http://schemas.microsoft.com/office/drawing/2014/main" id="{47CED2C6-69DE-4BED-A0ED-51E693D2FA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10015003"/>
            <a:ext cx="1122947" cy="1122947"/>
          </a:xfrm>
          <a:prstGeom prst="rect">
            <a:avLst/>
          </a:prstGeom>
        </p:spPr>
      </p:pic>
    </p:spTree>
    <p:extLst>
      <p:ext uri="{BB962C8B-B14F-4D97-AF65-F5344CB8AC3E}">
        <p14:creationId xmlns:p14="http://schemas.microsoft.com/office/powerpoint/2010/main" val="335633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GE McKinsey </a:t>
            </a:r>
            <a:r>
              <a:rPr lang="en-US">
                <a:solidFill>
                  <a:schemeClr val="accent2"/>
                </a:solidFill>
              </a:rPr>
              <a:t>Model</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GE McKinsey Model</a:t>
            </a:r>
          </a:p>
        </p:txBody>
      </p:sp>
      <p:graphicFrame>
        <p:nvGraphicFramePr>
          <p:cNvPr id="7" name="Table">
            <a:extLst>
              <a:ext uri="{FF2B5EF4-FFF2-40B4-BE49-F238E27FC236}">
                <a16:creationId xmlns:a16="http://schemas.microsoft.com/office/drawing/2014/main" id="{8FEA526A-AC2E-4888-9D79-F41C97BAF471}"/>
              </a:ext>
            </a:extLst>
          </p:cNvPr>
          <p:cNvGraphicFramePr/>
          <p:nvPr/>
        </p:nvGraphicFramePr>
        <p:xfrm>
          <a:off x="3462899" y="4854137"/>
          <a:ext cx="8551301" cy="6959604"/>
        </p:xfrm>
        <a:graphic>
          <a:graphicData uri="http://schemas.openxmlformats.org/drawingml/2006/table">
            <a:tbl>
              <a:tblPr/>
              <a:tblGrid>
                <a:gridCol w="2836301">
                  <a:extLst>
                    <a:ext uri="{9D8B030D-6E8A-4147-A177-3AD203B41FA5}">
                      <a16:colId xmlns:a16="http://schemas.microsoft.com/office/drawing/2014/main" val="20001"/>
                    </a:ext>
                  </a:extLst>
                </a:gridCol>
                <a:gridCol w="2876550">
                  <a:extLst>
                    <a:ext uri="{9D8B030D-6E8A-4147-A177-3AD203B41FA5}">
                      <a16:colId xmlns:a16="http://schemas.microsoft.com/office/drawing/2014/main" val="20002"/>
                    </a:ext>
                  </a:extLst>
                </a:gridCol>
                <a:gridCol w="2838450">
                  <a:extLst>
                    <a:ext uri="{9D8B030D-6E8A-4147-A177-3AD203B41FA5}">
                      <a16:colId xmlns:a16="http://schemas.microsoft.com/office/drawing/2014/main" val="20003"/>
                    </a:ext>
                  </a:extLst>
                </a:gridCol>
              </a:tblGrid>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001"/>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8" name="Business Unit Strength">
            <a:extLst>
              <a:ext uri="{FF2B5EF4-FFF2-40B4-BE49-F238E27FC236}">
                <a16:creationId xmlns:a16="http://schemas.microsoft.com/office/drawing/2014/main" id="{32C59DDC-E290-491E-80D9-A1F27846ED81}"/>
              </a:ext>
            </a:extLst>
          </p:cNvPr>
          <p:cNvSpPr/>
          <p:nvPr/>
        </p:nvSpPr>
        <p:spPr>
          <a:xfrm>
            <a:off x="4802869" y="3054590"/>
            <a:ext cx="61722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Business Unit Strength</a:t>
            </a:r>
          </a:p>
        </p:txBody>
      </p:sp>
      <p:sp>
        <p:nvSpPr>
          <p:cNvPr id="9" name="Market Attractiveness">
            <a:extLst>
              <a:ext uri="{FF2B5EF4-FFF2-40B4-BE49-F238E27FC236}">
                <a16:creationId xmlns:a16="http://schemas.microsoft.com/office/drawing/2014/main" id="{EA53CD0A-BBDF-455B-975C-CA84AE66CE48}"/>
              </a:ext>
            </a:extLst>
          </p:cNvPr>
          <p:cNvSpPr/>
          <p:nvPr/>
        </p:nvSpPr>
        <p:spPr>
          <a:xfrm rot="16199993">
            <a:off x="-1459821" y="7978339"/>
            <a:ext cx="6959601" cy="7112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a:t>
            </a:r>
          </a:p>
        </p:txBody>
      </p:sp>
      <p:sp>
        <p:nvSpPr>
          <p:cNvPr id="17" name="Low">
            <a:extLst>
              <a:ext uri="{FF2B5EF4-FFF2-40B4-BE49-F238E27FC236}">
                <a16:creationId xmlns:a16="http://schemas.microsoft.com/office/drawing/2014/main" id="{499DDB84-ADBE-45C9-91EF-700A4C95B70C}"/>
              </a:ext>
            </a:extLst>
          </p:cNvPr>
          <p:cNvSpPr/>
          <p:nvPr/>
        </p:nvSpPr>
        <p:spPr>
          <a:xfrm rot="16200000">
            <a:off x="1728403" y="5552127"/>
            <a:ext cx="2280088"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Low">
            <a:extLst>
              <a:ext uri="{FF2B5EF4-FFF2-40B4-BE49-F238E27FC236}">
                <a16:creationId xmlns:a16="http://schemas.microsoft.com/office/drawing/2014/main" id="{B598F887-5837-444F-A3A7-A60792D49C6C}"/>
              </a:ext>
            </a:extLst>
          </p:cNvPr>
          <p:cNvSpPr/>
          <p:nvPr/>
        </p:nvSpPr>
        <p:spPr>
          <a:xfrm rot="16200000">
            <a:off x="1729113" y="7894183"/>
            <a:ext cx="2280090"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Low">
            <a:extLst>
              <a:ext uri="{FF2B5EF4-FFF2-40B4-BE49-F238E27FC236}">
                <a16:creationId xmlns:a16="http://schemas.microsoft.com/office/drawing/2014/main" id="{31F86583-50E5-44AC-856A-DCC263D69D74}"/>
              </a:ext>
            </a:extLst>
          </p:cNvPr>
          <p:cNvSpPr/>
          <p:nvPr/>
        </p:nvSpPr>
        <p:spPr>
          <a:xfrm rot="16200000">
            <a:off x="1728401" y="10231824"/>
            <a:ext cx="2280091" cy="884104"/>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Low">
            <a:extLst>
              <a:ext uri="{FF2B5EF4-FFF2-40B4-BE49-F238E27FC236}">
                <a16:creationId xmlns:a16="http://schemas.microsoft.com/office/drawing/2014/main" id="{191CDD33-6151-427F-9897-C3F22BD0ED18}"/>
              </a:ext>
            </a:extLst>
          </p:cNvPr>
          <p:cNvSpPr/>
          <p:nvPr/>
        </p:nvSpPr>
        <p:spPr>
          <a:xfrm>
            <a:off x="3462899" y="3789518"/>
            <a:ext cx="2776662"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Low">
            <a:extLst>
              <a:ext uri="{FF2B5EF4-FFF2-40B4-BE49-F238E27FC236}">
                <a16:creationId xmlns:a16="http://schemas.microsoft.com/office/drawing/2014/main" id="{0157450A-E0A6-4F7B-9455-A8BD10F5A741}"/>
              </a:ext>
            </a:extLst>
          </p:cNvPr>
          <p:cNvSpPr/>
          <p:nvPr/>
        </p:nvSpPr>
        <p:spPr>
          <a:xfrm>
            <a:off x="6403975" y="3789517"/>
            <a:ext cx="2705100"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Low">
            <a:extLst>
              <a:ext uri="{FF2B5EF4-FFF2-40B4-BE49-F238E27FC236}">
                <a16:creationId xmlns:a16="http://schemas.microsoft.com/office/drawing/2014/main" id="{9F0ECCB2-C194-4D05-BB1E-86793A112DAE}"/>
              </a:ext>
            </a:extLst>
          </p:cNvPr>
          <p:cNvSpPr/>
          <p:nvPr/>
        </p:nvSpPr>
        <p:spPr>
          <a:xfrm>
            <a:off x="9242424" y="3789517"/>
            <a:ext cx="2771775" cy="884104"/>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val 12">
            <a:extLst>
              <a:ext uri="{FF2B5EF4-FFF2-40B4-BE49-F238E27FC236}">
                <a16:creationId xmlns:a16="http://schemas.microsoft.com/office/drawing/2014/main" id="{DE8AA6B8-D796-4604-85A2-D7958D95FE14}"/>
              </a:ext>
            </a:extLst>
          </p:cNvPr>
          <p:cNvSpPr/>
          <p:nvPr/>
        </p:nvSpPr>
        <p:spPr>
          <a:xfrm>
            <a:off x="13646832" y="4890380"/>
            <a:ext cx="1625600" cy="16256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15188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9753578"/>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5898852" y="4888750"/>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692599"/>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the leadership position in the attractive market segments. Needs investments to grow or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1518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7955735"/>
            <a:ext cx="7342148" cy="1596334"/>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Selectivity | earnings segments. Invest into the business with the low position in the attractive markets or harvest the business with the strong position in not attractive market.</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9753578"/>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0557427"/>
            <a:ext cx="7342148" cy="78380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weak position in the unattractive markets. Go for divestments of maximize the profit.</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Pruhový graf se vzestupným trendem obrys">
            <a:extLst>
              <a:ext uri="{FF2B5EF4-FFF2-40B4-BE49-F238E27FC236}">
                <a16:creationId xmlns:a16="http://schemas.microsoft.com/office/drawing/2014/main" id="{395F800C-3A4D-43CF-8BB8-4B4908A954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5174334"/>
            <a:ext cx="1099011" cy="1099011"/>
          </a:xfrm>
          <a:prstGeom prst="rect">
            <a:avLst/>
          </a:prstGeom>
        </p:spPr>
      </p:pic>
      <p:pic>
        <p:nvPicPr>
          <p:cNvPr id="36" name="Grafický objekt 35" descr="Rozdvojující se cesta obrys">
            <a:extLst>
              <a:ext uri="{FF2B5EF4-FFF2-40B4-BE49-F238E27FC236}">
                <a16:creationId xmlns:a16="http://schemas.microsoft.com/office/drawing/2014/main" id="{556060D0-27B8-456D-ADE8-AB49E06B04F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7393565"/>
            <a:ext cx="1122947" cy="1122947"/>
          </a:xfrm>
          <a:prstGeom prst="rect">
            <a:avLst/>
          </a:prstGeom>
        </p:spPr>
      </p:pic>
      <p:pic>
        <p:nvPicPr>
          <p:cNvPr id="37" name="Grafický objekt 36" descr="Půjčka obrys">
            <a:extLst>
              <a:ext uri="{FF2B5EF4-FFF2-40B4-BE49-F238E27FC236}">
                <a16:creationId xmlns:a16="http://schemas.microsoft.com/office/drawing/2014/main" id="{47CED2C6-69DE-4BED-A0ED-51E693D2FA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10015003"/>
            <a:ext cx="1122947" cy="1122947"/>
          </a:xfrm>
          <a:prstGeom prst="rect">
            <a:avLst/>
          </a:prstGeom>
        </p:spPr>
      </p:pic>
      <p:grpSp>
        <p:nvGrpSpPr>
          <p:cNvPr id="26" name="Skupina 25">
            <a:extLst>
              <a:ext uri="{FF2B5EF4-FFF2-40B4-BE49-F238E27FC236}">
                <a16:creationId xmlns:a16="http://schemas.microsoft.com/office/drawing/2014/main" id="{28CFCD86-474D-4469-9F9A-F5FD09B66124}"/>
              </a:ext>
            </a:extLst>
          </p:cNvPr>
          <p:cNvGrpSpPr/>
          <p:nvPr/>
        </p:nvGrpSpPr>
        <p:grpSpPr>
          <a:xfrm>
            <a:off x="5569892" y="6148107"/>
            <a:ext cx="2417658" cy="2490916"/>
            <a:chOff x="13646832" y="3284746"/>
            <a:chExt cx="1625948" cy="1663700"/>
          </a:xfrm>
        </p:grpSpPr>
        <p:sp>
          <p:nvSpPr>
            <p:cNvPr id="27" name="Oval 12">
              <a:extLst>
                <a:ext uri="{FF2B5EF4-FFF2-40B4-BE49-F238E27FC236}">
                  <a16:creationId xmlns:a16="http://schemas.microsoft.com/office/drawing/2014/main" id="{FEEE7E0D-205D-48AE-AF70-06406DA5EE99}"/>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artial Circle 5">
              <a:extLst>
                <a:ext uri="{FF2B5EF4-FFF2-40B4-BE49-F238E27FC236}">
                  <a16:creationId xmlns:a16="http://schemas.microsoft.com/office/drawing/2014/main" id="{6FA12565-47DE-4610-8D95-A4CBBEE54DCB}"/>
                </a:ext>
              </a:extLst>
            </p:cNvPr>
            <p:cNvSpPr/>
            <p:nvPr/>
          </p:nvSpPr>
          <p:spPr>
            <a:xfrm>
              <a:off x="13647180" y="3284746"/>
              <a:ext cx="1625600" cy="1625600"/>
            </a:xfrm>
            <a:prstGeom prst="pie">
              <a:avLst>
                <a:gd name="adj1" fmla="val 210672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39" name="Skupina 38">
            <a:extLst>
              <a:ext uri="{FF2B5EF4-FFF2-40B4-BE49-F238E27FC236}">
                <a16:creationId xmlns:a16="http://schemas.microsoft.com/office/drawing/2014/main" id="{F791C27E-7A24-4A3E-9D5B-12B20C7B82A8}"/>
              </a:ext>
            </a:extLst>
          </p:cNvPr>
          <p:cNvGrpSpPr/>
          <p:nvPr/>
        </p:nvGrpSpPr>
        <p:grpSpPr>
          <a:xfrm>
            <a:off x="3482330" y="5023803"/>
            <a:ext cx="2794677" cy="2809832"/>
            <a:chOff x="13630790" y="5613315"/>
            <a:chExt cx="1641639" cy="1640181"/>
          </a:xfrm>
        </p:grpSpPr>
        <p:sp>
          <p:nvSpPr>
            <p:cNvPr id="40" name="Oval 13">
              <a:extLst>
                <a:ext uri="{FF2B5EF4-FFF2-40B4-BE49-F238E27FC236}">
                  <a16:creationId xmlns:a16="http://schemas.microsoft.com/office/drawing/2014/main" id="{0135CAC1-21C1-4898-96B8-CD73D00FA196}"/>
                </a:ext>
              </a:extLst>
            </p:cNvPr>
            <p:cNvSpPr/>
            <p:nvPr/>
          </p:nvSpPr>
          <p:spPr>
            <a:xfrm>
              <a:off x="13646829"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artial Circle 5">
              <a:extLst>
                <a:ext uri="{FF2B5EF4-FFF2-40B4-BE49-F238E27FC236}">
                  <a16:creationId xmlns:a16="http://schemas.microsoft.com/office/drawing/2014/main" id="{8410F040-0B63-4778-823B-C6CCF146CBA6}"/>
                </a:ext>
              </a:extLst>
            </p:cNvPr>
            <p:cNvSpPr/>
            <p:nvPr/>
          </p:nvSpPr>
          <p:spPr>
            <a:xfrm>
              <a:off x="13630790" y="5613315"/>
              <a:ext cx="1625600" cy="1625600"/>
            </a:xfrm>
            <a:prstGeom prst="pie">
              <a:avLst>
                <a:gd name="adj1" fmla="val 26014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2" name="Skupina 41">
            <a:extLst>
              <a:ext uri="{FF2B5EF4-FFF2-40B4-BE49-F238E27FC236}">
                <a16:creationId xmlns:a16="http://schemas.microsoft.com/office/drawing/2014/main" id="{7DFBA38E-60C6-4392-90F3-8BCA99C0F2BD}"/>
              </a:ext>
            </a:extLst>
          </p:cNvPr>
          <p:cNvGrpSpPr/>
          <p:nvPr/>
        </p:nvGrpSpPr>
        <p:grpSpPr>
          <a:xfrm>
            <a:off x="6790102" y="8251596"/>
            <a:ext cx="2667641" cy="2849488"/>
            <a:chOff x="13646832" y="7956465"/>
            <a:chExt cx="1625600" cy="1659231"/>
          </a:xfrm>
        </p:grpSpPr>
        <p:sp>
          <p:nvSpPr>
            <p:cNvPr id="43" name="Oval 14">
              <a:extLst>
                <a:ext uri="{FF2B5EF4-FFF2-40B4-BE49-F238E27FC236}">
                  <a16:creationId xmlns:a16="http://schemas.microsoft.com/office/drawing/2014/main" id="{490BCC63-B130-4745-9E3B-42A3CDFDA3C1}"/>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Partial Circle 5">
              <a:extLst>
                <a:ext uri="{FF2B5EF4-FFF2-40B4-BE49-F238E27FC236}">
                  <a16:creationId xmlns:a16="http://schemas.microsoft.com/office/drawing/2014/main" id="{7B887E5F-5BB0-4412-80B4-1023750466D6}"/>
                </a:ext>
              </a:extLst>
            </p:cNvPr>
            <p:cNvSpPr/>
            <p:nvPr/>
          </p:nvSpPr>
          <p:spPr>
            <a:xfrm>
              <a:off x="13646832" y="7956465"/>
              <a:ext cx="1625600" cy="1625600"/>
            </a:xfrm>
            <a:prstGeom prst="pie">
              <a:avLst>
                <a:gd name="adj1" fmla="val 3628539"/>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5" name="Skupina 44">
            <a:extLst>
              <a:ext uri="{FF2B5EF4-FFF2-40B4-BE49-F238E27FC236}">
                <a16:creationId xmlns:a16="http://schemas.microsoft.com/office/drawing/2014/main" id="{C7BF2848-C02F-489B-8A98-17618B10F3CC}"/>
              </a:ext>
            </a:extLst>
          </p:cNvPr>
          <p:cNvGrpSpPr/>
          <p:nvPr/>
        </p:nvGrpSpPr>
        <p:grpSpPr>
          <a:xfrm>
            <a:off x="9465702" y="4936006"/>
            <a:ext cx="2070720" cy="2052789"/>
            <a:chOff x="13646832" y="10268992"/>
            <a:chExt cx="1642583" cy="1673812"/>
          </a:xfrm>
        </p:grpSpPr>
        <p:sp>
          <p:nvSpPr>
            <p:cNvPr id="46" name="Oval 14">
              <a:extLst>
                <a:ext uri="{FF2B5EF4-FFF2-40B4-BE49-F238E27FC236}">
                  <a16:creationId xmlns:a16="http://schemas.microsoft.com/office/drawing/2014/main" id="{E890AF93-9990-4E6F-9EBC-E356D827E463}"/>
                </a:ext>
              </a:extLst>
            </p:cNvPr>
            <p:cNvSpPr/>
            <p:nvPr/>
          </p:nvSpPr>
          <p:spPr>
            <a:xfrm>
              <a:off x="13646832" y="10317204"/>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artial Circle 5">
              <a:extLst>
                <a:ext uri="{FF2B5EF4-FFF2-40B4-BE49-F238E27FC236}">
                  <a16:creationId xmlns:a16="http://schemas.microsoft.com/office/drawing/2014/main" id="{019FFE13-75BA-48F9-90AA-621CAF949434}"/>
                </a:ext>
              </a:extLst>
            </p:cNvPr>
            <p:cNvSpPr/>
            <p:nvPr/>
          </p:nvSpPr>
          <p:spPr>
            <a:xfrm>
              <a:off x="13663815" y="10268992"/>
              <a:ext cx="1625600" cy="1625600"/>
            </a:xfrm>
            <a:prstGeom prst="pie">
              <a:avLst>
                <a:gd name="adj1" fmla="val 4512084"/>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 name="TextovéPole 3">
            <a:extLst>
              <a:ext uri="{FF2B5EF4-FFF2-40B4-BE49-F238E27FC236}">
                <a16:creationId xmlns:a16="http://schemas.microsoft.com/office/drawing/2014/main" id="{3CC96AE6-6AC0-4D31-8D7C-D5866A7DE193}"/>
              </a:ext>
            </a:extLst>
          </p:cNvPr>
          <p:cNvSpPr txBox="1"/>
          <p:nvPr/>
        </p:nvSpPr>
        <p:spPr>
          <a:xfrm>
            <a:off x="3928809" y="5441461"/>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1</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100m$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ovéPole 47">
            <a:extLst>
              <a:ext uri="{FF2B5EF4-FFF2-40B4-BE49-F238E27FC236}">
                <a16:creationId xmlns:a16="http://schemas.microsoft.com/office/drawing/2014/main" id="{DAE8F424-7399-41F6-912F-D97087CFC19A}"/>
              </a:ext>
            </a:extLst>
          </p:cNvPr>
          <p:cNvSpPr txBox="1"/>
          <p:nvPr/>
        </p:nvSpPr>
        <p:spPr>
          <a:xfrm>
            <a:off x="4960649" y="6824307"/>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25%</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9" name="TextovéPole 48">
            <a:extLst>
              <a:ext uri="{FF2B5EF4-FFF2-40B4-BE49-F238E27FC236}">
                <a16:creationId xmlns:a16="http://schemas.microsoft.com/office/drawing/2014/main" id="{DD603B26-181F-413D-B37E-487499651D09}"/>
              </a:ext>
            </a:extLst>
          </p:cNvPr>
          <p:cNvSpPr txBox="1"/>
          <p:nvPr/>
        </p:nvSpPr>
        <p:spPr>
          <a:xfrm>
            <a:off x="5839327" y="6479657"/>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2</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80m$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ovéPole 49">
            <a:extLst>
              <a:ext uri="{FF2B5EF4-FFF2-40B4-BE49-F238E27FC236}">
                <a16:creationId xmlns:a16="http://schemas.microsoft.com/office/drawing/2014/main" id="{660D3C4C-627A-4672-AFEF-95F2F2A0A58C}"/>
              </a:ext>
            </a:extLst>
          </p:cNvPr>
          <p:cNvSpPr txBox="1"/>
          <p:nvPr/>
        </p:nvSpPr>
        <p:spPr>
          <a:xfrm>
            <a:off x="6638414" y="7840208"/>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18%</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1" name="TextovéPole 50">
            <a:extLst>
              <a:ext uri="{FF2B5EF4-FFF2-40B4-BE49-F238E27FC236}">
                <a16:creationId xmlns:a16="http://schemas.microsoft.com/office/drawing/2014/main" id="{CC4F43FF-60EC-442B-ABC5-7930D036C55F}"/>
              </a:ext>
            </a:extLst>
          </p:cNvPr>
          <p:cNvSpPr txBox="1"/>
          <p:nvPr/>
        </p:nvSpPr>
        <p:spPr>
          <a:xfrm>
            <a:off x="9551140" y="5192740"/>
            <a:ext cx="1942602" cy="830997"/>
          </a:xfrm>
          <a:prstGeom prst="rect">
            <a:avLst/>
          </a:prstGeom>
          <a:noFill/>
        </p:spPr>
        <p:txBody>
          <a:bodyPr wrap="square" rtlCol="0">
            <a:spAutoFit/>
          </a:bodyPr>
          <a:lstStyle/>
          <a:p>
            <a:pPr algn="ctr"/>
            <a:r>
              <a:rPr lang="en-US"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3</a:t>
            </a:r>
          </a:p>
          <a:p>
            <a:pPr algn="ctr"/>
            <a:r>
              <a:rPr lang="en-US"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45m$</a:t>
            </a:r>
            <a:endParaRPr lang="cs-CZ"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2" name="TextovéPole 51">
            <a:extLst>
              <a:ext uri="{FF2B5EF4-FFF2-40B4-BE49-F238E27FC236}">
                <a16:creationId xmlns:a16="http://schemas.microsoft.com/office/drawing/2014/main" id="{82CF12A1-57A4-44B9-9CFB-815A2F915459}"/>
              </a:ext>
            </a:extLst>
          </p:cNvPr>
          <p:cNvSpPr txBox="1"/>
          <p:nvPr/>
        </p:nvSpPr>
        <p:spPr>
          <a:xfrm>
            <a:off x="10097491" y="6436262"/>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7%</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3" name="TextovéPole 52">
            <a:extLst>
              <a:ext uri="{FF2B5EF4-FFF2-40B4-BE49-F238E27FC236}">
                <a16:creationId xmlns:a16="http://schemas.microsoft.com/office/drawing/2014/main" id="{7D24EEB3-2C4C-4EE2-AD18-D3C4801E4C03}"/>
              </a:ext>
            </a:extLst>
          </p:cNvPr>
          <p:cNvSpPr txBox="1"/>
          <p:nvPr/>
        </p:nvSpPr>
        <p:spPr>
          <a:xfrm>
            <a:off x="7190125" y="8795529"/>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4</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110m$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4" name="TextovéPole 53">
            <a:extLst>
              <a:ext uri="{FF2B5EF4-FFF2-40B4-BE49-F238E27FC236}">
                <a16:creationId xmlns:a16="http://schemas.microsoft.com/office/drawing/2014/main" id="{458F32BA-75D2-406D-AD19-F5FDEA929466}"/>
              </a:ext>
            </a:extLst>
          </p:cNvPr>
          <p:cNvSpPr txBox="1"/>
          <p:nvPr/>
        </p:nvSpPr>
        <p:spPr>
          <a:xfrm>
            <a:off x="7822719" y="10314707"/>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15%</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4330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18288"/>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08543" y="5896198"/>
            <a:ext cx="17300763" cy="1923604"/>
          </a:xfrm>
          <a:prstGeom prst="rect">
            <a:avLst/>
          </a:prstGeom>
          <a:noFill/>
        </p:spPr>
        <p:txBody>
          <a:bodyPr wrap="square" lIns="0" tIns="0" rIns="0" bIns="0" rtlCol="0">
            <a:spAutoFit/>
          </a:bodyPr>
          <a:lstStyle/>
          <a:p>
            <a:pPr algn="ctr"/>
            <a:r>
              <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The Hedgehog Concept</a:t>
            </a:r>
          </a:p>
        </p:txBody>
      </p:sp>
      <p:grpSp>
        <p:nvGrpSpPr>
          <p:cNvPr id="40" name="Group 39"/>
          <p:cNvGrpSpPr/>
          <p:nvPr/>
        </p:nvGrpSpPr>
        <p:grpSpPr>
          <a:xfrm>
            <a:off x="2310064" y="5334599"/>
            <a:ext cx="18689052"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2239203" y="404559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4169610" y="8817903"/>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519986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Jim Collins </a:t>
            </a:r>
            <a:r>
              <a:rPr lang="en-US">
                <a:solidFill>
                  <a:schemeClr val="accent2"/>
                </a:solidFill>
              </a:rPr>
              <a:t>The Hedgehog Concept</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The Hedgehog Concept</a:t>
            </a:r>
          </a:p>
        </p:txBody>
      </p:sp>
      <p:sp>
        <p:nvSpPr>
          <p:cNvPr id="24" name="Oval 12">
            <a:extLst>
              <a:ext uri="{FF2B5EF4-FFF2-40B4-BE49-F238E27FC236}">
                <a16:creationId xmlns:a16="http://schemas.microsoft.com/office/drawing/2014/main" id="{DE8AA6B8-D796-4604-85A2-D7958D95FE14}"/>
              </a:ext>
            </a:extLst>
          </p:cNvPr>
          <p:cNvSpPr/>
          <p:nvPr/>
        </p:nvSpPr>
        <p:spPr>
          <a:xfrm>
            <a:off x="13646832" y="4687180"/>
            <a:ext cx="1625600" cy="16256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50748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10439378"/>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840726" y="3002170"/>
            <a:ext cx="21031200" cy="1231106"/>
          </a:xfrm>
          <a:prstGeom prst="rect">
            <a:avLst/>
          </a:prstGeom>
          <a:noFill/>
        </p:spPr>
        <p:txBody>
          <a:bodyPr wrap="square" lIns="0" tIns="0" rIns="0" bIns="0" rtlCol="0">
            <a:spAutoFit/>
          </a:bodyPr>
          <a:lstStyle/>
          <a:p>
            <a:r>
              <a:rPr lang="en-US"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Hedgehog Concept is not a goal to be best, a strategy to be the best, an intention to be the best, a plant to be best. It is an understanding of what you can be the best at. </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489399"/>
            <a:ext cx="7342148" cy="159633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Try to identify areas of business for which are you passionate about. Try to find a higher meaning of your activity.  Do not try make people passionate about the vison or strategy.</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5074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Be best in the world?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8311335"/>
            <a:ext cx="734214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And what you can not be the best in the world. Does not have to be your current core competencies. It can be something in which you are not even in yet. </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10439378"/>
            <a:ext cx="6973074"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Drivers of economic engine?</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1243227"/>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Define the most important profit denominator. Profit per customer, product, employee, customer visit, shop, sales region etc.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Stadion obrys">
            <a:extLst>
              <a:ext uri="{FF2B5EF4-FFF2-40B4-BE49-F238E27FC236}">
                <a16:creationId xmlns:a16="http://schemas.microsoft.com/office/drawing/2014/main" id="{395F800C-3A4D-43CF-8BB8-4B4908A954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3888453" y="4971134"/>
            <a:ext cx="1099011" cy="1099011"/>
          </a:xfrm>
          <a:prstGeom prst="rect">
            <a:avLst/>
          </a:prstGeom>
        </p:spPr>
      </p:pic>
      <p:pic>
        <p:nvPicPr>
          <p:cNvPr id="36" name="Grafický objekt 35" descr="Trofej obrys">
            <a:extLst>
              <a:ext uri="{FF2B5EF4-FFF2-40B4-BE49-F238E27FC236}">
                <a16:creationId xmlns:a16="http://schemas.microsoft.com/office/drawing/2014/main" id="{556060D0-27B8-456D-ADE8-AB49E06B04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3901222" y="7749165"/>
            <a:ext cx="1122947" cy="1122947"/>
          </a:xfrm>
          <a:prstGeom prst="rect">
            <a:avLst/>
          </a:prstGeom>
        </p:spPr>
      </p:pic>
      <p:pic>
        <p:nvPicPr>
          <p:cNvPr id="37" name="Grafický objekt 36" descr="Ukazatel obrys">
            <a:extLst>
              <a:ext uri="{FF2B5EF4-FFF2-40B4-BE49-F238E27FC236}">
                <a16:creationId xmlns:a16="http://schemas.microsoft.com/office/drawing/2014/main" id="{47CED2C6-69DE-4BED-A0ED-51E693D2FA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3916462" y="10594123"/>
            <a:ext cx="1122947" cy="1122947"/>
          </a:xfrm>
          <a:prstGeom prst="rect">
            <a:avLst/>
          </a:prstGeom>
        </p:spPr>
      </p:pic>
      <p:sp>
        <p:nvSpPr>
          <p:cNvPr id="26" name="Oval 12">
            <a:extLst>
              <a:ext uri="{FF2B5EF4-FFF2-40B4-BE49-F238E27FC236}">
                <a16:creationId xmlns:a16="http://schemas.microsoft.com/office/drawing/2014/main" id="{B47971AC-7CF4-4A8B-95D8-E6D924B0CFD2}"/>
              </a:ext>
            </a:extLst>
          </p:cNvPr>
          <p:cNvSpPr/>
          <p:nvPr/>
        </p:nvSpPr>
        <p:spPr>
          <a:xfrm>
            <a:off x="4664416" y="4673600"/>
            <a:ext cx="4708184" cy="4583849"/>
          </a:xfrm>
          <a:prstGeom prst="ellips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13">
            <a:extLst>
              <a:ext uri="{FF2B5EF4-FFF2-40B4-BE49-F238E27FC236}">
                <a16:creationId xmlns:a16="http://schemas.microsoft.com/office/drawing/2014/main" id="{350623A9-C884-4BB1-883F-C9E0DA32D998}"/>
              </a:ext>
            </a:extLst>
          </p:cNvPr>
          <p:cNvSpPr/>
          <p:nvPr/>
        </p:nvSpPr>
        <p:spPr>
          <a:xfrm>
            <a:off x="2932620" y="7606448"/>
            <a:ext cx="4663529" cy="4533049"/>
          </a:xfrm>
          <a:prstGeom prst="ellipse">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14">
            <a:extLst>
              <a:ext uri="{FF2B5EF4-FFF2-40B4-BE49-F238E27FC236}">
                <a16:creationId xmlns:a16="http://schemas.microsoft.com/office/drawing/2014/main" id="{4281C69E-BBFF-4DF9-9BB5-C0019422AB57}"/>
              </a:ext>
            </a:extLst>
          </p:cNvPr>
          <p:cNvSpPr/>
          <p:nvPr/>
        </p:nvSpPr>
        <p:spPr>
          <a:xfrm>
            <a:off x="6418505" y="7606424"/>
            <a:ext cx="4663529" cy="4533049"/>
          </a:xfrm>
          <a:prstGeom prst="ellipse">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12">
            <a:extLst>
              <a:ext uri="{FF2B5EF4-FFF2-40B4-BE49-F238E27FC236}">
                <a16:creationId xmlns:a16="http://schemas.microsoft.com/office/drawing/2014/main" id="{E953CF4C-09F4-4122-AD8E-58984DBC9B0A}"/>
              </a:ext>
            </a:extLst>
          </p:cNvPr>
          <p:cNvSpPr/>
          <p:nvPr/>
        </p:nvSpPr>
        <p:spPr>
          <a:xfrm>
            <a:off x="4689816" y="4673600"/>
            <a:ext cx="4708184" cy="458384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12">
            <a:extLst>
              <a:ext uri="{FF2B5EF4-FFF2-40B4-BE49-F238E27FC236}">
                <a16:creationId xmlns:a16="http://schemas.microsoft.com/office/drawing/2014/main" id="{3679C310-19B4-4D36-88A1-18BD799B1C0F}"/>
              </a:ext>
            </a:extLst>
          </p:cNvPr>
          <p:cNvSpPr/>
          <p:nvPr/>
        </p:nvSpPr>
        <p:spPr>
          <a:xfrm>
            <a:off x="2931816" y="7606424"/>
            <a:ext cx="4663529" cy="453304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15">
            <a:extLst>
              <a:ext uri="{FF2B5EF4-FFF2-40B4-BE49-F238E27FC236}">
                <a16:creationId xmlns:a16="http://schemas.microsoft.com/office/drawing/2014/main" id="{2197965A-D5C3-4301-A218-CE8CF0816723}"/>
              </a:ext>
            </a:extLst>
          </p:cNvPr>
          <p:cNvSpPr txBox="1"/>
          <p:nvPr/>
        </p:nvSpPr>
        <p:spPr>
          <a:xfrm>
            <a:off x="5613400" y="5277919"/>
            <a:ext cx="2971800" cy="1969770"/>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What Are You Deeply</a:t>
            </a:r>
          </a:p>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Passionate About ? </a:t>
            </a:r>
          </a:p>
        </p:txBody>
      </p:sp>
      <p:sp>
        <p:nvSpPr>
          <p:cNvPr id="44" name="TextBox 15">
            <a:extLst>
              <a:ext uri="{FF2B5EF4-FFF2-40B4-BE49-F238E27FC236}">
                <a16:creationId xmlns:a16="http://schemas.microsoft.com/office/drawing/2014/main" id="{EE7AFE28-D0EA-43E5-854F-BFD93B3FB158}"/>
              </a:ext>
            </a:extLst>
          </p:cNvPr>
          <p:cNvSpPr txBox="1"/>
          <p:nvPr/>
        </p:nvSpPr>
        <p:spPr>
          <a:xfrm>
            <a:off x="3243806" y="9207222"/>
            <a:ext cx="2548279" cy="1969770"/>
          </a:xfrm>
          <a:prstGeom prst="rect">
            <a:avLst/>
          </a:prstGeom>
          <a:noFill/>
        </p:spPr>
        <p:txBody>
          <a:bodyPr wrap="square" lIns="0" tIns="0" rIns="0" bIns="0" rtlCol="0">
            <a:spAutoFit/>
          </a:bodyPr>
          <a:lstStyle/>
          <a:p>
            <a:pPr algn="ct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What You Can Be The Best In The World At?</a:t>
            </a:r>
          </a:p>
        </p:txBody>
      </p:sp>
      <p:sp>
        <p:nvSpPr>
          <p:cNvPr id="45" name="TextBox 15">
            <a:extLst>
              <a:ext uri="{FF2B5EF4-FFF2-40B4-BE49-F238E27FC236}">
                <a16:creationId xmlns:a16="http://schemas.microsoft.com/office/drawing/2014/main" id="{9DACC8CA-291C-47EC-BBEC-FA119363E976}"/>
              </a:ext>
            </a:extLst>
          </p:cNvPr>
          <p:cNvSpPr txBox="1"/>
          <p:nvPr/>
        </p:nvSpPr>
        <p:spPr>
          <a:xfrm>
            <a:off x="8344433" y="9199316"/>
            <a:ext cx="2548279" cy="1969770"/>
          </a:xfrm>
          <a:prstGeom prst="rect">
            <a:avLst/>
          </a:prstGeom>
          <a:noFill/>
        </p:spPr>
        <p:txBody>
          <a:bodyPr wrap="square" lIns="0" tIns="0" rIns="0" bIns="0" rtlCol="0">
            <a:spAutoFit/>
          </a:bodyPr>
          <a:lstStyle/>
          <a:p>
            <a:pPr algn="ct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What Drives Your Economic Engine?</a:t>
            </a:r>
          </a:p>
        </p:txBody>
      </p:sp>
      <p:sp>
        <p:nvSpPr>
          <p:cNvPr id="46" name="TextBox 17">
            <a:extLst>
              <a:ext uri="{FF2B5EF4-FFF2-40B4-BE49-F238E27FC236}">
                <a16:creationId xmlns:a16="http://schemas.microsoft.com/office/drawing/2014/main" id="{1C97DCAD-51D1-4068-AD5E-683298E11E53}"/>
              </a:ext>
            </a:extLst>
          </p:cNvPr>
          <p:cNvSpPr txBox="1"/>
          <p:nvPr/>
        </p:nvSpPr>
        <p:spPr>
          <a:xfrm>
            <a:off x="15898852" y="4800273"/>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Passion about?</a:t>
            </a:r>
          </a:p>
        </p:txBody>
      </p:sp>
    </p:spTree>
    <p:extLst>
      <p:ext uri="{BB962C8B-B14F-4D97-AF65-F5344CB8AC3E}">
        <p14:creationId xmlns:p14="http://schemas.microsoft.com/office/powerpoint/2010/main" val="3518961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Jim Collins </a:t>
            </a:r>
            <a:r>
              <a:rPr lang="en-US">
                <a:solidFill>
                  <a:schemeClr val="accent2"/>
                </a:solidFill>
              </a:rPr>
              <a:t>The Hedgehog Concept</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The Hedgehog Concept</a:t>
            </a:r>
          </a:p>
        </p:txBody>
      </p:sp>
      <p:sp>
        <p:nvSpPr>
          <p:cNvPr id="43" name="TextBox 16">
            <a:extLst>
              <a:ext uri="{FF2B5EF4-FFF2-40B4-BE49-F238E27FC236}">
                <a16:creationId xmlns:a16="http://schemas.microsoft.com/office/drawing/2014/main" id="{94D3E918-6C86-471C-A18E-EB6B1B92DBA2}"/>
              </a:ext>
            </a:extLst>
          </p:cNvPr>
          <p:cNvSpPr txBox="1"/>
          <p:nvPr/>
        </p:nvSpPr>
        <p:spPr>
          <a:xfrm>
            <a:off x="1676400" y="6650984"/>
            <a:ext cx="9793705" cy="2627835"/>
          </a:xfrm>
          <a:prstGeom prst="rect">
            <a:avLst/>
          </a:prstGeom>
          <a:noFill/>
        </p:spPr>
        <p:txBody>
          <a:bodyPr wrap="square" lIns="0" tIns="0" rIns="0" bIns="0" rtlCol="0">
            <a:spAutoFit/>
          </a:bodyPr>
          <a:lstStyle/>
          <a:p>
            <a:pPr>
              <a:lnSpc>
                <a:spcPct val="120000"/>
              </a:lnSpc>
            </a:pPr>
            <a:r>
              <a:rPr lang="en-US" sz="24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Gillette recognized that they have an unusual combination of two unique competencies:</a:t>
            </a:r>
          </a:p>
          <a:p>
            <a:pPr marL="457200" indent="-457200">
              <a:lnSpc>
                <a:spcPct val="120000"/>
              </a:lnSpc>
              <a:buAutoNum type="arabicParenR"/>
            </a:pPr>
            <a:r>
              <a:rPr lang="en-US" sz="24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Ability to produce billions of low-cost products with high durability (shaving blades)</a:t>
            </a:r>
          </a:p>
          <a:p>
            <a:pPr marL="457200" indent="-457200">
              <a:lnSpc>
                <a:spcPct val="120000"/>
              </a:lnSpc>
              <a:buAutoNum type="arabicParenR"/>
            </a:pPr>
            <a:r>
              <a:rPr lang="en-US" sz="24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 Ability to build up global brands of consumable goods (Coca Cola in shaving) </a:t>
            </a:r>
            <a:endParaRPr lang="en-US" sz="2400" spc="5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 name="Obrázek 4">
            <a:extLst>
              <a:ext uri="{FF2B5EF4-FFF2-40B4-BE49-F238E27FC236}">
                <a16:creationId xmlns:a16="http://schemas.microsoft.com/office/drawing/2014/main" id="{1E44F5FA-A007-4CA9-B365-469746D27E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8483" y="5157184"/>
            <a:ext cx="3890211" cy="1162504"/>
          </a:xfrm>
          <a:prstGeom prst="rect">
            <a:avLst/>
          </a:prstGeom>
        </p:spPr>
      </p:pic>
      <p:pic>
        <p:nvPicPr>
          <p:cNvPr id="9" name="Obrázek 8">
            <a:extLst>
              <a:ext uri="{FF2B5EF4-FFF2-40B4-BE49-F238E27FC236}">
                <a16:creationId xmlns:a16="http://schemas.microsoft.com/office/drawing/2014/main" id="{25744E2F-75A1-46C6-A55F-3878E7243D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6400" y="9971075"/>
            <a:ext cx="7146759" cy="838876"/>
          </a:xfrm>
          <a:prstGeom prst="rect">
            <a:avLst/>
          </a:prstGeom>
        </p:spPr>
      </p:pic>
      <p:sp>
        <p:nvSpPr>
          <p:cNvPr id="49" name="TextBox 16">
            <a:extLst>
              <a:ext uri="{FF2B5EF4-FFF2-40B4-BE49-F238E27FC236}">
                <a16:creationId xmlns:a16="http://schemas.microsoft.com/office/drawing/2014/main" id="{91CE7090-A57C-45F3-92A3-4CA14CC64687}"/>
              </a:ext>
            </a:extLst>
          </p:cNvPr>
          <p:cNvSpPr txBox="1"/>
          <p:nvPr/>
        </p:nvSpPr>
        <p:spPr>
          <a:xfrm>
            <a:off x="1676400" y="11052586"/>
            <a:ext cx="9793705" cy="855042"/>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Kimberly-Clark found out that they have a talent to create special kind of paper goods which are the top in their categories (Kleenex)</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1" name="Oval 13">
            <a:extLst>
              <a:ext uri="{FF2B5EF4-FFF2-40B4-BE49-F238E27FC236}">
                <a16:creationId xmlns:a16="http://schemas.microsoft.com/office/drawing/2014/main" id="{C786215D-1D13-4F63-82A2-88D58090756E}"/>
              </a:ext>
            </a:extLst>
          </p:cNvPr>
          <p:cNvSpPr/>
          <p:nvPr/>
        </p:nvSpPr>
        <p:spPr>
          <a:xfrm>
            <a:off x="1708483" y="2906049"/>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Grafický objekt 51" descr="Trofej obrys">
            <a:extLst>
              <a:ext uri="{FF2B5EF4-FFF2-40B4-BE49-F238E27FC236}">
                <a16:creationId xmlns:a16="http://schemas.microsoft.com/office/drawing/2014/main" id="{B0BD35F4-79FA-4D12-9122-3E0153E015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962873" y="3147728"/>
            <a:ext cx="1122947" cy="1122947"/>
          </a:xfrm>
          <a:prstGeom prst="rect">
            <a:avLst/>
          </a:prstGeom>
        </p:spPr>
      </p:pic>
      <p:sp>
        <p:nvSpPr>
          <p:cNvPr id="53" name="TextBox 17">
            <a:extLst>
              <a:ext uri="{FF2B5EF4-FFF2-40B4-BE49-F238E27FC236}">
                <a16:creationId xmlns:a16="http://schemas.microsoft.com/office/drawing/2014/main" id="{966BBB79-4948-4B2F-A18A-A1C8C0980364}"/>
              </a:ext>
            </a:extLst>
          </p:cNvPr>
          <p:cNvSpPr txBox="1"/>
          <p:nvPr/>
        </p:nvSpPr>
        <p:spPr>
          <a:xfrm>
            <a:off x="3588473" y="3451185"/>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Be best in the world?</a:t>
            </a:r>
          </a:p>
        </p:txBody>
      </p:sp>
      <p:sp>
        <p:nvSpPr>
          <p:cNvPr id="54" name="Oval 14">
            <a:extLst>
              <a:ext uri="{FF2B5EF4-FFF2-40B4-BE49-F238E27FC236}">
                <a16:creationId xmlns:a16="http://schemas.microsoft.com/office/drawing/2014/main" id="{EEC2DB49-2C5F-4784-9D70-8635D5970890}"/>
              </a:ext>
            </a:extLst>
          </p:cNvPr>
          <p:cNvSpPr/>
          <p:nvPr/>
        </p:nvSpPr>
        <p:spPr>
          <a:xfrm>
            <a:off x="13522549" y="2938589"/>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fický objekt 54" descr="Ukazatel obrys">
            <a:extLst>
              <a:ext uri="{FF2B5EF4-FFF2-40B4-BE49-F238E27FC236}">
                <a16:creationId xmlns:a16="http://schemas.microsoft.com/office/drawing/2014/main" id="{8BBBE3D9-0A25-4C06-8F6D-99310BFB7BC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3792179" y="3093334"/>
            <a:ext cx="1122947" cy="1122947"/>
          </a:xfrm>
          <a:prstGeom prst="rect">
            <a:avLst/>
          </a:prstGeom>
        </p:spPr>
      </p:pic>
      <p:sp>
        <p:nvSpPr>
          <p:cNvPr id="56" name="TextBox 19">
            <a:extLst>
              <a:ext uri="{FF2B5EF4-FFF2-40B4-BE49-F238E27FC236}">
                <a16:creationId xmlns:a16="http://schemas.microsoft.com/office/drawing/2014/main" id="{FC50FC49-A548-4222-81DE-9739AD06F369}"/>
              </a:ext>
            </a:extLst>
          </p:cNvPr>
          <p:cNvSpPr txBox="1"/>
          <p:nvPr/>
        </p:nvSpPr>
        <p:spPr>
          <a:xfrm>
            <a:off x="15417779" y="3451185"/>
            <a:ext cx="6973074"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Drivers of economic engine?</a:t>
            </a:r>
          </a:p>
        </p:txBody>
      </p:sp>
      <p:sp>
        <p:nvSpPr>
          <p:cNvPr id="57" name="TextBox 16">
            <a:extLst>
              <a:ext uri="{FF2B5EF4-FFF2-40B4-BE49-F238E27FC236}">
                <a16:creationId xmlns:a16="http://schemas.microsoft.com/office/drawing/2014/main" id="{61148589-8AB7-42E7-AEFC-BDC8495CBEAD}"/>
              </a:ext>
            </a:extLst>
          </p:cNvPr>
          <p:cNvSpPr txBox="1"/>
          <p:nvPr/>
        </p:nvSpPr>
        <p:spPr>
          <a:xfrm>
            <a:off x="13602759" y="6523977"/>
            <a:ext cx="9793705" cy="1298241"/>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 per customer. Move from profit per division to profit per customer reflects the economic power of repetitive purchases (ex: shaving blades) multiply by profit per one purchase (ex: Mach3 )</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8" name="Obrázek 57">
            <a:extLst>
              <a:ext uri="{FF2B5EF4-FFF2-40B4-BE49-F238E27FC236}">
                <a16:creationId xmlns:a16="http://schemas.microsoft.com/office/drawing/2014/main" id="{4CFA8DAF-6E5B-47BE-9889-9FA635AE31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634842" y="5030177"/>
            <a:ext cx="3890211" cy="1162504"/>
          </a:xfrm>
          <a:prstGeom prst="rect">
            <a:avLst/>
          </a:prstGeom>
        </p:spPr>
      </p:pic>
      <p:pic>
        <p:nvPicPr>
          <p:cNvPr id="59" name="Obrázek 58">
            <a:extLst>
              <a:ext uri="{FF2B5EF4-FFF2-40B4-BE49-F238E27FC236}">
                <a16:creationId xmlns:a16="http://schemas.microsoft.com/office/drawing/2014/main" id="{6764383F-6757-4663-8D99-9330A16401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602759" y="9844068"/>
            <a:ext cx="7146759" cy="838876"/>
          </a:xfrm>
          <a:prstGeom prst="rect">
            <a:avLst/>
          </a:prstGeom>
        </p:spPr>
      </p:pic>
      <p:sp>
        <p:nvSpPr>
          <p:cNvPr id="60" name="TextBox 16">
            <a:extLst>
              <a:ext uri="{FF2B5EF4-FFF2-40B4-BE49-F238E27FC236}">
                <a16:creationId xmlns:a16="http://schemas.microsoft.com/office/drawing/2014/main" id="{46B0E441-2DFD-4995-B663-5845F95FC1EF}"/>
              </a:ext>
            </a:extLst>
          </p:cNvPr>
          <p:cNvSpPr txBox="1"/>
          <p:nvPr/>
        </p:nvSpPr>
        <p:spPr>
          <a:xfrm>
            <a:off x="13602759" y="10925579"/>
            <a:ext cx="9793705" cy="1298241"/>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 per product brand. Moving from profit per fixed asset (production plant) to the profit per product brand will be more resistant to economic cycles and more profitable during the bad and good times.</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77842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4384000" cy="13716000"/>
          </a:xfrm>
          <a:prstGeom prst="rect">
            <a:avLst/>
          </a:prstGeom>
          <a:gradFill flip="none" rotWithShape="1">
            <a:gsLst>
              <a:gs pos="0">
                <a:schemeClr val="accent1"/>
              </a:gs>
              <a:gs pos="33000">
                <a:schemeClr val="accent2"/>
              </a:gs>
              <a:gs pos="66000">
                <a:schemeClr val="accent4"/>
              </a:gs>
              <a:gs pos="100000">
                <a:schemeClr val="accent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93878" y="3172222"/>
            <a:ext cx="11396245" cy="3397853"/>
          </a:xfrm>
          <a:prstGeom prst="rect">
            <a:avLst/>
          </a:prstGeom>
          <a:noFill/>
        </p:spPr>
        <p:txBody>
          <a:bodyPr wrap="square" lIns="0" tIns="0" rIns="0" bIns="0" rtlCol="0">
            <a:spAutoFit/>
          </a:bodyPr>
          <a:lstStyle/>
          <a:p>
            <a:pPr algn="ctr">
              <a:lnSpc>
                <a:spcPct val="120000"/>
              </a:lnSpc>
            </a:pPr>
            <a:r>
              <a:rPr lang="en-US" sz="9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Thank You</a:t>
            </a:r>
          </a:p>
          <a:p>
            <a:pPr algn="ctr">
              <a:lnSpc>
                <a:spcPct val="120000"/>
              </a:lnSpc>
            </a:pPr>
            <a:r>
              <a:rPr lang="en-US" sz="9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For Your Watching</a:t>
            </a:r>
          </a:p>
        </p:txBody>
      </p:sp>
      <p:sp>
        <p:nvSpPr>
          <p:cNvPr id="6" name="TextBox 5"/>
          <p:cNvSpPr txBox="1"/>
          <p:nvPr/>
        </p:nvSpPr>
        <p:spPr>
          <a:xfrm>
            <a:off x="6493878" y="8235348"/>
            <a:ext cx="11396245" cy="652102"/>
          </a:xfrm>
          <a:prstGeom prst="rect">
            <a:avLst/>
          </a:prstGeom>
          <a:noFill/>
        </p:spPr>
        <p:txBody>
          <a:bodyPr wrap="square" lIns="0" tIns="0" rIns="0" bIns="0" rtlCol="0">
            <a:spAutoFit/>
          </a:bodyPr>
          <a:lstStyle/>
          <a:p>
            <a:pPr algn="ctr">
              <a:lnSpc>
                <a:spcPct val="120000"/>
              </a:lnSpc>
            </a:pPr>
            <a:r>
              <a:rPr lang="en-US" sz="3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Jakub &amp; Andrej</a:t>
            </a:r>
          </a:p>
        </p:txBody>
      </p:sp>
      <p:grpSp>
        <p:nvGrpSpPr>
          <p:cNvPr id="15" name="Group 14"/>
          <p:cNvGrpSpPr/>
          <p:nvPr/>
        </p:nvGrpSpPr>
        <p:grpSpPr>
          <a:xfrm>
            <a:off x="6705111" y="3056793"/>
            <a:ext cx="10973779" cy="3965376"/>
            <a:chOff x="6893895" y="4227741"/>
            <a:chExt cx="10973779" cy="3965376"/>
          </a:xfrm>
        </p:grpSpPr>
        <p:grpSp>
          <p:nvGrpSpPr>
            <p:cNvPr id="16" name="Group 15"/>
            <p:cNvGrpSpPr/>
            <p:nvPr/>
          </p:nvGrpSpPr>
          <p:grpSpPr>
            <a:xfrm>
              <a:off x="6893895" y="4227741"/>
              <a:ext cx="1473200" cy="1463040"/>
              <a:chOff x="6602493" y="3769678"/>
              <a:chExt cx="1473200" cy="1463040"/>
            </a:xfrm>
          </p:grpSpPr>
          <p:cxnSp>
            <p:nvCxnSpPr>
              <p:cNvPr id="20" name="Straight Connector 19"/>
              <p:cNvCxnSpPr/>
              <p:nvPr/>
            </p:nvCxnSpPr>
            <p:spPr>
              <a:xfrm flipH="1">
                <a:off x="6612653"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602493"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rot="10800000">
              <a:off x="16394474" y="6730077"/>
              <a:ext cx="1473200" cy="1463040"/>
              <a:chOff x="6009640" y="2851103"/>
              <a:chExt cx="1473200" cy="1463040"/>
            </a:xfrm>
          </p:grpSpPr>
          <p:cxnSp>
            <p:nvCxnSpPr>
              <p:cNvPr id="18" name="Straight Connector 17"/>
              <p:cNvCxnSpPr/>
              <p:nvPr/>
            </p:nvCxnSpPr>
            <p:spPr>
              <a:xfrm flipH="1">
                <a:off x="6019800" y="2866025"/>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09640" y="2851103"/>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2496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t>Our </a:t>
            </a:r>
            <a:r>
              <a:rPr lang="en-US">
                <a:solidFill>
                  <a:schemeClr val="accent2"/>
                </a:solidFill>
              </a:rPr>
              <a:t>Agenda</a:t>
            </a:r>
          </a:p>
        </p:txBody>
      </p:sp>
      <p:sp>
        <p:nvSpPr>
          <p:cNvPr id="3" name="Text Placeholder 2"/>
          <p:cNvSpPr>
            <a:spLocks noGrp="1"/>
          </p:cNvSpPr>
          <p:nvPr>
            <p:ph type="body" sz="quarter" idx="10"/>
          </p:nvPr>
        </p:nvSpPr>
        <p:spPr/>
        <p:txBody>
          <a:bodyPr/>
          <a:lstStyle/>
          <a:p>
            <a:pPr algn="l"/>
            <a:r>
              <a:rPr lang="cs-CZ" err="1"/>
              <a:t>Consultancy</a:t>
            </a:r>
            <a:r>
              <a:rPr lang="cs-CZ"/>
              <a:t> Project </a:t>
            </a:r>
            <a:r>
              <a:rPr lang="en-US"/>
              <a:t>| </a:t>
            </a:r>
            <a:r>
              <a:rPr lang="en-US">
                <a:solidFill>
                  <a:schemeClr val="accent2"/>
                </a:solidFill>
              </a:rPr>
              <a:t>Evaluation &amp; Priorities Setting</a:t>
            </a:r>
          </a:p>
        </p:txBody>
      </p:sp>
      <p:sp>
        <p:nvSpPr>
          <p:cNvPr id="22" name="Oval 21"/>
          <p:cNvSpPr/>
          <p:nvPr/>
        </p:nvSpPr>
        <p:spPr>
          <a:xfrm>
            <a:off x="7040441" y="3398520"/>
            <a:ext cx="1199758" cy="119975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22" idx="2"/>
          </p:cNvCxnSpPr>
          <p:nvPr/>
        </p:nvCxnSpPr>
        <p:spPr>
          <a:xfrm>
            <a:off x="5244253" y="3998398"/>
            <a:ext cx="179618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170420" y="3586522"/>
            <a:ext cx="939800" cy="823752"/>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01</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TextBox 27"/>
          <p:cNvSpPr txBox="1"/>
          <p:nvPr/>
        </p:nvSpPr>
        <p:spPr>
          <a:xfrm>
            <a:off x="1753803" y="3775324"/>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 min</a:t>
            </a:r>
          </a:p>
        </p:txBody>
      </p:sp>
      <p:sp>
        <p:nvSpPr>
          <p:cNvPr id="29" name="TextBox 28"/>
          <p:cNvSpPr txBox="1"/>
          <p:nvPr/>
        </p:nvSpPr>
        <p:spPr>
          <a:xfrm>
            <a:off x="9248047" y="3706011"/>
            <a:ext cx="7719153" cy="584775"/>
          </a:xfrm>
          <a:prstGeom prst="rect">
            <a:avLst/>
          </a:prstGeom>
          <a:noFill/>
        </p:spPr>
        <p:txBody>
          <a:bodyPr wrap="square" lIns="0" tIns="0" rIns="0" bIns="0" rtlCol="0">
            <a:spAutoFit/>
          </a:bodyPr>
          <a:lstStyle/>
          <a:p>
            <a:r>
              <a:rPr lang="cs-CZ" sz="380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Segmentation</a:t>
            </a:r>
            <a:endPar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2" name="Oval 71"/>
          <p:cNvSpPr/>
          <p:nvPr/>
        </p:nvSpPr>
        <p:spPr>
          <a:xfrm>
            <a:off x="7040441" y="5037221"/>
            <a:ext cx="1199758" cy="1199756"/>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p:cNvCxnSpPr>
            <a:endCxn id="72" idx="2"/>
          </p:cNvCxnSpPr>
          <p:nvPr/>
        </p:nvCxnSpPr>
        <p:spPr>
          <a:xfrm>
            <a:off x="5244253" y="5637099"/>
            <a:ext cx="179618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7170420" y="5225223"/>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02</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5" name="TextBox 74"/>
          <p:cNvSpPr txBox="1"/>
          <p:nvPr/>
        </p:nvSpPr>
        <p:spPr>
          <a:xfrm>
            <a:off x="1753803" y="5414025"/>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20 min</a:t>
            </a:r>
          </a:p>
        </p:txBody>
      </p:sp>
      <p:sp>
        <p:nvSpPr>
          <p:cNvPr id="76" name="TextBox 75"/>
          <p:cNvSpPr txBox="1"/>
          <p:nvPr/>
        </p:nvSpPr>
        <p:spPr>
          <a:xfrm>
            <a:off x="9248047" y="5344712"/>
            <a:ext cx="7946649"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BCG Matrix</a:t>
            </a:r>
          </a:p>
        </p:txBody>
      </p:sp>
      <p:sp>
        <p:nvSpPr>
          <p:cNvPr id="78" name="Oval 77"/>
          <p:cNvSpPr/>
          <p:nvPr/>
        </p:nvSpPr>
        <p:spPr>
          <a:xfrm>
            <a:off x="7040441" y="6675922"/>
            <a:ext cx="1199758" cy="1199756"/>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a:endCxn id="78" idx="2"/>
          </p:cNvCxnSpPr>
          <p:nvPr/>
        </p:nvCxnSpPr>
        <p:spPr>
          <a:xfrm>
            <a:off x="5244253" y="7275800"/>
            <a:ext cx="179618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7170420" y="6863924"/>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03</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1" name="TextBox 80"/>
          <p:cNvSpPr txBox="1"/>
          <p:nvPr/>
        </p:nvSpPr>
        <p:spPr>
          <a:xfrm>
            <a:off x="1753803" y="7052726"/>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20 min</a:t>
            </a:r>
          </a:p>
        </p:txBody>
      </p:sp>
      <p:sp>
        <p:nvSpPr>
          <p:cNvPr id="82" name="TextBox 81"/>
          <p:cNvSpPr txBox="1"/>
          <p:nvPr/>
        </p:nvSpPr>
        <p:spPr>
          <a:xfrm>
            <a:off x="9248047" y="6983413"/>
            <a:ext cx="5749805"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GE McKinsey Matrix</a:t>
            </a:r>
          </a:p>
        </p:txBody>
      </p:sp>
      <p:sp>
        <p:nvSpPr>
          <p:cNvPr id="84" name="Oval 83"/>
          <p:cNvSpPr/>
          <p:nvPr/>
        </p:nvSpPr>
        <p:spPr>
          <a:xfrm>
            <a:off x="7040441" y="8314623"/>
            <a:ext cx="1199758" cy="1199756"/>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p:cNvCxnSpPr>
            <a:endCxn id="84" idx="2"/>
          </p:cNvCxnSpPr>
          <p:nvPr/>
        </p:nvCxnSpPr>
        <p:spPr>
          <a:xfrm>
            <a:off x="5244253" y="8914501"/>
            <a:ext cx="1796188"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170420" y="8502625"/>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04</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7" name="TextBox 86"/>
          <p:cNvSpPr txBox="1"/>
          <p:nvPr/>
        </p:nvSpPr>
        <p:spPr>
          <a:xfrm>
            <a:off x="1753803" y="8691427"/>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 min</a:t>
            </a:r>
          </a:p>
        </p:txBody>
      </p:sp>
      <p:sp>
        <p:nvSpPr>
          <p:cNvPr id="88" name="TextBox 87"/>
          <p:cNvSpPr txBox="1"/>
          <p:nvPr/>
        </p:nvSpPr>
        <p:spPr>
          <a:xfrm>
            <a:off x="9248047" y="8622114"/>
            <a:ext cx="8443605"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Hedgehog Concept </a:t>
            </a:r>
          </a:p>
        </p:txBody>
      </p:sp>
    </p:spTree>
    <p:extLst>
      <p:ext uri="{BB962C8B-B14F-4D97-AF65-F5344CB8AC3E}">
        <p14:creationId xmlns:p14="http://schemas.microsoft.com/office/powerpoint/2010/main" val="1904694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0"/>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239521" y="5896198"/>
            <a:ext cx="22169115" cy="1923604"/>
          </a:xfrm>
          <a:prstGeom prst="rect">
            <a:avLst/>
          </a:prstGeom>
          <a:noFill/>
        </p:spPr>
        <p:txBody>
          <a:bodyPr wrap="square" lIns="0" tIns="0" rIns="0" bIns="0" rtlCol="0">
            <a:spAutoFit/>
          </a:bodyPr>
          <a:lstStyle/>
          <a:p>
            <a:pPr algn="ctr"/>
            <a:r>
              <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Segmentation</a:t>
            </a:r>
          </a:p>
        </p:txBody>
      </p:sp>
      <p:grpSp>
        <p:nvGrpSpPr>
          <p:cNvPr id="40" name="Group 39"/>
          <p:cNvGrpSpPr/>
          <p:nvPr/>
        </p:nvGrpSpPr>
        <p:grpSpPr>
          <a:xfrm>
            <a:off x="5844209" y="5334599"/>
            <a:ext cx="12642573" cy="304680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5823889" y="404559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1594769" y="8838102"/>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52903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Targets of </a:t>
            </a:r>
            <a:r>
              <a:rPr lang="en-US">
                <a:solidFill>
                  <a:schemeClr val="accent2"/>
                </a:solidFill>
              </a:rPr>
              <a:t>Segmentation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4" name="TextBox 3"/>
          <p:cNvSpPr txBox="1"/>
          <p:nvPr/>
        </p:nvSpPr>
        <p:spPr>
          <a:xfrm>
            <a:off x="1676401" y="5032238"/>
            <a:ext cx="5753483" cy="6561220"/>
          </a:xfrm>
          <a:prstGeom prst="rect">
            <a:avLst/>
          </a:prstGeom>
          <a:noFill/>
        </p:spPr>
        <p:txBody>
          <a:bodyPr wrap="square" lIns="0" tIns="0" rIns="0" bIns="0" rtlCol="0">
            <a:spAutoFit/>
          </a:bodyPr>
          <a:lstStyle/>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 split all the potential customers on the market into homogeneous groups, which could be identified with the same or similar needs and buying behavior.</a:t>
            </a:r>
          </a:p>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Customers within selected segments should have as much as possible similar needs and buying behavior. </a:t>
            </a:r>
          </a:p>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On the other hand, the needs and buying behavior of the customers across the selected segments should be different as much as possible.</a:t>
            </a:r>
          </a:p>
        </p:txBody>
      </p:sp>
      <p:sp>
        <p:nvSpPr>
          <p:cNvPr id="7" name="TextBox 6"/>
          <p:cNvSpPr txBox="1"/>
          <p:nvPr/>
        </p:nvSpPr>
        <p:spPr>
          <a:xfrm>
            <a:off x="1679568" y="3365841"/>
            <a:ext cx="5750806"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Definition</a:t>
            </a:r>
          </a:p>
        </p:txBody>
      </p:sp>
      <p:sp>
        <p:nvSpPr>
          <p:cNvPr id="10" name="TextBox 9"/>
          <p:cNvSpPr txBox="1"/>
          <p:nvPr/>
        </p:nvSpPr>
        <p:spPr>
          <a:xfrm>
            <a:off x="9315014" y="5032242"/>
            <a:ext cx="5753483" cy="667201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There can be countless criteria found for the business-to-customer markets. Nevertheless, the most frequent ones are:</a:t>
            </a:r>
          </a:p>
          <a:p>
            <a:pPr marL="342900" indent="-342900">
              <a:lnSpc>
                <a:spcPct val="140000"/>
              </a:lnSpc>
              <a:buClr>
                <a:srgbClr val="00AFD2"/>
              </a:buClr>
              <a:buFont typeface="Wingdings" panose="05000000000000000000" pitchFamily="2" charset="2"/>
              <a:buChar char="§"/>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Geographic (continents, countries, regions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Demographic (age, sex, ethnicity, religion, marital status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Socioeconomic (education, employment, income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Psychologic (personal values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Buying behavior (frequency and volume of purchase, brand loyalty etc.)</a:t>
            </a:r>
          </a:p>
        </p:txBody>
      </p:sp>
      <p:sp>
        <p:nvSpPr>
          <p:cNvPr id="11" name="TextBox 10"/>
          <p:cNvSpPr txBox="1"/>
          <p:nvPr/>
        </p:nvSpPr>
        <p:spPr>
          <a:xfrm>
            <a:off x="9318181" y="33658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B2C Segmentation Criteria</a:t>
            </a:r>
          </a:p>
        </p:txBody>
      </p:sp>
      <p:sp>
        <p:nvSpPr>
          <p:cNvPr id="12" name="TextBox 11"/>
          <p:cNvSpPr txBox="1"/>
          <p:nvPr/>
        </p:nvSpPr>
        <p:spPr>
          <a:xfrm>
            <a:off x="16954117" y="5032238"/>
            <a:ext cx="5753483" cy="5065426"/>
          </a:xfrm>
          <a:prstGeom prst="rect">
            <a:avLst/>
          </a:prstGeom>
          <a:noFill/>
        </p:spPr>
        <p:txBody>
          <a:bodyPr wrap="square" lIns="0" tIns="0" rIns="0" bIns="0" rtlCol="0">
            <a:spAutoFit/>
          </a:bodyPr>
          <a:lstStyle/>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most useful criteria for the business-to-business market are:</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Organization status (industry sector, size, culture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Operation status (production, purchasing process and frequency, quality requirements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Buying behavior (purchasing policy, decision making process etc.)</a:t>
            </a:r>
          </a:p>
        </p:txBody>
      </p:sp>
      <p:sp>
        <p:nvSpPr>
          <p:cNvPr id="13" name="TextBox 12"/>
          <p:cNvSpPr txBox="1"/>
          <p:nvPr/>
        </p:nvSpPr>
        <p:spPr>
          <a:xfrm>
            <a:off x="16957284" y="33658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B2B Segmentation Criteria</a:t>
            </a:r>
          </a:p>
        </p:txBody>
      </p:sp>
    </p:spTree>
    <p:extLst>
      <p:ext uri="{BB962C8B-B14F-4D97-AF65-F5344CB8AC3E}">
        <p14:creationId xmlns:p14="http://schemas.microsoft.com/office/powerpoint/2010/main" val="1228164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Segments’ </a:t>
            </a:r>
            <a:r>
              <a:rPr lang="en-US">
                <a:solidFill>
                  <a:schemeClr val="accent2"/>
                </a:solidFill>
              </a:rPr>
              <a:t>Key Performance Indicators</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5" name="Oval 35">
            <a:extLst>
              <a:ext uri="{FF2B5EF4-FFF2-40B4-BE49-F238E27FC236}">
                <a16:creationId xmlns:a16="http://schemas.microsoft.com/office/drawing/2014/main" id="{57A4D0BB-C316-4861-9381-9B34AE3C41B5}"/>
              </a:ext>
            </a:extLst>
          </p:cNvPr>
          <p:cNvSpPr>
            <a:spLocks noChangeArrowheads="1"/>
          </p:cNvSpPr>
          <p:nvPr/>
        </p:nvSpPr>
        <p:spPr bwMode="auto">
          <a:xfrm>
            <a:off x="9869489" y="7720476"/>
            <a:ext cx="4648198" cy="4650682"/>
          </a:xfrm>
          <a:prstGeom prst="ellipse">
            <a:avLst/>
          </a:prstGeom>
          <a:gradFill>
            <a:gsLst>
              <a:gs pos="0">
                <a:schemeClr val="accent1"/>
              </a:gs>
              <a:gs pos="33000">
                <a:schemeClr val="accent2"/>
              </a:gs>
              <a:gs pos="66000">
                <a:schemeClr val="accent3"/>
              </a:gs>
              <a:gs pos="100000">
                <a:schemeClr val="accent4"/>
              </a:gs>
            </a:gsLst>
            <a:lin ang="54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6" name="Freeform 49">
            <a:extLst>
              <a:ext uri="{FF2B5EF4-FFF2-40B4-BE49-F238E27FC236}">
                <a16:creationId xmlns:a16="http://schemas.microsoft.com/office/drawing/2014/main" id="{91989B0C-48D5-44CC-8A96-E39E6B86E51E}"/>
              </a:ext>
            </a:extLst>
          </p:cNvPr>
          <p:cNvSpPr>
            <a:spLocks/>
          </p:cNvSpPr>
          <p:nvPr/>
        </p:nvSpPr>
        <p:spPr bwMode="auto">
          <a:xfrm>
            <a:off x="8858251" y="6415205"/>
            <a:ext cx="1079500" cy="1943100"/>
          </a:xfrm>
          <a:custGeom>
            <a:avLst/>
            <a:gdLst>
              <a:gd name="T0" fmla="*/ 348 w 348"/>
              <a:gd name="T1" fmla="*/ 627 h 627"/>
              <a:gd name="T2" fmla="*/ 348 w 348"/>
              <a:gd name="T3" fmla="*/ 104 h 627"/>
              <a:gd name="T4" fmla="*/ 244 w 348"/>
              <a:gd name="T5" fmla="*/ 0 h 627"/>
              <a:gd name="T6" fmla="*/ 0 w 348"/>
              <a:gd name="T7" fmla="*/ 0 h 627"/>
            </a:gdLst>
            <a:ahLst/>
            <a:cxnLst>
              <a:cxn ang="0">
                <a:pos x="T0" y="T1"/>
              </a:cxn>
              <a:cxn ang="0">
                <a:pos x="T2" y="T3"/>
              </a:cxn>
              <a:cxn ang="0">
                <a:pos x="T4" y="T5"/>
              </a:cxn>
              <a:cxn ang="0">
                <a:pos x="T6" y="T7"/>
              </a:cxn>
            </a:cxnLst>
            <a:rect l="0" t="0" r="r" b="b"/>
            <a:pathLst>
              <a:path w="348" h="627">
                <a:moveTo>
                  <a:pt x="348" y="627"/>
                </a:moveTo>
                <a:cubicBezTo>
                  <a:pt x="348" y="104"/>
                  <a:pt x="348" y="104"/>
                  <a:pt x="348" y="104"/>
                </a:cubicBezTo>
                <a:cubicBezTo>
                  <a:pt x="348" y="46"/>
                  <a:pt x="301" y="0"/>
                  <a:pt x="244" y="0"/>
                </a:cubicBezTo>
                <a:cubicBezTo>
                  <a:pt x="0" y="0"/>
                  <a:pt x="0" y="0"/>
                  <a:pt x="0" y="0"/>
                </a:cubicBezTo>
              </a:path>
            </a:pathLst>
          </a:custGeom>
          <a:noFill/>
          <a:ln w="28575"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Freeform 50">
            <a:extLst>
              <a:ext uri="{FF2B5EF4-FFF2-40B4-BE49-F238E27FC236}">
                <a16:creationId xmlns:a16="http://schemas.microsoft.com/office/drawing/2014/main" id="{DC5F4A01-DC4F-4959-B79B-D7E67F99D5F3}"/>
              </a:ext>
            </a:extLst>
          </p:cNvPr>
          <p:cNvSpPr>
            <a:spLocks/>
          </p:cNvSpPr>
          <p:nvPr/>
        </p:nvSpPr>
        <p:spPr bwMode="auto">
          <a:xfrm>
            <a:off x="10328276" y="3873617"/>
            <a:ext cx="922338" cy="3462338"/>
          </a:xfrm>
          <a:custGeom>
            <a:avLst/>
            <a:gdLst>
              <a:gd name="T0" fmla="*/ 298 w 298"/>
              <a:gd name="T1" fmla="*/ 1117 h 1117"/>
              <a:gd name="T2" fmla="*/ 298 w 298"/>
              <a:gd name="T3" fmla="*/ 104 h 1117"/>
              <a:gd name="T4" fmla="*/ 194 w 298"/>
              <a:gd name="T5" fmla="*/ 0 h 1117"/>
              <a:gd name="T6" fmla="*/ 0 w 298"/>
              <a:gd name="T7" fmla="*/ 0 h 1117"/>
            </a:gdLst>
            <a:ahLst/>
            <a:cxnLst>
              <a:cxn ang="0">
                <a:pos x="T0" y="T1"/>
              </a:cxn>
              <a:cxn ang="0">
                <a:pos x="T2" y="T3"/>
              </a:cxn>
              <a:cxn ang="0">
                <a:pos x="T4" y="T5"/>
              </a:cxn>
              <a:cxn ang="0">
                <a:pos x="T6" y="T7"/>
              </a:cxn>
            </a:cxnLst>
            <a:rect l="0" t="0" r="r" b="b"/>
            <a:pathLst>
              <a:path w="298" h="1117">
                <a:moveTo>
                  <a:pt x="298" y="1117"/>
                </a:moveTo>
                <a:cubicBezTo>
                  <a:pt x="298" y="104"/>
                  <a:pt x="298" y="104"/>
                  <a:pt x="298" y="104"/>
                </a:cubicBezTo>
                <a:cubicBezTo>
                  <a:pt x="298" y="46"/>
                  <a:pt x="252" y="0"/>
                  <a:pt x="194" y="0"/>
                </a:cubicBezTo>
                <a:cubicBezTo>
                  <a:pt x="0" y="0"/>
                  <a:pt x="0" y="0"/>
                  <a:pt x="0" y="0"/>
                </a:cubicBezTo>
              </a:path>
            </a:pathLst>
          </a:custGeom>
          <a:noFill/>
          <a:ln w="28575"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52">
            <a:extLst>
              <a:ext uri="{FF2B5EF4-FFF2-40B4-BE49-F238E27FC236}">
                <a16:creationId xmlns:a16="http://schemas.microsoft.com/office/drawing/2014/main" id="{A83DAA17-1467-4F99-9931-A691B75AB137}"/>
              </a:ext>
            </a:extLst>
          </p:cNvPr>
          <p:cNvSpPr>
            <a:spLocks/>
          </p:cNvSpPr>
          <p:nvPr/>
        </p:nvSpPr>
        <p:spPr bwMode="auto">
          <a:xfrm>
            <a:off x="14449426" y="6415205"/>
            <a:ext cx="1079500" cy="1943100"/>
          </a:xfrm>
          <a:custGeom>
            <a:avLst/>
            <a:gdLst>
              <a:gd name="T0" fmla="*/ 0 w 348"/>
              <a:gd name="T1" fmla="*/ 627 h 627"/>
              <a:gd name="T2" fmla="*/ 0 w 348"/>
              <a:gd name="T3" fmla="*/ 104 h 627"/>
              <a:gd name="T4" fmla="*/ 105 w 348"/>
              <a:gd name="T5" fmla="*/ 0 h 627"/>
              <a:gd name="T6" fmla="*/ 348 w 348"/>
              <a:gd name="T7" fmla="*/ 0 h 627"/>
            </a:gdLst>
            <a:ahLst/>
            <a:cxnLst>
              <a:cxn ang="0">
                <a:pos x="T0" y="T1"/>
              </a:cxn>
              <a:cxn ang="0">
                <a:pos x="T2" y="T3"/>
              </a:cxn>
              <a:cxn ang="0">
                <a:pos x="T4" y="T5"/>
              </a:cxn>
              <a:cxn ang="0">
                <a:pos x="T6" y="T7"/>
              </a:cxn>
            </a:cxnLst>
            <a:rect l="0" t="0" r="r" b="b"/>
            <a:pathLst>
              <a:path w="348" h="627">
                <a:moveTo>
                  <a:pt x="0" y="627"/>
                </a:moveTo>
                <a:cubicBezTo>
                  <a:pt x="0" y="104"/>
                  <a:pt x="0" y="104"/>
                  <a:pt x="0" y="104"/>
                </a:cubicBezTo>
                <a:cubicBezTo>
                  <a:pt x="0" y="46"/>
                  <a:pt x="47" y="0"/>
                  <a:pt x="105" y="0"/>
                </a:cubicBezTo>
                <a:cubicBezTo>
                  <a:pt x="348" y="0"/>
                  <a:pt x="348" y="0"/>
                  <a:pt x="348" y="0"/>
                </a:cubicBezTo>
              </a:path>
            </a:pathLst>
          </a:custGeom>
          <a:noFill/>
          <a:ln w="28575" cap="flat">
            <a:solidFill>
              <a:schemeClr val="accent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53">
            <a:extLst>
              <a:ext uri="{FF2B5EF4-FFF2-40B4-BE49-F238E27FC236}">
                <a16:creationId xmlns:a16="http://schemas.microsoft.com/office/drawing/2014/main" id="{208140B7-D9EC-491F-BE0B-D1DD98990526}"/>
              </a:ext>
            </a:extLst>
          </p:cNvPr>
          <p:cNvSpPr>
            <a:spLocks/>
          </p:cNvSpPr>
          <p:nvPr/>
        </p:nvSpPr>
        <p:spPr bwMode="auto">
          <a:xfrm>
            <a:off x="13136563" y="3873617"/>
            <a:ext cx="922338" cy="3462338"/>
          </a:xfrm>
          <a:custGeom>
            <a:avLst/>
            <a:gdLst>
              <a:gd name="T0" fmla="*/ 0 w 298"/>
              <a:gd name="T1" fmla="*/ 1117 h 1117"/>
              <a:gd name="T2" fmla="*/ 0 w 298"/>
              <a:gd name="T3" fmla="*/ 104 h 1117"/>
              <a:gd name="T4" fmla="*/ 104 w 298"/>
              <a:gd name="T5" fmla="*/ 0 h 1117"/>
              <a:gd name="T6" fmla="*/ 298 w 298"/>
              <a:gd name="T7" fmla="*/ 0 h 1117"/>
            </a:gdLst>
            <a:ahLst/>
            <a:cxnLst>
              <a:cxn ang="0">
                <a:pos x="T0" y="T1"/>
              </a:cxn>
              <a:cxn ang="0">
                <a:pos x="T2" y="T3"/>
              </a:cxn>
              <a:cxn ang="0">
                <a:pos x="T4" y="T5"/>
              </a:cxn>
              <a:cxn ang="0">
                <a:pos x="T6" y="T7"/>
              </a:cxn>
            </a:cxnLst>
            <a:rect l="0" t="0" r="r" b="b"/>
            <a:pathLst>
              <a:path w="298" h="1117">
                <a:moveTo>
                  <a:pt x="0" y="1117"/>
                </a:moveTo>
                <a:cubicBezTo>
                  <a:pt x="0" y="104"/>
                  <a:pt x="0" y="104"/>
                  <a:pt x="0" y="104"/>
                </a:cubicBezTo>
                <a:cubicBezTo>
                  <a:pt x="0" y="46"/>
                  <a:pt x="46" y="0"/>
                  <a:pt x="104" y="0"/>
                </a:cubicBezTo>
                <a:cubicBezTo>
                  <a:pt x="298" y="0"/>
                  <a:pt x="298" y="0"/>
                  <a:pt x="298" y="0"/>
                </a:cubicBezTo>
              </a:path>
            </a:pathLst>
          </a:custGeom>
          <a:noFill/>
          <a:ln w="28575" cap="flat">
            <a:solidFill>
              <a:schemeClr val="accent4"/>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Oval 55">
            <a:extLst>
              <a:ext uri="{FF2B5EF4-FFF2-40B4-BE49-F238E27FC236}">
                <a16:creationId xmlns:a16="http://schemas.microsoft.com/office/drawing/2014/main" id="{2AE56116-4B60-4326-8342-EFB7CE922C5B}"/>
              </a:ext>
            </a:extLst>
          </p:cNvPr>
          <p:cNvSpPr>
            <a:spLocks noChangeArrowheads="1"/>
          </p:cNvSpPr>
          <p:nvPr/>
        </p:nvSpPr>
        <p:spPr bwMode="auto">
          <a:xfrm>
            <a:off x="15528926" y="5767505"/>
            <a:ext cx="1295400" cy="1295400"/>
          </a:xfrm>
          <a:prstGeom prst="ellipse">
            <a:avLst/>
          </a:prstGeom>
          <a:noFill/>
          <a:ln w="28575" cap="flat">
            <a:solidFill>
              <a:schemeClr val="accent5"/>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57">
            <a:extLst>
              <a:ext uri="{FF2B5EF4-FFF2-40B4-BE49-F238E27FC236}">
                <a16:creationId xmlns:a16="http://schemas.microsoft.com/office/drawing/2014/main" id="{0B6ACA05-A806-42EE-BF44-C4B1A17D667A}"/>
              </a:ext>
            </a:extLst>
          </p:cNvPr>
          <p:cNvSpPr>
            <a:spLocks noChangeArrowheads="1"/>
          </p:cNvSpPr>
          <p:nvPr/>
        </p:nvSpPr>
        <p:spPr bwMode="auto">
          <a:xfrm>
            <a:off x="14058901" y="3225917"/>
            <a:ext cx="1295400" cy="1295400"/>
          </a:xfrm>
          <a:prstGeom prst="ellipse">
            <a:avLst/>
          </a:prstGeom>
          <a:noFill/>
          <a:ln w="28575" cap="flat">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58">
            <a:extLst>
              <a:ext uri="{FF2B5EF4-FFF2-40B4-BE49-F238E27FC236}">
                <a16:creationId xmlns:a16="http://schemas.microsoft.com/office/drawing/2014/main" id="{1F77960A-35FA-414A-B46B-89A66F03A4E6}"/>
              </a:ext>
            </a:extLst>
          </p:cNvPr>
          <p:cNvSpPr>
            <a:spLocks noChangeArrowheads="1"/>
          </p:cNvSpPr>
          <p:nvPr/>
        </p:nvSpPr>
        <p:spPr bwMode="auto">
          <a:xfrm>
            <a:off x="9032876" y="3225917"/>
            <a:ext cx="1295400" cy="1295400"/>
          </a:xfrm>
          <a:prstGeom prst="ellipse">
            <a:avLst/>
          </a:prstGeom>
          <a:noFill/>
          <a:ln w="28575" cap="flat">
            <a:solidFill>
              <a:schemeClr val="accent3"/>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Oval 59">
            <a:extLst>
              <a:ext uri="{FF2B5EF4-FFF2-40B4-BE49-F238E27FC236}">
                <a16:creationId xmlns:a16="http://schemas.microsoft.com/office/drawing/2014/main" id="{40BC3C01-FB8A-4173-8022-2F99DEED3DBD}"/>
              </a:ext>
            </a:extLst>
          </p:cNvPr>
          <p:cNvSpPr>
            <a:spLocks noChangeArrowheads="1"/>
          </p:cNvSpPr>
          <p:nvPr/>
        </p:nvSpPr>
        <p:spPr bwMode="auto">
          <a:xfrm>
            <a:off x="7562851" y="5764330"/>
            <a:ext cx="1295400" cy="1298575"/>
          </a:xfrm>
          <a:prstGeom prst="ellipse">
            <a:avLst/>
          </a:prstGeom>
          <a:noFill/>
          <a:ln w="28575" cap="flat">
            <a:solidFill>
              <a:schemeClr val="accent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TextBox 65">
            <a:extLst>
              <a:ext uri="{FF2B5EF4-FFF2-40B4-BE49-F238E27FC236}">
                <a16:creationId xmlns:a16="http://schemas.microsoft.com/office/drawing/2014/main" id="{E81770C0-A675-4972-8EA7-5355B28E5FED}"/>
              </a:ext>
            </a:extLst>
          </p:cNvPr>
          <p:cNvSpPr txBox="1"/>
          <p:nvPr/>
        </p:nvSpPr>
        <p:spPr>
          <a:xfrm>
            <a:off x="1676401" y="8786837"/>
            <a:ext cx="4416888"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Growth</a:t>
            </a:r>
          </a:p>
        </p:txBody>
      </p:sp>
      <p:sp>
        <p:nvSpPr>
          <p:cNvPr id="15" name="TextBox 66">
            <a:extLst>
              <a:ext uri="{FF2B5EF4-FFF2-40B4-BE49-F238E27FC236}">
                <a16:creationId xmlns:a16="http://schemas.microsoft.com/office/drawing/2014/main" id="{5C98586A-9020-4912-BB25-3C223C1FB546}"/>
              </a:ext>
            </a:extLst>
          </p:cNvPr>
          <p:cNvSpPr txBox="1"/>
          <p:nvPr/>
        </p:nvSpPr>
        <p:spPr>
          <a:xfrm>
            <a:off x="1676401" y="9565286"/>
            <a:ext cx="4416888" cy="783804"/>
          </a:xfrm>
          <a:prstGeom prst="rect">
            <a:avLst/>
          </a:prstGeom>
          <a:noFill/>
        </p:spPr>
        <p:txBody>
          <a:bodyPr wrap="square" lIns="0" tIns="0" rIns="0" bIns="0" rtlCol="0">
            <a:spAutoFit/>
          </a:bodyPr>
          <a:lstStyle/>
          <a:p>
            <a:pPr algn="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Previous as well as projected growth of segment’s potential</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TextBox 67">
            <a:extLst>
              <a:ext uri="{FF2B5EF4-FFF2-40B4-BE49-F238E27FC236}">
                <a16:creationId xmlns:a16="http://schemas.microsoft.com/office/drawing/2014/main" id="{BCD4CE25-F0D2-467A-A006-922A3F89FB40}"/>
              </a:ext>
            </a:extLst>
          </p:cNvPr>
          <p:cNvSpPr txBox="1"/>
          <p:nvPr/>
        </p:nvSpPr>
        <p:spPr>
          <a:xfrm>
            <a:off x="1676401" y="5768874"/>
            <a:ext cx="5190134"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Profitability</a:t>
            </a:r>
          </a:p>
        </p:txBody>
      </p:sp>
      <p:sp>
        <p:nvSpPr>
          <p:cNvPr id="17" name="TextBox 68">
            <a:extLst>
              <a:ext uri="{FF2B5EF4-FFF2-40B4-BE49-F238E27FC236}">
                <a16:creationId xmlns:a16="http://schemas.microsoft.com/office/drawing/2014/main" id="{76DA465E-25C2-4F99-ADA0-FB69F053E45F}"/>
              </a:ext>
            </a:extLst>
          </p:cNvPr>
          <p:cNvSpPr txBox="1"/>
          <p:nvPr/>
        </p:nvSpPr>
        <p:spPr>
          <a:xfrm>
            <a:off x="2449646" y="6547323"/>
            <a:ext cx="4416888" cy="1190069"/>
          </a:xfrm>
          <a:prstGeom prst="rect">
            <a:avLst/>
          </a:prstGeom>
          <a:noFill/>
        </p:spPr>
        <p:txBody>
          <a:bodyPr wrap="square" lIns="0" tIns="0" rIns="0" bIns="0" rtlCol="0">
            <a:spAutoFit/>
          </a:bodyPr>
          <a:lstStyle/>
          <a:p>
            <a:pPr algn="r">
              <a:lnSpc>
                <a:spcPct val="120000"/>
              </a:lnSpc>
            </a:pPr>
            <a:r>
              <a:rPr lang="cs-CZ" sz="2200" spc="5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Estimated</a:t>
            </a:r>
            <a:r>
              <a:rPr lang="cs-CZ"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average profitability level generated by all main market players</a:t>
            </a:r>
          </a:p>
        </p:txBody>
      </p:sp>
      <p:sp>
        <p:nvSpPr>
          <p:cNvPr id="18" name="TextBox 69">
            <a:extLst>
              <a:ext uri="{FF2B5EF4-FFF2-40B4-BE49-F238E27FC236}">
                <a16:creationId xmlns:a16="http://schemas.microsoft.com/office/drawing/2014/main" id="{4230747E-1C28-4DB5-A814-B748881DFCBA}"/>
              </a:ext>
            </a:extLst>
          </p:cNvPr>
          <p:cNvSpPr txBox="1"/>
          <p:nvPr/>
        </p:nvSpPr>
        <p:spPr>
          <a:xfrm>
            <a:off x="3968288" y="3142407"/>
            <a:ext cx="4416888"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Potential</a:t>
            </a:r>
          </a:p>
        </p:txBody>
      </p:sp>
      <p:sp>
        <p:nvSpPr>
          <p:cNvPr id="19" name="TextBox 70">
            <a:extLst>
              <a:ext uri="{FF2B5EF4-FFF2-40B4-BE49-F238E27FC236}">
                <a16:creationId xmlns:a16="http://schemas.microsoft.com/office/drawing/2014/main" id="{974CD741-ADBD-4CA2-B25C-0CF0EEBF5D82}"/>
              </a:ext>
            </a:extLst>
          </p:cNvPr>
          <p:cNvSpPr txBox="1"/>
          <p:nvPr/>
        </p:nvSpPr>
        <p:spPr>
          <a:xfrm>
            <a:off x="3968288" y="3920856"/>
            <a:ext cx="4416888" cy="783804"/>
          </a:xfrm>
          <a:prstGeom prst="rect">
            <a:avLst/>
          </a:prstGeom>
          <a:noFill/>
        </p:spPr>
        <p:txBody>
          <a:bodyPr wrap="square" lIns="0" tIns="0" rIns="0" bIns="0" rtlCol="0">
            <a:spAutoFit/>
          </a:bodyPr>
          <a:lstStyle/>
          <a:p>
            <a:pPr algn="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 possible sales of relevant products and services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Box 71">
            <a:extLst>
              <a:ext uri="{FF2B5EF4-FFF2-40B4-BE49-F238E27FC236}">
                <a16:creationId xmlns:a16="http://schemas.microsoft.com/office/drawing/2014/main" id="{A2F93AB1-E1CE-4664-B194-CDC7F96BDE75}"/>
              </a:ext>
            </a:extLst>
          </p:cNvPr>
          <p:cNvSpPr txBox="1"/>
          <p:nvPr/>
        </p:nvSpPr>
        <p:spPr>
          <a:xfrm>
            <a:off x="18279936" y="8786837"/>
            <a:ext cx="4416888"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Reach</a:t>
            </a:r>
          </a:p>
        </p:txBody>
      </p:sp>
      <p:sp>
        <p:nvSpPr>
          <p:cNvPr id="21" name="TextBox 72">
            <a:extLst>
              <a:ext uri="{FF2B5EF4-FFF2-40B4-BE49-F238E27FC236}">
                <a16:creationId xmlns:a16="http://schemas.microsoft.com/office/drawing/2014/main" id="{F0521937-84C2-432E-99B4-0B48338C0741}"/>
              </a:ext>
            </a:extLst>
          </p:cNvPr>
          <p:cNvSpPr txBox="1"/>
          <p:nvPr/>
        </p:nvSpPr>
        <p:spPr>
          <a:xfrm>
            <a:off x="18279936" y="9565286"/>
            <a:ext cx="441688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Effective distribution and communication chain towards customers</a:t>
            </a:r>
          </a:p>
        </p:txBody>
      </p:sp>
      <p:sp>
        <p:nvSpPr>
          <p:cNvPr id="22" name="TextBox 73">
            <a:extLst>
              <a:ext uri="{FF2B5EF4-FFF2-40B4-BE49-F238E27FC236}">
                <a16:creationId xmlns:a16="http://schemas.microsoft.com/office/drawing/2014/main" id="{0CE291F8-8BC3-4786-AD4A-C73C84C9211C}"/>
              </a:ext>
            </a:extLst>
          </p:cNvPr>
          <p:cNvSpPr txBox="1"/>
          <p:nvPr/>
        </p:nvSpPr>
        <p:spPr>
          <a:xfrm>
            <a:off x="16001001" y="3142407"/>
            <a:ext cx="7554738" cy="646331"/>
          </a:xfrm>
          <a:prstGeom prst="rect">
            <a:avLst/>
          </a:prstGeom>
          <a:noFill/>
        </p:spPr>
        <p:txBody>
          <a:bodyPr wrap="square" lIns="0" tIns="0" rIns="0" bIns="0" rtlCol="0">
            <a:spAutoFit/>
          </a:bodyPr>
          <a:lstStyle/>
          <a:p>
            <a:r>
              <a:rPr lang="cs-CZ"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
            </a:r>
            <a:r>
              <a:rPr lang="cs-CZ" sz="420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Share</a:t>
            </a: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 &amp; Profit</a:t>
            </a:r>
          </a:p>
        </p:txBody>
      </p:sp>
      <p:sp>
        <p:nvSpPr>
          <p:cNvPr id="23" name="TextBox 74">
            <a:extLst>
              <a:ext uri="{FF2B5EF4-FFF2-40B4-BE49-F238E27FC236}">
                <a16:creationId xmlns:a16="http://schemas.microsoft.com/office/drawing/2014/main" id="{A5CE44FC-09CE-40B3-A4CA-BEFE67723D29}"/>
              </a:ext>
            </a:extLst>
          </p:cNvPr>
          <p:cNvSpPr txBox="1"/>
          <p:nvPr/>
        </p:nvSpPr>
        <p:spPr>
          <a:xfrm>
            <a:off x="16001000" y="3920856"/>
            <a:ext cx="5944665"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 company’s sales vs. total potential of the selected segment. Company’s profitability in the selected segment.</a:t>
            </a:r>
          </a:p>
        </p:txBody>
      </p:sp>
      <p:sp>
        <p:nvSpPr>
          <p:cNvPr id="24" name="TextBox 75">
            <a:extLst>
              <a:ext uri="{FF2B5EF4-FFF2-40B4-BE49-F238E27FC236}">
                <a16:creationId xmlns:a16="http://schemas.microsoft.com/office/drawing/2014/main" id="{FEF0A62F-A44A-46F2-9E0B-968E7824944A}"/>
              </a:ext>
            </a:extLst>
          </p:cNvPr>
          <p:cNvSpPr txBox="1"/>
          <p:nvPr/>
        </p:nvSpPr>
        <p:spPr>
          <a:xfrm>
            <a:off x="17528778" y="5768874"/>
            <a:ext cx="4416888"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Portfolio</a:t>
            </a:r>
          </a:p>
        </p:txBody>
      </p:sp>
      <p:sp>
        <p:nvSpPr>
          <p:cNvPr id="25" name="TextBox 76">
            <a:extLst>
              <a:ext uri="{FF2B5EF4-FFF2-40B4-BE49-F238E27FC236}">
                <a16:creationId xmlns:a16="http://schemas.microsoft.com/office/drawing/2014/main" id="{DD8D4370-3E7F-4128-846D-E7FE29B0B085}"/>
              </a:ext>
            </a:extLst>
          </p:cNvPr>
          <p:cNvSpPr txBox="1"/>
          <p:nvPr/>
        </p:nvSpPr>
        <p:spPr>
          <a:xfrm>
            <a:off x="17528778" y="6547323"/>
            <a:ext cx="441688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Suitability and quality of the product range relevant to the customers’ needs</a:t>
            </a:r>
          </a:p>
        </p:txBody>
      </p:sp>
      <p:sp>
        <p:nvSpPr>
          <p:cNvPr id="26" name="TextBox 77">
            <a:extLst>
              <a:ext uri="{FF2B5EF4-FFF2-40B4-BE49-F238E27FC236}">
                <a16:creationId xmlns:a16="http://schemas.microsoft.com/office/drawing/2014/main" id="{FE39D2AF-01BA-4693-832F-3BFFC77F1D3F}"/>
              </a:ext>
            </a:extLst>
          </p:cNvPr>
          <p:cNvSpPr txBox="1"/>
          <p:nvPr/>
        </p:nvSpPr>
        <p:spPr>
          <a:xfrm>
            <a:off x="10294536" y="9161606"/>
            <a:ext cx="3794928" cy="1538883"/>
          </a:xfrm>
          <a:prstGeom prst="rect">
            <a:avLst/>
          </a:prstGeom>
          <a:noFill/>
        </p:spPr>
        <p:txBody>
          <a:bodyPr wrap="square" lIns="0" tIns="0" rIns="0" bIns="0" rtlCol="0">
            <a:spAutoFit/>
          </a:bodyPr>
          <a:lstStyle/>
          <a:p>
            <a:pPr algn="ctr"/>
            <a:r>
              <a:rPr lang="en-US" sz="5000" cap="all">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Customer GROUP</a:t>
            </a:r>
          </a:p>
        </p:txBody>
      </p:sp>
      <p:sp>
        <p:nvSpPr>
          <p:cNvPr id="27" name="Freeform 79">
            <a:extLst>
              <a:ext uri="{FF2B5EF4-FFF2-40B4-BE49-F238E27FC236}">
                <a16:creationId xmlns:a16="http://schemas.microsoft.com/office/drawing/2014/main" id="{9E88223F-8609-44B3-AA9F-3BFFE438D9BE}"/>
              </a:ext>
            </a:extLst>
          </p:cNvPr>
          <p:cNvSpPr>
            <a:spLocks/>
          </p:cNvSpPr>
          <p:nvPr/>
        </p:nvSpPr>
        <p:spPr bwMode="auto">
          <a:xfrm>
            <a:off x="14784388" y="9883775"/>
            <a:ext cx="341313" cy="341313"/>
          </a:xfrm>
          <a:custGeom>
            <a:avLst/>
            <a:gdLst>
              <a:gd name="T0" fmla="*/ 227 w 316"/>
              <a:gd name="T1" fmla="*/ 277 h 316"/>
              <a:gd name="T2" fmla="*/ 38 w 316"/>
              <a:gd name="T3" fmla="*/ 227 h 316"/>
              <a:gd name="T4" fmla="*/ 89 w 316"/>
              <a:gd name="T5" fmla="*/ 38 h 316"/>
              <a:gd name="T6" fmla="*/ 278 w 316"/>
              <a:gd name="T7" fmla="*/ 89 h 316"/>
              <a:gd name="T8" fmla="*/ 227 w 316"/>
              <a:gd name="T9" fmla="*/ 277 h 316"/>
            </a:gdLst>
            <a:ahLst/>
            <a:cxnLst>
              <a:cxn ang="0">
                <a:pos x="T0" y="T1"/>
              </a:cxn>
              <a:cxn ang="0">
                <a:pos x="T2" y="T3"/>
              </a:cxn>
              <a:cxn ang="0">
                <a:pos x="T4" y="T5"/>
              </a:cxn>
              <a:cxn ang="0">
                <a:pos x="T6" y="T7"/>
              </a:cxn>
              <a:cxn ang="0">
                <a:pos x="T8" y="T9"/>
              </a:cxn>
            </a:cxnLst>
            <a:rect l="0" t="0" r="r" b="b"/>
            <a:pathLst>
              <a:path w="316" h="316">
                <a:moveTo>
                  <a:pt x="227" y="277"/>
                </a:moveTo>
                <a:cubicBezTo>
                  <a:pt x="161" y="316"/>
                  <a:pt x="76" y="293"/>
                  <a:pt x="38" y="227"/>
                </a:cubicBezTo>
                <a:cubicBezTo>
                  <a:pt x="0" y="161"/>
                  <a:pt x="23" y="76"/>
                  <a:pt x="89" y="38"/>
                </a:cubicBezTo>
                <a:cubicBezTo>
                  <a:pt x="155" y="0"/>
                  <a:pt x="239" y="22"/>
                  <a:pt x="278" y="89"/>
                </a:cubicBezTo>
                <a:cubicBezTo>
                  <a:pt x="316" y="155"/>
                  <a:pt x="293" y="239"/>
                  <a:pt x="227" y="27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80">
            <a:extLst>
              <a:ext uri="{FF2B5EF4-FFF2-40B4-BE49-F238E27FC236}">
                <a16:creationId xmlns:a16="http://schemas.microsoft.com/office/drawing/2014/main" id="{C850C896-2F02-4495-83C3-D8AB5830B2BD}"/>
              </a:ext>
            </a:extLst>
          </p:cNvPr>
          <p:cNvSpPr>
            <a:spLocks/>
          </p:cNvSpPr>
          <p:nvPr/>
        </p:nvSpPr>
        <p:spPr bwMode="auto">
          <a:xfrm>
            <a:off x="14282738" y="8307388"/>
            <a:ext cx="341313" cy="341313"/>
          </a:xfrm>
          <a:custGeom>
            <a:avLst/>
            <a:gdLst>
              <a:gd name="T0" fmla="*/ 227 w 315"/>
              <a:gd name="T1" fmla="*/ 277 h 315"/>
              <a:gd name="T2" fmla="*/ 38 w 315"/>
              <a:gd name="T3" fmla="*/ 227 h 315"/>
              <a:gd name="T4" fmla="*/ 88 w 315"/>
              <a:gd name="T5" fmla="*/ 38 h 315"/>
              <a:gd name="T6" fmla="*/ 277 w 315"/>
              <a:gd name="T7" fmla="*/ 88 h 315"/>
              <a:gd name="T8" fmla="*/ 227 w 315"/>
              <a:gd name="T9" fmla="*/ 277 h 315"/>
            </a:gdLst>
            <a:ahLst/>
            <a:cxnLst>
              <a:cxn ang="0">
                <a:pos x="T0" y="T1"/>
              </a:cxn>
              <a:cxn ang="0">
                <a:pos x="T2" y="T3"/>
              </a:cxn>
              <a:cxn ang="0">
                <a:pos x="T4" y="T5"/>
              </a:cxn>
              <a:cxn ang="0">
                <a:pos x="T6" y="T7"/>
              </a:cxn>
              <a:cxn ang="0">
                <a:pos x="T8" y="T9"/>
              </a:cxn>
            </a:cxnLst>
            <a:rect l="0" t="0" r="r" b="b"/>
            <a:pathLst>
              <a:path w="315" h="315">
                <a:moveTo>
                  <a:pt x="227" y="277"/>
                </a:moveTo>
                <a:cubicBezTo>
                  <a:pt x="161" y="315"/>
                  <a:pt x="76" y="293"/>
                  <a:pt x="38" y="227"/>
                </a:cubicBezTo>
                <a:cubicBezTo>
                  <a:pt x="0" y="161"/>
                  <a:pt x="22" y="76"/>
                  <a:pt x="88" y="38"/>
                </a:cubicBezTo>
                <a:cubicBezTo>
                  <a:pt x="155" y="0"/>
                  <a:pt x="239" y="22"/>
                  <a:pt x="277" y="88"/>
                </a:cubicBezTo>
                <a:cubicBezTo>
                  <a:pt x="315" y="155"/>
                  <a:pt x="293" y="239"/>
                  <a:pt x="227" y="277"/>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81">
            <a:extLst>
              <a:ext uri="{FF2B5EF4-FFF2-40B4-BE49-F238E27FC236}">
                <a16:creationId xmlns:a16="http://schemas.microsoft.com/office/drawing/2014/main" id="{17C17F1F-C2EB-43F9-8052-CA5E43FB19B3}"/>
              </a:ext>
            </a:extLst>
          </p:cNvPr>
          <p:cNvSpPr>
            <a:spLocks/>
          </p:cNvSpPr>
          <p:nvPr/>
        </p:nvSpPr>
        <p:spPr bwMode="auto">
          <a:xfrm>
            <a:off x="11079163" y="7283450"/>
            <a:ext cx="341313" cy="342900"/>
          </a:xfrm>
          <a:custGeom>
            <a:avLst/>
            <a:gdLst>
              <a:gd name="T0" fmla="*/ 227 w 316"/>
              <a:gd name="T1" fmla="*/ 278 h 316"/>
              <a:gd name="T2" fmla="*/ 39 w 316"/>
              <a:gd name="T3" fmla="*/ 227 h 316"/>
              <a:gd name="T4" fmla="*/ 89 w 316"/>
              <a:gd name="T5" fmla="*/ 38 h 316"/>
              <a:gd name="T6" fmla="*/ 278 w 316"/>
              <a:gd name="T7" fmla="*/ 89 h 316"/>
              <a:gd name="T8" fmla="*/ 227 w 316"/>
              <a:gd name="T9" fmla="*/ 278 h 316"/>
            </a:gdLst>
            <a:ahLst/>
            <a:cxnLst>
              <a:cxn ang="0">
                <a:pos x="T0" y="T1"/>
              </a:cxn>
              <a:cxn ang="0">
                <a:pos x="T2" y="T3"/>
              </a:cxn>
              <a:cxn ang="0">
                <a:pos x="T4" y="T5"/>
              </a:cxn>
              <a:cxn ang="0">
                <a:pos x="T6" y="T7"/>
              </a:cxn>
              <a:cxn ang="0">
                <a:pos x="T8" y="T9"/>
              </a:cxn>
            </a:cxnLst>
            <a:rect l="0" t="0" r="r" b="b"/>
            <a:pathLst>
              <a:path w="316" h="316">
                <a:moveTo>
                  <a:pt x="227" y="278"/>
                </a:moveTo>
                <a:cubicBezTo>
                  <a:pt x="161" y="316"/>
                  <a:pt x="77" y="293"/>
                  <a:pt x="39" y="227"/>
                </a:cubicBezTo>
                <a:cubicBezTo>
                  <a:pt x="0" y="161"/>
                  <a:pt x="23" y="76"/>
                  <a:pt x="89" y="38"/>
                </a:cubicBezTo>
                <a:cubicBezTo>
                  <a:pt x="155" y="0"/>
                  <a:pt x="240" y="23"/>
                  <a:pt x="278" y="89"/>
                </a:cubicBezTo>
                <a:cubicBezTo>
                  <a:pt x="316" y="155"/>
                  <a:pt x="294" y="240"/>
                  <a:pt x="227" y="2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82">
            <a:extLst>
              <a:ext uri="{FF2B5EF4-FFF2-40B4-BE49-F238E27FC236}">
                <a16:creationId xmlns:a16="http://schemas.microsoft.com/office/drawing/2014/main" id="{6C760251-8372-4997-AA33-F1732135521F}"/>
              </a:ext>
            </a:extLst>
          </p:cNvPr>
          <p:cNvSpPr>
            <a:spLocks/>
          </p:cNvSpPr>
          <p:nvPr/>
        </p:nvSpPr>
        <p:spPr bwMode="auto">
          <a:xfrm>
            <a:off x="12963525" y="7283450"/>
            <a:ext cx="342900" cy="342900"/>
          </a:xfrm>
          <a:custGeom>
            <a:avLst/>
            <a:gdLst>
              <a:gd name="T0" fmla="*/ 227 w 316"/>
              <a:gd name="T1" fmla="*/ 278 h 316"/>
              <a:gd name="T2" fmla="*/ 38 w 316"/>
              <a:gd name="T3" fmla="*/ 227 h 316"/>
              <a:gd name="T4" fmla="*/ 89 w 316"/>
              <a:gd name="T5" fmla="*/ 38 h 316"/>
              <a:gd name="T6" fmla="*/ 278 w 316"/>
              <a:gd name="T7" fmla="*/ 89 h 316"/>
              <a:gd name="T8" fmla="*/ 227 w 316"/>
              <a:gd name="T9" fmla="*/ 278 h 316"/>
            </a:gdLst>
            <a:ahLst/>
            <a:cxnLst>
              <a:cxn ang="0">
                <a:pos x="T0" y="T1"/>
              </a:cxn>
              <a:cxn ang="0">
                <a:pos x="T2" y="T3"/>
              </a:cxn>
              <a:cxn ang="0">
                <a:pos x="T4" y="T5"/>
              </a:cxn>
              <a:cxn ang="0">
                <a:pos x="T6" y="T7"/>
              </a:cxn>
              <a:cxn ang="0">
                <a:pos x="T8" y="T9"/>
              </a:cxn>
            </a:cxnLst>
            <a:rect l="0" t="0" r="r" b="b"/>
            <a:pathLst>
              <a:path w="316" h="316">
                <a:moveTo>
                  <a:pt x="227" y="278"/>
                </a:moveTo>
                <a:cubicBezTo>
                  <a:pt x="161" y="316"/>
                  <a:pt x="76" y="293"/>
                  <a:pt x="38" y="227"/>
                </a:cubicBezTo>
                <a:cubicBezTo>
                  <a:pt x="0" y="161"/>
                  <a:pt x="22" y="76"/>
                  <a:pt x="89" y="38"/>
                </a:cubicBezTo>
                <a:cubicBezTo>
                  <a:pt x="155" y="0"/>
                  <a:pt x="239" y="23"/>
                  <a:pt x="278" y="89"/>
                </a:cubicBezTo>
                <a:cubicBezTo>
                  <a:pt x="316" y="155"/>
                  <a:pt x="293" y="240"/>
                  <a:pt x="227" y="27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83">
            <a:extLst>
              <a:ext uri="{FF2B5EF4-FFF2-40B4-BE49-F238E27FC236}">
                <a16:creationId xmlns:a16="http://schemas.microsoft.com/office/drawing/2014/main" id="{B33E44C7-A1D3-4052-BC30-1D165F69AD19}"/>
              </a:ext>
            </a:extLst>
          </p:cNvPr>
          <p:cNvSpPr>
            <a:spLocks/>
          </p:cNvSpPr>
          <p:nvPr/>
        </p:nvSpPr>
        <p:spPr bwMode="auto">
          <a:xfrm>
            <a:off x="9759950" y="8307388"/>
            <a:ext cx="341313" cy="341313"/>
          </a:xfrm>
          <a:custGeom>
            <a:avLst/>
            <a:gdLst>
              <a:gd name="T0" fmla="*/ 227 w 315"/>
              <a:gd name="T1" fmla="*/ 277 h 315"/>
              <a:gd name="T2" fmla="*/ 38 w 315"/>
              <a:gd name="T3" fmla="*/ 227 h 315"/>
              <a:gd name="T4" fmla="*/ 88 w 315"/>
              <a:gd name="T5" fmla="*/ 38 h 315"/>
              <a:gd name="T6" fmla="*/ 277 w 315"/>
              <a:gd name="T7" fmla="*/ 88 h 315"/>
              <a:gd name="T8" fmla="*/ 227 w 315"/>
              <a:gd name="T9" fmla="*/ 277 h 315"/>
            </a:gdLst>
            <a:ahLst/>
            <a:cxnLst>
              <a:cxn ang="0">
                <a:pos x="T0" y="T1"/>
              </a:cxn>
              <a:cxn ang="0">
                <a:pos x="T2" y="T3"/>
              </a:cxn>
              <a:cxn ang="0">
                <a:pos x="T4" y="T5"/>
              </a:cxn>
              <a:cxn ang="0">
                <a:pos x="T6" y="T7"/>
              </a:cxn>
              <a:cxn ang="0">
                <a:pos x="T8" y="T9"/>
              </a:cxn>
            </a:cxnLst>
            <a:rect l="0" t="0" r="r" b="b"/>
            <a:pathLst>
              <a:path w="315" h="315">
                <a:moveTo>
                  <a:pt x="227" y="277"/>
                </a:moveTo>
                <a:cubicBezTo>
                  <a:pt x="160" y="315"/>
                  <a:pt x="76" y="293"/>
                  <a:pt x="38" y="227"/>
                </a:cubicBezTo>
                <a:cubicBezTo>
                  <a:pt x="0" y="160"/>
                  <a:pt x="22" y="76"/>
                  <a:pt x="88" y="38"/>
                </a:cubicBezTo>
                <a:cubicBezTo>
                  <a:pt x="154" y="0"/>
                  <a:pt x="239" y="22"/>
                  <a:pt x="277" y="88"/>
                </a:cubicBezTo>
                <a:cubicBezTo>
                  <a:pt x="315" y="154"/>
                  <a:pt x="293" y="239"/>
                  <a:pt x="227" y="27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84">
            <a:extLst>
              <a:ext uri="{FF2B5EF4-FFF2-40B4-BE49-F238E27FC236}">
                <a16:creationId xmlns:a16="http://schemas.microsoft.com/office/drawing/2014/main" id="{410DFE29-1EFD-4D95-B331-4BAE5FD892CF}"/>
              </a:ext>
            </a:extLst>
          </p:cNvPr>
          <p:cNvSpPr>
            <a:spLocks/>
          </p:cNvSpPr>
          <p:nvPr/>
        </p:nvSpPr>
        <p:spPr bwMode="auto">
          <a:xfrm>
            <a:off x="9258300" y="9883775"/>
            <a:ext cx="342900" cy="341313"/>
          </a:xfrm>
          <a:custGeom>
            <a:avLst/>
            <a:gdLst>
              <a:gd name="T0" fmla="*/ 227 w 316"/>
              <a:gd name="T1" fmla="*/ 277 h 316"/>
              <a:gd name="T2" fmla="*/ 38 w 316"/>
              <a:gd name="T3" fmla="*/ 227 h 316"/>
              <a:gd name="T4" fmla="*/ 89 w 316"/>
              <a:gd name="T5" fmla="*/ 38 h 316"/>
              <a:gd name="T6" fmla="*/ 278 w 316"/>
              <a:gd name="T7" fmla="*/ 89 h 316"/>
              <a:gd name="T8" fmla="*/ 227 w 316"/>
              <a:gd name="T9" fmla="*/ 277 h 316"/>
            </a:gdLst>
            <a:ahLst/>
            <a:cxnLst>
              <a:cxn ang="0">
                <a:pos x="T0" y="T1"/>
              </a:cxn>
              <a:cxn ang="0">
                <a:pos x="T2" y="T3"/>
              </a:cxn>
              <a:cxn ang="0">
                <a:pos x="T4" y="T5"/>
              </a:cxn>
              <a:cxn ang="0">
                <a:pos x="T6" y="T7"/>
              </a:cxn>
              <a:cxn ang="0">
                <a:pos x="T8" y="T9"/>
              </a:cxn>
            </a:cxnLst>
            <a:rect l="0" t="0" r="r" b="b"/>
            <a:pathLst>
              <a:path w="316" h="316">
                <a:moveTo>
                  <a:pt x="227" y="277"/>
                </a:moveTo>
                <a:cubicBezTo>
                  <a:pt x="161" y="316"/>
                  <a:pt x="77" y="293"/>
                  <a:pt x="38" y="227"/>
                </a:cubicBezTo>
                <a:cubicBezTo>
                  <a:pt x="0" y="161"/>
                  <a:pt x="23" y="76"/>
                  <a:pt x="89" y="38"/>
                </a:cubicBezTo>
                <a:cubicBezTo>
                  <a:pt x="155" y="0"/>
                  <a:pt x="240" y="22"/>
                  <a:pt x="278" y="89"/>
                </a:cubicBezTo>
                <a:cubicBezTo>
                  <a:pt x="316" y="155"/>
                  <a:pt x="293" y="239"/>
                  <a:pt x="227" y="2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3" name="Group 121">
            <a:extLst>
              <a:ext uri="{FF2B5EF4-FFF2-40B4-BE49-F238E27FC236}">
                <a16:creationId xmlns:a16="http://schemas.microsoft.com/office/drawing/2014/main" id="{14B1F4D2-FF5D-4829-9BE8-479F7238D5A2}"/>
              </a:ext>
            </a:extLst>
          </p:cNvPr>
          <p:cNvGrpSpPr/>
          <p:nvPr/>
        </p:nvGrpSpPr>
        <p:grpSpPr>
          <a:xfrm>
            <a:off x="9358313" y="7215187"/>
            <a:ext cx="5668963" cy="2711451"/>
            <a:chOff x="9358313" y="7215187"/>
            <a:chExt cx="5668963" cy="2711451"/>
          </a:xfrm>
          <a:solidFill>
            <a:schemeClr val="tx1">
              <a:lumMod val="40000"/>
              <a:lumOff val="60000"/>
            </a:schemeClr>
          </a:solidFill>
        </p:grpSpPr>
        <p:sp>
          <p:nvSpPr>
            <p:cNvPr id="34" name="Freeform 78">
              <a:extLst>
                <a:ext uri="{FF2B5EF4-FFF2-40B4-BE49-F238E27FC236}">
                  <a16:creationId xmlns:a16="http://schemas.microsoft.com/office/drawing/2014/main" id="{D320C86B-B660-4108-851F-8487961A9DB8}"/>
                </a:ext>
              </a:extLst>
            </p:cNvPr>
            <p:cNvSpPr>
              <a:spLocks/>
            </p:cNvSpPr>
            <p:nvPr/>
          </p:nvSpPr>
          <p:spPr bwMode="auto">
            <a:xfrm>
              <a:off x="11349038" y="7215187"/>
              <a:ext cx="1685925" cy="269875"/>
            </a:xfrm>
            <a:custGeom>
              <a:avLst/>
              <a:gdLst>
                <a:gd name="T0" fmla="*/ 1556 w 1556"/>
                <a:gd name="T1" fmla="*/ 117 h 249"/>
                <a:gd name="T2" fmla="*/ 778 w 1556"/>
                <a:gd name="T3" fmla="*/ 0 h 249"/>
                <a:gd name="T4" fmla="*/ 0 w 1556"/>
                <a:gd name="T5" fmla="*/ 117 h 249"/>
                <a:gd name="T6" fmla="*/ 28 w 1556"/>
                <a:gd name="T7" fmla="*/ 152 h 249"/>
                <a:gd name="T8" fmla="*/ 44 w 1556"/>
                <a:gd name="T9" fmla="*/ 249 h 249"/>
                <a:gd name="T10" fmla="*/ 778 w 1556"/>
                <a:gd name="T11" fmla="*/ 137 h 249"/>
                <a:gd name="T12" fmla="*/ 1512 w 1556"/>
                <a:gd name="T13" fmla="*/ 249 h 249"/>
                <a:gd name="T14" fmla="*/ 1556 w 1556"/>
                <a:gd name="T15" fmla="*/ 117 h 2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56" h="249">
                  <a:moveTo>
                    <a:pt x="1556" y="117"/>
                  </a:moveTo>
                  <a:cubicBezTo>
                    <a:pt x="1308" y="40"/>
                    <a:pt x="1046" y="0"/>
                    <a:pt x="778" y="0"/>
                  </a:cubicBezTo>
                  <a:cubicBezTo>
                    <a:pt x="510" y="0"/>
                    <a:pt x="248" y="40"/>
                    <a:pt x="0" y="117"/>
                  </a:cubicBezTo>
                  <a:cubicBezTo>
                    <a:pt x="11" y="127"/>
                    <a:pt x="20" y="138"/>
                    <a:pt x="28" y="152"/>
                  </a:cubicBezTo>
                  <a:cubicBezTo>
                    <a:pt x="46" y="182"/>
                    <a:pt x="50" y="217"/>
                    <a:pt x="44" y="249"/>
                  </a:cubicBezTo>
                  <a:cubicBezTo>
                    <a:pt x="276" y="176"/>
                    <a:pt x="522" y="137"/>
                    <a:pt x="778" y="137"/>
                  </a:cubicBezTo>
                  <a:cubicBezTo>
                    <a:pt x="1034" y="137"/>
                    <a:pt x="1280" y="176"/>
                    <a:pt x="1512" y="249"/>
                  </a:cubicBezTo>
                  <a:cubicBezTo>
                    <a:pt x="1503" y="201"/>
                    <a:pt x="1519" y="150"/>
                    <a:pt x="1556" y="11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5">
              <a:extLst>
                <a:ext uri="{FF2B5EF4-FFF2-40B4-BE49-F238E27FC236}">
                  <a16:creationId xmlns:a16="http://schemas.microsoft.com/office/drawing/2014/main" id="{2F7664BE-2109-4993-94E1-D3E43EC6F889}"/>
                </a:ext>
              </a:extLst>
            </p:cNvPr>
            <p:cNvSpPr>
              <a:spLocks/>
            </p:cNvSpPr>
            <p:nvPr/>
          </p:nvSpPr>
          <p:spPr bwMode="auto">
            <a:xfrm>
              <a:off x="9939338" y="7432675"/>
              <a:ext cx="1217613" cy="979488"/>
            </a:xfrm>
            <a:custGeom>
              <a:avLst/>
              <a:gdLst>
                <a:gd name="T0" fmla="*/ 1090 w 1123"/>
                <a:gd name="T1" fmla="*/ 90 h 904"/>
                <a:gd name="T2" fmla="*/ 1073 w 1123"/>
                <a:gd name="T3" fmla="*/ 0 h 904"/>
                <a:gd name="T4" fmla="*/ 228 w 1123"/>
                <a:gd name="T5" fmla="*/ 567 h 904"/>
                <a:gd name="T6" fmla="*/ 0 w 1123"/>
                <a:gd name="T7" fmla="*/ 827 h 904"/>
                <a:gd name="T8" fmla="*/ 111 w 1123"/>
                <a:gd name="T9" fmla="*/ 895 h 904"/>
                <a:gd name="T10" fmla="*/ 116 w 1123"/>
                <a:gd name="T11" fmla="*/ 904 h 904"/>
                <a:gd name="T12" fmla="*/ 1123 w 1123"/>
                <a:gd name="T13" fmla="*/ 129 h 904"/>
                <a:gd name="T14" fmla="*/ 1090 w 1123"/>
                <a:gd name="T15" fmla="*/ 90 h 9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3" h="904">
                  <a:moveTo>
                    <a:pt x="1090" y="90"/>
                  </a:moveTo>
                  <a:cubicBezTo>
                    <a:pt x="1073" y="62"/>
                    <a:pt x="1068" y="30"/>
                    <a:pt x="1073" y="0"/>
                  </a:cubicBezTo>
                  <a:cubicBezTo>
                    <a:pt x="761" y="130"/>
                    <a:pt x="474" y="321"/>
                    <a:pt x="228" y="567"/>
                  </a:cubicBezTo>
                  <a:cubicBezTo>
                    <a:pt x="146" y="649"/>
                    <a:pt x="70" y="736"/>
                    <a:pt x="0" y="827"/>
                  </a:cubicBezTo>
                  <a:cubicBezTo>
                    <a:pt x="45" y="829"/>
                    <a:pt x="87" y="854"/>
                    <a:pt x="111" y="895"/>
                  </a:cubicBezTo>
                  <a:cubicBezTo>
                    <a:pt x="113" y="898"/>
                    <a:pt x="114" y="901"/>
                    <a:pt x="116" y="904"/>
                  </a:cubicBezTo>
                  <a:cubicBezTo>
                    <a:pt x="377" y="566"/>
                    <a:pt x="724" y="297"/>
                    <a:pt x="1123" y="129"/>
                  </a:cubicBezTo>
                  <a:cubicBezTo>
                    <a:pt x="1110" y="119"/>
                    <a:pt x="1098" y="106"/>
                    <a:pt x="1090" y="9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6">
              <a:extLst>
                <a:ext uri="{FF2B5EF4-FFF2-40B4-BE49-F238E27FC236}">
                  <a16:creationId xmlns:a16="http://schemas.microsoft.com/office/drawing/2014/main" id="{CBF3F763-1BA3-4F4D-BBB5-6D874FEB2E6F}"/>
                </a:ext>
              </a:extLst>
            </p:cNvPr>
            <p:cNvSpPr>
              <a:spLocks/>
            </p:cNvSpPr>
            <p:nvPr/>
          </p:nvSpPr>
          <p:spPr bwMode="auto">
            <a:xfrm>
              <a:off x="14470063" y="8537575"/>
              <a:ext cx="557213" cy="1389063"/>
            </a:xfrm>
            <a:custGeom>
              <a:avLst/>
              <a:gdLst>
                <a:gd name="T0" fmla="*/ 113 w 514"/>
                <a:gd name="T1" fmla="*/ 0 h 1281"/>
                <a:gd name="T2" fmla="*/ 55 w 514"/>
                <a:gd name="T3" fmla="*/ 65 h 1281"/>
                <a:gd name="T4" fmla="*/ 0 w 514"/>
                <a:gd name="T5" fmla="*/ 83 h 1281"/>
                <a:gd name="T6" fmla="*/ 376 w 514"/>
                <a:gd name="T7" fmla="*/ 1281 h 1281"/>
                <a:gd name="T8" fmla="*/ 379 w 514"/>
                <a:gd name="T9" fmla="*/ 1279 h 1281"/>
                <a:gd name="T10" fmla="*/ 514 w 514"/>
                <a:gd name="T11" fmla="*/ 1277 h 1281"/>
                <a:gd name="T12" fmla="*/ 113 w 514"/>
                <a:gd name="T13" fmla="*/ 0 h 1281"/>
              </a:gdLst>
              <a:ahLst/>
              <a:cxnLst>
                <a:cxn ang="0">
                  <a:pos x="T0" y="T1"/>
                </a:cxn>
                <a:cxn ang="0">
                  <a:pos x="T2" y="T3"/>
                </a:cxn>
                <a:cxn ang="0">
                  <a:pos x="T4" y="T5"/>
                </a:cxn>
                <a:cxn ang="0">
                  <a:pos x="T6" y="T7"/>
                </a:cxn>
                <a:cxn ang="0">
                  <a:pos x="T8" y="T9"/>
                </a:cxn>
                <a:cxn ang="0">
                  <a:pos x="T10" y="T11"/>
                </a:cxn>
                <a:cxn ang="0">
                  <a:pos x="T12" y="T13"/>
                </a:cxn>
              </a:cxnLst>
              <a:rect l="0" t="0" r="r" b="b"/>
              <a:pathLst>
                <a:path w="514" h="1281">
                  <a:moveTo>
                    <a:pt x="113" y="0"/>
                  </a:moveTo>
                  <a:cubicBezTo>
                    <a:pt x="101" y="26"/>
                    <a:pt x="82" y="50"/>
                    <a:pt x="55" y="65"/>
                  </a:cubicBezTo>
                  <a:cubicBezTo>
                    <a:pt x="37" y="75"/>
                    <a:pt x="19" y="81"/>
                    <a:pt x="0" y="83"/>
                  </a:cubicBezTo>
                  <a:cubicBezTo>
                    <a:pt x="221" y="433"/>
                    <a:pt x="356" y="842"/>
                    <a:pt x="376" y="1281"/>
                  </a:cubicBezTo>
                  <a:cubicBezTo>
                    <a:pt x="377" y="1280"/>
                    <a:pt x="378" y="1279"/>
                    <a:pt x="379" y="1279"/>
                  </a:cubicBezTo>
                  <a:cubicBezTo>
                    <a:pt x="422" y="1254"/>
                    <a:pt x="473" y="1255"/>
                    <a:pt x="514" y="1277"/>
                  </a:cubicBezTo>
                  <a:cubicBezTo>
                    <a:pt x="493" y="818"/>
                    <a:pt x="354" y="381"/>
                    <a:pt x="1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7">
              <a:extLst>
                <a:ext uri="{FF2B5EF4-FFF2-40B4-BE49-F238E27FC236}">
                  <a16:creationId xmlns:a16="http://schemas.microsoft.com/office/drawing/2014/main" id="{FB09B63E-1D7E-4560-9183-FC315224C8C2}"/>
                </a:ext>
              </a:extLst>
            </p:cNvPr>
            <p:cNvSpPr>
              <a:spLocks/>
            </p:cNvSpPr>
            <p:nvPr/>
          </p:nvSpPr>
          <p:spPr bwMode="auto">
            <a:xfrm>
              <a:off x="13228638" y="7432675"/>
              <a:ext cx="1217613" cy="979488"/>
            </a:xfrm>
            <a:custGeom>
              <a:avLst/>
              <a:gdLst>
                <a:gd name="T0" fmla="*/ 1061 w 1123"/>
                <a:gd name="T1" fmla="*/ 845 h 903"/>
                <a:gd name="T2" fmla="*/ 1123 w 1123"/>
                <a:gd name="T3" fmla="*/ 827 h 903"/>
                <a:gd name="T4" fmla="*/ 895 w 1123"/>
                <a:gd name="T5" fmla="*/ 567 h 903"/>
                <a:gd name="T6" fmla="*/ 50 w 1123"/>
                <a:gd name="T7" fmla="*/ 0 h 903"/>
                <a:gd name="T8" fmla="*/ 0 w 1123"/>
                <a:gd name="T9" fmla="*/ 129 h 903"/>
                <a:gd name="T10" fmla="*/ 1007 w 1123"/>
                <a:gd name="T11" fmla="*/ 903 h 903"/>
                <a:gd name="T12" fmla="*/ 1061 w 1123"/>
                <a:gd name="T13" fmla="*/ 845 h 903"/>
              </a:gdLst>
              <a:ahLst/>
              <a:cxnLst>
                <a:cxn ang="0">
                  <a:pos x="T0" y="T1"/>
                </a:cxn>
                <a:cxn ang="0">
                  <a:pos x="T2" y="T3"/>
                </a:cxn>
                <a:cxn ang="0">
                  <a:pos x="T4" y="T5"/>
                </a:cxn>
                <a:cxn ang="0">
                  <a:pos x="T6" y="T7"/>
                </a:cxn>
                <a:cxn ang="0">
                  <a:pos x="T8" y="T9"/>
                </a:cxn>
                <a:cxn ang="0">
                  <a:pos x="T10" y="T11"/>
                </a:cxn>
                <a:cxn ang="0">
                  <a:pos x="T12" y="T13"/>
                </a:cxn>
              </a:cxnLst>
              <a:rect l="0" t="0" r="r" b="b"/>
              <a:pathLst>
                <a:path w="1123" h="903">
                  <a:moveTo>
                    <a:pt x="1061" y="845"/>
                  </a:moveTo>
                  <a:cubicBezTo>
                    <a:pt x="1081" y="834"/>
                    <a:pt x="1102" y="828"/>
                    <a:pt x="1123" y="827"/>
                  </a:cubicBezTo>
                  <a:cubicBezTo>
                    <a:pt x="1053" y="736"/>
                    <a:pt x="977" y="649"/>
                    <a:pt x="895" y="567"/>
                  </a:cubicBezTo>
                  <a:cubicBezTo>
                    <a:pt x="649" y="321"/>
                    <a:pt x="362" y="130"/>
                    <a:pt x="50" y="0"/>
                  </a:cubicBezTo>
                  <a:cubicBezTo>
                    <a:pt x="58" y="48"/>
                    <a:pt x="39" y="98"/>
                    <a:pt x="0" y="129"/>
                  </a:cubicBezTo>
                  <a:cubicBezTo>
                    <a:pt x="399" y="296"/>
                    <a:pt x="745" y="565"/>
                    <a:pt x="1007" y="903"/>
                  </a:cubicBezTo>
                  <a:cubicBezTo>
                    <a:pt x="1018" y="880"/>
                    <a:pt x="1037" y="859"/>
                    <a:pt x="1061" y="84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88">
              <a:extLst>
                <a:ext uri="{FF2B5EF4-FFF2-40B4-BE49-F238E27FC236}">
                  <a16:creationId xmlns:a16="http://schemas.microsoft.com/office/drawing/2014/main" id="{FECA73F5-2816-4481-AE7B-848407D0E898}"/>
                </a:ext>
              </a:extLst>
            </p:cNvPr>
            <p:cNvSpPr>
              <a:spLocks/>
            </p:cNvSpPr>
            <p:nvPr/>
          </p:nvSpPr>
          <p:spPr bwMode="auto">
            <a:xfrm>
              <a:off x="9358313" y="8539163"/>
              <a:ext cx="557213" cy="1385888"/>
            </a:xfrm>
            <a:custGeom>
              <a:avLst/>
              <a:gdLst>
                <a:gd name="T0" fmla="*/ 408 w 514"/>
                <a:gd name="T1" fmla="*/ 14 h 1279"/>
                <a:gd name="T2" fmla="*/ 401 w 514"/>
                <a:gd name="T3" fmla="*/ 0 h 1279"/>
                <a:gd name="T4" fmla="*/ 0 w 514"/>
                <a:gd name="T5" fmla="*/ 1276 h 1279"/>
                <a:gd name="T6" fmla="*/ 138 w 514"/>
                <a:gd name="T7" fmla="*/ 1279 h 1279"/>
                <a:gd name="T8" fmla="*/ 514 w 514"/>
                <a:gd name="T9" fmla="*/ 82 h 1279"/>
                <a:gd name="T10" fmla="*/ 408 w 514"/>
                <a:gd name="T11" fmla="*/ 14 h 1279"/>
              </a:gdLst>
              <a:ahLst/>
              <a:cxnLst>
                <a:cxn ang="0">
                  <a:pos x="T0" y="T1"/>
                </a:cxn>
                <a:cxn ang="0">
                  <a:pos x="T2" y="T3"/>
                </a:cxn>
                <a:cxn ang="0">
                  <a:pos x="T4" y="T5"/>
                </a:cxn>
                <a:cxn ang="0">
                  <a:pos x="T6" y="T7"/>
                </a:cxn>
                <a:cxn ang="0">
                  <a:pos x="T8" y="T9"/>
                </a:cxn>
                <a:cxn ang="0">
                  <a:pos x="T10" y="T11"/>
                </a:cxn>
              </a:cxnLst>
              <a:rect l="0" t="0" r="r" b="b"/>
              <a:pathLst>
                <a:path w="514" h="1279">
                  <a:moveTo>
                    <a:pt x="408" y="14"/>
                  </a:moveTo>
                  <a:cubicBezTo>
                    <a:pt x="405" y="9"/>
                    <a:pt x="403" y="5"/>
                    <a:pt x="401" y="0"/>
                  </a:cubicBezTo>
                  <a:cubicBezTo>
                    <a:pt x="159" y="381"/>
                    <a:pt x="21" y="818"/>
                    <a:pt x="0" y="1276"/>
                  </a:cubicBezTo>
                  <a:cubicBezTo>
                    <a:pt x="45" y="1252"/>
                    <a:pt x="97" y="1255"/>
                    <a:pt x="138" y="1279"/>
                  </a:cubicBezTo>
                  <a:cubicBezTo>
                    <a:pt x="158" y="841"/>
                    <a:pt x="293" y="432"/>
                    <a:pt x="514" y="82"/>
                  </a:cubicBezTo>
                  <a:cubicBezTo>
                    <a:pt x="471" y="78"/>
                    <a:pt x="431" y="54"/>
                    <a:pt x="408" y="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39" name="Freeform 51">
            <a:extLst>
              <a:ext uri="{FF2B5EF4-FFF2-40B4-BE49-F238E27FC236}">
                <a16:creationId xmlns:a16="http://schemas.microsoft.com/office/drawing/2014/main" id="{C50D10CA-3303-4C42-9BCA-D5EA2D20D773}"/>
              </a:ext>
            </a:extLst>
          </p:cNvPr>
          <p:cNvSpPr>
            <a:spLocks/>
          </p:cNvSpPr>
          <p:nvPr/>
        </p:nvSpPr>
        <p:spPr bwMode="auto">
          <a:xfrm>
            <a:off x="8151813" y="9372717"/>
            <a:ext cx="1282700" cy="563563"/>
          </a:xfrm>
          <a:custGeom>
            <a:avLst/>
            <a:gdLst>
              <a:gd name="T0" fmla="*/ 414 w 414"/>
              <a:gd name="T1" fmla="*/ 182 h 182"/>
              <a:gd name="T2" fmla="*/ 414 w 414"/>
              <a:gd name="T3" fmla="*/ 104 h 182"/>
              <a:gd name="T4" fmla="*/ 310 w 414"/>
              <a:gd name="T5" fmla="*/ 0 h 182"/>
              <a:gd name="T6" fmla="*/ 0 w 414"/>
              <a:gd name="T7" fmla="*/ 0 h 182"/>
            </a:gdLst>
            <a:ahLst/>
            <a:cxnLst>
              <a:cxn ang="0">
                <a:pos x="T0" y="T1"/>
              </a:cxn>
              <a:cxn ang="0">
                <a:pos x="T2" y="T3"/>
              </a:cxn>
              <a:cxn ang="0">
                <a:pos x="T4" y="T5"/>
              </a:cxn>
              <a:cxn ang="0">
                <a:pos x="T6" y="T7"/>
              </a:cxn>
            </a:cxnLst>
            <a:rect l="0" t="0" r="r" b="b"/>
            <a:pathLst>
              <a:path w="414" h="182">
                <a:moveTo>
                  <a:pt x="414" y="182"/>
                </a:moveTo>
                <a:cubicBezTo>
                  <a:pt x="414" y="104"/>
                  <a:pt x="414" y="104"/>
                  <a:pt x="414" y="104"/>
                </a:cubicBezTo>
                <a:cubicBezTo>
                  <a:pt x="414" y="47"/>
                  <a:pt x="368" y="0"/>
                  <a:pt x="310" y="0"/>
                </a:cubicBezTo>
                <a:cubicBezTo>
                  <a:pt x="0" y="0"/>
                  <a:pt x="0" y="0"/>
                  <a:pt x="0" y="0"/>
                </a:cubicBezTo>
              </a:path>
            </a:pathLst>
          </a:custGeom>
          <a:noFill/>
          <a:ln w="28575"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Oval 60">
            <a:extLst>
              <a:ext uri="{FF2B5EF4-FFF2-40B4-BE49-F238E27FC236}">
                <a16:creationId xmlns:a16="http://schemas.microsoft.com/office/drawing/2014/main" id="{43DF07DC-7C51-4B11-A457-6E5F477CAE90}"/>
              </a:ext>
            </a:extLst>
          </p:cNvPr>
          <p:cNvSpPr>
            <a:spLocks noChangeArrowheads="1"/>
          </p:cNvSpPr>
          <p:nvPr/>
        </p:nvSpPr>
        <p:spPr bwMode="auto">
          <a:xfrm>
            <a:off x="6856413" y="8725017"/>
            <a:ext cx="1295400" cy="1295400"/>
          </a:xfrm>
          <a:prstGeom prst="ellipse">
            <a:avLst/>
          </a:prstGeom>
          <a:noFill/>
          <a:ln w="28575"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54">
            <a:extLst>
              <a:ext uri="{FF2B5EF4-FFF2-40B4-BE49-F238E27FC236}">
                <a16:creationId xmlns:a16="http://schemas.microsoft.com/office/drawing/2014/main" id="{0EF84ADF-D59C-494C-8C1C-056EDB3A1F80}"/>
              </a:ext>
            </a:extLst>
          </p:cNvPr>
          <p:cNvSpPr>
            <a:spLocks/>
          </p:cNvSpPr>
          <p:nvPr/>
        </p:nvSpPr>
        <p:spPr bwMode="auto">
          <a:xfrm>
            <a:off x="14952663" y="9372717"/>
            <a:ext cx="1282700" cy="563563"/>
          </a:xfrm>
          <a:custGeom>
            <a:avLst/>
            <a:gdLst>
              <a:gd name="T0" fmla="*/ 0 w 414"/>
              <a:gd name="T1" fmla="*/ 182 h 182"/>
              <a:gd name="T2" fmla="*/ 0 w 414"/>
              <a:gd name="T3" fmla="*/ 104 h 182"/>
              <a:gd name="T4" fmla="*/ 104 w 414"/>
              <a:gd name="T5" fmla="*/ 0 h 182"/>
              <a:gd name="T6" fmla="*/ 414 w 414"/>
              <a:gd name="T7" fmla="*/ 0 h 182"/>
            </a:gdLst>
            <a:ahLst/>
            <a:cxnLst>
              <a:cxn ang="0">
                <a:pos x="T0" y="T1"/>
              </a:cxn>
              <a:cxn ang="0">
                <a:pos x="T2" y="T3"/>
              </a:cxn>
              <a:cxn ang="0">
                <a:pos x="T4" y="T5"/>
              </a:cxn>
              <a:cxn ang="0">
                <a:pos x="T6" y="T7"/>
              </a:cxn>
            </a:cxnLst>
            <a:rect l="0" t="0" r="r" b="b"/>
            <a:pathLst>
              <a:path w="414" h="182">
                <a:moveTo>
                  <a:pt x="0" y="182"/>
                </a:moveTo>
                <a:cubicBezTo>
                  <a:pt x="0" y="104"/>
                  <a:pt x="0" y="104"/>
                  <a:pt x="0" y="104"/>
                </a:cubicBezTo>
                <a:cubicBezTo>
                  <a:pt x="0" y="47"/>
                  <a:pt x="47" y="0"/>
                  <a:pt x="104" y="0"/>
                </a:cubicBezTo>
                <a:cubicBezTo>
                  <a:pt x="414" y="0"/>
                  <a:pt x="414" y="0"/>
                  <a:pt x="414" y="0"/>
                </a:cubicBezTo>
              </a:path>
            </a:pathLst>
          </a:custGeom>
          <a:noFill/>
          <a:ln w="28575"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Oval 56">
            <a:extLst>
              <a:ext uri="{FF2B5EF4-FFF2-40B4-BE49-F238E27FC236}">
                <a16:creationId xmlns:a16="http://schemas.microsoft.com/office/drawing/2014/main" id="{07341B74-49FD-4764-84FE-B69C62E5777F}"/>
              </a:ext>
            </a:extLst>
          </p:cNvPr>
          <p:cNvSpPr>
            <a:spLocks noChangeArrowheads="1"/>
          </p:cNvSpPr>
          <p:nvPr/>
        </p:nvSpPr>
        <p:spPr bwMode="auto">
          <a:xfrm>
            <a:off x="16235363" y="8725017"/>
            <a:ext cx="1295400" cy="1295400"/>
          </a:xfrm>
          <a:prstGeom prst="ellipse">
            <a:avLst/>
          </a:prstGeom>
          <a:noFill/>
          <a:ln w="28575" cap="flat">
            <a:solidFill>
              <a:schemeClr val="accent6"/>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50" name="Grafický objekt 49" descr="Nákupní vozík obrys">
            <a:extLst>
              <a:ext uri="{FF2B5EF4-FFF2-40B4-BE49-F238E27FC236}">
                <a16:creationId xmlns:a16="http://schemas.microsoft.com/office/drawing/2014/main" id="{CFD5A285-83BC-4050-AB3E-57B9E37227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25792" y="3422660"/>
            <a:ext cx="914400" cy="914400"/>
          </a:xfrm>
          <a:prstGeom prst="rect">
            <a:avLst/>
          </a:prstGeom>
        </p:spPr>
      </p:pic>
      <p:pic>
        <p:nvPicPr>
          <p:cNvPr id="51" name="Grafický objekt 50" descr="Daň obrys">
            <a:extLst>
              <a:ext uri="{FF2B5EF4-FFF2-40B4-BE49-F238E27FC236}">
                <a16:creationId xmlns:a16="http://schemas.microsoft.com/office/drawing/2014/main" id="{0E86B398-5E18-4CBA-9953-03D9184545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774125" y="5938127"/>
            <a:ext cx="914400" cy="914400"/>
          </a:xfrm>
          <a:prstGeom prst="rect">
            <a:avLst/>
          </a:prstGeom>
        </p:spPr>
      </p:pic>
      <p:pic>
        <p:nvPicPr>
          <p:cNvPr id="52" name="Grafický objekt 51" descr="Pruhový graf se vzestupným trendem obrys">
            <a:extLst>
              <a:ext uri="{FF2B5EF4-FFF2-40B4-BE49-F238E27FC236}">
                <a16:creationId xmlns:a16="http://schemas.microsoft.com/office/drawing/2014/main" id="{0156F365-891B-4B13-80C6-98D0AAC100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7050814" y="8930216"/>
            <a:ext cx="914400" cy="914400"/>
          </a:xfrm>
          <a:prstGeom prst="rect">
            <a:avLst/>
          </a:prstGeom>
        </p:spPr>
      </p:pic>
      <p:pic>
        <p:nvPicPr>
          <p:cNvPr id="53" name="Grafický objekt 52" descr="Harveyho ideogramy 30% obrys">
            <a:extLst>
              <a:ext uri="{FF2B5EF4-FFF2-40B4-BE49-F238E27FC236}">
                <a16:creationId xmlns:a16="http://schemas.microsoft.com/office/drawing/2014/main" id="{9562207D-2531-49A1-9380-15818CEFD3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4255510" y="3398358"/>
            <a:ext cx="914400" cy="914400"/>
          </a:xfrm>
          <a:prstGeom prst="rect">
            <a:avLst/>
          </a:prstGeom>
        </p:spPr>
      </p:pic>
      <p:pic>
        <p:nvPicPr>
          <p:cNvPr id="54" name="Grafický objekt 53" descr="Skladové zásoby obrys">
            <a:extLst>
              <a:ext uri="{FF2B5EF4-FFF2-40B4-BE49-F238E27FC236}">
                <a16:creationId xmlns:a16="http://schemas.microsoft.com/office/drawing/2014/main" id="{7E04B0D2-1C41-4B49-AC4F-71D3BF41C0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15719426" y="5940956"/>
            <a:ext cx="914400" cy="914400"/>
          </a:xfrm>
          <a:prstGeom prst="rect">
            <a:avLst/>
          </a:prstGeom>
        </p:spPr>
      </p:pic>
      <p:pic>
        <p:nvPicPr>
          <p:cNvPr id="55" name="Grafický objekt 54" descr="Most obrys">
            <a:extLst>
              <a:ext uri="{FF2B5EF4-FFF2-40B4-BE49-F238E27FC236}">
                <a16:creationId xmlns:a16="http://schemas.microsoft.com/office/drawing/2014/main" id="{2F3FA30D-2569-47AE-A185-E7046639B77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16440642" y="8855883"/>
            <a:ext cx="914400" cy="914400"/>
          </a:xfrm>
          <a:prstGeom prst="rect">
            <a:avLst/>
          </a:prstGeom>
        </p:spPr>
      </p:pic>
    </p:spTree>
    <p:extLst>
      <p:ext uri="{BB962C8B-B14F-4D97-AF65-F5344CB8AC3E}">
        <p14:creationId xmlns:p14="http://schemas.microsoft.com/office/powerpoint/2010/main" val="325216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Segments </a:t>
            </a:r>
            <a:r>
              <a:rPr lang="cs-CZ" err="1">
                <a:solidFill>
                  <a:schemeClr val="accent2"/>
                </a:solidFill>
              </a:rPr>
              <a:t>Evaluation</a:t>
            </a:r>
            <a:endParaRPr lang="en-US">
              <a:solidFill>
                <a:schemeClr val="accent2"/>
              </a:solidFill>
            </a:endParaRP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Segmentation</a:t>
            </a:r>
          </a:p>
        </p:txBody>
      </p:sp>
      <p:graphicFrame>
        <p:nvGraphicFramePr>
          <p:cNvPr id="6" name="Tabulka 6">
            <a:extLst>
              <a:ext uri="{FF2B5EF4-FFF2-40B4-BE49-F238E27FC236}">
                <a16:creationId xmlns:a16="http://schemas.microsoft.com/office/drawing/2014/main" id="{B93D166D-7E4D-41F4-919F-0AF2B70EEA1D}"/>
              </a:ext>
            </a:extLst>
          </p:cNvPr>
          <p:cNvGraphicFramePr>
            <a:graphicFrameLocks noGrp="1"/>
          </p:cNvGraphicFramePr>
          <p:nvPr>
            <p:extLst>
              <p:ext uri="{D42A27DB-BD31-4B8C-83A1-F6EECF244321}">
                <p14:modId xmlns:p14="http://schemas.microsoft.com/office/powerpoint/2010/main" val="2833600439"/>
              </p:ext>
            </p:extLst>
          </p:nvPr>
        </p:nvGraphicFramePr>
        <p:xfrm>
          <a:off x="1676399" y="3228377"/>
          <a:ext cx="21282990" cy="7528560"/>
        </p:xfrm>
        <a:graphic>
          <a:graphicData uri="http://schemas.openxmlformats.org/drawingml/2006/table">
            <a:tbl>
              <a:tblPr firstRow="1" bandRow="1">
                <a:tableStyleId>{5C22544A-7EE6-4342-B048-85BDC9FD1C3A}</a:tableStyleId>
              </a:tblPr>
              <a:tblGrid>
                <a:gridCol w="4664766">
                  <a:extLst>
                    <a:ext uri="{9D8B030D-6E8A-4147-A177-3AD203B41FA5}">
                      <a16:colId xmlns:a16="http://schemas.microsoft.com/office/drawing/2014/main" val="4294516681"/>
                    </a:ext>
                  </a:extLst>
                </a:gridCol>
                <a:gridCol w="2429564">
                  <a:extLst>
                    <a:ext uri="{9D8B030D-6E8A-4147-A177-3AD203B41FA5}">
                      <a16:colId xmlns:a16="http://schemas.microsoft.com/office/drawing/2014/main" val="294406134"/>
                    </a:ext>
                  </a:extLst>
                </a:gridCol>
                <a:gridCol w="3547165">
                  <a:extLst>
                    <a:ext uri="{9D8B030D-6E8A-4147-A177-3AD203B41FA5}">
                      <a16:colId xmlns:a16="http://schemas.microsoft.com/office/drawing/2014/main" val="4258939982"/>
                    </a:ext>
                  </a:extLst>
                </a:gridCol>
                <a:gridCol w="3547165">
                  <a:extLst>
                    <a:ext uri="{9D8B030D-6E8A-4147-A177-3AD203B41FA5}">
                      <a16:colId xmlns:a16="http://schemas.microsoft.com/office/drawing/2014/main" val="3622367321"/>
                    </a:ext>
                  </a:extLst>
                </a:gridCol>
                <a:gridCol w="3547165">
                  <a:extLst>
                    <a:ext uri="{9D8B030D-6E8A-4147-A177-3AD203B41FA5}">
                      <a16:colId xmlns:a16="http://schemas.microsoft.com/office/drawing/2014/main" val="3101535349"/>
                    </a:ext>
                  </a:extLst>
                </a:gridCol>
                <a:gridCol w="3547165">
                  <a:extLst>
                    <a:ext uri="{9D8B030D-6E8A-4147-A177-3AD203B41FA5}">
                      <a16:colId xmlns:a16="http://schemas.microsoft.com/office/drawing/2014/main" val="3975600503"/>
                    </a:ext>
                  </a:extLst>
                </a:gridCol>
              </a:tblGrid>
              <a:tr h="370840">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KPI’s</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l"/>
                      <a:r>
                        <a:rPr lang="en-US" sz="3200">
                          <a:latin typeface="Open Sans Light" panose="020B0306030504020204" pitchFamily="34" charset="0"/>
                          <a:ea typeface="Open Sans Light" panose="020B0306030504020204" pitchFamily="34" charset="0"/>
                          <a:cs typeface="Open Sans Light" panose="020B0306030504020204" pitchFamily="34" charset="0"/>
                        </a:rPr>
                        <a:t>Weight</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1</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2</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3</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4</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9880640"/>
                  </a:ext>
                </a:extLst>
              </a:tr>
              <a:tr h="370840">
                <a:tc gridSpan="6">
                  <a:txBody>
                    <a:bodyPr/>
                    <a:lstStyle/>
                    <a:p>
                      <a:r>
                        <a:rPr lang="en-US"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Segment Evaluation</a:t>
                      </a:r>
                      <a:endParaRPr lang="cs-CZ"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a:p>
                  </a:txBody>
                  <a:tcPr>
                    <a:lnT w="12700" cap="flat" cmpd="sng" algn="ctr">
                      <a:solidFill>
                        <a:schemeClr val="tx1"/>
                      </a:solidFill>
                      <a:prstDash val="solid"/>
                      <a:round/>
                      <a:headEnd type="none" w="med" len="med"/>
                      <a:tailEnd type="none" w="med" len="med"/>
                    </a:lnT>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4067843225"/>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Potential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8584367"/>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Profitability</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35%</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9019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Growth</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543619"/>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100%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48373691"/>
                  </a:ext>
                </a:extLst>
              </a:tr>
              <a:tr h="370840">
                <a:tc>
                  <a:txBody>
                    <a:bodyPr/>
                    <a:lstStyle/>
                    <a:p>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extLst>
                  <a:ext uri="{0D108BD9-81ED-4DB2-BD59-A6C34878D82A}">
                    <a16:rowId xmlns:a16="http://schemas.microsoft.com/office/drawing/2014/main" val="3965732807"/>
                  </a:ext>
                </a:extLst>
              </a:tr>
              <a:tr h="370840">
                <a:tc gridSpan="6">
                  <a:txBody>
                    <a:bodyPr/>
                    <a:lstStyle/>
                    <a:p>
                      <a:r>
                        <a:rPr lang="en-US"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Company’s Market Position Evaluation</a:t>
                      </a:r>
                      <a:endParaRPr lang="cs-CZ"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cs-CZ"/>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21771444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Sales</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20%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1077443"/>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Profitability</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7605332"/>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Portfolio</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20%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56389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Reach</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8952622"/>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100%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7508533"/>
                  </a:ext>
                </a:extLst>
              </a:tr>
            </a:tbl>
          </a:graphicData>
        </a:graphic>
      </p:graphicFrame>
      <p:pic>
        <p:nvPicPr>
          <p:cNvPr id="9" name="Grafický objekt 8" descr="Odznáček pro nové se souvislou výplní">
            <a:extLst>
              <a:ext uri="{FF2B5EF4-FFF2-40B4-BE49-F238E27FC236}">
                <a16:creationId xmlns:a16="http://schemas.microsoft.com/office/drawing/2014/main" id="{149BBEA2-C054-4DC9-847D-E1354B2D6C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64040" y="4438650"/>
            <a:ext cx="457200" cy="457200"/>
          </a:xfrm>
          <a:prstGeom prst="rect">
            <a:avLst/>
          </a:prstGeom>
        </p:spPr>
      </p:pic>
      <p:pic>
        <p:nvPicPr>
          <p:cNvPr id="26" name="Grafický objekt 25" descr="Odznáček pro nové se souvislou výplní">
            <a:extLst>
              <a:ext uri="{FF2B5EF4-FFF2-40B4-BE49-F238E27FC236}">
                <a16:creationId xmlns:a16="http://schemas.microsoft.com/office/drawing/2014/main" id="{456BE210-49A0-4992-BA7C-0B814BF001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4438650"/>
            <a:ext cx="457200" cy="457200"/>
          </a:xfrm>
          <a:prstGeom prst="rect">
            <a:avLst/>
          </a:prstGeom>
        </p:spPr>
      </p:pic>
      <p:pic>
        <p:nvPicPr>
          <p:cNvPr id="27" name="Grafický objekt 26" descr="Odznáček pro nové se souvislou výplní">
            <a:extLst>
              <a:ext uri="{FF2B5EF4-FFF2-40B4-BE49-F238E27FC236}">
                <a16:creationId xmlns:a16="http://schemas.microsoft.com/office/drawing/2014/main" id="{B6E4305A-D485-43E8-9ABC-D641C9F9FD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81360" y="4438650"/>
            <a:ext cx="457200" cy="457200"/>
          </a:xfrm>
          <a:prstGeom prst="rect">
            <a:avLst/>
          </a:prstGeom>
        </p:spPr>
      </p:pic>
      <p:pic>
        <p:nvPicPr>
          <p:cNvPr id="28" name="Grafický objekt 27" descr="Odznáček pro nové se souvislou výplní">
            <a:extLst>
              <a:ext uri="{FF2B5EF4-FFF2-40B4-BE49-F238E27FC236}">
                <a16:creationId xmlns:a16="http://schemas.microsoft.com/office/drawing/2014/main" id="{12D242BC-787E-4B41-AC6D-944C3FB617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91162" y="4448175"/>
            <a:ext cx="457200" cy="457200"/>
          </a:xfrm>
          <a:prstGeom prst="rect">
            <a:avLst/>
          </a:prstGeom>
        </p:spPr>
      </p:pic>
      <p:pic>
        <p:nvPicPr>
          <p:cNvPr id="29" name="Grafický objekt 28" descr="Odznáček pro nové se souvislou výplní">
            <a:extLst>
              <a:ext uri="{FF2B5EF4-FFF2-40B4-BE49-F238E27FC236}">
                <a16:creationId xmlns:a16="http://schemas.microsoft.com/office/drawing/2014/main" id="{BC21BF4F-99F3-496E-B6FD-361640207A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92202" y="4448175"/>
            <a:ext cx="457200" cy="457200"/>
          </a:xfrm>
          <a:prstGeom prst="rect">
            <a:avLst/>
          </a:prstGeom>
        </p:spPr>
      </p:pic>
      <p:pic>
        <p:nvPicPr>
          <p:cNvPr id="30" name="Grafický objekt 29" descr="Odznáček pro nové se souvislou výplní">
            <a:extLst>
              <a:ext uri="{FF2B5EF4-FFF2-40B4-BE49-F238E27FC236}">
                <a16:creationId xmlns:a16="http://schemas.microsoft.com/office/drawing/2014/main" id="{00C8AEC8-0EAB-4637-9A44-AAAB0AC219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08482" y="4448175"/>
            <a:ext cx="457200" cy="457200"/>
          </a:xfrm>
          <a:prstGeom prst="rect">
            <a:avLst/>
          </a:prstGeom>
        </p:spPr>
      </p:pic>
      <p:pic>
        <p:nvPicPr>
          <p:cNvPr id="31" name="Grafický objekt 30" descr="Odznáček pro nové se souvislou výplní">
            <a:extLst>
              <a:ext uri="{FF2B5EF4-FFF2-40B4-BE49-F238E27FC236}">
                <a16:creationId xmlns:a16="http://schemas.microsoft.com/office/drawing/2014/main" id="{E1E556C4-52CE-4823-9A21-A887DFF8B2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94970" y="5019100"/>
            <a:ext cx="457200" cy="457200"/>
          </a:xfrm>
          <a:prstGeom prst="rect">
            <a:avLst/>
          </a:prstGeom>
        </p:spPr>
      </p:pic>
      <p:pic>
        <p:nvPicPr>
          <p:cNvPr id="32" name="Grafický objekt 31" descr="Odznáček pro nové se souvislou výplní">
            <a:extLst>
              <a:ext uri="{FF2B5EF4-FFF2-40B4-BE49-F238E27FC236}">
                <a16:creationId xmlns:a16="http://schemas.microsoft.com/office/drawing/2014/main" id="{8CC676F4-8153-455C-B979-D83CAE8EE9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96010" y="5019100"/>
            <a:ext cx="457200" cy="457200"/>
          </a:xfrm>
          <a:prstGeom prst="rect">
            <a:avLst/>
          </a:prstGeom>
        </p:spPr>
      </p:pic>
      <p:pic>
        <p:nvPicPr>
          <p:cNvPr id="33" name="Grafický objekt 32" descr="Odznáček pro nové se souvislou výplní">
            <a:extLst>
              <a:ext uri="{FF2B5EF4-FFF2-40B4-BE49-F238E27FC236}">
                <a16:creationId xmlns:a16="http://schemas.microsoft.com/office/drawing/2014/main" id="{9B39C027-4FFB-4D2A-A0F3-D7C846D78A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12290" y="5019100"/>
            <a:ext cx="457200" cy="457200"/>
          </a:xfrm>
          <a:prstGeom prst="rect">
            <a:avLst/>
          </a:prstGeom>
        </p:spPr>
      </p:pic>
      <p:pic>
        <p:nvPicPr>
          <p:cNvPr id="34" name="Grafický objekt 33" descr="Odznáček pro nové se souvislou výplní">
            <a:extLst>
              <a:ext uri="{FF2B5EF4-FFF2-40B4-BE49-F238E27FC236}">
                <a16:creationId xmlns:a16="http://schemas.microsoft.com/office/drawing/2014/main" id="{93E72786-1131-443A-BA06-308A707519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707014" y="5598220"/>
            <a:ext cx="457200" cy="457200"/>
          </a:xfrm>
          <a:prstGeom prst="rect">
            <a:avLst/>
          </a:prstGeom>
        </p:spPr>
      </p:pic>
      <p:pic>
        <p:nvPicPr>
          <p:cNvPr id="35" name="Grafický objekt 34" descr="Odznáček pro nové se souvislou výplní">
            <a:extLst>
              <a:ext uri="{FF2B5EF4-FFF2-40B4-BE49-F238E27FC236}">
                <a16:creationId xmlns:a16="http://schemas.microsoft.com/office/drawing/2014/main" id="{8BBBEB5B-8BF9-444E-BE07-AE068B4BF7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054" y="5598220"/>
            <a:ext cx="457200" cy="457200"/>
          </a:xfrm>
          <a:prstGeom prst="rect">
            <a:avLst/>
          </a:prstGeom>
        </p:spPr>
      </p:pic>
      <p:pic>
        <p:nvPicPr>
          <p:cNvPr id="36" name="Grafický objekt 35" descr="Odznáček pro nové se souvislou výplní">
            <a:extLst>
              <a:ext uri="{FF2B5EF4-FFF2-40B4-BE49-F238E27FC236}">
                <a16:creationId xmlns:a16="http://schemas.microsoft.com/office/drawing/2014/main" id="{3648D823-A4DD-4387-8EA3-525AE8D092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24334" y="5598220"/>
            <a:ext cx="457200" cy="457200"/>
          </a:xfrm>
          <a:prstGeom prst="rect">
            <a:avLst/>
          </a:prstGeom>
        </p:spPr>
      </p:pic>
      <p:pic>
        <p:nvPicPr>
          <p:cNvPr id="37" name="Grafický objekt 36" descr="Odznáček pro nové se souvislou výplní">
            <a:extLst>
              <a:ext uri="{FF2B5EF4-FFF2-40B4-BE49-F238E27FC236}">
                <a16:creationId xmlns:a16="http://schemas.microsoft.com/office/drawing/2014/main" id="{44FF5C23-48E1-4312-97AB-EB4F8A802E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45040" y="5029200"/>
            <a:ext cx="457200" cy="457200"/>
          </a:xfrm>
          <a:prstGeom prst="rect">
            <a:avLst/>
          </a:prstGeom>
        </p:spPr>
      </p:pic>
      <p:pic>
        <p:nvPicPr>
          <p:cNvPr id="38" name="Grafický objekt 37" descr="Odznáček pro nové se souvislou výplní">
            <a:extLst>
              <a:ext uri="{FF2B5EF4-FFF2-40B4-BE49-F238E27FC236}">
                <a16:creationId xmlns:a16="http://schemas.microsoft.com/office/drawing/2014/main" id="{220BB680-878E-4667-B382-D9F83FEC69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6080" y="5029200"/>
            <a:ext cx="457200" cy="457200"/>
          </a:xfrm>
          <a:prstGeom prst="rect">
            <a:avLst/>
          </a:prstGeom>
        </p:spPr>
      </p:pic>
      <p:pic>
        <p:nvPicPr>
          <p:cNvPr id="40" name="Grafický objekt 39" descr="Odznáček pro nové se souvislou výplní">
            <a:extLst>
              <a:ext uri="{FF2B5EF4-FFF2-40B4-BE49-F238E27FC236}">
                <a16:creationId xmlns:a16="http://schemas.microsoft.com/office/drawing/2014/main" id="{3E53D3D0-A78D-4218-9C39-C6E64978C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5598220"/>
            <a:ext cx="457200" cy="457200"/>
          </a:xfrm>
          <a:prstGeom prst="rect">
            <a:avLst/>
          </a:prstGeom>
        </p:spPr>
      </p:pic>
      <p:pic>
        <p:nvPicPr>
          <p:cNvPr id="41" name="Grafický objekt 40" descr="Odznáček pro nové se souvislou výplní">
            <a:extLst>
              <a:ext uri="{FF2B5EF4-FFF2-40B4-BE49-F238E27FC236}">
                <a16:creationId xmlns:a16="http://schemas.microsoft.com/office/drawing/2014/main" id="{BE7532E6-FE35-4E72-9778-35166C0588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94940" y="5607835"/>
            <a:ext cx="457200" cy="457200"/>
          </a:xfrm>
          <a:prstGeom prst="rect">
            <a:avLst/>
          </a:prstGeom>
        </p:spPr>
      </p:pic>
      <p:pic>
        <p:nvPicPr>
          <p:cNvPr id="42" name="Grafický objekt 41" descr="Odznáček pro nové se souvislou výplní">
            <a:extLst>
              <a:ext uri="{FF2B5EF4-FFF2-40B4-BE49-F238E27FC236}">
                <a16:creationId xmlns:a16="http://schemas.microsoft.com/office/drawing/2014/main" id="{1BBEB699-AD16-4AC8-AE73-F405B5E45F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95980" y="5607835"/>
            <a:ext cx="457200" cy="457200"/>
          </a:xfrm>
          <a:prstGeom prst="rect">
            <a:avLst/>
          </a:prstGeom>
        </p:spPr>
      </p:pic>
      <p:pic>
        <p:nvPicPr>
          <p:cNvPr id="43" name="Grafický objekt 42" descr="Odznáček pro nové se souvislou výplní">
            <a:extLst>
              <a:ext uri="{FF2B5EF4-FFF2-40B4-BE49-F238E27FC236}">
                <a16:creationId xmlns:a16="http://schemas.microsoft.com/office/drawing/2014/main" id="{722A7633-C6FB-42FB-B823-6B94DB3FC7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3920" y="5019100"/>
            <a:ext cx="457200" cy="457200"/>
          </a:xfrm>
          <a:prstGeom prst="rect">
            <a:avLst/>
          </a:prstGeom>
        </p:spPr>
      </p:pic>
      <p:pic>
        <p:nvPicPr>
          <p:cNvPr id="44" name="Grafický objekt 43" descr="Odznáček pro nové se souvislou výplní">
            <a:extLst>
              <a:ext uri="{FF2B5EF4-FFF2-40B4-BE49-F238E27FC236}">
                <a16:creationId xmlns:a16="http://schemas.microsoft.com/office/drawing/2014/main" id="{D816675A-8D0E-46B8-9562-039C6B5C44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7841" y="4448175"/>
            <a:ext cx="457200" cy="457200"/>
          </a:xfrm>
          <a:prstGeom prst="rect">
            <a:avLst/>
          </a:prstGeom>
        </p:spPr>
      </p:pic>
      <p:pic>
        <p:nvPicPr>
          <p:cNvPr id="45" name="Grafický objekt 44" descr="Odznáček pro nové se souvislou výplní">
            <a:extLst>
              <a:ext uri="{FF2B5EF4-FFF2-40B4-BE49-F238E27FC236}">
                <a16:creationId xmlns:a16="http://schemas.microsoft.com/office/drawing/2014/main" id="{E375993C-5107-4A64-A830-21556A7E7C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08881" y="4448175"/>
            <a:ext cx="457200" cy="457200"/>
          </a:xfrm>
          <a:prstGeom prst="rect">
            <a:avLst/>
          </a:prstGeom>
        </p:spPr>
      </p:pic>
      <p:pic>
        <p:nvPicPr>
          <p:cNvPr id="46" name="Grafický objekt 45" descr="Odznáček pro nové se souvislou výplní">
            <a:extLst>
              <a:ext uri="{FF2B5EF4-FFF2-40B4-BE49-F238E27FC236}">
                <a16:creationId xmlns:a16="http://schemas.microsoft.com/office/drawing/2014/main" id="{3AAC3976-BE83-485A-A4C7-D0F408D78A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34683" y="4438650"/>
            <a:ext cx="457200" cy="457200"/>
          </a:xfrm>
          <a:prstGeom prst="rect">
            <a:avLst/>
          </a:prstGeom>
        </p:spPr>
      </p:pic>
      <p:pic>
        <p:nvPicPr>
          <p:cNvPr id="47" name="Grafický objekt 46" descr="Odznáček pro nové se souvislou výplní">
            <a:extLst>
              <a:ext uri="{FF2B5EF4-FFF2-40B4-BE49-F238E27FC236}">
                <a16:creationId xmlns:a16="http://schemas.microsoft.com/office/drawing/2014/main" id="{8FDFB348-CD4E-466A-A401-9DC0851570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18451" y="5034068"/>
            <a:ext cx="457200" cy="457200"/>
          </a:xfrm>
          <a:prstGeom prst="rect">
            <a:avLst/>
          </a:prstGeom>
        </p:spPr>
      </p:pic>
      <p:pic>
        <p:nvPicPr>
          <p:cNvPr id="48" name="Grafický objekt 47" descr="Odznáček pro nové se souvislou výplní">
            <a:extLst>
              <a:ext uri="{FF2B5EF4-FFF2-40B4-BE49-F238E27FC236}">
                <a16:creationId xmlns:a16="http://schemas.microsoft.com/office/drawing/2014/main" id="{89D1E75D-4D59-4EB2-B137-78D8A5FEDB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19491" y="5034068"/>
            <a:ext cx="457200" cy="457200"/>
          </a:xfrm>
          <a:prstGeom prst="rect">
            <a:avLst/>
          </a:prstGeom>
        </p:spPr>
      </p:pic>
      <p:pic>
        <p:nvPicPr>
          <p:cNvPr id="50" name="Grafický objekt 49" descr="Odznáček pro nové se souvislou výplní">
            <a:extLst>
              <a:ext uri="{FF2B5EF4-FFF2-40B4-BE49-F238E27FC236}">
                <a16:creationId xmlns:a16="http://schemas.microsoft.com/office/drawing/2014/main" id="{9E55F884-8F6E-4212-850A-F3D0CA706D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72783" y="5607050"/>
            <a:ext cx="457200" cy="457200"/>
          </a:xfrm>
          <a:prstGeom prst="rect">
            <a:avLst/>
          </a:prstGeom>
        </p:spPr>
      </p:pic>
      <p:pic>
        <p:nvPicPr>
          <p:cNvPr id="51" name="Grafický objekt 50" descr="Odznáček pro nové se souvislou výplní">
            <a:extLst>
              <a:ext uri="{FF2B5EF4-FFF2-40B4-BE49-F238E27FC236}">
                <a16:creationId xmlns:a16="http://schemas.microsoft.com/office/drawing/2014/main" id="{23D19BE4-2192-45DA-963C-AFE23F39609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45040" y="6172200"/>
            <a:ext cx="457200" cy="457200"/>
          </a:xfrm>
          <a:prstGeom prst="rect">
            <a:avLst/>
          </a:prstGeom>
        </p:spPr>
      </p:pic>
      <p:pic>
        <p:nvPicPr>
          <p:cNvPr id="52" name="Grafický objekt 51" descr="Odznáček pro nové se souvislou výplní">
            <a:extLst>
              <a:ext uri="{FF2B5EF4-FFF2-40B4-BE49-F238E27FC236}">
                <a16:creationId xmlns:a16="http://schemas.microsoft.com/office/drawing/2014/main" id="{00F9636E-E983-492B-8E7F-E64EE61427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46080" y="6172200"/>
            <a:ext cx="457200" cy="457200"/>
          </a:xfrm>
          <a:prstGeom prst="rect">
            <a:avLst/>
          </a:prstGeom>
        </p:spPr>
      </p:pic>
      <p:pic>
        <p:nvPicPr>
          <p:cNvPr id="53" name="Grafický objekt 52" descr="Odznáček pro nové se souvislou výplní">
            <a:extLst>
              <a:ext uri="{FF2B5EF4-FFF2-40B4-BE49-F238E27FC236}">
                <a16:creationId xmlns:a16="http://schemas.microsoft.com/office/drawing/2014/main" id="{2C30B70D-5988-4A6C-B8C6-655B2B695C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110210" y="6177340"/>
            <a:ext cx="457200" cy="457200"/>
          </a:xfrm>
          <a:prstGeom prst="rect">
            <a:avLst/>
          </a:prstGeom>
        </p:spPr>
      </p:pic>
      <p:pic>
        <p:nvPicPr>
          <p:cNvPr id="54" name="Grafický objekt 53" descr="Odznáček pro nové se souvislou výplní">
            <a:extLst>
              <a:ext uri="{FF2B5EF4-FFF2-40B4-BE49-F238E27FC236}">
                <a16:creationId xmlns:a16="http://schemas.microsoft.com/office/drawing/2014/main" id="{D756715C-44FE-4A79-9518-904E4987A89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811250" y="6177340"/>
            <a:ext cx="457200" cy="457200"/>
          </a:xfrm>
          <a:prstGeom prst="rect">
            <a:avLst/>
          </a:prstGeom>
        </p:spPr>
      </p:pic>
      <p:pic>
        <p:nvPicPr>
          <p:cNvPr id="55" name="Grafický objekt 54" descr="Odznáček pro nové se souvislou výplní">
            <a:extLst>
              <a:ext uri="{FF2B5EF4-FFF2-40B4-BE49-F238E27FC236}">
                <a16:creationId xmlns:a16="http://schemas.microsoft.com/office/drawing/2014/main" id="{A2453122-450E-45B0-A367-31499F20B9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27530" y="6177340"/>
            <a:ext cx="457200" cy="457200"/>
          </a:xfrm>
          <a:prstGeom prst="rect">
            <a:avLst/>
          </a:prstGeom>
        </p:spPr>
      </p:pic>
      <p:pic>
        <p:nvPicPr>
          <p:cNvPr id="56" name="Grafický objekt 55" descr="Odznáček pro nové se souvislou výplní">
            <a:extLst>
              <a:ext uri="{FF2B5EF4-FFF2-40B4-BE49-F238E27FC236}">
                <a16:creationId xmlns:a16="http://schemas.microsoft.com/office/drawing/2014/main" id="{94A86D6B-4A17-4A32-A1AA-A42897B686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053562" y="6170295"/>
            <a:ext cx="457200" cy="457200"/>
          </a:xfrm>
          <a:prstGeom prst="rect">
            <a:avLst/>
          </a:prstGeom>
        </p:spPr>
      </p:pic>
      <p:pic>
        <p:nvPicPr>
          <p:cNvPr id="57" name="Grafický objekt 56" descr="Odznáček pro nové se souvislou výplní">
            <a:extLst>
              <a:ext uri="{FF2B5EF4-FFF2-40B4-BE49-F238E27FC236}">
                <a16:creationId xmlns:a16="http://schemas.microsoft.com/office/drawing/2014/main" id="{CD67C99D-3E7F-46C4-B09B-39A8740C7B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754602" y="6170295"/>
            <a:ext cx="457200" cy="457200"/>
          </a:xfrm>
          <a:prstGeom prst="rect">
            <a:avLst/>
          </a:prstGeom>
        </p:spPr>
      </p:pic>
      <p:pic>
        <p:nvPicPr>
          <p:cNvPr id="58" name="Grafický objekt 57" descr="Odznáček pro nové se souvislou výplní">
            <a:extLst>
              <a:ext uri="{FF2B5EF4-FFF2-40B4-BE49-F238E27FC236}">
                <a16:creationId xmlns:a16="http://schemas.microsoft.com/office/drawing/2014/main" id="{D1B99B10-1E75-4F88-8212-3A6CFD7E02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72783" y="6170930"/>
            <a:ext cx="457200" cy="457200"/>
          </a:xfrm>
          <a:prstGeom prst="rect">
            <a:avLst/>
          </a:prstGeom>
        </p:spPr>
      </p:pic>
      <p:pic>
        <p:nvPicPr>
          <p:cNvPr id="59" name="Grafický objekt 58" descr="Odznáček pro nové se souvislou výplní">
            <a:extLst>
              <a:ext uri="{FF2B5EF4-FFF2-40B4-BE49-F238E27FC236}">
                <a16:creationId xmlns:a16="http://schemas.microsoft.com/office/drawing/2014/main" id="{8373011F-413D-4408-8BB8-7E9C05D562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59371" y="7925982"/>
            <a:ext cx="457200" cy="457200"/>
          </a:xfrm>
          <a:prstGeom prst="rect">
            <a:avLst/>
          </a:prstGeom>
        </p:spPr>
      </p:pic>
      <p:pic>
        <p:nvPicPr>
          <p:cNvPr id="60" name="Grafický objekt 59" descr="Odznáček pro nové se souvislou výplní">
            <a:extLst>
              <a:ext uri="{FF2B5EF4-FFF2-40B4-BE49-F238E27FC236}">
                <a16:creationId xmlns:a16="http://schemas.microsoft.com/office/drawing/2014/main" id="{43D6AB85-09BA-4306-B033-FB25E378EE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0411" y="7925982"/>
            <a:ext cx="457200" cy="457200"/>
          </a:xfrm>
          <a:prstGeom prst="rect">
            <a:avLst/>
          </a:prstGeom>
        </p:spPr>
      </p:pic>
      <p:pic>
        <p:nvPicPr>
          <p:cNvPr id="61" name="Grafický objekt 60" descr="Odznáček pro nové se souvislou výplní">
            <a:extLst>
              <a:ext uri="{FF2B5EF4-FFF2-40B4-BE49-F238E27FC236}">
                <a16:creationId xmlns:a16="http://schemas.microsoft.com/office/drawing/2014/main" id="{9EE5CBD8-BB3F-40C8-A244-C81B754DBC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6691" y="7925982"/>
            <a:ext cx="457200" cy="457200"/>
          </a:xfrm>
          <a:prstGeom prst="rect">
            <a:avLst/>
          </a:prstGeom>
        </p:spPr>
      </p:pic>
      <p:pic>
        <p:nvPicPr>
          <p:cNvPr id="62" name="Grafický objekt 61" descr="Odznáček pro nové se souvislou výplní">
            <a:extLst>
              <a:ext uri="{FF2B5EF4-FFF2-40B4-BE49-F238E27FC236}">
                <a16:creationId xmlns:a16="http://schemas.microsoft.com/office/drawing/2014/main" id="{C35F61CE-4A80-43AF-8BA0-8BF8E1A3D5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120371" y="9080583"/>
            <a:ext cx="457200" cy="457200"/>
          </a:xfrm>
          <a:prstGeom prst="rect">
            <a:avLst/>
          </a:prstGeom>
        </p:spPr>
      </p:pic>
      <p:pic>
        <p:nvPicPr>
          <p:cNvPr id="63" name="Grafický objekt 62" descr="Odznáček pro nové se souvislou výplní">
            <a:extLst>
              <a:ext uri="{FF2B5EF4-FFF2-40B4-BE49-F238E27FC236}">
                <a16:creationId xmlns:a16="http://schemas.microsoft.com/office/drawing/2014/main" id="{7BFC7407-96E0-4128-B28F-1491670894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1411" y="9080583"/>
            <a:ext cx="457200" cy="457200"/>
          </a:xfrm>
          <a:prstGeom prst="rect">
            <a:avLst/>
          </a:prstGeom>
        </p:spPr>
      </p:pic>
      <p:pic>
        <p:nvPicPr>
          <p:cNvPr id="64" name="Grafický objekt 63" descr="Odznáček pro nové se souvislou výplní">
            <a:extLst>
              <a:ext uri="{FF2B5EF4-FFF2-40B4-BE49-F238E27FC236}">
                <a16:creationId xmlns:a16="http://schemas.microsoft.com/office/drawing/2014/main" id="{4C65AC24-3B03-4246-9EBC-1EBC87393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37691" y="9080583"/>
            <a:ext cx="457200" cy="457200"/>
          </a:xfrm>
          <a:prstGeom prst="rect">
            <a:avLst/>
          </a:prstGeom>
        </p:spPr>
      </p:pic>
      <p:pic>
        <p:nvPicPr>
          <p:cNvPr id="65" name="Grafický objekt 64" descr="Odznáček pro nové se souvislou výplní">
            <a:extLst>
              <a:ext uri="{FF2B5EF4-FFF2-40B4-BE49-F238E27FC236}">
                <a16:creationId xmlns:a16="http://schemas.microsoft.com/office/drawing/2014/main" id="{E4341692-15EC-409F-9083-B79093DC00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64040" y="9644463"/>
            <a:ext cx="457200" cy="457200"/>
          </a:xfrm>
          <a:prstGeom prst="rect">
            <a:avLst/>
          </a:prstGeom>
        </p:spPr>
      </p:pic>
      <p:pic>
        <p:nvPicPr>
          <p:cNvPr id="66" name="Grafický objekt 65" descr="Odznáček pro nové se souvislou výplní">
            <a:extLst>
              <a:ext uri="{FF2B5EF4-FFF2-40B4-BE49-F238E27FC236}">
                <a16:creationId xmlns:a16="http://schemas.microsoft.com/office/drawing/2014/main" id="{B27ED095-FC52-4698-A1A5-2C96C204EA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9644463"/>
            <a:ext cx="457200" cy="457200"/>
          </a:xfrm>
          <a:prstGeom prst="rect">
            <a:avLst/>
          </a:prstGeom>
        </p:spPr>
      </p:pic>
      <p:pic>
        <p:nvPicPr>
          <p:cNvPr id="67" name="Grafický objekt 66" descr="Odznáček pro nové se souvislou výplní">
            <a:extLst>
              <a:ext uri="{FF2B5EF4-FFF2-40B4-BE49-F238E27FC236}">
                <a16:creationId xmlns:a16="http://schemas.microsoft.com/office/drawing/2014/main" id="{C23A04DF-5A51-4385-8F4B-6E3494ACAE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81360" y="9644463"/>
            <a:ext cx="457200" cy="457200"/>
          </a:xfrm>
          <a:prstGeom prst="rect">
            <a:avLst/>
          </a:prstGeom>
        </p:spPr>
      </p:pic>
      <p:pic>
        <p:nvPicPr>
          <p:cNvPr id="68" name="Grafický objekt 67" descr="Odznáček pro nové se souvislou výplní">
            <a:extLst>
              <a:ext uri="{FF2B5EF4-FFF2-40B4-BE49-F238E27FC236}">
                <a16:creationId xmlns:a16="http://schemas.microsoft.com/office/drawing/2014/main" id="{EB857F86-5C40-46E9-92F9-85F3ED2C61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640" y="8507730"/>
            <a:ext cx="457200" cy="457200"/>
          </a:xfrm>
          <a:prstGeom prst="rect">
            <a:avLst/>
          </a:prstGeom>
        </p:spPr>
      </p:pic>
      <p:pic>
        <p:nvPicPr>
          <p:cNvPr id="69" name="Grafický objekt 68" descr="Odznáček pro nové se souvislou výplní">
            <a:extLst>
              <a:ext uri="{FF2B5EF4-FFF2-40B4-BE49-F238E27FC236}">
                <a16:creationId xmlns:a16="http://schemas.microsoft.com/office/drawing/2014/main" id="{46637DA2-7986-4432-99CA-07181F37A61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1680" y="8507730"/>
            <a:ext cx="457200" cy="457200"/>
          </a:xfrm>
          <a:prstGeom prst="rect">
            <a:avLst/>
          </a:prstGeom>
        </p:spPr>
      </p:pic>
      <p:pic>
        <p:nvPicPr>
          <p:cNvPr id="70" name="Grafický objekt 69" descr="Odznáček pro nové se souvislou výplní">
            <a:extLst>
              <a:ext uri="{FF2B5EF4-FFF2-40B4-BE49-F238E27FC236}">
                <a16:creationId xmlns:a16="http://schemas.microsoft.com/office/drawing/2014/main" id="{04D03D13-AB83-45AE-9C33-1C6DAEDE87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7960" y="8507730"/>
            <a:ext cx="457200" cy="457200"/>
          </a:xfrm>
          <a:prstGeom prst="rect">
            <a:avLst/>
          </a:prstGeom>
        </p:spPr>
      </p:pic>
      <p:pic>
        <p:nvPicPr>
          <p:cNvPr id="71" name="Grafický objekt 70" descr="Odznáček pro nové se souvislou výplní">
            <a:extLst>
              <a:ext uri="{FF2B5EF4-FFF2-40B4-BE49-F238E27FC236}">
                <a16:creationId xmlns:a16="http://schemas.microsoft.com/office/drawing/2014/main" id="{213278E8-D3B0-49AC-9A4F-DADD4B7993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60280" y="9083040"/>
            <a:ext cx="457200" cy="457200"/>
          </a:xfrm>
          <a:prstGeom prst="rect">
            <a:avLst/>
          </a:prstGeom>
        </p:spPr>
      </p:pic>
      <p:pic>
        <p:nvPicPr>
          <p:cNvPr id="72" name="Grafický objekt 71" descr="Odznáček pro nové se souvislou výplní">
            <a:extLst>
              <a:ext uri="{FF2B5EF4-FFF2-40B4-BE49-F238E27FC236}">
                <a16:creationId xmlns:a16="http://schemas.microsoft.com/office/drawing/2014/main" id="{1BA4E8DF-9332-4348-82E9-D1D7F95FBE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1320" y="9083040"/>
            <a:ext cx="457200" cy="457200"/>
          </a:xfrm>
          <a:prstGeom prst="rect">
            <a:avLst/>
          </a:prstGeom>
        </p:spPr>
      </p:pic>
      <p:pic>
        <p:nvPicPr>
          <p:cNvPr id="73" name="Grafický objekt 72" descr="Odznáček pro nové se souvislou výplní">
            <a:extLst>
              <a:ext uri="{FF2B5EF4-FFF2-40B4-BE49-F238E27FC236}">
                <a16:creationId xmlns:a16="http://schemas.microsoft.com/office/drawing/2014/main" id="{711FF87C-60A2-4238-926E-223ADE8C8F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94940" y="8507390"/>
            <a:ext cx="457200" cy="457200"/>
          </a:xfrm>
          <a:prstGeom prst="rect">
            <a:avLst/>
          </a:prstGeom>
        </p:spPr>
      </p:pic>
      <p:pic>
        <p:nvPicPr>
          <p:cNvPr id="74" name="Grafický objekt 73" descr="Odznáček pro nové se souvislou výplní">
            <a:extLst>
              <a:ext uri="{FF2B5EF4-FFF2-40B4-BE49-F238E27FC236}">
                <a16:creationId xmlns:a16="http://schemas.microsoft.com/office/drawing/2014/main" id="{F9077842-4B69-4F26-8E93-3F1D9227AD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95980" y="8507390"/>
            <a:ext cx="457200" cy="457200"/>
          </a:xfrm>
          <a:prstGeom prst="rect">
            <a:avLst/>
          </a:prstGeom>
        </p:spPr>
      </p:pic>
      <p:pic>
        <p:nvPicPr>
          <p:cNvPr id="75" name="Grafický objekt 74" descr="Odznáček pro nové se souvislou výplní">
            <a:extLst>
              <a:ext uri="{FF2B5EF4-FFF2-40B4-BE49-F238E27FC236}">
                <a16:creationId xmlns:a16="http://schemas.microsoft.com/office/drawing/2014/main" id="{DAD99490-1ECD-4767-8D6C-2D2518E627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7841" y="7931025"/>
            <a:ext cx="457200" cy="457200"/>
          </a:xfrm>
          <a:prstGeom prst="rect">
            <a:avLst/>
          </a:prstGeom>
        </p:spPr>
      </p:pic>
      <p:pic>
        <p:nvPicPr>
          <p:cNvPr id="76" name="Grafický objekt 75" descr="Odznáček pro nové se souvislou výplní">
            <a:extLst>
              <a:ext uri="{FF2B5EF4-FFF2-40B4-BE49-F238E27FC236}">
                <a16:creationId xmlns:a16="http://schemas.microsoft.com/office/drawing/2014/main" id="{7774A9F7-0FF5-4EBF-B7AE-ADAF00FB41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08881" y="7931025"/>
            <a:ext cx="457200" cy="457200"/>
          </a:xfrm>
          <a:prstGeom prst="rect">
            <a:avLst/>
          </a:prstGeom>
        </p:spPr>
      </p:pic>
      <p:pic>
        <p:nvPicPr>
          <p:cNvPr id="77" name="Grafický objekt 76" descr="Odznáček pro nové se souvislou výplní">
            <a:extLst>
              <a:ext uri="{FF2B5EF4-FFF2-40B4-BE49-F238E27FC236}">
                <a16:creationId xmlns:a16="http://schemas.microsoft.com/office/drawing/2014/main" id="{A40565B0-738D-40A6-9534-2F4515FB91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41785" y="7924846"/>
            <a:ext cx="457200" cy="457200"/>
          </a:xfrm>
          <a:prstGeom prst="rect">
            <a:avLst/>
          </a:prstGeom>
        </p:spPr>
      </p:pic>
      <p:pic>
        <p:nvPicPr>
          <p:cNvPr id="78" name="Grafický objekt 77" descr="Odznáček pro nové se souvislou výplní">
            <a:extLst>
              <a:ext uri="{FF2B5EF4-FFF2-40B4-BE49-F238E27FC236}">
                <a16:creationId xmlns:a16="http://schemas.microsoft.com/office/drawing/2014/main" id="{C1C376B2-17F8-4BCE-8D2A-9CBC66A31C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2825" y="7924846"/>
            <a:ext cx="457200" cy="457200"/>
          </a:xfrm>
          <a:prstGeom prst="rect">
            <a:avLst/>
          </a:prstGeom>
        </p:spPr>
      </p:pic>
      <p:pic>
        <p:nvPicPr>
          <p:cNvPr id="79" name="Grafický objekt 78" descr="Odznáček pro nové se souvislou výplní">
            <a:extLst>
              <a:ext uri="{FF2B5EF4-FFF2-40B4-BE49-F238E27FC236}">
                <a16:creationId xmlns:a16="http://schemas.microsoft.com/office/drawing/2014/main" id="{D0326F4B-BC69-4388-9808-739CC83BF6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394679" y="9656305"/>
            <a:ext cx="457200" cy="457200"/>
          </a:xfrm>
          <a:prstGeom prst="rect">
            <a:avLst/>
          </a:prstGeom>
        </p:spPr>
      </p:pic>
      <p:pic>
        <p:nvPicPr>
          <p:cNvPr id="83" name="Grafický objekt 82" descr="Odznáček pro nové se souvislou výplní">
            <a:extLst>
              <a:ext uri="{FF2B5EF4-FFF2-40B4-BE49-F238E27FC236}">
                <a16:creationId xmlns:a16="http://schemas.microsoft.com/office/drawing/2014/main" id="{18FB6F8D-2988-4BB3-9B1C-8CAFC1F2E9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8521617"/>
            <a:ext cx="457200" cy="457200"/>
          </a:xfrm>
          <a:prstGeom prst="rect">
            <a:avLst/>
          </a:prstGeom>
        </p:spPr>
      </p:pic>
      <p:pic>
        <p:nvPicPr>
          <p:cNvPr id="84" name="Grafický objekt 83" descr="Odznáček pro nové se souvislou výplní">
            <a:extLst>
              <a:ext uri="{FF2B5EF4-FFF2-40B4-BE49-F238E27FC236}">
                <a16:creationId xmlns:a16="http://schemas.microsoft.com/office/drawing/2014/main" id="{0EA282A6-8616-4FB5-AD70-AD2215FB3E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1411" y="7922645"/>
            <a:ext cx="457200" cy="457200"/>
          </a:xfrm>
          <a:prstGeom prst="rect">
            <a:avLst/>
          </a:prstGeom>
        </p:spPr>
      </p:pic>
      <p:pic>
        <p:nvPicPr>
          <p:cNvPr id="85" name="Grafický objekt 84" descr="Odznáček pro nové se souvislou výplní">
            <a:extLst>
              <a:ext uri="{FF2B5EF4-FFF2-40B4-BE49-F238E27FC236}">
                <a16:creationId xmlns:a16="http://schemas.microsoft.com/office/drawing/2014/main" id="{9247D612-E476-470C-A686-2ABB410357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6652" y="9662643"/>
            <a:ext cx="457200" cy="457200"/>
          </a:xfrm>
          <a:prstGeom prst="rect">
            <a:avLst/>
          </a:prstGeom>
        </p:spPr>
      </p:pic>
      <p:pic>
        <p:nvPicPr>
          <p:cNvPr id="86" name="Grafický objekt 85" descr="Odznáček pro nové se souvislou výplní">
            <a:extLst>
              <a:ext uri="{FF2B5EF4-FFF2-40B4-BE49-F238E27FC236}">
                <a16:creationId xmlns:a16="http://schemas.microsoft.com/office/drawing/2014/main" id="{F543C18A-B2FF-4082-BE3E-74CCCBE5EB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4081" y="8510145"/>
            <a:ext cx="457200" cy="457200"/>
          </a:xfrm>
          <a:prstGeom prst="rect">
            <a:avLst/>
          </a:prstGeom>
        </p:spPr>
      </p:pic>
      <p:pic>
        <p:nvPicPr>
          <p:cNvPr id="87" name="Grafický objekt 86" descr="Odznáček pro nové se souvislou výplní">
            <a:extLst>
              <a:ext uri="{FF2B5EF4-FFF2-40B4-BE49-F238E27FC236}">
                <a16:creationId xmlns:a16="http://schemas.microsoft.com/office/drawing/2014/main" id="{65936263-FB50-4456-AE51-5DD4CA5AC2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3920" y="9083658"/>
            <a:ext cx="457200" cy="457200"/>
          </a:xfrm>
          <a:prstGeom prst="rect">
            <a:avLst/>
          </a:prstGeom>
        </p:spPr>
      </p:pic>
      <p:pic>
        <p:nvPicPr>
          <p:cNvPr id="88" name="Grafický objekt 87" descr="Odznáček pro nové se souvislou výplní">
            <a:extLst>
              <a:ext uri="{FF2B5EF4-FFF2-40B4-BE49-F238E27FC236}">
                <a16:creationId xmlns:a16="http://schemas.microsoft.com/office/drawing/2014/main" id="{25F128B5-21E0-4120-806F-9A92CB0394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640" y="9086850"/>
            <a:ext cx="457200" cy="457200"/>
          </a:xfrm>
          <a:prstGeom prst="rect">
            <a:avLst/>
          </a:prstGeom>
        </p:spPr>
      </p:pic>
      <p:pic>
        <p:nvPicPr>
          <p:cNvPr id="89" name="Grafický objekt 88" descr="Odznáček pro nové se souvislou výplní">
            <a:extLst>
              <a:ext uri="{FF2B5EF4-FFF2-40B4-BE49-F238E27FC236}">
                <a16:creationId xmlns:a16="http://schemas.microsoft.com/office/drawing/2014/main" id="{50213A6D-629C-4251-A1BD-B246177657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1680" y="9086850"/>
            <a:ext cx="457200" cy="457200"/>
          </a:xfrm>
          <a:prstGeom prst="rect">
            <a:avLst/>
          </a:prstGeom>
        </p:spPr>
      </p:pic>
      <p:pic>
        <p:nvPicPr>
          <p:cNvPr id="90" name="Grafický objekt 89" descr="Odznáček pro nové se souvislou výplní">
            <a:extLst>
              <a:ext uri="{FF2B5EF4-FFF2-40B4-BE49-F238E27FC236}">
                <a16:creationId xmlns:a16="http://schemas.microsoft.com/office/drawing/2014/main" id="{E2AE254C-ED79-441E-9F17-6161A3E04E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7960" y="9086850"/>
            <a:ext cx="457200" cy="457200"/>
          </a:xfrm>
          <a:prstGeom prst="rect">
            <a:avLst/>
          </a:prstGeom>
        </p:spPr>
      </p:pic>
      <p:pic>
        <p:nvPicPr>
          <p:cNvPr id="91" name="Grafický objekt 90" descr="Odznáček pro nové se souvislou výplní">
            <a:extLst>
              <a:ext uri="{FF2B5EF4-FFF2-40B4-BE49-F238E27FC236}">
                <a16:creationId xmlns:a16="http://schemas.microsoft.com/office/drawing/2014/main" id="{1DEE58A8-B7EE-4546-AFD9-06C1BCCE06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801331" y="9669165"/>
            <a:ext cx="457200" cy="457200"/>
          </a:xfrm>
          <a:prstGeom prst="rect">
            <a:avLst/>
          </a:prstGeom>
        </p:spPr>
      </p:pic>
      <p:pic>
        <p:nvPicPr>
          <p:cNvPr id="92" name="Grafický objekt 91" descr="Odznáček pro nové se souvislou výplní">
            <a:extLst>
              <a:ext uri="{FF2B5EF4-FFF2-40B4-BE49-F238E27FC236}">
                <a16:creationId xmlns:a16="http://schemas.microsoft.com/office/drawing/2014/main" id="{1E6311CE-0F72-48D7-848B-2B6F8C569A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502371" y="9669165"/>
            <a:ext cx="457200" cy="457200"/>
          </a:xfrm>
          <a:prstGeom prst="rect">
            <a:avLst/>
          </a:prstGeom>
        </p:spPr>
      </p:pic>
      <p:pic>
        <p:nvPicPr>
          <p:cNvPr id="93" name="Grafický objekt 92" descr="Odznáček pro nové se souvislou výplní">
            <a:extLst>
              <a:ext uri="{FF2B5EF4-FFF2-40B4-BE49-F238E27FC236}">
                <a16:creationId xmlns:a16="http://schemas.microsoft.com/office/drawing/2014/main" id="{579F73C0-8D05-44CC-959E-E5CFBDB4BC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41785" y="10241280"/>
            <a:ext cx="457200" cy="457200"/>
          </a:xfrm>
          <a:prstGeom prst="rect">
            <a:avLst/>
          </a:prstGeom>
        </p:spPr>
      </p:pic>
      <p:pic>
        <p:nvPicPr>
          <p:cNvPr id="94" name="Grafický objekt 93" descr="Odznáček pro nové se souvislou výplní">
            <a:extLst>
              <a:ext uri="{FF2B5EF4-FFF2-40B4-BE49-F238E27FC236}">
                <a16:creationId xmlns:a16="http://schemas.microsoft.com/office/drawing/2014/main" id="{63183CC1-C36F-4CD3-A7F7-0AD4C8A1DD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42825" y="10241280"/>
            <a:ext cx="457200" cy="457200"/>
          </a:xfrm>
          <a:prstGeom prst="rect">
            <a:avLst/>
          </a:prstGeom>
        </p:spPr>
      </p:pic>
      <p:pic>
        <p:nvPicPr>
          <p:cNvPr id="95" name="Grafický objekt 94" descr="Odznáček pro nové se souvislou výplní">
            <a:extLst>
              <a:ext uri="{FF2B5EF4-FFF2-40B4-BE49-F238E27FC236}">
                <a16:creationId xmlns:a16="http://schemas.microsoft.com/office/drawing/2014/main" id="{2685D8F2-B78D-412F-94CD-1BEBA6A1E9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494940" y="10240270"/>
            <a:ext cx="457200" cy="457200"/>
          </a:xfrm>
          <a:prstGeom prst="rect">
            <a:avLst/>
          </a:prstGeom>
        </p:spPr>
      </p:pic>
      <p:pic>
        <p:nvPicPr>
          <p:cNvPr id="96" name="Grafický objekt 95" descr="Odznáček pro nové se souvislou výplní">
            <a:extLst>
              <a:ext uri="{FF2B5EF4-FFF2-40B4-BE49-F238E27FC236}">
                <a16:creationId xmlns:a16="http://schemas.microsoft.com/office/drawing/2014/main" id="{BDB52065-587B-475C-9083-A7E5AC99684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195980" y="10240270"/>
            <a:ext cx="457200" cy="457200"/>
          </a:xfrm>
          <a:prstGeom prst="rect">
            <a:avLst/>
          </a:prstGeom>
        </p:spPr>
      </p:pic>
      <p:pic>
        <p:nvPicPr>
          <p:cNvPr id="97" name="Grafický objekt 96" descr="Odznáček pro nové se souvislou výplní">
            <a:extLst>
              <a:ext uri="{FF2B5EF4-FFF2-40B4-BE49-F238E27FC236}">
                <a16:creationId xmlns:a16="http://schemas.microsoft.com/office/drawing/2014/main" id="{A7111B95-8D78-4E68-8288-E46A4DE394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393410" y="10224818"/>
            <a:ext cx="457200" cy="457200"/>
          </a:xfrm>
          <a:prstGeom prst="rect">
            <a:avLst/>
          </a:prstGeom>
        </p:spPr>
      </p:pic>
      <p:pic>
        <p:nvPicPr>
          <p:cNvPr id="98" name="Grafický objekt 97" descr="Odznáček pro nové se souvislou výplní">
            <a:extLst>
              <a:ext uri="{FF2B5EF4-FFF2-40B4-BE49-F238E27FC236}">
                <a16:creationId xmlns:a16="http://schemas.microsoft.com/office/drawing/2014/main" id="{2084F41E-4B09-4851-960C-F0E3F4AB39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410646" y="10232537"/>
            <a:ext cx="457200" cy="457200"/>
          </a:xfrm>
          <a:prstGeom prst="rect">
            <a:avLst/>
          </a:prstGeom>
        </p:spPr>
      </p:pic>
      <p:pic>
        <p:nvPicPr>
          <p:cNvPr id="99" name="Grafický objekt 98" descr="Odznáček pro nové se souvislou výplní">
            <a:extLst>
              <a:ext uri="{FF2B5EF4-FFF2-40B4-BE49-F238E27FC236}">
                <a16:creationId xmlns:a16="http://schemas.microsoft.com/office/drawing/2014/main" id="{BABD8012-A342-4052-B2A0-D7B4C59552B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111686" y="10232537"/>
            <a:ext cx="457200" cy="457200"/>
          </a:xfrm>
          <a:prstGeom prst="rect">
            <a:avLst/>
          </a:prstGeom>
        </p:spPr>
      </p:pic>
      <p:pic>
        <p:nvPicPr>
          <p:cNvPr id="100" name="Grafický objekt 99" descr="Odznáček pro nové se souvislou výplní">
            <a:extLst>
              <a:ext uri="{FF2B5EF4-FFF2-40B4-BE49-F238E27FC236}">
                <a16:creationId xmlns:a16="http://schemas.microsoft.com/office/drawing/2014/main" id="{FBE4DEE4-1363-41B2-85B3-75950309624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827966" y="10232537"/>
            <a:ext cx="457200" cy="457200"/>
          </a:xfrm>
          <a:prstGeom prst="rect">
            <a:avLst/>
          </a:prstGeom>
        </p:spPr>
      </p:pic>
      <p:pic>
        <p:nvPicPr>
          <p:cNvPr id="101" name="Grafický objekt 100" descr="Odznáček pro nové se souvislou výplní">
            <a:extLst>
              <a:ext uri="{FF2B5EF4-FFF2-40B4-BE49-F238E27FC236}">
                <a16:creationId xmlns:a16="http://schemas.microsoft.com/office/drawing/2014/main" id="{811A6826-92C0-4276-B2A2-403E0666C33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55446" y="11227594"/>
            <a:ext cx="457200" cy="457200"/>
          </a:xfrm>
          <a:prstGeom prst="rect">
            <a:avLst/>
          </a:prstGeom>
        </p:spPr>
      </p:pic>
      <p:pic>
        <p:nvPicPr>
          <p:cNvPr id="102" name="Grafický objekt 101" descr="Odznáček pro nové se souvislou výplní">
            <a:extLst>
              <a:ext uri="{FF2B5EF4-FFF2-40B4-BE49-F238E27FC236}">
                <a16:creationId xmlns:a16="http://schemas.microsoft.com/office/drawing/2014/main" id="{A9F4AD5C-5485-4F8D-8AD8-5EBB39BD89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56486" y="11227594"/>
            <a:ext cx="457200" cy="457200"/>
          </a:xfrm>
          <a:prstGeom prst="rect">
            <a:avLst/>
          </a:prstGeom>
        </p:spPr>
      </p:pic>
      <p:pic>
        <p:nvPicPr>
          <p:cNvPr id="103" name="Grafický objekt 102" descr="Odznáček pro nové se souvislou výplní">
            <a:extLst>
              <a:ext uri="{FF2B5EF4-FFF2-40B4-BE49-F238E27FC236}">
                <a16:creationId xmlns:a16="http://schemas.microsoft.com/office/drawing/2014/main" id="{5E2F7B41-E5C3-4F7F-AA13-55CC4D07B2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72766" y="11227594"/>
            <a:ext cx="457200" cy="457200"/>
          </a:xfrm>
          <a:prstGeom prst="rect">
            <a:avLst/>
          </a:prstGeom>
        </p:spPr>
      </p:pic>
      <p:sp>
        <p:nvSpPr>
          <p:cNvPr id="104" name="TextBox 6">
            <a:extLst>
              <a:ext uri="{FF2B5EF4-FFF2-40B4-BE49-F238E27FC236}">
                <a16:creationId xmlns:a16="http://schemas.microsoft.com/office/drawing/2014/main" id="{0DC57F68-98D4-4F33-ACF4-AC1F455800B2}"/>
              </a:ext>
            </a:extLst>
          </p:cNvPr>
          <p:cNvSpPr txBox="1"/>
          <p:nvPr/>
        </p:nvSpPr>
        <p:spPr>
          <a:xfrm>
            <a:off x="3789434" y="1120922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High</a:t>
            </a:r>
          </a:p>
        </p:txBody>
      </p:sp>
      <p:pic>
        <p:nvPicPr>
          <p:cNvPr id="105" name="Grafický objekt 104" descr="Odznáček pro nové se souvislou výplní">
            <a:extLst>
              <a:ext uri="{FF2B5EF4-FFF2-40B4-BE49-F238E27FC236}">
                <a16:creationId xmlns:a16="http://schemas.microsoft.com/office/drawing/2014/main" id="{F00D8074-F55E-4B73-9F72-D9DF9A90CBA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33665" y="11259711"/>
            <a:ext cx="457200" cy="457200"/>
          </a:xfrm>
          <a:prstGeom prst="rect">
            <a:avLst/>
          </a:prstGeom>
        </p:spPr>
      </p:pic>
      <p:pic>
        <p:nvPicPr>
          <p:cNvPr id="106" name="Grafický objekt 105" descr="Odznáček pro nové se souvislou výplní">
            <a:extLst>
              <a:ext uri="{FF2B5EF4-FFF2-40B4-BE49-F238E27FC236}">
                <a16:creationId xmlns:a16="http://schemas.microsoft.com/office/drawing/2014/main" id="{51A8AE76-EB01-444D-852A-5C2857FA42C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34705" y="11259711"/>
            <a:ext cx="457200" cy="457200"/>
          </a:xfrm>
          <a:prstGeom prst="rect">
            <a:avLst/>
          </a:prstGeom>
        </p:spPr>
      </p:pic>
      <p:sp>
        <p:nvSpPr>
          <p:cNvPr id="107" name="TextBox 6">
            <a:extLst>
              <a:ext uri="{FF2B5EF4-FFF2-40B4-BE49-F238E27FC236}">
                <a16:creationId xmlns:a16="http://schemas.microsoft.com/office/drawing/2014/main" id="{A252FA0F-8E3D-4FA6-BCE5-34FCE157FA0D}"/>
              </a:ext>
            </a:extLst>
          </p:cNvPr>
          <p:cNvSpPr txBox="1"/>
          <p:nvPr/>
        </p:nvSpPr>
        <p:spPr>
          <a:xfrm>
            <a:off x="7205265" y="1125494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Mid</a:t>
            </a:r>
          </a:p>
        </p:txBody>
      </p:sp>
      <p:pic>
        <p:nvPicPr>
          <p:cNvPr id="108" name="Grafický objekt 107" descr="Odznáček pro nové se souvislou výplní">
            <a:extLst>
              <a:ext uri="{FF2B5EF4-FFF2-40B4-BE49-F238E27FC236}">
                <a16:creationId xmlns:a16="http://schemas.microsoft.com/office/drawing/2014/main" id="{B9AA4167-8494-4EA2-AF5A-65D31BB487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64040" y="11259711"/>
            <a:ext cx="457200" cy="457200"/>
          </a:xfrm>
          <a:prstGeom prst="rect">
            <a:avLst/>
          </a:prstGeom>
        </p:spPr>
      </p:pic>
      <p:sp>
        <p:nvSpPr>
          <p:cNvPr id="109" name="TextBox 6">
            <a:extLst>
              <a:ext uri="{FF2B5EF4-FFF2-40B4-BE49-F238E27FC236}">
                <a16:creationId xmlns:a16="http://schemas.microsoft.com/office/drawing/2014/main" id="{52A2EFC2-230B-4C25-ABD5-9A8E3AEC563A}"/>
              </a:ext>
            </a:extLst>
          </p:cNvPr>
          <p:cNvSpPr txBox="1"/>
          <p:nvPr/>
        </p:nvSpPr>
        <p:spPr>
          <a:xfrm>
            <a:off x="10088880" y="1125494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Tree>
    <p:extLst>
      <p:ext uri="{BB962C8B-B14F-4D97-AF65-F5344CB8AC3E}">
        <p14:creationId xmlns:p14="http://schemas.microsoft.com/office/powerpoint/2010/main" val="3485659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err="1"/>
              <a:t>Segments</a:t>
            </a:r>
            <a:r>
              <a:rPr lang="cs-CZ"/>
              <a:t> </a:t>
            </a:r>
            <a:r>
              <a:rPr lang="en-US">
                <a:solidFill>
                  <a:schemeClr val="accent2"/>
                </a:solidFill>
              </a:rPr>
              <a:t>Evaluation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7" name="TextBox 6"/>
          <p:cNvSpPr txBox="1"/>
          <p:nvPr/>
        </p:nvSpPr>
        <p:spPr>
          <a:xfrm>
            <a:off x="1679568" y="31880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Segment Evaluation  </a:t>
            </a:r>
          </a:p>
        </p:txBody>
      </p:sp>
      <p:sp>
        <p:nvSpPr>
          <p:cNvPr id="10" name="TextBox 9"/>
          <p:cNvSpPr txBox="1"/>
          <p:nvPr/>
        </p:nvSpPr>
        <p:spPr>
          <a:xfrm>
            <a:off x="9315014" y="4854442"/>
            <a:ext cx="6426689" cy="770614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sales between the individual segments is based on comparing the company’s market share in every one of them. Market share is calculated as a quotient between the company’s sales and total market potential.</a:t>
            </a:r>
          </a:p>
          <a:p>
            <a:pPr>
              <a:lnSpc>
                <a:spcPct val="140000"/>
              </a:lnSpc>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profitability of the individual market segment is based on comparing the company’s profit in each segment as well as the average profitability level achieved by the leading competitors.</a:t>
            </a:r>
          </a:p>
          <a:p>
            <a:pPr>
              <a:lnSpc>
                <a:spcPct val="140000"/>
              </a:lnSpc>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Process is the same like for the Market Segment Evaluation </a:t>
            </a:r>
          </a:p>
        </p:txBody>
      </p:sp>
      <p:sp>
        <p:nvSpPr>
          <p:cNvPr id="11" name="TextBox 10"/>
          <p:cNvSpPr txBox="1"/>
          <p:nvPr/>
        </p:nvSpPr>
        <p:spPr>
          <a:xfrm>
            <a:off x="9318181" y="31880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Sales and Profitability Evaluation</a:t>
            </a:r>
          </a:p>
        </p:txBody>
      </p:sp>
      <p:sp>
        <p:nvSpPr>
          <p:cNvPr id="12" name="TextBox 11"/>
          <p:cNvSpPr txBox="1"/>
          <p:nvPr/>
        </p:nvSpPr>
        <p:spPr>
          <a:xfrm>
            <a:off x="16954117" y="4854438"/>
            <a:ext cx="6426689" cy="6561220"/>
          </a:xfrm>
          <a:prstGeom prst="rect">
            <a:avLst/>
          </a:prstGeom>
          <a:noFill/>
        </p:spPr>
        <p:txBody>
          <a:bodyPr wrap="square" lIns="0" tIns="0" rIns="0" bIns="0" rtlCol="0">
            <a:spAutoFit/>
          </a:bodyPr>
          <a:lstStyle/>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relevancy and quality of the product range is based on comparing the company’s actual product and service range with the existing and future customer needs and competitors’ offers. </a:t>
            </a:r>
          </a:p>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market reach is based on comparing the availability of the company’s distribution network with customers’ needs in selected segment and the competitors’ offers. </a:t>
            </a:r>
          </a:p>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Same process as for the Market Segment Evaluation could be used. </a:t>
            </a:r>
          </a:p>
        </p:txBody>
      </p:sp>
      <p:sp>
        <p:nvSpPr>
          <p:cNvPr id="13" name="TextBox 12"/>
          <p:cNvSpPr txBox="1"/>
          <p:nvPr/>
        </p:nvSpPr>
        <p:spPr>
          <a:xfrm>
            <a:off x="16957284" y="3188041"/>
            <a:ext cx="6423522"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Range &amp; Market Reach Evaluation</a:t>
            </a:r>
          </a:p>
        </p:txBody>
      </p:sp>
      <p:sp>
        <p:nvSpPr>
          <p:cNvPr id="14" name="TextBox 9">
            <a:extLst>
              <a:ext uri="{FF2B5EF4-FFF2-40B4-BE49-F238E27FC236}">
                <a16:creationId xmlns:a16="http://schemas.microsoft.com/office/drawing/2014/main" id="{C805A4E1-E8BF-43C0-8852-65F580352A1D}"/>
              </a:ext>
            </a:extLst>
          </p:cNvPr>
          <p:cNvSpPr txBox="1"/>
          <p:nvPr/>
        </p:nvSpPr>
        <p:spPr>
          <a:xfrm>
            <a:off x="1675911" y="4854438"/>
            <a:ext cx="6426689" cy="770614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 differentiate one or more market segments from each other and recognize the level of attractiveness in all of them, we need to compare each one’s KPIs:</a:t>
            </a:r>
          </a:p>
          <a:p>
            <a:pPr marL="342900" indent="-342900">
              <a:lnSpc>
                <a:spcPct val="140000"/>
              </a:lnSpc>
              <a:buClr>
                <a:srgbClr val="00AFD2"/>
              </a:buClr>
              <a:buFont typeface="Wingdings" panose="05000000000000000000" pitchFamily="2" charset="2"/>
              <a:buChar char="§"/>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Set up the thresholds to define the difference in between the low, mid, and high level of attractiveness</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Set the importance of each KPI by the weight in performance</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Compare each KPI individually between the segments</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total evaluation of the segments is based on the weighted average of each KPI score and importance</a:t>
            </a:r>
          </a:p>
        </p:txBody>
      </p:sp>
    </p:spTree>
    <p:extLst>
      <p:ext uri="{BB962C8B-B14F-4D97-AF65-F5344CB8AC3E}">
        <p14:creationId xmlns:p14="http://schemas.microsoft.com/office/powerpoint/2010/main" val="24657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0"/>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239521" y="5896198"/>
            <a:ext cx="22169115" cy="1923604"/>
          </a:xfrm>
          <a:prstGeom prst="rect">
            <a:avLst/>
          </a:prstGeom>
          <a:noFill/>
        </p:spPr>
        <p:txBody>
          <a:bodyPr wrap="square" lIns="0" tIns="0" rIns="0" bIns="0" rtlCol="0" anchor="t">
            <a:spAutoFit/>
          </a:bodyPr>
          <a:lstStyle/>
          <a:p>
            <a:pPr algn="ctr"/>
            <a:r>
              <a:rPr lang="cs-CZ" sz="12500">
                <a:solidFill>
                  <a:schemeClr val="bg1"/>
                </a:solidFill>
                <a:latin typeface="Open Sans Light"/>
                <a:ea typeface="Open Sans Light"/>
                <a:cs typeface="Open Sans Light"/>
              </a:rPr>
              <a:t>BCG Matrix</a:t>
            </a:r>
            <a:endPar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40" name="Group 39"/>
          <p:cNvGrpSpPr/>
          <p:nvPr/>
        </p:nvGrpSpPr>
        <p:grpSpPr>
          <a:xfrm>
            <a:off x="7410449" y="5334599"/>
            <a:ext cx="9677397"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5894333" y="4064464"/>
            <a:ext cx="11541760" cy="1015663"/>
          </a:xfrm>
          <a:prstGeom prst="rect">
            <a:avLst/>
          </a:prstGeom>
          <a:noFill/>
        </p:spPr>
        <p:txBody>
          <a:bodyPr wrap="square" lIns="0" tIns="0" rIns="0" bIns="0" rtlCol="0" anchor="t">
            <a:spAutoFit/>
          </a:bodyPr>
          <a:lstStyle/>
          <a:p>
            <a:r>
              <a:rPr lang="en-US" sz="6600">
                <a:solidFill>
                  <a:schemeClr val="bg1"/>
                </a:solidFill>
                <a:latin typeface="Open Sans Light"/>
                <a:ea typeface="Open Sans Light"/>
                <a:cs typeface="Open Sans Light"/>
              </a:rPr>
              <a:t>Evaluation &amp; Priorities Setting</a:t>
            </a:r>
            <a:endPar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3" name="TextBox 14">
            <a:extLst>
              <a:ext uri="{FF2B5EF4-FFF2-40B4-BE49-F238E27FC236}">
                <a16:creationId xmlns:a16="http://schemas.microsoft.com/office/drawing/2014/main" id="{FA9E6DD3-A30C-4938-AABE-38532692D221}"/>
              </a:ext>
            </a:extLst>
          </p:cNvPr>
          <p:cNvSpPr txBox="1"/>
          <p:nvPr/>
        </p:nvSpPr>
        <p:spPr>
          <a:xfrm>
            <a:off x="10383058" y="8497171"/>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00911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BCG Matrix</a:t>
            </a:r>
            <a:r>
              <a:rPr lang="cs-CZ"/>
              <a:t> </a:t>
            </a:r>
            <a:r>
              <a:rPr lang="en-US">
                <a:solidFill>
                  <a:schemeClr val="accent2"/>
                </a:solidFill>
              </a:rPr>
              <a:t>Introduction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BCG Matrix</a:t>
            </a:r>
          </a:p>
        </p:txBody>
      </p:sp>
      <p:sp>
        <p:nvSpPr>
          <p:cNvPr id="15" name="Shape">
            <a:extLst>
              <a:ext uri="{FF2B5EF4-FFF2-40B4-BE49-F238E27FC236}">
                <a16:creationId xmlns:a16="http://schemas.microsoft.com/office/drawing/2014/main" id="{FEABCB4B-5C13-4108-859A-6831EF96010C}"/>
              </a:ext>
            </a:extLst>
          </p:cNvPr>
          <p:cNvSpPr/>
          <p:nvPr/>
        </p:nvSpPr>
        <p:spPr>
          <a:xfrm>
            <a:off x="4072868" y="8938359"/>
            <a:ext cx="953132" cy="951656"/>
          </a:xfrm>
          <a:custGeom>
            <a:avLst/>
            <a:gdLst/>
            <a:ahLst/>
            <a:cxnLst>
              <a:cxn ang="0">
                <a:pos x="wd2" y="hd2"/>
              </a:cxn>
              <a:cxn ang="5400000">
                <a:pos x="wd2" y="hd2"/>
              </a:cxn>
              <a:cxn ang="10800000">
                <a:pos x="wd2" y="hd2"/>
              </a:cxn>
              <a:cxn ang="16200000">
                <a:pos x="wd2" y="hd2"/>
              </a:cxn>
            </a:cxnLst>
            <a:rect l="0" t="0" r="r" b="b"/>
            <a:pathLst>
              <a:path w="21600" h="21600" extrusionOk="0">
                <a:moveTo>
                  <a:pt x="7028" y="15068"/>
                </a:moveTo>
                <a:cubicBezTo>
                  <a:pt x="7127" y="14711"/>
                  <a:pt x="7227" y="14354"/>
                  <a:pt x="7336" y="14006"/>
                </a:cubicBezTo>
                <a:cubicBezTo>
                  <a:pt x="7465" y="13599"/>
                  <a:pt x="7574" y="13550"/>
                  <a:pt x="7951" y="13738"/>
                </a:cubicBezTo>
                <a:cubicBezTo>
                  <a:pt x="8596" y="14076"/>
                  <a:pt x="9271" y="14254"/>
                  <a:pt x="9986" y="14344"/>
                </a:cubicBezTo>
                <a:cubicBezTo>
                  <a:pt x="10443" y="14403"/>
                  <a:pt x="10899" y="14354"/>
                  <a:pt x="11316" y="14165"/>
                </a:cubicBezTo>
                <a:cubicBezTo>
                  <a:pt x="12110" y="13818"/>
                  <a:pt x="12239" y="12895"/>
                  <a:pt x="11564" y="12349"/>
                </a:cubicBezTo>
                <a:cubicBezTo>
                  <a:pt x="11336" y="12160"/>
                  <a:pt x="11078" y="12021"/>
                  <a:pt x="10810" y="11902"/>
                </a:cubicBezTo>
                <a:cubicBezTo>
                  <a:pt x="10115" y="11594"/>
                  <a:pt x="9390" y="11366"/>
                  <a:pt x="8725" y="10969"/>
                </a:cubicBezTo>
                <a:cubicBezTo>
                  <a:pt x="7663" y="10333"/>
                  <a:pt x="6978" y="9450"/>
                  <a:pt x="7058" y="8160"/>
                </a:cubicBezTo>
                <a:cubicBezTo>
                  <a:pt x="7147" y="6690"/>
                  <a:pt x="7981" y="5777"/>
                  <a:pt x="9321" y="5291"/>
                </a:cubicBezTo>
                <a:cubicBezTo>
                  <a:pt x="9877" y="5092"/>
                  <a:pt x="9877" y="5092"/>
                  <a:pt x="9887" y="4517"/>
                </a:cubicBezTo>
                <a:cubicBezTo>
                  <a:pt x="9887" y="4318"/>
                  <a:pt x="9887" y="4120"/>
                  <a:pt x="9887" y="3931"/>
                </a:cubicBezTo>
                <a:cubicBezTo>
                  <a:pt x="9897" y="3494"/>
                  <a:pt x="9976" y="3415"/>
                  <a:pt x="10403" y="3405"/>
                </a:cubicBezTo>
                <a:cubicBezTo>
                  <a:pt x="10542" y="3405"/>
                  <a:pt x="10671" y="3405"/>
                  <a:pt x="10810" y="3405"/>
                </a:cubicBezTo>
                <a:cubicBezTo>
                  <a:pt x="11733" y="3405"/>
                  <a:pt x="11733" y="3405"/>
                  <a:pt x="11743" y="4328"/>
                </a:cubicBezTo>
                <a:cubicBezTo>
                  <a:pt x="11743" y="4983"/>
                  <a:pt x="11743" y="4983"/>
                  <a:pt x="12398" y="5092"/>
                </a:cubicBezTo>
                <a:cubicBezTo>
                  <a:pt x="12895" y="5172"/>
                  <a:pt x="13381" y="5321"/>
                  <a:pt x="13838" y="5519"/>
                </a:cubicBezTo>
                <a:cubicBezTo>
                  <a:pt x="14095" y="5628"/>
                  <a:pt x="14185" y="5807"/>
                  <a:pt x="14115" y="6075"/>
                </a:cubicBezTo>
                <a:cubicBezTo>
                  <a:pt x="13997" y="6472"/>
                  <a:pt x="13887" y="6879"/>
                  <a:pt x="13758" y="7276"/>
                </a:cubicBezTo>
                <a:cubicBezTo>
                  <a:pt x="13639" y="7653"/>
                  <a:pt x="13520" y="7703"/>
                  <a:pt x="13152" y="7534"/>
                </a:cubicBezTo>
                <a:cubicBezTo>
                  <a:pt x="12428" y="7187"/>
                  <a:pt x="11664" y="7038"/>
                  <a:pt x="10869" y="7078"/>
                </a:cubicBezTo>
                <a:cubicBezTo>
                  <a:pt x="10661" y="7087"/>
                  <a:pt x="10453" y="7117"/>
                  <a:pt x="10264" y="7207"/>
                </a:cubicBezTo>
                <a:cubicBezTo>
                  <a:pt x="9569" y="7504"/>
                  <a:pt x="9460" y="8269"/>
                  <a:pt x="10045" y="8745"/>
                </a:cubicBezTo>
                <a:cubicBezTo>
                  <a:pt x="10343" y="8984"/>
                  <a:pt x="10681" y="9152"/>
                  <a:pt x="11038" y="9301"/>
                </a:cubicBezTo>
                <a:cubicBezTo>
                  <a:pt x="11654" y="9559"/>
                  <a:pt x="12269" y="9797"/>
                  <a:pt x="12845" y="10115"/>
                </a:cubicBezTo>
                <a:cubicBezTo>
                  <a:pt x="14701" y="11138"/>
                  <a:pt x="15197" y="13470"/>
                  <a:pt x="13887" y="15049"/>
                </a:cubicBezTo>
                <a:cubicBezTo>
                  <a:pt x="13411" y="15624"/>
                  <a:pt x="12805" y="16011"/>
                  <a:pt x="12090" y="16200"/>
                </a:cubicBezTo>
                <a:cubicBezTo>
                  <a:pt x="11783" y="16289"/>
                  <a:pt x="11634" y="16448"/>
                  <a:pt x="11654" y="16776"/>
                </a:cubicBezTo>
                <a:cubicBezTo>
                  <a:pt x="11664" y="17093"/>
                  <a:pt x="11654" y="17411"/>
                  <a:pt x="11654" y="17729"/>
                </a:cubicBezTo>
                <a:cubicBezTo>
                  <a:pt x="11654" y="18017"/>
                  <a:pt x="11505" y="18165"/>
                  <a:pt x="11227" y="18175"/>
                </a:cubicBezTo>
                <a:cubicBezTo>
                  <a:pt x="10879" y="18185"/>
                  <a:pt x="10542" y="18185"/>
                  <a:pt x="10195" y="18175"/>
                </a:cubicBezTo>
                <a:cubicBezTo>
                  <a:pt x="9897" y="18165"/>
                  <a:pt x="9748" y="17997"/>
                  <a:pt x="9748" y="17709"/>
                </a:cubicBezTo>
                <a:cubicBezTo>
                  <a:pt x="9748" y="17481"/>
                  <a:pt x="9748" y="17242"/>
                  <a:pt x="9738" y="17014"/>
                </a:cubicBezTo>
                <a:cubicBezTo>
                  <a:pt x="9728" y="16498"/>
                  <a:pt x="9718" y="16478"/>
                  <a:pt x="9222" y="16399"/>
                </a:cubicBezTo>
                <a:cubicBezTo>
                  <a:pt x="8586" y="16299"/>
                  <a:pt x="7971" y="16150"/>
                  <a:pt x="7385" y="15873"/>
                </a:cubicBezTo>
                <a:cubicBezTo>
                  <a:pt x="6939" y="15664"/>
                  <a:pt x="6899" y="15545"/>
                  <a:pt x="7028" y="15068"/>
                </a:cubicBezTo>
                <a:close/>
                <a:moveTo>
                  <a:pt x="10800" y="21600"/>
                </a:moveTo>
                <a:cubicBezTo>
                  <a:pt x="16766" y="21600"/>
                  <a:pt x="21600" y="16766"/>
                  <a:pt x="21600" y="10800"/>
                </a:cubicBezTo>
                <a:cubicBezTo>
                  <a:pt x="21600" y="4834"/>
                  <a:pt x="16766" y="0"/>
                  <a:pt x="10800" y="0"/>
                </a:cubicBezTo>
                <a:cubicBezTo>
                  <a:pt x="4834" y="0"/>
                  <a:pt x="0" y="4834"/>
                  <a:pt x="0" y="10800"/>
                </a:cubicBezTo>
                <a:cubicBezTo>
                  <a:pt x="0" y="16766"/>
                  <a:pt x="4834" y="21600"/>
                  <a:pt x="10800"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Shape">
            <a:extLst>
              <a:ext uri="{FF2B5EF4-FFF2-40B4-BE49-F238E27FC236}">
                <a16:creationId xmlns:a16="http://schemas.microsoft.com/office/drawing/2014/main" id="{3C78E10F-A561-4B20-94A5-9D0516432CC5}"/>
              </a:ext>
            </a:extLst>
          </p:cNvPr>
          <p:cNvSpPr/>
          <p:nvPr/>
        </p:nvSpPr>
        <p:spPr>
          <a:xfrm>
            <a:off x="4297767" y="8956323"/>
            <a:ext cx="2708209" cy="1996663"/>
          </a:xfrm>
          <a:custGeom>
            <a:avLst/>
            <a:gdLst/>
            <a:ahLst/>
            <a:cxnLst>
              <a:cxn ang="0">
                <a:pos x="wd2" y="hd2"/>
              </a:cxn>
              <a:cxn ang="5400000">
                <a:pos x="wd2" y="hd2"/>
              </a:cxn>
              <a:cxn ang="10800000">
                <a:pos x="wd2" y="hd2"/>
              </a:cxn>
              <a:cxn ang="16200000">
                <a:pos x="wd2" y="hd2"/>
              </a:cxn>
            </a:cxnLst>
            <a:rect l="0" t="0" r="r" b="b"/>
            <a:pathLst>
              <a:path w="21551" h="21600" extrusionOk="0">
                <a:moveTo>
                  <a:pt x="11309" y="3191"/>
                </a:moveTo>
                <a:cubicBezTo>
                  <a:pt x="11146" y="3191"/>
                  <a:pt x="10763" y="2866"/>
                  <a:pt x="10358" y="2388"/>
                </a:cubicBezTo>
                <a:cubicBezTo>
                  <a:pt x="10763" y="1910"/>
                  <a:pt x="11146" y="1585"/>
                  <a:pt x="11309" y="1585"/>
                </a:cubicBezTo>
                <a:cubicBezTo>
                  <a:pt x="11624" y="1585"/>
                  <a:pt x="11881" y="1918"/>
                  <a:pt x="11898" y="2346"/>
                </a:cubicBezTo>
                <a:lnTo>
                  <a:pt x="11866" y="2649"/>
                </a:lnTo>
                <a:cubicBezTo>
                  <a:pt x="11782" y="2974"/>
                  <a:pt x="11560" y="3191"/>
                  <a:pt x="11309" y="3191"/>
                </a:cubicBezTo>
                <a:close/>
                <a:moveTo>
                  <a:pt x="12126" y="6783"/>
                </a:moveTo>
                <a:lnTo>
                  <a:pt x="12548" y="2838"/>
                </a:lnTo>
                <a:cubicBezTo>
                  <a:pt x="12581" y="2671"/>
                  <a:pt x="12596" y="2528"/>
                  <a:pt x="12596" y="2389"/>
                </a:cubicBezTo>
                <a:lnTo>
                  <a:pt x="12624" y="2121"/>
                </a:lnTo>
                <a:cubicBezTo>
                  <a:pt x="12657" y="2093"/>
                  <a:pt x="12719" y="2051"/>
                  <a:pt x="12825" y="2001"/>
                </a:cubicBezTo>
                <a:cubicBezTo>
                  <a:pt x="13099" y="1873"/>
                  <a:pt x="13508" y="1767"/>
                  <a:pt x="14006" y="1693"/>
                </a:cubicBezTo>
                <a:cubicBezTo>
                  <a:pt x="14474" y="1624"/>
                  <a:pt x="15017" y="1587"/>
                  <a:pt x="15576" y="1587"/>
                </a:cubicBezTo>
                <a:cubicBezTo>
                  <a:pt x="16124" y="1587"/>
                  <a:pt x="16657" y="1623"/>
                  <a:pt x="17117" y="1689"/>
                </a:cubicBezTo>
                <a:cubicBezTo>
                  <a:pt x="17614" y="1762"/>
                  <a:pt x="18024" y="1867"/>
                  <a:pt x="18302" y="1992"/>
                </a:cubicBezTo>
                <a:cubicBezTo>
                  <a:pt x="18367" y="2021"/>
                  <a:pt x="18416" y="2048"/>
                  <a:pt x="18453" y="2071"/>
                </a:cubicBezTo>
                <a:cubicBezTo>
                  <a:pt x="18447" y="2118"/>
                  <a:pt x="18446" y="2166"/>
                  <a:pt x="18451" y="2216"/>
                </a:cubicBezTo>
                <a:lnTo>
                  <a:pt x="18457" y="2274"/>
                </a:lnTo>
                <a:cubicBezTo>
                  <a:pt x="18456" y="2282"/>
                  <a:pt x="18455" y="2290"/>
                  <a:pt x="18455" y="2298"/>
                </a:cubicBezTo>
                <a:cubicBezTo>
                  <a:pt x="18452" y="2327"/>
                  <a:pt x="18449" y="2357"/>
                  <a:pt x="18449" y="2388"/>
                </a:cubicBezTo>
                <a:cubicBezTo>
                  <a:pt x="18449" y="2596"/>
                  <a:pt x="18479" y="2805"/>
                  <a:pt x="18537" y="3010"/>
                </a:cubicBezTo>
                <a:lnTo>
                  <a:pt x="19294" y="10076"/>
                </a:lnTo>
                <a:lnTo>
                  <a:pt x="11773" y="10077"/>
                </a:lnTo>
                <a:lnTo>
                  <a:pt x="12093" y="7091"/>
                </a:lnTo>
                <a:cubicBezTo>
                  <a:pt x="12122" y="7020"/>
                  <a:pt x="12136" y="6949"/>
                  <a:pt x="12136" y="6874"/>
                </a:cubicBezTo>
                <a:cubicBezTo>
                  <a:pt x="12136" y="6838"/>
                  <a:pt x="12131" y="6808"/>
                  <a:pt x="12126" y="6783"/>
                </a:cubicBezTo>
                <a:close/>
                <a:moveTo>
                  <a:pt x="19328" y="11009"/>
                </a:moveTo>
                <a:cubicBezTo>
                  <a:pt x="19151" y="13632"/>
                  <a:pt x="17506" y="15715"/>
                  <a:pt x="15533" y="15715"/>
                </a:cubicBezTo>
                <a:cubicBezTo>
                  <a:pt x="13562" y="15715"/>
                  <a:pt x="11917" y="13632"/>
                  <a:pt x="11739" y="11009"/>
                </a:cubicBezTo>
                <a:cubicBezTo>
                  <a:pt x="11739" y="11009"/>
                  <a:pt x="19328" y="11009"/>
                  <a:pt x="19328" y="11009"/>
                </a:cubicBezTo>
                <a:close/>
                <a:moveTo>
                  <a:pt x="9158" y="14945"/>
                </a:moveTo>
                <a:cubicBezTo>
                  <a:pt x="8966" y="14945"/>
                  <a:pt x="8800" y="15157"/>
                  <a:pt x="8800" y="15417"/>
                </a:cubicBezTo>
                <a:lnTo>
                  <a:pt x="8800" y="17227"/>
                </a:lnTo>
                <a:lnTo>
                  <a:pt x="5004" y="17227"/>
                </a:lnTo>
                <a:cubicBezTo>
                  <a:pt x="4984" y="17227"/>
                  <a:pt x="4969" y="17249"/>
                  <a:pt x="4958" y="17253"/>
                </a:cubicBezTo>
                <a:lnTo>
                  <a:pt x="4954" y="17261"/>
                </a:lnTo>
                <a:cubicBezTo>
                  <a:pt x="4936" y="17265"/>
                  <a:pt x="4913" y="17273"/>
                  <a:pt x="4891" y="17284"/>
                </a:cubicBezTo>
                <a:cubicBezTo>
                  <a:pt x="4866" y="17295"/>
                  <a:pt x="4847" y="17312"/>
                  <a:pt x="4832" y="17325"/>
                </a:cubicBezTo>
                <a:cubicBezTo>
                  <a:pt x="4814" y="17338"/>
                  <a:pt x="4795" y="17354"/>
                  <a:pt x="4774" y="17379"/>
                </a:cubicBezTo>
                <a:cubicBezTo>
                  <a:pt x="4757" y="17401"/>
                  <a:pt x="4744" y="17423"/>
                  <a:pt x="4734" y="17441"/>
                </a:cubicBezTo>
                <a:lnTo>
                  <a:pt x="4728" y="17450"/>
                </a:lnTo>
                <a:cubicBezTo>
                  <a:pt x="4721" y="17460"/>
                  <a:pt x="4710" y="17481"/>
                  <a:pt x="4700" y="17506"/>
                </a:cubicBezTo>
                <a:lnTo>
                  <a:pt x="3466" y="20531"/>
                </a:lnTo>
                <a:lnTo>
                  <a:pt x="2930" y="20531"/>
                </a:lnTo>
                <a:lnTo>
                  <a:pt x="2930" y="9841"/>
                </a:lnTo>
                <a:cubicBezTo>
                  <a:pt x="2930" y="8466"/>
                  <a:pt x="3751" y="7316"/>
                  <a:pt x="4764" y="7316"/>
                </a:cubicBezTo>
                <a:lnTo>
                  <a:pt x="11362" y="7316"/>
                </a:lnTo>
                <a:lnTo>
                  <a:pt x="11028" y="10459"/>
                </a:lnTo>
                <a:cubicBezTo>
                  <a:pt x="11026" y="10473"/>
                  <a:pt x="11025" y="10494"/>
                  <a:pt x="11026" y="10505"/>
                </a:cubicBezTo>
                <a:cubicBezTo>
                  <a:pt x="11024" y="10515"/>
                  <a:pt x="10995" y="10531"/>
                  <a:pt x="10995" y="10544"/>
                </a:cubicBezTo>
                <a:cubicBezTo>
                  <a:pt x="10995" y="13521"/>
                  <a:pt x="12594" y="16097"/>
                  <a:pt x="14742" y="16582"/>
                </a:cubicBezTo>
                <a:lnTo>
                  <a:pt x="14742" y="20628"/>
                </a:lnTo>
                <a:lnTo>
                  <a:pt x="14271" y="20628"/>
                </a:lnTo>
                <a:lnTo>
                  <a:pt x="12405" y="17863"/>
                </a:lnTo>
                <a:cubicBezTo>
                  <a:pt x="12400" y="17856"/>
                  <a:pt x="12394" y="17860"/>
                  <a:pt x="12389" y="17855"/>
                </a:cubicBezTo>
                <a:cubicBezTo>
                  <a:pt x="12384" y="17846"/>
                  <a:pt x="12377" y="17841"/>
                  <a:pt x="12368" y="17833"/>
                </a:cubicBezTo>
                <a:cubicBezTo>
                  <a:pt x="12355" y="17818"/>
                  <a:pt x="12342" y="17813"/>
                  <a:pt x="12332" y="17806"/>
                </a:cubicBezTo>
                <a:lnTo>
                  <a:pt x="12324" y="17801"/>
                </a:lnTo>
                <a:cubicBezTo>
                  <a:pt x="12307" y="17787"/>
                  <a:pt x="12291" y="17776"/>
                  <a:pt x="12268" y="17764"/>
                </a:cubicBezTo>
                <a:cubicBezTo>
                  <a:pt x="12248" y="17754"/>
                  <a:pt x="12230" y="17749"/>
                  <a:pt x="12209" y="17744"/>
                </a:cubicBezTo>
                <a:cubicBezTo>
                  <a:pt x="12191" y="17739"/>
                  <a:pt x="12168" y="17734"/>
                  <a:pt x="12144" y="17734"/>
                </a:cubicBezTo>
                <a:lnTo>
                  <a:pt x="12137" y="17735"/>
                </a:lnTo>
                <a:cubicBezTo>
                  <a:pt x="12119" y="17736"/>
                  <a:pt x="12102" y="17740"/>
                  <a:pt x="12084" y="17745"/>
                </a:cubicBezTo>
                <a:lnTo>
                  <a:pt x="12075" y="17747"/>
                </a:lnTo>
                <a:cubicBezTo>
                  <a:pt x="12057" y="17752"/>
                  <a:pt x="12035" y="17759"/>
                  <a:pt x="12011" y="17774"/>
                </a:cubicBezTo>
                <a:cubicBezTo>
                  <a:pt x="11989" y="17787"/>
                  <a:pt x="11971" y="17803"/>
                  <a:pt x="11956" y="17817"/>
                </a:cubicBezTo>
                <a:cubicBezTo>
                  <a:pt x="11947" y="17823"/>
                  <a:pt x="11931" y="17834"/>
                  <a:pt x="11913" y="17857"/>
                </a:cubicBezTo>
                <a:cubicBezTo>
                  <a:pt x="11907" y="17865"/>
                  <a:pt x="11902" y="17872"/>
                  <a:pt x="11898" y="17879"/>
                </a:cubicBezTo>
                <a:cubicBezTo>
                  <a:pt x="11894" y="17884"/>
                  <a:pt x="11889" y="17895"/>
                  <a:pt x="11885" y="17902"/>
                </a:cubicBezTo>
                <a:lnTo>
                  <a:pt x="10302" y="20531"/>
                </a:lnTo>
                <a:lnTo>
                  <a:pt x="9516" y="20531"/>
                </a:lnTo>
                <a:lnTo>
                  <a:pt x="9516" y="15417"/>
                </a:lnTo>
                <a:cubicBezTo>
                  <a:pt x="9516" y="15157"/>
                  <a:pt x="9350" y="14945"/>
                  <a:pt x="9158" y="14945"/>
                </a:cubicBezTo>
                <a:close/>
                <a:moveTo>
                  <a:pt x="6536" y="18199"/>
                </a:moveTo>
                <a:lnTo>
                  <a:pt x="6535" y="20531"/>
                </a:lnTo>
                <a:lnTo>
                  <a:pt x="6008" y="20531"/>
                </a:lnTo>
                <a:lnTo>
                  <a:pt x="5091" y="18494"/>
                </a:lnTo>
                <a:lnTo>
                  <a:pt x="5209" y="18199"/>
                </a:lnTo>
                <a:cubicBezTo>
                  <a:pt x="5209" y="18199"/>
                  <a:pt x="6536" y="18199"/>
                  <a:pt x="6536" y="18199"/>
                </a:cubicBezTo>
                <a:close/>
                <a:moveTo>
                  <a:pt x="19739" y="3191"/>
                </a:moveTo>
                <a:cubicBezTo>
                  <a:pt x="19519" y="3191"/>
                  <a:pt x="19315" y="3019"/>
                  <a:pt x="19213" y="2751"/>
                </a:cubicBezTo>
                <a:lnTo>
                  <a:pt x="19161" y="2258"/>
                </a:lnTo>
                <a:cubicBezTo>
                  <a:pt x="19184" y="2192"/>
                  <a:pt x="19198" y="2123"/>
                  <a:pt x="19203" y="2050"/>
                </a:cubicBezTo>
                <a:cubicBezTo>
                  <a:pt x="19300" y="1767"/>
                  <a:pt x="19508" y="1586"/>
                  <a:pt x="19739" y="1586"/>
                </a:cubicBezTo>
                <a:cubicBezTo>
                  <a:pt x="19900" y="1586"/>
                  <a:pt x="20290" y="1917"/>
                  <a:pt x="20690" y="2388"/>
                </a:cubicBezTo>
                <a:cubicBezTo>
                  <a:pt x="20284" y="2866"/>
                  <a:pt x="19902" y="3191"/>
                  <a:pt x="19739" y="3191"/>
                </a:cubicBezTo>
                <a:close/>
                <a:moveTo>
                  <a:pt x="21448" y="2720"/>
                </a:moveTo>
                <a:cubicBezTo>
                  <a:pt x="21515" y="2630"/>
                  <a:pt x="21551" y="2511"/>
                  <a:pt x="21551" y="2385"/>
                </a:cubicBezTo>
                <a:cubicBezTo>
                  <a:pt x="21551" y="2257"/>
                  <a:pt x="21514" y="2138"/>
                  <a:pt x="21448" y="2049"/>
                </a:cubicBezTo>
                <a:cubicBezTo>
                  <a:pt x="21130" y="1626"/>
                  <a:pt x="20328" y="641"/>
                  <a:pt x="19739" y="641"/>
                </a:cubicBezTo>
                <a:cubicBezTo>
                  <a:pt x="19369" y="641"/>
                  <a:pt x="19024" y="855"/>
                  <a:pt x="18778" y="1234"/>
                </a:cubicBezTo>
                <a:cubicBezTo>
                  <a:pt x="18777" y="1233"/>
                  <a:pt x="18775" y="1233"/>
                  <a:pt x="18774" y="1232"/>
                </a:cubicBezTo>
                <a:cubicBezTo>
                  <a:pt x="18732" y="545"/>
                  <a:pt x="18303" y="0"/>
                  <a:pt x="17788" y="0"/>
                </a:cubicBezTo>
                <a:cubicBezTo>
                  <a:pt x="17424" y="0"/>
                  <a:pt x="17091" y="278"/>
                  <a:pt x="16919" y="716"/>
                </a:cubicBezTo>
                <a:cubicBezTo>
                  <a:pt x="16076" y="620"/>
                  <a:pt x="15044" y="621"/>
                  <a:pt x="14206" y="719"/>
                </a:cubicBezTo>
                <a:cubicBezTo>
                  <a:pt x="14035" y="279"/>
                  <a:pt x="13701" y="0"/>
                  <a:pt x="13335" y="0"/>
                </a:cubicBezTo>
                <a:cubicBezTo>
                  <a:pt x="12814" y="0"/>
                  <a:pt x="12384" y="552"/>
                  <a:pt x="12347" y="1248"/>
                </a:cubicBezTo>
                <a:cubicBezTo>
                  <a:pt x="12332" y="1259"/>
                  <a:pt x="12317" y="1270"/>
                  <a:pt x="12302" y="1281"/>
                </a:cubicBezTo>
                <a:cubicBezTo>
                  <a:pt x="12058" y="877"/>
                  <a:pt x="11694" y="640"/>
                  <a:pt x="11309" y="640"/>
                </a:cubicBezTo>
                <a:cubicBezTo>
                  <a:pt x="10698" y="640"/>
                  <a:pt x="9845" y="1721"/>
                  <a:pt x="9598" y="2052"/>
                </a:cubicBezTo>
                <a:cubicBezTo>
                  <a:pt x="9532" y="2142"/>
                  <a:pt x="9496" y="2261"/>
                  <a:pt x="9496" y="2387"/>
                </a:cubicBezTo>
                <a:cubicBezTo>
                  <a:pt x="9496" y="2514"/>
                  <a:pt x="9532" y="2633"/>
                  <a:pt x="9598" y="2722"/>
                </a:cubicBezTo>
                <a:cubicBezTo>
                  <a:pt x="9845" y="3054"/>
                  <a:pt x="10695" y="4135"/>
                  <a:pt x="11309" y="4135"/>
                </a:cubicBezTo>
                <a:cubicBezTo>
                  <a:pt x="11446" y="4135"/>
                  <a:pt x="11582" y="4123"/>
                  <a:pt x="11716" y="4060"/>
                </a:cubicBezTo>
                <a:lnTo>
                  <a:pt x="11462" y="6442"/>
                </a:lnTo>
                <a:lnTo>
                  <a:pt x="4763" y="6442"/>
                </a:lnTo>
                <a:cubicBezTo>
                  <a:pt x="3366" y="6442"/>
                  <a:pt x="2214" y="7944"/>
                  <a:pt x="2214" y="9840"/>
                </a:cubicBezTo>
                <a:lnTo>
                  <a:pt x="2214" y="13652"/>
                </a:lnTo>
                <a:lnTo>
                  <a:pt x="878" y="14634"/>
                </a:lnTo>
                <a:lnTo>
                  <a:pt x="529" y="14334"/>
                </a:lnTo>
                <a:cubicBezTo>
                  <a:pt x="474" y="14287"/>
                  <a:pt x="412" y="14263"/>
                  <a:pt x="348" y="14263"/>
                </a:cubicBezTo>
                <a:cubicBezTo>
                  <a:pt x="227" y="14263"/>
                  <a:pt x="117" y="14346"/>
                  <a:pt x="53" y="14485"/>
                </a:cubicBezTo>
                <a:cubicBezTo>
                  <a:pt x="-49" y="14705"/>
                  <a:pt x="1" y="14997"/>
                  <a:pt x="164" y="15135"/>
                </a:cubicBezTo>
                <a:lnTo>
                  <a:pt x="477" y="15401"/>
                </a:lnTo>
                <a:lnTo>
                  <a:pt x="359" y="16092"/>
                </a:lnTo>
                <a:cubicBezTo>
                  <a:pt x="338" y="16215"/>
                  <a:pt x="354" y="16342"/>
                  <a:pt x="403" y="16449"/>
                </a:cubicBezTo>
                <a:cubicBezTo>
                  <a:pt x="452" y="16556"/>
                  <a:pt x="529" y="16630"/>
                  <a:pt x="617" y="16658"/>
                </a:cubicBezTo>
                <a:cubicBezTo>
                  <a:pt x="642" y="16667"/>
                  <a:pt x="668" y="16671"/>
                  <a:pt x="699" y="16671"/>
                </a:cubicBezTo>
                <a:cubicBezTo>
                  <a:pt x="861" y="16671"/>
                  <a:pt x="1000" y="16521"/>
                  <a:pt x="1037" y="16306"/>
                </a:cubicBezTo>
                <a:lnTo>
                  <a:pt x="1168" y="15493"/>
                </a:lnTo>
                <a:lnTo>
                  <a:pt x="2214" y="14723"/>
                </a:lnTo>
                <a:lnTo>
                  <a:pt x="2214" y="20992"/>
                </a:lnTo>
                <a:cubicBezTo>
                  <a:pt x="2214" y="21252"/>
                  <a:pt x="2386" y="21503"/>
                  <a:pt x="2578" y="21503"/>
                </a:cubicBezTo>
                <a:lnTo>
                  <a:pt x="3671" y="21503"/>
                </a:lnTo>
                <a:cubicBezTo>
                  <a:pt x="3709" y="21503"/>
                  <a:pt x="3748" y="21473"/>
                  <a:pt x="3795" y="21450"/>
                </a:cubicBezTo>
                <a:lnTo>
                  <a:pt x="3821" y="21425"/>
                </a:lnTo>
                <a:cubicBezTo>
                  <a:pt x="3848" y="21407"/>
                  <a:pt x="3880" y="21378"/>
                  <a:pt x="3909" y="21340"/>
                </a:cubicBezTo>
                <a:lnTo>
                  <a:pt x="3933" y="21305"/>
                </a:lnTo>
                <a:lnTo>
                  <a:pt x="3933" y="21303"/>
                </a:lnTo>
                <a:cubicBezTo>
                  <a:pt x="3949" y="21278"/>
                  <a:pt x="3963" y="21251"/>
                  <a:pt x="3975" y="21221"/>
                </a:cubicBezTo>
                <a:lnTo>
                  <a:pt x="4703" y="19439"/>
                </a:lnTo>
                <a:lnTo>
                  <a:pt x="5516" y="21240"/>
                </a:lnTo>
                <a:cubicBezTo>
                  <a:pt x="5529" y="21267"/>
                  <a:pt x="5542" y="21288"/>
                  <a:pt x="5555" y="21307"/>
                </a:cubicBezTo>
                <a:cubicBezTo>
                  <a:pt x="5561" y="21316"/>
                  <a:pt x="5566" y="21323"/>
                  <a:pt x="5568" y="21326"/>
                </a:cubicBezTo>
                <a:cubicBezTo>
                  <a:pt x="5595" y="21363"/>
                  <a:pt x="5628" y="21393"/>
                  <a:pt x="5665" y="21416"/>
                </a:cubicBezTo>
                <a:cubicBezTo>
                  <a:pt x="5675" y="21423"/>
                  <a:pt x="5686" y="21449"/>
                  <a:pt x="5698" y="21453"/>
                </a:cubicBezTo>
                <a:cubicBezTo>
                  <a:pt x="5739" y="21473"/>
                  <a:pt x="5776" y="21503"/>
                  <a:pt x="5813" y="21503"/>
                </a:cubicBezTo>
                <a:lnTo>
                  <a:pt x="6883" y="21503"/>
                </a:lnTo>
                <a:cubicBezTo>
                  <a:pt x="7075" y="21503"/>
                  <a:pt x="7225" y="21250"/>
                  <a:pt x="7225" y="20990"/>
                </a:cubicBezTo>
                <a:lnTo>
                  <a:pt x="7225" y="18199"/>
                </a:lnTo>
                <a:lnTo>
                  <a:pt x="8800" y="18199"/>
                </a:lnTo>
                <a:lnTo>
                  <a:pt x="8800" y="20990"/>
                </a:lnTo>
                <a:cubicBezTo>
                  <a:pt x="8800" y="21250"/>
                  <a:pt x="8986" y="21503"/>
                  <a:pt x="9178" y="21503"/>
                </a:cubicBezTo>
                <a:lnTo>
                  <a:pt x="10467" y="21503"/>
                </a:lnTo>
                <a:cubicBezTo>
                  <a:pt x="10515" y="21503"/>
                  <a:pt x="10563" y="21468"/>
                  <a:pt x="10607" y="21440"/>
                </a:cubicBezTo>
                <a:cubicBezTo>
                  <a:pt x="10624" y="21431"/>
                  <a:pt x="10636" y="21408"/>
                  <a:pt x="10638" y="21404"/>
                </a:cubicBezTo>
                <a:cubicBezTo>
                  <a:pt x="10670" y="21379"/>
                  <a:pt x="10696" y="21348"/>
                  <a:pt x="10716" y="21321"/>
                </a:cubicBezTo>
                <a:lnTo>
                  <a:pt x="10725" y="21310"/>
                </a:lnTo>
                <a:lnTo>
                  <a:pt x="12163" y="18924"/>
                </a:lnTo>
                <a:lnTo>
                  <a:pt x="13861" y="21459"/>
                </a:lnTo>
                <a:lnTo>
                  <a:pt x="13880" y="21484"/>
                </a:lnTo>
                <a:lnTo>
                  <a:pt x="13884" y="21486"/>
                </a:lnTo>
                <a:cubicBezTo>
                  <a:pt x="13903" y="21509"/>
                  <a:pt x="13926" y="21530"/>
                  <a:pt x="13953" y="21551"/>
                </a:cubicBezTo>
                <a:cubicBezTo>
                  <a:pt x="13959" y="21556"/>
                  <a:pt x="13968" y="21560"/>
                  <a:pt x="13979" y="21566"/>
                </a:cubicBezTo>
                <a:cubicBezTo>
                  <a:pt x="14022" y="21592"/>
                  <a:pt x="14068" y="21600"/>
                  <a:pt x="14117" y="21600"/>
                </a:cubicBezTo>
                <a:lnTo>
                  <a:pt x="15145" y="21600"/>
                </a:lnTo>
                <a:cubicBezTo>
                  <a:pt x="15337" y="21600"/>
                  <a:pt x="15457" y="21397"/>
                  <a:pt x="15457" y="21137"/>
                </a:cubicBezTo>
                <a:lnTo>
                  <a:pt x="15457" y="16667"/>
                </a:lnTo>
                <a:cubicBezTo>
                  <a:pt x="15457" y="16668"/>
                  <a:pt x="15503" y="16668"/>
                  <a:pt x="15517" y="16668"/>
                </a:cubicBezTo>
                <a:cubicBezTo>
                  <a:pt x="18005" y="16668"/>
                  <a:pt x="20037" y="13922"/>
                  <a:pt x="20037" y="10546"/>
                </a:cubicBezTo>
                <a:cubicBezTo>
                  <a:pt x="20037" y="10532"/>
                  <a:pt x="20041" y="10520"/>
                  <a:pt x="20039" y="10510"/>
                </a:cubicBezTo>
                <a:cubicBezTo>
                  <a:pt x="20039" y="10500"/>
                  <a:pt x="20041" y="10489"/>
                  <a:pt x="20040" y="10478"/>
                </a:cubicBezTo>
                <a:lnTo>
                  <a:pt x="19352" y="4048"/>
                </a:lnTo>
                <a:cubicBezTo>
                  <a:pt x="19479" y="4104"/>
                  <a:pt x="19608" y="4133"/>
                  <a:pt x="19738" y="4133"/>
                </a:cubicBezTo>
                <a:cubicBezTo>
                  <a:pt x="20350" y="4133"/>
                  <a:pt x="21202" y="3051"/>
                  <a:pt x="21448" y="272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Shape">
            <a:extLst>
              <a:ext uri="{FF2B5EF4-FFF2-40B4-BE49-F238E27FC236}">
                <a16:creationId xmlns:a16="http://schemas.microsoft.com/office/drawing/2014/main" id="{C450828D-6E57-4E68-AD04-3B30D31B1B0F}"/>
              </a:ext>
            </a:extLst>
          </p:cNvPr>
          <p:cNvSpPr/>
          <p:nvPr/>
        </p:nvSpPr>
        <p:spPr>
          <a:xfrm>
            <a:off x="5890058" y="9612010"/>
            <a:ext cx="169739" cy="169524"/>
          </a:xfrm>
          <a:custGeom>
            <a:avLst/>
            <a:gdLst/>
            <a:ahLst/>
            <a:cxnLst>
              <a:cxn ang="0">
                <a:pos x="wd2" y="hd2"/>
              </a:cxn>
              <a:cxn ang="5400000">
                <a:pos x="wd2" y="hd2"/>
              </a:cxn>
              <a:cxn ang="10800000">
                <a:pos x="wd2" y="hd2"/>
              </a:cxn>
              <a:cxn ang="16200000">
                <a:pos x="wd2" y="hd2"/>
              </a:cxn>
            </a:cxnLst>
            <a:rect l="0" t="0" r="r" b="b"/>
            <a:pathLst>
              <a:path w="21600" h="21600" extrusionOk="0">
                <a:moveTo>
                  <a:pt x="10470" y="10806"/>
                </a:moveTo>
                <a:cubicBezTo>
                  <a:pt x="10470" y="10629"/>
                  <a:pt x="10616" y="10484"/>
                  <a:pt x="10796" y="10484"/>
                </a:cubicBezTo>
                <a:cubicBezTo>
                  <a:pt x="10981" y="10484"/>
                  <a:pt x="11131" y="10629"/>
                  <a:pt x="11131" y="10806"/>
                </a:cubicBezTo>
                <a:cubicBezTo>
                  <a:pt x="11131" y="11170"/>
                  <a:pt x="10469" y="11179"/>
                  <a:pt x="10470" y="10806"/>
                </a:cubicBezTo>
                <a:close/>
                <a:moveTo>
                  <a:pt x="10796" y="21600"/>
                </a:moveTo>
                <a:cubicBezTo>
                  <a:pt x="16754" y="21600"/>
                  <a:pt x="21600" y="16755"/>
                  <a:pt x="21600" y="10799"/>
                </a:cubicBezTo>
                <a:cubicBezTo>
                  <a:pt x="21600" y="4844"/>
                  <a:pt x="16754" y="0"/>
                  <a:pt x="10796" y="0"/>
                </a:cubicBezTo>
                <a:cubicBezTo>
                  <a:pt x="4843" y="0"/>
                  <a:pt x="0" y="4844"/>
                  <a:pt x="0" y="10799"/>
                </a:cubicBezTo>
                <a:cubicBezTo>
                  <a:pt x="0" y="16755"/>
                  <a:pt x="4843" y="21600"/>
                  <a:pt x="10796"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Shape">
            <a:extLst>
              <a:ext uri="{FF2B5EF4-FFF2-40B4-BE49-F238E27FC236}">
                <a16:creationId xmlns:a16="http://schemas.microsoft.com/office/drawing/2014/main" id="{5A475254-33CE-4142-8EF0-C798CBE6A607}"/>
              </a:ext>
            </a:extLst>
          </p:cNvPr>
          <p:cNvSpPr/>
          <p:nvPr/>
        </p:nvSpPr>
        <p:spPr>
          <a:xfrm>
            <a:off x="6429818" y="9612010"/>
            <a:ext cx="169731" cy="169524"/>
          </a:xfrm>
          <a:custGeom>
            <a:avLst/>
            <a:gdLst/>
            <a:ahLst/>
            <a:cxnLst>
              <a:cxn ang="0">
                <a:pos x="wd2" y="hd2"/>
              </a:cxn>
              <a:cxn ang="5400000">
                <a:pos x="wd2" y="hd2"/>
              </a:cxn>
              <a:cxn ang="10800000">
                <a:pos x="wd2" y="hd2"/>
              </a:cxn>
              <a:cxn ang="16200000">
                <a:pos x="wd2" y="hd2"/>
              </a:cxn>
            </a:cxnLst>
            <a:rect l="0" t="0" r="r" b="b"/>
            <a:pathLst>
              <a:path w="21600" h="21600" extrusionOk="0">
                <a:moveTo>
                  <a:pt x="10469" y="10806"/>
                </a:moveTo>
                <a:cubicBezTo>
                  <a:pt x="10469" y="10629"/>
                  <a:pt x="10618" y="10484"/>
                  <a:pt x="10800" y="10484"/>
                </a:cubicBezTo>
                <a:cubicBezTo>
                  <a:pt x="10982" y="10484"/>
                  <a:pt x="11131" y="10629"/>
                  <a:pt x="11131" y="10806"/>
                </a:cubicBezTo>
                <a:cubicBezTo>
                  <a:pt x="11131" y="11177"/>
                  <a:pt x="10469" y="11179"/>
                  <a:pt x="10469" y="10806"/>
                </a:cubicBezTo>
                <a:close/>
                <a:moveTo>
                  <a:pt x="10800" y="21600"/>
                </a:moveTo>
                <a:cubicBezTo>
                  <a:pt x="16756" y="21600"/>
                  <a:pt x="21600" y="16755"/>
                  <a:pt x="21600" y="10799"/>
                </a:cubicBezTo>
                <a:cubicBezTo>
                  <a:pt x="21600" y="4844"/>
                  <a:pt x="16756" y="0"/>
                  <a:pt x="10800" y="0"/>
                </a:cubicBezTo>
                <a:cubicBezTo>
                  <a:pt x="4844" y="0"/>
                  <a:pt x="0" y="4844"/>
                  <a:pt x="0" y="10799"/>
                </a:cubicBezTo>
                <a:cubicBezTo>
                  <a:pt x="0" y="16755"/>
                  <a:pt x="4844" y="21600"/>
                  <a:pt x="10800"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Shape">
            <a:extLst>
              <a:ext uri="{FF2B5EF4-FFF2-40B4-BE49-F238E27FC236}">
                <a16:creationId xmlns:a16="http://schemas.microsoft.com/office/drawing/2014/main" id="{CA60D920-EF38-4339-8053-C80E4A40D326}"/>
              </a:ext>
            </a:extLst>
          </p:cNvPr>
          <p:cNvSpPr/>
          <p:nvPr/>
        </p:nvSpPr>
        <p:spPr>
          <a:xfrm>
            <a:off x="8527647" y="8890084"/>
            <a:ext cx="2391687" cy="1999861"/>
          </a:xfrm>
          <a:custGeom>
            <a:avLst/>
            <a:gdLst/>
            <a:ahLst/>
            <a:cxnLst>
              <a:cxn ang="0">
                <a:pos x="wd2" y="hd2"/>
              </a:cxn>
              <a:cxn ang="5400000">
                <a:pos x="wd2" y="hd2"/>
              </a:cxn>
              <a:cxn ang="10800000">
                <a:pos x="wd2" y="hd2"/>
              </a:cxn>
              <a:cxn ang="16200000">
                <a:pos x="wd2" y="hd2"/>
              </a:cxn>
            </a:cxnLst>
            <a:rect l="0" t="0" r="r" b="b"/>
            <a:pathLst>
              <a:path w="21533" h="21582" extrusionOk="0">
                <a:moveTo>
                  <a:pt x="20842" y="2896"/>
                </a:moveTo>
                <a:lnTo>
                  <a:pt x="20704" y="3651"/>
                </a:lnTo>
                <a:cubicBezTo>
                  <a:pt x="20588" y="4281"/>
                  <a:pt x="20154" y="4770"/>
                  <a:pt x="19622" y="4869"/>
                </a:cubicBezTo>
                <a:cubicBezTo>
                  <a:pt x="18702" y="5040"/>
                  <a:pt x="17991" y="5207"/>
                  <a:pt x="17509" y="5367"/>
                </a:cubicBezTo>
                <a:cubicBezTo>
                  <a:pt x="17229" y="5460"/>
                  <a:pt x="16919" y="5414"/>
                  <a:pt x="16659" y="5241"/>
                </a:cubicBezTo>
                <a:cubicBezTo>
                  <a:pt x="16204" y="4938"/>
                  <a:pt x="15920" y="4735"/>
                  <a:pt x="15917" y="4733"/>
                </a:cubicBezTo>
                <a:cubicBezTo>
                  <a:pt x="15754" y="4616"/>
                  <a:pt x="15542" y="4679"/>
                  <a:pt x="15445" y="4874"/>
                </a:cubicBezTo>
                <a:cubicBezTo>
                  <a:pt x="15347" y="5070"/>
                  <a:pt x="15400" y="5323"/>
                  <a:pt x="15563" y="5440"/>
                </a:cubicBezTo>
                <a:cubicBezTo>
                  <a:pt x="15575" y="5448"/>
                  <a:pt x="15859" y="5652"/>
                  <a:pt x="16325" y="5962"/>
                </a:cubicBezTo>
                <a:cubicBezTo>
                  <a:pt x="16587" y="6136"/>
                  <a:pt x="16874" y="6229"/>
                  <a:pt x="17163" y="6238"/>
                </a:cubicBezTo>
                <a:lnTo>
                  <a:pt x="16144" y="11875"/>
                </a:lnTo>
                <a:cubicBezTo>
                  <a:pt x="15990" y="12729"/>
                  <a:pt x="15636" y="13506"/>
                  <a:pt x="15120" y="14123"/>
                </a:cubicBezTo>
                <a:cubicBezTo>
                  <a:pt x="15079" y="14173"/>
                  <a:pt x="15049" y="14235"/>
                  <a:pt x="15032" y="14302"/>
                </a:cubicBezTo>
                <a:lnTo>
                  <a:pt x="13796" y="19513"/>
                </a:lnTo>
                <a:cubicBezTo>
                  <a:pt x="13744" y="19732"/>
                  <a:pt x="13850" y="19960"/>
                  <a:pt x="14033" y="20022"/>
                </a:cubicBezTo>
                <a:lnTo>
                  <a:pt x="14079" y="20038"/>
                </a:lnTo>
                <a:cubicBezTo>
                  <a:pt x="14384" y="20142"/>
                  <a:pt x="14625" y="20408"/>
                  <a:pt x="14737" y="20758"/>
                </a:cubicBezTo>
                <a:lnTo>
                  <a:pt x="14068" y="20758"/>
                </a:lnTo>
                <a:cubicBezTo>
                  <a:pt x="13999" y="20731"/>
                  <a:pt x="13834" y="20657"/>
                  <a:pt x="13692" y="20515"/>
                </a:cubicBezTo>
                <a:cubicBezTo>
                  <a:pt x="13480" y="20300"/>
                  <a:pt x="13417" y="20029"/>
                  <a:pt x="13494" y="19661"/>
                </a:cubicBezTo>
                <a:cubicBezTo>
                  <a:pt x="13769" y="18347"/>
                  <a:pt x="13386" y="12704"/>
                  <a:pt x="13342" y="12065"/>
                </a:cubicBezTo>
                <a:cubicBezTo>
                  <a:pt x="13326" y="11833"/>
                  <a:pt x="13153" y="11663"/>
                  <a:pt x="12959" y="11689"/>
                </a:cubicBezTo>
                <a:cubicBezTo>
                  <a:pt x="12772" y="11715"/>
                  <a:pt x="12641" y="11925"/>
                  <a:pt x="12656" y="12150"/>
                </a:cubicBezTo>
                <a:cubicBezTo>
                  <a:pt x="12686" y="12571"/>
                  <a:pt x="12723" y="13166"/>
                  <a:pt x="12760" y="13840"/>
                </a:cubicBezTo>
                <a:cubicBezTo>
                  <a:pt x="12229" y="13800"/>
                  <a:pt x="11412" y="13471"/>
                  <a:pt x="10557" y="13127"/>
                </a:cubicBezTo>
                <a:cubicBezTo>
                  <a:pt x="10037" y="12917"/>
                  <a:pt x="9448" y="12680"/>
                  <a:pt x="8847" y="12474"/>
                </a:cubicBezTo>
                <a:cubicBezTo>
                  <a:pt x="7783" y="12111"/>
                  <a:pt x="6916" y="12193"/>
                  <a:pt x="6328" y="12356"/>
                </a:cubicBezTo>
                <a:lnTo>
                  <a:pt x="6584" y="11712"/>
                </a:lnTo>
                <a:cubicBezTo>
                  <a:pt x="6665" y="11508"/>
                  <a:pt x="6604" y="11256"/>
                  <a:pt x="6437" y="11153"/>
                </a:cubicBezTo>
                <a:cubicBezTo>
                  <a:pt x="6263" y="11046"/>
                  <a:pt x="6051" y="11133"/>
                  <a:pt x="5968" y="11343"/>
                </a:cubicBezTo>
                <a:lnTo>
                  <a:pt x="4388" y="15319"/>
                </a:lnTo>
                <a:cubicBezTo>
                  <a:pt x="4092" y="16063"/>
                  <a:pt x="3578" y="16641"/>
                  <a:pt x="2939" y="16947"/>
                </a:cubicBezTo>
                <a:cubicBezTo>
                  <a:pt x="2187" y="17307"/>
                  <a:pt x="1596" y="17996"/>
                  <a:pt x="1277" y="18888"/>
                </a:cubicBezTo>
                <a:lnTo>
                  <a:pt x="1236" y="19003"/>
                </a:lnTo>
                <a:cubicBezTo>
                  <a:pt x="1212" y="19068"/>
                  <a:pt x="1200" y="19140"/>
                  <a:pt x="1205" y="19211"/>
                </a:cubicBezTo>
                <a:cubicBezTo>
                  <a:pt x="1219" y="19383"/>
                  <a:pt x="1316" y="19520"/>
                  <a:pt x="1446" y="19569"/>
                </a:cubicBezTo>
                <a:lnTo>
                  <a:pt x="1699" y="19664"/>
                </a:lnTo>
                <a:cubicBezTo>
                  <a:pt x="1922" y="19747"/>
                  <a:pt x="2087" y="19971"/>
                  <a:pt x="2130" y="20243"/>
                </a:cubicBezTo>
                <a:lnTo>
                  <a:pt x="1129" y="20243"/>
                </a:lnTo>
                <a:cubicBezTo>
                  <a:pt x="1030" y="20243"/>
                  <a:pt x="932" y="20208"/>
                  <a:pt x="854" y="20135"/>
                </a:cubicBezTo>
                <a:cubicBezTo>
                  <a:pt x="728" y="20016"/>
                  <a:pt x="669" y="19829"/>
                  <a:pt x="695" y="19646"/>
                </a:cubicBezTo>
                <a:lnTo>
                  <a:pt x="993" y="17501"/>
                </a:lnTo>
                <a:cubicBezTo>
                  <a:pt x="1030" y="17238"/>
                  <a:pt x="1173" y="17015"/>
                  <a:pt x="1377" y="16906"/>
                </a:cubicBezTo>
                <a:cubicBezTo>
                  <a:pt x="1849" y="16651"/>
                  <a:pt x="2162" y="16087"/>
                  <a:pt x="2175" y="15467"/>
                </a:cubicBezTo>
                <a:cubicBezTo>
                  <a:pt x="2200" y="14236"/>
                  <a:pt x="2279" y="11211"/>
                  <a:pt x="2480" y="9720"/>
                </a:cubicBezTo>
                <a:cubicBezTo>
                  <a:pt x="2694" y="8135"/>
                  <a:pt x="4534" y="7614"/>
                  <a:pt x="4761" y="7556"/>
                </a:cubicBezTo>
                <a:lnTo>
                  <a:pt x="10370" y="7340"/>
                </a:lnTo>
                <a:cubicBezTo>
                  <a:pt x="12158" y="7271"/>
                  <a:pt x="13755" y="5949"/>
                  <a:pt x="14439" y="3972"/>
                </a:cubicBezTo>
                <a:lnTo>
                  <a:pt x="14801" y="2923"/>
                </a:lnTo>
                <a:lnTo>
                  <a:pt x="15083" y="3206"/>
                </a:lnTo>
                <a:cubicBezTo>
                  <a:pt x="15308" y="3431"/>
                  <a:pt x="15615" y="3485"/>
                  <a:pt x="15885" y="3346"/>
                </a:cubicBezTo>
                <a:cubicBezTo>
                  <a:pt x="16155" y="3207"/>
                  <a:pt x="16334" y="2903"/>
                  <a:pt x="16352" y="2553"/>
                </a:cubicBezTo>
                <a:lnTo>
                  <a:pt x="16439" y="885"/>
                </a:lnTo>
                <a:lnTo>
                  <a:pt x="18382" y="1504"/>
                </a:lnTo>
                <a:lnTo>
                  <a:pt x="18480" y="1817"/>
                </a:lnTo>
                <a:lnTo>
                  <a:pt x="18150" y="1843"/>
                </a:lnTo>
                <a:cubicBezTo>
                  <a:pt x="17965" y="1858"/>
                  <a:pt x="17813" y="2038"/>
                  <a:pt x="17815" y="2260"/>
                </a:cubicBezTo>
                <a:cubicBezTo>
                  <a:pt x="17817" y="2489"/>
                  <a:pt x="17973" y="2668"/>
                  <a:pt x="18159" y="2668"/>
                </a:cubicBezTo>
                <a:cubicBezTo>
                  <a:pt x="18167" y="2668"/>
                  <a:pt x="18174" y="2668"/>
                  <a:pt x="18182" y="2667"/>
                </a:cubicBezTo>
                <a:lnTo>
                  <a:pt x="18182" y="2667"/>
                </a:lnTo>
                <a:cubicBezTo>
                  <a:pt x="18701" y="2626"/>
                  <a:pt x="19221" y="2634"/>
                  <a:pt x="19738" y="2691"/>
                </a:cubicBezTo>
                <a:lnTo>
                  <a:pt x="20788" y="2808"/>
                </a:lnTo>
                <a:cubicBezTo>
                  <a:pt x="20811" y="2811"/>
                  <a:pt x="20825" y="2826"/>
                  <a:pt x="20832" y="2838"/>
                </a:cubicBezTo>
                <a:cubicBezTo>
                  <a:pt x="20839" y="2850"/>
                  <a:pt x="20847" y="2870"/>
                  <a:pt x="20842" y="2896"/>
                </a:cubicBezTo>
                <a:close/>
                <a:moveTo>
                  <a:pt x="3046" y="3781"/>
                </a:moveTo>
                <a:lnTo>
                  <a:pt x="3137" y="3543"/>
                </a:lnTo>
                <a:cubicBezTo>
                  <a:pt x="3163" y="3475"/>
                  <a:pt x="3210" y="3448"/>
                  <a:pt x="3235" y="3438"/>
                </a:cubicBezTo>
                <a:cubicBezTo>
                  <a:pt x="3261" y="3428"/>
                  <a:pt x="3312" y="3417"/>
                  <a:pt x="3366" y="3454"/>
                </a:cubicBezTo>
                <a:cubicBezTo>
                  <a:pt x="3437" y="3501"/>
                  <a:pt x="3468" y="3602"/>
                  <a:pt x="3440" y="3693"/>
                </a:cubicBezTo>
                <a:lnTo>
                  <a:pt x="3289" y="4180"/>
                </a:lnTo>
                <a:cubicBezTo>
                  <a:pt x="3002" y="5105"/>
                  <a:pt x="3229" y="6159"/>
                  <a:pt x="3856" y="6801"/>
                </a:cubicBezTo>
                <a:lnTo>
                  <a:pt x="4008" y="6957"/>
                </a:lnTo>
                <a:cubicBezTo>
                  <a:pt x="3785" y="7051"/>
                  <a:pt x="3527" y="7180"/>
                  <a:pt x="3265" y="7352"/>
                </a:cubicBezTo>
                <a:cubicBezTo>
                  <a:pt x="2687" y="6290"/>
                  <a:pt x="2600" y="4945"/>
                  <a:pt x="3046" y="3781"/>
                </a:cubicBezTo>
                <a:close/>
                <a:moveTo>
                  <a:pt x="15738" y="1087"/>
                </a:moveTo>
                <a:lnTo>
                  <a:pt x="15665" y="2501"/>
                </a:lnTo>
                <a:cubicBezTo>
                  <a:pt x="15662" y="2553"/>
                  <a:pt x="15635" y="2577"/>
                  <a:pt x="15613" y="2589"/>
                </a:cubicBezTo>
                <a:cubicBezTo>
                  <a:pt x="15591" y="2600"/>
                  <a:pt x="15558" y="2607"/>
                  <a:pt x="15525" y="2573"/>
                </a:cubicBezTo>
                <a:lnTo>
                  <a:pt x="14617" y="1663"/>
                </a:lnTo>
                <a:cubicBezTo>
                  <a:pt x="14617" y="1663"/>
                  <a:pt x="15738" y="1087"/>
                  <a:pt x="15738" y="1087"/>
                </a:cubicBezTo>
                <a:close/>
                <a:moveTo>
                  <a:pt x="21388" y="2351"/>
                </a:moveTo>
                <a:cubicBezTo>
                  <a:pt x="21261" y="2144"/>
                  <a:pt x="21066" y="2011"/>
                  <a:pt x="20852" y="1987"/>
                </a:cubicBezTo>
                <a:lnTo>
                  <a:pt x="19212" y="1805"/>
                </a:lnTo>
                <a:lnTo>
                  <a:pt x="19027" y="1215"/>
                </a:lnTo>
                <a:cubicBezTo>
                  <a:pt x="18949" y="967"/>
                  <a:pt x="18775" y="778"/>
                  <a:pt x="18561" y="709"/>
                </a:cubicBezTo>
                <a:lnTo>
                  <a:pt x="16425" y="28"/>
                </a:lnTo>
                <a:cubicBezTo>
                  <a:pt x="16282" y="-18"/>
                  <a:pt x="16129" y="-6"/>
                  <a:pt x="15992" y="60"/>
                </a:cubicBezTo>
                <a:cubicBezTo>
                  <a:pt x="15986" y="63"/>
                  <a:pt x="15981" y="66"/>
                  <a:pt x="15975" y="69"/>
                </a:cubicBezTo>
                <a:lnTo>
                  <a:pt x="13830" y="1169"/>
                </a:lnTo>
                <a:cubicBezTo>
                  <a:pt x="13720" y="1226"/>
                  <a:pt x="13643" y="1346"/>
                  <a:pt x="13625" y="1488"/>
                </a:cubicBezTo>
                <a:cubicBezTo>
                  <a:pt x="13608" y="1630"/>
                  <a:pt x="13653" y="1772"/>
                  <a:pt x="13745" y="1864"/>
                </a:cubicBezTo>
                <a:lnTo>
                  <a:pt x="14248" y="2368"/>
                </a:lnTo>
                <a:lnTo>
                  <a:pt x="13802" y="3656"/>
                </a:lnTo>
                <a:cubicBezTo>
                  <a:pt x="13221" y="5335"/>
                  <a:pt x="11865" y="6458"/>
                  <a:pt x="10348" y="6516"/>
                </a:cubicBezTo>
                <a:lnTo>
                  <a:pt x="4843" y="6728"/>
                </a:lnTo>
                <a:lnTo>
                  <a:pt x="4304" y="6175"/>
                </a:lnTo>
                <a:cubicBezTo>
                  <a:pt x="3896" y="5756"/>
                  <a:pt x="3747" y="5070"/>
                  <a:pt x="3935" y="4467"/>
                </a:cubicBezTo>
                <a:lnTo>
                  <a:pt x="4086" y="3980"/>
                </a:lnTo>
                <a:cubicBezTo>
                  <a:pt x="4233" y="3507"/>
                  <a:pt x="4072" y="2983"/>
                  <a:pt x="3704" y="2735"/>
                </a:cubicBezTo>
                <a:cubicBezTo>
                  <a:pt x="3497" y="2596"/>
                  <a:pt x="3248" y="2566"/>
                  <a:pt x="3022" y="2654"/>
                </a:cubicBezTo>
                <a:cubicBezTo>
                  <a:pt x="2796" y="2742"/>
                  <a:pt x="2610" y="2941"/>
                  <a:pt x="2511" y="3199"/>
                </a:cubicBezTo>
                <a:lnTo>
                  <a:pt x="2420" y="3437"/>
                </a:lnTo>
                <a:cubicBezTo>
                  <a:pt x="1873" y="4864"/>
                  <a:pt x="1982" y="6512"/>
                  <a:pt x="2693" y="7812"/>
                </a:cubicBezTo>
                <a:cubicBezTo>
                  <a:pt x="2263" y="8235"/>
                  <a:pt x="1905" y="8812"/>
                  <a:pt x="1800" y="9588"/>
                </a:cubicBezTo>
                <a:cubicBezTo>
                  <a:pt x="1600" y="11074"/>
                  <a:pt x="1517" y="13897"/>
                  <a:pt x="1486" y="15447"/>
                </a:cubicBezTo>
                <a:cubicBezTo>
                  <a:pt x="1480" y="15751"/>
                  <a:pt x="1326" y="16029"/>
                  <a:pt x="1094" y="16154"/>
                </a:cubicBezTo>
                <a:cubicBezTo>
                  <a:pt x="680" y="16377"/>
                  <a:pt x="388" y="16829"/>
                  <a:pt x="314" y="17365"/>
                </a:cubicBezTo>
                <a:lnTo>
                  <a:pt x="15" y="19511"/>
                </a:lnTo>
                <a:cubicBezTo>
                  <a:pt x="-39" y="19899"/>
                  <a:pt x="52" y="20294"/>
                  <a:pt x="265" y="20595"/>
                </a:cubicBezTo>
                <a:cubicBezTo>
                  <a:pt x="477" y="20895"/>
                  <a:pt x="788" y="21067"/>
                  <a:pt x="1117" y="21067"/>
                </a:cubicBezTo>
                <a:lnTo>
                  <a:pt x="2179" y="21067"/>
                </a:lnTo>
                <a:cubicBezTo>
                  <a:pt x="2362" y="21067"/>
                  <a:pt x="2538" y="20973"/>
                  <a:pt x="2661" y="20809"/>
                </a:cubicBezTo>
                <a:cubicBezTo>
                  <a:pt x="2783" y="20646"/>
                  <a:pt x="2842" y="20426"/>
                  <a:pt x="2821" y="20208"/>
                </a:cubicBezTo>
                <a:cubicBezTo>
                  <a:pt x="2769" y="19638"/>
                  <a:pt x="2462" y="19151"/>
                  <a:pt x="2027" y="18930"/>
                </a:cubicBezTo>
                <a:cubicBezTo>
                  <a:pt x="2288" y="18378"/>
                  <a:pt x="2695" y="17951"/>
                  <a:pt x="3195" y="17712"/>
                </a:cubicBezTo>
                <a:cubicBezTo>
                  <a:pt x="3995" y="17329"/>
                  <a:pt x="4640" y="16605"/>
                  <a:pt x="5010" y="15673"/>
                </a:cubicBezTo>
                <a:lnTo>
                  <a:pt x="5921" y="13382"/>
                </a:lnTo>
                <a:cubicBezTo>
                  <a:pt x="6213" y="13218"/>
                  <a:pt x="7209" y="12772"/>
                  <a:pt x="8657" y="13267"/>
                </a:cubicBezTo>
                <a:cubicBezTo>
                  <a:pt x="9244" y="13468"/>
                  <a:pt x="9799" y="13691"/>
                  <a:pt x="10337" y="13908"/>
                </a:cubicBezTo>
                <a:cubicBezTo>
                  <a:pt x="11341" y="14312"/>
                  <a:pt x="12170" y="14646"/>
                  <a:pt x="12803" y="14666"/>
                </a:cubicBezTo>
                <a:cubicBezTo>
                  <a:pt x="12898" y="16592"/>
                  <a:pt x="12963" y="18805"/>
                  <a:pt x="12826" y="19461"/>
                </a:cubicBezTo>
                <a:cubicBezTo>
                  <a:pt x="12725" y="19942"/>
                  <a:pt x="12770" y="20373"/>
                  <a:pt x="12958" y="20742"/>
                </a:cubicBezTo>
                <a:cubicBezTo>
                  <a:pt x="13274" y="21366"/>
                  <a:pt x="13873" y="21552"/>
                  <a:pt x="13940" y="21571"/>
                </a:cubicBezTo>
                <a:cubicBezTo>
                  <a:pt x="13966" y="21578"/>
                  <a:pt x="13993" y="21582"/>
                  <a:pt x="14020" y="21582"/>
                </a:cubicBezTo>
                <a:lnTo>
                  <a:pt x="14814" y="21582"/>
                </a:lnTo>
                <a:cubicBezTo>
                  <a:pt x="15016" y="21582"/>
                  <a:pt x="15202" y="21471"/>
                  <a:pt x="15322" y="21276"/>
                </a:cubicBezTo>
                <a:cubicBezTo>
                  <a:pt x="15443" y="21082"/>
                  <a:pt x="15479" y="20838"/>
                  <a:pt x="15421" y="20606"/>
                </a:cubicBezTo>
                <a:cubicBezTo>
                  <a:pt x="15284" y="20059"/>
                  <a:pt x="14966" y="19616"/>
                  <a:pt x="14546" y="19372"/>
                </a:cubicBezTo>
                <a:lnTo>
                  <a:pt x="15671" y="14628"/>
                </a:lnTo>
                <a:cubicBezTo>
                  <a:pt x="16246" y="13912"/>
                  <a:pt x="16642" y="13023"/>
                  <a:pt x="16818" y="12050"/>
                </a:cubicBezTo>
                <a:lnTo>
                  <a:pt x="17893" y="6099"/>
                </a:lnTo>
                <a:cubicBezTo>
                  <a:pt x="18340" y="5967"/>
                  <a:pt x="18967" y="5824"/>
                  <a:pt x="19728" y="5683"/>
                </a:cubicBezTo>
                <a:cubicBezTo>
                  <a:pt x="20538" y="5533"/>
                  <a:pt x="21200" y="4788"/>
                  <a:pt x="21376" y="3828"/>
                </a:cubicBezTo>
                <a:lnTo>
                  <a:pt x="21515" y="3073"/>
                </a:lnTo>
                <a:cubicBezTo>
                  <a:pt x="21561" y="2822"/>
                  <a:pt x="21515" y="2559"/>
                  <a:pt x="21388" y="2351"/>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Shape">
            <a:extLst>
              <a:ext uri="{FF2B5EF4-FFF2-40B4-BE49-F238E27FC236}">
                <a16:creationId xmlns:a16="http://schemas.microsoft.com/office/drawing/2014/main" id="{180A8EF1-29D2-4222-ADE1-F603AA0988E2}"/>
              </a:ext>
            </a:extLst>
          </p:cNvPr>
          <p:cNvSpPr/>
          <p:nvPr/>
        </p:nvSpPr>
        <p:spPr>
          <a:xfrm>
            <a:off x="4574963" y="4765785"/>
            <a:ext cx="1800096" cy="1722414"/>
          </a:xfrm>
          <a:custGeom>
            <a:avLst/>
            <a:gdLst/>
            <a:ahLst/>
            <a:cxnLst>
              <a:cxn ang="0">
                <a:pos x="wd2" y="hd2"/>
              </a:cxn>
              <a:cxn ang="5400000">
                <a:pos x="wd2" y="hd2"/>
              </a:cxn>
              <a:cxn ang="10800000">
                <a:pos x="wd2" y="hd2"/>
              </a:cxn>
              <a:cxn ang="16200000">
                <a:pos x="wd2" y="hd2"/>
              </a:cxn>
            </a:cxnLst>
            <a:rect l="0" t="0" r="r" b="b"/>
            <a:pathLst>
              <a:path w="21381" h="21496" extrusionOk="0">
                <a:moveTo>
                  <a:pt x="15722" y="14238"/>
                </a:moveTo>
                <a:lnTo>
                  <a:pt x="16625" y="19765"/>
                </a:lnTo>
                <a:cubicBezTo>
                  <a:pt x="16656" y="19950"/>
                  <a:pt x="16547" y="20055"/>
                  <a:pt x="16499" y="20092"/>
                </a:cubicBezTo>
                <a:cubicBezTo>
                  <a:pt x="16450" y="20129"/>
                  <a:pt x="16321" y="20205"/>
                  <a:pt x="16163" y="20117"/>
                </a:cubicBezTo>
                <a:lnTo>
                  <a:pt x="11432" y="17508"/>
                </a:lnTo>
                <a:cubicBezTo>
                  <a:pt x="11200" y="17380"/>
                  <a:pt x="10945" y="17316"/>
                  <a:pt x="10690" y="17316"/>
                </a:cubicBezTo>
                <a:cubicBezTo>
                  <a:pt x="10435" y="17316"/>
                  <a:pt x="10181" y="17380"/>
                  <a:pt x="9948" y="17508"/>
                </a:cubicBezTo>
                <a:lnTo>
                  <a:pt x="5218" y="20117"/>
                </a:lnTo>
                <a:cubicBezTo>
                  <a:pt x="5059" y="20205"/>
                  <a:pt x="4930" y="20129"/>
                  <a:pt x="4882" y="20092"/>
                </a:cubicBezTo>
                <a:cubicBezTo>
                  <a:pt x="4834" y="20055"/>
                  <a:pt x="4725" y="19950"/>
                  <a:pt x="4755" y="19765"/>
                </a:cubicBezTo>
                <a:lnTo>
                  <a:pt x="5658" y="14238"/>
                </a:lnTo>
                <a:cubicBezTo>
                  <a:pt x="5747" y="13696"/>
                  <a:pt x="5576" y="13142"/>
                  <a:pt x="5200" y="12758"/>
                </a:cubicBezTo>
                <a:lnTo>
                  <a:pt x="1373" y="8844"/>
                </a:lnTo>
                <a:cubicBezTo>
                  <a:pt x="1245" y="8713"/>
                  <a:pt x="1274" y="8561"/>
                  <a:pt x="1292" y="8501"/>
                </a:cubicBezTo>
                <a:cubicBezTo>
                  <a:pt x="1310" y="8442"/>
                  <a:pt x="1372" y="8301"/>
                  <a:pt x="1549" y="8274"/>
                </a:cubicBezTo>
                <a:lnTo>
                  <a:pt x="6839" y="7467"/>
                </a:lnTo>
                <a:cubicBezTo>
                  <a:pt x="7358" y="7388"/>
                  <a:pt x="7807" y="7046"/>
                  <a:pt x="8039" y="6553"/>
                </a:cubicBezTo>
                <a:lnTo>
                  <a:pt x="10404" y="1524"/>
                </a:lnTo>
                <a:cubicBezTo>
                  <a:pt x="10483" y="1356"/>
                  <a:pt x="10631" y="1338"/>
                  <a:pt x="10690" y="1338"/>
                </a:cubicBezTo>
                <a:cubicBezTo>
                  <a:pt x="10750" y="1338"/>
                  <a:pt x="10897" y="1356"/>
                  <a:pt x="10976" y="1524"/>
                </a:cubicBezTo>
                <a:lnTo>
                  <a:pt x="10976" y="1524"/>
                </a:lnTo>
                <a:lnTo>
                  <a:pt x="13341" y="6553"/>
                </a:lnTo>
                <a:cubicBezTo>
                  <a:pt x="13574" y="7046"/>
                  <a:pt x="14022" y="7388"/>
                  <a:pt x="14542" y="7467"/>
                </a:cubicBezTo>
                <a:lnTo>
                  <a:pt x="19831" y="8274"/>
                </a:lnTo>
                <a:cubicBezTo>
                  <a:pt x="20008" y="8301"/>
                  <a:pt x="20070" y="8442"/>
                  <a:pt x="20088" y="8501"/>
                </a:cubicBezTo>
                <a:cubicBezTo>
                  <a:pt x="20107" y="8561"/>
                  <a:pt x="20136" y="8713"/>
                  <a:pt x="20008" y="8844"/>
                </a:cubicBezTo>
                <a:lnTo>
                  <a:pt x="16180" y="12758"/>
                </a:lnTo>
                <a:cubicBezTo>
                  <a:pt x="15805" y="13142"/>
                  <a:pt x="15633" y="13696"/>
                  <a:pt x="15722" y="14238"/>
                </a:cubicBezTo>
                <a:close/>
                <a:moveTo>
                  <a:pt x="20898" y="9802"/>
                </a:moveTo>
                <a:cubicBezTo>
                  <a:pt x="21336" y="9355"/>
                  <a:pt x="21490" y="8698"/>
                  <a:pt x="21301" y="8088"/>
                </a:cubicBezTo>
                <a:cubicBezTo>
                  <a:pt x="21112" y="7478"/>
                  <a:pt x="20619" y="7042"/>
                  <a:pt x="20014" y="6950"/>
                </a:cubicBezTo>
                <a:lnTo>
                  <a:pt x="14725" y="6143"/>
                </a:lnTo>
                <a:cubicBezTo>
                  <a:pt x="14621" y="6128"/>
                  <a:pt x="14531" y="6059"/>
                  <a:pt x="14485" y="5960"/>
                </a:cubicBezTo>
                <a:lnTo>
                  <a:pt x="12120" y="932"/>
                </a:lnTo>
                <a:cubicBezTo>
                  <a:pt x="11849" y="357"/>
                  <a:pt x="11301" y="0"/>
                  <a:pt x="10690" y="0"/>
                </a:cubicBezTo>
                <a:cubicBezTo>
                  <a:pt x="10079" y="0"/>
                  <a:pt x="9531" y="357"/>
                  <a:pt x="9261" y="932"/>
                </a:cubicBezTo>
                <a:lnTo>
                  <a:pt x="6895" y="5960"/>
                </a:lnTo>
                <a:cubicBezTo>
                  <a:pt x="6849" y="6059"/>
                  <a:pt x="6759" y="6128"/>
                  <a:pt x="6655" y="6143"/>
                </a:cubicBezTo>
                <a:lnTo>
                  <a:pt x="1366" y="6950"/>
                </a:lnTo>
                <a:cubicBezTo>
                  <a:pt x="761" y="7042"/>
                  <a:pt x="268" y="7478"/>
                  <a:pt x="79" y="8088"/>
                </a:cubicBezTo>
                <a:cubicBezTo>
                  <a:pt x="-110" y="8698"/>
                  <a:pt x="45" y="9355"/>
                  <a:pt x="482" y="9802"/>
                </a:cubicBezTo>
                <a:lnTo>
                  <a:pt x="4310" y="13716"/>
                </a:lnTo>
                <a:cubicBezTo>
                  <a:pt x="4385" y="13793"/>
                  <a:pt x="4419" y="13904"/>
                  <a:pt x="4401" y="14012"/>
                </a:cubicBezTo>
                <a:lnTo>
                  <a:pt x="3498" y="19539"/>
                </a:lnTo>
                <a:cubicBezTo>
                  <a:pt x="3395" y="20171"/>
                  <a:pt x="3637" y="20797"/>
                  <a:pt x="4132" y="21174"/>
                </a:cubicBezTo>
                <a:cubicBezTo>
                  <a:pt x="4627" y="21551"/>
                  <a:pt x="5270" y="21600"/>
                  <a:pt x="5811" y="21302"/>
                </a:cubicBezTo>
                <a:lnTo>
                  <a:pt x="10542" y="18692"/>
                </a:lnTo>
                <a:cubicBezTo>
                  <a:pt x="10635" y="18641"/>
                  <a:pt x="10746" y="18641"/>
                  <a:pt x="10839" y="18692"/>
                </a:cubicBezTo>
                <a:lnTo>
                  <a:pt x="15569" y="21302"/>
                </a:lnTo>
                <a:cubicBezTo>
                  <a:pt x="15805" y="21431"/>
                  <a:pt x="16059" y="21496"/>
                  <a:pt x="16313" y="21496"/>
                </a:cubicBezTo>
                <a:cubicBezTo>
                  <a:pt x="16642" y="21496"/>
                  <a:pt x="16969" y="21387"/>
                  <a:pt x="17248" y="21174"/>
                </a:cubicBezTo>
                <a:cubicBezTo>
                  <a:pt x="17743" y="20797"/>
                  <a:pt x="17986" y="20171"/>
                  <a:pt x="17882" y="19538"/>
                </a:cubicBezTo>
                <a:lnTo>
                  <a:pt x="16979" y="14012"/>
                </a:lnTo>
                <a:cubicBezTo>
                  <a:pt x="16961" y="13904"/>
                  <a:pt x="16995" y="13793"/>
                  <a:pt x="17070" y="13716"/>
                </a:cubicBezTo>
                <a:cubicBezTo>
                  <a:pt x="17070" y="13716"/>
                  <a:pt x="20898" y="9802"/>
                  <a:pt x="20898" y="9802"/>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Shape">
            <a:extLst>
              <a:ext uri="{FF2B5EF4-FFF2-40B4-BE49-F238E27FC236}">
                <a16:creationId xmlns:a16="http://schemas.microsoft.com/office/drawing/2014/main" id="{E2893078-E9EA-4937-99CA-3117DFC5932B}"/>
              </a:ext>
            </a:extLst>
          </p:cNvPr>
          <p:cNvSpPr/>
          <p:nvPr/>
        </p:nvSpPr>
        <p:spPr>
          <a:xfrm>
            <a:off x="5979397" y="4828659"/>
            <a:ext cx="164369" cy="185521"/>
          </a:xfrm>
          <a:custGeom>
            <a:avLst/>
            <a:gdLst/>
            <a:ahLst/>
            <a:cxnLst>
              <a:cxn ang="0">
                <a:pos x="wd2" y="hd2"/>
              </a:cxn>
              <a:cxn ang="5400000">
                <a:pos x="wd2" y="hd2"/>
              </a:cxn>
              <a:cxn ang="10800000">
                <a:pos x="wd2" y="hd2"/>
              </a:cxn>
              <a:cxn ang="16200000">
                <a:pos x="wd2" y="hd2"/>
              </a:cxn>
            </a:cxnLst>
            <a:rect l="0" t="0" r="r" b="b"/>
            <a:pathLst>
              <a:path w="19866" h="20797" extrusionOk="0">
                <a:moveTo>
                  <a:pt x="17191" y="1148"/>
                </a:moveTo>
                <a:cubicBezTo>
                  <a:pt x="14291" y="-803"/>
                  <a:pt x="10234" y="-208"/>
                  <a:pt x="8128" y="2477"/>
                </a:cubicBezTo>
                <a:lnTo>
                  <a:pt x="1239" y="11256"/>
                </a:lnTo>
                <a:cubicBezTo>
                  <a:pt x="-867" y="13940"/>
                  <a:pt x="-224" y="17699"/>
                  <a:pt x="2675" y="19649"/>
                </a:cubicBezTo>
                <a:cubicBezTo>
                  <a:pt x="3828" y="20424"/>
                  <a:pt x="5162" y="20797"/>
                  <a:pt x="6484" y="20797"/>
                </a:cubicBezTo>
                <a:cubicBezTo>
                  <a:pt x="8491" y="20797"/>
                  <a:pt x="10470" y="19938"/>
                  <a:pt x="11739" y="18321"/>
                </a:cubicBezTo>
                <a:lnTo>
                  <a:pt x="18627" y="9541"/>
                </a:lnTo>
                <a:cubicBezTo>
                  <a:pt x="20733" y="6856"/>
                  <a:pt x="20090" y="3097"/>
                  <a:pt x="17191" y="1148"/>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Shape">
            <a:extLst>
              <a:ext uri="{FF2B5EF4-FFF2-40B4-BE49-F238E27FC236}">
                <a16:creationId xmlns:a16="http://schemas.microsoft.com/office/drawing/2014/main" id="{DAD98120-945B-43AB-AA1C-3B514D6E7093}"/>
              </a:ext>
            </a:extLst>
          </p:cNvPr>
          <p:cNvSpPr/>
          <p:nvPr/>
        </p:nvSpPr>
        <p:spPr>
          <a:xfrm>
            <a:off x="4845900" y="4828659"/>
            <a:ext cx="164371" cy="185520"/>
          </a:xfrm>
          <a:custGeom>
            <a:avLst/>
            <a:gdLst/>
            <a:ahLst/>
            <a:cxnLst>
              <a:cxn ang="0">
                <a:pos x="wd2" y="hd2"/>
              </a:cxn>
              <a:cxn ang="5400000">
                <a:pos x="wd2" y="hd2"/>
              </a:cxn>
              <a:cxn ang="10800000">
                <a:pos x="wd2" y="hd2"/>
              </a:cxn>
              <a:cxn ang="16200000">
                <a:pos x="wd2" y="hd2"/>
              </a:cxn>
            </a:cxnLst>
            <a:rect l="0" t="0" r="r" b="b"/>
            <a:pathLst>
              <a:path w="19867" h="20797" extrusionOk="0">
                <a:moveTo>
                  <a:pt x="18626" y="11256"/>
                </a:moveTo>
                <a:lnTo>
                  <a:pt x="11738" y="2476"/>
                </a:lnTo>
                <a:cubicBezTo>
                  <a:pt x="9633" y="-208"/>
                  <a:pt x="5575" y="-803"/>
                  <a:pt x="2675" y="1147"/>
                </a:cubicBezTo>
                <a:cubicBezTo>
                  <a:pt x="-224" y="3098"/>
                  <a:pt x="-867" y="6856"/>
                  <a:pt x="1240" y="9540"/>
                </a:cubicBezTo>
                <a:lnTo>
                  <a:pt x="8128" y="18320"/>
                </a:lnTo>
                <a:cubicBezTo>
                  <a:pt x="9398" y="19939"/>
                  <a:pt x="11376" y="20797"/>
                  <a:pt x="13383" y="20797"/>
                </a:cubicBezTo>
                <a:cubicBezTo>
                  <a:pt x="14706" y="20797"/>
                  <a:pt x="16041" y="20423"/>
                  <a:pt x="17192" y="19649"/>
                </a:cubicBezTo>
                <a:cubicBezTo>
                  <a:pt x="20091" y="17699"/>
                  <a:pt x="20733" y="13941"/>
                  <a:pt x="18626" y="11256"/>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Shape">
            <a:extLst>
              <a:ext uri="{FF2B5EF4-FFF2-40B4-BE49-F238E27FC236}">
                <a16:creationId xmlns:a16="http://schemas.microsoft.com/office/drawing/2014/main" id="{02415AB8-A06B-4416-942E-7503815CBBA1}"/>
              </a:ext>
            </a:extLst>
          </p:cNvPr>
          <p:cNvSpPr/>
          <p:nvPr/>
        </p:nvSpPr>
        <p:spPr>
          <a:xfrm>
            <a:off x="4477065" y="5933449"/>
            <a:ext cx="199610" cy="137153"/>
          </a:xfrm>
          <a:custGeom>
            <a:avLst/>
            <a:gdLst/>
            <a:ahLst/>
            <a:cxnLst>
              <a:cxn ang="0">
                <a:pos x="wd2" y="hd2"/>
              </a:cxn>
              <a:cxn ang="5400000">
                <a:pos x="wd2" y="hd2"/>
              </a:cxn>
              <a:cxn ang="10800000">
                <a:pos x="wd2" y="hd2"/>
              </a:cxn>
              <a:cxn ang="16200000">
                <a:pos x="wd2" y="hd2"/>
              </a:cxn>
            </a:cxnLst>
            <a:rect l="0" t="0" r="r" b="b"/>
            <a:pathLst>
              <a:path w="20275" h="20621" extrusionOk="0">
                <a:moveTo>
                  <a:pt x="20007" y="5570"/>
                </a:moveTo>
                <a:cubicBezTo>
                  <a:pt x="19077" y="1338"/>
                  <a:pt x="16000" y="-979"/>
                  <a:pt x="13135" y="396"/>
                </a:cubicBezTo>
                <a:lnTo>
                  <a:pt x="3769" y="4894"/>
                </a:lnTo>
                <a:cubicBezTo>
                  <a:pt x="905" y="6270"/>
                  <a:pt x="-662" y="10817"/>
                  <a:pt x="268" y="15050"/>
                </a:cubicBezTo>
                <a:cubicBezTo>
                  <a:pt x="1017" y="18457"/>
                  <a:pt x="3155" y="20621"/>
                  <a:pt x="5453" y="20621"/>
                </a:cubicBezTo>
                <a:cubicBezTo>
                  <a:pt x="6012" y="20621"/>
                  <a:pt x="6580" y="20493"/>
                  <a:pt x="7139" y="20224"/>
                </a:cubicBezTo>
                <a:lnTo>
                  <a:pt x="16506" y="15726"/>
                </a:lnTo>
                <a:cubicBezTo>
                  <a:pt x="19370" y="14351"/>
                  <a:pt x="20938" y="9803"/>
                  <a:pt x="20007" y="5570"/>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Shape">
            <a:extLst>
              <a:ext uri="{FF2B5EF4-FFF2-40B4-BE49-F238E27FC236}">
                <a16:creationId xmlns:a16="http://schemas.microsoft.com/office/drawing/2014/main" id="{DEFF3692-2570-42D8-B0A1-44E9095759A0}"/>
              </a:ext>
            </a:extLst>
          </p:cNvPr>
          <p:cNvSpPr/>
          <p:nvPr/>
        </p:nvSpPr>
        <p:spPr>
          <a:xfrm>
            <a:off x="5439637" y="6562190"/>
            <a:ext cx="107369" cy="20401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542"/>
                  <a:pt x="0" y="5675"/>
                </a:cubicBezTo>
                <a:lnTo>
                  <a:pt x="0" y="15925"/>
                </a:lnTo>
                <a:cubicBezTo>
                  <a:pt x="0" y="19059"/>
                  <a:pt x="4835" y="21600"/>
                  <a:pt x="10800" y="21600"/>
                </a:cubicBezTo>
                <a:cubicBezTo>
                  <a:pt x="16764" y="21600"/>
                  <a:pt x="21600" y="19059"/>
                  <a:pt x="21600" y="15925"/>
                </a:cubicBezTo>
                <a:lnTo>
                  <a:pt x="21600" y="5675"/>
                </a:lnTo>
                <a:cubicBezTo>
                  <a:pt x="21600" y="2542"/>
                  <a:pt x="16764" y="0"/>
                  <a:pt x="10800" y="0"/>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Shape">
            <a:extLst>
              <a:ext uri="{FF2B5EF4-FFF2-40B4-BE49-F238E27FC236}">
                <a16:creationId xmlns:a16="http://schemas.microsoft.com/office/drawing/2014/main" id="{4BD81D0C-41CA-4131-BCE6-5724AA3823F5}"/>
              </a:ext>
            </a:extLst>
          </p:cNvPr>
          <p:cNvSpPr/>
          <p:nvPr/>
        </p:nvSpPr>
        <p:spPr>
          <a:xfrm>
            <a:off x="6312249" y="5933449"/>
            <a:ext cx="199611" cy="137150"/>
          </a:xfrm>
          <a:custGeom>
            <a:avLst/>
            <a:gdLst/>
            <a:ahLst/>
            <a:cxnLst>
              <a:cxn ang="0">
                <a:pos x="wd2" y="hd2"/>
              </a:cxn>
              <a:cxn ang="5400000">
                <a:pos x="wd2" y="hd2"/>
              </a:cxn>
              <a:cxn ang="10800000">
                <a:pos x="wd2" y="hd2"/>
              </a:cxn>
              <a:cxn ang="16200000">
                <a:pos x="wd2" y="hd2"/>
              </a:cxn>
            </a:cxnLst>
            <a:rect l="0" t="0" r="r" b="b"/>
            <a:pathLst>
              <a:path w="20276" h="20622" extrusionOk="0">
                <a:moveTo>
                  <a:pt x="16507" y="4895"/>
                </a:moveTo>
                <a:lnTo>
                  <a:pt x="7140" y="396"/>
                </a:lnTo>
                <a:cubicBezTo>
                  <a:pt x="4277" y="-978"/>
                  <a:pt x="1199" y="1337"/>
                  <a:pt x="269" y="5571"/>
                </a:cubicBezTo>
                <a:cubicBezTo>
                  <a:pt x="-662" y="9805"/>
                  <a:pt x="905" y="14353"/>
                  <a:pt x="3770" y="15727"/>
                </a:cubicBezTo>
                <a:lnTo>
                  <a:pt x="13136" y="20226"/>
                </a:lnTo>
                <a:cubicBezTo>
                  <a:pt x="13696" y="20494"/>
                  <a:pt x="14264" y="20622"/>
                  <a:pt x="14822" y="20622"/>
                </a:cubicBezTo>
                <a:cubicBezTo>
                  <a:pt x="17121" y="20622"/>
                  <a:pt x="19259" y="18457"/>
                  <a:pt x="20008" y="15050"/>
                </a:cubicBezTo>
                <a:cubicBezTo>
                  <a:pt x="20938" y="10816"/>
                  <a:pt x="19371" y="6270"/>
                  <a:pt x="16507" y="4895"/>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Shape">
            <a:extLst>
              <a:ext uri="{FF2B5EF4-FFF2-40B4-BE49-F238E27FC236}">
                <a16:creationId xmlns:a16="http://schemas.microsoft.com/office/drawing/2014/main" id="{68109EC5-2759-4CDE-B183-B00E64CC82AC}"/>
              </a:ext>
            </a:extLst>
          </p:cNvPr>
          <p:cNvSpPr/>
          <p:nvPr/>
        </p:nvSpPr>
        <p:spPr>
          <a:xfrm>
            <a:off x="9144760" y="4753770"/>
            <a:ext cx="1170161" cy="1875152"/>
          </a:xfrm>
          <a:custGeom>
            <a:avLst/>
            <a:gdLst/>
            <a:ahLst/>
            <a:cxnLst>
              <a:cxn ang="0">
                <a:pos x="wd2" y="hd2"/>
              </a:cxn>
              <a:cxn ang="5400000">
                <a:pos x="wd2" y="hd2"/>
              </a:cxn>
              <a:cxn ang="10800000">
                <a:pos x="wd2" y="hd2"/>
              </a:cxn>
              <a:cxn ang="16200000">
                <a:pos x="wd2" y="hd2"/>
              </a:cxn>
            </a:cxnLst>
            <a:rect l="0" t="0" r="r" b="b"/>
            <a:pathLst>
              <a:path w="21600" h="21600" extrusionOk="0">
                <a:moveTo>
                  <a:pt x="14969" y="19048"/>
                </a:moveTo>
                <a:cubicBezTo>
                  <a:pt x="14969" y="20567"/>
                  <a:pt x="13262" y="21600"/>
                  <a:pt x="10873" y="21600"/>
                </a:cubicBezTo>
                <a:cubicBezTo>
                  <a:pt x="8484" y="21600"/>
                  <a:pt x="6826" y="20567"/>
                  <a:pt x="6826" y="19048"/>
                </a:cubicBezTo>
                <a:cubicBezTo>
                  <a:pt x="6826" y="17560"/>
                  <a:pt x="8484" y="16527"/>
                  <a:pt x="10873" y="16527"/>
                </a:cubicBezTo>
                <a:cubicBezTo>
                  <a:pt x="13262" y="16527"/>
                  <a:pt x="14969" y="17560"/>
                  <a:pt x="14969" y="19048"/>
                </a:cubicBezTo>
                <a:close/>
                <a:moveTo>
                  <a:pt x="0" y="6896"/>
                </a:moveTo>
                <a:cubicBezTo>
                  <a:pt x="98" y="2552"/>
                  <a:pt x="4242" y="0"/>
                  <a:pt x="11117" y="0"/>
                </a:cubicBezTo>
                <a:cubicBezTo>
                  <a:pt x="17602" y="0"/>
                  <a:pt x="21600" y="1884"/>
                  <a:pt x="21600" y="5286"/>
                </a:cubicBezTo>
                <a:cubicBezTo>
                  <a:pt x="21600" y="9904"/>
                  <a:pt x="14140" y="10451"/>
                  <a:pt x="14140" y="14096"/>
                </a:cubicBezTo>
                <a:lnTo>
                  <a:pt x="7850" y="14096"/>
                </a:lnTo>
                <a:cubicBezTo>
                  <a:pt x="7850" y="9387"/>
                  <a:pt x="13848" y="9144"/>
                  <a:pt x="13848" y="6137"/>
                </a:cubicBezTo>
                <a:cubicBezTo>
                  <a:pt x="13848" y="4770"/>
                  <a:pt x="12531" y="4162"/>
                  <a:pt x="10337" y="4162"/>
                </a:cubicBezTo>
                <a:cubicBezTo>
                  <a:pt x="7899" y="4162"/>
                  <a:pt x="6534" y="5043"/>
                  <a:pt x="6485" y="6927"/>
                </a:cubicBezTo>
                <a:cubicBezTo>
                  <a:pt x="6485" y="6927"/>
                  <a:pt x="0" y="6896"/>
                  <a:pt x="0" y="6896"/>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Rectangle">
            <a:extLst>
              <a:ext uri="{FF2B5EF4-FFF2-40B4-BE49-F238E27FC236}">
                <a16:creationId xmlns:a16="http://schemas.microsoft.com/office/drawing/2014/main" id="{A7AEF988-3914-4B47-B3B7-D773BCDD5128}"/>
              </a:ext>
            </a:extLst>
          </p:cNvPr>
          <p:cNvSpPr/>
          <p:nvPr/>
        </p:nvSpPr>
        <p:spPr>
          <a:xfrm>
            <a:off x="3445561" y="8307492"/>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Rectangle">
            <a:extLst>
              <a:ext uri="{FF2B5EF4-FFF2-40B4-BE49-F238E27FC236}">
                <a16:creationId xmlns:a16="http://schemas.microsoft.com/office/drawing/2014/main" id="{EC8D5566-1165-43A7-A818-D4B1E8D2F2F7}"/>
              </a:ext>
            </a:extLst>
          </p:cNvPr>
          <p:cNvSpPr/>
          <p:nvPr/>
        </p:nvSpPr>
        <p:spPr>
          <a:xfrm>
            <a:off x="7729884" y="8307491"/>
            <a:ext cx="3987215"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9" name="Rectangle">
            <a:extLst>
              <a:ext uri="{FF2B5EF4-FFF2-40B4-BE49-F238E27FC236}">
                <a16:creationId xmlns:a16="http://schemas.microsoft.com/office/drawing/2014/main" id="{89E17127-2E36-49EE-9227-1E341273ED38}"/>
              </a:ext>
            </a:extLst>
          </p:cNvPr>
          <p:cNvSpPr/>
          <p:nvPr/>
        </p:nvSpPr>
        <p:spPr>
          <a:xfrm>
            <a:off x="3445561" y="4146836"/>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0" name="Rectangle">
            <a:extLst>
              <a:ext uri="{FF2B5EF4-FFF2-40B4-BE49-F238E27FC236}">
                <a16:creationId xmlns:a16="http://schemas.microsoft.com/office/drawing/2014/main" id="{9BEBA9B9-7CF2-4AD2-8F45-434F82A51A56}"/>
              </a:ext>
            </a:extLst>
          </p:cNvPr>
          <p:cNvSpPr/>
          <p:nvPr/>
        </p:nvSpPr>
        <p:spPr>
          <a:xfrm>
            <a:off x="7742585" y="4146837"/>
            <a:ext cx="3974514"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Stars">
            <a:extLst>
              <a:ext uri="{FF2B5EF4-FFF2-40B4-BE49-F238E27FC236}">
                <a16:creationId xmlns:a16="http://schemas.microsoft.com/office/drawing/2014/main" id="{B8098556-F7BB-4911-8895-AD6D84EE9802}"/>
              </a:ext>
            </a:extLst>
          </p:cNvPr>
          <p:cNvSpPr/>
          <p:nvPr/>
        </p:nvSpPr>
        <p:spPr>
          <a:xfrm>
            <a:off x="3603724" y="7289907"/>
            <a:ext cx="37211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32" name="Question Mark">
            <a:extLst>
              <a:ext uri="{FF2B5EF4-FFF2-40B4-BE49-F238E27FC236}">
                <a16:creationId xmlns:a16="http://schemas.microsoft.com/office/drawing/2014/main" id="{C533CF98-6F1E-4343-9A08-AA410777D37B}"/>
              </a:ext>
            </a:extLst>
          </p:cNvPr>
          <p:cNvSpPr/>
          <p:nvPr/>
        </p:nvSpPr>
        <p:spPr>
          <a:xfrm>
            <a:off x="7623813" y="7296257"/>
            <a:ext cx="43688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Question </a:t>
            </a:r>
            <a:r>
              <a:rPr err="1">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Mark</a:t>
            </a:r>
            <a:r>
              <a:rPr lang="en-US" err="1">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S</a:t>
            </a: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 </a:t>
            </a:r>
          </a:p>
        </p:txBody>
      </p:sp>
      <p:sp>
        <p:nvSpPr>
          <p:cNvPr id="33" name="dogs">
            <a:extLst>
              <a:ext uri="{FF2B5EF4-FFF2-40B4-BE49-F238E27FC236}">
                <a16:creationId xmlns:a16="http://schemas.microsoft.com/office/drawing/2014/main" id="{5624A494-F102-41D1-941A-0DE1A8FB5BBB}"/>
              </a:ext>
            </a:extLst>
          </p:cNvPr>
          <p:cNvSpPr/>
          <p:nvPr/>
        </p:nvSpPr>
        <p:spPr>
          <a:xfrm>
            <a:off x="7623813" y="11333652"/>
            <a:ext cx="37211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34" name="cash cows">
            <a:extLst>
              <a:ext uri="{FF2B5EF4-FFF2-40B4-BE49-F238E27FC236}">
                <a16:creationId xmlns:a16="http://schemas.microsoft.com/office/drawing/2014/main" id="{2514ACB2-9060-4097-8847-47887E5BC514}"/>
              </a:ext>
            </a:extLst>
          </p:cNvPr>
          <p:cNvSpPr/>
          <p:nvPr/>
        </p:nvSpPr>
        <p:spPr>
          <a:xfrm>
            <a:off x="3391470" y="11351109"/>
            <a:ext cx="4203701" cy="6477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36" name="Low">
            <a:extLst>
              <a:ext uri="{FF2B5EF4-FFF2-40B4-BE49-F238E27FC236}">
                <a16:creationId xmlns:a16="http://schemas.microsoft.com/office/drawing/2014/main" id="{63A99BCE-2237-4BCA-A0BB-F146BD38A713}"/>
              </a:ext>
            </a:extLst>
          </p:cNvPr>
          <p:cNvSpPr/>
          <p:nvPr/>
        </p:nvSpPr>
        <p:spPr>
          <a:xfrm rot="16200000">
            <a:off x="804095" y="9808450"/>
            <a:ext cx="3886021"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
        <p:nvSpPr>
          <p:cNvPr id="39" name="Low">
            <a:extLst>
              <a:ext uri="{FF2B5EF4-FFF2-40B4-BE49-F238E27FC236}">
                <a16:creationId xmlns:a16="http://schemas.microsoft.com/office/drawing/2014/main" id="{E75F106E-FBC5-40CD-AB28-E480F7B23452}"/>
              </a:ext>
            </a:extLst>
          </p:cNvPr>
          <p:cNvSpPr/>
          <p:nvPr/>
        </p:nvSpPr>
        <p:spPr>
          <a:xfrm rot="16200000">
            <a:off x="800923" y="5650969"/>
            <a:ext cx="3892372"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0" name="Low">
            <a:extLst>
              <a:ext uri="{FF2B5EF4-FFF2-40B4-BE49-F238E27FC236}">
                <a16:creationId xmlns:a16="http://schemas.microsoft.com/office/drawing/2014/main" id="{1DF671BC-ECA6-4C8E-B18E-C83BD5436E7D}"/>
              </a:ext>
            </a:extLst>
          </p:cNvPr>
          <p:cNvSpPr/>
          <p:nvPr/>
        </p:nvSpPr>
        <p:spPr>
          <a:xfrm>
            <a:off x="3445561" y="3097903"/>
            <a:ext cx="3974514"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Low">
            <a:extLst>
              <a:ext uri="{FF2B5EF4-FFF2-40B4-BE49-F238E27FC236}">
                <a16:creationId xmlns:a16="http://schemas.microsoft.com/office/drawing/2014/main" id="{24C85C60-F8F8-48AB-BD66-73B548684977}"/>
              </a:ext>
            </a:extLst>
          </p:cNvPr>
          <p:cNvSpPr/>
          <p:nvPr/>
        </p:nvSpPr>
        <p:spPr>
          <a:xfrm>
            <a:off x="7742584" y="3107080"/>
            <a:ext cx="3974515" cy="884105"/>
          </a:xfrm>
          <a:prstGeom prst="rect">
            <a:avLst/>
          </a:prstGeom>
          <a:solidFill>
            <a:schemeClr val="accent1"/>
          </a:solidFill>
          <a:ln w="12700">
            <a:miter lim="400000"/>
          </a:ln>
          <a:extLst>
            <a:ext uri="{C572A759-6A51-4108-AA02-DFA0A04FC94B}">
              <ma14:wrappingTextBoxFlag xmlns:ma14="http://schemas.microsoft.com/office/mac/drawingml/2011/main" xmlns=""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3" name="Oval 12">
            <a:extLst>
              <a:ext uri="{FF2B5EF4-FFF2-40B4-BE49-F238E27FC236}">
                <a16:creationId xmlns:a16="http://schemas.microsoft.com/office/drawing/2014/main" id="{EB9C5A5D-D900-4161-8CB3-80249E8A9FE5}"/>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13">
            <a:extLst>
              <a:ext uri="{FF2B5EF4-FFF2-40B4-BE49-F238E27FC236}">
                <a16:creationId xmlns:a16="http://schemas.microsoft.com/office/drawing/2014/main" id="{6C98DFDE-480C-4E8C-9F41-4DD0F699FFCF}"/>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14">
            <a:extLst>
              <a:ext uri="{FF2B5EF4-FFF2-40B4-BE49-F238E27FC236}">
                <a16:creationId xmlns:a16="http://schemas.microsoft.com/office/drawing/2014/main" id="{43F24A11-C683-422E-8676-D7D57A4B7810}"/>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15">
            <a:extLst>
              <a:ext uri="{FF2B5EF4-FFF2-40B4-BE49-F238E27FC236}">
                <a16:creationId xmlns:a16="http://schemas.microsoft.com/office/drawing/2014/main" id="{C7FE678C-6C4C-43B7-AA2F-D0D8050BC49A}"/>
              </a:ext>
            </a:extLst>
          </p:cNvPr>
          <p:cNvSpPr txBox="1"/>
          <p:nvPr/>
        </p:nvSpPr>
        <p:spPr>
          <a:xfrm>
            <a:off x="15898852" y="332121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Question Marks</a:t>
            </a:r>
          </a:p>
        </p:txBody>
      </p:sp>
      <p:sp>
        <p:nvSpPr>
          <p:cNvPr id="47" name="TextBox 16">
            <a:extLst>
              <a:ext uri="{FF2B5EF4-FFF2-40B4-BE49-F238E27FC236}">
                <a16:creationId xmlns:a16="http://schemas.microsoft.com/office/drawing/2014/main" id="{93C33759-E9FB-4249-B399-565E4D0D5149}"/>
              </a:ext>
            </a:extLst>
          </p:cNvPr>
          <p:cNvSpPr txBox="1"/>
          <p:nvPr/>
        </p:nvSpPr>
        <p:spPr>
          <a:xfrm>
            <a:off x="15898852" y="412506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but low relative market share. Require lot of investments to be develop to the stars (typically new products)</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Box 17">
            <a:extLst>
              <a:ext uri="{FF2B5EF4-FFF2-40B4-BE49-F238E27FC236}">
                <a16:creationId xmlns:a16="http://schemas.microsoft.com/office/drawing/2014/main" id="{381214D9-16C1-4C2D-957C-DE3C01559635}"/>
              </a:ext>
            </a:extLst>
          </p:cNvPr>
          <p:cNvSpPr txBox="1"/>
          <p:nvPr/>
        </p:nvSpPr>
        <p:spPr>
          <a:xfrm>
            <a:off x="15898852" y="56278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49" name="TextBox 18">
            <a:extLst>
              <a:ext uri="{FF2B5EF4-FFF2-40B4-BE49-F238E27FC236}">
                <a16:creationId xmlns:a16="http://schemas.microsoft.com/office/drawing/2014/main" id="{69DB138A-E9CF-4787-AA80-3E2BE93E76D2}"/>
              </a:ext>
            </a:extLst>
          </p:cNvPr>
          <p:cNvSpPr txBox="1"/>
          <p:nvPr/>
        </p:nvSpPr>
        <p:spPr>
          <a:xfrm>
            <a:off x="15898852" y="64317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in which company has a leading position. Generates lot of profit but requires a lot of investments to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Box 19">
            <a:extLst>
              <a:ext uri="{FF2B5EF4-FFF2-40B4-BE49-F238E27FC236}">
                <a16:creationId xmlns:a16="http://schemas.microsoft.com/office/drawing/2014/main" id="{08EC3B9A-5A2A-4ED4-80B7-62B7D76DE0BF}"/>
              </a:ext>
            </a:extLst>
          </p:cNvPr>
          <p:cNvSpPr txBox="1"/>
          <p:nvPr/>
        </p:nvSpPr>
        <p:spPr>
          <a:xfrm>
            <a:off x="15898852" y="79900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51" name="TextBox 20">
            <a:extLst>
              <a:ext uri="{FF2B5EF4-FFF2-40B4-BE49-F238E27FC236}">
                <a16:creationId xmlns:a16="http://schemas.microsoft.com/office/drawing/2014/main" id="{0ACAEE55-565D-4BA9-B0EA-4AF414C15678}"/>
              </a:ext>
            </a:extLst>
          </p:cNvPr>
          <p:cNvSpPr txBox="1"/>
          <p:nvPr/>
        </p:nvSpPr>
        <p:spPr>
          <a:xfrm>
            <a:off x="15898852" y="87939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rate in which company has a leading position. Does not require a lot of investments and should generates high profits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 name="Grafický objekt 4" descr="Odznak, otazník se souvislou výplní">
            <a:extLst>
              <a:ext uri="{FF2B5EF4-FFF2-40B4-BE49-F238E27FC236}">
                <a16:creationId xmlns:a16="http://schemas.microsoft.com/office/drawing/2014/main" id="{C185FA17-21C1-4672-A222-878DBDF528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3582864"/>
            <a:ext cx="1122947" cy="1122947"/>
          </a:xfrm>
          <a:prstGeom prst="rect">
            <a:avLst/>
          </a:prstGeom>
        </p:spPr>
      </p:pic>
      <p:pic>
        <p:nvPicPr>
          <p:cNvPr id="55" name="Grafický objekt 54" descr="Odznáček pro nové obrys">
            <a:extLst>
              <a:ext uri="{FF2B5EF4-FFF2-40B4-BE49-F238E27FC236}">
                <a16:creationId xmlns:a16="http://schemas.microsoft.com/office/drawing/2014/main" id="{68C52E5D-BBAA-491B-BB7A-7928D05F8F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5869575"/>
            <a:ext cx="1122947" cy="1122947"/>
          </a:xfrm>
          <a:prstGeom prst="rect">
            <a:avLst/>
          </a:prstGeom>
        </p:spPr>
      </p:pic>
      <p:pic>
        <p:nvPicPr>
          <p:cNvPr id="56" name="Grafický objekt 55" descr="Kráva obrys">
            <a:extLst>
              <a:ext uri="{FF2B5EF4-FFF2-40B4-BE49-F238E27FC236}">
                <a16:creationId xmlns:a16="http://schemas.microsoft.com/office/drawing/2014/main" id="{AFE85636-419F-4E07-A984-FFFE54973DA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8251521"/>
            <a:ext cx="1122947" cy="1122947"/>
          </a:xfrm>
          <a:prstGeom prst="rect">
            <a:avLst/>
          </a:prstGeom>
        </p:spPr>
      </p:pic>
      <p:sp>
        <p:nvSpPr>
          <p:cNvPr id="57" name="Oval 14">
            <a:extLst>
              <a:ext uri="{FF2B5EF4-FFF2-40B4-BE49-F238E27FC236}">
                <a16:creationId xmlns:a16="http://schemas.microsoft.com/office/drawing/2014/main" id="{844DA94F-79F9-4DDA-A617-299C43356660}"/>
              </a:ext>
            </a:extLst>
          </p:cNvPr>
          <p:cNvSpPr/>
          <p:nvPr/>
        </p:nvSpPr>
        <p:spPr>
          <a:xfrm>
            <a:off x="13646832" y="10333246"/>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19">
            <a:extLst>
              <a:ext uri="{FF2B5EF4-FFF2-40B4-BE49-F238E27FC236}">
                <a16:creationId xmlns:a16="http://schemas.microsoft.com/office/drawing/2014/main" id="{AFE075ED-B45D-4D94-8590-0573073A6ED1}"/>
              </a:ext>
            </a:extLst>
          </p:cNvPr>
          <p:cNvSpPr txBox="1"/>
          <p:nvPr/>
        </p:nvSpPr>
        <p:spPr>
          <a:xfrm>
            <a:off x="15898852" y="1033324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59" name="TextBox 20">
            <a:extLst>
              <a:ext uri="{FF2B5EF4-FFF2-40B4-BE49-F238E27FC236}">
                <a16:creationId xmlns:a16="http://schemas.microsoft.com/office/drawing/2014/main" id="{1550C2D8-D087-4539-AAC2-D550D9A0A990}"/>
              </a:ext>
            </a:extLst>
          </p:cNvPr>
          <p:cNvSpPr txBox="1"/>
          <p:nvPr/>
        </p:nvSpPr>
        <p:spPr>
          <a:xfrm>
            <a:off x="15898852" y="1113709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and low relative market share. Does not generate sufficient level of profits. Very often considers for divestment or cancellation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60" name="Grafický objekt 59" descr="Pes obrys">
            <a:extLst>
              <a:ext uri="{FF2B5EF4-FFF2-40B4-BE49-F238E27FC236}">
                <a16:creationId xmlns:a16="http://schemas.microsoft.com/office/drawing/2014/main" id="{4960BBB0-339A-47A3-91FA-22D5546E6B9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3901222" y="10594671"/>
            <a:ext cx="1122947" cy="1122947"/>
          </a:xfrm>
          <a:prstGeom prst="rect">
            <a:avLst/>
          </a:prstGeom>
        </p:spPr>
      </p:pic>
      <p:cxnSp>
        <p:nvCxnSpPr>
          <p:cNvPr id="8" name="Přímá spojnice 7">
            <a:extLst>
              <a:ext uri="{FF2B5EF4-FFF2-40B4-BE49-F238E27FC236}">
                <a16:creationId xmlns:a16="http://schemas.microsoft.com/office/drawing/2014/main" id="{3048D79B-051B-4CA4-8C6B-FDAE131D5EBD}"/>
              </a:ext>
            </a:extLst>
          </p:cNvPr>
          <p:cNvCxnSpPr>
            <a:cxnSpLocks/>
          </p:cNvCxnSpPr>
          <p:nvPr/>
        </p:nvCxnSpPr>
        <p:spPr>
          <a:xfrm>
            <a:off x="2305053" y="8156271"/>
            <a:ext cx="10172697"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15">
            <a:extLst>
              <a:ext uri="{FF2B5EF4-FFF2-40B4-BE49-F238E27FC236}">
                <a16:creationId xmlns:a16="http://schemas.microsoft.com/office/drawing/2014/main" id="{FF127BE0-CC05-4222-A426-2529B9E83969}"/>
              </a:ext>
            </a:extLst>
          </p:cNvPr>
          <p:cNvSpPr txBox="1"/>
          <p:nvPr/>
        </p:nvSpPr>
        <p:spPr>
          <a:xfrm rot="16200000">
            <a:off x="-1953381" y="7910050"/>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 | Growth</a:t>
            </a:r>
          </a:p>
        </p:txBody>
      </p:sp>
      <p:sp>
        <p:nvSpPr>
          <p:cNvPr id="62" name="TextBox 15">
            <a:extLst>
              <a:ext uri="{FF2B5EF4-FFF2-40B4-BE49-F238E27FC236}">
                <a16:creationId xmlns:a16="http://schemas.microsoft.com/office/drawing/2014/main" id="{72CA1911-A191-41A8-88AB-E73F26279404}"/>
              </a:ext>
            </a:extLst>
          </p:cNvPr>
          <p:cNvSpPr txBox="1"/>
          <p:nvPr/>
        </p:nvSpPr>
        <p:spPr>
          <a:xfrm>
            <a:off x="3677294" y="2600066"/>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Relative Market Share</a:t>
            </a:r>
          </a:p>
        </p:txBody>
      </p:sp>
      <p:cxnSp>
        <p:nvCxnSpPr>
          <p:cNvPr id="64" name="Přímá spojnice 63">
            <a:extLst>
              <a:ext uri="{FF2B5EF4-FFF2-40B4-BE49-F238E27FC236}">
                <a16:creationId xmlns:a16="http://schemas.microsoft.com/office/drawing/2014/main" id="{E6F15AB5-7031-4BE9-BA76-FF0BE8DDE18C}"/>
              </a:ext>
            </a:extLst>
          </p:cNvPr>
          <p:cNvCxnSpPr/>
          <p:nvPr/>
        </p:nvCxnSpPr>
        <p:spPr>
          <a:xfrm>
            <a:off x="7557071" y="4146835"/>
            <a:ext cx="28642" cy="8483315"/>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15">
            <a:extLst>
              <a:ext uri="{FF2B5EF4-FFF2-40B4-BE49-F238E27FC236}">
                <a16:creationId xmlns:a16="http://schemas.microsoft.com/office/drawing/2014/main" id="{4362BE37-1FD8-4013-AD15-F1D68EC65324}"/>
              </a:ext>
            </a:extLst>
          </p:cNvPr>
          <p:cNvSpPr txBox="1"/>
          <p:nvPr/>
        </p:nvSpPr>
        <p:spPr>
          <a:xfrm>
            <a:off x="11842728" y="8298735"/>
            <a:ext cx="956903"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
        <p:nvSpPr>
          <p:cNvPr id="67" name="TextBox 15">
            <a:extLst>
              <a:ext uri="{FF2B5EF4-FFF2-40B4-BE49-F238E27FC236}">
                <a16:creationId xmlns:a16="http://schemas.microsoft.com/office/drawing/2014/main" id="{23EE41FA-97D7-45D2-B284-3A631C8E7A8F}"/>
              </a:ext>
            </a:extLst>
          </p:cNvPr>
          <p:cNvSpPr txBox="1"/>
          <p:nvPr/>
        </p:nvSpPr>
        <p:spPr>
          <a:xfrm>
            <a:off x="7751846" y="12276697"/>
            <a:ext cx="839437"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Tree>
    <p:extLst>
      <p:ext uri="{BB962C8B-B14F-4D97-AF65-F5344CB8AC3E}">
        <p14:creationId xmlns:p14="http://schemas.microsoft.com/office/powerpoint/2010/main" val="933035440"/>
      </p:ext>
    </p:extLst>
  </p:cSld>
  <p:clrMapOvr>
    <a:masterClrMapping/>
  </p:clrMapOvr>
</p:sld>
</file>

<file path=ppt/theme/theme1.xml><?xml version="1.0" encoding="utf-8"?>
<a:theme xmlns:a="http://schemas.openxmlformats.org/drawingml/2006/main" name="Office Theme">
  <a:themeElements>
    <a:clrScheme name="03-Business Plan">
      <a:dk1>
        <a:srgbClr val="999999"/>
      </a:dk1>
      <a:lt1>
        <a:sysClr val="window" lastClr="FFFFFF"/>
      </a:lt1>
      <a:dk2>
        <a:srgbClr val="050A19"/>
      </a:dk2>
      <a:lt2>
        <a:srgbClr val="FFFFFF"/>
      </a:lt2>
      <a:accent1>
        <a:srgbClr val="09B1CC"/>
      </a:accent1>
      <a:accent2>
        <a:srgbClr val="32C0D8"/>
      </a:accent2>
      <a:accent3>
        <a:srgbClr val="558EB9"/>
      </a:accent3>
      <a:accent4>
        <a:srgbClr val="397FB0"/>
      </a:accent4>
      <a:accent5>
        <a:srgbClr val="089BB4"/>
      </a:accent5>
      <a:accent6>
        <a:srgbClr val="1D869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0595280537E74883B45D0D781D25FE" ma:contentTypeVersion="2" ma:contentTypeDescription="Create a new document." ma:contentTypeScope="" ma:versionID="39dce2029f06d9a2f2f04985478fae96">
  <xsd:schema xmlns:xsd="http://www.w3.org/2001/XMLSchema" xmlns:xs="http://www.w3.org/2001/XMLSchema" xmlns:p="http://schemas.microsoft.com/office/2006/metadata/properties" xmlns:ns2="35f34cf2-f5be-4606-8079-38a6f6ec9a96" targetNamespace="http://schemas.microsoft.com/office/2006/metadata/properties" ma:root="true" ma:fieldsID="4f41ad2ada8e4abe8357406a88862ca0" ns2:_="">
    <xsd:import namespace="35f34cf2-f5be-4606-8079-38a6f6ec9a9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f34cf2-f5be-4606-8079-38a6f6ec9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8D05486-D9A0-44FE-BEEE-105D82351D18}">
  <ds:schemaRefs>
    <ds:schemaRef ds:uri="35f34cf2-f5be-4606-8079-38a6f6ec9a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5F63EF3-CBF3-47B0-BA9E-5EB6AABA7961}">
  <ds:schemaRefs>
    <ds:schemaRef ds:uri="http://schemas.microsoft.com/sharepoint/v3/contenttype/forms"/>
  </ds:schemaRefs>
</ds:datastoreItem>
</file>

<file path=customXml/itemProps3.xml><?xml version="1.0" encoding="utf-8"?>
<ds:datastoreItem xmlns:ds="http://schemas.openxmlformats.org/officeDocument/2006/customXml" ds:itemID="{9D061F6D-8FE3-4D52-B52B-44CC76334C84}">
  <ds:schemaRef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2006/metadata/properties"/>
    <ds:schemaRef ds:uri="http://purl.org/dc/elements/1.1/"/>
    <ds:schemaRef ds:uri="http://schemas.microsoft.com/office/infopath/2007/PartnerControls"/>
    <ds:schemaRef ds:uri="35f34cf2-f5be-4606-8079-38a6f6ec9a9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TotalTime>
  <Words>1740</Words>
  <Application>Microsoft Office PowerPoint</Application>
  <PresentationFormat>Vlastní</PresentationFormat>
  <Paragraphs>257</Paragraphs>
  <Slides>17</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Open Sans</vt:lpstr>
      <vt:lpstr>Open Sans Light</vt:lpstr>
      <vt:lpstr>Roboto</vt:lpstr>
      <vt:lpstr>Wingdings</vt:lpstr>
      <vt:lpstr>Office Theme</vt:lpstr>
      <vt:lpstr>Prezentace aplikace PowerPoint</vt:lpstr>
      <vt:lpstr>Our Agenda</vt:lpstr>
      <vt:lpstr>Prezentace aplikace PowerPoint</vt:lpstr>
      <vt:lpstr>Targets of Segmentation</vt:lpstr>
      <vt:lpstr>Segments’ Key Performance Indicators</vt:lpstr>
      <vt:lpstr>Segments Evaluation</vt:lpstr>
      <vt:lpstr>Segments Evaluation</vt:lpstr>
      <vt:lpstr>Prezentace aplikace PowerPoint</vt:lpstr>
      <vt:lpstr>BCG Matrix Introduction</vt:lpstr>
      <vt:lpstr>BCG Matrix Introduction</vt:lpstr>
      <vt:lpstr>Prezentace aplikace PowerPoint</vt:lpstr>
      <vt:lpstr>GE McKinsey Model</vt:lpstr>
      <vt:lpstr>GE McKinsey Model</vt:lpstr>
      <vt:lpstr>Prezentace aplikace PowerPoint</vt:lpstr>
      <vt:lpstr>Jim Collins The Hedgehog Concept</vt:lpstr>
      <vt:lpstr>Jim Collins The Hedgehog Concept</vt:lpstr>
      <vt:lpstr>Prezentace aplikace PowerPoint</vt:lpstr>
    </vt:vector>
  </TitlesOfParts>
  <Company>JafarDesigns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JafarDesigns</dc:creator>
  <cp:lastModifiedBy>Jakub Cech</cp:lastModifiedBy>
  <cp:revision>4</cp:revision>
  <dcterms:created xsi:type="dcterms:W3CDTF">2016-06-20T18:47:00Z</dcterms:created>
  <dcterms:modified xsi:type="dcterms:W3CDTF">2024-11-20T16:08:28Z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0x010100C20595280537E74883B45D0D781D25FE</vt:lpwstr>
  </property>
  <property fmtid="{D5CDD505-2E9C-101B-9397-08002B2CF9AE}" pid="3" name="MSIP_Label_df6d7d17-467a-4c8a-bc82-0da4d92ddbea_Enabled">
    <vt:lpwstr>true</vt:lpwstr>
  </property>
  <property fmtid="{D5CDD505-2E9C-101B-9397-08002B2CF9AE}" pid="4" name="MSIP_Label_df6d7d17-467a-4c8a-bc82-0da4d92ddbea_SetDate">
    <vt:lpwstr>2024-11-20T16:06:44Z</vt:lpwstr>
  </property>
  <property fmtid="{D5CDD505-2E9C-101B-9397-08002B2CF9AE}" pid="5" name="MSIP_Label_df6d7d17-467a-4c8a-bc82-0da4d92ddbea_Method">
    <vt:lpwstr>Privileged</vt:lpwstr>
  </property>
  <property fmtid="{D5CDD505-2E9C-101B-9397-08002B2CF9AE}" pid="6" name="MSIP_Label_df6d7d17-467a-4c8a-bc82-0da4d92ddbea_Name">
    <vt:lpwstr>Internal</vt:lpwstr>
  </property>
  <property fmtid="{D5CDD505-2E9C-101B-9397-08002B2CF9AE}" pid="7" name="MSIP_Label_df6d7d17-467a-4c8a-bc82-0da4d92ddbea_SiteId">
    <vt:lpwstr>eb8a6a88-d993-4e50-b4f0-ada3df9e78f8</vt:lpwstr>
  </property>
  <property fmtid="{D5CDD505-2E9C-101B-9397-08002B2CF9AE}" pid="8" name="MSIP_Label_df6d7d17-467a-4c8a-bc82-0da4d92ddbea_ActionId">
    <vt:lpwstr>3439ded7-7b28-44c1-bca5-34252b14a040</vt:lpwstr>
  </property>
  <property fmtid="{D5CDD505-2E9C-101B-9397-08002B2CF9AE}" pid="9" name="MSIP_Label_df6d7d17-467a-4c8a-bc82-0da4d92ddbea_ContentBits">
    <vt:lpwstr>2</vt:lpwstr>
  </property>
  <property fmtid="{D5CDD505-2E9C-101B-9397-08002B2CF9AE}" pid="10" name="ClassificationContentMarkingFooterLocations">
    <vt:lpwstr>Office Theme:3</vt:lpwstr>
  </property>
  <property fmtid="{D5CDD505-2E9C-101B-9397-08002B2CF9AE}" pid="11" name="ClassificationContentMarkingFooterText">
    <vt:lpwstr>INTERNAL</vt:lpwstr>
  </property>
</Properties>
</file>