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8" r:id="rId5"/>
    <p:sldId id="259" r:id="rId6"/>
    <p:sldId id="260" r:id="rId7"/>
    <p:sldId id="261" r:id="rId8"/>
    <p:sldId id="262" r:id="rId9"/>
    <p:sldId id="263" r:id="rId10"/>
    <p:sldId id="264" r:id="rId11"/>
    <p:sldId id="265" r:id="rId12"/>
    <p:sldId id="267" r:id="rId13"/>
    <p:sldId id="266" r:id="rId14"/>
    <p:sldId id="268" r:id="rId15"/>
    <p:sldId id="271" r:id="rId16"/>
    <p:sldId id="272" r:id="rId17"/>
    <p:sldId id="269" r:id="rId18"/>
    <p:sldId id="274" r:id="rId19"/>
    <p:sldId id="275" r:id="rId20"/>
    <p:sldId id="270" r:id="rId2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114"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44EBAF-ED69-4574-9A10-302EBD41088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46A1D96E-1071-44AA-AD8F-2298129C4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C3707CBD-3724-40E3-96EB-EE2E520DC812}"/>
              </a:ext>
            </a:extLst>
          </p:cNvPr>
          <p:cNvSpPr>
            <a:spLocks noGrp="1"/>
          </p:cNvSpPr>
          <p:nvPr>
            <p:ph type="dt" sz="half" idx="10"/>
          </p:nvPr>
        </p:nvSpPr>
        <p:spPr/>
        <p:txBody>
          <a:bodyPr/>
          <a:lstStyle/>
          <a:p>
            <a:fld id="{76858C78-E40D-4066-8ED9-E7BBD53A0388}" type="datetimeFigureOut">
              <a:rPr lang="en-US" smtClean="0"/>
              <a:t>9/19/2024</a:t>
            </a:fld>
            <a:endParaRPr lang="en-US"/>
          </a:p>
        </p:txBody>
      </p:sp>
      <p:sp>
        <p:nvSpPr>
          <p:cNvPr id="5" name="Zástupný symbol pro zápatí 4">
            <a:extLst>
              <a:ext uri="{FF2B5EF4-FFF2-40B4-BE49-F238E27FC236}">
                <a16:creationId xmlns:a16="http://schemas.microsoft.com/office/drawing/2014/main" id="{287519FA-5501-4811-83AC-0C32661C8B87}"/>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AA3C34A3-05F7-4581-8382-74B51B5B6CED}"/>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852042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C6E3C5-1539-4F75-8FED-CE3CB651CA88}"/>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97D48DB9-E465-4439-B1F7-8BD0063F317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FB50475C-FC01-4FE3-A176-ED5F50EBE4F5}"/>
              </a:ext>
            </a:extLst>
          </p:cNvPr>
          <p:cNvSpPr>
            <a:spLocks noGrp="1"/>
          </p:cNvSpPr>
          <p:nvPr>
            <p:ph type="dt" sz="half" idx="10"/>
          </p:nvPr>
        </p:nvSpPr>
        <p:spPr/>
        <p:txBody>
          <a:bodyPr/>
          <a:lstStyle/>
          <a:p>
            <a:fld id="{76858C78-E40D-4066-8ED9-E7BBD53A0388}" type="datetimeFigureOut">
              <a:rPr lang="en-US" smtClean="0"/>
              <a:t>9/19/2024</a:t>
            </a:fld>
            <a:endParaRPr lang="en-US"/>
          </a:p>
        </p:txBody>
      </p:sp>
      <p:sp>
        <p:nvSpPr>
          <p:cNvPr id="5" name="Zástupný symbol pro zápatí 4">
            <a:extLst>
              <a:ext uri="{FF2B5EF4-FFF2-40B4-BE49-F238E27FC236}">
                <a16:creationId xmlns:a16="http://schemas.microsoft.com/office/drawing/2014/main" id="{BF581037-5A6B-4AEA-A865-6A888EE88FAB}"/>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910E82C0-6B54-4FA4-85FA-6E1630B7D976}"/>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190700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67ED571-7F16-40E7-9AB8-AF909DD84A68}"/>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33898064-2F0E-40B1-AA1C-A634CF5761DF}"/>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3EA217ED-2617-4C82-85C3-CDB42FD1AAC6}"/>
              </a:ext>
            </a:extLst>
          </p:cNvPr>
          <p:cNvSpPr>
            <a:spLocks noGrp="1"/>
          </p:cNvSpPr>
          <p:nvPr>
            <p:ph type="dt" sz="half" idx="10"/>
          </p:nvPr>
        </p:nvSpPr>
        <p:spPr/>
        <p:txBody>
          <a:bodyPr/>
          <a:lstStyle/>
          <a:p>
            <a:fld id="{76858C78-E40D-4066-8ED9-E7BBD53A0388}" type="datetimeFigureOut">
              <a:rPr lang="en-US" smtClean="0"/>
              <a:t>9/19/2024</a:t>
            </a:fld>
            <a:endParaRPr lang="en-US"/>
          </a:p>
        </p:txBody>
      </p:sp>
      <p:sp>
        <p:nvSpPr>
          <p:cNvPr id="5" name="Zástupný symbol pro zápatí 4">
            <a:extLst>
              <a:ext uri="{FF2B5EF4-FFF2-40B4-BE49-F238E27FC236}">
                <a16:creationId xmlns:a16="http://schemas.microsoft.com/office/drawing/2014/main" id="{429C41F5-595C-40D3-873C-D19C9B76AE37}"/>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0B94D070-6C20-4320-8A81-557A5C834C09}"/>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428371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9C64E3-AA7B-4EEF-B25F-C84441C64F61}"/>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6B99D4C7-C134-4EAF-B7AE-2DE052A64EE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7EB67DD5-DC5A-4067-A046-1F0D65A973A8}"/>
              </a:ext>
            </a:extLst>
          </p:cNvPr>
          <p:cNvSpPr>
            <a:spLocks noGrp="1"/>
          </p:cNvSpPr>
          <p:nvPr>
            <p:ph type="dt" sz="half" idx="10"/>
          </p:nvPr>
        </p:nvSpPr>
        <p:spPr/>
        <p:txBody>
          <a:bodyPr/>
          <a:lstStyle/>
          <a:p>
            <a:fld id="{76858C78-E40D-4066-8ED9-E7BBD53A0388}" type="datetimeFigureOut">
              <a:rPr lang="en-US" smtClean="0"/>
              <a:t>9/19/2024</a:t>
            </a:fld>
            <a:endParaRPr lang="en-US"/>
          </a:p>
        </p:txBody>
      </p:sp>
      <p:sp>
        <p:nvSpPr>
          <p:cNvPr id="5" name="Zástupný symbol pro zápatí 4">
            <a:extLst>
              <a:ext uri="{FF2B5EF4-FFF2-40B4-BE49-F238E27FC236}">
                <a16:creationId xmlns:a16="http://schemas.microsoft.com/office/drawing/2014/main" id="{FE223DF0-8F0B-4E44-AB76-361FB02D5FFC}"/>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096B4276-4B51-426E-B4FF-8A80628F76EE}"/>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100088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C8ECF-F37A-42B0-9103-17BE7DEE48D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text 2">
            <a:extLst>
              <a:ext uri="{FF2B5EF4-FFF2-40B4-BE49-F238E27FC236}">
                <a16:creationId xmlns:a16="http://schemas.microsoft.com/office/drawing/2014/main" id="{444ACFAD-53EC-4C0F-A3B5-67DCA1572E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1B54EA1-988C-4BF3-B21F-0523B680C1B9}"/>
              </a:ext>
            </a:extLst>
          </p:cNvPr>
          <p:cNvSpPr>
            <a:spLocks noGrp="1"/>
          </p:cNvSpPr>
          <p:nvPr>
            <p:ph type="dt" sz="half" idx="10"/>
          </p:nvPr>
        </p:nvSpPr>
        <p:spPr/>
        <p:txBody>
          <a:bodyPr/>
          <a:lstStyle/>
          <a:p>
            <a:fld id="{76858C78-E40D-4066-8ED9-E7BBD53A0388}" type="datetimeFigureOut">
              <a:rPr lang="en-US" smtClean="0"/>
              <a:t>9/19/2024</a:t>
            </a:fld>
            <a:endParaRPr lang="en-US"/>
          </a:p>
        </p:txBody>
      </p:sp>
      <p:sp>
        <p:nvSpPr>
          <p:cNvPr id="5" name="Zástupný symbol pro zápatí 4">
            <a:extLst>
              <a:ext uri="{FF2B5EF4-FFF2-40B4-BE49-F238E27FC236}">
                <a16:creationId xmlns:a16="http://schemas.microsoft.com/office/drawing/2014/main" id="{C8F75DF4-CC57-48B3-8F16-144487AEE4F1}"/>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D6474C51-FDD3-4E04-A30C-7298DC006C5F}"/>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202410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50DBB8-AA1E-4808-AC64-AFB5B8A4BDB7}"/>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1B0A4026-C478-471B-81FA-7A5DEF68FFF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obsah 3">
            <a:extLst>
              <a:ext uri="{FF2B5EF4-FFF2-40B4-BE49-F238E27FC236}">
                <a16:creationId xmlns:a16="http://schemas.microsoft.com/office/drawing/2014/main" id="{A4877D81-807E-41E9-8956-9CDB7C0C1E5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D1856E0E-DF8F-465B-856B-A53B5EE1A415}"/>
              </a:ext>
            </a:extLst>
          </p:cNvPr>
          <p:cNvSpPr>
            <a:spLocks noGrp="1"/>
          </p:cNvSpPr>
          <p:nvPr>
            <p:ph type="dt" sz="half" idx="10"/>
          </p:nvPr>
        </p:nvSpPr>
        <p:spPr/>
        <p:txBody>
          <a:bodyPr/>
          <a:lstStyle/>
          <a:p>
            <a:fld id="{76858C78-E40D-4066-8ED9-E7BBD53A0388}" type="datetimeFigureOut">
              <a:rPr lang="en-US" smtClean="0"/>
              <a:t>9/19/2024</a:t>
            </a:fld>
            <a:endParaRPr lang="en-US"/>
          </a:p>
        </p:txBody>
      </p:sp>
      <p:sp>
        <p:nvSpPr>
          <p:cNvPr id="6" name="Zástupný symbol pro zápatí 5">
            <a:extLst>
              <a:ext uri="{FF2B5EF4-FFF2-40B4-BE49-F238E27FC236}">
                <a16:creationId xmlns:a16="http://schemas.microsoft.com/office/drawing/2014/main" id="{BC743568-AC32-4EC2-A7C2-6D9F2C346A8B}"/>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441341E6-D6F9-4799-AB6C-EAB8F53BA0C9}"/>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417413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F894F9-2615-4DD8-87CA-38FDFDACA673}"/>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text 2">
            <a:extLst>
              <a:ext uri="{FF2B5EF4-FFF2-40B4-BE49-F238E27FC236}">
                <a16:creationId xmlns:a16="http://schemas.microsoft.com/office/drawing/2014/main" id="{DE129162-7FDC-4B8C-A79E-03D675C79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B08F8C0-A644-4187-B4C4-427BA73D24D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text 4">
            <a:extLst>
              <a:ext uri="{FF2B5EF4-FFF2-40B4-BE49-F238E27FC236}">
                <a16:creationId xmlns:a16="http://schemas.microsoft.com/office/drawing/2014/main" id="{CF47844A-8B58-4C3D-8028-E9AFAFA3B6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AD6C37B-93B3-4D4A-A0CA-6B1992EFDAD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6331F0D3-3024-4217-89E3-448471DC778B}"/>
              </a:ext>
            </a:extLst>
          </p:cNvPr>
          <p:cNvSpPr>
            <a:spLocks noGrp="1"/>
          </p:cNvSpPr>
          <p:nvPr>
            <p:ph type="dt" sz="half" idx="10"/>
          </p:nvPr>
        </p:nvSpPr>
        <p:spPr/>
        <p:txBody>
          <a:bodyPr/>
          <a:lstStyle/>
          <a:p>
            <a:fld id="{76858C78-E40D-4066-8ED9-E7BBD53A0388}" type="datetimeFigureOut">
              <a:rPr lang="en-US" smtClean="0"/>
              <a:t>9/19/2024</a:t>
            </a:fld>
            <a:endParaRPr lang="en-US"/>
          </a:p>
        </p:txBody>
      </p:sp>
      <p:sp>
        <p:nvSpPr>
          <p:cNvPr id="8" name="Zástupný symbol pro zápatí 7">
            <a:extLst>
              <a:ext uri="{FF2B5EF4-FFF2-40B4-BE49-F238E27FC236}">
                <a16:creationId xmlns:a16="http://schemas.microsoft.com/office/drawing/2014/main" id="{FC864A39-E6C1-4657-B3E9-C56EB5D1828A}"/>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0BC7DD8D-260C-428F-AFDC-2CD4DBEB4A79}"/>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203525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EB832B-6F2B-4051-8872-CAE2732C18A7}"/>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572A3060-A417-47E9-A5EE-358079CCF495}"/>
              </a:ext>
            </a:extLst>
          </p:cNvPr>
          <p:cNvSpPr>
            <a:spLocks noGrp="1"/>
          </p:cNvSpPr>
          <p:nvPr>
            <p:ph type="dt" sz="half" idx="10"/>
          </p:nvPr>
        </p:nvSpPr>
        <p:spPr/>
        <p:txBody>
          <a:bodyPr/>
          <a:lstStyle/>
          <a:p>
            <a:fld id="{76858C78-E40D-4066-8ED9-E7BBD53A0388}" type="datetimeFigureOut">
              <a:rPr lang="en-US" smtClean="0"/>
              <a:t>9/19/2024</a:t>
            </a:fld>
            <a:endParaRPr lang="en-US"/>
          </a:p>
        </p:txBody>
      </p:sp>
      <p:sp>
        <p:nvSpPr>
          <p:cNvPr id="4" name="Zástupný symbol pro zápatí 3">
            <a:extLst>
              <a:ext uri="{FF2B5EF4-FFF2-40B4-BE49-F238E27FC236}">
                <a16:creationId xmlns:a16="http://schemas.microsoft.com/office/drawing/2014/main" id="{626E8803-5309-4450-98DA-D6032EACE9D9}"/>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6537F9F9-C8AD-4A8D-9B46-5874A83887E6}"/>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295622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88F0B86-06AC-4D38-9828-D94987B4E2A8}"/>
              </a:ext>
            </a:extLst>
          </p:cNvPr>
          <p:cNvSpPr>
            <a:spLocks noGrp="1"/>
          </p:cNvSpPr>
          <p:nvPr>
            <p:ph type="dt" sz="half" idx="10"/>
          </p:nvPr>
        </p:nvSpPr>
        <p:spPr/>
        <p:txBody>
          <a:bodyPr/>
          <a:lstStyle/>
          <a:p>
            <a:fld id="{76858C78-E40D-4066-8ED9-E7BBD53A0388}" type="datetimeFigureOut">
              <a:rPr lang="en-US" smtClean="0"/>
              <a:t>9/19/2024</a:t>
            </a:fld>
            <a:endParaRPr lang="en-US"/>
          </a:p>
        </p:txBody>
      </p:sp>
      <p:sp>
        <p:nvSpPr>
          <p:cNvPr id="3" name="Zástupný symbol pro zápatí 2">
            <a:extLst>
              <a:ext uri="{FF2B5EF4-FFF2-40B4-BE49-F238E27FC236}">
                <a16:creationId xmlns:a16="http://schemas.microsoft.com/office/drawing/2014/main" id="{7A36EF0A-B6E2-4652-87E2-05184673E1E6}"/>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99A7EC9B-4996-465C-9B21-EA6B9E65C11A}"/>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174849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640E0B-18E9-4824-9CFE-D8F7C5FFAEA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obsah 2">
            <a:extLst>
              <a:ext uri="{FF2B5EF4-FFF2-40B4-BE49-F238E27FC236}">
                <a16:creationId xmlns:a16="http://schemas.microsoft.com/office/drawing/2014/main" id="{FEE3D8EC-E09E-4299-A3CA-E34860DC4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text 3">
            <a:extLst>
              <a:ext uri="{FF2B5EF4-FFF2-40B4-BE49-F238E27FC236}">
                <a16:creationId xmlns:a16="http://schemas.microsoft.com/office/drawing/2014/main" id="{EF8D060D-556B-4A07-831F-5DE748C22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40F4923-8187-46A5-A995-A9BC2D9EB0BB}"/>
              </a:ext>
            </a:extLst>
          </p:cNvPr>
          <p:cNvSpPr>
            <a:spLocks noGrp="1"/>
          </p:cNvSpPr>
          <p:nvPr>
            <p:ph type="dt" sz="half" idx="10"/>
          </p:nvPr>
        </p:nvSpPr>
        <p:spPr/>
        <p:txBody>
          <a:bodyPr/>
          <a:lstStyle/>
          <a:p>
            <a:fld id="{76858C78-E40D-4066-8ED9-E7BBD53A0388}" type="datetimeFigureOut">
              <a:rPr lang="en-US" smtClean="0"/>
              <a:t>9/19/2024</a:t>
            </a:fld>
            <a:endParaRPr lang="en-US"/>
          </a:p>
        </p:txBody>
      </p:sp>
      <p:sp>
        <p:nvSpPr>
          <p:cNvPr id="6" name="Zástupný symbol pro zápatí 5">
            <a:extLst>
              <a:ext uri="{FF2B5EF4-FFF2-40B4-BE49-F238E27FC236}">
                <a16:creationId xmlns:a16="http://schemas.microsoft.com/office/drawing/2014/main" id="{E0E1E7AF-59C8-4990-A7B7-6B2E8CD10E4F}"/>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F08A8268-2030-445C-A0EF-4C8A0BC2F360}"/>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30550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4B9EE4-9BC0-47E7-8481-DC55B75FF67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8FAD7356-EB72-4E54-A307-9845100FF8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text 3">
            <a:extLst>
              <a:ext uri="{FF2B5EF4-FFF2-40B4-BE49-F238E27FC236}">
                <a16:creationId xmlns:a16="http://schemas.microsoft.com/office/drawing/2014/main" id="{282D5743-436E-4EC8-8A18-DD8658B62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14E916A-8443-410A-A693-ECC5D9B5275C}"/>
              </a:ext>
            </a:extLst>
          </p:cNvPr>
          <p:cNvSpPr>
            <a:spLocks noGrp="1"/>
          </p:cNvSpPr>
          <p:nvPr>
            <p:ph type="dt" sz="half" idx="10"/>
          </p:nvPr>
        </p:nvSpPr>
        <p:spPr/>
        <p:txBody>
          <a:bodyPr/>
          <a:lstStyle/>
          <a:p>
            <a:fld id="{76858C78-E40D-4066-8ED9-E7BBD53A0388}" type="datetimeFigureOut">
              <a:rPr lang="en-US" smtClean="0"/>
              <a:t>9/19/2024</a:t>
            </a:fld>
            <a:endParaRPr lang="en-US"/>
          </a:p>
        </p:txBody>
      </p:sp>
      <p:sp>
        <p:nvSpPr>
          <p:cNvPr id="6" name="Zástupný symbol pro zápatí 5">
            <a:extLst>
              <a:ext uri="{FF2B5EF4-FFF2-40B4-BE49-F238E27FC236}">
                <a16:creationId xmlns:a16="http://schemas.microsoft.com/office/drawing/2014/main" id="{E48ADF74-D796-407E-924E-60AF113976A7}"/>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3A2DCB67-E1E8-46AB-ADDC-0C684FEE846A}"/>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48406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18984E2-78A6-4934-A45A-5855137615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text 2">
            <a:extLst>
              <a:ext uri="{FF2B5EF4-FFF2-40B4-BE49-F238E27FC236}">
                <a16:creationId xmlns:a16="http://schemas.microsoft.com/office/drawing/2014/main" id="{8E5682D1-FA83-48A8-A65D-3E6065AC2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94147674-B6DF-4A35-8136-2672F0C9C1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58C78-E40D-4066-8ED9-E7BBD53A0388}" type="datetimeFigureOut">
              <a:rPr lang="en-US" smtClean="0"/>
              <a:t>9/19/2024</a:t>
            </a:fld>
            <a:endParaRPr lang="en-US"/>
          </a:p>
        </p:txBody>
      </p:sp>
      <p:sp>
        <p:nvSpPr>
          <p:cNvPr id="5" name="Zástupný symbol pro zápatí 4">
            <a:extLst>
              <a:ext uri="{FF2B5EF4-FFF2-40B4-BE49-F238E27FC236}">
                <a16:creationId xmlns:a16="http://schemas.microsoft.com/office/drawing/2014/main" id="{3559CF68-E5C1-4C41-9901-6AF097FEC0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28318DD4-080E-406F-99D5-74F8DE8EC0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F521-6886-428A-8ED4-651DA4E44B36}" type="slidenum">
              <a:rPr lang="en-US" smtClean="0"/>
              <a:t>‹#›</a:t>
            </a:fld>
            <a:endParaRPr lang="en-US"/>
          </a:p>
        </p:txBody>
      </p:sp>
    </p:spTree>
    <p:extLst>
      <p:ext uri="{BB962C8B-B14F-4D97-AF65-F5344CB8AC3E}">
        <p14:creationId xmlns:p14="http://schemas.microsoft.com/office/powerpoint/2010/main" val="360535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95CA3A-7BD3-437A-BB29-7EA58FA4A31E}"/>
              </a:ext>
            </a:extLst>
          </p:cNvPr>
          <p:cNvSpPr>
            <a:spLocks noGrp="1"/>
          </p:cNvSpPr>
          <p:nvPr>
            <p:ph type="ctrTitle"/>
          </p:nvPr>
        </p:nvSpPr>
        <p:spPr/>
        <p:txBody>
          <a:bodyPr/>
          <a:lstStyle/>
          <a:p>
            <a:r>
              <a:rPr lang="cs-CZ" dirty="0">
                <a:solidFill>
                  <a:srgbClr val="0070C0"/>
                </a:solidFill>
              </a:rPr>
              <a:t>QUO VADIS MPH-AOPR? </a:t>
            </a:r>
            <a:endParaRPr lang="en-US" dirty="0">
              <a:solidFill>
                <a:srgbClr val="0070C0"/>
              </a:solidFill>
            </a:endParaRPr>
          </a:p>
        </p:txBody>
      </p:sp>
      <p:sp>
        <p:nvSpPr>
          <p:cNvPr id="3" name="Podnadpis 2">
            <a:extLst>
              <a:ext uri="{FF2B5EF4-FFF2-40B4-BE49-F238E27FC236}">
                <a16:creationId xmlns:a16="http://schemas.microsoft.com/office/drawing/2014/main" id="{80BBEE00-008F-4AF4-83C2-B39D8DA0024F}"/>
              </a:ext>
            </a:extLst>
          </p:cNvPr>
          <p:cNvSpPr>
            <a:spLocks noGrp="1"/>
          </p:cNvSpPr>
          <p:nvPr>
            <p:ph type="subTitle" idx="1"/>
          </p:nvPr>
        </p:nvSpPr>
        <p:spPr/>
        <p:txBody>
          <a:bodyPr>
            <a:normAutofit fontScale="77500" lnSpcReduction="20000"/>
          </a:bodyPr>
          <a:lstStyle/>
          <a:p>
            <a:r>
              <a:rPr lang="cs-CZ" dirty="0"/>
              <a:t> </a:t>
            </a:r>
            <a:r>
              <a:rPr lang="en-ZA" sz="2400" dirty="0" err="1">
                <a:solidFill>
                  <a:srgbClr val="0070C0"/>
                </a:solidFill>
              </a:rPr>
              <a:t>Ing.J.Skorkovský</a:t>
            </a:r>
            <a:r>
              <a:rPr lang="en-ZA" sz="2400" dirty="0">
                <a:solidFill>
                  <a:srgbClr val="0070C0"/>
                </a:solidFill>
              </a:rPr>
              <a:t>, CSc,</a:t>
            </a:r>
          </a:p>
          <a:p>
            <a:r>
              <a:rPr lang="en-ZA" sz="2400" dirty="0">
                <a:solidFill>
                  <a:srgbClr val="0070C0"/>
                </a:solidFill>
              </a:rPr>
              <a:t>Department of Corporate Economy</a:t>
            </a:r>
          </a:p>
          <a:p>
            <a:r>
              <a:rPr lang="en-ZA" sz="2400" dirty="0">
                <a:solidFill>
                  <a:srgbClr val="0070C0"/>
                </a:solidFill>
              </a:rPr>
              <a:t>FACULTY OF ECONOMICS AND ADMINISTRATION</a:t>
            </a:r>
          </a:p>
          <a:p>
            <a:r>
              <a:rPr lang="en-ZA" sz="2400" dirty="0">
                <a:solidFill>
                  <a:srgbClr val="0070C0"/>
                </a:solidFill>
              </a:rPr>
              <a:t>Masaryk University Brno</a:t>
            </a:r>
          </a:p>
          <a:p>
            <a:r>
              <a:rPr lang="en-ZA" sz="2400" dirty="0">
                <a:solidFill>
                  <a:srgbClr val="0070C0"/>
                </a:solidFill>
              </a:rPr>
              <a:t>Czech Republic</a:t>
            </a:r>
            <a:endParaRPr lang="cs-CZ" dirty="0">
              <a:solidFill>
                <a:srgbClr val="0070C0"/>
              </a:solidFill>
            </a:endParaRPr>
          </a:p>
          <a:p>
            <a:endParaRPr lang="en-US" dirty="0"/>
          </a:p>
        </p:txBody>
      </p:sp>
    </p:spTree>
    <p:extLst>
      <p:ext uri="{BB962C8B-B14F-4D97-AF65-F5344CB8AC3E}">
        <p14:creationId xmlns:p14="http://schemas.microsoft.com/office/powerpoint/2010/main" val="187605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8EF708-BBDC-4B82-8737-072708F20848}"/>
              </a:ext>
            </a:extLst>
          </p:cNvPr>
          <p:cNvSpPr>
            <a:spLocks noGrp="1"/>
          </p:cNvSpPr>
          <p:nvPr>
            <p:ph type="title"/>
          </p:nvPr>
        </p:nvSpPr>
        <p:spPr/>
        <p:txBody>
          <a:bodyPr>
            <a:normAutofit/>
          </a:bodyPr>
          <a:lstStyle/>
          <a:p>
            <a:r>
              <a:rPr lang="cs-CZ" sz="3600" dirty="0">
                <a:solidFill>
                  <a:srgbClr val="0070C0"/>
                </a:solidFill>
              </a:rPr>
              <a:t> </a:t>
            </a:r>
            <a:r>
              <a:rPr lang="en-US" sz="3600" dirty="0">
                <a:solidFill>
                  <a:srgbClr val="0070C0"/>
                </a:solidFill>
              </a:rPr>
              <a:t>The </a:t>
            </a:r>
            <a:r>
              <a:rPr lang="en-US" sz="3600" dirty="0" err="1">
                <a:solidFill>
                  <a:srgbClr val="0070C0"/>
                </a:solidFill>
              </a:rPr>
              <a:t>organisation</a:t>
            </a:r>
            <a:r>
              <a:rPr lang="en-US" sz="3600" dirty="0">
                <a:solidFill>
                  <a:srgbClr val="0070C0"/>
                </a:solidFill>
              </a:rPr>
              <a:t> of teaching materials</a:t>
            </a:r>
            <a:r>
              <a:rPr lang="cs-CZ" sz="3600" dirty="0">
                <a:solidFill>
                  <a:srgbClr val="0070C0"/>
                </a:solidFill>
              </a:rPr>
              <a:t> I</a:t>
            </a:r>
            <a:endParaRPr lang="en-US" sz="3600" dirty="0">
              <a:solidFill>
                <a:srgbClr val="0070C0"/>
              </a:solidFill>
            </a:endParaRPr>
          </a:p>
        </p:txBody>
      </p:sp>
      <p:sp>
        <p:nvSpPr>
          <p:cNvPr id="4" name="Obdélník 3">
            <a:extLst>
              <a:ext uri="{FF2B5EF4-FFF2-40B4-BE49-F238E27FC236}">
                <a16:creationId xmlns:a16="http://schemas.microsoft.com/office/drawing/2014/main" id="{FF147ACC-1FD1-4DCB-BD44-3B22B3DD9404}"/>
              </a:ext>
            </a:extLst>
          </p:cNvPr>
          <p:cNvSpPr/>
          <p:nvPr/>
        </p:nvSpPr>
        <p:spPr>
          <a:xfrm>
            <a:off x="1073791" y="1753299"/>
            <a:ext cx="3069000" cy="65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IS MUNI</a:t>
            </a:r>
            <a:endParaRPr lang="en-US" dirty="0"/>
          </a:p>
        </p:txBody>
      </p:sp>
      <p:pic>
        <p:nvPicPr>
          <p:cNvPr id="7" name="Obrázek 6">
            <a:extLst>
              <a:ext uri="{FF2B5EF4-FFF2-40B4-BE49-F238E27FC236}">
                <a16:creationId xmlns:a16="http://schemas.microsoft.com/office/drawing/2014/main" id="{32967E93-8188-4672-ABAD-84AE28B29DAE}"/>
              </a:ext>
            </a:extLst>
          </p:cNvPr>
          <p:cNvPicPr>
            <a:picLocks noChangeAspect="1"/>
          </p:cNvPicPr>
          <p:nvPr/>
        </p:nvPicPr>
        <p:blipFill>
          <a:blip r:embed="rId2"/>
          <a:stretch>
            <a:fillRect/>
          </a:stretch>
        </p:blipFill>
        <p:spPr>
          <a:xfrm>
            <a:off x="1073791" y="2697981"/>
            <a:ext cx="3069001" cy="1307167"/>
          </a:xfrm>
          <a:prstGeom prst="rect">
            <a:avLst/>
          </a:prstGeom>
          <a:ln>
            <a:solidFill>
              <a:schemeClr val="accent1"/>
            </a:solidFill>
          </a:ln>
        </p:spPr>
      </p:pic>
      <p:pic>
        <p:nvPicPr>
          <p:cNvPr id="9" name="Obrázek 8">
            <a:extLst>
              <a:ext uri="{FF2B5EF4-FFF2-40B4-BE49-F238E27FC236}">
                <a16:creationId xmlns:a16="http://schemas.microsoft.com/office/drawing/2014/main" id="{19AA9B1C-A848-4F99-B2FE-D36C42F51464}"/>
              </a:ext>
            </a:extLst>
          </p:cNvPr>
          <p:cNvPicPr>
            <a:picLocks noChangeAspect="1"/>
          </p:cNvPicPr>
          <p:nvPr/>
        </p:nvPicPr>
        <p:blipFill>
          <a:blip r:embed="rId3"/>
          <a:stretch>
            <a:fillRect/>
          </a:stretch>
        </p:blipFill>
        <p:spPr>
          <a:xfrm>
            <a:off x="1259198" y="4295489"/>
            <a:ext cx="3253230" cy="1768185"/>
          </a:xfrm>
          <a:prstGeom prst="rect">
            <a:avLst/>
          </a:prstGeom>
          <a:ln>
            <a:solidFill>
              <a:schemeClr val="accent1"/>
            </a:solidFill>
          </a:ln>
        </p:spPr>
      </p:pic>
      <p:cxnSp>
        <p:nvCxnSpPr>
          <p:cNvPr id="11" name="Přímá spojnice 10">
            <a:extLst>
              <a:ext uri="{FF2B5EF4-FFF2-40B4-BE49-F238E27FC236}">
                <a16:creationId xmlns:a16="http://schemas.microsoft.com/office/drawing/2014/main" id="{C20B5EEC-327C-42EE-9DCA-E35CC34DDA5E}"/>
              </a:ext>
            </a:extLst>
          </p:cNvPr>
          <p:cNvCxnSpPr/>
          <p:nvPr/>
        </p:nvCxnSpPr>
        <p:spPr>
          <a:xfrm>
            <a:off x="3890865" y="3172408"/>
            <a:ext cx="4758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0AD1751A-7944-4CCC-B438-0BD93C8826EA}"/>
              </a:ext>
            </a:extLst>
          </p:cNvPr>
          <p:cNvCxnSpPr/>
          <p:nvPr/>
        </p:nvCxnSpPr>
        <p:spPr>
          <a:xfrm>
            <a:off x="4366727" y="3172408"/>
            <a:ext cx="0" cy="1090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620392BC-8260-4631-B616-1C50C061018D}"/>
              </a:ext>
            </a:extLst>
          </p:cNvPr>
          <p:cNvPicPr>
            <a:picLocks noChangeAspect="1"/>
          </p:cNvPicPr>
          <p:nvPr/>
        </p:nvPicPr>
        <p:blipFill>
          <a:blip r:embed="rId4"/>
          <a:stretch>
            <a:fillRect/>
          </a:stretch>
        </p:blipFill>
        <p:spPr>
          <a:xfrm>
            <a:off x="5061644" y="4586711"/>
            <a:ext cx="6403231" cy="1476963"/>
          </a:xfrm>
          <a:prstGeom prst="rect">
            <a:avLst/>
          </a:prstGeom>
          <a:ln>
            <a:solidFill>
              <a:schemeClr val="accent1"/>
            </a:solidFill>
          </a:ln>
        </p:spPr>
      </p:pic>
      <p:cxnSp>
        <p:nvCxnSpPr>
          <p:cNvPr id="16" name="Přímá spojnice se šipkou 15">
            <a:extLst>
              <a:ext uri="{FF2B5EF4-FFF2-40B4-BE49-F238E27FC236}">
                <a16:creationId xmlns:a16="http://schemas.microsoft.com/office/drawing/2014/main" id="{D5DE1CBC-C72E-4EE8-95F9-EEBA4C4EB7FA}"/>
              </a:ext>
            </a:extLst>
          </p:cNvPr>
          <p:cNvCxnSpPr>
            <a:cxnSpLocks/>
          </p:cNvCxnSpPr>
          <p:nvPr/>
        </p:nvCxnSpPr>
        <p:spPr>
          <a:xfrm>
            <a:off x="2927208" y="4953926"/>
            <a:ext cx="20972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Obrázek 20">
            <a:extLst>
              <a:ext uri="{FF2B5EF4-FFF2-40B4-BE49-F238E27FC236}">
                <a16:creationId xmlns:a16="http://schemas.microsoft.com/office/drawing/2014/main" id="{9E28BB74-DEC6-4A0F-8155-91041FEBE5BA}"/>
              </a:ext>
            </a:extLst>
          </p:cNvPr>
          <p:cNvPicPr>
            <a:picLocks noChangeAspect="1"/>
          </p:cNvPicPr>
          <p:nvPr/>
        </p:nvPicPr>
        <p:blipFill>
          <a:blip r:embed="rId5"/>
          <a:stretch>
            <a:fillRect/>
          </a:stretch>
        </p:blipFill>
        <p:spPr>
          <a:xfrm>
            <a:off x="5061644" y="1612689"/>
            <a:ext cx="6124071" cy="1366850"/>
          </a:xfrm>
          <a:prstGeom prst="rect">
            <a:avLst/>
          </a:prstGeom>
          <a:ln>
            <a:solidFill>
              <a:schemeClr val="accent1"/>
            </a:solidFill>
          </a:ln>
        </p:spPr>
      </p:pic>
      <p:sp>
        <p:nvSpPr>
          <p:cNvPr id="22" name="TextovéPole 21">
            <a:extLst>
              <a:ext uri="{FF2B5EF4-FFF2-40B4-BE49-F238E27FC236}">
                <a16:creationId xmlns:a16="http://schemas.microsoft.com/office/drawing/2014/main" id="{49E72E1C-5479-4402-8502-EBDD8EE9D07F}"/>
              </a:ext>
            </a:extLst>
          </p:cNvPr>
          <p:cNvSpPr txBox="1"/>
          <p:nvPr/>
        </p:nvSpPr>
        <p:spPr>
          <a:xfrm>
            <a:off x="5626000" y="2674374"/>
            <a:ext cx="470000" cy="276999"/>
          </a:xfrm>
          <a:prstGeom prst="rect">
            <a:avLst/>
          </a:prstGeom>
          <a:noFill/>
        </p:spPr>
        <p:txBody>
          <a:bodyPr wrap="none" rtlCol="0">
            <a:spAutoFit/>
          </a:bodyPr>
          <a:lstStyle/>
          <a:p>
            <a:r>
              <a:rPr lang="cs-CZ" sz="1200" b="1" dirty="0" err="1">
                <a:solidFill>
                  <a:srgbClr val="0070C0"/>
                </a:solidFill>
              </a:rPr>
              <a:t>Files</a:t>
            </a:r>
            <a:endParaRPr lang="en-US" sz="1200" b="1" dirty="0">
              <a:solidFill>
                <a:srgbClr val="0070C0"/>
              </a:solidFill>
            </a:endParaRPr>
          </a:p>
        </p:txBody>
      </p:sp>
      <p:pic>
        <p:nvPicPr>
          <p:cNvPr id="26" name="Obrázek 25">
            <a:extLst>
              <a:ext uri="{FF2B5EF4-FFF2-40B4-BE49-F238E27FC236}">
                <a16:creationId xmlns:a16="http://schemas.microsoft.com/office/drawing/2014/main" id="{58764642-DFA2-42B1-8307-085E2EFEA000}"/>
              </a:ext>
            </a:extLst>
          </p:cNvPr>
          <p:cNvPicPr>
            <a:picLocks noChangeAspect="1"/>
          </p:cNvPicPr>
          <p:nvPr/>
        </p:nvPicPr>
        <p:blipFill>
          <a:blip r:embed="rId6"/>
          <a:stretch>
            <a:fillRect/>
          </a:stretch>
        </p:blipFill>
        <p:spPr>
          <a:xfrm>
            <a:off x="5067494" y="3286082"/>
            <a:ext cx="2612080" cy="1076079"/>
          </a:xfrm>
          <a:prstGeom prst="rect">
            <a:avLst/>
          </a:prstGeom>
          <a:ln>
            <a:solidFill>
              <a:schemeClr val="accent1"/>
            </a:solidFill>
          </a:ln>
        </p:spPr>
      </p:pic>
      <p:cxnSp>
        <p:nvCxnSpPr>
          <p:cNvPr id="27" name="Přímá spojnice 26">
            <a:extLst>
              <a:ext uri="{FF2B5EF4-FFF2-40B4-BE49-F238E27FC236}">
                <a16:creationId xmlns:a16="http://schemas.microsoft.com/office/drawing/2014/main" id="{57D7EA7C-749D-4F81-813D-AB733C42E48D}"/>
              </a:ext>
            </a:extLst>
          </p:cNvPr>
          <p:cNvCxnSpPr>
            <a:cxnSpLocks/>
          </p:cNvCxnSpPr>
          <p:nvPr/>
        </p:nvCxnSpPr>
        <p:spPr>
          <a:xfrm>
            <a:off x="2647882" y="3717855"/>
            <a:ext cx="20466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F953DB58-CCD8-4195-A958-E853BED88A24}"/>
              </a:ext>
            </a:extLst>
          </p:cNvPr>
          <p:cNvCxnSpPr>
            <a:cxnSpLocks/>
          </p:cNvCxnSpPr>
          <p:nvPr/>
        </p:nvCxnSpPr>
        <p:spPr>
          <a:xfrm flipV="1">
            <a:off x="4694548" y="2697981"/>
            <a:ext cx="0" cy="1019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85A7F55B-AF2B-4B87-A372-392A69509ABB}"/>
              </a:ext>
            </a:extLst>
          </p:cNvPr>
          <p:cNvCxnSpPr>
            <a:cxnSpLocks/>
          </p:cNvCxnSpPr>
          <p:nvPr/>
        </p:nvCxnSpPr>
        <p:spPr>
          <a:xfrm>
            <a:off x="4694548" y="2697981"/>
            <a:ext cx="3299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A4EB8E2C-1E87-40F6-A97E-E911EC8D3D1A}"/>
              </a:ext>
            </a:extLst>
          </p:cNvPr>
          <p:cNvCxnSpPr>
            <a:cxnSpLocks/>
          </p:cNvCxnSpPr>
          <p:nvPr/>
        </p:nvCxnSpPr>
        <p:spPr>
          <a:xfrm>
            <a:off x="7437094" y="2738560"/>
            <a:ext cx="0" cy="5421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19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37F392-BA86-4198-934E-084DB390E630}"/>
              </a:ext>
            </a:extLst>
          </p:cNvPr>
          <p:cNvSpPr>
            <a:spLocks noGrp="1"/>
          </p:cNvSpPr>
          <p:nvPr>
            <p:ph type="title"/>
          </p:nvPr>
        </p:nvSpPr>
        <p:spPr/>
        <p:txBody>
          <a:bodyPr>
            <a:normAutofit/>
          </a:bodyPr>
          <a:lstStyle/>
          <a:p>
            <a:r>
              <a:rPr lang="en-US" sz="3600" dirty="0">
                <a:solidFill>
                  <a:srgbClr val="0070C0"/>
                </a:solidFill>
              </a:rPr>
              <a:t>The </a:t>
            </a:r>
            <a:r>
              <a:rPr lang="en-US" sz="3600" dirty="0" err="1">
                <a:solidFill>
                  <a:srgbClr val="0070C0"/>
                </a:solidFill>
              </a:rPr>
              <a:t>organisation</a:t>
            </a:r>
            <a:r>
              <a:rPr lang="en-US" sz="3600" dirty="0">
                <a:solidFill>
                  <a:srgbClr val="0070C0"/>
                </a:solidFill>
              </a:rPr>
              <a:t> of teaching materials </a:t>
            </a:r>
            <a:r>
              <a:rPr lang="cs-CZ" sz="3600" dirty="0">
                <a:solidFill>
                  <a:srgbClr val="0070C0"/>
                </a:solidFill>
              </a:rPr>
              <a:t>MS TEAMS </a:t>
            </a:r>
            <a:r>
              <a:rPr lang="en-US" sz="3600" dirty="0">
                <a:solidFill>
                  <a:srgbClr val="0070C0"/>
                </a:solidFill>
              </a:rPr>
              <a:t>II</a:t>
            </a:r>
            <a:endParaRPr lang="en-US" sz="3600" dirty="0"/>
          </a:p>
        </p:txBody>
      </p:sp>
      <p:pic>
        <p:nvPicPr>
          <p:cNvPr id="7" name="Obrázek 6">
            <a:extLst>
              <a:ext uri="{FF2B5EF4-FFF2-40B4-BE49-F238E27FC236}">
                <a16:creationId xmlns:a16="http://schemas.microsoft.com/office/drawing/2014/main" id="{6EFEC204-3C16-4841-982B-66508AC4DCAF}"/>
              </a:ext>
            </a:extLst>
          </p:cNvPr>
          <p:cNvPicPr>
            <a:picLocks noChangeAspect="1"/>
          </p:cNvPicPr>
          <p:nvPr/>
        </p:nvPicPr>
        <p:blipFill>
          <a:blip r:embed="rId2"/>
          <a:stretch>
            <a:fillRect/>
          </a:stretch>
        </p:blipFill>
        <p:spPr>
          <a:xfrm>
            <a:off x="8718364" y="1591153"/>
            <a:ext cx="2409524" cy="619048"/>
          </a:xfrm>
          <a:prstGeom prst="rect">
            <a:avLst/>
          </a:prstGeom>
          <a:ln>
            <a:solidFill>
              <a:schemeClr val="accent1"/>
            </a:solidFill>
          </a:ln>
        </p:spPr>
      </p:pic>
      <p:cxnSp>
        <p:nvCxnSpPr>
          <p:cNvPr id="8" name="Přímá spojnice se šipkou 7">
            <a:extLst>
              <a:ext uri="{FF2B5EF4-FFF2-40B4-BE49-F238E27FC236}">
                <a16:creationId xmlns:a16="http://schemas.microsoft.com/office/drawing/2014/main" id="{601E09A8-9FD1-4910-BFFE-819AF9067107}"/>
              </a:ext>
            </a:extLst>
          </p:cNvPr>
          <p:cNvCxnSpPr>
            <a:cxnSpLocks/>
          </p:cNvCxnSpPr>
          <p:nvPr/>
        </p:nvCxnSpPr>
        <p:spPr>
          <a:xfrm>
            <a:off x="7991420" y="2038224"/>
            <a:ext cx="72694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558730B8-394C-4AD4-9370-FF299584ECBA}"/>
              </a:ext>
            </a:extLst>
          </p:cNvPr>
          <p:cNvPicPr>
            <a:picLocks noChangeAspect="1"/>
          </p:cNvPicPr>
          <p:nvPr/>
        </p:nvPicPr>
        <p:blipFill>
          <a:blip r:embed="rId3"/>
          <a:stretch>
            <a:fillRect/>
          </a:stretch>
        </p:blipFill>
        <p:spPr>
          <a:xfrm>
            <a:off x="8723126" y="2557737"/>
            <a:ext cx="2400000" cy="1952381"/>
          </a:xfrm>
          <a:prstGeom prst="rect">
            <a:avLst/>
          </a:prstGeom>
          <a:ln>
            <a:solidFill>
              <a:schemeClr val="accent1"/>
            </a:solidFill>
          </a:ln>
        </p:spPr>
      </p:pic>
      <p:cxnSp>
        <p:nvCxnSpPr>
          <p:cNvPr id="12" name="Přímá spojnice se šipkou 11">
            <a:extLst>
              <a:ext uri="{FF2B5EF4-FFF2-40B4-BE49-F238E27FC236}">
                <a16:creationId xmlns:a16="http://schemas.microsoft.com/office/drawing/2014/main" id="{4637599C-A780-4B71-B803-A6ABDF0F8405}"/>
              </a:ext>
            </a:extLst>
          </p:cNvPr>
          <p:cNvCxnSpPr>
            <a:cxnSpLocks/>
          </p:cNvCxnSpPr>
          <p:nvPr/>
        </p:nvCxnSpPr>
        <p:spPr>
          <a:xfrm>
            <a:off x="9682942" y="2210201"/>
            <a:ext cx="0" cy="347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06462834-D621-4B80-AB1F-9DCA06F41885}"/>
              </a:ext>
            </a:extLst>
          </p:cNvPr>
          <p:cNvPicPr>
            <a:picLocks noChangeAspect="1"/>
          </p:cNvPicPr>
          <p:nvPr/>
        </p:nvPicPr>
        <p:blipFill>
          <a:blip r:embed="rId4"/>
          <a:stretch>
            <a:fillRect/>
          </a:stretch>
        </p:blipFill>
        <p:spPr>
          <a:xfrm>
            <a:off x="8677610" y="4857654"/>
            <a:ext cx="2676190" cy="819048"/>
          </a:xfrm>
          <a:prstGeom prst="rect">
            <a:avLst/>
          </a:prstGeom>
          <a:ln>
            <a:solidFill>
              <a:schemeClr val="accent1"/>
            </a:solidFill>
          </a:ln>
        </p:spPr>
      </p:pic>
      <p:cxnSp>
        <p:nvCxnSpPr>
          <p:cNvPr id="16" name="Přímá spojnice 15">
            <a:extLst>
              <a:ext uri="{FF2B5EF4-FFF2-40B4-BE49-F238E27FC236}">
                <a16:creationId xmlns:a16="http://schemas.microsoft.com/office/drawing/2014/main" id="{451788D7-93A9-4AE1-8D87-A3122CC5D3E4}"/>
              </a:ext>
            </a:extLst>
          </p:cNvPr>
          <p:cNvCxnSpPr>
            <a:cxnSpLocks/>
          </p:cNvCxnSpPr>
          <p:nvPr/>
        </p:nvCxnSpPr>
        <p:spPr>
          <a:xfrm>
            <a:off x="10508482" y="4011394"/>
            <a:ext cx="3229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12EEC95B-08EA-453F-B442-75DDDA79F5BB}"/>
              </a:ext>
            </a:extLst>
          </p:cNvPr>
          <p:cNvCxnSpPr>
            <a:cxnSpLocks/>
          </p:cNvCxnSpPr>
          <p:nvPr/>
        </p:nvCxnSpPr>
        <p:spPr>
          <a:xfrm>
            <a:off x="10831398" y="4011394"/>
            <a:ext cx="0" cy="846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Obrázek 3">
            <a:extLst>
              <a:ext uri="{FF2B5EF4-FFF2-40B4-BE49-F238E27FC236}">
                <a16:creationId xmlns:a16="http://schemas.microsoft.com/office/drawing/2014/main" id="{55ECA6A6-1BE8-47D6-911D-DCA7D8333E59}"/>
              </a:ext>
            </a:extLst>
          </p:cNvPr>
          <p:cNvPicPr>
            <a:picLocks noChangeAspect="1"/>
          </p:cNvPicPr>
          <p:nvPr/>
        </p:nvPicPr>
        <p:blipFill>
          <a:blip r:embed="rId5"/>
          <a:stretch>
            <a:fillRect/>
          </a:stretch>
        </p:blipFill>
        <p:spPr>
          <a:xfrm>
            <a:off x="379629" y="1591153"/>
            <a:ext cx="6688490" cy="2559194"/>
          </a:xfrm>
          <a:prstGeom prst="rect">
            <a:avLst/>
          </a:prstGeom>
        </p:spPr>
      </p:pic>
      <p:cxnSp>
        <p:nvCxnSpPr>
          <p:cNvPr id="9" name="Přímá spojnice 8">
            <a:extLst>
              <a:ext uri="{FF2B5EF4-FFF2-40B4-BE49-F238E27FC236}">
                <a16:creationId xmlns:a16="http://schemas.microsoft.com/office/drawing/2014/main" id="{45E2B9DB-BFB8-40F9-B256-852C9477FB2C}"/>
              </a:ext>
            </a:extLst>
          </p:cNvPr>
          <p:cNvCxnSpPr/>
          <p:nvPr/>
        </p:nvCxnSpPr>
        <p:spPr>
          <a:xfrm>
            <a:off x="3554600" y="3533927"/>
            <a:ext cx="445587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E733AD2F-AAD2-4BAA-B4E7-F88FF32715F0}"/>
              </a:ext>
            </a:extLst>
          </p:cNvPr>
          <p:cNvCxnSpPr/>
          <p:nvPr/>
        </p:nvCxnSpPr>
        <p:spPr>
          <a:xfrm flipV="1">
            <a:off x="7991420" y="2038224"/>
            <a:ext cx="0" cy="14957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64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651337-72C5-43EF-9BEE-DDF71EFE5263}"/>
              </a:ext>
            </a:extLst>
          </p:cNvPr>
          <p:cNvSpPr>
            <a:spLocks noGrp="1"/>
          </p:cNvSpPr>
          <p:nvPr>
            <p:ph type="title"/>
          </p:nvPr>
        </p:nvSpPr>
        <p:spPr/>
        <p:txBody>
          <a:bodyPr>
            <a:normAutofit/>
          </a:bodyPr>
          <a:lstStyle/>
          <a:p>
            <a:r>
              <a:rPr lang="en-US" sz="3600" dirty="0">
                <a:solidFill>
                  <a:srgbClr val="0070C0"/>
                </a:solidFill>
              </a:rPr>
              <a:t>The </a:t>
            </a:r>
            <a:r>
              <a:rPr lang="en-US" sz="3600" dirty="0" err="1">
                <a:solidFill>
                  <a:srgbClr val="0070C0"/>
                </a:solidFill>
              </a:rPr>
              <a:t>organisation</a:t>
            </a:r>
            <a:r>
              <a:rPr lang="en-US" sz="3600" dirty="0">
                <a:solidFill>
                  <a:srgbClr val="0070C0"/>
                </a:solidFill>
              </a:rPr>
              <a:t> of teaching materials </a:t>
            </a:r>
            <a:r>
              <a:rPr lang="cs-CZ" sz="3600" dirty="0">
                <a:solidFill>
                  <a:srgbClr val="0070C0"/>
                </a:solidFill>
              </a:rPr>
              <a:t>MS TEAMS </a:t>
            </a:r>
            <a:r>
              <a:rPr lang="en-US" sz="3600" dirty="0">
                <a:solidFill>
                  <a:srgbClr val="0070C0"/>
                </a:solidFill>
              </a:rPr>
              <a:t>III</a:t>
            </a:r>
            <a:endParaRPr lang="en-US" sz="3600" dirty="0"/>
          </a:p>
        </p:txBody>
      </p:sp>
      <p:pic>
        <p:nvPicPr>
          <p:cNvPr id="4" name="Obrázek 3">
            <a:extLst>
              <a:ext uri="{FF2B5EF4-FFF2-40B4-BE49-F238E27FC236}">
                <a16:creationId xmlns:a16="http://schemas.microsoft.com/office/drawing/2014/main" id="{D5BE4450-3C78-4A3D-B41E-0DF3B6C6D540}"/>
              </a:ext>
            </a:extLst>
          </p:cNvPr>
          <p:cNvPicPr>
            <a:picLocks noChangeAspect="1"/>
          </p:cNvPicPr>
          <p:nvPr/>
        </p:nvPicPr>
        <p:blipFill>
          <a:blip r:embed="rId2"/>
          <a:stretch>
            <a:fillRect/>
          </a:stretch>
        </p:blipFill>
        <p:spPr>
          <a:xfrm>
            <a:off x="838200" y="1596203"/>
            <a:ext cx="2400000" cy="1952381"/>
          </a:xfrm>
          <a:prstGeom prst="rect">
            <a:avLst/>
          </a:prstGeom>
          <a:ln>
            <a:solidFill>
              <a:schemeClr val="accent1"/>
            </a:solidFill>
          </a:ln>
        </p:spPr>
      </p:pic>
      <p:pic>
        <p:nvPicPr>
          <p:cNvPr id="6" name="Obrázek 5">
            <a:extLst>
              <a:ext uri="{FF2B5EF4-FFF2-40B4-BE49-F238E27FC236}">
                <a16:creationId xmlns:a16="http://schemas.microsoft.com/office/drawing/2014/main" id="{0AD135CF-1E2E-4F38-AD53-88746F40BB4E}"/>
              </a:ext>
            </a:extLst>
          </p:cNvPr>
          <p:cNvPicPr>
            <a:picLocks noChangeAspect="1"/>
          </p:cNvPicPr>
          <p:nvPr/>
        </p:nvPicPr>
        <p:blipFill>
          <a:blip r:embed="rId3"/>
          <a:stretch>
            <a:fillRect/>
          </a:stretch>
        </p:blipFill>
        <p:spPr>
          <a:xfrm>
            <a:off x="4381935" y="1640980"/>
            <a:ext cx="3934860" cy="1788020"/>
          </a:xfrm>
          <a:prstGeom prst="rect">
            <a:avLst/>
          </a:prstGeom>
          <a:ln>
            <a:solidFill>
              <a:schemeClr val="accent1"/>
            </a:solidFill>
          </a:ln>
        </p:spPr>
      </p:pic>
      <p:cxnSp>
        <p:nvCxnSpPr>
          <p:cNvPr id="8" name="Přímá spojnice se šipkou 7">
            <a:extLst>
              <a:ext uri="{FF2B5EF4-FFF2-40B4-BE49-F238E27FC236}">
                <a16:creationId xmlns:a16="http://schemas.microsoft.com/office/drawing/2014/main" id="{6865B8AC-3862-4E27-A16D-B8E896E486B4}"/>
              </a:ext>
            </a:extLst>
          </p:cNvPr>
          <p:cNvCxnSpPr>
            <a:cxnSpLocks/>
          </p:cNvCxnSpPr>
          <p:nvPr/>
        </p:nvCxnSpPr>
        <p:spPr>
          <a:xfrm flipV="1">
            <a:off x="2498461" y="2572393"/>
            <a:ext cx="1883473" cy="17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6D861432-BE0B-4CAE-922D-72A6F8B9810F}"/>
              </a:ext>
            </a:extLst>
          </p:cNvPr>
          <p:cNvPicPr>
            <a:picLocks noChangeAspect="1"/>
          </p:cNvPicPr>
          <p:nvPr/>
        </p:nvPicPr>
        <p:blipFill>
          <a:blip r:embed="rId4"/>
          <a:stretch>
            <a:fillRect/>
          </a:stretch>
        </p:blipFill>
        <p:spPr>
          <a:xfrm>
            <a:off x="5739284" y="3623999"/>
            <a:ext cx="2577511" cy="2800000"/>
          </a:xfrm>
          <a:prstGeom prst="rect">
            <a:avLst/>
          </a:prstGeom>
          <a:ln>
            <a:solidFill>
              <a:schemeClr val="accent1"/>
            </a:solidFill>
          </a:ln>
        </p:spPr>
      </p:pic>
      <p:cxnSp>
        <p:nvCxnSpPr>
          <p:cNvPr id="13" name="Přímá spojnice se šipkou 12">
            <a:extLst>
              <a:ext uri="{FF2B5EF4-FFF2-40B4-BE49-F238E27FC236}">
                <a16:creationId xmlns:a16="http://schemas.microsoft.com/office/drawing/2014/main" id="{68A474B9-6429-44D8-9C58-E2880774164C}"/>
              </a:ext>
            </a:extLst>
          </p:cNvPr>
          <p:cNvCxnSpPr/>
          <p:nvPr/>
        </p:nvCxnSpPr>
        <p:spPr>
          <a:xfrm>
            <a:off x="8154186" y="2130458"/>
            <a:ext cx="0" cy="1517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51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436D83-A23B-430F-A6E9-6BAE4CE4CFC8}"/>
              </a:ext>
            </a:extLst>
          </p:cNvPr>
          <p:cNvSpPr>
            <a:spLocks noGrp="1"/>
          </p:cNvSpPr>
          <p:nvPr>
            <p:ph type="title"/>
          </p:nvPr>
        </p:nvSpPr>
        <p:spPr/>
        <p:txBody>
          <a:bodyPr>
            <a:normAutofit/>
          </a:bodyPr>
          <a:lstStyle/>
          <a:p>
            <a:r>
              <a:rPr lang="en-US" sz="3600" dirty="0">
                <a:solidFill>
                  <a:srgbClr val="0070C0"/>
                </a:solidFill>
              </a:rPr>
              <a:t>The </a:t>
            </a:r>
            <a:r>
              <a:rPr lang="en-US" sz="3600" dirty="0" err="1">
                <a:solidFill>
                  <a:srgbClr val="0070C0"/>
                </a:solidFill>
              </a:rPr>
              <a:t>organisation</a:t>
            </a:r>
            <a:r>
              <a:rPr lang="en-US" sz="3600" dirty="0">
                <a:solidFill>
                  <a:srgbClr val="0070C0"/>
                </a:solidFill>
              </a:rPr>
              <a:t> of teaching materials</a:t>
            </a:r>
            <a:r>
              <a:rPr lang="cs-CZ" sz="3600" dirty="0">
                <a:solidFill>
                  <a:srgbClr val="0070C0"/>
                </a:solidFill>
              </a:rPr>
              <a:t> –MS TEAMS IV</a:t>
            </a:r>
            <a:endParaRPr lang="en-US" sz="3600" dirty="0"/>
          </a:p>
        </p:txBody>
      </p:sp>
      <p:pic>
        <p:nvPicPr>
          <p:cNvPr id="5" name="Obrázek 4">
            <a:extLst>
              <a:ext uri="{FF2B5EF4-FFF2-40B4-BE49-F238E27FC236}">
                <a16:creationId xmlns:a16="http://schemas.microsoft.com/office/drawing/2014/main" id="{E6797FD9-C220-494B-A559-B0E968E606F6}"/>
              </a:ext>
            </a:extLst>
          </p:cNvPr>
          <p:cNvPicPr>
            <a:picLocks noChangeAspect="1"/>
          </p:cNvPicPr>
          <p:nvPr/>
        </p:nvPicPr>
        <p:blipFill>
          <a:blip r:embed="rId2"/>
          <a:stretch>
            <a:fillRect/>
          </a:stretch>
        </p:blipFill>
        <p:spPr>
          <a:xfrm>
            <a:off x="1076325" y="1350194"/>
            <a:ext cx="7514546" cy="4469177"/>
          </a:xfrm>
          <a:prstGeom prst="rect">
            <a:avLst/>
          </a:prstGeom>
          <a:ln>
            <a:solidFill>
              <a:schemeClr val="accent1"/>
            </a:solidFill>
          </a:ln>
        </p:spPr>
      </p:pic>
    </p:spTree>
    <p:extLst>
      <p:ext uri="{BB962C8B-B14F-4D97-AF65-F5344CB8AC3E}">
        <p14:creationId xmlns:p14="http://schemas.microsoft.com/office/powerpoint/2010/main" val="1391660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A45B73-14AB-44E3-BD3B-0235DCFBB879}"/>
              </a:ext>
            </a:extLst>
          </p:cNvPr>
          <p:cNvSpPr>
            <a:spLocks noGrp="1"/>
          </p:cNvSpPr>
          <p:nvPr>
            <p:ph type="title"/>
          </p:nvPr>
        </p:nvSpPr>
        <p:spPr/>
        <p:txBody>
          <a:bodyPr>
            <a:normAutofit/>
          </a:bodyPr>
          <a:lstStyle/>
          <a:p>
            <a:r>
              <a:rPr lang="cs-CZ" sz="3600" dirty="0" err="1">
                <a:solidFill>
                  <a:srgbClr val="0070C0"/>
                </a:solidFill>
              </a:rPr>
              <a:t>Operation</a:t>
            </a:r>
            <a:r>
              <a:rPr lang="cs-CZ" sz="3600" dirty="0">
                <a:solidFill>
                  <a:srgbClr val="0070C0"/>
                </a:solidFill>
              </a:rPr>
              <a:t> Management </a:t>
            </a:r>
            <a:r>
              <a:rPr lang="cs-CZ" sz="3600" dirty="0" err="1">
                <a:solidFill>
                  <a:srgbClr val="0070C0"/>
                </a:solidFill>
              </a:rPr>
              <a:t>Process</a:t>
            </a:r>
            <a:endParaRPr lang="en-US" sz="3600" dirty="0">
              <a:solidFill>
                <a:srgbClr val="0070C0"/>
              </a:solidFill>
            </a:endParaRPr>
          </a:p>
        </p:txBody>
      </p:sp>
      <p:sp>
        <p:nvSpPr>
          <p:cNvPr id="3" name="Zástupný obsah 2">
            <a:extLst>
              <a:ext uri="{FF2B5EF4-FFF2-40B4-BE49-F238E27FC236}">
                <a16:creationId xmlns:a16="http://schemas.microsoft.com/office/drawing/2014/main" id="{3A725289-B333-47AE-BDB9-EE6BE8083E5F}"/>
              </a:ext>
            </a:extLst>
          </p:cNvPr>
          <p:cNvSpPr>
            <a:spLocks noGrp="1"/>
          </p:cNvSpPr>
          <p:nvPr>
            <p:ph idx="1"/>
          </p:nvPr>
        </p:nvSpPr>
        <p:spPr/>
        <p:txBody>
          <a:bodyPr/>
          <a:lstStyle/>
          <a:p>
            <a:r>
              <a:rPr lang="en-US" b="0" i="0" dirty="0">
                <a:solidFill>
                  <a:srgbClr val="0070C0"/>
                </a:solidFill>
                <a:effectLst/>
                <a:latin typeface="Calibri" panose="020F0502020204030204" pitchFamily="34" charset="0"/>
                <a:cs typeface="Calibri" panose="020F0502020204030204" pitchFamily="34" charset="0"/>
              </a:rPr>
              <a:t>An operations process is simply defined as </a:t>
            </a:r>
            <a:r>
              <a:rPr lang="en-US" b="1" i="0" dirty="0">
                <a:solidFill>
                  <a:srgbClr val="0070C0"/>
                </a:solidFill>
                <a:effectLst/>
                <a:latin typeface="Calibri" panose="020F0502020204030204" pitchFamily="34" charset="0"/>
                <a:cs typeface="Calibri" panose="020F0502020204030204" pitchFamily="34" charset="0"/>
              </a:rPr>
              <a:t>the organizational method for getting a task accomplished</a:t>
            </a:r>
            <a:r>
              <a:rPr lang="en-US" b="0" i="0" dirty="0">
                <a:solidFill>
                  <a:srgbClr val="0070C0"/>
                </a:solidFill>
                <a:effectLst/>
                <a:latin typeface="Calibri" panose="020F0502020204030204" pitchFamily="34" charset="0"/>
                <a:cs typeface="Calibri" panose="020F0502020204030204" pitchFamily="34" charset="0"/>
              </a:rPr>
              <a:t>.</a:t>
            </a:r>
            <a:endParaRPr lang="cs-CZ" b="0" i="0" dirty="0">
              <a:solidFill>
                <a:srgbClr val="0070C0"/>
              </a:solidFill>
              <a:effectLst/>
              <a:latin typeface="Calibri" panose="020F0502020204030204" pitchFamily="34" charset="0"/>
              <a:cs typeface="Calibri" panose="020F0502020204030204" pitchFamily="34" charset="0"/>
            </a:endParaRPr>
          </a:p>
          <a:p>
            <a:r>
              <a:rPr lang="en-US" b="0" i="0" dirty="0">
                <a:solidFill>
                  <a:srgbClr val="0070C0"/>
                </a:solidFill>
                <a:effectLst/>
                <a:latin typeface="Calibri" panose="020F0502020204030204" pitchFamily="34" charset="0"/>
                <a:cs typeface="Calibri" panose="020F0502020204030204" pitchFamily="34" charset="0"/>
              </a:rPr>
              <a:t>It consists of four distinct primary activities, which are</a:t>
            </a:r>
            <a:r>
              <a:rPr lang="cs-CZ" b="0" i="0" dirty="0">
                <a:solidFill>
                  <a:srgbClr val="0070C0"/>
                </a:solidFill>
                <a:effectLst/>
                <a:latin typeface="Calibri" panose="020F0502020204030204" pitchFamily="34" charset="0"/>
                <a:cs typeface="Calibri" panose="020F0502020204030204" pitchFamily="34" charset="0"/>
              </a:rPr>
              <a:t> :</a:t>
            </a:r>
          </a:p>
          <a:p>
            <a:pPr lvl="1"/>
            <a:r>
              <a:rPr lang="cs-CZ" b="0" i="0" dirty="0">
                <a:solidFill>
                  <a:srgbClr val="FF0000"/>
                </a:solidFill>
                <a:effectLst/>
                <a:latin typeface="Calibri" panose="020F0502020204030204" pitchFamily="34" charset="0"/>
                <a:cs typeface="Calibri" panose="020F0502020204030204" pitchFamily="34" charset="0"/>
              </a:rPr>
              <a:t>P</a:t>
            </a:r>
            <a:r>
              <a:rPr lang="en-US" b="0" i="0" dirty="0" err="1">
                <a:solidFill>
                  <a:srgbClr val="FF0000"/>
                </a:solidFill>
                <a:effectLst/>
                <a:latin typeface="Calibri" panose="020F0502020204030204" pitchFamily="34" charset="0"/>
                <a:cs typeface="Calibri" panose="020F0502020204030204" pitchFamily="34" charset="0"/>
              </a:rPr>
              <a:t>lanning</a:t>
            </a:r>
            <a:endParaRPr lang="cs-CZ" b="0" i="0" dirty="0">
              <a:solidFill>
                <a:srgbClr val="FF0000"/>
              </a:solidFill>
              <a:effectLst/>
              <a:latin typeface="Calibri" panose="020F0502020204030204" pitchFamily="34" charset="0"/>
              <a:cs typeface="Calibri" panose="020F0502020204030204" pitchFamily="34" charset="0"/>
            </a:endParaRPr>
          </a:p>
          <a:p>
            <a:pPr lvl="1"/>
            <a:r>
              <a:rPr lang="cs-CZ" b="0" i="0" dirty="0">
                <a:effectLst/>
                <a:latin typeface="Calibri" panose="020F0502020204030204" pitchFamily="34" charset="0"/>
                <a:cs typeface="Calibri" panose="020F0502020204030204" pitchFamily="34" charset="0"/>
              </a:rPr>
              <a:t>P</a:t>
            </a:r>
            <a:r>
              <a:rPr lang="en-US" b="0" i="0" dirty="0" err="1">
                <a:effectLst/>
                <a:latin typeface="Calibri" panose="020F0502020204030204" pitchFamily="34" charset="0"/>
                <a:cs typeface="Calibri" panose="020F0502020204030204" pitchFamily="34" charset="0"/>
              </a:rPr>
              <a:t>reparing</a:t>
            </a:r>
            <a:endParaRPr lang="cs-CZ" b="0" i="0" dirty="0">
              <a:effectLst/>
              <a:latin typeface="Calibri" panose="020F0502020204030204" pitchFamily="34" charset="0"/>
              <a:cs typeface="Calibri" panose="020F0502020204030204" pitchFamily="34" charset="0"/>
            </a:endParaRPr>
          </a:p>
          <a:p>
            <a:pPr lvl="1"/>
            <a:r>
              <a:rPr lang="en-US" b="0" i="0" dirty="0">
                <a:solidFill>
                  <a:srgbClr val="00B050"/>
                </a:solidFill>
                <a:effectLst/>
                <a:latin typeface="Calibri" panose="020F0502020204030204" pitchFamily="34" charset="0"/>
                <a:cs typeface="Calibri" panose="020F0502020204030204" pitchFamily="34" charset="0"/>
              </a:rPr>
              <a:t>Executing</a:t>
            </a:r>
            <a:endParaRPr lang="cs-CZ" b="0" i="0" dirty="0">
              <a:solidFill>
                <a:srgbClr val="00B050"/>
              </a:solidFill>
              <a:effectLst/>
              <a:latin typeface="Calibri" panose="020F0502020204030204" pitchFamily="34" charset="0"/>
              <a:cs typeface="Calibri" panose="020F0502020204030204" pitchFamily="34" charset="0"/>
            </a:endParaRPr>
          </a:p>
          <a:p>
            <a:pPr lvl="1"/>
            <a:r>
              <a:rPr lang="cs-CZ" b="0" i="0" dirty="0">
                <a:solidFill>
                  <a:srgbClr val="C00000"/>
                </a:solidFill>
                <a:effectLst/>
                <a:latin typeface="Calibri" panose="020F0502020204030204" pitchFamily="34" charset="0"/>
                <a:cs typeface="Calibri" panose="020F0502020204030204" pitchFamily="34" charset="0"/>
              </a:rPr>
              <a:t>A</a:t>
            </a:r>
            <a:r>
              <a:rPr lang="en-US" b="0" i="0" dirty="0" err="1">
                <a:solidFill>
                  <a:srgbClr val="C00000"/>
                </a:solidFill>
                <a:effectLst/>
                <a:latin typeface="Calibri" panose="020F0502020204030204" pitchFamily="34" charset="0"/>
                <a:cs typeface="Calibri" panose="020F0502020204030204" pitchFamily="34" charset="0"/>
              </a:rPr>
              <a:t>ssessing</a:t>
            </a:r>
            <a:r>
              <a:rPr lang="cs-CZ" b="0" i="0" dirty="0">
                <a:solidFill>
                  <a:srgbClr val="C00000"/>
                </a:solidFill>
                <a:effectLst/>
                <a:latin typeface="Calibri" panose="020F0502020204030204" pitchFamily="34" charset="0"/>
                <a:cs typeface="Calibri" panose="020F0502020204030204" pitchFamily="34" charset="0"/>
              </a:rPr>
              <a:t>  </a:t>
            </a:r>
            <a:endParaRPr lang="en-US"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203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0F00F9-EDD1-43C2-A545-8A9AEE695CFF}"/>
              </a:ext>
            </a:extLst>
          </p:cNvPr>
          <p:cNvPicPr>
            <a:picLocks noChangeAspect="1"/>
          </p:cNvPicPr>
          <p:nvPr/>
        </p:nvPicPr>
        <p:blipFill>
          <a:blip r:embed="rId2"/>
          <a:stretch>
            <a:fillRect/>
          </a:stretch>
        </p:blipFill>
        <p:spPr>
          <a:xfrm>
            <a:off x="1497945" y="225565"/>
            <a:ext cx="9896855" cy="5566981"/>
          </a:xfrm>
          <a:prstGeom prst="rect">
            <a:avLst/>
          </a:prstGeom>
        </p:spPr>
      </p:pic>
    </p:spTree>
    <p:extLst>
      <p:ext uri="{BB962C8B-B14F-4D97-AF65-F5344CB8AC3E}">
        <p14:creationId xmlns:p14="http://schemas.microsoft.com/office/powerpoint/2010/main" val="360490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95E7C1A-DB2D-4FD1-9361-51FC0A9C19B6}"/>
              </a:ext>
            </a:extLst>
          </p:cNvPr>
          <p:cNvPicPr>
            <a:picLocks noGrp="1" noChangeAspect="1"/>
          </p:cNvPicPr>
          <p:nvPr>
            <p:ph idx="1"/>
          </p:nvPr>
        </p:nvPicPr>
        <p:blipFill>
          <a:blip r:embed="rId2"/>
          <a:stretch>
            <a:fillRect/>
          </a:stretch>
        </p:blipFill>
        <p:spPr>
          <a:xfrm>
            <a:off x="1422136" y="220779"/>
            <a:ext cx="10414734" cy="5858288"/>
          </a:xfrm>
          <a:prstGeom prst="rect">
            <a:avLst/>
          </a:prstGeom>
        </p:spPr>
      </p:pic>
    </p:spTree>
    <p:extLst>
      <p:ext uri="{BB962C8B-B14F-4D97-AF65-F5344CB8AC3E}">
        <p14:creationId xmlns:p14="http://schemas.microsoft.com/office/powerpoint/2010/main" val="252024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74601F8-465E-4EA9-9E4C-5CAE8B55F745}"/>
              </a:ext>
            </a:extLst>
          </p:cNvPr>
          <p:cNvSpPr>
            <a:spLocks noGrp="1"/>
          </p:cNvSpPr>
          <p:nvPr>
            <p:ph idx="1"/>
          </p:nvPr>
        </p:nvSpPr>
        <p:spPr>
          <a:xfrm>
            <a:off x="838200" y="1253331"/>
            <a:ext cx="10515600" cy="4351338"/>
          </a:xfrm>
        </p:spPr>
        <p:txBody>
          <a:bodyPr/>
          <a:lstStyle/>
          <a:p>
            <a:r>
              <a:rPr lang="en-US" dirty="0">
                <a:solidFill>
                  <a:srgbClr val="0070C0"/>
                </a:solidFill>
              </a:rPr>
              <a:t>The goal of a business manager using operations and operations research methods is to improve the processes. </a:t>
            </a:r>
            <a:endParaRPr lang="cs-CZ" dirty="0">
              <a:solidFill>
                <a:srgbClr val="0070C0"/>
              </a:solidFill>
            </a:endParaRPr>
          </a:p>
          <a:p>
            <a:endParaRPr lang="cs-CZ" dirty="0">
              <a:solidFill>
                <a:srgbClr val="0070C0"/>
              </a:solidFill>
            </a:endParaRPr>
          </a:p>
          <a:p>
            <a:r>
              <a:rPr lang="en-US" dirty="0">
                <a:solidFill>
                  <a:srgbClr val="0070C0"/>
                </a:solidFill>
              </a:rPr>
              <a:t>But you have to determine (find) that goal in advance.  </a:t>
            </a:r>
            <a:endParaRPr lang="cs-CZ" dirty="0">
              <a:solidFill>
                <a:srgbClr val="0070C0"/>
              </a:solidFill>
            </a:endParaRPr>
          </a:p>
          <a:p>
            <a:endParaRPr lang="en-US" dirty="0">
              <a:solidFill>
                <a:srgbClr val="0070C0"/>
              </a:solidFill>
            </a:endParaRPr>
          </a:p>
          <a:p>
            <a:r>
              <a:rPr lang="en-US" dirty="0">
                <a:solidFill>
                  <a:srgbClr val="0070C0"/>
                </a:solidFill>
              </a:rPr>
              <a:t>To achieve a goal that you do not determine is as difficult as returning from a place you have never been. </a:t>
            </a:r>
          </a:p>
        </p:txBody>
      </p:sp>
    </p:spTree>
    <p:extLst>
      <p:ext uri="{BB962C8B-B14F-4D97-AF65-F5344CB8AC3E}">
        <p14:creationId xmlns:p14="http://schemas.microsoft.com/office/powerpoint/2010/main" val="376572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8A4971-4AF4-4B71-8D1F-FA0559CFF381}"/>
              </a:ext>
            </a:extLst>
          </p:cNvPr>
          <p:cNvSpPr>
            <a:spLocks noGrp="1"/>
          </p:cNvSpPr>
          <p:nvPr>
            <p:ph type="title"/>
          </p:nvPr>
        </p:nvSpPr>
        <p:spPr>
          <a:xfrm>
            <a:off x="838200" y="506527"/>
            <a:ext cx="10515600" cy="1325563"/>
          </a:xfrm>
        </p:spPr>
        <p:txBody>
          <a:bodyPr>
            <a:normAutofit/>
          </a:bodyPr>
          <a:lstStyle/>
          <a:p>
            <a:r>
              <a:rPr lang="en-US" dirty="0"/>
              <a:t> </a:t>
            </a:r>
            <a:r>
              <a:rPr lang="en-US" sz="1800" b="1" dirty="0">
                <a:solidFill>
                  <a:srgbClr val="0070C0"/>
                </a:solidFill>
              </a:rPr>
              <a:t>NAVERTICA, the company that runs support Business Central at our faculty has a main goal : Better Bottom Line </a:t>
            </a:r>
          </a:p>
        </p:txBody>
      </p:sp>
      <p:pic>
        <p:nvPicPr>
          <p:cNvPr id="7" name="Obrázek 6">
            <a:extLst>
              <a:ext uri="{FF2B5EF4-FFF2-40B4-BE49-F238E27FC236}">
                <a16:creationId xmlns:a16="http://schemas.microsoft.com/office/drawing/2014/main" id="{373589B9-7E7D-4D13-8E17-FCC8434ECFC9}"/>
              </a:ext>
            </a:extLst>
          </p:cNvPr>
          <p:cNvPicPr>
            <a:picLocks noChangeAspect="1"/>
          </p:cNvPicPr>
          <p:nvPr/>
        </p:nvPicPr>
        <p:blipFill>
          <a:blip r:embed="rId2"/>
          <a:stretch>
            <a:fillRect/>
          </a:stretch>
        </p:blipFill>
        <p:spPr>
          <a:xfrm>
            <a:off x="1168139" y="1689170"/>
            <a:ext cx="8803148" cy="3966913"/>
          </a:xfrm>
          <a:prstGeom prst="rect">
            <a:avLst/>
          </a:prstGeom>
        </p:spPr>
      </p:pic>
      <p:sp>
        <p:nvSpPr>
          <p:cNvPr id="9" name="TextovéPole 8">
            <a:extLst>
              <a:ext uri="{FF2B5EF4-FFF2-40B4-BE49-F238E27FC236}">
                <a16:creationId xmlns:a16="http://schemas.microsoft.com/office/drawing/2014/main" id="{9F9CEF48-444B-47C9-9242-D18A94C5ECB0}"/>
              </a:ext>
            </a:extLst>
          </p:cNvPr>
          <p:cNvSpPr txBox="1"/>
          <p:nvPr/>
        </p:nvSpPr>
        <p:spPr>
          <a:xfrm>
            <a:off x="1256122" y="5791927"/>
            <a:ext cx="6094428" cy="369332"/>
          </a:xfrm>
          <a:prstGeom prst="rect">
            <a:avLst/>
          </a:prstGeom>
          <a:noFill/>
        </p:spPr>
        <p:txBody>
          <a:bodyPr wrap="square">
            <a:spAutoFit/>
          </a:bodyPr>
          <a:lstStyle/>
          <a:p>
            <a:r>
              <a:rPr lang="en-US" dirty="0">
                <a:solidFill>
                  <a:srgbClr val="FF0000"/>
                </a:solidFill>
              </a:rPr>
              <a:t>One last question : what is the Better Bottom line ? </a:t>
            </a:r>
          </a:p>
        </p:txBody>
      </p:sp>
    </p:spTree>
    <p:extLst>
      <p:ext uri="{BB962C8B-B14F-4D97-AF65-F5344CB8AC3E}">
        <p14:creationId xmlns:p14="http://schemas.microsoft.com/office/powerpoint/2010/main" val="160592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ECC8CDD5-CF00-4964-9E6D-7192F9A57232}"/>
              </a:ext>
            </a:extLst>
          </p:cNvPr>
          <p:cNvPicPr>
            <a:picLocks noChangeAspect="1"/>
          </p:cNvPicPr>
          <p:nvPr/>
        </p:nvPicPr>
        <p:blipFill>
          <a:blip r:embed="rId2"/>
          <a:stretch>
            <a:fillRect/>
          </a:stretch>
        </p:blipFill>
        <p:spPr>
          <a:xfrm>
            <a:off x="821179" y="461913"/>
            <a:ext cx="10826161" cy="6089716"/>
          </a:xfrm>
          <a:prstGeom prst="rect">
            <a:avLst/>
          </a:prstGeom>
        </p:spPr>
      </p:pic>
    </p:spTree>
    <p:extLst>
      <p:ext uri="{BB962C8B-B14F-4D97-AF65-F5344CB8AC3E}">
        <p14:creationId xmlns:p14="http://schemas.microsoft.com/office/powerpoint/2010/main" val="423022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D02B89-D7C9-488F-A2CF-01D9FF8B1C4A}"/>
              </a:ext>
            </a:extLst>
          </p:cNvPr>
          <p:cNvSpPr>
            <a:spLocks noGrp="1"/>
          </p:cNvSpPr>
          <p:nvPr>
            <p:ph type="title"/>
          </p:nvPr>
        </p:nvSpPr>
        <p:spPr/>
        <p:txBody>
          <a:bodyPr/>
          <a:lstStyle/>
          <a:p>
            <a:r>
              <a:rPr lang="cs-CZ" dirty="0" err="1">
                <a:solidFill>
                  <a:srgbClr val="0070C0"/>
                </a:solidFill>
              </a:rPr>
              <a:t>First</a:t>
            </a:r>
            <a:r>
              <a:rPr lang="cs-CZ" dirty="0">
                <a:solidFill>
                  <a:srgbClr val="0070C0"/>
                </a:solidFill>
              </a:rPr>
              <a:t> </a:t>
            </a:r>
            <a:r>
              <a:rPr lang="cs-CZ" dirty="0" err="1">
                <a:solidFill>
                  <a:srgbClr val="0070C0"/>
                </a:solidFill>
              </a:rPr>
              <a:t>approach</a:t>
            </a:r>
            <a:endParaRPr lang="en-US" dirty="0">
              <a:solidFill>
                <a:srgbClr val="0070C0"/>
              </a:solidFill>
            </a:endParaRPr>
          </a:p>
        </p:txBody>
      </p:sp>
      <p:sp>
        <p:nvSpPr>
          <p:cNvPr id="3" name="Zástupný obsah 2">
            <a:extLst>
              <a:ext uri="{FF2B5EF4-FFF2-40B4-BE49-F238E27FC236}">
                <a16:creationId xmlns:a16="http://schemas.microsoft.com/office/drawing/2014/main" id="{4C30740C-A2CE-4F01-AE1B-21C812F1842A}"/>
              </a:ext>
            </a:extLst>
          </p:cNvPr>
          <p:cNvSpPr>
            <a:spLocks noGrp="1"/>
          </p:cNvSpPr>
          <p:nvPr>
            <p:ph idx="1"/>
          </p:nvPr>
        </p:nvSpPr>
        <p:spPr/>
        <p:txBody>
          <a:bodyPr>
            <a:normAutofit/>
          </a:bodyPr>
          <a:lstStyle/>
          <a:p>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are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beginning</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course</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learned</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about</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from</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university server is.muni.cz. </a:t>
            </a:r>
          </a:p>
          <a:p>
            <a:endParaRPr lang="cs-CZ" dirty="0"/>
          </a:p>
          <a:p>
            <a:r>
              <a:rPr lang="en-US" sz="1400" b="0" i="0" dirty="0">
                <a:solidFill>
                  <a:srgbClr val="0A0A0A"/>
                </a:solidFill>
                <a:effectLst/>
                <a:latin typeface="Open Sans" panose="020B0606030504020204" pitchFamily="34" charset="0"/>
              </a:rPr>
              <a:t>This course will be present the symbiosis between the principles of operations management (OR) and the tools, that are used to control processes. Classic operations research courses are often devoted to methods and solving problems associated with processes. On the other hand, in courses that discuss sophisticated software tools such as the ERP or CRM, students will learn how to use this or that function or how these systems configured. This information is without a doubt very useful, especially for IT managers. </a:t>
            </a:r>
            <a:endParaRPr lang="cs-CZ" sz="1400" b="0" i="0" dirty="0">
              <a:solidFill>
                <a:srgbClr val="0A0A0A"/>
              </a:solidFill>
              <a:effectLst/>
              <a:latin typeface="Open Sans" panose="020B0606030504020204" pitchFamily="34" charset="0"/>
            </a:endParaRPr>
          </a:p>
          <a:p>
            <a:r>
              <a:rPr lang="en-US" sz="1400" b="0" i="0" dirty="0">
                <a:solidFill>
                  <a:srgbClr val="0A0A0A"/>
                </a:solidFill>
                <a:effectLst/>
                <a:latin typeface="Open Sans" panose="020B0606030504020204" pitchFamily="34" charset="0"/>
              </a:rPr>
              <a:t>Still, it is utterly insufficient for standard users who need to know how structured data provided by the software can be used for improvements of existing processes. This course integrates ERP and the management of operations from the perspective of the ERP system, Microsoft 365 Business Central. Operations may be interpreted as a set of functions or parts of systems transferring inputs into outputs of handy value while taking into consideration, that basic principles of operational proceedings are based on feedback and requirements</a:t>
            </a:r>
            <a:r>
              <a:rPr lang="en-US" sz="1200" b="0" i="0" dirty="0">
                <a:solidFill>
                  <a:srgbClr val="0A0A0A"/>
                </a:solidFill>
                <a:effectLst/>
                <a:latin typeface="Open Sans" panose="020B0606030504020204" pitchFamily="34" charset="0"/>
              </a:rPr>
              <a:t>. </a:t>
            </a:r>
            <a:endParaRPr lang="cs-CZ" sz="1200" b="0" i="0" dirty="0">
              <a:solidFill>
                <a:srgbClr val="0A0A0A"/>
              </a:solidFill>
              <a:effectLst/>
              <a:latin typeface="Open Sans" panose="020B0606030504020204" pitchFamily="34" charset="0"/>
            </a:endParaRPr>
          </a:p>
          <a:p>
            <a:pPr marL="0" indent="0">
              <a:buNone/>
            </a:pPr>
            <a:r>
              <a:rPr lang="cs-CZ" sz="1200" b="0" i="0" dirty="0">
                <a:solidFill>
                  <a:srgbClr val="0A0A0A"/>
                </a:solidFill>
                <a:effectLst/>
                <a:latin typeface="Open Sans" panose="020B0606030504020204" pitchFamily="34" charset="0"/>
              </a:rPr>
              <a:t> </a:t>
            </a:r>
            <a:endParaRPr lang="en-US" sz="1200" dirty="0"/>
          </a:p>
        </p:txBody>
      </p:sp>
      <p:pic>
        <p:nvPicPr>
          <p:cNvPr id="1026" name="Picture 2" descr="Confusion Around Business Development - Sort It Out!">
            <a:extLst>
              <a:ext uri="{FF2B5EF4-FFF2-40B4-BE49-F238E27FC236}">
                <a16:creationId xmlns:a16="http://schemas.microsoft.com/office/drawing/2014/main" id="{CCE2937C-5176-47AC-B4F6-C06F86EA6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575" y="2870571"/>
            <a:ext cx="6421016" cy="344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41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69FFE85-4F2F-421F-8681-B01B9FEAEE47}"/>
              </a:ext>
            </a:extLst>
          </p:cNvPr>
          <p:cNvPicPr>
            <a:picLocks noChangeAspect="1"/>
          </p:cNvPicPr>
          <p:nvPr/>
        </p:nvPicPr>
        <p:blipFill>
          <a:blip r:embed="rId2"/>
          <a:stretch>
            <a:fillRect/>
          </a:stretch>
        </p:blipFill>
        <p:spPr>
          <a:xfrm>
            <a:off x="2104583" y="639120"/>
            <a:ext cx="7982833" cy="5455202"/>
          </a:xfrm>
          <a:prstGeom prst="rect">
            <a:avLst/>
          </a:prstGeom>
        </p:spPr>
      </p:pic>
    </p:spTree>
    <p:extLst>
      <p:ext uri="{BB962C8B-B14F-4D97-AF65-F5344CB8AC3E}">
        <p14:creationId xmlns:p14="http://schemas.microsoft.com/office/powerpoint/2010/main" val="145682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EBAF15-94FC-4164-B116-DE97F052C7CC}"/>
              </a:ext>
            </a:extLst>
          </p:cNvPr>
          <p:cNvSpPr>
            <a:spLocks noGrp="1"/>
          </p:cNvSpPr>
          <p:nvPr>
            <p:ph type="title"/>
          </p:nvPr>
        </p:nvSpPr>
        <p:spPr/>
        <p:txBody>
          <a:bodyPr>
            <a:normAutofit/>
          </a:bodyPr>
          <a:lstStyle/>
          <a:p>
            <a:r>
              <a:rPr lang="cs-CZ" sz="3600" b="0" i="0" dirty="0">
                <a:solidFill>
                  <a:srgbClr val="0070C0"/>
                </a:solidFill>
                <a:effectLst/>
                <a:latin typeface="Open Sans" panose="020B0606030504020204" pitchFamily="34" charset="0"/>
              </a:rPr>
              <a:t>O</a:t>
            </a:r>
            <a:r>
              <a:rPr lang="en-US" sz="3600" b="0" i="0" dirty="0" err="1">
                <a:solidFill>
                  <a:srgbClr val="0070C0"/>
                </a:solidFill>
                <a:effectLst/>
                <a:latin typeface="Open Sans" panose="020B0606030504020204" pitchFamily="34" charset="0"/>
              </a:rPr>
              <a:t>perational</a:t>
            </a:r>
            <a:r>
              <a:rPr lang="en-US" sz="3600" b="0" i="0" dirty="0">
                <a:solidFill>
                  <a:srgbClr val="0070C0"/>
                </a:solidFill>
                <a:effectLst/>
                <a:latin typeface="Open Sans" panose="020B0606030504020204" pitchFamily="34" charset="0"/>
              </a:rPr>
              <a:t> horizons</a:t>
            </a:r>
            <a:endParaRPr lang="en-US" sz="3600" dirty="0">
              <a:solidFill>
                <a:srgbClr val="0070C0"/>
              </a:solidFill>
            </a:endParaRPr>
          </a:p>
        </p:txBody>
      </p:sp>
      <p:sp>
        <p:nvSpPr>
          <p:cNvPr id="3" name="Zástupný obsah 2">
            <a:extLst>
              <a:ext uri="{FF2B5EF4-FFF2-40B4-BE49-F238E27FC236}">
                <a16:creationId xmlns:a16="http://schemas.microsoft.com/office/drawing/2014/main" id="{E1279802-7583-4942-838B-183932F86A3B}"/>
              </a:ext>
            </a:extLst>
          </p:cNvPr>
          <p:cNvSpPr>
            <a:spLocks noGrp="1"/>
          </p:cNvSpPr>
          <p:nvPr>
            <p:ph idx="1"/>
          </p:nvPr>
        </p:nvSpPr>
        <p:spPr/>
        <p:txBody>
          <a:bodyPr/>
          <a:lstStyle/>
          <a:p>
            <a:r>
              <a:rPr lang="en-US" sz="1200" dirty="0">
                <a:solidFill>
                  <a:srgbClr val="0A0A0A"/>
                </a:solidFill>
                <a:latin typeface="Open Sans" panose="020B0606030504020204" pitchFamily="34" charset="0"/>
              </a:rPr>
              <a:t>The operational horizons addressed in the course are divided into </a:t>
            </a:r>
            <a:r>
              <a:rPr lang="cs-CZ" sz="1200" dirty="0" err="1">
                <a:solidFill>
                  <a:srgbClr val="0A0A0A"/>
                </a:solidFill>
                <a:latin typeface="Open Sans" panose="020B0606030504020204" pitchFamily="34" charset="0"/>
              </a:rPr>
              <a:t>following</a:t>
            </a:r>
            <a:r>
              <a:rPr lang="en-US" sz="1200" dirty="0">
                <a:solidFill>
                  <a:srgbClr val="0A0A0A"/>
                </a:solidFill>
                <a:latin typeface="Open Sans" panose="020B0606030504020204" pitchFamily="34" charset="0"/>
              </a:rPr>
              <a:t> sectors: </a:t>
            </a:r>
            <a:endParaRPr lang="cs-CZ" sz="1200" dirty="0">
              <a:solidFill>
                <a:srgbClr val="0A0A0A"/>
              </a:solidFill>
              <a:latin typeface="Open Sans" panose="020B0606030504020204" pitchFamily="34" charset="0"/>
            </a:endParaRPr>
          </a:p>
          <a:p>
            <a:r>
              <a:rPr lang="en-US" sz="1200" b="1" dirty="0">
                <a:solidFill>
                  <a:srgbClr val="FF0000"/>
                </a:solidFill>
                <a:latin typeface="Open Sans" panose="020B0606030504020204" pitchFamily="34" charset="0"/>
              </a:rPr>
              <a:t>Finance and Accounting</a:t>
            </a:r>
            <a:r>
              <a:rPr lang="cs-CZ" sz="1200" b="1" dirty="0">
                <a:solidFill>
                  <a:srgbClr val="FF0000"/>
                </a:solidFill>
                <a:latin typeface="Open Sans" panose="020B0606030504020204" pitchFamily="34" charset="0"/>
              </a:rPr>
              <a:t> </a:t>
            </a:r>
          </a:p>
          <a:p>
            <a:pPr lvl="1"/>
            <a:r>
              <a:rPr lang="cs-CZ" sz="1200" dirty="0" err="1">
                <a:solidFill>
                  <a:srgbClr val="0A0A0A"/>
                </a:solidFill>
                <a:latin typeface="Open Sans" panose="020B0606030504020204" pitchFamily="34" charset="0"/>
              </a:rPr>
              <a:t>Handling</a:t>
            </a:r>
            <a:r>
              <a:rPr lang="cs-CZ" sz="1200" dirty="0">
                <a:solidFill>
                  <a:srgbClr val="0A0A0A"/>
                </a:solidFill>
                <a:latin typeface="Open Sans" panose="020B0606030504020204" pitchFamily="34" charset="0"/>
              </a:rPr>
              <a:t> </a:t>
            </a:r>
            <a:r>
              <a:rPr lang="en-US" sz="1200" dirty="0">
                <a:solidFill>
                  <a:srgbClr val="0A0A0A"/>
                </a:solidFill>
                <a:latin typeface="Open Sans" panose="020B0606030504020204" pitchFamily="34" charset="0"/>
              </a:rPr>
              <a:t>data </a:t>
            </a:r>
            <a:r>
              <a:rPr lang="cs-CZ" sz="1200" dirty="0">
                <a:solidFill>
                  <a:srgbClr val="0A0A0A"/>
                </a:solidFill>
                <a:latin typeface="Open Sans" panose="020B0606030504020204" pitchFamily="34" charset="0"/>
              </a:rPr>
              <a:t>(chart </a:t>
            </a:r>
            <a:r>
              <a:rPr lang="cs-CZ" sz="1200" dirty="0" err="1">
                <a:solidFill>
                  <a:srgbClr val="0A0A0A"/>
                </a:solidFill>
                <a:latin typeface="Open Sans" panose="020B0606030504020204" pitchFamily="34" charset="0"/>
              </a:rPr>
              <a:t>of</a:t>
            </a:r>
            <a:r>
              <a:rPr lang="cs-CZ" sz="1200" dirty="0">
                <a:solidFill>
                  <a:srgbClr val="0A0A0A"/>
                </a:solidFill>
                <a:latin typeface="Open Sans" panose="020B0606030504020204" pitchFamily="34" charset="0"/>
              </a:rPr>
              <a:t> </a:t>
            </a:r>
            <a:r>
              <a:rPr lang="cs-CZ" sz="1200" dirty="0" err="1">
                <a:solidFill>
                  <a:srgbClr val="0A0A0A"/>
                </a:solidFill>
                <a:latin typeface="Open Sans" panose="020B0606030504020204" pitchFamily="34" charset="0"/>
              </a:rPr>
              <a:t>accounts</a:t>
            </a:r>
            <a:r>
              <a:rPr lang="cs-CZ" sz="1200" dirty="0">
                <a:solidFill>
                  <a:srgbClr val="0A0A0A"/>
                </a:solidFill>
                <a:latin typeface="Open Sans" panose="020B0606030504020204" pitchFamily="34" charset="0"/>
              </a:rPr>
              <a:t>, G/L </a:t>
            </a:r>
            <a:r>
              <a:rPr lang="cs-CZ" sz="1200" dirty="0" err="1">
                <a:solidFill>
                  <a:srgbClr val="0A0A0A"/>
                </a:solidFill>
                <a:latin typeface="Open Sans" panose="020B0606030504020204" pitchFamily="34" charset="0"/>
              </a:rPr>
              <a:t>entries</a:t>
            </a:r>
            <a:r>
              <a:rPr lang="cs-CZ" sz="1200" dirty="0">
                <a:solidFill>
                  <a:srgbClr val="0A0A0A"/>
                </a:solidFill>
                <a:latin typeface="Open Sans" panose="020B0606030504020204" pitchFamily="34" charset="0"/>
              </a:rPr>
              <a:t>, </a:t>
            </a:r>
          </a:p>
          <a:p>
            <a:pPr lvl="1"/>
            <a:r>
              <a:rPr lang="cs-CZ" sz="1200" dirty="0">
                <a:solidFill>
                  <a:srgbClr val="0A0A0A"/>
                </a:solidFill>
                <a:latin typeface="Open Sans" panose="020B0606030504020204" pitchFamily="34" charset="0"/>
              </a:rPr>
              <a:t>Basic </a:t>
            </a:r>
            <a:r>
              <a:rPr lang="cs-CZ" sz="1200" dirty="0" err="1">
                <a:solidFill>
                  <a:srgbClr val="0A0A0A"/>
                </a:solidFill>
                <a:latin typeface="Open Sans" panose="020B0606030504020204" pitchFamily="34" charset="0"/>
              </a:rPr>
              <a:t>watehousing</a:t>
            </a:r>
            <a:r>
              <a:rPr lang="cs-CZ" sz="1200" dirty="0">
                <a:solidFill>
                  <a:srgbClr val="0A0A0A"/>
                </a:solidFill>
                <a:latin typeface="Open Sans" panose="020B0606030504020204" pitchFamily="34" charset="0"/>
              </a:rPr>
              <a:t> (</a:t>
            </a:r>
            <a:r>
              <a:rPr lang="cs-CZ" sz="1200" dirty="0" err="1">
                <a:solidFill>
                  <a:srgbClr val="0A0A0A"/>
                </a:solidFill>
                <a:latin typeface="Open Sans" panose="020B0606030504020204" pitchFamily="34" charset="0"/>
              </a:rPr>
              <a:t>locations</a:t>
            </a:r>
            <a:r>
              <a:rPr lang="cs-CZ" sz="1200" dirty="0">
                <a:solidFill>
                  <a:srgbClr val="0A0A0A"/>
                </a:solidFill>
                <a:latin typeface="Open Sans" panose="020B0606030504020204" pitchFamily="34" charset="0"/>
              </a:rPr>
              <a:t>, </a:t>
            </a:r>
            <a:r>
              <a:rPr lang="cs-CZ" sz="1200" dirty="0" err="1">
                <a:solidFill>
                  <a:srgbClr val="0A0A0A"/>
                </a:solidFill>
                <a:latin typeface="Open Sans" panose="020B0606030504020204" pitchFamily="34" charset="0"/>
              </a:rPr>
              <a:t>Costing</a:t>
            </a:r>
            <a:r>
              <a:rPr lang="cs-CZ" sz="1200" dirty="0">
                <a:solidFill>
                  <a:srgbClr val="0A0A0A"/>
                </a:solidFill>
                <a:latin typeface="Open Sans" panose="020B0606030504020204" pitchFamily="34" charset="0"/>
              </a:rPr>
              <a:t> </a:t>
            </a:r>
            <a:r>
              <a:rPr lang="cs-CZ" sz="1200" dirty="0" err="1">
                <a:solidFill>
                  <a:srgbClr val="0A0A0A"/>
                </a:solidFill>
                <a:latin typeface="Open Sans" panose="020B0606030504020204" pitchFamily="34" charset="0"/>
              </a:rPr>
              <a:t>Methods</a:t>
            </a:r>
            <a:r>
              <a:rPr lang="cs-CZ" sz="1200" dirty="0">
                <a:solidFill>
                  <a:srgbClr val="0A0A0A"/>
                </a:solidFill>
                <a:latin typeface="Open Sans" panose="020B0606030504020204" pitchFamily="34" charset="0"/>
              </a:rPr>
              <a:t>…) –</a:t>
            </a:r>
            <a:r>
              <a:rPr lang="cs-CZ" sz="1200" dirty="0" err="1">
                <a:solidFill>
                  <a:srgbClr val="0A0A0A"/>
                </a:solidFill>
                <a:latin typeface="Open Sans" panose="020B0606030504020204" pitchFamily="34" charset="0"/>
              </a:rPr>
              <a:t>related</a:t>
            </a:r>
            <a:r>
              <a:rPr lang="cs-CZ" sz="1200" dirty="0">
                <a:solidFill>
                  <a:srgbClr val="0A0A0A"/>
                </a:solidFill>
                <a:latin typeface="Open Sans" panose="020B0606030504020204" pitchFamily="34" charset="0"/>
              </a:rPr>
              <a:t> to </a:t>
            </a:r>
            <a:r>
              <a:rPr lang="cs-CZ" sz="1200" dirty="0" err="1">
                <a:solidFill>
                  <a:srgbClr val="0A0A0A"/>
                </a:solidFill>
                <a:latin typeface="Open Sans" panose="020B0606030504020204" pitchFamily="34" charset="0"/>
              </a:rPr>
              <a:t>inventory</a:t>
            </a:r>
            <a:r>
              <a:rPr lang="cs-CZ" sz="1200" dirty="0">
                <a:solidFill>
                  <a:srgbClr val="0A0A0A"/>
                </a:solidFill>
                <a:latin typeface="Open Sans" panose="020B0606030504020204" pitchFamily="34" charset="0"/>
              </a:rPr>
              <a:t> </a:t>
            </a:r>
            <a:r>
              <a:rPr lang="cs-CZ" sz="1200" dirty="0" err="1">
                <a:solidFill>
                  <a:srgbClr val="0A0A0A"/>
                </a:solidFill>
                <a:latin typeface="Open Sans" panose="020B0606030504020204" pitchFamily="34" charset="0"/>
              </a:rPr>
              <a:t>cost</a:t>
            </a:r>
            <a:r>
              <a:rPr lang="cs-CZ" sz="1200" dirty="0">
                <a:solidFill>
                  <a:srgbClr val="0A0A0A"/>
                </a:solidFill>
                <a:latin typeface="Open Sans" panose="020B0606030504020204" pitchFamily="34" charset="0"/>
              </a:rPr>
              <a:t> management</a:t>
            </a:r>
          </a:p>
          <a:p>
            <a:pPr lvl="1"/>
            <a:r>
              <a:rPr lang="cs-CZ" sz="1200" dirty="0">
                <a:solidFill>
                  <a:srgbClr val="0A0A0A"/>
                </a:solidFill>
                <a:latin typeface="Open Sans" panose="020B0606030504020204" pitchFamily="34" charset="0"/>
              </a:rPr>
              <a:t>B</a:t>
            </a:r>
            <a:r>
              <a:rPr lang="en-US" sz="1200" dirty="0" err="1">
                <a:solidFill>
                  <a:srgbClr val="0A0A0A"/>
                </a:solidFill>
                <a:latin typeface="Open Sans" panose="020B0606030504020204" pitchFamily="34" charset="0"/>
              </a:rPr>
              <a:t>asic</a:t>
            </a:r>
            <a:r>
              <a:rPr lang="en-US" sz="1200" dirty="0">
                <a:solidFill>
                  <a:srgbClr val="0A0A0A"/>
                </a:solidFill>
                <a:latin typeface="Open Sans" panose="020B0606030504020204" pitchFamily="34" charset="0"/>
              </a:rPr>
              <a:t> reporting</a:t>
            </a:r>
            <a:r>
              <a:rPr lang="cs-CZ" sz="1200" dirty="0">
                <a:solidFill>
                  <a:srgbClr val="0A0A0A"/>
                </a:solidFill>
                <a:latin typeface="Open Sans" panose="020B0606030504020204" pitchFamily="34" charset="0"/>
              </a:rPr>
              <a:t> </a:t>
            </a:r>
          </a:p>
          <a:p>
            <a:pPr lvl="1"/>
            <a:r>
              <a:rPr lang="cs-CZ" sz="1200" dirty="0" err="1">
                <a:solidFill>
                  <a:srgbClr val="0A0A0A"/>
                </a:solidFill>
                <a:latin typeface="Open Sans" panose="020B0606030504020204" pitchFamily="34" charset="0"/>
              </a:rPr>
              <a:t>Payments</a:t>
            </a:r>
            <a:r>
              <a:rPr lang="cs-CZ" sz="1200" dirty="0">
                <a:solidFill>
                  <a:srgbClr val="0A0A0A"/>
                </a:solidFill>
                <a:latin typeface="Open Sans" panose="020B0606030504020204" pitchFamily="34" charset="0"/>
              </a:rPr>
              <a:t> </a:t>
            </a:r>
          </a:p>
          <a:p>
            <a:pPr lvl="1"/>
            <a:r>
              <a:rPr lang="cs-CZ" sz="1200" dirty="0">
                <a:solidFill>
                  <a:srgbClr val="0A0A0A"/>
                </a:solidFill>
                <a:latin typeface="Open Sans" panose="020B0606030504020204" pitchFamily="34" charset="0"/>
              </a:rPr>
              <a:t>G/L B</a:t>
            </a:r>
            <a:r>
              <a:rPr lang="en-US" sz="1200" dirty="0" err="1">
                <a:solidFill>
                  <a:srgbClr val="0A0A0A"/>
                </a:solidFill>
                <a:latin typeface="Open Sans" panose="020B0606030504020204" pitchFamily="34" charset="0"/>
              </a:rPr>
              <a:t>udgets</a:t>
            </a:r>
            <a:r>
              <a:rPr lang="en-US" sz="1200" dirty="0">
                <a:solidFill>
                  <a:srgbClr val="0A0A0A"/>
                </a:solidFill>
                <a:latin typeface="Open Sans" panose="020B0606030504020204" pitchFamily="34" charset="0"/>
              </a:rPr>
              <a:t> </a:t>
            </a:r>
            <a:endParaRPr lang="cs-CZ" sz="1200" dirty="0">
              <a:solidFill>
                <a:srgbClr val="0A0A0A"/>
              </a:solidFill>
              <a:latin typeface="Open Sans" panose="020B0606030504020204" pitchFamily="34" charset="0"/>
            </a:endParaRPr>
          </a:p>
          <a:p>
            <a:r>
              <a:rPr lang="en-US" sz="1200" b="1" dirty="0">
                <a:solidFill>
                  <a:srgbClr val="0070C0"/>
                </a:solidFill>
                <a:latin typeface="Open Sans" panose="020B0606030504020204" pitchFamily="34" charset="0"/>
              </a:rPr>
              <a:t>Suppliers</a:t>
            </a:r>
            <a:endParaRPr lang="cs-CZ" sz="1200" b="1" dirty="0">
              <a:solidFill>
                <a:srgbClr val="0070C0"/>
              </a:solidFill>
              <a:latin typeface="Open Sans" panose="020B0606030504020204" pitchFamily="34" charset="0"/>
            </a:endParaRPr>
          </a:p>
          <a:p>
            <a:pPr lvl="1"/>
            <a:r>
              <a:rPr lang="cs-CZ" sz="1200" dirty="0" err="1">
                <a:solidFill>
                  <a:srgbClr val="0A0A0A"/>
                </a:solidFill>
                <a:latin typeface="Open Sans" panose="020B0606030504020204" pitchFamily="34" charset="0"/>
              </a:rPr>
              <a:t>Purchase</a:t>
            </a:r>
            <a:r>
              <a:rPr lang="cs-CZ" sz="1200" dirty="0">
                <a:solidFill>
                  <a:srgbClr val="0A0A0A"/>
                </a:solidFill>
                <a:latin typeface="Open Sans" panose="020B0606030504020204" pitchFamily="34" charset="0"/>
              </a:rPr>
              <a:t> </a:t>
            </a:r>
            <a:r>
              <a:rPr lang="cs-CZ" sz="1200" dirty="0" err="1">
                <a:solidFill>
                  <a:srgbClr val="0A0A0A"/>
                </a:solidFill>
                <a:latin typeface="Open Sans" panose="020B0606030504020204" pitchFamily="34" charset="0"/>
              </a:rPr>
              <a:t>Orders</a:t>
            </a:r>
            <a:r>
              <a:rPr lang="en-US" sz="1200" dirty="0">
                <a:solidFill>
                  <a:srgbClr val="0A0A0A"/>
                </a:solidFill>
                <a:latin typeface="Open Sans" panose="020B0606030504020204" pitchFamily="34" charset="0"/>
              </a:rPr>
              <a:t>s for </a:t>
            </a:r>
            <a:r>
              <a:rPr lang="cs-CZ" sz="1200" dirty="0">
                <a:solidFill>
                  <a:srgbClr val="0A0A0A"/>
                </a:solidFill>
                <a:latin typeface="Open Sans" panose="020B0606030504020204" pitchFamily="34" charset="0"/>
              </a:rPr>
              <a:t>to </a:t>
            </a:r>
            <a:r>
              <a:rPr lang="cs-CZ" sz="1200" dirty="0" err="1">
                <a:solidFill>
                  <a:srgbClr val="0A0A0A"/>
                </a:solidFill>
                <a:latin typeface="Open Sans" panose="020B0606030504020204" pitchFamily="34" charset="0"/>
              </a:rPr>
              <a:t>cover</a:t>
            </a:r>
            <a:r>
              <a:rPr lang="cs-CZ" sz="1200" dirty="0">
                <a:solidFill>
                  <a:srgbClr val="0A0A0A"/>
                </a:solidFill>
                <a:latin typeface="Open Sans" panose="020B0606030504020204" pitchFamily="34" charset="0"/>
              </a:rPr>
              <a:t> </a:t>
            </a:r>
            <a:r>
              <a:rPr lang="cs-CZ" sz="1200" dirty="0" err="1">
                <a:solidFill>
                  <a:srgbClr val="0A0A0A"/>
                </a:solidFill>
                <a:latin typeface="Open Sans" panose="020B0606030504020204" pitchFamily="34" charset="0"/>
              </a:rPr>
              <a:t>demands</a:t>
            </a:r>
            <a:r>
              <a:rPr lang="cs-CZ" sz="1200" dirty="0">
                <a:solidFill>
                  <a:srgbClr val="0A0A0A"/>
                </a:solidFill>
                <a:latin typeface="Open Sans" panose="020B0606030504020204" pitchFamily="34" charset="0"/>
              </a:rPr>
              <a:t> (Sales </a:t>
            </a:r>
            <a:r>
              <a:rPr lang="cs-CZ" sz="1200" dirty="0" err="1">
                <a:solidFill>
                  <a:srgbClr val="0A0A0A"/>
                </a:solidFill>
                <a:latin typeface="Open Sans" panose="020B0606030504020204" pitchFamily="34" charset="0"/>
              </a:rPr>
              <a:t>Orders</a:t>
            </a:r>
            <a:r>
              <a:rPr lang="cs-CZ" sz="1200" dirty="0">
                <a:solidFill>
                  <a:srgbClr val="0A0A0A"/>
                </a:solidFill>
                <a:latin typeface="Open Sans" panose="020B0606030504020204" pitchFamily="34" charset="0"/>
              </a:rPr>
              <a:t> </a:t>
            </a:r>
            <a:r>
              <a:rPr lang="cs-CZ" sz="1200" dirty="0" err="1">
                <a:solidFill>
                  <a:srgbClr val="0A0A0A"/>
                </a:solidFill>
                <a:latin typeface="Open Sans" panose="020B0606030504020204" pitchFamily="34" charset="0"/>
              </a:rPr>
              <a:t>of</a:t>
            </a:r>
            <a:r>
              <a:rPr lang="cs-CZ" sz="1200" dirty="0">
                <a:solidFill>
                  <a:srgbClr val="0A0A0A"/>
                </a:solidFill>
                <a:latin typeface="Open Sans" panose="020B0606030504020204" pitchFamily="34" charset="0"/>
              </a:rPr>
              <a:t> </a:t>
            </a:r>
            <a:r>
              <a:rPr lang="cs-CZ" sz="1200" dirty="0" err="1">
                <a:solidFill>
                  <a:srgbClr val="0A0A0A"/>
                </a:solidFill>
                <a:latin typeface="Open Sans" panose="020B0606030504020204" pitchFamily="34" charset="0"/>
              </a:rPr>
              <a:t>Forecats</a:t>
            </a:r>
            <a:r>
              <a:rPr lang="cs-CZ" sz="1200" dirty="0">
                <a:solidFill>
                  <a:srgbClr val="0A0A0A"/>
                </a:solidFill>
                <a:latin typeface="Open Sans" panose="020B0606030504020204" pitchFamily="34" charset="0"/>
              </a:rPr>
              <a:t>) - </a:t>
            </a:r>
            <a:r>
              <a:rPr lang="en-US" sz="1200" dirty="0">
                <a:solidFill>
                  <a:srgbClr val="0A0A0A"/>
                </a:solidFill>
                <a:latin typeface="Open Sans" panose="020B0606030504020204" pitchFamily="34" charset="0"/>
              </a:rPr>
              <a:t>material replenishment</a:t>
            </a:r>
            <a:r>
              <a:rPr lang="cs-CZ" sz="1200" dirty="0">
                <a:solidFill>
                  <a:srgbClr val="0A0A0A"/>
                </a:solidFill>
                <a:latin typeface="Open Sans" panose="020B0606030504020204" pitchFamily="34" charset="0"/>
              </a:rPr>
              <a:t> </a:t>
            </a:r>
          </a:p>
          <a:p>
            <a:pPr lvl="1"/>
            <a:r>
              <a:rPr lang="cs-CZ" sz="1200" dirty="0">
                <a:solidFill>
                  <a:srgbClr val="0A0A0A"/>
                </a:solidFill>
                <a:latin typeface="Open Sans" panose="020B0606030504020204" pitchFamily="34" charset="0"/>
              </a:rPr>
              <a:t>M</a:t>
            </a:r>
            <a:r>
              <a:rPr lang="en-US" sz="1200" dirty="0" err="1">
                <a:solidFill>
                  <a:srgbClr val="0A0A0A"/>
                </a:solidFill>
                <a:latin typeface="Open Sans" panose="020B0606030504020204" pitchFamily="34" charset="0"/>
              </a:rPr>
              <a:t>aterial</a:t>
            </a:r>
            <a:r>
              <a:rPr lang="en-US" sz="1200" dirty="0">
                <a:solidFill>
                  <a:srgbClr val="0A0A0A"/>
                </a:solidFill>
                <a:latin typeface="Open Sans" panose="020B0606030504020204" pitchFamily="34" charset="0"/>
              </a:rPr>
              <a:t> availability</a:t>
            </a:r>
            <a:r>
              <a:rPr lang="cs-CZ" sz="1200" dirty="0">
                <a:solidFill>
                  <a:srgbClr val="0A0A0A"/>
                </a:solidFill>
                <a:latin typeface="Open Sans" panose="020B0606030504020204" pitchFamily="34" charset="0"/>
              </a:rPr>
              <a:t> (MRP) </a:t>
            </a:r>
          </a:p>
          <a:p>
            <a:pPr lvl="1"/>
            <a:r>
              <a:rPr lang="en-US" sz="1200" dirty="0">
                <a:solidFill>
                  <a:srgbClr val="0A0A0A"/>
                </a:solidFill>
                <a:latin typeface="Open Sans" panose="020B0606030504020204" pitchFamily="34" charset="0"/>
              </a:rPr>
              <a:t>Marketing </a:t>
            </a:r>
            <a:r>
              <a:rPr lang="cs-CZ" sz="1200" dirty="0">
                <a:solidFill>
                  <a:srgbClr val="0A0A0A"/>
                </a:solidFill>
                <a:latin typeface="Open Sans" panose="020B0606030504020204" pitchFamily="34" charset="0"/>
              </a:rPr>
              <a:t>_CRM </a:t>
            </a:r>
            <a:r>
              <a:rPr lang="en-US" sz="1200" dirty="0">
                <a:solidFill>
                  <a:srgbClr val="0A0A0A"/>
                </a:solidFill>
                <a:latin typeface="Open Sans" panose="020B0606030504020204" pitchFamily="34" charset="0"/>
              </a:rPr>
              <a:t>(product availability, lead time estimates, business opportunities, dispatching, sales forecasts, customer feedback).</a:t>
            </a:r>
            <a:endParaRPr lang="cs-CZ" sz="1200" dirty="0">
              <a:solidFill>
                <a:srgbClr val="0A0A0A"/>
              </a:solidFill>
              <a:latin typeface="Open Sans" panose="020B0606030504020204" pitchFamily="34" charset="0"/>
            </a:endParaRPr>
          </a:p>
          <a:p>
            <a:r>
              <a:rPr lang="cs-CZ" sz="1200" b="1" dirty="0" err="1">
                <a:solidFill>
                  <a:srgbClr val="00B050"/>
                </a:solidFill>
                <a:latin typeface="Open Sans" panose="020B0606030504020204" pitchFamily="34" charset="0"/>
              </a:rPr>
              <a:t>Customers</a:t>
            </a:r>
            <a:endParaRPr lang="cs-CZ" sz="1200" b="1" dirty="0">
              <a:solidFill>
                <a:srgbClr val="00B050"/>
              </a:solidFill>
              <a:latin typeface="Open Sans" panose="020B0606030504020204" pitchFamily="34" charset="0"/>
            </a:endParaRPr>
          </a:p>
          <a:p>
            <a:pPr lvl="1"/>
            <a:r>
              <a:rPr lang="cs-CZ" sz="1200" dirty="0">
                <a:solidFill>
                  <a:srgbClr val="0A0A0A"/>
                </a:solidFill>
                <a:latin typeface="Open Sans" panose="020B0606030504020204" pitchFamily="34" charset="0"/>
              </a:rPr>
              <a:t>Sales </a:t>
            </a:r>
            <a:r>
              <a:rPr lang="cs-CZ" sz="1200" dirty="0" err="1">
                <a:solidFill>
                  <a:srgbClr val="0A0A0A"/>
                </a:solidFill>
                <a:latin typeface="Open Sans" panose="020B0606030504020204" pitchFamily="34" charset="0"/>
              </a:rPr>
              <a:t>Orders</a:t>
            </a:r>
            <a:r>
              <a:rPr lang="cs-CZ" sz="1200" dirty="0">
                <a:solidFill>
                  <a:srgbClr val="0A0A0A"/>
                </a:solidFill>
                <a:latin typeface="Open Sans" panose="020B0606030504020204" pitchFamily="34" charset="0"/>
              </a:rPr>
              <a:t> , </a:t>
            </a:r>
            <a:r>
              <a:rPr lang="cs-CZ" sz="1200" dirty="0" err="1">
                <a:solidFill>
                  <a:srgbClr val="0A0A0A"/>
                </a:solidFill>
                <a:latin typeface="Open Sans" panose="020B0606030504020204" pitchFamily="34" charset="0"/>
              </a:rPr>
              <a:t>margins</a:t>
            </a:r>
            <a:r>
              <a:rPr lang="cs-CZ" sz="1200" dirty="0">
                <a:solidFill>
                  <a:srgbClr val="0A0A0A"/>
                </a:solidFill>
                <a:latin typeface="Open Sans" panose="020B0606030504020204" pitchFamily="34" charset="0"/>
              </a:rPr>
              <a:t>, </a:t>
            </a:r>
            <a:r>
              <a:rPr lang="cs-CZ" sz="1200" dirty="0" err="1">
                <a:solidFill>
                  <a:srgbClr val="0A0A0A"/>
                </a:solidFill>
                <a:latin typeface="Open Sans" panose="020B0606030504020204" pitchFamily="34" charset="0"/>
              </a:rPr>
              <a:t>balances</a:t>
            </a:r>
            <a:r>
              <a:rPr lang="cs-CZ" sz="1200" dirty="0">
                <a:solidFill>
                  <a:srgbClr val="0A0A0A"/>
                </a:solidFill>
                <a:latin typeface="Open Sans" panose="020B0606030504020204" pitchFamily="34" charset="0"/>
              </a:rPr>
              <a:t>, </a:t>
            </a:r>
            <a:r>
              <a:rPr lang="cs-CZ" sz="1200" dirty="0" err="1">
                <a:solidFill>
                  <a:srgbClr val="0A0A0A"/>
                </a:solidFill>
                <a:latin typeface="Open Sans" panose="020B0606030504020204" pitchFamily="34" charset="0"/>
              </a:rPr>
              <a:t>Credit</a:t>
            </a:r>
            <a:r>
              <a:rPr lang="cs-CZ" sz="1200" dirty="0">
                <a:solidFill>
                  <a:srgbClr val="0A0A0A"/>
                </a:solidFill>
                <a:latin typeface="Open Sans" panose="020B0606030504020204" pitchFamily="34" charset="0"/>
              </a:rPr>
              <a:t> </a:t>
            </a:r>
            <a:r>
              <a:rPr lang="cs-CZ" sz="1200" dirty="0" err="1">
                <a:solidFill>
                  <a:srgbClr val="0A0A0A"/>
                </a:solidFill>
                <a:latin typeface="Open Sans" panose="020B0606030504020204" pitchFamily="34" charset="0"/>
              </a:rPr>
              <a:t>limits,Payment</a:t>
            </a:r>
            <a:r>
              <a:rPr lang="cs-CZ" sz="1200" dirty="0">
                <a:solidFill>
                  <a:srgbClr val="0A0A0A"/>
                </a:solidFill>
                <a:latin typeface="Open Sans" panose="020B0606030504020204" pitchFamily="34" charset="0"/>
              </a:rPr>
              <a:t> </a:t>
            </a:r>
            <a:r>
              <a:rPr lang="cs-CZ" sz="1200" dirty="0" err="1">
                <a:solidFill>
                  <a:srgbClr val="0A0A0A"/>
                </a:solidFill>
                <a:latin typeface="Open Sans" panose="020B0606030504020204" pitchFamily="34" charset="0"/>
              </a:rPr>
              <a:t>terms</a:t>
            </a:r>
            <a:r>
              <a:rPr lang="cs-CZ" sz="1200" dirty="0">
                <a:solidFill>
                  <a:srgbClr val="0A0A0A"/>
                </a:solidFill>
                <a:latin typeface="Open Sans" panose="020B0606030504020204" pitchFamily="34" charset="0"/>
              </a:rPr>
              <a:t>,…</a:t>
            </a:r>
          </a:p>
          <a:p>
            <a:pPr lvl="1"/>
            <a:r>
              <a:rPr lang="cs-CZ" sz="1200" dirty="0">
                <a:solidFill>
                  <a:srgbClr val="0A0A0A"/>
                </a:solidFill>
                <a:latin typeface="Open Sans" panose="020B0606030504020204" pitchFamily="34" charset="0"/>
              </a:rPr>
              <a:t>Sales </a:t>
            </a:r>
            <a:r>
              <a:rPr lang="cs-CZ" sz="1200" dirty="0" err="1">
                <a:solidFill>
                  <a:srgbClr val="0A0A0A"/>
                </a:solidFill>
                <a:latin typeface="Open Sans" panose="020B0606030504020204" pitchFamily="34" charset="0"/>
              </a:rPr>
              <a:t>Analysis</a:t>
            </a:r>
            <a:r>
              <a:rPr lang="cs-CZ" sz="1200" dirty="0">
                <a:solidFill>
                  <a:srgbClr val="0A0A0A"/>
                </a:solidFill>
                <a:latin typeface="Open Sans" panose="020B0606030504020204" pitchFamily="34" charset="0"/>
              </a:rPr>
              <a:t>  </a:t>
            </a:r>
            <a:endParaRPr lang="en-US" sz="1200" dirty="0">
              <a:solidFill>
                <a:srgbClr val="0A0A0A"/>
              </a:solidFill>
              <a:latin typeface="Open Sans" panose="020B0606030504020204" pitchFamily="34" charset="0"/>
            </a:endParaRPr>
          </a:p>
          <a:p>
            <a:pPr marL="0" indent="0">
              <a:buNone/>
            </a:pPr>
            <a:r>
              <a:rPr lang="cs-CZ" sz="1200" dirty="0">
                <a:solidFill>
                  <a:srgbClr val="0A0A0A"/>
                </a:solidFill>
                <a:latin typeface="Open Sans" panose="020B0606030504020204" pitchFamily="34" charset="0"/>
              </a:rPr>
              <a:t> </a:t>
            </a:r>
            <a:endParaRPr lang="en-US" sz="1200" dirty="0">
              <a:solidFill>
                <a:srgbClr val="0A0A0A"/>
              </a:solidFill>
              <a:latin typeface="Open Sans" panose="020B0606030504020204" pitchFamily="34" charset="0"/>
            </a:endParaRPr>
          </a:p>
        </p:txBody>
      </p:sp>
    </p:spTree>
    <p:extLst>
      <p:ext uri="{BB962C8B-B14F-4D97-AF65-F5344CB8AC3E}">
        <p14:creationId xmlns:p14="http://schemas.microsoft.com/office/powerpoint/2010/main" val="399898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1C7AD8-03BA-4904-BB9E-F5DC0678D3AC}"/>
              </a:ext>
            </a:extLst>
          </p:cNvPr>
          <p:cNvSpPr>
            <a:spLocks noGrp="1"/>
          </p:cNvSpPr>
          <p:nvPr>
            <p:ph type="title"/>
          </p:nvPr>
        </p:nvSpPr>
        <p:spPr/>
        <p:txBody>
          <a:bodyPr>
            <a:normAutofit/>
          </a:bodyPr>
          <a:lstStyle/>
          <a:p>
            <a:r>
              <a:rPr lang="cs-CZ" sz="3600" dirty="0">
                <a:solidFill>
                  <a:srgbClr val="0070C0"/>
                </a:solidFill>
              </a:rPr>
              <a:t>2nd </a:t>
            </a:r>
            <a:r>
              <a:rPr lang="cs-CZ" sz="3600" dirty="0" err="1">
                <a:solidFill>
                  <a:srgbClr val="0070C0"/>
                </a:solidFill>
              </a:rPr>
              <a:t>approach</a:t>
            </a:r>
            <a:endParaRPr lang="en-US" sz="3600" dirty="0">
              <a:solidFill>
                <a:srgbClr val="0070C0"/>
              </a:solidFill>
            </a:endParaRPr>
          </a:p>
        </p:txBody>
      </p:sp>
      <p:sp>
        <p:nvSpPr>
          <p:cNvPr id="3" name="Zástupný obsah 2">
            <a:extLst>
              <a:ext uri="{FF2B5EF4-FFF2-40B4-BE49-F238E27FC236}">
                <a16:creationId xmlns:a16="http://schemas.microsoft.com/office/drawing/2014/main" id="{3EBC7823-F2F5-4B66-AEC7-D2CC0B788519}"/>
              </a:ext>
            </a:extLst>
          </p:cNvPr>
          <p:cNvSpPr>
            <a:spLocks noGrp="1"/>
          </p:cNvSpPr>
          <p:nvPr>
            <p:ph idx="1"/>
          </p:nvPr>
        </p:nvSpPr>
        <p:spPr/>
        <p:txBody>
          <a:bodyPr/>
          <a:lstStyle/>
          <a:p>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Thanks</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to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your</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previous</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experience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and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courses</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have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taken</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from</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your</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former</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student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experience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or</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actual</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life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practice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will</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have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an</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idea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of</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what</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it</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could</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be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about</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and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whether</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it</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will</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be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helpful</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to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r>
              <a:rPr lang="en-US" sz="2000" dirty="0">
                <a:solidFill>
                  <a:srgbClr val="FF0000"/>
                </a:solidFill>
              </a:rPr>
              <a:t>Main objective of the course : to ignite in students a </a:t>
            </a:r>
            <a:r>
              <a:rPr lang="en-US" sz="2000" b="1" dirty="0">
                <a:solidFill>
                  <a:srgbClr val="FF0000"/>
                </a:solidFill>
              </a:rPr>
              <a:t>spark of interest </a:t>
            </a:r>
            <a:r>
              <a:rPr lang="en-US" sz="2000" dirty="0">
                <a:solidFill>
                  <a:srgbClr val="FF0000"/>
                </a:solidFill>
              </a:rPr>
              <a:t>in the subject </a:t>
            </a:r>
          </a:p>
        </p:txBody>
      </p:sp>
      <p:pic>
        <p:nvPicPr>
          <p:cNvPr id="5" name="Obrázek 4">
            <a:extLst>
              <a:ext uri="{FF2B5EF4-FFF2-40B4-BE49-F238E27FC236}">
                <a16:creationId xmlns:a16="http://schemas.microsoft.com/office/drawing/2014/main" id="{7966B854-7EB8-4335-B612-F2986EC28CD9}"/>
              </a:ext>
            </a:extLst>
          </p:cNvPr>
          <p:cNvPicPr>
            <a:picLocks noChangeAspect="1"/>
          </p:cNvPicPr>
          <p:nvPr/>
        </p:nvPicPr>
        <p:blipFill>
          <a:blip r:embed="rId2"/>
          <a:stretch>
            <a:fillRect/>
          </a:stretch>
        </p:blipFill>
        <p:spPr>
          <a:xfrm>
            <a:off x="1185961" y="3041689"/>
            <a:ext cx="3338414" cy="3117771"/>
          </a:xfrm>
          <a:prstGeom prst="rect">
            <a:avLst/>
          </a:prstGeom>
        </p:spPr>
      </p:pic>
    </p:spTree>
    <p:extLst>
      <p:ext uri="{BB962C8B-B14F-4D97-AF65-F5344CB8AC3E}">
        <p14:creationId xmlns:p14="http://schemas.microsoft.com/office/powerpoint/2010/main" val="361441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445B9B-C183-4101-B0D5-D1E18662E5BE}"/>
              </a:ext>
            </a:extLst>
          </p:cNvPr>
          <p:cNvSpPr>
            <a:spLocks noGrp="1"/>
          </p:cNvSpPr>
          <p:nvPr>
            <p:ph type="title"/>
          </p:nvPr>
        </p:nvSpPr>
        <p:spPr/>
        <p:txBody>
          <a:bodyPr/>
          <a:lstStyle/>
          <a:p>
            <a:r>
              <a:rPr lang="cs-CZ" dirty="0">
                <a:solidFill>
                  <a:srgbClr val="0070C0"/>
                </a:solidFill>
              </a:rPr>
              <a:t>3rd </a:t>
            </a:r>
            <a:r>
              <a:rPr lang="cs-CZ" dirty="0" err="1">
                <a:solidFill>
                  <a:srgbClr val="0070C0"/>
                </a:solidFill>
              </a:rPr>
              <a:t>approach</a:t>
            </a:r>
            <a:endParaRPr lang="en-US" dirty="0">
              <a:solidFill>
                <a:srgbClr val="0070C0"/>
              </a:solidFill>
            </a:endParaRPr>
          </a:p>
        </p:txBody>
      </p:sp>
      <p:sp>
        <p:nvSpPr>
          <p:cNvPr id="3" name="Zástupný obsah 2">
            <a:extLst>
              <a:ext uri="{FF2B5EF4-FFF2-40B4-BE49-F238E27FC236}">
                <a16:creationId xmlns:a16="http://schemas.microsoft.com/office/drawing/2014/main" id="{D188F61B-579C-4E6C-8E27-2479C2FE6A42}"/>
              </a:ext>
            </a:extLst>
          </p:cNvPr>
          <p:cNvSpPr>
            <a:spLocks noGrp="1"/>
          </p:cNvSpPr>
          <p:nvPr>
            <p:ph idx="1"/>
          </p:nvPr>
        </p:nvSpPr>
        <p:spPr>
          <a:xfrm>
            <a:off x="234192" y="1464899"/>
            <a:ext cx="10515600" cy="4351338"/>
          </a:xfrm>
        </p:spPr>
        <p:txBody>
          <a:bodyPr/>
          <a:lstStyle/>
          <a:p>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might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know</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only</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about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some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basic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requirements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hazily</a:t>
            </a:r>
            <a:endPar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Y</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don't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know</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anything</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about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teacher</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his experience from real projects, which is an invaluable experience for teaching</a:t>
            </a:r>
            <a:endPar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Y</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know</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nothing</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about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possible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tools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will</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used</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class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Business </a:t>
            </a:r>
            <a:r>
              <a:rPr lang="cs-CZ" sz="18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Central</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2050" name="Picture 2" descr="Teaching Experience in Mohammadpur Preparatory School - Assignment Point">
            <a:extLst>
              <a:ext uri="{FF2B5EF4-FFF2-40B4-BE49-F238E27FC236}">
                <a16:creationId xmlns:a16="http://schemas.microsoft.com/office/drawing/2014/main" id="{5699FB82-BFB0-444F-9D06-9792BF9AE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19" y="3221068"/>
            <a:ext cx="4102476" cy="205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91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10D073-FD6C-4793-A23F-840E58A57563}"/>
              </a:ext>
            </a:extLst>
          </p:cNvPr>
          <p:cNvSpPr>
            <a:spLocks noGrp="1"/>
          </p:cNvSpPr>
          <p:nvPr>
            <p:ph type="title"/>
          </p:nvPr>
        </p:nvSpPr>
        <p:spPr>
          <a:xfrm>
            <a:off x="536196" y="737663"/>
            <a:ext cx="10515600" cy="1325563"/>
          </a:xfrm>
        </p:spPr>
        <p:txBody>
          <a:bodyPr>
            <a:normAutofit/>
          </a:bodyPr>
          <a:lstStyle/>
          <a:p>
            <a:r>
              <a:rPr lang="cs-CZ" sz="3600" dirty="0">
                <a:solidFill>
                  <a:srgbClr val="0070C0"/>
                </a:solidFill>
              </a:rPr>
              <a:t>Basic camp</a:t>
            </a:r>
            <a:endParaRPr lang="en-US" sz="3600" dirty="0">
              <a:solidFill>
                <a:srgbClr val="0070C0"/>
              </a:solidFill>
            </a:endParaRPr>
          </a:p>
        </p:txBody>
      </p:sp>
      <p:sp>
        <p:nvSpPr>
          <p:cNvPr id="3" name="Zástupný obsah 2">
            <a:extLst>
              <a:ext uri="{FF2B5EF4-FFF2-40B4-BE49-F238E27FC236}">
                <a16:creationId xmlns:a16="http://schemas.microsoft.com/office/drawing/2014/main" id="{B72AC5A6-7075-46A6-8A24-2A8D70C74DEB}"/>
              </a:ext>
            </a:extLst>
          </p:cNvPr>
          <p:cNvSpPr>
            <a:spLocks noGrp="1"/>
          </p:cNvSpPr>
          <p:nvPr>
            <p:ph idx="1"/>
          </p:nvPr>
        </p:nvSpPr>
        <p:spPr/>
        <p:txBody>
          <a:bodyPr/>
          <a:lstStyle/>
          <a:p>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only</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know</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some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basic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requirements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hazily</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don't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know</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anything</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about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teacher</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his experience from real projects, which is an invaluable experience for teaching</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and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know</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nothing</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about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possible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tools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will</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used</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class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Obrázek 3">
            <a:extLst>
              <a:ext uri="{FF2B5EF4-FFF2-40B4-BE49-F238E27FC236}">
                <a16:creationId xmlns:a16="http://schemas.microsoft.com/office/drawing/2014/main" id="{1936644A-C23C-4BDA-A9CE-70E3CFBFAAF2}"/>
              </a:ext>
            </a:extLst>
          </p:cNvPr>
          <p:cNvPicPr>
            <a:picLocks noChangeAspect="1"/>
          </p:cNvPicPr>
          <p:nvPr/>
        </p:nvPicPr>
        <p:blipFill>
          <a:blip r:embed="rId2"/>
          <a:stretch>
            <a:fillRect/>
          </a:stretch>
        </p:blipFill>
        <p:spPr>
          <a:xfrm>
            <a:off x="3242738" y="2731739"/>
            <a:ext cx="4139574" cy="2754698"/>
          </a:xfrm>
          <a:prstGeom prst="rect">
            <a:avLst/>
          </a:prstGeom>
        </p:spPr>
      </p:pic>
      <p:sp>
        <p:nvSpPr>
          <p:cNvPr id="5" name="TextovéPole 4">
            <a:extLst>
              <a:ext uri="{FF2B5EF4-FFF2-40B4-BE49-F238E27FC236}">
                <a16:creationId xmlns:a16="http://schemas.microsoft.com/office/drawing/2014/main" id="{201D4E60-301F-4C26-92E8-4280EC11BB95}"/>
              </a:ext>
            </a:extLst>
          </p:cNvPr>
          <p:cNvSpPr txBox="1"/>
          <p:nvPr/>
        </p:nvSpPr>
        <p:spPr>
          <a:xfrm>
            <a:off x="2109045" y="5668685"/>
            <a:ext cx="8241936" cy="677108"/>
          </a:xfrm>
          <a:prstGeom prst="rect">
            <a:avLst/>
          </a:prstGeom>
          <a:noFill/>
        </p:spPr>
        <p:txBody>
          <a:bodyPr wrap="none" rtlCol="0">
            <a:spAutoFit/>
          </a:bodyPr>
          <a:lstStyle/>
          <a:p>
            <a:r>
              <a:rPr lang="cs-CZ"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are </a:t>
            </a:r>
            <a:r>
              <a:rPr lang="cs-CZ"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like</a:t>
            </a:r>
            <a:r>
              <a:rPr lang="cs-CZ"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climbers</a:t>
            </a:r>
            <a:r>
              <a:rPr lang="cs-CZ"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a base camp, </a:t>
            </a:r>
            <a:r>
              <a:rPr lang="cs-CZ"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with</a:t>
            </a:r>
            <a:r>
              <a:rPr lang="cs-CZ"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 </a:t>
            </a:r>
            <a:r>
              <a:rPr lang="cs-CZ"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challenging</a:t>
            </a:r>
            <a:r>
              <a:rPr lang="cs-CZ"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climb</a:t>
            </a:r>
            <a:r>
              <a:rPr lang="cs-CZ"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ahead</a:t>
            </a:r>
            <a:r>
              <a:rPr lang="cs-CZ"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89180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518DFA-6EA8-4720-B6D9-A09C1BE8DFD7}"/>
              </a:ext>
            </a:extLst>
          </p:cNvPr>
          <p:cNvSpPr>
            <a:spLocks noGrp="1"/>
          </p:cNvSpPr>
          <p:nvPr>
            <p:ph type="title"/>
          </p:nvPr>
        </p:nvSpPr>
        <p:spPr/>
        <p:txBody>
          <a:bodyPr>
            <a:normAutofit/>
          </a:bodyPr>
          <a:lstStyle/>
          <a:p>
            <a:r>
              <a:rPr lang="cs-CZ" sz="3600" dirty="0" err="1">
                <a:solidFill>
                  <a:srgbClr val="0070C0"/>
                </a:solidFill>
              </a:rPr>
              <a:t>Another</a:t>
            </a:r>
            <a:r>
              <a:rPr lang="cs-CZ" sz="3600" dirty="0">
                <a:solidFill>
                  <a:srgbClr val="0070C0"/>
                </a:solidFill>
              </a:rPr>
              <a:t> </a:t>
            </a:r>
            <a:r>
              <a:rPr lang="cs-CZ" sz="3600" dirty="0" err="1">
                <a:solidFill>
                  <a:srgbClr val="0070C0"/>
                </a:solidFill>
              </a:rPr>
              <a:t>approach</a:t>
            </a:r>
            <a:r>
              <a:rPr lang="cs-CZ" sz="3600" dirty="0">
                <a:solidFill>
                  <a:srgbClr val="0070C0"/>
                </a:solidFill>
              </a:rPr>
              <a:t> </a:t>
            </a:r>
            <a:r>
              <a:rPr lang="cs-CZ" sz="2400" dirty="0">
                <a:solidFill>
                  <a:srgbClr val="0070C0"/>
                </a:solidFill>
              </a:rPr>
              <a:t> </a:t>
            </a:r>
            <a:endParaRPr lang="en-US" sz="2400" dirty="0">
              <a:solidFill>
                <a:srgbClr val="0070C0"/>
              </a:solidFill>
            </a:endParaRPr>
          </a:p>
        </p:txBody>
      </p:sp>
      <p:pic>
        <p:nvPicPr>
          <p:cNvPr id="4098" name="Picture 2" descr="Deep dark forest, lightened edition | Dark forest, Mystical forest, Forest  bathing">
            <a:extLst>
              <a:ext uri="{FF2B5EF4-FFF2-40B4-BE49-F238E27FC236}">
                <a16:creationId xmlns:a16="http://schemas.microsoft.com/office/drawing/2014/main" id="{6871A645-B787-4C3C-9935-E83F00A0D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96991"/>
            <a:ext cx="3233082" cy="25659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erbář Wendys - Pinus mugo - borovice kleč">
            <a:extLst>
              <a:ext uri="{FF2B5EF4-FFF2-40B4-BE49-F238E27FC236}">
                <a16:creationId xmlns:a16="http://schemas.microsoft.com/office/drawing/2014/main" id="{2BD58289-7D4D-405E-94DB-6093B99C6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623" y="208562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781F5F0E-A325-4FCC-800D-51D92D94EE54}"/>
              </a:ext>
            </a:extLst>
          </p:cNvPr>
          <p:cNvPicPr>
            <a:picLocks noChangeAspect="1"/>
          </p:cNvPicPr>
          <p:nvPr/>
        </p:nvPicPr>
        <p:blipFill>
          <a:blip r:embed="rId4"/>
          <a:stretch>
            <a:fillRect/>
          </a:stretch>
        </p:blipFill>
        <p:spPr>
          <a:xfrm>
            <a:off x="7820025" y="2277961"/>
            <a:ext cx="3533775" cy="1295400"/>
          </a:xfrm>
          <a:prstGeom prst="rect">
            <a:avLst/>
          </a:prstGeom>
        </p:spPr>
      </p:pic>
      <p:cxnSp>
        <p:nvCxnSpPr>
          <p:cNvPr id="6" name="Přímá spojnice se šipkou 5">
            <a:extLst>
              <a:ext uri="{FF2B5EF4-FFF2-40B4-BE49-F238E27FC236}">
                <a16:creationId xmlns:a16="http://schemas.microsoft.com/office/drawing/2014/main" id="{6699EE27-06BA-45F3-BE8F-A0E431096B44}"/>
              </a:ext>
            </a:extLst>
          </p:cNvPr>
          <p:cNvCxnSpPr>
            <a:stCxn id="4098" idx="3"/>
          </p:cNvCxnSpPr>
          <p:nvPr/>
        </p:nvCxnSpPr>
        <p:spPr>
          <a:xfrm>
            <a:off x="4071282" y="3079960"/>
            <a:ext cx="70734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7DF09629-D5EC-4ECD-B00E-8908E0CA0564}"/>
              </a:ext>
            </a:extLst>
          </p:cNvPr>
          <p:cNvCxnSpPr>
            <a:cxnSpLocks/>
            <a:endCxn id="4" idx="1"/>
          </p:cNvCxnSpPr>
          <p:nvPr/>
        </p:nvCxnSpPr>
        <p:spPr>
          <a:xfrm flipV="1">
            <a:off x="7245598" y="2925661"/>
            <a:ext cx="574427" cy="2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ovéPole 7">
            <a:extLst>
              <a:ext uri="{FF2B5EF4-FFF2-40B4-BE49-F238E27FC236}">
                <a16:creationId xmlns:a16="http://schemas.microsoft.com/office/drawing/2014/main" id="{4A652B14-7BEC-44A2-928A-7B06DC126207}"/>
              </a:ext>
            </a:extLst>
          </p:cNvPr>
          <p:cNvSpPr txBox="1"/>
          <p:nvPr/>
        </p:nvSpPr>
        <p:spPr>
          <a:xfrm>
            <a:off x="838200" y="4731800"/>
            <a:ext cx="10081799" cy="400110"/>
          </a:xfrm>
          <a:prstGeom prst="rect">
            <a:avLst/>
          </a:prstGeom>
          <a:noFill/>
        </p:spPr>
        <p:txBody>
          <a:bodyPr wrap="none" rtlCol="0">
            <a:spAutoFit/>
          </a:bodyPr>
          <a:lstStyle/>
          <a:p>
            <a:r>
              <a:rPr lang="en-US" sz="2000" b="1" dirty="0">
                <a:solidFill>
                  <a:srgbClr val="0070C0"/>
                </a:solidFill>
              </a:rPr>
              <a:t>Lost in the black and deep forest</a:t>
            </a:r>
            <a:r>
              <a:rPr lang="cs-CZ" sz="2000" b="1" dirty="0">
                <a:solidFill>
                  <a:srgbClr val="0070C0"/>
                </a:solidFill>
              </a:rPr>
              <a:t> and </a:t>
            </a:r>
            <a:r>
              <a:rPr lang="cs-CZ" sz="2000" b="1" dirty="0" err="1">
                <a:solidFill>
                  <a:srgbClr val="0070C0"/>
                </a:solidFill>
              </a:rPr>
              <a:t>and</a:t>
            </a:r>
            <a:r>
              <a:rPr lang="cs-CZ" sz="2000" b="1" dirty="0">
                <a:solidFill>
                  <a:srgbClr val="0070C0"/>
                </a:solidFill>
              </a:rPr>
              <a:t> </a:t>
            </a:r>
            <a:r>
              <a:rPr lang="cs-CZ" sz="2000" b="1" dirty="0" err="1">
                <a:solidFill>
                  <a:srgbClr val="0070C0"/>
                </a:solidFill>
              </a:rPr>
              <a:t>over</a:t>
            </a:r>
            <a:r>
              <a:rPr lang="cs-CZ" sz="2000" b="1" dirty="0">
                <a:solidFill>
                  <a:srgbClr val="0070C0"/>
                </a:solidFill>
              </a:rPr>
              <a:t> </a:t>
            </a:r>
            <a:r>
              <a:rPr lang="cs-CZ" sz="2000" b="1" dirty="0" err="1">
                <a:solidFill>
                  <a:srgbClr val="0070C0"/>
                </a:solidFill>
              </a:rPr>
              <a:t>time</a:t>
            </a:r>
            <a:r>
              <a:rPr lang="cs-CZ" sz="2000" b="1" dirty="0">
                <a:solidFill>
                  <a:srgbClr val="0070C0"/>
                </a:solidFill>
              </a:rPr>
              <a:t>….….</a:t>
            </a:r>
            <a:r>
              <a:rPr lang="en-US" sz="2000" b="1" dirty="0">
                <a:solidFill>
                  <a:srgbClr val="0070C0"/>
                </a:solidFill>
              </a:rPr>
              <a:t> And that is the power of knowledge.</a:t>
            </a:r>
            <a:endParaRPr lang="en-US" sz="2000" b="1" dirty="0"/>
          </a:p>
        </p:txBody>
      </p:sp>
    </p:spTree>
    <p:extLst>
      <p:ext uri="{BB962C8B-B14F-4D97-AF65-F5344CB8AC3E}">
        <p14:creationId xmlns:p14="http://schemas.microsoft.com/office/powerpoint/2010/main" val="85773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ppt_x"/>
                                          </p:val>
                                        </p:tav>
                                        <p:tav tm="100000">
                                          <p:val>
                                            <p:strVal val="#ppt_x"/>
                                          </p:val>
                                        </p:tav>
                                      </p:tavLst>
                                    </p:anim>
                                    <p:anim calcmode="lin" valueType="num">
                                      <p:cBhvr additive="base">
                                        <p:cTn id="1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340A50-34F9-4C61-93E0-A5049E57C0C8}"/>
              </a:ext>
            </a:extLst>
          </p:cNvPr>
          <p:cNvSpPr>
            <a:spLocks noGrp="1"/>
          </p:cNvSpPr>
          <p:nvPr>
            <p:ph type="title"/>
          </p:nvPr>
        </p:nvSpPr>
        <p:spPr/>
        <p:txBody>
          <a:bodyPr>
            <a:normAutofit/>
          </a:bodyPr>
          <a:lstStyle/>
          <a:p>
            <a:r>
              <a:rPr lang="en-US" sz="3600" dirty="0">
                <a:solidFill>
                  <a:srgbClr val="0070C0"/>
                </a:solidFill>
              </a:rPr>
              <a:t>At the top</a:t>
            </a:r>
          </a:p>
        </p:txBody>
      </p:sp>
      <p:sp>
        <p:nvSpPr>
          <p:cNvPr id="3" name="Zástupný obsah 2">
            <a:extLst>
              <a:ext uri="{FF2B5EF4-FFF2-40B4-BE49-F238E27FC236}">
                <a16:creationId xmlns:a16="http://schemas.microsoft.com/office/drawing/2014/main" id="{3A29349D-76E0-4E38-97BC-8CCF355479E3}"/>
              </a:ext>
            </a:extLst>
          </p:cNvPr>
          <p:cNvSpPr>
            <a:spLocks noGrp="1"/>
          </p:cNvSpPr>
          <p:nvPr>
            <p:ph idx="1"/>
          </p:nvPr>
        </p:nvSpPr>
        <p:spPr/>
        <p:txBody>
          <a:bodyPr/>
          <a:lstStyle/>
          <a:p>
            <a:r>
              <a:rPr lang="cs-CZ" dirty="0">
                <a:solidFill>
                  <a:srgbClr val="0070C0"/>
                </a:solidFill>
              </a:rPr>
              <a:t>But as </a:t>
            </a:r>
            <a:r>
              <a:rPr lang="cs-CZ" dirty="0" err="1">
                <a:solidFill>
                  <a:srgbClr val="0070C0"/>
                </a:solidFill>
              </a:rPr>
              <a:t>you</a:t>
            </a:r>
            <a:r>
              <a:rPr lang="cs-CZ" dirty="0">
                <a:solidFill>
                  <a:srgbClr val="0070C0"/>
                </a:solidFill>
              </a:rPr>
              <a:t> </a:t>
            </a:r>
            <a:r>
              <a:rPr lang="cs-CZ" dirty="0" err="1">
                <a:solidFill>
                  <a:srgbClr val="0070C0"/>
                </a:solidFill>
              </a:rPr>
              <a:t>continue</a:t>
            </a:r>
            <a:r>
              <a:rPr lang="cs-CZ" dirty="0">
                <a:solidFill>
                  <a:srgbClr val="0070C0"/>
                </a:solidFill>
              </a:rPr>
              <a:t> to "</a:t>
            </a:r>
            <a:r>
              <a:rPr lang="cs-CZ" dirty="0" err="1">
                <a:solidFill>
                  <a:srgbClr val="0070C0"/>
                </a:solidFill>
              </a:rPr>
              <a:t>climb</a:t>
            </a:r>
            <a:r>
              <a:rPr lang="cs-CZ" dirty="0">
                <a:solidFill>
                  <a:srgbClr val="0070C0"/>
                </a:solidFill>
              </a:rPr>
              <a:t>" and </a:t>
            </a:r>
            <a:r>
              <a:rPr lang="cs-CZ" dirty="0" err="1">
                <a:solidFill>
                  <a:srgbClr val="0070C0"/>
                </a:solidFill>
              </a:rPr>
              <a:t>therefoire</a:t>
            </a:r>
            <a:r>
              <a:rPr lang="cs-CZ" dirty="0">
                <a:solidFill>
                  <a:srgbClr val="0070C0"/>
                </a:solidFill>
              </a:rPr>
              <a:t> </a:t>
            </a:r>
            <a:r>
              <a:rPr lang="cs-CZ" dirty="0" err="1">
                <a:solidFill>
                  <a:srgbClr val="0070C0"/>
                </a:solidFill>
              </a:rPr>
              <a:t>your</a:t>
            </a:r>
            <a:r>
              <a:rPr lang="cs-CZ" dirty="0">
                <a:solidFill>
                  <a:srgbClr val="0070C0"/>
                </a:solidFill>
              </a:rPr>
              <a:t> </a:t>
            </a:r>
            <a:r>
              <a:rPr lang="cs-CZ" dirty="0" err="1">
                <a:solidFill>
                  <a:srgbClr val="0070C0"/>
                </a:solidFill>
              </a:rPr>
              <a:t>horizons</a:t>
            </a:r>
            <a:r>
              <a:rPr lang="cs-CZ" dirty="0">
                <a:solidFill>
                  <a:srgbClr val="0070C0"/>
                </a:solidFill>
              </a:rPr>
              <a:t> </a:t>
            </a:r>
            <a:r>
              <a:rPr lang="cs-CZ" dirty="0" err="1">
                <a:solidFill>
                  <a:srgbClr val="0070C0"/>
                </a:solidFill>
              </a:rPr>
              <a:t>will</a:t>
            </a:r>
            <a:r>
              <a:rPr lang="cs-CZ" dirty="0">
                <a:solidFill>
                  <a:srgbClr val="0070C0"/>
                </a:solidFill>
              </a:rPr>
              <a:t> </a:t>
            </a:r>
            <a:r>
              <a:rPr lang="cs-CZ" dirty="0" err="1">
                <a:solidFill>
                  <a:srgbClr val="0070C0"/>
                </a:solidFill>
              </a:rPr>
              <a:t>expand</a:t>
            </a:r>
            <a:endParaRPr lang="cs-CZ" dirty="0">
              <a:solidFill>
                <a:srgbClr val="0070C0"/>
              </a:solidFill>
            </a:endParaRPr>
          </a:p>
          <a:p>
            <a:r>
              <a:rPr lang="cs-CZ" dirty="0">
                <a:solidFill>
                  <a:srgbClr val="0070C0"/>
                </a:solidFill>
              </a:rPr>
              <a:t>At </a:t>
            </a:r>
            <a:r>
              <a:rPr lang="cs-CZ" dirty="0" err="1">
                <a:solidFill>
                  <a:srgbClr val="0070C0"/>
                </a:solidFill>
              </a:rPr>
              <a:t>the</a:t>
            </a:r>
            <a:r>
              <a:rPr lang="cs-CZ" dirty="0">
                <a:solidFill>
                  <a:srgbClr val="0070C0"/>
                </a:solidFill>
              </a:rPr>
              <a:t> top, </a:t>
            </a:r>
            <a:r>
              <a:rPr lang="cs-CZ" dirty="0" err="1">
                <a:solidFill>
                  <a:srgbClr val="0070C0"/>
                </a:solidFill>
              </a:rPr>
              <a:t>you</a:t>
            </a:r>
            <a:r>
              <a:rPr lang="cs-CZ" dirty="0">
                <a:solidFill>
                  <a:srgbClr val="0070C0"/>
                </a:solidFill>
              </a:rPr>
              <a:t> </a:t>
            </a:r>
            <a:r>
              <a:rPr lang="cs-CZ" dirty="0" err="1">
                <a:solidFill>
                  <a:srgbClr val="0070C0"/>
                </a:solidFill>
              </a:rPr>
              <a:t>will</a:t>
            </a:r>
            <a:r>
              <a:rPr lang="cs-CZ" dirty="0">
                <a:solidFill>
                  <a:srgbClr val="0070C0"/>
                </a:solidFill>
              </a:rPr>
              <a:t> </a:t>
            </a:r>
            <a:r>
              <a:rPr lang="cs-CZ" dirty="0" err="1">
                <a:solidFill>
                  <a:srgbClr val="0070C0"/>
                </a:solidFill>
              </a:rPr>
              <a:t>hopefully</a:t>
            </a:r>
            <a:r>
              <a:rPr lang="cs-CZ" dirty="0">
                <a:solidFill>
                  <a:srgbClr val="0070C0"/>
                </a:solidFill>
              </a:rPr>
              <a:t> </a:t>
            </a:r>
            <a:r>
              <a:rPr lang="cs-CZ" dirty="0" err="1">
                <a:solidFill>
                  <a:srgbClr val="0070C0"/>
                </a:solidFill>
              </a:rPr>
              <a:t>realize</a:t>
            </a:r>
            <a:r>
              <a:rPr lang="cs-CZ" dirty="0">
                <a:solidFill>
                  <a:srgbClr val="0070C0"/>
                </a:solidFill>
              </a:rPr>
              <a:t> </a:t>
            </a:r>
            <a:r>
              <a:rPr lang="cs-CZ" dirty="0" err="1">
                <a:solidFill>
                  <a:srgbClr val="0070C0"/>
                </a:solidFill>
              </a:rPr>
              <a:t>that</a:t>
            </a:r>
            <a:r>
              <a:rPr lang="cs-CZ" dirty="0">
                <a:solidFill>
                  <a:srgbClr val="0070C0"/>
                </a:solidFill>
              </a:rPr>
              <a:t> </a:t>
            </a:r>
            <a:r>
              <a:rPr lang="cs-CZ" dirty="0" err="1">
                <a:solidFill>
                  <a:srgbClr val="0070C0"/>
                </a:solidFill>
              </a:rPr>
              <a:t>all</a:t>
            </a:r>
            <a:r>
              <a:rPr lang="cs-CZ" dirty="0">
                <a:solidFill>
                  <a:srgbClr val="0070C0"/>
                </a:solidFill>
              </a:rPr>
              <a:t> </a:t>
            </a:r>
            <a:r>
              <a:rPr lang="cs-CZ" dirty="0" err="1">
                <a:solidFill>
                  <a:srgbClr val="0070C0"/>
                </a:solidFill>
              </a:rPr>
              <a:t>the</a:t>
            </a:r>
            <a:r>
              <a:rPr lang="cs-CZ" dirty="0">
                <a:solidFill>
                  <a:srgbClr val="0070C0"/>
                </a:solidFill>
              </a:rPr>
              <a:t> </a:t>
            </a:r>
            <a:r>
              <a:rPr lang="cs-CZ" dirty="0" err="1">
                <a:solidFill>
                  <a:srgbClr val="0070C0"/>
                </a:solidFill>
              </a:rPr>
              <a:t>effort</a:t>
            </a:r>
            <a:r>
              <a:rPr lang="cs-CZ" dirty="0">
                <a:solidFill>
                  <a:srgbClr val="0070C0"/>
                </a:solidFill>
              </a:rPr>
              <a:t> </a:t>
            </a:r>
            <a:r>
              <a:rPr lang="cs-CZ" dirty="0" err="1">
                <a:solidFill>
                  <a:srgbClr val="0070C0"/>
                </a:solidFill>
              </a:rPr>
              <a:t>was</a:t>
            </a:r>
            <a:r>
              <a:rPr lang="cs-CZ" dirty="0">
                <a:solidFill>
                  <a:srgbClr val="0070C0"/>
                </a:solidFill>
              </a:rPr>
              <a:t> </a:t>
            </a:r>
            <a:r>
              <a:rPr lang="cs-CZ" dirty="0" err="1">
                <a:solidFill>
                  <a:srgbClr val="0070C0"/>
                </a:solidFill>
              </a:rPr>
              <a:t>worth</a:t>
            </a:r>
            <a:r>
              <a:rPr lang="cs-CZ" dirty="0">
                <a:solidFill>
                  <a:srgbClr val="0070C0"/>
                </a:solidFill>
              </a:rPr>
              <a:t> </a:t>
            </a:r>
            <a:r>
              <a:rPr lang="cs-CZ" dirty="0" err="1">
                <a:solidFill>
                  <a:srgbClr val="0070C0"/>
                </a:solidFill>
              </a:rPr>
              <a:t>it</a:t>
            </a:r>
            <a:r>
              <a:rPr lang="cs-CZ" dirty="0">
                <a:solidFill>
                  <a:srgbClr val="0070C0"/>
                </a:solidFill>
              </a:rPr>
              <a:t>.    </a:t>
            </a:r>
          </a:p>
          <a:p>
            <a:endParaRPr lang="en-US" dirty="0"/>
          </a:p>
        </p:txBody>
      </p:sp>
      <p:pic>
        <p:nvPicPr>
          <p:cNvPr id="5122" name="Picture 2" descr="Horolezec Jaroš zdolal napopáté K2 a má „Korunu Himaláje“ | Ostatní sporty  | Lidovky.cz">
            <a:extLst>
              <a:ext uri="{FF2B5EF4-FFF2-40B4-BE49-F238E27FC236}">
                <a16:creationId xmlns:a16="http://schemas.microsoft.com/office/drawing/2014/main" id="{A005D7EC-5E2D-4406-BAE5-32D5526E4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42" y="3429000"/>
            <a:ext cx="3780150" cy="224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A2ECAA-6C6E-4E59-8314-4B552C57E536}"/>
              </a:ext>
            </a:extLst>
          </p:cNvPr>
          <p:cNvSpPr>
            <a:spLocks noGrp="1"/>
          </p:cNvSpPr>
          <p:nvPr>
            <p:ph type="title"/>
          </p:nvPr>
        </p:nvSpPr>
        <p:spPr/>
        <p:txBody>
          <a:bodyPr>
            <a:normAutofit/>
          </a:bodyPr>
          <a:lstStyle/>
          <a:p>
            <a:r>
              <a:rPr lang="cs-CZ" sz="3600" dirty="0" err="1">
                <a:solidFill>
                  <a:srgbClr val="0070C0"/>
                </a:solidFill>
              </a:rPr>
              <a:t>After</a:t>
            </a:r>
            <a:r>
              <a:rPr lang="cs-CZ" sz="3600" dirty="0">
                <a:solidFill>
                  <a:srgbClr val="0070C0"/>
                </a:solidFill>
              </a:rPr>
              <a:t> MPH_AOPR</a:t>
            </a:r>
            <a:endParaRPr lang="en-US" sz="3600" dirty="0">
              <a:solidFill>
                <a:srgbClr val="0070C0"/>
              </a:solidFill>
            </a:endParaRPr>
          </a:p>
        </p:txBody>
      </p:sp>
      <p:sp>
        <p:nvSpPr>
          <p:cNvPr id="3" name="Zástupný obsah 2">
            <a:extLst>
              <a:ext uri="{FF2B5EF4-FFF2-40B4-BE49-F238E27FC236}">
                <a16:creationId xmlns:a16="http://schemas.microsoft.com/office/drawing/2014/main" id="{B5C09C95-C5CA-44FE-A301-ECF92E7D3162}"/>
              </a:ext>
            </a:extLst>
          </p:cNvPr>
          <p:cNvSpPr>
            <a:spLocks noGrp="1"/>
          </p:cNvSpPr>
          <p:nvPr>
            <p:ph idx="1"/>
          </p:nvPr>
        </p:nvSpPr>
        <p:spPr>
          <a:xfrm>
            <a:off x="980812" y="1825624"/>
            <a:ext cx="10515600" cy="4351338"/>
          </a:xfrm>
        </p:spPr>
        <p:txBody>
          <a:bodyPr/>
          <a:lstStyle/>
          <a:p>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what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hope to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learn</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ignites</a:t>
            </a:r>
            <a:r>
              <a:rPr lang="cs-CZ"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 </a:t>
            </a:r>
            <a:r>
              <a:rPr lang="cs-CZ"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spark</a:t>
            </a:r>
            <a:r>
              <a:rPr lang="cs-CZ"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of</a:t>
            </a:r>
            <a:r>
              <a:rPr lang="cs-CZ"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interest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will</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want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climb</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other</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peaks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6146" name="Picture 2" descr="Complex Math Formulas On Whiteboard Mathematics And Science With Economics  Stock Photo - Download Image Now - iStock">
            <a:extLst>
              <a:ext uri="{FF2B5EF4-FFF2-40B4-BE49-F238E27FC236}">
                <a16:creationId xmlns:a16="http://schemas.microsoft.com/office/drawing/2014/main" id="{D94B4D27-4EDA-4449-9E82-23A2DE3E3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2269359"/>
            <a:ext cx="4848225" cy="3228975"/>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8A3080CE-8563-427C-831B-41D4FF8D0B9C}"/>
              </a:ext>
            </a:extLst>
          </p:cNvPr>
          <p:cNvPicPr>
            <a:picLocks noChangeAspect="1"/>
          </p:cNvPicPr>
          <p:nvPr/>
        </p:nvPicPr>
        <p:blipFill>
          <a:blip r:embed="rId3"/>
          <a:stretch>
            <a:fillRect/>
          </a:stretch>
        </p:blipFill>
        <p:spPr>
          <a:xfrm>
            <a:off x="6888890" y="2666743"/>
            <a:ext cx="3814632" cy="3278692"/>
          </a:xfrm>
          <a:prstGeom prst="rect">
            <a:avLst/>
          </a:prstGeom>
        </p:spPr>
      </p:pic>
      <p:sp>
        <p:nvSpPr>
          <p:cNvPr id="5" name="TextovéPole 4">
            <a:extLst>
              <a:ext uri="{FF2B5EF4-FFF2-40B4-BE49-F238E27FC236}">
                <a16:creationId xmlns:a16="http://schemas.microsoft.com/office/drawing/2014/main" id="{3BD2D3C9-6CE3-42E8-9F5D-E94E866E3C2E}"/>
              </a:ext>
            </a:extLst>
          </p:cNvPr>
          <p:cNvSpPr txBox="1"/>
          <p:nvPr/>
        </p:nvSpPr>
        <p:spPr>
          <a:xfrm>
            <a:off x="7464264" y="4192827"/>
            <a:ext cx="856325" cy="900246"/>
          </a:xfrm>
          <a:prstGeom prst="rect">
            <a:avLst/>
          </a:prstGeom>
          <a:noFill/>
        </p:spPr>
        <p:txBody>
          <a:bodyPr wrap="none" rtlCol="0">
            <a:spAutoFit/>
          </a:bodyPr>
          <a:lstStyle/>
          <a:p>
            <a:r>
              <a:rPr lang="cs-CZ" sz="1050" b="1" dirty="0"/>
              <a:t>S</a:t>
            </a:r>
            <a:r>
              <a:rPr lang="en-US" sz="1050" b="1" dirty="0" err="1"/>
              <a:t>olving</a:t>
            </a:r>
            <a:r>
              <a:rPr lang="en-US" sz="1050" b="1" dirty="0"/>
              <a:t> this </a:t>
            </a:r>
            <a:endParaRPr lang="cs-CZ" sz="1050" b="1" dirty="0"/>
          </a:p>
          <a:p>
            <a:r>
              <a:rPr lang="en-US" sz="1050" b="1" dirty="0"/>
              <a:t>task is a </a:t>
            </a:r>
            <a:endParaRPr lang="cs-CZ" sz="1050" b="1" dirty="0"/>
          </a:p>
          <a:p>
            <a:r>
              <a:rPr lang="cs-CZ" sz="1050" b="1" dirty="0" err="1"/>
              <a:t>piece</a:t>
            </a:r>
            <a:r>
              <a:rPr lang="cs-CZ" sz="1050" b="1" dirty="0"/>
              <a:t> </a:t>
            </a:r>
            <a:r>
              <a:rPr lang="cs-CZ" sz="1050" b="1" dirty="0" err="1"/>
              <a:t>of</a:t>
            </a:r>
            <a:endParaRPr lang="cs-CZ" sz="1050" b="1" dirty="0"/>
          </a:p>
          <a:p>
            <a:r>
              <a:rPr lang="cs-CZ" sz="1050" b="1" dirty="0"/>
              <a:t>c</a:t>
            </a:r>
            <a:r>
              <a:rPr lang="en-US" sz="1050" b="1" dirty="0" err="1"/>
              <a:t>ake</a:t>
            </a:r>
            <a:endParaRPr lang="cs-CZ" sz="1050" b="1" dirty="0"/>
          </a:p>
          <a:p>
            <a:r>
              <a:rPr lang="en-US" sz="1050" b="1" dirty="0"/>
              <a:t>for me</a:t>
            </a:r>
          </a:p>
        </p:txBody>
      </p:sp>
    </p:spTree>
    <p:extLst>
      <p:ext uri="{BB962C8B-B14F-4D97-AF65-F5344CB8AC3E}">
        <p14:creationId xmlns:p14="http://schemas.microsoft.com/office/powerpoint/2010/main" val="355068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774</Words>
  <Application>Microsoft Office PowerPoint</Application>
  <PresentationFormat>Širokoúhlá obrazovka</PresentationFormat>
  <Paragraphs>70</Paragraphs>
  <Slides>20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Arial</vt:lpstr>
      <vt:lpstr>Calibri</vt:lpstr>
      <vt:lpstr>Calibri Light</vt:lpstr>
      <vt:lpstr>Open Sans</vt:lpstr>
      <vt:lpstr>Motiv Office</vt:lpstr>
      <vt:lpstr>QUO VADIS MPH-AOPR? </vt:lpstr>
      <vt:lpstr>First approach</vt:lpstr>
      <vt:lpstr>Operational horizons</vt:lpstr>
      <vt:lpstr>2nd approach</vt:lpstr>
      <vt:lpstr>3rd approach</vt:lpstr>
      <vt:lpstr>Basic camp</vt:lpstr>
      <vt:lpstr>Another approach  </vt:lpstr>
      <vt:lpstr>At the top</vt:lpstr>
      <vt:lpstr>After MPH_AOPR</vt:lpstr>
      <vt:lpstr> The organisation of teaching materials I</vt:lpstr>
      <vt:lpstr>The organisation of teaching materials MS TEAMS II</vt:lpstr>
      <vt:lpstr>The organisation of teaching materials MS TEAMS III</vt:lpstr>
      <vt:lpstr>The organisation of teaching materials –MS TEAMS IV</vt:lpstr>
      <vt:lpstr>Operation Management Process</vt:lpstr>
      <vt:lpstr>Prezentace aplikace PowerPoint</vt:lpstr>
      <vt:lpstr>Prezentace aplikace PowerPoint</vt:lpstr>
      <vt:lpstr>Prezentace aplikace PowerPoint</vt:lpstr>
      <vt:lpstr> NAVERTICA, the company that runs support Business Central at our faculty has a main goal : Better Bottom Line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 VADIS MPH-AOPR?</dc:title>
  <dc:creator>Jaromír Skorkovský</dc:creator>
  <cp:lastModifiedBy>Miki Skorkovský</cp:lastModifiedBy>
  <cp:revision>15</cp:revision>
  <dcterms:created xsi:type="dcterms:W3CDTF">2022-08-31T09:32:40Z</dcterms:created>
  <dcterms:modified xsi:type="dcterms:W3CDTF">2024-09-19T11:28:27Z</dcterms:modified>
</cp:coreProperties>
</file>