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59" r:id="rId3"/>
    <p:sldId id="360" r:id="rId4"/>
    <p:sldId id="361" r:id="rId5"/>
    <p:sldId id="357" r:id="rId6"/>
    <p:sldId id="330" r:id="rId7"/>
    <p:sldId id="332" r:id="rId8"/>
    <p:sldId id="333" r:id="rId9"/>
    <p:sldId id="331" r:id="rId10"/>
    <p:sldId id="362" r:id="rId11"/>
    <p:sldId id="334" r:id="rId12"/>
    <p:sldId id="342" r:id="rId13"/>
    <p:sldId id="343" r:id="rId14"/>
    <p:sldId id="344" r:id="rId15"/>
    <p:sldId id="345" r:id="rId16"/>
    <p:sldId id="341" r:id="rId17"/>
    <p:sldId id="346" r:id="rId18"/>
    <p:sldId id="347" r:id="rId19"/>
    <p:sldId id="348" r:id="rId20"/>
    <p:sldId id="358" r:id="rId21"/>
    <p:sldId id="363" r:id="rId22"/>
    <p:sldId id="356" r:id="rId23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romír Skorkovský" initials="JS" lastIdx="1" clrIdx="0">
    <p:extLst>
      <p:ext uri="{19B8F6BF-5375-455C-9EA6-DF929625EA0E}">
        <p15:presenceInfo xmlns:p15="http://schemas.microsoft.com/office/powerpoint/2012/main" userId="Jaromír Skorkovsk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2F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4" autoAdjust="0"/>
    <p:restoredTop sz="96395" autoAdjust="0"/>
  </p:normalViewPr>
  <p:slideViewPr>
    <p:cSldViewPr snapToGrid="0">
      <p:cViewPr varScale="1">
        <p:scale>
          <a:sx n="110" d="100"/>
          <a:sy n="110" d="100"/>
        </p:scale>
        <p:origin x="45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01833-B7CD-48EE-A9BA-0F3CB5E7098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CDE0C-3029-49F5-ADFF-9C3CCAF08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08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CDE0C-3029-49F5-ADFF-9C3CCAF081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55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CDE0C-3029-49F5-ADFF-9C3CCAF081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22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CDE0C-3029-49F5-ADFF-9C3CCAF081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81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E6DC35-3D30-40F0-9E76-C72B884A1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BDAE78-73D7-4ED8-8A04-27BDF7BA0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96812D-6D09-4222-84F8-0597975FD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6B2BE9-1D68-450F-A85C-AB9F05A98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788F40-16A2-4B03-9991-301253CB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31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99A40A-0F22-4691-9BD0-87C2E9360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91C0D77-AA4E-4CC6-8877-9C1972963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76694A-1288-4700-973F-FE4297CE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5B7924-8965-4B5F-8001-48D22EE55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F94FC0-EC24-429B-B61C-E08CC101C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967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2193AAA-EBF9-4C9B-A782-090D59BA36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F4D70A-B543-4C03-BDE1-E1379A588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062AF-7CD2-4FFC-971A-3F17009B1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FFE020-9E2C-4BC0-8F9D-F6B4385CA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B4C450-EBFF-4F76-86E5-AAEF559BC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54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45BC4B-3687-48F7-AACE-250ED39E8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4B699C-0E36-43D7-A29A-47E0130B8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ED1B7C-CDCC-43F0-9F67-4D5CFA98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C759D9-4360-45BB-89AE-15624B1C1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835A2C-5E39-4881-86B8-BEDE241F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65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0012C-99E7-4347-8774-B11589DAC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92E6F0-2D54-4B61-8F94-14DB55596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630963-A235-47CE-8819-9A1E514D6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2EED4F-60EF-4A28-AE30-2C2C17FA9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9BA953-D95E-45E2-9641-F6CFFD849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18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4D1F76-B578-44E7-AFDE-EA8537C9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AA72D2-8230-4ED8-AB98-25F7A3E68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B828889-2E88-486F-9668-1CDE58B11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C7F7815-A675-4ADC-BFB0-539A7CD8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E84884B-8A55-4926-B60C-BFD2BF8C3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77B473-302A-4DD3-9196-C36E0C41C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200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E42B57-5C2B-4C76-A5BC-31423D8DF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5FA6F2-903D-447D-B4E1-1C6F89001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BDA2DF9-182C-4639-9183-58711408A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95A8F35-288D-401C-A0A8-F161BAB3F8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4E3911F-7599-4A0F-B817-5EAB2B1906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9B470F0-15D3-4281-9563-52E693A1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59653BA-DBCF-44E4-94A5-9256FED5C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04C5249-82AD-47B1-A293-77C9500B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22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80296-265D-4930-8567-D2F81AD00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879FD99-D6BE-4B55-A60E-1EC9EF5A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28C85DB-DAA8-48D7-BF1E-F12F03FEA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8027D04-FE0A-4307-BFBB-EFCCCD13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76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484F74A-505C-46AB-BFCC-09790686D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5EC7536-BBF9-478C-BD21-5B79EEEA0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AEDC3F-F623-4F2E-9D96-0F6263BD6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46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96867B-8595-4FC6-AFD1-963515897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80B523-4791-428E-BF89-F740496B6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FC4992-9062-4BF6-B7E6-18C721D8E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BC112A-513A-42CA-95F0-669C32A54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DE0D78-F818-4EFC-BC92-B13F65874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57DFE0-D739-4588-B130-F44D08C8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75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8199F8-1EE0-471E-BB5B-B7E22DBB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E2684BD-1EFE-462F-A414-39F36EC521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BF35B2-4AD8-4D59-A858-004A54881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6B953B-B6AF-4582-BAC5-B48E40C36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6519-8B37-45FE-8E2F-DEF1273871D7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3971D6-6957-41E0-9D9B-240D4BFD5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6B938EB-0AA1-4032-9E72-20D1F1C56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62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B705672-D089-40EF-A89C-6AB7E043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8E6441-42F0-465F-9FDF-E75D5BCB7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AD7813-56FA-48D2-9475-C0EF72841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F6519-8B37-45FE-8E2F-DEF1273871D7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A2C0C6-1996-4C84-A709-FA1841369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BAB999-86F6-4FBE-B17C-D80075AFD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55399-91CF-4A5C-B05C-1CFADBF569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0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CDEDBC-8325-47C3-A9F0-0B453226C7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Business </a:t>
            </a:r>
            <a:r>
              <a:rPr lang="cs-CZ" dirty="0" err="1">
                <a:solidFill>
                  <a:srgbClr val="0070C0"/>
                </a:solidFill>
              </a:rPr>
              <a:t>Central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Introduction</a:t>
            </a:r>
            <a:r>
              <a:rPr lang="cs-CZ" dirty="0">
                <a:solidFill>
                  <a:srgbClr val="0070C0"/>
                </a:solidFill>
              </a:rPr>
              <a:t>  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 err="1">
                <a:solidFill>
                  <a:srgbClr val="0070C0"/>
                </a:solidFill>
              </a:rPr>
              <a:t>Transfers</a:t>
            </a:r>
            <a:br>
              <a:rPr lang="cs-CZ" dirty="0">
                <a:solidFill>
                  <a:srgbClr val="0070C0"/>
                </a:solidFill>
              </a:rPr>
            </a:br>
            <a:br>
              <a:rPr lang="cs-CZ" dirty="0">
                <a:solidFill>
                  <a:srgbClr val="0070C0"/>
                </a:solidFill>
              </a:rPr>
            </a:br>
            <a:r>
              <a:rPr lang="cs-CZ" sz="2700" dirty="0" err="1">
                <a:solidFill>
                  <a:srgbClr val="0070C0"/>
                </a:solidFill>
              </a:rPr>
              <a:t>Used</a:t>
            </a:r>
            <a:r>
              <a:rPr lang="cs-CZ" sz="2700" dirty="0">
                <a:solidFill>
                  <a:srgbClr val="0070C0"/>
                </a:solidFill>
              </a:rPr>
              <a:t> ERP=</a:t>
            </a:r>
            <a:r>
              <a:rPr lang="en-US" sz="2700" dirty="0">
                <a:solidFill>
                  <a:srgbClr val="0070C0"/>
                </a:solidFill>
              </a:rPr>
              <a:t>Microsoft Dynamics 365 Business Central</a:t>
            </a:r>
            <a:r>
              <a:rPr lang="cs-CZ" sz="27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3EE78C-AF54-4223-BAFF-4FADF96C54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8000" dirty="0">
                <a:solidFill>
                  <a:srgbClr val="0070C0"/>
                </a:solidFill>
              </a:rPr>
              <a:t> </a:t>
            </a:r>
            <a:r>
              <a:rPr lang="cs-CZ" sz="8000" dirty="0" err="1">
                <a:solidFill>
                  <a:srgbClr val="0070C0"/>
                </a:solidFill>
              </a:rPr>
              <a:t>Ing.J.Skorkovský,CSc</a:t>
            </a:r>
            <a:r>
              <a:rPr lang="cs-CZ" sz="8000" dirty="0">
                <a:solidFill>
                  <a:srgbClr val="0070C0"/>
                </a:solidFill>
              </a:rPr>
              <a:t>. </a:t>
            </a:r>
          </a:p>
          <a:p>
            <a:r>
              <a:rPr lang="cs-CZ" sz="8000" dirty="0">
                <a:solidFill>
                  <a:srgbClr val="0070C0"/>
                </a:solidFill>
              </a:rPr>
              <a:t>Department </a:t>
            </a:r>
            <a:r>
              <a:rPr lang="cs-CZ" sz="8000" dirty="0" err="1">
                <a:solidFill>
                  <a:srgbClr val="0070C0"/>
                </a:solidFill>
              </a:rPr>
              <a:t>of</a:t>
            </a:r>
            <a:r>
              <a:rPr lang="cs-CZ" sz="8000" dirty="0">
                <a:solidFill>
                  <a:srgbClr val="0070C0"/>
                </a:solidFill>
              </a:rPr>
              <a:t> Business Management</a:t>
            </a:r>
          </a:p>
          <a:p>
            <a:r>
              <a:rPr lang="en-US" sz="8000" dirty="0">
                <a:solidFill>
                  <a:srgbClr val="0070C0"/>
                </a:solidFill>
              </a:rPr>
              <a:t>Faculty of economics and business administration</a:t>
            </a:r>
            <a:endParaRPr lang="cs-CZ" sz="8000" dirty="0">
              <a:solidFill>
                <a:srgbClr val="0070C0"/>
              </a:solidFill>
            </a:endParaRPr>
          </a:p>
          <a:p>
            <a:r>
              <a:rPr lang="en-US" sz="8000" dirty="0">
                <a:solidFill>
                  <a:srgbClr val="0070C0"/>
                </a:solidFill>
              </a:rPr>
              <a:t>MASARYK UNIVERSITY BRNO,</a:t>
            </a:r>
            <a:r>
              <a:rPr lang="cs-CZ" sz="8000" dirty="0">
                <a:solidFill>
                  <a:srgbClr val="0070C0"/>
                </a:solidFill>
              </a:rPr>
              <a:t> </a:t>
            </a:r>
            <a:r>
              <a:rPr lang="en-US" sz="8000" dirty="0">
                <a:solidFill>
                  <a:srgbClr val="0070C0"/>
                </a:solidFill>
              </a:rPr>
              <a:t>Czech Republic </a:t>
            </a:r>
          </a:p>
          <a:p>
            <a:r>
              <a:rPr lang="cs-CZ" sz="6400" dirty="0">
                <a:solidFill>
                  <a:srgbClr val="0070C0"/>
                </a:solidFill>
              </a:rPr>
              <a:t> </a:t>
            </a:r>
            <a:endParaRPr lang="en-US" sz="6400" dirty="0">
              <a:solidFill>
                <a:srgbClr val="0070C0"/>
              </a:solidFill>
            </a:endParaRPr>
          </a:p>
          <a:p>
            <a:r>
              <a:rPr lang="cs-CZ" sz="2000" dirty="0">
                <a:solidFill>
                  <a:srgbClr val="0070C0"/>
                </a:solidFill>
              </a:rPr>
              <a:t> </a:t>
            </a:r>
            <a:endParaRPr lang="cs-CZ" sz="2100" dirty="0">
              <a:solidFill>
                <a:srgbClr val="0070C0"/>
              </a:solidFill>
            </a:endParaRPr>
          </a:p>
          <a:p>
            <a:r>
              <a:rPr lang="cs-CZ" sz="21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4251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6624CA-EB85-4FC6-8612-975A81359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Put-away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</a:rPr>
              <a:t>&amp; Picking from the stock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92B9F7C-3109-4196-9263-596768F76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56" y="1690688"/>
            <a:ext cx="2120621" cy="11875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C54047F-A4C2-4472-8BD4-EC9CC3983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599" y="4415639"/>
            <a:ext cx="2466975" cy="18478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8FD0B2D-87BC-4706-ADBB-351A61CF4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33919"/>
            <a:ext cx="2221226" cy="1558173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55E60428-97DB-4F84-AD38-6DF5514907DC}"/>
              </a:ext>
            </a:extLst>
          </p:cNvPr>
          <p:cNvCxnSpPr/>
          <p:nvPr/>
        </p:nvCxnSpPr>
        <p:spPr>
          <a:xfrm>
            <a:off x="2612571" y="2878236"/>
            <a:ext cx="0" cy="921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4F97351-B589-43EB-8E77-D6C7473A8E47}"/>
              </a:ext>
            </a:extLst>
          </p:cNvPr>
          <p:cNvSpPr txBox="1"/>
          <p:nvPr/>
        </p:nvSpPr>
        <p:spPr>
          <a:xfrm>
            <a:off x="2750419" y="3059668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Receiving and inspection of goods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F8A482CB-31BD-4B91-8D50-B96CDD167029}"/>
              </a:ext>
            </a:extLst>
          </p:cNvPr>
          <p:cNvCxnSpPr/>
          <p:nvPr/>
        </p:nvCxnSpPr>
        <p:spPr>
          <a:xfrm flipH="1">
            <a:off x="2612571" y="4543124"/>
            <a:ext cx="583016" cy="34896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C6EDA2D-A51F-48D4-86BD-39BDF28828EB}"/>
              </a:ext>
            </a:extLst>
          </p:cNvPr>
          <p:cNvSpPr txBox="1"/>
          <p:nvPr/>
        </p:nvSpPr>
        <p:spPr>
          <a:xfrm>
            <a:off x="2904079" y="4702899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Put-away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03C366AA-D5BC-471C-972B-AD201F733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206794"/>
            <a:ext cx="1996423" cy="1328529"/>
          </a:xfrm>
          <a:prstGeom prst="rect">
            <a:avLst/>
          </a:prstGeom>
        </p:spPr>
      </p:pic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67E6B236-CB36-4E77-9B14-84E5CD469698}"/>
              </a:ext>
            </a:extLst>
          </p:cNvPr>
          <p:cNvCxnSpPr>
            <a:cxnSpLocks/>
          </p:cNvCxnSpPr>
          <p:nvPr/>
        </p:nvCxnSpPr>
        <p:spPr>
          <a:xfrm flipV="1">
            <a:off x="1465560" y="4887565"/>
            <a:ext cx="0" cy="336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>
            <a:extLst>
              <a:ext uri="{FF2B5EF4-FFF2-40B4-BE49-F238E27FC236}">
                <a16:creationId xmlns:a16="http://schemas.microsoft.com/office/drawing/2014/main" id="{D1553F86-755E-4156-8CFF-DB3552696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5905" y="1518436"/>
            <a:ext cx="1432144" cy="953027"/>
          </a:xfrm>
          <a:prstGeom prst="rect">
            <a:avLst/>
          </a:prstGeom>
        </p:spPr>
      </p:pic>
      <p:pic>
        <p:nvPicPr>
          <p:cNvPr id="1026" name="Picture 2" descr="8 Types of Forklifts Used In Warehouse Operations &amp; Construction |  Equipment Radar">
            <a:extLst>
              <a:ext uri="{FF2B5EF4-FFF2-40B4-BE49-F238E27FC236}">
                <a16:creationId xmlns:a16="http://schemas.microsoft.com/office/drawing/2014/main" id="{291EDFF9-62B3-41CE-B101-4F90732D8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932" y="2740386"/>
            <a:ext cx="1769696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04BA8985-D5E5-43A5-A431-07818415A946}"/>
              </a:ext>
            </a:extLst>
          </p:cNvPr>
          <p:cNvCxnSpPr>
            <a:cxnSpLocks/>
          </p:cNvCxnSpPr>
          <p:nvPr/>
        </p:nvCxnSpPr>
        <p:spPr>
          <a:xfrm>
            <a:off x="8001114" y="2137800"/>
            <a:ext cx="0" cy="602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127C513-46D3-418A-A2DE-532E314139CD}"/>
              </a:ext>
            </a:extLst>
          </p:cNvPr>
          <p:cNvSpPr txBox="1"/>
          <p:nvPr/>
        </p:nvSpPr>
        <p:spPr>
          <a:xfrm>
            <a:off x="9001683" y="2371054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Picking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items</a:t>
            </a:r>
            <a:r>
              <a:rPr lang="cs-CZ" dirty="0">
                <a:solidFill>
                  <a:srgbClr val="0070C0"/>
                </a:solidFill>
              </a:rPr>
              <a:t> by </a:t>
            </a:r>
            <a:r>
              <a:rPr lang="cs-CZ" dirty="0" err="1">
                <a:solidFill>
                  <a:srgbClr val="0070C0"/>
                </a:solidFill>
              </a:rPr>
              <a:t>fork</a:t>
            </a:r>
            <a:r>
              <a:rPr lang="cs-CZ" dirty="0">
                <a:solidFill>
                  <a:srgbClr val="0070C0"/>
                </a:solidFill>
              </a:rPr>
              <a:t> lift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C408FF3F-074C-4FCF-A52F-B42DCF88A16A}"/>
              </a:ext>
            </a:extLst>
          </p:cNvPr>
          <p:cNvCxnSpPr>
            <a:cxnSpLocks/>
          </p:cNvCxnSpPr>
          <p:nvPr/>
        </p:nvCxnSpPr>
        <p:spPr>
          <a:xfrm flipV="1">
            <a:off x="8662396" y="5609554"/>
            <a:ext cx="641701" cy="523007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D2A03F15-86D2-4119-859A-47DE38B7BB1A}"/>
              </a:ext>
            </a:extLst>
          </p:cNvPr>
          <p:cNvSpPr txBox="1"/>
          <p:nvPr/>
        </p:nvSpPr>
        <p:spPr>
          <a:xfrm>
            <a:off x="8720148" y="6169234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Picking</a:t>
            </a:r>
            <a:r>
              <a:rPr lang="cs-CZ" dirty="0">
                <a:solidFill>
                  <a:srgbClr val="0070C0"/>
                </a:solidFill>
              </a:rPr>
              <a:t>  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270B4DCB-C8AE-4095-BA4F-DC4819639154}"/>
              </a:ext>
            </a:extLst>
          </p:cNvPr>
          <p:cNvCxnSpPr>
            <a:cxnSpLocks/>
          </p:cNvCxnSpPr>
          <p:nvPr/>
        </p:nvCxnSpPr>
        <p:spPr>
          <a:xfrm>
            <a:off x="10022294" y="4986218"/>
            <a:ext cx="782866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A4B127DF-F766-4B04-84ED-D642A48D8C14}"/>
              </a:ext>
            </a:extLst>
          </p:cNvPr>
          <p:cNvSpPr txBox="1"/>
          <p:nvPr/>
        </p:nvSpPr>
        <p:spPr>
          <a:xfrm>
            <a:off x="18013273" y="6796345"/>
            <a:ext cx="2299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Shipping</a:t>
            </a:r>
            <a:r>
              <a:rPr lang="cs-CZ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8" name="Picture 4" descr="Old truck stock vector. Illustration of veteran, vector - 34638484">
            <a:extLst>
              <a:ext uri="{FF2B5EF4-FFF2-40B4-BE49-F238E27FC236}">
                <a16:creationId xmlns:a16="http://schemas.microsoft.com/office/drawing/2014/main" id="{B14C7CA9-A38F-4F84-AF08-4797365CA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989" y="5176166"/>
            <a:ext cx="1319213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198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Bins</a:t>
            </a:r>
            <a:r>
              <a:rPr lang="cs-CZ" sz="3600" dirty="0">
                <a:solidFill>
                  <a:srgbClr val="0070C0"/>
                </a:solidFill>
              </a:rPr>
              <a:t> II.</a:t>
            </a:r>
            <a:r>
              <a:rPr lang="cs-CZ" sz="1800" b="1" dirty="0">
                <a:solidFill>
                  <a:srgbClr val="FF0000"/>
                </a:solidFill>
              </a:rPr>
              <a:t> 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23" y="1690688"/>
            <a:ext cx="3541780" cy="7200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23" y="2715491"/>
            <a:ext cx="10705134" cy="342207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05495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Graphical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representation</a:t>
            </a:r>
            <a:r>
              <a:rPr lang="cs-CZ" sz="3600" dirty="0">
                <a:solidFill>
                  <a:srgbClr val="0070C0"/>
                </a:solidFill>
              </a:rPr>
              <a:t> I. </a:t>
            </a:r>
          </a:p>
        </p:txBody>
      </p:sp>
      <p:pic>
        <p:nvPicPr>
          <p:cNvPr id="4" name="Picture 2" descr="Výsledek obrázku pro stock lo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975" y="4348005"/>
            <a:ext cx="2112487" cy="158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49" y="227155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34" y="4339003"/>
            <a:ext cx="2349407" cy="16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3671217" y="4872188"/>
            <a:ext cx="864096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1537834" y="1709235"/>
            <a:ext cx="474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Location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could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be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hall</a:t>
            </a:r>
            <a:r>
              <a:rPr lang="cs-CZ" dirty="0">
                <a:solidFill>
                  <a:srgbClr val="0070C0"/>
                </a:solidFill>
              </a:rPr>
              <a:t>, </a:t>
            </a:r>
            <a:r>
              <a:rPr lang="cs-CZ" dirty="0" err="1">
                <a:solidFill>
                  <a:srgbClr val="0070C0"/>
                </a:solidFill>
              </a:rPr>
              <a:t>shed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or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assembly</a:t>
            </a:r>
            <a:r>
              <a:rPr lang="cs-CZ" dirty="0">
                <a:solidFill>
                  <a:srgbClr val="0070C0"/>
                </a:solidFill>
              </a:rPr>
              <a:t> shop   </a:t>
            </a:r>
          </a:p>
        </p:txBody>
      </p:sp>
      <p:sp>
        <p:nvSpPr>
          <p:cNvPr id="9" name="Šipka dolů 8"/>
          <p:cNvSpPr/>
          <p:nvPr/>
        </p:nvSpPr>
        <p:spPr>
          <a:xfrm>
            <a:off x="2087041" y="3659241"/>
            <a:ext cx="648072" cy="10081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582985" y="6096324"/>
            <a:ext cx="168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Inventory</a:t>
            </a:r>
            <a:r>
              <a:rPr lang="cs-CZ" dirty="0"/>
              <a:t> </a:t>
            </a:r>
            <a:r>
              <a:rPr lang="cs-CZ" dirty="0" err="1"/>
              <a:t>zone</a:t>
            </a:r>
            <a:r>
              <a:rPr lang="cs-CZ" dirty="0"/>
              <a:t> 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5255393" y="4872188"/>
            <a:ext cx="720080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se šipkou 11"/>
          <p:cNvCxnSpPr/>
          <p:nvPr/>
        </p:nvCxnSpPr>
        <p:spPr>
          <a:xfrm flipV="1">
            <a:off x="5615433" y="5196224"/>
            <a:ext cx="0" cy="11881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5373219" y="6384356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Bin</a:t>
            </a:r>
          </a:p>
        </p:txBody>
      </p:sp>
    </p:spTree>
    <p:extLst>
      <p:ext uri="{BB962C8B-B14F-4D97-AF65-F5344CB8AC3E}">
        <p14:creationId xmlns:p14="http://schemas.microsoft.com/office/powerpoint/2010/main" val="484601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Times –&gt; </a:t>
            </a:r>
            <a:r>
              <a:rPr lang="cs-CZ" sz="3600" dirty="0" err="1">
                <a:solidFill>
                  <a:srgbClr val="0070C0"/>
                </a:solidFill>
              </a:rPr>
              <a:t>Locations</a:t>
            </a:r>
            <a:r>
              <a:rPr lang="cs-CZ" sz="3600" dirty="0">
                <a:solidFill>
                  <a:srgbClr val="0070C0"/>
                </a:solidFill>
              </a:rPr>
              <a:t>-&gt; </a:t>
            </a:r>
            <a:r>
              <a:rPr lang="cs-CZ" sz="3600" dirty="0" err="1">
                <a:solidFill>
                  <a:srgbClr val="0070C0"/>
                </a:solidFill>
              </a:rPr>
              <a:t>Transfers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36" y="1798813"/>
            <a:ext cx="1402970" cy="126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228" y="1517227"/>
            <a:ext cx="1458437" cy="129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83181" y="2165244"/>
            <a:ext cx="148142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9654909" y="867588"/>
            <a:ext cx="8708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Red</a:t>
            </a:r>
            <a:r>
              <a:rPr lang="cs-CZ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cs-CZ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location</a:t>
            </a:r>
            <a:endParaRPr lang="cs-CZ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107482" y="1145063"/>
            <a:ext cx="8708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Blue</a:t>
            </a:r>
          </a:p>
          <a:p>
            <a:pPr algn="ctr"/>
            <a:r>
              <a:rPr lang="cs-CZ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location</a:t>
            </a:r>
            <a:endParaRPr lang="cs-CZ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457795" y="3084495"/>
            <a:ext cx="263604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Outsource</a:t>
            </a:r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/</a:t>
            </a:r>
            <a:r>
              <a:rPr lang="cs-CZ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Own</a:t>
            </a:r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cs-CZ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Location</a:t>
            </a:r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=&gt; </a:t>
            </a:r>
            <a:r>
              <a:rPr lang="cs-CZ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Vehicle</a:t>
            </a:r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391" y="4391661"/>
            <a:ext cx="4648688" cy="8736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392" y="5471689"/>
            <a:ext cx="4648688" cy="521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Šipka nahoru 13"/>
          <p:cNvSpPr/>
          <p:nvPr/>
        </p:nvSpPr>
        <p:spPr>
          <a:xfrm>
            <a:off x="805532" y="3173954"/>
            <a:ext cx="1172766" cy="10411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Šipka doprava 15"/>
          <p:cNvSpPr/>
          <p:nvPr/>
        </p:nvSpPr>
        <p:spPr>
          <a:xfrm>
            <a:off x="2396691" y="1688365"/>
            <a:ext cx="2040555" cy="1558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Outbound</a:t>
            </a:r>
            <a:endParaRPr lang="cs-CZ" sz="1400" dirty="0"/>
          </a:p>
          <a:p>
            <a:pPr algn="ctr"/>
            <a:r>
              <a:rPr lang="cs-CZ" sz="1400" dirty="0" err="1"/>
              <a:t>Warehouse</a:t>
            </a:r>
            <a:r>
              <a:rPr lang="cs-CZ" sz="1400" dirty="0"/>
              <a:t> </a:t>
            </a:r>
            <a:r>
              <a:rPr lang="cs-CZ" sz="1400" dirty="0" err="1"/>
              <a:t>handling</a:t>
            </a:r>
            <a:r>
              <a:rPr lang="cs-CZ" sz="1400" dirty="0"/>
              <a:t> </a:t>
            </a:r>
            <a:r>
              <a:rPr lang="cs-CZ" sz="1400" dirty="0" err="1"/>
              <a:t>time</a:t>
            </a:r>
            <a:r>
              <a:rPr lang="cs-CZ" sz="1400" dirty="0"/>
              <a:t>=</a:t>
            </a:r>
            <a:r>
              <a:rPr lang="cs-CZ" sz="1400" b="1" dirty="0"/>
              <a:t>OWT</a:t>
            </a:r>
          </a:p>
        </p:txBody>
      </p:sp>
      <p:sp>
        <p:nvSpPr>
          <p:cNvPr id="17" name="Šipka doprava 16"/>
          <p:cNvSpPr/>
          <p:nvPr/>
        </p:nvSpPr>
        <p:spPr>
          <a:xfrm>
            <a:off x="4883180" y="1592672"/>
            <a:ext cx="1927363" cy="6776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err="1">
                <a:solidFill>
                  <a:srgbClr val="0070C0"/>
                </a:solidFill>
              </a:rPr>
              <a:t>Shipping</a:t>
            </a:r>
            <a:r>
              <a:rPr lang="cs-CZ" sz="1600" b="1" dirty="0">
                <a:solidFill>
                  <a:srgbClr val="0070C0"/>
                </a:solidFill>
              </a:rPr>
              <a:t> </a:t>
            </a:r>
            <a:r>
              <a:rPr lang="cs-CZ" sz="1600" b="1" dirty="0" err="1">
                <a:solidFill>
                  <a:srgbClr val="0070C0"/>
                </a:solidFill>
              </a:rPr>
              <a:t>time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18" name="Šipka doprava 17"/>
          <p:cNvSpPr/>
          <p:nvPr/>
        </p:nvSpPr>
        <p:spPr>
          <a:xfrm>
            <a:off x="7031608" y="1761914"/>
            <a:ext cx="2040555" cy="13255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Inbound</a:t>
            </a:r>
            <a:endParaRPr lang="cs-CZ" sz="1400" dirty="0"/>
          </a:p>
          <a:p>
            <a:pPr algn="ctr"/>
            <a:r>
              <a:rPr lang="cs-CZ" sz="1400" dirty="0" err="1"/>
              <a:t>Warehouse</a:t>
            </a:r>
            <a:r>
              <a:rPr lang="cs-CZ" sz="1400" dirty="0"/>
              <a:t> </a:t>
            </a:r>
            <a:r>
              <a:rPr lang="cs-CZ" sz="1400" dirty="0" err="1"/>
              <a:t>handling</a:t>
            </a:r>
            <a:r>
              <a:rPr lang="cs-CZ" sz="1400" dirty="0"/>
              <a:t> </a:t>
            </a:r>
            <a:r>
              <a:rPr lang="cs-CZ" sz="1400" dirty="0" err="1"/>
              <a:t>time</a:t>
            </a:r>
            <a:r>
              <a:rPr lang="cs-CZ" sz="1400" dirty="0"/>
              <a:t>=</a:t>
            </a:r>
            <a:r>
              <a:rPr lang="cs-CZ" sz="1400" b="1" dirty="0"/>
              <a:t>IWHT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045082" y="3411193"/>
            <a:ext cx="11141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>
                <a:solidFill>
                  <a:srgbClr val="FFFF00"/>
                </a:solidFill>
              </a:rPr>
              <a:t>Lead </a:t>
            </a:r>
            <a:r>
              <a:rPr lang="cs-CZ" sz="1100" b="1" dirty="0" err="1">
                <a:solidFill>
                  <a:srgbClr val="FFFF00"/>
                </a:solidFill>
              </a:rPr>
              <a:t>time</a:t>
            </a:r>
            <a:endParaRPr lang="cs-CZ" sz="1100" b="1" dirty="0">
              <a:solidFill>
                <a:srgbClr val="FFFF00"/>
              </a:solidFill>
            </a:endParaRPr>
          </a:p>
          <a:p>
            <a:r>
              <a:rPr lang="cs-CZ" sz="1100" b="1" dirty="0">
                <a:solidFill>
                  <a:srgbClr val="FFFF00"/>
                </a:solidFill>
              </a:rPr>
              <a:t>     </a:t>
            </a:r>
            <a:r>
              <a:rPr lang="en-US" sz="1100" b="1" dirty="0">
                <a:solidFill>
                  <a:srgbClr val="FFFF00"/>
                </a:solidFill>
              </a:rPr>
              <a:t> &amp;</a:t>
            </a:r>
            <a:r>
              <a:rPr lang="cs-CZ" sz="1100" b="1" dirty="0">
                <a:solidFill>
                  <a:srgbClr val="FFFF00"/>
                </a:solidFill>
              </a:rPr>
              <a:t> </a:t>
            </a:r>
            <a:endParaRPr lang="en-US" sz="1100" b="1" dirty="0">
              <a:solidFill>
                <a:srgbClr val="FFFF00"/>
              </a:solidFill>
            </a:endParaRPr>
          </a:p>
          <a:p>
            <a:r>
              <a:rPr lang="cs-CZ" sz="1100" b="1" dirty="0">
                <a:solidFill>
                  <a:srgbClr val="FFFF00"/>
                </a:solidFill>
              </a:rPr>
              <a:t>  IWHT</a:t>
            </a:r>
          </a:p>
        </p:txBody>
      </p:sp>
      <p:sp>
        <p:nvSpPr>
          <p:cNvPr id="20" name="Šipka dolů 19"/>
          <p:cNvSpPr/>
          <p:nvPr/>
        </p:nvSpPr>
        <p:spPr>
          <a:xfrm>
            <a:off x="9307876" y="3065829"/>
            <a:ext cx="1443789" cy="11008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OWT</a:t>
            </a: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1757" y="4278930"/>
            <a:ext cx="2512043" cy="14420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Pravá složená závorka 2">
            <a:extLst>
              <a:ext uri="{FF2B5EF4-FFF2-40B4-BE49-F238E27FC236}">
                <a16:creationId xmlns:a16="http://schemas.microsoft.com/office/drawing/2014/main" id="{19821A81-D4AE-47A6-BAAE-BABDECC7D0EC}"/>
              </a:ext>
            </a:extLst>
          </p:cNvPr>
          <p:cNvSpPr/>
          <p:nvPr/>
        </p:nvSpPr>
        <p:spPr>
          <a:xfrm>
            <a:off x="5207267" y="4391661"/>
            <a:ext cx="250257" cy="1601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0E5B2B0-6D4D-43F5-8CD0-1095BDF6C647}"/>
              </a:ext>
            </a:extLst>
          </p:cNvPr>
          <p:cNvSpPr txBox="1"/>
          <p:nvPr/>
        </p:nvSpPr>
        <p:spPr>
          <a:xfrm>
            <a:off x="5609711" y="4849829"/>
            <a:ext cx="2390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>
                <a:solidFill>
                  <a:srgbClr val="0070C0"/>
                </a:solidFill>
              </a:rPr>
              <a:t>Purchase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Order</a:t>
            </a:r>
            <a:endParaRPr lang="cs-CZ" sz="1600" dirty="0">
              <a:solidFill>
                <a:srgbClr val="0070C0"/>
              </a:solidFill>
            </a:endParaRPr>
          </a:p>
          <a:p>
            <a:r>
              <a:rPr lang="cs-CZ" sz="1600" dirty="0">
                <a:solidFill>
                  <a:srgbClr val="0070C0"/>
                </a:solidFill>
              </a:rPr>
              <a:t>and basic </a:t>
            </a:r>
            <a:r>
              <a:rPr lang="cs-CZ" sz="1600" dirty="0" err="1">
                <a:solidFill>
                  <a:srgbClr val="0070C0"/>
                </a:solidFill>
              </a:rPr>
              <a:t>time</a:t>
            </a:r>
            <a:r>
              <a:rPr lang="cs-CZ" sz="1600" dirty="0">
                <a:solidFill>
                  <a:srgbClr val="0070C0"/>
                </a:solidFill>
              </a:rPr>
              <a:t> </a:t>
            </a:r>
            <a:r>
              <a:rPr lang="cs-CZ" sz="1600" dirty="0" err="1">
                <a:solidFill>
                  <a:srgbClr val="0070C0"/>
                </a:solidFill>
              </a:rPr>
              <a:t>parameters</a:t>
            </a:r>
            <a:endParaRPr lang="cs-CZ" sz="1600" dirty="0">
              <a:solidFill>
                <a:srgbClr val="0070C0"/>
              </a:solidFill>
            </a:endParaRPr>
          </a:p>
          <a:p>
            <a:r>
              <a:rPr lang="cs-CZ" sz="1600" dirty="0">
                <a:solidFill>
                  <a:srgbClr val="0070C0"/>
                </a:solidFill>
              </a:rPr>
              <a:t>such as </a:t>
            </a:r>
            <a:r>
              <a:rPr lang="cs-CZ" sz="1600" b="1" dirty="0">
                <a:solidFill>
                  <a:srgbClr val="FF0000"/>
                </a:solidFill>
              </a:rPr>
              <a:t>Lead </a:t>
            </a:r>
            <a:r>
              <a:rPr lang="cs-CZ" sz="1600" b="1" dirty="0" err="1">
                <a:solidFill>
                  <a:srgbClr val="FF0000"/>
                </a:solidFill>
              </a:rPr>
              <a:t>time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1A231D2F-4766-463C-B801-C20063DC748E}"/>
              </a:ext>
            </a:extLst>
          </p:cNvPr>
          <p:cNvCxnSpPr>
            <a:cxnSpLocks/>
          </p:cNvCxnSpPr>
          <p:nvPr/>
        </p:nvCxnSpPr>
        <p:spPr>
          <a:xfrm>
            <a:off x="7353701" y="5471689"/>
            <a:ext cx="0" cy="2492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56743A32-000E-4662-A141-226687C5EB4F}"/>
              </a:ext>
            </a:extLst>
          </p:cNvPr>
          <p:cNvCxnSpPr>
            <a:cxnSpLocks/>
          </p:cNvCxnSpPr>
          <p:nvPr/>
        </p:nvCxnSpPr>
        <p:spPr>
          <a:xfrm flipH="1">
            <a:off x="4620125" y="5730570"/>
            <a:ext cx="273357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672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Parameters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presented</a:t>
            </a:r>
            <a:r>
              <a:rPr lang="cs-CZ" sz="3600" dirty="0">
                <a:solidFill>
                  <a:srgbClr val="0070C0"/>
                </a:solidFill>
              </a:rPr>
              <a:t> on </a:t>
            </a:r>
            <a:r>
              <a:rPr lang="cs-CZ" sz="3600" dirty="0" err="1">
                <a:solidFill>
                  <a:srgbClr val="0070C0"/>
                </a:solidFill>
              </a:rPr>
              <a:t>previous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slide</a:t>
            </a:r>
            <a:r>
              <a:rPr lang="cs-CZ" sz="3600" dirty="0">
                <a:solidFill>
                  <a:srgbClr val="0070C0"/>
                </a:solidFill>
              </a:rPr>
              <a:t> I.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94" y="1438410"/>
            <a:ext cx="9870116" cy="14166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94" y="3308030"/>
            <a:ext cx="4778999" cy="256089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Přímá spojnice se šipkou 6"/>
          <p:cNvCxnSpPr/>
          <p:nvPr/>
        </p:nvCxnSpPr>
        <p:spPr>
          <a:xfrm flipV="1">
            <a:off x="3734602" y="4588479"/>
            <a:ext cx="2088682" cy="7824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3284" y="3950977"/>
            <a:ext cx="4581954" cy="90028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30" name="Picture 6" descr="C:\Users\miki\AppData\Local\Temp\SNAGHTML1acd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938" y="5148146"/>
            <a:ext cx="2781300" cy="10096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7519F6F-A1A6-4F49-B065-875A9CF3E989}"/>
              </a:ext>
            </a:extLst>
          </p:cNvPr>
          <p:cNvSpPr txBox="1"/>
          <p:nvPr/>
        </p:nvSpPr>
        <p:spPr>
          <a:xfrm>
            <a:off x="7258313" y="2938698"/>
            <a:ext cx="42748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OWHT+IWHT+</a:t>
            </a:r>
            <a:r>
              <a:rPr lang="cs-CZ" b="1" dirty="0">
                <a:solidFill>
                  <a:srgbClr val="FF0000"/>
                </a:solidFill>
              </a:rPr>
              <a:t>ST</a:t>
            </a:r>
            <a:r>
              <a:rPr lang="cs-CZ" dirty="0">
                <a:solidFill>
                  <a:srgbClr val="0070C0"/>
                </a:solidFill>
              </a:rPr>
              <a:t>=2D+3D+1D=6D</a:t>
            </a:r>
          </a:p>
          <a:p>
            <a:r>
              <a:rPr lang="cs-CZ" dirty="0">
                <a:solidFill>
                  <a:srgbClr val="0070C0"/>
                </a:solidFill>
              </a:rPr>
              <a:t>(In </a:t>
            </a:r>
            <a:r>
              <a:rPr lang="cs-CZ" dirty="0" err="1">
                <a:solidFill>
                  <a:srgbClr val="0070C0"/>
                </a:solidFill>
              </a:rPr>
              <a:t>this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example</a:t>
            </a:r>
            <a:r>
              <a:rPr lang="cs-CZ" dirty="0">
                <a:solidFill>
                  <a:srgbClr val="0070C0"/>
                </a:solidFill>
              </a:rPr>
              <a:t>). </a:t>
            </a:r>
            <a:r>
              <a:rPr lang="cs-CZ" dirty="0" err="1">
                <a:solidFill>
                  <a:srgbClr val="0070C0"/>
                </a:solidFill>
              </a:rPr>
              <a:t>Later</a:t>
            </a:r>
            <a:r>
              <a:rPr lang="cs-CZ" dirty="0">
                <a:solidFill>
                  <a:srgbClr val="0070C0"/>
                </a:solidFill>
              </a:rPr>
              <a:t>  IWHT </a:t>
            </a:r>
            <a:r>
              <a:rPr lang="cs-CZ" dirty="0" err="1">
                <a:solidFill>
                  <a:srgbClr val="0070C0"/>
                </a:solidFill>
              </a:rPr>
              <a:t>was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changed</a:t>
            </a:r>
            <a:r>
              <a:rPr lang="cs-CZ" dirty="0">
                <a:solidFill>
                  <a:srgbClr val="0070C0"/>
                </a:solidFill>
              </a:rPr>
              <a:t> </a:t>
            </a:r>
          </a:p>
          <a:p>
            <a:r>
              <a:rPr lang="cs-CZ" dirty="0">
                <a:solidFill>
                  <a:srgbClr val="0070C0"/>
                </a:solidFill>
              </a:rPr>
              <a:t>to 2D </a:t>
            </a:r>
            <a:r>
              <a:rPr lang="cs-CZ" dirty="0" err="1">
                <a:solidFill>
                  <a:srgbClr val="0070C0"/>
                </a:solidFill>
              </a:rPr>
              <a:t>only</a:t>
            </a:r>
            <a:r>
              <a:rPr lang="cs-CZ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7C81B99-4E9F-9840-E119-E3CE90D5CFE6}"/>
              </a:ext>
            </a:extLst>
          </p:cNvPr>
          <p:cNvSpPr txBox="1"/>
          <p:nvPr/>
        </p:nvSpPr>
        <p:spPr>
          <a:xfrm>
            <a:off x="1659467" y="6157796"/>
            <a:ext cx="1976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 = </a:t>
            </a:r>
            <a:r>
              <a:rPr lang="cs-CZ" b="1" dirty="0" err="1">
                <a:solidFill>
                  <a:srgbClr val="FF0000"/>
                </a:solidFill>
              </a:rPr>
              <a:t>Shipping</a:t>
            </a:r>
            <a:r>
              <a:rPr lang="cs-CZ" b="1" dirty="0">
                <a:solidFill>
                  <a:srgbClr val="FF0000"/>
                </a:solidFill>
              </a:rPr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3808450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Parameters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presented</a:t>
            </a:r>
            <a:r>
              <a:rPr lang="cs-CZ" sz="3600" dirty="0">
                <a:solidFill>
                  <a:srgbClr val="0070C0"/>
                </a:solidFill>
              </a:rPr>
              <a:t> on </a:t>
            </a:r>
            <a:r>
              <a:rPr lang="cs-CZ" sz="3600" dirty="0" err="1">
                <a:solidFill>
                  <a:srgbClr val="0070C0"/>
                </a:solidFill>
              </a:rPr>
              <a:t>previous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slide</a:t>
            </a:r>
            <a:r>
              <a:rPr lang="cs-CZ" sz="3600" dirty="0">
                <a:solidFill>
                  <a:srgbClr val="0070C0"/>
                </a:solidFill>
              </a:rPr>
              <a:t> I.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30325"/>
            <a:ext cx="8876190" cy="215238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838200" y="1549667"/>
            <a:ext cx="4080309" cy="85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Customer </a:t>
            </a:r>
            <a:r>
              <a:rPr lang="cs-CZ" dirty="0" err="1"/>
              <a:t>Card</a:t>
            </a:r>
            <a:endParaRPr lang="cs-CZ" dirty="0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2878354" y="2406316"/>
            <a:ext cx="0" cy="468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á složená závorka 2">
            <a:extLst>
              <a:ext uri="{FF2B5EF4-FFF2-40B4-BE49-F238E27FC236}">
                <a16:creationId xmlns:a16="http://schemas.microsoft.com/office/drawing/2014/main" id="{B87379C6-DDDE-4E3F-84E6-47FD4C8334B6}"/>
              </a:ext>
            </a:extLst>
          </p:cNvPr>
          <p:cNvSpPr/>
          <p:nvPr/>
        </p:nvSpPr>
        <p:spPr>
          <a:xfrm>
            <a:off x="5078896" y="1549667"/>
            <a:ext cx="437321" cy="8566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B729C96-1E35-4CBE-91C2-1E3ABB047B9D}"/>
              </a:ext>
            </a:extLst>
          </p:cNvPr>
          <p:cNvSpPr txBox="1"/>
          <p:nvPr/>
        </p:nvSpPr>
        <p:spPr>
          <a:xfrm>
            <a:off x="5676604" y="1766708"/>
            <a:ext cx="6070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0070C0"/>
                </a:solidFill>
              </a:rPr>
              <a:t>Another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possibility</a:t>
            </a:r>
            <a:r>
              <a:rPr lang="cs-CZ" b="1" dirty="0">
                <a:solidFill>
                  <a:srgbClr val="0070C0"/>
                </a:solidFill>
              </a:rPr>
              <a:t> to </a:t>
            </a:r>
            <a:r>
              <a:rPr lang="cs-CZ" b="1" dirty="0" err="1">
                <a:solidFill>
                  <a:srgbClr val="0070C0"/>
                </a:solidFill>
              </a:rPr>
              <a:t>specify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Shipping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time</a:t>
            </a:r>
            <a:r>
              <a:rPr lang="cs-CZ" b="1" dirty="0">
                <a:solidFill>
                  <a:srgbClr val="0070C0"/>
                </a:solidFill>
              </a:rPr>
              <a:t> on Customer </a:t>
            </a:r>
            <a:r>
              <a:rPr lang="cs-CZ" b="1" dirty="0" err="1">
                <a:solidFill>
                  <a:srgbClr val="0070C0"/>
                </a:solidFill>
              </a:rPr>
              <a:t>card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62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Transfer </a:t>
            </a:r>
            <a:r>
              <a:rPr lang="cs-CZ" sz="3600" dirty="0" err="1">
                <a:solidFill>
                  <a:srgbClr val="0070C0"/>
                </a:solidFill>
              </a:rPr>
              <a:t>Orders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70679"/>
            <a:ext cx="9144576" cy="36772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1455177" y="5613934"/>
            <a:ext cx="777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b="1" dirty="0"/>
              <a:t>5 </a:t>
            </a:r>
            <a:r>
              <a:rPr lang="cs-CZ" b="1" dirty="0" err="1"/>
              <a:t>Days</a:t>
            </a:r>
            <a:r>
              <a:rPr lang="cs-CZ" dirty="0">
                <a:solidFill>
                  <a:srgbClr val="0070C0"/>
                </a:solidFill>
              </a:rPr>
              <a:t> = 2D (</a:t>
            </a:r>
            <a:r>
              <a:rPr lang="cs-CZ" dirty="0" err="1">
                <a:solidFill>
                  <a:srgbClr val="0070C0"/>
                </a:solidFill>
              </a:rPr>
              <a:t>Outbount</a:t>
            </a:r>
            <a:r>
              <a:rPr lang="cs-CZ" dirty="0">
                <a:solidFill>
                  <a:srgbClr val="0070C0"/>
                </a:solidFill>
              </a:rPr>
              <a:t> WHT  Blue)+1D (</a:t>
            </a:r>
            <a:r>
              <a:rPr lang="cs-CZ" dirty="0" err="1">
                <a:solidFill>
                  <a:srgbClr val="0070C0"/>
                </a:solidFill>
              </a:rPr>
              <a:t>shipping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time</a:t>
            </a:r>
            <a:r>
              <a:rPr lang="cs-CZ" dirty="0">
                <a:solidFill>
                  <a:srgbClr val="0070C0"/>
                </a:solidFill>
              </a:rPr>
              <a:t> ) + 2D </a:t>
            </a:r>
            <a:r>
              <a:rPr lang="cs-CZ" dirty="0">
                <a:solidFill>
                  <a:srgbClr val="FF0000"/>
                </a:solidFill>
              </a:rPr>
              <a:t>(</a:t>
            </a:r>
            <a:r>
              <a:rPr lang="cs-CZ" dirty="0" err="1">
                <a:solidFill>
                  <a:srgbClr val="FF0000"/>
                </a:solidFill>
              </a:rPr>
              <a:t>Inbount</a:t>
            </a:r>
            <a:r>
              <a:rPr lang="cs-CZ" dirty="0">
                <a:solidFill>
                  <a:srgbClr val="FF0000"/>
                </a:solidFill>
              </a:rPr>
              <a:t> WHT </a:t>
            </a:r>
            <a:r>
              <a:rPr lang="cs-CZ" dirty="0" err="1">
                <a:solidFill>
                  <a:srgbClr val="FF0000"/>
                </a:solidFill>
              </a:rPr>
              <a:t>Red</a:t>
            </a:r>
            <a:r>
              <a:rPr lang="cs-CZ" dirty="0">
                <a:solidFill>
                  <a:srgbClr val="FF0000"/>
                </a:solidFill>
              </a:rPr>
              <a:t>)  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8941869" y="4061861"/>
            <a:ext cx="885525" cy="962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8997345" y="4071486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5 </a:t>
            </a:r>
            <a:r>
              <a:rPr lang="cs-CZ" b="1" dirty="0" err="1"/>
              <a:t>days</a:t>
            </a:r>
            <a:endParaRPr lang="cs-CZ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0889B24-2122-4130-B78A-FFDACA8DDB02}"/>
              </a:ext>
            </a:extLst>
          </p:cNvPr>
          <p:cNvSpPr txBox="1"/>
          <p:nvPr/>
        </p:nvSpPr>
        <p:spPr>
          <a:xfrm>
            <a:off x="1524000" y="6149302"/>
            <a:ext cx="3634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W</a:t>
            </a:r>
            <a:r>
              <a:rPr lang="cs-CZ" dirty="0">
                <a:solidFill>
                  <a:srgbClr val="00B050"/>
                </a:solidFill>
              </a:rPr>
              <a:t>H</a:t>
            </a:r>
            <a:r>
              <a:rPr lang="cs-CZ" dirty="0">
                <a:solidFill>
                  <a:srgbClr val="0070C0"/>
                </a:solidFill>
              </a:rPr>
              <a:t> = </a:t>
            </a:r>
            <a:r>
              <a:rPr lang="cs-CZ" dirty="0" err="1">
                <a:solidFill>
                  <a:srgbClr val="FF0000"/>
                </a:solidFill>
              </a:rPr>
              <a:t>W</a:t>
            </a:r>
            <a:r>
              <a:rPr lang="cs-CZ" dirty="0" err="1">
                <a:solidFill>
                  <a:srgbClr val="0070C0"/>
                </a:solidFill>
              </a:rPr>
              <a:t>are</a:t>
            </a:r>
            <a:r>
              <a:rPr lang="cs-CZ" dirty="0" err="1">
                <a:solidFill>
                  <a:srgbClr val="00B050"/>
                </a:solidFill>
              </a:rPr>
              <a:t>H</a:t>
            </a:r>
            <a:r>
              <a:rPr lang="cs-CZ" dirty="0" err="1">
                <a:solidFill>
                  <a:srgbClr val="0070C0"/>
                </a:solidFill>
              </a:rPr>
              <a:t>ouse</a:t>
            </a:r>
            <a:r>
              <a:rPr lang="cs-CZ" dirty="0">
                <a:solidFill>
                  <a:srgbClr val="0070C0"/>
                </a:solidFill>
              </a:rPr>
              <a:t>  HT=</a:t>
            </a:r>
            <a:r>
              <a:rPr lang="cs-CZ" dirty="0" err="1">
                <a:solidFill>
                  <a:srgbClr val="0070C0"/>
                </a:solidFill>
              </a:rPr>
              <a:t>handling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745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Transfer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r>
              <a:rPr lang="cs-CZ" sz="3600" dirty="0">
                <a:solidFill>
                  <a:srgbClr val="0070C0"/>
                </a:solidFill>
              </a:rPr>
              <a:t> – </a:t>
            </a:r>
            <a:r>
              <a:rPr lang="cs-CZ" sz="3600" dirty="0" err="1">
                <a:solidFill>
                  <a:srgbClr val="0070C0"/>
                </a:solidFill>
              </a:rPr>
              <a:t>Posting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two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times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/>
              <a:t>from</a:t>
            </a:r>
            <a:r>
              <a:rPr lang="cs-CZ" sz="3600" dirty="0"/>
              <a:t> </a:t>
            </a:r>
            <a:r>
              <a:rPr lang="cs-CZ" sz="3600" b="1" dirty="0">
                <a:solidFill>
                  <a:srgbClr val="0070C0"/>
                </a:solidFill>
              </a:rPr>
              <a:t>Blue</a:t>
            </a:r>
            <a:r>
              <a:rPr lang="cs-CZ" sz="3600" b="1" dirty="0"/>
              <a:t> </a:t>
            </a:r>
            <a:r>
              <a:rPr lang="cs-CZ" sz="3600" b="1" dirty="0" err="1"/>
              <a:t>Location</a:t>
            </a:r>
            <a:r>
              <a:rPr lang="cs-CZ" sz="3600" b="1" dirty="0"/>
              <a:t>  </a:t>
            </a:r>
            <a:r>
              <a:rPr lang="cs-CZ" sz="3600" dirty="0"/>
              <a:t>to </a:t>
            </a:r>
            <a:r>
              <a:rPr lang="cs-CZ" sz="3600" dirty="0" err="1"/>
              <a:t>Vehicle</a:t>
            </a:r>
            <a:r>
              <a:rPr lang="cs-CZ" sz="3600" dirty="0"/>
              <a:t>  and </a:t>
            </a:r>
            <a:r>
              <a:rPr lang="cs-CZ" sz="3600" dirty="0" err="1"/>
              <a:t>From</a:t>
            </a:r>
            <a:r>
              <a:rPr lang="cs-CZ" sz="3600" dirty="0"/>
              <a:t> </a:t>
            </a:r>
            <a:r>
              <a:rPr lang="cs-CZ" sz="3600" dirty="0" err="1"/>
              <a:t>Vehicle</a:t>
            </a:r>
            <a:r>
              <a:rPr lang="cs-CZ" sz="3600" dirty="0"/>
              <a:t> to </a:t>
            </a:r>
            <a:r>
              <a:rPr lang="cs-CZ" sz="3600" b="1" dirty="0" err="1">
                <a:solidFill>
                  <a:srgbClr val="FF0000"/>
                </a:solidFill>
              </a:rPr>
              <a:t>Red</a:t>
            </a:r>
            <a:r>
              <a:rPr lang="cs-CZ" sz="3600" b="1" dirty="0">
                <a:solidFill>
                  <a:srgbClr val="FF0000"/>
                </a:solidFill>
              </a:rPr>
              <a:t> </a:t>
            </a:r>
            <a:r>
              <a:rPr lang="cs-CZ" sz="3600" b="1" dirty="0" err="1">
                <a:solidFill>
                  <a:srgbClr val="FF0000"/>
                </a:solidFill>
              </a:rPr>
              <a:t>Location</a:t>
            </a:r>
            <a:r>
              <a:rPr lang="cs-CZ" sz="3600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758" y="1504970"/>
            <a:ext cx="2303082" cy="7377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758" y="2432536"/>
            <a:ext cx="3777390" cy="15785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757" y="4200853"/>
            <a:ext cx="3820065" cy="221774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cxnSp>
        <p:nvCxnSpPr>
          <p:cNvPr id="9" name="Přímá spojnice se šipkou 8"/>
          <p:cNvCxnSpPr/>
          <p:nvPr/>
        </p:nvCxnSpPr>
        <p:spPr>
          <a:xfrm>
            <a:off x="664143" y="1690688"/>
            <a:ext cx="9625" cy="42673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Šipka doprava 10"/>
          <p:cNvSpPr/>
          <p:nvPr/>
        </p:nvSpPr>
        <p:spPr>
          <a:xfrm>
            <a:off x="5332396" y="2512194"/>
            <a:ext cx="5101389" cy="2656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518" y="3490097"/>
            <a:ext cx="523572" cy="71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Přímá spojnice se šipkou 13"/>
          <p:cNvCxnSpPr/>
          <p:nvPr/>
        </p:nvCxnSpPr>
        <p:spPr>
          <a:xfrm flipV="1">
            <a:off x="4350619" y="4831882"/>
            <a:ext cx="1058779" cy="12994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5D91C8B0-FD53-44CA-89D6-BBD8D71B1583}"/>
              </a:ext>
            </a:extLst>
          </p:cNvPr>
          <p:cNvSpPr txBox="1"/>
          <p:nvPr/>
        </p:nvSpPr>
        <p:spPr>
          <a:xfrm>
            <a:off x="3624261" y="2432536"/>
            <a:ext cx="108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0070C0"/>
                </a:solidFill>
              </a:rPr>
              <a:t>Item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card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9B4F80D-988D-45BE-9C8F-4068E1718BB5}"/>
              </a:ext>
            </a:extLst>
          </p:cNvPr>
          <p:cNvSpPr txBox="1"/>
          <p:nvPr/>
        </p:nvSpPr>
        <p:spPr>
          <a:xfrm>
            <a:off x="5125764" y="5296921"/>
            <a:ext cx="1710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FF0000"/>
                </a:solidFill>
              </a:rPr>
              <a:t>Calculated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field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07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Item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ledger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entries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transactions</a:t>
            </a:r>
            <a:r>
              <a:rPr lang="cs-CZ" sz="3600" dirty="0">
                <a:solidFill>
                  <a:srgbClr val="0070C0"/>
                </a:solidFill>
              </a:rPr>
              <a:t>) </a:t>
            </a:r>
            <a:r>
              <a:rPr lang="cs-CZ" sz="3600" dirty="0" err="1">
                <a:solidFill>
                  <a:srgbClr val="0070C0"/>
                </a:solidFill>
              </a:rPr>
              <a:t>after</a:t>
            </a:r>
            <a:r>
              <a:rPr lang="cs-CZ" sz="3600" dirty="0">
                <a:solidFill>
                  <a:srgbClr val="0070C0"/>
                </a:solidFill>
              </a:rPr>
              <a:t> 1st post </a:t>
            </a:r>
            <a:r>
              <a:rPr lang="cs-CZ" sz="3600" dirty="0" err="1">
                <a:solidFill>
                  <a:srgbClr val="0070C0"/>
                </a:solidFill>
              </a:rPr>
              <a:t>action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16" y="2273576"/>
            <a:ext cx="10175280" cy="19318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842719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2nd </a:t>
            </a:r>
            <a:r>
              <a:rPr lang="cs-CZ" sz="3600" dirty="0" err="1">
                <a:solidFill>
                  <a:srgbClr val="0070C0"/>
                </a:solidFill>
              </a:rPr>
              <a:t>Posting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Transfer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30" y="1690688"/>
            <a:ext cx="3561905" cy="12285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359" y="1690688"/>
            <a:ext cx="3438095" cy="12285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6" name="Přímá spojnice se šipkou 5"/>
          <p:cNvCxnSpPr>
            <a:stCxn id="3" idx="3"/>
            <a:endCxn id="4" idx="1"/>
          </p:cNvCxnSpPr>
          <p:nvPr/>
        </p:nvCxnSpPr>
        <p:spPr>
          <a:xfrm>
            <a:off x="4517735" y="2304974"/>
            <a:ext cx="10046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50" y="3724977"/>
            <a:ext cx="10502550" cy="17348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2" name="Přímá spojnice se šipkou 11"/>
          <p:cNvCxnSpPr>
            <a:stCxn id="4" idx="2"/>
          </p:cNvCxnSpPr>
          <p:nvPr/>
        </p:nvCxnSpPr>
        <p:spPr>
          <a:xfrm flipH="1">
            <a:off x="7241406" y="2919259"/>
            <a:ext cx="1" cy="805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086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B49A2F-723F-8194-FCDF-7F0F37AD9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Transfers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2800" dirty="0">
                <a:solidFill>
                  <a:srgbClr val="0070C0"/>
                </a:solidFill>
              </a:rPr>
              <a:t>(</a:t>
            </a:r>
            <a:r>
              <a:rPr lang="en-US" sz="2800" dirty="0">
                <a:solidFill>
                  <a:srgbClr val="0070C0"/>
                </a:solidFill>
              </a:rPr>
              <a:t>Transfer it</a:t>
            </a:r>
            <a:r>
              <a:rPr lang="cs-CZ" sz="2800" dirty="0">
                <a:solidFill>
                  <a:srgbClr val="0070C0"/>
                </a:solidFill>
              </a:rPr>
              <a:t>e</a:t>
            </a:r>
            <a:r>
              <a:rPr lang="en-US" sz="2800" dirty="0" err="1">
                <a:solidFill>
                  <a:srgbClr val="0070C0"/>
                </a:solidFill>
              </a:rPr>
              <a:t>ms</a:t>
            </a:r>
            <a:r>
              <a:rPr lang="en-US" sz="2800" dirty="0">
                <a:solidFill>
                  <a:srgbClr val="0070C0"/>
                </a:solidFill>
              </a:rPr>
              <a:t> (goods) between warehouse locations</a:t>
            </a:r>
            <a:r>
              <a:rPr lang="cs-CZ" sz="2800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6C39AC7-3E19-A484-453A-F4EB05E0E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562" y="1690688"/>
            <a:ext cx="7190476" cy="1028571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1C65F2B-7E54-62DC-F5FA-A738CA6EF635}"/>
              </a:ext>
            </a:extLst>
          </p:cNvPr>
          <p:cNvSpPr txBox="1"/>
          <p:nvPr/>
        </p:nvSpPr>
        <p:spPr>
          <a:xfrm>
            <a:off x="838200" y="2859496"/>
            <a:ext cx="10778463" cy="3383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A transfer order looks much like any other order in </a:t>
            </a:r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MS Dynamics 365 Business </a:t>
            </a:r>
            <a:r>
              <a:rPr lang="cs-CZ" b="0" i="0" dirty="0" err="1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Central</a:t>
            </a:r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application. </a:t>
            </a:r>
            <a:endParaRPr lang="cs-CZ" b="0" i="0" dirty="0">
              <a:solidFill>
                <a:srgbClr val="0070C0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US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However, behind the scene</a:t>
            </a:r>
            <a:r>
              <a:rPr lang="cs-CZ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s,</a:t>
            </a:r>
            <a:r>
              <a:rPr lang="en-US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 it is very different.</a:t>
            </a:r>
            <a:endParaRPr lang="cs-CZ" b="0" i="0" dirty="0">
              <a:solidFill>
                <a:srgbClr val="0070C0"/>
              </a:solidFill>
              <a:effectLst/>
              <a:latin typeface="Segoe UI" panose="020B0502040204020203" pitchFamily="34" charset="0"/>
            </a:endParaRPr>
          </a:p>
          <a:p>
            <a:pPr algn="l"/>
            <a:endParaRPr lang="en-US" b="0" i="0" dirty="0">
              <a:solidFill>
                <a:srgbClr val="171717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US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One fundamental aspect that makes transfers in planning different from purchase and production orders</a:t>
            </a:r>
            <a:endParaRPr lang="cs-CZ" b="0" i="0" dirty="0">
              <a:solidFill>
                <a:srgbClr val="0070C0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cs-CZ" dirty="0">
                <a:solidFill>
                  <a:srgbClr val="0070C0"/>
                </a:solidFill>
                <a:latin typeface="Segoe UI" panose="020B0502040204020203" pitchFamily="34" charset="0"/>
              </a:rPr>
              <a:t>(these </a:t>
            </a:r>
            <a:r>
              <a:rPr lang="cs-CZ" dirty="0" err="1">
                <a:solidFill>
                  <a:srgbClr val="0070C0"/>
                </a:solidFill>
                <a:latin typeface="Segoe UI" panose="020B0502040204020203" pitchFamily="34" charset="0"/>
              </a:rPr>
              <a:t>types</a:t>
            </a:r>
            <a:r>
              <a:rPr lang="cs-CZ" dirty="0">
                <a:solidFill>
                  <a:srgbClr val="0070C0"/>
                </a:solidFill>
                <a:latin typeface="Segoe UI" panose="020B0502040204020203" pitchFamily="34" charset="0"/>
              </a:rPr>
              <a:t> </a:t>
            </a:r>
            <a:r>
              <a:rPr lang="cs-CZ" dirty="0" err="1">
                <a:solidFill>
                  <a:srgbClr val="0070C0"/>
                </a:solidFill>
                <a:latin typeface="Segoe UI" panose="020B0502040204020203" pitchFamily="34" charset="0"/>
              </a:rPr>
              <a:t>of</a:t>
            </a:r>
            <a:r>
              <a:rPr lang="cs-CZ" dirty="0">
                <a:solidFill>
                  <a:srgbClr val="0070C0"/>
                </a:solidFill>
                <a:latin typeface="Segoe UI" panose="020B0502040204020203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Segoe UI" panose="020B0502040204020203" pitchFamily="34" charset="0"/>
              </a:rPr>
              <a:t>ord</a:t>
            </a:r>
            <a:r>
              <a:rPr lang="cs-CZ" dirty="0" err="1">
                <a:solidFill>
                  <a:srgbClr val="0070C0"/>
                </a:solidFill>
                <a:latin typeface="Segoe UI" panose="020B0502040204020203" pitchFamily="34" charset="0"/>
              </a:rPr>
              <a:t>er</a:t>
            </a:r>
            <a:r>
              <a:rPr lang="en-US" dirty="0">
                <a:solidFill>
                  <a:srgbClr val="0070C0"/>
                </a:solidFill>
                <a:latin typeface="Segoe UI" panose="020B0502040204020203" pitchFamily="34" charset="0"/>
              </a:rPr>
              <a:t>s </a:t>
            </a:r>
            <a:r>
              <a:rPr lang="en-US" b="1" dirty="0">
                <a:solidFill>
                  <a:srgbClr val="FF0000"/>
                </a:solidFill>
                <a:latin typeface="Segoe UI" panose="020B0502040204020203" pitchFamily="34" charset="0"/>
              </a:rPr>
              <a:t>represent stock replenishment </a:t>
            </a:r>
            <a:r>
              <a:rPr lang="en-US" dirty="0">
                <a:solidFill>
                  <a:srgbClr val="0070C0"/>
                </a:solidFill>
                <a:latin typeface="Segoe UI" panose="020B0502040204020203" pitchFamily="34" charset="0"/>
              </a:rPr>
              <a:t>action</a:t>
            </a:r>
            <a:r>
              <a:rPr lang="cs-CZ" dirty="0">
                <a:solidFill>
                  <a:srgbClr val="0070C0"/>
                </a:solidFill>
                <a:latin typeface="Segoe UI" panose="020B0502040204020203" pitchFamily="34" charset="0"/>
              </a:rPr>
              <a:t>s) </a:t>
            </a:r>
            <a:r>
              <a:rPr lang="en-US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is that a transfer line represents </a:t>
            </a:r>
            <a:endParaRPr lang="cs-CZ" b="0" i="0" dirty="0">
              <a:solidFill>
                <a:srgbClr val="0070C0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US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demand and supply at the same time.</a:t>
            </a:r>
            <a:endParaRPr lang="cs-CZ" b="0" i="0" dirty="0">
              <a:solidFill>
                <a:srgbClr val="0070C0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US" b="0" i="0" dirty="0">
                <a:solidFill>
                  <a:srgbClr val="0070C0"/>
                </a:solidFill>
                <a:effectLst/>
                <a:latin typeface="Segoe UI" panose="020B0502040204020203" pitchFamily="34" charset="0"/>
              </a:rPr>
              <a:t> </a:t>
            </a:r>
            <a:endParaRPr lang="cs-CZ" b="0" i="0" dirty="0">
              <a:solidFill>
                <a:srgbClr val="0070C0"/>
              </a:solidFill>
              <a:effectLst/>
              <a:latin typeface="Segoe UI" panose="020B0502040204020203" pitchFamily="34" charset="0"/>
            </a:endParaRPr>
          </a:p>
          <a:p>
            <a:pPr algn="l"/>
            <a:r>
              <a:rPr lang="en-US" b="0" i="0" dirty="0">
                <a:effectLst/>
                <a:latin typeface="Segoe UI" panose="020B0502040204020203" pitchFamily="34" charset="0"/>
              </a:rPr>
              <a:t>The </a:t>
            </a:r>
            <a:r>
              <a:rPr lang="en-US" b="0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outbound part</a:t>
            </a:r>
            <a:r>
              <a:rPr lang="en-US" b="0" i="0" dirty="0">
                <a:effectLst/>
                <a:latin typeface="Segoe UI" panose="020B0502040204020203" pitchFamily="34" charset="0"/>
              </a:rPr>
              <a:t>, shipped from the old location, is </a:t>
            </a:r>
            <a:r>
              <a:rPr lang="cs-CZ" b="0" i="0" dirty="0">
                <a:effectLst/>
                <a:latin typeface="Segoe UI" panose="020B0502040204020203" pitchFamily="34" charset="0"/>
              </a:rPr>
              <a:t>in </a:t>
            </a:r>
            <a:r>
              <a:rPr lang="en-US" b="0" i="0" dirty="0">
                <a:solidFill>
                  <a:srgbClr val="FF0000"/>
                </a:solidFill>
                <a:effectLst/>
                <a:latin typeface="Segoe UI" panose="020B0502040204020203" pitchFamily="34" charset="0"/>
              </a:rPr>
              <a:t>demand. </a:t>
            </a:r>
            <a:endParaRPr lang="cs-CZ" b="0" i="0" dirty="0">
              <a:solidFill>
                <a:srgbClr val="FF0000"/>
              </a:solidFill>
              <a:effectLst/>
              <a:latin typeface="Segoe U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0" i="0" dirty="0">
                <a:effectLst/>
                <a:latin typeface="Segoe UI" panose="020B0502040204020203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inbound part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be received at the new location is supplied at that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stock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location.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4772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05F4E1-A4D0-4CFC-9585-4CDA65375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Costing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applying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additional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cost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transfer)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DFF53F9-5E43-4CCF-9A79-9F8C2EC48E77}"/>
              </a:ext>
            </a:extLst>
          </p:cNvPr>
          <p:cNvSpPr/>
          <p:nvPr/>
        </p:nvSpPr>
        <p:spPr>
          <a:xfrm>
            <a:off x="1271452" y="1907178"/>
            <a:ext cx="1872343" cy="53122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Blue </a:t>
            </a:r>
            <a:r>
              <a:rPr lang="cs-CZ" sz="1200" dirty="0" err="1"/>
              <a:t>stock</a:t>
            </a:r>
            <a:r>
              <a:rPr lang="cs-CZ" sz="1200" dirty="0"/>
              <a:t> </a:t>
            </a:r>
            <a:r>
              <a:rPr lang="cs-CZ" sz="1200" dirty="0" err="1"/>
              <a:t>location</a:t>
            </a:r>
            <a:endParaRPr lang="en-US" sz="12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F6B2458-3AC8-4365-81C0-E78F778E7FE3}"/>
              </a:ext>
            </a:extLst>
          </p:cNvPr>
          <p:cNvSpPr/>
          <p:nvPr/>
        </p:nvSpPr>
        <p:spPr>
          <a:xfrm>
            <a:off x="4872446" y="1907178"/>
            <a:ext cx="1872343" cy="53122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Red</a:t>
            </a:r>
            <a:r>
              <a:rPr lang="cs-CZ" sz="1400" dirty="0"/>
              <a:t> </a:t>
            </a:r>
            <a:r>
              <a:rPr lang="cs-CZ" sz="1400" dirty="0" err="1"/>
              <a:t>stock</a:t>
            </a:r>
            <a:r>
              <a:rPr lang="cs-CZ" sz="1400" dirty="0"/>
              <a:t> </a:t>
            </a:r>
            <a:r>
              <a:rPr lang="cs-CZ" sz="1400" dirty="0" err="1"/>
              <a:t>location</a:t>
            </a:r>
            <a:endParaRPr lang="en-US" sz="14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B6C9228-67ED-4A02-AD35-518719CEA83B}"/>
              </a:ext>
            </a:extLst>
          </p:cNvPr>
          <p:cNvSpPr/>
          <p:nvPr/>
        </p:nvSpPr>
        <p:spPr>
          <a:xfrm>
            <a:off x="2708372" y="2897777"/>
            <a:ext cx="2503710" cy="5312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FEDEX – transfer agent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372C920A-6E49-4AC1-94AC-650988221EC1}"/>
              </a:ext>
            </a:extLst>
          </p:cNvPr>
          <p:cNvCxnSpPr>
            <a:cxnSpLocks/>
          </p:cNvCxnSpPr>
          <p:nvPr/>
        </p:nvCxnSpPr>
        <p:spPr>
          <a:xfrm>
            <a:off x="2991395" y="2438401"/>
            <a:ext cx="0" cy="459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305DC1A-0AFC-4761-9D78-A4B679A75F8C}"/>
              </a:ext>
            </a:extLst>
          </p:cNvPr>
          <p:cNvCxnSpPr>
            <a:cxnSpLocks/>
          </p:cNvCxnSpPr>
          <p:nvPr/>
        </p:nvCxnSpPr>
        <p:spPr>
          <a:xfrm flipV="1">
            <a:off x="5096691" y="2429692"/>
            <a:ext cx="0" cy="424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E35115C-38DA-4ACF-9FFD-593298152262}"/>
              </a:ext>
            </a:extLst>
          </p:cNvPr>
          <p:cNvSpPr txBox="1"/>
          <p:nvPr/>
        </p:nvSpPr>
        <p:spPr>
          <a:xfrm>
            <a:off x="1097279" y="2438401"/>
            <a:ext cx="2975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1936-S (20 </a:t>
            </a:r>
            <a:r>
              <a:rPr lang="cs-CZ" dirty="0" err="1"/>
              <a:t>pcs</a:t>
            </a:r>
            <a:r>
              <a:rPr lang="cs-CZ" dirty="0"/>
              <a:t> )</a:t>
            </a:r>
          </a:p>
          <a:p>
            <a:r>
              <a:rPr lang="cs-CZ" dirty="0"/>
              <a:t> </a:t>
            </a:r>
            <a:r>
              <a:rPr lang="cs-CZ" dirty="0" err="1"/>
              <a:t>Cost</a:t>
            </a:r>
            <a:r>
              <a:rPr lang="cs-CZ" dirty="0"/>
              <a:t> =100/</a:t>
            </a:r>
            <a:r>
              <a:rPr lang="cs-CZ" dirty="0" err="1"/>
              <a:t>pc</a:t>
            </a:r>
            <a:r>
              <a:rPr lang="cs-CZ" dirty="0"/>
              <a:t> </a:t>
            </a:r>
          </a:p>
          <a:p>
            <a:endParaRPr lang="en-US" dirty="0"/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CD0DA9A3-0151-4229-8DA1-AF288EB59A12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3960227" y="3429000"/>
            <a:ext cx="0" cy="637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>
            <a:extLst>
              <a:ext uri="{FF2B5EF4-FFF2-40B4-BE49-F238E27FC236}">
                <a16:creationId xmlns:a16="http://schemas.microsoft.com/office/drawing/2014/main" id="{79C2B083-DCF1-423A-AF24-861B9539A795}"/>
              </a:ext>
            </a:extLst>
          </p:cNvPr>
          <p:cNvSpPr/>
          <p:nvPr/>
        </p:nvSpPr>
        <p:spPr>
          <a:xfrm>
            <a:off x="2886891" y="4052616"/>
            <a:ext cx="1872343" cy="53122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Fedex</a:t>
            </a:r>
            <a:endParaRPr lang="en-US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9D7EDBFA-6D66-45A5-AE0A-C9FF32ADA5E4}"/>
              </a:ext>
            </a:extLst>
          </p:cNvPr>
          <p:cNvSpPr/>
          <p:nvPr/>
        </p:nvSpPr>
        <p:spPr>
          <a:xfrm>
            <a:off x="2886891" y="4690520"/>
            <a:ext cx="1872343" cy="2036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ravá složená závorka 17">
            <a:extLst>
              <a:ext uri="{FF2B5EF4-FFF2-40B4-BE49-F238E27FC236}">
                <a16:creationId xmlns:a16="http://schemas.microsoft.com/office/drawing/2014/main" id="{4D21F744-B27F-47E1-B8D9-0043027F5149}"/>
              </a:ext>
            </a:extLst>
          </p:cNvPr>
          <p:cNvSpPr/>
          <p:nvPr/>
        </p:nvSpPr>
        <p:spPr>
          <a:xfrm>
            <a:off x="4872446" y="4052616"/>
            <a:ext cx="448491" cy="771933"/>
          </a:xfrm>
          <a:prstGeom prst="rightBrace">
            <a:avLst>
              <a:gd name="adj1" fmla="val 8333"/>
              <a:gd name="adj2" fmla="val 5112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3D84FCD8-8AC5-45C3-B1D0-724B2D7C15A1}"/>
              </a:ext>
            </a:extLst>
          </p:cNvPr>
          <p:cNvSpPr txBox="1"/>
          <p:nvPr/>
        </p:nvSpPr>
        <p:spPr>
          <a:xfrm>
            <a:off x="5503817" y="4214507"/>
            <a:ext cx="25225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  </a:t>
            </a:r>
            <a:r>
              <a:rPr lang="cs-CZ" dirty="0" err="1"/>
              <a:t>Purchase</a:t>
            </a:r>
            <a:r>
              <a:rPr lang="cs-CZ" dirty="0"/>
              <a:t> </a:t>
            </a:r>
            <a:r>
              <a:rPr lang="cs-CZ" dirty="0" err="1"/>
              <a:t>order</a:t>
            </a:r>
            <a:endParaRPr lang="cs-CZ" dirty="0"/>
          </a:p>
          <a:p>
            <a:r>
              <a:rPr lang="cs-CZ" dirty="0"/>
              <a:t>(</a:t>
            </a:r>
            <a:r>
              <a:rPr lang="cs-CZ" dirty="0" err="1"/>
              <a:t>purchase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services</a:t>
            </a:r>
            <a:endParaRPr lang="cs-CZ" dirty="0"/>
          </a:p>
          <a:p>
            <a:r>
              <a:rPr lang="cs-CZ" dirty="0"/>
              <a:t>      </a:t>
            </a:r>
            <a:r>
              <a:rPr lang="cs-CZ" i="1" dirty="0"/>
              <a:t>transfer type </a:t>
            </a:r>
            <a:r>
              <a:rPr lang="cs-CZ" i="1" dirty="0" err="1"/>
              <a:t>service</a:t>
            </a:r>
            <a:r>
              <a:rPr lang="cs-CZ" i="1" dirty="0"/>
              <a:t>  </a:t>
            </a:r>
            <a:endParaRPr lang="en-US" i="1" dirty="0"/>
          </a:p>
        </p:txBody>
      </p: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D3990087-2CFE-47DA-9783-B91A816D04F4}"/>
              </a:ext>
            </a:extLst>
          </p:cNvPr>
          <p:cNvCxnSpPr/>
          <p:nvPr/>
        </p:nvCxnSpPr>
        <p:spPr>
          <a:xfrm flipV="1">
            <a:off x="3675017" y="4894218"/>
            <a:ext cx="0" cy="687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463FE053-1FE9-4A48-A56E-D3573F9361EA}"/>
              </a:ext>
            </a:extLst>
          </p:cNvPr>
          <p:cNvSpPr txBox="1"/>
          <p:nvPr/>
        </p:nvSpPr>
        <p:spPr>
          <a:xfrm>
            <a:off x="2570487" y="5569545"/>
            <a:ext cx="52625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Transfer </a:t>
            </a:r>
            <a:r>
              <a:rPr lang="cs-CZ" dirty="0" err="1"/>
              <a:t>cost</a:t>
            </a:r>
            <a:r>
              <a:rPr lang="cs-CZ" dirty="0"/>
              <a:t> -&gt; 50 </a:t>
            </a:r>
            <a:r>
              <a:rPr lang="cs-CZ" dirty="0" err="1"/>
              <a:t>Pounds</a:t>
            </a:r>
            <a:r>
              <a:rPr lang="cs-CZ" dirty="0"/>
              <a:t> </a:t>
            </a:r>
          </a:p>
          <a:p>
            <a:r>
              <a:rPr lang="cs-CZ" dirty="0" err="1"/>
              <a:t>Cost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Transfer per 1 </a:t>
            </a:r>
            <a:r>
              <a:rPr lang="cs-CZ" dirty="0" err="1"/>
              <a:t>pc</a:t>
            </a:r>
            <a:r>
              <a:rPr lang="cs-CZ" dirty="0"/>
              <a:t>  </a:t>
            </a:r>
            <a:r>
              <a:rPr lang="cs-CZ" dirty="0" err="1"/>
              <a:t>of</a:t>
            </a:r>
            <a:r>
              <a:rPr lang="cs-CZ" dirty="0"/>
              <a:t> 1936-S = 50/</a:t>
            </a:r>
            <a:r>
              <a:rPr lang="cs-CZ" b="1" dirty="0">
                <a:solidFill>
                  <a:srgbClr val="7030A0"/>
                </a:solidFill>
              </a:rPr>
              <a:t>10</a:t>
            </a:r>
            <a:r>
              <a:rPr lang="cs-CZ" dirty="0"/>
              <a:t>= </a:t>
            </a:r>
            <a:r>
              <a:rPr lang="cs-CZ" b="1" dirty="0">
                <a:solidFill>
                  <a:srgbClr val="00B050"/>
                </a:solidFill>
              </a:rPr>
              <a:t>5</a:t>
            </a:r>
            <a:r>
              <a:rPr lang="cs-CZ" dirty="0"/>
              <a:t> </a:t>
            </a:r>
            <a:r>
              <a:rPr lang="cs-CZ" dirty="0" err="1"/>
              <a:t>Pounds</a:t>
            </a:r>
            <a:endParaRPr lang="cs-CZ" dirty="0"/>
          </a:p>
          <a:p>
            <a:r>
              <a:rPr lang="cs-CZ" dirty="0"/>
              <a:t> </a:t>
            </a:r>
            <a:endParaRPr lang="en-US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53DE11FA-1DC3-4A82-BD24-E514AE74214D}"/>
              </a:ext>
            </a:extLst>
          </p:cNvPr>
          <p:cNvSpPr txBox="1"/>
          <p:nvPr/>
        </p:nvSpPr>
        <p:spPr>
          <a:xfrm>
            <a:off x="5259873" y="2477709"/>
            <a:ext cx="60446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1936-S (10 </a:t>
            </a:r>
            <a:r>
              <a:rPr lang="cs-CZ" dirty="0" err="1"/>
              <a:t>pcs</a:t>
            </a:r>
            <a:r>
              <a:rPr lang="cs-CZ" dirty="0"/>
              <a:t> )</a:t>
            </a:r>
          </a:p>
          <a:p>
            <a:r>
              <a:rPr lang="cs-CZ" dirty="0" err="1"/>
              <a:t>Cost</a:t>
            </a:r>
            <a:r>
              <a:rPr lang="cs-CZ" dirty="0"/>
              <a:t> =10</a:t>
            </a:r>
            <a:r>
              <a:rPr lang="cs-CZ" b="1" dirty="0">
                <a:solidFill>
                  <a:srgbClr val="00B050"/>
                </a:solidFill>
              </a:rPr>
              <a:t>5</a:t>
            </a:r>
            <a:r>
              <a:rPr lang="cs-CZ" dirty="0"/>
              <a:t>/</a:t>
            </a:r>
            <a:r>
              <a:rPr lang="cs-CZ" dirty="0" err="1"/>
              <a:t>pc</a:t>
            </a:r>
            <a:r>
              <a:rPr lang="cs-CZ" dirty="0"/>
              <a:t> -&gt;</a:t>
            </a:r>
            <a:r>
              <a:rPr lang="cs-CZ" dirty="0" err="1"/>
              <a:t>margin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lower</a:t>
            </a:r>
            <a:r>
              <a:rPr lang="cs-CZ" dirty="0"/>
              <a:t>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Selling</a:t>
            </a:r>
            <a:r>
              <a:rPr lang="cs-CZ" dirty="0"/>
              <a:t> </a:t>
            </a:r>
            <a:r>
              <a:rPr lang="cs-CZ" dirty="0" err="1"/>
              <a:t>price</a:t>
            </a:r>
            <a:r>
              <a:rPr lang="cs-CZ" dirty="0"/>
              <a:t> (Unit </a:t>
            </a:r>
            <a:r>
              <a:rPr lang="cs-CZ" dirty="0" err="1"/>
              <a:t>price</a:t>
            </a:r>
            <a:r>
              <a:rPr lang="cs-CZ" dirty="0"/>
              <a:t>)</a:t>
            </a:r>
          </a:p>
          <a:p>
            <a:r>
              <a:rPr lang="cs-CZ" dirty="0"/>
              <a:t>                            </a:t>
            </a:r>
            <a:r>
              <a:rPr lang="cs-CZ" dirty="0" err="1"/>
              <a:t>remains</a:t>
            </a:r>
            <a:r>
              <a:rPr lang="cs-CZ" dirty="0"/>
              <a:t>  </a:t>
            </a:r>
            <a:r>
              <a:rPr lang="cs-CZ" dirty="0" err="1"/>
              <a:t>constant</a:t>
            </a:r>
            <a:endParaRPr lang="cs-CZ" dirty="0"/>
          </a:p>
          <a:p>
            <a:endParaRPr lang="en-US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80ABB411-D2C7-4497-A711-4505E9A78784}"/>
              </a:ext>
            </a:extLst>
          </p:cNvPr>
          <p:cNvSpPr txBox="1"/>
          <p:nvPr/>
        </p:nvSpPr>
        <p:spPr>
          <a:xfrm>
            <a:off x="2989448" y="2515163"/>
            <a:ext cx="20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TRANSFER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b="1" dirty="0">
                <a:solidFill>
                  <a:srgbClr val="7030A0"/>
                </a:solidFill>
              </a:rPr>
              <a:t>10</a:t>
            </a:r>
            <a:r>
              <a:rPr lang="cs-CZ" dirty="0"/>
              <a:t> </a:t>
            </a:r>
            <a:r>
              <a:rPr lang="cs-CZ" dirty="0" err="1"/>
              <a:t>pcs</a:t>
            </a:r>
            <a:endParaRPr lang="en-US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A19C624F-2899-45E9-8CFA-5FAE8A797208}"/>
              </a:ext>
            </a:extLst>
          </p:cNvPr>
          <p:cNvSpPr txBox="1"/>
          <p:nvPr/>
        </p:nvSpPr>
        <p:spPr>
          <a:xfrm>
            <a:off x="2994103" y="1375979"/>
            <a:ext cx="3988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Item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number</a:t>
            </a:r>
            <a:r>
              <a:rPr lang="cs-CZ" dirty="0">
                <a:solidFill>
                  <a:srgbClr val="0070C0"/>
                </a:solidFill>
              </a:rPr>
              <a:t> 1936-S </a:t>
            </a:r>
            <a:r>
              <a:rPr lang="cs-CZ" dirty="0" err="1">
                <a:solidFill>
                  <a:srgbClr val="0070C0"/>
                </a:solidFill>
              </a:rPr>
              <a:t>Berlin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Guest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chair</a:t>
            </a:r>
            <a:r>
              <a:rPr lang="cs-CZ" dirty="0">
                <a:solidFill>
                  <a:srgbClr val="0070C0"/>
                </a:solidFill>
              </a:rPr>
              <a:t>   </a:t>
            </a:r>
          </a:p>
          <a:p>
            <a:r>
              <a:rPr lang="cs-CZ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248B664E-EB29-4805-8332-CEC4E510355E}"/>
              </a:ext>
            </a:extLst>
          </p:cNvPr>
          <p:cNvCxnSpPr/>
          <p:nvPr/>
        </p:nvCxnSpPr>
        <p:spPr>
          <a:xfrm flipV="1">
            <a:off x="6905898" y="5140037"/>
            <a:ext cx="0" cy="687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EE06D87D-E316-439E-AEA9-981B3E77AAFD}"/>
              </a:ext>
            </a:extLst>
          </p:cNvPr>
          <p:cNvCxnSpPr>
            <a:cxnSpLocks/>
          </p:cNvCxnSpPr>
          <p:nvPr/>
        </p:nvCxnSpPr>
        <p:spPr>
          <a:xfrm flipH="1" flipV="1">
            <a:off x="6905898" y="5140037"/>
            <a:ext cx="1362891" cy="22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C7E37425-F254-42A8-BC81-085ECDB737CB}"/>
              </a:ext>
            </a:extLst>
          </p:cNvPr>
          <p:cNvCxnSpPr>
            <a:cxnSpLocks/>
          </p:cNvCxnSpPr>
          <p:nvPr/>
        </p:nvCxnSpPr>
        <p:spPr>
          <a:xfrm>
            <a:off x="8259438" y="3685944"/>
            <a:ext cx="9350" cy="1454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1BEFC80F-F073-4362-8537-E94293715FBB}"/>
              </a:ext>
            </a:extLst>
          </p:cNvPr>
          <p:cNvCxnSpPr>
            <a:cxnSpLocks/>
          </p:cNvCxnSpPr>
          <p:nvPr/>
        </p:nvCxnSpPr>
        <p:spPr>
          <a:xfrm flipH="1">
            <a:off x="6191794" y="3662037"/>
            <a:ext cx="2076994" cy="23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3CFC7CC0-D30A-46A4-B5F0-CB850734797C}"/>
              </a:ext>
            </a:extLst>
          </p:cNvPr>
          <p:cNvCxnSpPr>
            <a:cxnSpLocks/>
          </p:cNvCxnSpPr>
          <p:nvPr/>
        </p:nvCxnSpPr>
        <p:spPr>
          <a:xfrm flipV="1">
            <a:off x="6191794" y="3091765"/>
            <a:ext cx="0" cy="594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118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880C32-F665-4C32-9D3B-694467B19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533" y="594673"/>
            <a:ext cx="4903821" cy="534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9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B213C79-C9E9-457B-B10D-F6C771667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733" y="1801982"/>
            <a:ext cx="5088005" cy="285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66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371C3B-07AB-A306-37BD-C52D2BBDC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578" y="369876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Structure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Transfer </a:t>
            </a:r>
            <a:r>
              <a:rPr lang="cs-CZ" sz="3600" dirty="0" err="1">
                <a:solidFill>
                  <a:srgbClr val="0070C0"/>
                </a:solidFill>
              </a:rPr>
              <a:t>Order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817B840-7399-E61C-30B0-A87017E04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777723"/>
            <a:ext cx="10040485" cy="4860144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8316EF82-3DF7-4CFE-9AA4-45862DFA9348}"/>
              </a:ext>
            </a:extLst>
          </p:cNvPr>
          <p:cNvSpPr/>
          <p:nvPr/>
        </p:nvSpPr>
        <p:spPr>
          <a:xfrm>
            <a:off x="3657600" y="3831771"/>
            <a:ext cx="679269" cy="2699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CAD2CA7D-BE6F-40CB-8BE9-9FA5F865286E}"/>
              </a:ext>
            </a:extLst>
          </p:cNvPr>
          <p:cNvCxnSpPr>
            <a:cxnSpLocks/>
          </p:cNvCxnSpPr>
          <p:nvPr/>
        </p:nvCxnSpPr>
        <p:spPr>
          <a:xfrm flipH="1">
            <a:off x="4058194" y="4101737"/>
            <a:ext cx="1" cy="12105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785E2BBA-8A08-416C-9ADA-DC524A6FA78E}"/>
              </a:ext>
            </a:extLst>
          </p:cNvPr>
          <p:cNvCxnSpPr/>
          <p:nvPr/>
        </p:nvCxnSpPr>
        <p:spPr>
          <a:xfrm flipH="1">
            <a:off x="2142309" y="5312304"/>
            <a:ext cx="191588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2EBF24C1-CA0B-44DA-9F68-EDA915781C1A}"/>
              </a:ext>
            </a:extLst>
          </p:cNvPr>
          <p:cNvSpPr txBox="1"/>
          <p:nvPr/>
        </p:nvSpPr>
        <p:spPr>
          <a:xfrm>
            <a:off x="256905" y="4935584"/>
            <a:ext cx="6801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Own or foreign ("hired")</a:t>
            </a:r>
            <a:endParaRPr lang="cs-CZ" sz="1600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FF0000"/>
                </a:solidFill>
              </a:rPr>
              <a:t> transport services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542AD07-54B6-4DE6-A930-5D2B1BA23EBD}"/>
              </a:ext>
            </a:extLst>
          </p:cNvPr>
          <p:cNvSpPr txBox="1"/>
          <p:nvPr/>
        </p:nvSpPr>
        <p:spPr>
          <a:xfrm>
            <a:off x="3849237" y="1430134"/>
            <a:ext cx="451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C00000"/>
                </a:solidFill>
              </a:rPr>
              <a:t>Old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version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form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of</a:t>
            </a:r>
            <a:r>
              <a:rPr lang="cs-CZ" dirty="0">
                <a:solidFill>
                  <a:srgbClr val="C00000"/>
                </a:solidFill>
              </a:rPr>
              <a:t> Transfer </a:t>
            </a:r>
            <a:r>
              <a:rPr lang="cs-CZ" dirty="0" err="1">
                <a:solidFill>
                  <a:srgbClr val="C00000"/>
                </a:solidFill>
              </a:rPr>
              <a:t>Order</a:t>
            </a:r>
            <a:r>
              <a:rPr lang="cs-CZ" dirty="0">
                <a:solidFill>
                  <a:srgbClr val="C00000"/>
                </a:solidFill>
              </a:rPr>
              <a:t> (NAV 2018)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082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2B4539-2B6E-4C1E-8404-4FCC1F202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err="1">
                <a:solidFill>
                  <a:srgbClr val="0070C0"/>
                </a:solidFill>
              </a:rPr>
              <a:t>Structure</a:t>
            </a:r>
            <a:r>
              <a:rPr lang="cs-CZ" sz="4400" dirty="0">
                <a:solidFill>
                  <a:srgbClr val="0070C0"/>
                </a:solidFill>
              </a:rPr>
              <a:t> </a:t>
            </a:r>
            <a:r>
              <a:rPr lang="cs-CZ" sz="4400" dirty="0" err="1">
                <a:solidFill>
                  <a:srgbClr val="0070C0"/>
                </a:solidFill>
              </a:rPr>
              <a:t>of</a:t>
            </a:r>
            <a:r>
              <a:rPr lang="cs-CZ" sz="4400" dirty="0">
                <a:solidFill>
                  <a:srgbClr val="0070C0"/>
                </a:solidFill>
              </a:rPr>
              <a:t> Transfer </a:t>
            </a:r>
            <a:r>
              <a:rPr lang="cs-CZ" sz="4400" dirty="0" err="1">
                <a:solidFill>
                  <a:srgbClr val="0070C0"/>
                </a:solidFill>
              </a:rPr>
              <a:t>Order</a:t>
            </a:r>
            <a:r>
              <a:rPr lang="cs-CZ" sz="4400" dirty="0">
                <a:solidFill>
                  <a:srgbClr val="0070C0"/>
                </a:solidFill>
              </a:rPr>
              <a:t> – Business </a:t>
            </a:r>
            <a:r>
              <a:rPr lang="cs-CZ" sz="4400" dirty="0" err="1">
                <a:solidFill>
                  <a:srgbClr val="0070C0"/>
                </a:solidFill>
              </a:rPr>
              <a:t>Central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6817250-5C2C-4258-A990-C4241985A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49" y="1467604"/>
            <a:ext cx="5638801" cy="33182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4D700A7-C294-4B3C-A0C7-74858DD0B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48" y="4890213"/>
            <a:ext cx="5638802" cy="17467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81877E7-C40E-4AFD-BDD3-D8CA5F2738C3}"/>
              </a:ext>
            </a:extLst>
          </p:cNvPr>
          <p:cNvSpPr txBox="1"/>
          <p:nvPr/>
        </p:nvSpPr>
        <p:spPr>
          <a:xfrm>
            <a:off x="6776185" y="2281187"/>
            <a:ext cx="48756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Basically, it's a very similar form.</a:t>
            </a:r>
            <a:endParaRPr lang="cs-CZ" sz="2800" dirty="0">
              <a:solidFill>
                <a:srgbClr val="0070C0"/>
              </a:solidFill>
            </a:endParaRPr>
          </a:p>
          <a:p>
            <a:endParaRPr lang="cs-CZ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The main distinction is the icons</a:t>
            </a:r>
            <a:endParaRPr lang="cs-CZ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used to control operations </a:t>
            </a:r>
          </a:p>
        </p:txBody>
      </p:sp>
    </p:spTree>
    <p:extLst>
      <p:ext uri="{BB962C8B-B14F-4D97-AF65-F5344CB8AC3E}">
        <p14:creationId xmlns:p14="http://schemas.microsoft.com/office/powerpoint/2010/main" val="2799953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Inventory </a:t>
            </a:r>
            <a:r>
              <a:rPr lang="cs-CZ" sz="3600" dirty="0" err="1">
                <a:solidFill>
                  <a:srgbClr val="0070C0"/>
                </a:solidFill>
              </a:rPr>
              <a:t>Locations</a:t>
            </a:r>
            <a:r>
              <a:rPr lang="cs-CZ" sz="3600" dirty="0">
                <a:solidFill>
                  <a:srgbClr val="0070C0"/>
                </a:solidFill>
              </a:rPr>
              <a:t> and </a:t>
            </a:r>
            <a:r>
              <a:rPr lang="cs-CZ" sz="3600" dirty="0" err="1">
                <a:solidFill>
                  <a:srgbClr val="0070C0"/>
                </a:solidFill>
              </a:rPr>
              <a:t>Bins</a:t>
            </a:r>
            <a:endParaRPr lang="cs-CZ" sz="36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Výsledek obrázku pro stock lo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19" y="3912930"/>
            <a:ext cx="2112487" cy="158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168423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378" y="3895218"/>
            <a:ext cx="2349407" cy="16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3935760" y="4437112"/>
            <a:ext cx="864096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881748" y="1255612"/>
            <a:ext cx="1140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Location</a:t>
            </a:r>
            <a:r>
              <a:rPr lang="cs-CZ" dirty="0"/>
              <a:t>   </a:t>
            </a:r>
          </a:p>
        </p:txBody>
      </p:sp>
      <p:sp>
        <p:nvSpPr>
          <p:cNvPr id="6" name="Šipka dolů 5"/>
          <p:cNvSpPr/>
          <p:nvPr/>
        </p:nvSpPr>
        <p:spPr>
          <a:xfrm>
            <a:off x="2351584" y="3224165"/>
            <a:ext cx="648072" cy="10081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847528" y="5661248"/>
            <a:ext cx="184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Inventory </a:t>
            </a:r>
            <a:r>
              <a:rPr lang="cs-CZ" dirty="0" err="1">
                <a:solidFill>
                  <a:srgbClr val="0070C0"/>
                </a:solidFill>
              </a:rPr>
              <a:t>Zones</a:t>
            </a:r>
            <a:r>
              <a:rPr lang="cs-CZ" dirty="0">
                <a:solidFill>
                  <a:srgbClr val="0070C0"/>
                </a:solidFill>
              </a:rPr>
              <a:t>   </a:t>
            </a:r>
          </a:p>
        </p:txBody>
      </p:sp>
      <p:sp>
        <p:nvSpPr>
          <p:cNvPr id="7" name="Obdélník 6"/>
          <p:cNvSpPr/>
          <p:nvPr/>
        </p:nvSpPr>
        <p:spPr>
          <a:xfrm>
            <a:off x="5519936" y="4437112"/>
            <a:ext cx="720080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5879976" y="4761148"/>
            <a:ext cx="0" cy="11881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5637763" y="5949280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Bin </a:t>
            </a:r>
          </a:p>
        </p:txBody>
      </p:sp>
      <p:sp>
        <p:nvSpPr>
          <p:cNvPr id="19" name="Šipka dolů 18"/>
          <p:cNvSpPr/>
          <p:nvPr/>
        </p:nvSpPr>
        <p:spPr>
          <a:xfrm>
            <a:off x="8425780" y="2400224"/>
            <a:ext cx="648072" cy="14205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7229087" y="6022462"/>
            <a:ext cx="266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0070C0"/>
                </a:solidFill>
              </a:rPr>
              <a:t>See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bins</a:t>
            </a:r>
            <a:r>
              <a:rPr lang="cs-CZ" dirty="0">
                <a:solidFill>
                  <a:srgbClr val="0070C0"/>
                </a:solidFill>
              </a:rPr>
              <a:t> on </a:t>
            </a:r>
            <a:r>
              <a:rPr lang="cs-CZ" dirty="0" err="1">
                <a:solidFill>
                  <a:srgbClr val="0070C0"/>
                </a:solidFill>
              </a:rPr>
              <a:t>the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next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slides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21" name="Šipka doprava 20"/>
          <p:cNvSpPr/>
          <p:nvPr/>
        </p:nvSpPr>
        <p:spPr>
          <a:xfrm>
            <a:off x="7402104" y="2087381"/>
            <a:ext cx="864096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BD37E16-C826-4F50-9282-B645ADB393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519" y="1767770"/>
            <a:ext cx="2435804" cy="19353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8027D5C8-C14C-41EA-A612-A73788BE5E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6780" y="4015759"/>
            <a:ext cx="2943103" cy="17087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5555FD04-27D2-4531-9344-A8D1A0079C4D}"/>
              </a:ext>
            </a:extLst>
          </p:cNvPr>
          <p:cNvCxnSpPr/>
          <p:nvPr/>
        </p:nvCxnSpPr>
        <p:spPr>
          <a:xfrm>
            <a:off x="7741316" y="4695237"/>
            <a:ext cx="0" cy="111354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849ECC54-9A83-4522-83CE-71FC3E2E84C6}"/>
              </a:ext>
            </a:extLst>
          </p:cNvPr>
          <p:cNvSpPr txBox="1"/>
          <p:nvPr/>
        </p:nvSpPr>
        <p:spPr>
          <a:xfrm>
            <a:off x="1802378" y="6382569"/>
            <a:ext cx="9551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 bin is the smallest specification of a storage position, which is therefore no longer divisible</a:t>
            </a:r>
            <a:r>
              <a:rPr lang="cs-CZ" b="1" dirty="0">
                <a:solidFill>
                  <a:srgbClr val="FF0000"/>
                </a:solidFill>
              </a:rPr>
              <a:t> !!!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5844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Locations</a:t>
            </a:r>
            <a:r>
              <a:rPr lang="cs-CZ" sz="3600" dirty="0">
                <a:solidFill>
                  <a:srgbClr val="0070C0"/>
                </a:solidFill>
              </a:rPr>
              <a:t> I – </a:t>
            </a:r>
            <a:r>
              <a:rPr lang="cs-CZ" sz="3600" dirty="0" err="1">
                <a:solidFill>
                  <a:srgbClr val="0070C0"/>
                </a:solidFill>
              </a:rPr>
              <a:t>stock</a:t>
            </a:r>
            <a:r>
              <a:rPr lang="cs-CZ" sz="3600" dirty="0">
                <a:solidFill>
                  <a:srgbClr val="0070C0"/>
                </a:solidFill>
              </a:rPr>
              <a:t> (part </a:t>
            </a:r>
            <a:r>
              <a:rPr lang="cs-CZ" sz="3600" dirty="0" err="1">
                <a:solidFill>
                  <a:srgbClr val="0070C0"/>
                </a:solidFill>
              </a:rPr>
              <a:t>of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inventory</a:t>
            </a:r>
            <a:r>
              <a:rPr lang="cs-CZ" sz="3600" dirty="0">
                <a:solidFill>
                  <a:srgbClr val="0070C0"/>
                </a:solidFill>
              </a:rPr>
              <a:t> management)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00" y="1690688"/>
            <a:ext cx="4335543" cy="27348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710" y="1690688"/>
            <a:ext cx="5209308" cy="27348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9E259D3-1B96-4CDB-B1CB-22C00BE66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511" y="4744011"/>
            <a:ext cx="3593969" cy="15852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FDA54AFE-B4AD-4BDA-8DAB-F4833C3B5CD5}"/>
              </a:ext>
            </a:extLst>
          </p:cNvPr>
          <p:cNvCxnSpPr/>
          <p:nvPr/>
        </p:nvCxnSpPr>
        <p:spPr>
          <a:xfrm>
            <a:off x="6179419" y="4425575"/>
            <a:ext cx="0" cy="464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649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70C0"/>
                </a:solidFill>
              </a:rPr>
              <a:t>Locations</a:t>
            </a:r>
            <a:r>
              <a:rPr lang="cs-CZ" dirty="0">
                <a:solidFill>
                  <a:srgbClr val="0070C0"/>
                </a:solidFill>
              </a:rPr>
              <a:t> II –setup </a:t>
            </a:r>
            <a:r>
              <a:rPr lang="cs-CZ" dirty="0" err="1">
                <a:solidFill>
                  <a:srgbClr val="0070C0"/>
                </a:solidFill>
              </a:rPr>
              <a:t>for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locations</a:t>
            </a:r>
            <a:r>
              <a:rPr lang="cs-CZ" dirty="0">
                <a:solidFill>
                  <a:srgbClr val="0070C0"/>
                </a:solidFill>
              </a:rPr>
              <a:t> Blue </a:t>
            </a:r>
            <a:r>
              <a:rPr lang="cs-CZ" dirty="0" err="1">
                <a:solidFill>
                  <a:srgbClr val="0070C0"/>
                </a:solidFill>
              </a:rPr>
              <a:t>or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Red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510" y="1690688"/>
            <a:ext cx="8304762" cy="38666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39B41DEE-AC34-D130-7245-9A2EA1B9AE57}"/>
              </a:ext>
            </a:extLst>
          </p:cNvPr>
          <p:cNvSpPr/>
          <p:nvPr/>
        </p:nvSpPr>
        <p:spPr>
          <a:xfrm>
            <a:off x="2652889" y="2336800"/>
            <a:ext cx="1095022" cy="3025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849A768-264C-4A6F-8AB0-D026D6F31035}"/>
              </a:ext>
            </a:extLst>
          </p:cNvPr>
          <p:cNvSpPr txBox="1"/>
          <p:nvPr/>
        </p:nvSpPr>
        <p:spPr>
          <a:xfrm>
            <a:off x="1886552" y="5685168"/>
            <a:ext cx="5733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our models we will use only the </a:t>
            </a:r>
            <a:r>
              <a:rPr lang="en-US" dirty="0">
                <a:solidFill>
                  <a:srgbClr val="0070C0"/>
                </a:solidFill>
              </a:rPr>
              <a:t>Blue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Red </a:t>
            </a:r>
            <a:r>
              <a:rPr lang="en-US" dirty="0"/>
              <a:t>locations. </a:t>
            </a:r>
            <a:endParaRPr lang="cs-CZ" dirty="0"/>
          </a:p>
          <a:p>
            <a:r>
              <a:rPr lang="en-US" dirty="0"/>
              <a:t>The other locations are set up for Advanced Warehousing </a:t>
            </a:r>
          </a:p>
        </p:txBody>
      </p:sp>
    </p:spTree>
    <p:extLst>
      <p:ext uri="{BB962C8B-B14F-4D97-AF65-F5344CB8AC3E}">
        <p14:creationId xmlns:p14="http://schemas.microsoft.com/office/powerpoint/2010/main" val="276385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Locations</a:t>
            </a:r>
            <a:r>
              <a:rPr lang="cs-CZ" sz="3600" dirty="0">
                <a:solidFill>
                  <a:srgbClr val="0070C0"/>
                </a:solidFill>
              </a:rPr>
              <a:t> III – setup </a:t>
            </a:r>
            <a:r>
              <a:rPr lang="cs-CZ" sz="3600" dirty="0" err="1">
                <a:solidFill>
                  <a:srgbClr val="0070C0"/>
                </a:solidFill>
              </a:rPr>
              <a:t>for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location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White</a:t>
            </a:r>
            <a:r>
              <a:rPr lang="cs-CZ" sz="3600" dirty="0">
                <a:solidFill>
                  <a:srgbClr val="0070C0"/>
                </a:solidFill>
              </a:rPr>
              <a:t> (</a:t>
            </a:r>
            <a:r>
              <a:rPr lang="cs-CZ" sz="3600" dirty="0" err="1">
                <a:solidFill>
                  <a:srgbClr val="0070C0"/>
                </a:solidFill>
              </a:rPr>
              <a:t>Advanced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Warehouse</a:t>
            </a:r>
            <a:r>
              <a:rPr lang="cs-CZ" sz="3600" dirty="0">
                <a:solidFill>
                  <a:srgbClr val="0070C0"/>
                </a:solidFill>
              </a:rPr>
              <a:t> Management) </a:t>
            </a:r>
            <a:endParaRPr lang="en-US" sz="2700" b="1" dirty="0">
              <a:solidFill>
                <a:srgbClr val="7030A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91" y="1965766"/>
            <a:ext cx="4760792" cy="20848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775" y="1965767"/>
            <a:ext cx="5129325" cy="20848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3996989-53A0-4ED2-8581-8A246FB0C45C}"/>
              </a:ext>
            </a:extLst>
          </p:cNvPr>
          <p:cNvSpPr txBox="1"/>
          <p:nvPr/>
        </p:nvSpPr>
        <p:spPr>
          <a:xfrm>
            <a:off x="734291" y="4325745"/>
            <a:ext cx="6717608" cy="2786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ADCS = </a:t>
            </a:r>
            <a:r>
              <a:rPr lang="cs-CZ" b="1" dirty="0" err="1"/>
              <a:t>Automated</a:t>
            </a:r>
            <a:r>
              <a:rPr lang="cs-CZ" b="1" dirty="0"/>
              <a:t> Data </a:t>
            </a:r>
            <a:r>
              <a:rPr lang="cs-CZ" b="1" dirty="0" err="1"/>
              <a:t>Capture</a:t>
            </a:r>
            <a:r>
              <a:rPr lang="cs-CZ" b="1" dirty="0"/>
              <a:t> </a:t>
            </a:r>
            <a:r>
              <a:rPr lang="cs-CZ" b="1" dirty="0" err="1"/>
              <a:t>System</a:t>
            </a:r>
            <a:endParaRPr lang="cs-CZ" b="1" dirty="0"/>
          </a:p>
          <a:p>
            <a:endParaRPr lang="cs-CZ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/>
              <a:t>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Automated Data Capture System (ADCS) solution provides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way for Business Central to communicate with handheld devices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web services. It would be best if you worked with a Microsoft partner 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can provide the link between the web service and the specific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handheld device.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6CA19A4-5271-C08D-D8B6-60E54ADCC2A6}"/>
              </a:ext>
            </a:extLst>
          </p:cNvPr>
          <p:cNvSpPr/>
          <p:nvPr/>
        </p:nvSpPr>
        <p:spPr>
          <a:xfrm>
            <a:off x="1569156" y="2240843"/>
            <a:ext cx="609600" cy="17102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26244AA-2701-A137-59F0-431C16E3E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241" y="4062379"/>
            <a:ext cx="2422859" cy="242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6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>
                <a:solidFill>
                  <a:srgbClr val="0070C0"/>
                </a:solidFill>
              </a:rPr>
              <a:t>Bins</a:t>
            </a:r>
            <a:r>
              <a:rPr lang="cs-CZ" sz="3600" dirty="0">
                <a:solidFill>
                  <a:srgbClr val="0070C0"/>
                </a:solidFill>
              </a:rPr>
              <a:t> I.  (</a:t>
            </a:r>
            <a:r>
              <a:rPr lang="cs-CZ" sz="3600" dirty="0" err="1">
                <a:solidFill>
                  <a:srgbClr val="0070C0"/>
                </a:solidFill>
              </a:rPr>
              <a:t>Location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White</a:t>
            </a:r>
            <a:r>
              <a:rPr lang="cs-CZ" sz="3600" dirty="0">
                <a:solidFill>
                  <a:srgbClr val="0070C0"/>
                </a:solidFill>
              </a:rPr>
              <a:t> in </a:t>
            </a:r>
            <a:r>
              <a:rPr lang="cs-CZ" sz="3600" dirty="0" err="1">
                <a:solidFill>
                  <a:srgbClr val="0070C0"/>
                </a:solidFill>
              </a:rPr>
              <a:t>our</a:t>
            </a:r>
            <a:r>
              <a:rPr lang="cs-CZ" sz="3600" dirty="0">
                <a:solidFill>
                  <a:srgbClr val="0070C0"/>
                </a:solidFill>
              </a:rPr>
              <a:t> demo BC </a:t>
            </a:r>
            <a:r>
              <a:rPr lang="cs-CZ" sz="3600" dirty="0" err="1">
                <a:solidFill>
                  <a:srgbClr val="0070C0"/>
                </a:solidFill>
              </a:rPr>
              <a:t>version</a:t>
            </a:r>
            <a:r>
              <a:rPr lang="cs-CZ" sz="3600" dirty="0">
                <a:solidFill>
                  <a:srgbClr val="0070C0"/>
                </a:solidFill>
              </a:rPr>
              <a:t>)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26" y="1690688"/>
            <a:ext cx="3609677" cy="11720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266" y="1690688"/>
            <a:ext cx="6186465" cy="26319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6D241DC6-9902-464F-AB6F-6AE2B8389602}"/>
              </a:ext>
            </a:extLst>
          </p:cNvPr>
          <p:cNvSpPr/>
          <p:nvPr/>
        </p:nvSpPr>
        <p:spPr>
          <a:xfrm>
            <a:off x="4417996" y="2319688"/>
            <a:ext cx="1193532" cy="2194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2FC7F98-419B-4432-85EB-6F549B9325FD}"/>
              </a:ext>
            </a:extLst>
          </p:cNvPr>
          <p:cNvSpPr txBox="1"/>
          <p:nvPr/>
        </p:nvSpPr>
        <p:spPr>
          <a:xfrm>
            <a:off x="340644" y="5143248"/>
            <a:ext cx="8014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Bin  numbers. The bins are the smallest area </a:t>
            </a:r>
            <a:r>
              <a:rPr lang="cs-CZ" dirty="0">
                <a:solidFill>
                  <a:srgbClr val="FF0000"/>
                </a:solidFill>
              </a:rPr>
              <a:t>(</a:t>
            </a:r>
            <a:r>
              <a:rPr lang="cs-CZ" dirty="0" err="1">
                <a:solidFill>
                  <a:srgbClr val="FF0000"/>
                </a:solidFill>
              </a:rPr>
              <a:t>position</a:t>
            </a:r>
            <a:r>
              <a:rPr lang="cs-CZ" dirty="0">
                <a:solidFill>
                  <a:srgbClr val="FF0000"/>
                </a:solidFill>
              </a:rPr>
              <a:t>) </a:t>
            </a:r>
            <a:r>
              <a:rPr lang="en-GB" dirty="0">
                <a:solidFill>
                  <a:srgbClr val="FF0000"/>
                </a:solidFill>
              </a:rPr>
              <a:t>of the warehouse.</a:t>
            </a:r>
          </a:p>
          <a:p>
            <a:r>
              <a:rPr lang="en-GB" dirty="0">
                <a:solidFill>
                  <a:srgbClr val="FF0000"/>
                </a:solidFill>
              </a:rPr>
              <a:t>Bins have several attributes (bin type, ranking, zone  code, weight, volume, position)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B04A814F-6200-400F-A137-B679C4859371}"/>
              </a:ext>
            </a:extLst>
          </p:cNvPr>
          <p:cNvCxnSpPr/>
          <p:nvPr/>
        </p:nvCxnSpPr>
        <p:spPr>
          <a:xfrm flipV="1">
            <a:off x="2223436" y="3638349"/>
            <a:ext cx="2124267" cy="15048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7272D7BD-8B72-44F9-82C5-AB801D9C8CC5}"/>
              </a:ext>
            </a:extLst>
          </p:cNvPr>
          <p:cNvSpPr txBox="1"/>
          <p:nvPr/>
        </p:nvSpPr>
        <p:spPr>
          <a:xfrm>
            <a:off x="6791563" y="5827517"/>
            <a:ext cx="470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Bin Type Code </a:t>
            </a:r>
            <a:r>
              <a:rPr lang="en-GB" dirty="0">
                <a:solidFill>
                  <a:srgbClr val="0070C0"/>
                </a:solidFill>
              </a:rPr>
              <a:t>: you can either </a:t>
            </a:r>
            <a:r>
              <a:rPr lang="en-GB" dirty="0">
                <a:solidFill>
                  <a:srgbClr val="FF0000"/>
                </a:solidFill>
              </a:rPr>
              <a:t>put-away</a:t>
            </a:r>
            <a:r>
              <a:rPr lang="en-GB" dirty="0">
                <a:solidFill>
                  <a:srgbClr val="0070C0"/>
                </a:solidFill>
              </a:rPr>
              <a:t>  </a:t>
            </a:r>
          </a:p>
          <a:p>
            <a:r>
              <a:rPr lang="en-GB" dirty="0">
                <a:solidFill>
                  <a:srgbClr val="0070C0"/>
                </a:solidFill>
              </a:rPr>
              <a:t>items into bins or you can </a:t>
            </a:r>
            <a:r>
              <a:rPr lang="en-GB" dirty="0">
                <a:solidFill>
                  <a:srgbClr val="FF0000"/>
                </a:solidFill>
              </a:rPr>
              <a:t>pick</a:t>
            </a:r>
            <a:r>
              <a:rPr lang="en-GB" dirty="0">
                <a:solidFill>
                  <a:srgbClr val="0070C0"/>
                </a:solidFill>
              </a:rPr>
              <a:t> items from bins  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D7C4B22-E76A-49BA-87EF-F155F7850A10}"/>
              </a:ext>
            </a:extLst>
          </p:cNvPr>
          <p:cNvSpPr/>
          <p:nvPr/>
        </p:nvSpPr>
        <p:spPr>
          <a:xfrm>
            <a:off x="7424529" y="2196238"/>
            <a:ext cx="924341" cy="219456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1F57BE45-0BF0-4C4E-B6FA-3290DAC9C8A5}"/>
              </a:ext>
            </a:extLst>
          </p:cNvPr>
          <p:cNvCxnSpPr>
            <a:cxnSpLocks/>
            <a:endCxn id="10" idx="2"/>
          </p:cNvCxnSpPr>
          <p:nvPr/>
        </p:nvCxnSpPr>
        <p:spPr>
          <a:xfrm flipH="1" flipV="1">
            <a:off x="7886700" y="4390798"/>
            <a:ext cx="1464478" cy="15049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7082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725</Words>
  <Application>Microsoft Office PowerPoint</Application>
  <PresentationFormat>Širokoúhlá obrazovka</PresentationFormat>
  <Paragraphs>120</Paragraphs>
  <Slides>22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Segoe UI</vt:lpstr>
      <vt:lpstr>Motiv Office</vt:lpstr>
      <vt:lpstr>Business Central Introduction   Transfers  Used ERP=Microsoft Dynamics 365 Business Central </vt:lpstr>
      <vt:lpstr>Transfers (Transfer items (goods) between warehouse locations)</vt:lpstr>
      <vt:lpstr>Structure of Transfer Order</vt:lpstr>
      <vt:lpstr>Structure of Transfer Order – Business Central</vt:lpstr>
      <vt:lpstr>Inventory Locations and Bins</vt:lpstr>
      <vt:lpstr>Locations I – stock (part of inventory management)</vt:lpstr>
      <vt:lpstr>Locations II –setup for locations Blue or Red</vt:lpstr>
      <vt:lpstr>Locations III – setup for location White (Advanced Warehouse Management) </vt:lpstr>
      <vt:lpstr>Bins I.  (Location White in our demo BC version)</vt:lpstr>
      <vt:lpstr>Put-away &amp; Picking from the stock</vt:lpstr>
      <vt:lpstr>Bins II. </vt:lpstr>
      <vt:lpstr>Graphical representation I. </vt:lpstr>
      <vt:lpstr>Times –&gt; Locations-&gt; Transfers</vt:lpstr>
      <vt:lpstr>Parameters presented on previous slide I.</vt:lpstr>
      <vt:lpstr>Parameters presented on previous slide I.</vt:lpstr>
      <vt:lpstr>Transfer Orders</vt:lpstr>
      <vt:lpstr>Transfer Order – Posting two times (from Blue Location  to Vehicle  and From Vehicle to Red Location)</vt:lpstr>
      <vt:lpstr>Item ledger entries (transactions) after 1st post action</vt:lpstr>
      <vt:lpstr>2nd Posting of Transfer Order </vt:lpstr>
      <vt:lpstr>Costing (applying additional cost of transfer)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 Reconciliation basics</dc:title>
  <dc:creator>Jaromir Skorkovsky</dc:creator>
  <cp:lastModifiedBy>Miki Skorkovský</cp:lastModifiedBy>
  <cp:revision>170</cp:revision>
  <dcterms:created xsi:type="dcterms:W3CDTF">2019-06-14T07:22:08Z</dcterms:created>
  <dcterms:modified xsi:type="dcterms:W3CDTF">2024-10-07T11:33:29Z</dcterms:modified>
</cp:coreProperties>
</file>