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4"/>
    <p:sldMasterId id="2147483660" r:id="rId5"/>
    <p:sldMasterId id="2147483675" r:id="rId6"/>
  </p:sldMasterIdLst>
  <p:notesMasterIdLst>
    <p:notesMasterId r:id="rId40"/>
  </p:notesMasterIdLst>
  <p:handoutMasterIdLst>
    <p:handoutMasterId r:id="rId41"/>
  </p:handoutMasterIdLst>
  <p:sldIdLst>
    <p:sldId id="583" r:id="rId7"/>
    <p:sldId id="1079" r:id="rId8"/>
    <p:sldId id="1073" r:id="rId9"/>
    <p:sldId id="1074" r:id="rId10"/>
    <p:sldId id="1115" r:id="rId11"/>
    <p:sldId id="1075" r:id="rId12"/>
    <p:sldId id="1108" r:id="rId13"/>
    <p:sldId id="1119" r:id="rId14"/>
    <p:sldId id="1104" r:id="rId15"/>
    <p:sldId id="1082" r:id="rId16"/>
    <p:sldId id="1083" r:id="rId17"/>
    <p:sldId id="1084" r:id="rId18"/>
    <p:sldId id="1107" r:id="rId19"/>
    <p:sldId id="1092" r:id="rId20"/>
    <p:sldId id="1085" r:id="rId21"/>
    <p:sldId id="1086" r:id="rId22"/>
    <p:sldId id="1087" r:id="rId23"/>
    <p:sldId id="1088" r:id="rId24"/>
    <p:sldId id="1089" r:id="rId25"/>
    <p:sldId id="1090" r:id="rId26"/>
    <p:sldId id="1091" r:id="rId27"/>
    <p:sldId id="1093" r:id="rId28"/>
    <p:sldId id="1096" r:id="rId29"/>
    <p:sldId id="1095" r:id="rId30"/>
    <p:sldId id="1094" r:id="rId31"/>
    <p:sldId id="1106" r:id="rId32"/>
    <p:sldId id="1097" r:id="rId33"/>
    <p:sldId id="1098" r:id="rId34"/>
    <p:sldId id="1099" r:id="rId35"/>
    <p:sldId id="1100" r:id="rId36"/>
    <p:sldId id="1116" r:id="rId37"/>
    <p:sldId id="1102" r:id="rId38"/>
    <p:sldId id="1101" r:id="rId39"/>
  </p:sldIdLst>
  <p:sldSz cx="12192000" cy="6858000"/>
  <p:notesSz cx="6858000" cy="9144000"/>
  <p:defaultTextStyle>
    <a:defPPr>
      <a:defRPr lang="en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ína  Puškášová" initials="KP" lastIdx="2" clrIdx="0">
    <p:extLst>
      <p:ext uri="{19B8F6BF-5375-455C-9EA6-DF929625EA0E}">
        <p15:presenceInfo xmlns:p15="http://schemas.microsoft.com/office/powerpoint/2012/main" userId="S::kristina.puskasova@enehano.cz::a0fcbd6e-779e-43b7-ae62-7e88d86242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535"/>
    <a:srgbClr val="3FA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69C7853C-536D-4A76-A0AE-DD22124D55A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wholeTbl>
    <a:band1H>
      <a:tcStyle>
        <a:tcBdr/>
        <a:fill>
          <a:solidFill>
            <a:srgbClr val="A5A5A5"/>
          </a:solidFill>
        </a:fill>
      </a:tcStyle>
    </a:band1H>
    <a:band2H>
      <a:tcStyle>
        <a:tcBdr/>
        <a:fill>
          <a:solidFill>
            <a:srgbClr val="A5A5A5"/>
          </a:solidFill>
        </a:fill>
      </a:tcStyle>
    </a:band2H>
    <a:band1V>
      <a:tcStyle>
        <a:tcBdr>
          <a:top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band1V>
    <a:band2V>
      <a:tcStyle>
        <a:tcBdr/>
        <a:fill>
          <a:solidFill>
            <a:srgbClr val="A5A5A5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2"/>
    <p:restoredTop sz="95082" autoAdjust="0"/>
  </p:normalViewPr>
  <p:slideViewPr>
    <p:cSldViewPr snapToGrid="0">
      <p:cViewPr varScale="1">
        <p:scale>
          <a:sx n="157" d="100"/>
          <a:sy n="157" d="100"/>
        </p:scale>
        <p:origin x="1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CC32926-9022-524E-9290-EE06B77CE22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kern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2FCC56F-6EC3-AA47-9C16-74E8D1C675F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712525-997F-5F4D-A291-A3383FDD6BAE}" type="datetime1">
              <a:rPr lang="sk-SK" kern="0"/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9.10.2024</a:t>
            </a:fld>
            <a:endParaRPr lang="sk-SK" kern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5C972CE-76D2-0844-9FBD-1BE868F4981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kern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95A8730-F5B6-AE4C-936D-907D8A3A539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167B90-C60A-2B41-B660-E20FE539573F}" type="slidenum">
              <a:rPr lang="sk-SK" kern="0"/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sk-SK" kern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CF95B37-1447-9C43-86FA-33FFA68C9D8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97A8A35-3F3A-1D4E-8F42-CA5FD47B76A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1EE4A3FA-33A0-6447-A5B0-889A411DC14F}" type="datetime1">
              <a:rPr lang="cs-CZ"/>
              <a:pPr>
                <a:defRPr/>
              </a:pPr>
              <a:t>09.10.2024</a:t>
            </a:fld>
            <a:endParaRPr/>
          </a:p>
        </p:txBody>
      </p:sp>
      <p:sp>
        <p:nvSpPr>
          <p:cNvPr id="20484" name="Zástupný objekt pre obrázok snímky 3">
            <a:extLst>
              <a:ext uri="{FF2B5EF4-FFF2-40B4-BE49-F238E27FC236}">
                <a16:creationId xmlns:a16="http://schemas.microsoft.com/office/drawing/2014/main" id="{D9F7AF5D-AEB9-C849-AAB5-8429A35B07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Zástupný objekt pre poznámky 4">
            <a:extLst>
              <a:ext uri="{FF2B5EF4-FFF2-40B4-BE49-F238E27FC236}">
                <a16:creationId xmlns:a16="http://schemas.microsoft.com/office/drawing/2014/main" id="{DEBA0999-66F8-6A49-9D6C-F5F7452F34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k-SK" noProof="0"/>
              <a:t>Upraviť štýly predlohy textu Druhá úroveň Tretia úroveň Štvrtá úroveň Piata úroveň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080E872-6D0F-ED4C-A555-2AA375E05B5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344DD48-BDE1-6342-8637-10E6E2B10B4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C02136F2-4409-4443-8D4F-1B2E00087BC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ct val="0"/>
      </a:spcBef>
      <a:spcAft>
        <a:spcPct val="0"/>
      </a:spcAft>
      <a:defRPr lang="sk-SK" sz="1200" kern="1200">
        <a:solidFill>
          <a:srgbClr val="000000"/>
        </a:solidFill>
        <a:latin typeface="Calibri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Profil – přístupy a oprávnění designovat podle uživatele z dané skupiny, který má vidět a umět nejméně</a:t>
            </a:r>
          </a:p>
          <a:p>
            <a:r>
              <a:rPr lang="cs-CZ" dirty="0"/>
              <a:t>- Co zde nastavíte už dalšími prostředky pouze rozšiřujete, nikoliv omezujete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136F2-4409-4443-8D4F-1B2E00087BCE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61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Každý záznam má svého vlastníka (defaultně ten, kdo ho založil) – ten ho vidí a může upravovat, může nad </a:t>
            </a:r>
            <a:r>
              <a:rPr lang="cs-CZ" err="1"/>
              <a:t>všemy</a:t>
            </a:r>
            <a:r>
              <a:rPr lang="cs-CZ"/>
              <a:t> svými záznamy tvořit reporty atd.</a:t>
            </a:r>
          </a:p>
          <a:p>
            <a:r>
              <a:rPr lang="cs-CZ"/>
              <a:t>Kdo další a jaká má oprávnění? Škála pouze vlastník &lt;&gt; úplně všichni…. Konkrétní nastavení viditelnosti zajišťuje sada funkcionalit/několik </a:t>
            </a:r>
            <a:r>
              <a:rPr lang="cs-CZ" err="1"/>
              <a:t>security</a:t>
            </a:r>
            <a:r>
              <a:rPr lang="cs-CZ"/>
              <a:t> vrstev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136F2-4409-4443-8D4F-1B2E00087BCE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81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Příklad – HR aplikace, každý je oprávněn vidět objekt </a:t>
            </a:r>
            <a:r>
              <a:rPr lang="cs-CZ" err="1"/>
              <a:t>Employee</a:t>
            </a:r>
            <a:r>
              <a:rPr lang="cs-CZ"/>
              <a:t>, ale pouze člověk s daným profilem/PS může vidět jeho plat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136F2-4409-4443-8D4F-1B2E00087BCE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81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Další vrstva přístup vždy jen přidává!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136F2-4409-4443-8D4F-1B2E00087BCE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49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Pokud zapnutý </a:t>
            </a:r>
            <a:r>
              <a:rPr lang="cs-CZ" err="1"/>
              <a:t>hiearchiský</a:t>
            </a:r>
            <a:r>
              <a:rPr lang="cs-CZ"/>
              <a:t> přístup… </a:t>
            </a:r>
            <a:r>
              <a:rPr lang="cs-CZ" err="1"/>
              <a:t>morava</a:t>
            </a:r>
            <a:r>
              <a:rPr lang="cs-CZ"/>
              <a:t> vidí &gt; … VP vidí vše až na CE, CEO vidí úplně vše (přístup dle přístupu podřízeného uživatele)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136F2-4409-4443-8D4F-1B2E00087BCE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56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Příklad: jsem vlastníkem </a:t>
            </a:r>
            <a:r>
              <a:rPr lang="cs-CZ" err="1"/>
              <a:t>Accountu</a:t>
            </a:r>
            <a:r>
              <a:rPr lang="cs-CZ"/>
              <a:t>, pod kterým má </a:t>
            </a:r>
            <a:r>
              <a:rPr lang="cs-CZ" err="1"/>
              <a:t>Opportunitu</a:t>
            </a:r>
            <a:r>
              <a:rPr lang="cs-CZ"/>
              <a:t> založenou kolega. </a:t>
            </a:r>
            <a:r>
              <a:rPr lang="cs-CZ" err="1"/>
              <a:t>Opportunity</a:t>
            </a:r>
            <a:r>
              <a:rPr lang="cs-CZ"/>
              <a:t> jsou na </a:t>
            </a:r>
            <a:r>
              <a:rPr lang="cs-CZ" err="1"/>
              <a:t>private</a:t>
            </a:r>
            <a:r>
              <a:rPr lang="cs-CZ"/>
              <a:t>. Na úrovni mé role může být určeno, že takovouto oportunitu uvidím nebo neuvidím.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136F2-4409-4443-8D4F-1B2E00087BCE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88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Pokud zapnutý </a:t>
            </a:r>
            <a:r>
              <a:rPr lang="cs-CZ" err="1"/>
              <a:t>hiearchiský</a:t>
            </a:r>
            <a:r>
              <a:rPr lang="cs-CZ"/>
              <a:t> přístup… </a:t>
            </a:r>
            <a:r>
              <a:rPr lang="cs-CZ" err="1"/>
              <a:t>morava</a:t>
            </a:r>
            <a:r>
              <a:rPr lang="cs-CZ"/>
              <a:t> vidí &gt; … VP vidí vše až na CE, CEO vidí úplně vše (přístup dle přístupu podřízeného uživatele)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136F2-4409-4443-8D4F-1B2E00087BCE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99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Příklad – mezinárodní implementace, CZ support </a:t>
            </a:r>
            <a:r>
              <a:rPr lang="cs-CZ" err="1"/>
              <a:t>specialist</a:t>
            </a:r>
            <a:r>
              <a:rPr lang="cs-CZ"/>
              <a:t> role a SK support </a:t>
            </a:r>
            <a:r>
              <a:rPr lang="cs-CZ" err="1"/>
              <a:t>specialist</a:t>
            </a:r>
            <a:r>
              <a:rPr lang="cs-CZ"/>
              <a:t> role &lt;&gt; vzájemně </a:t>
            </a:r>
            <a:r>
              <a:rPr lang="cs-CZ" err="1"/>
              <a:t>read</a:t>
            </a:r>
            <a:r>
              <a:rPr lang="cs-CZ"/>
              <a:t> </a:t>
            </a:r>
            <a:r>
              <a:rPr lang="cs-CZ" err="1"/>
              <a:t>only</a:t>
            </a:r>
            <a:r>
              <a:rPr lang="cs-CZ"/>
              <a:t> na Casy pro sdílení </a:t>
            </a:r>
            <a:r>
              <a:rPr lang="cs-CZ" err="1"/>
              <a:t>knowlege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136F2-4409-4443-8D4F-1B2E00087BCE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99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64AC3D5-99AF-8147-9421-A3D92FFFCA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39753" y="2811741"/>
            <a:ext cx="7215056" cy="1956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6400" b="1">
                <a:solidFill>
                  <a:srgbClr val="3FA5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1428498" y="4791199"/>
            <a:ext cx="7215056" cy="3711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2168" b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3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>
            <a:extLst>
              <a:ext uri="{FF2B5EF4-FFF2-40B4-BE49-F238E27FC236}">
                <a16:creationId xmlns:a16="http://schemas.microsoft.com/office/drawing/2014/main" id="{480980EA-3AFD-014B-B38A-AE785052FEEF}"/>
              </a:ext>
            </a:extLst>
          </p:cNvPr>
          <p:cNvSpPr/>
          <p:nvPr userDrawn="1"/>
        </p:nvSpPr>
        <p:spPr>
          <a:xfrm>
            <a:off x="0" y="6786563"/>
            <a:ext cx="12192000" cy="109537"/>
          </a:xfrm>
          <a:prstGeom prst="rect">
            <a:avLst/>
          </a:prstGeom>
          <a:gradFill rotWithShape="0">
            <a:gsLst>
              <a:gs pos="0">
                <a:srgbClr val="3FA535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3A5CC-ADEA-A747-A289-1CC981B1A9A0}"/>
              </a:ext>
            </a:extLst>
          </p:cNvPr>
          <p:cNvSpPr txBox="1"/>
          <p:nvPr userDrawn="1"/>
        </p:nvSpPr>
        <p:spPr>
          <a:xfrm>
            <a:off x="404813" y="6310313"/>
            <a:ext cx="1023937" cy="287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215FB5-66D3-ED46-A05B-055180BB4B70}" type="slidenum">
              <a:rPr lang="en-US" sz="1269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69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7398" y="438439"/>
            <a:ext cx="10972128" cy="506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20" b="1">
                <a:solidFill>
                  <a:srgbClr val="3FA5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97398" y="1172236"/>
            <a:ext cx="11084667" cy="528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2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725439" indent="-241813">
              <a:buClr>
                <a:srgbClr val="3FA535"/>
              </a:buClr>
              <a:buSzPct val="100000"/>
              <a:buFont typeface="Noto Sans" panose="020B0502040504020204" pitchFamily="34" charset="0"/>
              <a:buChar char="●"/>
              <a:defRPr sz="1904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 sz="1904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60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64AC3D5-99AF-8147-9421-A3D92FFFCA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39753" y="2811741"/>
            <a:ext cx="7215056" cy="1956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6400" b="1">
                <a:solidFill>
                  <a:srgbClr val="3FA5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1428498" y="4791199"/>
            <a:ext cx="7215056" cy="3711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2168" b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31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>
            <a:extLst>
              <a:ext uri="{FF2B5EF4-FFF2-40B4-BE49-F238E27FC236}">
                <a16:creationId xmlns:a16="http://schemas.microsoft.com/office/drawing/2014/main" id="{480980EA-3AFD-014B-B38A-AE785052FEEF}"/>
              </a:ext>
            </a:extLst>
          </p:cNvPr>
          <p:cNvSpPr/>
          <p:nvPr userDrawn="1"/>
        </p:nvSpPr>
        <p:spPr>
          <a:xfrm>
            <a:off x="0" y="6786563"/>
            <a:ext cx="12192000" cy="109537"/>
          </a:xfrm>
          <a:prstGeom prst="rect">
            <a:avLst/>
          </a:prstGeom>
          <a:gradFill rotWithShape="0">
            <a:gsLst>
              <a:gs pos="0">
                <a:srgbClr val="3FA535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3A5CC-ADEA-A747-A289-1CC981B1A9A0}"/>
              </a:ext>
            </a:extLst>
          </p:cNvPr>
          <p:cNvSpPr txBox="1"/>
          <p:nvPr userDrawn="1"/>
        </p:nvSpPr>
        <p:spPr>
          <a:xfrm>
            <a:off x="404813" y="6310313"/>
            <a:ext cx="1023937" cy="287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215FB5-66D3-ED46-A05B-055180BB4B70}" type="slidenum">
              <a:rPr lang="en-US" sz="1269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69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7398" y="438439"/>
            <a:ext cx="10972128" cy="506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20" b="1">
                <a:solidFill>
                  <a:srgbClr val="3FA5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97398" y="1172236"/>
            <a:ext cx="11084667" cy="528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2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725439" indent="-241813">
              <a:buClr>
                <a:srgbClr val="3FA535"/>
              </a:buClr>
              <a:buSzPct val="100000"/>
              <a:buFont typeface="Noto Sans" panose="020B0502040504020204" pitchFamily="34" charset="0"/>
              <a:buChar char="●"/>
              <a:defRPr sz="1904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 sz="1904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60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>
            <a:extLst>
              <a:ext uri="{FF2B5EF4-FFF2-40B4-BE49-F238E27FC236}">
                <a16:creationId xmlns:a16="http://schemas.microsoft.com/office/drawing/2014/main" id="{E2F7603C-FE47-F446-A54E-C65FB9308422}"/>
              </a:ext>
            </a:extLst>
          </p:cNvPr>
          <p:cNvSpPr/>
          <p:nvPr userDrawn="1"/>
        </p:nvSpPr>
        <p:spPr>
          <a:xfrm>
            <a:off x="0" y="0"/>
            <a:ext cx="12192000" cy="6853238"/>
          </a:xfrm>
          <a:prstGeom prst="rect">
            <a:avLst/>
          </a:prstGeom>
          <a:blipFill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EA212F20-A72A-AD42-8AE2-50D1C62091B9}"/>
              </a:ext>
            </a:extLst>
          </p:cNvPr>
          <p:cNvSpPr/>
          <p:nvPr userDrawn="1"/>
        </p:nvSpPr>
        <p:spPr>
          <a:xfrm>
            <a:off x="0" y="4763"/>
            <a:ext cx="12193588" cy="6853237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rgbClr val="13A84E">
              <a:alpha val="8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679" y="273417"/>
            <a:ext cx="10972324" cy="114469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679" y="1604704"/>
            <a:ext cx="10972324" cy="397710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36903" y="6073290"/>
            <a:ext cx="6045162" cy="42820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904" i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911564" y="1600400"/>
            <a:ext cx="10670440" cy="31683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804"/>
              </a:spcBef>
              <a:spcAft>
                <a:spcPts val="0"/>
              </a:spcAft>
              <a:buNone/>
              <a:defRPr sz="6347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510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4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9332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F34D989-D3DE-D141-BF1E-D58CCEFB7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39753" y="2811741"/>
            <a:ext cx="7215056" cy="1956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6400" b="1">
                <a:solidFill>
                  <a:srgbClr val="3FA5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1428498" y="4791199"/>
            <a:ext cx="7215056" cy="3711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2168" b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903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9754" y="2805749"/>
            <a:ext cx="6857998" cy="1246497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12ACE76-CD97-A64F-A4B1-64BC64540B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8545"/>
            <a:ext cx="1027135" cy="9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97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ene Right - Mountain P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"/>
            <a:ext cx="12201533" cy="6856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87"/>
            <a:ext cx="12201533" cy="6856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8"/>
            <a:ext cx="12201533" cy="6856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"/>
            <a:ext cx="12201533" cy="6856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15" descr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88"/>
            <a:ext cx="12201533" cy="6856212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Body Level One…"/>
          <p:cNvSpPr txBox="1">
            <a:spLocks noGrp="1"/>
          </p:cNvSpPr>
          <p:nvPr>
            <p:ph type="body" idx="1"/>
          </p:nvPr>
        </p:nvSpPr>
        <p:spPr>
          <a:xfrm>
            <a:off x="572097" y="1764285"/>
            <a:ext cx="11057471" cy="369773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2095" y="1097179"/>
            <a:ext cx="11057472" cy="3385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200">
                <a:solidFill>
                  <a:srgbClr val="8D837B"/>
                </a:solidFill>
              </a:defRPr>
            </a:lvl1pPr>
          </a:lstStyle>
          <a:p>
            <a:pPr>
              <a:spcBef>
                <a:spcPts val="0"/>
              </a:spcBef>
              <a:defRPr sz="2200">
                <a:solidFill>
                  <a:srgbClr val="8D837B"/>
                </a:solidFill>
              </a:defRPr>
            </a:pPr>
            <a:endParaRPr/>
          </a:p>
        </p:txBody>
      </p:sp>
      <p:pic>
        <p:nvPicPr>
          <p:cNvPr id="260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2076" y="565459"/>
            <a:ext cx="636398" cy="44509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48422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>
            <a:extLst>
              <a:ext uri="{FF2B5EF4-FFF2-40B4-BE49-F238E27FC236}">
                <a16:creationId xmlns:a16="http://schemas.microsoft.com/office/drawing/2014/main" id="{480980EA-3AFD-014B-B38A-AE785052FEEF}"/>
              </a:ext>
            </a:extLst>
          </p:cNvPr>
          <p:cNvSpPr/>
          <p:nvPr userDrawn="1"/>
        </p:nvSpPr>
        <p:spPr>
          <a:xfrm>
            <a:off x="0" y="6786563"/>
            <a:ext cx="12192000" cy="109537"/>
          </a:xfrm>
          <a:prstGeom prst="rect">
            <a:avLst/>
          </a:prstGeom>
          <a:gradFill rotWithShape="0">
            <a:gsLst>
              <a:gs pos="0">
                <a:srgbClr val="3FA535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3A5CC-ADEA-A747-A289-1CC981B1A9A0}"/>
              </a:ext>
            </a:extLst>
          </p:cNvPr>
          <p:cNvSpPr txBox="1"/>
          <p:nvPr userDrawn="1"/>
        </p:nvSpPr>
        <p:spPr>
          <a:xfrm>
            <a:off x="404813" y="6310313"/>
            <a:ext cx="1023937" cy="287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215FB5-66D3-ED46-A05B-055180BB4B70}" type="slidenum">
              <a:rPr lang="en-US" sz="1269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69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7398" y="438439"/>
            <a:ext cx="10972128" cy="506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20" b="1">
                <a:solidFill>
                  <a:srgbClr val="3FA5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97398" y="1172236"/>
            <a:ext cx="11084667" cy="528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2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725439" indent="-241813">
              <a:buClr>
                <a:srgbClr val="3FA535"/>
              </a:buClr>
              <a:buSzPct val="100000"/>
              <a:buFont typeface="Noto Sans" panose="020B0502040504020204" pitchFamily="34" charset="0"/>
              <a:buChar char="●"/>
              <a:defRPr sz="1904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 sz="1904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60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>
            <a:extLst>
              <a:ext uri="{FF2B5EF4-FFF2-40B4-BE49-F238E27FC236}">
                <a16:creationId xmlns:a16="http://schemas.microsoft.com/office/drawing/2014/main" id="{E2F7603C-FE47-F446-A54E-C65FB9308422}"/>
              </a:ext>
            </a:extLst>
          </p:cNvPr>
          <p:cNvSpPr/>
          <p:nvPr userDrawn="1"/>
        </p:nvSpPr>
        <p:spPr>
          <a:xfrm>
            <a:off x="0" y="0"/>
            <a:ext cx="12192000" cy="6853238"/>
          </a:xfrm>
          <a:prstGeom prst="rect">
            <a:avLst/>
          </a:prstGeom>
          <a:blipFill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EA212F20-A72A-AD42-8AE2-50D1C62091B9}"/>
              </a:ext>
            </a:extLst>
          </p:cNvPr>
          <p:cNvSpPr/>
          <p:nvPr userDrawn="1"/>
        </p:nvSpPr>
        <p:spPr>
          <a:xfrm>
            <a:off x="0" y="4763"/>
            <a:ext cx="12193588" cy="6853237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rgbClr val="13A84E">
              <a:alpha val="8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679" y="273417"/>
            <a:ext cx="10972324" cy="114469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679" y="1604704"/>
            <a:ext cx="10972324" cy="397710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36903" y="6073290"/>
            <a:ext cx="6045162" cy="42820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904" i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911564" y="1600400"/>
            <a:ext cx="10670440" cy="31683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804"/>
              </a:spcBef>
              <a:spcAft>
                <a:spcPts val="0"/>
              </a:spcAft>
              <a:buNone/>
              <a:defRPr sz="6347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51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4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9332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F34D989-D3DE-D141-BF1E-D58CCEFB7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39753" y="2811741"/>
            <a:ext cx="7215056" cy="1956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6400" b="1">
                <a:solidFill>
                  <a:srgbClr val="3FA5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1428498" y="4791199"/>
            <a:ext cx="7215056" cy="3711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2168" b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90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9754" y="2805749"/>
            <a:ext cx="6857998" cy="1246497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12ACE76-CD97-A64F-A4B1-64BC64540B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8545"/>
            <a:ext cx="1027135" cy="9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9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00374"/>
      </p:ext>
    </p:extLst>
  </p:cSld>
  <p:clrMapOvr>
    <a:masterClrMapping/>
  </p:clrMapOvr>
  <p:transition spd="slow" advClick="0">
    <p:fade/>
  </p:transition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7179" userDrawn="1">
          <p15:clr>
            <a:srgbClr val="FBAE40"/>
          </p15:clr>
        </p15:guide>
        <p15:guide id="3" pos="499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F9EA66-A102-FF88-075A-9FD586D1C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466" y="3632200"/>
            <a:ext cx="4580845" cy="4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41655"/>
      </p:ext>
    </p:extLst>
  </p:cSld>
  <p:clrMapOvr>
    <a:masterClrMapping/>
  </p:clrMapOvr>
  <p:transition spd="slow" advClick="0">
    <p:fade/>
  </p:transition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7179" userDrawn="1">
          <p15:clr>
            <a:srgbClr val="FBAE40"/>
          </p15:clr>
        </p15:guide>
        <p15:guide id="3" pos="499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CDC092C8-3671-4402-B6B2-95C35AEC879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577373" y="6388487"/>
            <a:ext cx="1459117" cy="344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06" r:id="rId4"/>
    <p:sldLayoutId id="2147483722" r:id="rId5"/>
    <p:sldLayoutId id="2147483726" r:id="rId6"/>
    <p:sldLayoutId id="2147483738" r:id="rId7"/>
  </p:sldLayoutIdLst>
  <p:txStyles>
    <p:titleStyle>
      <a:lvl1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41300" indent="-241300" algn="l" defTabSz="966788" rtl="0" fontAlgn="base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088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5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9944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40" r:id="rId2"/>
    <p:sldLayoutId id="2147483749" r:id="rId3"/>
  </p:sldLayoutIdLst>
  <p:transition spd="slow" advClick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95D834EC-A826-4FC4-A4BC-3DE8B3EAF4A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77373" y="6388487"/>
            <a:ext cx="1459117" cy="344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39" r:id="rId8"/>
  </p:sldLayoutIdLst>
  <p:txStyles>
    <p:titleStyle>
      <a:lvl1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41300" indent="-241300" algn="l" defTabSz="966788" rtl="0" fontAlgn="base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088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5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9944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63491"/>
            <a:ext cx="12192000" cy="1094509"/>
          </a:xfrm>
          <a:prstGeom prst="rect">
            <a:avLst/>
          </a:prstGeom>
          <a:solidFill>
            <a:srgbClr val="59A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0367" y="2613847"/>
            <a:ext cx="7171267" cy="139512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sz="4533" b="1" cap="all" spc="67" dirty="0" err="1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Security</a:t>
            </a:r>
            <a:r>
              <a:rPr lang="cs-CZ" sz="4533" b="1" cap="all" spc="67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 A </a:t>
            </a:r>
            <a:r>
              <a:rPr lang="cs-CZ" sz="4533" b="1" cap="all" spc="67" dirty="0">
                <a:solidFill>
                  <a:srgbClr val="59AA47"/>
                </a:solidFill>
                <a:latin typeface="Noto Sans"/>
                <a:ea typeface="Noto Sans"/>
                <a:cs typeface="Noto Sans"/>
              </a:rPr>
              <a:t>Data Modeling</a:t>
            </a:r>
            <a:endParaRPr lang="en-US" sz="4533" b="1" cap="all" spc="67" dirty="0">
              <a:solidFill>
                <a:srgbClr val="59AA47"/>
              </a:solidFill>
              <a:latin typeface="Noto Sans"/>
              <a:ea typeface="Noto Sans"/>
              <a:cs typeface="Noto San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65580" y="2017855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50496" y="4605092"/>
            <a:ext cx="2564437" cy="22576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67" spc="67" dirty="0">
                <a:solidFill>
                  <a:schemeClr val="accent3"/>
                </a:solidFill>
                <a:latin typeface="Noto Sans"/>
                <a:ea typeface="Noto Sans"/>
                <a:cs typeface="Noto Sans"/>
              </a:rPr>
              <a:t>Prepared for MUNI 2024</a:t>
            </a:r>
            <a:endParaRPr lang="en-US" sz="1467" spc="67" dirty="0">
              <a:solidFill>
                <a:schemeClr val="accent2"/>
              </a:solidFill>
              <a:latin typeface="Noto Sans" panose="020B050204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367" y="6126080"/>
            <a:ext cx="717126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" spc="93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Enehano</a:t>
            </a:r>
            <a:r>
              <a:rPr lang="en-US" sz="1200" spc="93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Solutions – 2024</a:t>
            </a:r>
            <a:endParaRPr lang="cs-CZ" sz="1200" spc="93" dirty="0">
              <a:solidFill>
                <a:schemeClr val="bg1"/>
              </a:solidFill>
              <a:latin typeface="Noto Sans" panose="020B0502040504020204" pitchFamily="34" charset="0"/>
              <a:ea typeface="Noto Sans"/>
              <a:cs typeface="Noto Sans"/>
            </a:endParaRPr>
          </a:p>
        </p:txBody>
      </p:sp>
      <p:pic>
        <p:nvPicPr>
          <p:cNvPr id="5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F2560294-D06B-A322-B973-81E7BCEEB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918338"/>
            <a:ext cx="3657600" cy="8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76958"/>
      </p:ext>
    </p:extLst>
  </p:cSld>
  <p:clrMapOvr>
    <a:masterClrMapping/>
  </p:clrMapOvr>
  <p:transition spd="slow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CE3677-466F-4AC0-A502-8474B756F3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/>
              <a:t>User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45DDE-E412-4F1E-AEBA-452D1BDE50C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0D01B6-3F69-43E4-A68F-7476E524B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97" y="1172236"/>
            <a:ext cx="11604485" cy="502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3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8B5619-465A-4F3A-9681-BBFC91819A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/>
              <a:t>Profil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46F92-FF77-4BFF-8CF5-253DB16E470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Každý uživatel ho má povinně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Definuje přístup k objektům, polím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Přiřazení práv v rámci aplikace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Nastavení zabezpečení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Standardní / </a:t>
            </a:r>
            <a:r>
              <a:rPr lang="cs-CZ" dirty="0" err="1"/>
              <a:t>Custom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Přiřazen větší skupině uživatelů</a:t>
            </a:r>
          </a:p>
          <a:p>
            <a:endParaRPr lang="cs-CZ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 err="1">
                <a:solidFill>
                  <a:srgbClr val="3FA535"/>
                </a:solidFill>
              </a:rPr>
              <a:t>Permission</a:t>
            </a:r>
            <a:r>
              <a:rPr lang="cs-CZ" sz="1600" dirty="0"/>
              <a:t> </a:t>
            </a:r>
            <a:r>
              <a:rPr lang="cs-CZ" sz="3200" b="1" dirty="0">
                <a:solidFill>
                  <a:srgbClr val="3FA535"/>
                </a:solidFill>
              </a:rPr>
              <a:t>set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cs-CZ" sz="2221" dirty="0"/>
              <a:t>Definuje práva a přístupy obdobně jako profil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cs-CZ" sz="2221" dirty="0"/>
              <a:t>Rozšíření oprávnění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cs-CZ" sz="2221" dirty="0"/>
              <a:t>Pro menší skupiny uživatelů / jednotlivce</a:t>
            </a:r>
          </a:p>
        </p:txBody>
      </p:sp>
    </p:spTree>
    <p:extLst>
      <p:ext uri="{BB962C8B-B14F-4D97-AF65-F5344CB8AC3E}">
        <p14:creationId xmlns:p14="http://schemas.microsoft.com/office/powerpoint/2010/main" val="424710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EE2FFE-5A65-4DF4-A44D-CC0DE2027A5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/>
              <a:t>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E922-7803-451C-A932-4BF7E244DDF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/>
              <a:t>Není povinná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/>
              <a:t>Pro design datové viditelnosti (na úrovni záznamů)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cs-CZ"/>
              <a:t>Role hierarchy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cs-CZ" err="1"/>
              <a:t>Sharing</a:t>
            </a:r>
            <a:r>
              <a:rPr lang="cs-CZ"/>
              <a:t> </a:t>
            </a:r>
            <a:r>
              <a:rPr lang="cs-CZ" err="1"/>
              <a:t>rules</a:t>
            </a:r>
            <a:endParaRPr lang="cs-CZ"/>
          </a:p>
          <a:p>
            <a:pPr marL="1068339" lvl="1" indent="-342900">
              <a:buFont typeface="Arial" panose="020B0604020202020204" pitchFamily="34" charset="0"/>
              <a:buChar char="•"/>
            </a:pPr>
            <a:endParaRPr lang="cs-CZ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>
                <a:solidFill>
                  <a:srgbClr val="3FA535"/>
                </a:solidFill>
              </a:rPr>
              <a:t>Role</a:t>
            </a:r>
            <a:r>
              <a:rPr lang="cs-CZ" sz="1600"/>
              <a:t> </a:t>
            </a:r>
            <a:r>
              <a:rPr lang="cs-CZ" sz="3200" b="1">
                <a:solidFill>
                  <a:srgbClr val="3FA535"/>
                </a:solidFill>
              </a:rPr>
              <a:t>Hierarchy</a:t>
            </a:r>
          </a:p>
        </p:txBody>
      </p:sp>
      <p:pic>
        <p:nvPicPr>
          <p:cNvPr id="2054" name="Picture 6" descr="Set Organization-Wide Defaults and Create a Role Hierarchy Unit |">
            <a:extLst>
              <a:ext uri="{FF2B5EF4-FFF2-40B4-BE49-F238E27FC236}">
                <a16:creationId xmlns:a16="http://schemas.microsoft.com/office/drawing/2014/main" id="{EF48A220-70D8-4FB7-8D3A-B9D840FC0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1430"/>
            <a:ext cx="46577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AFBF06-A9A9-4CBF-9B7B-C6079A5F924E}"/>
              </a:ext>
            </a:extLst>
          </p:cNvPr>
          <p:cNvSpPr txBox="1"/>
          <p:nvPr/>
        </p:nvSpPr>
        <p:spPr>
          <a:xfrm>
            <a:off x="497398" y="3804380"/>
            <a:ext cx="5282617" cy="1736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cs-CZ" sz="2221"/>
              <a:t>Struktura společnosti z hlediska přístupu k datům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cs-CZ" sz="2221"/>
              <a:t>Možnost sdílení dat s nadřízenými rolemi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74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B9FF89-42F5-6241-A19F-48596FC7864F}"/>
              </a:ext>
            </a:extLst>
          </p:cNvPr>
          <p:cNvCxnSpPr/>
          <p:nvPr/>
        </p:nvCxnSpPr>
        <p:spPr>
          <a:xfrm>
            <a:off x="791633" y="3047770"/>
            <a:ext cx="0" cy="762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BC9DD6-97B7-1745-893E-789CEC5FB183}"/>
              </a:ext>
            </a:extLst>
          </p:cNvPr>
          <p:cNvSpPr txBox="1"/>
          <p:nvPr/>
        </p:nvSpPr>
        <p:spPr>
          <a:xfrm>
            <a:off x="1085098" y="3129995"/>
            <a:ext cx="4824085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b="1" cap="all" spc="107" err="1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Data</a:t>
            </a:r>
            <a:r>
              <a:rPr lang="sk-SK" sz="3200" b="1" cap="all" spc="107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 </a:t>
            </a:r>
            <a:r>
              <a:rPr lang="sk-SK" sz="3200" b="1" cap="all" spc="107" err="1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Security</a:t>
            </a:r>
            <a:r>
              <a:rPr lang="sk-SK" sz="3200" b="1" cap="all" spc="107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 &amp; </a:t>
            </a:r>
            <a:r>
              <a:rPr lang="sk-SK" sz="3200" b="1" cap="all" spc="107" err="1">
                <a:solidFill>
                  <a:schemeClr val="bg2"/>
                </a:solidFill>
                <a:latin typeface="Noto Sans"/>
                <a:ea typeface="Open Sans Light"/>
                <a:cs typeface="Open Sans Light"/>
              </a:rPr>
              <a:t>Sharing</a:t>
            </a:r>
            <a:r>
              <a:rPr lang="sk-SK" sz="3200" b="1" cap="all" spc="107">
                <a:solidFill>
                  <a:schemeClr val="bg2"/>
                </a:solidFill>
                <a:latin typeface="Noto Sans"/>
                <a:ea typeface="Open Sans Light"/>
                <a:cs typeface="Open Sans Light"/>
              </a:rPr>
              <a:t> </a:t>
            </a:r>
          </a:p>
          <a:p>
            <a:endParaRPr lang="sk-SK" sz="3200" b="1" cap="all" spc="107">
              <a:solidFill>
                <a:schemeClr val="bg2"/>
              </a:solidFill>
              <a:latin typeface="Noto Sans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52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DB17DD-867E-4619-A64A-C42B1904066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err="1"/>
              <a:t>Record</a:t>
            </a:r>
            <a:r>
              <a:rPr lang="cs-CZ"/>
              <a:t> level </a:t>
            </a:r>
            <a:r>
              <a:rPr lang="cs-CZ" err="1"/>
              <a:t>security</a:t>
            </a:r>
            <a:endParaRPr lang="cs-CZ"/>
          </a:p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45CE-60E0-4516-8879-13C4004E4F7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Jaké/koho vidím záznamy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 co s nimi mohu dělat</a:t>
            </a:r>
          </a:p>
          <a:p>
            <a:endParaRPr lang="cs-CZ" dirty="0"/>
          </a:p>
        </p:txBody>
      </p:sp>
      <p:pic>
        <p:nvPicPr>
          <p:cNvPr id="1026" name="Picture 2" descr="Salesforce Data Protection 101 – What is Salesforce security model? |  WithSecure™">
            <a:extLst>
              <a:ext uri="{FF2B5EF4-FFF2-40B4-BE49-F238E27FC236}">
                <a16:creationId xmlns:a16="http://schemas.microsoft.com/office/drawing/2014/main" id="{88341BB5-9ADF-CED2-1F72-E800F548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20" y="1940433"/>
            <a:ext cx="8276083" cy="465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1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63887-78A9-46E2-A4EF-BC133CF0E1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err="1"/>
              <a:t>Salesforce</a:t>
            </a:r>
            <a:r>
              <a:rPr lang="cs-CZ" dirty="0"/>
              <a:t> Data </a:t>
            </a:r>
            <a:r>
              <a:rPr lang="cs-CZ" dirty="0" err="1"/>
              <a:t>Security</a:t>
            </a:r>
            <a:r>
              <a:rPr lang="cs-CZ" dirty="0"/>
              <a:t> Model</a:t>
            </a:r>
          </a:p>
        </p:txBody>
      </p:sp>
      <p:pic>
        <p:nvPicPr>
          <p:cNvPr id="3076" name="Picture 4" descr="Data Security | Salesforce Trailhead">
            <a:extLst>
              <a:ext uri="{FF2B5EF4-FFF2-40B4-BE49-F238E27FC236}">
                <a16:creationId xmlns:a16="http://schemas.microsoft.com/office/drawing/2014/main" id="{8A2F11BE-8F89-4EEE-A6BC-57D32B310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7" y="172009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EC9A9E-30F8-40E4-957A-FB23862DC3B5}"/>
              </a:ext>
            </a:extLst>
          </p:cNvPr>
          <p:cNvSpPr txBox="1"/>
          <p:nvPr/>
        </p:nvSpPr>
        <p:spPr>
          <a:xfrm>
            <a:off x="1065077" y="1318420"/>
            <a:ext cx="13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/>
              <a:t>ORG ACCESS</a:t>
            </a:r>
          </a:p>
        </p:txBody>
      </p:sp>
      <p:pic>
        <p:nvPicPr>
          <p:cNvPr id="3080" name="Picture 8" descr="10 Features every Salesforce Professional should know | Salesforce Ben">
            <a:extLst>
              <a:ext uri="{FF2B5EF4-FFF2-40B4-BE49-F238E27FC236}">
                <a16:creationId xmlns:a16="http://schemas.microsoft.com/office/drawing/2014/main" id="{1A11F5E3-094C-44FA-93CC-5D9CE17C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30" y="436244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DD14D0-573C-45D5-B59D-1DA20466409F}"/>
              </a:ext>
            </a:extLst>
          </p:cNvPr>
          <p:cNvSpPr txBox="1"/>
          <p:nvPr/>
        </p:nvSpPr>
        <p:spPr>
          <a:xfrm>
            <a:off x="4265153" y="2137272"/>
            <a:ext cx="1501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/>
              <a:t>OBJECT LEVEL</a:t>
            </a:r>
          </a:p>
          <a:p>
            <a:pPr algn="ctr"/>
            <a:r>
              <a:rPr lang="cs-CZ" b="1"/>
              <a:t>FIELD LEVEL</a:t>
            </a:r>
          </a:p>
        </p:txBody>
      </p:sp>
      <p:pic>
        <p:nvPicPr>
          <p:cNvPr id="3084" name="Picture 12" descr="How to Evaluate your CRM API | Zentso">
            <a:extLst>
              <a:ext uri="{FF2B5EF4-FFF2-40B4-BE49-F238E27FC236}">
                <a16:creationId xmlns:a16="http://schemas.microsoft.com/office/drawing/2014/main" id="{6FA2F52E-3251-4B86-BD47-C13251D74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5" y="4143120"/>
            <a:ext cx="1332000" cy="1332000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pex Basics &amp; Database | Salesforce Trailhead">
            <a:extLst>
              <a:ext uri="{FF2B5EF4-FFF2-40B4-BE49-F238E27FC236}">
                <a16:creationId xmlns:a16="http://schemas.microsoft.com/office/drawing/2014/main" id="{C89C414C-9A08-4682-B667-2330DFC33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00" y="280009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227A2B-29B5-4352-A20F-4568B030AAA8}"/>
              </a:ext>
            </a:extLst>
          </p:cNvPr>
          <p:cNvSpPr txBox="1"/>
          <p:nvPr/>
        </p:nvSpPr>
        <p:spPr>
          <a:xfrm>
            <a:off x="8002014" y="3958454"/>
            <a:ext cx="158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/>
              <a:t>RECORD LEVEL</a:t>
            </a:r>
          </a:p>
        </p:txBody>
      </p:sp>
    </p:spTree>
    <p:extLst>
      <p:ext uri="{BB962C8B-B14F-4D97-AF65-F5344CB8AC3E}">
        <p14:creationId xmlns:p14="http://schemas.microsoft.com/office/powerpoint/2010/main" val="409427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A4A82E-98F7-4069-8CFD-7BD59763E9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7397" y="438439"/>
            <a:ext cx="11360619" cy="506308"/>
          </a:xfrm>
        </p:spPr>
        <p:txBody>
          <a:bodyPr/>
          <a:lstStyle/>
          <a:p>
            <a:r>
              <a:rPr lang="cs-CZ" dirty="0" err="1"/>
              <a:t>Salesforce</a:t>
            </a:r>
            <a:r>
              <a:rPr lang="cs-CZ" dirty="0"/>
              <a:t> – obecné zabezpečení, oprávnění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1A421-A052-4B7F-A45E-4E0576F1C9D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>
                <a:latin typeface="Noto Sans"/>
                <a:ea typeface="Noto Sans"/>
                <a:cs typeface="Noto Sans"/>
              </a:rPr>
              <a:t>Securita</a:t>
            </a:r>
            <a:r>
              <a:rPr lang="cs-CZ" sz="2200" dirty="0">
                <a:latin typeface="Noto Sans"/>
                <a:ea typeface="Noto Sans"/>
                <a:cs typeface="Noto Sans"/>
              </a:rPr>
              <a:t> pro celý </a:t>
            </a:r>
            <a:r>
              <a:rPr lang="cs-CZ" sz="2200" dirty="0" err="1">
                <a:latin typeface="Noto Sans"/>
                <a:ea typeface="Noto Sans"/>
                <a:cs typeface="Noto Sans"/>
              </a:rPr>
              <a:t>org</a:t>
            </a:r>
            <a:r>
              <a:rPr lang="cs-CZ" sz="2200" dirty="0">
                <a:latin typeface="Noto Sans"/>
                <a:ea typeface="Noto Sans"/>
                <a:cs typeface="Noto Sans"/>
              </a:rPr>
              <a:t> (viz sekce </a:t>
            </a:r>
            <a:r>
              <a:rPr lang="cs-CZ" sz="2200" dirty="0" err="1">
                <a:latin typeface="Noto Sans"/>
                <a:ea typeface="Noto Sans"/>
                <a:cs typeface="Noto Sans"/>
              </a:rPr>
              <a:t>Security</a:t>
            </a:r>
            <a:r>
              <a:rPr lang="cs-CZ" sz="2200" dirty="0">
                <a:latin typeface="Noto Sans"/>
                <a:ea typeface="Noto Sans"/>
                <a:cs typeface="Noto Sans"/>
              </a:rPr>
              <a:t> v Setupu) 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Noto Sans"/>
                <a:ea typeface="Noto Sans"/>
                <a:cs typeface="Noto Sans"/>
              </a:rPr>
              <a:t>Nebo pro jednotlivé profily (má vyšší prioritu než </a:t>
            </a:r>
            <a:r>
              <a:rPr lang="cs-CZ" sz="2200" dirty="0" err="1">
                <a:latin typeface="Noto Sans"/>
                <a:ea typeface="Noto Sans"/>
                <a:cs typeface="Noto Sans"/>
              </a:rPr>
              <a:t>org</a:t>
            </a:r>
            <a:r>
              <a:rPr lang="cs-CZ" sz="2200" dirty="0">
                <a:latin typeface="Noto Sans"/>
                <a:ea typeface="Noto Sans"/>
                <a:cs typeface="Noto Sans"/>
              </a:rPr>
              <a:t> </a:t>
            </a:r>
            <a:r>
              <a:rPr lang="cs-CZ" sz="2200" dirty="0" err="1">
                <a:latin typeface="Noto Sans"/>
                <a:ea typeface="Noto Sans"/>
                <a:cs typeface="Noto Sans"/>
              </a:rPr>
              <a:t>settings</a:t>
            </a:r>
            <a:r>
              <a:rPr lang="cs-CZ" sz="2200" dirty="0">
                <a:latin typeface="Noto Sans"/>
                <a:ea typeface="Noto Sans"/>
                <a:cs typeface="Noto Sans"/>
              </a:rPr>
              <a:t>)</a:t>
            </a:r>
          </a:p>
          <a:p>
            <a:pPr marL="525145" lvl="1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Noto Sans"/>
                <a:ea typeface="Noto Sans"/>
                <a:cs typeface="Noto Sans"/>
              </a:rPr>
              <a:t>Požadavky na heslo </a:t>
            </a:r>
            <a:endParaRPr lang="cs-CZ" sz="1900" dirty="0"/>
          </a:p>
          <a:p>
            <a:pPr marL="525145" lvl="1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Noto Sans"/>
                <a:ea typeface="Noto Sans"/>
                <a:cs typeface="Noto Sans"/>
              </a:rPr>
              <a:t>IP adresy (rozsah)</a:t>
            </a:r>
          </a:p>
          <a:p>
            <a:pPr marL="525145" lvl="1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Noto Sans"/>
                <a:ea typeface="Noto Sans"/>
                <a:cs typeface="Noto Sans"/>
              </a:rPr>
              <a:t>Časové omezení pro přihlášení</a:t>
            </a:r>
            <a:endParaRPr lang="cs-CZ" sz="1900" dirty="0"/>
          </a:p>
          <a:p>
            <a:pPr marL="525145" lvl="1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Noto Sans"/>
                <a:ea typeface="Noto Sans"/>
                <a:cs typeface="Noto Sans"/>
              </a:rPr>
              <a:t>V profilu (</a:t>
            </a:r>
            <a:r>
              <a:rPr lang="cs-CZ" sz="2200" dirty="0" err="1">
                <a:latin typeface="Noto Sans"/>
                <a:ea typeface="Noto Sans"/>
                <a:cs typeface="Noto Sans"/>
              </a:rPr>
              <a:t>permission</a:t>
            </a:r>
            <a:r>
              <a:rPr lang="cs-CZ" sz="2200" dirty="0">
                <a:latin typeface="Noto Sans"/>
                <a:ea typeface="Noto Sans"/>
                <a:cs typeface="Noto Sans"/>
              </a:rPr>
              <a:t> setu) také nastavujeme různá obecná oprávnění, např.</a:t>
            </a:r>
          </a:p>
          <a:p>
            <a:pPr marL="525145" lvl="1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Noto Sans"/>
                <a:ea typeface="Noto Sans"/>
                <a:cs typeface="Noto Sans"/>
              </a:rPr>
              <a:t>Možnost vytvářet list </a:t>
            </a:r>
            <a:r>
              <a:rPr lang="cs-CZ" sz="1900" dirty="0" err="1">
                <a:latin typeface="Noto Sans"/>
                <a:ea typeface="Noto Sans"/>
                <a:cs typeface="Noto Sans"/>
              </a:rPr>
              <a:t>views</a:t>
            </a:r>
            <a:r>
              <a:rPr lang="cs-CZ" sz="1900" dirty="0">
                <a:latin typeface="Noto Sans"/>
                <a:ea typeface="Noto Sans"/>
                <a:cs typeface="Noto Sans"/>
              </a:rPr>
              <a:t> i pro ostatní uživatele</a:t>
            </a:r>
          </a:p>
          <a:p>
            <a:pPr marL="525145" lvl="1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Noto Sans"/>
                <a:ea typeface="Noto Sans"/>
                <a:cs typeface="Noto Sans"/>
              </a:rPr>
              <a:t>Zda vidí Setup, zda může vytvářet další uživatele, reporty, dashboardy, složky, …</a:t>
            </a:r>
          </a:p>
          <a:p>
            <a:pPr marL="525145" lvl="1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Noto Sans"/>
                <a:ea typeface="Noto Sans"/>
                <a:cs typeface="Noto Sans"/>
              </a:rPr>
              <a:t>Jaké aplikace má přiřazené (Sales, </a:t>
            </a:r>
            <a:r>
              <a:rPr lang="cs-CZ" sz="1900" dirty="0" err="1">
                <a:latin typeface="Noto Sans"/>
                <a:ea typeface="Noto Sans"/>
                <a:cs typeface="Noto Sans"/>
              </a:rPr>
              <a:t>Service</a:t>
            </a:r>
            <a:r>
              <a:rPr lang="cs-CZ" sz="1900" dirty="0">
                <a:latin typeface="Noto Sans"/>
                <a:ea typeface="Noto Sans"/>
                <a:cs typeface="Noto Sans"/>
              </a:rPr>
              <a:t>, Marketing, HR, …)</a:t>
            </a:r>
          </a:p>
          <a:p>
            <a:pPr marL="525145" lvl="1" indent="-342900">
              <a:buFont typeface="Arial" panose="020B0604020202020204" pitchFamily="34" charset="0"/>
              <a:buChar char="•"/>
            </a:pPr>
            <a:r>
              <a:rPr lang="cs-CZ" sz="1900" b="1" dirty="0" err="1">
                <a:latin typeface="Noto Sans"/>
                <a:ea typeface="Noto Sans"/>
                <a:cs typeface="Noto Sans"/>
              </a:rPr>
              <a:t>Object</a:t>
            </a:r>
            <a:r>
              <a:rPr lang="cs-CZ" sz="1900" b="1" dirty="0">
                <a:latin typeface="Noto Sans"/>
                <a:ea typeface="Noto Sans"/>
                <a:cs typeface="Noto Sans"/>
              </a:rPr>
              <a:t> level a </a:t>
            </a:r>
            <a:r>
              <a:rPr lang="cs-CZ" sz="1900" b="1" dirty="0" err="1">
                <a:latin typeface="Noto Sans"/>
                <a:ea typeface="Noto Sans"/>
                <a:cs typeface="Noto Sans"/>
              </a:rPr>
              <a:t>field</a:t>
            </a:r>
            <a:r>
              <a:rPr lang="cs-CZ" sz="1900" b="1" dirty="0">
                <a:latin typeface="Noto Sans"/>
                <a:ea typeface="Noto Sans"/>
                <a:cs typeface="Noto Sans"/>
              </a:rPr>
              <a:t> level </a:t>
            </a:r>
            <a:r>
              <a:rPr lang="cs-CZ" sz="1900" b="1" dirty="0" err="1">
                <a:latin typeface="Noto Sans"/>
                <a:ea typeface="Noto Sans"/>
                <a:cs typeface="Noto Sans"/>
              </a:rPr>
              <a:t>security</a:t>
            </a:r>
            <a:r>
              <a:rPr lang="cs-CZ" sz="1900" b="1" dirty="0">
                <a:latin typeface="Noto Sans"/>
                <a:ea typeface="Noto Sans"/>
                <a:cs typeface="Noto Sans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99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B09560-0D45-4631-9334-7D3A60F6F4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/>
              <a:t>Salesforce Data </a:t>
            </a:r>
            <a:r>
              <a:rPr lang="cs-CZ" dirty="0" err="1"/>
              <a:t>Security</a:t>
            </a:r>
            <a:r>
              <a:rPr lang="cs-CZ" dirty="0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C197-A8B7-45A0-9A34-6F7B3002AB9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endParaRPr lang="cs-CZ" sz="3200"/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cs-CZ" sz="3200" err="1"/>
              <a:t>Object</a:t>
            </a:r>
            <a:r>
              <a:rPr lang="cs-CZ" sz="3200"/>
              <a:t> level </a:t>
            </a:r>
            <a:r>
              <a:rPr lang="cs-CZ" sz="3200" err="1"/>
              <a:t>security</a:t>
            </a:r>
            <a:endParaRPr lang="cs-CZ" sz="3200"/>
          </a:p>
          <a:p>
            <a:pPr marL="2149475" lvl="3" indent="-4572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cs-CZ" sz="2879" err="1"/>
              <a:t>Field</a:t>
            </a:r>
            <a:r>
              <a:rPr lang="cs-CZ" sz="2879"/>
              <a:t> level </a:t>
            </a:r>
            <a:r>
              <a:rPr lang="cs-CZ" sz="2879" err="1"/>
              <a:t>security</a:t>
            </a:r>
            <a:endParaRPr lang="cs-CZ" sz="2879"/>
          </a:p>
          <a:p>
            <a:pPr marL="3600770" lvl="6" indent="-4572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cs-CZ" sz="2883" err="1"/>
              <a:t>Record</a:t>
            </a:r>
            <a:r>
              <a:rPr lang="cs-CZ" sz="2883"/>
              <a:t> level </a:t>
            </a:r>
            <a:r>
              <a:rPr lang="cs-CZ" sz="2883" err="1"/>
              <a:t>security</a:t>
            </a:r>
            <a:endParaRPr lang="cs-CZ" sz="2883"/>
          </a:p>
          <a:p>
            <a:pPr>
              <a:spcBef>
                <a:spcPts val="240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66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952FC5-CFE2-4F53-B0C2-8D5E223686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err="1"/>
              <a:t>Object</a:t>
            </a:r>
            <a:r>
              <a:rPr lang="cs-CZ"/>
              <a:t> level </a:t>
            </a:r>
            <a:r>
              <a:rPr lang="cs-CZ" err="1"/>
              <a:t>security</a:t>
            </a:r>
            <a:endParaRPr lang="cs-CZ"/>
          </a:p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98EF-B0F1-4160-B8F9-EEC4F400D46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Jaké vidím objekty (a </a:t>
            </a:r>
            <a:r>
              <a:rPr lang="cs-CZ" dirty="0" err="1"/>
              <a:t>taby</a:t>
            </a:r>
            <a:r>
              <a:rPr lang="cs-CZ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Co s nimi mohu dělat </a:t>
            </a:r>
          </a:p>
          <a:p>
            <a:pPr marL="1008112" lvl="2" indent="-342900"/>
            <a:r>
              <a:rPr lang="en-US" dirty="0"/>
              <a:t>Read, Create, Edit, Delete</a:t>
            </a:r>
            <a:r>
              <a:rPr lang="cs-CZ" dirty="0"/>
              <a:t>, </a:t>
            </a:r>
            <a:r>
              <a:rPr lang="en-US" dirty="0"/>
              <a:t>View All, Modify All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Přiřazení </a:t>
            </a:r>
            <a:r>
              <a:rPr lang="cs-CZ" dirty="0" err="1"/>
              <a:t>Record</a:t>
            </a:r>
            <a:r>
              <a:rPr lang="cs-CZ" dirty="0"/>
              <a:t> Typů</a:t>
            </a:r>
          </a:p>
          <a:p>
            <a:pPr marL="1008112" lvl="2" indent="-342900"/>
            <a:endParaRPr lang="cs-CZ" dirty="0"/>
          </a:p>
          <a:p>
            <a:pPr marL="1008112" lvl="2" indent="-342900"/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3FA535"/>
                </a:solidFill>
              </a:rPr>
              <a:t>Nastavuje na se Profilu / </a:t>
            </a:r>
            <a:r>
              <a:rPr lang="cs-CZ" sz="2000" b="1" dirty="0" err="1">
                <a:solidFill>
                  <a:srgbClr val="3FA535"/>
                </a:solidFill>
              </a:rPr>
              <a:t>Permission</a:t>
            </a:r>
            <a:r>
              <a:rPr lang="cs-CZ" sz="2000" b="1" dirty="0">
                <a:solidFill>
                  <a:srgbClr val="3FA535"/>
                </a:solidFill>
              </a:rPr>
              <a:t> Setu</a:t>
            </a:r>
            <a:endParaRPr lang="en-US" sz="2000" b="1" dirty="0">
              <a:solidFill>
                <a:srgbClr val="3FA535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52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B1FA11-2B47-43D0-A512-918C71C89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831"/>
            <a:ext cx="12192000" cy="53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3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B9FF89-42F5-6241-A19F-48596FC7864F}"/>
              </a:ext>
            </a:extLst>
          </p:cNvPr>
          <p:cNvCxnSpPr/>
          <p:nvPr/>
        </p:nvCxnSpPr>
        <p:spPr>
          <a:xfrm>
            <a:off x="791633" y="3047770"/>
            <a:ext cx="0" cy="762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BC9DD6-97B7-1745-893E-789CEC5FB183}"/>
              </a:ext>
            </a:extLst>
          </p:cNvPr>
          <p:cNvSpPr txBox="1"/>
          <p:nvPr/>
        </p:nvSpPr>
        <p:spPr>
          <a:xfrm>
            <a:off x="1085098" y="3129995"/>
            <a:ext cx="6284692" cy="13746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cap="all" spc="107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Tvorba datového modelu </a:t>
            </a:r>
            <a:r>
              <a:rPr lang="it-IT" sz="2800" b="1" cap="all" spc="107">
                <a:solidFill>
                  <a:schemeClr val="bg2"/>
                </a:solidFill>
                <a:latin typeface="Noto Sans"/>
                <a:ea typeface="Open Sans Light"/>
                <a:cs typeface="Open Sans Light"/>
              </a:rPr>
              <a:t>v Salesforce</a:t>
            </a:r>
          </a:p>
          <a:p>
            <a:endParaRPr lang="en-US" sz="2933" b="1" cap="all" spc="107">
              <a:solidFill>
                <a:schemeClr val="bg1"/>
              </a:solidFill>
              <a:latin typeface="Noto Sans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63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C20E74-C81C-447F-82C4-5F8F48D00EC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err="1"/>
              <a:t>Field</a:t>
            </a:r>
            <a:r>
              <a:rPr lang="cs-CZ"/>
              <a:t> level </a:t>
            </a:r>
            <a:r>
              <a:rPr lang="cs-CZ" err="1"/>
              <a:t>security</a:t>
            </a:r>
            <a:endParaRPr lang="cs-CZ"/>
          </a:p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95220-1ECA-40E4-A97C-7C1422F07A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Jaká vidím pole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Co s nimi mohu dělat</a:t>
            </a:r>
          </a:p>
          <a:p>
            <a:pPr marL="1008112" lvl="2" indent="-342900"/>
            <a:r>
              <a:rPr lang="cs-CZ" dirty="0" err="1"/>
              <a:t>Read</a:t>
            </a:r>
            <a:r>
              <a:rPr lang="cs-CZ" dirty="0"/>
              <a:t>, Edit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3FA535"/>
                </a:solidFill>
              </a:rPr>
              <a:t>Nastavuje na se Profilu / </a:t>
            </a:r>
            <a:r>
              <a:rPr lang="cs-CZ" sz="2400" b="1" dirty="0" err="1">
                <a:solidFill>
                  <a:srgbClr val="3FA535"/>
                </a:solidFill>
              </a:rPr>
              <a:t>Permission</a:t>
            </a:r>
            <a:r>
              <a:rPr lang="cs-CZ" sz="2400" b="1" dirty="0">
                <a:solidFill>
                  <a:srgbClr val="3FA535"/>
                </a:solidFill>
              </a:rPr>
              <a:t> Setu</a:t>
            </a:r>
            <a:endParaRPr lang="en-US" sz="2400" b="1" dirty="0">
              <a:solidFill>
                <a:srgbClr val="3FA535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090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637144-AA03-42BD-9264-896351921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041"/>
            <a:ext cx="12192000" cy="506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70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5AD193-247D-4C2F-9C4E-06940E915E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/>
              <a:t>OWD - </a:t>
            </a:r>
            <a:r>
              <a:rPr lang="cs-CZ" dirty="0" err="1"/>
              <a:t>Organization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</a:t>
            </a:r>
            <a:r>
              <a:rPr lang="cs-CZ" dirty="0" err="1"/>
              <a:t>Defaults</a:t>
            </a:r>
            <a:r>
              <a:rPr lang="cs-CZ" dirty="0"/>
              <a:t>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F2E0C-8059-4C7B-8715-9AA6306FE9A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Určuje základní přístup a jeho úroveň k záznamům pro celý </a:t>
            </a:r>
            <a:r>
              <a:rPr lang="cs-CZ" dirty="0" err="1"/>
              <a:t>Org</a:t>
            </a:r>
            <a:endParaRPr lang="cs-CZ" dirty="0"/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cs-CZ" dirty="0"/>
              <a:t>Public </a:t>
            </a:r>
            <a:r>
              <a:rPr lang="cs-CZ" dirty="0" err="1"/>
              <a:t>Read</a:t>
            </a:r>
            <a:r>
              <a:rPr lang="cs-CZ" dirty="0"/>
              <a:t>/</a:t>
            </a:r>
            <a:r>
              <a:rPr lang="cs-CZ" dirty="0" err="1"/>
              <a:t>Write</a:t>
            </a:r>
            <a:r>
              <a:rPr lang="cs-CZ" dirty="0"/>
              <a:t> - Uživatelé vidí a mohou upravit všechny záznamy​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cs-CZ" dirty="0"/>
              <a:t>Public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- Uživatelé mohou vidět všechny záznamy​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cs-CZ" dirty="0" err="1"/>
              <a:t>Private</a:t>
            </a:r>
            <a:r>
              <a:rPr lang="cs-CZ" dirty="0"/>
              <a:t> - Uživatelé vidí jen své záznamy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cs-CZ" dirty="0" err="1"/>
              <a:t>Controlled</a:t>
            </a:r>
            <a:r>
              <a:rPr lang="cs-CZ" dirty="0"/>
              <a:t> by </a:t>
            </a:r>
            <a:r>
              <a:rPr lang="cs-CZ" dirty="0" err="1"/>
              <a:t>Parent</a:t>
            </a:r>
            <a:r>
              <a:rPr lang="cs-CZ" dirty="0"/>
              <a:t> – pro Master Detail </a:t>
            </a:r>
            <a:r>
              <a:rPr lang="cs-CZ" dirty="0" err="1"/>
              <a:t>Relationship</a:t>
            </a: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7900DD2-90F6-49C7-BC40-FB004E666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5" y="2869107"/>
            <a:ext cx="8534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09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B48831-6F17-4D04-802B-805C454B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977"/>
            <a:ext cx="12192000" cy="55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8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OWD = Private…"/>
          <p:cNvSpPr txBox="1"/>
          <p:nvPr/>
        </p:nvSpPr>
        <p:spPr>
          <a:xfrm>
            <a:off x="655908" y="1043305"/>
            <a:ext cx="9688672" cy="23083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1573D1-3A53-40D3-A066-AFC63EAF8D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0" lang="cs-CZ" sz="4020" b="1" i="0" u="none" strike="noStrike" kern="1200" cap="none" spc="0" normalizeH="0" baseline="0" noProof="0">
                <a:ln>
                  <a:noFill/>
                </a:ln>
                <a:solidFill>
                  <a:srgbClr val="3FA535"/>
                </a:solidFill>
                <a:effectLst/>
                <a:uLnTx/>
                <a:uFillTx/>
              </a:rPr>
              <a:t>Role Hierarchy​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14F42-08E7-4AD5-8EA8-E13B9F186E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859" y="1214181"/>
            <a:ext cx="11084667" cy="5281068"/>
          </a:xfrm>
        </p:spPr>
        <p:txBody>
          <a:bodyPr/>
          <a:lstStyle/>
          <a:p>
            <a:endParaRPr lang="cs-CZ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8500EB-296A-98C9-1E3D-777F6EED1379}"/>
              </a:ext>
            </a:extLst>
          </p:cNvPr>
          <p:cNvGrpSpPr/>
          <p:nvPr/>
        </p:nvGrpSpPr>
        <p:grpSpPr>
          <a:xfrm>
            <a:off x="1930400" y="2324101"/>
            <a:ext cx="5014764" cy="3826048"/>
            <a:chOff x="1930400" y="2324101"/>
            <a:chExt cx="5014764" cy="3826048"/>
          </a:xfrm>
        </p:grpSpPr>
        <p:sp>
          <p:nvSpPr>
            <p:cNvPr id="578" name="Rounded Rectangle"/>
            <p:cNvSpPr/>
            <p:nvPr/>
          </p:nvSpPr>
          <p:spPr>
            <a:xfrm>
              <a:off x="3621782" y="4087465"/>
              <a:ext cx="1708200" cy="2062684"/>
            </a:xfrm>
            <a:prstGeom prst="roundRect">
              <a:avLst>
                <a:gd name="adj" fmla="val 11132"/>
              </a:avLst>
            </a:prstGeom>
            <a:solidFill>
              <a:srgbClr val="FFFFFF">
                <a:alpha val="71778"/>
              </a:srgbClr>
            </a:solidFill>
            <a:ln w="50800">
              <a:solidFill>
                <a:srgbClr val="FF9300">
                  <a:alpha val="71778"/>
                </a:srgbClr>
              </a:solidFill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FF9300"/>
                  </a:solidFill>
                </a:defRPr>
              </a:pPr>
              <a:endParaRPr/>
            </a:p>
          </p:txBody>
        </p:sp>
        <p:sp>
          <p:nvSpPr>
            <p:cNvPr id="579" name="Obchodní zástupce Slezsko"/>
            <p:cNvSpPr/>
            <p:nvPr/>
          </p:nvSpPr>
          <p:spPr>
            <a:xfrm>
              <a:off x="5461000" y="5207001"/>
              <a:ext cx="1484164" cy="812007"/>
            </a:xfrm>
            <a:prstGeom prst="roundRect">
              <a:avLst>
                <a:gd name="adj" fmla="val 23460"/>
              </a:avLst>
            </a:prstGeom>
            <a:solidFill>
              <a:srgbClr val="FFFFFF"/>
            </a:solidFill>
            <a:ln w="10795">
              <a:solidFill>
                <a:schemeClr val="accent1"/>
              </a:solidFill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45719" rIns="45719" anchor="ctr"/>
            <a:lstStyle>
              <a:lvl1pPr algn="ctr">
                <a:defRPr sz="1400"/>
              </a:lvl1pPr>
            </a:lstStyle>
            <a:p>
              <a:r>
                <a:t>Obchodní zástupce Slezsko</a:t>
              </a:r>
            </a:p>
          </p:txBody>
        </p:sp>
        <p:sp>
          <p:nvSpPr>
            <p:cNvPr id="580" name="Ředitel Divize Slezsko"/>
            <p:cNvSpPr/>
            <p:nvPr/>
          </p:nvSpPr>
          <p:spPr>
            <a:xfrm>
              <a:off x="5461000" y="4216401"/>
              <a:ext cx="1484164" cy="812007"/>
            </a:xfrm>
            <a:prstGeom prst="roundRect">
              <a:avLst>
                <a:gd name="adj" fmla="val 23460"/>
              </a:avLst>
            </a:prstGeom>
            <a:solidFill>
              <a:srgbClr val="FFFFFF"/>
            </a:solidFill>
            <a:ln w="10795">
              <a:solidFill>
                <a:schemeClr val="accent1"/>
              </a:solidFill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45719" rIns="45719" anchor="ctr"/>
            <a:lstStyle>
              <a:lvl1pPr algn="ctr">
                <a:defRPr sz="1400"/>
              </a:lvl1pPr>
            </a:lstStyle>
            <a:p>
              <a:r>
                <a:t>Ředitel Divize Slezsko</a:t>
              </a:r>
            </a:p>
          </p:txBody>
        </p:sp>
        <p:sp>
          <p:nvSpPr>
            <p:cNvPr id="581" name="Ředitel Divize Morava"/>
            <p:cNvSpPr/>
            <p:nvPr/>
          </p:nvSpPr>
          <p:spPr>
            <a:xfrm>
              <a:off x="3708400" y="4216401"/>
              <a:ext cx="1484164" cy="812007"/>
            </a:xfrm>
            <a:prstGeom prst="roundRect">
              <a:avLst>
                <a:gd name="adj" fmla="val 23460"/>
              </a:avLst>
            </a:prstGeom>
            <a:solidFill>
              <a:srgbClr val="FFFFFF"/>
            </a:solidFill>
            <a:ln w="10795">
              <a:solidFill>
                <a:schemeClr val="accent1"/>
              </a:solidFill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45719" rIns="45719" anchor="ctr"/>
            <a:lstStyle>
              <a:lvl1pPr algn="ctr">
                <a:defRPr sz="1400"/>
              </a:lvl1pPr>
            </a:lstStyle>
            <a:p>
              <a:r>
                <a:t>Ředitel Divize Morava</a:t>
              </a:r>
            </a:p>
          </p:txBody>
        </p:sp>
        <p:sp>
          <p:nvSpPr>
            <p:cNvPr id="582" name="Ředitel Divize Čechy"/>
            <p:cNvSpPr/>
            <p:nvPr/>
          </p:nvSpPr>
          <p:spPr>
            <a:xfrm>
              <a:off x="1955800" y="4216401"/>
              <a:ext cx="1484164" cy="812007"/>
            </a:xfrm>
            <a:prstGeom prst="roundRect">
              <a:avLst>
                <a:gd name="adj" fmla="val 23460"/>
              </a:avLst>
            </a:prstGeom>
            <a:solidFill>
              <a:srgbClr val="FFFFFF"/>
            </a:solidFill>
            <a:ln w="10795">
              <a:solidFill>
                <a:schemeClr val="accent1"/>
              </a:solidFill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45719" rIns="45719" anchor="ctr"/>
            <a:lstStyle>
              <a:lvl1pPr algn="ctr">
                <a:defRPr sz="1400"/>
              </a:lvl1pPr>
            </a:lstStyle>
            <a:p>
              <a:r>
                <a:t>Ředitel Divize Čechy</a:t>
              </a:r>
            </a:p>
          </p:txBody>
        </p:sp>
        <p:sp>
          <p:nvSpPr>
            <p:cNvPr id="583" name="CEO"/>
            <p:cNvSpPr/>
            <p:nvPr/>
          </p:nvSpPr>
          <p:spPr>
            <a:xfrm>
              <a:off x="3733800" y="2324101"/>
              <a:ext cx="1484164" cy="812007"/>
            </a:xfrm>
            <a:prstGeom prst="roundRect">
              <a:avLst>
                <a:gd name="adj" fmla="val 23460"/>
              </a:avLst>
            </a:prstGeom>
            <a:solidFill>
              <a:srgbClr val="FFFFFF"/>
            </a:solidFill>
            <a:ln w="10795">
              <a:solidFill>
                <a:schemeClr val="accent1"/>
              </a:solidFill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45719" rIns="45719" anchor="ctr"/>
            <a:lstStyle>
              <a:lvl1pPr algn="ctr"/>
            </a:lstStyle>
            <a:p>
              <a:r>
                <a:t>CEO</a:t>
              </a:r>
            </a:p>
          </p:txBody>
        </p:sp>
        <p:sp>
          <p:nvSpPr>
            <p:cNvPr id="584" name="Obchodní zástupce Morava"/>
            <p:cNvSpPr/>
            <p:nvPr/>
          </p:nvSpPr>
          <p:spPr>
            <a:xfrm>
              <a:off x="3708400" y="5219701"/>
              <a:ext cx="1484164" cy="812007"/>
            </a:xfrm>
            <a:prstGeom prst="roundRect">
              <a:avLst>
                <a:gd name="adj" fmla="val 23460"/>
              </a:avLst>
            </a:prstGeom>
            <a:solidFill>
              <a:srgbClr val="FFFFFF"/>
            </a:solidFill>
            <a:ln w="10795">
              <a:solidFill>
                <a:schemeClr val="accent1"/>
              </a:solidFill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45719" rIns="45719" anchor="ctr"/>
            <a:lstStyle>
              <a:lvl1pPr algn="ctr">
                <a:defRPr sz="1400"/>
              </a:lvl1pPr>
            </a:lstStyle>
            <a:p>
              <a:r>
                <a:t>Obchodní zástupce Morava</a:t>
              </a:r>
            </a:p>
          </p:txBody>
        </p:sp>
        <p:sp>
          <p:nvSpPr>
            <p:cNvPr id="585" name="Obchodní zástupce Čechy"/>
            <p:cNvSpPr/>
            <p:nvPr/>
          </p:nvSpPr>
          <p:spPr>
            <a:xfrm>
              <a:off x="1930400" y="5207001"/>
              <a:ext cx="1484164" cy="812007"/>
            </a:xfrm>
            <a:prstGeom prst="roundRect">
              <a:avLst>
                <a:gd name="adj" fmla="val 23460"/>
              </a:avLst>
            </a:prstGeom>
            <a:solidFill>
              <a:srgbClr val="FFFFFF"/>
            </a:solidFill>
            <a:ln w="10795">
              <a:solidFill>
                <a:schemeClr val="accent1"/>
              </a:solidFill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45719" rIns="45719" anchor="ctr"/>
            <a:lstStyle>
              <a:lvl1pPr algn="ctr">
                <a:defRPr sz="1400"/>
              </a:lvl1pPr>
            </a:lstStyle>
            <a:p>
              <a:r>
                <a:t>Obchodní zástupce Čechy</a:t>
              </a:r>
            </a:p>
          </p:txBody>
        </p:sp>
        <p:sp>
          <p:nvSpPr>
            <p:cNvPr id="586" name="VP Sales"/>
            <p:cNvSpPr/>
            <p:nvPr/>
          </p:nvSpPr>
          <p:spPr>
            <a:xfrm>
              <a:off x="3733800" y="3225801"/>
              <a:ext cx="1484164" cy="812007"/>
            </a:xfrm>
            <a:prstGeom prst="roundRect">
              <a:avLst>
                <a:gd name="adj" fmla="val 23460"/>
              </a:avLst>
            </a:prstGeom>
            <a:solidFill>
              <a:srgbClr val="FFFFFF"/>
            </a:solidFill>
            <a:ln w="10795">
              <a:solidFill>
                <a:schemeClr val="accent1"/>
              </a:solidFill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45719" rIns="45719" anchor="ctr"/>
            <a:lstStyle>
              <a:lvl1pPr algn="ctr"/>
            </a:lstStyle>
            <a:p>
              <a:r>
                <a:t>VP Sales</a:t>
              </a:r>
            </a:p>
          </p:txBody>
        </p:sp>
        <p:sp>
          <p:nvSpPr>
            <p:cNvPr id="587" name="Line"/>
            <p:cNvSpPr/>
            <p:nvPr/>
          </p:nvSpPr>
          <p:spPr>
            <a:xfrm flipV="1">
              <a:off x="4478034" y="3140762"/>
              <a:ext cx="1" cy="94186"/>
            </a:xfrm>
            <a:prstGeom prst="line">
              <a:avLst/>
            </a:prstGeom>
            <a:ln w="10795">
              <a:solidFill>
                <a:schemeClr val="accent1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88" name="Line"/>
            <p:cNvSpPr/>
            <p:nvPr/>
          </p:nvSpPr>
          <p:spPr>
            <a:xfrm flipV="1">
              <a:off x="4478034" y="4041358"/>
              <a:ext cx="1" cy="171490"/>
            </a:xfrm>
            <a:prstGeom prst="line">
              <a:avLst/>
            </a:prstGeom>
            <a:ln w="10795">
              <a:solidFill>
                <a:schemeClr val="accent1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89" name="Line"/>
            <p:cNvSpPr/>
            <p:nvPr/>
          </p:nvSpPr>
          <p:spPr>
            <a:xfrm>
              <a:off x="4471839" y="4127500"/>
              <a:ext cx="1767589" cy="0"/>
            </a:xfrm>
            <a:prstGeom prst="line">
              <a:avLst/>
            </a:prstGeom>
            <a:ln w="10795">
              <a:solidFill>
                <a:schemeClr val="accent1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90" name="Line"/>
            <p:cNvSpPr/>
            <p:nvPr/>
          </p:nvSpPr>
          <p:spPr>
            <a:xfrm>
              <a:off x="2706539" y="4127104"/>
              <a:ext cx="1767589" cy="1"/>
            </a:xfrm>
            <a:prstGeom prst="line">
              <a:avLst/>
            </a:prstGeom>
            <a:ln w="10795">
              <a:solidFill>
                <a:schemeClr val="accent1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91" name="Line"/>
            <p:cNvSpPr/>
            <p:nvPr/>
          </p:nvSpPr>
          <p:spPr>
            <a:xfrm flipV="1">
              <a:off x="2700034" y="4118662"/>
              <a:ext cx="1" cy="94186"/>
            </a:xfrm>
            <a:prstGeom prst="line">
              <a:avLst/>
            </a:prstGeom>
            <a:ln w="10795">
              <a:solidFill>
                <a:schemeClr val="accent1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92" name="Line"/>
            <p:cNvSpPr/>
            <p:nvPr/>
          </p:nvSpPr>
          <p:spPr>
            <a:xfrm flipV="1">
              <a:off x="4478034" y="5033062"/>
              <a:ext cx="1" cy="171490"/>
            </a:xfrm>
            <a:prstGeom prst="line">
              <a:avLst/>
            </a:prstGeom>
            <a:ln w="10795">
              <a:solidFill>
                <a:schemeClr val="accent1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93" name="Line"/>
            <p:cNvSpPr/>
            <p:nvPr/>
          </p:nvSpPr>
          <p:spPr>
            <a:xfrm flipV="1">
              <a:off x="6243334" y="4118662"/>
              <a:ext cx="1" cy="94186"/>
            </a:xfrm>
            <a:prstGeom prst="line">
              <a:avLst/>
            </a:prstGeom>
            <a:ln w="10795">
              <a:solidFill>
                <a:schemeClr val="accent1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94" name="Line"/>
            <p:cNvSpPr/>
            <p:nvPr/>
          </p:nvSpPr>
          <p:spPr>
            <a:xfrm flipV="1">
              <a:off x="6243334" y="5033062"/>
              <a:ext cx="1" cy="171490"/>
            </a:xfrm>
            <a:prstGeom prst="line">
              <a:avLst/>
            </a:prstGeom>
            <a:ln w="10795">
              <a:solidFill>
                <a:schemeClr val="accent1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95" name="Line"/>
            <p:cNvSpPr/>
            <p:nvPr/>
          </p:nvSpPr>
          <p:spPr>
            <a:xfrm flipV="1">
              <a:off x="2700034" y="5033062"/>
              <a:ext cx="1" cy="171490"/>
            </a:xfrm>
            <a:prstGeom prst="line">
              <a:avLst/>
            </a:prstGeom>
            <a:ln w="10795">
              <a:solidFill>
                <a:schemeClr val="accent1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2137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158147-112D-4232-9DAE-E6A171C22E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/>
              <a:t>Role Hierarchy​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716A-59B7-4490-BD8F-FC98128155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4"/>
              <a:t>Rozšiřuje sdílení záznamů směrem nahoru v hierarchii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4"/>
              <a:t>Umožní přístup k záznamům podřízených Rolí, tj. Otevřeme přístup managerům, kterým byl nastavením OWD přístup znemožněn​ (úroveň přístupu dle přístupu vlastníka)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4"/>
              <a:t>Takto vidí nadřazená role všechny záznamy, které vidí uživatel v roli pod ním (které vlastní, i které s ní jsou sdíleny jinými způsoby)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4"/>
              <a:t>Definice přístupu k vztaženým („podřazeným“) Záznamům použitím Role:​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4"/>
              <a:t>Při definovaní Role můžeme definovat přístup vlastníka záznamu ke vztaženým záznamům (</a:t>
            </a:r>
            <a:r>
              <a:rPr lang="cs-CZ" sz="1904" err="1"/>
              <a:t>Opportunita</a:t>
            </a:r>
            <a:r>
              <a:rPr lang="cs-CZ" sz="1904"/>
              <a:t>, Case), které jsou vlastněny jiným uživatelem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cs-CZ" sz="1587"/>
              <a:t>Příklad: Uživatelé v dané Roli - vlastníci </a:t>
            </a:r>
            <a:r>
              <a:rPr lang="cs-CZ" sz="1587" err="1"/>
              <a:t>Accountu</a:t>
            </a:r>
            <a:r>
              <a:rPr lang="cs-CZ" sz="1587"/>
              <a:t> mohou pouze nahlížet do </a:t>
            </a:r>
            <a:r>
              <a:rPr lang="cs-CZ" sz="1587" err="1"/>
              <a:t>Opportunit</a:t>
            </a:r>
            <a:r>
              <a:rPr lang="cs-CZ" sz="1587"/>
              <a:t>, které sami nevlastní</a:t>
            </a:r>
          </a:p>
        </p:txBody>
      </p:sp>
    </p:spTree>
    <p:extLst>
      <p:ext uri="{BB962C8B-B14F-4D97-AF65-F5344CB8AC3E}">
        <p14:creationId xmlns:p14="http://schemas.microsoft.com/office/powerpoint/2010/main" val="1891566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OWD = Private…"/>
          <p:cNvSpPr txBox="1"/>
          <p:nvPr/>
        </p:nvSpPr>
        <p:spPr>
          <a:xfrm>
            <a:off x="655908" y="1043305"/>
            <a:ext cx="9688672" cy="23083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1573D1-3A53-40D3-A066-AFC63EAF8D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0" lang="cs-CZ" sz="4020" b="1" i="0" u="none" strike="noStrike" kern="1200" cap="none" spc="0" normalizeH="0" baseline="0" noProof="0">
                <a:ln>
                  <a:noFill/>
                </a:ln>
                <a:solidFill>
                  <a:srgbClr val="3FA535"/>
                </a:solidFill>
                <a:effectLst/>
                <a:uLnTx/>
                <a:uFillTx/>
              </a:rPr>
              <a:t>Role Hierarchy​</a:t>
            </a:r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84FAF-06F4-4D98-9DB2-9FE13486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99" y="1752517"/>
            <a:ext cx="11469526" cy="33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6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6868EC-C883-41DF-9656-2C035AE5B4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err="1"/>
              <a:t>Sharing</a:t>
            </a:r>
            <a:r>
              <a:rPr lang="cs-CZ"/>
              <a:t> </a:t>
            </a:r>
            <a:r>
              <a:rPr lang="cs-CZ" err="1"/>
              <a:t>Rules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9221E-B1CF-4BA1-825B-8B547688871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/>
              <a:t>Umožní skupinám uživatelů další přístup k záznamům na základě definovaných podmínek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/>
              <a:t>Výjimky k OWD, Role hierarchy </a:t>
            </a:r>
            <a:r>
              <a:rPr lang="cs-CZ" err="1"/>
              <a:t>sharing</a:t>
            </a:r>
            <a:r>
              <a:rPr lang="cs-CZ"/>
              <a:t>, týmům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err="1"/>
              <a:t>Criteria</a:t>
            </a:r>
            <a:r>
              <a:rPr lang="cs-CZ"/>
              <a:t> </a:t>
            </a:r>
            <a:r>
              <a:rPr lang="cs-CZ" err="1"/>
              <a:t>Based</a:t>
            </a:r>
            <a:r>
              <a:rPr lang="cs-CZ"/>
              <a:t> vs. </a:t>
            </a:r>
            <a:r>
              <a:rPr lang="cs-CZ" err="1"/>
              <a:t>Owner</a:t>
            </a:r>
            <a:r>
              <a:rPr lang="cs-CZ"/>
              <a:t> </a:t>
            </a:r>
            <a:r>
              <a:rPr lang="cs-CZ" err="1"/>
              <a:t>Based</a:t>
            </a:r>
            <a:endParaRPr lang="cs-CZ"/>
          </a:p>
          <a:p>
            <a:endParaRPr lang="cs-CZ"/>
          </a:p>
        </p:txBody>
      </p:sp>
      <p:sp>
        <p:nvSpPr>
          <p:cNvPr id="5" name="Vlastněné určitými uživateli…">
            <a:extLst>
              <a:ext uri="{FF2B5EF4-FFF2-40B4-BE49-F238E27FC236}">
                <a16:creationId xmlns:a16="http://schemas.microsoft.com/office/drawing/2014/main" id="{1DE22DB6-DE77-4E86-9D92-F4CDE55F5547}"/>
              </a:ext>
            </a:extLst>
          </p:cNvPr>
          <p:cNvSpPr/>
          <p:nvPr/>
        </p:nvSpPr>
        <p:spPr>
          <a:xfrm>
            <a:off x="871865" y="2998365"/>
            <a:ext cx="2700000" cy="2340000"/>
          </a:xfrm>
          <a:prstGeom prst="roundRect">
            <a:avLst>
              <a:gd name="adj" fmla="val 10374"/>
            </a:avLst>
          </a:prstGeom>
          <a:solidFill>
            <a:srgbClr val="FFFFFF"/>
          </a:solidFill>
          <a:ln w="10795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180473" indent="-180473">
              <a:buSzPct val="100000"/>
              <a:buChar char="•"/>
              <a:defRPr sz="1300"/>
            </a:pPr>
            <a:endParaRPr sz="1600"/>
          </a:p>
          <a:p>
            <a:pPr marL="180473" indent="-180473" algn="ctr">
              <a:buSzPct val="100000"/>
              <a:buChar char="•"/>
              <a:defRPr sz="1300"/>
            </a:pPr>
            <a:r>
              <a:rPr sz="1600" err="1"/>
              <a:t>Vlastněné</a:t>
            </a:r>
            <a:r>
              <a:rPr sz="1600"/>
              <a:t> </a:t>
            </a:r>
            <a:r>
              <a:rPr sz="1600" err="1"/>
              <a:t>určitými</a:t>
            </a:r>
            <a:r>
              <a:rPr sz="1600"/>
              <a:t> </a:t>
            </a:r>
            <a:r>
              <a:rPr sz="1600" err="1"/>
              <a:t>uživateli</a:t>
            </a:r>
            <a:endParaRPr sz="1600"/>
          </a:p>
          <a:p>
            <a:pPr marL="180473" indent="-180473" algn="ctr">
              <a:buSzPct val="100000"/>
              <a:buChar char="•"/>
              <a:defRPr sz="1300"/>
            </a:pPr>
            <a:r>
              <a:rPr sz="1600" err="1"/>
              <a:t>Splňující</a:t>
            </a:r>
            <a:r>
              <a:rPr sz="1600"/>
              <a:t> </a:t>
            </a:r>
            <a:r>
              <a:rPr sz="1600" err="1"/>
              <a:t>určitá</a:t>
            </a:r>
            <a:r>
              <a:rPr sz="1600"/>
              <a:t> </a:t>
            </a:r>
            <a:r>
              <a:rPr sz="1600" err="1"/>
              <a:t>kritéria</a:t>
            </a:r>
            <a:endParaRPr sz="1600"/>
          </a:p>
        </p:txBody>
      </p:sp>
      <p:sp>
        <p:nvSpPr>
          <p:cNvPr id="7" name="Jaké Záznamy sdílet">
            <a:extLst>
              <a:ext uri="{FF2B5EF4-FFF2-40B4-BE49-F238E27FC236}">
                <a16:creationId xmlns:a16="http://schemas.microsoft.com/office/drawing/2014/main" id="{FE97FA73-28BC-4F52-B4D8-501F958AD159}"/>
              </a:ext>
            </a:extLst>
          </p:cNvPr>
          <p:cNvSpPr txBox="1"/>
          <p:nvPr/>
        </p:nvSpPr>
        <p:spPr>
          <a:xfrm>
            <a:off x="1235283" y="3263369"/>
            <a:ext cx="19738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 b="1"/>
            </a:lvl1pPr>
          </a:lstStyle>
          <a:p>
            <a:r>
              <a:rPr sz="1800" err="1"/>
              <a:t>Jaké</a:t>
            </a:r>
            <a:r>
              <a:rPr sz="1800"/>
              <a:t> </a:t>
            </a:r>
            <a:r>
              <a:rPr sz="1800" err="1"/>
              <a:t>Záznamy</a:t>
            </a:r>
            <a:r>
              <a:rPr sz="1800"/>
              <a:t> </a:t>
            </a:r>
            <a:r>
              <a:rPr sz="1800" err="1"/>
              <a:t>sdílet</a:t>
            </a:r>
            <a:endParaRPr sz="1800"/>
          </a:p>
        </p:txBody>
      </p:sp>
      <p:sp>
        <p:nvSpPr>
          <p:cNvPr id="9" name="Public Group…">
            <a:extLst>
              <a:ext uri="{FF2B5EF4-FFF2-40B4-BE49-F238E27FC236}">
                <a16:creationId xmlns:a16="http://schemas.microsoft.com/office/drawing/2014/main" id="{66478EF8-26D9-4FDC-AEFA-95E1AE7F6D9A}"/>
              </a:ext>
            </a:extLst>
          </p:cNvPr>
          <p:cNvSpPr/>
          <p:nvPr/>
        </p:nvSpPr>
        <p:spPr>
          <a:xfrm>
            <a:off x="4446586" y="2998365"/>
            <a:ext cx="2700000" cy="2340000"/>
          </a:xfrm>
          <a:prstGeom prst="roundRect">
            <a:avLst>
              <a:gd name="adj" fmla="val 10374"/>
            </a:avLst>
          </a:prstGeom>
          <a:solidFill>
            <a:srgbClr val="FFFFFF"/>
          </a:solidFill>
          <a:ln w="10795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180473" indent="-180473">
              <a:buSzPct val="100000"/>
              <a:buChar char="•"/>
              <a:defRPr sz="1300"/>
            </a:pPr>
            <a:endParaRPr sz="1600"/>
          </a:p>
          <a:p>
            <a:pPr marL="180473" indent="-180473" algn="ctr">
              <a:buSzPct val="100000"/>
              <a:buChar char="•"/>
              <a:defRPr sz="1300"/>
            </a:pPr>
            <a:r>
              <a:rPr sz="1600"/>
              <a:t>Public Group</a:t>
            </a:r>
          </a:p>
          <a:p>
            <a:pPr marL="180473" indent="-180473" algn="ctr">
              <a:buSzPct val="100000"/>
              <a:buChar char="•"/>
              <a:defRPr sz="1300"/>
            </a:pPr>
            <a:r>
              <a:rPr sz="1600"/>
              <a:t>Role</a:t>
            </a:r>
          </a:p>
          <a:p>
            <a:pPr marL="180473" indent="-180473" algn="ctr">
              <a:buSzPct val="100000"/>
              <a:buChar char="•"/>
              <a:defRPr sz="1300"/>
            </a:pPr>
            <a:r>
              <a:rPr sz="1600"/>
              <a:t>Role a </a:t>
            </a:r>
            <a:r>
              <a:rPr sz="1600" err="1"/>
              <a:t>jí</a:t>
            </a:r>
            <a:r>
              <a:rPr sz="1600"/>
              <a:t> </a:t>
            </a:r>
            <a:r>
              <a:rPr sz="1600" err="1"/>
              <a:t>podřízené</a:t>
            </a:r>
            <a:endParaRPr lang="cs-CZ" sz="1600"/>
          </a:p>
        </p:txBody>
      </p:sp>
      <p:sp>
        <p:nvSpPr>
          <p:cNvPr id="11" name="Jaké Záznamy sdílet">
            <a:extLst>
              <a:ext uri="{FF2B5EF4-FFF2-40B4-BE49-F238E27FC236}">
                <a16:creationId xmlns:a16="http://schemas.microsoft.com/office/drawing/2014/main" id="{06BAD481-E8C0-4CC0-9DD5-9F219CD8A4B2}"/>
              </a:ext>
            </a:extLst>
          </p:cNvPr>
          <p:cNvSpPr txBox="1"/>
          <p:nvPr/>
        </p:nvSpPr>
        <p:spPr>
          <a:xfrm>
            <a:off x="5465888" y="3244334"/>
            <a:ext cx="66139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 b="1"/>
            </a:lvl1pPr>
          </a:lstStyle>
          <a:p>
            <a:pPr algn="ctr"/>
            <a:r>
              <a:rPr lang="cs-CZ" sz="1800"/>
              <a:t>S kým</a:t>
            </a:r>
            <a:endParaRPr sz="1800"/>
          </a:p>
        </p:txBody>
      </p:sp>
      <p:sp>
        <p:nvSpPr>
          <p:cNvPr id="13" name="Read Only…">
            <a:extLst>
              <a:ext uri="{FF2B5EF4-FFF2-40B4-BE49-F238E27FC236}">
                <a16:creationId xmlns:a16="http://schemas.microsoft.com/office/drawing/2014/main" id="{B9049765-21E8-43ED-949E-D8FBA99622AB}"/>
              </a:ext>
            </a:extLst>
          </p:cNvPr>
          <p:cNvSpPr/>
          <p:nvPr/>
        </p:nvSpPr>
        <p:spPr>
          <a:xfrm>
            <a:off x="8021310" y="2998365"/>
            <a:ext cx="2700000" cy="2340000"/>
          </a:xfrm>
          <a:prstGeom prst="roundRect">
            <a:avLst>
              <a:gd name="adj" fmla="val 10374"/>
            </a:avLst>
          </a:prstGeom>
          <a:solidFill>
            <a:srgbClr val="FFFFFF"/>
          </a:solidFill>
          <a:ln w="10795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180473" indent="-180473" algn="ctr">
              <a:buSzPct val="100000"/>
              <a:buChar char="•"/>
              <a:defRPr sz="1300"/>
            </a:pPr>
            <a:r>
              <a:rPr sz="1600"/>
              <a:t>Read Only</a:t>
            </a:r>
          </a:p>
          <a:p>
            <a:pPr marL="180473" indent="-180473" algn="ctr">
              <a:buSzPct val="100000"/>
              <a:buChar char="•"/>
              <a:defRPr sz="1300"/>
            </a:pPr>
            <a:r>
              <a:rPr sz="1600"/>
              <a:t>Read/Write</a:t>
            </a:r>
          </a:p>
        </p:txBody>
      </p:sp>
      <p:sp>
        <p:nvSpPr>
          <p:cNvPr id="15" name="Jaké Záznamy sdílet">
            <a:extLst>
              <a:ext uri="{FF2B5EF4-FFF2-40B4-BE49-F238E27FC236}">
                <a16:creationId xmlns:a16="http://schemas.microsoft.com/office/drawing/2014/main" id="{6DDDC3AE-6B2C-432A-BB6D-FB2D83840020}"/>
              </a:ext>
            </a:extLst>
          </p:cNvPr>
          <p:cNvSpPr txBox="1"/>
          <p:nvPr/>
        </p:nvSpPr>
        <p:spPr>
          <a:xfrm>
            <a:off x="8549387" y="3244334"/>
            <a:ext cx="164384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 b="1"/>
            </a:lvl1pPr>
          </a:lstStyle>
          <a:p>
            <a:pPr algn="ctr"/>
            <a:r>
              <a:rPr lang="cs-CZ" sz="1800"/>
              <a:t>Úroveň přístupu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5620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724993-BF5D-4B46-9DA1-BBB05DF2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395"/>
            <a:ext cx="12192000" cy="55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95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925EF5-5E9A-4E78-B3B6-152FE1B96E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err="1"/>
              <a:t>Teams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98271-73C6-41E6-B0B6-6ACD4078777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err="1"/>
              <a:t>Account</a:t>
            </a:r>
            <a:r>
              <a:rPr lang="cs-CZ"/>
              <a:t>, </a:t>
            </a:r>
            <a:r>
              <a:rPr lang="cs-CZ" err="1"/>
              <a:t>Opportunity</a:t>
            </a:r>
            <a:r>
              <a:rPr lang="cs-CZ"/>
              <a:t>,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/>
              <a:t>Vytvoření týmu, který se mnou kooperuje na záznamu, který vlastním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/>
              <a:t>Lze vytvořit předdefinovaný tým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/>
              <a:t>Definuje se úroveň přístupu (</a:t>
            </a:r>
            <a:r>
              <a:rPr lang="cs-CZ" err="1"/>
              <a:t>Read</a:t>
            </a:r>
            <a:r>
              <a:rPr lang="cs-CZ"/>
              <a:t>/</a:t>
            </a:r>
            <a:r>
              <a:rPr lang="cs-CZ" err="1"/>
              <a:t>Write</a:t>
            </a:r>
            <a:r>
              <a:rPr lang="cs-CZ"/>
              <a:t>) na záznam a přidružené záznamy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/>
          </a:p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E6CCE-4091-4D7F-8C21-7E5F67F3A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5527"/>
            <a:ext cx="12192000" cy="19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4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BC365C-B312-4387-8531-39568E3413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/>
              <a:t>Tvorba datového modelu</a:t>
            </a:r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37FB29-5E55-9F1B-7EF4-12E3C0BADDEE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8" y="1079670"/>
            <a:ext cx="10652288" cy="518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20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0FA88F-1162-4B91-B7A3-D3531205F9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err="1"/>
              <a:t>Manual</a:t>
            </a:r>
            <a:r>
              <a:rPr lang="cs-CZ"/>
              <a:t> </a:t>
            </a:r>
            <a:r>
              <a:rPr lang="cs-CZ" err="1"/>
              <a:t>Sharing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E11E-6172-4AE0-B9F2-641A8649F47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220"/>
              <a:t>Musí být povoleno v rámci OWD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220"/>
              <a:t>Sdílení s uživatelem, rolí, rolí včetně podřízených, public </a:t>
            </a:r>
            <a:r>
              <a:rPr lang="cs-CZ" sz="2220" err="1"/>
              <a:t>group</a:t>
            </a:r>
            <a:endParaRPr lang="cs-CZ" sz="222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220" err="1"/>
              <a:t>Manual</a:t>
            </a:r>
            <a:r>
              <a:rPr lang="cs-CZ" sz="2220"/>
              <a:t> </a:t>
            </a:r>
            <a:r>
              <a:rPr lang="cs-CZ" sz="2220" err="1"/>
              <a:t>Sharing</a:t>
            </a:r>
            <a:r>
              <a:rPr lang="cs-CZ" sz="2220"/>
              <a:t> je dostupný</a:t>
            </a:r>
          </a:p>
          <a:p>
            <a:pPr marL="737686" lvl="2" indent="-180473"/>
            <a:r>
              <a:rPr lang="cs-CZ"/>
              <a:t>Vlastníkovi záznamu, jeho managerům v Role Hierarchy a administrátorům</a:t>
            </a:r>
          </a:p>
          <a:p>
            <a:pPr marL="737686" lvl="2" indent="-180473"/>
            <a:r>
              <a:rPr lang="cs-CZ"/>
              <a:t>Pro Objekty nastavené jako Public </a:t>
            </a:r>
            <a:r>
              <a:rPr lang="cs-CZ" err="1"/>
              <a:t>Read-Only</a:t>
            </a:r>
            <a:r>
              <a:rPr lang="cs-CZ"/>
              <a:t> a </a:t>
            </a:r>
            <a:r>
              <a:rPr lang="cs-CZ" err="1"/>
              <a:t>Private</a:t>
            </a:r>
            <a:endParaRPr lang="cs-CZ"/>
          </a:p>
          <a:p>
            <a:pPr marL="74564" lvl="1" indent="0">
              <a:buNone/>
            </a:pPr>
            <a:endParaRPr lang="cs-CZ"/>
          </a:p>
          <a:p>
            <a:pPr marL="557213" lvl="2" indent="0">
              <a:buNone/>
            </a:pPr>
            <a:r>
              <a:rPr lang="cs-CZ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58380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0FA88F-1162-4B91-B7A3-D3531205F9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err="1"/>
              <a:t>Manual</a:t>
            </a:r>
            <a:r>
              <a:rPr lang="cs-CZ"/>
              <a:t> </a:t>
            </a:r>
            <a:r>
              <a:rPr lang="cs-CZ" err="1"/>
              <a:t>Sharing</a:t>
            </a:r>
            <a:endParaRPr lang="cs-CZ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51315A-6394-2EE4-AF37-42E3EC1D9A1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35552" y="1311965"/>
            <a:ext cx="11520896" cy="45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12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CD8C96-1C29-41B4-A2CB-E214B51BA8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err="1"/>
              <a:t>Salesforce</a:t>
            </a:r>
            <a:r>
              <a:rPr lang="cs-CZ"/>
              <a:t> </a:t>
            </a:r>
            <a:r>
              <a:rPr lang="cs-CZ" err="1"/>
              <a:t>Record</a:t>
            </a:r>
            <a:r>
              <a:rPr lang="cs-CZ"/>
              <a:t> Level </a:t>
            </a:r>
            <a:r>
              <a:rPr lang="cs-CZ" err="1"/>
              <a:t>Security</a:t>
            </a:r>
            <a:r>
              <a:rPr lang="cs-CZ"/>
              <a:t> - Shrnutí</a:t>
            </a:r>
          </a:p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5D011-4C60-4FC2-A009-95B47AA35E4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Noto Sans"/>
                <a:ea typeface="Noto Sans"/>
                <a:cs typeface="Noto Sans"/>
              </a:rPr>
              <a:t>OWD definují základní úroveň přístupu k Záznamům pro celý </a:t>
            </a:r>
            <a:r>
              <a:rPr lang="cs-CZ" sz="2200" dirty="0" err="1">
                <a:latin typeface="Noto Sans"/>
                <a:ea typeface="Noto Sans"/>
                <a:cs typeface="Noto Sans"/>
              </a:rPr>
              <a:t>org</a:t>
            </a:r>
            <a:endParaRPr lang="cs-CZ" sz="2200" dirty="0">
              <a:latin typeface="Noto Sans"/>
              <a:ea typeface="Noto Sans"/>
              <a:cs typeface="Not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Noto Sans"/>
                <a:ea typeface="Noto Sans"/>
                <a:cs typeface="Noto Sans"/>
              </a:rPr>
              <a:t>Role Hierarchy otevírá přístup k Záznamům vertikálně skrze </a:t>
            </a:r>
            <a:r>
              <a:rPr lang="cs-CZ" sz="2200" dirty="0" err="1">
                <a:latin typeface="Noto Sans"/>
                <a:ea typeface="Noto Sans"/>
                <a:cs typeface="Noto Sans"/>
              </a:rPr>
              <a:t>org</a:t>
            </a:r>
            <a:r>
              <a:rPr lang="cs-CZ" sz="2200" dirty="0">
                <a:latin typeface="Noto Sans"/>
                <a:ea typeface="Noto Sans"/>
                <a:cs typeface="Noto Sans"/>
              </a:rPr>
              <a:t>. strukturu</a:t>
            </a: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>
                <a:latin typeface="Noto Sans"/>
                <a:ea typeface="Noto Sans"/>
                <a:cs typeface="Noto Sans"/>
              </a:rPr>
              <a:t>Sharing</a:t>
            </a:r>
            <a:r>
              <a:rPr lang="cs-CZ" sz="2200" dirty="0">
                <a:latin typeface="Noto Sans"/>
                <a:ea typeface="Noto Sans"/>
                <a:cs typeface="Noto Sans"/>
              </a:rPr>
              <a:t> </a:t>
            </a:r>
            <a:r>
              <a:rPr lang="cs-CZ" sz="2200" dirty="0" err="1">
                <a:latin typeface="Noto Sans"/>
                <a:ea typeface="Noto Sans"/>
                <a:cs typeface="Noto Sans"/>
              </a:rPr>
              <a:t>Rules</a:t>
            </a:r>
            <a:r>
              <a:rPr lang="cs-CZ" sz="2200" dirty="0">
                <a:latin typeface="Noto Sans"/>
                <a:ea typeface="Noto Sans"/>
                <a:cs typeface="Noto Sans"/>
              </a:rPr>
              <a:t> rozšiřují přístup dle definovaných podmínek </a:t>
            </a: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Noto Sans"/>
                <a:ea typeface="Noto Sans"/>
                <a:cs typeface="Noto Sans"/>
              </a:rPr>
              <a:t>Teamy definují skupinu spolupracovníků na mém záznamu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>
                <a:latin typeface="Noto Sans"/>
                <a:ea typeface="Noto Sans"/>
                <a:cs typeface="Noto Sans"/>
              </a:rPr>
              <a:t>Manual</a:t>
            </a:r>
            <a:r>
              <a:rPr lang="cs-CZ" sz="2200" dirty="0">
                <a:latin typeface="Noto Sans"/>
                <a:ea typeface="Noto Sans"/>
                <a:cs typeface="Noto Sans"/>
              </a:rPr>
              <a:t> </a:t>
            </a:r>
            <a:r>
              <a:rPr lang="cs-CZ" sz="2200" dirty="0" err="1">
                <a:latin typeface="Noto Sans"/>
                <a:ea typeface="Noto Sans"/>
                <a:cs typeface="Noto Sans"/>
              </a:rPr>
              <a:t>Sharing</a:t>
            </a:r>
            <a:r>
              <a:rPr lang="cs-CZ" sz="2200" dirty="0">
                <a:latin typeface="Noto Sans"/>
                <a:ea typeface="Noto Sans"/>
                <a:cs typeface="Noto Sans"/>
              </a:rPr>
              <a:t> rozšiřuje přístup k jednotlivým záznamům</a:t>
            </a:r>
          </a:p>
          <a:p>
            <a:endParaRPr lang="cs-CZ"/>
          </a:p>
          <a:p>
            <a:endParaRPr lang="cs-CZ"/>
          </a:p>
        </p:txBody>
      </p:sp>
      <p:pic>
        <p:nvPicPr>
          <p:cNvPr id="5" name="Picture 2" descr="Picture 2">
            <a:extLst>
              <a:ext uri="{FF2B5EF4-FFF2-40B4-BE49-F238E27FC236}">
                <a16:creationId xmlns:a16="http://schemas.microsoft.com/office/drawing/2014/main" id="{62D59D3F-4F10-49E1-9D61-79C5CDBA1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33" y="3523810"/>
            <a:ext cx="3359046" cy="30082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943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DFCAE1-1062-452F-AF71-76D470D30E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err="1"/>
              <a:t>Salesforce</a:t>
            </a:r>
            <a:r>
              <a:rPr lang="cs-CZ"/>
              <a:t> Data </a:t>
            </a:r>
            <a:r>
              <a:rPr lang="cs-CZ" err="1"/>
              <a:t>Security</a:t>
            </a:r>
            <a:r>
              <a:rPr lang="cs-CZ"/>
              <a:t> Model - Shrnutí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39D0E-ADB1-4388-86CD-2B9DD02EDC7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7398" y="1172236"/>
            <a:ext cx="9871395" cy="4356109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cs-CZ" sz="2400" b="1" err="1"/>
              <a:t>Object</a:t>
            </a:r>
            <a:r>
              <a:rPr lang="cs-CZ" sz="2400" b="1"/>
              <a:t> level </a:t>
            </a:r>
            <a:r>
              <a:rPr lang="cs-CZ" sz="2400" b="1" err="1"/>
              <a:t>security</a:t>
            </a:r>
            <a:endParaRPr lang="cs-CZ" sz="2400" b="1"/>
          </a:p>
          <a:p>
            <a:pPr>
              <a:spcBef>
                <a:spcPts val="2400"/>
              </a:spcBef>
            </a:pPr>
            <a:r>
              <a:rPr lang="cs-CZ" sz="2400" b="1"/>
              <a:t>		</a:t>
            </a:r>
            <a:r>
              <a:rPr lang="cs-CZ" sz="2400" b="1" err="1"/>
              <a:t>Field</a:t>
            </a:r>
            <a:r>
              <a:rPr lang="cs-CZ" sz="2400" b="1"/>
              <a:t> level </a:t>
            </a:r>
            <a:r>
              <a:rPr lang="cs-CZ" sz="2400" b="1" err="1"/>
              <a:t>security</a:t>
            </a:r>
            <a:endParaRPr lang="cs-CZ" sz="2400" b="1"/>
          </a:p>
          <a:p>
            <a:pPr>
              <a:spcBef>
                <a:spcPts val="2400"/>
              </a:spcBef>
            </a:pPr>
            <a:r>
              <a:rPr lang="cs-CZ" sz="2400" b="1"/>
              <a:t>				</a:t>
            </a:r>
            <a:r>
              <a:rPr lang="cs-CZ" sz="2400" b="1" err="1"/>
              <a:t>Record</a:t>
            </a:r>
            <a:r>
              <a:rPr lang="cs-CZ" sz="2400" b="1"/>
              <a:t> level </a:t>
            </a:r>
            <a:r>
              <a:rPr lang="cs-CZ" sz="2400" b="1" err="1"/>
              <a:t>security</a:t>
            </a:r>
            <a:endParaRPr lang="cs-CZ" sz="2400" b="1"/>
          </a:p>
          <a:p>
            <a:endParaRPr lang="cs-CZ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A62BF-6D7A-4537-AA99-2F0B8DD60EB4}"/>
              </a:ext>
            </a:extLst>
          </p:cNvPr>
          <p:cNvSpPr/>
          <p:nvPr/>
        </p:nvSpPr>
        <p:spPr>
          <a:xfrm>
            <a:off x="4390238" y="2396576"/>
            <a:ext cx="5768830" cy="3660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6BFA45-7A35-414E-BAA6-708FACD2E82C}"/>
              </a:ext>
            </a:extLst>
          </p:cNvPr>
          <p:cNvSpPr txBox="1"/>
          <p:nvPr/>
        </p:nvSpPr>
        <p:spPr>
          <a:xfrm>
            <a:off x="4964912" y="2893116"/>
            <a:ext cx="54025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2400"/>
              </a:spcBef>
            </a:pPr>
            <a:r>
              <a:rPr lang="cs-CZ" sz="1800" b="1" err="1"/>
              <a:t>Org</a:t>
            </a:r>
            <a:r>
              <a:rPr lang="cs-CZ" sz="1800" b="1"/>
              <a:t> </a:t>
            </a:r>
            <a:r>
              <a:rPr lang="cs-CZ" sz="1800" b="1" err="1"/>
              <a:t>Wide</a:t>
            </a:r>
            <a:r>
              <a:rPr lang="cs-CZ" sz="1800" b="1"/>
              <a:t> </a:t>
            </a:r>
            <a:r>
              <a:rPr lang="cs-CZ" sz="1800" b="1" err="1"/>
              <a:t>Defaults</a:t>
            </a:r>
            <a:endParaRPr lang="cs-CZ" sz="1800" b="1"/>
          </a:p>
          <a:p>
            <a:pPr eaLnBrk="1" hangingPunct="1">
              <a:spcBef>
                <a:spcPts val="2400"/>
              </a:spcBef>
            </a:pPr>
            <a:r>
              <a:rPr lang="cs-CZ" b="1"/>
              <a:t>      </a:t>
            </a:r>
            <a:r>
              <a:rPr lang="cs-CZ" sz="1800" b="1"/>
              <a:t>Role Hierarchy </a:t>
            </a:r>
          </a:p>
          <a:p>
            <a:pPr eaLnBrk="1" hangingPunct="1">
              <a:spcBef>
                <a:spcPts val="2400"/>
              </a:spcBef>
            </a:pPr>
            <a:r>
              <a:rPr lang="cs-CZ" b="1"/>
              <a:t>            </a:t>
            </a:r>
            <a:r>
              <a:rPr lang="cs-CZ" sz="1800" b="1" err="1"/>
              <a:t>Sharing</a:t>
            </a:r>
            <a:r>
              <a:rPr lang="cs-CZ" sz="1800" b="1"/>
              <a:t> </a:t>
            </a:r>
            <a:r>
              <a:rPr lang="cs-CZ" sz="1800" b="1" err="1"/>
              <a:t>Rules</a:t>
            </a:r>
            <a:endParaRPr lang="cs-CZ" sz="1800" b="1"/>
          </a:p>
          <a:p>
            <a:pPr eaLnBrk="1" hangingPunct="1">
              <a:spcBef>
                <a:spcPts val="2400"/>
              </a:spcBef>
            </a:pPr>
            <a:r>
              <a:rPr lang="cs-CZ" b="1"/>
              <a:t>                  </a:t>
            </a:r>
            <a:r>
              <a:rPr lang="cs-CZ" sz="1800" b="1" err="1"/>
              <a:t>Teams</a:t>
            </a:r>
            <a:r>
              <a:rPr lang="cs-CZ" sz="1800" b="1"/>
              <a:t>, </a:t>
            </a:r>
            <a:r>
              <a:rPr lang="cs-CZ" sz="1800" b="1" err="1"/>
              <a:t>Manual</a:t>
            </a:r>
            <a:r>
              <a:rPr lang="cs-CZ" sz="1800" b="1"/>
              <a:t> </a:t>
            </a:r>
            <a:r>
              <a:rPr lang="cs-CZ" sz="1800" b="1" err="1"/>
              <a:t>Sharing</a:t>
            </a:r>
            <a:endParaRPr lang="cs-CZ" sz="1800" b="1"/>
          </a:p>
          <a:p>
            <a:endParaRPr lang="cs-CZ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F1156-1223-448C-A344-4717C54EF1A5}"/>
              </a:ext>
            </a:extLst>
          </p:cNvPr>
          <p:cNvSpPr/>
          <p:nvPr/>
        </p:nvSpPr>
        <p:spPr>
          <a:xfrm>
            <a:off x="497398" y="1172236"/>
            <a:ext cx="10181787" cy="5387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562A1-5527-4DF0-B2F6-C0A6171D1858}"/>
              </a:ext>
            </a:extLst>
          </p:cNvPr>
          <p:cNvSpPr/>
          <p:nvPr/>
        </p:nvSpPr>
        <p:spPr>
          <a:xfrm>
            <a:off x="2399252" y="1776491"/>
            <a:ext cx="8028264" cy="45488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B08D90-DB02-41BB-93D3-55E63625F9CA}"/>
              </a:ext>
            </a:extLst>
          </p:cNvPr>
          <p:cNvSpPr/>
          <p:nvPr/>
        </p:nvSpPr>
        <p:spPr>
          <a:xfrm>
            <a:off x="4906189" y="2893116"/>
            <a:ext cx="5068321" cy="296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A9E3AC-0B5B-4B97-AA7D-05B432A4B5DB}"/>
              </a:ext>
            </a:extLst>
          </p:cNvPr>
          <p:cNvSpPr/>
          <p:nvPr/>
        </p:nvSpPr>
        <p:spPr>
          <a:xfrm>
            <a:off x="5310231" y="3429000"/>
            <a:ext cx="4482517" cy="217484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DE997-12C2-4720-A373-F4312285976E}"/>
              </a:ext>
            </a:extLst>
          </p:cNvPr>
          <p:cNvSpPr/>
          <p:nvPr/>
        </p:nvSpPr>
        <p:spPr>
          <a:xfrm>
            <a:off x="5620624" y="4048942"/>
            <a:ext cx="3968518" cy="132840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01DF0E-889C-4E55-8B0B-F2A5E7184924}"/>
              </a:ext>
            </a:extLst>
          </p:cNvPr>
          <p:cNvSpPr/>
          <p:nvPr/>
        </p:nvSpPr>
        <p:spPr>
          <a:xfrm>
            <a:off x="5905850" y="4604912"/>
            <a:ext cx="3540154" cy="6298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94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CC7A26-9DD1-454A-9A6D-DA6C40B331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/>
              <a:t>Standardní vs. </a:t>
            </a:r>
            <a:r>
              <a:rPr lang="cs-CZ" err="1"/>
              <a:t>Custom</a:t>
            </a:r>
            <a:r>
              <a:rPr lang="cs-CZ"/>
              <a:t> objekty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B8A2-AABD-4628-A711-B1B33EB6CAE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/>
              <a:t>Standardní objekt</a:t>
            </a:r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/>
              <a:t>Již existující objekt v rámci dané instance Salesforce</a:t>
            </a:r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/>
              <a:t>Např. </a:t>
            </a:r>
            <a:r>
              <a:rPr lang="cs-CZ" err="1"/>
              <a:t>Account</a:t>
            </a:r>
            <a:r>
              <a:rPr lang="cs-CZ"/>
              <a:t>, Contact, Lead, </a:t>
            </a:r>
            <a:r>
              <a:rPr lang="cs-CZ" err="1"/>
              <a:t>Opportunity</a:t>
            </a:r>
            <a:endParaRPr lang="cs-CZ"/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/>
              <a:t>Mají definované atributy/pole, které nelze v administraci změnit</a:t>
            </a:r>
          </a:p>
          <a:p>
            <a:pPr marL="1550670" lvl="2" indent="-342900"/>
            <a:r>
              <a:rPr lang="cs-CZ" sz="1900">
                <a:latin typeface="Noto Sans"/>
                <a:ea typeface="Noto Sans"/>
                <a:cs typeface="Noto Sans"/>
              </a:rPr>
              <a:t>Name, </a:t>
            </a:r>
            <a:r>
              <a:rPr lang="cs-CZ" sz="1900" err="1">
                <a:latin typeface="Noto Sans"/>
                <a:ea typeface="Noto Sans"/>
                <a:cs typeface="Noto Sans"/>
              </a:rPr>
              <a:t>Address</a:t>
            </a:r>
            <a:r>
              <a:rPr lang="cs-CZ" sz="1900">
                <a:latin typeface="Noto Sans"/>
                <a:ea typeface="Noto Sans"/>
                <a:cs typeface="Noto Sans"/>
              </a:rPr>
              <a:t>,…</a:t>
            </a:r>
            <a:endParaRPr lang="cs-CZ" sz="1900"/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/>
              <a:t>Nedají se odstranit</a:t>
            </a:r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 sz="1900">
                <a:latin typeface="Noto Sans"/>
                <a:ea typeface="Noto Sans"/>
                <a:cs typeface="Noto Sans"/>
              </a:rPr>
              <a:t>Můžete přidávat nové atributy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err="1"/>
              <a:t>Custom</a:t>
            </a:r>
            <a:r>
              <a:rPr lang="cs-CZ" sz="2000"/>
              <a:t> objekty</a:t>
            </a:r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/>
              <a:t>Můžete si definovat vlastní objekty a ty propojovat, jak se standardními, tak i dalšími </a:t>
            </a:r>
            <a:r>
              <a:rPr lang="cs-CZ" err="1"/>
              <a:t>custom</a:t>
            </a:r>
            <a:r>
              <a:rPr lang="cs-CZ"/>
              <a:t> objekty a tím rozšiřovat datový model</a:t>
            </a:r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/>
              <a:t>Obsahují pouze systémové pole</a:t>
            </a:r>
          </a:p>
          <a:p>
            <a:pPr marL="1550670" lvl="2" indent="-342900"/>
            <a:r>
              <a:rPr lang="cs-CZ"/>
              <a:t>Name</a:t>
            </a:r>
          </a:p>
          <a:p>
            <a:pPr marL="1550670" lvl="2" indent="-342900"/>
            <a:r>
              <a:rPr lang="cs-CZ" err="1"/>
              <a:t>Created</a:t>
            </a:r>
            <a:r>
              <a:rPr lang="cs-CZ"/>
              <a:t> By</a:t>
            </a:r>
          </a:p>
          <a:p>
            <a:pPr marL="1550670" lvl="2" indent="-342900"/>
            <a:r>
              <a:rPr lang="cs-CZ"/>
              <a:t>Last </a:t>
            </a:r>
            <a:r>
              <a:rPr lang="cs-CZ" err="1"/>
              <a:t>Modified</a:t>
            </a:r>
            <a:r>
              <a:rPr lang="cs-CZ"/>
              <a:t> By</a:t>
            </a:r>
          </a:p>
          <a:p>
            <a:pPr marL="1550670" lvl="2" indent="-342900"/>
            <a:endParaRPr lang="cs-CZ"/>
          </a:p>
          <a:p>
            <a:pPr marL="1550670" lvl="2" indent="-342900"/>
            <a:endParaRPr lang="cs-CZ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6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8C5EF-F2A0-36B8-77C9-7DE053C659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/>
              <a:t>Objekty v SF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640FA7-A9E3-3414-A584-CCEE5B8C962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97178" y="1079418"/>
            <a:ext cx="10871838" cy="5138687"/>
          </a:xfrm>
        </p:spPr>
      </p:pic>
    </p:spTree>
    <p:extLst>
      <p:ext uri="{BB962C8B-B14F-4D97-AF65-F5344CB8AC3E}">
        <p14:creationId xmlns:p14="http://schemas.microsoft.com/office/powerpoint/2010/main" val="67454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CC7A26-9DD1-454A-9A6D-DA6C40B331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6098" y="475760"/>
            <a:ext cx="12294871" cy="696475"/>
          </a:xfrm>
        </p:spPr>
        <p:txBody>
          <a:bodyPr/>
          <a:lstStyle/>
          <a:p>
            <a:r>
              <a:rPr lang="cs-CZ"/>
              <a:t>Vazby mezi objekty – </a:t>
            </a:r>
            <a:r>
              <a:rPr lang="cs-CZ" err="1"/>
              <a:t>Lookup</a:t>
            </a:r>
            <a:r>
              <a:rPr lang="cs-CZ"/>
              <a:t> vs Master-Detail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B8A2-AABD-4628-A711-B1B33EB6CAE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Lookup</a:t>
            </a:r>
            <a:r>
              <a:rPr lang="cs-CZ" dirty="0"/>
              <a:t> relace</a:t>
            </a:r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 dirty="0"/>
              <a:t>Vznikne přidáním pole typu </a:t>
            </a:r>
            <a:r>
              <a:rPr lang="cs-CZ" dirty="0" err="1"/>
              <a:t>Lookup</a:t>
            </a:r>
            <a:r>
              <a:rPr lang="cs-CZ" dirty="0"/>
              <a:t> </a:t>
            </a:r>
            <a:r>
              <a:rPr lang="cs-CZ" dirty="0" err="1"/>
              <a:t>Relationship</a:t>
            </a:r>
            <a:endParaRPr lang="cs-CZ" dirty="0"/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 dirty="0"/>
              <a:t>Jedná se o vazbu 0..N</a:t>
            </a:r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 dirty="0"/>
              <a:t>Př. Úkol – na záznamu úkolu mám </a:t>
            </a:r>
            <a:r>
              <a:rPr lang="cs-CZ" dirty="0" err="1"/>
              <a:t>lookup</a:t>
            </a:r>
            <a:r>
              <a:rPr lang="cs-CZ" dirty="0"/>
              <a:t> pole na zákazníka, toto pole není povinné</a:t>
            </a:r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 dirty="0"/>
              <a:t>Má navíc defaultní pole </a:t>
            </a:r>
            <a:r>
              <a:rPr lang="cs-CZ" dirty="0" err="1"/>
              <a:t>Owner</a:t>
            </a:r>
            <a:r>
              <a:rPr lang="cs-CZ" dirty="0"/>
              <a:t> – vlastnictví záznamu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Master-Detail relace</a:t>
            </a:r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 dirty="0"/>
              <a:t>Vznikne přidání pole typu Master-Detail </a:t>
            </a:r>
            <a:r>
              <a:rPr lang="cs-CZ" dirty="0" err="1"/>
              <a:t>Relationship</a:t>
            </a:r>
            <a:endParaRPr lang="cs-CZ" dirty="0"/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 dirty="0"/>
              <a:t>Jedná se o vazbu 1..N</a:t>
            </a:r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 dirty="0"/>
              <a:t>Př. Objednávka -&gt; Položky objednávky</a:t>
            </a:r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 dirty="0"/>
              <a:t>Vždycky musí existovat master záznam, pokud smažu master, smažou se i detailní záznamy</a:t>
            </a:r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Noto Sans"/>
                <a:ea typeface="Noto Sans"/>
                <a:cs typeface="Noto Sans"/>
              </a:rPr>
              <a:t>Vlastnictví a pravidla pro sdílení se dědí z master záznamu</a:t>
            </a:r>
          </a:p>
          <a:p>
            <a:pPr marL="1068070" lvl="1" indent="-342900">
              <a:buFont typeface="Arial" panose="020B0604020202020204" pitchFamily="34" charset="0"/>
              <a:buChar char="•"/>
            </a:pPr>
            <a:r>
              <a:rPr lang="cs-CZ" dirty="0"/>
              <a:t>U master záznamu mám rozšířené funkce:</a:t>
            </a:r>
          </a:p>
          <a:p>
            <a:pPr marL="1550670" lvl="2" indent="-342900"/>
            <a:r>
              <a:rPr lang="cs-CZ" dirty="0" err="1"/>
              <a:t>Roll</a:t>
            </a:r>
            <a:r>
              <a:rPr lang="cs-CZ" dirty="0"/>
              <a:t>-up </a:t>
            </a:r>
            <a:r>
              <a:rPr lang="cs-CZ" dirty="0" err="1"/>
              <a:t>summary</a:t>
            </a:r>
            <a:endParaRPr lang="cs-CZ" dirty="0"/>
          </a:p>
          <a:p>
            <a:pPr marL="1550670" lvl="2" indent="-342900"/>
            <a:endParaRPr lang="cs-CZ" dirty="0"/>
          </a:p>
          <a:p>
            <a:pPr marL="1550670" lvl="2" indent="-342900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7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F13BCB-13E9-E209-8AC1-00B3360B23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err="1"/>
              <a:t>Junction</a:t>
            </a:r>
            <a:r>
              <a:rPr lang="cs-CZ" dirty="0"/>
              <a:t> </a:t>
            </a:r>
            <a:r>
              <a:rPr lang="cs-CZ" dirty="0" err="1"/>
              <a:t>Object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891FB2-8DD2-3AA2-4B4A-42D384CBD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7399" y="1172236"/>
            <a:ext cx="10626230" cy="52810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Vznikne spojením dvou master detail vazeb na 1 objektu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Výsledná vazba je </a:t>
            </a:r>
            <a:r>
              <a:rPr lang="cs-CZ" dirty="0" err="1"/>
              <a:t>m:n</a:t>
            </a:r>
            <a:r>
              <a:rPr lang="cs-CZ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Př. Uchazeč o pozici a Pracovní pozice – </a:t>
            </a:r>
            <a:r>
              <a:rPr lang="cs-CZ" dirty="0" err="1"/>
              <a:t>juction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je zde Žádost o práci (Job </a:t>
            </a:r>
            <a:r>
              <a:rPr lang="cs-CZ" dirty="0" err="1"/>
              <a:t>Application</a:t>
            </a:r>
            <a:r>
              <a:rPr lang="cs-CZ" dirty="0"/>
              <a:t>)</a:t>
            </a:r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DA1401-929A-9664-4E5B-2268CB414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13" y="2876689"/>
            <a:ext cx="9066179" cy="296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0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F13BCB-13E9-E209-8AC1-00B3360B23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cs-CZ" sz="4000" dirty="0">
                <a:latin typeface="Noto Sans"/>
                <a:ea typeface="Noto Sans"/>
                <a:cs typeface="Noto Sans"/>
              </a:rPr>
              <a:t>Příklady z praxe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891FB2-8DD2-3AA2-4B4A-42D384CBD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7399" y="1172236"/>
            <a:ext cx="10626230" cy="5281068"/>
          </a:xfrm>
        </p:spPr>
        <p:txBody>
          <a:bodyPr lIns="91440" tIns="45720" rIns="91440" bIns="45720" anchor="t"/>
          <a:lstStyle/>
          <a:p>
            <a:r>
              <a:rPr lang="cs-CZ" sz="1800" b="1" dirty="0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Vazba LOOKUP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Máme-li tabulky s pobočkami banky a klienty pak vazba klient – domovská pobočka klienta je typu </a:t>
            </a:r>
            <a:r>
              <a:rPr lang="cs-CZ" sz="1800" dirty="0" err="1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lookup</a:t>
            </a:r>
            <a:endParaRPr lang="cs-CZ" sz="1800" dirty="0">
              <a:solidFill>
                <a:srgbClr val="000000"/>
              </a:solidFill>
              <a:latin typeface="Noto Sans"/>
              <a:ea typeface="Noto Sans"/>
              <a:cs typeface="Noto Sans"/>
            </a:endParaRPr>
          </a:p>
          <a:p>
            <a:r>
              <a:rPr lang="cs-CZ" sz="1800" b="1" dirty="0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Vazba MASTER-DETAIL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V rezervačním systému vazba místnost – schůzka je typu master – detail, kde nadřazeným objektem je právě objekt místnost (není-li místnost, nemůžou v ní být schůzky). Obdobně je i vazba pokoj – rezervace hosta, pozor ale pokud máme trio objektů host, pokoj a obsazenost pokoje, tak směřujeme už na </a:t>
            </a:r>
            <a:r>
              <a:rPr lang="cs-CZ" sz="1800" dirty="0" err="1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junction</a:t>
            </a:r>
            <a:r>
              <a:rPr lang="cs-CZ" sz="1800" dirty="0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 vazbu…</a:t>
            </a:r>
          </a:p>
          <a:p>
            <a:r>
              <a:rPr lang="cs-CZ" sz="1800" b="1" dirty="0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Vazba JUNCTION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Vazba mezi objektem </a:t>
            </a:r>
            <a:r>
              <a:rPr lang="cs-CZ" sz="1800" dirty="0" err="1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Opportunity</a:t>
            </a:r>
            <a:r>
              <a:rPr lang="cs-CZ" sz="1800" dirty="0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  a </a:t>
            </a:r>
            <a:r>
              <a:rPr lang="cs-CZ" sz="1800" dirty="0" err="1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Product</a:t>
            </a:r>
            <a:r>
              <a:rPr lang="cs-CZ" sz="1800" dirty="0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 přes objekt </a:t>
            </a:r>
            <a:r>
              <a:rPr lang="cs-CZ" sz="1800" dirty="0" err="1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OpportunityLineItem</a:t>
            </a:r>
            <a:endParaRPr lang="cs-CZ" sz="1800" dirty="0">
              <a:solidFill>
                <a:srgbClr val="000000"/>
              </a:solidFill>
              <a:latin typeface="Noto Sans"/>
              <a:ea typeface="Noto Sans"/>
              <a:cs typeface="Noto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Máme-li tabulku pracovních pozic a kandidátů, pak </a:t>
            </a:r>
            <a:r>
              <a:rPr lang="cs-CZ" sz="1800" dirty="0" err="1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junction</a:t>
            </a:r>
            <a:r>
              <a:rPr lang="cs-CZ" sz="1800" dirty="0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 vazebním objektem bude tabulka s uchazeči o danou pozici</a:t>
            </a:r>
          </a:p>
          <a:p>
            <a:r>
              <a:rPr lang="cs-CZ" sz="1800" b="1" dirty="0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Vazba SELF RELATIONSHIP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Vazba na nadřazenou pobočku / </a:t>
            </a:r>
            <a:r>
              <a:rPr lang="cs-CZ" sz="1800" dirty="0" err="1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org</a:t>
            </a:r>
            <a:r>
              <a:rPr lang="cs-CZ" sz="1800" dirty="0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. jednotku v případě, že je vše uložené </a:t>
            </a:r>
            <a:r>
              <a:rPr lang="cs-CZ" sz="1800" dirty="0" err="1">
                <a:solidFill>
                  <a:srgbClr val="000000"/>
                </a:solidFill>
                <a:latin typeface="Noto Sans"/>
                <a:ea typeface="Noto Sans"/>
                <a:cs typeface="Noto Sans"/>
              </a:rPr>
              <a:t>Account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4895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B9FF89-42F5-6241-A19F-48596FC7864F}"/>
              </a:ext>
            </a:extLst>
          </p:cNvPr>
          <p:cNvCxnSpPr/>
          <p:nvPr/>
        </p:nvCxnSpPr>
        <p:spPr>
          <a:xfrm>
            <a:off x="791633" y="3047770"/>
            <a:ext cx="0" cy="762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BC9DD6-97B7-1745-893E-789CEC5FB183}"/>
              </a:ext>
            </a:extLst>
          </p:cNvPr>
          <p:cNvSpPr txBox="1"/>
          <p:nvPr/>
        </p:nvSpPr>
        <p:spPr>
          <a:xfrm>
            <a:off x="1085098" y="3129995"/>
            <a:ext cx="4824085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b="1" cap="all" spc="107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Role </a:t>
            </a:r>
            <a:r>
              <a:rPr lang="sk-SK" sz="3200" b="1" cap="all" spc="107" err="1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vs</a:t>
            </a:r>
            <a:r>
              <a:rPr lang="sk-SK" sz="3200" b="1" cap="all" spc="107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.</a:t>
            </a:r>
          </a:p>
          <a:p>
            <a:r>
              <a:rPr lang="sk-SK" sz="3200" b="1" cap="all" spc="107">
                <a:solidFill>
                  <a:schemeClr val="bg1"/>
                </a:solidFill>
                <a:latin typeface="Noto Sans"/>
                <a:ea typeface="Open Sans Light"/>
                <a:cs typeface="Open Sans Light"/>
              </a:rPr>
              <a:t>Profile</a:t>
            </a:r>
          </a:p>
          <a:p>
            <a:endParaRPr lang="sk-SK" sz="3200" b="1" cap="all" spc="107">
              <a:solidFill>
                <a:schemeClr val="bg2"/>
              </a:solidFill>
              <a:latin typeface="Noto Sans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534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ovo logo stredne zelena">
      <a:dk1>
        <a:srgbClr val="243746"/>
      </a:dk1>
      <a:lt1>
        <a:srgbClr val="FFFFFF"/>
      </a:lt1>
      <a:dk2>
        <a:srgbClr val="243746"/>
      </a:dk2>
      <a:lt2>
        <a:srgbClr val="FFFFFF"/>
      </a:lt2>
      <a:accent1>
        <a:srgbClr val="243746"/>
      </a:accent1>
      <a:accent2>
        <a:srgbClr val="59AA47"/>
      </a:accent2>
      <a:accent3>
        <a:srgbClr val="243746"/>
      </a:accent3>
      <a:accent4>
        <a:srgbClr val="243746"/>
      </a:accent4>
      <a:accent5>
        <a:srgbClr val="243746"/>
      </a:accent5>
      <a:accent6>
        <a:srgbClr val="FFFFF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41841A662B24A997E5E420D8F909D" ma:contentTypeVersion="12" ma:contentTypeDescription="Create a new document." ma:contentTypeScope="" ma:versionID="56c2cea8f3c36ee053cbb9fe89b9e251">
  <xsd:schema xmlns:xsd="http://www.w3.org/2001/XMLSchema" xmlns:xs="http://www.w3.org/2001/XMLSchema" xmlns:p="http://schemas.microsoft.com/office/2006/metadata/properties" xmlns:ns2="3e6aaff9-52b5-4db4-9f81-79fdecd6cdf6" xmlns:ns3="284eaa2d-520f-4b90-b148-01dfe9a11183" targetNamespace="http://schemas.microsoft.com/office/2006/metadata/properties" ma:root="true" ma:fieldsID="ec9fdf3033d4a77b199f1f5fabf1fc75" ns2:_="" ns3:_="">
    <xsd:import namespace="3e6aaff9-52b5-4db4-9f81-79fdecd6cdf6"/>
    <xsd:import namespace="284eaa2d-520f-4b90-b148-01dfe9a11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aaff9-52b5-4db4-9f81-79fdecd6c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eaa2d-520f-4b90-b148-01dfe9a111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e6aaff9-52b5-4db4-9f81-79fdecd6cdf6" xsi:nil="true"/>
    <SharedWithUsers xmlns="284eaa2d-520f-4b90-b148-01dfe9a11183">
      <UserInfo>
        <DisplayName>Martin Kačeňák</DisplayName>
        <AccountId>92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ABCFB74-783F-4948-92B4-C8C8819F784B}">
  <ds:schemaRefs>
    <ds:schemaRef ds:uri="284eaa2d-520f-4b90-b148-01dfe9a11183"/>
    <ds:schemaRef ds:uri="3e6aaff9-52b5-4db4-9f81-79fdecd6cd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4E52D1D-1CE7-47A6-87AE-313AF5CF0C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90E9C-6F15-4F1A-9B92-7350CD1516C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e6aaff9-52b5-4db4-9f81-79fdecd6cdf6"/>
    <ds:schemaRef ds:uri="284eaa2d-520f-4b90-b148-01dfe9a11183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1296</Words>
  <Application>Microsoft Macintosh PowerPoint</Application>
  <PresentationFormat>Widescreen</PresentationFormat>
  <Paragraphs>213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Noto Sans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Peška</dc:creator>
  <cp:lastModifiedBy>Matej Biroš</cp:lastModifiedBy>
  <cp:revision>142</cp:revision>
  <cp:lastPrinted>2019-05-07T14:24:06Z</cp:lastPrinted>
  <dcterms:created xsi:type="dcterms:W3CDTF">2019-01-12T07:49:38Z</dcterms:created>
  <dcterms:modified xsi:type="dcterms:W3CDTF">2024-10-09T12:32:47Z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0x010100EB041841A662B24A997E5E420D8F909D</vt:lpwstr>
  </property>
  <property fmtid="{D5CDD505-2E9C-101B-9397-08002B2CF9AE}" pid="3" name="AuthorIds_UIVersion_1024">
    <vt:lpwstr>12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SharedWithUsers">
    <vt:lpwstr>92;#Martin Kačeňák</vt:lpwstr>
  </property>
  <property fmtid="{D5CDD505-2E9C-101B-9397-08002B2CF9AE}" pid="9" name="SalesforceName">
    <vt:lpwstr>Jiri Mach</vt:lpwstr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