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3"/>
  </p:sldMasterIdLst>
  <p:notesMasterIdLst>
    <p:notesMasterId r:id="rId27"/>
  </p:notesMasterIdLst>
  <p:handoutMasterIdLst>
    <p:handoutMasterId r:id="rId28"/>
  </p:handoutMasterIdLst>
  <p:sldIdLst>
    <p:sldId id="256" r:id="rId4"/>
    <p:sldId id="289" r:id="rId5"/>
    <p:sldId id="293" r:id="rId6"/>
    <p:sldId id="285" r:id="rId7"/>
    <p:sldId id="271" r:id="rId8"/>
    <p:sldId id="288" r:id="rId9"/>
    <p:sldId id="284" r:id="rId10"/>
    <p:sldId id="259" r:id="rId11"/>
    <p:sldId id="292" r:id="rId12"/>
    <p:sldId id="281" r:id="rId13"/>
    <p:sldId id="282" r:id="rId14"/>
    <p:sldId id="290" r:id="rId15"/>
    <p:sldId id="291" r:id="rId16"/>
    <p:sldId id="283" r:id="rId17"/>
    <p:sldId id="286" r:id="rId18"/>
    <p:sldId id="264" r:id="rId19"/>
    <p:sldId id="287" r:id="rId20"/>
    <p:sldId id="266" r:id="rId21"/>
    <p:sldId id="269" r:id="rId22"/>
    <p:sldId id="268" r:id="rId23"/>
    <p:sldId id="265" r:id="rId24"/>
    <p:sldId id="270" r:id="rId25"/>
    <p:sldId id="272" r:id="rId26"/>
  </p:sldIdLst>
  <p:sldSz cx="12192000" cy="6858000"/>
  <p:notesSz cx="6858000" cy="9144000"/>
  <p:custDataLst>
    <p:tags r:id="rId29"/>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5768" autoAdjust="0"/>
  </p:normalViewPr>
  <p:slideViewPr>
    <p:cSldViewPr snapToGrid="0">
      <p:cViewPr varScale="1">
        <p:scale>
          <a:sx n="76" d="100"/>
          <a:sy n="76" d="100"/>
        </p:scale>
        <p:origin x="53" y="197"/>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1EECD-E612-BCDD-778C-328717A9AC3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16392D10-C8D7-BDEE-38DE-BCD21D2F2141}"/>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338568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R6y-LEHrwU&amp;t=36s"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8.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3.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2.png"/><Relationship Id="rId5" Type="http://schemas.openxmlformats.org/officeDocument/2006/relationships/tags" Target="../tags/tag13.xml"/><Relationship Id="rId10" Type="http://schemas.openxmlformats.org/officeDocument/2006/relationships/image" Target="../media/image11.svg"/><Relationship Id="rId4" Type="http://schemas.openxmlformats.org/officeDocument/2006/relationships/tags" Target="../tags/tag12.xml"/><Relationship Id="rId9" Type="http://schemas.openxmlformats.org/officeDocument/2006/relationships/image" Target="../media/image10.png"/><Relationship Id="rId1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cdn.pfizer.com/pfizercom/careers/dei_pfizer_case_study.pdf" TargetMode="External"/><Relationship Id="rId2" Type="http://schemas.openxmlformats.org/officeDocument/2006/relationships/hyperlink" Target="https://www.youtube.com/watch?v=h2YTEbPIBck" TargetMode="Externa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hyperlink" Target="https://www.cultureally.com/blog/dei-recruitment-strategy-best-practices" TargetMode="External"/><Relationship Id="rId4" Type="http://schemas.openxmlformats.org/officeDocument/2006/relationships/hyperlink" Target="https://about.google/belonging/diversity-annual-report/2021/hirin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vm.tiktok.com/ZMhna1hDd/"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3.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2.png"/><Relationship Id="rId5" Type="http://schemas.openxmlformats.org/officeDocument/2006/relationships/tags" Target="../tags/tag6.xml"/><Relationship Id="rId10" Type="http://schemas.openxmlformats.org/officeDocument/2006/relationships/image" Target="../media/image11.svg"/><Relationship Id="rId4" Type="http://schemas.openxmlformats.org/officeDocument/2006/relationships/tags" Target="../tags/tag5.xml"/><Relationship Id="rId9" Type="http://schemas.openxmlformats.org/officeDocument/2006/relationships/image" Target="../media/image10.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D8ADA41B-623D-2277-851C-71AFF9B4665D}"/>
              </a:ext>
            </a:extLst>
          </p:cNvPr>
          <p:cNvSpPr>
            <a:spLocks noGrp="1"/>
          </p:cNvSpPr>
          <p:nvPr>
            <p:ph type="title"/>
          </p:nvPr>
        </p:nvSpPr>
        <p:spPr>
          <a:xfrm>
            <a:off x="0" y="3181869"/>
            <a:ext cx="8042113" cy="1171580"/>
          </a:xfrm>
        </p:spPr>
        <p:txBody>
          <a:bodyPr/>
          <a:lstStyle/>
          <a:p>
            <a:r>
              <a:rPr lang="en-US" sz="2400" dirty="0"/>
              <a:t>Managing Diversity and Mindfulness</a:t>
            </a:r>
          </a:p>
        </p:txBody>
      </p:sp>
      <p:pic>
        <p:nvPicPr>
          <p:cNvPr id="7" name="Picture 6">
            <a:extLst>
              <a:ext uri="{FF2B5EF4-FFF2-40B4-BE49-F238E27FC236}">
                <a16:creationId xmlns:a16="http://schemas.microsoft.com/office/drawing/2014/main" id="{60D183CF-2C9E-7FBF-7730-8690A41FD62E}"/>
              </a:ext>
            </a:extLst>
          </p:cNvPr>
          <p:cNvPicPr>
            <a:picLocks noChangeAspect="1"/>
          </p:cNvPicPr>
          <p:nvPr/>
        </p:nvPicPr>
        <p:blipFill>
          <a:blip r:embed="rId2"/>
          <a:srcRect l="20633" r="27367" b="1"/>
          <a:stretch/>
        </p:blipFill>
        <p:spPr>
          <a:xfrm>
            <a:off x="6096000" y="10"/>
            <a:ext cx="6096000" cy="6857989"/>
          </a:xfrm>
          <a:prstGeom prst="roundRect">
            <a:avLst>
              <a:gd name="adj" fmla="val 8594"/>
            </a:avLst>
          </a:prstGeom>
          <a:noFill/>
          <a:ln>
            <a:noFill/>
          </a:ln>
          <a:effectLst>
            <a:reflection blurRad="12700" stA="38000" endPos="28000" dist="5000" dir="5400000" sy="-100000" algn="bl" rotWithShape="0"/>
          </a:effectLst>
        </p:spPr>
      </p:pic>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117099" y="6398822"/>
            <a:ext cx="4925020" cy="252000"/>
          </a:xfrm>
        </p:spPr>
        <p:txBody>
          <a:bodyPr wrap="square" anchor="ctr">
            <a:normAutofit/>
          </a:bodyPr>
          <a:lstStyle/>
          <a:p>
            <a:pPr>
              <a:spcAft>
                <a:spcPts val="600"/>
              </a:spcAft>
            </a:pPr>
            <a:r>
              <a:rPr lang="en-US" sz="1100" noProof="0" dirty="0"/>
              <a:t>Nathalie Houtzamer; MCom; MBL  Organisational Behaviour 18 Nov 2024</a:t>
            </a:r>
            <a:endParaRPr lang="en-GB" sz="1100" noProof="0"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E09F2-DBDA-23B3-E64B-6C46A14216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C9945E-2717-9E58-7B76-665F4D27CF03}"/>
              </a:ext>
            </a:extLst>
          </p:cNvPr>
          <p:cNvSpPr>
            <a:spLocks noGrp="1"/>
          </p:cNvSpPr>
          <p:nvPr>
            <p:ph type="title"/>
          </p:nvPr>
        </p:nvSpPr>
        <p:spPr>
          <a:xfrm>
            <a:off x="211494" y="57803"/>
            <a:ext cx="10753200" cy="451576"/>
          </a:xfrm>
        </p:spPr>
        <p:txBody>
          <a:bodyPr/>
          <a:lstStyle/>
          <a:p>
            <a:r>
              <a:rPr lang="en-US" dirty="0"/>
              <a:t>Dimensions of diversity </a:t>
            </a:r>
          </a:p>
        </p:txBody>
      </p:sp>
      <p:pic>
        <p:nvPicPr>
          <p:cNvPr id="6" name="Picture 5">
            <a:extLst>
              <a:ext uri="{FF2B5EF4-FFF2-40B4-BE49-F238E27FC236}">
                <a16:creationId xmlns:a16="http://schemas.microsoft.com/office/drawing/2014/main" id="{2F23E30D-FD8D-3BEE-3C9D-15514F81EBAC}"/>
              </a:ext>
            </a:extLst>
          </p:cNvPr>
          <p:cNvPicPr>
            <a:picLocks noChangeAspect="1"/>
          </p:cNvPicPr>
          <p:nvPr/>
        </p:nvPicPr>
        <p:blipFill>
          <a:blip r:embed="rId2"/>
          <a:stretch>
            <a:fillRect/>
          </a:stretch>
        </p:blipFill>
        <p:spPr>
          <a:xfrm>
            <a:off x="6307494" y="283591"/>
            <a:ext cx="5884506" cy="6013910"/>
          </a:xfrm>
          <a:prstGeom prst="rect">
            <a:avLst/>
          </a:prstGeom>
        </p:spPr>
      </p:pic>
      <p:sp>
        <p:nvSpPr>
          <p:cNvPr id="7" name="TextBox 6">
            <a:extLst>
              <a:ext uri="{FF2B5EF4-FFF2-40B4-BE49-F238E27FC236}">
                <a16:creationId xmlns:a16="http://schemas.microsoft.com/office/drawing/2014/main" id="{2991FA3D-35EC-3238-48DA-8CEFDC089861}"/>
              </a:ext>
            </a:extLst>
          </p:cNvPr>
          <p:cNvSpPr txBox="1"/>
          <p:nvPr/>
        </p:nvSpPr>
        <p:spPr>
          <a:xfrm>
            <a:off x="402610" y="921189"/>
            <a:ext cx="5988859" cy="5755422"/>
          </a:xfrm>
          <a:prstGeom prst="rect">
            <a:avLst/>
          </a:prstGeom>
          <a:noFill/>
        </p:spPr>
        <p:txBody>
          <a:bodyPr wrap="square" rtlCol="0">
            <a:spAutoFit/>
          </a:bodyPr>
          <a:lstStyle/>
          <a:p>
            <a:pPr algn="l"/>
            <a:r>
              <a:rPr lang="en-US" sz="2000" b="1" i="0" u="sng" dirty="0">
                <a:effectLst/>
                <a:latin typeface="Times New Roman" panose="02020603050405020304" pitchFamily="18" charset="0"/>
                <a:cs typeface="Times New Roman" panose="02020603050405020304" pitchFamily="18" charset="0"/>
              </a:rPr>
              <a:t>Primary Dimension:</a:t>
            </a:r>
            <a:endParaRPr lang="en-US" sz="2000" b="1" i="0" dirty="0">
              <a:effectLst/>
              <a:latin typeface="Times New Roman" panose="02020603050405020304" pitchFamily="18" charset="0"/>
              <a:cs typeface="Times New Roman" panose="02020603050405020304" pitchFamily="18" charset="0"/>
            </a:endParaRPr>
          </a:p>
          <a:p>
            <a:pPr algn="l"/>
            <a:r>
              <a:rPr lang="en-US" sz="2000" b="1" i="0" dirty="0">
                <a:effectLst/>
                <a:latin typeface="Times New Roman" panose="02020603050405020304" pitchFamily="18" charset="0"/>
                <a:cs typeface="Times New Roman" panose="02020603050405020304" pitchFamily="18" charset="0"/>
              </a:rPr>
              <a:t>Demographic Diversity</a:t>
            </a:r>
            <a:endParaRPr lang="en-US" sz="2000" b="0" i="0" dirty="0">
              <a:effectLst/>
              <a:latin typeface="Times New Roman" panose="02020603050405020304" pitchFamily="18" charset="0"/>
              <a:cs typeface="Times New Roman" panose="02020603050405020304" pitchFamily="18" charset="0"/>
            </a:endParaRPr>
          </a:p>
          <a:p>
            <a:pPr algn="l"/>
            <a:r>
              <a:rPr lang="en-US" sz="2000" b="0" i="0" dirty="0">
                <a:effectLst/>
                <a:latin typeface="Times New Roman" panose="02020603050405020304" pitchFamily="18" charset="0"/>
                <a:cs typeface="Times New Roman" panose="02020603050405020304" pitchFamily="18" charset="0"/>
              </a:rPr>
              <a:t>Traits you are born with, such as sex, ethnicity, race, etc. You will carry around these traits for the rest of your life.</a:t>
            </a:r>
          </a:p>
          <a:p>
            <a:pPr algn="l"/>
            <a:r>
              <a:rPr lang="en-US" sz="2000" b="0" i="0" dirty="0">
                <a:effectLst/>
                <a:latin typeface="Times New Roman" panose="02020603050405020304" pitchFamily="18" charset="0"/>
                <a:cs typeface="Times New Roman" panose="02020603050405020304" pitchFamily="18" charset="0"/>
              </a:rPr>
              <a:t> </a:t>
            </a:r>
          </a:p>
          <a:p>
            <a:pPr algn="l"/>
            <a:endParaRPr lang="en-US" sz="2000" dirty="0">
              <a:latin typeface="Times New Roman" panose="02020603050405020304" pitchFamily="18" charset="0"/>
              <a:cs typeface="Times New Roman" panose="02020603050405020304" pitchFamily="18" charset="0"/>
            </a:endParaRPr>
          </a:p>
          <a:p>
            <a:pPr algn="l"/>
            <a:r>
              <a:rPr lang="en-US" sz="2000" b="1" i="0" u="sng" dirty="0">
                <a:effectLst/>
                <a:latin typeface="Times New Roman" panose="02020603050405020304" pitchFamily="18" charset="0"/>
                <a:cs typeface="Times New Roman" panose="02020603050405020304" pitchFamily="18" charset="0"/>
              </a:rPr>
              <a:t>Secondary Dimension:</a:t>
            </a:r>
            <a:endParaRPr lang="en-US" sz="2000" b="1" i="0" dirty="0">
              <a:effectLst/>
              <a:latin typeface="Times New Roman" panose="02020603050405020304" pitchFamily="18" charset="0"/>
              <a:cs typeface="Times New Roman" panose="02020603050405020304" pitchFamily="18" charset="0"/>
            </a:endParaRPr>
          </a:p>
          <a:p>
            <a:pPr algn="l"/>
            <a:r>
              <a:rPr lang="en-US" sz="2000" b="1" i="0" dirty="0">
                <a:effectLst/>
                <a:latin typeface="Times New Roman" panose="02020603050405020304" pitchFamily="18" charset="0"/>
                <a:cs typeface="Times New Roman" panose="02020603050405020304" pitchFamily="18" charset="0"/>
              </a:rPr>
              <a:t>Experiential Diversity</a:t>
            </a:r>
            <a:endParaRPr lang="en-US" sz="2000" b="0" i="0" dirty="0">
              <a:effectLst/>
              <a:latin typeface="Times New Roman" panose="02020603050405020304" pitchFamily="18" charset="0"/>
              <a:cs typeface="Times New Roman" panose="02020603050405020304" pitchFamily="18" charset="0"/>
            </a:endParaRPr>
          </a:p>
          <a:p>
            <a:pPr algn="l"/>
            <a:r>
              <a:rPr lang="en-US" sz="2000" b="0" i="0" dirty="0">
                <a:effectLst/>
                <a:latin typeface="Times New Roman" panose="02020603050405020304" pitchFamily="18" charset="0"/>
                <a:cs typeface="Times New Roman" panose="02020603050405020304" pitchFamily="18" charset="0"/>
              </a:rPr>
              <a:t>Based on life experiences that shape us; affinities, hobbies, and abilities.</a:t>
            </a:r>
          </a:p>
          <a:p>
            <a:pPr algn="l"/>
            <a:endParaRPr lang="en-US" sz="2000" b="0" i="0" dirty="0">
              <a:effectLst/>
              <a:latin typeface="Times New Roman" panose="02020603050405020304" pitchFamily="18" charset="0"/>
              <a:cs typeface="Times New Roman" panose="02020603050405020304" pitchFamily="18" charset="0"/>
            </a:endParaRPr>
          </a:p>
          <a:p>
            <a:pPr algn="l"/>
            <a:endParaRPr lang="en-US" sz="2000" b="0" i="0" dirty="0">
              <a:effectLst/>
              <a:latin typeface="Times New Roman" panose="02020603050405020304" pitchFamily="18" charset="0"/>
              <a:cs typeface="Times New Roman" panose="02020603050405020304" pitchFamily="18" charset="0"/>
            </a:endParaRPr>
          </a:p>
          <a:p>
            <a:pPr algn="l"/>
            <a:r>
              <a:rPr lang="en-US" sz="2000" b="1" i="0" u="sng" dirty="0">
                <a:effectLst/>
                <a:latin typeface="Times New Roman" panose="02020603050405020304" pitchFamily="18" charset="0"/>
                <a:cs typeface="Times New Roman" panose="02020603050405020304" pitchFamily="18" charset="0"/>
              </a:rPr>
              <a:t>Tertiary Dimension:</a:t>
            </a:r>
            <a:endParaRPr lang="en-US" sz="2000" b="1" i="0" dirty="0">
              <a:effectLst/>
              <a:latin typeface="Times New Roman" panose="02020603050405020304" pitchFamily="18" charset="0"/>
              <a:cs typeface="Times New Roman" panose="02020603050405020304" pitchFamily="18" charset="0"/>
            </a:endParaRPr>
          </a:p>
          <a:p>
            <a:pPr algn="l"/>
            <a:r>
              <a:rPr lang="en-US" sz="2000" b="1" i="0" dirty="0">
                <a:effectLst/>
                <a:latin typeface="Times New Roman" panose="02020603050405020304" pitchFamily="18" charset="0"/>
                <a:cs typeface="Times New Roman" panose="02020603050405020304" pitchFamily="18" charset="0"/>
              </a:rPr>
              <a:t>Cognitive Diversity</a:t>
            </a:r>
            <a:endParaRPr lang="en-US" sz="2000" b="0" i="0" dirty="0">
              <a:effectLst/>
              <a:latin typeface="Times New Roman" panose="02020603050405020304" pitchFamily="18" charset="0"/>
              <a:cs typeface="Times New Roman" panose="02020603050405020304" pitchFamily="18" charset="0"/>
            </a:endParaRPr>
          </a:p>
          <a:p>
            <a:pPr algn="l"/>
            <a:r>
              <a:rPr lang="en-US" sz="2000" b="0" i="0" dirty="0">
                <a:effectLst/>
                <a:latin typeface="Times New Roman" panose="02020603050405020304" pitchFamily="18" charset="0"/>
                <a:cs typeface="Times New Roman" panose="02020603050405020304" pitchFamily="18" charset="0"/>
              </a:rPr>
              <a:t>How we approach problems and think about the world.</a:t>
            </a:r>
          </a:p>
          <a:p>
            <a:pPr algn="l"/>
            <a:endParaRPr lang="en-US" sz="2000" b="0" i="0" dirty="0">
              <a:effectLst/>
              <a:latin typeface="Times New Roman" panose="02020603050405020304" pitchFamily="18" charset="0"/>
              <a:cs typeface="Times New Roman" panose="02020603050405020304" pitchFamily="18" charset="0"/>
            </a:endParaRPr>
          </a:p>
          <a:p>
            <a:br>
              <a:rPr lang="en-US" sz="2000" dirty="0"/>
            </a:br>
            <a:endParaRPr lang="en-US" sz="2800" dirty="0">
              <a:latin typeface="+mn-lt"/>
            </a:endParaRPr>
          </a:p>
        </p:txBody>
      </p:sp>
    </p:spTree>
    <p:extLst>
      <p:ext uri="{BB962C8B-B14F-4D97-AF65-F5344CB8AC3E}">
        <p14:creationId xmlns:p14="http://schemas.microsoft.com/office/powerpoint/2010/main" val="159343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D7DB7-2196-29AF-1D10-BDBEA6D428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14B4AA-EA19-483B-7A41-CBCA3BDC5C90}"/>
              </a:ext>
            </a:extLst>
          </p:cNvPr>
          <p:cNvSpPr>
            <a:spLocks noGrp="1"/>
          </p:cNvSpPr>
          <p:nvPr>
            <p:ph type="title"/>
          </p:nvPr>
        </p:nvSpPr>
        <p:spPr>
          <a:xfrm>
            <a:off x="540000" y="178424"/>
            <a:ext cx="10753200" cy="451576"/>
          </a:xfrm>
        </p:spPr>
        <p:txBody>
          <a:bodyPr/>
          <a:lstStyle/>
          <a:p>
            <a:r>
              <a:rPr lang="en-US" dirty="0"/>
              <a:t>Types of workplace diversity </a:t>
            </a:r>
          </a:p>
        </p:txBody>
      </p:sp>
      <p:pic>
        <p:nvPicPr>
          <p:cNvPr id="6" name="Picture 5">
            <a:extLst>
              <a:ext uri="{FF2B5EF4-FFF2-40B4-BE49-F238E27FC236}">
                <a16:creationId xmlns:a16="http://schemas.microsoft.com/office/drawing/2014/main" id="{0D9129DC-CD1B-8A7B-B0FE-E5BF5681580A}"/>
              </a:ext>
            </a:extLst>
          </p:cNvPr>
          <p:cNvPicPr>
            <a:picLocks noChangeAspect="1"/>
          </p:cNvPicPr>
          <p:nvPr/>
        </p:nvPicPr>
        <p:blipFill>
          <a:blip r:embed="rId2"/>
          <a:stretch>
            <a:fillRect/>
          </a:stretch>
        </p:blipFill>
        <p:spPr>
          <a:xfrm>
            <a:off x="0" y="1050654"/>
            <a:ext cx="8229600" cy="5095809"/>
          </a:xfrm>
          <a:prstGeom prst="rect">
            <a:avLst/>
          </a:prstGeom>
        </p:spPr>
      </p:pic>
      <p:sp>
        <p:nvSpPr>
          <p:cNvPr id="3" name="TextBox 2">
            <a:extLst>
              <a:ext uri="{FF2B5EF4-FFF2-40B4-BE49-F238E27FC236}">
                <a16:creationId xmlns:a16="http://schemas.microsoft.com/office/drawing/2014/main" id="{E5AEC70F-3080-230E-59BF-608BD28E8EEB}"/>
              </a:ext>
            </a:extLst>
          </p:cNvPr>
          <p:cNvSpPr txBox="1"/>
          <p:nvPr/>
        </p:nvSpPr>
        <p:spPr>
          <a:xfrm>
            <a:off x="1593202" y="5966952"/>
            <a:ext cx="7914691" cy="1200329"/>
          </a:xfrm>
          <a:prstGeom prst="rect">
            <a:avLst/>
          </a:prstGeom>
          <a:noFill/>
        </p:spPr>
        <p:txBody>
          <a:bodyPr wrap="square">
            <a:spAutoFit/>
          </a:bodyPr>
          <a:lstStyle/>
          <a:p>
            <a:r>
              <a:rPr lang="en-US" dirty="0">
                <a:hlinkClick r:id="rId3"/>
              </a:rPr>
              <a:t>https://www.youtube.com/watch?v=AR6y-LEHrwU&amp;t=36s</a:t>
            </a:r>
            <a:endParaRPr lang="en-US" dirty="0"/>
          </a:p>
          <a:p>
            <a:endParaRPr lang="en-US" dirty="0"/>
          </a:p>
        </p:txBody>
      </p:sp>
    </p:spTree>
    <p:extLst>
      <p:ext uri="{BB962C8B-B14F-4D97-AF65-F5344CB8AC3E}">
        <p14:creationId xmlns:p14="http://schemas.microsoft.com/office/powerpoint/2010/main" val="290834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EEA9F1-75E4-2F4E-B037-86BFAF3E59B0}"/>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0914678-F644-6BD0-8198-18ED0288337E}"/>
              </a:ext>
            </a:extLst>
          </p:cNvPr>
          <p:cNvSpPr>
            <a:spLocks noGrp="1"/>
          </p:cNvSpPr>
          <p:nvPr>
            <p:ph type="sldNum" sz="quarter" idx="11"/>
          </p:nvPr>
        </p:nvSpPr>
        <p:spPr/>
        <p:txBody>
          <a:bodyPr/>
          <a:lstStyle/>
          <a:p>
            <a:fld id="{0DE708CC-0C3F-4567-9698-B54C0F35BD31}" type="slidenum">
              <a:rPr lang="en-GB" altLang="cs-CZ" noProof="0" smtClean="0"/>
              <a:pPr/>
              <a:t>12</a:t>
            </a:fld>
            <a:endParaRPr lang="en-GB" altLang="cs-CZ" noProof="0" dirty="0"/>
          </a:p>
        </p:txBody>
      </p:sp>
      <p:sp>
        <p:nvSpPr>
          <p:cNvPr id="4" name="Rectangle: Rounded Corners 3">
            <a:extLst>
              <a:ext uri="{FF2B5EF4-FFF2-40B4-BE49-F238E27FC236}">
                <a16:creationId xmlns:a16="http://schemas.microsoft.com/office/drawing/2014/main" id="{9590FC26-E932-FDD4-0323-CC37A4E86310}"/>
              </a:ext>
            </a:extLst>
          </p:cNvPr>
          <p:cNvSpPr/>
          <p:nvPr>
            <p:custDataLst>
              <p:tags r:id="rId2"/>
            </p:custDataLst>
          </p:nvPr>
        </p:nvSpPr>
        <p:spPr bwMode="auto">
          <a:xfrm>
            <a:off x="6286500" y="430530"/>
            <a:ext cx="5524500" cy="891540"/>
          </a:xfrm>
          <a:prstGeom prst="roundRect">
            <a:avLst/>
          </a:prstGeom>
          <a:solidFill>
            <a:srgbClr val="F4F4F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317500" tIns="45720" rIns="114300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5B5B5B"/>
                </a:solidFill>
                <a:effectLst/>
                <a:latin typeface="+mn-lt"/>
              </a:rPr>
              <a:t>Please download and install the Slido app on all computers you use</a:t>
            </a:r>
            <a:endParaRPr kumimoji="0" lang="en-US" sz="2000" b="0" i="0" u="none" strike="noStrike" cap="none" normalizeH="0" baseline="0" dirty="0" err="1">
              <a:ln>
                <a:noFill/>
              </a:ln>
              <a:solidFill>
                <a:srgbClr val="5B5B5B"/>
              </a:solidFill>
              <a:effectLst/>
              <a:latin typeface="+mn-lt"/>
            </a:endParaRPr>
          </a:p>
        </p:txBody>
      </p:sp>
      <p:pic>
        <p:nvPicPr>
          <p:cNvPr id="6" name="Graphic 5">
            <a:extLst>
              <a:ext uri="{FF2B5EF4-FFF2-40B4-BE49-F238E27FC236}">
                <a16:creationId xmlns:a16="http://schemas.microsoft.com/office/drawing/2014/main" id="{CC6375C6-39E5-2220-8D6D-8CC97202EC8D}"/>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8" name="Graphic 7">
            <a:extLst>
              <a:ext uri="{FF2B5EF4-FFF2-40B4-BE49-F238E27FC236}">
                <a16:creationId xmlns:a16="http://schemas.microsoft.com/office/drawing/2014/main" id="{79535246-8A00-9FF8-FBD2-5825F0AC251A}"/>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10" name="Graphic 9">
            <a:extLst>
              <a:ext uri="{FF2B5EF4-FFF2-40B4-BE49-F238E27FC236}">
                <a16:creationId xmlns:a16="http://schemas.microsoft.com/office/drawing/2014/main" id="{A1726746-5FFE-FB9F-6DDD-F13083859DDA}"/>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11" name="Rectangle 10">
            <a:extLst>
              <a:ext uri="{FF2B5EF4-FFF2-40B4-BE49-F238E27FC236}">
                <a16:creationId xmlns:a16="http://schemas.microsoft.com/office/drawing/2014/main" id="{2A0F4C84-F78A-F952-CC66-1BEFB314647E}"/>
              </a:ext>
            </a:extLst>
          </p:cNvPr>
          <p:cNvSpPr/>
          <p:nvPr>
            <p:custDataLst>
              <p:tags r:id="rId6"/>
            </p:custDataLst>
          </p:nvPr>
        </p:nvSpPr>
        <p:spPr bwMode="auto">
          <a:xfrm>
            <a:off x="-94090" y="1517570"/>
            <a:ext cx="7315199" cy="1714500"/>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5B5B5B"/>
                </a:solidFill>
                <a:effectLst/>
                <a:latin typeface="+mn-lt"/>
              </a:rPr>
              <a:t>What are the key types of diversity in the workplace ?</a:t>
            </a:r>
          </a:p>
        </p:txBody>
      </p:sp>
      <p:sp>
        <p:nvSpPr>
          <p:cNvPr id="12" name="Rectangle 11">
            <a:extLst>
              <a:ext uri="{FF2B5EF4-FFF2-40B4-BE49-F238E27FC236}">
                <a16:creationId xmlns:a16="http://schemas.microsoft.com/office/drawing/2014/main" id="{8751B7B5-EB36-DEAD-7BA5-3B9881764A1C}"/>
              </a:ext>
            </a:extLst>
          </p:cNvPr>
          <p:cNvSpPr/>
          <p:nvPr>
            <p:custDataLst>
              <p:tags r:id="rId7"/>
            </p:custDataLst>
          </p:nvPr>
        </p:nvSpPr>
        <p:spPr bwMode="auto">
          <a:xfrm>
            <a:off x="3901440" y="6032500"/>
            <a:ext cx="7315199" cy="51816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5B5B5B"/>
                </a:solidFill>
                <a:effectLst/>
                <a:latin typeface="+mn-lt"/>
              </a:rPr>
              <a:t>ⓘ</a:t>
            </a:r>
            <a:r>
              <a:rPr kumimoji="0" lang="en-US" sz="2000" b="0" i="0" u="none" strike="noStrike" cap="none" normalizeH="0" baseline="0">
                <a:ln>
                  <a:noFill/>
                </a:ln>
                <a:solidFill>
                  <a:srgbClr val="5B5B5B"/>
                </a:solidFill>
                <a:effectLst/>
                <a:latin typeface="+mn-lt"/>
              </a:rPr>
              <a:t> Start presenting to display the poll results on this slide.</a:t>
            </a:r>
            <a:endParaRPr kumimoji="0" lang="en-US" sz="2000" b="0" i="0" u="none" strike="noStrike" cap="none" normalizeH="0" baseline="0" dirty="0" err="1">
              <a:ln>
                <a:noFill/>
              </a:ln>
              <a:solidFill>
                <a:srgbClr val="5B5B5B"/>
              </a:solidFill>
              <a:effectLst/>
              <a:latin typeface="+mn-lt"/>
            </a:endParaRPr>
          </a:p>
        </p:txBody>
      </p:sp>
    </p:spTree>
    <p:custDataLst>
      <p:tags r:id="rId1"/>
    </p:custDataLst>
    <p:extLst>
      <p:ext uri="{BB962C8B-B14F-4D97-AF65-F5344CB8AC3E}">
        <p14:creationId xmlns:p14="http://schemas.microsoft.com/office/powerpoint/2010/main" val="411883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20DB42-7122-4E5F-8B26-EAE1632B6F67}"/>
              </a:ext>
            </a:extLst>
          </p:cNvPr>
          <p:cNvPicPr>
            <a:picLocks noChangeAspect="1"/>
          </p:cNvPicPr>
          <p:nvPr/>
        </p:nvPicPr>
        <p:blipFill>
          <a:blip r:embed="rId2"/>
          <a:stretch>
            <a:fillRect/>
          </a:stretch>
        </p:blipFill>
        <p:spPr>
          <a:xfrm>
            <a:off x="407506" y="436038"/>
            <a:ext cx="7911547" cy="5630741"/>
          </a:xfrm>
          <a:prstGeom prst="rect">
            <a:avLst/>
          </a:prstGeom>
        </p:spPr>
      </p:pic>
    </p:spTree>
    <p:extLst>
      <p:ext uri="{BB962C8B-B14F-4D97-AF65-F5344CB8AC3E}">
        <p14:creationId xmlns:p14="http://schemas.microsoft.com/office/powerpoint/2010/main" val="36407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2489-B4C2-029D-02E6-CDA03B61FA2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C19493-43DE-77CD-276A-18278D9AAFBD}"/>
              </a:ext>
            </a:extLst>
          </p:cNvPr>
          <p:cNvPicPr>
            <a:picLocks noChangeAspect="1"/>
          </p:cNvPicPr>
          <p:nvPr/>
        </p:nvPicPr>
        <p:blipFill>
          <a:blip r:embed="rId2"/>
          <a:stretch>
            <a:fillRect/>
          </a:stretch>
        </p:blipFill>
        <p:spPr>
          <a:xfrm>
            <a:off x="699777" y="426078"/>
            <a:ext cx="9411516" cy="5937399"/>
          </a:xfrm>
          <a:prstGeom prst="rect">
            <a:avLst/>
          </a:prstGeom>
        </p:spPr>
      </p:pic>
    </p:spTree>
    <p:extLst>
      <p:ext uri="{BB962C8B-B14F-4D97-AF65-F5344CB8AC3E}">
        <p14:creationId xmlns:p14="http://schemas.microsoft.com/office/powerpoint/2010/main" val="66967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D5FD5-59B8-5536-1626-B04A17CC9E0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0D1CE5-EE76-2BA0-59DF-01659C7A9C77}"/>
              </a:ext>
            </a:extLst>
          </p:cNvPr>
          <p:cNvSpPr>
            <a:spLocks noGrp="1"/>
          </p:cNvSpPr>
          <p:nvPr>
            <p:ph type="sldNum" sz="quarter" idx="11"/>
          </p:nvPr>
        </p:nvSpPr>
        <p:spPr/>
        <p:txBody>
          <a:bodyPr/>
          <a:lstStyle/>
          <a:p>
            <a:fld id="{D6D6C118-631F-4A80-9886-907009361577}"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F91875A9-F2DF-75ED-45CF-471CC6BF8B4B}"/>
              </a:ext>
            </a:extLst>
          </p:cNvPr>
          <p:cNvSpPr>
            <a:spLocks noGrp="1"/>
          </p:cNvSpPr>
          <p:nvPr>
            <p:ph type="title"/>
          </p:nvPr>
        </p:nvSpPr>
        <p:spPr>
          <a:xfrm>
            <a:off x="131280" y="152212"/>
            <a:ext cx="10753200" cy="451576"/>
          </a:xfrm>
        </p:spPr>
        <p:txBody>
          <a:bodyPr/>
          <a:lstStyle/>
          <a:p>
            <a:r>
              <a:rPr lang="en-US" dirty="0"/>
              <a:t>Cultural competence</a:t>
            </a:r>
          </a:p>
        </p:txBody>
      </p:sp>
      <p:sp>
        <p:nvSpPr>
          <p:cNvPr id="6" name="TextBox 5">
            <a:extLst>
              <a:ext uri="{FF2B5EF4-FFF2-40B4-BE49-F238E27FC236}">
                <a16:creationId xmlns:a16="http://schemas.microsoft.com/office/drawing/2014/main" id="{FF817329-5AA6-DC01-A66E-A6245B00FE8D}"/>
              </a:ext>
            </a:extLst>
          </p:cNvPr>
          <p:cNvSpPr txBox="1"/>
          <p:nvPr/>
        </p:nvSpPr>
        <p:spPr>
          <a:xfrm>
            <a:off x="36720" y="610417"/>
            <a:ext cx="10942320" cy="627864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Cultural competence is understanding, communicating with, and effectively interacting with people across cultures. An awareness of one’s cultural worldview, the capacity to recognize and appreciate cultural differences, and the skills necessary to navigate diverse cultural contexts (Oxford Review, n.d.).</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Cultural competence comprises four components:</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Awareness of one's cultural worldview</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Attitude towards cultural differences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Knowledge of different cultural practices and worldviews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Cross-cultural skills</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Acquiring Cultural Competence</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Starts with Awareness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Grows with Knowledge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Enhanced with Specific Skills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Polished through Cross-Cultural Encounters</a:t>
            </a:r>
          </a:p>
          <a:p>
            <a:endParaRPr lang="en-US" sz="1800" dirty="0"/>
          </a:p>
        </p:txBody>
      </p:sp>
      <p:pic>
        <p:nvPicPr>
          <p:cNvPr id="5" name="Picture 4">
            <a:extLst>
              <a:ext uri="{FF2B5EF4-FFF2-40B4-BE49-F238E27FC236}">
                <a16:creationId xmlns:a16="http://schemas.microsoft.com/office/drawing/2014/main" id="{7B17252C-2E8B-F451-E10F-FDC6BB239141}"/>
              </a:ext>
            </a:extLst>
          </p:cNvPr>
          <p:cNvPicPr>
            <a:picLocks noChangeAspect="1"/>
          </p:cNvPicPr>
          <p:nvPr/>
        </p:nvPicPr>
        <p:blipFill>
          <a:blip r:embed="rId2"/>
          <a:stretch>
            <a:fillRect/>
          </a:stretch>
        </p:blipFill>
        <p:spPr>
          <a:xfrm>
            <a:off x="7776577" y="2461846"/>
            <a:ext cx="4084674" cy="2575783"/>
          </a:xfrm>
          <a:prstGeom prst="rect">
            <a:avLst/>
          </a:prstGeom>
          <a:ln>
            <a:noFill/>
          </a:ln>
          <a:effectLst>
            <a:softEdge rad="112500"/>
          </a:effectLst>
        </p:spPr>
      </p:pic>
    </p:spTree>
    <p:extLst>
      <p:ext uri="{BB962C8B-B14F-4D97-AF65-F5344CB8AC3E}">
        <p14:creationId xmlns:p14="http://schemas.microsoft.com/office/powerpoint/2010/main" val="44410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5D1A-169A-34E2-93B8-3D3B41CE3B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4EEBFC-9E32-A042-249E-020BDB7F8653}"/>
              </a:ext>
            </a:extLst>
          </p:cNvPr>
          <p:cNvSpPr>
            <a:spLocks noGrp="1"/>
          </p:cNvSpPr>
          <p:nvPr>
            <p:ph type="title"/>
          </p:nvPr>
        </p:nvSpPr>
        <p:spPr>
          <a:xfrm>
            <a:off x="1967584" y="0"/>
            <a:ext cx="10753200" cy="451576"/>
          </a:xfrm>
        </p:spPr>
        <p:txBody>
          <a:bodyPr/>
          <a:lstStyle/>
          <a:p>
            <a:r>
              <a:rPr lang="en-US" sz="4000" dirty="0"/>
              <a:t>Diversity Branding Definition</a:t>
            </a:r>
            <a:endParaRPr lang="en-US" dirty="0"/>
          </a:p>
        </p:txBody>
      </p:sp>
      <p:sp>
        <p:nvSpPr>
          <p:cNvPr id="7" name="TextBox 6">
            <a:extLst>
              <a:ext uri="{FF2B5EF4-FFF2-40B4-BE49-F238E27FC236}">
                <a16:creationId xmlns:a16="http://schemas.microsoft.com/office/drawing/2014/main" id="{D82F4F3A-BC63-0068-7DA0-35B48BAB61B6}"/>
              </a:ext>
            </a:extLst>
          </p:cNvPr>
          <p:cNvSpPr txBox="1"/>
          <p:nvPr/>
        </p:nvSpPr>
        <p:spPr>
          <a:xfrm>
            <a:off x="124016" y="582204"/>
            <a:ext cx="10173870" cy="286232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Authentic branding reflects an organization’s commitment to diversity, aiming to attract diverse talent while addressing internal biases. </a:t>
            </a:r>
          </a:p>
          <a:p>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Companies leveraging authentic diversity branding experience a 15% increase in applicant diversity​</a:t>
            </a:r>
          </a:p>
          <a:p>
            <a:pPr marL="285750" indent="-2857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Misaligned branding statements can backfire, undermining efforts if not supported by genuine practices​(Diversity Branding Stra…).</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hlinkClick r:id="rId2"/>
              </a:rPr>
              <a:t>https://www.youtube.com/watch?v=h2YTEbPIBck</a:t>
            </a:r>
            <a:r>
              <a:rPr lang="en-US" sz="18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64A8974-84BB-37BF-0F5B-8893C3B1DE3E}"/>
              </a:ext>
            </a:extLst>
          </p:cNvPr>
          <p:cNvGraphicFramePr>
            <a:graphicFrameLocks noGrp="1"/>
          </p:cNvGraphicFramePr>
          <p:nvPr>
            <p:extLst>
              <p:ext uri="{D42A27DB-BD31-4B8C-83A1-F6EECF244321}">
                <p14:modId xmlns:p14="http://schemas.microsoft.com/office/powerpoint/2010/main" val="869058410"/>
              </p:ext>
            </p:extLst>
          </p:nvPr>
        </p:nvGraphicFramePr>
        <p:xfrm>
          <a:off x="681134" y="3886529"/>
          <a:ext cx="7445829" cy="1906016"/>
        </p:xfrm>
        <a:graphic>
          <a:graphicData uri="http://schemas.openxmlformats.org/drawingml/2006/table">
            <a:tbl>
              <a:tblPr/>
              <a:tblGrid>
                <a:gridCol w="1847461">
                  <a:extLst>
                    <a:ext uri="{9D8B030D-6E8A-4147-A177-3AD203B41FA5}">
                      <a16:colId xmlns:a16="http://schemas.microsoft.com/office/drawing/2014/main" val="1598785549"/>
                    </a:ext>
                  </a:extLst>
                </a:gridCol>
                <a:gridCol w="1399592">
                  <a:extLst>
                    <a:ext uri="{9D8B030D-6E8A-4147-A177-3AD203B41FA5}">
                      <a16:colId xmlns:a16="http://schemas.microsoft.com/office/drawing/2014/main" val="101093825"/>
                    </a:ext>
                  </a:extLst>
                </a:gridCol>
                <a:gridCol w="1399592">
                  <a:extLst>
                    <a:ext uri="{9D8B030D-6E8A-4147-A177-3AD203B41FA5}">
                      <a16:colId xmlns:a16="http://schemas.microsoft.com/office/drawing/2014/main" val="561189750"/>
                    </a:ext>
                  </a:extLst>
                </a:gridCol>
                <a:gridCol w="1399592">
                  <a:extLst>
                    <a:ext uri="{9D8B030D-6E8A-4147-A177-3AD203B41FA5}">
                      <a16:colId xmlns:a16="http://schemas.microsoft.com/office/drawing/2014/main" val="130060208"/>
                    </a:ext>
                  </a:extLst>
                </a:gridCol>
                <a:gridCol w="1399592">
                  <a:extLst>
                    <a:ext uri="{9D8B030D-6E8A-4147-A177-3AD203B41FA5}">
                      <a16:colId xmlns:a16="http://schemas.microsoft.com/office/drawing/2014/main" val="3592821203"/>
                    </a:ext>
                  </a:extLst>
                </a:gridCol>
              </a:tblGrid>
              <a:tr h="277688">
                <a:tc>
                  <a:txBody>
                    <a:bodyPr/>
                    <a:lstStyle/>
                    <a:p>
                      <a:r>
                        <a:rPr lang="en-US" sz="1100" b="1" dirty="0"/>
                        <a:t>Company</a:t>
                      </a:r>
                      <a:endParaRPr lang="en-US" sz="1100" dirty="0"/>
                    </a:p>
                  </a:txBody>
                  <a:tcPr marL="57403" marR="57403" marT="28702" marB="28702" anchor="ctr">
                    <a:lnL>
                      <a:noFill/>
                    </a:lnL>
                    <a:lnR>
                      <a:noFill/>
                    </a:lnR>
                    <a:lnT>
                      <a:noFill/>
                    </a:lnT>
                    <a:lnB>
                      <a:noFill/>
                    </a:lnB>
                    <a:noFill/>
                  </a:tcPr>
                </a:tc>
                <a:tc>
                  <a:txBody>
                    <a:bodyPr/>
                    <a:lstStyle/>
                    <a:p>
                      <a:r>
                        <a:rPr lang="en-US" sz="1100" b="1" dirty="0"/>
                        <a:t>Metric</a:t>
                      </a:r>
                      <a:endParaRPr lang="en-US" sz="1100" dirty="0"/>
                    </a:p>
                  </a:txBody>
                  <a:tcPr marL="57403" marR="57403" marT="28702" marB="28702" anchor="ctr">
                    <a:lnL>
                      <a:noFill/>
                    </a:lnL>
                    <a:lnR>
                      <a:noFill/>
                    </a:lnR>
                    <a:lnT>
                      <a:noFill/>
                    </a:lnT>
                    <a:lnB>
                      <a:noFill/>
                    </a:lnB>
                    <a:noFill/>
                  </a:tcPr>
                </a:tc>
                <a:tc>
                  <a:txBody>
                    <a:bodyPr/>
                    <a:lstStyle/>
                    <a:p>
                      <a:r>
                        <a:rPr lang="en-US" sz="1100" b="1"/>
                        <a:t>Before Implementation</a:t>
                      </a:r>
                      <a:endParaRPr lang="en-US" sz="1100"/>
                    </a:p>
                  </a:txBody>
                  <a:tcPr marL="57403" marR="57403" marT="28702" marB="28702" anchor="ctr">
                    <a:lnL>
                      <a:noFill/>
                    </a:lnL>
                    <a:lnR>
                      <a:noFill/>
                    </a:lnR>
                    <a:lnT>
                      <a:noFill/>
                    </a:lnT>
                    <a:lnB>
                      <a:noFill/>
                    </a:lnB>
                    <a:noFill/>
                  </a:tcPr>
                </a:tc>
                <a:tc>
                  <a:txBody>
                    <a:bodyPr/>
                    <a:lstStyle/>
                    <a:p>
                      <a:r>
                        <a:rPr lang="en-US" sz="1100" b="1"/>
                        <a:t>After Implementation</a:t>
                      </a:r>
                      <a:endParaRPr lang="en-US" sz="1100"/>
                    </a:p>
                  </a:txBody>
                  <a:tcPr marL="57403" marR="57403" marT="28702" marB="28702" anchor="ctr">
                    <a:lnL>
                      <a:noFill/>
                    </a:lnL>
                    <a:lnR>
                      <a:noFill/>
                    </a:lnR>
                    <a:lnT>
                      <a:noFill/>
                    </a:lnT>
                    <a:lnB>
                      <a:noFill/>
                    </a:lnB>
                    <a:noFill/>
                  </a:tcPr>
                </a:tc>
                <a:tc>
                  <a:txBody>
                    <a:bodyPr/>
                    <a:lstStyle/>
                    <a:p>
                      <a:r>
                        <a:rPr lang="en-US" sz="1100" b="1"/>
                        <a:t>Source</a:t>
                      </a:r>
                      <a:endParaRPr lang="en-US" sz="1100"/>
                    </a:p>
                  </a:txBody>
                  <a:tcPr marL="57403" marR="57403" marT="28702" marB="28702" anchor="ctr">
                    <a:lnL>
                      <a:noFill/>
                    </a:lnL>
                    <a:lnR>
                      <a:noFill/>
                    </a:lnR>
                    <a:lnT>
                      <a:noFill/>
                    </a:lnT>
                    <a:lnB>
                      <a:noFill/>
                    </a:lnB>
                    <a:noFill/>
                  </a:tcPr>
                </a:tc>
                <a:extLst>
                  <a:ext uri="{0D108BD9-81ED-4DB2-BD59-A6C34878D82A}">
                    <a16:rowId xmlns:a16="http://schemas.microsoft.com/office/drawing/2014/main" val="3098523340"/>
                  </a:ext>
                </a:extLst>
              </a:tr>
              <a:tr h="277688">
                <a:tc>
                  <a:txBody>
                    <a:bodyPr/>
                    <a:lstStyle/>
                    <a:p>
                      <a:r>
                        <a:rPr lang="en-US" sz="1100" b="1" dirty="0"/>
                        <a:t>Pfizer</a:t>
                      </a:r>
                      <a:endParaRPr lang="en-US" sz="1100" dirty="0"/>
                    </a:p>
                  </a:txBody>
                  <a:tcPr marL="57403" marR="57403" marT="28702" marB="28702" anchor="ctr">
                    <a:lnL>
                      <a:noFill/>
                    </a:lnL>
                    <a:lnR>
                      <a:noFill/>
                    </a:lnR>
                    <a:lnT>
                      <a:noFill/>
                    </a:lnT>
                    <a:lnB>
                      <a:noFill/>
                    </a:lnB>
                    <a:noFill/>
                  </a:tcPr>
                </a:tc>
                <a:tc>
                  <a:txBody>
                    <a:bodyPr/>
                    <a:lstStyle/>
                    <a:p>
                      <a:r>
                        <a:rPr lang="en-US" sz="1100" dirty="0"/>
                        <a:t>Employee Engagement (%)</a:t>
                      </a:r>
                    </a:p>
                  </a:txBody>
                  <a:tcPr marL="57403" marR="57403" marT="28702" marB="28702" anchor="ctr">
                    <a:lnL>
                      <a:noFill/>
                    </a:lnL>
                    <a:lnR>
                      <a:noFill/>
                    </a:lnR>
                    <a:lnT>
                      <a:noFill/>
                    </a:lnT>
                    <a:lnB>
                      <a:noFill/>
                    </a:lnB>
                    <a:noFill/>
                  </a:tcPr>
                </a:tc>
                <a:tc>
                  <a:txBody>
                    <a:bodyPr/>
                    <a:lstStyle/>
                    <a:p>
                      <a:r>
                        <a:rPr lang="en-US" sz="1100" dirty="0"/>
                        <a:t>78%</a:t>
                      </a:r>
                    </a:p>
                  </a:txBody>
                  <a:tcPr marL="57403" marR="57403" marT="28702" marB="28702" anchor="ctr">
                    <a:lnL>
                      <a:noFill/>
                    </a:lnL>
                    <a:lnR>
                      <a:noFill/>
                    </a:lnR>
                    <a:lnT>
                      <a:noFill/>
                    </a:lnT>
                    <a:lnB>
                      <a:noFill/>
                    </a:lnB>
                    <a:noFill/>
                  </a:tcPr>
                </a:tc>
                <a:tc>
                  <a:txBody>
                    <a:bodyPr/>
                    <a:lstStyle/>
                    <a:p>
                      <a:r>
                        <a:rPr lang="en-US" sz="1100"/>
                        <a:t>85%</a:t>
                      </a:r>
                    </a:p>
                  </a:txBody>
                  <a:tcPr marL="57403" marR="57403" marT="28702" marB="28702" anchor="ctr">
                    <a:lnL>
                      <a:noFill/>
                    </a:lnL>
                    <a:lnR>
                      <a:noFill/>
                    </a:lnR>
                    <a:lnT>
                      <a:noFill/>
                    </a:lnT>
                    <a:lnB>
                      <a:noFill/>
                    </a:lnB>
                    <a:noFill/>
                  </a:tcPr>
                </a:tc>
                <a:tc>
                  <a:txBody>
                    <a:bodyPr/>
                    <a:lstStyle/>
                    <a:p>
                      <a:r>
                        <a:rPr lang="en-US" sz="1100">
                          <a:hlinkClick r:id="rId3"/>
                        </a:rPr>
                        <a:t>Pfizer DEI Case Study</a:t>
                      </a:r>
                      <a:endParaRPr lang="en-US" sz="1100"/>
                    </a:p>
                  </a:txBody>
                  <a:tcPr marL="57403" marR="57403" marT="28702" marB="28702" anchor="ctr">
                    <a:lnL>
                      <a:noFill/>
                    </a:lnL>
                    <a:lnR>
                      <a:noFill/>
                    </a:lnR>
                    <a:lnT>
                      <a:noFill/>
                    </a:lnT>
                    <a:lnB>
                      <a:noFill/>
                    </a:lnB>
                    <a:noFill/>
                  </a:tcPr>
                </a:tc>
                <a:extLst>
                  <a:ext uri="{0D108BD9-81ED-4DB2-BD59-A6C34878D82A}">
                    <a16:rowId xmlns:a16="http://schemas.microsoft.com/office/drawing/2014/main" val="532325078"/>
                  </a:ext>
                </a:extLst>
              </a:tr>
              <a:tr h="426480">
                <a:tc>
                  <a:txBody>
                    <a:bodyPr/>
                    <a:lstStyle/>
                    <a:p>
                      <a:r>
                        <a:rPr lang="en-US" sz="1100" b="1" dirty="0"/>
                        <a:t>Google</a:t>
                      </a:r>
                      <a:endParaRPr lang="en-US" sz="1100" dirty="0"/>
                    </a:p>
                  </a:txBody>
                  <a:tcPr marL="57403" marR="57403" marT="28702" marB="28702" anchor="ctr">
                    <a:lnL>
                      <a:noFill/>
                    </a:lnL>
                    <a:lnR>
                      <a:noFill/>
                    </a:lnR>
                    <a:lnT>
                      <a:noFill/>
                    </a:lnT>
                    <a:lnB>
                      <a:noFill/>
                    </a:lnB>
                    <a:noFill/>
                  </a:tcPr>
                </a:tc>
                <a:tc>
                  <a:txBody>
                    <a:bodyPr/>
                    <a:lstStyle/>
                    <a:p>
                      <a:r>
                        <a:rPr lang="en-US" sz="1100" dirty="0"/>
                        <a:t>Representation of Women in Tech Roles (%)</a:t>
                      </a:r>
                    </a:p>
                  </a:txBody>
                  <a:tcPr marL="57403" marR="57403" marT="28702" marB="28702" anchor="ctr">
                    <a:lnL>
                      <a:noFill/>
                    </a:lnL>
                    <a:lnR>
                      <a:noFill/>
                    </a:lnR>
                    <a:lnT>
                      <a:noFill/>
                    </a:lnT>
                    <a:lnB>
                      <a:noFill/>
                    </a:lnB>
                    <a:noFill/>
                  </a:tcPr>
                </a:tc>
                <a:tc>
                  <a:txBody>
                    <a:bodyPr/>
                    <a:lstStyle/>
                    <a:p>
                      <a:r>
                        <a:rPr lang="en-US" sz="1100" dirty="0"/>
                        <a:t>20%</a:t>
                      </a:r>
                    </a:p>
                  </a:txBody>
                  <a:tcPr marL="57403" marR="57403" marT="28702" marB="28702" anchor="ctr">
                    <a:lnL>
                      <a:noFill/>
                    </a:lnL>
                    <a:lnR>
                      <a:noFill/>
                    </a:lnR>
                    <a:lnT>
                      <a:noFill/>
                    </a:lnT>
                    <a:lnB>
                      <a:noFill/>
                    </a:lnB>
                    <a:noFill/>
                  </a:tcPr>
                </a:tc>
                <a:tc>
                  <a:txBody>
                    <a:bodyPr/>
                    <a:lstStyle/>
                    <a:p>
                      <a:r>
                        <a:rPr lang="en-US" sz="1100" dirty="0"/>
                        <a:t>25%</a:t>
                      </a:r>
                    </a:p>
                  </a:txBody>
                  <a:tcPr marL="57403" marR="57403" marT="28702" marB="28702" anchor="ctr">
                    <a:lnL>
                      <a:noFill/>
                    </a:lnL>
                    <a:lnR>
                      <a:noFill/>
                    </a:lnR>
                    <a:lnT>
                      <a:noFill/>
                    </a:lnT>
                    <a:lnB>
                      <a:noFill/>
                    </a:lnB>
                    <a:noFill/>
                  </a:tcPr>
                </a:tc>
                <a:tc>
                  <a:txBody>
                    <a:bodyPr/>
                    <a:lstStyle/>
                    <a:p>
                      <a:r>
                        <a:rPr lang="en-US" sz="1100">
                          <a:hlinkClick r:id="rId4"/>
                        </a:rPr>
                        <a:t>Google Diversity Annual Report</a:t>
                      </a:r>
                      <a:endParaRPr lang="en-US" sz="1100"/>
                    </a:p>
                  </a:txBody>
                  <a:tcPr marL="57403" marR="57403" marT="28702" marB="28702" anchor="ctr">
                    <a:lnL>
                      <a:noFill/>
                    </a:lnL>
                    <a:lnR>
                      <a:noFill/>
                    </a:lnR>
                    <a:lnT>
                      <a:noFill/>
                    </a:lnT>
                    <a:lnB>
                      <a:noFill/>
                    </a:lnB>
                    <a:noFill/>
                  </a:tcPr>
                </a:tc>
                <a:extLst>
                  <a:ext uri="{0D108BD9-81ED-4DB2-BD59-A6C34878D82A}">
                    <a16:rowId xmlns:a16="http://schemas.microsoft.com/office/drawing/2014/main" val="1394197055"/>
                  </a:ext>
                </a:extLst>
              </a:tr>
              <a:tr h="396236">
                <a:tc>
                  <a:txBody>
                    <a:bodyPr/>
                    <a:lstStyle/>
                    <a:p>
                      <a:r>
                        <a:rPr lang="en-US" sz="1100" b="1"/>
                        <a:t>Microsoft</a:t>
                      </a:r>
                      <a:endParaRPr lang="en-US" sz="1100"/>
                    </a:p>
                  </a:txBody>
                  <a:tcPr marL="57403" marR="57403" marT="28702" marB="28702" anchor="ctr">
                    <a:lnL>
                      <a:noFill/>
                    </a:lnL>
                    <a:lnR>
                      <a:noFill/>
                    </a:lnR>
                    <a:lnT>
                      <a:noFill/>
                    </a:lnT>
                    <a:lnB>
                      <a:noFill/>
                    </a:lnB>
                    <a:noFill/>
                  </a:tcPr>
                </a:tc>
                <a:tc>
                  <a:txBody>
                    <a:bodyPr/>
                    <a:lstStyle/>
                    <a:p>
                      <a:r>
                        <a:rPr lang="en-US" sz="1100" dirty="0"/>
                        <a:t>Representation of Women in Global Workforce (%)</a:t>
                      </a:r>
                    </a:p>
                  </a:txBody>
                  <a:tcPr marL="57403" marR="57403" marT="28702" marB="28702" anchor="ctr">
                    <a:lnL>
                      <a:noFill/>
                    </a:lnL>
                    <a:lnR>
                      <a:noFill/>
                    </a:lnR>
                    <a:lnT>
                      <a:noFill/>
                    </a:lnT>
                    <a:lnB>
                      <a:noFill/>
                    </a:lnB>
                    <a:noFill/>
                  </a:tcPr>
                </a:tc>
                <a:tc>
                  <a:txBody>
                    <a:bodyPr/>
                    <a:lstStyle/>
                    <a:p>
                      <a:r>
                        <a:rPr lang="en-US" sz="1100"/>
                        <a:t>29%</a:t>
                      </a:r>
                    </a:p>
                  </a:txBody>
                  <a:tcPr marL="57403" marR="57403" marT="28702" marB="28702" anchor="ctr">
                    <a:lnL>
                      <a:noFill/>
                    </a:lnL>
                    <a:lnR>
                      <a:noFill/>
                    </a:lnR>
                    <a:lnT>
                      <a:noFill/>
                    </a:lnT>
                    <a:lnB>
                      <a:noFill/>
                    </a:lnB>
                    <a:noFill/>
                  </a:tcPr>
                </a:tc>
                <a:tc>
                  <a:txBody>
                    <a:bodyPr/>
                    <a:lstStyle/>
                    <a:p>
                      <a:r>
                        <a:rPr lang="en-US" sz="1100" dirty="0"/>
                        <a:t>30%</a:t>
                      </a:r>
                    </a:p>
                  </a:txBody>
                  <a:tcPr marL="57403" marR="57403" marT="28702" marB="28702" anchor="ctr">
                    <a:lnL>
                      <a:noFill/>
                    </a:lnL>
                    <a:lnR>
                      <a:noFill/>
                    </a:lnR>
                    <a:lnT>
                      <a:noFill/>
                    </a:lnT>
                    <a:lnB>
                      <a:noFill/>
                    </a:lnB>
                    <a:noFill/>
                  </a:tcPr>
                </a:tc>
                <a:tc>
                  <a:txBody>
                    <a:bodyPr/>
                    <a:lstStyle/>
                    <a:p>
                      <a:r>
                        <a:rPr lang="en-US" sz="1100" dirty="0" err="1">
                          <a:hlinkClick r:id="rId5"/>
                        </a:rPr>
                        <a:t>CultureAlly</a:t>
                      </a:r>
                      <a:r>
                        <a:rPr lang="en-US" sz="1100" dirty="0">
                          <a:hlinkClick r:id="rId5"/>
                        </a:rPr>
                        <a:t> Blog</a:t>
                      </a:r>
                      <a:endParaRPr lang="en-US" sz="1100" dirty="0"/>
                    </a:p>
                  </a:txBody>
                  <a:tcPr marL="57403" marR="57403" marT="28702" marB="28702" anchor="ctr">
                    <a:lnL>
                      <a:noFill/>
                    </a:lnL>
                    <a:lnR>
                      <a:noFill/>
                    </a:lnR>
                    <a:lnT>
                      <a:noFill/>
                    </a:lnT>
                    <a:lnB>
                      <a:noFill/>
                    </a:lnB>
                    <a:noFill/>
                  </a:tcPr>
                </a:tc>
                <a:extLst>
                  <a:ext uri="{0D108BD9-81ED-4DB2-BD59-A6C34878D82A}">
                    <a16:rowId xmlns:a16="http://schemas.microsoft.com/office/drawing/2014/main" val="1785829516"/>
                  </a:ext>
                </a:extLst>
              </a:tr>
            </a:tbl>
          </a:graphicData>
        </a:graphic>
      </p:graphicFrame>
      <p:pic>
        <p:nvPicPr>
          <p:cNvPr id="3" name="Picture 2">
            <a:extLst>
              <a:ext uri="{FF2B5EF4-FFF2-40B4-BE49-F238E27FC236}">
                <a16:creationId xmlns:a16="http://schemas.microsoft.com/office/drawing/2014/main" id="{0D352DE5-7D15-BFEB-AE88-2E840EF5C952}"/>
              </a:ext>
            </a:extLst>
          </p:cNvPr>
          <p:cNvPicPr>
            <a:picLocks noChangeAspect="1"/>
          </p:cNvPicPr>
          <p:nvPr/>
        </p:nvPicPr>
        <p:blipFill>
          <a:blip r:embed="rId6"/>
          <a:stretch>
            <a:fillRect/>
          </a:stretch>
        </p:blipFill>
        <p:spPr>
          <a:xfrm>
            <a:off x="5606431" y="2090057"/>
            <a:ext cx="1744136" cy="1343392"/>
          </a:xfrm>
          <a:prstGeom prst="rect">
            <a:avLst/>
          </a:prstGeom>
        </p:spPr>
      </p:pic>
    </p:spTree>
    <p:extLst>
      <p:ext uri="{BB962C8B-B14F-4D97-AF65-F5344CB8AC3E}">
        <p14:creationId xmlns:p14="http://schemas.microsoft.com/office/powerpoint/2010/main" val="120076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92E55-9699-EE4C-CAFA-0397398641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5C0C6B-C716-AE73-8657-312C84509978}"/>
              </a:ext>
            </a:extLst>
          </p:cNvPr>
          <p:cNvSpPr>
            <a:spLocks noGrp="1"/>
          </p:cNvSpPr>
          <p:nvPr>
            <p:ph type="title"/>
          </p:nvPr>
        </p:nvSpPr>
        <p:spPr>
          <a:xfrm>
            <a:off x="414000" y="81825"/>
            <a:ext cx="10753200" cy="451576"/>
          </a:xfrm>
        </p:spPr>
        <p:txBody>
          <a:bodyPr/>
          <a:lstStyle/>
          <a:p>
            <a:r>
              <a:rPr lang="en-US" sz="1600" dirty="0">
                <a:latin typeface="Times New Roman" panose="02020603050405020304" pitchFamily="18" charset="0"/>
                <a:cs typeface="Times New Roman" panose="02020603050405020304" pitchFamily="18" charset="0"/>
              </a:rPr>
              <a:t>Managing diversity involves planning and implementing organizational systems and practices to maximize diversity’s potential advantages while minimizing its potential disadvantages.</a:t>
            </a:r>
          </a:p>
        </p:txBody>
      </p:sp>
      <p:pic>
        <p:nvPicPr>
          <p:cNvPr id="6" name="Picture 5">
            <a:extLst>
              <a:ext uri="{FF2B5EF4-FFF2-40B4-BE49-F238E27FC236}">
                <a16:creationId xmlns:a16="http://schemas.microsoft.com/office/drawing/2014/main" id="{082F4450-F177-B5EC-D2D1-0790C5633390}"/>
              </a:ext>
            </a:extLst>
          </p:cNvPr>
          <p:cNvPicPr>
            <a:picLocks noChangeAspect="1"/>
          </p:cNvPicPr>
          <p:nvPr/>
        </p:nvPicPr>
        <p:blipFill>
          <a:blip r:embed="rId2"/>
          <a:stretch>
            <a:fillRect/>
          </a:stretch>
        </p:blipFill>
        <p:spPr>
          <a:xfrm>
            <a:off x="0" y="1388591"/>
            <a:ext cx="7205037" cy="3984219"/>
          </a:xfrm>
          <a:prstGeom prst="rect">
            <a:avLst/>
          </a:prstGeom>
        </p:spPr>
      </p:pic>
      <p:sp>
        <p:nvSpPr>
          <p:cNvPr id="7" name="TextBox 6">
            <a:extLst>
              <a:ext uri="{FF2B5EF4-FFF2-40B4-BE49-F238E27FC236}">
                <a16:creationId xmlns:a16="http://schemas.microsoft.com/office/drawing/2014/main" id="{12CE1816-779F-C4CC-F41A-516D615927EA}"/>
              </a:ext>
            </a:extLst>
          </p:cNvPr>
          <p:cNvSpPr txBox="1"/>
          <p:nvPr/>
        </p:nvSpPr>
        <p:spPr>
          <a:xfrm>
            <a:off x="7205037" y="517803"/>
            <a:ext cx="4858139" cy="6340197"/>
          </a:xfrm>
          <a:prstGeom prst="rect">
            <a:avLst/>
          </a:prstGeom>
          <a:noFill/>
        </p:spPr>
        <p:txBody>
          <a:bodyPr wrap="square" rtlCol="0">
            <a:spAutoFit/>
          </a:bodyPr>
          <a:lstStyle/>
          <a:p>
            <a:pPr marL="171450" indent="-171450" algn="l">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Inclusive workplace culture such as </a:t>
            </a:r>
            <a:r>
              <a:rPr lang="en-US" sz="1400" dirty="0">
                <a:solidFill>
                  <a:schemeClr val="accent1"/>
                </a:solidFill>
                <a:latin typeface="Times New Roman" panose="02020603050405020304" pitchFamily="18" charset="0"/>
                <a:cs typeface="Times New Roman" panose="02020603050405020304" pitchFamily="18" charset="0"/>
              </a:rPr>
              <a:t>online modules, workshops, or coaching, </a:t>
            </a:r>
            <a:r>
              <a:rPr lang="en-US" sz="1400" dirty="0">
                <a:latin typeface="Times New Roman" panose="02020603050405020304" pitchFamily="18" charset="0"/>
                <a:cs typeface="Times New Roman" panose="02020603050405020304" pitchFamily="18" charset="0"/>
              </a:rPr>
              <a:t>focusing on unconscious bias, cultural awareness, and effective communication.</a:t>
            </a:r>
          </a:p>
          <a:p>
            <a:pPr algn="l"/>
            <a:r>
              <a:rPr lang="en-US" sz="1400" b="0" i="0" dirty="0">
                <a:solidFill>
                  <a:srgbClr val="000000"/>
                </a:solidFill>
                <a:effectLst/>
                <a:latin typeface="Times New Roman" panose="02020603050405020304" pitchFamily="18" charset="0"/>
                <a:cs typeface="Times New Roman" panose="02020603050405020304" pitchFamily="18" charset="0"/>
              </a:rPr>
              <a:t>For example, Google offers a program called “Unconscious Bias” that teaches employees how to recognize and overcome their biases and create a more inclusive work environment. The training has been credited with helping to increase diversity in the company’s workforce.</a:t>
            </a:r>
            <a:endParaRPr lang="en-US" sz="1400" dirty="0">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Flexible Diversity Solutions: Use </a:t>
            </a:r>
            <a:r>
              <a:rPr lang="en-US" sz="1400" dirty="0">
                <a:solidFill>
                  <a:schemeClr val="accent1"/>
                </a:solidFill>
                <a:latin typeface="Times New Roman" panose="02020603050405020304" pitchFamily="18" charset="0"/>
                <a:cs typeface="Times New Roman" panose="02020603050405020304" pitchFamily="18" charset="0"/>
              </a:rPr>
              <a:t>hybrid models and tools like </a:t>
            </a:r>
            <a:r>
              <a:rPr lang="en-US" sz="1400" dirty="0">
                <a:latin typeface="Times New Roman" panose="02020603050405020304" pitchFamily="18" charset="0"/>
                <a:cs typeface="Times New Roman" panose="02020603050405020304" pitchFamily="18" charset="0"/>
              </a:rPr>
              <a:t>EmpMonitor to boost productivity, collaboration, and security.</a:t>
            </a:r>
          </a:p>
          <a:p>
            <a:pPr algn="l"/>
            <a:endParaRPr lang="en-US" sz="14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Employee Resource Groups foster </a:t>
            </a:r>
            <a:r>
              <a:rPr lang="en-US" sz="1400" dirty="0">
                <a:solidFill>
                  <a:schemeClr val="accent1"/>
                </a:solidFill>
                <a:latin typeface="Times New Roman" panose="02020603050405020304" pitchFamily="18" charset="0"/>
                <a:cs typeface="Times New Roman" panose="02020603050405020304" pitchFamily="18" charset="0"/>
              </a:rPr>
              <a:t>community, support, and advocacy for diverse employees</a:t>
            </a:r>
            <a:r>
              <a:rPr lang="en-US" sz="1400" dirty="0">
                <a:latin typeface="Times New Roman" panose="02020603050405020304" pitchFamily="18" charset="0"/>
                <a:cs typeface="Times New Roman" panose="02020603050405020304" pitchFamily="18" charset="0"/>
              </a:rPr>
              <a:t>, driving personal growth and workplace inclusion.</a:t>
            </a:r>
          </a:p>
          <a:p>
            <a:pPr algn="l"/>
            <a:endParaRPr lang="en-US" sz="14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Boost Inclusion with Diverse Hiring:</a:t>
            </a:r>
            <a:r>
              <a:rPr lang="en-US" sz="1400" dirty="0">
                <a:latin typeface="Times New Roman" panose="02020603050405020304" pitchFamily="18" charset="0"/>
                <a:cs typeface="Times New Roman" panose="02020603050405020304" pitchFamily="18" charset="0"/>
              </a:rPr>
              <a:t> Attract talent through blind hiring, bias training, and inclusive job ads to build a diverse workforce. </a:t>
            </a:r>
            <a:r>
              <a:rPr lang="en-US" sz="1400" dirty="0">
                <a:solidFill>
                  <a:schemeClr val="accent1"/>
                </a:solidFill>
                <a:latin typeface="Times New Roman" panose="02020603050405020304" pitchFamily="18" charset="0"/>
                <a:cs typeface="Times New Roman" panose="02020603050405020304" pitchFamily="18" charset="0"/>
              </a:rPr>
              <a:t>Inclusive Hiring &amp; Policies: </a:t>
            </a:r>
            <a:r>
              <a:rPr lang="en-US" sz="1400" dirty="0">
                <a:latin typeface="Times New Roman" panose="02020603050405020304" pitchFamily="18" charset="0"/>
                <a:cs typeface="Times New Roman" panose="02020603050405020304" pitchFamily="18" charset="0"/>
              </a:rPr>
              <a:t>Target diverse talent and offer flexible schedules to drive innovation and growth.</a:t>
            </a:r>
          </a:p>
          <a:p>
            <a:pPr marL="171450" indent="-171450" algn="l">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Drive Innovation with Diverse Leadership:</a:t>
            </a:r>
            <a:r>
              <a:rPr lang="en-US" sz="1400" dirty="0">
                <a:latin typeface="Times New Roman" panose="02020603050405020304" pitchFamily="18" charset="0"/>
                <a:cs typeface="Times New Roman" panose="02020603050405020304" pitchFamily="18" charset="0"/>
              </a:rPr>
              <a:t> Inclusive leaders bring fresh perspectives, better decisions, and a culture of openness.</a:t>
            </a:r>
            <a:r>
              <a:rPr lang="en-US" sz="1400" b="0" i="0" dirty="0">
                <a:solidFill>
                  <a:srgbClr val="000000"/>
                </a:solidFill>
                <a:effectLst/>
                <a:latin typeface="Times New Roman" panose="02020603050405020304" pitchFamily="18" charset="0"/>
                <a:cs typeface="Times New Roman" panose="02020603050405020304" pitchFamily="18" charset="0"/>
              </a:rPr>
              <a:t> For example, Johnson &amp; Johnson has implemented a program called “Leading Inclusively,” which trains leaders to be more aware of unconscious bias and to create a more inclusive work environment. The program has helped to increase diversity in the company’s leadership ranks.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10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1F509-E40C-6AFF-9053-FEE45118EB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88A46D-B788-B9F5-ED74-1A7B3E9C0901}"/>
              </a:ext>
            </a:extLst>
          </p:cNvPr>
          <p:cNvPicPr>
            <a:picLocks noChangeAspect="1"/>
          </p:cNvPicPr>
          <p:nvPr/>
        </p:nvPicPr>
        <p:blipFill>
          <a:blip r:embed="rId2"/>
          <a:stretch>
            <a:fillRect/>
          </a:stretch>
        </p:blipFill>
        <p:spPr>
          <a:xfrm>
            <a:off x="7805498" y="1767641"/>
            <a:ext cx="4176122" cy="2781541"/>
          </a:xfrm>
          <a:prstGeom prst="rect">
            <a:avLst/>
          </a:prstGeom>
          <a:ln>
            <a:noFill/>
          </a:ln>
          <a:effectLst>
            <a:softEdge rad="112500"/>
          </a:effectLst>
        </p:spPr>
      </p:pic>
      <p:sp>
        <p:nvSpPr>
          <p:cNvPr id="4" name="Title 3">
            <a:extLst>
              <a:ext uri="{FF2B5EF4-FFF2-40B4-BE49-F238E27FC236}">
                <a16:creationId xmlns:a16="http://schemas.microsoft.com/office/drawing/2014/main" id="{21E34F8D-7D77-78C6-8E32-1C269C37EBEF}"/>
              </a:ext>
            </a:extLst>
          </p:cNvPr>
          <p:cNvSpPr>
            <a:spLocks noGrp="1"/>
          </p:cNvSpPr>
          <p:nvPr>
            <p:ph type="title"/>
          </p:nvPr>
        </p:nvSpPr>
        <p:spPr>
          <a:xfrm>
            <a:off x="540000" y="47470"/>
            <a:ext cx="10753200" cy="451576"/>
          </a:xfrm>
        </p:spPr>
        <p:txBody>
          <a:bodyPr/>
          <a:lstStyle/>
          <a:p>
            <a:r>
              <a:rPr lang="en-US" dirty="0"/>
              <a:t>Mindfulness Practices to Support DEI</a:t>
            </a:r>
          </a:p>
        </p:txBody>
      </p:sp>
      <p:sp>
        <p:nvSpPr>
          <p:cNvPr id="54" name="TextBox 53">
            <a:extLst>
              <a:ext uri="{FF2B5EF4-FFF2-40B4-BE49-F238E27FC236}">
                <a16:creationId xmlns:a16="http://schemas.microsoft.com/office/drawing/2014/main" id="{A7BF138B-B94B-2CE2-9258-F892C0AADAE0}"/>
              </a:ext>
            </a:extLst>
          </p:cNvPr>
          <p:cNvSpPr txBox="1"/>
          <p:nvPr/>
        </p:nvSpPr>
        <p:spPr>
          <a:xfrm>
            <a:off x="114462" y="499046"/>
            <a:ext cx="8838619" cy="7201972"/>
          </a:xfrm>
          <a:prstGeom prst="rect">
            <a:avLst/>
          </a:prstGeom>
          <a:noFill/>
        </p:spPr>
        <p:txBody>
          <a:bodyPr wrap="square">
            <a:spAutoFit/>
          </a:bodyPr>
          <a:lstStyle/>
          <a:p>
            <a:pPr algn="just"/>
            <a:r>
              <a:rPr lang="en-US" sz="1600" b="1" dirty="0">
                <a:solidFill>
                  <a:schemeClr val="tx2"/>
                </a:solidFill>
                <a:latin typeface="Times New Roman" panose="02020603050405020304" pitchFamily="18" charset="0"/>
                <a:cs typeface="Times New Roman" panose="02020603050405020304" pitchFamily="18" charset="0"/>
              </a:rPr>
              <a:t>Mindful Listening Definition: </a:t>
            </a:r>
          </a:p>
          <a:p>
            <a:pPr algn="just"/>
            <a:endParaRPr lang="en-US" sz="1600" b="1"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Giving full, undivided attention to the speaker without preconceived judgments or distractions, fosters mutual respect and understanding in workplace conversations (Passmore, 2019).</a:t>
            </a:r>
            <a:r>
              <a:rPr lang="en-US" sz="1600" b="1" dirty="0">
                <a:latin typeface="Times New Roman" panose="02020603050405020304" pitchFamily="18" charset="0"/>
                <a:cs typeface="Times New Roman" panose="02020603050405020304" pitchFamily="18" charset="0"/>
              </a:rPr>
              <a:t> </a:t>
            </a:r>
          </a:p>
          <a:p>
            <a:pPr algn="just"/>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65% of employees who engage in regular mindfulness practices report improved inclusivity within their teams" (Passmore, 2019).</a:t>
            </a:r>
          </a:p>
          <a:p>
            <a:pPr algn="just"/>
            <a:endParaRPr lang="en-US"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Improves communication by reducing defensive behaviors.</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Enhances empathy, creating a more inclusive workplace.</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Google uses mindful listening exercises in team meetings, resulting in better collaboration and reduced conflicts.</a:t>
            </a:r>
          </a:p>
          <a:p>
            <a:pPr algn="just"/>
            <a:endParaRPr lang="en-US" sz="1600" dirty="0">
              <a:latin typeface="Times New Roman" panose="02020603050405020304" pitchFamily="18" charset="0"/>
              <a:cs typeface="Times New Roman" panose="02020603050405020304" pitchFamily="18" charset="0"/>
            </a:endParaRPr>
          </a:p>
          <a:p>
            <a:pPr algn="just"/>
            <a:r>
              <a:rPr lang="en-US" sz="1600" b="1" dirty="0">
                <a:solidFill>
                  <a:schemeClr val="tx2"/>
                </a:solidFill>
                <a:latin typeface="Times New Roman" panose="02020603050405020304" pitchFamily="18" charset="0"/>
                <a:cs typeface="Times New Roman" panose="02020603050405020304" pitchFamily="18" charset="0"/>
              </a:rPr>
              <a:t>Perspective-Taking</a:t>
            </a:r>
            <a:r>
              <a:rPr lang="en-US" sz="1600" dirty="0">
                <a:latin typeface="Times New Roman" panose="02020603050405020304" pitchFamily="18" charset="0"/>
                <a:cs typeface="Times New Roman" panose="02020603050405020304" pitchFamily="18" charset="0"/>
              </a:rPr>
              <a:t>:</a:t>
            </a:r>
          </a:p>
          <a:p>
            <a:pPr algn="just"/>
            <a:r>
              <a:rPr lang="en-US" sz="1600" dirty="0">
                <a:latin typeface="Times New Roman" panose="02020603050405020304" pitchFamily="18" charset="0"/>
                <a:cs typeface="Times New Roman" panose="02020603050405020304" pitchFamily="18" charset="0"/>
              </a:rPr>
              <a:t> Encourages employees to empathize with others by imagining themselves in others’ shoes, often through role-playing activities (</a:t>
            </a:r>
            <a:r>
              <a:rPr lang="en-US" sz="1600" dirty="0" err="1">
                <a:latin typeface="Times New Roman" panose="02020603050405020304" pitchFamily="18" charset="0"/>
                <a:cs typeface="Times New Roman" panose="02020603050405020304" pitchFamily="18" charset="0"/>
              </a:rPr>
              <a:t>Onyeador</a:t>
            </a:r>
            <a:r>
              <a:rPr lang="en-US" sz="1600" dirty="0">
                <a:latin typeface="Times New Roman" panose="02020603050405020304" pitchFamily="18" charset="0"/>
                <a:cs typeface="Times New Roman" panose="02020603050405020304" pitchFamily="18" charset="0"/>
              </a:rPr>
              <a:t> et al., 2024). </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Increases cultural competence.</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Promotes intergroup understanding, reducing biases.</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Microsoft employs role-playing scenarios in DEI training to improve cultural navigation and inclusivity.</a:t>
            </a:r>
          </a:p>
          <a:p>
            <a:pPr algn="just"/>
            <a:endParaRPr lang="en-US" sz="1600" dirty="0">
              <a:latin typeface="Times New Roman" panose="02020603050405020304" pitchFamily="18" charset="0"/>
              <a:cs typeface="Times New Roman" panose="02020603050405020304" pitchFamily="18" charset="0"/>
            </a:endParaRPr>
          </a:p>
          <a:p>
            <a:pPr algn="just"/>
            <a:r>
              <a:rPr lang="en-US" sz="1600" b="1" dirty="0">
                <a:solidFill>
                  <a:schemeClr val="tx2"/>
                </a:solidFill>
                <a:latin typeface="Times New Roman" panose="02020603050405020304" pitchFamily="18" charset="0"/>
                <a:cs typeface="Times New Roman" panose="02020603050405020304" pitchFamily="18" charset="0"/>
              </a:rPr>
              <a:t>Mindfulness-Based Programs: </a:t>
            </a:r>
            <a:r>
              <a:rPr lang="en-US" sz="1600" dirty="0">
                <a:latin typeface="Times New Roman" panose="02020603050405020304" pitchFamily="18" charset="0"/>
                <a:cs typeface="Times New Roman" panose="02020603050405020304" pitchFamily="18" charset="0"/>
              </a:rPr>
              <a:t>Mindfulness exercises, like meditation, reduce workplace stress, enhance emotional regulation, and promote psychological safety (Passmore, 2019).</a:t>
            </a:r>
            <a:r>
              <a:rPr lang="en-US" sz="1600" dirty="0"/>
              <a:t> </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Teams practicing mindfulness report a 40% reduction in stress and better collaboration.</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Increases productivity by enhancing focus and reducing absenteeism by 20%.</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LinkedIn’s weekly mindfulness sessions led to a 15% rise in employee satisfaction and reduced burnout.</a:t>
            </a:r>
          </a:p>
          <a:p>
            <a:pPr algn="just"/>
            <a:endParaRPr lang="en-US" sz="1600"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89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B36DE-D38B-1351-7946-CF4F589BE14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4A9F92-00BB-D4A4-D56F-BF4FBBACA37C}"/>
              </a:ext>
            </a:extLst>
          </p:cNvPr>
          <p:cNvSpPr txBox="1"/>
          <p:nvPr/>
        </p:nvSpPr>
        <p:spPr>
          <a:xfrm>
            <a:off x="78726" y="532551"/>
            <a:ext cx="11575208" cy="706347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Commit to a systematic, purpose-led approach to benefit all stakeholders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Purpose Drives Success: Mission-led strategies enhance satisfaction, community, and financial performance.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DEI Unlocks Impact: Diverse leadership and initiatives boost productivity and community ties.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ESG Powers Growth: Inclusive practices align with stakeholder expectations and fuel results.</a:t>
            </a:r>
          </a:p>
          <a:p>
            <a:pPr marL="171450" indent="-1714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Embed your strategy in companywide business initiatives while tailoring to local context</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Leadership with Local Focus: Top leadership drives DEI, empowering local teams to adapt strategies to their contexts.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Global Values, Local Action: Open communication ensures DEI moves from ideals to impactful, tailored actions.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Employee Networks Drive DEI: Global networks guide strategy; local groups implement and refine it.</a:t>
            </a:r>
          </a:p>
          <a:p>
            <a:pPr marL="457200" indent="-457200">
              <a:buAutoNum type="arabicPeriod"/>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Prioritize belonging and inclusive practices to unlock performance </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Inclusion Boosts Belonging: Empowering employees improves satisfaction and retention, especially for underrepresented groups. </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Culture Over Quotas: Inclusive cultures build trust, authenticity, and better team performance.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Belonging Powers Success: Companies fostering belonging outperform peers and build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Embolden and activate champions and allies by providing adequate resources and support</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Women Leaders Face Bias: Women, especially women of color, encounter microaggressions and burnout despite driving DEI and workplace inclusion. </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Recognize DEI Work: Integrate DEI contributions into reviews, mentor champions, and provide leadership training. </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Allyship Unlocks Potential: Embedding allyship ensures diverse voices are valued and impactful.</a:t>
            </a:r>
          </a:p>
          <a:p>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Act on feedback, including dissenting voices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Embrace Feedback: Use workforce and stakeholder input to refine DEI strategies and foster inclusivity. </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Educate for Alignment: Address criticism with education on DEI benefits and bias risks. </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Stay Agile: Empower local teams to adapt and refine policies through open dialogue.</a:t>
            </a:r>
          </a:p>
          <a:p>
            <a:endParaRPr lang="en-US" sz="9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1400" dirty="0"/>
          </a:p>
        </p:txBody>
      </p:sp>
      <p:sp>
        <p:nvSpPr>
          <p:cNvPr id="12" name="TextBox 11">
            <a:extLst>
              <a:ext uri="{FF2B5EF4-FFF2-40B4-BE49-F238E27FC236}">
                <a16:creationId xmlns:a16="http://schemas.microsoft.com/office/drawing/2014/main" id="{7F0B69F3-82CE-425D-1237-D3E49A19855B}"/>
              </a:ext>
            </a:extLst>
          </p:cNvPr>
          <p:cNvSpPr txBox="1"/>
          <p:nvPr/>
        </p:nvSpPr>
        <p:spPr>
          <a:xfrm>
            <a:off x="2541231" y="-113780"/>
            <a:ext cx="6505575" cy="646331"/>
          </a:xfrm>
          <a:prstGeom prst="rect">
            <a:avLst/>
          </a:prstGeom>
          <a:noFill/>
        </p:spPr>
        <p:txBody>
          <a:bodyPr wrap="square" rtlCol="0">
            <a:spAutoFit/>
          </a:bodyPr>
          <a:lstStyle/>
          <a:p>
            <a:pPr algn="l"/>
            <a:r>
              <a:rPr lang="en-US" sz="3600" dirty="0">
                <a:solidFill>
                  <a:schemeClr val="tx2"/>
                </a:solidFill>
                <a:latin typeface="Times New Roman" panose="02020603050405020304" pitchFamily="18" charset="0"/>
                <a:cs typeface="Times New Roman" panose="02020603050405020304" pitchFamily="18" charset="0"/>
              </a:rPr>
              <a:t>Levers for change</a:t>
            </a:r>
          </a:p>
        </p:txBody>
      </p:sp>
    </p:spTree>
    <p:extLst>
      <p:ext uri="{BB962C8B-B14F-4D97-AF65-F5344CB8AC3E}">
        <p14:creationId xmlns:p14="http://schemas.microsoft.com/office/powerpoint/2010/main" val="393512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33AD6-84F1-A75E-6210-284A7199940C}"/>
            </a:ext>
          </a:extLst>
        </p:cNvPr>
        <p:cNvGrpSpPr/>
        <p:nvPr/>
      </p:nvGrpSpPr>
      <p:grpSpPr>
        <a:xfrm>
          <a:off x="0" y="0"/>
          <a:ext cx="0" cy="0"/>
          <a:chOff x="0" y="0"/>
          <a:chExt cx="0" cy="0"/>
        </a:xfrm>
      </p:grpSpPr>
      <p:sp>
        <p:nvSpPr>
          <p:cNvPr id="12" name="Nadpis 11">
            <a:extLst>
              <a:ext uri="{FF2B5EF4-FFF2-40B4-BE49-F238E27FC236}">
                <a16:creationId xmlns:a16="http://schemas.microsoft.com/office/drawing/2014/main" id="{954ED699-C8C8-BEB4-BC98-BC495CD352CA}"/>
              </a:ext>
            </a:extLst>
          </p:cNvPr>
          <p:cNvSpPr>
            <a:spLocks noGrp="1"/>
          </p:cNvSpPr>
          <p:nvPr>
            <p:ph type="title"/>
          </p:nvPr>
        </p:nvSpPr>
        <p:spPr>
          <a:xfrm>
            <a:off x="2824152" y="104253"/>
            <a:ext cx="6510300" cy="547493"/>
          </a:xfrm>
        </p:spPr>
        <p:txBody>
          <a:bodyPr/>
          <a:lstStyle/>
          <a:p>
            <a:r>
              <a:rPr lang="en-US" dirty="0"/>
              <a:t>Agenda</a:t>
            </a:r>
            <a:endParaRPr lang="cs-CZ" dirty="0"/>
          </a:p>
        </p:txBody>
      </p:sp>
      <p:sp>
        <p:nvSpPr>
          <p:cNvPr id="5" name="Subtitle 4">
            <a:extLst>
              <a:ext uri="{FF2B5EF4-FFF2-40B4-BE49-F238E27FC236}">
                <a16:creationId xmlns:a16="http://schemas.microsoft.com/office/drawing/2014/main" id="{E93E5E55-0636-8336-A191-01B7E29B9485}"/>
              </a:ext>
            </a:extLst>
          </p:cNvPr>
          <p:cNvSpPr>
            <a:spLocks noGrp="1"/>
          </p:cNvSpPr>
          <p:nvPr>
            <p:ph type="subTitle" idx="1"/>
          </p:nvPr>
        </p:nvSpPr>
        <p:spPr>
          <a:xfrm>
            <a:off x="297040" y="1724548"/>
            <a:ext cx="6754773" cy="4732323"/>
          </a:xfrm>
        </p:spPr>
        <p:txBody>
          <a:bodyPr/>
          <a:lstStyle/>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Core Definitions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Theoretical foundations</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Diversity matters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Dimensions of diversity</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Diversity branding</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Managing diversity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Levers for change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Statistics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5239C899-05E6-33C8-6E0D-EB2055EDC957}"/>
              </a:ext>
            </a:extLst>
          </p:cNvPr>
          <p:cNvPicPr>
            <a:picLocks noChangeAspect="1"/>
          </p:cNvPicPr>
          <p:nvPr/>
        </p:nvPicPr>
        <p:blipFill>
          <a:blip r:embed="rId2"/>
          <a:stretch>
            <a:fillRect/>
          </a:stretch>
        </p:blipFill>
        <p:spPr>
          <a:xfrm>
            <a:off x="5235573" y="417444"/>
            <a:ext cx="6828415" cy="5726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744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1301B-37F2-72DC-467C-39D684BF5B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AC6C53-EBA9-44A0-2475-8D05D24F3AE5}"/>
              </a:ext>
            </a:extLst>
          </p:cNvPr>
          <p:cNvSpPr>
            <a:spLocks noGrp="1"/>
          </p:cNvSpPr>
          <p:nvPr>
            <p:ph type="title"/>
          </p:nvPr>
        </p:nvSpPr>
        <p:spPr>
          <a:xfrm>
            <a:off x="529500" y="103402"/>
            <a:ext cx="10753200" cy="451576"/>
          </a:xfrm>
        </p:spPr>
        <p:txBody>
          <a:bodyPr/>
          <a:lstStyle/>
          <a:p>
            <a:r>
              <a:rPr lang="en-US" sz="3200" dirty="0"/>
              <a:t>Measurements </a:t>
            </a:r>
            <a:r>
              <a:rPr lang="en-US" sz="900" dirty="0"/>
              <a:t>( </a:t>
            </a:r>
            <a:r>
              <a:rPr lang="en-US" sz="900" dirty="0" err="1"/>
              <a:t>Mckinsey</a:t>
            </a:r>
            <a:r>
              <a:rPr lang="en-US" sz="900" dirty="0"/>
              <a:t>) </a:t>
            </a:r>
          </a:p>
        </p:txBody>
      </p:sp>
      <p:pic>
        <p:nvPicPr>
          <p:cNvPr id="8" name="Picture 7">
            <a:extLst>
              <a:ext uri="{FF2B5EF4-FFF2-40B4-BE49-F238E27FC236}">
                <a16:creationId xmlns:a16="http://schemas.microsoft.com/office/drawing/2014/main" id="{811C2183-600C-0950-1A59-190782E43309}"/>
              </a:ext>
            </a:extLst>
          </p:cNvPr>
          <p:cNvPicPr>
            <a:picLocks noChangeAspect="1"/>
          </p:cNvPicPr>
          <p:nvPr/>
        </p:nvPicPr>
        <p:blipFill>
          <a:blip r:embed="rId2"/>
          <a:stretch>
            <a:fillRect/>
          </a:stretch>
        </p:blipFill>
        <p:spPr>
          <a:xfrm>
            <a:off x="909300" y="554978"/>
            <a:ext cx="6894795" cy="6303022"/>
          </a:xfrm>
          <a:prstGeom prst="rect">
            <a:avLst/>
          </a:prstGeom>
        </p:spPr>
      </p:pic>
      <p:cxnSp>
        <p:nvCxnSpPr>
          <p:cNvPr id="3" name="Straight Arrow Connector 2">
            <a:extLst>
              <a:ext uri="{FF2B5EF4-FFF2-40B4-BE49-F238E27FC236}">
                <a16:creationId xmlns:a16="http://schemas.microsoft.com/office/drawing/2014/main" id="{C0CDEF06-4849-BC4A-DD1F-D631874E8B12}"/>
              </a:ext>
            </a:extLst>
          </p:cNvPr>
          <p:cNvCxnSpPr/>
          <p:nvPr/>
        </p:nvCxnSpPr>
        <p:spPr bwMode="auto">
          <a:xfrm>
            <a:off x="7608152" y="5486400"/>
            <a:ext cx="391886" cy="0"/>
          </a:xfrm>
          <a:prstGeom prst="straightConnector1">
            <a:avLst/>
          </a:prstGeom>
          <a:solidFill>
            <a:schemeClr val="accent1"/>
          </a:solidFill>
          <a:ln w="9525"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AFED222E-6670-F929-7370-F263FFBC47CF}"/>
              </a:ext>
            </a:extLst>
          </p:cNvPr>
          <p:cNvSpPr txBox="1"/>
          <p:nvPr/>
        </p:nvSpPr>
        <p:spPr>
          <a:xfrm>
            <a:off x="8360229" y="5309118"/>
            <a:ext cx="1707502" cy="1077218"/>
          </a:xfrm>
          <a:prstGeom prst="rect">
            <a:avLst/>
          </a:prstGeom>
          <a:noFill/>
        </p:spPr>
        <p:txBody>
          <a:bodyPr wrap="square" rtlCol="0">
            <a:spAutoFit/>
          </a:bodyPr>
          <a:lstStyle/>
          <a:p>
            <a:pPr algn="l"/>
            <a:r>
              <a:rPr lang="en-US" sz="800" b="1" dirty="0"/>
              <a:t>Industry Representation:</a:t>
            </a:r>
            <a:br>
              <a:rPr lang="en-US" sz="800" dirty="0"/>
            </a:br>
            <a:r>
              <a:rPr lang="en-US" sz="800" dirty="0"/>
              <a:t>Industries like </a:t>
            </a:r>
            <a:r>
              <a:rPr lang="en-US" sz="800" b="1" dirty="0">
                <a:solidFill>
                  <a:schemeClr val="tx2"/>
                </a:solidFill>
              </a:rPr>
              <a:t>Energy (23%) </a:t>
            </a:r>
            <a:r>
              <a:rPr lang="en-US" sz="800" dirty="0"/>
              <a:t>and </a:t>
            </a:r>
            <a:r>
              <a:rPr lang="en-US" sz="800" b="1" dirty="0">
                <a:solidFill>
                  <a:schemeClr val="tx2"/>
                </a:solidFill>
              </a:rPr>
              <a:t>Consumer Goods (22%) show strong diversity focus, </a:t>
            </a:r>
            <a:r>
              <a:rPr lang="en-US" sz="800" dirty="0"/>
              <a:t>while Healthcare (7%) and Transportation (7%) lag, highlighting uneven diversity efforts across sectors.</a:t>
            </a:r>
            <a:endParaRPr lang="en-US" sz="1000" dirty="0">
              <a:latin typeface="+mn-lt"/>
            </a:endParaRPr>
          </a:p>
        </p:txBody>
      </p:sp>
      <p:cxnSp>
        <p:nvCxnSpPr>
          <p:cNvPr id="7" name="Straight Arrow Connector 6">
            <a:extLst>
              <a:ext uri="{FF2B5EF4-FFF2-40B4-BE49-F238E27FC236}">
                <a16:creationId xmlns:a16="http://schemas.microsoft.com/office/drawing/2014/main" id="{8B7C29D3-AE34-2AB8-84BB-2B4AE4DD9F13}"/>
              </a:ext>
            </a:extLst>
          </p:cNvPr>
          <p:cNvCxnSpPr/>
          <p:nvPr/>
        </p:nvCxnSpPr>
        <p:spPr bwMode="auto">
          <a:xfrm>
            <a:off x="7509219" y="1270010"/>
            <a:ext cx="75207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53710DA5-FA62-B316-2450-A25B75078712}"/>
              </a:ext>
            </a:extLst>
          </p:cNvPr>
          <p:cNvSpPr txBox="1"/>
          <p:nvPr/>
        </p:nvSpPr>
        <p:spPr>
          <a:xfrm>
            <a:off x="8360229" y="916067"/>
            <a:ext cx="2071396" cy="707886"/>
          </a:xfrm>
          <a:prstGeom prst="rect">
            <a:avLst/>
          </a:prstGeom>
          <a:noFill/>
        </p:spPr>
        <p:txBody>
          <a:bodyPr wrap="square" rtlCol="0">
            <a:spAutoFit/>
          </a:bodyPr>
          <a:lstStyle/>
          <a:p>
            <a:pPr algn="l"/>
            <a:r>
              <a:rPr lang="en-US" sz="800" dirty="0"/>
              <a:t>The dataset expanded </a:t>
            </a:r>
            <a:r>
              <a:rPr lang="en-US" sz="800" b="1" dirty="0">
                <a:solidFill>
                  <a:schemeClr val="tx2"/>
                </a:solidFill>
              </a:rPr>
              <a:t>from 4 countries in 2014 to 23 in 2022, </a:t>
            </a:r>
            <a:r>
              <a:rPr lang="en-US" sz="800" dirty="0">
                <a:solidFill>
                  <a:schemeClr val="tx2"/>
                </a:solidFill>
              </a:rPr>
              <a:t>adding </a:t>
            </a:r>
            <a:r>
              <a:rPr lang="en-US" sz="800" dirty="0"/>
              <a:t>regions like Canada, Egypt, and Malaysia, showcasing </a:t>
            </a:r>
            <a:r>
              <a:rPr lang="en-US" sz="800" dirty="0">
                <a:solidFill>
                  <a:schemeClr val="tx2"/>
                </a:solidFill>
              </a:rPr>
              <a:t>a major leap in global diversity inclusion.</a:t>
            </a:r>
            <a:endParaRPr lang="en-US" sz="900" dirty="0">
              <a:solidFill>
                <a:schemeClr val="tx2"/>
              </a:solidFill>
              <a:latin typeface="+mn-lt"/>
            </a:endParaRPr>
          </a:p>
        </p:txBody>
      </p:sp>
      <p:sp>
        <p:nvSpPr>
          <p:cNvPr id="18" name="Rectangle 7">
            <a:extLst>
              <a:ext uri="{FF2B5EF4-FFF2-40B4-BE49-F238E27FC236}">
                <a16:creationId xmlns:a16="http://schemas.microsoft.com/office/drawing/2014/main" id="{512D8247-DAF8-F06A-CCBF-857C04D4C5BB}"/>
              </a:ext>
            </a:extLst>
          </p:cNvPr>
          <p:cNvSpPr>
            <a:spLocks noChangeArrowheads="1"/>
          </p:cNvSpPr>
          <p:nvPr/>
        </p:nvSpPr>
        <p:spPr bwMode="auto">
          <a:xfrm>
            <a:off x="8360229" y="2127707"/>
            <a:ext cx="322839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chemeClr val="tx2"/>
                </a:solidFill>
                <a:effectLst/>
                <a:latin typeface="Arial" panose="020B0604020202020204" pitchFamily="34" charset="0"/>
              </a:rPr>
              <a:t>Gender Diversity:</a:t>
            </a:r>
            <a:r>
              <a:rPr kumimoji="0" lang="en-US" altLang="en-US" sz="900" b="0" i="0" u="none" strike="noStrike" cap="none" normalizeH="0" baseline="0" dirty="0">
                <a:ln>
                  <a:noFill/>
                </a:ln>
                <a:solidFill>
                  <a:schemeClr val="tx2"/>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Well-represented across all 23 countries in the dataset.</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b="1" dirty="0">
                <a:solidFill>
                  <a:schemeClr val="tx2"/>
                </a:solidFill>
                <a:latin typeface="Arial" panose="020B0604020202020204" pitchFamily="34" charset="0"/>
              </a:rPr>
              <a:t>Ethnic Diversity: </a:t>
            </a:r>
            <a:r>
              <a:rPr kumimoji="0" lang="en-US" altLang="en-US" sz="900" b="0" i="0" u="none" strike="noStrike" cap="none" normalizeH="0" baseline="0" dirty="0">
                <a:ln>
                  <a:noFill/>
                </a:ln>
                <a:solidFill>
                  <a:schemeClr val="tx1"/>
                </a:solidFill>
                <a:effectLst/>
                <a:latin typeface="Arial" panose="020B0604020202020204" pitchFamily="34" charset="0"/>
              </a:rPr>
              <a:t>Limited to a few countries like Brazil, Canada, South Africa, and the U.S.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b="1" dirty="0">
                <a:solidFill>
                  <a:schemeClr val="tx2"/>
                </a:solidFill>
                <a:latin typeface="Arial" panose="020B0604020202020204" pitchFamily="34" charset="0"/>
              </a:rPr>
              <a:t>Regional Gaps</a:t>
            </a:r>
            <a:r>
              <a:rPr kumimoji="0" lang="en-US" altLang="en-US" sz="900" b="1" i="0" u="none" strike="noStrike" cap="none" normalizeH="0" baseline="0" dirty="0">
                <a:ln>
                  <a:noFill/>
                </a:ln>
                <a:solidFill>
                  <a:schemeClr val="tx1"/>
                </a:solidFill>
                <a:effectLst/>
                <a:latin typeface="Arial" panose="020B0604020202020204" pitchFamily="34" charset="0"/>
              </a:rPr>
              <a:t>:</a:t>
            </a:r>
            <a:r>
              <a:rPr kumimoji="0" lang="en-US" altLang="en-US" sz="900" b="0" i="0" u="none" strike="noStrike" cap="none" normalizeH="0" baseline="0" dirty="0">
                <a:ln>
                  <a:noFill/>
                </a:ln>
                <a:solidFill>
                  <a:schemeClr val="tx1"/>
                </a:solidFill>
                <a:effectLst/>
                <a:latin typeface="Arial" panose="020B0604020202020204" pitchFamily="34" charset="0"/>
              </a:rPr>
              <a:t> Largely unavailable in APAC (26% of companies) and MENA (7%), creating significant disparities.</a:t>
            </a:r>
          </a:p>
          <a:p>
            <a:pPr marL="0" marR="0" lvl="0" indent="0" algn="l" defTabSz="914400" rtl="0" eaLnBrk="0" fontAlgn="base" latinLnBrk="0" hangingPunct="0">
              <a:lnSpc>
                <a:spcPct val="100000"/>
              </a:lnSpc>
              <a:spcBef>
                <a:spcPct val="0"/>
              </a:spcBef>
              <a:spcAft>
                <a:spcPct val="0"/>
              </a:spcAft>
              <a:buClrTx/>
              <a:buSzTx/>
              <a:tabLst/>
            </a:pPr>
            <a:r>
              <a:rPr kumimoji="0" lang="en-US" altLang="en-US" sz="900" b="0" i="0" u="none" strike="noStrike" cap="none" normalizeH="0" baseline="0" dirty="0">
                <a:ln>
                  <a:noFill/>
                </a:ln>
                <a:solidFill>
                  <a:schemeClr val="tx1"/>
                </a:solidFill>
                <a:effectLst/>
                <a:latin typeface="Arial" panose="020B0604020202020204" pitchFamily="34" charset="0"/>
              </a:rPr>
              <a:t>Strong gender data contrasts with gaps in ethnic diversity, especially in Asia-Pacific and MENA, hindering a full global diversity assessment. </a:t>
            </a:r>
          </a:p>
        </p:txBody>
      </p:sp>
      <p:cxnSp>
        <p:nvCxnSpPr>
          <p:cNvPr id="19" name="Straight Arrow Connector 18">
            <a:extLst>
              <a:ext uri="{FF2B5EF4-FFF2-40B4-BE49-F238E27FC236}">
                <a16:creationId xmlns:a16="http://schemas.microsoft.com/office/drawing/2014/main" id="{14686F54-059D-7B11-F0E3-A1A6038F4865}"/>
              </a:ext>
            </a:extLst>
          </p:cNvPr>
          <p:cNvCxnSpPr/>
          <p:nvPr/>
        </p:nvCxnSpPr>
        <p:spPr bwMode="auto">
          <a:xfrm>
            <a:off x="7247961" y="2738027"/>
            <a:ext cx="75207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9788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7F71A-B697-3AC7-B50A-38689EE3A4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B8ECC0-9229-39A5-550D-D4BA3BA653C5}"/>
              </a:ext>
            </a:extLst>
          </p:cNvPr>
          <p:cNvSpPr>
            <a:spLocks noGrp="1"/>
          </p:cNvSpPr>
          <p:nvPr>
            <p:ph type="title"/>
          </p:nvPr>
        </p:nvSpPr>
        <p:spPr>
          <a:xfrm>
            <a:off x="666000" y="0"/>
            <a:ext cx="10753200" cy="451576"/>
          </a:xfrm>
        </p:spPr>
        <p:txBody>
          <a:bodyPr/>
          <a:lstStyle/>
          <a:p>
            <a:endParaRPr lang="en-US" dirty="0"/>
          </a:p>
        </p:txBody>
      </p:sp>
      <p:pic>
        <p:nvPicPr>
          <p:cNvPr id="6" name="Picture 5">
            <a:extLst>
              <a:ext uri="{FF2B5EF4-FFF2-40B4-BE49-F238E27FC236}">
                <a16:creationId xmlns:a16="http://schemas.microsoft.com/office/drawing/2014/main" id="{627601DE-8095-654B-F0D9-EBD89ABCE5BF}"/>
              </a:ext>
            </a:extLst>
          </p:cNvPr>
          <p:cNvPicPr>
            <a:picLocks noChangeAspect="1"/>
          </p:cNvPicPr>
          <p:nvPr/>
        </p:nvPicPr>
        <p:blipFill>
          <a:blip r:embed="rId2"/>
          <a:stretch>
            <a:fillRect/>
          </a:stretch>
        </p:blipFill>
        <p:spPr>
          <a:xfrm>
            <a:off x="1571625" y="548021"/>
            <a:ext cx="7920000" cy="5583534"/>
          </a:xfrm>
          <a:prstGeom prst="rect">
            <a:avLst/>
          </a:prstGeom>
        </p:spPr>
      </p:pic>
    </p:spTree>
    <p:extLst>
      <p:ext uri="{BB962C8B-B14F-4D97-AF65-F5344CB8AC3E}">
        <p14:creationId xmlns:p14="http://schemas.microsoft.com/office/powerpoint/2010/main" val="207895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3E93-F9A1-E323-3C88-CB12683FB7A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431BF16-52DA-13FF-289E-3E23D2D3FA5A}"/>
              </a:ext>
            </a:extLst>
          </p:cNvPr>
          <p:cNvPicPr>
            <a:picLocks noChangeAspect="1"/>
          </p:cNvPicPr>
          <p:nvPr/>
        </p:nvPicPr>
        <p:blipFill>
          <a:blip r:embed="rId2"/>
          <a:stretch>
            <a:fillRect/>
          </a:stretch>
        </p:blipFill>
        <p:spPr>
          <a:xfrm>
            <a:off x="666000" y="378000"/>
            <a:ext cx="8347931" cy="5312320"/>
          </a:xfrm>
          <a:prstGeom prst="rect">
            <a:avLst/>
          </a:prstGeom>
        </p:spPr>
      </p:pic>
    </p:spTree>
    <p:extLst>
      <p:ext uri="{BB962C8B-B14F-4D97-AF65-F5344CB8AC3E}">
        <p14:creationId xmlns:p14="http://schemas.microsoft.com/office/powerpoint/2010/main" val="216539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CB08C-454E-E7EB-7FF6-2D706665BA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308569-90C0-80BB-12A0-DEE3CCC658AD}"/>
              </a:ext>
            </a:extLst>
          </p:cNvPr>
          <p:cNvSpPr>
            <a:spLocks noGrp="1"/>
          </p:cNvSpPr>
          <p:nvPr>
            <p:ph type="title"/>
          </p:nvPr>
        </p:nvSpPr>
        <p:spPr>
          <a:xfrm>
            <a:off x="785315" y="1743979"/>
            <a:ext cx="11406685" cy="523360"/>
          </a:xfrm>
        </p:spPr>
        <p:txBody>
          <a:bodyPr/>
          <a:lstStyle/>
          <a:p>
            <a:r>
              <a:rPr lang="en-US" sz="3600" dirty="0"/>
              <a:t>THANK YOU        FOR YOU TIME AND ATTENTION</a:t>
            </a:r>
          </a:p>
        </p:txBody>
      </p:sp>
      <p:sp>
        <p:nvSpPr>
          <p:cNvPr id="5" name="TextBox 4">
            <a:extLst>
              <a:ext uri="{FF2B5EF4-FFF2-40B4-BE49-F238E27FC236}">
                <a16:creationId xmlns:a16="http://schemas.microsoft.com/office/drawing/2014/main" id="{34197BB5-C9BE-551C-AA2A-2559CAF4D5D1}"/>
              </a:ext>
            </a:extLst>
          </p:cNvPr>
          <p:cNvSpPr txBox="1"/>
          <p:nvPr/>
        </p:nvSpPr>
        <p:spPr>
          <a:xfrm>
            <a:off x="3405673" y="2928967"/>
            <a:ext cx="4217436" cy="646331"/>
          </a:xfrm>
          <a:prstGeom prst="rect">
            <a:avLst/>
          </a:prstGeom>
          <a:noFill/>
        </p:spPr>
        <p:txBody>
          <a:bodyPr wrap="square" rtlCol="0">
            <a:spAutoFit/>
          </a:bodyPr>
          <a:lstStyle/>
          <a:p>
            <a:pPr algn="l"/>
            <a:r>
              <a:rPr lang="en-US" sz="3600" b="1" dirty="0">
                <a:solidFill>
                  <a:schemeClr val="tx2"/>
                </a:solidFill>
                <a:latin typeface="+mj-lt"/>
                <a:ea typeface="+mj-ea"/>
                <a:cs typeface="+mj-cs"/>
              </a:rPr>
              <a:t>Questions ?? </a:t>
            </a:r>
          </a:p>
        </p:txBody>
      </p:sp>
      <p:pic>
        <p:nvPicPr>
          <p:cNvPr id="9" name="Picture 8">
            <a:extLst>
              <a:ext uri="{FF2B5EF4-FFF2-40B4-BE49-F238E27FC236}">
                <a16:creationId xmlns:a16="http://schemas.microsoft.com/office/drawing/2014/main" id="{3A92D101-FA13-A1E7-90DE-FC61BA267E1A}"/>
              </a:ext>
            </a:extLst>
          </p:cNvPr>
          <p:cNvPicPr>
            <a:picLocks noChangeAspect="1"/>
          </p:cNvPicPr>
          <p:nvPr/>
        </p:nvPicPr>
        <p:blipFill>
          <a:blip r:embed="rId2"/>
          <a:stretch>
            <a:fillRect/>
          </a:stretch>
        </p:blipFill>
        <p:spPr>
          <a:xfrm>
            <a:off x="3592287" y="856563"/>
            <a:ext cx="869420" cy="1402453"/>
          </a:xfrm>
          <a:prstGeom prst="rect">
            <a:avLst/>
          </a:prstGeom>
        </p:spPr>
      </p:pic>
    </p:spTree>
    <p:extLst>
      <p:ext uri="{BB962C8B-B14F-4D97-AF65-F5344CB8AC3E}">
        <p14:creationId xmlns:p14="http://schemas.microsoft.com/office/powerpoint/2010/main" val="359321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62AF9E-E599-E9C2-7975-2E46F2D791EC}"/>
              </a:ext>
            </a:extLst>
          </p:cNvPr>
          <p:cNvSpPr>
            <a:spLocks noGrp="1"/>
          </p:cNvSpPr>
          <p:nvPr>
            <p:ph type="title"/>
          </p:nvPr>
        </p:nvSpPr>
        <p:spPr>
          <a:xfrm>
            <a:off x="316065" y="3254928"/>
            <a:ext cx="4731797" cy="2175488"/>
          </a:xfrm>
        </p:spPr>
        <p:txBody>
          <a:bodyPr/>
          <a:lstStyle/>
          <a:p>
            <a:pPr>
              <a:lnSpc>
                <a:spcPct val="100000"/>
              </a:lnSpc>
            </a:pPr>
            <a:r>
              <a:rPr lang="en-US" sz="2000" u="sng" dirty="0">
                <a:latin typeface="Times New Roman" panose="02020603050405020304" pitchFamily="18" charset="0"/>
                <a:cs typeface="Times New Roman" panose="02020603050405020304" pitchFamily="18" charset="0"/>
              </a:rPr>
              <a:t>Exercise: </a:t>
            </a:r>
            <a:r>
              <a:rPr lang="en-US" sz="2000" dirty="0">
                <a:latin typeface="Times New Roman" panose="02020603050405020304" pitchFamily="18" charset="0"/>
                <a:cs typeface="Times New Roman" panose="02020603050405020304" pitchFamily="18" charset="0"/>
              </a:rPr>
              <a:t>5 minutes </a:t>
            </a:r>
            <a:br>
              <a:rPr lang="en-US"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1. Have a conversation in pairs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2.Identify something is different about yourself</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3. Share the diversity and why it is important for the workplace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6FDB4BEB-D8F6-19FE-84AB-5EC9656F467A}"/>
              </a:ext>
            </a:extLst>
          </p:cNvPr>
          <p:cNvPicPr>
            <a:picLocks noChangeAspect="1"/>
          </p:cNvPicPr>
          <p:nvPr/>
        </p:nvPicPr>
        <p:blipFill>
          <a:blip r:embed="rId2"/>
          <a:stretch>
            <a:fillRect/>
          </a:stretch>
        </p:blipFill>
        <p:spPr>
          <a:xfrm>
            <a:off x="5253134" y="244151"/>
            <a:ext cx="5421086" cy="6188965"/>
          </a:xfrm>
          <a:prstGeom prst="rect">
            <a:avLst/>
          </a:prstGeom>
          <a:ln>
            <a:noFill/>
          </a:ln>
          <a:effectLst>
            <a:softEdge rad="112500"/>
          </a:effectLst>
        </p:spPr>
      </p:pic>
    </p:spTree>
    <p:extLst>
      <p:ext uri="{BB962C8B-B14F-4D97-AF65-F5344CB8AC3E}">
        <p14:creationId xmlns:p14="http://schemas.microsoft.com/office/powerpoint/2010/main" val="214961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73BD-F547-B73F-4BCB-79E65A552A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4B9262-1910-2591-76DB-1780FB4345F0}"/>
              </a:ext>
            </a:extLst>
          </p:cNvPr>
          <p:cNvSpPr>
            <a:spLocks noGrp="1"/>
          </p:cNvSpPr>
          <p:nvPr>
            <p:ph type="title"/>
          </p:nvPr>
        </p:nvSpPr>
        <p:spPr>
          <a:xfrm>
            <a:off x="666000" y="161269"/>
            <a:ext cx="10753200" cy="451576"/>
          </a:xfrm>
        </p:spPr>
        <p:txBody>
          <a:bodyPr/>
          <a:lstStyle/>
          <a:p>
            <a:r>
              <a:rPr lang="en-US" b="1" dirty="0"/>
              <a:t>Why does cultural diversity matter?</a:t>
            </a:r>
            <a:br>
              <a:rPr lang="en-US" dirty="0"/>
            </a:br>
            <a:endParaRPr lang="en-US" dirty="0"/>
          </a:p>
        </p:txBody>
      </p:sp>
      <p:sp>
        <p:nvSpPr>
          <p:cNvPr id="6" name="TextBox 5">
            <a:extLst>
              <a:ext uri="{FF2B5EF4-FFF2-40B4-BE49-F238E27FC236}">
                <a16:creationId xmlns:a16="http://schemas.microsoft.com/office/drawing/2014/main" id="{6346B0D1-563F-CDB8-F5B9-D86BC83C0265}"/>
              </a:ext>
            </a:extLst>
          </p:cNvPr>
          <p:cNvSpPr txBox="1"/>
          <p:nvPr/>
        </p:nvSpPr>
        <p:spPr>
          <a:xfrm>
            <a:off x="475861" y="797510"/>
            <a:ext cx="9778482" cy="5262979"/>
          </a:xfrm>
          <a:prstGeom prst="rect">
            <a:avLst/>
          </a:prstGeom>
          <a:noFill/>
        </p:spPr>
        <p:txBody>
          <a:bodyPr wrap="square">
            <a:sp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People from different races, etc., have different life experiences.</a:t>
            </a:r>
          </a:p>
          <a:p>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flavors their interpretation of events - these differences can strengthen the group if they are valued and integrated into the group dynamics.</a:t>
            </a:r>
          </a:p>
          <a:p>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take time, intent, and the willingness to be open-minded and non-judgmental about the value the differences bring.</a:t>
            </a:r>
          </a:p>
          <a:p>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takes effort to make cultural diversity a strength.</a:t>
            </a:r>
          </a:p>
          <a:p>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Cultural diversity can also weaken a group - differences in interpretation of events can lead to miscommunication, awkwardness, and hostilities if not addressed.</a:t>
            </a:r>
          </a:p>
          <a:p>
            <a:r>
              <a:rPr lang="en-US"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FE703A00-2993-AB3E-99BB-33BFE145AEB2}"/>
              </a:ext>
            </a:extLst>
          </p:cNvPr>
          <p:cNvSpPr txBox="1"/>
          <p:nvPr/>
        </p:nvSpPr>
        <p:spPr>
          <a:xfrm>
            <a:off x="559835" y="6060489"/>
            <a:ext cx="7809723" cy="1077218"/>
          </a:xfrm>
          <a:prstGeom prst="rect">
            <a:avLst/>
          </a:prstGeom>
          <a:noFill/>
        </p:spPr>
        <p:txBody>
          <a:bodyPr wrap="square" rtlCol="0">
            <a:spAutoFit/>
          </a:bodyPr>
          <a:lstStyle/>
          <a:p>
            <a:pPr algn="l"/>
            <a:r>
              <a:rPr lang="en-US" sz="1600" dirty="0">
                <a:latin typeface="+mn-lt"/>
              </a:rPr>
              <a:t>Different types of employees at work fun:</a:t>
            </a:r>
          </a:p>
          <a:p>
            <a:pPr algn="l"/>
            <a:r>
              <a:rPr lang="en-US" sz="1600" dirty="0">
                <a:latin typeface="+mn-lt"/>
                <a:hlinkClick r:id="rId2"/>
              </a:rPr>
              <a:t>https://vm.tiktok.com/ZMhna1hDd/</a:t>
            </a:r>
            <a:endParaRPr lang="en-US" sz="1600" dirty="0">
              <a:latin typeface="+mn-lt"/>
            </a:endParaRPr>
          </a:p>
          <a:p>
            <a:pPr algn="l"/>
            <a:endParaRPr lang="en-US" sz="1600" dirty="0">
              <a:latin typeface="+mn-lt"/>
            </a:endParaRPr>
          </a:p>
          <a:p>
            <a:pPr algn="l"/>
            <a:r>
              <a:rPr lang="en-US" sz="1600" dirty="0">
                <a:latin typeface="+mn-lt"/>
              </a:rPr>
              <a:t> </a:t>
            </a:r>
          </a:p>
        </p:txBody>
      </p:sp>
    </p:spTree>
    <p:extLst>
      <p:ext uri="{BB962C8B-B14F-4D97-AF65-F5344CB8AC3E}">
        <p14:creationId xmlns:p14="http://schemas.microsoft.com/office/powerpoint/2010/main" val="368935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0F730-200B-979C-B1A5-BCBCE6E6B6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85D10E-5C39-A38F-B226-CD9C9F05760C}"/>
              </a:ext>
            </a:extLst>
          </p:cNvPr>
          <p:cNvSpPr>
            <a:spLocks noGrp="1"/>
          </p:cNvSpPr>
          <p:nvPr>
            <p:ph type="title"/>
          </p:nvPr>
        </p:nvSpPr>
        <p:spPr>
          <a:xfrm>
            <a:off x="3029061" y="-109331"/>
            <a:ext cx="10753200" cy="451576"/>
          </a:xfrm>
        </p:spPr>
        <p:txBody>
          <a:bodyPr/>
          <a:lstStyle/>
          <a:p>
            <a:r>
              <a:rPr lang="en-US" sz="3200" dirty="0"/>
              <a:t>Why  Does Diversity Matter ??</a:t>
            </a:r>
          </a:p>
        </p:txBody>
      </p:sp>
      <p:sp>
        <p:nvSpPr>
          <p:cNvPr id="6" name="TextBox 5">
            <a:extLst>
              <a:ext uri="{FF2B5EF4-FFF2-40B4-BE49-F238E27FC236}">
                <a16:creationId xmlns:a16="http://schemas.microsoft.com/office/drawing/2014/main" id="{44B99208-9B0A-E638-5924-05730DF4D0A4}"/>
              </a:ext>
            </a:extLst>
          </p:cNvPr>
          <p:cNvSpPr txBox="1"/>
          <p:nvPr/>
        </p:nvSpPr>
        <p:spPr>
          <a:xfrm>
            <a:off x="0" y="342245"/>
            <a:ext cx="10979426" cy="7602081"/>
          </a:xfrm>
          <a:prstGeom prst="rect">
            <a:avLst/>
          </a:prstGeom>
          <a:noFill/>
        </p:spPr>
        <p:txBody>
          <a:bodyPr wrap="square">
            <a:spAutoFit/>
          </a:bodyPr>
          <a:lstStyle/>
          <a:p>
            <a:r>
              <a:rPr lang="en-US" sz="1800" b="1" dirty="0">
                <a:solidFill>
                  <a:schemeClr val="accent1"/>
                </a:solidFill>
                <a:latin typeface="Times New Roman" panose="02020603050405020304" pitchFamily="18" charset="0"/>
                <a:cs typeface="Times New Roman" panose="02020603050405020304" pitchFamily="18" charset="0"/>
              </a:rPr>
              <a:t>Ethnic Diversity Drives Financial Performance</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Broader Perspectives</a:t>
            </a:r>
            <a:r>
              <a:rPr lang="en-US" sz="1800" dirty="0">
                <a:latin typeface="Times New Roman" panose="02020603050405020304" pitchFamily="18" charset="0"/>
                <a:cs typeface="Times New Roman" panose="02020603050405020304" pitchFamily="18" charset="0"/>
              </a:rPr>
              <a:t>: Ethnically diverse teams bring varied experiences, </a:t>
            </a:r>
            <a:r>
              <a:rPr lang="en-US" sz="1800" b="1" dirty="0">
                <a:latin typeface="Times New Roman" panose="02020603050405020304" pitchFamily="18" charset="0"/>
                <a:cs typeface="Times New Roman" panose="02020603050405020304" pitchFamily="18" charset="0"/>
              </a:rPr>
              <a:t>enhancing understanding of diverse customer bases</a:t>
            </a:r>
            <a:r>
              <a:rPr lang="en-US" sz="18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Market Expansion</a:t>
            </a:r>
            <a:r>
              <a:rPr lang="en-US" sz="1800" dirty="0">
                <a:latin typeface="Times New Roman" panose="02020603050405020304" pitchFamily="18" charset="0"/>
                <a:cs typeface="Times New Roman" panose="02020603050405020304" pitchFamily="18" charset="0"/>
              </a:rPr>
              <a:t>: Diversity helps companies </a:t>
            </a:r>
            <a:r>
              <a:rPr lang="en-US" sz="1800" b="1" dirty="0">
                <a:latin typeface="Times New Roman" panose="02020603050405020304" pitchFamily="18" charset="0"/>
                <a:cs typeface="Times New Roman" panose="02020603050405020304" pitchFamily="18" charset="0"/>
              </a:rPr>
              <a:t>enter new markets </a:t>
            </a:r>
            <a:r>
              <a:rPr lang="en-US" sz="1800" dirty="0">
                <a:latin typeface="Times New Roman" panose="02020603050405020304" pitchFamily="18" charset="0"/>
                <a:cs typeface="Times New Roman" panose="02020603050405020304" pitchFamily="18" charset="0"/>
              </a:rPr>
              <a:t>and adapt effectively. </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Boosted Innovation: </a:t>
            </a:r>
            <a:r>
              <a:rPr lang="en-US" sz="1800" dirty="0">
                <a:latin typeface="Times New Roman" panose="02020603050405020304" pitchFamily="18" charset="0"/>
                <a:cs typeface="Times New Roman" panose="02020603050405020304" pitchFamily="18" charset="0"/>
              </a:rPr>
              <a:t>Varied perspectives foster creativity, better problem-solving, and decision-making. </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Financial Impact: </a:t>
            </a:r>
            <a:r>
              <a:rPr lang="en-US" sz="1800" dirty="0">
                <a:latin typeface="Times New Roman" panose="02020603050405020304" pitchFamily="18" charset="0"/>
                <a:cs typeface="Times New Roman" panose="02020603050405020304" pitchFamily="18" charset="0"/>
              </a:rPr>
              <a:t>Teams with strong ethnic representation are 27% more likely to outperform, positioning companies for competitive advantage.</a:t>
            </a:r>
          </a:p>
          <a:p>
            <a:endParaRPr lang="en-US" sz="1800" dirty="0">
              <a:latin typeface="Times New Roman" panose="02020603050405020304" pitchFamily="18" charset="0"/>
              <a:cs typeface="Times New Roman" panose="02020603050405020304" pitchFamily="18" charset="0"/>
            </a:endParaRPr>
          </a:p>
          <a:p>
            <a:r>
              <a:rPr lang="en-US" sz="1800" b="1" dirty="0">
                <a:solidFill>
                  <a:schemeClr val="accent1"/>
                </a:solidFill>
                <a:latin typeface="Times New Roman" panose="02020603050405020304" pitchFamily="18" charset="0"/>
                <a:cs typeface="Times New Roman" panose="02020603050405020304" pitchFamily="18" charset="0"/>
              </a:rPr>
              <a:t>Gender and Ethnicity Together Have the Highest Penalty for Low Representation</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Missed Opportunities: </a:t>
            </a:r>
            <a:r>
              <a:rPr lang="en-US" sz="1800" dirty="0">
                <a:latin typeface="Times New Roman" panose="02020603050405020304" pitchFamily="18" charset="0"/>
                <a:cs typeface="Times New Roman" panose="02020603050405020304" pitchFamily="18" charset="0"/>
              </a:rPr>
              <a:t>Lack of both gender and ethnic diversity prevents companies from benefiting from the combined advantages of inclusion across dimensions.</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Innovation and Insight Gaps: </a:t>
            </a:r>
            <a:r>
              <a:rPr lang="en-US" sz="1800" dirty="0">
                <a:latin typeface="Times New Roman" panose="02020603050405020304" pitchFamily="18" charset="0"/>
                <a:cs typeface="Times New Roman" panose="02020603050405020304" pitchFamily="18" charset="0"/>
              </a:rPr>
              <a:t>Poor representation </a:t>
            </a:r>
            <a:r>
              <a:rPr lang="en-US" sz="1800" b="1" dirty="0">
                <a:latin typeface="Times New Roman" panose="02020603050405020304" pitchFamily="18" charset="0"/>
                <a:cs typeface="Times New Roman" panose="02020603050405020304" pitchFamily="18" charset="0"/>
              </a:rPr>
              <a:t>limits creativity, innovation,</a:t>
            </a:r>
            <a:r>
              <a:rPr lang="en-US" sz="1800" dirty="0">
                <a:latin typeface="Times New Roman" panose="02020603050405020304" pitchFamily="18" charset="0"/>
                <a:cs typeface="Times New Roman" panose="02020603050405020304" pitchFamily="18" charset="0"/>
              </a:rPr>
              <a:t> and understanding of diverse markets.</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Increased Risks: </a:t>
            </a:r>
            <a:r>
              <a:rPr lang="en-US" sz="1800" dirty="0">
                <a:latin typeface="Times New Roman" panose="02020603050405020304" pitchFamily="18" charset="0"/>
                <a:cs typeface="Times New Roman" panose="02020603050405020304" pitchFamily="18" charset="0"/>
              </a:rPr>
              <a:t>Companies face groupthink, </a:t>
            </a:r>
            <a:r>
              <a:rPr lang="en-US" sz="1800" b="1" dirty="0">
                <a:latin typeface="Times New Roman" panose="02020603050405020304" pitchFamily="18" charset="0"/>
                <a:cs typeface="Times New Roman" panose="02020603050405020304" pitchFamily="18" charset="0"/>
              </a:rPr>
              <a:t>customer alienation</a:t>
            </a:r>
            <a:r>
              <a:rPr lang="en-US" sz="1800" dirty="0">
                <a:latin typeface="Times New Roman" panose="02020603050405020304" pitchFamily="18" charset="0"/>
                <a:cs typeface="Times New Roman" panose="02020603050405020304" pitchFamily="18" charset="0"/>
              </a:rPr>
              <a:t>, and failure to meet societal and investor expectations.</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Financial Penalty: </a:t>
            </a:r>
            <a:r>
              <a:rPr lang="en-US" sz="1800" dirty="0">
                <a:latin typeface="Times New Roman" panose="02020603050405020304" pitchFamily="18" charset="0"/>
                <a:cs typeface="Times New Roman" panose="02020603050405020304" pitchFamily="18" charset="0"/>
              </a:rPr>
              <a:t>A 66% lower likelihood of financial outperformance reflects the cost of neglecting diversity.</a:t>
            </a:r>
          </a:p>
          <a:p>
            <a:endParaRPr lang="en-US" sz="1800" b="1" dirty="0">
              <a:solidFill>
                <a:schemeClr val="accent1"/>
              </a:solidFill>
              <a:latin typeface="Times New Roman" panose="02020603050405020304" pitchFamily="18" charset="0"/>
              <a:cs typeface="Times New Roman" panose="02020603050405020304" pitchFamily="18" charset="0"/>
            </a:endParaRPr>
          </a:p>
          <a:p>
            <a:r>
              <a:rPr lang="en-US" sz="1800" b="1" dirty="0">
                <a:solidFill>
                  <a:schemeClr val="accent1"/>
                </a:solidFill>
                <a:latin typeface="Times New Roman" panose="02020603050405020304" pitchFamily="18" charset="0"/>
                <a:cs typeface="Times New Roman" panose="02020603050405020304" pitchFamily="18" charset="0"/>
              </a:rPr>
              <a:t>Progress Over Time Highlights Growing Impact</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Increasing Penalties</a:t>
            </a:r>
            <a:r>
              <a:rPr lang="en-US" sz="1800" dirty="0">
                <a:latin typeface="Times New Roman" panose="02020603050405020304" pitchFamily="18" charset="0"/>
                <a:cs typeface="Times New Roman" panose="02020603050405020304" pitchFamily="18" charset="0"/>
              </a:rPr>
              <a:t>: Financial penalties for low diversity have risen (e.g., 19% to 31% for gender representation), </a:t>
            </a:r>
            <a:r>
              <a:rPr lang="en-US" sz="1800" b="1" dirty="0">
                <a:latin typeface="Times New Roman" panose="02020603050405020304" pitchFamily="18" charset="0"/>
                <a:cs typeface="Times New Roman" panose="02020603050405020304" pitchFamily="18" charset="0"/>
              </a:rPr>
              <a:t>reflecting shifting societal and investor </a:t>
            </a:r>
            <a:r>
              <a:rPr lang="en-US" sz="1800" dirty="0">
                <a:latin typeface="Times New Roman" panose="02020603050405020304" pitchFamily="18" charset="0"/>
                <a:cs typeface="Times New Roman" panose="02020603050405020304" pitchFamily="18" charset="0"/>
              </a:rPr>
              <a:t>priorities.</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Demand for Accountability</a:t>
            </a:r>
            <a:r>
              <a:rPr lang="en-US" sz="1800" dirty="0">
                <a:latin typeface="Times New Roman" panose="02020603050405020304" pitchFamily="18" charset="0"/>
                <a:cs typeface="Times New Roman" panose="02020603050405020304" pitchFamily="18" charset="0"/>
              </a:rPr>
              <a:t>: Stakeholders now expect greater accountability for diversity, </a:t>
            </a:r>
            <a:r>
              <a:rPr lang="en-US" sz="1800" b="1" dirty="0">
                <a:latin typeface="Times New Roman" panose="02020603050405020304" pitchFamily="18" charset="0"/>
                <a:cs typeface="Times New Roman" panose="02020603050405020304" pitchFamily="18" charset="0"/>
              </a:rPr>
              <a:t>linking it to financial resilience </a:t>
            </a:r>
            <a:r>
              <a:rPr lang="en-US" sz="1800" dirty="0">
                <a:latin typeface="Times New Roman" panose="02020603050405020304" pitchFamily="18" charset="0"/>
                <a:cs typeface="Times New Roman" panose="02020603050405020304" pitchFamily="18" charset="0"/>
              </a:rPr>
              <a:t>and long-term success.</a:t>
            </a:r>
          </a:p>
          <a:p>
            <a:pPr marL="171450" indent="-1714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Reputational and Operational Risks: </a:t>
            </a:r>
            <a:r>
              <a:rPr lang="en-US" sz="1800" dirty="0">
                <a:latin typeface="Times New Roman" panose="02020603050405020304" pitchFamily="18" charset="0"/>
                <a:cs typeface="Times New Roman" panose="02020603050405020304" pitchFamily="18" charset="0"/>
              </a:rPr>
              <a:t>Companies neglecting diversity struggle to attract talent, retain employees, and meet diverse customer needs, directly affecting their bottom line.</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995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6876-AD4B-6E0D-3C3A-4168D96649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74EA79-EF30-EF3B-E19B-9FC19AF0BF48}"/>
              </a:ext>
            </a:extLst>
          </p:cNvPr>
          <p:cNvSpPr>
            <a:spLocks noGrp="1"/>
          </p:cNvSpPr>
          <p:nvPr>
            <p:ph type="title"/>
          </p:nvPr>
        </p:nvSpPr>
        <p:spPr>
          <a:xfrm>
            <a:off x="771354" y="-112800"/>
            <a:ext cx="13395305" cy="574417"/>
          </a:xfrm>
        </p:spPr>
        <p:txBody>
          <a:bodyPr/>
          <a:lstStyle/>
          <a:p>
            <a:r>
              <a:rPr lang="en-US" sz="2400" b="1" dirty="0">
                <a:latin typeface="Times New Roman" panose="02020603050405020304" pitchFamily="18" charset="0"/>
                <a:cs typeface="Times New Roman" panose="02020603050405020304" pitchFamily="18" charset="0"/>
              </a:rPr>
              <a:t>Managing Diversity in the Workplace:  Important Definitions</a:t>
            </a:r>
            <a:endParaRPr lang="en-US" dirty="0"/>
          </a:p>
        </p:txBody>
      </p:sp>
      <p:sp>
        <p:nvSpPr>
          <p:cNvPr id="6" name="TextBox 5">
            <a:extLst>
              <a:ext uri="{FF2B5EF4-FFF2-40B4-BE49-F238E27FC236}">
                <a16:creationId xmlns:a16="http://schemas.microsoft.com/office/drawing/2014/main" id="{9032827E-F95D-E279-1EE4-FB9220EDEEB0}"/>
              </a:ext>
            </a:extLst>
          </p:cNvPr>
          <p:cNvSpPr txBox="1"/>
          <p:nvPr/>
        </p:nvSpPr>
        <p:spPr>
          <a:xfrm>
            <a:off x="0" y="3267271"/>
            <a:ext cx="10422294" cy="3416320"/>
          </a:xfrm>
          <a:prstGeom prst="rect">
            <a:avLst/>
          </a:prstGeom>
          <a:noFill/>
        </p:spPr>
        <p:txBody>
          <a:bodyPr wrap="square">
            <a:spAutoFit/>
          </a:bodyPr>
          <a:lstStyle/>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a16="http://schemas.microsoft.com/office/drawing/2014/main" id="{0F315CC6-B76B-ED77-A264-D2708CD95958}"/>
              </a:ext>
            </a:extLst>
          </p:cNvPr>
          <p:cNvSpPr>
            <a:spLocks noChangeArrowheads="1"/>
          </p:cNvSpPr>
          <p:nvPr/>
        </p:nvSpPr>
        <p:spPr bwMode="auto">
          <a:xfrm>
            <a:off x="134058" y="461617"/>
            <a:ext cx="11351902"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Diversity</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Representing various demographic, social, and professional groups, driving innovation and better decision-making in organizations (McKinsey &amp; Company, 2023; Wu &amp;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Apfelbaum</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2024).</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Equity</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Providing fair access and opportunities for all employees, especially historically marginalized groups, to foster fairness and trust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Gündemir</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et al., 2024; Wu &amp;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Apfelbaum</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2024).</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Inclusion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Actively creating environments where everyone feels valued, respected, and empowered to contribute their best (Byrd, 2018; Wu &amp;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Apfelbaum</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2024).</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Belonging: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Coqual</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(2020) defines belonging as feeling accepted, valued, and connected, where employees’ authentic selves are recognized and aligned with organizational values.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Psychological Safety: </a:t>
            </a: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Edmondson (1999</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describes psychological safety as a team’s belief that they can take interpersonal risks—sharing ideas or admitting mistakes—without fear of negative consequences.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eaLnBrk="0" hangingPunct="0">
              <a:buFontTx/>
              <a:buChar char="•"/>
            </a:pPr>
            <a:r>
              <a:rPr lang="en-US" sz="2000" b="1" dirty="0">
                <a:latin typeface="Times New Roman" panose="02020603050405020304" pitchFamily="18" charset="0"/>
                <a:cs typeface="Times New Roman" panose="02020603050405020304" pitchFamily="18" charset="0"/>
              </a:rPr>
              <a:t>Unconscious Bias</a:t>
            </a:r>
            <a:r>
              <a:rPr lang="en-US" sz="2000" dirty="0">
                <a:latin typeface="Times New Roman" panose="02020603050405020304" pitchFamily="18" charset="0"/>
                <a:cs typeface="Times New Roman" panose="02020603050405020304" pitchFamily="18" charset="0"/>
              </a:rPr>
              <a:t>: Implicit attitudes or stereotypes that affect understanding, actions, and decisions (</a:t>
            </a:r>
            <a:r>
              <a:rPr lang="en-US" sz="2000" dirty="0" err="1">
                <a:latin typeface="Times New Roman" panose="02020603050405020304" pitchFamily="18" charset="0"/>
                <a:cs typeface="Times New Roman" panose="02020603050405020304" pitchFamily="18" charset="0"/>
              </a:rPr>
              <a:t>Onyeador</a:t>
            </a:r>
            <a:r>
              <a:rPr lang="en-US" sz="2000" dirty="0">
                <a:latin typeface="Times New Roman" panose="02020603050405020304" pitchFamily="18" charset="0"/>
                <a:cs typeface="Times New Roman" panose="02020603050405020304" pitchFamily="18" charset="0"/>
              </a:rPr>
              <a:t> et al., 2024).</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Mindfulness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mental practice of awareness and non-judgment, which bridges diversity, equity, and inclusion by reducing bias and fostering empathy (Wu &amp;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Apfelbaum</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18352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C78B3-8F0B-626D-1FEC-2CF95089A36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721021D-C5A8-73D8-E12D-EADBFAF0B22F}"/>
              </a:ext>
            </a:extLst>
          </p:cNvPr>
          <p:cNvSpPr txBox="1"/>
          <p:nvPr/>
        </p:nvSpPr>
        <p:spPr>
          <a:xfrm>
            <a:off x="-96416" y="46756"/>
            <a:ext cx="12073812" cy="3785652"/>
          </a:xfrm>
          <a:prstGeom prst="rect">
            <a:avLst/>
          </a:prstGeom>
          <a:noFill/>
        </p:spPr>
        <p:txBody>
          <a:bodyPr wrap="square">
            <a:spAutoFit/>
          </a:bodyPr>
          <a:lstStyle/>
          <a:p>
            <a:endParaRPr 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Research suggests that whether or not diversity has a positive or negative effect depends on different aspects of the organization’s strategies, culture, and human resource practices. This indicates that diversity may be beneficial under certain conditions and in certain organizations (Pugh, Dietz, Brief, &amp; Wiley, 2008).</a:t>
            </a:r>
          </a:p>
          <a:p>
            <a:pPr algn="ct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Size of the organization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Age of the organization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of organization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Diversity of the community surrounding an organization</a:t>
            </a:r>
          </a:p>
        </p:txBody>
      </p:sp>
      <p:pic>
        <p:nvPicPr>
          <p:cNvPr id="5" name="Picture 4">
            <a:extLst>
              <a:ext uri="{FF2B5EF4-FFF2-40B4-BE49-F238E27FC236}">
                <a16:creationId xmlns:a16="http://schemas.microsoft.com/office/drawing/2014/main" id="{99F69F94-C29C-E7C0-646F-7B3499A059A4}"/>
              </a:ext>
            </a:extLst>
          </p:cNvPr>
          <p:cNvPicPr>
            <a:picLocks noChangeAspect="1"/>
          </p:cNvPicPr>
          <p:nvPr/>
        </p:nvPicPr>
        <p:blipFill>
          <a:blip r:embed="rId2"/>
          <a:stretch>
            <a:fillRect/>
          </a:stretch>
        </p:blipFill>
        <p:spPr>
          <a:xfrm>
            <a:off x="255038" y="4125020"/>
            <a:ext cx="6187976" cy="2423370"/>
          </a:xfrm>
          <a:prstGeom prst="rect">
            <a:avLst/>
          </a:prstGeom>
        </p:spPr>
      </p:pic>
      <p:sp>
        <p:nvSpPr>
          <p:cNvPr id="8" name="TextBox 7">
            <a:extLst>
              <a:ext uri="{FF2B5EF4-FFF2-40B4-BE49-F238E27FC236}">
                <a16:creationId xmlns:a16="http://schemas.microsoft.com/office/drawing/2014/main" id="{DAF9A7BE-4AEC-C75A-A7E5-1A1A447F4668}"/>
              </a:ext>
            </a:extLst>
          </p:cNvPr>
          <p:cNvSpPr txBox="1"/>
          <p:nvPr/>
        </p:nvSpPr>
        <p:spPr>
          <a:xfrm>
            <a:off x="0" y="0"/>
            <a:ext cx="6130212" cy="461665"/>
          </a:xfrm>
          <a:prstGeom prst="rect">
            <a:avLst/>
          </a:prstGeom>
          <a:noFill/>
        </p:spPr>
        <p:txBody>
          <a:bodyPr wrap="square">
            <a:spAutoFit/>
          </a:bodyPr>
          <a:lstStyle/>
          <a:p>
            <a:r>
              <a:rPr lang="en-US" b="1" dirty="0">
                <a:solidFill>
                  <a:schemeClr val="accent1"/>
                </a:solidFill>
                <a:latin typeface="Times New Roman" panose="02020603050405020304" pitchFamily="18" charset="0"/>
                <a:cs typeface="Times New Roman" panose="02020603050405020304" pitchFamily="18" charset="0"/>
              </a:rPr>
              <a:t>Factors that Affect Diversity</a:t>
            </a:r>
          </a:p>
        </p:txBody>
      </p:sp>
      <p:sp>
        <p:nvSpPr>
          <p:cNvPr id="9" name="TextBox 8">
            <a:extLst>
              <a:ext uri="{FF2B5EF4-FFF2-40B4-BE49-F238E27FC236}">
                <a16:creationId xmlns:a16="http://schemas.microsoft.com/office/drawing/2014/main" id="{5D19168B-327A-C8C7-7D7A-241897124774}"/>
              </a:ext>
            </a:extLst>
          </p:cNvPr>
          <p:cNvSpPr txBox="1"/>
          <p:nvPr/>
        </p:nvSpPr>
        <p:spPr>
          <a:xfrm>
            <a:off x="6674496" y="4102748"/>
            <a:ext cx="4926563" cy="2585323"/>
          </a:xfrm>
          <a:prstGeom prst="rect">
            <a:avLst/>
          </a:prstGeom>
          <a:noFill/>
        </p:spPr>
        <p:txBody>
          <a:bodyPr wrap="square" rtlCol="0">
            <a:spAutoFit/>
          </a:bodyPr>
          <a:lstStyle/>
          <a:p>
            <a:pPr marL="342900" indent="-342900" algn="l">
              <a:buFont typeface="Arial" panose="020B0604020202020204" pitchFamily="34" charset="0"/>
              <a:buChar char="•"/>
            </a:pPr>
            <a:r>
              <a:rPr lang="en-US" sz="1800" b="0" i="0" dirty="0">
                <a:solidFill>
                  <a:srgbClr val="F06464"/>
                </a:solidFill>
                <a:effectLst/>
                <a:latin typeface="Times New Roman" panose="02020603050405020304" pitchFamily="18" charset="0"/>
                <a:cs typeface="Times New Roman" panose="02020603050405020304" pitchFamily="18" charset="0"/>
              </a:rPr>
              <a:t>ESG stands for </a:t>
            </a:r>
            <a:r>
              <a:rPr lang="en-US" sz="1800" b="1" i="0" dirty="0">
                <a:solidFill>
                  <a:srgbClr val="F06464"/>
                </a:solidFill>
                <a:effectLst/>
                <a:latin typeface="Times New Roman" panose="02020603050405020304" pitchFamily="18" charset="0"/>
                <a:cs typeface="Times New Roman" panose="02020603050405020304" pitchFamily="18" charset="0"/>
              </a:rPr>
              <a:t>environmental, social, and governance</a:t>
            </a:r>
            <a:r>
              <a:rPr lang="en-US" sz="1800" b="0" i="0" dirty="0">
                <a:solidFill>
                  <a:srgbClr val="F06464"/>
                </a:solidFill>
                <a:effectLst/>
                <a:latin typeface="Times New Roman" panose="02020603050405020304" pitchFamily="18" charset="0"/>
                <a:cs typeface="Times New Roman" panose="02020603050405020304" pitchFamily="18" charset="0"/>
              </a:rPr>
              <a:t>.</a:t>
            </a:r>
            <a:r>
              <a:rPr lang="en-US" sz="1800" b="0" i="0" dirty="0">
                <a:solidFill>
                  <a:srgbClr val="000000"/>
                </a:solidFill>
                <a:effectLst/>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These are called pillars in ESG frameworks and represent the 3 main topic areas companies are expected to report.</a:t>
            </a:r>
            <a:r>
              <a:rPr lang="en-US" sz="1800" b="0" i="0" dirty="0">
                <a:solidFill>
                  <a:srgbClr val="F06464"/>
                </a:solidFill>
                <a:effectLst/>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en-US" sz="1800" b="1" i="0" dirty="0">
                <a:solidFill>
                  <a:srgbClr val="F06464"/>
                </a:solidFill>
                <a:effectLst/>
                <a:latin typeface="Times New Roman" panose="02020603050405020304" pitchFamily="18" charset="0"/>
                <a:cs typeface="Times New Roman" panose="02020603050405020304" pitchFamily="18" charset="0"/>
              </a:rPr>
              <a:t>Diversity, Equity, and Inclusion (DEI) comprises the central 'S' in ESG</a:t>
            </a:r>
            <a:r>
              <a:rPr lang="en-US" sz="1800" b="0" i="0" dirty="0">
                <a:solidFill>
                  <a:srgbClr val="F06464"/>
                </a:solidFill>
                <a:effectLst/>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 There can be no successful ESG without a honed focus on DEI.</a:t>
            </a:r>
            <a:endParaRPr lang="en-US" sz="1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184D3E3-4EAC-7251-A213-DF9E1A37A7AF}"/>
              </a:ext>
            </a:extLst>
          </p:cNvPr>
          <p:cNvSpPr txBox="1"/>
          <p:nvPr/>
        </p:nvSpPr>
        <p:spPr>
          <a:xfrm>
            <a:off x="149290" y="3821729"/>
            <a:ext cx="3741576" cy="461665"/>
          </a:xfrm>
          <a:prstGeom prst="rect">
            <a:avLst/>
          </a:prstGeom>
          <a:noFill/>
        </p:spPr>
        <p:txBody>
          <a:bodyPr wrap="square" rtlCol="0">
            <a:spAutoFit/>
          </a:bodyPr>
          <a:lstStyle/>
          <a:p>
            <a:pPr algn="l"/>
            <a:r>
              <a:rPr lang="en-US" b="1" dirty="0">
                <a:solidFill>
                  <a:schemeClr val="accent1"/>
                </a:solidFill>
                <a:latin typeface="Times New Roman" panose="02020603050405020304" pitchFamily="18" charset="0"/>
                <a:cs typeface="Times New Roman" panose="02020603050405020304" pitchFamily="18" charset="0"/>
              </a:rPr>
              <a:t>Diversity Metrics </a:t>
            </a:r>
          </a:p>
        </p:txBody>
      </p:sp>
    </p:spTree>
    <p:extLst>
      <p:ext uri="{BB962C8B-B14F-4D97-AF65-F5344CB8AC3E}">
        <p14:creationId xmlns:p14="http://schemas.microsoft.com/office/powerpoint/2010/main" val="146333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9D59E-DDE2-E4A7-6DCC-A73BABE6AA2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A3CD0AFB-0430-CE3F-7769-000E6C48153C}"/>
              </a:ext>
            </a:extLst>
          </p:cNvPr>
          <p:cNvSpPr>
            <a:spLocks noGrp="1"/>
          </p:cNvSpPr>
          <p:nvPr>
            <p:ph type="title"/>
          </p:nvPr>
        </p:nvSpPr>
        <p:spPr>
          <a:xfrm>
            <a:off x="666000" y="-305643"/>
            <a:ext cx="10752138" cy="450850"/>
          </a:xfrm>
        </p:spPr>
        <p:txBody>
          <a:bodyPr/>
          <a:lstStyle/>
          <a:p>
            <a:br>
              <a:rPr lang="en-US" dirty="0"/>
            </a:br>
            <a:r>
              <a:rPr lang="en-US" sz="2800" dirty="0"/>
              <a:t>Diversity </a:t>
            </a:r>
            <a:r>
              <a:rPr lang="en-US" sz="2800" b="1" dirty="0"/>
              <a:t>Theoretical Ideologies </a:t>
            </a:r>
            <a:br>
              <a:rPr lang="en-US" sz="2800" b="1" dirty="0"/>
            </a:br>
            <a:br>
              <a:rPr lang="en-US" sz="2800" kern="1200" dirty="0">
                <a:solidFill>
                  <a:schemeClr val="tx1"/>
                </a:solidFill>
                <a:latin typeface="Tahoma" pitchFamily="34" charset="0"/>
                <a:ea typeface="+mn-ea"/>
                <a:cs typeface="+mn-cs"/>
              </a:rPr>
            </a:br>
            <a:br>
              <a:rPr lang="en-US" sz="800" b="1" dirty="0"/>
            </a:br>
            <a:endParaRPr lang="en-US" sz="800" dirty="0"/>
          </a:p>
        </p:txBody>
      </p:sp>
      <p:pic>
        <p:nvPicPr>
          <p:cNvPr id="5" name="Picture 4">
            <a:extLst>
              <a:ext uri="{FF2B5EF4-FFF2-40B4-BE49-F238E27FC236}">
                <a16:creationId xmlns:a16="http://schemas.microsoft.com/office/drawing/2014/main" id="{C08B3C79-CA9C-E404-A145-87A8B330149D}"/>
              </a:ext>
            </a:extLst>
          </p:cNvPr>
          <p:cNvPicPr>
            <a:picLocks noChangeAspect="1"/>
          </p:cNvPicPr>
          <p:nvPr/>
        </p:nvPicPr>
        <p:blipFill>
          <a:blip r:embed="rId2"/>
          <a:stretch>
            <a:fillRect/>
          </a:stretch>
        </p:blipFill>
        <p:spPr>
          <a:xfrm>
            <a:off x="0" y="866926"/>
            <a:ext cx="10956292" cy="5124148"/>
          </a:xfrm>
          <a:prstGeom prst="rect">
            <a:avLst/>
          </a:prstGeom>
        </p:spPr>
      </p:pic>
      <p:sp>
        <p:nvSpPr>
          <p:cNvPr id="6" name="Rectangle 1">
            <a:extLst>
              <a:ext uri="{FF2B5EF4-FFF2-40B4-BE49-F238E27FC236}">
                <a16:creationId xmlns:a16="http://schemas.microsoft.com/office/drawing/2014/main" id="{219E2561-F01A-537B-B746-600E18C8B5AA}"/>
              </a:ext>
            </a:extLst>
          </p:cNvPr>
          <p:cNvSpPr>
            <a:spLocks noGrp="1" noChangeArrowheads="1"/>
          </p:cNvSpPr>
          <p:nvPr>
            <p:ph type="ftr" sz="quarter" idx="10"/>
          </p:nvPr>
        </p:nvSpPr>
        <p:spPr bwMode="auto">
          <a:xfrm>
            <a:off x="167343" y="5991074"/>
            <a:ext cx="35186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a:p>
            <a:r>
              <a:rPr lang="de-DE" dirty="0">
                <a:solidFill>
                  <a:schemeClr val="tx1"/>
                </a:solidFill>
              </a:rPr>
              <a:t>Wu, Y., &amp; Apfelbaum, E. P. 2024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1F1F"/>
                </a:solidFill>
                <a:effectLst/>
                <a:latin typeface="ElsevierSans"/>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CD446A57-8F9F-C1A8-322A-79C8491153CB}"/>
              </a:ext>
            </a:extLst>
          </p:cNvPr>
          <p:cNvSpPr txBox="1"/>
          <p:nvPr/>
        </p:nvSpPr>
        <p:spPr>
          <a:xfrm>
            <a:off x="581348" y="5791832"/>
            <a:ext cx="10620052" cy="461665"/>
          </a:xfrm>
          <a:prstGeom prst="rect">
            <a:avLst/>
          </a:prstGeom>
          <a:noFill/>
        </p:spPr>
        <p:txBody>
          <a:bodyPr wrap="square" rtlCol="0">
            <a:spAutoFit/>
          </a:bodyPr>
          <a:lstStyle/>
          <a:p>
            <a:pPr algn="l"/>
            <a:r>
              <a:rPr lang="en-US" sz="1200" dirty="0"/>
              <a:t>The framework highlights </a:t>
            </a:r>
            <a:r>
              <a:rPr lang="en-US" sz="1200" b="1" dirty="0">
                <a:solidFill>
                  <a:schemeClr val="accent1"/>
                </a:solidFill>
              </a:rPr>
              <a:t>how diversity ideologies, moderators, and consequences interact, s</a:t>
            </a:r>
            <a:r>
              <a:rPr lang="en-US" sz="1200" dirty="0"/>
              <a:t>howing that their </a:t>
            </a:r>
            <a:r>
              <a:rPr lang="en-US" sz="1200" dirty="0">
                <a:solidFill>
                  <a:schemeClr val="accent1"/>
                </a:solidFill>
              </a:rPr>
              <a:t>effectiveness varies with context, group dynamics, and individual perceptions. I</a:t>
            </a:r>
            <a:r>
              <a:rPr lang="en-US" sz="1200" dirty="0"/>
              <a:t>t helps predict both positive and negative outcomes of diversity initiatives.</a:t>
            </a:r>
            <a:endParaRPr lang="en-US" sz="1200" dirty="0">
              <a:latin typeface="+mn-lt"/>
            </a:endParaRPr>
          </a:p>
        </p:txBody>
      </p:sp>
      <p:sp>
        <p:nvSpPr>
          <p:cNvPr id="4" name="TextBox 3">
            <a:extLst>
              <a:ext uri="{FF2B5EF4-FFF2-40B4-BE49-F238E27FC236}">
                <a16:creationId xmlns:a16="http://schemas.microsoft.com/office/drawing/2014/main" id="{B40102B6-8C1E-1BEC-6DBD-29407E7658FD}"/>
              </a:ext>
            </a:extLst>
          </p:cNvPr>
          <p:cNvSpPr txBox="1"/>
          <p:nvPr/>
        </p:nvSpPr>
        <p:spPr>
          <a:xfrm>
            <a:off x="2993241" y="3560945"/>
            <a:ext cx="6097656" cy="246221"/>
          </a:xfrm>
          <a:prstGeom prst="rect">
            <a:avLst/>
          </a:prstGeom>
          <a:noFill/>
        </p:spPr>
        <p:txBody>
          <a:bodyPr wrap="square">
            <a:spAutoFit/>
          </a:bodyPr>
          <a:lstStyle/>
          <a:p>
            <a:r>
              <a:rPr lang="en-US" sz="1000" dirty="0"/>
              <a:t>(minimizing group differences)</a:t>
            </a:r>
          </a:p>
        </p:txBody>
      </p:sp>
      <p:sp>
        <p:nvSpPr>
          <p:cNvPr id="9" name="TextBox 8">
            <a:extLst>
              <a:ext uri="{FF2B5EF4-FFF2-40B4-BE49-F238E27FC236}">
                <a16:creationId xmlns:a16="http://schemas.microsoft.com/office/drawing/2014/main" id="{97077AED-382D-BCBF-5E40-D21DE7ABBA54}"/>
              </a:ext>
            </a:extLst>
          </p:cNvPr>
          <p:cNvSpPr txBox="1"/>
          <p:nvPr/>
        </p:nvSpPr>
        <p:spPr>
          <a:xfrm>
            <a:off x="1220028" y="3917083"/>
            <a:ext cx="6097656" cy="230832"/>
          </a:xfrm>
          <a:prstGeom prst="rect">
            <a:avLst/>
          </a:prstGeom>
          <a:noFill/>
        </p:spPr>
        <p:txBody>
          <a:bodyPr wrap="square">
            <a:spAutoFit/>
          </a:bodyPr>
          <a:lstStyle/>
          <a:p>
            <a:r>
              <a:rPr lang="en-US" sz="900" dirty="0"/>
              <a:t>(acknowledging and addressing group differences).</a:t>
            </a:r>
          </a:p>
        </p:txBody>
      </p:sp>
      <p:sp>
        <p:nvSpPr>
          <p:cNvPr id="11" name="TextBox 10">
            <a:extLst>
              <a:ext uri="{FF2B5EF4-FFF2-40B4-BE49-F238E27FC236}">
                <a16:creationId xmlns:a16="http://schemas.microsoft.com/office/drawing/2014/main" id="{123BD73C-B0B1-3DEB-1C40-6E1E2EFF96BA}"/>
              </a:ext>
            </a:extLst>
          </p:cNvPr>
          <p:cNvSpPr txBox="1"/>
          <p:nvPr/>
        </p:nvSpPr>
        <p:spPr>
          <a:xfrm>
            <a:off x="4624084" y="1014429"/>
            <a:ext cx="6097656" cy="246221"/>
          </a:xfrm>
          <a:prstGeom prst="rect">
            <a:avLst/>
          </a:prstGeom>
          <a:noFill/>
        </p:spPr>
        <p:txBody>
          <a:bodyPr wrap="square">
            <a:spAutoFit/>
          </a:bodyPr>
          <a:lstStyle/>
          <a:p>
            <a:r>
              <a:rPr lang="en-US" sz="1000" b="1" dirty="0"/>
              <a:t>Shaping the Impact of Diversity Ideologies</a:t>
            </a:r>
          </a:p>
        </p:txBody>
      </p:sp>
      <p:sp>
        <p:nvSpPr>
          <p:cNvPr id="13" name="TextBox 12">
            <a:extLst>
              <a:ext uri="{FF2B5EF4-FFF2-40B4-BE49-F238E27FC236}">
                <a16:creationId xmlns:a16="http://schemas.microsoft.com/office/drawing/2014/main" id="{0536B324-94D8-8BC2-713D-08A3C830C3B1}"/>
              </a:ext>
            </a:extLst>
          </p:cNvPr>
          <p:cNvSpPr txBox="1"/>
          <p:nvPr/>
        </p:nvSpPr>
        <p:spPr>
          <a:xfrm>
            <a:off x="1498323" y="606789"/>
            <a:ext cx="6097656"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Foundations and Forms</a:t>
            </a:r>
          </a:p>
        </p:txBody>
      </p:sp>
    </p:spTree>
    <p:extLst>
      <p:ext uri="{BB962C8B-B14F-4D97-AF65-F5344CB8AC3E}">
        <p14:creationId xmlns:p14="http://schemas.microsoft.com/office/powerpoint/2010/main" val="232919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8BD3B6-A2F1-A88A-3936-09CA773EBF6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1F076A75-E185-5DCC-CDB3-4E1773FC28F1}"/>
              </a:ext>
            </a:extLst>
          </p:cNvPr>
          <p:cNvSpPr>
            <a:spLocks noGrp="1"/>
          </p:cNvSpPr>
          <p:nvPr>
            <p:ph type="sldNum" sz="quarter" idx="11"/>
          </p:nvPr>
        </p:nvSpPr>
        <p:spPr/>
        <p:txBody>
          <a:bodyPr/>
          <a:lstStyle/>
          <a:p>
            <a:fld id="{0DE708CC-0C3F-4567-9698-B54C0F35BD31}" type="slidenum">
              <a:rPr lang="en-GB" altLang="cs-CZ" noProof="0" smtClean="0"/>
              <a:pPr/>
              <a:t>9</a:t>
            </a:fld>
            <a:endParaRPr lang="en-GB" altLang="cs-CZ" noProof="0" dirty="0"/>
          </a:p>
        </p:txBody>
      </p:sp>
      <p:sp>
        <p:nvSpPr>
          <p:cNvPr id="4" name="Rectangle: Rounded Corners 3">
            <a:extLst>
              <a:ext uri="{FF2B5EF4-FFF2-40B4-BE49-F238E27FC236}">
                <a16:creationId xmlns:a16="http://schemas.microsoft.com/office/drawing/2014/main" id="{E47136F0-0228-6DC6-E4F4-89AEF24E751F}"/>
              </a:ext>
            </a:extLst>
          </p:cNvPr>
          <p:cNvSpPr/>
          <p:nvPr>
            <p:custDataLst>
              <p:tags r:id="rId2"/>
            </p:custDataLst>
          </p:nvPr>
        </p:nvSpPr>
        <p:spPr bwMode="auto">
          <a:xfrm>
            <a:off x="6286500" y="430530"/>
            <a:ext cx="5524500" cy="891540"/>
          </a:xfrm>
          <a:prstGeom prst="roundRect">
            <a:avLst/>
          </a:prstGeom>
          <a:solidFill>
            <a:srgbClr val="F4F4F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317500" tIns="45720" rIns="114300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5B5B5B"/>
                </a:solidFill>
                <a:effectLst/>
                <a:latin typeface="+mn-lt"/>
              </a:rPr>
              <a:t>Please download and install the Slido app on all computers you use</a:t>
            </a:r>
            <a:endParaRPr kumimoji="0" lang="en-US" sz="2000" b="0" i="0" u="none" strike="noStrike" cap="none" normalizeH="0" baseline="0" dirty="0" err="1">
              <a:ln>
                <a:noFill/>
              </a:ln>
              <a:solidFill>
                <a:srgbClr val="5B5B5B"/>
              </a:solidFill>
              <a:effectLst/>
              <a:latin typeface="+mn-lt"/>
            </a:endParaRPr>
          </a:p>
        </p:txBody>
      </p:sp>
      <p:pic>
        <p:nvPicPr>
          <p:cNvPr id="6" name="Graphic 5">
            <a:extLst>
              <a:ext uri="{FF2B5EF4-FFF2-40B4-BE49-F238E27FC236}">
                <a16:creationId xmlns:a16="http://schemas.microsoft.com/office/drawing/2014/main" id="{BAB8D363-1E20-F71F-DFC1-3487A1DD6DF6}"/>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8" name="Graphic 7">
            <a:extLst>
              <a:ext uri="{FF2B5EF4-FFF2-40B4-BE49-F238E27FC236}">
                <a16:creationId xmlns:a16="http://schemas.microsoft.com/office/drawing/2014/main" id="{99A4A3EB-12A9-FDAD-081B-F1C847A64E45}"/>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10" name="Graphic 9">
            <a:extLst>
              <a:ext uri="{FF2B5EF4-FFF2-40B4-BE49-F238E27FC236}">
                <a16:creationId xmlns:a16="http://schemas.microsoft.com/office/drawing/2014/main" id="{D8DCFF18-2672-A68A-C19C-83A45940829C}"/>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11" name="Rectangle 10">
            <a:extLst>
              <a:ext uri="{FF2B5EF4-FFF2-40B4-BE49-F238E27FC236}">
                <a16:creationId xmlns:a16="http://schemas.microsoft.com/office/drawing/2014/main" id="{457A0E16-E2F1-DC05-F818-E256DB763DF4}"/>
              </a:ext>
            </a:extLst>
          </p:cNvPr>
          <p:cNvSpPr/>
          <p:nvPr>
            <p:custDataLst>
              <p:tags r:id="rId6"/>
            </p:custDataLst>
          </p:nvPr>
        </p:nvSpPr>
        <p:spPr bwMode="auto">
          <a:xfrm>
            <a:off x="540000" y="1714500"/>
            <a:ext cx="7315199" cy="1714500"/>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5B5B5B"/>
                </a:solidFill>
                <a:effectLst/>
                <a:latin typeface="+mn-lt"/>
              </a:rPr>
              <a:t>What are visible and nonvisible diversities?</a:t>
            </a:r>
          </a:p>
        </p:txBody>
      </p:sp>
      <p:sp>
        <p:nvSpPr>
          <p:cNvPr id="12" name="Rectangle 11">
            <a:extLst>
              <a:ext uri="{FF2B5EF4-FFF2-40B4-BE49-F238E27FC236}">
                <a16:creationId xmlns:a16="http://schemas.microsoft.com/office/drawing/2014/main" id="{D6BBA774-B657-317D-B75D-D5BDDB38A6E5}"/>
              </a:ext>
            </a:extLst>
          </p:cNvPr>
          <p:cNvSpPr/>
          <p:nvPr>
            <p:custDataLst>
              <p:tags r:id="rId7"/>
            </p:custDataLst>
          </p:nvPr>
        </p:nvSpPr>
        <p:spPr bwMode="auto">
          <a:xfrm>
            <a:off x="3901440" y="6032500"/>
            <a:ext cx="7315199" cy="51816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rm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5B5B5B"/>
                </a:solidFill>
                <a:effectLst/>
                <a:latin typeface="+mn-lt"/>
              </a:rPr>
              <a:t>ⓘ</a:t>
            </a:r>
            <a:r>
              <a:rPr kumimoji="0" lang="en-US" sz="2000" b="0" i="0" u="none" strike="noStrike" cap="none" normalizeH="0" baseline="0">
                <a:ln>
                  <a:noFill/>
                </a:ln>
                <a:solidFill>
                  <a:srgbClr val="5B5B5B"/>
                </a:solidFill>
                <a:effectLst/>
                <a:latin typeface="+mn-lt"/>
              </a:rPr>
              <a:t> Start presenting to display the poll results on this slide.</a:t>
            </a:r>
            <a:endParaRPr kumimoji="0" lang="en-US" sz="2000" b="0" i="0" u="none" strike="noStrike" cap="none" normalizeH="0" baseline="0" dirty="0" err="1">
              <a:ln>
                <a:noFill/>
              </a:ln>
              <a:solidFill>
                <a:srgbClr val="5B5B5B"/>
              </a:solidFill>
              <a:effectLst/>
              <a:latin typeface="+mn-lt"/>
            </a:endParaRPr>
          </a:p>
        </p:txBody>
      </p:sp>
    </p:spTree>
    <p:custDataLst>
      <p:tags r:id="rId1"/>
    </p:custDataLst>
    <p:extLst>
      <p:ext uri="{BB962C8B-B14F-4D97-AF65-F5344CB8AC3E}">
        <p14:creationId xmlns:p14="http://schemas.microsoft.com/office/powerpoint/2010/main" val="1491070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3.0.5724"/>
  <p:tag name="SLIDO_PRESENTATION_ID" val="9e2add52-bfcf-4f4d-ac04-9fde8d648dc6"/>
  <p:tag name="SLIDO_EVENT_UUID" val="ec51270c-c861-47fc-b597-ab800dcfbeb6"/>
  <p:tag name="SLIDO_EVENT_SECTION_UUID" val="8f788195-9527-4923-b591-4a67fb97d1a9"/>
</p:tagLst>
</file>

<file path=ppt/tags/tag1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1.xml><?xml version="1.0" encoding="utf-8"?>
<p:tagLst xmlns:a="http://schemas.openxmlformats.org/drawingml/2006/main" xmlns:r="http://schemas.openxmlformats.org/officeDocument/2006/relationships" xmlns:p="http://schemas.openxmlformats.org/presentationml/2006/main">
  <p:tag name="SLIDO_ELEMENT" val="dotty"/>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zE5MjI1Njl9"/>
  <p:tag name="SLIDO_TYPE" val="SlidoPoll"/>
  <p:tag name="SLIDO_POLL_UUID" val="6fc7e768-2e6d-447e-96ed-1ad3d8e3ba31"/>
  <p:tag name="SLIDO_TIMELINE" val="W3sicG9sbFF1ZXN0aW9uVXVpZCI6IjJiNjAwZTJlLTUzZTAtNDQ3ZS05ZTJkLWI1NTQ1Mzk4MzZmO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3MzE5MjE2NTV9"/>
  <p:tag name="SLIDO_TYPE" val="SlidoPoll"/>
  <p:tag name="SLIDO_POLL_UUID" val="e1147e48-5b85-4c4e-b4ac-da7f529ae40c"/>
  <p:tag name="SLIDO_TIMELINE" val="W3sicG9sbFF1ZXN0aW9uVXVpZCI6ImIwZGE5MjQzLWZlYTgtNDViNy04ZDRjLTJiNDlmNGEwNzBlNiIsInNob3dSZXN1bHRzIjp0cnVlLCJzaG93Q29ycmVjdEFuc3dlcnMiOmZhbHNlLCJ2b3RpbmdMb2NrZWQiOmZhbHNlfV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993CE36E536924D9F97A09631E83C2B" ma:contentTypeVersion="16" ma:contentTypeDescription="Vytvoří nový dokument" ma:contentTypeScope="" ma:versionID="fa3f4631e5018c001ed2624f5e78fa88">
  <xsd:schema xmlns:xsd="http://www.w3.org/2001/XMLSchema" xmlns:xs="http://www.w3.org/2001/XMLSchema" xmlns:p="http://schemas.microsoft.com/office/2006/metadata/properties" xmlns:ns2="0c1a1fbc-d6b3-4a79-b06c-615c552f15a0" xmlns:ns3="d0cbd42d-77cf-4069-81d7-60b13b013f2f" targetNamespace="http://schemas.microsoft.com/office/2006/metadata/properties" ma:root="true" ma:fieldsID="46e3e696b18b9ca71cbdc139d2b65713" ns2:_="" ns3:_="">
    <xsd:import namespace="0c1a1fbc-d6b3-4a79-b06c-615c552f15a0"/>
    <xsd:import namespace="d0cbd42d-77cf-4069-81d7-60b13b013f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a1fbc-d6b3-4a79-b06c-615c552f1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d42d-77cf-4069-81d7-60b13b013f2f"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f6cb671-3b21-41bd-8a98-643d2ee9d957}" ma:internalName="TaxCatchAll" ma:showField="CatchAllData" ma:web="d0cbd42d-77cf-4069-81d7-60b13b013f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023663-4663-4200-8C26-5EE3303F7B54}">
  <ds:schemaRefs>
    <ds:schemaRef ds:uri="http://schemas.microsoft.com/sharepoint/v3/contenttype/forms"/>
  </ds:schemaRefs>
</ds:datastoreItem>
</file>

<file path=customXml/itemProps2.xml><?xml version="1.0" encoding="utf-8"?>
<ds:datastoreItem xmlns:ds="http://schemas.openxmlformats.org/officeDocument/2006/customXml" ds:itemID="{C4E88CFB-E9F4-4776-A77D-A3237919A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a1fbc-d6b3-4a79-b06c-615c552f15a0"/>
    <ds:schemaRef ds:uri="d0cbd42d-77cf-4069-81d7-60b13b013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PhD_Conference_presentation_template</Template>
  <TotalTime>1915</TotalTime>
  <Words>2191</Words>
  <Application>Microsoft Office PowerPoint</Application>
  <PresentationFormat>Widescreen</PresentationFormat>
  <Paragraphs>258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ElsevierSans</vt:lpstr>
      <vt:lpstr>Tahoma</vt:lpstr>
      <vt:lpstr>Times New Roman</vt:lpstr>
      <vt:lpstr>Wingdings</vt:lpstr>
      <vt:lpstr>Presentation_MU_EN</vt:lpstr>
      <vt:lpstr>Managing Diversity and Mindfulness</vt:lpstr>
      <vt:lpstr>Agenda</vt:lpstr>
      <vt:lpstr>Exercise: 5 minutes  1. Have a conversation in pairs  2.Identify something is different about yourself 3. Share the diversity and why it is important for the workplace    </vt:lpstr>
      <vt:lpstr>Why does cultural diversity matter? </vt:lpstr>
      <vt:lpstr>Why  Does Diversity Matter ??</vt:lpstr>
      <vt:lpstr>Managing Diversity in the Workplace:  Important Definitions</vt:lpstr>
      <vt:lpstr>PowerPoint Presentation</vt:lpstr>
      <vt:lpstr> Diversity Theoretical Ideologies    </vt:lpstr>
      <vt:lpstr>PowerPoint Presentation</vt:lpstr>
      <vt:lpstr>Dimensions of diversity </vt:lpstr>
      <vt:lpstr>Types of workplace diversity </vt:lpstr>
      <vt:lpstr>PowerPoint Presentation</vt:lpstr>
      <vt:lpstr>PowerPoint Presentation</vt:lpstr>
      <vt:lpstr>PowerPoint Presentation</vt:lpstr>
      <vt:lpstr>Cultural competence</vt:lpstr>
      <vt:lpstr>Diversity Branding Definition</vt:lpstr>
      <vt:lpstr>Managing diversity involves planning and implementing organizational systems and practices to maximize diversity’s potential advantages while minimizing its potential disadvantages.</vt:lpstr>
      <vt:lpstr>Mindfulness Practices to Support DEI</vt:lpstr>
      <vt:lpstr>PowerPoint Presentation</vt:lpstr>
      <vt:lpstr>Measurements ( Mckinsey) </vt:lpstr>
      <vt:lpstr>PowerPoint Presentation</vt:lpstr>
      <vt:lpstr>PowerPoint Presentation</vt:lpstr>
      <vt:lpstr>THANK YOU        FOR YOU TIME AND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Sosnová</dc:creator>
  <cp:lastModifiedBy>Nathalie Houtzamer</cp:lastModifiedBy>
  <cp:revision>78</cp:revision>
  <cp:lastPrinted>1601-01-01T00:00:00Z</cp:lastPrinted>
  <dcterms:created xsi:type="dcterms:W3CDTF">2023-05-11T13:43:14Z</dcterms:created>
  <dcterms:modified xsi:type="dcterms:W3CDTF">2024-11-19T08:56:05Z</dcterms:modified>
</cp:coreProperties>
</file>