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359" r:id="rId2"/>
    <p:sldId id="416" r:id="rId3"/>
    <p:sldId id="418" r:id="rId4"/>
    <p:sldId id="423" r:id="rId5"/>
    <p:sldId id="445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0" r:id="rId16"/>
    <p:sldId id="361" r:id="rId17"/>
    <p:sldId id="4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481" r:id="rId30"/>
    <p:sldId id="462" r:id="rId31"/>
    <p:sldId id="480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475" r:id="rId45"/>
    <p:sldId id="476" r:id="rId46"/>
    <p:sldId id="477" r:id="rId47"/>
    <p:sldId id="478" r:id="rId48"/>
    <p:sldId id="479" r:id="rId49"/>
    <p:sldId id="360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0848D-F028-4244-BCE6-E6B1D789339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5A7A8-FDAF-4C93-AB94-22BF449B1E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99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785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2110830C-1ED0-C54C-8C9B-31DD2E6DD1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6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37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C4F310CA-8F50-D24B-869B-CCDF18753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676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1284CA9D-DBC5-7345-82D1-2A135832E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005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E34841-B995-1F41-AED6-CDCE3B804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31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810295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29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694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49513-063E-40EC-A195-8F1AC0DCC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A1825F-3698-42D8-B08A-E5759C20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455D-2759-4188-93E8-12D8D627249A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024879-E40D-4775-BEA2-1DCD47E7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0C389B-5319-4498-8A03-01FD4B6A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6880-FD5C-4F7E-8753-45724436E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15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503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8BFE967-19E1-9D48-9E4F-81B8750DAB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D19675A5-B462-F046-B410-538D4D804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443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CD81FB0-E22C-7E4B-9263-74B744CB27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7092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F7346AF-CCBB-674B-9377-5275DC502A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24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83AF39E7-78A0-014F-9BF9-455F428787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782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4ED50877-A589-E54A-923E-DEA9FFB787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1173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388E85DE-7FDA-B34F-B2FD-ECA615AE54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85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67618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0937D-D6E4-44AB-AD29-490061BAC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Řízení a kontrola ve veřejné správě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B2DE84-B4F3-4AF7-AF30-C5C2B93A5B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Finanční řízení ve VS - seminář</a:t>
            </a:r>
          </a:p>
        </p:txBody>
      </p:sp>
    </p:spTree>
    <p:extLst>
      <p:ext uri="{BB962C8B-B14F-4D97-AF65-F5344CB8AC3E}">
        <p14:creationId xmlns:p14="http://schemas.microsoft.com/office/powerpoint/2010/main" val="1736457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47D300-F7BD-43FA-8CA5-6D2883726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A56C43-54F7-4FB5-96C3-5848EFA5C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MTA – příklad IV.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A179D1-55AA-4035-A364-7E647B47B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Další kontrola, o měsíc později – duben</a:t>
            </a:r>
          </a:p>
          <a:p>
            <a:r>
              <a:rPr lang="cs-CZ" altLang="cs-CZ" dirty="0"/>
              <a:t>Na základě informací od projektového týmu je ohlášeno, že první milník byl dokončen.</a:t>
            </a:r>
          </a:p>
          <a:p>
            <a:endParaRPr lang="cs-CZ" dirty="0"/>
          </a:p>
        </p:txBody>
      </p:sp>
      <p:pic>
        <p:nvPicPr>
          <p:cNvPr id="9" name="Picture 2" descr="MTA: End of third Month">
            <a:extLst>
              <a:ext uri="{FF2B5EF4-FFF2-40B4-BE49-F238E27FC236}">
                <a16:creationId xmlns:a16="http://schemas.microsoft.com/office/drawing/2014/main" id="{1B09340A-621A-4731-8CC0-EB9403771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798" y="2937600"/>
            <a:ext cx="37719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549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865EA0-9CCC-40C3-8DA5-B333BC0FCA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7B1425-B4A0-42EF-A91C-D12C16BA4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MTA – příklad V.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827D800-9989-4680-8864-C58751EA8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Prostřednictvím kontrol prováděných každý měsíc je vytvořen trend plnění milníků</a:t>
            </a:r>
          </a:p>
          <a:p>
            <a:endParaRPr lang="cs-CZ" dirty="0"/>
          </a:p>
        </p:txBody>
      </p:sp>
      <p:pic>
        <p:nvPicPr>
          <p:cNvPr id="6" name="Picture 2" descr="MTA: Last Month">
            <a:extLst>
              <a:ext uri="{FF2B5EF4-FFF2-40B4-BE49-F238E27FC236}">
                <a16:creationId xmlns:a16="http://schemas.microsoft.com/office/drawing/2014/main" id="{5530382B-C226-405B-8009-234C9D73A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887" y="2631600"/>
            <a:ext cx="37814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909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AB7CB0-B08D-401C-AC7E-46D3455120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B9B8E0-710B-4DD4-B242-9D46D5C23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EVM: Základní pojmy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51C01C-9712-40D0-85A0-4BE9CBB5B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Tři klíčové indikátory</a:t>
            </a:r>
          </a:p>
          <a:p>
            <a:pPr lvl="1"/>
            <a:r>
              <a:rPr lang="cs-CZ" altLang="cs-CZ" sz="2400" b="1" dirty="0"/>
              <a:t>PV (</a:t>
            </a:r>
            <a:r>
              <a:rPr lang="cs-CZ" altLang="cs-CZ" sz="2400" b="1" dirty="0" err="1"/>
              <a:t>Planned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Value</a:t>
            </a:r>
            <a:r>
              <a:rPr lang="cs-CZ" altLang="cs-CZ" sz="2400" b="1" dirty="0"/>
              <a:t>) </a:t>
            </a:r>
          </a:p>
          <a:p>
            <a:pPr lvl="2"/>
            <a:r>
              <a:rPr lang="cs-CZ" altLang="cs-CZ" sz="2000" dirty="0"/>
              <a:t>plánovaná hodnota rozpracovanosti v daném čase</a:t>
            </a:r>
          </a:p>
          <a:p>
            <a:pPr lvl="1"/>
            <a:r>
              <a:rPr lang="cs-CZ" altLang="cs-CZ" sz="2400" b="1" dirty="0"/>
              <a:t>AC (</a:t>
            </a:r>
            <a:r>
              <a:rPr lang="cs-CZ" altLang="cs-CZ" sz="2400" b="1" dirty="0" err="1"/>
              <a:t>Actual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Cost</a:t>
            </a:r>
            <a:r>
              <a:rPr lang="cs-CZ" altLang="cs-CZ" sz="2400" b="1" dirty="0"/>
              <a:t>) </a:t>
            </a:r>
          </a:p>
          <a:p>
            <a:pPr lvl="2"/>
            <a:r>
              <a:rPr lang="cs-CZ" altLang="cs-CZ" sz="2000" dirty="0"/>
              <a:t>spotřebované náklady k danému času</a:t>
            </a:r>
          </a:p>
          <a:p>
            <a:pPr lvl="1"/>
            <a:r>
              <a:rPr lang="cs-CZ" altLang="cs-CZ" sz="2400" b="1" dirty="0"/>
              <a:t>EV (</a:t>
            </a:r>
            <a:r>
              <a:rPr lang="cs-CZ" altLang="cs-CZ" sz="2400" b="1" dirty="0" err="1"/>
              <a:t>Earned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Value</a:t>
            </a:r>
            <a:r>
              <a:rPr lang="cs-CZ" altLang="cs-CZ" sz="2400" b="1" dirty="0"/>
              <a:t>) </a:t>
            </a:r>
          </a:p>
          <a:p>
            <a:pPr lvl="2"/>
            <a:r>
              <a:rPr lang="cs-CZ" altLang="cs-CZ" sz="2000" dirty="0"/>
              <a:t>vytvořená hodnota rozpracovanosti v daném čase</a:t>
            </a:r>
          </a:p>
          <a:p>
            <a:pPr lvl="2"/>
            <a:endParaRPr lang="cs-CZ" altLang="cs-CZ" sz="2000" dirty="0"/>
          </a:p>
          <a:p>
            <a:r>
              <a:rPr lang="cs-CZ" altLang="cs-CZ" sz="2400" dirty="0"/>
              <a:t>Srovnáním hodnot PV a AC k EV získáme informaci o aktuálním stavu.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566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2CAC6D-A5F7-4D2E-AC84-D7E3C84F4B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B5D133-D4A2-447D-8195-CCFD48A37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EVM: Používané ukazatele (1)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77BFFC-ECF6-46E5-9297-5758D0CE9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BAC </a:t>
            </a:r>
            <a:r>
              <a:rPr lang="cs-CZ" altLang="cs-CZ" dirty="0"/>
              <a:t>(</a:t>
            </a:r>
            <a:r>
              <a:rPr lang="cs-CZ" altLang="cs-CZ" i="1" dirty="0" err="1"/>
              <a:t>Budged</a:t>
            </a:r>
            <a:r>
              <a:rPr lang="cs-CZ" altLang="cs-CZ" i="1" dirty="0"/>
              <a:t> </a:t>
            </a:r>
            <a:r>
              <a:rPr lang="cs-CZ" altLang="cs-CZ" i="1" dirty="0" err="1"/>
              <a:t>at</a:t>
            </a:r>
            <a:r>
              <a:rPr lang="cs-CZ" altLang="cs-CZ" i="1" dirty="0"/>
              <a:t> </a:t>
            </a:r>
            <a:r>
              <a:rPr lang="cs-CZ" altLang="cs-CZ" i="1" dirty="0" err="1"/>
              <a:t>Completion</a:t>
            </a:r>
            <a:r>
              <a:rPr lang="cs-CZ" altLang="cs-CZ" dirty="0"/>
              <a:t>) – původní (rozpočtovaná) celková výše rozpočtu - pracnost;</a:t>
            </a:r>
          </a:p>
          <a:p>
            <a:r>
              <a:rPr lang="cs-CZ" altLang="cs-CZ" b="1" dirty="0"/>
              <a:t>PV </a:t>
            </a:r>
            <a:r>
              <a:rPr lang="cs-CZ" altLang="cs-CZ" dirty="0"/>
              <a:t>(</a:t>
            </a:r>
            <a:r>
              <a:rPr lang="cs-CZ" altLang="cs-CZ" i="1" dirty="0" err="1"/>
              <a:t>Planned</a:t>
            </a:r>
            <a:r>
              <a:rPr lang="cs-CZ" altLang="cs-CZ" i="1" dirty="0"/>
              <a:t> </a:t>
            </a:r>
            <a:r>
              <a:rPr lang="cs-CZ" altLang="cs-CZ" i="1" dirty="0" err="1"/>
              <a:t>Value</a:t>
            </a:r>
            <a:r>
              <a:rPr lang="cs-CZ" altLang="cs-CZ" dirty="0"/>
              <a:t>) – plánovaná hodnota rozpracovanosti v daném čase;</a:t>
            </a:r>
          </a:p>
          <a:p>
            <a:r>
              <a:rPr lang="cs-CZ" altLang="cs-CZ" b="1" dirty="0"/>
              <a:t>EV </a:t>
            </a:r>
            <a:r>
              <a:rPr lang="cs-CZ" altLang="cs-CZ" dirty="0"/>
              <a:t>(</a:t>
            </a:r>
            <a:r>
              <a:rPr lang="cs-CZ" altLang="cs-CZ" i="1" dirty="0" err="1"/>
              <a:t>Earned</a:t>
            </a:r>
            <a:r>
              <a:rPr lang="cs-CZ" altLang="cs-CZ" i="1" dirty="0"/>
              <a:t> </a:t>
            </a:r>
            <a:r>
              <a:rPr lang="cs-CZ" altLang="cs-CZ" i="1" dirty="0" err="1"/>
              <a:t>Value</a:t>
            </a:r>
            <a:r>
              <a:rPr lang="cs-CZ" altLang="cs-CZ" dirty="0"/>
              <a:t>) – dosažená hodnota, tj. hodnota rozpracovanosti,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380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020401-5D42-4DB2-867B-6C6E43B8FD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4893C8-E08F-4940-A217-B2993BF8A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EVM: Používané ukazatele (2)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6B59B6-E5AD-4326-877C-685523163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AC </a:t>
            </a:r>
            <a:r>
              <a:rPr lang="cs-CZ" altLang="cs-CZ" dirty="0"/>
              <a:t>(</a:t>
            </a:r>
            <a:r>
              <a:rPr lang="cs-CZ" altLang="cs-CZ" i="1" dirty="0" err="1"/>
              <a:t>Actual</a:t>
            </a:r>
            <a:r>
              <a:rPr lang="cs-CZ" altLang="cs-CZ" i="1" dirty="0"/>
              <a:t> </a:t>
            </a:r>
            <a:r>
              <a:rPr lang="cs-CZ" altLang="cs-CZ" i="1" dirty="0" err="1"/>
              <a:t>Cost</a:t>
            </a:r>
            <a:r>
              <a:rPr lang="cs-CZ" altLang="cs-CZ" dirty="0"/>
              <a:t>) – skutečné náklady;</a:t>
            </a:r>
          </a:p>
          <a:p>
            <a:r>
              <a:rPr lang="cs-CZ" altLang="cs-CZ" b="1" dirty="0"/>
              <a:t>CV </a:t>
            </a:r>
            <a:r>
              <a:rPr lang="cs-CZ" altLang="cs-CZ" dirty="0"/>
              <a:t>(</a:t>
            </a:r>
            <a:r>
              <a:rPr lang="cs-CZ" altLang="cs-CZ" i="1" dirty="0" err="1"/>
              <a:t>Cost</a:t>
            </a:r>
            <a:r>
              <a:rPr lang="cs-CZ" altLang="cs-CZ" i="1" dirty="0"/>
              <a:t> Variace</a:t>
            </a:r>
            <a:r>
              <a:rPr lang="cs-CZ" altLang="cs-CZ" dirty="0"/>
              <a:t>) – odchylka nákladů;</a:t>
            </a:r>
          </a:p>
          <a:p>
            <a:r>
              <a:rPr lang="cs-CZ" altLang="cs-CZ" b="1" dirty="0"/>
              <a:t>SV</a:t>
            </a:r>
            <a:r>
              <a:rPr lang="cs-CZ" altLang="cs-CZ" dirty="0"/>
              <a:t> (</a:t>
            </a:r>
            <a:r>
              <a:rPr lang="cs-CZ" altLang="cs-CZ" i="1" dirty="0"/>
              <a:t>Schedule Variance</a:t>
            </a:r>
            <a:r>
              <a:rPr lang="cs-CZ" altLang="cs-CZ" dirty="0"/>
              <a:t>) – odchylka od harmonogramu,</a:t>
            </a:r>
          </a:p>
          <a:p>
            <a:r>
              <a:rPr lang="cs-CZ" altLang="cs-CZ" b="1" dirty="0"/>
              <a:t>CPI </a:t>
            </a:r>
            <a:r>
              <a:rPr lang="cs-CZ" altLang="cs-CZ" dirty="0"/>
              <a:t>(</a:t>
            </a:r>
            <a:r>
              <a:rPr lang="cs-CZ" altLang="cs-CZ" i="1" dirty="0" err="1"/>
              <a:t>Cost</a:t>
            </a:r>
            <a:r>
              <a:rPr lang="cs-CZ" altLang="cs-CZ" i="1" dirty="0"/>
              <a:t> Performance Index</a:t>
            </a:r>
            <a:r>
              <a:rPr lang="cs-CZ" altLang="cs-CZ" dirty="0"/>
              <a:t>) – index výkonů podle nákladů;</a:t>
            </a:r>
          </a:p>
          <a:p>
            <a:r>
              <a:rPr lang="cs-CZ" altLang="cs-CZ" b="1" dirty="0"/>
              <a:t>SPI </a:t>
            </a:r>
            <a:r>
              <a:rPr lang="cs-CZ" altLang="cs-CZ" dirty="0"/>
              <a:t>(</a:t>
            </a:r>
            <a:r>
              <a:rPr lang="cs-CZ" altLang="cs-CZ" dirty="0" err="1"/>
              <a:t>Shedule</a:t>
            </a:r>
            <a:r>
              <a:rPr lang="cs-CZ" altLang="cs-CZ" dirty="0"/>
              <a:t> Performance Index) – index výkonu podle časového rozvrhu.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950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1A99CB-CEB2-4959-967F-38FCFB19BA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18040C-7742-4E06-94D3-4F09A866D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EVM: Základní výpočty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76F5B3A-8117-47A3-93B9-477D2E69F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EV = </a:t>
            </a:r>
            <a:r>
              <a:rPr lang="en-US" altLang="cs-CZ" b="1" dirty="0"/>
              <a:t>%</a:t>
            </a:r>
            <a:r>
              <a:rPr lang="cs-CZ" altLang="cs-CZ" b="1" dirty="0"/>
              <a:t> dokončenosti </a:t>
            </a:r>
            <a:r>
              <a:rPr lang="en-US" altLang="cs-CZ" b="1" dirty="0"/>
              <a:t>*</a:t>
            </a:r>
            <a:r>
              <a:rPr lang="cs-CZ" altLang="cs-CZ" b="1" dirty="0"/>
              <a:t> BAC</a:t>
            </a:r>
          </a:p>
          <a:p>
            <a:r>
              <a:rPr lang="cs-CZ" altLang="cs-CZ" b="1" dirty="0"/>
              <a:t>CV = EV – AC</a:t>
            </a:r>
          </a:p>
          <a:p>
            <a:r>
              <a:rPr lang="cs-CZ" altLang="cs-CZ" b="1" dirty="0"/>
              <a:t>SV = EV – PV </a:t>
            </a:r>
          </a:p>
          <a:p>
            <a:r>
              <a:rPr lang="cs-CZ" altLang="cs-CZ" b="1" dirty="0"/>
              <a:t>CPI = EV / AC</a:t>
            </a:r>
          </a:p>
          <a:p>
            <a:r>
              <a:rPr lang="cs-CZ" altLang="cs-CZ" b="1" dirty="0"/>
              <a:t>SPI = EV / PV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074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2">
            <a:extLst>
              <a:ext uri="{FF2B5EF4-FFF2-40B4-BE49-F238E27FC236}">
                <a16:creationId xmlns:a16="http://schemas.microsoft.com/office/drawing/2014/main" id="{355CFD4D-ECC9-4AE6-AC17-F40A640CCF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7493" y="518408"/>
            <a:ext cx="9117013" cy="5545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54630B78-0BF8-4172-BAE0-BB9F5B402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901A0FF9-A693-431E-BBE9-D024794E6BD9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45061" name="TextovéPole 4">
            <a:extLst>
              <a:ext uri="{FF2B5EF4-FFF2-40B4-BE49-F238E27FC236}">
                <a16:creationId xmlns:a16="http://schemas.microsoft.com/office/drawing/2014/main" id="{E6FF3F26-979E-426D-ADBD-E38E60F38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1756" y="6154648"/>
            <a:ext cx="2952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</a:rPr>
              <a:t>Směrný plán projektu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971B27-8CD0-45AE-9E79-02E9605683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D20E0E-E08F-41B1-B72E-758D14029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EVM: Význam výsledků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F84B123-8FD0-4381-871D-E98437523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Je-li PV &gt; EV, PROJEKT JE ZPOŽDĚNÝ </a:t>
            </a:r>
          </a:p>
          <a:p>
            <a:pPr lvl="1"/>
            <a:r>
              <a:rPr lang="cs-CZ" altLang="cs-CZ" sz="2400" dirty="0"/>
              <a:t>přidáváme hodnotu pomaleji, než bylo plánováno</a:t>
            </a:r>
          </a:p>
          <a:p>
            <a:r>
              <a:rPr lang="cs-CZ" altLang="cs-CZ" dirty="0"/>
              <a:t>Je-li AC &gt; EV , PROJEKT JE DRAŽŠÍ</a:t>
            </a:r>
          </a:p>
          <a:p>
            <a:pPr lvl="1"/>
            <a:r>
              <a:rPr lang="cs-CZ" altLang="cs-CZ" sz="2400" dirty="0"/>
              <a:t>danou hodnotu jsme vyrobili za vyšší cenu</a:t>
            </a:r>
          </a:p>
          <a:p>
            <a:r>
              <a:rPr lang="cs-CZ" altLang="cs-CZ" dirty="0"/>
              <a:t>Je-li PV &lt; EV, PROJEKT JE V PŘEDSTIHU </a:t>
            </a:r>
          </a:p>
          <a:p>
            <a:pPr lvl="1"/>
            <a:r>
              <a:rPr lang="cs-CZ" altLang="cs-CZ" sz="2400" dirty="0"/>
              <a:t>přidáváme hodnotu rychleji, než bylo plánováno</a:t>
            </a:r>
          </a:p>
          <a:p>
            <a:r>
              <a:rPr lang="cs-CZ" altLang="cs-CZ" dirty="0"/>
              <a:t>Je-li AC &lt; EV, PROJEKT JE LEVNĚJŠÍ</a:t>
            </a:r>
          </a:p>
          <a:p>
            <a:pPr lvl="1"/>
            <a:r>
              <a:rPr lang="cs-CZ" altLang="cs-CZ" sz="2400" dirty="0"/>
              <a:t>danou hodnotu jsme vyrobili za nižší cenu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899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7" name="Picture 2">
            <a:extLst>
              <a:ext uri="{FF2B5EF4-FFF2-40B4-BE49-F238E27FC236}">
                <a16:creationId xmlns:a16="http://schemas.microsoft.com/office/drawing/2014/main" id="{BBF0E495-8F53-446E-8FD9-7B43A14795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0483" y="353535"/>
            <a:ext cx="9144000" cy="6021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108" name="Zástupný symbol pro číslo snímku 3">
            <a:extLst>
              <a:ext uri="{FF2B5EF4-FFF2-40B4-BE49-F238E27FC236}">
                <a16:creationId xmlns:a16="http://schemas.microsoft.com/office/drawing/2014/main" id="{7F46D8B3-70B0-4C93-9E7F-680993E4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16E94738-D30A-4F55-BDA1-C1D58504772E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Picture 2">
            <a:extLst>
              <a:ext uri="{FF2B5EF4-FFF2-40B4-BE49-F238E27FC236}">
                <a16:creationId xmlns:a16="http://schemas.microsoft.com/office/drawing/2014/main" id="{40357C00-31E2-4AE8-B942-8815FDE7CD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418306"/>
            <a:ext cx="9144000" cy="6021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2" name="Zástupný symbol pro číslo snímku 3">
            <a:extLst>
              <a:ext uri="{FF2B5EF4-FFF2-40B4-BE49-F238E27FC236}">
                <a16:creationId xmlns:a16="http://schemas.microsoft.com/office/drawing/2014/main" id="{17AD10EC-3D83-47C8-AF49-623693C6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86EE6581-3133-4852-A6D9-1235FAD52FC0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7ECCDE-D426-4454-B42F-2A2846787A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07C409-1AEC-4F72-9499-2D8682423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Analogické odhadování - příklad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549C46-61A7-4713-AC14-0086530C4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 již ukončeném projektu byl utracen celkem 1 mil $ za 1 km nové silnice s příměsí jemného štěrku. V novém projektu budou postaveny 4 km nové silnice z bodu A do bodu B. Kolik budou stát 4 km nové silnice z bodu A do bodu B?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90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2">
            <a:extLst>
              <a:ext uri="{FF2B5EF4-FFF2-40B4-BE49-F238E27FC236}">
                <a16:creationId xmlns:a16="http://schemas.microsoft.com/office/drawing/2014/main" id="{30229B82-E6FB-4F1D-9AE5-5B3AE4D1BE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69127"/>
            <a:ext cx="9144000" cy="6062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6" name="Zástupný symbol pro číslo snímku 3">
            <a:extLst>
              <a:ext uri="{FF2B5EF4-FFF2-40B4-BE49-F238E27FC236}">
                <a16:creationId xmlns:a16="http://schemas.microsoft.com/office/drawing/2014/main" id="{95BF6E4F-8EA5-4E84-8F8F-59B0A794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66B8D416-90C2-437F-B560-038315CE50AD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26B942B3-EE8E-4499-A834-278B1A4CB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Status projektu I. </a:t>
            </a:r>
          </a:p>
        </p:txBody>
      </p:sp>
      <p:pic>
        <p:nvPicPr>
          <p:cNvPr id="50179" name="Picture 2">
            <a:extLst>
              <a:ext uri="{FF2B5EF4-FFF2-40B4-BE49-F238E27FC236}">
                <a16:creationId xmlns:a16="http://schemas.microsoft.com/office/drawing/2014/main" id="{3FC9DA6D-A670-4BA3-AC6C-1867DEB87D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3389" y="2636839"/>
            <a:ext cx="4962525" cy="3152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0" name="Zástupný symbol pro číslo snímku 3">
            <a:extLst>
              <a:ext uri="{FF2B5EF4-FFF2-40B4-BE49-F238E27FC236}">
                <a16:creationId xmlns:a16="http://schemas.microsoft.com/office/drawing/2014/main" id="{ABE25FA0-AD97-42B6-8E19-D00FC0DF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4E922A9B-1BAC-4CB6-BD79-FFE6692CA901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5689760-691D-4AA8-A98F-7055E2C0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2852739"/>
            <a:ext cx="316865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EV </a:t>
            </a:r>
            <a:r>
              <a:rPr lang="cs-CZ" altLang="cs-CZ" sz="2400">
                <a:solidFill>
                  <a:schemeClr val="tx1"/>
                </a:solidFill>
                <a:sym typeface="Symbol" panose="05050102010706020507" pitchFamily="18" charset="2"/>
              </a:rPr>
              <a:t> PV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tx1"/>
                </a:solidFill>
                <a:sym typeface="Symbol" panose="05050102010706020507" pitchFamily="18" charset="2"/>
              </a:rPr>
              <a:t>Zpoždění projektu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tx1"/>
                </a:solidFill>
                <a:sym typeface="Symbol" panose="05050102010706020507" pitchFamily="18" charset="2"/>
              </a:rPr>
              <a:t>EV  AC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tx1"/>
                </a:solidFill>
                <a:sym typeface="Symbol" panose="05050102010706020507" pitchFamily="18" charset="2"/>
              </a:rPr>
              <a:t>Překročení rozpočtu</a:t>
            </a:r>
            <a:endParaRPr lang="cs-CZ" altLang="cs-CZ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6C5996A3-A4EE-4A7F-994F-AA8917E01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Status projektu II.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2B0130-1793-4804-8212-9C77042F8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2264" y="2740025"/>
            <a:ext cx="3538537" cy="27368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dirty="0"/>
              <a:t>EV </a:t>
            </a:r>
            <a:r>
              <a:rPr lang="cs-CZ" sz="2400" dirty="0">
                <a:sym typeface="Symbol"/>
              </a:rPr>
              <a:t> PV</a:t>
            </a:r>
          </a:p>
          <a:p>
            <a:pPr marL="0" indent="0">
              <a:buNone/>
              <a:defRPr/>
            </a:pPr>
            <a:r>
              <a:rPr lang="cs-CZ" sz="2400" dirty="0">
                <a:sym typeface="Symbol"/>
              </a:rPr>
              <a:t>V předstihu oproti harmonogramu</a:t>
            </a:r>
          </a:p>
          <a:p>
            <a:pPr marL="0" indent="0">
              <a:buNone/>
              <a:defRPr/>
            </a:pPr>
            <a:r>
              <a:rPr lang="cs-CZ" sz="2400" dirty="0">
                <a:sym typeface="Symbol"/>
              </a:rPr>
              <a:t>EV  AC</a:t>
            </a:r>
          </a:p>
          <a:p>
            <a:pPr marL="0" indent="0">
              <a:buNone/>
              <a:defRPr/>
            </a:pPr>
            <a:r>
              <a:rPr lang="cs-CZ" sz="2400" dirty="0">
                <a:sym typeface="Symbol"/>
              </a:rPr>
              <a:t>Rozpočet nedočerpán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1204" name="Zástupný symbol pro číslo snímku 3">
            <a:extLst>
              <a:ext uri="{FF2B5EF4-FFF2-40B4-BE49-F238E27FC236}">
                <a16:creationId xmlns:a16="http://schemas.microsoft.com/office/drawing/2014/main" id="{65DC5D65-0DE1-4D7A-BB40-6DA59E77F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38E37D72-B6F3-48CB-8754-5DCD3355A07D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pic>
        <p:nvPicPr>
          <p:cNvPr id="51205" name="Picture 2">
            <a:extLst>
              <a:ext uri="{FF2B5EF4-FFF2-40B4-BE49-F238E27FC236}">
                <a16:creationId xmlns:a16="http://schemas.microsoft.com/office/drawing/2014/main" id="{B932B2CA-94AA-4AF3-944E-528B35BB2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492375"/>
            <a:ext cx="4648200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67701FB4-EDD1-4C62-88C4-AB4D5096C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Status projektu III.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65F41F-29C6-4C84-83FC-B43E0E93D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625" y="3141663"/>
            <a:ext cx="3683000" cy="1727200"/>
          </a:xfrm>
        </p:spPr>
        <p:txBody>
          <a:bodyPr/>
          <a:lstStyle/>
          <a:p>
            <a:r>
              <a:rPr lang="cs-CZ" altLang="cs-CZ" sz="2400"/>
              <a:t>V předstihu oproti harmonogramu</a:t>
            </a:r>
          </a:p>
          <a:p>
            <a:r>
              <a:rPr lang="cs-CZ" altLang="cs-CZ" sz="2400"/>
              <a:t>Rozpočet nedočerpán</a:t>
            </a:r>
          </a:p>
        </p:txBody>
      </p:sp>
      <p:sp>
        <p:nvSpPr>
          <p:cNvPr id="52228" name="Zástupný symbol pro číslo snímku 3">
            <a:extLst>
              <a:ext uri="{FF2B5EF4-FFF2-40B4-BE49-F238E27FC236}">
                <a16:creationId xmlns:a16="http://schemas.microsoft.com/office/drawing/2014/main" id="{44E990E4-9C77-43D2-A7E6-94AEC01A2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1210FD61-C67C-40FE-9E00-96658013CAE3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pic>
        <p:nvPicPr>
          <p:cNvPr id="52229" name="Picture 2">
            <a:extLst>
              <a:ext uri="{FF2B5EF4-FFF2-40B4-BE49-F238E27FC236}">
                <a16:creationId xmlns:a16="http://schemas.microsoft.com/office/drawing/2014/main" id="{39BE1C05-C95C-4907-8FF9-A7563D74F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2565400"/>
            <a:ext cx="4549775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>
            <a:extLst>
              <a:ext uri="{FF2B5EF4-FFF2-40B4-BE49-F238E27FC236}">
                <a16:creationId xmlns:a16="http://schemas.microsoft.com/office/drawing/2014/main" id="{042FBB82-F74E-4620-B0DC-0375C648F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Status projektu IV.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D49886-95DE-4337-A6C5-CA94B71BB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2264" y="2636838"/>
            <a:ext cx="3538537" cy="189865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/>
              <a:t>Zpoždění oproti harmonogramu</a:t>
            </a:r>
          </a:p>
          <a:p>
            <a:pPr marL="0" indent="0">
              <a:buNone/>
            </a:pPr>
            <a:r>
              <a:rPr lang="cs-CZ" altLang="cs-CZ" sz="2400"/>
              <a:t>Překročen rozpočet</a:t>
            </a:r>
          </a:p>
        </p:txBody>
      </p:sp>
      <p:sp>
        <p:nvSpPr>
          <p:cNvPr id="53252" name="Zástupný symbol pro číslo snímku 3">
            <a:extLst>
              <a:ext uri="{FF2B5EF4-FFF2-40B4-BE49-F238E27FC236}">
                <a16:creationId xmlns:a16="http://schemas.microsoft.com/office/drawing/2014/main" id="{DFEC2630-29B0-47D7-84A7-BE709E3D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493BBAD0-C32D-4BA7-8816-276EF9500DB3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pic>
        <p:nvPicPr>
          <p:cNvPr id="53253" name="Picture 2">
            <a:extLst>
              <a:ext uri="{FF2B5EF4-FFF2-40B4-BE49-F238E27FC236}">
                <a16:creationId xmlns:a16="http://schemas.microsoft.com/office/drawing/2014/main" id="{6FBE1E49-84D6-4176-823C-17EA8257C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2044700"/>
            <a:ext cx="4392613" cy="397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D7240EE9-DC64-4BBF-A520-CA019D5B2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Status projektu V.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A1CC8B-EEB2-4643-BF09-76B544578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1900" y="3084513"/>
            <a:ext cx="3898900" cy="1655762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/>
              <a:t>Zpoždění oproti harmonogramu</a:t>
            </a:r>
          </a:p>
          <a:p>
            <a:pPr marL="0" indent="0">
              <a:buNone/>
            </a:pPr>
            <a:r>
              <a:rPr lang="cs-CZ" altLang="cs-CZ" sz="2400"/>
              <a:t>Rozpočet nedočerpán</a:t>
            </a:r>
          </a:p>
        </p:txBody>
      </p:sp>
      <p:sp>
        <p:nvSpPr>
          <p:cNvPr id="54276" name="Zástupný symbol pro číslo snímku 3">
            <a:extLst>
              <a:ext uri="{FF2B5EF4-FFF2-40B4-BE49-F238E27FC236}">
                <a16:creationId xmlns:a16="http://schemas.microsoft.com/office/drawing/2014/main" id="{BC560244-B831-42AE-ABBC-75B06942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D4DDE5D5-2F8F-425C-AF24-11FA0AAC46CF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pic>
        <p:nvPicPr>
          <p:cNvPr id="54277" name="Picture 2">
            <a:extLst>
              <a:ext uri="{FF2B5EF4-FFF2-40B4-BE49-F238E27FC236}">
                <a16:creationId xmlns:a16="http://schemas.microsoft.com/office/drawing/2014/main" id="{EDAEBC49-8A62-481C-851D-2F03493D1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20888"/>
            <a:ext cx="4427538" cy="37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624FD2DB-6C2A-4B70-BAEC-0FEE02503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Status projektu VI.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3E0EDE-AE24-4DF1-B0E2-A7C70AC5B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364" y="2997200"/>
            <a:ext cx="3609975" cy="15113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/>
              <a:t>V předstihu oproti harmonogramu</a:t>
            </a:r>
          </a:p>
          <a:p>
            <a:pPr marL="0" indent="0">
              <a:buNone/>
            </a:pPr>
            <a:r>
              <a:rPr lang="cs-CZ" altLang="cs-CZ" sz="2400"/>
              <a:t>Rozpočet překročen</a:t>
            </a:r>
          </a:p>
        </p:txBody>
      </p:sp>
      <p:sp>
        <p:nvSpPr>
          <p:cNvPr id="55300" name="Zástupný symbol pro číslo snímku 3">
            <a:extLst>
              <a:ext uri="{FF2B5EF4-FFF2-40B4-BE49-F238E27FC236}">
                <a16:creationId xmlns:a16="http://schemas.microsoft.com/office/drawing/2014/main" id="{A1E68E11-C7F0-4F63-A225-8082A29BE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7973D092-5F4F-4F11-82CE-ECA45AE09A43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pic>
        <p:nvPicPr>
          <p:cNvPr id="55301" name="Picture 2">
            <a:extLst>
              <a:ext uri="{FF2B5EF4-FFF2-40B4-BE49-F238E27FC236}">
                <a16:creationId xmlns:a16="http://schemas.microsoft.com/office/drawing/2014/main" id="{ED71E527-956B-4389-A337-1AA49E1A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2205039"/>
            <a:ext cx="4103688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7AF142BD-4EBD-43D3-B74C-AC9EBAA27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Status projektu VII.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D03876-3245-4A3B-B489-44FED6006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364" y="2781300"/>
            <a:ext cx="3754437" cy="19431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/>
              <a:t>Zpoždění oproti harmonogramu</a:t>
            </a:r>
          </a:p>
          <a:p>
            <a:pPr marL="0" indent="0">
              <a:buNone/>
            </a:pPr>
            <a:r>
              <a:rPr lang="cs-CZ" altLang="cs-CZ" sz="2400"/>
              <a:t>Rozpočet překročen</a:t>
            </a:r>
          </a:p>
        </p:txBody>
      </p:sp>
      <p:sp>
        <p:nvSpPr>
          <p:cNvPr id="56324" name="Zástupný symbol pro číslo snímku 3">
            <a:extLst>
              <a:ext uri="{FF2B5EF4-FFF2-40B4-BE49-F238E27FC236}">
                <a16:creationId xmlns:a16="http://schemas.microsoft.com/office/drawing/2014/main" id="{F1F7C29F-BABA-4027-9191-9CC1D2BD2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1216DB47-AEDF-445B-9C6C-5CF440370226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pic>
        <p:nvPicPr>
          <p:cNvPr id="56325" name="Picture 2">
            <a:extLst>
              <a:ext uri="{FF2B5EF4-FFF2-40B4-BE49-F238E27FC236}">
                <a16:creationId xmlns:a16="http://schemas.microsoft.com/office/drawing/2014/main" id="{3A4406EB-BA06-4C1C-B4B1-B994122A9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2349501"/>
            <a:ext cx="4105275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6635C6EF-B99A-4E0C-BB72-4F8D9B42C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Status projektu VIII.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7B57CA-221E-48E3-B4C5-2AE49D764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5" y="2781300"/>
            <a:ext cx="3322638" cy="17272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/>
              <a:t>V předstihu oproti harmonogramu</a:t>
            </a:r>
          </a:p>
          <a:p>
            <a:pPr marL="0" indent="0">
              <a:buNone/>
            </a:pPr>
            <a:r>
              <a:rPr lang="cs-CZ" altLang="cs-CZ" sz="2400"/>
              <a:t>Rozpočet nedočerpán</a:t>
            </a:r>
          </a:p>
        </p:txBody>
      </p:sp>
      <p:sp>
        <p:nvSpPr>
          <p:cNvPr id="57348" name="Zástupný symbol pro číslo snímku 3">
            <a:extLst>
              <a:ext uri="{FF2B5EF4-FFF2-40B4-BE49-F238E27FC236}">
                <a16:creationId xmlns:a16="http://schemas.microsoft.com/office/drawing/2014/main" id="{F907895B-6D11-453B-B573-8745C4076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</a:rPr>
              <a:t>strana </a:t>
            </a:r>
            <a:fld id="{75591390-C4EE-4186-BA1A-DC29BB9D1016}" type="slidenum">
              <a:rPr lang="cs-CZ" altLang="cs-CZ" sz="140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pic>
        <p:nvPicPr>
          <p:cNvPr id="57349" name="Picture 2">
            <a:extLst>
              <a:ext uri="{FF2B5EF4-FFF2-40B4-BE49-F238E27FC236}">
                <a16:creationId xmlns:a16="http://schemas.microsoft.com/office/drawing/2014/main" id="{81A2348C-AA67-4C3A-B6F1-7DDC72F98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63" y="2349500"/>
            <a:ext cx="424815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FA71F6-A353-4A89-B804-037A10218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31C212-BE4E-40FA-849E-21C2AEF37B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6476FA-2B60-4C3D-A4E4-16FCB70D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EVM: Základní výpočty I.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0D902DB-8F23-4396-9F77-6B5C074EF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Odchylka od harmonogramu (SV)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SV=EV-PV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rozdíl mezi plánovanou hodnotou a dosaženou hodnotou, udává tak, zda-</a:t>
            </a:r>
            <a:r>
              <a:rPr lang="cs-CZ" dirty="0" err="1"/>
              <a:t>li</a:t>
            </a:r>
            <a:r>
              <a:rPr lang="cs-CZ" dirty="0"/>
              <a:t> pokrok v projektu postupuje podle harmonogramu.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Podle této hodnoty lze určit, zda jsou práce v předstihu nebo se opožďují.</a:t>
            </a:r>
            <a:endParaRPr lang="cs-CZ" altLang="cs-CZ" b="1" dirty="0"/>
          </a:p>
          <a:p>
            <a:endParaRPr lang="cs-CZ" altLang="cs-CZ" dirty="0"/>
          </a:p>
          <a:p>
            <a:r>
              <a:rPr lang="cs-CZ" altLang="cs-CZ" dirty="0"/>
              <a:t>Odchylka od nákladů (CV)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CV=EV-AC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rozdíl mezi hodnotami EV a AC, určuje, zda náklady v projektu přesahují nebo dodržují plánovaný rozpočet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Tato hodnota ukazuje, o kolik jsou náklady pod nebo o kolik přesáhly schválený rozpočet.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11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D7C099-F433-4216-81B3-CEAE1B7907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E062D5-1D37-4069-9286-6F2C2B3AB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Parametrické odhadování - příklad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05C7E4-B0DF-43D4-A13D-C92186977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Na koordinaci konference budou potřeba celkem 4 lidé. Každému z nich bude placeno 150 Kč za hodinu, přičemž budou pracovat odhadem 7 hodin. Úkolem projektového manažera je odhadnout náklady na koordinaci konference.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98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82DDA8-52BA-4A3D-9660-6A6B6251D5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5499AB-0BA2-4361-A08B-AE599CAD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EVM: Základní výpočty II.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9BEBB86-7B72-4C6B-B5D5-81E434875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Schedule Performance Index (SPI)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Poměrový ukazatel vyjadřující rychlost přidávání hodnoty vůči plánu.</a:t>
            </a:r>
          </a:p>
          <a:p>
            <a:pPr lvl="2"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SPI = EV / PV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SPI </a:t>
            </a:r>
            <a:r>
              <a:rPr lang="en-US" altLang="cs-CZ" sz="1800" dirty="0"/>
              <a:t>&gt;</a:t>
            </a:r>
            <a:r>
              <a:rPr lang="cs-CZ" altLang="cs-CZ" sz="1800" dirty="0"/>
              <a:t> 1 - rychlejší přidávání hodnoty, než bylo plánováno.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SPI </a:t>
            </a:r>
            <a:r>
              <a:rPr lang="en-US" altLang="cs-CZ" sz="1800" dirty="0"/>
              <a:t>&lt;</a:t>
            </a:r>
            <a:r>
              <a:rPr lang="cs-CZ" altLang="cs-CZ" sz="1800" dirty="0"/>
              <a:t> 1 - pomalejší přidávání hodnoty, než bylo plánováno.</a:t>
            </a:r>
          </a:p>
          <a:p>
            <a:pPr lvl="2"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altLang="cs-CZ" sz="2400" b="1" dirty="0" err="1"/>
              <a:t>Cost</a:t>
            </a:r>
            <a:r>
              <a:rPr lang="cs-CZ" altLang="cs-CZ" sz="2400" b="1" dirty="0"/>
              <a:t> Performance Index (CPI)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Poměrový ukazatel vyjadřující efektivitu vynaložených prostředků vůči plánu.</a:t>
            </a:r>
          </a:p>
          <a:p>
            <a:pPr lvl="2"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CPI = EV / AC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CPI </a:t>
            </a:r>
            <a:r>
              <a:rPr lang="en-US" altLang="cs-CZ" sz="1800" dirty="0"/>
              <a:t>&gt;</a:t>
            </a:r>
            <a:r>
              <a:rPr lang="cs-CZ" altLang="cs-CZ" sz="1800" dirty="0"/>
              <a:t> 1 - efektivnější vynakládání prostředků, než bylo plánováno.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CPI </a:t>
            </a:r>
            <a:r>
              <a:rPr lang="en-US" altLang="cs-CZ" sz="1800" dirty="0"/>
              <a:t>&lt;</a:t>
            </a:r>
            <a:r>
              <a:rPr lang="cs-CZ" altLang="cs-CZ" sz="1800" dirty="0"/>
              <a:t> 1 - méně efektivní vynakládání prostředků, než bylo plánováno.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9013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7F6C2D-BBF6-4782-8E7C-55225D6A29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4EB336-63DB-4F4B-ADA1-FAB92E8015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48F0BF-43C5-4EBA-BE5D-61519F5EC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EVM: Základní výpočty III.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FF0D05-17BE-479D-84A5-5FF06E43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Časový odhad projektu při dokončení (</a:t>
            </a:r>
            <a:r>
              <a:rPr lang="cs-CZ" altLang="cs-CZ" sz="1800" dirty="0" err="1"/>
              <a:t>EAC</a:t>
            </a:r>
            <a:r>
              <a:rPr lang="cs-CZ" altLang="cs-CZ" sz="1800" baseline="-25000" dirty="0" err="1"/>
              <a:t>t</a:t>
            </a:r>
            <a:r>
              <a:rPr lang="cs-CZ" altLang="cs-CZ" sz="18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b="1" dirty="0" err="1">
                <a:solidFill>
                  <a:srgbClr val="FF0000"/>
                </a:solidFill>
              </a:rPr>
              <a:t>EAC</a:t>
            </a:r>
            <a:r>
              <a:rPr lang="cs-CZ" altLang="cs-CZ" sz="1800" b="1" baseline="-25000" dirty="0" err="1">
                <a:solidFill>
                  <a:srgbClr val="FF0000"/>
                </a:solidFill>
              </a:rPr>
              <a:t>t</a:t>
            </a:r>
            <a:r>
              <a:rPr lang="cs-CZ" altLang="cs-CZ" sz="1800" b="1" dirty="0">
                <a:solidFill>
                  <a:srgbClr val="FF0000"/>
                </a:solidFill>
              </a:rPr>
              <a:t>=Doba trvání/SPI</a:t>
            </a:r>
          </a:p>
          <a:p>
            <a:r>
              <a:rPr lang="cs-CZ" altLang="cs-CZ" sz="1800" dirty="0"/>
              <a:t>Odhad celkových nákladů projektu při dokončení (EAC)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EAC=BAC/CPI</a:t>
            </a:r>
          </a:p>
          <a:p>
            <a:r>
              <a:rPr lang="cs-CZ" altLang="cs-CZ" sz="1800" dirty="0"/>
              <a:t>Ukazatel čerpání nákladů pro dokončení (TCPI)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TCPI=(BAC-EV)/(BAC-AC)</a:t>
            </a:r>
          </a:p>
          <a:p>
            <a:r>
              <a:rPr lang="cs-CZ" altLang="cs-CZ" sz="1800" dirty="0"/>
              <a:t> Odhad nákladů pro dokončení projektu (ETC)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ETC=(BAC-EV)</a:t>
            </a:r>
            <a:r>
              <a:rPr lang="cs-CZ" altLang="cs-CZ" sz="1800" dirty="0">
                <a:solidFill>
                  <a:srgbClr val="FF0000"/>
                </a:solidFill>
              </a:rPr>
              <a:t> </a:t>
            </a:r>
            <a:r>
              <a:rPr lang="cs-CZ" sz="1800" b="1" dirty="0">
                <a:solidFill>
                  <a:srgbClr val="FF0000"/>
                </a:solidFill>
              </a:rPr>
              <a:t>/CPI</a:t>
            </a:r>
          </a:p>
          <a:p>
            <a:r>
              <a:rPr lang="cs-CZ" altLang="cs-CZ" sz="1800" dirty="0"/>
              <a:t>Odchylku nákladů při dokončení (VAC, VAC%)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b="1" dirty="0">
                <a:solidFill>
                  <a:srgbClr val="FF0000"/>
                </a:solidFill>
              </a:rPr>
              <a:t>VAC=BAC-EAC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VAC%=VAC/BAC</a:t>
            </a:r>
          </a:p>
          <a:p>
            <a:endParaRPr lang="cs-CZ" alt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2971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219047-D06C-45A9-960D-6E96329D2B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FDD029-A5FA-4CCC-99A9-29777E68B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 EVM (1)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8B059A-94A4-40E2-BCBC-ACE525C4D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000" b="1" i="1" dirty="0"/>
              <a:t>Zadání</a:t>
            </a:r>
            <a:r>
              <a:rPr lang="cs-CZ" altLang="cs-CZ" sz="2000" b="1" dirty="0"/>
              <a:t>: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2000" dirty="0"/>
          </a:p>
          <a:p>
            <a:pPr marL="85725" indent="-14288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000" dirty="0"/>
              <a:t>Jste projektovým manažerem na podprojektu výstavby centra výzkumu. Projekt je v jedné čtvrtině svého trvání a Vy jste se rozhodl(a) provést analýzu EVM pro aktuální část podprojektu, abyste zjistil(a) stav svého podprojektu a mohl(a) lépe predikovat finální ukončení a rozpočet.</a:t>
            </a:r>
          </a:p>
          <a:p>
            <a:pPr marL="85725" indent="-14288" algn="just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2000" dirty="0"/>
          </a:p>
          <a:p>
            <a:pPr marL="85725" indent="-14288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000" dirty="0"/>
              <a:t>Všechny naplánované aktivity mají pracnost lineárně narůstající s časem. Projekt má trvat 14 dní.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2000" dirty="0"/>
          </a:p>
          <a:p>
            <a:pPr marL="85725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000" dirty="0"/>
              <a:t>Je úterý 21. září a Vy jste obdržel(a) následující informace od garantů jednotlivých úkolů (viz Tabulka):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906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21E050-FFD3-4139-B83F-0DE0E13060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3D026F-E707-4A48-AE52-2A15CECF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Verdana" panose="020B0604030504040204" pitchFamily="34" charset="0"/>
              </a:rPr>
              <a:t>Příklad EVM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549B5AF-220F-4EF9-8937-F5509F329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060" y="1480847"/>
            <a:ext cx="8327858" cy="499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863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32D460-C815-46CF-8BA0-D8ADF06B66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7DA304-8972-4F3A-8072-A6189E96A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5DE2BA-582B-46AA-ACDD-8492FAAED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Verdana" panose="020B0604030504040204" pitchFamily="34" charset="0"/>
              </a:rPr>
              <a:t>Příklad EVM: Úkoly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35914A-520A-41F1-93A7-DB9A2F61B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dirty="0"/>
              <a:t>Spočítejte dosaženou hodnotu EV.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dirty="0"/>
              <a:t>Zjistěte, zda je projekt v předstihu nebo ve zpoždění a zda je levnější nebo dražší. 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dirty="0"/>
              <a:t>Odhadněte pomocí indexu SPI očekávanou délku trvání projektu.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dirty="0"/>
              <a:t>Vypočtěte CPI projektu.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2873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CD7F3C-2B28-4EEB-99E8-90A2F822D9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118EE8-70AC-463A-9ED9-066534A6DC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3637EF-6E46-41C3-B05C-FF17A356E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Verdana" panose="020B0604030504040204" pitchFamily="34" charset="0"/>
              </a:rPr>
              <a:t>Příklad EVM: Řešení úkolu 1a: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17A0194-15DB-44FA-9877-0B445A9A7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EV = % dokončenosti</a:t>
            </a:r>
            <a:r>
              <a:rPr lang="en-US" altLang="cs-CZ" dirty="0"/>
              <a:t>*</a:t>
            </a:r>
            <a:r>
              <a:rPr lang="cs-CZ" altLang="cs-CZ" dirty="0"/>
              <a:t> BAC</a:t>
            </a:r>
          </a:p>
          <a:p>
            <a:r>
              <a:rPr lang="cs-CZ" altLang="cs-CZ" b="1" dirty="0">
                <a:solidFill>
                  <a:srgbClr val="990033"/>
                </a:solidFill>
              </a:rPr>
              <a:t>EV – A</a:t>
            </a:r>
            <a:r>
              <a:rPr lang="cs-CZ" altLang="cs-CZ" dirty="0"/>
              <a:t> … 100 %</a:t>
            </a:r>
            <a:r>
              <a:rPr lang="en-US" altLang="cs-CZ" dirty="0"/>
              <a:t>*</a:t>
            </a:r>
            <a:r>
              <a:rPr lang="cs-CZ" altLang="cs-CZ" dirty="0"/>
              <a:t> 6 = 1</a:t>
            </a:r>
            <a:r>
              <a:rPr lang="en-US" altLang="cs-CZ" dirty="0"/>
              <a:t>*</a:t>
            </a:r>
            <a:r>
              <a:rPr lang="cs-CZ" altLang="cs-CZ" dirty="0"/>
              <a:t>6 = </a:t>
            </a:r>
            <a:r>
              <a:rPr lang="cs-CZ" altLang="cs-CZ" b="1" dirty="0">
                <a:solidFill>
                  <a:srgbClr val="990033"/>
                </a:solidFill>
              </a:rPr>
              <a:t>6</a:t>
            </a:r>
          </a:p>
          <a:p>
            <a:r>
              <a:rPr lang="cs-CZ" altLang="cs-CZ" b="1" dirty="0">
                <a:solidFill>
                  <a:srgbClr val="990033"/>
                </a:solidFill>
              </a:rPr>
              <a:t>EV – B</a:t>
            </a:r>
            <a:r>
              <a:rPr lang="cs-CZ" altLang="cs-CZ" dirty="0"/>
              <a:t> … 80 % </a:t>
            </a:r>
            <a:r>
              <a:rPr lang="en-US" altLang="cs-CZ" dirty="0"/>
              <a:t>*</a:t>
            </a:r>
            <a:r>
              <a:rPr lang="cs-CZ" altLang="cs-CZ" dirty="0"/>
              <a:t> 7 = 0,80</a:t>
            </a:r>
            <a:r>
              <a:rPr lang="en-US" altLang="cs-CZ" dirty="0"/>
              <a:t>*</a:t>
            </a:r>
            <a:r>
              <a:rPr lang="cs-CZ" altLang="cs-CZ" dirty="0"/>
              <a:t>7 = </a:t>
            </a:r>
            <a:r>
              <a:rPr lang="cs-CZ" altLang="cs-CZ" b="1" dirty="0">
                <a:solidFill>
                  <a:srgbClr val="990033"/>
                </a:solidFill>
              </a:rPr>
              <a:t>5,6</a:t>
            </a:r>
          </a:p>
          <a:p>
            <a:r>
              <a:rPr lang="cs-CZ" altLang="cs-CZ" b="1" dirty="0">
                <a:solidFill>
                  <a:srgbClr val="990033"/>
                </a:solidFill>
              </a:rPr>
              <a:t>EV – C</a:t>
            </a:r>
            <a:r>
              <a:rPr lang="cs-CZ" altLang="cs-CZ" dirty="0"/>
              <a:t> … 8 % </a:t>
            </a:r>
            <a:r>
              <a:rPr lang="en-US" altLang="cs-CZ" dirty="0"/>
              <a:t>*</a:t>
            </a:r>
            <a:r>
              <a:rPr lang="cs-CZ" altLang="cs-CZ" dirty="0"/>
              <a:t> 16 = 0,08</a:t>
            </a:r>
            <a:r>
              <a:rPr lang="en-US" altLang="cs-CZ" dirty="0"/>
              <a:t>*</a:t>
            </a:r>
            <a:r>
              <a:rPr lang="cs-CZ" altLang="cs-CZ" dirty="0"/>
              <a:t>16 = </a:t>
            </a:r>
            <a:r>
              <a:rPr lang="cs-CZ" altLang="cs-CZ" b="1" dirty="0">
                <a:solidFill>
                  <a:srgbClr val="990033"/>
                </a:solidFill>
              </a:rPr>
              <a:t>1,3</a:t>
            </a:r>
          </a:p>
          <a:p>
            <a:r>
              <a:rPr lang="cs-CZ" altLang="cs-CZ" b="1" dirty="0">
                <a:solidFill>
                  <a:srgbClr val="990033"/>
                </a:solidFill>
              </a:rPr>
              <a:t>EV – D</a:t>
            </a:r>
            <a:r>
              <a:rPr lang="cs-CZ" altLang="cs-CZ" dirty="0"/>
              <a:t> … 25 % </a:t>
            </a:r>
            <a:r>
              <a:rPr lang="en-US" altLang="cs-CZ" dirty="0"/>
              <a:t>*</a:t>
            </a:r>
            <a:r>
              <a:rPr lang="cs-CZ" altLang="cs-CZ" dirty="0"/>
              <a:t> 12 = 0,25 </a:t>
            </a:r>
            <a:r>
              <a:rPr lang="en-US" altLang="cs-CZ" dirty="0"/>
              <a:t>*</a:t>
            </a:r>
            <a:r>
              <a:rPr lang="cs-CZ" altLang="cs-CZ" dirty="0"/>
              <a:t>12 = </a:t>
            </a:r>
            <a:r>
              <a:rPr lang="cs-CZ" altLang="cs-CZ" b="1" dirty="0">
                <a:solidFill>
                  <a:srgbClr val="990033"/>
                </a:solidFill>
              </a:rPr>
              <a:t>3</a:t>
            </a:r>
          </a:p>
          <a:p>
            <a:r>
              <a:rPr lang="cs-CZ" altLang="cs-CZ" b="1" dirty="0">
                <a:solidFill>
                  <a:srgbClr val="990033"/>
                </a:solidFill>
              </a:rPr>
              <a:t>EV – E</a:t>
            </a:r>
            <a:r>
              <a:rPr lang="cs-CZ" altLang="cs-CZ" dirty="0"/>
              <a:t> … 50 % </a:t>
            </a:r>
            <a:r>
              <a:rPr lang="en-US" altLang="cs-CZ" dirty="0"/>
              <a:t>*</a:t>
            </a:r>
            <a:r>
              <a:rPr lang="cs-CZ" altLang="cs-CZ" dirty="0"/>
              <a:t> 4 = 0,50 </a:t>
            </a:r>
            <a:r>
              <a:rPr lang="en-US" altLang="cs-CZ" dirty="0"/>
              <a:t>*</a:t>
            </a:r>
            <a:r>
              <a:rPr lang="cs-CZ" altLang="cs-CZ" dirty="0"/>
              <a:t>4 = </a:t>
            </a:r>
            <a:r>
              <a:rPr lang="cs-CZ" altLang="cs-CZ" b="1" dirty="0">
                <a:solidFill>
                  <a:srgbClr val="990033"/>
                </a:solidFill>
              </a:rPr>
              <a:t>2</a:t>
            </a:r>
          </a:p>
          <a:p>
            <a:r>
              <a:rPr lang="cs-CZ" altLang="cs-CZ" b="1" dirty="0">
                <a:solidFill>
                  <a:srgbClr val="990033"/>
                </a:solidFill>
              </a:rPr>
              <a:t>EV celková = 18</a:t>
            </a:r>
            <a:endParaRPr lang="en-US" altLang="cs-CZ" b="1" dirty="0">
              <a:solidFill>
                <a:srgbClr val="990033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937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AAF2C5-BA7D-41D7-8FEB-389F7F3AE2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546971-3F15-4850-8C0F-3F4FDD49B7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08C635-4688-4833-AF17-47EFEBF82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Verdana" panose="020B0604030504040204" pitchFamily="34" charset="0"/>
              </a:rPr>
              <a:t>Příklad EVM: Řešení úkolu 1b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2D02E16-AFB4-4C62-824C-3DB06C1BB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514" y="1507260"/>
            <a:ext cx="8522947" cy="484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655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BFC106-0134-4ED7-AAA7-3A39F4A0A5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D7A59F-FACE-48FF-8C29-267621D3F5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B95952-C395-42F1-9870-298CE855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Verdana" panose="020B0604030504040204" pitchFamily="34" charset="0"/>
              </a:rPr>
              <a:t>EVM příklad: Řešení úkolu 2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2B07F6-68FC-43B9-915D-BAAA046D7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EV </a:t>
            </a:r>
            <a:r>
              <a:rPr lang="en-US" altLang="cs-CZ" b="1" dirty="0"/>
              <a:t>&lt;</a:t>
            </a:r>
            <a:r>
              <a:rPr lang="cs-CZ" altLang="cs-CZ" b="1" dirty="0"/>
              <a:t> PV</a:t>
            </a:r>
            <a:r>
              <a:rPr lang="cs-CZ" altLang="cs-CZ" dirty="0"/>
              <a:t>,  tj. 18 </a:t>
            </a:r>
            <a:r>
              <a:rPr lang="en-US" altLang="cs-CZ" dirty="0"/>
              <a:t>&lt;</a:t>
            </a:r>
            <a:r>
              <a:rPr lang="cs-CZ" altLang="cs-CZ" dirty="0"/>
              <a:t> 24 (viz předchozí </a:t>
            </a:r>
            <a:r>
              <a:rPr lang="cs-CZ" altLang="cs-CZ" dirty="0" err="1"/>
              <a:t>slide</a:t>
            </a:r>
            <a:r>
              <a:rPr lang="cs-CZ" altLang="cs-CZ" dirty="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990033"/>
                </a:solidFill>
              </a:rPr>
              <a:t>Projekt je ZPOŽDĚNÝ.</a:t>
            </a:r>
            <a:r>
              <a:rPr lang="cs-CZ" altLang="cs-CZ" dirty="0"/>
              <a:t> </a:t>
            </a:r>
          </a:p>
          <a:p>
            <a:endParaRPr lang="cs-CZ" altLang="cs-CZ" dirty="0"/>
          </a:p>
          <a:p>
            <a:r>
              <a:rPr lang="cs-CZ" altLang="cs-CZ" b="1" dirty="0"/>
              <a:t>EV </a:t>
            </a:r>
            <a:r>
              <a:rPr lang="en-US" altLang="cs-CZ" b="1" dirty="0"/>
              <a:t>&lt;</a:t>
            </a:r>
            <a:r>
              <a:rPr lang="cs-CZ" altLang="cs-CZ" b="1" dirty="0"/>
              <a:t> AC</a:t>
            </a:r>
            <a:r>
              <a:rPr lang="cs-CZ" altLang="cs-CZ" dirty="0"/>
              <a:t>, tj. 18 </a:t>
            </a:r>
            <a:r>
              <a:rPr lang="en-US" altLang="cs-CZ" dirty="0"/>
              <a:t>&lt;</a:t>
            </a:r>
            <a:r>
              <a:rPr lang="cs-CZ" altLang="cs-CZ" dirty="0"/>
              <a:t>21 (viz předchozí </a:t>
            </a:r>
            <a:r>
              <a:rPr lang="cs-CZ" altLang="cs-CZ" dirty="0" err="1"/>
              <a:t>slide</a:t>
            </a:r>
            <a:r>
              <a:rPr lang="cs-CZ" altLang="cs-CZ" dirty="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990033"/>
                </a:solidFill>
              </a:rPr>
              <a:t>Projekt je DRAŽŠÍ.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0903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EB2D76-C9BC-4E02-B125-D989B10D13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FBB319-77B9-4AEB-AA14-2236BC3026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70F4E-25DE-4560-8A00-5ECC4B229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Verdana" panose="020B0604030504040204" pitchFamily="34" charset="0"/>
              </a:rPr>
              <a:t>EVM příklad: Řešení úkolu 3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A59086-90BA-4B5B-96B8-9EC3C7161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SPI </a:t>
            </a:r>
            <a:r>
              <a:rPr lang="cs-CZ" altLang="cs-CZ" dirty="0"/>
              <a:t>(</a:t>
            </a:r>
            <a:r>
              <a:rPr lang="cs-CZ" altLang="cs-CZ" dirty="0" err="1"/>
              <a:t>Shedule</a:t>
            </a:r>
            <a:r>
              <a:rPr lang="cs-CZ" altLang="cs-CZ" dirty="0"/>
              <a:t> Performance Index) – index výkonu podle časového rozvrhu</a:t>
            </a:r>
            <a:endParaRPr lang="cs-CZ" altLang="cs-CZ" b="1" dirty="0"/>
          </a:p>
          <a:p>
            <a:r>
              <a:rPr lang="cs-CZ" altLang="cs-CZ" b="1" dirty="0"/>
              <a:t>SPI = EV / PV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SPI = 18 / 24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b="1" dirty="0">
                <a:solidFill>
                  <a:srgbClr val="990033"/>
                </a:solidFill>
              </a:rPr>
              <a:t>SPI = 0,75</a:t>
            </a:r>
          </a:p>
          <a:p>
            <a:r>
              <a:rPr lang="cs-CZ" altLang="cs-CZ" dirty="0"/>
              <a:t>Plánované trvání projektu bylo 14 dní. </a:t>
            </a:r>
          </a:p>
          <a:p>
            <a:r>
              <a:rPr lang="cs-CZ" altLang="cs-CZ" b="1" dirty="0">
                <a:solidFill>
                  <a:srgbClr val="990033"/>
                </a:solidFill>
              </a:rPr>
              <a:t>Očekávaná délka trvání projektu</a:t>
            </a:r>
            <a:r>
              <a:rPr lang="cs-CZ" altLang="cs-CZ" dirty="0"/>
              <a:t> 14 / 0,75 = 18,6 = cca </a:t>
            </a:r>
            <a:r>
              <a:rPr lang="cs-CZ" altLang="cs-CZ" b="1" dirty="0">
                <a:solidFill>
                  <a:srgbClr val="990033"/>
                </a:solidFill>
              </a:rPr>
              <a:t>19 dní</a:t>
            </a:r>
            <a:r>
              <a:rPr lang="cs-CZ" alt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1432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3077C3-D870-4DF2-9B5E-97C6EC6575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C6180E-1930-4C61-808C-67894CA347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499BF8-1174-4B0B-A8AF-B89D861A3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Verdana" panose="020B0604030504040204" pitchFamily="34" charset="0"/>
              </a:rPr>
              <a:t>EVM příklad: Řešení úkolu 4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2D02F6-C74C-4E8E-9CF9-D819F99A1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b="1" dirty="0"/>
              <a:t>CPI </a:t>
            </a:r>
            <a:r>
              <a:rPr lang="cs-CZ" altLang="cs-CZ" dirty="0"/>
              <a:t>(</a:t>
            </a:r>
            <a:r>
              <a:rPr lang="cs-CZ" altLang="cs-CZ" i="1" dirty="0" err="1"/>
              <a:t>Cost</a:t>
            </a:r>
            <a:r>
              <a:rPr lang="cs-CZ" altLang="cs-CZ" i="1" dirty="0"/>
              <a:t> Performance Index</a:t>
            </a:r>
            <a:r>
              <a:rPr lang="cs-CZ" altLang="cs-CZ" dirty="0"/>
              <a:t>) – index výkonů podle nákladů;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CPI = EV / AC, tj. 18/21 = 0,86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 dirty="0">
                <a:solidFill>
                  <a:srgbClr val="990033"/>
                </a:solidFill>
              </a:rPr>
              <a:t>	CPI = 0,86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cs-CZ" altLang="cs-CZ" b="1" dirty="0">
                <a:solidFill>
                  <a:srgbClr val="990033"/>
                </a:solidFill>
              </a:rPr>
              <a:t>Projekt je dražší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cs-CZ" altLang="cs-CZ" b="1" dirty="0">
                <a:solidFill>
                  <a:srgbClr val="990033"/>
                </a:solidFill>
              </a:rPr>
              <a:t>Nižší efektivnost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263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41AD10-7840-458A-95F3-3BB69101E2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6B7AF7-C57C-4E17-A3DB-6B3980A14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Tříbodové hodnocení - příklad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818235B-FD2F-44F6-8812-27CAF6094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Odhad doby trvání činnosti X:</a:t>
            </a:r>
          </a:p>
          <a:p>
            <a:pPr lvl="1">
              <a:defRPr/>
            </a:pPr>
            <a:r>
              <a:rPr lang="cs-CZ" dirty="0"/>
              <a:t>Optimisticky: 5 hodin</a:t>
            </a:r>
          </a:p>
          <a:p>
            <a:pPr lvl="1">
              <a:defRPr/>
            </a:pPr>
            <a:r>
              <a:rPr lang="cs-CZ" dirty="0"/>
              <a:t>Pesimisticky: 10 hodin</a:t>
            </a:r>
          </a:p>
          <a:p>
            <a:pPr lvl="1">
              <a:defRPr/>
            </a:pPr>
            <a:r>
              <a:rPr lang="cs-CZ" dirty="0"/>
              <a:t>Reálně: 8 hodin</a:t>
            </a:r>
          </a:p>
          <a:p>
            <a:pPr lvl="1">
              <a:defRPr/>
            </a:pPr>
            <a:r>
              <a:rPr lang="cs-CZ" dirty="0"/>
              <a:t>Úkolem PM je odhadnout dobu trvání (oběma způsoby).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3227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8385E5-5DEC-4F7F-9AE3-1BE240CCAF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2BF464-0DF5-4B17-BCB1-09CCC75CA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D8BC9B-F236-44BE-9C79-A1E1B1B4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Spočítejte SV a CV projektu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64726D5-426B-4A3E-BE30-7D3260E81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1">
            <a:extLst>
              <a:ext uri="{FF2B5EF4-FFF2-40B4-BE49-F238E27FC236}">
                <a16:creationId xmlns:a16="http://schemas.microsoft.com/office/drawing/2014/main" id="{AABE718C-4BE2-4918-A605-18E0E9951C29}"/>
              </a:ext>
            </a:extLst>
          </p:cNvPr>
          <p:cNvGraphicFramePr>
            <a:graphicFrameLocks/>
          </p:cNvGraphicFramePr>
          <p:nvPr/>
        </p:nvGraphicFramePr>
        <p:xfrm>
          <a:off x="5375275" y="2498725"/>
          <a:ext cx="5041902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%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AC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CV</a:t>
                      </a:r>
                    </a:p>
                  </a:txBody>
                  <a:tcPr marL="91464" marR="91464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90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75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Celkem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285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40">
            <a:extLst>
              <a:ext uri="{FF2B5EF4-FFF2-40B4-BE49-F238E27FC236}">
                <a16:creationId xmlns:a16="http://schemas.microsoft.com/office/drawing/2014/main" id="{B6B33E14-0B16-4390-AB86-41E8AD025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2682876"/>
            <a:ext cx="113364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tx1"/>
                </a:solidFill>
              </a:rPr>
              <a:t>A </a:t>
            </a:r>
            <a:r>
              <a:rPr lang="cs-CZ" altLang="cs-CZ" sz="1800" dirty="0">
                <a:solidFill>
                  <a:schemeClr val="tx1"/>
                </a:solidFill>
              </a:rPr>
              <a:t>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tx1"/>
                </a:solidFill>
              </a:rPr>
              <a:t>B </a:t>
            </a:r>
            <a:r>
              <a:rPr lang="cs-CZ" altLang="cs-CZ" sz="1800" dirty="0">
                <a:solidFill>
                  <a:schemeClr val="tx1"/>
                </a:solidFill>
              </a:rPr>
              <a:t>(150)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tx1"/>
                </a:solidFill>
              </a:rPr>
              <a:t>C </a:t>
            </a:r>
            <a:r>
              <a:rPr lang="cs-CZ" altLang="cs-CZ" sz="1800" dirty="0">
                <a:solidFill>
                  <a:schemeClr val="tx1"/>
                </a:solidFill>
              </a:rPr>
              <a:t>(200)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tx1"/>
                </a:solidFill>
              </a:rPr>
              <a:t>D </a:t>
            </a:r>
            <a:r>
              <a:rPr lang="cs-CZ" altLang="cs-CZ" sz="1800" dirty="0">
                <a:solidFill>
                  <a:schemeClr val="tx1"/>
                </a:solidFill>
              </a:rPr>
              <a:t>(50)</a:t>
            </a:r>
          </a:p>
        </p:txBody>
      </p:sp>
      <p:sp>
        <p:nvSpPr>
          <p:cNvPr id="8" name="Text Box 42">
            <a:extLst>
              <a:ext uri="{FF2B5EF4-FFF2-40B4-BE49-F238E27FC236}">
                <a16:creationId xmlns:a16="http://schemas.microsoft.com/office/drawing/2014/main" id="{FD7B9130-C6B9-4C81-9388-9446E407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1" y="5370514"/>
            <a:ext cx="27098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FF6600"/>
                </a:solidFill>
                <a:latin typeface="Myriad Pro" pitchFamily="34" charset="0"/>
              </a:rPr>
              <a:t>Projekt je ...?</a:t>
            </a:r>
          </a:p>
        </p:txBody>
      </p:sp>
      <p:sp>
        <p:nvSpPr>
          <p:cNvPr id="9" name="Rectangle 81">
            <a:extLst>
              <a:ext uri="{FF2B5EF4-FFF2-40B4-BE49-F238E27FC236}">
                <a16:creationId xmlns:a16="http://schemas.microsoft.com/office/drawing/2014/main" id="{0260BDD6-EFF3-4FF5-A038-07B3EF10E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2862264"/>
            <a:ext cx="863600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0" name="Rectangle 82">
            <a:extLst>
              <a:ext uri="{FF2B5EF4-FFF2-40B4-BE49-F238E27FC236}">
                <a16:creationId xmlns:a16="http://schemas.microsoft.com/office/drawing/2014/main" id="{7A50F0AE-5E47-4740-9ECC-9C0ED4D56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3281364"/>
            <a:ext cx="438150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1" name="Rectangle 83">
            <a:extLst>
              <a:ext uri="{FF2B5EF4-FFF2-40B4-BE49-F238E27FC236}">
                <a16:creationId xmlns:a16="http://schemas.microsoft.com/office/drawing/2014/main" id="{B15E3669-7F76-4D60-A100-49936EA0B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238" y="3281364"/>
            <a:ext cx="4381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2" name="Rectangle 84">
            <a:extLst>
              <a:ext uri="{FF2B5EF4-FFF2-40B4-BE49-F238E27FC236}">
                <a16:creationId xmlns:a16="http://schemas.microsoft.com/office/drawing/2014/main" id="{44EC4EE7-C7BC-41B2-987D-A14E0399D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6" y="3697289"/>
            <a:ext cx="714375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3" name="Rectangle 85">
            <a:extLst>
              <a:ext uri="{FF2B5EF4-FFF2-40B4-BE49-F238E27FC236}">
                <a16:creationId xmlns:a16="http://schemas.microsoft.com/office/drawing/2014/main" id="{79F9F5B0-5CD8-4826-880B-C1EC5715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00" y="3697289"/>
            <a:ext cx="4381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4" name="Line 86">
            <a:extLst>
              <a:ext uri="{FF2B5EF4-FFF2-40B4-BE49-F238E27FC236}">
                <a16:creationId xmlns:a16="http://schemas.microsoft.com/office/drawing/2014/main" id="{0EFB839C-04F0-44C6-940B-A2914B7A7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4675" y="2781301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5" name="Rectangle 87">
            <a:extLst>
              <a:ext uri="{FF2B5EF4-FFF2-40B4-BE49-F238E27FC236}">
                <a16:creationId xmlns:a16="http://schemas.microsoft.com/office/drawing/2014/main" id="{3FC1A171-FAC7-459B-9623-239F2B338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4156075"/>
            <a:ext cx="43815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6" name="TextovéPole 2">
            <a:extLst>
              <a:ext uri="{FF2B5EF4-FFF2-40B4-BE49-F238E27FC236}">
                <a16:creationId xmlns:a16="http://schemas.microsoft.com/office/drawing/2014/main" id="{3CE54DFE-62B3-4551-A418-FFAB7B3A5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370513"/>
            <a:ext cx="2016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SV = EV – PV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CV = EV - AC</a:t>
            </a:r>
          </a:p>
        </p:txBody>
      </p:sp>
    </p:spTree>
    <p:extLst>
      <p:ext uri="{BB962C8B-B14F-4D97-AF65-F5344CB8AC3E}">
        <p14:creationId xmlns:p14="http://schemas.microsoft.com/office/powerpoint/2010/main" val="384142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981F58-C859-4CB3-A128-E67E2BD8E8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75633-5FCD-4D8C-8168-1A8FFEB1B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271B97-7DDB-41F9-84A1-F326FA4B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Spočítejte SV a CV projektu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349AE3-8FC3-41AA-8549-F973B60D2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1">
            <a:extLst>
              <a:ext uri="{FF2B5EF4-FFF2-40B4-BE49-F238E27FC236}">
                <a16:creationId xmlns:a16="http://schemas.microsoft.com/office/drawing/2014/main" id="{EBCBABDB-5CFF-470C-9F6F-4F0C398C5302}"/>
              </a:ext>
            </a:extLst>
          </p:cNvPr>
          <p:cNvGraphicFramePr>
            <a:graphicFrameLocks/>
          </p:cNvGraphicFramePr>
          <p:nvPr/>
        </p:nvGraphicFramePr>
        <p:xfrm>
          <a:off x="5375275" y="2498726"/>
          <a:ext cx="5041902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%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AC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CV</a:t>
                      </a:r>
                    </a:p>
                  </a:txBody>
                  <a:tcPr marL="91464" marR="91464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90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75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-75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-35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Celkem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285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-65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-15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40">
            <a:extLst>
              <a:ext uri="{FF2B5EF4-FFF2-40B4-BE49-F238E27FC236}">
                <a16:creationId xmlns:a16="http://schemas.microsoft.com/office/drawing/2014/main" id="{36854A8F-A083-495C-9698-1D6FFD089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2682876"/>
            <a:ext cx="113364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A </a:t>
            </a:r>
            <a:r>
              <a:rPr lang="cs-CZ" altLang="cs-CZ" sz="1800">
                <a:solidFill>
                  <a:schemeClr val="tx1"/>
                </a:solidFill>
              </a:rPr>
              <a:t>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B </a:t>
            </a:r>
            <a:r>
              <a:rPr lang="cs-CZ" altLang="cs-CZ" sz="1800">
                <a:solidFill>
                  <a:schemeClr val="tx1"/>
                </a:solidFill>
              </a:rPr>
              <a:t>(150)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C </a:t>
            </a:r>
            <a:r>
              <a:rPr lang="cs-CZ" altLang="cs-CZ" sz="1800">
                <a:solidFill>
                  <a:schemeClr val="tx1"/>
                </a:solidFill>
              </a:rPr>
              <a:t>(200)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D </a:t>
            </a:r>
            <a:r>
              <a:rPr lang="cs-CZ" altLang="cs-CZ" sz="1800">
                <a:solidFill>
                  <a:schemeClr val="tx1"/>
                </a:solidFill>
              </a:rPr>
              <a:t>(50)</a:t>
            </a:r>
          </a:p>
        </p:txBody>
      </p:sp>
      <p:sp>
        <p:nvSpPr>
          <p:cNvPr id="8" name="Text Box 42">
            <a:extLst>
              <a:ext uri="{FF2B5EF4-FFF2-40B4-BE49-F238E27FC236}">
                <a16:creationId xmlns:a16="http://schemas.microsoft.com/office/drawing/2014/main" id="{CB811A80-4496-46B9-8BE4-E16437F99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0276" y="5370514"/>
            <a:ext cx="54594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FF6600"/>
                </a:solidFill>
                <a:latin typeface="Myriad Pro" pitchFamily="34" charset="0"/>
              </a:rPr>
              <a:t>Projekt je o 15 $ dražší a je opožděn oproti harmonogramu. </a:t>
            </a:r>
          </a:p>
        </p:txBody>
      </p:sp>
      <p:sp>
        <p:nvSpPr>
          <p:cNvPr id="9" name="Rectangle 81">
            <a:extLst>
              <a:ext uri="{FF2B5EF4-FFF2-40B4-BE49-F238E27FC236}">
                <a16:creationId xmlns:a16="http://schemas.microsoft.com/office/drawing/2014/main" id="{D744FE80-964E-4093-8F49-97606B069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2862264"/>
            <a:ext cx="863600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0" name="Rectangle 82">
            <a:extLst>
              <a:ext uri="{FF2B5EF4-FFF2-40B4-BE49-F238E27FC236}">
                <a16:creationId xmlns:a16="http://schemas.microsoft.com/office/drawing/2014/main" id="{3D88CE08-DB6E-44CC-B706-57101074A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3281364"/>
            <a:ext cx="438150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1" name="Rectangle 83">
            <a:extLst>
              <a:ext uri="{FF2B5EF4-FFF2-40B4-BE49-F238E27FC236}">
                <a16:creationId xmlns:a16="http://schemas.microsoft.com/office/drawing/2014/main" id="{3C365D28-23EA-436F-885C-32D31C716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238" y="3281364"/>
            <a:ext cx="4381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2" name="Rectangle 84">
            <a:extLst>
              <a:ext uri="{FF2B5EF4-FFF2-40B4-BE49-F238E27FC236}">
                <a16:creationId xmlns:a16="http://schemas.microsoft.com/office/drawing/2014/main" id="{12AE8D50-345A-45DC-AFED-779781CB6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6" y="3697289"/>
            <a:ext cx="714375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3" name="Rectangle 85">
            <a:extLst>
              <a:ext uri="{FF2B5EF4-FFF2-40B4-BE49-F238E27FC236}">
                <a16:creationId xmlns:a16="http://schemas.microsoft.com/office/drawing/2014/main" id="{4D9B8E4D-DF6D-4AEA-BB08-568857331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00" y="3697289"/>
            <a:ext cx="4381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4" name="Line 86">
            <a:extLst>
              <a:ext uri="{FF2B5EF4-FFF2-40B4-BE49-F238E27FC236}">
                <a16:creationId xmlns:a16="http://schemas.microsoft.com/office/drawing/2014/main" id="{0C08D82D-33B0-4085-9C7A-6D2FB35810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4675" y="2781301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5" name="Rectangle 87">
            <a:extLst>
              <a:ext uri="{FF2B5EF4-FFF2-40B4-BE49-F238E27FC236}">
                <a16:creationId xmlns:a16="http://schemas.microsoft.com/office/drawing/2014/main" id="{D0EB2A83-0D95-46C2-A6EA-A9FA71E05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4156075"/>
            <a:ext cx="43815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6" name="TextovéPole 2">
            <a:extLst>
              <a:ext uri="{FF2B5EF4-FFF2-40B4-BE49-F238E27FC236}">
                <a16:creationId xmlns:a16="http://schemas.microsoft.com/office/drawing/2014/main" id="{461DD09C-3F17-4B82-9F32-68DC75362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370513"/>
            <a:ext cx="2016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SV = EV – PV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CV = EV - AC</a:t>
            </a:r>
          </a:p>
        </p:txBody>
      </p:sp>
    </p:spTree>
    <p:extLst>
      <p:ext uri="{BB962C8B-B14F-4D97-AF65-F5344CB8AC3E}">
        <p14:creationId xmlns:p14="http://schemas.microsoft.com/office/powerpoint/2010/main" val="137546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EAB4A9-18A1-4391-A630-1CDF331244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5A8369-30C3-4A60-96FE-B4021CAA77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CB9F61-BAD8-49C8-A27D-7EDC9E2BB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Spočítejte SPI a CPI projektu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2AC61B5-961B-4A77-A561-DD0EDBB3F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1">
            <a:extLst>
              <a:ext uri="{FF2B5EF4-FFF2-40B4-BE49-F238E27FC236}">
                <a16:creationId xmlns:a16="http://schemas.microsoft.com/office/drawing/2014/main" id="{A3A1A304-8C47-409B-8C36-FFBEE1F31B0F}"/>
              </a:ext>
            </a:extLst>
          </p:cNvPr>
          <p:cNvGraphicFramePr>
            <a:graphicFrameLocks/>
          </p:cNvGraphicFramePr>
          <p:nvPr/>
        </p:nvGraphicFramePr>
        <p:xfrm>
          <a:off x="5375275" y="2498726"/>
          <a:ext cx="5041902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%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AC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SPI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CPI</a:t>
                      </a:r>
                    </a:p>
                  </a:txBody>
                  <a:tcPr marL="91464" marR="91464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90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75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Celkem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285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40">
            <a:extLst>
              <a:ext uri="{FF2B5EF4-FFF2-40B4-BE49-F238E27FC236}">
                <a16:creationId xmlns:a16="http://schemas.microsoft.com/office/drawing/2014/main" id="{1518B28B-A6F3-45DF-89DB-1ACBB80EB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2682876"/>
            <a:ext cx="113364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A </a:t>
            </a:r>
            <a:r>
              <a:rPr lang="cs-CZ" altLang="cs-CZ" sz="1800">
                <a:solidFill>
                  <a:schemeClr val="tx1"/>
                </a:solidFill>
              </a:rPr>
              <a:t>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B </a:t>
            </a:r>
            <a:r>
              <a:rPr lang="cs-CZ" altLang="cs-CZ" sz="1800">
                <a:solidFill>
                  <a:schemeClr val="tx1"/>
                </a:solidFill>
              </a:rPr>
              <a:t>(150)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C </a:t>
            </a:r>
            <a:r>
              <a:rPr lang="cs-CZ" altLang="cs-CZ" sz="1800">
                <a:solidFill>
                  <a:schemeClr val="tx1"/>
                </a:solidFill>
              </a:rPr>
              <a:t>(200)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D </a:t>
            </a:r>
            <a:r>
              <a:rPr lang="cs-CZ" altLang="cs-CZ" sz="1800">
                <a:solidFill>
                  <a:schemeClr val="tx1"/>
                </a:solidFill>
              </a:rPr>
              <a:t>(50)</a:t>
            </a:r>
          </a:p>
        </p:txBody>
      </p:sp>
      <p:sp>
        <p:nvSpPr>
          <p:cNvPr id="8" name="Text Box 42">
            <a:extLst>
              <a:ext uri="{FF2B5EF4-FFF2-40B4-BE49-F238E27FC236}">
                <a16:creationId xmlns:a16="http://schemas.microsoft.com/office/drawing/2014/main" id="{7FC1FD11-76CA-4E6A-8728-674B9EC49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1" y="5370514"/>
            <a:ext cx="27098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FF6600"/>
                </a:solidFill>
                <a:latin typeface="Myriad Pro" pitchFamily="34" charset="0"/>
              </a:rPr>
              <a:t>Projekt je ...?</a:t>
            </a:r>
          </a:p>
        </p:txBody>
      </p:sp>
      <p:sp>
        <p:nvSpPr>
          <p:cNvPr id="9" name="Rectangle 81">
            <a:extLst>
              <a:ext uri="{FF2B5EF4-FFF2-40B4-BE49-F238E27FC236}">
                <a16:creationId xmlns:a16="http://schemas.microsoft.com/office/drawing/2014/main" id="{86B5B215-C8CE-4C55-B760-494AFD1B1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2862264"/>
            <a:ext cx="863600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0" name="Rectangle 82">
            <a:extLst>
              <a:ext uri="{FF2B5EF4-FFF2-40B4-BE49-F238E27FC236}">
                <a16:creationId xmlns:a16="http://schemas.microsoft.com/office/drawing/2014/main" id="{2382908E-4F57-4AE8-A7F7-8A51C9016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3281364"/>
            <a:ext cx="438150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1" name="Rectangle 83">
            <a:extLst>
              <a:ext uri="{FF2B5EF4-FFF2-40B4-BE49-F238E27FC236}">
                <a16:creationId xmlns:a16="http://schemas.microsoft.com/office/drawing/2014/main" id="{54FF995D-3EEB-4E71-8407-52D6F99F4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238" y="3281364"/>
            <a:ext cx="4381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2" name="Rectangle 84">
            <a:extLst>
              <a:ext uri="{FF2B5EF4-FFF2-40B4-BE49-F238E27FC236}">
                <a16:creationId xmlns:a16="http://schemas.microsoft.com/office/drawing/2014/main" id="{25F26E3C-A995-45E1-904B-14BB325EE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6" y="3697289"/>
            <a:ext cx="714375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3" name="Rectangle 85">
            <a:extLst>
              <a:ext uri="{FF2B5EF4-FFF2-40B4-BE49-F238E27FC236}">
                <a16:creationId xmlns:a16="http://schemas.microsoft.com/office/drawing/2014/main" id="{9CB21445-C327-455A-9A4F-DD4C8A5A4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00" y="3697289"/>
            <a:ext cx="4381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4" name="Line 86">
            <a:extLst>
              <a:ext uri="{FF2B5EF4-FFF2-40B4-BE49-F238E27FC236}">
                <a16:creationId xmlns:a16="http://schemas.microsoft.com/office/drawing/2014/main" id="{89C26AAD-72DF-453F-A0CC-4107555B22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4675" y="2781301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5" name="Rectangle 87">
            <a:extLst>
              <a:ext uri="{FF2B5EF4-FFF2-40B4-BE49-F238E27FC236}">
                <a16:creationId xmlns:a16="http://schemas.microsoft.com/office/drawing/2014/main" id="{3F49F78A-F9F8-40A3-9743-06EB37102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4156075"/>
            <a:ext cx="43815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6" name="TextovéPole 2">
            <a:extLst>
              <a:ext uri="{FF2B5EF4-FFF2-40B4-BE49-F238E27FC236}">
                <a16:creationId xmlns:a16="http://schemas.microsoft.com/office/drawing/2014/main" id="{5D39B674-2154-4D33-AFBE-EACE26CAA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370513"/>
            <a:ext cx="2016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SPI = EV/PV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CPI = EV/AC</a:t>
            </a:r>
          </a:p>
        </p:txBody>
      </p:sp>
    </p:spTree>
    <p:extLst>
      <p:ext uri="{BB962C8B-B14F-4D97-AF65-F5344CB8AC3E}">
        <p14:creationId xmlns:p14="http://schemas.microsoft.com/office/powerpoint/2010/main" val="375836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26E516-A3DE-4160-AD12-A664463977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2DED5F-1BFB-4630-8D2C-654E3BAC4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0A18F2-4C1F-474E-90AD-9B791D843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Spočítejte SPI a CPI projektu</a:t>
            </a:r>
            <a:endParaRPr lang="cs-CZ" dirty="0"/>
          </a:p>
        </p:txBody>
      </p:sp>
      <p:graphicFrame>
        <p:nvGraphicFramePr>
          <p:cNvPr id="6" name="Zástupný symbol pro obsah 1">
            <a:extLst>
              <a:ext uri="{FF2B5EF4-FFF2-40B4-BE49-F238E27FC236}">
                <a16:creationId xmlns:a16="http://schemas.microsoft.com/office/drawing/2014/main" id="{C0F5884D-43B4-4117-A45A-C44753B611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155691"/>
              </p:ext>
            </p:extLst>
          </p:nvPr>
        </p:nvGraphicFramePr>
        <p:xfrm>
          <a:off x="5280385" y="1857494"/>
          <a:ext cx="5041902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%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AC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EV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SPI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CPI</a:t>
                      </a:r>
                    </a:p>
                  </a:txBody>
                  <a:tcPr marL="91464" marR="91464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90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75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Celkem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350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300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285</a:t>
                      </a:r>
                    </a:p>
                  </a:txBody>
                  <a:tcPr marL="91464" marR="91464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0,81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0,95</a:t>
                      </a:r>
                    </a:p>
                  </a:txBody>
                  <a:tcPr marL="91464" marR="91464" marT="45733" marB="45733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40">
            <a:extLst>
              <a:ext uri="{FF2B5EF4-FFF2-40B4-BE49-F238E27FC236}">
                <a16:creationId xmlns:a16="http://schemas.microsoft.com/office/drawing/2014/main" id="{398E377E-0288-48E9-B087-354013006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035" y="2041644"/>
            <a:ext cx="113364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A </a:t>
            </a:r>
            <a:r>
              <a:rPr lang="cs-CZ" altLang="cs-CZ" sz="1800">
                <a:solidFill>
                  <a:schemeClr val="tx1"/>
                </a:solidFill>
              </a:rPr>
              <a:t>(100)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B </a:t>
            </a:r>
            <a:r>
              <a:rPr lang="cs-CZ" altLang="cs-CZ" sz="1800">
                <a:solidFill>
                  <a:schemeClr val="tx1"/>
                </a:solidFill>
              </a:rPr>
              <a:t>(150)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C </a:t>
            </a:r>
            <a:r>
              <a:rPr lang="cs-CZ" altLang="cs-CZ" sz="1800">
                <a:solidFill>
                  <a:schemeClr val="tx1"/>
                </a:solidFill>
              </a:rPr>
              <a:t>(200)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D </a:t>
            </a:r>
            <a:r>
              <a:rPr lang="cs-CZ" altLang="cs-CZ" sz="1800">
                <a:solidFill>
                  <a:schemeClr val="tx1"/>
                </a:solidFill>
              </a:rPr>
              <a:t>(50)</a:t>
            </a:r>
          </a:p>
        </p:txBody>
      </p:sp>
      <p:sp>
        <p:nvSpPr>
          <p:cNvPr id="8" name="Text Box 42">
            <a:extLst>
              <a:ext uri="{FF2B5EF4-FFF2-40B4-BE49-F238E27FC236}">
                <a16:creationId xmlns:a16="http://schemas.microsoft.com/office/drawing/2014/main" id="{54EAED2F-E094-4608-BB86-B63EC253F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360" y="4729282"/>
            <a:ext cx="55499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6600"/>
                </a:solidFill>
                <a:latin typeface="Myriad Pro" pitchFamily="34" charset="0"/>
              </a:rPr>
              <a:t>Projekt je o 20 % pomalejší (vykonáno jen 81 %) a nákladová efektivnost je nižší. Na každý investovaný $ na den, vydělal projekt prací 0,95 $. </a:t>
            </a:r>
          </a:p>
        </p:txBody>
      </p:sp>
      <p:sp>
        <p:nvSpPr>
          <p:cNvPr id="9" name="Rectangle 81">
            <a:extLst>
              <a:ext uri="{FF2B5EF4-FFF2-40B4-BE49-F238E27FC236}">
                <a16:creationId xmlns:a16="http://schemas.microsoft.com/office/drawing/2014/main" id="{E3619AF4-A892-49E7-9594-4AE3EC3EE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1648" y="2221032"/>
            <a:ext cx="863600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0" name="Rectangle 82">
            <a:extLst>
              <a:ext uri="{FF2B5EF4-FFF2-40B4-BE49-F238E27FC236}">
                <a16:creationId xmlns:a16="http://schemas.microsoft.com/office/drawing/2014/main" id="{882F41E5-13DC-4A79-A4A5-AD1E72A12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848" y="2640132"/>
            <a:ext cx="438150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1" name="Rectangle 83">
            <a:extLst>
              <a:ext uri="{FF2B5EF4-FFF2-40B4-BE49-F238E27FC236}">
                <a16:creationId xmlns:a16="http://schemas.microsoft.com/office/drawing/2014/main" id="{FD8372FB-19D7-447A-B80C-F4BBE4412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348" y="2640132"/>
            <a:ext cx="4381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2" name="Rectangle 84">
            <a:extLst>
              <a:ext uri="{FF2B5EF4-FFF2-40B4-BE49-F238E27FC236}">
                <a16:creationId xmlns:a16="http://schemas.microsoft.com/office/drawing/2014/main" id="{06D413EE-12B7-49CB-BF52-07E7D04C6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8286" y="3056057"/>
            <a:ext cx="714375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3" name="Rectangle 85">
            <a:extLst>
              <a:ext uri="{FF2B5EF4-FFF2-40B4-BE49-F238E27FC236}">
                <a16:creationId xmlns:a16="http://schemas.microsoft.com/office/drawing/2014/main" id="{6E30DA10-EB5C-4212-8D45-275DB12D6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6310" y="3056057"/>
            <a:ext cx="4381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4" name="Line 86">
            <a:extLst>
              <a:ext uri="{FF2B5EF4-FFF2-40B4-BE49-F238E27FC236}">
                <a16:creationId xmlns:a16="http://schemas.microsoft.com/office/drawing/2014/main" id="{CA2F55F5-8B53-45D4-B671-C3AC7EBA1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9785" y="2140069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5" name="Rectangle 87">
            <a:extLst>
              <a:ext uri="{FF2B5EF4-FFF2-40B4-BE49-F238E27FC236}">
                <a16:creationId xmlns:a16="http://schemas.microsoft.com/office/drawing/2014/main" id="{1AE6A295-206B-46C7-AAD3-820EDB8E3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523" y="3514843"/>
            <a:ext cx="43815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>
              <a:solidFill>
                <a:schemeClr val="tx1"/>
              </a:solidFill>
            </a:endParaRPr>
          </a:p>
        </p:txBody>
      </p:sp>
      <p:sp>
        <p:nvSpPr>
          <p:cNvPr id="16" name="TextovéPole 14">
            <a:extLst>
              <a:ext uri="{FF2B5EF4-FFF2-40B4-BE49-F238E27FC236}">
                <a16:creationId xmlns:a16="http://schemas.microsoft.com/office/drawing/2014/main" id="{D7256864-FA12-466E-943E-0AF21D847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198" y="4895969"/>
            <a:ext cx="2017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SPI = EV/PV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CPI = EV/AC</a:t>
            </a:r>
          </a:p>
        </p:txBody>
      </p:sp>
    </p:spTree>
    <p:extLst>
      <p:ext uri="{BB962C8B-B14F-4D97-AF65-F5344CB8AC3E}">
        <p14:creationId xmlns:p14="http://schemas.microsoft.com/office/powerpoint/2010/main" val="68671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129254-B4A6-45AC-9A5E-22F989117F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CD64A2-818B-49BB-ACFE-1F54B06C2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2FD289-361A-46E2-9F84-F67D9ABC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 – EVM I.</a:t>
            </a: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0D89D47-2634-4353-B042-0E80CC9B3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432" y="1504861"/>
            <a:ext cx="5761037" cy="203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975DDED-510D-4844-A0FB-B1226BABE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970547"/>
              </p:ext>
            </p:extLst>
          </p:nvPr>
        </p:nvGraphicFramePr>
        <p:xfrm>
          <a:off x="1847849" y="3771973"/>
          <a:ext cx="8712201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3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Úkol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BAC</a:t>
                      </a:r>
                      <a:r>
                        <a:rPr lang="cs-CZ" sz="1800" baseline="0" dirty="0"/>
                        <a:t> ($)</a:t>
                      </a:r>
                      <a:endParaRPr lang="cs-CZ" sz="1800" dirty="0"/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% dokončení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PV</a:t>
                      </a:r>
                      <a:r>
                        <a:rPr lang="cs-CZ" sz="1800" baseline="0" dirty="0"/>
                        <a:t> ($)</a:t>
                      </a:r>
                      <a:endParaRPr lang="cs-CZ" sz="1800" dirty="0"/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AC ($)</a:t>
                      </a:r>
                    </a:p>
                  </a:txBody>
                  <a:tcPr marL="91432" marR="91432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50%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3.500</a:t>
                      </a:r>
                    </a:p>
                  </a:txBody>
                  <a:tcPr marL="91432" marR="91432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B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8.000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90%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8.000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6.000</a:t>
                      </a:r>
                    </a:p>
                  </a:txBody>
                  <a:tcPr marL="91432" marR="91432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16.000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50%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12.000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3.400</a:t>
                      </a:r>
                    </a:p>
                  </a:txBody>
                  <a:tcPr marL="91432" marR="91432"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8.000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75%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2.600</a:t>
                      </a:r>
                    </a:p>
                  </a:txBody>
                  <a:tcPr marL="91432" marR="91432"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4.000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20%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32" marR="91432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500</a:t>
                      </a:r>
                    </a:p>
                  </a:txBody>
                  <a:tcPr marL="91432" marR="91432"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1080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3E6683-D878-40A7-85AC-4ED8F852FB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0C2B45-C9CA-411F-95E3-12E9337F1B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465987-15B2-4A4B-9F9C-EB2233F21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 – EVM II.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A58C8B-C9A3-4BD9-86AD-F9E82FE37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Spočítejte: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600" dirty="0"/>
              <a:t>Odchylku od harmonogramu (SV) a odchylku od nákladů (CV)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600" dirty="0"/>
              <a:t>Index výkonnosti podle harmonogramu (SPI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600" dirty="0"/>
              <a:t>Index výkonnosti podle nákladů (CPI)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600" dirty="0"/>
              <a:t>Časový odhad projektu při dokončení (</a:t>
            </a:r>
            <a:r>
              <a:rPr lang="cs-CZ" altLang="cs-CZ" sz="1600" dirty="0" err="1"/>
              <a:t>EAC</a:t>
            </a:r>
            <a:r>
              <a:rPr lang="cs-CZ" altLang="cs-CZ" sz="1600" baseline="-25000" dirty="0" err="1"/>
              <a:t>t</a:t>
            </a:r>
            <a:r>
              <a:rPr lang="cs-CZ" altLang="cs-CZ" sz="16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600" dirty="0"/>
              <a:t>Odhad celkových nákladů projektu při dokončení (EAC)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600" dirty="0"/>
              <a:t>Ukazatel čerpání nákladů pro dokončení (TCPI)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600" dirty="0"/>
              <a:t>Odchylku nákladů při dokončení (VAC, VAC%)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600" dirty="0"/>
              <a:t>Odhad nákladů pro dokončení projektu (ETC)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276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05D64B-6D85-4860-8C9E-C97220BC92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5A294C-C0BA-43B3-90AB-4CB57D82A3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632C73-C421-4FEA-B625-B1A92228E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Řešení – příklad EVM I.</a:t>
            </a:r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3856ABB2-2109-4031-B3C6-CC0B692A60B4}"/>
              </a:ext>
            </a:extLst>
          </p:cNvPr>
          <p:cNvSpPr txBox="1">
            <a:spLocks/>
          </p:cNvSpPr>
          <p:nvPr/>
        </p:nvSpPr>
        <p:spPr>
          <a:xfrm>
            <a:off x="2028030" y="4129326"/>
            <a:ext cx="2017713" cy="10810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b="1" kern="0" dirty="0"/>
              <a:t>SV=EV-PV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kern="0" dirty="0"/>
              <a:t>SV=24.000-30.000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kern="0" dirty="0"/>
              <a:t>SV=-6.000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19EEFAF-8E2D-446B-91E2-A4CCC5BD1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51418"/>
              </p:ext>
            </p:extLst>
          </p:nvPr>
        </p:nvGraphicFramePr>
        <p:xfrm>
          <a:off x="1739105" y="1324212"/>
          <a:ext cx="871378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Úkol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BAC</a:t>
                      </a:r>
                      <a:r>
                        <a:rPr lang="cs-CZ" sz="1400" baseline="0" dirty="0"/>
                        <a:t> ($)</a:t>
                      </a:r>
                      <a:endParaRPr lang="cs-CZ" sz="1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% dokončení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PV</a:t>
                      </a:r>
                      <a:r>
                        <a:rPr lang="cs-CZ" sz="1400" baseline="0" dirty="0"/>
                        <a:t> ($)</a:t>
                      </a:r>
                      <a:endParaRPr lang="cs-CZ" sz="1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AC ($)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EV($)</a:t>
                      </a:r>
                    </a:p>
                    <a:p>
                      <a:pPr algn="ctr"/>
                      <a:endParaRPr lang="cs-CZ" sz="1400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A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3.500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B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90%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7.200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12.000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3.400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75%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2.600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E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Celkem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40.000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30.000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24.000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08EECB3-5A9B-4AF4-B833-32984CFEFA75}"/>
              </a:ext>
            </a:extLst>
          </p:cNvPr>
          <p:cNvSpPr txBox="1">
            <a:spLocks/>
          </p:cNvSpPr>
          <p:nvPr/>
        </p:nvSpPr>
        <p:spPr bwMode="auto">
          <a:xfrm>
            <a:off x="1922925" y="5058500"/>
            <a:ext cx="20177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0505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0505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0505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cs-CZ" sz="1600" b="1" kern="0" dirty="0">
                <a:solidFill>
                  <a:schemeClr val="tx1"/>
                </a:solidFill>
              </a:rPr>
              <a:t>SPI=EV/PV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SPI=24.000/30.000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SPI=0,8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3ADE7AF9-0224-4DB0-87BF-CF5F371A4E04}"/>
              </a:ext>
            </a:extLst>
          </p:cNvPr>
          <p:cNvSpPr txBox="1">
            <a:spLocks/>
          </p:cNvSpPr>
          <p:nvPr/>
        </p:nvSpPr>
        <p:spPr bwMode="auto">
          <a:xfrm>
            <a:off x="6131718" y="5146912"/>
            <a:ext cx="201612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0505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0505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0505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cs-CZ" sz="1600" b="1" kern="0" dirty="0">
                <a:solidFill>
                  <a:schemeClr val="tx1"/>
                </a:solidFill>
              </a:rPr>
              <a:t>CPI=EV/AC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CPI=24.000/16.000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CPI=1,5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4E5D68-284C-4CE4-9EA8-249CF1273073}"/>
              </a:ext>
            </a:extLst>
          </p:cNvPr>
          <p:cNvSpPr txBox="1">
            <a:spLocks/>
          </p:cNvSpPr>
          <p:nvPr/>
        </p:nvSpPr>
        <p:spPr bwMode="auto">
          <a:xfrm>
            <a:off x="6131718" y="4107932"/>
            <a:ext cx="201612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0505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0505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0505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cs-CZ" sz="1600" b="1" kern="0" dirty="0">
                <a:solidFill>
                  <a:schemeClr val="tx1"/>
                </a:solidFill>
              </a:rPr>
              <a:t>CV=EV-AC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CV=24.000-16.000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CV= 8.000</a:t>
            </a:r>
          </a:p>
        </p:txBody>
      </p:sp>
    </p:spTree>
    <p:extLst>
      <p:ext uri="{BB962C8B-B14F-4D97-AF65-F5344CB8AC3E}">
        <p14:creationId xmlns:p14="http://schemas.microsoft.com/office/powerpoint/2010/main" val="293450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6BDF5C-D232-4BE5-BCD9-026550C04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10D7E8-179F-45BE-8D57-F6B166051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Řešení – příklad EVM II.</a:t>
            </a:r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863276F7-D55B-47D7-9BE6-5C1CA42719CC}"/>
              </a:ext>
            </a:extLst>
          </p:cNvPr>
          <p:cNvSpPr txBox="1">
            <a:spLocks/>
          </p:cNvSpPr>
          <p:nvPr/>
        </p:nvSpPr>
        <p:spPr>
          <a:xfrm>
            <a:off x="1774825" y="4652965"/>
            <a:ext cx="2592388" cy="8334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b="1" kern="0" dirty="0" err="1"/>
              <a:t>EAC</a:t>
            </a:r>
            <a:r>
              <a:rPr lang="cs-CZ" altLang="cs-CZ" sz="1600" b="1" kern="0" baseline="-25000" dirty="0" err="1"/>
              <a:t>t</a:t>
            </a:r>
            <a:r>
              <a:rPr lang="cs-CZ" altLang="cs-CZ" sz="1600" b="1" kern="0" dirty="0"/>
              <a:t>=Doba trvání/SPI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kern="0" dirty="0" err="1"/>
              <a:t>EAC</a:t>
            </a:r>
            <a:r>
              <a:rPr lang="cs-CZ" altLang="cs-CZ" sz="1600" kern="0" baseline="-25000" dirty="0" err="1"/>
              <a:t>t</a:t>
            </a:r>
            <a:r>
              <a:rPr lang="cs-CZ" altLang="cs-CZ" sz="1600" kern="0" dirty="0"/>
              <a:t>=16d/0,8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kern="0" dirty="0" err="1"/>
              <a:t>EAC</a:t>
            </a:r>
            <a:r>
              <a:rPr lang="cs-CZ" altLang="cs-CZ" sz="1600" kern="0" baseline="-25000" dirty="0" err="1"/>
              <a:t>t</a:t>
            </a:r>
            <a:r>
              <a:rPr lang="cs-CZ" altLang="cs-CZ" sz="1600" kern="0" dirty="0"/>
              <a:t>=20d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6C4E061-BB75-48DA-9D76-71CC679A5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375530"/>
              </p:ext>
            </p:extLst>
          </p:nvPr>
        </p:nvGraphicFramePr>
        <p:xfrm>
          <a:off x="1774825" y="1647651"/>
          <a:ext cx="871378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Úkol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BAC</a:t>
                      </a:r>
                      <a:r>
                        <a:rPr lang="cs-CZ" sz="1400" baseline="0" dirty="0"/>
                        <a:t> ($)</a:t>
                      </a:r>
                      <a:endParaRPr lang="cs-CZ" sz="1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% dokončení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PV</a:t>
                      </a:r>
                      <a:r>
                        <a:rPr lang="cs-CZ" sz="1400" baseline="0" dirty="0"/>
                        <a:t> ($)</a:t>
                      </a:r>
                      <a:endParaRPr lang="cs-CZ" sz="1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AC ($)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EV($)</a:t>
                      </a:r>
                    </a:p>
                    <a:p>
                      <a:pPr algn="ctr"/>
                      <a:endParaRPr lang="cs-CZ" sz="1400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A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3.500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B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90%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7.200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12.000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3.400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75%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2.600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E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Celkem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40.000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30.000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24.000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86A15B40-F40B-4F9A-BA53-C04CD54480A9}"/>
              </a:ext>
            </a:extLst>
          </p:cNvPr>
          <p:cNvSpPr txBox="1">
            <a:spLocks/>
          </p:cNvSpPr>
          <p:nvPr/>
        </p:nvSpPr>
        <p:spPr bwMode="auto">
          <a:xfrm>
            <a:off x="1666875" y="5598250"/>
            <a:ext cx="36004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0505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0505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0505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cs-CZ" sz="1600" b="1" kern="0" dirty="0">
                <a:solidFill>
                  <a:schemeClr val="tx1"/>
                </a:solidFill>
              </a:rPr>
              <a:t>TCPI=(BAC-EV)/(BAC-AC)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TCPI=16.000/24.000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TCPI=0,67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5518B240-71B9-4A66-A340-E105B1EEA5CB}"/>
              </a:ext>
            </a:extLst>
          </p:cNvPr>
          <p:cNvSpPr txBox="1">
            <a:spLocks/>
          </p:cNvSpPr>
          <p:nvPr/>
        </p:nvSpPr>
        <p:spPr bwMode="auto">
          <a:xfrm>
            <a:off x="6579173" y="5610227"/>
            <a:ext cx="403225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0505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0505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0505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cs-CZ" sz="1600" b="1" kern="0" dirty="0">
                <a:solidFill>
                  <a:schemeClr val="tx1"/>
                </a:solidFill>
              </a:rPr>
              <a:t>ETC=(BAC-EV)/CPI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ETC=(40.000-24.000)/1,5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ETC=10.667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EED110D9-7DC1-447D-B55B-E9439D0ABC10}"/>
              </a:ext>
            </a:extLst>
          </p:cNvPr>
          <p:cNvSpPr txBox="1">
            <a:spLocks/>
          </p:cNvSpPr>
          <p:nvPr/>
        </p:nvSpPr>
        <p:spPr bwMode="auto">
          <a:xfrm>
            <a:off x="6555628" y="4529139"/>
            <a:ext cx="201612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0505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0505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0505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cs-CZ" sz="1600" b="1" kern="0" dirty="0">
                <a:solidFill>
                  <a:schemeClr val="tx1"/>
                </a:solidFill>
              </a:rPr>
              <a:t>EAC=BAC/CPI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EAC=40.000/1,5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EAC=26.666</a:t>
            </a:r>
          </a:p>
        </p:txBody>
      </p:sp>
    </p:spTree>
    <p:extLst>
      <p:ext uri="{BB962C8B-B14F-4D97-AF65-F5344CB8AC3E}">
        <p14:creationId xmlns:p14="http://schemas.microsoft.com/office/powerpoint/2010/main" val="314140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DA019D-09D5-4041-AD6A-AC95F3FDBE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3EE3DB-54E7-49FC-86A6-BBB15EAD59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4F5534-FFA3-422B-B474-73EBE0F0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Řešení – příklad EVM III.</a:t>
            </a:r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E5E2055-E62B-4225-882F-1FF1FA848E5B}"/>
              </a:ext>
            </a:extLst>
          </p:cNvPr>
          <p:cNvSpPr txBox="1">
            <a:spLocks/>
          </p:cNvSpPr>
          <p:nvPr/>
        </p:nvSpPr>
        <p:spPr>
          <a:xfrm>
            <a:off x="2322782" y="4872430"/>
            <a:ext cx="2592388" cy="10810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b="1" kern="0" dirty="0"/>
              <a:t>VAC=BAC-EAC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kern="0" dirty="0"/>
              <a:t>VAC=40.000-26.666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1600" kern="0" dirty="0"/>
              <a:t>VAC=13.333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8729F75-0F6F-415C-8F3C-1664E34CA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857466"/>
              </p:ext>
            </p:extLst>
          </p:nvPr>
        </p:nvGraphicFramePr>
        <p:xfrm>
          <a:off x="1774826" y="1838325"/>
          <a:ext cx="8713789" cy="2733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Úkol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BAC</a:t>
                      </a:r>
                      <a:r>
                        <a:rPr lang="cs-CZ" sz="1400" baseline="0" dirty="0"/>
                        <a:t> ($)</a:t>
                      </a:r>
                      <a:endParaRPr lang="cs-CZ" sz="1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% dokončení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PV</a:t>
                      </a:r>
                      <a:r>
                        <a:rPr lang="cs-CZ" sz="1400" baseline="0" dirty="0"/>
                        <a:t> ($)</a:t>
                      </a:r>
                      <a:endParaRPr lang="cs-CZ" sz="1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AC ($)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EV($)</a:t>
                      </a:r>
                    </a:p>
                    <a:p>
                      <a:pPr algn="ctr"/>
                      <a:endParaRPr lang="cs-CZ" sz="1400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A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3.500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32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B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90%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7.200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12.000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3.400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75%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2.600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E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800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Celkem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40.000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60%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30.000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16.000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24.000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960A0DFE-570B-4BEA-94F3-D3E03D27D560}"/>
              </a:ext>
            </a:extLst>
          </p:cNvPr>
          <p:cNvSpPr txBox="1">
            <a:spLocks/>
          </p:cNvSpPr>
          <p:nvPr/>
        </p:nvSpPr>
        <p:spPr bwMode="auto">
          <a:xfrm>
            <a:off x="6383338" y="4868864"/>
            <a:ext cx="29527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0505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0505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0505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cs-CZ" sz="1600" b="1" kern="0" dirty="0">
                <a:solidFill>
                  <a:schemeClr val="tx1"/>
                </a:solidFill>
              </a:rPr>
              <a:t>VAC%=VAC/BAC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VAC%=13.333/40.000</a:t>
            </a:r>
          </a:p>
          <a:p>
            <a:pPr marL="0" indent="0">
              <a:buNone/>
              <a:defRPr/>
            </a:pPr>
            <a:r>
              <a:rPr lang="cs-CZ" sz="1600" kern="0" dirty="0">
                <a:solidFill>
                  <a:schemeClr val="tx1"/>
                </a:solidFill>
              </a:rPr>
              <a:t>VAC%=0,33</a:t>
            </a:r>
          </a:p>
        </p:txBody>
      </p:sp>
    </p:spTree>
    <p:extLst>
      <p:ext uri="{BB962C8B-B14F-4D97-AF65-F5344CB8AC3E}">
        <p14:creationId xmlns:p14="http://schemas.microsoft.com/office/powerpoint/2010/main" val="8388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713115-EC3E-45F6-9297-C4A200B6F1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C3C845-F541-4363-A4CB-7DEA7B8068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89A89B-A009-4368-8185-979B554CC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03212"/>
            <a:ext cx="10753200" cy="451576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5925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F8D9C6-0358-48A4-9825-F0378AA51D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530240-197F-4CF9-8F30-3EEF7E6B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SSD analýza – grafické znázornění</a:t>
            </a: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5CD529B-7CE5-4532-8B8D-4BE594C69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5051" y="2133601"/>
            <a:ext cx="5762625" cy="389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9614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4DEA6F-4A6A-47E8-87FB-ED1A5DCCDD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ECEEA5-FC57-423C-A103-202E6B8BB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Milníková metoda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FD2FAB-4936-4F46-A9A6-561E7CC9B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/>
              <a:t>Zpráva na kontrolní den</a:t>
            </a:r>
            <a:r>
              <a:rPr lang="cs-CZ" altLang="cs-CZ" dirty="0"/>
              <a:t> obsahuje: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dirty="0"/>
              <a:t>kam se projekt posunul od minulé kontroly,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dirty="0"/>
              <a:t>přehled plnění činností,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dirty="0"/>
              <a:t>hlavní problémy,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dirty="0"/>
              <a:t>návrhy na opatření,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dirty="0"/>
              <a:t>předpověď budoucího stavu,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400" dirty="0"/>
              <a:t>další důležité skutečnosti.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8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2B53ED-EE2B-4565-B915-37A5A2CF47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275B1-B87D-4A07-98CD-93EF89C7F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MTA – příklad I.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F2C6B8-84C3-42C6-9F4B-F5F2E9C49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Na začátku projektu je vytvořen plán projektu: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cs-CZ" dirty="0"/>
              <a:t>M4: System complete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cs-CZ" dirty="0"/>
              <a:t>M3: Software complete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cs-CZ" dirty="0"/>
              <a:t>M2: Hardware complete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cs-CZ" dirty="0"/>
              <a:t>M1: System Design (complete)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cs-CZ" dirty="0"/>
              <a:t>M0: (Project) Start</a:t>
            </a:r>
          </a:p>
          <a:p>
            <a:endParaRPr lang="cs-CZ" dirty="0"/>
          </a:p>
        </p:txBody>
      </p:sp>
      <p:pic>
        <p:nvPicPr>
          <p:cNvPr id="6" name="Picture 2" descr="MTA: Project Start">
            <a:extLst>
              <a:ext uri="{FF2B5EF4-FFF2-40B4-BE49-F238E27FC236}">
                <a16:creationId xmlns:a16="http://schemas.microsoft.com/office/drawing/2014/main" id="{84EEA333-98B8-4C0E-9BCC-9FA72BFD9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870" y="1828800"/>
            <a:ext cx="37814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48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CFB20D-FEEB-4567-9A70-F6EE2AA22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E4B63-9058-418B-956F-3FE110D49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MTA – příklad II.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CF7F92-531C-4802-BD0C-F429324A6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První kontrola na konci prvního měsíce - únor</a:t>
            </a:r>
          </a:p>
          <a:p>
            <a:r>
              <a:rPr lang="cs-CZ" altLang="cs-CZ" dirty="0"/>
              <a:t>Projektový tým odpovědný za daný úkol odhadne, kdy může být práce dokončena</a:t>
            </a:r>
          </a:p>
          <a:p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CB0E7C2-EB05-46ED-B6CE-5DDB3D629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886" y="2914887"/>
            <a:ext cx="3771900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564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81B409-12F3-4AEC-B518-9717B3324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DF3269-791F-429B-A323-ABF1835DA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MTA – příklad III.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B8E314-0481-491A-93F5-32EF02E3C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Druhá kontrola na konci druhého měsíce – březen</a:t>
            </a:r>
          </a:p>
          <a:p>
            <a:r>
              <a:rPr lang="cs-CZ" altLang="cs-CZ" dirty="0"/>
              <a:t>Projektový tým odpovědný za daný úkol odhadne, kdy může být práce dokončena</a:t>
            </a:r>
          </a:p>
          <a:p>
            <a:r>
              <a:rPr lang="cs-CZ" altLang="cs-CZ" dirty="0"/>
              <a:t>Práce s zpožďují</a:t>
            </a:r>
            <a:endParaRPr lang="cs-CZ" dirty="0"/>
          </a:p>
        </p:txBody>
      </p:sp>
      <p:pic>
        <p:nvPicPr>
          <p:cNvPr id="6" name="Picture 2" descr="MTA: End of second Month">
            <a:extLst>
              <a:ext uri="{FF2B5EF4-FFF2-40B4-BE49-F238E27FC236}">
                <a16:creationId xmlns:a16="http://schemas.microsoft.com/office/drawing/2014/main" id="{C8A7BD3F-7549-4CDE-A56D-367898A99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352" y="2988781"/>
            <a:ext cx="37814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1413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cz-v11.potx" id="{45F7C800-E35C-46D5-9C47-511EF4DC35F8}" vid="{F2DE815D-75C9-4501-96BE-FAF7001258D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2088</Words>
  <Application>Microsoft Office PowerPoint</Application>
  <PresentationFormat>Širokoúhlá obrazovka</PresentationFormat>
  <Paragraphs>596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7" baseType="lpstr">
      <vt:lpstr>Arial</vt:lpstr>
      <vt:lpstr>Calibri</vt:lpstr>
      <vt:lpstr>Myriad Pro</vt:lpstr>
      <vt:lpstr>Symbol</vt:lpstr>
      <vt:lpstr>Tahoma</vt:lpstr>
      <vt:lpstr>Verdana</vt:lpstr>
      <vt:lpstr>Wingdings</vt:lpstr>
      <vt:lpstr>Prezentace_MU_CZ</vt:lpstr>
      <vt:lpstr>Řízení a kontrola ve veřejné správě</vt:lpstr>
      <vt:lpstr>Analogické odhadování - příklad</vt:lpstr>
      <vt:lpstr>Parametrické odhadování - příklad</vt:lpstr>
      <vt:lpstr>Tříbodové hodnocení - příklad</vt:lpstr>
      <vt:lpstr>SSD analýza – grafické znázornění</vt:lpstr>
      <vt:lpstr>Milníková metoda</vt:lpstr>
      <vt:lpstr>MTA – příklad I. </vt:lpstr>
      <vt:lpstr>MTA – příklad II.</vt:lpstr>
      <vt:lpstr>MTA – příklad III.</vt:lpstr>
      <vt:lpstr>MTA – příklad IV. </vt:lpstr>
      <vt:lpstr>MTA – příklad V.</vt:lpstr>
      <vt:lpstr>EVM: Základní pojmy</vt:lpstr>
      <vt:lpstr>EVM: Používané ukazatele (1)</vt:lpstr>
      <vt:lpstr>EVM: Používané ukazatele (2)</vt:lpstr>
      <vt:lpstr>EVM: Základní výpočty</vt:lpstr>
      <vt:lpstr>Prezentace aplikace PowerPoint</vt:lpstr>
      <vt:lpstr>EVM: Význam výsledků</vt:lpstr>
      <vt:lpstr>Prezentace aplikace PowerPoint</vt:lpstr>
      <vt:lpstr>Prezentace aplikace PowerPoint</vt:lpstr>
      <vt:lpstr>Prezentace aplikace PowerPoint</vt:lpstr>
      <vt:lpstr>Status projektu I. </vt:lpstr>
      <vt:lpstr>Status projektu II. </vt:lpstr>
      <vt:lpstr>Status projektu III. </vt:lpstr>
      <vt:lpstr>Status projektu IV.</vt:lpstr>
      <vt:lpstr>Status projektu V.  </vt:lpstr>
      <vt:lpstr>Status projektu VI. </vt:lpstr>
      <vt:lpstr>Status projektu VII. </vt:lpstr>
      <vt:lpstr>Status projektu VIII. </vt:lpstr>
      <vt:lpstr>EVM: Základní výpočty I.</vt:lpstr>
      <vt:lpstr>EVM: Základní výpočty II.</vt:lpstr>
      <vt:lpstr>EVM: Základní výpočty III.</vt:lpstr>
      <vt:lpstr>Příklad EVM (1)</vt:lpstr>
      <vt:lpstr>Příklad EVM</vt:lpstr>
      <vt:lpstr>Příklad EVM: Úkoly</vt:lpstr>
      <vt:lpstr>Příklad EVM: Řešení úkolu 1a:</vt:lpstr>
      <vt:lpstr>Příklad EVM: Řešení úkolu 1b</vt:lpstr>
      <vt:lpstr>EVM příklad: Řešení úkolu 2</vt:lpstr>
      <vt:lpstr>EVM příklad: Řešení úkolu 3</vt:lpstr>
      <vt:lpstr>EVM příklad: Řešení úkolu 4</vt:lpstr>
      <vt:lpstr>Spočítejte SV a CV projektu</vt:lpstr>
      <vt:lpstr>Spočítejte SV a CV projektu</vt:lpstr>
      <vt:lpstr>Spočítejte SPI a CPI projektu</vt:lpstr>
      <vt:lpstr>Spočítejte SPI a CPI projektu</vt:lpstr>
      <vt:lpstr>Příklad – EVM I.</vt:lpstr>
      <vt:lpstr>Příklad – EVM II.</vt:lpstr>
      <vt:lpstr>Řešení – příklad EVM I.</vt:lpstr>
      <vt:lpstr>Řešení – příklad EVM II.</vt:lpstr>
      <vt:lpstr>Řešení – příklad EVM III.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kontrola ve veřejné správě</dc:title>
  <dc:creator>Ondrouchová Martina</dc:creator>
  <cp:lastModifiedBy>Martina Ondrouchová</cp:lastModifiedBy>
  <cp:revision>11</cp:revision>
  <dcterms:created xsi:type="dcterms:W3CDTF">2023-10-23T10:38:40Z</dcterms:created>
  <dcterms:modified xsi:type="dcterms:W3CDTF">2024-10-24T17:02:48Z</dcterms:modified>
</cp:coreProperties>
</file>