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40"/>
  </p:notesMasterIdLst>
  <p:handoutMasterIdLst>
    <p:handoutMasterId r:id="rId41"/>
  </p:handoutMasterIdLst>
  <p:sldIdLst>
    <p:sldId id="299" r:id="rId5"/>
    <p:sldId id="305" r:id="rId6"/>
    <p:sldId id="307" r:id="rId7"/>
    <p:sldId id="308" r:id="rId8"/>
    <p:sldId id="310" r:id="rId9"/>
    <p:sldId id="312" r:id="rId10"/>
    <p:sldId id="311" r:id="rId11"/>
    <p:sldId id="313" r:id="rId12"/>
    <p:sldId id="314" r:id="rId13"/>
    <p:sldId id="285" r:id="rId14"/>
    <p:sldId id="293" r:id="rId15"/>
    <p:sldId id="318" r:id="rId16"/>
    <p:sldId id="287" r:id="rId17"/>
    <p:sldId id="317" r:id="rId18"/>
    <p:sldId id="324" r:id="rId19"/>
    <p:sldId id="302" r:id="rId20"/>
    <p:sldId id="286" r:id="rId21"/>
    <p:sldId id="291" r:id="rId22"/>
    <p:sldId id="271" r:id="rId23"/>
    <p:sldId id="325" r:id="rId24"/>
    <p:sldId id="303" r:id="rId25"/>
    <p:sldId id="292" r:id="rId26"/>
    <p:sldId id="323" r:id="rId27"/>
    <p:sldId id="322" r:id="rId28"/>
    <p:sldId id="294" r:id="rId29"/>
    <p:sldId id="263" r:id="rId30"/>
    <p:sldId id="315" r:id="rId31"/>
    <p:sldId id="320" r:id="rId32"/>
    <p:sldId id="326" r:id="rId33"/>
    <p:sldId id="259" r:id="rId34"/>
    <p:sldId id="280" r:id="rId35"/>
    <p:sldId id="277" r:id="rId36"/>
    <p:sldId id="327" r:id="rId37"/>
    <p:sldId id="342" r:id="rId38"/>
    <p:sldId id="343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FFEC"/>
    <a:srgbClr val="0000DC"/>
    <a:srgbClr val="B9006E"/>
    <a:srgbClr val="4BC8FF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81856D-3474-4A80-B029-C83C1EA19F20}" v="8" dt="2023-10-24T06:00:03.7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34" autoAdjust="0"/>
    <p:restoredTop sz="94065" autoAdjust="0"/>
  </p:normalViewPr>
  <p:slideViewPr>
    <p:cSldViewPr snapToGrid="0">
      <p:cViewPr varScale="1">
        <p:scale>
          <a:sx n="117" d="100"/>
          <a:sy n="117" d="100"/>
        </p:scale>
        <p:origin x="1934" y="9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86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microsoft.com/office/2016/11/relationships/changesInfo" Target="changesInfos/changesInfo1.xml"/><Relationship Id="rId20" Type="http://schemas.openxmlformats.org/officeDocument/2006/relationships/slide" Target="slides/slide16.xml"/><Relationship Id="rId41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Guzi" userId="9c94691f-eac0-47a5-9145-7861125b65f7" providerId="ADAL" clId="{7181856D-3474-4A80-B029-C83C1EA19F20}"/>
    <pc:docChg chg="undo custSel addSld modSld">
      <pc:chgData name="Martin Guzi" userId="9c94691f-eac0-47a5-9145-7861125b65f7" providerId="ADAL" clId="{7181856D-3474-4A80-B029-C83C1EA19F20}" dt="2023-10-24T06:00:02.383" v="14" actId="14100"/>
      <pc:docMkLst>
        <pc:docMk/>
      </pc:docMkLst>
      <pc:sldChg chg="add">
        <pc:chgData name="Martin Guzi" userId="9c94691f-eac0-47a5-9145-7861125b65f7" providerId="ADAL" clId="{7181856D-3474-4A80-B029-C83C1EA19F20}" dt="2023-10-24T05:57:26.819" v="0"/>
        <pc:sldMkLst>
          <pc:docMk/>
          <pc:sldMk cId="1937592721" sldId="259"/>
        </pc:sldMkLst>
      </pc:sldChg>
      <pc:sldChg chg="modSp add mod">
        <pc:chgData name="Martin Guzi" userId="9c94691f-eac0-47a5-9145-7861125b65f7" providerId="ADAL" clId="{7181856D-3474-4A80-B029-C83C1EA19F20}" dt="2023-10-24T05:58:43.799" v="9" actId="6549"/>
        <pc:sldMkLst>
          <pc:docMk/>
          <pc:sldMk cId="3163446476" sldId="277"/>
        </pc:sldMkLst>
        <pc:spChg chg="mod">
          <ac:chgData name="Martin Guzi" userId="9c94691f-eac0-47a5-9145-7861125b65f7" providerId="ADAL" clId="{7181856D-3474-4A80-B029-C83C1EA19F20}" dt="2023-10-24T05:58:43.799" v="9" actId="6549"/>
          <ac:spMkLst>
            <pc:docMk/>
            <pc:sldMk cId="3163446476" sldId="277"/>
            <ac:spMk id="5" creationId="{30FBCC8C-C7F0-BA1E-5023-47E7BA09E4D1}"/>
          </ac:spMkLst>
        </pc:spChg>
      </pc:sldChg>
      <pc:sldChg chg="add">
        <pc:chgData name="Martin Guzi" userId="9c94691f-eac0-47a5-9145-7861125b65f7" providerId="ADAL" clId="{7181856D-3474-4A80-B029-C83C1EA19F20}" dt="2023-10-24T05:57:26.819" v="0"/>
        <pc:sldMkLst>
          <pc:docMk/>
          <pc:sldMk cId="1955120120" sldId="280"/>
        </pc:sldMkLst>
      </pc:sldChg>
      <pc:sldChg chg="modSp add mod">
        <pc:chgData name="Martin Guzi" userId="9c94691f-eac0-47a5-9145-7861125b65f7" providerId="ADAL" clId="{7181856D-3474-4A80-B029-C83C1EA19F20}" dt="2023-10-24T05:58:38.801" v="7" actId="13926"/>
        <pc:sldMkLst>
          <pc:docMk/>
          <pc:sldMk cId="2014529473" sldId="327"/>
        </pc:sldMkLst>
        <pc:spChg chg="mod">
          <ac:chgData name="Martin Guzi" userId="9c94691f-eac0-47a5-9145-7861125b65f7" providerId="ADAL" clId="{7181856D-3474-4A80-B029-C83C1EA19F20}" dt="2023-10-24T05:58:38.801" v="7" actId="13926"/>
          <ac:spMkLst>
            <pc:docMk/>
            <pc:sldMk cId="2014529473" sldId="327"/>
            <ac:spMk id="5" creationId="{30FBCC8C-C7F0-BA1E-5023-47E7BA09E4D1}"/>
          </ac:spMkLst>
        </pc:spChg>
      </pc:sldChg>
      <pc:sldChg chg="modSp add mod">
        <pc:chgData name="Martin Guzi" userId="9c94691f-eac0-47a5-9145-7861125b65f7" providerId="ADAL" clId="{7181856D-3474-4A80-B029-C83C1EA19F20}" dt="2023-10-24T06:00:02.383" v="14" actId="14100"/>
        <pc:sldMkLst>
          <pc:docMk/>
          <pc:sldMk cId="3113745566" sldId="342"/>
        </pc:sldMkLst>
        <pc:spChg chg="mod">
          <ac:chgData name="Martin Guzi" userId="9c94691f-eac0-47a5-9145-7861125b65f7" providerId="ADAL" clId="{7181856D-3474-4A80-B029-C83C1EA19F20}" dt="2023-10-24T06:00:02.383" v="14" actId="14100"/>
          <ac:spMkLst>
            <pc:docMk/>
            <pc:sldMk cId="3113745566" sldId="342"/>
            <ac:spMk id="5" creationId="{0AB80808-22C9-44DD-8B7E-429BEB46C294}"/>
          </ac:spMkLst>
        </pc:spChg>
      </pc:sldChg>
      <pc:sldChg chg="add">
        <pc:chgData name="Martin Guzi" userId="9c94691f-eac0-47a5-9145-7861125b65f7" providerId="ADAL" clId="{7181856D-3474-4A80-B029-C83C1EA19F20}" dt="2023-10-24T05:59:33.047" v="10"/>
        <pc:sldMkLst>
          <pc:docMk/>
          <pc:sldMk cId="594523346" sldId="34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latin typeface="+mj-lt"/>
              </a:rPr>
              <a:t> “The year 1066 saw one of the most famous battles in English history.”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4728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1192e326651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1192e326651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9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Grafický objekt 2">
            <a:extLst>
              <a:ext uri="{FF2B5EF4-FFF2-40B4-BE49-F238E27FC236}">
                <a16:creationId xmlns:a16="http://schemas.microsoft.com/office/drawing/2014/main" id="{B22E4AE8-DF2B-3346-9F87-8BD13BBD6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0AC8EFF1-D7FA-BD4D-8005-3F6A87ED6E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3" name="Grafický objekt 5">
            <a:extLst>
              <a:ext uri="{FF2B5EF4-FFF2-40B4-BE49-F238E27FC236}">
                <a16:creationId xmlns:a16="http://schemas.microsoft.com/office/drawing/2014/main" id="{69FA61EA-679D-B543-9A9A-0BED254083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9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EC623FFD-EDA9-BF4C-9493-7330893C5D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8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561A3275-8CC7-B44F-8BFB-02731D80F6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800" y="414000"/>
            <a:ext cx="1565998" cy="106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85600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82200" y="2012580"/>
            <a:ext cx="4179600" cy="283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1BA3A37-5F0D-A1A0-3EAB-DCB85832BE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40A1A73-2D18-A7C0-8C5E-2B8093812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 dirty="0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A0F3B9C-D3CF-DB69-30E1-E47262F69A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44023-E298-4B5A-BC1F-74F0AFA6A156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936830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8069" y="6050486"/>
            <a:ext cx="662558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316662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800"/>
            </a:lvl2pPr>
            <a:lvl3pPr marL="685800" indent="0">
              <a:lnSpc>
                <a:spcPct val="100000"/>
              </a:lnSpc>
              <a:buNone/>
              <a:defRPr sz="15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B1A8C7E8-B354-9C49-A9F5-DCDF85E3C2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2537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4912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CF89619C-4865-4846-8B6C-FA429C382E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6079916D-A611-7842-9E25-44BBC3AC9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0B540A0-9A44-9744-B5A2-82868303AE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3ADAE73E-D711-E54F-83B3-02E9FED84E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7" name="Grafický objekt 2">
            <a:extLst>
              <a:ext uri="{FF2B5EF4-FFF2-40B4-BE49-F238E27FC236}">
                <a16:creationId xmlns:a16="http://schemas.microsoft.com/office/drawing/2014/main" id="{04D04082-0EA8-E547-8617-0C8CA1141F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Grafický objekt 2">
            <a:extLst>
              <a:ext uri="{FF2B5EF4-FFF2-40B4-BE49-F238E27FC236}">
                <a16:creationId xmlns:a16="http://schemas.microsoft.com/office/drawing/2014/main" id="{D96A438F-F8EF-AC4F-8CCA-C90ACD7589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3C346B07-7E84-F44D-8487-EA7264B173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8" y="6048000"/>
            <a:ext cx="885598" cy="60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1" r:id="rId19"/>
    <p:sldLayoutId id="2147483702" r:id="rId20"/>
    <p:sldLayoutId id="2147483703" r:id="rId21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3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apastyle.apa.org/instructional-aids/in-text-citation-checklist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acepro.com/en/" TargetMode="External"/><Relationship Id="rId2" Type="http://schemas.openxmlformats.org/officeDocument/2006/relationships/hyperlink" Target="https://www.zotero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sgi_SpP63UU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apastyle.apa.org/style-grammar-guidelines/references/examples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7/s10888-013-9258-3" TargetMode="External"/><Relationship Id="rId2" Type="http://schemas.openxmlformats.org/officeDocument/2006/relationships/hyperlink" Target="https://doi.org/10.1016/j.labeco.2011.08.004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7/s10888-013-9258-3" TargetMode="External"/><Relationship Id="rId2" Type="http://schemas.openxmlformats.org/officeDocument/2006/relationships/hyperlink" Target="https://doi.org/10.1016/j.labeco.2011.08.004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pastyle.apa.org/style-grammar-guidelines/italics-quotations/italic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5E8A0C4-CA3C-1788-0C2C-035C9C66EB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Author: Martin Guzi (2023)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342A31-C5F6-0E7C-15FE-836D9C0181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CF3487E-4F72-375D-A4B4-41A10087E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Mechanics of Academic Style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E0EB81C-DF78-D311-A96A-6E9BF63129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805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E263BFE-A261-3F73-C0A7-D875D2B93A8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350C6-8902-C1A0-92F3-B2D1141636ED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227763"/>
            <a:ext cx="5940425" cy="252412"/>
          </a:xfrm>
        </p:spPr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6CE840-7BCB-1890-2717-C9EFDF88627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27763"/>
            <a:ext cx="188913" cy="252412"/>
          </a:xfrm>
        </p:spPr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7004A98-4F16-EAED-C1D1-4E1CC982F2D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56309" y="693293"/>
            <a:ext cx="8064500" cy="45085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References and Quotations (APA 7th ed.)</a:t>
            </a:r>
          </a:p>
        </p:txBody>
      </p:sp>
      <p:pic>
        <p:nvPicPr>
          <p:cNvPr id="10242" name="Picture 2" descr="Wikipedian Protester">
            <a:extLst>
              <a:ext uri="{FF2B5EF4-FFF2-40B4-BE49-F238E27FC236}">
                <a16:creationId xmlns:a16="http://schemas.microsoft.com/office/drawing/2014/main" id="{46FCE29A-9A3D-C7D6-1C5D-17A8DF758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309" y="1485740"/>
            <a:ext cx="7158991" cy="3880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659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Google Shape;244;p50"/>
          <p:cNvPicPr preferRelativeResize="0"/>
          <p:nvPr/>
        </p:nvPicPr>
        <p:blipFill rotWithShape="1">
          <a:blip r:embed="rId3">
            <a:alphaModFix/>
          </a:blip>
          <a:srcRect b="55618"/>
          <a:stretch/>
        </p:blipFill>
        <p:spPr>
          <a:xfrm>
            <a:off x="165550" y="663038"/>
            <a:ext cx="8812901" cy="5531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9065DD8-45D0-B389-1D16-F521A294C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references?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1E700B-85DC-DAA5-4393-B6BB77F83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 algn="l">
              <a:buNone/>
            </a:pPr>
            <a:r>
              <a:rPr lang="en-US" sz="1800" dirty="0">
                <a:latin typeface="+mj-lt"/>
              </a:rPr>
              <a:t>R</a:t>
            </a:r>
            <a:r>
              <a:rPr lang="en-US" sz="1800" b="0" i="0" u="none" strike="noStrike" baseline="0" dirty="0">
                <a:latin typeface="+mj-lt"/>
              </a:rPr>
              <a:t>easons for providing references and citations: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b="0" i="0" u="none" strike="noStrike" baseline="0" dirty="0">
                <a:latin typeface="+mj-lt"/>
              </a:rPr>
              <a:t>To show that you have read some works of experts on the subject, 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latin typeface="+mj-lt"/>
              </a:rPr>
              <a:t>which will give added weight (and quality) to your writing.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b="0" i="0" u="none" strike="noStrike" baseline="0" dirty="0">
                <a:latin typeface="+mj-lt"/>
              </a:rPr>
              <a:t>To allow readers to find the source, if they wish to examine the topic further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b="0" i="0" u="none" strike="noStrike" baseline="0" dirty="0">
                <a:latin typeface="+mj-lt"/>
              </a:rPr>
              <a:t>To avoid plagiarism.</a:t>
            </a:r>
            <a:endParaRPr lang="en-US" sz="1800" dirty="0">
              <a:latin typeface="+mj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7F09D87-08E2-E2CE-3ED3-6DD06BF5E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4099437"/>
            <a:ext cx="6096000" cy="250722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68DE7FD-BCBD-86EA-F9D3-52356AD97012}"/>
              </a:ext>
            </a:extLst>
          </p:cNvPr>
          <p:cNvSpPr txBox="1"/>
          <p:nvPr/>
        </p:nvSpPr>
        <p:spPr>
          <a:xfrm>
            <a:off x="714374" y="3683938"/>
            <a:ext cx="75342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baseline="0" dirty="0">
                <a:latin typeface="+mj-lt"/>
              </a:rPr>
              <a:t>Decide if you need to give a reference in the following cases.</a:t>
            </a:r>
            <a:endParaRPr lang="en-US" sz="1800" dirty="0"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0EAD6F-70E2-FCDC-6A8D-132CD9B44ABD}"/>
              </a:ext>
            </a:extLst>
          </p:cNvPr>
          <p:cNvSpPr txBox="1"/>
          <p:nvPr/>
        </p:nvSpPr>
        <p:spPr>
          <a:xfrm>
            <a:off x="5715000" y="4392569"/>
            <a:ext cx="762000" cy="2135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2700"/>
              </a:lnSpc>
            </a:pPr>
            <a:r>
              <a:rPr lang="en-US" sz="1800" dirty="0">
                <a:latin typeface="+mn-lt"/>
              </a:rPr>
              <a:t>No</a:t>
            </a:r>
          </a:p>
          <a:p>
            <a:pPr algn="l">
              <a:lnSpc>
                <a:spcPts val="2700"/>
              </a:lnSpc>
            </a:pPr>
            <a:r>
              <a:rPr lang="en-US" sz="1800" dirty="0">
                <a:latin typeface="+mn-lt"/>
              </a:rPr>
              <a:t>Yes</a:t>
            </a:r>
          </a:p>
          <a:p>
            <a:pPr algn="l">
              <a:lnSpc>
                <a:spcPts val="2700"/>
              </a:lnSpc>
            </a:pPr>
            <a:r>
              <a:rPr lang="en-US" sz="1800" dirty="0">
                <a:latin typeface="+mn-lt"/>
              </a:rPr>
              <a:t>Yes</a:t>
            </a:r>
          </a:p>
          <a:p>
            <a:pPr algn="l">
              <a:lnSpc>
                <a:spcPts val="2700"/>
              </a:lnSpc>
            </a:pPr>
            <a:r>
              <a:rPr lang="en-US" sz="1800" dirty="0">
                <a:latin typeface="+mn-lt"/>
              </a:rPr>
              <a:t>No</a:t>
            </a:r>
          </a:p>
          <a:p>
            <a:pPr algn="l">
              <a:lnSpc>
                <a:spcPts val="2700"/>
              </a:lnSpc>
            </a:pPr>
            <a:r>
              <a:rPr lang="en-US" sz="1800" dirty="0">
                <a:latin typeface="+mn-lt"/>
              </a:rPr>
              <a:t>Yes</a:t>
            </a:r>
          </a:p>
          <a:p>
            <a:pPr algn="l">
              <a:lnSpc>
                <a:spcPts val="2700"/>
              </a:lnSpc>
            </a:pPr>
            <a:r>
              <a:rPr lang="en-US" sz="1800" dirty="0">
                <a:latin typeface="+mn-lt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7627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4A90581-A656-A44F-CF22-D714280ECA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8B2FBE-2D49-7780-85FF-3B1C776F70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3CE5C34-EA48-D761-E049-D782AD4E4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principles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47DDA8F-690A-757E-BE84-187B0D904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900"/>
              </a:lnSpc>
            </a:pPr>
            <a:r>
              <a:rPr lang="en-US" dirty="0"/>
              <a:t>Cite only works that you have read</a:t>
            </a:r>
          </a:p>
          <a:p>
            <a:pPr>
              <a:lnSpc>
                <a:spcPts val="2900"/>
              </a:lnSpc>
            </a:pPr>
            <a:r>
              <a:rPr lang="en-US" dirty="0"/>
              <a:t>Cite primary sources when possible</a:t>
            </a:r>
          </a:p>
          <a:p>
            <a:pPr>
              <a:lnSpc>
                <a:spcPts val="2900"/>
              </a:lnSpc>
            </a:pPr>
            <a:r>
              <a:rPr lang="en-US" dirty="0"/>
              <a:t>All sources that are cited in the text must appear in the references at the end of the paper </a:t>
            </a:r>
          </a:p>
          <a:p>
            <a:pPr>
              <a:lnSpc>
                <a:spcPts val="2900"/>
              </a:lnSpc>
            </a:pPr>
            <a:r>
              <a:rPr lang="en-US" dirty="0"/>
              <a:t>Ensure the spelling of author names</a:t>
            </a:r>
          </a:p>
          <a:p>
            <a:pPr>
              <a:lnSpc>
                <a:spcPts val="2900"/>
              </a:lnSpc>
            </a:pPr>
            <a:r>
              <a:rPr lang="en-US" dirty="0"/>
              <a:t>Avoid using online sources that cannot be retrieved</a:t>
            </a:r>
          </a:p>
          <a:p>
            <a:pPr>
              <a:lnSpc>
                <a:spcPts val="2900"/>
              </a:lnSpc>
            </a:pPr>
            <a:r>
              <a:rPr lang="en-US" dirty="0"/>
              <a:t>If an idea or theory is in a textbook and does not carry a specific citation there, then you probably do not need to cite anyone.</a:t>
            </a:r>
          </a:p>
          <a:p>
            <a:pPr>
              <a:lnSpc>
                <a:spcPts val="2900"/>
              </a:lnSpc>
            </a:pPr>
            <a:r>
              <a:rPr lang="en-US" dirty="0"/>
              <a:t>BUT empirical work is nearly always specific and must be cited.</a:t>
            </a:r>
          </a:p>
          <a:p>
            <a:pPr>
              <a:lnSpc>
                <a:spcPts val="2900"/>
              </a:lnSpc>
            </a:pPr>
            <a:r>
              <a:rPr lang="en-US" dirty="0"/>
              <a:t>If in doubt – cite it!</a:t>
            </a:r>
          </a:p>
          <a:p>
            <a:pPr>
              <a:lnSpc>
                <a:spcPts val="29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4836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7CE94DC-1BD9-C4C2-208D-C6CC64EC93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6F9306-4F0D-2449-D7A6-8CA96A3C24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8DFCA96-CC59-1AC4-95ED-ADB63978C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500" y="387322"/>
            <a:ext cx="8064900" cy="489675"/>
          </a:xfrm>
        </p:spPr>
        <p:txBody>
          <a:bodyPr/>
          <a:lstStyle/>
          <a:p>
            <a:r>
              <a:rPr lang="en-US" dirty="0"/>
              <a:t>In-text citations have two formats: parenthetical and narrative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C051BFA-7FC5-9600-93A2-5CF055B7F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00" y="1699351"/>
            <a:ext cx="8064900" cy="4211888"/>
          </a:xfrm>
        </p:spPr>
        <p:txBody>
          <a:bodyPr/>
          <a:lstStyle/>
          <a:p>
            <a:r>
              <a:rPr lang="en-US" sz="2000" dirty="0">
                <a:solidFill>
                  <a:srgbClr val="0000DC"/>
                </a:solidFill>
              </a:rPr>
              <a:t>Friedman (1991) </a:t>
            </a:r>
            <a:r>
              <a:rPr lang="en-US" sz="2000" dirty="0"/>
              <a:t>pointed out that inflation is effectively</a:t>
            </a:r>
            <a:br>
              <a:rPr lang="en-US" sz="2000" dirty="0"/>
            </a:br>
            <a:r>
              <a:rPr lang="en-US" sz="2000" dirty="0"/>
              <a:t>a kind of taxation. </a:t>
            </a:r>
          </a:p>
          <a:p>
            <a:r>
              <a:rPr lang="en-US" sz="2000" dirty="0"/>
              <a:t>It could be also said that that inflation is effectively </a:t>
            </a:r>
            <a:br>
              <a:rPr lang="en-US" sz="2000" dirty="0"/>
            </a:br>
            <a:r>
              <a:rPr lang="en-US" sz="2000" dirty="0"/>
              <a:t>a kind of taxation </a:t>
            </a:r>
            <a:r>
              <a:rPr lang="en-US" sz="2000" dirty="0">
                <a:solidFill>
                  <a:srgbClr val="0000DC"/>
                </a:solidFill>
              </a:rPr>
              <a:t>(Friedman, 1991)</a:t>
            </a:r>
            <a:r>
              <a:rPr lang="en-US" sz="2000" dirty="0"/>
              <a:t>. </a:t>
            </a:r>
          </a:p>
          <a:p>
            <a:endParaRPr lang="en-US" sz="2000" dirty="0">
              <a:solidFill>
                <a:srgbClr val="0000DC"/>
              </a:solidFill>
            </a:endParaRPr>
          </a:p>
          <a:p>
            <a:r>
              <a:rPr lang="en-US" sz="2000" dirty="0">
                <a:solidFill>
                  <a:srgbClr val="0000DC"/>
                </a:solidFill>
              </a:rPr>
              <a:t>Friedman (1991) </a:t>
            </a:r>
            <a:r>
              <a:rPr lang="en-US" sz="2000" dirty="0"/>
              <a:t>pointed out that </a:t>
            </a:r>
            <a:r>
              <a:rPr lang="en-US" dirty="0"/>
              <a:t>”</a:t>
            </a:r>
            <a:r>
              <a:rPr lang="en-US" sz="2000" dirty="0"/>
              <a:t>inflation is the one form of taxation </a:t>
            </a:r>
            <a:br>
              <a:rPr lang="en-US" sz="2000" dirty="0"/>
            </a:br>
            <a:r>
              <a:rPr lang="en-US" sz="2000" dirty="0"/>
              <a:t>that can be imposed without legislation</a:t>
            </a:r>
            <a:r>
              <a:rPr lang="en-US" dirty="0"/>
              <a:t>”</a:t>
            </a:r>
            <a:r>
              <a:rPr lang="en-US" sz="2000" dirty="0">
                <a:solidFill>
                  <a:srgbClr val="0000DC"/>
                </a:solidFill>
              </a:rPr>
              <a:t> (p. 93)</a:t>
            </a:r>
            <a:r>
              <a:rPr lang="en-US" sz="2000" dirty="0"/>
              <a:t>.</a:t>
            </a:r>
          </a:p>
          <a:p>
            <a:r>
              <a:rPr lang="en-US" sz="2000" dirty="0"/>
              <a:t>It could be also said that “inflation is the one form of taxation </a:t>
            </a:r>
            <a:br>
              <a:rPr lang="en-US" sz="2000" dirty="0"/>
            </a:br>
            <a:r>
              <a:rPr lang="en-US" sz="2000" dirty="0"/>
              <a:t>that can be imposed without legislation” </a:t>
            </a:r>
            <a:r>
              <a:rPr lang="en-US" sz="2000" dirty="0">
                <a:solidFill>
                  <a:srgbClr val="0000DC"/>
                </a:solidFill>
              </a:rPr>
              <a:t>(Friedman, 1991, p. 93)</a:t>
            </a:r>
            <a:r>
              <a:rPr lang="en-US" sz="2000" dirty="0"/>
              <a:t>. </a:t>
            </a:r>
          </a:p>
          <a:p>
            <a:endParaRPr lang="en-US" sz="2000" dirty="0"/>
          </a:p>
          <a:p>
            <a:endParaRPr lang="en-US" sz="2000" dirty="0"/>
          </a:p>
          <a:p>
            <a:pPr marL="54000" indent="0">
              <a:buNone/>
            </a:pPr>
            <a:r>
              <a:rPr lang="en-US" sz="2000" dirty="0"/>
              <a:t>References</a:t>
            </a:r>
          </a:p>
          <a:p>
            <a:pPr marL="54000" indent="0">
              <a:buNone/>
            </a:pPr>
            <a:r>
              <a:rPr lang="en-US" sz="2000" dirty="0"/>
              <a:t>     </a:t>
            </a:r>
            <a:r>
              <a:rPr lang="en-US" sz="2000" dirty="0">
                <a:solidFill>
                  <a:srgbClr val="0000DC"/>
                </a:solidFill>
                <a:effectLst/>
              </a:rPr>
              <a:t>Friedman</a:t>
            </a:r>
            <a:r>
              <a:rPr lang="en-US" sz="2000" dirty="0">
                <a:effectLst/>
              </a:rPr>
              <a:t>, M. (1991). </a:t>
            </a:r>
            <a:r>
              <a:rPr lang="en-US" sz="2000" i="1" dirty="0">
                <a:effectLst/>
              </a:rPr>
              <a:t>Monetarist Economics</a:t>
            </a:r>
            <a:r>
              <a:rPr lang="en-US" sz="2000" dirty="0">
                <a:effectLst/>
              </a:rPr>
              <a:t>. Basil Blackwell.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FFEF88-3135-C76B-F1B4-76E3F3B5B0B6}"/>
              </a:ext>
            </a:extLst>
          </p:cNvPr>
          <p:cNvSpPr txBox="1"/>
          <p:nvPr/>
        </p:nvSpPr>
        <p:spPr>
          <a:xfrm>
            <a:off x="7092348" y="1699351"/>
            <a:ext cx="19572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narrative citation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C91F36-56D6-8F2A-81FB-E3D6CA1F6F78}"/>
              </a:ext>
            </a:extLst>
          </p:cNvPr>
          <p:cNvSpPr txBox="1"/>
          <p:nvPr/>
        </p:nvSpPr>
        <p:spPr>
          <a:xfrm>
            <a:off x="5413660" y="4765567"/>
            <a:ext cx="3357375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parenthetical citation</a:t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with a page number because of a direct quotation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5390EC-75F1-93C9-E106-3632BE40CCD2}"/>
              </a:ext>
            </a:extLst>
          </p:cNvPr>
          <p:cNvSpPr txBox="1"/>
          <p:nvPr/>
        </p:nvSpPr>
        <p:spPr>
          <a:xfrm>
            <a:off x="6602910" y="2421378"/>
            <a:ext cx="244663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parenthetical citation</a:t>
            </a:r>
          </a:p>
        </p:txBody>
      </p:sp>
    </p:spTree>
    <p:extLst>
      <p:ext uri="{BB962C8B-B14F-4D97-AF65-F5344CB8AC3E}">
        <p14:creationId xmlns:p14="http://schemas.microsoft.com/office/powerpoint/2010/main" val="307377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9" grpId="0" animBg="1"/>
      <p:bldP spid="10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162627E-48DA-A03F-A222-15758A52AC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7251450" cy="252000"/>
          </a:xfrm>
        </p:spPr>
        <p:txBody>
          <a:bodyPr/>
          <a:lstStyle/>
          <a:p>
            <a:r>
              <a:rPr lang="en-US" noProof="0" dirty="0"/>
              <a:t>SOURCE: American Psychological Association. (2020). Publication manual of the American Psychological Association (7th ed.). https://doi.org/10.1037/0000165-000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381A3F-F1DE-7C9C-4D87-0634A3E911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D3F155-0121-0C55-37A1-BA4258344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Six Steps to Proper Citation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D832841-AAC2-8115-A46A-B3BF0BD44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098280B-00B3-AED9-74AC-481CF95EA0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1270432"/>
            <a:ext cx="9144000" cy="475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086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AE9AF3-5052-C303-F02B-8365E221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6810E1-3BBE-6BEC-18DC-EEFD41B465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8382767-633B-0402-133B-52E441AF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quotation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3D5CF77-66FE-39A6-C249-2E78DFBFE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When you use the work of others as primary data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When you want to appeal to their authority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When the original is more concise than your summary could be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To avoid any ambiguity or misrepresentation of source material</a:t>
            </a:r>
          </a:p>
          <a:p>
            <a:r>
              <a:rPr lang="en-US" sz="2000" dirty="0"/>
              <a:t>When the original version is well known</a:t>
            </a:r>
            <a:endParaRPr lang="en-US" sz="1800" dirty="0"/>
          </a:p>
          <a:p>
            <a:pPr>
              <a:lnSpc>
                <a:spcPct val="150000"/>
              </a:lnSpc>
            </a:pPr>
            <a:r>
              <a:rPr lang="en-US" sz="2000" dirty="0"/>
              <a:t>You dispute your source and you want to state her case fairly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The words of the source are especially vivid or significant</a:t>
            </a:r>
          </a:p>
        </p:txBody>
      </p:sp>
    </p:spTree>
    <p:extLst>
      <p:ext uri="{BB962C8B-B14F-4D97-AF65-F5344CB8AC3E}">
        <p14:creationId xmlns:p14="http://schemas.microsoft.com/office/powerpoint/2010/main" val="340109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018CB9-8F98-AD5F-F81D-AB0778D2EE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8BB32D-1F00-49D6-0A00-BF1565701B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42FD5C-9824-54AE-C6AD-64C5909B5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quoting from a work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E6AE86-1F03-DEFA-EA3D-03F9D0559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000"/>
              </a:lnSpc>
            </a:pPr>
            <a:r>
              <a:rPr lang="en-US" sz="2000" dirty="0">
                <a:solidFill>
                  <a:schemeClr val="tx2"/>
                </a:solidFill>
              </a:rPr>
              <a:t>Short quotations </a:t>
            </a:r>
            <a:r>
              <a:rPr lang="en-US" sz="2000" dirty="0"/>
              <a:t>appear in double quotation marks</a:t>
            </a:r>
          </a:p>
          <a:p>
            <a:pPr>
              <a:lnSpc>
                <a:spcPts val="3000"/>
              </a:lnSpc>
            </a:pPr>
            <a:r>
              <a:rPr lang="en-US" sz="2000" dirty="0">
                <a:solidFill>
                  <a:schemeClr val="tx2"/>
                </a:solidFill>
              </a:rPr>
              <a:t>Long quotations </a:t>
            </a:r>
            <a:r>
              <a:rPr lang="en-US" sz="2000" dirty="0"/>
              <a:t>(40+ words) appear in the block quotation format</a:t>
            </a:r>
            <a:endParaRPr lang="en-US" sz="2000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ts val="3000"/>
              </a:lnSpc>
            </a:pPr>
            <a:r>
              <a:rPr lang="en-US" sz="2000" dirty="0"/>
              <a:t>Include the author, year of publication, and </a:t>
            </a:r>
            <a:r>
              <a:rPr lang="en-US" sz="2000" dirty="0">
                <a:solidFill>
                  <a:schemeClr val="tx2"/>
                </a:solidFill>
              </a:rPr>
              <a:t>page number</a:t>
            </a:r>
          </a:p>
          <a:p>
            <a:pPr>
              <a:lnSpc>
                <a:spcPts val="3000"/>
              </a:lnSpc>
            </a:pPr>
            <a:r>
              <a:rPr lang="en-US" sz="2000" dirty="0"/>
              <a:t>Use the abbreviation “p.” (for one page) or “pp.” (for more pages) before listing the page number(s). Use </a:t>
            </a:r>
            <a:r>
              <a:rPr lang="en-US" sz="2000" dirty="0" err="1"/>
              <a:t>en</a:t>
            </a:r>
            <a:r>
              <a:rPr lang="en-US" sz="2000" dirty="0"/>
              <a:t> dash for page ranges.</a:t>
            </a:r>
          </a:p>
          <a:p>
            <a:pPr>
              <a:lnSpc>
                <a:spcPts val="3000"/>
              </a:lnSpc>
            </a:pPr>
            <a:r>
              <a:rPr lang="en-US" sz="2000" dirty="0"/>
              <a:t>For example: (Jones, 1998, p. 199) or (Jones, 1998, pp. 199–201)</a:t>
            </a:r>
          </a:p>
          <a:p>
            <a:pPr>
              <a:lnSpc>
                <a:spcPts val="3000"/>
              </a:lnSpc>
            </a:pPr>
            <a:endParaRPr lang="en-US" sz="2000" dirty="0"/>
          </a:p>
          <a:p>
            <a:pPr>
              <a:lnSpc>
                <a:spcPts val="3000"/>
              </a:lnSpc>
            </a:pPr>
            <a:r>
              <a:rPr lang="en-US" sz="2000" dirty="0"/>
              <a:t>Do not use </a:t>
            </a:r>
            <a:r>
              <a:rPr lang="en-US" sz="2000" i="1" dirty="0"/>
              <a:t>italics </a:t>
            </a:r>
            <a:r>
              <a:rPr lang="en-US" sz="2000" dirty="0"/>
              <a:t>for quotations.</a:t>
            </a:r>
          </a:p>
          <a:p>
            <a:pPr>
              <a:lnSpc>
                <a:spcPts val="3000"/>
              </a:lnSpc>
            </a:pPr>
            <a:endParaRPr lang="en-US" sz="2000" dirty="0"/>
          </a:p>
          <a:p>
            <a:pPr marL="54000" indent="0">
              <a:lnSpc>
                <a:spcPts val="3000"/>
              </a:lnSpc>
              <a:buNone/>
            </a:pPr>
            <a:endParaRPr lang="en-US" sz="1600" dirty="0"/>
          </a:p>
          <a:p>
            <a:pPr>
              <a:lnSpc>
                <a:spcPts val="3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1625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712B7F8-4403-8A8E-5011-ACAB221266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BCCA1E-0A30-50CF-8756-D14DCB0591E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27763"/>
            <a:ext cx="188913" cy="252412"/>
          </a:xfrm>
        </p:spPr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18</a:t>
            </a:fld>
            <a:endParaRPr lang="en-GB" altLang="cs-CZ" noProof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1EAAA4-39BA-D175-A8A4-53315D406C90}"/>
              </a:ext>
            </a:extLst>
          </p:cNvPr>
          <p:cNvSpPr txBox="1"/>
          <p:nvPr/>
        </p:nvSpPr>
        <p:spPr>
          <a:xfrm>
            <a:off x="185166" y="227978"/>
            <a:ext cx="877366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" indent="0">
              <a:buNone/>
            </a:pPr>
            <a:endParaRPr lang="en-US" dirty="0">
              <a:solidFill>
                <a:schemeClr val="bg1"/>
              </a:solidFill>
              <a:latin typeface="+mj-lt"/>
            </a:endParaRPr>
          </a:p>
          <a:p>
            <a:pPr marL="54000" indent="0">
              <a:buNone/>
            </a:pPr>
            <a:r>
              <a:rPr lang="en-US" dirty="0">
                <a:solidFill>
                  <a:schemeClr val="bg1"/>
                </a:solidFill>
                <a:latin typeface="+mj-lt"/>
              </a:rPr>
              <a:t>According to Jones (1998), "students often had difficulty using APA style, especially when it was their first time" (p. 199).</a:t>
            </a:r>
          </a:p>
          <a:p>
            <a:pPr marL="54000" indent="0">
              <a:buNone/>
            </a:pPr>
            <a:endParaRPr lang="en-US" dirty="0">
              <a:solidFill>
                <a:schemeClr val="bg1"/>
              </a:solidFill>
              <a:latin typeface="+mj-lt"/>
            </a:endParaRPr>
          </a:p>
          <a:p>
            <a:pPr marL="54000" indent="0">
              <a:buNone/>
            </a:pPr>
            <a:r>
              <a:rPr lang="en-US" dirty="0">
                <a:solidFill>
                  <a:schemeClr val="bg1"/>
                </a:solidFill>
                <a:latin typeface="+mj-lt"/>
              </a:rPr>
              <a:t>Jones (1998) found "students often had difficulty using </a:t>
            </a:r>
            <a:br>
              <a:rPr lang="en-US" dirty="0">
                <a:solidFill>
                  <a:schemeClr val="bg1"/>
                </a:solidFill>
                <a:latin typeface="+mj-lt"/>
              </a:rPr>
            </a:br>
            <a:r>
              <a:rPr lang="en-US" dirty="0">
                <a:solidFill>
                  <a:schemeClr val="bg1"/>
                </a:solidFill>
                <a:latin typeface="+mj-lt"/>
              </a:rPr>
              <a:t>APA style" (p. 199).</a:t>
            </a:r>
          </a:p>
          <a:p>
            <a:pPr marL="54000" indent="0">
              <a:buNone/>
            </a:pPr>
            <a:endParaRPr lang="en-US" dirty="0">
              <a:solidFill>
                <a:schemeClr val="bg1"/>
              </a:solidFill>
              <a:latin typeface="+mj-lt"/>
            </a:endParaRPr>
          </a:p>
          <a:p>
            <a:pPr marL="54000" indent="0">
              <a:buNone/>
            </a:pPr>
            <a:r>
              <a:rPr lang="en-US" dirty="0">
                <a:solidFill>
                  <a:schemeClr val="bg1"/>
                </a:solidFill>
                <a:latin typeface="+mj-lt"/>
              </a:rPr>
              <a:t>She stated, "Students often had difficulty using APA style" (Jones, 1998, p. 199), but she did not offer an explanation as to why.</a:t>
            </a:r>
          </a:p>
          <a:p>
            <a:pPr marL="54000"/>
            <a:endParaRPr lang="en-US" b="0" i="1" dirty="0">
              <a:solidFill>
                <a:schemeClr val="bg1"/>
              </a:solidFill>
              <a:effectLst/>
              <a:latin typeface="+mj-lt"/>
            </a:endParaRPr>
          </a:p>
          <a:p>
            <a:pPr marL="54000"/>
            <a:r>
              <a:rPr lang="en-US" b="0" i="1" dirty="0">
                <a:solidFill>
                  <a:schemeClr val="bg1"/>
                </a:solidFill>
                <a:effectLst/>
                <a:latin typeface="+mj-lt"/>
              </a:rPr>
              <a:t>Mindfulness</a:t>
            </a:r>
            <a:r>
              <a:rPr lang="en-US" b="0" i="0" dirty="0">
                <a:solidFill>
                  <a:schemeClr val="bg1"/>
                </a:solidFill>
                <a:effectLst/>
                <a:latin typeface="+mj-lt"/>
              </a:rPr>
              <a:t> is defined as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"</a:t>
            </a:r>
            <a:r>
              <a:rPr lang="en-US" b="0" i="0" dirty="0">
                <a:solidFill>
                  <a:schemeClr val="bg1"/>
                </a:solidFill>
                <a:effectLst/>
                <a:latin typeface="+mj-lt"/>
              </a:rPr>
              <a:t>the act of noticing new things, a process that promotes flexible responding to the demands of the environment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"</a:t>
            </a:r>
            <a:r>
              <a:rPr lang="en-US" b="0" i="0" dirty="0">
                <a:solidFill>
                  <a:schemeClr val="bg1"/>
                </a:solidFill>
                <a:effectLst/>
                <a:latin typeface="+mj-lt"/>
              </a:rPr>
              <a:t> (</a:t>
            </a:r>
            <a:r>
              <a:rPr lang="en-US" b="0" i="0" dirty="0" err="1">
                <a:solidFill>
                  <a:schemeClr val="bg1"/>
                </a:solidFill>
                <a:effectLst/>
                <a:latin typeface="+mj-lt"/>
              </a:rPr>
              <a:t>Pagnini</a:t>
            </a:r>
            <a:r>
              <a:rPr lang="en-US" b="0" i="0" dirty="0">
                <a:solidFill>
                  <a:schemeClr val="bg1"/>
                </a:solidFill>
                <a:effectLst/>
                <a:latin typeface="+mj-lt"/>
              </a:rPr>
              <a:t> et al., 2016, p.91).</a:t>
            </a:r>
            <a:endParaRPr lang="en-US" dirty="0">
              <a:solidFill>
                <a:schemeClr val="bg1"/>
              </a:solidFill>
              <a:latin typeface="+mj-lt"/>
            </a:endParaRPr>
          </a:p>
          <a:p>
            <a:pPr marL="54000" indent="0">
              <a:buNone/>
            </a:pP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012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6371" y="296726"/>
            <a:ext cx="9049926" cy="1294331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Place long quotations (40+ words) in a free-standing block of typewritten lines and omit quotation marks. </a:t>
            </a:r>
            <a:br>
              <a:rPr lang="en-US" sz="2400" dirty="0">
                <a:solidFill>
                  <a:schemeClr val="bg1"/>
                </a:solidFill>
              </a:rPr>
            </a:b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968" y="1329914"/>
            <a:ext cx="7602661" cy="514776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66D7437-64DF-4959-A0C6-FA47CE00C5CE}"/>
              </a:ext>
            </a:extLst>
          </p:cNvPr>
          <p:cNvSpPr/>
          <p:nvPr/>
        </p:nvSpPr>
        <p:spPr>
          <a:xfrm>
            <a:off x="66643" y="3064074"/>
            <a:ext cx="12271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Long quotation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FFF4D-C51E-40AD-80F5-A96837146979}"/>
              </a:ext>
            </a:extLst>
          </p:cNvPr>
          <p:cNvSpPr/>
          <p:nvPr/>
        </p:nvSpPr>
        <p:spPr>
          <a:xfrm>
            <a:off x="176371" y="1890775"/>
            <a:ext cx="12271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Short quotation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B63040-2355-4BDB-B08B-24A291DF2D24}"/>
              </a:ext>
            </a:extLst>
          </p:cNvPr>
          <p:cNvSpPr/>
          <p:nvPr/>
        </p:nvSpPr>
        <p:spPr>
          <a:xfrm>
            <a:off x="157120" y="5898440"/>
            <a:ext cx="12271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Text highlighting</a:t>
            </a:r>
          </a:p>
        </p:txBody>
      </p:sp>
    </p:spTree>
    <p:extLst>
      <p:ext uri="{BB962C8B-B14F-4D97-AF65-F5344CB8AC3E}">
        <p14:creationId xmlns:p14="http://schemas.microsoft.com/office/powerpoint/2010/main" val="22780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B22F002-AF22-45DA-5FA1-22B47AA239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95F16F-D510-673B-4FE8-A4F53C4837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ADE5324-09A8-3885-C6D1-4A98385F6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Spelling of plural forms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2E8530A-0052-25BB-AF20-82743A9AF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501" y="1477818"/>
            <a:ext cx="8648772" cy="4750182"/>
          </a:xfrm>
        </p:spPr>
        <p:txBody>
          <a:bodyPr/>
          <a:lstStyle/>
          <a:p>
            <a:pPr marL="54000" indent="0" algn="l">
              <a:buNone/>
            </a:pPr>
            <a:r>
              <a:rPr lang="en-US" sz="2000" b="0" i="0" u="none" strike="noStrike" baseline="0" dirty="0">
                <a:latin typeface="+mj-lt"/>
              </a:rPr>
              <a:t>The plural forms of some words of Latin or Greek origin can be troublesome</a:t>
            </a:r>
          </a:p>
          <a:p>
            <a:pPr marL="54000" indent="0" algn="l">
              <a:buNone/>
            </a:pPr>
            <a:r>
              <a:rPr lang="en-US" sz="2000" b="1" i="0" u="none" strike="noStrike" baseline="0" dirty="0">
                <a:latin typeface="+mj-lt"/>
              </a:rPr>
              <a:t>Singular:</a:t>
            </a:r>
          </a:p>
          <a:p>
            <a:pPr marL="54000" indent="0">
              <a:buNone/>
            </a:pPr>
            <a:r>
              <a:rPr lang="en-US" sz="2000" b="0" i="0" u="none" strike="noStrike" baseline="0" dirty="0">
                <a:latin typeface="+mj-lt"/>
              </a:rPr>
              <a:t>Appendix	</a:t>
            </a:r>
            <a:endParaRPr lang="en-US" sz="2000" b="1" dirty="0">
              <a:latin typeface="+mj-lt"/>
            </a:endParaRPr>
          </a:p>
          <a:p>
            <a:pPr marL="54000" indent="0">
              <a:buNone/>
            </a:pPr>
            <a:r>
              <a:rPr lang="en-US" sz="2000" b="0" i="0" u="none" strike="noStrike" baseline="0" dirty="0">
                <a:latin typeface="+mj-lt"/>
              </a:rPr>
              <a:t>Criterion</a:t>
            </a:r>
          </a:p>
          <a:p>
            <a:pPr marL="54000" indent="0" algn="l">
              <a:buNone/>
            </a:pPr>
            <a:r>
              <a:rPr lang="en-US" sz="2000" b="0" i="0" u="none" strike="noStrike" baseline="0" dirty="0">
                <a:latin typeface="+mj-lt"/>
              </a:rPr>
              <a:t>Curriculum</a:t>
            </a:r>
          </a:p>
          <a:p>
            <a:pPr marL="54000" indent="0" algn="l">
              <a:buNone/>
            </a:pPr>
            <a:r>
              <a:rPr lang="en-US" sz="2000" b="0" i="0" u="none" strike="noStrike" baseline="0" dirty="0">
                <a:latin typeface="+mj-lt"/>
              </a:rPr>
              <a:t>Datum</a:t>
            </a:r>
          </a:p>
          <a:p>
            <a:pPr marL="54000" indent="0" algn="l">
              <a:buNone/>
            </a:pPr>
            <a:r>
              <a:rPr lang="en-US" sz="2000" dirty="0">
                <a:latin typeface="+mj-lt"/>
              </a:rPr>
              <a:t>Hypothesis</a:t>
            </a:r>
          </a:p>
          <a:p>
            <a:pPr marL="54000" indent="0" algn="l">
              <a:buNone/>
            </a:pPr>
            <a:r>
              <a:rPr lang="en-US" sz="2000" b="0" i="0" u="none" strike="noStrike" baseline="0" dirty="0">
                <a:latin typeface="+mj-lt"/>
              </a:rPr>
              <a:t>Phenomenon</a:t>
            </a:r>
          </a:p>
          <a:p>
            <a:pPr marL="54000" indent="0" algn="l">
              <a:buNone/>
            </a:pPr>
            <a:endParaRPr lang="en-US" sz="2000" dirty="0">
              <a:latin typeface="+mj-lt"/>
            </a:endParaRPr>
          </a:p>
          <a:p>
            <a:r>
              <a:rPr lang="en-US" b="1" dirty="0"/>
              <a:t>Correct:    </a:t>
            </a:r>
            <a:r>
              <a:rPr lang="en-US" dirty="0"/>
              <a:t>The data indicate</a:t>
            </a:r>
          </a:p>
          <a:p>
            <a:r>
              <a:rPr lang="en-US" b="1" dirty="0"/>
              <a:t>Incorrect: </a:t>
            </a:r>
            <a:r>
              <a:rPr lang="en-US" dirty="0"/>
              <a:t>The data indicates</a:t>
            </a:r>
          </a:p>
          <a:p>
            <a:endParaRPr lang="en-US" dirty="0"/>
          </a:p>
          <a:p>
            <a:r>
              <a:rPr lang="en-US" dirty="0"/>
              <a:t>“data base” has become “database,” and “e-mail” has become “email”</a:t>
            </a:r>
            <a:endParaRPr lang="en-US" sz="2000" b="0" i="0" u="none" strike="noStrike" baseline="0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0A7BE8-11EC-9E46-3D3E-610DAFF5B941}"/>
              </a:ext>
            </a:extLst>
          </p:cNvPr>
          <p:cNvSpPr txBox="1"/>
          <p:nvPr/>
        </p:nvSpPr>
        <p:spPr>
          <a:xfrm>
            <a:off x="3579783" y="1765767"/>
            <a:ext cx="2863273" cy="3180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2700"/>
              </a:lnSpc>
            </a:pPr>
            <a:r>
              <a:rPr lang="en-US" sz="2000" b="1" dirty="0">
                <a:latin typeface="+mj-lt"/>
              </a:rPr>
              <a:t>Plural:</a:t>
            </a:r>
          </a:p>
          <a:p>
            <a:pPr algn="l">
              <a:lnSpc>
                <a:spcPts val="2700"/>
              </a:lnSpc>
            </a:pPr>
            <a:r>
              <a:rPr lang="en-US" sz="2000" dirty="0">
                <a:latin typeface="+mj-lt"/>
              </a:rPr>
              <a:t>Appendices</a:t>
            </a:r>
          </a:p>
          <a:p>
            <a:pPr algn="l">
              <a:lnSpc>
                <a:spcPts val="2700"/>
              </a:lnSpc>
            </a:pPr>
            <a:r>
              <a:rPr lang="en-US" sz="2000" dirty="0">
                <a:latin typeface="+mj-lt"/>
              </a:rPr>
              <a:t>Criteria</a:t>
            </a:r>
          </a:p>
          <a:p>
            <a:pPr algn="l">
              <a:lnSpc>
                <a:spcPts val="2700"/>
              </a:lnSpc>
            </a:pPr>
            <a:r>
              <a:rPr lang="en-US" sz="2000" dirty="0">
                <a:latin typeface="+mj-lt"/>
              </a:rPr>
              <a:t>Curricula</a:t>
            </a:r>
          </a:p>
          <a:p>
            <a:pPr algn="l">
              <a:lnSpc>
                <a:spcPts val="2700"/>
              </a:lnSpc>
            </a:pPr>
            <a:r>
              <a:rPr lang="en-US" sz="2000" dirty="0">
                <a:latin typeface="+mj-lt"/>
              </a:rPr>
              <a:t>Data</a:t>
            </a:r>
          </a:p>
          <a:p>
            <a:pPr algn="l">
              <a:lnSpc>
                <a:spcPts val="2700"/>
              </a:lnSpc>
            </a:pPr>
            <a:r>
              <a:rPr lang="en-US" sz="2000" dirty="0">
                <a:latin typeface="+mj-lt"/>
              </a:rPr>
              <a:t>Hypotheses</a:t>
            </a:r>
          </a:p>
          <a:p>
            <a:pPr>
              <a:lnSpc>
                <a:spcPts val="2700"/>
              </a:lnSpc>
            </a:pPr>
            <a:r>
              <a:rPr lang="en-US" sz="2000" b="0" i="0" u="none" strike="noStrike" baseline="0" dirty="0">
                <a:latin typeface="+mj-lt"/>
              </a:rPr>
              <a:t>Phenomena</a:t>
            </a:r>
            <a:endParaRPr lang="en-US" sz="2000" dirty="0">
              <a:latin typeface="+mj-lt"/>
            </a:endParaRPr>
          </a:p>
          <a:p>
            <a:pPr algn="l">
              <a:lnSpc>
                <a:spcPts val="2700"/>
              </a:lnSpc>
            </a:pPr>
            <a:endParaRPr lang="en-US" sz="2000" dirty="0">
              <a:latin typeface="+mj-lt"/>
            </a:endParaRPr>
          </a:p>
          <a:p>
            <a:pPr algn="l">
              <a:lnSpc>
                <a:spcPts val="2700"/>
              </a:lnSpc>
            </a:pPr>
            <a:endParaRPr lang="en-US" sz="20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8E64C2-9B72-CE0A-A505-6D780CFFCCE0}"/>
              </a:ext>
            </a:extLst>
          </p:cNvPr>
          <p:cNvSpPr/>
          <p:nvPr/>
        </p:nvSpPr>
        <p:spPr bwMode="auto">
          <a:xfrm>
            <a:off x="184727" y="4591238"/>
            <a:ext cx="1588654" cy="6457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363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7ECFCF-78EE-3725-C0AB-023D5CB0BB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6A3F29D-4929-B69B-6BE7-38D75D758DBA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227763"/>
            <a:ext cx="5940425" cy="252412"/>
          </a:xfrm>
        </p:spPr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8CE42C3-F880-DE9B-445F-D3D990B56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816" y="0"/>
            <a:ext cx="71223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774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FC06BA6-7741-E48C-032F-B8A47A5851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5E6406-8E31-8E4E-6EBA-C89A229D48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21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3C4194E-7101-9C14-4383-50567E3DD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Paraphrasing</a:t>
            </a:r>
            <a:r>
              <a:rPr lang="fr-FR" dirty="0"/>
              <a:t> Sources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2F3F17-8A1F-DAF2-2036-A16B09A48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en-US" sz="2000" dirty="0"/>
              <a:t>Paraphrase as much as possible, rather than quote</a:t>
            </a:r>
          </a:p>
          <a:p>
            <a:pPr lvl="1">
              <a:lnSpc>
                <a:spcPts val="2700"/>
              </a:lnSpc>
            </a:pPr>
            <a:r>
              <a:rPr lang="en-US" sz="2000" dirty="0"/>
              <a:t>when you are more interested in content, findings or claims</a:t>
            </a:r>
          </a:p>
          <a:p>
            <a:pPr lvl="1">
              <a:lnSpc>
                <a:spcPts val="2700"/>
              </a:lnSpc>
            </a:pPr>
            <a:r>
              <a:rPr lang="en-US" sz="2000" dirty="0"/>
              <a:t>to summarize or acknowledge another author’s ideas</a:t>
            </a:r>
          </a:p>
          <a:p>
            <a:pPr lvl="1">
              <a:lnSpc>
                <a:spcPts val="2700"/>
              </a:lnSpc>
            </a:pPr>
            <a:r>
              <a:rPr lang="en-US" sz="2000" dirty="0"/>
              <a:t>when you want to explain difficult material in a way which is easier for your reader to understand</a:t>
            </a:r>
          </a:p>
          <a:p>
            <a:endParaRPr lang="en-US" sz="2000" dirty="0"/>
          </a:p>
          <a:p>
            <a:r>
              <a:rPr lang="en-US" sz="2000" dirty="0"/>
              <a:t>You cannot write a paper out of a series of quotations. You must make your own arguments with your own claims and evidence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6301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A65A518-8C1F-2179-CBC6-E6E220205E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0BB49A-7BA9-AB9A-47C5-E6CD0A9F2C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2B2A900-BEA3-415F-5E82-6A9601721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Paraphrase citations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BBB0DA-8139-5E55-54A1-B0352EDAB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Include the author and date in every in-text citation</a:t>
            </a:r>
          </a:p>
          <a:p>
            <a:r>
              <a:rPr lang="en-US" sz="2000" dirty="0"/>
              <a:t>In parenthetical citations </a:t>
            </a:r>
            <a:r>
              <a:rPr lang="en-US" sz="2000" dirty="0">
                <a:solidFill>
                  <a:schemeClr val="tx2"/>
                </a:solidFill>
              </a:rPr>
              <a:t>(Author, year) </a:t>
            </a:r>
            <a:r>
              <a:rPr lang="en-US" sz="2000" dirty="0"/>
              <a:t>there is a comma between the author and year</a:t>
            </a:r>
          </a:p>
          <a:p>
            <a:r>
              <a:rPr lang="en-US" sz="2000" dirty="0"/>
              <a:t>In narrative citations </a:t>
            </a:r>
            <a:r>
              <a:rPr lang="en-US" sz="2000" dirty="0">
                <a:solidFill>
                  <a:schemeClr val="tx2"/>
                </a:solidFill>
              </a:rPr>
              <a:t>Author (year), </a:t>
            </a:r>
            <a:r>
              <a:rPr lang="en-US" sz="2000" dirty="0"/>
              <a:t>there is the date in parentheses after the author</a:t>
            </a:r>
          </a:p>
          <a:p>
            <a:r>
              <a:rPr lang="en-US" sz="2000" dirty="0"/>
              <a:t>For a work with three or more authors include the name of only the first author plus “et al.” in every citation. Ex: </a:t>
            </a:r>
            <a:r>
              <a:rPr lang="en-US" sz="2000" dirty="0">
                <a:solidFill>
                  <a:srgbClr val="0000DC"/>
                </a:solidFill>
              </a:rPr>
              <a:t>(Author et al., year)</a:t>
            </a:r>
          </a:p>
          <a:p>
            <a:r>
              <a:rPr lang="en-US" sz="2000" dirty="0"/>
              <a:t>All works in the reference list need to be cited in the text</a:t>
            </a:r>
          </a:p>
          <a:p>
            <a:r>
              <a:rPr lang="en-US" sz="2000" dirty="0"/>
              <a:t>Avoid </a:t>
            </a:r>
            <a:r>
              <a:rPr lang="en-US" sz="2000" dirty="0" err="1"/>
              <a:t>undercitation</a:t>
            </a:r>
            <a:r>
              <a:rPr lang="en-US" sz="2000" dirty="0"/>
              <a:t> = it can lead to plagiarism</a:t>
            </a:r>
          </a:p>
          <a:p>
            <a:r>
              <a:rPr lang="en-US" sz="2000" dirty="0"/>
              <a:t>Avoid </a:t>
            </a:r>
            <a:r>
              <a:rPr lang="en-US" sz="2000" dirty="0" err="1"/>
              <a:t>overcitation</a:t>
            </a:r>
            <a:r>
              <a:rPr lang="en-US" sz="2000" dirty="0"/>
              <a:t> = for longer paraphrases use one citation when introducing the idea and not repeated the citation</a:t>
            </a:r>
          </a:p>
          <a:p>
            <a:pPr marL="54000" indent="0">
              <a:buNone/>
            </a:pPr>
            <a:endParaRPr lang="en-US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489BEF-01F6-B5DC-8B9E-732767A49B2D}"/>
              </a:ext>
            </a:extLst>
          </p:cNvPr>
          <p:cNvSpPr txBox="1"/>
          <p:nvPr/>
        </p:nvSpPr>
        <p:spPr>
          <a:xfrm>
            <a:off x="968868" y="5832000"/>
            <a:ext cx="8523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2"/>
              </a:rPr>
              <a:t>https://apastyle.apa.org/instructional-aids/in-text-citation-checklist.pdf</a:t>
            </a: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0936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4666D2-02BB-389C-FEC7-10F930A1C0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9B7BBE-FB3B-DD98-5729-8F7F91F23F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23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212F78B-CCEF-1FE7-E922-444CB7C52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In-Text Citation Styles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344025C-F6B8-9476-BA02-0460425492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5226677"/>
              </p:ext>
            </p:extLst>
          </p:nvPr>
        </p:nvGraphicFramePr>
        <p:xfrm>
          <a:off x="499500" y="1277620"/>
          <a:ext cx="8064498" cy="2151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166">
                  <a:extLst>
                    <a:ext uri="{9D8B030D-6E8A-4147-A177-3AD203B41FA5}">
                      <a16:colId xmlns:a16="http://schemas.microsoft.com/office/drawing/2014/main" val="104989644"/>
                    </a:ext>
                  </a:extLst>
                </a:gridCol>
                <a:gridCol w="2688166">
                  <a:extLst>
                    <a:ext uri="{9D8B030D-6E8A-4147-A177-3AD203B41FA5}">
                      <a16:colId xmlns:a16="http://schemas.microsoft.com/office/drawing/2014/main" val="4036940989"/>
                    </a:ext>
                  </a:extLst>
                </a:gridCol>
                <a:gridCol w="2688166">
                  <a:extLst>
                    <a:ext uri="{9D8B030D-6E8A-4147-A177-3AD203B41FA5}">
                      <a16:colId xmlns:a16="http://schemas.microsoft.com/office/drawing/2014/main" val="42715468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Author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Parenthetical citation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Narrative citation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298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One author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(Luna, 2020)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Luna (2020)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6079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One author with a quote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(Luna, 2020, p. 37)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Luna (2020) (p. 37)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8217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Two authors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(Salas &amp; D’Agostino, 2020)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Salas and D’Agostino (2020)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148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Three or more authors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(Martin et al., 2020)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Martin et al. (2020)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794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 of authors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(OECD, 2020)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OECD (2020)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9461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9C76A0C-CE04-EDB3-4D32-A8936B567592}"/>
              </a:ext>
            </a:extLst>
          </p:cNvPr>
          <p:cNvSpPr txBox="1"/>
          <p:nvPr/>
        </p:nvSpPr>
        <p:spPr>
          <a:xfrm>
            <a:off x="499500" y="3429000"/>
            <a:ext cx="806449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+mj-lt"/>
              </a:rPr>
              <a:t>In parenthetical citations, use an ampersand (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&amp;</a:t>
            </a:r>
            <a:r>
              <a:rPr lang="en-US" sz="1800" b="0" i="0" u="none" strike="noStrike" baseline="0" dirty="0">
                <a:latin typeface="+mj-lt"/>
              </a:rPr>
              <a:t>) between names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latin typeface="+mj-lt"/>
              </a:rPr>
              <a:t>	</a:t>
            </a:r>
            <a:r>
              <a:rPr lang="en-US" sz="1800" b="0" i="0" u="none" strike="noStrike" kern="1200" baseline="0" dirty="0">
                <a:solidFill>
                  <a:schemeClr val="dk1"/>
                </a:solidFill>
                <a:latin typeface="+mj-lt"/>
                <a:ea typeface="+mn-ea"/>
                <a:cs typeface="+mn-cs"/>
              </a:rPr>
              <a:t>(Salas &amp; D’Agostino, 2020)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+mj-lt"/>
              </a:rPr>
              <a:t>In narrative citations, spell out the word “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and</a:t>
            </a:r>
            <a:r>
              <a:rPr lang="en-US" sz="1800" b="0" i="0" u="none" strike="noStrike" baseline="0" dirty="0">
                <a:latin typeface="+mj-lt"/>
              </a:rPr>
              <a:t>” 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latin typeface="+mj-lt"/>
              </a:rPr>
              <a:t>	</a:t>
            </a:r>
            <a:r>
              <a:rPr lang="en-US" sz="1800" b="0" i="0" u="none" strike="noStrike" kern="1200" baseline="0" dirty="0">
                <a:solidFill>
                  <a:schemeClr val="dk1"/>
                </a:solidFill>
                <a:latin typeface="+mj-lt"/>
                <a:ea typeface="+mn-ea"/>
                <a:cs typeface="+mn-cs"/>
              </a:rPr>
              <a:t>Salas and D’Agostino (2020)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+mj-lt"/>
              </a:rPr>
              <a:t>Works with the </a:t>
            </a:r>
            <a:r>
              <a:rPr lang="en-US" sz="1800" dirty="0">
                <a:solidFill>
                  <a:srgbClr val="0000DC"/>
                </a:solidFill>
                <a:latin typeface="+mj-lt"/>
              </a:rPr>
              <a:t>same author and same date</a:t>
            </a:r>
          </a:p>
          <a:p>
            <a:pPr algn="l"/>
            <a:r>
              <a:rPr lang="en-US" sz="1800" b="0" i="0" u="none" strike="noStrike" baseline="0" dirty="0">
                <a:latin typeface="ArialMT"/>
              </a:rPr>
              <a:t>	(Judge &amp; </a:t>
            </a:r>
            <a:r>
              <a:rPr lang="en-US" sz="1800" b="0" i="0" u="none" strike="noStrike" baseline="0" dirty="0" err="1">
                <a:latin typeface="ArialMT"/>
              </a:rPr>
              <a:t>Kammeyer</a:t>
            </a:r>
            <a:r>
              <a:rPr lang="en-US" sz="1800" b="0" i="0" u="none" strike="noStrike" baseline="0" dirty="0">
                <a:latin typeface="ArialMT"/>
              </a:rPr>
              <a:t>-Mueller, 2012a)</a:t>
            </a:r>
          </a:p>
          <a:p>
            <a:pPr algn="l"/>
            <a:r>
              <a:rPr lang="en-US" sz="1800" b="0" i="0" u="none" strike="noStrike" baseline="0" dirty="0">
                <a:latin typeface="ArialMT"/>
              </a:rPr>
              <a:t>	(Judge and </a:t>
            </a:r>
            <a:r>
              <a:rPr lang="en-US" sz="1800" b="0" i="0" u="none" strike="noStrike" baseline="0" dirty="0" err="1">
                <a:latin typeface="ArialMT"/>
              </a:rPr>
              <a:t>Kammeyer</a:t>
            </a:r>
            <a:r>
              <a:rPr lang="en-US" sz="1800" b="0" i="0" u="none" strike="noStrike" baseline="0" dirty="0">
                <a:latin typeface="ArialMT"/>
              </a:rPr>
              <a:t>-Mueller, 2012b)</a:t>
            </a:r>
            <a:endParaRPr lang="en-US" sz="18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kern="1200" baseline="0" dirty="0">
                <a:solidFill>
                  <a:schemeClr val="dk1"/>
                </a:solidFill>
                <a:latin typeface="+mj-lt"/>
                <a:ea typeface="+mn-ea"/>
                <a:cs typeface="+mn-cs"/>
              </a:rPr>
              <a:t>If multiple authors within a single reference share the </a:t>
            </a:r>
            <a:r>
              <a:rPr lang="en-US" sz="1800" b="0" i="0" u="none" strike="noStrike" kern="1200" baseline="0" dirty="0">
                <a:solidFill>
                  <a:srgbClr val="0000DC"/>
                </a:solidFill>
                <a:latin typeface="+mj-lt"/>
                <a:ea typeface="+mn-ea"/>
                <a:cs typeface="+mn-cs"/>
              </a:rPr>
              <a:t>same surname</a:t>
            </a:r>
          </a:p>
          <a:p>
            <a:r>
              <a:rPr lang="en-US" sz="1800" b="0" i="0" u="none" strike="noStrike" kern="1200" baseline="0" dirty="0">
                <a:solidFill>
                  <a:schemeClr val="dk1"/>
                </a:solidFill>
                <a:latin typeface="+mj-lt"/>
                <a:ea typeface="+mn-ea"/>
                <a:cs typeface="+mn-cs"/>
              </a:rPr>
              <a:t>	(Chen &amp; Chen, 2019)</a:t>
            </a:r>
          </a:p>
          <a:p>
            <a:endParaRPr lang="en-US" sz="1800" dirty="0">
              <a:latin typeface="+mj-lt"/>
            </a:endParaRPr>
          </a:p>
          <a:p>
            <a:pPr algn="l"/>
            <a:endParaRPr lang="en-US" sz="1800" b="0" i="0" u="none" strike="noStrike" baseline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493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53451C0-51C0-2BD0-9728-46657B933B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F7CFBD-261F-D817-066D-222FF0AE05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24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E099CF2-B4E6-4168-92CA-6CF4CF42D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Parenthetical citation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09725F-F7FD-6E64-A1CD-61927F658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+mj-lt"/>
              </a:rPr>
              <a:t>Include citation in the sentence = put the period after the closing parenthesis</a:t>
            </a:r>
          </a:p>
          <a:p>
            <a:pPr marL="54000" indent="0" algn="l">
              <a:buNone/>
            </a:pPr>
            <a:r>
              <a:rPr lang="en-US" sz="1800" b="0" i="0" u="none" strike="noStrike" baseline="0" dirty="0">
                <a:solidFill>
                  <a:srgbClr val="0000DC"/>
                </a:solidFill>
                <a:latin typeface="ArialMT"/>
              </a:rPr>
              <a:t>	Many Americans fail to vote (</a:t>
            </a:r>
            <a:r>
              <a:rPr lang="en-US" sz="1800" b="0" i="0" u="none" strike="noStrike" baseline="0" dirty="0" err="1">
                <a:solidFill>
                  <a:srgbClr val="0000DC"/>
                </a:solidFill>
                <a:latin typeface="ArialMT"/>
              </a:rPr>
              <a:t>Hobolt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ArialMT"/>
              </a:rPr>
              <a:t> et al., 2006).</a:t>
            </a:r>
            <a:endParaRPr lang="en-US" sz="1800" b="0" i="0" u="none" strike="noStrike" baseline="0" dirty="0">
              <a:solidFill>
                <a:srgbClr val="0000DC"/>
              </a:solidFill>
              <a:latin typeface="+mj-lt"/>
            </a:endParaRPr>
          </a:p>
          <a:p>
            <a:pPr algn="l"/>
            <a:r>
              <a:rPr lang="en-US" sz="1800" dirty="0">
                <a:latin typeface="+mj-lt"/>
              </a:rPr>
              <a:t>When citing multiple works in parenthesis, place the citations in alphabetical order, and separate them with semicolons.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	…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(</a:t>
            </a:r>
            <a:r>
              <a:rPr lang="en-US" sz="1800" b="0" i="0" u="none" strike="noStrike" baseline="0" dirty="0" err="1">
                <a:solidFill>
                  <a:srgbClr val="0000DC"/>
                </a:solidFill>
                <a:latin typeface="ArialMT"/>
              </a:rPr>
              <a:t>Hobolt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 et al., 2006; Westinghouse, 2017).</a:t>
            </a:r>
          </a:p>
          <a:p>
            <a:r>
              <a:rPr lang="en-US" sz="1800" b="0" i="0" u="none" strike="noStrike" baseline="0" dirty="0">
                <a:latin typeface="+mj-lt"/>
              </a:rPr>
              <a:t>Multiple sources in narrative citation can appear in any order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Suliman (2018), Gutiérrez (2012), and Medina and Reyes (2019) examined…</a:t>
            </a:r>
          </a:p>
          <a:p>
            <a:pPr algn="l"/>
            <a:r>
              <a:rPr lang="en-US" sz="1800" b="0" i="0" u="none" strike="noStrike" baseline="0" dirty="0">
                <a:latin typeface="+mj-lt"/>
              </a:rPr>
              <a:t>Arrange works by the same authors by year of publication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	(Carraway et al., 2013, 2014, 2019)</a:t>
            </a:r>
          </a:p>
          <a:p>
            <a:pPr algn="l"/>
            <a:r>
              <a:rPr lang="en-US" sz="1800" dirty="0">
                <a:latin typeface="+mj-lt"/>
              </a:rPr>
              <a:t>You can cite specific parts of a source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solidFill>
                  <a:srgbClr val="0000DC"/>
                </a:solidFill>
                <a:latin typeface="+mj-lt"/>
              </a:rPr>
              <a:t>	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(Armstrong, 2015, pp. 3–17), </a:t>
            </a:r>
            <a:r>
              <a:rPr lang="fi-FI" sz="1800" b="0" i="0" u="none" strike="noStrike" baseline="0" dirty="0">
                <a:solidFill>
                  <a:srgbClr val="0000DC"/>
                </a:solidFill>
                <a:latin typeface="+mj-lt"/>
              </a:rPr>
              <a:t>(Kovačič &amp; Horvat, 2019, Table 1)</a:t>
            </a:r>
            <a:endParaRPr lang="en-US" sz="1800" b="0" i="0" u="none" strike="noStrike" baseline="0" dirty="0">
              <a:solidFill>
                <a:srgbClr val="0000DC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75425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260FA8E-4395-5044-517A-E4A6045FFC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8F2C2C-D9CD-6115-C2C5-0F6CD4DFD3A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27763"/>
            <a:ext cx="188913" cy="252412"/>
          </a:xfrm>
        </p:spPr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25</a:t>
            </a:fld>
            <a:endParaRPr lang="en-GB" altLang="cs-CZ" noProof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FC8F72-C0AA-8CDB-AA52-F54A6545D621}"/>
              </a:ext>
            </a:extLst>
          </p:cNvPr>
          <p:cNvSpPr txBox="1"/>
          <p:nvPr/>
        </p:nvSpPr>
        <p:spPr>
          <a:xfrm>
            <a:off x="540000" y="306372"/>
            <a:ext cx="8604000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endParaRPr lang="en-GB" altLang="cs-CZ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2400" dirty="0">
                <a:solidFill>
                  <a:schemeClr val="bg1"/>
                </a:solidFill>
                <a:latin typeface="+mj-lt"/>
              </a:rPr>
              <a:t>For decades, organizational stress researchers have focused on how work in general and job stressors in particular affect workers’ well-being, health, and performance behaviors (</a:t>
            </a:r>
            <a:r>
              <a:rPr lang="en-US" altLang="cs-CZ" sz="2400" dirty="0" err="1">
                <a:solidFill>
                  <a:schemeClr val="bg1"/>
                </a:solidFill>
                <a:latin typeface="+mj-lt"/>
              </a:rPr>
              <a:t>Bliese</a:t>
            </a:r>
            <a:r>
              <a:rPr lang="en-US" altLang="cs-CZ" sz="2400" dirty="0">
                <a:solidFill>
                  <a:schemeClr val="bg1"/>
                </a:solidFill>
                <a:latin typeface="+mj-lt"/>
              </a:rPr>
              <a:t> et al., 2017).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cs-CZ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2400" dirty="0" err="1">
                <a:solidFill>
                  <a:schemeClr val="bg1"/>
                </a:solidFill>
                <a:latin typeface="+mj-lt"/>
              </a:rPr>
              <a:t>Bliese</a:t>
            </a:r>
            <a:r>
              <a:rPr lang="en-US" altLang="cs-CZ" sz="2400" dirty="0">
                <a:solidFill>
                  <a:schemeClr val="bg1"/>
                </a:solidFill>
                <a:latin typeface="+mj-lt"/>
              </a:rPr>
              <a:t> et al. (2017) noted that “mobile devices enabled employees in many jobs to work ‘anywhere, anytime’ and stay electronically tethered to work outside formal working hours” (p. 391).</a:t>
            </a:r>
            <a:endParaRPr lang="en-GB" altLang="cs-CZ" sz="24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cs-CZ" sz="2400" dirty="0">
              <a:solidFill>
                <a:schemeClr val="bg1"/>
              </a:solidFill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cs-CZ" sz="1600" dirty="0">
                <a:solidFill>
                  <a:schemeClr val="bg1"/>
                </a:solidFill>
                <a:latin typeface="+mj-lt"/>
              </a:rPr>
              <a:t>Reference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1600" dirty="0" err="1">
                <a:solidFill>
                  <a:schemeClr val="bg1"/>
                </a:solidFill>
                <a:latin typeface="+mj-lt"/>
              </a:rPr>
              <a:t>Bliese</a:t>
            </a:r>
            <a:r>
              <a:rPr lang="en-US" altLang="cs-CZ" sz="1600" dirty="0">
                <a:solidFill>
                  <a:schemeClr val="bg1"/>
                </a:solidFill>
                <a:latin typeface="+mj-lt"/>
              </a:rPr>
              <a:t>, P. D., Edwards, J. R., &amp; </a:t>
            </a:r>
            <a:r>
              <a:rPr lang="en-US" altLang="cs-CZ" sz="1600" dirty="0" err="1">
                <a:solidFill>
                  <a:schemeClr val="bg1"/>
                </a:solidFill>
                <a:latin typeface="+mj-lt"/>
              </a:rPr>
              <a:t>Sonnentag</a:t>
            </a:r>
            <a:r>
              <a:rPr lang="en-US" altLang="cs-CZ" sz="1600" dirty="0">
                <a:solidFill>
                  <a:schemeClr val="bg1"/>
                </a:solidFill>
                <a:latin typeface="+mj-lt"/>
              </a:rPr>
              <a:t>, S. (2017). Stress and well-being at work: </a:t>
            </a:r>
            <a:br>
              <a:rPr lang="en-US" altLang="cs-CZ" sz="1600" dirty="0">
                <a:solidFill>
                  <a:schemeClr val="bg1"/>
                </a:solidFill>
                <a:latin typeface="+mj-lt"/>
              </a:rPr>
            </a:br>
            <a:r>
              <a:rPr lang="en-US" altLang="cs-CZ" sz="1600" dirty="0">
                <a:solidFill>
                  <a:schemeClr val="bg1"/>
                </a:solidFill>
                <a:latin typeface="+mj-lt"/>
              </a:rPr>
              <a:t>A century of empirical trends reflecting theoretical and societal influences. Journal of </a:t>
            </a:r>
            <a:br>
              <a:rPr lang="en-US" altLang="cs-CZ" sz="1600" dirty="0">
                <a:solidFill>
                  <a:schemeClr val="bg1"/>
                </a:solidFill>
                <a:latin typeface="+mj-lt"/>
              </a:rPr>
            </a:br>
            <a:r>
              <a:rPr lang="en-US" altLang="cs-CZ" sz="1600" dirty="0">
                <a:solidFill>
                  <a:schemeClr val="bg1"/>
                </a:solidFill>
                <a:latin typeface="+mj-lt"/>
              </a:rPr>
              <a:t>Applied Psychology, 102(3), 389–402. https://doi.org/10.1037/apl0000109</a:t>
            </a:r>
            <a:endParaRPr lang="en-GB" altLang="cs-CZ" sz="1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256897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7F1E2E-D9B9-BB3F-B62D-B5B8A0C65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cs typeface="Calibri Light"/>
              </a:rPr>
              <a:t>References (Bibliography)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699A37-114D-627C-114C-90B4E3D29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200346" cy="4139998"/>
          </a:xfrm>
        </p:spPr>
        <p:txBody>
          <a:bodyPr spcFirstLastPara="1" vert="horz" wrap="square" lIns="68580" tIns="34290" rIns="68580" bIns="34290" rtlCol="0" anchor="t" anchorCtr="0">
            <a:normAutofit/>
          </a:bodyPr>
          <a:lstStyle/>
          <a:p>
            <a:pPr marL="531900" indent="-342900">
              <a:lnSpc>
                <a:spcPct val="150000"/>
              </a:lnSpc>
            </a:pPr>
            <a:r>
              <a:rPr lang="en-US" sz="2000" dirty="0">
                <a:ea typeface="+mn-lt"/>
                <a:cs typeface="+mn-lt"/>
              </a:rPr>
              <a:t>List of references is placed at the end of a work.</a:t>
            </a:r>
          </a:p>
          <a:p>
            <a:pPr marL="531900" indent="-342900">
              <a:lnSpc>
                <a:spcPct val="150000"/>
              </a:lnSpc>
            </a:pPr>
            <a:r>
              <a:rPr lang="en-US" sz="2000" dirty="0">
                <a:ea typeface="+mn-lt"/>
                <a:cs typeface="+mn-lt"/>
              </a:rPr>
              <a:t>Each entry provides the author, date, title, and source of the work.</a:t>
            </a:r>
          </a:p>
          <a:p>
            <a:pPr marL="531900" indent="-342900">
              <a:lnSpc>
                <a:spcPct val="150000"/>
              </a:lnSpc>
            </a:pPr>
            <a:r>
              <a:rPr lang="en-US" sz="2000" dirty="0">
                <a:ea typeface="+mn-lt"/>
                <a:cs typeface="+mn-lt"/>
              </a:rPr>
              <a:t>The reference allows readers to identify and retrieve the source.</a:t>
            </a:r>
          </a:p>
          <a:p>
            <a:pPr marL="531900" indent="-342900">
              <a:lnSpc>
                <a:spcPct val="150000"/>
              </a:lnSpc>
            </a:pPr>
            <a:r>
              <a:rPr lang="en-US" sz="2000" dirty="0">
                <a:ea typeface="Calibri"/>
                <a:cs typeface="Calibri"/>
              </a:rPr>
              <a:t>Sources are listed in </a:t>
            </a:r>
            <a:r>
              <a:rPr lang="en-US" sz="2000" dirty="0">
                <a:solidFill>
                  <a:srgbClr val="0000DC"/>
                </a:solidFill>
                <a:ea typeface="Calibri"/>
                <a:cs typeface="Calibri"/>
              </a:rPr>
              <a:t>alphabetical order </a:t>
            </a:r>
            <a:r>
              <a:rPr lang="en-US" sz="2000" dirty="0">
                <a:ea typeface="Calibri"/>
                <a:cs typeface="Calibri"/>
              </a:rPr>
              <a:t>by the author last name.</a:t>
            </a:r>
          </a:p>
          <a:p>
            <a:pPr marL="531900" indent="-342900">
              <a:lnSpc>
                <a:spcPct val="150000"/>
              </a:lnSpc>
            </a:pPr>
            <a:r>
              <a:rPr lang="en-US" sz="2000" dirty="0">
                <a:ea typeface="Calibri"/>
                <a:cs typeface="Calibri"/>
              </a:rPr>
              <a:t>You should have a reference entry for </a:t>
            </a:r>
            <a:r>
              <a:rPr lang="en-US" sz="2000" dirty="0">
                <a:solidFill>
                  <a:srgbClr val="0000DC"/>
                </a:solidFill>
                <a:ea typeface="Calibri"/>
                <a:cs typeface="Calibri"/>
              </a:rPr>
              <a:t>every source you cite</a:t>
            </a:r>
            <a:r>
              <a:rPr lang="en-US" sz="2000" dirty="0">
                <a:ea typeface="Calibri"/>
                <a:cs typeface="Calibri"/>
              </a:rPr>
              <a:t>.</a:t>
            </a:r>
          </a:p>
          <a:p>
            <a:pPr marL="531900" indent="-342900">
              <a:lnSpc>
                <a:spcPct val="150000"/>
              </a:lnSpc>
            </a:pPr>
            <a:endParaRPr lang="en-GB" sz="2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26495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7F1E2E-D9B9-BB3F-B62D-B5B8A0C65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cs typeface="Calibri Light"/>
              </a:rPr>
              <a:t>Organizing the list of references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699A37-114D-627C-114C-90B4E3D29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spcFirstLastPara="1" vert="horz" wrap="square" lIns="68580" tIns="34290" rIns="68580" bIns="34290" rtlCol="0" anchor="t" anchorCtr="0">
            <a:normAutofit/>
          </a:bodyPr>
          <a:lstStyle/>
          <a:p>
            <a:pPr marL="531900" indent="-342900">
              <a:lnSpc>
                <a:spcPct val="150000"/>
              </a:lnSpc>
            </a:pPr>
            <a:r>
              <a:rPr lang="en-GB" sz="2000" dirty="0">
                <a:ea typeface="+mn-lt"/>
                <a:cs typeface="+mn-lt"/>
              </a:rPr>
              <a:t>Use a citation manager like </a:t>
            </a:r>
            <a:r>
              <a:rPr lang="en-GB" sz="2000" dirty="0">
                <a:ea typeface="+mn-lt"/>
                <a:cs typeface="+mn-lt"/>
                <a:hlinkClick r:id="rId2"/>
              </a:rPr>
              <a:t>Zotero</a:t>
            </a:r>
            <a:r>
              <a:rPr lang="en-GB" sz="2000" dirty="0">
                <a:ea typeface="+mn-lt"/>
                <a:cs typeface="+mn-lt"/>
              </a:rPr>
              <a:t> or </a:t>
            </a:r>
            <a:r>
              <a:rPr lang="en-GB" sz="2000" dirty="0" err="1">
                <a:ea typeface="+mn-lt"/>
                <a:cs typeface="+mn-lt"/>
                <a:hlinkClick r:id="rId3"/>
              </a:rPr>
              <a:t>Citace</a:t>
            </a:r>
            <a:r>
              <a:rPr lang="en-GB" sz="2000" dirty="0">
                <a:ea typeface="+mn-lt"/>
                <a:cs typeface="+mn-lt"/>
                <a:hlinkClick r:id="rId3"/>
              </a:rPr>
              <a:t> PRO</a:t>
            </a:r>
            <a:r>
              <a:rPr lang="en-GB" sz="2000" dirty="0">
                <a:ea typeface="+mn-lt"/>
                <a:cs typeface="+mn-lt"/>
              </a:rPr>
              <a:t> to </a:t>
            </a:r>
            <a:r>
              <a:rPr lang="en-US" sz="2000" dirty="0">
                <a:ea typeface="+mn-lt"/>
                <a:cs typeface="+mn-lt"/>
              </a:rPr>
              <a:t>organize your research and to easily create a bibliography</a:t>
            </a:r>
          </a:p>
          <a:p>
            <a:pPr marL="531900" indent="-342900">
              <a:lnSpc>
                <a:spcPct val="150000"/>
              </a:lnSpc>
            </a:pPr>
            <a:endParaRPr lang="en-GB" sz="2000" dirty="0">
              <a:ea typeface="+mn-lt"/>
              <a:cs typeface="+mn-lt"/>
            </a:endParaRPr>
          </a:p>
          <a:p>
            <a:pPr marL="531900" indent="-342900">
              <a:lnSpc>
                <a:spcPct val="150000"/>
              </a:lnSpc>
            </a:pPr>
            <a:r>
              <a:rPr lang="en-GB" sz="2000" dirty="0">
                <a:ea typeface="+mn-lt"/>
                <a:cs typeface="+mn-lt"/>
              </a:rPr>
              <a:t>Always check the reference list for mistakes</a:t>
            </a:r>
          </a:p>
          <a:p>
            <a:pPr marL="531900" indent="-342900">
              <a:lnSpc>
                <a:spcPct val="150000"/>
              </a:lnSpc>
            </a:pPr>
            <a:r>
              <a:rPr lang="en-GB" sz="2000" dirty="0">
                <a:ea typeface="+mn-lt"/>
                <a:cs typeface="+mn-lt"/>
              </a:rPr>
              <a:t>Use the most recent 7</a:t>
            </a:r>
            <a:r>
              <a:rPr lang="en-GB" sz="2000" baseline="30000" dirty="0">
                <a:ea typeface="+mn-lt"/>
                <a:cs typeface="+mn-lt"/>
              </a:rPr>
              <a:t>th</a:t>
            </a:r>
            <a:r>
              <a:rPr lang="en-GB" sz="2000" dirty="0">
                <a:ea typeface="+mn-lt"/>
                <a:cs typeface="+mn-lt"/>
              </a:rPr>
              <a:t> APA style</a:t>
            </a:r>
          </a:p>
          <a:p>
            <a:pPr marL="531900" indent="-342900">
              <a:lnSpc>
                <a:spcPct val="150000"/>
              </a:lnSpc>
            </a:pPr>
            <a:r>
              <a:rPr lang="en-GB" sz="2000" dirty="0">
                <a:ea typeface="+mn-lt"/>
                <a:cs typeface="+mn-lt"/>
              </a:rPr>
              <a:t>Zotero tutorial </a:t>
            </a:r>
            <a:r>
              <a:rPr lang="en-GB" sz="2000" dirty="0">
                <a:ea typeface="+mn-lt"/>
                <a:cs typeface="+mn-lt"/>
                <a:hlinkClick r:id="rId4"/>
              </a:rPr>
              <a:t>https://www.youtube.com/watch?v=sgi_SpP63UU</a:t>
            </a:r>
            <a:endParaRPr lang="en-GB" sz="2000" dirty="0">
              <a:ea typeface="+mn-lt"/>
              <a:cs typeface="+mn-lt"/>
            </a:endParaRPr>
          </a:p>
          <a:p>
            <a:pPr marL="531900" indent="-342900">
              <a:lnSpc>
                <a:spcPct val="150000"/>
              </a:lnSpc>
            </a:pPr>
            <a:endParaRPr lang="en-GB" sz="2000" dirty="0">
              <a:ea typeface="+mn-lt"/>
              <a:cs typeface="+mn-lt"/>
            </a:endParaRPr>
          </a:p>
          <a:p>
            <a:pPr lvl="1" indent="0">
              <a:lnSpc>
                <a:spcPct val="150000"/>
              </a:lnSpc>
              <a:buNone/>
            </a:pPr>
            <a:endParaRPr lang="en-GB" sz="2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45647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3EE9B6A-C2D8-AF36-BB2D-D2BB2DEED1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C21328-252E-0FEE-4582-41424B1FC3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28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8B2D0CC-AC42-4EE4-4BD1-EB647A26E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4B2FB0-C47F-9128-BD4C-4D6E1652F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00" y="1359001"/>
            <a:ext cx="6733255" cy="4139998"/>
          </a:xfrm>
        </p:spPr>
        <p:txBody>
          <a:bodyPr/>
          <a:lstStyle/>
          <a:p>
            <a:pPr marL="361950" indent="-307975">
              <a:buNone/>
            </a:pPr>
            <a:r>
              <a:rPr lang="en-US" sz="1600" dirty="0" err="1">
                <a:effectLst/>
                <a:latin typeface="+mj-lt"/>
              </a:rPr>
              <a:t>Esping</a:t>
            </a:r>
            <a:r>
              <a:rPr lang="en-US" sz="1600" dirty="0">
                <a:effectLst/>
                <a:latin typeface="+mj-lt"/>
              </a:rPr>
              <a:t>-Andersen, G. (1990). </a:t>
            </a:r>
            <a:r>
              <a:rPr lang="en-US" sz="1600" i="1" dirty="0">
                <a:effectLst/>
                <a:latin typeface="+mj-lt"/>
              </a:rPr>
              <a:t>The Three Worlds of Welfare Capitalism</a:t>
            </a:r>
            <a:r>
              <a:rPr lang="en-US" sz="1600" dirty="0">
                <a:effectLst/>
                <a:latin typeface="+mj-lt"/>
              </a:rPr>
              <a:t>. Princeton University Press.</a:t>
            </a:r>
          </a:p>
          <a:p>
            <a:pPr marL="361950" indent="-307975">
              <a:buNone/>
            </a:pPr>
            <a:r>
              <a:rPr lang="en-US" sz="1600" dirty="0" err="1">
                <a:effectLst/>
                <a:latin typeface="+mj-lt"/>
              </a:rPr>
              <a:t>Foltýnek</a:t>
            </a:r>
            <a:r>
              <a:rPr lang="en-US" sz="1600" dirty="0">
                <a:effectLst/>
                <a:latin typeface="+mj-lt"/>
              </a:rPr>
              <a:t>, T., Mach, J., </a:t>
            </a:r>
            <a:r>
              <a:rPr lang="en-US" sz="1600" dirty="0" err="1">
                <a:effectLst/>
                <a:latin typeface="+mj-lt"/>
              </a:rPr>
              <a:t>Kozmanová</a:t>
            </a:r>
            <a:r>
              <a:rPr lang="en-US" sz="1600" dirty="0">
                <a:effectLst/>
                <a:latin typeface="+mj-lt"/>
              </a:rPr>
              <a:t>, I., </a:t>
            </a:r>
            <a:r>
              <a:rPr lang="en-US" sz="1600" dirty="0" err="1">
                <a:effectLst/>
                <a:latin typeface="+mj-lt"/>
              </a:rPr>
              <a:t>Holeček</a:t>
            </a:r>
            <a:r>
              <a:rPr lang="en-US" sz="1600" dirty="0">
                <a:effectLst/>
                <a:latin typeface="+mj-lt"/>
              </a:rPr>
              <a:t>, T., </a:t>
            </a:r>
            <a:r>
              <a:rPr lang="en-US" sz="1600" dirty="0" err="1">
                <a:effectLst/>
                <a:latin typeface="+mj-lt"/>
              </a:rPr>
              <a:t>Vorlová</a:t>
            </a:r>
            <a:r>
              <a:rPr lang="en-US" sz="1600" dirty="0">
                <a:effectLst/>
                <a:latin typeface="+mj-lt"/>
              </a:rPr>
              <a:t>, H., </a:t>
            </a:r>
            <a:r>
              <a:rPr lang="en-US" sz="1600" dirty="0" err="1">
                <a:effectLst/>
                <a:latin typeface="+mj-lt"/>
              </a:rPr>
              <a:t>Henek</a:t>
            </a:r>
            <a:r>
              <a:rPr lang="en-US" sz="1600" dirty="0">
                <a:effectLst/>
                <a:latin typeface="+mj-lt"/>
              </a:rPr>
              <a:t> </a:t>
            </a:r>
            <a:r>
              <a:rPr lang="en-US" sz="1600" dirty="0" err="1">
                <a:effectLst/>
                <a:latin typeface="+mj-lt"/>
              </a:rPr>
              <a:t>Dlabolová</a:t>
            </a:r>
            <a:r>
              <a:rPr lang="en-US" sz="1600" dirty="0">
                <a:effectLst/>
                <a:latin typeface="+mj-lt"/>
              </a:rPr>
              <a:t>, D., </a:t>
            </a:r>
            <a:r>
              <a:rPr lang="en-US" sz="1600" dirty="0" err="1">
                <a:effectLst/>
                <a:latin typeface="+mj-lt"/>
              </a:rPr>
              <a:t>Vorel</a:t>
            </a:r>
            <a:r>
              <a:rPr lang="en-US" sz="1600" dirty="0">
                <a:effectLst/>
                <a:latin typeface="+mj-lt"/>
              </a:rPr>
              <a:t>, F., </a:t>
            </a:r>
            <a:r>
              <a:rPr lang="en-US" sz="1600" dirty="0" err="1">
                <a:effectLst/>
                <a:latin typeface="+mj-lt"/>
              </a:rPr>
              <a:t>Válová</a:t>
            </a:r>
            <a:r>
              <a:rPr lang="en-US" sz="1600" dirty="0">
                <a:effectLst/>
                <a:latin typeface="+mj-lt"/>
              </a:rPr>
              <a:t>, A., </a:t>
            </a:r>
            <a:r>
              <a:rPr lang="en-US" sz="1600" dirty="0" err="1">
                <a:effectLst/>
                <a:latin typeface="+mj-lt"/>
              </a:rPr>
              <a:t>Tesaříková</a:t>
            </a:r>
            <a:r>
              <a:rPr lang="en-US" sz="1600" dirty="0">
                <a:effectLst/>
                <a:latin typeface="+mj-lt"/>
              </a:rPr>
              <a:t> </a:t>
            </a:r>
            <a:r>
              <a:rPr lang="en-US" sz="1600" dirty="0" err="1">
                <a:effectLst/>
                <a:latin typeface="+mj-lt"/>
              </a:rPr>
              <a:t>Čermáková</a:t>
            </a:r>
            <a:r>
              <a:rPr lang="en-US" sz="1600" dirty="0">
                <a:effectLst/>
                <a:latin typeface="+mj-lt"/>
              </a:rPr>
              <a:t>, K., &amp; </a:t>
            </a:r>
            <a:r>
              <a:rPr lang="en-US" sz="1600" dirty="0" err="1">
                <a:effectLst/>
                <a:latin typeface="+mj-lt"/>
              </a:rPr>
              <a:t>Gojná</a:t>
            </a:r>
            <a:r>
              <a:rPr lang="en-US" sz="1600" dirty="0">
                <a:effectLst/>
                <a:latin typeface="+mj-lt"/>
              </a:rPr>
              <a:t>, Z. (2021). </a:t>
            </a:r>
            <a:r>
              <a:rPr lang="en-US" sz="1600" i="1" dirty="0">
                <a:effectLst/>
                <a:latin typeface="+mj-lt"/>
              </a:rPr>
              <a:t>How to Avoid Plagiarism: Student Handbook</a:t>
            </a:r>
            <a:r>
              <a:rPr lang="en-US" sz="1600" dirty="0">
                <a:effectLst/>
                <a:latin typeface="+mj-lt"/>
              </a:rPr>
              <a:t>. </a:t>
            </a:r>
            <a:r>
              <a:rPr lang="en-US" sz="1600" dirty="0" err="1">
                <a:effectLst/>
                <a:latin typeface="+mj-lt"/>
              </a:rPr>
              <a:t>Karolinum</a:t>
            </a:r>
            <a:r>
              <a:rPr lang="en-US" sz="1600" dirty="0">
                <a:effectLst/>
                <a:latin typeface="+mj-lt"/>
              </a:rPr>
              <a:t> - Charles University Press.</a:t>
            </a:r>
          </a:p>
          <a:p>
            <a:pPr marL="361950" indent="-307975">
              <a:buNone/>
            </a:pPr>
            <a:r>
              <a:rPr lang="en-US" sz="1600" dirty="0">
                <a:effectLst/>
                <a:latin typeface="+mj-lt"/>
              </a:rPr>
              <a:t>Giovannetti, G., &amp; </a:t>
            </a:r>
            <a:r>
              <a:rPr lang="en-US" sz="1600" dirty="0" err="1">
                <a:effectLst/>
                <a:latin typeface="+mj-lt"/>
              </a:rPr>
              <a:t>Lanati</a:t>
            </a:r>
            <a:r>
              <a:rPr lang="en-US" sz="1600" dirty="0">
                <a:effectLst/>
                <a:latin typeface="+mj-lt"/>
              </a:rPr>
              <a:t>, M. (2016). Migration and Development. A focus on Africa. In </a:t>
            </a:r>
            <a:r>
              <a:rPr lang="en-US" sz="1600" i="1" dirty="0">
                <a:effectLst/>
                <a:latin typeface="+mj-lt"/>
              </a:rPr>
              <a:t>Routledge Handbook of Immigration and Refugee Studies. Edited by Anna </a:t>
            </a:r>
            <a:r>
              <a:rPr lang="en-US" sz="1600" i="1" dirty="0" err="1">
                <a:effectLst/>
                <a:latin typeface="+mj-lt"/>
              </a:rPr>
              <a:t>Triandafyllidou</a:t>
            </a:r>
            <a:r>
              <a:rPr lang="en-US" sz="1600" dirty="0">
                <a:effectLst/>
                <a:latin typeface="+mj-lt"/>
              </a:rPr>
              <a:t> (pp. 236–242). Routledge.</a:t>
            </a:r>
          </a:p>
          <a:p>
            <a:pPr marL="361950" indent="-307975">
              <a:buNone/>
            </a:pPr>
            <a:r>
              <a:rPr lang="en-US" sz="1600" dirty="0">
                <a:effectLst/>
                <a:latin typeface="+mj-lt"/>
              </a:rPr>
              <a:t>OECD. (1992). </a:t>
            </a:r>
            <a:r>
              <a:rPr lang="en-US" sz="1600" i="1" dirty="0">
                <a:effectLst/>
                <a:latin typeface="+mj-lt"/>
              </a:rPr>
              <a:t>The Employment Outlook</a:t>
            </a:r>
            <a:r>
              <a:rPr lang="en-US" sz="1600" dirty="0">
                <a:effectLst/>
                <a:latin typeface="+mj-lt"/>
              </a:rPr>
              <a:t>. OECD.</a:t>
            </a:r>
          </a:p>
          <a:p>
            <a:pPr marL="361950" indent="-307975">
              <a:buNone/>
            </a:pPr>
            <a:r>
              <a:rPr lang="en-US" sz="1600" dirty="0">
                <a:effectLst/>
                <a:latin typeface="+mj-lt"/>
              </a:rPr>
              <a:t>Stark, O., &amp; Bloom, D. (1985). The New Economics of Labor Migration. </a:t>
            </a:r>
            <a:r>
              <a:rPr lang="en-US" sz="1600" i="1" dirty="0">
                <a:effectLst/>
                <a:latin typeface="+mj-lt"/>
              </a:rPr>
              <a:t>The American </a:t>
            </a:r>
            <a:r>
              <a:rPr lang="en-US" sz="1600" i="1" dirty="0">
                <a:latin typeface="+mj-lt"/>
              </a:rPr>
              <a:t>Economic</a:t>
            </a:r>
            <a:r>
              <a:rPr lang="en-US" sz="1600" i="1" dirty="0">
                <a:effectLst/>
                <a:latin typeface="+mj-lt"/>
              </a:rPr>
              <a:t> </a:t>
            </a:r>
            <a:r>
              <a:rPr lang="en-US" sz="1600" i="1" dirty="0">
                <a:latin typeface="+mj-lt"/>
              </a:rPr>
              <a:t>Review</a:t>
            </a:r>
            <a:r>
              <a:rPr lang="en-US" sz="1600" dirty="0">
                <a:effectLst/>
                <a:latin typeface="+mj-lt"/>
              </a:rPr>
              <a:t>, </a:t>
            </a:r>
            <a:r>
              <a:rPr lang="en-US" sz="1600" i="1" dirty="0">
                <a:effectLst/>
                <a:latin typeface="+mj-lt"/>
              </a:rPr>
              <a:t>75</a:t>
            </a:r>
            <a:r>
              <a:rPr lang="en-US" sz="1600" dirty="0">
                <a:effectLst/>
                <a:latin typeface="+mj-lt"/>
              </a:rPr>
              <a:t>(2), 173–178.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D9803A-EFB8-EF5E-8C26-11C0544B58C5}"/>
              </a:ext>
            </a:extLst>
          </p:cNvPr>
          <p:cNvSpPr txBox="1"/>
          <p:nvPr/>
        </p:nvSpPr>
        <p:spPr>
          <a:xfrm>
            <a:off x="1266567" y="5907167"/>
            <a:ext cx="66108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hlinkClick r:id="rId2"/>
              </a:rPr>
              <a:t>https://apastyle.apa.org/style-grammar-guidelines/references/examples</a:t>
            </a:r>
            <a:r>
              <a:rPr lang="en-US" sz="1200" dirty="0"/>
              <a:t> </a:t>
            </a:r>
          </a:p>
          <a:p>
            <a:endParaRPr lang="en-US" sz="1200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AB582EDD-550D-22DB-F122-CD9A82BAA635}"/>
              </a:ext>
            </a:extLst>
          </p:cNvPr>
          <p:cNvSpPr txBox="1">
            <a:spLocks/>
          </p:cNvSpPr>
          <p:nvPr/>
        </p:nvSpPr>
        <p:spPr>
          <a:xfrm>
            <a:off x="7312996" y="696286"/>
            <a:ext cx="1812021" cy="4802697"/>
          </a:xfrm>
          <a:prstGeom prst="rect">
            <a:avLst/>
          </a:prstGeom>
          <a:solidFill>
            <a:srgbClr val="E1FFEC"/>
          </a:solidFill>
        </p:spPr>
        <p:txBody>
          <a:bodyPr vert="horz" lIns="0" tIns="0" rIns="0" bIns="0" rtlCol="0">
            <a:noAutofit/>
          </a:bodyPr>
          <a:lstStyle>
            <a:lvl1pPr marL="189000" marR="0" indent="-135000" algn="l" defTabSz="914400" rtl="0" eaLnBrk="1" fontAlgn="base" latinLnBrk="0" hangingPunct="1">
              <a:lnSpc>
                <a:spcPts val="27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8000" indent="-135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800" b="0">
                <a:solidFill>
                  <a:schemeClr val="tx1"/>
                </a:solidFill>
                <a:latin typeface="+mn-lt"/>
              </a:defRPr>
            </a:lvl2pPr>
            <a:lvl3pPr marL="6858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0287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4pPr>
            <a:lvl5pPr marL="13716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125" b="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0574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24003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2743200" indent="0" algn="l" rtl="0" eaLnBrk="1" fontAlgn="base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61950" indent="-307975">
              <a:buFont typeface="Arial" panose="020B0604020202020204" pitchFamily="34" charset="0"/>
              <a:buNone/>
            </a:pPr>
            <a:r>
              <a:rPr lang="en-US" sz="1600" kern="0" dirty="0">
                <a:latin typeface="+mj-lt"/>
              </a:rPr>
              <a:t>Notice differences:</a:t>
            </a:r>
          </a:p>
          <a:p>
            <a:pPr marL="361950" indent="-307975">
              <a:buFont typeface="Arial" panose="020B0604020202020204" pitchFamily="34" charset="0"/>
              <a:buNone/>
            </a:pPr>
            <a:endParaRPr lang="en-US" sz="1600" kern="0" dirty="0">
              <a:latin typeface="+mj-lt"/>
            </a:endParaRPr>
          </a:p>
          <a:p>
            <a:pPr marL="361950" indent="-307975">
              <a:buFont typeface="Arial" panose="020B0604020202020204" pitchFamily="34" charset="0"/>
              <a:buNone/>
            </a:pPr>
            <a:r>
              <a:rPr lang="en-US" sz="1600" kern="0" dirty="0">
                <a:latin typeface="+mj-lt"/>
              </a:rPr>
              <a:t>Book with one author</a:t>
            </a:r>
          </a:p>
          <a:p>
            <a:pPr marL="361950" indent="-307975">
              <a:buFont typeface="Arial" panose="020B0604020202020204" pitchFamily="34" charset="0"/>
              <a:buNone/>
            </a:pPr>
            <a:r>
              <a:rPr lang="en-US" sz="1600" kern="0" dirty="0">
                <a:latin typeface="+mj-lt"/>
              </a:rPr>
              <a:t>Book with many authors</a:t>
            </a:r>
          </a:p>
          <a:p>
            <a:pPr marL="361950" indent="-307975">
              <a:buFont typeface="Arial" panose="020B0604020202020204" pitchFamily="34" charset="0"/>
              <a:buNone/>
            </a:pPr>
            <a:endParaRPr lang="en-US" sz="1600" kern="0" dirty="0">
              <a:latin typeface="+mj-lt"/>
            </a:endParaRPr>
          </a:p>
          <a:p>
            <a:pPr marL="361950" indent="-307975">
              <a:buFont typeface="Arial" panose="020B0604020202020204" pitchFamily="34" charset="0"/>
              <a:buNone/>
            </a:pPr>
            <a:endParaRPr lang="en-US" sz="1600" kern="0" dirty="0">
              <a:latin typeface="+mj-lt"/>
            </a:endParaRPr>
          </a:p>
          <a:p>
            <a:pPr marL="361950" indent="-307975">
              <a:buFont typeface="Arial" panose="020B0604020202020204" pitchFamily="34" charset="0"/>
              <a:buNone/>
            </a:pPr>
            <a:r>
              <a:rPr lang="en-US" sz="1600" kern="0" dirty="0">
                <a:latin typeface="+mj-lt"/>
              </a:rPr>
              <a:t>Book chapter</a:t>
            </a:r>
          </a:p>
          <a:p>
            <a:pPr marL="361950" indent="-307975">
              <a:buFont typeface="Arial" panose="020B0604020202020204" pitchFamily="34" charset="0"/>
              <a:buNone/>
            </a:pPr>
            <a:endParaRPr lang="en-US" sz="1600" kern="0" dirty="0">
              <a:latin typeface="+mj-lt"/>
            </a:endParaRPr>
          </a:p>
          <a:p>
            <a:pPr marL="361950" indent="-307975">
              <a:buFont typeface="Arial" panose="020B0604020202020204" pitchFamily="34" charset="0"/>
              <a:buNone/>
            </a:pPr>
            <a:endParaRPr lang="en-US" sz="1600" kern="0" dirty="0">
              <a:latin typeface="+mj-lt"/>
            </a:endParaRPr>
          </a:p>
          <a:p>
            <a:pPr marL="361950" indent="-307975">
              <a:buFont typeface="Arial" panose="020B0604020202020204" pitchFamily="34" charset="0"/>
              <a:buNone/>
            </a:pPr>
            <a:r>
              <a:rPr lang="en-US" sz="1600" kern="0" dirty="0">
                <a:latin typeface="+mj-lt"/>
              </a:rPr>
              <a:t>OECD report</a:t>
            </a:r>
          </a:p>
          <a:p>
            <a:pPr marL="361950" indent="-307975">
              <a:buFont typeface="Arial" panose="020B0604020202020204" pitchFamily="34" charset="0"/>
              <a:buNone/>
            </a:pPr>
            <a:r>
              <a:rPr lang="en-US" sz="1600" kern="0" dirty="0">
                <a:latin typeface="+mj-lt"/>
              </a:rPr>
              <a:t>Journal </a:t>
            </a:r>
            <a:r>
              <a:rPr lang="en-US" sz="1600" kern="0" dirty="0" err="1">
                <a:latin typeface="+mj-lt"/>
              </a:rPr>
              <a:t>arcticle</a:t>
            </a:r>
            <a:endParaRPr lang="en-US" sz="1600" kern="0" dirty="0">
              <a:latin typeface="+mj-lt"/>
            </a:endParaRPr>
          </a:p>
          <a:p>
            <a:pPr marL="361950" indent="-307975">
              <a:buFont typeface="Arial" panose="020B0604020202020204" pitchFamily="34" charset="0"/>
              <a:buNone/>
            </a:pPr>
            <a:endParaRPr lang="en-US" sz="1600" kern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42969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06E642-A3F5-D34D-2B39-B653EEB606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dirty="0"/>
              <a:t>Source: American Psychological Association. (2020). Publication manual of the American Psychological Association (7th ed.). https://doi.org/10.1037/0000165-000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0E9656-7D55-381C-4D09-2ADEBC2157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29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DD9E330-DABD-C284-0180-AF83A4F76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BCC0AEB-E8F5-9D81-249D-FC6BD16A9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013D13-D01D-F0A8-D136-88BB61B70D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8000"/>
            <a:ext cx="9144000" cy="556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288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33E91F9-1D42-F27B-B45C-D92B0A11A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Capitalization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951AF5-C556-24CB-C112-6FB4083E6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49" y="1539602"/>
            <a:ext cx="8518275" cy="4598398"/>
          </a:xfrm>
        </p:spPr>
        <p:txBody>
          <a:bodyPr/>
          <a:lstStyle/>
          <a:p>
            <a:pPr marL="54000" indent="0">
              <a:buNone/>
            </a:pPr>
            <a:r>
              <a:rPr lang="en-US" sz="1800" b="1" i="0" u="none" strike="noStrike" baseline="0" dirty="0">
                <a:latin typeface="+mj-lt"/>
              </a:rPr>
              <a:t>Capitalize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dirty="0">
                <a:latin typeface="+mj-lt"/>
              </a:rPr>
              <a:t>T</a:t>
            </a:r>
            <a:r>
              <a:rPr lang="en-US" sz="1800" b="0" i="0" u="none" strike="noStrike" baseline="0" dirty="0">
                <a:latin typeface="+mj-lt"/>
              </a:rPr>
              <a:t>he first word in a complete sentence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dirty="0">
                <a:latin typeface="+mj-lt"/>
              </a:rPr>
              <a:t>N</a:t>
            </a:r>
            <a:r>
              <a:rPr lang="en-US" sz="1800" b="0" i="0" u="none" strike="noStrike" baseline="0" dirty="0">
                <a:latin typeface="+mj-lt"/>
              </a:rPr>
              <a:t>ames of racial and ethnic groups (“We interviewed 25 Black women”)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b="0" i="0" u="none" strike="noStrike" baseline="0" dirty="0">
                <a:latin typeface="+mj-lt"/>
              </a:rPr>
              <a:t>Nouns Followed by Numerals or Letters (Figure 2.4, Chapter 5)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b="0" i="0" u="none" strike="noStrike" baseline="0" dirty="0">
                <a:latin typeface="+mj-lt"/>
              </a:rPr>
              <a:t>Job Titles and Positions when the title precedes a name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latin typeface="+mj-lt"/>
              </a:rPr>
              <a:t>“</a:t>
            </a:r>
            <a:r>
              <a:rPr lang="en-US" sz="1800" b="0" u="none" strike="noStrike" baseline="0" dirty="0">
                <a:latin typeface="+mj-lt"/>
              </a:rPr>
              <a:t>Executive Director of Marketing Carolina Espinoza….”</a:t>
            </a:r>
          </a:p>
          <a:p>
            <a:pPr marL="54000" indent="0">
              <a:buNone/>
            </a:pPr>
            <a:endParaRPr lang="en-US" sz="1800" b="1" i="0" u="none" strike="noStrike" baseline="0" dirty="0">
              <a:latin typeface="+mj-lt"/>
            </a:endParaRPr>
          </a:p>
          <a:p>
            <a:pPr marL="54000" indent="0">
              <a:buNone/>
            </a:pPr>
            <a:r>
              <a:rPr lang="en-US" sz="1800" b="1" i="0" u="none" strike="noStrike" baseline="0" dirty="0">
                <a:latin typeface="+mj-lt"/>
              </a:rPr>
              <a:t>Do not capitalize </a:t>
            </a:r>
          </a:p>
          <a:p>
            <a:pPr marL="396900" indent="-342900">
              <a:buFont typeface="+mj-lt"/>
              <a:buAutoNum type="arabicPeriod"/>
            </a:pPr>
            <a:r>
              <a:rPr lang="en-US" sz="1800" b="0" i="0" u="none" strike="noStrike" baseline="0" dirty="0">
                <a:latin typeface="+mj-lt"/>
              </a:rPr>
              <a:t>A personal name that begins with a lowercase letter when the name begins a sentence; alternatively, reword the sentence</a:t>
            </a:r>
          </a:p>
          <a:p>
            <a:pPr marL="54000" indent="0">
              <a:buNone/>
            </a:pPr>
            <a:r>
              <a:rPr lang="en-US" sz="1800" b="0" i="1" u="none" strike="noStrike" baseline="0" dirty="0">
                <a:latin typeface="+mj-lt"/>
              </a:rPr>
              <a:t>	“</a:t>
            </a:r>
            <a:r>
              <a:rPr lang="en-US" sz="1800" i="1" dirty="0">
                <a:latin typeface="+mj-lt"/>
              </a:rPr>
              <a:t>… </a:t>
            </a:r>
            <a:r>
              <a:rPr lang="en-US" sz="1800" b="0" u="none" strike="noStrike" baseline="0" dirty="0">
                <a:latin typeface="+mj-lt"/>
              </a:rPr>
              <a:t>after the test. </a:t>
            </a:r>
            <a:r>
              <a:rPr lang="en-US" sz="1800" b="0" u="none" strike="noStrike" baseline="0" dirty="0">
                <a:solidFill>
                  <a:srgbClr val="0000DC"/>
                </a:solidFill>
                <a:latin typeface="+mj-lt"/>
              </a:rPr>
              <a:t>van</a:t>
            </a:r>
            <a:r>
              <a:rPr lang="en-US" sz="1800" b="0" u="none" strike="noStrike" baseline="0" dirty="0">
                <a:latin typeface="+mj-lt"/>
              </a:rPr>
              <a:t> de </a:t>
            </a:r>
            <a:r>
              <a:rPr lang="en-US" sz="1800" b="0" u="none" strike="noStrike" baseline="0" dirty="0" err="1">
                <a:latin typeface="+mj-lt"/>
              </a:rPr>
              <a:t>Vijver</a:t>
            </a:r>
            <a:r>
              <a:rPr lang="en-US" sz="1800" b="0" u="none" strike="noStrike" baseline="0" dirty="0">
                <a:latin typeface="+mj-lt"/>
              </a:rPr>
              <a:t> et al. (2019) concluded …”</a:t>
            </a:r>
          </a:p>
          <a:p>
            <a:pPr marL="396900" indent="-342900">
              <a:buFont typeface="+mj-lt"/>
              <a:buAutoNum type="arabicPeriod" startAt="2"/>
            </a:pPr>
            <a:r>
              <a:rPr lang="en-US" sz="1800" dirty="0">
                <a:latin typeface="+mj-lt"/>
              </a:rPr>
              <a:t>Statistical</a:t>
            </a:r>
            <a:r>
              <a:rPr lang="en-US" sz="1800" b="0" i="0" u="none" strike="noStrike" baseline="0" dirty="0">
                <a:latin typeface="+mj-lt"/>
              </a:rPr>
              <a:t> terms (t-test, p-value)</a:t>
            </a:r>
            <a:endParaRPr lang="en-US" sz="1800" dirty="0">
              <a:latin typeface="+mj-lt"/>
            </a:endParaRPr>
          </a:p>
          <a:p>
            <a:pPr marL="396900" indent="-342900">
              <a:buFont typeface="+mj-lt"/>
              <a:buAutoNum type="arabicPeriod" startAt="2"/>
            </a:pPr>
            <a:r>
              <a:rPr lang="en-US" sz="1800" dirty="0">
                <a:latin typeface="+mj-lt"/>
              </a:rPr>
              <a:t>A</a:t>
            </a:r>
            <a:r>
              <a:rPr lang="en-US" sz="1800" b="0" i="0" u="none" strike="noStrike" baseline="0" dirty="0">
                <a:latin typeface="+mj-lt"/>
              </a:rPr>
              <a:t> proper noun that begins with a lowercase (iPad, eBay)</a:t>
            </a:r>
          </a:p>
          <a:p>
            <a:pPr marL="396900" indent="-342900">
              <a:buFont typeface="+mj-lt"/>
              <a:buAutoNum type="arabicPeriod" startAt="2"/>
            </a:pPr>
            <a:endParaRPr lang="en-US" sz="1800" b="0" i="0" u="none" strike="noStrike" baseline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388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E5F69D6-0686-1896-AE2A-B4C7058BD2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6CEC75-F8D9-512B-3240-76E6C98E13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30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93F663F-866B-EEFC-3D9F-41AA33928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proper APA citation format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4C0151-7000-A2BE-97B5-D5184A971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Correct APA citation:</a:t>
            </a:r>
          </a:p>
          <a:p>
            <a:pPr marL="360363" indent="-306388">
              <a:buNone/>
            </a:pPr>
            <a:r>
              <a:rPr lang="en-US" sz="180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Brell</a:t>
            </a:r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, C., </a:t>
            </a:r>
            <a:r>
              <a:rPr lang="en-US" sz="180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Dustmann</a:t>
            </a:r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, C., &amp; Preston, I. (2020). The labor market integration of refugee migrants in high-income countries. </a:t>
            </a:r>
            <a:r>
              <a:rPr lang="en-US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Journal of Economic Perspectives</a:t>
            </a:r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, </a:t>
            </a:r>
            <a:r>
              <a:rPr lang="en-US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34</a:t>
            </a:r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(1), 94-121.</a:t>
            </a:r>
            <a:endParaRPr lang="en-US" sz="1800" dirty="0"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54000" indent="0">
              <a:buNone/>
            </a:pPr>
            <a:endParaRPr lang="en-US" dirty="0"/>
          </a:p>
          <a:p>
            <a:pPr marL="54000" indent="0">
              <a:buNone/>
            </a:pPr>
            <a:r>
              <a:rPr lang="en-US" dirty="0"/>
              <a:t>- Incorrect citation</a:t>
            </a:r>
          </a:p>
          <a:p>
            <a:pPr marL="360363" indent="-306388">
              <a:buNone/>
            </a:pPr>
            <a:r>
              <a:rPr lang="en-US" sz="1800" dirty="0"/>
              <a:t>Alejandra </a:t>
            </a:r>
            <a:r>
              <a:rPr lang="en-US" sz="1800" dirty="0" err="1"/>
              <a:t>Mizala</a:t>
            </a:r>
            <a:r>
              <a:rPr lang="en-US" sz="1800" dirty="0"/>
              <a:t>, Pilar </a:t>
            </a:r>
            <a:r>
              <a:rPr lang="en-US" sz="1800" dirty="0" err="1"/>
              <a:t>Romaguera</a:t>
            </a:r>
            <a:r>
              <a:rPr lang="en-US" sz="1800" dirty="0"/>
              <a:t>, Sebastián Gallegos, Public–private wage gap in Latin America (1992–2007): A matching approach, </a:t>
            </a:r>
            <a:r>
              <a:rPr lang="en-US" sz="1800" dirty="0" err="1"/>
              <a:t>Labour</a:t>
            </a:r>
            <a:r>
              <a:rPr lang="en-US" sz="1800" dirty="0"/>
              <a:t> Economics, Volume 18, Supplement 1, 2011, Pages S115-S131, ISSN 0927-5371, </a:t>
            </a:r>
            <a:r>
              <a:rPr lang="en-US" sz="1800" dirty="0">
                <a:hlinkClick r:id="rId2"/>
              </a:rPr>
              <a:t>https://doi.org/10.1016/j.labeco.2011.08.004</a:t>
            </a:r>
            <a:r>
              <a:rPr lang="en-US" sz="1800" dirty="0"/>
              <a:t>.</a:t>
            </a:r>
          </a:p>
          <a:p>
            <a:pPr marL="360363" indent="-306388">
              <a:buNone/>
            </a:pPr>
            <a:r>
              <a:rPr lang="en-GB" sz="18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Carrillo, P., </a:t>
            </a:r>
            <a:r>
              <a:rPr lang="en-GB" sz="1800" dirty="0" err="1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Gandelman</a:t>
            </a:r>
            <a:r>
              <a:rPr lang="en-GB" sz="18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N. &amp; </a:t>
            </a:r>
            <a:r>
              <a:rPr lang="en-GB" sz="1800" dirty="0" err="1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Robano</a:t>
            </a:r>
            <a:r>
              <a:rPr lang="en-GB" sz="18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V. Sticky floors and glass ceilings in Latin America. J Econ Inequal 12, 339–361 (2014).</a:t>
            </a:r>
            <a:r>
              <a:rPr lang="en-GB" sz="1800" dirty="0">
                <a:solidFill>
                  <a:srgbClr val="333333"/>
                </a:solidFill>
                <a:effectLst/>
                <a:latin typeface="Segoe UI" panose="020B0502040204020203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u="sng" dirty="0">
                <a:solidFill>
                  <a:srgbClr val="0000DC"/>
                </a:solidFill>
                <a:effectLst/>
                <a:latin typeface="Segoe UI" panose="020B0502040204020203" pitchFamily="34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https://doi.org/10.1007/s10888-013-9258-3</a:t>
            </a:r>
            <a:endParaRPr lang="en-US" sz="1800" dirty="0"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5400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375927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E5F69D6-0686-1896-AE2A-B4C7058BD2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6CEC75-F8D9-512B-3240-76E6C98E13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31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93F663F-866B-EEFC-3D9F-41AA33928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proper APA citation format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4C0151-7000-A2BE-97B5-D5184A971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latin typeface="+mj-lt"/>
              </a:rPr>
              <a:t>Correct APA citation:</a:t>
            </a:r>
          </a:p>
          <a:p>
            <a:pPr marL="360363" indent="-306388">
              <a:buNone/>
            </a:pPr>
            <a:r>
              <a:rPr lang="en-US" sz="1800" dirty="0" err="1">
                <a:solidFill>
                  <a:srgbClr val="222222"/>
                </a:solidFill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Brell</a:t>
            </a:r>
            <a:r>
              <a:rPr lang="en-US" sz="1800" dirty="0">
                <a:solidFill>
                  <a:srgbClr val="222222"/>
                </a:solidFill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, C., </a:t>
            </a:r>
            <a:r>
              <a:rPr lang="en-US" sz="1800" dirty="0" err="1">
                <a:solidFill>
                  <a:srgbClr val="222222"/>
                </a:solidFill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Dustmann</a:t>
            </a:r>
            <a:r>
              <a:rPr lang="en-US" sz="1800" dirty="0">
                <a:solidFill>
                  <a:srgbClr val="222222"/>
                </a:solidFill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, C., &amp; Preston, I. (2020). The labor market integration of refugee migrants in high-income countries. </a:t>
            </a:r>
            <a:r>
              <a:rPr lang="en-US" sz="1800" i="1" dirty="0">
                <a:solidFill>
                  <a:srgbClr val="222222"/>
                </a:solidFill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Journal of Economic Perspectives</a:t>
            </a:r>
            <a:r>
              <a:rPr lang="en-US" sz="1800" dirty="0">
                <a:solidFill>
                  <a:srgbClr val="222222"/>
                </a:solidFill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, </a:t>
            </a:r>
            <a:r>
              <a:rPr lang="en-US" sz="1800" i="1" dirty="0">
                <a:solidFill>
                  <a:srgbClr val="222222"/>
                </a:solidFill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34</a:t>
            </a:r>
            <a:r>
              <a:rPr lang="en-US" sz="1800" dirty="0">
                <a:solidFill>
                  <a:srgbClr val="222222"/>
                </a:solidFill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(1), 94-121.</a:t>
            </a:r>
            <a:endParaRPr lang="en-US" sz="1800" dirty="0">
              <a:effectLst/>
              <a:latin typeface="+mj-lt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54000" indent="0">
              <a:buNone/>
            </a:pPr>
            <a:endParaRPr lang="en-US" sz="1800" dirty="0">
              <a:latin typeface="+mj-lt"/>
            </a:endParaRPr>
          </a:p>
          <a:p>
            <a:pPr marL="54000" indent="0">
              <a:buNone/>
            </a:pPr>
            <a:r>
              <a:rPr lang="en-US" sz="1800" dirty="0">
                <a:latin typeface="+mj-lt"/>
              </a:rPr>
              <a:t>- Incorrect citation</a:t>
            </a:r>
          </a:p>
          <a:p>
            <a:pPr marL="360363" indent="-306388">
              <a:buNone/>
            </a:pPr>
            <a:r>
              <a:rPr lang="en-US" sz="1800" dirty="0">
                <a:highlight>
                  <a:srgbClr val="FFFF00"/>
                </a:highlight>
                <a:latin typeface="+mj-lt"/>
              </a:rPr>
              <a:t>Alejandra </a:t>
            </a:r>
            <a:r>
              <a:rPr lang="en-US" sz="1800" dirty="0" err="1">
                <a:highlight>
                  <a:srgbClr val="FFFF00"/>
                </a:highlight>
                <a:latin typeface="+mj-lt"/>
              </a:rPr>
              <a:t>Mizala</a:t>
            </a:r>
            <a:r>
              <a:rPr lang="en-US" sz="1800" dirty="0">
                <a:highlight>
                  <a:srgbClr val="FFFF00"/>
                </a:highlight>
                <a:latin typeface="+mj-lt"/>
              </a:rPr>
              <a:t>, Pilar </a:t>
            </a:r>
            <a:r>
              <a:rPr lang="en-US" sz="1800" dirty="0" err="1">
                <a:highlight>
                  <a:srgbClr val="FFFF00"/>
                </a:highlight>
                <a:latin typeface="+mj-lt"/>
              </a:rPr>
              <a:t>Romaguera</a:t>
            </a:r>
            <a:r>
              <a:rPr lang="en-US" sz="1800" dirty="0">
                <a:highlight>
                  <a:srgbClr val="FFFF00"/>
                </a:highlight>
                <a:latin typeface="+mj-lt"/>
              </a:rPr>
              <a:t>, Sebastián Gallegos</a:t>
            </a:r>
            <a:r>
              <a:rPr lang="en-US" sz="1800" dirty="0">
                <a:latin typeface="+mj-lt"/>
              </a:rPr>
              <a:t>, Public–private wage gap in Latin America (1992–2007): A matching approach, </a:t>
            </a:r>
            <a:r>
              <a:rPr lang="en-US" sz="1800" dirty="0" err="1">
                <a:latin typeface="+mj-lt"/>
              </a:rPr>
              <a:t>Labour</a:t>
            </a:r>
            <a:r>
              <a:rPr lang="en-US" sz="1800" dirty="0">
                <a:latin typeface="+mj-lt"/>
              </a:rPr>
              <a:t> Economics, </a:t>
            </a:r>
            <a:r>
              <a:rPr lang="en-US" sz="1800" dirty="0">
                <a:highlight>
                  <a:srgbClr val="FFFF00"/>
                </a:highlight>
                <a:latin typeface="+mj-lt"/>
              </a:rPr>
              <a:t>Volume 18, Supplement 1, 2011, Pages S115-S131, ISSN 0927-5371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>
                <a:latin typeface="+mj-lt"/>
                <a:hlinkClick r:id="rId2"/>
              </a:rPr>
              <a:t>https://doi.org/10.1016/j.labeco.2011.08.004</a:t>
            </a:r>
            <a:r>
              <a:rPr lang="en-US" sz="1800" dirty="0">
                <a:latin typeface="+mj-lt"/>
              </a:rPr>
              <a:t>.</a:t>
            </a:r>
          </a:p>
          <a:p>
            <a:pPr marL="360363" indent="-306388">
              <a:buNone/>
            </a:pPr>
            <a:r>
              <a:rPr lang="en-GB" sz="1800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Carrillo, P., </a:t>
            </a:r>
            <a:r>
              <a:rPr lang="en-GB" sz="1800" dirty="0" err="1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Gandelman</a:t>
            </a:r>
            <a:r>
              <a:rPr lang="en-GB" sz="1800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, N. &amp; </a:t>
            </a:r>
            <a:r>
              <a:rPr lang="en-GB" sz="1800" dirty="0" err="1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Robano</a:t>
            </a:r>
            <a:r>
              <a:rPr lang="en-GB" sz="1800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, V. Sticky floors and glass ceilings in Latin America. </a:t>
            </a:r>
            <a:r>
              <a:rPr lang="en-GB" sz="1800" dirty="0">
                <a:effectLst/>
                <a:highlight>
                  <a:srgbClr val="FFFF00"/>
                </a:highlight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J Econ Inequal </a:t>
            </a:r>
            <a:r>
              <a:rPr lang="en-GB" sz="1800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12, 339–361 (2014).</a:t>
            </a:r>
            <a:r>
              <a:rPr lang="en-GB" sz="1800" dirty="0">
                <a:solidFill>
                  <a:srgbClr val="333333"/>
                </a:solidFill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u="sng" dirty="0">
                <a:solidFill>
                  <a:srgbClr val="0000DC"/>
                </a:solidFill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https://doi.org/10.1007/s10888-013-9258-3</a:t>
            </a:r>
            <a:endParaRPr lang="en-US" sz="1800" dirty="0">
              <a:effectLst/>
              <a:latin typeface="+mj-lt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54000" indent="0">
              <a:buNone/>
            </a:pP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51201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F0C7467-18EC-2D45-7B8D-6CA1A88D24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31A00B-04F7-D1D9-1132-ADA1ECBBEF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32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8BB5115-66FE-964D-D7B5-44D1F77E7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410960" cy="451576"/>
          </a:xfrm>
        </p:spPr>
        <p:txBody>
          <a:bodyPr/>
          <a:lstStyle/>
          <a:p>
            <a:r>
              <a:rPr lang="en-US" dirty="0"/>
              <a:t>Include a proper citation in the first sentence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FBCC8C-C7F0-BA1E-5023-47E7BA09E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rabicPeriod"/>
            </a:pPr>
            <a:r>
              <a:rPr lang="en-US" dirty="0"/>
              <a:t>In this article, they examine…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/>
              <a:t>In this article, the authors examine…  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/>
              <a:t>This article by </a:t>
            </a:r>
            <a:r>
              <a:rPr lang="en-US" dirty="0" err="1"/>
              <a:t>Reil</a:t>
            </a:r>
            <a:r>
              <a:rPr lang="en-US" dirty="0"/>
              <a:t> et al. (2021) investigates…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/>
              <a:t>This study explores… 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/>
              <a:t>Reil</a:t>
            </a:r>
            <a:r>
              <a:rPr lang="en-US" dirty="0"/>
              <a:t> (2021) explores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/>
              <a:t>Reil</a:t>
            </a:r>
            <a:r>
              <a:rPr lang="en-US" dirty="0"/>
              <a:t> et al. (2021) provide an overview 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/>
              <a:t>Reil</a:t>
            </a:r>
            <a:r>
              <a:rPr lang="en-US" dirty="0"/>
              <a:t> et al. study from 2021…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/>
              <a:t>Reil</a:t>
            </a:r>
            <a:r>
              <a:rPr lang="en-US" dirty="0"/>
              <a:t> et al. (2021) basically highlight… 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/>
              <a:t>Reil</a:t>
            </a:r>
            <a:r>
              <a:rPr lang="en-US" dirty="0"/>
              <a:t> et al.’s (2021) article explores… 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/>
              <a:t>Reil</a:t>
            </a:r>
            <a:r>
              <a:rPr lang="en-US" dirty="0"/>
              <a:t>, M. &amp; </a:t>
            </a:r>
            <a:r>
              <a:rPr lang="en-US" dirty="0" err="1"/>
              <a:t>Petkovski</a:t>
            </a:r>
            <a:r>
              <a:rPr lang="en-US" dirty="0"/>
              <a:t>, D. (2021) analyzed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/>
              <a:t>The article "Blockchain as a disruptive technology for business: A systematic review" by </a:t>
            </a:r>
            <a:r>
              <a:rPr lang="en-US" dirty="0" err="1"/>
              <a:t>Reil</a:t>
            </a:r>
            <a:r>
              <a:rPr lang="en-US" dirty="0"/>
              <a:t> et al. provides… </a:t>
            </a:r>
          </a:p>
        </p:txBody>
      </p:sp>
    </p:spTree>
    <p:extLst>
      <p:ext uri="{BB962C8B-B14F-4D97-AF65-F5344CB8AC3E}">
        <p14:creationId xmlns:p14="http://schemas.microsoft.com/office/powerpoint/2010/main" val="31634464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F0C7467-18EC-2D45-7B8D-6CA1A88D24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31A00B-04F7-D1D9-1132-ADA1ECBBEF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33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8BB5115-66FE-964D-D7B5-44D1F77E7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410960" cy="451576"/>
          </a:xfrm>
        </p:spPr>
        <p:txBody>
          <a:bodyPr/>
          <a:lstStyle/>
          <a:p>
            <a:r>
              <a:rPr lang="en-US" dirty="0"/>
              <a:t>Include a proper citation in the first sentence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FBCC8C-C7F0-BA1E-5023-47E7BA09E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rabicPeriod"/>
            </a:pPr>
            <a:r>
              <a:rPr lang="en-US" dirty="0"/>
              <a:t>In this article, they examine…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/>
              <a:t>In this article, the authors examine…  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/>
              <a:t>This article by </a:t>
            </a:r>
            <a:r>
              <a:rPr lang="en-US" dirty="0" err="1"/>
              <a:t>Reil</a:t>
            </a:r>
            <a:r>
              <a:rPr lang="en-US" dirty="0"/>
              <a:t> et al. (2021) investigates…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/>
              <a:t>This study explores… 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>
                <a:highlight>
                  <a:srgbClr val="FFFF00"/>
                </a:highlight>
              </a:rPr>
              <a:t>Reil</a:t>
            </a:r>
            <a:r>
              <a:rPr lang="en-US" dirty="0">
                <a:highlight>
                  <a:srgbClr val="FFFF00"/>
                </a:highlight>
              </a:rPr>
              <a:t> (2021) explores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>
                <a:highlight>
                  <a:srgbClr val="FFFF00"/>
                </a:highlight>
              </a:rPr>
              <a:t>Reil</a:t>
            </a:r>
            <a:r>
              <a:rPr lang="en-US" dirty="0">
                <a:highlight>
                  <a:srgbClr val="FFFF00"/>
                </a:highlight>
              </a:rPr>
              <a:t> et al. (2021) provide an overview 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/>
              <a:t>Reil</a:t>
            </a:r>
            <a:r>
              <a:rPr lang="en-US" dirty="0"/>
              <a:t> et al. study from 2021…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>
                <a:highlight>
                  <a:srgbClr val="FFFF00"/>
                </a:highlight>
              </a:rPr>
              <a:t>Reil</a:t>
            </a:r>
            <a:r>
              <a:rPr lang="en-US" dirty="0">
                <a:highlight>
                  <a:srgbClr val="FFFF00"/>
                </a:highlight>
              </a:rPr>
              <a:t> et al. (2021) basically highlight… 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/>
              <a:t>Reil</a:t>
            </a:r>
            <a:r>
              <a:rPr lang="en-US" dirty="0"/>
              <a:t> et al.’s (2021) article explores… 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 err="1"/>
              <a:t>Reil</a:t>
            </a:r>
            <a:r>
              <a:rPr lang="en-US" dirty="0"/>
              <a:t>, M. &amp; </a:t>
            </a:r>
            <a:r>
              <a:rPr lang="en-US" dirty="0" err="1"/>
              <a:t>Petkovski</a:t>
            </a:r>
            <a:r>
              <a:rPr lang="en-US" dirty="0"/>
              <a:t>, D. (2021) analyzed</a:t>
            </a:r>
          </a:p>
          <a:p>
            <a:pPr marL="511200" indent="-457200">
              <a:buFont typeface="+mj-lt"/>
              <a:buAutoNum type="arabicPeriod"/>
            </a:pPr>
            <a:r>
              <a:rPr lang="en-US" dirty="0"/>
              <a:t>The article "Blockchain as a disruptive technology for business: A systematic review" by </a:t>
            </a:r>
            <a:r>
              <a:rPr lang="en-US" dirty="0" err="1"/>
              <a:t>Reil</a:t>
            </a:r>
            <a:r>
              <a:rPr lang="en-US" dirty="0"/>
              <a:t> et al. provides… </a:t>
            </a:r>
          </a:p>
        </p:txBody>
      </p:sp>
    </p:spTree>
    <p:extLst>
      <p:ext uri="{BB962C8B-B14F-4D97-AF65-F5344CB8AC3E}">
        <p14:creationId xmlns:p14="http://schemas.microsoft.com/office/powerpoint/2010/main" val="20145294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939B9A-135F-4214-B57F-4D5F15D12A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4B6C7C-B2B9-4029-9A46-DFD7D963B5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34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D84679A-C19F-420C-8918-FB65CD35B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APA citation style  (problems)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B80808-22C9-44DD-8B7E-429BEB46C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i-FI" dirty="0">
                <a:latin typeface="+mj-lt"/>
              </a:rPr>
              <a:t>Kannan, P. K., &amp; Li, H. (2017) explain </a:t>
            </a:r>
          </a:p>
          <a:p>
            <a:pPr>
              <a:lnSpc>
                <a:spcPct val="150000"/>
              </a:lnSpc>
            </a:pPr>
            <a:r>
              <a:rPr lang="en-US" kern="0" dirty="0" err="1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Ganie</a:t>
            </a:r>
            <a:r>
              <a:rPr lang="en-US" kern="0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et al.'s (2023) study gives …</a:t>
            </a:r>
          </a:p>
          <a:p>
            <a:pPr>
              <a:lnSpc>
                <a:spcPct val="150000"/>
              </a:lnSpc>
            </a:pPr>
            <a:r>
              <a:rPr lang="en-US" dirty="0">
                <a:effectLst/>
                <a:latin typeface="+mj-lt"/>
                <a:ea typeface="MS Mincho" panose="02020609040205080304" pitchFamily="49" charset="-128"/>
              </a:rPr>
              <a:t>Mbah and </a:t>
            </a:r>
            <a:r>
              <a:rPr lang="en-US" dirty="0" err="1">
                <a:effectLst/>
                <a:latin typeface="+mj-lt"/>
                <a:ea typeface="MS Mincho" panose="02020609040205080304" pitchFamily="49" charset="-128"/>
              </a:rPr>
              <a:t>Wasum</a:t>
            </a:r>
            <a:r>
              <a:rPr lang="en-US" dirty="0">
                <a:effectLst/>
                <a:latin typeface="+mj-lt"/>
                <a:ea typeface="MS Mincho" panose="02020609040205080304" pitchFamily="49" charset="-128"/>
              </a:rPr>
              <a:t> (2022) refer to Jones (2022) highlighting 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Shokeen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and P.K.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Bhoyar's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(2023) study offers </a:t>
            </a:r>
            <a:endParaRPr lang="en-US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+mj-lt"/>
              </a:rPr>
              <a:t>(</a:t>
            </a:r>
            <a:r>
              <a:rPr lang="en-US" dirty="0" err="1">
                <a:latin typeface="+mj-lt"/>
              </a:rPr>
              <a:t>Kushwah</a:t>
            </a:r>
            <a:r>
              <a:rPr lang="en-US" dirty="0">
                <a:latin typeface="+mj-lt"/>
              </a:rPr>
              <a:t> et al., 2019) explore the study to understand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+mj-lt"/>
              </a:rPr>
              <a:t>… no certainty of safety. (Morgan &amp; Ross, 2015) In 2013, the …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+mj-lt"/>
              </a:rPr>
              <a:t>In contrast, Park et al. Address the …</a:t>
            </a:r>
          </a:p>
          <a:p>
            <a:pPr>
              <a:lnSpc>
                <a:spcPct val="150000"/>
              </a:lnSpc>
            </a:pPr>
            <a:r>
              <a:rPr lang="cs-CZ" sz="1800" dirty="0" err="1">
                <a:latin typeface="+mj-lt"/>
              </a:rPr>
              <a:t>However</a:t>
            </a:r>
            <a:r>
              <a:rPr lang="cs-CZ" sz="1800" dirty="0">
                <a:latin typeface="+mj-lt"/>
              </a:rPr>
              <a:t>, </a:t>
            </a:r>
            <a:r>
              <a:rPr lang="cs-CZ" sz="1800" dirty="0" err="1">
                <a:latin typeface="+mj-lt"/>
              </a:rPr>
              <a:t>Lien</a:t>
            </a:r>
            <a:r>
              <a:rPr lang="cs-CZ" sz="1800" dirty="0">
                <a:latin typeface="+mj-lt"/>
              </a:rPr>
              <a:t>, C. H., </a:t>
            </a:r>
            <a:r>
              <a:rPr lang="cs-CZ" sz="1800" dirty="0" err="1">
                <a:latin typeface="+mj-lt"/>
              </a:rPr>
              <a:t>Wen</a:t>
            </a:r>
            <a:r>
              <a:rPr lang="cs-CZ" sz="1800" dirty="0">
                <a:latin typeface="+mj-lt"/>
              </a:rPr>
              <a:t>, M. J., </a:t>
            </a:r>
            <a:r>
              <a:rPr lang="cs-CZ" sz="1800" dirty="0" err="1">
                <a:latin typeface="+mj-lt"/>
              </a:rPr>
              <a:t>Huang</a:t>
            </a:r>
            <a:r>
              <a:rPr lang="cs-CZ" sz="1800" dirty="0">
                <a:latin typeface="+mj-lt"/>
              </a:rPr>
              <a:t>, L. C., &amp; </a:t>
            </a:r>
            <a:r>
              <a:rPr lang="cs-CZ" sz="1800" dirty="0" err="1">
                <a:latin typeface="+mj-lt"/>
              </a:rPr>
              <a:t>Wu</a:t>
            </a:r>
            <a:r>
              <a:rPr lang="cs-CZ" sz="1800" dirty="0">
                <a:latin typeface="+mj-lt"/>
              </a:rPr>
              <a:t>, K. L. (2015) </a:t>
            </a:r>
            <a:r>
              <a:rPr lang="cs-CZ" sz="1800" dirty="0" err="1">
                <a:latin typeface="+mj-lt"/>
              </a:rPr>
              <a:t>identify</a:t>
            </a:r>
            <a:r>
              <a:rPr lang="cs-CZ" sz="1800" dirty="0">
                <a:latin typeface="+mj-lt"/>
              </a:rPr>
              <a:t> </a:t>
            </a:r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0349DBCF-5833-373F-C85A-D3B605321536}"/>
              </a:ext>
            </a:extLst>
          </p:cNvPr>
          <p:cNvSpPr/>
          <p:nvPr/>
        </p:nvSpPr>
        <p:spPr bwMode="auto">
          <a:xfrm>
            <a:off x="8121400" y="-63453"/>
            <a:ext cx="965200" cy="104648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374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939B9A-135F-4214-B57F-4D5F15D12A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4B6C7C-B2B9-4029-9A46-DFD7D963B5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35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D84679A-C19F-420C-8918-FB65CD35B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proper APA in-text citation style 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B80808-22C9-44DD-8B7E-429BEB46C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71577"/>
            <a:ext cx="8064900" cy="505642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sz="1800" dirty="0">
                <a:latin typeface="+mj-lt"/>
              </a:rPr>
              <a:t>Incorrect: Kannan, P. K., &amp; Li, H. (2017) explain </a:t>
            </a:r>
            <a:r>
              <a:rPr lang="en-US" sz="1800" dirty="0">
                <a:ea typeface="MS Mincho" panose="02020609040205080304" pitchFamily="49" charset="-128"/>
                <a:cs typeface="Times New Roman" panose="02020603050405020304" pitchFamily="18" charset="0"/>
              </a:rPr>
              <a:t>…</a:t>
            </a:r>
            <a:endParaRPr lang="fi-FI" sz="18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fi-FI" sz="1800" dirty="0"/>
              <a:t>Correct: Kannan and Li (2017) explain </a:t>
            </a:r>
            <a:r>
              <a:rPr lang="en-US" sz="1800" dirty="0">
                <a:ea typeface="MS Mincho" panose="02020609040205080304" pitchFamily="49" charset="-128"/>
                <a:cs typeface="Times New Roman" panose="02020603050405020304" pitchFamily="18" charset="0"/>
              </a:rPr>
              <a:t>…</a:t>
            </a:r>
            <a:endParaRPr lang="fi-FI" sz="1800" dirty="0"/>
          </a:p>
          <a:p>
            <a:pPr>
              <a:lnSpc>
                <a:spcPct val="150000"/>
              </a:lnSpc>
            </a:pPr>
            <a:r>
              <a:rPr lang="fi-FI" sz="1800" dirty="0"/>
              <a:t>Incorrect: </a:t>
            </a:r>
            <a:r>
              <a:rPr lang="en-US" sz="1800" kern="0" dirty="0" err="1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Ganie</a:t>
            </a:r>
            <a:r>
              <a:rPr lang="en-US" sz="1800" kern="0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et al.'s (2023) study gives …</a:t>
            </a:r>
          </a:p>
          <a:p>
            <a:pPr>
              <a:lnSpc>
                <a:spcPct val="150000"/>
              </a:lnSpc>
            </a:pPr>
            <a:r>
              <a:rPr lang="fi-FI" sz="1800" dirty="0"/>
              <a:t>Correct: </a:t>
            </a:r>
            <a:r>
              <a:rPr lang="en-US" sz="18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Ganie</a:t>
            </a:r>
            <a:r>
              <a:rPr lang="en-US" sz="1800" dirty="0">
                <a:ea typeface="MS Mincho" panose="02020609040205080304" pitchFamily="49" charset="-128"/>
                <a:cs typeface="Times New Roman" panose="02020603050405020304" pitchFamily="18" charset="0"/>
              </a:rPr>
              <a:t> et al. (2023) study gives …</a:t>
            </a:r>
          </a:p>
          <a:p>
            <a:pPr>
              <a:lnSpc>
                <a:spcPct val="150000"/>
              </a:lnSpc>
            </a:pPr>
            <a:r>
              <a:rPr lang="fi-FI" sz="1800" dirty="0"/>
              <a:t>Incorrect: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Shokeen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Bhoyar's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(2023) study offers …</a:t>
            </a:r>
            <a:endParaRPr lang="en-US" sz="18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fi-FI" sz="1800" dirty="0"/>
              <a:t>Correct: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Shokeen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Bhoyar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(2023) offers …</a:t>
            </a:r>
            <a:endParaRPr lang="en-US" sz="1800" dirty="0"/>
          </a:p>
          <a:p>
            <a:pPr>
              <a:lnSpc>
                <a:spcPct val="150000"/>
              </a:lnSpc>
            </a:pPr>
            <a:r>
              <a:rPr lang="fi-FI" sz="1800" dirty="0"/>
              <a:t>Incorrect: </a:t>
            </a:r>
            <a:r>
              <a:rPr lang="en-US" sz="1800" dirty="0">
                <a:latin typeface="+mj-lt"/>
              </a:rPr>
              <a:t>(</a:t>
            </a:r>
            <a:r>
              <a:rPr lang="en-US" sz="1800" dirty="0" err="1">
                <a:latin typeface="+mj-lt"/>
              </a:rPr>
              <a:t>Kushwah</a:t>
            </a:r>
            <a:r>
              <a:rPr lang="en-US" sz="1800" dirty="0">
                <a:latin typeface="+mj-lt"/>
              </a:rPr>
              <a:t> et al., 2019) explore the study to understand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…</a:t>
            </a:r>
            <a:endParaRPr lang="en-US" sz="18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fi-FI" sz="1800" dirty="0"/>
              <a:t>Correct: </a:t>
            </a:r>
            <a:r>
              <a:rPr lang="en-US" sz="1800" dirty="0" err="1"/>
              <a:t>Kushwah</a:t>
            </a:r>
            <a:r>
              <a:rPr lang="en-US" sz="1800" dirty="0"/>
              <a:t> et al. (2019) explore the study to understand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…</a:t>
            </a:r>
            <a:endParaRPr lang="en-US" sz="1800" dirty="0"/>
          </a:p>
          <a:p>
            <a:pPr>
              <a:lnSpc>
                <a:spcPct val="150000"/>
              </a:lnSpc>
            </a:pPr>
            <a:r>
              <a:rPr lang="fi-FI" sz="1800" dirty="0"/>
              <a:t>Incorrect: </a:t>
            </a:r>
            <a:r>
              <a:rPr lang="en-US" sz="1800" dirty="0">
                <a:latin typeface="+mj-lt"/>
              </a:rPr>
              <a:t>… no certainty of safety. (Morgan &amp; Ross, 2015) In 2013, the …</a:t>
            </a:r>
          </a:p>
          <a:p>
            <a:pPr>
              <a:lnSpc>
                <a:spcPct val="150000"/>
              </a:lnSpc>
            </a:pPr>
            <a:r>
              <a:rPr lang="fi-FI" sz="1800" dirty="0"/>
              <a:t>Correct: </a:t>
            </a:r>
            <a:r>
              <a:rPr lang="en-US" sz="1800" dirty="0"/>
              <a:t>… no certainty of safety (Morgan &amp; Ross, 2015). In 2013, the …</a:t>
            </a:r>
          </a:p>
          <a:p>
            <a:pPr>
              <a:lnSpc>
                <a:spcPct val="150000"/>
              </a:lnSpc>
            </a:pPr>
            <a:r>
              <a:rPr lang="fi-FI" sz="1800" dirty="0"/>
              <a:t>Incorrect: </a:t>
            </a:r>
            <a:r>
              <a:rPr lang="en-US" sz="1800" dirty="0">
                <a:latin typeface="+mj-lt"/>
              </a:rPr>
              <a:t>In contrast, Park et al. Address the …</a:t>
            </a:r>
          </a:p>
          <a:p>
            <a:pPr>
              <a:lnSpc>
                <a:spcPct val="150000"/>
              </a:lnSpc>
            </a:pPr>
            <a:r>
              <a:rPr lang="fi-FI" sz="1800" dirty="0"/>
              <a:t>Correct: </a:t>
            </a:r>
            <a:r>
              <a:rPr lang="en-US" sz="1800" dirty="0"/>
              <a:t>In contrast, Park et al. (2020) address the …</a:t>
            </a:r>
          </a:p>
          <a:p>
            <a:pPr>
              <a:lnSpc>
                <a:spcPct val="150000"/>
              </a:lnSpc>
            </a:pPr>
            <a:endParaRPr lang="en-US" sz="1800" dirty="0">
              <a:latin typeface="+mj-lt"/>
            </a:endParaRPr>
          </a:p>
        </p:txBody>
      </p:sp>
      <p:sp>
        <p:nvSpPr>
          <p:cNvPr id="6" name="Multiplication Sign 5">
            <a:extLst>
              <a:ext uri="{FF2B5EF4-FFF2-40B4-BE49-F238E27FC236}">
                <a16:creationId xmlns:a16="http://schemas.microsoft.com/office/drawing/2014/main" id="{CF50B011-5EAE-396B-9610-DBDD458BFC2E}"/>
              </a:ext>
            </a:extLst>
          </p:cNvPr>
          <p:cNvSpPr/>
          <p:nvPr/>
        </p:nvSpPr>
        <p:spPr bwMode="auto">
          <a:xfrm>
            <a:off x="7349533" y="-100692"/>
            <a:ext cx="965200" cy="104648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Smiley Face 6">
            <a:extLst>
              <a:ext uri="{FF2B5EF4-FFF2-40B4-BE49-F238E27FC236}">
                <a16:creationId xmlns:a16="http://schemas.microsoft.com/office/drawing/2014/main" id="{7850DF13-00EE-21AB-6214-E2681F0F2712}"/>
              </a:ext>
            </a:extLst>
          </p:cNvPr>
          <p:cNvSpPr/>
          <p:nvPr/>
        </p:nvSpPr>
        <p:spPr bwMode="auto">
          <a:xfrm>
            <a:off x="8314733" y="39983"/>
            <a:ext cx="751840" cy="751840"/>
          </a:xfrm>
          <a:prstGeom prst="smileyFac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452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A9E032-4724-721C-CDE2-61F87EC532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A6E96B-DDCE-5F25-6900-E8A5E9330D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E159ECE-21EC-D07F-6317-EB19FFF82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italics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720378C-EA2B-0747-947A-3D647025C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sz="1800" dirty="0"/>
              <a:t>Do not use </a:t>
            </a:r>
            <a:r>
              <a:rPr lang="en-US" sz="1800" i="1" dirty="0"/>
              <a:t>italics </a:t>
            </a:r>
            <a:r>
              <a:rPr lang="en-US" sz="1800" dirty="0"/>
              <a:t>for quotations.</a:t>
            </a:r>
          </a:p>
          <a:p>
            <a:pPr>
              <a:lnSpc>
                <a:spcPct val="130000"/>
              </a:lnSpc>
            </a:pPr>
            <a:r>
              <a:rPr lang="en-US" sz="1800" dirty="0"/>
              <a:t>Use </a:t>
            </a:r>
            <a:r>
              <a:rPr lang="en-US" sz="1800" i="1" dirty="0"/>
              <a:t>italics</a:t>
            </a:r>
            <a:endParaRPr lang="en-US" sz="1800" dirty="0"/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for words in other languages (the first use of a word)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for titles of works (book titles, journal names, films, poems) 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to provide emphasis 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Ex: The word </a:t>
            </a:r>
            <a:r>
              <a:rPr lang="en-US" i="1" dirty="0">
                <a:latin typeface="+mj-lt"/>
              </a:rPr>
              <a:t>very</a:t>
            </a:r>
            <a:r>
              <a:rPr lang="en-US" dirty="0">
                <a:latin typeface="+mj-lt"/>
              </a:rPr>
              <a:t> is often unnecessarily added to academic writing.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for scientific and technical terms (names such as </a:t>
            </a:r>
            <a:r>
              <a:rPr lang="en-US" i="1" dirty="0">
                <a:latin typeface="+mj-lt"/>
              </a:rPr>
              <a:t>Homo sapiens)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for key terms/phrases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In the reference list, journal and book titles use italics:</a:t>
            </a:r>
            <a:br>
              <a:rPr lang="en-US" dirty="0"/>
            </a:br>
            <a:r>
              <a:rPr lang="en-US" sz="1600" dirty="0" err="1"/>
              <a:t>Borjas</a:t>
            </a:r>
            <a:r>
              <a:rPr lang="en-US" sz="1600" dirty="0"/>
              <a:t>, G. J. (1995). The Economic Benefits from Immigration. </a:t>
            </a:r>
            <a:r>
              <a:rPr lang="en-US" sz="1600" i="1" dirty="0"/>
              <a:t>The Journal of Economic Perspectives</a:t>
            </a:r>
            <a:r>
              <a:rPr lang="en-US" sz="1600" dirty="0"/>
              <a:t>, </a:t>
            </a:r>
            <a:r>
              <a:rPr lang="en-US" sz="1600" i="1" dirty="0"/>
              <a:t>9</a:t>
            </a:r>
            <a:r>
              <a:rPr lang="en-US" sz="1600" dirty="0"/>
              <a:t>(2), 3–22.</a:t>
            </a:r>
          </a:p>
          <a:p>
            <a:pPr marL="243000" lvl="1" indent="0">
              <a:lnSpc>
                <a:spcPct val="130000"/>
              </a:lnSpc>
              <a:buNone/>
            </a:pPr>
            <a:endParaRPr lang="en-US" dirty="0"/>
          </a:p>
          <a:p>
            <a:pPr marL="54000" indent="0">
              <a:lnSpc>
                <a:spcPct val="130000"/>
              </a:lnSpc>
              <a:buNone/>
            </a:pPr>
            <a:endParaRPr lang="en-US" sz="1600" dirty="0">
              <a:hlinkClick r:id="rId2"/>
            </a:endParaRPr>
          </a:p>
          <a:p>
            <a:pPr>
              <a:lnSpc>
                <a:spcPct val="130000"/>
              </a:lnSpc>
            </a:pPr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C027B4-C1FA-47BF-9213-38DC26D05219}"/>
              </a:ext>
            </a:extLst>
          </p:cNvPr>
          <p:cNvSpPr txBox="1"/>
          <p:nvPr/>
        </p:nvSpPr>
        <p:spPr>
          <a:xfrm>
            <a:off x="539100" y="5662370"/>
            <a:ext cx="7310284" cy="339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" indent="0">
              <a:lnSpc>
                <a:spcPct val="130000"/>
              </a:lnSpc>
              <a:buNone/>
            </a:pPr>
            <a:r>
              <a:rPr lang="en-US" sz="1400" dirty="0">
                <a:hlinkClick r:id="rId2"/>
              </a:rPr>
              <a:t>https://apastyle.apa.org/style-grammar-guidelines/italics-quotations/italics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0235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40063B5-FEBB-CE73-6E2B-B9737DE618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6F3F69-52E0-1A82-2C05-52F9F03A84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45A47B1-9D7F-8728-0799-A3D114300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Abbreviations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3AD810-3B71-0787-0D00-EB81EACDA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203950" cy="4139998"/>
          </a:xfrm>
        </p:spPr>
        <p:txBody>
          <a:bodyPr/>
          <a:lstStyle/>
          <a:p>
            <a:r>
              <a:rPr lang="en-US" sz="1800" dirty="0"/>
              <a:t>Use abbreviations to save space and avoid repetition</a:t>
            </a:r>
          </a:p>
          <a:p>
            <a:r>
              <a:rPr lang="en-US" sz="1800" dirty="0"/>
              <a:t>If you use the abbreviation only one or two times, readers may have difficulty remembering what it means (better do not abbreviate).</a:t>
            </a:r>
          </a:p>
          <a:p>
            <a:r>
              <a:rPr lang="en-US" sz="1800" dirty="0"/>
              <a:t>There is no limit for the use of abbreviations but do not overuse</a:t>
            </a:r>
          </a:p>
          <a:p>
            <a:r>
              <a:rPr lang="en-US" sz="1800" dirty="0">
                <a:latin typeface="ArialMT"/>
              </a:rPr>
              <a:t>Text is generally easier to understand when most words are written</a:t>
            </a:r>
          </a:p>
          <a:p>
            <a:r>
              <a:rPr lang="en-US" sz="1800" dirty="0">
                <a:latin typeface="ArialMT"/>
              </a:rPr>
              <a:t>Define all abbreviations used in all tables and all figures</a:t>
            </a:r>
            <a:br>
              <a:rPr lang="en-US" sz="1800" dirty="0">
                <a:latin typeface="ArialMT"/>
              </a:rPr>
            </a:br>
            <a:endParaRPr lang="en-US" b="0" i="0" u="none" strike="noStrike" baseline="0" dirty="0">
              <a:latin typeface="ArialMT"/>
            </a:endParaRPr>
          </a:p>
          <a:p>
            <a:pPr marL="243000" lvl="1" indent="0">
              <a:lnSpc>
                <a:spcPts val="2700"/>
              </a:lnSpc>
              <a:buNone/>
            </a:pPr>
            <a:r>
              <a:rPr lang="en-US" dirty="0">
                <a:latin typeface="ArialMT"/>
              </a:rPr>
              <a:t>Compare sentences written with and without abbreviations:</a:t>
            </a:r>
          </a:p>
          <a:p>
            <a:pPr lvl="1">
              <a:lnSpc>
                <a:spcPts val="2700"/>
              </a:lnSpc>
            </a:pPr>
            <a:r>
              <a:rPr lang="en-US" b="0" i="0" u="none" strike="noStrike" baseline="0" dirty="0">
                <a:solidFill>
                  <a:srgbClr val="0000DC"/>
                </a:solidFill>
                <a:latin typeface="ArialMT"/>
              </a:rPr>
              <a:t>“The advantage of the LH was clear from the RT data, </a:t>
            </a:r>
            <a:br>
              <a:rPr lang="en-US" b="0" i="0" u="none" strike="noStrike" baseline="0" dirty="0">
                <a:solidFill>
                  <a:srgbClr val="0000DC"/>
                </a:solidFill>
                <a:latin typeface="ArialMT"/>
              </a:rPr>
            </a:br>
            <a:r>
              <a:rPr lang="en-US" b="0" i="0" u="none" strike="noStrike" baseline="0" dirty="0">
                <a:solidFill>
                  <a:srgbClr val="0000DC"/>
                </a:solidFill>
                <a:latin typeface="ArialMT"/>
              </a:rPr>
              <a:t>which reflected high FP </a:t>
            </a:r>
            <a:r>
              <a:rPr lang="en-US" dirty="0">
                <a:solidFill>
                  <a:srgbClr val="0000DC"/>
                </a:solidFill>
                <a:latin typeface="ArialMT"/>
              </a:rPr>
              <a:t>and</a:t>
            </a:r>
            <a:r>
              <a:rPr lang="en-US" b="0" i="0" u="none" strike="noStrike" baseline="0" dirty="0">
                <a:solidFill>
                  <a:srgbClr val="0000DC"/>
                </a:solidFill>
                <a:latin typeface="ArialMT"/>
              </a:rPr>
              <a:t> </a:t>
            </a:r>
            <a:r>
              <a:rPr lang="en-US" dirty="0">
                <a:solidFill>
                  <a:srgbClr val="0000DC"/>
                </a:solidFill>
                <a:latin typeface="ArialMT"/>
              </a:rPr>
              <a:t>FN</a:t>
            </a:r>
            <a:r>
              <a:rPr lang="en-US" b="0" i="0" u="none" strike="noStrike" baseline="0" dirty="0">
                <a:solidFill>
                  <a:srgbClr val="0000DC"/>
                </a:solidFill>
                <a:latin typeface="ArialMT"/>
              </a:rPr>
              <a:t> rates for the RH.”</a:t>
            </a:r>
            <a:endParaRPr lang="en-US" dirty="0">
              <a:solidFill>
                <a:srgbClr val="0000DC"/>
              </a:solidFill>
              <a:latin typeface="ArialMT"/>
            </a:endParaRPr>
          </a:p>
          <a:p>
            <a:pPr lvl="1">
              <a:lnSpc>
                <a:spcPts val="2700"/>
              </a:lnSpc>
            </a:pPr>
            <a:r>
              <a:rPr lang="en-US" b="0" i="0" u="none" strike="noStrike" baseline="0" dirty="0">
                <a:solidFill>
                  <a:srgbClr val="0000DC"/>
                </a:solidFill>
                <a:latin typeface="ArialMT"/>
              </a:rPr>
              <a:t>“The advantage of the left hand was clear from the reaction time data, which reflected high false-positive and false-negative rates for the right hand.”</a:t>
            </a:r>
            <a:endParaRPr lang="en-US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57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04D859-5080-5E03-5355-3E9497B683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8ACB98-AEE6-7683-0007-4B7A141E85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ED5F6E9-46EB-0DF9-6FA3-335A9AB1A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Latin Abbreviations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E1BC28-6FBC-E087-6DF6-7A82F4C01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i="0" u="none" strike="noStrike" baseline="0" dirty="0">
                <a:latin typeface="+mj-lt"/>
              </a:rPr>
              <a:t>Avoid e.g. and i.e., instead use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for example </a:t>
            </a:r>
            <a:r>
              <a:rPr lang="en-US" sz="1800" b="0" i="0" u="none" strike="noStrike" baseline="0" dirty="0">
                <a:latin typeface="+mj-lt"/>
              </a:rPr>
              <a:t>and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for instance</a:t>
            </a:r>
            <a:r>
              <a:rPr lang="en-US" sz="1800" b="0" i="0" u="none" strike="noStrike" baseline="0" dirty="0">
                <a:latin typeface="+mj-lt"/>
              </a:rPr>
              <a:t>.</a:t>
            </a:r>
          </a:p>
          <a:p>
            <a:r>
              <a:rPr lang="en-US" sz="1800" b="0" i="0" u="none" strike="noStrike" baseline="0" dirty="0">
                <a:latin typeface="+mj-lt"/>
              </a:rPr>
              <a:t>Avoid etc. (and so forth)</a:t>
            </a:r>
          </a:p>
          <a:p>
            <a:r>
              <a:rPr lang="en-US" sz="1800" b="0" i="0" u="none" strike="noStrike" baseline="0" dirty="0">
                <a:latin typeface="+mj-lt"/>
              </a:rPr>
              <a:t>Avoid vs or v, instead use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versus </a:t>
            </a:r>
            <a:r>
              <a:rPr lang="en-US" sz="1800" b="0" i="0" u="none" strike="noStrike" baseline="0" dirty="0">
                <a:latin typeface="+mj-lt"/>
              </a:rPr>
              <a:t>or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against</a:t>
            </a:r>
            <a:endParaRPr lang="en-US" sz="1800" b="0" i="0" u="none" strike="noStrike" baseline="0" dirty="0">
              <a:latin typeface="+mj-lt"/>
            </a:endParaRPr>
          </a:p>
          <a:p>
            <a:r>
              <a:rPr lang="en-US" sz="1800" dirty="0">
                <a:latin typeface="+mj-lt"/>
              </a:rPr>
              <a:t>abbreviation “et al.” is a short form of et alia (and others)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It is acceptable when giving in text citations with multiple authors. The full stop should always be included afterwards to acknowledge the abbreviation. It does not need to be </a:t>
            </a:r>
            <a:r>
              <a:rPr lang="en-US" sz="1800" dirty="0" err="1">
                <a:latin typeface="+mj-lt"/>
              </a:rPr>
              <a:t>italicised</a:t>
            </a:r>
            <a:r>
              <a:rPr lang="en-US" sz="1800" dirty="0">
                <a:latin typeface="+mj-lt"/>
              </a:rPr>
              <a:t> as it is in common usage.</a:t>
            </a:r>
          </a:p>
          <a:p>
            <a:endParaRPr lang="en-US" sz="1800" dirty="0">
              <a:latin typeface="+mj-lt"/>
            </a:endParaRPr>
          </a:p>
          <a:p>
            <a:r>
              <a:rPr lang="en-US" sz="1800" dirty="0">
                <a:solidFill>
                  <a:srgbClr val="0000DC"/>
                </a:solidFill>
                <a:latin typeface="+mj-lt"/>
              </a:rPr>
              <a:t>Vis-à-vis</a:t>
            </a:r>
            <a:r>
              <a:rPr lang="en-US" sz="1800" dirty="0">
                <a:latin typeface="+mj-lt"/>
              </a:rPr>
              <a:t> is from French and its meaning is “face-to-face”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It is used to compare things, or as synonym for “opposite” or “facing.”</a:t>
            </a:r>
          </a:p>
          <a:p>
            <a:pPr marL="182563" indent="0">
              <a:buNone/>
            </a:pPr>
            <a:r>
              <a:rPr lang="en-US" sz="1600" dirty="0">
                <a:latin typeface="+mj-lt"/>
              </a:rPr>
              <a:t>Ex: Upgrading immigrant integration policies reduces the gap in unemployment and thus improves immigrants’ labor market position </a:t>
            </a:r>
            <a:r>
              <a:rPr lang="en-US" sz="1600" dirty="0">
                <a:solidFill>
                  <a:srgbClr val="0000DC"/>
                </a:solidFill>
                <a:latin typeface="+mj-lt"/>
              </a:rPr>
              <a:t>vis-à-vis</a:t>
            </a:r>
            <a:r>
              <a:rPr lang="en-US" sz="1600" dirty="0">
                <a:latin typeface="+mj-lt"/>
              </a:rPr>
              <a:t> the natives.</a:t>
            </a:r>
          </a:p>
        </p:txBody>
      </p:sp>
    </p:spTree>
    <p:extLst>
      <p:ext uri="{BB962C8B-B14F-4D97-AF65-F5344CB8AC3E}">
        <p14:creationId xmlns:p14="http://schemas.microsoft.com/office/powerpoint/2010/main" val="407192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12DD87C-E379-3A15-BEED-2DAD1A8C97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5CF45D-3EEF-8769-D3D4-55E37DB953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855752-E700-D8A2-A89A-0B4D19226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Numbers expressed in Numerals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B085D-430A-84B2-213A-5FDC0C8A7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latin typeface="+mj-lt"/>
              </a:rPr>
              <a:t>Numbers </a:t>
            </a:r>
            <a:r>
              <a:rPr lang="en-US" sz="1800" dirty="0">
                <a:solidFill>
                  <a:srgbClr val="0000DC"/>
                </a:solidFill>
                <a:latin typeface="+mj-lt"/>
              </a:rPr>
              <a:t>higher than nine </a:t>
            </a:r>
            <a:r>
              <a:rPr lang="en-US" sz="1800" dirty="0">
                <a:latin typeface="+mj-lt"/>
              </a:rPr>
              <a:t>can be written in numerals</a:t>
            </a:r>
          </a:p>
          <a:p>
            <a:r>
              <a:rPr lang="en-US" sz="1800" b="0" i="0" u="none" strike="noStrike" baseline="0" dirty="0">
                <a:latin typeface="+mj-lt"/>
              </a:rPr>
              <a:t>Numbers that represent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statistics</a:t>
            </a:r>
            <a:r>
              <a:rPr lang="en-US" sz="1800" b="0" i="0" u="none" strike="noStrike" baseline="0" dirty="0">
                <a:latin typeface="+mj-lt"/>
              </a:rPr>
              <a:t>,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percentages</a:t>
            </a:r>
            <a:r>
              <a:rPr lang="en-US" sz="1800" b="0" i="0" u="none" strike="noStrike" baseline="0" dirty="0">
                <a:latin typeface="+mj-lt"/>
              </a:rPr>
              <a:t>,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ratios</a:t>
            </a:r>
            <a:r>
              <a:rPr lang="en-US" sz="1800" b="0" i="0" u="none" strike="noStrike" baseline="0" dirty="0">
                <a:latin typeface="+mj-lt"/>
              </a:rPr>
              <a:t>,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percentiles</a:t>
            </a:r>
            <a:r>
              <a:rPr lang="en-US" sz="1800" b="0" i="0" u="none" strike="noStrike" baseline="0" dirty="0">
                <a:latin typeface="+mj-lt"/>
              </a:rPr>
              <a:t> 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dirty="0"/>
              <a:t>Ex: In January 2022, car production fell by 11.4% to 92,657 vehicles.</a:t>
            </a:r>
            <a:endParaRPr lang="en-US" sz="1800" dirty="0">
              <a:latin typeface="+mj-lt"/>
            </a:endParaRPr>
          </a:p>
          <a:p>
            <a:r>
              <a:rPr lang="en-US" sz="1800" dirty="0">
                <a:solidFill>
                  <a:srgbClr val="0000DC"/>
                </a:solidFill>
                <a:latin typeface="+mj-lt"/>
              </a:rPr>
              <a:t>T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ime</a:t>
            </a:r>
            <a:r>
              <a:rPr lang="en-US" sz="1800" b="0" i="0" u="none" strike="noStrike" baseline="0" dirty="0">
                <a:latin typeface="+mj-lt"/>
              </a:rPr>
              <a:t>,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dates</a:t>
            </a:r>
            <a:r>
              <a:rPr lang="en-US" sz="1800" b="0" i="0" u="none" strike="noStrike" baseline="0" dirty="0">
                <a:latin typeface="+mj-lt"/>
              </a:rPr>
              <a:t>,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ages</a:t>
            </a:r>
            <a:r>
              <a:rPr lang="en-US" sz="1800" b="0" i="0" u="none" strike="noStrike" baseline="0" dirty="0">
                <a:latin typeface="+mj-lt"/>
              </a:rPr>
              <a:t>,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scores</a:t>
            </a:r>
            <a:r>
              <a:rPr lang="en-US" sz="1800" b="0" i="0" u="none" strike="noStrike" baseline="0" dirty="0">
                <a:latin typeface="+mj-lt"/>
              </a:rPr>
              <a:t> and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points</a:t>
            </a:r>
            <a:r>
              <a:rPr lang="en-US" sz="1800" b="0" i="0" u="none" strike="noStrike" baseline="0" dirty="0">
                <a:latin typeface="+mj-lt"/>
              </a:rPr>
              <a:t> on a scale, </a:t>
            </a:r>
            <a:r>
              <a:rPr lang="en-US" sz="1800" b="0" i="0" u="none" strike="noStrike" baseline="0" dirty="0">
                <a:solidFill>
                  <a:srgbClr val="0000DC"/>
                </a:solidFill>
                <a:latin typeface="+mj-lt"/>
              </a:rPr>
              <a:t>exact sums of money</a:t>
            </a:r>
            <a:br>
              <a:rPr lang="en-US" sz="1800" dirty="0">
                <a:latin typeface="+mj-lt"/>
              </a:rPr>
            </a:br>
            <a:r>
              <a:rPr lang="en-US" sz="1800" b="0" i="0" u="none" strike="noStrike" baseline="0" dirty="0">
                <a:latin typeface="+mj-lt"/>
              </a:rPr>
              <a:t>Ex: Monday 6 March, 2023, was 2 years old, scored 4 on a 7-point scale, 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latin typeface="+mj-lt"/>
              </a:rPr>
              <a:t>3 years ago, </a:t>
            </a:r>
            <a:r>
              <a:rPr lang="it-IT" sz="1800" dirty="0">
                <a:latin typeface="+mj-lt"/>
              </a:rPr>
              <a:t>GDP per capita US$15,027, price increased by $5. </a:t>
            </a:r>
            <a:endParaRPr lang="en-US" sz="1800" b="0" i="0" u="none" strike="noStrike" baseline="0" dirty="0">
              <a:latin typeface="+mj-lt"/>
            </a:endParaRPr>
          </a:p>
          <a:p>
            <a:pPr algn="l"/>
            <a:r>
              <a:rPr lang="en-US" sz="1800" b="0" i="0" u="none" strike="noStrike" baseline="0" dirty="0">
                <a:latin typeface="+mj-lt"/>
              </a:rPr>
              <a:t>Number after a noun vs. Number before a noun</a:t>
            </a:r>
            <a:br>
              <a:rPr lang="en-US" sz="1800" b="0" i="0" u="none" strike="noStrike" baseline="0" dirty="0">
                <a:latin typeface="+mj-lt"/>
              </a:rPr>
            </a:br>
            <a:r>
              <a:rPr lang="en-US" sz="1800" b="0" i="0" u="none" strike="noStrike" baseline="0" dirty="0">
                <a:latin typeface="+mj-lt"/>
              </a:rPr>
              <a:t>Ex: Table 2, Column 8, but the second table, the eighth column</a:t>
            </a:r>
          </a:p>
          <a:p>
            <a:pPr algn="l"/>
            <a:r>
              <a:rPr lang="en-US" sz="1800" dirty="0">
                <a:latin typeface="+mj-lt"/>
              </a:rPr>
              <a:t>Use </a:t>
            </a:r>
            <a:r>
              <a:rPr lang="en-US" sz="1800" dirty="0">
                <a:solidFill>
                  <a:srgbClr val="0000DC"/>
                </a:solidFill>
                <a:latin typeface="+mj-lt"/>
              </a:rPr>
              <a:t>commas</a:t>
            </a:r>
            <a:r>
              <a:rPr lang="en-US" sz="1800" dirty="0">
                <a:latin typeface="+mj-lt"/>
              </a:rPr>
              <a:t> between groups of three digits in most figures of 1,000 or more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Ex: $200,000 but “about two hundred thousand dollars”</a:t>
            </a:r>
          </a:p>
          <a:p>
            <a:pPr algn="l"/>
            <a:r>
              <a:rPr lang="en-US" sz="1800" dirty="0">
                <a:latin typeface="+mj-lt"/>
              </a:rPr>
              <a:t>Most data can be effectively presented with two </a:t>
            </a:r>
            <a:r>
              <a:rPr lang="en-US" sz="1800" dirty="0">
                <a:solidFill>
                  <a:srgbClr val="0000DC"/>
                </a:solidFill>
                <a:latin typeface="+mj-lt"/>
              </a:rPr>
              <a:t>decimal digits </a:t>
            </a:r>
            <a:r>
              <a:rPr lang="en-US" sz="1800" dirty="0">
                <a:latin typeface="+mj-lt"/>
              </a:rPr>
              <a:t>of accuracy</a:t>
            </a:r>
          </a:p>
          <a:p>
            <a:pPr algn="l"/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386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A73EAF9-4280-7B89-B46E-4ABD6467A5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BA7B54-9126-1B92-0FEE-864A4F59B5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17CE3FD-FF33-32A3-7548-CE7AA4DF2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Numbers Expressed in Words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FEA7F4-2A04-1964-492C-5B3A4023F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latin typeface="+mj-lt"/>
              </a:rPr>
              <a:t>Numbers </a:t>
            </a:r>
            <a:r>
              <a:rPr lang="en-US" sz="1800" dirty="0">
                <a:solidFill>
                  <a:srgbClr val="0000DC"/>
                </a:solidFill>
                <a:latin typeface="+mj-lt"/>
              </a:rPr>
              <a:t>zero through nine </a:t>
            </a:r>
            <a:r>
              <a:rPr lang="en-US" sz="1800" dirty="0">
                <a:latin typeface="+mj-lt"/>
              </a:rPr>
              <a:t>should be written in words</a:t>
            </a:r>
          </a:p>
          <a:p>
            <a:r>
              <a:rPr lang="en-US" sz="1800" dirty="0">
                <a:latin typeface="+mj-lt"/>
              </a:rPr>
              <a:t>Ordinal numbers less than 10th (e.g., fourth, second)</a:t>
            </a:r>
          </a:p>
          <a:p>
            <a:pPr marL="54000" indent="0">
              <a:buNone/>
            </a:pPr>
            <a:r>
              <a:rPr lang="en-US" sz="1800" dirty="0">
                <a:latin typeface="+mj-lt"/>
              </a:rPr>
              <a:t>Exceptions for number usage:</a:t>
            </a:r>
          </a:p>
          <a:p>
            <a:r>
              <a:rPr lang="en-US" sz="1800" dirty="0">
                <a:latin typeface="+mj-lt"/>
              </a:rPr>
              <a:t>Any </a:t>
            </a:r>
            <a:r>
              <a:rPr lang="en-US" sz="1800" dirty="0">
                <a:solidFill>
                  <a:srgbClr val="0000DC"/>
                </a:solidFill>
                <a:latin typeface="+mj-lt"/>
              </a:rPr>
              <a:t>number that begins a sentence</a:t>
            </a:r>
            <a:r>
              <a:rPr lang="en-US" sz="1800" dirty="0">
                <a:latin typeface="+mj-lt"/>
              </a:rPr>
              <a:t>, title, or heading (or reword the sentence)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Ex: Twelve students improved, and 12 students did not improve. </a:t>
            </a:r>
          </a:p>
          <a:p>
            <a:r>
              <a:rPr lang="en-US" sz="1800" dirty="0">
                <a:solidFill>
                  <a:srgbClr val="0000DC"/>
                </a:solidFill>
                <a:latin typeface="+mj-lt"/>
              </a:rPr>
              <a:t>Common fractions</a:t>
            </a:r>
            <a:r>
              <a:rPr lang="en-US" sz="1800" dirty="0">
                <a:latin typeface="+mj-lt"/>
              </a:rPr>
              <a:t>, Ex: Three fourths of the population…</a:t>
            </a:r>
          </a:p>
          <a:p>
            <a:r>
              <a:rPr lang="en-US" sz="1800" dirty="0">
                <a:solidFill>
                  <a:srgbClr val="0000DC"/>
                </a:solidFill>
                <a:latin typeface="+mj-lt"/>
              </a:rPr>
              <a:t>Common phrases</a:t>
            </a:r>
            <a:r>
              <a:rPr lang="en-US" sz="1800" dirty="0">
                <a:latin typeface="+mj-lt"/>
              </a:rPr>
              <a:t>, Ex: Seven Wonders of the World, Twelve </a:t>
            </a:r>
          </a:p>
          <a:p>
            <a:r>
              <a:rPr lang="en-US" sz="1800" dirty="0">
                <a:latin typeface="+mj-lt"/>
              </a:rPr>
              <a:t>It is acceptable to use either numerals or words depending on the context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Ex: a thousand people or 1,000 people</a:t>
            </a:r>
          </a:p>
          <a:p>
            <a:r>
              <a:rPr lang="en-US" sz="1800" dirty="0">
                <a:solidFill>
                  <a:srgbClr val="0000DC"/>
                </a:solidFill>
                <a:latin typeface="+mj-lt"/>
              </a:rPr>
              <a:t>Vague numbers</a:t>
            </a:r>
            <a:r>
              <a:rPr lang="en-US" sz="1800" dirty="0">
                <a:latin typeface="+mj-lt"/>
              </a:rPr>
              <a:t>, and less precise large numbers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Ex: half of the population, several thousand, around eight o’clock</a:t>
            </a:r>
          </a:p>
          <a:p>
            <a:r>
              <a:rPr lang="en-US" sz="1800" dirty="0">
                <a:solidFill>
                  <a:srgbClr val="0000DC"/>
                </a:solidFill>
                <a:latin typeface="+mj-lt"/>
              </a:rPr>
              <a:t>Rounded numbers</a:t>
            </a:r>
            <a:r>
              <a:rPr lang="en-US" sz="1800" dirty="0">
                <a:latin typeface="+mj-lt"/>
              </a:rPr>
              <a:t>, Ex: four hundred, two thousand, six million. </a:t>
            </a:r>
          </a:p>
          <a:p>
            <a:endParaRPr lang="en-US" sz="1800" dirty="0">
              <a:latin typeface="+mj-lt"/>
            </a:endParaRPr>
          </a:p>
          <a:p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197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24E3905-E329-A198-E429-C3D25A283F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0C9A74-3406-728F-0244-74654A88B2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6866EF6-0BF8-8568-563B-6054C4500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0859D9-DC0E-38EC-6685-5C10F9D0F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900"/>
              </a:lnSpc>
            </a:pPr>
            <a:r>
              <a:rPr lang="en-US" dirty="0">
                <a:solidFill>
                  <a:srgbClr val="0000DC"/>
                </a:solidFill>
              </a:rPr>
              <a:t>Out of </a:t>
            </a:r>
            <a:r>
              <a:rPr lang="en-US" dirty="0"/>
              <a:t>18 students in the group, 12 were women.</a:t>
            </a:r>
          </a:p>
          <a:p>
            <a:pPr>
              <a:lnSpc>
                <a:spcPts val="2900"/>
              </a:lnSpc>
            </a:pPr>
            <a:r>
              <a:rPr lang="en-US" dirty="0">
                <a:solidFill>
                  <a:srgbClr val="0000DC"/>
                </a:solidFill>
              </a:rPr>
              <a:t>One in three </a:t>
            </a:r>
            <a:r>
              <a:rPr lang="en-US" dirty="0"/>
              <a:t>engineering students is from China.</a:t>
            </a:r>
          </a:p>
          <a:p>
            <a:pPr>
              <a:lnSpc>
                <a:spcPts val="2900"/>
              </a:lnSpc>
            </a:pPr>
            <a:r>
              <a:rPr lang="en-US" dirty="0">
                <a:solidFill>
                  <a:srgbClr val="0000DC"/>
                </a:solidFill>
              </a:rPr>
              <a:t>Twice</a:t>
            </a:r>
            <a:r>
              <a:rPr lang="en-US" dirty="0"/>
              <a:t> as many women as men study business law.</a:t>
            </a:r>
          </a:p>
          <a:p>
            <a:pPr>
              <a:lnSpc>
                <a:spcPts val="2900"/>
              </a:lnSpc>
            </a:pPr>
            <a:r>
              <a:rPr lang="en-US" dirty="0"/>
              <a:t>There was a </a:t>
            </a:r>
            <a:r>
              <a:rPr lang="en-US" dirty="0">
                <a:solidFill>
                  <a:srgbClr val="0000DC"/>
                </a:solidFill>
              </a:rPr>
              <a:t>fivefold</a:t>
            </a:r>
            <a:r>
              <a:rPr lang="en-US" dirty="0"/>
              <a:t> increase in the price of oil.</a:t>
            </a:r>
          </a:p>
          <a:p>
            <a:pPr>
              <a:lnSpc>
                <a:spcPts val="2900"/>
              </a:lnSpc>
            </a:pPr>
            <a:r>
              <a:rPr lang="en-US" dirty="0"/>
              <a:t>The rate of infection </a:t>
            </a:r>
            <a:r>
              <a:rPr lang="en-US" dirty="0">
                <a:solidFill>
                  <a:srgbClr val="0000DC"/>
                </a:solidFill>
              </a:rPr>
              <a:t>halved</a:t>
            </a:r>
            <a:r>
              <a:rPr lang="en-US" dirty="0"/>
              <a:t> after 2001.</a:t>
            </a:r>
          </a:p>
          <a:p>
            <a:pPr>
              <a:lnSpc>
                <a:spcPts val="2900"/>
              </a:lnSpc>
            </a:pPr>
            <a:r>
              <a:rPr lang="en-US" dirty="0"/>
              <a:t>The unemployment rate </a:t>
            </a:r>
            <a:r>
              <a:rPr lang="en-US" dirty="0">
                <a:solidFill>
                  <a:srgbClr val="0000DC"/>
                </a:solidFill>
              </a:rPr>
              <a:t>doubled</a:t>
            </a:r>
            <a:r>
              <a:rPr lang="en-US" dirty="0"/>
              <a:t> after 2008.</a:t>
            </a:r>
          </a:p>
          <a:p>
            <a:pPr>
              <a:lnSpc>
                <a:spcPts val="2900"/>
              </a:lnSpc>
            </a:pPr>
            <a:r>
              <a:rPr lang="en-US" dirty="0">
                <a:solidFill>
                  <a:srgbClr val="0000DC"/>
                </a:solidFill>
              </a:rPr>
              <a:t>A fifth </a:t>
            </a:r>
            <a:r>
              <a:rPr lang="en-US" dirty="0"/>
              <a:t>of all employees leave every year.</a:t>
            </a:r>
          </a:p>
          <a:p>
            <a:pPr>
              <a:lnSpc>
                <a:spcPts val="2900"/>
              </a:lnSpc>
            </a:pPr>
            <a:r>
              <a:rPr lang="en-US" dirty="0">
                <a:solidFill>
                  <a:srgbClr val="0000DC"/>
                </a:solidFill>
              </a:rPr>
              <a:t>More than </a:t>
            </a:r>
            <a:r>
              <a:rPr lang="en-US" dirty="0"/>
              <a:t>80 </a:t>
            </a:r>
            <a:r>
              <a:rPr lang="en-US" dirty="0">
                <a:solidFill>
                  <a:srgbClr val="0000DC"/>
                </a:solidFill>
              </a:rPr>
              <a:t>per cent </a:t>
            </a:r>
            <a:r>
              <a:rPr lang="en-US" dirty="0"/>
              <a:t>of British students complete their first degree course; in Italy, the figure is </a:t>
            </a:r>
            <a:r>
              <a:rPr lang="en-US" dirty="0">
                <a:solidFill>
                  <a:srgbClr val="0000DC"/>
                </a:solidFill>
              </a:rPr>
              <a:t>just</a:t>
            </a:r>
            <a:r>
              <a:rPr lang="en-US" dirty="0"/>
              <a:t> 35 </a:t>
            </a:r>
            <a:r>
              <a:rPr lang="en-US" dirty="0">
                <a:solidFill>
                  <a:srgbClr val="0000DC"/>
                </a:solidFill>
              </a:rPr>
              <a:t>per cent</a:t>
            </a:r>
            <a:r>
              <a:rPr lang="en-US" dirty="0"/>
              <a:t>.</a:t>
            </a:r>
          </a:p>
          <a:p>
            <a:pPr>
              <a:lnSpc>
                <a:spcPts val="2900"/>
              </a:lnSpc>
            </a:pPr>
            <a:r>
              <a:rPr lang="en-US" dirty="0"/>
              <a:t>The course fees rose </a:t>
            </a:r>
            <a:r>
              <a:rPr lang="en-US" dirty="0">
                <a:solidFill>
                  <a:srgbClr val="0000DC"/>
                </a:solidFill>
              </a:rPr>
              <a:t>from</a:t>
            </a:r>
            <a:r>
              <a:rPr lang="en-US" dirty="0"/>
              <a:t> $1,200 </a:t>
            </a:r>
            <a:r>
              <a:rPr lang="en-US" dirty="0">
                <a:solidFill>
                  <a:srgbClr val="0000DC"/>
                </a:solidFill>
              </a:rPr>
              <a:t>to</a:t>
            </a:r>
            <a:r>
              <a:rPr lang="en-US" dirty="0"/>
              <a:t> $2,500 in two years.</a:t>
            </a:r>
          </a:p>
          <a:p>
            <a:pPr>
              <a:lnSpc>
                <a:spcPts val="2900"/>
              </a:lnSpc>
            </a:pPr>
            <a:r>
              <a:rPr lang="en-US" dirty="0"/>
              <a:t>Since 2008, the number of prisoners has risen </a:t>
            </a:r>
            <a:r>
              <a:rPr lang="en-US" dirty="0">
                <a:solidFill>
                  <a:srgbClr val="0000DC"/>
                </a:solidFill>
              </a:rPr>
              <a:t>by</a:t>
            </a:r>
            <a:r>
              <a:rPr lang="en-US" dirty="0"/>
              <a:t> 22 per cent.</a:t>
            </a:r>
          </a:p>
          <a:p>
            <a:pPr>
              <a:lnSpc>
                <a:spcPts val="29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8285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econ-prezentace-4-3-en.potx" id="{524521D0-074D-4CC6-9707-E4BBD7539CB5}" vid="{C7C7CF88-F347-40E8-AA7F-9D4FFCBBDA9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6BCA3A5965F72478106BF84B6303C52" ma:contentTypeVersion="4" ma:contentTypeDescription="Vytvoří nový dokument" ma:contentTypeScope="" ma:versionID="eb684b9cd44707b7915c1179543393e5">
  <xsd:schema xmlns:xsd="http://www.w3.org/2001/XMLSchema" xmlns:xs="http://www.w3.org/2001/XMLSchema" xmlns:p="http://schemas.microsoft.com/office/2006/metadata/properties" xmlns:ns2="43a42a8f-c777-4557-8883-d25198a7ae98" targetNamespace="http://schemas.microsoft.com/office/2006/metadata/properties" ma:root="true" ma:fieldsID="bc76cb1345924d55cf7b633fce80cb49" ns2:_="">
    <xsd:import namespace="43a42a8f-c777-4557-8883-d25198a7ae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42a8f-c777-4557-8883-d25198a7ae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49E617-17C5-490A-B15E-E29F97A016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a42a8f-c777-4557-8883-d25198a7ae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4EF195-1A05-4A39-A8C8-73C6F30B7BDC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43a42a8f-c777-4557-8883-d25198a7ae98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CB258A2-D650-4DEA-8A7A-2DA5851EDF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muni-econ-prezentace-4-3-en (1)</Template>
  <TotalTime>2026</TotalTime>
  <Words>3590</Words>
  <Application>Microsoft Office PowerPoint</Application>
  <PresentationFormat>On-screen Show (4:3)</PresentationFormat>
  <Paragraphs>342</Paragraphs>
  <Slides>35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Arial</vt:lpstr>
      <vt:lpstr>ArialMT</vt:lpstr>
      <vt:lpstr>Calibri</vt:lpstr>
      <vt:lpstr>Segoe UI</vt:lpstr>
      <vt:lpstr>Tahoma</vt:lpstr>
      <vt:lpstr>Wingdings</vt:lpstr>
      <vt:lpstr>Presentation_MU_EN</vt:lpstr>
      <vt:lpstr>Mechanics of Academic Style</vt:lpstr>
      <vt:lpstr>Spelling of plural forms</vt:lpstr>
      <vt:lpstr>Capitalization</vt:lpstr>
      <vt:lpstr>Use of italics</vt:lpstr>
      <vt:lpstr>Use of Abbreviations</vt:lpstr>
      <vt:lpstr>Latin Abbreviations</vt:lpstr>
      <vt:lpstr>Use Numbers expressed in Numerals</vt:lpstr>
      <vt:lpstr>Use Numbers Expressed in Words</vt:lpstr>
      <vt:lpstr>PowerPoint Presentation</vt:lpstr>
      <vt:lpstr>References and Quotations (APA 7th ed.)</vt:lpstr>
      <vt:lpstr>PowerPoint Presentation</vt:lpstr>
      <vt:lpstr>Why use references?</vt:lpstr>
      <vt:lpstr>Basic principles</vt:lpstr>
      <vt:lpstr>In-text citations have two formats: parenthetical and narrative</vt:lpstr>
      <vt:lpstr>Six Steps to Proper Citation</vt:lpstr>
      <vt:lpstr>Use of quotation</vt:lpstr>
      <vt:lpstr>Direct quoting from a work</vt:lpstr>
      <vt:lpstr>PowerPoint Presentation</vt:lpstr>
      <vt:lpstr>Place long quotations (40+ words) in a free-standing block of typewritten lines and omit quotation marks.  </vt:lpstr>
      <vt:lpstr>PowerPoint Presentation</vt:lpstr>
      <vt:lpstr>Paraphrasing Sources</vt:lpstr>
      <vt:lpstr>Paraphrase citations</vt:lpstr>
      <vt:lpstr>Basic In-Text Citation Styles</vt:lpstr>
      <vt:lpstr>Parenthetical citation</vt:lpstr>
      <vt:lpstr>PowerPoint Presentation</vt:lpstr>
      <vt:lpstr>References (Bibliography)</vt:lpstr>
      <vt:lpstr>Organizing the list of references</vt:lpstr>
      <vt:lpstr>References</vt:lpstr>
      <vt:lpstr>PowerPoint Presentation</vt:lpstr>
      <vt:lpstr>Use proper APA citation format</vt:lpstr>
      <vt:lpstr>Use proper APA citation format</vt:lpstr>
      <vt:lpstr>Include a proper citation in the first sentence</vt:lpstr>
      <vt:lpstr>Include a proper citation in the first sentence</vt:lpstr>
      <vt:lpstr>APA citation style  (problems)</vt:lpstr>
      <vt:lpstr>Use proper APA in-text citation style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Annotated Bibliography</dc:title>
  <dc:creator>Martin Guzi</dc:creator>
  <cp:lastModifiedBy>Martin Guzi</cp:lastModifiedBy>
  <cp:revision>86</cp:revision>
  <dcterms:created xsi:type="dcterms:W3CDTF">2022-03-01T16:30:44Z</dcterms:created>
  <dcterms:modified xsi:type="dcterms:W3CDTF">2023-10-24T06:00:11Z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0x010100F6BCA3A5965F72478106BF84B6303C52</vt:lpwstr>
  </property>
</Properties>
</file>