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78" r:id="rId3"/>
    <p:sldId id="275" r:id="rId4"/>
    <p:sldId id="302" r:id="rId5"/>
    <p:sldId id="265" r:id="rId6"/>
    <p:sldId id="288" r:id="rId7"/>
    <p:sldId id="295" r:id="rId8"/>
    <p:sldId id="268" r:id="rId9"/>
    <p:sldId id="258" r:id="rId10"/>
    <p:sldId id="261" r:id="rId11"/>
    <p:sldId id="312" r:id="rId12"/>
    <p:sldId id="273" r:id="rId13"/>
    <p:sldId id="289" r:id="rId14"/>
    <p:sldId id="264" r:id="rId15"/>
    <p:sldId id="290" r:id="rId16"/>
    <p:sldId id="293" r:id="rId17"/>
    <p:sldId id="292" r:id="rId18"/>
    <p:sldId id="270" r:id="rId19"/>
    <p:sldId id="294" r:id="rId20"/>
    <p:sldId id="310" r:id="rId21"/>
    <p:sldId id="298" r:id="rId22"/>
    <p:sldId id="297" r:id="rId23"/>
    <p:sldId id="262" r:id="rId24"/>
    <p:sldId id="274" r:id="rId25"/>
    <p:sldId id="282" r:id="rId26"/>
    <p:sldId id="284" r:id="rId27"/>
    <p:sldId id="300" r:id="rId28"/>
    <p:sldId id="269" r:id="rId29"/>
    <p:sldId id="276" r:id="rId30"/>
    <p:sldId id="299" r:id="rId31"/>
    <p:sldId id="259" r:id="rId32"/>
    <p:sldId id="311" r:id="rId33"/>
    <p:sldId id="301" r:id="rId34"/>
    <p:sldId id="286" r:id="rId35"/>
    <p:sldId id="309" r:id="rId36"/>
    <p:sldId id="291" r:id="rId37"/>
    <p:sldId id="285" r:id="rId38"/>
    <p:sldId id="30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1" autoAdjust="0"/>
    <p:restoredTop sz="94397" autoAdjust="0"/>
  </p:normalViewPr>
  <p:slideViewPr>
    <p:cSldViewPr snapToGrid="0">
      <p:cViewPr varScale="1">
        <p:scale>
          <a:sx n="118" d="100"/>
          <a:sy n="118" d="100"/>
        </p:scale>
        <p:origin x="466"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DD2CDA-9E8C-44D9-B2A4-C9137D452BAF}" type="datetimeFigureOut">
              <a:rPr lang="en-US" smtClean="0"/>
              <a:t>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44428E-864B-40CD-A924-500E9F6A168C}" type="slidenum">
              <a:rPr lang="en-US" smtClean="0"/>
              <a:t>‹#›</a:t>
            </a:fld>
            <a:endParaRPr lang="en-US"/>
          </a:p>
        </p:txBody>
      </p:sp>
    </p:spTree>
    <p:extLst>
      <p:ext uri="{BB962C8B-B14F-4D97-AF65-F5344CB8AC3E}">
        <p14:creationId xmlns:p14="http://schemas.microsoft.com/office/powerpoint/2010/main" val="1542970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r>
              <a:rPr lang="en-US" dirty="0"/>
            </a:br>
            <a:endParaRPr lang="en-US" b="0" i="0" dirty="0">
              <a:solidFill>
                <a:srgbClr val="131313"/>
              </a:solidFill>
              <a:effectLst/>
              <a:latin typeface="-apple-system"/>
            </a:endParaRPr>
          </a:p>
          <a:p>
            <a:pPr algn="l"/>
            <a:r>
              <a:rPr lang="en-US" b="0" i="0" dirty="0">
                <a:solidFill>
                  <a:srgbClr val="131313"/>
                </a:solidFill>
                <a:effectLst/>
                <a:latin typeface="-apple-system"/>
              </a:rPr>
              <a:t>𒀀 𒈾 𒂍 𒀀 𒈾 𒍢 𒅕 𒆠 𒉈 𒈠 𒌝 𒈠 𒈾 𒀭 𒉌 𒈠 𒀀 𒉡 𒌑 𒈠 𒋫 𒀠 𒇷 𒆪 𒆠 𒀀 𒄠 𒋫 𒀝 𒁉 𒄠 𒌝 𒈠 𒀜 𒋫 𒀀 𒈠 𒄖 𒁀 𒊑 𒁕 𒄠 𒆪 𒁴 𒀀 𒈾 𒄀 𒅖 𒀭 𒂗𒍪 𒀀 𒈾 𒀜 𒁲 𒅔 𒋫 𒀠 𒇷 𒅅 𒈠 𒋫 𒀝 𒁉 𒀀 𒄠 𒌑 𒆷 𒋼 𒁍 𒍑 𒄖 𒁀 𒊑 𒆷 𒁕 𒄠 𒆪 𒁴 𒀀 𒈾 𒈠 𒅈 𒅆 𒅁 𒊑 𒅀 𒋫 𒀸 𒆪 𒌦 𒈠 𒌝 𒈠 𒀜 𒋫 𒈠 𒋳 𒈠 𒋼 𒇷 𒆠 𒀀 𒇷 𒆠 𒀀 𒋳 𒈠 [𒆷] 𒋼 𒇷 𒆠 𒀀 𒀜 𒆷 𒅗 𒅀 𒋾 𒀀 𒈾 𒆠 𒈠 𒈠 𒀭 𒉌 𒅎 𒌅 𒅆 𒅎 𒈠 𒉌 𒈠 𒆠 𒀀 𒄠 𒋼 𒈨 𒊭 𒀭 𒉌 𒈠 𒊑 𒀀 𒉿 𒇷 𒀀 𒈾 𒆠 𒈠 𒅗 𒋾 𒀀 𒈾 𒆠 𒋛 𒅀 𒈠 𒄩 𒊑 𒅎 𒀸 𒁍 𒊏 𒄠 𒈠 𒌅 𒈨 𒄿 𒊭 𒄠 𒈠 𒄿 𒈾 𒂵 𒂵 𒅈 𒈾 𒀝 𒊑 𒅎</a:t>
            </a:r>
          </a:p>
          <a:p>
            <a:pPr algn="l"/>
            <a:r>
              <a:rPr lang="en-US" b="0" i="0" dirty="0">
                <a:solidFill>
                  <a:srgbClr val="131313"/>
                </a:solidFill>
                <a:effectLst/>
                <a:latin typeface="-apple-system"/>
              </a:rPr>
              <a:t>𒅖 𒋾 𒅖 𒋗 𒅇 𒅆 𒉌 𒋗 𒊑 𒆪 𒋢 𒉡 𒌅 𒋼 𒅕 𒊏 𒄠 𒄿 𒈾 𒀀 𒇷 𒅅 𒋼 𒂖 𒈬 𒌦 𒈠 𒀭 𒉡 𒌝 𒊭 𒆠 𒀀 𒄠 𒄿 𒁍 𒊭 𒀭 𒉌 𒄿 𒈠 𒀜 𒋫 𒈠 𒅈 𒅆 𒅁 𒊑 𒅀 𒌅 𒈨 𒂊 𒅖 𒀀 𒈾 𒈠 𒆷 𒅗 𒊍 𒉿 𒅎 𒊭 𒄿 𒈾 𒂵 𒋾 𒅀 𒌅 𒊺 𒍪 𒌑 𒆠 𒀀 𒄠 𒋫 𒁕 𒁍 𒌒 𒅇 𒀸 𒋳 𒄿 𒅗 𒀀 𒈾 𒂍 𒃲 𒇷 𒌋 𒐍 𒄘 𒍏 𒀀 𒈾 𒆪 𒀜 𒁲 𒅔 𒅇 𒋗 𒈪 𒀀 𒁍 𒌝 𒌋 𒐍 𒄘 𒍏 𒄿 𒁲 𒅔 𒂊 𒍣 𒅁 𒊭 𒀀 𒈾 𒂍 𒀭 𒌓 𒆪 𒉡 𒊌 𒅗 𒄠 𒉌 𒍣 𒁍 𒀀 𒈾 𒉿 𒊑 𒅎 𒊭 𒀀 𒋾 𒆠 𒄿 𒋼 𒁍 𒊭 𒀭 𒉌 𒆠 𒋛 𒄿 𒈾 𒂵 𒂵 𒅈 𒈾 𒀝 𒊑 𒌅 𒊌 𒋾 𒅋 𒆠 𒋛 𒀀 𒈾 𒂵 𒋾 𒅀 𒋗 𒇻 𒈠 𒄠 𒂊 𒇷 𒅗 𒄿 𒋗 𒆠 𒈠 𒀭 𒉌 𒆠 𒀀 𒄠 𒉿 𒊑 𒀀 𒄠 𒆷 𒁺 𒈬 𒂵 𒄠 𒆷 𒀀 𒈠 𒄩 𒊒 𒅗 𒋫 𒆷 𒈠 𒀜 𒄿 𒈾 𒆠 𒊓 𒇷 𒅀 𒅖 𒋾 𒈾 𒀀 𒌑 𒈾 𒍝 𒀝 𒈠 𒂊 𒇷 𒆠</a:t>
            </a:r>
          </a:p>
          <a:p>
            <a:pPr algn="l"/>
            <a:r>
              <a:rPr lang="en-US" b="0" i="0" dirty="0">
                <a:solidFill>
                  <a:srgbClr val="131313"/>
                </a:solidFill>
                <a:effectLst/>
                <a:latin typeface="-apple-system"/>
              </a:rPr>
              <a:t>𒅇 𒀀 𒈾 𒊭 𒌅 𒈨 𒄿 𒊭 𒀭 𒉌 𒈾 𒋛 𒄴 𒋫 𒄠 𒂊 𒁍 𒍑 𒅗</a:t>
            </a:r>
          </a:p>
          <a:p>
            <a:endParaRPr lang="en-US" dirty="0"/>
          </a:p>
        </p:txBody>
      </p:sp>
      <p:sp>
        <p:nvSpPr>
          <p:cNvPr id="4" name="Slide Number Placeholder 3"/>
          <p:cNvSpPr>
            <a:spLocks noGrp="1"/>
          </p:cNvSpPr>
          <p:nvPr>
            <p:ph type="sldNum" sz="quarter" idx="5"/>
          </p:nvPr>
        </p:nvSpPr>
        <p:spPr/>
        <p:txBody>
          <a:bodyPr/>
          <a:lstStyle/>
          <a:p>
            <a:fld id="{F644428E-864B-40CD-A924-500E9F6A168C}" type="slidenum">
              <a:rPr lang="en-US" smtClean="0"/>
              <a:t>6</a:t>
            </a:fld>
            <a:endParaRPr lang="en-US"/>
          </a:p>
        </p:txBody>
      </p:sp>
    </p:spTree>
    <p:extLst>
      <p:ext uri="{BB962C8B-B14F-4D97-AF65-F5344CB8AC3E}">
        <p14:creationId xmlns:p14="http://schemas.microsoft.com/office/powerpoint/2010/main" val="1113109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44428E-864B-40CD-A924-500E9F6A168C}" type="slidenum">
              <a:rPr lang="en-US" smtClean="0"/>
              <a:t>20</a:t>
            </a:fld>
            <a:endParaRPr lang="en-US"/>
          </a:p>
        </p:txBody>
      </p:sp>
    </p:spTree>
    <p:extLst>
      <p:ext uri="{BB962C8B-B14F-4D97-AF65-F5344CB8AC3E}">
        <p14:creationId xmlns:p14="http://schemas.microsoft.com/office/powerpoint/2010/main" val="68375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44428E-864B-40CD-A924-500E9F6A168C}" type="slidenum">
              <a:rPr lang="en-US" smtClean="0"/>
              <a:t>22</a:t>
            </a:fld>
            <a:endParaRPr lang="en-US"/>
          </a:p>
        </p:txBody>
      </p:sp>
    </p:spTree>
    <p:extLst>
      <p:ext uri="{BB962C8B-B14F-4D97-AF65-F5344CB8AC3E}">
        <p14:creationId xmlns:p14="http://schemas.microsoft.com/office/powerpoint/2010/main" val="922192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69DDF-0774-E816-CF0C-30F25AD5A2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1E516D5-4107-893E-37FA-E9947C43DA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5C0F75B-A421-FBA7-0E8E-21ABDDA73E7F}"/>
              </a:ext>
            </a:extLst>
          </p:cNvPr>
          <p:cNvSpPr>
            <a:spLocks noGrp="1"/>
          </p:cNvSpPr>
          <p:nvPr>
            <p:ph type="dt" sz="half" idx="10"/>
          </p:nvPr>
        </p:nvSpPr>
        <p:spPr/>
        <p:txBody>
          <a:bodyPr/>
          <a:lstStyle/>
          <a:p>
            <a:fld id="{B99E7696-EA4E-4206-A26F-8DFE12313DCC}" type="datetimeFigureOut">
              <a:rPr lang="en-GB" smtClean="0"/>
              <a:t>03/12/2024</a:t>
            </a:fld>
            <a:endParaRPr lang="en-GB"/>
          </a:p>
        </p:txBody>
      </p:sp>
      <p:sp>
        <p:nvSpPr>
          <p:cNvPr id="5" name="Footer Placeholder 4">
            <a:extLst>
              <a:ext uri="{FF2B5EF4-FFF2-40B4-BE49-F238E27FC236}">
                <a16:creationId xmlns:a16="http://schemas.microsoft.com/office/drawing/2014/main" id="{75ECC7C0-9F10-CD1D-ED7B-B9671DEF49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89034F-7142-24D3-59F2-ED254DAC4048}"/>
              </a:ext>
            </a:extLst>
          </p:cNvPr>
          <p:cNvSpPr>
            <a:spLocks noGrp="1"/>
          </p:cNvSpPr>
          <p:nvPr>
            <p:ph type="sldNum" sz="quarter" idx="12"/>
          </p:nvPr>
        </p:nvSpPr>
        <p:spPr/>
        <p:txBody>
          <a:bodyPr/>
          <a:lstStyle/>
          <a:p>
            <a:fld id="{4D0B256A-67CA-434A-93E6-C17655266F6D}" type="slidenum">
              <a:rPr lang="en-GB" smtClean="0"/>
              <a:t>‹#›</a:t>
            </a:fld>
            <a:endParaRPr lang="en-GB"/>
          </a:p>
        </p:txBody>
      </p:sp>
    </p:spTree>
    <p:extLst>
      <p:ext uri="{BB962C8B-B14F-4D97-AF65-F5344CB8AC3E}">
        <p14:creationId xmlns:p14="http://schemas.microsoft.com/office/powerpoint/2010/main" val="2644143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DA5E5-A116-ABE3-731C-CF3AC3F2371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A3BECE8-2403-8BE6-46FE-D5608966F4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6A1611-0352-EB16-B92F-AA1C211EB3FC}"/>
              </a:ext>
            </a:extLst>
          </p:cNvPr>
          <p:cNvSpPr>
            <a:spLocks noGrp="1"/>
          </p:cNvSpPr>
          <p:nvPr>
            <p:ph type="dt" sz="half" idx="10"/>
          </p:nvPr>
        </p:nvSpPr>
        <p:spPr/>
        <p:txBody>
          <a:bodyPr/>
          <a:lstStyle/>
          <a:p>
            <a:fld id="{B99E7696-EA4E-4206-A26F-8DFE12313DCC}" type="datetimeFigureOut">
              <a:rPr lang="en-GB" smtClean="0"/>
              <a:t>03/12/2024</a:t>
            </a:fld>
            <a:endParaRPr lang="en-GB"/>
          </a:p>
        </p:txBody>
      </p:sp>
      <p:sp>
        <p:nvSpPr>
          <p:cNvPr id="5" name="Footer Placeholder 4">
            <a:extLst>
              <a:ext uri="{FF2B5EF4-FFF2-40B4-BE49-F238E27FC236}">
                <a16:creationId xmlns:a16="http://schemas.microsoft.com/office/drawing/2014/main" id="{CF8DF64C-A8EA-3262-5A8C-58692E151D7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86931A-AFA6-0423-E2CD-CE1A8565F18E}"/>
              </a:ext>
            </a:extLst>
          </p:cNvPr>
          <p:cNvSpPr>
            <a:spLocks noGrp="1"/>
          </p:cNvSpPr>
          <p:nvPr>
            <p:ph type="sldNum" sz="quarter" idx="12"/>
          </p:nvPr>
        </p:nvSpPr>
        <p:spPr/>
        <p:txBody>
          <a:bodyPr/>
          <a:lstStyle/>
          <a:p>
            <a:fld id="{4D0B256A-67CA-434A-93E6-C17655266F6D}" type="slidenum">
              <a:rPr lang="en-GB" smtClean="0"/>
              <a:t>‹#›</a:t>
            </a:fld>
            <a:endParaRPr lang="en-GB"/>
          </a:p>
        </p:txBody>
      </p:sp>
    </p:spTree>
    <p:extLst>
      <p:ext uri="{BB962C8B-B14F-4D97-AF65-F5344CB8AC3E}">
        <p14:creationId xmlns:p14="http://schemas.microsoft.com/office/powerpoint/2010/main" val="2726672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6C3E31-4445-C845-FDE7-5F654AC24BC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FA7EC40-CF0F-41CF-FA3E-89A99D43C9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177EEE-DF92-AD41-620D-50807C7CF6A1}"/>
              </a:ext>
            </a:extLst>
          </p:cNvPr>
          <p:cNvSpPr>
            <a:spLocks noGrp="1"/>
          </p:cNvSpPr>
          <p:nvPr>
            <p:ph type="dt" sz="half" idx="10"/>
          </p:nvPr>
        </p:nvSpPr>
        <p:spPr/>
        <p:txBody>
          <a:bodyPr/>
          <a:lstStyle/>
          <a:p>
            <a:fld id="{B99E7696-EA4E-4206-A26F-8DFE12313DCC}" type="datetimeFigureOut">
              <a:rPr lang="en-GB" smtClean="0"/>
              <a:t>03/12/2024</a:t>
            </a:fld>
            <a:endParaRPr lang="en-GB"/>
          </a:p>
        </p:txBody>
      </p:sp>
      <p:sp>
        <p:nvSpPr>
          <p:cNvPr id="5" name="Footer Placeholder 4">
            <a:extLst>
              <a:ext uri="{FF2B5EF4-FFF2-40B4-BE49-F238E27FC236}">
                <a16:creationId xmlns:a16="http://schemas.microsoft.com/office/drawing/2014/main" id="{ED638712-C0FC-B5A1-E9B3-4354C144FD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48E50B-9BA7-A25C-A12E-B95F8F2FB3CE}"/>
              </a:ext>
            </a:extLst>
          </p:cNvPr>
          <p:cNvSpPr>
            <a:spLocks noGrp="1"/>
          </p:cNvSpPr>
          <p:nvPr>
            <p:ph type="sldNum" sz="quarter" idx="12"/>
          </p:nvPr>
        </p:nvSpPr>
        <p:spPr/>
        <p:txBody>
          <a:bodyPr/>
          <a:lstStyle/>
          <a:p>
            <a:fld id="{4D0B256A-67CA-434A-93E6-C17655266F6D}" type="slidenum">
              <a:rPr lang="en-GB" smtClean="0"/>
              <a:t>‹#›</a:t>
            </a:fld>
            <a:endParaRPr lang="en-GB"/>
          </a:p>
        </p:txBody>
      </p:sp>
    </p:spTree>
    <p:extLst>
      <p:ext uri="{BB962C8B-B14F-4D97-AF65-F5344CB8AC3E}">
        <p14:creationId xmlns:p14="http://schemas.microsoft.com/office/powerpoint/2010/main" val="3235341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623E-6E93-2281-681E-C99E3232F3B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EF5215-AC3F-A6D4-228B-0C93CDA32F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4FDD0D-004C-A803-3F58-0D5DC4CBC8FB}"/>
              </a:ext>
            </a:extLst>
          </p:cNvPr>
          <p:cNvSpPr>
            <a:spLocks noGrp="1"/>
          </p:cNvSpPr>
          <p:nvPr>
            <p:ph type="dt" sz="half" idx="10"/>
          </p:nvPr>
        </p:nvSpPr>
        <p:spPr/>
        <p:txBody>
          <a:bodyPr/>
          <a:lstStyle/>
          <a:p>
            <a:fld id="{B99E7696-EA4E-4206-A26F-8DFE12313DCC}" type="datetimeFigureOut">
              <a:rPr lang="en-GB" smtClean="0"/>
              <a:t>03/12/2024</a:t>
            </a:fld>
            <a:endParaRPr lang="en-GB"/>
          </a:p>
        </p:txBody>
      </p:sp>
      <p:sp>
        <p:nvSpPr>
          <p:cNvPr id="5" name="Footer Placeholder 4">
            <a:extLst>
              <a:ext uri="{FF2B5EF4-FFF2-40B4-BE49-F238E27FC236}">
                <a16:creationId xmlns:a16="http://schemas.microsoft.com/office/drawing/2014/main" id="{A6293CE7-1D5E-73AE-000A-5E3C63F1BE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DE91BC-7936-77D6-5843-AD34E6F73A0C}"/>
              </a:ext>
            </a:extLst>
          </p:cNvPr>
          <p:cNvSpPr>
            <a:spLocks noGrp="1"/>
          </p:cNvSpPr>
          <p:nvPr>
            <p:ph type="sldNum" sz="quarter" idx="12"/>
          </p:nvPr>
        </p:nvSpPr>
        <p:spPr/>
        <p:txBody>
          <a:bodyPr/>
          <a:lstStyle/>
          <a:p>
            <a:fld id="{4D0B256A-67CA-434A-93E6-C17655266F6D}" type="slidenum">
              <a:rPr lang="en-GB" smtClean="0"/>
              <a:t>‹#›</a:t>
            </a:fld>
            <a:endParaRPr lang="en-GB"/>
          </a:p>
        </p:txBody>
      </p:sp>
    </p:spTree>
    <p:extLst>
      <p:ext uri="{BB962C8B-B14F-4D97-AF65-F5344CB8AC3E}">
        <p14:creationId xmlns:p14="http://schemas.microsoft.com/office/powerpoint/2010/main" val="1401327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12F65-E483-4062-5FF3-9E8B47EF5E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425919F-CDFB-428F-3C03-C31D3E8C9C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BC30B7-A580-D590-5197-4FAAED3AAE06}"/>
              </a:ext>
            </a:extLst>
          </p:cNvPr>
          <p:cNvSpPr>
            <a:spLocks noGrp="1"/>
          </p:cNvSpPr>
          <p:nvPr>
            <p:ph type="dt" sz="half" idx="10"/>
          </p:nvPr>
        </p:nvSpPr>
        <p:spPr/>
        <p:txBody>
          <a:bodyPr/>
          <a:lstStyle/>
          <a:p>
            <a:fld id="{B99E7696-EA4E-4206-A26F-8DFE12313DCC}" type="datetimeFigureOut">
              <a:rPr lang="en-GB" smtClean="0"/>
              <a:t>03/12/2024</a:t>
            </a:fld>
            <a:endParaRPr lang="en-GB"/>
          </a:p>
        </p:txBody>
      </p:sp>
      <p:sp>
        <p:nvSpPr>
          <p:cNvPr id="5" name="Footer Placeholder 4">
            <a:extLst>
              <a:ext uri="{FF2B5EF4-FFF2-40B4-BE49-F238E27FC236}">
                <a16:creationId xmlns:a16="http://schemas.microsoft.com/office/drawing/2014/main" id="{C143B338-A5B9-EAC8-739B-E290E9EE7B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107B6EB-B1D9-B447-72CA-932745115C7A}"/>
              </a:ext>
            </a:extLst>
          </p:cNvPr>
          <p:cNvSpPr>
            <a:spLocks noGrp="1"/>
          </p:cNvSpPr>
          <p:nvPr>
            <p:ph type="sldNum" sz="quarter" idx="12"/>
          </p:nvPr>
        </p:nvSpPr>
        <p:spPr/>
        <p:txBody>
          <a:bodyPr/>
          <a:lstStyle/>
          <a:p>
            <a:fld id="{4D0B256A-67CA-434A-93E6-C17655266F6D}" type="slidenum">
              <a:rPr lang="en-GB" smtClean="0"/>
              <a:t>‹#›</a:t>
            </a:fld>
            <a:endParaRPr lang="en-GB"/>
          </a:p>
        </p:txBody>
      </p:sp>
    </p:spTree>
    <p:extLst>
      <p:ext uri="{BB962C8B-B14F-4D97-AF65-F5344CB8AC3E}">
        <p14:creationId xmlns:p14="http://schemas.microsoft.com/office/powerpoint/2010/main" val="1177502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91C89-98AD-D02A-8C70-66EB57CA800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66CE8C8-331A-BAC4-D565-47FE4429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40BDEE9-DE90-B26B-3264-C89CBBD4DF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680FCE6-B905-35AF-C455-9D31CE464E6D}"/>
              </a:ext>
            </a:extLst>
          </p:cNvPr>
          <p:cNvSpPr>
            <a:spLocks noGrp="1"/>
          </p:cNvSpPr>
          <p:nvPr>
            <p:ph type="dt" sz="half" idx="10"/>
          </p:nvPr>
        </p:nvSpPr>
        <p:spPr/>
        <p:txBody>
          <a:bodyPr/>
          <a:lstStyle/>
          <a:p>
            <a:fld id="{B99E7696-EA4E-4206-A26F-8DFE12313DCC}" type="datetimeFigureOut">
              <a:rPr lang="en-GB" smtClean="0"/>
              <a:t>03/12/2024</a:t>
            </a:fld>
            <a:endParaRPr lang="en-GB"/>
          </a:p>
        </p:txBody>
      </p:sp>
      <p:sp>
        <p:nvSpPr>
          <p:cNvPr id="6" name="Footer Placeholder 5">
            <a:extLst>
              <a:ext uri="{FF2B5EF4-FFF2-40B4-BE49-F238E27FC236}">
                <a16:creationId xmlns:a16="http://schemas.microsoft.com/office/drawing/2014/main" id="{23B7EAEF-C428-309E-4658-09F048FD93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98D27C9-5CF1-7E86-704A-5A9BC12730D2}"/>
              </a:ext>
            </a:extLst>
          </p:cNvPr>
          <p:cNvSpPr>
            <a:spLocks noGrp="1"/>
          </p:cNvSpPr>
          <p:nvPr>
            <p:ph type="sldNum" sz="quarter" idx="12"/>
          </p:nvPr>
        </p:nvSpPr>
        <p:spPr/>
        <p:txBody>
          <a:bodyPr/>
          <a:lstStyle/>
          <a:p>
            <a:fld id="{4D0B256A-67CA-434A-93E6-C17655266F6D}" type="slidenum">
              <a:rPr lang="en-GB" smtClean="0"/>
              <a:t>‹#›</a:t>
            </a:fld>
            <a:endParaRPr lang="en-GB"/>
          </a:p>
        </p:txBody>
      </p:sp>
    </p:spTree>
    <p:extLst>
      <p:ext uri="{BB962C8B-B14F-4D97-AF65-F5344CB8AC3E}">
        <p14:creationId xmlns:p14="http://schemas.microsoft.com/office/powerpoint/2010/main" val="2775572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F7B2F-8F6D-D2CE-F5CC-188F9DD3EAB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CF48935-BEDE-A369-8A27-6285DED729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32F8EA-9D96-FFCA-2F61-1553BF201D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1E7E6D6-A1EA-D6BD-B8DD-D65AC5A566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CB526B-EF43-C73A-4DD8-F8F111B6A9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FAB95CD-6EBB-4D8C-04BF-733197681DD3}"/>
              </a:ext>
            </a:extLst>
          </p:cNvPr>
          <p:cNvSpPr>
            <a:spLocks noGrp="1"/>
          </p:cNvSpPr>
          <p:nvPr>
            <p:ph type="dt" sz="half" idx="10"/>
          </p:nvPr>
        </p:nvSpPr>
        <p:spPr/>
        <p:txBody>
          <a:bodyPr/>
          <a:lstStyle/>
          <a:p>
            <a:fld id="{B99E7696-EA4E-4206-A26F-8DFE12313DCC}" type="datetimeFigureOut">
              <a:rPr lang="en-GB" smtClean="0"/>
              <a:t>03/12/2024</a:t>
            </a:fld>
            <a:endParaRPr lang="en-GB"/>
          </a:p>
        </p:txBody>
      </p:sp>
      <p:sp>
        <p:nvSpPr>
          <p:cNvPr id="8" name="Footer Placeholder 7">
            <a:extLst>
              <a:ext uri="{FF2B5EF4-FFF2-40B4-BE49-F238E27FC236}">
                <a16:creationId xmlns:a16="http://schemas.microsoft.com/office/drawing/2014/main" id="{F2E27382-7C91-8C70-B436-DBB298AB3AB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7E032C1-A548-1841-1EB5-7F17474E00DC}"/>
              </a:ext>
            </a:extLst>
          </p:cNvPr>
          <p:cNvSpPr>
            <a:spLocks noGrp="1"/>
          </p:cNvSpPr>
          <p:nvPr>
            <p:ph type="sldNum" sz="quarter" idx="12"/>
          </p:nvPr>
        </p:nvSpPr>
        <p:spPr/>
        <p:txBody>
          <a:bodyPr/>
          <a:lstStyle/>
          <a:p>
            <a:fld id="{4D0B256A-67CA-434A-93E6-C17655266F6D}" type="slidenum">
              <a:rPr lang="en-GB" smtClean="0"/>
              <a:t>‹#›</a:t>
            </a:fld>
            <a:endParaRPr lang="en-GB"/>
          </a:p>
        </p:txBody>
      </p:sp>
    </p:spTree>
    <p:extLst>
      <p:ext uri="{BB962C8B-B14F-4D97-AF65-F5344CB8AC3E}">
        <p14:creationId xmlns:p14="http://schemas.microsoft.com/office/powerpoint/2010/main" val="3600836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69CE1-2995-40C7-008F-21ADD05EDCE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F27519F-8110-C493-B602-B3E1B932DBEF}"/>
              </a:ext>
            </a:extLst>
          </p:cNvPr>
          <p:cNvSpPr>
            <a:spLocks noGrp="1"/>
          </p:cNvSpPr>
          <p:nvPr>
            <p:ph type="dt" sz="half" idx="10"/>
          </p:nvPr>
        </p:nvSpPr>
        <p:spPr/>
        <p:txBody>
          <a:bodyPr/>
          <a:lstStyle/>
          <a:p>
            <a:fld id="{B99E7696-EA4E-4206-A26F-8DFE12313DCC}" type="datetimeFigureOut">
              <a:rPr lang="en-GB" smtClean="0"/>
              <a:t>03/12/2024</a:t>
            </a:fld>
            <a:endParaRPr lang="en-GB"/>
          </a:p>
        </p:txBody>
      </p:sp>
      <p:sp>
        <p:nvSpPr>
          <p:cNvPr id="4" name="Footer Placeholder 3">
            <a:extLst>
              <a:ext uri="{FF2B5EF4-FFF2-40B4-BE49-F238E27FC236}">
                <a16:creationId xmlns:a16="http://schemas.microsoft.com/office/drawing/2014/main" id="{9A9A535D-4C55-D4C9-A183-A3ADB529EB2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B834ADE-A402-EF22-BF1E-115971EBDC55}"/>
              </a:ext>
            </a:extLst>
          </p:cNvPr>
          <p:cNvSpPr>
            <a:spLocks noGrp="1"/>
          </p:cNvSpPr>
          <p:nvPr>
            <p:ph type="sldNum" sz="quarter" idx="12"/>
          </p:nvPr>
        </p:nvSpPr>
        <p:spPr/>
        <p:txBody>
          <a:bodyPr/>
          <a:lstStyle/>
          <a:p>
            <a:fld id="{4D0B256A-67CA-434A-93E6-C17655266F6D}" type="slidenum">
              <a:rPr lang="en-GB" smtClean="0"/>
              <a:t>‹#›</a:t>
            </a:fld>
            <a:endParaRPr lang="en-GB"/>
          </a:p>
        </p:txBody>
      </p:sp>
    </p:spTree>
    <p:extLst>
      <p:ext uri="{BB962C8B-B14F-4D97-AF65-F5344CB8AC3E}">
        <p14:creationId xmlns:p14="http://schemas.microsoft.com/office/powerpoint/2010/main" val="623922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BCAA29-0BD1-4A17-E67D-6E740480AA32}"/>
              </a:ext>
            </a:extLst>
          </p:cNvPr>
          <p:cNvSpPr>
            <a:spLocks noGrp="1"/>
          </p:cNvSpPr>
          <p:nvPr>
            <p:ph type="dt" sz="half" idx="10"/>
          </p:nvPr>
        </p:nvSpPr>
        <p:spPr/>
        <p:txBody>
          <a:bodyPr/>
          <a:lstStyle/>
          <a:p>
            <a:fld id="{B99E7696-EA4E-4206-A26F-8DFE12313DCC}" type="datetimeFigureOut">
              <a:rPr lang="en-GB" smtClean="0"/>
              <a:t>03/12/2024</a:t>
            </a:fld>
            <a:endParaRPr lang="en-GB"/>
          </a:p>
        </p:txBody>
      </p:sp>
      <p:sp>
        <p:nvSpPr>
          <p:cNvPr id="3" name="Footer Placeholder 2">
            <a:extLst>
              <a:ext uri="{FF2B5EF4-FFF2-40B4-BE49-F238E27FC236}">
                <a16:creationId xmlns:a16="http://schemas.microsoft.com/office/drawing/2014/main" id="{5CAEBA6C-7D50-17D2-9F89-C24EB069FCB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C9EC91E-AABB-C589-9480-D49D8AD5F876}"/>
              </a:ext>
            </a:extLst>
          </p:cNvPr>
          <p:cNvSpPr>
            <a:spLocks noGrp="1"/>
          </p:cNvSpPr>
          <p:nvPr>
            <p:ph type="sldNum" sz="quarter" idx="12"/>
          </p:nvPr>
        </p:nvSpPr>
        <p:spPr/>
        <p:txBody>
          <a:bodyPr/>
          <a:lstStyle/>
          <a:p>
            <a:fld id="{4D0B256A-67CA-434A-93E6-C17655266F6D}" type="slidenum">
              <a:rPr lang="en-GB" smtClean="0"/>
              <a:t>‹#›</a:t>
            </a:fld>
            <a:endParaRPr lang="en-GB"/>
          </a:p>
        </p:txBody>
      </p:sp>
    </p:spTree>
    <p:extLst>
      <p:ext uri="{BB962C8B-B14F-4D97-AF65-F5344CB8AC3E}">
        <p14:creationId xmlns:p14="http://schemas.microsoft.com/office/powerpoint/2010/main" val="619065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172EB-5E70-33A9-75C5-0DDFF96565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15E8EEF-AB58-6B41-8FF0-4090BF0D36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E8C50D6-4266-0DD7-CBED-C7E9868EB6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561265-35F6-5D32-E22A-80491B52FA3A}"/>
              </a:ext>
            </a:extLst>
          </p:cNvPr>
          <p:cNvSpPr>
            <a:spLocks noGrp="1"/>
          </p:cNvSpPr>
          <p:nvPr>
            <p:ph type="dt" sz="half" idx="10"/>
          </p:nvPr>
        </p:nvSpPr>
        <p:spPr/>
        <p:txBody>
          <a:bodyPr/>
          <a:lstStyle/>
          <a:p>
            <a:fld id="{B99E7696-EA4E-4206-A26F-8DFE12313DCC}" type="datetimeFigureOut">
              <a:rPr lang="en-GB" smtClean="0"/>
              <a:t>03/12/2024</a:t>
            </a:fld>
            <a:endParaRPr lang="en-GB"/>
          </a:p>
        </p:txBody>
      </p:sp>
      <p:sp>
        <p:nvSpPr>
          <p:cNvPr id="6" name="Footer Placeholder 5">
            <a:extLst>
              <a:ext uri="{FF2B5EF4-FFF2-40B4-BE49-F238E27FC236}">
                <a16:creationId xmlns:a16="http://schemas.microsoft.com/office/drawing/2014/main" id="{9B14F34E-C8C1-CFC0-FBBD-1C0D409C727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95FBB46-48EE-BBCE-6E57-72412B070F66}"/>
              </a:ext>
            </a:extLst>
          </p:cNvPr>
          <p:cNvSpPr>
            <a:spLocks noGrp="1"/>
          </p:cNvSpPr>
          <p:nvPr>
            <p:ph type="sldNum" sz="quarter" idx="12"/>
          </p:nvPr>
        </p:nvSpPr>
        <p:spPr/>
        <p:txBody>
          <a:bodyPr/>
          <a:lstStyle/>
          <a:p>
            <a:fld id="{4D0B256A-67CA-434A-93E6-C17655266F6D}" type="slidenum">
              <a:rPr lang="en-GB" smtClean="0"/>
              <a:t>‹#›</a:t>
            </a:fld>
            <a:endParaRPr lang="en-GB"/>
          </a:p>
        </p:txBody>
      </p:sp>
    </p:spTree>
    <p:extLst>
      <p:ext uri="{BB962C8B-B14F-4D97-AF65-F5344CB8AC3E}">
        <p14:creationId xmlns:p14="http://schemas.microsoft.com/office/powerpoint/2010/main" val="558619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9B4B5-2FDF-3AF4-6D39-BAC79D2A4B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A8801B2-590F-B10B-311F-C10047087F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A7DEEE-B3CC-9C16-CE36-3116E504C5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4F380E-EBB5-8F31-9689-0C6E37308B1D}"/>
              </a:ext>
            </a:extLst>
          </p:cNvPr>
          <p:cNvSpPr>
            <a:spLocks noGrp="1"/>
          </p:cNvSpPr>
          <p:nvPr>
            <p:ph type="dt" sz="half" idx="10"/>
          </p:nvPr>
        </p:nvSpPr>
        <p:spPr/>
        <p:txBody>
          <a:bodyPr/>
          <a:lstStyle/>
          <a:p>
            <a:fld id="{B99E7696-EA4E-4206-A26F-8DFE12313DCC}" type="datetimeFigureOut">
              <a:rPr lang="en-GB" smtClean="0"/>
              <a:t>03/12/2024</a:t>
            </a:fld>
            <a:endParaRPr lang="en-GB"/>
          </a:p>
        </p:txBody>
      </p:sp>
      <p:sp>
        <p:nvSpPr>
          <p:cNvPr id="6" name="Footer Placeholder 5">
            <a:extLst>
              <a:ext uri="{FF2B5EF4-FFF2-40B4-BE49-F238E27FC236}">
                <a16:creationId xmlns:a16="http://schemas.microsoft.com/office/drawing/2014/main" id="{4D5CEDDF-473A-9BEC-E9DA-ECF45B26138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92C9882-4006-91BF-E858-6BF62B1196EE}"/>
              </a:ext>
            </a:extLst>
          </p:cNvPr>
          <p:cNvSpPr>
            <a:spLocks noGrp="1"/>
          </p:cNvSpPr>
          <p:nvPr>
            <p:ph type="sldNum" sz="quarter" idx="12"/>
          </p:nvPr>
        </p:nvSpPr>
        <p:spPr/>
        <p:txBody>
          <a:bodyPr/>
          <a:lstStyle/>
          <a:p>
            <a:fld id="{4D0B256A-67CA-434A-93E6-C17655266F6D}" type="slidenum">
              <a:rPr lang="en-GB" smtClean="0"/>
              <a:t>‹#›</a:t>
            </a:fld>
            <a:endParaRPr lang="en-GB"/>
          </a:p>
        </p:txBody>
      </p:sp>
    </p:spTree>
    <p:extLst>
      <p:ext uri="{BB962C8B-B14F-4D97-AF65-F5344CB8AC3E}">
        <p14:creationId xmlns:p14="http://schemas.microsoft.com/office/powerpoint/2010/main" val="3447378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DD3A32-ED26-118B-3310-2106A7B43E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F1EFB2B-4002-46A9-0F54-BA675D3F23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5BF757-AB68-CCE5-E2B6-F5AD4E30EA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9E7696-EA4E-4206-A26F-8DFE12313DCC}" type="datetimeFigureOut">
              <a:rPr lang="en-GB" smtClean="0"/>
              <a:t>03/12/2024</a:t>
            </a:fld>
            <a:endParaRPr lang="en-GB"/>
          </a:p>
        </p:txBody>
      </p:sp>
      <p:sp>
        <p:nvSpPr>
          <p:cNvPr id="5" name="Footer Placeholder 4">
            <a:extLst>
              <a:ext uri="{FF2B5EF4-FFF2-40B4-BE49-F238E27FC236}">
                <a16:creationId xmlns:a16="http://schemas.microsoft.com/office/drawing/2014/main" id="{2D890DF3-E99F-E330-5508-D5225E82A5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728384A-677F-57AA-8987-ECEFA21334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0B256A-67CA-434A-93E6-C17655266F6D}" type="slidenum">
              <a:rPr lang="en-GB" smtClean="0"/>
              <a:t>‹#›</a:t>
            </a:fld>
            <a:endParaRPr lang="en-GB"/>
          </a:p>
        </p:txBody>
      </p:sp>
    </p:spTree>
    <p:extLst>
      <p:ext uri="{BB962C8B-B14F-4D97-AF65-F5344CB8AC3E}">
        <p14:creationId xmlns:p14="http://schemas.microsoft.com/office/powerpoint/2010/main" val="7282300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mailto:rance@phil.muni.cz"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musical-sentences.com/"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hyperlink" Target="https://books.google.com/ngrams/"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skell.sketchengine.eu/#home?lang=en" TargetMode="External"/><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typeset.io/"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evidencehunt.com/" TargetMode="External"/><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hyperlink" Target="http://www.researchkick.com/"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s://is.muni.cz/auth/do/econ/sm/akap/akademicky_text_a_proces_jeho_vzniku/Writting_papers_Bellemare_MIT_2022.pdf"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nature.com/articles/d41586-024-01042-3" TargetMode="External"/><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hyperlink" Target="https://www.brookes.ac.uk/students/academic-development/online-resources/paragraphs"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FC6658-4BDF-5363-FDCF-58D03E036BF6}"/>
              </a:ext>
            </a:extLst>
          </p:cNvPr>
          <p:cNvSpPr>
            <a:spLocks noGrp="1"/>
          </p:cNvSpPr>
          <p:nvPr>
            <p:ph type="ctrTitle"/>
          </p:nvPr>
        </p:nvSpPr>
        <p:spPr>
          <a:xfrm>
            <a:off x="638882" y="639193"/>
            <a:ext cx="3571810" cy="3573516"/>
          </a:xfrm>
        </p:spPr>
        <p:txBody>
          <a:bodyPr>
            <a:normAutofit/>
          </a:bodyPr>
          <a:lstStyle/>
          <a:p>
            <a:pPr algn="l"/>
            <a:r>
              <a:rPr lang="en-GB" sz="6600" dirty="0"/>
              <a:t>Writing a Literature Review</a:t>
            </a:r>
          </a:p>
        </p:txBody>
      </p:sp>
      <p:sp>
        <p:nvSpPr>
          <p:cNvPr id="3" name="Subtitle 2">
            <a:extLst>
              <a:ext uri="{FF2B5EF4-FFF2-40B4-BE49-F238E27FC236}">
                <a16:creationId xmlns:a16="http://schemas.microsoft.com/office/drawing/2014/main" id="{F137154A-0F80-6554-0D92-7E3A28BF82FE}"/>
              </a:ext>
            </a:extLst>
          </p:cNvPr>
          <p:cNvSpPr>
            <a:spLocks noGrp="1"/>
          </p:cNvSpPr>
          <p:nvPr>
            <p:ph type="subTitle" idx="1"/>
          </p:nvPr>
        </p:nvSpPr>
        <p:spPr>
          <a:xfrm>
            <a:off x="638881" y="4631161"/>
            <a:ext cx="4715713" cy="1559327"/>
          </a:xfrm>
        </p:spPr>
        <p:txBody>
          <a:bodyPr>
            <a:normAutofit/>
          </a:bodyPr>
          <a:lstStyle/>
          <a:p>
            <a:pPr algn="l"/>
            <a:r>
              <a:rPr lang="en-GB" sz="3600" dirty="0"/>
              <a:t>Some Tips &amp; Tricks</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Open Enrollment">
            <a:extLst>
              <a:ext uri="{FF2B5EF4-FFF2-40B4-BE49-F238E27FC236}">
                <a16:creationId xmlns:a16="http://schemas.microsoft.com/office/drawing/2014/main" id="{A05996D6-7545-D307-8AC2-88A9081FAE4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86400" y="640080"/>
            <a:ext cx="5550408" cy="5550408"/>
          </a:xfrm>
          <a:prstGeom prst="rect">
            <a:avLst/>
          </a:prstGeom>
        </p:spPr>
      </p:pic>
      <p:sp>
        <p:nvSpPr>
          <p:cNvPr id="4" name="TextBox 3">
            <a:extLst>
              <a:ext uri="{FF2B5EF4-FFF2-40B4-BE49-F238E27FC236}">
                <a16:creationId xmlns:a16="http://schemas.microsoft.com/office/drawing/2014/main" id="{75152472-E0B9-7FD8-E3A0-008F9E3A1F22}"/>
              </a:ext>
            </a:extLst>
          </p:cNvPr>
          <p:cNvSpPr txBox="1"/>
          <p:nvPr/>
        </p:nvSpPr>
        <p:spPr>
          <a:xfrm>
            <a:off x="638882" y="5900840"/>
            <a:ext cx="6650004" cy="954107"/>
          </a:xfrm>
          <a:prstGeom prst="rect">
            <a:avLst/>
          </a:prstGeom>
          <a:noFill/>
        </p:spPr>
        <p:txBody>
          <a:bodyPr wrap="square" rtlCol="0">
            <a:spAutoFit/>
          </a:bodyPr>
          <a:lstStyle/>
          <a:p>
            <a:r>
              <a:rPr lang="en-GB" sz="2800" dirty="0"/>
              <a:t>Chris Rance. </a:t>
            </a:r>
            <a:r>
              <a:rPr lang="en-GB" sz="2800" dirty="0">
                <a:hlinkClick r:id="rId4"/>
              </a:rPr>
              <a:t>rance@phil.muni.cz</a:t>
            </a:r>
            <a:endParaRPr lang="en-GB" sz="2800" dirty="0"/>
          </a:p>
          <a:p>
            <a:r>
              <a:rPr lang="en-GB" sz="2800" dirty="0"/>
              <a:t>Martin Guzi.</a:t>
            </a:r>
          </a:p>
        </p:txBody>
      </p:sp>
    </p:spTree>
    <p:extLst>
      <p:ext uri="{BB962C8B-B14F-4D97-AF65-F5344CB8AC3E}">
        <p14:creationId xmlns:p14="http://schemas.microsoft.com/office/powerpoint/2010/main" val="1115924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77A31-D812-7291-A3F6-7E7A3AD4F744}"/>
              </a:ext>
            </a:extLst>
          </p:cNvPr>
          <p:cNvSpPr>
            <a:spLocks noGrp="1"/>
          </p:cNvSpPr>
          <p:nvPr>
            <p:ph type="title"/>
          </p:nvPr>
        </p:nvSpPr>
        <p:spPr>
          <a:xfrm>
            <a:off x="640080" y="304800"/>
            <a:ext cx="10908792" cy="1442339"/>
          </a:xfrm>
        </p:spPr>
        <p:txBody>
          <a:bodyPr vert="horz" lIns="91440" tIns="45720" rIns="91440" bIns="45720" rtlCol="0" anchor="b">
            <a:normAutofit/>
          </a:bodyPr>
          <a:lstStyle/>
          <a:p>
            <a:pPr algn="ctr"/>
            <a:r>
              <a:rPr lang="en-US" sz="6600" kern="1200">
                <a:solidFill>
                  <a:schemeClr val="tx1"/>
                </a:solidFill>
                <a:latin typeface="+mj-lt"/>
                <a:ea typeface="+mj-ea"/>
                <a:cs typeface="+mj-cs"/>
              </a:rPr>
              <a:t>Engage the Audience</a:t>
            </a:r>
          </a:p>
        </p:txBody>
      </p:sp>
      <p:pic>
        <p:nvPicPr>
          <p:cNvPr id="8" name="Picture 7">
            <a:extLst>
              <a:ext uri="{FF2B5EF4-FFF2-40B4-BE49-F238E27FC236}">
                <a16:creationId xmlns:a16="http://schemas.microsoft.com/office/drawing/2014/main" id="{AD404876-B526-BF3B-D8F1-05DF078EE351}"/>
              </a:ext>
            </a:extLst>
          </p:cNvPr>
          <p:cNvPicPr>
            <a:picLocks noChangeAspect="1"/>
          </p:cNvPicPr>
          <p:nvPr/>
        </p:nvPicPr>
        <p:blipFill rotWithShape="1">
          <a:blip r:embed="rId2"/>
          <a:srcRect b="9266"/>
          <a:stretch/>
        </p:blipFill>
        <p:spPr>
          <a:xfrm>
            <a:off x="20" y="2665139"/>
            <a:ext cx="6181981" cy="4192863"/>
          </a:xfrm>
          <a:custGeom>
            <a:avLst/>
            <a:gdLst/>
            <a:ahLst/>
            <a:cxnLst/>
            <a:rect l="l" t="t" r="r" b="b"/>
            <a:pathLst>
              <a:path w="6005375" h="4192863">
                <a:moveTo>
                  <a:pt x="5424937" y="874"/>
                </a:moveTo>
                <a:cubicBezTo>
                  <a:pt x="5470440" y="-1251"/>
                  <a:pt x="5516123" y="499"/>
                  <a:pt x="5561495" y="6147"/>
                </a:cubicBezTo>
                <a:cubicBezTo>
                  <a:pt x="5636334" y="13389"/>
                  <a:pt x="5711424" y="18471"/>
                  <a:pt x="5786261" y="26095"/>
                </a:cubicBezTo>
                <a:cubicBezTo>
                  <a:pt x="5819550" y="29525"/>
                  <a:pt x="5853222" y="16820"/>
                  <a:pt x="5886002" y="28509"/>
                </a:cubicBezTo>
                <a:cubicBezTo>
                  <a:pt x="5922214" y="41469"/>
                  <a:pt x="5958870" y="47282"/>
                  <a:pt x="5995622" y="48044"/>
                </a:cubicBezTo>
                <a:lnTo>
                  <a:pt x="5998366" y="47926"/>
                </a:lnTo>
                <a:lnTo>
                  <a:pt x="5995171" y="398504"/>
                </a:lnTo>
                <a:cubicBezTo>
                  <a:pt x="5993433" y="528663"/>
                  <a:pt x="5993035" y="658806"/>
                  <a:pt x="5999656" y="788917"/>
                </a:cubicBezTo>
                <a:cubicBezTo>
                  <a:pt x="6009855" y="990282"/>
                  <a:pt x="6003364" y="1191519"/>
                  <a:pt x="5999656" y="1392757"/>
                </a:cubicBezTo>
                <a:cubicBezTo>
                  <a:pt x="5992506" y="1778706"/>
                  <a:pt x="6003364" y="2164146"/>
                  <a:pt x="5998730" y="2549586"/>
                </a:cubicBezTo>
                <a:cubicBezTo>
                  <a:pt x="5996744" y="2720440"/>
                  <a:pt x="5998994" y="2891040"/>
                  <a:pt x="6003364" y="3061895"/>
                </a:cubicBezTo>
                <a:cubicBezTo>
                  <a:pt x="6009720" y="3305846"/>
                  <a:pt x="5999922" y="3549924"/>
                  <a:pt x="5989196" y="3793749"/>
                </a:cubicBezTo>
                <a:cubicBezTo>
                  <a:pt x="5985594" y="3860794"/>
                  <a:pt x="5984646" y="3927918"/>
                  <a:pt x="5986348" y="3994981"/>
                </a:cubicBezTo>
                <a:lnTo>
                  <a:pt x="5999199" y="4192863"/>
                </a:lnTo>
                <a:lnTo>
                  <a:pt x="0" y="4192863"/>
                </a:lnTo>
                <a:lnTo>
                  <a:pt x="0" y="26225"/>
                </a:lnTo>
                <a:lnTo>
                  <a:pt x="10965" y="23935"/>
                </a:lnTo>
                <a:cubicBezTo>
                  <a:pt x="27502" y="19081"/>
                  <a:pt x="44569" y="16260"/>
                  <a:pt x="61788" y="15549"/>
                </a:cubicBezTo>
                <a:cubicBezTo>
                  <a:pt x="194437" y="-1096"/>
                  <a:pt x="327213" y="3351"/>
                  <a:pt x="460497" y="8815"/>
                </a:cubicBezTo>
                <a:cubicBezTo>
                  <a:pt x="692632" y="18217"/>
                  <a:pt x="925021" y="29144"/>
                  <a:pt x="1157537" y="25841"/>
                </a:cubicBezTo>
                <a:cubicBezTo>
                  <a:pt x="1393484" y="22410"/>
                  <a:pt x="1628922" y="29653"/>
                  <a:pt x="1864615" y="39182"/>
                </a:cubicBezTo>
                <a:cubicBezTo>
                  <a:pt x="1967913" y="43121"/>
                  <a:pt x="2071847" y="47059"/>
                  <a:pt x="2173493" y="17709"/>
                </a:cubicBezTo>
                <a:cubicBezTo>
                  <a:pt x="2196465" y="12334"/>
                  <a:pt x="2220416" y="12855"/>
                  <a:pt x="2243121" y="19234"/>
                </a:cubicBezTo>
                <a:cubicBezTo>
                  <a:pt x="2357219" y="45789"/>
                  <a:pt x="2471952" y="53666"/>
                  <a:pt x="2587321" y="27492"/>
                </a:cubicBezTo>
                <a:cubicBezTo>
                  <a:pt x="2719944" y="-1223"/>
                  <a:pt x="2856455" y="-7360"/>
                  <a:pt x="2991111" y="9323"/>
                </a:cubicBezTo>
                <a:cubicBezTo>
                  <a:pt x="3114231" y="23045"/>
                  <a:pt x="3237985" y="37911"/>
                  <a:pt x="3361358" y="26857"/>
                </a:cubicBezTo>
                <a:cubicBezTo>
                  <a:pt x="3556266" y="9323"/>
                  <a:pt x="3750918" y="24570"/>
                  <a:pt x="3945825" y="29271"/>
                </a:cubicBezTo>
                <a:cubicBezTo>
                  <a:pt x="4010625" y="30796"/>
                  <a:pt x="4075806" y="44137"/>
                  <a:pt x="4140224" y="32193"/>
                </a:cubicBezTo>
                <a:cubicBezTo>
                  <a:pt x="4241744" y="13389"/>
                  <a:pt x="4342120" y="20631"/>
                  <a:pt x="4443766" y="31177"/>
                </a:cubicBezTo>
                <a:cubicBezTo>
                  <a:pt x="4638419" y="51507"/>
                  <a:pt x="4832945" y="61290"/>
                  <a:pt x="5026708" y="23172"/>
                </a:cubicBezTo>
                <a:cubicBezTo>
                  <a:pt x="5086807" y="11229"/>
                  <a:pt x="5146524" y="4368"/>
                  <a:pt x="5207640" y="20377"/>
                </a:cubicBezTo>
                <a:cubicBezTo>
                  <a:pt x="5234626" y="26539"/>
                  <a:pt x="5262719" y="26019"/>
                  <a:pt x="5289465" y="18853"/>
                </a:cubicBezTo>
                <a:cubicBezTo>
                  <a:pt x="5334113" y="9000"/>
                  <a:pt x="5379435" y="2999"/>
                  <a:pt x="5424937" y="874"/>
                </a:cubicBezTo>
                <a:close/>
              </a:path>
            </a:pathLst>
          </a:custGeom>
        </p:spPr>
      </p:pic>
      <p:pic>
        <p:nvPicPr>
          <p:cNvPr id="7" name="Content Placeholder 6">
            <a:extLst>
              <a:ext uri="{FF2B5EF4-FFF2-40B4-BE49-F238E27FC236}">
                <a16:creationId xmlns:a16="http://schemas.microsoft.com/office/drawing/2014/main" id="{332FB1FE-FEEE-A96A-44F4-A92CE82FCB90}"/>
              </a:ext>
            </a:extLst>
          </p:cNvPr>
          <p:cNvPicPr>
            <a:picLocks noGrp="1" noChangeAspect="1"/>
          </p:cNvPicPr>
          <p:nvPr>
            <p:ph idx="1"/>
          </p:nvPr>
        </p:nvPicPr>
        <p:blipFill rotWithShape="1">
          <a:blip r:embed="rId3"/>
          <a:srcRect t="12166" r="-1" b="42666"/>
          <a:stretch/>
        </p:blipFill>
        <p:spPr>
          <a:xfrm>
            <a:off x="6096001" y="2654313"/>
            <a:ext cx="6096002" cy="4203687"/>
          </a:xfrm>
          <a:custGeom>
            <a:avLst/>
            <a:gdLst/>
            <a:ahLst/>
            <a:cxnLst/>
            <a:rect l="l" t="t" r="r" b="b"/>
            <a:pathLst>
              <a:path w="6006951" h="4203687">
                <a:moveTo>
                  <a:pt x="1041516" y="879"/>
                </a:moveTo>
                <a:cubicBezTo>
                  <a:pt x="1141687" y="5084"/>
                  <a:pt x="1240768" y="23261"/>
                  <a:pt x="1340635" y="31075"/>
                </a:cubicBezTo>
                <a:cubicBezTo>
                  <a:pt x="1435675" y="38571"/>
                  <a:pt x="1530714" y="49499"/>
                  <a:pt x="1626262" y="34506"/>
                </a:cubicBezTo>
                <a:cubicBezTo>
                  <a:pt x="1719980" y="21762"/>
                  <a:pt x="1814765" y="18776"/>
                  <a:pt x="1909093" y="25612"/>
                </a:cubicBezTo>
                <a:cubicBezTo>
                  <a:pt x="2013408" y="30821"/>
                  <a:pt x="2117468" y="48101"/>
                  <a:pt x="2222418" y="33616"/>
                </a:cubicBezTo>
                <a:cubicBezTo>
                  <a:pt x="2235644" y="32269"/>
                  <a:pt x="2248998" y="34010"/>
                  <a:pt x="2261425" y="38699"/>
                </a:cubicBezTo>
                <a:cubicBezTo>
                  <a:pt x="2302223" y="52255"/>
                  <a:pt x="2346173" y="53094"/>
                  <a:pt x="2387466" y="41113"/>
                </a:cubicBezTo>
                <a:cubicBezTo>
                  <a:pt x="2439687" y="27213"/>
                  <a:pt x="2494525" y="26297"/>
                  <a:pt x="2547178" y="38445"/>
                </a:cubicBezTo>
                <a:cubicBezTo>
                  <a:pt x="2625446" y="55470"/>
                  <a:pt x="2703968" y="72242"/>
                  <a:pt x="2785412" y="58266"/>
                </a:cubicBezTo>
                <a:cubicBezTo>
                  <a:pt x="2832805" y="50261"/>
                  <a:pt x="2876767" y="30821"/>
                  <a:pt x="2923524" y="21673"/>
                </a:cubicBezTo>
                <a:cubicBezTo>
                  <a:pt x="3058205" y="-4628"/>
                  <a:pt x="3194158" y="3249"/>
                  <a:pt x="3330110" y="12143"/>
                </a:cubicBezTo>
                <a:cubicBezTo>
                  <a:pt x="3462886" y="20910"/>
                  <a:pt x="3595026" y="38952"/>
                  <a:pt x="3728564" y="36284"/>
                </a:cubicBezTo>
                <a:cubicBezTo>
                  <a:pt x="3756999" y="36500"/>
                  <a:pt x="3785372" y="38876"/>
                  <a:pt x="3813438" y="43400"/>
                </a:cubicBezTo>
                <a:cubicBezTo>
                  <a:pt x="3917626" y="57122"/>
                  <a:pt x="4022322" y="70082"/>
                  <a:pt x="4125366" y="42383"/>
                </a:cubicBezTo>
                <a:cubicBezTo>
                  <a:pt x="4217750" y="17340"/>
                  <a:pt x="4314149" y="10695"/>
                  <a:pt x="4409087" y="22816"/>
                </a:cubicBezTo>
                <a:cubicBezTo>
                  <a:pt x="4534099" y="39194"/>
                  <a:pt x="4660458" y="42777"/>
                  <a:pt x="4786195" y="33489"/>
                </a:cubicBezTo>
                <a:cubicBezTo>
                  <a:pt x="4825659" y="29563"/>
                  <a:pt x="4865339" y="28153"/>
                  <a:pt x="4904994" y="29296"/>
                </a:cubicBezTo>
                <a:cubicBezTo>
                  <a:pt x="5194178" y="42510"/>
                  <a:pt x="5484252" y="25103"/>
                  <a:pt x="5772928" y="55851"/>
                </a:cubicBezTo>
                <a:cubicBezTo>
                  <a:pt x="5818560" y="61232"/>
                  <a:pt x="5864504" y="61626"/>
                  <a:pt x="5909961" y="57111"/>
                </a:cubicBezTo>
                <a:lnTo>
                  <a:pt x="6006951" y="36719"/>
                </a:lnTo>
                <a:lnTo>
                  <a:pt x="6006951" y="4203687"/>
                </a:lnTo>
                <a:lnTo>
                  <a:pt x="11720" y="4203687"/>
                </a:lnTo>
                <a:lnTo>
                  <a:pt x="11786" y="4203489"/>
                </a:lnTo>
                <a:cubicBezTo>
                  <a:pt x="27809" y="3962716"/>
                  <a:pt x="39197" y="3721434"/>
                  <a:pt x="15626" y="3481297"/>
                </a:cubicBezTo>
                <a:cubicBezTo>
                  <a:pt x="-847" y="3334800"/>
                  <a:pt x="-4304" y="3187234"/>
                  <a:pt x="5296" y="3040178"/>
                </a:cubicBezTo>
                <a:cubicBezTo>
                  <a:pt x="11786" y="2956021"/>
                  <a:pt x="18539" y="2871864"/>
                  <a:pt x="22776" y="2787582"/>
                </a:cubicBezTo>
                <a:cubicBezTo>
                  <a:pt x="28180" y="2667690"/>
                  <a:pt x="25173" y="2547584"/>
                  <a:pt x="13771" y="2428074"/>
                </a:cubicBezTo>
                <a:cubicBezTo>
                  <a:pt x="4237" y="2336939"/>
                  <a:pt x="3177" y="2245180"/>
                  <a:pt x="10593" y="2153867"/>
                </a:cubicBezTo>
                <a:cubicBezTo>
                  <a:pt x="25690" y="1998396"/>
                  <a:pt x="9931" y="1842923"/>
                  <a:pt x="5032" y="1687576"/>
                </a:cubicBezTo>
                <a:cubicBezTo>
                  <a:pt x="-3577" y="1401802"/>
                  <a:pt x="20393" y="1116155"/>
                  <a:pt x="9666" y="830380"/>
                </a:cubicBezTo>
                <a:cubicBezTo>
                  <a:pt x="3841" y="689018"/>
                  <a:pt x="16420" y="547783"/>
                  <a:pt x="9666" y="406421"/>
                </a:cubicBezTo>
                <a:cubicBezTo>
                  <a:pt x="4105" y="305866"/>
                  <a:pt x="397" y="205310"/>
                  <a:pt x="4105" y="104628"/>
                </a:cubicBezTo>
                <a:lnTo>
                  <a:pt x="8821" y="33297"/>
                </a:lnTo>
                <a:lnTo>
                  <a:pt x="35743" y="28771"/>
                </a:lnTo>
                <a:cubicBezTo>
                  <a:pt x="151314" y="14091"/>
                  <a:pt x="268377" y="13376"/>
                  <a:pt x="384397" y="26755"/>
                </a:cubicBezTo>
                <a:cubicBezTo>
                  <a:pt x="448561" y="35141"/>
                  <a:pt x="512980" y="47847"/>
                  <a:pt x="578287" y="35141"/>
                </a:cubicBezTo>
                <a:cubicBezTo>
                  <a:pt x="584437" y="34048"/>
                  <a:pt x="590625" y="36818"/>
                  <a:pt x="593916" y="42129"/>
                </a:cubicBezTo>
                <a:cubicBezTo>
                  <a:pt x="626188" y="81517"/>
                  <a:pt x="668117" y="80246"/>
                  <a:pt x="710936" y="67541"/>
                </a:cubicBezTo>
                <a:cubicBezTo>
                  <a:pt x="739041" y="58837"/>
                  <a:pt x="766587" y="48406"/>
                  <a:pt x="793396" y="36284"/>
                </a:cubicBezTo>
                <a:cubicBezTo>
                  <a:pt x="840332" y="16819"/>
                  <a:pt x="890189" y="5308"/>
                  <a:pt x="940911" y="2233"/>
                </a:cubicBezTo>
                <a:cubicBezTo>
                  <a:pt x="974613" y="-372"/>
                  <a:pt x="1008125" y="-522"/>
                  <a:pt x="1041516" y="879"/>
                </a:cubicBezTo>
                <a:close/>
              </a:path>
            </a:pathLst>
          </a:custGeom>
        </p:spPr>
      </p:pic>
    </p:spTree>
    <p:extLst>
      <p:ext uri="{BB962C8B-B14F-4D97-AF65-F5344CB8AC3E}">
        <p14:creationId xmlns:p14="http://schemas.microsoft.com/office/powerpoint/2010/main" val="2545890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1940D-1524-2353-B154-D9BD9A5F3111}"/>
              </a:ext>
            </a:extLst>
          </p:cNvPr>
          <p:cNvSpPr>
            <a:spLocks noGrp="1"/>
          </p:cNvSpPr>
          <p:nvPr>
            <p:ph type="title"/>
          </p:nvPr>
        </p:nvSpPr>
        <p:spPr>
          <a:xfrm>
            <a:off x="640080" y="325369"/>
            <a:ext cx="4368602" cy="1956841"/>
          </a:xfrm>
        </p:spPr>
        <p:txBody>
          <a:bodyPr anchor="b">
            <a:normAutofit/>
          </a:bodyPr>
          <a:lstStyle/>
          <a:p>
            <a:r>
              <a:rPr lang="en-GB" sz="5400" dirty="0"/>
              <a:t>Make a Claim for Your Paper</a:t>
            </a:r>
          </a:p>
        </p:txBody>
      </p:sp>
      <p:sp>
        <p:nvSpPr>
          <p:cNvPr id="3" name="Content Placeholder 2">
            <a:extLst>
              <a:ext uri="{FF2B5EF4-FFF2-40B4-BE49-F238E27FC236}">
                <a16:creationId xmlns:a16="http://schemas.microsoft.com/office/drawing/2014/main" id="{A48C0207-9D1A-02FF-7D1E-0B4394CFC180}"/>
              </a:ext>
            </a:extLst>
          </p:cNvPr>
          <p:cNvSpPr>
            <a:spLocks noGrp="1"/>
          </p:cNvSpPr>
          <p:nvPr>
            <p:ph idx="1"/>
          </p:nvPr>
        </p:nvSpPr>
        <p:spPr>
          <a:xfrm>
            <a:off x="640080" y="2872899"/>
            <a:ext cx="4243589" cy="3320668"/>
          </a:xfrm>
        </p:spPr>
        <p:txBody>
          <a:bodyPr>
            <a:noAutofit/>
          </a:bodyPr>
          <a:lstStyle/>
          <a:p>
            <a:r>
              <a:rPr lang="en-GB" dirty="0"/>
              <a:t>Counter-claim</a:t>
            </a:r>
          </a:p>
          <a:p>
            <a:r>
              <a:rPr lang="en-GB" dirty="0"/>
              <a:t>Indicate a gap</a:t>
            </a:r>
          </a:p>
          <a:p>
            <a:r>
              <a:rPr lang="en-GB" dirty="0"/>
              <a:t>Raise a question</a:t>
            </a:r>
          </a:p>
          <a:p>
            <a:r>
              <a:rPr lang="en-GB" dirty="0"/>
              <a:t>Expand existing research</a:t>
            </a:r>
          </a:p>
          <a:p>
            <a:pPr marL="0" indent="0">
              <a:buNone/>
            </a:pPr>
            <a:endParaRPr lang="en-GB" dirty="0"/>
          </a:p>
        </p:txBody>
      </p:sp>
      <p:pic>
        <p:nvPicPr>
          <p:cNvPr id="5" name="Picture 4" descr="White puzzle with one red piece">
            <a:extLst>
              <a:ext uri="{FF2B5EF4-FFF2-40B4-BE49-F238E27FC236}">
                <a16:creationId xmlns:a16="http://schemas.microsoft.com/office/drawing/2014/main" id="{D4921B8A-6BC7-130D-9D76-1EFBA81A433F}"/>
              </a:ext>
            </a:extLst>
          </p:cNvPr>
          <p:cNvPicPr>
            <a:picLocks noChangeAspect="1"/>
          </p:cNvPicPr>
          <p:nvPr/>
        </p:nvPicPr>
        <p:blipFill rotWithShape="1">
          <a:blip r:embed="rId2"/>
          <a:srcRect l="22592" r="2098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850479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35268-43A5-6F69-275A-A0E3960796A8}"/>
              </a:ext>
            </a:extLst>
          </p:cNvPr>
          <p:cNvSpPr>
            <a:spLocks noGrp="1"/>
          </p:cNvSpPr>
          <p:nvPr>
            <p:ph type="title"/>
          </p:nvPr>
        </p:nvSpPr>
        <p:spPr>
          <a:xfrm>
            <a:off x="5894962" y="479493"/>
            <a:ext cx="5458838" cy="1325563"/>
          </a:xfrm>
        </p:spPr>
        <p:txBody>
          <a:bodyPr>
            <a:normAutofit/>
          </a:bodyPr>
          <a:lstStyle/>
          <a:p>
            <a:r>
              <a:rPr lang="en-GB" sz="4100" dirty="0"/>
              <a:t>Be Generous</a:t>
            </a:r>
          </a:p>
        </p:txBody>
      </p:sp>
      <p:pic>
        <p:nvPicPr>
          <p:cNvPr id="4" name="Picture 3">
            <a:extLst>
              <a:ext uri="{FF2B5EF4-FFF2-40B4-BE49-F238E27FC236}">
                <a16:creationId xmlns:a16="http://schemas.microsoft.com/office/drawing/2014/main" id="{D89F7969-932E-CC58-BD2E-F253D2DAC860}"/>
              </a:ext>
            </a:extLst>
          </p:cNvPr>
          <p:cNvPicPr>
            <a:picLocks noChangeAspect="1"/>
          </p:cNvPicPr>
          <p:nvPr/>
        </p:nvPicPr>
        <p:blipFill>
          <a:blip r:embed="rId2"/>
          <a:stretch>
            <a:fillRect/>
          </a:stretch>
        </p:blipFill>
        <p:spPr>
          <a:xfrm>
            <a:off x="703182" y="1683988"/>
            <a:ext cx="4777381" cy="332027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5263ED08-1059-32DD-7D64-6EF00ECBE8A1}"/>
              </a:ext>
            </a:extLst>
          </p:cNvPr>
          <p:cNvSpPr>
            <a:spLocks noGrp="1"/>
          </p:cNvSpPr>
          <p:nvPr>
            <p:ph idx="1"/>
          </p:nvPr>
        </p:nvSpPr>
        <p:spPr>
          <a:xfrm>
            <a:off x="5894962" y="1984443"/>
            <a:ext cx="5458838" cy="4192520"/>
          </a:xfrm>
        </p:spPr>
        <p:txBody>
          <a:bodyPr>
            <a:normAutofit/>
          </a:bodyPr>
          <a:lstStyle/>
          <a:p>
            <a:r>
              <a:rPr lang="en-GB" b="0" i="0" dirty="0">
                <a:effectLst/>
                <a:latin typeface="Google Sans"/>
              </a:rPr>
              <a:t>“If I have seen further, it is by standing on the shoulders of Giants”</a:t>
            </a:r>
          </a:p>
          <a:p>
            <a:r>
              <a:rPr lang="en-GB" dirty="0"/>
              <a:t>Position your paper as a response – an addition to the conversation.</a:t>
            </a:r>
          </a:p>
          <a:p>
            <a:r>
              <a:rPr lang="en-GB" dirty="0"/>
              <a:t>“This paper challenges…”</a:t>
            </a:r>
          </a:p>
          <a:p>
            <a:endParaRPr lang="en-GB" dirty="0"/>
          </a:p>
        </p:txBody>
      </p:sp>
    </p:spTree>
    <p:extLst>
      <p:ext uri="{BB962C8B-B14F-4D97-AF65-F5344CB8AC3E}">
        <p14:creationId xmlns:p14="http://schemas.microsoft.com/office/powerpoint/2010/main" val="27424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5D5F896-9496-6B4A-96F5-F24A94777035}"/>
              </a:ext>
            </a:extLst>
          </p:cNvPr>
          <p:cNvSpPr>
            <a:spLocks noGrp="1"/>
          </p:cNvSpPr>
          <p:nvPr>
            <p:ph type="title"/>
          </p:nvPr>
        </p:nvSpPr>
        <p:spPr>
          <a:xfrm>
            <a:off x="686834" y="1153572"/>
            <a:ext cx="3200400" cy="4461163"/>
          </a:xfrm>
        </p:spPr>
        <p:txBody>
          <a:bodyPr>
            <a:normAutofit/>
          </a:bodyPr>
          <a:lstStyle/>
          <a:p>
            <a:r>
              <a:rPr lang="en-GB" dirty="0">
                <a:solidFill>
                  <a:srgbClr val="FFFFFF"/>
                </a:solidFill>
                <a:latin typeface="Harding"/>
              </a:rPr>
              <a:t>Is this thinking of the reader?</a:t>
            </a:r>
          </a:p>
        </p:txBody>
      </p:sp>
      <p:sp>
        <p:nvSpPr>
          <p:cNvPr id="24" name="Arc 2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006884A3-AE22-8010-BE96-58415A3546C8}"/>
              </a:ext>
            </a:extLst>
          </p:cNvPr>
          <p:cNvSpPr>
            <a:spLocks noGrp="1"/>
          </p:cNvSpPr>
          <p:nvPr>
            <p:ph idx="1"/>
          </p:nvPr>
        </p:nvSpPr>
        <p:spPr>
          <a:xfrm>
            <a:off x="4447308" y="591344"/>
            <a:ext cx="6906491" cy="5585619"/>
          </a:xfrm>
        </p:spPr>
        <p:txBody>
          <a:bodyPr anchor="ctr">
            <a:normAutofit/>
          </a:bodyPr>
          <a:lstStyle/>
          <a:p>
            <a:pPr marL="0" indent="0">
              <a:spcAft>
                <a:spcPts val="500"/>
              </a:spcAft>
              <a:buNone/>
            </a:pPr>
            <a:r>
              <a:rPr lang="en-US" sz="2200" dirty="0">
                <a:effectLst/>
                <a:latin typeface="Harding"/>
                <a:ea typeface="Calibri" panose="020F0502020204030204" pitchFamily="34" charset="0"/>
              </a:rPr>
              <a:t>In today's dynamic and competitive marketplace, effective marketing communication holds the key to unlocking brand success. It allows businesses to rise above basic product or service offerings, forging meaningful connections with target audiences and shaping brand perception. However, with an ever-evolving media landscape and an influx of communication channels, crafting a strategic approach to marketing communication has become increasingly complex as such, understanding the intricacies of marketing communication strategy has become imperative for businesses seeking to thrive in competitive landscapes. Innovative marketing communication strategies are essential for businesses to thrive in today's competitive landscape. By embracing creativity, leveraging technology, and remaining sensitive to consumer preferences, businesses can forge stronger connections with their audience, drive growth, and position themselves for long-term success.</a:t>
            </a:r>
            <a:endParaRPr lang="en-GB" sz="2200" dirty="0">
              <a:effectLst/>
              <a:latin typeface="Harding"/>
              <a:ea typeface="Arial" panose="020B0604020202020204" pitchFamily="34" charset="0"/>
            </a:endParaRPr>
          </a:p>
        </p:txBody>
      </p:sp>
    </p:spTree>
    <p:extLst>
      <p:ext uri="{BB962C8B-B14F-4D97-AF65-F5344CB8AC3E}">
        <p14:creationId xmlns:p14="http://schemas.microsoft.com/office/powerpoint/2010/main" val="1050114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DF18C9-C0E2-5191-1157-BE040D2A55AD}"/>
              </a:ext>
            </a:extLst>
          </p:cNvPr>
          <p:cNvSpPr>
            <a:spLocks noGrp="1"/>
          </p:cNvSpPr>
          <p:nvPr>
            <p:ph type="title"/>
          </p:nvPr>
        </p:nvSpPr>
        <p:spPr>
          <a:xfrm>
            <a:off x="630936" y="502920"/>
            <a:ext cx="3419856" cy="1463040"/>
          </a:xfrm>
        </p:spPr>
        <p:txBody>
          <a:bodyPr anchor="ctr">
            <a:normAutofit/>
          </a:bodyPr>
          <a:lstStyle/>
          <a:p>
            <a:r>
              <a:rPr lang="en-GB" sz="4800" dirty="0">
                <a:latin typeface="Harding"/>
              </a:rPr>
              <a:t>Length</a:t>
            </a:r>
          </a:p>
        </p:txBody>
      </p:sp>
      <p:sp>
        <p:nvSpPr>
          <p:cNvPr id="38"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FE2707E-C320-05BE-5891-BCE2ED604F23}"/>
              </a:ext>
            </a:extLst>
          </p:cNvPr>
          <p:cNvSpPr>
            <a:spLocks noGrp="1"/>
          </p:cNvSpPr>
          <p:nvPr>
            <p:ph idx="1"/>
          </p:nvPr>
        </p:nvSpPr>
        <p:spPr>
          <a:xfrm>
            <a:off x="4654295" y="502920"/>
            <a:ext cx="6894576" cy="1463040"/>
          </a:xfrm>
        </p:spPr>
        <p:txBody>
          <a:bodyPr anchor="ctr">
            <a:normAutofit lnSpcReduction="10000"/>
          </a:bodyPr>
          <a:lstStyle/>
          <a:p>
            <a:r>
              <a:rPr lang="en-GB" sz="3200" dirty="0">
                <a:latin typeface="Harding"/>
              </a:rPr>
              <a:t>Don’t write walls of text </a:t>
            </a:r>
            <a:r>
              <a:rPr lang="en-GB" sz="3200" dirty="0">
                <a:latin typeface="Harding"/>
                <a:ea typeface="Cambria Math" panose="02040503050406030204" pitchFamily="18" charset="0"/>
              </a:rPr>
              <a:t>→</a:t>
            </a:r>
            <a:r>
              <a:rPr lang="en-GB" sz="3200" dirty="0">
                <a:latin typeface="Harding"/>
              </a:rPr>
              <a:t> </a:t>
            </a:r>
            <a:r>
              <a:rPr lang="en-GB" sz="3200" dirty="0" err="1">
                <a:latin typeface="Harding"/>
              </a:rPr>
              <a:t>tl;dr</a:t>
            </a:r>
            <a:r>
              <a:rPr lang="en-GB" sz="3200" dirty="0">
                <a:latin typeface="Harding"/>
              </a:rPr>
              <a:t>.</a:t>
            </a:r>
          </a:p>
          <a:p>
            <a:r>
              <a:rPr lang="en-GB" sz="3200" dirty="0">
                <a:latin typeface="Harding"/>
              </a:rPr>
              <a:t>Sentence length matters  </a:t>
            </a:r>
            <a:r>
              <a:rPr lang="en-GB" sz="3200" dirty="0">
                <a:latin typeface="Harding"/>
                <a:hlinkClick r:id="rId2"/>
              </a:rPr>
              <a:t>https://www.musical-sentences.com/</a:t>
            </a:r>
            <a:r>
              <a:rPr lang="en-GB" sz="3200" dirty="0">
                <a:latin typeface="Harding"/>
              </a:rPr>
              <a:t> </a:t>
            </a:r>
          </a:p>
          <a:p>
            <a:pPr marL="0" indent="0">
              <a:buNone/>
            </a:pPr>
            <a:endParaRPr lang="en-GB" sz="1200" dirty="0"/>
          </a:p>
        </p:txBody>
      </p:sp>
      <p:pic>
        <p:nvPicPr>
          <p:cNvPr id="6" name="Picture 5">
            <a:extLst>
              <a:ext uri="{FF2B5EF4-FFF2-40B4-BE49-F238E27FC236}">
                <a16:creationId xmlns:a16="http://schemas.microsoft.com/office/drawing/2014/main" id="{155366DA-1161-2ECA-342B-B4122991F67A}"/>
              </a:ext>
            </a:extLst>
          </p:cNvPr>
          <p:cNvPicPr>
            <a:picLocks noChangeAspect="1"/>
          </p:cNvPicPr>
          <p:nvPr/>
        </p:nvPicPr>
        <p:blipFill>
          <a:blip r:embed="rId3"/>
          <a:stretch>
            <a:fillRect/>
          </a:stretch>
        </p:blipFill>
        <p:spPr>
          <a:xfrm>
            <a:off x="1148686" y="1967571"/>
            <a:ext cx="9894628" cy="4798895"/>
          </a:xfrm>
          <a:prstGeom prst="rect">
            <a:avLst/>
          </a:prstGeom>
        </p:spPr>
      </p:pic>
      <p:pic>
        <p:nvPicPr>
          <p:cNvPr id="7" name="Picture 6">
            <a:extLst>
              <a:ext uri="{FF2B5EF4-FFF2-40B4-BE49-F238E27FC236}">
                <a16:creationId xmlns:a16="http://schemas.microsoft.com/office/drawing/2014/main" id="{5BAB5F2A-ADFA-1EF0-ACD3-B23264BF11AF}"/>
              </a:ext>
            </a:extLst>
          </p:cNvPr>
          <p:cNvPicPr>
            <a:picLocks noChangeAspect="1"/>
          </p:cNvPicPr>
          <p:nvPr/>
        </p:nvPicPr>
        <p:blipFill>
          <a:blip r:embed="rId4"/>
          <a:stretch>
            <a:fillRect/>
          </a:stretch>
        </p:blipFill>
        <p:spPr>
          <a:xfrm>
            <a:off x="1725528" y="1876037"/>
            <a:ext cx="8733925" cy="4274362"/>
          </a:xfrm>
          <a:prstGeom prst="rect">
            <a:avLst/>
          </a:prstGeom>
        </p:spPr>
      </p:pic>
    </p:spTree>
    <p:extLst>
      <p:ext uri="{BB962C8B-B14F-4D97-AF65-F5344CB8AC3E}">
        <p14:creationId xmlns:p14="http://schemas.microsoft.com/office/powerpoint/2010/main" val="95762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DFD8D3-861C-092B-BB5C-9A1F0BE76C48}"/>
              </a:ext>
            </a:extLst>
          </p:cNvPr>
          <p:cNvSpPr>
            <a:spLocks noGrp="1"/>
          </p:cNvSpPr>
          <p:nvPr>
            <p:ph type="title"/>
          </p:nvPr>
        </p:nvSpPr>
        <p:spPr>
          <a:xfrm>
            <a:off x="1389278" y="1233241"/>
            <a:ext cx="3240506" cy="4064628"/>
          </a:xfrm>
        </p:spPr>
        <p:txBody>
          <a:bodyPr>
            <a:normAutofit/>
          </a:bodyPr>
          <a:lstStyle/>
          <a:p>
            <a:r>
              <a:rPr lang="en-GB" dirty="0">
                <a:solidFill>
                  <a:srgbClr val="FFFFFF"/>
                </a:solidFill>
              </a:rPr>
              <a:t>Using ChatGPT</a:t>
            </a:r>
          </a:p>
        </p:txBody>
      </p:sp>
      <p:sp>
        <p:nvSpPr>
          <p:cNvPr id="21" name="Freeform: Shape 20">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65F9609A-ECCF-7A85-7723-9F3AF346615F}"/>
              </a:ext>
            </a:extLst>
          </p:cNvPr>
          <p:cNvSpPr>
            <a:spLocks noGrp="1"/>
          </p:cNvSpPr>
          <p:nvPr>
            <p:ph idx="1"/>
          </p:nvPr>
        </p:nvSpPr>
        <p:spPr>
          <a:xfrm>
            <a:off x="6096000" y="820879"/>
            <a:ext cx="5257799" cy="5808521"/>
          </a:xfrm>
        </p:spPr>
        <p:txBody>
          <a:bodyPr anchor="t">
            <a:normAutofit/>
          </a:bodyPr>
          <a:lstStyle/>
          <a:p>
            <a:r>
              <a:rPr lang="en-GB" sz="2200" b="0" i="0" dirty="0">
                <a:effectLst/>
                <a:highlight>
                  <a:srgbClr val="FFFFFF"/>
                </a:highlight>
                <a:latin typeface="Harding"/>
              </a:rPr>
              <a:t> ChatGPT is dumb – it needs your help</a:t>
            </a:r>
          </a:p>
          <a:p>
            <a:r>
              <a:rPr lang="en-GB" sz="2200" b="0" i="0" dirty="0">
                <a:effectLst/>
                <a:highlight>
                  <a:srgbClr val="FFFFFF"/>
                </a:highlight>
                <a:latin typeface="Harding"/>
              </a:rPr>
              <a:t>AI can’t really write papers for you – but it can help make them better.</a:t>
            </a:r>
          </a:p>
          <a:p>
            <a:r>
              <a:rPr lang="en-GB" sz="2200" b="0" i="0" dirty="0">
                <a:effectLst/>
                <a:highlight>
                  <a:srgbClr val="FFFFFF"/>
                </a:highlight>
                <a:latin typeface="Harding"/>
              </a:rPr>
              <a:t>“I’m writing a paper on [topic] for a leading [discipline] academic journal. What I tried to say in the following section is [specific point]. Please rephrase it for clarity, coherence and conciseness, ensuring each paragraph flows into the next. Remove jargon. Use a professional tone.”			</a:t>
            </a:r>
            <a:r>
              <a:rPr lang="en-GB" sz="1800" b="0" i="0" dirty="0" err="1">
                <a:effectLst/>
                <a:highlight>
                  <a:srgbClr val="FFFFFF"/>
                </a:highlight>
                <a:latin typeface="Harding"/>
              </a:rPr>
              <a:t>Dritjon</a:t>
            </a:r>
            <a:r>
              <a:rPr lang="en-GB" sz="1800" b="0" i="0" dirty="0">
                <a:effectLst/>
                <a:highlight>
                  <a:srgbClr val="FFFFFF"/>
                </a:highlight>
                <a:latin typeface="Harding"/>
              </a:rPr>
              <a:t> </a:t>
            </a:r>
            <a:r>
              <a:rPr lang="en-GB" sz="1800" b="0" i="0" dirty="0" err="1">
                <a:effectLst/>
                <a:highlight>
                  <a:srgbClr val="FFFFFF"/>
                </a:highlight>
                <a:latin typeface="Harding"/>
              </a:rPr>
              <a:t>Gruda</a:t>
            </a:r>
            <a:r>
              <a:rPr lang="en-GB" sz="1800" dirty="0">
                <a:highlight>
                  <a:srgbClr val="FFFFFF"/>
                </a:highlight>
                <a:latin typeface="Harding"/>
              </a:rPr>
              <a:t> </a:t>
            </a:r>
            <a:endParaRPr lang="en-GB" sz="1800" b="0" i="0" dirty="0">
              <a:effectLst/>
              <a:highlight>
                <a:srgbClr val="FFFFFF"/>
              </a:highlight>
              <a:latin typeface="Harding"/>
            </a:endParaRPr>
          </a:p>
          <a:p>
            <a:r>
              <a:rPr lang="en-GB" sz="2200" dirty="0">
                <a:highlight>
                  <a:srgbClr val="FFFFFF"/>
                </a:highlight>
                <a:latin typeface="Harding"/>
              </a:rPr>
              <a:t>AI writing tools rely on context – the more you give, the better the results.</a:t>
            </a:r>
          </a:p>
          <a:p>
            <a:r>
              <a:rPr lang="en-GB" sz="2200" dirty="0">
                <a:highlight>
                  <a:srgbClr val="FFFFFF"/>
                </a:highlight>
                <a:latin typeface="Harding"/>
              </a:rPr>
              <a:t>Be warned – it seems to be getting dumber! Sometimes it just makes things worse…</a:t>
            </a:r>
            <a:endParaRPr lang="en-GB" sz="2200" dirty="0"/>
          </a:p>
        </p:txBody>
      </p:sp>
      <p:sp>
        <p:nvSpPr>
          <p:cNvPr id="27" name="Freeform: Shape 26">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08068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5" name="Title 4">
            <a:extLst>
              <a:ext uri="{FF2B5EF4-FFF2-40B4-BE49-F238E27FC236}">
                <a16:creationId xmlns:a16="http://schemas.microsoft.com/office/drawing/2014/main" id="{B5D5F896-9496-6B4A-96F5-F24A94777035}"/>
              </a:ext>
            </a:extLst>
          </p:cNvPr>
          <p:cNvSpPr>
            <a:spLocks noGrp="1"/>
          </p:cNvSpPr>
          <p:nvPr>
            <p:ph type="title"/>
          </p:nvPr>
        </p:nvSpPr>
        <p:spPr>
          <a:xfrm>
            <a:off x="841246" y="673770"/>
            <a:ext cx="3644489" cy="2414488"/>
          </a:xfrm>
        </p:spPr>
        <p:txBody>
          <a:bodyPr anchor="t">
            <a:normAutofit/>
          </a:bodyPr>
          <a:lstStyle/>
          <a:p>
            <a:r>
              <a:rPr lang="en-GB" sz="5400">
                <a:solidFill>
                  <a:srgbClr val="FFFFFF"/>
                </a:solidFill>
              </a:rPr>
              <a:t>A closer look at that text</a:t>
            </a:r>
          </a:p>
        </p:txBody>
      </p:sp>
      <p:sp>
        <p:nvSpPr>
          <p:cNvPr id="6" name="Content Placeholder 5">
            <a:extLst>
              <a:ext uri="{FF2B5EF4-FFF2-40B4-BE49-F238E27FC236}">
                <a16:creationId xmlns:a16="http://schemas.microsoft.com/office/drawing/2014/main" id="{006884A3-AE22-8010-BE96-58415A3546C8}"/>
              </a:ext>
            </a:extLst>
          </p:cNvPr>
          <p:cNvSpPr>
            <a:spLocks noGrp="1"/>
          </p:cNvSpPr>
          <p:nvPr>
            <p:ph idx="1"/>
          </p:nvPr>
        </p:nvSpPr>
        <p:spPr>
          <a:xfrm>
            <a:off x="6095999" y="882315"/>
            <a:ext cx="5254754" cy="5294647"/>
          </a:xfrm>
        </p:spPr>
        <p:txBody>
          <a:bodyPr>
            <a:normAutofit/>
          </a:bodyPr>
          <a:lstStyle/>
          <a:p>
            <a:pPr marL="0" indent="0">
              <a:spcAft>
                <a:spcPts val="500"/>
              </a:spcAft>
              <a:buNone/>
            </a:pPr>
            <a:r>
              <a:rPr lang="en-US" sz="1700" dirty="0">
                <a:effectLst/>
                <a:latin typeface="Calibri" panose="020F0502020204030204" pitchFamily="34" charset="0"/>
                <a:ea typeface="Calibri" panose="020F0502020204030204" pitchFamily="34" charset="0"/>
              </a:rPr>
              <a:t>In today's dynamic and competitive marketplace, effective marketing communication holds the key to </a:t>
            </a:r>
            <a:r>
              <a:rPr lang="en-US" sz="1700" dirty="0">
                <a:effectLst/>
                <a:highlight>
                  <a:srgbClr val="FFFF00"/>
                </a:highlight>
                <a:latin typeface="Calibri" panose="020F0502020204030204" pitchFamily="34" charset="0"/>
                <a:ea typeface="Calibri" panose="020F0502020204030204" pitchFamily="34" charset="0"/>
              </a:rPr>
              <a:t>unlocking</a:t>
            </a:r>
            <a:r>
              <a:rPr lang="en-US" sz="1700" dirty="0">
                <a:effectLst/>
                <a:latin typeface="Calibri" panose="020F0502020204030204" pitchFamily="34" charset="0"/>
                <a:ea typeface="Calibri" panose="020F0502020204030204" pitchFamily="34" charset="0"/>
              </a:rPr>
              <a:t> brand </a:t>
            </a:r>
            <a:r>
              <a:rPr lang="en-US" sz="1700" dirty="0">
                <a:effectLst/>
                <a:highlight>
                  <a:srgbClr val="FFFF00"/>
                </a:highlight>
                <a:latin typeface="Calibri" panose="020F0502020204030204" pitchFamily="34" charset="0"/>
                <a:ea typeface="Calibri" panose="020F0502020204030204" pitchFamily="34" charset="0"/>
              </a:rPr>
              <a:t>success</a:t>
            </a:r>
            <a:r>
              <a:rPr lang="en-US" sz="1700" dirty="0">
                <a:effectLst/>
                <a:latin typeface="Calibri" panose="020F0502020204030204" pitchFamily="34" charset="0"/>
                <a:ea typeface="Calibri" panose="020F0502020204030204" pitchFamily="34" charset="0"/>
              </a:rPr>
              <a:t>. It allows businesses to rise above basic product or service offerings, </a:t>
            </a:r>
            <a:r>
              <a:rPr lang="en-US" sz="1700" dirty="0">
                <a:effectLst/>
                <a:highlight>
                  <a:srgbClr val="FFFF00"/>
                </a:highlight>
                <a:latin typeface="Calibri" panose="020F0502020204030204" pitchFamily="34" charset="0"/>
                <a:ea typeface="Calibri" panose="020F0502020204030204" pitchFamily="34" charset="0"/>
              </a:rPr>
              <a:t>forging</a:t>
            </a:r>
            <a:r>
              <a:rPr lang="en-US" sz="1700" dirty="0">
                <a:effectLst/>
                <a:latin typeface="Calibri" panose="020F0502020204030204" pitchFamily="34" charset="0"/>
                <a:ea typeface="Calibri" panose="020F0502020204030204" pitchFamily="34" charset="0"/>
              </a:rPr>
              <a:t> meaningful </a:t>
            </a:r>
            <a:r>
              <a:rPr lang="en-US" sz="1700" dirty="0">
                <a:effectLst/>
                <a:highlight>
                  <a:srgbClr val="FFFF00"/>
                </a:highlight>
                <a:latin typeface="Calibri" panose="020F0502020204030204" pitchFamily="34" charset="0"/>
                <a:ea typeface="Calibri" panose="020F0502020204030204" pitchFamily="34" charset="0"/>
              </a:rPr>
              <a:t>connections</a:t>
            </a:r>
            <a:r>
              <a:rPr lang="en-US" sz="1700" dirty="0">
                <a:effectLst/>
                <a:latin typeface="Calibri" panose="020F0502020204030204" pitchFamily="34" charset="0"/>
                <a:ea typeface="Calibri" panose="020F0502020204030204" pitchFamily="34" charset="0"/>
              </a:rPr>
              <a:t> with target audiences and </a:t>
            </a:r>
            <a:r>
              <a:rPr lang="en-US" sz="1700" dirty="0">
                <a:effectLst/>
                <a:highlight>
                  <a:srgbClr val="FFFF00"/>
                </a:highlight>
                <a:latin typeface="Calibri" panose="020F0502020204030204" pitchFamily="34" charset="0"/>
                <a:ea typeface="Calibri" panose="020F0502020204030204" pitchFamily="34" charset="0"/>
              </a:rPr>
              <a:t>shaping</a:t>
            </a:r>
            <a:r>
              <a:rPr lang="en-US" sz="1700" dirty="0">
                <a:effectLst/>
                <a:latin typeface="Calibri" panose="020F0502020204030204" pitchFamily="34" charset="0"/>
                <a:ea typeface="Calibri" panose="020F0502020204030204" pitchFamily="34" charset="0"/>
              </a:rPr>
              <a:t> brand </a:t>
            </a:r>
            <a:r>
              <a:rPr lang="en-US" sz="1700" dirty="0">
                <a:effectLst/>
                <a:highlight>
                  <a:srgbClr val="FFFF00"/>
                </a:highlight>
                <a:latin typeface="Calibri" panose="020F0502020204030204" pitchFamily="34" charset="0"/>
                <a:ea typeface="Calibri" panose="020F0502020204030204" pitchFamily="34" charset="0"/>
              </a:rPr>
              <a:t>perception</a:t>
            </a:r>
            <a:r>
              <a:rPr lang="en-US" sz="1700" dirty="0">
                <a:effectLst/>
                <a:latin typeface="Calibri" panose="020F0502020204030204" pitchFamily="34" charset="0"/>
                <a:ea typeface="Calibri" panose="020F0502020204030204" pitchFamily="34" charset="0"/>
              </a:rPr>
              <a:t>. However, with an ever-evolving media landscape and an </a:t>
            </a:r>
            <a:r>
              <a:rPr lang="en-US" sz="1700" dirty="0">
                <a:effectLst/>
                <a:highlight>
                  <a:srgbClr val="00FFFF"/>
                </a:highlight>
                <a:latin typeface="Calibri" panose="020F0502020204030204" pitchFamily="34" charset="0"/>
                <a:ea typeface="Calibri" panose="020F0502020204030204" pitchFamily="34" charset="0"/>
              </a:rPr>
              <a:t>influx of </a:t>
            </a:r>
            <a:r>
              <a:rPr lang="en-US" sz="1700" dirty="0">
                <a:effectLst/>
                <a:latin typeface="Calibri" panose="020F0502020204030204" pitchFamily="34" charset="0"/>
                <a:ea typeface="Calibri" panose="020F0502020204030204" pitchFamily="34" charset="0"/>
              </a:rPr>
              <a:t>communication </a:t>
            </a:r>
            <a:r>
              <a:rPr lang="en-US" sz="1700" dirty="0">
                <a:effectLst/>
                <a:highlight>
                  <a:srgbClr val="00FFFF"/>
                </a:highlight>
                <a:latin typeface="Calibri" panose="020F0502020204030204" pitchFamily="34" charset="0"/>
                <a:ea typeface="Calibri" panose="020F0502020204030204" pitchFamily="34" charset="0"/>
              </a:rPr>
              <a:t>channels</a:t>
            </a:r>
            <a:r>
              <a:rPr lang="en-US" sz="1700" dirty="0">
                <a:effectLst/>
                <a:latin typeface="Calibri" panose="020F0502020204030204" pitchFamily="34" charset="0"/>
                <a:ea typeface="Calibri" panose="020F0502020204030204" pitchFamily="34" charset="0"/>
              </a:rPr>
              <a:t>, crafting a strategic approach to marketing communication has become increasingly complex as such, understanding the intricacies of marketing communication strategy has become imperative for businesses seeking </a:t>
            </a:r>
            <a:r>
              <a:rPr lang="en-US" sz="1700" dirty="0">
                <a:effectLst/>
                <a:highlight>
                  <a:srgbClr val="00FFFF"/>
                </a:highlight>
                <a:latin typeface="Calibri" panose="020F0502020204030204" pitchFamily="34" charset="0"/>
                <a:ea typeface="Calibri" panose="020F0502020204030204" pitchFamily="34" charset="0"/>
              </a:rPr>
              <a:t>to thrive in competitive landscapes</a:t>
            </a:r>
            <a:r>
              <a:rPr lang="en-US" sz="1700" dirty="0">
                <a:effectLst/>
                <a:latin typeface="Calibri" panose="020F0502020204030204" pitchFamily="34" charset="0"/>
                <a:ea typeface="Calibri" panose="020F0502020204030204" pitchFamily="34" charset="0"/>
              </a:rPr>
              <a:t>. Innovative marketing communication strategies are essential for businesses </a:t>
            </a:r>
            <a:r>
              <a:rPr lang="en-US" sz="1700" dirty="0">
                <a:effectLst/>
                <a:highlight>
                  <a:srgbClr val="FF00FF"/>
                </a:highlight>
                <a:latin typeface="Calibri" panose="020F0502020204030204" pitchFamily="34" charset="0"/>
                <a:ea typeface="Calibri" panose="020F0502020204030204" pitchFamily="34" charset="0"/>
              </a:rPr>
              <a:t>to thrive in today's competitive landscape</a:t>
            </a:r>
            <a:r>
              <a:rPr lang="en-US" sz="1700" dirty="0">
                <a:effectLst/>
                <a:latin typeface="Calibri" panose="020F0502020204030204" pitchFamily="34" charset="0"/>
                <a:ea typeface="Calibri" panose="020F0502020204030204" pitchFamily="34" charset="0"/>
              </a:rPr>
              <a:t>. By embracing creativity, leveraging technology, and remaining sensitive to consumer preferences, </a:t>
            </a:r>
            <a:r>
              <a:rPr lang="en-US" sz="1700" dirty="0">
                <a:effectLst/>
                <a:highlight>
                  <a:srgbClr val="00FFFF"/>
                </a:highlight>
                <a:latin typeface="Calibri" panose="020F0502020204030204" pitchFamily="34" charset="0"/>
                <a:ea typeface="Calibri" panose="020F0502020204030204" pitchFamily="34" charset="0"/>
              </a:rPr>
              <a:t>businesses</a:t>
            </a:r>
            <a:r>
              <a:rPr lang="en-US" sz="1700" dirty="0">
                <a:effectLst/>
                <a:latin typeface="Calibri" panose="020F0502020204030204" pitchFamily="34" charset="0"/>
                <a:ea typeface="Calibri" panose="020F0502020204030204" pitchFamily="34" charset="0"/>
              </a:rPr>
              <a:t> can </a:t>
            </a:r>
            <a:r>
              <a:rPr lang="en-US" sz="1700" dirty="0">
                <a:effectLst/>
                <a:highlight>
                  <a:srgbClr val="FF00FF"/>
                </a:highlight>
                <a:latin typeface="Calibri" panose="020F0502020204030204" pitchFamily="34" charset="0"/>
                <a:ea typeface="Calibri" panose="020F0502020204030204" pitchFamily="34" charset="0"/>
              </a:rPr>
              <a:t>forge stronger connections </a:t>
            </a:r>
            <a:r>
              <a:rPr lang="en-US" sz="1700" dirty="0">
                <a:effectLst/>
                <a:highlight>
                  <a:srgbClr val="00FFFF"/>
                </a:highlight>
                <a:latin typeface="Calibri" panose="020F0502020204030204" pitchFamily="34" charset="0"/>
                <a:ea typeface="Calibri" panose="020F0502020204030204" pitchFamily="34" charset="0"/>
              </a:rPr>
              <a:t>with their audience</a:t>
            </a:r>
            <a:r>
              <a:rPr lang="en-US" sz="1700" dirty="0">
                <a:effectLst/>
                <a:latin typeface="Calibri" panose="020F0502020204030204" pitchFamily="34" charset="0"/>
                <a:ea typeface="Calibri" panose="020F0502020204030204" pitchFamily="34" charset="0"/>
              </a:rPr>
              <a:t>, drive growth, and position themselves for long-term success.</a:t>
            </a:r>
            <a:endParaRPr lang="en-GB" sz="17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403072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B14C2221-2B8C-494D-9442-F812DF4E8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5D5F896-9496-6B4A-96F5-F24A94777035}"/>
              </a:ext>
            </a:extLst>
          </p:cNvPr>
          <p:cNvSpPr>
            <a:spLocks noGrp="1"/>
          </p:cNvSpPr>
          <p:nvPr>
            <p:ph type="title"/>
          </p:nvPr>
        </p:nvSpPr>
        <p:spPr>
          <a:xfrm>
            <a:off x="838200" y="3513931"/>
            <a:ext cx="3143250" cy="2601119"/>
          </a:xfrm>
        </p:spPr>
        <p:txBody>
          <a:bodyPr anchor="t">
            <a:normAutofit/>
          </a:bodyPr>
          <a:lstStyle/>
          <a:p>
            <a:pPr algn="ctr"/>
            <a:r>
              <a:rPr lang="en-GB" sz="4000" b="1" dirty="0"/>
              <a:t>A closer look at that text</a:t>
            </a:r>
          </a:p>
        </p:txBody>
      </p:sp>
      <p:pic>
        <p:nvPicPr>
          <p:cNvPr id="28" name="Graphic 27" descr="Key">
            <a:extLst>
              <a:ext uri="{FF2B5EF4-FFF2-40B4-BE49-F238E27FC236}">
                <a16:creationId xmlns:a16="http://schemas.microsoft.com/office/drawing/2014/main" id="{345CAD18-28E4-429B-2DD7-A5573C44D7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81200" y="2429670"/>
            <a:ext cx="914400" cy="914400"/>
          </a:xfrm>
          <a:prstGeom prst="rect">
            <a:avLst/>
          </a:prstGeom>
        </p:spPr>
      </p:pic>
      <p:sp>
        <p:nvSpPr>
          <p:cNvPr id="6" name="Content Placeholder 5">
            <a:extLst>
              <a:ext uri="{FF2B5EF4-FFF2-40B4-BE49-F238E27FC236}">
                <a16:creationId xmlns:a16="http://schemas.microsoft.com/office/drawing/2014/main" id="{006884A3-AE22-8010-BE96-58415A3546C8}"/>
              </a:ext>
            </a:extLst>
          </p:cNvPr>
          <p:cNvSpPr>
            <a:spLocks noGrp="1"/>
          </p:cNvSpPr>
          <p:nvPr>
            <p:ph idx="1"/>
          </p:nvPr>
        </p:nvSpPr>
        <p:spPr>
          <a:xfrm>
            <a:off x="4200652" y="730249"/>
            <a:ext cx="7153147" cy="5384801"/>
          </a:xfrm>
        </p:spPr>
        <p:txBody>
          <a:bodyPr anchor="ctr">
            <a:normAutofit/>
          </a:bodyPr>
          <a:lstStyle/>
          <a:p>
            <a:pPr marL="0" indent="0">
              <a:spcAft>
                <a:spcPts val="500"/>
              </a:spcAft>
              <a:buNone/>
            </a:pPr>
            <a:r>
              <a:rPr lang="en-US" sz="1800" dirty="0">
                <a:effectLst/>
                <a:latin typeface="Calibri" panose="020F0502020204030204" pitchFamily="34" charset="0"/>
                <a:ea typeface="Calibri" panose="020F0502020204030204" pitchFamily="34" charset="0"/>
              </a:rPr>
              <a:t>In today's dynamic and competitive marketplace, effective marketing communication holds the key to </a:t>
            </a:r>
            <a:r>
              <a:rPr lang="en-US" sz="1800" dirty="0">
                <a:effectLst/>
                <a:highlight>
                  <a:srgbClr val="FFFF00"/>
                </a:highlight>
                <a:latin typeface="Calibri" panose="020F0502020204030204" pitchFamily="34" charset="0"/>
                <a:ea typeface="Calibri" panose="020F0502020204030204" pitchFamily="34" charset="0"/>
              </a:rPr>
              <a:t>unlocking</a:t>
            </a:r>
            <a:r>
              <a:rPr lang="en-US" sz="1800" dirty="0">
                <a:effectLst/>
                <a:latin typeface="Calibri" panose="020F0502020204030204" pitchFamily="34" charset="0"/>
                <a:ea typeface="Calibri" panose="020F0502020204030204" pitchFamily="34" charset="0"/>
              </a:rPr>
              <a:t> brand </a:t>
            </a:r>
            <a:r>
              <a:rPr lang="en-US" sz="1800" dirty="0">
                <a:effectLst/>
                <a:highlight>
                  <a:srgbClr val="FFFF00"/>
                </a:highlight>
                <a:latin typeface="Calibri" panose="020F0502020204030204" pitchFamily="34" charset="0"/>
                <a:ea typeface="Calibri" panose="020F0502020204030204" pitchFamily="34" charset="0"/>
              </a:rPr>
              <a:t>success</a:t>
            </a:r>
            <a:r>
              <a:rPr lang="en-US" sz="1800" dirty="0">
                <a:effectLst/>
                <a:latin typeface="Calibri" panose="020F0502020204030204" pitchFamily="34" charset="0"/>
                <a:ea typeface="Calibri" panose="020F0502020204030204" pitchFamily="34" charset="0"/>
              </a:rPr>
              <a:t>. It allows businesses to rise above basic product or service offerings, </a:t>
            </a:r>
            <a:r>
              <a:rPr lang="en-US" sz="1800" dirty="0">
                <a:effectLst/>
                <a:highlight>
                  <a:srgbClr val="FFFF00"/>
                </a:highlight>
                <a:latin typeface="Calibri" panose="020F0502020204030204" pitchFamily="34" charset="0"/>
                <a:ea typeface="Calibri" panose="020F0502020204030204" pitchFamily="34" charset="0"/>
              </a:rPr>
              <a:t>forging</a:t>
            </a:r>
            <a:r>
              <a:rPr lang="en-US" sz="1800" dirty="0">
                <a:effectLst/>
                <a:latin typeface="Calibri" panose="020F0502020204030204" pitchFamily="34" charset="0"/>
                <a:ea typeface="Calibri" panose="020F0502020204030204" pitchFamily="34" charset="0"/>
              </a:rPr>
              <a:t> meaningful </a:t>
            </a:r>
            <a:r>
              <a:rPr lang="en-US" sz="1800" dirty="0">
                <a:effectLst/>
                <a:highlight>
                  <a:srgbClr val="FFFF00"/>
                </a:highlight>
                <a:latin typeface="Calibri" panose="020F0502020204030204" pitchFamily="34" charset="0"/>
                <a:ea typeface="Calibri" panose="020F0502020204030204" pitchFamily="34" charset="0"/>
              </a:rPr>
              <a:t>connections</a:t>
            </a:r>
            <a:r>
              <a:rPr lang="en-US" sz="1800" dirty="0">
                <a:effectLst/>
                <a:latin typeface="Calibri" panose="020F0502020204030204" pitchFamily="34" charset="0"/>
                <a:ea typeface="Calibri" panose="020F0502020204030204" pitchFamily="34" charset="0"/>
              </a:rPr>
              <a:t> with target audiences and </a:t>
            </a:r>
            <a:r>
              <a:rPr lang="en-US" sz="1800" dirty="0">
                <a:effectLst/>
                <a:highlight>
                  <a:srgbClr val="FFFF00"/>
                </a:highlight>
                <a:latin typeface="Calibri" panose="020F0502020204030204" pitchFamily="34" charset="0"/>
                <a:ea typeface="Calibri" panose="020F0502020204030204" pitchFamily="34" charset="0"/>
              </a:rPr>
              <a:t>shaping</a:t>
            </a:r>
            <a:r>
              <a:rPr lang="en-US" sz="1800" dirty="0">
                <a:effectLst/>
                <a:latin typeface="Calibri" panose="020F0502020204030204" pitchFamily="34" charset="0"/>
                <a:ea typeface="Calibri" panose="020F0502020204030204" pitchFamily="34" charset="0"/>
              </a:rPr>
              <a:t> brand </a:t>
            </a:r>
            <a:r>
              <a:rPr lang="en-US" sz="1800" dirty="0">
                <a:effectLst/>
                <a:highlight>
                  <a:srgbClr val="FFFF00"/>
                </a:highlight>
                <a:latin typeface="Calibri" panose="020F0502020204030204" pitchFamily="34" charset="0"/>
                <a:ea typeface="Calibri" panose="020F0502020204030204" pitchFamily="34" charset="0"/>
              </a:rPr>
              <a:t>perception</a:t>
            </a:r>
            <a:r>
              <a:rPr lang="en-US" sz="1800" dirty="0">
                <a:effectLst/>
                <a:latin typeface="Calibri" panose="020F0502020204030204" pitchFamily="34" charset="0"/>
                <a:ea typeface="Calibri" panose="020F0502020204030204" pitchFamily="34" charset="0"/>
              </a:rPr>
              <a:t>. However, with an ever-evolving media landscape and an </a:t>
            </a:r>
            <a:r>
              <a:rPr lang="en-US" sz="1800" dirty="0">
                <a:effectLst/>
                <a:highlight>
                  <a:srgbClr val="00FFFF"/>
                </a:highlight>
                <a:latin typeface="Calibri" panose="020F0502020204030204" pitchFamily="34" charset="0"/>
                <a:ea typeface="Calibri" panose="020F0502020204030204" pitchFamily="34" charset="0"/>
              </a:rPr>
              <a:t>influx of </a:t>
            </a:r>
            <a:r>
              <a:rPr lang="en-US" sz="1800" dirty="0">
                <a:effectLst/>
                <a:latin typeface="Calibri" panose="020F0502020204030204" pitchFamily="34" charset="0"/>
                <a:ea typeface="Calibri" panose="020F0502020204030204" pitchFamily="34" charset="0"/>
              </a:rPr>
              <a:t>communication </a:t>
            </a:r>
            <a:r>
              <a:rPr lang="en-US" sz="1800" dirty="0">
                <a:effectLst/>
                <a:highlight>
                  <a:srgbClr val="00FFFF"/>
                </a:highlight>
                <a:latin typeface="Calibri" panose="020F0502020204030204" pitchFamily="34" charset="0"/>
                <a:ea typeface="Calibri" panose="020F0502020204030204" pitchFamily="34" charset="0"/>
              </a:rPr>
              <a:t>channels</a:t>
            </a:r>
            <a:r>
              <a:rPr lang="en-US" sz="1800" dirty="0">
                <a:effectLst/>
                <a:latin typeface="Calibri" panose="020F0502020204030204" pitchFamily="34" charset="0"/>
                <a:ea typeface="Calibri" panose="020F0502020204030204" pitchFamily="34" charset="0"/>
              </a:rPr>
              <a:t>, crafting a strategic approach to marketing communication has become increasingly complex as such, understanding the intricacies of marketing communication strategy has become imperative for businesses seeking </a:t>
            </a:r>
            <a:r>
              <a:rPr lang="en-US" sz="1800" dirty="0">
                <a:effectLst/>
                <a:highlight>
                  <a:srgbClr val="00FFFF"/>
                </a:highlight>
                <a:latin typeface="Calibri" panose="020F0502020204030204" pitchFamily="34" charset="0"/>
                <a:ea typeface="Calibri" panose="020F0502020204030204" pitchFamily="34" charset="0"/>
              </a:rPr>
              <a:t>to thrive in competitive landscapes</a:t>
            </a:r>
            <a:r>
              <a:rPr lang="en-US" sz="1800" dirty="0">
                <a:effectLst/>
                <a:latin typeface="Calibri" panose="020F0502020204030204" pitchFamily="34" charset="0"/>
                <a:ea typeface="Calibri" panose="020F0502020204030204" pitchFamily="34" charset="0"/>
              </a:rPr>
              <a:t>. Innovative marketing communication strategies are essential for businesses </a:t>
            </a:r>
            <a:r>
              <a:rPr lang="en-US" sz="1800" dirty="0">
                <a:effectLst/>
                <a:highlight>
                  <a:srgbClr val="FF00FF"/>
                </a:highlight>
                <a:latin typeface="Calibri" panose="020F0502020204030204" pitchFamily="34" charset="0"/>
                <a:ea typeface="Calibri" panose="020F0502020204030204" pitchFamily="34" charset="0"/>
              </a:rPr>
              <a:t>to thrive in today's competitive landscape</a:t>
            </a:r>
            <a:r>
              <a:rPr lang="en-US" sz="1800" dirty="0">
                <a:effectLst/>
                <a:latin typeface="Calibri" panose="020F0502020204030204" pitchFamily="34" charset="0"/>
                <a:ea typeface="Calibri" panose="020F0502020204030204" pitchFamily="34" charset="0"/>
              </a:rPr>
              <a:t>. By embracing creativity, leveraging technology, and remaining sensitive to consumer preferences, </a:t>
            </a:r>
            <a:r>
              <a:rPr lang="en-US" sz="1800" dirty="0">
                <a:effectLst/>
                <a:highlight>
                  <a:srgbClr val="00FFFF"/>
                </a:highlight>
                <a:latin typeface="Calibri" panose="020F0502020204030204" pitchFamily="34" charset="0"/>
                <a:ea typeface="Calibri" panose="020F0502020204030204" pitchFamily="34" charset="0"/>
              </a:rPr>
              <a:t>businesses</a:t>
            </a:r>
            <a:r>
              <a:rPr lang="en-US" sz="1800" dirty="0">
                <a:effectLst/>
                <a:latin typeface="Calibri" panose="020F0502020204030204" pitchFamily="34" charset="0"/>
                <a:ea typeface="Calibri" panose="020F0502020204030204" pitchFamily="34" charset="0"/>
              </a:rPr>
              <a:t> can </a:t>
            </a:r>
            <a:r>
              <a:rPr lang="en-US" sz="1800" dirty="0">
                <a:effectLst/>
                <a:highlight>
                  <a:srgbClr val="FF00FF"/>
                </a:highlight>
                <a:latin typeface="Calibri" panose="020F0502020204030204" pitchFamily="34" charset="0"/>
                <a:ea typeface="Calibri" panose="020F0502020204030204" pitchFamily="34" charset="0"/>
              </a:rPr>
              <a:t>forge stronger connections </a:t>
            </a:r>
            <a:r>
              <a:rPr lang="en-US" sz="1800" dirty="0">
                <a:effectLst/>
                <a:highlight>
                  <a:srgbClr val="00FFFF"/>
                </a:highlight>
                <a:latin typeface="Calibri" panose="020F0502020204030204" pitchFamily="34" charset="0"/>
                <a:ea typeface="Calibri" panose="020F0502020204030204" pitchFamily="34" charset="0"/>
              </a:rPr>
              <a:t>with their audience</a:t>
            </a:r>
            <a:r>
              <a:rPr lang="en-US" sz="1800" dirty="0">
                <a:effectLst/>
                <a:latin typeface="Calibri" panose="020F0502020204030204" pitchFamily="34" charset="0"/>
                <a:ea typeface="Calibri" panose="020F0502020204030204" pitchFamily="34" charset="0"/>
              </a:rPr>
              <a:t>, drive growth, and position themselves for long-term success.</a:t>
            </a:r>
            <a:endParaRPr lang="en-GB" sz="1800" dirty="0">
              <a:effectLst/>
              <a:latin typeface="Arial" panose="020B0604020202020204" pitchFamily="34" charset="0"/>
              <a:ea typeface="Arial" panose="020B0604020202020204" pitchFamily="34" charset="0"/>
            </a:endParaRPr>
          </a:p>
        </p:txBody>
      </p:sp>
      <p:sp>
        <p:nvSpPr>
          <p:cNvPr id="2" name="TextBox 1">
            <a:extLst>
              <a:ext uri="{FF2B5EF4-FFF2-40B4-BE49-F238E27FC236}">
                <a16:creationId xmlns:a16="http://schemas.microsoft.com/office/drawing/2014/main" id="{18463716-C02C-F43A-D4ED-C4BBBE11DB04}"/>
              </a:ext>
            </a:extLst>
          </p:cNvPr>
          <p:cNvSpPr txBox="1"/>
          <p:nvPr/>
        </p:nvSpPr>
        <p:spPr>
          <a:xfrm flipH="1">
            <a:off x="4200652" y="1528772"/>
            <a:ext cx="7153147" cy="3970318"/>
          </a:xfrm>
          <a:prstGeom prst="rect">
            <a:avLst/>
          </a:prstGeom>
          <a:noFill/>
        </p:spPr>
        <p:txBody>
          <a:bodyPr wrap="square" rtlCol="0">
            <a:spAutoFit/>
          </a:bodyPr>
          <a:lstStyle/>
          <a:p>
            <a:r>
              <a:rPr lang="en-GB" dirty="0"/>
              <a:t>Unlock success</a:t>
            </a:r>
          </a:p>
          <a:p>
            <a:endParaRPr lang="en-GB" dirty="0"/>
          </a:p>
          <a:p>
            <a:r>
              <a:rPr lang="en-GB" dirty="0"/>
              <a:t>Forge connections</a:t>
            </a:r>
          </a:p>
          <a:p>
            <a:endParaRPr lang="en-GB" dirty="0"/>
          </a:p>
          <a:p>
            <a:r>
              <a:rPr lang="en-GB" dirty="0"/>
              <a:t>Shape perception</a:t>
            </a:r>
          </a:p>
          <a:p>
            <a:endParaRPr lang="en-GB" dirty="0"/>
          </a:p>
          <a:p>
            <a:endParaRPr lang="en-GB" dirty="0"/>
          </a:p>
          <a:p>
            <a:r>
              <a:rPr lang="en-GB" dirty="0"/>
              <a:t>Influx of channels</a:t>
            </a:r>
          </a:p>
          <a:p>
            <a:endParaRPr lang="en-GB" dirty="0"/>
          </a:p>
          <a:p>
            <a:r>
              <a:rPr lang="en-GB" dirty="0"/>
              <a:t>Thrive in landscapes</a:t>
            </a:r>
          </a:p>
          <a:p>
            <a:endParaRPr lang="en-GB" dirty="0"/>
          </a:p>
          <a:p>
            <a:endParaRPr lang="en-GB" dirty="0"/>
          </a:p>
          <a:p>
            <a:r>
              <a:rPr lang="en-GB" dirty="0"/>
              <a:t>Businesses … with their audience</a:t>
            </a:r>
          </a:p>
          <a:p>
            <a:endParaRPr lang="en-GB" dirty="0"/>
          </a:p>
        </p:txBody>
      </p:sp>
    </p:spTree>
    <p:extLst>
      <p:ext uri="{BB962C8B-B14F-4D97-AF65-F5344CB8AC3E}">
        <p14:creationId xmlns:p14="http://schemas.microsoft.com/office/powerpoint/2010/main" val="297526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24DC6F-4342-1A01-D3DB-60E80BC328D9}"/>
              </a:ext>
            </a:extLst>
          </p:cNvPr>
          <p:cNvSpPr>
            <a:spLocks noGrp="1"/>
          </p:cNvSpPr>
          <p:nvPr>
            <p:ph type="title"/>
          </p:nvPr>
        </p:nvSpPr>
        <p:spPr>
          <a:xfrm>
            <a:off x="6151294" y="486184"/>
            <a:ext cx="5397237" cy="1325563"/>
          </a:xfrm>
        </p:spPr>
        <p:txBody>
          <a:bodyPr>
            <a:normAutofit/>
          </a:bodyPr>
          <a:lstStyle/>
          <a:p>
            <a:r>
              <a:rPr lang="en-GB" sz="5400" dirty="0"/>
              <a:t>Use the right lexis</a:t>
            </a:r>
          </a:p>
        </p:txBody>
      </p:sp>
      <p:pic>
        <p:nvPicPr>
          <p:cNvPr id="5" name="Content Placeholder 4">
            <a:extLst>
              <a:ext uri="{FF2B5EF4-FFF2-40B4-BE49-F238E27FC236}">
                <a16:creationId xmlns:a16="http://schemas.microsoft.com/office/drawing/2014/main" id="{DF452BEC-0003-A19E-2275-6A3BA774326B}"/>
              </a:ext>
            </a:extLst>
          </p:cNvPr>
          <p:cNvPicPr>
            <a:picLocks noChangeAspect="1"/>
          </p:cNvPicPr>
          <p:nvPr/>
        </p:nvPicPr>
        <p:blipFill>
          <a:blip r:embed="rId2"/>
          <a:stretch>
            <a:fillRect/>
          </a:stretch>
        </p:blipFill>
        <p:spPr>
          <a:xfrm>
            <a:off x="849439" y="2208582"/>
            <a:ext cx="10490073" cy="4641854"/>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16" name="Freeform: Shape 15">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white rectangular with red and blue numbers and a red dot&#10;&#10;Description automatically generated">
            <a:extLst>
              <a:ext uri="{FF2B5EF4-FFF2-40B4-BE49-F238E27FC236}">
                <a16:creationId xmlns:a16="http://schemas.microsoft.com/office/drawing/2014/main" id="{04AA5518-A714-4B84-61A2-82C07ACDE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274" y="94827"/>
            <a:ext cx="4543177" cy="2934997"/>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11" name="Content Placeholder 10">
            <a:extLst>
              <a:ext uri="{FF2B5EF4-FFF2-40B4-BE49-F238E27FC236}">
                <a16:creationId xmlns:a16="http://schemas.microsoft.com/office/drawing/2014/main" id="{65988C35-7903-351F-D8FF-D5F16D0AD688}"/>
              </a:ext>
            </a:extLst>
          </p:cNvPr>
          <p:cNvSpPr>
            <a:spLocks noGrp="1"/>
          </p:cNvSpPr>
          <p:nvPr>
            <p:ph idx="1"/>
          </p:nvPr>
        </p:nvSpPr>
        <p:spPr>
          <a:xfrm>
            <a:off x="6127849" y="1723095"/>
            <a:ext cx="5636383" cy="970974"/>
          </a:xfrm>
        </p:spPr>
        <p:txBody>
          <a:bodyPr>
            <a:normAutofit fontScale="92500"/>
          </a:bodyPr>
          <a:lstStyle/>
          <a:p>
            <a:r>
              <a:rPr lang="en-US" dirty="0"/>
              <a:t>Google </a:t>
            </a:r>
            <a:r>
              <a:rPr lang="en-US" dirty="0" err="1"/>
              <a:t>Ngram</a:t>
            </a:r>
            <a:r>
              <a:rPr lang="en-US" dirty="0"/>
              <a:t> for “often, oftentimes”</a:t>
            </a:r>
          </a:p>
          <a:p>
            <a:r>
              <a:rPr lang="en-US" dirty="0">
                <a:hlinkClick r:id="rId4"/>
              </a:rPr>
              <a:t>https://books.google.com/ngrams/</a:t>
            </a:r>
            <a:endParaRPr lang="en-US" dirty="0"/>
          </a:p>
          <a:p>
            <a:endParaRPr lang="en-US" dirty="0"/>
          </a:p>
        </p:txBody>
      </p:sp>
      <p:sp>
        <p:nvSpPr>
          <p:cNvPr id="18" name="Arc 17">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186855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374FB7-FE69-E48A-9B7B-72FFA57C5116}"/>
              </a:ext>
            </a:extLst>
          </p:cNvPr>
          <p:cNvSpPr>
            <a:spLocks noGrp="1"/>
          </p:cNvSpPr>
          <p:nvPr>
            <p:ph type="title"/>
          </p:nvPr>
        </p:nvSpPr>
        <p:spPr>
          <a:xfrm>
            <a:off x="630936" y="502920"/>
            <a:ext cx="3419856" cy="1463040"/>
          </a:xfrm>
        </p:spPr>
        <p:txBody>
          <a:bodyPr vert="horz" lIns="91440" tIns="45720" rIns="91440" bIns="45720" rtlCol="0" anchor="ctr">
            <a:normAutofit/>
          </a:bodyPr>
          <a:lstStyle/>
          <a:p>
            <a:r>
              <a:rPr lang="en-US" sz="3000" b="1" kern="1200" dirty="0">
                <a:solidFill>
                  <a:schemeClr val="tx1"/>
                </a:solidFill>
                <a:latin typeface="Harding"/>
              </a:rPr>
              <a:t>SKE</a:t>
            </a:r>
            <a:r>
              <a:rPr lang="en-US" sz="2400" b="1" kern="1200" dirty="0">
                <a:solidFill>
                  <a:schemeClr val="tx1"/>
                </a:solidFill>
                <a:latin typeface="Harding"/>
              </a:rPr>
              <a:t>LL</a:t>
            </a:r>
            <a:r>
              <a:rPr lang="en-US" sz="3000" b="1" kern="1200" dirty="0">
                <a:solidFill>
                  <a:schemeClr val="tx1"/>
                </a:solidFill>
                <a:latin typeface="Harding"/>
              </a:rPr>
              <a:t> – </a:t>
            </a:r>
            <a:br>
              <a:rPr lang="en-US" sz="3000" b="1" kern="1200" dirty="0">
                <a:solidFill>
                  <a:schemeClr val="tx1"/>
                </a:solidFill>
                <a:latin typeface="Harding"/>
              </a:rPr>
            </a:br>
            <a:r>
              <a:rPr lang="en-US" sz="3000" b="1" kern="1200" dirty="0">
                <a:solidFill>
                  <a:schemeClr val="tx1"/>
                </a:solidFill>
                <a:latin typeface="Harding"/>
              </a:rPr>
              <a:t>corpus linguistics for non-linguists</a:t>
            </a:r>
          </a:p>
        </p:txBody>
      </p:sp>
      <p:sp>
        <p:nvSpPr>
          <p:cNvPr id="11"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0BBF92A7-9CD6-F89E-4964-0F55C44ED2D5}"/>
              </a:ext>
            </a:extLst>
          </p:cNvPr>
          <p:cNvPicPr>
            <a:picLocks noGrp="1" noChangeAspect="1"/>
          </p:cNvPicPr>
          <p:nvPr>
            <p:ph idx="4294967295"/>
          </p:nvPr>
        </p:nvPicPr>
        <p:blipFill>
          <a:blip r:embed="rId2"/>
          <a:stretch>
            <a:fillRect/>
          </a:stretch>
        </p:blipFill>
        <p:spPr>
          <a:xfrm>
            <a:off x="3774575" y="2277436"/>
            <a:ext cx="7998692" cy="3959352"/>
          </a:xfrm>
          <a:prstGeom prst="rect">
            <a:avLst/>
          </a:prstGeom>
        </p:spPr>
      </p:pic>
      <p:sp>
        <p:nvSpPr>
          <p:cNvPr id="5" name="TextBox 4">
            <a:extLst>
              <a:ext uri="{FF2B5EF4-FFF2-40B4-BE49-F238E27FC236}">
                <a16:creationId xmlns:a16="http://schemas.microsoft.com/office/drawing/2014/main" id="{1C5E0237-F406-82AD-4BF6-93233BFC24F7}"/>
              </a:ext>
            </a:extLst>
          </p:cNvPr>
          <p:cNvSpPr txBox="1"/>
          <p:nvPr/>
        </p:nvSpPr>
        <p:spPr>
          <a:xfrm>
            <a:off x="4958735" y="776136"/>
            <a:ext cx="6039612" cy="738664"/>
          </a:xfrm>
          <a:prstGeom prst="rect">
            <a:avLst/>
          </a:prstGeom>
          <a:noFill/>
        </p:spPr>
        <p:txBody>
          <a:bodyPr wrap="square" rtlCol="0">
            <a:spAutoFit/>
          </a:bodyPr>
          <a:lstStyle/>
          <a:p>
            <a:r>
              <a:rPr lang="en-GB" sz="2400" dirty="0">
                <a:hlinkClick r:id="rId3"/>
              </a:rPr>
              <a:t>https://skell.sketchengine.eu/#home?lang=en</a:t>
            </a:r>
            <a:endParaRPr lang="en-GB" sz="2400" dirty="0"/>
          </a:p>
          <a:p>
            <a:endParaRPr lang="en-GB" dirty="0"/>
          </a:p>
        </p:txBody>
      </p:sp>
      <p:pic>
        <p:nvPicPr>
          <p:cNvPr id="7" name="Picture 6">
            <a:extLst>
              <a:ext uri="{FF2B5EF4-FFF2-40B4-BE49-F238E27FC236}">
                <a16:creationId xmlns:a16="http://schemas.microsoft.com/office/drawing/2014/main" id="{EDD786B0-69A1-7D2B-8B26-CE200C392CF7}"/>
              </a:ext>
            </a:extLst>
          </p:cNvPr>
          <p:cNvPicPr>
            <a:picLocks noChangeAspect="1"/>
          </p:cNvPicPr>
          <p:nvPr/>
        </p:nvPicPr>
        <p:blipFill>
          <a:blip r:embed="rId4"/>
          <a:stretch>
            <a:fillRect/>
          </a:stretch>
        </p:blipFill>
        <p:spPr>
          <a:xfrm>
            <a:off x="3474717" y="2203340"/>
            <a:ext cx="8598408" cy="4299204"/>
          </a:xfrm>
          <a:prstGeom prst="rect">
            <a:avLst/>
          </a:prstGeom>
        </p:spPr>
      </p:pic>
      <p:pic>
        <p:nvPicPr>
          <p:cNvPr id="8" name="Picture 7">
            <a:extLst>
              <a:ext uri="{FF2B5EF4-FFF2-40B4-BE49-F238E27FC236}">
                <a16:creationId xmlns:a16="http://schemas.microsoft.com/office/drawing/2014/main" id="{609FF53E-EAAE-FA08-3330-17A330E7EE7A}"/>
              </a:ext>
            </a:extLst>
          </p:cNvPr>
          <p:cNvPicPr>
            <a:picLocks noChangeAspect="1"/>
          </p:cNvPicPr>
          <p:nvPr/>
        </p:nvPicPr>
        <p:blipFill>
          <a:blip r:embed="rId5"/>
          <a:stretch>
            <a:fillRect/>
          </a:stretch>
        </p:blipFill>
        <p:spPr>
          <a:xfrm>
            <a:off x="3474718" y="2113424"/>
            <a:ext cx="8598407" cy="4287376"/>
          </a:xfrm>
          <a:prstGeom prst="rect">
            <a:avLst/>
          </a:prstGeom>
        </p:spPr>
      </p:pic>
      <p:sp>
        <p:nvSpPr>
          <p:cNvPr id="12" name="TextBox 11">
            <a:extLst>
              <a:ext uri="{FF2B5EF4-FFF2-40B4-BE49-F238E27FC236}">
                <a16:creationId xmlns:a16="http://schemas.microsoft.com/office/drawing/2014/main" id="{A6877CCE-A7E6-D167-1889-140A86DF9E33}"/>
              </a:ext>
            </a:extLst>
          </p:cNvPr>
          <p:cNvSpPr txBox="1"/>
          <p:nvPr/>
        </p:nvSpPr>
        <p:spPr>
          <a:xfrm>
            <a:off x="580485" y="2468880"/>
            <a:ext cx="2313747" cy="3416320"/>
          </a:xfrm>
          <a:prstGeom prst="rect">
            <a:avLst/>
          </a:prstGeom>
          <a:noFill/>
        </p:spPr>
        <p:txBody>
          <a:bodyPr wrap="square" rtlCol="0">
            <a:spAutoFit/>
          </a:bodyPr>
          <a:lstStyle/>
          <a:p>
            <a:r>
              <a:rPr lang="en-GB" dirty="0">
                <a:latin typeface="Harding"/>
              </a:rPr>
              <a:t>Unlock success</a:t>
            </a:r>
          </a:p>
          <a:p>
            <a:endParaRPr lang="en-GB" dirty="0">
              <a:latin typeface="Harding"/>
            </a:endParaRPr>
          </a:p>
          <a:p>
            <a:r>
              <a:rPr lang="en-GB" dirty="0">
                <a:latin typeface="Harding"/>
              </a:rPr>
              <a:t>Forge connections</a:t>
            </a:r>
          </a:p>
          <a:p>
            <a:endParaRPr lang="en-GB" dirty="0">
              <a:latin typeface="Harding"/>
            </a:endParaRPr>
          </a:p>
          <a:p>
            <a:r>
              <a:rPr lang="en-GB" dirty="0">
                <a:latin typeface="Harding"/>
              </a:rPr>
              <a:t>Shape perception(s)</a:t>
            </a:r>
          </a:p>
          <a:p>
            <a:endParaRPr lang="en-GB" dirty="0">
              <a:latin typeface="Harding"/>
            </a:endParaRPr>
          </a:p>
          <a:p>
            <a:r>
              <a:rPr lang="en-GB" dirty="0">
                <a:latin typeface="Harding"/>
              </a:rPr>
              <a:t>Influx of channels</a:t>
            </a:r>
          </a:p>
          <a:p>
            <a:endParaRPr lang="en-GB" dirty="0">
              <a:latin typeface="Harding"/>
            </a:endParaRPr>
          </a:p>
          <a:p>
            <a:r>
              <a:rPr lang="en-GB" dirty="0">
                <a:latin typeface="Harding"/>
              </a:rPr>
              <a:t>Thrive in landscapes</a:t>
            </a:r>
          </a:p>
          <a:p>
            <a:endParaRPr lang="en-GB" dirty="0">
              <a:latin typeface="Harding"/>
            </a:endParaRPr>
          </a:p>
          <a:p>
            <a:r>
              <a:rPr lang="en-GB" dirty="0">
                <a:latin typeface="Harding"/>
              </a:rPr>
              <a:t>Business … with their audience</a:t>
            </a:r>
          </a:p>
        </p:txBody>
      </p:sp>
    </p:spTree>
    <p:extLst>
      <p:ext uri="{BB962C8B-B14F-4D97-AF65-F5344CB8AC3E}">
        <p14:creationId xmlns:p14="http://schemas.microsoft.com/office/powerpoint/2010/main" val="209123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54C4C8-7CB8-9233-FEF5-2E52F7EBAC70}"/>
              </a:ext>
            </a:extLst>
          </p:cNvPr>
          <p:cNvSpPr>
            <a:spLocks noGrp="1"/>
          </p:cNvSpPr>
          <p:nvPr>
            <p:ph type="title"/>
          </p:nvPr>
        </p:nvSpPr>
        <p:spPr>
          <a:xfrm>
            <a:off x="4654296" y="329184"/>
            <a:ext cx="6894576" cy="1783080"/>
          </a:xfrm>
        </p:spPr>
        <p:txBody>
          <a:bodyPr anchor="b">
            <a:normAutofit/>
          </a:bodyPr>
          <a:lstStyle/>
          <a:p>
            <a:r>
              <a:rPr lang="en-GB" sz="5400" dirty="0">
                <a:latin typeface="Harding"/>
              </a:rPr>
              <a:t>Plan for Today</a:t>
            </a:r>
          </a:p>
        </p:txBody>
      </p:sp>
      <p:pic>
        <p:nvPicPr>
          <p:cNvPr id="14" name="Picture 13" descr="Magnifying glass showing decling performance">
            <a:extLst>
              <a:ext uri="{FF2B5EF4-FFF2-40B4-BE49-F238E27FC236}">
                <a16:creationId xmlns:a16="http://schemas.microsoft.com/office/drawing/2014/main" id="{59413BF9-2644-A0C0-5DA4-A3F081E37526}"/>
              </a:ext>
            </a:extLst>
          </p:cNvPr>
          <p:cNvPicPr>
            <a:picLocks noChangeAspect="1"/>
          </p:cNvPicPr>
          <p:nvPr/>
        </p:nvPicPr>
        <p:blipFill rotWithShape="1">
          <a:blip r:embed="rId2"/>
          <a:srcRect l="14996" r="45559" b="-2"/>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5"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EEC2292-6334-06D3-3182-E73D72273853}"/>
              </a:ext>
            </a:extLst>
          </p:cNvPr>
          <p:cNvSpPr>
            <a:spLocks noGrp="1"/>
          </p:cNvSpPr>
          <p:nvPr>
            <p:ph idx="1"/>
          </p:nvPr>
        </p:nvSpPr>
        <p:spPr>
          <a:xfrm>
            <a:off x="4654296" y="2706624"/>
            <a:ext cx="6894576" cy="3822192"/>
          </a:xfrm>
        </p:spPr>
        <p:txBody>
          <a:bodyPr>
            <a:normAutofit/>
          </a:bodyPr>
          <a:lstStyle/>
          <a:p>
            <a:r>
              <a:rPr lang="en-GB" sz="3200" dirty="0">
                <a:latin typeface="Harding"/>
              </a:rPr>
              <a:t>The Most Important Advice</a:t>
            </a:r>
          </a:p>
          <a:p>
            <a:r>
              <a:rPr lang="en-GB" sz="3200" dirty="0">
                <a:latin typeface="Harding"/>
              </a:rPr>
              <a:t>General</a:t>
            </a:r>
          </a:p>
          <a:p>
            <a:pPr lvl="1"/>
            <a:r>
              <a:rPr lang="en-GB" dirty="0">
                <a:latin typeface="Harding"/>
              </a:rPr>
              <a:t>What Writing IS (and Isn’t)</a:t>
            </a:r>
          </a:p>
          <a:p>
            <a:pPr lvl="1"/>
            <a:r>
              <a:rPr lang="en-GB" dirty="0">
                <a:latin typeface="Harding"/>
              </a:rPr>
              <a:t>Tools to Help</a:t>
            </a:r>
          </a:p>
          <a:p>
            <a:r>
              <a:rPr lang="en-GB" sz="3200" dirty="0">
                <a:latin typeface="Harding"/>
              </a:rPr>
              <a:t>Literature Reviews</a:t>
            </a:r>
          </a:p>
          <a:p>
            <a:pPr lvl="1"/>
            <a:r>
              <a:rPr lang="en-GB" dirty="0">
                <a:latin typeface="Harding"/>
              </a:rPr>
              <a:t>Structuring </a:t>
            </a:r>
            <a:r>
              <a:rPr lang="en-GB">
                <a:latin typeface="Harding"/>
              </a:rPr>
              <a:t>the Literature Review</a:t>
            </a:r>
            <a:endParaRPr lang="en-GB" dirty="0">
              <a:latin typeface="Harding"/>
            </a:endParaRPr>
          </a:p>
          <a:p>
            <a:endParaRPr lang="en-GB" sz="2200" dirty="0"/>
          </a:p>
        </p:txBody>
      </p:sp>
    </p:spTree>
    <p:extLst>
      <p:ext uri="{BB962C8B-B14F-4D97-AF65-F5344CB8AC3E}">
        <p14:creationId xmlns:p14="http://schemas.microsoft.com/office/powerpoint/2010/main" val="1755999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B5AF2-55AB-EEFE-D704-49D540D9FA14}"/>
              </a:ext>
            </a:extLst>
          </p:cNvPr>
          <p:cNvSpPr>
            <a:spLocks noGrp="1"/>
          </p:cNvSpPr>
          <p:nvPr>
            <p:ph type="title"/>
          </p:nvPr>
        </p:nvSpPr>
        <p:spPr/>
        <p:txBody>
          <a:bodyPr anchor="ctr">
            <a:normAutofit/>
          </a:bodyPr>
          <a:lstStyle/>
          <a:p>
            <a:r>
              <a:rPr lang="en-US" sz="2800" b="1" i="0" dirty="0">
                <a:solidFill>
                  <a:srgbClr val="1E1D2F"/>
                </a:solidFill>
                <a:effectLst/>
                <a:latin typeface="__Figtree_7d5794"/>
              </a:rPr>
              <a:t>Outline Your Paper in a Mind Map</a:t>
            </a:r>
            <a:br>
              <a:rPr lang="en-US" sz="2800" b="1" i="0" dirty="0">
                <a:solidFill>
                  <a:srgbClr val="1E1D2F"/>
                </a:solidFill>
                <a:effectLst/>
                <a:latin typeface="__Figtree_7d5794"/>
              </a:rPr>
            </a:br>
            <a:endParaRPr lang="en-US" sz="6000" dirty="0"/>
          </a:p>
        </p:txBody>
      </p:sp>
      <p:sp>
        <p:nvSpPr>
          <p:cNvPr id="4" name="Content Placeholder 3">
            <a:extLst>
              <a:ext uri="{FF2B5EF4-FFF2-40B4-BE49-F238E27FC236}">
                <a16:creationId xmlns:a16="http://schemas.microsoft.com/office/drawing/2014/main" id="{C0A122CD-0290-889D-4F23-9851BAFB9EFF}"/>
              </a:ext>
            </a:extLst>
          </p:cNvPr>
          <p:cNvSpPr>
            <a:spLocks noGrp="1"/>
          </p:cNvSpPr>
          <p:nvPr>
            <p:ph idx="1"/>
          </p:nvPr>
        </p:nvSpPr>
        <p:spPr>
          <a:xfrm>
            <a:off x="838200" y="1168769"/>
            <a:ext cx="10515600" cy="4351338"/>
          </a:xfrm>
        </p:spPr>
        <p:txBody>
          <a:bodyPr/>
          <a:lstStyle/>
          <a:p>
            <a:pPr marL="0" indent="0">
              <a:buNone/>
            </a:pPr>
            <a:r>
              <a:rPr lang="en-US" dirty="0"/>
              <a:t>www.Mindmup.com</a:t>
            </a:r>
          </a:p>
          <a:p>
            <a:pPr marL="0" indent="0">
              <a:buNone/>
            </a:pPr>
            <a:r>
              <a:rPr lang="en-US" dirty="0"/>
              <a:t>www.Coggle.it</a:t>
            </a:r>
          </a:p>
          <a:p>
            <a:pPr marL="0" indent="0">
              <a:buNone/>
            </a:pPr>
            <a:r>
              <a:rPr lang="en-US" dirty="0"/>
              <a:t>www.Mindmeister.com</a:t>
            </a:r>
          </a:p>
          <a:p>
            <a:pPr marL="0" indent="0">
              <a:buNone/>
            </a:pPr>
            <a:endParaRPr lang="en-US" dirty="0"/>
          </a:p>
        </p:txBody>
      </p:sp>
      <p:pic>
        <p:nvPicPr>
          <p:cNvPr id="1026" name="Picture 2">
            <a:extLst>
              <a:ext uri="{FF2B5EF4-FFF2-40B4-BE49-F238E27FC236}">
                <a16:creationId xmlns:a16="http://schemas.microsoft.com/office/drawing/2014/main" id="{AE09131C-F2DA-DD54-3B2D-CCA5D052923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17745" y="119527"/>
            <a:ext cx="4777647" cy="32249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662AD77-5242-3570-20C0-187E4BC2C7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608" y="3429000"/>
            <a:ext cx="5356857" cy="3308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170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8E54F9-849C-4865-8C5E-FD967B81D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91AE6B3-1D2D-4C67-A4DB-888635B527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054983"/>
          </a:xfrm>
          <a:custGeom>
            <a:avLst/>
            <a:gdLst>
              <a:gd name="connsiteX0" fmla="*/ 6788003 w 12188952"/>
              <a:gd name="connsiteY0" fmla="*/ 5986774 h 6054983"/>
              <a:gd name="connsiteX1" fmla="*/ 6787005 w 12188952"/>
              <a:gd name="connsiteY1" fmla="*/ 5986852 h 6054983"/>
              <a:gd name="connsiteX2" fmla="*/ 6786779 w 12188952"/>
              <a:gd name="connsiteY2" fmla="*/ 5987386 h 6054983"/>
              <a:gd name="connsiteX3" fmla="*/ 0 w 12188952"/>
              <a:gd name="connsiteY3" fmla="*/ 0 h 6054983"/>
              <a:gd name="connsiteX4" fmla="*/ 12188952 w 12188952"/>
              <a:gd name="connsiteY4" fmla="*/ 0 h 6054983"/>
              <a:gd name="connsiteX5" fmla="*/ 12188952 w 12188952"/>
              <a:gd name="connsiteY5" fmla="*/ 5092539 h 6054983"/>
              <a:gd name="connsiteX6" fmla="*/ 12058081 w 12188952"/>
              <a:gd name="connsiteY6" fmla="*/ 5131579 h 6054983"/>
              <a:gd name="connsiteX7" fmla="*/ 11673881 w 12188952"/>
              <a:gd name="connsiteY7" fmla="*/ 5235154 h 6054983"/>
              <a:gd name="connsiteX8" fmla="*/ 10422749 w 12188952"/>
              <a:gd name="connsiteY8" fmla="*/ 5518693 h 6054983"/>
              <a:gd name="connsiteX9" fmla="*/ 9421666 w 12188952"/>
              <a:gd name="connsiteY9" fmla="*/ 5693855 h 6054983"/>
              <a:gd name="connsiteX10" fmla="*/ 8456304 w 12188952"/>
              <a:gd name="connsiteY10" fmla="*/ 5827556 h 6054983"/>
              <a:gd name="connsiteX11" fmla="*/ 7714041 w 12188952"/>
              <a:gd name="connsiteY11" fmla="*/ 5907503 h 6054983"/>
              <a:gd name="connsiteX12" fmla="*/ 6949978 w 12188952"/>
              <a:gd name="connsiteY12" fmla="*/ 5973283 h 6054983"/>
              <a:gd name="connsiteX13" fmla="*/ 6934569 w 12188952"/>
              <a:gd name="connsiteY13" fmla="*/ 5975354 h 6054983"/>
              <a:gd name="connsiteX14" fmla="*/ 6788750 w 12188952"/>
              <a:gd name="connsiteY14" fmla="*/ 5986715 h 6054983"/>
              <a:gd name="connsiteX15" fmla="*/ 6798241 w 12188952"/>
              <a:gd name="connsiteY15" fmla="*/ 5988535 h 6054983"/>
              <a:gd name="connsiteX16" fmla="*/ 6833723 w 12188952"/>
              <a:gd name="connsiteY16" fmla="*/ 5986828 h 6054983"/>
              <a:gd name="connsiteX17" fmla="*/ 6882282 w 12188952"/>
              <a:gd name="connsiteY17" fmla="*/ 5983850 h 6054983"/>
              <a:gd name="connsiteX18" fmla="*/ 7576876 w 12188952"/>
              <a:gd name="connsiteY18" fmla="*/ 5951323 h 6054983"/>
              <a:gd name="connsiteX19" fmla="*/ 8621689 w 12188952"/>
              <a:gd name="connsiteY19" fmla="*/ 5864426 h 6054983"/>
              <a:gd name="connsiteX20" fmla="*/ 9477600 w 12188952"/>
              <a:gd name="connsiteY20" fmla="*/ 5760520 h 6054983"/>
              <a:gd name="connsiteX21" fmla="*/ 10626651 w 12188952"/>
              <a:gd name="connsiteY21" fmla="*/ 5566363 h 6054983"/>
              <a:gd name="connsiteX22" fmla="*/ 11995498 w 12188952"/>
              <a:gd name="connsiteY22" fmla="*/ 5240369 h 6054983"/>
              <a:gd name="connsiteX23" fmla="*/ 12188952 w 12188952"/>
              <a:gd name="connsiteY23" fmla="*/ 5183370 h 6054983"/>
              <a:gd name="connsiteX24" fmla="*/ 12188952 w 12188952"/>
              <a:gd name="connsiteY24" fmla="*/ 5238107 h 6054983"/>
              <a:gd name="connsiteX25" fmla="*/ 11826300 w 12188952"/>
              <a:gd name="connsiteY25" fmla="*/ 5343406 h 6054983"/>
              <a:gd name="connsiteX26" fmla="*/ 10936448 w 12188952"/>
              <a:gd name="connsiteY26" fmla="*/ 5557921 h 6054983"/>
              <a:gd name="connsiteX27" fmla="*/ 9983034 w 12188952"/>
              <a:gd name="connsiteY27" fmla="*/ 5737926 h 6054983"/>
              <a:gd name="connsiteX28" fmla="*/ 9184585 w 12188952"/>
              <a:gd name="connsiteY28" fmla="*/ 5853873 h 6054983"/>
              <a:gd name="connsiteX29" fmla="*/ 8576053 w 12188952"/>
              <a:gd name="connsiteY29" fmla="*/ 5923392 h 6054983"/>
              <a:gd name="connsiteX30" fmla="*/ 7862392 w 12188952"/>
              <a:gd name="connsiteY30" fmla="*/ 5984843 h 6054983"/>
              <a:gd name="connsiteX31" fmla="*/ 6933768 w 12188952"/>
              <a:gd name="connsiteY31" fmla="*/ 6036237 h 6054983"/>
              <a:gd name="connsiteX32" fmla="*/ 6476130 w 12188952"/>
              <a:gd name="connsiteY32" fmla="*/ 6050140 h 6054983"/>
              <a:gd name="connsiteX33" fmla="*/ 6360703 w 12188952"/>
              <a:gd name="connsiteY33" fmla="*/ 6054983 h 6054983"/>
              <a:gd name="connsiteX34" fmla="*/ 6055614 w 12188952"/>
              <a:gd name="connsiteY34" fmla="*/ 6054983 h 6054983"/>
              <a:gd name="connsiteX35" fmla="*/ 5976289 w 12188952"/>
              <a:gd name="connsiteY35" fmla="*/ 6050389 h 6054983"/>
              <a:gd name="connsiteX36" fmla="*/ 5263770 w 12188952"/>
              <a:gd name="connsiteY36" fmla="*/ 6014140 h 6054983"/>
              <a:gd name="connsiteX37" fmla="*/ 4345190 w 12188952"/>
              <a:gd name="connsiteY37" fmla="*/ 5952070 h 6054983"/>
              <a:gd name="connsiteX38" fmla="*/ 3372201 w 12188952"/>
              <a:gd name="connsiteY38" fmla="*/ 5853501 h 6054983"/>
              <a:gd name="connsiteX39" fmla="*/ 2361582 w 12188952"/>
              <a:gd name="connsiteY39" fmla="*/ 5734574 h 6054983"/>
              <a:gd name="connsiteX40" fmla="*/ 1232869 w 12188952"/>
              <a:gd name="connsiteY40" fmla="*/ 5561398 h 6054983"/>
              <a:gd name="connsiteX41" fmla="*/ 68483 w 12188952"/>
              <a:gd name="connsiteY41" fmla="*/ 5321691 h 6054983"/>
              <a:gd name="connsiteX42" fmla="*/ 0 w 12188952"/>
              <a:gd name="connsiteY42" fmla="*/ 5304336 h 6054983"/>
              <a:gd name="connsiteX43" fmla="*/ 0 w 12188952"/>
              <a:gd name="connsiteY43" fmla="*/ 5247847 h 6054983"/>
              <a:gd name="connsiteX44" fmla="*/ 72423 w 12188952"/>
              <a:gd name="connsiteY44" fmla="*/ 5266624 h 6054983"/>
              <a:gd name="connsiteX45" fmla="*/ 600566 w 12188952"/>
              <a:gd name="connsiteY45" fmla="*/ 5384994 h 6054983"/>
              <a:gd name="connsiteX46" fmla="*/ 1769069 w 12188952"/>
              <a:gd name="connsiteY46" fmla="*/ 5595162 h 6054983"/>
              <a:gd name="connsiteX47" fmla="*/ 2612900 w 12188952"/>
              <a:gd name="connsiteY47" fmla="*/ 5712104 h 6054983"/>
              <a:gd name="connsiteX48" fmla="*/ 2580488 w 12188952"/>
              <a:gd name="connsiteY48" fmla="*/ 5702173 h 6054983"/>
              <a:gd name="connsiteX49" fmla="*/ 1112357 w 12188952"/>
              <a:gd name="connsiteY49" fmla="*/ 5369476 h 6054983"/>
              <a:gd name="connsiteX50" fmla="*/ 420307 w 12188952"/>
              <a:gd name="connsiteY50" fmla="*/ 5170043 h 6054983"/>
              <a:gd name="connsiteX51" fmla="*/ 0 w 12188952"/>
              <a:gd name="connsiteY51" fmla="*/ 5031126 h 605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88952" h="6054983">
                <a:moveTo>
                  <a:pt x="6788003" y="5986774"/>
                </a:moveTo>
                <a:lnTo>
                  <a:pt x="6787005" y="5986852"/>
                </a:lnTo>
                <a:lnTo>
                  <a:pt x="6786779" y="5987386"/>
                </a:lnTo>
                <a:close/>
                <a:moveTo>
                  <a:pt x="0" y="0"/>
                </a:moveTo>
                <a:lnTo>
                  <a:pt x="12188952" y="0"/>
                </a:lnTo>
                <a:lnTo>
                  <a:pt x="12188952" y="5092539"/>
                </a:lnTo>
                <a:lnTo>
                  <a:pt x="12058081" y="5131579"/>
                </a:lnTo>
                <a:cubicBezTo>
                  <a:pt x="11930517" y="5167793"/>
                  <a:pt x="11802439" y="5202322"/>
                  <a:pt x="11673881" y="5235154"/>
                </a:cubicBezTo>
                <a:cubicBezTo>
                  <a:pt x="11259973" y="5342661"/>
                  <a:pt x="10842632" y="5436263"/>
                  <a:pt x="10422749" y="5518693"/>
                </a:cubicBezTo>
                <a:cubicBezTo>
                  <a:pt x="10090287" y="5583904"/>
                  <a:pt x="9756593" y="5642301"/>
                  <a:pt x="9421666" y="5693855"/>
                </a:cubicBezTo>
                <a:cubicBezTo>
                  <a:pt x="9100721" y="5743512"/>
                  <a:pt x="8778938" y="5788079"/>
                  <a:pt x="8456304" y="5827556"/>
                </a:cubicBezTo>
                <a:cubicBezTo>
                  <a:pt x="8209307" y="5857722"/>
                  <a:pt x="7961801" y="5883295"/>
                  <a:pt x="7714041" y="5907503"/>
                </a:cubicBezTo>
                <a:lnTo>
                  <a:pt x="6949978" y="5973283"/>
                </a:lnTo>
                <a:lnTo>
                  <a:pt x="6934569" y="5975354"/>
                </a:lnTo>
                <a:lnTo>
                  <a:pt x="6788750" y="5986715"/>
                </a:lnTo>
                <a:lnTo>
                  <a:pt x="6798241" y="5988535"/>
                </a:lnTo>
                <a:cubicBezTo>
                  <a:pt x="6809920" y="5989001"/>
                  <a:pt x="6822028" y="5986828"/>
                  <a:pt x="6833723" y="5986828"/>
                </a:cubicBezTo>
                <a:cubicBezTo>
                  <a:pt x="6849867" y="5986828"/>
                  <a:pt x="6866012" y="5984221"/>
                  <a:pt x="6882282" y="5983850"/>
                </a:cubicBezTo>
                <a:cubicBezTo>
                  <a:pt x="7114026" y="5978388"/>
                  <a:pt x="7345514" y="5966221"/>
                  <a:pt x="7576876" y="5951323"/>
                </a:cubicBezTo>
                <a:cubicBezTo>
                  <a:pt x="7925570" y="5928855"/>
                  <a:pt x="8274011" y="5900676"/>
                  <a:pt x="8621689" y="5864426"/>
                </a:cubicBezTo>
                <a:cubicBezTo>
                  <a:pt x="8907712" y="5835128"/>
                  <a:pt x="9193011" y="5800493"/>
                  <a:pt x="9477600" y="5760520"/>
                </a:cubicBezTo>
                <a:cubicBezTo>
                  <a:pt x="9862435" y="5706146"/>
                  <a:pt x="10245452" y="5641432"/>
                  <a:pt x="10626651" y="5566363"/>
                </a:cubicBezTo>
                <a:cubicBezTo>
                  <a:pt x="11087341" y="5475243"/>
                  <a:pt x="11544088" y="5367737"/>
                  <a:pt x="11995498" y="5240369"/>
                </a:cubicBezTo>
                <a:lnTo>
                  <a:pt x="12188952" y="5183370"/>
                </a:lnTo>
                <a:lnTo>
                  <a:pt x="12188952" y="5238107"/>
                </a:lnTo>
                <a:lnTo>
                  <a:pt x="11826300" y="5343406"/>
                </a:lnTo>
                <a:cubicBezTo>
                  <a:pt x="11531885" y="5423103"/>
                  <a:pt x="11235310" y="5493989"/>
                  <a:pt x="10936448" y="5557921"/>
                </a:cubicBezTo>
                <a:cubicBezTo>
                  <a:pt x="10620168" y="5625703"/>
                  <a:pt x="10302365" y="5685700"/>
                  <a:pt x="9983034" y="5737926"/>
                </a:cubicBezTo>
                <a:cubicBezTo>
                  <a:pt x="9717606" y="5781375"/>
                  <a:pt x="9451451" y="5820020"/>
                  <a:pt x="9184585" y="5853873"/>
                </a:cubicBezTo>
                <a:cubicBezTo>
                  <a:pt x="8981951" y="5879447"/>
                  <a:pt x="8779319" y="5903530"/>
                  <a:pt x="8576053" y="5923392"/>
                </a:cubicBezTo>
                <a:cubicBezTo>
                  <a:pt x="8338462" y="5946112"/>
                  <a:pt x="8100618" y="5967587"/>
                  <a:pt x="7862392" y="5984843"/>
                </a:cubicBezTo>
                <a:cubicBezTo>
                  <a:pt x="7553105" y="6007187"/>
                  <a:pt x="7243690" y="6025065"/>
                  <a:pt x="6933768" y="6036237"/>
                </a:cubicBezTo>
                <a:cubicBezTo>
                  <a:pt x="6781221" y="6041700"/>
                  <a:pt x="6628676" y="6045548"/>
                  <a:pt x="6476130" y="6050140"/>
                </a:cubicBezTo>
                <a:cubicBezTo>
                  <a:pt x="6437585" y="6048056"/>
                  <a:pt x="6398929" y="6049681"/>
                  <a:pt x="6360703" y="6054983"/>
                </a:cubicBezTo>
                <a:lnTo>
                  <a:pt x="6055614" y="6054983"/>
                </a:lnTo>
                <a:lnTo>
                  <a:pt x="5976289" y="6050389"/>
                </a:lnTo>
                <a:cubicBezTo>
                  <a:pt x="5738826" y="6037976"/>
                  <a:pt x="5501363" y="6024197"/>
                  <a:pt x="5263770" y="6014140"/>
                </a:cubicBezTo>
                <a:cubicBezTo>
                  <a:pt x="4957027" y="6001724"/>
                  <a:pt x="4650663" y="5981244"/>
                  <a:pt x="4345190" y="5952070"/>
                </a:cubicBezTo>
                <a:cubicBezTo>
                  <a:pt x="4020648" y="5921158"/>
                  <a:pt x="3696870" y="5886523"/>
                  <a:pt x="3372201" y="5853501"/>
                </a:cubicBezTo>
                <a:cubicBezTo>
                  <a:pt x="3034653" y="5819239"/>
                  <a:pt x="2697781" y="5779600"/>
                  <a:pt x="2361582" y="5734574"/>
                </a:cubicBezTo>
                <a:cubicBezTo>
                  <a:pt x="1984196" y="5684421"/>
                  <a:pt x="1607962" y="5626695"/>
                  <a:pt x="1232869" y="5561398"/>
                </a:cubicBezTo>
                <a:cubicBezTo>
                  <a:pt x="841970" y="5492685"/>
                  <a:pt x="453644" y="5414197"/>
                  <a:pt x="68483" y="5321691"/>
                </a:cubicBezTo>
                <a:lnTo>
                  <a:pt x="0" y="5304336"/>
                </a:lnTo>
                <a:lnTo>
                  <a:pt x="0" y="5247847"/>
                </a:lnTo>
                <a:lnTo>
                  <a:pt x="72423" y="5266624"/>
                </a:lnTo>
                <a:cubicBezTo>
                  <a:pt x="247899" y="5308802"/>
                  <a:pt x="424058" y="5348062"/>
                  <a:pt x="600566" y="5384994"/>
                </a:cubicBezTo>
                <a:cubicBezTo>
                  <a:pt x="988032" y="5465808"/>
                  <a:pt x="1377788" y="5534706"/>
                  <a:pt x="1769069" y="5595162"/>
                </a:cubicBezTo>
                <a:cubicBezTo>
                  <a:pt x="2051913" y="5638738"/>
                  <a:pt x="2335141" y="5678835"/>
                  <a:pt x="2612900" y="5712104"/>
                </a:cubicBezTo>
                <a:cubicBezTo>
                  <a:pt x="2604892" y="5714711"/>
                  <a:pt x="2593962" y="5704655"/>
                  <a:pt x="2580488" y="5702173"/>
                </a:cubicBezTo>
                <a:cubicBezTo>
                  <a:pt x="2086656" y="5610221"/>
                  <a:pt x="1597284" y="5499328"/>
                  <a:pt x="1112357" y="5369476"/>
                </a:cubicBezTo>
                <a:cubicBezTo>
                  <a:pt x="880233" y="5307405"/>
                  <a:pt x="649550" y="5240927"/>
                  <a:pt x="420307" y="5170043"/>
                </a:cubicBezTo>
                <a:lnTo>
                  <a:pt x="0" y="503112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FC63038-3A8F-7CC4-3AEB-EE9D58146D57}"/>
              </a:ext>
            </a:extLst>
          </p:cNvPr>
          <p:cNvSpPr>
            <a:spLocks noGrp="1"/>
          </p:cNvSpPr>
          <p:nvPr>
            <p:ph type="title"/>
          </p:nvPr>
        </p:nvSpPr>
        <p:spPr>
          <a:xfrm>
            <a:off x="1524000" y="929452"/>
            <a:ext cx="9144000" cy="2526738"/>
          </a:xfrm>
        </p:spPr>
        <p:txBody>
          <a:bodyPr vert="horz" lIns="91440" tIns="45720" rIns="91440" bIns="45720" rtlCol="0" anchor="b">
            <a:normAutofit/>
          </a:bodyPr>
          <a:lstStyle/>
          <a:p>
            <a:pPr algn="ctr"/>
            <a:r>
              <a:rPr lang="en-US" sz="6600" kern="1200" dirty="0">
                <a:solidFill>
                  <a:srgbClr val="FFFFFF"/>
                </a:solidFill>
                <a:latin typeface="+mj-lt"/>
                <a:ea typeface="+mj-ea"/>
                <a:cs typeface="+mj-cs"/>
              </a:rPr>
              <a:t>Literature Review</a:t>
            </a:r>
          </a:p>
        </p:txBody>
      </p:sp>
      <p:sp>
        <p:nvSpPr>
          <p:cNvPr id="12" name="sketch line">
            <a:extLst>
              <a:ext uri="{FF2B5EF4-FFF2-40B4-BE49-F238E27FC236}">
                <a16:creationId xmlns:a16="http://schemas.microsoft.com/office/drawing/2014/main" id="{6D080EC2-42B5-4E04-BBF7-F0BC5CB7C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3566566"/>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90039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293829-3057-CDA4-4049-080108D04D29}"/>
              </a:ext>
            </a:extLst>
          </p:cNvPr>
          <p:cNvSpPr>
            <a:spLocks noGrp="1"/>
          </p:cNvSpPr>
          <p:nvPr>
            <p:ph type="title"/>
          </p:nvPr>
        </p:nvSpPr>
        <p:spPr>
          <a:xfrm>
            <a:off x="640080" y="325369"/>
            <a:ext cx="4368602" cy="1956841"/>
          </a:xfrm>
        </p:spPr>
        <p:txBody>
          <a:bodyPr anchor="b">
            <a:normAutofit fontScale="90000"/>
          </a:bodyPr>
          <a:lstStyle/>
          <a:p>
            <a:r>
              <a:rPr lang="en-GB" sz="4600" b="1" dirty="0">
                <a:latin typeface="Harding"/>
              </a:rPr>
              <a:t>What a Literature Review Isn’t</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156DD93-4BDF-4309-280F-ABA0299B9465}"/>
              </a:ext>
            </a:extLst>
          </p:cNvPr>
          <p:cNvSpPr>
            <a:spLocks noGrp="1"/>
          </p:cNvSpPr>
          <p:nvPr>
            <p:ph idx="1"/>
          </p:nvPr>
        </p:nvSpPr>
        <p:spPr>
          <a:xfrm>
            <a:off x="640080" y="2872899"/>
            <a:ext cx="4243589" cy="3320668"/>
          </a:xfrm>
        </p:spPr>
        <p:txBody>
          <a:bodyPr>
            <a:normAutofit/>
          </a:bodyPr>
          <a:lstStyle/>
          <a:p>
            <a:r>
              <a:rPr lang="en-GB" dirty="0">
                <a:latin typeface="Harding"/>
              </a:rPr>
              <a:t>a list</a:t>
            </a:r>
          </a:p>
          <a:p>
            <a:r>
              <a:rPr lang="en-GB" dirty="0">
                <a:latin typeface="Harding"/>
              </a:rPr>
              <a:t>a simple summary of other people’s work</a:t>
            </a:r>
          </a:p>
          <a:p>
            <a:r>
              <a:rPr lang="en-GB" dirty="0">
                <a:latin typeface="Harding"/>
              </a:rPr>
              <a:t>a chaotic jumping from point to point</a:t>
            </a:r>
          </a:p>
          <a:p>
            <a:r>
              <a:rPr lang="en-GB" dirty="0">
                <a:latin typeface="Harding"/>
              </a:rPr>
              <a:t>an opportunity to ‘name drop’</a:t>
            </a:r>
          </a:p>
          <a:p>
            <a:endParaRPr lang="en-GB" sz="3200" dirty="0">
              <a:latin typeface="Harding"/>
            </a:endParaRPr>
          </a:p>
          <a:p>
            <a:endParaRPr lang="en-GB" sz="2200" dirty="0"/>
          </a:p>
        </p:txBody>
      </p:sp>
      <p:pic>
        <p:nvPicPr>
          <p:cNvPr id="5" name="Picture 4" descr="Abstract blurred public library with bookshelves">
            <a:extLst>
              <a:ext uri="{FF2B5EF4-FFF2-40B4-BE49-F238E27FC236}">
                <a16:creationId xmlns:a16="http://schemas.microsoft.com/office/drawing/2014/main" id="{1E1AAA2A-C847-E536-4168-B16B9DC4BE6D}"/>
              </a:ext>
            </a:extLst>
          </p:cNvPr>
          <p:cNvPicPr>
            <a:picLocks noChangeAspect="1"/>
          </p:cNvPicPr>
          <p:nvPr/>
        </p:nvPicPr>
        <p:blipFill rotWithShape="1">
          <a:blip r:embed="rId3"/>
          <a:srcRect l="5354" r="2769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9534868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B2D1B0-7BEA-7A5C-7DCD-7B4ABC4D92D3}"/>
              </a:ext>
            </a:extLst>
          </p:cNvPr>
          <p:cNvSpPr>
            <a:spLocks noGrp="1"/>
          </p:cNvSpPr>
          <p:nvPr>
            <p:ph type="title"/>
          </p:nvPr>
        </p:nvSpPr>
        <p:spPr>
          <a:xfrm>
            <a:off x="838200" y="365125"/>
            <a:ext cx="10515600" cy="1325563"/>
          </a:xfrm>
        </p:spPr>
        <p:txBody>
          <a:bodyPr>
            <a:normAutofit/>
          </a:bodyPr>
          <a:lstStyle/>
          <a:p>
            <a:r>
              <a:rPr lang="en-GB" sz="5400" b="1" dirty="0">
                <a:latin typeface="Harding"/>
              </a:rPr>
              <a:t>Structure</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C0819DF-58BB-10F0-A76B-7604DECC6FE9}"/>
              </a:ext>
            </a:extLst>
          </p:cNvPr>
          <p:cNvSpPr>
            <a:spLocks noGrp="1"/>
          </p:cNvSpPr>
          <p:nvPr>
            <p:ph idx="1"/>
          </p:nvPr>
        </p:nvSpPr>
        <p:spPr>
          <a:xfrm>
            <a:off x="838200" y="1929384"/>
            <a:ext cx="10515600" cy="4251960"/>
          </a:xfrm>
        </p:spPr>
        <p:txBody>
          <a:bodyPr>
            <a:noAutofit/>
          </a:bodyPr>
          <a:lstStyle/>
          <a:p>
            <a:pPr marL="514350" indent="-514350">
              <a:buFont typeface="+mj-lt"/>
              <a:buAutoNum type="arabicPeriod"/>
            </a:pPr>
            <a:r>
              <a:rPr lang="en-GB" dirty="0">
                <a:latin typeface="Harding"/>
              </a:rPr>
              <a:t>Find Your Literature </a:t>
            </a:r>
          </a:p>
          <a:p>
            <a:pPr lvl="1"/>
            <a:r>
              <a:rPr lang="en-GB" sz="2800" dirty="0">
                <a:latin typeface="Harding"/>
              </a:rPr>
              <a:t>Background &amp; Research Area (limitations etc)</a:t>
            </a:r>
          </a:p>
          <a:p>
            <a:pPr marL="514350" indent="-514350">
              <a:buFont typeface="+mj-lt"/>
              <a:buAutoNum type="arabicPeriod"/>
            </a:pPr>
            <a:r>
              <a:rPr lang="en-GB" dirty="0">
                <a:latin typeface="Harding"/>
              </a:rPr>
              <a:t>Assess its Relevance</a:t>
            </a:r>
          </a:p>
          <a:p>
            <a:pPr lvl="1"/>
            <a:r>
              <a:rPr lang="en-GB" sz="2800" dirty="0">
                <a:latin typeface="Harding"/>
              </a:rPr>
              <a:t>Finding the Gap / Standing on the Shoulders of Giants</a:t>
            </a:r>
          </a:p>
          <a:p>
            <a:pPr marL="514350" indent="-514350">
              <a:buFont typeface="+mj-lt"/>
              <a:buAutoNum type="arabicPeriod"/>
            </a:pPr>
            <a:r>
              <a:rPr lang="en-GB" dirty="0">
                <a:latin typeface="Harding"/>
              </a:rPr>
              <a:t>Identify Themes</a:t>
            </a:r>
          </a:p>
          <a:p>
            <a:pPr lvl="1"/>
            <a:r>
              <a:rPr lang="en-GB" sz="2800" dirty="0">
                <a:latin typeface="Harding"/>
              </a:rPr>
              <a:t>What are the Key Themes / Areas of Research Relevant to </a:t>
            </a:r>
            <a:r>
              <a:rPr lang="en-GB" sz="2800" b="1" dirty="0">
                <a:latin typeface="Harding"/>
              </a:rPr>
              <a:t>Your</a:t>
            </a:r>
            <a:r>
              <a:rPr lang="en-GB" sz="2800" dirty="0">
                <a:latin typeface="Harding"/>
              </a:rPr>
              <a:t> thesis?</a:t>
            </a:r>
          </a:p>
          <a:p>
            <a:pPr marL="514350" indent="-514350">
              <a:buFont typeface="+mj-lt"/>
              <a:buAutoNum type="arabicPeriod"/>
            </a:pPr>
            <a:r>
              <a:rPr lang="en-GB" dirty="0">
                <a:latin typeface="Harding"/>
              </a:rPr>
              <a:t>Decide on Your Outline</a:t>
            </a:r>
          </a:p>
          <a:p>
            <a:pPr marL="514350" indent="-514350">
              <a:buFont typeface="+mj-lt"/>
              <a:buAutoNum type="arabicPeriod"/>
            </a:pPr>
            <a:r>
              <a:rPr lang="en-GB" dirty="0">
                <a:latin typeface="Harding"/>
              </a:rPr>
              <a:t>Write the Literature Review</a:t>
            </a:r>
          </a:p>
        </p:txBody>
      </p:sp>
    </p:spTree>
    <p:extLst>
      <p:ext uri="{BB962C8B-B14F-4D97-AF65-F5344CB8AC3E}">
        <p14:creationId xmlns:p14="http://schemas.microsoft.com/office/powerpoint/2010/main" val="2852296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52BB3E-44C2-6115-8D4C-53730C20FE4F}"/>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en-US" sz="5000" dirty="0">
                <a:latin typeface="Harding"/>
              </a:rPr>
              <a:t>Get an overview - </a:t>
            </a:r>
            <a:r>
              <a:rPr lang="en-US" sz="5000" dirty="0" err="1">
                <a:latin typeface="Harding"/>
              </a:rPr>
              <a:t>SciSpace</a:t>
            </a:r>
            <a:endParaRPr lang="en-US" sz="5000" dirty="0">
              <a:latin typeface="Harding"/>
            </a:endParaRPr>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269611E-22C6-73FA-AE57-910123D9F0E4}"/>
              </a:ext>
            </a:extLst>
          </p:cNvPr>
          <p:cNvSpPr txBox="1"/>
          <p:nvPr/>
        </p:nvSpPr>
        <p:spPr>
          <a:xfrm>
            <a:off x="640080" y="2872899"/>
            <a:ext cx="4243589" cy="3586580"/>
          </a:xfrm>
          <a:prstGeom prst="rect">
            <a:avLst/>
          </a:prstGeom>
        </p:spPr>
        <p:txBody>
          <a:bodyPr vert="horz" lIns="91440" tIns="45720" rIns="91440" bIns="45720" rtlCol="0">
            <a:normAutofit lnSpcReduction="10000"/>
          </a:bodyPr>
          <a:lstStyle/>
          <a:p>
            <a:pPr indent="-228600">
              <a:lnSpc>
                <a:spcPct val="90000"/>
              </a:lnSpc>
              <a:spcAft>
                <a:spcPts val="600"/>
              </a:spcAft>
              <a:buFont typeface="Arial" panose="020B0604020202020204" pitchFamily="34" charset="0"/>
              <a:buChar char="•"/>
            </a:pPr>
            <a:r>
              <a:rPr lang="en-US" sz="2800" dirty="0">
                <a:latin typeface="Harding"/>
                <a:hlinkClick r:id="rId2"/>
              </a:rPr>
              <a:t>www.typeset.io</a:t>
            </a:r>
            <a:endParaRPr lang="en-US" sz="2800" dirty="0">
              <a:latin typeface="Harding"/>
            </a:endParaRPr>
          </a:p>
          <a:p>
            <a:pPr indent="-228600">
              <a:lnSpc>
                <a:spcPct val="90000"/>
              </a:lnSpc>
              <a:spcAft>
                <a:spcPts val="600"/>
              </a:spcAft>
              <a:buFont typeface="Arial" panose="020B0604020202020204" pitchFamily="34" charset="0"/>
              <a:buChar char="•"/>
            </a:pPr>
            <a:r>
              <a:rPr lang="en-US" sz="2800" dirty="0">
                <a:latin typeface="Harding"/>
              </a:rPr>
              <a:t>Input your question – see what’s out there.</a:t>
            </a:r>
          </a:p>
          <a:p>
            <a:pPr indent="-228600">
              <a:lnSpc>
                <a:spcPct val="90000"/>
              </a:lnSpc>
              <a:spcAft>
                <a:spcPts val="600"/>
              </a:spcAft>
              <a:buFont typeface="Arial" panose="020B0604020202020204" pitchFamily="34" charset="0"/>
              <a:buChar char="•"/>
            </a:pPr>
            <a:r>
              <a:rPr lang="en-US" sz="2800" dirty="0" err="1">
                <a:latin typeface="Harding"/>
              </a:rPr>
              <a:t>Summarise</a:t>
            </a:r>
            <a:r>
              <a:rPr lang="en-US" sz="2800" dirty="0">
                <a:latin typeface="Harding"/>
              </a:rPr>
              <a:t> and review.</a:t>
            </a:r>
          </a:p>
          <a:p>
            <a:pPr indent="-228600">
              <a:lnSpc>
                <a:spcPct val="90000"/>
              </a:lnSpc>
              <a:spcAft>
                <a:spcPts val="600"/>
              </a:spcAft>
              <a:buFont typeface="Arial" panose="020B0604020202020204" pitchFamily="34" charset="0"/>
              <a:buChar char="•"/>
            </a:pPr>
            <a:r>
              <a:rPr lang="en-US" sz="2800" dirty="0">
                <a:latin typeface="Harding"/>
              </a:rPr>
              <a:t>Use that to generate your own research question.</a:t>
            </a:r>
          </a:p>
          <a:p>
            <a:pPr indent="-228600">
              <a:lnSpc>
                <a:spcPct val="90000"/>
              </a:lnSpc>
              <a:spcAft>
                <a:spcPts val="600"/>
              </a:spcAft>
              <a:buFont typeface="Arial" panose="020B0604020202020204" pitchFamily="34" charset="0"/>
              <a:buChar char="•"/>
            </a:pPr>
            <a:r>
              <a:rPr lang="en-US" sz="2800" dirty="0">
                <a:latin typeface="Harding"/>
              </a:rPr>
              <a:t>Further/future research in conclusions/discussion is a good place to start</a:t>
            </a:r>
          </a:p>
          <a:p>
            <a:pPr>
              <a:lnSpc>
                <a:spcPct val="90000"/>
              </a:lnSpc>
              <a:spcAft>
                <a:spcPts val="600"/>
              </a:spcAft>
            </a:pPr>
            <a:endParaRPr lang="en-US" sz="2200" dirty="0"/>
          </a:p>
        </p:txBody>
      </p:sp>
      <p:pic>
        <p:nvPicPr>
          <p:cNvPr id="7" name="Content Placeholder 6" descr="A screenshot of a computer&#10;&#10;Description automatically generated">
            <a:extLst>
              <a:ext uri="{FF2B5EF4-FFF2-40B4-BE49-F238E27FC236}">
                <a16:creationId xmlns:a16="http://schemas.microsoft.com/office/drawing/2014/main" id="{13A34EDB-B0B7-9384-8960-C2AC0A42EA4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6801" r="2480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8118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DDCA47-6818-39DA-A2C0-44832ACE0714}"/>
              </a:ext>
            </a:extLst>
          </p:cNvPr>
          <p:cNvSpPr>
            <a:spLocks noGrp="1"/>
          </p:cNvSpPr>
          <p:nvPr>
            <p:ph type="title"/>
          </p:nvPr>
        </p:nvSpPr>
        <p:spPr>
          <a:xfrm>
            <a:off x="640080" y="329184"/>
            <a:ext cx="6894576" cy="1783080"/>
          </a:xfrm>
        </p:spPr>
        <p:txBody>
          <a:bodyPr anchor="b">
            <a:normAutofit/>
          </a:bodyPr>
          <a:lstStyle/>
          <a:p>
            <a:r>
              <a:rPr lang="en-GB" sz="5400" dirty="0"/>
              <a:t>Lateral.io</a:t>
            </a:r>
          </a:p>
        </p:txBody>
      </p:sp>
      <p:sp>
        <p:nvSpPr>
          <p:cNvPr id="2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screenshot of a computer">
            <a:extLst>
              <a:ext uri="{FF2B5EF4-FFF2-40B4-BE49-F238E27FC236}">
                <a16:creationId xmlns:a16="http://schemas.microsoft.com/office/drawing/2014/main" id="{9FAC29BD-7609-C82F-08EE-CDD2EEC343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 y="2520587"/>
            <a:ext cx="10025508" cy="3483864"/>
          </a:xfrm>
          <a:prstGeom prst="rect">
            <a:avLst/>
          </a:prstGeom>
        </p:spPr>
      </p:pic>
      <p:pic>
        <p:nvPicPr>
          <p:cNvPr id="13" name="Picture 12">
            <a:extLst>
              <a:ext uri="{FF2B5EF4-FFF2-40B4-BE49-F238E27FC236}">
                <a16:creationId xmlns:a16="http://schemas.microsoft.com/office/drawing/2014/main" id="{50CD9A8F-A360-AE52-382A-BAA9CF3D5563}"/>
              </a:ext>
            </a:extLst>
          </p:cNvPr>
          <p:cNvPicPr>
            <a:picLocks noChangeAspect="1"/>
          </p:cNvPicPr>
          <p:nvPr/>
        </p:nvPicPr>
        <p:blipFill>
          <a:blip r:embed="rId3"/>
          <a:stretch>
            <a:fillRect/>
          </a:stretch>
        </p:blipFill>
        <p:spPr>
          <a:xfrm>
            <a:off x="640080" y="2574376"/>
            <a:ext cx="9958273" cy="3659662"/>
          </a:xfrm>
          <a:prstGeom prst="rect">
            <a:avLst/>
          </a:prstGeom>
        </p:spPr>
      </p:pic>
    </p:spTree>
    <p:extLst>
      <p:ext uri="{BB962C8B-B14F-4D97-AF65-F5344CB8AC3E}">
        <p14:creationId xmlns:p14="http://schemas.microsoft.com/office/powerpoint/2010/main" val="59238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DDCA47-6818-39DA-A2C0-44832ACE0714}"/>
              </a:ext>
            </a:extLst>
          </p:cNvPr>
          <p:cNvSpPr>
            <a:spLocks noGrp="1"/>
          </p:cNvSpPr>
          <p:nvPr>
            <p:ph type="title"/>
          </p:nvPr>
        </p:nvSpPr>
        <p:spPr>
          <a:xfrm>
            <a:off x="640080" y="329184"/>
            <a:ext cx="6894576" cy="1783080"/>
          </a:xfrm>
        </p:spPr>
        <p:txBody>
          <a:bodyPr anchor="b">
            <a:normAutofit/>
          </a:bodyPr>
          <a:lstStyle/>
          <a:p>
            <a:r>
              <a:rPr lang="en-GB" sz="5400" dirty="0"/>
              <a:t>Lateral.io</a:t>
            </a:r>
          </a:p>
        </p:txBody>
      </p:sp>
      <p:sp>
        <p:nvSpPr>
          <p:cNvPr id="2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omputer&#10;&#10;Description automatically generated">
            <a:extLst>
              <a:ext uri="{FF2B5EF4-FFF2-40B4-BE49-F238E27FC236}">
                <a16:creationId xmlns:a16="http://schemas.microsoft.com/office/drawing/2014/main" id="{BEFD14C2-DBA1-2329-96CD-36F12BB52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 y="2616439"/>
            <a:ext cx="9958273" cy="4590142"/>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80C99A0E-54CE-E61E-2D61-5676E3520A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79" y="2616439"/>
            <a:ext cx="9958273" cy="4831242"/>
          </a:xfrm>
          <a:prstGeom prst="rect">
            <a:avLst/>
          </a:prstGeom>
        </p:spPr>
      </p:pic>
    </p:spTree>
    <p:extLst>
      <p:ext uri="{BB962C8B-B14F-4D97-AF65-F5344CB8AC3E}">
        <p14:creationId xmlns:p14="http://schemas.microsoft.com/office/powerpoint/2010/main" val="226701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52BB3E-44C2-6115-8D4C-53730C20FE4F}"/>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dirty="0">
                <a:latin typeface="Harding"/>
              </a:rPr>
              <a:t>Other Tools</a:t>
            </a:r>
          </a:p>
        </p:txBody>
      </p:sp>
      <p:pic>
        <p:nvPicPr>
          <p:cNvPr id="20" name="Picture 19" descr="Question mark on green pastel background">
            <a:extLst>
              <a:ext uri="{FF2B5EF4-FFF2-40B4-BE49-F238E27FC236}">
                <a16:creationId xmlns:a16="http://schemas.microsoft.com/office/drawing/2014/main" id="{D38ADDFC-FF75-5033-8B51-971596D89448}"/>
              </a:ext>
            </a:extLst>
          </p:cNvPr>
          <p:cNvPicPr>
            <a:picLocks noChangeAspect="1"/>
          </p:cNvPicPr>
          <p:nvPr/>
        </p:nvPicPr>
        <p:blipFill rotWithShape="1">
          <a:blip r:embed="rId2"/>
          <a:srcRect l="44439" r="4628"/>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269611E-22C6-73FA-AE57-910123D9F0E4}"/>
              </a:ext>
            </a:extLst>
          </p:cNvPr>
          <p:cNvSpPr txBox="1"/>
          <p:nvPr/>
        </p:nvSpPr>
        <p:spPr>
          <a:xfrm>
            <a:off x="5297762" y="2706624"/>
            <a:ext cx="6251110" cy="3483864"/>
          </a:xfrm>
          <a:prstGeom prst="rect">
            <a:avLst/>
          </a:prstGeom>
        </p:spPr>
        <p:txBody>
          <a:bodyPr vert="horz" lIns="91440" tIns="45720" rIns="91440" bIns="45720" rtlCol="0">
            <a:normAutofit lnSpcReduction="10000"/>
          </a:bodyPr>
          <a:lstStyle/>
          <a:p>
            <a:pPr indent="-228600">
              <a:lnSpc>
                <a:spcPct val="90000"/>
              </a:lnSpc>
              <a:spcAft>
                <a:spcPts val="600"/>
              </a:spcAft>
              <a:buFont typeface="Arial" panose="020B0604020202020204" pitchFamily="34" charset="0"/>
              <a:buChar char="•"/>
            </a:pPr>
            <a:r>
              <a:rPr lang="en-US" sz="2800" dirty="0">
                <a:latin typeface="Harding"/>
                <a:hlinkClick r:id="rId3"/>
              </a:rPr>
              <a:t>www.evidencehunt.com</a:t>
            </a:r>
            <a:endParaRPr lang="en-US" sz="2800" dirty="0">
              <a:latin typeface="Harding"/>
            </a:endParaRPr>
          </a:p>
          <a:p>
            <a:pPr indent="-228600">
              <a:lnSpc>
                <a:spcPct val="90000"/>
              </a:lnSpc>
              <a:spcAft>
                <a:spcPts val="600"/>
              </a:spcAft>
              <a:buFont typeface="Arial" panose="020B0604020202020204" pitchFamily="34" charset="0"/>
              <a:buChar char="•"/>
            </a:pPr>
            <a:r>
              <a:rPr lang="en-US" sz="2800" dirty="0">
                <a:latin typeface="Harding"/>
              </a:rPr>
              <a:t>Registration necessary</a:t>
            </a:r>
          </a:p>
          <a:p>
            <a:pPr indent="-228600">
              <a:lnSpc>
                <a:spcPct val="90000"/>
              </a:lnSpc>
              <a:spcAft>
                <a:spcPts val="600"/>
              </a:spcAft>
              <a:buFont typeface="Arial" panose="020B0604020202020204" pitchFamily="34" charset="0"/>
              <a:buChar char="•"/>
            </a:pPr>
            <a:r>
              <a:rPr lang="en-US" sz="2800" dirty="0">
                <a:latin typeface="Harding"/>
              </a:rPr>
              <a:t>Will provide an answer to a question and a list of papers from citation</a:t>
            </a:r>
          </a:p>
          <a:p>
            <a:pPr indent="-228600">
              <a:lnSpc>
                <a:spcPct val="90000"/>
              </a:lnSpc>
              <a:spcAft>
                <a:spcPts val="600"/>
              </a:spcAft>
              <a:buFont typeface="Arial" panose="020B0604020202020204" pitchFamily="34" charset="0"/>
              <a:buChar char="•"/>
            </a:pPr>
            <a:r>
              <a:rPr lang="en-US" sz="2800" dirty="0">
                <a:latin typeface="Harding"/>
                <a:hlinkClick r:id="rId4"/>
              </a:rPr>
              <a:t>www.researchkick.com</a:t>
            </a:r>
            <a:r>
              <a:rPr lang="en-US" sz="2800" dirty="0">
                <a:latin typeface="Harding"/>
              </a:rPr>
              <a:t> </a:t>
            </a:r>
          </a:p>
          <a:p>
            <a:pPr indent="-228600">
              <a:lnSpc>
                <a:spcPct val="90000"/>
              </a:lnSpc>
              <a:spcAft>
                <a:spcPts val="600"/>
              </a:spcAft>
              <a:buFont typeface="Arial" panose="020B0604020202020204" pitchFamily="34" charset="0"/>
              <a:buChar char="•"/>
            </a:pPr>
            <a:r>
              <a:rPr lang="en-US" sz="2800" dirty="0">
                <a:latin typeface="Harding"/>
              </a:rPr>
              <a:t>Paid at present (institutional subscription)</a:t>
            </a:r>
          </a:p>
          <a:p>
            <a:pPr indent="-228600">
              <a:lnSpc>
                <a:spcPct val="90000"/>
              </a:lnSpc>
              <a:spcAft>
                <a:spcPts val="600"/>
              </a:spcAft>
              <a:buFont typeface="Arial" panose="020B0604020202020204" pitchFamily="34" charset="0"/>
              <a:buChar char="•"/>
            </a:pPr>
            <a:r>
              <a:rPr lang="en-US" sz="2800" dirty="0">
                <a:latin typeface="Harding"/>
              </a:rPr>
              <a:t>Helps find research gaps and questions</a:t>
            </a:r>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endParaRPr lang="en-US" sz="2200" dirty="0"/>
          </a:p>
        </p:txBody>
      </p:sp>
    </p:spTree>
    <p:extLst>
      <p:ext uri="{BB962C8B-B14F-4D97-AF65-F5344CB8AC3E}">
        <p14:creationId xmlns:p14="http://schemas.microsoft.com/office/powerpoint/2010/main" val="10530872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4D95B4-8F4B-1E8A-B6F7-257ACEFB645B}"/>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a:t>Take a break!</a:t>
            </a:r>
          </a:p>
        </p:txBody>
      </p:sp>
      <p:pic>
        <p:nvPicPr>
          <p:cNvPr id="9" name="Content Placeholder 8" descr="A framed picture of a typewriter&#10;&#10;Description automatically generated">
            <a:extLst>
              <a:ext uri="{FF2B5EF4-FFF2-40B4-BE49-F238E27FC236}">
                <a16:creationId xmlns:a16="http://schemas.microsoft.com/office/drawing/2014/main" id="{B1110E70-CD07-930F-E1C4-B1D3AE509F3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893" r="402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6"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7564888-2E8D-2992-6DB9-0290C273DAB7}"/>
              </a:ext>
            </a:extLst>
          </p:cNvPr>
          <p:cNvSpPr txBox="1"/>
          <p:nvPr/>
        </p:nvSpPr>
        <p:spPr>
          <a:xfrm>
            <a:off x="5297762" y="2706624"/>
            <a:ext cx="6251110" cy="3483864"/>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800" dirty="0"/>
              <a:t>If you’ve just solved all the world’s problems or even some of them</a:t>
            </a:r>
          </a:p>
          <a:p>
            <a:pPr marL="57150">
              <a:lnSpc>
                <a:spcPct val="90000"/>
              </a:lnSpc>
              <a:spcAft>
                <a:spcPts val="600"/>
              </a:spcAft>
            </a:pPr>
            <a:r>
              <a:rPr lang="en-US" sz="2800" dirty="0"/>
              <a:t>   …you probably haven’t.</a:t>
            </a:r>
          </a:p>
          <a:p>
            <a:pPr marL="285750" indent="-228600">
              <a:lnSpc>
                <a:spcPct val="90000"/>
              </a:lnSpc>
              <a:spcAft>
                <a:spcPts val="600"/>
              </a:spcAft>
              <a:buFont typeface="Arial" panose="020B0604020202020204" pitchFamily="34" charset="0"/>
              <a:buChar char="•"/>
            </a:pPr>
            <a:r>
              <a:rPr lang="en-US" sz="2800" dirty="0"/>
              <a:t>Don’t become emotionally invested in your topic or argument.</a:t>
            </a:r>
          </a:p>
          <a:p>
            <a:pPr marL="285750" indent="-228600">
              <a:lnSpc>
                <a:spcPct val="90000"/>
              </a:lnSpc>
              <a:spcAft>
                <a:spcPts val="600"/>
              </a:spcAft>
              <a:buFont typeface="Arial" panose="020B0604020202020204" pitchFamily="34" charset="0"/>
              <a:buChar char="•"/>
            </a:pPr>
            <a:r>
              <a:rPr lang="en-US" sz="2800" dirty="0"/>
              <a:t>Check your question is acceptable to the faculty/course.</a:t>
            </a:r>
          </a:p>
          <a:p>
            <a:pPr marL="285750"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endParaRPr lang="en-US" sz="2200" dirty="0"/>
          </a:p>
        </p:txBody>
      </p:sp>
    </p:spTree>
    <p:extLst>
      <p:ext uri="{BB962C8B-B14F-4D97-AF65-F5344CB8AC3E}">
        <p14:creationId xmlns:p14="http://schemas.microsoft.com/office/powerpoint/2010/main" val="8295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733A03-3363-056C-8C08-1D01508F2E00}"/>
              </a:ext>
            </a:extLst>
          </p:cNvPr>
          <p:cNvSpPr>
            <a:spLocks noGrp="1"/>
          </p:cNvSpPr>
          <p:nvPr>
            <p:ph type="title"/>
          </p:nvPr>
        </p:nvSpPr>
        <p:spPr>
          <a:xfrm>
            <a:off x="640080" y="325369"/>
            <a:ext cx="4368602" cy="1956841"/>
          </a:xfrm>
        </p:spPr>
        <p:txBody>
          <a:bodyPr anchor="b">
            <a:normAutofit/>
          </a:bodyPr>
          <a:lstStyle/>
          <a:p>
            <a:r>
              <a:rPr lang="en-GB" sz="5400" dirty="0"/>
              <a:t>Questions to ask yourself:</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4C1FB4C-0736-A8F6-959C-2D603C8C5E6F}"/>
              </a:ext>
            </a:extLst>
          </p:cNvPr>
          <p:cNvSpPr>
            <a:spLocks noGrp="1"/>
          </p:cNvSpPr>
          <p:nvPr>
            <p:ph idx="1"/>
          </p:nvPr>
        </p:nvSpPr>
        <p:spPr>
          <a:xfrm>
            <a:off x="640080" y="2872899"/>
            <a:ext cx="4243589" cy="3659732"/>
          </a:xfrm>
        </p:spPr>
        <p:txBody>
          <a:bodyPr>
            <a:normAutofit/>
          </a:bodyPr>
          <a:lstStyle/>
          <a:p>
            <a:r>
              <a:rPr lang="en-GB" dirty="0"/>
              <a:t>How does it relate to my question?</a:t>
            </a:r>
          </a:p>
          <a:p>
            <a:r>
              <a:rPr lang="en-GB" dirty="0"/>
              <a:t>Is it still relevant?</a:t>
            </a:r>
          </a:p>
          <a:p>
            <a:r>
              <a:rPr lang="en-GB" dirty="0"/>
              <a:t>How does it relate to my other sources?</a:t>
            </a:r>
          </a:p>
          <a:p>
            <a:r>
              <a:rPr lang="en-GB" dirty="0"/>
              <a:t>Which outline ‘template’ would be the best choice?</a:t>
            </a:r>
          </a:p>
          <a:p>
            <a:pPr marL="0" indent="0">
              <a:buNone/>
            </a:pPr>
            <a:endParaRPr lang="en-GB" sz="2200" dirty="0"/>
          </a:p>
        </p:txBody>
      </p:sp>
      <p:pic>
        <p:nvPicPr>
          <p:cNvPr id="5" name="Picture 4" descr="Many question marks on black background">
            <a:extLst>
              <a:ext uri="{FF2B5EF4-FFF2-40B4-BE49-F238E27FC236}">
                <a16:creationId xmlns:a16="http://schemas.microsoft.com/office/drawing/2014/main" id="{17A7D864-32A5-9753-CC4E-A0439E9F0284}"/>
              </a:ext>
            </a:extLst>
          </p:cNvPr>
          <p:cNvPicPr>
            <a:picLocks noChangeAspect="1"/>
          </p:cNvPicPr>
          <p:nvPr/>
        </p:nvPicPr>
        <p:blipFill rotWithShape="1">
          <a:blip r:embed="rId2"/>
          <a:srcRect l="38814" r="2"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37322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762259-6E6E-2354-E9E6-9FF0638F1327}"/>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dirty="0">
                <a:solidFill>
                  <a:schemeClr val="tx1"/>
                </a:solidFill>
                <a:latin typeface="Harding"/>
              </a:rPr>
              <a:t>Start yesterday</a:t>
            </a:r>
          </a:p>
        </p:txBody>
      </p:sp>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6364EE8B-358D-B701-060F-8FBB119EDB21}"/>
              </a:ext>
            </a:extLst>
          </p:cNvPr>
          <p:cNvPicPr>
            <a:picLocks noGrp="1" noChangeAspect="1"/>
          </p:cNvPicPr>
          <p:nvPr>
            <p:ph idx="1"/>
          </p:nvPr>
        </p:nvPicPr>
        <p:blipFill>
          <a:blip r:embed="rId2"/>
          <a:stretch>
            <a:fillRect/>
          </a:stretch>
        </p:blipFill>
        <p:spPr>
          <a:xfrm>
            <a:off x="4654296" y="1014784"/>
            <a:ext cx="7214616" cy="4800999"/>
          </a:xfrm>
          <a:prstGeom prst="rect">
            <a:avLst/>
          </a:prstGeom>
        </p:spPr>
      </p:pic>
    </p:spTree>
    <p:extLst>
      <p:ext uri="{BB962C8B-B14F-4D97-AF65-F5344CB8AC3E}">
        <p14:creationId xmlns:p14="http://schemas.microsoft.com/office/powerpoint/2010/main" val="28325234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18DF87-5596-0BF4-4EA2-2EA81CFD5187}"/>
              </a:ext>
            </a:extLst>
          </p:cNvPr>
          <p:cNvSpPr>
            <a:spLocks noGrp="1"/>
          </p:cNvSpPr>
          <p:nvPr>
            <p:ph type="title"/>
          </p:nvPr>
        </p:nvSpPr>
        <p:spPr>
          <a:xfrm>
            <a:off x="572493" y="238539"/>
            <a:ext cx="11018520" cy="1434415"/>
          </a:xfrm>
        </p:spPr>
        <p:txBody>
          <a:bodyPr anchor="b">
            <a:normAutofit/>
          </a:bodyPr>
          <a:lstStyle/>
          <a:p>
            <a:r>
              <a:rPr lang="en-GB" sz="5400" dirty="0"/>
              <a:t>Outline Choices</a:t>
            </a:r>
          </a:p>
        </p:txBody>
      </p:sp>
      <p:sp>
        <p:nvSpPr>
          <p:cNvPr id="1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3898248-9270-C2D4-9E51-5B61246CE12D}"/>
              </a:ext>
            </a:extLst>
          </p:cNvPr>
          <p:cNvSpPr>
            <a:spLocks noGrp="1"/>
          </p:cNvSpPr>
          <p:nvPr>
            <p:ph idx="1"/>
          </p:nvPr>
        </p:nvSpPr>
        <p:spPr>
          <a:xfrm>
            <a:off x="572493" y="1819072"/>
            <a:ext cx="6713552" cy="4782100"/>
          </a:xfrm>
        </p:spPr>
        <p:txBody>
          <a:bodyPr anchor="t">
            <a:normAutofit fontScale="92500" lnSpcReduction="20000"/>
          </a:bodyPr>
          <a:lstStyle/>
          <a:p>
            <a:pPr marL="514350" indent="-514350">
              <a:buFont typeface="+mj-lt"/>
              <a:buAutoNum type="arabicPeriod"/>
            </a:pPr>
            <a:r>
              <a:rPr lang="en-GB" sz="2200" dirty="0">
                <a:latin typeface="Harding"/>
              </a:rPr>
              <a:t>Chronological</a:t>
            </a:r>
          </a:p>
          <a:p>
            <a:pPr lvl="1"/>
            <a:r>
              <a:rPr lang="en-GB" sz="2200" dirty="0">
                <a:latin typeface="Harding"/>
              </a:rPr>
              <a:t>Easiest for you; easiest to screw (up).</a:t>
            </a:r>
          </a:p>
          <a:p>
            <a:pPr lvl="1"/>
            <a:r>
              <a:rPr lang="en-GB" sz="2200" dirty="0">
                <a:latin typeface="Harding"/>
              </a:rPr>
              <a:t>Make sure you analyse debates and patterns – why did such developments take place?</a:t>
            </a:r>
          </a:p>
          <a:p>
            <a:pPr marL="514350" indent="-514350">
              <a:buFont typeface="+mj-lt"/>
              <a:buAutoNum type="arabicPeriod"/>
            </a:pPr>
            <a:r>
              <a:rPr lang="en-GB" sz="2200" dirty="0">
                <a:latin typeface="Harding"/>
              </a:rPr>
              <a:t>Methodological</a:t>
            </a:r>
          </a:p>
          <a:p>
            <a:pPr lvl="1"/>
            <a:r>
              <a:rPr lang="en-GB" sz="2200" dirty="0">
                <a:latin typeface="Harding"/>
              </a:rPr>
              <a:t>Compare results using differing research methodologies (qualitative vs quantitative), empirical vs theoretical outlooks, differing source types.</a:t>
            </a:r>
          </a:p>
          <a:p>
            <a:pPr marL="514350" indent="-514350">
              <a:buFont typeface="+mj-lt"/>
              <a:buAutoNum type="arabicPeriod"/>
            </a:pPr>
            <a:r>
              <a:rPr lang="en-GB" sz="2200" dirty="0">
                <a:latin typeface="Harding"/>
              </a:rPr>
              <a:t>Thematic</a:t>
            </a:r>
          </a:p>
          <a:p>
            <a:pPr lvl="1"/>
            <a:r>
              <a:rPr lang="en-GB" sz="2200" dirty="0">
                <a:latin typeface="Harding"/>
              </a:rPr>
              <a:t>Compare different key areas within your question and organise your paper this way.</a:t>
            </a:r>
          </a:p>
          <a:p>
            <a:pPr lvl="1"/>
            <a:r>
              <a:rPr lang="en-GB" sz="2200" dirty="0">
                <a:latin typeface="Harding"/>
              </a:rPr>
              <a:t>Added advantage on making sure the review is about your topic, not previous literature.</a:t>
            </a:r>
          </a:p>
          <a:p>
            <a:pPr marL="514350" indent="-514350">
              <a:buFont typeface="+mj-lt"/>
              <a:buAutoNum type="arabicPeriod"/>
            </a:pPr>
            <a:r>
              <a:rPr lang="en-GB" sz="2200" dirty="0">
                <a:latin typeface="Harding"/>
              </a:rPr>
              <a:t>Theoretical</a:t>
            </a:r>
          </a:p>
          <a:p>
            <a:pPr lvl="1"/>
            <a:r>
              <a:rPr lang="en-GB" sz="2200" dirty="0">
                <a:latin typeface="Harding"/>
              </a:rPr>
              <a:t>Identify key concepts and argue how and why different theories provide differing insight. A Keynesian outlook will differ significantly from a Monetarist one.</a:t>
            </a:r>
          </a:p>
          <a:p>
            <a:pPr lvl="1"/>
            <a:endParaRPr lang="en-GB" sz="1400" dirty="0">
              <a:latin typeface="Harding"/>
            </a:endParaRPr>
          </a:p>
          <a:p>
            <a:pPr marL="457200" lvl="1" indent="0">
              <a:buNone/>
            </a:pPr>
            <a:endParaRPr lang="en-GB" sz="1400" dirty="0">
              <a:latin typeface="Harding"/>
            </a:endParaRPr>
          </a:p>
          <a:p>
            <a:endParaRPr lang="en-GB" sz="1400" dirty="0"/>
          </a:p>
        </p:txBody>
      </p:sp>
      <p:pic>
        <p:nvPicPr>
          <p:cNvPr id="5" name="Picture 4" descr="Graph on document with pen">
            <a:extLst>
              <a:ext uri="{FF2B5EF4-FFF2-40B4-BE49-F238E27FC236}">
                <a16:creationId xmlns:a16="http://schemas.microsoft.com/office/drawing/2014/main" id="{3D7C551E-CDAF-E92C-3D10-333424AAA3B2}"/>
              </a:ext>
            </a:extLst>
          </p:cNvPr>
          <p:cNvPicPr>
            <a:picLocks noChangeAspect="1"/>
          </p:cNvPicPr>
          <p:nvPr/>
        </p:nvPicPr>
        <p:blipFill rotWithShape="1">
          <a:blip r:embed="rId2"/>
          <a:srcRect l="24668" r="11116" b="2"/>
          <a:stretch/>
        </p:blipFill>
        <p:spPr>
          <a:xfrm>
            <a:off x="7675658" y="2093976"/>
            <a:ext cx="3941064" cy="4096512"/>
          </a:xfrm>
          <a:prstGeom prst="rect">
            <a:avLst/>
          </a:prstGeom>
        </p:spPr>
      </p:pic>
    </p:spTree>
    <p:extLst>
      <p:ext uri="{BB962C8B-B14F-4D97-AF65-F5344CB8AC3E}">
        <p14:creationId xmlns:p14="http://schemas.microsoft.com/office/powerpoint/2010/main" val="28927461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11940D-1524-2353-B154-D9BD9A5F3111}"/>
              </a:ext>
            </a:extLst>
          </p:cNvPr>
          <p:cNvSpPr>
            <a:spLocks noGrp="1"/>
          </p:cNvSpPr>
          <p:nvPr>
            <p:ph type="title"/>
          </p:nvPr>
        </p:nvSpPr>
        <p:spPr>
          <a:xfrm>
            <a:off x="640080" y="325369"/>
            <a:ext cx="4368602" cy="1956841"/>
          </a:xfrm>
        </p:spPr>
        <p:txBody>
          <a:bodyPr anchor="b">
            <a:normAutofit/>
          </a:bodyPr>
          <a:lstStyle/>
          <a:p>
            <a:r>
              <a:rPr lang="en-GB" sz="5400" dirty="0">
                <a:latin typeface="Harding"/>
              </a:rPr>
              <a:t>Write That Review</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48C0207-9D1A-02FF-7D1E-0B4394CFC180}"/>
              </a:ext>
            </a:extLst>
          </p:cNvPr>
          <p:cNvSpPr>
            <a:spLocks noGrp="1"/>
          </p:cNvSpPr>
          <p:nvPr>
            <p:ph idx="1"/>
          </p:nvPr>
        </p:nvSpPr>
        <p:spPr>
          <a:xfrm>
            <a:off x="640080" y="2660146"/>
            <a:ext cx="10151488" cy="3744469"/>
          </a:xfrm>
        </p:spPr>
        <p:txBody>
          <a:bodyPr>
            <a:noAutofit/>
          </a:bodyPr>
          <a:lstStyle/>
          <a:p>
            <a:pPr marL="0" indent="0">
              <a:buNone/>
            </a:pPr>
            <a:r>
              <a:rPr lang="en-GB" sz="2400" dirty="0"/>
              <a:t>Introduction</a:t>
            </a:r>
          </a:p>
          <a:p>
            <a:r>
              <a:rPr lang="en-GB" sz="2000" dirty="0"/>
              <a:t>Purpose of the review? Give the context (lots of research on X but not Y, for example).</a:t>
            </a:r>
          </a:p>
          <a:p>
            <a:pPr marL="0" indent="0">
              <a:buNone/>
            </a:pPr>
            <a:r>
              <a:rPr lang="en-GB" sz="2400" dirty="0"/>
              <a:t>Body</a:t>
            </a:r>
          </a:p>
          <a:p>
            <a:r>
              <a:rPr lang="en-GB" sz="2000" dirty="0"/>
              <a:t>Synthesise: combine your sources into a cogent basis for your argument.</a:t>
            </a:r>
          </a:p>
          <a:p>
            <a:r>
              <a:rPr lang="en-GB" sz="2000" dirty="0"/>
              <a:t>Analyse, interpret, evaluate. Don’t just paraphrase; relate the sources to your question and mention their strengths/weaknesses.</a:t>
            </a:r>
          </a:p>
          <a:p>
            <a:pPr marL="0" indent="0">
              <a:buNone/>
            </a:pPr>
            <a:r>
              <a:rPr lang="en-GB" sz="2400" dirty="0"/>
              <a:t>Conclusion</a:t>
            </a:r>
          </a:p>
          <a:p>
            <a:r>
              <a:rPr lang="en-GB" sz="2000" dirty="0"/>
              <a:t>Emphasise significance of sources and show how you draw on them to construct a framework to answer your question.</a:t>
            </a:r>
          </a:p>
          <a:p>
            <a:pPr marL="0" indent="0">
              <a:buNone/>
            </a:pPr>
            <a:endParaRPr lang="en-GB" dirty="0"/>
          </a:p>
        </p:txBody>
      </p:sp>
    </p:spTree>
    <p:extLst>
      <p:ext uri="{BB962C8B-B14F-4D97-AF65-F5344CB8AC3E}">
        <p14:creationId xmlns:p14="http://schemas.microsoft.com/office/powerpoint/2010/main" val="243255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E7F99-3239-0829-77BD-BBAAE47C4E69}"/>
              </a:ext>
            </a:extLst>
          </p:cNvPr>
          <p:cNvSpPr>
            <a:spLocks noGrp="1"/>
          </p:cNvSpPr>
          <p:nvPr>
            <p:ph type="title"/>
          </p:nvPr>
        </p:nvSpPr>
        <p:spPr/>
        <p:txBody>
          <a:bodyPr/>
          <a:lstStyle/>
          <a:p>
            <a:r>
              <a:rPr lang="en-US" dirty="0"/>
              <a:t>Check your style of writing with Hemmingway</a:t>
            </a:r>
          </a:p>
        </p:txBody>
      </p:sp>
      <p:sp>
        <p:nvSpPr>
          <p:cNvPr id="3" name="Content Placeholder 2">
            <a:extLst>
              <a:ext uri="{FF2B5EF4-FFF2-40B4-BE49-F238E27FC236}">
                <a16:creationId xmlns:a16="http://schemas.microsoft.com/office/drawing/2014/main" id="{773EDD59-507B-9F20-665D-D72B7F982273}"/>
              </a:ext>
            </a:extLst>
          </p:cNvPr>
          <p:cNvSpPr>
            <a:spLocks noGrp="1"/>
          </p:cNvSpPr>
          <p:nvPr>
            <p:ph idx="1"/>
          </p:nvPr>
        </p:nvSpPr>
        <p:spPr>
          <a:xfrm>
            <a:off x="726440" y="6024880"/>
            <a:ext cx="10515600" cy="751523"/>
          </a:xfrm>
        </p:spPr>
        <p:txBody>
          <a:bodyPr>
            <a:normAutofit/>
          </a:bodyPr>
          <a:lstStyle/>
          <a:p>
            <a:r>
              <a:rPr lang="en-US" dirty="0"/>
              <a:t>https://hemingwayapp.com/</a:t>
            </a:r>
          </a:p>
        </p:txBody>
      </p:sp>
      <p:pic>
        <p:nvPicPr>
          <p:cNvPr id="5" name="Picture 4" descr="A screenshot of a computer&#10;&#10;Description automatically generated">
            <a:extLst>
              <a:ext uri="{FF2B5EF4-FFF2-40B4-BE49-F238E27FC236}">
                <a16:creationId xmlns:a16="http://schemas.microsoft.com/office/drawing/2014/main" id="{2BD50A62-10CB-5137-889D-6066AAA5D7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492825"/>
            <a:ext cx="8215081" cy="4431090"/>
          </a:xfrm>
          <a:prstGeom prst="rect">
            <a:avLst/>
          </a:prstGeom>
        </p:spPr>
      </p:pic>
    </p:spTree>
    <p:extLst>
      <p:ext uri="{BB962C8B-B14F-4D97-AF65-F5344CB8AC3E}">
        <p14:creationId xmlns:p14="http://schemas.microsoft.com/office/powerpoint/2010/main" val="474441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2ADD22-7A71-F044-77FC-E304148BA62F}"/>
              </a:ext>
            </a:extLst>
          </p:cNvPr>
          <p:cNvSpPr>
            <a:spLocks noGrp="1"/>
          </p:cNvSpPr>
          <p:nvPr>
            <p:ph type="title"/>
          </p:nvPr>
        </p:nvSpPr>
        <p:spPr>
          <a:xfrm>
            <a:off x="1171074" y="1396686"/>
            <a:ext cx="3240506" cy="4064628"/>
          </a:xfrm>
        </p:spPr>
        <p:txBody>
          <a:bodyPr>
            <a:normAutofit/>
          </a:bodyPr>
          <a:lstStyle/>
          <a:p>
            <a:r>
              <a:rPr lang="en-GB">
                <a:solidFill>
                  <a:srgbClr val="FFFFFF"/>
                </a:solidFill>
              </a:rPr>
              <a:t>Finally, Check Your Work</a:t>
            </a:r>
          </a:p>
        </p:txBody>
      </p:sp>
      <p:sp>
        <p:nvSpPr>
          <p:cNvPr id="15" name="Arc 14">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0AF8514-380A-14F4-3A25-3F1D837870FB}"/>
              </a:ext>
            </a:extLst>
          </p:cNvPr>
          <p:cNvSpPr>
            <a:spLocks noGrp="1"/>
          </p:cNvSpPr>
          <p:nvPr>
            <p:ph idx="1"/>
          </p:nvPr>
        </p:nvSpPr>
        <p:spPr>
          <a:xfrm>
            <a:off x="5370153" y="1526033"/>
            <a:ext cx="5536397" cy="3935281"/>
          </a:xfrm>
        </p:spPr>
        <p:txBody>
          <a:bodyPr>
            <a:normAutofit/>
          </a:bodyPr>
          <a:lstStyle/>
          <a:p>
            <a:r>
              <a:rPr lang="en-GB" dirty="0"/>
              <a:t>Four Pillars of the Paragraph. </a:t>
            </a:r>
          </a:p>
          <a:p>
            <a:pPr marL="457200" lvl="1" indent="0">
              <a:buNone/>
            </a:pPr>
            <a:r>
              <a:rPr lang="en-GB" dirty="0"/>
              <a:t>(Unity / Completeness / Order / Cohesion)</a:t>
            </a:r>
          </a:p>
          <a:p>
            <a:r>
              <a:rPr lang="en-GB" dirty="0"/>
              <a:t>Check for Redundancy / Collocation / Appropriacy.</a:t>
            </a:r>
          </a:p>
          <a:p>
            <a:r>
              <a:rPr lang="en-GB" dirty="0"/>
              <a:t>Get someone else to read your work over.</a:t>
            </a:r>
          </a:p>
          <a:p>
            <a:r>
              <a:rPr lang="en-GB" dirty="0"/>
              <a:t>(Check citations are correct!)</a:t>
            </a:r>
          </a:p>
          <a:p>
            <a:endParaRPr lang="en-GB" dirty="0"/>
          </a:p>
          <a:p>
            <a:endParaRPr lang="en-GB" dirty="0"/>
          </a:p>
        </p:txBody>
      </p:sp>
    </p:spTree>
    <p:extLst>
      <p:ext uri="{BB962C8B-B14F-4D97-AF65-F5344CB8AC3E}">
        <p14:creationId xmlns:p14="http://schemas.microsoft.com/office/powerpoint/2010/main" val="95661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97332A-2E49-4C49-F524-C8FFF6D6B98D}"/>
              </a:ext>
            </a:extLst>
          </p:cNvPr>
          <p:cNvSpPr>
            <a:spLocks noGrp="1"/>
          </p:cNvSpPr>
          <p:nvPr>
            <p:ph type="title"/>
          </p:nvPr>
        </p:nvSpPr>
        <p:spPr>
          <a:xfrm>
            <a:off x="5297762" y="329184"/>
            <a:ext cx="6251110" cy="1783080"/>
          </a:xfrm>
        </p:spPr>
        <p:txBody>
          <a:bodyPr anchor="b">
            <a:normAutofit/>
          </a:bodyPr>
          <a:lstStyle/>
          <a:p>
            <a:r>
              <a:rPr lang="en-GB" sz="5400" dirty="0">
                <a:latin typeface="Harding"/>
              </a:rPr>
              <a:t>(Re)sources</a:t>
            </a:r>
          </a:p>
        </p:txBody>
      </p:sp>
      <p:pic>
        <p:nvPicPr>
          <p:cNvPr id="12" name="Picture 11" descr="Abstract blurred public library with bookshelves">
            <a:extLst>
              <a:ext uri="{FF2B5EF4-FFF2-40B4-BE49-F238E27FC236}">
                <a16:creationId xmlns:a16="http://schemas.microsoft.com/office/drawing/2014/main" id="{C67EAF5D-BD3C-7AFA-1F6B-5BD68501F130}"/>
              </a:ext>
            </a:extLst>
          </p:cNvPr>
          <p:cNvPicPr>
            <a:picLocks noChangeAspect="1"/>
          </p:cNvPicPr>
          <p:nvPr/>
        </p:nvPicPr>
        <p:blipFill rotWithShape="1">
          <a:blip r:embed="rId2"/>
          <a:srcRect l="16165" r="38504"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8"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4276D90-C6F3-249C-67D2-1868B784F6E9}"/>
              </a:ext>
            </a:extLst>
          </p:cNvPr>
          <p:cNvSpPr>
            <a:spLocks noGrp="1"/>
          </p:cNvSpPr>
          <p:nvPr>
            <p:ph idx="1"/>
          </p:nvPr>
        </p:nvSpPr>
        <p:spPr>
          <a:xfrm>
            <a:off x="4741333" y="2706624"/>
            <a:ext cx="6807539" cy="3700602"/>
          </a:xfrm>
        </p:spPr>
        <p:txBody>
          <a:bodyPr>
            <a:normAutofit/>
          </a:bodyPr>
          <a:lstStyle/>
          <a:p>
            <a:r>
              <a:rPr lang="en-GB" sz="2000" dirty="0" err="1">
                <a:latin typeface="Harding"/>
              </a:rPr>
              <a:t>SciSpace</a:t>
            </a:r>
            <a:r>
              <a:rPr lang="en-GB" sz="2000" dirty="0">
                <a:latin typeface="Harding"/>
              </a:rPr>
              <a:t>			typeset.io </a:t>
            </a:r>
          </a:p>
          <a:p>
            <a:r>
              <a:rPr lang="en-GB" sz="2000" dirty="0">
                <a:latin typeface="Harding"/>
              </a:rPr>
              <a:t>Lateral  			lateral.io</a:t>
            </a:r>
          </a:p>
          <a:p>
            <a:r>
              <a:rPr lang="en-GB" sz="2000" dirty="0">
                <a:latin typeface="Harding"/>
              </a:rPr>
              <a:t>Musical sentences		musical-sentences.com</a:t>
            </a:r>
          </a:p>
          <a:p>
            <a:r>
              <a:rPr lang="en-GB" sz="2000" dirty="0">
                <a:latin typeface="Harding"/>
              </a:rPr>
              <a:t>Google </a:t>
            </a:r>
            <a:r>
              <a:rPr lang="en-GB" sz="2000" dirty="0" err="1">
                <a:latin typeface="Harding"/>
              </a:rPr>
              <a:t>ngram</a:t>
            </a:r>
            <a:r>
              <a:rPr lang="en-GB" sz="2000" dirty="0">
                <a:latin typeface="Harding"/>
              </a:rPr>
              <a:t> viewer		books.google.com/</a:t>
            </a:r>
            <a:r>
              <a:rPr lang="en-GB" sz="2000" dirty="0" err="1">
                <a:latin typeface="Harding"/>
              </a:rPr>
              <a:t>ngrams</a:t>
            </a:r>
            <a:endParaRPr lang="en-GB" sz="2000" dirty="0">
              <a:latin typeface="Harding"/>
            </a:endParaRPr>
          </a:p>
          <a:p>
            <a:r>
              <a:rPr lang="en-GB" sz="2000" dirty="0" err="1">
                <a:latin typeface="Harding"/>
              </a:rPr>
              <a:t>Skell</a:t>
            </a:r>
            <a:r>
              <a:rPr lang="en-GB" sz="2000" dirty="0">
                <a:latin typeface="Harding"/>
              </a:rPr>
              <a:t>				skell.sketchengine.eu</a:t>
            </a:r>
          </a:p>
          <a:p>
            <a:r>
              <a:rPr lang="en-GB" sz="2000" dirty="0">
                <a:latin typeface="Harding"/>
              </a:rPr>
              <a:t>ChatGPT			chat.openai.com</a:t>
            </a:r>
          </a:p>
          <a:p>
            <a:r>
              <a:rPr lang="en-GB" sz="2000" dirty="0">
                <a:latin typeface="Harding"/>
              </a:rPr>
              <a:t>Evidence Hunt			evidencehunt.com</a:t>
            </a:r>
          </a:p>
          <a:p>
            <a:r>
              <a:rPr lang="en-GB" sz="2000" dirty="0">
                <a:latin typeface="Harding"/>
              </a:rPr>
              <a:t>Research Kick			researchkick.com</a:t>
            </a:r>
          </a:p>
          <a:p>
            <a:r>
              <a:rPr lang="en-GB" sz="2000" dirty="0">
                <a:latin typeface="Harding"/>
              </a:rPr>
              <a:t>Hemmingway App		hemingwayapp.com</a:t>
            </a:r>
          </a:p>
          <a:p>
            <a:endParaRPr lang="en-GB" sz="2000" dirty="0">
              <a:latin typeface="Harding"/>
            </a:endParaRPr>
          </a:p>
          <a:p>
            <a:endParaRPr lang="en-GB" sz="2000" dirty="0"/>
          </a:p>
          <a:p>
            <a:endParaRPr lang="en-GB" sz="1500" dirty="0"/>
          </a:p>
        </p:txBody>
      </p:sp>
    </p:spTree>
    <p:extLst>
      <p:ext uri="{BB962C8B-B14F-4D97-AF65-F5344CB8AC3E}">
        <p14:creationId xmlns:p14="http://schemas.microsoft.com/office/powerpoint/2010/main" val="25357750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B2007-E030-47B1-815E-46383C57D79D}"/>
              </a:ext>
            </a:extLst>
          </p:cNvPr>
          <p:cNvSpPr>
            <a:spLocks noGrp="1"/>
          </p:cNvSpPr>
          <p:nvPr>
            <p:ph type="title"/>
          </p:nvPr>
        </p:nvSpPr>
        <p:spPr/>
        <p:txBody>
          <a:bodyPr/>
          <a:lstStyle/>
          <a:p>
            <a:r>
              <a:rPr lang="en-US" dirty="0"/>
              <a:t>Suggested book</a:t>
            </a:r>
            <a:endParaRPr lang="cs-CZ" dirty="0"/>
          </a:p>
        </p:txBody>
      </p:sp>
      <p:sp>
        <p:nvSpPr>
          <p:cNvPr id="3" name="Content Placeholder 2">
            <a:extLst>
              <a:ext uri="{FF2B5EF4-FFF2-40B4-BE49-F238E27FC236}">
                <a16:creationId xmlns:a16="http://schemas.microsoft.com/office/drawing/2014/main" id="{7932C34F-ECF8-4B8F-8255-687DDB36F32E}"/>
              </a:ext>
            </a:extLst>
          </p:cNvPr>
          <p:cNvSpPr>
            <a:spLocks noGrp="1"/>
          </p:cNvSpPr>
          <p:nvPr>
            <p:ph idx="1"/>
          </p:nvPr>
        </p:nvSpPr>
        <p:spPr/>
        <p:txBody>
          <a:bodyPr/>
          <a:lstStyle/>
          <a:p>
            <a:r>
              <a:rPr lang="en-US" b="1" dirty="0"/>
              <a:t>Doing economics : what you should have learned </a:t>
            </a:r>
            <a:br>
              <a:rPr lang="en-US" b="1" dirty="0"/>
            </a:br>
            <a:r>
              <a:rPr lang="en-US" b="1" dirty="0"/>
              <a:t>in grad school-but didn’t (2022), Bellemare, Marc </a:t>
            </a:r>
          </a:p>
          <a:p>
            <a:endParaRPr lang="en-US" dirty="0"/>
          </a:p>
          <a:p>
            <a:r>
              <a:rPr lang="en-US" dirty="0"/>
              <a:t>E-book is available </a:t>
            </a:r>
            <a:r>
              <a:rPr lang="en-US"/>
              <a:t>as E-Loan</a:t>
            </a:r>
            <a:endParaRPr lang="en-US" dirty="0">
              <a:hlinkClick r:id="" action="ppaction://noaction"/>
            </a:endParaRPr>
          </a:p>
          <a:p>
            <a:r>
              <a:rPr lang="en-US" dirty="0">
                <a:hlinkClick r:id="" action="ppaction://noaction"/>
              </a:rPr>
              <a:t>https://katalog.muni.cz/Record/MUB01006507361</a:t>
            </a:r>
            <a:endParaRPr lang="en-US" dirty="0"/>
          </a:p>
          <a:p>
            <a:endParaRPr lang="en-US" dirty="0"/>
          </a:p>
          <a:p>
            <a:r>
              <a:rPr lang="en-US" dirty="0"/>
              <a:t>Chapter on Writing Papers is available in pdf</a:t>
            </a:r>
          </a:p>
          <a:p>
            <a:r>
              <a:rPr lang="cs-CZ" dirty="0">
                <a:hlinkClick r:id="rId2"/>
              </a:rPr>
              <a:t>https://is.muni.cz/auth/do/econ/sm/akap/akademicky_text_a_proces_jeho_vzniku/Writting_papers_Bellemare_MIT_2022.pdf</a:t>
            </a:r>
            <a:endParaRPr lang="en-US" dirty="0"/>
          </a:p>
          <a:p>
            <a:endParaRPr lang="cs-CZ" dirty="0"/>
          </a:p>
        </p:txBody>
      </p:sp>
      <p:sp>
        <p:nvSpPr>
          <p:cNvPr id="4" name="Footer Placeholder 3">
            <a:extLst>
              <a:ext uri="{FF2B5EF4-FFF2-40B4-BE49-F238E27FC236}">
                <a16:creationId xmlns:a16="http://schemas.microsoft.com/office/drawing/2014/main" id="{9B87F22F-A95D-40A1-B00B-503905848D4E}"/>
              </a:ext>
            </a:extLst>
          </p:cNvPr>
          <p:cNvSpPr>
            <a:spLocks noGrp="1"/>
          </p:cNvSpPr>
          <p:nvPr>
            <p:ph type="ftr" sz="quarter" idx="11"/>
          </p:nvPr>
        </p:nvSpPr>
        <p:spPr/>
        <p:txBody>
          <a:bodyPr/>
          <a:lstStyle/>
          <a:p>
            <a:pPr>
              <a:defRPr/>
            </a:pPr>
            <a:endParaRPr lang="en-US" altLang="cs-CZ" dirty="0"/>
          </a:p>
        </p:txBody>
      </p:sp>
      <p:sp>
        <p:nvSpPr>
          <p:cNvPr id="5" name="Slide Number Placeholder 4">
            <a:extLst>
              <a:ext uri="{FF2B5EF4-FFF2-40B4-BE49-F238E27FC236}">
                <a16:creationId xmlns:a16="http://schemas.microsoft.com/office/drawing/2014/main" id="{0E6468B0-1607-4A0D-90AF-6841D0FFDC96}"/>
              </a:ext>
            </a:extLst>
          </p:cNvPr>
          <p:cNvSpPr>
            <a:spLocks noGrp="1"/>
          </p:cNvSpPr>
          <p:nvPr>
            <p:ph type="sldNum" sz="quarter" idx="12"/>
          </p:nvPr>
        </p:nvSpPr>
        <p:spPr/>
        <p:txBody>
          <a:bodyPr/>
          <a:lstStyle/>
          <a:p>
            <a:pPr>
              <a:defRPr/>
            </a:pPr>
            <a:fld id="{B9544023-E298-4B5A-BC1F-74F0AFA6A156}" type="slidenum">
              <a:rPr lang="en-US" altLang="cs-CZ" smtClean="0"/>
              <a:pPr>
                <a:defRPr/>
              </a:pPr>
              <a:t>35</a:t>
            </a:fld>
            <a:endParaRPr lang="en-US" altLang="cs-CZ"/>
          </a:p>
        </p:txBody>
      </p:sp>
      <p:pic>
        <p:nvPicPr>
          <p:cNvPr id="7" name="Picture 6" descr="A picture containing text&#10;&#10;Description automatically generated">
            <a:extLst>
              <a:ext uri="{FF2B5EF4-FFF2-40B4-BE49-F238E27FC236}">
                <a16:creationId xmlns:a16="http://schemas.microsoft.com/office/drawing/2014/main" id="{C2EE127D-109A-4531-9D3C-93EEFD1596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7133" y="277821"/>
            <a:ext cx="1619250" cy="2286000"/>
          </a:xfrm>
          <a:prstGeom prst="rect">
            <a:avLst/>
          </a:prstGeom>
        </p:spPr>
      </p:pic>
    </p:spTree>
    <p:extLst>
      <p:ext uri="{BB962C8B-B14F-4D97-AF65-F5344CB8AC3E}">
        <p14:creationId xmlns:p14="http://schemas.microsoft.com/office/powerpoint/2010/main" val="1744102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E7C72F-02D2-6ABD-1985-082F5A1EC694}"/>
              </a:ext>
            </a:extLst>
          </p:cNvPr>
          <p:cNvSpPr>
            <a:spLocks noGrp="1"/>
          </p:cNvSpPr>
          <p:nvPr>
            <p:ph type="title"/>
          </p:nvPr>
        </p:nvSpPr>
        <p:spPr>
          <a:xfrm>
            <a:off x="5297762" y="329184"/>
            <a:ext cx="6251110" cy="1783080"/>
          </a:xfrm>
        </p:spPr>
        <p:txBody>
          <a:bodyPr anchor="b">
            <a:normAutofit/>
          </a:bodyPr>
          <a:lstStyle/>
          <a:p>
            <a:r>
              <a:rPr lang="en-GB" sz="5400">
                <a:latin typeface="Harding"/>
              </a:rPr>
              <a:t>References</a:t>
            </a:r>
          </a:p>
        </p:txBody>
      </p:sp>
      <p:pic>
        <p:nvPicPr>
          <p:cNvPr id="5" name="Picture 4" descr="Glasses on top of a book">
            <a:extLst>
              <a:ext uri="{FF2B5EF4-FFF2-40B4-BE49-F238E27FC236}">
                <a16:creationId xmlns:a16="http://schemas.microsoft.com/office/drawing/2014/main" id="{00136BB8-869B-853F-F13D-41427CBBD029}"/>
              </a:ext>
            </a:extLst>
          </p:cNvPr>
          <p:cNvPicPr>
            <a:picLocks noChangeAspect="1"/>
          </p:cNvPicPr>
          <p:nvPr/>
        </p:nvPicPr>
        <p:blipFill rotWithShape="1">
          <a:blip r:embed="rId2"/>
          <a:srcRect l="14838" r="40170"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9B29EDD-FFB3-E930-358C-4E9CB37F43B7}"/>
              </a:ext>
            </a:extLst>
          </p:cNvPr>
          <p:cNvSpPr>
            <a:spLocks noGrp="1"/>
          </p:cNvSpPr>
          <p:nvPr>
            <p:ph idx="1"/>
          </p:nvPr>
        </p:nvSpPr>
        <p:spPr>
          <a:xfrm>
            <a:off x="5297762" y="2706624"/>
            <a:ext cx="6251110" cy="3483864"/>
          </a:xfrm>
        </p:spPr>
        <p:txBody>
          <a:bodyPr>
            <a:normAutofit lnSpcReduction="10000"/>
          </a:bodyPr>
          <a:lstStyle/>
          <a:p>
            <a:r>
              <a:rPr lang="en-GB" sz="2200" dirty="0" err="1">
                <a:latin typeface="Harding"/>
              </a:rPr>
              <a:t>Gritjon</a:t>
            </a:r>
            <a:r>
              <a:rPr lang="en-GB" sz="2200" dirty="0">
                <a:latin typeface="Harding"/>
              </a:rPr>
              <a:t>, </a:t>
            </a:r>
            <a:r>
              <a:rPr lang="en-GB" sz="2200" dirty="0" err="1">
                <a:latin typeface="Harding"/>
              </a:rPr>
              <a:t>Gruda</a:t>
            </a:r>
            <a:r>
              <a:rPr lang="en-GB" sz="2200" dirty="0">
                <a:latin typeface="Harding"/>
              </a:rPr>
              <a:t>. “Three Ways ChatGPT Helps Me in My Academic Writing.” Nature.com. </a:t>
            </a:r>
            <a:r>
              <a:rPr lang="en-GB" sz="2200" dirty="0">
                <a:latin typeface="Harding"/>
                <a:hlinkClick r:id="rId3"/>
              </a:rPr>
              <a:t>https://www.nature.com/articles/d41586-024-01042-3</a:t>
            </a:r>
            <a:endParaRPr lang="en-GB" sz="2200" dirty="0">
              <a:latin typeface="Harding"/>
            </a:endParaRPr>
          </a:p>
          <a:p>
            <a:r>
              <a:rPr lang="en-GB" sz="2200" dirty="0">
                <a:latin typeface="Harding"/>
              </a:rPr>
              <a:t>Oxford Brookes University. “Paragraphs.”  </a:t>
            </a:r>
            <a:r>
              <a:rPr lang="en-GB" sz="2200" dirty="0">
                <a:latin typeface="Harding"/>
                <a:hlinkClick r:id="rId4"/>
              </a:rPr>
              <a:t>https://www.brookes.ac.uk/students/academic-development/online-resources/paragraphs</a:t>
            </a:r>
            <a:r>
              <a:rPr lang="en-GB" sz="2200" dirty="0">
                <a:latin typeface="Harding"/>
              </a:rPr>
              <a:t> </a:t>
            </a:r>
          </a:p>
          <a:p>
            <a:r>
              <a:rPr lang="en-GB" sz="2400" dirty="0">
                <a:latin typeface="Harding"/>
              </a:rPr>
              <a:t>Graff, Gerald, Cathy Birkenstein, and Russel K. Durst. </a:t>
            </a:r>
            <a:r>
              <a:rPr lang="en-GB" sz="2400" i="1" dirty="0">
                <a:latin typeface="Harding"/>
              </a:rPr>
              <a:t>“They Say / I Say”: The Moves that Matter in Academic Writing.</a:t>
            </a:r>
            <a:r>
              <a:rPr lang="en-GB" sz="2400" dirty="0">
                <a:latin typeface="Harding"/>
              </a:rPr>
              <a:t> New York: W.W. Norton &amp; Company, 2021. </a:t>
            </a:r>
          </a:p>
          <a:p>
            <a:endParaRPr lang="en-GB" sz="2200" dirty="0">
              <a:latin typeface="Harding"/>
            </a:endParaRPr>
          </a:p>
        </p:txBody>
      </p:sp>
    </p:spTree>
    <p:extLst>
      <p:ext uri="{BB962C8B-B14F-4D97-AF65-F5344CB8AC3E}">
        <p14:creationId xmlns:p14="http://schemas.microsoft.com/office/powerpoint/2010/main" val="7108785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533D11D3-DDA7-C12D-E134-73CA0428BB1F}"/>
              </a:ext>
            </a:extLst>
          </p:cNvPr>
          <p:cNvPicPr>
            <a:picLocks noChangeAspect="1"/>
          </p:cNvPicPr>
          <p:nvPr/>
        </p:nvPicPr>
        <p:blipFill rotWithShape="1">
          <a:blip r:embed="rId2"/>
          <a:srcRect l="5884" r="-1" b="-1"/>
          <a:stretch/>
        </p:blipFill>
        <p:spPr>
          <a:xfrm>
            <a:off x="1" y="10"/>
            <a:ext cx="9669642" cy="6857990"/>
          </a:xfrm>
          <a:prstGeom prst="rect">
            <a:avLst/>
          </a:prstGeom>
        </p:spPr>
      </p:pic>
      <p:sp>
        <p:nvSpPr>
          <p:cNvPr id="16"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F6148D2-F4F3-2C4C-8E06-F1E923E59DFB}"/>
              </a:ext>
            </a:extLst>
          </p:cNvPr>
          <p:cNvSpPr>
            <a:spLocks noGrp="1"/>
          </p:cNvSpPr>
          <p:nvPr>
            <p:ph type="title"/>
          </p:nvPr>
        </p:nvSpPr>
        <p:spPr>
          <a:xfrm>
            <a:off x="7531609" y="1529088"/>
            <a:ext cx="3822189" cy="1899912"/>
          </a:xfrm>
        </p:spPr>
        <p:txBody>
          <a:bodyPr>
            <a:normAutofit/>
          </a:bodyPr>
          <a:lstStyle/>
          <a:p>
            <a:r>
              <a:rPr lang="en-GB" sz="4000" dirty="0">
                <a:latin typeface="Harding"/>
              </a:rPr>
              <a:t>Thank you for listening!</a:t>
            </a:r>
          </a:p>
        </p:txBody>
      </p:sp>
      <p:sp>
        <p:nvSpPr>
          <p:cNvPr id="17" name="Content Placeholder 7">
            <a:extLst>
              <a:ext uri="{FF2B5EF4-FFF2-40B4-BE49-F238E27FC236}">
                <a16:creationId xmlns:a16="http://schemas.microsoft.com/office/drawing/2014/main" id="{5A64FAF8-8CF3-A137-67D3-BF5745511821}"/>
              </a:ext>
            </a:extLst>
          </p:cNvPr>
          <p:cNvSpPr>
            <a:spLocks noGrp="1"/>
          </p:cNvSpPr>
          <p:nvPr>
            <p:ph idx="1"/>
          </p:nvPr>
        </p:nvSpPr>
        <p:spPr>
          <a:xfrm>
            <a:off x="7531609" y="3429000"/>
            <a:ext cx="3822189" cy="907310"/>
          </a:xfrm>
        </p:spPr>
        <p:txBody>
          <a:bodyPr>
            <a:normAutofit/>
          </a:bodyPr>
          <a:lstStyle/>
          <a:p>
            <a:endParaRPr lang="en-US" sz="2000" dirty="0">
              <a:latin typeface="Harding"/>
            </a:endParaRPr>
          </a:p>
        </p:txBody>
      </p:sp>
    </p:spTree>
    <p:extLst>
      <p:ext uri="{BB962C8B-B14F-4D97-AF65-F5344CB8AC3E}">
        <p14:creationId xmlns:p14="http://schemas.microsoft.com/office/powerpoint/2010/main" val="6846137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CBEB93-42FE-6308-6703-B9D9E6E03A97}"/>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925614A9-DD99-0929-2331-B850CE1DA658}"/>
              </a:ext>
            </a:extLst>
          </p:cNvPr>
          <p:cNvSpPr>
            <a:spLocks noGrp="1"/>
          </p:cNvSpPr>
          <p:nvPr>
            <p:ph idx="1"/>
          </p:nvPr>
        </p:nvSpPr>
        <p:spPr/>
        <p:txBody>
          <a:bodyPr/>
          <a:lstStyle/>
          <a:p>
            <a:r>
              <a:rPr lang="en-US" dirty="0"/>
              <a:t>Mindmup.com</a:t>
            </a:r>
          </a:p>
          <a:p>
            <a:r>
              <a:rPr lang="en-US" dirty="0"/>
              <a:t>Coggle.it</a:t>
            </a:r>
          </a:p>
          <a:p>
            <a:r>
              <a:rPr lang="en-US" dirty="0"/>
              <a:t>Mindmeister.com</a:t>
            </a:r>
          </a:p>
          <a:p>
            <a:r>
              <a:rPr lang="en-US" dirty="0"/>
              <a:t>Calmlywriter.com</a:t>
            </a:r>
          </a:p>
          <a:p>
            <a:r>
              <a:rPr lang="en-US" dirty="0"/>
              <a:t>Ilys.com/welcome</a:t>
            </a:r>
          </a:p>
          <a:p>
            <a:r>
              <a:rPr lang="en-US" dirty="0"/>
              <a:t>Ommwrite.com</a:t>
            </a:r>
          </a:p>
          <a:p>
            <a:r>
              <a:rPr lang="en-US" dirty="0"/>
              <a:t>Hemingwayapp.com </a:t>
            </a:r>
          </a:p>
          <a:p>
            <a:r>
              <a:rPr lang="en-US" dirty="0"/>
              <a:t>Quill.org/tools/grammar</a:t>
            </a:r>
          </a:p>
        </p:txBody>
      </p:sp>
    </p:spTree>
    <p:extLst>
      <p:ext uri="{BB962C8B-B14F-4D97-AF65-F5344CB8AC3E}">
        <p14:creationId xmlns:p14="http://schemas.microsoft.com/office/powerpoint/2010/main" val="172563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87892-9139-67D5-3502-35658FD36614}"/>
              </a:ext>
            </a:extLst>
          </p:cNvPr>
          <p:cNvSpPr>
            <a:spLocks noGrp="1"/>
          </p:cNvSpPr>
          <p:nvPr>
            <p:ph type="title"/>
          </p:nvPr>
        </p:nvSpPr>
        <p:spPr/>
        <p:txBody>
          <a:bodyPr/>
          <a:lstStyle/>
          <a:p>
            <a:r>
              <a:rPr lang="en-US" dirty="0"/>
              <a:t>Plan your writing process</a:t>
            </a:r>
          </a:p>
        </p:txBody>
      </p:sp>
      <p:sp>
        <p:nvSpPr>
          <p:cNvPr id="3" name="Content Placeholder 2">
            <a:extLst>
              <a:ext uri="{FF2B5EF4-FFF2-40B4-BE49-F238E27FC236}">
                <a16:creationId xmlns:a16="http://schemas.microsoft.com/office/drawing/2014/main" id="{205625DF-ED50-3503-786E-E3C930AEE3DF}"/>
              </a:ext>
            </a:extLst>
          </p:cNvPr>
          <p:cNvSpPr>
            <a:spLocks noGrp="1"/>
          </p:cNvSpPr>
          <p:nvPr>
            <p:ph idx="1"/>
          </p:nvPr>
        </p:nvSpPr>
        <p:spPr/>
        <p:txBody>
          <a:bodyPr/>
          <a:lstStyle/>
          <a:p>
            <a:r>
              <a:rPr lang="en-US" dirty="0"/>
              <a:t>Break the process down into tasks</a:t>
            </a:r>
          </a:p>
          <a:p>
            <a:r>
              <a:rPr lang="en-US" dirty="0"/>
              <a:t>List all tasks and allocate time</a:t>
            </a:r>
          </a:p>
          <a:p>
            <a:r>
              <a:rPr lang="en-US" dirty="0"/>
              <a:t>Deadline for drafts (1</a:t>
            </a:r>
            <a:r>
              <a:rPr lang="en-US" baseline="30000" dirty="0"/>
              <a:t>st</a:t>
            </a:r>
            <a:r>
              <a:rPr lang="en-US" dirty="0"/>
              <a:t> , 2</a:t>
            </a:r>
            <a:r>
              <a:rPr lang="en-US" baseline="30000" dirty="0"/>
              <a:t>nd</a:t>
            </a:r>
            <a:r>
              <a:rPr lang="en-US" dirty="0"/>
              <a:t> , 3</a:t>
            </a:r>
            <a:r>
              <a:rPr lang="en-US" baseline="30000" dirty="0"/>
              <a:t>rd</a:t>
            </a:r>
            <a:r>
              <a:rPr lang="en-US" dirty="0"/>
              <a:t>)</a:t>
            </a:r>
          </a:p>
          <a:p>
            <a:r>
              <a:rPr lang="en-US" dirty="0"/>
              <a:t>Plan for the unforeseen</a:t>
            </a:r>
          </a:p>
          <a:p>
            <a:r>
              <a:rPr lang="en-US" dirty="0"/>
              <a:t>Long term vs. short term plans</a:t>
            </a:r>
          </a:p>
          <a:p>
            <a:r>
              <a:rPr lang="en-US" dirty="0"/>
              <a:t>Consider your productivity</a:t>
            </a:r>
          </a:p>
        </p:txBody>
      </p:sp>
    </p:spTree>
    <p:extLst>
      <p:ext uri="{BB962C8B-B14F-4D97-AF65-F5344CB8AC3E}">
        <p14:creationId xmlns:p14="http://schemas.microsoft.com/office/powerpoint/2010/main" val="2054653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8E54F9-849C-4865-8C5E-FD967B81D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91AE6B3-1D2D-4C67-A4DB-888635B527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054983"/>
          </a:xfrm>
          <a:custGeom>
            <a:avLst/>
            <a:gdLst>
              <a:gd name="connsiteX0" fmla="*/ 6788003 w 12188952"/>
              <a:gd name="connsiteY0" fmla="*/ 5986774 h 6054983"/>
              <a:gd name="connsiteX1" fmla="*/ 6787005 w 12188952"/>
              <a:gd name="connsiteY1" fmla="*/ 5986852 h 6054983"/>
              <a:gd name="connsiteX2" fmla="*/ 6786779 w 12188952"/>
              <a:gd name="connsiteY2" fmla="*/ 5987386 h 6054983"/>
              <a:gd name="connsiteX3" fmla="*/ 0 w 12188952"/>
              <a:gd name="connsiteY3" fmla="*/ 0 h 6054983"/>
              <a:gd name="connsiteX4" fmla="*/ 12188952 w 12188952"/>
              <a:gd name="connsiteY4" fmla="*/ 0 h 6054983"/>
              <a:gd name="connsiteX5" fmla="*/ 12188952 w 12188952"/>
              <a:gd name="connsiteY5" fmla="*/ 5092539 h 6054983"/>
              <a:gd name="connsiteX6" fmla="*/ 12058081 w 12188952"/>
              <a:gd name="connsiteY6" fmla="*/ 5131579 h 6054983"/>
              <a:gd name="connsiteX7" fmla="*/ 11673881 w 12188952"/>
              <a:gd name="connsiteY7" fmla="*/ 5235154 h 6054983"/>
              <a:gd name="connsiteX8" fmla="*/ 10422749 w 12188952"/>
              <a:gd name="connsiteY8" fmla="*/ 5518693 h 6054983"/>
              <a:gd name="connsiteX9" fmla="*/ 9421666 w 12188952"/>
              <a:gd name="connsiteY9" fmla="*/ 5693855 h 6054983"/>
              <a:gd name="connsiteX10" fmla="*/ 8456304 w 12188952"/>
              <a:gd name="connsiteY10" fmla="*/ 5827556 h 6054983"/>
              <a:gd name="connsiteX11" fmla="*/ 7714041 w 12188952"/>
              <a:gd name="connsiteY11" fmla="*/ 5907503 h 6054983"/>
              <a:gd name="connsiteX12" fmla="*/ 6949978 w 12188952"/>
              <a:gd name="connsiteY12" fmla="*/ 5973283 h 6054983"/>
              <a:gd name="connsiteX13" fmla="*/ 6934569 w 12188952"/>
              <a:gd name="connsiteY13" fmla="*/ 5975354 h 6054983"/>
              <a:gd name="connsiteX14" fmla="*/ 6788750 w 12188952"/>
              <a:gd name="connsiteY14" fmla="*/ 5986715 h 6054983"/>
              <a:gd name="connsiteX15" fmla="*/ 6798241 w 12188952"/>
              <a:gd name="connsiteY15" fmla="*/ 5988535 h 6054983"/>
              <a:gd name="connsiteX16" fmla="*/ 6833723 w 12188952"/>
              <a:gd name="connsiteY16" fmla="*/ 5986828 h 6054983"/>
              <a:gd name="connsiteX17" fmla="*/ 6882282 w 12188952"/>
              <a:gd name="connsiteY17" fmla="*/ 5983850 h 6054983"/>
              <a:gd name="connsiteX18" fmla="*/ 7576876 w 12188952"/>
              <a:gd name="connsiteY18" fmla="*/ 5951323 h 6054983"/>
              <a:gd name="connsiteX19" fmla="*/ 8621689 w 12188952"/>
              <a:gd name="connsiteY19" fmla="*/ 5864426 h 6054983"/>
              <a:gd name="connsiteX20" fmla="*/ 9477600 w 12188952"/>
              <a:gd name="connsiteY20" fmla="*/ 5760520 h 6054983"/>
              <a:gd name="connsiteX21" fmla="*/ 10626651 w 12188952"/>
              <a:gd name="connsiteY21" fmla="*/ 5566363 h 6054983"/>
              <a:gd name="connsiteX22" fmla="*/ 11995498 w 12188952"/>
              <a:gd name="connsiteY22" fmla="*/ 5240369 h 6054983"/>
              <a:gd name="connsiteX23" fmla="*/ 12188952 w 12188952"/>
              <a:gd name="connsiteY23" fmla="*/ 5183370 h 6054983"/>
              <a:gd name="connsiteX24" fmla="*/ 12188952 w 12188952"/>
              <a:gd name="connsiteY24" fmla="*/ 5238107 h 6054983"/>
              <a:gd name="connsiteX25" fmla="*/ 11826300 w 12188952"/>
              <a:gd name="connsiteY25" fmla="*/ 5343406 h 6054983"/>
              <a:gd name="connsiteX26" fmla="*/ 10936448 w 12188952"/>
              <a:gd name="connsiteY26" fmla="*/ 5557921 h 6054983"/>
              <a:gd name="connsiteX27" fmla="*/ 9983034 w 12188952"/>
              <a:gd name="connsiteY27" fmla="*/ 5737926 h 6054983"/>
              <a:gd name="connsiteX28" fmla="*/ 9184585 w 12188952"/>
              <a:gd name="connsiteY28" fmla="*/ 5853873 h 6054983"/>
              <a:gd name="connsiteX29" fmla="*/ 8576053 w 12188952"/>
              <a:gd name="connsiteY29" fmla="*/ 5923392 h 6054983"/>
              <a:gd name="connsiteX30" fmla="*/ 7862392 w 12188952"/>
              <a:gd name="connsiteY30" fmla="*/ 5984843 h 6054983"/>
              <a:gd name="connsiteX31" fmla="*/ 6933768 w 12188952"/>
              <a:gd name="connsiteY31" fmla="*/ 6036237 h 6054983"/>
              <a:gd name="connsiteX32" fmla="*/ 6476130 w 12188952"/>
              <a:gd name="connsiteY32" fmla="*/ 6050140 h 6054983"/>
              <a:gd name="connsiteX33" fmla="*/ 6360703 w 12188952"/>
              <a:gd name="connsiteY33" fmla="*/ 6054983 h 6054983"/>
              <a:gd name="connsiteX34" fmla="*/ 6055614 w 12188952"/>
              <a:gd name="connsiteY34" fmla="*/ 6054983 h 6054983"/>
              <a:gd name="connsiteX35" fmla="*/ 5976289 w 12188952"/>
              <a:gd name="connsiteY35" fmla="*/ 6050389 h 6054983"/>
              <a:gd name="connsiteX36" fmla="*/ 5263770 w 12188952"/>
              <a:gd name="connsiteY36" fmla="*/ 6014140 h 6054983"/>
              <a:gd name="connsiteX37" fmla="*/ 4345190 w 12188952"/>
              <a:gd name="connsiteY37" fmla="*/ 5952070 h 6054983"/>
              <a:gd name="connsiteX38" fmla="*/ 3372201 w 12188952"/>
              <a:gd name="connsiteY38" fmla="*/ 5853501 h 6054983"/>
              <a:gd name="connsiteX39" fmla="*/ 2361582 w 12188952"/>
              <a:gd name="connsiteY39" fmla="*/ 5734574 h 6054983"/>
              <a:gd name="connsiteX40" fmla="*/ 1232869 w 12188952"/>
              <a:gd name="connsiteY40" fmla="*/ 5561398 h 6054983"/>
              <a:gd name="connsiteX41" fmla="*/ 68483 w 12188952"/>
              <a:gd name="connsiteY41" fmla="*/ 5321691 h 6054983"/>
              <a:gd name="connsiteX42" fmla="*/ 0 w 12188952"/>
              <a:gd name="connsiteY42" fmla="*/ 5304336 h 6054983"/>
              <a:gd name="connsiteX43" fmla="*/ 0 w 12188952"/>
              <a:gd name="connsiteY43" fmla="*/ 5247847 h 6054983"/>
              <a:gd name="connsiteX44" fmla="*/ 72423 w 12188952"/>
              <a:gd name="connsiteY44" fmla="*/ 5266624 h 6054983"/>
              <a:gd name="connsiteX45" fmla="*/ 600566 w 12188952"/>
              <a:gd name="connsiteY45" fmla="*/ 5384994 h 6054983"/>
              <a:gd name="connsiteX46" fmla="*/ 1769069 w 12188952"/>
              <a:gd name="connsiteY46" fmla="*/ 5595162 h 6054983"/>
              <a:gd name="connsiteX47" fmla="*/ 2612900 w 12188952"/>
              <a:gd name="connsiteY47" fmla="*/ 5712104 h 6054983"/>
              <a:gd name="connsiteX48" fmla="*/ 2580488 w 12188952"/>
              <a:gd name="connsiteY48" fmla="*/ 5702173 h 6054983"/>
              <a:gd name="connsiteX49" fmla="*/ 1112357 w 12188952"/>
              <a:gd name="connsiteY49" fmla="*/ 5369476 h 6054983"/>
              <a:gd name="connsiteX50" fmla="*/ 420307 w 12188952"/>
              <a:gd name="connsiteY50" fmla="*/ 5170043 h 6054983"/>
              <a:gd name="connsiteX51" fmla="*/ 0 w 12188952"/>
              <a:gd name="connsiteY51" fmla="*/ 5031126 h 605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88952" h="6054983">
                <a:moveTo>
                  <a:pt x="6788003" y="5986774"/>
                </a:moveTo>
                <a:lnTo>
                  <a:pt x="6787005" y="5986852"/>
                </a:lnTo>
                <a:lnTo>
                  <a:pt x="6786779" y="5987386"/>
                </a:lnTo>
                <a:close/>
                <a:moveTo>
                  <a:pt x="0" y="0"/>
                </a:moveTo>
                <a:lnTo>
                  <a:pt x="12188952" y="0"/>
                </a:lnTo>
                <a:lnTo>
                  <a:pt x="12188952" y="5092539"/>
                </a:lnTo>
                <a:lnTo>
                  <a:pt x="12058081" y="5131579"/>
                </a:lnTo>
                <a:cubicBezTo>
                  <a:pt x="11930517" y="5167793"/>
                  <a:pt x="11802439" y="5202322"/>
                  <a:pt x="11673881" y="5235154"/>
                </a:cubicBezTo>
                <a:cubicBezTo>
                  <a:pt x="11259973" y="5342661"/>
                  <a:pt x="10842632" y="5436263"/>
                  <a:pt x="10422749" y="5518693"/>
                </a:cubicBezTo>
                <a:cubicBezTo>
                  <a:pt x="10090287" y="5583904"/>
                  <a:pt x="9756593" y="5642301"/>
                  <a:pt x="9421666" y="5693855"/>
                </a:cubicBezTo>
                <a:cubicBezTo>
                  <a:pt x="9100721" y="5743512"/>
                  <a:pt x="8778938" y="5788079"/>
                  <a:pt x="8456304" y="5827556"/>
                </a:cubicBezTo>
                <a:cubicBezTo>
                  <a:pt x="8209307" y="5857722"/>
                  <a:pt x="7961801" y="5883295"/>
                  <a:pt x="7714041" y="5907503"/>
                </a:cubicBezTo>
                <a:lnTo>
                  <a:pt x="6949978" y="5973283"/>
                </a:lnTo>
                <a:lnTo>
                  <a:pt x="6934569" y="5975354"/>
                </a:lnTo>
                <a:lnTo>
                  <a:pt x="6788750" y="5986715"/>
                </a:lnTo>
                <a:lnTo>
                  <a:pt x="6798241" y="5988535"/>
                </a:lnTo>
                <a:cubicBezTo>
                  <a:pt x="6809920" y="5989001"/>
                  <a:pt x="6822028" y="5986828"/>
                  <a:pt x="6833723" y="5986828"/>
                </a:cubicBezTo>
                <a:cubicBezTo>
                  <a:pt x="6849867" y="5986828"/>
                  <a:pt x="6866012" y="5984221"/>
                  <a:pt x="6882282" y="5983850"/>
                </a:cubicBezTo>
                <a:cubicBezTo>
                  <a:pt x="7114026" y="5978388"/>
                  <a:pt x="7345514" y="5966221"/>
                  <a:pt x="7576876" y="5951323"/>
                </a:cubicBezTo>
                <a:cubicBezTo>
                  <a:pt x="7925570" y="5928855"/>
                  <a:pt x="8274011" y="5900676"/>
                  <a:pt x="8621689" y="5864426"/>
                </a:cubicBezTo>
                <a:cubicBezTo>
                  <a:pt x="8907712" y="5835128"/>
                  <a:pt x="9193011" y="5800493"/>
                  <a:pt x="9477600" y="5760520"/>
                </a:cubicBezTo>
                <a:cubicBezTo>
                  <a:pt x="9862435" y="5706146"/>
                  <a:pt x="10245452" y="5641432"/>
                  <a:pt x="10626651" y="5566363"/>
                </a:cubicBezTo>
                <a:cubicBezTo>
                  <a:pt x="11087341" y="5475243"/>
                  <a:pt x="11544088" y="5367737"/>
                  <a:pt x="11995498" y="5240369"/>
                </a:cubicBezTo>
                <a:lnTo>
                  <a:pt x="12188952" y="5183370"/>
                </a:lnTo>
                <a:lnTo>
                  <a:pt x="12188952" y="5238107"/>
                </a:lnTo>
                <a:lnTo>
                  <a:pt x="11826300" y="5343406"/>
                </a:lnTo>
                <a:cubicBezTo>
                  <a:pt x="11531885" y="5423103"/>
                  <a:pt x="11235310" y="5493989"/>
                  <a:pt x="10936448" y="5557921"/>
                </a:cubicBezTo>
                <a:cubicBezTo>
                  <a:pt x="10620168" y="5625703"/>
                  <a:pt x="10302365" y="5685700"/>
                  <a:pt x="9983034" y="5737926"/>
                </a:cubicBezTo>
                <a:cubicBezTo>
                  <a:pt x="9717606" y="5781375"/>
                  <a:pt x="9451451" y="5820020"/>
                  <a:pt x="9184585" y="5853873"/>
                </a:cubicBezTo>
                <a:cubicBezTo>
                  <a:pt x="8981951" y="5879447"/>
                  <a:pt x="8779319" y="5903530"/>
                  <a:pt x="8576053" y="5923392"/>
                </a:cubicBezTo>
                <a:cubicBezTo>
                  <a:pt x="8338462" y="5946112"/>
                  <a:pt x="8100618" y="5967587"/>
                  <a:pt x="7862392" y="5984843"/>
                </a:cubicBezTo>
                <a:cubicBezTo>
                  <a:pt x="7553105" y="6007187"/>
                  <a:pt x="7243690" y="6025065"/>
                  <a:pt x="6933768" y="6036237"/>
                </a:cubicBezTo>
                <a:cubicBezTo>
                  <a:pt x="6781221" y="6041700"/>
                  <a:pt x="6628676" y="6045548"/>
                  <a:pt x="6476130" y="6050140"/>
                </a:cubicBezTo>
                <a:cubicBezTo>
                  <a:pt x="6437585" y="6048056"/>
                  <a:pt x="6398929" y="6049681"/>
                  <a:pt x="6360703" y="6054983"/>
                </a:cubicBezTo>
                <a:lnTo>
                  <a:pt x="6055614" y="6054983"/>
                </a:lnTo>
                <a:lnTo>
                  <a:pt x="5976289" y="6050389"/>
                </a:lnTo>
                <a:cubicBezTo>
                  <a:pt x="5738826" y="6037976"/>
                  <a:pt x="5501363" y="6024197"/>
                  <a:pt x="5263770" y="6014140"/>
                </a:cubicBezTo>
                <a:cubicBezTo>
                  <a:pt x="4957027" y="6001724"/>
                  <a:pt x="4650663" y="5981244"/>
                  <a:pt x="4345190" y="5952070"/>
                </a:cubicBezTo>
                <a:cubicBezTo>
                  <a:pt x="4020648" y="5921158"/>
                  <a:pt x="3696870" y="5886523"/>
                  <a:pt x="3372201" y="5853501"/>
                </a:cubicBezTo>
                <a:cubicBezTo>
                  <a:pt x="3034653" y="5819239"/>
                  <a:pt x="2697781" y="5779600"/>
                  <a:pt x="2361582" y="5734574"/>
                </a:cubicBezTo>
                <a:cubicBezTo>
                  <a:pt x="1984196" y="5684421"/>
                  <a:pt x="1607962" y="5626695"/>
                  <a:pt x="1232869" y="5561398"/>
                </a:cubicBezTo>
                <a:cubicBezTo>
                  <a:pt x="841970" y="5492685"/>
                  <a:pt x="453644" y="5414197"/>
                  <a:pt x="68483" y="5321691"/>
                </a:cubicBezTo>
                <a:lnTo>
                  <a:pt x="0" y="5304336"/>
                </a:lnTo>
                <a:lnTo>
                  <a:pt x="0" y="5247847"/>
                </a:lnTo>
                <a:lnTo>
                  <a:pt x="72423" y="5266624"/>
                </a:lnTo>
                <a:cubicBezTo>
                  <a:pt x="247899" y="5308802"/>
                  <a:pt x="424058" y="5348062"/>
                  <a:pt x="600566" y="5384994"/>
                </a:cubicBezTo>
                <a:cubicBezTo>
                  <a:pt x="988032" y="5465808"/>
                  <a:pt x="1377788" y="5534706"/>
                  <a:pt x="1769069" y="5595162"/>
                </a:cubicBezTo>
                <a:cubicBezTo>
                  <a:pt x="2051913" y="5638738"/>
                  <a:pt x="2335141" y="5678835"/>
                  <a:pt x="2612900" y="5712104"/>
                </a:cubicBezTo>
                <a:cubicBezTo>
                  <a:pt x="2604892" y="5714711"/>
                  <a:pt x="2593962" y="5704655"/>
                  <a:pt x="2580488" y="5702173"/>
                </a:cubicBezTo>
                <a:cubicBezTo>
                  <a:pt x="2086656" y="5610221"/>
                  <a:pt x="1597284" y="5499328"/>
                  <a:pt x="1112357" y="5369476"/>
                </a:cubicBezTo>
                <a:cubicBezTo>
                  <a:pt x="880233" y="5307405"/>
                  <a:pt x="649550" y="5240927"/>
                  <a:pt x="420307" y="5170043"/>
                </a:cubicBezTo>
                <a:lnTo>
                  <a:pt x="0" y="503112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FC63038-3A8F-7CC4-3AEB-EE9D58146D57}"/>
              </a:ext>
            </a:extLst>
          </p:cNvPr>
          <p:cNvSpPr>
            <a:spLocks noGrp="1"/>
          </p:cNvSpPr>
          <p:nvPr>
            <p:ph type="title"/>
          </p:nvPr>
        </p:nvSpPr>
        <p:spPr>
          <a:xfrm>
            <a:off x="1524000" y="929452"/>
            <a:ext cx="9144000" cy="2526738"/>
          </a:xfrm>
        </p:spPr>
        <p:txBody>
          <a:bodyPr vert="horz" lIns="91440" tIns="45720" rIns="91440" bIns="45720" rtlCol="0" anchor="b">
            <a:normAutofit/>
          </a:bodyPr>
          <a:lstStyle/>
          <a:p>
            <a:pPr algn="ctr"/>
            <a:r>
              <a:rPr lang="en-US" sz="6600" kern="1200" dirty="0">
                <a:solidFill>
                  <a:srgbClr val="FFFFFF"/>
                </a:solidFill>
                <a:latin typeface="Harding"/>
              </a:rPr>
              <a:t>Getting the Language Right</a:t>
            </a:r>
          </a:p>
        </p:txBody>
      </p:sp>
      <p:sp>
        <p:nvSpPr>
          <p:cNvPr id="12" name="sketch line">
            <a:extLst>
              <a:ext uri="{FF2B5EF4-FFF2-40B4-BE49-F238E27FC236}">
                <a16:creationId xmlns:a16="http://schemas.microsoft.com/office/drawing/2014/main" id="{6D080EC2-42B5-4E04-BBF7-F0BC5CB7C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3566566"/>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6286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AD55BE4-7ECC-41F2-DDBC-3BCE351C49D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b="1" dirty="0"/>
              <a:t>What is This?</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2AE95898-0057-A47E-30CC-F19363A3DBAE}"/>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r>
              <a:rPr lang="en-US" sz="3200" dirty="0" err="1"/>
              <a:t>Nanni</a:t>
            </a:r>
            <a:r>
              <a:rPr lang="en-US" sz="3200" dirty="0"/>
              <a:t> to </a:t>
            </a:r>
            <a:r>
              <a:rPr lang="en-US" sz="3200" dirty="0" err="1"/>
              <a:t>Ea-nasir</a:t>
            </a:r>
            <a:r>
              <a:rPr lang="en-US" sz="3200" dirty="0"/>
              <a:t>: a letter of complaint (circa 1750 BC).</a:t>
            </a:r>
          </a:p>
          <a:p>
            <a:r>
              <a:rPr lang="en-US" sz="3200" dirty="0"/>
              <a:t>Writing is transactional.</a:t>
            </a:r>
          </a:p>
          <a:p>
            <a:r>
              <a:rPr lang="en-US" sz="3200" dirty="0"/>
              <a:t>Keep your readers in mind.</a:t>
            </a:r>
          </a:p>
          <a:p>
            <a:endParaRPr lang="en-US" sz="2200" dirty="0"/>
          </a:p>
          <a:p>
            <a:endParaRPr lang="en-US" sz="2200" dirty="0"/>
          </a:p>
        </p:txBody>
      </p:sp>
      <p:pic>
        <p:nvPicPr>
          <p:cNvPr id="7" name="Content Placeholder 6">
            <a:extLst>
              <a:ext uri="{FF2B5EF4-FFF2-40B4-BE49-F238E27FC236}">
                <a16:creationId xmlns:a16="http://schemas.microsoft.com/office/drawing/2014/main" id="{96325A61-FD05-1E2A-C641-4F8084648A22}"/>
              </a:ext>
            </a:extLst>
          </p:cNvPr>
          <p:cNvPicPr>
            <a:picLocks noGrp="1" noChangeAspect="1"/>
          </p:cNvPicPr>
          <p:nvPr>
            <p:ph sz="half" idx="2"/>
          </p:nvPr>
        </p:nvPicPr>
        <p:blipFill rotWithShape="1">
          <a:blip r:embed="rId3"/>
          <a:srcRect l="13416" r="12860"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TextBox 2">
            <a:extLst>
              <a:ext uri="{FF2B5EF4-FFF2-40B4-BE49-F238E27FC236}">
                <a16:creationId xmlns:a16="http://schemas.microsoft.com/office/drawing/2014/main" id="{6B7AE853-DFE0-3636-AAE3-0DD9B4AE026F}"/>
              </a:ext>
            </a:extLst>
          </p:cNvPr>
          <p:cNvSpPr txBox="1"/>
          <p:nvPr/>
        </p:nvSpPr>
        <p:spPr>
          <a:xfrm>
            <a:off x="6205584" y="206259"/>
            <a:ext cx="5699537" cy="6986528"/>
          </a:xfrm>
          <a:prstGeom prst="rect">
            <a:avLst/>
          </a:prstGeom>
          <a:noFill/>
        </p:spPr>
        <p:txBody>
          <a:bodyPr wrap="square">
            <a:spAutoFit/>
          </a:bodyPr>
          <a:lstStyle/>
          <a:p>
            <a:pPr algn="just"/>
            <a:r>
              <a:rPr lang="en-US" sz="1600" b="0" i="0" dirty="0">
                <a:effectLst/>
                <a:highlight>
                  <a:srgbClr val="FFFF00"/>
                </a:highlight>
                <a:latin typeface="-apple-system"/>
              </a:rPr>
              <a:t>Tell </a:t>
            </a:r>
            <a:r>
              <a:rPr lang="en-US" sz="1600" b="0" i="0" dirty="0" err="1">
                <a:effectLst/>
                <a:highlight>
                  <a:srgbClr val="FFFF00"/>
                </a:highlight>
                <a:latin typeface="-apple-system"/>
              </a:rPr>
              <a:t>Ea-nasir</a:t>
            </a:r>
            <a:r>
              <a:rPr lang="en-US" sz="1600" b="0" i="0" dirty="0">
                <a:effectLst/>
                <a:highlight>
                  <a:srgbClr val="FFFF00"/>
                </a:highlight>
                <a:latin typeface="-apple-system"/>
              </a:rPr>
              <a:t>: Nanni sends the following message: ​ When you came, you said to me as follows : "I will give </a:t>
            </a:r>
            <a:r>
              <a:rPr lang="en-US" sz="1600" b="0" i="0" dirty="0" err="1">
                <a:effectLst/>
                <a:highlight>
                  <a:srgbClr val="FFFF00"/>
                </a:highlight>
                <a:latin typeface="-apple-system"/>
              </a:rPr>
              <a:t>Gimil</a:t>
            </a:r>
            <a:r>
              <a:rPr lang="en-US" sz="1600" b="0" i="0" dirty="0">
                <a:effectLst/>
                <a:highlight>
                  <a:srgbClr val="FFFF00"/>
                </a:highlight>
                <a:latin typeface="-apple-system"/>
              </a:rPr>
              <a:t>-Sin (when he comes) fine quality copper ingots." You left then but you did not do what you promised me. You put ingots which were not good before my messenger (Sit-Sin) and said: "If you want to take them, take them; if you do not want to take them, go away!" ​ What do you take me for, that you treat somebody like me with such contempt? I have sent as messengers gentlemen like ourselves to collect the bag with my money (deposited with you) but you have treated me with contempt by sending them back to me empty-handed several times, and that through enemy territory. Is there anyone among the merchants who trade with </a:t>
            </a:r>
            <a:r>
              <a:rPr lang="en-US" sz="1600" b="0" i="0" dirty="0" err="1">
                <a:effectLst/>
                <a:highlight>
                  <a:srgbClr val="FFFF00"/>
                </a:highlight>
                <a:latin typeface="-apple-system"/>
              </a:rPr>
              <a:t>Telmun</a:t>
            </a:r>
            <a:r>
              <a:rPr lang="en-US" sz="1600" b="0" i="0" dirty="0">
                <a:effectLst/>
                <a:highlight>
                  <a:srgbClr val="FFFF00"/>
                </a:highlight>
                <a:latin typeface="-apple-system"/>
              </a:rPr>
              <a:t> who has treated me in this way? You alone treat my messenger with contempt! On account of that one (trifling) mina of silver which I owe(?) you, you feel free to speak in such a way, while I have given to the palace on your behalf 1,080 pounds of copper, and </a:t>
            </a:r>
            <a:r>
              <a:rPr lang="en-US" sz="1600" b="0" i="0" dirty="0" err="1">
                <a:effectLst/>
                <a:highlight>
                  <a:srgbClr val="FFFF00"/>
                </a:highlight>
                <a:latin typeface="-apple-system"/>
              </a:rPr>
              <a:t>umi-abum</a:t>
            </a:r>
            <a:r>
              <a:rPr lang="en-US" sz="1600" b="0" i="0" dirty="0">
                <a:effectLst/>
                <a:highlight>
                  <a:srgbClr val="FFFF00"/>
                </a:highlight>
                <a:latin typeface="-apple-system"/>
              </a:rPr>
              <a:t> has likewise given 1,080 pounds of copper, apart from what we both have had written on a sealed tablet to be kept in the temple of Shamash. </a:t>
            </a:r>
          </a:p>
          <a:p>
            <a:pPr algn="just"/>
            <a:endParaRPr lang="en-US" sz="1600" dirty="0">
              <a:highlight>
                <a:srgbClr val="FFFF00"/>
              </a:highlight>
              <a:latin typeface="-apple-system"/>
            </a:endParaRPr>
          </a:p>
          <a:p>
            <a:pPr algn="just"/>
            <a:r>
              <a:rPr lang="en-US" sz="1600" b="0" i="0" dirty="0">
                <a:effectLst/>
                <a:highlight>
                  <a:srgbClr val="FFFF00"/>
                </a:highlight>
                <a:latin typeface="-apple-system"/>
              </a:rPr>
              <a:t> How have you treated me for that copper? You have withheld my money bag from me in enemy territory; it is now up to you to restore (my money) to me in full. ​ Take cognizance that (from now on) I will not accept here any copper from you that is not of fine quality. I shall (from now on) select and take the ingots individually in my own yard, and I shall exercise against you my right of rejection because you have treated me with contempt.</a:t>
            </a:r>
          </a:p>
          <a:p>
            <a:pPr algn="just"/>
            <a:br>
              <a:rPr lang="en-US" sz="1600" dirty="0">
                <a:effectLst/>
                <a:highlight>
                  <a:srgbClr val="FFFF00"/>
                </a:highlight>
              </a:rPr>
            </a:br>
            <a:endParaRPr lang="en-US" sz="1600" dirty="0">
              <a:highlight>
                <a:srgbClr val="FFFF00"/>
              </a:highlight>
            </a:endParaRPr>
          </a:p>
        </p:txBody>
      </p:sp>
    </p:spTree>
    <p:extLst>
      <p:ext uri="{BB962C8B-B14F-4D97-AF65-F5344CB8AC3E}">
        <p14:creationId xmlns:p14="http://schemas.microsoft.com/office/powerpoint/2010/main" val="373433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BE2239B-C9BB-B83E-7AD9-47331B672E0F}"/>
              </a:ext>
            </a:extLst>
          </p:cNvPr>
          <p:cNvSpPr>
            <a:spLocks noGrp="1"/>
          </p:cNvSpPr>
          <p:nvPr>
            <p:ph type="title"/>
          </p:nvPr>
        </p:nvSpPr>
        <p:spPr>
          <a:xfrm>
            <a:off x="621792" y="1161288"/>
            <a:ext cx="3602736" cy="4526280"/>
          </a:xfrm>
        </p:spPr>
        <p:txBody>
          <a:bodyPr vert="horz" lIns="91440" tIns="45720" rIns="91440" bIns="45720" rtlCol="0" anchor="ctr">
            <a:normAutofit/>
          </a:bodyPr>
          <a:lstStyle/>
          <a:p>
            <a:r>
              <a:rPr lang="en-US" sz="4000" b="1" kern="1200" dirty="0">
                <a:solidFill>
                  <a:schemeClr val="tx1"/>
                </a:solidFill>
                <a:latin typeface="Harding"/>
              </a:rPr>
              <a:t>What is a Paragraph?</a:t>
            </a:r>
          </a:p>
        </p:txBody>
      </p:sp>
      <p:sp>
        <p:nvSpPr>
          <p:cNvPr id="6" name="Rectangle 5">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58AF01E4-BD85-7E61-B230-8FB34F688AC7}"/>
              </a:ext>
            </a:extLst>
          </p:cNvPr>
          <p:cNvSpPr>
            <a:spLocks/>
          </p:cNvSpPr>
          <p:nvPr/>
        </p:nvSpPr>
        <p:spPr>
          <a:xfrm>
            <a:off x="5114754" y="320387"/>
            <a:ext cx="6200758" cy="2633505"/>
          </a:xfrm>
          <a:prstGeom prst="rect">
            <a:avLst/>
          </a:prstGeom>
        </p:spPr>
        <p:txBody>
          <a:bodyPr>
            <a:noAutofit/>
          </a:bodyPr>
          <a:lstStyle/>
          <a:p>
            <a:pPr defTabSz="548640">
              <a:spcAft>
                <a:spcPts val="600"/>
              </a:spcAft>
            </a:pPr>
            <a:r>
              <a:rPr lang="en-GB" sz="2400" kern="1200" dirty="0">
                <a:solidFill>
                  <a:schemeClr val="tx1"/>
                </a:solidFill>
                <a:highlight>
                  <a:srgbClr val="FFFFFF"/>
                </a:highlight>
                <a:latin typeface="Harding"/>
              </a:rPr>
              <a:t>A paragraph is a unit of sense within a piece of writing. It makes one clear point (X) and has an introductory sentence and a concluding sentence. A change in paragraph signals a change, or progression, in topic to the reader. </a:t>
            </a:r>
          </a:p>
          <a:p>
            <a:pPr algn="r" defTabSz="548640">
              <a:spcAft>
                <a:spcPts val="600"/>
              </a:spcAft>
            </a:pPr>
            <a:r>
              <a:rPr lang="en-GB" sz="2000" kern="1200" dirty="0">
                <a:solidFill>
                  <a:schemeClr val="tx1"/>
                </a:solidFill>
                <a:highlight>
                  <a:srgbClr val="FFFFFF"/>
                </a:highlight>
                <a:latin typeface="Harding"/>
              </a:rPr>
              <a:t>Oxford Brookes University</a:t>
            </a:r>
            <a:endParaRPr lang="en-GB" sz="2000" dirty="0">
              <a:latin typeface="Harding"/>
            </a:endParaRPr>
          </a:p>
        </p:txBody>
      </p:sp>
      <p:sp>
        <p:nvSpPr>
          <p:cNvPr id="4" name="Content Placeholder 3">
            <a:extLst>
              <a:ext uri="{FF2B5EF4-FFF2-40B4-BE49-F238E27FC236}">
                <a16:creationId xmlns:a16="http://schemas.microsoft.com/office/drawing/2014/main" id="{DCC387CF-CE9D-1279-AF78-9EB495AEC47D}"/>
              </a:ext>
            </a:extLst>
          </p:cNvPr>
          <p:cNvSpPr>
            <a:spLocks/>
          </p:cNvSpPr>
          <p:nvPr/>
        </p:nvSpPr>
        <p:spPr>
          <a:xfrm>
            <a:off x="5114754" y="2778979"/>
            <a:ext cx="6455454" cy="3650396"/>
          </a:xfrm>
          <a:prstGeom prst="rect">
            <a:avLst/>
          </a:prstGeom>
        </p:spPr>
        <p:txBody>
          <a:bodyPr>
            <a:noAutofit/>
          </a:bodyPr>
          <a:lstStyle/>
          <a:p>
            <a:pPr defTabSz="548640">
              <a:spcAft>
                <a:spcPts val="600"/>
              </a:spcAft>
            </a:pPr>
            <a:r>
              <a:rPr lang="en-GB" sz="2400" b="1" kern="1200" dirty="0">
                <a:solidFill>
                  <a:schemeClr val="tx1"/>
                </a:solidFill>
                <a:latin typeface="Harding"/>
              </a:rPr>
              <a:t>Unity</a:t>
            </a:r>
          </a:p>
          <a:p>
            <a:pPr defTabSz="548640">
              <a:spcAft>
                <a:spcPts val="600"/>
              </a:spcAft>
            </a:pPr>
            <a:r>
              <a:rPr lang="en-GB" sz="2000" kern="1200" dirty="0">
                <a:solidFill>
                  <a:schemeClr val="tx1"/>
                </a:solidFill>
                <a:latin typeface="Harding"/>
              </a:rPr>
              <a:t>Everything in the paragraph is about X</a:t>
            </a:r>
          </a:p>
          <a:p>
            <a:pPr defTabSz="548640">
              <a:spcAft>
                <a:spcPts val="600"/>
              </a:spcAft>
            </a:pPr>
            <a:r>
              <a:rPr lang="en-GB" sz="2400" b="1" kern="1200" dirty="0">
                <a:solidFill>
                  <a:schemeClr val="tx1"/>
                </a:solidFill>
                <a:latin typeface="Harding"/>
              </a:rPr>
              <a:t>Completeness</a:t>
            </a:r>
          </a:p>
          <a:p>
            <a:pPr defTabSz="548640">
              <a:spcAft>
                <a:spcPts val="600"/>
              </a:spcAft>
            </a:pPr>
            <a:r>
              <a:rPr lang="en-GB" sz="2000" kern="1200" dirty="0">
                <a:solidFill>
                  <a:schemeClr val="tx1"/>
                </a:solidFill>
                <a:latin typeface="Harding"/>
              </a:rPr>
              <a:t>Everything about X is in the paragraph</a:t>
            </a:r>
          </a:p>
          <a:p>
            <a:pPr defTabSz="548640">
              <a:spcAft>
                <a:spcPts val="600"/>
              </a:spcAft>
            </a:pPr>
            <a:r>
              <a:rPr lang="en-GB" sz="2400" b="1" kern="1200" dirty="0">
                <a:solidFill>
                  <a:schemeClr val="tx1"/>
                </a:solidFill>
                <a:latin typeface="Harding"/>
              </a:rPr>
              <a:t>Order</a:t>
            </a:r>
          </a:p>
          <a:p>
            <a:pPr defTabSz="548640">
              <a:spcAft>
                <a:spcPts val="600"/>
              </a:spcAft>
            </a:pPr>
            <a:r>
              <a:rPr lang="en-GB" sz="2000" kern="1200" dirty="0">
                <a:solidFill>
                  <a:schemeClr val="tx1"/>
                </a:solidFill>
                <a:latin typeface="Harding"/>
              </a:rPr>
              <a:t>Topic sentence and evidence are placed in a logical order.</a:t>
            </a:r>
          </a:p>
          <a:p>
            <a:pPr defTabSz="548640">
              <a:spcAft>
                <a:spcPts val="600"/>
              </a:spcAft>
            </a:pPr>
            <a:r>
              <a:rPr lang="en-GB" sz="2400" b="1" kern="1200" dirty="0">
                <a:solidFill>
                  <a:schemeClr val="tx1"/>
                </a:solidFill>
                <a:latin typeface="Harding"/>
              </a:rPr>
              <a:t>Cohesion</a:t>
            </a:r>
          </a:p>
          <a:p>
            <a:pPr defTabSz="548640">
              <a:spcAft>
                <a:spcPts val="600"/>
              </a:spcAft>
            </a:pPr>
            <a:r>
              <a:rPr lang="en-GB" sz="2000" kern="1200" dirty="0">
                <a:solidFill>
                  <a:schemeClr val="tx1"/>
                </a:solidFill>
                <a:latin typeface="Harding"/>
              </a:rPr>
              <a:t>The paragraph flows both from sentence to sentence and from preceding to following paragraph</a:t>
            </a:r>
            <a:endParaRPr lang="en-GB" sz="2000" dirty="0">
              <a:latin typeface="Harding"/>
            </a:endParaRPr>
          </a:p>
        </p:txBody>
      </p:sp>
    </p:spTree>
    <p:extLst>
      <p:ext uri="{BB962C8B-B14F-4D97-AF65-F5344CB8AC3E}">
        <p14:creationId xmlns:p14="http://schemas.microsoft.com/office/powerpoint/2010/main" val="78490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E94E9C-C267-E0C4-EFE9-36B02A08343B}"/>
              </a:ext>
            </a:extLst>
          </p:cNvPr>
          <p:cNvSpPr>
            <a:spLocks noGrp="1"/>
          </p:cNvSpPr>
          <p:nvPr>
            <p:ph type="title"/>
          </p:nvPr>
        </p:nvSpPr>
        <p:spPr>
          <a:xfrm>
            <a:off x="589560" y="856180"/>
            <a:ext cx="4560584" cy="1128068"/>
          </a:xfrm>
        </p:spPr>
        <p:txBody>
          <a:bodyPr anchor="ctr">
            <a:normAutofit/>
          </a:bodyPr>
          <a:lstStyle/>
          <a:p>
            <a:r>
              <a:rPr lang="en-GB" sz="4000" b="1" dirty="0">
                <a:latin typeface="Harding"/>
              </a:rPr>
              <a:t>Be flexible</a:t>
            </a:r>
          </a:p>
        </p:txBody>
      </p:sp>
      <p:grpSp>
        <p:nvGrpSpPr>
          <p:cNvPr id="14" name="Group 1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49C5F8F5-C47B-62AF-8E82-EDEED26F444C}"/>
              </a:ext>
            </a:extLst>
          </p:cNvPr>
          <p:cNvSpPr>
            <a:spLocks noGrp="1"/>
          </p:cNvSpPr>
          <p:nvPr>
            <p:ph idx="1"/>
          </p:nvPr>
        </p:nvSpPr>
        <p:spPr>
          <a:xfrm>
            <a:off x="590719" y="2330505"/>
            <a:ext cx="4559425" cy="3979585"/>
          </a:xfrm>
        </p:spPr>
        <p:txBody>
          <a:bodyPr anchor="ctr">
            <a:normAutofit/>
          </a:bodyPr>
          <a:lstStyle/>
          <a:p>
            <a:r>
              <a:rPr lang="en-US" dirty="0">
                <a:latin typeface="Harding"/>
              </a:rPr>
              <a:t>When you plan at first, be flexible.</a:t>
            </a:r>
          </a:p>
          <a:p>
            <a:r>
              <a:rPr lang="en-US" dirty="0">
                <a:latin typeface="Harding"/>
              </a:rPr>
              <a:t>With research come changing ideas.</a:t>
            </a:r>
          </a:p>
          <a:p>
            <a:r>
              <a:rPr lang="en-US" dirty="0">
                <a:latin typeface="Harding"/>
              </a:rPr>
              <a:t>Plan in a way that supports rather than hinders them.</a:t>
            </a:r>
          </a:p>
        </p:txBody>
      </p:sp>
      <p:sp>
        <p:nvSpPr>
          <p:cNvPr id="20" name="Rectangle 1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3F30FDC2-2AC3-9C70-AE85-441AA8F86BFF}"/>
              </a:ext>
            </a:extLst>
          </p:cNvPr>
          <p:cNvPicPr>
            <a:picLocks noChangeAspect="1"/>
          </p:cNvPicPr>
          <p:nvPr/>
        </p:nvPicPr>
        <p:blipFill rotWithShape="1">
          <a:blip r:embed="rId2"/>
          <a:srcRect l="8279" r="14352"/>
          <a:stretch/>
        </p:blipFill>
        <p:spPr>
          <a:xfrm>
            <a:off x="5977788" y="799352"/>
            <a:ext cx="5425410" cy="5259296"/>
          </a:xfrm>
          <a:prstGeom prst="rect">
            <a:avLst/>
          </a:prstGeom>
        </p:spPr>
      </p:pic>
    </p:spTree>
    <p:extLst>
      <p:ext uri="{BB962C8B-B14F-4D97-AF65-F5344CB8AC3E}">
        <p14:creationId xmlns:p14="http://schemas.microsoft.com/office/powerpoint/2010/main" val="101698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E17AD-D63A-913D-3968-551C5A807088}"/>
              </a:ext>
            </a:extLst>
          </p:cNvPr>
          <p:cNvSpPr>
            <a:spLocks noGrp="1"/>
          </p:cNvSpPr>
          <p:nvPr>
            <p:ph type="title"/>
          </p:nvPr>
        </p:nvSpPr>
        <p:spPr>
          <a:xfrm>
            <a:off x="4654296" y="329184"/>
            <a:ext cx="6894576" cy="1783080"/>
          </a:xfrm>
        </p:spPr>
        <p:txBody>
          <a:bodyPr anchor="b">
            <a:normAutofit/>
          </a:bodyPr>
          <a:lstStyle/>
          <a:p>
            <a:r>
              <a:rPr lang="en-GB" sz="5400" dirty="0"/>
              <a:t>Establish a Background</a:t>
            </a:r>
          </a:p>
        </p:txBody>
      </p:sp>
      <p:pic>
        <p:nvPicPr>
          <p:cNvPr id="5" name="Picture 4" descr="Magnifying glass showing decling performance">
            <a:extLst>
              <a:ext uri="{FF2B5EF4-FFF2-40B4-BE49-F238E27FC236}">
                <a16:creationId xmlns:a16="http://schemas.microsoft.com/office/drawing/2014/main" id="{783684F6-EBA5-25C0-1FF5-1090F1039313}"/>
              </a:ext>
            </a:extLst>
          </p:cNvPr>
          <p:cNvPicPr>
            <a:picLocks noChangeAspect="1"/>
          </p:cNvPicPr>
          <p:nvPr/>
        </p:nvPicPr>
        <p:blipFill rotWithShape="1">
          <a:blip r:embed="rId2"/>
          <a:srcRect l="14996" r="45559" b="-2"/>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3" name="Content Placeholder 2">
            <a:extLst>
              <a:ext uri="{FF2B5EF4-FFF2-40B4-BE49-F238E27FC236}">
                <a16:creationId xmlns:a16="http://schemas.microsoft.com/office/drawing/2014/main" id="{CCEE52FD-EAA1-F2C4-F4A3-0766CAF70AE2}"/>
              </a:ext>
            </a:extLst>
          </p:cNvPr>
          <p:cNvSpPr>
            <a:spLocks noGrp="1"/>
          </p:cNvSpPr>
          <p:nvPr>
            <p:ph idx="1"/>
          </p:nvPr>
        </p:nvSpPr>
        <p:spPr>
          <a:xfrm>
            <a:off x="4654296" y="2706624"/>
            <a:ext cx="6894576" cy="3483864"/>
          </a:xfrm>
        </p:spPr>
        <p:txBody>
          <a:bodyPr>
            <a:normAutofit lnSpcReduction="10000"/>
          </a:bodyPr>
          <a:lstStyle/>
          <a:p>
            <a:r>
              <a:rPr lang="en-GB" dirty="0"/>
              <a:t>What are you writing for?</a:t>
            </a:r>
          </a:p>
          <a:p>
            <a:pPr marL="457200" lvl="1" indent="0">
              <a:buNone/>
            </a:pPr>
            <a:r>
              <a:rPr lang="en-GB" dirty="0"/>
              <a:t>(Claim the importance of the topic)</a:t>
            </a:r>
          </a:p>
          <a:p>
            <a:r>
              <a:rPr lang="en-GB" dirty="0"/>
              <a:t>What are you writing about?</a:t>
            </a:r>
          </a:p>
          <a:p>
            <a:pPr marL="457200" lvl="1" indent="0">
              <a:buNone/>
            </a:pPr>
            <a:r>
              <a:rPr lang="en-GB" dirty="0"/>
              <a:t>(Make generalisations)</a:t>
            </a:r>
          </a:p>
          <a:p>
            <a:r>
              <a:rPr lang="en-GB" dirty="0"/>
              <a:t>What do we know so far?</a:t>
            </a:r>
          </a:p>
          <a:p>
            <a:pPr marL="457200" lvl="1" indent="0">
              <a:buNone/>
            </a:pPr>
            <a:r>
              <a:rPr lang="en-GB" dirty="0"/>
              <a:t>(Review the literature)</a:t>
            </a:r>
          </a:p>
          <a:p>
            <a:endParaRPr lang="en-GB" dirty="0"/>
          </a:p>
          <a:p>
            <a:r>
              <a:rPr lang="en-GB" dirty="0"/>
              <a:t>Why then …? </a:t>
            </a:r>
          </a:p>
        </p:txBody>
      </p:sp>
    </p:spTree>
    <p:extLst>
      <p:ext uri="{BB962C8B-B14F-4D97-AF65-F5344CB8AC3E}">
        <p14:creationId xmlns:p14="http://schemas.microsoft.com/office/powerpoint/2010/main" val="7789617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606</TotalTime>
  <Words>2584</Words>
  <Application>Microsoft Office PowerPoint</Application>
  <PresentationFormat>Widescreen</PresentationFormat>
  <Paragraphs>218</Paragraphs>
  <Slides>38</Slides>
  <Notes>3</Notes>
  <HiddenSlides>4</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__Figtree_7d5794</vt:lpstr>
      <vt:lpstr>-apple-system</vt:lpstr>
      <vt:lpstr>Aptos</vt:lpstr>
      <vt:lpstr>Arial</vt:lpstr>
      <vt:lpstr>Calibri</vt:lpstr>
      <vt:lpstr>Calibri Light</vt:lpstr>
      <vt:lpstr>Google Sans</vt:lpstr>
      <vt:lpstr>Harding</vt:lpstr>
      <vt:lpstr>Office Theme</vt:lpstr>
      <vt:lpstr>Writing a Literature Review</vt:lpstr>
      <vt:lpstr>Plan for Today</vt:lpstr>
      <vt:lpstr>Start yesterday</vt:lpstr>
      <vt:lpstr>Plan your writing process</vt:lpstr>
      <vt:lpstr>Getting the Language Right</vt:lpstr>
      <vt:lpstr>What is This?</vt:lpstr>
      <vt:lpstr>What is a Paragraph?</vt:lpstr>
      <vt:lpstr>Be flexible</vt:lpstr>
      <vt:lpstr>Establish a Background</vt:lpstr>
      <vt:lpstr>Engage the Audience</vt:lpstr>
      <vt:lpstr>Make a Claim for Your Paper</vt:lpstr>
      <vt:lpstr>Be Generous</vt:lpstr>
      <vt:lpstr>Is this thinking of the reader?</vt:lpstr>
      <vt:lpstr>Length</vt:lpstr>
      <vt:lpstr>Using ChatGPT</vt:lpstr>
      <vt:lpstr>A closer look at that text</vt:lpstr>
      <vt:lpstr>A closer look at that text</vt:lpstr>
      <vt:lpstr>Use the right lexis</vt:lpstr>
      <vt:lpstr>SKELL –  corpus linguistics for non-linguists</vt:lpstr>
      <vt:lpstr>Outline Your Paper in a Mind Map </vt:lpstr>
      <vt:lpstr>Literature Review</vt:lpstr>
      <vt:lpstr>What a Literature Review Isn’t</vt:lpstr>
      <vt:lpstr>Structure</vt:lpstr>
      <vt:lpstr>Get an overview - SciSpace</vt:lpstr>
      <vt:lpstr>Lateral.io</vt:lpstr>
      <vt:lpstr>Lateral.io</vt:lpstr>
      <vt:lpstr>Other Tools</vt:lpstr>
      <vt:lpstr>Take a break!</vt:lpstr>
      <vt:lpstr>Questions to ask yourself:</vt:lpstr>
      <vt:lpstr>Outline Choices</vt:lpstr>
      <vt:lpstr>Write That Review</vt:lpstr>
      <vt:lpstr>Check your style of writing with Hemmingway</vt:lpstr>
      <vt:lpstr>Finally, Check Your Work</vt:lpstr>
      <vt:lpstr>(Re)sources</vt:lpstr>
      <vt:lpstr>Suggested book</vt:lpstr>
      <vt:lpstr>References</vt:lpstr>
      <vt:lpstr>Thank you for listening!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Rance</dc:creator>
  <cp:lastModifiedBy>Martin Guzi</cp:lastModifiedBy>
  <cp:revision>21</cp:revision>
  <dcterms:created xsi:type="dcterms:W3CDTF">2023-11-10T13:30:37Z</dcterms:created>
  <dcterms:modified xsi:type="dcterms:W3CDTF">2024-12-03T07:02:20Z</dcterms:modified>
</cp:coreProperties>
</file>