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31"/>
  </p:notesMasterIdLst>
  <p:handoutMasterIdLst>
    <p:handoutMasterId r:id="rId32"/>
  </p:handoutMasterIdLst>
  <p:sldIdLst>
    <p:sldId id="258" r:id="rId5"/>
    <p:sldId id="311" r:id="rId6"/>
    <p:sldId id="316" r:id="rId7"/>
    <p:sldId id="315" r:id="rId8"/>
    <p:sldId id="317" r:id="rId9"/>
    <p:sldId id="312" r:id="rId10"/>
    <p:sldId id="313" r:id="rId11"/>
    <p:sldId id="318" r:id="rId12"/>
    <p:sldId id="259" r:id="rId13"/>
    <p:sldId id="261" r:id="rId14"/>
    <p:sldId id="260" r:id="rId15"/>
    <p:sldId id="262" r:id="rId16"/>
    <p:sldId id="263" r:id="rId17"/>
    <p:sldId id="298" r:id="rId18"/>
    <p:sldId id="299" r:id="rId19"/>
    <p:sldId id="302" r:id="rId20"/>
    <p:sldId id="303" r:id="rId21"/>
    <p:sldId id="305" r:id="rId22"/>
    <p:sldId id="306" r:id="rId23"/>
    <p:sldId id="307" r:id="rId24"/>
    <p:sldId id="308" r:id="rId25"/>
    <p:sldId id="309" r:id="rId26"/>
    <p:sldId id="310" r:id="rId27"/>
    <p:sldId id="264" r:id="rId28"/>
    <p:sldId id="265" r:id="rId29"/>
    <p:sldId id="257" r:id="rId30"/>
  </p:sldIdLst>
  <p:sldSz cx="9144000" cy="6858000" type="screen4x3"/>
  <p:notesSz cx="9926638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06E"/>
    <a:srgbClr val="0000DC"/>
    <a:srgbClr val="4BC8FF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312ACE-D6AC-48C9-8721-7AD8D5196DBD}" v="3" dt="2024-04-23T07:46:24.0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34" autoAdjust="0"/>
    <p:restoredTop sz="76520" autoAdjust="0"/>
  </p:normalViewPr>
  <p:slideViewPr>
    <p:cSldViewPr snapToGrid="0">
      <p:cViewPr varScale="1">
        <p:scale>
          <a:sx n="105" d="100"/>
          <a:sy n="105" d="100"/>
        </p:scale>
        <p:origin x="2270" y="77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Guzi" userId="9c94691f-eac0-47a5-9145-7861125b65f7" providerId="ADAL" clId="{26312ACE-D6AC-48C9-8721-7AD8D5196DBD}"/>
    <pc:docChg chg="undo custSel addSld delSld modSld sldOrd">
      <pc:chgData name="Martin Guzi" userId="9c94691f-eac0-47a5-9145-7861125b65f7" providerId="ADAL" clId="{26312ACE-D6AC-48C9-8721-7AD8D5196DBD}" dt="2024-04-24T15:18:43.834" v="93" actId="1076"/>
      <pc:docMkLst>
        <pc:docMk/>
      </pc:docMkLst>
      <pc:sldChg chg="addSp delSp modSp new mod">
        <pc:chgData name="Martin Guzi" userId="9c94691f-eac0-47a5-9145-7861125b65f7" providerId="ADAL" clId="{26312ACE-D6AC-48C9-8721-7AD8D5196DBD}" dt="2024-04-23T07:42:37.398" v="4" actId="1076"/>
        <pc:sldMkLst>
          <pc:docMk/>
          <pc:sldMk cId="1356205974" sldId="311"/>
        </pc:sldMkLst>
        <pc:picChg chg="add del">
          <ac:chgData name="Martin Guzi" userId="9c94691f-eac0-47a5-9145-7861125b65f7" providerId="ADAL" clId="{26312ACE-D6AC-48C9-8721-7AD8D5196DBD}" dt="2024-04-23T07:42:33.593" v="2" actId="478"/>
          <ac:picMkLst>
            <pc:docMk/>
            <pc:sldMk cId="1356205974" sldId="311"/>
            <ac:picMk id="7" creationId="{730B4741-24ED-42B0-13BB-60F4FDFA5923}"/>
          </ac:picMkLst>
        </pc:picChg>
        <pc:picChg chg="add mod">
          <ac:chgData name="Martin Guzi" userId="9c94691f-eac0-47a5-9145-7861125b65f7" providerId="ADAL" clId="{26312ACE-D6AC-48C9-8721-7AD8D5196DBD}" dt="2024-04-23T07:42:37.398" v="4" actId="1076"/>
          <ac:picMkLst>
            <pc:docMk/>
            <pc:sldMk cId="1356205974" sldId="311"/>
            <ac:picMk id="9" creationId="{9010453A-8C8A-2A7A-1CF7-FEE13E110814}"/>
          </ac:picMkLst>
        </pc:picChg>
      </pc:sldChg>
      <pc:sldChg chg="addSp modSp new mod modAnim">
        <pc:chgData name="Martin Guzi" userId="9c94691f-eac0-47a5-9145-7861125b65f7" providerId="ADAL" clId="{26312ACE-D6AC-48C9-8721-7AD8D5196DBD}" dt="2024-04-23T07:45:30.162" v="60"/>
        <pc:sldMkLst>
          <pc:docMk/>
          <pc:sldMk cId="939709098" sldId="312"/>
        </pc:sldMkLst>
        <pc:spChg chg="mod">
          <ac:chgData name="Martin Guzi" userId="9c94691f-eac0-47a5-9145-7861125b65f7" providerId="ADAL" clId="{26312ACE-D6AC-48C9-8721-7AD8D5196DBD}" dt="2024-04-23T07:43:45.652" v="49" actId="6549"/>
          <ac:spMkLst>
            <pc:docMk/>
            <pc:sldMk cId="939709098" sldId="312"/>
            <ac:spMk id="4" creationId="{6D283465-78A1-3ED1-2110-4B8BE53C923C}"/>
          </ac:spMkLst>
        </pc:spChg>
        <pc:picChg chg="add mod">
          <ac:chgData name="Martin Guzi" userId="9c94691f-eac0-47a5-9145-7861125b65f7" providerId="ADAL" clId="{26312ACE-D6AC-48C9-8721-7AD8D5196DBD}" dt="2024-04-23T07:43:21.871" v="7" actId="1076"/>
          <ac:picMkLst>
            <pc:docMk/>
            <pc:sldMk cId="939709098" sldId="312"/>
            <ac:picMk id="7" creationId="{B9E68C4F-D258-6172-7EE6-209196F2699B}"/>
          </ac:picMkLst>
        </pc:picChg>
      </pc:sldChg>
      <pc:sldChg chg="addSp delSp modSp new mod">
        <pc:chgData name="Martin Guzi" userId="9c94691f-eac0-47a5-9145-7861125b65f7" providerId="ADAL" clId="{26312ACE-D6AC-48C9-8721-7AD8D5196DBD}" dt="2024-04-23T07:45:18.859" v="58" actId="20577"/>
        <pc:sldMkLst>
          <pc:docMk/>
          <pc:sldMk cId="88079066" sldId="313"/>
        </pc:sldMkLst>
        <pc:spChg chg="mod">
          <ac:chgData name="Martin Guzi" userId="9c94691f-eac0-47a5-9145-7861125b65f7" providerId="ADAL" clId="{26312ACE-D6AC-48C9-8721-7AD8D5196DBD}" dt="2024-04-23T07:45:18.859" v="58" actId="20577"/>
          <ac:spMkLst>
            <pc:docMk/>
            <pc:sldMk cId="88079066" sldId="313"/>
            <ac:spMk id="4" creationId="{C6EABCA8-76D8-9C86-A15A-A73EC11B86A3}"/>
          </ac:spMkLst>
        </pc:spChg>
        <pc:picChg chg="add del">
          <ac:chgData name="Martin Guzi" userId="9c94691f-eac0-47a5-9145-7861125b65f7" providerId="ADAL" clId="{26312ACE-D6AC-48C9-8721-7AD8D5196DBD}" dt="2024-04-23T07:44:22.642" v="52" actId="22"/>
          <ac:picMkLst>
            <pc:docMk/>
            <pc:sldMk cId="88079066" sldId="313"/>
            <ac:picMk id="7" creationId="{22FFF070-835B-1AA0-711A-2E819220409F}"/>
          </ac:picMkLst>
        </pc:picChg>
        <pc:picChg chg="add mod">
          <ac:chgData name="Martin Guzi" userId="9c94691f-eac0-47a5-9145-7861125b65f7" providerId="ADAL" clId="{26312ACE-D6AC-48C9-8721-7AD8D5196DBD}" dt="2024-04-23T07:45:08.944" v="54" actId="1076"/>
          <ac:picMkLst>
            <pc:docMk/>
            <pc:sldMk cId="88079066" sldId="313"/>
            <ac:picMk id="9" creationId="{3F6B885B-5DC3-2BBD-7E1D-421C85AE2AC5}"/>
          </ac:picMkLst>
        </pc:picChg>
      </pc:sldChg>
      <pc:sldChg chg="addSp delSp modSp new del mod ord modAnim">
        <pc:chgData name="Martin Guzi" userId="9c94691f-eac0-47a5-9145-7861125b65f7" providerId="ADAL" clId="{26312ACE-D6AC-48C9-8721-7AD8D5196DBD}" dt="2024-04-24T15:18:23.523" v="87" actId="47"/>
        <pc:sldMkLst>
          <pc:docMk/>
          <pc:sldMk cId="3949912304" sldId="314"/>
        </pc:sldMkLst>
        <pc:spChg chg="mod">
          <ac:chgData name="Martin Guzi" userId="9c94691f-eac0-47a5-9145-7861125b65f7" providerId="ADAL" clId="{26312ACE-D6AC-48C9-8721-7AD8D5196DBD}" dt="2024-04-23T07:46:21.193" v="69"/>
          <ac:spMkLst>
            <pc:docMk/>
            <pc:sldMk cId="3949912304" sldId="314"/>
            <ac:spMk id="4" creationId="{D0F630B6-73E5-878E-7BC8-55E1678A2284}"/>
          </ac:spMkLst>
        </pc:spChg>
        <pc:picChg chg="add del">
          <ac:chgData name="Martin Guzi" userId="9c94691f-eac0-47a5-9145-7861125b65f7" providerId="ADAL" clId="{26312ACE-D6AC-48C9-8721-7AD8D5196DBD}" dt="2024-04-23T07:45:54.516" v="63" actId="22"/>
          <ac:picMkLst>
            <pc:docMk/>
            <pc:sldMk cId="3949912304" sldId="314"/>
            <ac:picMk id="7" creationId="{FEFEE9B1-78A7-61C2-7BBB-9167216F5885}"/>
          </ac:picMkLst>
        </pc:picChg>
        <pc:picChg chg="add mod">
          <ac:chgData name="Martin Guzi" userId="9c94691f-eac0-47a5-9145-7861125b65f7" providerId="ADAL" clId="{26312ACE-D6AC-48C9-8721-7AD8D5196DBD}" dt="2024-04-23T07:46:10.693" v="67" actId="1076"/>
          <ac:picMkLst>
            <pc:docMk/>
            <pc:sldMk cId="3949912304" sldId="314"/>
            <ac:picMk id="9" creationId="{1AF4F83D-2454-3D9B-86B4-65396C45FD10}"/>
          </ac:picMkLst>
        </pc:picChg>
      </pc:sldChg>
      <pc:sldChg chg="addSp delSp modSp new mod ord">
        <pc:chgData name="Martin Guzi" userId="9c94691f-eac0-47a5-9145-7861125b65f7" providerId="ADAL" clId="{26312ACE-D6AC-48C9-8721-7AD8D5196DBD}" dt="2024-04-24T15:18:29.144" v="91"/>
        <pc:sldMkLst>
          <pc:docMk/>
          <pc:sldMk cId="2411044577" sldId="315"/>
        </pc:sldMkLst>
        <pc:picChg chg="add del">
          <ac:chgData name="Martin Guzi" userId="9c94691f-eac0-47a5-9145-7861125b65f7" providerId="ADAL" clId="{26312ACE-D6AC-48C9-8721-7AD8D5196DBD}" dt="2024-04-23T07:47:43.769" v="73" actId="22"/>
          <ac:picMkLst>
            <pc:docMk/>
            <pc:sldMk cId="2411044577" sldId="315"/>
            <ac:picMk id="7" creationId="{25C622A3-9760-EF06-81E2-B5144D91AD36}"/>
          </ac:picMkLst>
        </pc:picChg>
        <pc:picChg chg="add mod">
          <ac:chgData name="Martin Guzi" userId="9c94691f-eac0-47a5-9145-7861125b65f7" providerId="ADAL" clId="{26312ACE-D6AC-48C9-8721-7AD8D5196DBD}" dt="2024-04-23T07:48:00.570" v="75" actId="1076"/>
          <ac:picMkLst>
            <pc:docMk/>
            <pc:sldMk cId="2411044577" sldId="315"/>
            <ac:picMk id="9" creationId="{97525D9C-7CF4-F5DB-BCF2-C30A432027DE}"/>
          </ac:picMkLst>
        </pc:picChg>
      </pc:sldChg>
      <pc:sldChg chg="addSp modSp new mod">
        <pc:chgData name="Martin Guzi" userId="9c94691f-eac0-47a5-9145-7861125b65f7" providerId="ADAL" clId="{26312ACE-D6AC-48C9-8721-7AD8D5196DBD}" dt="2024-04-24T15:18:43.834" v="93" actId="1076"/>
        <pc:sldMkLst>
          <pc:docMk/>
          <pc:sldMk cId="187401471" sldId="316"/>
        </pc:sldMkLst>
        <pc:picChg chg="add mod">
          <ac:chgData name="Martin Guzi" userId="9c94691f-eac0-47a5-9145-7861125b65f7" providerId="ADAL" clId="{26312ACE-D6AC-48C9-8721-7AD8D5196DBD}" dt="2024-04-24T15:18:43.834" v="93" actId="1076"/>
          <ac:picMkLst>
            <pc:docMk/>
            <pc:sldMk cId="187401471" sldId="316"/>
            <ac:picMk id="7" creationId="{BB67F6A4-6B9F-A31D-56FC-6C9923242691}"/>
          </ac:picMkLst>
        </pc:picChg>
      </pc:sldChg>
      <pc:sldChg chg="addSp modSp new mod">
        <pc:chgData name="Martin Guzi" userId="9c94691f-eac0-47a5-9145-7861125b65f7" providerId="ADAL" clId="{26312ACE-D6AC-48C9-8721-7AD8D5196DBD}" dt="2024-04-23T07:49:11.576" v="81" actId="1076"/>
        <pc:sldMkLst>
          <pc:docMk/>
          <pc:sldMk cId="740142048" sldId="317"/>
        </pc:sldMkLst>
        <pc:picChg chg="add mod">
          <ac:chgData name="Martin Guzi" userId="9c94691f-eac0-47a5-9145-7861125b65f7" providerId="ADAL" clId="{26312ACE-D6AC-48C9-8721-7AD8D5196DBD}" dt="2024-04-23T07:49:11.576" v="81" actId="1076"/>
          <ac:picMkLst>
            <pc:docMk/>
            <pc:sldMk cId="740142048" sldId="317"/>
            <ac:picMk id="7" creationId="{AA9ECF6E-2811-7E68-F980-C565020EAF64}"/>
          </ac:picMkLst>
        </pc:picChg>
      </pc:sldChg>
      <pc:sldChg chg="addSp delSp modSp new mod">
        <pc:chgData name="Martin Guzi" userId="9c94691f-eac0-47a5-9145-7861125b65f7" providerId="ADAL" clId="{26312ACE-D6AC-48C9-8721-7AD8D5196DBD}" dt="2024-04-23T07:50:41.694" v="86" actId="1076"/>
        <pc:sldMkLst>
          <pc:docMk/>
          <pc:sldMk cId="2471816518" sldId="318"/>
        </pc:sldMkLst>
        <pc:picChg chg="add del">
          <ac:chgData name="Martin Guzi" userId="9c94691f-eac0-47a5-9145-7861125b65f7" providerId="ADAL" clId="{26312ACE-D6AC-48C9-8721-7AD8D5196DBD}" dt="2024-04-23T07:50:37.903" v="84" actId="478"/>
          <ac:picMkLst>
            <pc:docMk/>
            <pc:sldMk cId="2471816518" sldId="318"/>
            <ac:picMk id="7" creationId="{79FD2C21-E35D-2EA0-5458-2357D2671657}"/>
          </ac:picMkLst>
        </pc:picChg>
        <pc:picChg chg="add mod">
          <ac:chgData name="Martin Guzi" userId="9c94691f-eac0-47a5-9145-7861125b65f7" providerId="ADAL" clId="{26312ACE-D6AC-48C9-8721-7AD8D5196DBD}" dt="2024-04-23T07:50:41.694" v="86" actId="1076"/>
          <ac:picMkLst>
            <pc:docMk/>
            <pc:sldMk cId="2471816518" sldId="318"/>
            <ac:picMk id="9" creationId="{77DFB44F-1E31-935F-0B53-EAA90E234CF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5095" y="0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791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5095" y="6457791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798" y="0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612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798" y="6456612"/>
            <a:ext cx="4301543" cy="33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Galliard-Roman"/>
              </a:rPr>
              <a:t>(a) particularly</a:t>
            </a:r>
          </a:p>
          <a:p>
            <a:pPr algn="l"/>
            <a:r>
              <a:rPr lang="en-US" sz="1800" b="0" i="0" u="none" strike="noStrike" baseline="0" dirty="0">
                <a:latin typeface="Galliard-Roman"/>
              </a:rPr>
              <a:t>(b) Originally</a:t>
            </a:r>
          </a:p>
          <a:p>
            <a:pPr algn="l"/>
            <a:r>
              <a:rPr lang="en-US" sz="1800" b="0" i="0" u="none" strike="noStrike" baseline="0" dirty="0">
                <a:latin typeface="Galliard-Roman"/>
              </a:rPr>
              <a:t>(c) Alternatively</a:t>
            </a:r>
          </a:p>
          <a:p>
            <a:pPr algn="l"/>
            <a:r>
              <a:rPr lang="en-US" sz="1800" b="0" i="0" u="none" strike="noStrike" baseline="0" dirty="0">
                <a:latin typeface="Galliard-Roman"/>
              </a:rPr>
              <a:t>(d) Recently</a:t>
            </a:r>
          </a:p>
          <a:p>
            <a:pPr algn="l"/>
            <a:r>
              <a:rPr lang="en-US" sz="1800" b="0" i="0" u="none" strike="noStrike" baseline="0" dirty="0">
                <a:latin typeface="Galliard-Roman"/>
              </a:rPr>
              <a:t>(e) locally</a:t>
            </a:r>
          </a:p>
          <a:p>
            <a:pPr algn="l"/>
            <a:r>
              <a:rPr lang="en-US" sz="1800" b="0" i="0" u="none" strike="noStrike" baseline="0" dirty="0">
                <a:latin typeface="Galliard-Roman"/>
              </a:rPr>
              <a:t>(f) Clearly/Crucially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3E78D-13B4-448D-BB36-740DFE030DF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46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800" y="414000"/>
            <a:ext cx="1565999" cy="106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4" name="Grafický objekt 2">
            <a:extLst>
              <a:ext uri="{FF2B5EF4-FFF2-40B4-BE49-F238E27FC236}">
                <a16:creationId xmlns:a16="http://schemas.microsoft.com/office/drawing/2014/main" id="{B22E4AE8-DF2B-3346-9F87-8BD13BBD6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8" y="6048000"/>
            <a:ext cx="885598" cy="6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7" name="Grafický objekt 2">
            <a:extLst>
              <a:ext uri="{FF2B5EF4-FFF2-40B4-BE49-F238E27FC236}">
                <a16:creationId xmlns:a16="http://schemas.microsoft.com/office/drawing/2014/main" id="{0AC8EFF1-D7FA-BD4D-8005-3F6A87ED6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8" y="6048000"/>
            <a:ext cx="885598" cy="6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69FA61EA-679D-B543-9A9A-0BED254083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800" y="414000"/>
            <a:ext cx="1565999" cy="106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EC623FFD-EDA9-BF4C-9493-7330893C5D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800" y="414000"/>
            <a:ext cx="1565998" cy="106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61A3275-8CC7-B44F-8BFB-02731D80F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800" y="414000"/>
            <a:ext cx="1565998" cy="106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5" name="Grafický objekt 2">
            <a:extLst>
              <a:ext uri="{FF2B5EF4-FFF2-40B4-BE49-F238E27FC236}">
                <a16:creationId xmlns:a16="http://schemas.microsoft.com/office/drawing/2014/main" id="{4397D438-0A7B-5A41-8932-CCBA698B0C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85600" cy="6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ECON slide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>
            <a:extLst>
              <a:ext uri="{FF2B5EF4-FFF2-40B4-BE49-F238E27FC236}">
                <a16:creationId xmlns:a16="http://schemas.microsoft.com/office/drawing/2014/main" id="{E4B3D8F6-6DC4-8342-B35E-2D6CEE4EC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2200" y="2012580"/>
            <a:ext cx="4179600" cy="283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2626" y="2731338"/>
            <a:ext cx="5378748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104C0-0B47-473C-95CD-2ED3F91B7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A0327-9221-4456-B972-57047C03C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4A5ED-BE42-44DD-9077-7CC93B20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85B3-C65E-4CA8-B479-C0DB4A24EDB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8208E-CA7E-4D3E-BEE9-6828FE47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3211D-0CC8-4258-B508-B5EDC218C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86D7-2786-4D02-A5F1-C18A3FC9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74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244300-ED38-44ED-A26A-079FD211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85B3-C65E-4CA8-B479-C0DB4A24EDBD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430C4E-BA1F-4B87-96FD-0B01020AB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E687D-E2B6-4242-944C-52A92A9B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86D7-2786-4D02-A5F1-C18A3FC9D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2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Grafický objekt 2">
            <a:extLst>
              <a:ext uri="{FF2B5EF4-FFF2-40B4-BE49-F238E27FC236}">
                <a16:creationId xmlns:a16="http://schemas.microsoft.com/office/drawing/2014/main" id="{B1A8C7E8-B354-9C49-A9F5-DCDF85E3C2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8" y="6048000"/>
            <a:ext cx="885598" cy="6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Grafický objekt 2">
            <a:extLst>
              <a:ext uri="{FF2B5EF4-FFF2-40B4-BE49-F238E27FC236}">
                <a16:creationId xmlns:a16="http://schemas.microsoft.com/office/drawing/2014/main" id="{CF89619C-4865-4846-8B6C-FA429C382E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8" y="6048000"/>
            <a:ext cx="885598" cy="6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Grafický objekt 2">
            <a:extLst>
              <a:ext uri="{FF2B5EF4-FFF2-40B4-BE49-F238E27FC236}">
                <a16:creationId xmlns:a16="http://schemas.microsoft.com/office/drawing/2014/main" id="{6079916D-A611-7842-9E25-44BBC3AC9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8" y="6048000"/>
            <a:ext cx="885598" cy="6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Grafický objekt 2">
            <a:extLst>
              <a:ext uri="{FF2B5EF4-FFF2-40B4-BE49-F238E27FC236}">
                <a16:creationId xmlns:a16="http://schemas.microsoft.com/office/drawing/2014/main" id="{D0B540A0-9A44-9744-B5A2-82868303AE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8" y="6048000"/>
            <a:ext cx="885598" cy="6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9" name="Grafický objekt 2">
            <a:extLst>
              <a:ext uri="{FF2B5EF4-FFF2-40B4-BE49-F238E27FC236}">
                <a16:creationId xmlns:a16="http://schemas.microsoft.com/office/drawing/2014/main" id="{3ADAE73E-D711-E54F-83B3-02E9FED84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8" y="6048000"/>
            <a:ext cx="885598" cy="6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7" name="Grafický objekt 2">
            <a:extLst>
              <a:ext uri="{FF2B5EF4-FFF2-40B4-BE49-F238E27FC236}">
                <a16:creationId xmlns:a16="http://schemas.microsoft.com/office/drawing/2014/main" id="{04D04082-0EA8-E547-8617-0C8CA1141F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8" y="6048000"/>
            <a:ext cx="885598" cy="6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6" name="Grafický objekt 2">
            <a:extLst>
              <a:ext uri="{FF2B5EF4-FFF2-40B4-BE49-F238E27FC236}">
                <a16:creationId xmlns:a16="http://schemas.microsoft.com/office/drawing/2014/main" id="{D96A438F-F8EF-AC4F-8CCA-C90ACD758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8" y="6048000"/>
            <a:ext cx="885598" cy="6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7" name="Grafický objekt 2">
            <a:extLst>
              <a:ext uri="{FF2B5EF4-FFF2-40B4-BE49-F238E27FC236}">
                <a16:creationId xmlns:a16="http://schemas.microsoft.com/office/drawing/2014/main" id="{3C346B07-7E84-F44D-8487-EA7264B17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8" y="6048000"/>
            <a:ext cx="885598" cy="6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Referring verbs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B1BA9A2-C48E-4CD8-92BF-D27BE433F2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Academic writing</a:t>
            </a:r>
          </a:p>
          <a:p>
            <a:r>
              <a:rPr lang="en-US" dirty="0"/>
              <a:t>Seminar 5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F110A-875A-496A-9AC9-9F5FBAD0E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referring verbs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DF2E3-949D-4E28-BBA7-84417C8E8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802" y="1718266"/>
            <a:ext cx="8732939" cy="4413837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mean that the writer is presenting a case: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argue • claim • consider •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hypothesise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• suggest • believe • think • state.</a:t>
            </a: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Melville (2007) suggested that tax rates should be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harmonised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second group describe a reaction to a previously stated position: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accept • admit • agree with • deny • doubt.</a:t>
            </a:r>
          </a:p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Handlesmith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doubts Melville’s suggestion that tax rates should be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harmonised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Others include: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assume • conclude • discover • explain • imply • indicate • maintain • presume • reveal • show.</a:t>
            </a: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Patel (2003) assumes that inflation will remain low.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6306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CCFCF7C-0FB7-46E2-A1BE-1249094D1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32" y="507724"/>
            <a:ext cx="8357854" cy="5031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10C7C7-59A3-459F-A6B8-C90CD08DF755}"/>
              </a:ext>
            </a:extLst>
          </p:cNvPr>
          <p:cNvSpPr txBox="1"/>
          <p:nvPr/>
        </p:nvSpPr>
        <p:spPr>
          <a:xfrm>
            <a:off x="174071" y="5769676"/>
            <a:ext cx="8795858" cy="854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argue • claim • consider •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hypothesise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• suggest • believe • think • state</a:t>
            </a:r>
          </a:p>
          <a:p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accept • admit • agree with • deny • doubt</a:t>
            </a:r>
          </a:p>
          <a:p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assume • conclude • discover • explain • imply • indicate • presume • reveal • show.</a:t>
            </a:r>
          </a:p>
        </p:txBody>
      </p:sp>
    </p:spTree>
    <p:extLst>
      <p:ext uri="{BB962C8B-B14F-4D97-AF65-F5344CB8AC3E}">
        <p14:creationId xmlns:p14="http://schemas.microsoft.com/office/powerpoint/2010/main" val="2723142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CC288-07C3-44D4-AE84-72196814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referring verbs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84460-1B0B-4FA1-BE02-0B5CC77AB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20" y="2125266"/>
            <a:ext cx="8459888" cy="431709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small group of verbs is followed by the pattern (somebody/thing + for + noun/gerund):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blame • censure • commend • condemn •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criticise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"Lee (1998) blamed the media for creating uncertainty."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Another group is followed by (somebody/thing + as + noun/gerund):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assess •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• classify • define • describe • evaluate • identify • interpret • portray • present.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"Terry interprets rising oil prices as a result of the Asian recovery."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7237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8334C-72D9-41C1-B81C-5433C42D9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A29D0-7945-4613-A7F9-8C7C037C9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327F7-FFF2-4E2F-B6B7-424B2F510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43" y="955743"/>
            <a:ext cx="8988358" cy="39178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7560DC-A99B-429A-9499-0F6ED465C636}"/>
              </a:ext>
            </a:extLst>
          </p:cNvPr>
          <p:cNvSpPr txBox="1"/>
          <p:nvPr/>
        </p:nvSpPr>
        <p:spPr>
          <a:xfrm>
            <a:off x="251892" y="5189577"/>
            <a:ext cx="8795858" cy="6943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blame • censure • commend • condemn •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criticise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assess • </a:t>
            </a:r>
            <a:r>
              <a:rPr lang="en-US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characterise</a:t>
            </a:r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• classify • define • describe • evaluate • identify • interpret • portray • present.</a:t>
            </a:r>
          </a:p>
        </p:txBody>
      </p:sp>
    </p:spTree>
    <p:extLst>
      <p:ext uri="{BB962C8B-B14F-4D97-AF65-F5344CB8AC3E}">
        <p14:creationId xmlns:p14="http://schemas.microsoft.com/office/powerpoint/2010/main" val="2908166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E8EFA1-3387-E534-4729-ED6EF4DC4F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929264-93FA-CE09-51D1-62866ABEB8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14</a:t>
            </a:fld>
            <a:endParaRPr lang="en-GB" altLang="cs-CZ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E2BD76C-FC19-6CC9-AFDE-93C71209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Verbs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3CB4A2-9375-0E8F-878A-C40638D4C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Hard sciences have a more detached reporting style</a:t>
            </a:r>
          </a:p>
          <a:p>
            <a:pPr marL="243000" lvl="1" indent="0">
              <a:buNone/>
            </a:pPr>
            <a:r>
              <a:rPr lang="en-US" sz="1600" dirty="0"/>
              <a:t>	</a:t>
            </a:r>
            <a:r>
              <a:rPr lang="en-US" sz="1800" dirty="0"/>
              <a:t>The relevant theory was developed by Bruno.</a:t>
            </a:r>
          </a:p>
          <a:p>
            <a:pPr marL="243000" lvl="1" indent="0">
              <a:buNone/>
            </a:pPr>
            <a:r>
              <a:rPr lang="en-US" sz="1800" dirty="0"/>
              <a:t>	Stein et al. reported that a typical force..</a:t>
            </a:r>
          </a:p>
          <a:p>
            <a:pPr marL="243000" lvl="1" indent="0">
              <a:buNone/>
            </a:pPr>
            <a:r>
              <a:rPr lang="en-US" sz="1800" dirty="0"/>
              <a:t>	Paiva and </a:t>
            </a:r>
            <a:r>
              <a:rPr lang="en-US" sz="1800" dirty="0" err="1"/>
              <a:t>Venturinit</a:t>
            </a:r>
            <a:r>
              <a:rPr lang="en-US" sz="1800" dirty="0"/>
              <a:t> presented an alternative formulation…</a:t>
            </a:r>
          </a:p>
          <a:p>
            <a:endParaRPr lang="en-US" sz="2400" dirty="0"/>
          </a:p>
          <a:p>
            <a:r>
              <a:rPr lang="en-US" sz="2400" dirty="0"/>
              <a:t>Contrasted with soft sciences:</a:t>
            </a:r>
          </a:p>
          <a:p>
            <a:pPr marL="243000" lvl="1" indent="0">
              <a:buNone/>
            </a:pPr>
            <a:r>
              <a:rPr lang="en-US" sz="1600" dirty="0"/>
              <a:t>	</a:t>
            </a:r>
            <a:r>
              <a:rPr lang="en-US" sz="1800" dirty="0" err="1"/>
              <a:t>Baumgarter</a:t>
            </a:r>
            <a:r>
              <a:rPr lang="en-US" sz="1800" dirty="0"/>
              <a:t> and </a:t>
            </a:r>
            <a:r>
              <a:rPr lang="en-US" sz="1800" dirty="0" err="1"/>
              <a:t>Bagozzi</a:t>
            </a:r>
            <a:r>
              <a:rPr lang="en-US" sz="1800" dirty="0"/>
              <a:t> (1995) strongly recommend the use of…</a:t>
            </a:r>
          </a:p>
          <a:p>
            <a:pPr marL="243000" lvl="1" indent="0">
              <a:buNone/>
            </a:pPr>
            <a:r>
              <a:rPr lang="en-US" sz="1800" dirty="0"/>
              <a:t>	Law and Whitley (1989) argued, for instance, that…..</a:t>
            </a:r>
          </a:p>
          <a:p>
            <a:endParaRPr lang="en-US" sz="2400" dirty="0"/>
          </a:p>
          <a:p>
            <a:r>
              <a:rPr lang="en-US" sz="2400" dirty="0"/>
              <a:t>Plus use of evaluative adverbial comment</a:t>
            </a:r>
          </a:p>
          <a:p>
            <a:pPr marL="243000" lvl="1" indent="0">
              <a:buNone/>
            </a:pPr>
            <a:r>
              <a:rPr lang="en-US" sz="1600" dirty="0"/>
              <a:t>	</a:t>
            </a:r>
            <a:r>
              <a:rPr lang="en-US" sz="1800" dirty="0"/>
              <a:t>He argues, correctly to my mind, that…</a:t>
            </a:r>
          </a:p>
          <a:p>
            <a:pPr marL="243000" lvl="1" indent="0">
              <a:buNone/>
            </a:pPr>
            <a:r>
              <a:rPr lang="en-US" sz="1800" dirty="0"/>
              <a:t>	Churchland justifiably rejects this notion…. </a:t>
            </a:r>
          </a:p>
          <a:p>
            <a:pPr marL="243000" lvl="1" indent="0">
              <a:buNone/>
            </a:pPr>
            <a:r>
              <a:rPr lang="en-US" sz="1800" dirty="0"/>
              <a:t>	As Stern and Terrell, correctly assert…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5050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83A7F6-41C7-D196-47EB-225690D8F5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6FD1EC-8E70-B2C2-D933-AEF29BBCE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15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B1F0E5-A944-E751-F51E-C133C0A8C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Hedges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46C629-9191-736A-DE24-1946E4BEE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Hedging, also called </a:t>
            </a:r>
            <a:r>
              <a:rPr lang="en-US" sz="2400" i="1" dirty="0"/>
              <a:t>caution</a:t>
            </a:r>
            <a:r>
              <a:rPr lang="en-US" sz="2400" dirty="0"/>
              <a:t> or </a:t>
            </a:r>
            <a:r>
              <a:rPr lang="en-US" sz="2400" i="1" dirty="0"/>
              <a:t>cautious language</a:t>
            </a:r>
            <a:r>
              <a:rPr lang="en-US" sz="2400" dirty="0"/>
              <a:t> or </a:t>
            </a:r>
            <a:r>
              <a:rPr lang="en-US" sz="2400" i="1" dirty="0"/>
              <a:t>tentative language</a:t>
            </a:r>
            <a:r>
              <a:rPr lang="en-US" sz="2400" dirty="0"/>
              <a:t> or </a:t>
            </a:r>
            <a:r>
              <a:rPr lang="en-US" sz="2400" i="1" dirty="0"/>
              <a:t>vague language</a:t>
            </a:r>
            <a:r>
              <a:rPr lang="en-US" sz="2400" dirty="0"/>
              <a:t>, is a way of softening the language by making the claims or conclusions less absolute.</a:t>
            </a:r>
            <a:endParaRPr lang="en-US" altLang="cs-CZ" sz="2400" dirty="0">
              <a:latin typeface="+mj-lt"/>
              <a:sym typeface="Wingdings" panose="05000000000000000000" pitchFamily="2" charset="2"/>
            </a:endParaRPr>
          </a:p>
          <a:p>
            <a:pPr lvl="1">
              <a:buNone/>
            </a:pPr>
            <a:endParaRPr lang="en-US" altLang="cs-CZ" sz="2500" dirty="0">
              <a:latin typeface="+mj-lt"/>
            </a:endParaRPr>
          </a:p>
          <a:p>
            <a:pPr lvl="1">
              <a:buNone/>
            </a:pPr>
            <a:r>
              <a:rPr lang="en-US" altLang="cs-CZ" sz="2100" dirty="0">
                <a:latin typeface="+mj-lt"/>
              </a:rPr>
              <a:t>	</a:t>
            </a:r>
            <a:r>
              <a:rPr lang="en-US" sz="2400" dirty="0">
                <a:latin typeface="+mj-lt"/>
              </a:rPr>
              <a:t>Although duration of smoking is also important when considering risk, it is highly correlated with age, which itself is a risk factor, so separating their effects can be difficult; however, large studies tend to show a relation between duration and risk. Because light smoking seems to have dramatic effects on cardiovascular disease, shorter duration might also be associated with a higher than expected risk.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5079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83A7F6-41C7-D196-47EB-225690D8F5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6FD1EC-8E70-B2C2-D933-AEF29BBCE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16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B1F0E5-A944-E751-F51E-C133C0A8C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Hedges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46C629-9191-736A-DE24-1946E4BEE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endParaRPr lang="en-US" altLang="cs-CZ" sz="2500" dirty="0">
              <a:latin typeface="+mj-lt"/>
            </a:endParaRPr>
          </a:p>
          <a:p>
            <a:pPr lvl="1">
              <a:buNone/>
            </a:pPr>
            <a:r>
              <a:rPr lang="en-US" altLang="cs-CZ" sz="2100" dirty="0">
                <a:latin typeface="+mj-lt"/>
              </a:rPr>
              <a:t>	</a:t>
            </a:r>
            <a:r>
              <a:rPr lang="en-US" sz="2400" dirty="0">
                <a:latin typeface="+mj-lt"/>
              </a:rPr>
              <a:t>Although duration of smoking is also important when considering risk, it is highly correlated with age, which itself is a risk factor, so separating their effects </a:t>
            </a:r>
            <a:r>
              <a:rPr lang="en-US" sz="2400" dirty="0">
                <a:highlight>
                  <a:srgbClr val="FFFF00"/>
                </a:highlight>
                <a:latin typeface="+mj-lt"/>
              </a:rPr>
              <a:t>can</a:t>
            </a:r>
            <a:r>
              <a:rPr lang="en-US" sz="2400" dirty="0">
                <a:latin typeface="+mj-lt"/>
              </a:rPr>
              <a:t> be difficult; however, large studies </a:t>
            </a:r>
            <a:r>
              <a:rPr lang="en-US" sz="2400" dirty="0">
                <a:highlight>
                  <a:srgbClr val="FFFF00"/>
                </a:highlight>
                <a:latin typeface="+mj-lt"/>
              </a:rPr>
              <a:t>tend to </a:t>
            </a:r>
            <a:r>
              <a:rPr lang="en-US" sz="2400" dirty="0">
                <a:latin typeface="+mj-lt"/>
              </a:rPr>
              <a:t>show a relation between duration and risk. Because light smoking </a:t>
            </a:r>
            <a:r>
              <a:rPr lang="en-US" sz="2400" dirty="0">
                <a:highlight>
                  <a:srgbClr val="FFFF00"/>
                </a:highlight>
                <a:latin typeface="+mj-lt"/>
              </a:rPr>
              <a:t>seems to </a:t>
            </a:r>
            <a:r>
              <a:rPr lang="en-US" sz="2400" dirty="0">
                <a:latin typeface="+mj-lt"/>
              </a:rPr>
              <a:t>have dramatic effects on cardiovascular disease, shorter duration </a:t>
            </a:r>
            <a:r>
              <a:rPr lang="en-US" sz="2400" dirty="0">
                <a:highlight>
                  <a:srgbClr val="FFFF00"/>
                </a:highlight>
                <a:latin typeface="+mj-lt"/>
              </a:rPr>
              <a:t>might</a:t>
            </a:r>
            <a:r>
              <a:rPr lang="en-US" sz="2400" dirty="0">
                <a:latin typeface="+mj-lt"/>
              </a:rPr>
              <a:t> also be associated with a higher than expected risk.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3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72DFAC-F128-4AF2-80DF-DAB872B6DF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C1E25F-1670-4F27-9F3F-D1EF53A5DC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17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98ABCC-DCF7-4FD4-9326-757DE2EE6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</a:t>
            </a:r>
            <a:r>
              <a:rPr lang="cs-CZ" dirty="0"/>
              <a:t>express </a:t>
            </a:r>
            <a:r>
              <a:rPr lang="cs-CZ" dirty="0" err="1"/>
              <a:t>caution</a:t>
            </a:r>
            <a:r>
              <a:rPr lang="cs-CZ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028798-166D-41C2-9A44-779530EC2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569411" cy="4139998"/>
          </a:xfrm>
        </p:spPr>
        <p:txBody>
          <a:bodyPr/>
          <a:lstStyle/>
          <a:p>
            <a:pPr marL="54000" indent="0">
              <a:buNone/>
            </a:pPr>
            <a:r>
              <a:rPr lang="cs-CZ" dirty="0" err="1"/>
              <a:t>Introductory</a:t>
            </a:r>
            <a:r>
              <a:rPr lang="cs-CZ" dirty="0"/>
              <a:t> </a:t>
            </a:r>
            <a:r>
              <a:rPr lang="cs-CZ" dirty="0" err="1"/>
              <a:t>verbs</a:t>
            </a:r>
            <a:br>
              <a:rPr lang="cs-CZ" dirty="0"/>
            </a:br>
            <a:r>
              <a:rPr lang="en-US" dirty="0"/>
              <a:t>tend to ➞ </a:t>
            </a:r>
            <a:r>
              <a:rPr lang="en-US" i="1" dirty="0"/>
              <a:t>tendency</a:t>
            </a:r>
            <a:r>
              <a:rPr lang="en-US" dirty="0"/>
              <a:t> (n)</a:t>
            </a:r>
          </a:p>
          <a:p>
            <a:r>
              <a:rPr lang="en-US" dirty="0"/>
              <a:t>assume ➞ </a:t>
            </a:r>
            <a:r>
              <a:rPr lang="en-US" i="1" dirty="0"/>
              <a:t>assumption</a:t>
            </a:r>
            <a:r>
              <a:rPr lang="en-US" dirty="0"/>
              <a:t> (n)</a:t>
            </a:r>
          </a:p>
          <a:p>
            <a:r>
              <a:rPr lang="en-US" dirty="0"/>
              <a:t>indicate ➞ </a:t>
            </a:r>
            <a:r>
              <a:rPr lang="en-US" i="1" dirty="0"/>
              <a:t>indication</a:t>
            </a:r>
            <a:r>
              <a:rPr lang="en-US" dirty="0"/>
              <a:t> (n)</a:t>
            </a:r>
          </a:p>
          <a:p>
            <a:r>
              <a:rPr lang="en-US" dirty="0"/>
              <a:t>estimate ➞ </a:t>
            </a:r>
            <a:r>
              <a:rPr lang="en-US" i="1" dirty="0"/>
              <a:t>estimate</a:t>
            </a:r>
            <a:r>
              <a:rPr lang="en-US" dirty="0"/>
              <a:t> (n)</a:t>
            </a:r>
          </a:p>
          <a:p>
            <a:r>
              <a:rPr lang="en-US" dirty="0"/>
              <a:t>seem to ➞ </a:t>
            </a:r>
            <a:r>
              <a:rPr lang="en-US" i="1" dirty="0"/>
              <a:t>seemingly</a:t>
            </a:r>
            <a:r>
              <a:rPr lang="en-US" dirty="0"/>
              <a:t> (adv)</a:t>
            </a:r>
          </a:p>
          <a:p>
            <a:r>
              <a:rPr lang="en-US" dirty="0"/>
              <a:t>appear to be ➞ </a:t>
            </a:r>
            <a:r>
              <a:rPr lang="en-US" i="1" dirty="0"/>
              <a:t>apparently</a:t>
            </a:r>
            <a:r>
              <a:rPr lang="en-US" dirty="0"/>
              <a:t> (adv)</a:t>
            </a:r>
          </a:p>
          <a:p>
            <a:r>
              <a:rPr lang="en-US" dirty="0"/>
              <a:t>doubt ➞ </a:t>
            </a:r>
            <a:r>
              <a:rPr lang="en-US" i="1" dirty="0"/>
              <a:t>doubtful</a:t>
            </a:r>
            <a:r>
              <a:rPr lang="en-US" dirty="0"/>
              <a:t> (adj)</a:t>
            </a:r>
          </a:p>
          <a:p>
            <a:r>
              <a:rPr lang="en-US" dirty="0"/>
              <a:t>believe</a:t>
            </a:r>
          </a:p>
          <a:p>
            <a:r>
              <a:rPr lang="en-US" dirty="0"/>
              <a:t>suggest</a:t>
            </a:r>
          </a:p>
          <a:p>
            <a:r>
              <a:rPr lang="en-US" dirty="0"/>
              <a:t>think</a:t>
            </a:r>
          </a:p>
          <a:p>
            <a:endParaRPr lang="cs-CZ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DE76728-9C8F-49CF-B99D-B682621F2CBE}"/>
              </a:ext>
            </a:extLst>
          </p:cNvPr>
          <p:cNvSpPr txBox="1">
            <a:spLocks/>
          </p:cNvSpPr>
          <p:nvPr/>
        </p:nvSpPr>
        <p:spPr>
          <a:xfrm>
            <a:off x="5039810" y="1692002"/>
            <a:ext cx="3927727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buNone/>
            </a:pPr>
            <a:r>
              <a:rPr lang="cs-CZ" dirty="0" err="1"/>
              <a:t>Modal</a:t>
            </a:r>
            <a:r>
              <a:rPr lang="cs-CZ" dirty="0"/>
              <a:t> </a:t>
            </a:r>
            <a:r>
              <a:rPr lang="cs-CZ" dirty="0" err="1"/>
              <a:t>verbs</a:t>
            </a:r>
            <a:r>
              <a:rPr lang="en-US" dirty="0"/>
              <a:t> </a:t>
            </a:r>
            <a:r>
              <a:rPr lang="cs-CZ" dirty="0" err="1"/>
              <a:t>expressing</a:t>
            </a:r>
            <a:r>
              <a:rPr lang="cs-CZ" dirty="0"/>
              <a:t> </a:t>
            </a:r>
            <a:r>
              <a:rPr lang="cs-CZ" dirty="0" err="1"/>
              <a:t>uncertainty</a:t>
            </a:r>
            <a:r>
              <a:rPr lang="en-US" dirty="0"/>
              <a:t> instead of more certain modals such as </a:t>
            </a:r>
            <a:r>
              <a:rPr lang="en-US" i="1" dirty="0"/>
              <a:t>will</a:t>
            </a:r>
            <a:r>
              <a:rPr lang="en-US" dirty="0"/>
              <a:t> or </a:t>
            </a:r>
            <a:r>
              <a:rPr lang="en-US" i="1" dirty="0"/>
              <a:t>would: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 err="1"/>
              <a:t>may</a:t>
            </a:r>
            <a:endParaRPr lang="cs-CZ" dirty="0"/>
          </a:p>
          <a:p>
            <a:r>
              <a:rPr lang="cs-CZ" dirty="0" err="1"/>
              <a:t>might</a:t>
            </a:r>
            <a:endParaRPr lang="cs-CZ" dirty="0"/>
          </a:p>
          <a:p>
            <a:r>
              <a:rPr lang="cs-CZ" dirty="0" err="1"/>
              <a:t>can</a:t>
            </a:r>
            <a:endParaRPr lang="cs-CZ" dirty="0"/>
          </a:p>
          <a:p>
            <a:r>
              <a:rPr lang="cs-CZ" dirty="0" err="1"/>
              <a:t>could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2530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72DFAC-F128-4AF2-80DF-DAB872B6DF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C1E25F-1670-4F27-9F3F-D1EF53A5DC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18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98ABCC-DCF7-4FD4-9326-757DE2EE6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</a:t>
            </a:r>
            <a:r>
              <a:rPr lang="cs-CZ" dirty="0"/>
              <a:t>express </a:t>
            </a:r>
            <a:r>
              <a:rPr lang="cs-CZ" dirty="0" err="1"/>
              <a:t>caution</a:t>
            </a:r>
            <a:r>
              <a:rPr lang="cs-CZ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028798-166D-41C2-9A44-779530EC2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569411" cy="4139998"/>
          </a:xfrm>
        </p:spPr>
        <p:txBody>
          <a:bodyPr/>
          <a:lstStyle/>
          <a:p>
            <a:r>
              <a:rPr lang="en-US" dirty="0"/>
              <a:t>probably ➞ </a:t>
            </a:r>
            <a:r>
              <a:rPr lang="en-US" i="1" dirty="0"/>
              <a:t>probable</a:t>
            </a:r>
            <a:r>
              <a:rPr lang="en-US" dirty="0"/>
              <a:t> (adj), </a:t>
            </a:r>
            <a:r>
              <a:rPr lang="en-US" i="1" dirty="0"/>
              <a:t>probability</a:t>
            </a:r>
            <a:r>
              <a:rPr lang="en-US" dirty="0"/>
              <a:t> (n)</a:t>
            </a:r>
          </a:p>
          <a:p>
            <a:r>
              <a:rPr lang="en-US" dirty="0"/>
              <a:t>possibly ➞ </a:t>
            </a:r>
            <a:r>
              <a:rPr lang="en-US" i="1" dirty="0"/>
              <a:t>possible</a:t>
            </a:r>
            <a:r>
              <a:rPr lang="en-US" dirty="0"/>
              <a:t> (adj), </a:t>
            </a:r>
          </a:p>
          <a:p>
            <a:r>
              <a:rPr lang="en-US" i="1" dirty="0"/>
              <a:t>possibility</a:t>
            </a:r>
            <a:r>
              <a:rPr lang="en-US" dirty="0"/>
              <a:t> (n)</a:t>
            </a:r>
          </a:p>
          <a:p>
            <a:r>
              <a:rPr lang="en-US" dirty="0"/>
              <a:t>seemingly ➞ </a:t>
            </a:r>
            <a:r>
              <a:rPr lang="en-US" i="1" dirty="0"/>
              <a:t>seem to</a:t>
            </a:r>
            <a:r>
              <a:rPr lang="en-US" dirty="0"/>
              <a:t> (v)</a:t>
            </a:r>
          </a:p>
          <a:p>
            <a:r>
              <a:rPr lang="en-US" dirty="0"/>
              <a:t>apparently ➞ </a:t>
            </a:r>
            <a:r>
              <a:rPr lang="en-US" i="1" dirty="0"/>
              <a:t>appear to be</a:t>
            </a:r>
            <a:r>
              <a:rPr lang="en-US" dirty="0"/>
              <a:t> (v)</a:t>
            </a:r>
          </a:p>
          <a:p>
            <a:r>
              <a:rPr lang="en-US" dirty="0"/>
              <a:t>arguably</a:t>
            </a:r>
          </a:p>
          <a:p>
            <a:r>
              <a:rPr lang="en-US" dirty="0"/>
              <a:t>perhaps</a:t>
            </a:r>
          </a:p>
          <a:p>
            <a:r>
              <a:rPr lang="en-US" dirty="0"/>
              <a:t>maybe</a:t>
            </a:r>
          </a:p>
          <a:p>
            <a:r>
              <a:rPr lang="en-US" dirty="0"/>
              <a:t>presumably</a:t>
            </a:r>
          </a:p>
          <a:p>
            <a:r>
              <a:rPr lang="en-US" dirty="0"/>
              <a:t>conceivably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DE76728-9C8F-49CF-B99D-B682621F2CBE}"/>
              </a:ext>
            </a:extLst>
          </p:cNvPr>
          <p:cNvSpPr txBox="1">
            <a:spLocks/>
          </p:cNvSpPr>
          <p:nvPr/>
        </p:nvSpPr>
        <p:spPr>
          <a:xfrm>
            <a:off x="5039810" y="1692002"/>
            <a:ext cx="3927727" cy="4139998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sometimes</a:t>
            </a:r>
          </a:p>
          <a:p>
            <a:r>
              <a:rPr lang="en-US" dirty="0"/>
              <a:t>often</a:t>
            </a:r>
          </a:p>
          <a:p>
            <a:r>
              <a:rPr lang="en-US" dirty="0"/>
              <a:t>generally</a:t>
            </a:r>
          </a:p>
          <a:p>
            <a:r>
              <a:rPr lang="en-US" dirty="0"/>
              <a:t>usually</a:t>
            </a:r>
          </a:p>
          <a:p>
            <a:r>
              <a:rPr lang="en-US" dirty="0"/>
              <a:t>commonly</a:t>
            </a:r>
          </a:p>
          <a:p>
            <a:r>
              <a:rPr lang="en-US" dirty="0"/>
              <a:t>frequently</a:t>
            </a:r>
          </a:p>
          <a:p>
            <a:r>
              <a:rPr lang="en-US" dirty="0"/>
              <a:t>occasionally </a:t>
            </a:r>
          </a:p>
          <a:p>
            <a:r>
              <a:rPr lang="en-US" dirty="0"/>
              <a:t>in general</a:t>
            </a:r>
          </a:p>
          <a:p>
            <a:r>
              <a:rPr lang="en-US" dirty="0"/>
              <a:t>as a rule</a:t>
            </a:r>
          </a:p>
          <a:p>
            <a:r>
              <a:rPr lang="en-US" dirty="0"/>
              <a:t>approximately</a:t>
            </a:r>
          </a:p>
          <a:p>
            <a:r>
              <a:rPr lang="en-US" dirty="0"/>
              <a:t>roughly</a:t>
            </a:r>
          </a:p>
          <a:p>
            <a:r>
              <a:rPr lang="en-US" dirty="0"/>
              <a:t>about</a:t>
            </a:r>
          </a:p>
          <a:p>
            <a:r>
              <a:rPr lang="en-US" dirty="0"/>
              <a:t>reasonably</a:t>
            </a:r>
          </a:p>
          <a:p>
            <a:r>
              <a:rPr lang="en-US" dirty="0"/>
              <a:t>somehow</a:t>
            </a:r>
          </a:p>
          <a:p>
            <a:r>
              <a:rPr lang="en-US" dirty="0"/>
              <a:t>somewhat</a:t>
            </a:r>
          </a:p>
        </p:txBody>
      </p:sp>
    </p:spTree>
    <p:extLst>
      <p:ext uri="{BB962C8B-B14F-4D97-AF65-F5344CB8AC3E}">
        <p14:creationId xmlns:p14="http://schemas.microsoft.com/office/powerpoint/2010/main" val="4188667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D61EA5-E8FC-40C4-BEB2-A228F6005D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DDAA7A-0C3C-4858-BE35-63136EA444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19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DCD4C-75A2-4451-BB73-624487C1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write</a:t>
            </a:r>
            <a:r>
              <a:rPr lang="cs-CZ" dirty="0"/>
              <a:t> </a:t>
            </a:r>
            <a:r>
              <a:rPr lang="cs-CZ" dirty="0" err="1"/>
              <a:t>objectively</a:t>
            </a:r>
            <a:br>
              <a:rPr lang="cs-CZ" dirty="0"/>
            </a:b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3485D1-0680-4F1F-8B9A-1F5C7D5FC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Use passive</a:t>
            </a:r>
          </a:p>
          <a:p>
            <a:endParaRPr lang="en-US" dirty="0"/>
          </a:p>
          <a:p>
            <a:r>
              <a:rPr lang="en-US" dirty="0"/>
              <a:t>Objective tone is most often connected with the use of passive, which removes the actor from the sentence. For example:</a:t>
            </a:r>
          </a:p>
          <a:p>
            <a:endParaRPr lang="en-US" dirty="0"/>
          </a:p>
          <a:p>
            <a:r>
              <a:rPr lang="en-US" dirty="0"/>
              <a:t>The experiment was conducted.</a:t>
            </a:r>
          </a:p>
          <a:p>
            <a:r>
              <a:rPr lang="en-US" strike="sngStrike" dirty="0"/>
              <a:t>I conducted the experiment.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length of the string was measured using a ruler.</a:t>
            </a:r>
          </a:p>
          <a:p>
            <a:r>
              <a:rPr lang="en-US" strike="sngStrike" dirty="0"/>
              <a:t>I measured the length of the string with a ruler.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2409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D770D1-6794-8FCF-D618-53CECCE8D4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AAD69B-C955-F899-AC56-3EF105997D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240253-FC32-392E-8546-64A5DC2E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AC67D8-9437-CBD8-3599-DFE904F38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10453A-8C8A-2A7A-1CF7-FEE13E110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000"/>
            <a:ext cx="9144000" cy="498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05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D61EA5-E8FC-40C4-BEB2-A228F6005D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DDAA7A-0C3C-4858-BE35-63136EA444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20</a:t>
            </a:fld>
            <a:endParaRPr lang="en-GB" altLang="cs-CZ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3485D1-0680-4F1F-8B9A-1F5C7D5FC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378000"/>
            <a:ext cx="8064900" cy="5454000"/>
          </a:xfrm>
        </p:spPr>
        <p:txBody>
          <a:bodyPr/>
          <a:lstStyle/>
          <a:p>
            <a:pPr marL="54000" indent="0">
              <a:buNone/>
            </a:pPr>
            <a:r>
              <a:rPr lang="en-US" sz="2000" b="1" dirty="0"/>
              <a:t>Focus on the evidence</a:t>
            </a:r>
          </a:p>
          <a:p>
            <a:r>
              <a:rPr lang="en-US" sz="2000" dirty="0"/>
              <a:t>Another way to use active voice while remaining objective is to focus on the evidence, and make this the subject of the sentence. </a:t>
            </a:r>
          </a:p>
          <a:p>
            <a:endParaRPr lang="en-US" sz="2000" dirty="0"/>
          </a:p>
          <a:p>
            <a:pPr marL="54000" indent="0">
              <a:buNone/>
            </a:pPr>
            <a:r>
              <a:rPr lang="en-US" sz="2000" dirty="0"/>
              <a:t>For example:</a:t>
            </a:r>
          </a:p>
          <a:p>
            <a:r>
              <a:rPr lang="en-US" sz="2000" dirty="0"/>
              <a:t>The findings show...</a:t>
            </a:r>
          </a:p>
          <a:p>
            <a:r>
              <a:rPr lang="en-US" sz="2000" dirty="0"/>
              <a:t>The data illustrate...</a:t>
            </a:r>
          </a:p>
          <a:p>
            <a:r>
              <a:rPr lang="en-US" sz="2000" dirty="0"/>
              <a:t>The graph displays...</a:t>
            </a:r>
          </a:p>
          <a:p>
            <a:r>
              <a:rPr lang="en-US" sz="2000" dirty="0"/>
              <a:t>The literature indicates...</a:t>
            </a:r>
          </a:p>
          <a:p>
            <a:endParaRPr lang="en-US" sz="2000" b="1" dirty="0"/>
          </a:p>
          <a:p>
            <a:r>
              <a:rPr lang="en-US" sz="2000" b="1" dirty="0"/>
              <a:t>Use evidence from sources</a:t>
            </a:r>
          </a:p>
          <a:p>
            <a:r>
              <a:rPr lang="en-US" sz="2000" dirty="0"/>
              <a:t>Evidence from sources is a common feature of objective academic writing. This generally uses the third person active. For example:</a:t>
            </a:r>
          </a:p>
          <a:p>
            <a:r>
              <a:rPr lang="en-US" sz="2000" dirty="0"/>
              <a:t>Newbold (2021) shows that... He further demonstrates the relationship between...</a:t>
            </a:r>
          </a:p>
          <a:p>
            <a:r>
              <a:rPr lang="en-US" sz="2000" dirty="0"/>
              <a:t>Greene and Atwood (2013) suggest that...</a:t>
            </a:r>
          </a:p>
          <a:p>
            <a:endParaRPr lang="en-US" sz="2000" dirty="0">
              <a:effectLst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4EDE6FA-B060-4FB2-B81A-8BBA8D17E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7797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D61EA5-E8FC-40C4-BEB2-A228F6005D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DDAA7A-0C3C-4858-BE35-63136EA444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21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DCD4C-75A2-4451-BB73-624487C1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Use </a:t>
            </a:r>
            <a:r>
              <a:rPr lang="cs-CZ" dirty="0" err="1"/>
              <a:t>impersonal</a:t>
            </a:r>
            <a:r>
              <a:rPr lang="cs-CZ" dirty="0"/>
              <a:t> </a:t>
            </a:r>
            <a:r>
              <a:rPr lang="cs-CZ" dirty="0" err="1"/>
              <a:t>constructions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3485D1-0680-4F1F-8B9A-1F5C7D5FC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Impersonal constructions with </a:t>
            </a:r>
            <a:r>
              <a:rPr lang="en-US" i="1" dirty="0"/>
              <a:t>It</a:t>
            </a:r>
            <a:r>
              <a:rPr lang="en-US" dirty="0"/>
              <a:t> and </a:t>
            </a:r>
            <a:r>
              <a:rPr lang="en-US" i="1" dirty="0"/>
              <a:t>There</a:t>
            </a:r>
            <a:r>
              <a:rPr lang="en-US" dirty="0"/>
              <a:t> are common ways to write objectively. These structures are often used with hedges (to soften the information) and boosters (to strengthen it).</a:t>
            </a:r>
          </a:p>
          <a:p>
            <a:endParaRPr lang="en-US" dirty="0"/>
          </a:p>
          <a:p>
            <a:r>
              <a:rPr lang="en-US" dirty="0"/>
              <a:t>It is clear that... (booster)</a:t>
            </a:r>
          </a:p>
          <a:p>
            <a:r>
              <a:rPr lang="en-US" dirty="0"/>
              <a:t>It appears that... (hedge)</a:t>
            </a:r>
          </a:p>
          <a:p>
            <a:r>
              <a:rPr lang="en-US" strike="sngStrike" dirty="0"/>
              <a:t>I believe that...</a:t>
            </a:r>
            <a:endParaRPr lang="en-US" dirty="0"/>
          </a:p>
          <a:p>
            <a:br>
              <a:rPr lang="en-US" dirty="0"/>
            </a:br>
            <a:r>
              <a:rPr lang="en-US" dirty="0"/>
              <a:t>There are three reasons for this.</a:t>
            </a:r>
          </a:p>
          <a:p>
            <a:r>
              <a:rPr lang="en-US" strike="sngStrike" dirty="0"/>
              <a:t>I have identified three reasons for this.</a:t>
            </a:r>
            <a:endParaRPr lang="en-US" dirty="0"/>
          </a:p>
          <a:p>
            <a:br>
              <a:rPr lang="en-US" dirty="0"/>
            </a:br>
            <a:r>
              <a:rPr lang="en-US" dirty="0"/>
              <a:t>There are several disadvantages of this approach.</a:t>
            </a:r>
          </a:p>
          <a:p>
            <a:r>
              <a:rPr lang="en-US" strike="sngStrike" dirty="0"/>
              <a:t>This is a terrible idea.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84266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B22C9B-3541-4C07-A531-33A4EE45BB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A468A-2503-4006-968D-65F9EA27B8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22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91AD60-5254-434A-8E7B-4C8F65E92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Personify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writing</a:t>
            </a:r>
            <a:br>
              <a:rPr lang="cs-CZ" dirty="0"/>
            </a:b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9137DD-8864-433E-A8C9-AC8308910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Another way to write objectively is to personify the writing (essay, report, etc.) and make this the subject of the sentence.</a:t>
            </a:r>
          </a:p>
          <a:p>
            <a:endParaRPr lang="en-US" dirty="0"/>
          </a:p>
          <a:p>
            <a:r>
              <a:rPr lang="en-US" dirty="0"/>
              <a:t>This essay considers the role of diesel emissions in global warming.</a:t>
            </a:r>
          </a:p>
          <a:p>
            <a:r>
              <a:rPr lang="en-US" strike="sngStrike" dirty="0"/>
              <a:t>I will discuss the role of diesel emissions in global warming.</a:t>
            </a:r>
            <a:endParaRPr lang="en-US" dirty="0"/>
          </a:p>
          <a:p>
            <a:br>
              <a:rPr lang="en-US" dirty="0"/>
            </a:br>
            <a:r>
              <a:rPr lang="en-US" dirty="0"/>
              <a:t>This report has shown that...</a:t>
            </a:r>
          </a:p>
          <a:p>
            <a:r>
              <a:rPr lang="en-US" strike="sngStrike" dirty="0"/>
              <a:t>I have shown that...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1700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text on a page&#10;&#10;Description automatically generated">
            <a:extLst>
              <a:ext uri="{FF2B5EF4-FFF2-40B4-BE49-F238E27FC236}">
                <a16:creationId xmlns:a16="http://schemas.microsoft.com/office/drawing/2014/main" id="{B230E95E-E7F2-41D1-87DF-31F7E03A5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47" y="113406"/>
            <a:ext cx="6344653" cy="6631187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F44869-21BF-433E-BE74-00B9A00E4C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https://www.aerogrammestudio.com/2014/08/05/this-sentence-has-five-words/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393221-38C9-4A04-B21F-D577C6944F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23</a:t>
            </a:fld>
            <a:endParaRPr lang="en-GB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701767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6F36-E871-4E7B-BF7D-045766367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adverbs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841F1-6E55-4337-83CA-E19285038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9913"/>
            <a:ext cx="7886700" cy="4346994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Adverbs are used in academic writing in a variety of ways.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to provide more detail, with verbs and adjectives:</a:t>
            </a:r>
          </a:p>
          <a:p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Reasonably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data are available for only . . .</a:t>
            </a:r>
          </a:p>
          <a:p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Economists 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traditionally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argued for import controls.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individually, often at the beginning of sentences, to introduce new points or link sentences together:</a:t>
            </a:r>
          </a:p>
          <a:p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Currently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Earth’s atmosphere appears to be warming up.</a:t>
            </a:r>
          </a:p>
          <a:p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Alternatively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use of non-conventional renewable energies . . .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Adverbs used individually need to be employed with care. It is dangerous to overuse them. Adverbs such as ‘fortunately’ or ‘remarkably’ may be unsuitable</a:t>
            </a:r>
          </a:p>
        </p:txBody>
      </p:sp>
    </p:spTree>
    <p:extLst>
      <p:ext uri="{BB962C8B-B14F-4D97-AF65-F5344CB8AC3E}">
        <p14:creationId xmlns:p14="http://schemas.microsoft.com/office/powerpoint/2010/main" val="254170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1B889-F225-418E-8614-9B77BB855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adverbs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5B51A-7CA6-4E86-8E65-3658C0554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Adverbs linked to verbs and adjectives usually fall into three groups: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time (when?)</a:t>
            </a: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previously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published</a:t>
            </a: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retrospectively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examined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degree (how much?)</a:t>
            </a: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declined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considerably</a:t>
            </a: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contribute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substantially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manner (in what way?)</a:t>
            </a: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financially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complicated</a:t>
            </a: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remotely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located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74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9FC6A-C618-4C7E-B67D-DEDAF10A6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32" y="1064419"/>
            <a:ext cx="8942569" cy="35575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188B39-4F0B-4E85-A1FC-88E6A9F36CBC}"/>
              </a:ext>
            </a:extLst>
          </p:cNvPr>
          <p:cNvSpPr txBox="1"/>
          <p:nvPr/>
        </p:nvSpPr>
        <p:spPr>
          <a:xfrm>
            <a:off x="219812" y="5041268"/>
            <a:ext cx="8704377" cy="854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Time: 	  recently increasingly originally presently currently traditionally continuously</a:t>
            </a:r>
          </a:p>
          <a:p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Degree:  clearly particularly broadly highly wholly crucially emphatically</a:t>
            </a:r>
          </a:p>
          <a:p>
            <a:r>
              <a:rPr lang="en-US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Manner: (un)surprisingly factually politically locally alternatively similarly psychologically</a:t>
            </a:r>
          </a:p>
        </p:txBody>
      </p:sp>
    </p:spTree>
    <p:extLst>
      <p:ext uri="{BB962C8B-B14F-4D97-AF65-F5344CB8AC3E}">
        <p14:creationId xmlns:p14="http://schemas.microsoft.com/office/powerpoint/2010/main" val="1611995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AB4FD0-9E29-3F24-EE5A-D1C1FE24A3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0DF336-2C17-DEEE-4776-64B2EE7636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90DA16-4D6D-862B-C993-A65507163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5E69F5-EBF1-DCEA-EFFA-A741FAB0F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67F6A4-6B9F-A31D-56FC-6C9923242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3015"/>
            <a:ext cx="9144000" cy="471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1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E63C7D-3F2C-4C93-3529-814737AE9F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4094D8-EDB7-8791-FA84-AF31EEC947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4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1A0E88-6D68-C5B0-A655-F6A2FB53C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B8F4CC-D2DE-A108-4921-1139520B1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525D9C-7CF4-F5DB-BCF2-C30A43202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687"/>
            <a:ext cx="9144000" cy="455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44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71581A-F737-129E-2A84-60E3896F9E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E76D48-55E1-63AC-2A49-6107EAF0CD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5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9E46B2-F6AB-CEC3-2F31-DBCE93E24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C9E735-D34A-1305-E29B-D46B9F8FC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ECF6E-2811-7E68-F980-C565020EA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2997"/>
            <a:ext cx="9144000" cy="550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42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89CFC5-8983-2DE9-7118-BE270C941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E29B22-5B5B-91A6-F251-A68F4CC712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6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283465-78A1-3ED1-2110-4B8BE53C9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meaning of agreement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A82C49-9210-CC73-C573-F1A58C585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E68C4F-D258-6172-7EE6-209196F26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1560"/>
            <a:ext cx="9144000" cy="532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0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5C34EB-29CE-8D75-476F-5882F0C682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F7CAEA-6EE2-58E3-F61D-74BA35CA3F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7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EABCA8-76D8-9C86-A15A-A73EC11B8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meaning of disagreement</a:t>
            </a:r>
            <a:endParaRPr lang="cs-C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00FD0E-BA74-DE47-53F1-C98B5B87E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6B885B-5DC3-2BBD-7E1D-421C85AE2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1576"/>
            <a:ext cx="9144000" cy="545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9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82BFB7-21F6-DD22-42F1-F5B7E4E506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A7AA18-A810-4ACC-9931-87A05829F2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8</a:t>
            </a:fld>
            <a:endParaRPr lang="en-GB" altLang="cs-CZ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607AEC-AF51-24C2-FDA8-4651F6C3B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B5D0B8-509A-6532-0F5F-F51B7BD80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DFB44F-1E31-935F-0B53-EAA90E234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7576"/>
            <a:ext cx="9144000" cy="376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16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339A5-D8FF-4772-890D-8A62F814E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referring verbs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F5823B-E0C2-4DBA-B086-0C563FB8F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Referring verbs are used to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summarise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another writer’s ideas:</a:t>
            </a:r>
          </a:p>
          <a:p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Previn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argued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interest rates were too low.</a:t>
            </a: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Bakewell (1992)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most managers tended to use traditional terms . . 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may also be used to introduce a quotation:</a:t>
            </a:r>
          </a:p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As Scott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‘Comment is free but facts are sacred.’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of these verbs are followed by a noun clause beginning with ‘that’.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35677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econ-prezentace-4-3-en.potx" id="{524521D0-074D-4CC6-9707-E4BBD7539CB5}" vid="{C7C7CF88-F347-40E8-AA7F-9D4FFCBBDA9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6BCA3A5965F72478106BF84B6303C52" ma:contentTypeVersion="4" ma:contentTypeDescription="Vytvoří nový dokument" ma:contentTypeScope="" ma:versionID="eb684b9cd44707b7915c1179543393e5">
  <xsd:schema xmlns:xsd="http://www.w3.org/2001/XMLSchema" xmlns:xs="http://www.w3.org/2001/XMLSchema" xmlns:p="http://schemas.microsoft.com/office/2006/metadata/properties" xmlns:ns2="43a42a8f-c777-4557-8883-d25198a7ae98" targetNamespace="http://schemas.microsoft.com/office/2006/metadata/properties" ma:root="true" ma:fieldsID="bc76cb1345924d55cf7b633fce80cb49" ns2:_="">
    <xsd:import namespace="43a42a8f-c777-4557-8883-d25198a7ae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a42a8f-c777-4557-8883-d25198a7ae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B258A2-D650-4DEA-8A7A-2DA5851EDF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4EF195-1A05-4A39-A8C8-73C6F30B7BDC}">
  <ds:schemaRefs>
    <ds:schemaRef ds:uri="http://schemas.openxmlformats.org/package/2006/metadata/core-properties"/>
    <ds:schemaRef ds:uri="http://purl.org/dc/terms/"/>
    <ds:schemaRef ds:uri="http://www.w3.org/XML/1998/namespace"/>
    <ds:schemaRef ds:uri="43a42a8f-c777-4557-8883-d25198a7ae98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149E617-17C5-490A-B15E-E29F97A016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a42a8f-c777-4557-8883-d25198a7ae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muni-econ-prezentace-4-3-en (1)</Template>
  <TotalTime>736</TotalTime>
  <Words>1490</Words>
  <Application>Microsoft Office PowerPoint</Application>
  <PresentationFormat>On-screen Show (4:3)</PresentationFormat>
  <Paragraphs>207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Galliard-Roman</vt:lpstr>
      <vt:lpstr>Tahoma</vt:lpstr>
      <vt:lpstr>Times New Roman</vt:lpstr>
      <vt:lpstr>Wingdings</vt:lpstr>
      <vt:lpstr>Presentation_MU_EN</vt:lpstr>
      <vt:lpstr>Referring verbs   </vt:lpstr>
      <vt:lpstr>PowerPoint Presentation</vt:lpstr>
      <vt:lpstr>PowerPoint Presentation</vt:lpstr>
      <vt:lpstr>PowerPoint Presentation</vt:lpstr>
      <vt:lpstr>PowerPoint Presentation</vt:lpstr>
      <vt:lpstr>General meaning of agreement</vt:lpstr>
      <vt:lpstr>General meaning of disagreement</vt:lpstr>
      <vt:lpstr>PowerPoint Presentation</vt:lpstr>
      <vt:lpstr>Using referring verbs</vt:lpstr>
      <vt:lpstr>Using referring verbs</vt:lpstr>
      <vt:lpstr>PowerPoint Presentation</vt:lpstr>
      <vt:lpstr>Further referring verbs</vt:lpstr>
      <vt:lpstr>PowerPoint Presentation</vt:lpstr>
      <vt:lpstr>Reporting Verbs</vt:lpstr>
      <vt:lpstr>Hedges</vt:lpstr>
      <vt:lpstr>Hedges</vt:lpstr>
      <vt:lpstr>How to express caution </vt:lpstr>
      <vt:lpstr>How to express caution </vt:lpstr>
      <vt:lpstr>How to write objectively </vt:lpstr>
      <vt:lpstr>PowerPoint Presentation</vt:lpstr>
      <vt:lpstr>Use impersonal constructions</vt:lpstr>
      <vt:lpstr>Personify the writing </vt:lpstr>
      <vt:lpstr>PowerPoint Presentation</vt:lpstr>
      <vt:lpstr>Using adverbs</vt:lpstr>
      <vt:lpstr>Using adverbs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Annotated Bibliography</dc:title>
  <dc:creator>Martin Guzi</dc:creator>
  <cp:lastModifiedBy>Martin Guzi</cp:lastModifiedBy>
  <cp:revision>68</cp:revision>
  <cp:lastPrinted>2022-10-10T09:28:11Z</cp:lastPrinted>
  <dcterms:created xsi:type="dcterms:W3CDTF">2022-03-01T16:30:44Z</dcterms:created>
  <dcterms:modified xsi:type="dcterms:W3CDTF">2024-04-24T15:18:44Z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0x010100F6BCA3A5965F72478106BF84B6303C52</vt:lpwstr>
  </property>
</Properties>
</file>