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8" r:id="rId3"/>
    <p:sldId id="285" r:id="rId4"/>
    <p:sldId id="329" r:id="rId5"/>
    <p:sldId id="331" r:id="rId6"/>
    <p:sldId id="351" r:id="rId7"/>
    <p:sldId id="349" r:id="rId8"/>
    <p:sldId id="342" r:id="rId9"/>
    <p:sldId id="345" r:id="rId10"/>
    <p:sldId id="350" r:id="rId11"/>
    <p:sldId id="355" r:id="rId12"/>
    <p:sldId id="344" r:id="rId13"/>
    <p:sldId id="343" r:id="rId14"/>
    <p:sldId id="352" r:id="rId15"/>
    <p:sldId id="353" r:id="rId16"/>
    <p:sldId id="354" r:id="rId17"/>
    <p:sldId id="356" r:id="rId18"/>
    <p:sldId id="34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B9006E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6754" autoAdjust="0"/>
  </p:normalViewPr>
  <p:slideViewPr>
    <p:cSldViewPr snapToGrid="0">
      <p:cViewPr varScale="1">
        <p:scale>
          <a:sx n="75" d="100"/>
          <a:sy n="75" d="100"/>
        </p:scale>
        <p:origin x="28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714004090?casa_token=tP--St2cpw4AAAAA:zDMxXZCgW4n0_Nd81imbUF__hKVMVz97nLEj6M3bm9PYXcTzKmaDT9glYDGfK_-JCiHmCIC9hHg" TargetMode="External"/><Relationship Id="rId2" Type="http://schemas.openxmlformats.org/officeDocument/2006/relationships/hyperlink" Target="https://onlinelibrary.wiley.com/doi/abs/10.1111/1468-0408.00098?casa_token=2EqHBmJv2ksAAAAA:d4-97Ca6dfA_m-9Gyu8t5mirj8fN2MOFK0_gZHXSbnFP3nkSca1K0-VCtQI3F1lhFvgXSM09sftLP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hyperlink" Target="https://www.sciencedirect.com/science/article/pii/S0278425402000352?casa_token=QqP4krjZbngAAAAA:HY1g5gj6DMfRCurIFUFC6LIBIgNAnppmZqw7pVuKwM_yPPfdsRI_PpidRinNhPQZNtA0UHh-" TargetMode="External"/><Relationship Id="rId4" Type="http://schemas.openxmlformats.org/officeDocument/2006/relationships/hyperlink" Target="https://journals.sagepub.com/doi/abs/10.1177/027507409502500104?casa_token=L0PK4P0dsZoAAAAA:tehQ4jQk7Y6oJAGchnS36_-gUbVExMkoZkqf-d50RKlxNfrSDTHkxtQKKKJgQ6HUyQRLmJLTYe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Specifika kontroly ÚSC – obce a kraje</a:t>
            </a:r>
            <a:br>
              <a:rPr lang="cs-CZ" altLang="cs-CZ" dirty="0">
                <a:latin typeface="Arial" panose="020B0604020202020204" pitchFamily="34" charset="0"/>
              </a:rPr>
            </a:br>
            <a:br>
              <a:rPr lang="cs-CZ" dirty="0"/>
            </a:br>
            <a:r>
              <a:rPr lang="cs-CZ" b="0" dirty="0"/>
              <a:t>Filip Hrůza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98502" y="6236313"/>
            <a:ext cx="7920000" cy="252000"/>
          </a:xfrm>
        </p:spPr>
        <p:txBody>
          <a:bodyPr/>
          <a:lstStyle/>
          <a:p>
            <a:r>
              <a:rPr lang="nn-NO" dirty="0"/>
              <a:t>Auditing a kontrola ve veřejném sektoru</a:t>
            </a:r>
            <a:r>
              <a:rPr lang="cs-CZ" dirty="0"/>
              <a:t> (202</a:t>
            </a:r>
            <a:r>
              <a:rPr lang="en-US" dirty="0"/>
              <a:t>4</a:t>
            </a:r>
            <a:r>
              <a:rPr lang="cs-CZ" dirty="0"/>
              <a:t>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br>
              <a:rPr lang="cs-CZ" sz="3200" dirty="0"/>
            </a:br>
            <a:r>
              <a:rPr lang="cs-CZ" sz="3200" dirty="0"/>
              <a:t>hospodaření a její náležitosti (§ 10)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povinnou náležitostí závěru zprávy je dále: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upozornění na případná rizika</a:t>
            </a:r>
            <a:r>
              <a:rPr lang="cs-CZ" sz="1200" dirty="0"/>
              <a:t>, která lze dovodit ze zjištění podle odstavce 2 písm. b) a která mohou mít negativní dopad na hospodaření územního celku v budoucnosti,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uvedení </a:t>
            </a:r>
            <a:r>
              <a:rPr lang="cs-CZ" sz="1200" b="1" dirty="0"/>
              <a:t>podílu pohledávek a závazků </a:t>
            </a:r>
            <a:r>
              <a:rPr lang="cs-CZ" sz="1200" dirty="0"/>
              <a:t>na rozpočtu územního celku a podílu zastaveného majetku na celkovém majetku územního celku,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výrok o tom, že dluh územního celku nepřekročil 60 % průměru jeho příjmů za poslední 4 rozpočtové roky; v opačném případě se uvede, o kolik jeho dluh překročil průměr jeho příjmů.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povinnost zajistit řádné a včasné vypracování zprávy o výsledku přezkoumání hospodaření má kontrolor pověřený řízením přezkoumání.</a:t>
            </a:r>
          </a:p>
        </p:txBody>
      </p:sp>
    </p:spTree>
    <p:extLst>
      <p:ext uri="{BB962C8B-B14F-4D97-AF65-F5344CB8AC3E}">
        <p14:creationId xmlns:p14="http://schemas.microsoft.com/office/powerpoint/2010/main" val="396280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br>
              <a:rPr lang="cs-CZ" sz="3200" dirty="0"/>
            </a:br>
            <a:r>
              <a:rPr lang="cs-CZ" sz="3200" dirty="0"/>
              <a:t>hospodaření a její náležitosti (§ 10)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r>
              <a:rPr lang="cs-CZ" sz="1200" dirty="0"/>
              <a:t>Nejčastější chyby a nedostatky zjištěné při přezkoumávání hospodaření </a:t>
            </a:r>
            <a:r>
              <a:rPr lang="cs-CZ" sz="1200" b="1" dirty="0"/>
              <a:t>ÚSC za rok 2015 (MV ČR 2017)</a:t>
            </a:r>
            <a:r>
              <a:rPr lang="cs-CZ" sz="1200" dirty="0"/>
              <a:t>:</a:t>
            </a:r>
          </a:p>
          <a:p>
            <a:endParaRPr lang="cs-CZ" sz="1200" dirty="0"/>
          </a:p>
          <a:p>
            <a:r>
              <a:rPr lang="cs-CZ" sz="1200" dirty="0"/>
              <a:t>1. </a:t>
            </a:r>
            <a:r>
              <a:rPr lang="cs-CZ" sz="1200" b="1" dirty="0"/>
              <a:t>oblast účetnictví vedeného ÚSC </a:t>
            </a:r>
            <a:r>
              <a:rPr lang="cs-CZ" sz="1200" dirty="0"/>
              <a:t>– nejčastější chyby a nedostatky spočívaly v porušení: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/>
              <a:t>zákona o účetnictví (předmět účetnictví - účetní jednotky neúčtovaly správně o stavu a pohybu majetku a jiných aktiv, závazků včetně dluhů a jiných pasiv, dále o nákladech a výnosech a o výsledku hospodaření, nebyla plněna povinnost dodržovat při vedení účetnictví zejména směrnou účtovou osnovu, účetní doklady a záznamy byly neprůkazné, inventarizace majetku a závazků nebyla průkazná, nebyl připojen podpisový záznamu osoby zodpovědné),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/>
              <a:t>vyhlášky č. 410/2009 Sb., kterou se provádějí některá ustanovení zákona o účetnictví (účtování drobného dlouhodobého hmotného majetku nebylo v souladu s § 14, účtování krátkodobých závazků nebylo v souladu s § 32, bylo chybné obsahové vymezení položek výkazu zisku a ztráty, chybné vymezení vysvětlujících a doplňujících položek v příloze),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/>
              <a:t>vyhlášky č. 270/2010 Sb., o inventarizaci majetku a závazků (chybné provedení dokladové inventury, inventurní soupis a dodatečný inventurní soupis nebyl v souladu s § 8).</a:t>
            </a:r>
          </a:p>
          <a:p>
            <a:endParaRPr lang="cs-CZ" sz="1200" dirty="0"/>
          </a:p>
          <a:p>
            <a:r>
              <a:rPr lang="cs-CZ" sz="1200" dirty="0"/>
              <a:t>2. </a:t>
            </a:r>
            <a:r>
              <a:rPr lang="cs-CZ" sz="1200" b="1" dirty="0"/>
              <a:t>zákon o veřejných zakázkách </a:t>
            </a:r>
            <a:r>
              <a:rPr lang="cs-CZ" sz="1200" dirty="0"/>
              <a:t>(nebyly dodrženy zásady postupu zadavatele - transparentnost, rovné zacházení a zákaz diskriminace, uveřejňování smluv, výše skutečně uhrazené ceny a seznamu subdodavatelů na profilu zadavatele nebylo v souladu se zákonem)</a:t>
            </a:r>
          </a:p>
          <a:p>
            <a:endParaRPr lang="cs-CZ" sz="1200" dirty="0"/>
          </a:p>
          <a:p>
            <a:r>
              <a:rPr lang="cs-CZ" sz="1200" dirty="0"/>
              <a:t>3. </a:t>
            </a:r>
            <a:r>
              <a:rPr lang="cs-CZ" sz="1200" b="1" dirty="0"/>
              <a:t>zákon o finanční kontrole </a:t>
            </a:r>
            <a:r>
              <a:rPr lang="cs-CZ" sz="1200" dirty="0"/>
              <a:t>(nebylo zavedení a údržba vnitřního kontrolního systému, nebyla zajištěna předběžná kontrola, průběžná a následná kontrola nebyla provedena),</a:t>
            </a:r>
          </a:p>
          <a:p>
            <a:endParaRPr lang="cs-CZ" sz="1200" dirty="0"/>
          </a:p>
          <a:p>
            <a:r>
              <a:rPr lang="cs-CZ" sz="1200" dirty="0"/>
              <a:t>4. </a:t>
            </a:r>
            <a:r>
              <a:rPr lang="cs-CZ" sz="1200" b="1" dirty="0"/>
              <a:t>zákona o obcích </a:t>
            </a:r>
            <a:r>
              <a:rPr lang="cs-CZ" sz="1200" dirty="0"/>
              <a:t>(nebyl zveřejněn záměru obce prodat, směnit nebo darovat nemovitý majetek, pronajmout jej nebo poskytnout jako výpůjčku, v rozhodování zastupitelstva – zastupitelstvo nerozhodlo o věcech, které byly v jeho vyhrazené pravomoci, zasedání zastupitelstva nebylo v souladu se zákonem, rozhodování rady a vyhrazená pravomoc nebylo v souladu se zákonem),</a:t>
            </a:r>
          </a:p>
          <a:p>
            <a:endParaRPr lang="cs-CZ" sz="1200" dirty="0"/>
          </a:p>
          <a:p>
            <a:r>
              <a:rPr lang="cs-CZ" sz="1200" dirty="0"/>
              <a:t>5. </a:t>
            </a:r>
            <a:r>
              <a:rPr lang="cs-CZ" sz="1200" b="1" dirty="0"/>
              <a:t>zákon o rozpočtových pravidlech územních rozpočtů </a:t>
            </a:r>
            <a:r>
              <a:rPr lang="cs-CZ" sz="1200" dirty="0"/>
              <a:t>(postup při sestavování rozpočtu ÚSC a svazku obcí a jeho schvalování, změny rozpočtu, evidence rozpočtových opatření, povinná rozpočtová opatření, projednání a schvalování závěrečného účtu a to v uzavírání projednání závěrečného účtu vyjádřením souhlasu s celoročním hospodařením, a to bez výhrad, nebo souhlasu s výhradami, ve zveřejnění návrhu závěrečného účtu v povinném rozsahu).</a:t>
            </a:r>
          </a:p>
        </p:txBody>
      </p:sp>
    </p:spTree>
    <p:extLst>
      <p:ext uri="{BB962C8B-B14F-4D97-AF65-F5344CB8AC3E}">
        <p14:creationId xmlns:p14="http://schemas.microsoft.com/office/powerpoint/2010/main" val="398068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Dozor nad přezkoumáváním ÚSC </a:t>
            </a:r>
            <a:br>
              <a:rPr lang="cs-CZ" sz="3200" dirty="0"/>
            </a:br>
            <a:r>
              <a:rPr lang="en-US" sz="3200" dirty="0" err="1"/>
              <a:t>dle</a:t>
            </a:r>
            <a:r>
              <a:rPr lang="en-US" sz="3200" dirty="0"/>
              <a:t> </a:t>
            </a:r>
            <a:r>
              <a:rPr lang="en-US" sz="3200" dirty="0" err="1"/>
              <a:t>zákona</a:t>
            </a:r>
            <a:r>
              <a:rPr lang="en-US" sz="3200" dirty="0"/>
              <a:t> č. 420/2004 Sb. 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Dozory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DSO, </a:t>
            </a:r>
            <a:r>
              <a:rPr lang="en-US" sz="1600" dirty="0" err="1"/>
              <a:t>městských</a:t>
            </a:r>
            <a:r>
              <a:rPr lang="en-US" sz="1600" dirty="0"/>
              <a:t> </a:t>
            </a:r>
            <a:r>
              <a:rPr lang="en-US" sz="1600" dirty="0" err="1"/>
              <a:t>částí</a:t>
            </a:r>
            <a:r>
              <a:rPr lang="en-US" sz="1600" dirty="0"/>
              <a:t> </a:t>
            </a:r>
            <a:r>
              <a:rPr lang="en-US" sz="1600" dirty="0" err="1"/>
              <a:t>hlavního</a:t>
            </a:r>
            <a:r>
              <a:rPr lang="en-US" sz="1600" dirty="0"/>
              <a:t> </a:t>
            </a:r>
            <a:r>
              <a:rPr lang="en-US" sz="1600" dirty="0" err="1"/>
              <a:t>města</a:t>
            </a:r>
            <a:r>
              <a:rPr lang="en-US" sz="1600" dirty="0"/>
              <a:t> </a:t>
            </a:r>
            <a:r>
              <a:rPr lang="en-US" sz="1600" dirty="0" err="1"/>
              <a:t>Prahy</a:t>
            </a:r>
            <a:r>
              <a:rPr lang="en-US" sz="1600" dirty="0"/>
              <a:t>, </a:t>
            </a:r>
            <a:r>
              <a:rPr lang="en-US" sz="1600" dirty="0" err="1"/>
              <a:t>dle</a:t>
            </a:r>
            <a:r>
              <a:rPr lang="en-US" sz="1600" dirty="0"/>
              <a:t> § 20 </a:t>
            </a:r>
            <a:r>
              <a:rPr lang="en-US" sz="1600" dirty="0" err="1"/>
              <a:t>zákona</a:t>
            </a:r>
            <a:r>
              <a:rPr lang="en-US" sz="1600" dirty="0"/>
              <a:t> č. 420/2004 Sb.,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specifickou</a:t>
            </a:r>
            <a:r>
              <a:rPr lang="en-US" sz="1600" dirty="0"/>
              <a:t> </a:t>
            </a:r>
            <a:r>
              <a:rPr lang="en-US" sz="1600" b="1" dirty="0" err="1"/>
              <a:t>následnou</a:t>
            </a:r>
            <a:r>
              <a:rPr lang="en-US" sz="1600" dirty="0"/>
              <a:t> </a:t>
            </a:r>
            <a:r>
              <a:rPr lang="en-US" sz="1600" dirty="0" err="1"/>
              <a:t>kontrolní</a:t>
            </a:r>
            <a:r>
              <a:rPr lang="en-US" sz="1600" dirty="0"/>
              <a:t> </a:t>
            </a:r>
            <a:r>
              <a:rPr lang="en-US" sz="1600" dirty="0" err="1"/>
              <a:t>činností</a:t>
            </a:r>
            <a:r>
              <a:rPr lang="en-US" sz="1600" dirty="0"/>
              <a:t>.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Předmětem</a:t>
            </a:r>
            <a:r>
              <a:rPr lang="en-US" sz="1600" dirty="0"/>
              <a:t> </a:t>
            </a:r>
            <a:r>
              <a:rPr lang="en-US" sz="1600" dirty="0" err="1"/>
              <a:t>dozorové</a:t>
            </a:r>
            <a:r>
              <a:rPr lang="en-US" sz="1600" dirty="0"/>
              <a:t> </a:t>
            </a:r>
            <a:r>
              <a:rPr lang="en-US" sz="1600" dirty="0" err="1"/>
              <a:t>činnosti</a:t>
            </a:r>
            <a:r>
              <a:rPr lang="en-US" sz="1600" dirty="0"/>
              <a:t> </a:t>
            </a:r>
            <a:r>
              <a:rPr lang="en-US" sz="1600" b="1" dirty="0" err="1"/>
              <a:t>není</a:t>
            </a:r>
            <a:r>
              <a:rPr lang="en-US" sz="1600" dirty="0"/>
              <a:t> </a:t>
            </a:r>
            <a:r>
              <a:rPr lang="en-US" sz="1600" b="1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ale </a:t>
            </a:r>
            <a:r>
              <a:rPr lang="en-US" sz="1600" b="1" dirty="0" err="1">
                <a:solidFill>
                  <a:srgbClr val="00B050"/>
                </a:solidFill>
              </a:rPr>
              <a:t>naplňování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kritérií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přezkoumávání</a:t>
            </a:r>
            <a:r>
              <a:rPr lang="en-US" sz="1600" dirty="0"/>
              <a:t> </a:t>
            </a:r>
            <a:r>
              <a:rPr lang="en-US" sz="1600" dirty="0" err="1"/>
              <a:t>přezkoumávajícími</a:t>
            </a:r>
            <a:r>
              <a:rPr lang="en-US" sz="1600" dirty="0"/>
              <a:t> </a:t>
            </a:r>
            <a:r>
              <a:rPr lang="en-US" sz="1600" dirty="0" err="1"/>
              <a:t>subjekty</a:t>
            </a:r>
            <a:r>
              <a:rPr lang="en-US" sz="1600" dirty="0"/>
              <a:t>, </a:t>
            </a:r>
            <a:r>
              <a:rPr lang="en-US" sz="1600" dirty="0" err="1"/>
              <a:t>tj</a:t>
            </a:r>
            <a:r>
              <a:rPr lang="en-US" sz="1600" dirty="0"/>
              <a:t>. </a:t>
            </a:r>
            <a:r>
              <a:rPr lang="en-US" sz="1600" dirty="0" err="1"/>
              <a:t>krajskými</a:t>
            </a:r>
            <a:r>
              <a:rPr lang="en-US" sz="1600" dirty="0"/>
              <a:t> </a:t>
            </a:r>
            <a:r>
              <a:rPr lang="en-US" sz="1600" dirty="0" err="1"/>
              <a:t>úřady</a:t>
            </a:r>
            <a:r>
              <a:rPr lang="en-US" sz="1600" dirty="0"/>
              <a:t> a auditory</a:t>
            </a:r>
            <a:r>
              <a:rPr lang="cs-CZ" sz="1600" dirty="0"/>
              <a:t> (Bylo přezkoumání vykonáno v souladu s příslušnými právními předpisy? Přezkoumal přezkoumávající vymezený rozsah předmětu přezkoumání?)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Dozor</a:t>
            </a:r>
            <a:r>
              <a:rPr lang="en-US" sz="1600" dirty="0"/>
              <a:t> se </a:t>
            </a:r>
            <a:r>
              <a:rPr lang="en-US" sz="1600" dirty="0" err="1"/>
              <a:t>vykonává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skončeným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. </a:t>
            </a:r>
            <a:r>
              <a:rPr lang="en-US" sz="1600" dirty="0" err="1"/>
              <a:t>Nejedná</a:t>
            </a:r>
            <a:r>
              <a:rPr lang="en-US" sz="1600" dirty="0"/>
              <a:t> se o </a:t>
            </a: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ověřování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obce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již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uzavřeno</a:t>
            </a:r>
            <a:r>
              <a:rPr lang="en-US" sz="1600" dirty="0"/>
              <a:t> </a:t>
            </a:r>
            <a:r>
              <a:rPr lang="en-US" sz="1600" dirty="0" err="1"/>
              <a:t>projednáním</a:t>
            </a:r>
            <a:r>
              <a:rPr lang="en-US" sz="1600" dirty="0"/>
              <a:t> </a:t>
            </a:r>
            <a:r>
              <a:rPr lang="en-US" sz="1600" dirty="0" err="1"/>
              <a:t>závěrečného</a:t>
            </a:r>
            <a:r>
              <a:rPr lang="en-US" sz="1600" dirty="0"/>
              <a:t> </a:t>
            </a:r>
            <a:r>
              <a:rPr lang="en-US" sz="1600" dirty="0" err="1"/>
              <a:t>účtu</a:t>
            </a:r>
            <a:r>
              <a:rPr lang="en-US" sz="1600" dirty="0"/>
              <a:t> </a:t>
            </a:r>
            <a:r>
              <a:rPr lang="cs-CZ" sz="1600" dirty="0"/>
              <a:t>ZO</a:t>
            </a:r>
            <a:r>
              <a:rPr lang="en-US" sz="1600" dirty="0"/>
              <a:t>. 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MF ČR je uloženo vykonávat dozor nad přezkoumáním hospodaření ÚSC a DSO + z pověření MF ČR v souladu s legislativou mohou vykonávat dozorovou činnost také územní finanční orgány</a:t>
            </a:r>
          </a:p>
          <a:p>
            <a:pPr>
              <a:lnSpc>
                <a:spcPct val="90000"/>
              </a:lnSpc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5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a jiné 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2312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Kontrola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Předběžná, průběžná, následná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Předmětem kontroly plnění jiných povinností uložených ÚSC zákonem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Kontrolní orgán uvede porušení v protokolu a odstraňuje ÚSC sám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Kontrolu nad </a:t>
            </a:r>
            <a:r>
              <a:rPr lang="cs-CZ" altLang="cs-CZ" sz="1200" b="1" dirty="0"/>
              <a:t>samostatnou působností </a:t>
            </a:r>
            <a:r>
              <a:rPr lang="cs-CZ" altLang="cs-CZ" sz="1200" dirty="0"/>
              <a:t>obcí a krajů koná MV 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Předmětem kontroly samostatné působnosti jsou například: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činnost orgánů obcí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nakládání s nemovitým majetkem obcí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naplňování práv občanů obce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plnění ostatních povinnosti na úseku samostatné působnosti (vydávání právních předpisů obce, projednání ZÚ, vedení úřední desky)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Kontrolu nad </a:t>
            </a:r>
            <a:r>
              <a:rPr lang="cs-CZ" altLang="cs-CZ" sz="1200" b="1" dirty="0"/>
              <a:t>přenesenou působností </a:t>
            </a:r>
            <a:r>
              <a:rPr lang="cs-CZ" altLang="cs-CZ" sz="1200" dirty="0"/>
              <a:t>obcí vykonává </a:t>
            </a:r>
            <a:r>
              <a:rPr lang="cs-CZ" altLang="cs-CZ" sz="1200" dirty="0" err="1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93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a jiné 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Dozor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Pouze následný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Zákonnost aktů ÚSC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Dozoru </a:t>
            </a:r>
            <a:r>
              <a:rPr lang="cs-CZ" altLang="cs-CZ" sz="1200" b="1" dirty="0">
                <a:solidFill>
                  <a:srgbClr val="00B050"/>
                </a:solidFill>
              </a:rPr>
              <a:t>podléhají</a:t>
            </a:r>
            <a:r>
              <a:rPr lang="cs-CZ" altLang="cs-CZ" sz="1200" dirty="0"/>
              <a:t> právní předpisy ÚSC (OZV a nařízení), usnesení, rozhodnutí a jiná opatření ÚSC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Dozoru </a:t>
            </a:r>
            <a:r>
              <a:rPr lang="cs-CZ" altLang="cs-CZ" sz="1200" b="1" dirty="0">
                <a:solidFill>
                  <a:srgbClr val="FF0000"/>
                </a:solidFill>
              </a:rPr>
              <a:t>nepodléhají </a:t>
            </a:r>
            <a:r>
              <a:rPr lang="cs-CZ" altLang="cs-CZ" sz="1200" dirty="0"/>
              <a:t>porušení občanského, obchodního a pracovního práva (rozhodují soudy), rozhodnutí ve správním řízení, hospodaření ÚSC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Dozorový orgán pozastavuje účinnost aktu a podává návrh na zrušení k soudu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 nad samostatnou působností obcí a krajů koná MV 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 nad přenesenou působností obcí vykonává </a:t>
            </a:r>
            <a:r>
              <a:rPr lang="cs-CZ" altLang="cs-CZ" sz="1200" dirty="0" err="1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Věcně příslušné správní úřady vykonávají dozor i kontrolu nad přenesenou působností krajů a hl.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9133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Jak to funguje u městských částí?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Kontrolu samostatné a přenesené působnosti orgánů MČ a MO územně členěných statutárních měst vykonávají magistráty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Konkrétní rozsah kontroly je do značné míry závislý od statutu daného statutárního města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62235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441528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MV ČR zpracovává jednou za 3 roky Hodnotící zprávu k výsledkům kontrol výkonu přenesené a samostatné působnosti svěřené orgánům obcí, krajů a hlavního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70" y="2094807"/>
            <a:ext cx="2696557" cy="3010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278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017110" cy="4238778"/>
          </a:xfrm>
        </p:spPr>
        <p:txBody>
          <a:bodyPr/>
          <a:lstStyle/>
          <a:p>
            <a:r>
              <a:rPr lang="cs-CZ" altLang="cs-CZ" sz="1600" b="1" dirty="0"/>
              <a:t>Doplňující literatura ke čtení: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Is Financial Stress an Incentive for the Adoption of Businesslike Planning and Control in Local Government? A Comparative Study of Eight Dutch Municipalities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2"/>
              </a:rPr>
              <a:t>https://onlinelibrary.wiley.com/</a:t>
            </a:r>
            <a:r>
              <a:rPr lang="cs-CZ" altLang="cs-CZ" sz="1400" dirty="0" err="1">
                <a:hlinkClick r:id="rId2"/>
              </a:rPr>
              <a:t>doi</a:t>
            </a:r>
            <a:r>
              <a:rPr lang="cs-CZ" altLang="cs-CZ" sz="1400" dirty="0">
                <a:hlinkClick r:id="rId2"/>
              </a:rPr>
              <a:t>/</a:t>
            </a:r>
            <a:r>
              <a:rPr lang="cs-CZ" altLang="cs-CZ" sz="1400" dirty="0" err="1">
                <a:hlinkClick r:id="rId2"/>
              </a:rPr>
              <a:t>abs</a:t>
            </a:r>
            <a:r>
              <a:rPr lang="cs-CZ" altLang="cs-CZ" sz="1400" dirty="0">
                <a:hlinkClick r:id="rId2"/>
              </a:rPr>
              <a:t>/10.1111/1468-0408.00098?casa_token=2EqHBmJv2ksAAAAA:d4-97Ca6dfA_m-9Gyu8t5mirj8fN2MOFK0_gZHXSbnFP3nkSca1K0-VCtQI3F1lhFvgXSM09sftLPA</a:t>
            </a:r>
            <a:r>
              <a:rPr lang="cs-CZ" altLang="cs-CZ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Application of Businesslike Planning and Control in Local Government: A Field Study of Eight Dutch Municipalities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3"/>
              </a:rPr>
              <a:t>https://www.tandfonline.com/</a:t>
            </a:r>
            <a:r>
              <a:rPr lang="cs-CZ" altLang="cs-CZ" sz="1400" dirty="0" err="1">
                <a:hlinkClick r:id="rId3"/>
              </a:rPr>
              <a:t>doi</a:t>
            </a:r>
            <a:r>
              <a:rPr lang="cs-CZ" altLang="cs-CZ" sz="1400" dirty="0">
                <a:hlinkClick r:id="rId3"/>
              </a:rPr>
              <a:t>/</a:t>
            </a:r>
            <a:r>
              <a:rPr lang="cs-CZ" altLang="cs-CZ" sz="1400" dirty="0" err="1">
                <a:hlinkClick r:id="rId3"/>
              </a:rPr>
              <a:t>abs</a:t>
            </a:r>
            <a:r>
              <a:rPr lang="cs-CZ" altLang="cs-CZ" sz="1400" dirty="0">
                <a:hlinkClick r:id="rId3"/>
              </a:rPr>
              <a:t>/10.1080/714004090?casa_token=</a:t>
            </a:r>
            <a:r>
              <a:rPr lang="cs-CZ" altLang="cs-CZ" sz="1400" dirty="0" err="1">
                <a:hlinkClick r:id="rId3"/>
              </a:rPr>
              <a:t>tP</a:t>
            </a:r>
            <a:r>
              <a:rPr lang="cs-CZ" altLang="cs-CZ" sz="1400" dirty="0">
                <a:hlinkClick r:id="rId3"/>
              </a:rPr>
              <a:t>--St2cpw4AAAAA:zDMxXZCgW4n0_Nd81imbUF__hKVMVz97nLEj6M3bm9PYXcTzKmaDT9glYDGfK_-JCiHmCIC9hHg</a:t>
            </a:r>
            <a:r>
              <a:rPr lang="cs-CZ" altLang="cs-CZ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Accountability in Municipalities: The Use of Internal Auditors and Audit Committees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4"/>
              </a:rPr>
              <a:t>https://journals.sagepub.com/</a:t>
            </a:r>
            <a:r>
              <a:rPr lang="cs-CZ" altLang="cs-CZ" sz="1400" dirty="0" err="1">
                <a:hlinkClick r:id="rId4"/>
              </a:rPr>
              <a:t>doi</a:t>
            </a:r>
            <a:r>
              <a:rPr lang="cs-CZ" altLang="cs-CZ" sz="1400" dirty="0">
                <a:hlinkClick r:id="rId4"/>
              </a:rPr>
              <a:t>/</a:t>
            </a:r>
            <a:r>
              <a:rPr lang="cs-CZ" altLang="cs-CZ" sz="1400" dirty="0" err="1">
                <a:hlinkClick r:id="rId4"/>
              </a:rPr>
              <a:t>abs</a:t>
            </a:r>
            <a:r>
              <a:rPr lang="cs-CZ" altLang="cs-CZ" sz="1400" dirty="0">
                <a:hlinkClick r:id="rId4"/>
              </a:rPr>
              <a:t>/10.1177/027507409502500104?casa_token=L0PK4P0dsZoAAAAA:tehQ4jQk7Y6oJAGchnS36_-gUbVExMkoZkqf-d50RKlxNfrSDTHkxtQKKKJgQ6HUyQRLmJLTYeI</a:t>
            </a:r>
            <a:r>
              <a:rPr lang="cs-CZ" altLang="cs-CZ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An examination of municipal audit delay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5"/>
              </a:rPr>
              <a:t>https://www.sciencedirect.com/science/</a:t>
            </a:r>
            <a:r>
              <a:rPr lang="cs-CZ" altLang="cs-CZ" sz="1400" dirty="0" err="1">
                <a:hlinkClick r:id="rId5"/>
              </a:rPr>
              <a:t>article</a:t>
            </a:r>
            <a:r>
              <a:rPr lang="cs-CZ" altLang="cs-CZ" sz="1400" dirty="0">
                <a:hlinkClick r:id="rId5"/>
              </a:rPr>
              <a:t>/</a:t>
            </a:r>
            <a:r>
              <a:rPr lang="cs-CZ" altLang="cs-CZ" sz="1400" dirty="0" err="1">
                <a:hlinkClick r:id="rId5"/>
              </a:rPr>
              <a:t>pii</a:t>
            </a:r>
            <a:r>
              <a:rPr lang="cs-CZ" altLang="cs-CZ" sz="1400" dirty="0">
                <a:hlinkClick r:id="rId5"/>
              </a:rPr>
              <a:t>/S0278425402000352?casa_token=QqP4krjZbngAAAAA:HY1g5gj6DMfRCurIFUFC6LIBIgNAnppmZqw7pVuKwM_yPPfdsRI_PpidRinNhPQZNtA0UHh-</a:t>
            </a:r>
            <a:r>
              <a:rPr lang="cs-CZ" altLang="cs-CZ" sz="1400" dirty="0"/>
              <a:t>) </a:t>
            </a:r>
            <a:endParaRPr lang="en-US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1026" name="Picture 2" descr="It's called reading … [cartoon] – David Hopkins / Learning Design &amp;  Learning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60" y="2374687"/>
            <a:ext cx="4322142" cy="3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4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283735"/>
            <a:ext cx="11361600" cy="1171580"/>
          </a:xfrm>
        </p:spPr>
        <p:txBody>
          <a:bodyPr/>
          <a:lstStyle/>
          <a:p>
            <a:pPr algn="ctr"/>
            <a:r>
              <a:rPr lang="cs-CZ" sz="3200" dirty="0"/>
              <a:t>Děkuji za Vaši pozornost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  <a:br>
              <a:rPr lang="cs-CZ" sz="2800" b="0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69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39625"/>
            <a:ext cx="11361600" cy="1171580"/>
          </a:xfrm>
        </p:spPr>
        <p:txBody>
          <a:bodyPr/>
          <a:lstStyle/>
          <a:p>
            <a:pPr algn="ctr"/>
            <a:r>
              <a:rPr lang="cs-CZ" sz="4000" dirty="0"/>
              <a:t>Proč je podle Vás důležitá </a:t>
            </a:r>
            <a:r>
              <a:rPr lang="cs-CZ" sz="4000" dirty="0">
                <a:solidFill>
                  <a:srgbClr val="FF0000"/>
                </a:solidFill>
              </a:rPr>
              <a:t>kontrola</a:t>
            </a:r>
            <a:r>
              <a:rPr lang="cs-CZ" sz="4000" dirty="0"/>
              <a:t> ve VS?</a:t>
            </a:r>
          </a:p>
        </p:txBody>
      </p:sp>
    </p:spTree>
    <p:extLst>
      <p:ext uri="{BB962C8B-B14F-4D97-AF65-F5344CB8AC3E}">
        <p14:creationId xmlns:p14="http://schemas.microsoft.com/office/powerpoint/2010/main" val="38366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38" y="365761"/>
            <a:ext cx="4892130" cy="320602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8" y="3169274"/>
            <a:ext cx="3807534" cy="323541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23" y="1731602"/>
            <a:ext cx="3307823" cy="4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21713"/>
            <a:ext cx="11361600" cy="1171580"/>
          </a:xfrm>
        </p:spPr>
        <p:txBody>
          <a:bodyPr/>
          <a:lstStyle/>
          <a:p>
            <a:pPr algn="r"/>
            <a:r>
              <a:rPr lang="cs-CZ" sz="4000" dirty="0"/>
              <a:t>Jak podle Vás lze </a:t>
            </a:r>
            <a:r>
              <a:rPr lang="cs-CZ" sz="4000" dirty="0">
                <a:solidFill>
                  <a:schemeClr val="accent2"/>
                </a:solidFill>
              </a:rPr>
              <a:t>kontrolovat</a:t>
            </a:r>
            <a:r>
              <a:rPr lang="cs-CZ" sz="4000" dirty="0"/>
              <a:t> fungování ÚSC?</a:t>
            </a:r>
          </a:p>
        </p:txBody>
      </p:sp>
    </p:spTree>
    <p:extLst>
      <p:ext uri="{BB962C8B-B14F-4D97-AF65-F5344CB8AC3E}">
        <p14:creationId xmlns:p14="http://schemas.microsoft.com/office/powerpoint/2010/main" val="34629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/>
              <a:t>ÚSC - obec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Zastupitelstvo (ZÚ + přezkoumání + ÚZ)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Finanční výbor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Kontrolní výbor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Rada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Komise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Starosta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Obecní úřad (tajemník OÚ)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Zvláštní orgány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(dle účinnosti ustanovení § 32 odst. 3 zákona o finanční kontrole obce nad 15 tisíc – povinný útvar interního audit)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/>
              <a:t>		</a:t>
            </a:r>
          </a:p>
          <a:p>
            <a:pPr>
              <a:lnSpc>
                <a:spcPct val="90000"/>
              </a:lnSpc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/>
              <a:t>	Kontrola: předběžná (prevence) x průběžná x ex-post (historická)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29" y="1191794"/>
            <a:ext cx="3215856" cy="23566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Fröhlichová a Kvapil (2019) Finanční kontrola. Deník veřejné správy 1/2019.</a:t>
            </a:r>
          </a:p>
        </p:txBody>
      </p:sp>
    </p:spTree>
    <p:extLst>
      <p:ext uri="{BB962C8B-B14F-4D97-AF65-F5344CB8AC3E}">
        <p14:creationId xmlns:p14="http://schemas.microsoft.com/office/powerpoint/2010/main" val="3013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/>
              <a:t>ÚSC - obec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/>
              <a:t>Dle MF ČR v souladu se zákonem o finanční kontrole existuje interní audit trojího druhu: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finanční </a:t>
            </a:r>
            <a:r>
              <a:rPr lang="cs-CZ" sz="1600" dirty="0"/>
              <a:t>(zjišťuje, zda všechny položky vykázané v účetních či finančních výkazech skutečně ukazují veškerý majetek a současně i jiné zdroje a řádné hospodaření a nakládání s nimi)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audit systému</a:t>
            </a:r>
            <a:r>
              <a:rPr lang="cs-CZ" sz="1600" dirty="0"/>
              <a:t> (vyhodnocuje příjmy týkající se orgánů veřejné správy, dále zajištění řádné správy a financování veřejných prostředků a vymáhání pohledávek)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/>
              <a:t>audit výkonu</a:t>
            </a:r>
            <a:r>
              <a:rPr lang="cs-CZ" sz="1600" dirty="0"/>
              <a:t> (zjišťuje soulad jednotlivých operací s principem hospodárnosti, efektivnosti a účelnosti).</a:t>
            </a: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3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Zdroj: Fröhlichová a Kvapil (2019) Finanční kontrola. Deník veřejné správy 1/2019.</a:t>
            </a:r>
          </a:p>
        </p:txBody>
      </p:sp>
    </p:spTree>
    <p:extLst>
      <p:ext uri="{BB962C8B-B14F-4D97-AF65-F5344CB8AC3E}">
        <p14:creationId xmlns:p14="http://schemas.microsoft.com/office/powerpoint/2010/main" val="1918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/>
              <a:t>ÚSC - kraj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6876263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Zastupitelstvo (závěrečný účet + přezkoumání + účetní závěrky)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Finanční výbor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Kontrolní výbor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Rada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Komise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Hejtman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Krajský úřad, ředitel </a:t>
            </a:r>
            <a:r>
              <a:rPr lang="cs-CZ" altLang="cs-CZ" sz="1600" dirty="0" err="1"/>
              <a:t>KrÚ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Zvláštní orgány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včetně interního auditu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 přenesené působnosti vykonává dozor a kontrolu nad přenesenou působností obcí (nikoliv samostatnou!).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Přezkoumání hospodaření obcí (kraj nebo auditor)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27" y="2378572"/>
            <a:ext cx="3952875" cy="291465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123073" y="5357426"/>
            <a:ext cx="30059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800" dirty="0"/>
              <a:t>Zdroj: Ministerstvo financí ČR (2006) </a:t>
            </a:r>
            <a:r>
              <a:rPr lang="cs-CZ" sz="800" dirty="0"/>
              <a:t>Systém finanční kontroly</a:t>
            </a:r>
          </a:p>
        </p:txBody>
      </p:sp>
    </p:spTree>
    <p:extLst>
      <p:ext uri="{BB962C8B-B14F-4D97-AF65-F5344CB8AC3E}">
        <p14:creationId xmlns:p14="http://schemas.microsoft.com/office/powerpoint/2010/main" val="942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Zákon č. 420/2004 Sb., </a:t>
            </a:r>
            <a:br>
              <a:rPr lang="cs-CZ" altLang="cs-CZ" sz="3200" dirty="0"/>
            </a:br>
            <a:r>
              <a:rPr lang="cs-CZ" altLang="cs-CZ" sz="3200" dirty="0"/>
              <a:t>o přezkoumávání hospodaření ÚSC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535724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Hospodaření obcí a DSO (kraj nebo auditor)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V případě obcí do 800 obyvatel, které nevykonávají hospodářskou činnost probíhá </a:t>
            </a:r>
            <a:r>
              <a:rPr lang="cs-CZ" altLang="cs-CZ" sz="1600" b="1" dirty="0"/>
              <a:t>jen jednorázové </a:t>
            </a:r>
            <a:r>
              <a:rPr lang="cs-CZ" altLang="cs-CZ" sz="1600" dirty="0"/>
              <a:t>přezkoumání, v případě ostatních obcí probíhá </a:t>
            </a:r>
            <a:r>
              <a:rPr lang="cs-CZ" altLang="cs-CZ" sz="1600" b="1" dirty="0"/>
              <a:t>dílčí přezkoumání </a:t>
            </a:r>
            <a:r>
              <a:rPr lang="cs-CZ" altLang="cs-CZ" sz="1600" dirty="0"/>
              <a:t>v průběhu roku a za celý rok jednorázové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Hospodaření krajů (MF ČR)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Co je předmětem přezkoumání?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plnění příjmů a výdajů rozpočtu včetně peněžních operací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finanční operace, týkající se tvorby a použití peněžních fondů,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náklady a výnosy podnikatelské činnosti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peněžní operace, týkající se sdružených prostředků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hospodaření a nakládání s prostředky poskytnutými z Národního fondu a s dalšími prostředky ze zahraničí 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vyúčtování a vypořádání finančních vztahů ke státnímu rozpočtu, k rozpočtům krajů, k rozpočtům obcí, k jiným rozpočtům, ke státním fondům a k dalším osobám</a:t>
            </a:r>
            <a:endParaRPr lang="cs-CZ" altLang="cs-CZ" sz="1200" dirty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nakládání a hospodaření s majetkem ve vlastnictví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zadávání a uskutečňování veřejných zakázek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účetnictví vedené územním celkem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ověření poměru dluhu územního celku k průměru jeho příjmů za poslední čtyři rozpočtové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marL="285750" indent="-285750">
              <a:buFontTx/>
              <a:buChar char="-"/>
            </a:pPr>
            <a:endParaRPr lang="cs-CZ" altLang="cs-CZ" sz="1400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9481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br>
              <a:rPr lang="cs-CZ" sz="3200" dirty="0"/>
            </a:br>
            <a:r>
              <a:rPr lang="cs-CZ" sz="3200" dirty="0"/>
              <a:t>hospodaření a její náležitosti (§ 10)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zpracovává se na základě výsledků jednorázového přezkoumání, anebo na základě zápisů z dílčích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kromě náležitostí stanovených kontrolním řádem pro protokol o kontrole musí obsahovat: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místo</a:t>
            </a:r>
            <a:r>
              <a:rPr lang="cs-CZ" sz="1200" dirty="0"/>
              <a:t>, kde se přezkoumání uskutečňovalo, </a:t>
            </a:r>
            <a:r>
              <a:rPr lang="cs-CZ" sz="1200" b="1" dirty="0"/>
              <a:t>období</a:t>
            </a:r>
            <a:r>
              <a:rPr lang="cs-CZ" sz="1200" dirty="0"/>
              <a:t>, v němž probíhalo, dále </a:t>
            </a:r>
            <a:r>
              <a:rPr lang="cs-CZ" sz="1200" b="1" dirty="0"/>
              <a:t>rok</a:t>
            </a:r>
            <a:r>
              <a:rPr lang="cs-CZ" sz="1200" dirty="0"/>
              <a:t>, za který bylo přezkoumání vykonáno,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popis</a:t>
            </a:r>
            <a:r>
              <a:rPr lang="cs-CZ" sz="1200" dirty="0"/>
              <a:t> zjištěných chyb a nedostatků včetně uvedení povinností, stanovených zvláštními právními předpisy, nebo jiných hledisek přezkoumání, které nebyly dodrženy,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označení</a:t>
            </a:r>
            <a:r>
              <a:rPr lang="cs-CZ" sz="1200" dirty="0"/>
              <a:t> všech dokladů a jiných materiálů využitých při přezkoumání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/>
              <a:t>závěr</a:t>
            </a:r>
            <a:r>
              <a:rPr lang="cs-CZ" sz="1200" dirty="0"/>
              <a:t> z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závěr zprávy musí obsahovat vyjádření, zda při přezkoumání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nebyly zjištěny chyby a nedostatky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byly zjištěny chyby a nedostatky, které nemají závažnost nedostatků uvedených pod písmenem c)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/>
              <a:t>byly zjištěny nedostatky, spočívající v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porušení rozpočtové kázně nebo ve spáchání přestupku podle zákona upravujícího rozpočtová pravidla územních rozpočtů,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neúplnosti, nesprávnosti nebo neprůkaznosti vedení účetnictví,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pozměňování záznamů nebo dokladů v rozporu se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porušení povinností nebo překročení působnosti územního celku stanovených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neodstranění nedostatků zjištěných při dílčím přezkoumání nebo při přezkoumání za předcházející roky, nebo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/>
              <a:t>v nevytvoření podmínek pro přezkoumání podle kontrolního řádu, znemožňující splnit požadavky stanovené v § 2 a 3.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58437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3636</TotalTime>
  <Words>1795</Words>
  <Application>Microsoft Office PowerPoint</Application>
  <PresentationFormat>Widescreen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Presentation_MU_EN</vt:lpstr>
      <vt:lpstr>Specifika kontroly ÚSC – obce a kraje  Filip Hrůza</vt:lpstr>
      <vt:lpstr>Proč je podle Vás důležitá kontrola ve VS?</vt:lpstr>
      <vt:lpstr>PowerPoint Presentation</vt:lpstr>
      <vt:lpstr>Jak podle Vás lze kontrolovat fungování ÚSC?</vt:lpstr>
      <vt:lpstr>ÚSC - obec</vt:lpstr>
      <vt:lpstr>ÚSC - obec</vt:lpstr>
      <vt:lpstr>ÚSC - kraj</vt:lpstr>
      <vt:lpstr>Zákon č. 420/2004 Sb.,  o přezkoumávání hospodaření ÚSC</vt:lpstr>
      <vt:lpstr>Zpráva o výsledku přezkoumání  hospodaření a její náležitosti (§ 10)</vt:lpstr>
      <vt:lpstr>Zpráva o výsledku přezkoumání  hospodaření a její náležitosti (§ 10)</vt:lpstr>
      <vt:lpstr>Zpráva o výsledku přezkoumání  hospodaření a její náležitosti (§ 10)</vt:lpstr>
      <vt:lpstr>Dozor nad přezkoumáváním ÚSC  dle zákona č. 420/2004 Sb. </vt:lpstr>
      <vt:lpstr>Kontrola a dozor nad úsc  (MV ČR a jiné správní úřady)</vt:lpstr>
      <vt:lpstr>Kontrola a dozor nad úsc  (MV ČR a jiné správní úřady)</vt:lpstr>
      <vt:lpstr>Jak to funguje u městských částí?</vt:lpstr>
      <vt:lpstr>PowerPoint Presentation</vt:lpstr>
      <vt:lpstr>PowerPoint Presentation</vt:lpstr>
      <vt:lpstr>Děkuji za Vaši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Filip Hrůza</cp:lastModifiedBy>
  <cp:revision>375</cp:revision>
  <cp:lastPrinted>1601-01-01T00:00:00Z</cp:lastPrinted>
  <dcterms:created xsi:type="dcterms:W3CDTF">2018-10-30T11:08:00Z</dcterms:created>
  <dcterms:modified xsi:type="dcterms:W3CDTF">2024-10-04T06:05:23Z</dcterms:modified>
</cp:coreProperties>
</file>