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58" r:id="rId4"/>
    <p:sldId id="259" r:id="rId5"/>
    <p:sldId id="262" r:id="rId6"/>
    <p:sldId id="260" r:id="rId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79" autoAdjust="0"/>
  </p:normalViewPr>
  <p:slideViewPr>
    <p:cSldViewPr>
      <p:cViewPr varScale="1">
        <p:scale>
          <a:sx n="114" d="100"/>
          <a:sy n="114" d="100"/>
        </p:scale>
        <p:origin x="1858" y="10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Date Placeholder 3"/>
          <p:cNvSpPr>
            <a:spLocks noGrp="1"/>
          </p:cNvSpPr>
          <p:nvPr>
            <p:ph type="dt" sz="half" idx="10"/>
          </p:nvPr>
        </p:nvSpPr>
        <p:spPr/>
        <p:txBody>
          <a:bodyPr/>
          <a:lstStyle/>
          <a:p>
            <a:fld id="{E46E755A-B27F-4DC7-9C3B-DDB0691BC212}" type="datetimeFigureOut">
              <a:rPr lang="cs-CZ" smtClean="0"/>
              <a:t>23.09.2024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667888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E46E755A-B27F-4DC7-9C3B-DDB0691BC212}" type="datetimeFigureOut">
              <a:rPr lang="cs-CZ" smtClean="0"/>
              <a:t>23.09.2024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2127488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E46E755A-B27F-4DC7-9C3B-DDB0691BC212}" type="datetimeFigureOut">
              <a:rPr lang="cs-CZ" smtClean="0"/>
              <a:t>23.09.2024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398160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E46E755A-B27F-4DC7-9C3B-DDB0691BC212}" type="datetimeFigureOut">
              <a:rPr lang="cs-CZ" smtClean="0"/>
              <a:t>23.09.2024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2062454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6E755A-B27F-4DC7-9C3B-DDB0691BC212}" type="datetimeFigureOut">
              <a:rPr lang="cs-CZ" smtClean="0"/>
              <a:t>23.09.2024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1430683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p:txBody>
          <a:bodyPr/>
          <a:lstStyle/>
          <a:p>
            <a:fld id="{E46E755A-B27F-4DC7-9C3B-DDB0691BC212}" type="datetimeFigureOut">
              <a:rPr lang="cs-CZ" smtClean="0"/>
              <a:t>23.09.2024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3777228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p:cNvSpPr>
            <a:spLocks noGrp="1"/>
          </p:cNvSpPr>
          <p:nvPr>
            <p:ph type="dt" sz="half" idx="10"/>
          </p:nvPr>
        </p:nvSpPr>
        <p:spPr/>
        <p:txBody>
          <a:bodyPr/>
          <a:lstStyle/>
          <a:p>
            <a:fld id="{E46E755A-B27F-4DC7-9C3B-DDB0691BC212}" type="datetimeFigureOut">
              <a:rPr lang="cs-CZ" smtClean="0"/>
              <a:t>23.09.2024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3397768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Date Placeholder 2"/>
          <p:cNvSpPr>
            <a:spLocks noGrp="1"/>
          </p:cNvSpPr>
          <p:nvPr>
            <p:ph type="dt" sz="half" idx="10"/>
          </p:nvPr>
        </p:nvSpPr>
        <p:spPr/>
        <p:txBody>
          <a:bodyPr/>
          <a:lstStyle/>
          <a:p>
            <a:fld id="{E46E755A-B27F-4DC7-9C3B-DDB0691BC212}" type="datetimeFigureOut">
              <a:rPr lang="cs-CZ" smtClean="0"/>
              <a:t>23.09.2024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799716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6E755A-B27F-4DC7-9C3B-DDB0691BC212}" type="datetimeFigureOut">
              <a:rPr lang="cs-CZ" smtClean="0"/>
              <a:t>23.09.2024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3343787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6E755A-B27F-4DC7-9C3B-DDB0691BC212}" type="datetimeFigureOut">
              <a:rPr lang="cs-CZ" smtClean="0"/>
              <a:t>23.09.2024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1734944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6E755A-B27F-4DC7-9C3B-DDB0691BC212}" type="datetimeFigureOut">
              <a:rPr lang="cs-CZ" smtClean="0"/>
              <a:t>23.09.2024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700C9B6-6343-41F1-8A3B-E8A6CC9B505E}" type="slidenum">
              <a:rPr lang="cs-CZ" smtClean="0"/>
              <a:t>‹#›</a:t>
            </a:fld>
            <a:endParaRPr lang="cs-CZ"/>
          </a:p>
        </p:txBody>
      </p:sp>
    </p:spTree>
    <p:extLst>
      <p:ext uri="{BB962C8B-B14F-4D97-AF65-F5344CB8AC3E}">
        <p14:creationId xmlns:p14="http://schemas.microsoft.com/office/powerpoint/2010/main" val="4216219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E755A-B27F-4DC7-9C3B-DDB0691BC212}" type="datetimeFigureOut">
              <a:rPr lang="cs-CZ" smtClean="0"/>
              <a:t>23.09.2024</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0C9B6-6343-41F1-8A3B-E8A6CC9B505E}" type="slidenum">
              <a:rPr lang="cs-CZ" smtClean="0"/>
              <a:t>‹#›</a:t>
            </a:fld>
            <a:endParaRPr lang="cs-CZ"/>
          </a:p>
        </p:txBody>
      </p:sp>
    </p:spTree>
    <p:extLst>
      <p:ext uri="{BB962C8B-B14F-4D97-AF65-F5344CB8AC3E}">
        <p14:creationId xmlns:p14="http://schemas.microsoft.com/office/powerpoint/2010/main" val="3730059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s.muni.cz/auth/el/econ/podzim2024/MPV_ARPM/index.qwar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mues.econ.muni.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123" y="476672"/>
            <a:ext cx="8763754" cy="3888432"/>
          </a:xfrm>
        </p:spPr>
        <p:txBody>
          <a:bodyPr>
            <a:normAutofit/>
          </a:bodyPr>
          <a:lstStyle/>
          <a:p>
            <a:r>
              <a:rPr lang="en-US" sz="3600" b="1" dirty="0"/>
              <a:t>Applied Research in Public Policy Making</a:t>
            </a:r>
            <a:br>
              <a:rPr lang="en-US" sz="3600" b="1" dirty="0"/>
            </a:br>
            <a:r>
              <a:rPr lang="en-US" sz="3600" b="1" dirty="0"/>
              <a:t>Fall 2024</a:t>
            </a:r>
            <a:br>
              <a:rPr lang="en-US" sz="3600" b="1" dirty="0"/>
            </a:br>
            <a:br>
              <a:rPr lang="en-US" sz="3600" b="1" dirty="0"/>
            </a:br>
            <a:r>
              <a:rPr lang="en-US" sz="3600" b="1" dirty="0"/>
              <a:t>Welcome in the course!</a:t>
            </a:r>
            <a:endParaRPr lang="cs-CZ" sz="3600" dirty="0"/>
          </a:p>
        </p:txBody>
      </p:sp>
      <p:sp>
        <p:nvSpPr>
          <p:cNvPr id="3" name="Subtitle 2"/>
          <p:cNvSpPr>
            <a:spLocks noGrp="1"/>
          </p:cNvSpPr>
          <p:nvPr>
            <p:ph type="subTitle" idx="1"/>
          </p:nvPr>
        </p:nvSpPr>
        <p:spPr>
          <a:xfrm>
            <a:off x="743712" y="3886200"/>
            <a:ext cx="7656576" cy="1752600"/>
          </a:xfrm>
        </p:spPr>
        <p:txBody>
          <a:bodyPr>
            <a:normAutofit/>
          </a:bodyPr>
          <a:lstStyle/>
          <a:p>
            <a:pPr algn="l"/>
            <a:r>
              <a:rPr lang="en-US"/>
              <a:t>	</a:t>
            </a:r>
            <a:endParaRPr lang="cs-CZ" dirty="0"/>
          </a:p>
        </p:txBody>
      </p:sp>
      <p:pic>
        <p:nvPicPr>
          <p:cNvPr id="5" name="Picture 4">
            <a:extLst>
              <a:ext uri="{FF2B5EF4-FFF2-40B4-BE49-F238E27FC236}">
                <a16:creationId xmlns:a16="http://schemas.microsoft.com/office/drawing/2014/main" id="{0F481815-9384-4FDB-9CF8-BBB413B6A30C}"/>
              </a:ext>
            </a:extLst>
          </p:cNvPr>
          <p:cNvPicPr>
            <a:picLocks noChangeAspect="1"/>
          </p:cNvPicPr>
          <p:nvPr/>
        </p:nvPicPr>
        <p:blipFill>
          <a:blip r:embed="rId2"/>
          <a:stretch>
            <a:fillRect/>
          </a:stretch>
        </p:blipFill>
        <p:spPr>
          <a:xfrm>
            <a:off x="-36512" y="3429000"/>
            <a:ext cx="9240752" cy="3429001"/>
          </a:xfrm>
          <a:prstGeom prst="rect">
            <a:avLst/>
          </a:prstGeom>
        </p:spPr>
      </p:pic>
    </p:spTree>
    <p:extLst>
      <p:ext uri="{BB962C8B-B14F-4D97-AF65-F5344CB8AC3E}">
        <p14:creationId xmlns:p14="http://schemas.microsoft.com/office/powerpoint/2010/main" val="2257239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0375" y="160338"/>
            <a:ext cx="8229600" cy="5932958"/>
          </a:xfrm>
        </p:spPr>
        <p:txBody>
          <a:bodyPr>
            <a:normAutofit fontScale="92500" lnSpcReduction="10000"/>
          </a:bodyPr>
          <a:lstStyle/>
          <a:p>
            <a:pPr marL="0" indent="0">
              <a:buNone/>
            </a:pPr>
            <a:endParaRPr lang="en-US" sz="2800" dirty="0"/>
          </a:p>
          <a:p>
            <a:pPr marL="0" indent="0">
              <a:buNone/>
            </a:pPr>
            <a:r>
              <a:rPr lang="en-US" sz="2800" dirty="0"/>
              <a:t>We will meet Mondays from 12:00 to 13:50.</a:t>
            </a:r>
            <a:br>
              <a:rPr lang="en-US" sz="2800" dirty="0"/>
            </a:br>
            <a:r>
              <a:rPr lang="en-US" sz="2800" dirty="0"/>
              <a:t>Room: P312</a:t>
            </a:r>
            <a:br>
              <a:rPr lang="en-US" sz="2800" dirty="0"/>
            </a:br>
            <a:endParaRPr lang="en-US" sz="2800" dirty="0"/>
          </a:p>
          <a:p>
            <a:pPr marL="0" indent="0">
              <a:buNone/>
            </a:pPr>
            <a:r>
              <a:rPr lang="en-US" sz="2800" dirty="0"/>
              <a:t>Coordinator: Martin Guzi </a:t>
            </a:r>
          </a:p>
          <a:p>
            <a:pPr marL="0" indent="0">
              <a:buNone/>
            </a:pPr>
            <a:r>
              <a:rPr lang="en-US" sz="2800" dirty="0"/>
              <a:t>Office: 316</a:t>
            </a:r>
          </a:p>
          <a:p>
            <a:pPr marL="0" indent="0">
              <a:buNone/>
            </a:pPr>
            <a:r>
              <a:rPr lang="en-US" sz="2800" dirty="0"/>
              <a:t>Email: Martin.Guzi@econ.muni.cz</a:t>
            </a:r>
          </a:p>
          <a:p>
            <a:pPr marL="0" indent="0" algn="ctr">
              <a:buNone/>
            </a:pPr>
            <a:endParaRPr lang="en-US" dirty="0"/>
          </a:p>
          <a:p>
            <a:pPr marL="0" indent="0" algn="ctr">
              <a:buNone/>
            </a:pPr>
            <a:endParaRPr lang="en-US" sz="3000" dirty="0"/>
          </a:p>
          <a:p>
            <a:pPr marL="0" indent="0" algn="ctr">
              <a:buNone/>
            </a:pPr>
            <a:endParaRPr lang="en-US" sz="3000" dirty="0"/>
          </a:p>
          <a:p>
            <a:pPr marL="0" indent="0" algn="ctr">
              <a:buNone/>
            </a:pPr>
            <a:endParaRPr lang="en-US" sz="3000" dirty="0"/>
          </a:p>
          <a:p>
            <a:pPr marL="0" indent="0" algn="ctr">
              <a:buNone/>
            </a:pPr>
            <a:r>
              <a:rPr lang="en-US" sz="3000" dirty="0"/>
              <a:t>Classes are delivered by </a:t>
            </a:r>
            <a:br>
              <a:rPr lang="en-US" sz="3000" dirty="0"/>
            </a:br>
            <a:r>
              <a:rPr lang="en-US" sz="3000" dirty="0"/>
              <a:t>Martin and Guest lecturers</a:t>
            </a:r>
            <a:endParaRPr lang="sk-SK" sz="3000" dirty="0"/>
          </a:p>
        </p:txBody>
      </p:sp>
      <p:sp>
        <p:nvSpPr>
          <p:cNvPr id="4" name="AutoShape 2" descr="Oficiální fotografie Ing. Eduard Bakoš, Ph.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5" name="AutoShape 4" descr="Oficiální fotografie Ing. Eduard Bakoš, Ph.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k-SK"/>
          </a:p>
        </p:txBody>
      </p:sp>
      <p:sp>
        <p:nvSpPr>
          <p:cNvPr id="7" name="AutoShape 6">
            <a:extLst>
              <a:ext uri="{FF2B5EF4-FFF2-40B4-BE49-F238E27FC236}">
                <a16:creationId xmlns:a16="http://schemas.microsoft.com/office/drawing/2014/main" id="{39DF2093-C633-4058-9081-3584524D088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816079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dirty="0"/>
              <a:t>Course outline</a:t>
            </a:r>
            <a:endParaRPr lang="cs-CZ" dirty="0"/>
          </a:p>
        </p:txBody>
      </p:sp>
      <p:sp>
        <p:nvSpPr>
          <p:cNvPr id="3" name="Content Placeholder 2"/>
          <p:cNvSpPr>
            <a:spLocks noGrp="1"/>
          </p:cNvSpPr>
          <p:nvPr>
            <p:ph idx="1"/>
          </p:nvPr>
        </p:nvSpPr>
        <p:spPr>
          <a:xfrm>
            <a:off x="457200" y="836713"/>
            <a:ext cx="8229600" cy="5832648"/>
          </a:xfrm>
        </p:spPr>
        <p:txBody>
          <a:bodyPr>
            <a:noAutofit/>
          </a:bodyPr>
          <a:lstStyle/>
          <a:p>
            <a:pPr marL="0" indent="0">
              <a:buNone/>
            </a:pPr>
            <a:r>
              <a:rPr lang="en-US" sz="1600" i="1" dirty="0">
                <a:latin typeface="Arial" panose="020B0604020202020204" pitchFamily="34" charset="0"/>
              </a:rPr>
              <a:t>BLOCK 1:  </a:t>
            </a:r>
            <a:r>
              <a:rPr lang="en-US" sz="1600" i="1" dirty="0" err="1">
                <a:latin typeface="Arial" panose="020B0604020202020204" pitchFamily="34" charset="0"/>
              </a:rPr>
              <a:t>Labour</a:t>
            </a:r>
            <a:r>
              <a:rPr lang="en-US" sz="1600" i="1" dirty="0">
                <a:latin typeface="Arial" panose="020B0604020202020204" pitchFamily="34" charset="0"/>
              </a:rPr>
              <a:t> market outcomes, Migration, and Well-being</a:t>
            </a:r>
          </a:p>
          <a:p>
            <a:pPr marL="0" indent="0">
              <a:buNone/>
            </a:pPr>
            <a:r>
              <a:rPr lang="en-US" sz="1600" dirty="0">
                <a:latin typeface="Arial" panose="020B0604020202020204" pitchFamily="34" charset="0"/>
              </a:rPr>
              <a:t>1 In pursuit of happiness and job satisfaction (Martin)</a:t>
            </a:r>
            <a:endParaRPr lang="en-US" sz="1600" dirty="0">
              <a:highlight>
                <a:srgbClr val="FFFFFF"/>
              </a:highlight>
              <a:latin typeface="Arial" panose="020B0604020202020204" pitchFamily="34" charset="0"/>
            </a:endParaRPr>
          </a:p>
          <a:p>
            <a:pPr marL="0" indent="0">
              <a:buNone/>
            </a:pPr>
            <a:r>
              <a:rPr lang="en-US" sz="1600" dirty="0">
                <a:latin typeface="Arial" panose="020B0604020202020204" pitchFamily="34" charset="0"/>
              </a:rPr>
              <a:t>2 </a:t>
            </a:r>
            <a:r>
              <a:rPr lang="en-US" sz="1600" dirty="0" err="1">
                <a:latin typeface="Arial" panose="020B0604020202020204" pitchFamily="34" charset="0"/>
              </a:rPr>
              <a:t>Labour</a:t>
            </a:r>
            <a:r>
              <a:rPr lang="en-US" sz="1600" dirty="0">
                <a:latin typeface="Arial" panose="020B0604020202020204" pitchFamily="34" charset="0"/>
              </a:rPr>
              <a:t> market mobility and work migration </a:t>
            </a:r>
            <a:r>
              <a:rPr lang="cs-CZ" sz="1600" dirty="0">
                <a:latin typeface="Arial" panose="020B0604020202020204" pitchFamily="34" charset="0"/>
              </a:rPr>
              <a:t>(Martin</a:t>
            </a:r>
            <a:r>
              <a:rPr lang="en-US" sz="1600" dirty="0">
                <a:latin typeface="Arial" panose="020B0604020202020204" pitchFamily="34" charset="0"/>
              </a:rPr>
              <a:t>)</a:t>
            </a:r>
          </a:p>
          <a:p>
            <a:pPr marL="0" indent="0">
              <a:buNone/>
            </a:pPr>
            <a:r>
              <a:rPr lang="en-US" sz="1600" dirty="0">
                <a:latin typeface="Arial" panose="020B0604020202020204" pitchFamily="34" charset="0"/>
              </a:rPr>
              <a:t>3 Integration of immigrants in the </a:t>
            </a:r>
            <a:r>
              <a:rPr lang="en-US" sz="1600" dirty="0" err="1">
                <a:latin typeface="Arial" panose="020B0604020202020204" pitchFamily="34" charset="0"/>
              </a:rPr>
              <a:t>labour</a:t>
            </a:r>
            <a:r>
              <a:rPr lang="en-US" sz="1600" dirty="0">
                <a:latin typeface="Arial" panose="020B0604020202020204" pitchFamily="34" charset="0"/>
              </a:rPr>
              <a:t> market (Martin)</a:t>
            </a:r>
          </a:p>
          <a:p>
            <a:pPr marL="0" indent="0">
              <a:buNone/>
            </a:pPr>
            <a:r>
              <a:rPr lang="en-US" sz="1600" dirty="0">
                <a:latin typeface="Arial" panose="020B0604020202020204" pitchFamily="34" charset="0"/>
              </a:rPr>
              <a:t>4 Hiring discrimination (Martin)</a:t>
            </a:r>
          </a:p>
          <a:p>
            <a:pPr marL="0" indent="0">
              <a:buNone/>
            </a:pPr>
            <a:r>
              <a:rPr lang="en-US" sz="1600" dirty="0">
                <a:latin typeface="Arial" panose="020B0604020202020204" pitchFamily="34" charset="0"/>
              </a:rPr>
              <a:t>5 </a:t>
            </a:r>
            <a:r>
              <a:rPr lang="en-US" sz="1600" dirty="0" err="1">
                <a:latin typeface="Arial" panose="020B0604020202020204" pitchFamily="34" charset="0"/>
              </a:rPr>
              <a:t>Labour</a:t>
            </a:r>
            <a:r>
              <a:rPr lang="en-US" sz="1600" dirty="0">
                <a:latin typeface="Arial" panose="020B0604020202020204" pitchFamily="34" charset="0"/>
              </a:rPr>
              <a:t> market imperfections (</a:t>
            </a:r>
            <a:r>
              <a:rPr lang="en-US" sz="1600" dirty="0" err="1">
                <a:latin typeface="Arial" panose="020B0604020202020204" pitchFamily="34" charset="0"/>
              </a:rPr>
              <a:t>Dinara</a:t>
            </a:r>
            <a:r>
              <a:rPr lang="en-US" sz="1600" dirty="0">
                <a:latin typeface="Arial" panose="020B0604020202020204" pitchFamily="34" charset="0"/>
              </a:rPr>
              <a:t>)</a:t>
            </a:r>
          </a:p>
          <a:p>
            <a:pPr marL="0" indent="0">
              <a:buNone/>
            </a:pPr>
            <a:endParaRPr lang="en-US" sz="1600" dirty="0">
              <a:latin typeface="Arial" panose="020B0604020202020204" pitchFamily="34" charset="0"/>
            </a:endParaRPr>
          </a:p>
          <a:p>
            <a:pPr marL="0" indent="0">
              <a:buNone/>
            </a:pPr>
            <a:r>
              <a:rPr lang="en-US" sz="1600" i="1" dirty="0">
                <a:latin typeface="Arial" panose="020B0604020202020204" pitchFamily="34" charset="0"/>
              </a:rPr>
              <a:t>October 28: No lecture (national holiday) Midterm Exam (online)?</a:t>
            </a:r>
          </a:p>
          <a:p>
            <a:pPr marL="0" indent="0">
              <a:buNone/>
            </a:pPr>
            <a:r>
              <a:rPr lang="en-US" sz="1600" i="1" dirty="0">
                <a:latin typeface="Arial" panose="020B0604020202020204" pitchFamily="34" charset="0"/>
              </a:rPr>
              <a:t>November 4: No lecture (reading week)</a:t>
            </a:r>
          </a:p>
          <a:p>
            <a:pPr marL="0" indent="0">
              <a:buNone/>
            </a:pPr>
            <a:endParaRPr lang="en-US" sz="1600" dirty="0">
              <a:latin typeface="Arial" panose="020B0604020202020204" pitchFamily="34" charset="0"/>
            </a:endParaRPr>
          </a:p>
          <a:p>
            <a:pPr marL="0" indent="0">
              <a:buNone/>
            </a:pPr>
            <a:r>
              <a:rPr lang="en-US" sz="1600" i="1" dirty="0">
                <a:latin typeface="Arial" panose="020B0604020202020204" pitchFamily="34" charset="0"/>
              </a:rPr>
              <a:t>BLOCK 2: Poverty, conspiracy beliefs, and future of </a:t>
            </a:r>
            <a:r>
              <a:rPr lang="en-US" sz="1600" i="1" dirty="0" err="1">
                <a:latin typeface="Arial" panose="020B0604020202020204" pitchFamily="34" charset="0"/>
              </a:rPr>
              <a:t>labour</a:t>
            </a:r>
            <a:r>
              <a:rPr lang="en-US" sz="1600" i="1" dirty="0">
                <a:latin typeface="Arial" panose="020B0604020202020204" pitchFamily="34" charset="0"/>
              </a:rPr>
              <a:t> </a:t>
            </a:r>
          </a:p>
          <a:p>
            <a:pPr marL="0" indent="0">
              <a:buNone/>
            </a:pPr>
            <a:r>
              <a:rPr lang="en-US" sz="1600" dirty="0">
                <a:latin typeface="Arial" panose="020B0604020202020204" pitchFamily="34" charset="0"/>
              </a:rPr>
              <a:t>8 The many dimensions of poverty (Martin)</a:t>
            </a:r>
            <a:endParaRPr lang="cs-CZ" sz="1600" dirty="0">
              <a:latin typeface="Arial" panose="020B0604020202020204" pitchFamily="34" charset="0"/>
            </a:endParaRPr>
          </a:p>
          <a:p>
            <a:pPr marL="0" indent="0">
              <a:buNone/>
            </a:pPr>
            <a:r>
              <a:rPr lang="en-US" sz="1600" dirty="0">
                <a:latin typeface="Arial" panose="020B0604020202020204" pitchFamily="34" charset="0"/>
              </a:rPr>
              <a:t>9 Precarity and conspiracy </a:t>
            </a:r>
            <a:r>
              <a:rPr lang="cs-CZ" sz="1600" dirty="0">
                <a:latin typeface="Arial" panose="020B0604020202020204" pitchFamily="34" charset="0"/>
              </a:rPr>
              <a:t>(</a:t>
            </a:r>
            <a:r>
              <a:rPr lang="en-US" sz="1600" dirty="0">
                <a:latin typeface="Arial" panose="020B0604020202020204" pitchFamily="34" charset="0"/>
              </a:rPr>
              <a:t>Lena</a:t>
            </a:r>
            <a:r>
              <a:rPr lang="cs-CZ" sz="1600" dirty="0">
                <a:latin typeface="Arial" panose="020B0604020202020204" pitchFamily="34" charset="0"/>
              </a:rPr>
              <a:t>)</a:t>
            </a:r>
            <a:endParaRPr lang="en-US" sz="1600" dirty="0">
              <a:latin typeface="Arial" panose="020B0604020202020204" pitchFamily="34" charset="0"/>
            </a:endParaRPr>
          </a:p>
          <a:p>
            <a:pPr marL="0" indent="0">
              <a:buNone/>
            </a:pPr>
            <a:r>
              <a:rPr lang="en-US" sz="1600" dirty="0">
                <a:latin typeface="Arial" panose="020B0604020202020204" pitchFamily="34" charset="0"/>
              </a:rPr>
              <a:t>10 Income adequacy and living wage </a:t>
            </a:r>
            <a:r>
              <a:rPr lang="en-US" sz="1600" dirty="0">
                <a:highlight>
                  <a:srgbClr val="FFFFFF"/>
                </a:highlight>
                <a:latin typeface="Arial" panose="020B0604020202020204" pitchFamily="34" charset="0"/>
              </a:rPr>
              <a:t>(Martin)</a:t>
            </a:r>
          </a:p>
          <a:p>
            <a:pPr marL="0" indent="0">
              <a:buNone/>
            </a:pPr>
            <a:r>
              <a:rPr lang="en-US" sz="1600" dirty="0">
                <a:latin typeface="Arial" panose="020B0604020202020204" pitchFamily="34" charset="0"/>
              </a:rPr>
              <a:t>11 Social Responsibility and Fair Labor Practices </a:t>
            </a:r>
            <a:r>
              <a:rPr lang="en-US" sz="1600" i="1" dirty="0">
                <a:latin typeface="Arial" panose="020B0604020202020204" pitchFamily="34" charset="0"/>
              </a:rPr>
              <a:t>(Tereza)</a:t>
            </a:r>
          </a:p>
          <a:p>
            <a:pPr marL="0" indent="0">
              <a:buNone/>
            </a:pPr>
            <a:r>
              <a:rPr lang="en-US" sz="1600" dirty="0">
                <a:latin typeface="Arial" panose="020B0604020202020204" pitchFamily="34" charset="0"/>
              </a:rPr>
              <a:t>12 Future of </a:t>
            </a:r>
            <a:r>
              <a:rPr lang="en-US" sz="1600" dirty="0" err="1">
                <a:latin typeface="Arial" panose="020B0604020202020204" pitchFamily="34" charset="0"/>
              </a:rPr>
              <a:t>labour</a:t>
            </a:r>
            <a:r>
              <a:rPr lang="en-US" sz="1600" dirty="0">
                <a:latin typeface="Arial" panose="020B0604020202020204" pitchFamily="34" charset="0"/>
              </a:rPr>
              <a:t> I  (student presentations)</a:t>
            </a:r>
          </a:p>
          <a:p>
            <a:pPr marL="0" indent="0">
              <a:buNone/>
            </a:pPr>
            <a:r>
              <a:rPr lang="en-US" sz="1600" dirty="0">
                <a:latin typeface="Arial" panose="020B0604020202020204" pitchFamily="34" charset="0"/>
              </a:rPr>
              <a:t>13 Future of </a:t>
            </a:r>
            <a:r>
              <a:rPr lang="en-US" sz="1600" dirty="0" err="1">
                <a:latin typeface="Arial" panose="020B0604020202020204" pitchFamily="34" charset="0"/>
              </a:rPr>
              <a:t>labour</a:t>
            </a:r>
            <a:r>
              <a:rPr lang="en-US" sz="1600" dirty="0">
                <a:latin typeface="Arial" panose="020B0604020202020204" pitchFamily="34" charset="0"/>
              </a:rPr>
              <a:t> II (student presentations)</a:t>
            </a:r>
          </a:p>
          <a:p>
            <a:pPr marL="0" indent="0">
              <a:buNone/>
            </a:pPr>
            <a:endParaRPr lang="en-US" sz="1600" dirty="0">
              <a:latin typeface="Arial" panose="020B0604020202020204" pitchFamily="34" charset="0"/>
            </a:endParaRPr>
          </a:p>
          <a:p>
            <a:pPr marL="0" indent="0">
              <a:buNone/>
            </a:pPr>
            <a:r>
              <a:rPr lang="en-US" sz="1600" dirty="0">
                <a:latin typeface="Arial" panose="020B0604020202020204" pitchFamily="34" charset="0"/>
              </a:rPr>
              <a:t>January 7,14 F</a:t>
            </a:r>
            <a:r>
              <a:rPr lang="cs-CZ" sz="1600" dirty="0" err="1">
                <a:latin typeface="Arial" panose="020B0604020202020204" pitchFamily="34" charset="0"/>
              </a:rPr>
              <a:t>inal</a:t>
            </a:r>
            <a:r>
              <a:rPr lang="cs-CZ" sz="1600" dirty="0">
                <a:latin typeface="Arial" panose="020B0604020202020204" pitchFamily="34" charset="0"/>
              </a:rPr>
              <a:t> </a:t>
            </a:r>
            <a:r>
              <a:rPr lang="cs-CZ" sz="1600" dirty="0" err="1">
                <a:latin typeface="Arial" panose="020B0604020202020204" pitchFamily="34" charset="0"/>
              </a:rPr>
              <a:t>exam</a:t>
            </a:r>
            <a:r>
              <a:rPr lang="cs-CZ" sz="1600" dirty="0">
                <a:latin typeface="Arial" panose="020B0604020202020204" pitchFamily="34" charset="0"/>
              </a:rPr>
              <a:t> (</a:t>
            </a:r>
            <a:r>
              <a:rPr lang="en-US" sz="1600" dirty="0">
                <a:latin typeface="Arial" panose="020B0604020202020204" pitchFamily="34" charset="0"/>
              </a:rPr>
              <a:t>in-class)</a:t>
            </a:r>
          </a:p>
          <a:p>
            <a:pPr marL="0" indent="0" algn="ctr">
              <a:buNone/>
              <a:tabLst>
                <a:tab pos="1079500" algn="l"/>
              </a:tabLst>
            </a:pPr>
            <a:r>
              <a:rPr lang="en-US" sz="1800" dirty="0"/>
              <a:t>Syllabus: </a:t>
            </a:r>
            <a:r>
              <a:rPr lang="en-US" sz="1800" dirty="0">
                <a:hlinkClick r:id="rId2"/>
              </a:rPr>
              <a:t>https://is.muni.cz/auth/el/econ/podzim2024/MPV_ARPM/index.qwarp</a:t>
            </a:r>
            <a:endParaRPr lang="en-US" sz="1800" dirty="0"/>
          </a:p>
          <a:p>
            <a:pPr marL="0" indent="0" algn="ctr">
              <a:buNone/>
              <a:tabLst>
                <a:tab pos="1079500" algn="l"/>
              </a:tabLst>
            </a:pPr>
            <a:endParaRPr lang="en-US" sz="1600" b="1" dirty="0"/>
          </a:p>
        </p:txBody>
      </p:sp>
    </p:spTree>
    <p:extLst>
      <p:ext uri="{BB962C8B-B14F-4D97-AF65-F5344CB8AC3E}">
        <p14:creationId xmlns:p14="http://schemas.microsoft.com/office/powerpoint/2010/main" val="2965970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Grade evaluation</a:t>
            </a:r>
            <a:endParaRPr lang="sk-SK" dirty="0"/>
          </a:p>
        </p:txBody>
      </p:sp>
      <p:sp>
        <p:nvSpPr>
          <p:cNvPr id="3" name="Content Placeholder 2"/>
          <p:cNvSpPr>
            <a:spLocks noGrp="1"/>
          </p:cNvSpPr>
          <p:nvPr>
            <p:ph idx="1"/>
          </p:nvPr>
        </p:nvSpPr>
        <p:spPr/>
        <p:txBody>
          <a:bodyPr>
            <a:normAutofit fontScale="77500" lnSpcReduction="20000"/>
          </a:bodyPr>
          <a:lstStyle/>
          <a:p>
            <a:pPr marL="514350" indent="-514350">
              <a:buFontTx/>
              <a:buAutoNum type="arabicPeriod"/>
            </a:pPr>
            <a:r>
              <a:rPr lang="en-US" dirty="0" err="1"/>
              <a:t>Atendance</a:t>
            </a:r>
            <a:r>
              <a:rPr lang="en-US" dirty="0"/>
              <a:t> (20 points, 2 points for each attendance)</a:t>
            </a:r>
          </a:p>
          <a:p>
            <a:pPr marL="514350" indent="-514350">
              <a:buFontTx/>
              <a:buAutoNum type="arabicPeriod"/>
            </a:pPr>
            <a:r>
              <a:rPr lang="en-US" dirty="0"/>
              <a:t>Short assignments (15 points)</a:t>
            </a:r>
          </a:p>
          <a:p>
            <a:pPr marL="514350" indent="-514350">
              <a:buFontTx/>
              <a:buAutoNum type="arabicPeriod"/>
            </a:pPr>
            <a:r>
              <a:rPr lang="en-US" dirty="0"/>
              <a:t>Critical summary based on research seminar presentation (10 points)</a:t>
            </a:r>
          </a:p>
          <a:p>
            <a:pPr marL="514350" indent="-514350">
              <a:buFontTx/>
              <a:buAutoNum type="arabicPeriod"/>
            </a:pPr>
            <a:r>
              <a:rPr lang="en-US" dirty="0"/>
              <a:t>Class presentation (10 points)</a:t>
            </a:r>
          </a:p>
          <a:p>
            <a:pPr marL="514350" indent="-514350">
              <a:buFontTx/>
              <a:buAutoNum type="arabicPeriod"/>
            </a:pPr>
            <a:r>
              <a:rPr lang="en-US" dirty="0"/>
              <a:t>Midterm exam, 15 points (multiple-choice test + open questions)</a:t>
            </a:r>
          </a:p>
          <a:p>
            <a:pPr marL="514350" indent="-514350">
              <a:buFontTx/>
              <a:buAutoNum type="arabicPeriod"/>
            </a:pPr>
            <a:r>
              <a:rPr lang="en-US" dirty="0"/>
              <a:t>Final exam, 30 points (multiple-choice test + open questions)</a:t>
            </a:r>
          </a:p>
          <a:p>
            <a:pPr marL="0" indent="539750">
              <a:buNone/>
            </a:pPr>
            <a:endParaRPr lang="en-US" dirty="0"/>
          </a:p>
          <a:p>
            <a:pPr marL="0" indent="539750">
              <a:buNone/>
            </a:pPr>
            <a:r>
              <a:rPr lang="en-US" dirty="0">
                <a:effectLst/>
              </a:rPr>
              <a:t>Grading: A 100 - 92 points, B 91 – 84 points, C 83 – 76 points, D 75 – 68 points, E 67 – 60 points, F less than 60 points</a:t>
            </a:r>
            <a:endParaRPr lang="en-US" b="1" dirty="0"/>
          </a:p>
        </p:txBody>
      </p:sp>
    </p:spTree>
    <p:extLst>
      <p:ext uri="{BB962C8B-B14F-4D97-AF65-F5344CB8AC3E}">
        <p14:creationId xmlns:p14="http://schemas.microsoft.com/office/powerpoint/2010/main" val="1892223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fontScale="90000"/>
          </a:bodyPr>
          <a:lstStyle/>
          <a:p>
            <a:r>
              <a:rPr lang="en-US" dirty="0"/>
              <a:t>Critical summary of research seminar</a:t>
            </a:r>
            <a:endParaRPr lang="cs-CZ" dirty="0"/>
          </a:p>
        </p:txBody>
      </p:sp>
      <p:sp>
        <p:nvSpPr>
          <p:cNvPr id="3" name="Content Placeholder 2"/>
          <p:cNvSpPr>
            <a:spLocks noGrp="1"/>
          </p:cNvSpPr>
          <p:nvPr>
            <p:ph idx="1"/>
          </p:nvPr>
        </p:nvSpPr>
        <p:spPr>
          <a:xfrm>
            <a:off x="457200" y="980728"/>
            <a:ext cx="8229600" cy="5616624"/>
          </a:xfrm>
        </p:spPr>
        <p:txBody>
          <a:bodyPr>
            <a:noAutofit/>
          </a:bodyPr>
          <a:lstStyle/>
          <a:p>
            <a:r>
              <a:rPr lang="en-US" sz="2400" dirty="0"/>
              <a:t>During semester students shall attend research seminars organized at the Faculty and elaborate a critical summary. </a:t>
            </a:r>
            <a:br>
              <a:rPr lang="en-US" sz="2400" dirty="0"/>
            </a:br>
            <a:r>
              <a:rPr lang="en-US" sz="2400" dirty="0"/>
              <a:t>The list of seminars is available at </a:t>
            </a:r>
            <a:r>
              <a:rPr lang="en-US" sz="2400" u="sng" dirty="0">
                <a:hlinkClick r:id="rId2"/>
              </a:rPr>
              <a:t>http://mues.econ.muni.cz/</a:t>
            </a:r>
            <a:r>
              <a:rPr lang="en-US" sz="2400" dirty="0"/>
              <a:t> and you are free to choose seminars to attend. </a:t>
            </a:r>
          </a:p>
          <a:p>
            <a:r>
              <a:rPr lang="en-US" sz="2400" dirty="0"/>
              <a:t>Your task is to summarize and critically assess the main contribution and methods of the presented research. I will grade your own elaboration that may include your personal view on the topic, the potential extension of the research idea or discussion about the strengths and weaknesses of presented research. </a:t>
            </a:r>
          </a:p>
          <a:p>
            <a:r>
              <a:rPr lang="en-US" sz="2400" dirty="0"/>
              <a:t>Critical summary should be around 1,000 words and you should upload it to </a:t>
            </a:r>
            <a:r>
              <a:rPr lang="en-US" sz="2400" u="sng" dirty="0"/>
              <a:t>homework folder</a:t>
            </a:r>
            <a:r>
              <a:rPr lang="en-US" sz="2400" dirty="0"/>
              <a:t> within 2 weeks after participating at the seminar/webinar. </a:t>
            </a:r>
            <a:endParaRPr lang="cs-CZ" sz="1800" dirty="0"/>
          </a:p>
        </p:txBody>
      </p:sp>
    </p:spTree>
    <p:extLst>
      <p:ext uri="{BB962C8B-B14F-4D97-AF65-F5344CB8AC3E}">
        <p14:creationId xmlns:p14="http://schemas.microsoft.com/office/powerpoint/2010/main" val="28625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US" dirty="0"/>
              <a:t>Student presentations in December</a:t>
            </a:r>
          </a:p>
        </p:txBody>
      </p:sp>
      <p:sp>
        <p:nvSpPr>
          <p:cNvPr id="3" name="Content Placeholder 2"/>
          <p:cNvSpPr>
            <a:spLocks noGrp="1"/>
          </p:cNvSpPr>
          <p:nvPr>
            <p:ph idx="1"/>
          </p:nvPr>
        </p:nvSpPr>
        <p:spPr>
          <a:xfrm>
            <a:off x="457200" y="1412777"/>
            <a:ext cx="8229600" cy="5256584"/>
          </a:xfrm>
        </p:spPr>
        <p:txBody>
          <a:bodyPr>
            <a:normAutofit fontScale="85000" lnSpcReduction="10000"/>
          </a:bodyPr>
          <a:lstStyle/>
          <a:p>
            <a:endParaRPr lang="en-US" sz="2400" dirty="0"/>
          </a:p>
          <a:p>
            <a:r>
              <a:rPr lang="en-US" sz="2400" dirty="0"/>
              <a:t>I would like to make this end of semester interactive and interesting. Each student will contribute with a piece of evidence that you have to elaborate yourself. </a:t>
            </a:r>
          </a:p>
          <a:p>
            <a:r>
              <a:rPr lang="en-US" sz="2400" dirty="0"/>
              <a:t>Please prepare max 5-7 minutes talk to present your contribution. </a:t>
            </a:r>
          </a:p>
          <a:p>
            <a:r>
              <a:rPr lang="en-US" sz="2400" dirty="0"/>
              <a:t>Topic of presentation is </a:t>
            </a:r>
            <a:r>
              <a:rPr lang="en-US" sz="2400" b="1" dirty="0"/>
              <a:t>The future of work: What you need to know.</a:t>
            </a:r>
            <a:r>
              <a:rPr lang="en-US" sz="2400" dirty="0"/>
              <a:t>  </a:t>
            </a:r>
            <a:br>
              <a:rPr lang="en-US" sz="2400" dirty="0"/>
            </a:br>
            <a:endParaRPr lang="en-US" sz="2400" dirty="0"/>
          </a:p>
          <a:p>
            <a:r>
              <a:rPr lang="en-US" sz="2400" dirty="0"/>
              <a:t>For example you may present what the future of work will mean for our happiness, decent working conditions, adequate wages, labor mobility </a:t>
            </a:r>
            <a:r>
              <a:rPr lang="en-US" sz="2400" dirty="0" err="1"/>
              <a:t>ect</a:t>
            </a:r>
            <a:r>
              <a:rPr lang="en-US" sz="2400" dirty="0"/>
              <a:t>. Present your personal opinion, be specific, support your ideas with available evidence, illustrate with a country example, and preferably show </a:t>
            </a:r>
            <a:r>
              <a:rPr lang="en-US" sz="2400" b="1" dirty="0"/>
              <a:t>more pictures</a:t>
            </a:r>
            <a:r>
              <a:rPr lang="en-US" sz="2400" dirty="0"/>
              <a:t> and few text in your slides. You shall formulate policy suggestions based on the presented evidence.</a:t>
            </a:r>
          </a:p>
          <a:p>
            <a:r>
              <a:rPr lang="en-US" sz="2400" dirty="0"/>
              <a:t>Upload your slides to homework folder </a:t>
            </a:r>
            <a:r>
              <a:rPr lang="en-US" sz="2400" b="1" dirty="0"/>
              <a:t>7 days before the presentation </a:t>
            </a:r>
            <a:r>
              <a:rPr lang="en-US" sz="2400" dirty="0"/>
              <a:t>to receive feedback from lecturer. </a:t>
            </a:r>
          </a:p>
          <a:p>
            <a:r>
              <a:rPr lang="en-US" sz="2400" dirty="0"/>
              <a:t>Activity is graded and you may obtain 10 points for this assignment.</a:t>
            </a:r>
          </a:p>
        </p:txBody>
      </p:sp>
    </p:spTree>
    <p:extLst>
      <p:ext uri="{BB962C8B-B14F-4D97-AF65-F5344CB8AC3E}">
        <p14:creationId xmlns:p14="http://schemas.microsoft.com/office/powerpoint/2010/main" val="291933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TotalTime>
  <Words>623</Words>
  <Application>Microsoft Office PowerPoint</Application>
  <PresentationFormat>On-screen Show (4:3)</PresentationFormat>
  <Paragraphs>54</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Applied Research in Public Policy Making Fall 2024  Welcome in the course!</vt:lpstr>
      <vt:lpstr>PowerPoint Presentation</vt:lpstr>
      <vt:lpstr>Course outline</vt:lpstr>
      <vt:lpstr>Grade evaluation</vt:lpstr>
      <vt:lpstr>Critical summary of research seminar</vt:lpstr>
      <vt:lpstr>Student presentations in December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Issues of the Public Sector Fall 2016</dc:title>
  <dc:creator>Guzi Martin</dc:creator>
  <cp:lastModifiedBy>Martin Guzi</cp:lastModifiedBy>
  <cp:revision>36</cp:revision>
  <dcterms:created xsi:type="dcterms:W3CDTF">2016-09-21T09:15:41Z</dcterms:created>
  <dcterms:modified xsi:type="dcterms:W3CDTF">2024-09-23T09:52:37Z</dcterms:modified>
</cp:coreProperties>
</file>