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0"/>
  </p:notesMasterIdLst>
  <p:sldIdLst>
    <p:sldId id="256" r:id="rId2"/>
    <p:sldId id="338" r:id="rId3"/>
    <p:sldId id="339" r:id="rId4"/>
    <p:sldId id="385" r:id="rId5"/>
    <p:sldId id="354" r:id="rId6"/>
    <p:sldId id="384" r:id="rId7"/>
    <p:sldId id="431" r:id="rId8"/>
    <p:sldId id="433" r:id="rId9"/>
    <p:sldId id="434" r:id="rId10"/>
    <p:sldId id="432" r:id="rId11"/>
    <p:sldId id="316" r:id="rId12"/>
    <p:sldId id="318" r:id="rId13"/>
    <p:sldId id="355" r:id="rId14"/>
    <p:sldId id="424" r:id="rId15"/>
    <p:sldId id="319" r:id="rId16"/>
    <p:sldId id="378" r:id="rId17"/>
    <p:sldId id="293" r:id="rId18"/>
    <p:sldId id="430" r:id="rId19"/>
    <p:sldId id="357" r:id="rId20"/>
    <p:sldId id="320" r:id="rId21"/>
    <p:sldId id="360" r:id="rId22"/>
    <p:sldId id="435" r:id="rId23"/>
    <p:sldId id="436" r:id="rId24"/>
    <p:sldId id="296" r:id="rId25"/>
    <p:sldId id="361" r:id="rId26"/>
    <p:sldId id="258" r:id="rId27"/>
    <p:sldId id="358" r:id="rId28"/>
    <p:sldId id="376" r:id="rId29"/>
    <p:sldId id="323" r:id="rId30"/>
    <p:sldId id="352" r:id="rId31"/>
    <p:sldId id="356" r:id="rId32"/>
    <p:sldId id="353" r:id="rId33"/>
    <p:sldId id="325" r:id="rId34"/>
    <p:sldId id="326" r:id="rId35"/>
    <p:sldId id="299" r:id="rId36"/>
    <p:sldId id="300" r:id="rId37"/>
    <p:sldId id="426" r:id="rId38"/>
    <p:sldId id="263" r:id="rId39"/>
    <p:sldId id="262" r:id="rId40"/>
    <p:sldId id="425" r:id="rId41"/>
    <p:sldId id="286" r:id="rId42"/>
    <p:sldId id="366" r:id="rId43"/>
    <p:sldId id="427" r:id="rId44"/>
    <p:sldId id="428" r:id="rId45"/>
    <p:sldId id="372" r:id="rId46"/>
    <p:sldId id="373" r:id="rId47"/>
    <p:sldId id="374" r:id="rId48"/>
    <p:sldId id="301" r:id="rId49"/>
    <p:sldId id="367" r:id="rId50"/>
    <p:sldId id="368" r:id="rId51"/>
    <p:sldId id="271" r:id="rId52"/>
    <p:sldId id="438" r:id="rId53"/>
    <p:sldId id="272" r:id="rId54"/>
    <p:sldId id="362" r:id="rId55"/>
    <p:sldId id="429" r:id="rId56"/>
    <p:sldId id="439" r:id="rId57"/>
    <p:sldId id="445" r:id="rId58"/>
    <p:sldId id="446" r:id="rId59"/>
    <p:sldId id="455" r:id="rId60"/>
    <p:sldId id="456" r:id="rId61"/>
    <p:sldId id="257" r:id="rId62"/>
    <p:sldId id="458" r:id="rId63"/>
    <p:sldId id="464" r:id="rId64"/>
    <p:sldId id="465" r:id="rId65"/>
    <p:sldId id="453" r:id="rId66"/>
    <p:sldId id="294" r:id="rId67"/>
    <p:sldId id="382" r:id="rId68"/>
    <p:sldId id="38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BAC"/>
    <a:srgbClr val="FCA736"/>
    <a:srgbClr val="E6D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91362" autoAdjust="0"/>
  </p:normalViewPr>
  <p:slideViewPr>
    <p:cSldViewPr>
      <p:cViewPr varScale="1">
        <p:scale>
          <a:sx n="114" d="100"/>
          <a:sy n="114" d="100"/>
        </p:scale>
        <p:origin x="1517"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Research\ESF\03work%20Reporty\15work%20EEEAP%20Book\Paper\tables_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nah\Desktop\Backup\Living%20wage%20paper\Results\thresholds%20tabl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'T4.3'!$D$16</c:f>
              <c:strCache>
                <c:ptCount val="1"/>
                <c:pt idx="0">
                  <c:v>Minimum wage (gross)</c:v>
                </c:pt>
              </c:strCache>
            </c:strRef>
          </c:tx>
          <c:spPr>
            <a:solidFill>
              <a:schemeClr val="accent1">
                <a:shade val="65000"/>
              </a:schemeClr>
            </a:solidFill>
            <a:ln>
              <a:noFill/>
            </a:ln>
            <a:effectLst/>
          </c:spPr>
          <c:invertIfNegative val="0"/>
          <c:cat>
            <c:strRef>
              <c:f>'T4.3'!$B$27:$B$34</c:f>
              <c:strCache>
                <c:ptCount val="8"/>
                <c:pt idx="0">
                  <c:v>Bulgaria</c:v>
                </c:pt>
                <c:pt idx="1">
                  <c:v>Hungary</c:v>
                </c:pt>
                <c:pt idx="2">
                  <c:v>Croatia</c:v>
                </c:pt>
                <c:pt idx="3">
                  <c:v>Romania</c:v>
                </c:pt>
                <c:pt idx="4">
                  <c:v>Poland</c:v>
                </c:pt>
                <c:pt idx="5">
                  <c:v>Czechia</c:v>
                </c:pt>
                <c:pt idx="6">
                  <c:v>Slovakia</c:v>
                </c:pt>
                <c:pt idx="7">
                  <c:v>Slovenia</c:v>
                </c:pt>
              </c:strCache>
            </c:strRef>
          </c:cat>
          <c:val>
            <c:numRef>
              <c:f>'T4.3'!$D$27:$D$34</c:f>
              <c:numCache>
                <c:formatCode>General</c:formatCode>
                <c:ptCount val="8"/>
                <c:pt idx="0">
                  <c:v>286.32784538296352</c:v>
                </c:pt>
                <c:pt idx="1">
                  <c:v>424.19928825622776</c:v>
                </c:pt>
                <c:pt idx="2">
                  <c:v>497.45304043298313</c:v>
                </c:pt>
                <c:pt idx="3">
                  <c:v>429.90306512618065</c:v>
                </c:pt>
                <c:pt idx="4">
                  <c:v>585.1901868107135</c:v>
                </c:pt>
                <c:pt idx="5">
                  <c:v>551.88055188055193</c:v>
                </c:pt>
                <c:pt idx="6">
                  <c:v>580</c:v>
                </c:pt>
                <c:pt idx="7">
                  <c:v>886.63</c:v>
                </c:pt>
              </c:numCache>
            </c:numRef>
          </c:val>
          <c:extLst>
            <c:ext xmlns:c16="http://schemas.microsoft.com/office/drawing/2014/chart" uri="{C3380CC4-5D6E-409C-BE32-E72D297353CC}">
              <c16:uniqueId val="{00000000-7488-4CE3-A1E5-0C38DF3870BE}"/>
            </c:ext>
          </c:extLst>
        </c:ser>
        <c:ser>
          <c:idx val="1"/>
          <c:order val="1"/>
          <c:tx>
            <c:strRef>
              <c:f>'T4.3'!$E$16</c:f>
              <c:strCache>
                <c:ptCount val="1"/>
                <c:pt idx="0">
                  <c:v>Minimum wage (net)</c:v>
                </c:pt>
              </c:strCache>
            </c:strRef>
          </c:tx>
          <c:spPr>
            <a:solidFill>
              <a:schemeClr val="accent1">
                <a:lumMod val="40000"/>
                <a:lumOff val="60000"/>
              </a:schemeClr>
            </a:solidFill>
            <a:ln>
              <a:noFill/>
            </a:ln>
            <a:effectLst/>
          </c:spPr>
          <c:invertIfNegative val="0"/>
          <c:cat>
            <c:strRef>
              <c:f>'T4.3'!$B$27:$B$34</c:f>
              <c:strCache>
                <c:ptCount val="8"/>
                <c:pt idx="0">
                  <c:v>Bulgaria</c:v>
                </c:pt>
                <c:pt idx="1">
                  <c:v>Hungary</c:v>
                </c:pt>
                <c:pt idx="2">
                  <c:v>Croatia</c:v>
                </c:pt>
                <c:pt idx="3">
                  <c:v>Romania</c:v>
                </c:pt>
                <c:pt idx="4">
                  <c:v>Poland</c:v>
                </c:pt>
                <c:pt idx="5">
                  <c:v>Czechia</c:v>
                </c:pt>
                <c:pt idx="6">
                  <c:v>Slovakia</c:v>
                </c:pt>
                <c:pt idx="7">
                  <c:v>Slovenia</c:v>
                </c:pt>
              </c:strCache>
            </c:strRef>
          </c:cat>
          <c:val>
            <c:numRef>
              <c:f>'T4.3'!$E$27:$E$34</c:f>
              <c:numCache>
                <c:formatCode>General</c:formatCode>
                <c:ptCount val="8"/>
                <c:pt idx="0">
                  <c:v>222.1852950199407</c:v>
                </c:pt>
                <c:pt idx="1">
                  <c:v>282.09252669039148</c:v>
                </c:pt>
                <c:pt idx="2">
                  <c:v>378.06431072906719</c:v>
                </c:pt>
                <c:pt idx="3">
                  <c:v>386.91275861356257</c:v>
                </c:pt>
                <c:pt idx="4">
                  <c:v>432.81566509115464</c:v>
                </c:pt>
                <c:pt idx="5">
                  <c:v>458.2876582876583</c:v>
                </c:pt>
                <c:pt idx="6">
                  <c:v>477</c:v>
                </c:pt>
                <c:pt idx="7">
                  <c:v>727.21</c:v>
                </c:pt>
              </c:numCache>
            </c:numRef>
          </c:val>
          <c:extLst>
            <c:ext xmlns:c16="http://schemas.microsoft.com/office/drawing/2014/chart" uri="{C3380CC4-5D6E-409C-BE32-E72D297353CC}">
              <c16:uniqueId val="{00000001-7488-4CE3-A1E5-0C38DF3870BE}"/>
            </c:ext>
          </c:extLst>
        </c:ser>
        <c:dLbls>
          <c:showLegendKey val="0"/>
          <c:showVal val="0"/>
          <c:showCatName val="0"/>
          <c:showSerName val="0"/>
          <c:showPercent val="0"/>
          <c:showBubbleSize val="0"/>
        </c:dLbls>
        <c:gapWidth val="219"/>
        <c:axId val="1438998655"/>
        <c:axId val="1439001151"/>
      </c:barChart>
      <c:scatterChart>
        <c:scatterStyle val="lineMarker"/>
        <c:varyColors val="0"/>
        <c:ser>
          <c:idx val="2"/>
          <c:order val="2"/>
          <c:tx>
            <c:strRef>
              <c:f>'T4.3'!$F$26</c:f>
              <c:strCache>
                <c:ptCount val="1"/>
                <c:pt idx="0">
                  <c:v>Tax rate (right axis)</c:v>
                </c:pt>
              </c:strCache>
            </c:strRef>
          </c:tx>
          <c:spPr>
            <a:ln w="25400" cap="rnd">
              <a:noFill/>
              <a:round/>
            </a:ln>
            <a:effectLst/>
          </c:spPr>
          <c:marker>
            <c:symbol val="dash"/>
            <c:size val="12"/>
            <c:spPr>
              <a:solidFill>
                <a:srgbClr val="FFC000">
                  <a:alpha val="98000"/>
                </a:srgbClr>
              </a:solidFill>
              <a:ln w="9525">
                <a:solidFill>
                  <a:schemeClr val="accent5">
                    <a:lumMod val="50000"/>
                  </a:schemeClr>
                </a:solidFill>
              </a:ln>
              <a:effectLst/>
            </c:spPr>
          </c:marker>
          <c:yVal>
            <c:numRef>
              <c:f>'T4.3'!$F$27:$F$34</c:f>
              <c:numCache>
                <c:formatCode>0%</c:formatCode>
                <c:ptCount val="8"/>
                <c:pt idx="0">
                  <c:v>0.22401785714285716</c:v>
                </c:pt>
                <c:pt idx="1">
                  <c:v>0.33499999999999996</c:v>
                </c:pt>
                <c:pt idx="2">
                  <c:v>0.24</c:v>
                </c:pt>
                <c:pt idx="3">
                  <c:v>9.9999999999999978E-2</c:v>
                </c:pt>
                <c:pt idx="4">
                  <c:v>0.26038461538461533</c:v>
                </c:pt>
                <c:pt idx="5">
                  <c:v>0.16958904109589046</c:v>
                </c:pt>
                <c:pt idx="6">
                  <c:v>0.17758620689655169</c:v>
                </c:pt>
                <c:pt idx="7">
                  <c:v>0.17980442800266172</c:v>
                </c:pt>
              </c:numCache>
            </c:numRef>
          </c:yVal>
          <c:smooth val="0"/>
          <c:extLst>
            <c:ext xmlns:c16="http://schemas.microsoft.com/office/drawing/2014/chart" uri="{C3380CC4-5D6E-409C-BE32-E72D297353CC}">
              <c16:uniqueId val="{00000002-7488-4CE3-A1E5-0C38DF3870BE}"/>
            </c:ext>
          </c:extLst>
        </c:ser>
        <c:dLbls>
          <c:showLegendKey val="0"/>
          <c:showVal val="0"/>
          <c:showCatName val="0"/>
          <c:showSerName val="0"/>
          <c:showPercent val="0"/>
          <c:showBubbleSize val="0"/>
        </c:dLbls>
        <c:axId val="679238527"/>
        <c:axId val="679241855"/>
      </c:scatterChart>
      <c:catAx>
        <c:axId val="1438998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1439001151"/>
        <c:crosses val="autoZero"/>
        <c:auto val="1"/>
        <c:lblAlgn val="ctr"/>
        <c:lblOffset val="100"/>
        <c:noMultiLvlLbl val="0"/>
      </c:catAx>
      <c:valAx>
        <c:axId val="1439001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1438998655"/>
        <c:crosses val="autoZero"/>
        <c:crossBetween val="between"/>
      </c:valAx>
      <c:valAx>
        <c:axId val="67924185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679238527"/>
        <c:crosses val="max"/>
        <c:crossBetween val="midCat"/>
      </c:valAx>
      <c:valAx>
        <c:axId val="679238527"/>
        <c:scaling>
          <c:orientation val="minMax"/>
        </c:scaling>
        <c:delete val="1"/>
        <c:axPos val="b"/>
        <c:majorTickMark val="out"/>
        <c:minorTickMark val="none"/>
        <c:tickLblPos val="nextTo"/>
        <c:crossAx val="679241855"/>
        <c:crosses val="autoZero"/>
        <c:crossBetween val="midCat"/>
      </c:valAx>
      <c:spPr>
        <a:solidFill>
          <a:schemeClr val="bg1"/>
        </a:solid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Threshold</a:t>
            </a:r>
            <a:r>
              <a:rPr lang="en-US" baseline="0"/>
              <a:t> estimates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0"/>
          <c:order val="0"/>
          <c:tx>
            <c:strRef>
              <c:f>Sheet1!$B$1</c:f>
              <c:strCache>
                <c:ptCount val="1"/>
                <c:pt idx="0">
                  <c:v>Without food </c:v>
                </c:pt>
              </c:strCache>
            </c:strRef>
          </c:tx>
          <c:spPr>
            <a:solidFill>
              <a:schemeClr val="accent1"/>
            </a:solidFill>
            <a:ln>
              <a:noFill/>
            </a:ln>
            <a:effectLst/>
          </c:spPr>
          <c:invertIfNegative val="0"/>
          <c:cat>
            <c:strRef>
              <c:f>Sheet1!$A$2:$A$5</c:f>
              <c:strCache>
                <c:ptCount val="4"/>
                <c:pt idx="0">
                  <c:v>Living wage (upper)</c:v>
                </c:pt>
                <c:pt idx="1">
                  <c:v>Living wage (lower)</c:v>
                </c:pt>
                <c:pt idx="2">
                  <c:v>Minimum wage</c:v>
                </c:pt>
                <c:pt idx="3">
                  <c:v>Adequate wage</c:v>
                </c:pt>
              </c:strCache>
            </c:strRef>
          </c:cat>
          <c:val>
            <c:numRef>
              <c:f>Sheet1!$B$2:$B$5</c:f>
              <c:numCache>
                <c:formatCode>General</c:formatCode>
                <c:ptCount val="4"/>
                <c:pt idx="0">
                  <c:v>0.45517907000000002</c:v>
                </c:pt>
                <c:pt idx="1">
                  <c:v>0.55123895000000001</c:v>
                </c:pt>
                <c:pt idx="2">
                  <c:v>1.4664444999999999</c:v>
                </c:pt>
                <c:pt idx="3">
                  <c:v>1.433406</c:v>
                </c:pt>
              </c:numCache>
            </c:numRef>
          </c:val>
          <c:extLst>
            <c:ext xmlns:c16="http://schemas.microsoft.com/office/drawing/2014/chart" uri="{C3380CC4-5D6E-409C-BE32-E72D297353CC}">
              <c16:uniqueId val="{00000000-A863-4348-82BC-D64E0B6CFBC9}"/>
            </c:ext>
          </c:extLst>
        </c:ser>
        <c:ser>
          <c:idx val="1"/>
          <c:order val="1"/>
          <c:tx>
            <c:strRef>
              <c:f>Sheet1!$C$1</c:f>
              <c:strCache>
                <c:ptCount val="1"/>
                <c:pt idx="0">
                  <c:v>Without med</c:v>
                </c:pt>
              </c:strCache>
            </c:strRef>
          </c:tx>
          <c:spPr>
            <a:solidFill>
              <a:schemeClr val="accent2"/>
            </a:solidFill>
            <a:ln>
              <a:noFill/>
            </a:ln>
            <a:effectLst/>
          </c:spPr>
          <c:invertIfNegative val="0"/>
          <c:cat>
            <c:strRef>
              <c:f>Sheet1!$A$2:$A$5</c:f>
              <c:strCache>
                <c:ptCount val="4"/>
                <c:pt idx="0">
                  <c:v>Living wage (upper)</c:v>
                </c:pt>
                <c:pt idx="1">
                  <c:v>Living wage (lower)</c:v>
                </c:pt>
                <c:pt idx="2">
                  <c:v>Minimum wage</c:v>
                </c:pt>
                <c:pt idx="3">
                  <c:v>Adequate wage</c:v>
                </c:pt>
              </c:strCache>
            </c:strRef>
          </c:cat>
          <c:val>
            <c:numRef>
              <c:f>Sheet1!$C$2:$C$5</c:f>
              <c:numCache>
                <c:formatCode>General</c:formatCode>
                <c:ptCount val="4"/>
                <c:pt idx="0">
                  <c:v>0.56643617000000002</c:v>
                </c:pt>
                <c:pt idx="1">
                  <c:v>0.68346041000000002</c:v>
                </c:pt>
                <c:pt idx="2">
                  <c:v>1.1447966999999999</c:v>
                </c:pt>
                <c:pt idx="3">
                  <c:v>1.433406</c:v>
                </c:pt>
              </c:numCache>
            </c:numRef>
          </c:val>
          <c:extLst>
            <c:ext xmlns:c16="http://schemas.microsoft.com/office/drawing/2014/chart" uri="{C3380CC4-5D6E-409C-BE32-E72D297353CC}">
              <c16:uniqueId val="{00000001-A863-4348-82BC-D64E0B6CFBC9}"/>
            </c:ext>
          </c:extLst>
        </c:ser>
        <c:ser>
          <c:idx val="2"/>
          <c:order val="2"/>
          <c:tx>
            <c:strRef>
              <c:f>Sheet1!$D$1</c:f>
              <c:strCache>
                <c:ptCount val="1"/>
                <c:pt idx="0">
                  <c:v>Without cash</c:v>
                </c:pt>
              </c:strCache>
            </c:strRef>
          </c:tx>
          <c:spPr>
            <a:solidFill>
              <a:schemeClr val="accent3">
                <a:lumMod val="50000"/>
              </a:schemeClr>
            </a:solidFill>
            <a:ln>
              <a:noFill/>
            </a:ln>
            <a:effectLst/>
          </c:spPr>
          <c:invertIfNegative val="0"/>
          <c:cat>
            <c:strRef>
              <c:f>Sheet1!$A$2:$A$5</c:f>
              <c:strCache>
                <c:ptCount val="4"/>
                <c:pt idx="0">
                  <c:v>Living wage (upper)</c:v>
                </c:pt>
                <c:pt idx="1">
                  <c:v>Living wage (lower)</c:v>
                </c:pt>
                <c:pt idx="2">
                  <c:v>Minimum wage</c:v>
                </c:pt>
                <c:pt idx="3">
                  <c:v>Adequate wage</c:v>
                </c:pt>
              </c:strCache>
            </c:strRef>
          </c:cat>
          <c:val>
            <c:numRef>
              <c:f>Sheet1!$D$2:$D$5</c:f>
              <c:numCache>
                <c:formatCode>General</c:formatCode>
                <c:ptCount val="4"/>
                <c:pt idx="0">
                  <c:v>0.60257590000000005</c:v>
                </c:pt>
                <c:pt idx="1">
                  <c:v>0.77014088999999997</c:v>
                </c:pt>
                <c:pt idx="2">
                  <c:v>1.4664444999999999</c:v>
                </c:pt>
                <c:pt idx="3">
                  <c:v>2.0664503999999999</c:v>
                </c:pt>
              </c:numCache>
            </c:numRef>
          </c:val>
          <c:extLst>
            <c:ext xmlns:c16="http://schemas.microsoft.com/office/drawing/2014/chart" uri="{C3380CC4-5D6E-409C-BE32-E72D297353CC}">
              <c16:uniqueId val="{00000002-A863-4348-82BC-D64E0B6CFBC9}"/>
            </c:ext>
          </c:extLst>
        </c:ser>
        <c:ser>
          <c:idx val="3"/>
          <c:order val="3"/>
          <c:tx>
            <c:strRef>
              <c:f>Sheet1!$E$1</c:f>
              <c:strCache>
                <c:ptCount val="1"/>
                <c:pt idx="0">
                  <c:v>Comp. material deprivation </c:v>
                </c:pt>
              </c:strCache>
            </c:strRef>
          </c:tx>
          <c:spPr>
            <a:solidFill>
              <a:schemeClr val="accent4"/>
            </a:solidFill>
            <a:ln>
              <a:noFill/>
            </a:ln>
            <a:effectLst/>
          </c:spPr>
          <c:invertIfNegative val="0"/>
          <c:cat>
            <c:strRef>
              <c:f>Sheet1!$A$2:$A$5</c:f>
              <c:strCache>
                <c:ptCount val="4"/>
                <c:pt idx="0">
                  <c:v>Living wage (upper)</c:v>
                </c:pt>
                <c:pt idx="1">
                  <c:v>Living wage (lower)</c:v>
                </c:pt>
                <c:pt idx="2">
                  <c:v>Minimum wage</c:v>
                </c:pt>
                <c:pt idx="3">
                  <c:v>Adequate wage</c:v>
                </c:pt>
              </c:strCache>
            </c:strRef>
          </c:cat>
          <c:val>
            <c:numRef>
              <c:f>Sheet1!$E$2:$E$5</c:f>
              <c:numCache>
                <c:formatCode>General</c:formatCode>
                <c:ptCount val="4"/>
                <c:pt idx="0">
                  <c:v>0.92400068000000002</c:v>
                </c:pt>
                <c:pt idx="1">
                  <c:v>1.1816348000000001</c:v>
                </c:pt>
                <c:pt idx="2">
                  <c:v>1.4664444999999999</c:v>
                </c:pt>
                <c:pt idx="3">
                  <c:v>1.8112178999999999</c:v>
                </c:pt>
              </c:numCache>
            </c:numRef>
          </c:val>
          <c:extLst>
            <c:ext xmlns:c16="http://schemas.microsoft.com/office/drawing/2014/chart" uri="{C3380CC4-5D6E-409C-BE32-E72D297353CC}">
              <c16:uniqueId val="{00000003-A863-4348-82BC-D64E0B6CFBC9}"/>
            </c:ext>
          </c:extLst>
        </c:ser>
        <c:dLbls>
          <c:showLegendKey val="0"/>
          <c:showVal val="0"/>
          <c:showCatName val="0"/>
          <c:showSerName val="0"/>
          <c:showPercent val="0"/>
          <c:showBubbleSize val="0"/>
        </c:dLbls>
        <c:gapWidth val="182"/>
        <c:axId val="565829584"/>
        <c:axId val="565828144"/>
      </c:barChart>
      <c:catAx>
        <c:axId val="565829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65828144"/>
        <c:crosses val="autoZero"/>
        <c:auto val="1"/>
        <c:lblAlgn val="ctr"/>
        <c:lblOffset val="100"/>
        <c:noMultiLvlLbl val="0"/>
      </c:catAx>
      <c:valAx>
        <c:axId val="565828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6582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7CE53-D47D-4862-8BF7-F20433C53D15}" type="datetimeFigureOut">
              <a:rPr lang="en-US" smtClean="0"/>
              <a:t>11/25/2024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ABB71-0628-4AC9-955F-C2B5A24C3A29}" type="slidenum">
              <a:rPr lang="en-US" smtClean="0"/>
              <a:t>‹#›</a:t>
            </a:fld>
            <a:endParaRPr lang="en-US"/>
          </a:p>
        </p:txBody>
      </p:sp>
    </p:spTree>
    <p:extLst>
      <p:ext uri="{BB962C8B-B14F-4D97-AF65-F5344CB8AC3E}">
        <p14:creationId xmlns:p14="http://schemas.microsoft.com/office/powerpoint/2010/main" val="396093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33333"/>
                </a:solidFill>
                <a:effectLst/>
                <a:latin typeface="Open Sans" panose="020B0606030504020204" pitchFamily="34" charset="0"/>
              </a:rPr>
              <a:t> In-work at-risk-of-poverty rate by age and sex (ilc_iw01) </a:t>
            </a:r>
            <a:br>
              <a:rPr lang="en-US" dirty="0"/>
            </a:br>
            <a:endParaRPr lang="en-US" dirty="0"/>
          </a:p>
          <a:p>
            <a:r>
              <a:rPr lang="en-US" dirty="0"/>
              <a:t>https://ec.europa.eu/eurostat/databrowser/view/ilc_iw01__custom_70535/bookmark/table?lang=en&amp;bookmarkId=3970db81-3b05-4390-bbe7-2e0968b08737</a:t>
            </a:r>
          </a:p>
        </p:txBody>
      </p:sp>
      <p:sp>
        <p:nvSpPr>
          <p:cNvPr id="4" name="Slide Number Placeholder 3"/>
          <p:cNvSpPr>
            <a:spLocks noGrp="1"/>
          </p:cNvSpPr>
          <p:nvPr>
            <p:ph type="sldNum" sz="quarter" idx="5"/>
          </p:nvPr>
        </p:nvSpPr>
        <p:spPr/>
        <p:txBody>
          <a:bodyPr/>
          <a:lstStyle/>
          <a:p>
            <a:fld id="{213ABB71-0628-4AC9-955F-C2B5A24C3A29}" type="slidenum">
              <a:rPr lang="en-US" smtClean="0"/>
              <a:t>2</a:t>
            </a:fld>
            <a:endParaRPr lang="en-US"/>
          </a:p>
        </p:txBody>
      </p:sp>
    </p:spTree>
    <p:extLst>
      <p:ext uri="{BB962C8B-B14F-4D97-AF65-F5344CB8AC3E}">
        <p14:creationId xmlns:p14="http://schemas.microsoft.com/office/powerpoint/2010/main" val="190414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919c1f4cf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f919c1f4cf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919c1f4cf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f919c1f4cf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60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Slide Number Placeholder 3"/>
          <p:cNvSpPr>
            <a:spLocks noGrp="1"/>
          </p:cNvSpPr>
          <p:nvPr>
            <p:ph type="sldNum" sz="quarter" idx="5"/>
          </p:nvPr>
        </p:nvSpPr>
        <p:spPr/>
        <p:txBody>
          <a:bodyPr/>
          <a:lstStyle/>
          <a:p>
            <a:fld id="{213ABB71-0628-4AC9-955F-C2B5A24C3A29}" type="slidenum">
              <a:rPr lang="en-US" smtClean="0"/>
              <a:t>40</a:t>
            </a:fld>
            <a:endParaRPr lang="en-US"/>
          </a:p>
        </p:txBody>
      </p:sp>
    </p:spTree>
    <p:extLst>
      <p:ext uri="{BB962C8B-B14F-4D97-AF65-F5344CB8AC3E}">
        <p14:creationId xmlns:p14="http://schemas.microsoft.com/office/powerpoint/2010/main" val="108359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Slide Number Placeholder 3"/>
          <p:cNvSpPr>
            <a:spLocks noGrp="1"/>
          </p:cNvSpPr>
          <p:nvPr>
            <p:ph type="sldNum" sz="quarter" idx="5"/>
          </p:nvPr>
        </p:nvSpPr>
        <p:spPr/>
        <p:txBody>
          <a:bodyPr/>
          <a:lstStyle/>
          <a:p>
            <a:fld id="{213ABB71-0628-4AC9-955F-C2B5A24C3A29}" type="slidenum">
              <a:rPr lang="en-US" smtClean="0"/>
              <a:t>43</a:t>
            </a:fld>
            <a:endParaRPr lang="en-US"/>
          </a:p>
        </p:txBody>
      </p:sp>
    </p:spTree>
    <p:extLst>
      <p:ext uri="{BB962C8B-B14F-4D97-AF65-F5344CB8AC3E}">
        <p14:creationId xmlns:p14="http://schemas.microsoft.com/office/powerpoint/2010/main" val="303791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Slide Number Placeholder 3"/>
          <p:cNvSpPr>
            <a:spLocks noGrp="1"/>
          </p:cNvSpPr>
          <p:nvPr>
            <p:ph type="sldNum" sz="quarter" idx="5"/>
          </p:nvPr>
        </p:nvSpPr>
        <p:spPr/>
        <p:txBody>
          <a:bodyPr/>
          <a:lstStyle/>
          <a:p>
            <a:fld id="{213ABB71-0628-4AC9-955F-C2B5A24C3A29}" type="slidenum">
              <a:rPr lang="en-US" smtClean="0"/>
              <a:t>44</a:t>
            </a:fld>
            <a:endParaRPr lang="en-US"/>
          </a:p>
        </p:txBody>
      </p:sp>
    </p:spTree>
    <p:extLst>
      <p:ext uri="{BB962C8B-B14F-4D97-AF65-F5344CB8AC3E}">
        <p14:creationId xmlns:p14="http://schemas.microsoft.com/office/powerpoint/2010/main" val="2997741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ABB71-0628-4AC9-955F-C2B5A24C3A29}" type="slidenum">
              <a:rPr lang="en-US" smtClean="0"/>
              <a:t>48</a:t>
            </a:fld>
            <a:endParaRPr lang="en-US"/>
          </a:p>
        </p:txBody>
      </p:sp>
    </p:spTree>
    <p:extLst>
      <p:ext uri="{BB962C8B-B14F-4D97-AF65-F5344CB8AC3E}">
        <p14:creationId xmlns:p14="http://schemas.microsoft.com/office/powerpoint/2010/main" val="3756147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cb6e73428e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cb6e73428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Observations for OECD countries: In case Living Wages are higher, the gap is very small. Example Ireland, Israel. Some countries have substantial higher Minimum Wage (UK, Australia) which give arguments to bring in a Living wage Plus, (a client pledge) next to the WageIndicator global Living Wage.  BUT there are some Eastern European countries, but also Mexico, Turkey with a substantial Living Wage/ Minimum Wage gap. Note for this graph: we compare Living Wage country averages with the lowest Minimum Wages. Next step analysing which Minimum structure  is more beneficial than the other.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CB38D3D-55C5-4B57-8E17-8444916C4C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AD760E-0F03-49AF-813C-F28201B09CC1}" type="slidenum">
              <a:rPr lang="en-US" altLang="en-US"/>
              <a:pPr eaLnBrk="1" hangingPunct="1"/>
              <a:t>52</a:t>
            </a:fld>
            <a:endParaRPr lang="en-US" altLang="en-US"/>
          </a:p>
        </p:txBody>
      </p:sp>
      <p:sp>
        <p:nvSpPr>
          <p:cNvPr id="25603" name="Rectangle 2">
            <a:extLst>
              <a:ext uri="{FF2B5EF4-FFF2-40B4-BE49-F238E27FC236}">
                <a16:creationId xmlns:a16="http://schemas.microsoft.com/office/drawing/2014/main" id="{2F661157-F717-45BA-A7FB-61BAEE49479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E70EF61-FB85-4CF5-807A-78953DA499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068900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cb6e73428e_3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cb6e73428e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It will take a while before are countries in the world have a higher Minimum Wage, and therefore a Living Wage.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Slide Number Placeholder 3"/>
          <p:cNvSpPr>
            <a:spLocks noGrp="1"/>
          </p:cNvSpPr>
          <p:nvPr>
            <p:ph type="sldNum" sz="quarter" idx="5"/>
          </p:nvPr>
        </p:nvSpPr>
        <p:spPr/>
        <p:txBody>
          <a:bodyPr/>
          <a:lstStyle/>
          <a:p>
            <a:fld id="{213ABB71-0628-4AC9-955F-C2B5A24C3A29}" type="slidenum">
              <a:rPr lang="en-US" smtClean="0"/>
              <a:t>55</a:t>
            </a:fld>
            <a:endParaRPr lang="en-US"/>
          </a:p>
        </p:txBody>
      </p:sp>
    </p:spTree>
    <p:extLst>
      <p:ext uri="{BB962C8B-B14F-4D97-AF65-F5344CB8AC3E}">
        <p14:creationId xmlns:p14="http://schemas.microsoft.com/office/powerpoint/2010/main" val="21674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CB38D3D-55C5-4B57-8E17-8444916C4C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AD760E-0F03-49AF-813C-F28201B09CC1}" type="slidenum">
              <a:rPr lang="en-US" altLang="en-US"/>
              <a:pPr eaLnBrk="1" hangingPunct="1"/>
              <a:t>13</a:t>
            </a:fld>
            <a:endParaRPr lang="en-US" altLang="en-US"/>
          </a:p>
        </p:txBody>
      </p:sp>
      <p:sp>
        <p:nvSpPr>
          <p:cNvPr id="25603" name="Rectangle 2">
            <a:extLst>
              <a:ext uri="{FF2B5EF4-FFF2-40B4-BE49-F238E27FC236}">
                <a16:creationId xmlns:a16="http://schemas.microsoft.com/office/drawing/2014/main" id="{2F661157-F717-45BA-A7FB-61BAEE49479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E70EF61-FB85-4CF5-807A-78953DA499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Header Placeholder 3"/>
          <p:cNvSpPr>
            <a:spLocks noGrp="1"/>
          </p:cNvSpPr>
          <p:nvPr>
            <p:ph type="hdr" sz="quarter"/>
          </p:nvPr>
        </p:nvSpPr>
        <p:spPr/>
        <p:txBody>
          <a:bodyPr/>
          <a:lstStyle/>
          <a:p>
            <a:r>
              <a:rPr lang="en-US" altLang="en-US"/>
              <a:t>Just transtion in Slovak automotive industry</a:t>
            </a:r>
          </a:p>
        </p:txBody>
      </p:sp>
    </p:spTree>
    <p:extLst>
      <p:ext uri="{BB962C8B-B14F-4D97-AF65-F5344CB8AC3E}">
        <p14:creationId xmlns:p14="http://schemas.microsoft.com/office/powerpoint/2010/main" val="3919862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Header Placeholder 3"/>
          <p:cNvSpPr>
            <a:spLocks noGrp="1"/>
          </p:cNvSpPr>
          <p:nvPr>
            <p:ph type="hdr" sz="quarter"/>
          </p:nvPr>
        </p:nvSpPr>
        <p:spPr/>
        <p:txBody>
          <a:bodyPr/>
          <a:lstStyle/>
          <a:p>
            <a:r>
              <a:rPr lang="en-US" altLang="en-US"/>
              <a:t>Just transtion in Slovak automotive industry</a:t>
            </a:r>
          </a:p>
        </p:txBody>
      </p:sp>
    </p:spTree>
    <p:extLst>
      <p:ext uri="{BB962C8B-B14F-4D97-AF65-F5344CB8AC3E}">
        <p14:creationId xmlns:p14="http://schemas.microsoft.com/office/powerpoint/2010/main" val="142136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Header Placeholder 3"/>
          <p:cNvSpPr>
            <a:spLocks noGrp="1"/>
          </p:cNvSpPr>
          <p:nvPr>
            <p:ph type="hdr" sz="quarter"/>
          </p:nvPr>
        </p:nvSpPr>
        <p:spPr/>
        <p:txBody>
          <a:bodyPr/>
          <a:lstStyle/>
          <a:p>
            <a:r>
              <a:rPr lang="en-US" altLang="en-US"/>
              <a:t>Just transtion in Slovak automotive industry</a:t>
            </a:r>
          </a:p>
        </p:txBody>
      </p:sp>
    </p:spTree>
    <p:extLst>
      <p:ext uri="{BB962C8B-B14F-4D97-AF65-F5344CB8AC3E}">
        <p14:creationId xmlns:p14="http://schemas.microsoft.com/office/powerpoint/2010/main" val="3447254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Header Placeholder 3"/>
          <p:cNvSpPr>
            <a:spLocks noGrp="1"/>
          </p:cNvSpPr>
          <p:nvPr>
            <p:ph type="hdr" sz="quarter"/>
          </p:nvPr>
        </p:nvSpPr>
        <p:spPr/>
        <p:txBody>
          <a:bodyPr/>
          <a:lstStyle/>
          <a:p>
            <a:r>
              <a:rPr lang="en-US" altLang="en-US"/>
              <a:t>Just transtion in Slovak automotive industry</a:t>
            </a:r>
          </a:p>
        </p:txBody>
      </p:sp>
    </p:spTree>
    <p:extLst>
      <p:ext uri="{BB962C8B-B14F-4D97-AF65-F5344CB8AC3E}">
        <p14:creationId xmlns:p14="http://schemas.microsoft.com/office/powerpoint/2010/main" val="2734223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Header Placeholder 3"/>
          <p:cNvSpPr>
            <a:spLocks noGrp="1"/>
          </p:cNvSpPr>
          <p:nvPr>
            <p:ph type="hdr" sz="quarter"/>
          </p:nvPr>
        </p:nvSpPr>
        <p:spPr/>
        <p:txBody>
          <a:bodyPr/>
          <a:lstStyle/>
          <a:p>
            <a:r>
              <a:rPr lang="en-US" altLang="en-US"/>
              <a:t>Just transtion in Slovak automotive industry</a:t>
            </a:r>
          </a:p>
        </p:txBody>
      </p:sp>
    </p:spTree>
    <p:extLst>
      <p:ext uri="{BB962C8B-B14F-4D97-AF65-F5344CB8AC3E}">
        <p14:creationId xmlns:p14="http://schemas.microsoft.com/office/powerpoint/2010/main" val="189457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Just transtion in Slovak automotive industry</a:t>
            </a:r>
          </a:p>
        </p:txBody>
      </p:sp>
    </p:spTree>
    <p:extLst>
      <p:ext uri="{BB962C8B-B14F-4D97-AF65-F5344CB8AC3E}">
        <p14:creationId xmlns:p14="http://schemas.microsoft.com/office/powerpoint/2010/main" val="2919989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Header Placeholder 3"/>
          <p:cNvSpPr>
            <a:spLocks noGrp="1"/>
          </p:cNvSpPr>
          <p:nvPr>
            <p:ph type="hdr" sz="quarter"/>
          </p:nvPr>
        </p:nvSpPr>
        <p:spPr/>
        <p:txBody>
          <a:bodyPr/>
          <a:lstStyle/>
          <a:p>
            <a:r>
              <a:rPr lang="en-US" altLang="en-US"/>
              <a:t>Just transtion in Slovak automotive industry</a:t>
            </a:r>
          </a:p>
        </p:txBody>
      </p:sp>
    </p:spTree>
    <p:extLst>
      <p:ext uri="{BB962C8B-B14F-4D97-AF65-F5344CB8AC3E}">
        <p14:creationId xmlns:p14="http://schemas.microsoft.com/office/powerpoint/2010/main" val="131084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919c1f4cf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f919c1f4cf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60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http://www.industriall-union.org/issues/social-justice-and-globalization/living-wage</a:t>
            </a:r>
            <a:endParaRPr lang="en-US" dirty="0"/>
          </a:p>
          <a:p>
            <a:r>
              <a:rPr lang="sk-SK" dirty="0"/>
              <a:t>http://www.ontariolivingwage.ca/</a:t>
            </a:r>
            <a:endParaRPr lang="en-US" dirty="0"/>
          </a:p>
          <a:p>
            <a:r>
              <a:rPr lang="sk-SK" dirty="0"/>
              <a:t>https://www.glasgowlivingwage.co.uk/index.aspx?articleid=1760</a:t>
            </a:r>
          </a:p>
        </p:txBody>
      </p:sp>
      <p:sp>
        <p:nvSpPr>
          <p:cNvPr id="4" name="Slide Number Placeholder 3"/>
          <p:cNvSpPr>
            <a:spLocks noGrp="1"/>
          </p:cNvSpPr>
          <p:nvPr>
            <p:ph type="sldNum" sz="quarter" idx="10"/>
          </p:nvPr>
        </p:nvSpPr>
        <p:spPr/>
        <p:txBody>
          <a:bodyPr/>
          <a:lstStyle/>
          <a:p>
            <a:fld id="{213ABB71-0628-4AC9-955F-C2B5A24C3A29}" type="slidenum">
              <a:rPr lang="en-US" smtClean="0"/>
              <a:t>17</a:t>
            </a:fld>
            <a:endParaRPr lang="en-US"/>
          </a:p>
        </p:txBody>
      </p:sp>
    </p:spTree>
    <p:extLst>
      <p:ext uri="{BB962C8B-B14F-4D97-AF65-F5344CB8AC3E}">
        <p14:creationId xmlns:p14="http://schemas.microsoft.com/office/powerpoint/2010/main" val="120697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living wage shown is the hourly rate that an </a:t>
            </a:r>
            <a:r>
              <a:rPr lang="en-US" b="1" dirty="0"/>
              <a:t>individual</a:t>
            </a:r>
            <a:r>
              <a:rPr lang="en-US" dirty="0"/>
              <a:t> in a household must earn to support his or herself and their family. The assumption is the sole provider is working full-time (2080 hours per year). The tool provides information for individuals, and households with one or two working adults and zero to three children. In the case of households with two working adults, all values are </a:t>
            </a:r>
            <a:r>
              <a:rPr lang="en-US" b="1" dirty="0"/>
              <a:t>per working adult, single or in a family</a:t>
            </a:r>
            <a:r>
              <a:rPr lang="en-US" dirty="0"/>
              <a:t> unless otherwise noted. </a:t>
            </a:r>
            <a:br>
              <a:rPr lang="en-US" dirty="0"/>
            </a:br>
            <a:br>
              <a:rPr lang="en-US" dirty="0"/>
            </a:br>
            <a:r>
              <a:rPr lang="en-US" dirty="0"/>
              <a:t>The state minimum wage is the same for all individuals, regardless of how many dependents they may have. Data are updated annually, in the first quarter of the new year. State minimum wages are determined based on the posted value of the minimum wage as of January one of the coming year (National Conference of State Legislatures, 2019). The poverty rate reflects a person's gross annual income. We have converted it to an hourly wage for the sake of comparison. </a:t>
            </a:r>
          </a:p>
          <a:p>
            <a:endParaRPr lang="en-US" dirty="0"/>
          </a:p>
          <a:p>
            <a:r>
              <a:rPr lang="en-US" dirty="0"/>
              <a:t>Federal taxes are taken from the Urban-Brookings Tax Policy Center Microsimulation Model (version 0217-1) 24 and include: </a:t>
            </a:r>
          </a:p>
          <a:p>
            <a:r>
              <a:rPr lang="en-US" dirty="0"/>
              <a:t>individual income taxes (after tax credits including the refundable portion of earned income and child tax credits), payroll taxes (including both the</a:t>
            </a:r>
          </a:p>
          <a:p>
            <a:r>
              <a:rPr lang="en-US" dirty="0"/>
              <a:t>employee and employer portion of social security and </a:t>
            </a:r>
            <a:r>
              <a:rPr lang="en-US" dirty="0" err="1"/>
              <a:t>medicare</a:t>
            </a:r>
            <a:r>
              <a:rPr lang="en-US" dirty="0"/>
              <a:t> taxes), corporate income tax,</a:t>
            </a:r>
          </a:p>
          <a:p>
            <a:r>
              <a:rPr lang="en-US" dirty="0"/>
              <a:t>estate tax, and excise tax. The federal tax rate for the middle quintile was 14.0% in 2017.</a:t>
            </a:r>
          </a:p>
        </p:txBody>
      </p:sp>
      <p:sp>
        <p:nvSpPr>
          <p:cNvPr id="4" name="Slide Number Placeholder 3"/>
          <p:cNvSpPr>
            <a:spLocks noGrp="1"/>
          </p:cNvSpPr>
          <p:nvPr>
            <p:ph type="sldNum" sz="quarter" idx="10"/>
          </p:nvPr>
        </p:nvSpPr>
        <p:spPr/>
        <p:txBody>
          <a:bodyPr/>
          <a:lstStyle/>
          <a:p>
            <a:fld id="{213ABB71-0628-4AC9-955F-C2B5A24C3A29}" type="slidenum">
              <a:rPr lang="en-US" smtClean="0"/>
              <a:t>23</a:t>
            </a:fld>
            <a:endParaRPr lang="en-US"/>
          </a:p>
        </p:txBody>
      </p:sp>
    </p:spTree>
    <p:extLst>
      <p:ext uri="{BB962C8B-B14F-4D97-AF65-F5344CB8AC3E}">
        <p14:creationId xmlns:p14="http://schemas.microsoft.com/office/powerpoint/2010/main" val="64728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living wage shown is the hourly rate that an </a:t>
            </a:r>
            <a:r>
              <a:rPr lang="en-US" b="1" dirty="0"/>
              <a:t>individual</a:t>
            </a:r>
            <a:r>
              <a:rPr lang="en-US" dirty="0"/>
              <a:t> in a household must earn to support his or herself and their family. The assumption is the sole provider is working full-time (2080 hours per year). The tool provides information for individuals, and households with one or two working adults and zero to three children. In the case of households with two working adults, all values are </a:t>
            </a:r>
            <a:r>
              <a:rPr lang="en-US" b="1" dirty="0"/>
              <a:t>per working adult, single or in a family</a:t>
            </a:r>
            <a:r>
              <a:rPr lang="en-US" dirty="0"/>
              <a:t> unless otherwise noted. </a:t>
            </a:r>
            <a:br>
              <a:rPr lang="en-US" dirty="0"/>
            </a:br>
            <a:br>
              <a:rPr lang="en-US" dirty="0"/>
            </a:br>
            <a:r>
              <a:rPr lang="en-US" dirty="0"/>
              <a:t>The state minimum wage is the same for all individuals, regardless of how many dependents they may have. Data are updated annually, in the first quarter of the new year. State minimum wages are determined based on the posted value of the minimum wage as of January one of the coming year (National Conference of State Legislatures, 2019). The poverty rate reflects a person's gross annual income. We have converted it to an hourly wage for the sake of comparison. </a:t>
            </a:r>
          </a:p>
          <a:p>
            <a:endParaRPr lang="en-US" dirty="0"/>
          </a:p>
          <a:p>
            <a:r>
              <a:rPr lang="en-US" dirty="0"/>
              <a:t>Federal taxes are taken from the Urban-Brookings Tax Policy Center Microsimulation Model (version 0217-1) 24 and include: </a:t>
            </a:r>
          </a:p>
          <a:p>
            <a:r>
              <a:rPr lang="en-US" dirty="0"/>
              <a:t>individual income taxes (after tax credits including the refundable portion of earned income and child tax credits), payroll taxes (including both the</a:t>
            </a:r>
          </a:p>
          <a:p>
            <a:r>
              <a:rPr lang="en-US" dirty="0"/>
              <a:t>employee and employer portion of social security and </a:t>
            </a:r>
            <a:r>
              <a:rPr lang="en-US" dirty="0" err="1"/>
              <a:t>medicare</a:t>
            </a:r>
            <a:r>
              <a:rPr lang="en-US" dirty="0"/>
              <a:t> taxes), corporate income tax,</a:t>
            </a:r>
          </a:p>
          <a:p>
            <a:r>
              <a:rPr lang="en-US" dirty="0"/>
              <a:t>estate tax, and excise tax. The federal tax rate for the middle quintile was 14.0% in 2017.</a:t>
            </a:r>
          </a:p>
        </p:txBody>
      </p:sp>
      <p:sp>
        <p:nvSpPr>
          <p:cNvPr id="4" name="Slide Number Placeholder 3"/>
          <p:cNvSpPr>
            <a:spLocks noGrp="1"/>
          </p:cNvSpPr>
          <p:nvPr>
            <p:ph type="sldNum" sz="quarter" idx="10"/>
          </p:nvPr>
        </p:nvSpPr>
        <p:spPr/>
        <p:txBody>
          <a:bodyPr/>
          <a:lstStyle/>
          <a:p>
            <a:fld id="{213ABB71-0628-4AC9-955F-C2B5A24C3A29}" type="slidenum">
              <a:rPr lang="en-US" smtClean="0"/>
              <a:t>24</a:t>
            </a:fld>
            <a:endParaRPr lang="en-US"/>
          </a:p>
        </p:txBody>
      </p:sp>
    </p:spTree>
    <p:extLst>
      <p:ext uri="{BB962C8B-B14F-4D97-AF65-F5344CB8AC3E}">
        <p14:creationId xmlns:p14="http://schemas.microsoft.com/office/powerpoint/2010/main" val="52072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http://www.durhamlivingwage.org/</a:t>
            </a:r>
            <a:endParaRPr lang="en-US" dirty="0"/>
          </a:p>
          <a:p>
            <a:r>
              <a:rPr lang="sk-SK" dirty="0"/>
              <a:t>http://www.minimum-wage.co.uk/</a:t>
            </a:r>
            <a:endParaRPr lang="en-US" dirty="0"/>
          </a:p>
          <a:p>
            <a:r>
              <a:rPr lang="sk-SK" dirty="0"/>
              <a:t>https://www.rusu.co.uk/campaigns/winningprioritycampaigns/uorlivingwage/</a:t>
            </a:r>
          </a:p>
        </p:txBody>
      </p:sp>
      <p:sp>
        <p:nvSpPr>
          <p:cNvPr id="4" name="Slide Number Placeholder 3"/>
          <p:cNvSpPr>
            <a:spLocks noGrp="1"/>
          </p:cNvSpPr>
          <p:nvPr>
            <p:ph type="sldNum" sz="quarter" idx="10"/>
          </p:nvPr>
        </p:nvSpPr>
        <p:spPr/>
        <p:txBody>
          <a:bodyPr/>
          <a:lstStyle/>
          <a:p>
            <a:fld id="{213ABB71-0628-4AC9-955F-C2B5A24C3A29}" type="slidenum">
              <a:rPr lang="en-US" smtClean="0"/>
              <a:t>27</a:t>
            </a:fld>
            <a:endParaRPr lang="en-US"/>
          </a:p>
        </p:txBody>
      </p:sp>
    </p:spTree>
    <p:extLst>
      <p:ext uri="{BB962C8B-B14F-4D97-AF65-F5344CB8AC3E}">
        <p14:creationId xmlns:p14="http://schemas.microsoft.com/office/powerpoint/2010/main" val="382460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Intuitively, we need a minimum amount of food to even stay</a:t>
            </a:r>
          </a:p>
          <a:p>
            <a:r>
              <a:rPr lang="en-US" dirty="0"/>
              <a:t>alive; in that sense food is truly a necessity</a:t>
            </a:r>
            <a:endParaRPr lang="sk-SK" dirty="0"/>
          </a:p>
        </p:txBody>
      </p:sp>
      <p:sp>
        <p:nvSpPr>
          <p:cNvPr id="4" name="Slide Number Placeholder 3"/>
          <p:cNvSpPr>
            <a:spLocks noGrp="1"/>
          </p:cNvSpPr>
          <p:nvPr>
            <p:ph type="sldNum" sz="quarter" idx="10"/>
          </p:nvPr>
        </p:nvSpPr>
        <p:spPr/>
        <p:txBody>
          <a:bodyPr/>
          <a:lstStyle/>
          <a:p>
            <a:fld id="{213ABB71-0628-4AC9-955F-C2B5A24C3A29}" type="slidenum">
              <a:rPr lang="en-US" smtClean="0"/>
              <a:t>29</a:t>
            </a:fld>
            <a:endParaRPr lang="en-US"/>
          </a:p>
        </p:txBody>
      </p:sp>
    </p:spTree>
    <p:extLst>
      <p:ext uri="{BB962C8B-B14F-4D97-AF65-F5344CB8AC3E}">
        <p14:creationId xmlns:p14="http://schemas.microsoft.com/office/powerpoint/2010/main" val="36954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Slide Number Placeholder 3"/>
          <p:cNvSpPr>
            <a:spLocks noGrp="1"/>
          </p:cNvSpPr>
          <p:nvPr>
            <p:ph type="sldNum" sz="quarter" idx="5"/>
          </p:nvPr>
        </p:nvSpPr>
        <p:spPr/>
        <p:txBody>
          <a:bodyPr/>
          <a:lstStyle/>
          <a:p>
            <a:fld id="{213ABB71-0628-4AC9-955F-C2B5A24C3A29}" type="slidenum">
              <a:rPr lang="en-US" smtClean="0"/>
              <a:t>37</a:t>
            </a:fld>
            <a:endParaRPr lang="en-US"/>
          </a:p>
        </p:txBody>
      </p:sp>
    </p:spTree>
    <p:extLst>
      <p:ext uri="{BB962C8B-B14F-4D97-AF65-F5344CB8AC3E}">
        <p14:creationId xmlns:p14="http://schemas.microsoft.com/office/powerpoint/2010/main" val="212771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dirty="0"/>
              <a:t>Click to edit Master title style</a:t>
            </a:r>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9BF9FB3C-B4EA-441D-A5F1-F59306724A6E}" type="datetimeFigureOut">
              <a:rPr lang="en-US" smtClean="0"/>
              <a:t>11/25/2024</a:t>
            </a:fld>
            <a:endParaRPr lang="en-US"/>
          </a:p>
        </p:txBody>
      </p:sp>
      <p:sp>
        <p:nvSpPr>
          <p:cNvPr id="8" name="Slide Number Placeholder 7"/>
          <p:cNvSpPr>
            <a:spLocks noGrp="1"/>
          </p:cNvSpPr>
          <p:nvPr>
            <p:ph type="sldNum" sz="quarter" idx="11"/>
          </p:nvPr>
        </p:nvSpPr>
        <p:spPr/>
        <p:txBody>
          <a:bodyPr/>
          <a:lstStyle/>
          <a:p>
            <a:fld id="{3AEB77AD-804E-4D7A-8EE5-567E99A80B5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9FB3C-B4EA-441D-A5F1-F59306724A6E}"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B77AD-804E-4D7A-8EE5-567E99A80B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9FB3C-B4EA-441D-A5F1-F59306724A6E}"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B77AD-804E-4D7A-8EE5-567E99A80B5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rgbClr val="000000">
            <a:alpha val="0"/>
          </a:srgbClr>
        </a:solidFill>
        <a:effectLst/>
      </p:bgPr>
    </p:bg>
    <p:spTree>
      <p:nvGrpSpPr>
        <p:cNvPr id="1" name="Shape 12"/>
        <p:cNvGrpSpPr/>
        <p:nvPr/>
      </p:nvGrpSpPr>
      <p:grpSpPr>
        <a:xfrm>
          <a:off x="0" y="0"/>
          <a:ext cx="0" cy="0"/>
          <a:chOff x="0" y="0"/>
          <a:chExt cx="0" cy="0"/>
        </a:xfrm>
      </p:grpSpPr>
      <p:sp>
        <p:nvSpPr>
          <p:cNvPr id="13" name="Google Shape;13;p16"/>
          <p:cNvSpPr/>
          <p:nvPr/>
        </p:nvSpPr>
        <p:spPr>
          <a:xfrm flipH="1">
            <a:off x="8686800" y="6233133"/>
            <a:ext cx="468600" cy="6248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6"/>
          <p:cNvSpPr/>
          <p:nvPr/>
        </p:nvSpPr>
        <p:spPr>
          <a:xfrm rot="5400000">
            <a:off x="-178450" y="1010630"/>
            <a:ext cx="624800" cy="267900"/>
          </a:xfrm>
          <a:prstGeom prst="triangle">
            <a:avLst>
              <a:gd name="adj" fmla="val 50000"/>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6"/>
          <p:cNvSpPr txBox="1">
            <a:spLocks noGrp="1"/>
          </p:cNvSpPr>
          <p:nvPr>
            <p:ph type="title"/>
          </p:nvPr>
        </p:nvSpPr>
        <p:spPr>
          <a:xfrm>
            <a:off x="457200" y="807467"/>
            <a:ext cx="5640900" cy="1443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073763"/>
              </a:buClr>
              <a:buSzPts val="4800"/>
              <a:buNone/>
              <a:defRPr>
                <a:solidFill>
                  <a:srgbClr val="073763"/>
                </a:solidFill>
              </a:defRPr>
            </a:lvl1pPr>
            <a:lvl2pPr lvl="1" algn="l">
              <a:lnSpc>
                <a:spcPct val="80000"/>
              </a:lnSpc>
              <a:spcBef>
                <a:spcPts val="0"/>
              </a:spcBef>
              <a:spcAft>
                <a:spcPts val="0"/>
              </a:spcAft>
              <a:buSzPts val="4800"/>
              <a:buNone/>
              <a:defRPr/>
            </a:lvl2pPr>
            <a:lvl3pPr lvl="2" algn="l">
              <a:lnSpc>
                <a:spcPct val="80000"/>
              </a:lnSpc>
              <a:spcBef>
                <a:spcPts val="0"/>
              </a:spcBef>
              <a:spcAft>
                <a:spcPts val="0"/>
              </a:spcAft>
              <a:buSzPts val="4800"/>
              <a:buNone/>
              <a:defRPr/>
            </a:lvl3pPr>
            <a:lvl4pPr lvl="3" algn="l">
              <a:lnSpc>
                <a:spcPct val="80000"/>
              </a:lnSpc>
              <a:spcBef>
                <a:spcPts val="0"/>
              </a:spcBef>
              <a:spcAft>
                <a:spcPts val="0"/>
              </a:spcAft>
              <a:buSzPts val="4800"/>
              <a:buNone/>
              <a:defRPr/>
            </a:lvl4pPr>
            <a:lvl5pPr lvl="4" algn="l">
              <a:lnSpc>
                <a:spcPct val="80000"/>
              </a:lnSpc>
              <a:spcBef>
                <a:spcPts val="0"/>
              </a:spcBef>
              <a:spcAft>
                <a:spcPts val="0"/>
              </a:spcAft>
              <a:buSzPts val="4800"/>
              <a:buNone/>
              <a:defRPr/>
            </a:lvl5pPr>
            <a:lvl6pPr lvl="5" algn="l">
              <a:lnSpc>
                <a:spcPct val="80000"/>
              </a:lnSpc>
              <a:spcBef>
                <a:spcPts val="0"/>
              </a:spcBef>
              <a:spcAft>
                <a:spcPts val="0"/>
              </a:spcAft>
              <a:buSzPts val="4800"/>
              <a:buNone/>
              <a:defRPr/>
            </a:lvl6pPr>
            <a:lvl7pPr lvl="6" algn="l">
              <a:lnSpc>
                <a:spcPct val="80000"/>
              </a:lnSpc>
              <a:spcBef>
                <a:spcPts val="0"/>
              </a:spcBef>
              <a:spcAft>
                <a:spcPts val="0"/>
              </a:spcAft>
              <a:buSzPts val="4800"/>
              <a:buNone/>
              <a:defRPr/>
            </a:lvl7pPr>
            <a:lvl8pPr lvl="7" algn="l">
              <a:lnSpc>
                <a:spcPct val="80000"/>
              </a:lnSpc>
              <a:spcBef>
                <a:spcPts val="0"/>
              </a:spcBef>
              <a:spcAft>
                <a:spcPts val="0"/>
              </a:spcAft>
              <a:buSzPts val="4800"/>
              <a:buNone/>
              <a:defRPr/>
            </a:lvl8pPr>
            <a:lvl9pPr lvl="8" algn="l">
              <a:lnSpc>
                <a:spcPct val="80000"/>
              </a:lnSpc>
              <a:spcBef>
                <a:spcPts val="0"/>
              </a:spcBef>
              <a:spcAft>
                <a:spcPts val="0"/>
              </a:spcAft>
              <a:buSzPts val="4800"/>
              <a:buNone/>
              <a:defRPr/>
            </a:lvl9pPr>
          </a:lstStyle>
          <a:p>
            <a:endParaRPr/>
          </a:p>
        </p:txBody>
      </p:sp>
      <p:sp>
        <p:nvSpPr>
          <p:cNvPr id="16" name="Google Shape;16;p16"/>
          <p:cNvSpPr txBox="1">
            <a:spLocks noGrp="1"/>
          </p:cNvSpPr>
          <p:nvPr>
            <p:ph type="body" idx="1"/>
          </p:nvPr>
        </p:nvSpPr>
        <p:spPr>
          <a:xfrm>
            <a:off x="457200" y="2661000"/>
            <a:ext cx="2682600" cy="35720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110000"/>
              </a:lnSpc>
              <a:spcBef>
                <a:spcPts val="600"/>
              </a:spcBef>
              <a:spcAft>
                <a:spcPts val="0"/>
              </a:spcAft>
              <a:buSzPts val="1800"/>
              <a:buChar char="▹"/>
              <a:defRPr sz="1800"/>
            </a:lvl6pPr>
            <a:lvl7pPr marL="3200400" lvl="6" indent="-342900" algn="l">
              <a:lnSpc>
                <a:spcPct val="110000"/>
              </a:lnSpc>
              <a:spcBef>
                <a:spcPts val="600"/>
              </a:spcBef>
              <a:spcAft>
                <a:spcPts val="0"/>
              </a:spcAft>
              <a:buSzPts val="1800"/>
              <a:buChar char="▹"/>
              <a:defRPr sz="1800"/>
            </a:lvl7pPr>
            <a:lvl8pPr marL="3657600" lvl="7" indent="-342900" algn="l">
              <a:lnSpc>
                <a:spcPct val="110000"/>
              </a:lnSpc>
              <a:spcBef>
                <a:spcPts val="600"/>
              </a:spcBef>
              <a:spcAft>
                <a:spcPts val="0"/>
              </a:spcAft>
              <a:buSzPts val="1800"/>
              <a:buChar char="▹"/>
              <a:defRPr sz="1800"/>
            </a:lvl8pPr>
            <a:lvl9pPr marL="4114800" lvl="8" indent="-342900" algn="l">
              <a:lnSpc>
                <a:spcPct val="110000"/>
              </a:lnSpc>
              <a:spcBef>
                <a:spcPts val="600"/>
              </a:spcBef>
              <a:spcAft>
                <a:spcPts val="0"/>
              </a:spcAft>
              <a:buSzPts val="1800"/>
              <a:buChar char="▹"/>
              <a:defRPr sz="1800"/>
            </a:lvl9pPr>
          </a:lstStyle>
          <a:p>
            <a:endParaRPr/>
          </a:p>
        </p:txBody>
      </p:sp>
      <p:sp>
        <p:nvSpPr>
          <p:cNvPr id="17" name="Google Shape;17;p16"/>
          <p:cNvSpPr txBox="1">
            <a:spLocks noGrp="1"/>
          </p:cNvSpPr>
          <p:nvPr>
            <p:ph type="body" idx="2"/>
          </p:nvPr>
        </p:nvSpPr>
        <p:spPr>
          <a:xfrm>
            <a:off x="3415578" y="2661000"/>
            <a:ext cx="2682600" cy="35720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110000"/>
              </a:lnSpc>
              <a:spcBef>
                <a:spcPts val="600"/>
              </a:spcBef>
              <a:spcAft>
                <a:spcPts val="0"/>
              </a:spcAft>
              <a:buSzPts val="1800"/>
              <a:buChar char="▹"/>
              <a:defRPr sz="1800"/>
            </a:lvl6pPr>
            <a:lvl7pPr marL="3200400" lvl="6" indent="-342900" algn="l">
              <a:lnSpc>
                <a:spcPct val="110000"/>
              </a:lnSpc>
              <a:spcBef>
                <a:spcPts val="600"/>
              </a:spcBef>
              <a:spcAft>
                <a:spcPts val="0"/>
              </a:spcAft>
              <a:buSzPts val="1800"/>
              <a:buChar char="▹"/>
              <a:defRPr sz="1800"/>
            </a:lvl7pPr>
            <a:lvl8pPr marL="3657600" lvl="7" indent="-342900" algn="l">
              <a:lnSpc>
                <a:spcPct val="110000"/>
              </a:lnSpc>
              <a:spcBef>
                <a:spcPts val="600"/>
              </a:spcBef>
              <a:spcAft>
                <a:spcPts val="0"/>
              </a:spcAft>
              <a:buSzPts val="1800"/>
              <a:buChar char="▹"/>
              <a:defRPr sz="1800"/>
            </a:lvl8pPr>
            <a:lvl9pPr marL="4114800" lvl="8" indent="-342900" algn="l">
              <a:lnSpc>
                <a:spcPct val="110000"/>
              </a:lnSpc>
              <a:spcBef>
                <a:spcPts val="600"/>
              </a:spcBef>
              <a:spcAft>
                <a:spcPts val="0"/>
              </a:spcAft>
              <a:buSzPts val="1800"/>
              <a:buChar char="▹"/>
              <a:defRPr sz="1800"/>
            </a:lvl9pPr>
          </a:lstStyle>
          <a:p>
            <a:endParaRPr/>
          </a:p>
        </p:txBody>
      </p:sp>
      <p:sp>
        <p:nvSpPr>
          <p:cNvPr id="18" name="Google Shape;18;p16"/>
          <p:cNvSpPr txBox="1">
            <a:spLocks noGrp="1"/>
          </p:cNvSpPr>
          <p:nvPr>
            <p:ph type="sldNum" idx="12"/>
          </p:nvPr>
        </p:nvSpPr>
        <p:spPr>
          <a:xfrm>
            <a:off x="8649025" y="6182333"/>
            <a:ext cx="456900" cy="6248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572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F9FB3C-B4EA-441D-A5F1-F59306724A6E}"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B77AD-804E-4D7A-8EE5-567E99A80B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9FB3C-B4EA-441D-A5F1-F59306724A6E}"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B77AD-804E-4D7A-8EE5-567E99A80B59}"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F9FB3C-B4EA-441D-A5F1-F59306724A6E}"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B77AD-804E-4D7A-8EE5-567E99A80B5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9BF9FB3C-B4EA-441D-A5F1-F59306724A6E}"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B77AD-804E-4D7A-8EE5-567E99A80B5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672584" y="2212848"/>
            <a:ext cx="4041648" cy="3913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F9FB3C-B4EA-441D-A5F1-F59306724A6E}"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EB77AD-804E-4D7A-8EE5-567E99A80B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9FB3C-B4EA-441D-A5F1-F59306724A6E}"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B77AD-804E-4D7A-8EE5-567E99A80B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9FB3C-B4EA-441D-A5F1-F59306724A6E}"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B77AD-804E-4D7A-8EE5-567E99A80B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BF9FB3C-B4EA-441D-A5F1-F59306724A6E}"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B77AD-804E-4D7A-8EE5-567E99A80B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BF9FB3C-B4EA-441D-A5F1-F59306724A6E}" type="datetimeFigureOut">
              <a:rPr lang="en-US" smtClean="0"/>
              <a:t>11/25/2024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AEB77AD-804E-4D7A-8EE5-567E99A80B59}"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Calibri" pitchFamily="34" charset="0"/>
          <a:ea typeface="+mn-ea"/>
          <a:cs typeface="Calibri" pitchFamily="34" charset="0"/>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Calibri"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4.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gif"/><Relationship Id="rId15" Type="http://schemas.openxmlformats.org/officeDocument/2006/relationships/image" Target="../media/image27.gif"/><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ivingwage.mit.edu/metros/4266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healthcare.gov/glossary/federal-poverty-level-fpl/" TargetMode="External"/><Relationship Id="rId4" Type="http://schemas.openxmlformats.org/officeDocument/2006/relationships/hyperlink" Target="https://www.thebalance.com/federal-poverty-level-definition-guidelines-chart-330584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livingwage.mit.edu/metros/4266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tlonline.org/2009/btl073109.html"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2" Type="http://schemas.openxmlformats.org/officeDocument/2006/relationships/hyperlink" Target="https://youtu.be/lyVAA5Ci7a8"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eg"/><Relationship Id="rId7" Type="http://schemas.openxmlformats.org/officeDocument/2006/relationships/image" Target="../media/image80.pn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2469" y="620688"/>
            <a:ext cx="7416824" cy="3384376"/>
          </a:xfrm>
        </p:spPr>
        <p:txBody>
          <a:bodyPr>
            <a:noAutofit/>
          </a:bodyPr>
          <a:lstStyle/>
          <a:p>
            <a:r>
              <a:rPr lang="en-US" sz="6600" dirty="0"/>
              <a:t>Living Wage for a Decent Life - Global Estimates</a:t>
            </a:r>
          </a:p>
        </p:txBody>
      </p:sp>
      <p:sp>
        <p:nvSpPr>
          <p:cNvPr id="3" name="Subtitle 2"/>
          <p:cNvSpPr>
            <a:spLocks noGrp="1"/>
          </p:cNvSpPr>
          <p:nvPr>
            <p:ph type="subTitle" idx="1"/>
          </p:nvPr>
        </p:nvSpPr>
        <p:spPr>
          <a:xfrm>
            <a:off x="659757" y="4531863"/>
            <a:ext cx="7824486" cy="1356320"/>
          </a:xfrm>
        </p:spPr>
        <p:txBody>
          <a:bodyPr>
            <a:normAutofit/>
          </a:bodyPr>
          <a:lstStyle/>
          <a:p>
            <a:pPr>
              <a:tabLst>
                <a:tab pos="2424113" algn="l"/>
                <a:tab pos="5292725" algn="l"/>
              </a:tabLst>
            </a:pPr>
            <a:r>
              <a:rPr lang="en-US" b="1" dirty="0">
                <a:solidFill>
                  <a:schemeClr val="tx1"/>
                </a:solidFill>
              </a:rPr>
              <a:t>Martin Guzi</a:t>
            </a:r>
          </a:p>
          <a:p>
            <a:pPr>
              <a:tabLst>
                <a:tab pos="2424113" algn="l"/>
                <a:tab pos="5292725" algn="l"/>
              </a:tabLst>
            </a:pPr>
            <a:r>
              <a:rPr lang="en-US" b="1" dirty="0">
                <a:solidFill>
                  <a:schemeClr val="tx1"/>
                </a:solidFill>
              </a:rPr>
              <a:t>Masaryk University</a:t>
            </a:r>
          </a:p>
        </p:txBody>
      </p:sp>
    </p:spTree>
    <p:extLst>
      <p:ext uri="{BB962C8B-B14F-4D97-AF65-F5344CB8AC3E}">
        <p14:creationId xmlns:p14="http://schemas.microsoft.com/office/powerpoint/2010/main" val="170211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BBAC-326D-EB1F-765C-AAEC28B78D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2056A0-3A44-B7C2-BA99-18E4834B6846}"/>
              </a:ext>
            </a:extLst>
          </p:cNvPr>
          <p:cNvSpPr>
            <a:spLocks noGrp="1"/>
          </p:cNvSpPr>
          <p:nvPr>
            <p:ph idx="1"/>
          </p:nvPr>
        </p:nvSpPr>
        <p:spPr/>
        <p:txBody>
          <a:bodyPr/>
          <a:lstStyle/>
          <a:p>
            <a:endParaRPr lang="en-US"/>
          </a:p>
        </p:txBody>
      </p:sp>
      <p:pic>
        <p:nvPicPr>
          <p:cNvPr id="3074" name="Picture 2" descr="r/europe - Difficulties with making ends meet - a subjective indicator of poverty - in European households">
            <a:extLst>
              <a:ext uri="{FF2B5EF4-FFF2-40B4-BE49-F238E27FC236}">
                <a16:creationId xmlns:a16="http://schemas.microsoft.com/office/drawing/2014/main" id="{7C3290F7-A38B-B997-3704-5165E1E38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0"/>
            <a:ext cx="8372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Living Wage = A Human Right</a:t>
            </a:r>
          </a:p>
        </p:txBody>
      </p:sp>
      <p:sp>
        <p:nvSpPr>
          <p:cNvPr id="3" name="Content Placeholder 2"/>
          <p:cNvSpPr>
            <a:spLocks noGrp="1"/>
          </p:cNvSpPr>
          <p:nvPr>
            <p:ph idx="1"/>
          </p:nvPr>
        </p:nvSpPr>
        <p:spPr/>
        <p:txBody>
          <a:bodyPr>
            <a:noAutofit/>
          </a:bodyPr>
          <a:lstStyle/>
          <a:p>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Human right (since 1919 defined by ILO)</a:t>
            </a:r>
            <a:br>
              <a:rPr lang="en-US" dirty="0">
                <a:solidFill>
                  <a:schemeClr val="tx1"/>
                </a:solidFill>
                <a:latin typeface="Calibri" pitchFamily="34" charset="0"/>
                <a:cs typeface="Calibri" pitchFamily="34" charset="0"/>
              </a:rPr>
            </a:br>
            <a:r>
              <a:rPr lang="en-US" i="1" dirty="0">
                <a:solidFill>
                  <a:schemeClr val="tx1"/>
                </a:solidFill>
                <a:latin typeface="Calibri" pitchFamily="34" charset="0"/>
                <a:cs typeface="Calibri" pitchFamily="34" charset="0"/>
              </a:rPr>
              <a:t>“…ultimate objective is to ensure to workers a minimum wage that will provide a satisfactory standard of living to them and their families.”</a:t>
            </a:r>
          </a:p>
          <a:p>
            <a:endParaRPr lang="cs-CZ" dirty="0">
              <a:solidFill>
                <a:schemeClr val="tx1"/>
              </a:solidFill>
            </a:endParaRPr>
          </a:p>
          <a:p>
            <a:r>
              <a:rPr lang="en-US" dirty="0">
                <a:solidFill>
                  <a:schemeClr val="tx1"/>
                </a:solidFill>
              </a:rPr>
              <a:t>However there is no accepted definition of what a Living Wage is and no agreed methodology on how to measure it.</a:t>
            </a:r>
          </a:p>
          <a:p>
            <a:endParaRPr lang="en-US" dirty="0">
              <a:solidFill>
                <a:schemeClr val="tx1"/>
              </a:solidFill>
            </a:endParaRPr>
          </a:p>
        </p:txBody>
      </p:sp>
    </p:spTree>
    <p:extLst>
      <p:ext uri="{BB962C8B-B14F-4D97-AF65-F5344CB8AC3E}">
        <p14:creationId xmlns:p14="http://schemas.microsoft.com/office/powerpoint/2010/main" val="292407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sz="4400" dirty="0"/>
          </a:p>
        </p:txBody>
      </p:sp>
      <p:sp>
        <p:nvSpPr>
          <p:cNvPr id="3" name="Content Placeholder 2"/>
          <p:cNvSpPr>
            <a:spLocks noGrp="1"/>
          </p:cNvSpPr>
          <p:nvPr>
            <p:ph idx="1"/>
          </p:nvPr>
        </p:nvSpPr>
        <p:spPr/>
        <p:txBody>
          <a:bodyPr>
            <a:normAutofit/>
          </a:bodyPr>
          <a:lstStyle/>
          <a:p>
            <a:pPr>
              <a:spcBef>
                <a:spcPts val="1000"/>
              </a:spcBef>
            </a:pPr>
            <a:r>
              <a:rPr lang="en-US" b="1" dirty="0">
                <a:solidFill>
                  <a:schemeClr val="tx1"/>
                </a:solidFill>
              </a:rPr>
              <a:t>The Mexican Constitution </a:t>
            </a:r>
            <a:r>
              <a:rPr lang="en-US" dirty="0">
                <a:solidFill>
                  <a:schemeClr val="tx1"/>
                </a:solidFill>
              </a:rPr>
              <a:t>(1917) states: </a:t>
            </a:r>
            <a:r>
              <a:rPr lang="en-US" i="1" dirty="0">
                <a:solidFill>
                  <a:schemeClr val="tx1"/>
                </a:solidFill>
              </a:rPr>
              <a:t>the general minimum wage must be sufficient to satisfy the normal necessities of a head of family in the material, social and cultural order and to provide for the mandatory education of his children.</a:t>
            </a:r>
          </a:p>
          <a:p>
            <a:pPr>
              <a:spcBef>
                <a:spcPts val="1000"/>
              </a:spcBef>
            </a:pPr>
            <a:r>
              <a:rPr lang="en-US" b="1" dirty="0">
                <a:solidFill>
                  <a:schemeClr val="tx1"/>
                </a:solidFill>
              </a:rPr>
              <a:t>The Brazilian Constitution </a:t>
            </a:r>
            <a:r>
              <a:rPr lang="en-US" dirty="0">
                <a:solidFill>
                  <a:schemeClr val="tx1"/>
                </a:solidFill>
              </a:rPr>
              <a:t>(1988) stipulates: </a:t>
            </a:r>
            <a:r>
              <a:rPr lang="en-US" i="1" dirty="0">
                <a:solidFill>
                  <a:schemeClr val="tx1"/>
                </a:solidFill>
              </a:rPr>
              <a:t>national minimum wage be capable of satisfying their basic living needs and those of their families with housing, food, education, health, leisure, clothing, hygiene, transportation and social security, </a:t>
            </a:r>
            <a:r>
              <a:rPr lang="en-US" i="1" u="sng" dirty="0">
                <a:solidFill>
                  <a:schemeClr val="tx1"/>
                </a:solidFill>
              </a:rPr>
              <a:t>with periodical adjustments to maintain its purchasing power</a:t>
            </a:r>
            <a:r>
              <a:rPr lang="en-US" dirty="0">
                <a:solidFill>
                  <a:schemeClr val="tx1"/>
                </a:solidFill>
              </a:rPr>
              <a:t>. </a:t>
            </a:r>
            <a:endParaRPr lang="en-US" i="1" dirty="0">
              <a:solidFill>
                <a:schemeClr val="tx1"/>
              </a:solidFill>
            </a:endParaRPr>
          </a:p>
        </p:txBody>
      </p:sp>
    </p:spTree>
    <p:extLst>
      <p:ext uri="{BB962C8B-B14F-4D97-AF65-F5344CB8AC3E}">
        <p14:creationId xmlns:p14="http://schemas.microsoft.com/office/powerpoint/2010/main" val="281096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09D43894-3065-454F-ABD7-E563875AD543}"/>
              </a:ext>
            </a:extLst>
          </p:cNvPr>
          <p:cNvSpPr>
            <a:spLocks noGrp="1" noChangeArrowheads="1"/>
          </p:cNvSpPr>
          <p:nvPr>
            <p:ph type="title"/>
          </p:nvPr>
        </p:nvSpPr>
        <p:spPr/>
        <p:txBody>
          <a:bodyPr/>
          <a:lstStyle/>
          <a:p>
            <a:r>
              <a:rPr lang="en-US" altLang="en-US" dirty="0"/>
              <a:t>What is a ‘Living Wage’?</a:t>
            </a:r>
          </a:p>
        </p:txBody>
      </p:sp>
      <p:sp>
        <p:nvSpPr>
          <p:cNvPr id="5124" name="Rectangle 3">
            <a:extLst>
              <a:ext uri="{FF2B5EF4-FFF2-40B4-BE49-F238E27FC236}">
                <a16:creationId xmlns:a16="http://schemas.microsoft.com/office/drawing/2014/main" id="{8F479B1C-5B54-4D47-8E80-A86568129E82}"/>
              </a:ext>
            </a:extLst>
          </p:cNvPr>
          <p:cNvSpPr>
            <a:spLocks noGrp="1" noChangeArrowheads="1"/>
          </p:cNvSpPr>
          <p:nvPr>
            <p:ph type="body" idx="1"/>
          </p:nvPr>
        </p:nvSpPr>
        <p:spPr>
          <a:xfrm>
            <a:off x="457200" y="1916832"/>
            <a:ext cx="8229600" cy="4209331"/>
          </a:xfrm>
        </p:spPr>
        <p:txBody>
          <a:bodyPr>
            <a:normAutofit/>
          </a:bodyPr>
          <a:lstStyle/>
          <a:p>
            <a:r>
              <a:rPr lang="en-US" dirty="0">
                <a:solidFill>
                  <a:schemeClr val="tx1"/>
                </a:solidFill>
              </a:rPr>
              <a:t>The Living Wage is based on the concept that work should provide an adequate income to cover the necessary living costs of a family. </a:t>
            </a:r>
          </a:p>
          <a:p>
            <a:r>
              <a:rPr lang="en-US" altLang="en-US" dirty="0">
                <a:solidFill>
                  <a:schemeClr val="tx1"/>
                </a:solidFill>
              </a:rPr>
              <a:t>Calculated for a family, not a single worker</a:t>
            </a:r>
          </a:p>
          <a:p>
            <a:r>
              <a:rPr lang="en-CA" altLang="en-US" dirty="0">
                <a:solidFill>
                  <a:schemeClr val="tx1"/>
                </a:solidFill>
              </a:rPr>
              <a:t>Based on actual expenses in a given community, </a:t>
            </a:r>
            <a:br>
              <a:rPr lang="en-CA" altLang="en-US" dirty="0">
                <a:solidFill>
                  <a:schemeClr val="tx1"/>
                </a:solidFill>
              </a:rPr>
            </a:br>
            <a:r>
              <a:rPr lang="en-CA" altLang="en-US" dirty="0">
                <a:solidFill>
                  <a:schemeClr val="tx1"/>
                </a:solidFill>
              </a:rPr>
              <a:t>and taxes and gov’t benefits</a:t>
            </a:r>
            <a:endParaRPr lang="en-US" altLang="en-US" dirty="0">
              <a:solidFill>
                <a:schemeClr val="tx1"/>
              </a:solidFill>
            </a:endParaRPr>
          </a:p>
          <a:p>
            <a:r>
              <a:rPr lang="en-US" altLang="en-US" dirty="0">
                <a:solidFill>
                  <a:schemeClr val="tx1"/>
                </a:solidFill>
              </a:rPr>
              <a:t>The motto of many living wage campaigns is to </a:t>
            </a:r>
            <a:br>
              <a:rPr lang="en-US" altLang="en-US" dirty="0">
                <a:solidFill>
                  <a:schemeClr val="tx1"/>
                </a:solidFill>
              </a:rPr>
            </a:br>
            <a:r>
              <a:rPr lang="en-US" altLang="en-US" dirty="0">
                <a:solidFill>
                  <a:schemeClr val="tx1"/>
                </a:solidFill>
              </a:rPr>
              <a:t>‘make the minimum wage a living wage’</a:t>
            </a:r>
          </a:p>
          <a:p>
            <a:r>
              <a:rPr lang="en-US" altLang="en-US" dirty="0">
                <a:solidFill>
                  <a:schemeClr val="tx1"/>
                </a:solidFill>
              </a:rPr>
              <a:t>Living wage is voluntary, not legislated. </a:t>
            </a:r>
          </a:p>
          <a:p>
            <a:pPr marL="0" indent="0">
              <a:buNone/>
            </a:pPr>
            <a:endParaRPr lang="en-US" altLang="en-US" dirty="0">
              <a:solidFill>
                <a:schemeClr val="tx1"/>
              </a:solidFill>
            </a:endParaRPr>
          </a:p>
          <a:p>
            <a:endParaRPr lang="en-US" altLang="en-US" dirty="0">
              <a:solidFill>
                <a:schemeClr val="tx1"/>
              </a:solidFill>
            </a:endParaRPr>
          </a:p>
          <a:p>
            <a:endParaRPr lang="en-CA" altLang="en-US" dirty="0">
              <a:solidFill>
                <a:schemeClr val="tx1"/>
              </a:solidFill>
            </a:endParaRPr>
          </a:p>
        </p:txBody>
      </p:sp>
      <p:sp>
        <p:nvSpPr>
          <p:cNvPr id="5122" name="Slide Number Placeholder 5">
            <a:extLst>
              <a:ext uri="{FF2B5EF4-FFF2-40B4-BE49-F238E27FC236}">
                <a16:creationId xmlns:a16="http://schemas.microsoft.com/office/drawing/2014/main" id="{6ECFD694-46C4-460B-8457-A7F0803270F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A29CB0-BD6B-4EE2-950D-15DBCDEB9442}" type="slidenum">
              <a:rPr lang="en-US" altLang="en-US"/>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f919c1f4cf_0_61"/>
          <p:cNvSpPr txBox="1">
            <a:spLocks noGrp="1"/>
          </p:cNvSpPr>
          <p:nvPr>
            <p:ph type="title"/>
          </p:nvPr>
        </p:nvSpPr>
        <p:spPr>
          <a:xfrm>
            <a:off x="457200" y="275560"/>
            <a:ext cx="8501700" cy="1502790"/>
          </a:xfrm>
          <a:prstGeom prst="rect">
            <a:avLst/>
          </a:prstGeom>
          <a:noFill/>
          <a:ln>
            <a:noFill/>
          </a:ln>
        </p:spPr>
        <p:txBody>
          <a:bodyPr spcFirstLastPara="1" vert="horz" wrap="square" lIns="0" tIns="0" rIns="0" bIns="0" rtlCol="0" anchor="t" anchorCtr="0">
            <a:noAutofit/>
          </a:bodyPr>
          <a:lstStyle/>
          <a:p>
            <a:pPr>
              <a:lnSpc>
                <a:spcPct val="110000"/>
              </a:lnSpc>
              <a:spcBef>
                <a:spcPts val="600"/>
              </a:spcBef>
              <a:buClr>
                <a:srgbClr val="000000"/>
              </a:buClr>
              <a:buSzPts val="1800"/>
            </a:pPr>
            <a:r>
              <a:rPr lang="en" sz="3600" dirty="0">
                <a:solidFill>
                  <a:schemeClr val="tx2"/>
                </a:solidFill>
                <a:sym typeface="Raleway"/>
              </a:rPr>
              <a:t>Living Wages are key in achieving </a:t>
            </a:r>
            <a:br>
              <a:rPr lang="en" sz="3600" dirty="0">
                <a:solidFill>
                  <a:schemeClr val="tx2"/>
                </a:solidFill>
                <a:sym typeface="Raleway"/>
              </a:rPr>
            </a:br>
            <a:r>
              <a:rPr lang="en" sz="3600" dirty="0">
                <a:solidFill>
                  <a:schemeClr val="tx2"/>
                </a:solidFill>
                <a:sym typeface="Raleway"/>
              </a:rPr>
              <a:t>several SDGs</a:t>
            </a:r>
            <a:endParaRPr sz="3600" dirty="0">
              <a:solidFill>
                <a:schemeClr val="tx2"/>
              </a:solidFill>
              <a:sym typeface="Raleway"/>
            </a:endParaRPr>
          </a:p>
          <a:p>
            <a:endParaRPr sz="2400" dirty="0">
              <a:solidFill>
                <a:schemeClr val="accent2"/>
              </a:solidFill>
              <a:latin typeface="Roboto"/>
              <a:ea typeface="Roboto"/>
              <a:cs typeface="Roboto"/>
              <a:sym typeface="Roboto"/>
            </a:endParaRPr>
          </a:p>
        </p:txBody>
      </p:sp>
      <p:sp>
        <p:nvSpPr>
          <p:cNvPr id="74" name="Google Shape;74;gf919c1f4cf_0_61"/>
          <p:cNvSpPr txBox="1">
            <a:spLocks noGrp="1"/>
          </p:cNvSpPr>
          <p:nvPr>
            <p:ph type="sldNum" idx="12"/>
          </p:nvPr>
        </p:nvSpPr>
        <p:spPr>
          <a:xfrm>
            <a:off x="8649025" y="5494000"/>
            <a:ext cx="456900" cy="468600"/>
          </a:xfrm>
          <a:prstGeom prst="rect">
            <a:avLst/>
          </a:prstGeom>
          <a:noFill/>
          <a:ln>
            <a:noFill/>
          </a:ln>
        </p:spPr>
        <p:txBody>
          <a:bodyPr spcFirstLastPara="1" vert="horz" wrap="square" lIns="0" tIns="0" rIns="0" bIns="0" rtlCol="0" anchor="b" anchorCtr="0">
            <a:noAutofit/>
          </a:bodyPr>
          <a:lstStyle/>
          <a:p>
            <a:fld id="{00000000-1234-1234-1234-123412341234}" type="slidenum">
              <a:rPr lang="en"/>
              <a:pPr/>
              <a:t>14</a:t>
            </a:fld>
            <a:endParaRPr/>
          </a:p>
        </p:txBody>
      </p:sp>
      <p:grpSp>
        <p:nvGrpSpPr>
          <p:cNvPr id="75" name="Google Shape;75;gf919c1f4cf_0_61"/>
          <p:cNvGrpSpPr/>
          <p:nvPr/>
        </p:nvGrpSpPr>
        <p:grpSpPr>
          <a:xfrm>
            <a:off x="3190788" y="3239371"/>
            <a:ext cx="1139650" cy="924007"/>
            <a:chOff x="3190788" y="1882442"/>
            <a:chExt cx="1139650" cy="924007"/>
          </a:xfrm>
        </p:grpSpPr>
        <p:sp>
          <p:nvSpPr>
            <p:cNvPr id="76" name="Google Shape;76;gf919c1f4cf_0_61"/>
            <p:cNvSpPr/>
            <p:nvPr/>
          </p:nvSpPr>
          <p:spPr>
            <a:xfrm>
              <a:off x="3190788" y="1882442"/>
              <a:ext cx="1139650" cy="924007"/>
            </a:xfrm>
            <a:custGeom>
              <a:avLst/>
              <a:gdLst/>
              <a:ahLst/>
              <a:cxnLst/>
              <a:rect l="l" t="t" r="r" b="b"/>
              <a:pathLst>
                <a:path w="51031" h="41375" extrusionOk="0">
                  <a:moveTo>
                    <a:pt x="11942" y="1"/>
                  </a:moveTo>
                  <a:lnTo>
                    <a:pt x="0" y="20682"/>
                  </a:lnTo>
                  <a:lnTo>
                    <a:pt x="11942" y="41375"/>
                  </a:lnTo>
                  <a:lnTo>
                    <a:pt x="35826" y="41375"/>
                  </a:lnTo>
                  <a:lnTo>
                    <a:pt x="38267" y="37112"/>
                  </a:lnTo>
                  <a:lnTo>
                    <a:pt x="51030" y="36731"/>
                  </a:lnTo>
                  <a:lnTo>
                    <a:pt x="44553" y="26218"/>
                  </a:lnTo>
                  <a:lnTo>
                    <a:pt x="47768" y="20670"/>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77" name="Google Shape;77;gf919c1f4cf_0_61"/>
            <p:cNvSpPr/>
            <p:nvPr/>
          </p:nvSpPr>
          <p:spPr>
            <a:xfrm>
              <a:off x="3288621"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192E4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78" name="Google Shape;78;gf919c1f4cf_0_61"/>
          <p:cNvGrpSpPr/>
          <p:nvPr/>
        </p:nvGrpSpPr>
        <p:grpSpPr>
          <a:xfrm>
            <a:off x="3190788" y="4216477"/>
            <a:ext cx="1139650" cy="924030"/>
            <a:chOff x="3190788" y="2859549"/>
            <a:chExt cx="1139650" cy="924030"/>
          </a:xfrm>
        </p:grpSpPr>
        <p:sp>
          <p:nvSpPr>
            <p:cNvPr id="79" name="Google Shape;79;gf919c1f4cf_0_61"/>
            <p:cNvSpPr/>
            <p:nvPr/>
          </p:nvSpPr>
          <p:spPr>
            <a:xfrm>
              <a:off x="3190788" y="2859549"/>
              <a:ext cx="1139650" cy="924030"/>
            </a:xfrm>
            <a:custGeom>
              <a:avLst/>
              <a:gdLst/>
              <a:ahLst/>
              <a:cxnLst/>
              <a:rect l="l" t="t" r="r" b="b"/>
              <a:pathLst>
                <a:path w="51031" h="41376" extrusionOk="0">
                  <a:moveTo>
                    <a:pt x="11942" y="1"/>
                  </a:moveTo>
                  <a:lnTo>
                    <a:pt x="0" y="20682"/>
                  </a:lnTo>
                  <a:lnTo>
                    <a:pt x="11942" y="41375"/>
                  </a:lnTo>
                  <a:lnTo>
                    <a:pt x="35826" y="41375"/>
                  </a:lnTo>
                  <a:lnTo>
                    <a:pt x="47768" y="20706"/>
                  </a:lnTo>
                  <a:lnTo>
                    <a:pt x="44553" y="15146"/>
                  </a:lnTo>
                  <a:lnTo>
                    <a:pt x="51030" y="4644"/>
                  </a:lnTo>
                  <a:lnTo>
                    <a:pt x="38267" y="4263"/>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0" name="Google Shape;80;gf919c1f4cf_0_61"/>
            <p:cNvSpPr/>
            <p:nvPr/>
          </p:nvSpPr>
          <p:spPr>
            <a:xfrm>
              <a:off x="3288621"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8AC2E5"/>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81" name="Google Shape;81;gf919c1f4cf_0_61"/>
          <p:cNvGrpSpPr/>
          <p:nvPr/>
        </p:nvGrpSpPr>
        <p:grpSpPr>
          <a:xfrm>
            <a:off x="4813709" y="3239371"/>
            <a:ext cx="1139650" cy="924007"/>
            <a:chOff x="4813709" y="1882442"/>
            <a:chExt cx="1139650" cy="924007"/>
          </a:xfrm>
        </p:grpSpPr>
        <p:sp>
          <p:nvSpPr>
            <p:cNvPr id="82" name="Google Shape;82;gf919c1f4cf_0_61"/>
            <p:cNvSpPr/>
            <p:nvPr/>
          </p:nvSpPr>
          <p:spPr>
            <a:xfrm>
              <a:off x="4813709" y="1882442"/>
              <a:ext cx="1139650" cy="924007"/>
            </a:xfrm>
            <a:custGeom>
              <a:avLst/>
              <a:gdLst/>
              <a:ahLst/>
              <a:cxnLst/>
              <a:rect l="l" t="t" r="r" b="b"/>
              <a:pathLst>
                <a:path w="51031" h="41375" extrusionOk="0">
                  <a:moveTo>
                    <a:pt x="15205" y="1"/>
                  </a:moveTo>
                  <a:lnTo>
                    <a:pt x="3263" y="20670"/>
                  </a:lnTo>
                  <a:lnTo>
                    <a:pt x="6478" y="26230"/>
                  </a:lnTo>
                  <a:lnTo>
                    <a:pt x="1" y="36731"/>
                  </a:lnTo>
                  <a:lnTo>
                    <a:pt x="12764" y="37124"/>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3" name="Google Shape;83;gf919c1f4cf_0_61"/>
            <p:cNvSpPr/>
            <p:nvPr/>
          </p:nvSpPr>
          <p:spPr>
            <a:xfrm>
              <a:off x="4984409"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207FBE"/>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84" name="Google Shape;84;gf919c1f4cf_0_61"/>
          <p:cNvGrpSpPr/>
          <p:nvPr/>
        </p:nvGrpSpPr>
        <p:grpSpPr>
          <a:xfrm>
            <a:off x="4813709" y="4216477"/>
            <a:ext cx="1139650" cy="924030"/>
            <a:chOff x="4813709" y="2859549"/>
            <a:chExt cx="1139650" cy="924030"/>
          </a:xfrm>
        </p:grpSpPr>
        <p:sp>
          <p:nvSpPr>
            <p:cNvPr id="85" name="Google Shape;85;gf919c1f4cf_0_61"/>
            <p:cNvSpPr/>
            <p:nvPr/>
          </p:nvSpPr>
          <p:spPr>
            <a:xfrm>
              <a:off x="4813709" y="2859549"/>
              <a:ext cx="1139650" cy="924030"/>
            </a:xfrm>
            <a:custGeom>
              <a:avLst/>
              <a:gdLst/>
              <a:ahLst/>
              <a:cxnLst/>
              <a:rect l="l" t="t" r="r" b="b"/>
              <a:pathLst>
                <a:path w="51031" h="41376" extrusionOk="0">
                  <a:moveTo>
                    <a:pt x="15205" y="1"/>
                  </a:moveTo>
                  <a:lnTo>
                    <a:pt x="12764" y="4263"/>
                  </a:lnTo>
                  <a:lnTo>
                    <a:pt x="1" y="4632"/>
                  </a:lnTo>
                  <a:lnTo>
                    <a:pt x="6478" y="15146"/>
                  </a:lnTo>
                  <a:lnTo>
                    <a:pt x="3263" y="20706"/>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6" name="Google Shape;86;gf919c1f4cf_0_61"/>
            <p:cNvSpPr/>
            <p:nvPr/>
          </p:nvSpPr>
          <p:spPr>
            <a:xfrm>
              <a:off x="4984409"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1D608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87" name="Google Shape;87;gf919c1f4cf_0_61"/>
          <p:cNvGrpSpPr/>
          <p:nvPr/>
        </p:nvGrpSpPr>
        <p:grpSpPr>
          <a:xfrm>
            <a:off x="4038683" y="2744040"/>
            <a:ext cx="1066779" cy="1169687"/>
            <a:chOff x="4038682" y="1387111"/>
            <a:chExt cx="1066779" cy="1169687"/>
          </a:xfrm>
        </p:grpSpPr>
        <p:sp>
          <p:nvSpPr>
            <p:cNvPr id="88" name="Google Shape;88;gf919c1f4cf_0_61"/>
            <p:cNvSpPr/>
            <p:nvPr/>
          </p:nvSpPr>
          <p:spPr>
            <a:xfrm>
              <a:off x="4038682" y="1387111"/>
              <a:ext cx="1066779" cy="1169687"/>
            </a:xfrm>
            <a:custGeom>
              <a:avLst/>
              <a:gdLst/>
              <a:ahLst/>
              <a:cxnLst/>
              <a:rect l="l" t="t" r="r" b="b"/>
              <a:pathLst>
                <a:path w="47768" h="52376" extrusionOk="0">
                  <a:moveTo>
                    <a:pt x="11942" y="0"/>
                  </a:moveTo>
                  <a:lnTo>
                    <a:pt x="0" y="20622"/>
                  </a:lnTo>
                  <a:lnTo>
                    <a:pt x="11942" y="41232"/>
                  </a:lnTo>
                  <a:lnTo>
                    <a:pt x="17455" y="41232"/>
                  </a:lnTo>
                  <a:lnTo>
                    <a:pt x="23884" y="52376"/>
                  </a:lnTo>
                  <a:lnTo>
                    <a:pt x="30325" y="41232"/>
                  </a:lnTo>
                  <a:lnTo>
                    <a:pt x="35826" y="41232"/>
                  </a:lnTo>
                  <a:lnTo>
                    <a:pt x="47768" y="20622"/>
                  </a:lnTo>
                  <a:lnTo>
                    <a:pt x="3582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9" name="Google Shape;89;gf919c1f4cf_0_61"/>
            <p:cNvSpPr/>
            <p:nvPr/>
          </p:nvSpPr>
          <p:spPr>
            <a:xfrm>
              <a:off x="4136515" y="147031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FBB831"/>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90" name="Google Shape;90;gf919c1f4cf_0_61"/>
          <p:cNvGrpSpPr/>
          <p:nvPr/>
        </p:nvGrpSpPr>
        <p:grpSpPr>
          <a:xfrm>
            <a:off x="4038683" y="4466143"/>
            <a:ext cx="1066779" cy="1169441"/>
            <a:chOff x="4038682" y="3109214"/>
            <a:chExt cx="1066779" cy="1169441"/>
          </a:xfrm>
        </p:grpSpPr>
        <p:sp>
          <p:nvSpPr>
            <p:cNvPr id="91" name="Google Shape;91;gf919c1f4cf_0_61"/>
            <p:cNvSpPr/>
            <p:nvPr/>
          </p:nvSpPr>
          <p:spPr>
            <a:xfrm>
              <a:off x="4038682" y="3109214"/>
              <a:ext cx="1066779" cy="1169441"/>
            </a:xfrm>
            <a:custGeom>
              <a:avLst/>
              <a:gdLst/>
              <a:ahLst/>
              <a:cxnLst/>
              <a:rect l="l" t="t" r="r" b="b"/>
              <a:pathLst>
                <a:path w="47768" h="52365" extrusionOk="0">
                  <a:moveTo>
                    <a:pt x="23884" y="1"/>
                  </a:moveTo>
                  <a:lnTo>
                    <a:pt x="17455" y="11145"/>
                  </a:lnTo>
                  <a:lnTo>
                    <a:pt x="11942" y="11145"/>
                  </a:lnTo>
                  <a:lnTo>
                    <a:pt x="0" y="31755"/>
                  </a:lnTo>
                  <a:lnTo>
                    <a:pt x="11942" y="52364"/>
                  </a:lnTo>
                  <a:lnTo>
                    <a:pt x="35826" y="52364"/>
                  </a:lnTo>
                  <a:lnTo>
                    <a:pt x="47768" y="31755"/>
                  </a:lnTo>
                  <a:lnTo>
                    <a:pt x="35826" y="11145"/>
                  </a:lnTo>
                  <a:lnTo>
                    <a:pt x="30325" y="11145"/>
                  </a:lnTo>
                  <a:lnTo>
                    <a:pt x="2388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92" name="Google Shape;92;gf919c1f4cf_0_61"/>
            <p:cNvSpPr/>
            <p:nvPr/>
          </p:nvSpPr>
          <p:spPr>
            <a:xfrm>
              <a:off x="4136515" y="34413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50A6C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93" name="Google Shape;93;gf919c1f4cf_0_61"/>
          <p:cNvGrpSpPr/>
          <p:nvPr/>
        </p:nvGrpSpPr>
        <p:grpSpPr>
          <a:xfrm rot="-1740772">
            <a:off x="4800554" y="2112430"/>
            <a:ext cx="2079574" cy="610496"/>
            <a:chOff x="5105450" y="1289213"/>
            <a:chExt cx="2079600" cy="610503"/>
          </a:xfrm>
        </p:grpSpPr>
        <p:sp>
          <p:nvSpPr>
            <p:cNvPr id="94" name="Google Shape;94;gf919c1f4cf_0_61"/>
            <p:cNvSpPr txBox="1"/>
            <p:nvPr/>
          </p:nvSpPr>
          <p:spPr>
            <a:xfrm>
              <a:off x="5105450" y="1545116"/>
              <a:ext cx="2079600" cy="354600"/>
            </a:xfrm>
            <a:prstGeom prst="rect">
              <a:avLst/>
            </a:prstGeom>
            <a:noFill/>
            <a:ln>
              <a:noFill/>
            </a:ln>
          </p:spPr>
          <p:txBody>
            <a:bodyPr spcFirstLastPara="1" wrap="square" lIns="91425" tIns="91425" rIns="91425" bIns="91425" anchor="ctr" anchorCtr="0">
              <a:noAutofit/>
            </a:bodyPr>
            <a:lstStyle/>
            <a:p>
              <a:pPr>
                <a:buClr>
                  <a:srgbClr val="000000"/>
                </a:buClr>
                <a:buSzPts val="1200"/>
              </a:pPr>
              <a:r>
                <a:rPr lang="en" sz="1200">
                  <a:solidFill>
                    <a:srgbClr val="000000"/>
                  </a:solidFill>
                  <a:latin typeface="Roboto"/>
                  <a:ea typeface="Roboto"/>
                  <a:cs typeface="Roboto"/>
                  <a:sym typeface="Roboto"/>
                </a:rPr>
                <a:t>No poverty</a:t>
              </a:r>
              <a:endParaRPr sz="1200">
                <a:solidFill>
                  <a:srgbClr val="000000"/>
                </a:solidFill>
                <a:latin typeface="Roboto"/>
                <a:ea typeface="Roboto"/>
                <a:cs typeface="Roboto"/>
                <a:sym typeface="Roboto"/>
              </a:endParaRPr>
            </a:p>
          </p:txBody>
        </p:sp>
        <p:sp>
          <p:nvSpPr>
            <p:cNvPr id="95" name="Google Shape;95;gf919c1f4cf_0_61"/>
            <p:cNvSpPr txBox="1"/>
            <p:nvPr/>
          </p:nvSpPr>
          <p:spPr>
            <a:xfrm>
              <a:off x="5105450" y="1289213"/>
              <a:ext cx="2079600" cy="354600"/>
            </a:xfrm>
            <a:prstGeom prst="rect">
              <a:avLst/>
            </a:prstGeom>
            <a:noFill/>
            <a:ln>
              <a:noFill/>
            </a:ln>
          </p:spPr>
          <p:txBody>
            <a:bodyPr spcFirstLastPara="1" wrap="square" lIns="91425" tIns="91425" rIns="91425" bIns="91425" anchor="ctr" anchorCtr="0">
              <a:noAutofit/>
            </a:bodyPr>
            <a:lstStyle/>
            <a:p>
              <a:pPr>
                <a:buClr>
                  <a:srgbClr val="000000"/>
                </a:buClr>
                <a:buSzPts val="1700"/>
              </a:pPr>
              <a:r>
                <a:rPr lang="en" sz="1700" b="1" dirty="0">
                  <a:solidFill>
                    <a:srgbClr val="FBB831"/>
                  </a:solidFill>
                  <a:latin typeface="Fira Sans Extra Condensed Medium"/>
                  <a:ea typeface="Fira Sans Extra Condensed Medium"/>
                  <a:cs typeface="Fira Sans Extra Condensed Medium"/>
                  <a:sym typeface="Fira Sans Extra Condensed Medium"/>
                </a:rPr>
                <a:t>SDG NUMBER 1</a:t>
              </a:r>
              <a:endParaRPr sz="1700" b="1" dirty="0">
                <a:solidFill>
                  <a:srgbClr val="FBB831"/>
                </a:solidFill>
                <a:latin typeface="Fira Sans Extra Condensed Medium"/>
                <a:ea typeface="Fira Sans Extra Condensed Medium"/>
                <a:cs typeface="Fira Sans Extra Condensed Medium"/>
                <a:sym typeface="Fira Sans Extra Condensed Medium"/>
              </a:endParaRPr>
            </a:p>
          </p:txBody>
        </p:sp>
      </p:grpSp>
      <p:grpSp>
        <p:nvGrpSpPr>
          <p:cNvPr id="96" name="Google Shape;96;gf919c1f4cf_0_61"/>
          <p:cNvGrpSpPr/>
          <p:nvPr/>
        </p:nvGrpSpPr>
        <p:grpSpPr>
          <a:xfrm rot="655223">
            <a:off x="5820474" y="2074544"/>
            <a:ext cx="2123764" cy="1412502"/>
            <a:chOff x="6047076" y="826855"/>
            <a:chExt cx="2123764" cy="2334329"/>
          </a:xfrm>
        </p:grpSpPr>
        <p:sp>
          <p:nvSpPr>
            <p:cNvPr id="97" name="Google Shape;97;gf919c1f4cf_0_61"/>
            <p:cNvSpPr txBox="1"/>
            <p:nvPr/>
          </p:nvSpPr>
          <p:spPr>
            <a:xfrm rot="-2643342">
              <a:off x="5873121" y="1917661"/>
              <a:ext cx="2497133" cy="436761"/>
            </a:xfrm>
            <a:prstGeom prst="rect">
              <a:avLst/>
            </a:prstGeom>
            <a:noFill/>
            <a:ln>
              <a:noFill/>
            </a:ln>
          </p:spPr>
          <p:txBody>
            <a:bodyPr spcFirstLastPara="1" wrap="square" lIns="91425" tIns="91425" rIns="91425" bIns="91425" anchor="ctr" anchorCtr="0">
              <a:noAutofit/>
            </a:bodyPr>
            <a:lstStyle/>
            <a:p>
              <a:pPr>
                <a:buClr>
                  <a:srgbClr val="000000"/>
                </a:buClr>
                <a:buSzPts val="1200"/>
              </a:pPr>
              <a:r>
                <a:rPr lang="en" sz="1200">
                  <a:solidFill>
                    <a:srgbClr val="000000"/>
                  </a:solidFill>
                  <a:latin typeface="Roboto"/>
                  <a:ea typeface="Roboto"/>
                  <a:cs typeface="Roboto"/>
                  <a:sym typeface="Roboto"/>
                </a:rPr>
                <a:t>Reduced Inequality</a:t>
              </a:r>
              <a:endParaRPr sz="1200">
                <a:solidFill>
                  <a:srgbClr val="000000"/>
                </a:solidFill>
                <a:latin typeface="Roboto"/>
                <a:ea typeface="Roboto"/>
                <a:cs typeface="Roboto"/>
                <a:sym typeface="Roboto"/>
              </a:endParaRPr>
            </a:p>
          </p:txBody>
        </p:sp>
        <p:sp>
          <p:nvSpPr>
            <p:cNvPr id="98" name="Google Shape;98;gf919c1f4cf_0_61"/>
            <p:cNvSpPr txBox="1"/>
            <p:nvPr/>
          </p:nvSpPr>
          <p:spPr>
            <a:xfrm rot="-2643308">
              <a:off x="5776503" y="1691922"/>
              <a:ext cx="2598546" cy="273266"/>
            </a:xfrm>
            <a:prstGeom prst="rect">
              <a:avLst/>
            </a:prstGeom>
            <a:noFill/>
            <a:ln>
              <a:noFill/>
            </a:ln>
          </p:spPr>
          <p:txBody>
            <a:bodyPr spcFirstLastPara="1" wrap="square" lIns="91425" tIns="91425" rIns="91425" bIns="91425" anchor="ctr" anchorCtr="0">
              <a:noAutofit/>
            </a:bodyPr>
            <a:lstStyle/>
            <a:p>
              <a:pPr>
                <a:buClr>
                  <a:srgbClr val="000000"/>
                </a:buClr>
                <a:buSzPts val="1700"/>
              </a:pPr>
              <a:r>
                <a:rPr lang="en" sz="1700" dirty="0">
                  <a:solidFill>
                    <a:srgbClr val="207FBE"/>
                  </a:solidFill>
                  <a:latin typeface="Fira Sans Extra Condensed Medium"/>
                  <a:ea typeface="Fira Sans Extra Condensed Medium"/>
                  <a:cs typeface="Fira Sans Extra Condensed Medium"/>
                  <a:sym typeface="Fira Sans Extra Condensed Medium"/>
                </a:rPr>
                <a:t>SDG NUMBER 10</a:t>
              </a:r>
              <a:endParaRPr sz="1700" dirty="0">
                <a:solidFill>
                  <a:srgbClr val="207FBE"/>
                </a:solidFill>
                <a:latin typeface="Fira Sans Extra Condensed Medium"/>
                <a:ea typeface="Fira Sans Extra Condensed Medium"/>
                <a:cs typeface="Fira Sans Extra Condensed Medium"/>
                <a:sym typeface="Fira Sans Extra Condensed Medium"/>
              </a:endParaRPr>
            </a:p>
          </p:txBody>
        </p:sp>
      </p:grpSp>
      <p:grpSp>
        <p:nvGrpSpPr>
          <p:cNvPr id="99" name="Google Shape;99;gf919c1f4cf_0_61"/>
          <p:cNvGrpSpPr/>
          <p:nvPr/>
        </p:nvGrpSpPr>
        <p:grpSpPr>
          <a:xfrm rot="-1867848">
            <a:off x="5648684" y="3646399"/>
            <a:ext cx="2082251" cy="551832"/>
            <a:chOff x="6344600" y="3467400"/>
            <a:chExt cx="2082225" cy="551825"/>
          </a:xfrm>
        </p:grpSpPr>
        <p:sp>
          <p:nvSpPr>
            <p:cNvPr id="100" name="Google Shape;100;gf919c1f4cf_0_61"/>
            <p:cNvSpPr txBox="1"/>
            <p:nvPr/>
          </p:nvSpPr>
          <p:spPr>
            <a:xfrm>
              <a:off x="6344600" y="3740225"/>
              <a:ext cx="2079600" cy="279000"/>
            </a:xfrm>
            <a:prstGeom prst="rect">
              <a:avLst/>
            </a:prstGeom>
            <a:noFill/>
            <a:ln>
              <a:noFill/>
            </a:ln>
          </p:spPr>
          <p:txBody>
            <a:bodyPr spcFirstLastPara="1" wrap="square" lIns="91425" tIns="91425" rIns="91425" bIns="91425" anchor="ctr" anchorCtr="0">
              <a:noAutofit/>
            </a:bodyPr>
            <a:lstStyle/>
            <a:p>
              <a:pPr>
                <a:buClr>
                  <a:srgbClr val="000000"/>
                </a:buClr>
                <a:buSzPts val="1200"/>
              </a:pPr>
              <a:r>
                <a:rPr lang="en" sz="1200">
                  <a:solidFill>
                    <a:srgbClr val="000000"/>
                  </a:solidFill>
                  <a:latin typeface="Roboto"/>
                  <a:ea typeface="Roboto"/>
                  <a:cs typeface="Roboto"/>
                  <a:sym typeface="Roboto"/>
                </a:rPr>
                <a:t>Gender Equality</a:t>
              </a:r>
              <a:endParaRPr sz="1200">
                <a:solidFill>
                  <a:srgbClr val="000000"/>
                </a:solidFill>
                <a:latin typeface="Roboto"/>
                <a:ea typeface="Roboto"/>
                <a:cs typeface="Roboto"/>
                <a:sym typeface="Roboto"/>
              </a:endParaRPr>
            </a:p>
          </p:txBody>
        </p:sp>
        <p:sp>
          <p:nvSpPr>
            <p:cNvPr id="101" name="Google Shape;101;gf919c1f4cf_0_61"/>
            <p:cNvSpPr txBox="1"/>
            <p:nvPr/>
          </p:nvSpPr>
          <p:spPr>
            <a:xfrm>
              <a:off x="6347225" y="3467400"/>
              <a:ext cx="2079600" cy="354600"/>
            </a:xfrm>
            <a:prstGeom prst="rect">
              <a:avLst/>
            </a:prstGeom>
            <a:noFill/>
            <a:ln>
              <a:noFill/>
            </a:ln>
          </p:spPr>
          <p:txBody>
            <a:bodyPr spcFirstLastPara="1" wrap="square" lIns="91425" tIns="91425" rIns="91425" bIns="91425" anchor="ctr" anchorCtr="0">
              <a:noAutofit/>
            </a:bodyPr>
            <a:lstStyle/>
            <a:p>
              <a:pPr>
                <a:buClr>
                  <a:srgbClr val="000000"/>
                </a:buClr>
                <a:buSzPts val="1700"/>
              </a:pPr>
              <a:r>
                <a:rPr lang="en" sz="1700">
                  <a:solidFill>
                    <a:srgbClr val="1D608F"/>
                  </a:solidFill>
                  <a:latin typeface="Fira Sans Extra Condensed Medium"/>
                  <a:ea typeface="Fira Sans Extra Condensed Medium"/>
                  <a:cs typeface="Fira Sans Extra Condensed Medium"/>
                  <a:sym typeface="Fira Sans Extra Condensed Medium"/>
                </a:rPr>
                <a:t>SDG NUMBER 5</a:t>
              </a:r>
              <a:endParaRPr sz="1700">
                <a:solidFill>
                  <a:srgbClr val="1D608F"/>
                </a:solidFill>
                <a:latin typeface="Fira Sans Extra Condensed Medium"/>
                <a:ea typeface="Fira Sans Extra Condensed Medium"/>
                <a:cs typeface="Fira Sans Extra Condensed Medium"/>
                <a:sym typeface="Fira Sans Extra Condensed Medium"/>
              </a:endParaRPr>
            </a:p>
          </p:txBody>
        </p:sp>
      </p:grpSp>
      <p:grpSp>
        <p:nvGrpSpPr>
          <p:cNvPr id="102" name="Google Shape;102;gf919c1f4cf_0_61"/>
          <p:cNvGrpSpPr/>
          <p:nvPr/>
        </p:nvGrpSpPr>
        <p:grpSpPr>
          <a:xfrm rot="-1884504">
            <a:off x="1321082" y="4028811"/>
            <a:ext cx="2098464" cy="676130"/>
            <a:chOff x="710275" y="1426392"/>
            <a:chExt cx="2096190" cy="633458"/>
          </a:xfrm>
        </p:grpSpPr>
        <p:sp>
          <p:nvSpPr>
            <p:cNvPr id="103" name="Google Shape;103;gf919c1f4cf_0_61"/>
            <p:cNvSpPr txBox="1"/>
            <p:nvPr/>
          </p:nvSpPr>
          <p:spPr>
            <a:xfrm>
              <a:off x="710275" y="1705250"/>
              <a:ext cx="2079600" cy="354600"/>
            </a:xfrm>
            <a:prstGeom prst="rect">
              <a:avLst/>
            </a:prstGeom>
            <a:noFill/>
            <a:ln>
              <a:noFill/>
            </a:ln>
          </p:spPr>
          <p:txBody>
            <a:bodyPr spcFirstLastPara="1" wrap="square" lIns="91425" tIns="91425" rIns="91425" bIns="91425" anchor="ctr" anchorCtr="0">
              <a:noAutofit/>
            </a:bodyPr>
            <a:lstStyle/>
            <a:p>
              <a:pPr algn="r">
                <a:buClr>
                  <a:srgbClr val="000000"/>
                </a:buClr>
                <a:buSzPts val="1200"/>
              </a:pPr>
              <a:r>
                <a:rPr lang="en" sz="1200">
                  <a:solidFill>
                    <a:srgbClr val="000000"/>
                  </a:solidFill>
                  <a:latin typeface="Roboto"/>
                  <a:ea typeface="Roboto"/>
                  <a:cs typeface="Roboto"/>
                  <a:sym typeface="Roboto"/>
                </a:rPr>
                <a:t>Peac</a:t>
              </a:r>
              <a:r>
                <a:rPr lang="en" sz="1200">
                  <a:latin typeface="Roboto"/>
                  <a:ea typeface="Roboto"/>
                  <a:cs typeface="Roboto"/>
                  <a:sym typeface="Roboto"/>
                </a:rPr>
                <a:t>e</a:t>
              </a:r>
              <a:r>
                <a:rPr lang="en" sz="1200">
                  <a:solidFill>
                    <a:srgbClr val="000000"/>
                  </a:solidFill>
                  <a:latin typeface="Roboto"/>
                  <a:ea typeface="Roboto"/>
                  <a:cs typeface="Roboto"/>
                  <a:sym typeface="Roboto"/>
                </a:rPr>
                <a:t>, Justice and strong institutions</a:t>
              </a:r>
              <a:endParaRPr sz="1200">
                <a:solidFill>
                  <a:srgbClr val="000000"/>
                </a:solidFill>
                <a:latin typeface="Roboto"/>
                <a:ea typeface="Roboto"/>
                <a:cs typeface="Roboto"/>
                <a:sym typeface="Roboto"/>
              </a:endParaRPr>
            </a:p>
          </p:txBody>
        </p:sp>
        <p:sp>
          <p:nvSpPr>
            <p:cNvPr id="104" name="Google Shape;104;gf919c1f4cf_0_61"/>
            <p:cNvSpPr txBox="1"/>
            <p:nvPr/>
          </p:nvSpPr>
          <p:spPr>
            <a:xfrm rot="27210">
              <a:off x="726865" y="1426392"/>
              <a:ext cx="2079600" cy="458700"/>
            </a:xfrm>
            <a:prstGeom prst="rect">
              <a:avLst/>
            </a:prstGeom>
            <a:noFill/>
            <a:ln>
              <a:noFill/>
            </a:ln>
          </p:spPr>
          <p:txBody>
            <a:bodyPr spcFirstLastPara="1" wrap="square" lIns="91425" tIns="91425" rIns="91425" bIns="91425" anchor="ctr" anchorCtr="0">
              <a:noAutofit/>
            </a:bodyPr>
            <a:lstStyle/>
            <a:p>
              <a:pPr algn="r">
                <a:buClr>
                  <a:srgbClr val="000000"/>
                </a:buClr>
                <a:buSzPts val="1700"/>
              </a:pPr>
              <a:r>
                <a:rPr lang="en" sz="1700" dirty="0">
                  <a:solidFill>
                    <a:srgbClr val="192E4B"/>
                  </a:solidFill>
                  <a:latin typeface="Fira Sans Extra Condensed Medium"/>
                  <a:ea typeface="Fira Sans Extra Condensed Medium"/>
                  <a:cs typeface="Fira Sans Extra Condensed Medium"/>
                  <a:sym typeface="Fira Sans Extra Condensed Medium"/>
                </a:rPr>
                <a:t>SDG NUMBER 16</a:t>
              </a:r>
              <a:endParaRPr sz="1700" dirty="0">
                <a:solidFill>
                  <a:srgbClr val="192E4B"/>
                </a:solidFill>
                <a:latin typeface="Fira Sans Extra Condensed Medium"/>
                <a:ea typeface="Fira Sans Extra Condensed Medium"/>
                <a:cs typeface="Fira Sans Extra Condensed Medium"/>
                <a:sym typeface="Fira Sans Extra Condensed Medium"/>
              </a:endParaRPr>
            </a:p>
          </p:txBody>
        </p:sp>
      </p:grpSp>
      <p:grpSp>
        <p:nvGrpSpPr>
          <p:cNvPr id="105" name="Google Shape;105;gf919c1f4cf_0_61"/>
          <p:cNvGrpSpPr/>
          <p:nvPr/>
        </p:nvGrpSpPr>
        <p:grpSpPr>
          <a:xfrm rot="-1726012">
            <a:off x="1342705" y="5112471"/>
            <a:ext cx="2089047" cy="655501"/>
            <a:chOff x="710275" y="2518063"/>
            <a:chExt cx="2089250" cy="655564"/>
          </a:xfrm>
        </p:grpSpPr>
        <p:sp>
          <p:nvSpPr>
            <p:cNvPr id="106" name="Google Shape;106;gf919c1f4cf_0_61"/>
            <p:cNvSpPr txBox="1"/>
            <p:nvPr/>
          </p:nvSpPr>
          <p:spPr>
            <a:xfrm>
              <a:off x="710275" y="2790827"/>
              <a:ext cx="2079600" cy="382800"/>
            </a:xfrm>
            <a:prstGeom prst="rect">
              <a:avLst/>
            </a:prstGeom>
            <a:noFill/>
            <a:ln>
              <a:noFill/>
            </a:ln>
          </p:spPr>
          <p:txBody>
            <a:bodyPr spcFirstLastPara="1" wrap="square" lIns="91425" tIns="91425" rIns="91425" bIns="91425" anchor="ctr" anchorCtr="0">
              <a:noAutofit/>
            </a:bodyPr>
            <a:lstStyle/>
            <a:p>
              <a:pPr algn="r">
                <a:buClr>
                  <a:srgbClr val="000000"/>
                </a:buClr>
                <a:buSzPts val="1200"/>
              </a:pPr>
              <a:r>
                <a:rPr lang="en" sz="1200">
                  <a:solidFill>
                    <a:srgbClr val="000000"/>
                  </a:solidFill>
                  <a:latin typeface="Roboto"/>
                  <a:ea typeface="Roboto"/>
                  <a:cs typeface="Roboto"/>
                  <a:sym typeface="Roboto"/>
                </a:rPr>
                <a:t>Decent work and economic Growth</a:t>
              </a:r>
              <a:endParaRPr sz="1200">
                <a:solidFill>
                  <a:srgbClr val="000000"/>
                </a:solidFill>
                <a:latin typeface="Roboto"/>
                <a:ea typeface="Roboto"/>
                <a:cs typeface="Roboto"/>
                <a:sym typeface="Roboto"/>
              </a:endParaRPr>
            </a:p>
          </p:txBody>
        </p:sp>
        <p:sp>
          <p:nvSpPr>
            <p:cNvPr id="107" name="Google Shape;107;gf919c1f4cf_0_61"/>
            <p:cNvSpPr txBox="1"/>
            <p:nvPr/>
          </p:nvSpPr>
          <p:spPr>
            <a:xfrm>
              <a:off x="719925" y="2518063"/>
              <a:ext cx="2079600" cy="354600"/>
            </a:xfrm>
            <a:prstGeom prst="rect">
              <a:avLst/>
            </a:prstGeom>
            <a:noFill/>
            <a:ln>
              <a:noFill/>
            </a:ln>
          </p:spPr>
          <p:txBody>
            <a:bodyPr spcFirstLastPara="1" wrap="square" lIns="91425" tIns="91425" rIns="91425" bIns="91425" anchor="ctr" anchorCtr="0">
              <a:noAutofit/>
            </a:bodyPr>
            <a:lstStyle/>
            <a:p>
              <a:pPr algn="r">
                <a:buClr>
                  <a:srgbClr val="000000"/>
                </a:buClr>
                <a:buSzPts val="1700"/>
              </a:pPr>
              <a:r>
                <a:rPr lang="en" sz="1700">
                  <a:solidFill>
                    <a:srgbClr val="8AC2E5"/>
                  </a:solidFill>
                  <a:latin typeface="Fira Sans Extra Condensed Medium"/>
                  <a:ea typeface="Fira Sans Extra Condensed Medium"/>
                  <a:cs typeface="Fira Sans Extra Condensed Medium"/>
                  <a:sym typeface="Fira Sans Extra Condensed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SDG NUMBER 8</a:t>
              </a:r>
              <a:endParaRPr sz="1700">
                <a:solidFill>
                  <a:srgbClr val="8AC2E5"/>
                </a:solidFill>
                <a:latin typeface="Fira Sans Extra Condensed Medium"/>
                <a:ea typeface="Fira Sans Extra Condensed Medium"/>
                <a:cs typeface="Fira Sans Extra Condensed Medium"/>
                <a:sym typeface="Fira Sans Extra Condensed Medium"/>
              </a:endParaRPr>
            </a:p>
          </p:txBody>
        </p:sp>
      </p:grpSp>
      <p:grpSp>
        <p:nvGrpSpPr>
          <p:cNvPr id="108" name="Google Shape;108;gf919c1f4cf_0_61"/>
          <p:cNvGrpSpPr/>
          <p:nvPr/>
        </p:nvGrpSpPr>
        <p:grpSpPr>
          <a:xfrm rot="-1642024">
            <a:off x="2181718" y="5588063"/>
            <a:ext cx="2085823" cy="561283"/>
            <a:chOff x="713750" y="3588225"/>
            <a:chExt cx="2085775" cy="561270"/>
          </a:xfrm>
        </p:grpSpPr>
        <p:sp>
          <p:nvSpPr>
            <p:cNvPr id="109" name="Google Shape;109;gf919c1f4cf_0_61"/>
            <p:cNvSpPr txBox="1"/>
            <p:nvPr/>
          </p:nvSpPr>
          <p:spPr>
            <a:xfrm>
              <a:off x="713750" y="3861195"/>
              <a:ext cx="2079600" cy="288300"/>
            </a:xfrm>
            <a:prstGeom prst="rect">
              <a:avLst/>
            </a:prstGeom>
            <a:noFill/>
            <a:ln>
              <a:noFill/>
            </a:ln>
          </p:spPr>
          <p:txBody>
            <a:bodyPr spcFirstLastPara="1" wrap="square" lIns="91425" tIns="91425" rIns="91425" bIns="91425" anchor="ctr" anchorCtr="0">
              <a:noAutofit/>
            </a:bodyPr>
            <a:lstStyle/>
            <a:p>
              <a:pPr algn="r">
                <a:buClr>
                  <a:srgbClr val="000000"/>
                </a:buClr>
                <a:buSzPts val="1200"/>
              </a:pPr>
              <a:r>
                <a:rPr lang="en" sz="1200">
                  <a:solidFill>
                    <a:srgbClr val="000000"/>
                  </a:solidFill>
                  <a:latin typeface="Roboto"/>
                  <a:ea typeface="Roboto"/>
                  <a:cs typeface="Roboto"/>
                  <a:sym typeface="Roboto"/>
                </a:rPr>
                <a:t>Good health and well-being</a:t>
              </a:r>
              <a:endParaRPr sz="1200">
                <a:solidFill>
                  <a:srgbClr val="000000"/>
                </a:solidFill>
                <a:latin typeface="Roboto"/>
                <a:ea typeface="Roboto"/>
                <a:cs typeface="Roboto"/>
                <a:sym typeface="Roboto"/>
              </a:endParaRPr>
            </a:p>
          </p:txBody>
        </p:sp>
        <p:sp>
          <p:nvSpPr>
            <p:cNvPr id="110" name="Google Shape;110;gf919c1f4cf_0_61"/>
            <p:cNvSpPr txBox="1"/>
            <p:nvPr/>
          </p:nvSpPr>
          <p:spPr>
            <a:xfrm>
              <a:off x="719925" y="3588225"/>
              <a:ext cx="2079600" cy="354600"/>
            </a:xfrm>
            <a:prstGeom prst="rect">
              <a:avLst/>
            </a:prstGeom>
            <a:noFill/>
            <a:ln>
              <a:noFill/>
            </a:ln>
          </p:spPr>
          <p:txBody>
            <a:bodyPr spcFirstLastPara="1" wrap="square" lIns="91425" tIns="91425" rIns="91425" bIns="91425" anchor="ctr" anchorCtr="0">
              <a:noAutofit/>
            </a:bodyPr>
            <a:lstStyle/>
            <a:p>
              <a:pPr algn="r">
                <a:buClr>
                  <a:srgbClr val="000000"/>
                </a:buClr>
                <a:buSzPts val="1700"/>
              </a:pPr>
              <a:r>
                <a:rPr lang="en" sz="1700">
                  <a:solidFill>
                    <a:srgbClr val="50A6C7"/>
                  </a:solidFill>
                  <a:latin typeface="Fira Sans Extra Condensed Medium"/>
                  <a:ea typeface="Fira Sans Extra Condensed Medium"/>
                  <a:cs typeface="Fira Sans Extra Condensed Medium"/>
                  <a:sym typeface="Fira Sans Extra Condensed Medium"/>
                </a:rPr>
                <a:t>SDG NUMBER 3</a:t>
              </a:r>
              <a:endParaRPr sz="1700">
                <a:solidFill>
                  <a:srgbClr val="50A6C7"/>
                </a:solidFill>
                <a:latin typeface="Fira Sans Extra Condensed Medium"/>
                <a:ea typeface="Fira Sans Extra Condensed Medium"/>
                <a:cs typeface="Fira Sans Extra Condensed Medium"/>
                <a:sym typeface="Fira Sans Extra Condensed Medium"/>
              </a:endParaRPr>
            </a:p>
          </p:txBody>
        </p:sp>
      </p:grpSp>
      <p:pic>
        <p:nvPicPr>
          <p:cNvPr id="111" name="Google Shape;111;gf919c1f4cf_0_61"/>
          <p:cNvPicPr preferRelativeResize="0"/>
          <p:nvPr/>
        </p:nvPicPr>
        <p:blipFill rotWithShape="1">
          <a:blip r:embed="rId3">
            <a:alphaModFix/>
          </a:blip>
          <a:srcRect/>
          <a:stretch/>
        </p:blipFill>
        <p:spPr>
          <a:xfrm>
            <a:off x="4172660" y="2916028"/>
            <a:ext cx="798806" cy="645600"/>
          </a:xfrm>
          <a:prstGeom prst="rect">
            <a:avLst/>
          </a:prstGeom>
          <a:noFill/>
          <a:ln>
            <a:noFill/>
          </a:ln>
        </p:spPr>
      </p:pic>
      <p:pic>
        <p:nvPicPr>
          <p:cNvPr id="112" name="Google Shape;112;gf919c1f4cf_0_61"/>
          <p:cNvPicPr preferRelativeResize="0"/>
          <p:nvPr/>
        </p:nvPicPr>
        <p:blipFill rotWithShape="1">
          <a:blip r:embed="rId4">
            <a:alphaModFix/>
          </a:blip>
          <a:srcRect/>
          <a:stretch/>
        </p:blipFill>
        <p:spPr>
          <a:xfrm>
            <a:off x="5181799" y="3466265"/>
            <a:ext cx="476329" cy="468600"/>
          </a:xfrm>
          <a:prstGeom prst="rect">
            <a:avLst/>
          </a:prstGeom>
          <a:noFill/>
          <a:ln>
            <a:noFill/>
          </a:ln>
        </p:spPr>
      </p:pic>
      <p:pic>
        <p:nvPicPr>
          <p:cNvPr id="113" name="Google Shape;113;gf919c1f4cf_0_61"/>
          <p:cNvPicPr preferRelativeResize="0"/>
          <p:nvPr/>
        </p:nvPicPr>
        <p:blipFill rotWithShape="1">
          <a:blip r:embed="rId5">
            <a:alphaModFix/>
          </a:blip>
          <a:srcRect/>
          <a:stretch/>
        </p:blipFill>
        <p:spPr>
          <a:xfrm>
            <a:off x="5187164" y="4439834"/>
            <a:ext cx="453125" cy="445389"/>
          </a:xfrm>
          <a:prstGeom prst="rect">
            <a:avLst/>
          </a:prstGeom>
          <a:noFill/>
          <a:ln>
            <a:noFill/>
          </a:ln>
        </p:spPr>
      </p:pic>
      <p:pic>
        <p:nvPicPr>
          <p:cNvPr id="114" name="Google Shape;114;gf919c1f4cf_0_61"/>
          <p:cNvPicPr preferRelativeResize="0"/>
          <p:nvPr/>
        </p:nvPicPr>
        <p:blipFill rotWithShape="1">
          <a:blip r:embed="rId6">
            <a:alphaModFix/>
          </a:blip>
          <a:srcRect/>
          <a:stretch/>
        </p:blipFill>
        <p:spPr>
          <a:xfrm>
            <a:off x="4361146" y="4967393"/>
            <a:ext cx="421850" cy="415723"/>
          </a:xfrm>
          <a:prstGeom prst="rect">
            <a:avLst/>
          </a:prstGeom>
          <a:noFill/>
          <a:ln>
            <a:noFill/>
          </a:ln>
        </p:spPr>
      </p:pic>
      <p:pic>
        <p:nvPicPr>
          <p:cNvPr id="115" name="Google Shape;115;gf919c1f4cf_0_61"/>
          <p:cNvPicPr preferRelativeResize="0"/>
          <p:nvPr/>
        </p:nvPicPr>
        <p:blipFill rotWithShape="1">
          <a:blip r:embed="rId7">
            <a:alphaModFix/>
          </a:blip>
          <a:srcRect/>
          <a:stretch/>
        </p:blipFill>
        <p:spPr>
          <a:xfrm>
            <a:off x="3508500" y="4466165"/>
            <a:ext cx="456900" cy="454077"/>
          </a:xfrm>
          <a:prstGeom prst="rect">
            <a:avLst/>
          </a:prstGeom>
          <a:noFill/>
          <a:ln>
            <a:noFill/>
          </a:ln>
        </p:spPr>
      </p:pic>
      <p:pic>
        <p:nvPicPr>
          <p:cNvPr id="116" name="Google Shape;116;gf919c1f4cf_0_61"/>
          <p:cNvPicPr preferRelativeResize="0"/>
          <p:nvPr/>
        </p:nvPicPr>
        <p:blipFill rotWithShape="1">
          <a:blip r:embed="rId8">
            <a:alphaModFix/>
          </a:blip>
          <a:srcRect/>
          <a:stretch/>
        </p:blipFill>
        <p:spPr>
          <a:xfrm>
            <a:off x="3509195" y="3474329"/>
            <a:ext cx="453139" cy="454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96752"/>
          </a:xfrm>
        </p:spPr>
        <p:txBody>
          <a:bodyPr/>
          <a:lstStyle/>
          <a:p>
            <a:r>
              <a:rPr lang="en-US" sz="4800" dirty="0"/>
              <a:t>Definitions of Living Wage</a:t>
            </a:r>
            <a:endParaRPr lang="sk-SK" sz="4800" dirty="0"/>
          </a:p>
        </p:txBody>
      </p:sp>
      <p:sp>
        <p:nvSpPr>
          <p:cNvPr id="3" name="Content Placeholder 2"/>
          <p:cNvSpPr>
            <a:spLocks noGrp="1"/>
          </p:cNvSpPr>
          <p:nvPr>
            <p:ph idx="1"/>
          </p:nvPr>
        </p:nvSpPr>
        <p:spPr>
          <a:xfrm>
            <a:off x="457200" y="1340768"/>
            <a:ext cx="8229600" cy="5328592"/>
          </a:xfrm>
        </p:spPr>
        <p:txBody>
          <a:bodyPr>
            <a:normAutofit lnSpcReduction="10000"/>
          </a:bodyPr>
          <a:lstStyle/>
          <a:p>
            <a:r>
              <a:rPr lang="en-US" b="1" dirty="0">
                <a:solidFill>
                  <a:schemeClr val="tx1"/>
                </a:solidFill>
              </a:rPr>
              <a:t>Global Living Wage Coalition:</a:t>
            </a:r>
            <a:r>
              <a:rPr lang="en-US" dirty="0">
                <a:solidFill>
                  <a:schemeClr val="tx1"/>
                </a:solidFill>
              </a:rPr>
              <a:t> “A remuneration received for a standard work week by a worker in a particular place sufficient to afford a decent standard of living for the worker and her or his family. Elements of a decent standard of living include food, water, housing, education, health care, transport, clothing, and other essential needs, including provision for unexpected events”.</a:t>
            </a:r>
          </a:p>
          <a:p>
            <a:r>
              <a:rPr lang="en-US" b="1" dirty="0">
                <a:solidFill>
                  <a:schemeClr val="tx1"/>
                </a:solidFill>
              </a:rPr>
              <a:t>Asia Floor Wage </a:t>
            </a:r>
            <a:r>
              <a:rPr lang="en-US" dirty="0">
                <a:solidFill>
                  <a:schemeClr val="tx1"/>
                </a:solidFill>
              </a:rPr>
              <a:t>“proposes a wage for garment workers across Asia that would be enough for workers to live on”.</a:t>
            </a:r>
          </a:p>
          <a:p>
            <a:r>
              <a:rPr lang="en-US" b="1" dirty="0">
                <a:solidFill>
                  <a:schemeClr val="tx1"/>
                </a:solidFill>
              </a:rPr>
              <a:t>New Zealand </a:t>
            </a:r>
            <a:r>
              <a:rPr lang="en-US" dirty="0">
                <a:solidFill>
                  <a:schemeClr val="tx1"/>
                </a:solidFill>
              </a:rPr>
              <a:t>defines a living wage “as the income necessary to provide workers and their families with the basic necessities of life”.</a:t>
            </a:r>
          </a:p>
          <a:p>
            <a:r>
              <a:rPr lang="en-US" dirty="0">
                <a:solidFill>
                  <a:schemeClr val="tx1"/>
                </a:solidFill>
              </a:rPr>
              <a:t>Campaign in </a:t>
            </a:r>
            <a:r>
              <a:rPr lang="en-US" b="1" dirty="0">
                <a:solidFill>
                  <a:schemeClr val="tx1"/>
                </a:solidFill>
              </a:rPr>
              <a:t>Vancouver </a:t>
            </a:r>
            <a:r>
              <a:rPr lang="en-US" dirty="0">
                <a:solidFill>
                  <a:schemeClr val="tx1"/>
                </a:solidFill>
              </a:rPr>
              <a:t>defines living wage “on the principle that full-time work should provide families with a basic level of economic security, not keep them in poverty”.</a:t>
            </a:r>
            <a:endParaRPr lang="sk-SK" dirty="0">
              <a:solidFill>
                <a:schemeClr val="tx1"/>
              </a:solidFill>
            </a:endParaRPr>
          </a:p>
        </p:txBody>
      </p:sp>
    </p:spTree>
    <p:extLst>
      <p:ext uri="{BB962C8B-B14F-4D97-AF65-F5344CB8AC3E}">
        <p14:creationId xmlns:p14="http://schemas.microsoft.com/office/powerpoint/2010/main" val="19078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96752"/>
          </a:xfrm>
        </p:spPr>
        <p:txBody>
          <a:bodyPr/>
          <a:lstStyle/>
          <a:p>
            <a:r>
              <a:rPr lang="en-US" sz="4800" dirty="0"/>
              <a:t>Definitions of Living Wage</a:t>
            </a:r>
            <a:endParaRPr lang="sk-SK" sz="4800" dirty="0"/>
          </a:p>
        </p:txBody>
      </p:sp>
      <p:sp>
        <p:nvSpPr>
          <p:cNvPr id="3" name="Content Placeholder 2"/>
          <p:cNvSpPr>
            <a:spLocks noGrp="1"/>
          </p:cNvSpPr>
          <p:nvPr>
            <p:ph idx="1"/>
          </p:nvPr>
        </p:nvSpPr>
        <p:spPr>
          <a:xfrm>
            <a:off x="457200" y="1340768"/>
            <a:ext cx="8229600" cy="5328592"/>
          </a:xfrm>
        </p:spPr>
        <p:txBody>
          <a:bodyPr>
            <a:normAutofit lnSpcReduction="10000"/>
          </a:bodyPr>
          <a:lstStyle/>
          <a:p>
            <a:r>
              <a:rPr lang="en-US" b="1" dirty="0">
                <a:solidFill>
                  <a:schemeClr val="bg1">
                    <a:lumMod val="65000"/>
                  </a:schemeClr>
                </a:solidFill>
              </a:rPr>
              <a:t>Global Living Wage Coalition:</a:t>
            </a:r>
            <a:r>
              <a:rPr lang="en-US" dirty="0">
                <a:solidFill>
                  <a:schemeClr val="bg1">
                    <a:lumMod val="65000"/>
                  </a:schemeClr>
                </a:solidFill>
              </a:rPr>
              <a:t> “A remuneration received for a standard work week by a worker in a particular place sufficient to afford </a:t>
            </a:r>
            <a:r>
              <a:rPr lang="en-US" dirty="0">
                <a:solidFill>
                  <a:schemeClr val="tx1"/>
                </a:solidFill>
              </a:rPr>
              <a:t>a decent standard of living </a:t>
            </a:r>
            <a:r>
              <a:rPr lang="en-US" dirty="0">
                <a:solidFill>
                  <a:schemeClr val="bg1">
                    <a:lumMod val="65000"/>
                  </a:schemeClr>
                </a:solidFill>
              </a:rPr>
              <a:t>for the worker and her or his family. Elements of a decent standard of living include food, water, housing, education, health care, transport, clothing, and other essential needs, including provision for unexpected events”.</a:t>
            </a:r>
          </a:p>
          <a:p>
            <a:r>
              <a:rPr lang="en-US" b="1" dirty="0">
                <a:solidFill>
                  <a:schemeClr val="bg1">
                    <a:lumMod val="65000"/>
                  </a:schemeClr>
                </a:solidFill>
              </a:rPr>
              <a:t>Asia Floor Wage </a:t>
            </a:r>
            <a:r>
              <a:rPr lang="en-US" dirty="0">
                <a:solidFill>
                  <a:schemeClr val="bg1">
                    <a:lumMod val="65000"/>
                  </a:schemeClr>
                </a:solidFill>
              </a:rPr>
              <a:t>“proposes a wage for garment workers across Asia that would be </a:t>
            </a:r>
            <a:r>
              <a:rPr lang="en-US" dirty="0">
                <a:solidFill>
                  <a:schemeClr val="tx1"/>
                </a:solidFill>
              </a:rPr>
              <a:t>enough for workers to live on</a:t>
            </a:r>
            <a:r>
              <a:rPr lang="en-US" dirty="0">
                <a:solidFill>
                  <a:schemeClr val="bg1">
                    <a:lumMod val="65000"/>
                  </a:schemeClr>
                </a:solidFill>
              </a:rPr>
              <a:t>”.</a:t>
            </a:r>
          </a:p>
          <a:p>
            <a:r>
              <a:rPr lang="en-US" b="1" dirty="0">
                <a:solidFill>
                  <a:schemeClr val="bg1">
                    <a:lumMod val="65000"/>
                  </a:schemeClr>
                </a:solidFill>
              </a:rPr>
              <a:t>New Zealand </a:t>
            </a:r>
            <a:r>
              <a:rPr lang="en-US" dirty="0">
                <a:solidFill>
                  <a:schemeClr val="bg1">
                    <a:lumMod val="65000"/>
                  </a:schemeClr>
                </a:solidFill>
              </a:rPr>
              <a:t>defines a living wage “as the income necessary to provide workers and their families with </a:t>
            </a:r>
            <a:r>
              <a:rPr lang="en-US" dirty="0">
                <a:solidFill>
                  <a:schemeClr val="tx1"/>
                </a:solidFill>
              </a:rPr>
              <a:t>the basic necessities of life</a:t>
            </a:r>
            <a:r>
              <a:rPr lang="en-US" dirty="0">
                <a:solidFill>
                  <a:schemeClr val="bg1">
                    <a:lumMod val="65000"/>
                  </a:schemeClr>
                </a:solidFill>
              </a:rPr>
              <a:t>”.</a:t>
            </a:r>
          </a:p>
          <a:p>
            <a:r>
              <a:rPr lang="en-US" dirty="0">
                <a:solidFill>
                  <a:schemeClr val="bg1">
                    <a:lumMod val="65000"/>
                  </a:schemeClr>
                </a:solidFill>
              </a:rPr>
              <a:t>Campaign in </a:t>
            </a:r>
            <a:r>
              <a:rPr lang="en-US" b="1" dirty="0">
                <a:solidFill>
                  <a:schemeClr val="bg1">
                    <a:lumMod val="65000"/>
                  </a:schemeClr>
                </a:solidFill>
              </a:rPr>
              <a:t>Vancouver </a:t>
            </a:r>
            <a:r>
              <a:rPr lang="en-US" dirty="0">
                <a:solidFill>
                  <a:schemeClr val="bg1">
                    <a:lumMod val="65000"/>
                  </a:schemeClr>
                </a:solidFill>
              </a:rPr>
              <a:t>defines living wage “on the principle that full-time work should provide families with </a:t>
            </a:r>
            <a:r>
              <a:rPr lang="en-US" dirty="0">
                <a:solidFill>
                  <a:schemeClr val="tx1"/>
                </a:solidFill>
              </a:rPr>
              <a:t>a basic level of economic security</a:t>
            </a:r>
            <a:r>
              <a:rPr lang="en-US" dirty="0">
                <a:solidFill>
                  <a:schemeClr val="bg1">
                    <a:lumMod val="65000"/>
                  </a:schemeClr>
                </a:solidFill>
              </a:rPr>
              <a:t>, not keep them in poverty”.</a:t>
            </a:r>
            <a:endParaRPr lang="sk-SK" dirty="0">
              <a:solidFill>
                <a:schemeClr val="bg1">
                  <a:lumMod val="65000"/>
                </a:schemeClr>
              </a:solidFill>
            </a:endParaRPr>
          </a:p>
        </p:txBody>
      </p:sp>
    </p:spTree>
    <p:extLst>
      <p:ext uri="{BB962C8B-B14F-4D97-AF65-F5344CB8AC3E}">
        <p14:creationId xmlns:p14="http://schemas.microsoft.com/office/powerpoint/2010/main" val="463208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355134"/>
            <a:ext cx="1834100" cy="178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descr="D:\Research\ESF\05work Slapanice - living wage\Logo living wage\living wage new zealand.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761" y="2128271"/>
            <a:ext cx="2234314" cy="2025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esearch\ESF\05work Slapanice - living wage\logo_asia_floor_wag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289118"/>
            <a:ext cx="3385733" cy="130012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Research\ESF\05work Slapanice - living wage\Logo living wage\LivingWage-scottis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4043" y="3164954"/>
            <a:ext cx="2163012" cy="129780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04" y="5543794"/>
            <a:ext cx="5325492" cy="120711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living wage campaign global"/>
          <p:cNvSpPr>
            <a:spLocks noChangeAspect="1" noChangeArrowheads="1"/>
          </p:cNvSpPr>
          <p:nvPr/>
        </p:nvSpPr>
        <p:spPr bwMode="auto">
          <a:xfrm>
            <a:off x="155575" y="-1233488"/>
            <a:ext cx="40005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3" name="AutoShape 6" descr="Image result for living wage campaign global"/>
          <p:cNvSpPr>
            <a:spLocks noChangeAspect="1" noChangeArrowheads="1"/>
          </p:cNvSpPr>
          <p:nvPr/>
        </p:nvSpPr>
        <p:spPr bwMode="auto">
          <a:xfrm>
            <a:off x="307975" y="-1081088"/>
            <a:ext cx="40005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7176" name="Picture 8" descr="Image result for living wage campaign glob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7372" y="1772816"/>
            <a:ext cx="2039004" cy="131079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Living Wage Found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5" name="AutoShape 14" descr="Living Wage Found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6" name="AutoShape 16" descr="Living Wage Found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7" name="AutoShape 18" descr="Living Wage Foundat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8" name="AutoShape 20" descr="Living Wage Foundati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9" name="AutoShape 22" descr="Living Wage Foundat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7191"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284984"/>
            <a:ext cx="22669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25" y="2323495"/>
            <a:ext cx="1490363" cy="149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http://d3n8a8pro7vhmx.cloudfront.net/youcanvote/sites/3/meta_images/original/DWWP_horizontal-knockouorange.png?142567843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3837" y="44624"/>
            <a:ext cx="3276035" cy="204752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Greater Manchester Living Wage Campaign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8232" y="188640"/>
            <a:ext cx="1494088" cy="14940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9757" y="116632"/>
            <a:ext cx="1208747" cy="196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D:\Research\ESF\05work Slapanice - living wage\Logo living wage\logo i want to live.jpg"/>
          <p:cNvPicPr>
            <a:picLocks noChangeAspect="1" noChangeArrowheads="1"/>
          </p:cNvPicPr>
          <p:nvPr/>
        </p:nvPicPr>
        <p:blipFill rotWithShape="1">
          <a:blip r:embed="rId14">
            <a:extLst>
              <a:ext uri="{28A0092B-C50C-407E-A947-70E740481C1C}">
                <a14:useLocalDpi xmlns:a14="http://schemas.microsoft.com/office/drawing/2010/main" val="0"/>
              </a:ext>
            </a:extLst>
          </a:blip>
          <a:srcRect l="5285"/>
          <a:stretch/>
        </p:blipFill>
        <p:spPr bwMode="auto">
          <a:xfrm>
            <a:off x="6649911" y="4985055"/>
            <a:ext cx="2591504" cy="15402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it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7644" y="-6351"/>
            <a:ext cx="16573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53171" y="5339304"/>
            <a:ext cx="1796740" cy="97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3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dirty="0"/>
          </a:p>
        </p:txBody>
      </p:sp>
      <p:pic>
        <p:nvPicPr>
          <p:cNvPr id="14338" name="Picture 2" descr="Bangladesh, sweatshops, sweatshop labor, sweatshop workers, forced labor, human rights, workers rights, eco-fashion, sustainable fashion, green fashion, ethical fashion, sustainable style, eco-friendly T-shirts, sustainable T-shirts, infographics, MacL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5767"/>
            <a:ext cx="4464495" cy="68422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04248" y="460648"/>
            <a:ext cx="2550874" cy="1226318"/>
          </a:xfrm>
          <a:solidFill>
            <a:schemeClr val="bg1"/>
          </a:solidFill>
        </p:spPr>
        <p:txBody>
          <a:bodyPr>
            <a:normAutofit fontScale="92500" lnSpcReduction="10000"/>
          </a:bodyPr>
          <a:lstStyle/>
          <a:p>
            <a:pPr marL="0" indent="0">
              <a:buNone/>
            </a:pPr>
            <a:r>
              <a:rPr lang="en-US" sz="2000" dirty="0">
                <a:solidFill>
                  <a:schemeClr val="tx1"/>
                </a:solidFill>
              </a:rPr>
              <a:t>workers receive 12 cents per shirt—or just 2 percent of the wholesale cost. </a:t>
            </a:r>
            <a:endParaRPr lang="sk-SK" sz="2000" dirty="0">
              <a:solidFill>
                <a:schemeClr val="tx1"/>
              </a:solidFill>
            </a:endParaRPr>
          </a:p>
        </p:txBody>
      </p:sp>
      <p:sp>
        <p:nvSpPr>
          <p:cNvPr id="5" name="TextBox 4">
            <a:extLst>
              <a:ext uri="{FF2B5EF4-FFF2-40B4-BE49-F238E27FC236}">
                <a16:creationId xmlns:a16="http://schemas.microsoft.com/office/drawing/2014/main" id="{BC6FE629-B444-E561-797C-DECD82B5BE1A}"/>
              </a:ext>
            </a:extLst>
          </p:cNvPr>
          <p:cNvSpPr txBox="1"/>
          <p:nvPr/>
        </p:nvSpPr>
        <p:spPr>
          <a:xfrm>
            <a:off x="0" y="6266786"/>
            <a:ext cx="4176464" cy="261610"/>
          </a:xfrm>
          <a:prstGeom prst="rect">
            <a:avLst/>
          </a:prstGeom>
          <a:noFill/>
        </p:spPr>
        <p:txBody>
          <a:bodyPr wrap="square">
            <a:spAutoFit/>
          </a:bodyPr>
          <a:lstStyle/>
          <a:p>
            <a:r>
              <a:rPr lang="en-US" sz="1100" dirty="0"/>
              <a:t>https://cleanclothes.org/campaigns/europe-floor-wage</a:t>
            </a:r>
          </a:p>
        </p:txBody>
      </p:sp>
      <p:grpSp>
        <p:nvGrpSpPr>
          <p:cNvPr id="6" name="Group 5">
            <a:extLst>
              <a:ext uri="{FF2B5EF4-FFF2-40B4-BE49-F238E27FC236}">
                <a16:creationId xmlns:a16="http://schemas.microsoft.com/office/drawing/2014/main" id="{7AC7F439-3E75-F74A-0B9F-A029C02D186C}"/>
              </a:ext>
            </a:extLst>
          </p:cNvPr>
          <p:cNvGrpSpPr/>
          <p:nvPr/>
        </p:nvGrpSpPr>
        <p:grpSpPr>
          <a:xfrm>
            <a:off x="49256" y="686687"/>
            <a:ext cx="2780928" cy="5580099"/>
            <a:chOff x="49256" y="686687"/>
            <a:chExt cx="2780928" cy="5580099"/>
          </a:xfrm>
        </p:grpSpPr>
        <p:pic>
          <p:nvPicPr>
            <p:cNvPr id="4098" name="Picture 2" descr="EFW">
              <a:extLst>
                <a:ext uri="{FF2B5EF4-FFF2-40B4-BE49-F238E27FC236}">
                  <a16:creationId xmlns:a16="http://schemas.microsoft.com/office/drawing/2014/main" id="{7CC9D851-7687-37D7-3C9B-9AA1F346B9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56" y="3485858"/>
              <a:ext cx="2780928" cy="27809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FW fair">
              <a:extLst>
                <a:ext uri="{FF2B5EF4-FFF2-40B4-BE49-F238E27FC236}">
                  <a16:creationId xmlns:a16="http://schemas.microsoft.com/office/drawing/2014/main" id="{08D3145E-D03A-21A9-C8BD-8AA0323C0A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07" y="686687"/>
              <a:ext cx="1988494" cy="28174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61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60648"/>
            <a:ext cx="7263634" cy="6192530"/>
          </a:xfrm>
        </p:spPr>
      </p:pic>
    </p:spTree>
    <p:extLst>
      <p:ext uri="{BB962C8B-B14F-4D97-AF65-F5344CB8AC3E}">
        <p14:creationId xmlns:p14="http://schemas.microsoft.com/office/powerpoint/2010/main" val="242280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poor</a:t>
            </a:r>
            <a:endParaRPr lang="sk-SK" dirty="0"/>
          </a:p>
        </p:txBody>
      </p:sp>
      <p:sp>
        <p:nvSpPr>
          <p:cNvPr id="3" name="Content Placeholder 2"/>
          <p:cNvSpPr>
            <a:spLocks noGrp="1"/>
          </p:cNvSpPr>
          <p:nvPr>
            <p:ph idx="1"/>
          </p:nvPr>
        </p:nvSpPr>
        <p:spPr/>
        <p:txBody>
          <a:bodyPr>
            <a:normAutofit/>
          </a:bodyPr>
          <a:lstStyle/>
          <a:p>
            <a:r>
              <a:rPr lang="en-US" dirty="0">
                <a:solidFill>
                  <a:schemeClr val="tx1"/>
                </a:solidFill>
              </a:rPr>
              <a:t>Growing discrepancies between wages and labor productivity growth in a large number of countries.</a:t>
            </a:r>
          </a:p>
          <a:p>
            <a:r>
              <a:rPr lang="en-US" dirty="0">
                <a:solidFill>
                  <a:schemeClr val="tx1"/>
                </a:solidFill>
              </a:rPr>
              <a:t>Working poor with a job but at risk of poverty. </a:t>
            </a:r>
            <a:br>
              <a:rPr lang="en-US" dirty="0">
                <a:solidFill>
                  <a:schemeClr val="tx1"/>
                </a:solidFill>
              </a:rPr>
            </a:br>
            <a:r>
              <a:rPr lang="en-US" dirty="0">
                <a:solidFill>
                  <a:schemeClr val="tx1"/>
                </a:solidFill>
              </a:rPr>
              <a:t>(also in EU 8</a:t>
            </a:r>
            <a:r>
              <a:rPr lang="en-US" sz="2400" dirty="0">
                <a:solidFill>
                  <a:schemeClr val="tx1"/>
                </a:solidFill>
              </a:rPr>
              <a:t>.3 % of the working population at risk of poverty)</a:t>
            </a:r>
          </a:p>
          <a:p>
            <a:r>
              <a:rPr lang="en-US" dirty="0">
                <a:solidFill>
                  <a:schemeClr val="tx1"/>
                </a:solidFill>
              </a:rPr>
              <a:t>Targeted social security benefits to low-income households.</a:t>
            </a:r>
          </a:p>
          <a:p>
            <a:r>
              <a:rPr lang="en-US" dirty="0">
                <a:solidFill>
                  <a:schemeClr val="tx1"/>
                </a:solidFill>
              </a:rPr>
              <a:t>Properly designed minimum wages, are an effective policy tool which can provide a decent wage floor.</a:t>
            </a:r>
          </a:p>
          <a:p>
            <a:endParaRPr lang="sk-SK" dirty="0">
              <a:solidFill>
                <a:schemeClr val="tx1"/>
              </a:solidFill>
            </a:endParaRPr>
          </a:p>
        </p:txBody>
      </p:sp>
    </p:spTree>
    <p:extLst>
      <p:ext uri="{BB962C8B-B14F-4D97-AF65-F5344CB8AC3E}">
        <p14:creationId xmlns:p14="http://schemas.microsoft.com/office/powerpoint/2010/main" val="18519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In-work poverty</a:t>
            </a:r>
            <a:endParaRPr lang="sk-SK" dirty="0"/>
          </a:p>
        </p:txBody>
      </p:sp>
      <p:sp>
        <p:nvSpPr>
          <p:cNvPr id="3" name="Content Placeholder 2"/>
          <p:cNvSpPr>
            <a:spLocks noGrp="1"/>
          </p:cNvSpPr>
          <p:nvPr>
            <p:ph idx="1"/>
          </p:nvPr>
        </p:nvSpPr>
        <p:spPr/>
        <p:txBody>
          <a:bodyPr>
            <a:normAutofit/>
          </a:bodyPr>
          <a:lstStyle/>
          <a:p>
            <a:r>
              <a:rPr lang="en-US" dirty="0">
                <a:solidFill>
                  <a:schemeClr val="tx1"/>
                </a:solidFill>
              </a:rPr>
              <a:t>Growing discrepancies between wages and labor productivity growth in a large number of countries.</a:t>
            </a:r>
          </a:p>
          <a:p>
            <a:r>
              <a:rPr lang="en-US" dirty="0">
                <a:solidFill>
                  <a:schemeClr val="tx1"/>
                </a:solidFill>
              </a:rPr>
              <a:t>Working poor = workers with a job but at risk of poverty. </a:t>
            </a:r>
            <a:br>
              <a:rPr lang="en-US" dirty="0">
                <a:solidFill>
                  <a:schemeClr val="tx1"/>
                </a:solidFill>
              </a:rPr>
            </a:br>
            <a:r>
              <a:rPr lang="en-US" dirty="0">
                <a:solidFill>
                  <a:schemeClr val="tx1"/>
                </a:solidFill>
              </a:rPr>
              <a:t>(also in EU </a:t>
            </a:r>
            <a:r>
              <a:rPr lang="en-US" sz="2400" dirty="0">
                <a:solidFill>
                  <a:schemeClr val="tx1"/>
                </a:solidFill>
              </a:rPr>
              <a:t>9.5 % of the working population at risk of poverty)</a:t>
            </a:r>
          </a:p>
          <a:p>
            <a:r>
              <a:rPr lang="en-US" dirty="0">
                <a:solidFill>
                  <a:schemeClr val="tx1"/>
                </a:solidFill>
              </a:rPr>
              <a:t>Properly designed minimum wages, are an effective policy tool which can provide a decent wage floor.</a:t>
            </a:r>
          </a:p>
          <a:p>
            <a:r>
              <a:rPr lang="en-US" dirty="0">
                <a:solidFill>
                  <a:schemeClr val="tx1"/>
                </a:solidFill>
              </a:rPr>
              <a:t>Alternative policy includes targeted social security benefits to low-income households (public budgets are limited).</a:t>
            </a:r>
          </a:p>
          <a:p>
            <a:r>
              <a:rPr lang="en-US" dirty="0">
                <a:solidFill>
                  <a:schemeClr val="tx1"/>
                </a:solidFill>
              </a:rPr>
              <a:t>A living wage should make sure people earn enough to make ends meet. </a:t>
            </a:r>
          </a:p>
          <a:p>
            <a:endParaRPr lang="sk-SK" dirty="0">
              <a:solidFill>
                <a:schemeClr val="tx1"/>
              </a:solidFill>
            </a:endParaRPr>
          </a:p>
        </p:txBody>
      </p:sp>
    </p:spTree>
    <p:extLst>
      <p:ext uri="{BB962C8B-B14F-4D97-AF65-F5344CB8AC3E}">
        <p14:creationId xmlns:p14="http://schemas.microsoft.com/office/powerpoint/2010/main" val="26748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3A3A79-9ECC-4CB1-B30F-C1BB153F4B7C}"/>
              </a:ext>
            </a:extLst>
          </p:cNvPr>
          <p:cNvSpPr>
            <a:spLocks noGrp="1"/>
          </p:cNvSpPr>
          <p:nvPr>
            <p:ph idx="1"/>
          </p:nvPr>
        </p:nvSpPr>
        <p:spPr/>
        <p:txBody>
          <a:bodyPr/>
          <a:lstStyle/>
          <a:p>
            <a:endParaRPr lang="en-US"/>
          </a:p>
        </p:txBody>
      </p:sp>
      <p:pic>
        <p:nvPicPr>
          <p:cNvPr id="1028" name="Picture 4">
            <a:extLst>
              <a:ext uri="{FF2B5EF4-FFF2-40B4-BE49-F238E27FC236}">
                <a16:creationId xmlns:a16="http://schemas.microsoft.com/office/drawing/2014/main" id="{27A3B139-AE94-431F-93E5-559E37A7C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3" y="116632"/>
            <a:ext cx="8805334" cy="6171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6BEB27-C200-4DC8-8456-62E44A0BDCF0}"/>
              </a:ext>
            </a:extLst>
          </p:cNvPr>
          <p:cNvSpPr txBox="1"/>
          <p:nvPr/>
        </p:nvSpPr>
        <p:spPr>
          <a:xfrm>
            <a:off x="948269" y="6095037"/>
            <a:ext cx="7368148" cy="646331"/>
          </a:xfrm>
          <a:prstGeom prst="rect">
            <a:avLst/>
          </a:prstGeom>
          <a:solidFill>
            <a:srgbClr val="FFC000"/>
          </a:solidFill>
        </p:spPr>
        <p:txBody>
          <a:bodyPr wrap="square">
            <a:spAutoFit/>
          </a:bodyPr>
          <a:lstStyle/>
          <a:p>
            <a:r>
              <a:rPr lang="en-US" b="0" i="0" dirty="0">
                <a:solidFill>
                  <a:srgbClr val="212529"/>
                </a:solidFill>
                <a:effectLst/>
                <a:latin typeface="-apple-system"/>
              </a:rPr>
              <a:t>In 2010, only three cities had minimum wages that exceeded state or federal minimum wages, but by 2020, there were 42</a:t>
            </a:r>
            <a:endParaRPr lang="en-US" dirty="0"/>
          </a:p>
        </p:txBody>
      </p:sp>
    </p:spTree>
    <p:extLst>
      <p:ext uri="{BB962C8B-B14F-4D97-AF65-F5344CB8AC3E}">
        <p14:creationId xmlns:p14="http://schemas.microsoft.com/office/powerpoint/2010/main" val="107565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3A3A79-9ECC-4CB1-B30F-C1BB153F4B7C}"/>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736BEB27-C200-4DC8-8456-62E44A0BDCF0}"/>
              </a:ext>
            </a:extLst>
          </p:cNvPr>
          <p:cNvSpPr txBox="1"/>
          <p:nvPr/>
        </p:nvSpPr>
        <p:spPr>
          <a:xfrm>
            <a:off x="948269" y="6095037"/>
            <a:ext cx="7368148" cy="646331"/>
          </a:xfrm>
          <a:prstGeom prst="rect">
            <a:avLst/>
          </a:prstGeom>
          <a:solidFill>
            <a:srgbClr val="FFC000"/>
          </a:solidFill>
        </p:spPr>
        <p:txBody>
          <a:bodyPr wrap="square">
            <a:spAutoFit/>
          </a:bodyPr>
          <a:lstStyle/>
          <a:p>
            <a:r>
              <a:rPr lang="en-US" dirty="0"/>
              <a:t>30 states and 62 localities have a minimum wage higher than the federal minimum (as of January 2024). </a:t>
            </a:r>
          </a:p>
        </p:txBody>
      </p:sp>
      <p:pic>
        <p:nvPicPr>
          <p:cNvPr id="2050" name="Picture 2">
            <a:extLst>
              <a:ext uri="{FF2B5EF4-FFF2-40B4-BE49-F238E27FC236}">
                <a16:creationId xmlns:a16="http://schemas.microsoft.com/office/drawing/2014/main" id="{1FCE2786-0A89-B63A-71CB-B23AF0B1B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9" y="116632"/>
            <a:ext cx="8846288" cy="590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2680"/>
            <a:ext cx="9122730" cy="1143000"/>
          </a:xfrm>
        </p:spPr>
        <p:txBody>
          <a:bodyPr/>
          <a:lstStyle/>
          <a:p>
            <a:r>
              <a:rPr lang="en-US" dirty="0"/>
              <a:t>Minimum wage in the US </a:t>
            </a:r>
            <a:br>
              <a:rPr lang="en-US" dirty="0"/>
            </a:br>
            <a:r>
              <a:rPr lang="en-US" dirty="0"/>
              <a:t>makes people poor</a:t>
            </a:r>
            <a:endParaRPr lang="sk-SK" dirty="0"/>
          </a:p>
        </p:txBody>
      </p:sp>
      <p:sp>
        <p:nvSpPr>
          <p:cNvPr id="3" name="Content Placeholder 2"/>
          <p:cNvSpPr>
            <a:spLocks noGrp="1"/>
          </p:cNvSpPr>
          <p:nvPr>
            <p:ph idx="1"/>
          </p:nvPr>
        </p:nvSpPr>
        <p:spPr>
          <a:xfrm>
            <a:off x="297707" y="1772816"/>
            <a:ext cx="8691527" cy="4051004"/>
          </a:xfrm>
        </p:spPr>
        <p:txBody>
          <a:bodyPr>
            <a:normAutofit/>
          </a:bodyPr>
          <a:lstStyle/>
          <a:p>
            <a:pPr>
              <a:lnSpc>
                <a:spcPct val="170000"/>
              </a:lnSpc>
            </a:pPr>
            <a:r>
              <a:rPr lang="en-US" sz="2000" dirty="0">
                <a:solidFill>
                  <a:schemeClr val="tx1"/>
                </a:solidFill>
              </a:rPr>
              <a:t>Individuals earning below $14,580 per year are considered poor in 2023</a:t>
            </a:r>
          </a:p>
          <a:p>
            <a:pPr>
              <a:lnSpc>
                <a:spcPct val="170000"/>
              </a:lnSpc>
            </a:pPr>
            <a:r>
              <a:rPr lang="en-US" sz="2000" dirty="0">
                <a:solidFill>
                  <a:schemeClr val="tx1"/>
                </a:solidFill>
              </a:rPr>
              <a:t>Poverty threshold is $30,000 per year for family 2+2</a:t>
            </a:r>
            <a:r>
              <a:rPr lang="en-US" sz="2000" dirty="0"/>
              <a:t>.</a:t>
            </a:r>
            <a:endParaRPr lang="en-US" sz="2000" dirty="0">
              <a:solidFill>
                <a:schemeClr val="tx1"/>
              </a:solidFill>
            </a:endParaRPr>
          </a:p>
          <a:p>
            <a:pPr>
              <a:lnSpc>
                <a:spcPct val="170000"/>
              </a:lnSpc>
            </a:pPr>
            <a:r>
              <a:rPr lang="en-US" sz="2000" dirty="0">
                <a:solidFill>
                  <a:schemeClr val="tx1"/>
                </a:solidFill>
              </a:rPr>
              <a:t>Federal minimum wage of </a:t>
            </a:r>
            <a:r>
              <a:rPr lang="en-US" sz="2000" b="1" dirty="0">
                <a:solidFill>
                  <a:schemeClr val="tx1"/>
                </a:solidFill>
              </a:rPr>
              <a:t>$7.25</a:t>
            </a:r>
            <a:r>
              <a:rPr lang="en-US" sz="2000" dirty="0">
                <a:solidFill>
                  <a:schemeClr val="tx1"/>
                </a:solidFill>
              </a:rPr>
              <a:t> per hour provides a full-time worker with $15,000 annual income (working 40 hours per week for 52 weeks). </a:t>
            </a:r>
          </a:p>
          <a:p>
            <a:pPr>
              <a:lnSpc>
                <a:spcPct val="170000"/>
              </a:lnSpc>
            </a:pPr>
            <a:r>
              <a:rPr lang="en-US" sz="2000" dirty="0">
                <a:solidFill>
                  <a:schemeClr val="tx1"/>
                </a:solidFill>
              </a:rPr>
              <a:t>Family depending on minimum income (determined by government) is therefore considered poor by the same government. </a:t>
            </a:r>
          </a:p>
        </p:txBody>
      </p:sp>
      <p:sp>
        <p:nvSpPr>
          <p:cNvPr id="4" name="Rectangle 3"/>
          <p:cNvSpPr/>
          <p:nvPr/>
        </p:nvSpPr>
        <p:spPr>
          <a:xfrm>
            <a:off x="297707" y="5157364"/>
            <a:ext cx="7509941" cy="1077218"/>
          </a:xfrm>
          <a:prstGeom prst="rect">
            <a:avLst/>
          </a:prstGeom>
        </p:spPr>
        <p:txBody>
          <a:bodyPr wrap="none">
            <a:spAutoFit/>
          </a:bodyPr>
          <a:lstStyle/>
          <a:p>
            <a:r>
              <a:rPr lang="en-US" sz="1600" dirty="0">
                <a:hlinkClick r:id="rId3"/>
              </a:rPr>
              <a:t>http://livingwage.mit.edu/metros/42660</a:t>
            </a:r>
            <a:endParaRPr lang="en-US" sz="1600" dirty="0"/>
          </a:p>
          <a:p>
            <a:r>
              <a:rPr lang="en-US" sz="1600" dirty="0">
                <a:hlinkClick r:id="rId4"/>
              </a:rPr>
              <a:t>https://www.thebalance.com/federal-poverty-level-definition-guidelines-chart-3305843</a:t>
            </a:r>
            <a:endParaRPr lang="en-US" sz="1600" dirty="0"/>
          </a:p>
          <a:p>
            <a:r>
              <a:rPr lang="en-US" sz="1600" dirty="0">
                <a:hlinkClick r:id="rId5"/>
              </a:rPr>
              <a:t>https://www.healthcare.gov/glossary/federal-poverty-level-fpl/</a:t>
            </a:r>
            <a:endParaRPr lang="en-US" sz="1600" dirty="0"/>
          </a:p>
          <a:p>
            <a:endParaRPr lang="en-US" sz="1600" dirty="0"/>
          </a:p>
        </p:txBody>
      </p:sp>
    </p:spTree>
    <p:extLst>
      <p:ext uri="{BB962C8B-B14F-4D97-AF65-F5344CB8AC3E}">
        <p14:creationId xmlns:p14="http://schemas.microsoft.com/office/powerpoint/2010/main" val="3497271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wage in the US</a:t>
            </a:r>
            <a:endParaRPr lang="sk-SK" dirty="0"/>
          </a:p>
        </p:txBody>
      </p:sp>
      <p:sp>
        <p:nvSpPr>
          <p:cNvPr id="3" name="Content Placeholder 2"/>
          <p:cNvSpPr>
            <a:spLocks noGrp="1"/>
          </p:cNvSpPr>
          <p:nvPr>
            <p:ph idx="1"/>
          </p:nvPr>
        </p:nvSpPr>
        <p:spPr>
          <a:xfrm>
            <a:off x="271934" y="1825007"/>
            <a:ext cx="8579296" cy="2088232"/>
          </a:xfrm>
        </p:spPr>
        <p:txBody>
          <a:bodyPr>
            <a:normAutofit/>
          </a:bodyPr>
          <a:lstStyle/>
          <a:p>
            <a:r>
              <a:rPr lang="en-US" sz="2400" dirty="0">
                <a:solidFill>
                  <a:schemeClr val="tx1"/>
                </a:solidFill>
              </a:rPr>
              <a:t>2021 US Federal poverty level is $26,500 (family 2+2)</a:t>
            </a:r>
            <a:br>
              <a:rPr lang="en-US" sz="2400" dirty="0">
                <a:solidFill>
                  <a:schemeClr val="tx1"/>
                </a:solidFill>
              </a:rPr>
            </a:br>
            <a:r>
              <a:rPr lang="en-US" sz="2400" dirty="0">
                <a:solidFill>
                  <a:schemeClr val="tx1"/>
                </a:solidFill>
              </a:rPr>
              <a:t>and federal minimum wage of </a:t>
            </a:r>
            <a:r>
              <a:rPr lang="en-US" sz="2400" b="1" dirty="0">
                <a:solidFill>
                  <a:schemeClr val="tx1"/>
                </a:solidFill>
              </a:rPr>
              <a:t>$7.25</a:t>
            </a:r>
            <a:r>
              <a:rPr lang="en-US" sz="2400" dirty="0">
                <a:solidFill>
                  <a:schemeClr val="tx1"/>
                </a:solidFill>
              </a:rPr>
              <a:t> per hour </a:t>
            </a:r>
          </a:p>
          <a:p>
            <a:r>
              <a:rPr lang="en-US" sz="2400" b="1" dirty="0">
                <a:solidFill>
                  <a:schemeClr val="tx1"/>
                </a:solidFill>
              </a:rPr>
              <a:t>The living wage in the Texas is $20 per hour ($27 in California)</a:t>
            </a:r>
            <a:r>
              <a:rPr lang="en-US" sz="2400" dirty="0">
                <a:solidFill>
                  <a:schemeClr val="tx1"/>
                </a:solidFill>
              </a:rPr>
              <a:t>, </a:t>
            </a:r>
            <a:br>
              <a:rPr lang="en-US" sz="2400" dirty="0">
                <a:solidFill>
                  <a:schemeClr val="tx1"/>
                </a:solidFill>
              </a:rPr>
            </a:br>
            <a:r>
              <a:rPr lang="en-US" sz="2400" dirty="0">
                <a:solidFill>
                  <a:schemeClr val="tx1"/>
                </a:solidFill>
              </a:rPr>
              <a:t>before taxes for a family with 2 children and 2 working adults</a:t>
            </a:r>
          </a:p>
          <a:p>
            <a:r>
              <a:rPr lang="en-US" sz="2400" dirty="0">
                <a:solidFill>
                  <a:schemeClr val="tx1"/>
                </a:solidFill>
              </a:rPr>
              <a:t>Example: </a:t>
            </a:r>
            <a:r>
              <a:rPr lang="sk-SK" b="1" dirty="0">
                <a:solidFill>
                  <a:schemeClr val="tx1"/>
                </a:solidFill>
              </a:rPr>
              <a:t>Dallas </a:t>
            </a:r>
            <a:r>
              <a:rPr lang="sk-SK" b="1" dirty="0" err="1">
                <a:solidFill>
                  <a:schemeClr val="tx1"/>
                </a:solidFill>
              </a:rPr>
              <a:t>County</a:t>
            </a:r>
            <a:r>
              <a:rPr lang="sk-SK" b="1" dirty="0">
                <a:solidFill>
                  <a:schemeClr val="tx1"/>
                </a:solidFill>
              </a:rPr>
              <a:t>, Texas</a:t>
            </a:r>
            <a:endParaRPr lang="en-US" sz="2400" dirty="0">
              <a:solidFill>
                <a:schemeClr val="tx1"/>
              </a:solidFill>
            </a:endParaRPr>
          </a:p>
          <a:p>
            <a:endParaRPr lang="en-US" sz="2400" b="1" dirty="0"/>
          </a:p>
          <a:p>
            <a:endParaRPr lang="en-US" sz="2400" b="1" dirty="0"/>
          </a:p>
          <a:p>
            <a:endParaRPr lang="en-US" sz="2400" b="1" dirty="0"/>
          </a:p>
          <a:p>
            <a:endParaRPr lang="en-US" sz="2400" b="1" dirty="0"/>
          </a:p>
        </p:txBody>
      </p:sp>
      <p:sp>
        <p:nvSpPr>
          <p:cNvPr id="4" name="Rectangle 3"/>
          <p:cNvSpPr/>
          <p:nvPr/>
        </p:nvSpPr>
        <p:spPr>
          <a:xfrm>
            <a:off x="339489" y="5922850"/>
            <a:ext cx="8048935" cy="584775"/>
          </a:xfrm>
          <a:prstGeom prst="rect">
            <a:avLst/>
          </a:prstGeom>
        </p:spPr>
        <p:txBody>
          <a:bodyPr wrap="none">
            <a:spAutoFit/>
          </a:bodyPr>
          <a:lstStyle/>
          <a:p>
            <a:r>
              <a:rPr lang="en-US" sz="1600" dirty="0">
                <a:hlinkClick r:id="rId3"/>
              </a:rPr>
              <a:t>http://livingwage.mit.edu/metros/42660</a:t>
            </a:r>
            <a:endParaRPr lang="en-US" sz="1600" dirty="0"/>
          </a:p>
          <a:p>
            <a:r>
              <a:rPr lang="en-US" sz="1600" dirty="0"/>
              <a:t>https://www.thebalance.com/federal-poverty-level-definition-guidelines-chart-3305843</a:t>
            </a:r>
          </a:p>
        </p:txBody>
      </p:sp>
      <p:graphicFrame>
        <p:nvGraphicFramePr>
          <p:cNvPr id="5" name="Table 4"/>
          <p:cNvGraphicFramePr>
            <a:graphicFrameLocks noGrp="1"/>
          </p:cNvGraphicFramePr>
          <p:nvPr>
            <p:extLst>
              <p:ext uri="{D42A27DB-BD31-4B8C-83A1-F6EECF244321}">
                <p14:modId xmlns:p14="http://schemas.microsoft.com/office/powerpoint/2010/main" val="456070615"/>
              </p:ext>
            </p:extLst>
          </p:nvPr>
        </p:nvGraphicFramePr>
        <p:xfrm>
          <a:off x="292770" y="3913239"/>
          <a:ext cx="8363676" cy="1957421"/>
        </p:xfrm>
        <a:graphic>
          <a:graphicData uri="http://schemas.openxmlformats.org/drawingml/2006/table">
            <a:tbl>
              <a:tblPr>
                <a:tableStyleId>{5C22544A-7EE6-4342-B048-85BDC9FD1C3A}</a:tableStyleId>
              </a:tblPr>
              <a:tblGrid>
                <a:gridCol w="1023768">
                  <a:extLst>
                    <a:ext uri="{9D8B030D-6E8A-4147-A177-3AD203B41FA5}">
                      <a16:colId xmlns:a16="http://schemas.microsoft.com/office/drawing/2014/main" val="3538203331"/>
                    </a:ext>
                  </a:extLst>
                </a:gridCol>
                <a:gridCol w="611659">
                  <a:extLst>
                    <a:ext uri="{9D8B030D-6E8A-4147-A177-3AD203B41FA5}">
                      <a16:colId xmlns:a16="http://schemas.microsoft.com/office/drawing/2014/main" val="2673429419"/>
                    </a:ext>
                  </a:extLst>
                </a:gridCol>
                <a:gridCol w="611659">
                  <a:extLst>
                    <a:ext uri="{9D8B030D-6E8A-4147-A177-3AD203B41FA5}">
                      <a16:colId xmlns:a16="http://schemas.microsoft.com/office/drawing/2014/main" val="2867268912"/>
                    </a:ext>
                  </a:extLst>
                </a:gridCol>
                <a:gridCol w="611659">
                  <a:extLst>
                    <a:ext uri="{9D8B030D-6E8A-4147-A177-3AD203B41FA5}">
                      <a16:colId xmlns:a16="http://schemas.microsoft.com/office/drawing/2014/main" val="215685069"/>
                    </a:ext>
                  </a:extLst>
                </a:gridCol>
                <a:gridCol w="611659">
                  <a:extLst>
                    <a:ext uri="{9D8B030D-6E8A-4147-A177-3AD203B41FA5}">
                      <a16:colId xmlns:a16="http://schemas.microsoft.com/office/drawing/2014/main" val="3800637392"/>
                    </a:ext>
                  </a:extLst>
                </a:gridCol>
                <a:gridCol w="611659">
                  <a:extLst>
                    <a:ext uri="{9D8B030D-6E8A-4147-A177-3AD203B41FA5}">
                      <a16:colId xmlns:a16="http://schemas.microsoft.com/office/drawing/2014/main" val="252480503"/>
                    </a:ext>
                  </a:extLst>
                </a:gridCol>
                <a:gridCol w="611659">
                  <a:extLst>
                    <a:ext uri="{9D8B030D-6E8A-4147-A177-3AD203B41FA5}">
                      <a16:colId xmlns:a16="http://schemas.microsoft.com/office/drawing/2014/main" val="1700345408"/>
                    </a:ext>
                  </a:extLst>
                </a:gridCol>
                <a:gridCol w="611659">
                  <a:extLst>
                    <a:ext uri="{9D8B030D-6E8A-4147-A177-3AD203B41FA5}">
                      <a16:colId xmlns:a16="http://schemas.microsoft.com/office/drawing/2014/main" val="1912022869"/>
                    </a:ext>
                  </a:extLst>
                </a:gridCol>
                <a:gridCol w="611659">
                  <a:extLst>
                    <a:ext uri="{9D8B030D-6E8A-4147-A177-3AD203B41FA5}">
                      <a16:colId xmlns:a16="http://schemas.microsoft.com/office/drawing/2014/main" val="2847290156"/>
                    </a:ext>
                  </a:extLst>
                </a:gridCol>
                <a:gridCol w="611659">
                  <a:extLst>
                    <a:ext uri="{9D8B030D-6E8A-4147-A177-3AD203B41FA5}">
                      <a16:colId xmlns:a16="http://schemas.microsoft.com/office/drawing/2014/main" val="2732185170"/>
                    </a:ext>
                  </a:extLst>
                </a:gridCol>
                <a:gridCol w="611659">
                  <a:extLst>
                    <a:ext uri="{9D8B030D-6E8A-4147-A177-3AD203B41FA5}">
                      <a16:colId xmlns:a16="http://schemas.microsoft.com/office/drawing/2014/main" val="1230181828"/>
                    </a:ext>
                  </a:extLst>
                </a:gridCol>
                <a:gridCol w="611659">
                  <a:extLst>
                    <a:ext uri="{9D8B030D-6E8A-4147-A177-3AD203B41FA5}">
                      <a16:colId xmlns:a16="http://schemas.microsoft.com/office/drawing/2014/main" val="568801782"/>
                    </a:ext>
                  </a:extLst>
                </a:gridCol>
                <a:gridCol w="611659">
                  <a:extLst>
                    <a:ext uri="{9D8B030D-6E8A-4147-A177-3AD203B41FA5}">
                      <a16:colId xmlns:a16="http://schemas.microsoft.com/office/drawing/2014/main" val="2049785939"/>
                    </a:ext>
                  </a:extLst>
                </a:gridCol>
              </a:tblGrid>
              <a:tr h="208138">
                <a:tc rowSpan="2">
                  <a:txBody>
                    <a:bodyPr/>
                    <a:lstStyle/>
                    <a:p>
                      <a:pPr algn="ctr" fontAlgn="ctr"/>
                      <a:r>
                        <a:rPr lang="en-US" sz="1400" u="none" strike="noStrike">
                          <a:effectLst/>
                          <a:latin typeface="Calibri" panose="020F0502020204030204" pitchFamily="34" charset="0"/>
                          <a:cs typeface="Calibri" panose="020F0502020204030204" pitchFamily="34" charset="0"/>
                        </a:rPr>
                        <a:t>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gridSpan="4">
                  <a:txBody>
                    <a:bodyPr/>
                    <a:lstStyle/>
                    <a:p>
                      <a:pPr algn="ctr" fontAlgn="ctr"/>
                      <a:r>
                        <a:rPr lang="en-US" sz="1400" u="none" strike="noStrike">
                          <a:effectLst/>
                          <a:latin typeface="Calibri" panose="020F0502020204030204" pitchFamily="34" charset="0"/>
                          <a:cs typeface="Calibri" panose="020F0502020204030204" pitchFamily="34" charset="0"/>
                        </a:rPr>
                        <a:t>1 ADULT</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u="none" strike="noStrike">
                          <a:effectLst/>
                          <a:latin typeface="Calibri" panose="020F0502020204030204" pitchFamily="34" charset="0"/>
                          <a:cs typeface="Calibri" panose="020F0502020204030204" pitchFamily="34" charset="0"/>
                        </a:rPr>
                        <a:t>2 ADULTS</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u="none" strike="noStrike">
                          <a:effectLst/>
                          <a:latin typeface="Calibri" panose="020F0502020204030204" pitchFamily="34" charset="0"/>
                          <a:cs typeface="Calibri" panose="020F0502020204030204" pitchFamily="34" charset="0"/>
                        </a:rPr>
                        <a:t>2 ADULTS</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6045122"/>
                  </a:ext>
                </a:extLst>
              </a:tr>
              <a:tr h="208138">
                <a:tc vMerge="1">
                  <a:txBody>
                    <a:bodyPr/>
                    <a:lstStyle/>
                    <a:p>
                      <a:endParaRPr lang="en-US"/>
                    </a:p>
                  </a:txBody>
                  <a:tcPr/>
                </a:tc>
                <a:tc gridSpan="4">
                  <a:txBody>
                    <a:bodyPr/>
                    <a:lstStyle/>
                    <a:p>
                      <a:pPr algn="ctr" fontAlgn="ctr"/>
                      <a:r>
                        <a:rPr lang="en-US" sz="1400" u="none" strike="noStrike">
                          <a:effectLst/>
                          <a:latin typeface="Calibri" panose="020F0502020204030204" pitchFamily="34" charset="0"/>
                          <a:cs typeface="Calibri" panose="020F0502020204030204" pitchFamily="34" charset="0"/>
                        </a:rPr>
                        <a:t>(1 WORKING)</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u="none" strike="noStrike">
                          <a:effectLst/>
                          <a:latin typeface="Calibri" panose="020F0502020204030204" pitchFamily="34" charset="0"/>
                          <a:cs typeface="Calibri" panose="020F0502020204030204" pitchFamily="34" charset="0"/>
                        </a:rPr>
                        <a:t>(1 WORKING)</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400" u="none" strike="noStrike">
                          <a:effectLst/>
                          <a:latin typeface="Calibri" panose="020F0502020204030204" pitchFamily="34" charset="0"/>
                          <a:cs typeface="Calibri" panose="020F0502020204030204" pitchFamily="34" charset="0"/>
                        </a:rPr>
                        <a:t>(BOTH WORKING)</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0017188"/>
                  </a:ext>
                </a:extLst>
              </a:tr>
              <a:tr h="208138">
                <a:tc>
                  <a:txBody>
                    <a:bodyPr/>
                    <a:lstStyle/>
                    <a:p>
                      <a:pPr algn="l" fontAlgn="ctr"/>
                      <a:r>
                        <a:rPr lang="en-US" sz="1400" u="none" strike="noStrike">
                          <a:effectLst/>
                          <a:latin typeface="Calibri" panose="020F0502020204030204" pitchFamily="34" charset="0"/>
                          <a:cs typeface="Calibri" panose="020F0502020204030204" pitchFamily="34" charset="0"/>
                        </a:rPr>
                        <a:t>Children</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0</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2</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3</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0</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2</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3</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0</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2</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3</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800423694"/>
                  </a:ext>
                </a:extLst>
              </a:tr>
              <a:tr h="416276">
                <a:tc>
                  <a:txBody>
                    <a:bodyPr/>
                    <a:lstStyle/>
                    <a:p>
                      <a:pPr algn="l" fontAlgn="ctr"/>
                      <a:r>
                        <a:rPr lang="en-US" sz="1400" b="1" u="none" strike="noStrike" dirty="0">
                          <a:effectLst/>
                          <a:latin typeface="Calibri" panose="020F0502020204030204" pitchFamily="34" charset="0"/>
                          <a:cs typeface="Calibri" panose="020F0502020204030204" pitchFamily="34" charset="0"/>
                        </a:rPr>
                        <a:t>Living Wage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fontAlgn="b"/>
                      <a:r>
                        <a:rPr lang="en-US" sz="1400" b="0" i="0" u="none" strike="noStrike" dirty="0">
                          <a:solidFill>
                            <a:srgbClr val="000000"/>
                          </a:solidFill>
                          <a:effectLst/>
                          <a:latin typeface="Calibri" panose="020F0502020204030204" pitchFamily="34" charset="0"/>
                        </a:rPr>
                        <a:t>$15.21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$30.62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$37.32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$47.83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$24.12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$29.01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$32.41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$35.33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$12.06</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$16.62</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$20.43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$24.00</a:t>
                      </a:r>
                    </a:p>
                  </a:txBody>
                  <a:tcPr marL="7620" marR="7620" marT="7620" marB="0" anchor="b"/>
                </a:tc>
                <a:extLst>
                  <a:ext uri="{0D108BD9-81ED-4DB2-BD59-A6C34878D82A}">
                    <a16:rowId xmlns:a16="http://schemas.microsoft.com/office/drawing/2014/main" val="3963379912"/>
                  </a:ext>
                </a:extLst>
              </a:tr>
              <a:tr h="416276">
                <a:tc>
                  <a:txBody>
                    <a:bodyPr/>
                    <a:lstStyle/>
                    <a:p>
                      <a:pPr algn="l" fontAlgn="ctr"/>
                      <a:r>
                        <a:rPr lang="en-US" sz="1400" b="1" u="none" strike="noStrike" dirty="0">
                          <a:effectLst/>
                          <a:latin typeface="Calibri" panose="020F0502020204030204" pitchFamily="34" charset="0"/>
                          <a:cs typeface="Calibri" panose="020F0502020204030204" pitchFamily="34" charset="0"/>
                        </a:rPr>
                        <a:t>Poverty Wage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$6.13</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$8.29</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$10.44</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$12.60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$8.29</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$10.44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$12.60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$14.75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$4.14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$5.22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$7.38</a:t>
                      </a:r>
                    </a:p>
                  </a:txBody>
                  <a:tcPr marL="7620" marR="7620" marT="7620" marB="0" anchor="b"/>
                </a:tc>
                <a:extLst>
                  <a:ext uri="{0D108BD9-81ED-4DB2-BD59-A6C34878D82A}">
                    <a16:rowId xmlns:a16="http://schemas.microsoft.com/office/drawing/2014/main" val="3036726039"/>
                  </a:ext>
                </a:extLst>
              </a:tr>
              <a:tr h="416276">
                <a:tc>
                  <a:txBody>
                    <a:bodyPr/>
                    <a:lstStyle/>
                    <a:p>
                      <a:pPr algn="l" fontAlgn="ctr"/>
                      <a:r>
                        <a:rPr lang="en-US" sz="1400" b="1" u="none" strike="noStrike" dirty="0">
                          <a:effectLst/>
                          <a:latin typeface="Calibri" panose="020F0502020204030204" pitchFamily="34" charset="0"/>
                          <a:cs typeface="Calibri" panose="020F0502020204030204" pitchFamily="34" charset="0"/>
                        </a:rPr>
                        <a:t>Minimum Wage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fontAlgn="b"/>
                      <a:r>
                        <a:rPr lang="en-US" sz="1400" b="0" i="0" u="none" strike="noStrike">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$7.25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$7.25</a:t>
                      </a:r>
                    </a:p>
                  </a:txBody>
                  <a:tcPr marL="7620" marR="7620" marT="7620" marB="0" anchor="b"/>
                </a:tc>
                <a:extLst>
                  <a:ext uri="{0D108BD9-81ED-4DB2-BD59-A6C34878D82A}">
                    <a16:rowId xmlns:a16="http://schemas.microsoft.com/office/drawing/2014/main" val="3387650164"/>
                  </a:ext>
                </a:extLst>
              </a:tr>
            </a:tbl>
          </a:graphicData>
        </a:graphic>
      </p:graphicFrame>
    </p:spTree>
    <p:extLst>
      <p:ext uri="{BB962C8B-B14F-4D97-AF65-F5344CB8AC3E}">
        <p14:creationId xmlns:p14="http://schemas.microsoft.com/office/powerpoint/2010/main" val="99538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2" y="0"/>
            <a:ext cx="8399278" cy="980728"/>
          </a:xfrm>
        </p:spPr>
        <p:txBody>
          <a:bodyPr/>
          <a:lstStyle/>
          <a:p>
            <a:pPr algn="l"/>
            <a:r>
              <a:rPr lang="en-US" sz="4000" dirty="0"/>
              <a:t>Typical Expenses </a:t>
            </a:r>
            <a:r>
              <a:rPr lang="en-US" sz="1600" b="1" dirty="0">
                <a:solidFill>
                  <a:schemeClr val="tx1"/>
                </a:solidFill>
              </a:rPr>
              <a:t>(D</a:t>
            </a:r>
            <a:r>
              <a:rPr lang="sk-SK" sz="1600" b="1" dirty="0" err="1">
                <a:solidFill>
                  <a:schemeClr val="tx1"/>
                </a:solidFill>
              </a:rPr>
              <a:t>allas</a:t>
            </a:r>
            <a:r>
              <a:rPr lang="sk-SK" sz="1600" b="1" dirty="0">
                <a:solidFill>
                  <a:schemeClr val="tx1"/>
                </a:solidFill>
              </a:rPr>
              <a:t> </a:t>
            </a:r>
            <a:r>
              <a:rPr lang="sk-SK" sz="1600" b="1" dirty="0" err="1">
                <a:solidFill>
                  <a:schemeClr val="tx1"/>
                </a:solidFill>
              </a:rPr>
              <a:t>County</a:t>
            </a:r>
            <a:r>
              <a:rPr lang="sk-SK" sz="1600" b="1" dirty="0">
                <a:solidFill>
                  <a:schemeClr val="tx1"/>
                </a:solidFill>
              </a:rPr>
              <a:t>, Texas </a:t>
            </a:r>
            <a:r>
              <a:rPr lang="en-US" sz="1600" b="1" dirty="0">
                <a:solidFill>
                  <a:schemeClr val="tx1"/>
                </a:solidFill>
              </a:rPr>
              <a:t> 2021)</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8867890"/>
              </p:ext>
            </p:extLst>
          </p:nvPr>
        </p:nvGraphicFramePr>
        <p:xfrm>
          <a:off x="287522" y="1988840"/>
          <a:ext cx="8568955" cy="3425821"/>
        </p:xfrm>
        <a:graphic>
          <a:graphicData uri="http://schemas.openxmlformats.org/drawingml/2006/table">
            <a:tbl>
              <a:tblPr>
                <a:tableStyleId>{5C22544A-7EE6-4342-B048-85BDC9FD1C3A}</a:tableStyleId>
              </a:tblPr>
              <a:tblGrid>
                <a:gridCol w="1296144">
                  <a:extLst>
                    <a:ext uri="{9D8B030D-6E8A-4147-A177-3AD203B41FA5}">
                      <a16:colId xmlns:a16="http://schemas.microsoft.com/office/drawing/2014/main" val="3029094362"/>
                    </a:ext>
                  </a:extLst>
                </a:gridCol>
                <a:gridCol w="708561">
                  <a:extLst>
                    <a:ext uri="{9D8B030D-6E8A-4147-A177-3AD203B41FA5}">
                      <a16:colId xmlns:a16="http://schemas.microsoft.com/office/drawing/2014/main" val="2372621724"/>
                    </a:ext>
                  </a:extLst>
                </a:gridCol>
                <a:gridCol w="596750">
                  <a:extLst>
                    <a:ext uri="{9D8B030D-6E8A-4147-A177-3AD203B41FA5}">
                      <a16:colId xmlns:a16="http://schemas.microsoft.com/office/drawing/2014/main" val="3789893973"/>
                    </a:ext>
                  </a:extLst>
                </a:gridCol>
                <a:gridCol w="596750">
                  <a:extLst>
                    <a:ext uri="{9D8B030D-6E8A-4147-A177-3AD203B41FA5}">
                      <a16:colId xmlns:a16="http://schemas.microsoft.com/office/drawing/2014/main" val="1925547937"/>
                    </a:ext>
                  </a:extLst>
                </a:gridCol>
                <a:gridCol w="596750">
                  <a:extLst>
                    <a:ext uri="{9D8B030D-6E8A-4147-A177-3AD203B41FA5}">
                      <a16:colId xmlns:a16="http://schemas.microsoft.com/office/drawing/2014/main" val="1043428067"/>
                    </a:ext>
                  </a:extLst>
                </a:gridCol>
                <a:gridCol w="596750">
                  <a:extLst>
                    <a:ext uri="{9D8B030D-6E8A-4147-A177-3AD203B41FA5}">
                      <a16:colId xmlns:a16="http://schemas.microsoft.com/office/drawing/2014/main" val="2629240012"/>
                    </a:ext>
                  </a:extLst>
                </a:gridCol>
                <a:gridCol w="596750">
                  <a:extLst>
                    <a:ext uri="{9D8B030D-6E8A-4147-A177-3AD203B41FA5}">
                      <a16:colId xmlns:a16="http://schemas.microsoft.com/office/drawing/2014/main" val="2918697472"/>
                    </a:ext>
                  </a:extLst>
                </a:gridCol>
                <a:gridCol w="596750">
                  <a:extLst>
                    <a:ext uri="{9D8B030D-6E8A-4147-A177-3AD203B41FA5}">
                      <a16:colId xmlns:a16="http://schemas.microsoft.com/office/drawing/2014/main" val="2473365002"/>
                    </a:ext>
                  </a:extLst>
                </a:gridCol>
                <a:gridCol w="596750">
                  <a:extLst>
                    <a:ext uri="{9D8B030D-6E8A-4147-A177-3AD203B41FA5}">
                      <a16:colId xmlns:a16="http://schemas.microsoft.com/office/drawing/2014/main" val="1163964530"/>
                    </a:ext>
                  </a:extLst>
                </a:gridCol>
                <a:gridCol w="596750">
                  <a:extLst>
                    <a:ext uri="{9D8B030D-6E8A-4147-A177-3AD203B41FA5}">
                      <a16:colId xmlns:a16="http://schemas.microsoft.com/office/drawing/2014/main" val="2516779005"/>
                    </a:ext>
                  </a:extLst>
                </a:gridCol>
                <a:gridCol w="596750">
                  <a:extLst>
                    <a:ext uri="{9D8B030D-6E8A-4147-A177-3AD203B41FA5}">
                      <a16:colId xmlns:a16="http://schemas.microsoft.com/office/drawing/2014/main" val="3001290014"/>
                    </a:ext>
                  </a:extLst>
                </a:gridCol>
                <a:gridCol w="596750">
                  <a:extLst>
                    <a:ext uri="{9D8B030D-6E8A-4147-A177-3AD203B41FA5}">
                      <a16:colId xmlns:a16="http://schemas.microsoft.com/office/drawing/2014/main" val="1511161120"/>
                    </a:ext>
                  </a:extLst>
                </a:gridCol>
                <a:gridCol w="596750">
                  <a:extLst>
                    <a:ext uri="{9D8B030D-6E8A-4147-A177-3AD203B41FA5}">
                      <a16:colId xmlns:a16="http://schemas.microsoft.com/office/drawing/2014/main" val="3952961603"/>
                    </a:ext>
                  </a:extLst>
                </a:gridCol>
              </a:tblGrid>
              <a:tr h="201519">
                <a:tc rowSpan="2">
                  <a:txBody>
                    <a:bodyPr/>
                    <a:lstStyle/>
                    <a:p>
                      <a:pPr algn="r" fontAlgn="ctr"/>
                      <a:r>
                        <a:rPr lang="en-US" sz="1200" u="none" strike="noStrike">
                          <a:effectLst/>
                          <a:latin typeface="Calibri" panose="020F0502020204030204" pitchFamily="34" charset="0"/>
                          <a:cs typeface="Calibri" panose="020F0502020204030204" pitchFamily="34" charset="0"/>
                        </a:rPr>
                        <a:t> </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gridSpan="4">
                  <a:txBody>
                    <a:bodyPr/>
                    <a:lstStyle/>
                    <a:p>
                      <a:pPr algn="r" fontAlgn="ctr"/>
                      <a:r>
                        <a:rPr lang="en-US" sz="1200" u="none" strike="noStrike" dirty="0">
                          <a:effectLst/>
                          <a:latin typeface="Calibri" panose="020F0502020204030204" pitchFamily="34" charset="0"/>
                          <a:cs typeface="Calibri" panose="020F0502020204030204" pitchFamily="34" charset="0"/>
                        </a:rPr>
                        <a:t>1 ADULT</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8958" marR="8958" marT="895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fontAlgn="ctr"/>
                      <a:r>
                        <a:rPr lang="en-US" sz="1200" u="none" strike="noStrike">
                          <a:effectLst/>
                          <a:latin typeface="Calibri" panose="020F0502020204030204" pitchFamily="34" charset="0"/>
                          <a:cs typeface="Calibri" panose="020F0502020204030204" pitchFamily="34" charset="0"/>
                        </a:rPr>
                        <a:t>2 ADULTS</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fontAlgn="ctr"/>
                      <a:r>
                        <a:rPr lang="en-US" sz="1200" u="none" strike="noStrike">
                          <a:effectLst/>
                          <a:latin typeface="Calibri" panose="020F0502020204030204" pitchFamily="34" charset="0"/>
                          <a:cs typeface="Calibri" panose="020F0502020204030204" pitchFamily="34" charset="0"/>
                        </a:rPr>
                        <a:t>2 ADULTS</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6407706"/>
                  </a:ext>
                </a:extLst>
              </a:tr>
              <a:tr h="201519">
                <a:tc vMerge="1">
                  <a:txBody>
                    <a:bodyPr/>
                    <a:lstStyle/>
                    <a:p>
                      <a:endParaRPr lang="en-US"/>
                    </a:p>
                  </a:txBody>
                  <a:tcPr/>
                </a:tc>
                <a:tc gridSpan="4">
                  <a:txBody>
                    <a:bodyPr/>
                    <a:lstStyle/>
                    <a:p>
                      <a:pPr algn="r" fontAlgn="ctr"/>
                      <a:r>
                        <a:rPr lang="en-US" sz="1200" u="none" strike="noStrike">
                          <a:effectLst/>
                          <a:latin typeface="Calibri" panose="020F0502020204030204" pitchFamily="34" charset="0"/>
                          <a:cs typeface="Calibri" panose="020F0502020204030204" pitchFamily="34" charset="0"/>
                        </a:rPr>
                        <a:t>(1 WORKING)</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fontAlgn="ctr"/>
                      <a:r>
                        <a:rPr lang="en-US" sz="1200" u="none" strike="noStrike">
                          <a:effectLst/>
                          <a:latin typeface="Calibri" panose="020F0502020204030204" pitchFamily="34" charset="0"/>
                          <a:cs typeface="Calibri" panose="020F0502020204030204" pitchFamily="34" charset="0"/>
                        </a:rPr>
                        <a:t>(1 WORKING)</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r" fontAlgn="ctr"/>
                      <a:r>
                        <a:rPr lang="en-US" sz="1200" u="none" strike="noStrike">
                          <a:effectLst/>
                          <a:latin typeface="Calibri" panose="020F0502020204030204" pitchFamily="34" charset="0"/>
                          <a:cs typeface="Calibri" panose="020F0502020204030204" pitchFamily="34" charset="0"/>
                        </a:rPr>
                        <a:t>(BOTH WORKING)</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1693823"/>
                  </a:ext>
                </a:extLst>
              </a:tr>
              <a:tr h="201519">
                <a:tc>
                  <a:txBody>
                    <a:bodyPr/>
                    <a:lstStyle/>
                    <a:p>
                      <a:pPr algn="r" fontAlgn="ctr"/>
                      <a:r>
                        <a:rPr lang="en-US" sz="1200" u="none" strike="noStrike" dirty="0">
                          <a:effectLst/>
                          <a:latin typeface="Calibri" panose="020F0502020204030204" pitchFamily="34" charset="0"/>
                          <a:cs typeface="Calibri" panose="020F0502020204030204" pitchFamily="34" charset="0"/>
                        </a:rPr>
                        <a:t>Children</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dirty="0">
                          <a:effectLst/>
                          <a:latin typeface="Calibri" panose="020F0502020204030204" pitchFamily="34" charset="0"/>
                          <a:cs typeface="Calibri" panose="020F0502020204030204" pitchFamily="34" charset="0"/>
                        </a:rPr>
                        <a:t>0</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1</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2</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3</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0</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1</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2</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3</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0</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1</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2</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ctr"/>
                      <a:r>
                        <a:rPr lang="en-US" sz="1200" u="none" strike="noStrike">
                          <a:effectLst/>
                          <a:latin typeface="Calibri" panose="020F0502020204030204" pitchFamily="34" charset="0"/>
                          <a:cs typeface="Calibri" panose="020F0502020204030204" pitchFamily="34" charset="0"/>
                        </a:rPr>
                        <a:t>3</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extLst>
                  <a:ext uri="{0D108BD9-81ED-4DB2-BD59-A6C34878D82A}">
                    <a16:rowId xmlns:a16="http://schemas.microsoft.com/office/drawing/2014/main" val="3578344101"/>
                  </a:ext>
                </a:extLst>
              </a:tr>
              <a:tr h="201519">
                <a:tc>
                  <a:txBody>
                    <a:bodyPr/>
                    <a:lstStyle/>
                    <a:p>
                      <a:pPr algn="r" fontAlgn="ctr"/>
                      <a:r>
                        <a:rPr lang="en-US" sz="1200" u="none" strike="noStrike">
                          <a:effectLst/>
                          <a:latin typeface="Calibri" panose="020F0502020204030204" pitchFamily="34" charset="0"/>
                          <a:cs typeface="Calibri" panose="020F0502020204030204" pitchFamily="34" charset="0"/>
                        </a:rPr>
                        <a:t>Food</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dirty="0">
                          <a:solidFill>
                            <a:srgbClr val="000000"/>
                          </a:solidFill>
                          <a:effectLst/>
                          <a:latin typeface="Calibri" panose="020F0502020204030204" pitchFamily="34" charset="0"/>
                        </a:rPr>
                        <a:t>$3,177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$4,670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$6,990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$9,294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$5,825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$7,238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$9,305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$11,345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$5,825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$7,238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$9,305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$11,345</a:t>
                      </a:r>
                    </a:p>
                  </a:txBody>
                  <a:tcPr marL="7620" marR="7620" marT="7620" marB="0" anchor="b"/>
                </a:tc>
                <a:extLst>
                  <a:ext uri="{0D108BD9-81ED-4DB2-BD59-A6C34878D82A}">
                    <a16:rowId xmlns:a16="http://schemas.microsoft.com/office/drawing/2014/main" val="3816628019"/>
                  </a:ext>
                </a:extLst>
              </a:tr>
              <a:tr h="201519">
                <a:tc>
                  <a:txBody>
                    <a:bodyPr/>
                    <a:lstStyle/>
                    <a:p>
                      <a:pPr algn="r" fontAlgn="ctr"/>
                      <a:r>
                        <a:rPr lang="en-US" sz="1200" u="none" strike="noStrike" dirty="0">
                          <a:effectLst/>
                          <a:latin typeface="Calibri" panose="020F0502020204030204" pitchFamily="34" charset="0"/>
                          <a:cs typeface="Calibri" panose="020F0502020204030204" pitchFamily="34" charset="0"/>
                        </a:rPr>
                        <a:t>Child Care</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$7,042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$14,083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$21,125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$7,042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$14,083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$21,125</a:t>
                      </a:r>
                    </a:p>
                  </a:txBody>
                  <a:tcPr marL="7620" marR="7620" marT="7620" marB="0" anchor="b"/>
                </a:tc>
                <a:extLst>
                  <a:ext uri="{0D108BD9-81ED-4DB2-BD59-A6C34878D82A}">
                    <a16:rowId xmlns:a16="http://schemas.microsoft.com/office/drawing/2014/main" val="1226053071"/>
                  </a:ext>
                </a:extLst>
              </a:tr>
              <a:tr h="201519">
                <a:tc>
                  <a:txBody>
                    <a:bodyPr/>
                    <a:lstStyle/>
                    <a:p>
                      <a:pPr algn="r" fontAlgn="ctr"/>
                      <a:r>
                        <a:rPr lang="en-US" sz="1200" u="none" strike="noStrike">
                          <a:effectLst/>
                          <a:latin typeface="Calibri" panose="020F0502020204030204" pitchFamily="34" charset="0"/>
                          <a:cs typeface="Calibri" panose="020F0502020204030204" pitchFamily="34" charset="0"/>
                        </a:rPr>
                        <a:t>Medical</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a:solidFill>
                            <a:srgbClr val="000000"/>
                          </a:solidFill>
                          <a:effectLst/>
                          <a:latin typeface="Calibri" panose="020F0502020204030204" pitchFamily="34" charset="0"/>
                        </a:rPr>
                        <a:t>$2,760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$8,866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$8,554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$8,694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$6,270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$8,554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$8,694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$8,347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$6,270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$8,554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$8,694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$8,347</a:t>
                      </a:r>
                    </a:p>
                  </a:txBody>
                  <a:tcPr marL="7620" marR="7620" marT="7620" marB="0" anchor="b"/>
                </a:tc>
                <a:extLst>
                  <a:ext uri="{0D108BD9-81ED-4DB2-BD59-A6C34878D82A}">
                    <a16:rowId xmlns:a16="http://schemas.microsoft.com/office/drawing/2014/main" val="3769819173"/>
                  </a:ext>
                </a:extLst>
              </a:tr>
              <a:tr h="201519">
                <a:tc>
                  <a:txBody>
                    <a:bodyPr/>
                    <a:lstStyle/>
                    <a:p>
                      <a:pPr algn="r" fontAlgn="ctr"/>
                      <a:r>
                        <a:rPr lang="en-US" sz="1200" u="none" strike="noStrike">
                          <a:effectLst/>
                          <a:latin typeface="Calibri" panose="020F0502020204030204" pitchFamily="34" charset="0"/>
                          <a:cs typeface="Calibri" panose="020F0502020204030204" pitchFamily="34" charset="0"/>
                        </a:rPr>
                        <a:t>Housing</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a:solidFill>
                            <a:srgbClr val="000000"/>
                          </a:solidFill>
                          <a:effectLst/>
                          <a:latin typeface="Calibri" panose="020F0502020204030204" pitchFamily="34" charset="0"/>
                        </a:rPr>
                        <a:t>$9,333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$12,799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$12,799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$17,055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$10,489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$12,799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$12,799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$17,055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$10,489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$12,799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$12,799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$17,055</a:t>
                      </a:r>
                    </a:p>
                  </a:txBody>
                  <a:tcPr marL="7620" marR="7620" marT="7620" marB="0" anchor="b"/>
                </a:tc>
                <a:extLst>
                  <a:ext uri="{0D108BD9-81ED-4DB2-BD59-A6C34878D82A}">
                    <a16:rowId xmlns:a16="http://schemas.microsoft.com/office/drawing/2014/main" val="1410597041"/>
                  </a:ext>
                </a:extLst>
              </a:tr>
              <a:tr h="201519">
                <a:tc>
                  <a:txBody>
                    <a:bodyPr/>
                    <a:lstStyle/>
                    <a:p>
                      <a:pPr algn="r" fontAlgn="ctr"/>
                      <a:r>
                        <a:rPr lang="en-US" sz="1200" u="none" strike="noStrike" dirty="0">
                          <a:effectLst/>
                          <a:latin typeface="Calibri" panose="020F0502020204030204" pitchFamily="34" charset="0"/>
                          <a:cs typeface="Calibri" panose="020F0502020204030204" pitchFamily="34" charset="0"/>
                        </a:rPr>
                        <a:t>Transportation</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a:solidFill>
                            <a:srgbClr val="000000"/>
                          </a:solidFill>
                          <a:effectLst/>
                          <a:latin typeface="Calibri" panose="020F0502020204030204" pitchFamily="34" charset="0"/>
                        </a:rPr>
                        <a:t>$5,113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$9,378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$11,672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$13,896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$9,378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$11,672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$13,896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$12,611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$9,378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$11,672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$13,896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$12,611</a:t>
                      </a:r>
                    </a:p>
                  </a:txBody>
                  <a:tcPr marL="7620" marR="7620" marT="7620" marB="0" anchor="b"/>
                </a:tc>
                <a:extLst>
                  <a:ext uri="{0D108BD9-81ED-4DB2-BD59-A6C34878D82A}">
                    <a16:rowId xmlns:a16="http://schemas.microsoft.com/office/drawing/2014/main" val="521004393"/>
                  </a:ext>
                </a:extLst>
              </a:tr>
              <a:tr h="201519">
                <a:tc>
                  <a:txBody>
                    <a:bodyPr/>
                    <a:lstStyle/>
                    <a:p>
                      <a:pPr algn="r" fontAlgn="ctr"/>
                      <a:r>
                        <a:rPr lang="en-US" sz="1200" u="none" strike="noStrike" dirty="0">
                          <a:effectLst/>
                          <a:latin typeface="Calibri" panose="020F0502020204030204" pitchFamily="34" charset="0"/>
                          <a:cs typeface="Calibri" panose="020F0502020204030204" pitchFamily="34" charset="0"/>
                        </a:rPr>
                        <a:t>Civic</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a:solidFill>
                            <a:srgbClr val="000000"/>
                          </a:solidFill>
                          <a:effectLst/>
                          <a:latin typeface="Calibri" panose="020F0502020204030204" pitchFamily="34" charset="0"/>
                        </a:rPr>
                        <a:t>$1,811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$3,889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$3,554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$4,127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$3,889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$3,554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$4,127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$3,982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$3,889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$3,554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$4,127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$3,982</a:t>
                      </a:r>
                    </a:p>
                  </a:txBody>
                  <a:tcPr marL="7620" marR="7620" marT="7620" marB="0" anchor="b"/>
                </a:tc>
                <a:extLst>
                  <a:ext uri="{0D108BD9-81ED-4DB2-BD59-A6C34878D82A}">
                    <a16:rowId xmlns:a16="http://schemas.microsoft.com/office/drawing/2014/main" val="4251718476"/>
                  </a:ext>
                </a:extLst>
              </a:tr>
              <a:tr h="201519">
                <a:tc>
                  <a:txBody>
                    <a:bodyPr/>
                    <a:lstStyle/>
                    <a:p>
                      <a:pPr algn="r" fontAlgn="ctr"/>
                      <a:r>
                        <a:rPr lang="en-US" sz="1200" u="none" strike="noStrike">
                          <a:effectLst/>
                          <a:latin typeface="Calibri" panose="020F0502020204030204" pitchFamily="34" charset="0"/>
                          <a:cs typeface="Calibri" panose="020F0502020204030204" pitchFamily="34" charset="0"/>
                        </a:rPr>
                        <a:t>Other</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a:solidFill>
                            <a:srgbClr val="000000"/>
                          </a:solidFill>
                          <a:effectLst/>
                          <a:latin typeface="Calibri" panose="020F0502020204030204" pitchFamily="34" charset="0"/>
                        </a:rPr>
                        <a:t>$2,875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$4,687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$5,144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$6,216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$4,687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$5,144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$6,216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$6,235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$4,687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$5,144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$6,216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$6,235</a:t>
                      </a:r>
                    </a:p>
                  </a:txBody>
                  <a:tcPr marL="7620" marR="7620" marT="7620" marB="0" anchor="b"/>
                </a:tc>
                <a:extLst>
                  <a:ext uri="{0D108BD9-81ED-4DB2-BD59-A6C34878D82A}">
                    <a16:rowId xmlns:a16="http://schemas.microsoft.com/office/drawing/2014/main" val="3808214494"/>
                  </a:ext>
                </a:extLst>
              </a:tr>
              <a:tr h="604556">
                <a:tc>
                  <a:txBody>
                    <a:bodyPr/>
                    <a:lstStyle/>
                    <a:p>
                      <a:pPr algn="r" fontAlgn="ctr"/>
                      <a:r>
                        <a:rPr lang="en-US" sz="1200" u="none" strike="noStrike">
                          <a:effectLst/>
                          <a:latin typeface="Calibri" panose="020F0502020204030204" pitchFamily="34" charset="0"/>
                          <a:cs typeface="Calibri" panose="020F0502020204030204" pitchFamily="34" charset="0"/>
                        </a:rPr>
                        <a:t>Required annual income after taxes</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a:solidFill>
                            <a:srgbClr val="000000"/>
                          </a:solidFill>
                          <a:effectLst/>
                          <a:latin typeface="Calibri" panose="020F0502020204030204" pitchFamily="34" charset="0"/>
                        </a:rPr>
                        <a:t>$25,070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$51,331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$62,797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$80,408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$40,538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$48,961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$55,037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$59,574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$40,538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$56,003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$69,120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$80,700</a:t>
                      </a:r>
                    </a:p>
                  </a:txBody>
                  <a:tcPr marL="7620" marR="7620" marT="7620" marB="0" anchor="b"/>
                </a:tc>
                <a:extLst>
                  <a:ext uri="{0D108BD9-81ED-4DB2-BD59-A6C34878D82A}">
                    <a16:rowId xmlns:a16="http://schemas.microsoft.com/office/drawing/2014/main" val="924246511"/>
                  </a:ext>
                </a:extLst>
              </a:tr>
              <a:tr h="201519">
                <a:tc>
                  <a:txBody>
                    <a:bodyPr/>
                    <a:lstStyle/>
                    <a:p>
                      <a:pPr algn="r" fontAlgn="ctr"/>
                      <a:r>
                        <a:rPr lang="en-US" sz="1200" u="none" strike="noStrike">
                          <a:effectLst/>
                          <a:latin typeface="Calibri" panose="020F0502020204030204" pitchFamily="34" charset="0"/>
                          <a:cs typeface="Calibri" panose="020F0502020204030204" pitchFamily="34" charset="0"/>
                        </a:rPr>
                        <a:t>Annual taxes</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a:solidFill>
                            <a:srgbClr val="000000"/>
                          </a:solidFill>
                          <a:effectLst/>
                          <a:latin typeface="Calibri" panose="020F0502020204030204" pitchFamily="34" charset="0"/>
                        </a:rPr>
                        <a:t>$4,064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$8,321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$10,180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$13,035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$6,572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$7,937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$8,922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$9,658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$6,572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$9,079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$11,205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$13,083</a:t>
                      </a:r>
                    </a:p>
                  </a:txBody>
                  <a:tcPr marL="7620" marR="7620" marT="7620" marB="0" anchor="b"/>
                </a:tc>
                <a:extLst>
                  <a:ext uri="{0D108BD9-81ED-4DB2-BD59-A6C34878D82A}">
                    <a16:rowId xmlns:a16="http://schemas.microsoft.com/office/drawing/2014/main" val="519675584"/>
                  </a:ext>
                </a:extLst>
              </a:tr>
              <a:tr h="604556">
                <a:tc>
                  <a:txBody>
                    <a:bodyPr/>
                    <a:lstStyle/>
                    <a:p>
                      <a:pPr algn="r" fontAlgn="ctr"/>
                      <a:r>
                        <a:rPr lang="en-US" sz="1200" u="none" strike="noStrike">
                          <a:effectLst/>
                          <a:latin typeface="Calibri" panose="020F0502020204030204" pitchFamily="34" charset="0"/>
                          <a:cs typeface="Calibri" panose="020F0502020204030204" pitchFamily="34" charset="0"/>
                        </a:rPr>
                        <a:t>Required annual income before taxes</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8958" marR="8958" marT="8958" marB="0" anchor="ctr"/>
                </a:tc>
                <a:tc>
                  <a:txBody>
                    <a:bodyPr/>
                    <a:lstStyle/>
                    <a:p>
                      <a:pPr algn="r" fontAlgn="b"/>
                      <a:r>
                        <a:rPr lang="en-US" sz="1100" b="0" i="0" u="none" strike="noStrike">
                          <a:solidFill>
                            <a:srgbClr val="000000"/>
                          </a:solidFill>
                          <a:effectLst/>
                          <a:latin typeface="Calibri" panose="020F0502020204030204" pitchFamily="34" charset="0"/>
                        </a:rPr>
                        <a:t>$29,134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$59,652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$72,977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$93,443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$47,110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$56,899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$63,959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$69,232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$47,110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$65,082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$80,325</a:t>
                      </a:r>
                    </a:p>
                  </a:txBody>
                  <a:tcPr marL="7620" marR="7620" marT="7620" marB="0" anchor="b"/>
                </a:tc>
                <a:tc>
                  <a:txBody>
                    <a:bodyPr/>
                    <a:lstStyle/>
                    <a:p>
                      <a:pPr algn="r" fontAlgn="b"/>
                      <a:r>
                        <a:rPr lang="en-US" sz="1100" b="0" i="0" u="none" strike="noStrike" dirty="0">
                          <a:solidFill>
                            <a:srgbClr val="000000"/>
                          </a:solidFill>
                          <a:effectLst/>
                          <a:latin typeface="Calibri" panose="020F0502020204030204" pitchFamily="34" charset="0"/>
                        </a:rPr>
                        <a:t>$93,782</a:t>
                      </a:r>
                    </a:p>
                  </a:txBody>
                  <a:tcPr marL="7620" marR="7620" marT="7620" marB="0" anchor="b"/>
                </a:tc>
                <a:extLst>
                  <a:ext uri="{0D108BD9-81ED-4DB2-BD59-A6C34878D82A}">
                    <a16:rowId xmlns:a16="http://schemas.microsoft.com/office/drawing/2014/main" val="62331174"/>
                  </a:ext>
                </a:extLst>
              </a:tr>
            </a:tbl>
          </a:graphicData>
        </a:graphic>
      </p:graphicFrame>
      <p:sp>
        <p:nvSpPr>
          <p:cNvPr id="5" name="Rectangle 4"/>
          <p:cNvSpPr/>
          <p:nvPr/>
        </p:nvSpPr>
        <p:spPr>
          <a:xfrm>
            <a:off x="287522" y="1556792"/>
            <a:ext cx="8841829" cy="369332"/>
          </a:xfrm>
          <a:prstGeom prst="rect">
            <a:avLst/>
          </a:prstGeom>
        </p:spPr>
        <p:txBody>
          <a:bodyPr wrap="square">
            <a:spAutoFit/>
          </a:bodyPr>
          <a:lstStyle/>
          <a:p>
            <a:r>
              <a:rPr lang="en-US" dirty="0"/>
              <a:t>These figures show the individual expenses that went into the living wage estimate. </a:t>
            </a:r>
          </a:p>
        </p:txBody>
      </p:sp>
      <p:sp>
        <p:nvSpPr>
          <p:cNvPr id="6" name="Rectangle 5"/>
          <p:cNvSpPr/>
          <p:nvPr/>
        </p:nvSpPr>
        <p:spPr>
          <a:xfrm>
            <a:off x="287522" y="5477377"/>
            <a:ext cx="3048335" cy="276999"/>
          </a:xfrm>
          <a:prstGeom prst="rect">
            <a:avLst/>
          </a:prstGeom>
        </p:spPr>
        <p:txBody>
          <a:bodyPr wrap="none">
            <a:spAutoFit/>
          </a:bodyPr>
          <a:lstStyle/>
          <a:p>
            <a:r>
              <a:rPr lang="en-US" sz="1200" dirty="0"/>
              <a:t>https://livingwage.mit.edu/counties/48113</a:t>
            </a:r>
          </a:p>
        </p:txBody>
      </p:sp>
    </p:spTree>
    <p:extLst>
      <p:ext uri="{BB962C8B-B14F-4D97-AF65-F5344CB8AC3E}">
        <p14:creationId xmlns:p14="http://schemas.microsoft.com/office/powerpoint/2010/main" val="2361789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DF7B32A-40DF-41BB-912E-C61B695380B4}"/>
              </a:ext>
            </a:extLst>
          </p:cNvPr>
          <p:cNvSpPr>
            <a:spLocks noGrp="1"/>
          </p:cNvSpPr>
          <p:nvPr>
            <p:ph type="title"/>
          </p:nvPr>
        </p:nvSpPr>
        <p:spPr/>
        <p:txBody>
          <a:bodyPr/>
          <a:lstStyle/>
          <a:p>
            <a:pPr eaLnBrk="1" hangingPunct="1"/>
            <a:endParaRPr lang="en-CA" altLang="en-US"/>
          </a:p>
        </p:txBody>
      </p:sp>
      <p:sp>
        <p:nvSpPr>
          <p:cNvPr id="9219" name="Content Placeholder 2">
            <a:extLst>
              <a:ext uri="{FF2B5EF4-FFF2-40B4-BE49-F238E27FC236}">
                <a16:creationId xmlns:a16="http://schemas.microsoft.com/office/drawing/2014/main" id="{F424DF5C-5578-4343-B9D6-36E17E946FB8}"/>
              </a:ext>
            </a:extLst>
          </p:cNvPr>
          <p:cNvSpPr>
            <a:spLocks noGrp="1"/>
          </p:cNvSpPr>
          <p:nvPr>
            <p:ph idx="1"/>
          </p:nvPr>
        </p:nvSpPr>
        <p:spPr/>
        <p:txBody>
          <a:bodyPr/>
          <a:lstStyle/>
          <a:p>
            <a:pPr eaLnBrk="1" hangingPunct="1"/>
            <a:endParaRPr lang="en-CA" altLang="en-US"/>
          </a:p>
        </p:txBody>
      </p:sp>
      <p:pic>
        <p:nvPicPr>
          <p:cNvPr id="9220" name="Picture 2">
            <a:extLst>
              <a:ext uri="{FF2B5EF4-FFF2-40B4-BE49-F238E27FC236}">
                <a16:creationId xmlns:a16="http://schemas.microsoft.com/office/drawing/2014/main" id="{09FF13A5-96B7-42AD-9DE1-E6BB97BF2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260350"/>
            <a:ext cx="884872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4">
            <a:extLst>
              <a:ext uri="{FF2B5EF4-FFF2-40B4-BE49-F238E27FC236}">
                <a16:creationId xmlns:a16="http://schemas.microsoft.com/office/drawing/2014/main" id="{E88A6852-EE6B-4F1E-9B45-6CD906C97074}"/>
              </a:ext>
            </a:extLst>
          </p:cNvPr>
          <p:cNvSpPr txBox="1">
            <a:spLocks noChangeArrowheads="1"/>
          </p:cNvSpPr>
          <p:nvPr/>
        </p:nvSpPr>
        <p:spPr bwMode="auto">
          <a:xfrm>
            <a:off x="7092950" y="6597650"/>
            <a:ext cx="2051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000" u="sng">
                <a:latin typeface="Calibri" panose="020F0502020204030204" pitchFamily="34" charset="0"/>
                <a:hlinkClick r:id="rId3"/>
              </a:rPr>
              <a:t>www.btlonline.org</a:t>
            </a:r>
            <a:endParaRPr lang="en-CA" altLang="en-US" sz="1000">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84"/>
            <a:ext cx="8229600" cy="1368152"/>
          </a:xfrm>
        </p:spPr>
        <p:txBody>
          <a:bodyPr>
            <a:normAutofit fontScale="90000"/>
          </a:bodyPr>
          <a:lstStyle/>
          <a:p>
            <a:r>
              <a:rPr lang="en-US" sz="3600" dirty="0"/>
              <a:t>Living Wage vs Minimum Wage </a:t>
            </a:r>
            <a:br>
              <a:rPr lang="en-US" sz="3600" dirty="0"/>
            </a:br>
            <a:endParaRPr lang="sk-SK" sz="2200" dirty="0"/>
          </a:p>
        </p:txBody>
      </p:sp>
      <p:sp>
        <p:nvSpPr>
          <p:cNvPr id="2" name="Rectangle 1"/>
          <p:cNvSpPr/>
          <p:nvPr/>
        </p:nvSpPr>
        <p:spPr>
          <a:xfrm>
            <a:off x="189350" y="4426107"/>
            <a:ext cx="3842590" cy="338554"/>
          </a:xfrm>
          <a:prstGeom prst="rect">
            <a:avLst/>
          </a:prstGeom>
        </p:spPr>
        <p:txBody>
          <a:bodyPr wrap="none">
            <a:spAutoFit/>
          </a:bodyPr>
          <a:lstStyle/>
          <a:p>
            <a:r>
              <a:rPr lang="en-US" sz="1600" dirty="0"/>
              <a:t>Note: Hourly rates in national currency. </a:t>
            </a:r>
          </a:p>
        </p:txBody>
      </p:sp>
      <p:sp>
        <p:nvSpPr>
          <p:cNvPr id="7" name="Rectangle 6">
            <a:extLst>
              <a:ext uri="{FF2B5EF4-FFF2-40B4-BE49-F238E27FC236}">
                <a16:creationId xmlns:a16="http://schemas.microsoft.com/office/drawing/2014/main" id="{BD027E4A-9383-4712-A401-5F1D06C87B80}"/>
              </a:ext>
            </a:extLst>
          </p:cNvPr>
          <p:cNvSpPr/>
          <p:nvPr/>
        </p:nvSpPr>
        <p:spPr>
          <a:xfrm>
            <a:off x="7812360" y="2132855"/>
            <a:ext cx="874440" cy="3944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FD339F93-6D90-3163-1C9A-65BCF1A9AA5B}"/>
              </a:ext>
            </a:extLst>
          </p:cNvPr>
          <p:cNvGraphicFramePr>
            <a:graphicFrameLocks noGrp="1"/>
          </p:cNvGraphicFramePr>
          <p:nvPr>
            <p:extLst>
              <p:ext uri="{D42A27DB-BD31-4B8C-83A1-F6EECF244321}">
                <p14:modId xmlns:p14="http://schemas.microsoft.com/office/powerpoint/2010/main" val="649959276"/>
              </p:ext>
            </p:extLst>
          </p:nvPr>
        </p:nvGraphicFramePr>
        <p:xfrm>
          <a:off x="141064" y="780724"/>
          <a:ext cx="8964175" cy="3429301"/>
        </p:xfrm>
        <a:graphic>
          <a:graphicData uri="http://schemas.openxmlformats.org/drawingml/2006/table">
            <a:tbl>
              <a:tblPr>
                <a:tableStyleId>{5C22544A-7EE6-4342-B048-85BDC9FD1C3A}</a:tableStyleId>
              </a:tblPr>
              <a:tblGrid>
                <a:gridCol w="2542079">
                  <a:extLst>
                    <a:ext uri="{9D8B030D-6E8A-4147-A177-3AD203B41FA5}">
                      <a16:colId xmlns:a16="http://schemas.microsoft.com/office/drawing/2014/main" val="3172214797"/>
                    </a:ext>
                  </a:extLst>
                </a:gridCol>
                <a:gridCol w="802762">
                  <a:extLst>
                    <a:ext uri="{9D8B030D-6E8A-4147-A177-3AD203B41FA5}">
                      <a16:colId xmlns:a16="http://schemas.microsoft.com/office/drawing/2014/main" val="954626530"/>
                    </a:ext>
                  </a:extLst>
                </a:gridCol>
                <a:gridCol w="802762">
                  <a:extLst>
                    <a:ext uri="{9D8B030D-6E8A-4147-A177-3AD203B41FA5}">
                      <a16:colId xmlns:a16="http://schemas.microsoft.com/office/drawing/2014/main" val="2014262089"/>
                    </a:ext>
                  </a:extLst>
                </a:gridCol>
                <a:gridCol w="802762">
                  <a:extLst>
                    <a:ext uri="{9D8B030D-6E8A-4147-A177-3AD203B41FA5}">
                      <a16:colId xmlns:a16="http://schemas.microsoft.com/office/drawing/2014/main" val="1395330830"/>
                    </a:ext>
                  </a:extLst>
                </a:gridCol>
                <a:gridCol w="802762">
                  <a:extLst>
                    <a:ext uri="{9D8B030D-6E8A-4147-A177-3AD203B41FA5}">
                      <a16:colId xmlns:a16="http://schemas.microsoft.com/office/drawing/2014/main" val="3631119954"/>
                    </a:ext>
                  </a:extLst>
                </a:gridCol>
                <a:gridCol w="802762">
                  <a:extLst>
                    <a:ext uri="{9D8B030D-6E8A-4147-A177-3AD203B41FA5}">
                      <a16:colId xmlns:a16="http://schemas.microsoft.com/office/drawing/2014/main" val="2312121686"/>
                    </a:ext>
                  </a:extLst>
                </a:gridCol>
                <a:gridCol w="802762">
                  <a:extLst>
                    <a:ext uri="{9D8B030D-6E8A-4147-A177-3AD203B41FA5}">
                      <a16:colId xmlns:a16="http://schemas.microsoft.com/office/drawing/2014/main" val="4182307722"/>
                    </a:ext>
                  </a:extLst>
                </a:gridCol>
                <a:gridCol w="802762">
                  <a:extLst>
                    <a:ext uri="{9D8B030D-6E8A-4147-A177-3AD203B41FA5}">
                      <a16:colId xmlns:a16="http://schemas.microsoft.com/office/drawing/2014/main" val="4270903"/>
                    </a:ext>
                  </a:extLst>
                </a:gridCol>
                <a:gridCol w="802762">
                  <a:extLst>
                    <a:ext uri="{9D8B030D-6E8A-4147-A177-3AD203B41FA5}">
                      <a16:colId xmlns:a16="http://schemas.microsoft.com/office/drawing/2014/main" val="3887476253"/>
                    </a:ext>
                  </a:extLst>
                </a:gridCol>
              </a:tblGrid>
              <a:tr h="622140">
                <a:tc>
                  <a:txBody>
                    <a:bodyPr/>
                    <a:lstStyle/>
                    <a:p>
                      <a:pPr algn="l" fontAlgn="b"/>
                      <a:r>
                        <a:rPr lang="en-US" sz="2400" u="none" strike="noStrike">
                          <a:effectLst/>
                        </a:rPr>
                        <a:t> </a:t>
                      </a:r>
                      <a:endParaRPr lang="en-US" sz="2400" b="0" i="0" u="none" strike="noStrike">
                        <a:solidFill>
                          <a:srgbClr val="000000"/>
                        </a:solidFill>
                        <a:effectLst/>
                        <a:latin typeface="Arial" panose="020B0604020202020204" pitchFamily="34" charset="0"/>
                      </a:endParaRPr>
                    </a:p>
                  </a:txBody>
                  <a:tcPr marL="10035" marR="10035" marT="10035" marB="0" anchor="b"/>
                </a:tc>
                <a:tc gridSpan="2">
                  <a:txBody>
                    <a:bodyPr/>
                    <a:lstStyle/>
                    <a:p>
                      <a:pPr algn="l" rtl="0" fontAlgn="b"/>
                      <a:r>
                        <a:rPr lang="en-US" sz="2000" u="none" strike="noStrike">
                          <a:effectLst/>
                        </a:rPr>
                        <a:t>Minimum wage </a:t>
                      </a:r>
                      <a:endParaRPr lang="en-US" sz="2000" b="0" i="0" u="none" strike="noStrike">
                        <a:solidFill>
                          <a:srgbClr val="000000"/>
                        </a:solidFill>
                        <a:effectLst/>
                        <a:latin typeface="Arial" panose="020B0604020202020204" pitchFamily="34" charset="0"/>
                      </a:endParaRPr>
                    </a:p>
                  </a:txBody>
                  <a:tcPr marL="120414" marR="120414" marT="60207" marB="60207" anchor="b"/>
                </a:tc>
                <a:tc hMerge="1">
                  <a:txBody>
                    <a:bodyPr/>
                    <a:lstStyle/>
                    <a:p>
                      <a:endParaRPr lang="en-US"/>
                    </a:p>
                  </a:txBody>
                  <a:tcPr/>
                </a:tc>
                <a:tc gridSpan="2">
                  <a:txBody>
                    <a:bodyPr/>
                    <a:lstStyle/>
                    <a:p>
                      <a:pPr algn="l" rtl="0" fontAlgn="b"/>
                      <a:r>
                        <a:rPr lang="en-US" sz="2000" u="none" strike="noStrike">
                          <a:effectLst/>
                        </a:rPr>
                        <a:t>Living wage </a:t>
                      </a:r>
                      <a:endParaRPr lang="en-US" sz="2000" b="0" i="0" u="none" strike="noStrike">
                        <a:solidFill>
                          <a:srgbClr val="000000"/>
                        </a:solidFill>
                        <a:effectLst/>
                        <a:latin typeface="Arial" panose="020B0604020202020204" pitchFamily="34" charset="0"/>
                      </a:endParaRPr>
                    </a:p>
                  </a:txBody>
                  <a:tcPr marL="120414" marR="120414" marT="60207" marB="60207" anchor="b"/>
                </a:tc>
                <a:tc hMerge="1">
                  <a:txBody>
                    <a:bodyPr/>
                    <a:lstStyle/>
                    <a:p>
                      <a:endParaRPr lang="en-US"/>
                    </a:p>
                  </a:txBody>
                  <a:tcPr/>
                </a:tc>
                <a:tc gridSpan="4">
                  <a:txBody>
                    <a:bodyPr/>
                    <a:lstStyle/>
                    <a:p>
                      <a:pPr algn="ctr" rtl="0" fontAlgn="b"/>
                      <a:r>
                        <a:rPr lang="en-US" sz="2000" u="none" strike="noStrike">
                          <a:effectLst/>
                        </a:rPr>
                        <a:t>Gap between LW and MW</a:t>
                      </a:r>
                      <a:endParaRPr lang="en-US" sz="2000" b="0" i="0" u="none" strike="noStrike">
                        <a:solidFill>
                          <a:srgbClr val="000000"/>
                        </a:solidFill>
                        <a:effectLst/>
                        <a:latin typeface="Arial" panose="020B0604020202020204" pitchFamily="34" charset="0"/>
                      </a:endParaRPr>
                    </a:p>
                  </a:txBody>
                  <a:tcPr marL="120414" marR="120414" marT="60207" marB="60207"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5515157"/>
                  </a:ext>
                </a:extLst>
              </a:tr>
              <a:tr h="391346">
                <a:tc>
                  <a:txBody>
                    <a:bodyPr/>
                    <a:lstStyle/>
                    <a:p>
                      <a:pPr algn="l" fontAlgn="b"/>
                      <a:r>
                        <a:rPr lang="en-US" sz="2400" u="none" strike="noStrike">
                          <a:effectLst/>
                        </a:rPr>
                        <a:t> </a:t>
                      </a:r>
                      <a:endParaRPr lang="en-US" sz="24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2024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2017</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2024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2017</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2024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2021</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2019 </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 2017</a:t>
                      </a:r>
                      <a:endParaRPr lang="en-US" sz="2000" b="0" i="0" u="none" strike="noStrike">
                        <a:solidFill>
                          <a:srgbClr val="000000"/>
                        </a:solidFill>
                        <a:effectLst/>
                        <a:latin typeface="Arial" panose="020B0604020202020204" pitchFamily="34" charset="0"/>
                      </a:endParaRPr>
                    </a:p>
                  </a:txBody>
                  <a:tcPr marL="10035" marR="10035" marT="10035" marB="0" anchor="b"/>
                </a:tc>
                <a:extLst>
                  <a:ext uri="{0D108BD9-81ED-4DB2-BD59-A6C34878D82A}">
                    <a16:rowId xmlns:a16="http://schemas.microsoft.com/office/drawing/2014/main" val="3485159307"/>
                  </a:ext>
                </a:extLst>
              </a:tr>
              <a:tr h="321105">
                <a:tc>
                  <a:txBody>
                    <a:bodyPr/>
                    <a:lstStyle/>
                    <a:p>
                      <a:pPr algn="l" rtl="0" fontAlgn="b"/>
                      <a:r>
                        <a:rPr lang="en-US" sz="2000" u="none" strike="noStrike">
                          <a:effectLst/>
                        </a:rPr>
                        <a:t>Ireland </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12.7</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9.25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14.75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11.7</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16%</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21%</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26%</a:t>
                      </a:r>
                      <a:endParaRPr lang="en-US" sz="2000" b="0" i="0" u="none" strike="noStrike">
                        <a:solidFill>
                          <a:srgbClr val="000000"/>
                        </a:solidFill>
                        <a:effectLst/>
                        <a:latin typeface="Arial" panose="020B0604020202020204" pitchFamily="34" charset="0"/>
                      </a:endParaRPr>
                    </a:p>
                  </a:txBody>
                  <a:tcPr marL="10035" marR="10035" marT="10035" marB="0" anchor="b"/>
                </a:tc>
                <a:extLst>
                  <a:ext uri="{0D108BD9-81ED-4DB2-BD59-A6C34878D82A}">
                    <a16:rowId xmlns:a16="http://schemas.microsoft.com/office/drawing/2014/main" val="283738662"/>
                  </a:ext>
                </a:extLst>
              </a:tr>
              <a:tr h="321105">
                <a:tc>
                  <a:txBody>
                    <a:bodyPr/>
                    <a:lstStyle/>
                    <a:p>
                      <a:pPr algn="l" rtl="0" fontAlgn="b"/>
                      <a:r>
                        <a:rPr lang="en-US" sz="2000" u="none" strike="noStrike">
                          <a:effectLst/>
                        </a:rPr>
                        <a:t>New Zealand</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23.15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15.75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27.85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20.2</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16%</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28%</a:t>
                      </a:r>
                      <a:endParaRPr lang="en-US" sz="2000" b="0" i="0" u="none" strike="noStrike">
                        <a:solidFill>
                          <a:srgbClr val="000000"/>
                        </a:solidFill>
                        <a:effectLst/>
                        <a:latin typeface="Arial" panose="020B0604020202020204" pitchFamily="34" charset="0"/>
                      </a:endParaRPr>
                    </a:p>
                  </a:txBody>
                  <a:tcPr marL="10035" marR="10035" marT="10035" marB="0" anchor="b"/>
                </a:tc>
                <a:extLst>
                  <a:ext uri="{0D108BD9-81ED-4DB2-BD59-A6C34878D82A}">
                    <a16:rowId xmlns:a16="http://schemas.microsoft.com/office/drawing/2014/main" val="2052549395"/>
                  </a:ext>
                </a:extLst>
              </a:tr>
              <a:tr h="321105">
                <a:tc>
                  <a:txBody>
                    <a:bodyPr/>
                    <a:lstStyle/>
                    <a:p>
                      <a:pPr algn="l" rtl="0" fontAlgn="b"/>
                      <a:r>
                        <a:rPr lang="en-US" sz="2000" u="none" strike="noStrike" dirty="0">
                          <a:effectLst/>
                        </a:rPr>
                        <a:t>United Kingdom</a:t>
                      </a:r>
                      <a:endParaRPr lang="en-US" sz="2000" b="0" i="0" u="none" strike="noStrike" dirty="0">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11.44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7.5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11.44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8.45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0%</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7%</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10%</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13%</a:t>
                      </a:r>
                      <a:endParaRPr lang="en-US" sz="2000" b="0" i="0" u="none" strike="noStrike">
                        <a:solidFill>
                          <a:srgbClr val="000000"/>
                        </a:solidFill>
                        <a:effectLst/>
                        <a:latin typeface="Arial" panose="020B0604020202020204" pitchFamily="34" charset="0"/>
                      </a:endParaRPr>
                    </a:p>
                  </a:txBody>
                  <a:tcPr marL="10035" marR="10035" marT="10035" marB="0" anchor="b"/>
                </a:tc>
                <a:extLst>
                  <a:ext uri="{0D108BD9-81ED-4DB2-BD59-A6C34878D82A}">
                    <a16:rowId xmlns:a16="http://schemas.microsoft.com/office/drawing/2014/main" val="1356995941"/>
                  </a:ext>
                </a:extLst>
              </a:tr>
              <a:tr h="321105">
                <a:tc>
                  <a:txBody>
                    <a:bodyPr/>
                    <a:lstStyle/>
                    <a:p>
                      <a:pPr algn="l" rtl="0" fontAlgn="b"/>
                      <a:r>
                        <a:rPr lang="en-US" sz="2000" u="none" strike="noStrike">
                          <a:effectLst/>
                        </a:rPr>
                        <a:t>London</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11.44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7.5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13.85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9.75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21%</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22%</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29%</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30%</a:t>
                      </a:r>
                      <a:endParaRPr lang="en-US" sz="2000" b="0" i="0" u="none" strike="noStrike">
                        <a:solidFill>
                          <a:srgbClr val="000000"/>
                        </a:solidFill>
                        <a:effectLst/>
                        <a:latin typeface="Arial" panose="020B0604020202020204" pitchFamily="34" charset="0"/>
                      </a:endParaRPr>
                    </a:p>
                  </a:txBody>
                  <a:tcPr marL="10035" marR="10035" marT="10035" marB="0" anchor="b"/>
                </a:tc>
                <a:extLst>
                  <a:ext uri="{0D108BD9-81ED-4DB2-BD59-A6C34878D82A}">
                    <a16:rowId xmlns:a16="http://schemas.microsoft.com/office/drawing/2014/main" val="10901815"/>
                  </a:ext>
                </a:extLst>
              </a:tr>
              <a:tr h="632175">
                <a:tc>
                  <a:txBody>
                    <a:bodyPr/>
                    <a:lstStyle/>
                    <a:p>
                      <a:pPr algn="l" rtl="0" fontAlgn="b"/>
                      <a:r>
                        <a:rPr lang="en-US" sz="2000" u="none" strike="noStrike">
                          <a:effectLst/>
                        </a:rPr>
                        <a:t>University of Reading (age 18-20)</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8.6</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5.6</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11.44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8.45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33%</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45%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65%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82%</a:t>
                      </a:r>
                      <a:endParaRPr lang="en-US" sz="2000" b="0" i="0" u="none" strike="noStrike">
                        <a:solidFill>
                          <a:srgbClr val="000000"/>
                        </a:solidFill>
                        <a:effectLst/>
                        <a:latin typeface="Arial" panose="020B0604020202020204" pitchFamily="34" charset="0"/>
                      </a:endParaRPr>
                    </a:p>
                  </a:txBody>
                  <a:tcPr marL="10035" marR="10035" marT="10035" marB="0" anchor="b"/>
                </a:tc>
                <a:extLst>
                  <a:ext uri="{0D108BD9-81ED-4DB2-BD59-A6C34878D82A}">
                    <a16:rowId xmlns:a16="http://schemas.microsoft.com/office/drawing/2014/main" val="475114187"/>
                  </a:ext>
                </a:extLst>
              </a:tr>
              <a:tr h="391346">
                <a:tc>
                  <a:txBody>
                    <a:bodyPr/>
                    <a:lstStyle/>
                    <a:p>
                      <a:pPr algn="l" rtl="0" fontAlgn="b"/>
                      <a:r>
                        <a:rPr lang="en-US" sz="2000" u="none" strike="noStrike">
                          <a:effectLst/>
                        </a:rPr>
                        <a:t>Vancouver</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17.4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11.35</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25.68</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20.62</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48%</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34%</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rtl="0" fontAlgn="b"/>
                      <a:r>
                        <a:rPr lang="en-US" sz="2000" u="none" strike="noStrike">
                          <a:effectLst/>
                        </a:rPr>
                        <a:t>106%</a:t>
                      </a:r>
                      <a:endParaRPr lang="en-US" sz="2000" b="0" i="0" u="none" strike="noStrike">
                        <a:solidFill>
                          <a:srgbClr val="000000"/>
                        </a:solidFill>
                        <a:effectLst/>
                        <a:latin typeface="Arial" panose="020B0604020202020204" pitchFamily="34" charset="0"/>
                      </a:endParaRPr>
                    </a:p>
                  </a:txBody>
                  <a:tcPr marL="10035" marR="10035" marT="10035"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10035" marR="10035" marT="10035" marB="0" anchor="b"/>
                </a:tc>
                <a:extLst>
                  <a:ext uri="{0D108BD9-81ED-4DB2-BD59-A6C34878D82A}">
                    <a16:rowId xmlns:a16="http://schemas.microsoft.com/office/drawing/2014/main" val="1256312276"/>
                  </a:ext>
                </a:extLst>
              </a:tr>
            </a:tbl>
          </a:graphicData>
        </a:graphic>
      </p:graphicFrame>
      <p:sp>
        <p:nvSpPr>
          <p:cNvPr id="4" name="Rectangle 3">
            <a:extLst>
              <a:ext uri="{FF2B5EF4-FFF2-40B4-BE49-F238E27FC236}">
                <a16:creationId xmlns:a16="http://schemas.microsoft.com/office/drawing/2014/main" id="{2541C1D4-A97E-4F37-8552-C855E97577E0}"/>
              </a:ext>
            </a:extLst>
          </p:cNvPr>
          <p:cNvSpPr/>
          <p:nvPr/>
        </p:nvSpPr>
        <p:spPr>
          <a:xfrm>
            <a:off x="5868144" y="1916832"/>
            <a:ext cx="3203848" cy="229319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291532-CAEE-6492-2439-0E47D956BE90}"/>
              </a:ext>
            </a:extLst>
          </p:cNvPr>
          <p:cNvSpPr txBox="1"/>
          <p:nvPr/>
        </p:nvSpPr>
        <p:spPr>
          <a:xfrm>
            <a:off x="189350" y="5022967"/>
            <a:ext cx="8748464" cy="646331"/>
          </a:xfrm>
          <a:prstGeom prst="rect">
            <a:avLst/>
          </a:prstGeom>
          <a:noFill/>
        </p:spPr>
        <p:txBody>
          <a:bodyPr wrap="square">
            <a:spAutoFit/>
          </a:bodyPr>
          <a:lstStyle/>
          <a:p>
            <a:r>
              <a:rPr lang="en-US" b="0" i="0" dirty="0">
                <a:solidFill>
                  <a:srgbClr val="3C3C3C"/>
                </a:solidFill>
                <a:effectLst/>
                <a:latin typeface="LWF"/>
              </a:rPr>
              <a:t>On 21st November 2023, The UK Government has announced their new 'National Living Wage' rates for 2024 as £11.44 an hour.</a:t>
            </a:r>
            <a:endParaRPr lang="en-US" dirty="0"/>
          </a:p>
        </p:txBody>
      </p:sp>
    </p:spTree>
    <p:extLst>
      <p:ext uri="{BB962C8B-B14F-4D97-AF65-F5344CB8AC3E}">
        <p14:creationId xmlns:p14="http://schemas.microsoft.com/office/powerpoint/2010/main" val="37577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nodePh="1">
                                  <p:stCondLst>
                                    <p:cond delay="0"/>
                                  </p:stCondLst>
                                  <p:endCondLst>
                                    <p:cond evt="begin" delay="0">
                                      <p:tn val="5"/>
                                    </p:cond>
                                  </p:end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B590B3-1A3F-4EB4-93E5-BDFF715C82B7}"/>
              </a:ext>
            </a:extLst>
          </p:cNvPr>
          <p:cNvSpPr>
            <a:spLocks noGrp="1"/>
          </p:cNvSpPr>
          <p:nvPr>
            <p:ph type="title"/>
          </p:nvPr>
        </p:nvSpPr>
        <p:spPr/>
        <p:txBody>
          <a:bodyPr/>
          <a:lstStyle/>
          <a:p>
            <a:r>
              <a:rPr lang="en-US" dirty="0"/>
              <a:t>Calculating Living Wage</a:t>
            </a:r>
          </a:p>
        </p:txBody>
      </p:sp>
      <p:sp>
        <p:nvSpPr>
          <p:cNvPr id="5" name="Text Placeholder 4">
            <a:extLst>
              <a:ext uri="{FF2B5EF4-FFF2-40B4-BE49-F238E27FC236}">
                <a16:creationId xmlns:a16="http://schemas.microsoft.com/office/drawing/2014/main" id="{67BF13E2-6BAE-476C-BAD1-AABF52B3BE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078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768781"/>
            <a:ext cx="4745069" cy="369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196752"/>
            <a:ext cx="8229600" cy="4929411"/>
          </a:xfrm>
        </p:spPr>
        <p:txBody>
          <a:bodyPr/>
          <a:lstStyle/>
          <a:p>
            <a:r>
              <a:rPr lang="en-US" dirty="0">
                <a:solidFill>
                  <a:schemeClr val="tx1"/>
                </a:solidFill>
              </a:rPr>
              <a:t>Households budget divided to food and non-food spending.</a:t>
            </a:r>
          </a:p>
          <a:p>
            <a:r>
              <a:rPr lang="en-US" i="1" dirty="0">
                <a:solidFill>
                  <a:schemeClr val="tx1"/>
                </a:solidFill>
              </a:rPr>
              <a:t>Ernst Engel </a:t>
            </a:r>
            <a:r>
              <a:rPr lang="en-US" dirty="0">
                <a:solidFill>
                  <a:schemeClr val="tx1"/>
                </a:solidFill>
              </a:rPr>
              <a:t>(1857) was the first to notice that poorer families spend a higher share of their budget on food.</a:t>
            </a:r>
          </a:p>
          <a:p>
            <a:pPr lvl="5"/>
            <a:endParaRPr lang="sk-SK" dirty="0">
              <a:solidFill>
                <a:schemeClr val="tx1"/>
              </a:solidFill>
            </a:endParaRPr>
          </a:p>
        </p:txBody>
      </p:sp>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5800"/>
              </a:lnSpc>
            </a:pPr>
            <a:r>
              <a:rPr lang="en-US" sz="2800" dirty="0">
                <a:solidFill>
                  <a:schemeClr val="tx2"/>
                </a:solidFill>
                <a:effectLst>
                  <a:outerShdw blurRad="63500" dist="38100" dir="5400000" algn="t" rotWithShape="0">
                    <a:prstClr val="black">
                      <a:alpha val="25000"/>
                    </a:prstClr>
                  </a:outerShdw>
                </a:effectLst>
                <a:latin typeface="+mn-lt"/>
              </a:rPr>
              <a:t>Living Wage calculation based on Engel’s law</a:t>
            </a:r>
          </a:p>
        </p:txBody>
      </p:sp>
      <p:sp>
        <p:nvSpPr>
          <p:cNvPr id="6" name="TextBox 5"/>
          <p:cNvSpPr txBox="1"/>
          <p:nvPr/>
        </p:nvSpPr>
        <p:spPr>
          <a:xfrm>
            <a:off x="388776" y="2780928"/>
            <a:ext cx="3569386" cy="3724096"/>
          </a:xfrm>
          <a:prstGeom prst="rect">
            <a:avLst/>
          </a:prstGeom>
          <a:noFill/>
          <a:ln w="25400">
            <a:solidFill>
              <a:schemeClr val="accent1"/>
            </a:solidFill>
          </a:ln>
        </p:spPr>
        <p:txBody>
          <a:bodyPr wrap="square" rtlCol="0">
            <a:spAutoFit/>
          </a:bodyPr>
          <a:lstStyle/>
          <a:p>
            <a:pPr>
              <a:spcBef>
                <a:spcPct val="20000"/>
              </a:spcBef>
            </a:pPr>
            <a:r>
              <a:rPr lang="en-US" sz="2000" b="1" dirty="0">
                <a:latin typeface="Calibri" pitchFamily="34" charset="0"/>
                <a:cs typeface="Calibri" pitchFamily="34" charset="0"/>
              </a:rPr>
              <a:t>Living Wage calculation: </a:t>
            </a:r>
          </a:p>
          <a:p>
            <a:pPr>
              <a:spcBef>
                <a:spcPct val="20000"/>
              </a:spcBef>
            </a:pPr>
            <a:r>
              <a:rPr lang="en-US" sz="2000" dirty="0">
                <a:latin typeface="Calibri" pitchFamily="34" charset="0"/>
                <a:cs typeface="Calibri" pitchFamily="34" charset="0"/>
              </a:rPr>
              <a:t>1. Estimate the food expenditure for a family</a:t>
            </a:r>
          </a:p>
          <a:p>
            <a:pPr>
              <a:spcBef>
                <a:spcPct val="20000"/>
              </a:spcBef>
            </a:pPr>
            <a:r>
              <a:rPr lang="en-US" sz="2000" dirty="0">
                <a:latin typeface="Calibri" pitchFamily="34" charset="0"/>
                <a:cs typeface="Calibri" pitchFamily="34" charset="0"/>
              </a:rPr>
              <a:t>2. Estimate non-food spending using Engel’s law</a:t>
            </a:r>
          </a:p>
          <a:p>
            <a:pPr>
              <a:spcBef>
                <a:spcPct val="20000"/>
              </a:spcBef>
            </a:pPr>
            <a:r>
              <a:rPr lang="en-US" sz="2000" dirty="0">
                <a:latin typeface="Calibri" pitchFamily="34" charset="0"/>
                <a:cs typeface="Calibri" pitchFamily="34" charset="0"/>
              </a:rPr>
              <a:t>3. The cost of living is the sum of food and non-food spending </a:t>
            </a:r>
          </a:p>
          <a:p>
            <a:pPr>
              <a:spcBef>
                <a:spcPct val="20000"/>
              </a:spcBef>
            </a:pPr>
            <a:r>
              <a:rPr lang="en-US" sz="2000" dirty="0">
                <a:latin typeface="Calibri" pitchFamily="34" charset="0"/>
                <a:cs typeface="Calibri" pitchFamily="34" charset="0"/>
              </a:rPr>
              <a:t>4. Living Wage is determined such that total income earned by family members is equal to the cost of living. </a:t>
            </a:r>
          </a:p>
        </p:txBody>
      </p:sp>
    </p:spTree>
    <p:extLst>
      <p:ext uri="{BB962C8B-B14F-4D97-AF65-F5344CB8AC3E}">
        <p14:creationId xmlns:p14="http://schemas.microsoft.com/office/powerpoint/2010/main" val="80860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wage (MW)</a:t>
            </a:r>
          </a:p>
        </p:txBody>
      </p:sp>
      <p:sp>
        <p:nvSpPr>
          <p:cNvPr id="3" name="Content Placeholder 2"/>
          <p:cNvSpPr>
            <a:spLocks noGrp="1"/>
          </p:cNvSpPr>
          <p:nvPr>
            <p:ph idx="1"/>
          </p:nvPr>
        </p:nvSpPr>
        <p:spPr/>
        <p:txBody>
          <a:bodyPr>
            <a:normAutofit/>
          </a:bodyPr>
          <a:lstStyle/>
          <a:p>
            <a:r>
              <a:rPr lang="en-US" dirty="0">
                <a:solidFill>
                  <a:schemeClr val="tx1"/>
                </a:solidFill>
              </a:rPr>
              <a:t>A minimum wage is the lowest hourly, daily or monthly remuneration that employers may legally pay to workers. </a:t>
            </a:r>
          </a:p>
          <a:p>
            <a:r>
              <a:rPr lang="en-US" dirty="0">
                <a:solidFill>
                  <a:schemeClr val="tx1"/>
                </a:solidFill>
              </a:rPr>
              <a:t>Defined and updated by politicians therefore does not reflect increases in prices.</a:t>
            </a:r>
          </a:p>
          <a:p>
            <a:r>
              <a:rPr lang="en-US" dirty="0">
                <a:solidFill>
                  <a:schemeClr val="tx1"/>
                </a:solidFill>
              </a:rPr>
              <a:t>Supporters say MW increases the standard of living of workers, reduces poverty, reduces inequality, boosts morale and forces businesses to be more efficient.</a:t>
            </a:r>
          </a:p>
          <a:p>
            <a:r>
              <a:rPr lang="en-US" dirty="0">
                <a:solidFill>
                  <a:schemeClr val="tx1"/>
                </a:solidFill>
              </a:rPr>
              <a:t>Opponents say MW increases poverty, increases unemployment (particularly among low productivity workers) and is damaging to businesses.</a:t>
            </a:r>
          </a:p>
          <a:p>
            <a:endParaRPr lang="en-US" dirty="0">
              <a:solidFill>
                <a:schemeClr val="tx1"/>
              </a:solidFill>
            </a:endParaRPr>
          </a:p>
        </p:txBody>
      </p:sp>
    </p:spTree>
    <p:extLst>
      <p:ext uri="{BB962C8B-B14F-4D97-AF65-F5344CB8AC3E}">
        <p14:creationId xmlns:p14="http://schemas.microsoft.com/office/powerpoint/2010/main" val="117972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Reference budgets </a:t>
            </a:r>
          </a:p>
        </p:txBody>
      </p:sp>
      <p:sp>
        <p:nvSpPr>
          <p:cNvPr id="3" name="Content Placeholder 2"/>
          <p:cNvSpPr>
            <a:spLocks noGrp="1"/>
          </p:cNvSpPr>
          <p:nvPr>
            <p:ph idx="1"/>
          </p:nvPr>
        </p:nvSpPr>
        <p:spPr/>
        <p:txBody>
          <a:bodyPr/>
          <a:lstStyle/>
          <a:p>
            <a:r>
              <a:rPr lang="en-US" dirty="0">
                <a:solidFill>
                  <a:schemeClr val="tx1"/>
                </a:solidFill>
              </a:rPr>
              <a:t>Reference budgets are baskets of goods and services that are considered necessary to reach an acceptable standard of living for an individual household within a given country, region or city.</a:t>
            </a:r>
          </a:p>
          <a:p>
            <a:r>
              <a:rPr lang="en-US" dirty="0">
                <a:solidFill>
                  <a:schemeClr val="tx1"/>
                </a:solidFill>
              </a:rPr>
              <a:t>This method requires information about social needs and prices of many goods and services.  </a:t>
            </a:r>
          </a:p>
          <a:p>
            <a:r>
              <a:rPr lang="en-US" dirty="0">
                <a:solidFill>
                  <a:schemeClr val="tx1"/>
                </a:solidFill>
              </a:rPr>
              <a:t>Fully developed and used in Belgium, the UK and Ireland. </a:t>
            </a:r>
          </a:p>
          <a:p>
            <a:r>
              <a:rPr lang="en-US" i="1" dirty="0">
                <a:solidFill>
                  <a:schemeClr val="tx1"/>
                </a:solidFill>
              </a:rPr>
              <a:t>EU platform on reference budgets </a:t>
            </a:r>
            <a:r>
              <a:rPr lang="en-US" dirty="0">
                <a:solidFill>
                  <a:schemeClr val="tx1"/>
                </a:solidFill>
              </a:rPr>
              <a:t>is a project funded by the European </a:t>
            </a:r>
            <a:r>
              <a:rPr lang="en-US" dirty="0" err="1">
                <a:solidFill>
                  <a:schemeClr val="tx1"/>
                </a:solidFill>
              </a:rPr>
              <a:t>Commision</a:t>
            </a:r>
            <a:r>
              <a:rPr lang="en-US" dirty="0">
                <a:solidFill>
                  <a:schemeClr val="tx1"/>
                </a:solidFill>
              </a:rPr>
              <a:t> that aims to develop comparable reference budgets in all EU Member States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69586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BE474E-0E75-445C-A07E-C4699BBCDFA8}"/>
              </a:ext>
            </a:extLst>
          </p:cNvPr>
          <p:cNvPicPr>
            <a:picLocks noChangeAspect="1"/>
          </p:cNvPicPr>
          <p:nvPr/>
        </p:nvPicPr>
        <p:blipFill>
          <a:blip r:embed="rId2"/>
          <a:stretch>
            <a:fillRect/>
          </a:stretch>
        </p:blipFill>
        <p:spPr>
          <a:xfrm>
            <a:off x="88411" y="260648"/>
            <a:ext cx="7435917" cy="3245176"/>
          </a:xfrm>
          <a:prstGeom prst="rect">
            <a:avLst/>
          </a:prstGeom>
        </p:spPr>
      </p:pic>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51520" y="3314485"/>
            <a:ext cx="6229350" cy="4343400"/>
          </a:xfrm>
          <a:prstGeom prst="rect">
            <a:avLst/>
          </a:prstGeom>
        </p:spPr>
      </p:pic>
      <p:pic>
        <p:nvPicPr>
          <p:cNvPr id="5" name="Picture 4"/>
          <p:cNvPicPr>
            <a:picLocks noChangeAspect="1"/>
          </p:cNvPicPr>
          <p:nvPr/>
        </p:nvPicPr>
        <p:blipFill>
          <a:blip r:embed="rId4"/>
          <a:stretch>
            <a:fillRect/>
          </a:stretch>
        </p:blipFill>
        <p:spPr>
          <a:xfrm>
            <a:off x="3812527" y="351129"/>
            <a:ext cx="4578013" cy="6678271"/>
          </a:xfrm>
          <a:prstGeom prst="rect">
            <a:avLst/>
          </a:prstGeom>
        </p:spPr>
      </p:pic>
      <p:sp>
        <p:nvSpPr>
          <p:cNvPr id="8" name="Rectangle 7">
            <a:extLst>
              <a:ext uri="{FF2B5EF4-FFF2-40B4-BE49-F238E27FC236}">
                <a16:creationId xmlns:a16="http://schemas.microsoft.com/office/drawing/2014/main" id="{5D6C7F4D-A52B-4990-B6A2-207B6BF98F2D}"/>
              </a:ext>
            </a:extLst>
          </p:cNvPr>
          <p:cNvSpPr/>
          <p:nvPr/>
        </p:nvSpPr>
        <p:spPr>
          <a:xfrm>
            <a:off x="3419872" y="13493"/>
            <a:ext cx="7200800" cy="369332"/>
          </a:xfrm>
          <a:prstGeom prst="rect">
            <a:avLst/>
          </a:prstGeom>
        </p:spPr>
        <p:txBody>
          <a:bodyPr wrap="square">
            <a:spAutoFit/>
          </a:bodyPr>
          <a:lstStyle/>
          <a:p>
            <a:r>
              <a:rPr lang="en-US" dirty="0"/>
              <a:t>http://www.minimumincome.org.uk/london</a:t>
            </a:r>
          </a:p>
        </p:txBody>
      </p:sp>
    </p:spTree>
    <p:extLst>
      <p:ext uri="{BB962C8B-B14F-4D97-AF65-F5344CB8AC3E}">
        <p14:creationId xmlns:p14="http://schemas.microsoft.com/office/powerpoint/2010/main" val="35292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Living-Wage-Info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8640"/>
            <a:ext cx="5040560" cy="64807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608" y="6361583"/>
            <a:ext cx="6516216" cy="307777"/>
          </a:xfrm>
          <a:prstGeom prst="rect">
            <a:avLst/>
          </a:prstGeom>
        </p:spPr>
        <p:txBody>
          <a:bodyPr wrap="square">
            <a:spAutoFit/>
          </a:bodyPr>
          <a:lstStyle/>
          <a:p>
            <a:r>
              <a:rPr lang="en-US" sz="1400" dirty="0"/>
              <a:t>http://www.livingwageforfamilies.ca/what_is_living_wage</a:t>
            </a:r>
          </a:p>
        </p:txBody>
      </p:sp>
    </p:spTree>
    <p:extLst>
      <p:ext uri="{BB962C8B-B14F-4D97-AF65-F5344CB8AC3E}">
        <p14:creationId xmlns:p14="http://schemas.microsoft.com/office/powerpoint/2010/main" val="7498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07704" y="620688"/>
            <a:ext cx="6939644" cy="6042586"/>
          </a:xfrm>
          <a:prstGeom prst="rect">
            <a:avLst/>
          </a:prstGeom>
        </p:spPr>
      </p:pic>
      <p:pic>
        <p:nvPicPr>
          <p:cNvPr id="9218"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51162"/>
            <a:ext cx="3240360" cy="485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6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58" y="1340768"/>
            <a:ext cx="756285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98389" y="100984"/>
            <a:ext cx="8229600" cy="14981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2"/>
                </a:solidFill>
                <a:effectLst>
                  <a:outerShdw blurRad="63500" dist="38100" dir="5400000" algn="t" rotWithShape="0">
                    <a:prstClr val="black">
                      <a:alpha val="25000"/>
                    </a:prstClr>
                  </a:outerShdw>
                </a:effectLst>
                <a:latin typeface="+mn-lt"/>
              </a:rPr>
              <a:t>Living Wage estimation method</a:t>
            </a:r>
            <a:br>
              <a:rPr lang="en-US" sz="3600" dirty="0">
                <a:solidFill>
                  <a:schemeClr val="tx2"/>
                </a:solidFill>
                <a:effectLst>
                  <a:outerShdw blurRad="63500" dist="38100" dir="5400000" algn="t" rotWithShape="0">
                    <a:prstClr val="black">
                      <a:alpha val="25000"/>
                    </a:prstClr>
                  </a:outerShdw>
                </a:effectLst>
                <a:latin typeface="+mn-lt"/>
              </a:rPr>
            </a:br>
            <a:r>
              <a:rPr lang="en-US" sz="3600" dirty="0">
                <a:solidFill>
                  <a:schemeClr val="tx2"/>
                </a:solidFill>
                <a:effectLst>
                  <a:outerShdw blurRad="63500" dist="38100" dir="5400000" algn="t" rotWithShape="0">
                    <a:prstClr val="black">
                      <a:alpha val="25000"/>
                    </a:prstClr>
                  </a:outerShdw>
                </a:effectLst>
                <a:latin typeface="+mn-lt"/>
              </a:rPr>
              <a:t>developed by Richard Anker</a:t>
            </a:r>
          </a:p>
        </p:txBody>
      </p:sp>
    </p:spTree>
    <p:extLst>
      <p:ext uri="{BB962C8B-B14F-4D97-AF65-F5344CB8AC3E}">
        <p14:creationId xmlns:p14="http://schemas.microsoft.com/office/powerpoint/2010/main" val="2754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9" y="0"/>
            <a:ext cx="7290196" cy="713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954" y="44624"/>
            <a:ext cx="40195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704" y="282749"/>
            <a:ext cx="14478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786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308" y="116632"/>
            <a:ext cx="6411044" cy="664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569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WageIndicator Living Wage</a:t>
            </a:r>
          </a:p>
        </p:txBody>
      </p:sp>
      <p:sp>
        <p:nvSpPr>
          <p:cNvPr id="3" name="Content Placeholder 2"/>
          <p:cNvSpPr>
            <a:spLocks noGrp="1"/>
          </p:cNvSpPr>
          <p:nvPr>
            <p:ph idx="1"/>
          </p:nvPr>
        </p:nvSpPr>
        <p:spPr/>
        <p:txBody>
          <a:bodyPr/>
          <a:lstStyle/>
          <a:p>
            <a:r>
              <a:rPr lang="en-US" dirty="0">
                <a:solidFill>
                  <a:schemeClr val="tx1"/>
                </a:solidFill>
              </a:rPr>
              <a:t>Calculated Living Wage for more than 170 countries /2700 regions globally</a:t>
            </a:r>
          </a:p>
          <a:p>
            <a:r>
              <a:rPr lang="en-US" dirty="0">
                <a:solidFill>
                  <a:schemeClr val="tx1"/>
                </a:solidFill>
              </a:rPr>
              <a:t>Methodology based on transparent principles</a:t>
            </a:r>
          </a:p>
          <a:p>
            <a:r>
              <a:rPr lang="en-US" dirty="0">
                <a:solidFill>
                  <a:schemeClr val="tx1"/>
                </a:solidFill>
              </a:rPr>
              <a:t>Easy to update regularly (prices are collected continuously)</a:t>
            </a:r>
          </a:p>
          <a:p>
            <a:r>
              <a:rPr lang="en-US" dirty="0">
                <a:solidFill>
                  <a:schemeClr val="tx1"/>
                </a:solidFill>
              </a:rPr>
              <a:t>All information is available at the dedicated website</a:t>
            </a:r>
          </a:p>
        </p:txBody>
      </p:sp>
      <p:pic>
        <p:nvPicPr>
          <p:cNvPr id="6" name="Picture 3" descr="D:\Research\ESF\05work Slapanice - living wage\Logo living wage\LivingWageIndicator.or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531" b="19566"/>
          <a:stretch/>
        </p:blipFill>
        <p:spPr bwMode="auto">
          <a:xfrm>
            <a:off x="1259632" y="4780384"/>
            <a:ext cx="6977043" cy="120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60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f919c1f4cf_0_86"/>
          <p:cNvSpPr txBox="1">
            <a:spLocks noGrp="1"/>
          </p:cNvSpPr>
          <p:nvPr>
            <p:ph type="title"/>
          </p:nvPr>
        </p:nvSpPr>
        <p:spPr>
          <a:xfrm>
            <a:off x="457200" y="400917"/>
            <a:ext cx="8648725" cy="1443600"/>
          </a:xfrm>
        </p:spPr>
        <p:txBody>
          <a:bodyPr/>
          <a:lstStyle/>
          <a:p>
            <a:r>
              <a:rPr lang="en-US" sz="3600" dirty="0">
                <a:sym typeface="Raleway"/>
              </a:rPr>
              <a:t>The cost of living includes these items</a:t>
            </a:r>
            <a:endParaRPr lang="en-US" sz="3600" dirty="0"/>
          </a:p>
          <a:p>
            <a:endParaRPr lang="en-US" sz="3600" dirty="0">
              <a:sym typeface="Roboto"/>
            </a:endParaRPr>
          </a:p>
        </p:txBody>
      </p:sp>
      <p:sp>
        <p:nvSpPr>
          <p:cNvPr id="513" name="Google Shape;513;gf919c1f4cf_0_86"/>
          <p:cNvSpPr txBox="1">
            <a:spLocks noGrp="1"/>
          </p:cNvSpPr>
          <p:nvPr>
            <p:ph type="sldNum" idx="12"/>
          </p:nvPr>
        </p:nvSpPr>
        <p:spPr/>
        <p:txBody>
          <a:bodyPr/>
          <a:lstStyle/>
          <a:p>
            <a:fld id="{00000000-1234-1234-1234-123412341234}" type="slidenum">
              <a:rPr lang="en"/>
              <a:pPr/>
              <a:t>38</a:t>
            </a:fld>
            <a:endParaRPr lang="en"/>
          </a:p>
        </p:txBody>
      </p:sp>
      <p:grpSp>
        <p:nvGrpSpPr>
          <p:cNvPr id="514" name="Google Shape;514;gf919c1f4cf_0_86"/>
          <p:cNvGrpSpPr/>
          <p:nvPr/>
        </p:nvGrpSpPr>
        <p:grpSpPr>
          <a:xfrm>
            <a:off x="542476" y="3264837"/>
            <a:ext cx="7139544" cy="1276244"/>
            <a:chOff x="449857" y="2506687"/>
            <a:chExt cx="8245229" cy="2046246"/>
          </a:xfrm>
        </p:grpSpPr>
        <p:sp>
          <p:nvSpPr>
            <p:cNvPr id="515" name="Google Shape;515;gf919c1f4cf_0_86"/>
            <p:cNvSpPr/>
            <p:nvPr/>
          </p:nvSpPr>
          <p:spPr>
            <a:xfrm>
              <a:off x="449857" y="2572925"/>
              <a:ext cx="1750933" cy="1980008"/>
            </a:xfrm>
            <a:custGeom>
              <a:avLst/>
              <a:gdLst/>
              <a:ahLst/>
              <a:cxnLst/>
              <a:rect l="l" t="t" r="r" b="b"/>
              <a:pathLst>
                <a:path w="38804" h="55968" extrusionOk="0">
                  <a:moveTo>
                    <a:pt x="27356" y="1317"/>
                  </a:moveTo>
                  <a:cubicBezTo>
                    <a:pt x="27467" y="1317"/>
                    <a:pt x="27577" y="1319"/>
                    <a:pt x="27687" y="1325"/>
                  </a:cubicBezTo>
                  <a:cubicBezTo>
                    <a:pt x="28463" y="1348"/>
                    <a:pt x="29217" y="1325"/>
                    <a:pt x="29970" y="1507"/>
                  </a:cubicBezTo>
                  <a:cubicBezTo>
                    <a:pt x="30563" y="1644"/>
                    <a:pt x="31202" y="1622"/>
                    <a:pt x="31796" y="1736"/>
                  </a:cubicBezTo>
                  <a:cubicBezTo>
                    <a:pt x="32709" y="1941"/>
                    <a:pt x="33599" y="2192"/>
                    <a:pt x="34352" y="2786"/>
                  </a:cubicBezTo>
                  <a:cubicBezTo>
                    <a:pt x="35083" y="3356"/>
                    <a:pt x="35402" y="4155"/>
                    <a:pt x="35653" y="5000"/>
                  </a:cubicBezTo>
                  <a:cubicBezTo>
                    <a:pt x="36041" y="6324"/>
                    <a:pt x="36247" y="7647"/>
                    <a:pt x="36498" y="8994"/>
                  </a:cubicBezTo>
                  <a:cubicBezTo>
                    <a:pt x="36726" y="10204"/>
                    <a:pt x="36863" y="11436"/>
                    <a:pt x="37023" y="12646"/>
                  </a:cubicBezTo>
                  <a:cubicBezTo>
                    <a:pt x="37183" y="13833"/>
                    <a:pt x="37228" y="15020"/>
                    <a:pt x="37342" y="16207"/>
                  </a:cubicBezTo>
                  <a:cubicBezTo>
                    <a:pt x="37434" y="17394"/>
                    <a:pt x="37411" y="18581"/>
                    <a:pt x="37456" y="19768"/>
                  </a:cubicBezTo>
                  <a:cubicBezTo>
                    <a:pt x="37477" y="20040"/>
                    <a:pt x="37402" y="20159"/>
                    <a:pt x="37143" y="20159"/>
                  </a:cubicBezTo>
                  <a:cubicBezTo>
                    <a:pt x="37119" y="20159"/>
                    <a:pt x="37095" y="20158"/>
                    <a:pt x="37068" y="20156"/>
                  </a:cubicBezTo>
                  <a:cubicBezTo>
                    <a:pt x="36692" y="20110"/>
                    <a:pt x="36309" y="20093"/>
                    <a:pt x="35924" y="20093"/>
                  </a:cubicBezTo>
                  <a:cubicBezTo>
                    <a:pt x="35539" y="20093"/>
                    <a:pt x="35151" y="20110"/>
                    <a:pt x="34763" y="20133"/>
                  </a:cubicBezTo>
                  <a:cubicBezTo>
                    <a:pt x="33462" y="20201"/>
                    <a:pt x="32161" y="20156"/>
                    <a:pt x="30883" y="20201"/>
                  </a:cubicBezTo>
                  <a:cubicBezTo>
                    <a:pt x="29239" y="20270"/>
                    <a:pt x="27619" y="20293"/>
                    <a:pt x="25998" y="20293"/>
                  </a:cubicBezTo>
                  <a:cubicBezTo>
                    <a:pt x="24012" y="20293"/>
                    <a:pt x="22049" y="20270"/>
                    <a:pt x="20086" y="20247"/>
                  </a:cubicBezTo>
                  <a:cubicBezTo>
                    <a:pt x="19411" y="20247"/>
                    <a:pt x="18735" y="20276"/>
                    <a:pt x="18059" y="20276"/>
                  </a:cubicBezTo>
                  <a:cubicBezTo>
                    <a:pt x="17891" y="20276"/>
                    <a:pt x="17722" y="20274"/>
                    <a:pt x="17553" y="20270"/>
                  </a:cubicBezTo>
                  <a:cubicBezTo>
                    <a:pt x="16967" y="20239"/>
                    <a:pt x="16381" y="20229"/>
                    <a:pt x="15795" y="20229"/>
                  </a:cubicBezTo>
                  <a:cubicBezTo>
                    <a:pt x="14624" y="20229"/>
                    <a:pt x="13452" y="20270"/>
                    <a:pt x="12280" y="20270"/>
                  </a:cubicBezTo>
                  <a:cubicBezTo>
                    <a:pt x="10865" y="20293"/>
                    <a:pt x="9450" y="20430"/>
                    <a:pt x="8012" y="20521"/>
                  </a:cubicBezTo>
                  <a:cubicBezTo>
                    <a:pt x="6482" y="20589"/>
                    <a:pt x="4953" y="20658"/>
                    <a:pt x="3401" y="20726"/>
                  </a:cubicBezTo>
                  <a:cubicBezTo>
                    <a:pt x="2830" y="20749"/>
                    <a:pt x="2237" y="20772"/>
                    <a:pt x="1666" y="20863"/>
                  </a:cubicBezTo>
                  <a:cubicBezTo>
                    <a:pt x="1568" y="20876"/>
                    <a:pt x="1481" y="20886"/>
                    <a:pt x="1409" y="20886"/>
                  </a:cubicBezTo>
                  <a:cubicBezTo>
                    <a:pt x="1215" y="20886"/>
                    <a:pt x="1133" y="20808"/>
                    <a:pt x="1233" y="20475"/>
                  </a:cubicBezTo>
                  <a:cubicBezTo>
                    <a:pt x="1278" y="20384"/>
                    <a:pt x="1256" y="20270"/>
                    <a:pt x="1256" y="20156"/>
                  </a:cubicBezTo>
                  <a:lnTo>
                    <a:pt x="1210" y="20156"/>
                  </a:lnTo>
                  <a:cubicBezTo>
                    <a:pt x="1278" y="19243"/>
                    <a:pt x="1415" y="18330"/>
                    <a:pt x="1415" y="17417"/>
                  </a:cubicBezTo>
                  <a:cubicBezTo>
                    <a:pt x="1415" y="15522"/>
                    <a:pt x="1758" y="13673"/>
                    <a:pt x="1940" y="11825"/>
                  </a:cubicBezTo>
                  <a:cubicBezTo>
                    <a:pt x="2100" y="10501"/>
                    <a:pt x="2328" y="9154"/>
                    <a:pt x="3059" y="7990"/>
                  </a:cubicBezTo>
                  <a:cubicBezTo>
                    <a:pt x="3766" y="6894"/>
                    <a:pt x="4679" y="6050"/>
                    <a:pt x="5798" y="5365"/>
                  </a:cubicBezTo>
                  <a:cubicBezTo>
                    <a:pt x="6848" y="4749"/>
                    <a:pt x="7943" y="4224"/>
                    <a:pt x="9107" y="3881"/>
                  </a:cubicBezTo>
                  <a:cubicBezTo>
                    <a:pt x="10043" y="3607"/>
                    <a:pt x="10979" y="3356"/>
                    <a:pt x="11915" y="3151"/>
                  </a:cubicBezTo>
                  <a:cubicBezTo>
                    <a:pt x="14814" y="2489"/>
                    <a:pt x="17781" y="2284"/>
                    <a:pt x="20703" y="1804"/>
                  </a:cubicBezTo>
                  <a:cubicBezTo>
                    <a:pt x="22118" y="1576"/>
                    <a:pt x="23556" y="1485"/>
                    <a:pt x="25017" y="1462"/>
                  </a:cubicBezTo>
                  <a:cubicBezTo>
                    <a:pt x="25797" y="1442"/>
                    <a:pt x="26576" y="1317"/>
                    <a:pt x="27356" y="1317"/>
                  </a:cubicBezTo>
                  <a:close/>
                  <a:moveTo>
                    <a:pt x="36805" y="20751"/>
                  </a:moveTo>
                  <a:cubicBezTo>
                    <a:pt x="36915" y="20751"/>
                    <a:pt x="37025" y="20757"/>
                    <a:pt x="37137" y="20772"/>
                  </a:cubicBezTo>
                  <a:cubicBezTo>
                    <a:pt x="37411" y="20818"/>
                    <a:pt x="37525" y="20886"/>
                    <a:pt x="37525" y="21183"/>
                  </a:cubicBezTo>
                  <a:cubicBezTo>
                    <a:pt x="37548" y="23694"/>
                    <a:pt x="37593" y="26227"/>
                    <a:pt x="37616" y="28738"/>
                  </a:cubicBezTo>
                  <a:cubicBezTo>
                    <a:pt x="37616" y="30587"/>
                    <a:pt x="37662" y="32459"/>
                    <a:pt x="37548" y="34307"/>
                  </a:cubicBezTo>
                  <a:cubicBezTo>
                    <a:pt x="37434" y="36407"/>
                    <a:pt x="37411" y="38507"/>
                    <a:pt x="37274" y="40607"/>
                  </a:cubicBezTo>
                  <a:cubicBezTo>
                    <a:pt x="37160" y="42433"/>
                    <a:pt x="37023" y="44282"/>
                    <a:pt x="36886" y="46108"/>
                  </a:cubicBezTo>
                  <a:cubicBezTo>
                    <a:pt x="36749" y="47729"/>
                    <a:pt x="36612" y="49349"/>
                    <a:pt x="36406" y="50970"/>
                  </a:cubicBezTo>
                  <a:cubicBezTo>
                    <a:pt x="36338" y="51426"/>
                    <a:pt x="36133" y="51837"/>
                    <a:pt x="35813" y="52180"/>
                  </a:cubicBezTo>
                  <a:cubicBezTo>
                    <a:pt x="34991" y="53070"/>
                    <a:pt x="33964" y="53572"/>
                    <a:pt x="32823" y="53914"/>
                  </a:cubicBezTo>
                  <a:cubicBezTo>
                    <a:pt x="31111" y="54416"/>
                    <a:pt x="29331" y="54690"/>
                    <a:pt x="27550" y="54896"/>
                  </a:cubicBezTo>
                  <a:cubicBezTo>
                    <a:pt x="27436" y="54911"/>
                    <a:pt x="27322" y="54916"/>
                    <a:pt x="27207" y="54916"/>
                  </a:cubicBezTo>
                  <a:cubicBezTo>
                    <a:pt x="26977" y="54916"/>
                    <a:pt x="26744" y="54896"/>
                    <a:pt x="26500" y="54896"/>
                  </a:cubicBezTo>
                  <a:cubicBezTo>
                    <a:pt x="25709" y="54896"/>
                    <a:pt x="24918" y="54968"/>
                    <a:pt x="24126" y="54968"/>
                  </a:cubicBezTo>
                  <a:cubicBezTo>
                    <a:pt x="24028" y="54968"/>
                    <a:pt x="23929" y="54967"/>
                    <a:pt x="23830" y="54964"/>
                  </a:cubicBezTo>
                  <a:cubicBezTo>
                    <a:pt x="23162" y="54964"/>
                    <a:pt x="22494" y="55003"/>
                    <a:pt x="21827" y="55003"/>
                  </a:cubicBezTo>
                  <a:cubicBezTo>
                    <a:pt x="21604" y="55003"/>
                    <a:pt x="21382" y="54998"/>
                    <a:pt x="21159" y="54987"/>
                  </a:cubicBezTo>
                  <a:cubicBezTo>
                    <a:pt x="19402" y="54919"/>
                    <a:pt x="17667" y="54873"/>
                    <a:pt x="15932" y="54713"/>
                  </a:cubicBezTo>
                  <a:cubicBezTo>
                    <a:pt x="14380" y="54531"/>
                    <a:pt x="12828" y="54325"/>
                    <a:pt x="11299" y="54006"/>
                  </a:cubicBezTo>
                  <a:cubicBezTo>
                    <a:pt x="10157" y="53755"/>
                    <a:pt x="8993" y="53435"/>
                    <a:pt x="7875" y="52933"/>
                  </a:cubicBezTo>
                  <a:cubicBezTo>
                    <a:pt x="7122" y="52613"/>
                    <a:pt x="6368" y="52294"/>
                    <a:pt x="5661" y="51814"/>
                  </a:cubicBezTo>
                  <a:cubicBezTo>
                    <a:pt x="4428" y="50924"/>
                    <a:pt x="3835" y="49669"/>
                    <a:pt x="3378" y="48276"/>
                  </a:cubicBezTo>
                  <a:cubicBezTo>
                    <a:pt x="2602" y="45971"/>
                    <a:pt x="2351" y="43552"/>
                    <a:pt x="2054" y="41155"/>
                  </a:cubicBezTo>
                  <a:cubicBezTo>
                    <a:pt x="1826" y="39489"/>
                    <a:pt x="1644" y="37822"/>
                    <a:pt x="1552" y="36133"/>
                  </a:cubicBezTo>
                  <a:cubicBezTo>
                    <a:pt x="1438" y="34536"/>
                    <a:pt x="1347" y="32915"/>
                    <a:pt x="1233" y="31294"/>
                  </a:cubicBezTo>
                  <a:cubicBezTo>
                    <a:pt x="1119" y="29560"/>
                    <a:pt x="1141" y="27848"/>
                    <a:pt x="1119" y="26113"/>
                  </a:cubicBezTo>
                  <a:cubicBezTo>
                    <a:pt x="1096" y="24812"/>
                    <a:pt x="1256" y="23534"/>
                    <a:pt x="1141" y="22256"/>
                  </a:cubicBezTo>
                  <a:cubicBezTo>
                    <a:pt x="1119" y="21959"/>
                    <a:pt x="1187" y="21753"/>
                    <a:pt x="1644" y="21753"/>
                  </a:cubicBezTo>
                  <a:cubicBezTo>
                    <a:pt x="1771" y="21757"/>
                    <a:pt x="1899" y="21758"/>
                    <a:pt x="2027" y="21758"/>
                  </a:cubicBezTo>
                  <a:cubicBezTo>
                    <a:pt x="2817" y="21758"/>
                    <a:pt x="3620" y="21705"/>
                    <a:pt x="4405" y="21685"/>
                  </a:cubicBezTo>
                  <a:cubicBezTo>
                    <a:pt x="5866" y="21617"/>
                    <a:pt x="7350" y="21525"/>
                    <a:pt x="8811" y="21434"/>
                  </a:cubicBezTo>
                  <a:cubicBezTo>
                    <a:pt x="10089" y="21365"/>
                    <a:pt x="11367" y="21320"/>
                    <a:pt x="12645" y="21229"/>
                  </a:cubicBezTo>
                  <a:cubicBezTo>
                    <a:pt x="14494" y="21114"/>
                    <a:pt x="16320" y="21160"/>
                    <a:pt x="18169" y="21114"/>
                  </a:cubicBezTo>
                  <a:cubicBezTo>
                    <a:pt x="18431" y="21107"/>
                    <a:pt x="18693" y="21104"/>
                    <a:pt x="18955" y="21104"/>
                  </a:cubicBezTo>
                  <a:cubicBezTo>
                    <a:pt x="20291" y="21104"/>
                    <a:pt x="21627" y="21187"/>
                    <a:pt x="22962" y="21206"/>
                  </a:cubicBezTo>
                  <a:cubicBezTo>
                    <a:pt x="23150" y="21211"/>
                    <a:pt x="23339" y="21212"/>
                    <a:pt x="23527" y="21212"/>
                  </a:cubicBezTo>
                  <a:cubicBezTo>
                    <a:pt x="24040" y="21212"/>
                    <a:pt x="24552" y="21199"/>
                    <a:pt x="25057" y="21199"/>
                  </a:cubicBezTo>
                  <a:cubicBezTo>
                    <a:pt x="25242" y="21199"/>
                    <a:pt x="25427" y="21201"/>
                    <a:pt x="25610" y="21206"/>
                  </a:cubicBezTo>
                  <a:cubicBezTo>
                    <a:pt x="26061" y="21227"/>
                    <a:pt x="26511" y="21234"/>
                    <a:pt x="26960" y="21234"/>
                  </a:cubicBezTo>
                  <a:cubicBezTo>
                    <a:pt x="28211" y="21234"/>
                    <a:pt x="29455" y="21174"/>
                    <a:pt x="30698" y="21174"/>
                  </a:cubicBezTo>
                  <a:cubicBezTo>
                    <a:pt x="30950" y="21174"/>
                    <a:pt x="31201" y="21177"/>
                    <a:pt x="31453" y="21183"/>
                  </a:cubicBezTo>
                  <a:cubicBezTo>
                    <a:pt x="31509" y="21184"/>
                    <a:pt x="31564" y="21185"/>
                    <a:pt x="31620" y="21185"/>
                  </a:cubicBezTo>
                  <a:cubicBezTo>
                    <a:pt x="32559" y="21185"/>
                    <a:pt x="33498" y="21021"/>
                    <a:pt x="34437" y="21021"/>
                  </a:cubicBezTo>
                  <a:cubicBezTo>
                    <a:pt x="34492" y="21021"/>
                    <a:pt x="34548" y="21022"/>
                    <a:pt x="34603" y="21023"/>
                  </a:cubicBezTo>
                  <a:cubicBezTo>
                    <a:pt x="34628" y="21024"/>
                    <a:pt x="34653" y="21024"/>
                    <a:pt x="34678" y="21024"/>
                  </a:cubicBezTo>
                  <a:cubicBezTo>
                    <a:pt x="35405" y="21024"/>
                    <a:pt x="36087" y="20751"/>
                    <a:pt x="36805" y="20751"/>
                  </a:cubicBezTo>
                  <a:close/>
                  <a:moveTo>
                    <a:pt x="26619" y="0"/>
                  </a:moveTo>
                  <a:cubicBezTo>
                    <a:pt x="24315" y="0"/>
                    <a:pt x="22074" y="578"/>
                    <a:pt x="19790" y="891"/>
                  </a:cubicBezTo>
                  <a:cubicBezTo>
                    <a:pt x="18671" y="1051"/>
                    <a:pt x="17576" y="1256"/>
                    <a:pt x="16434" y="1371"/>
                  </a:cubicBezTo>
                  <a:cubicBezTo>
                    <a:pt x="14859" y="1507"/>
                    <a:pt x="13262" y="1759"/>
                    <a:pt x="11709" y="2078"/>
                  </a:cubicBezTo>
                  <a:cubicBezTo>
                    <a:pt x="10294" y="2375"/>
                    <a:pt x="8902" y="2809"/>
                    <a:pt x="7532" y="3334"/>
                  </a:cubicBezTo>
                  <a:cubicBezTo>
                    <a:pt x="6734" y="3653"/>
                    <a:pt x="5958" y="4018"/>
                    <a:pt x="5250" y="4498"/>
                  </a:cubicBezTo>
                  <a:cubicBezTo>
                    <a:pt x="4246" y="5137"/>
                    <a:pt x="3355" y="5890"/>
                    <a:pt x="2602" y="6826"/>
                  </a:cubicBezTo>
                  <a:cubicBezTo>
                    <a:pt x="2100" y="7442"/>
                    <a:pt x="1735" y="8104"/>
                    <a:pt x="1507" y="8812"/>
                  </a:cubicBezTo>
                  <a:cubicBezTo>
                    <a:pt x="1187" y="9884"/>
                    <a:pt x="1027" y="10980"/>
                    <a:pt x="845" y="12098"/>
                  </a:cubicBezTo>
                  <a:cubicBezTo>
                    <a:pt x="594" y="13514"/>
                    <a:pt x="525" y="14929"/>
                    <a:pt x="342" y="16344"/>
                  </a:cubicBezTo>
                  <a:cubicBezTo>
                    <a:pt x="228" y="17394"/>
                    <a:pt x="160" y="18421"/>
                    <a:pt x="137" y="19471"/>
                  </a:cubicBezTo>
                  <a:cubicBezTo>
                    <a:pt x="114" y="20704"/>
                    <a:pt x="91" y="21936"/>
                    <a:pt x="46" y="23169"/>
                  </a:cubicBezTo>
                  <a:cubicBezTo>
                    <a:pt x="0" y="24059"/>
                    <a:pt x="46" y="24972"/>
                    <a:pt x="23" y="25862"/>
                  </a:cubicBezTo>
                  <a:cubicBezTo>
                    <a:pt x="0" y="26889"/>
                    <a:pt x="23" y="27916"/>
                    <a:pt x="46" y="28921"/>
                  </a:cubicBezTo>
                  <a:cubicBezTo>
                    <a:pt x="46" y="29925"/>
                    <a:pt x="183" y="30929"/>
                    <a:pt x="183" y="31934"/>
                  </a:cubicBezTo>
                  <a:cubicBezTo>
                    <a:pt x="183" y="33554"/>
                    <a:pt x="342" y="35152"/>
                    <a:pt x="479" y="36773"/>
                  </a:cubicBezTo>
                  <a:cubicBezTo>
                    <a:pt x="685" y="38918"/>
                    <a:pt x="959" y="41064"/>
                    <a:pt x="1256" y="43209"/>
                  </a:cubicBezTo>
                  <a:cubicBezTo>
                    <a:pt x="1552" y="45264"/>
                    <a:pt x="1940" y="47295"/>
                    <a:pt x="2671" y="49258"/>
                  </a:cubicBezTo>
                  <a:cubicBezTo>
                    <a:pt x="3173" y="50627"/>
                    <a:pt x="3972" y="51746"/>
                    <a:pt x="5159" y="52568"/>
                  </a:cubicBezTo>
                  <a:cubicBezTo>
                    <a:pt x="6505" y="53481"/>
                    <a:pt x="8057" y="53983"/>
                    <a:pt x="9610" y="54439"/>
                  </a:cubicBezTo>
                  <a:cubicBezTo>
                    <a:pt x="11070" y="54896"/>
                    <a:pt x="12600" y="55078"/>
                    <a:pt x="14106" y="55352"/>
                  </a:cubicBezTo>
                  <a:cubicBezTo>
                    <a:pt x="16046" y="55717"/>
                    <a:pt x="18009" y="55786"/>
                    <a:pt x="19949" y="55877"/>
                  </a:cubicBezTo>
                  <a:cubicBezTo>
                    <a:pt x="20889" y="55930"/>
                    <a:pt x="21836" y="55968"/>
                    <a:pt x="22751" y="55968"/>
                  </a:cubicBezTo>
                  <a:cubicBezTo>
                    <a:pt x="23414" y="55968"/>
                    <a:pt x="24060" y="55948"/>
                    <a:pt x="24674" y="55900"/>
                  </a:cubicBezTo>
                  <a:cubicBezTo>
                    <a:pt x="25161" y="55900"/>
                    <a:pt x="25567" y="55920"/>
                    <a:pt x="25952" y="55920"/>
                  </a:cubicBezTo>
                  <a:cubicBezTo>
                    <a:pt x="26145" y="55920"/>
                    <a:pt x="26333" y="55915"/>
                    <a:pt x="26523" y="55900"/>
                  </a:cubicBezTo>
                  <a:cubicBezTo>
                    <a:pt x="28326" y="55786"/>
                    <a:pt x="30107" y="55581"/>
                    <a:pt x="31887" y="55170"/>
                  </a:cubicBezTo>
                  <a:cubicBezTo>
                    <a:pt x="33599" y="54782"/>
                    <a:pt x="35197" y="54234"/>
                    <a:pt x="36475" y="52910"/>
                  </a:cubicBezTo>
                  <a:cubicBezTo>
                    <a:pt x="36840" y="52522"/>
                    <a:pt x="37091" y="52088"/>
                    <a:pt x="37228" y="51586"/>
                  </a:cubicBezTo>
                  <a:cubicBezTo>
                    <a:pt x="37479" y="50764"/>
                    <a:pt x="37502" y="49897"/>
                    <a:pt x="37593" y="49053"/>
                  </a:cubicBezTo>
                  <a:cubicBezTo>
                    <a:pt x="37730" y="47820"/>
                    <a:pt x="37890" y="46587"/>
                    <a:pt x="38004" y="45355"/>
                  </a:cubicBezTo>
                  <a:cubicBezTo>
                    <a:pt x="38164" y="43574"/>
                    <a:pt x="38324" y="41771"/>
                    <a:pt x="38392" y="39968"/>
                  </a:cubicBezTo>
                  <a:cubicBezTo>
                    <a:pt x="38438" y="38599"/>
                    <a:pt x="38575" y="37252"/>
                    <a:pt x="38598" y="35882"/>
                  </a:cubicBezTo>
                  <a:cubicBezTo>
                    <a:pt x="38643" y="33919"/>
                    <a:pt x="38780" y="31956"/>
                    <a:pt x="38803" y="29993"/>
                  </a:cubicBezTo>
                  <a:cubicBezTo>
                    <a:pt x="38803" y="29195"/>
                    <a:pt x="38780" y="28396"/>
                    <a:pt x="38712" y="27620"/>
                  </a:cubicBezTo>
                  <a:cubicBezTo>
                    <a:pt x="38598" y="26136"/>
                    <a:pt x="38735" y="24629"/>
                    <a:pt x="38643" y="23146"/>
                  </a:cubicBezTo>
                  <a:cubicBezTo>
                    <a:pt x="38552" y="21731"/>
                    <a:pt x="38598" y="20293"/>
                    <a:pt x="38529" y="18855"/>
                  </a:cubicBezTo>
                  <a:cubicBezTo>
                    <a:pt x="38438" y="17371"/>
                    <a:pt x="38415" y="15887"/>
                    <a:pt x="38324" y="14404"/>
                  </a:cubicBezTo>
                  <a:cubicBezTo>
                    <a:pt x="38187" y="12304"/>
                    <a:pt x="37844" y="10250"/>
                    <a:pt x="37502" y="8218"/>
                  </a:cubicBezTo>
                  <a:cubicBezTo>
                    <a:pt x="37274" y="6757"/>
                    <a:pt x="36977" y="5319"/>
                    <a:pt x="36475" y="3904"/>
                  </a:cubicBezTo>
                  <a:cubicBezTo>
                    <a:pt x="35950" y="2420"/>
                    <a:pt x="34946" y="1393"/>
                    <a:pt x="33485" y="846"/>
                  </a:cubicBezTo>
                  <a:cubicBezTo>
                    <a:pt x="31316" y="47"/>
                    <a:pt x="29034" y="47"/>
                    <a:pt x="26751" y="1"/>
                  </a:cubicBezTo>
                  <a:cubicBezTo>
                    <a:pt x="26707" y="1"/>
                    <a:pt x="26663" y="0"/>
                    <a:pt x="2661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16" name="Google Shape;516;gf919c1f4cf_0_86"/>
            <p:cNvSpPr/>
            <p:nvPr/>
          </p:nvSpPr>
          <p:spPr>
            <a:xfrm>
              <a:off x="499263" y="3306988"/>
              <a:ext cx="1649994" cy="1211786"/>
            </a:xfrm>
            <a:custGeom>
              <a:avLst/>
              <a:gdLst/>
              <a:ahLst/>
              <a:cxnLst/>
              <a:rect l="l" t="t" r="r" b="b"/>
              <a:pathLst>
                <a:path w="36567" h="34253" extrusionOk="0">
                  <a:moveTo>
                    <a:pt x="35710" y="1"/>
                  </a:moveTo>
                  <a:cubicBezTo>
                    <a:pt x="34992" y="1"/>
                    <a:pt x="34310" y="274"/>
                    <a:pt x="33583" y="274"/>
                  </a:cubicBezTo>
                  <a:cubicBezTo>
                    <a:pt x="33558" y="274"/>
                    <a:pt x="33533" y="274"/>
                    <a:pt x="33508" y="273"/>
                  </a:cubicBezTo>
                  <a:cubicBezTo>
                    <a:pt x="33453" y="272"/>
                    <a:pt x="33397" y="271"/>
                    <a:pt x="33342" y="271"/>
                  </a:cubicBezTo>
                  <a:cubicBezTo>
                    <a:pt x="32403" y="271"/>
                    <a:pt x="31464" y="435"/>
                    <a:pt x="30525" y="435"/>
                  </a:cubicBezTo>
                  <a:cubicBezTo>
                    <a:pt x="30469" y="435"/>
                    <a:pt x="30414" y="434"/>
                    <a:pt x="30358" y="433"/>
                  </a:cubicBezTo>
                  <a:cubicBezTo>
                    <a:pt x="30106" y="427"/>
                    <a:pt x="29855" y="424"/>
                    <a:pt x="29603" y="424"/>
                  </a:cubicBezTo>
                  <a:cubicBezTo>
                    <a:pt x="28360" y="424"/>
                    <a:pt x="27116" y="484"/>
                    <a:pt x="25865" y="484"/>
                  </a:cubicBezTo>
                  <a:cubicBezTo>
                    <a:pt x="25416" y="484"/>
                    <a:pt x="24966" y="477"/>
                    <a:pt x="24515" y="456"/>
                  </a:cubicBezTo>
                  <a:cubicBezTo>
                    <a:pt x="24332" y="451"/>
                    <a:pt x="24147" y="449"/>
                    <a:pt x="23962" y="449"/>
                  </a:cubicBezTo>
                  <a:cubicBezTo>
                    <a:pt x="23457" y="449"/>
                    <a:pt x="22945" y="462"/>
                    <a:pt x="22432" y="462"/>
                  </a:cubicBezTo>
                  <a:cubicBezTo>
                    <a:pt x="22244" y="462"/>
                    <a:pt x="22055" y="461"/>
                    <a:pt x="21867" y="456"/>
                  </a:cubicBezTo>
                  <a:cubicBezTo>
                    <a:pt x="20532" y="437"/>
                    <a:pt x="19196" y="354"/>
                    <a:pt x="17860" y="354"/>
                  </a:cubicBezTo>
                  <a:cubicBezTo>
                    <a:pt x="17598" y="354"/>
                    <a:pt x="17336" y="357"/>
                    <a:pt x="17074" y="364"/>
                  </a:cubicBezTo>
                  <a:cubicBezTo>
                    <a:pt x="15225" y="410"/>
                    <a:pt x="13399" y="364"/>
                    <a:pt x="11550" y="479"/>
                  </a:cubicBezTo>
                  <a:cubicBezTo>
                    <a:pt x="10272" y="570"/>
                    <a:pt x="8994" y="615"/>
                    <a:pt x="7716" y="684"/>
                  </a:cubicBezTo>
                  <a:cubicBezTo>
                    <a:pt x="6255" y="775"/>
                    <a:pt x="4771" y="867"/>
                    <a:pt x="3310" y="935"/>
                  </a:cubicBezTo>
                  <a:cubicBezTo>
                    <a:pt x="2525" y="955"/>
                    <a:pt x="1722" y="1008"/>
                    <a:pt x="932" y="1008"/>
                  </a:cubicBezTo>
                  <a:cubicBezTo>
                    <a:pt x="804" y="1008"/>
                    <a:pt x="676" y="1007"/>
                    <a:pt x="549" y="1003"/>
                  </a:cubicBezTo>
                  <a:cubicBezTo>
                    <a:pt x="92" y="1003"/>
                    <a:pt x="24" y="1209"/>
                    <a:pt x="46" y="1506"/>
                  </a:cubicBezTo>
                  <a:cubicBezTo>
                    <a:pt x="161" y="2784"/>
                    <a:pt x="1" y="4062"/>
                    <a:pt x="24" y="5363"/>
                  </a:cubicBezTo>
                  <a:cubicBezTo>
                    <a:pt x="46" y="7098"/>
                    <a:pt x="24" y="8810"/>
                    <a:pt x="138" y="10544"/>
                  </a:cubicBezTo>
                  <a:cubicBezTo>
                    <a:pt x="252" y="12165"/>
                    <a:pt x="343" y="13786"/>
                    <a:pt x="457" y="15383"/>
                  </a:cubicBezTo>
                  <a:cubicBezTo>
                    <a:pt x="549" y="17072"/>
                    <a:pt x="731" y="18739"/>
                    <a:pt x="959" y="20405"/>
                  </a:cubicBezTo>
                  <a:cubicBezTo>
                    <a:pt x="1256" y="22802"/>
                    <a:pt x="1507" y="25221"/>
                    <a:pt x="2283" y="27526"/>
                  </a:cubicBezTo>
                  <a:cubicBezTo>
                    <a:pt x="2740" y="28919"/>
                    <a:pt x="3333" y="30174"/>
                    <a:pt x="4566" y="31064"/>
                  </a:cubicBezTo>
                  <a:cubicBezTo>
                    <a:pt x="5273" y="31544"/>
                    <a:pt x="6027" y="31863"/>
                    <a:pt x="6780" y="32183"/>
                  </a:cubicBezTo>
                  <a:cubicBezTo>
                    <a:pt x="7898" y="32685"/>
                    <a:pt x="9062" y="33005"/>
                    <a:pt x="10204" y="33256"/>
                  </a:cubicBezTo>
                  <a:cubicBezTo>
                    <a:pt x="11733" y="33575"/>
                    <a:pt x="13285" y="33781"/>
                    <a:pt x="14837" y="33963"/>
                  </a:cubicBezTo>
                  <a:cubicBezTo>
                    <a:pt x="16572" y="34123"/>
                    <a:pt x="18307" y="34169"/>
                    <a:pt x="20064" y="34237"/>
                  </a:cubicBezTo>
                  <a:cubicBezTo>
                    <a:pt x="20287" y="34248"/>
                    <a:pt x="20509" y="34253"/>
                    <a:pt x="20732" y="34253"/>
                  </a:cubicBezTo>
                  <a:cubicBezTo>
                    <a:pt x="21399" y="34253"/>
                    <a:pt x="22067" y="34214"/>
                    <a:pt x="22735" y="34214"/>
                  </a:cubicBezTo>
                  <a:cubicBezTo>
                    <a:pt x="22834" y="34217"/>
                    <a:pt x="22933" y="34218"/>
                    <a:pt x="23031" y="34218"/>
                  </a:cubicBezTo>
                  <a:cubicBezTo>
                    <a:pt x="23823" y="34218"/>
                    <a:pt x="24614" y="34146"/>
                    <a:pt x="25405" y="34146"/>
                  </a:cubicBezTo>
                  <a:cubicBezTo>
                    <a:pt x="25649" y="34146"/>
                    <a:pt x="25882" y="34166"/>
                    <a:pt x="26112" y="34166"/>
                  </a:cubicBezTo>
                  <a:cubicBezTo>
                    <a:pt x="26227" y="34166"/>
                    <a:pt x="26341" y="34161"/>
                    <a:pt x="26455" y="34146"/>
                  </a:cubicBezTo>
                  <a:cubicBezTo>
                    <a:pt x="28236" y="33940"/>
                    <a:pt x="30016" y="33666"/>
                    <a:pt x="31728" y="33164"/>
                  </a:cubicBezTo>
                  <a:cubicBezTo>
                    <a:pt x="32869" y="32822"/>
                    <a:pt x="33896" y="32320"/>
                    <a:pt x="34718" y="31430"/>
                  </a:cubicBezTo>
                  <a:cubicBezTo>
                    <a:pt x="35038" y="31087"/>
                    <a:pt x="35243" y="30676"/>
                    <a:pt x="35311" y="30220"/>
                  </a:cubicBezTo>
                  <a:cubicBezTo>
                    <a:pt x="35517" y="28599"/>
                    <a:pt x="35654" y="26979"/>
                    <a:pt x="35791" y="25358"/>
                  </a:cubicBezTo>
                  <a:cubicBezTo>
                    <a:pt x="35928" y="23532"/>
                    <a:pt x="36065" y="21683"/>
                    <a:pt x="36179" y="19857"/>
                  </a:cubicBezTo>
                  <a:cubicBezTo>
                    <a:pt x="36316" y="17757"/>
                    <a:pt x="36339" y="15657"/>
                    <a:pt x="36453" y="13557"/>
                  </a:cubicBezTo>
                  <a:cubicBezTo>
                    <a:pt x="36567" y="11709"/>
                    <a:pt x="36521" y="9837"/>
                    <a:pt x="36521" y="7988"/>
                  </a:cubicBezTo>
                  <a:cubicBezTo>
                    <a:pt x="36498" y="5477"/>
                    <a:pt x="36453" y="2944"/>
                    <a:pt x="36430" y="433"/>
                  </a:cubicBezTo>
                  <a:cubicBezTo>
                    <a:pt x="36430" y="136"/>
                    <a:pt x="36316" y="68"/>
                    <a:pt x="36042" y="22"/>
                  </a:cubicBezTo>
                  <a:cubicBezTo>
                    <a:pt x="35930" y="7"/>
                    <a:pt x="35820" y="1"/>
                    <a:pt x="35710" y="1"/>
                  </a:cubicBezTo>
                  <a:close/>
                </a:path>
              </a:pathLst>
            </a:custGeom>
            <a:solidFill>
              <a:srgbClr val="009FE3"/>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17" name="Google Shape;517;gf919c1f4cf_0_86"/>
            <p:cNvSpPr/>
            <p:nvPr/>
          </p:nvSpPr>
          <p:spPr>
            <a:xfrm>
              <a:off x="500933" y="2619481"/>
              <a:ext cx="1640022" cy="692373"/>
            </a:xfrm>
            <a:custGeom>
              <a:avLst/>
              <a:gdLst/>
              <a:ahLst/>
              <a:cxnLst/>
              <a:rect l="l" t="t" r="r" b="b"/>
              <a:pathLst>
                <a:path w="36346" h="19571" extrusionOk="0">
                  <a:moveTo>
                    <a:pt x="26246" y="1"/>
                  </a:moveTo>
                  <a:cubicBezTo>
                    <a:pt x="25462" y="1"/>
                    <a:pt x="24665" y="126"/>
                    <a:pt x="23885" y="146"/>
                  </a:cubicBezTo>
                  <a:cubicBezTo>
                    <a:pt x="22447" y="169"/>
                    <a:pt x="20986" y="260"/>
                    <a:pt x="19571" y="488"/>
                  </a:cubicBezTo>
                  <a:cubicBezTo>
                    <a:pt x="16649" y="968"/>
                    <a:pt x="13682" y="1173"/>
                    <a:pt x="10783" y="1835"/>
                  </a:cubicBezTo>
                  <a:cubicBezTo>
                    <a:pt x="9847" y="2040"/>
                    <a:pt x="8911" y="2291"/>
                    <a:pt x="7975" y="2565"/>
                  </a:cubicBezTo>
                  <a:cubicBezTo>
                    <a:pt x="6811" y="2908"/>
                    <a:pt x="5716" y="3433"/>
                    <a:pt x="4666" y="4049"/>
                  </a:cubicBezTo>
                  <a:cubicBezTo>
                    <a:pt x="3547" y="4734"/>
                    <a:pt x="2634" y="5578"/>
                    <a:pt x="1950" y="6674"/>
                  </a:cubicBezTo>
                  <a:cubicBezTo>
                    <a:pt x="1196" y="7838"/>
                    <a:pt x="968" y="9185"/>
                    <a:pt x="831" y="10509"/>
                  </a:cubicBezTo>
                  <a:cubicBezTo>
                    <a:pt x="626" y="12357"/>
                    <a:pt x="283" y="14206"/>
                    <a:pt x="283" y="16101"/>
                  </a:cubicBezTo>
                  <a:cubicBezTo>
                    <a:pt x="283" y="17014"/>
                    <a:pt x="146" y="17927"/>
                    <a:pt x="78" y="18840"/>
                  </a:cubicBezTo>
                  <a:lnTo>
                    <a:pt x="124" y="18840"/>
                  </a:lnTo>
                  <a:cubicBezTo>
                    <a:pt x="124" y="18954"/>
                    <a:pt x="146" y="19068"/>
                    <a:pt x="101" y="19159"/>
                  </a:cubicBezTo>
                  <a:cubicBezTo>
                    <a:pt x="1" y="19492"/>
                    <a:pt x="83" y="19570"/>
                    <a:pt x="277" y="19570"/>
                  </a:cubicBezTo>
                  <a:cubicBezTo>
                    <a:pt x="349" y="19570"/>
                    <a:pt x="436" y="19560"/>
                    <a:pt x="534" y="19547"/>
                  </a:cubicBezTo>
                  <a:cubicBezTo>
                    <a:pt x="1105" y="19456"/>
                    <a:pt x="1698" y="19433"/>
                    <a:pt x="2292" y="19410"/>
                  </a:cubicBezTo>
                  <a:cubicBezTo>
                    <a:pt x="3821" y="19342"/>
                    <a:pt x="5350" y="19273"/>
                    <a:pt x="6903" y="19205"/>
                  </a:cubicBezTo>
                  <a:cubicBezTo>
                    <a:pt x="8318" y="19114"/>
                    <a:pt x="9733" y="18977"/>
                    <a:pt x="11148" y="18954"/>
                  </a:cubicBezTo>
                  <a:cubicBezTo>
                    <a:pt x="12320" y="18954"/>
                    <a:pt x="13492" y="18913"/>
                    <a:pt x="14663" y="18913"/>
                  </a:cubicBezTo>
                  <a:cubicBezTo>
                    <a:pt x="15249" y="18913"/>
                    <a:pt x="15835" y="18923"/>
                    <a:pt x="16421" y="18954"/>
                  </a:cubicBezTo>
                  <a:cubicBezTo>
                    <a:pt x="16590" y="18958"/>
                    <a:pt x="16759" y="18960"/>
                    <a:pt x="16927" y="18960"/>
                  </a:cubicBezTo>
                  <a:cubicBezTo>
                    <a:pt x="17603" y="18960"/>
                    <a:pt x="18279" y="18931"/>
                    <a:pt x="18954" y="18931"/>
                  </a:cubicBezTo>
                  <a:cubicBezTo>
                    <a:pt x="20917" y="18954"/>
                    <a:pt x="22903" y="18977"/>
                    <a:pt x="24866" y="18977"/>
                  </a:cubicBezTo>
                  <a:cubicBezTo>
                    <a:pt x="26487" y="18977"/>
                    <a:pt x="28107" y="18954"/>
                    <a:pt x="29751" y="18885"/>
                  </a:cubicBezTo>
                  <a:cubicBezTo>
                    <a:pt x="31052" y="18840"/>
                    <a:pt x="32353" y="18885"/>
                    <a:pt x="33631" y="18817"/>
                  </a:cubicBezTo>
                  <a:cubicBezTo>
                    <a:pt x="34019" y="18794"/>
                    <a:pt x="34407" y="18777"/>
                    <a:pt x="34795" y="18777"/>
                  </a:cubicBezTo>
                  <a:cubicBezTo>
                    <a:pt x="35183" y="18777"/>
                    <a:pt x="35571" y="18794"/>
                    <a:pt x="35959" y="18840"/>
                  </a:cubicBezTo>
                  <a:cubicBezTo>
                    <a:pt x="35984" y="18842"/>
                    <a:pt x="36007" y="18843"/>
                    <a:pt x="36028" y="18843"/>
                  </a:cubicBezTo>
                  <a:cubicBezTo>
                    <a:pt x="36270" y="18843"/>
                    <a:pt x="36345" y="18724"/>
                    <a:pt x="36324" y="18452"/>
                  </a:cubicBezTo>
                  <a:cubicBezTo>
                    <a:pt x="36302" y="17265"/>
                    <a:pt x="36302" y="16078"/>
                    <a:pt x="36210" y="14891"/>
                  </a:cubicBezTo>
                  <a:cubicBezTo>
                    <a:pt x="36096" y="13704"/>
                    <a:pt x="36051" y="12517"/>
                    <a:pt x="35914" y="11330"/>
                  </a:cubicBezTo>
                  <a:cubicBezTo>
                    <a:pt x="35754" y="10120"/>
                    <a:pt x="35594" y="8888"/>
                    <a:pt x="35366" y="7678"/>
                  </a:cubicBezTo>
                  <a:cubicBezTo>
                    <a:pt x="35115" y="6331"/>
                    <a:pt x="34909" y="5008"/>
                    <a:pt x="34521" y="3684"/>
                  </a:cubicBezTo>
                  <a:cubicBezTo>
                    <a:pt x="34270" y="2839"/>
                    <a:pt x="33951" y="2040"/>
                    <a:pt x="33220" y="1470"/>
                  </a:cubicBezTo>
                  <a:cubicBezTo>
                    <a:pt x="32490" y="876"/>
                    <a:pt x="31577" y="625"/>
                    <a:pt x="30664" y="420"/>
                  </a:cubicBezTo>
                  <a:cubicBezTo>
                    <a:pt x="30070" y="306"/>
                    <a:pt x="29431" y="328"/>
                    <a:pt x="28838" y="191"/>
                  </a:cubicBezTo>
                  <a:cubicBezTo>
                    <a:pt x="28085" y="9"/>
                    <a:pt x="27331" y="32"/>
                    <a:pt x="26578" y="9"/>
                  </a:cubicBezTo>
                  <a:cubicBezTo>
                    <a:pt x="26468" y="3"/>
                    <a:pt x="26357" y="1"/>
                    <a:pt x="2624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18" name="Google Shape;518;gf919c1f4cf_0_86"/>
            <p:cNvSpPr/>
            <p:nvPr/>
          </p:nvSpPr>
          <p:spPr>
            <a:xfrm>
              <a:off x="3267221" y="4143508"/>
              <a:ext cx="1055935" cy="335591"/>
            </a:xfrm>
            <a:custGeom>
              <a:avLst/>
              <a:gdLst/>
              <a:ahLst/>
              <a:cxnLst/>
              <a:rect l="l" t="t" r="r" b="b"/>
              <a:pathLst>
                <a:path w="23785" h="9486" extrusionOk="0">
                  <a:moveTo>
                    <a:pt x="22849" y="0"/>
                  </a:moveTo>
                  <a:cubicBezTo>
                    <a:pt x="22780" y="822"/>
                    <a:pt x="22712" y="1644"/>
                    <a:pt x="22484" y="2442"/>
                  </a:cubicBezTo>
                  <a:cubicBezTo>
                    <a:pt x="22095" y="3835"/>
                    <a:pt x="21685" y="5227"/>
                    <a:pt x="20543" y="6209"/>
                  </a:cubicBezTo>
                  <a:cubicBezTo>
                    <a:pt x="19676" y="6939"/>
                    <a:pt x="18626" y="7259"/>
                    <a:pt x="17553" y="7532"/>
                  </a:cubicBezTo>
                  <a:cubicBezTo>
                    <a:pt x="16229" y="7852"/>
                    <a:pt x="14883" y="8012"/>
                    <a:pt x="13513" y="8149"/>
                  </a:cubicBezTo>
                  <a:cubicBezTo>
                    <a:pt x="12075" y="8286"/>
                    <a:pt x="10660" y="8309"/>
                    <a:pt x="9222" y="8331"/>
                  </a:cubicBezTo>
                  <a:cubicBezTo>
                    <a:pt x="9058" y="8338"/>
                    <a:pt x="8894" y="8340"/>
                    <a:pt x="8729" y="8340"/>
                  </a:cubicBezTo>
                  <a:cubicBezTo>
                    <a:pt x="7701" y="8340"/>
                    <a:pt x="6658" y="8231"/>
                    <a:pt x="5616" y="8172"/>
                  </a:cubicBezTo>
                  <a:cubicBezTo>
                    <a:pt x="4109" y="8080"/>
                    <a:pt x="2626" y="7898"/>
                    <a:pt x="1119" y="7898"/>
                  </a:cubicBezTo>
                  <a:cubicBezTo>
                    <a:pt x="754" y="7875"/>
                    <a:pt x="389" y="7875"/>
                    <a:pt x="23" y="7875"/>
                  </a:cubicBezTo>
                  <a:lnTo>
                    <a:pt x="1" y="8856"/>
                  </a:lnTo>
                  <a:cubicBezTo>
                    <a:pt x="206" y="8856"/>
                    <a:pt x="411" y="8879"/>
                    <a:pt x="617" y="8925"/>
                  </a:cubicBezTo>
                  <a:cubicBezTo>
                    <a:pt x="2671" y="9381"/>
                    <a:pt x="4771" y="9359"/>
                    <a:pt x="6848" y="9450"/>
                  </a:cubicBezTo>
                  <a:cubicBezTo>
                    <a:pt x="7582" y="9470"/>
                    <a:pt x="8319" y="9485"/>
                    <a:pt x="9060" y="9485"/>
                  </a:cubicBezTo>
                  <a:cubicBezTo>
                    <a:pt x="10024" y="9485"/>
                    <a:pt x="10993" y="9459"/>
                    <a:pt x="11961" y="9381"/>
                  </a:cubicBezTo>
                  <a:cubicBezTo>
                    <a:pt x="13034" y="9290"/>
                    <a:pt x="14107" y="9199"/>
                    <a:pt x="15179" y="9039"/>
                  </a:cubicBezTo>
                  <a:cubicBezTo>
                    <a:pt x="16321" y="8856"/>
                    <a:pt x="17439" y="8605"/>
                    <a:pt x="18558" y="8309"/>
                  </a:cubicBezTo>
                  <a:cubicBezTo>
                    <a:pt x="19630" y="8012"/>
                    <a:pt x="20589" y="7601"/>
                    <a:pt x="21411" y="6802"/>
                  </a:cubicBezTo>
                  <a:cubicBezTo>
                    <a:pt x="22369" y="5889"/>
                    <a:pt x="22940" y="4771"/>
                    <a:pt x="23328" y="3538"/>
                  </a:cubicBezTo>
                  <a:cubicBezTo>
                    <a:pt x="23693" y="2420"/>
                    <a:pt x="23670" y="1233"/>
                    <a:pt x="23785" y="69"/>
                  </a:cubicBezTo>
                  <a:lnTo>
                    <a:pt x="22849"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19" name="Google Shape;519;gf919c1f4cf_0_86"/>
            <p:cNvSpPr/>
            <p:nvPr/>
          </p:nvSpPr>
          <p:spPr>
            <a:xfrm>
              <a:off x="2727151" y="3301748"/>
              <a:ext cx="1586944" cy="1136856"/>
            </a:xfrm>
            <a:custGeom>
              <a:avLst/>
              <a:gdLst/>
              <a:ahLst/>
              <a:cxnLst/>
              <a:rect l="l" t="t" r="r" b="b"/>
              <a:pathLst>
                <a:path w="35746" h="32135" extrusionOk="0">
                  <a:moveTo>
                    <a:pt x="34594" y="0"/>
                  </a:moveTo>
                  <a:cubicBezTo>
                    <a:pt x="34480" y="0"/>
                    <a:pt x="34368" y="3"/>
                    <a:pt x="34261" y="10"/>
                  </a:cubicBezTo>
                  <a:cubicBezTo>
                    <a:pt x="32983" y="56"/>
                    <a:pt x="31705" y="56"/>
                    <a:pt x="30427" y="79"/>
                  </a:cubicBezTo>
                  <a:cubicBezTo>
                    <a:pt x="28373" y="124"/>
                    <a:pt x="26318" y="216"/>
                    <a:pt x="24264" y="307"/>
                  </a:cubicBezTo>
                  <a:cubicBezTo>
                    <a:pt x="22370" y="398"/>
                    <a:pt x="20498" y="535"/>
                    <a:pt x="18603" y="627"/>
                  </a:cubicBezTo>
                  <a:cubicBezTo>
                    <a:pt x="16800" y="718"/>
                    <a:pt x="14974" y="763"/>
                    <a:pt x="13171" y="832"/>
                  </a:cubicBezTo>
                  <a:cubicBezTo>
                    <a:pt x="11231" y="923"/>
                    <a:pt x="9313" y="946"/>
                    <a:pt x="7373" y="1106"/>
                  </a:cubicBezTo>
                  <a:cubicBezTo>
                    <a:pt x="5570" y="1266"/>
                    <a:pt x="3767" y="1380"/>
                    <a:pt x="1941" y="1425"/>
                  </a:cubicBezTo>
                  <a:cubicBezTo>
                    <a:pt x="1834" y="1441"/>
                    <a:pt x="1725" y="1446"/>
                    <a:pt x="1615" y="1446"/>
                  </a:cubicBezTo>
                  <a:cubicBezTo>
                    <a:pt x="1396" y="1446"/>
                    <a:pt x="1172" y="1425"/>
                    <a:pt x="959" y="1425"/>
                  </a:cubicBezTo>
                  <a:cubicBezTo>
                    <a:pt x="845" y="1448"/>
                    <a:pt x="754" y="1448"/>
                    <a:pt x="685" y="1448"/>
                  </a:cubicBezTo>
                  <a:cubicBezTo>
                    <a:pt x="115" y="1471"/>
                    <a:pt x="115" y="1562"/>
                    <a:pt x="92" y="2316"/>
                  </a:cubicBezTo>
                  <a:cubicBezTo>
                    <a:pt x="1" y="4438"/>
                    <a:pt x="115" y="6584"/>
                    <a:pt x="160" y="8729"/>
                  </a:cubicBezTo>
                  <a:cubicBezTo>
                    <a:pt x="206" y="10190"/>
                    <a:pt x="343" y="11674"/>
                    <a:pt x="457" y="13135"/>
                  </a:cubicBezTo>
                  <a:cubicBezTo>
                    <a:pt x="549" y="14527"/>
                    <a:pt x="685" y="15942"/>
                    <a:pt x="800" y="17335"/>
                  </a:cubicBezTo>
                  <a:cubicBezTo>
                    <a:pt x="868" y="18156"/>
                    <a:pt x="914" y="18978"/>
                    <a:pt x="1028" y="19800"/>
                  </a:cubicBezTo>
                  <a:cubicBezTo>
                    <a:pt x="1165" y="20850"/>
                    <a:pt x="1347" y="21900"/>
                    <a:pt x="1530" y="22972"/>
                  </a:cubicBezTo>
                  <a:cubicBezTo>
                    <a:pt x="1644" y="23817"/>
                    <a:pt x="1850" y="24639"/>
                    <a:pt x="2123" y="25438"/>
                  </a:cubicBezTo>
                  <a:cubicBezTo>
                    <a:pt x="2466" y="26465"/>
                    <a:pt x="2831" y="27469"/>
                    <a:pt x="3310" y="28428"/>
                  </a:cubicBezTo>
                  <a:cubicBezTo>
                    <a:pt x="3698" y="29227"/>
                    <a:pt x="4178" y="29934"/>
                    <a:pt x="4908" y="30436"/>
                  </a:cubicBezTo>
                  <a:cubicBezTo>
                    <a:pt x="6164" y="31326"/>
                    <a:pt x="7624" y="31463"/>
                    <a:pt x="9085" y="31532"/>
                  </a:cubicBezTo>
                  <a:cubicBezTo>
                    <a:pt x="10112" y="31600"/>
                    <a:pt x="11162" y="31646"/>
                    <a:pt x="12212" y="31669"/>
                  </a:cubicBezTo>
                  <a:cubicBezTo>
                    <a:pt x="12555" y="31669"/>
                    <a:pt x="12920" y="31669"/>
                    <a:pt x="13285" y="31692"/>
                  </a:cubicBezTo>
                  <a:cubicBezTo>
                    <a:pt x="14792" y="31692"/>
                    <a:pt x="16298" y="31874"/>
                    <a:pt x="17782" y="31966"/>
                  </a:cubicBezTo>
                  <a:cubicBezTo>
                    <a:pt x="18824" y="32025"/>
                    <a:pt x="19867" y="32134"/>
                    <a:pt x="20895" y="32134"/>
                  </a:cubicBezTo>
                  <a:cubicBezTo>
                    <a:pt x="21060" y="32134"/>
                    <a:pt x="21224" y="32132"/>
                    <a:pt x="21388" y="32125"/>
                  </a:cubicBezTo>
                  <a:cubicBezTo>
                    <a:pt x="22826" y="32103"/>
                    <a:pt x="24241" y="32080"/>
                    <a:pt x="25679" y="31943"/>
                  </a:cubicBezTo>
                  <a:cubicBezTo>
                    <a:pt x="27049" y="31806"/>
                    <a:pt x="28395" y="31646"/>
                    <a:pt x="29719" y="31326"/>
                  </a:cubicBezTo>
                  <a:cubicBezTo>
                    <a:pt x="30792" y="31053"/>
                    <a:pt x="31842" y="30733"/>
                    <a:pt x="32709" y="30003"/>
                  </a:cubicBezTo>
                  <a:cubicBezTo>
                    <a:pt x="33851" y="29021"/>
                    <a:pt x="34284" y="27629"/>
                    <a:pt x="34650" y="26236"/>
                  </a:cubicBezTo>
                  <a:cubicBezTo>
                    <a:pt x="34878" y="25438"/>
                    <a:pt x="34946" y="24616"/>
                    <a:pt x="35015" y="23794"/>
                  </a:cubicBezTo>
                  <a:cubicBezTo>
                    <a:pt x="35038" y="23338"/>
                    <a:pt x="35060" y="22881"/>
                    <a:pt x="35106" y="22447"/>
                  </a:cubicBezTo>
                  <a:cubicBezTo>
                    <a:pt x="35266" y="20713"/>
                    <a:pt x="35289" y="18955"/>
                    <a:pt x="35357" y="17220"/>
                  </a:cubicBezTo>
                  <a:cubicBezTo>
                    <a:pt x="35403" y="16171"/>
                    <a:pt x="35357" y="15121"/>
                    <a:pt x="35403" y="14071"/>
                  </a:cubicBezTo>
                  <a:cubicBezTo>
                    <a:pt x="35426" y="13066"/>
                    <a:pt x="35494" y="12085"/>
                    <a:pt x="35517" y="11080"/>
                  </a:cubicBezTo>
                  <a:cubicBezTo>
                    <a:pt x="35563" y="9118"/>
                    <a:pt x="35677" y="7177"/>
                    <a:pt x="35722" y="5214"/>
                  </a:cubicBezTo>
                  <a:cubicBezTo>
                    <a:pt x="35745" y="3594"/>
                    <a:pt x="35722" y="1973"/>
                    <a:pt x="35677" y="353"/>
                  </a:cubicBezTo>
                  <a:cubicBezTo>
                    <a:pt x="35656" y="105"/>
                    <a:pt x="35580" y="7"/>
                    <a:pt x="35363" y="7"/>
                  </a:cubicBezTo>
                  <a:cubicBezTo>
                    <a:pt x="35340" y="7"/>
                    <a:pt x="35315" y="8"/>
                    <a:pt x="35289" y="10"/>
                  </a:cubicBezTo>
                  <a:cubicBezTo>
                    <a:pt x="35060" y="10"/>
                    <a:pt x="34822" y="0"/>
                    <a:pt x="34594" y="0"/>
                  </a:cubicBezTo>
                  <a:close/>
                </a:path>
              </a:pathLst>
            </a:custGeom>
            <a:solidFill>
              <a:srgbClr val="ED6D0D"/>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0" name="Google Shape;520;gf919c1f4cf_0_86"/>
            <p:cNvSpPr/>
            <p:nvPr/>
          </p:nvSpPr>
          <p:spPr>
            <a:xfrm>
              <a:off x="2733366" y="2618618"/>
              <a:ext cx="1574158" cy="703092"/>
            </a:xfrm>
            <a:custGeom>
              <a:avLst/>
              <a:gdLst/>
              <a:ahLst/>
              <a:cxnLst/>
              <a:rect l="l" t="t" r="r" b="b"/>
              <a:pathLst>
                <a:path w="35458" h="19874" extrusionOk="0">
                  <a:moveTo>
                    <a:pt x="17250" y="1"/>
                  </a:moveTo>
                  <a:cubicBezTo>
                    <a:pt x="17168" y="1"/>
                    <a:pt x="17085" y="4"/>
                    <a:pt x="17003" y="10"/>
                  </a:cubicBezTo>
                  <a:cubicBezTo>
                    <a:pt x="15633" y="124"/>
                    <a:pt x="14286" y="238"/>
                    <a:pt x="12940" y="398"/>
                  </a:cubicBezTo>
                  <a:cubicBezTo>
                    <a:pt x="10634" y="672"/>
                    <a:pt x="8352" y="992"/>
                    <a:pt x="6115" y="1722"/>
                  </a:cubicBezTo>
                  <a:cubicBezTo>
                    <a:pt x="3627" y="2544"/>
                    <a:pt x="1892" y="4096"/>
                    <a:pt x="1230" y="6721"/>
                  </a:cubicBezTo>
                  <a:cubicBezTo>
                    <a:pt x="933" y="7839"/>
                    <a:pt x="774" y="9003"/>
                    <a:pt x="637" y="10167"/>
                  </a:cubicBezTo>
                  <a:cubicBezTo>
                    <a:pt x="431" y="11811"/>
                    <a:pt x="317" y="13477"/>
                    <a:pt x="226" y="15120"/>
                  </a:cubicBezTo>
                  <a:cubicBezTo>
                    <a:pt x="135" y="16604"/>
                    <a:pt x="89" y="18088"/>
                    <a:pt x="20" y="19548"/>
                  </a:cubicBezTo>
                  <a:cubicBezTo>
                    <a:pt x="1" y="19804"/>
                    <a:pt x="82" y="19873"/>
                    <a:pt x="265" y="19873"/>
                  </a:cubicBezTo>
                  <a:cubicBezTo>
                    <a:pt x="295" y="19873"/>
                    <a:pt x="328" y="19871"/>
                    <a:pt x="363" y="19868"/>
                  </a:cubicBezTo>
                  <a:cubicBezTo>
                    <a:pt x="386" y="19845"/>
                    <a:pt x="409" y="19845"/>
                    <a:pt x="454" y="19845"/>
                  </a:cubicBezTo>
                  <a:cubicBezTo>
                    <a:pt x="797" y="19800"/>
                    <a:pt x="1162" y="19777"/>
                    <a:pt x="1527" y="19754"/>
                  </a:cubicBezTo>
                  <a:cubicBezTo>
                    <a:pt x="3558" y="19594"/>
                    <a:pt x="5590" y="19434"/>
                    <a:pt x="7621" y="19297"/>
                  </a:cubicBezTo>
                  <a:cubicBezTo>
                    <a:pt x="9014" y="19229"/>
                    <a:pt x="10406" y="19092"/>
                    <a:pt x="11798" y="19069"/>
                  </a:cubicBezTo>
                  <a:cubicBezTo>
                    <a:pt x="14058" y="19023"/>
                    <a:pt x="16318" y="18932"/>
                    <a:pt x="18577" y="18841"/>
                  </a:cubicBezTo>
                  <a:cubicBezTo>
                    <a:pt x="20746" y="18750"/>
                    <a:pt x="22891" y="18590"/>
                    <a:pt x="25037" y="18499"/>
                  </a:cubicBezTo>
                  <a:cubicBezTo>
                    <a:pt x="26475" y="18453"/>
                    <a:pt x="27913" y="18453"/>
                    <a:pt x="29351" y="18384"/>
                  </a:cubicBezTo>
                  <a:cubicBezTo>
                    <a:pt x="30435" y="18345"/>
                    <a:pt x="31536" y="18289"/>
                    <a:pt x="32639" y="18289"/>
                  </a:cubicBezTo>
                  <a:cubicBezTo>
                    <a:pt x="32813" y="18289"/>
                    <a:pt x="32988" y="18290"/>
                    <a:pt x="33163" y="18293"/>
                  </a:cubicBezTo>
                  <a:cubicBezTo>
                    <a:pt x="33642" y="18293"/>
                    <a:pt x="34109" y="18216"/>
                    <a:pt x="34582" y="18216"/>
                  </a:cubicBezTo>
                  <a:cubicBezTo>
                    <a:pt x="34739" y="18216"/>
                    <a:pt x="34898" y="18225"/>
                    <a:pt x="35057" y="18247"/>
                  </a:cubicBezTo>
                  <a:cubicBezTo>
                    <a:pt x="35102" y="18253"/>
                    <a:pt x="35149" y="18259"/>
                    <a:pt x="35194" y="18259"/>
                  </a:cubicBezTo>
                  <a:cubicBezTo>
                    <a:pt x="35335" y="18259"/>
                    <a:pt x="35457" y="18205"/>
                    <a:pt x="35423" y="17928"/>
                  </a:cubicBezTo>
                  <a:cubicBezTo>
                    <a:pt x="35308" y="16946"/>
                    <a:pt x="35240" y="15965"/>
                    <a:pt x="35149" y="14961"/>
                  </a:cubicBezTo>
                  <a:lnTo>
                    <a:pt x="35171" y="14961"/>
                  </a:lnTo>
                  <a:cubicBezTo>
                    <a:pt x="35171" y="14801"/>
                    <a:pt x="35149" y="14664"/>
                    <a:pt x="35149" y="14504"/>
                  </a:cubicBezTo>
                  <a:cubicBezTo>
                    <a:pt x="35012" y="12952"/>
                    <a:pt x="34783" y="11400"/>
                    <a:pt x="34624" y="9848"/>
                  </a:cubicBezTo>
                  <a:cubicBezTo>
                    <a:pt x="34441" y="8113"/>
                    <a:pt x="34281" y="6378"/>
                    <a:pt x="33733" y="4735"/>
                  </a:cubicBezTo>
                  <a:cubicBezTo>
                    <a:pt x="33437" y="3890"/>
                    <a:pt x="32957" y="3114"/>
                    <a:pt x="32227" y="2589"/>
                  </a:cubicBezTo>
                  <a:cubicBezTo>
                    <a:pt x="30926" y="1722"/>
                    <a:pt x="29488" y="1151"/>
                    <a:pt x="27981" y="786"/>
                  </a:cubicBezTo>
                  <a:cubicBezTo>
                    <a:pt x="26594" y="461"/>
                    <a:pt x="25187" y="259"/>
                    <a:pt x="23778" y="259"/>
                  </a:cubicBezTo>
                  <a:cubicBezTo>
                    <a:pt x="23703" y="259"/>
                    <a:pt x="23628" y="260"/>
                    <a:pt x="23553" y="261"/>
                  </a:cubicBezTo>
                  <a:cubicBezTo>
                    <a:pt x="23089" y="269"/>
                    <a:pt x="22623" y="274"/>
                    <a:pt x="22155" y="274"/>
                  </a:cubicBezTo>
                  <a:cubicBezTo>
                    <a:pt x="21220" y="274"/>
                    <a:pt x="20282" y="254"/>
                    <a:pt x="19354" y="193"/>
                  </a:cubicBezTo>
                  <a:cubicBezTo>
                    <a:pt x="19148" y="170"/>
                    <a:pt x="18943" y="170"/>
                    <a:pt x="18760" y="147"/>
                  </a:cubicBezTo>
                  <a:cubicBezTo>
                    <a:pt x="18249" y="108"/>
                    <a:pt x="17756" y="1"/>
                    <a:pt x="172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1" name="Google Shape;521;gf919c1f4cf_0_86"/>
            <p:cNvSpPr/>
            <p:nvPr/>
          </p:nvSpPr>
          <p:spPr>
            <a:xfrm>
              <a:off x="2676500" y="2588158"/>
              <a:ext cx="919110" cy="1869064"/>
            </a:xfrm>
            <a:custGeom>
              <a:avLst/>
              <a:gdLst/>
              <a:ahLst/>
              <a:cxnLst/>
              <a:rect l="l" t="t" r="r" b="b"/>
              <a:pathLst>
                <a:path w="20703" h="52832" extrusionOk="0">
                  <a:moveTo>
                    <a:pt x="18567" y="0"/>
                  </a:moveTo>
                  <a:cubicBezTo>
                    <a:pt x="18310" y="0"/>
                    <a:pt x="18049" y="4"/>
                    <a:pt x="17781" y="4"/>
                  </a:cubicBezTo>
                  <a:cubicBezTo>
                    <a:pt x="17719" y="2"/>
                    <a:pt x="17656" y="1"/>
                    <a:pt x="17592" y="1"/>
                  </a:cubicBezTo>
                  <a:cubicBezTo>
                    <a:pt x="16940" y="1"/>
                    <a:pt x="16252" y="101"/>
                    <a:pt x="15544" y="163"/>
                  </a:cubicBezTo>
                  <a:cubicBezTo>
                    <a:pt x="13970" y="300"/>
                    <a:pt x="12372" y="460"/>
                    <a:pt x="10797" y="734"/>
                  </a:cubicBezTo>
                  <a:cubicBezTo>
                    <a:pt x="8994" y="1031"/>
                    <a:pt x="7213" y="1419"/>
                    <a:pt x="5524" y="2218"/>
                  </a:cubicBezTo>
                  <a:cubicBezTo>
                    <a:pt x="4748" y="2606"/>
                    <a:pt x="4132" y="3108"/>
                    <a:pt x="3493" y="3633"/>
                  </a:cubicBezTo>
                  <a:cubicBezTo>
                    <a:pt x="2351" y="4660"/>
                    <a:pt x="1758" y="6007"/>
                    <a:pt x="1393" y="7468"/>
                  </a:cubicBezTo>
                  <a:cubicBezTo>
                    <a:pt x="1210" y="8198"/>
                    <a:pt x="1028" y="8951"/>
                    <a:pt x="959" y="9727"/>
                  </a:cubicBezTo>
                  <a:cubicBezTo>
                    <a:pt x="913" y="10344"/>
                    <a:pt x="731" y="10937"/>
                    <a:pt x="685" y="11553"/>
                  </a:cubicBezTo>
                  <a:cubicBezTo>
                    <a:pt x="571" y="13105"/>
                    <a:pt x="343" y="14612"/>
                    <a:pt x="274" y="16164"/>
                  </a:cubicBezTo>
                  <a:cubicBezTo>
                    <a:pt x="229" y="17397"/>
                    <a:pt x="206" y="18629"/>
                    <a:pt x="183" y="19862"/>
                  </a:cubicBezTo>
                  <a:cubicBezTo>
                    <a:pt x="160" y="20775"/>
                    <a:pt x="46" y="21688"/>
                    <a:pt x="46" y="22601"/>
                  </a:cubicBezTo>
                  <a:cubicBezTo>
                    <a:pt x="23" y="23719"/>
                    <a:pt x="0" y="24838"/>
                    <a:pt x="23" y="25956"/>
                  </a:cubicBezTo>
                  <a:cubicBezTo>
                    <a:pt x="23" y="26778"/>
                    <a:pt x="115" y="27599"/>
                    <a:pt x="183" y="28421"/>
                  </a:cubicBezTo>
                  <a:cubicBezTo>
                    <a:pt x="252" y="29540"/>
                    <a:pt x="297" y="30658"/>
                    <a:pt x="388" y="31776"/>
                  </a:cubicBezTo>
                  <a:cubicBezTo>
                    <a:pt x="503" y="33306"/>
                    <a:pt x="594" y="34858"/>
                    <a:pt x="731" y="36387"/>
                  </a:cubicBezTo>
                  <a:cubicBezTo>
                    <a:pt x="868" y="37871"/>
                    <a:pt x="1050" y="39377"/>
                    <a:pt x="1210" y="40861"/>
                  </a:cubicBezTo>
                  <a:cubicBezTo>
                    <a:pt x="1393" y="42641"/>
                    <a:pt x="1781" y="44376"/>
                    <a:pt x="2283" y="46065"/>
                  </a:cubicBezTo>
                  <a:cubicBezTo>
                    <a:pt x="2739" y="47640"/>
                    <a:pt x="3379" y="49169"/>
                    <a:pt x="4406" y="50470"/>
                  </a:cubicBezTo>
                  <a:cubicBezTo>
                    <a:pt x="5227" y="51520"/>
                    <a:pt x="6346" y="52114"/>
                    <a:pt x="7624" y="52410"/>
                  </a:cubicBezTo>
                  <a:cubicBezTo>
                    <a:pt x="9153" y="52753"/>
                    <a:pt x="10706" y="52821"/>
                    <a:pt x="12235" y="52821"/>
                  </a:cubicBezTo>
                  <a:cubicBezTo>
                    <a:pt x="12357" y="52829"/>
                    <a:pt x="12478" y="52831"/>
                    <a:pt x="12599" y="52831"/>
                  </a:cubicBezTo>
                  <a:cubicBezTo>
                    <a:pt x="12841" y="52831"/>
                    <a:pt x="13079" y="52821"/>
                    <a:pt x="13308" y="52821"/>
                  </a:cubicBezTo>
                  <a:lnTo>
                    <a:pt x="13353" y="51840"/>
                  </a:lnTo>
                  <a:cubicBezTo>
                    <a:pt x="12303" y="51817"/>
                    <a:pt x="11253" y="51771"/>
                    <a:pt x="10226" y="51703"/>
                  </a:cubicBezTo>
                  <a:cubicBezTo>
                    <a:pt x="8765" y="51634"/>
                    <a:pt x="7305" y="51497"/>
                    <a:pt x="6049" y="50607"/>
                  </a:cubicBezTo>
                  <a:cubicBezTo>
                    <a:pt x="5319" y="50105"/>
                    <a:pt x="4839" y="49398"/>
                    <a:pt x="4451" y="48599"/>
                  </a:cubicBezTo>
                  <a:cubicBezTo>
                    <a:pt x="3972" y="47640"/>
                    <a:pt x="3607" y="46636"/>
                    <a:pt x="3264" y="45609"/>
                  </a:cubicBezTo>
                  <a:cubicBezTo>
                    <a:pt x="2991" y="44810"/>
                    <a:pt x="2785" y="43988"/>
                    <a:pt x="2671" y="43143"/>
                  </a:cubicBezTo>
                  <a:cubicBezTo>
                    <a:pt x="2488" y="42071"/>
                    <a:pt x="2306" y="41021"/>
                    <a:pt x="2169" y="39971"/>
                  </a:cubicBezTo>
                  <a:cubicBezTo>
                    <a:pt x="2055" y="39149"/>
                    <a:pt x="2009" y="38327"/>
                    <a:pt x="1941" y="37506"/>
                  </a:cubicBezTo>
                  <a:cubicBezTo>
                    <a:pt x="1826" y="36113"/>
                    <a:pt x="1690" y="34698"/>
                    <a:pt x="1598" y="33306"/>
                  </a:cubicBezTo>
                  <a:cubicBezTo>
                    <a:pt x="1484" y="31845"/>
                    <a:pt x="1347" y="30361"/>
                    <a:pt x="1301" y="28900"/>
                  </a:cubicBezTo>
                  <a:cubicBezTo>
                    <a:pt x="1256" y="26755"/>
                    <a:pt x="1142" y="24609"/>
                    <a:pt x="1233" y="22487"/>
                  </a:cubicBezTo>
                  <a:cubicBezTo>
                    <a:pt x="1256" y="21733"/>
                    <a:pt x="1256" y="21642"/>
                    <a:pt x="1826" y="21619"/>
                  </a:cubicBezTo>
                  <a:lnTo>
                    <a:pt x="1735" y="20706"/>
                  </a:lnTo>
                  <a:cubicBezTo>
                    <a:pt x="1712" y="20706"/>
                    <a:pt x="1667" y="20706"/>
                    <a:pt x="1644" y="20729"/>
                  </a:cubicBezTo>
                  <a:cubicBezTo>
                    <a:pt x="1609" y="20732"/>
                    <a:pt x="1576" y="20734"/>
                    <a:pt x="1546" y="20734"/>
                  </a:cubicBezTo>
                  <a:cubicBezTo>
                    <a:pt x="1363" y="20734"/>
                    <a:pt x="1282" y="20665"/>
                    <a:pt x="1301" y="20409"/>
                  </a:cubicBezTo>
                  <a:cubicBezTo>
                    <a:pt x="1370" y="18949"/>
                    <a:pt x="1416" y="17465"/>
                    <a:pt x="1507" y="15981"/>
                  </a:cubicBezTo>
                  <a:cubicBezTo>
                    <a:pt x="1621" y="14338"/>
                    <a:pt x="1712" y="12672"/>
                    <a:pt x="1918" y="11028"/>
                  </a:cubicBezTo>
                  <a:cubicBezTo>
                    <a:pt x="2055" y="9864"/>
                    <a:pt x="2214" y="8700"/>
                    <a:pt x="2511" y="7582"/>
                  </a:cubicBezTo>
                  <a:cubicBezTo>
                    <a:pt x="3173" y="4957"/>
                    <a:pt x="4908" y="3405"/>
                    <a:pt x="7419" y="2583"/>
                  </a:cubicBezTo>
                  <a:cubicBezTo>
                    <a:pt x="9633" y="1853"/>
                    <a:pt x="11915" y="1533"/>
                    <a:pt x="14243" y="1259"/>
                  </a:cubicBezTo>
                  <a:cubicBezTo>
                    <a:pt x="15590" y="1099"/>
                    <a:pt x="16937" y="985"/>
                    <a:pt x="18284" y="871"/>
                  </a:cubicBezTo>
                  <a:cubicBezTo>
                    <a:pt x="18366" y="865"/>
                    <a:pt x="18449" y="862"/>
                    <a:pt x="18531" y="862"/>
                  </a:cubicBezTo>
                  <a:cubicBezTo>
                    <a:pt x="19037" y="862"/>
                    <a:pt x="19530" y="969"/>
                    <a:pt x="20041" y="1008"/>
                  </a:cubicBezTo>
                  <a:cubicBezTo>
                    <a:pt x="20246" y="1031"/>
                    <a:pt x="20429" y="1031"/>
                    <a:pt x="20635" y="1054"/>
                  </a:cubicBezTo>
                  <a:lnTo>
                    <a:pt x="20703" y="232"/>
                  </a:lnTo>
                  <a:cubicBezTo>
                    <a:pt x="20680" y="232"/>
                    <a:pt x="20635" y="209"/>
                    <a:pt x="20612" y="209"/>
                  </a:cubicBezTo>
                  <a:cubicBezTo>
                    <a:pt x="19942" y="25"/>
                    <a:pt x="19273" y="0"/>
                    <a:pt x="18567"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2" name="Google Shape;522;gf919c1f4cf_0_86"/>
            <p:cNvSpPr/>
            <p:nvPr/>
          </p:nvSpPr>
          <p:spPr>
            <a:xfrm>
              <a:off x="4974391" y="2554811"/>
              <a:ext cx="1652400" cy="1779311"/>
            </a:xfrm>
            <a:custGeom>
              <a:avLst/>
              <a:gdLst/>
              <a:ahLst/>
              <a:cxnLst/>
              <a:rect l="l" t="t" r="r" b="b"/>
              <a:pathLst>
                <a:path w="37093" h="50295" extrusionOk="0">
                  <a:moveTo>
                    <a:pt x="15254" y="1"/>
                  </a:moveTo>
                  <a:cubicBezTo>
                    <a:pt x="14378" y="1"/>
                    <a:pt x="13506" y="11"/>
                    <a:pt x="12623" y="11"/>
                  </a:cubicBezTo>
                  <a:lnTo>
                    <a:pt x="12623" y="57"/>
                  </a:lnTo>
                  <a:cubicBezTo>
                    <a:pt x="12247" y="57"/>
                    <a:pt x="11870" y="51"/>
                    <a:pt x="11496" y="51"/>
                  </a:cubicBezTo>
                  <a:cubicBezTo>
                    <a:pt x="11123" y="51"/>
                    <a:pt x="10752" y="57"/>
                    <a:pt x="10386" y="79"/>
                  </a:cubicBezTo>
                  <a:cubicBezTo>
                    <a:pt x="8948" y="148"/>
                    <a:pt x="7533" y="330"/>
                    <a:pt x="6118" y="604"/>
                  </a:cubicBezTo>
                  <a:cubicBezTo>
                    <a:pt x="5091" y="787"/>
                    <a:pt x="4064" y="1038"/>
                    <a:pt x="3242" y="1700"/>
                  </a:cubicBezTo>
                  <a:cubicBezTo>
                    <a:pt x="1964" y="2727"/>
                    <a:pt x="1028" y="4051"/>
                    <a:pt x="617" y="5626"/>
                  </a:cubicBezTo>
                  <a:cubicBezTo>
                    <a:pt x="298" y="6858"/>
                    <a:pt x="115" y="8137"/>
                    <a:pt x="24" y="9392"/>
                  </a:cubicBezTo>
                  <a:cubicBezTo>
                    <a:pt x="24" y="9529"/>
                    <a:pt x="1" y="9666"/>
                    <a:pt x="1" y="9803"/>
                  </a:cubicBezTo>
                  <a:lnTo>
                    <a:pt x="914" y="9871"/>
                  </a:lnTo>
                  <a:cubicBezTo>
                    <a:pt x="1028" y="8548"/>
                    <a:pt x="1234" y="7224"/>
                    <a:pt x="1553" y="5945"/>
                  </a:cubicBezTo>
                  <a:cubicBezTo>
                    <a:pt x="1850" y="4827"/>
                    <a:pt x="2535" y="3891"/>
                    <a:pt x="3265" y="3047"/>
                  </a:cubicBezTo>
                  <a:cubicBezTo>
                    <a:pt x="3927" y="2316"/>
                    <a:pt x="4863" y="1951"/>
                    <a:pt x="5844" y="1746"/>
                  </a:cubicBezTo>
                  <a:cubicBezTo>
                    <a:pt x="7168" y="1472"/>
                    <a:pt x="8492" y="1243"/>
                    <a:pt x="9861" y="1175"/>
                  </a:cubicBezTo>
                  <a:cubicBezTo>
                    <a:pt x="10697" y="1142"/>
                    <a:pt x="11545" y="1120"/>
                    <a:pt x="12387" y="1120"/>
                  </a:cubicBezTo>
                  <a:cubicBezTo>
                    <a:pt x="12695" y="1120"/>
                    <a:pt x="13002" y="1123"/>
                    <a:pt x="13308" y="1129"/>
                  </a:cubicBezTo>
                  <a:cubicBezTo>
                    <a:pt x="13749" y="1137"/>
                    <a:pt x="14191" y="1139"/>
                    <a:pt x="14633" y="1139"/>
                  </a:cubicBezTo>
                  <a:cubicBezTo>
                    <a:pt x="15517" y="1139"/>
                    <a:pt x="16405" y="1129"/>
                    <a:pt x="17303" y="1129"/>
                  </a:cubicBezTo>
                  <a:cubicBezTo>
                    <a:pt x="18649" y="1152"/>
                    <a:pt x="20019" y="1152"/>
                    <a:pt x="21388" y="1175"/>
                  </a:cubicBezTo>
                  <a:cubicBezTo>
                    <a:pt x="22438" y="1198"/>
                    <a:pt x="23511" y="1221"/>
                    <a:pt x="24561" y="1312"/>
                  </a:cubicBezTo>
                  <a:cubicBezTo>
                    <a:pt x="26319" y="1472"/>
                    <a:pt x="28030" y="1791"/>
                    <a:pt x="29674" y="2499"/>
                  </a:cubicBezTo>
                  <a:cubicBezTo>
                    <a:pt x="30701" y="2932"/>
                    <a:pt x="31660" y="3412"/>
                    <a:pt x="32436" y="4211"/>
                  </a:cubicBezTo>
                  <a:cubicBezTo>
                    <a:pt x="33235" y="5032"/>
                    <a:pt x="33691" y="6060"/>
                    <a:pt x="33988" y="7178"/>
                  </a:cubicBezTo>
                  <a:cubicBezTo>
                    <a:pt x="34376" y="8639"/>
                    <a:pt x="34490" y="10168"/>
                    <a:pt x="34695" y="11675"/>
                  </a:cubicBezTo>
                  <a:cubicBezTo>
                    <a:pt x="34718" y="11857"/>
                    <a:pt x="34718" y="12040"/>
                    <a:pt x="34741" y="12200"/>
                  </a:cubicBezTo>
                  <a:cubicBezTo>
                    <a:pt x="34718" y="12200"/>
                    <a:pt x="34718" y="12222"/>
                    <a:pt x="34695" y="12222"/>
                  </a:cubicBezTo>
                  <a:cubicBezTo>
                    <a:pt x="34764" y="12816"/>
                    <a:pt x="34832" y="13409"/>
                    <a:pt x="34878" y="14003"/>
                  </a:cubicBezTo>
                  <a:cubicBezTo>
                    <a:pt x="34924" y="14436"/>
                    <a:pt x="34924" y="14870"/>
                    <a:pt x="34969" y="15327"/>
                  </a:cubicBezTo>
                  <a:cubicBezTo>
                    <a:pt x="35061" y="16833"/>
                    <a:pt x="35106" y="18317"/>
                    <a:pt x="35289" y="19823"/>
                  </a:cubicBezTo>
                  <a:cubicBezTo>
                    <a:pt x="35335" y="20166"/>
                    <a:pt x="35312" y="20508"/>
                    <a:pt x="35335" y="20850"/>
                  </a:cubicBezTo>
                  <a:cubicBezTo>
                    <a:pt x="35380" y="21124"/>
                    <a:pt x="35289" y="21193"/>
                    <a:pt x="34992" y="21193"/>
                  </a:cubicBezTo>
                  <a:lnTo>
                    <a:pt x="33691" y="21193"/>
                  </a:lnTo>
                  <a:lnTo>
                    <a:pt x="33691" y="21992"/>
                  </a:lnTo>
                  <a:lnTo>
                    <a:pt x="34878" y="21992"/>
                  </a:lnTo>
                  <a:cubicBezTo>
                    <a:pt x="35312" y="22014"/>
                    <a:pt x="35471" y="22151"/>
                    <a:pt x="35494" y="22608"/>
                  </a:cubicBezTo>
                  <a:cubicBezTo>
                    <a:pt x="35540" y="24069"/>
                    <a:pt x="35700" y="25507"/>
                    <a:pt x="35723" y="26967"/>
                  </a:cubicBezTo>
                  <a:cubicBezTo>
                    <a:pt x="35745" y="27538"/>
                    <a:pt x="35745" y="28109"/>
                    <a:pt x="35745" y="28679"/>
                  </a:cubicBezTo>
                  <a:cubicBezTo>
                    <a:pt x="35745" y="29273"/>
                    <a:pt x="35814" y="29866"/>
                    <a:pt x="35814" y="30483"/>
                  </a:cubicBezTo>
                  <a:cubicBezTo>
                    <a:pt x="35791" y="31441"/>
                    <a:pt x="35791" y="32400"/>
                    <a:pt x="35768" y="33359"/>
                  </a:cubicBezTo>
                  <a:cubicBezTo>
                    <a:pt x="35768" y="34386"/>
                    <a:pt x="35768" y="35413"/>
                    <a:pt x="35723" y="36440"/>
                  </a:cubicBezTo>
                  <a:cubicBezTo>
                    <a:pt x="35654" y="38403"/>
                    <a:pt x="35563" y="40366"/>
                    <a:pt x="35471" y="42306"/>
                  </a:cubicBezTo>
                  <a:cubicBezTo>
                    <a:pt x="35403" y="43813"/>
                    <a:pt x="35312" y="45296"/>
                    <a:pt x="35038" y="46757"/>
                  </a:cubicBezTo>
                  <a:cubicBezTo>
                    <a:pt x="34810" y="47921"/>
                    <a:pt x="34513" y="49040"/>
                    <a:pt x="34079" y="50112"/>
                  </a:cubicBezTo>
                  <a:lnTo>
                    <a:pt x="34832" y="50295"/>
                  </a:lnTo>
                  <a:cubicBezTo>
                    <a:pt x="34969" y="49953"/>
                    <a:pt x="35106" y="49610"/>
                    <a:pt x="35243" y="49291"/>
                  </a:cubicBezTo>
                  <a:cubicBezTo>
                    <a:pt x="35745" y="48104"/>
                    <a:pt x="35951" y="46871"/>
                    <a:pt x="36133" y="45616"/>
                  </a:cubicBezTo>
                  <a:cubicBezTo>
                    <a:pt x="36362" y="44246"/>
                    <a:pt x="36453" y="42877"/>
                    <a:pt x="36567" y="41507"/>
                  </a:cubicBezTo>
                  <a:cubicBezTo>
                    <a:pt x="36636" y="40800"/>
                    <a:pt x="36773" y="40069"/>
                    <a:pt x="36727" y="39384"/>
                  </a:cubicBezTo>
                  <a:cubicBezTo>
                    <a:pt x="36704" y="38631"/>
                    <a:pt x="36773" y="37878"/>
                    <a:pt x="36795" y="37148"/>
                  </a:cubicBezTo>
                  <a:cubicBezTo>
                    <a:pt x="36818" y="36212"/>
                    <a:pt x="36909" y="35276"/>
                    <a:pt x="36955" y="34340"/>
                  </a:cubicBezTo>
                  <a:cubicBezTo>
                    <a:pt x="36978" y="33153"/>
                    <a:pt x="36955" y="31943"/>
                    <a:pt x="37001" y="30756"/>
                  </a:cubicBezTo>
                  <a:cubicBezTo>
                    <a:pt x="37092" y="28520"/>
                    <a:pt x="36978" y="26283"/>
                    <a:pt x="36887" y="24046"/>
                  </a:cubicBezTo>
                  <a:cubicBezTo>
                    <a:pt x="36864" y="23179"/>
                    <a:pt x="36727" y="22334"/>
                    <a:pt x="36681" y="21467"/>
                  </a:cubicBezTo>
                  <a:cubicBezTo>
                    <a:pt x="36590" y="19709"/>
                    <a:pt x="36407" y="17974"/>
                    <a:pt x="36270" y="16217"/>
                  </a:cubicBezTo>
                  <a:cubicBezTo>
                    <a:pt x="36156" y="14619"/>
                    <a:pt x="36065" y="12998"/>
                    <a:pt x="35905" y="11401"/>
                  </a:cubicBezTo>
                  <a:cubicBezTo>
                    <a:pt x="35700" y="9666"/>
                    <a:pt x="35517" y="7931"/>
                    <a:pt x="34969" y="6265"/>
                  </a:cubicBezTo>
                  <a:cubicBezTo>
                    <a:pt x="34627" y="5192"/>
                    <a:pt x="34079" y="4234"/>
                    <a:pt x="33326" y="3435"/>
                  </a:cubicBezTo>
                  <a:cubicBezTo>
                    <a:pt x="32048" y="2111"/>
                    <a:pt x="30381" y="1380"/>
                    <a:pt x="28670" y="878"/>
                  </a:cubicBezTo>
                  <a:cubicBezTo>
                    <a:pt x="26501" y="285"/>
                    <a:pt x="24241" y="148"/>
                    <a:pt x="22005" y="79"/>
                  </a:cubicBezTo>
                  <a:cubicBezTo>
                    <a:pt x="20179" y="11"/>
                    <a:pt x="18375" y="57"/>
                    <a:pt x="16572" y="11"/>
                  </a:cubicBezTo>
                  <a:cubicBezTo>
                    <a:pt x="16131" y="3"/>
                    <a:pt x="15692" y="1"/>
                    <a:pt x="15254"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3" name="Google Shape;523;gf919c1f4cf_0_86"/>
            <p:cNvSpPr/>
            <p:nvPr/>
          </p:nvSpPr>
          <p:spPr>
            <a:xfrm>
              <a:off x="4972387" y="3316472"/>
              <a:ext cx="1597429" cy="1114356"/>
            </a:xfrm>
            <a:custGeom>
              <a:avLst/>
              <a:gdLst/>
              <a:ahLst/>
              <a:cxnLst/>
              <a:rect l="l" t="t" r="r" b="b"/>
              <a:pathLst>
                <a:path w="35859" h="31499" extrusionOk="0">
                  <a:moveTo>
                    <a:pt x="487" y="1"/>
                  </a:moveTo>
                  <a:cubicBezTo>
                    <a:pt x="355" y="1"/>
                    <a:pt x="320" y="73"/>
                    <a:pt x="320" y="233"/>
                  </a:cubicBezTo>
                  <a:cubicBezTo>
                    <a:pt x="297" y="850"/>
                    <a:pt x="274" y="1466"/>
                    <a:pt x="251" y="2082"/>
                  </a:cubicBezTo>
                  <a:cubicBezTo>
                    <a:pt x="229" y="3520"/>
                    <a:pt x="206" y="4981"/>
                    <a:pt x="160" y="6419"/>
                  </a:cubicBezTo>
                  <a:cubicBezTo>
                    <a:pt x="92" y="8382"/>
                    <a:pt x="0" y="10345"/>
                    <a:pt x="46" y="12308"/>
                  </a:cubicBezTo>
                  <a:cubicBezTo>
                    <a:pt x="114" y="14043"/>
                    <a:pt x="183" y="15777"/>
                    <a:pt x="320" y="17489"/>
                  </a:cubicBezTo>
                  <a:cubicBezTo>
                    <a:pt x="434" y="19292"/>
                    <a:pt x="525" y="21073"/>
                    <a:pt x="662" y="22853"/>
                  </a:cubicBezTo>
                  <a:cubicBezTo>
                    <a:pt x="776" y="24246"/>
                    <a:pt x="1050" y="25615"/>
                    <a:pt x="1621" y="26893"/>
                  </a:cubicBezTo>
                  <a:cubicBezTo>
                    <a:pt x="1986" y="27692"/>
                    <a:pt x="2557" y="28331"/>
                    <a:pt x="3196" y="28948"/>
                  </a:cubicBezTo>
                  <a:cubicBezTo>
                    <a:pt x="4109" y="29815"/>
                    <a:pt x="5159" y="30363"/>
                    <a:pt x="6369" y="30659"/>
                  </a:cubicBezTo>
                  <a:cubicBezTo>
                    <a:pt x="8240" y="31093"/>
                    <a:pt x="10180" y="31184"/>
                    <a:pt x="12098" y="31299"/>
                  </a:cubicBezTo>
                  <a:cubicBezTo>
                    <a:pt x="13955" y="31427"/>
                    <a:pt x="15802" y="31499"/>
                    <a:pt x="17645" y="31499"/>
                  </a:cubicBezTo>
                  <a:cubicBezTo>
                    <a:pt x="18429" y="31499"/>
                    <a:pt x="19212" y="31486"/>
                    <a:pt x="19995" y="31458"/>
                  </a:cubicBezTo>
                  <a:cubicBezTo>
                    <a:pt x="21147" y="31405"/>
                    <a:pt x="22294" y="31393"/>
                    <a:pt x="23440" y="31393"/>
                  </a:cubicBezTo>
                  <a:cubicBezTo>
                    <a:pt x="24370" y="31393"/>
                    <a:pt x="25299" y="31401"/>
                    <a:pt x="26227" y="31401"/>
                  </a:cubicBezTo>
                  <a:cubicBezTo>
                    <a:pt x="27102" y="31401"/>
                    <a:pt x="27977" y="31394"/>
                    <a:pt x="28851" y="31367"/>
                  </a:cubicBezTo>
                  <a:cubicBezTo>
                    <a:pt x="29810" y="31367"/>
                    <a:pt x="30723" y="31276"/>
                    <a:pt x="31613" y="31002"/>
                  </a:cubicBezTo>
                  <a:cubicBezTo>
                    <a:pt x="32412" y="30774"/>
                    <a:pt x="33188" y="30431"/>
                    <a:pt x="33622" y="29632"/>
                  </a:cubicBezTo>
                  <a:cubicBezTo>
                    <a:pt x="33805" y="29290"/>
                    <a:pt x="33964" y="28948"/>
                    <a:pt x="34124" y="28582"/>
                  </a:cubicBezTo>
                  <a:cubicBezTo>
                    <a:pt x="34558" y="27510"/>
                    <a:pt x="34855" y="26391"/>
                    <a:pt x="35083" y="25227"/>
                  </a:cubicBezTo>
                  <a:cubicBezTo>
                    <a:pt x="35357" y="23766"/>
                    <a:pt x="35425" y="22283"/>
                    <a:pt x="35516" y="20776"/>
                  </a:cubicBezTo>
                  <a:cubicBezTo>
                    <a:pt x="35608" y="18836"/>
                    <a:pt x="35699" y="16873"/>
                    <a:pt x="35768" y="14910"/>
                  </a:cubicBezTo>
                  <a:cubicBezTo>
                    <a:pt x="35790" y="13883"/>
                    <a:pt x="35813" y="12856"/>
                    <a:pt x="35813" y="11829"/>
                  </a:cubicBezTo>
                  <a:cubicBezTo>
                    <a:pt x="35836" y="10870"/>
                    <a:pt x="35836" y="9911"/>
                    <a:pt x="35859" y="8953"/>
                  </a:cubicBezTo>
                  <a:cubicBezTo>
                    <a:pt x="35859" y="8336"/>
                    <a:pt x="35768" y="7743"/>
                    <a:pt x="35790" y="7149"/>
                  </a:cubicBezTo>
                  <a:cubicBezTo>
                    <a:pt x="35790" y="6579"/>
                    <a:pt x="35790" y="6008"/>
                    <a:pt x="35768" y="5437"/>
                  </a:cubicBezTo>
                  <a:cubicBezTo>
                    <a:pt x="35745" y="3977"/>
                    <a:pt x="35585" y="2539"/>
                    <a:pt x="35516" y="1078"/>
                  </a:cubicBezTo>
                  <a:cubicBezTo>
                    <a:pt x="35516" y="621"/>
                    <a:pt x="35357" y="484"/>
                    <a:pt x="34900" y="462"/>
                  </a:cubicBezTo>
                  <a:lnTo>
                    <a:pt x="33736" y="462"/>
                  </a:lnTo>
                  <a:cubicBezTo>
                    <a:pt x="32659" y="462"/>
                    <a:pt x="31596" y="491"/>
                    <a:pt x="30536" y="491"/>
                  </a:cubicBezTo>
                  <a:cubicBezTo>
                    <a:pt x="30271" y="491"/>
                    <a:pt x="30006" y="489"/>
                    <a:pt x="29742" y="484"/>
                  </a:cubicBezTo>
                  <a:cubicBezTo>
                    <a:pt x="27277" y="462"/>
                    <a:pt x="24811" y="370"/>
                    <a:pt x="22346" y="325"/>
                  </a:cubicBezTo>
                  <a:cubicBezTo>
                    <a:pt x="19653" y="279"/>
                    <a:pt x="16959" y="256"/>
                    <a:pt x="14266" y="233"/>
                  </a:cubicBezTo>
                  <a:cubicBezTo>
                    <a:pt x="13682" y="233"/>
                    <a:pt x="13112" y="263"/>
                    <a:pt x="12534" y="263"/>
                  </a:cubicBezTo>
                  <a:cubicBezTo>
                    <a:pt x="12389" y="263"/>
                    <a:pt x="12244" y="261"/>
                    <a:pt x="12098" y="256"/>
                  </a:cubicBezTo>
                  <a:cubicBezTo>
                    <a:pt x="10683" y="256"/>
                    <a:pt x="9267" y="211"/>
                    <a:pt x="7852" y="188"/>
                  </a:cubicBezTo>
                  <a:cubicBezTo>
                    <a:pt x="7583" y="183"/>
                    <a:pt x="7314" y="181"/>
                    <a:pt x="7045" y="181"/>
                  </a:cubicBezTo>
                  <a:cubicBezTo>
                    <a:pt x="6050" y="181"/>
                    <a:pt x="5059" y="208"/>
                    <a:pt x="4066" y="208"/>
                  </a:cubicBezTo>
                  <a:cubicBezTo>
                    <a:pt x="2896" y="208"/>
                    <a:pt x="1724" y="170"/>
                    <a:pt x="548" y="5"/>
                  </a:cubicBezTo>
                  <a:cubicBezTo>
                    <a:pt x="526" y="2"/>
                    <a:pt x="505" y="1"/>
                    <a:pt x="487" y="1"/>
                  </a:cubicBezTo>
                  <a:close/>
                </a:path>
              </a:pathLst>
            </a:custGeom>
            <a:solidFill>
              <a:srgbClr val="ED6D0D"/>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4" name="Google Shape;524;gf919c1f4cf_0_86"/>
            <p:cNvSpPr/>
            <p:nvPr/>
          </p:nvSpPr>
          <p:spPr>
            <a:xfrm>
              <a:off x="4984592" y="2594433"/>
              <a:ext cx="1564909" cy="710345"/>
            </a:xfrm>
            <a:custGeom>
              <a:avLst/>
              <a:gdLst/>
              <a:ahLst/>
              <a:cxnLst/>
              <a:rect l="l" t="t" r="r" b="b"/>
              <a:pathLst>
                <a:path w="35129" h="20079" extrusionOk="0">
                  <a:moveTo>
                    <a:pt x="12148" y="0"/>
                  </a:moveTo>
                  <a:cubicBezTo>
                    <a:pt x="11303" y="0"/>
                    <a:pt x="10468" y="22"/>
                    <a:pt x="9632" y="55"/>
                  </a:cubicBezTo>
                  <a:cubicBezTo>
                    <a:pt x="8263" y="123"/>
                    <a:pt x="6939" y="352"/>
                    <a:pt x="5592" y="626"/>
                  </a:cubicBezTo>
                  <a:cubicBezTo>
                    <a:pt x="4634" y="831"/>
                    <a:pt x="3698" y="1196"/>
                    <a:pt x="3036" y="1927"/>
                  </a:cubicBezTo>
                  <a:cubicBezTo>
                    <a:pt x="2306" y="2771"/>
                    <a:pt x="1621" y="3707"/>
                    <a:pt x="1324" y="4825"/>
                  </a:cubicBezTo>
                  <a:cubicBezTo>
                    <a:pt x="1005" y="6104"/>
                    <a:pt x="776" y="7428"/>
                    <a:pt x="685" y="8751"/>
                  </a:cubicBezTo>
                  <a:cubicBezTo>
                    <a:pt x="639" y="9185"/>
                    <a:pt x="616" y="9619"/>
                    <a:pt x="594" y="10075"/>
                  </a:cubicBezTo>
                  <a:cubicBezTo>
                    <a:pt x="571" y="10646"/>
                    <a:pt x="616" y="11239"/>
                    <a:pt x="571" y="11833"/>
                  </a:cubicBezTo>
                  <a:cubicBezTo>
                    <a:pt x="457" y="13453"/>
                    <a:pt x="343" y="15074"/>
                    <a:pt x="228" y="16717"/>
                  </a:cubicBezTo>
                  <a:cubicBezTo>
                    <a:pt x="160" y="17539"/>
                    <a:pt x="114" y="18384"/>
                    <a:pt x="46" y="19228"/>
                  </a:cubicBezTo>
                  <a:cubicBezTo>
                    <a:pt x="46" y="19411"/>
                    <a:pt x="0" y="19593"/>
                    <a:pt x="320" y="19593"/>
                  </a:cubicBezTo>
                  <a:cubicBezTo>
                    <a:pt x="1065" y="19593"/>
                    <a:pt x="1821" y="19624"/>
                    <a:pt x="2580" y="19624"/>
                  </a:cubicBezTo>
                  <a:cubicBezTo>
                    <a:pt x="2960" y="19624"/>
                    <a:pt x="3340" y="19616"/>
                    <a:pt x="3721" y="19593"/>
                  </a:cubicBezTo>
                  <a:cubicBezTo>
                    <a:pt x="4599" y="19548"/>
                    <a:pt x="5473" y="19536"/>
                    <a:pt x="6346" y="19536"/>
                  </a:cubicBezTo>
                  <a:cubicBezTo>
                    <a:pt x="7219" y="19536"/>
                    <a:pt x="8092" y="19548"/>
                    <a:pt x="8971" y="19548"/>
                  </a:cubicBezTo>
                  <a:cubicBezTo>
                    <a:pt x="9314" y="19544"/>
                    <a:pt x="9657" y="19542"/>
                    <a:pt x="9999" y="19542"/>
                  </a:cubicBezTo>
                  <a:cubicBezTo>
                    <a:pt x="11522" y="19542"/>
                    <a:pt x="13035" y="19579"/>
                    <a:pt x="14563" y="19616"/>
                  </a:cubicBezTo>
                  <a:cubicBezTo>
                    <a:pt x="16868" y="19639"/>
                    <a:pt x="19173" y="19707"/>
                    <a:pt x="21479" y="19753"/>
                  </a:cubicBezTo>
                  <a:cubicBezTo>
                    <a:pt x="23077" y="19799"/>
                    <a:pt x="24674" y="19822"/>
                    <a:pt x="26272" y="19936"/>
                  </a:cubicBezTo>
                  <a:cubicBezTo>
                    <a:pt x="27322" y="20004"/>
                    <a:pt x="28372" y="20004"/>
                    <a:pt x="29422" y="20050"/>
                  </a:cubicBezTo>
                  <a:cubicBezTo>
                    <a:pt x="30095" y="20073"/>
                    <a:pt x="30763" y="20078"/>
                    <a:pt x="31431" y="20078"/>
                  </a:cubicBezTo>
                  <a:cubicBezTo>
                    <a:pt x="32098" y="20078"/>
                    <a:pt x="32766" y="20073"/>
                    <a:pt x="33439" y="20073"/>
                  </a:cubicBezTo>
                  <a:lnTo>
                    <a:pt x="34763" y="20073"/>
                  </a:lnTo>
                  <a:cubicBezTo>
                    <a:pt x="35060" y="20073"/>
                    <a:pt x="35128" y="20004"/>
                    <a:pt x="35106" y="19730"/>
                  </a:cubicBezTo>
                  <a:cubicBezTo>
                    <a:pt x="35083" y="19388"/>
                    <a:pt x="35106" y="19046"/>
                    <a:pt x="35060" y="18703"/>
                  </a:cubicBezTo>
                  <a:cubicBezTo>
                    <a:pt x="34877" y="17197"/>
                    <a:pt x="34832" y="15713"/>
                    <a:pt x="34717" y="14207"/>
                  </a:cubicBezTo>
                  <a:cubicBezTo>
                    <a:pt x="34695" y="13750"/>
                    <a:pt x="34672" y="13316"/>
                    <a:pt x="34649" y="12883"/>
                  </a:cubicBezTo>
                  <a:cubicBezTo>
                    <a:pt x="34603" y="12289"/>
                    <a:pt x="34535" y="11696"/>
                    <a:pt x="34466" y="11102"/>
                  </a:cubicBezTo>
                  <a:cubicBezTo>
                    <a:pt x="34489" y="11102"/>
                    <a:pt x="34489" y="11080"/>
                    <a:pt x="34512" y="11080"/>
                  </a:cubicBezTo>
                  <a:cubicBezTo>
                    <a:pt x="34489" y="10920"/>
                    <a:pt x="34489" y="10737"/>
                    <a:pt x="34466" y="10555"/>
                  </a:cubicBezTo>
                  <a:cubicBezTo>
                    <a:pt x="34261" y="9048"/>
                    <a:pt x="34147" y="7519"/>
                    <a:pt x="33759" y="6058"/>
                  </a:cubicBezTo>
                  <a:cubicBezTo>
                    <a:pt x="33462" y="4940"/>
                    <a:pt x="33006" y="3912"/>
                    <a:pt x="32207" y="3091"/>
                  </a:cubicBezTo>
                  <a:cubicBezTo>
                    <a:pt x="31431" y="2292"/>
                    <a:pt x="30472" y="1812"/>
                    <a:pt x="29445" y="1379"/>
                  </a:cubicBezTo>
                  <a:cubicBezTo>
                    <a:pt x="27801" y="671"/>
                    <a:pt x="26090" y="352"/>
                    <a:pt x="24332" y="192"/>
                  </a:cubicBezTo>
                  <a:cubicBezTo>
                    <a:pt x="23282" y="101"/>
                    <a:pt x="22209" y="78"/>
                    <a:pt x="21159" y="55"/>
                  </a:cubicBezTo>
                  <a:cubicBezTo>
                    <a:pt x="19790" y="32"/>
                    <a:pt x="18420" y="32"/>
                    <a:pt x="17074" y="9"/>
                  </a:cubicBezTo>
                  <a:cubicBezTo>
                    <a:pt x="16176" y="9"/>
                    <a:pt x="15288" y="19"/>
                    <a:pt x="14404" y="19"/>
                  </a:cubicBezTo>
                  <a:cubicBezTo>
                    <a:pt x="13962" y="19"/>
                    <a:pt x="13520" y="17"/>
                    <a:pt x="13079" y="9"/>
                  </a:cubicBezTo>
                  <a:cubicBezTo>
                    <a:pt x="12767" y="3"/>
                    <a:pt x="12457" y="0"/>
                    <a:pt x="1214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5" name="Google Shape;525;gf919c1f4cf_0_86"/>
            <p:cNvSpPr/>
            <p:nvPr/>
          </p:nvSpPr>
          <p:spPr>
            <a:xfrm>
              <a:off x="4916438" y="2901574"/>
              <a:ext cx="1609679" cy="1563367"/>
            </a:xfrm>
            <a:custGeom>
              <a:avLst/>
              <a:gdLst/>
              <a:ahLst/>
              <a:cxnLst/>
              <a:rect l="l" t="t" r="r" b="b"/>
              <a:pathLst>
                <a:path w="36134" h="44191" extrusionOk="0">
                  <a:moveTo>
                    <a:pt x="1302" y="1"/>
                  </a:moveTo>
                  <a:cubicBezTo>
                    <a:pt x="1142" y="2146"/>
                    <a:pt x="937" y="4292"/>
                    <a:pt x="708" y="6438"/>
                  </a:cubicBezTo>
                  <a:cubicBezTo>
                    <a:pt x="526" y="7921"/>
                    <a:pt x="389" y="9405"/>
                    <a:pt x="320" y="10889"/>
                  </a:cubicBezTo>
                  <a:cubicBezTo>
                    <a:pt x="252" y="12555"/>
                    <a:pt x="275" y="14244"/>
                    <a:pt x="229" y="15910"/>
                  </a:cubicBezTo>
                  <a:cubicBezTo>
                    <a:pt x="183" y="17325"/>
                    <a:pt x="92" y="18740"/>
                    <a:pt x="47" y="20156"/>
                  </a:cubicBezTo>
                  <a:cubicBezTo>
                    <a:pt x="24" y="21183"/>
                    <a:pt x="69" y="22233"/>
                    <a:pt x="47" y="23260"/>
                  </a:cubicBezTo>
                  <a:cubicBezTo>
                    <a:pt x="1" y="24812"/>
                    <a:pt x="138" y="26364"/>
                    <a:pt x="229" y="27916"/>
                  </a:cubicBezTo>
                  <a:cubicBezTo>
                    <a:pt x="320" y="29651"/>
                    <a:pt x="412" y="31408"/>
                    <a:pt x="572" y="33143"/>
                  </a:cubicBezTo>
                  <a:cubicBezTo>
                    <a:pt x="686" y="34513"/>
                    <a:pt x="754" y="35882"/>
                    <a:pt x="1119" y="37206"/>
                  </a:cubicBezTo>
                  <a:cubicBezTo>
                    <a:pt x="1416" y="38233"/>
                    <a:pt x="1713" y="39283"/>
                    <a:pt x="2398" y="40128"/>
                  </a:cubicBezTo>
                  <a:cubicBezTo>
                    <a:pt x="2945" y="40767"/>
                    <a:pt x="3516" y="41360"/>
                    <a:pt x="4178" y="41908"/>
                  </a:cubicBezTo>
                  <a:cubicBezTo>
                    <a:pt x="4931" y="42547"/>
                    <a:pt x="5753" y="42981"/>
                    <a:pt x="6666" y="43278"/>
                  </a:cubicBezTo>
                  <a:cubicBezTo>
                    <a:pt x="7373" y="43483"/>
                    <a:pt x="8104" y="43597"/>
                    <a:pt x="8834" y="43688"/>
                  </a:cubicBezTo>
                  <a:cubicBezTo>
                    <a:pt x="9861" y="43784"/>
                    <a:pt x="10873" y="43910"/>
                    <a:pt x="11881" y="43910"/>
                  </a:cubicBezTo>
                  <a:cubicBezTo>
                    <a:pt x="12083" y="43910"/>
                    <a:pt x="12285" y="43905"/>
                    <a:pt x="12486" y="43894"/>
                  </a:cubicBezTo>
                  <a:cubicBezTo>
                    <a:pt x="12582" y="43890"/>
                    <a:pt x="12677" y="43888"/>
                    <a:pt x="12772" y="43888"/>
                  </a:cubicBezTo>
                  <a:cubicBezTo>
                    <a:pt x="13719" y="43888"/>
                    <a:pt x="14634" y="44076"/>
                    <a:pt x="15568" y="44076"/>
                  </a:cubicBezTo>
                  <a:cubicBezTo>
                    <a:pt x="16549" y="44076"/>
                    <a:pt x="17531" y="44191"/>
                    <a:pt x="18512" y="44191"/>
                  </a:cubicBezTo>
                  <a:cubicBezTo>
                    <a:pt x="21000" y="44191"/>
                    <a:pt x="23488" y="44168"/>
                    <a:pt x="25953" y="44122"/>
                  </a:cubicBezTo>
                  <a:cubicBezTo>
                    <a:pt x="26130" y="44118"/>
                    <a:pt x="26307" y="44117"/>
                    <a:pt x="26482" y="44117"/>
                  </a:cubicBezTo>
                  <a:cubicBezTo>
                    <a:pt x="26675" y="44117"/>
                    <a:pt x="26866" y="44118"/>
                    <a:pt x="27058" y="44118"/>
                  </a:cubicBezTo>
                  <a:cubicBezTo>
                    <a:pt x="27639" y="44118"/>
                    <a:pt x="28219" y="44106"/>
                    <a:pt x="28806" y="44008"/>
                  </a:cubicBezTo>
                  <a:cubicBezTo>
                    <a:pt x="29037" y="43981"/>
                    <a:pt x="29281" y="43975"/>
                    <a:pt x="29529" y="43975"/>
                  </a:cubicBezTo>
                  <a:cubicBezTo>
                    <a:pt x="29731" y="43975"/>
                    <a:pt x="29935" y="43979"/>
                    <a:pt x="30138" y="43979"/>
                  </a:cubicBezTo>
                  <a:cubicBezTo>
                    <a:pt x="30329" y="43979"/>
                    <a:pt x="30518" y="43976"/>
                    <a:pt x="30701" y="43962"/>
                  </a:cubicBezTo>
                  <a:cubicBezTo>
                    <a:pt x="31705" y="43894"/>
                    <a:pt x="32732" y="43711"/>
                    <a:pt x="33691" y="43278"/>
                  </a:cubicBezTo>
                  <a:cubicBezTo>
                    <a:pt x="34536" y="42890"/>
                    <a:pt x="35266" y="42342"/>
                    <a:pt x="35700" y="41474"/>
                  </a:cubicBezTo>
                  <a:cubicBezTo>
                    <a:pt x="35859" y="41155"/>
                    <a:pt x="35996" y="40812"/>
                    <a:pt x="36133" y="40493"/>
                  </a:cubicBezTo>
                  <a:lnTo>
                    <a:pt x="35380" y="40310"/>
                  </a:lnTo>
                  <a:cubicBezTo>
                    <a:pt x="35220" y="40676"/>
                    <a:pt x="35061" y="41018"/>
                    <a:pt x="34878" y="41360"/>
                  </a:cubicBezTo>
                  <a:cubicBezTo>
                    <a:pt x="34444" y="42159"/>
                    <a:pt x="33668" y="42502"/>
                    <a:pt x="32869" y="42730"/>
                  </a:cubicBezTo>
                  <a:cubicBezTo>
                    <a:pt x="31979" y="43004"/>
                    <a:pt x="31066" y="43095"/>
                    <a:pt x="30107" y="43095"/>
                  </a:cubicBezTo>
                  <a:cubicBezTo>
                    <a:pt x="29233" y="43122"/>
                    <a:pt x="28358" y="43129"/>
                    <a:pt x="27483" y="43129"/>
                  </a:cubicBezTo>
                  <a:cubicBezTo>
                    <a:pt x="26555" y="43129"/>
                    <a:pt x="25626" y="43121"/>
                    <a:pt x="24696" y="43121"/>
                  </a:cubicBezTo>
                  <a:cubicBezTo>
                    <a:pt x="23550" y="43121"/>
                    <a:pt x="22403" y="43133"/>
                    <a:pt x="21251" y="43186"/>
                  </a:cubicBezTo>
                  <a:cubicBezTo>
                    <a:pt x="20468" y="43214"/>
                    <a:pt x="19685" y="43227"/>
                    <a:pt x="18901" y="43227"/>
                  </a:cubicBezTo>
                  <a:cubicBezTo>
                    <a:pt x="17058" y="43227"/>
                    <a:pt x="15211" y="43155"/>
                    <a:pt x="13354" y="43027"/>
                  </a:cubicBezTo>
                  <a:cubicBezTo>
                    <a:pt x="11436" y="42912"/>
                    <a:pt x="9496" y="42821"/>
                    <a:pt x="7625" y="42387"/>
                  </a:cubicBezTo>
                  <a:cubicBezTo>
                    <a:pt x="6415" y="42091"/>
                    <a:pt x="5365" y="41543"/>
                    <a:pt x="4452" y="40676"/>
                  </a:cubicBezTo>
                  <a:cubicBezTo>
                    <a:pt x="3813" y="40059"/>
                    <a:pt x="3242" y="39420"/>
                    <a:pt x="2877" y="38621"/>
                  </a:cubicBezTo>
                  <a:cubicBezTo>
                    <a:pt x="2306" y="37343"/>
                    <a:pt x="2032" y="35974"/>
                    <a:pt x="1918" y="34581"/>
                  </a:cubicBezTo>
                  <a:cubicBezTo>
                    <a:pt x="1781" y="32801"/>
                    <a:pt x="1690" y="31020"/>
                    <a:pt x="1576" y="29217"/>
                  </a:cubicBezTo>
                  <a:cubicBezTo>
                    <a:pt x="1439" y="27505"/>
                    <a:pt x="1370" y="25771"/>
                    <a:pt x="1302" y="24036"/>
                  </a:cubicBezTo>
                  <a:cubicBezTo>
                    <a:pt x="1256" y="22073"/>
                    <a:pt x="1348" y="20110"/>
                    <a:pt x="1416" y="18147"/>
                  </a:cubicBezTo>
                  <a:cubicBezTo>
                    <a:pt x="1462" y="16709"/>
                    <a:pt x="1485" y="15248"/>
                    <a:pt x="1507" y="13810"/>
                  </a:cubicBezTo>
                  <a:cubicBezTo>
                    <a:pt x="1530" y="13194"/>
                    <a:pt x="1553" y="12578"/>
                    <a:pt x="1576" y="11961"/>
                  </a:cubicBezTo>
                  <a:cubicBezTo>
                    <a:pt x="1576" y="11801"/>
                    <a:pt x="1611" y="11729"/>
                    <a:pt x="1743" y="11729"/>
                  </a:cubicBezTo>
                  <a:cubicBezTo>
                    <a:pt x="1761" y="11729"/>
                    <a:pt x="1782" y="11730"/>
                    <a:pt x="1804" y="11733"/>
                  </a:cubicBezTo>
                  <a:cubicBezTo>
                    <a:pt x="2980" y="11898"/>
                    <a:pt x="4152" y="11936"/>
                    <a:pt x="5322" y="11936"/>
                  </a:cubicBezTo>
                  <a:cubicBezTo>
                    <a:pt x="6315" y="11936"/>
                    <a:pt x="7306" y="11909"/>
                    <a:pt x="8301" y="11909"/>
                  </a:cubicBezTo>
                  <a:cubicBezTo>
                    <a:pt x="8570" y="11909"/>
                    <a:pt x="8839" y="11911"/>
                    <a:pt x="9108" y="11916"/>
                  </a:cubicBezTo>
                  <a:cubicBezTo>
                    <a:pt x="10523" y="11939"/>
                    <a:pt x="11939" y="11984"/>
                    <a:pt x="13354" y="11984"/>
                  </a:cubicBezTo>
                  <a:cubicBezTo>
                    <a:pt x="13500" y="11989"/>
                    <a:pt x="13645" y="11991"/>
                    <a:pt x="13790" y="11991"/>
                  </a:cubicBezTo>
                  <a:cubicBezTo>
                    <a:pt x="14368" y="11991"/>
                    <a:pt x="14938" y="11961"/>
                    <a:pt x="15522" y="11961"/>
                  </a:cubicBezTo>
                  <a:cubicBezTo>
                    <a:pt x="18215" y="11984"/>
                    <a:pt x="20909" y="12007"/>
                    <a:pt x="23602" y="12053"/>
                  </a:cubicBezTo>
                  <a:cubicBezTo>
                    <a:pt x="26067" y="12098"/>
                    <a:pt x="28533" y="12190"/>
                    <a:pt x="30998" y="12212"/>
                  </a:cubicBezTo>
                  <a:cubicBezTo>
                    <a:pt x="31262" y="12217"/>
                    <a:pt x="31527" y="12219"/>
                    <a:pt x="31792" y="12219"/>
                  </a:cubicBezTo>
                  <a:cubicBezTo>
                    <a:pt x="32852" y="12219"/>
                    <a:pt x="33915" y="12190"/>
                    <a:pt x="34992" y="12190"/>
                  </a:cubicBezTo>
                  <a:lnTo>
                    <a:pt x="34969" y="11391"/>
                  </a:lnTo>
                  <a:cubicBezTo>
                    <a:pt x="34296" y="11391"/>
                    <a:pt x="33628" y="11396"/>
                    <a:pt x="32961" y="11396"/>
                  </a:cubicBezTo>
                  <a:cubicBezTo>
                    <a:pt x="32293" y="11396"/>
                    <a:pt x="31625" y="11391"/>
                    <a:pt x="30952" y="11368"/>
                  </a:cubicBezTo>
                  <a:cubicBezTo>
                    <a:pt x="29902" y="11322"/>
                    <a:pt x="28852" y="11322"/>
                    <a:pt x="27802" y="11254"/>
                  </a:cubicBezTo>
                  <a:cubicBezTo>
                    <a:pt x="26204" y="11140"/>
                    <a:pt x="24607" y="11117"/>
                    <a:pt x="23032" y="11071"/>
                  </a:cubicBezTo>
                  <a:cubicBezTo>
                    <a:pt x="20703" y="11025"/>
                    <a:pt x="18398" y="10957"/>
                    <a:pt x="16093" y="10934"/>
                  </a:cubicBezTo>
                  <a:cubicBezTo>
                    <a:pt x="14565" y="10897"/>
                    <a:pt x="13052" y="10860"/>
                    <a:pt x="11529" y="10860"/>
                  </a:cubicBezTo>
                  <a:cubicBezTo>
                    <a:pt x="11187" y="10860"/>
                    <a:pt x="10844" y="10862"/>
                    <a:pt x="10501" y="10866"/>
                  </a:cubicBezTo>
                  <a:cubicBezTo>
                    <a:pt x="9633" y="10866"/>
                    <a:pt x="8760" y="10854"/>
                    <a:pt x="7884" y="10854"/>
                  </a:cubicBezTo>
                  <a:cubicBezTo>
                    <a:pt x="7008" y="10854"/>
                    <a:pt x="6129" y="10866"/>
                    <a:pt x="5251" y="10911"/>
                  </a:cubicBezTo>
                  <a:cubicBezTo>
                    <a:pt x="4870" y="10934"/>
                    <a:pt x="4490" y="10942"/>
                    <a:pt x="4110" y="10942"/>
                  </a:cubicBezTo>
                  <a:cubicBezTo>
                    <a:pt x="3351" y="10942"/>
                    <a:pt x="2595" y="10911"/>
                    <a:pt x="1850" y="10911"/>
                  </a:cubicBezTo>
                  <a:cubicBezTo>
                    <a:pt x="1530" y="10911"/>
                    <a:pt x="1576" y="10729"/>
                    <a:pt x="1576" y="10546"/>
                  </a:cubicBezTo>
                  <a:cubicBezTo>
                    <a:pt x="1644" y="9702"/>
                    <a:pt x="1690" y="8857"/>
                    <a:pt x="1758" y="8035"/>
                  </a:cubicBezTo>
                  <a:cubicBezTo>
                    <a:pt x="1873" y="6392"/>
                    <a:pt x="1987" y="4771"/>
                    <a:pt x="2101" y="3151"/>
                  </a:cubicBezTo>
                  <a:cubicBezTo>
                    <a:pt x="2146" y="2557"/>
                    <a:pt x="2101" y="1964"/>
                    <a:pt x="2124" y="1393"/>
                  </a:cubicBezTo>
                  <a:cubicBezTo>
                    <a:pt x="2146" y="937"/>
                    <a:pt x="2169" y="503"/>
                    <a:pt x="2215" y="69"/>
                  </a:cubicBezTo>
                  <a:lnTo>
                    <a:pt x="1302"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6" name="Google Shape;526;gf919c1f4cf_0_86"/>
            <p:cNvSpPr/>
            <p:nvPr/>
          </p:nvSpPr>
          <p:spPr>
            <a:xfrm>
              <a:off x="7076825" y="2506687"/>
              <a:ext cx="1618261" cy="1925845"/>
            </a:xfrm>
            <a:custGeom>
              <a:avLst/>
              <a:gdLst/>
              <a:ahLst/>
              <a:cxnLst/>
              <a:rect l="l" t="t" r="r" b="b"/>
              <a:pathLst>
                <a:path w="35312" h="54437" extrusionOk="0">
                  <a:moveTo>
                    <a:pt x="22611" y="791"/>
                  </a:moveTo>
                  <a:cubicBezTo>
                    <a:pt x="22919" y="791"/>
                    <a:pt x="23226" y="800"/>
                    <a:pt x="23533" y="823"/>
                  </a:cubicBezTo>
                  <a:cubicBezTo>
                    <a:pt x="25268" y="937"/>
                    <a:pt x="27071" y="983"/>
                    <a:pt x="28760" y="1576"/>
                  </a:cubicBezTo>
                  <a:cubicBezTo>
                    <a:pt x="29377" y="1782"/>
                    <a:pt x="30016" y="1873"/>
                    <a:pt x="30632" y="2124"/>
                  </a:cubicBezTo>
                  <a:cubicBezTo>
                    <a:pt x="32002" y="2718"/>
                    <a:pt x="32732" y="3768"/>
                    <a:pt x="33120" y="5137"/>
                  </a:cubicBezTo>
                  <a:cubicBezTo>
                    <a:pt x="33531" y="6552"/>
                    <a:pt x="33645" y="7990"/>
                    <a:pt x="33714" y="9976"/>
                  </a:cubicBezTo>
                  <a:cubicBezTo>
                    <a:pt x="33759" y="11094"/>
                    <a:pt x="33782" y="12761"/>
                    <a:pt x="33896" y="14404"/>
                  </a:cubicBezTo>
                  <a:cubicBezTo>
                    <a:pt x="33965" y="15637"/>
                    <a:pt x="33987" y="16869"/>
                    <a:pt x="34056" y="18102"/>
                  </a:cubicBezTo>
                  <a:cubicBezTo>
                    <a:pt x="34147" y="19243"/>
                    <a:pt x="34239" y="20384"/>
                    <a:pt x="34330" y="21526"/>
                  </a:cubicBezTo>
                  <a:cubicBezTo>
                    <a:pt x="34367" y="21953"/>
                    <a:pt x="34344" y="22093"/>
                    <a:pt x="34049" y="22093"/>
                  </a:cubicBezTo>
                  <a:cubicBezTo>
                    <a:pt x="33983" y="22093"/>
                    <a:pt x="33902" y="22086"/>
                    <a:pt x="33805" y="22073"/>
                  </a:cubicBezTo>
                  <a:cubicBezTo>
                    <a:pt x="32972" y="21959"/>
                    <a:pt x="32133" y="21931"/>
                    <a:pt x="31294" y="21931"/>
                  </a:cubicBezTo>
                  <a:cubicBezTo>
                    <a:pt x="30455" y="21931"/>
                    <a:pt x="29616" y="21959"/>
                    <a:pt x="28783" y="21959"/>
                  </a:cubicBezTo>
                  <a:cubicBezTo>
                    <a:pt x="26889" y="21936"/>
                    <a:pt x="24994" y="21868"/>
                    <a:pt x="23123" y="21868"/>
                  </a:cubicBezTo>
                  <a:cubicBezTo>
                    <a:pt x="20909" y="21891"/>
                    <a:pt x="18672" y="21845"/>
                    <a:pt x="16458" y="21959"/>
                  </a:cubicBezTo>
                  <a:cubicBezTo>
                    <a:pt x="14814" y="22028"/>
                    <a:pt x="13171" y="21982"/>
                    <a:pt x="11527" y="22028"/>
                  </a:cubicBezTo>
                  <a:cubicBezTo>
                    <a:pt x="9154" y="22073"/>
                    <a:pt x="6780" y="22187"/>
                    <a:pt x="4406" y="22210"/>
                  </a:cubicBezTo>
                  <a:cubicBezTo>
                    <a:pt x="3447" y="22210"/>
                    <a:pt x="2489" y="22187"/>
                    <a:pt x="1530" y="22187"/>
                  </a:cubicBezTo>
                  <a:cubicBezTo>
                    <a:pt x="1302" y="22187"/>
                    <a:pt x="1233" y="22096"/>
                    <a:pt x="1233" y="21868"/>
                  </a:cubicBezTo>
                  <a:cubicBezTo>
                    <a:pt x="1324" y="20681"/>
                    <a:pt x="1393" y="19494"/>
                    <a:pt x="1439" y="18307"/>
                  </a:cubicBezTo>
                  <a:cubicBezTo>
                    <a:pt x="1530" y="16641"/>
                    <a:pt x="1553" y="14975"/>
                    <a:pt x="1667" y="13331"/>
                  </a:cubicBezTo>
                  <a:cubicBezTo>
                    <a:pt x="1735" y="12304"/>
                    <a:pt x="1735" y="11277"/>
                    <a:pt x="1781" y="10273"/>
                  </a:cubicBezTo>
                  <a:cubicBezTo>
                    <a:pt x="1804" y="9588"/>
                    <a:pt x="1781" y="8903"/>
                    <a:pt x="1735" y="8241"/>
                  </a:cubicBezTo>
                  <a:cubicBezTo>
                    <a:pt x="1690" y="7305"/>
                    <a:pt x="1986" y="6461"/>
                    <a:pt x="2169" y="5571"/>
                  </a:cubicBezTo>
                  <a:cubicBezTo>
                    <a:pt x="2329" y="4909"/>
                    <a:pt x="2625" y="4338"/>
                    <a:pt x="3196" y="3950"/>
                  </a:cubicBezTo>
                  <a:cubicBezTo>
                    <a:pt x="3790" y="3562"/>
                    <a:pt x="4406" y="3265"/>
                    <a:pt x="5022" y="2969"/>
                  </a:cubicBezTo>
                  <a:cubicBezTo>
                    <a:pt x="6711" y="2124"/>
                    <a:pt x="8514" y="1668"/>
                    <a:pt x="10386" y="1417"/>
                  </a:cubicBezTo>
                  <a:cubicBezTo>
                    <a:pt x="12189" y="1165"/>
                    <a:pt x="13993" y="1120"/>
                    <a:pt x="15819" y="1097"/>
                  </a:cubicBezTo>
                  <a:cubicBezTo>
                    <a:pt x="16846" y="1074"/>
                    <a:pt x="17873" y="960"/>
                    <a:pt x="18900" y="960"/>
                  </a:cubicBezTo>
                  <a:cubicBezTo>
                    <a:pt x="20126" y="942"/>
                    <a:pt x="21367" y="791"/>
                    <a:pt x="22611" y="791"/>
                  </a:cubicBezTo>
                  <a:close/>
                  <a:moveTo>
                    <a:pt x="34056" y="22781"/>
                  </a:moveTo>
                  <a:cubicBezTo>
                    <a:pt x="34261" y="22781"/>
                    <a:pt x="34353" y="22827"/>
                    <a:pt x="34330" y="23055"/>
                  </a:cubicBezTo>
                  <a:cubicBezTo>
                    <a:pt x="34284" y="24128"/>
                    <a:pt x="34284" y="25178"/>
                    <a:pt x="34239" y="26250"/>
                  </a:cubicBezTo>
                  <a:cubicBezTo>
                    <a:pt x="34170" y="27369"/>
                    <a:pt x="34193" y="28510"/>
                    <a:pt x="34102" y="29629"/>
                  </a:cubicBezTo>
                  <a:cubicBezTo>
                    <a:pt x="34033" y="30359"/>
                    <a:pt x="34124" y="31112"/>
                    <a:pt x="34147" y="31865"/>
                  </a:cubicBezTo>
                  <a:cubicBezTo>
                    <a:pt x="34216" y="34627"/>
                    <a:pt x="34193" y="37366"/>
                    <a:pt x="33896" y="40128"/>
                  </a:cubicBezTo>
                  <a:cubicBezTo>
                    <a:pt x="33691" y="42045"/>
                    <a:pt x="33599" y="43986"/>
                    <a:pt x="33440" y="45903"/>
                  </a:cubicBezTo>
                  <a:cubicBezTo>
                    <a:pt x="33326" y="47569"/>
                    <a:pt x="33234" y="49213"/>
                    <a:pt x="32504" y="50742"/>
                  </a:cubicBezTo>
                  <a:cubicBezTo>
                    <a:pt x="32321" y="51153"/>
                    <a:pt x="32070" y="51541"/>
                    <a:pt x="31819" y="51906"/>
                  </a:cubicBezTo>
                  <a:cubicBezTo>
                    <a:pt x="31385" y="52591"/>
                    <a:pt x="30609" y="52682"/>
                    <a:pt x="29925" y="52842"/>
                  </a:cubicBezTo>
                  <a:cubicBezTo>
                    <a:pt x="28076" y="53298"/>
                    <a:pt x="26158" y="53298"/>
                    <a:pt x="24264" y="53435"/>
                  </a:cubicBezTo>
                  <a:cubicBezTo>
                    <a:pt x="23906" y="53458"/>
                    <a:pt x="23549" y="53466"/>
                    <a:pt x="23191" y="53466"/>
                  </a:cubicBezTo>
                  <a:cubicBezTo>
                    <a:pt x="22476" y="53466"/>
                    <a:pt x="21761" y="53435"/>
                    <a:pt x="21046" y="53435"/>
                  </a:cubicBezTo>
                  <a:cubicBezTo>
                    <a:pt x="20361" y="53435"/>
                    <a:pt x="19676" y="53474"/>
                    <a:pt x="18991" y="53474"/>
                  </a:cubicBezTo>
                  <a:cubicBezTo>
                    <a:pt x="18763" y="53474"/>
                    <a:pt x="18535" y="53470"/>
                    <a:pt x="18306" y="53458"/>
                  </a:cubicBezTo>
                  <a:cubicBezTo>
                    <a:pt x="17690" y="53435"/>
                    <a:pt x="17051" y="53367"/>
                    <a:pt x="16435" y="53367"/>
                  </a:cubicBezTo>
                  <a:cubicBezTo>
                    <a:pt x="15876" y="53367"/>
                    <a:pt x="15316" y="53373"/>
                    <a:pt x="14754" y="53373"/>
                  </a:cubicBezTo>
                  <a:cubicBezTo>
                    <a:pt x="14192" y="53373"/>
                    <a:pt x="13627" y="53367"/>
                    <a:pt x="13057" y="53344"/>
                  </a:cubicBezTo>
                  <a:cubicBezTo>
                    <a:pt x="12007" y="53298"/>
                    <a:pt x="10957" y="53184"/>
                    <a:pt x="9907" y="53093"/>
                  </a:cubicBezTo>
                  <a:cubicBezTo>
                    <a:pt x="8788" y="53002"/>
                    <a:pt x="7693" y="52865"/>
                    <a:pt x="6597" y="52568"/>
                  </a:cubicBezTo>
                  <a:cubicBezTo>
                    <a:pt x="5113" y="52180"/>
                    <a:pt x="4018" y="51404"/>
                    <a:pt x="3561" y="49852"/>
                  </a:cubicBezTo>
                  <a:cubicBezTo>
                    <a:pt x="3150" y="48437"/>
                    <a:pt x="2854" y="46999"/>
                    <a:pt x="2648" y="45538"/>
                  </a:cubicBezTo>
                  <a:cubicBezTo>
                    <a:pt x="2443" y="43894"/>
                    <a:pt x="2146" y="42274"/>
                    <a:pt x="1941" y="40653"/>
                  </a:cubicBezTo>
                  <a:cubicBezTo>
                    <a:pt x="1804" y="39580"/>
                    <a:pt x="1758" y="38508"/>
                    <a:pt x="1690" y="37412"/>
                  </a:cubicBezTo>
                  <a:cubicBezTo>
                    <a:pt x="1621" y="36316"/>
                    <a:pt x="1553" y="35198"/>
                    <a:pt x="1484" y="34079"/>
                  </a:cubicBezTo>
                  <a:cubicBezTo>
                    <a:pt x="1416" y="32756"/>
                    <a:pt x="1347" y="31455"/>
                    <a:pt x="1279" y="30131"/>
                  </a:cubicBezTo>
                  <a:cubicBezTo>
                    <a:pt x="1165" y="28738"/>
                    <a:pt x="1188" y="27323"/>
                    <a:pt x="1165" y="25908"/>
                  </a:cubicBezTo>
                  <a:cubicBezTo>
                    <a:pt x="1142" y="25178"/>
                    <a:pt x="1210" y="24424"/>
                    <a:pt x="1165" y="23694"/>
                  </a:cubicBezTo>
                  <a:cubicBezTo>
                    <a:pt x="1165" y="23443"/>
                    <a:pt x="1279" y="23443"/>
                    <a:pt x="1416" y="23443"/>
                  </a:cubicBezTo>
                  <a:cubicBezTo>
                    <a:pt x="1835" y="23373"/>
                    <a:pt x="2255" y="23346"/>
                    <a:pt x="2674" y="23346"/>
                  </a:cubicBezTo>
                  <a:cubicBezTo>
                    <a:pt x="2939" y="23346"/>
                    <a:pt x="3205" y="23357"/>
                    <a:pt x="3470" y="23374"/>
                  </a:cubicBezTo>
                  <a:cubicBezTo>
                    <a:pt x="5775" y="23374"/>
                    <a:pt x="8081" y="23352"/>
                    <a:pt x="10386" y="23260"/>
                  </a:cubicBezTo>
                  <a:cubicBezTo>
                    <a:pt x="12303" y="23169"/>
                    <a:pt x="14221" y="23146"/>
                    <a:pt x="16138" y="23078"/>
                  </a:cubicBezTo>
                  <a:cubicBezTo>
                    <a:pt x="17667" y="23032"/>
                    <a:pt x="19219" y="22964"/>
                    <a:pt x="20749" y="22918"/>
                  </a:cubicBezTo>
                  <a:cubicBezTo>
                    <a:pt x="21804" y="22880"/>
                    <a:pt x="22853" y="22863"/>
                    <a:pt x="23902" y="22863"/>
                  </a:cubicBezTo>
                  <a:cubicBezTo>
                    <a:pt x="24759" y="22863"/>
                    <a:pt x="25616" y="22875"/>
                    <a:pt x="26478" y="22895"/>
                  </a:cubicBezTo>
                  <a:cubicBezTo>
                    <a:pt x="26645" y="22897"/>
                    <a:pt x="26811" y="22898"/>
                    <a:pt x="26978" y="22898"/>
                  </a:cubicBezTo>
                  <a:cubicBezTo>
                    <a:pt x="28664" y="22898"/>
                    <a:pt x="30367" y="22802"/>
                    <a:pt x="32070" y="22781"/>
                  </a:cubicBezTo>
                  <a:cubicBezTo>
                    <a:pt x="32511" y="22781"/>
                    <a:pt x="32953" y="22791"/>
                    <a:pt x="33394" y="22791"/>
                  </a:cubicBezTo>
                  <a:cubicBezTo>
                    <a:pt x="33615" y="22791"/>
                    <a:pt x="33835" y="22789"/>
                    <a:pt x="34056" y="22781"/>
                  </a:cubicBezTo>
                  <a:close/>
                  <a:moveTo>
                    <a:pt x="20809" y="0"/>
                  </a:moveTo>
                  <a:cubicBezTo>
                    <a:pt x="20470" y="0"/>
                    <a:pt x="20130" y="1"/>
                    <a:pt x="19790" y="1"/>
                  </a:cubicBezTo>
                  <a:cubicBezTo>
                    <a:pt x="17782" y="1"/>
                    <a:pt x="15750" y="47"/>
                    <a:pt x="13719" y="93"/>
                  </a:cubicBezTo>
                  <a:cubicBezTo>
                    <a:pt x="12920" y="115"/>
                    <a:pt x="12121" y="115"/>
                    <a:pt x="11345" y="230"/>
                  </a:cubicBezTo>
                  <a:cubicBezTo>
                    <a:pt x="9496" y="503"/>
                    <a:pt x="7647" y="823"/>
                    <a:pt x="5890" y="1508"/>
                  </a:cubicBezTo>
                  <a:cubicBezTo>
                    <a:pt x="4817" y="1941"/>
                    <a:pt x="3767" y="2444"/>
                    <a:pt x="2831" y="3106"/>
                  </a:cubicBezTo>
                  <a:cubicBezTo>
                    <a:pt x="1644" y="3927"/>
                    <a:pt x="1256" y="5160"/>
                    <a:pt x="1210" y="6507"/>
                  </a:cubicBezTo>
                  <a:cubicBezTo>
                    <a:pt x="1165" y="7967"/>
                    <a:pt x="982" y="9383"/>
                    <a:pt x="914" y="10821"/>
                  </a:cubicBezTo>
                  <a:cubicBezTo>
                    <a:pt x="822" y="12418"/>
                    <a:pt x="663" y="14016"/>
                    <a:pt x="548" y="15591"/>
                  </a:cubicBezTo>
                  <a:cubicBezTo>
                    <a:pt x="457" y="16801"/>
                    <a:pt x="411" y="18010"/>
                    <a:pt x="274" y="19220"/>
                  </a:cubicBezTo>
                  <a:cubicBezTo>
                    <a:pt x="46" y="21229"/>
                    <a:pt x="69" y="23237"/>
                    <a:pt x="23" y="25246"/>
                  </a:cubicBezTo>
                  <a:cubicBezTo>
                    <a:pt x="1" y="26570"/>
                    <a:pt x="46" y="27871"/>
                    <a:pt x="92" y="29172"/>
                  </a:cubicBezTo>
                  <a:cubicBezTo>
                    <a:pt x="115" y="30199"/>
                    <a:pt x="160" y="31203"/>
                    <a:pt x="229" y="32231"/>
                  </a:cubicBezTo>
                  <a:cubicBezTo>
                    <a:pt x="297" y="33509"/>
                    <a:pt x="389" y="34764"/>
                    <a:pt x="457" y="36042"/>
                  </a:cubicBezTo>
                  <a:cubicBezTo>
                    <a:pt x="617" y="38439"/>
                    <a:pt x="731" y="40836"/>
                    <a:pt x="1165" y="43187"/>
                  </a:cubicBezTo>
                  <a:cubicBezTo>
                    <a:pt x="1530" y="45287"/>
                    <a:pt x="1781" y="47387"/>
                    <a:pt x="2397" y="49441"/>
                  </a:cubicBezTo>
                  <a:cubicBezTo>
                    <a:pt x="2603" y="50148"/>
                    <a:pt x="2899" y="50856"/>
                    <a:pt x="3265" y="51518"/>
                  </a:cubicBezTo>
                  <a:cubicBezTo>
                    <a:pt x="3790" y="52454"/>
                    <a:pt x="4703" y="52956"/>
                    <a:pt x="5684" y="53344"/>
                  </a:cubicBezTo>
                  <a:cubicBezTo>
                    <a:pt x="6643" y="53732"/>
                    <a:pt x="7647" y="53800"/>
                    <a:pt x="8651" y="53960"/>
                  </a:cubicBezTo>
                  <a:cubicBezTo>
                    <a:pt x="9838" y="54143"/>
                    <a:pt x="11025" y="54166"/>
                    <a:pt x="12212" y="54257"/>
                  </a:cubicBezTo>
                  <a:cubicBezTo>
                    <a:pt x="12863" y="54303"/>
                    <a:pt x="13519" y="54303"/>
                    <a:pt x="14175" y="54303"/>
                  </a:cubicBezTo>
                  <a:cubicBezTo>
                    <a:pt x="14831" y="54303"/>
                    <a:pt x="15488" y="54303"/>
                    <a:pt x="16138" y="54348"/>
                  </a:cubicBezTo>
                  <a:cubicBezTo>
                    <a:pt x="16960" y="54417"/>
                    <a:pt x="17804" y="54371"/>
                    <a:pt x="18626" y="54417"/>
                  </a:cubicBezTo>
                  <a:cubicBezTo>
                    <a:pt x="19100" y="54431"/>
                    <a:pt x="19577" y="54436"/>
                    <a:pt x="20054" y="54436"/>
                  </a:cubicBezTo>
                  <a:cubicBezTo>
                    <a:pt x="21116" y="54436"/>
                    <a:pt x="22182" y="54410"/>
                    <a:pt x="23237" y="54394"/>
                  </a:cubicBezTo>
                  <a:cubicBezTo>
                    <a:pt x="24538" y="54371"/>
                    <a:pt x="25839" y="54303"/>
                    <a:pt x="27140" y="54211"/>
                  </a:cubicBezTo>
                  <a:cubicBezTo>
                    <a:pt x="28327" y="54120"/>
                    <a:pt x="29491" y="53892"/>
                    <a:pt x="30632" y="53595"/>
                  </a:cubicBezTo>
                  <a:cubicBezTo>
                    <a:pt x="31363" y="53412"/>
                    <a:pt x="32024" y="53070"/>
                    <a:pt x="32458" y="52454"/>
                  </a:cubicBezTo>
                  <a:cubicBezTo>
                    <a:pt x="33462" y="51084"/>
                    <a:pt x="33942" y="49509"/>
                    <a:pt x="34124" y="47843"/>
                  </a:cubicBezTo>
                  <a:cubicBezTo>
                    <a:pt x="34330" y="45880"/>
                    <a:pt x="34490" y="43917"/>
                    <a:pt x="34649" y="41954"/>
                  </a:cubicBezTo>
                  <a:cubicBezTo>
                    <a:pt x="34741" y="40836"/>
                    <a:pt x="34855" y="39694"/>
                    <a:pt x="34946" y="38576"/>
                  </a:cubicBezTo>
                  <a:cubicBezTo>
                    <a:pt x="35129" y="36134"/>
                    <a:pt x="35174" y="33691"/>
                    <a:pt x="35174" y="31249"/>
                  </a:cubicBezTo>
                  <a:cubicBezTo>
                    <a:pt x="35152" y="30085"/>
                    <a:pt x="35152" y="28898"/>
                    <a:pt x="35220" y="27734"/>
                  </a:cubicBezTo>
                  <a:cubicBezTo>
                    <a:pt x="35289" y="26068"/>
                    <a:pt x="35311" y="24402"/>
                    <a:pt x="35311" y="22758"/>
                  </a:cubicBezTo>
                  <a:cubicBezTo>
                    <a:pt x="35311" y="21640"/>
                    <a:pt x="34946" y="20544"/>
                    <a:pt x="35037" y="19426"/>
                  </a:cubicBezTo>
                  <a:cubicBezTo>
                    <a:pt x="35106" y="18604"/>
                    <a:pt x="35106" y="17759"/>
                    <a:pt x="35037" y="16938"/>
                  </a:cubicBezTo>
                  <a:cubicBezTo>
                    <a:pt x="34992" y="16207"/>
                    <a:pt x="34969" y="15500"/>
                    <a:pt x="34946" y="14769"/>
                  </a:cubicBezTo>
                  <a:cubicBezTo>
                    <a:pt x="34878" y="13172"/>
                    <a:pt x="34832" y="11574"/>
                    <a:pt x="34741" y="9953"/>
                  </a:cubicBezTo>
                  <a:cubicBezTo>
                    <a:pt x="34649" y="8424"/>
                    <a:pt x="34490" y="6895"/>
                    <a:pt x="34147" y="5388"/>
                  </a:cubicBezTo>
                  <a:cubicBezTo>
                    <a:pt x="33577" y="2969"/>
                    <a:pt x="32184" y="1325"/>
                    <a:pt x="29765" y="686"/>
                  </a:cubicBezTo>
                  <a:cubicBezTo>
                    <a:pt x="28418" y="344"/>
                    <a:pt x="27026" y="70"/>
                    <a:pt x="25611" y="70"/>
                  </a:cubicBezTo>
                  <a:cubicBezTo>
                    <a:pt x="25268" y="70"/>
                    <a:pt x="24926" y="149"/>
                    <a:pt x="24570" y="149"/>
                  </a:cubicBezTo>
                  <a:cubicBezTo>
                    <a:pt x="24499" y="149"/>
                    <a:pt x="24427" y="146"/>
                    <a:pt x="24355" y="138"/>
                  </a:cubicBezTo>
                  <a:cubicBezTo>
                    <a:pt x="23183" y="14"/>
                    <a:pt x="21998" y="0"/>
                    <a:pt x="2080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7" name="Google Shape;527;gf919c1f4cf_0_86"/>
            <p:cNvSpPr/>
            <p:nvPr/>
          </p:nvSpPr>
          <p:spPr>
            <a:xfrm>
              <a:off x="7129111" y="3312567"/>
              <a:ext cx="1522023" cy="1085877"/>
            </a:xfrm>
            <a:custGeom>
              <a:avLst/>
              <a:gdLst/>
              <a:ahLst/>
              <a:cxnLst/>
              <a:rect l="l" t="t" r="r" b="b"/>
              <a:pathLst>
                <a:path w="33212" h="30694" extrusionOk="0">
                  <a:moveTo>
                    <a:pt x="30929" y="1"/>
                  </a:moveTo>
                  <a:cubicBezTo>
                    <a:pt x="29226" y="22"/>
                    <a:pt x="27523" y="118"/>
                    <a:pt x="25837" y="118"/>
                  </a:cubicBezTo>
                  <a:cubicBezTo>
                    <a:pt x="25670" y="118"/>
                    <a:pt x="25504" y="117"/>
                    <a:pt x="25337" y="115"/>
                  </a:cubicBezTo>
                  <a:cubicBezTo>
                    <a:pt x="24475" y="95"/>
                    <a:pt x="23618" y="83"/>
                    <a:pt x="22761" y="83"/>
                  </a:cubicBezTo>
                  <a:cubicBezTo>
                    <a:pt x="21712" y="83"/>
                    <a:pt x="20663" y="100"/>
                    <a:pt x="19608" y="138"/>
                  </a:cubicBezTo>
                  <a:cubicBezTo>
                    <a:pt x="18078" y="184"/>
                    <a:pt x="16549" y="252"/>
                    <a:pt x="14997" y="298"/>
                  </a:cubicBezTo>
                  <a:cubicBezTo>
                    <a:pt x="13080" y="366"/>
                    <a:pt x="11162" y="389"/>
                    <a:pt x="9245" y="480"/>
                  </a:cubicBezTo>
                  <a:cubicBezTo>
                    <a:pt x="6940" y="572"/>
                    <a:pt x="4634" y="594"/>
                    <a:pt x="2329" y="594"/>
                  </a:cubicBezTo>
                  <a:cubicBezTo>
                    <a:pt x="2064" y="577"/>
                    <a:pt x="1798" y="566"/>
                    <a:pt x="1534" y="566"/>
                  </a:cubicBezTo>
                  <a:cubicBezTo>
                    <a:pt x="1117" y="566"/>
                    <a:pt x="703" y="593"/>
                    <a:pt x="298" y="663"/>
                  </a:cubicBezTo>
                  <a:cubicBezTo>
                    <a:pt x="138" y="663"/>
                    <a:pt x="24" y="663"/>
                    <a:pt x="47" y="914"/>
                  </a:cubicBezTo>
                  <a:cubicBezTo>
                    <a:pt x="69" y="1644"/>
                    <a:pt x="1" y="2398"/>
                    <a:pt x="24" y="3128"/>
                  </a:cubicBezTo>
                  <a:cubicBezTo>
                    <a:pt x="47" y="4543"/>
                    <a:pt x="24" y="5958"/>
                    <a:pt x="138" y="7351"/>
                  </a:cubicBezTo>
                  <a:cubicBezTo>
                    <a:pt x="206" y="8675"/>
                    <a:pt x="275" y="9976"/>
                    <a:pt x="343" y="11299"/>
                  </a:cubicBezTo>
                  <a:cubicBezTo>
                    <a:pt x="412" y="12418"/>
                    <a:pt x="480" y="13536"/>
                    <a:pt x="549" y="14632"/>
                  </a:cubicBezTo>
                  <a:cubicBezTo>
                    <a:pt x="617" y="15728"/>
                    <a:pt x="663" y="16800"/>
                    <a:pt x="800" y="17873"/>
                  </a:cubicBezTo>
                  <a:cubicBezTo>
                    <a:pt x="1005" y="19494"/>
                    <a:pt x="1302" y="21114"/>
                    <a:pt x="1507" y="22758"/>
                  </a:cubicBezTo>
                  <a:cubicBezTo>
                    <a:pt x="1713" y="24219"/>
                    <a:pt x="2032" y="25657"/>
                    <a:pt x="2443" y="27072"/>
                  </a:cubicBezTo>
                  <a:cubicBezTo>
                    <a:pt x="2877" y="28624"/>
                    <a:pt x="3972" y="29400"/>
                    <a:pt x="5456" y="29788"/>
                  </a:cubicBezTo>
                  <a:cubicBezTo>
                    <a:pt x="6552" y="30085"/>
                    <a:pt x="7647" y="30222"/>
                    <a:pt x="8766" y="30313"/>
                  </a:cubicBezTo>
                  <a:cubicBezTo>
                    <a:pt x="9839" y="30404"/>
                    <a:pt x="10866" y="30518"/>
                    <a:pt x="11938" y="30564"/>
                  </a:cubicBezTo>
                  <a:cubicBezTo>
                    <a:pt x="12498" y="30587"/>
                    <a:pt x="13057" y="30593"/>
                    <a:pt x="13616" y="30593"/>
                  </a:cubicBezTo>
                  <a:cubicBezTo>
                    <a:pt x="14175" y="30593"/>
                    <a:pt x="14735" y="30587"/>
                    <a:pt x="15294" y="30587"/>
                  </a:cubicBezTo>
                  <a:cubicBezTo>
                    <a:pt x="15933" y="30587"/>
                    <a:pt x="16549" y="30655"/>
                    <a:pt x="17165" y="30678"/>
                  </a:cubicBezTo>
                  <a:cubicBezTo>
                    <a:pt x="17394" y="30690"/>
                    <a:pt x="17622" y="30694"/>
                    <a:pt x="17850" y="30694"/>
                  </a:cubicBezTo>
                  <a:cubicBezTo>
                    <a:pt x="18535" y="30694"/>
                    <a:pt x="19220" y="30655"/>
                    <a:pt x="19905" y="30655"/>
                  </a:cubicBezTo>
                  <a:cubicBezTo>
                    <a:pt x="20620" y="30655"/>
                    <a:pt x="21335" y="30686"/>
                    <a:pt x="22050" y="30686"/>
                  </a:cubicBezTo>
                  <a:cubicBezTo>
                    <a:pt x="22408" y="30686"/>
                    <a:pt x="22765" y="30678"/>
                    <a:pt x="23123" y="30655"/>
                  </a:cubicBezTo>
                  <a:cubicBezTo>
                    <a:pt x="25017" y="30518"/>
                    <a:pt x="26935" y="30518"/>
                    <a:pt x="28784" y="30062"/>
                  </a:cubicBezTo>
                  <a:cubicBezTo>
                    <a:pt x="29468" y="29902"/>
                    <a:pt x="30244" y="29811"/>
                    <a:pt x="30678" y="29126"/>
                  </a:cubicBezTo>
                  <a:cubicBezTo>
                    <a:pt x="30929" y="28761"/>
                    <a:pt x="31180" y="28373"/>
                    <a:pt x="31363" y="27962"/>
                  </a:cubicBezTo>
                  <a:cubicBezTo>
                    <a:pt x="32093" y="26433"/>
                    <a:pt x="32185" y="24789"/>
                    <a:pt x="32299" y="23123"/>
                  </a:cubicBezTo>
                  <a:cubicBezTo>
                    <a:pt x="32458" y="21206"/>
                    <a:pt x="32550" y="19265"/>
                    <a:pt x="32755" y="17348"/>
                  </a:cubicBezTo>
                  <a:cubicBezTo>
                    <a:pt x="33052" y="14586"/>
                    <a:pt x="33075" y="11847"/>
                    <a:pt x="33006" y="9085"/>
                  </a:cubicBezTo>
                  <a:cubicBezTo>
                    <a:pt x="32983" y="8332"/>
                    <a:pt x="32892" y="7579"/>
                    <a:pt x="32961" y="6849"/>
                  </a:cubicBezTo>
                  <a:cubicBezTo>
                    <a:pt x="33052" y="5730"/>
                    <a:pt x="33029" y="4589"/>
                    <a:pt x="33098" y="3470"/>
                  </a:cubicBezTo>
                  <a:cubicBezTo>
                    <a:pt x="33143" y="2398"/>
                    <a:pt x="33143" y="1348"/>
                    <a:pt x="33189" y="275"/>
                  </a:cubicBezTo>
                  <a:cubicBezTo>
                    <a:pt x="33212" y="47"/>
                    <a:pt x="33120" y="1"/>
                    <a:pt x="32915" y="1"/>
                  </a:cubicBezTo>
                  <a:cubicBezTo>
                    <a:pt x="32694" y="9"/>
                    <a:pt x="32474" y="11"/>
                    <a:pt x="32253" y="11"/>
                  </a:cubicBezTo>
                  <a:cubicBezTo>
                    <a:pt x="31812" y="11"/>
                    <a:pt x="31370" y="1"/>
                    <a:pt x="30929" y="1"/>
                  </a:cubicBezTo>
                  <a:close/>
                </a:path>
              </a:pathLst>
            </a:custGeom>
            <a:solidFill>
              <a:srgbClr val="ED6D0D"/>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8" name="Google Shape;528;gf919c1f4cf_0_86"/>
            <p:cNvSpPr/>
            <p:nvPr/>
          </p:nvSpPr>
          <p:spPr>
            <a:xfrm>
              <a:off x="7133326" y="2534670"/>
              <a:ext cx="1518494" cy="757786"/>
            </a:xfrm>
            <a:custGeom>
              <a:avLst/>
              <a:gdLst/>
              <a:ahLst/>
              <a:cxnLst/>
              <a:rect l="l" t="t" r="r" b="b"/>
              <a:pathLst>
                <a:path w="33135" h="21420" extrusionOk="0">
                  <a:moveTo>
                    <a:pt x="21378" y="0"/>
                  </a:moveTo>
                  <a:cubicBezTo>
                    <a:pt x="20134" y="0"/>
                    <a:pt x="18893" y="151"/>
                    <a:pt x="17667" y="169"/>
                  </a:cubicBezTo>
                  <a:cubicBezTo>
                    <a:pt x="16640" y="169"/>
                    <a:pt x="15613" y="283"/>
                    <a:pt x="14586" y="306"/>
                  </a:cubicBezTo>
                  <a:cubicBezTo>
                    <a:pt x="12760" y="329"/>
                    <a:pt x="10956" y="374"/>
                    <a:pt x="9153" y="626"/>
                  </a:cubicBezTo>
                  <a:cubicBezTo>
                    <a:pt x="7281" y="877"/>
                    <a:pt x="5478" y="1333"/>
                    <a:pt x="3789" y="2178"/>
                  </a:cubicBezTo>
                  <a:cubicBezTo>
                    <a:pt x="3173" y="2474"/>
                    <a:pt x="2557" y="2771"/>
                    <a:pt x="1963" y="3159"/>
                  </a:cubicBezTo>
                  <a:cubicBezTo>
                    <a:pt x="1392" y="3547"/>
                    <a:pt x="1096" y="4118"/>
                    <a:pt x="936" y="4780"/>
                  </a:cubicBezTo>
                  <a:cubicBezTo>
                    <a:pt x="753" y="5670"/>
                    <a:pt x="457" y="6514"/>
                    <a:pt x="502" y="7450"/>
                  </a:cubicBezTo>
                  <a:cubicBezTo>
                    <a:pt x="548" y="8112"/>
                    <a:pt x="571" y="8797"/>
                    <a:pt x="548" y="9482"/>
                  </a:cubicBezTo>
                  <a:cubicBezTo>
                    <a:pt x="502" y="10486"/>
                    <a:pt x="502" y="11513"/>
                    <a:pt x="434" y="12540"/>
                  </a:cubicBezTo>
                  <a:cubicBezTo>
                    <a:pt x="320" y="14184"/>
                    <a:pt x="297" y="15850"/>
                    <a:pt x="206" y="17516"/>
                  </a:cubicBezTo>
                  <a:cubicBezTo>
                    <a:pt x="160" y="18703"/>
                    <a:pt x="91" y="19890"/>
                    <a:pt x="0" y="21077"/>
                  </a:cubicBezTo>
                  <a:cubicBezTo>
                    <a:pt x="0" y="21305"/>
                    <a:pt x="69" y="21396"/>
                    <a:pt x="297" y="21396"/>
                  </a:cubicBezTo>
                  <a:cubicBezTo>
                    <a:pt x="1256" y="21396"/>
                    <a:pt x="2214" y="21419"/>
                    <a:pt x="3173" y="21419"/>
                  </a:cubicBezTo>
                  <a:cubicBezTo>
                    <a:pt x="5547" y="21396"/>
                    <a:pt x="7921" y="21282"/>
                    <a:pt x="10294" y="21237"/>
                  </a:cubicBezTo>
                  <a:cubicBezTo>
                    <a:pt x="11938" y="21191"/>
                    <a:pt x="13581" y="21237"/>
                    <a:pt x="15225" y="21168"/>
                  </a:cubicBezTo>
                  <a:cubicBezTo>
                    <a:pt x="17439" y="21054"/>
                    <a:pt x="19676" y="21100"/>
                    <a:pt x="21890" y="21077"/>
                  </a:cubicBezTo>
                  <a:cubicBezTo>
                    <a:pt x="23761" y="21077"/>
                    <a:pt x="25656" y="21145"/>
                    <a:pt x="27550" y="21168"/>
                  </a:cubicBezTo>
                  <a:cubicBezTo>
                    <a:pt x="28383" y="21168"/>
                    <a:pt x="29222" y="21140"/>
                    <a:pt x="30061" y="21140"/>
                  </a:cubicBezTo>
                  <a:cubicBezTo>
                    <a:pt x="30900" y="21140"/>
                    <a:pt x="31739" y="21168"/>
                    <a:pt x="32572" y="21282"/>
                  </a:cubicBezTo>
                  <a:cubicBezTo>
                    <a:pt x="32669" y="21295"/>
                    <a:pt x="32750" y="21302"/>
                    <a:pt x="32816" y="21302"/>
                  </a:cubicBezTo>
                  <a:cubicBezTo>
                    <a:pt x="33111" y="21302"/>
                    <a:pt x="33134" y="21162"/>
                    <a:pt x="33097" y="20735"/>
                  </a:cubicBezTo>
                  <a:cubicBezTo>
                    <a:pt x="33006" y="19593"/>
                    <a:pt x="32914" y="18452"/>
                    <a:pt x="32823" y="17311"/>
                  </a:cubicBezTo>
                  <a:cubicBezTo>
                    <a:pt x="32754" y="16078"/>
                    <a:pt x="32732" y="14846"/>
                    <a:pt x="32663" y="13613"/>
                  </a:cubicBezTo>
                  <a:cubicBezTo>
                    <a:pt x="32549" y="11970"/>
                    <a:pt x="32526" y="10303"/>
                    <a:pt x="32481" y="9185"/>
                  </a:cubicBezTo>
                  <a:cubicBezTo>
                    <a:pt x="32412" y="7199"/>
                    <a:pt x="32298" y="5761"/>
                    <a:pt x="31887" y="4346"/>
                  </a:cubicBezTo>
                  <a:cubicBezTo>
                    <a:pt x="31499" y="2977"/>
                    <a:pt x="30769" y="1927"/>
                    <a:pt x="29399" y="1333"/>
                  </a:cubicBezTo>
                  <a:cubicBezTo>
                    <a:pt x="28783" y="1082"/>
                    <a:pt x="28144" y="991"/>
                    <a:pt x="27527" y="785"/>
                  </a:cubicBezTo>
                  <a:cubicBezTo>
                    <a:pt x="25838" y="192"/>
                    <a:pt x="24035" y="146"/>
                    <a:pt x="22300" y="32"/>
                  </a:cubicBezTo>
                  <a:cubicBezTo>
                    <a:pt x="21993" y="9"/>
                    <a:pt x="21686" y="0"/>
                    <a:pt x="213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29" name="Google Shape;529;gf919c1f4cf_0_86"/>
            <p:cNvSpPr/>
            <p:nvPr/>
          </p:nvSpPr>
          <p:spPr>
            <a:xfrm>
              <a:off x="7663605" y="4468075"/>
              <a:ext cx="365108" cy="30000"/>
            </a:xfrm>
            <a:custGeom>
              <a:avLst/>
              <a:gdLst/>
              <a:ahLst/>
              <a:cxnLst/>
              <a:rect l="l" t="t" r="r" b="b"/>
              <a:pathLst>
                <a:path w="7967" h="848" extrusionOk="0">
                  <a:moveTo>
                    <a:pt x="1" y="1"/>
                  </a:moveTo>
                  <a:cubicBezTo>
                    <a:pt x="1" y="138"/>
                    <a:pt x="92" y="161"/>
                    <a:pt x="160" y="184"/>
                  </a:cubicBezTo>
                  <a:cubicBezTo>
                    <a:pt x="982" y="412"/>
                    <a:pt x="1827" y="526"/>
                    <a:pt x="2648" y="640"/>
                  </a:cubicBezTo>
                  <a:cubicBezTo>
                    <a:pt x="3675" y="777"/>
                    <a:pt x="4725" y="754"/>
                    <a:pt x="5753" y="823"/>
                  </a:cubicBezTo>
                  <a:cubicBezTo>
                    <a:pt x="5957" y="837"/>
                    <a:pt x="6164" y="847"/>
                    <a:pt x="6373" y="847"/>
                  </a:cubicBezTo>
                  <a:cubicBezTo>
                    <a:pt x="6816" y="847"/>
                    <a:pt x="7266" y="802"/>
                    <a:pt x="7716" y="663"/>
                  </a:cubicBezTo>
                  <a:cubicBezTo>
                    <a:pt x="7830" y="640"/>
                    <a:pt x="7967" y="640"/>
                    <a:pt x="7967" y="480"/>
                  </a:cubicBezTo>
                  <a:cubicBezTo>
                    <a:pt x="7967" y="343"/>
                    <a:pt x="7898" y="252"/>
                    <a:pt x="7761" y="206"/>
                  </a:cubicBezTo>
                  <a:cubicBezTo>
                    <a:pt x="7624" y="138"/>
                    <a:pt x="7510" y="138"/>
                    <a:pt x="7373" y="138"/>
                  </a:cubicBezTo>
                  <a:cubicBezTo>
                    <a:pt x="5821" y="92"/>
                    <a:pt x="4292" y="47"/>
                    <a:pt x="2740" y="24"/>
                  </a:cubicBezTo>
                  <a:cubicBezTo>
                    <a:pt x="1827" y="1"/>
                    <a:pt x="914" y="1"/>
                    <a:pt x="1"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30" name="Google Shape;530;gf919c1f4cf_0_86"/>
            <p:cNvSpPr txBox="1"/>
            <p:nvPr/>
          </p:nvSpPr>
          <p:spPr>
            <a:xfrm>
              <a:off x="771080" y="2807333"/>
              <a:ext cx="1241100" cy="430200"/>
            </a:xfrm>
            <a:prstGeom prst="rect">
              <a:avLst/>
            </a:prstGeom>
            <a:noFill/>
            <a:ln>
              <a:noFill/>
            </a:ln>
          </p:spPr>
          <p:txBody>
            <a:bodyPr spcFirstLastPara="1" wrap="square" lIns="91425" tIns="91425" rIns="91425" bIns="91425" anchor="ctr" anchorCtr="0">
              <a:noAutofit/>
            </a:bodyPr>
            <a:lstStyle/>
            <a:p>
              <a:pPr algn="ctr">
                <a:buClr>
                  <a:srgbClr val="000000"/>
                </a:buClr>
                <a:buSzPts val="3600"/>
              </a:pPr>
              <a:r>
                <a:rPr lang="en" sz="1900" b="1">
                  <a:latin typeface="Fira Sans Extra Condensed"/>
                  <a:ea typeface="Fira Sans Extra Condensed"/>
                  <a:cs typeface="Fira Sans Extra Condensed"/>
                  <a:sym typeface="Fira Sans Extra Condensed"/>
                </a:rPr>
                <a:t>Clothing</a:t>
              </a:r>
              <a:endParaRPr sz="1900" b="1">
                <a:latin typeface="Fira Sans Extra Condensed"/>
                <a:ea typeface="Fira Sans Extra Condensed"/>
                <a:cs typeface="Fira Sans Extra Condensed"/>
                <a:sym typeface="Fira Sans Extra Condensed"/>
              </a:endParaRPr>
            </a:p>
          </p:txBody>
        </p:sp>
        <p:sp>
          <p:nvSpPr>
            <p:cNvPr id="531" name="Google Shape;531;gf919c1f4cf_0_86"/>
            <p:cNvSpPr txBox="1"/>
            <p:nvPr/>
          </p:nvSpPr>
          <p:spPr>
            <a:xfrm>
              <a:off x="3159405" y="2807333"/>
              <a:ext cx="982800" cy="430200"/>
            </a:xfrm>
            <a:prstGeom prst="rect">
              <a:avLst/>
            </a:prstGeom>
            <a:noFill/>
            <a:ln>
              <a:noFill/>
            </a:ln>
          </p:spPr>
          <p:txBody>
            <a:bodyPr spcFirstLastPara="1" wrap="square" lIns="91425" tIns="91425" rIns="91425" bIns="91425" anchor="ctr" anchorCtr="0">
              <a:noAutofit/>
            </a:bodyPr>
            <a:lstStyle/>
            <a:p>
              <a:pPr algn="ctr">
                <a:buClr>
                  <a:srgbClr val="000000"/>
                </a:buClr>
                <a:buSzPts val="3600"/>
              </a:pPr>
              <a:r>
                <a:rPr lang="en" sz="1900" b="1">
                  <a:latin typeface="Fira Sans Extra Condensed"/>
                  <a:ea typeface="Fira Sans Extra Condensed"/>
                  <a:cs typeface="Fira Sans Extra Condensed"/>
                  <a:sym typeface="Fira Sans Extra Condensed"/>
                </a:rPr>
                <a:t>Health</a:t>
              </a:r>
              <a:endParaRPr sz="1900" b="1">
                <a:solidFill>
                  <a:srgbClr val="000000"/>
                </a:solidFill>
                <a:latin typeface="Fira Sans Extra Condensed"/>
                <a:ea typeface="Fira Sans Extra Condensed"/>
                <a:cs typeface="Fira Sans Extra Condensed"/>
                <a:sym typeface="Fira Sans Extra Condensed"/>
              </a:endParaRPr>
            </a:p>
          </p:txBody>
        </p:sp>
        <p:sp>
          <p:nvSpPr>
            <p:cNvPr id="532" name="Google Shape;532;gf919c1f4cf_0_86"/>
            <p:cNvSpPr txBox="1"/>
            <p:nvPr/>
          </p:nvSpPr>
          <p:spPr>
            <a:xfrm>
              <a:off x="5115898" y="2807333"/>
              <a:ext cx="1307400" cy="430200"/>
            </a:xfrm>
            <a:prstGeom prst="rect">
              <a:avLst/>
            </a:prstGeom>
            <a:noFill/>
            <a:ln>
              <a:noFill/>
            </a:ln>
          </p:spPr>
          <p:txBody>
            <a:bodyPr spcFirstLastPara="1" wrap="square" lIns="91425" tIns="91425" rIns="91425" bIns="91425" anchor="ctr" anchorCtr="0">
              <a:noAutofit/>
            </a:bodyPr>
            <a:lstStyle/>
            <a:p>
              <a:pPr algn="ctr">
                <a:buClr>
                  <a:srgbClr val="000000"/>
                </a:buClr>
                <a:buSzPts val="3600"/>
              </a:pPr>
              <a:r>
                <a:rPr lang="en" sz="1900" b="1">
                  <a:latin typeface="Fira Sans Extra Condensed"/>
                  <a:ea typeface="Fira Sans Extra Condensed"/>
                  <a:cs typeface="Fira Sans Extra Condensed"/>
                  <a:sym typeface="Fira Sans Extra Condensed"/>
                </a:rPr>
                <a:t>Education</a:t>
              </a:r>
              <a:endParaRPr sz="1900" b="1">
                <a:latin typeface="Fira Sans Extra Condensed"/>
                <a:ea typeface="Fira Sans Extra Condensed"/>
                <a:cs typeface="Fira Sans Extra Condensed"/>
                <a:sym typeface="Fira Sans Extra Condensed"/>
              </a:endParaRPr>
            </a:p>
          </p:txBody>
        </p:sp>
        <p:sp>
          <p:nvSpPr>
            <p:cNvPr id="533" name="Google Shape;533;gf919c1f4cf_0_86"/>
            <p:cNvSpPr txBox="1"/>
            <p:nvPr/>
          </p:nvSpPr>
          <p:spPr>
            <a:xfrm>
              <a:off x="7237447" y="2807333"/>
              <a:ext cx="1307400" cy="430200"/>
            </a:xfrm>
            <a:prstGeom prst="rect">
              <a:avLst/>
            </a:prstGeom>
            <a:noFill/>
            <a:ln>
              <a:noFill/>
            </a:ln>
          </p:spPr>
          <p:txBody>
            <a:bodyPr spcFirstLastPara="1" wrap="square" lIns="91425" tIns="91425" rIns="91425" bIns="91425" anchor="ctr" anchorCtr="0">
              <a:noAutofit/>
            </a:bodyPr>
            <a:lstStyle/>
            <a:p>
              <a:pPr algn="ctr">
                <a:buClr>
                  <a:srgbClr val="000000"/>
                </a:buClr>
                <a:buSzPts val="3600"/>
              </a:pPr>
              <a:r>
                <a:rPr lang="en" sz="1900" b="1">
                  <a:latin typeface="Fira Sans Extra Condensed"/>
                  <a:ea typeface="Fira Sans Extra Condensed"/>
                  <a:cs typeface="Fira Sans Extra Condensed"/>
                  <a:sym typeface="Fira Sans Extra Condensed"/>
                </a:rPr>
                <a:t>Phone</a:t>
              </a:r>
              <a:endParaRPr sz="1900" b="1">
                <a:solidFill>
                  <a:srgbClr val="000000"/>
                </a:solidFill>
                <a:latin typeface="Fira Sans Extra Condensed"/>
                <a:ea typeface="Fira Sans Extra Condensed"/>
                <a:cs typeface="Fira Sans Extra Condensed"/>
                <a:sym typeface="Fira Sans Extra Condensed"/>
              </a:endParaRPr>
            </a:p>
          </p:txBody>
        </p:sp>
        <p:sp>
          <p:nvSpPr>
            <p:cNvPr id="534" name="Google Shape;534;gf919c1f4cf_0_86"/>
            <p:cNvSpPr/>
            <p:nvPr/>
          </p:nvSpPr>
          <p:spPr>
            <a:xfrm>
              <a:off x="2753520" y="2587875"/>
              <a:ext cx="1610207" cy="1558096"/>
            </a:xfrm>
            <a:custGeom>
              <a:avLst/>
              <a:gdLst/>
              <a:ahLst/>
              <a:cxnLst/>
              <a:rect l="l" t="t" r="r" b="b"/>
              <a:pathLst>
                <a:path w="36270" h="44042" extrusionOk="0">
                  <a:moveTo>
                    <a:pt x="22164" y="0"/>
                  </a:moveTo>
                  <a:cubicBezTo>
                    <a:pt x="21387" y="0"/>
                    <a:pt x="20611" y="23"/>
                    <a:pt x="19835" y="80"/>
                  </a:cubicBezTo>
                  <a:cubicBezTo>
                    <a:pt x="19571" y="100"/>
                    <a:pt x="19325" y="247"/>
                    <a:pt x="19065" y="247"/>
                  </a:cubicBezTo>
                  <a:cubicBezTo>
                    <a:pt x="19033" y="247"/>
                    <a:pt x="19001" y="245"/>
                    <a:pt x="18968" y="240"/>
                  </a:cubicBezTo>
                  <a:lnTo>
                    <a:pt x="18900" y="1062"/>
                  </a:lnTo>
                  <a:cubicBezTo>
                    <a:pt x="19843" y="1123"/>
                    <a:pt x="20776" y="1143"/>
                    <a:pt x="21706" y="1143"/>
                  </a:cubicBezTo>
                  <a:cubicBezTo>
                    <a:pt x="22171" y="1143"/>
                    <a:pt x="22635" y="1138"/>
                    <a:pt x="23099" y="1130"/>
                  </a:cubicBezTo>
                  <a:cubicBezTo>
                    <a:pt x="23174" y="1129"/>
                    <a:pt x="23249" y="1128"/>
                    <a:pt x="23324" y="1128"/>
                  </a:cubicBezTo>
                  <a:cubicBezTo>
                    <a:pt x="24733" y="1128"/>
                    <a:pt x="26140" y="1330"/>
                    <a:pt x="27527" y="1655"/>
                  </a:cubicBezTo>
                  <a:cubicBezTo>
                    <a:pt x="29057" y="2020"/>
                    <a:pt x="30472" y="2591"/>
                    <a:pt x="31773" y="3458"/>
                  </a:cubicBezTo>
                  <a:cubicBezTo>
                    <a:pt x="32526" y="3983"/>
                    <a:pt x="32983" y="4759"/>
                    <a:pt x="33279" y="5604"/>
                  </a:cubicBezTo>
                  <a:cubicBezTo>
                    <a:pt x="33827" y="7247"/>
                    <a:pt x="33987" y="8982"/>
                    <a:pt x="34170" y="10717"/>
                  </a:cubicBezTo>
                  <a:cubicBezTo>
                    <a:pt x="34352" y="12269"/>
                    <a:pt x="34581" y="13821"/>
                    <a:pt x="34695" y="15373"/>
                  </a:cubicBezTo>
                  <a:cubicBezTo>
                    <a:pt x="34695" y="15533"/>
                    <a:pt x="34717" y="15670"/>
                    <a:pt x="34717" y="15830"/>
                  </a:cubicBezTo>
                  <a:cubicBezTo>
                    <a:pt x="34786" y="16834"/>
                    <a:pt x="34877" y="17815"/>
                    <a:pt x="34969" y="18797"/>
                  </a:cubicBezTo>
                  <a:cubicBezTo>
                    <a:pt x="35003" y="19074"/>
                    <a:pt x="34881" y="19128"/>
                    <a:pt x="34740" y="19128"/>
                  </a:cubicBezTo>
                  <a:cubicBezTo>
                    <a:pt x="34695" y="19128"/>
                    <a:pt x="34648" y="19122"/>
                    <a:pt x="34603" y="19116"/>
                  </a:cubicBezTo>
                  <a:cubicBezTo>
                    <a:pt x="34444" y="19094"/>
                    <a:pt x="34285" y="19085"/>
                    <a:pt x="34128" y="19085"/>
                  </a:cubicBezTo>
                  <a:cubicBezTo>
                    <a:pt x="33655" y="19085"/>
                    <a:pt x="33188" y="19162"/>
                    <a:pt x="32709" y="19162"/>
                  </a:cubicBezTo>
                  <a:cubicBezTo>
                    <a:pt x="32534" y="19159"/>
                    <a:pt x="32360" y="19158"/>
                    <a:pt x="32186" y="19158"/>
                  </a:cubicBezTo>
                  <a:cubicBezTo>
                    <a:pt x="31087" y="19158"/>
                    <a:pt x="30001" y="19214"/>
                    <a:pt x="28897" y="19253"/>
                  </a:cubicBezTo>
                  <a:cubicBezTo>
                    <a:pt x="27459" y="19322"/>
                    <a:pt x="26021" y="19322"/>
                    <a:pt x="24583" y="19368"/>
                  </a:cubicBezTo>
                  <a:cubicBezTo>
                    <a:pt x="22437" y="19459"/>
                    <a:pt x="20292" y="19619"/>
                    <a:pt x="18123" y="19710"/>
                  </a:cubicBezTo>
                  <a:cubicBezTo>
                    <a:pt x="15864" y="19801"/>
                    <a:pt x="13604" y="19892"/>
                    <a:pt x="11344" y="19938"/>
                  </a:cubicBezTo>
                  <a:cubicBezTo>
                    <a:pt x="9952" y="19961"/>
                    <a:pt x="8560" y="20098"/>
                    <a:pt x="7167" y="20166"/>
                  </a:cubicBezTo>
                  <a:cubicBezTo>
                    <a:pt x="5136" y="20303"/>
                    <a:pt x="3104" y="20463"/>
                    <a:pt x="1073" y="20623"/>
                  </a:cubicBezTo>
                  <a:cubicBezTo>
                    <a:pt x="708" y="20646"/>
                    <a:pt x="365" y="20669"/>
                    <a:pt x="0" y="20714"/>
                  </a:cubicBezTo>
                  <a:lnTo>
                    <a:pt x="91" y="21627"/>
                  </a:lnTo>
                  <a:cubicBezTo>
                    <a:pt x="160" y="21627"/>
                    <a:pt x="251" y="21627"/>
                    <a:pt x="365" y="21604"/>
                  </a:cubicBezTo>
                  <a:cubicBezTo>
                    <a:pt x="578" y="21604"/>
                    <a:pt x="802" y="21625"/>
                    <a:pt x="1021" y="21625"/>
                  </a:cubicBezTo>
                  <a:cubicBezTo>
                    <a:pt x="1131" y="21625"/>
                    <a:pt x="1240" y="21620"/>
                    <a:pt x="1347" y="21604"/>
                  </a:cubicBezTo>
                  <a:cubicBezTo>
                    <a:pt x="3173" y="21559"/>
                    <a:pt x="4976" y="21445"/>
                    <a:pt x="6779" y="21285"/>
                  </a:cubicBezTo>
                  <a:cubicBezTo>
                    <a:pt x="8719" y="21125"/>
                    <a:pt x="10637" y="21102"/>
                    <a:pt x="12577" y="21011"/>
                  </a:cubicBezTo>
                  <a:cubicBezTo>
                    <a:pt x="14380" y="20942"/>
                    <a:pt x="16206" y="20897"/>
                    <a:pt x="18009" y="20806"/>
                  </a:cubicBezTo>
                  <a:cubicBezTo>
                    <a:pt x="19904" y="20714"/>
                    <a:pt x="21776" y="20577"/>
                    <a:pt x="23670" y="20486"/>
                  </a:cubicBezTo>
                  <a:cubicBezTo>
                    <a:pt x="25724" y="20395"/>
                    <a:pt x="27779" y="20303"/>
                    <a:pt x="29833" y="20258"/>
                  </a:cubicBezTo>
                  <a:cubicBezTo>
                    <a:pt x="31111" y="20235"/>
                    <a:pt x="32389" y="20235"/>
                    <a:pt x="33667" y="20189"/>
                  </a:cubicBezTo>
                  <a:cubicBezTo>
                    <a:pt x="33774" y="20182"/>
                    <a:pt x="33886" y="20179"/>
                    <a:pt x="34000" y="20179"/>
                  </a:cubicBezTo>
                  <a:cubicBezTo>
                    <a:pt x="34228" y="20179"/>
                    <a:pt x="34466" y="20189"/>
                    <a:pt x="34695" y="20189"/>
                  </a:cubicBezTo>
                  <a:cubicBezTo>
                    <a:pt x="34721" y="20187"/>
                    <a:pt x="34746" y="20186"/>
                    <a:pt x="34769" y="20186"/>
                  </a:cubicBezTo>
                  <a:cubicBezTo>
                    <a:pt x="34986" y="20186"/>
                    <a:pt x="35062" y="20284"/>
                    <a:pt x="35083" y="20532"/>
                  </a:cubicBezTo>
                  <a:cubicBezTo>
                    <a:pt x="35128" y="22152"/>
                    <a:pt x="35151" y="23773"/>
                    <a:pt x="35128" y="25393"/>
                  </a:cubicBezTo>
                  <a:cubicBezTo>
                    <a:pt x="35083" y="27356"/>
                    <a:pt x="34969" y="29297"/>
                    <a:pt x="34923" y="31259"/>
                  </a:cubicBezTo>
                  <a:cubicBezTo>
                    <a:pt x="34900" y="32264"/>
                    <a:pt x="34832" y="33245"/>
                    <a:pt x="34809" y="34250"/>
                  </a:cubicBezTo>
                  <a:cubicBezTo>
                    <a:pt x="34763" y="35300"/>
                    <a:pt x="34809" y="36350"/>
                    <a:pt x="34763" y="37399"/>
                  </a:cubicBezTo>
                  <a:cubicBezTo>
                    <a:pt x="34695" y="39134"/>
                    <a:pt x="34672" y="40892"/>
                    <a:pt x="34512" y="42626"/>
                  </a:cubicBezTo>
                  <a:cubicBezTo>
                    <a:pt x="34466" y="43060"/>
                    <a:pt x="34444" y="43517"/>
                    <a:pt x="34421" y="43973"/>
                  </a:cubicBezTo>
                  <a:lnTo>
                    <a:pt x="35357" y="44042"/>
                  </a:lnTo>
                  <a:cubicBezTo>
                    <a:pt x="35379" y="43882"/>
                    <a:pt x="35402" y="43699"/>
                    <a:pt x="35425" y="43539"/>
                  </a:cubicBezTo>
                  <a:cubicBezTo>
                    <a:pt x="35585" y="42216"/>
                    <a:pt x="35608" y="40892"/>
                    <a:pt x="35722" y="39568"/>
                  </a:cubicBezTo>
                  <a:cubicBezTo>
                    <a:pt x="35859" y="37993"/>
                    <a:pt x="35813" y="36395"/>
                    <a:pt x="35859" y="34820"/>
                  </a:cubicBezTo>
                  <a:cubicBezTo>
                    <a:pt x="35927" y="33519"/>
                    <a:pt x="35950" y="32218"/>
                    <a:pt x="35996" y="30894"/>
                  </a:cubicBezTo>
                  <a:cubicBezTo>
                    <a:pt x="36064" y="29456"/>
                    <a:pt x="36178" y="27995"/>
                    <a:pt x="36201" y="26557"/>
                  </a:cubicBezTo>
                  <a:cubicBezTo>
                    <a:pt x="36224" y="25028"/>
                    <a:pt x="36270" y="23476"/>
                    <a:pt x="36178" y="21947"/>
                  </a:cubicBezTo>
                  <a:cubicBezTo>
                    <a:pt x="36087" y="20760"/>
                    <a:pt x="36064" y="19573"/>
                    <a:pt x="35996" y="18386"/>
                  </a:cubicBezTo>
                  <a:cubicBezTo>
                    <a:pt x="35950" y="17678"/>
                    <a:pt x="35813" y="16948"/>
                    <a:pt x="35790" y="16240"/>
                  </a:cubicBezTo>
                  <a:cubicBezTo>
                    <a:pt x="35790" y="14574"/>
                    <a:pt x="35516" y="12931"/>
                    <a:pt x="35357" y="11287"/>
                  </a:cubicBezTo>
                  <a:cubicBezTo>
                    <a:pt x="35220" y="10055"/>
                    <a:pt x="35060" y="8822"/>
                    <a:pt x="34854" y="7590"/>
                  </a:cubicBezTo>
                  <a:cubicBezTo>
                    <a:pt x="34695" y="6494"/>
                    <a:pt x="34466" y="5421"/>
                    <a:pt x="33987" y="4417"/>
                  </a:cubicBezTo>
                  <a:cubicBezTo>
                    <a:pt x="33211" y="2819"/>
                    <a:pt x="31796" y="1952"/>
                    <a:pt x="30289" y="1336"/>
                  </a:cubicBezTo>
                  <a:cubicBezTo>
                    <a:pt x="28440" y="582"/>
                    <a:pt x="26500" y="126"/>
                    <a:pt x="24492" y="57"/>
                  </a:cubicBezTo>
                  <a:cubicBezTo>
                    <a:pt x="23716" y="23"/>
                    <a:pt x="22940" y="0"/>
                    <a:pt x="22164"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535" name="Google Shape;535;gf919c1f4cf_0_86"/>
          <p:cNvGrpSpPr/>
          <p:nvPr/>
        </p:nvGrpSpPr>
        <p:grpSpPr>
          <a:xfrm>
            <a:off x="542476" y="4577689"/>
            <a:ext cx="7102080" cy="1258790"/>
            <a:chOff x="449857" y="2534670"/>
            <a:chExt cx="8201963" cy="2018263"/>
          </a:xfrm>
        </p:grpSpPr>
        <p:sp>
          <p:nvSpPr>
            <p:cNvPr id="536" name="Google Shape;536;gf919c1f4cf_0_86"/>
            <p:cNvSpPr/>
            <p:nvPr/>
          </p:nvSpPr>
          <p:spPr>
            <a:xfrm>
              <a:off x="449857" y="2572925"/>
              <a:ext cx="1750933" cy="1980008"/>
            </a:xfrm>
            <a:custGeom>
              <a:avLst/>
              <a:gdLst/>
              <a:ahLst/>
              <a:cxnLst/>
              <a:rect l="l" t="t" r="r" b="b"/>
              <a:pathLst>
                <a:path w="38804" h="55968" extrusionOk="0">
                  <a:moveTo>
                    <a:pt x="27356" y="1317"/>
                  </a:moveTo>
                  <a:cubicBezTo>
                    <a:pt x="27467" y="1317"/>
                    <a:pt x="27577" y="1319"/>
                    <a:pt x="27687" y="1325"/>
                  </a:cubicBezTo>
                  <a:cubicBezTo>
                    <a:pt x="28463" y="1348"/>
                    <a:pt x="29217" y="1325"/>
                    <a:pt x="29970" y="1507"/>
                  </a:cubicBezTo>
                  <a:cubicBezTo>
                    <a:pt x="30563" y="1644"/>
                    <a:pt x="31202" y="1622"/>
                    <a:pt x="31796" y="1736"/>
                  </a:cubicBezTo>
                  <a:cubicBezTo>
                    <a:pt x="32709" y="1941"/>
                    <a:pt x="33599" y="2192"/>
                    <a:pt x="34352" y="2786"/>
                  </a:cubicBezTo>
                  <a:cubicBezTo>
                    <a:pt x="35083" y="3356"/>
                    <a:pt x="35402" y="4155"/>
                    <a:pt x="35653" y="5000"/>
                  </a:cubicBezTo>
                  <a:cubicBezTo>
                    <a:pt x="36041" y="6324"/>
                    <a:pt x="36247" y="7647"/>
                    <a:pt x="36498" y="8994"/>
                  </a:cubicBezTo>
                  <a:cubicBezTo>
                    <a:pt x="36726" y="10204"/>
                    <a:pt x="36863" y="11436"/>
                    <a:pt x="37023" y="12646"/>
                  </a:cubicBezTo>
                  <a:cubicBezTo>
                    <a:pt x="37183" y="13833"/>
                    <a:pt x="37228" y="15020"/>
                    <a:pt x="37342" y="16207"/>
                  </a:cubicBezTo>
                  <a:cubicBezTo>
                    <a:pt x="37434" y="17394"/>
                    <a:pt x="37411" y="18581"/>
                    <a:pt x="37456" y="19768"/>
                  </a:cubicBezTo>
                  <a:cubicBezTo>
                    <a:pt x="37477" y="20040"/>
                    <a:pt x="37402" y="20159"/>
                    <a:pt x="37143" y="20159"/>
                  </a:cubicBezTo>
                  <a:cubicBezTo>
                    <a:pt x="37119" y="20159"/>
                    <a:pt x="37095" y="20158"/>
                    <a:pt x="37068" y="20156"/>
                  </a:cubicBezTo>
                  <a:cubicBezTo>
                    <a:pt x="36692" y="20110"/>
                    <a:pt x="36309" y="20093"/>
                    <a:pt x="35924" y="20093"/>
                  </a:cubicBezTo>
                  <a:cubicBezTo>
                    <a:pt x="35539" y="20093"/>
                    <a:pt x="35151" y="20110"/>
                    <a:pt x="34763" y="20133"/>
                  </a:cubicBezTo>
                  <a:cubicBezTo>
                    <a:pt x="33462" y="20201"/>
                    <a:pt x="32161" y="20156"/>
                    <a:pt x="30883" y="20201"/>
                  </a:cubicBezTo>
                  <a:cubicBezTo>
                    <a:pt x="29239" y="20270"/>
                    <a:pt x="27619" y="20293"/>
                    <a:pt x="25998" y="20293"/>
                  </a:cubicBezTo>
                  <a:cubicBezTo>
                    <a:pt x="24012" y="20293"/>
                    <a:pt x="22049" y="20270"/>
                    <a:pt x="20086" y="20247"/>
                  </a:cubicBezTo>
                  <a:cubicBezTo>
                    <a:pt x="19411" y="20247"/>
                    <a:pt x="18735" y="20276"/>
                    <a:pt x="18059" y="20276"/>
                  </a:cubicBezTo>
                  <a:cubicBezTo>
                    <a:pt x="17891" y="20276"/>
                    <a:pt x="17722" y="20274"/>
                    <a:pt x="17553" y="20270"/>
                  </a:cubicBezTo>
                  <a:cubicBezTo>
                    <a:pt x="16967" y="20239"/>
                    <a:pt x="16381" y="20229"/>
                    <a:pt x="15795" y="20229"/>
                  </a:cubicBezTo>
                  <a:cubicBezTo>
                    <a:pt x="14624" y="20229"/>
                    <a:pt x="13452" y="20270"/>
                    <a:pt x="12280" y="20270"/>
                  </a:cubicBezTo>
                  <a:cubicBezTo>
                    <a:pt x="10865" y="20293"/>
                    <a:pt x="9450" y="20430"/>
                    <a:pt x="8012" y="20521"/>
                  </a:cubicBezTo>
                  <a:cubicBezTo>
                    <a:pt x="6482" y="20589"/>
                    <a:pt x="4953" y="20658"/>
                    <a:pt x="3401" y="20726"/>
                  </a:cubicBezTo>
                  <a:cubicBezTo>
                    <a:pt x="2830" y="20749"/>
                    <a:pt x="2237" y="20772"/>
                    <a:pt x="1666" y="20863"/>
                  </a:cubicBezTo>
                  <a:cubicBezTo>
                    <a:pt x="1568" y="20876"/>
                    <a:pt x="1481" y="20886"/>
                    <a:pt x="1409" y="20886"/>
                  </a:cubicBezTo>
                  <a:cubicBezTo>
                    <a:pt x="1215" y="20886"/>
                    <a:pt x="1133" y="20808"/>
                    <a:pt x="1233" y="20475"/>
                  </a:cubicBezTo>
                  <a:cubicBezTo>
                    <a:pt x="1278" y="20384"/>
                    <a:pt x="1256" y="20270"/>
                    <a:pt x="1256" y="20156"/>
                  </a:cubicBezTo>
                  <a:lnTo>
                    <a:pt x="1210" y="20156"/>
                  </a:lnTo>
                  <a:cubicBezTo>
                    <a:pt x="1278" y="19243"/>
                    <a:pt x="1415" y="18330"/>
                    <a:pt x="1415" y="17417"/>
                  </a:cubicBezTo>
                  <a:cubicBezTo>
                    <a:pt x="1415" y="15522"/>
                    <a:pt x="1758" y="13673"/>
                    <a:pt x="1940" y="11825"/>
                  </a:cubicBezTo>
                  <a:cubicBezTo>
                    <a:pt x="2100" y="10501"/>
                    <a:pt x="2328" y="9154"/>
                    <a:pt x="3059" y="7990"/>
                  </a:cubicBezTo>
                  <a:cubicBezTo>
                    <a:pt x="3766" y="6894"/>
                    <a:pt x="4679" y="6050"/>
                    <a:pt x="5798" y="5365"/>
                  </a:cubicBezTo>
                  <a:cubicBezTo>
                    <a:pt x="6848" y="4749"/>
                    <a:pt x="7943" y="4224"/>
                    <a:pt x="9107" y="3881"/>
                  </a:cubicBezTo>
                  <a:cubicBezTo>
                    <a:pt x="10043" y="3607"/>
                    <a:pt x="10979" y="3356"/>
                    <a:pt x="11915" y="3151"/>
                  </a:cubicBezTo>
                  <a:cubicBezTo>
                    <a:pt x="14814" y="2489"/>
                    <a:pt x="17781" y="2284"/>
                    <a:pt x="20703" y="1804"/>
                  </a:cubicBezTo>
                  <a:cubicBezTo>
                    <a:pt x="22118" y="1576"/>
                    <a:pt x="23556" y="1485"/>
                    <a:pt x="25017" y="1462"/>
                  </a:cubicBezTo>
                  <a:cubicBezTo>
                    <a:pt x="25797" y="1442"/>
                    <a:pt x="26576" y="1317"/>
                    <a:pt x="27356" y="1317"/>
                  </a:cubicBezTo>
                  <a:close/>
                  <a:moveTo>
                    <a:pt x="36805" y="20751"/>
                  </a:moveTo>
                  <a:cubicBezTo>
                    <a:pt x="36915" y="20751"/>
                    <a:pt x="37025" y="20757"/>
                    <a:pt x="37137" y="20772"/>
                  </a:cubicBezTo>
                  <a:cubicBezTo>
                    <a:pt x="37411" y="20818"/>
                    <a:pt x="37525" y="20886"/>
                    <a:pt x="37525" y="21183"/>
                  </a:cubicBezTo>
                  <a:cubicBezTo>
                    <a:pt x="37548" y="23694"/>
                    <a:pt x="37593" y="26227"/>
                    <a:pt x="37616" y="28738"/>
                  </a:cubicBezTo>
                  <a:cubicBezTo>
                    <a:pt x="37616" y="30587"/>
                    <a:pt x="37662" y="32459"/>
                    <a:pt x="37548" y="34307"/>
                  </a:cubicBezTo>
                  <a:cubicBezTo>
                    <a:pt x="37434" y="36407"/>
                    <a:pt x="37411" y="38507"/>
                    <a:pt x="37274" y="40607"/>
                  </a:cubicBezTo>
                  <a:cubicBezTo>
                    <a:pt x="37160" y="42433"/>
                    <a:pt x="37023" y="44282"/>
                    <a:pt x="36886" y="46108"/>
                  </a:cubicBezTo>
                  <a:cubicBezTo>
                    <a:pt x="36749" y="47729"/>
                    <a:pt x="36612" y="49349"/>
                    <a:pt x="36406" y="50970"/>
                  </a:cubicBezTo>
                  <a:cubicBezTo>
                    <a:pt x="36338" y="51426"/>
                    <a:pt x="36133" y="51837"/>
                    <a:pt x="35813" y="52180"/>
                  </a:cubicBezTo>
                  <a:cubicBezTo>
                    <a:pt x="34991" y="53070"/>
                    <a:pt x="33964" y="53572"/>
                    <a:pt x="32823" y="53914"/>
                  </a:cubicBezTo>
                  <a:cubicBezTo>
                    <a:pt x="31111" y="54416"/>
                    <a:pt x="29331" y="54690"/>
                    <a:pt x="27550" y="54896"/>
                  </a:cubicBezTo>
                  <a:cubicBezTo>
                    <a:pt x="27436" y="54911"/>
                    <a:pt x="27322" y="54916"/>
                    <a:pt x="27207" y="54916"/>
                  </a:cubicBezTo>
                  <a:cubicBezTo>
                    <a:pt x="26977" y="54916"/>
                    <a:pt x="26744" y="54896"/>
                    <a:pt x="26500" y="54896"/>
                  </a:cubicBezTo>
                  <a:cubicBezTo>
                    <a:pt x="25709" y="54896"/>
                    <a:pt x="24918" y="54968"/>
                    <a:pt x="24126" y="54968"/>
                  </a:cubicBezTo>
                  <a:cubicBezTo>
                    <a:pt x="24028" y="54968"/>
                    <a:pt x="23929" y="54967"/>
                    <a:pt x="23830" y="54964"/>
                  </a:cubicBezTo>
                  <a:cubicBezTo>
                    <a:pt x="23162" y="54964"/>
                    <a:pt x="22494" y="55003"/>
                    <a:pt x="21827" y="55003"/>
                  </a:cubicBezTo>
                  <a:cubicBezTo>
                    <a:pt x="21604" y="55003"/>
                    <a:pt x="21382" y="54998"/>
                    <a:pt x="21159" y="54987"/>
                  </a:cubicBezTo>
                  <a:cubicBezTo>
                    <a:pt x="19402" y="54919"/>
                    <a:pt x="17667" y="54873"/>
                    <a:pt x="15932" y="54713"/>
                  </a:cubicBezTo>
                  <a:cubicBezTo>
                    <a:pt x="14380" y="54531"/>
                    <a:pt x="12828" y="54325"/>
                    <a:pt x="11299" y="54006"/>
                  </a:cubicBezTo>
                  <a:cubicBezTo>
                    <a:pt x="10157" y="53755"/>
                    <a:pt x="8993" y="53435"/>
                    <a:pt x="7875" y="52933"/>
                  </a:cubicBezTo>
                  <a:cubicBezTo>
                    <a:pt x="7122" y="52613"/>
                    <a:pt x="6368" y="52294"/>
                    <a:pt x="5661" y="51814"/>
                  </a:cubicBezTo>
                  <a:cubicBezTo>
                    <a:pt x="4428" y="50924"/>
                    <a:pt x="3835" y="49669"/>
                    <a:pt x="3378" y="48276"/>
                  </a:cubicBezTo>
                  <a:cubicBezTo>
                    <a:pt x="2602" y="45971"/>
                    <a:pt x="2351" y="43552"/>
                    <a:pt x="2054" y="41155"/>
                  </a:cubicBezTo>
                  <a:cubicBezTo>
                    <a:pt x="1826" y="39489"/>
                    <a:pt x="1644" y="37822"/>
                    <a:pt x="1552" y="36133"/>
                  </a:cubicBezTo>
                  <a:cubicBezTo>
                    <a:pt x="1438" y="34536"/>
                    <a:pt x="1347" y="32915"/>
                    <a:pt x="1233" y="31294"/>
                  </a:cubicBezTo>
                  <a:cubicBezTo>
                    <a:pt x="1119" y="29560"/>
                    <a:pt x="1141" y="27848"/>
                    <a:pt x="1119" y="26113"/>
                  </a:cubicBezTo>
                  <a:cubicBezTo>
                    <a:pt x="1096" y="24812"/>
                    <a:pt x="1256" y="23534"/>
                    <a:pt x="1141" y="22256"/>
                  </a:cubicBezTo>
                  <a:cubicBezTo>
                    <a:pt x="1119" y="21959"/>
                    <a:pt x="1187" y="21753"/>
                    <a:pt x="1644" y="21753"/>
                  </a:cubicBezTo>
                  <a:cubicBezTo>
                    <a:pt x="1771" y="21757"/>
                    <a:pt x="1899" y="21758"/>
                    <a:pt x="2027" y="21758"/>
                  </a:cubicBezTo>
                  <a:cubicBezTo>
                    <a:pt x="2817" y="21758"/>
                    <a:pt x="3620" y="21705"/>
                    <a:pt x="4405" y="21685"/>
                  </a:cubicBezTo>
                  <a:cubicBezTo>
                    <a:pt x="5866" y="21617"/>
                    <a:pt x="7350" y="21525"/>
                    <a:pt x="8811" y="21434"/>
                  </a:cubicBezTo>
                  <a:cubicBezTo>
                    <a:pt x="10089" y="21365"/>
                    <a:pt x="11367" y="21320"/>
                    <a:pt x="12645" y="21229"/>
                  </a:cubicBezTo>
                  <a:cubicBezTo>
                    <a:pt x="14494" y="21114"/>
                    <a:pt x="16320" y="21160"/>
                    <a:pt x="18169" y="21114"/>
                  </a:cubicBezTo>
                  <a:cubicBezTo>
                    <a:pt x="18431" y="21107"/>
                    <a:pt x="18693" y="21104"/>
                    <a:pt x="18955" y="21104"/>
                  </a:cubicBezTo>
                  <a:cubicBezTo>
                    <a:pt x="20291" y="21104"/>
                    <a:pt x="21627" y="21187"/>
                    <a:pt x="22962" y="21206"/>
                  </a:cubicBezTo>
                  <a:cubicBezTo>
                    <a:pt x="23150" y="21211"/>
                    <a:pt x="23339" y="21212"/>
                    <a:pt x="23527" y="21212"/>
                  </a:cubicBezTo>
                  <a:cubicBezTo>
                    <a:pt x="24040" y="21212"/>
                    <a:pt x="24552" y="21199"/>
                    <a:pt x="25057" y="21199"/>
                  </a:cubicBezTo>
                  <a:cubicBezTo>
                    <a:pt x="25242" y="21199"/>
                    <a:pt x="25427" y="21201"/>
                    <a:pt x="25610" y="21206"/>
                  </a:cubicBezTo>
                  <a:cubicBezTo>
                    <a:pt x="26061" y="21227"/>
                    <a:pt x="26511" y="21234"/>
                    <a:pt x="26960" y="21234"/>
                  </a:cubicBezTo>
                  <a:cubicBezTo>
                    <a:pt x="28211" y="21234"/>
                    <a:pt x="29455" y="21174"/>
                    <a:pt x="30698" y="21174"/>
                  </a:cubicBezTo>
                  <a:cubicBezTo>
                    <a:pt x="30950" y="21174"/>
                    <a:pt x="31201" y="21177"/>
                    <a:pt x="31453" y="21183"/>
                  </a:cubicBezTo>
                  <a:cubicBezTo>
                    <a:pt x="31509" y="21184"/>
                    <a:pt x="31564" y="21185"/>
                    <a:pt x="31620" y="21185"/>
                  </a:cubicBezTo>
                  <a:cubicBezTo>
                    <a:pt x="32559" y="21185"/>
                    <a:pt x="33498" y="21021"/>
                    <a:pt x="34437" y="21021"/>
                  </a:cubicBezTo>
                  <a:cubicBezTo>
                    <a:pt x="34492" y="21021"/>
                    <a:pt x="34548" y="21022"/>
                    <a:pt x="34603" y="21023"/>
                  </a:cubicBezTo>
                  <a:cubicBezTo>
                    <a:pt x="34628" y="21024"/>
                    <a:pt x="34653" y="21024"/>
                    <a:pt x="34678" y="21024"/>
                  </a:cubicBezTo>
                  <a:cubicBezTo>
                    <a:pt x="35405" y="21024"/>
                    <a:pt x="36087" y="20751"/>
                    <a:pt x="36805" y="20751"/>
                  </a:cubicBezTo>
                  <a:close/>
                  <a:moveTo>
                    <a:pt x="26619" y="0"/>
                  </a:moveTo>
                  <a:cubicBezTo>
                    <a:pt x="24315" y="0"/>
                    <a:pt x="22074" y="578"/>
                    <a:pt x="19790" y="891"/>
                  </a:cubicBezTo>
                  <a:cubicBezTo>
                    <a:pt x="18671" y="1051"/>
                    <a:pt x="17576" y="1256"/>
                    <a:pt x="16434" y="1371"/>
                  </a:cubicBezTo>
                  <a:cubicBezTo>
                    <a:pt x="14859" y="1507"/>
                    <a:pt x="13262" y="1759"/>
                    <a:pt x="11709" y="2078"/>
                  </a:cubicBezTo>
                  <a:cubicBezTo>
                    <a:pt x="10294" y="2375"/>
                    <a:pt x="8902" y="2809"/>
                    <a:pt x="7532" y="3334"/>
                  </a:cubicBezTo>
                  <a:cubicBezTo>
                    <a:pt x="6734" y="3653"/>
                    <a:pt x="5958" y="4018"/>
                    <a:pt x="5250" y="4498"/>
                  </a:cubicBezTo>
                  <a:cubicBezTo>
                    <a:pt x="4246" y="5137"/>
                    <a:pt x="3355" y="5890"/>
                    <a:pt x="2602" y="6826"/>
                  </a:cubicBezTo>
                  <a:cubicBezTo>
                    <a:pt x="2100" y="7442"/>
                    <a:pt x="1735" y="8104"/>
                    <a:pt x="1507" y="8812"/>
                  </a:cubicBezTo>
                  <a:cubicBezTo>
                    <a:pt x="1187" y="9884"/>
                    <a:pt x="1027" y="10980"/>
                    <a:pt x="845" y="12098"/>
                  </a:cubicBezTo>
                  <a:cubicBezTo>
                    <a:pt x="594" y="13514"/>
                    <a:pt x="525" y="14929"/>
                    <a:pt x="342" y="16344"/>
                  </a:cubicBezTo>
                  <a:cubicBezTo>
                    <a:pt x="228" y="17394"/>
                    <a:pt x="160" y="18421"/>
                    <a:pt x="137" y="19471"/>
                  </a:cubicBezTo>
                  <a:cubicBezTo>
                    <a:pt x="114" y="20704"/>
                    <a:pt x="91" y="21936"/>
                    <a:pt x="46" y="23169"/>
                  </a:cubicBezTo>
                  <a:cubicBezTo>
                    <a:pt x="0" y="24059"/>
                    <a:pt x="46" y="24972"/>
                    <a:pt x="23" y="25862"/>
                  </a:cubicBezTo>
                  <a:cubicBezTo>
                    <a:pt x="0" y="26889"/>
                    <a:pt x="23" y="27916"/>
                    <a:pt x="46" y="28921"/>
                  </a:cubicBezTo>
                  <a:cubicBezTo>
                    <a:pt x="46" y="29925"/>
                    <a:pt x="183" y="30929"/>
                    <a:pt x="183" y="31934"/>
                  </a:cubicBezTo>
                  <a:cubicBezTo>
                    <a:pt x="183" y="33554"/>
                    <a:pt x="342" y="35152"/>
                    <a:pt x="479" y="36773"/>
                  </a:cubicBezTo>
                  <a:cubicBezTo>
                    <a:pt x="685" y="38918"/>
                    <a:pt x="959" y="41064"/>
                    <a:pt x="1256" y="43209"/>
                  </a:cubicBezTo>
                  <a:cubicBezTo>
                    <a:pt x="1552" y="45264"/>
                    <a:pt x="1940" y="47295"/>
                    <a:pt x="2671" y="49258"/>
                  </a:cubicBezTo>
                  <a:cubicBezTo>
                    <a:pt x="3173" y="50627"/>
                    <a:pt x="3972" y="51746"/>
                    <a:pt x="5159" y="52568"/>
                  </a:cubicBezTo>
                  <a:cubicBezTo>
                    <a:pt x="6505" y="53481"/>
                    <a:pt x="8057" y="53983"/>
                    <a:pt x="9610" y="54439"/>
                  </a:cubicBezTo>
                  <a:cubicBezTo>
                    <a:pt x="11070" y="54896"/>
                    <a:pt x="12600" y="55078"/>
                    <a:pt x="14106" y="55352"/>
                  </a:cubicBezTo>
                  <a:cubicBezTo>
                    <a:pt x="16046" y="55717"/>
                    <a:pt x="18009" y="55786"/>
                    <a:pt x="19949" y="55877"/>
                  </a:cubicBezTo>
                  <a:cubicBezTo>
                    <a:pt x="20889" y="55930"/>
                    <a:pt x="21836" y="55968"/>
                    <a:pt x="22751" y="55968"/>
                  </a:cubicBezTo>
                  <a:cubicBezTo>
                    <a:pt x="23414" y="55968"/>
                    <a:pt x="24060" y="55948"/>
                    <a:pt x="24674" y="55900"/>
                  </a:cubicBezTo>
                  <a:cubicBezTo>
                    <a:pt x="25161" y="55900"/>
                    <a:pt x="25567" y="55920"/>
                    <a:pt x="25952" y="55920"/>
                  </a:cubicBezTo>
                  <a:cubicBezTo>
                    <a:pt x="26145" y="55920"/>
                    <a:pt x="26333" y="55915"/>
                    <a:pt x="26523" y="55900"/>
                  </a:cubicBezTo>
                  <a:cubicBezTo>
                    <a:pt x="28326" y="55786"/>
                    <a:pt x="30107" y="55581"/>
                    <a:pt x="31887" y="55170"/>
                  </a:cubicBezTo>
                  <a:cubicBezTo>
                    <a:pt x="33599" y="54782"/>
                    <a:pt x="35197" y="54234"/>
                    <a:pt x="36475" y="52910"/>
                  </a:cubicBezTo>
                  <a:cubicBezTo>
                    <a:pt x="36840" y="52522"/>
                    <a:pt x="37091" y="52088"/>
                    <a:pt x="37228" y="51586"/>
                  </a:cubicBezTo>
                  <a:cubicBezTo>
                    <a:pt x="37479" y="50764"/>
                    <a:pt x="37502" y="49897"/>
                    <a:pt x="37593" y="49053"/>
                  </a:cubicBezTo>
                  <a:cubicBezTo>
                    <a:pt x="37730" y="47820"/>
                    <a:pt x="37890" y="46587"/>
                    <a:pt x="38004" y="45355"/>
                  </a:cubicBezTo>
                  <a:cubicBezTo>
                    <a:pt x="38164" y="43574"/>
                    <a:pt x="38324" y="41771"/>
                    <a:pt x="38392" y="39968"/>
                  </a:cubicBezTo>
                  <a:cubicBezTo>
                    <a:pt x="38438" y="38599"/>
                    <a:pt x="38575" y="37252"/>
                    <a:pt x="38598" y="35882"/>
                  </a:cubicBezTo>
                  <a:cubicBezTo>
                    <a:pt x="38643" y="33919"/>
                    <a:pt x="38780" y="31956"/>
                    <a:pt x="38803" y="29993"/>
                  </a:cubicBezTo>
                  <a:cubicBezTo>
                    <a:pt x="38803" y="29195"/>
                    <a:pt x="38780" y="28396"/>
                    <a:pt x="38712" y="27620"/>
                  </a:cubicBezTo>
                  <a:cubicBezTo>
                    <a:pt x="38598" y="26136"/>
                    <a:pt x="38735" y="24629"/>
                    <a:pt x="38643" y="23146"/>
                  </a:cubicBezTo>
                  <a:cubicBezTo>
                    <a:pt x="38552" y="21731"/>
                    <a:pt x="38598" y="20293"/>
                    <a:pt x="38529" y="18855"/>
                  </a:cubicBezTo>
                  <a:cubicBezTo>
                    <a:pt x="38438" y="17371"/>
                    <a:pt x="38415" y="15887"/>
                    <a:pt x="38324" y="14404"/>
                  </a:cubicBezTo>
                  <a:cubicBezTo>
                    <a:pt x="38187" y="12304"/>
                    <a:pt x="37844" y="10250"/>
                    <a:pt x="37502" y="8218"/>
                  </a:cubicBezTo>
                  <a:cubicBezTo>
                    <a:pt x="37274" y="6757"/>
                    <a:pt x="36977" y="5319"/>
                    <a:pt x="36475" y="3904"/>
                  </a:cubicBezTo>
                  <a:cubicBezTo>
                    <a:pt x="35950" y="2420"/>
                    <a:pt x="34946" y="1393"/>
                    <a:pt x="33485" y="846"/>
                  </a:cubicBezTo>
                  <a:cubicBezTo>
                    <a:pt x="31316" y="47"/>
                    <a:pt x="29034" y="47"/>
                    <a:pt x="26751" y="1"/>
                  </a:cubicBezTo>
                  <a:cubicBezTo>
                    <a:pt x="26707" y="1"/>
                    <a:pt x="26663" y="0"/>
                    <a:pt x="2661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37" name="Google Shape;537;gf919c1f4cf_0_86"/>
            <p:cNvSpPr/>
            <p:nvPr/>
          </p:nvSpPr>
          <p:spPr>
            <a:xfrm>
              <a:off x="499263" y="3306988"/>
              <a:ext cx="1649994" cy="1211786"/>
            </a:xfrm>
            <a:custGeom>
              <a:avLst/>
              <a:gdLst/>
              <a:ahLst/>
              <a:cxnLst/>
              <a:rect l="l" t="t" r="r" b="b"/>
              <a:pathLst>
                <a:path w="36567" h="34253" extrusionOk="0">
                  <a:moveTo>
                    <a:pt x="35710" y="1"/>
                  </a:moveTo>
                  <a:cubicBezTo>
                    <a:pt x="34992" y="1"/>
                    <a:pt x="34310" y="274"/>
                    <a:pt x="33583" y="274"/>
                  </a:cubicBezTo>
                  <a:cubicBezTo>
                    <a:pt x="33558" y="274"/>
                    <a:pt x="33533" y="274"/>
                    <a:pt x="33508" y="273"/>
                  </a:cubicBezTo>
                  <a:cubicBezTo>
                    <a:pt x="33453" y="272"/>
                    <a:pt x="33397" y="271"/>
                    <a:pt x="33342" y="271"/>
                  </a:cubicBezTo>
                  <a:cubicBezTo>
                    <a:pt x="32403" y="271"/>
                    <a:pt x="31464" y="435"/>
                    <a:pt x="30525" y="435"/>
                  </a:cubicBezTo>
                  <a:cubicBezTo>
                    <a:pt x="30469" y="435"/>
                    <a:pt x="30414" y="434"/>
                    <a:pt x="30358" y="433"/>
                  </a:cubicBezTo>
                  <a:cubicBezTo>
                    <a:pt x="30106" y="427"/>
                    <a:pt x="29855" y="424"/>
                    <a:pt x="29603" y="424"/>
                  </a:cubicBezTo>
                  <a:cubicBezTo>
                    <a:pt x="28360" y="424"/>
                    <a:pt x="27116" y="484"/>
                    <a:pt x="25865" y="484"/>
                  </a:cubicBezTo>
                  <a:cubicBezTo>
                    <a:pt x="25416" y="484"/>
                    <a:pt x="24966" y="477"/>
                    <a:pt x="24515" y="456"/>
                  </a:cubicBezTo>
                  <a:cubicBezTo>
                    <a:pt x="24332" y="451"/>
                    <a:pt x="24147" y="449"/>
                    <a:pt x="23962" y="449"/>
                  </a:cubicBezTo>
                  <a:cubicBezTo>
                    <a:pt x="23457" y="449"/>
                    <a:pt x="22945" y="462"/>
                    <a:pt x="22432" y="462"/>
                  </a:cubicBezTo>
                  <a:cubicBezTo>
                    <a:pt x="22244" y="462"/>
                    <a:pt x="22055" y="461"/>
                    <a:pt x="21867" y="456"/>
                  </a:cubicBezTo>
                  <a:cubicBezTo>
                    <a:pt x="20532" y="437"/>
                    <a:pt x="19196" y="354"/>
                    <a:pt x="17860" y="354"/>
                  </a:cubicBezTo>
                  <a:cubicBezTo>
                    <a:pt x="17598" y="354"/>
                    <a:pt x="17336" y="357"/>
                    <a:pt x="17074" y="364"/>
                  </a:cubicBezTo>
                  <a:cubicBezTo>
                    <a:pt x="15225" y="410"/>
                    <a:pt x="13399" y="364"/>
                    <a:pt x="11550" y="479"/>
                  </a:cubicBezTo>
                  <a:cubicBezTo>
                    <a:pt x="10272" y="570"/>
                    <a:pt x="8994" y="615"/>
                    <a:pt x="7716" y="684"/>
                  </a:cubicBezTo>
                  <a:cubicBezTo>
                    <a:pt x="6255" y="775"/>
                    <a:pt x="4771" y="867"/>
                    <a:pt x="3310" y="935"/>
                  </a:cubicBezTo>
                  <a:cubicBezTo>
                    <a:pt x="2525" y="955"/>
                    <a:pt x="1722" y="1008"/>
                    <a:pt x="932" y="1008"/>
                  </a:cubicBezTo>
                  <a:cubicBezTo>
                    <a:pt x="804" y="1008"/>
                    <a:pt x="676" y="1007"/>
                    <a:pt x="549" y="1003"/>
                  </a:cubicBezTo>
                  <a:cubicBezTo>
                    <a:pt x="92" y="1003"/>
                    <a:pt x="24" y="1209"/>
                    <a:pt x="46" y="1506"/>
                  </a:cubicBezTo>
                  <a:cubicBezTo>
                    <a:pt x="161" y="2784"/>
                    <a:pt x="1" y="4062"/>
                    <a:pt x="24" y="5363"/>
                  </a:cubicBezTo>
                  <a:cubicBezTo>
                    <a:pt x="46" y="7098"/>
                    <a:pt x="24" y="8810"/>
                    <a:pt x="138" y="10544"/>
                  </a:cubicBezTo>
                  <a:cubicBezTo>
                    <a:pt x="252" y="12165"/>
                    <a:pt x="343" y="13786"/>
                    <a:pt x="457" y="15383"/>
                  </a:cubicBezTo>
                  <a:cubicBezTo>
                    <a:pt x="549" y="17072"/>
                    <a:pt x="731" y="18739"/>
                    <a:pt x="959" y="20405"/>
                  </a:cubicBezTo>
                  <a:cubicBezTo>
                    <a:pt x="1256" y="22802"/>
                    <a:pt x="1507" y="25221"/>
                    <a:pt x="2283" y="27526"/>
                  </a:cubicBezTo>
                  <a:cubicBezTo>
                    <a:pt x="2740" y="28919"/>
                    <a:pt x="3333" y="30174"/>
                    <a:pt x="4566" y="31064"/>
                  </a:cubicBezTo>
                  <a:cubicBezTo>
                    <a:pt x="5273" y="31544"/>
                    <a:pt x="6027" y="31863"/>
                    <a:pt x="6780" y="32183"/>
                  </a:cubicBezTo>
                  <a:cubicBezTo>
                    <a:pt x="7898" y="32685"/>
                    <a:pt x="9062" y="33005"/>
                    <a:pt x="10204" y="33256"/>
                  </a:cubicBezTo>
                  <a:cubicBezTo>
                    <a:pt x="11733" y="33575"/>
                    <a:pt x="13285" y="33781"/>
                    <a:pt x="14837" y="33963"/>
                  </a:cubicBezTo>
                  <a:cubicBezTo>
                    <a:pt x="16572" y="34123"/>
                    <a:pt x="18307" y="34169"/>
                    <a:pt x="20064" y="34237"/>
                  </a:cubicBezTo>
                  <a:cubicBezTo>
                    <a:pt x="20287" y="34248"/>
                    <a:pt x="20509" y="34253"/>
                    <a:pt x="20732" y="34253"/>
                  </a:cubicBezTo>
                  <a:cubicBezTo>
                    <a:pt x="21399" y="34253"/>
                    <a:pt x="22067" y="34214"/>
                    <a:pt x="22735" y="34214"/>
                  </a:cubicBezTo>
                  <a:cubicBezTo>
                    <a:pt x="22834" y="34217"/>
                    <a:pt x="22933" y="34218"/>
                    <a:pt x="23031" y="34218"/>
                  </a:cubicBezTo>
                  <a:cubicBezTo>
                    <a:pt x="23823" y="34218"/>
                    <a:pt x="24614" y="34146"/>
                    <a:pt x="25405" y="34146"/>
                  </a:cubicBezTo>
                  <a:cubicBezTo>
                    <a:pt x="25649" y="34146"/>
                    <a:pt x="25882" y="34166"/>
                    <a:pt x="26112" y="34166"/>
                  </a:cubicBezTo>
                  <a:cubicBezTo>
                    <a:pt x="26227" y="34166"/>
                    <a:pt x="26341" y="34161"/>
                    <a:pt x="26455" y="34146"/>
                  </a:cubicBezTo>
                  <a:cubicBezTo>
                    <a:pt x="28236" y="33940"/>
                    <a:pt x="30016" y="33666"/>
                    <a:pt x="31728" y="33164"/>
                  </a:cubicBezTo>
                  <a:cubicBezTo>
                    <a:pt x="32869" y="32822"/>
                    <a:pt x="33896" y="32320"/>
                    <a:pt x="34718" y="31430"/>
                  </a:cubicBezTo>
                  <a:cubicBezTo>
                    <a:pt x="35038" y="31087"/>
                    <a:pt x="35243" y="30676"/>
                    <a:pt x="35311" y="30220"/>
                  </a:cubicBezTo>
                  <a:cubicBezTo>
                    <a:pt x="35517" y="28599"/>
                    <a:pt x="35654" y="26979"/>
                    <a:pt x="35791" y="25358"/>
                  </a:cubicBezTo>
                  <a:cubicBezTo>
                    <a:pt x="35928" y="23532"/>
                    <a:pt x="36065" y="21683"/>
                    <a:pt x="36179" y="19857"/>
                  </a:cubicBezTo>
                  <a:cubicBezTo>
                    <a:pt x="36316" y="17757"/>
                    <a:pt x="36339" y="15657"/>
                    <a:pt x="36453" y="13557"/>
                  </a:cubicBezTo>
                  <a:cubicBezTo>
                    <a:pt x="36567" y="11709"/>
                    <a:pt x="36521" y="9837"/>
                    <a:pt x="36521" y="7988"/>
                  </a:cubicBezTo>
                  <a:cubicBezTo>
                    <a:pt x="36498" y="5477"/>
                    <a:pt x="36453" y="2944"/>
                    <a:pt x="36430" y="433"/>
                  </a:cubicBezTo>
                  <a:cubicBezTo>
                    <a:pt x="36430" y="136"/>
                    <a:pt x="36316" y="68"/>
                    <a:pt x="36042" y="22"/>
                  </a:cubicBezTo>
                  <a:cubicBezTo>
                    <a:pt x="35930" y="7"/>
                    <a:pt x="35820" y="1"/>
                    <a:pt x="3571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SzPts val="1400"/>
              </a:pPr>
              <a:endParaRPr sz="1400" b="1">
                <a:solidFill>
                  <a:srgbClr val="000000"/>
                </a:solidFill>
              </a:endParaRPr>
            </a:p>
          </p:txBody>
        </p:sp>
        <p:sp>
          <p:nvSpPr>
            <p:cNvPr id="538" name="Google Shape;538;gf919c1f4cf_0_86"/>
            <p:cNvSpPr/>
            <p:nvPr/>
          </p:nvSpPr>
          <p:spPr>
            <a:xfrm>
              <a:off x="500933" y="2619481"/>
              <a:ext cx="1640022" cy="692373"/>
            </a:xfrm>
            <a:custGeom>
              <a:avLst/>
              <a:gdLst/>
              <a:ahLst/>
              <a:cxnLst/>
              <a:rect l="l" t="t" r="r" b="b"/>
              <a:pathLst>
                <a:path w="36346" h="19571" extrusionOk="0">
                  <a:moveTo>
                    <a:pt x="26246" y="1"/>
                  </a:moveTo>
                  <a:cubicBezTo>
                    <a:pt x="25462" y="1"/>
                    <a:pt x="24665" y="126"/>
                    <a:pt x="23885" y="146"/>
                  </a:cubicBezTo>
                  <a:cubicBezTo>
                    <a:pt x="22447" y="169"/>
                    <a:pt x="20986" y="260"/>
                    <a:pt x="19571" y="488"/>
                  </a:cubicBezTo>
                  <a:cubicBezTo>
                    <a:pt x="16649" y="968"/>
                    <a:pt x="13682" y="1173"/>
                    <a:pt x="10783" y="1835"/>
                  </a:cubicBezTo>
                  <a:cubicBezTo>
                    <a:pt x="9847" y="2040"/>
                    <a:pt x="8911" y="2291"/>
                    <a:pt x="7975" y="2565"/>
                  </a:cubicBezTo>
                  <a:cubicBezTo>
                    <a:pt x="6811" y="2908"/>
                    <a:pt x="5716" y="3433"/>
                    <a:pt x="4666" y="4049"/>
                  </a:cubicBezTo>
                  <a:cubicBezTo>
                    <a:pt x="3547" y="4734"/>
                    <a:pt x="2634" y="5578"/>
                    <a:pt x="1950" y="6674"/>
                  </a:cubicBezTo>
                  <a:cubicBezTo>
                    <a:pt x="1196" y="7838"/>
                    <a:pt x="968" y="9185"/>
                    <a:pt x="831" y="10509"/>
                  </a:cubicBezTo>
                  <a:cubicBezTo>
                    <a:pt x="626" y="12357"/>
                    <a:pt x="283" y="14206"/>
                    <a:pt x="283" y="16101"/>
                  </a:cubicBezTo>
                  <a:cubicBezTo>
                    <a:pt x="283" y="17014"/>
                    <a:pt x="146" y="17927"/>
                    <a:pt x="78" y="18840"/>
                  </a:cubicBezTo>
                  <a:lnTo>
                    <a:pt x="124" y="18840"/>
                  </a:lnTo>
                  <a:cubicBezTo>
                    <a:pt x="124" y="18954"/>
                    <a:pt x="146" y="19068"/>
                    <a:pt x="101" y="19159"/>
                  </a:cubicBezTo>
                  <a:cubicBezTo>
                    <a:pt x="1" y="19492"/>
                    <a:pt x="83" y="19570"/>
                    <a:pt x="277" y="19570"/>
                  </a:cubicBezTo>
                  <a:cubicBezTo>
                    <a:pt x="349" y="19570"/>
                    <a:pt x="436" y="19560"/>
                    <a:pt x="534" y="19547"/>
                  </a:cubicBezTo>
                  <a:cubicBezTo>
                    <a:pt x="1105" y="19456"/>
                    <a:pt x="1698" y="19433"/>
                    <a:pt x="2292" y="19410"/>
                  </a:cubicBezTo>
                  <a:cubicBezTo>
                    <a:pt x="3821" y="19342"/>
                    <a:pt x="5350" y="19273"/>
                    <a:pt x="6903" y="19205"/>
                  </a:cubicBezTo>
                  <a:cubicBezTo>
                    <a:pt x="8318" y="19114"/>
                    <a:pt x="9733" y="18977"/>
                    <a:pt x="11148" y="18954"/>
                  </a:cubicBezTo>
                  <a:cubicBezTo>
                    <a:pt x="12320" y="18954"/>
                    <a:pt x="13492" y="18913"/>
                    <a:pt x="14663" y="18913"/>
                  </a:cubicBezTo>
                  <a:cubicBezTo>
                    <a:pt x="15249" y="18913"/>
                    <a:pt x="15835" y="18923"/>
                    <a:pt x="16421" y="18954"/>
                  </a:cubicBezTo>
                  <a:cubicBezTo>
                    <a:pt x="16590" y="18958"/>
                    <a:pt x="16759" y="18960"/>
                    <a:pt x="16927" y="18960"/>
                  </a:cubicBezTo>
                  <a:cubicBezTo>
                    <a:pt x="17603" y="18960"/>
                    <a:pt x="18279" y="18931"/>
                    <a:pt x="18954" y="18931"/>
                  </a:cubicBezTo>
                  <a:cubicBezTo>
                    <a:pt x="20917" y="18954"/>
                    <a:pt x="22903" y="18977"/>
                    <a:pt x="24866" y="18977"/>
                  </a:cubicBezTo>
                  <a:cubicBezTo>
                    <a:pt x="26487" y="18977"/>
                    <a:pt x="28107" y="18954"/>
                    <a:pt x="29751" y="18885"/>
                  </a:cubicBezTo>
                  <a:cubicBezTo>
                    <a:pt x="31052" y="18840"/>
                    <a:pt x="32353" y="18885"/>
                    <a:pt x="33631" y="18817"/>
                  </a:cubicBezTo>
                  <a:cubicBezTo>
                    <a:pt x="34019" y="18794"/>
                    <a:pt x="34407" y="18777"/>
                    <a:pt x="34795" y="18777"/>
                  </a:cubicBezTo>
                  <a:cubicBezTo>
                    <a:pt x="35183" y="18777"/>
                    <a:pt x="35571" y="18794"/>
                    <a:pt x="35959" y="18840"/>
                  </a:cubicBezTo>
                  <a:cubicBezTo>
                    <a:pt x="35984" y="18842"/>
                    <a:pt x="36007" y="18843"/>
                    <a:pt x="36028" y="18843"/>
                  </a:cubicBezTo>
                  <a:cubicBezTo>
                    <a:pt x="36270" y="18843"/>
                    <a:pt x="36345" y="18724"/>
                    <a:pt x="36324" y="18452"/>
                  </a:cubicBezTo>
                  <a:cubicBezTo>
                    <a:pt x="36302" y="17265"/>
                    <a:pt x="36302" y="16078"/>
                    <a:pt x="36210" y="14891"/>
                  </a:cubicBezTo>
                  <a:cubicBezTo>
                    <a:pt x="36096" y="13704"/>
                    <a:pt x="36051" y="12517"/>
                    <a:pt x="35914" y="11330"/>
                  </a:cubicBezTo>
                  <a:cubicBezTo>
                    <a:pt x="35754" y="10120"/>
                    <a:pt x="35594" y="8888"/>
                    <a:pt x="35366" y="7678"/>
                  </a:cubicBezTo>
                  <a:cubicBezTo>
                    <a:pt x="35115" y="6331"/>
                    <a:pt x="34909" y="5008"/>
                    <a:pt x="34521" y="3684"/>
                  </a:cubicBezTo>
                  <a:cubicBezTo>
                    <a:pt x="34270" y="2839"/>
                    <a:pt x="33951" y="2040"/>
                    <a:pt x="33220" y="1470"/>
                  </a:cubicBezTo>
                  <a:cubicBezTo>
                    <a:pt x="32490" y="876"/>
                    <a:pt x="31577" y="625"/>
                    <a:pt x="30664" y="420"/>
                  </a:cubicBezTo>
                  <a:cubicBezTo>
                    <a:pt x="30070" y="306"/>
                    <a:pt x="29431" y="328"/>
                    <a:pt x="28838" y="191"/>
                  </a:cubicBezTo>
                  <a:cubicBezTo>
                    <a:pt x="28085" y="9"/>
                    <a:pt x="27331" y="32"/>
                    <a:pt x="26578" y="9"/>
                  </a:cubicBezTo>
                  <a:cubicBezTo>
                    <a:pt x="26468" y="3"/>
                    <a:pt x="26357" y="1"/>
                    <a:pt x="2624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39" name="Google Shape;539;gf919c1f4cf_0_86"/>
            <p:cNvSpPr/>
            <p:nvPr/>
          </p:nvSpPr>
          <p:spPr>
            <a:xfrm>
              <a:off x="4984592" y="2594433"/>
              <a:ext cx="1564909" cy="710345"/>
            </a:xfrm>
            <a:custGeom>
              <a:avLst/>
              <a:gdLst/>
              <a:ahLst/>
              <a:cxnLst/>
              <a:rect l="l" t="t" r="r" b="b"/>
              <a:pathLst>
                <a:path w="35129" h="20079" extrusionOk="0">
                  <a:moveTo>
                    <a:pt x="12148" y="0"/>
                  </a:moveTo>
                  <a:cubicBezTo>
                    <a:pt x="11303" y="0"/>
                    <a:pt x="10468" y="22"/>
                    <a:pt x="9632" y="55"/>
                  </a:cubicBezTo>
                  <a:cubicBezTo>
                    <a:pt x="8263" y="123"/>
                    <a:pt x="6939" y="352"/>
                    <a:pt x="5592" y="626"/>
                  </a:cubicBezTo>
                  <a:cubicBezTo>
                    <a:pt x="4634" y="831"/>
                    <a:pt x="3698" y="1196"/>
                    <a:pt x="3036" y="1927"/>
                  </a:cubicBezTo>
                  <a:cubicBezTo>
                    <a:pt x="2306" y="2771"/>
                    <a:pt x="1621" y="3707"/>
                    <a:pt x="1324" y="4825"/>
                  </a:cubicBezTo>
                  <a:cubicBezTo>
                    <a:pt x="1005" y="6104"/>
                    <a:pt x="776" y="7428"/>
                    <a:pt x="685" y="8751"/>
                  </a:cubicBezTo>
                  <a:cubicBezTo>
                    <a:pt x="639" y="9185"/>
                    <a:pt x="616" y="9619"/>
                    <a:pt x="594" y="10075"/>
                  </a:cubicBezTo>
                  <a:cubicBezTo>
                    <a:pt x="571" y="10646"/>
                    <a:pt x="616" y="11239"/>
                    <a:pt x="571" y="11833"/>
                  </a:cubicBezTo>
                  <a:cubicBezTo>
                    <a:pt x="457" y="13453"/>
                    <a:pt x="343" y="15074"/>
                    <a:pt x="228" y="16717"/>
                  </a:cubicBezTo>
                  <a:cubicBezTo>
                    <a:pt x="160" y="17539"/>
                    <a:pt x="114" y="18384"/>
                    <a:pt x="46" y="19228"/>
                  </a:cubicBezTo>
                  <a:cubicBezTo>
                    <a:pt x="46" y="19411"/>
                    <a:pt x="0" y="19593"/>
                    <a:pt x="320" y="19593"/>
                  </a:cubicBezTo>
                  <a:cubicBezTo>
                    <a:pt x="1065" y="19593"/>
                    <a:pt x="1821" y="19624"/>
                    <a:pt x="2580" y="19624"/>
                  </a:cubicBezTo>
                  <a:cubicBezTo>
                    <a:pt x="2960" y="19624"/>
                    <a:pt x="3340" y="19616"/>
                    <a:pt x="3721" y="19593"/>
                  </a:cubicBezTo>
                  <a:cubicBezTo>
                    <a:pt x="4599" y="19548"/>
                    <a:pt x="5473" y="19536"/>
                    <a:pt x="6346" y="19536"/>
                  </a:cubicBezTo>
                  <a:cubicBezTo>
                    <a:pt x="7219" y="19536"/>
                    <a:pt x="8092" y="19548"/>
                    <a:pt x="8971" y="19548"/>
                  </a:cubicBezTo>
                  <a:cubicBezTo>
                    <a:pt x="9314" y="19544"/>
                    <a:pt x="9657" y="19542"/>
                    <a:pt x="9999" y="19542"/>
                  </a:cubicBezTo>
                  <a:cubicBezTo>
                    <a:pt x="11522" y="19542"/>
                    <a:pt x="13035" y="19579"/>
                    <a:pt x="14563" y="19616"/>
                  </a:cubicBezTo>
                  <a:cubicBezTo>
                    <a:pt x="16868" y="19639"/>
                    <a:pt x="19173" y="19707"/>
                    <a:pt x="21479" y="19753"/>
                  </a:cubicBezTo>
                  <a:cubicBezTo>
                    <a:pt x="23077" y="19799"/>
                    <a:pt x="24674" y="19822"/>
                    <a:pt x="26272" y="19936"/>
                  </a:cubicBezTo>
                  <a:cubicBezTo>
                    <a:pt x="27322" y="20004"/>
                    <a:pt x="28372" y="20004"/>
                    <a:pt x="29422" y="20050"/>
                  </a:cubicBezTo>
                  <a:cubicBezTo>
                    <a:pt x="30095" y="20073"/>
                    <a:pt x="30763" y="20078"/>
                    <a:pt x="31431" y="20078"/>
                  </a:cubicBezTo>
                  <a:cubicBezTo>
                    <a:pt x="32098" y="20078"/>
                    <a:pt x="32766" y="20073"/>
                    <a:pt x="33439" y="20073"/>
                  </a:cubicBezTo>
                  <a:lnTo>
                    <a:pt x="34763" y="20073"/>
                  </a:lnTo>
                  <a:cubicBezTo>
                    <a:pt x="35060" y="20073"/>
                    <a:pt x="35128" y="20004"/>
                    <a:pt x="35106" y="19730"/>
                  </a:cubicBezTo>
                  <a:cubicBezTo>
                    <a:pt x="35083" y="19388"/>
                    <a:pt x="35106" y="19046"/>
                    <a:pt x="35060" y="18703"/>
                  </a:cubicBezTo>
                  <a:cubicBezTo>
                    <a:pt x="34877" y="17197"/>
                    <a:pt x="34832" y="15713"/>
                    <a:pt x="34717" y="14207"/>
                  </a:cubicBezTo>
                  <a:cubicBezTo>
                    <a:pt x="34695" y="13750"/>
                    <a:pt x="34672" y="13316"/>
                    <a:pt x="34649" y="12883"/>
                  </a:cubicBezTo>
                  <a:cubicBezTo>
                    <a:pt x="34603" y="12289"/>
                    <a:pt x="34535" y="11696"/>
                    <a:pt x="34466" y="11102"/>
                  </a:cubicBezTo>
                  <a:cubicBezTo>
                    <a:pt x="34489" y="11102"/>
                    <a:pt x="34489" y="11080"/>
                    <a:pt x="34512" y="11080"/>
                  </a:cubicBezTo>
                  <a:cubicBezTo>
                    <a:pt x="34489" y="10920"/>
                    <a:pt x="34489" y="10737"/>
                    <a:pt x="34466" y="10555"/>
                  </a:cubicBezTo>
                  <a:cubicBezTo>
                    <a:pt x="34261" y="9048"/>
                    <a:pt x="34147" y="7519"/>
                    <a:pt x="33759" y="6058"/>
                  </a:cubicBezTo>
                  <a:cubicBezTo>
                    <a:pt x="33462" y="4940"/>
                    <a:pt x="33006" y="3912"/>
                    <a:pt x="32207" y="3091"/>
                  </a:cubicBezTo>
                  <a:cubicBezTo>
                    <a:pt x="31431" y="2292"/>
                    <a:pt x="30472" y="1812"/>
                    <a:pt x="29445" y="1379"/>
                  </a:cubicBezTo>
                  <a:cubicBezTo>
                    <a:pt x="27801" y="671"/>
                    <a:pt x="26090" y="352"/>
                    <a:pt x="24332" y="192"/>
                  </a:cubicBezTo>
                  <a:cubicBezTo>
                    <a:pt x="23282" y="101"/>
                    <a:pt x="22209" y="78"/>
                    <a:pt x="21159" y="55"/>
                  </a:cubicBezTo>
                  <a:cubicBezTo>
                    <a:pt x="19790" y="32"/>
                    <a:pt x="18420" y="32"/>
                    <a:pt x="17074" y="9"/>
                  </a:cubicBezTo>
                  <a:cubicBezTo>
                    <a:pt x="16176" y="9"/>
                    <a:pt x="15288" y="19"/>
                    <a:pt x="14404" y="19"/>
                  </a:cubicBezTo>
                  <a:cubicBezTo>
                    <a:pt x="13962" y="19"/>
                    <a:pt x="13520" y="17"/>
                    <a:pt x="13079" y="9"/>
                  </a:cubicBezTo>
                  <a:cubicBezTo>
                    <a:pt x="12767" y="3"/>
                    <a:pt x="12457" y="0"/>
                    <a:pt x="1214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40" name="Google Shape;540;gf919c1f4cf_0_86"/>
            <p:cNvSpPr/>
            <p:nvPr/>
          </p:nvSpPr>
          <p:spPr>
            <a:xfrm>
              <a:off x="7133326" y="2534670"/>
              <a:ext cx="1518494" cy="757786"/>
            </a:xfrm>
            <a:custGeom>
              <a:avLst/>
              <a:gdLst/>
              <a:ahLst/>
              <a:cxnLst/>
              <a:rect l="l" t="t" r="r" b="b"/>
              <a:pathLst>
                <a:path w="33135" h="21420" extrusionOk="0">
                  <a:moveTo>
                    <a:pt x="21378" y="0"/>
                  </a:moveTo>
                  <a:cubicBezTo>
                    <a:pt x="20134" y="0"/>
                    <a:pt x="18893" y="151"/>
                    <a:pt x="17667" y="169"/>
                  </a:cubicBezTo>
                  <a:cubicBezTo>
                    <a:pt x="16640" y="169"/>
                    <a:pt x="15613" y="283"/>
                    <a:pt x="14586" y="306"/>
                  </a:cubicBezTo>
                  <a:cubicBezTo>
                    <a:pt x="12760" y="329"/>
                    <a:pt x="10956" y="374"/>
                    <a:pt x="9153" y="626"/>
                  </a:cubicBezTo>
                  <a:cubicBezTo>
                    <a:pt x="7281" y="877"/>
                    <a:pt x="5478" y="1333"/>
                    <a:pt x="3789" y="2178"/>
                  </a:cubicBezTo>
                  <a:cubicBezTo>
                    <a:pt x="3173" y="2474"/>
                    <a:pt x="2557" y="2771"/>
                    <a:pt x="1963" y="3159"/>
                  </a:cubicBezTo>
                  <a:cubicBezTo>
                    <a:pt x="1392" y="3547"/>
                    <a:pt x="1096" y="4118"/>
                    <a:pt x="936" y="4780"/>
                  </a:cubicBezTo>
                  <a:cubicBezTo>
                    <a:pt x="753" y="5670"/>
                    <a:pt x="457" y="6514"/>
                    <a:pt x="502" y="7450"/>
                  </a:cubicBezTo>
                  <a:cubicBezTo>
                    <a:pt x="548" y="8112"/>
                    <a:pt x="571" y="8797"/>
                    <a:pt x="548" y="9482"/>
                  </a:cubicBezTo>
                  <a:cubicBezTo>
                    <a:pt x="502" y="10486"/>
                    <a:pt x="502" y="11513"/>
                    <a:pt x="434" y="12540"/>
                  </a:cubicBezTo>
                  <a:cubicBezTo>
                    <a:pt x="320" y="14184"/>
                    <a:pt x="297" y="15850"/>
                    <a:pt x="206" y="17516"/>
                  </a:cubicBezTo>
                  <a:cubicBezTo>
                    <a:pt x="160" y="18703"/>
                    <a:pt x="91" y="19890"/>
                    <a:pt x="0" y="21077"/>
                  </a:cubicBezTo>
                  <a:cubicBezTo>
                    <a:pt x="0" y="21305"/>
                    <a:pt x="69" y="21396"/>
                    <a:pt x="297" y="21396"/>
                  </a:cubicBezTo>
                  <a:cubicBezTo>
                    <a:pt x="1256" y="21396"/>
                    <a:pt x="2214" y="21419"/>
                    <a:pt x="3173" y="21419"/>
                  </a:cubicBezTo>
                  <a:cubicBezTo>
                    <a:pt x="5547" y="21396"/>
                    <a:pt x="7921" y="21282"/>
                    <a:pt x="10294" y="21237"/>
                  </a:cubicBezTo>
                  <a:cubicBezTo>
                    <a:pt x="11938" y="21191"/>
                    <a:pt x="13581" y="21237"/>
                    <a:pt x="15225" y="21168"/>
                  </a:cubicBezTo>
                  <a:cubicBezTo>
                    <a:pt x="17439" y="21054"/>
                    <a:pt x="19676" y="21100"/>
                    <a:pt x="21890" y="21077"/>
                  </a:cubicBezTo>
                  <a:cubicBezTo>
                    <a:pt x="23761" y="21077"/>
                    <a:pt x="25656" y="21145"/>
                    <a:pt x="27550" y="21168"/>
                  </a:cubicBezTo>
                  <a:cubicBezTo>
                    <a:pt x="28383" y="21168"/>
                    <a:pt x="29222" y="21140"/>
                    <a:pt x="30061" y="21140"/>
                  </a:cubicBezTo>
                  <a:cubicBezTo>
                    <a:pt x="30900" y="21140"/>
                    <a:pt x="31739" y="21168"/>
                    <a:pt x="32572" y="21282"/>
                  </a:cubicBezTo>
                  <a:cubicBezTo>
                    <a:pt x="32669" y="21295"/>
                    <a:pt x="32750" y="21302"/>
                    <a:pt x="32816" y="21302"/>
                  </a:cubicBezTo>
                  <a:cubicBezTo>
                    <a:pt x="33111" y="21302"/>
                    <a:pt x="33134" y="21162"/>
                    <a:pt x="33097" y="20735"/>
                  </a:cubicBezTo>
                  <a:cubicBezTo>
                    <a:pt x="33006" y="19593"/>
                    <a:pt x="32914" y="18452"/>
                    <a:pt x="32823" y="17311"/>
                  </a:cubicBezTo>
                  <a:cubicBezTo>
                    <a:pt x="32754" y="16078"/>
                    <a:pt x="32732" y="14846"/>
                    <a:pt x="32663" y="13613"/>
                  </a:cubicBezTo>
                  <a:cubicBezTo>
                    <a:pt x="32549" y="11970"/>
                    <a:pt x="32526" y="10303"/>
                    <a:pt x="32481" y="9185"/>
                  </a:cubicBezTo>
                  <a:cubicBezTo>
                    <a:pt x="32412" y="7199"/>
                    <a:pt x="32298" y="5761"/>
                    <a:pt x="31887" y="4346"/>
                  </a:cubicBezTo>
                  <a:cubicBezTo>
                    <a:pt x="31499" y="2977"/>
                    <a:pt x="30769" y="1927"/>
                    <a:pt x="29399" y="1333"/>
                  </a:cubicBezTo>
                  <a:cubicBezTo>
                    <a:pt x="28783" y="1082"/>
                    <a:pt x="28144" y="991"/>
                    <a:pt x="27527" y="785"/>
                  </a:cubicBezTo>
                  <a:cubicBezTo>
                    <a:pt x="25838" y="192"/>
                    <a:pt x="24035" y="146"/>
                    <a:pt x="22300" y="32"/>
                  </a:cubicBezTo>
                  <a:cubicBezTo>
                    <a:pt x="21993" y="9"/>
                    <a:pt x="21686" y="0"/>
                    <a:pt x="213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41" name="Google Shape;541;gf919c1f4cf_0_86"/>
            <p:cNvSpPr txBox="1"/>
            <p:nvPr/>
          </p:nvSpPr>
          <p:spPr>
            <a:xfrm>
              <a:off x="784625" y="2807333"/>
              <a:ext cx="1177800" cy="430200"/>
            </a:xfrm>
            <a:prstGeom prst="rect">
              <a:avLst/>
            </a:prstGeom>
            <a:noFill/>
            <a:ln>
              <a:noFill/>
            </a:ln>
          </p:spPr>
          <p:txBody>
            <a:bodyPr spcFirstLastPara="1" wrap="square" lIns="91425" tIns="91425" rIns="91425" bIns="91425" anchor="ctr" anchorCtr="0">
              <a:noAutofit/>
            </a:bodyPr>
            <a:lstStyle/>
            <a:p>
              <a:pPr algn="ctr">
                <a:buClr>
                  <a:srgbClr val="000000"/>
                </a:buClr>
                <a:buSzPts val="1100"/>
              </a:pPr>
              <a:r>
                <a:rPr lang="en" sz="1900" b="1">
                  <a:latin typeface="Fira Sans Extra Condensed"/>
                  <a:ea typeface="Fira Sans Extra Condensed"/>
                  <a:cs typeface="Fira Sans Extra Condensed"/>
                  <a:sym typeface="Fira Sans Extra Condensed"/>
                </a:rPr>
                <a:t>5% extra</a:t>
              </a:r>
              <a:endParaRPr sz="1900" b="1">
                <a:solidFill>
                  <a:srgbClr val="000000"/>
                </a:solidFill>
                <a:latin typeface="Fira Sans Extra Condensed"/>
                <a:ea typeface="Fira Sans Extra Condensed"/>
                <a:cs typeface="Fira Sans Extra Condensed"/>
                <a:sym typeface="Fira Sans Extra Condensed"/>
              </a:endParaRPr>
            </a:p>
          </p:txBody>
        </p:sp>
      </p:grpSp>
      <p:grpSp>
        <p:nvGrpSpPr>
          <p:cNvPr id="543" name="Google Shape;543;gf919c1f4cf_0_86"/>
          <p:cNvGrpSpPr/>
          <p:nvPr/>
        </p:nvGrpSpPr>
        <p:grpSpPr>
          <a:xfrm>
            <a:off x="542476" y="1893161"/>
            <a:ext cx="7139544" cy="1350932"/>
            <a:chOff x="449857" y="2506687"/>
            <a:chExt cx="8245229" cy="2046246"/>
          </a:xfrm>
        </p:grpSpPr>
        <p:sp>
          <p:nvSpPr>
            <p:cNvPr id="544" name="Google Shape;544;gf919c1f4cf_0_86"/>
            <p:cNvSpPr/>
            <p:nvPr/>
          </p:nvSpPr>
          <p:spPr>
            <a:xfrm>
              <a:off x="449857" y="2572925"/>
              <a:ext cx="1750933" cy="1980008"/>
            </a:xfrm>
            <a:custGeom>
              <a:avLst/>
              <a:gdLst/>
              <a:ahLst/>
              <a:cxnLst/>
              <a:rect l="l" t="t" r="r" b="b"/>
              <a:pathLst>
                <a:path w="38804" h="55968" extrusionOk="0">
                  <a:moveTo>
                    <a:pt x="27356" y="1317"/>
                  </a:moveTo>
                  <a:cubicBezTo>
                    <a:pt x="27467" y="1317"/>
                    <a:pt x="27577" y="1319"/>
                    <a:pt x="27687" y="1325"/>
                  </a:cubicBezTo>
                  <a:cubicBezTo>
                    <a:pt x="28463" y="1348"/>
                    <a:pt x="29217" y="1325"/>
                    <a:pt x="29970" y="1507"/>
                  </a:cubicBezTo>
                  <a:cubicBezTo>
                    <a:pt x="30563" y="1644"/>
                    <a:pt x="31202" y="1622"/>
                    <a:pt x="31796" y="1736"/>
                  </a:cubicBezTo>
                  <a:cubicBezTo>
                    <a:pt x="32709" y="1941"/>
                    <a:pt x="33599" y="2192"/>
                    <a:pt x="34352" y="2786"/>
                  </a:cubicBezTo>
                  <a:cubicBezTo>
                    <a:pt x="35083" y="3356"/>
                    <a:pt x="35402" y="4155"/>
                    <a:pt x="35653" y="5000"/>
                  </a:cubicBezTo>
                  <a:cubicBezTo>
                    <a:pt x="36041" y="6324"/>
                    <a:pt x="36247" y="7647"/>
                    <a:pt x="36498" y="8994"/>
                  </a:cubicBezTo>
                  <a:cubicBezTo>
                    <a:pt x="36726" y="10204"/>
                    <a:pt x="36863" y="11436"/>
                    <a:pt x="37023" y="12646"/>
                  </a:cubicBezTo>
                  <a:cubicBezTo>
                    <a:pt x="37183" y="13833"/>
                    <a:pt x="37228" y="15020"/>
                    <a:pt x="37342" y="16207"/>
                  </a:cubicBezTo>
                  <a:cubicBezTo>
                    <a:pt x="37434" y="17394"/>
                    <a:pt x="37411" y="18581"/>
                    <a:pt x="37456" y="19768"/>
                  </a:cubicBezTo>
                  <a:cubicBezTo>
                    <a:pt x="37477" y="20040"/>
                    <a:pt x="37402" y="20159"/>
                    <a:pt x="37143" y="20159"/>
                  </a:cubicBezTo>
                  <a:cubicBezTo>
                    <a:pt x="37119" y="20159"/>
                    <a:pt x="37095" y="20158"/>
                    <a:pt x="37068" y="20156"/>
                  </a:cubicBezTo>
                  <a:cubicBezTo>
                    <a:pt x="36692" y="20110"/>
                    <a:pt x="36309" y="20093"/>
                    <a:pt x="35924" y="20093"/>
                  </a:cubicBezTo>
                  <a:cubicBezTo>
                    <a:pt x="35539" y="20093"/>
                    <a:pt x="35151" y="20110"/>
                    <a:pt x="34763" y="20133"/>
                  </a:cubicBezTo>
                  <a:cubicBezTo>
                    <a:pt x="33462" y="20201"/>
                    <a:pt x="32161" y="20156"/>
                    <a:pt x="30883" y="20201"/>
                  </a:cubicBezTo>
                  <a:cubicBezTo>
                    <a:pt x="29239" y="20270"/>
                    <a:pt x="27619" y="20293"/>
                    <a:pt x="25998" y="20293"/>
                  </a:cubicBezTo>
                  <a:cubicBezTo>
                    <a:pt x="24012" y="20293"/>
                    <a:pt x="22049" y="20270"/>
                    <a:pt x="20086" y="20247"/>
                  </a:cubicBezTo>
                  <a:cubicBezTo>
                    <a:pt x="19411" y="20247"/>
                    <a:pt x="18735" y="20276"/>
                    <a:pt x="18059" y="20276"/>
                  </a:cubicBezTo>
                  <a:cubicBezTo>
                    <a:pt x="17891" y="20276"/>
                    <a:pt x="17722" y="20274"/>
                    <a:pt x="17553" y="20270"/>
                  </a:cubicBezTo>
                  <a:cubicBezTo>
                    <a:pt x="16967" y="20239"/>
                    <a:pt x="16381" y="20229"/>
                    <a:pt x="15795" y="20229"/>
                  </a:cubicBezTo>
                  <a:cubicBezTo>
                    <a:pt x="14624" y="20229"/>
                    <a:pt x="13452" y="20270"/>
                    <a:pt x="12280" y="20270"/>
                  </a:cubicBezTo>
                  <a:cubicBezTo>
                    <a:pt x="10865" y="20293"/>
                    <a:pt x="9450" y="20430"/>
                    <a:pt x="8012" y="20521"/>
                  </a:cubicBezTo>
                  <a:cubicBezTo>
                    <a:pt x="6482" y="20589"/>
                    <a:pt x="4953" y="20658"/>
                    <a:pt x="3401" y="20726"/>
                  </a:cubicBezTo>
                  <a:cubicBezTo>
                    <a:pt x="2830" y="20749"/>
                    <a:pt x="2237" y="20772"/>
                    <a:pt x="1666" y="20863"/>
                  </a:cubicBezTo>
                  <a:cubicBezTo>
                    <a:pt x="1568" y="20876"/>
                    <a:pt x="1481" y="20886"/>
                    <a:pt x="1409" y="20886"/>
                  </a:cubicBezTo>
                  <a:cubicBezTo>
                    <a:pt x="1215" y="20886"/>
                    <a:pt x="1133" y="20808"/>
                    <a:pt x="1233" y="20475"/>
                  </a:cubicBezTo>
                  <a:cubicBezTo>
                    <a:pt x="1278" y="20384"/>
                    <a:pt x="1256" y="20270"/>
                    <a:pt x="1256" y="20156"/>
                  </a:cubicBezTo>
                  <a:lnTo>
                    <a:pt x="1210" y="20156"/>
                  </a:lnTo>
                  <a:cubicBezTo>
                    <a:pt x="1278" y="19243"/>
                    <a:pt x="1415" y="18330"/>
                    <a:pt x="1415" y="17417"/>
                  </a:cubicBezTo>
                  <a:cubicBezTo>
                    <a:pt x="1415" y="15522"/>
                    <a:pt x="1758" y="13673"/>
                    <a:pt x="1940" y="11825"/>
                  </a:cubicBezTo>
                  <a:cubicBezTo>
                    <a:pt x="2100" y="10501"/>
                    <a:pt x="2328" y="9154"/>
                    <a:pt x="3059" y="7990"/>
                  </a:cubicBezTo>
                  <a:cubicBezTo>
                    <a:pt x="3766" y="6894"/>
                    <a:pt x="4679" y="6050"/>
                    <a:pt x="5798" y="5365"/>
                  </a:cubicBezTo>
                  <a:cubicBezTo>
                    <a:pt x="6848" y="4749"/>
                    <a:pt x="7943" y="4224"/>
                    <a:pt x="9107" y="3881"/>
                  </a:cubicBezTo>
                  <a:cubicBezTo>
                    <a:pt x="10043" y="3607"/>
                    <a:pt x="10979" y="3356"/>
                    <a:pt x="11915" y="3151"/>
                  </a:cubicBezTo>
                  <a:cubicBezTo>
                    <a:pt x="14814" y="2489"/>
                    <a:pt x="17781" y="2284"/>
                    <a:pt x="20703" y="1804"/>
                  </a:cubicBezTo>
                  <a:cubicBezTo>
                    <a:pt x="22118" y="1576"/>
                    <a:pt x="23556" y="1485"/>
                    <a:pt x="25017" y="1462"/>
                  </a:cubicBezTo>
                  <a:cubicBezTo>
                    <a:pt x="25797" y="1442"/>
                    <a:pt x="26576" y="1317"/>
                    <a:pt x="27356" y="1317"/>
                  </a:cubicBezTo>
                  <a:close/>
                  <a:moveTo>
                    <a:pt x="36805" y="20751"/>
                  </a:moveTo>
                  <a:cubicBezTo>
                    <a:pt x="36915" y="20751"/>
                    <a:pt x="37025" y="20757"/>
                    <a:pt x="37137" y="20772"/>
                  </a:cubicBezTo>
                  <a:cubicBezTo>
                    <a:pt x="37411" y="20818"/>
                    <a:pt x="37525" y="20886"/>
                    <a:pt x="37525" y="21183"/>
                  </a:cubicBezTo>
                  <a:cubicBezTo>
                    <a:pt x="37548" y="23694"/>
                    <a:pt x="37593" y="26227"/>
                    <a:pt x="37616" y="28738"/>
                  </a:cubicBezTo>
                  <a:cubicBezTo>
                    <a:pt x="37616" y="30587"/>
                    <a:pt x="37662" y="32459"/>
                    <a:pt x="37548" y="34307"/>
                  </a:cubicBezTo>
                  <a:cubicBezTo>
                    <a:pt x="37434" y="36407"/>
                    <a:pt x="37411" y="38507"/>
                    <a:pt x="37274" y="40607"/>
                  </a:cubicBezTo>
                  <a:cubicBezTo>
                    <a:pt x="37160" y="42433"/>
                    <a:pt x="37023" y="44282"/>
                    <a:pt x="36886" y="46108"/>
                  </a:cubicBezTo>
                  <a:cubicBezTo>
                    <a:pt x="36749" y="47729"/>
                    <a:pt x="36612" y="49349"/>
                    <a:pt x="36406" y="50970"/>
                  </a:cubicBezTo>
                  <a:cubicBezTo>
                    <a:pt x="36338" y="51426"/>
                    <a:pt x="36133" y="51837"/>
                    <a:pt x="35813" y="52180"/>
                  </a:cubicBezTo>
                  <a:cubicBezTo>
                    <a:pt x="34991" y="53070"/>
                    <a:pt x="33964" y="53572"/>
                    <a:pt x="32823" y="53914"/>
                  </a:cubicBezTo>
                  <a:cubicBezTo>
                    <a:pt x="31111" y="54416"/>
                    <a:pt x="29331" y="54690"/>
                    <a:pt x="27550" y="54896"/>
                  </a:cubicBezTo>
                  <a:cubicBezTo>
                    <a:pt x="27436" y="54911"/>
                    <a:pt x="27322" y="54916"/>
                    <a:pt x="27207" y="54916"/>
                  </a:cubicBezTo>
                  <a:cubicBezTo>
                    <a:pt x="26977" y="54916"/>
                    <a:pt x="26744" y="54896"/>
                    <a:pt x="26500" y="54896"/>
                  </a:cubicBezTo>
                  <a:cubicBezTo>
                    <a:pt x="25709" y="54896"/>
                    <a:pt x="24918" y="54968"/>
                    <a:pt x="24126" y="54968"/>
                  </a:cubicBezTo>
                  <a:cubicBezTo>
                    <a:pt x="24028" y="54968"/>
                    <a:pt x="23929" y="54967"/>
                    <a:pt x="23830" y="54964"/>
                  </a:cubicBezTo>
                  <a:cubicBezTo>
                    <a:pt x="23162" y="54964"/>
                    <a:pt x="22494" y="55003"/>
                    <a:pt x="21827" y="55003"/>
                  </a:cubicBezTo>
                  <a:cubicBezTo>
                    <a:pt x="21604" y="55003"/>
                    <a:pt x="21382" y="54998"/>
                    <a:pt x="21159" y="54987"/>
                  </a:cubicBezTo>
                  <a:cubicBezTo>
                    <a:pt x="19402" y="54919"/>
                    <a:pt x="17667" y="54873"/>
                    <a:pt x="15932" y="54713"/>
                  </a:cubicBezTo>
                  <a:cubicBezTo>
                    <a:pt x="14380" y="54531"/>
                    <a:pt x="12828" y="54325"/>
                    <a:pt x="11299" y="54006"/>
                  </a:cubicBezTo>
                  <a:cubicBezTo>
                    <a:pt x="10157" y="53755"/>
                    <a:pt x="8993" y="53435"/>
                    <a:pt x="7875" y="52933"/>
                  </a:cubicBezTo>
                  <a:cubicBezTo>
                    <a:pt x="7122" y="52613"/>
                    <a:pt x="6368" y="52294"/>
                    <a:pt x="5661" y="51814"/>
                  </a:cubicBezTo>
                  <a:cubicBezTo>
                    <a:pt x="4428" y="50924"/>
                    <a:pt x="3835" y="49669"/>
                    <a:pt x="3378" y="48276"/>
                  </a:cubicBezTo>
                  <a:cubicBezTo>
                    <a:pt x="2602" y="45971"/>
                    <a:pt x="2351" y="43552"/>
                    <a:pt x="2054" y="41155"/>
                  </a:cubicBezTo>
                  <a:cubicBezTo>
                    <a:pt x="1826" y="39489"/>
                    <a:pt x="1644" y="37822"/>
                    <a:pt x="1552" y="36133"/>
                  </a:cubicBezTo>
                  <a:cubicBezTo>
                    <a:pt x="1438" y="34536"/>
                    <a:pt x="1347" y="32915"/>
                    <a:pt x="1233" y="31294"/>
                  </a:cubicBezTo>
                  <a:cubicBezTo>
                    <a:pt x="1119" y="29560"/>
                    <a:pt x="1141" y="27848"/>
                    <a:pt x="1119" y="26113"/>
                  </a:cubicBezTo>
                  <a:cubicBezTo>
                    <a:pt x="1096" y="24812"/>
                    <a:pt x="1256" y="23534"/>
                    <a:pt x="1141" y="22256"/>
                  </a:cubicBezTo>
                  <a:cubicBezTo>
                    <a:pt x="1119" y="21959"/>
                    <a:pt x="1187" y="21753"/>
                    <a:pt x="1644" y="21753"/>
                  </a:cubicBezTo>
                  <a:cubicBezTo>
                    <a:pt x="1771" y="21757"/>
                    <a:pt x="1899" y="21758"/>
                    <a:pt x="2027" y="21758"/>
                  </a:cubicBezTo>
                  <a:cubicBezTo>
                    <a:pt x="2817" y="21758"/>
                    <a:pt x="3620" y="21705"/>
                    <a:pt x="4405" y="21685"/>
                  </a:cubicBezTo>
                  <a:cubicBezTo>
                    <a:pt x="5866" y="21617"/>
                    <a:pt x="7350" y="21525"/>
                    <a:pt x="8811" y="21434"/>
                  </a:cubicBezTo>
                  <a:cubicBezTo>
                    <a:pt x="10089" y="21365"/>
                    <a:pt x="11367" y="21320"/>
                    <a:pt x="12645" y="21229"/>
                  </a:cubicBezTo>
                  <a:cubicBezTo>
                    <a:pt x="14494" y="21114"/>
                    <a:pt x="16320" y="21160"/>
                    <a:pt x="18169" y="21114"/>
                  </a:cubicBezTo>
                  <a:cubicBezTo>
                    <a:pt x="18431" y="21107"/>
                    <a:pt x="18693" y="21104"/>
                    <a:pt x="18955" y="21104"/>
                  </a:cubicBezTo>
                  <a:cubicBezTo>
                    <a:pt x="20291" y="21104"/>
                    <a:pt x="21627" y="21187"/>
                    <a:pt x="22962" y="21206"/>
                  </a:cubicBezTo>
                  <a:cubicBezTo>
                    <a:pt x="23150" y="21211"/>
                    <a:pt x="23339" y="21212"/>
                    <a:pt x="23527" y="21212"/>
                  </a:cubicBezTo>
                  <a:cubicBezTo>
                    <a:pt x="24040" y="21212"/>
                    <a:pt x="24552" y="21199"/>
                    <a:pt x="25057" y="21199"/>
                  </a:cubicBezTo>
                  <a:cubicBezTo>
                    <a:pt x="25242" y="21199"/>
                    <a:pt x="25427" y="21201"/>
                    <a:pt x="25610" y="21206"/>
                  </a:cubicBezTo>
                  <a:cubicBezTo>
                    <a:pt x="26061" y="21227"/>
                    <a:pt x="26511" y="21234"/>
                    <a:pt x="26960" y="21234"/>
                  </a:cubicBezTo>
                  <a:cubicBezTo>
                    <a:pt x="28211" y="21234"/>
                    <a:pt x="29455" y="21174"/>
                    <a:pt x="30698" y="21174"/>
                  </a:cubicBezTo>
                  <a:cubicBezTo>
                    <a:pt x="30950" y="21174"/>
                    <a:pt x="31201" y="21177"/>
                    <a:pt x="31453" y="21183"/>
                  </a:cubicBezTo>
                  <a:cubicBezTo>
                    <a:pt x="31509" y="21184"/>
                    <a:pt x="31564" y="21185"/>
                    <a:pt x="31620" y="21185"/>
                  </a:cubicBezTo>
                  <a:cubicBezTo>
                    <a:pt x="32559" y="21185"/>
                    <a:pt x="33498" y="21021"/>
                    <a:pt x="34437" y="21021"/>
                  </a:cubicBezTo>
                  <a:cubicBezTo>
                    <a:pt x="34492" y="21021"/>
                    <a:pt x="34548" y="21022"/>
                    <a:pt x="34603" y="21023"/>
                  </a:cubicBezTo>
                  <a:cubicBezTo>
                    <a:pt x="34628" y="21024"/>
                    <a:pt x="34653" y="21024"/>
                    <a:pt x="34678" y="21024"/>
                  </a:cubicBezTo>
                  <a:cubicBezTo>
                    <a:pt x="35405" y="21024"/>
                    <a:pt x="36087" y="20751"/>
                    <a:pt x="36805" y="20751"/>
                  </a:cubicBezTo>
                  <a:close/>
                  <a:moveTo>
                    <a:pt x="26619" y="0"/>
                  </a:moveTo>
                  <a:cubicBezTo>
                    <a:pt x="24315" y="0"/>
                    <a:pt x="22074" y="578"/>
                    <a:pt x="19790" y="891"/>
                  </a:cubicBezTo>
                  <a:cubicBezTo>
                    <a:pt x="18671" y="1051"/>
                    <a:pt x="17576" y="1256"/>
                    <a:pt x="16434" y="1371"/>
                  </a:cubicBezTo>
                  <a:cubicBezTo>
                    <a:pt x="14859" y="1507"/>
                    <a:pt x="13262" y="1759"/>
                    <a:pt x="11709" y="2078"/>
                  </a:cubicBezTo>
                  <a:cubicBezTo>
                    <a:pt x="10294" y="2375"/>
                    <a:pt x="8902" y="2809"/>
                    <a:pt x="7532" y="3334"/>
                  </a:cubicBezTo>
                  <a:cubicBezTo>
                    <a:pt x="6734" y="3653"/>
                    <a:pt x="5958" y="4018"/>
                    <a:pt x="5250" y="4498"/>
                  </a:cubicBezTo>
                  <a:cubicBezTo>
                    <a:pt x="4246" y="5137"/>
                    <a:pt x="3355" y="5890"/>
                    <a:pt x="2602" y="6826"/>
                  </a:cubicBezTo>
                  <a:cubicBezTo>
                    <a:pt x="2100" y="7442"/>
                    <a:pt x="1735" y="8104"/>
                    <a:pt x="1507" y="8812"/>
                  </a:cubicBezTo>
                  <a:cubicBezTo>
                    <a:pt x="1187" y="9884"/>
                    <a:pt x="1027" y="10980"/>
                    <a:pt x="845" y="12098"/>
                  </a:cubicBezTo>
                  <a:cubicBezTo>
                    <a:pt x="594" y="13514"/>
                    <a:pt x="525" y="14929"/>
                    <a:pt x="342" y="16344"/>
                  </a:cubicBezTo>
                  <a:cubicBezTo>
                    <a:pt x="228" y="17394"/>
                    <a:pt x="160" y="18421"/>
                    <a:pt x="137" y="19471"/>
                  </a:cubicBezTo>
                  <a:cubicBezTo>
                    <a:pt x="114" y="20704"/>
                    <a:pt x="91" y="21936"/>
                    <a:pt x="46" y="23169"/>
                  </a:cubicBezTo>
                  <a:cubicBezTo>
                    <a:pt x="0" y="24059"/>
                    <a:pt x="46" y="24972"/>
                    <a:pt x="23" y="25862"/>
                  </a:cubicBezTo>
                  <a:cubicBezTo>
                    <a:pt x="0" y="26889"/>
                    <a:pt x="23" y="27916"/>
                    <a:pt x="46" y="28921"/>
                  </a:cubicBezTo>
                  <a:cubicBezTo>
                    <a:pt x="46" y="29925"/>
                    <a:pt x="183" y="30929"/>
                    <a:pt x="183" y="31934"/>
                  </a:cubicBezTo>
                  <a:cubicBezTo>
                    <a:pt x="183" y="33554"/>
                    <a:pt x="342" y="35152"/>
                    <a:pt x="479" y="36773"/>
                  </a:cubicBezTo>
                  <a:cubicBezTo>
                    <a:pt x="685" y="38918"/>
                    <a:pt x="959" y="41064"/>
                    <a:pt x="1256" y="43209"/>
                  </a:cubicBezTo>
                  <a:cubicBezTo>
                    <a:pt x="1552" y="45264"/>
                    <a:pt x="1940" y="47295"/>
                    <a:pt x="2671" y="49258"/>
                  </a:cubicBezTo>
                  <a:cubicBezTo>
                    <a:pt x="3173" y="50627"/>
                    <a:pt x="3972" y="51746"/>
                    <a:pt x="5159" y="52568"/>
                  </a:cubicBezTo>
                  <a:cubicBezTo>
                    <a:pt x="6505" y="53481"/>
                    <a:pt x="8057" y="53983"/>
                    <a:pt x="9610" y="54439"/>
                  </a:cubicBezTo>
                  <a:cubicBezTo>
                    <a:pt x="11070" y="54896"/>
                    <a:pt x="12600" y="55078"/>
                    <a:pt x="14106" y="55352"/>
                  </a:cubicBezTo>
                  <a:cubicBezTo>
                    <a:pt x="16046" y="55717"/>
                    <a:pt x="18009" y="55786"/>
                    <a:pt x="19949" y="55877"/>
                  </a:cubicBezTo>
                  <a:cubicBezTo>
                    <a:pt x="20889" y="55930"/>
                    <a:pt x="21836" y="55968"/>
                    <a:pt x="22751" y="55968"/>
                  </a:cubicBezTo>
                  <a:cubicBezTo>
                    <a:pt x="23414" y="55968"/>
                    <a:pt x="24060" y="55948"/>
                    <a:pt x="24674" y="55900"/>
                  </a:cubicBezTo>
                  <a:cubicBezTo>
                    <a:pt x="25161" y="55900"/>
                    <a:pt x="25567" y="55920"/>
                    <a:pt x="25952" y="55920"/>
                  </a:cubicBezTo>
                  <a:cubicBezTo>
                    <a:pt x="26145" y="55920"/>
                    <a:pt x="26333" y="55915"/>
                    <a:pt x="26523" y="55900"/>
                  </a:cubicBezTo>
                  <a:cubicBezTo>
                    <a:pt x="28326" y="55786"/>
                    <a:pt x="30107" y="55581"/>
                    <a:pt x="31887" y="55170"/>
                  </a:cubicBezTo>
                  <a:cubicBezTo>
                    <a:pt x="33599" y="54782"/>
                    <a:pt x="35197" y="54234"/>
                    <a:pt x="36475" y="52910"/>
                  </a:cubicBezTo>
                  <a:cubicBezTo>
                    <a:pt x="36840" y="52522"/>
                    <a:pt x="37091" y="52088"/>
                    <a:pt x="37228" y="51586"/>
                  </a:cubicBezTo>
                  <a:cubicBezTo>
                    <a:pt x="37479" y="50764"/>
                    <a:pt x="37502" y="49897"/>
                    <a:pt x="37593" y="49053"/>
                  </a:cubicBezTo>
                  <a:cubicBezTo>
                    <a:pt x="37730" y="47820"/>
                    <a:pt x="37890" y="46587"/>
                    <a:pt x="38004" y="45355"/>
                  </a:cubicBezTo>
                  <a:cubicBezTo>
                    <a:pt x="38164" y="43574"/>
                    <a:pt x="38324" y="41771"/>
                    <a:pt x="38392" y="39968"/>
                  </a:cubicBezTo>
                  <a:cubicBezTo>
                    <a:pt x="38438" y="38599"/>
                    <a:pt x="38575" y="37252"/>
                    <a:pt x="38598" y="35882"/>
                  </a:cubicBezTo>
                  <a:cubicBezTo>
                    <a:pt x="38643" y="33919"/>
                    <a:pt x="38780" y="31956"/>
                    <a:pt x="38803" y="29993"/>
                  </a:cubicBezTo>
                  <a:cubicBezTo>
                    <a:pt x="38803" y="29195"/>
                    <a:pt x="38780" y="28396"/>
                    <a:pt x="38712" y="27620"/>
                  </a:cubicBezTo>
                  <a:cubicBezTo>
                    <a:pt x="38598" y="26136"/>
                    <a:pt x="38735" y="24629"/>
                    <a:pt x="38643" y="23146"/>
                  </a:cubicBezTo>
                  <a:cubicBezTo>
                    <a:pt x="38552" y="21731"/>
                    <a:pt x="38598" y="20293"/>
                    <a:pt x="38529" y="18855"/>
                  </a:cubicBezTo>
                  <a:cubicBezTo>
                    <a:pt x="38438" y="17371"/>
                    <a:pt x="38415" y="15887"/>
                    <a:pt x="38324" y="14404"/>
                  </a:cubicBezTo>
                  <a:cubicBezTo>
                    <a:pt x="38187" y="12304"/>
                    <a:pt x="37844" y="10250"/>
                    <a:pt x="37502" y="8218"/>
                  </a:cubicBezTo>
                  <a:cubicBezTo>
                    <a:pt x="37274" y="6757"/>
                    <a:pt x="36977" y="5319"/>
                    <a:pt x="36475" y="3904"/>
                  </a:cubicBezTo>
                  <a:cubicBezTo>
                    <a:pt x="35950" y="2420"/>
                    <a:pt x="34946" y="1393"/>
                    <a:pt x="33485" y="846"/>
                  </a:cubicBezTo>
                  <a:cubicBezTo>
                    <a:pt x="31316" y="47"/>
                    <a:pt x="29034" y="47"/>
                    <a:pt x="26751" y="1"/>
                  </a:cubicBezTo>
                  <a:cubicBezTo>
                    <a:pt x="26707" y="1"/>
                    <a:pt x="26663" y="0"/>
                    <a:pt x="2661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45" name="Google Shape;545;gf919c1f4cf_0_86"/>
            <p:cNvSpPr/>
            <p:nvPr/>
          </p:nvSpPr>
          <p:spPr>
            <a:xfrm>
              <a:off x="462827" y="3305038"/>
              <a:ext cx="1649994" cy="1211786"/>
            </a:xfrm>
            <a:custGeom>
              <a:avLst/>
              <a:gdLst/>
              <a:ahLst/>
              <a:cxnLst/>
              <a:rect l="l" t="t" r="r" b="b"/>
              <a:pathLst>
                <a:path w="36567" h="34253" extrusionOk="0">
                  <a:moveTo>
                    <a:pt x="35710" y="1"/>
                  </a:moveTo>
                  <a:cubicBezTo>
                    <a:pt x="34992" y="1"/>
                    <a:pt x="34310" y="274"/>
                    <a:pt x="33583" y="274"/>
                  </a:cubicBezTo>
                  <a:cubicBezTo>
                    <a:pt x="33558" y="274"/>
                    <a:pt x="33533" y="274"/>
                    <a:pt x="33508" y="273"/>
                  </a:cubicBezTo>
                  <a:cubicBezTo>
                    <a:pt x="33453" y="272"/>
                    <a:pt x="33397" y="271"/>
                    <a:pt x="33342" y="271"/>
                  </a:cubicBezTo>
                  <a:cubicBezTo>
                    <a:pt x="32403" y="271"/>
                    <a:pt x="31464" y="435"/>
                    <a:pt x="30525" y="435"/>
                  </a:cubicBezTo>
                  <a:cubicBezTo>
                    <a:pt x="30469" y="435"/>
                    <a:pt x="30414" y="434"/>
                    <a:pt x="30358" y="433"/>
                  </a:cubicBezTo>
                  <a:cubicBezTo>
                    <a:pt x="30106" y="427"/>
                    <a:pt x="29855" y="424"/>
                    <a:pt x="29603" y="424"/>
                  </a:cubicBezTo>
                  <a:cubicBezTo>
                    <a:pt x="28360" y="424"/>
                    <a:pt x="27116" y="484"/>
                    <a:pt x="25865" y="484"/>
                  </a:cubicBezTo>
                  <a:cubicBezTo>
                    <a:pt x="25416" y="484"/>
                    <a:pt x="24966" y="477"/>
                    <a:pt x="24515" y="456"/>
                  </a:cubicBezTo>
                  <a:cubicBezTo>
                    <a:pt x="24332" y="451"/>
                    <a:pt x="24147" y="449"/>
                    <a:pt x="23962" y="449"/>
                  </a:cubicBezTo>
                  <a:cubicBezTo>
                    <a:pt x="23457" y="449"/>
                    <a:pt x="22945" y="462"/>
                    <a:pt x="22432" y="462"/>
                  </a:cubicBezTo>
                  <a:cubicBezTo>
                    <a:pt x="22244" y="462"/>
                    <a:pt x="22055" y="461"/>
                    <a:pt x="21867" y="456"/>
                  </a:cubicBezTo>
                  <a:cubicBezTo>
                    <a:pt x="20532" y="437"/>
                    <a:pt x="19196" y="354"/>
                    <a:pt x="17860" y="354"/>
                  </a:cubicBezTo>
                  <a:cubicBezTo>
                    <a:pt x="17598" y="354"/>
                    <a:pt x="17336" y="357"/>
                    <a:pt x="17074" y="364"/>
                  </a:cubicBezTo>
                  <a:cubicBezTo>
                    <a:pt x="15225" y="410"/>
                    <a:pt x="13399" y="364"/>
                    <a:pt x="11550" y="479"/>
                  </a:cubicBezTo>
                  <a:cubicBezTo>
                    <a:pt x="10272" y="570"/>
                    <a:pt x="8994" y="615"/>
                    <a:pt x="7716" y="684"/>
                  </a:cubicBezTo>
                  <a:cubicBezTo>
                    <a:pt x="6255" y="775"/>
                    <a:pt x="4771" y="867"/>
                    <a:pt x="3310" y="935"/>
                  </a:cubicBezTo>
                  <a:cubicBezTo>
                    <a:pt x="2525" y="955"/>
                    <a:pt x="1722" y="1008"/>
                    <a:pt x="932" y="1008"/>
                  </a:cubicBezTo>
                  <a:cubicBezTo>
                    <a:pt x="804" y="1008"/>
                    <a:pt x="676" y="1007"/>
                    <a:pt x="549" y="1003"/>
                  </a:cubicBezTo>
                  <a:cubicBezTo>
                    <a:pt x="92" y="1003"/>
                    <a:pt x="24" y="1209"/>
                    <a:pt x="46" y="1506"/>
                  </a:cubicBezTo>
                  <a:cubicBezTo>
                    <a:pt x="161" y="2784"/>
                    <a:pt x="1" y="4062"/>
                    <a:pt x="24" y="5363"/>
                  </a:cubicBezTo>
                  <a:cubicBezTo>
                    <a:pt x="46" y="7098"/>
                    <a:pt x="24" y="8810"/>
                    <a:pt x="138" y="10544"/>
                  </a:cubicBezTo>
                  <a:cubicBezTo>
                    <a:pt x="252" y="12165"/>
                    <a:pt x="343" y="13786"/>
                    <a:pt x="457" y="15383"/>
                  </a:cubicBezTo>
                  <a:cubicBezTo>
                    <a:pt x="549" y="17072"/>
                    <a:pt x="731" y="18739"/>
                    <a:pt x="959" y="20405"/>
                  </a:cubicBezTo>
                  <a:cubicBezTo>
                    <a:pt x="1256" y="22802"/>
                    <a:pt x="1507" y="25221"/>
                    <a:pt x="2283" y="27526"/>
                  </a:cubicBezTo>
                  <a:cubicBezTo>
                    <a:pt x="2740" y="28919"/>
                    <a:pt x="3333" y="30174"/>
                    <a:pt x="4566" y="31064"/>
                  </a:cubicBezTo>
                  <a:cubicBezTo>
                    <a:pt x="5273" y="31544"/>
                    <a:pt x="6027" y="31863"/>
                    <a:pt x="6780" y="32183"/>
                  </a:cubicBezTo>
                  <a:cubicBezTo>
                    <a:pt x="7898" y="32685"/>
                    <a:pt x="9062" y="33005"/>
                    <a:pt x="10204" y="33256"/>
                  </a:cubicBezTo>
                  <a:cubicBezTo>
                    <a:pt x="11733" y="33575"/>
                    <a:pt x="13285" y="33781"/>
                    <a:pt x="14837" y="33963"/>
                  </a:cubicBezTo>
                  <a:cubicBezTo>
                    <a:pt x="16572" y="34123"/>
                    <a:pt x="18307" y="34169"/>
                    <a:pt x="20064" y="34237"/>
                  </a:cubicBezTo>
                  <a:cubicBezTo>
                    <a:pt x="20287" y="34248"/>
                    <a:pt x="20509" y="34253"/>
                    <a:pt x="20732" y="34253"/>
                  </a:cubicBezTo>
                  <a:cubicBezTo>
                    <a:pt x="21399" y="34253"/>
                    <a:pt x="22067" y="34214"/>
                    <a:pt x="22735" y="34214"/>
                  </a:cubicBezTo>
                  <a:cubicBezTo>
                    <a:pt x="22834" y="34217"/>
                    <a:pt x="22933" y="34218"/>
                    <a:pt x="23031" y="34218"/>
                  </a:cubicBezTo>
                  <a:cubicBezTo>
                    <a:pt x="23823" y="34218"/>
                    <a:pt x="24614" y="34146"/>
                    <a:pt x="25405" y="34146"/>
                  </a:cubicBezTo>
                  <a:cubicBezTo>
                    <a:pt x="25649" y="34146"/>
                    <a:pt x="25882" y="34166"/>
                    <a:pt x="26112" y="34166"/>
                  </a:cubicBezTo>
                  <a:cubicBezTo>
                    <a:pt x="26227" y="34166"/>
                    <a:pt x="26341" y="34161"/>
                    <a:pt x="26455" y="34146"/>
                  </a:cubicBezTo>
                  <a:cubicBezTo>
                    <a:pt x="28236" y="33940"/>
                    <a:pt x="30016" y="33666"/>
                    <a:pt x="31728" y="33164"/>
                  </a:cubicBezTo>
                  <a:cubicBezTo>
                    <a:pt x="32869" y="32822"/>
                    <a:pt x="33896" y="32320"/>
                    <a:pt x="34718" y="31430"/>
                  </a:cubicBezTo>
                  <a:cubicBezTo>
                    <a:pt x="35038" y="31087"/>
                    <a:pt x="35243" y="30676"/>
                    <a:pt x="35311" y="30220"/>
                  </a:cubicBezTo>
                  <a:cubicBezTo>
                    <a:pt x="35517" y="28599"/>
                    <a:pt x="35654" y="26979"/>
                    <a:pt x="35791" y="25358"/>
                  </a:cubicBezTo>
                  <a:cubicBezTo>
                    <a:pt x="35928" y="23532"/>
                    <a:pt x="36065" y="21683"/>
                    <a:pt x="36179" y="19857"/>
                  </a:cubicBezTo>
                  <a:cubicBezTo>
                    <a:pt x="36316" y="17757"/>
                    <a:pt x="36339" y="15657"/>
                    <a:pt x="36453" y="13557"/>
                  </a:cubicBezTo>
                  <a:cubicBezTo>
                    <a:pt x="36567" y="11709"/>
                    <a:pt x="36521" y="9837"/>
                    <a:pt x="36521" y="7988"/>
                  </a:cubicBezTo>
                  <a:cubicBezTo>
                    <a:pt x="36498" y="5477"/>
                    <a:pt x="36453" y="2944"/>
                    <a:pt x="36430" y="433"/>
                  </a:cubicBezTo>
                  <a:cubicBezTo>
                    <a:pt x="36430" y="136"/>
                    <a:pt x="36316" y="68"/>
                    <a:pt x="36042" y="22"/>
                  </a:cubicBezTo>
                  <a:cubicBezTo>
                    <a:pt x="35930" y="7"/>
                    <a:pt x="35820" y="1"/>
                    <a:pt x="35710" y="1"/>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46" name="Google Shape;546;gf919c1f4cf_0_86"/>
            <p:cNvSpPr/>
            <p:nvPr/>
          </p:nvSpPr>
          <p:spPr>
            <a:xfrm>
              <a:off x="500933" y="2619481"/>
              <a:ext cx="1640022" cy="692373"/>
            </a:xfrm>
            <a:custGeom>
              <a:avLst/>
              <a:gdLst/>
              <a:ahLst/>
              <a:cxnLst/>
              <a:rect l="l" t="t" r="r" b="b"/>
              <a:pathLst>
                <a:path w="36346" h="19571" extrusionOk="0">
                  <a:moveTo>
                    <a:pt x="26246" y="1"/>
                  </a:moveTo>
                  <a:cubicBezTo>
                    <a:pt x="25462" y="1"/>
                    <a:pt x="24665" y="126"/>
                    <a:pt x="23885" y="146"/>
                  </a:cubicBezTo>
                  <a:cubicBezTo>
                    <a:pt x="22447" y="169"/>
                    <a:pt x="20986" y="260"/>
                    <a:pt x="19571" y="488"/>
                  </a:cubicBezTo>
                  <a:cubicBezTo>
                    <a:pt x="16649" y="968"/>
                    <a:pt x="13682" y="1173"/>
                    <a:pt x="10783" y="1835"/>
                  </a:cubicBezTo>
                  <a:cubicBezTo>
                    <a:pt x="9847" y="2040"/>
                    <a:pt x="8911" y="2291"/>
                    <a:pt x="7975" y="2565"/>
                  </a:cubicBezTo>
                  <a:cubicBezTo>
                    <a:pt x="6811" y="2908"/>
                    <a:pt x="5716" y="3433"/>
                    <a:pt x="4666" y="4049"/>
                  </a:cubicBezTo>
                  <a:cubicBezTo>
                    <a:pt x="3547" y="4734"/>
                    <a:pt x="2634" y="5578"/>
                    <a:pt x="1950" y="6674"/>
                  </a:cubicBezTo>
                  <a:cubicBezTo>
                    <a:pt x="1196" y="7838"/>
                    <a:pt x="968" y="9185"/>
                    <a:pt x="831" y="10509"/>
                  </a:cubicBezTo>
                  <a:cubicBezTo>
                    <a:pt x="626" y="12357"/>
                    <a:pt x="283" y="14206"/>
                    <a:pt x="283" y="16101"/>
                  </a:cubicBezTo>
                  <a:cubicBezTo>
                    <a:pt x="283" y="17014"/>
                    <a:pt x="146" y="17927"/>
                    <a:pt x="78" y="18840"/>
                  </a:cubicBezTo>
                  <a:lnTo>
                    <a:pt x="124" y="18840"/>
                  </a:lnTo>
                  <a:cubicBezTo>
                    <a:pt x="124" y="18954"/>
                    <a:pt x="146" y="19068"/>
                    <a:pt x="101" y="19159"/>
                  </a:cubicBezTo>
                  <a:cubicBezTo>
                    <a:pt x="1" y="19492"/>
                    <a:pt x="83" y="19570"/>
                    <a:pt x="277" y="19570"/>
                  </a:cubicBezTo>
                  <a:cubicBezTo>
                    <a:pt x="349" y="19570"/>
                    <a:pt x="436" y="19560"/>
                    <a:pt x="534" y="19547"/>
                  </a:cubicBezTo>
                  <a:cubicBezTo>
                    <a:pt x="1105" y="19456"/>
                    <a:pt x="1698" y="19433"/>
                    <a:pt x="2292" y="19410"/>
                  </a:cubicBezTo>
                  <a:cubicBezTo>
                    <a:pt x="3821" y="19342"/>
                    <a:pt x="5350" y="19273"/>
                    <a:pt x="6903" y="19205"/>
                  </a:cubicBezTo>
                  <a:cubicBezTo>
                    <a:pt x="8318" y="19114"/>
                    <a:pt x="9733" y="18977"/>
                    <a:pt x="11148" y="18954"/>
                  </a:cubicBezTo>
                  <a:cubicBezTo>
                    <a:pt x="12320" y="18954"/>
                    <a:pt x="13492" y="18913"/>
                    <a:pt x="14663" y="18913"/>
                  </a:cubicBezTo>
                  <a:cubicBezTo>
                    <a:pt x="15249" y="18913"/>
                    <a:pt x="15835" y="18923"/>
                    <a:pt x="16421" y="18954"/>
                  </a:cubicBezTo>
                  <a:cubicBezTo>
                    <a:pt x="16590" y="18958"/>
                    <a:pt x="16759" y="18960"/>
                    <a:pt x="16927" y="18960"/>
                  </a:cubicBezTo>
                  <a:cubicBezTo>
                    <a:pt x="17603" y="18960"/>
                    <a:pt x="18279" y="18931"/>
                    <a:pt x="18954" y="18931"/>
                  </a:cubicBezTo>
                  <a:cubicBezTo>
                    <a:pt x="20917" y="18954"/>
                    <a:pt x="22903" y="18977"/>
                    <a:pt x="24866" y="18977"/>
                  </a:cubicBezTo>
                  <a:cubicBezTo>
                    <a:pt x="26487" y="18977"/>
                    <a:pt x="28107" y="18954"/>
                    <a:pt x="29751" y="18885"/>
                  </a:cubicBezTo>
                  <a:cubicBezTo>
                    <a:pt x="31052" y="18840"/>
                    <a:pt x="32353" y="18885"/>
                    <a:pt x="33631" y="18817"/>
                  </a:cubicBezTo>
                  <a:cubicBezTo>
                    <a:pt x="34019" y="18794"/>
                    <a:pt x="34407" y="18777"/>
                    <a:pt x="34795" y="18777"/>
                  </a:cubicBezTo>
                  <a:cubicBezTo>
                    <a:pt x="35183" y="18777"/>
                    <a:pt x="35571" y="18794"/>
                    <a:pt x="35959" y="18840"/>
                  </a:cubicBezTo>
                  <a:cubicBezTo>
                    <a:pt x="35984" y="18842"/>
                    <a:pt x="36007" y="18843"/>
                    <a:pt x="36028" y="18843"/>
                  </a:cubicBezTo>
                  <a:cubicBezTo>
                    <a:pt x="36270" y="18843"/>
                    <a:pt x="36345" y="18724"/>
                    <a:pt x="36324" y="18452"/>
                  </a:cubicBezTo>
                  <a:cubicBezTo>
                    <a:pt x="36302" y="17265"/>
                    <a:pt x="36302" y="16078"/>
                    <a:pt x="36210" y="14891"/>
                  </a:cubicBezTo>
                  <a:cubicBezTo>
                    <a:pt x="36096" y="13704"/>
                    <a:pt x="36051" y="12517"/>
                    <a:pt x="35914" y="11330"/>
                  </a:cubicBezTo>
                  <a:cubicBezTo>
                    <a:pt x="35754" y="10120"/>
                    <a:pt x="35594" y="8888"/>
                    <a:pt x="35366" y="7678"/>
                  </a:cubicBezTo>
                  <a:cubicBezTo>
                    <a:pt x="35115" y="6331"/>
                    <a:pt x="34909" y="5008"/>
                    <a:pt x="34521" y="3684"/>
                  </a:cubicBezTo>
                  <a:cubicBezTo>
                    <a:pt x="34270" y="2839"/>
                    <a:pt x="33951" y="2040"/>
                    <a:pt x="33220" y="1470"/>
                  </a:cubicBezTo>
                  <a:cubicBezTo>
                    <a:pt x="32490" y="876"/>
                    <a:pt x="31577" y="625"/>
                    <a:pt x="30664" y="420"/>
                  </a:cubicBezTo>
                  <a:cubicBezTo>
                    <a:pt x="30070" y="306"/>
                    <a:pt x="29431" y="328"/>
                    <a:pt x="28838" y="191"/>
                  </a:cubicBezTo>
                  <a:cubicBezTo>
                    <a:pt x="28085" y="9"/>
                    <a:pt x="27331" y="32"/>
                    <a:pt x="26578" y="9"/>
                  </a:cubicBezTo>
                  <a:cubicBezTo>
                    <a:pt x="26468" y="3"/>
                    <a:pt x="26357" y="1"/>
                    <a:pt x="2624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47" name="Google Shape;547;gf919c1f4cf_0_86"/>
            <p:cNvSpPr/>
            <p:nvPr/>
          </p:nvSpPr>
          <p:spPr>
            <a:xfrm>
              <a:off x="3267221" y="4143508"/>
              <a:ext cx="1055935" cy="335591"/>
            </a:xfrm>
            <a:custGeom>
              <a:avLst/>
              <a:gdLst/>
              <a:ahLst/>
              <a:cxnLst/>
              <a:rect l="l" t="t" r="r" b="b"/>
              <a:pathLst>
                <a:path w="23785" h="9486" extrusionOk="0">
                  <a:moveTo>
                    <a:pt x="22849" y="0"/>
                  </a:moveTo>
                  <a:cubicBezTo>
                    <a:pt x="22780" y="822"/>
                    <a:pt x="22712" y="1644"/>
                    <a:pt x="22484" y="2442"/>
                  </a:cubicBezTo>
                  <a:cubicBezTo>
                    <a:pt x="22095" y="3835"/>
                    <a:pt x="21685" y="5227"/>
                    <a:pt x="20543" y="6209"/>
                  </a:cubicBezTo>
                  <a:cubicBezTo>
                    <a:pt x="19676" y="6939"/>
                    <a:pt x="18626" y="7259"/>
                    <a:pt x="17553" y="7532"/>
                  </a:cubicBezTo>
                  <a:cubicBezTo>
                    <a:pt x="16229" y="7852"/>
                    <a:pt x="14883" y="8012"/>
                    <a:pt x="13513" y="8149"/>
                  </a:cubicBezTo>
                  <a:cubicBezTo>
                    <a:pt x="12075" y="8286"/>
                    <a:pt x="10660" y="8309"/>
                    <a:pt x="9222" y="8331"/>
                  </a:cubicBezTo>
                  <a:cubicBezTo>
                    <a:pt x="9058" y="8338"/>
                    <a:pt x="8894" y="8340"/>
                    <a:pt x="8729" y="8340"/>
                  </a:cubicBezTo>
                  <a:cubicBezTo>
                    <a:pt x="7701" y="8340"/>
                    <a:pt x="6658" y="8231"/>
                    <a:pt x="5616" y="8172"/>
                  </a:cubicBezTo>
                  <a:cubicBezTo>
                    <a:pt x="4109" y="8080"/>
                    <a:pt x="2626" y="7898"/>
                    <a:pt x="1119" y="7898"/>
                  </a:cubicBezTo>
                  <a:cubicBezTo>
                    <a:pt x="754" y="7875"/>
                    <a:pt x="389" y="7875"/>
                    <a:pt x="23" y="7875"/>
                  </a:cubicBezTo>
                  <a:lnTo>
                    <a:pt x="1" y="8856"/>
                  </a:lnTo>
                  <a:cubicBezTo>
                    <a:pt x="206" y="8856"/>
                    <a:pt x="411" y="8879"/>
                    <a:pt x="617" y="8925"/>
                  </a:cubicBezTo>
                  <a:cubicBezTo>
                    <a:pt x="2671" y="9381"/>
                    <a:pt x="4771" y="9359"/>
                    <a:pt x="6848" y="9450"/>
                  </a:cubicBezTo>
                  <a:cubicBezTo>
                    <a:pt x="7582" y="9470"/>
                    <a:pt x="8319" y="9485"/>
                    <a:pt x="9060" y="9485"/>
                  </a:cubicBezTo>
                  <a:cubicBezTo>
                    <a:pt x="10024" y="9485"/>
                    <a:pt x="10993" y="9459"/>
                    <a:pt x="11961" y="9381"/>
                  </a:cubicBezTo>
                  <a:cubicBezTo>
                    <a:pt x="13034" y="9290"/>
                    <a:pt x="14107" y="9199"/>
                    <a:pt x="15179" y="9039"/>
                  </a:cubicBezTo>
                  <a:cubicBezTo>
                    <a:pt x="16321" y="8856"/>
                    <a:pt x="17439" y="8605"/>
                    <a:pt x="18558" y="8309"/>
                  </a:cubicBezTo>
                  <a:cubicBezTo>
                    <a:pt x="19630" y="8012"/>
                    <a:pt x="20589" y="7601"/>
                    <a:pt x="21411" y="6802"/>
                  </a:cubicBezTo>
                  <a:cubicBezTo>
                    <a:pt x="22369" y="5889"/>
                    <a:pt x="22940" y="4771"/>
                    <a:pt x="23328" y="3538"/>
                  </a:cubicBezTo>
                  <a:cubicBezTo>
                    <a:pt x="23693" y="2420"/>
                    <a:pt x="23670" y="1233"/>
                    <a:pt x="23785" y="69"/>
                  </a:cubicBezTo>
                  <a:lnTo>
                    <a:pt x="22849"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48" name="Google Shape;548;gf919c1f4cf_0_86"/>
            <p:cNvSpPr/>
            <p:nvPr/>
          </p:nvSpPr>
          <p:spPr>
            <a:xfrm>
              <a:off x="2733366" y="2618618"/>
              <a:ext cx="1574158" cy="703092"/>
            </a:xfrm>
            <a:custGeom>
              <a:avLst/>
              <a:gdLst/>
              <a:ahLst/>
              <a:cxnLst/>
              <a:rect l="l" t="t" r="r" b="b"/>
              <a:pathLst>
                <a:path w="35458" h="19874" extrusionOk="0">
                  <a:moveTo>
                    <a:pt x="17250" y="1"/>
                  </a:moveTo>
                  <a:cubicBezTo>
                    <a:pt x="17168" y="1"/>
                    <a:pt x="17085" y="4"/>
                    <a:pt x="17003" y="10"/>
                  </a:cubicBezTo>
                  <a:cubicBezTo>
                    <a:pt x="15633" y="124"/>
                    <a:pt x="14286" y="238"/>
                    <a:pt x="12940" y="398"/>
                  </a:cubicBezTo>
                  <a:cubicBezTo>
                    <a:pt x="10634" y="672"/>
                    <a:pt x="8352" y="992"/>
                    <a:pt x="6115" y="1722"/>
                  </a:cubicBezTo>
                  <a:cubicBezTo>
                    <a:pt x="3627" y="2544"/>
                    <a:pt x="1892" y="4096"/>
                    <a:pt x="1230" y="6721"/>
                  </a:cubicBezTo>
                  <a:cubicBezTo>
                    <a:pt x="933" y="7839"/>
                    <a:pt x="774" y="9003"/>
                    <a:pt x="637" y="10167"/>
                  </a:cubicBezTo>
                  <a:cubicBezTo>
                    <a:pt x="431" y="11811"/>
                    <a:pt x="317" y="13477"/>
                    <a:pt x="226" y="15120"/>
                  </a:cubicBezTo>
                  <a:cubicBezTo>
                    <a:pt x="135" y="16604"/>
                    <a:pt x="89" y="18088"/>
                    <a:pt x="20" y="19548"/>
                  </a:cubicBezTo>
                  <a:cubicBezTo>
                    <a:pt x="1" y="19804"/>
                    <a:pt x="82" y="19873"/>
                    <a:pt x="265" y="19873"/>
                  </a:cubicBezTo>
                  <a:cubicBezTo>
                    <a:pt x="295" y="19873"/>
                    <a:pt x="328" y="19871"/>
                    <a:pt x="363" y="19868"/>
                  </a:cubicBezTo>
                  <a:cubicBezTo>
                    <a:pt x="386" y="19845"/>
                    <a:pt x="409" y="19845"/>
                    <a:pt x="454" y="19845"/>
                  </a:cubicBezTo>
                  <a:cubicBezTo>
                    <a:pt x="797" y="19800"/>
                    <a:pt x="1162" y="19777"/>
                    <a:pt x="1527" y="19754"/>
                  </a:cubicBezTo>
                  <a:cubicBezTo>
                    <a:pt x="3558" y="19594"/>
                    <a:pt x="5590" y="19434"/>
                    <a:pt x="7621" y="19297"/>
                  </a:cubicBezTo>
                  <a:cubicBezTo>
                    <a:pt x="9014" y="19229"/>
                    <a:pt x="10406" y="19092"/>
                    <a:pt x="11798" y="19069"/>
                  </a:cubicBezTo>
                  <a:cubicBezTo>
                    <a:pt x="14058" y="19023"/>
                    <a:pt x="16318" y="18932"/>
                    <a:pt x="18577" y="18841"/>
                  </a:cubicBezTo>
                  <a:cubicBezTo>
                    <a:pt x="20746" y="18750"/>
                    <a:pt x="22891" y="18590"/>
                    <a:pt x="25037" y="18499"/>
                  </a:cubicBezTo>
                  <a:cubicBezTo>
                    <a:pt x="26475" y="18453"/>
                    <a:pt x="27913" y="18453"/>
                    <a:pt x="29351" y="18384"/>
                  </a:cubicBezTo>
                  <a:cubicBezTo>
                    <a:pt x="30435" y="18345"/>
                    <a:pt x="31536" y="18289"/>
                    <a:pt x="32639" y="18289"/>
                  </a:cubicBezTo>
                  <a:cubicBezTo>
                    <a:pt x="32813" y="18289"/>
                    <a:pt x="32988" y="18290"/>
                    <a:pt x="33163" y="18293"/>
                  </a:cubicBezTo>
                  <a:cubicBezTo>
                    <a:pt x="33642" y="18293"/>
                    <a:pt x="34109" y="18216"/>
                    <a:pt x="34582" y="18216"/>
                  </a:cubicBezTo>
                  <a:cubicBezTo>
                    <a:pt x="34739" y="18216"/>
                    <a:pt x="34898" y="18225"/>
                    <a:pt x="35057" y="18247"/>
                  </a:cubicBezTo>
                  <a:cubicBezTo>
                    <a:pt x="35102" y="18253"/>
                    <a:pt x="35149" y="18259"/>
                    <a:pt x="35194" y="18259"/>
                  </a:cubicBezTo>
                  <a:cubicBezTo>
                    <a:pt x="35335" y="18259"/>
                    <a:pt x="35457" y="18205"/>
                    <a:pt x="35423" y="17928"/>
                  </a:cubicBezTo>
                  <a:cubicBezTo>
                    <a:pt x="35308" y="16946"/>
                    <a:pt x="35240" y="15965"/>
                    <a:pt x="35149" y="14961"/>
                  </a:cubicBezTo>
                  <a:lnTo>
                    <a:pt x="35171" y="14961"/>
                  </a:lnTo>
                  <a:cubicBezTo>
                    <a:pt x="35171" y="14801"/>
                    <a:pt x="35149" y="14664"/>
                    <a:pt x="35149" y="14504"/>
                  </a:cubicBezTo>
                  <a:cubicBezTo>
                    <a:pt x="35012" y="12952"/>
                    <a:pt x="34783" y="11400"/>
                    <a:pt x="34624" y="9848"/>
                  </a:cubicBezTo>
                  <a:cubicBezTo>
                    <a:pt x="34441" y="8113"/>
                    <a:pt x="34281" y="6378"/>
                    <a:pt x="33733" y="4735"/>
                  </a:cubicBezTo>
                  <a:cubicBezTo>
                    <a:pt x="33437" y="3890"/>
                    <a:pt x="32957" y="3114"/>
                    <a:pt x="32227" y="2589"/>
                  </a:cubicBezTo>
                  <a:cubicBezTo>
                    <a:pt x="30926" y="1722"/>
                    <a:pt x="29488" y="1151"/>
                    <a:pt x="27981" y="786"/>
                  </a:cubicBezTo>
                  <a:cubicBezTo>
                    <a:pt x="26594" y="461"/>
                    <a:pt x="25187" y="259"/>
                    <a:pt x="23778" y="259"/>
                  </a:cubicBezTo>
                  <a:cubicBezTo>
                    <a:pt x="23703" y="259"/>
                    <a:pt x="23628" y="260"/>
                    <a:pt x="23553" y="261"/>
                  </a:cubicBezTo>
                  <a:cubicBezTo>
                    <a:pt x="23089" y="269"/>
                    <a:pt x="22623" y="274"/>
                    <a:pt x="22155" y="274"/>
                  </a:cubicBezTo>
                  <a:cubicBezTo>
                    <a:pt x="21220" y="274"/>
                    <a:pt x="20282" y="254"/>
                    <a:pt x="19354" y="193"/>
                  </a:cubicBezTo>
                  <a:cubicBezTo>
                    <a:pt x="19148" y="170"/>
                    <a:pt x="18943" y="170"/>
                    <a:pt x="18760" y="147"/>
                  </a:cubicBezTo>
                  <a:cubicBezTo>
                    <a:pt x="18249" y="108"/>
                    <a:pt x="17756" y="1"/>
                    <a:pt x="172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49" name="Google Shape;549;gf919c1f4cf_0_86"/>
            <p:cNvSpPr/>
            <p:nvPr/>
          </p:nvSpPr>
          <p:spPr>
            <a:xfrm>
              <a:off x="2676500" y="2588158"/>
              <a:ext cx="919110" cy="1869064"/>
            </a:xfrm>
            <a:custGeom>
              <a:avLst/>
              <a:gdLst/>
              <a:ahLst/>
              <a:cxnLst/>
              <a:rect l="l" t="t" r="r" b="b"/>
              <a:pathLst>
                <a:path w="20703" h="52832" extrusionOk="0">
                  <a:moveTo>
                    <a:pt x="18567" y="0"/>
                  </a:moveTo>
                  <a:cubicBezTo>
                    <a:pt x="18310" y="0"/>
                    <a:pt x="18049" y="4"/>
                    <a:pt x="17781" y="4"/>
                  </a:cubicBezTo>
                  <a:cubicBezTo>
                    <a:pt x="17719" y="2"/>
                    <a:pt x="17656" y="1"/>
                    <a:pt x="17592" y="1"/>
                  </a:cubicBezTo>
                  <a:cubicBezTo>
                    <a:pt x="16940" y="1"/>
                    <a:pt x="16252" y="101"/>
                    <a:pt x="15544" y="163"/>
                  </a:cubicBezTo>
                  <a:cubicBezTo>
                    <a:pt x="13970" y="300"/>
                    <a:pt x="12372" y="460"/>
                    <a:pt x="10797" y="734"/>
                  </a:cubicBezTo>
                  <a:cubicBezTo>
                    <a:pt x="8994" y="1031"/>
                    <a:pt x="7213" y="1419"/>
                    <a:pt x="5524" y="2218"/>
                  </a:cubicBezTo>
                  <a:cubicBezTo>
                    <a:pt x="4748" y="2606"/>
                    <a:pt x="4132" y="3108"/>
                    <a:pt x="3493" y="3633"/>
                  </a:cubicBezTo>
                  <a:cubicBezTo>
                    <a:pt x="2351" y="4660"/>
                    <a:pt x="1758" y="6007"/>
                    <a:pt x="1393" y="7468"/>
                  </a:cubicBezTo>
                  <a:cubicBezTo>
                    <a:pt x="1210" y="8198"/>
                    <a:pt x="1028" y="8951"/>
                    <a:pt x="959" y="9727"/>
                  </a:cubicBezTo>
                  <a:cubicBezTo>
                    <a:pt x="913" y="10344"/>
                    <a:pt x="731" y="10937"/>
                    <a:pt x="685" y="11553"/>
                  </a:cubicBezTo>
                  <a:cubicBezTo>
                    <a:pt x="571" y="13105"/>
                    <a:pt x="343" y="14612"/>
                    <a:pt x="274" y="16164"/>
                  </a:cubicBezTo>
                  <a:cubicBezTo>
                    <a:pt x="229" y="17397"/>
                    <a:pt x="206" y="18629"/>
                    <a:pt x="183" y="19862"/>
                  </a:cubicBezTo>
                  <a:cubicBezTo>
                    <a:pt x="160" y="20775"/>
                    <a:pt x="46" y="21688"/>
                    <a:pt x="46" y="22601"/>
                  </a:cubicBezTo>
                  <a:cubicBezTo>
                    <a:pt x="23" y="23719"/>
                    <a:pt x="0" y="24838"/>
                    <a:pt x="23" y="25956"/>
                  </a:cubicBezTo>
                  <a:cubicBezTo>
                    <a:pt x="23" y="26778"/>
                    <a:pt x="115" y="27599"/>
                    <a:pt x="183" y="28421"/>
                  </a:cubicBezTo>
                  <a:cubicBezTo>
                    <a:pt x="252" y="29540"/>
                    <a:pt x="297" y="30658"/>
                    <a:pt x="388" y="31776"/>
                  </a:cubicBezTo>
                  <a:cubicBezTo>
                    <a:pt x="503" y="33306"/>
                    <a:pt x="594" y="34858"/>
                    <a:pt x="731" y="36387"/>
                  </a:cubicBezTo>
                  <a:cubicBezTo>
                    <a:pt x="868" y="37871"/>
                    <a:pt x="1050" y="39377"/>
                    <a:pt x="1210" y="40861"/>
                  </a:cubicBezTo>
                  <a:cubicBezTo>
                    <a:pt x="1393" y="42641"/>
                    <a:pt x="1781" y="44376"/>
                    <a:pt x="2283" y="46065"/>
                  </a:cubicBezTo>
                  <a:cubicBezTo>
                    <a:pt x="2739" y="47640"/>
                    <a:pt x="3379" y="49169"/>
                    <a:pt x="4406" y="50470"/>
                  </a:cubicBezTo>
                  <a:cubicBezTo>
                    <a:pt x="5227" y="51520"/>
                    <a:pt x="6346" y="52114"/>
                    <a:pt x="7624" y="52410"/>
                  </a:cubicBezTo>
                  <a:cubicBezTo>
                    <a:pt x="9153" y="52753"/>
                    <a:pt x="10706" y="52821"/>
                    <a:pt x="12235" y="52821"/>
                  </a:cubicBezTo>
                  <a:cubicBezTo>
                    <a:pt x="12357" y="52829"/>
                    <a:pt x="12478" y="52831"/>
                    <a:pt x="12599" y="52831"/>
                  </a:cubicBezTo>
                  <a:cubicBezTo>
                    <a:pt x="12841" y="52831"/>
                    <a:pt x="13079" y="52821"/>
                    <a:pt x="13308" y="52821"/>
                  </a:cubicBezTo>
                  <a:lnTo>
                    <a:pt x="13353" y="51840"/>
                  </a:lnTo>
                  <a:cubicBezTo>
                    <a:pt x="12303" y="51817"/>
                    <a:pt x="11253" y="51771"/>
                    <a:pt x="10226" y="51703"/>
                  </a:cubicBezTo>
                  <a:cubicBezTo>
                    <a:pt x="8765" y="51634"/>
                    <a:pt x="7305" y="51497"/>
                    <a:pt x="6049" y="50607"/>
                  </a:cubicBezTo>
                  <a:cubicBezTo>
                    <a:pt x="5319" y="50105"/>
                    <a:pt x="4839" y="49398"/>
                    <a:pt x="4451" y="48599"/>
                  </a:cubicBezTo>
                  <a:cubicBezTo>
                    <a:pt x="3972" y="47640"/>
                    <a:pt x="3607" y="46636"/>
                    <a:pt x="3264" y="45609"/>
                  </a:cubicBezTo>
                  <a:cubicBezTo>
                    <a:pt x="2991" y="44810"/>
                    <a:pt x="2785" y="43988"/>
                    <a:pt x="2671" y="43143"/>
                  </a:cubicBezTo>
                  <a:cubicBezTo>
                    <a:pt x="2488" y="42071"/>
                    <a:pt x="2306" y="41021"/>
                    <a:pt x="2169" y="39971"/>
                  </a:cubicBezTo>
                  <a:cubicBezTo>
                    <a:pt x="2055" y="39149"/>
                    <a:pt x="2009" y="38327"/>
                    <a:pt x="1941" y="37506"/>
                  </a:cubicBezTo>
                  <a:cubicBezTo>
                    <a:pt x="1826" y="36113"/>
                    <a:pt x="1690" y="34698"/>
                    <a:pt x="1598" y="33306"/>
                  </a:cubicBezTo>
                  <a:cubicBezTo>
                    <a:pt x="1484" y="31845"/>
                    <a:pt x="1347" y="30361"/>
                    <a:pt x="1301" y="28900"/>
                  </a:cubicBezTo>
                  <a:cubicBezTo>
                    <a:pt x="1256" y="26755"/>
                    <a:pt x="1142" y="24609"/>
                    <a:pt x="1233" y="22487"/>
                  </a:cubicBezTo>
                  <a:cubicBezTo>
                    <a:pt x="1256" y="21733"/>
                    <a:pt x="1256" y="21642"/>
                    <a:pt x="1826" y="21619"/>
                  </a:cubicBezTo>
                  <a:lnTo>
                    <a:pt x="1735" y="20706"/>
                  </a:lnTo>
                  <a:cubicBezTo>
                    <a:pt x="1712" y="20706"/>
                    <a:pt x="1667" y="20706"/>
                    <a:pt x="1644" y="20729"/>
                  </a:cubicBezTo>
                  <a:cubicBezTo>
                    <a:pt x="1609" y="20732"/>
                    <a:pt x="1576" y="20734"/>
                    <a:pt x="1546" y="20734"/>
                  </a:cubicBezTo>
                  <a:cubicBezTo>
                    <a:pt x="1363" y="20734"/>
                    <a:pt x="1282" y="20665"/>
                    <a:pt x="1301" y="20409"/>
                  </a:cubicBezTo>
                  <a:cubicBezTo>
                    <a:pt x="1370" y="18949"/>
                    <a:pt x="1416" y="17465"/>
                    <a:pt x="1507" y="15981"/>
                  </a:cubicBezTo>
                  <a:cubicBezTo>
                    <a:pt x="1621" y="14338"/>
                    <a:pt x="1712" y="12672"/>
                    <a:pt x="1918" y="11028"/>
                  </a:cubicBezTo>
                  <a:cubicBezTo>
                    <a:pt x="2055" y="9864"/>
                    <a:pt x="2214" y="8700"/>
                    <a:pt x="2511" y="7582"/>
                  </a:cubicBezTo>
                  <a:cubicBezTo>
                    <a:pt x="3173" y="4957"/>
                    <a:pt x="4908" y="3405"/>
                    <a:pt x="7419" y="2583"/>
                  </a:cubicBezTo>
                  <a:cubicBezTo>
                    <a:pt x="9633" y="1853"/>
                    <a:pt x="11915" y="1533"/>
                    <a:pt x="14243" y="1259"/>
                  </a:cubicBezTo>
                  <a:cubicBezTo>
                    <a:pt x="15590" y="1099"/>
                    <a:pt x="16937" y="985"/>
                    <a:pt x="18284" y="871"/>
                  </a:cubicBezTo>
                  <a:cubicBezTo>
                    <a:pt x="18366" y="865"/>
                    <a:pt x="18449" y="862"/>
                    <a:pt x="18531" y="862"/>
                  </a:cubicBezTo>
                  <a:cubicBezTo>
                    <a:pt x="19037" y="862"/>
                    <a:pt x="19530" y="969"/>
                    <a:pt x="20041" y="1008"/>
                  </a:cubicBezTo>
                  <a:cubicBezTo>
                    <a:pt x="20246" y="1031"/>
                    <a:pt x="20429" y="1031"/>
                    <a:pt x="20635" y="1054"/>
                  </a:cubicBezTo>
                  <a:lnTo>
                    <a:pt x="20703" y="232"/>
                  </a:lnTo>
                  <a:cubicBezTo>
                    <a:pt x="20680" y="232"/>
                    <a:pt x="20635" y="209"/>
                    <a:pt x="20612" y="209"/>
                  </a:cubicBezTo>
                  <a:cubicBezTo>
                    <a:pt x="19942" y="25"/>
                    <a:pt x="19273" y="0"/>
                    <a:pt x="18567"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50" name="Google Shape;550;gf919c1f4cf_0_86"/>
            <p:cNvSpPr/>
            <p:nvPr/>
          </p:nvSpPr>
          <p:spPr>
            <a:xfrm>
              <a:off x="4974391" y="2554811"/>
              <a:ext cx="1652400" cy="1779311"/>
            </a:xfrm>
            <a:custGeom>
              <a:avLst/>
              <a:gdLst/>
              <a:ahLst/>
              <a:cxnLst/>
              <a:rect l="l" t="t" r="r" b="b"/>
              <a:pathLst>
                <a:path w="37093" h="50295" extrusionOk="0">
                  <a:moveTo>
                    <a:pt x="15254" y="1"/>
                  </a:moveTo>
                  <a:cubicBezTo>
                    <a:pt x="14378" y="1"/>
                    <a:pt x="13506" y="11"/>
                    <a:pt x="12623" y="11"/>
                  </a:cubicBezTo>
                  <a:lnTo>
                    <a:pt x="12623" y="57"/>
                  </a:lnTo>
                  <a:cubicBezTo>
                    <a:pt x="12247" y="57"/>
                    <a:pt x="11870" y="51"/>
                    <a:pt x="11496" y="51"/>
                  </a:cubicBezTo>
                  <a:cubicBezTo>
                    <a:pt x="11123" y="51"/>
                    <a:pt x="10752" y="57"/>
                    <a:pt x="10386" y="79"/>
                  </a:cubicBezTo>
                  <a:cubicBezTo>
                    <a:pt x="8948" y="148"/>
                    <a:pt x="7533" y="330"/>
                    <a:pt x="6118" y="604"/>
                  </a:cubicBezTo>
                  <a:cubicBezTo>
                    <a:pt x="5091" y="787"/>
                    <a:pt x="4064" y="1038"/>
                    <a:pt x="3242" y="1700"/>
                  </a:cubicBezTo>
                  <a:cubicBezTo>
                    <a:pt x="1964" y="2727"/>
                    <a:pt x="1028" y="4051"/>
                    <a:pt x="617" y="5626"/>
                  </a:cubicBezTo>
                  <a:cubicBezTo>
                    <a:pt x="298" y="6858"/>
                    <a:pt x="115" y="8137"/>
                    <a:pt x="24" y="9392"/>
                  </a:cubicBezTo>
                  <a:cubicBezTo>
                    <a:pt x="24" y="9529"/>
                    <a:pt x="1" y="9666"/>
                    <a:pt x="1" y="9803"/>
                  </a:cubicBezTo>
                  <a:lnTo>
                    <a:pt x="914" y="9871"/>
                  </a:lnTo>
                  <a:cubicBezTo>
                    <a:pt x="1028" y="8548"/>
                    <a:pt x="1234" y="7224"/>
                    <a:pt x="1553" y="5945"/>
                  </a:cubicBezTo>
                  <a:cubicBezTo>
                    <a:pt x="1850" y="4827"/>
                    <a:pt x="2535" y="3891"/>
                    <a:pt x="3265" y="3047"/>
                  </a:cubicBezTo>
                  <a:cubicBezTo>
                    <a:pt x="3927" y="2316"/>
                    <a:pt x="4863" y="1951"/>
                    <a:pt x="5844" y="1746"/>
                  </a:cubicBezTo>
                  <a:cubicBezTo>
                    <a:pt x="7168" y="1472"/>
                    <a:pt x="8492" y="1243"/>
                    <a:pt x="9861" y="1175"/>
                  </a:cubicBezTo>
                  <a:cubicBezTo>
                    <a:pt x="10697" y="1142"/>
                    <a:pt x="11545" y="1120"/>
                    <a:pt x="12387" y="1120"/>
                  </a:cubicBezTo>
                  <a:cubicBezTo>
                    <a:pt x="12695" y="1120"/>
                    <a:pt x="13002" y="1123"/>
                    <a:pt x="13308" y="1129"/>
                  </a:cubicBezTo>
                  <a:cubicBezTo>
                    <a:pt x="13749" y="1137"/>
                    <a:pt x="14191" y="1139"/>
                    <a:pt x="14633" y="1139"/>
                  </a:cubicBezTo>
                  <a:cubicBezTo>
                    <a:pt x="15517" y="1139"/>
                    <a:pt x="16405" y="1129"/>
                    <a:pt x="17303" y="1129"/>
                  </a:cubicBezTo>
                  <a:cubicBezTo>
                    <a:pt x="18649" y="1152"/>
                    <a:pt x="20019" y="1152"/>
                    <a:pt x="21388" y="1175"/>
                  </a:cubicBezTo>
                  <a:cubicBezTo>
                    <a:pt x="22438" y="1198"/>
                    <a:pt x="23511" y="1221"/>
                    <a:pt x="24561" y="1312"/>
                  </a:cubicBezTo>
                  <a:cubicBezTo>
                    <a:pt x="26319" y="1472"/>
                    <a:pt x="28030" y="1791"/>
                    <a:pt x="29674" y="2499"/>
                  </a:cubicBezTo>
                  <a:cubicBezTo>
                    <a:pt x="30701" y="2932"/>
                    <a:pt x="31660" y="3412"/>
                    <a:pt x="32436" y="4211"/>
                  </a:cubicBezTo>
                  <a:cubicBezTo>
                    <a:pt x="33235" y="5032"/>
                    <a:pt x="33691" y="6060"/>
                    <a:pt x="33988" y="7178"/>
                  </a:cubicBezTo>
                  <a:cubicBezTo>
                    <a:pt x="34376" y="8639"/>
                    <a:pt x="34490" y="10168"/>
                    <a:pt x="34695" y="11675"/>
                  </a:cubicBezTo>
                  <a:cubicBezTo>
                    <a:pt x="34718" y="11857"/>
                    <a:pt x="34718" y="12040"/>
                    <a:pt x="34741" y="12200"/>
                  </a:cubicBezTo>
                  <a:cubicBezTo>
                    <a:pt x="34718" y="12200"/>
                    <a:pt x="34718" y="12222"/>
                    <a:pt x="34695" y="12222"/>
                  </a:cubicBezTo>
                  <a:cubicBezTo>
                    <a:pt x="34764" y="12816"/>
                    <a:pt x="34832" y="13409"/>
                    <a:pt x="34878" y="14003"/>
                  </a:cubicBezTo>
                  <a:cubicBezTo>
                    <a:pt x="34924" y="14436"/>
                    <a:pt x="34924" y="14870"/>
                    <a:pt x="34969" y="15327"/>
                  </a:cubicBezTo>
                  <a:cubicBezTo>
                    <a:pt x="35061" y="16833"/>
                    <a:pt x="35106" y="18317"/>
                    <a:pt x="35289" y="19823"/>
                  </a:cubicBezTo>
                  <a:cubicBezTo>
                    <a:pt x="35335" y="20166"/>
                    <a:pt x="35312" y="20508"/>
                    <a:pt x="35335" y="20850"/>
                  </a:cubicBezTo>
                  <a:cubicBezTo>
                    <a:pt x="35380" y="21124"/>
                    <a:pt x="35289" y="21193"/>
                    <a:pt x="34992" y="21193"/>
                  </a:cubicBezTo>
                  <a:lnTo>
                    <a:pt x="33691" y="21193"/>
                  </a:lnTo>
                  <a:lnTo>
                    <a:pt x="33691" y="21992"/>
                  </a:lnTo>
                  <a:lnTo>
                    <a:pt x="34878" y="21992"/>
                  </a:lnTo>
                  <a:cubicBezTo>
                    <a:pt x="35312" y="22014"/>
                    <a:pt x="35471" y="22151"/>
                    <a:pt x="35494" y="22608"/>
                  </a:cubicBezTo>
                  <a:cubicBezTo>
                    <a:pt x="35540" y="24069"/>
                    <a:pt x="35700" y="25507"/>
                    <a:pt x="35723" y="26967"/>
                  </a:cubicBezTo>
                  <a:cubicBezTo>
                    <a:pt x="35745" y="27538"/>
                    <a:pt x="35745" y="28109"/>
                    <a:pt x="35745" y="28679"/>
                  </a:cubicBezTo>
                  <a:cubicBezTo>
                    <a:pt x="35745" y="29273"/>
                    <a:pt x="35814" y="29866"/>
                    <a:pt x="35814" y="30483"/>
                  </a:cubicBezTo>
                  <a:cubicBezTo>
                    <a:pt x="35791" y="31441"/>
                    <a:pt x="35791" y="32400"/>
                    <a:pt x="35768" y="33359"/>
                  </a:cubicBezTo>
                  <a:cubicBezTo>
                    <a:pt x="35768" y="34386"/>
                    <a:pt x="35768" y="35413"/>
                    <a:pt x="35723" y="36440"/>
                  </a:cubicBezTo>
                  <a:cubicBezTo>
                    <a:pt x="35654" y="38403"/>
                    <a:pt x="35563" y="40366"/>
                    <a:pt x="35471" y="42306"/>
                  </a:cubicBezTo>
                  <a:cubicBezTo>
                    <a:pt x="35403" y="43813"/>
                    <a:pt x="35312" y="45296"/>
                    <a:pt x="35038" y="46757"/>
                  </a:cubicBezTo>
                  <a:cubicBezTo>
                    <a:pt x="34810" y="47921"/>
                    <a:pt x="34513" y="49040"/>
                    <a:pt x="34079" y="50112"/>
                  </a:cubicBezTo>
                  <a:lnTo>
                    <a:pt x="34832" y="50295"/>
                  </a:lnTo>
                  <a:cubicBezTo>
                    <a:pt x="34969" y="49953"/>
                    <a:pt x="35106" y="49610"/>
                    <a:pt x="35243" y="49291"/>
                  </a:cubicBezTo>
                  <a:cubicBezTo>
                    <a:pt x="35745" y="48104"/>
                    <a:pt x="35951" y="46871"/>
                    <a:pt x="36133" y="45616"/>
                  </a:cubicBezTo>
                  <a:cubicBezTo>
                    <a:pt x="36362" y="44246"/>
                    <a:pt x="36453" y="42877"/>
                    <a:pt x="36567" y="41507"/>
                  </a:cubicBezTo>
                  <a:cubicBezTo>
                    <a:pt x="36636" y="40800"/>
                    <a:pt x="36773" y="40069"/>
                    <a:pt x="36727" y="39384"/>
                  </a:cubicBezTo>
                  <a:cubicBezTo>
                    <a:pt x="36704" y="38631"/>
                    <a:pt x="36773" y="37878"/>
                    <a:pt x="36795" y="37148"/>
                  </a:cubicBezTo>
                  <a:cubicBezTo>
                    <a:pt x="36818" y="36212"/>
                    <a:pt x="36909" y="35276"/>
                    <a:pt x="36955" y="34340"/>
                  </a:cubicBezTo>
                  <a:cubicBezTo>
                    <a:pt x="36978" y="33153"/>
                    <a:pt x="36955" y="31943"/>
                    <a:pt x="37001" y="30756"/>
                  </a:cubicBezTo>
                  <a:cubicBezTo>
                    <a:pt x="37092" y="28520"/>
                    <a:pt x="36978" y="26283"/>
                    <a:pt x="36887" y="24046"/>
                  </a:cubicBezTo>
                  <a:cubicBezTo>
                    <a:pt x="36864" y="23179"/>
                    <a:pt x="36727" y="22334"/>
                    <a:pt x="36681" y="21467"/>
                  </a:cubicBezTo>
                  <a:cubicBezTo>
                    <a:pt x="36590" y="19709"/>
                    <a:pt x="36407" y="17974"/>
                    <a:pt x="36270" y="16217"/>
                  </a:cubicBezTo>
                  <a:cubicBezTo>
                    <a:pt x="36156" y="14619"/>
                    <a:pt x="36065" y="12998"/>
                    <a:pt x="35905" y="11401"/>
                  </a:cubicBezTo>
                  <a:cubicBezTo>
                    <a:pt x="35700" y="9666"/>
                    <a:pt x="35517" y="7931"/>
                    <a:pt x="34969" y="6265"/>
                  </a:cubicBezTo>
                  <a:cubicBezTo>
                    <a:pt x="34627" y="5192"/>
                    <a:pt x="34079" y="4234"/>
                    <a:pt x="33326" y="3435"/>
                  </a:cubicBezTo>
                  <a:cubicBezTo>
                    <a:pt x="32048" y="2111"/>
                    <a:pt x="30381" y="1380"/>
                    <a:pt x="28670" y="878"/>
                  </a:cubicBezTo>
                  <a:cubicBezTo>
                    <a:pt x="26501" y="285"/>
                    <a:pt x="24241" y="148"/>
                    <a:pt x="22005" y="79"/>
                  </a:cubicBezTo>
                  <a:cubicBezTo>
                    <a:pt x="20179" y="11"/>
                    <a:pt x="18375" y="57"/>
                    <a:pt x="16572" y="11"/>
                  </a:cubicBezTo>
                  <a:cubicBezTo>
                    <a:pt x="16131" y="3"/>
                    <a:pt x="15692" y="1"/>
                    <a:pt x="15254"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51" name="Google Shape;551;gf919c1f4cf_0_86"/>
            <p:cNvSpPr/>
            <p:nvPr/>
          </p:nvSpPr>
          <p:spPr>
            <a:xfrm>
              <a:off x="4972387" y="3316472"/>
              <a:ext cx="1597429" cy="1114356"/>
            </a:xfrm>
            <a:custGeom>
              <a:avLst/>
              <a:gdLst/>
              <a:ahLst/>
              <a:cxnLst/>
              <a:rect l="l" t="t" r="r" b="b"/>
              <a:pathLst>
                <a:path w="35859" h="31499" extrusionOk="0">
                  <a:moveTo>
                    <a:pt x="487" y="1"/>
                  </a:moveTo>
                  <a:cubicBezTo>
                    <a:pt x="355" y="1"/>
                    <a:pt x="320" y="73"/>
                    <a:pt x="320" y="233"/>
                  </a:cubicBezTo>
                  <a:cubicBezTo>
                    <a:pt x="297" y="850"/>
                    <a:pt x="274" y="1466"/>
                    <a:pt x="251" y="2082"/>
                  </a:cubicBezTo>
                  <a:cubicBezTo>
                    <a:pt x="229" y="3520"/>
                    <a:pt x="206" y="4981"/>
                    <a:pt x="160" y="6419"/>
                  </a:cubicBezTo>
                  <a:cubicBezTo>
                    <a:pt x="92" y="8382"/>
                    <a:pt x="0" y="10345"/>
                    <a:pt x="46" y="12308"/>
                  </a:cubicBezTo>
                  <a:cubicBezTo>
                    <a:pt x="114" y="14043"/>
                    <a:pt x="183" y="15777"/>
                    <a:pt x="320" y="17489"/>
                  </a:cubicBezTo>
                  <a:cubicBezTo>
                    <a:pt x="434" y="19292"/>
                    <a:pt x="525" y="21073"/>
                    <a:pt x="662" y="22853"/>
                  </a:cubicBezTo>
                  <a:cubicBezTo>
                    <a:pt x="776" y="24246"/>
                    <a:pt x="1050" y="25615"/>
                    <a:pt x="1621" y="26893"/>
                  </a:cubicBezTo>
                  <a:cubicBezTo>
                    <a:pt x="1986" y="27692"/>
                    <a:pt x="2557" y="28331"/>
                    <a:pt x="3196" y="28948"/>
                  </a:cubicBezTo>
                  <a:cubicBezTo>
                    <a:pt x="4109" y="29815"/>
                    <a:pt x="5159" y="30363"/>
                    <a:pt x="6369" y="30659"/>
                  </a:cubicBezTo>
                  <a:cubicBezTo>
                    <a:pt x="8240" y="31093"/>
                    <a:pt x="10180" y="31184"/>
                    <a:pt x="12098" y="31299"/>
                  </a:cubicBezTo>
                  <a:cubicBezTo>
                    <a:pt x="13955" y="31427"/>
                    <a:pt x="15802" y="31499"/>
                    <a:pt x="17645" y="31499"/>
                  </a:cubicBezTo>
                  <a:cubicBezTo>
                    <a:pt x="18429" y="31499"/>
                    <a:pt x="19212" y="31486"/>
                    <a:pt x="19995" y="31458"/>
                  </a:cubicBezTo>
                  <a:cubicBezTo>
                    <a:pt x="21147" y="31405"/>
                    <a:pt x="22294" y="31393"/>
                    <a:pt x="23440" y="31393"/>
                  </a:cubicBezTo>
                  <a:cubicBezTo>
                    <a:pt x="24370" y="31393"/>
                    <a:pt x="25299" y="31401"/>
                    <a:pt x="26227" y="31401"/>
                  </a:cubicBezTo>
                  <a:cubicBezTo>
                    <a:pt x="27102" y="31401"/>
                    <a:pt x="27977" y="31394"/>
                    <a:pt x="28851" y="31367"/>
                  </a:cubicBezTo>
                  <a:cubicBezTo>
                    <a:pt x="29810" y="31367"/>
                    <a:pt x="30723" y="31276"/>
                    <a:pt x="31613" y="31002"/>
                  </a:cubicBezTo>
                  <a:cubicBezTo>
                    <a:pt x="32412" y="30774"/>
                    <a:pt x="33188" y="30431"/>
                    <a:pt x="33622" y="29632"/>
                  </a:cubicBezTo>
                  <a:cubicBezTo>
                    <a:pt x="33805" y="29290"/>
                    <a:pt x="33964" y="28948"/>
                    <a:pt x="34124" y="28582"/>
                  </a:cubicBezTo>
                  <a:cubicBezTo>
                    <a:pt x="34558" y="27510"/>
                    <a:pt x="34855" y="26391"/>
                    <a:pt x="35083" y="25227"/>
                  </a:cubicBezTo>
                  <a:cubicBezTo>
                    <a:pt x="35357" y="23766"/>
                    <a:pt x="35425" y="22283"/>
                    <a:pt x="35516" y="20776"/>
                  </a:cubicBezTo>
                  <a:cubicBezTo>
                    <a:pt x="35608" y="18836"/>
                    <a:pt x="35699" y="16873"/>
                    <a:pt x="35768" y="14910"/>
                  </a:cubicBezTo>
                  <a:cubicBezTo>
                    <a:pt x="35790" y="13883"/>
                    <a:pt x="35813" y="12856"/>
                    <a:pt x="35813" y="11829"/>
                  </a:cubicBezTo>
                  <a:cubicBezTo>
                    <a:pt x="35836" y="10870"/>
                    <a:pt x="35836" y="9911"/>
                    <a:pt x="35859" y="8953"/>
                  </a:cubicBezTo>
                  <a:cubicBezTo>
                    <a:pt x="35859" y="8336"/>
                    <a:pt x="35768" y="7743"/>
                    <a:pt x="35790" y="7149"/>
                  </a:cubicBezTo>
                  <a:cubicBezTo>
                    <a:pt x="35790" y="6579"/>
                    <a:pt x="35790" y="6008"/>
                    <a:pt x="35768" y="5437"/>
                  </a:cubicBezTo>
                  <a:cubicBezTo>
                    <a:pt x="35745" y="3977"/>
                    <a:pt x="35585" y="2539"/>
                    <a:pt x="35516" y="1078"/>
                  </a:cubicBezTo>
                  <a:cubicBezTo>
                    <a:pt x="35516" y="621"/>
                    <a:pt x="35357" y="484"/>
                    <a:pt x="34900" y="462"/>
                  </a:cubicBezTo>
                  <a:lnTo>
                    <a:pt x="33736" y="462"/>
                  </a:lnTo>
                  <a:cubicBezTo>
                    <a:pt x="32659" y="462"/>
                    <a:pt x="31596" y="491"/>
                    <a:pt x="30536" y="491"/>
                  </a:cubicBezTo>
                  <a:cubicBezTo>
                    <a:pt x="30271" y="491"/>
                    <a:pt x="30006" y="489"/>
                    <a:pt x="29742" y="484"/>
                  </a:cubicBezTo>
                  <a:cubicBezTo>
                    <a:pt x="27277" y="462"/>
                    <a:pt x="24811" y="370"/>
                    <a:pt x="22346" y="325"/>
                  </a:cubicBezTo>
                  <a:cubicBezTo>
                    <a:pt x="19653" y="279"/>
                    <a:pt x="16959" y="256"/>
                    <a:pt x="14266" y="233"/>
                  </a:cubicBezTo>
                  <a:cubicBezTo>
                    <a:pt x="13682" y="233"/>
                    <a:pt x="13112" y="263"/>
                    <a:pt x="12534" y="263"/>
                  </a:cubicBezTo>
                  <a:cubicBezTo>
                    <a:pt x="12389" y="263"/>
                    <a:pt x="12244" y="261"/>
                    <a:pt x="12098" y="256"/>
                  </a:cubicBezTo>
                  <a:cubicBezTo>
                    <a:pt x="10683" y="256"/>
                    <a:pt x="9267" y="211"/>
                    <a:pt x="7852" y="188"/>
                  </a:cubicBezTo>
                  <a:cubicBezTo>
                    <a:pt x="7583" y="183"/>
                    <a:pt x="7314" y="181"/>
                    <a:pt x="7045" y="181"/>
                  </a:cubicBezTo>
                  <a:cubicBezTo>
                    <a:pt x="6050" y="181"/>
                    <a:pt x="5059" y="208"/>
                    <a:pt x="4066" y="208"/>
                  </a:cubicBezTo>
                  <a:cubicBezTo>
                    <a:pt x="2896" y="208"/>
                    <a:pt x="1724" y="170"/>
                    <a:pt x="548" y="5"/>
                  </a:cubicBezTo>
                  <a:cubicBezTo>
                    <a:pt x="526" y="2"/>
                    <a:pt x="505" y="1"/>
                    <a:pt x="487" y="1"/>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52" name="Google Shape;552;gf919c1f4cf_0_86"/>
            <p:cNvSpPr/>
            <p:nvPr/>
          </p:nvSpPr>
          <p:spPr>
            <a:xfrm>
              <a:off x="4984592" y="2594433"/>
              <a:ext cx="1564909" cy="710345"/>
            </a:xfrm>
            <a:custGeom>
              <a:avLst/>
              <a:gdLst/>
              <a:ahLst/>
              <a:cxnLst/>
              <a:rect l="l" t="t" r="r" b="b"/>
              <a:pathLst>
                <a:path w="35129" h="20079" extrusionOk="0">
                  <a:moveTo>
                    <a:pt x="12148" y="0"/>
                  </a:moveTo>
                  <a:cubicBezTo>
                    <a:pt x="11303" y="0"/>
                    <a:pt x="10468" y="22"/>
                    <a:pt x="9632" y="55"/>
                  </a:cubicBezTo>
                  <a:cubicBezTo>
                    <a:pt x="8263" y="123"/>
                    <a:pt x="6939" y="352"/>
                    <a:pt x="5592" y="626"/>
                  </a:cubicBezTo>
                  <a:cubicBezTo>
                    <a:pt x="4634" y="831"/>
                    <a:pt x="3698" y="1196"/>
                    <a:pt x="3036" y="1927"/>
                  </a:cubicBezTo>
                  <a:cubicBezTo>
                    <a:pt x="2306" y="2771"/>
                    <a:pt x="1621" y="3707"/>
                    <a:pt x="1324" y="4825"/>
                  </a:cubicBezTo>
                  <a:cubicBezTo>
                    <a:pt x="1005" y="6104"/>
                    <a:pt x="776" y="7428"/>
                    <a:pt x="685" y="8751"/>
                  </a:cubicBezTo>
                  <a:cubicBezTo>
                    <a:pt x="639" y="9185"/>
                    <a:pt x="616" y="9619"/>
                    <a:pt x="594" y="10075"/>
                  </a:cubicBezTo>
                  <a:cubicBezTo>
                    <a:pt x="571" y="10646"/>
                    <a:pt x="616" y="11239"/>
                    <a:pt x="571" y="11833"/>
                  </a:cubicBezTo>
                  <a:cubicBezTo>
                    <a:pt x="457" y="13453"/>
                    <a:pt x="343" y="15074"/>
                    <a:pt x="228" y="16717"/>
                  </a:cubicBezTo>
                  <a:cubicBezTo>
                    <a:pt x="160" y="17539"/>
                    <a:pt x="114" y="18384"/>
                    <a:pt x="46" y="19228"/>
                  </a:cubicBezTo>
                  <a:cubicBezTo>
                    <a:pt x="46" y="19411"/>
                    <a:pt x="0" y="19593"/>
                    <a:pt x="320" y="19593"/>
                  </a:cubicBezTo>
                  <a:cubicBezTo>
                    <a:pt x="1065" y="19593"/>
                    <a:pt x="1821" y="19624"/>
                    <a:pt x="2580" y="19624"/>
                  </a:cubicBezTo>
                  <a:cubicBezTo>
                    <a:pt x="2960" y="19624"/>
                    <a:pt x="3340" y="19616"/>
                    <a:pt x="3721" y="19593"/>
                  </a:cubicBezTo>
                  <a:cubicBezTo>
                    <a:pt x="4599" y="19548"/>
                    <a:pt x="5473" y="19536"/>
                    <a:pt x="6346" y="19536"/>
                  </a:cubicBezTo>
                  <a:cubicBezTo>
                    <a:pt x="7219" y="19536"/>
                    <a:pt x="8092" y="19548"/>
                    <a:pt x="8971" y="19548"/>
                  </a:cubicBezTo>
                  <a:cubicBezTo>
                    <a:pt x="9314" y="19544"/>
                    <a:pt x="9657" y="19542"/>
                    <a:pt x="9999" y="19542"/>
                  </a:cubicBezTo>
                  <a:cubicBezTo>
                    <a:pt x="11522" y="19542"/>
                    <a:pt x="13035" y="19579"/>
                    <a:pt x="14563" y="19616"/>
                  </a:cubicBezTo>
                  <a:cubicBezTo>
                    <a:pt x="16868" y="19639"/>
                    <a:pt x="19173" y="19707"/>
                    <a:pt x="21479" y="19753"/>
                  </a:cubicBezTo>
                  <a:cubicBezTo>
                    <a:pt x="23077" y="19799"/>
                    <a:pt x="24674" y="19822"/>
                    <a:pt x="26272" y="19936"/>
                  </a:cubicBezTo>
                  <a:cubicBezTo>
                    <a:pt x="27322" y="20004"/>
                    <a:pt x="28372" y="20004"/>
                    <a:pt x="29422" y="20050"/>
                  </a:cubicBezTo>
                  <a:cubicBezTo>
                    <a:pt x="30095" y="20073"/>
                    <a:pt x="30763" y="20078"/>
                    <a:pt x="31431" y="20078"/>
                  </a:cubicBezTo>
                  <a:cubicBezTo>
                    <a:pt x="32098" y="20078"/>
                    <a:pt x="32766" y="20073"/>
                    <a:pt x="33439" y="20073"/>
                  </a:cubicBezTo>
                  <a:lnTo>
                    <a:pt x="34763" y="20073"/>
                  </a:lnTo>
                  <a:cubicBezTo>
                    <a:pt x="35060" y="20073"/>
                    <a:pt x="35128" y="20004"/>
                    <a:pt x="35106" y="19730"/>
                  </a:cubicBezTo>
                  <a:cubicBezTo>
                    <a:pt x="35083" y="19388"/>
                    <a:pt x="35106" y="19046"/>
                    <a:pt x="35060" y="18703"/>
                  </a:cubicBezTo>
                  <a:cubicBezTo>
                    <a:pt x="34877" y="17197"/>
                    <a:pt x="34832" y="15713"/>
                    <a:pt x="34717" y="14207"/>
                  </a:cubicBezTo>
                  <a:cubicBezTo>
                    <a:pt x="34695" y="13750"/>
                    <a:pt x="34672" y="13316"/>
                    <a:pt x="34649" y="12883"/>
                  </a:cubicBezTo>
                  <a:cubicBezTo>
                    <a:pt x="34603" y="12289"/>
                    <a:pt x="34535" y="11696"/>
                    <a:pt x="34466" y="11102"/>
                  </a:cubicBezTo>
                  <a:cubicBezTo>
                    <a:pt x="34489" y="11102"/>
                    <a:pt x="34489" y="11080"/>
                    <a:pt x="34512" y="11080"/>
                  </a:cubicBezTo>
                  <a:cubicBezTo>
                    <a:pt x="34489" y="10920"/>
                    <a:pt x="34489" y="10737"/>
                    <a:pt x="34466" y="10555"/>
                  </a:cubicBezTo>
                  <a:cubicBezTo>
                    <a:pt x="34261" y="9048"/>
                    <a:pt x="34147" y="7519"/>
                    <a:pt x="33759" y="6058"/>
                  </a:cubicBezTo>
                  <a:cubicBezTo>
                    <a:pt x="33462" y="4940"/>
                    <a:pt x="33006" y="3912"/>
                    <a:pt x="32207" y="3091"/>
                  </a:cubicBezTo>
                  <a:cubicBezTo>
                    <a:pt x="31431" y="2292"/>
                    <a:pt x="30472" y="1812"/>
                    <a:pt x="29445" y="1379"/>
                  </a:cubicBezTo>
                  <a:cubicBezTo>
                    <a:pt x="27801" y="671"/>
                    <a:pt x="26090" y="352"/>
                    <a:pt x="24332" y="192"/>
                  </a:cubicBezTo>
                  <a:cubicBezTo>
                    <a:pt x="23282" y="101"/>
                    <a:pt x="22209" y="78"/>
                    <a:pt x="21159" y="55"/>
                  </a:cubicBezTo>
                  <a:cubicBezTo>
                    <a:pt x="19790" y="32"/>
                    <a:pt x="18420" y="32"/>
                    <a:pt x="17074" y="9"/>
                  </a:cubicBezTo>
                  <a:cubicBezTo>
                    <a:pt x="16176" y="9"/>
                    <a:pt x="15288" y="19"/>
                    <a:pt x="14404" y="19"/>
                  </a:cubicBezTo>
                  <a:cubicBezTo>
                    <a:pt x="13962" y="19"/>
                    <a:pt x="13520" y="17"/>
                    <a:pt x="13079" y="9"/>
                  </a:cubicBezTo>
                  <a:cubicBezTo>
                    <a:pt x="12767" y="3"/>
                    <a:pt x="12457" y="0"/>
                    <a:pt x="1214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53" name="Google Shape;553;gf919c1f4cf_0_86"/>
            <p:cNvSpPr/>
            <p:nvPr/>
          </p:nvSpPr>
          <p:spPr>
            <a:xfrm>
              <a:off x="4916438" y="2901574"/>
              <a:ext cx="1609679" cy="1563367"/>
            </a:xfrm>
            <a:custGeom>
              <a:avLst/>
              <a:gdLst/>
              <a:ahLst/>
              <a:cxnLst/>
              <a:rect l="l" t="t" r="r" b="b"/>
              <a:pathLst>
                <a:path w="36134" h="44191" extrusionOk="0">
                  <a:moveTo>
                    <a:pt x="1302" y="1"/>
                  </a:moveTo>
                  <a:cubicBezTo>
                    <a:pt x="1142" y="2146"/>
                    <a:pt x="937" y="4292"/>
                    <a:pt x="708" y="6438"/>
                  </a:cubicBezTo>
                  <a:cubicBezTo>
                    <a:pt x="526" y="7921"/>
                    <a:pt x="389" y="9405"/>
                    <a:pt x="320" y="10889"/>
                  </a:cubicBezTo>
                  <a:cubicBezTo>
                    <a:pt x="252" y="12555"/>
                    <a:pt x="275" y="14244"/>
                    <a:pt x="229" y="15910"/>
                  </a:cubicBezTo>
                  <a:cubicBezTo>
                    <a:pt x="183" y="17325"/>
                    <a:pt x="92" y="18740"/>
                    <a:pt x="47" y="20156"/>
                  </a:cubicBezTo>
                  <a:cubicBezTo>
                    <a:pt x="24" y="21183"/>
                    <a:pt x="69" y="22233"/>
                    <a:pt x="47" y="23260"/>
                  </a:cubicBezTo>
                  <a:cubicBezTo>
                    <a:pt x="1" y="24812"/>
                    <a:pt x="138" y="26364"/>
                    <a:pt x="229" y="27916"/>
                  </a:cubicBezTo>
                  <a:cubicBezTo>
                    <a:pt x="320" y="29651"/>
                    <a:pt x="412" y="31408"/>
                    <a:pt x="572" y="33143"/>
                  </a:cubicBezTo>
                  <a:cubicBezTo>
                    <a:pt x="686" y="34513"/>
                    <a:pt x="754" y="35882"/>
                    <a:pt x="1119" y="37206"/>
                  </a:cubicBezTo>
                  <a:cubicBezTo>
                    <a:pt x="1416" y="38233"/>
                    <a:pt x="1713" y="39283"/>
                    <a:pt x="2398" y="40128"/>
                  </a:cubicBezTo>
                  <a:cubicBezTo>
                    <a:pt x="2945" y="40767"/>
                    <a:pt x="3516" y="41360"/>
                    <a:pt x="4178" y="41908"/>
                  </a:cubicBezTo>
                  <a:cubicBezTo>
                    <a:pt x="4931" y="42547"/>
                    <a:pt x="5753" y="42981"/>
                    <a:pt x="6666" y="43278"/>
                  </a:cubicBezTo>
                  <a:cubicBezTo>
                    <a:pt x="7373" y="43483"/>
                    <a:pt x="8104" y="43597"/>
                    <a:pt x="8834" y="43688"/>
                  </a:cubicBezTo>
                  <a:cubicBezTo>
                    <a:pt x="9861" y="43784"/>
                    <a:pt x="10873" y="43910"/>
                    <a:pt x="11881" y="43910"/>
                  </a:cubicBezTo>
                  <a:cubicBezTo>
                    <a:pt x="12083" y="43910"/>
                    <a:pt x="12285" y="43905"/>
                    <a:pt x="12486" y="43894"/>
                  </a:cubicBezTo>
                  <a:cubicBezTo>
                    <a:pt x="12582" y="43890"/>
                    <a:pt x="12677" y="43888"/>
                    <a:pt x="12772" y="43888"/>
                  </a:cubicBezTo>
                  <a:cubicBezTo>
                    <a:pt x="13719" y="43888"/>
                    <a:pt x="14634" y="44076"/>
                    <a:pt x="15568" y="44076"/>
                  </a:cubicBezTo>
                  <a:cubicBezTo>
                    <a:pt x="16549" y="44076"/>
                    <a:pt x="17531" y="44191"/>
                    <a:pt x="18512" y="44191"/>
                  </a:cubicBezTo>
                  <a:cubicBezTo>
                    <a:pt x="21000" y="44191"/>
                    <a:pt x="23488" y="44168"/>
                    <a:pt x="25953" y="44122"/>
                  </a:cubicBezTo>
                  <a:cubicBezTo>
                    <a:pt x="26130" y="44118"/>
                    <a:pt x="26307" y="44117"/>
                    <a:pt x="26482" y="44117"/>
                  </a:cubicBezTo>
                  <a:cubicBezTo>
                    <a:pt x="26675" y="44117"/>
                    <a:pt x="26866" y="44118"/>
                    <a:pt x="27058" y="44118"/>
                  </a:cubicBezTo>
                  <a:cubicBezTo>
                    <a:pt x="27639" y="44118"/>
                    <a:pt x="28219" y="44106"/>
                    <a:pt x="28806" y="44008"/>
                  </a:cubicBezTo>
                  <a:cubicBezTo>
                    <a:pt x="29037" y="43981"/>
                    <a:pt x="29281" y="43975"/>
                    <a:pt x="29529" y="43975"/>
                  </a:cubicBezTo>
                  <a:cubicBezTo>
                    <a:pt x="29731" y="43975"/>
                    <a:pt x="29935" y="43979"/>
                    <a:pt x="30138" y="43979"/>
                  </a:cubicBezTo>
                  <a:cubicBezTo>
                    <a:pt x="30329" y="43979"/>
                    <a:pt x="30518" y="43976"/>
                    <a:pt x="30701" y="43962"/>
                  </a:cubicBezTo>
                  <a:cubicBezTo>
                    <a:pt x="31705" y="43894"/>
                    <a:pt x="32732" y="43711"/>
                    <a:pt x="33691" y="43278"/>
                  </a:cubicBezTo>
                  <a:cubicBezTo>
                    <a:pt x="34536" y="42890"/>
                    <a:pt x="35266" y="42342"/>
                    <a:pt x="35700" y="41474"/>
                  </a:cubicBezTo>
                  <a:cubicBezTo>
                    <a:pt x="35859" y="41155"/>
                    <a:pt x="35996" y="40812"/>
                    <a:pt x="36133" y="40493"/>
                  </a:cubicBezTo>
                  <a:lnTo>
                    <a:pt x="35380" y="40310"/>
                  </a:lnTo>
                  <a:cubicBezTo>
                    <a:pt x="35220" y="40676"/>
                    <a:pt x="35061" y="41018"/>
                    <a:pt x="34878" y="41360"/>
                  </a:cubicBezTo>
                  <a:cubicBezTo>
                    <a:pt x="34444" y="42159"/>
                    <a:pt x="33668" y="42502"/>
                    <a:pt x="32869" y="42730"/>
                  </a:cubicBezTo>
                  <a:cubicBezTo>
                    <a:pt x="31979" y="43004"/>
                    <a:pt x="31066" y="43095"/>
                    <a:pt x="30107" y="43095"/>
                  </a:cubicBezTo>
                  <a:cubicBezTo>
                    <a:pt x="29233" y="43122"/>
                    <a:pt x="28358" y="43129"/>
                    <a:pt x="27483" y="43129"/>
                  </a:cubicBezTo>
                  <a:cubicBezTo>
                    <a:pt x="26555" y="43129"/>
                    <a:pt x="25626" y="43121"/>
                    <a:pt x="24696" y="43121"/>
                  </a:cubicBezTo>
                  <a:cubicBezTo>
                    <a:pt x="23550" y="43121"/>
                    <a:pt x="22403" y="43133"/>
                    <a:pt x="21251" y="43186"/>
                  </a:cubicBezTo>
                  <a:cubicBezTo>
                    <a:pt x="20468" y="43214"/>
                    <a:pt x="19685" y="43227"/>
                    <a:pt x="18901" y="43227"/>
                  </a:cubicBezTo>
                  <a:cubicBezTo>
                    <a:pt x="17058" y="43227"/>
                    <a:pt x="15211" y="43155"/>
                    <a:pt x="13354" y="43027"/>
                  </a:cubicBezTo>
                  <a:cubicBezTo>
                    <a:pt x="11436" y="42912"/>
                    <a:pt x="9496" y="42821"/>
                    <a:pt x="7625" y="42387"/>
                  </a:cubicBezTo>
                  <a:cubicBezTo>
                    <a:pt x="6415" y="42091"/>
                    <a:pt x="5365" y="41543"/>
                    <a:pt x="4452" y="40676"/>
                  </a:cubicBezTo>
                  <a:cubicBezTo>
                    <a:pt x="3813" y="40059"/>
                    <a:pt x="3242" y="39420"/>
                    <a:pt x="2877" y="38621"/>
                  </a:cubicBezTo>
                  <a:cubicBezTo>
                    <a:pt x="2306" y="37343"/>
                    <a:pt x="2032" y="35974"/>
                    <a:pt x="1918" y="34581"/>
                  </a:cubicBezTo>
                  <a:cubicBezTo>
                    <a:pt x="1781" y="32801"/>
                    <a:pt x="1690" y="31020"/>
                    <a:pt x="1576" y="29217"/>
                  </a:cubicBezTo>
                  <a:cubicBezTo>
                    <a:pt x="1439" y="27505"/>
                    <a:pt x="1370" y="25771"/>
                    <a:pt x="1302" y="24036"/>
                  </a:cubicBezTo>
                  <a:cubicBezTo>
                    <a:pt x="1256" y="22073"/>
                    <a:pt x="1348" y="20110"/>
                    <a:pt x="1416" y="18147"/>
                  </a:cubicBezTo>
                  <a:cubicBezTo>
                    <a:pt x="1462" y="16709"/>
                    <a:pt x="1485" y="15248"/>
                    <a:pt x="1507" y="13810"/>
                  </a:cubicBezTo>
                  <a:cubicBezTo>
                    <a:pt x="1530" y="13194"/>
                    <a:pt x="1553" y="12578"/>
                    <a:pt x="1576" y="11961"/>
                  </a:cubicBezTo>
                  <a:cubicBezTo>
                    <a:pt x="1576" y="11801"/>
                    <a:pt x="1611" y="11729"/>
                    <a:pt x="1743" y="11729"/>
                  </a:cubicBezTo>
                  <a:cubicBezTo>
                    <a:pt x="1761" y="11729"/>
                    <a:pt x="1782" y="11730"/>
                    <a:pt x="1804" y="11733"/>
                  </a:cubicBezTo>
                  <a:cubicBezTo>
                    <a:pt x="2980" y="11898"/>
                    <a:pt x="4152" y="11936"/>
                    <a:pt x="5322" y="11936"/>
                  </a:cubicBezTo>
                  <a:cubicBezTo>
                    <a:pt x="6315" y="11936"/>
                    <a:pt x="7306" y="11909"/>
                    <a:pt x="8301" y="11909"/>
                  </a:cubicBezTo>
                  <a:cubicBezTo>
                    <a:pt x="8570" y="11909"/>
                    <a:pt x="8839" y="11911"/>
                    <a:pt x="9108" y="11916"/>
                  </a:cubicBezTo>
                  <a:cubicBezTo>
                    <a:pt x="10523" y="11939"/>
                    <a:pt x="11939" y="11984"/>
                    <a:pt x="13354" y="11984"/>
                  </a:cubicBezTo>
                  <a:cubicBezTo>
                    <a:pt x="13500" y="11989"/>
                    <a:pt x="13645" y="11991"/>
                    <a:pt x="13790" y="11991"/>
                  </a:cubicBezTo>
                  <a:cubicBezTo>
                    <a:pt x="14368" y="11991"/>
                    <a:pt x="14938" y="11961"/>
                    <a:pt x="15522" y="11961"/>
                  </a:cubicBezTo>
                  <a:cubicBezTo>
                    <a:pt x="18215" y="11984"/>
                    <a:pt x="20909" y="12007"/>
                    <a:pt x="23602" y="12053"/>
                  </a:cubicBezTo>
                  <a:cubicBezTo>
                    <a:pt x="26067" y="12098"/>
                    <a:pt x="28533" y="12190"/>
                    <a:pt x="30998" y="12212"/>
                  </a:cubicBezTo>
                  <a:cubicBezTo>
                    <a:pt x="31262" y="12217"/>
                    <a:pt x="31527" y="12219"/>
                    <a:pt x="31792" y="12219"/>
                  </a:cubicBezTo>
                  <a:cubicBezTo>
                    <a:pt x="32852" y="12219"/>
                    <a:pt x="33915" y="12190"/>
                    <a:pt x="34992" y="12190"/>
                  </a:cubicBezTo>
                  <a:lnTo>
                    <a:pt x="34969" y="11391"/>
                  </a:lnTo>
                  <a:cubicBezTo>
                    <a:pt x="34296" y="11391"/>
                    <a:pt x="33628" y="11396"/>
                    <a:pt x="32961" y="11396"/>
                  </a:cubicBezTo>
                  <a:cubicBezTo>
                    <a:pt x="32293" y="11396"/>
                    <a:pt x="31625" y="11391"/>
                    <a:pt x="30952" y="11368"/>
                  </a:cubicBezTo>
                  <a:cubicBezTo>
                    <a:pt x="29902" y="11322"/>
                    <a:pt x="28852" y="11322"/>
                    <a:pt x="27802" y="11254"/>
                  </a:cubicBezTo>
                  <a:cubicBezTo>
                    <a:pt x="26204" y="11140"/>
                    <a:pt x="24607" y="11117"/>
                    <a:pt x="23032" y="11071"/>
                  </a:cubicBezTo>
                  <a:cubicBezTo>
                    <a:pt x="20703" y="11025"/>
                    <a:pt x="18398" y="10957"/>
                    <a:pt x="16093" y="10934"/>
                  </a:cubicBezTo>
                  <a:cubicBezTo>
                    <a:pt x="14565" y="10897"/>
                    <a:pt x="13052" y="10860"/>
                    <a:pt x="11529" y="10860"/>
                  </a:cubicBezTo>
                  <a:cubicBezTo>
                    <a:pt x="11187" y="10860"/>
                    <a:pt x="10844" y="10862"/>
                    <a:pt x="10501" y="10866"/>
                  </a:cubicBezTo>
                  <a:cubicBezTo>
                    <a:pt x="9633" y="10866"/>
                    <a:pt x="8760" y="10854"/>
                    <a:pt x="7884" y="10854"/>
                  </a:cubicBezTo>
                  <a:cubicBezTo>
                    <a:pt x="7008" y="10854"/>
                    <a:pt x="6129" y="10866"/>
                    <a:pt x="5251" y="10911"/>
                  </a:cubicBezTo>
                  <a:cubicBezTo>
                    <a:pt x="4870" y="10934"/>
                    <a:pt x="4490" y="10942"/>
                    <a:pt x="4110" y="10942"/>
                  </a:cubicBezTo>
                  <a:cubicBezTo>
                    <a:pt x="3351" y="10942"/>
                    <a:pt x="2595" y="10911"/>
                    <a:pt x="1850" y="10911"/>
                  </a:cubicBezTo>
                  <a:cubicBezTo>
                    <a:pt x="1530" y="10911"/>
                    <a:pt x="1576" y="10729"/>
                    <a:pt x="1576" y="10546"/>
                  </a:cubicBezTo>
                  <a:cubicBezTo>
                    <a:pt x="1644" y="9702"/>
                    <a:pt x="1690" y="8857"/>
                    <a:pt x="1758" y="8035"/>
                  </a:cubicBezTo>
                  <a:cubicBezTo>
                    <a:pt x="1873" y="6392"/>
                    <a:pt x="1987" y="4771"/>
                    <a:pt x="2101" y="3151"/>
                  </a:cubicBezTo>
                  <a:cubicBezTo>
                    <a:pt x="2146" y="2557"/>
                    <a:pt x="2101" y="1964"/>
                    <a:pt x="2124" y="1393"/>
                  </a:cubicBezTo>
                  <a:cubicBezTo>
                    <a:pt x="2146" y="937"/>
                    <a:pt x="2169" y="503"/>
                    <a:pt x="2215" y="69"/>
                  </a:cubicBezTo>
                  <a:lnTo>
                    <a:pt x="1302"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54" name="Google Shape;554;gf919c1f4cf_0_86"/>
            <p:cNvSpPr/>
            <p:nvPr/>
          </p:nvSpPr>
          <p:spPr>
            <a:xfrm>
              <a:off x="7076825" y="2506687"/>
              <a:ext cx="1618261" cy="1925845"/>
            </a:xfrm>
            <a:custGeom>
              <a:avLst/>
              <a:gdLst/>
              <a:ahLst/>
              <a:cxnLst/>
              <a:rect l="l" t="t" r="r" b="b"/>
              <a:pathLst>
                <a:path w="35312" h="54437" extrusionOk="0">
                  <a:moveTo>
                    <a:pt x="22611" y="791"/>
                  </a:moveTo>
                  <a:cubicBezTo>
                    <a:pt x="22919" y="791"/>
                    <a:pt x="23226" y="800"/>
                    <a:pt x="23533" y="823"/>
                  </a:cubicBezTo>
                  <a:cubicBezTo>
                    <a:pt x="25268" y="937"/>
                    <a:pt x="27071" y="983"/>
                    <a:pt x="28760" y="1576"/>
                  </a:cubicBezTo>
                  <a:cubicBezTo>
                    <a:pt x="29377" y="1782"/>
                    <a:pt x="30016" y="1873"/>
                    <a:pt x="30632" y="2124"/>
                  </a:cubicBezTo>
                  <a:cubicBezTo>
                    <a:pt x="32002" y="2718"/>
                    <a:pt x="32732" y="3768"/>
                    <a:pt x="33120" y="5137"/>
                  </a:cubicBezTo>
                  <a:cubicBezTo>
                    <a:pt x="33531" y="6552"/>
                    <a:pt x="33645" y="7990"/>
                    <a:pt x="33714" y="9976"/>
                  </a:cubicBezTo>
                  <a:cubicBezTo>
                    <a:pt x="33759" y="11094"/>
                    <a:pt x="33782" y="12761"/>
                    <a:pt x="33896" y="14404"/>
                  </a:cubicBezTo>
                  <a:cubicBezTo>
                    <a:pt x="33965" y="15637"/>
                    <a:pt x="33987" y="16869"/>
                    <a:pt x="34056" y="18102"/>
                  </a:cubicBezTo>
                  <a:cubicBezTo>
                    <a:pt x="34147" y="19243"/>
                    <a:pt x="34239" y="20384"/>
                    <a:pt x="34330" y="21526"/>
                  </a:cubicBezTo>
                  <a:cubicBezTo>
                    <a:pt x="34367" y="21953"/>
                    <a:pt x="34344" y="22093"/>
                    <a:pt x="34049" y="22093"/>
                  </a:cubicBezTo>
                  <a:cubicBezTo>
                    <a:pt x="33983" y="22093"/>
                    <a:pt x="33902" y="22086"/>
                    <a:pt x="33805" y="22073"/>
                  </a:cubicBezTo>
                  <a:cubicBezTo>
                    <a:pt x="32972" y="21959"/>
                    <a:pt x="32133" y="21931"/>
                    <a:pt x="31294" y="21931"/>
                  </a:cubicBezTo>
                  <a:cubicBezTo>
                    <a:pt x="30455" y="21931"/>
                    <a:pt x="29616" y="21959"/>
                    <a:pt x="28783" y="21959"/>
                  </a:cubicBezTo>
                  <a:cubicBezTo>
                    <a:pt x="26889" y="21936"/>
                    <a:pt x="24994" y="21868"/>
                    <a:pt x="23123" y="21868"/>
                  </a:cubicBezTo>
                  <a:cubicBezTo>
                    <a:pt x="20909" y="21891"/>
                    <a:pt x="18672" y="21845"/>
                    <a:pt x="16458" y="21959"/>
                  </a:cubicBezTo>
                  <a:cubicBezTo>
                    <a:pt x="14814" y="22028"/>
                    <a:pt x="13171" y="21982"/>
                    <a:pt x="11527" y="22028"/>
                  </a:cubicBezTo>
                  <a:cubicBezTo>
                    <a:pt x="9154" y="22073"/>
                    <a:pt x="6780" y="22187"/>
                    <a:pt x="4406" y="22210"/>
                  </a:cubicBezTo>
                  <a:cubicBezTo>
                    <a:pt x="3447" y="22210"/>
                    <a:pt x="2489" y="22187"/>
                    <a:pt x="1530" y="22187"/>
                  </a:cubicBezTo>
                  <a:cubicBezTo>
                    <a:pt x="1302" y="22187"/>
                    <a:pt x="1233" y="22096"/>
                    <a:pt x="1233" y="21868"/>
                  </a:cubicBezTo>
                  <a:cubicBezTo>
                    <a:pt x="1324" y="20681"/>
                    <a:pt x="1393" y="19494"/>
                    <a:pt x="1439" y="18307"/>
                  </a:cubicBezTo>
                  <a:cubicBezTo>
                    <a:pt x="1530" y="16641"/>
                    <a:pt x="1553" y="14975"/>
                    <a:pt x="1667" y="13331"/>
                  </a:cubicBezTo>
                  <a:cubicBezTo>
                    <a:pt x="1735" y="12304"/>
                    <a:pt x="1735" y="11277"/>
                    <a:pt x="1781" y="10273"/>
                  </a:cubicBezTo>
                  <a:cubicBezTo>
                    <a:pt x="1804" y="9588"/>
                    <a:pt x="1781" y="8903"/>
                    <a:pt x="1735" y="8241"/>
                  </a:cubicBezTo>
                  <a:cubicBezTo>
                    <a:pt x="1690" y="7305"/>
                    <a:pt x="1986" y="6461"/>
                    <a:pt x="2169" y="5571"/>
                  </a:cubicBezTo>
                  <a:cubicBezTo>
                    <a:pt x="2329" y="4909"/>
                    <a:pt x="2625" y="4338"/>
                    <a:pt x="3196" y="3950"/>
                  </a:cubicBezTo>
                  <a:cubicBezTo>
                    <a:pt x="3790" y="3562"/>
                    <a:pt x="4406" y="3265"/>
                    <a:pt x="5022" y="2969"/>
                  </a:cubicBezTo>
                  <a:cubicBezTo>
                    <a:pt x="6711" y="2124"/>
                    <a:pt x="8514" y="1668"/>
                    <a:pt x="10386" y="1417"/>
                  </a:cubicBezTo>
                  <a:cubicBezTo>
                    <a:pt x="12189" y="1165"/>
                    <a:pt x="13993" y="1120"/>
                    <a:pt x="15819" y="1097"/>
                  </a:cubicBezTo>
                  <a:cubicBezTo>
                    <a:pt x="16846" y="1074"/>
                    <a:pt x="17873" y="960"/>
                    <a:pt x="18900" y="960"/>
                  </a:cubicBezTo>
                  <a:cubicBezTo>
                    <a:pt x="20126" y="942"/>
                    <a:pt x="21367" y="791"/>
                    <a:pt x="22611" y="791"/>
                  </a:cubicBezTo>
                  <a:close/>
                  <a:moveTo>
                    <a:pt x="34056" y="22781"/>
                  </a:moveTo>
                  <a:cubicBezTo>
                    <a:pt x="34261" y="22781"/>
                    <a:pt x="34353" y="22827"/>
                    <a:pt x="34330" y="23055"/>
                  </a:cubicBezTo>
                  <a:cubicBezTo>
                    <a:pt x="34284" y="24128"/>
                    <a:pt x="34284" y="25178"/>
                    <a:pt x="34239" y="26250"/>
                  </a:cubicBezTo>
                  <a:cubicBezTo>
                    <a:pt x="34170" y="27369"/>
                    <a:pt x="34193" y="28510"/>
                    <a:pt x="34102" y="29629"/>
                  </a:cubicBezTo>
                  <a:cubicBezTo>
                    <a:pt x="34033" y="30359"/>
                    <a:pt x="34124" y="31112"/>
                    <a:pt x="34147" y="31865"/>
                  </a:cubicBezTo>
                  <a:cubicBezTo>
                    <a:pt x="34216" y="34627"/>
                    <a:pt x="34193" y="37366"/>
                    <a:pt x="33896" y="40128"/>
                  </a:cubicBezTo>
                  <a:cubicBezTo>
                    <a:pt x="33691" y="42045"/>
                    <a:pt x="33599" y="43986"/>
                    <a:pt x="33440" y="45903"/>
                  </a:cubicBezTo>
                  <a:cubicBezTo>
                    <a:pt x="33326" y="47569"/>
                    <a:pt x="33234" y="49213"/>
                    <a:pt x="32504" y="50742"/>
                  </a:cubicBezTo>
                  <a:cubicBezTo>
                    <a:pt x="32321" y="51153"/>
                    <a:pt x="32070" y="51541"/>
                    <a:pt x="31819" y="51906"/>
                  </a:cubicBezTo>
                  <a:cubicBezTo>
                    <a:pt x="31385" y="52591"/>
                    <a:pt x="30609" y="52682"/>
                    <a:pt x="29925" y="52842"/>
                  </a:cubicBezTo>
                  <a:cubicBezTo>
                    <a:pt x="28076" y="53298"/>
                    <a:pt x="26158" y="53298"/>
                    <a:pt x="24264" y="53435"/>
                  </a:cubicBezTo>
                  <a:cubicBezTo>
                    <a:pt x="23906" y="53458"/>
                    <a:pt x="23549" y="53466"/>
                    <a:pt x="23191" y="53466"/>
                  </a:cubicBezTo>
                  <a:cubicBezTo>
                    <a:pt x="22476" y="53466"/>
                    <a:pt x="21761" y="53435"/>
                    <a:pt x="21046" y="53435"/>
                  </a:cubicBezTo>
                  <a:cubicBezTo>
                    <a:pt x="20361" y="53435"/>
                    <a:pt x="19676" y="53474"/>
                    <a:pt x="18991" y="53474"/>
                  </a:cubicBezTo>
                  <a:cubicBezTo>
                    <a:pt x="18763" y="53474"/>
                    <a:pt x="18535" y="53470"/>
                    <a:pt x="18306" y="53458"/>
                  </a:cubicBezTo>
                  <a:cubicBezTo>
                    <a:pt x="17690" y="53435"/>
                    <a:pt x="17051" y="53367"/>
                    <a:pt x="16435" y="53367"/>
                  </a:cubicBezTo>
                  <a:cubicBezTo>
                    <a:pt x="15876" y="53367"/>
                    <a:pt x="15316" y="53373"/>
                    <a:pt x="14754" y="53373"/>
                  </a:cubicBezTo>
                  <a:cubicBezTo>
                    <a:pt x="14192" y="53373"/>
                    <a:pt x="13627" y="53367"/>
                    <a:pt x="13057" y="53344"/>
                  </a:cubicBezTo>
                  <a:cubicBezTo>
                    <a:pt x="12007" y="53298"/>
                    <a:pt x="10957" y="53184"/>
                    <a:pt x="9907" y="53093"/>
                  </a:cubicBezTo>
                  <a:cubicBezTo>
                    <a:pt x="8788" y="53002"/>
                    <a:pt x="7693" y="52865"/>
                    <a:pt x="6597" y="52568"/>
                  </a:cubicBezTo>
                  <a:cubicBezTo>
                    <a:pt x="5113" y="52180"/>
                    <a:pt x="4018" y="51404"/>
                    <a:pt x="3561" y="49852"/>
                  </a:cubicBezTo>
                  <a:cubicBezTo>
                    <a:pt x="3150" y="48437"/>
                    <a:pt x="2854" y="46999"/>
                    <a:pt x="2648" y="45538"/>
                  </a:cubicBezTo>
                  <a:cubicBezTo>
                    <a:pt x="2443" y="43894"/>
                    <a:pt x="2146" y="42274"/>
                    <a:pt x="1941" y="40653"/>
                  </a:cubicBezTo>
                  <a:cubicBezTo>
                    <a:pt x="1804" y="39580"/>
                    <a:pt x="1758" y="38508"/>
                    <a:pt x="1690" y="37412"/>
                  </a:cubicBezTo>
                  <a:cubicBezTo>
                    <a:pt x="1621" y="36316"/>
                    <a:pt x="1553" y="35198"/>
                    <a:pt x="1484" y="34079"/>
                  </a:cubicBezTo>
                  <a:cubicBezTo>
                    <a:pt x="1416" y="32756"/>
                    <a:pt x="1347" y="31455"/>
                    <a:pt x="1279" y="30131"/>
                  </a:cubicBezTo>
                  <a:cubicBezTo>
                    <a:pt x="1165" y="28738"/>
                    <a:pt x="1188" y="27323"/>
                    <a:pt x="1165" y="25908"/>
                  </a:cubicBezTo>
                  <a:cubicBezTo>
                    <a:pt x="1142" y="25178"/>
                    <a:pt x="1210" y="24424"/>
                    <a:pt x="1165" y="23694"/>
                  </a:cubicBezTo>
                  <a:cubicBezTo>
                    <a:pt x="1165" y="23443"/>
                    <a:pt x="1279" y="23443"/>
                    <a:pt x="1416" y="23443"/>
                  </a:cubicBezTo>
                  <a:cubicBezTo>
                    <a:pt x="1835" y="23373"/>
                    <a:pt x="2255" y="23346"/>
                    <a:pt x="2674" y="23346"/>
                  </a:cubicBezTo>
                  <a:cubicBezTo>
                    <a:pt x="2939" y="23346"/>
                    <a:pt x="3205" y="23357"/>
                    <a:pt x="3470" y="23374"/>
                  </a:cubicBezTo>
                  <a:cubicBezTo>
                    <a:pt x="5775" y="23374"/>
                    <a:pt x="8081" y="23352"/>
                    <a:pt x="10386" y="23260"/>
                  </a:cubicBezTo>
                  <a:cubicBezTo>
                    <a:pt x="12303" y="23169"/>
                    <a:pt x="14221" y="23146"/>
                    <a:pt x="16138" y="23078"/>
                  </a:cubicBezTo>
                  <a:cubicBezTo>
                    <a:pt x="17667" y="23032"/>
                    <a:pt x="19219" y="22964"/>
                    <a:pt x="20749" y="22918"/>
                  </a:cubicBezTo>
                  <a:cubicBezTo>
                    <a:pt x="21804" y="22880"/>
                    <a:pt x="22853" y="22863"/>
                    <a:pt x="23902" y="22863"/>
                  </a:cubicBezTo>
                  <a:cubicBezTo>
                    <a:pt x="24759" y="22863"/>
                    <a:pt x="25616" y="22875"/>
                    <a:pt x="26478" y="22895"/>
                  </a:cubicBezTo>
                  <a:cubicBezTo>
                    <a:pt x="26645" y="22897"/>
                    <a:pt x="26811" y="22898"/>
                    <a:pt x="26978" y="22898"/>
                  </a:cubicBezTo>
                  <a:cubicBezTo>
                    <a:pt x="28664" y="22898"/>
                    <a:pt x="30367" y="22802"/>
                    <a:pt x="32070" y="22781"/>
                  </a:cubicBezTo>
                  <a:cubicBezTo>
                    <a:pt x="32511" y="22781"/>
                    <a:pt x="32953" y="22791"/>
                    <a:pt x="33394" y="22791"/>
                  </a:cubicBezTo>
                  <a:cubicBezTo>
                    <a:pt x="33615" y="22791"/>
                    <a:pt x="33835" y="22789"/>
                    <a:pt x="34056" y="22781"/>
                  </a:cubicBezTo>
                  <a:close/>
                  <a:moveTo>
                    <a:pt x="20809" y="0"/>
                  </a:moveTo>
                  <a:cubicBezTo>
                    <a:pt x="20470" y="0"/>
                    <a:pt x="20130" y="1"/>
                    <a:pt x="19790" y="1"/>
                  </a:cubicBezTo>
                  <a:cubicBezTo>
                    <a:pt x="17782" y="1"/>
                    <a:pt x="15750" y="47"/>
                    <a:pt x="13719" y="93"/>
                  </a:cubicBezTo>
                  <a:cubicBezTo>
                    <a:pt x="12920" y="115"/>
                    <a:pt x="12121" y="115"/>
                    <a:pt x="11345" y="230"/>
                  </a:cubicBezTo>
                  <a:cubicBezTo>
                    <a:pt x="9496" y="503"/>
                    <a:pt x="7647" y="823"/>
                    <a:pt x="5890" y="1508"/>
                  </a:cubicBezTo>
                  <a:cubicBezTo>
                    <a:pt x="4817" y="1941"/>
                    <a:pt x="3767" y="2444"/>
                    <a:pt x="2831" y="3106"/>
                  </a:cubicBezTo>
                  <a:cubicBezTo>
                    <a:pt x="1644" y="3927"/>
                    <a:pt x="1256" y="5160"/>
                    <a:pt x="1210" y="6507"/>
                  </a:cubicBezTo>
                  <a:cubicBezTo>
                    <a:pt x="1165" y="7967"/>
                    <a:pt x="982" y="9383"/>
                    <a:pt x="914" y="10821"/>
                  </a:cubicBezTo>
                  <a:cubicBezTo>
                    <a:pt x="822" y="12418"/>
                    <a:pt x="663" y="14016"/>
                    <a:pt x="548" y="15591"/>
                  </a:cubicBezTo>
                  <a:cubicBezTo>
                    <a:pt x="457" y="16801"/>
                    <a:pt x="411" y="18010"/>
                    <a:pt x="274" y="19220"/>
                  </a:cubicBezTo>
                  <a:cubicBezTo>
                    <a:pt x="46" y="21229"/>
                    <a:pt x="69" y="23237"/>
                    <a:pt x="23" y="25246"/>
                  </a:cubicBezTo>
                  <a:cubicBezTo>
                    <a:pt x="1" y="26570"/>
                    <a:pt x="46" y="27871"/>
                    <a:pt x="92" y="29172"/>
                  </a:cubicBezTo>
                  <a:cubicBezTo>
                    <a:pt x="115" y="30199"/>
                    <a:pt x="160" y="31203"/>
                    <a:pt x="229" y="32231"/>
                  </a:cubicBezTo>
                  <a:cubicBezTo>
                    <a:pt x="297" y="33509"/>
                    <a:pt x="389" y="34764"/>
                    <a:pt x="457" y="36042"/>
                  </a:cubicBezTo>
                  <a:cubicBezTo>
                    <a:pt x="617" y="38439"/>
                    <a:pt x="731" y="40836"/>
                    <a:pt x="1165" y="43187"/>
                  </a:cubicBezTo>
                  <a:cubicBezTo>
                    <a:pt x="1530" y="45287"/>
                    <a:pt x="1781" y="47387"/>
                    <a:pt x="2397" y="49441"/>
                  </a:cubicBezTo>
                  <a:cubicBezTo>
                    <a:pt x="2603" y="50148"/>
                    <a:pt x="2899" y="50856"/>
                    <a:pt x="3265" y="51518"/>
                  </a:cubicBezTo>
                  <a:cubicBezTo>
                    <a:pt x="3790" y="52454"/>
                    <a:pt x="4703" y="52956"/>
                    <a:pt x="5684" y="53344"/>
                  </a:cubicBezTo>
                  <a:cubicBezTo>
                    <a:pt x="6643" y="53732"/>
                    <a:pt x="7647" y="53800"/>
                    <a:pt x="8651" y="53960"/>
                  </a:cubicBezTo>
                  <a:cubicBezTo>
                    <a:pt x="9838" y="54143"/>
                    <a:pt x="11025" y="54166"/>
                    <a:pt x="12212" y="54257"/>
                  </a:cubicBezTo>
                  <a:cubicBezTo>
                    <a:pt x="12863" y="54303"/>
                    <a:pt x="13519" y="54303"/>
                    <a:pt x="14175" y="54303"/>
                  </a:cubicBezTo>
                  <a:cubicBezTo>
                    <a:pt x="14831" y="54303"/>
                    <a:pt x="15488" y="54303"/>
                    <a:pt x="16138" y="54348"/>
                  </a:cubicBezTo>
                  <a:cubicBezTo>
                    <a:pt x="16960" y="54417"/>
                    <a:pt x="17804" y="54371"/>
                    <a:pt x="18626" y="54417"/>
                  </a:cubicBezTo>
                  <a:cubicBezTo>
                    <a:pt x="19100" y="54431"/>
                    <a:pt x="19577" y="54436"/>
                    <a:pt x="20054" y="54436"/>
                  </a:cubicBezTo>
                  <a:cubicBezTo>
                    <a:pt x="21116" y="54436"/>
                    <a:pt x="22182" y="54410"/>
                    <a:pt x="23237" y="54394"/>
                  </a:cubicBezTo>
                  <a:cubicBezTo>
                    <a:pt x="24538" y="54371"/>
                    <a:pt x="25839" y="54303"/>
                    <a:pt x="27140" y="54211"/>
                  </a:cubicBezTo>
                  <a:cubicBezTo>
                    <a:pt x="28327" y="54120"/>
                    <a:pt x="29491" y="53892"/>
                    <a:pt x="30632" y="53595"/>
                  </a:cubicBezTo>
                  <a:cubicBezTo>
                    <a:pt x="31363" y="53412"/>
                    <a:pt x="32024" y="53070"/>
                    <a:pt x="32458" y="52454"/>
                  </a:cubicBezTo>
                  <a:cubicBezTo>
                    <a:pt x="33462" y="51084"/>
                    <a:pt x="33942" y="49509"/>
                    <a:pt x="34124" y="47843"/>
                  </a:cubicBezTo>
                  <a:cubicBezTo>
                    <a:pt x="34330" y="45880"/>
                    <a:pt x="34490" y="43917"/>
                    <a:pt x="34649" y="41954"/>
                  </a:cubicBezTo>
                  <a:cubicBezTo>
                    <a:pt x="34741" y="40836"/>
                    <a:pt x="34855" y="39694"/>
                    <a:pt x="34946" y="38576"/>
                  </a:cubicBezTo>
                  <a:cubicBezTo>
                    <a:pt x="35129" y="36134"/>
                    <a:pt x="35174" y="33691"/>
                    <a:pt x="35174" y="31249"/>
                  </a:cubicBezTo>
                  <a:cubicBezTo>
                    <a:pt x="35152" y="30085"/>
                    <a:pt x="35152" y="28898"/>
                    <a:pt x="35220" y="27734"/>
                  </a:cubicBezTo>
                  <a:cubicBezTo>
                    <a:pt x="35289" y="26068"/>
                    <a:pt x="35311" y="24402"/>
                    <a:pt x="35311" y="22758"/>
                  </a:cubicBezTo>
                  <a:cubicBezTo>
                    <a:pt x="35311" y="21640"/>
                    <a:pt x="34946" y="20544"/>
                    <a:pt x="35037" y="19426"/>
                  </a:cubicBezTo>
                  <a:cubicBezTo>
                    <a:pt x="35106" y="18604"/>
                    <a:pt x="35106" y="17759"/>
                    <a:pt x="35037" y="16938"/>
                  </a:cubicBezTo>
                  <a:cubicBezTo>
                    <a:pt x="34992" y="16207"/>
                    <a:pt x="34969" y="15500"/>
                    <a:pt x="34946" y="14769"/>
                  </a:cubicBezTo>
                  <a:cubicBezTo>
                    <a:pt x="34878" y="13172"/>
                    <a:pt x="34832" y="11574"/>
                    <a:pt x="34741" y="9953"/>
                  </a:cubicBezTo>
                  <a:cubicBezTo>
                    <a:pt x="34649" y="8424"/>
                    <a:pt x="34490" y="6895"/>
                    <a:pt x="34147" y="5388"/>
                  </a:cubicBezTo>
                  <a:cubicBezTo>
                    <a:pt x="33577" y="2969"/>
                    <a:pt x="32184" y="1325"/>
                    <a:pt x="29765" y="686"/>
                  </a:cubicBezTo>
                  <a:cubicBezTo>
                    <a:pt x="28418" y="344"/>
                    <a:pt x="27026" y="70"/>
                    <a:pt x="25611" y="70"/>
                  </a:cubicBezTo>
                  <a:cubicBezTo>
                    <a:pt x="25268" y="70"/>
                    <a:pt x="24926" y="149"/>
                    <a:pt x="24570" y="149"/>
                  </a:cubicBezTo>
                  <a:cubicBezTo>
                    <a:pt x="24499" y="149"/>
                    <a:pt x="24427" y="146"/>
                    <a:pt x="24355" y="138"/>
                  </a:cubicBezTo>
                  <a:cubicBezTo>
                    <a:pt x="23183" y="14"/>
                    <a:pt x="21998" y="0"/>
                    <a:pt x="2080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55" name="Google Shape;555;gf919c1f4cf_0_86"/>
            <p:cNvSpPr/>
            <p:nvPr/>
          </p:nvSpPr>
          <p:spPr>
            <a:xfrm>
              <a:off x="7129111" y="3312567"/>
              <a:ext cx="1522023" cy="1085877"/>
            </a:xfrm>
            <a:custGeom>
              <a:avLst/>
              <a:gdLst/>
              <a:ahLst/>
              <a:cxnLst/>
              <a:rect l="l" t="t" r="r" b="b"/>
              <a:pathLst>
                <a:path w="33212" h="30694" extrusionOk="0">
                  <a:moveTo>
                    <a:pt x="30929" y="1"/>
                  </a:moveTo>
                  <a:cubicBezTo>
                    <a:pt x="29226" y="22"/>
                    <a:pt x="27523" y="118"/>
                    <a:pt x="25837" y="118"/>
                  </a:cubicBezTo>
                  <a:cubicBezTo>
                    <a:pt x="25670" y="118"/>
                    <a:pt x="25504" y="117"/>
                    <a:pt x="25337" y="115"/>
                  </a:cubicBezTo>
                  <a:cubicBezTo>
                    <a:pt x="24475" y="95"/>
                    <a:pt x="23618" y="83"/>
                    <a:pt x="22761" y="83"/>
                  </a:cubicBezTo>
                  <a:cubicBezTo>
                    <a:pt x="21712" y="83"/>
                    <a:pt x="20663" y="100"/>
                    <a:pt x="19608" y="138"/>
                  </a:cubicBezTo>
                  <a:cubicBezTo>
                    <a:pt x="18078" y="184"/>
                    <a:pt x="16549" y="252"/>
                    <a:pt x="14997" y="298"/>
                  </a:cubicBezTo>
                  <a:cubicBezTo>
                    <a:pt x="13080" y="366"/>
                    <a:pt x="11162" y="389"/>
                    <a:pt x="9245" y="480"/>
                  </a:cubicBezTo>
                  <a:cubicBezTo>
                    <a:pt x="6940" y="572"/>
                    <a:pt x="4634" y="594"/>
                    <a:pt x="2329" y="594"/>
                  </a:cubicBezTo>
                  <a:cubicBezTo>
                    <a:pt x="2064" y="577"/>
                    <a:pt x="1798" y="566"/>
                    <a:pt x="1534" y="566"/>
                  </a:cubicBezTo>
                  <a:cubicBezTo>
                    <a:pt x="1117" y="566"/>
                    <a:pt x="703" y="593"/>
                    <a:pt x="298" y="663"/>
                  </a:cubicBezTo>
                  <a:cubicBezTo>
                    <a:pt x="138" y="663"/>
                    <a:pt x="24" y="663"/>
                    <a:pt x="47" y="914"/>
                  </a:cubicBezTo>
                  <a:cubicBezTo>
                    <a:pt x="69" y="1644"/>
                    <a:pt x="1" y="2398"/>
                    <a:pt x="24" y="3128"/>
                  </a:cubicBezTo>
                  <a:cubicBezTo>
                    <a:pt x="47" y="4543"/>
                    <a:pt x="24" y="5958"/>
                    <a:pt x="138" y="7351"/>
                  </a:cubicBezTo>
                  <a:cubicBezTo>
                    <a:pt x="206" y="8675"/>
                    <a:pt x="275" y="9976"/>
                    <a:pt x="343" y="11299"/>
                  </a:cubicBezTo>
                  <a:cubicBezTo>
                    <a:pt x="412" y="12418"/>
                    <a:pt x="480" y="13536"/>
                    <a:pt x="549" y="14632"/>
                  </a:cubicBezTo>
                  <a:cubicBezTo>
                    <a:pt x="617" y="15728"/>
                    <a:pt x="663" y="16800"/>
                    <a:pt x="800" y="17873"/>
                  </a:cubicBezTo>
                  <a:cubicBezTo>
                    <a:pt x="1005" y="19494"/>
                    <a:pt x="1302" y="21114"/>
                    <a:pt x="1507" y="22758"/>
                  </a:cubicBezTo>
                  <a:cubicBezTo>
                    <a:pt x="1713" y="24219"/>
                    <a:pt x="2032" y="25657"/>
                    <a:pt x="2443" y="27072"/>
                  </a:cubicBezTo>
                  <a:cubicBezTo>
                    <a:pt x="2877" y="28624"/>
                    <a:pt x="3972" y="29400"/>
                    <a:pt x="5456" y="29788"/>
                  </a:cubicBezTo>
                  <a:cubicBezTo>
                    <a:pt x="6552" y="30085"/>
                    <a:pt x="7647" y="30222"/>
                    <a:pt x="8766" y="30313"/>
                  </a:cubicBezTo>
                  <a:cubicBezTo>
                    <a:pt x="9839" y="30404"/>
                    <a:pt x="10866" y="30518"/>
                    <a:pt x="11938" y="30564"/>
                  </a:cubicBezTo>
                  <a:cubicBezTo>
                    <a:pt x="12498" y="30587"/>
                    <a:pt x="13057" y="30593"/>
                    <a:pt x="13616" y="30593"/>
                  </a:cubicBezTo>
                  <a:cubicBezTo>
                    <a:pt x="14175" y="30593"/>
                    <a:pt x="14735" y="30587"/>
                    <a:pt x="15294" y="30587"/>
                  </a:cubicBezTo>
                  <a:cubicBezTo>
                    <a:pt x="15933" y="30587"/>
                    <a:pt x="16549" y="30655"/>
                    <a:pt x="17165" y="30678"/>
                  </a:cubicBezTo>
                  <a:cubicBezTo>
                    <a:pt x="17394" y="30690"/>
                    <a:pt x="17622" y="30694"/>
                    <a:pt x="17850" y="30694"/>
                  </a:cubicBezTo>
                  <a:cubicBezTo>
                    <a:pt x="18535" y="30694"/>
                    <a:pt x="19220" y="30655"/>
                    <a:pt x="19905" y="30655"/>
                  </a:cubicBezTo>
                  <a:cubicBezTo>
                    <a:pt x="20620" y="30655"/>
                    <a:pt x="21335" y="30686"/>
                    <a:pt x="22050" y="30686"/>
                  </a:cubicBezTo>
                  <a:cubicBezTo>
                    <a:pt x="22408" y="30686"/>
                    <a:pt x="22765" y="30678"/>
                    <a:pt x="23123" y="30655"/>
                  </a:cubicBezTo>
                  <a:cubicBezTo>
                    <a:pt x="25017" y="30518"/>
                    <a:pt x="26935" y="30518"/>
                    <a:pt x="28784" y="30062"/>
                  </a:cubicBezTo>
                  <a:cubicBezTo>
                    <a:pt x="29468" y="29902"/>
                    <a:pt x="30244" y="29811"/>
                    <a:pt x="30678" y="29126"/>
                  </a:cubicBezTo>
                  <a:cubicBezTo>
                    <a:pt x="30929" y="28761"/>
                    <a:pt x="31180" y="28373"/>
                    <a:pt x="31363" y="27962"/>
                  </a:cubicBezTo>
                  <a:cubicBezTo>
                    <a:pt x="32093" y="26433"/>
                    <a:pt x="32185" y="24789"/>
                    <a:pt x="32299" y="23123"/>
                  </a:cubicBezTo>
                  <a:cubicBezTo>
                    <a:pt x="32458" y="21206"/>
                    <a:pt x="32550" y="19265"/>
                    <a:pt x="32755" y="17348"/>
                  </a:cubicBezTo>
                  <a:cubicBezTo>
                    <a:pt x="33052" y="14586"/>
                    <a:pt x="33075" y="11847"/>
                    <a:pt x="33006" y="9085"/>
                  </a:cubicBezTo>
                  <a:cubicBezTo>
                    <a:pt x="32983" y="8332"/>
                    <a:pt x="32892" y="7579"/>
                    <a:pt x="32961" y="6849"/>
                  </a:cubicBezTo>
                  <a:cubicBezTo>
                    <a:pt x="33052" y="5730"/>
                    <a:pt x="33029" y="4589"/>
                    <a:pt x="33098" y="3470"/>
                  </a:cubicBezTo>
                  <a:cubicBezTo>
                    <a:pt x="33143" y="2398"/>
                    <a:pt x="33143" y="1348"/>
                    <a:pt x="33189" y="275"/>
                  </a:cubicBezTo>
                  <a:cubicBezTo>
                    <a:pt x="33212" y="47"/>
                    <a:pt x="33120" y="1"/>
                    <a:pt x="32915" y="1"/>
                  </a:cubicBezTo>
                  <a:cubicBezTo>
                    <a:pt x="32694" y="9"/>
                    <a:pt x="32474" y="11"/>
                    <a:pt x="32253" y="11"/>
                  </a:cubicBezTo>
                  <a:cubicBezTo>
                    <a:pt x="31812" y="11"/>
                    <a:pt x="31370" y="1"/>
                    <a:pt x="30929" y="1"/>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56" name="Google Shape;556;gf919c1f4cf_0_86"/>
            <p:cNvSpPr/>
            <p:nvPr/>
          </p:nvSpPr>
          <p:spPr>
            <a:xfrm>
              <a:off x="7133326" y="2534670"/>
              <a:ext cx="1518494" cy="757786"/>
            </a:xfrm>
            <a:custGeom>
              <a:avLst/>
              <a:gdLst/>
              <a:ahLst/>
              <a:cxnLst/>
              <a:rect l="l" t="t" r="r" b="b"/>
              <a:pathLst>
                <a:path w="33135" h="21420" extrusionOk="0">
                  <a:moveTo>
                    <a:pt x="21378" y="0"/>
                  </a:moveTo>
                  <a:cubicBezTo>
                    <a:pt x="20134" y="0"/>
                    <a:pt x="18893" y="151"/>
                    <a:pt x="17667" y="169"/>
                  </a:cubicBezTo>
                  <a:cubicBezTo>
                    <a:pt x="16640" y="169"/>
                    <a:pt x="15613" y="283"/>
                    <a:pt x="14586" y="306"/>
                  </a:cubicBezTo>
                  <a:cubicBezTo>
                    <a:pt x="12760" y="329"/>
                    <a:pt x="10956" y="374"/>
                    <a:pt x="9153" y="626"/>
                  </a:cubicBezTo>
                  <a:cubicBezTo>
                    <a:pt x="7281" y="877"/>
                    <a:pt x="5478" y="1333"/>
                    <a:pt x="3789" y="2178"/>
                  </a:cubicBezTo>
                  <a:cubicBezTo>
                    <a:pt x="3173" y="2474"/>
                    <a:pt x="2557" y="2771"/>
                    <a:pt x="1963" y="3159"/>
                  </a:cubicBezTo>
                  <a:cubicBezTo>
                    <a:pt x="1392" y="3547"/>
                    <a:pt x="1096" y="4118"/>
                    <a:pt x="936" y="4780"/>
                  </a:cubicBezTo>
                  <a:cubicBezTo>
                    <a:pt x="753" y="5670"/>
                    <a:pt x="457" y="6514"/>
                    <a:pt x="502" y="7450"/>
                  </a:cubicBezTo>
                  <a:cubicBezTo>
                    <a:pt x="548" y="8112"/>
                    <a:pt x="571" y="8797"/>
                    <a:pt x="548" y="9482"/>
                  </a:cubicBezTo>
                  <a:cubicBezTo>
                    <a:pt x="502" y="10486"/>
                    <a:pt x="502" y="11513"/>
                    <a:pt x="434" y="12540"/>
                  </a:cubicBezTo>
                  <a:cubicBezTo>
                    <a:pt x="320" y="14184"/>
                    <a:pt x="297" y="15850"/>
                    <a:pt x="206" y="17516"/>
                  </a:cubicBezTo>
                  <a:cubicBezTo>
                    <a:pt x="160" y="18703"/>
                    <a:pt x="91" y="19890"/>
                    <a:pt x="0" y="21077"/>
                  </a:cubicBezTo>
                  <a:cubicBezTo>
                    <a:pt x="0" y="21305"/>
                    <a:pt x="69" y="21396"/>
                    <a:pt x="297" y="21396"/>
                  </a:cubicBezTo>
                  <a:cubicBezTo>
                    <a:pt x="1256" y="21396"/>
                    <a:pt x="2214" y="21419"/>
                    <a:pt x="3173" y="21419"/>
                  </a:cubicBezTo>
                  <a:cubicBezTo>
                    <a:pt x="5547" y="21396"/>
                    <a:pt x="7921" y="21282"/>
                    <a:pt x="10294" y="21237"/>
                  </a:cubicBezTo>
                  <a:cubicBezTo>
                    <a:pt x="11938" y="21191"/>
                    <a:pt x="13581" y="21237"/>
                    <a:pt x="15225" y="21168"/>
                  </a:cubicBezTo>
                  <a:cubicBezTo>
                    <a:pt x="17439" y="21054"/>
                    <a:pt x="19676" y="21100"/>
                    <a:pt x="21890" y="21077"/>
                  </a:cubicBezTo>
                  <a:cubicBezTo>
                    <a:pt x="23761" y="21077"/>
                    <a:pt x="25656" y="21145"/>
                    <a:pt x="27550" y="21168"/>
                  </a:cubicBezTo>
                  <a:cubicBezTo>
                    <a:pt x="28383" y="21168"/>
                    <a:pt x="29222" y="21140"/>
                    <a:pt x="30061" y="21140"/>
                  </a:cubicBezTo>
                  <a:cubicBezTo>
                    <a:pt x="30900" y="21140"/>
                    <a:pt x="31739" y="21168"/>
                    <a:pt x="32572" y="21282"/>
                  </a:cubicBezTo>
                  <a:cubicBezTo>
                    <a:pt x="32669" y="21295"/>
                    <a:pt x="32750" y="21302"/>
                    <a:pt x="32816" y="21302"/>
                  </a:cubicBezTo>
                  <a:cubicBezTo>
                    <a:pt x="33111" y="21302"/>
                    <a:pt x="33134" y="21162"/>
                    <a:pt x="33097" y="20735"/>
                  </a:cubicBezTo>
                  <a:cubicBezTo>
                    <a:pt x="33006" y="19593"/>
                    <a:pt x="32914" y="18452"/>
                    <a:pt x="32823" y="17311"/>
                  </a:cubicBezTo>
                  <a:cubicBezTo>
                    <a:pt x="32754" y="16078"/>
                    <a:pt x="32732" y="14846"/>
                    <a:pt x="32663" y="13613"/>
                  </a:cubicBezTo>
                  <a:cubicBezTo>
                    <a:pt x="32549" y="11970"/>
                    <a:pt x="32526" y="10303"/>
                    <a:pt x="32481" y="9185"/>
                  </a:cubicBezTo>
                  <a:cubicBezTo>
                    <a:pt x="32412" y="7199"/>
                    <a:pt x="32298" y="5761"/>
                    <a:pt x="31887" y="4346"/>
                  </a:cubicBezTo>
                  <a:cubicBezTo>
                    <a:pt x="31499" y="2977"/>
                    <a:pt x="30769" y="1927"/>
                    <a:pt x="29399" y="1333"/>
                  </a:cubicBezTo>
                  <a:cubicBezTo>
                    <a:pt x="28783" y="1082"/>
                    <a:pt x="28144" y="991"/>
                    <a:pt x="27527" y="785"/>
                  </a:cubicBezTo>
                  <a:cubicBezTo>
                    <a:pt x="25838" y="192"/>
                    <a:pt x="24035" y="146"/>
                    <a:pt x="22300" y="32"/>
                  </a:cubicBezTo>
                  <a:cubicBezTo>
                    <a:pt x="21993" y="9"/>
                    <a:pt x="21686" y="0"/>
                    <a:pt x="213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57" name="Google Shape;557;gf919c1f4cf_0_86"/>
            <p:cNvSpPr/>
            <p:nvPr/>
          </p:nvSpPr>
          <p:spPr>
            <a:xfrm>
              <a:off x="7663605" y="4468075"/>
              <a:ext cx="365108" cy="30000"/>
            </a:xfrm>
            <a:custGeom>
              <a:avLst/>
              <a:gdLst/>
              <a:ahLst/>
              <a:cxnLst/>
              <a:rect l="l" t="t" r="r" b="b"/>
              <a:pathLst>
                <a:path w="7967" h="848" extrusionOk="0">
                  <a:moveTo>
                    <a:pt x="1" y="1"/>
                  </a:moveTo>
                  <a:cubicBezTo>
                    <a:pt x="1" y="138"/>
                    <a:pt x="92" y="161"/>
                    <a:pt x="160" y="184"/>
                  </a:cubicBezTo>
                  <a:cubicBezTo>
                    <a:pt x="982" y="412"/>
                    <a:pt x="1827" y="526"/>
                    <a:pt x="2648" y="640"/>
                  </a:cubicBezTo>
                  <a:cubicBezTo>
                    <a:pt x="3675" y="777"/>
                    <a:pt x="4725" y="754"/>
                    <a:pt x="5753" y="823"/>
                  </a:cubicBezTo>
                  <a:cubicBezTo>
                    <a:pt x="5957" y="837"/>
                    <a:pt x="6164" y="847"/>
                    <a:pt x="6373" y="847"/>
                  </a:cubicBezTo>
                  <a:cubicBezTo>
                    <a:pt x="6816" y="847"/>
                    <a:pt x="7266" y="802"/>
                    <a:pt x="7716" y="663"/>
                  </a:cubicBezTo>
                  <a:cubicBezTo>
                    <a:pt x="7830" y="640"/>
                    <a:pt x="7967" y="640"/>
                    <a:pt x="7967" y="480"/>
                  </a:cubicBezTo>
                  <a:cubicBezTo>
                    <a:pt x="7967" y="343"/>
                    <a:pt x="7898" y="252"/>
                    <a:pt x="7761" y="206"/>
                  </a:cubicBezTo>
                  <a:cubicBezTo>
                    <a:pt x="7624" y="138"/>
                    <a:pt x="7510" y="138"/>
                    <a:pt x="7373" y="138"/>
                  </a:cubicBezTo>
                  <a:cubicBezTo>
                    <a:pt x="5821" y="92"/>
                    <a:pt x="4292" y="47"/>
                    <a:pt x="2740" y="24"/>
                  </a:cubicBezTo>
                  <a:cubicBezTo>
                    <a:pt x="1827" y="1"/>
                    <a:pt x="914" y="1"/>
                    <a:pt x="1"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58" name="Google Shape;558;gf919c1f4cf_0_86"/>
            <p:cNvSpPr txBox="1"/>
            <p:nvPr/>
          </p:nvSpPr>
          <p:spPr>
            <a:xfrm>
              <a:off x="2819878" y="3359984"/>
              <a:ext cx="1413600" cy="365100"/>
            </a:xfrm>
            <a:prstGeom prst="rect">
              <a:avLst/>
            </a:prstGeom>
            <a:noFill/>
            <a:ln>
              <a:noFill/>
            </a:ln>
          </p:spPr>
          <p:txBody>
            <a:bodyPr spcFirstLastPara="1" wrap="square" lIns="91425" tIns="91425" rIns="91425" bIns="91425" anchor="ctr" anchorCtr="0">
              <a:noAutofit/>
            </a:bodyPr>
            <a:lstStyle/>
            <a:p>
              <a:pPr algn="ctr">
                <a:buClr>
                  <a:srgbClr val="000000"/>
                </a:buClr>
                <a:buSzPts val="1500"/>
              </a:pPr>
              <a:r>
                <a:rPr lang="en" sz="1500">
                  <a:solidFill>
                    <a:srgbClr val="000000"/>
                  </a:solidFill>
                  <a:latin typeface="Roboto"/>
                  <a:ea typeface="Roboto"/>
                  <a:cs typeface="Roboto"/>
                  <a:sym typeface="Roboto"/>
                </a:rPr>
                <a:t>Housing</a:t>
              </a:r>
              <a:endParaRPr>
                <a:solidFill>
                  <a:srgbClr val="000000"/>
                </a:solidFill>
                <a:latin typeface="Roboto Medium"/>
                <a:ea typeface="Roboto Medium"/>
                <a:cs typeface="Roboto Medium"/>
                <a:sym typeface="Roboto Medium"/>
              </a:endParaRPr>
            </a:p>
          </p:txBody>
        </p:sp>
        <p:sp>
          <p:nvSpPr>
            <p:cNvPr id="559" name="Google Shape;559;gf919c1f4cf_0_86"/>
            <p:cNvSpPr txBox="1"/>
            <p:nvPr/>
          </p:nvSpPr>
          <p:spPr>
            <a:xfrm>
              <a:off x="2963021" y="2807337"/>
              <a:ext cx="1270500" cy="430200"/>
            </a:xfrm>
            <a:prstGeom prst="rect">
              <a:avLst/>
            </a:prstGeom>
            <a:noFill/>
            <a:ln>
              <a:noFill/>
            </a:ln>
          </p:spPr>
          <p:txBody>
            <a:bodyPr spcFirstLastPara="1" wrap="square" lIns="91425" tIns="91425" rIns="91425" bIns="91425" anchor="ctr" anchorCtr="0">
              <a:noAutofit/>
            </a:bodyPr>
            <a:lstStyle/>
            <a:p>
              <a:pPr algn="ctr">
                <a:buClr>
                  <a:srgbClr val="000000"/>
                </a:buClr>
                <a:buSzPts val="3600"/>
              </a:pPr>
              <a:r>
                <a:rPr lang="en" sz="1900" b="1">
                  <a:latin typeface="Fira Sans Extra Condensed"/>
                  <a:ea typeface="Fira Sans Extra Condensed"/>
                  <a:cs typeface="Fira Sans Extra Condensed"/>
                  <a:sym typeface="Fira Sans Extra Condensed"/>
                </a:rPr>
                <a:t>Transport</a:t>
              </a:r>
              <a:endParaRPr sz="1900" b="1">
                <a:latin typeface="Fira Sans Extra Condensed"/>
                <a:ea typeface="Fira Sans Extra Condensed"/>
                <a:cs typeface="Fira Sans Extra Condensed"/>
                <a:sym typeface="Fira Sans Extra Condensed"/>
              </a:endParaRPr>
            </a:p>
          </p:txBody>
        </p:sp>
        <p:sp>
          <p:nvSpPr>
            <p:cNvPr id="560" name="Google Shape;560;gf919c1f4cf_0_86"/>
            <p:cNvSpPr txBox="1"/>
            <p:nvPr/>
          </p:nvSpPr>
          <p:spPr>
            <a:xfrm>
              <a:off x="5109024" y="2807337"/>
              <a:ext cx="1398600" cy="430200"/>
            </a:xfrm>
            <a:prstGeom prst="rect">
              <a:avLst/>
            </a:prstGeom>
            <a:noFill/>
            <a:ln>
              <a:noFill/>
            </a:ln>
          </p:spPr>
          <p:txBody>
            <a:bodyPr spcFirstLastPara="1" wrap="square" lIns="91425" tIns="91425" rIns="91425" bIns="91425" anchor="ctr" anchorCtr="0">
              <a:noAutofit/>
            </a:bodyPr>
            <a:lstStyle/>
            <a:p>
              <a:pPr algn="ctr">
                <a:buClr>
                  <a:srgbClr val="000000"/>
                </a:buClr>
                <a:buSzPts val="3600"/>
              </a:pPr>
              <a:r>
                <a:rPr lang="en" sz="1900" b="1">
                  <a:latin typeface="Fira Sans Extra Condensed"/>
                  <a:ea typeface="Fira Sans Extra Condensed"/>
                  <a:cs typeface="Fira Sans Extra Condensed"/>
                  <a:sym typeface="Fira Sans Extra Condensed"/>
                </a:rPr>
                <a:t>Housing</a:t>
              </a:r>
              <a:endParaRPr sz="1900" b="1">
                <a:latin typeface="Fira Sans Extra Condensed"/>
                <a:ea typeface="Fira Sans Extra Condensed"/>
                <a:cs typeface="Fira Sans Extra Condensed"/>
                <a:sym typeface="Fira Sans Extra Condensed"/>
              </a:endParaRPr>
            </a:p>
          </p:txBody>
        </p:sp>
        <p:sp>
          <p:nvSpPr>
            <p:cNvPr id="561" name="Google Shape;561;gf919c1f4cf_0_86"/>
            <p:cNvSpPr txBox="1"/>
            <p:nvPr/>
          </p:nvSpPr>
          <p:spPr>
            <a:xfrm>
              <a:off x="7211520" y="2807337"/>
              <a:ext cx="1344300" cy="430200"/>
            </a:xfrm>
            <a:prstGeom prst="rect">
              <a:avLst/>
            </a:prstGeom>
            <a:noFill/>
            <a:ln>
              <a:noFill/>
            </a:ln>
          </p:spPr>
          <p:txBody>
            <a:bodyPr spcFirstLastPara="1" wrap="square" lIns="91425" tIns="91425" rIns="91425" bIns="91425" anchor="ctr" anchorCtr="0">
              <a:noAutofit/>
            </a:bodyPr>
            <a:lstStyle/>
            <a:p>
              <a:pPr algn="ctr">
                <a:buClr>
                  <a:srgbClr val="000000"/>
                </a:buClr>
                <a:buSzPts val="3600"/>
              </a:pPr>
              <a:r>
                <a:rPr lang="en" sz="1900" b="1">
                  <a:latin typeface="Fira Sans Extra Condensed"/>
                  <a:ea typeface="Fira Sans Extra Condensed"/>
                  <a:cs typeface="Fira Sans Extra Condensed"/>
                  <a:sym typeface="Fira Sans Extra Condensed"/>
                </a:rPr>
                <a:t>Water</a:t>
              </a:r>
              <a:endParaRPr sz="1900" b="1">
                <a:latin typeface="Fira Sans Extra Condensed"/>
                <a:ea typeface="Fira Sans Extra Condensed"/>
                <a:cs typeface="Fira Sans Extra Condensed"/>
                <a:sym typeface="Fira Sans Extra Condensed"/>
              </a:endParaRPr>
            </a:p>
          </p:txBody>
        </p:sp>
        <p:sp>
          <p:nvSpPr>
            <p:cNvPr id="562" name="Google Shape;562;gf919c1f4cf_0_86"/>
            <p:cNvSpPr/>
            <p:nvPr/>
          </p:nvSpPr>
          <p:spPr>
            <a:xfrm>
              <a:off x="2753520" y="2587875"/>
              <a:ext cx="1610207" cy="1558096"/>
            </a:xfrm>
            <a:custGeom>
              <a:avLst/>
              <a:gdLst/>
              <a:ahLst/>
              <a:cxnLst/>
              <a:rect l="l" t="t" r="r" b="b"/>
              <a:pathLst>
                <a:path w="36270" h="44042" extrusionOk="0">
                  <a:moveTo>
                    <a:pt x="22164" y="0"/>
                  </a:moveTo>
                  <a:cubicBezTo>
                    <a:pt x="21387" y="0"/>
                    <a:pt x="20611" y="23"/>
                    <a:pt x="19835" y="80"/>
                  </a:cubicBezTo>
                  <a:cubicBezTo>
                    <a:pt x="19571" y="100"/>
                    <a:pt x="19325" y="247"/>
                    <a:pt x="19065" y="247"/>
                  </a:cubicBezTo>
                  <a:cubicBezTo>
                    <a:pt x="19033" y="247"/>
                    <a:pt x="19001" y="245"/>
                    <a:pt x="18968" y="240"/>
                  </a:cubicBezTo>
                  <a:lnTo>
                    <a:pt x="18900" y="1062"/>
                  </a:lnTo>
                  <a:cubicBezTo>
                    <a:pt x="19843" y="1123"/>
                    <a:pt x="20776" y="1143"/>
                    <a:pt x="21706" y="1143"/>
                  </a:cubicBezTo>
                  <a:cubicBezTo>
                    <a:pt x="22171" y="1143"/>
                    <a:pt x="22635" y="1138"/>
                    <a:pt x="23099" y="1130"/>
                  </a:cubicBezTo>
                  <a:cubicBezTo>
                    <a:pt x="23174" y="1129"/>
                    <a:pt x="23249" y="1128"/>
                    <a:pt x="23324" y="1128"/>
                  </a:cubicBezTo>
                  <a:cubicBezTo>
                    <a:pt x="24733" y="1128"/>
                    <a:pt x="26140" y="1330"/>
                    <a:pt x="27527" y="1655"/>
                  </a:cubicBezTo>
                  <a:cubicBezTo>
                    <a:pt x="29057" y="2020"/>
                    <a:pt x="30472" y="2591"/>
                    <a:pt x="31773" y="3458"/>
                  </a:cubicBezTo>
                  <a:cubicBezTo>
                    <a:pt x="32526" y="3983"/>
                    <a:pt x="32983" y="4759"/>
                    <a:pt x="33279" y="5604"/>
                  </a:cubicBezTo>
                  <a:cubicBezTo>
                    <a:pt x="33827" y="7247"/>
                    <a:pt x="33987" y="8982"/>
                    <a:pt x="34170" y="10717"/>
                  </a:cubicBezTo>
                  <a:cubicBezTo>
                    <a:pt x="34352" y="12269"/>
                    <a:pt x="34581" y="13821"/>
                    <a:pt x="34695" y="15373"/>
                  </a:cubicBezTo>
                  <a:cubicBezTo>
                    <a:pt x="34695" y="15533"/>
                    <a:pt x="34717" y="15670"/>
                    <a:pt x="34717" y="15830"/>
                  </a:cubicBezTo>
                  <a:cubicBezTo>
                    <a:pt x="34786" y="16834"/>
                    <a:pt x="34877" y="17815"/>
                    <a:pt x="34969" y="18797"/>
                  </a:cubicBezTo>
                  <a:cubicBezTo>
                    <a:pt x="35003" y="19074"/>
                    <a:pt x="34881" y="19128"/>
                    <a:pt x="34740" y="19128"/>
                  </a:cubicBezTo>
                  <a:cubicBezTo>
                    <a:pt x="34695" y="19128"/>
                    <a:pt x="34648" y="19122"/>
                    <a:pt x="34603" y="19116"/>
                  </a:cubicBezTo>
                  <a:cubicBezTo>
                    <a:pt x="34444" y="19094"/>
                    <a:pt x="34285" y="19085"/>
                    <a:pt x="34128" y="19085"/>
                  </a:cubicBezTo>
                  <a:cubicBezTo>
                    <a:pt x="33655" y="19085"/>
                    <a:pt x="33188" y="19162"/>
                    <a:pt x="32709" y="19162"/>
                  </a:cubicBezTo>
                  <a:cubicBezTo>
                    <a:pt x="32534" y="19159"/>
                    <a:pt x="32360" y="19158"/>
                    <a:pt x="32186" y="19158"/>
                  </a:cubicBezTo>
                  <a:cubicBezTo>
                    <a:pt x="31087" y="19158"/>
                    <a:pt x="30001" y="19214"/>
                    <a:pt x="28897" y="19253"/>
                  </a:cubicBezTo>
                  <a:cubicBezTo>
                    <a:pt x="27459" y="19322"/>
                    <a:pt x="26021" y="19322"/>
                    <a:pt x="24583" y="19368"/>
                  </a:cubicBezTo>
                  <a:cubicBezTo>
                    <a:pt x="22437" y="19459"/>
                    <a:pt x="20292" y="19619"/>
                    <a:pt x="18123" y="19710"/>
                  </a:cubicBezTo>
                  <a:cubicBezTo>
                    <a:pt x="15864" y="19801"/>
                    <a:pt x="13604" y="19892"/>
                    <a:pt x="11344" y="19938"/>
                  </a:cubicBezTo>
                  <a:cubicBezTo>
                    <a:pt x="9952" y="19961"/>
                    <a:pt x="8560" y="20098"/>
                    <a:pt x="7167" y="20166"/>
                  </a:cubicBezTo>
                  <a:cubicBezTo>
                    <a:pt x="5136" y="20303"/>
                    <a:pt x="3104" y="20463"/>
                    <a:pt x="1073" y="20623"/>
                  </a:cubicBezTo>
                  <a:cubicBezTo>
                    <a:pt x="708" y="20646"/>
                    <a:pt x="365" y="20669"/>
                    <a:pt x="0" y="20714"/>
                  </a:cubicBezTo>
                  <a:lnTo>
                    <a:pt x="91" y="21627"/>
                  </a:lnTo>
                  <a:cubicBezTo>
                    <a:pt x="160" y="21627"/>
                    <a:pt x="251" y="21627"/>
                    <a:pt x="365" y="21604"/>
                  </a:cubicBezTo>
                  <a:cubicBezTo>
                    <a:pt x="578" y="21604"/>
                    <a:pt x="802" y="21625"/>
                    <a:pt x="1021" y="21625"/>
                  </a:cubicBezTo>
                  <a:cubicBezTo>
                    <a:pt x="1131" y="21625"/>
                    <a:pt x="1240" y="21620"/>
                    <a:pt x="1347" y="21604"/>
                  </a:cubicBezTo>
                  <a:cubicBezTo>
                    <a:pt x="3173" y="21559"/>
                    <a:pt x="4976" y="21445"/>
                    <a:pt x="6779" y="21285"/>
                  </a:cubicBezTo>
                  <a:cubicBezTo>
                    <a:pt x="8719" y="21125"/>
                    <a:pt x="10637" y="21102"/>
                    <a:pt x="12577" y="21011"/>
                  </a:cubicBezTo>
                  <a:cubicBezTo>
                    <a:pt x="14380" y="20942"/>
                    <a:pt x="16206" y="20897"/>
                    <a:pt x="18009" y="20806"/>
                  </a:cubicBezTo>
                  <a:cubicBezTo>
                    <a:pt x="19904" y="20714"/>
                    <a:pt x="21776" y="20577"/>
                    <a:pt x="23670" y="20486"/>
                  </a:cubicBezTo>
                  <a:cubicBezTo>
                    <a:pt x="25724" y="20395"/>
                    <a:pt x="27779" y="20303"/>
                    <a:pt x="29833" y="20258"/>
                  </a:cubicBezTo>
                  <a:cubicBezTo>
                    <a:pt x="31111" y="20235"/>
                    <a:pt x="32389" y="20235"/>
                    <a:pt x="33667" y="20189"/>
                  </a:cubicBezTo>
                  <a:cubicBezTo>
                    <a:pt x="33774" y="20182"/>
                    <a:pt x="33886" y="20179"/>
                    <a:pt x="34000" y="20179"/>
                  </a:cubicBezTo>
                  <a:cubicBezTo>
                    <a:pt x="34228" y="20179"/>
                    <a:pt x="34466" y="20189"/>
                    <a:pt x="34695" y="20189"/>
                  </a:cubicBezTo>
                  <a:cubicBezTo>
                    <a:pt x="34721" y="20187"/>
                    <a:pt x="34746" y="20186"/>
                    <a:pt x="34769" y="20186"/>
                  </a:cubicBezTo>
                  <a:cubicBezTo>
                    <a:pt x="34986" y="20186"/>
                    <a:pt x="35062" y="20284"/>
                    <a:pt x="35083" y="20532"/>
                  </a:cubicBezTo>
                  <a:cubicBezTo>
                    <a:pt x="35128" y="22152"/>
                    <a:pt x="35151" y="23773"/>
                    <a:pt x="35128" y="25393"/>
                  </a:cubicBezTo>
                  <a:cubicBezTo>
                    <a:pt x="35083" y="27356"/>
                    <a:pt x="34969" y="29297"/>
                    <a:pt x="34923" y="31259"/>
                  </a:cubicBezTo>
                  <a:cubicBezTo>
                    <a:pt x="34900" y="32264"/>
                    <a:pt x="34832" y="33245"/>
                    <a:pt x="34809" y="34250"/>
                  </a:cubicBezTo>
                  <a:cubicBezTo>
                    <a:pt x="34763" y="35300"/>
                    <a:pt x="34809" y="36350"/>
                    <a:pt x="34763" y="37399"/>
                  </a:cubicBezTo>
                  <a:cubicBezTo>
                    <a:pt x="34695" y="39134"/>
                    <a:pt x="34672" y="40892"/>
                    <a:pt x="34512" y="42626"/>
                  </a:cubicBezTo>
                  <a:cubicBezTo>
                    <a:pt x="34466" y="43060"/>
                    <a:pt x="34444" y="43517"/>
                    <a:pt x="34421" y="43973"/>
                  </a:cubicBezTo>
                  <a:lnTo>
                    <a:pt x="35357" y="44042"/>
                  </a:lnTo>
                  <a:cubicBezTo>
                    <a:pt x="35379" y="43882"/>
                    <a:pt x="35402" y="43699"/>
                    <a:pt x="35425" y="43539"/>
                  </a:cubicBezTo>
                  <a:cubicBezTo>
                    <a:pt x="35585" y="42216"/>
                    <a:pt x="35608" y="40892"/>
                    <a:pt x="35722" y="39568"/>
                  </a:cubicBezTo>
                  <a:cubicBezTo>
                    <a:pt x="35859" y="37993"/>
                    <a:pt x="35813" y="36395"/>
                    <a:pt x="35859" y="34820"/>
                  </a:cubicBezTo>
                  <a:cubicBezTo>
                    <a:pt x="35927" y="33519"/>
                    <a:pt x="35950" y="32218"/>
                    <a:pt x="35996" y="30894"/>
                  </a:cubicBezTo>
                  <a:cubicBezTo>
                    <a:pt x="36064" y="29456"/>
                    <a:pt x="36178" y="27995"/>
                    <a:pt x="36201" y="26557"/>
                  </a:cubicBezTo>
                  <a:cubicBezTo>
                    <a:pt x="36224" y="25028"/>
                    <a:pt x="36270" y="23476"/>
                    <a:pt x="36178" y="21947"/>
                  </a:cubicBezTo>
                  <a:cubicBezTo>
                    <a:pt x="36087" y="20760"/>
                    <a:pt x="36064" y="19573"/>
                    <a:pt x="35996" y="18386"/>
                  </a:cubicBezTo>
                  <a:cubicBezTo>
                    <a:pt x="35950" y="17678"/>
                    <a:pt x="35813" y="16948"/>
                    <a:pt x="35790" y="16240"/>
                  </a:cubicBezTo>
                  <a:cubicBezTo>
                    <a:pt x="35790" y="14574"/>
                    <a:pt x="35516" y="12931"/>
                    <a:pt x="35357" y="11287"/>
                  </a:cubicBezTo>
                  <a:cubicBezTo>
                    <a:pt x="35220" y="10055"/>
                    <a:pt x="35060" y="8822"/>
                    <a:pt x="34854" y="7590"/>
                  </a:cubicBezTo>
                  <a:cubicBezTo>
                    <a:pt x="34695" y="6494"/>
                    <a:pt x="34466" y="5421"/>
                    <a:pt x="33987" y="4417"/>
                  </a:cubicBezTo>
                  <a:cubicBezTo>
                    <a:pt x="33211" y="2819"/>
                    <a:pt x="31796" y="1952"/>
                    <a:pt x="30289" y="1336"/>
                  </a:cubicBezTo>
                  <a:cubicBezTo>
                    <a:pt x="28440" y="582"/>
                    <a:pt x="26500" y="126"/>
                    <a:pt x="24492" y="57"/>
                  </a:cubicBezTo>
                  <a:cubicBezTo>
                    <a:pt x="23716" y="23"/>
                    <a:pt x="22940" y="0"/>
                    <a:pt x="22164"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63" name="Google Shape;563;gf919c1f4cf_0_86"/>
            <p:cNvSpPr txBox="1"/>
            <p:nvPr/>
          </p:nvSpPr>
          <p:spPr>
            <a:xfrm>
              <a:off x="956291" y="2807337"/>
              <a:ext cx="975600" cy="430200"/>
            </a:xfrm>
            <a:prstGeom prst="rect">
              <a:avLst/>
            </a:prstGeom>
            <a:noFill/>
            <a:ln>
              <a:noFill/>
            </a:ln>
          </p:spPr>
          <p:txBody>
            <a:bodyPr spcFirstLastPara="1" wrap="square" lIns="91425" tIns="91425" rIns="91425" bIns="91425" anchor="ctr" anchorCtr="0">
              <a:noAutofit/>
            </a:bodyPr>
            <a:lstStyle/>
            <a:p>
              <a:pPr algn="ctr"/>
              <a:r>
                <a:rPr lang="en" sz="1900" b="1">
                  <a:latin typeface="Fira Sans Extra Condensed"/>
                  <a:ea typeface="Fira Sans Extra Condensed"/>
                  <a:cs typeface="Fira Sans Extra Condensed"/>
                  <a:sym typeface="Fira Sans Extra Condensed"/>
                </a:rPr>
                <a:t>Food</a:t>
              </a:r>
              <a:endParaRPr sz="3800" b="1">
                <a:solidFill>
                  <a:srgbClr val="000000"/>
                </a:solidFill>
                <a:latin typeface="Fira Sans Extra Condensed"/>
                <a:ea typeface="Fira Sans Extra Condensed"/>
                <a:cs typeface="Fira Sans Extra Condensed"/>
                <a:sym typeface="Fira Sans Extra Condensed"/>
              </a:endParaRPr>
            </a:p>
          </p:txBody>
        </p:sp>
        <p:sp>
          <p:nvSpPr>
            <p:cNvPr id="564" name="Google Shape;564;gf919c1f4cf_0_86"/>
            <p:cNvSpPr/>
            <p:nvPr/>
          </p:nvSpPr>
          <p:spPr>
            <a:xfrm>
              <a:off x="2727151" y="3301748"/>
              <a:ext cx="1586944" cy="1136856"/>
            </a:xfrm>
            <a:custGeom>
              <a:avLst/>
              <a:gdLst/>
              <a:ahLst/>
              <a:cxnLst/>
              <a:rect l="l" t="t" r="r" b="b"/>
              <a:pathLst>
                <a:path w="35746" h="32135" extrusionOk="0">
                  <a:moveTo>
                    <a:pt x="34594" y="0"/>
                  </a:moveTo>
                  <a:cubicBezTo>
                    <a:pt x="34480" y="0"/>
                    <a:pt x="34368" y="3"/>
                    <a:pt x="34261" y="10"/>
                  </a:cubicBezTo>
                  <a:cubicBezTo>
                    <a:pt x="32983" y="56"/>
                    <a:pt x="31705" y="56"/>
                    <a:pt x="30427" y="79"/>
                  </a:cubicBezTo>
                  <a:cubicBezTo>
                    <a:pt x="28373" y="124"/>
                    <a:pt x="26318" y="216"/>
                    <a:pt x="24264" y="307"/>
                  </a:cubicBezTo>
                  <a:cubicBezTo>
                    <a:pt x="22370" y="398"/>
                    <a:pt x="20498" y="535"/>
                    <a:pt x="18603" y="627"/>
                  </a:cubicBezTo>
                  <a:cubicBezTo>
                    <a:pt x="16800" y="718"/>
                    <a:pt x="14974" y="763"/>
                    <a:pt x="13171" y="832"/>
                  </a:cubicBezTo>
                  <a:cubicBezTo>
                    <a:pt x="11231" y="923"/>
                    <a:pt x="9313" y="946"/>
                    <a:pt x="7373" y="1106"/>
                  </a:cubicBezTo>
                  <a:cubicBezTo>
                    <a:pt x="5570" y="1266"/>
                    <a:pt x="3767" y="1380"/>
                    <a:pt x="1941" y="1425"/>
                  </a:cubicBezTo>
                  <a:cubicBezTo>
                    <a:pt x="1834" y="1441"/>
                    <a:pt x="1725" y="1446"/>
                    <a:pt x="1615" y="1446"/>
                  </a:cubicBezTo>
                  <a:cubicBezTo>
                    <a:pt x="1396" y="1446"/>
                    <a:pt x="1172" y="1425"/>
                    <a:pt x="959" y="1425"/>
                  </a:cubicBezTo>
                  <a:cubicBezTo>
                    <a:pt x="845" y="1448"/>
                    <a:pt x="754" y="1448"/>
                    <a:pt x="685" y="1448"/>
                  </a:cubicBezTo>
                  <a:cubicBezTo>
                    <a:pt x="115" y="1471"/>
                    <a:pt x="115" y="1562"/>
                    <a:pt x="92" y="2316"/>
                  </a:cubicBezTo>
                  <a:cubicBezTo>
                    <a:pt x="1" y="4438"/>
                    <a:pt x="115" y="6584"/>
                    <a:pt x="160" y="8729"/>
                  </a:cubicBezTo>
                  <a:cubicBezTo>
                    <a:pt x="206" y="10190"/>
                    <a:pt x="343" y="11674"/>
                    <a:pt x="457" y="13135"/>
                  </a:cubicBezTo>
                  <a:cubicBezTo>
                    <a:pt x="549" y="14527"/>
                    <a:pt x="685" y="15942"/>
                    <a:pt x="800" y="17335"/>
                  </a:cubicBezTo>
                  <a:cubicBezTo>
                    <a:pt x="868" y="18156"/>
                    <a:pt x="914" y="18978"/>
                    <a:pt x="1028" y="19800"/>
                  </a:cubicBezTo>
                  <a:cubicBezTo>
                    <a:pt x="1165" y="20850"/>
                    <a:pt x="1347" y="21900"/>
                    <a:pt x="1530" y="22972"/>
                  </a:cubicBezTo>
                  <a:cubicBezTo>
                    <a:pt x="1644" y="23817"/>
                    <a:pt x="1850" y="24639"/>
                    <a:pt x="2123" y="25438"/>
                  </a:cubicBezTo>
                  <a:cubicBezTo>
                    <a:pt x="2466" y="26465"/>
                    <a:pt x="2831" y="27469"/>
                    <a:pt x="3310" y="28428"/>
                  </a:cubicBezTo>
                  <a:cubicBezTo>
                    <a:pt x="3698" y="29227"/>
                    <a:pt x="4178" y="29934"/>
                    <a:pt x="4908" y="30436"/>
                  </a:cubicBezTo>
                  <a:cubicBezTo>
                    <a:pt x="6164" y="31326"/>
                    <a:pt x="7624" y="31463"/>
                    <a:pt x="9085" y="31532"/>
                  </a:cubicBezTo>
                  <a:cubicBezTo>
                    <a:pt x="10112" y="31600"/>
                    <a:pt x="11162" y="31646"/>
                    <a:pt x="12212" y="31669"/>
                  </a:cubicBezTo>
                  <a:cubicBezTo>
                    <a:pt x="12555" y="31669"/>
                    <a:pt x="12920" y="31669"/>
                    <a:pt x="13285" y="31692"/>
                  </a:cubicBezTo>
                  <a:cubicBezTo>
                    <a:pt x="14792" y="31692"/>
                    <a:pt x="16298" y="31874"/>
                    <a:pt x="17782" y="31966"/>
                  </a:cubicBezTo>
                  <a:cubicBezTo>
                    <a:pt x="18824" y="32025"/>
                    <a:pt x="19867" y="32134"/>
                    <a:pt x="20895" y="32134"/>
                  </a:cubicBezTo>
                  <a:cubicBezTo>
                    <a:pt x="21060" y="32134"/>
                    <a:pt x="21224" y="32132"/>
                    <a:pt x="21388" y="32125"/>
                  </a:cubicBezTo>
                  <a:cubicBezTo>
                    <a:pt x="22826" y="32103"/>
                    <a:pt x="24241" y="32080"/>
                    <a:pt x="25679" y="31943"/>
                  </a:cubicBezTo>
                  <a:cubicBezTo>
                    <a:pt x="27049" y="31806"/>
                    <a:pt x="28395" y="31646"/>
                    <a:pt x="29719" y="31326"/>
                  </a:cubicBezTo>
                  <a:cubicBezTo>
                    <a:pt x="30792" y="31053"/>
                    <a:pt x="31842" y="30733"/>
                    <a:pt x="32709" y="30003"/>
                  </a:cubicBezTo>
                  <a:cubicBezTo>
                    <a:pt x="33851" y="29021"/>
                    <a:pt x="34284" y="27629"/>
                    <a:pt x="34650" y="26236"/>
                  </a:cubicBezTo>
                  <a:cubicBezTo>
                    <a:pt x="34878" y="25438"/>
                    <a:pt x="34946" y="24616"/>
                    <a:pt x="35015" y="23794"/>
                  </a:cubicBezTo>
                  <a:cubicBezTo>
                    <a:pt x="35038" y="23338"/>
                    <a:pt x="35060" y="22881"/>
                    <a:pt x="35106" y="22447"/>
                  </a:cubicBezTo>
                  <a:cubicBezTo>
                    <a:pt x="35266" y="20713"/>
                    <a:pt x="35289" y="18955"/>
                    <a:pt x="35357" y="17220"/>
                  </a:cubicBezTo>
                  <a:cubicBezTo>
                    <a:pt x="35403" y="16171"/>
                    <a:pt x="35357" y="15121"/>
                    <a:pt x="35403" y="14071"/>
                  </a:cubicBezTo>
                  <a:cubicBezTo>
                    <a:pt x="35426" y="13066"/>
                    <a:pt x="35494" y="12085"/>
                    <a:pt x="35517" y="11080"/>
                  </a:cubicBezTo>
                  <a:cubicBezTo>
                    <a:pt x="35563" y="9118"/>
                    <a:pt x="35677" y="7177"/>
                    <a:pt x="35722" y="5214"/>
                  </a:cubicBezTo>
                  <a:cubicBezTo>
                    <a:pt x="35745" y="3594"/>
                    <a:pt x="35722" y="1973"/>
                    <a:pt x="35677" y="353"/>
                  </a:cubicBezTo>
                  <a:cubicBezTo>
                    <a:pt x="35656" y="105"/>
                    <a:pt x="35580" y="7"/>
                    <a:pt x="35363" y="7"/>
                  </a:cubicBezTo>
                  <a:cubicBezTo>
                    <a:pt x="35340" y="7"/>
                    <a:pt x="35315" y="8"/>
                    <a:pt x="35289" y="10"/>
                  </a:cubicBezTo>
                  <a:cubicBezTo>
                    <a:pt x="35060" y="10"/>
                    <a:pt x="34822" y="0"/>
                    <a:pt x="34594" y="0"/>
                  </a:cubicBezTo>
                  <a:close/>
                </a:path>
              </a:pathLst>
            </a:custGeom>
            <a:solidFill>
              <a:srgbClr val="00B0F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pic>
        <p:nvPicPr>
          <p:cNvPr id="565" name="Google Shape;565;gf919c1f4cf_0_86"/>
          <p:cNvPicPr preferRelativeResize="0"/>
          <p:nvPr/>
        </p:nvPicPr>
        <p:blipFill>
          <a:blip r:embed="rId3">
            <a:alphaModFix/>
          </a:blip>
          <a:stretch>
            <a:fillRect/>
          </a:stretch>
        </p:blipFill>
        <p:spPr>
          <a:xfrm>
            <a:off x="4874513" y="2553525"/>
            <a:ext cx="468600" cy="468600"/>
          </a:xfrm>
          <a:prstGeom prst="rect">
            <a:avLst/>
          </a:prstGeom>
          <a:noFill/>
          <a:ln>
            <a:noFill/>
          </a:ln>
        </p:spPr>
      </p:pic>
      <p:pic>
        <p:nvPicPr>
          <p:cNvPr id="566" name="Google Shape;566;gf919c1f4cf_0_86"/>
          <p:cNvPicPr preferRelativeResize="0"/>
          <p:nvPr/>
        </p:nvPicPr>
        <p:blipFill>
          <a:blip r:embed="rId4">
            <a:alphaModFix/>
          </a:blip>
          <a:stretch>
            <a:fillRect/>
          </a:stretch>
        </p:blipFill>
        <p:spPr>
          <a:xfrm>
            <a:off x="1064600" y="2502758"/>
            <a:ext cx="570150" cy="570150"/>
          </a:xfrm>
          <a:prstGeom prst="rect">
            <a:avLst/>
          </a:prstGeom>
          <a:noFill/>
          <a:ln>
            <a:noFill/>
          </a:ln>
        </p:spPr>
      </p:pic>
      <p:pic>
        <p:nvPicPr>
          <p:cNvPr id="567" name="Google Shape;567;gf919c1f4cf_0_86"/>
          <p:cNvPicPr preferRelativeResize="0"/>
          <p:nvPr/>
        </p:nvPicPr>
        <p:blipFill>
          <a:blip r:embed="rId5">
            <a:alphaModFix/>
          </a:blip>
          <a:stretch>
            <a:fillRect/>
          </a:stretch>
        </p:blipFill>
        <p:spPr>
          <a:xfrm>
            <a:off x="2918238" y="2502750"/>
            <a:ext cx="570150" cy="570150"/>
          </a:xfrm>
          <a:prstGeom prst="rect">
            <a:avLst/>
          </a:prstGeom>
          <a:noFill/>
          <a:ln>
            <a:noFill/>
          </a:ln>
        </p:spPr>
      </p:pic>
      <p:pic>
        <p:nvPicPr>
          <p:cNvPr id="568" name="Google Shape;568;gf919c1f4cf_0_86"/>
          <p:cNvPicPr preferRelativeResize="0"/>
          <p:nvPr/>
        </p:nvPicPr>
        <p:blipFill>
          <a:blip r:embed="rId6">
            <a:alphaModFix/>
          </a:blip>
          <a:stretch>
            <a:fillRect/>
          </a:stretch>
        </p:blipFill>
        <p:spPr>
          <a:xfrm>
            <a:off x="4869650" y="3852538"/>
            <a:ext cx="468600" cy="468600"/>
          </a:xfrm>
          <a:prstGeom prst="rect">
            <a:avLst/>
          </a:prstGeom>
          <a:noFill/>
          <a:ln>
            <a:noFill/>
          </a:ln>
        </p:spPr>
      </p:pic>
      <p:pic>
        <p:nvPicPr>
          <p:cNvPr id="569" name="Google Shape;569;gf919c1f4cf_0_86"/>
          <p:cNvPicPr preferRelativeResize="0"/>
          <p:nvPr/>
        </p:nvPicPr>
        <p:blipFill>
          <a:blip r:embed="rId7">
            <a:alphaModFix/>
          </a:blip>
          <a:stretch>
            <a:fillRect/>
          </a:stretch>
        </p:blipFill>
        <p:spPr>
          <a:xfrm>
            <a:off x="2956350" y="3827150"/>
            <a:ext cx="570150" cy="570150"/>
          </a:xfrm>
          <a:prstGeom prst="rect">
            <a:avLst/>
          </a:prstGeom>
          <a:noFill/>
          <a:ln>
            <a:noFill/>
          </a:ln>
        </p:spPr>
      </p:pic>
      <p:pic>
        <p:nvPicPr>
          <p:cNvPr id="570" name="Google Shape;570;gf919c1f4cf_0_86"/>
          <p:cNvPicPr preferRelativeResize="0"/>
          <p:nvPr/>
        </p:nvPicPr>
        <p:blipFill>
          <a:blip r:embed="rId8">
            <a:alphaModFix/>
          </a:blip>
          <a:stretch>
            <a:fillRect/>
          </a:stretch>
        </p:blipFill>
        <p:spPr>
          <a:xfrm>
            <a:off x="6729250" y="2502750"/>
            <a:ext cx="570150" cy="570150"/>
          </a:xfrm>
          <a:prstGeom prst="rect">
            <a:avLst/>
          </a:prstGeom>
          <a:noFill/>
          <a:ln>
            <a:noFill/>
          </a:ln>
        </p:spPr>
      </p:pic>
      <p:pic>
        <p:nvPicPr>
          <p:cNvPr id="571" name="Google Shape;571;gf919c1f4cf_0_86"/>
          <p:cNvPicPr preferRelativeResize="0"/>
          <p:nvPr/>
        </p:nvPicPr>
        <p:blipFill>
          <a:blip r:embed="rId9">
            <a:alphaModFix/>
          </a:blip>
          <a:stretch>
            <a:fillRect/>
          </a:stretch>
        </p:blipFill>
        <p:spPr>
          <a:xfrm>
            <a:off x="1043050" y="3839250"/>
            <a:ext cx="570150" cy="570150"/>
          </a:xfrm>
          <a:prstGeom prst="rect">
            <a:avLst/>
          </a:prstGeom>
          <a:noFill/>
          <a:ln>
            <a:noFill/>
          </a:ln>
        </p:spPr>
      </p:pic>
      <p:pic>
        <p:nvPicPr>
          <p:cNvPr id="572" name="Google Shape;572;gf919c1f4cf_0_86"/>
          <p:cNvPicPr preferRelativeResize="0"/>
          <p:nvPr/>
        </p:nvPicPr>
        <p:blipFill>
          <a:blip r:embed="rId10">
            <a:alphaModFix/>
          </a:blip>
          <a:stretch>
            <a:fillRect/>
          </a:stretch>
        </p:blipFill>
        <p:spPr>
          <a:xfrm>
            <a:off x="6677225" y="3827150"/>
            <a:ext cx="570150" cy="570150"/>
          </a:xfrm>
          <a:prstGeom prst="rect">
            <a:avLst/>
          </a:prstGeom>
          <a:noFill/>
          <a:ln>
            <a:noFill/>
          </a:ln>
        </p:spPr>
      </p:pic>
      <p:sp>
        <p:nvSpPr>
          <p:cNvPr id="573" name="Google Shape;573;gf919c1f4cf_0_86"/>
          <p:cNvSpPr txBox="1"/>
          <p:nvPr/>
        </p:nvSpPr>
        <p:spPr>
          <a:xfrm>
            <a:off x="4290500" y="5151551"/>
            <a:ext cx="4422000" cy="461635"/>
          </a:xfrm>
          <a:prstGeom prst="rect">
            <a:avLst/>
          </a:prstGeom>
          <a:noFill/>
          <a:ln>
            <a:noFill/>
          </a:ln>
        </p:spPr>
        <p:txBody>
          <a:bodyPr spcFirstLastPara="1" wrap="square" lIns="91425" tIns="91425" rIns="91425" bIns="91425" anchor="t" anchorCtr="0">
            <a:spAutoFit/>
          </a:bodyPr>
          <a:lstStyle/>
          <a:p>
            <a:endParaRPr>
              <a:latin typeface="Barlow Light"/>
              <a:ea typeface="Barlow Light"/>
              <a:cs typeface="Barlow Light"/>
              <a:sym typeface="Barlow Light"/>
            </a:endParaRPr>
          </a:p>
        </p:txBody>
      </p:sp>
      <p:grpSp>
        <p:nvGrpSpPr>
          <p:cNvPr id="574" name="Google Shape;574;gf919c1f4cf_0_86"/>
          <p:cNvGrpSpPr/>
          <p:nvPr/>
        </p:nvGrpSpPr>
        <p:grpSpPr>
          <a:xfrm>
            <a:off x="2445252" y="4561801"/>
            <a:ext cx="1516133" cy="1234931"/>
            <a:chOff x="449857" y="2572925"/>
            <a:chExt cx="1750933" cy="1980008"/>
          </a:xfrm>
        </p:grpSpPr>
        <p:sp>
          <p:nvSpPr>
            <p:cNvPr id="575" name="Google Shape;575;gf919c1f4cf_0_86"/>
            <p:cNvSpPr/>
            <p:nvPr/>
          </p:nvSpPr>
          <p:spPr>
            <a:xfrm>
              <a:off x="449857" y="2572925"/>
              <a:ext cx="1750933" cy="1980008"/>
            </a:xfrm>
            <a:custGeom>
              <a:avLst/>
              <a:gdLst/>
              <a:ahLst/>
              <a:cxnLst/>
              <a:rect l="l" t="t" r="r" b="b"/>
              <a:pathLst>
                <a:path w="38804" h="55968" extrusionOk="0">
                  <a:moveTo>
                    <a:pt x="27356" y="1317"/>
                  </a:moveTo>
                  <a:cubicBezTo>
                    <a:pt x="27467" y="1317"/>
                    <a:pt x="27577" y="1319"/>
                    <a:pt x="27687" y="1325"/>
                  </a:cubicBezTo>
                  <a:cubicBezTo>
                    <a:pt x="28463" y="1348"/>
                    <a:pt x="29217" y="1325"/>
                    <a:pt x="29970" y="1507"/>
                  </a:cubicBezTo>
                  <a:cubicBezTo>
                    <a:pt x="30563" y="1644"/>
                    <a:pt x="31202" y="1622"/>
                    <a:pt x="31796" y="1736"/>
                  </a:cubicBezTo>
                  <a:cubicBezTo>
                    <a:pt x="32709" y="1941"/>
                    <a:pt x="33599" y="2192"/>
                    <a:pt x="34352" y="2786"/>
                  </a:cubicBezTo>
                  <a:cubicBezTo>
                    <a:pt x="35083" y="3356"/>
                    <a:pt x="35402" y="4155"/>
                    <a:pt x="35653" y="5000"/>
                  </a:cubicBezTo>
                  <a:cubicBezTo>
                    <a:pt x="36041" y="6324"/>
                    <a:pt x="36247" y="7647"/>
                    <a:pt x="36498" y="8994"/>
                  </a:cubicBezTo>
                  <a:cubicBezTo>
                    <a:pt x="36726" y="10204"/>
                    <a:pt x="36863" y="11436"/>
                    <a:pt x="37023" y="12646"/>
                  </a:cubicBezTo>
                  <a:cubicBezTo>
                    <a:pt x="37183" y="13833"/>
                    <a:pt x="37228" y="15020"/>
                    <a:pt x="37342" y="16207"/>
                  </a:cubicBezTo>
                  <a:cubicBezTo>
                    <a:pt x="37434" y="17394"/>
                    <a:pt x="37411" y="18581"/>
                    <a:pt x="37456" y="19768"/>
                  </a:cubicBezTo>
                  <a:cubicBezTo>
                    <a:pt x="37477" y="20040"/>
                    <a:pt x="37402" y="20159"/>
                    <a:pt x="37143" y="20159"/>
                  </a:cubicBezTo>
                  <a:cubicBezTo>
                    <a:pt x="37119" y="20159"/>
                    <a:pt x="37095" y="20158"/>
                    <a:pt x="37068" y="20156"/>
                  </a:cubicBezTo>
                  <a:cubicBezTo>
                    <a:pt x="36692" y="20110"/>
                    <a:pt x="36309" y="20093"/>
                    <a:pt x="35924" y="20093"/>
                  </a:cubicBezTo>
                  <a:cubicBezTo>
                    <a:pt x="35539" y="20093"/>
                    <a:pt x="35151" y="20110"/>
                    <a:pt x="34763" y="20133"/>
                  </a:cubicBezTo>
                  <a:cubicBezTo>
                    <a:pt x="33462" y="20201"/>
                    <a:pt x="32161" y="20156"/>
                    <a:pt x="30883" y="20201"/>
                  </a:cubicBezTo>
                  <a:cubicBezTo>
                    <a:pt x="29239" y="20270"/>
                    <a:pt x="27619" y="20293"/>
                    <a:pt x="25998" y="20293"/>
                  </a:cubicBezTo>
                  <a:cubicBezTo>
                    <a:pt x="24012" y="20293"/>
                    <a:pt x="22049" y="20270"/>
                    <a:pt x="20086" y="20247"/>
                  </a:cubicBezTo>
                  <a:cubicBezTo>
                    <a:pt x="19411" y="20247"/>
                    <a:pt x="18735" y="20276"/>
                    <a:pt x="18059" y="20276"/>
                  </a:cubicBezTo>
                  <a:cubicBezTo>
                    <a:pt x="17891" y="20276"/>
                    <a:pt x="17722" y="20274"/>
                    <a:pt x="17553" y="20270"/>
                  </a:cubicBezTo>
                  <a:cubicBezTo>
                    <a:pt x="16967" y="20239"/>
                    <a:pt x="16381" y="20229"/>
                    <a:pt x="15795" y="20229"/>
                  </a:cubicBezTo>
                  <a:cubicBezTo>
                    <a:pt x="14624" y="20229"/>
                    <a:pt x="13452" y="20270"/>
                    <a:pt x="12280" y="20270"/>
                  </a:cubicBezTo>
                  <a:cubicBezTo>
                    <a:pt x="10865" y="20293"/>
                    <a:pt x="9450" y="20430"/>
                    <a:pt x="8012" y="20521"/>
                  </a:cubicBezTo>
                  <a:cubicBezTo>
                    <a:pt x="6482" y="20589"/>
                    <a:pt x="4953" y="20658"/>
                    <a:pt x="3401" y="20726"/>
                  </a:cubicBezTo>
                  <a:cubicBezTo>
                    <a:pt x="2830" y="20749"/>
                    <a:pt x="2237" y="20772"/>
                    <a:pt x="1666" y="20863"/>
                  </a:cubicBezTo>
                  <a:cubicBezTo>
                    <a:pt x="1568" y="20876"/>
                    <a:pt x="1481" y="20886"/>
                    <a:pt x="1409" y="20886"/>
                  </a:cubicBezTo>
                  <a:cubicBezTo>
                    <a:pt x="1215" y="20886"/>
                    <a:pt x="1133" y="20808"/>
                    <a:pt x="1233" y="20475"/>
                  </a:cubicBezTo>
                  <a:cubicBezTo>
                    <a:pt x="1278" y="20384"/>
                    <a:pt x="1256" y="20270"/>
                    <a:pt x="1256" y="20156"/>
                  </a:cubicBezTo>
                  <a:lnTo>
                    <a:pt x="1210" y="20156"/>
                  </a:lnTo>
                  <a:cubicBezTo>
                    <a:pt x="1278" y="19243"/>
                    <a:pt x="1415" y="18330"/>
                    <a:pt x="1415" y="17417"/>
                  </a:cubicBezTo>
                  <a:cubicBezTo>
                    <a:pt x="1415" y="15522"/>
                    <a:pt x="1758" y="13673"/>
                    <a:pt x="1940" y="11825"/>
                  </a:cubicBezTo>
                  <a:cubicBezTo>
                    <a:pt x="2100" y="10501"/>
                    <a:pt x="2328" y="9154"/>
                    <a:pt x="3059" y="7990"/>
                  </a:cubicBezTo>
                  <a:cubicBezTo>
                    <a:pt x="3766" y="6894"/>
                    <a:pt x="4679" y="6050"/>
                    <a:pt x="5798" y="5365"/>
                  </a:cubicBezTo>
                  <a:cubicBezTo>
                    <a:pt x="6848" y="4749"/>
                    <a:pt x="7943" y="4224"/>
                    <a:pt x="9107" y="3881"/>
                  </a:cubicBezTo>
                  <a:cubicBezTo>
                    <a:pt x="10043" y="3607"/>
                    <a:pt x="10979" y="3356"/>
                    <a:pt x="11915" y="3151"/>
                  </a:cubicBezTo>
                  <a:cubicBezTo>
                    <a:pt x="14814" y="2489"/>
                    <a:pt x="17781" y="2284"/>
                    <a:pt x="20703" y="1804"/>
                  </a:cubicBezTo>
                  <a:cubicBezTo>
                    <a:pt x="22118" y="1576"/>
                    <a:pt x="23556" y="1485"/>
                    <a:pt x="25017" y="1462"/>
                  </a:cubicBezTo>
                  <a:cubicBezTo>
                    <a:pt x="25797" y="1442"/>
                    <a:pt x="26576" y="1317"/>
                    <a:pt x="27356" y="1317"/>
                  </a:cubicBezTo>
                  <a:close/>
                  <a:moveTo>
                    <a:pt x="36805" y="20751"/>
                  </a:moveTo>
                  <a:cubicBezTo>
                    <a:pt x="36915" y="20751"/>
                    <a:pt x="37025" y="20757"/>
                    <a:pt x="37137" y="20772"/>
                  </a:cubicBezTo>
                  <a:cubicBezTo>
                    <a:pt x="37411" y="20818"/>
                    <a:pt x="37525" y="20886"/>
                    <a:pt x="37525" y="21183"/>
                  </a:cubicBezTo>
                  <a:cubicBezTo>
                    <a:pt x="37548" y="23694"/>
                    <a:pt x="37593" y="26227"/>
                    <a:pt x="37616" y="28738"/>
                  </a:cubicBezTo>
                  <a:cubicBezTo>
                    <a:pt x="37616" y="30587"/>
                    <a:pt x="37662" y="32459"/>
                    <a:pt x="37548" y="34307"/>
                  </a:cubicBezTo>
                  <a:cubicBezTo>
                    <a:pt x="37434" y="36407"/>
                    <a:pt x="37411" y="38507"/>
                    <a:pt x="37274" y="40607"/>
                  </a:cubicBezTo>
                  <a:cubicBezTo>
                    <a:pt x="37160" y="42433"/>
                    <a:pt x="37023" y="44282"/>
                    <a:pt x="36886" y="46108"/>
                  </a:cubicBezTo>
                  <a:cubicBezTo>
                    <a:pt x="36749" y="47729"/>
                    <a:pt x="36612" y="49349"/>
                    <a:pt x="36406" y="50970"/>
                  </a:cubicBezTo>
                  <a:cubicBezTo>
                    <a:pt x="36338" y="51426"/>
                    <a:pt x="36133" y="51837"/>
                    <a:pt x="35813" y="52180"/>
                  </a:cubicBezTo>
                  <a:cubicBezTo>
                    <a:pt x="34991" y="53070"/>
                    <a:pt x="33964" y="53572"/>
                    <a:pt x="32823" y="53914"/>
                  </a:cubicBezTo>
                  <a:cubicBezTo>
                    <a:pt x="31111" y="54416"/>
                    <a:pt x="29331" y="54690"/>
                    <a:pt x="27550" y="54896"/>
                  </a:cubicBezTo>
                  <a:cubicBezTo>
                    <a:pt x="27436" y="54911"/>
                    <a:pt x="27322" y="54916"/>
                    <a:pt x="27207" y="54916"/>
                  </a:cubicBezTo>
                  <a:cubicBezTo>
                    <a:pt x="26977" y="54916"/>
                    <a:pt x="26744" y="54896"/>
                    <a:pt x="26500" y="54896"/>
                  </a:cubicBezTo>
                  <a:cubicBezTo>
                    <a:pt x="25709" y="54896"/>
                    <a:pt x="24918" y="54968"/>
                    <a:pt x="24126" y="54968"/>
                  </a:cubicBezTo>
                  <a:cubicBezTo>
                    <a:pt x="24028" y="54968"/>
                    <a:pt x="23929" y="54967"/>
                    <a:pt x="23830" y="54964"/>
                  </a:cubicBezTo>
                  <a:cubicBezTo>
                    <a:pt x="23162" y="54964"/>
                    <a:pt x="22494" y="55003"/>
                    <a:pt x="21827" y="55003"/>
                  </a:cubicBezTo>
                  <a:cubicBezTo>
                    <a:pt x="21604" y="55003"/>
                    <a:pt x="21382" y="54998"/>
                    <a:pt x="21159" y="54987"/>
                  </a:cubicBezTo>
                  <a:cubicBezTo>
                    <a:pt x="19402" y="54919"/>
                    <a:pt x="17667" y="54873"/>
                    <a:pt x="15932" y="54713"/>
                  </a:cubicBezTo>
                  <a:cubicBezTo>
                    <a:pt x="14380" y="54531"/>
                    <a:pt x="12828" y="54325"/>
                    <a:pt x="11299" y="54006"/>
                  </a:cubicBezTo>
                  <a:cubicBezTo>
                    <a:pt x="10157" y="53755"/>
                    <a:pt x="8993" y="53435"/>
                    <a:pt x="7875" y="52933"/>
                  </a:cubicBezTo>
                  <a:cubicBezTo>
                    <a:pt x="7122" y="52613"/>
                    <a:pt x="6368" y="52294"/>
                    <a:pt x="5661" y="51814"/>
                  </a:cubicBezTo>
                  <a:cubicBezTo>
                    <a:pt x="4428" y="50924"/>
                    <a:pt x="3835" y="49669"/>
                    <a:pt x="3378" y="48276"/>
                  </a:cubicBezTo>
                  <a:cubicBezTo>
                    <a:pt x="2602" y="45971"/>
                    <a:pt x="2351" y="43552"/>
                    <a:pt x="2054" y="41155"/>
                  </a:cubicBezTo>
                  <a:cubicBezTo>
                    <a:pt x="1826" y="39489"/>
                    <a:pt x="1644" y="37822"/>
                    <a:pt x="1552" y="36133"/>
                  </a:cubicBezTo>
                  <a:cubicBezTo>
                    <a:pt x="1438" y="34536"/>
                    <a:pt x="1347" y="32915"/>
                    <a:pt x="1233" y="31294"/>
                  </a:cubicBezTo>
                  <a:cubicBezTo>
                    <a:pt x="1119" y="29560"/>
                    <a:pt x="1141" y="27848"/>
                    <a:pt x="1119" y="26113"/>
                  </a:cubicBezTo>
                  <a:cubicBezTo>
                    <a:pt x="1096" y="24812"/>
                    <a:pt x="1256" y="23534"/>
                    <a:pt x="1141" y="22256"/>
                  </a:cubicBezTo>
                  <a:cubicBezTo>
                    <a:pt x="1119" y="21959"/>
                    <a:pt x="1187" y="21753"/>
                    <a:pt x="1644" y="21753"/>
                  </a:cubicBezTo>
                  <a:cubicBezTo>
                    <a:pt x="1771" y="21757"/>
                    <a:pt x="1899" y="21758"/>
                    <a:pt x="2027" y="21758"/>
                  </a:cubicBezTo>
                  <a:cubicBezTo>
                    <a:pt x="2817" y="21758"/>
                    <a:pt x="3620" y="21705"/>
                    <a:pt x="4405" y="21685"/>
                  </a:cubicBezTo>
                  <a:cubicBezTo>
                    <a:pt x="5866" y="21617"/>
                    <a:pt x="7350" y="21525"/>
                    <a:pt x="8811" y="21434"/>
                  </a:cubicBezTo>
                  <a:cubicBezTo>
                    <a:pt x="10089" y="21365"/>
                    <a:pt x="11367" y="21320"/>
                    <a:pt x="12645" y="21229"/>
                  </a:cubicBezTo>
                  <a:cubicBezTo>
                    <a:pt x="14494" y="21114"/>
                    <a:pt x="16320" y="21160"/>
                    <a:pt x="18169" y="21114"/>
                  </a:cubicBezTo>
                  <a:cubicBezTo>
                    <a:pt x="18431" y="21107"/>
                    <a:pt x="18693" y="21104"/>
                    <a:pt x="18955" y="21104"/>
                  </a:cubicBezTo>
                  <a:cubicBezTo>
                    <a:pt x="20291" y="21104"/>
                    <a:pt x="21627" y="21187"/>
                    <a:pt x="22962" y="21206"/>
                  </a:cubicBezTo>
                  <a:cubicBezTo>
                    <a:pt x="23150" y="21211"/>
                    <a:pt x="23339" y="21212"/>
                    <a:pt x="23527" y="21212"/>
                  </a:cubicBezTo>
                  <a:cubicBezTo>
                    <a:pt x="24040" y="21212"/>
                    <a:pt x="24552" y="21199"/>
                    <a:pt x="25057" y="21199"/>
                  </a:cubicBezTo>
                  <a:cubicBezTo>
                    <a:pt x="25242" y="21199"/>
                    <a:pt x="25427" y="21201"/>
                    <a:pt x="25610" y="21206"/>
                  </a:cubicBezTo>
                  <a:cubicBezTo>
                    <a:pt x="26061" y="21227"/>
                    <a:pt x="26511" y="21234"/>
                    <a:pt x="26960" y="21234"/>
                  </a:cubicBezTo>
                  <a:cubicBezTo>
                    <a:pt x="28211" y="21234"/>
                    <a:pt x="29455" y="21174"/>
                    <a:pt x="30698" y="21174"/>
                  </a:cubicBezTo>
                  <a:cubicBezTo>
                    <a:pt x="30950" y="21174"/>
                    <a:pt x="31201" y="21177"/>
                    <a:pt x="31453" y="21183"/>
                  </a:cubicBezTo>
                  <a:cubicBezTo>
                    <a:pt x="31509" y="21184"/>
                    <a:pt x="31564" y="21185"/>
                    <a:pt x="31620" y="21185"/>
                  </a:cubicBezTo>
                  <a:cubicBezTo>
                    <a:pt x="32559" y="21185"/>
                    <a:pt x="33498" y="21021"/>
                    <a:pt x="34437" y="21021"/>
                  </a:cubicBezTo>
                  <a:cubicBezTo>
                    <a:pt x="34492" y="21021"/>
                    <a:pt x="34548" y="21022"/>
                    <a:pt x="34603" y="21023"/>
                  </a:cubicBezTo>
                  <a:cubicBezTo>
                    <a:pt x="34628" y="21024"/>
                    <a:pt x="34653" y="21024"/>
                    <a:pt x="34678" y="21024"/>
                  </a:cubicBezTo>
                  <a:cubicBezTo>
                    <a:pt x="35405" y="21024"/>
                    <a:pt x="36087" y="20751"/>
                    <a:pt x="36805" y="20751"/>
                  </a:cubicBezTo>
                  <a:close/>
                  <a:moveTo>
                    <a:pt x="26619" y="0"/>
                  </a:moveTo>
                  <a:cubicBezTo>
                    <a:pt x="24315" y="0"/>
                    <a:pt x="22074" y="578"/>
                    <a:pt x="19790" y="891"/>
                  </a:cubicBezTo>
                  <a:cubicBezTo>
                    <a:pt x="18671" y="1051"/>
                    <a:pt x="17576" y="1256"/>
                    <a:pt x="16434" y="1371"/>
                  </a:cubicBezTo>
                  <a:cubicBezTo>
                    <a:pt x="14859" y="1507"/>
                    <a:pt x="13262" y="1759"/>
                    <a:pt x="11709" y="2078"/>
                  </a:cubicBezTo>
                  <a:cubicBezTo>
                    <a:pt x="10294" y="2375"/>
                    <a:pt x="8902" y="2809"/>
                    <a:pt x="7532" y="3334"/>
                  </a:cubicBezTo>
                  <a:cubicBezTo>
                    <a:pt x="6734" y="3653"/>
                    <a:pt x="5958" y="4018"/>
                    <a:pt x="5250" y="4498"/>
                  </a:cubicBezTo>
                  <a:cubicBezTo>
                    <a:pt x="4246" y="5137"/>
                    <a:pt x="3355" y="5890"/>
                    <a:pt x="2602" y="6826"/>
                  </a:cubicBezTo>
                  <a:cubicBezTo>
                    <a:pt x="2100" y="7442"/>
                    <a:pt x="1735" y="8104"/>
                    <a:pt x="1507" y="8812"/>
                  </a:cubicBezTo>
                  <a:cubicBezTo>
                    <a:pt x="1187" y="9884"/>
                    <a:pt x="1027" y="10980"/>
                    <a:pt x="845" y="12098"/>
                  </a:cubicBezTo>
                  <a:cubicBezTo>
                    <a:pt x="594" y="13514"/>
                    <a:pt x="525" y="14929"/>
                    <a:pt x="342" y="16344"/>
                  </a:cubicBezTo>
                  <a:cubicBezTo>
                    <a:pt x="228" y="17394"/>
                    <a:pt x="160" y="18421"/>
                    <a:pt x="137" y="19471"/>
                  </a:cubicBezTo>
                  <a:cubicBezTo>
                    <a:pt x="114" y="20704"/>
                    <a:pt x="91" y="21936"/>
                    <a:pt x="46" y="23169"/>
                  </a:cubicBezTo>
                  <a:cubicBezTo>
                    <a:pt x="0" y="24059"/>
                    <a:pt x="46" y="24972"/>
                    <a:pt x="23" y="25862"/>
                  </a:cubicBezTo>
                  <a:cubicBezTo>
                    <a:pt x="0" y="26889"/>
                    <a:pt x="23" y="27916"/>
                    <a:pt x="46" y="28921"/>
                  </a:cubicBezTo>
                  <a:cubicBezTo>
                    <a:pt x="46" y="29925"/>
                    <a:pt x="183" y="30929"/>
                    <a:pt x="183" y="31934"/>
                  </a:cubicBezTo>
                  <a:cubicBezTo>
                    <a:pt x="183" y="33554"/>
                    <a:pt x="342" y="35152"/>
                    <a:pt x="479" y="36773"/>
                  </a:cubicBezTo>
                  <a:cubicBezTo>
                    <a:pt x="685" y="38918"/>
                    <a:pt x="959" y="41064"/>
                    <a:pt x="1256" y="43209"/>
                  </a:cubicBezTo>
                  <a:cubicBezTo>
                    <a:pt x="1552" y="45264"/>
                    <a:pt x="1940" y="47295"/>
                    <a:pt x="2671" y="49258"/>
                  </a:cubicBezTo>
                  <a:cubicBezTo>
                    <a:pt x="3173" y="50627"/>
                    <a:pt x="3972" y="51746"/>
                    <a:pt x="5159" y="52568"/>
                  </a:cubicBezTo>
                  <a:cubicBezTo>
                    <a:pt x="6505" y="53481"/>
                    <a:pt x="8057" y="53983"/>
                    <a:pt x="9610" y="54439"/>
                  </a:cubicBezTo>
                  <a:cubicBezTo>
                    <a:pt x="11070" y="54896"/>
                    <a:pt x="12600" y="55078"/>
                    <a:pt x="14106" y="55352"/>
                  </a:cubicBezTo>
                  <a:cubicBezTo>
                    <a:pt x="16046" y="55717"/>
                    <a:pt x="18009" y="55786"/>
                    <a:pt x="19949" y="55877"/>
                  </a:cubicBezTo>
                  <a:cubicBezTo>
                    <a:pt x="20889" y="55930"/>
                    <a:pt x="21836" y="55968"/>
                    <a:pt x="22751" y="55968"/>
                  </a:cubicBezTo>
                  <a:cubicBezTo>
                    <a:pt x="23414" y="55968"/>
                    <a:pt x="24060" y="55948"/>
                    <a:pt x="24674" y="55900"/>
                  </a:cubicBezTo>
                  <a:cubicBezTo>
                    <a:pt x="25161" y="55900"/>
                    <a:pt x="25567" y="55920"/>
                    <a:pt x="25952" y="55920"/>
                  </a:cubicBezTo>
                  <a:cubicBezTo>
                    <a:pt x="26145" y="55920"/>
                    <a:pt x="26333" y="55915"/>
                    <a:pt x="26523" y="55900"/>
                  </a:cubicBezTo>
                  <a:cubicBezTo>
                    <a:pt x="28326" y="55786"/>
                    <a:pt x="30107" y="55581"/>
                    <a:pt x="31887" y="55170"/>
                  </a:cubicBezTo>
                  <a:cubicBezTo>
                    <a:pt x="33599" y="54782"/>
                    <a:pt x="35197" y="54234"/>
                    <a:pt x="36475" y="52910"/>
                  </a:cubicBezTo>
                  <a:cubicBezTo>
                    <a:pt x="36840" y="52522"/>
                    <a:pt x="37091" y="52088"/>
                    <a:pt x="37228" y="51586"/>
                  </a:cubicBezTo>
                  <a:cubicBezTo>
                    <a:pt x="37479" y="50764"/>
                    <a:pt x="37502" y="49897"/>
                    <a:pt x="37593" y="49053"/>
                  </a:cubicBezTo>
                  <a:cubicBezTo>
                    <a:pt x="37730" y="47820"/>
                    <a:pt x="37890" y="46587"/>
                    <a:pt x="38004" y="45355"/>
                  </a:cubicBezTo>
                  <a:cubicBezTo>
                    <a:pt x="38164" y="43574"/>
                    <a:pt x="38324" y="41771"/>
                    <a:pt x="38392" y="39968"/>
                  </a:cubicBezTo>
                  <a:cubicBezTo>
                    <a:pt x="38438" y="38599"/>
                    <a:pt x="38575" y="37252"/>
                    <a:pt x="38598" y="35882"/>
                  </a:cubicBezTo>
                  <a:cubicBezTo>
                    <a:pt x="38643" y="33919"/>
                    <a:pt x="38780" y="31956"/>
                    <a:pt x="38803" y="29993"/>
                  </a:cubicBezTo>
                  <a:cubicBezTo>
                    <a:pt x="38803" y="29195"/>
                    <a:pt x="38780" y="28396"/>
                    <a:pt x="38712" y="27620"/>
                  </a:cubicBezTo>
                  <a:cubicBezTo>
                    <a:pt x="38598" y="26136"/>
                    <a:pt x="38735" y="24629"/>
                    <a:pt x="38643" y="23146"/>
                  </a:cubicBezTo>
                  <a:cubicBezTo>
                    <a:pt x="38552" y="21731"/>
                    <a:pt x="38598" y="20293"/>
                    <a:pt x="38529" y="18855"/>
                  </a:cubicBezTo>
                  <a:cubicBezTo>
                    <a:pt x="38438" y="17371"/>
                    <a:pt x="38415" y="15887"/>
                    <a:pt x="38324" y="14404"/>
                  </a:cubicBezTo>
                  <a:cubicBezTo>
                    <a:pt x="38187" y="12304"/>
                    <a:pt x="37844" y="10250"/>
                    <a:pt x="37502" y="8218"/>
                  </a:cubicBezTo>
                  <a:cubicBezTo>
                    <a:pt x="37274" y="6757"/>
                    <a:pt x="36977" y="5319"/>
                    <a:pt x="36475" y="3904"/>
                  </a:cubicBezTo>
                  <a:cubicBezTo>
                    <a:pt x="35950" y="2420"/>
                    <a:pt x="34946" y="1393"/>
                    <a:pt x="33485" y="846"/>
                  </a:cubicBezTo>
                  <a:cubicBezTo>
                    <a:pt x="31316" y="47"/>
                    <a:pt x="29034" y="47"/>
                    <a:pt x="26751" y="1"/>
                  </a:cubicBezTo>
                  <a:cubicBezTo>
                    <a:pt x="26707" y="1"/>
                    <a:pt x="26663" y="0"/>
                    <a:pt x="2661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76" name="Google Shape;576;gf919c1f4cf_0_86"/>
            <p:cNvSpPr/>
            <p:nvPr/>
          </p:nvSpPr>
          <p:spPr>
            <a:xfrm>
              <a:off x="499263" y="3306988"/>
              <a:ext cx="1649994" cy="1211786"/>
            </a:xfrm>
            <a:custGeom>
              <a:avLst/>
              <a:gdLst/>
              <a:ahLst/>
              <a:cxnLst/>
              <a:rect l="l" t="t" r="r" b="b"/>
              <a:pathLst>
                <a:path w="36567" h="34253" extrusionOk="0">
                  <a:moveTo>
                    <a:pt x="35710" y="1"/>
                  </a:moveTo>
                  <a:cubicBezTo>
                    <a:pt x="34992" y="1"/>
                    <a:pt x="34310" y="274"/>
                    <a:pt x="33583" y="274"/>
                  </a:cubicBezTo>
                  <a:cubicBezTo>
                    <a:pt x="33558" y="274"/>
                    <a:pt x="33533" y="274"/>
                    <a:pt x="33508" y="273"/>
                  </a:cubicBezTo>
                  <a:cubicBezTo>
                    <a:pt x="33453" y="272"/>
                    <a:pt x="33397" y="271"/>
                    <a:pt x="33342" y="271"/>
                  </a:cubicBezTo>
                  <a:cubicBezTo>
                    <a:pt x="32403" y="271"/>
                    <a:pt x="31464" y="435"/>
                    <a:pt x="30525" y="435"/>
                  </a:cubicBezTo>
                  <a:cubicBezTo>
                    <a:pt x="30469" y="435"/>
                    <a:pt x="30414" y="434"/>
                    <a:pt x="30358" y="433"/>
                  </a:cubicBezTo>
                  <a:cubicBezTo>
                    <a:pt x="30106" y="427"/>
                    <a:pt x="29855" y="424"/>
                    <a:pt x="29603" y="424"/>
                  </a:cubicBezTo>
                  <a:cubicBezTo>
                    <a:pt x="28360" y="424"/>
                    <a:pt x="27116" y="484"/>
                    <a:pt x="25865" y="484"/>
                  </a:cubicBezTo>
                  <a:cubicBezTo>
                    <a:pt x="25416" y="484"/>
                    <a:pt x="24966" y="477"/>
                    <a:pt x="24515" y="456"/>
                  </a:cubicBezTo>
                  <a:cubicBezTo>
                    <a:pt x="24332" y="451"/>
                    <a:pt x="24147" y="449"/>
                    <a:pt x="23962" y="449"/>
                  </a:cubicBezTo>
                  <a:cubicBezTo>
                    <a:pt x="23457" y="449"/>
                    <a:pt x="22945" y="462"/>
                    <a:pt x="22432" y="462"/>
                  </a:cubicBezTo>
                  <a:cubicBezTo>
                    <a:pt x="22244" y="462"/>
                    <a:pt x="22055" y="461"/>
                    <a:pt x="21867" y="456"/>
                  </a:cubicBezTo>
                  <a:cubicBezTo>
                    <a:pt x="20532" y="437"/>
                    <a:pt x="19196" y="354"/>
                    <a:pt x="17860" y="354"/>
                  </a:cubicBezTo>
                  <a:cubicBezTo>
                    <a:pt x="17598" y="354"/>
                    <a:pt x="17336" y="357"/>
                    <a:pt x="17074" y="364"/>
                  </a:cubicBezTo>
                  <a:cubicBezTo>
                    <a:pt x="15225" y="410"/>
                    <a:pt x="13399" y="364"/>
                    <a:pt x="11550" y="479"/>
                  </a:cubicBezTo>
                  <a:cubicBezTo>
                    <a:pt x="10272" y="570"/>
                    <a:pt x="8994" y="615"/>
                    <a:pt x="7716" y="684"/>
                  </a:cubicBezTo>
                  <a:cubicBezTo>
                    <a:pt x="6255" y="775"/>
                    <a:pt x="4771" y="867"/>
                    <a:pt x="3310" y="935"/>
                  </a:cubicBezTo>
                  <a:cubicBezTo>
                    <a:pt x="2525" y="955"/>
                    <a:pt x="1722" y="1008"/>
                    <a:pt x="932" y="1008"/>
                  </a:cubicBezTo>
                  <a:cubicBezTo>
                    <a:pt x="804" y="1008"/>
                    <a:pt x="676" y="1007"/>
                    <a:pt x="549" y="1003"/>
                  </a:cubicBezTo>
                  <a:cubicBezTo>
                    <a:pt x="92" y="1003"/>
                    <a:pt x="24" y="1209"/>
                    <a:pt x="46" y="1506"/>
                  </a:cubicBezTo>
                  <a:cubicBezTo>
                    <a:pt x="161" y="2784"/>
                    <a:pt x="1" y="4062"/>
                    <a:pt x="24" y="5363"/>
                  </a:cubicBezTo>
                  <a:cubicBezTo>
                    <a:pt x="46" y="7098"/>
                    <a:pt x="24" y="8810"/>
                    <a:pt x="138" y="10544"/>
                  </a:cubicBezTo>
                  <a:cubicBezTo>
                    <a:pt x="252" y="12165"/>
                    <a:pt x="343" y="13786"/>
                    <a:pt x="457" y="15383"/>
                  </a:cubicBezTo>
                  <a:cubicBezTo>
                    <a:pt x="549" y="17072"/>
                    <a:pt x="731" y="18739"/>
                    <a:pt x="959" y="20405"/>
                  </a:cubicBezTo>
                  <a:cubicBezTo>
                    <a:pt x="1256" y="22802"/>
                    <a:pt x="1507" y="25221"/>
                    <a:pt x="2283" y="27526"/>
                  </a:cubicBezTo>
                  <a:cubicBezTo>
                    <a:pt x="2740" y="28919"/>
                    <a:pt x="3333" y="30174"/>
                    <a:pt x="4566" y="31064"/>
                  </a:cubicBezTo>
                  <a:cubicBezTo>
                    <a:pt x="5273" y="31544"/>
                    <a:pt x="6027" y="31863"/>
                    <a:pt x="6780" y="32183"/>
                  </a:cubicBezTo>
                  <a:cubicBezTo>
                    <a:pt x="7898" y="32685"/>
                    <a:pt x="9062" y="33005"/>
                    <a:pt x="10204" y="33256"/>
                  </a:cubicBezTo>
                  <a:cubicBezTo>
                    <a:pt x="11733" y="33575"/>
                    <a:pt x="13285" y="33781"/>
                    <a:pt x="14837" y="33963"/>
                  </a:cubicBezTo>
                  <a:cubicBezTo>
                    <a:pt x="16572" y="34123"/>
                    <a:pt x="18307" y="34169"/>
                    <a:pt x="20064" y="34237"/>
                  </a:cubicBezTo>
                  <a:cubicBezTo>
                    <a:pt x="20287" y="34248"/>
                    <a:pt x="20509" y="34253"/>
                    <a:pt x="20732" y="34253"/>
                  </a:cubicBezTo>
                  <a:cubicBezTo>
                    <a:pt x="21399" y="34253"/>
                    <a:pt x="22067" y="34214"/>
                    <a:pt x="22735" y="34214"/>
                  </a:cubicBezTo>
                  <a:cubicBezTo>
                    <a:pt x="22834" y="34217"/>
                    <a:pt x="22933" y="34218"/>
                    <a:pt x="23031" y="34218"/>
                  </a:cubicBezTo>
                  <a:cubicBezTo>
                    <a:pt x="23823" y="34218"/>
                    <a:pt x="24614" y="34146"/>
                    <a:pt x="25405" y="34146"/>
                  </a:cubicBezTo>
                  <a:cubicBezTo>
                    <a:pt x="25649" y="34146"/>
                    <a:pt x="25882" y="34166"/>
                    <a:pt x="26112" y="34166"/>
                  </a:cubicBezTo>
                  <a:cubicBezTo>
                    <a:pt x="26227" y="34166"/>
                    <a:pt x="26341" y="34161"/>
                    <a:pt x="26455" y="34146"/>
                  </a:cubicBezTo>
                  <a:cubicBezTo>
                    <a:pt x="28236" y="33940"/>
                    <a:pt x="30016" y="33666"/>
                    <a:pt x="31728" y="33164"/>
                  </a:cubicBezTo>
                  <a:cubicBezTo>
                    <a:pt x="32869" y="32822"/>
                    <a:pt x="33896" y="32320"/>
                    <a:pt x="34718" y="31430"/>
                  </a:cubicBezTo>
                  <a:cubicBezTo>
                    <a:pt x="35038" y="31087"/>
                    <a:pt x="35243" y="30676"/>
                    <a:pt x="35311" y="30220"/>
                  </a:cubicBezTo>
                  <a:cubicBezTo>
                    <a:pt x="35517" y="28599"/>
                    <a:pt x="35654" y="26979"/>
                    <a:pt x="35791" y="25358"/>
                  </a:cubicBezTo>
                  <a:cubicBezTo>
                    <a:pt x="35928" y="23532"/>
                    <a:pt x="36065" y="21683"/>
                    <a:pt x="36179" y="19857"/>
                  </a:cubicBezTo>
                  <a:cubicBezTo>
                    <a:pt x="36316" y="17757"/>
                    <a:pt x="36339" y="15657"/>
                    <a:pt x="36453" y="13557"/>
                  </a:cubicBezTo>
                  <a:cubicBezTo>
                    <a:pt x="36567" y="11709"/>
                    <a:pt x="36521" y="9837"/>
                    <a:pt x="36521" y="7988"/>
                  </a:cubicBezTo>
                  <a:cubicBezTo>
                    <a:pt x="36498" y="5477"/>
                    <a:pt x="36453" y="2944"/>
                    <a:pt x="36430" y="433"/>
                  </a:cubicBezTo>
                  <a:cubicBezTo>
                    <a:pt x="36430" y="136"/>
                    <a:pt x="36316" y="68"/>
                    <a:pt x="36042" y="22"/>
                  </a:cubicBezTo>
                  <a:cubicBezTo>
                    <a:pt x="35930" y="7"/>
                    <a:pt x="35820" y="1"/>
                    <a:pt x="3571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77" name="Google Shape;577;gf919c1f4cf_0_86"/>
            <p:cNvSpPr/>
            <p:nvPr/>
          </p:nvSpPr>
          <p:spPr>
            <a:xfrm>
              <a:off x="500933" y="2619481"/>
              <a:ext cx="1640022" cy="692373"/>
            </a:xfrm>
            <a:custGeom>
              <a:avLst/>
              <a:gdLst/>
              <a:ahLst/>
              <a:cxnLst/>
              <a:rect l="l" t="t" r="r" b="b"/>
              <a:pathLst>
                <a:path w="36346" h="19571" extrusionOk="0">
                  <a:moveTo>
                    <a:pt x="26246" y="1"/>
                  </a:moveTo>
                  <a:cubicBezTo>
                    <a:pt x="25462" y="1"/>
                    <a:pt x="24665" y="126"/>
                    <a:pt x="23885" y="146"/>
                  </a:cubicBezTo>
                  <a:cubicBezTo>
                    <a:pt x="22447" y="169"/>
                    <a:pt x="20986" y="260"/>
                    <a:pt x="19571" y="488"/>
                  </a:cubicBezTo>
                  <a:cubicBezTo>
                    <a:pt x="16649" y="968"/>
                    <a:pt x="13682" y="1173"/>
                    <a:pt x="10783" y="1835"/>
                  </a:cubicBezTo>
                  <a:cubicBezTo>
                    <a:pt x="9847" y="2040"/>
                    <a:pt x="8911" y="2291"/>
                    <a:pt x="7975" y="2565"/>
                  </a:cubicBezTo>
                  <a:cubicBezTo>
                    <a:pt x="6811" y="2908"/>
                    <a:pt x="5716" y="3433"/>
                    <a:pt x="4666" y="4049"/>
                  </a:cubicBezTo>
                  <a:cubicBezTo>
                    <a:pt x="3547" y="4734"/>
                    <a:pt x="2634" y="5578"/>
                    <a:pt x="1950" y="6674"/>
                  </a:cubicBezTo>
                  <a:cubicBezTo>
                    <a:pt x="1196" y="7838"/>
                    <a:pt x="968" y="9185"/>
                    <a:pt x="831" y="10509"/>
                  </a:cubicBezTo>
                  <a:cubicBezTo>
                    <a:pt x="626" y="12357"/>
                    <a:pt x="283" y="14206"/>
                    <a:pt x="283" y="16101"/>
                  </a:cubicBezTo>
                  <a:cubicBezTo>
                    <a:pt x="283" y="17014"/>
                    <a:pt x="146" y="17927"/>
                    <a:pt x="78" y="18840"/>
                  </a:cubicBezTo>
                  <a:lnTo>
                    <a:pt x="124" y="18840"/>
                  </a:lnTo>
                  <a:cubicBezTo>
                    <a:pt x="124" y="18954"/>
                    <a:pt x="146" y="19068"/>
                    <a:pt x="101" y="19159"/>
                  </a:cubicBezTo>
                  <a:cubicBezTo>
                    <a:pt x="1" y="19492"/>
                    <a:pt x="83" y="19570"/>
                    <a:pt x="277" y="19570"/>
                  </a:cubicBezTo>
                  <a:cubicBezTo>
                    <a:pt x="349" y="19570"/>
                    <a:pt x="436" y="19560"/>
                    <a:pt x="534" y="19547"/>
                  </a:cubicBezTo>
                  <a:cubicBezTo>
                    <a:pt x="1105" y="19456"/>
                    <a:pt x="1698" y="19433"/>
                    <a:pt x="2292" y="19410"/>
                  </a:cubicBezTo>
                  <a:cubicBezTo>
                    <a:pt x="3821" y="19342"/>
                    <a:pt x="5350" y="19273"/>
                    <a:pt x="6903" y="19205"/>
                  </a:cubicBezTo>
                  <a:cubicBezTo>
                    <a:pt x="8318" y="19114"/>
                    <a:pt x="9733" y="18977"/>
                    <a:pt x="11148" y="18954"/>
                  </a:cubicBezTo>
                  <a:cubicBezTo>
                    <a:pt x="12320" y="18954"/>
                    <a:pt x="13492" y="18913"/>
                    <a:pt x="14663" y="18913"/>
                  </a:cubicBezTo>
                  <a:cubicBezTo>
                    <a:pt x="15249" y="18913"/>
                    <a:pt x="15835" y="18923"/>
                    <a:pt x="16421" y="18954"/>
                  </a:cubicBezTo>
                  <a:cubicBezTo>
                    <a:pt x="16590" y="18958"/>
                    <a:pt x="16759" y="18960"/>
                    <a:pt x="16927" y="18960"/>
                  </a:cubicBezTo>
                  <a:cubicBezTo>
                    <a:pt x="17603" y="18960"/>
                    <a:pt x="18279" y="18931"/>
                    <a:pt x="18954" y="18931"/>
                  </a:cubicBezTo>
                  <a:cubicBezTo>
                    <a:pt x="20917" y="18954"/>
                    <a:pt x="22903" y="18977"/>
                    <a:pt x="24866" y="18977"/>
                  </a:cubicBezTo>
                  <a:cubicBezTo>
                    <a:pt x="26487" y="18977"/>
                    <a:pt x="28107" y="18954"/>
                    <a:pt x="29751" y="18885"/>
                  </a:cubicBezTo>
                  <a:cubicBezTo>
                    <a:pt x="31052" y="18840"/>
                    <a:pt x="32353" y="18885"/>
                    <a:pt x="33631" y="18817"/>
                  </a:cubicBezTo>
                  <a:cubicBezTo>
                    <a:pt x="34019" y="18794"/>
                    <a:pt x="34407" y="18777"/>
                    <a:pt x="34795" y="18777"/>
                  </a:cubicBezTo>
                  <a:cubicBezTo>
                    <a:pt x="35183" y="18777"/>
                    <a:pt x="35571" y="18794"/>
                    <a:pt x="35959" y="18840"/>
                  </a:cubicBezTo>
                  <a:cubicBezTo>
                    <a:pt x="35984" y="18842"/>
                    <a:pt x="36007" y="18843"/>
                    <a:pt x="36028" y="18843"/>
                  </a:cubicBezTo>
                  <a:cubicBezTo>
                    <a:pt x="36270" y="18843"/>
                    <a:pt x="36345" y="18724"/>
                    <a:pt x="36324" y="18452"/>
                  </a:cubicBezTo>
                  <a:cubicBezTo>
                    <a:pt x="36302" y="17265"/>
                    <a:pt x="36302" y="16078"/>
                    <a:pt x="36210" y="14891"/>
                  </a:cubicBezTo>
                  <a:cubicBezTo>
                    <a:pt x="36096" y="13704"/>
                    <a:pt x="36051" y="12517"/>
                    <a:pt x="35914" y="11330"/>
                  </a:cubicBezTo>
                  <a:cubicBezTo>
                    <a:pt x="35754" y="10120"/>
                    <a:pt x="35594" y="8888"/>
                    <a:pt x="35366" y="7678"/>
                  </a:cubicBezTo>
                  <a:cubicBezTo>
                    <a:pt x="35115" y="6331"/>
                    <a:pt x="34909" y="5008"/>
                    <a:pt x="34521" y="3684"/>
                  </a:cubicBezTo>
                  <a:cubicBezTo>
                    <a:pt x="34270" y="2839"/>
                    <a:pt x="33951" y="2040"/>
                    <a:pt x="33220" y="1470"/>
                  </a:cubicBezTo>
                  <a:cubicBezTo>
                    <a:pt x="32490" y="876"/>
                    <a:pt x="31577" y="625"/>
                    <a:pt x="30664" y="420"/>
                  </a:cubicBezTo>
                  <a:cubicBezTo>
                    <a:pt x="30070" y="306"/>
                    <a:pt x="29431" y="328"/>
                    <a:pt x="28838" y="191"/>
                  </a:cubicBezTo>
                  <a:cubicBezTo>
                    <a:pt x="28085" y="9"/>
                    <a:pt x="27331" y="32"/>
                    <a:pt x="26578" y="9"/>
                  </a:cubicBezTo>
                  <a:cubicBezTo>
                    <a:pt x="26468" y="3"/>
                    <a:pt x="26357" y="1"/>
                    <a:pt x="2624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578" name="Google Shape;578;gf919c1f4cf_0_86"/>
          <p:cNvSpPr txBox="1"/>
          <p:nvPr/>
        </p:nvSpPr>
        <p:spPr>
          <a:xfrm>
            <a:off x="2693327" y="4733000"/>
            <a:ext cx="1020000" cy="268200"/>
          </a:xfrm>
          <a:prstGeom prst="rect">
            <a:avLst/>
          </a:prstGeom>
          <a:noFill/>
          <a:ln>
            <a:noFill/>
          </a:ln>
        </p:spPr>
        <p:txBody>
          <a:bodyPr spcFirstLastPara="1" wrap="square" lIns="91425" tIns="91425" rIns="91425" bIns="91425" anchor="ctr" anchorCtr="0">
            <a:noAutofit/>
          </a:bodyPr>
          <a:lstStyle/>
          <a:p>
            <a:pPr algn="ctr">
              <a:buClr>
                <a:srgbClr val="000000"/>
              </a:buClr>
              <a:buSzPts val="1100"/>
            </a:pPr>
            <a:r>
              <a:rPr lang="en" sz="1900" b="1">
                <a:latin typeface="Fira Sans Extra Condensed"/>
                <a:ea typeface="Fira Sans Extra Condensed"/>
                <a:cs typeface="Fira Sans Extra Condensed"/>
                <a:sym typeface="Fira Sans Extra Condensed"/>
              </a:rPr>
              <a:t>Taxes</a:t>
            </a:r>
            <a:endParaRPr sz="1900" b="1">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f919c1f4cf_0_22"/>
          <p:cNvSpPr txBox="1">
            <a:spLocks noGrp="1"/>
          </p:cNvSpPr>
          <p:nvPr>
            <p:ph type="title"/>
          </p:nvPr>
        </p:nvSpPr>
        <p:spPr>
          <a:xfrm>
            <a:off x="497319" y="126263"/>
            <a:ext cx="8363272" cy="1443600"/>
          </a:xfrm>
        </p:spPr>
        <p:txBody>
          <a:bodyPr/>
          <a:lstStyle/>
          <a:p>
            <a:r>
              <a:rPr lang="en-US" sz="4800" dirty="0">
                <a:sym typeface="Raleway"/>
              </a:rPr>
              <a:t>The collection of prices for Living Wages?</a:t>
            </a:r>
            <a:endParaRPr lang="en-US" sz="4800" dirty="0"/>
          </a:p>
        </p:txBody>
      </p:sp>
      <p:sp>
        <p:nvSpPr>
          <p:cNvPr id="216" name="Google Shape;216;gf919c1f4cf_0_22"/>
          <p:cNvSpPr txBox="1">
            <a:spLocks noGrp="1"/>
          </p:cNvSpPr>
          <p:nvPr>
            <p:ph type="sldNum" idx="12"/>
          </p:nvPr>
        </p:nvSpPr>
        <p:spPr/>
        <p:txBody>
          <a:bodyPr/>
          <a:lstStyle/>
          <a:p>
            <a:fld id="{00000000-1234-1234-1234-123412341234}" type="slidenum">
              <a:rPr lang="en"/>
              <a:pPr/>
              <a:t>39</a:t>
            </a:fld>
            <a:endParaRPr lang="en"/>
          </a:p>
        </p:txBody>
      </p:sp>
      <p:sp>
        <p:nvSpPr>
          <p:cNvPr id="507" name="Google Shape;507;gf919c1f4cf_0_22"/>
          <p:cNvSpPr txBox="1">
            <a:spLocks noGrp="1"/>
          </p:cNvSpPr>
          <p:nvPr>
            <p:ph type="sldNum" idx="4294967295"/>
          </p:nvPr>
        </p:nvSpPr>
        <p:spPr>
          <a:xfrm>
            <a:off x="8686800" y="5494338"/>
            <a:ext cx="457200" cy="468312"/>
          </a:xfrm>
          <a:prstGeom prst="rect">
            <a:avLst/>
          </a:prstGeom>
          <a:noFill/>
          <a:ln>
            <a:noFill/>
          </a:ln>
        </p:spPr>
        <p:txBody>
          <a:bodyPr spcFirstLastPara="1" vert="horz" wrap="square" lIns="0" tIns="0" rIns="0" bIns="0" rtlCol="0" anchor="b" anchorCtr="0">
            <a:noAutofit/>
          </a:bodyPr>
          <a:lstStyle/>
          <a:p>
            <a:fld id="{00000000-1234-1234-1234-123412341234}" type="slidenum">
              <a:rPr lang="en"/>
              <a:pPr/>
              <a:t>39</a:t>
            </a:fld>
            <a:endParaRPr/>
          </a:p>
        </p:txBody>
      </p:sp>
      <p:grpSp>
        <p:nvGrpSpPr>
          <p:cNvPr id="217" name="Google Shape;217;gf919c1f4cf_0_22"/>
          <p:cNvGrpSpPr/>
          <p:nvPr/>
        </p:nvGrpSpPr>
        <p:grpSpPr>
          <a:xfrm>
            <a:off x="534642" y="3478089"/>
            <a:ext cx="408863" cy="365244"/>
            <a:chOff x="7399550" y="3088050"/>
            <a:chExt cx="347525" cy="310450"/>
          </a:xfrm>
        </p:grpSpPr>
        <p:sp>
          <p:nvSpPr>
            <p:cNvPr id="218" name="Google Shape;218;gf919c1f4cf_0_22"/>
            <p:cNvSpPr/>
            <p:nvPr/>
          </p:nvSpPr>
          <p:spPr>
            <a:xfrm>
              <a:off x="7399550" y="3088050"/>
              <a:ext cx="175200" cy="265925"/>
            </a:xfrm>
            <a:custGeom>
              <a:avLst/>
              <a:gdLst/>
              <a:ahLst/>
              <a:cxnLst/>
              <a:rect l="l" t="t" r="r" b="b"/>
              <a:pathLst>
                <a:path w="7008" h="10637" extrusionOk="0">
                  <a:moveTo>
                    <a:pt x="3515" y="0"/>
                  </a:moveTo>
                  <a:cubicBezTo>
                    <a:pt x="2191" y="0"/>
                    <a:pt x="1119" y="1073"/>
                    <a:pt x="1119" y="2397"/>
                  </a:cubicBezTo>
                  <a:cubicBezTo>
                    <a:pt x="1119" y="3059"/>
                    <a:pt x="1370" y="3630"/>
                    <a:pt x="1780" y="4063"/>
                  </a:cubicBezTo>
                  <a:cubicBezTo>
                    <a:pt x="1712" y="4109"/>
                    <a:pt x="1666" y="4154"/>
                    <a:pt x="1598" y="4177"/>
                  </a:cubicBezTo>
                  <a:cubicBezTo>
                    <a:pt x="708" y="4771"/>
                    <a:pt x="91" y="5729"/>
                    <a:pt x="0" y="6871"/>
                  </a:cubicBezTo>
                  <a:lnTo>
                    <a:pt x="23" y="6871"/>
                  </a:lnTo>
                  <a:cubicBezTo>
                    <a:pt x="0" y="6939"/>
                    <a:pt x="0" y="7030"/>
                    <a:pt x="0" y="7122"/>
                  </a:cubicBezTo>
                  <a:lnTo>
                    <a:pt x="0" y="10637"/>
                  </a:lnTo>
                  <a:lnTo>
                    <a:pt x="7007" y="10637"/>
                  </a:lnTo>
                  <a:lnTo>
                    <a:pt x="7007" y="7122"/>
                  </a:lnTo>
                  <a:cubicBezTo>
                    <a:pt x="7007" y="7030"/>
                    <a:pt x="7007" y="6939"/>
                    <a:pt x="7007" y="6871"/>
                  </a:cubicBezTo>
                  <a:cubicBezTo>
                    <a:pt x="6939" y="5729"/>
                    <a:pt x="6323" y="4771"/>
                    <a:pt x="5432" y="4177"/>
                  </a:cubicBezTo>
                  <a:lnTo>
                    <a:pt x="5410" y="4177"/>
                  </a:lnTo>
                  <a:cubicBezTo>
                    <a:pt x="5364" y="4154"/>
                    <a:pt x="5296" y="4109"/>
                    <a:pt x="5227" y="4063"/>
                  </a:cubicBezTo>
                  <a:cubicBezTo>
                    <a:pt x="5661" y="3630"/>
                    <a:pt x="5912" y="3059"/>
                    <a:pt x="5912" y="2397"/>
                  </a:cubicBezTo>
                  <a:cubicBezTo>
                    <a:pt x="5912" y="1073"/>
                    <a:pt x="4839" y="0"/>
                    <a:pt x="3515" y="0"/>
                  </a:cubicBezTo>
                  <a:close/>
                </a:path>
              </a:pathLst>
            </a:custGeom>
            <a:solidFill>
              <a:srgbClr val="F9CA0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19" name="Google Shape;219;gf919c1f4cf_0_22"/>
            <p:cNvSpPr/>
            <p:nvPr/>
          </p:nvSpPr>
          <p:spPr>
            <a:xfrm>
              <a:off x="7585000" y="3088050"/>
              <a:ext cx="162075" cy="265925"/>
            </a:xfrm>
            <a:custGeom>
              <a:avLst/>
              <a:gdLst/>
              <a:ahLst/>
              <a:cxnLst/>
              <a:rect l="l" t="t" r="r" b="b"/>
              <a:pathLst>
                <a:path w="6483" h="10637" extrusionOk="0">
                  <a:moveTo>
                    <a:pt x="2968" y="0"/>
                  </a:moveTo>
                  <a:cubicBezTo>
                    <a:pt x="2306" y="0"/>
                    <a:pt x="1712" y="274"/>
                    <a:pt x="1279" y="708"/>
                  </a:cubicBezTo>
                  <a:cubicBezTo>
                    <a:pt x="1712" y="1142"/>
                    <a:pt x="1986" y="1735"/>
                    <a:pt x="1986" y="2397"/>
                  </a:cubicBezTo>
                  <a:cubicBezTo>
                    <a:pt x="1986" y="3036"/>
                    <a:pt x="1735" y="3630"/>
                    <a:pt x="1324" y="4063"/>
                  </a:cubicBezTo>
                  <a:cubicBezTo>
                    <a:pt x="2328" y="4634"/>
                    <a:pt x="3013" y="5661"/>
                    <a:pt x="3105" y="6871"/>
                  </a:cubicBezTo>
                  <a:cubicBezTo>
                    <a:pt x="3059" y="6848"/>
                    <a:pt x="3013" y="6848"/>
                    <a:pt x="2968" y="6848"/>
                  </a:cubicBezTo>
                  <a:cubicBezTo>
                    <a:pt x="1324" y="6848"/>
                    <a:pt x="0" y="8195"/>
                    <a:pt x="0" y="9815"/>
                  </a:cubicBezTo>
                  <a:cubicBezTo>
                    <a:pt x="0" y="10112"/>
                    <a:pt x="46" y="10386"/>
                    <a:pt x="114" y="10637"/>
                  </a:cubicBezTo>
                  <a:lnTo>
                    <a:pt x="502" y="10637"/>
                  </a:lnTo>
                  <a:cubicBezTo>
                    <a:pt x="411" y="10386"/>
                    <a:pt x="366" y="10112"/>
                    <a:pt x="366" y="9815"/>
                  </a:cubicBezTo>
                  <a:cubicBezTo>
                    <a:pt x="366" y="8377"/>
                    <a:pt x="1530" y="7213"/>
                    <a:pt x="2968" y="7213"/>
                  </a:cubicBezTo>
                  <a:cubicBezTo>
                    <a:pt x="4406" y="7213"/>
                    <a:pt x="5570" y="8377"/>
                    <a:pt x="5570" y="9815"/>
                  </a:cubicBezTo>
                  <a:cubicBezTo>
                    <a:pt x="5570" y="10112"/>
                    <a:pt x="5524" y="10386"/>
                    <a:pt x="5433" y="10637"/>
                  </a:cubicBezTo>
                  <a:lnTo>
                    <a:pt x="6483" y="10637"/>
                  </a:lnTo>
                  <a:lnTo>
                    <a:pt x="6483" y="7122"/>
                  </a:lnTo>
                  <a:cubicBezTo>
                    <a:pt x="6483" y="7030"/>
                    <a:pt x="6460" y="6939"/>
                    <a:pt x="6460" y="6871"/>
                  </a:cubicBezTo>
                  <a:lnTo>
                    <a:pt x="6483" y="6871"/>
                  </a:lnTo>
                  <a:cubicBezTo>
                    <a:pt x="6391" y="5729"/>
                    <a:pt x="5775" y="4771"/>
                    <a:pt x="4885" y="4177"/>
                  </a:cubicBezTo>
                  <a:cubicBezTo>
                    <a:pt x="4816" y="4132"/>
                    <a:pt x="4748" y="4109"/>
                    <a:pt x="4702" y="4063"/>
                  </a:cubicBezTo>
                  <a:cubicBezTo>
                    <a:pt x="5113" y="3630"/>
                    <a:pt x="5364" y="3036"/>
                    <a:pt x="5364" y="2397"/>
                  </a:cubicBezTo>
                  <a:cubicBezTo>
                    <a:pt x="5364" y="1073"/>
                    <a:pt x="4291" y="0"/>
                    <a:pt x="2968" y="0"/>
                  </a:cubicBezTo>
                  <a:close/>
                </a:path>
              </a:pathLst>
            </a:custGeom>
            <a:solidFill>
              <a:srgbClr val="FFE599"/>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20" name="Google Shape;220;gf919c1f4cf_0_22"/>
            <p:cNvSpPr/>
            <p:nvPr/>
          </p:nvSpPr>
          <p:spPr>
            <a:xfrm>
              <a:off x="7487425" y="3088050"/>
              <a:ext cx="175200" cy="265925"/>
            </a:xfrm>
            <a:custGeom>
              <a:avLst/>
              <a:gdLst/>
              <a:ahLst/>
              <a:cxnLst/>
              <a:rect l="l" t="t" r="r" b="b"/>
              <a:pathLst>
                <a:path w="7008" h="10637" extrusionOk="0">
                  <a:moveTo>
                    <a:pt x="3515" y="0"/>
                  </a:moveTo>
                  <a:cubicBezTo>
                    <a:pt x="2191" y="0"/>
                    <a:pt x="1119" y="1073"/>
                    <a:pt x="1119" y="2397"/>
                  </a:cubicBezTo>
                  <a:cubicBezTo>
                    <a:pt x="1119" y="3059"/>
                    <a:pt x="1370" y="3630"/>
                    <a:pt x="1781" y="4063"/>
                  </a:cubicBezTo>
                  <a:cubicBezTo>
                    <a:pt x="708" y="4657"/>
                    <a:pt x="0" y="5821"/>
                    <a:pt x="0" y="7122"/>
                  </a:cubicBezTo>
                  <a:lnTo>
                    <a:pt x="0" y="10637"/>
                  </a:lnTo>
                  <a:lnTo>
                    <a:pt x="4017" y="10637"/>
                  </a:lnTo>
                  <a:cubicBezTo>
                    <a:pt x="3949" y="10386"/>
                    <a:pt x="3903" y="10112"/>
                    <a:pt x="3903" y="9815"/>
                  </a:cubicBezTo>
                  <a:cubicBezTo>
                    <a:pt x="3903" y="8195"/>
                    <a:pt x="5227" y="6848"/>
                    <a:pt x="6871" y="6848"/>
                  </a:cubicBezTo>
                  <a:cubicBezTo>
                    <a:pt x="6916" y="6848"/>
                    <a:pt x="6962" y="6848"/>
                    <a:pt x="7008" y="6871"/>
                  </a:cubicBezTo>
                  <a:cubicBezTo>
                    <a:pt x="6916" y="5661"/>
                    <a:pt x="6231" y="4634"/>
                    <a:pt x="5227" y="4063"/>
                  </a:cubicBezTo>
                  <a:cubicBezTo>
                    <a:pt x="5638" y="3630"/>
                    <a:pt x="5889" y="3059"/>
                    <a:pt x="5889" y="2397"/>
                  </a:cubicBezTo>
                  <a:cubicBezTo>
                    <a:pt x="5889" y="1073"/>
                    <a:pt x="4816" y="0"/>
                    <a:pt x="3515" y="0"/>
                  </a:cubicBezTo>
                  <a:close/>
                </a:path>
              </a:pathLst>
            </a:custGeom>
            <a:solidFill>
              <a:srgbClr val="FF6319"/>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21" name="Google Shape;221;gf919c1f4cf_0_22"/>
            <p:cNvSpPr/>
            <p:nvPr/>
          </p:nvSpPr>
          <p:spPr>
            <a:xfrm>
              <a:off x="7594125" y="3268375"/>
              <a:ext cx="130125" cy="130125"/>
            </a:xfrm>
            <a:custGeom>
              <a:avLst/>
              <a:gdLst/>
              <a:ahLst/>
              <a:cxnLst/>
              <a:rect l="l" t="t" r="r" b="b"/>
              <a:pathLst>
                <a:path w="5205" h="5205" extrusionOk="0">
                  <a:moveTo>
                    <a:pt x="2603" y="959"/>
                  </a:moveTo>
                  <a:cubicBezTo>
                    <a:pt x="2762" y="959"/>
                    <a:pt x="2899" y="1073"/>
                    <a:pt x="2899" y="1233"/>
                  </a:cubicBezTo>
                  <a:lnTo>
                    <a:pt x="2899" y="2305"/>
                  </a:lnTo>
                  <a:lnTo>
                    <a:pt x="3972" y="2305"/>
                  </a:lnTo>
                  <a:cubicBezTo>
                    <a:pt x="4132" y="2305"/>
                    <a:pt x="4269" y="2442"/>
                    <a:pt x="4269" y="2602"/>
                  </a:cubicBezTo>
                  <a:cubicBezTo>
                    <a:pt x="4269" y="2762"/>
                    <a:pt x="4132" y="2899"/>
                    <a:pt x="3972" y="2899"/>
                  </a:cubicBezTo>
                  <a:lnTo>
                    <a:pt x="2899" y="2899"/>
                  </a:lnTo>
                  <a:lnTo>
                    <a:pt x="2899" y="3972"/>
                  </a:lnTo>
                  <a:cubicBezTo>
                    <a:pt x="2899" y="4131"/>
                    <a:pt x="2762" y="4268"/>
                    <a:pt x="2603" y="4268"/>
                  </a:cubicBezTo>
                  <a:cubicBezTo>
                    <a:pt x="2443" y="4268"/>
                    <a:pt x="2306" y="4131"/>
                    <a:pt x="2306" y="3972"/>
                  </a:cubicBezTo>
                  <a:lnTo>
                    <a:pt x="2306" y="2899"/>
                  </a:lnTo>
                  <a:lnTo>
                    <a:pt x="1233" y="2899"/>
                  </a:lnTo>
                  <a:cubicBezTo>
                    <a:pt x="1073" y="2899"/>
                    <a:pt x="936" y="2762"/>
                    <a:pt x="936" y="2602"/>
                  </a:cubicBezTo>
                  <a:cubicBezTo>
                    <a:pt x="936" y="2442"/>
                    <a:pt x="1073" y="2305"/>
                    <a:pt x="1233" y="2305"/>
                  </a:cubicBezTo>
                  <a:lnTo>
                    <a:pt x="2306" y="2305"/>
                  </a:lnTo>
                  <a:lnTo>
                    <a:pt x="2306" y="1233"/>
                  </a:lnTo>
                  <a:cubicBezTo>
                    <a:pt x="2306" y="1073"/>
                    <a:pt x="2443" y="959"/>
                    <a:pt x="2603" y="959"/>
                  </a:cubicBezTo>
                  <a:close/>
                  <a:moveTo>
                    <a:pt x="2603" y="0"/>
                  </a:moveTo>
                  <a:cubicBezTo>
                    <a:pt x="1165" y="0"/>
                    <a:pt x="1" y="1164"/>
                    <a:pt x="1" y="2602"/>
                  </a:cubicBezTo>
                  <a:cubicBezTo>
                    <a:pt x="1" y="4040"/>
                    <a:pt x="1165" y="5204"/>
                    <a:pt x="2603" y="5204"/>
                  </a:cubicBezTo>
                  <a:cubicBezTo>
                    <a:pt x="4041" y="5204"/>
                    <a:pt x="5205" y="4040"/>
                    <a:pt x="5205" y="2602"/>
                  </a:cubicBezTo>
                  <a:cubicBezTo>
                    <a:pt x="5205" y="1164"/>
                    <a:pt x="4041" y="0"/>
                    <a:pt x="2603" y="0"/>
                  </a:cubicBezTo>
                  <a:close/>
                </a:path>
              </a:pathLst>
            </a:custGeom>
            <a:solidFill>
              <a:srgbClr val="02BBD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222" name="Google Shape;222;gf919c1f4cf_0_22"/>
          <p:cNvSpPr/>
          <p:nvPr/>
        </p:nvSpPr>
        <p:spPr>
          <a:xfrm>
            <a:off x="162900" y="3119634"/>
            <a:ext cx="1116328" cy="1116328"/>
          </a:xfrm>
          <a:custGeom>
            <a:avLst/>
            <a:gdLst/>
            <a:ahLst/>
            <a:cxnLst/>
            <a:rect l="l" t="t" r="r" b="b"/>
            <a:pathLst>
              <a:path w="46816" h="46816" extrusionOk="0">
                <a:moveTo>
                  <a:pt x="23397" y="1"/>
                </a:moveTo>
                <a:cubicBezTo>
                  <a:pt x="10477" y="1"/>
                  <a:pt x="1" y="10477"/>
                  <a:pt x="1" y="23419"/>
                </a:cubicBezTo>
                <a:cubicBezTo>
                  <a:pt x="1" y="36338"/>
                  <a:pt x="10477" y="46815"/>
                  <a:pt x="23397" y="46815"/>
                </a:cubicBezTo>
                <a:cubicBezTo>
                  <a:pt x="36339" y="46815"/>
                  <a:pt x="46815" y="36338"/>
                  <a:pt x="46815" y="23419"/>
                </a:cubicBezTo>
                <a:cubicBezTo>
                  <a:pt x="46815" y="10477"/>
                  <a:pt x="36339" y="1"/>
                  <a:pt x="23397" y="1"/>
                </a:cubicBezTo>
                <a:close/>
              </a:path>
            </a:pathLst>
          </a:custGeom>
          <a:solidFill>
            <a:srgbClr val="FF6319"/>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23" name="Google Shape;223;gf919c1f4cf_0_22"/>
          <p:cNvSpPr/>
          <p:nvPr/>
        </p:nvSpPr>
        <p:spPr>
          <a:xfrm>
            <a:off x="240183" y="3196917"/>
            <a:ext cx="961764" cy="961740"/>
          </a:xfrm>
          <a:custGeom>
            <a:avLst/>
            <a:gdLst/>
            <a:ahLst/>
            <a:cxnLst/>
            <a:rect l="l" t="t" r="r" b="b"/>
            <a:pathLst>
              <a:path w="40334" h="40333" extrusionOk="0">
                <a:moveTo>
                  <a:pt x="20155" y="0"/>
                </a:moveTo>
                <a:cubicBezTo>
                  <a:pt x="9017" y="0"/>
                  <a:pt x="1" y="9039"/>
                  <a:pt x="1" y="20178"/>
                </a:cubicBezTo>
                <a:cubicBezTo>
                  <a:pt x="1" y="31316"/>
                  <a:pt x="9017" y="40332"/>
                  <a:pt x="20155" y="40332"/>
                </a:cubicBezTo>
                <a:cubicBezTo>
                  <a:pt x="31294" y="40332"/>
                  <a:pt x="40333" y="31316"/>
                  <a:pt x="40333" y="20178"/>
                </a:cubicBezTo>
                <a:cubicBezTo>
                  <a:pt x="40333" y="9039"/>
                  <a:pt x="31294" y="0"/>
                  <a:pt x="2015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24" name="Google Shape;224;gf919c1f4cf_0_22"/>
          <p:cNvSpPr/>
          <p:nvPr/>
        </p:nvSpPr>
        <p:spPr>
          <a:xfrm>
            <a:off x="240183" y="3656822"/>
            <a:ext cx="961764" cy="501842"/>
          </a:xfrm>
          <a:custGeom>
            <a:avLst/>
            <a:gdLst/>
            <a:ahLst/>
            <a:cxnLst/>
            <a:rect l="l" t="t" r="r" b="b"/>
            <a:pathLst>
              <a:path w="40334" h="21046" extrusionOk="0">
                <a:moveTo>
                  <a:pt x="24" y="0"/>
                </a:moveTo>
                <a:cubicBezTo>
                  <a:pt x="1" y="297"/>
                  <a:pt x="1" y="594"/>
                  <a:pt x="1" y="891"/>
                </a:cubicBezTo>
                <a:cubicBezTo>
                  <a:pt x="1" y="12029"/>
                  <a:pt x="9017" y="21045"/>
                  <a:pt x="20155" y="21045"/>
                </a:cubicBezTo>
                <a:cubicBezTo>
                  <a:pt x="31294" y="21045"/>
                  <a:pt x="40333" y="12029"/>
                  <a:pt x="40333" y="891"/>
                </a:cubicBezTo>
                <a:cubicBezTo>
                  <a:pt x="40333" y="594"/>
                  <a:pt x="40310" y="297"/>
                  <a:pt x="40310" y="0"/>
                </a:cubicBezTo>
                <a:cubicBezTo>
                  <a:pt x="39854" y="10751"/>
                  <a:pt x="30998" y="19311"/>
                  <a:pt x="20155" y="19311"/>
                </a:cubicBezTo>
                <a:cubicBezTo>
                  <a:pt x="9313" y="19311"/>
                  <a:pt x="480" y="10751"/>
                  <a:pt x="24" y="0"/>
                </a:cubicBezTo>
                <a:close/>
              </a:path>
            </a:pathLst>
          </a:custGeom>
          <a:solidFill>
            <a:srgbClr val="D0E2EC"/>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nvGrpSpPr>
          <p:cNvPr id="225" name="Google Shape;225;gf919c1f4cf_0_22"/>
          <p:cNvGrpSpPr/>
          <p:nvPr/>
        </p:nvGrpSpPr>
        <p:grpSpPr>
          <a:xfrm>
            <a:off x="6753365" y="3522131"/>
            <a:ext cx="475990" cy="376826"/>
            <a:chOff x="1377963" y="3102875"/>
            <a:chExt cx="394325" cy="312175"/>
          </a:xfrm>
        </p:grpSpPr>
        <p:sp>
          <p:nvSpPr>
            <p:cNvPr id="226" name="Google Shape;226;gf919c1f4cf_0_22"/>
            <p:cNvSpPr/>
            <p:nvPr/>
          </p:nvSpPr>
          <p:spPr>
            <a:xfrm>
              <a:off x="1377963" y="3102875"/>
              <a:ext cx="267075" cy="216875"/>
            </a:xfrm>
            <a:custGeom>
              <a:avLst/>
              <a:gdLst/>
              <a:ahLst/>
              <a:cxnLst/>
              <a:rect l="l" t="t" r="r" b="b"/>
              <a:pathLst>
                <a:path w="10683" h="8675" extrusionOk="0">
                  <a:moveTo>
                    <a:pt x="1895" y="1"/>
                  </a:moveTo>
                  <a:cubicBezTo>
                    <a:pt x="845" y="1"/>
                    <a:pt x="1" y="845"/>
                    <a:pt x="1" y="1872"/>
                  </a:cubicBezTo>
                  <a:lnTo>
                    <a:pt x="1" y="5091"/>
                  </a:lnTo>
                  <a:cubicBezTo>
                    <a:pt x="1" y="6118"/>
                    <a:pt x="845" y="6962"/>
                    <a:pt x="1895" y="6962"/>
                  </a:cubicBezTo>
                  <a:lnTo>
                    <a:pt x="2101" y="6962"/>
                  </a:lnTo>
                  <a:lnTo>
                    <a:pt x="2101" y="8674"/>
                  </a:lnTo>
                  <a:lnTo>
                    <a:pt x="3812" y="6962"/>
                  </a:lnTo>
                  <a:lnTo>
                    <a:pt x="4748" y="6962"/>
                  </a:lnTo>
                  <a:lnTo>
                    <a:pt x="4748" y="5570"/>
                  </a:lnTo>
                  <a:cubicBezTo>
                    <a:pt x="4748" y="4406"/>
                    <a:pt x="5684" y="3470"/>
                    <a:pt x="6848" y="3470"/>
                  </a:cubicBezTo>
                  <a:lnTo>
                    <a:pt x="10683" y="3470"/>
                  </a:lnTo>
                  <a:lnTo>
                    <a:pt x="10683" y="1872"/>
                  </a:lnTo>
                  <a:cubicBezTo>
                    <a:pt x="10683" y="845"/>
                    <a:pt x="9838" y="1"/>
                    <a:pt x="8811" y="1"/>
                  </a:cubicBezTo>
                  <a:close/>
                </a:path>
              </a:pathLst>
            </a:custGeom>
            <a:solidFill>
              <a:srgbClr val="F7692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27" name="Google Shape;227;gf919c1f4cf_0_22"/>
            <p:cNvSpPr/>
            <p:nvPr/>
          </p:nvSpPr>
          <p:spPr>
            <a:xfrm>
              <a:off x="1505213" y="3198175"/>
              <a:ext cx="267075" cy="216875"/>
            </a:xfrm>
            <a:custGeom>
              <a:avLst/>
              <a:gdLst/>
              <a:ahLst/>
              <a:cxnLst/>
              <a:rect l="l" t="t" r="r" b="b"/>
              <a:pathLst>
                <a:path w="10683" h="8675" extrusionOk="0">
                  <a:moveTo>
                    <a:pt x="1872" y="1"/>
                  </a:moveTo>
                  <a:cubicBezTo>
                    <a:pt x="845" y="1"/>
                    <a:pt x="1" y="845"/>
                    <a:pt x="1" y="1872"/>
                  </a:cubicBezTo>
                  <a:lnTo>
                    <a:pt x="1" y="5091"/>
                  </a:lnTo>
                  <a:cubicBezTo>
                    <a:pt x="1" y="6141"/>
                    <a:pt x="845" y="6962"/>
                    <a:pt x="1872" y="6962"/>
                  </a:cubicBezTo>
                  <a:lnTo>
                    <a:pt x="6871" y="6962"/>
                  </a:lnTo>
                  <a:lnTo>
                    <a:pt x="8583" y="8674"/>
                  </a:lnTo>
                  <a:lnTo>
                    <a:pt x="8583" y="6962"/>
                  </a:lnTo>
                  <a:lnTo>
                    <a:pt x="8788" y="6962"/>
                  </a:lnTo>
                  <a:cubicBezTo>
                    <a:pt x="9838" y="6962"/>
                    <a:pt x="10683" y="6141"/>
                    <a:pt x="10683" y="5091"/>
                  </a:cubicBezTo>
                  <a:lnTo>
                    <a:pt x="10683" y="1872"/>
                  </a:lnTo>
                  <a:cubicBezTo>
                    <a:pt x="10683" y="845"/>
                    <a:pt x="9838" y="1"/>
                    <a:pt x="8788" y="1"/>
                  </a:cubicBezTo>
                  <a:close/>
                </a:path>
              </a:pathLst>
            </a:custGeom>
            <a:solidFill>
              <a:srgbClr val="F7692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28" name="Google Shape;228;gf919c1f4cf_0_22"/>
            <p:cNvSpPr/>
            <p:nvPr/>
          </p:nvSpPr>
          <p:spPr>
            <a:xfrm>
              <a:off x="1401938" y="3136550"/>
              <a:ext cx="219150" cy="10875"/>
            </a:xfrm>
            <a:custGeom>
              <a:avLst/>
              <a:gdLst/>
              <a:ahLst/>
              <a:cxnLst/>
              <a:rect l="l" t="t" r="r" b="b"/>
              <a:pathLst>
                <a:path w="8766" h="435" extrusionOk="0">
                  <a:moveTo>
                    <a:pt x="229" y="0"/>
                  </a:moveTo>
                  <a:cubicBezTo>
                    <a:pt x="114" y="0"/>
                    <a:pt x="0" y="92"/>
                    <a:pt x="0" y="229"/>
                  </a:cubicBezTo>
                  <a:cubicBezTo>
                    <a:pt x="0" y="343"/>
                    <a:pt x="114" y="434"/>
                    <a:pt x="229" y="434"/>
                  </a:cubicBezTo>
                  <a:lnTo>
                    <a:pt x="8537" y="434"/>
                  </a:lnTo>
                  <a:cubicBezTo>
                    <a:pt x="8674" y="434"/>
                    <a:pt x="8765" y="343"/>
                    <a:pt x="8765" y="229"/>
                  </a:cubicBezTo>
                  <a:cubicBezTo>
                    <a:pt x="8765" y="92"/>
                    <a:pt x="8674" y="0"/>
                    <a:pt x="8537" y="0"/>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29" name="Google Shape;229;gf919c1f4cf_0_22"/>
            <p:cNvSpPr/>
            <p:nvPr/>
          </p:nvSpPr>
          <p:spPr>
            <a:xfrm>
              <a:off x="1401938" y="3158800"/>
              <a:ext cx="219150" cy="10875"/>
            </a:xfrm>
            <a:custGeom>
              <a:avLst/>
              <a:gdLst/>
              <a:ahLst/>
              <a:cxnLst/>
              <a:rect l="l" t="t" r="r" b="b"/>
              <a:pathLst>
                <a:path w="8766" h="435" extrusionOk="0">
                  <a:moveTo>
                    <a:pt x="229" y="1"/>
                  </a:moveTo>
                  <a:cubicBezTo>
                    <a:pt x="114" y="1"/>
                    <a:pt x="0" y="92"/>
                    <a:pt x="0" y="206"/>
                  </a:cubicBezTo>
                  <a:cubicBezTo>
                    <a:pt x="0" y="343"/>
                    <a:pt x="114" y="434"/>
                    <a:pt x="229" y="434"/>
                  </a:cubicBezTo>
                  <a:lnTo>
                    <a:pt x="8537" y="434"/>
                  </a:lnTo>
                  <a:cubicBezTo>
                    <a:pt x="8674" y="434"/>
                    <a:pt x="8765" y="343"/>
                    <a:pt x="8765" y="206"/>
                  </a:cubicBezTo>
                  <a:cubicBezTo>
                    <a:pt x="8765" y="92"/>
                    <a:pt x="8674" y="1"/>
                    <a:pt x="8537" y="1"/>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30" name="Google Shape;230;gf919c1f4cf_0_22"/>
            <p:cNvSpPr/>
            <p:nvPr/>
          </p:nvSpPr>
          <p:spPr>
            <a:xfrm>
              <a:off x="1401938" y="3180475"/>
              <a:ext cx="134125" cy="11450"/>
            </a:xfrm>
            <a:custGeom>
              <a:avLst/>
              <a:gdLst/>
              <a:ahLst/>
              <a:cxnLst/>
              <a:rect l="l" t="t" r="r" b="b"/>
              <a:pathLst>
                <a:path w="5365" h="458" extrusionOk="0">
                  <a:moveTo>
                    <a:pt x="229" y="1"/>
                  </a:moveTo>
                  <a:cubicBezTo>
                    <a:pt x="114" y="1"/>
                    <a:pt x="0" y="115"/>
                    <a:pt x="0" y="229"/>
                  </a:cubicBezTo>
                  <a:cubicBezTo>
                    <a:pt x="0" y="343"/>
                    <a:pt x="114" y="457"/>
                    <a:pt x="229" y="457"/>
                  </a:cubicBezTo>
                  <a:lnTo>
                    <a:pt x="4428" y="457"/>
                  </a:lnTo>
                  <a:cubicBezTo>
                    <a:pt x="4657" y="298"/>
                    <a:pt x="4976" y="138"/>
                    <a:pt x="5364" y="1"/>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31" name="Google Shape;231;gf919c1f4cf_0_22"/>
            <p:cNvSpPr/>
            <p:nvPr/>
          </p:nvSpPr>
          <p:spPr>
            <a:xfrm>
              <a:off x="1401938" y="3202750"/>
              <a:ext cx="97025" cy="11425"/>
            </a:xfrm>
            <a:custGeom>
              <a:avLst/>
              <a:gdLst/>
              <a:ahLst/>
              <a:cxnLst/>
              <a:rect l="l" t="t" r="r" b="b"/>
              <a:pathLst>
                <a:path w="3881" h="457" extrusionOk="0">
                  <a:moveTo>
                    <a:pt x="229" y="0"/>
                  </a:moveTo>
                  <a:cubicBezTo>
                    <a:pt x="114" y="0"/>
                    <a:pt x="0" y="114"/>
                    <a:pt x="0" y="228"/>
                  </a:cubicBezTo>
                  <a:cubicBezTo>
                    <a:pt x="0" y="343"/>
                    <a:pt x="114" y="457"/>
                    <a:pt x="229" y="457"/>
                  </a:cubicBezTo>
                  <a:lnTo>
                    <a:pt x="3607" y="457"/>
                  </a:lnTo>
                  <a:cubicBezTo>
                    <a:pt x="3698" y="274"/>
                    <a:pt x="3789" y="114"/>
                    <a:pt x="3881" y="0"/>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32" name="Google Shape;232;gf919c1f4cf_0_22"/>
            <p:cNvSpPr/>
            <p:nvPr/>
          </p:nvSpPr>
          <p:spPr>
            <a:xfrm>
              <a:off x="1401938" y="3225000"/>
              <a:ext cx="70775" cy="10875"/>
            </a:xfrm>
            <a:custGeom>
              <a:avLst/>
              <a:gdLst/>
              <a:ahLst/>
              <a:cxnLst/>
              <a:rect l="l" t="t" r="r" b="b"/>
              <a:pathLst>
                <a:path w="2831" h="435" extrusionOk="0">
                  <a:moveTo>
                    <a:pt x="229" y="0"/>
                  </a:moveTo>
                  <a:cubicBezTo>
                    <a:pt x="114" y="0"/>
                    <a:pt x="0" y="92"/>
                    <a:pt x="0" y="229"/>
                  </a:cubicBezTo>
                  <a:cubicBezTo>
                    <a:pt x="0" y="343"/>
                    <a:pt x="114" y="434"/>
                    <a:pt x="229" y="434"/>
                  </a:cubicBezTo>
                  <a:lnTo>
                    <a:pt x="2602" y="434"/>
                  </a:lnTo>
                  <a:cubicBezTo>
                    <a:pt x="2716" y="434"/>
                    <a:pt x="2831" y="343"/>
                    <a:pt x="2831" y="229"/>
                  </a:cubicBezTo>
                  <a:cubicBezTo>
                    <a:pt x="2831" y="92"/>
                    <a:pt x="2716" y="0"/>
                    <a:pt x="2602" y="0"/>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33" name="Google Shape;233;gf919c1f4cf_0_22"/>
            <p:cNvSpPr/>
            <p:nvPr/>
          </p:nvSpPr>
          <p:spPr>
            <a:xfrm>
              <a:off x="1619913" y="3238700"/>
              <a:ext cx="43975" cy="81050"/>
            </a:xfrm>
            <a:custGeom>
              <a:avLst/>
              <a:gdLst/>
              <a:ahLst/>
              <a:cxnLst/>
              <a:rect l="l" t="t" r="r" b="b"/>
              <a:pathLst>
                <a:path w="1759" h="3242" extrusionOk="0">
                  <a:moveTo>
                    <a:pt x="799" y="0"/>
                  </a:moveTo>
                  <a:cubicBezTo>
                    <a:pt x="411" y="0"/>
                    <a:pt x="1" y="160"/>
                    <a:pt x="1" y="160"/>
                  </a:cubicBezTo>
                  <a:lnTo>
                    <a:pt x="46" y="639"/>
                  </a:lnTo>
                  <a:cubicBezTo>
                    <a:pt x="46" y="639"/>
                    <a:pt x="389" y="548"/>
                    <a:pt x="708" y="548"/>
                  </a:cubicBezTo>
                  <a:cubicBezTo>
                    <a:pt x="1028" y="548"/>
                    <a:pt x="1096" y="685"/>
                    <a:pt x="1096" y="845"/>
                  </a:cubicBezTo>
                  <a:cubicBezTo>
                    <a:pt x="1096" y="1004"/>
                    <a:pt x="1050" y="1073"/>
                    <a:pt x="708" y="1347"/>
                  </a:cubicBezTo>
                  <a:cubicBezTo>
                    <a:pt x="457" y="1552"/>
                    <a:pt x="389" y="1666"/>
                    <a:pt x="389" y="1803"/>
                  </a:cubicBezTo>
                  <a:cubicBezTo>
                    <a:pt x="389" y="2054"/>
                    <a:pt x="525" y="2214"/>
                    <a:pt x="525" y="2214"/>
                  </a:cubicBezTo>
                  <a:lnTo>
                    <a:pt x="1028" y="2214"/>
                  </a:lnTo>
                  <a:lnTo>
                    <a:pt x="1028" y="2077"/>
                  </a:lnTo>
                  <a:cubicBezTo>
                    <a:pt x="1028" y="1940"/>
                    <a:pt x="1050" y="1849"/>
                    <a:pt x="1370" y="1598"/>
                  </a:cubicBezTo>
                  <a:cubicBezTo>
                    <a:pt x="1690" y="1347"/>
                    <a:pt x="1758" y="1187"/>
                    <a:pt x="1758" y="753"/>
                  </a:cubicBezTo>
                  <a:cubicBezTo>
                    <a:pt x="1758" y="228"/>
                    <a:pt x="1461" y="0"/>
                    <a:pt x="799" y="0"/>
                  </a:cubicBezTo>
                  <a:close/>
                  <a:moveTo>
                    <a:pt x="411" y="2488"/>
                  </a:moveTo>
                  <a:lnTo>
                    <a:pt x="411" y="3241"/>
                  </a:lnTo>
                  <a:lnTo>
                    <a:pt x="1096" y="3241"/>
                  </a:lnTo>
                  <a:lnTo>
                    <a:pt x="1096" y="2488"/>
                  </a:ln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234" name="Google Shape;234;gf919c1f4cf_0_22"/>
          <p:cNvGrpSpPr/>
          <p:nvPr/>
        </p:nvGrpSpPr>
        <p:grpSpPr>
          <a:xfrm>
            <a:off x="3665170" y="3500707"/>
            <a:ext cx="366769" cy="419368"/>
            <a:chOff x="4445838" y="3151163"/>
            <a:chExt cx="258525" cy="295600"/>
          </a:xfrm>
        </p:grpSpPr>
        <p:sp>
          <p:nvSpPr>
            <p:cNvPr id="235" name="Google Shape;235;gf919c1f4cf_0_22"/>
            <p:cNvSpPr/>
            <p:nvPr/>
          </p:nvSpPr>
          <p:spPr>
            <a:xfrm>
              <a:off x="4461813" y="3151163"/>
              <a:ext cx="242550" cy="280775"/>
            </a:xfrm>
            <a:custGeom>
              <a:avLst/>
              <a:gdLst/>
              <a:ahLst/>
              <a:cxnLst/>
              <a:rect l="l" t="t" r="r" b="b"/>
              <a:pathLst>
                <a:path w="9702" h="11231" extrusionOk="0">
                  <a:moveTo>
                    <a:pt x="503" y="0"/>
                  </a:moveTo>
                  <a:cubicBezTo>
                    <a:pt x="229" y="0"/>
                    <a:pt x="0" y="228"/>
                    <a:pt x="0" y="502"/>
                  </a:cubicBezTo>
                  <a:lnTo>
                    <a:pt x="0" y="10728"/>
                  </a:lnTo>
                  <a:cubicBezTo>
                    <a:pt x="0" y="11002"/>
                    <a:pt x="229" y="11230"/>
                    <a:pt x="503" y="11230"/>
                  </a:cubicBezTo>
                  <a:lnTo>
                    <a:pt x="9176" y="11230"/>
                  </a:lnTo>
                  <a:cubicBezTo>
                    <a:pt x="9473" y="11230"/>
                    <a:pt x="9701" y="11002"/>
                    <a:pt x="9701" y="10728"/>
                  </a:cubicBezTo>
                  <a:lnTo>
                    <a:pt x="9701" y="2693"/>
                  </a:lnTo>
                  <a:lnTo>
                    <a:pt x="9701" y="502"/>
                  </a:lnTo>
                  <a:cubicBezTo>
                    <a:pt x="9701" y="228"/>
                    <a:pt x="9473" y="0"/>
                    <a:pt x="9176" y="0"/>
                  </a:cubicBezTo>
                  <a:close/>
                </a:path>
              </a:pathLst>
            </a:custGeom>
            <a:solidFill>
              <a:srgbClr val="D2491E"/>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36" name="Google Shape;236;gf919c1f4cf_0_22"/>
            <p:cNvSpPr/>
            <p:nvPr/>
          </p:nvSpPr>
          <p:spPr>
            <a:xfrm>
              <a:off x="4445838" y="3165413"/>
              <a:ext cx="242550" cy="281350"/>
            </a:xfrm>
            <a:custGeom>
              <a:avLst/>
              <a:gdLst/>
              <a:ahLst/>
              <a:cxnLst/>
              <a:rect l="l" t="t" r="r" b="b"/>
              <a:pathLst>
                <a:path w="9702" h="11254" extrusionOk="0">
                  <a:moveTo>
                    <a:pt x="502" y="1"/>
                  </a:moveTo>
                  <a:cubicBezTo>
                    <a:pt x="229" y="1"/>
                    <a:pt x="0" y="229"/>
                    <a:pt x="0" y="503"/>
                  </a:cubicBezTo>
                  <a:lnTo>
                    <a:pt x="0" y="10729"/>
                  </a:lnTo>
                  <a:cubicBezTo>
                    <a:pt x="0" y="11025"/>
                    <a:pt x="229" y="11254"/>
                    <a:pt x="502" y="11254"/>
                  </a:cubicBezTo>
                  <a:lnTo>
                    <a:pt x="9199" y="11254"/>
                  </a:lnTo>
                  <a:cubicBezTo>
                    <a:pt x="9473" y="11254"/>
                    <a:pt x="9701" y="11025"/>
                    <a:pt x="9701" y="10729"/>
                  </a:cubicBezTo>
                  <a:lnTo>
                    <a:pt x="9701" y="2694"/>
                  </a:lnTo>
                  <a:lnTo>
                    <a:pt x="7008" y="1"/>
                  </a:lnTo>
                  <a:close/>
                </a:path>
              </a:pathLst>
            </a:custGeom>
            <a:solidFill>
              <a:srgbClr val="EB3E35"/>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37" name="Google Shape;237;gf919c1f4cf_0_22"/>
            <p:cNvSpPr/>
            <p:nvPr/>
          </p:nvSpPr>
          <p:spPr>
            <a:xfrm>
              <a:off x="4621013" y="3165413"/>
              <a:ext cx="67375" cy="67375"/>
            </a:xfrm>
            <a:custGeom>
              <a:avLst/>
              <a:gdLst/>
              <a:ahLst/>
              <a:cxnLst/>
              <a:rect l="l" t="t" r="r" b="b"/>
              <a:pathLst>
                <a:path w="2695" h="2695" extrusionOk="0">
                  <a:moveTo>
                    <a:pt x="1" y="1"/>
                  </a:moveTo>
                  <a:lnTo>
                    <a:pt x="1" y="2192"/>
                  </a:lnTo>
                  <a:cubicBezTo>
                    <a:pt x="1" y="2466"/>
                    <a:pt x="229" y="2694"/>
                    <a:pt x="503" y="2694"/>
                  </a:cubicBezTo>
                  <a:lnTo>
                    <a:pt x="2694" y="2694"/>
                  </a:lnTo>
                  <a:lnTo>
                    <a:pt x="1" y="1"/>
                  </a:lnTo>
                  <a:close/>
                </a:path>
              </a:pathLst>
            </a:custGeom>
            <a:solidFill>
              <a:srgbClr val="D2491E"/>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38" name="Google Shape;238;gf919c1f4cf_0_22"/>
            <p:cNvSpPr/>
            <p:nvPr/>
          </p:nvSpPr>
          <p:spPr>
            <a:xfrm>
              <a:off x="4480063" y="3309788"/>
              <a:ext cx="174650" cy="10875"/>
            </a:xfrm>
            <a:custGeom>
              <a:avLst/>
              <a:gdLst/>
              <a:ahLst/>
              <a:cxnLst/>
              <a:rect l="l" t="t" r="r" b="b"/>
              <a:pathLst>
                <a:path w="6986" h="435" extrusionOk="0">
                  <a:moveTo>
                    <a:pt x="206" y="0"/>
                  </a:moveTo>
                  <a:cubicBezTo>
                    <a:pt x="92" y="0"/>
                    <a:pt x="1" y="115"/>
                    <a:pt x="1" y="229"/>
                  </a:cubicBezTo>
                  <a:cubicBezTo>
                    <a:pt x="1" y="343"/>
                    <a:pt x="92" y="434"/>
                    <a:pt x="206" y="434"/>
                  </a:cubicBezTo>
                  <a:lnTo>
                    <a:pt x="6757" y="434"/>
                  </a:lnTo>
                  <a:cubicBezTo>
                    <a:pt x="6871" y="434"/>
                    <a:pt x="6985" y="343"/>
                    <a:pt x="6985" y="229"/>
                  </a:cubicBezTo>
                  <a:cubicBezTo>
                    <a:pt x="6985" y="115"/>
                    <a:pt x="6871" y="0"/>
                    <a:pt x="6757"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39" name="Google Shape;239;gf919c1f4cf_0_22"/>
            <p:cNvSpPr/>
            <p:nvPr/>
          </p:nvSpPr>
          <p:spPr>
            <a:xfrm>
              <a:off x="4480063" y="3331463"/>
              <a:ext cx="174650" cy="10875"/>
            </a:xfrm>
            <a:custGeom>
              <a:avLst/>
              <a:gdLst/>
              <a:ahLst/>
              <a:cxnLst/>
              <a:rect l="l" t="t" r="r" b="b"/>
              <a:pathLst>
                <a:path w="6986" h="435" extrusionOk="0">
                  <a:moveTo>
                    <a:pt x="206" y="1"/>
                  </a:moveTo>
                  <a:cubicBezTo>
                    <a:pt x="92" y="1"/>
                    <a:pt x="1" y="115"/>
                    <a:pt x="1" y="229"/>
                  </a:cubicBezTo>
                  <a:cubicBezTo>
                    <a:pt x="1" y="343"/>
                    <a:pt x="92" y="434"/>
                    <a:pt x="206" y="434"/>
                  </a:cubicBezTo>
                  <a:lnTo>
                    <a:pt x="6757" y="434"/>
                  </a:lnTo>
                  <a:cubicBezTo>
                    <a:pt x="6871" y="434"/>
                    <a:pt x="6985" y="343"/>
                    <a:pt x="6985" y="229"/>
                  </a:cubicBezTo>
                  <a:cubicBezTo>
                    <a:pt x="6985" y="115"/>
                    <a:pt x="6871" y="1"/>
                    <a:pt x="6757"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0" name="Google Shape;240;gf919c1f4cf_0_22"/>
            <p:cNvSpPr/>
            <p:nvPr/>
          </p:nvSpPr>
          <p:spPr>
            <a:xfrm>
              <a:off x="4480063" y="3353163"/>
              <a:ext cx="174650" cy="10850"/>
            </a:xfrm>
            <a:custGeom>
              <a:avLst/>
              <a:gdLst/>
              <a:ahLst/>
              <a:cxnLst/>
              <a:rect l="l" t="t" r="r" b="b"/>
              <a:pathLst>
                <a:path w="6986" h="434" extrusionOk="0">
                  <a:moveTo>
                    <a:pt x="206" y="0"/>
                  </a:moveTo>
                  <a:cubicBezTo>
                    <a:pt x="92" y="0"/>
                    <a:pt x="1" y="114"/>
                    <a:pt x="1" y="228"/>
                  </a:cubicBezTo>
                  <a:cubicBezTo>
                    <a:pt x="1" y="343"/>
                    <a:pt x="92" y="434"/>
                    <a:pt x="206" y="434"/>
                  </a:cubicBezTo>
                  <a:lnTo>
                    <a:pt x="6757" y="434"/>
                  </a:lnTo>
                  <a:cubicBezTo>
                    <a:pt x="6871" y="434"/>
                    <a:pt x="6985" y="343"/>
                    <a:pt x="6985" y="228"/>
                  </a:cubicBezTo>
                  <a:cubicBezTo>
                    <a:pt x="6985" y="114"/>
                    <a:pt x="6871" y="0"/>
                    <a:pt x="6757"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1" name="Google Shape;241;gf919c1f4cf_0_22"/>
            <p:cNvSpPr/>
            <p:nvPr/>
          </p:nvSpPr>
          <p:spPr>
            <a:xfrm>
              <a:off x="4480063" y="3374838"/>
              <a:ext cx="174650" cy="10875"/>
            </a:xfrm>
            <a:custGeom>
              <a:avLst/>
              <a:gdLst/>
              <a:ahLst/>
              <a:cxnLst/>
              <a:rect l="l" t="t" r="r" b="b"/>
              <a:pathLst>
                <a:path w="6986" h="435" extrusionOk="0">
                  <a:moveTo>
                    <a:pt x="206" y="1"/>
                  </a:moveTo>
                  <a:cubicBezTo>
                    <a:pt x="92" y="1"/>
                    <a:pt x="1" y="92"/>
                    <a:pt x="1" y="229"/>
                  </a:cubicBezTo>
                  <a:cubicBezTo>
                    <a:pt x="1" y="343"/>
                    <a:pt x="92" y="434"/>
                    <a:pt x="206" y="434"/>
                  </a:cubicBezTo>
                  <a:lnTo>
                    <a:pt x="6757" y="434"/>
                  </a:lnTo>
                  <a:cubicBezTo>
                    <a:pt x="6871" y="434"/>
                    <a:pt x="6985" y="343"/>
                    <a:pt x="6985" y="229"/>
                  </a:cubicBezTo>
                  <a:cubicBezTo>
                    <a:pt x="6985" y="92"/>
                    <a:pt x="6871" y="1"/>
                    <a:pt x="6757"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2" name="Google Shape;242;gf919c1f4cf_0_22"/>
            <p:cNvSpPr/>
            <p:nvPr/>
          </p:nvSpPr>
          <p:spPr>
            <a:xfrm>
              <a:off x="4480063" y="3396513"/>
              <a:ext cx="84475" cy="10875"/>
            </a:xfrm>
            <a:custGeom>
              <a:avLst/>
              <a:gdLst/>
              <a:ahLst/>
              <a:cxnLst/>
              <a:rect l="l" t="t" r="r" b="b"/>
              <a:pathLst>
                <a:path w="3379" h="435" extrusionOk="0">
                  <a:moveTo>
                    <a:pt x="206" y="1"/>
                  </a:moveTo>
                  <a:cubicBezTo>
                    <a:pt x="92" y="1"/>
                    <a:pt x="1" y="92"/>
                    <a:pt x="1" y="229"/>
                  </a:cubicBezTo>
                  <a:cubicBezTo>
                    <a:pt x="1" y="343"/>
                    <a:pt x="92" y="435"/>
                    <a:pt x="206" y="435"/>
                  </a:cubicBezTo>
                  <a:lnTo>
                    <a:pt x="3151" y="435"/>
                  </a:lnTo>
                  <a:cubicBezTo>
                    <a:pt x="3288" y="435"/>
                    <a:pt x="3379" y="343"/>
                    <a:pt x="3379" y="229"/>
                  </a:cubicBezTo>
                  <a:cubicBezTo>
                    <a:pt x="3379" y="92"/>
                    <a:pt x="3288" y="1"/>
                    <a:pt x="3151"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243" name="Google Shape;243;gf919c1f4cf_0_22"/>
          <p:cNvGrpSpPr/>
          <p:nvPr/>
        </p:nvGrpSpPr>
        <p:grpSpPr>
          <a:xfrm>
            <a:off x="1974909" y="4235554"/>
            <a:ext cx="498634" cy="565341"/>
            <a:chOff x="5515418" y="1492268"/>
            <a:chExt cx="557196" cy="631736"/>
          </a:xfrm>
        </p:grpSpPr>
        <p:sp>
          <p:nvSpPr>
            <p:cNvPr id="244" name="Google Shape;244;gf919c1f4cf_0_22"/>
            <p:cNvSpPr/>
            <p:nvPr/>
          </p:nvSpPr>
          <p:spPr>
            <a:xfrm>
              <a:off x="5515418" y="1492268"/>
              <a:ext cx="557196" cy="631736"/>
            </a:xfrm>
            <a:custGeom>
              <a:avLst/>
              <a:gdLst/>
              <a:ahLst/>
              <a:cxnLst/>
              <a:rect l="l" t="t" r="r" b="b"/>
              <a:pathLst>
                <a:path w="15750" h="17857" extrusionOk="0">
                  <a:moveTo>
                    <a:pt x="7788" y="633"/>
                  </a:moveTo>
                  <a:cubicBezTo>
                    <a:pt x="9161" y="633"/>
                    <a:pt x="10576" y="1395"/>
                    <a:pt x="11162" y="2584"/>
                  </a:cubicBezTo>
                  <a:cubicBezTo>
                    <a:pt x="11641" y="3543"/>
                    <a:pt x="11573" y="4547"/>
                    <a:pt x="11253" y="5529"/>
                  </a:cubicBezTo>
                  <a:cubicBezTo>
                    <a:pt x="11116" y="5894"/>
                    <a:pt x="10957" y="6259"/>
                    <a:pt x="10797" y="6602"/>
                  </a:cubicBezTo>
                  <a:cubicBezTo>
                    <a:pt x="10307" y="7602"/>
                    <a:pt x="9123" y="8186"/>
                    <a:pt x="8040" y="8186"/>
                  </a:cubicBezTo>
                  <a:cubicBezTo>
                    <a:pt x="7961" y="8186"/>
                    <a:pt x="7884" y="8183"/>
                    <a:pt x="7807" y="8177"/>
                  </a:cubicBezTo>
                  <a:cubicBezTo>
                    <a:pt x="7767" y="8178"/>
                    <a:pt x="7728" y="8178"/>
                    <a:pt x="7689" y="8178"/>
                  </a:cubicBezTo>
                  <a:cubicBezTo>
                    <a:pt x="6210" y="8178"/>
                    <a:pt x="4941" y="7337"/>
                    <a:pt x="4474" y="5780"/>
                  </a:cubicBezTo>
                  <a:cubicBezTo>
                    <a:pt x="4223" y="4958"/>
                    <a:pt x="4041" y="4159"/>
                    <a:pt x="4200" y="3315"/>
                  </a:cubicBezTo>
                  <a:cubicBezTo>
                    <a:pt x="4451" y="1968"/>
                    <a:pt x="5433" y="1261"/>
                    <a:pt x="6643" y="827"/>
                  </a:cubicBezTo>
                  <a:cubicBezTo>
                    <a:pt x="7007" y="695"/>
                    <a:pt x="7396" y="633"/>
                    <a:pt x="7788" y="633"/>
                  </a:cubicBezTo>
                  <a:close/>
                  <a:moveTo>
                    <a:pt x="5705" y="8464"/>
                  </a:moveTo>
                  <a:cubicBezTo>
                    <a:pt x="5751" y="8464"/>
                    <a:pt x="5803" y="8480"/>
                    <a:pt x="5867" y="8519"/>
                  </a:cubicBezTo>
                  <a:cubicBezTo>
                    <a:pt x="6300" y="8747"/>
                    <a:pt x="6780" y="8816"/>
                    <a:pt x="7259" y="8884"/>
                  </a:cubicBezTo>
                  <a:cubicBezTo>
                    <a:pt x="7478" y="8916"/>
                    <a:pt x="7695" y="8932"/>
                    <a:pt x="7909" y="8932"/>
                  </a:cubicBezTo>
                  <a:cubicBezTo>
                    <a:pt x="8455" y="8932"/>
                    <a:pt x="8981" y="8830"/>
                    <a:pt x="9473" y="8633"/>
                  </a:cubicBezTo>
                  <a:cubicBezTo>
                    <a:pt x="9637" y="8563"/>
                    <a:pt x="9769" y="8527"/>
                    <a:pt x="9878" y="8527"/>
                  </a:cubicBezTo>
                  <a:cubicBezTo>
                    <a:pt x="10090" y="8527"/>
                    <a:pt x="10220" y="8659"/>
                    <a:pt x="10340" y="8930"/>
                  </a:cubicBezTo>
                  <a:cubicBezTo>
                    <a:pt x="9610" y="9432"/>
                    <a:pt x="8994" y="10094"/>
                    <a:pt x="8126" y="10391"/>
                  </a:cubicBezTo>
                  <a:cubicBezTo>
                    <a:pt x="7994" y="10430"/>
                    <a:pt x="7884" y="10455"/>
                    <a:pt x="7775" y="10455"/>
                  </a:cubicBezTo>
                  <a:cubicBezTo>
                    <a:pt x="7697" y="10455"/>
                    <a:pt x="7619" y="10442"/>
                    <a:pt x="7533" y="10413"/>
                  </a:cubicBezTo>
                  <a:cubicBezTo>
                    <a:pt x="6688" y="10117"/>
                    <a:pt x="6095" y="9500"/>
                    <a:pt x="5410" y="9021"/>
                  </a:cubicBezTo>
                  <a:cubicBezTo>
                    <a:pt x="5296" y="8953"/>
                    <a:pt x="5250" y="8884"/>
                    <a:pt x="5364" y="8793"/>
                  </a:cubicBezTo>
                  <a:cubicBezTo>
                    <a:pt x="5472" y="8685"/>
                    <a:pt x="5538" y="8464"/>
                    <a:pt x="5705" y="8464"/>
                  </a:cubicBezTo>
                  <a:close/>
                  <a:moveTo>
                    <a:pt x="4535" y="9281"/>
                  </a:moveTo>
                  <a:cubicBezTo>
                    <a:pt x="4848" y="9281"/>
                    <a:pt x="5148" y="9441"/>
                    <a:pt x="5456" y="9774"/>
                  </a:cubicBezTo>
                  <a:cubicBezTo>
                    <a:pt x="5912" y="10299"/>
                    <a:pt x="6620" y="10528"/>
                    <a:pt x="7236" y="10847"/>
                  </a:cubicBezTo>
                  <a:cubicBezTo>
                    <a:pt x="7442" y="10961"/>
                    <a:pt x="7533" y="11692"/>
                    <a:pt x="7350" y="11806"/>
                  </a:cubicBezTo>
                  <a:cubicBezTo>
                    <a:pt x="7319" y="11831"/>
                    <a:pt x="7287" y="11840"/>
                    <a:pt x="7253" y="11840"/>
                  </a:cubicBezTo>
                  <a:cubicBezTo>
                    <a:pt x="7163" y="11840"/>
                    <a:pt x="7068" y="11771"/>
                    <a:pt x="6985" y="11737"/>
                  </a:cubicBezTo>
                  <a:cubicBezTo>
                    <a:pt x="5958" y="11235"/>
                    <a:pt x="5022" y="10596"/>
                    <a:pt x="4132" y="9866"/>
                  </a:cubicBezTo>
                  <a:cubicBezTo>
                    <a:pt x="3995" y="9774"/>
                    <a:pt x="3858" y="9660"/>
                    <a:pt x="3767" y="9569"/>
                  </a:cubicBezTo>
                  <a:cubicBezTo>
                    <a:pt x="4037" y="9379"/>
                    <a:pt x="4290" y="9281"/>
                    <a:pt x="4535" y="9281"/>
                  </a:cubicBezTo>
                  <a:close/>
                  <a:moveTo>
                    <a:pt x="11097" y="9275"/>
                  </a:moveTo>
                  <a:cubicBezTo>
                    <a:pt x="11336" y="9275"/>
                    <a:pt x="11583" y="9377"/>
                    <a:pt x="11847" y="9592"/>
                  </a:cubicBezTo>
                  <a:cubicBezTo>
                    <a:pt x="10888" y="10391"/>
                    <a:pt x="9884" y="11144"/>
                    <a:pt x="8720" y="11692"/>
                  </a:cubicBezTo>
                  <a:cubicBezTo>
                    <a:pt x="8629" y="11737"/>
                    <a:pt x="8519" y="11842"/>
                    <a:pt x="8408" y="11842"/>
                  </a:cubicBezTo>
                  <a:cubicBezTo>
                    <a:pt x="8351" y="11842"/>
                    <a:pt x="8295" y="11815"/>
                    <a:pt x="8240" y="11737"/>
                  </a:cubicBezTo>
                  <a:cubicBezTo>
                    <a:pt x="8081" y="11509"/>
                    <a:pt x="8172" y="10961"/>
                    <a:pt x="8377" y="10870"/>
                  </a:cubicBezTo>
                  <a:cubicBezTo>
                    <a:pt x="8994" y="10528"/>
                    <a:pt x="9678" y="10299"/>
                    <a:pt x="10158" y="9797"/>
                  </a:cubicBezTo>
                  <a:cubicBezTo>
                    <a:pt x="10471" y="9458"/>
                    <a:pt x="10777" y="9275"/>
                    <a:pt x="11097" y="9275"/>
                  </a:cubicBezTo>
                  <a:close/>
                  <a:moveTo>
                    <a:pt x="12604" y="9878"/>
                  </a:moveTo>
                  <a:cubicBezTo>
                    <a:pt x="12715" y="9878"/>
                    <a:pt x="12845" y="9969"/>
                    <a:pt x="13079" y="10140"/>
                  </a:cubicBezTo>
                  <a:cubicBezTo>
                    <a:pt x="13992" y="10847"/>
                    <a:pt x="14563" y="11715"/>
                    <a:pt x="14563" y="12924"/>
                  </a:cubicBezTo>
                  <a:cubicBezTo>
                    <a:pt x="14563" y="13906"/>
                    <a:pt x="14677" y="14887"/>
                    <a:pt x="14768" y="15869"/>
                  </a:cubicBezTo>
                  <a:cubicBezTo>
                    <a:pt x="14835" y="16690"/>
                    <a:pt x="14492" y="17079"/>
                    <a:pt x="13717" y="17079"/>
                  </a:cubicBezTo>
                  <a:cubicBezTo>
                    <a:pt x="13695" y="17079"/>
                    <a:pt x="13673" y="17079"/>
                    <a:pt x="13650" y="17078"/>
                  </a:cubicBezTo>
                  <a:cubicBezTo>
                    <a:pt x="13363" y="17070"/>
                    <a:pt x="13076" y="17067"/>
                    <a:pt x="12790" y="17067"/>
                  </a:cubicBezTo>
                  <a:cubicBezTo>
                    <a:pt x="11970" y="17067"/>
                    <a:pt x="11154" y="17092"/>
                    <a:pt x="10335" y="17092"/>
                  </a:cubicBezTo>
                  <a:cubicBezTo>
                    <a:pt x="9851" y="17092"/>
                    <a:pt x="9367" y="17083"/>
                    <a:pt x="8880" y="17056"/>
                  </a:cubicBezTo>
                  <a:cubicBezTo>
                    <a:pt x="8195" y="17033"/>
                    <a:pt x="8195" y="17056"/>
                    <a:pt x="8218" y="16371"/>
                  </a:cubicBezTo>
                  <a:cubicBezTo>
                    <a:pt x="8240" y="16257"/>
                    <a:pt x="8218" y="16120"/>
                    <a:pt x="8218" y="16006"/>
                  </a:cubicBezTo>
                  <a:cubicBezTo>
                    <a:pt x="8195" y="14956"/>
                    <a:pt x="8400" y="13906"/>
                    <a:pt x="8240" y="12856"/>
                  </a:cubicBezTo>
                  <a:cubicBezTo>
                    <a:pt x="8218" y="12742"/>
                    <a:pt x="8240" y="12582"/>
                    <a:pt x="8355" y="12536"/>
                  </a:cubicBezTo>
                  <a:cubicBezTo>
                    <a:pt x="8743" y="12399"/>
                    <a:pt x="9085" y="12057"/>
                    <a:pt x="9427" y="11966"/>
                  </a:cubicBezTo>
                  <a:cubicBezTo>
                    <a:pt x="10318" y="11737"/>
                    <a:pt x="10911" y="11075"/>
                    <a:pt x="11687" y="10665"/>
                  </a:cubicBezTo>
                  <a:cubicBezTo>
                    <a:pt x="11870" y="10550"/>
                    <a:pt x="12029" y="10413"/>
                    <a:pt x="12166" y="10254"/>
                  </a:cubicBezTo>
                  <a:cubicBezTo>
                    <a:pt x="12374" y="9998"/>
                    <a:pt x="12477" y="9878"/>
                    <a:pt x="12604" y="9878"/>
                  </a:cubicBezTo>
                  <a:close/>
                  <a:moveTo>
                    <a:pt x="3087" y="9867"/>
                  </a:moveTo>
                  <a:cubicBezTo>
                    <a:pt x="3166" y="9867"/>
                    <a:pt x="3192" y="9953"/>
                    <a:pt x="3242" y="10003"/>
                  </a:cubicBezTo>
                  <a:cubicBezTo>
                    <a:pt x="3949" y="10847"/>
                    <a:pt x="4908" y="11372"/>
                    <a:pt x="5844" y="11851"/>
                  </a:cubicBezTo>
                  <a:cubicBezTo>
                    <a:pt x="6300" y="12080"/>
                    <a:pt x="6688" y="12422"/>
                    <a:pt x="7213" y="12513"/>
                  </a:cubicBezTo>
                  <a:cubicBezTo>
                    <a:pt x="7396" y="12536"/>
                    <a:pt x="7396" y="12742"/>
                    <a:pt x="7373" y="12879"/>
                  </a:cubicBezTo>
                  <a:cubicBezTo>
                    <a:pt x="7236" y="14180"/>
                    <a:pt x="7419" y="15481"/>
                    <a:pt x="7396" y="16759"/>
                  </a:cubicBezTo>
                  <a:cubicBezTo>
                    <a:pt x="7396" y="17010"/>
                    <a:pt x="7373" y="17056"/>
                    <a:pt x="7168" y="17056"/>
                  </a:cubicBezTo>
                  <a:cubicBezTo>
                    <a:pt x="7054" y="17048"/>
                    <a:pt x="6939" y="17045"/>
                    <a:pt x="6829" y="17045"/>
                  </a:cubicBezTo>
                  <a:cubicBezTo>
                    <a:pt x="6610" y="17045"/>
                    <a:pt x="6407" y="17056"/>
                    <a:pt x="6255" y="17056"/>
                  </a:cubicBezTo>
                  <a:cubicBezTo>
                    <a:pt x="5566" y="17069"/>
                    <a:pt x="4909" y="17107"/>
                    <a:pt x="4266" y="17107"/>
                  </a:cubicBezTo>
                  <a:cubicBezTo>
                    <a:pt x="3821" y="17107"/>
                    <a:pt x="3383" y="17089"/>
                    <a:pt x="2945" y="17033"/>
                  </a:cubicBezTo>
                  <a:cubicBezTo>
                    <a:pt x="2876" y="17024"/>
                    <a:pt x="2809" y="17020"/>
                    <a:pt x="2742" y="17020"/>
                  </a:cubicBezTo>
                  <a:cubicBezTo>
                    <a:pt x="2474" y="17020"/>
                    <a:pt x="2215" y="17078"/>
                    <a:pt x="1941" y="17078"/>
                  </a:cubicBezTo>
                  <a:cubicBezTo>
                    <a:pt x="1914" y="17079"/>
                    <a:pt x="1888" y="17080"/>
                    <a:pt x="1862" y="17080"/>
                  </a:cubicBezTo>
                  <a:cubicBezTo>
                    <a:pt x="1162" y="17080"/>
                    <a:pt x="824" y="16779"/>
                    <a:pt x="868" y="16074"/>
                  </a:cubicBezTo>
                  <a:cubicBezTo>
                    <a:pt x="913" y="14819"/>
                    <a:pt x="982" y="13563"/>
                    <a:pt x="1119" y="12308"/>
                  </a:cubicBezTo>
                  <a:cubicBezTo>
                    <a:pt x="1233" y="11144"/>
                    <a:pt x="2032" y="10482"/>
                    <a:pt x="2968" y="9911"/>
                  </a:cubicBezTo>
                  <a:cubicBezTo>
                    <a:pt x="3018" y="9880"/>
                    <a:pt x="3056" y="9867"/>
                    <a:pt x="3087" y="9867"/>
                  </a:cubicBezTo>
                  <a:close/>
                  <a:moveTo>
                    <a:pt x="7820" y="1"/>
                  </a:moveTo>
                  <a:cubicBezTo>
                    <a:pt x="7584" y="1"/>
                    <a:pt x="7343" y="17"/>
                    <a:pt x="7099" y="51"/>
                  </a:cubicBezTo>
                  <a:cubicBezTo>
                    <a:pt x="5182" y="370"/>
                    <a:pt x="3789" y="1375"/>
                    <a:pt x="3401" y="3429"/>
                  </a:cubicBezTo>
                  <a:cubicBezTo>
                    <a:pt x="3379" y="3566"/>
                    <a:pt x="3356" y="3726"/>
                    <a:pt x="3265" y="3794"/>
                  </a:cubicBezTo>
                  <a:cubicBezTo>
                    <a:pt x="2557" y="4365"/>
                    <a:pt x="2831" y="5095"/>
                    <a:pt x="2922" y="5780"/>
                  </a:cubicBezTo>
                  <a:cubicBezTo>
                    <a:pt x="2991" y="6214"/>
                    <a:pt x="3265" y="6670"/>
                    <a:pt x="3767" y="6784"/>
                  </a:cubicBezTo>
                  <a:cubicBezTo>
                    <a:pt x="4086" y="6830"/>
                    <a:pt x="4246" y="7013"/>
                    <a:pt x="4406" y="7218"/>
                  </a:cubicBezTo>
                  <a:cubicBezTo>
                    <a:pt x="4566" y="7401"/>
                    <a:pt x="4702" y="7606"/>
                    <a:pt x="4862" y="7766"/>
                  </a:cubicBezTo>
                  <a:cubicBezTo>
                    <a:pt x="5250" y="8154"/>
                    <a:pt x="5250" y="8314"/>
                    <a:pt x="4771" y="8565"/>
                  </a:cubicBezTo>
                  <a:cubicBezTo>
                    <a:pt x="4588" y="8656"/>
                    <a:pt x="4406" y="8770"/>
                    <a:pt x="4200" y="8816"/>
                  </a:cubicBezTo>
                  <a:cubicBezTo>
                    <a:pt x="3105" y="9044"/>
                    <a:pt x="2169" y="9592"/>
                    <a:pt x="1393" y="10368"/>
                  </a:cubicBezTo>
                  <a:cubicBezTo>
                    <a:pt x="913" y="10870"/>
                    <a:pt x="525" y="11463"/>
                    <a:pt x="366" y="12148"/>
                  </a:cubicBezTo>
                  <a:cubicBezTo>
                    <a:pt x="92" y="13244"/>
                    <a:pt x="23" y="14339"/>
                    <a:pt x="0" y="15595"/>
                  </a:cubicBezTo>
                  <a:cubicBezTo>
                    <a:pt x="92" y="16006"/>
                    <a:pt x="23" y="16622"/>
                    <a:pt x="411" y="17078"/>
                  </a:cubicBezTo>
                  <a:cubicBezTo>
                    <a:pt x="905" y="17658"/>
                    <a:pt x="1540" y="17834"/>
                    <a:pt x="2278" y="17834"/>
                  </a:cubicBezTo>
                  <a:cubicBezTo>
                    <a:pt x="2325" y="17834"/>
                    <a:pt x="2372" y="17833"/>
                    <a:pt x="2420" y="17832"/>
                  </a:cubicBezTo>
                  <a:cubicBezTo>
                    <a:pt x="2789" y="17822"/>
                    <a:pt x="3157" y="17818"/>
                    <a:pt x="3526" y="17818"/>
                  </a:cubicBezTo>
                  <a:cubicBezTo>
                    <a:pt x="4347" y="17818"/>
                    <a:pt x="5167" y="17835"/>
                    <a:pt x="5983" y="17835"/>
                  </a:cubicBezTo>
                  <a:cubicBezTo>
                    <a:pt x="6479" y="17835"/>
                    <a:pt x="6972" y="17829"/>
                    <a:pt x="7464" y="17809"/>
                  </a:cubicBezTo>
                  <a:cubicBezTo>
                    <a:pt x="7736" y="17799"/>
                    <a:pt x="8007" y="17796"/>
                    <a:pt x="8277" y="17796"/>
                  </a:cubicBezTo>
                  <a:cubicBezTo>
                    <a:pt x="9172" y="17796"/>
                    <a:pt x="10058" y="17835"/>
                    <a:pt x="10944" y="17835"/>
                  </a:cubicBezTo>
                  <a:cubicBezTo>
                    <a:pt x="11093" y="17835"/>
                    <a:pt x="11241" y="17834"/>
                    <a:pt x="11390" y="17832"/>
                  </a:cubicBezTo>
                  <a:cubicBezTo>
                    <a:pt x="11767" y="17820"/>
                    <a:pt x="12144" y="17809"/>
                    <a:pt x="12517" y="17809"/>
                  </a:cubicBezTo>
                  <a:cubicBezTo>
                    <a:pt x="12891" y="17809"/>
                    <a:pt x="13262" y="17820"/>
                    <a:pt x="13627" y="17855"/>
                  </a:cubicBezTo>
                  <a:cubicBezTo>
                    <a:pt x="13655" y="17856"/>
                    <a:pt x="13682" y="17857"/>
                    <a:pt x="13710" y="17857"/>
                  </a:cubicBezTo>
                  <a:cubicBezTo>
                    <a:pt x="14526" y="17857"/>
                    <a:pt x="15321" y="17212"/>
                    <a:pt x="15476" y="16439"/>
                  </a:cubicBezTo>
                  <a:cubicBezTo>
                    <a:pt x="15750" y="15230"/>
                    <a:pt x="15522" y="14043"/>
                    <a:pt x="15408" y="12856"/>
                  </a:cubicBezTo>
                  <a:cubicBezTo>
                    <a:pt x="15202" y="10847"/>
                    <a:pt x="13399" y="9272"/>
                    <a:pt x="11596" y="8861"/>
                  </a:cubicBezTo>
                  <a:cubicBezTo>
                    <a:pt x="11231" y="8770"/>
                    <a:pt x="10888" y="8633"/>
                    <a:pt x="10591" y="8382"/>
                  </a:cubicBezTo>
                  <a:cubicBezTo>
                    <a:pt x="10409" y="8222"/>
                    <a:pt x="10340" y="8062"/>
                    <a:pt x="10591" y="7880"/>
                  </a:cubicBezTo>
                  <a:cubicBezTo>
                    <a:pt x="11139" y="7469"/>
                    <a:pt x="11504" y="6921"/>
                    <a:pt x="12144" y="6579"/>
                  </a:cubicBezTo>
                  <a:cubicBezTo>
                    <a:pt x="12988" y="6122"/>
                    <a:pt x="13034" y="4570"/>
                    <a:pt x="12372" y="3840"/>
                  </a:cubicBezTo>
                  <a:cubicBezTo>
                    <a:pt x="12258" y="3703"/>
                    <a:pt x="12258" y="3543"/>
                    <a:pt x="12212" y="3383"/>
                  </a:cubicBezTo>
                  <a:cubicBezTo>
                    <a:pt x="11961" y="2242"/>
                    <a:pt x="11413" y="1261"/>
                    <a:pt x="10340" y="667"/>
                  </a:cubicBezTo>
                  <a:cubicBezTo>
                    <a:pt x="9547" y="234"/>
                    <a:pt x="8710" y="1"/>
                    <a:pt x="7820" y="1"/>
                  </a:cubicBezTo>
                  <a:close/>
                </a:path>
              </a:pathLst>
            </a:custGeom>
            <a:solidFill>
              <a:srgbClr val="000000"/>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5" name="Google Shape;245;gf919c1f4cf_0_22"/>
            <p:cNvSpPr/>
            <p:nvPr/>
          </p:nvSpPr>
          <p:spPr>
            <a:xfrm>
              <a:off x="5805294" y="1841719"/>
              <a:ext cx="234977" cy="255249"/>
            </a:xfrm>
            <a:custGeom>
              <a:avLst/>
              <a:gdLst/>
              <a:ahLst/>
              <a:cxnLst/>
              <a:rect l="l" t="t" r="r" b="b"/>
              <a:pathLst>
                <a:path w="6642" h="7215" extrusionOk="0">
                  <a:moveTo>
                    <a:pt x="4410" y="0"/>
                  </a:moveTo>
                  <a:cubicBezTo>
                    <a:pt x="4283" y="0"/>
                    <a:pt x="4180" y="120"/>
                    <a:pt x="3972" y="376"/>
                  </a:cubicBezTo>
                  <a:cubicBezTo>
                    <a:pt x="3835" y="535"/>
                    <a:pt x="3676" y="672"/>
                    <a:pt x="3493" y="787"/>
                  </a:cubicBezTo>
                  <a:cubicBezTo>
                    <a:pt x="2717" y="1197"/>
                    <a:pt x="2124" y="1859"/>
                    <a:pt x="1233" y="2088"/>
                  </a:cubicBezTo>
                  <a:cubicBezTo>
                    <a:pt x="891" y="2179"/>
                    <a:pt x="549" y="2521"/>
                    <a:pt x="161" y="2658"/>
                  </a:cubicBezTo>
                  <a:cubicBezTo>
                    <a:pt x="46" y="2704"/>
                    <a:pt x="24" y="2864"/>
                    <a:pt x="46" y="2978"/>
                  </a:cubicBezTo>
                  <a:cubicBezTo>
                    <a:pt x="206" y="4028"/>
                    <a:pt x="1" y="5078"/>
                    <a:pt x="24" y="6128"/>
                  </a:cubicBezTo>
                  <a:cubicBezTo>
                    <a:pt x="24" y="6242"/>
                    <a:pt x="46" y="6379"/>
                    <a:pt x="24" y="6493"/>
                  </a:cubicBezTo>
                  <a:cubicBezTo>
                    <a:pt x="1" y="7178"/>
                    <a:pt x="1" y="7155"/>
                    <a:pt x="686" y="7178"/>
                  </a:cubicBezTo>
                  <a:cubicBezTo>
                    <a:pt x="1173" y="7205"/>
                    <a:pt x="1657" y="7214"/>
                    <a:pt x="2141" y="7214"/>
                  </a:cubicBezTo>
                  <a:cubicBezTo>
                    <a:pt x="2960" y="7214"/>
                    <a:pt x="3776" y="7189"/>
                    <a:pt x="4596" y="7189"/>
                  </a:cubicBezTo>
                  <a:cubicBezTo>
                    <a:pt x="4882" y="7189"/>
                    <a:pt x="5169" y="7192"/>
                    <a:pt x="5456" y="7200"/>
                  </a:cubicBezTo>
                  <a:cubicBezTo>
                    <a:pt x="5479" y="7201"/>
                    <a:pt x="5501" y="7201"/>
                    <a:pt x="5523" y="7201"/>
                  </a:cubicBezTo>
                  <a:cubicBezTo>
                    <a:pt x="6298" y="7201"/>
                    <a:pt x="6641" y="6812"/>
                    <a:pt x="6574" y="5991"/>
                  </a:cubicBezTo>
                  <a:cubicBezTo>
                    <a:pt x="6483" y="5009"/>
                    <a:pt x="6369" y="4028"/>
                    <a:pt x="6369" y="3046"/>
                  </a:cubicBezTo>
                  <a:cubicBezTo>
                    <a:pt x="6369" y="1837"/>
                    <a:pt x="5798" y="969"/>
                    <a:pt x="4885" y="262"/>
                  </a:cubicBezTo>
                  <a:cubicBezTo>
                    <a:pt x="4651" y="91"/>
                    <a:pt x="4521" y="0"/>
                    <a:pt x="4410"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6" name="Google Shape;246;gf919c1f4cf_0_22"/>
            <p:cNvSpPr/>
            <p:nvPr/>
          </p:nvSpPr>
          <p:spPr>
            <a:xfrm>
              <a:off x="5658340" y="1514661"/>
              <a:ext cx="268940" cy="267206"/>
            </a:xfrm>
            <a:custGeom>
              <a:avLst/>
              <a:gdLst/>
              <a:ahLst/>
              <a:cxnLst/>
              <a:rect l="l" t="t" r="r" b="b"/>
              <a:pathLst>
                <a:path w="7602" h="7553" extrusionOk="0">
                  <a:moveTo>
                    <a:pt x="3748" y="0"/>
                  </a:moveTo>
                  <a:cubicBezTo>
                    <a:pt x="3356" y="0"/>
                    <a:pt x="2967" y="62"/>
                    <a:pt x="2603" y="194"/>
                  </a:cubicBezTo>
                  <a:cubicBezTo>
                    <a:pt x="1393" y="628"/>
                    <a:pt x="411" y="1335"/>
                    <a:pt x="160" y="2682"/>
                  </a:cubicBezTo>
                  <a:cubicBezTo>
                    <a:pt x="1" y="3526"/>
                    <a:pt x="183" y="4325"/>
                    <a:pt x="434" y="5147"/>
                  </a:cubicBezTo>
                  <a:cubicBezTo>
                    <a:pt x="901" y="6704"/>
                    <a:pt x="2170" y="7545"/>
                    <a:pt x="3649" y="7545"/>
                  </a:cubicBezTo>
                  <a:cubicBezTo>
                    <a:pt x="3688" y="7545"/>
                    <a:pt x="3727" y="7545"/>
                    <a:pt x="3767" y="7544"/>
                  </a:cubicBezTo>
                  <a:cubicBezTo>
                    <a:pt x="3844" y="7550"/>
                    <a:pt x="3921" y="7553"/>
                    <a:pt x="4000" y="7553"/>
                  </a:cubicBezTo>
                  <a:cubicBezTo>
                    <a:pt x="5083" y="7553"/>
                    <a:pt x="6267" y="6969"/>
                    <a:pt x="6757" y="5969"/>
                  </a:cubicBezTo>
                  <a:cubicBezTo>
                    <a:pt x="6917" y="5626"/>
                    <a:pt x="7076" y="5261"/>
                    <a:pt x="7213" y="4896"/>
                  </a:cubicBezTo>
                  <a:cubicBezTo>
                    <a:pt x="7533" y="3914"/>
                    <a:pt x="7601" y="2910"/>
                    <a:pt x="7122" y="1951"/>
                  </a:cubicBezTo>
                  <a:cubicBezTo>
                    <a:pt x="6536" y="762"/>
                    <a:pt x="5121" y="0"/>
                    <a:pt x="3748"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7" name="Google Shape;247;gf919c1f4cf_0_22"/>
            <p:cNvSpPr/>
            <p:nvPr/>
          </p:nvSpPr>
          <p:spPr>
            <a:xfrm>
              <a:off x="5801262" y="1820351"/>
              <a:ext cx="133267" cy="90885"/>
            </a:xfrm>
            <a:custGeom>
              <a:avLst/>
              <a:gdLst/>
              <a:ahLst/>
              <a:cxnLst/>
              <a:rect l="l" t="t" r="r" b="b"/>
              <a:pathLst>
                <a:path w="3767" h="2569" extrusionOk="0">
                  <a:moveTo>
                    <a:pt x="3017" y="1"/>
                  </a:moveTo>
                  <a:cubicBezTo>
                    <a:pt x="2697" y="1"/>
                    <a:pt x="2391" y="184"/>
                    <a:pt x="2078" y="523"/>
                  </a:cubicBezTo>
                  <a:cubicBezTo>
                    <a:pt x="1598" y="1025"/>
                    <a:pt x="914" y="1254"/>
                    <a:pt x="297" y="1596"/>
                  </a:cubicBezTo>
                  <a:cubicBezTo>
                    <a:pt x="92" y="1687"/>
                    <a:pt x="1" y="2235"/>
                    <a:pt x="160" y="2463"/>
                  </a:cubicBezTo>
                  <a:cubicBezTo>
                    <a:pt x="215" y="2541"/>
                    <a:pt x="271" y="2568"/>
                    <a:pt x="328" y="2568"/>
                  </a:cubicBezTo>
                  <a:cubicBezTo>
                    <a:pt x="439" y="2568"/>
                    <a:pt x="549" y="2463"/>
                    <a:pt x="640" y="2418"/>
                  </a:cubicBezTo>
                  <a:cubicBezTo>
                    <a:pt x="1804" y="1870"/>
                    <a:pt x="2808" y="1117"/>
                    <a:pt x="3767" y="318"/>
                  </a:cubicBezTo>
                  <a:cubicBezTo>
                    <a:pt x="3503" y="103"/>
                    <a:pt x="3256" y="1"/>
                    <a:pt x="3017"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8" name="Google Shape;248;gf919c1f4cf_0_22"/>
            <p:cNvSpPr/>
            <p:nvPr/>
          </p:nvSpPr>
          <p:spPr>
            <a:xfrm>
              <a:off x="5701146" y="1791696"/>
              <a:ext cx="180107" cy="70437"/>
            </a:xfrm>
            <a:custGeom>
              <a:avLst/>
              <a:gdLst/>
              <a:ahLst/>
              <a:cxnLst/>
              <a:rect l="l" t="t" r="r" b="b"/>
              <a:pathLst>
                <a:path w="5091" h="1991" extrusionOk="0">
                  <a:moveTo>
                    <a:pt x="455" y="0"/>
                  </a:moveTo>
                  <a:cubicBezTo>
                    <a:pt x="288" y="0"/>
                    <a:pt x="222" y="221"/>
                    <a:pt x="114" y="329"/>
                  </a:cubicBezTo>
                  <a:cubicBezTo>
                    <a:pt x="0" y="420"/>
                    <a:pt x="46" y="489"/>
                    <a:pt x="160" y="557"/>
                  </a:cubicBezTo>
                  <a:cubicBezTo>
                    <a:pt x="845" y="1036"/>
                    <a:pt x="1438" y="1653"/>
                    <a:pt x="2283" y="1949"/>
                  </a:cubicBezTo>
                  <a:cubicBezTo>
                    <a:pt x="2369" y="1978"/>
                    <a:pt x="2447" y="1991"/>
                    <a:pt x="2525" y="1991"/>
                  </a:cubicBezTo>
                  <a:cubicBezTo>
                    <a:pt x="2634" y="1991"/>
                    <a:pt x="2744" y="1966"/>
                    <a:pt x="2876" y="1927"/>
                  </a:cubicBezTo>
                  <a:cubicBezTo>
                    <a:pt x="3744" y="1630"/>
                    <a:pt x="4360" y="968"/>
                    <a:pt x="5090" y="466"/>
                  </a:cubicBezTo>
                  <a:cubicBezTo>
                    <a:pt x="4970" y="195"/>
                    <a:pt x="4840" y="63"/>
                    <a:pt x="4628" y="63"/>
                  </a:cubicBezTo>
                  <a:cubicBezTo>
                    <a:pt x="4519" y="63"/>
                    <a:pt x="4387" y="99"/>
                    <a:pt x="4223" y="169"/>
                  </a:cubicBezTo>
                  <a:cubicBezTo>
                    <a:pt x="3731" y="366"/>
                    <a:pt x="3205" y="468"/>
                    <a:pt x="2659" y="468"/>
                  </a:cubicBezTo>
                  <a:cubicBezTo>
                    <a:pt x="2445" y="468"/>
                    <a:pt x="2228" y="452"/>
                    <a:pt x="2009" y="420"/>
                  </a:cubicBezTo>
                  <a:cubicBezTo>
                    <a:pt x="1530" y="352"/>
                    <a:pt x="1050" y="283"/>
                    <a:pt x="617" y="55"/>
                  </a:cubicBezTo>
                  <a:cubicBezTo>
                    <a:pt x="553" y="16"/>
                    <a:pt x="501" y="0"/>
                    <a:pt x="455"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9" name="Google Shape;249;gf919c1f4cf_0_22"/>
            <p:cNvSpPr/>
            <p:nvPr/>
          </p:nvSpPr>
          <p:spPr>
            <a:xfrm>
              <a:off x="5544533" y="1841330"/>
              <a:ext cx="233350" cy="256133"/>
            </a:xfrm>
            <a:custGeom>
              <a:avLst/>
              <a:gdLst/>
              <a:ahLst/>
              <a:cxnLst/>
              <a:rect l="l" t="t" r="r" b="b"/>
              <a:pathLst>
                <a:path w="6596" h="7240" extrusionOk="0">
                  <a:moveTo>
                    <a:pt x="2264" y="0"/>
                  </a:moveTo>
                  <a:cubicBezTo>
                    <a:pt x="2233" y="0"/>
                    <a:pt x="2195" y="13"/>
                    <a:pt x="2145" y="44"/>
                  </a:cubicBezTo>
                  <a:cubicBezTo>
                    <a:pt x="1209" y="615"/>
                    <a:pt x="410" y="1277"/>
                    <a:pt x="296" y="2441"/>
                  </a:cubicBezTo>
                  <a:cubicBezTo>
                    <a:pt x="159" y="3696"/>
                    <a:pt x="90" y="4952"/>
                    <a:pt x="45" y="6207"/>
                  </a:cubicBezTo>
                  <a:cubicBezTo>
                    <a:pt x="1" y="6912"/>
                    <a:pt x="339" y="7213"/>
                    <a:pt x="1039" y="7213"/>
                  </a:cubicBezTo>
                  <a:cubicBezTo>
                    <a:pt x="1065" y="7213"/>
                    <a:pt x="1091" y="7212"/>
                    <a:pt x="1118" y="7211"/>
                  </a:cubicBezTo>
                  <a:cubicBezTo>
                    <a:pt x="1392" y="7211"/>
                    <a:pt x="1651" y="7153"/>
                    <a:pt x="1919" y="7153"/>
                  </a:cubicBezTo>
                  <a:cubicBezTo>
                    <a:pt x="1986" y="7153"/>
                    <a:pt x="2053" y="7157"/>
                    <a:pt x="2122" y="7166"/>
                  </a:cubicBezTo>
                  <a:cubicBezTo>
                    <a:pt x="2560" y="7222"/>
                    <a:pt x="2998" y="7240"/>
                    <a:pt x="3443" y="7240"/>
                  </a:cubicBezTo>
                  <a:cubicBezTo>
                    <a:pt x="4086" y="7240"/>
                    <a:pt x="4743" y="7202"/>
                    <a:pt x="5432" y="7189"/>
                  </a:cubicBezTo>
                  <a:cubicBezTo>
                    <a:pt x="5584" y="7189"/>
                    <a:pt x="5787" y="7178"/>
                    <a:pt x="6006" y="7178"/>
                  </a:cubicBezTo>
                  <a:cubicBezTo>
                    <a:pt x="6116" y="7178"/>
                    <a:pt x="6231" y="7181"/>
                    <a:pt x="6345" y="7189"/>
                  </a:cubicBezTo>
                  <a:cubicBezTo>
                    <a:pt x="6550" y="7189"/>
                    <a:pt x="6573" y="7143"/>
                    <a:pt x="6573" y="6892"/>
                  </a:cubicBezTo>
                  <a:cubicBezTo>
                    <a:pt x="6596" y="5614"/>
                    <a:pt x="6413" y="4313"/>
                    <a:pt x="6550" y="3012"/>
                  </a:cubicBezTo>
                  <a:cubicBezTo>
                    <a:pt x="6573" y="2875"/>
                    <a:pt x="6573" y="2669"/>
                    <a:pt x="6390" y="2646"/>
                  </a:cubicBezTo>
                  <a:cubicBezTo>
                    <a:pt x="5865" y="2555"/>
                    <a:pt x="5477" y="2213"/>
                    <a:pt x="5021" y="1984"/>
                  </a:cubicBezTo>
                  <a:cubicBezTo>
                    <a:pt x="4085" y="1505"/>
                    <a:pt x="3126" y="980"/>
                    <a:pt x="2419" y="136"/>
                  </a:cubicBezTo>
                  <a:cubicBezTo>
                    <a:pt x="2369" y="86"/>
                    <a:pt x="2343" y="0"/>
                    <a:pt x="2264"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50" name="Google Shape;250;gf919c1f4cf_0_22"/>
            <p:cNvSpPr/>
            <p:nvPr/>
          </p:nvSpPr>
          <p:spPr>
            <a:xfrm>
              <a:off x="5648647" y="1820564"/>
              <a:ext cx="133267" cy="90602"/>
            </a:xfrm>
            <a:custGeom>
              <a:avLst/>
              <a:gdLst/>
              <a:ahLst/>
              <a:cxnLst/>
              <a:rect l="l" t="t" r="r" b="b"/>
              <a:pathLst>
                <a:path w="3767" h="2561" extrusionOk="0">
                  <a:moveTo>
                    <a:pt x="769" y="1"/>
                  </a:moveTo>
                  <a:cubicBezTo>
                    <a:pt x="524" y="1"/>
                    <a:pt x="271" y="99"/>
                    <a:pt x="1" y="289"/>
                  </a:cubicBezTo>
                  <a:cubicBezTo>
                    <a:pt x="92" y="380"/>
                    <a:pt x="229" y="494"/>
                    <a:pt x="366" y="586"/>
                  </a:cubicBezTo>
                  <a:cubicBezTo>
                    <a:pt x="1256" y="1316"/>
                    <a:pt x="2192" y="1955"/>
                    <a:pt x="3219" y="2457"/>
                  </a:cubicBezTo>
                  <a:cubicBezTo>
                    <a:pt x="3302" y="2491"/>
                    <a:pt x="3397" y="2560"/>
                    <a:pt x="3487" y="2560"/>
                  </a:cubicBezTo>
                  <a:cubicBezTo>
                    <a:pt x="3521" y="2560"/>
                    <a:pt x="3553" y="2551"/>
                    <a:pt x="3584" y="2526"/>
                  </a:cubicBezTo>
                  <a:cubicBezTo>
                    <a:pt x="3767" y="2412"/>
                    <a:pt x="3676" y="1681"/>
                    <a:pt x="3470" y="1567"/>
                  </a:cubicBezTo>
                  <a:cubicBezTo>
                    <a:pt x="2854" y="1248"/>
                    <a:pt x="2146" y="1019"/>
                    <a:pt x="1690" y="494"/>
                  </a:cubicBezTo>
                  <a:cubicBezTo>
                    <a:pt x="1382" y="161"/>
                    <a:pt x="1082" y="1"/>
                    <a:pt x="769"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251" name="Google Shape;251;gf919c1f4cf_0_22"/>
          <p:cNvGrpSpPr/>
          <p:nvPr/>
        </p:nvGrpSpPr>
        <p:grpSpPr>
          <a:xfrm>
            <a:off x="5056902" y="4235497"/>
            <a:ext cx="696772" cy="565490"/>
            <a:chOff x="240750" y="2514750"/>
            <a:chExt cx="921900" cy="748200"/>
          </a:xfrm>
        </p:grpSpPr>
        <p:sp>
          <p:nvSpPr>
            <p:cNvPr id="252" name="Google Shape;252;gf919c1f4cf_0_22"/>
            <p:cNvSpPr/>
            <p:nvPr/>
          </p:nvSpPr>
          <p:spPr>
            <a:xfrm>
              <a:off x="516125" y="2533900"/>
              <a:ext cx="646525" cy="715175"/>
            </a:xfrm>
            <a:custGeom>
              <a:avLst/>
              <a:gdLst/>
              <a:ahLst/>
              <a:cxnLst/>
              <a:rect l="l" t="t" r="r" b="b"/>
              <a:pathLst>
                <a:path w="25861" h="28607" extrusionOk="0">
                  <a:moveTo>
                    <a:pt x="8691" y="1"/>
                  </a:moveTo>
                  <a:lnTo>
                    <a:pt x="0" y="21686"/>
                  </a:lnTo>
                  <a:lnTo>
                    <a:pt x="17170" y="28607"/>
                  </a:lnTo>
                  <a:lnTo>
                    <a:pt x="25860" y="6921"/>
                  </a:lnTo>
                  <a:lnTo>
                    <a:pt x="8691" y="1"/>
                  </a:ln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53" name="Google Shape;253;gf919c1f4cf_0_22"/>
            <p:cNvSpPr/>
            <p:nvPr/>
          </p:nvSpPr>
          <p:spPr>
            <a:xfrm>
              <a:off x="763750" y="2614800"/>
              <a:ext cx="60775" cy="52850"/>
            </a:xfrm>
            <a:custGeom>
              <a:avLst/>
              <a:gdLst/>
              <a:ahLst/>
              <a:cxnLst/>
              <a:rect l="l" t="t" r="r" b="b"/>
              <a:pathLst>
                <a:path w="2431" h="2114" extrusionOk="0">
                  <a:moveTo>
                    <a:pt x="1238" y="1"/>
                  </a:moveTo>
                  <a:cubicBezTo>
                    <a:pt x="849" y="1"/>
                    <a:pt x="399" y="290"/>
                    <a:pt x="212" y="727"/>
                  </a:cubicBezTo>
                  <a:cubicBezTo>
                    <a:pt x="1" y="1176"/>
                    <a:pt x="318" y="1836"/>
                    <a:pt x="872" y="2048"/>
                  </a:cubicBezTo>
                  <a:cubicBezTo>
                    <a:pt x="968" y="2092"/>
                    <a:pt x="1073" y="2113"/>
                    <a:pt x="1181" y="2113"/>
                  </a:cubicBezTo>
                  <a:cubicBezTo>
                    <a:pt x="1582" y="2113"/>
                    <a:pt x="2027" y="1824"/>
                    <a:pt x="2193" y="1387"/>
                  </a:cubicBezTo>
                  <a:cubicBezTo>
                    <a:pt x="2431" y="938"/>
                    <a:pt x="2088" y="278"/>
                    <a:pt x="1533" y="66"/>
                  </a:cubicBezTo>
                  <a:cubicBezTo>
                    <a:pt x="1443" y="22"/>
                    <a:pt x="1343" y="1"/>
                    <a:pt x="1238"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54" name="Google Shape;254;gf919c1f4cf_0_22"/>
            <p:cNvSpPr/>
            <p:nvPr/>
          </p:nvSpPr>
          <p:spPr>
            <a:xfrm>
              <a:off x="725450" y="2664250"/>
              <a:ext cx="90500" cy="62500"/>
            </a:xfrm>
            <a:custGeom>
              <a:avLst/>
              <a:gdLst/>
              <a:ahLst/>
              <a:cxnLst/>
              <a:rect l="l" t="t" r="r" b="b"/>
              <a:pathLst>
                <a:path w="3620" h="2500" extrusionOk="0">
                  <a:moveTo>
                    <a:pt x="1580" y="1"/>
                  </a:moveTo>
                  <a:cubicBezTo>
                    <a:pt x="898" y="1"/>
                    <a:pt x="234" y="439"/>
                    <a:pt x="1" y="1179"/>
                  </a:cubicBezTo>
                  <a:lnTo>
                    <a:pt x="3303" y="2500"/>
                  </a:lnTo>
                  <a:cubicBezTo>
                    <a:pt x="3620" y="1602"/>
                    <a:pt x="3170" y="519"/>
                    <a:pt x="2299" y="175"/>
                  </a:cubicBezTo>
                  <a:cubicBezTo>
                    <a:pt x="2069" y="57"/>
                    <a:pt x="1823" y="1"/>
                    <a:pt x="1580"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55" name="Google Shape;255;gf919c1f4cf_0_22"/>
            <p:cNvSpPr/>
            <p:nvPr/>
          </p:nvSpPr>
          <p:spPr>
            <a:xfrm>
              <a:off x="860175" y="2662150"/>
              <a:ext cx="167750" cy="69875"/>
            </a:xfrm>
            <a:custGeom>
              <a:avLst/>
              <a:gdLst/>
              <a:ahLst/>
              <a:cxnLst/>
              <a:rect l="l" t="t" r="r" b="b"/>
              <a:pathLst>
                <a:path w="6710" h="2795" extrusionOk="0">
                  <a:moveTo>
                    <a:pt x="216" y="1"/>
                  </a:moveTo>
                  <a:cubicBezTo>
                    <a:pt x="153" y="1"/>
                    <a:pt x="106" y="48"/>
                    <a:pt x="106" y="48"/>
                  </a:cubicBezTo>
                  <a:cubicBezTo>
                    <a:pt x="0" y="154"/>
                    <a:pt x="106" y="259"/>
                    <a:pt x="212" y="259"/>
                  </a:cubicBezTo>
                  <a:lnTo>
                    <a:pt x="6366" y="2795"/>
                  </a:lnTo>
                  <a:cubicBezTo>
                    <a:pt x="6498" y="2795"/>
                    <a:pt x="6604" y="2795"/>
                    <a:pt x="6604" y="2689"/>
                  </a:cubicBezTo>
                  <a:cubicBezTo>
                    <a:pt x="6710" y="2689"/>
                    <a:pt x="6604" y="2584"/>
                    <a:pt x="6498" y="2452"/>
                  </a:cubicBezTo>
                  <a:lnTo>
                    <a:pt x="317" y="48"/>
                  </a:lnTo>
                  <a:cubicBezTo>
                    <a:pt x="282" y="13"/>
                    <a:pt x="247" y="1"/>
                    <a:pt x="216"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56" name="Google Shape;256;gf919c1f4cf_0_22"/>
            <p:cNvSpPr/>
            <p:nvPr/>
          </p:nvSpPr>
          <p:spPr>
            <a:xfrm>
              <a:off x="854225" y="2682475"/>
              <a:ext cx="165125" cy="69875"/>
            </a:xfrm>
            <a:custGeom>
              <a:avLst/>
              <a:gdLst/>
              <a:ahLst/>
              <a:cxnLst/>
              <a:rect l="l" t="t" r="r" b="b"/>
              <a:pathLst>
                <a:path w="6605" h="2795" extrusionOk="0">
                  <a:moveTo>
                    <a:pt x="238" y="1"/>
                  </a:moveTo>
                  <a:cubicBezTo>
                    <a:pt x="133" y="1"/>
                    <a:pt x="1" y="1"/>
                    <a:pt x="1" y="107"/>
                  </a:cubicBezTo>
                  <a:cubicBezTo>
                    <a:pt x="1" y="107"/>
                    <a:pt x="1" y="212"/>
                    <a:pt x="133" y="318"/>
                  </a:cubicBezTo>
                  <a:lnTo>
                    <a:pt x="6287" y="2748"/>
                  </a:lnTo>
                  <a:cubicBezTo>
                    <a:pt x="6322" y="2783"/>
                    <a:pt x="6358" y="2795"/>
                    <a:pt x="6389" y="2795"/>
                  </a:cubicBezTo>
                  <a:cubicBezTo>
                    <a:pt x="6452" y="2795"/>
                    <a:pt x="6498" y="2748"/>
                    <a:pt x="6498" y="2748"/>
                  </a:cubicBezTo>
                  <a:cubicBezTo>
                    <a:pt x="6604" y="2642"/>
                    <a:pt x="6498" y="2537"/>
                    <a:pt x="6498" y="2537"/>
                  </a:cubicBezTo>
                  <a:lnTo>
                    <a:pt x="238"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57" name="Google Shape;257;gf919c1f4cf_0_22"/>
            <p:cNvSpPr/>
            <p:nvPr/>
          </p:nvSpPr>
          <p:spPr>
            <a:xfrm>
              <a:off x="846300" y="2701625"/>
              <a:ext cx="165125" cy="71350"/>
            </a:xfrm>
            <a:custGeom>
              <a:avLst/>
              <a:gdLst/>
              <a:ahLst/>
              <a:cxnLst/>
              <a:rect l="l" t="t" r="r" b="b"/>
              <a:pathLst>
                <a:path w="6605" h="2854" extrusionOk="0">
                  <a:moveTo>
                    <a:pt x="212" y="1"/>
                  </a:moveTo>
                  <a:cubicBezTo>
                    <a:pt x="106" y="1"/>
                    <a:pt x="1" y="1"/>
                    <a:pt x="1" y="107"/>
                  </a:cubicBezTo>
                  <a:cubicBezTo>
                    <a:pt x="1" y="212"/>
                    <a:pt x="1" y="344"/>
                    <a:pt x="106" y="344"/>
                  </a:cubicBezTo>
                  <a:lnTo>
                    <a:pt x="6261" y="2854"/>
                  </a:lnTo>
                  <a:cubicBezTo>
                    <a:pt x="6393" y="2854"/>
                    <a:pt x="6499" y="2854"/>
                    <a:pt x="6499" y="2748"/>
                  </a:cubicBezTo>
                  <a:cubicBezTo>
                    <a:pt x="6604" y="2642"/>
                    <a:pt x="6499" y="2537"/>
                    <a:pt x="6499" y="2537"/>
                  </a:cubicBezTo>
                  <a:lnTo>
                    <a:pt x="212"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58" name="Google Shape;258;gf919c1f4cf_0_22"/>
            <p:cNvSpPr/>
            <p:nvPr/>
          </p:nvSpPr>
          <p:spPr>
            <a:xfrm>
              <a:off x="716875" y="2761300"/>
              <a:ext cx="299825" cy="124600"/>
            </a:xfrm>
            <a:custGeom>
              <a:avLst/>
              <a:gdLst/>
              <a:ahLst/>
              <a:cxnLst/>
              <a:rect l="l" t="t" r="r" b="b"/>
              <a:pathLst>
                <a:path w="11993" h="4984" extrusionOk="0">
                  <a:moveTo>
                    <a:pt x="122" y="0"/>
                  </a:moveTo>
                  <a:cubicBezTo>
                    <a:pt x="53" y="0"/>
                    <a:pt x="0" y="75"/>
                    <a:pt x="0" y="150"/>
                  </a:cubicBezTo>
                  <a:cubicBezTo>
                    <a:pt x="0" y="150"/>
                    <a:pt x="0" y="255"/>
                    <a:pt x="106" y="255"/>
                  </a:cubicBezTo>
                  <a:lnTo>
                    <a:pt x="11781" y="4983"/>
                  </a:lnTo>
                  <a:cubicBezTo>
                    <a:pt x="11887" y="4983"/>
                    <a:pt x="11992" y="4983"/>
                    <a:pt x="11992" y="4878"/>
                  </a:cubicBezTo>
                  <a:cubicBezTo>
                    <a:pt x="11992" y="4878"/>
                    <a:pt x="11992" y="4772"/>
                    <a:pt x="11887" y="4666"/>
                  </a:cubicBezTo>
                  <a:lnTo>
                    <a:pt x="212" y="44"/>
                  </a:lnTo>
                  <a:cubicBezTo>
                    <a:pt x="181" y="13"/>
                    <a:pt x="150" y="0"/>
                    <a:pt x="122" y="0"/>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59" name="Google Shape;259;gf919c1f4cf_0_22"/>
            <p:cNvSpPr/>
            <p:nvPr/>
          </p:nvSpPr>
          <p:spPr>
            <a:xfrm>
              <a:off x="700375" y="2799600"/>
              <a:ext cx="302450" cy="125250"/>
            </a:xfrm>
            <a:custGeom>
              <a:avLst/>
              <a:gdLst/>
              <a:ahLst/>
              <a:cxnLst/>
              <a:rect l="l" t="t" r="r" b="b"/>
              <a:pathLst>
                <a:path w="12098" h="5010" extrusionOk="0">
                  <a:moveTo>
                    <a:pt x="187" y="0"/>
                  </a:moveTo>
                  <a:cubicBezTo>
                    <a:pt x="149" y="0"/>
                    <a:pt x="75" y="75"/>
                    <a:pt x="0" y="150"/>
                  </a:cubicBezTo>
                  <a:lnTo>
                    <a:pt x="106" y="255"/>
                  </a:lnTo>
                  <a:lnTo>
                    <a:pt x="11781" y="5010"/>
                  </a:lnTo>
                  <a:cubicBezTo>
                    <a:pt x="11886" y="5010"/>
                    <a:pt x="11992" y="5010"/>
                    <a:pt x="11992" y="4878"/>
                  </a:cubicBezTo>
                  <a:cubicBezTo>
                    <a:pt x="12098" y="4878"/>
                    <a:pt x="11992" y="4772"/>
                    <a:pt x="11886" y="4666"/>
                  </a:cubicBezTo>
                  <a:lnTo>
                    <a:pt x="211" y="44"/>
                  </a:lnTo>
                  <a:cubicBezTo>
                    <a:pt x="211" y="13"/>
                    <a:pt x="202" y="0"/>
                    <a:pt x="187" y="0"/>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0" name="Google Shape;260;gf919c1f4cf_0_22"/>
            <p:cNvSpPr/>
            <p:nvPr/>
          </p:nvSpPr>
          <p:spPr>
            <a:xfrm>
              <a:off x="686500" y="2837900"/>
              <a:ext cx="299825" cy="125250"/>
            </a:xfrm>
            <a:custGeom>
              <a:avLst/>
              <a:gdLst/>
              <a:ahLst/>
              <a:cxnLst/>
              <a:rect l="l" t="t" r="r" b="b"/>
              <a:pathLst>
                <a:path w="11993" h="5010" extrusionOk="0">
                  <a:moveTo>
                    <a:pt x="133" y="1"/>
                  </a:moveTo>
                  <a:cubicBezTo>
                    <a:pt x="54" y="1"/>
                    <a:pt x="0" y="82"/>
                    <a:pt x="0" y="176"/>
                  </a:cubicBezTo>
                  <a:cubicBezTo>
                    <a:pt x="0" y="176"/>
                    <a:pt x="0" y="282"/>
                    <a:pt x="106" y="387"/>
                  </a:cubicBezTo>
                  <a:lnTo>
                    <a:pt x="11781" y="5010"/>
                  </a:lnTo>
                  <a:cubicBezTo>
                    <a:pt x="11781" y="5010"/>
                    <a:pt x="11887" y="5010"/>
                    <a:pt x="11992" y="4904"/>
                  </a:cubicBezTo>
                  <a:cubicBezTo>
                    <a:pt x="11992" y="4904"/>
                    <a:pt x="11992" y="4798"/>
                    <a:pt x="11887" y="4666"/>
                  </a:cubicBezTo>
                  <a:lnTo>
                    <a:pt x="238" y="44"/>
                  </a:lnTo>
                  <a:cubicBezTo>
                    <a:pt x="200" y="14"/>
                    <a:pt x="165" y="1"/>
                    <a:pt x="133"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1" name="Google Shape;261;gf919c1f4cf_0_22"/>
            <p:cNvSpPr/>
            <p:nvPr/>
          </p:nvSpPr>
          <p:spPr>
            <a:xfrm>
              <a:off x="669975" y="2876850"/>
              <a:ext cx="299850" cy="124600"/>
            </a:xfrm>
            <a:custGeom>
              <a:avLst/>
              <a:gdLst/>
              <a:ahLst/>
              <a:cxnLst/>
              <a:rect l="l" t="t" r="r" b="b"/>
              <a:pathLst>
                <a:path w="11994" h="4984" extrusionOk="0">
                  <a:moveTo>
                    <a:pt x="131" y="1"/>
                  </a:moveTo>
                  <a:cubicBezTo>
                    <a:pt x="54" y="1"/>
                    <a:pt x="1" y="75"/>
                    <a:pt x="1" y="150"/>
                  </a:cubicBezTo>
                  <a:cubicBezTo>
                    <a:pt x="1" y="150"/>
                    <a:pt x="1" y="256"/>
                    <a:pt x="107" y="361"/>
                  </a:cubicBezTo>
                  <a:lnTo>
                    <a:pt x="11782" y="4984"/>
                  </a:lnTo>
                  <a:cubicBezTo>
                    <a:pt x="11887" y="4984"/>
                    <a:pt x="11993" y="4984"/>
                    <a:pt x="11993" y="4878"/>
                  </a:cubicBezTo>
                  <a:cubicBezTo>
                    <a:pt x="11993" y="4878"/>
                    <a:pt x="11993" y="4772"/>
                    <a:pt x="11887" y="4667"/>
                  </a:cubicBezTo>
                  <a:lnTo>
                    <a:pt x="239" y="44"/>
                  </a:lnTo>
                  <a:cubicBezTo>
                    <a:pt x="200" y="13"/>
                    <a:pt x="164" y="1"/>
                    <a:pt x="131"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2" name="Google Shape;262;gf919c1f4cf_0_22"/>
            <p:cNvSpPr/>
            <p:nvPr/>
          </p:nvSpPr>
          <p:spPr>
            <a:xfrm>
              <a:off x="653475" y="2915150"/>
              <a:ext cx="303125" cy="125275"/>
            </a:xfrm>
            <a:custGeom>
              <a:avLst/>
              <a:gdLst/>
              <a:ahLst/>
              <a:cxnLst/>
              <a:rect l="l" t="t" r="r" b="b"/>
              <a:pathLst>
                <a:path w="12125" h="5011" extrusionOk="0">
                  <a:moveTo>
                    <a:pt x="211" y="1"/>
                  </a:moveTo>
                  <a:cubicBezTo>
                    <a:pt x="172" y="1"/>
                    <a:pt x="106" y="75"/>
                    <a:pt x="106" y="150"/>
                  </a:cubicBezTo>
                  <a:cubicBezTo>
                    <a:pt x="1" y="150"/>
                    <a:pt x="106" y="256"/>
                    <a:pt x="106" y="388"/>
                  </a:cubicBezTo>
                  <a:lnTo>
                    <a:pt x="11781" y="5010"/>
                  </a:lnTo>
                  <a:cubicBezTo>
                    <a:pt x="11887" y="5010"/>
                    <a:pt x="11993" y="5010"/>
                    <a:pt x="11993" y="4878"/>
                  </a:cubicBezTo>
                  <a:cubicBezTo>
                    <a:pt x="12125" y="4878"/>
                    <a:pt x="11993" y="4772"/>
                    <a:pt x="11993" y="4667"/>
                  </a:cubicBezTo>
                  <a:lnTo>
                    <a:pt x="238" y="44"/>
                  </a:lnTo>
                  <a:cubicBezTo>
                    <a:pt x="238" y="13"/>
                    <a:pt x="227" y="1"/>
                    <a:pt x="211"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3" name="Google Shape;263;gf919c1f4cf_0_22"/>
            <p:cNvSpPr/>
            <p:nvPr/>
          </p:nvSpPr>
          <p:spPr>
            <a:xfrm>
              <a:off x="639600" y="2954550"/>
              <a:ext cx="300500" cy="124175"/>
            </a:xfrm>
            <a:custGeom>
              <a:avLst/>
              <a:gdLst/>
              <a:ahLst/>
              <a:cxnLst/>
              <a:rect l="l" t="t" r="r" b="b"/>
              <a:pathLst>
                <a:path w="12020" h="4967" extrusionOk="0">
                  <a:moveTo>
                    <a:pt x="239" y="0"/>
                  </a:moveTo>
                  <a:cubicBezTo>
                    <a:pt x="133" y="0"/>
                    <a:pt x="1" y="0"/>
                    <a:pt x="1" y="132"/>
                  </a:cubicBezTo>
                  <a:cubicBezTo>
                    <a:pt x="1" y="132"/>
                    <a:pt x="1" y="238"/>
                    <a:pt x="133" y="344"/>
                  </a:cubicBezTo>
                  <a:lnTo>
                    <a:pt x="11782" y="4966"/>
                  </a:lnTo>
                  <a:cubicBezTo>
                    <a:pt x="11887" y="4966"/>
                    <a:pt x="11887" y="4966"/>
                    <a:pt x="12019" y="4860"/>
                  </a:cubicBezTo>
                  <a:cubicBezTo>
                    <a:pt x="12019" y="4860"/>
                    <a:pt x="12019" y="4755"/>
                    <a:pt x="11887" y="4623"/>
                  </a:cubicBezTo>
                  <a:lnTo>
                    <a:pt x="239" y="0"/>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4" name="Google Shape;264;gf919c1f4cf_0_22"/>
            <p:cNvSpPr/>
            <p:nvPr/>
          </p:nvSpPr>
          <p:spPr>
            <a:xfrm>
              <a:off x="623100" y="2993500"/>
              <a:ext cx="300500" cy="123525"/>
            </a:xfrm>
            <a:custGeom>
              <a:avLst/>
              <a:gdLst/>
              <a:ahLst/>
              <a:cxnLst/>
              <a:rect l="l" t="t" r="r" b="b"/>
              <a:pathLst>
                <a:path w="12020" h="4941" extrusionOk="0">
                  <a:moveTo>
                    <a:pt x="238" y="1"/>
                  </a:moveTo>
                  <a:cubicBezTo>
                    <a:pt x="133" y="1"/>
                    <a:pt x="133" y="1"/>
                    <a:pt x="1" y="106"/>
                  </a:cubicBezTo>
                  <a:cubicBezTo>
                    <a:pt x="1" y="106"/>
                    <a:pt x="1" y="212"/>
                    <a:pt x="133" y="318"/>
                  </a:cubicBezTo>
                  <a:lnTo>
                    <a:pt x="11781" y="4940"/>
                  </a:lnTo>
                  <a:cubicBezTo>
                    <a:pt x="11887" y="4940"/>
                    <a:pt x="12019" y="4940"/>
                    <a:pt x="12019" y="4834"/>
                  </a:cubicBezTo>
                  <a:cubicBezTo>
                    <a:pt x="12019" y="4834"/>
                    <a:pt x="12019" y="4729"/>
                    <a:pt x="11887" y="4623"/>
                  </a:cubicBezTo>
                  <a:lnTo>
                    <a:pt x="238"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5" name="Google Shape;265;gf919c1f4cf_0_22"/>
            <p:cNvSpPr/>
            <p:nvPr/>
          </p:nvSpPr>
          <p:spPr>
            <a:xfrm>
              <a:off x="606600" y="3031800"/>
              <a:ext cx="303125" cy="125250"/>
            </a:xfrm>
            <a:custGeom>
              <a:avLst/>
              <a:gdLst/>
              <a:ahLst/>
              <a:cxnLst/>
              <a:rect l="l" t="t" r="r" b="b"/>
              <a:pathLst>
                <a:path w="12125" h="5010" extrusionOk="0">
                  <a:moveTo>
                    <a:pt x="344" y="1"/>
                  </a:moveTo>
                  <a:cubicBezTo>
                    <a:pt x="238" y="1"/>
                    <a:pt x="132" y="1"/>
                    <a:pt x="132" y="106"/>
                  </a:cubicBezTo>
                  <a:cubicBezTo>
                    <a:pt x="0" y="106"/>
                    <a:pt x="132" y="212"/>
                    <a:pt x="132" y="344"/>
                  </a:cubicBezTo>
                  <a:lnTo>
                    <a:pt x="11887" y="4967"/>
                  </a:lnTo>
                  <a:cubicBezTo>
                    <a:pt x="11887" y="4997"/>
                    <a:pt x="11897" y="5010"/>
                    <a:pt x="11913" y="5010"/>
                  </a:cubicBezTo>
                  <a:cubicBezTo>
                    <a:pt x="11951" y="5010"/>
                    <a:pt x="12019" y="4929"/>
                    <a:pt x="12019" y="4834"/>
                  </a:cubicBezTo>
                  <a:cubicBezTo>
                    <a:pt x="12124" y="4834"/>
                    <a:pt x="12019" y="4729"/>
                    <a:pt x="12019" y="4623"/>
                  </a:cubicBezTo>
                  <a:lnTo>
                    <a:pt x="344"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6" name="Google Shape;266;gf919c1f4cf_0_22"/>
            <p:cNvSpPr/>
            <p:nvPr/>
          </p:nvSpPr>
          <p:spPr>
            <a:xfrm>
              <a:off x="414425" y="2514750"/>
              <a:ext cx="470200" cy="588400"/>
            </a:xfrm>
            <a:custGeom>
              <a:avLst/>
              <a:gdLst/>
              <a:ahLst/>
              <a:cxnLst/>
              <a:rect l="l" t="t" r="r" b="b"/>
              <a:pathLst>
                <a:path w="18808" h="23536" extrusionOk="0">
                  <a:moveTo>
                    <a:pt x="212" y="1"/>
                  </a:moveTo>
                  <a:lnTo>
                    <a:pt x="1" y="23324"/>
                  </a:lnTo>
                  <a:lnTo>
                    <a:pt x="18491" y="23535"/>
                  </a:lnTo>
                  <a:lnTo>
                    <a:pt x="18808" y="212"/>
                  </a:lnTo>
                  <a:lnTo>
                    <a:pt x="212" y="1"/>
                  </a:lnTo>
                  <a:close/>
                </a:path>
              </a:pathLst>
            </a:custGeom>
            <a:solidFill>
              <a:srgbClr val="F0F0F0"/>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7" name="Google Shape;267;gf919c1f4cf_0_22"/>
            <p:cNvSpPr/>
            <p:nvPr/>
          </p:nvSpPr>
          <p:spPr>
            <a:xfrm>
              <a:off x="488400" y="2566925"/>
              <a:ext cx="52175" cy="52200"/>
            </a:xfrm>
            <a:custGeom>
              <a:avLst/>
              <a:gdLst/>
              <a:ahLst/>
              <a:cxnLst/>
              <a:rect l="l" t="t" r="r" b="b"/>
              <a:pathLst>
                <a:path w="2087" h="2088" extrusionOk="0">
                  <a:moveTo>
                    <a:pt x="1109" y="0"/>
                  </a:moveTo>
                  <a:cubicBezTo>
                    <a:pt x="555" y="0"/>
                    <a:pt x="106" y="449"/>
                    <a:pt x="0" y="978"/>
                  </a:cubicBezTo>
                  <a:cubicBezTo>
                    <a:pt x="0" y="1532"/>
                    <a:pt x="555" y="2087"/>
                    <a:pt x="1109" y="2087"/>
                  </a:cubicBezTo>
                  <a:cubicBezTo>
                    <a:pt x="1664" y="2087"/>
                    <a:pt x="2087" y="1638"/>
                    <a:pt x="2087" y="1110"/>
                  </a:cubicBezTo>
                  <a:cubicBezTo>
                    <a:pt x="2087" y="449"/>
                    <a:pt x="1664" y="0"/>
                    <a:pt x="1109"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8" name="Google Shape;268;gf919c1f4cf_0_22"/>
            <p:cNvSpPr/>
            <p:nvPr/>
          </p:nvSpPr>
          <p:spPr>
            <a:xfrm>
              <a:off x="469250" y="2621725"/>
              <a:ext cx="91150" cy="44275"/>
            </a:xfrm>
            <a:custGeom>
              <a:avLst/>
              <a:gdLst/>
              <a:ahLst/>
              <a:cxnLst/>
              <a:rect l="l" t="t" r="r" b="b"/>
              <a:pathLst>
                <a:path w="3646" h="1771" extrusionOk="0">
                  <a:moveTo>
                    <a:pt x="1875" y="1"/>
                  </a:moveTo>
                  <a:cubicBezTo>
                    <a:pt x="872" y="1"/>
                    <a:pt x="0" y="767"/>
                    <a:pt x="0" y="1771"/>
                  </a:cubicBezTo>
                  <a:lnTo>
                    <a:pt x="3645" y="1771"/>
                  </a:lnTo>
                  <a:cubicBezTo>
                    <a:pt x="3645" y="767"/>
                    <a:pt x="2853" y="1"/>
                    <a:pt x="1875"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69" name="Google Shape;269;gf919c1f4cf_0_22"/>
            <p:cNvSpPr/>
            <p:nvPr/>
          </p:nvSpPr>
          <p:spPr>
            <a:xfrm>
              <a:off x="587450" y="2586075"/>
              <a:ext cx="176325" cy="8600"/>
            </a:xfrm>
            <a:custGeom>
              <a:avLst/>
              <a:gdLst/>
              <a:ahLst/>
              <a:cxnLst/>
              <a:rect l="l" t="t" r="r" b="b"/>
              <a:pathLst>
                <a:path w="7053" h="344" extrusionOk="0">
                  <a:moveTo>
                    <a:pt x="106" y="0"/>
                  </a:moveTo>
                  <a:cubicBezTo>
                    <a:pt x="106" y="0"/>
                    <a:pt x="0" y="0"/>
                    <a:pt x="0" y="106"/>
                  </a:cubicBezTo>
                  <a:cubicBezTo>
                    <a:pt x="0" y="212"/>
                    <a:pt x="106" y="344"/>
                    <a:pt x="106" y="344"/>
                  </a:cubicBezTo>
                  <a:lnTo>
                    <a:pt x="6841" y="344"/>
                  </a:lnTo>
                  <a:cubicBezTo>
                    <a:pt x="6947" y="344"/>
                    <a:pt x="7053" y="344"/>
                    <a:pt x="7053" y="212"/>
                  </a:cubicBezTo>
                  <a:cubicBezTo>
                    <a:pt x="7053" y="106"/>
                    <a:pt x="6947" y="106"/>
                    <a:pt x="6947" y="106"/>
                  </a:cubicBezTo>
                  <a:lnTo>
                    <a:pt x="106" y="0"/>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0" name="Google Shape;270;gf919c1f4cf_0_22"/>
            <p:cNvSpPr/>
            <p:nvPr/>
          </p:nvSpPr>
          <p:spPr>
            <a:xfrm>
              <a:off x="587450" y="2607875"/>
              <a:ext cx="176325" cy="8600"/>
            </a:xfrm>
            <a:custGeom>
              <a:avLst/>
              <a:gdLst/>
              <a:ahLst/>
              <a:cxnLst/>
              <a:rect l="l" t="t" r="r" b="b"/>
              <a:pathLst>
                <a:path w="7053" h="344" extrusionOk="0">
                  <a:moveTo>
                    <a:pt x="106" y="0"/>
                  </a:moveTo>
                  <a:cubicBezTo>
                    <a:pt x="106" y="0"/>
                    <a:pt x="0" y="0"/>
                    <a:pt x="0" y="132"/>
                  </a:cubicBezTo>
                  <a:cubicBezTo>
                    <a:pt x="0" y="238"/>
                    <a:pt x="0" y="343"/>
                    <a:pt x="106" y="343"/>
                  </a:cubicBezTo>
                  <a:lnTo>
                    <a:pt x="6841" y="343"/>
                  </a:lnTo>
                  <a:cubicBezTo>
                    <a:pt x="6947" y="343"/>
                    <a:pt x="7053" y="343"/>
                    <a:pt x="7053" y="238"/>
                  </a:cubicBezTo>
                  <a:cubicBezTo>
                    <a:pt x="7053" y="132"/>
                    <a:pt x="6947" y="0"/>
                    <a:pt x="6841"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1" name="Google Shape;271;gf919c1f4cf_0_22"/>
            <p:cNvSpPr/>
            <p:nvPr/>
          </p:nvSpPr>
          <p:spPr>
            <a:xfrm>
              <a:off x="587450" y="2627675"/>
              <a:ext cx="176325" cy="10600"/>
            </a:xfrm>
            <a:custGeom>
              <a:avLst/>
              <a:gdLst/>
              <a:ahLst/>
              <a:cxnLst/>
              <a:rect l="l" t="t" r="r" b="b"/>
              <a:pathLst>
                <a:path w="7053" h="424" extrusionOk="0">
                  <a:moveTo>
                    <a:pt x="106" y="1"/>
                  </a:moveTo>
                  <a:cubicBezTo>
                    <a:pt x="0" y="1"/>
                    <a:pt x="0" y="106"/>
                    <a:pt x="0" y="212"/>
                  </a:cubicBezTo>
                  <a:cubicBezTo>
                    <a:pt x="0" y="317"/>
                    <a:pt x="0" y="317"/>
                    <a:pt x="106" y="317"/>
                  </a:cubicBezTo>
                  <a:lnTo>
                    <a:pt x="6841" y="423"/>
                  </a:lnTo>
                  <a:cubicBezTo>
                    <a:pt x="6947" y="423"/>
                    <a:pt x="7053" y="317"/>
                    <a:pt x="7053" y="317"/>
                  </a:cubicBezTo>
                  <a:cubicBezTo>
                    <a:pt x="7053" y="212"/>
                    <a:pt x="6947" y="106"/>
                    <a:pt x="6841" y="106"/>
                  </a:cubicBezTo>
                  <a:lnTo>
                    <a:pt x="106"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2" name="Google Shape;272;gf919c1f4cf_0_22"/>
            <p:cNvSpPr/>
            <p:nvPr/>
          </p:nvSpPr>
          <p:spPr>
            <a:xfrm>
              <a:off x="488400" y="2732000"/>
              <a:ext cx="322275" cy="11250"/>
            </a:xfrm>
            <a:custGeom>
              <a:avLst/>
              <a:gdLst/>
              <a:ahLst/>
              <a:cxnLst/>
              <a:rect l="l" t="t" r="r" b="b"/>
              <a:pathLst>
                <a:path w="12891" h="450" extrusionOk="0">
                  <a:moveTo>
                    <a:pt x="106" y="1"/>
                  </a:moveTo>
                  <a:cubicBezTo>
                    <a:pt x="106" y="1"/>
                    <a:pt x="0" y="1"/>
                    <a:pt x="0" y="107"/>
                  </a:cubicBezTo>
                  <a:cubicBezTo>
                    <a:pt x="0" y="212"/>
                    <a:pt x="106" y="318"/>
                    <a:pt x="106" y="318"/>
                  </a:cubicBezTo>
                  <a:lnTo>
                    <a:pt x="12785" y="450"/>
                  </a:lnTo>
                  <a:cubicBezTo>
                    <a:pt x="12785" y="450"/>
                    <a:pt x="12890" y="318"/>
                    <a:pt x="12890" y="212"/>
                  </a:cubicBezTo>
                  <a:lnTo>
                    <a:pt x="12785" y="107"/>
                  </a:ln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3" name="Google Shape;273;gf919c1f4cf_0_22"/>
            <p:cNvSpPr/>
            <p:nvPr/>
          </p:nvSpPr>
          <p:spPr>
            <a:xfrm>
              <a:off x="488400" y="2772950"/>
              <a:ext cx="322275" cy="11250"/>
            </a:xfrm>
            <a:custGeom>
              <a:avLst/>
              <a:gdLst/>
              <a:ahLst/>
              <a:cxnLst/>
              <a:rect l="l" t="t" r="r" b="b"/>
              <a:pathLst>
                <a:path w="12891" h="450" extrusionOk="0">
                  <a:moveTo>
                    <a:pt x="106" y="1"/>
                  </a:moveTo>
                  <a:cubicBezTo>
                    <a:pt x="0" y="1"/>
                    <a:pt x="0" y="1"/>
                    <a:pt x="0" y="133"/>
                  </a:cubicBezTo>
                  <a:cubicBezTo>
                    <a:pt x="0" y="238"/>
                    <a:pt x="0" y="344"/>
                    <a:pt x="106" y="344"/>
                  </a:cubicBezTo>
                  <a:lnTo>
                    <a:pt x="12652" y="450"/>
                  </a:lnTo>
                  <a:cubicBezTo>
                    <a:pt x="12785" y="450"/>
                    <a:pt x="12890" y="344"/>
                    <a:pt x="12890" y="344"/>
                  </a:cubicBezTo>
                  <a:cubicBezTo>
                    <a:pt x="12890" y="238"/>
                    <a:pt x="12785" y="133"/>
                    <a:pt x="12652" y="133"/>
                  </a:cubicBez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4" name="Google Shape;274;gf919c1f4cf_0_22"/>
            <p:cNvSpPr/>
            <p:nvPr/>
          </p:nvSpPr>
          <p:spPr>
            <a:xfrm>
              <a:off x="488400" y="2814550"/>
              <a:ext cx="322275" cy="11250"/>
            </a:xfrm>
            <a:custGeom>
              <a:avLst/>
              <a:gdLst/>
              <a:ahLst/>
              <a:cxnLst/>
              <a:rect l="l" t="t" r="r" b="b"/>
              <a:pathLst>
                <a:path w="12891" h="450" extrusionOk="0">
                  <a:moveTo>
                    <a:pt x="106" y="1"/>
                  </a:moveTo>
                  <a:cubicBezTo>
                    <a:pt x="0" y="1"/>
                    <a:pt x="0" y="1"/>
                    <a:pt x="0" y="106"/>
                  </a:cubicBezTo>
                  <a:cubicBezTo>
                    <a:pt x="0" y="212"/>
                    <a:pt x="0" y="318"/>
                    <a:pt x="106" y="318"/>
                  </a:cubicBezTo>
                  <a:lnTo>
                    <a:pt x="12652" y="450"/>
                  </a:lnTo>
                  <a:cubicBezTo>
                    <a:pt x="12785" y="450"/>
                    <a:pt x="12890" y="318"/>
                    <a:pt x="12890" y="318"/>
                  </a:cubicBezTo>
                  <a:cubicBezTo>
                    <a:pt x="12890" y="212"/>
                    <a:pt x="12785" y="106"/>
                    <a:pt x="12652" y="106"/>
                  </a:cubicBez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5" name="Google Shape;275;gf919c1f4cf_0_22"/>
            <p:cNvSpPr/>
            <p:nvPr/>
          </p:nvSpPr>
          <p:spPr>
            <a:xfrm>
              <a:off x="485750" y="2855500"/>
              <a:ext cx="324925" cy="11250"/>
            </a:xfrm>
            <a:custGeom>
              <a:avLst/>
              <a:gdLst/>
              <a:ahLst/>
              <a:cxnLst/>
              <a:rect l="l" t="t" r="r" b="b"/>
              <a:pathLst>
                <a:path w="12997" h="450" extrusionOk="0">
                  <a:moveTo>
                    <a:pt x="212" y="0"/>
                  </a:moveTo>
                  <a:cubicBezTo>
                    <a:pt x="106" y="0"/>
                    <a:pt x="0" y="132"/>
                    <a:pt x="0" y="132"/>
                  </a:cubicBezTo>
                  <a:cubicBezTo>
                    <a:pt x="0" y="238"/>
                    <a:pt x="106" y="344"/>
                    <a:pt x="212" y="344"/>
                  </a:cubicBezTo>
                  <a:lnTo>
                    <a:pt x="12758" y="449"/>
                  </a:lnTo>
                  <a:cubicBezTo>
                    <a:pt x="12891" y="449"/>
                    <a:pt x="12996" y="449"/>
                    <a:pt x="12996" y="344"/>
                  </a:cubicBezTo>
                  <a:cubicBezTo>
                    <a:pt x="12996" y="238"/>
                    <a:pt x="12891" y="132"/>
                    <a:pt x="12758" y="132"/>
                  </a:cubicBezTo>
                  <a:lnTo>
                    <a:pt x="212" y="0"/>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6" name="Google Shape;276;gf919c1f4cf_0_22"/>
            <p:cNvSpPr/>
            <p:nvPr/>
          </p:nvSpPr>
          <p:spPr>
            <a:xfrm>
              <a:off x="485750" y="2897100"/>
              <a:ext cx="322275" cy="11250"/>
            </a:xfrm>
            <a:custGeom>
              <a:avLst/>
              <a:gdLst/>
              <a:ahLst/>
              <a:cxnLst/>
              <a:rect l="l" t="t" r="r" b="b"/>
              <a:pathLst>
                <a:path w="12891" h="450" extrusionOk="0">
                  <a:moveTo>
                    <a:pt x="212" y="0"/>
                  </a:moveTo>
                  <a:cubicBezTo>
                    <a:pt x="106" y="0"/>
                    <a:pt x="0" y="106"/>
                    <a:pt x="0" y="106"/>
                  </a:cubicBezTo>
                  <a:cubicBezTo>
                    <a:pt x="0" y="212"/>
                    <a:pt x="106" y="317"/>
                    <a:pt x="212" y="317"/>
                  </a:cubicBezTo>
                  <a:lnTo>
                    <a:pt x="12758" y="449"/>
                  </a:lnTo>
                  <a:cubicBezTo>
                    <a:pt x="12891" y="449"/>
                    <a:pt x="12891" y="449"/>
                    <a:pt x="12891" y="317"/>
                  </a:cubicBezTo>
                  <a:cubicBezTo>
                    <a:pt x="12891" y="212"/>
                    <a:pt x="12891" y="106"/>
                    <a:pt x="12758" y="106"/>
                  </a:cubicBezTo>
                  <a:lnTo>
                    <a:pt x="212" y="0"/>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7" name="Google Shape;277;gf919c1f4cf_0_22"/>
            <p:cNvSpPr/>
            <p:nvPr/>
          </p:nvSpPr>
          <p:spPr>
            <a:xfrm>
              <a:off x="485750" y="2938025"/>
              <a:ext cx="322275" cy="11275"/>
            </a:xfrm>
            <a:custGeom>
              <a:avLst/>
              <a:gdLst/>
              <a:ahLst/>
              <a:cxnLst/>
              <a:rect l="l" t="t" r="r" b="b"/>
              <a:pathLst>
                <a:path w="12891" h="451" extrusionOk="0">
                  <a:moveTo>
                    <a:pt x="106" y="1"/>
                  </a:moveTo>
                  <a:cubicBezTo>
                    <a:pt x="106" y="1"/>
                    <a:pt x="0" y="133"/>
                    <a:pt x="0" y="239"/>
                  </a:cubicBezTo>
                  <a:lnTo>
                    <a:pt x="106" y="344"/>
                  </a:lnTo>
                  <a:lnTo>
                    <a:pt x="12758" y="450"/>
                  </a:lnTo>
                  <a:cubicBezTo>
                    <a:pt x="12891" y="450"/>
                    <a:pt x="12891" y="450"/>
                    <a:pt x="12891" y="344"/>
                  </a:cubicBezTo>
                  <a:cubicBezTo>
                    <a:pt x="12891" y="239"/>
                    <a:pt x="12891" y="133"/>
                    <a:pt x="12758" y="133"/>
                  </a:cubicBez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8" name="Google Shape;278;gf919c1f4cf_0_22"/>
            <p:cNvSpPr/>
            <p:nvPr/>
          </p:nvSpPr>
          <p:spPr>
            <a:xfrm>
              <a:off x="485750" y="2979650"/>
              <a:ext cx="322275" cy="12325"/>
            </a:xfrm>
            <a:custGeom>
              <a:avLst/>
              <a:gdLst/>
              <a:ahLst/>
              <a:cxnLst/>
              <a:rect l="l" t="t" r="r" b="b"/>
              <a:pathLst>
                <a:path w="12891" h="493" extrusionOk="0">
                  <a:moveTo>
                    <a:pt x="106" y="0"/>
                  </a:moveTo>
                  <a:cubicBezTo>
                    <a:pt x="0" y="0"/>
                    <a:pt x="0" y="106"/>
                    <a:pt x="0" y="211"/>
                  </a:cubicBezTo>
                  <a:cubicBezTo>
                    <a:pt x="0" y="211"/>
                    <a:pt x="0" y="317"/>
                    <a:pt x="106" y="317"/>
                  </a:cubicBezTo>
                  <a:lnTo>
                    <a:pt x="12758" y="449"/>
                  </a:lnTo>
                  <a:cubicBezTo>
                    <a:pt x="12758" y="479"/>
                    <a:pt x="12769" y="492"/>
                    <a:pt x="12785" y="492"/>
                  </a:cubicBezTo>
                  <a:cubicBezTo>
                    <a:pt x="12823" y="492"/>
                    <a:pt x="12891" y="411"/>
                    <a:pt x="12891" y="317"/>
                  </a:cubicBezTo>
                  <a:cubicBezTo>
                    <a:pt x="12891" y="211"/>
                    <a:pt x="12758" y="211"/>
                    <a:pt x="12758" y="211"/>
                  </a:cubicBezTo>
                  <a:lnTo>
                    <a:pt x="106" y="0"/>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79" name="Google Shape;279;gf919c1f4cf_0_22"/>
            <p:cNvSpPr/>
            <p:nvPr/>
          </p:nvSpPr>
          <p:spPr>
            <a:xfrm>
              <a:off x="485750" y="3020575"/>
              <a:ext cx="322275" cy="13900"/>
            </a:xfrm>
            <a:custGeom>
              <a:avLst/>
              <a:gdLst/>
              <a:ahLst/>
              <a:cxnLst/>
              <a:rect l="l" t="t" r="r" b="b"/>
              <a:pathLst>
                <a:path w="12891" h="556" extrusionOk="0">
                  <a:moveTo>
                    <a:pt x="106" y="1"/>
                  </a:moveTo>
                  <a:cubicBezTo>
                    <a:pt x="0" y="1"/>
                    <a:pt x="0" y="133"/>
                    <a:pt x="0" y="238"/>
                  </a:cubicBezTo>
                  <a:cubicBezTo>
                    <a:pt x="0" y="344"/>
                    <a:pt x="0" y="344"/>
                    <a:pt x="106" y="344"/>
                  </a:cubicBezTo>
                  <a:lnTo>
                    <a:pt x="12653" y="555"/>
                  </a:lnTo>
                  <a:cubicBezTo>
                    <a:pt x="12758" y="555"/>
                    <a:pt x="12891" y="450"/>
                    <a:pt x="12891" y="344"/>
                  </a:cubicBezTo>
                  <a:cubicBezTo>
                    <a:pt x="12891" y="238"/>
                    <a:pt x="12758" y="238"/>
                    <a:pt x="12653" y="238"/>
                  </a:cubicBez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0" name="Google Shape;280;gf919c1f4cf_0_22"/>
            <p:cNvSpPr/>
            <p:nvPr/>
          </p:nvSpPr>
          <p:spPr>
            <a:xfrm>
              <a:off x="240750" y="2561650"/>
              <a:ext cx="627375" cy="701300"/>
            </a:xfrm>
            <a:custGeom>
              <a:avLst/>
              <a:gdLst/>
              <a:ahLst/>
              <a:cxnLst/>
              <a:rect l="l" t="t" r="r" b="b"/>
              <a:pathLst>
                <a:path w="25095" h="28052" extrusionOk="0">
                  <a:moveTo>
                    <a:pt x="17619" y="0"/>
                  </a:moveTo>
                  <a:lnTo>
                    <a:pt x="1" y="6049"/>
                  </a:lnTo>
                  <a:lnTo>
                    <a:pt x="7608" y="28052"/>
                  </a:lnTo>
                  <a:lnTo>
                    <a:pt x="25094" y="22003"/>
                  </a:lnTo>
                  <a:lnTo>
                    <a:pt x="17619" y="0"/>
                  </a:ln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1" name="Google Shape;281;gf919c1f4cf_0_22"/>
            <p:cNvSpPr/>
            <p:nvPr/>
          </p:nvSpPr>
          <p:spPr>
            <a:xfrm>
              <a:off x="329250" y="2727450"/>
              <a:ext cx="57475" cy="50425"/>
            </a:xfrm>
            <a:custGeom>
              <a:avLst/>
              <a:gdLst/>
              <a:ahLst/>
              <a:cxnLst/>
              <a:rect l="l" t="t" r="r" b="b"/>
              <a:pathLst>
                <a:path w="2299" h="2017" extrusionOk="0">
                  <a:moveTo>
                    <a:pt x="1126" y="1"/>
                  </a:moveTo>
                  <a:cubicBezTo>
                    <a:pt x="1009" y="1"/>
                    <a:pt x="888" y="25"/>
                    <a:pt x="766" y="77"/>
                  </a:cubicBezTo>
                  <a:cubicBezTo>
                    <a:pt x="211" y="183"/>
                    <a:pt x="0" y="843"/>
                    <a:pt x="106" y="1398"/>
                  </a:cubicBezTo>
                  <a:cubicBezTo>
                    <a:pt x="273" y="1732"/>
                    <a:pt x="655" y="2017"/>
                    <a:pt x="1081" y="2017"/>
                  </a:cubicBezTo>
                  <a:cubicBezTo>
                    <a:pt x="1194" y="2017"/>
                    <a:pt x="1310" y="1997"/>
                    <a:pt x="1427" y="1953"/>
                  </a:cubicBezTo>
                  <a:cubicBezTo>
                    <a:pt x="1981" y="1821"/>
                    <a:pt x="2298" y="1160"/>
                    <a:pt x="2087" y="738"/>
                  </a:cubicBezTo>
                  <a:cubicBezTo>
                    <a:pt x="1901" y="305"/>
                    <a:pt x="1539" y="1"/>
                    <a:pt x="1126"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2" name="Google Shape;282;gf919c1f4cf_0_22"/>
            <p:cNvSpPr/>
            <p:nvPr/>
          </p:nvSpPr>
          <p:spPr>
            <a:xfrm>
              <a:off x="422350" y="2665975"/>
              <a:ext cx="167750" cy="63425"/>
            </a:xfrm>
            <a:custGeom>
              <a:avLst/>
              <a:gdLst/>
              <a:ahLst/>
              <a:cxnLst/>
              <a:rect l="l" t="t" r="r" b="b"/>
              <a:pathLst>
                <a:path w="6710" h="2537" extrusionOk="0">
                  <a:moveTo>
                    <a:pt x="6499" y="1"/>
                  </a:moveTo>
                  <a:lnTo>
                    <a:pt x="106" y="2193"/>
                  </a:lnTo>
                  <a:cubicBezTo>
                    <a:pt x="106" y="2193"/>
                    <a:pt x="1" y="2299"/>
                    <a:pt x="106" y="2431"/>
                  </a:cubicBezTo>
                  <a:cubicBezTo>
                    <a:pt x="106" y="2536"/>
                    <a:pt x="238" y="2536"/>
                    <a:pt x="238" y="2536"/>
                  </a:cubicBezTo>
                  <a:lnTo>
                    <a:pt x="6604" y="317"/>
                  </a:lnTo>
                  <a:cubicBezTo>
                    <a:pt x="6710" y="317"/>
                    <a:pt x="6710" y="212"/>
                    <a:pt x="6710" y="106"/>
                  </a:cubicBezTo>
                  <a:cubicBezTo>
                    <a:pt x="6710" y="1"/>
                    <a:pt x="6604" y="1"/>
                    <a:pt x="6499"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3" name="Google Shape;283;gf919c1f4cf_0_22"/>
            <p:cNvSpPr/>
            <p:nvPr/>
          </p:nvSpPr>
          <p:spPr>
            <a:xfrm>
              <a:off x="430925" y="2686600"/>
              <a:ext cx="167775" cy="61950"/>
            </a:xfrm>
            <a:custGeom>
              <a:avLst/>
              <a:gdLst/>
              <a:ahLst/>
              <a:cxnLst/>
              <a:rect l="l" t="t" r="r" b="b"/>
              <a:pathLst>
                <a:path w="6711" h="2478" extrusionOk="0">
                  <a:moveTo>
                    <a:pt x="6577" y="0"/>
                  </a:moveTo>
                  <a:cubicBezTo>
                    <a:pt x="6558" y="0"/>
                    <a:pt x="6534" y="12"/>
                    <a:pt x="6499" y="47"/>
                  </a:cubicBezTo>
                  <a:lnTo>
                    <a:pt x="107" y="2134"/>
                  </a:lnTo>
                  <a:cubicBezTo>
                    <a:pt x="1" y="2266"/>
                    <a:pt x="1" y="2266"/>
                    <a:pt x="1" y="2372"/>
                  </a:cubicBezTo>
                  <a:cubicBezTo>
                    <a:pt x="1" y="2477"/>
                    <a:pt x="107" y="2477"/>
                    <a:pt x="212" y="2477"/>
                  </a:cubicBezTo>
                  <a:lnTo>
                    <a:pt x="6605" y="285"/>
                  </a:lnTo>
                  <a:cubicBezTo>
                    <a:pt x="6710" y="285"/>
                    <a:pt x="6710" y="153"/>
                    <a:pt x="6710" y="47"/>
                  </a:cubicBezTo>
                  <a:cubicBezTo>
                    <a:pt x="6640" y="47"/>
                    <a:pt x="6616" y="0"/>
                    <a:pt x="6577"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4" name="Google Shape;284;gf919c1f4cf_0_22"/>
            <p:cNvSpPr/>
            <p:nvPr/>
          </p:nvSpPr>
          <p:spPr>
            <a:xfrm>
              <a:off x="436225" y="2706925"/>
              <a:ext cx="167750" cy="61950"/>
            </a:xfrm>
            <a:custGeom>
              <a:avLst/>
              <a:gdLst/>
              <a:ahLst/>
              <a:cxnLst/>
              <a:rect l="l" t="t" r="r" b="b"/>
              <a:pathLst>
                <a:path w="6710" h="2478" extrusionOk="0">
                  <a:moveTo>
                    <a:pt x="6498" y="0"/>
                  </a:moveTo>
                  <a:lnTo>
                    <a:pt x="212" y="2219"/>
                  </a:lnTo>
                  <a:cubicBezTo>
                    <a:pt x="106" y="2219"/>
                    <a:pt x="0" y="2325"/>
                    <a:pt x="106" y="2430"/>
                  </a:cubicBezTo>
                  <a:cubicBezTo>
                    <a:pt x="106" y="2430"/>
                    <a:pt x="153" y="2477"/>
                    <a:pt x="184" y="2477"/>
                  </a:cubicBezTo>
                  <a:cubicBezTo>
                    <a:pt x="200" y="2477"/>
                    <a:pt x="212" y="2465"/>
                    <a:pt x="212" y="2430"/>
                  </a:cubicBezTo>
                  <a:lnTo>
                    <a:pt x="6604" y="344"/>
                  </a:lnTo>
                  <a:cubicBezTo>
                    <a:pt x="6710" y="238"/>
                    <a:pt x="6710" y="238"/>
                    <a:pt x="6710" y="132"/>
                  </a:cubicBezTo>
                  <a:cubicBezTo>
                    <a:pt x="6710" y="0"/>
                    <a:pt x="6604" y="0"/>
                    <a:pt x="6498"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5" name="Google Shape;285;gf919c1f4cf_0_22"/>
            <p:cNvSpPr/>
            <p:nvPr/>
          </p:nvSpPr>
          <p:spPr>
            <a:xfrm>
              <a:off x="378775" y="2788375"/>
              <a:ext cx="305100" cy="109925"/>
            </a:xfrm>
            <a:custGeom>
              <a:avLst/>
              <a:gdLst/>
              <a:ahLst/>
              <a:cxnLst/>
              <a:rect l="l" t="t" r="r" b="b"/>
              <a:pathLst>
                <a:path w="12204" h="4397" extrusionOk="0">
                  <a:moveTo>
                    <a:pt x="12080" y="1"/>
                  </a:moveTo>
                  <a:cubicBezTo>
                    <a:pt x="12053" y="1"/>
                    <a:pt x="12023" y="14"/>
                    <a:pt x="11992" y="44"/>
                  </a:cubicBezTo>
                  <a:lnTo>
                    <a:pt x="106" y="4138"/>
                  </a:lnTo>
                  <a:cubicBezTo>
                    <a:pt x="0" y="4138"/>
                    <a:pt x="0" y="4244"/>
                    <a:pt x="0" y="4349"/>
                  </a:cubicBezTo>
                  <a:cubicBezTo>
                    <a:pt x="0" y="4349"/>
                    <a:pt x="47" y="4396"/>
                    <a:pt x="110" y="4396"/>
                  </a:cubicBezTo>
                  <a:cubicBezTo>
                    <a:pt x="141" y="4396"/>
                    <a:pt x="176" y="4385"/>
                    <a:pt x="212" y="4349"/>
                  </a:cubicBezTo>
                  <a:lnTo>
                    <a:pt x="12098" y="387"/>
                  </a:lnTo>
                  <a:cubicBezTo>
                    <a:pt x="12204" y="282"/>
                    <a:pt x="12204" y="176"/>
                    <a:pt x="12204" y="176"/>
                  </a:cubicBezTo>
                  <a:cubicBezTo>
                    <a:pt x="12204" y="82"/>
                    <a:pt x="12150" y="1"/>
                    <a:pt x="12080"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6" name="Google Shape;286;gf919c1f4cf_0_22"/>
            <p:cNvSpPr/>
            <p:nvPr/>
          </p:nvSpPr>
          <p:spPr>
            <a:xfrm>
              <a:off x="391975" y="2828425"/>
              <a:ext cx="305775" cy="109625"/>
            </a:xfrm>
            <a:custGeom>
              <a:avLst/>
              <a:gdLst/>
              <a:ahLst/>
              <a:cxnLst/>
              <a:rect l="l" t="t" r="r" b="b"/>
              <a:pathLst>
                <a:path w="12231" h="4385" extrusionOk="0">
                  <a:moveTo>
                    <a:pt x="12019" y="0"/>
                  </a:moveTo>
                  <a:lnTo>
                    <a:pt x="133" y="4068"/>
                  </a:lnTo>
                  <a:cubicBezTo>
                    <a:pt x="1" y="4068"/>
                    <a:pt x="1" y="4174"/>
                    <a:pt x="1" y="4279"/>
                  </a:cubicBezTo>
                  <a:cubicBezTo>
                    <a:pt x="1" y="4385"/>
                    <a:pt x="133" y="4385"/>
                    <a:pt x="238" y="4385"/>
                  </a:cubicBezTo>
                  <a:lnTo>
                    <a:pt x="12125" y="317"/>
                  </a:lnTo>
                  <a:cubicBezTo>
                    <a:pt x="12230" y="317"/>
                    <a:pt x="12230" y="212"/>
                    <a:pt x="12230" y="106"/>
                  </a:cubicBezTo>
                  <a:cubicBezTo>
                    <a:pt x="12230" y="0"/>
                    <a:pt x="12125" y="0"/>
                    <a:pt x="12019"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7" name="Google Shape;287;gf919c1f4cf_0_22"/>
            <p:cNvSpPr/>
            <p:nvPr/>
          </p:nvSpPr>
          <p:spPr>
            <a:xfrm>
              <a:off x="405850" y="2866725"/>
              <a:ext cx="305775" cy="110300"/>
            </a:xfrm>
            <a:custGeom>
              <a:avLst/>
              <a:gdLst/>
              <a:ahLst/>
              <a:cxnLst/>
              <a:rect l="l" t="t" r="r" b="b"/>
              <a:pathLst>
                <a:path w="12231" h="4412" extrusionOk="0">
                  <a:moveTo>
                    <a:pt x="11992" y="0"/>
                  </a:moveTo>
                  <a:lnTo>
                    <a:pt x="106" y="4068"/>
                  </a:lnTo>
                  <a:cubicBezTo>
                    <a:pt x="0" y="4174"/>
                    <a:pt x="0" y="4174"/>
                    <a:pt x="0" y="4306"/>
                  </a:cubicBezTo>
                  <a:cubicBezTo>
                    <a:pt x="0" y="4411"/>
                    <a:pt x="106" y="4411"/>
                    <a:pt x="238" y="4411"/>
                  </a:cubicBezTo>
                  <a:lnTo>
                    <a:pt x="12124" y="344"/>
                  </a:lnTo>
                  <a:cubicBezTo>
                    <a:pt x="12230" y="344"/>
                    <a:pt x="12230" y="212"/>
                    <a:pt x="12230" y="106"/>
                  </a:cubicBezTo>
                  <a:cubicBezTo>
                    <a:pt x="12230" y="0"/>
                    <a:pt x="12124" y="0"/>
                    <a:pt x="11992"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8" name="Google Shape;288;gf919c1f4cf_0_22"/>
            <p:cNvSpPr/>
            <p:nvPr/>
          </p:nvSpPr>
          <p:spPr>
            <a:xfrm>
              <a:off x="419700" y="2906925"/>
              <a:ext cx="305775" cy="109500"/>
            </a:xfrm>
            <a:custGeom>
              <a:avLst/>
              <a:gdLst/>
              <a:ahLst/>
              <a:cxnLst/>
              <a:rect l="l" t="t" r="r" b="b"/>
              <a:pathLst>
                <a:path w="12231" h="4380" extrusionOk="0">
                  <a:moveTo>
                    <a:pt x="12091" y="1"/>
                  </a:moveTo>
                  <a:cubicBezTo>
                    <a:pt x="12059" y="1"/>
                    <a:pt x="12025" y="17"/>
                    <a:pt x="11993" y="56"/>
                  </a:cubicBezTo>
                  <a:lnTo>
                    <a:pt x="107" y="4124"/>
                  </a:lnTo>
                  <a:cubicBezTo>
                    <a:pt x="1" y="4124"/>
                    <a:pt x="1" y="4230"/>
                    <a:pt x="1" y="4230"/>
                  </a:cubicBezTo>
                  <a:cubicBezTo>
                    <a:pt x="1" y="4304"/>
                    <a:pt x="54" y="4379"/>
                    <a:pt x="122" y="4379"/>
                  </a:cubicBezTo>
                  <a:cubicBezTo>
                    <a:pt x="150" y="4379"/>
                    <a:pt x="181" y="4366"/>
                    <a:pt x="212" y="4335"/>
                  </a:cubicBezTo>
                  <a:lnTo>
                    <a:pt x="12099" y="268"/>
                  </a:lnTo>
                  <a:cubicBezTo>
                    <a:pt x="12231" y="268"/>
                    <a:pt x="12231" y="162"/>
                    <a:pt x="12231" y="162"/>
                  </a:cubicBezTo>
                  <a:cubicBezTo>
                    <a:pt x="12231" y="88"/>
                    <a:pt x="12166" y="1"/>
                    <a:pt x="12091"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9" name="Google Shape;289;gf919c1f4cf_0_22"/>
            <p:cNvSpPr/>
            <p:nvPr/>
          </p:nvSpPr>
          <p:spPr>
            <a:xfrm>
              <a:off x="430925" y="2946625"/>
              <a:ext cx="307775" cy="110300"/>
            </a:xfrm>
            <a:custGeom>
              <a:avLst/>
              <a:gdLst/>
              <a:ahLst/>
              <a:cxnLst/>
              <a:rect l="l" t="t" r="r" b="b"/>
              <a:pathLst>
                <a:path w="12311" h="4412" extrusionOk="0">
                  <a:moveTo>
                    <a:pt x="12099" y="0"/>
                  </a:moveTo>
                  <a:lnTo>
                    <a:pt x="212" y="4068"/>
                  </a:lnTo>
                  <a:cubicBezTo>
                    <a:pt x="107" y="4068"/>
                    <a:pt x="1" y="4174"/>
                    <a:pt x="107" y="4279"/>
                  </a:cubicBezTo>
                  <a:cubicBezTo>
                    <a:pt x="107" y="4411"/>
                    <a:pt x="212" y="4411"/>
                    <a:pt x="318" y="4411"/>
                  </a:cubicBezTo>
                  <a:lnTo>
                    <a:pt x="12204" y="317"/>
                  </a:lnTo>
                  <a:cubicBezTo>
                    <a:pt x="12310" y="212"/>
                    <a:pt x="12310" y="212"/>
                    <a:pt x="12310" y="106"/>
                  </a:cubicBezTo>
                  <a:cubicBezTo>
                    <a:pt x="12204" y="0"/>
                    <a:pt x="12204" y="0"/>
                    <a:pt x="12099"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0" name="Google Shape;290;gf919c1f4cf_0_22"/>
            <p:cNvSpPr/>
            <p:nvPr/>
          </p:nvSpPr>
          <p:spPr>
            <a:xfrm>
              <a:off x="444800" y="2984925"/>
              <a:ext cx="307750" cy="110300"/>
            </a:xfrm>
            <a:custGeom>
              <a:avLst/>
              <a:gdLst/>
              <a:ahLst/>
              <a:cxnLst/>
              <a:rect l="l" t="t" r="r" b="b"/>
              <a:pathLst>
                <a:path w="12310" h="4412" extrusionOk="0">
                  <a:moveTo>
                    <a:pt x="12098" y="0"/>
                  </a:moveTo>
                  <a:lnTo>
                    <a:pt x="212" y="4068"/>
                  </a:lnTo>
                  <a:cubicBezTo>
                    <a:pt x="106" y="4068"/>
                    <a:pt x="1" y="4200"/>
                    <a:pt x="106" y="4306"/>
                  </a:cubicBezTo>
                  <a:cubicBezTo>
                    <a:pt x="106" y="4411"/>
                    <a:pt x="212" y="4411"/>
                    <a:pt x="318" y="4411"/>
                  </a:cubicBezTo>
                  <a:lnTo>
                    <a:pt x="12204" y="344"/>
                  </a:lnTo>
                  <a:cubicBezTo>
                    <a:pt x="12204" y="344"/>
                    <a:pt x="12310" y="238"/>
                    <a:pt x="12310" y="106"/>
                  </a:cubicBezTo>
                  <a:cubicBezTo>
                    <a:pt x="12204" y="0"/>
                    <a:pt x="12204" y="0"/>
                    <a:pt x="12098"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1" name="Google Shape;291;gf919c1f4cf_0_22"/>
            <p:cNvSpPr/>
            <p:nvPr/>
          </p:nvSpPr>
          <p:spPr>
            <a:xfrm>
              <a:off x="458000" y="3023875"/>
              <a:ext cx="308425" cy="110750"/>
            </a:xfrm>
            <a:custGeom>
              <a:avLst/>
              <a:gdLst/>
              <a:ahLst/>
              <a:cxnLst/>
              <a:rect l="l" t="t" r="r" b="b"/>
              <a:pathLst>
                <a:path w="12337" h="4430" extrusionOk="0">
                  <a:moveTo>
                    <a:pt x="12125" y="1"/>
                  </a:moveTo>
                  <a:lnTo>
                    <a:pt x="133" y="4068"/>
                  </a:lnTo>
                  <a:cubicBezTo>
                    <a:pt x="133" y="4174"/>
                    <a:pt x="1" y="4280"/>
                    <a:pt x="133" y="4280"/>
                  </a:cubicBezTo>
                  <a:cubicBezTo>
                    <a:pt x="133" y="4355"/>
                    <a:pt x="186" y="4429"/>
                    <a:pt x="217" y="4429"/>
                  </a:cubicBezTo>
                  <a:cubicBezTo>
                    <a:pt x="230" y="4429"/>
                    <a:pt x="239" y="4416"/>
                    <a:pt x="239" y="4385"/>
                  </a:cubicBezTo>
                  <a:lnTo>
                    <a:pt x="12231" y="318"/>
                  </a:lnTo>
                  <a:cubicBezTo>
                    <a:pt x="12231" y="318"/>
                    <a:pt x="12336" y="212"/>
                    <a:pt x="12231" y="106"/>
                  </a:cubicBezTo>
                  <a:lnTo>
                    <a:pt x="12125"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2" name="Google Shape;292;gf919c1f4cf_0_22"/>
            <p:cNvSpPr/>
            <p:nvPr/>
          </p:nvSpPr>
          <p:spPr>
            <a:xfrm>
              <a:off x="471875" y="3064825"/>
              <a:ext cx="308425" cy="110300"/>
            </a:xfrm>
            <a:custGeom>
              <a:avLst/>
              <a:gdLst/>
              <a:ahLst/>
              <a:cxnLst/>
              <a:rect l="l" t="t" r="r" b="b"/>
              <a:pathLst>
                <a:path w="12337" h="4412" extrusionOk="0">
                  <a:moveTo>
                    <a:pt x="12125" y="0"/>
                  </a:moveTo>
                  <a:lnTo>
                    <a:pt x="106" y="4068"/>
                  </a:lnTo>
                  <a:cubicBezTo>
                    <a:pt x="106" y="4068"/>
                    <a:pt x="1" y="4174"/>
                    <a:pt x="1" y="4306"/>
                  </a:cubicBezTo>
                  <a:cubicBezTo>
                    <a:pt x="106" y="4306"/>
                    <a:pt x="238" y="4412"/>
                    <a:pt x="238" y="4412"/>
                  </a:cubicBezTo>
                  <a:lnTo>
                    <a:pt x="12125" y="344"/>
                  </a:lnTo>
                  <a:cubicBezTo>
                    <a:pt x="12230" y="212"/>
                    <a:pt x="12336" y="106"/>
                    <a:pt x="12230" y="106"/>
                  </a:cubicBezTo>
                  <a:cubicBezTo>
                    <a:pt x="12230" y="0"/>
                    <a:pt x="12125" y="0"/>
                    <a:pt x="12125"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3" name="Google Shape;293;gf919c1f4cf_0_22"/>
            <p:cNvSpPr/>
            <p:nvPr/>
          </p:nvSpPr>
          <p:spPr>
            <a:xfrm>
              <a:off x="653475" y="2677200"/>
              <a:ext cx="371800" cy="373775"/>
            </a:xfrm>
            <a:custGeom>
              <a:avLst/>
              <a:gdLst/>
              <a:ahLst/>
              <a:cxnLst/>
              <a:rect l="l" t="t" r="r" b="b"/>
              <a:pathLst>
                <a:path w="14872" h="14951" extrusionOk="0">
                  <a:moveTo>
                    <a:pt x="7370" y="2404"/>
                  </a:moveTo>
                  <a:cubicBezTo>
                    <a:pt x="10249" y="2404"/>
                    <a:pt x="12547" y="4729"/>
                    <a:pt x="12547" y="7476"/>
                  </a:cubicBezTo>
                  <a:cubicBezTo>
                    <a:pt x="12547" y="10328"/>
                    <a:pt x="10249" y="12653"/>
                    <a:pt x="7370" y="12653"/>
                  </a:cubicBezTo>
                  <a:cubicBezTo>
                    <a:pt x="4623" y="12653"/>
                    <a:pt x="2325" y="10328"/>
                    <a:pt x="2325" y="7476"/>
                  </a:cubicBezTo>
                  <a:cubicBezTo>
                    <a:pt x="2325" y="4729"/>
                    <a:pt x="4623" y="2404"/>
                    <a:pt x="7370" y="2404"/>
                  </a:cubicBezTo>
                  <a:close/>
                  <a:moveTo>
                    <a:pt x="7370" y="1"/>
                  </a:moveTo>
                  <a:cubicBezTo>
                    <a:pt x="3302" y="1"/>
                    <a:pt x="1" y="3408"/>
                    <a:pt x="1" y="7476"/>
                  </a:cubicBezTo>
                  <a:cubicBezTo>
                    <a:pt x="1" y="11649"/>
                    <a:pt x="3302" y="14951"/>
                    <a:pt x="7370" y="14951"/>
                  </a:cubicBezTo>
                  <a:cubicBezTo>
                    <a:pt x="11570" y="14951"/>
                    <a:pt x="14872" y="11649"/>
                    <a:pt x="14872" y="7476"/>
                  </a:cubicBezTo>
                  <a:cubicBezTo>
                    <a:pt x="14872" y="3408"/>
                    <a:pt x="11570" y="1"/>
                    <a:pt x="7370" y="1"/>
                  </a:cubicBezTo>
                  <a:close/>
                </a:path>
              </a:pathLst>
            </a:custGeom>
            <a:solidFill>
              <a:srgbClr val="7C788C"/>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4" name="Google Shape;294;gf919c1f4cf_0_22"/>
            <p:cNvSpPr/>
            <p:nvPr/>
          </p:nvSpPr>
          <p:spPr>
            <a:xfrm>
              <a:off x="879325" y="2745875"/>
              <a:ext cx="87850" cy="241725"/>
            </a:xfrm>
            <a:custGeom>
              <a:avLst/>
              <a:gdLst/>
              <a:ahLst/>
              <a:cxnLst/>
              <a:rect l="l" t="t" r="r" b="b"/>
              <a:pathLst>
                <a:path w="3514" h="9669" extrusionOk="0">
                  <a:moveTo>
                    <a:pt x="106" y="1"/>
                  </a:moveTo>
                  <a:lnTo>
                    <a:pt x="0" y="3197"/>
                  </a:lnTo>
                  <a:lnTo>
                    <a:pt x="3513" y="4517"/>
                  </a:lnTo>
                  <a:cubicBezTo>
                    <a:pt x="3408" y="2404"/>
                    <a:pt x="1981" y="661"/>
                    <a:pt x="106" y="1"/>
                  </a:cubicBezTo>
                  <a:close/>
                  <a:moveTo>
                    <a:pt x="0" y="3514"/>
                  </a:moveTo>
                  <a:lnTo>
                    <a:pt x="0" y="4940"/>
                  </a:lnTo>
                  <a:lnTo>
                    <a:pt x="3302" y="6261"/>
                  </a:lnTo>
                  <a:cubicBezTo>
                    <a:pt x="3408" y="5838"/>
                    <a:pt x="3513" y="5389"/>
                    <a:pt x="3513" y="4940"/>
                  </a:cubicBezTo>
                  <a:lnTo>
                    <a:pt x="0" y="3514"/>
                  </a:lnTo>
                  <a:close/>
                  <a:moveTo>
                    <a:pt x="0" y="5283"/>
                  </a:moveTo>
                  <a:lnTo>
                    <a:pt x="0" y="6710"/>
                  </a:lnTo>
                  <a:lnTo>
                    <a:pt x="2536" y="7687"/>
                  </a:lnTo>
                  <a:cubicBezTo>
                    <a:pt x="2747" y="7370"/>
                    <a:pt x="2959" y="7027"/>
                    <a:pt x="3196" y="6604"/>
                  </a:cubicBezTo>
                  <a:lnTo>
                    <a:pt x="0" y="5283"/>
                  </a:lnTo>
                  <a:close/>
                  <a:moveTo>
                    <a:pt x="0" y="7027"/>
                  </a:moveTo>
                  <a:lnTo>
                    <a:pt x="0" y="8479"/>
                  </a:lnTo>
                  <a:lnTo>
                    <a:pt x="1215" y="9008"/>
                  </a:lnTo>
                  <a:cubicBezTo>
                    <a:pt x="1638" y="8691"/>
                    <a:pt x="1981" y="8347"/>
                    <a:pt x="2298" y="8030"/>
                  </a:cubicBezTo>
                  <a:lnTo>
                    <a:pt x="0" y="7027"/>
                  </a:lnTo>
                  <a:close/>
                  <a:moveTo>
                    <a:pt x="0" y="8902"/>
                  </a:moveTo>
                  <a:lnTo>
                    <a:pt x="0" y="9668"/>
                  </a:lnTo>
                  <a:cubicBezTo>
                    <a:pt x="317" y="9562"/>
                    <a:pt x="555" y="9351"/>
                    <a:pt x="872" y="9245"/>
                  </a:cubicBezTo>
                  <a:lnTo>
                    <a:pt x="0" y="8902"/>
                  </a:ln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5" name="Google Shape;295;gf919c1f4cf_0_22"/>
            <p:cNvSpPr/>
            <p:nvPr/>
          </p:nvSpPr>
          <p:spPr>
            <a:xfrm>
              <a:off x="879325" y="2825775"/>
              <a:ext cx="87850" cy="43600"/>
            </a:xfrm>
            <a:custGeom>
              <a:avLst/>
              <a:gdLst/>
              <a:ahLst/>
              <a:cxnLst/>
              <a:rect l="l" t="t" r="r" b="b"/>
              <a:pathLst>
                <a:path w="3514" h="1744" extrusionOk="0">
                  <a:moveTo>
                    <a:pt x="0" y="1"/>
                  </a:moveTo>
                  <a:lnTo>
                    <a:pt x="0" y="318"/>
                  </a:lnTo>
                  <a:lnTo>
                    <a:pt x="3513" y="1744"/>
                  </a:lnTo>
                  <a:lnTo>
                    <a:pt x="3513" y="1533"/>
                  </a:lnTo>
                  <a:lnTo>
                    <a:pt x="3513" y="1321"/>
                  </a:lnTo>
                  <a:lnTo>
                    <a:pt x="0"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6" name="Google Shape;296;gf919c1f4cf_0_22"/>
            <p:cNvSpPr/>
            <p:nvPr/>
          </p:nvSpPr>
          <p:spPr>
            <a:xfrm>
              <a:off x="879325" y="2869350"/>
              <a:ext cx="82575" cy="41650"/>
            </a:xfrm>
            <a:custGeom>
              <a:avLst/>
              <a:gdLst/>
              <a:ahLst/>
              <a:cxnLst/>
              <a:rect l="l" t="t" r="r" b="b"/>
              <a:pathLst>
                <a:path w="3303" h="1666" extrusionOk="0">
                  <a:moveTo>
                    <a:pt x="0" y="1"/>
                  </a:moveTo>
                  <a:lnTo>
                    <a:pt x="0" y="344"/>
                  </a:lnTo>
                  <a:lnTo>
                    <a:pt x="3196" y="1665"/>
                  </a:lnTo>
                  <a:cubicBezTo>
                    <a:pt x="3196" y="1559"/>
                    <a:pt x="3302" y="1427"/>
                    <a:pt x="3302" y="1322"/>
                  </a:cubicBezTo>
                  <a:lnTo>
                    <a:pt x="0"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7" name="Google Shape;297;gf919c1f4cf_0_22"/>
            <p:cNvSpPr/>
            <p:nvPr/>
          </p:nvSpPr>
          <p:spPr>
            <a:xfrm>
              <a:off x="879325" y="2913600"/>
              <a:ext cx="63425" cy="33050"/>
            </a:xfrm>
            <a:custGeom>
              <a:avLst/>
              <a:gdLst/>
              <a:ahLst/>
              <a:cxnLst/>
              <a:rect l="l" t="t" r="r" b="b"/>
              <a:pathLst>
                <a:path w="2537" h="1322" extrusionOk="0">
                  <a:moveTo>
                    <a:pt x="0" y="1"/>
                  </a:moveTo>
                  <a:lnTo>
                    <a:pt x="0" y="318"/>
                  </a:lnTo>
                  <a:lnTo>
                    <a:pt x="2298" y="1321"/>
                  </a:lnTo>
                  <a:cubicBezTo>
                    <a:pt x="2430" y="1216"/>
                    <a:pt x="2430" y="1110"/>
                    <a:pt x="2536" y="978"/>
                  </a:cubicBezTo>
                  <a:lnTo>
                    <a:pt x="0"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8" name="Google Shape;298;gf919c1f4cf_0_22"/>
            <p:cNvSpPr/>
            <p:nvPr/>
          </p:nvSpPr>
          <p:spPr>
            <a:xfrm>
              <a:off x="879325" y="2957850"/>
              <a:ext cx="30400" cy="19175"/>
            </a:xfrm>
            <a:custGeom>
              <a:avLst/>
              <a:gdLst/>
              <a:ahLst/>
              <a:cxnLst/>
              <a:rect l="l" t="t" r="r" b="b"/>
              <a:pathLst>
                <a:path w="1216" h="767" extrusionOk="0">
                  <a:moveTo>
                    <a:pt x="0" y="0"/>
                  </a:moveTo>
                  <a:lnTo>
                    <a:pt x="0" y="423"/>
                  </a:lnTo>
                  <a:lnTo>
                    <a:pt x="872" y="766"/>
                  </a:lnTo>
                  <a:cubicBezTo>
                    <a:pt x="978" y="661"/>
                    <a:pt x="1110" y="661"/>
                    <a:pt x="1215" y="529"/>
                  </a:cubicBezTo>
                  <a:lnTo>
                    <a:pt x="0" y="0"/>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9" name="Google Shape;299;gf919c1f4cf_0_22"/>
            <p:cNvSpPr/>
            <p:nvPr/>
          </p:nvSpPr>
          <p:spPr>
            <a:xfrm>
              <a:off x="752525" y="2737300"/>
              <a:ext cx="129450" cy="256225"/>
            </a:xfrm>
            <a:custGeom>
              <a:avLst/>
              <a:gdLst/>
              <a:ahLst/>
              <a:cxnLst/>
              <a:rect l="l" t="t" r="r" b="b"/>
              <a:pathLst>
                <a:path w="5178" h="10249" extrusionOk="0">
                  <a:moveTo>
                    <a:pt x="3408" y="0"/>
                  </a:moveTo>
                  <a:cubicBezTo>
                    <a:pt x="3091" y="0"/>
                    <a:pt x="2642" y="0"/>
                    <a:pt x="2325" y="106"/>
                  </a:cubicBezTo>
                  <a:cubicBezTo>
                    <a:pt x="2325" y="238"/>
                    <a:pt x="2220" y="238"/>
                    <a:pt x="2220" y="238"/>
                  </a:cubicBezTo>
                  <a:lnTo>
                    <a:pt x="1982" y="238"/>
                  </a:lnTo>
                  <a:cubicBezTo>
                    <a:pt x="1216" y="449"/>
                    <a:pt x="555" y="898"/>
                    <a:pt x="1" y="1321"/>
                  </a:cubicBezTo>
                  <a:lnTo>
                    <a:pt x="1" y="1559"/>
                  </a:lnTo>
                  <a:lnTo>
                    <a:pt x="2087" y="1559"/>
                  </a:lnTo>
                  <a:cubicBezTo>
                    <a:pt x="2220" y="1559"/>
                    <a:pt x="2325" y="1664"/>
                    <a:pt x="2325" y="1770"/>
                  </a:cubicBezTo>
                  <a:cubicBezTo>
                    <a:pt x="2325" y="1770"/>
                    <a:pt x="2220" y="1876"/>
                    <a:pt x="2087" y="1876"/>
                  </a:cubicBezTo>
                  <a:lnTo>
                    <a:pt x="106" y="1876"/>
                  </a:lnTo>
                  <a:lnTo>
                    <a:pt x="555" y="3196"/>
                  </a:lnTo>
                  <a:lnTo>
                    <a:pt x="2087" y="3196"/>
                  </a:lnTo>
                  <a:cubicBezTo>
                    <a:pt x="2220" y="3196"/>
                    <a:pt x="2325" y="3302"/>
                    <a:pt x="2325" y="3408"/>
                  </a:cubicBezTo>
                  <a:cubicBezTo>
                    <a:pt x="2325" y="3408"/>
                    <a:pt x="2220" y="3540"/>
                    <a:pt x="2087" y="3540"/>
                  </a:cubicBezTo>
                  <a:lnTo>
                    <a:pt x="661" y="3540"/>
                  </a:lnTo>
                  <a:lnTo>
                    <a:pt x="1216" y="4860"/>
                  </a:lnTo>
                  <a:lnTo>
                    <a:pt x="2087" y="4860"/>
                  </a:lnTo>
                  <a:cubicBezTo>
                    <a:pt x="2220" y="4860"/>
                    <a:pt x="2325" y="4966"/>
                    <a:pt x="2325" y="5072"/>
                  </a:cubicBezTo>
                  <a:cubicBezTo>
                    <a:pt x="2325" y="5177"/>
                    <a:pt x="2220" y="5177"/>
                    <a:pt x="2087" y="5177"/>
                  </a:cubicBezTo>
                  <a:lnTo>
                    <a:pt x="1321" y="5177"/>
                  </a:lnTo>
                  <a:lnTo>
                    <a:pt x="1771" y="6498"/>
                  </a:lnTo>
                  <a:lnTo>
                    <a:pt x="2087" y="6498"/>
                  </a:lnTo>
                  <a:cubicBezTo>
                    <a:pt x="2220" y="6498"/>
                    <a:pt x="2220" y="6604"/>
                    <a:pt x="2220" y="6709"/>
                  </a:cubicBezTo>
                  <a:cubicBezTo>
                    <a:pt x="2220" y="6841"/>
                    <a:pt x="2220" y="6841"/>
                    <a:pt x="2087" y="6841"/>
                  </a:cubicBezTo>
                  <a:lnTo>
                    <a:pt x="1876" y="6841"/>
                  </a:lnTo>
                  <a:lnTo>
                    <a:pt x="2986" y="10249"/>
                  </a:lnTo>
                  <a:lnTo>
                    <a:pt x="3408" y="10249"/>
                  </a:lnTo>
                  <a:cubicBezTo>
                    <a:pt x="3963" y="10249"/>
                    <a:pt x="4518" y="10143"/>
                    <a:pt x="5072" y="10011"/>
                  </a:cubicBezTo>
                  <a:lnTo>
                    <a:pt x="5072" y="9245"/>
                  </a:lnTo>
                  <a:lnTo>
                    <a:pt x="5072" y="8822"/>
                  </a:lnTo>
                  <a:lnTo>
                    <a:pt x="5072" y="7370"/>
                  </a:lnTo>
                  <a:lnTo>
                    <a:pt x="5072" y="7053"/>
                  </a:lnTo>
                  <a:lnTo>
                    <a:pt x="5072" y="5626"/>
                  </a:lnTo>
                  <a:lnTo>
                    <a:pt x="5072" y="5283"/>
                  </a:lnTo>
                  <a:lnTo>
                    <a:pt x="5072" y="3857"/>
                  </a:lnTo>
                  <a:lnTo>
                    <a:pt x="5072" y="3540"/>
                  </a:lnTo>
                  <a:lnTo>
                    <a:pt x="5178" y="344"/>
                  </a:lnTo>
                  <a:cubicBezTo>
                    <a:pt x="4623" y="106"/>
                    <a:pt x="4069" y="0"/>
                    <a:pt x="3408" y="0"/>
                  </a:cubicBezTo>
                  <a:close/>
                </a:path>
              </a:pathLst>
            </a:custGeom>
            <a:solidFill>
              <a:srgbClr val="F6F6F6"/>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0" name="Google Shape;300;gf919c1f4cf_0_22"/>
            <p:cNvSpPr/>
            <p:nvPr/>
          </p:nvSpPr>
          <p:spPr>
            <a:xfrm>
              <a:off x="802050" y="2739925"/>
              <a:ext cx="8625" cy="3325"/>
            </a:xfrm>
            <a:custGeom>
              <a:avLst/>
              <a:gdLst/>
              <a:ahLst/>
              <a:cxnLst/>
              <a:rect l="l" t="t" r="r" b="b"/>
              <a:pathLst>
                <a:path w="345" h="133" extrusionOk="0">
                  <a:moveTo>
                    <a:pt x="344" y="1"/>
                  </a:moveTo>
                  <a:cubicBezTo>
                    <a:pt x="239" y="1"/>
                    <a:pt x="106" y="133"/>
                    <a:pt x="1" y="133"/>
                  </a:cubicBezTo>
                  <a:lnTo>
                    <a:pt x="239" y="133"/>
                  </a:lnTo>
                  <a:cubicBezTo>
                    <a:pt x="239" y="133"/>
                    <a:pt x="344" y="133"/>
                    <a:pt x="344" y="1"/>
                  </a:cubicBezTo>
                  <a:close/>
                </a:path>
              </a:pathLst>
            </a:custGeom>
            <a:solidFill>
              <a:srgbClr val="C2B4EE"/>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1" name="Google Shape;301;gf919c1f4cf_0_22"/>
            <p:cNvSpPr/>
            <p:nvPr/>
          </p:nvSpPr>
          <p:spPr>
            <a:xfrm>
              <a:off x="752525" y="2776250"/>
              <a:ext cx="58150" cy="7950"/>
            </a:xfrm>
            <a:custGeom>
              <a:avLst/>
              <a:gdLst/>
              <a:ahLst/>
              <a:cxnLst/>
              <a:rect l="l" t="t" r="r" b="b"/>
              <a:pathLst>
                <a:path w="2326" h="318" extrusionOk="0">
                  <a:moveTo>
                    <a:pt x="1" y="1"/>
                  </a:moveTo>
                  <a:lnTo>
                    <a:pt x="106" y="318"/>
                  </a:lnTo>
                  <a:lnTo>
                    <a:pt x="2087" y="318"/>
                  </a:lnTo>
                  <a:cubicBezTo>
                    <a:pt x="2220" y="318"/>
                    <a:pt x="2325" y="212"/>
                    <a:pt x="2325" y="212"/>
                  </a:cubicBezTo>
                  <a:cubicBezTo>
                    <a:pt x="2325" y="106"/>
                    <a:pt x="2220" y="1"/>
                    <a:pt x="2087"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2" name="Google Shape;302;gf919c1f4cf_0_22"/>
            <p:cNvSpPr/>
            <p:nvPr/>
          </p:nvSpPr>
          <p:spPr>
            <a:xfrm>
              <a:off x="766400" y="2817200"/>
              <a:ext cx="44275" cy="8600"/>
            </a:xfrm>
            <a:custGeom>
              <a:avLst/>
              <a:gdLst/>
              <a:ahLst/>
              <a:cxnLst/>
              <a:rect l="l" t="t" r="r" b="b"/>
              <a:pathLst>
                <a:path w="1771" h="344" extrusionOk="0">
                  <a:moveTo>
                    <a:pt x="0" y="0"/>
                  </a:moveTo>
                  <a:lnTo>
                    <a:pt x="106" y="344"/>
                  </a:lnTo>
                  <a:lnTo>
                    <a:pt x="1532" y="344"/>
                  </a:lnTo>
                  <a:cubicBezTo>
                    <a:pt x="1665" y="344"/>
                    <a:pt x="1770" y="212"/>
                    <a:pt x="1770" y="212"/>
                  </a:cubicBezTo>
                  <a:cubicBezTo>
                    <a:pt x="1770" y="106"/>
                    <a:pt x="1665" y="0"/>
                    <a:pt x="1532"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3" name="Google Shape;303;gf919c1f4cf_0_22"/>
            <p:cNvSpPr/>
            <p:nvPr/>
          </p:nvSpPr>
          <p:spPr>
            <a:xfrm>
              <a:off x="782900" y="2858800"/>
              <a:ext cx="27775" cy="7950"/>
            </a:xfrm>
            <a:custGeom>
              <a:avLst/>
              <a:gdLst/>
              <a:ahLst/>
              <a:cxnLst/>
              <a:rect l="l" t="t" r="r" b="b"/>
              <a:pathLst>
                <a:path w="1111" h="318" extrusionOk="0">
                  <a:moveTo>
                    <a:pt x="1" y="0"/>
                  </a:moveTo>
                  <a:lnTo>
                    <a:pt x="106" y="317"/>
                  </a:lnTo>
                  <a:lnTo>
                    <a:pt x="872" y="317"/>
                  </a:lnTo>
                  <a:cubicBezTo>
                    <a:pt x="1005" y="317"/>
                    <a:pt x="1110" y="317"/>
                    <a:pt x="1110" y="212"/>
                  </a:cubicBezTo>
                  <a:cubicBezTo>
                    <a:pt x="1110" y="106"/>
                    <a:pt x="1005" y="0"/>
                    <a:pt x="872"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4" name="Google Shape;304;gf919c1f4cf_0_22"/>
            <p:cNvSpPr/>
            <p:nvPr/>
          </p:nvSpPr>
          <p:spPr>
            <a:xfrm>
              <a:off x="796775" y="2899725"/>
              <a:ext cx="11250" cy="8625"/>
            </a:xfrm>
            <a:custGeom>
              <a:avLst/>
              <a:gdLst/>
              <a:ahLst/>
              <a:cxnLst/>
              <a:rect l="l" t="t" r="r" b="b"/>
              <a:pathLst>
                <a:path w="450" h="345" extrusionOk="0">
                  <a:moveTo>
                    <a:pt x="1" y="1"/>
                  </a:moveTo>
                  <a:lnTo>
                    <a:pt x="106" y="344"/>
                  </a:lnTo>
                  <a:lnTo>
                    <a:pt x="317" y="344"/>
                  </a:lnTo>
                  <a:cubicBezTo>
                    <a:pt x="450" y="344"/>
                    <a:pt x="450" y="344"/>
                    <a:pt x="450" y="212"/>
                  </a:cubicBezTo>
                  <a:cubicBezTo>
                    <a:pt x="450" y="107"/>
                    <a:pt x="450" y="1"/>
                    <a:pt x="317"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5" name="Google Shape;305;gf919c1f4cf_0_22"/>
            <p:cNvSpPr/>
            <p:nvPr/>
          </p:nvSpPr>
          <p:spPr>
            <a:xfrm>
              <a:off x="711600" y="2770300"/>
              <a:ext cx="115575" cy="223225"/>
            </a:xfrm>
            <a:custGeom>
              <a:avLst/>
              <a:gdLst/>
              <a:ahLst/>
              <a:cxnLst/>
              <a:rect l="l" t="t" r="r" b="b"/>
              <a:pathLst>
                <a:path w="4623" h="8929" extrusionOk="0">
                  <a:moveTo>
                    <a:pt x="1638" y="1"/>
                  </a:moveTo>
                  <a:cubicBezTo>
                    <a:pt x="660" y="1005"/>
                    <a:pt x="0" y="2325"/>
                    <a:pt x="0" y="3752"/>
                  </a:cubicBezTo>
                  <a:cubicBezTo>
                    <a:pt x="0" y="4412"/>
                    <a:pt x="106" y="4967"/>
                    <a:pt x="317" y="5521"/>
                  </a:cubicBezTo>
                  <a:cubicBezTo>
                    <a:pt x="423" y="5521"/>
                    <a:pt x="555" y="5521"/>
                    <a:pt x="555" y="5627"/>
                  </a:cubicBezTo>
                  <a:cubicBezTo>
                    <a:pt x="555" y="5627"/>
                    <a:pt x="555" y="5733"/>
                    <a:pt x="423" y="5733"/>
                  </a:cubicBezTo>
                  <a:cubicBezTo>
                    <a:pt x="1083" y="7502"/>
                    <a:pt x="2747" y="8691"/>
                    <a:pt x="4623" y="8929"/>
                  </a:cubicBezTo>
                  <a:lnTo>
                    <a:pt x="3513" y="5521"/>
                  </a:lnTo>
                  <a:lnTo>
                    <a:pt x="3408" y="5178"/>
                  </a:lnTo>
                  <a:lnTo>
                    <a:pt x="2958" y="3857"/>
                  </a:lnTo>
                  <a:lnTo>
                    <a:pt x="2853" y="3540"/>
                  </a:lnTo>
                  <a:lnTo>
                    <a:pt x="2298" y="2220"/>
                  </a:lnTo>
                  <a:lnTo>
                    <a:pt x="2192" y="1876"/>
                  </a:lnTo>
                  <a:lnTo>
                    <a:pt x="1743" y="556"/>
                  </a:lnTo>
                  <a:lnTo>
                    <a:pt x="1638" y="239"/>
                  </a:lnTo>
                  <a:lnTo>
                    <a:pt x="1638" y="1"/>
                  </a:ln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6" name="Google Shape;306;gf919c1f4cf_0_22"/>
            <p:cNvSpPr/>
            <p:nvPr/>
          </p:nvSpPr>
          <p:spPr>
            <a:xfrm>
              <a:off x="719525" y="2908325"/>
              <a:ext cx="5950" cy="5300"/>
            </a:xfrm>
            <a:custGeom>
              <a:avLst/>
              <a:gdLst/>
              <a:ahLst/>
              <a:cxnLst/>
              <a:rect l="l" t="t" r="r" b="b"/>
              <a:pathLst>
                <a:path w="238" h="212" extrusionOk="0">
                  <a:moveTo>
                    <a:pt x="0" y="0"/>
                  </a:moveTo>
                  <a:cubicBezTo>
                    <a:pt x="0" y="106"/>
                    <a:pt x="0" y="212"/>
                    <a:pt x="106" y="212"/>
                  </a:cubicBezTo>
                  <a:cubicBezTo>
                    <a:pt x="238" y="212"/>
                    <a:pt x="238" y="106"/>
                    <a:pt x="238" y="106"/>
                  </a:cubicBezTo>
                  <a:cubicBezTo>
                    <a:pt x="238" y="0"/>
                    <a:pt x="106" y="0"/>
                    <a:pt x="0" y="0"/>
                  </a:cubicBezTo>
                  <a:close/>
                </a:path>
              </a:pathLst>
            </a:custGeom>
            <a:solidFill>
              <a:srgbClr val="C2B4EE"/>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7" name="Google Shape;307;gf919c1f4cf_0_22"/>
            <p:cNvSpPr/>
            <p:nvPr/>
          </p:nvSpPr>
          <p:spPr>
            <a:xfrm>
              <a:off x="711600" y="2737300"/>
              <a:ext cx="255575" cy="126800"/>
            </a:xfrm>
            <a:custGeom>
              <a:avLst/>
              <a:gdLst/>
              <a:ahLst/>
              <a:cxnLst/>
              <a:rect l="l" t="t" r="r" b="b"/>
              <a:pathLst>
                <a:path w="10223" h="5072" extrusionOk="0">
                  <a:moveTo>
                    <a:pt x="5045" y="0"/>
                  </a:moveTo>
                  <a:cubicBezTo>
                    <a:pt x="5330" y="0"/>
                    <a:pt x="5610" y="23"/>
                    <a:pt x="5882" y="67"/>
                  </a:cubicBezTo>
                  <a:lnTo>
                    <a:pt x="5882" y="67"/>
                  </a:lnTo>
                  <a:cubicBezTo>
                    <a:pt x="5618" y="22"/>
                    <a:pt x="5342" y="0"/>
                    <a:pt x="5045" y="0"/>
                  </a:cubicBezTo>
                  <a:close/>
                  <a:moveTo>
                    <a:pt x="5045" y="0"/>
                  </a:moveTo>
                  <a:cubicBezTo>
                    <a:pt x="4728" y="0"/>
                    <a:pt x="4279" y="0"/>
                    <a:pt x="3962" y="106"/>
                  </a:cubicBezTo>
                  <a:cubicBezTo>
                    <a:pt x="3916" y="106"/>
                    <a:pt x="3866" y="131"/>
                    <a:pt x="3814" y="159"/>
                  </a:cubicBezTo>
                  <a:lnTo>
                    <a:pt x="3814" y="159"/>
                  </a:lnTo>
                  <a:cubicBezTo>
                    <a:pt x="4209" y="55"/>
                    <a:pt x="4622" y="0"/>
                    <a:pt x="5045" y="0"/>
                  </a:cubicBezTo>
                  <a:close/>
                  <a:moveTo>
                    <a:pt x="3814" y="159"/>
                  </a:moveTo>
                  <a:lnTo>
                    <a:pt x="3814" y="159"/>
                  </a:lnTo>
                  <a:cubicBezTo>
                    <a:pt x="3165" y="329"/>
                    <a:pt x="2562" y="629"/>
                    <a:pt x="2037" y="1029"/>
                  </a:cubicBezTo>
                  <a:lnTo>
                    <a:pt x="2037" y="1029"/>
                  </a:lnTo>
                  <a:cubicBezTo>
                    <a:pt x="2501" y="705"/>
                    <a:pt x="3029" y="401"/>
                    <a:pt x="3619" y="238"/>
                  </a:cubicBezTo>
                  <a:cubicBezTo>
                    <a:pt x="3679" y="238"/>
                    <a:pt x="3747" y="196"/>
                    <a:pt x="3814" y="159"/>
                  </a:cubicBezTo>
                  <a:close/>
                  <a:moveTo>
                    <a:pt x="2037" y="1029"/>
                  </a:moveTo>
                  <a:cubicBezTo>
                    <a:pt x="1898" y="1125"/>
                    <a:pt x="1765" y="1224"/>
                    <a:pt x="1638" y="1321"/>
                  </a:cubicBezTo>
                  <a:cubicBezTo>
                    <a:pt x="1448" y="1516"/>
                    <a:pt x="1270" y="1722"/>
                    <a:pt x="1107" y="1939"/>
                  </a:cubicBezTo>
                  <a:lnTo>
                    <a:pt x="1107" y="1939"/>
                  </a:lnTo>
                  <a:cubicBezTo>
                    <a:pt x="1378" y="1599"/>
                    <a:pt x="1691" y="1292"/>
                    <a:pt x="2037" y="1029"/>
                  </a:cubicBezTo>
                  <a:close/>
                  <a:moveTo>
                    <a:pt x="5882" y="67"/>
                  </a:moveTo>
                  <a:cubicBezTo>
                    <a:pt x="6205" y="122"/>
                    <a:pt x="6510" y="213"/>
                    <a:pt x="6815" y="344"/>
                  </a:cubicBezTo>
                  <a:cubicBezTo>
                    <a:pt x="8452" y="920"/>
                    <a:pt x="9748" y="2322"/>
                    <a:pt x="10120" y="4075"/>
                  </a:cubicBezTo>
                  <a:lnTo>
                    <a:pt x="10120" y="4075"/>
                  </a:lnTo>
                  <a:cubicBezTo>
                    <a:pt x="9699" y="2044"/>
                    <a:pt x="8017" y="410"/>
                    <a:pt x="5882" y="67"/>
                  </a:cubicBezTo>
                  <a:close/>
                  <a:moveTo>
                    <a:pt x="1107" y="1939"/>
                  </a:moveTo>
                  <a:lnTo>
                    <a:pt x="1107" y="1939"/>
                  </a:lnTo>
                  <a:cubicBezTo>
                    <a:pt x="417" y="2809"/>
                    <a:pt x="0" y="3902"/>
                    <a:pt x="0" y="5072"/>
                  </a:cubicBezTo>
                  <a:cubicBezTo>
                    <a:pt x="0" y="3922"/>
                    <a:pt x="429" y="2841"/>
                    <a:pt x="1107" y="1939"/>
                  </a:cubicBezTo>
                  <a:close/>
                  <a:moveTo>
                    <a:pt x="10120" y="4075"/>
                  </a:moveTo>
                  <a:cubicBezTo>
                    <a:pt x="10187" y="4399"/>
                    <a:pt x="10222" y="4732"/>
                    <a:pt x="10222" y="5072"/>
                  </a:cubicBezTo>
                  <a:lnTo>
                    <a:pt x="10222" y="4860"/>
                  </a:lnTo>
                  <a:cubicBezTo>
                    <a:pt x="10209" y="4592"/>
                    <a:pt x="10174" y="4330"/>
                    <a:pt x="10120" y="4075"/>
                  </a:cubicBezTo>
                  <a:close/>
                </a:path>
              </a:pathLst>
            </a:custGeom>
            <a:solidFill>
              <a:srgbClr val="AEABB8"/>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8" name="Google Shape;308;gf919c1f4cf_0_22"/>
            <p:cNvSpPr/>
            <p:nvPr/>
          </p:nvSpPr>
          <p:spPr>
            <a:xfrm>
              <a:off x="909700" y="2974750"/>
              <a:ext cx="225200" cy="260475"/>
            </a:xfrm>
            <a:custGeom>
              <a:avLst/>
              <a:gdLst/>
              <a:ahLst/>
              <a:cxnLst/>
              <a:rect l="l" t="t" r="r" b="b"/>
              <a:pathLst>
                <a:path w="9008" h="10419" extrusionOk="0">
                  <a:moveTo>
                    <a:pt x="1126" y="0"/>
                  </a:moveTo>
                  <a:cubicBezTo>
                    <a:pt x="922" y="0"/>
                    <a:pt x="720" y="62"/>
                    <a:pt x="555" y="196"/>
                  </a:cubicBezTo>
                  <a:cubicBezTo>
                    <a:pt x="106" y="513"/>
                    <a:pt x="0" y="1173"/>
                    <a:pt x="317" y="1622"/>
                  </a:cubicBezTo>
                  <a:lnTo>
                    <a:pt x="7027" y="10101"/>
                  </a:lnTo>
                  <a:cubicBezTo>
                    <a:pt x="7264" y="10313"/>
                    <a:pt x="7581" y="10418"/>
                    <a:pt x="7819" y="10418"/>
                  </a:cubicBezTo>
                  <a:cubicBezTo>
                    <a:pt x="8030" y="10418"/>
                    <a:pt x="8242" y="10418"/>
                    <a:pt x="8479" y="10207"/>
                  </a:cubicBezTo>
                  <a:cubicBezTo>
                    <a:pt x="8902" y="9890"/>
                    <a:pt x="9008" y="9230"/>
                    <a:pt x="8691" y="8781"/>
                  </a:cubicBezTo>
                  <a:lnTo>
                    <a:pt x="1981" y="407"/>
                  </a:lnTo>
                  <a:cubicBezTo>
                    <a:pt x="1772" y="150"/>
                    <a:pt x="1445" y="0"/>
                    <a:pt x="1126" y="0"/>
                  </a:cubicBezTo>
                  <a:close/>
                </a:path>
              </a:pathLst>
            </a:custGeom>
            <a:solidFill>
              <a:srgbClr val="7C788C"/>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309" name="Google Shape;309;gf919c1f4cf_0_22"/>
          <p:cNvGrpSpPr/>
          <p:nvPr/>
        </p:nvGrpSpPr>
        <p:grpSpPr>
          <a:xfrm>
            <a:off x="354878" y="3266143"/>
            <a:ext cx="731982" cy="789201"/>
            <a:chOff x="4180288" y="2308938"/>
            <a:chExt cx="783875" cy="845150"/>
          </a:xfrm>
        </p:grpSpPr>
        <p:sp>
          <p:nvSpPr>
            <p:cNvPr id="310" name="Google Shape;310;gf919c1f4cf_0_22"/>
            <p:cNvSpPr/>
            <p:nvPr/>
          </p:nvSpPr>
          <p:spPr>
            <a:xfrm>
              <a:off x="4501888" y="2572613"/>
              <a:ext cx="462275" cy="580475"/>
            </a:xfrm>
            <a:custGeom>
              <a:avLst/>
              <a:gdLst/>
              <a:ahLst/>
              <a:cxnLst/>
              <a:rect l="l" t="t" r="r" b="b"/>
              <a:pathLst>
                <a:path w="18491" h="23219" extrusionOk="0">
                  <a:moveTo>
                    <a:pt x="1" y="1"/>
                  </a:moveTo>
                  <a:lnTo>
                    <a:pt x="1" y="23219"/>
                  </a:lnTo>
                  <a:lnTo>
                    <a:pt x="18491" y="23219"/>
                  </a:lnTo>
                  <a:lnTo>
                    <a:pt x="18491" y="1"/>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11" name="Google Shape;311;gf919c1f4cf_0_22"/>
            <p:cNvSpPr/>
            <p:nvPr/>
          </p:nvSpPr>
          <p:spPr>
            <a:xfrm>
              <a:off x="4573213" y="2624788"/>
              <a:ext cx="49550" cy="49550"/>
            </a:xfrm>
            <a:custGeom>
              <a:avLst/>
              <a:gdLst/>
              <a:ahLst/>
              <a:cxnLst/>
              <a:rect l="l" t="t" r="r" b="b"/>
              <a:pathLst>
                <a:path w="1982" h="1982" extrusionOk="0">
                  <a:moveTo>
                    <a:pt x="1004" y="1"/>
                  </a:moveTo>
                  <a:cubicBezTo>
                    <a:pt x="449" y="1"/>
                    <a:pt x="0" y="450"/>
                    <a:pt x="0" y="1004"/>
                  </a:cubicBezTo>
                  <a:cubicBezTo>
                    <a:pt x="0" y="1533"/>
                    <a:pt x="449" y="1982"/>
                    <a:pt x="1004" y="1982"/>
                  </a:cubicBezTo>
                  <a:cubicBezTo>
                    <a:pt x="1559" y="1982"/>
                    <a:pt x="1981" y="1533"/>
                    <a:pt x="1981" y="1004"/>
                  </a:cubicBezTo>
                  <a:cubicBezTo>
                    <a:pt x="1981" y="450"/>
                    <a:pt x="1559" y="1"/>
                    <a:pt x="1004"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12" name="Google Shape;312;gf919c1f4cf_0_22"/>
            <p:cNvSpPr/>
            <p:nvPr/>
          </p:nvSpPr>
          <p:spPr>
            <a:xfrm>
              <a:off x="4554063" y="2676963"/>
              <a:ext cx="88500" cy="46900"/>
            </a:xfrm>
            <a:custGeom>
              <a:avLst/>
              <a:gdLst/>
              <a:ahLst/>
              <a:cxnLst/>
              <a:rect l="l" t="t" r="r" b="b"/>
              <a:pathLst>
                <a:path w="3540" h="1876" extrusionOk="0">
                  <a:moveTo>
                    <a:pt x="1770" y="0"/>
                  </a:moveTo>
                  <a:cubicBezTo>
                    <a:pt x="766" y="0"/>
                    <a:pt x="0" y="898"/>
                    <a:pt x="0" y="1876"/>
                  </a:cubicBezTo>
                  <a:lnTo>
                    <a:pt x="3540" y="1876"/>
                  </a:lnTo>
                  <a:cubicBezTo>
                    <a:pt x="3540" y="898"/>
                    <a:pt x="2747" y="0"/>
                    <a:pt x="1770"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13" name="Google Shape;313;gf919c1f4cf_0_22"/>
            <p:cNvSpPr/>
            <p:nvPr/>
          </p:nvSpPr>
          <p:spPr>
            <a:xfrm>
              <a:off x="4669613" y="2641288"/>
              <a:ext cx="176350" cy="8625"/>
            </a:xfrm>
            <a:custGeom>
              <a:avLst/>
              <a:gdLst/>
              <a:ahLst/>
              <a:cxnLst/>
              <a:rect l="l" t="t" r="r" b="b"/>
              <a:pathLst>
                <a:path w="7054" h="345" extrusionOk="0">
                  <a:moveTo>
                    <a:pt x="107" y="1"/>
                  </a:moveTo>
                  <a:lnTo>
                    <a:pt x="1" y="107"/>
                  </a:lnTo>
                  <a:cubicBezTo>
                    <a:pt x="1" y="212"/>
                    <a:pt x="107" y="344"/>
                    <a:pt x="107" y="344"/>
                  </a:cubicBezTo>
                  <a:lnTo>
                    <a:pt x="6842" y="344"/>
                  </a:lnTo>
                  <a:cubicBezTo>
                    <a:pt x="6948" y="344"/>
                    <a:pt x="7053" y="212"/>
                    <a:pt x="7053" y="107"/>
                  </a:cubicBezTo>
                  <a:cubicBezTo>
                    <a:pt x="7053" y="107"/>
                    <a:pt x="6948" y="1"/>
                    <a:pt x="6842"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14" name="Google Shape;314;gf919c1f4cf_0_22"/>
            <p:cNvSpPr/>
            <p:nvPr/>
          </p:nvSpPr>
          <p:spPr>
            <a:xfrm>
              <a:off x="4669613" y="2663088"/>
              <a:ext cx="176350" cy="8600"/>
            </a:xfrm>
            <a:custGeom>
              <a:avLst/>
              <a:gdLst/>
              <a:ahLst/>
              <a:cxnLst/>
              <a:rect l="l" t="t" r="r" b="b"/>
              <a:pathLst>
                <a:path w="7054" h="344" extrusionOk="0">
                  <a:moveTo>
                    <a:pt x="107" y="1"/>
                  </a:moveTo>
                  <a:cubicBezTo>
                    <a:pt x="107" y="1"/>
                    <a:pt x="1" y="1"/>
                    <a:pt x="1" y="133"/>
                  </a:cubicBezTo>
                  <a:cubicBezTo>
                    <a:pt x="1" y="238"/>
                    <a:pt x="107" y="344"/>
                    <a:pt x="107" y="344"/>
                  </a:cubicBezTo>
                  <a:lnTo>
                    <a:pt x="6842" y="344"/>
                  </a:lnTo>
                  <a:cubicBezTo>
                    <a:pt x="6948" y="344"/>
                    <a:pt x="7053" y="238"/>
                    <a:pt x="7053" y="133"/>
                  </a:cubicBezTo>
                  <a:cubicBezTo>
                    <a:pt x="7053" y="1"/>
                    <a:pt x="6948" y="1"/>
                    <a:pt x="6842"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15" name="Google Shape;315;gf919c1f4cf_0_22"/>
            <p:cNvSpPr/>
            <p:nvPr/>
          </p:nvSpPr>
          <p:spPr>
            <a:xfrm>
              <a:off x="4669613" y="2685538"/>
              <a:ext cx="176350" cy="5300"/>
            </a:xfrm>
            <a:custGeom>
              <a:avLst/>
              <a:gdLst/>
              <a:ahLst/>
              <a:cxnLst/>
              <a:rect l="l" t="t" r="r" b="b"/>
              <a:pathLst>
                <a:path w="7054" h="212" extrusionOk="0">
                  <a:moveTo>
                    <a:pt x="107" y="1"/>
                  </a:moveTo>
                  <a:cubicBezTo>
                    <a:pt x="107" y="1"/>
                    <a:pt x="1" y="1"/>
                    <a:pt x="1" y="106"/>
                  </a:cubicBezTo>
                  <a:cubicBezTo>
                    <a:pt x="1" y="212"/>
                    <a:pt x="107" y="212"/>
                    <a:pt x="107" y="212"/>
                  </a:cubicBezTo>
                  <a:lnTo>
                    <a:pt x="6842" y="212"/>
                  </a:lnTo>
                  <a:cubicBezTo>
                    <a:pt x="6948" y="212"/>
                    <a:pt x="7053" y="212"/>
                    <a:pt x="7053" y="106"/>
                  </a:cubicBezTo>
                  <a:cubicBezTo>
                    <a:pt x="7053" y="1"/>
                    <a:pt x="6948" y="1"/>
                    <a:pt x="6842"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16" name="Google Shape;316;gf919c1f4cf_0_22"/>
            <p:cNvSpPr/>
            <p:nvPr/>
          </p:nvSpPr>
          <p:spPr>
            <a:xfrm>
              <a:off x="4573213" y="2787238"/>
              <a:ext cx="319625" cy="7950"/>
            </a:xfrm>
            <a:custGeom>
              <a:avLst/>
              <a:gdLst/>
              <a:ahLst/>
              <a:cxnLst/>
              <a:rect l="l" t="t" r="r" b="b"/>
              <a:pathLst>
                <a:path w="12785" h="318" extrusionOk="0">
                  <a:moveTo>
                    <a:pt x="132" y="0"/>
                  </a:moveTo>
                  <a:cubicBezTo>
                    <a:pt x="0" y="0"/>
                    <a:pt x="0" y="106"/>
                    <a:pt x="0" y="106"/>
                  </a:cubicBezTo>
                  <a:cubicBezTo>
                    <a:pt x="0" y="212"/>
                    <a:pt x="0" y="317"/>
                    <a:pt x="132" y="317"/>
                  </a:cubicBezTo>
                  <a:lnTo>
                    <a:pt x="12679" y="317"/>
                  </a:lnTo>
                  <a:cubicBezTo>
                    <a:pt x="12785" y="317"/>
                    <a:pt x="12785" y="212"/>
                    <a:pt x="12785" y="106"/>
                  </a:cubicBezTo>
                  <a:cubicBezTo>
                    <a:pt x="12785" y="106"/>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17" name="Google Shape;317;gf919c1f4cf_0_22"/>
            <p:cNvSpPr/>
            <p:nvPr/>
          </p:nvSpPr>
          <p:spPr>
            <a:xfrm>
              <a:off x="4573213" y="2828163"/>
              <a:ext cx="319625" cy="8625"/>
            </a:xfrm>
            <a:custGeom>
              <a:avLst/>
              <a:gdLst/>
              <a:ahLst/>
              <a:cxnLst/>
              <a:rect l="l" t="t" r="r" b="b"/>
              <a:pathLst>
                <a:path w="12785" h="345" extrusionOk="0">
                  <a:moveTo>
                    <a:pt x="132" y="1"/>
                  </a:moveTo>
                  <a:cubicBezTo>
                    <a:pt x="0" y="1"/>
                    <a:pt x="0" y="133"/>
                    <a:pt x="0" y="133"/>
                  </a:cubicBezTo>
                  <a:cubicBezTo>
                    <a:pt x="0" y="239"/>
                    <a:pt x="0" y="344"/>
                    <a:pt x="132" y="344"/>
                  </a:cubicBezTo>
                  <a:lnTo>
                    <a:pt x="12679" y="344"/>
                  </a:lnTo>
                  <a:cubicBezTo>
                    <a:pt x="12785" y="344"/>
                    <a:pt x="12785" y="239"/>
                    <a:pt x="12785" y="133"/>
                  </a:cubicBezTo>
                  <a:cubicBezTo>
                    <a:pt x="12785" y="133"/>
                    <a:pt x="12785" y="1"/>
                    <a:pt x="12679"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18" name="Google Shape;318;gf919c1f4cf_0_22"/>
            <p:cNvSpPr/>
            <p:nvPr/>
          </p:nvSpPr>
          <p:spPr>
            <a:xfrm>
              <a:off x="4573213" y="2869788"/>
              <a:ext cx="319625" cy="7950"/>
            </a:xfrm>
            <a:custGeom>
              <a:avLst/>
              <a:gdLst/>
              <a:ahLst/>
              <a:cxnLst/>
              <a:rect l="l" t="t" r="r" b="b"/>
              <a:pathLst>
                <a:path w="12785" h="318" extrusionOk="0">
                  <a:moveTo>
                    <a:pt x="132" y="0"/>
                  </a:moveTo>
                  <a:cubicBezTo>
                    <a:pt x="0" y="0"/>
                    <a:pt x="0" y="106"/>
                    <a:pt x="0" y="106"/>
                  </a:cubicBezTo>
                  <a:cubicBezTo>
                    <a:pt x="0" y="211"/>
                    <a:pt x="0" y="317"/>
                    <a:pt x="132" y="317"/>
                  </a:cubicBezTo>
                  <a:lnTo>
                    <a:pt x="12679" y="317"/>
                  </a:lnTo>
                  <a:cubicBezTo>
                    <a:pt x="12785" y="317"/>
                    <a:pt x="12785" y="211"/>
                    <a:pt x="12785" y="106"/>
                  </a:cubicBezTo>
                  <a:cubicBezTo>
                    <a:pt x="12785" y="106"/>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19" name="Google Shape;319;gf919c1f4cf_0_22"/>
            <p:cNvSpPr/>
            <p:nvPr/>
          </p:nvSpPr>
          <p:spPr>
            <a:xfrm>
              <a:off x="4573213" y="2910713"/>
              <a:ext cx="319625" cy="8625"/>
            </a:xfrm>
            <a:custGeom>
              <a:avLst/>
              <a:gdLst/>
              <a:ahLst/>
              <a:cxnLst/>
              <a:rect l="l" t="t" r="r" b="b"/>
              <a:pathLst>
                <a:path w="12785" h="345" extrusionOk="0">
                  <a:moveTo>
                    <a:pt x="132" y="1"/>
                  </a:moveTo>
                  <a:cubicBezTo>
                    <a:pt x="0" y="1"/>
                    <a:pt x="0" y="133"/>
                    <a:pt x="0" y="133"/>
                  </a:cubicBezTo>
                  <a:cubicBezTo>
                    <a:pt x="0" y="238"/>
                    <a:pt x="0" y="344"/>
                    <a:pt x="132" y="344"/>
                  </a:cubicBezTo>
                  <a:lnTo>
                    <a:pt x="12679" y="344"/>
                  </a:lnTo>
                  <a:cubicBezTo>
                    <a:pt x="12785" y="344"/>
                    <a:pt x="12785" y="238"/>
                    <a:pt x="12785" y="133"/>
                  </a:cubicBezTo>
                  <a:cubicBezTo>
                    <a:pt x="12785" y="133"/>
                    <a:pt x="12785" y="1"/>
                    <a:pt x="12679"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0" name="Google Shape;320;gf919c1f4cf_0_22"/>
            <p:cNvSpPr/>
            <p:nvPr/>
          </p:nvSpPr>
          <p:spPr>
            <a:xfrm>
              <a:off x="4573213" y="2952313"/>
              <a:ext cx="319625" cy="7950"/>
            </a:xfrm>
            <a:custGeom>
              <a:avLst/>
              <a:gdLst/>
              <a:ahLst/>
              <a:cxnLst/>
              <a:rect l="l" t="t" r="r" b="b"/>
              <a:pathLst>
                <a:path w="12785" h="318" extrusionOk="0">
                  <a:moveTo>
                    <a:pt x="132" y="1"/>
                  </a:moveTo>
                  <a:cubicBezTo>
                    <a:pt x="0" y="1"/>
                    <a:pt x="0" y="106"/>
                    <a:pt x="0" y="212"/>
                  </a:cubicBezTo>
                  <a:cubicBezTo>
                    <a:pt x="0" y="212"/>
                    <a:pt x="0" y="318"/>
                    <a:pt x="132" y="318"/>
                  </a:cubicBezTo>
                  <a:lnTo>
                    <a:pt x="12679" y="318"/>
                  </a:lnTo>
                  <a:cubicBezTo>
                    <a:pt x="12785" y="318"/>
                    <a:pt x="12785" y="212"/>
                    <a:pt x="12785" y="106"/>
                  </a:cubicBezTo>
                  <a:cubicBezTo>
                    <a:pt x="12785" y="106"/>
                    <a:pt x="12785" y="1"/>
                    <a:pt x="12679"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1" name="Google Shape;321;gf919c1f4cf_0_22"/>
            <p:cNvSpPr/>
            <p:nvPr/>
          </p:nvSpPr>
          <p:spPr>
            <a:xfrm>
              <a:off x="4573213" y="2993263"/>
              <a:ext cx="319625" cy="8600"/>
            </a:xfrm>
            <a:custGeom>
              <a:avLst/>
              <a:gdLst/>
              <a:ahLst/>
              <a:cxnLst/>
              <a:rect l="l" t="t" r="r" b="b"/>
              <a:pathLst>
                <a:path w="12785" h="344" extrusionOk="0">
                  <a:moveTo>
                    <a:pt x="132" y="0"/>
                  </a:moveTo>
                  <a:cubicBezTo>
                    <a:pt x="0" y="0"/>
                    <a:pt x="0" y="132"/>
                    <a:pt x="0" y="238"/>
                  </a:cubicBezTo>
                  <a:cubicBezTo>
                    <a:pt x="0" y="238"/>
                    <a:pt x="0" y="344"/>
                    <a:pt x="132" y="344"/>
                  </a:cubicBezTo>
                  <a:lnTo>
                    <a:pt x="12679" y="344"/>
                  </a:lnTo>
                  <a:cubicBezTo>
                    <a:pt x="12785" y="344"/>
                    <a:pt x="12785" y="238"/>
                    <a:pt x="12785" y="238"/>
                  </a:cubicBezTo>
                  <a:cubicBezTo>
                    <a:pt x="12785" y="132"/>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2" name="Google Shape;322;gf919c1f4cf_0_22"/>
            <p:cNvSpPr/>
            <p:nvPr/>
          </p:nvSpPr>
          <p:spPr>
            <a:xfrm>
              <a:off x="4573213" y="3034863"/>
              <a:ext cx="319625" cy="7950"/>
            </a:xfrm>
            <a:custGeom>
              <a:avLst/>
              <a:gdLst/>
              <a:ahLst/>
              <a:cxnLst/>
              <a:rect l="l" t="t" r="r" b="b"/>
              <a:pathLst>
                <a:path w="12785" h="318" extrusionOk="0">
                  <a:moveTo>
                    <a:pt x="132" y="0"/>
                  </a:moveTo>
                  <a:cubicBezTo>
                    <a:pt x="0" y="0"/>
                    <a:pt x="0" y="106"/>
                    <a:pt x="0" y="212"/>
                  </a:cubicBezTo>
                  <a:cubicBezTo>
                    <a:pt x="0" y="212"/>
                    <a:pt x="0" y="317"/>
                    <a:pt x="132" y="317"/>
                  </a:cubicBezTo>
                  <a:lnTo>
                    <a:pt x="12679" y="317"/>
                  </a:lnTo>
                  <a:cubicBezTo>
                    <a:pt x="12785" y="317"/>
                    <a:pt x="12785" y="212"/>
                    <a:pt x="12785" y="212"/>
                  </a:cubicBezTo>
                  <a:cubicBezTo>
                    <a:pt x="12785" y="106"/>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3" name="Google Shape;323;gf919c1f4cf_0_22"/>
            <p:cNvSpPr/>
            <p:nvPr/>
          </p:nvSpPr>
          <p:spPr>
            <a:xfrm>
              <a:off x="4573213" y="3075813"/>
              <a:ext cx="319625" cy="8600"/>
            </a:xfrm>
            <a:custGeom>
              <a:avLst/>
              <a:gdLst/>
              <a:ahLst/>
              <a:cxnLst/>
              <a:rect l="l" t="t" r="r" b="b"/>
              <a:pathLst>
                <a:path w="12785" h="344" extrusionOk="0">
                  <a:moveTo>
                    <a:pt x="132" y="0"/>
                  </a:moveTo>
                  <a:cubicBezTo>
                    <a:pt x="0" y="0"/>
                    <a:pt x="0" y="132"/>
                    <a:pt x="0" y="238"/>
                  </a:cubicBezTo>
                  <a:cubicBezTo>
                    <a:pt x="0" y="238"/>
                    <a:pt x="0" y="344"/>
                    <a:pt x="132" y="344"/>
                  </a:cubicBezTo>
                  <a:lnTo>
                    <a:pt x="12679" y="344"/>
                  </a:lnTo>
                  <a:cubicBezTo>
                    <a:pt x="12785" y="344"/>
                    <a:pt x="12785" y="238"/>
                    <a:pt x="12785" y="238"/>
                  </a:cubicBezTo>
                  <a:cubicBezTo>
                    <a:pt x="12785" y="132"/>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4" name="Google Shape;324;gf919c1f4cf_0_22"/>
            <p:cNvSpPr/>
            <p:nvPr/>
          </p:nvSpPr>
          <p:spPr>
            <a:xfrm>
              <a:off x="4270763" y="2520463"/>
              <a:ext cx="151250" cy="153875"/>
            </a:xfrm>
            <a:custGeom>
              <a:avLst/>
              <a:gdLst/>
              <a:ahLst/>
              <a:cxnLst/>
              <a:rect l="l" t="t" r="r" b="b"/>
              <a:pathLst>
                <a:path w="6050" h="6155" extrusionOk="0">
                  <a:moveTo>
                    <a:pt x="3091" y="0"/>
                  </a:moveTo>
                  <a:cubicBezTo>
                    <a:pt x="1321" y="0"/>
                    <a:pt x="1" y="1427"/>
                    <a:pt x="1" y="3064"/>
                  </a:cubicBezTo>
                  <a:cubicBezTo>
                    <a:pt x="1" y="4834"/>
                    <a:pt x="1321" y="6155"/>
                    <a:pt x="3091" y="6155"/>
                  </a:cubicBezTo>
                  <a:cubicBezTo>
                    <a:pt x="4729" y="6155"/>
                    <a:pt x="6049" y="4834"/>
                    <a:pt x="6049" y="3064"/>
                  </a:cubicBezTo>
                  <a:cubicBezTo>
                    <a:pt x="6049" y="1427"/>
                    <a:pt x="4729" y="0"/>
                    <a:pt x="3091" y="0"/>
                  </a:cubicBez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5" name="Google Shape;325;gf919c1f4cf_0_22"/>
            <p:cNvSpPr/>
            <p:nvPr/>
          </p:nvSpPr>
          <p:spPr>
            <a:xfrm>
              <a:off x="4180288" y="2567738"/>
              <a:ext cx="376450" cy="586350"/>
            </a:xfrm>
            <a:custGeom>
              <a:avLst/>
              <a:gdLst/>
              <a:ahLst/>
              <a:cxnLst/>
              <a:rect l="l" t="t" r="r" b="b"/>
              <a:pathLst>
                <a:path w="15058" h="23454" extrusionOk="0">
                  <a:moveTo>
                    <a:pt x="13861" y="0"/>
                  </a:moveTo>
                  <a:cubicBezTo>
                    <a:pt x="13573" y="0"/>
                    <a:pt x="13285" y="150"/>
                    <a:pt x="13076" y="407"/>
                  </a:cubicBezTo>
                  <a:lnTo>
                    <a:pt x="10118" y="4818"/>
                  </a:lnTo>
                  <a:lnTo>
                    <a:pt x="4280" y="4818"/>
                  </a:lnTo>
                  <a:cubicBezTo>
                    <a:pt x="3831" y="4818"/>
                    <a:pt x="3408" y="5030"/>
                    <a:pt x="3171" y="5479"/>
                  </a:cubicBezTo>
                  <a:lnTo>
                    <a:pt x="212" y="12531"/>
                  </a:lnTo>
                  <a:cubicBezTo>
                    <a:pt x="1" y="12954"/>
                    <a:pt x="212" y="13614"/>
                    <a:pt x="661" y="13852"/>
                  </a:cubicBezTo>
                  <a:cubicBezTo>
                    <a:pt x="797" y="13906"/>
                    <a:pt x="934" y="13932"/>
                    <a:pt x="1067" y="13932"/>
                  </a:cubicBezTo>
                  <a:cubicBezTo>
                    <a:pt x="1453" y="13932"/>
                    <a:pt x="1805" y="13710"/>
                    <a:pt x="1982" y="13297"/>
                  </a:cubicBezTo>
                  <a:lnTo>
                    <a:pt x="3514" y="9890"/>
                  </a:lnTo>
                  <a:lnTo>
                    <a:pt x="3514" y="21987"/>
                  </a:lnTo>
                  <a:cubicBezTo>
                    <a:pt x="3514" y="22648"/>
                    <a:pt x="3963" y="23202"/>
                    <a:pt x="4491" y="23414"/>
                  </a:cubicBezTo>
                  <a:cubicBezTo>
                    <a:pt x="4606" y="23440"/>
                    <a:pt x="4718" y="23453"/>
                    <a:pt x="4827" y="23453"/>
                  </a:cubicBezTo>
                  <a:cubicBezTo>
                    <a:pt x="5572" y="23453"/>
                    <a:pt x="6155" y="22854"/>
                    <a:pt x="6155" y="22093"/>
                  </a:cubicBezTo>
                  <a:lnTo>
                    <a:pt x="6155" y="15172"/>
                  </a:lnTo>
                  <a:lnTo>
                    <a:pt x="7133" y="15172"/>
                  </a:lnTo>
                  <a:lnTo>
                    <a:pt x="7133" y="22093"/>
                  </a:lnTo>
                  <a:cubicBezTo>
                    <a:pt x="7133" y="22859"/>
                    <a:pt x="7687" y="23414"/>
                    <a:pt x="8453" y="23414"/>
                  </a:cubicBezTo>
                  <a:cubicBezTo>
                    <a:pt x="9246" y="23414"/>
                    <a:pt x="9774" y="22859"/>
                    <a:pt x="9774" y="22093"/>
                  </a:cubicBezTo>
                  <a:lnTo>
                    <a:pt x="9774" y="9890"/>
                  </a:lnTo>
                  <a:lnTo>
                    <a:pt x="9774" y="8675"/>
                  </a:lnTo>
                  <a:lnTo>
                    <a:pt x="14846" y="1622"/>
                  </a:lnTo>
                  <a:cubicBezTo>
                    <a:pt x="15057" y="1173"/>
                    <a:pt x="14951" y="513"/>
                    <a:pt x="14529" y="196"/>
                  </a:cubicBezTo>
                  <a:lnTo>
                    <a:pt x="14397" y="196"/>
                  </a:lnTo>
                  <a:cubicBezTo>
                    <a:pt x="14231" y="62"/>
                    <a:pt x="14046" y="0"/>
                    <a:pt x="13861" y="0"/>
                  </a:cubicBez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6" name="Google Shape;326;gf919c1f4cf_0_22"/>
            <p:cNvSpPr/>
            <p:nvPr/>
          </p:nvSpPr>
          <p:spPr>
            <a:xfrm>
              <a:off x="4447088" y="2308938"/>
              <a:ext cx="291225" cy="257725"/>
            </a:xfrm>
            <a:custGeom>
              <a:avLst/>
              <a:gdLst/>
              <a:ahLst/>
              <a:cxnLst/>
              <a:rect l="l" t="t" r="r" b="b"/>
              <a:pathLst>
                <a:path w="11649" h="10309" extrusionOk="0">
                  <a:moveTo>
                    <a:pt x="5865" y="1670"/>
                  </a:moveTo>
                  <a:cubicBezTo>
                    <a:pt x="6926" y="1670"/>
                    <a:pt x="7977" y="2158"/>
                    <a:pt x="8691" y="3073"/>
                  </a:cubicBezTo>
                  <a:cubicBezTo>
                    <a:pt x="9800" y="4605"/>
                    <a:pt x="9562" y="6797"/>
                    <a:pt x="7925" y="8012"/>
                  </a:cubicBezTo>
                  <a:cubicBezTo>
                    <a:pt x="7288" y="8465"/>
                    <a:pt x="6546" y="8694"/>
                    <a:pt x="5807" y="8694"/>
                  </a:cubicBezTo>
                  <a:cubicBezTo>
                    <a:pt x="4738" y="8694"/>
                    <a:pt x="3677" y="8215"/>
                    <a:pt x="2959" y="7246"/>
                  </a:cubicBezTo>
                  <a:cubicBezTo>
                    <a:pt x="1876" y="5714"/>
                    <a:pt x="2193" y="3495"/>
                    <a:pt x="3725" y="2412"/>
                  </a:cubicBezTo>
                  <a:cubicBezTo>
                    <a:pt x="4368" y="1911"/>
                    <a:pt x="5119" y="1670"/>
                    <a:pt x="5865" y="1670"/>
                  </a:cubicBezTo>
                  <a:close/>
                  <a:moveTo>
                    <a:pt x="5854" y="0"/>
                  </a:moveTo>
                  <a:cubicBezTo>
                    <a:pt x="4758" y="0"/>
                    <a:pt x="3657" y="357"/>
                    <a:pt x="2747" y="1092"/>
                  </a:cubicBezTo>
                  <a:cubicBezTo>
                    <a:pt x="423" y="2729"/>
                    <a:pt x="0" y="6031"/>
                    <a:pt x="1744" y="8223"/>
                  </a:cubicBezTo>
                  <a:cubicBezTo>
                    <a:pt x="2722" y="9590"/>
                    <a:pt x="4267" y="10309"/>
                    <a:pt x="5820" y="10309"/>
                  </a:cubicBezTo>
                  <a:cubicBezTo>
                    <a:pt x="6907" y="10309"/>
                    <a:pt x="7999" y="9956"/>
                    <a:pt x="8902" y="9227"/>
                  </a:cubicBezTo>
                  <a:cubicBezTo>
                    <a:pt x="11226" y="7563"/>
                    <a:pt x="11649" y="4261"/>
                    <a:pt x="9906" y="2069"/>
                  </a:cubicBezTo>
                  <a:cubicBezTo>
                    <a:pt x="8932" y="709"/>
                    <a:pt x="7398" y="0"/>
                    <a:pt x="5854" y="0"/>
                  </a:cubicBezTo>
                  <a:close/>
                </a:path>
              </a:pathLst>
            </a:custGeom>
            <a:solidFill>
              <a:srgbClr val="7C788C"/>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7" name="Google Shape;327;gf919c1f4cf_0_22"/>
            <p:cNvSpPr/>
            <p:nvPr/>
          </p:nvSpPr>
          <p:spPr>
            <a:xfrm>
              <a:off x="4504538" y="2349438"/>
              <a:ext cx="176325" cy="176325"/>
            </a:xfrm>
            <a:custGeom>
              <a:avLst/>
              <a:gdLst/>
              <a:ahLst/>
              <a:cxnLst/>
              <a:rect l="l" t="t" r="r" b="b"/>
              <a:pathLst>
                <a:path w="7053" h="7053" extrusionOk="0">
                  <a:moveTo>
                    <a:pt x="3540" y="0"/>
                  </a:moveTo>
                  <a:cubicBezTo>
                    <a:pt x="2747" y="0"/>
                    <a:pt x="2087" y="238"/>
                    <a:pt x="1427" y="660"/>
                  </a:cubicBezTo>
                  <a:lnTo>
                    <a:pt x="1427" y="792"/>
                  </a:lnTo>
                  <a:cubicBezTo>
                    <a:pt x="449" y="1453"/>
                    <a:pt x="0" y="2430"/>
                    <a:pt x="0" y="3539"/>
                  </a:cubicBezTo>
                  <a:cubicBezTo>
                    <a:pt x="0" y="4305"/>
                    <a:pt x="238" y="5071"/>
                    <a:pt x="661" y="5626"/>
                  </a:cubicBezTo>
                  <a:lnTo>
                    <a:pt x="766" y="5732"/>
                  </a:lnTo>
                  <a:cubicBezTo>
                    <a:pt x="1427" y="6603"/>
                    <a:pt x="2430" y="7052"/>
                    <a:pt x="3540" y="7052"/>
                  </a:cubicBezTo>
                  <a:cubicBezTo>
                    <a:pt x="4306" y="7052"/>
                    <a:pt x="5072" y="6841"/>
                    <a:pt x="5627" y="6392"/>
                  </a:cubicBezTo>
                  <a:cubicBezTo>
                    <a:pt x="6604" y="5626"/>
                    <a:pt x="7053" y="4622"/>
                    <a:pt x="7053" y="3539"/>
                  </a:cubicBezTo>
                  <a:cubicBezTo>
                    <a:pt x="7053" y="2773"/>
                    <a:pt x="6842" y="2113"/>
                    <a:pt x="6393" y="1453"/>
                  </a:cubicBezTo>
                  <a:cubicBezTo>
                    <a:pt x="6393" y="1453"/>
                    <a:pt x="6287" y="1453"/>
                    <a:pt x="6287" y="1321"/>
                  </a:cubicBezTo>
                  <a:cubicBezTo>
                    <a:pt x="5627" y="449"/>
                    <a:pt x="4623" y="0"/>
                    <a:pt x="3540" y="0"/>
                  </a:cubicBezTo>
                  <a:close/>
                </a:path>
              </a:pathLst>
            </a:custGeom>
            <a:solidFill>
              <a:srgbClr val="D7F4FF">
                <a:alpha val="23921"/>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8" name="Google Shape;328;gf919c1f4cf_0_22"/>
            <p:cNvSpPr/>
            <p:nvPr/>
          </p:nvSpPr>
          <p:spPr>
            <a:xfrm>
              <a:off x="4504538" y="2349438"/>
              <a:ext cx="176325" cy="176325"/>
            </a:xfrm>
            <a:custGeom>
              <a:avLst/>
              <a:gdLst/>
              <a:ahLst/>
              <a:cxnLst/>
              <a:rect l="l" t="t" r="r" b="b"/>
              <a:pathLst>
                <a:path w="7053" h="7053" extrusionOk="0">
                  <a:moveTo>
                    <a:pt x="3540" y="7052"/>
                  </a:moveTo>
                  <a:lnTo>
                    <a:pt x="3540" y="7052"/>
                  </a:lnTo>
                  <a:lnTo>
                    <a:pt x="3540" y="7052"/>
                  </a:lnTo>
                  <a:lnTo>
                    <a:pt x="3540" y="7052"/>
                  </a:lnTo>
                  <a:close/>
                  <a:moveTo>
                    <a:pt x="5627" y="6392"/>
                  </a:moveTo>
                  <a:cubicBezTo>
                    <a:pt x="5072" y="6841"/>
                    <a:pt x="4306" y="7052"/>
                    <a:pt x="3540" y="7052"/>
                  </a:cubicBezTo>
                  <a:cubicBezTo>
                    <a:pt x="4306" y="7052"/>
                    <a:pt x="5072" y="6841"/>
                    <a:pt x="5627" y="6392"/>
                  </a:cubicBezTo>
                  <a:close/>
                  <a:moveTo>
                    <a:pt x="661" y="5626"/>
                  </a:moveTo>
                  <a:lnTo>
                    <a:pt x="766" y="5732"/>
                  </a:lnTo>
                  <a:lnTo>
                    <a:pt x="661" y="5626"/>
                  </a:lnTo>
                  <a:close/>
                  <a:moveTo>
                    <a:pt x="6287" y="1321"/>
                  </a:moveTo>
                  <a:cubicBezTo>
                    <a:pt x="6287" y="1453"/>
                    <a:pt x="6393" y="1453"/>
                    <a:pt x="6393" y="1453"/>
                  </a:cubicBezTo>
                  <a:cubicBezTo>
                    <a:pt x="6842" y="2113"/>
                    <a:pt x="7053" y="2773"/>
                    <a:pt x="7053" y="3539"/>
                  </a:cubicBezTo>
                  <a:cubicBezTo>
                    <a:pt x="7053" y="2773"/>
                    <a:pt x="6842" y="2113"/>
                    <a:pt x="6393" y="1453"/>
                  </a:cubicBezTo>
                  <a:cubicBezTo>
                    <a:pt x="6393" y="1453"/>
                    <a:pt x="6287" y="1453"/>
                    <a:pt x="6287" y="1321"/>
                  </a:cubicBezTo>
                  <a:close/>
                  <a:moveTo>
                    <a:pt x="6287" y="1321"/>
                  </a:moveTo>
                  <a:lnTo>
                    <a:pt x="6287" y="1321"/>
                  </a:lnTo>
                  <a:lnTo>
                    <a:pt x="6287" y="1321"/>
                  </a:lnTo>
                  <a:close/>
                  <a:moveTo>
                    <a:pt x="1427" y="792"/>
                  </a:moveTo>
                  <a:lnTo>
                    <a:pt x="1427" y="792"/>
                  </a:lnTo>
                  <a:cubicBezTo>
                    <a:pt x="449" y="1453"/>
                    <a:pt x="0" y="2430"/>
                    <a:pt x="0" y="3539"/>
                  </a:cubicBezTo>
                  <a:cubicBezTo>
                    <a:pt x="0" y="2430"/>
                    <a:pt x="449" y="1453"/>
                    <a:pt x="1427" y="792"/>
                  </a:cubicBezTo>
                  <a:lnTo>
                    <a:pt x="1427" y="792"/>
                  </a:lnTo>
                  <a:close/>
                  <a:moveTo>
                    <a:pt x="1427" y="660"/>
                  </a:moveTo>
                  <a:lnTo>
                    <a:pt x="1427" y="660"/>
                  </a:lnTo>
                  <a:lnTo>
                    <a:pt x="1427" y="660"/>
                  </a:lnTo>
                  <a:close/>
                  <a:moveTo>
                    <a:pt x="3540" y="0"/>
                  </a:moveTo>
                  <a:cubicBezTo>
                    <a:pt x="2747" y="0"/>
                    <a:pt x="2087" y="238"/>
                    <a:pt x="1427" y="660"/>
                  </a:cubicBezTo>
                  <a:cubicBezTo>
                    <a:pt x="2087" y="238"/>
                    <a:pt x="2747" y="0"/>
                    <a:pt x="3540" y="0"/>
                  </a:cubicBezTo>
                  <a:close/>
                  <a:moveTo>
                    <a:pt x="3540" y="0"/>
                  </a:moveTo>
                  <a:lnTo>
                    <a:pt x="3540" y="0"/>
                  </a:lnTo>
                  <a:lnTo>
                    <a:pt x="3540" y="0"/>
                  </a:lnTo>
                  <a:close/>
                </a:path>
              </a:pathLst>
            </a:custGeom>
            <a:solidFill>
              <a:srgbClr val="AEABB8"/>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29" name="Google Shape;329;gf919c1f4cf_0_22"/>
            <p:cNvSpPr/>
            <p:nvPr/>
          </p:nvSpPr>
          <p:spPr>
            <a:xfrm>
              <a:off x="4496613" y="2531013"/>
              <a:ext cx="82575" cy="215575"/>
            </a:xfrm>
            <a:custGeom>
              <a:avLst/>
              <a:gdLst/>
              <a:ahLst/>
              <a:cxnLst/>
              <a:rect l="l" t="t" r="r" b="b"/>
              <a:pathLst>
                <a:path w="3303" h="8623" extrusionOk="0">
                  <a:moveTo>
                    <a:pt x="2747" y="1"/>
                  </a:moveTo>
                  <a:cubicBezTo>
                    <a:pt x="2298" y="1"/>
                    <a:pt x="1981" y="239"/>
                    <a:pt x="1876" y="555"/>
                  </a:cubicBezTo>
                  <a:lnTo>
                    <a:pt x="0" y="7714"/>
                  </a:lnTo>
                  <a:cubicBezTo>
                    <a:pt x="0" y="7925"/>
                    <a:pt x="0" y="8163"/>
                    <a:pt x="106" y="8374"/>
                  </a:cubicBezTo>
                  <a:cubicBezTo>
                    <a:pt x="212" y="8480"/>
                    <a:pt x="317" y="8585"/>
                    <a:pt x="555" y="8585"/>
                  </a:cubicBezTo>
                  <a:cubicBezTo>
                    <a:pt x="616" y="8611"/>
                    <a:pt x="682" y="8622"/>
                    <a:pt x="750" y="8622"/>
                  </a:cubicBezTo>
                  <a:cubicBezTo>
                    <a:pt x="1033" y="8622"/>
                    <a:pt x="1341" y="8418"/>
                    <a:pt x="1427" y="8163"/>
                  </a:cubicBezTo>
                  <a:lnTo>
                    <a:pt x="3196" y="899"/>
                  </a:lnTo>
                  <a:cubicBezTo>
                    <a:pt x="3302" y="555"/>
                    <a:pt x="3064" y="133"/>
                    <a:pt x="2747" y="1"/>
                  </a:cubicBezTo>
                  <a:close/>
                </a:path>
              </a:pathLst>
            </a:custGeom>
            <a:solidFill>
              <a:srgbClr val="7C788C"/>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330" name="Google Shape;330;gf919c1f4cf_0_22"/>
          <p:cNvGrpSpPr/>
          <p:nvPr/>
        </p:nvGrpSpPr>
        <p:grpSpPr>
          <a:xfrm>
            <a:off x="162901" y="2821650"/>
            <a:ext cx="7445733" cy="3198034"/>
            <a:chOff x="464403" y="1158409"/>
            <a:chExt cx="8320183" cy="3573621"/>
          </a:xfrm>
        </p:grpSpPr>
        <p:cxnSp>
          <p:nvCxnSpPr>
            <p:cNvPr id="331" name="Google Shape;331;gf919c1f4cf_0_22"/>
            <p:cNvCxnSpPr/>
            <p:nvPr/>
          </p:nvCxnSpPr>
          <p:spPr>
            <a:xfrm rot="10800000">
              <a:off x="6278313" y="3665900"/>
              <a:ext cx="0" cy="225300"/>
            </a:xfrm>
            <a:prstGeom prst="straightConnector1">
              <a:avLst/>
            </a:prstGeom>
            <a:noFill/>
            <a:ln w="28575" cap="flat" cmpd="sng">
              <a:solidFill>
                <a:schemeClr val="dk1"/>
              </a:solidFill>
              <a:prstDash val="solid"/>
              <a:round/>
              <a:headEnd type="none" w="sm" len="sm"/>
              <a:tailEnd type="none" w="sm" len="sm"/>
            </a:ln>
          </p:spPr>
        </p:cxnSp>
        <p:cxnSp>
          <p:nvCxnSpPr>
            <p:cNvPr id="332" name="Google Shape;332;gf919c1f4cf_0_22"/>
            <p:cNvCxnSpPr/>
            <p:nvPr/>
          </p:nvCxnSpPr>
          <p:spPr>
            <a:xfrm rot="10800000">
              <a:off x="8067550" y="2713100"/>
              <a:ext cx="0" cy="1178100"/>
            </a:xfrm>
            <a:prstGeom prst="straightConnector1">
              <a:avLst/>
            </a:prstGeom>
            <a:noFill/>
            <a:ln w="28575" cap="flat" cmpd="sng">
              <a:solidFill>
                <a:schemeClr val="dk1"/>
              </a:solidFill>
              <a:prstDash val="solid"/>
              <a:round/>
              <a:headEnd type="none" w="sm" len="sm"/>
              <a:tailEnd type="none" w="sm" len="sm"/>
            </a:ln>
          </p:spPr>
        </p:cxnSp>
        <p:cxnSp>
          <p:nvCxnSpPr>
            <p:cNvPr id="333" name="Google Shape;333;gf919c1f4cf_0_22"/>
            <p:cNvCxnSpPr/>
            <p:nvPr/>
          </p:nvCxnSpPr>
          <p:spPr>
            <a:xfrm>
              <a:off x="8075150" y="1439775"/>
              <a:ext cx="0" cy="94200"/>
            </a:xfrm>
            <a:prstGeom prst="straightConnector1">
              <a:avLst/>
            </a:prstGeom>
            <a:noFill/>
            <a:ln w="28575" cap="flat" cmpd="sng">
              <a:solidFill>
                <a:schemeClr val="dk1"/>
              </a:solidFill>
              <a:prstDash val="solid"/>
              <a:round/>
              <a:headEnd type="none" w="sm" len="sm"/>
              <a:tailEnd type="none" w="sm" len="sm"/>
            </a:ln>
          </p:spPr>
        </p:cxnSp>
        <p:cxnSp>
          <p:nvCxnSpPr>
            <p:cNvPr id="334" name="Google Shape;334;gf919c1f4cf_0_22"/>
            <p:cNvCxnSpPr/>
            <p:nvPr/>
          </p:nvCxnSpPr>
          <p:spPr>
            <a:xfrm rot="10800000">
              <a:off x="4568200" y="2713100"/>
              <a:ext cx="0" cy="1178100"/>
            </a:xfrm>
            <a:prstGeom prst="straightConnector1">
              <a:avLst/>
            </a:prstGeom>
            <a:noFill/>
            <a:ln w="28575" cap="flat" cmpd="sng">
              <a:solidFill>
                <a:schemeClr val="dk1"/>
              </a:solidFill>
              <a:prstDash val="solid"/>
              <a:round/>
              <a:headEnd type="none" w="sm" len="sm"/>
              <a:tailEnd type="none" w="sm" len="sm"/>
            </a:ln>
          </p:spPr>
        </p:cxnSp>
        <p:cxnSp>
          <p:nvCxnSpPr>
            <p:cNvPr id="335" name="Google Shape;335;gf919c1f4cf_0_22"/>
            <p:cNvCxnSpPr/>
            <p:nvPr/>
          </p:nvCxnSpPr>
          <p:spPr>
            <a:xfrm>
              <a:off x="4575800" y="1439775"/>
              <a:ext cx="0" cy="94200"/>
            </a:xfrm>
            <a:prstGeom prst="straightConnector1">
              <a:avLst/>
            </a:prstGeom>
            <a:noFill/>
            <a:ln w="28575" cap="flat" cmpd="sng">
              <a:solidFill>
                <a:schemeClr val="dk1"/>
              </a:solidFill>
              <a:prstDash val="solid"/>
              <a:round/>
              <a:headEnd type="none" w="sm" len="sm"/>
              <a:tailEnd type="none" w="sm" len="sm"/>
            </a:ln>
          </p:spPr>
        </p:cxnSp>
        <p:cxnSp>
          <p:nvCxnSpPr>
            <p:cNvPr id="336" name="Google Shape;336;gf919c1f4cf_0_22"/>
            <p:cNvCxnSpPr>
              <a:stCxn id="337" idx="0"/>
            </p:cNvCxnSpPr>
            <p:nvPr/>
          </p:nvCxnSpPr>
          <p:spPr>
            <a:xfrm rot="10800000">
              <a:off x="2733930" y="3665901"/>
              <a:ext cx="0" cy="225300"/>
            </a:xfrm>
            <a:prstGeom prst="straightConnector1">
              <a:avLst/>
            </a:prstGeom>
            <a:noFill/>
            <a:ln w="28575" cap="flat" cmpd="sng">
              <a:solidFill>
                <a:schemeClr val="dk1"/>
              </a:solidFill>
              <a:prstDash val="solid"/>
              <a:round/>
              <a:headEnd type="none" w="sm" len="sm"/>
              <a:tailEnd type="none" w="sm" len="sm"/>
            </a:ln>
          </p:spPr>
        </p:cxnSp>
        <p:cxnSp>
          <p:nvCxnSpPr>
            <p:cNvPr id="338" name="Google Shape;338;gf919c1f4cf_0_22"/>
            <p:cNvCxnSpPr>
              <a:stCxn id="339" idx="0"/>
            </p:cNvCxnSpPr>
            <p:nvPr/>
          </p:nvCxnSpPr>
          <p:spPr>
            <a:xfrm rot="10800000">
              <a:off x="1088103" y="2627001"/>
              <a:ext cx="0" cy="1178100"/>
            </a:xfrm>
            <a:prstGeom prst="straightConnector1">
              <a:avLst/>
            </a:prstGeom>
            <a:noFill/>
            <a:ln w="28575" cap="flat" cmpd="sng">
              <a:solidFill>
                <a:schemeClr val="dk1"/>
              </a:solidFill>
              <a:prstDash val="solid"/>
              <a:round/>
              <a:headEnd type="none" w="sm" len="sm"/>
              <a:tailEnd type="none" w="sm" len="sm"/>
            </a:ln>
          </p:spPr>
        </p:cxnSp>
        <p:sp>
          <p:nvSpPr>
            <p:cNvPr id="340" name="Google Shape;340;gf919c1f4cf_0_22"/>
            <p:cNvSpPr/>
            <p:nvPr/>
          </p:nvSpPr>
          <p:spPr>
            <a:xfrm>
              <a:off x="657248" y="1158409"/>
              <a:ext cx="971873" cy="286463"/>
            </a:xfrm>
            <a:custGeom>
              <a:avLst/>
              <a:gdLst/>
              <a:ahLst/>
              <a:cxnLst/>
              <a:rect l="l" t="t" r="r" b="b"/>
              <a:pathLst>
                <a:path w="19494" h="6484" extrusionOk="0">
                  <a:moveTo>
                    <a:pt x="3264" y="1"/>
                  </a:moveTo>
                  <a:cubicBezTo>
                    <a:pt x="1461" y="1"/>
                    <a:pt x="0" y="1462"/>
                    <a:pt x="0" y="3242"/>
                  </a:cubicBezTo>
                  <a:cubicBezTo>
                    <a:pt x="0" y="5023"/>
                    <a:pt x="1461" y="6483"/>
                    <a:pt x="3264" y="6483"/>
                  </a:cubicBezTo>
                  <a:lnTo>
                    <a:pt x="16252" y="6483"/>
                  </a:lnTo>
                  <a:cubicBezTo>
                    <a:pt x="18032" y="6483"/>
                    <a:pt x="19493" y="5023"/>
                    <a:pt x="19493" y="3242"/>
                  </a:cubicBezTo>
                  <a:cubicBezTo>
                    <a:pt x="19493" y="1462"/>
                    <a:pt x="18032" y="1"/>
                    <a:pt x="16252" y="1"/>
                  </a:cubicBezTo>
                  <a:close/>
                </a:path>
              </a:pathLst>
            </a:custGeom>
            <a:solidFill>
              <a:srgbClr val="FF63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400">
                  <a:solidFill>
                    <a:srgbClr val="FFFFFF"/>
                  </a:solidFill>
                  <a:latin typeface="Fira Sans Extra Condensed Medium"/>
                  <a:ea typeface="Fira Sans Extra Condensed Medium"/>
                  <a:cs typeface="Fira Sans Extra Condensed Medium"/>
                  <a:sym typeface="Fira Sans Extra Condensed Medium"/>
                </a:rPr>
                <a:t> 1</a:t>
              </a:r>
              <a:endParaRPr sz="1400">
                <a:solidFill>
                  <a:srgbClr val="FFFFFF"/>
                </a:solidFill>
                <a:latin typeface="Fira Sans Extra Condensed Medium"/>
                <a:ea typeface="Fira Sans Extra Condensed Medium"/>
                <a:cs typeface="Fira Sans Extra Condensed Medium"/>
                <a:sym typeface="Fira Sans Extra Condensed Medium"/>
              </a:endParaRPr>
            </a:p>
          </p:txBody>
        </p:sp>
        <p:sp>
          <p:nvSpPr>
            <p:cNvPr id="341" name="Google Shape;341;gf919c1f4cf_0_22"/>
            <p:cNvSpPr/>
            <p:nvPr/>
          </p:nvSpPr>
          <p:spPr>
            <a:xfrm>
              <a:off x="550750" y="1614831"/>
              <a:ext cx="1074699" cy="1074673"/>
            </a:xfrm>
            <a:custGeom>
              <a:avLst/>
              <a:gdLst/>
              <a:ahLst/>
              <a:cxnLst/>
              <a:rect l="l" t="t" r="r" b="b"/>
              <a:pathLst>
                <a:path w="40334" h="40333" extrusionOk="0">
                  <a:moveTo>
                    <a:pt x="20156" y="0"/>
                  </a:moveTo>
                  <a:cubicBezTo>
                    <a:pt x="9017" y="0"/>
                    <a:pt x="1" y="9039"/>
                    <a:pt x="1" y="20178"/>
                  </a:cubicBezTo>
                  <a:cubicBezTo>
                    <a:pt x="1" y="31316"/>
                    <a:pt x="9017" y="40332"/>
                    <a:pt x="20156" y="40332"/>
                  </a:cubicBezTo>
                  <a:cubicBezTo>
                    <a:pt x="31294" y="40332"/>
                    <a:pt x="40333" y="31316"/>
                    <a:pt x="40333" y="20178"/>
                  </a:cubicBezTo>
                  <a:cubicBezTo>
                    <a:pt x="40333" y="9039"/>
                    <a:pt x="31294" y="0"/>
                    <a:pt x="20156" y="0"/>
                  </a:cubicBezTo>
                  <a:close/>
                </a:path>
              </a:pathLst>
            </a:custGeom>
            <a:solidFill>
              <a:srgbClr val="02BBD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42" name="Google Shape;342;gf919c1f4cf_0_22"/>
            <p:cNvSpPr/>
            <p:nvPr/>
          </p:nvSpPr>
          <p:spPr>
            <a:xfrm>
              <a:off x="550750" y="1577716"/>
              <a:ext cx="1074699" cy="1074699"/>
            </a:xfrm>
            <a:custGeom>
              <a:avLst/>
              <a:gdLst/>
              <a:ahLst/>
              <a:cxnLst/>
              <a:rect l="l" t="t" r="r" b="b"/>
              <a:pathLst>
                <a:path w="40334" h="40334" extrusionOk="0">
                  <a:moveTo>
                    <a:pt x="20156" y="1"/>
                  </a:moveTo>
                  <a:cubicBezTo>
                    <a:pt x="9017" y="1"/>
                    <a:pt x="1" y="9040"/>
                    <a:pt x="1" y="20178"/>
                  </a:cubicBezTo>
                  <a:cubicBezTo>
                    <a:pt x="1" y="31317"/>
                    <a:pt x="9017" y="40333"/>
                    <a:pt x="20156" y="40333"/>
                  </a:cubicBezTo>
                  <a:cubicBezTo>
                    <a:pt x="31294" y="40333"/>
                    <a:pt x="40333" y="31317"/>
                    <a:pt x="40333" y="20178"/>
                  </a:cubicBezTo>
                  <a:cubicBezTo>
                    <a:pt x="40333" y="9040"/>
                    <a:pt x="31294" y="1"/>
                    <a:pt x="20156"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43" name="Google Shape;343;gf919c1f4cf_0_22"/>
            <p:cNvSpPr/>
            <p:nvPr/>
          </p:nvSpPr>
          <p:spPr>
            <a:xfrm>
              <a:off x="550750" y="2091626"/>
              <a:ext cx="1074699" cy="560771"/>
            </a:xfrm>
            <a:custGeom>
              <a:avLst/>
              <a:gdLst/>
              <a:ahLst/>
              <a:cxnLst/>
              <a:rect l="l" t="t" r="r" b="b"/>
              <a:pathLst>
                <a:path w="40334" h="21046" extrusionOk="0">
                  <a:moveTo>
                    <a:pt x="24" y="0"/>
                  </a:moveTo>
                  <a:cubicBezTo>
                    <a:pt x="1" y="297"/>
                    <a:pt x="1" y="594"/>
                    <a:pt x="1" y="890"/>
                  </a:cubicBezTo>
                  <a:cubicBezTo>
                    <a:pt x="1" y="12029"/>
                    <a:pt x="9017" y="21045"/>
                    <a:pt x="20156" y="21045"/>
                  </a:cubicBezTo>
                  <a:cubicBezTo>
                    <a:pt x="31294" y="21045"/>
                    <a:pt x="40333" y="12029"/>
                    <a:pt x="40333" y="890"/>
                  </a:cubicBezTo>
                  <a:cubicBezTo>
                    <a:pt x="40333" y="594"/>
                    <a:pt x="40310" y="297"/>
                    <a:pt x="40310" y="0"/>
                  </a:cubicBezTo>
                  <a:cubicBezTo>
                    <a:pt x="39854" y="10751"/>
                    <a:pt x="30998" y="19310"/>
                    <a:pt x="20156" y="19310"/>
                  </a:cubicBezTo>
                  <a:cubicBezTo>
                    <a:pt x="9314" y="19310"/>
                    <a:pt x="480" y="10751"/>
                    <a:pt x="24" y="0"/>
                  </a:cubicBezTo>
                  <a:close/>
                </a:path>
              </a:pathLst>
            </a:custGeom>
            <a:solidFill>
              <a:srgbClr val="D0E2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44" name="Google Shape;344;gf919c1f4cf_0_22"/>
            <p:cNvSpPr/>
            <p:nvPr/>
          </p:nvSpPr>
          <p:spPr>
            <a:xfrm>
              <a:off x="2120588" y="2440690"/>
              <a:ext cx="1248025" cy="1248025"/>
            </a:xfrm>
            <a:custGeom>
              <a:avLst/>
              <a:gdLst/>
              <a:ahLst/>
              <a:cxnLst/>
              <a:rect l="l" t="t" r="r" b="b"/>
              <a:pathLst>
                <a:path w="46839" h="46839" extrusionOk="0">
                  <a:moveTo>
                    <a:pt x="23419" y="1"/>
                  </a:moveTo>
                  <a:cubicBezTo>
                    <a:pt x="10500" y="1"/>
                    <a:pt x="1" y="10478"/>
                    <a:pt x="1" y="23420"/>
                  </a:cubicBezTo>
                  <a:cubicBezTo>
                    <a:pt x="1" y="36339"/>
                    <a:pt x="10500" y="46838"/>
                    <a:pt x="23419" y="46838"/>
                  </a:cubicBezTo>
                  <a:cubicBezTo>
                    <a:pt x="36361" y="46838"/>
                    <a:pt x="46838" y="36339"/>
                    <a:pt x="46838" y="23420"/>
                  </a:cubicBezTo>
                  <a:cubicBezTo>
                    <a:pt x="46838" y="10478"/>
                    <a:pt x="36361" y="1"/>
                    <a:pt x="23419" y="1"/>
                  </a:cubicBezTo>
                  <a:close/>
                </a:path>
              </a:pathLst>
            </a:custGeom>
            <a:solidFill>
              <a:srgbClr val="FF63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45" name="Google Shape;345;gf919c1f4cf_0_22"/>
            <p:cNvSpPr/>
            <p:nvPr/>
          </p:nvSpPr>
          <p:spPr>
            <a:xfrm>
              <a:off x="2207554" y="2564158"/>
              <a:ext cx="1074699" cy="1074673"/>
            </a:xfrm>
            <a:custGeom>
              <a:avLst/>
              <a:gdLst/>
              <a:ahLst/>
              <a:cxnLst/>
              <a:rect l="l" t="t" r="r" b="b"/>
              <a:pathLst>
                <a:path w="40334" h="40333" extrusionOk="0">
                  <a:moveTo>
                    <a:pt x="20155" y="0"/>
                  </a:moveTo>
                  <a:cubicBezTo>
                    <a:pt x="9017" y="0"/>
                    <a:pt x="1" y="9039"/>
                    <a:pt x="1" y="20178"/>
                  </a:cubicBezTo>
                  <a:cubicBezTo>
                    <a:pt x="1" y="31317"/>
                    <a:pt x="9017" y="40333"/>
                    <a:pt x="20155" y="40333"/>
                  </a:cubicBezTo>
                  <a:cubicBezTo>
                    <a:pt x="31294" y="40333"/>
                    <a:pt x="40333" y="31317"/>
                    <a:pt x="40333" y="20178"/>
                  </a:cubicBezTo>
                  <a:cubicBezTo>
                    <a:pt x="40333" y="9039"/>
                    <a:pt x="31294" y="0"/>
                    <a:pt x="20155" y="0"/>
                  </a:cubicBezTo>
                  <a:close/>
                </a:path>
              </a:pathLst>
            </a:custGeom>
            <a:solidFill>
              <a:srgbClr val="02BBD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46" name="Google Shape;346;gf919c1f4cf_0_22"/>
            <p:cNvSpPr/>
            <p:nvPr/>
          </p:nvSpPr>
          <p:spPr>
            <a:xfrm>
              <a:off x="2207554" y="2527070"/>
              <a:ext cx="1074699" cy="1074673"/>
            </a:xfrm>
            <a:custGeom>
              <a:avLst/>
              <a:gdLst/>
              <a:ahLst/>
              <a:cxnLst/>
              <a:rect l="l" t="t" r="r" b="b"/>
              <a:pathLst>
                <a:path w="40334" h="40333" extrusionOk="0">
                  <a:moveTo>
                    <a:pt x="20155" y="0"/>
                  </a:moveTo>
                  <a:cubicBezTo>
                    <a:pt x="9017" y="0"/>
                    <a:pt x="1" y="9039"/>
                    <a:pt x="1" y="20178"/>
                  </a:cubicBezTo>
                  <a:cubicBezTo>
                    <a:pt x="1" y="31316"/>
                    <a:pt x="9017" y="40332"/>
                    <a:pt x="20155" y="40332"/>
                  </a:cubicBezTo>
                  <a:cubicBezTo>
                    <a:pt x="31294" y="40332"/>
                    <a:pt x="40333" y="31316"/>
                    <a:pt x="40333" y="20178"/>
                  </a:cubicBezTo>
                  <a:cubicBezTo>
                    <a:pt x="40333" y="9039"/>
                    <a:pt x="31294" y="0"/>
                    <a:pt x="20155"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47" name="Google Shape;347;gf919c1f4cf_0_22"/>
            <p:cNvSpPr/>
            <p:nvPr/>
          </p:nvSpPr>
          <p:spPr>
            <a:xfrm>
              <a:off x="2207554" y="3040954"/>
              <a:ext cx="1074699" cy="560771"/>
            </a:xfrm>
            <a:custGeom>
              <a:avLst/>
              <a:gdLst/>
              <a:ahLst/>
              <a:cxnLst/>
              <a:rect l="l" t="t" r="r" b="b"/>
              <a:pathLst>
                <a:path w="40334" h="21046" extrusionOk="0">
                  <a:moveTo>
                    <a:pt x="24" y="0"/>
                  </a:moveTo>
                  <a:cubicBezTo>
                    <a:pt x="1" y="297"/>
                    <a:pt x="1" y="594"/>
                    <a:pt x="1" y="891"/>
                  </a:cubicBezTo>
                  <a:cubicBezTo>
                    <a:pt x="1" y="12029"/>
                    <a:pt x="9017" y="21045"/>
                    <a:pt x="20155" y="21045"/>
                  </a:cubicBezTo>
                  <a:cubicBezTo>
                    <a:pt x="31294" y="21045"/>
                    <a:pt x="40333" y="12029"/>
                    <a:pt x="40333" y="891"/>
                  </a:cubicBezTo>
                  <a:cubicBezTo>
                    <a:pt x="40333" y="594"/>
                    <a:pt x="40310" y="297"/>
                    <a:pt x="40310" y="0"/>
                  </a:cubicBezTo>
                  <a:cubicBezTo>
                    <a:pt x="39854" y="10751"/>
                    <a:pt x="30998" y="19311"/>
                    <a:pt x="20155" y="19311"/>
                  </a:cubicBezTo>
                  <a:cubicBezTo>
                    <a:pt x="9313" y="19311"/>
                    <a:pt x="480" y="10751"/>
                    <a:pt x="24" y="0"/>
                  </a:cubicBezTo>
                  <a:close/>
                </a:path>
              </a:pathLst>
            </a:custGeom>
            <a:solidFill>
              <a:srgbClr val="D0E2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48" name="Google Shape;348;gf919c1f4cf_0_22"/>
            <p:cNvSpPr/>
            <p:nvPr/>
          </p:nvSpPr>
          <p:spPr>
            <a:xfrm>
              <a:off x="3948294" y="1491362"/>
              <a:ext cx="1247412" cy="1247412"/>
            </a:xfrm>
            <a:custGeom>
              <a:avLst/>
              <a:gdLst/>
              <a:ahLst/>
              <a:cxnLst/>
              <a:rect l="l" t="t" r="r" b="b"/>
              <a:pathLst>
                <a:path w="46816" h="46816" extrusionOk="0">
                  <a:moveTo>
                    <a:pt x="23396" y="1"/>
                  </a:moveTo>
                  <a:cubicBezTo>
                    <a:pt x="10477" y="1"/>
                    <a:pt x="0" y="10477"/>
                    <a:pt x="0" y="23419"/>
                  </a:cubicBezTo>
                  <a:cubicBezTo>
                    <a:pt x="0" y="36338"/>
                    <a:pt x="10477" y="46815"/>
                    <a:pt x="23396" y="46815"/>
                  </a:cubicBezTo>
                  <a:cubicBezTo>
                    <a:pt x="36338" y="46815"/>
                    <a:pt x="46815" y="36338"/>
                    <a:pt x="46815" y="23419"/>
                  </a:cubicBezTo>
                  <a:cubicBezTo>
                    <a:pt x="46815" y="10477"/>
                    <a:pt x="36338" y="1"/>
                    <a:pt x="23396" y="1"/>
                  </a:cubicBezTo>
                  <a:close/>
                </a:path>
              </a:pathLst>
            </a:custGeom>
            <a:solidFill>
              <a:srgbClr val="FF63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49" name="Google Shape;349;gf919c1f4cf_0_22"/>
            <p:cNvSpPr/>
            <p:nvPr/>
          </p:nvSpPr>
          <p:spPr>
            <a:xfrm>
              <a:off x="4034647" y="1614831"/>
              <a:ext cx="1074673" cy="1074673"/>
            </a:xfrm>
            <a:custGeom>
              <a:avLst/>
              <a:gdLst/>
              <a:ahLst/>
              <a:cxnLst/>
              <a:rect l="l" t="t" r="r" b="b"/>
              <a:pathLst>
                <a:path w="40333" h="40333" extrusionOk="0">
                  <a:moveTo>
                    <a:pt x="20155" y="0"/>
                  </a:moveTo>
                  <a:cubicBezTo>
                    <a:pt x="9017" y="0"/>
                    <a:pt x="1" y="9039"/>
                    <a:pt x="1" y="20178"/>
                  </a:cubicBezTo>
                  <a:cubicBezTo>
                    <a:pt x="1" y="31316"/>
                    <a:pt x="9017" y="40332"/>
                    <a:pt x="20155" y="40332"/>
                  </a:cubicBezTo>
                  <a:cubicBezTo>
                    <a:pt x="31294" y="40332"/>
                    <a:pt x="40333" y="31316"/>
                    <a:pt x="40333" y="20178"/>
                  </a:cubicBezTo>
                  <a:cubicBezTo>
                    <a:pt x="40333" y="9039"/>
                    <a:pt x="31294" y="0"/>
                    <a:pt x="20155" y="0"/>
                  </a:cubicBezTo>
                  <a:close/>
                </a:path>
              </a:pathLst>
            </a:custGeom>
            <a:solidFill>
              <a:srgbClr val="02BBD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0" name="Google Shape;350;gf919c1f4cf_0_22"/>
            <p:cNvSpPr/>
            <p:nvPr/>
          </p:nvSpPr>
          <p:spPr>
            <a:xfrm>
              <a:off x="4034647" y="1577716"/>
              <a:ext cx="1074673" cy="1074699"/>
            </a:xfrm>
            <a:custGeom>
              <a:avLst/>
              <a:gdLst/>
              <a:ahLst/>
              <a:cxnLst/>
              <a:rect l="l" t="t" r="r" b="b"/>
              <a:pathLst>
                <a:path w="40333" h="40334" extrusionOk="0">
                  <a:moveTo>
                    <a:pt x="20155" y="1"/>
                  </a:moveTo>
                  <a:cubicBezTo>
                    <a:pt x="9017" y="1"/>
                    <a:pt x="1" y="9040"/>
                    <a:pt x="1" y="20178"/>
                  </a:cubicBezTo>
                  <a:cubicBezTo>
                    <a:pt x="1" y="31317"/>
                    <a:pt x="9017" y="40333"/>
                    <a:pt x="20155" y="40333"/>
                  </a:cubicBezTo>
                  <a:cubicBezTo>
                    <a:pt x="31294" y="40333"/>
                    <a:pt x="40333" y="31317"/>
                    <a:pt x="40333" y="20178"/>
                  </a:cubicBezTo>
                  <a:cubicBezTo>
                    <a:pt x="40333" y="9040"/>
                    <a:pt x="31294" y="1"/>
                    <a:pt x="20155"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1" name="Google Shape;351;gf919c1f4cf_0_22"/>
            <p:cNvSpPr/>
            <p:nvPr/>
          </p:nvSpPr>
          <p:spPr>
            <a:xfrm>
              <a:off x="4034647" y="2091626"/>
              <a:ext cx="1074673" cy="560771"/>
            </a:xfrm>
            <a:custGeom>
              <a:avLst/>
              <a:gdLst/>
              <a:ahLst/>
              <a:cxnLst/>
              <a:rect l="l" t="t" r="r" b="b"/>
              <a:pathLst>
                <a:path w="40333" h="21046" extrusionOk="0">
                  <a:moveTo>
                    <a:pt x="23" y="0"/>
                  </a:moveTo>
                  <a:cubicBezTo>
                    <a:pt x="1" y="297"/>
                    <a:pt x="1" y="594"/>
                    <a:pt x="1" y="890"/>
                  </a:cubicBezTo>
                  <a:cubicBezTo>
                    <a:pt x="1" y="12029"/>
                    <a:pt x="9017" y="21045"/>
                    <a:pt x="20155" y="21045"/>
                  </a:cubicBezTo>
                  <a:cubicBezTo>
                    <a:pt x="31294" y="21045"/>
                    <a:pt x="40333" y="12029"/>
                    <a:pt x="40333" y="890"/>
                  </a:cubicBezTo>
                  <a:cubicBezTo>
                    <a:pt x="40333" y="594"/>
                    <a:pt x="40310" y="297"/>
                    <a:pt x="40310" y="0"/>
                  </a:cubicBezTo>
                  <a:cubicBezTo>
                    <a:pt x="39853" y="10751"/>
                    <a:pt x="30997" y="19310"/>
                    <a:pt x="20155" y="19310"/>
                  </a:cubicBezTo>
                  <a:cubicBezTo>
                    <a:pt x="9313" y="19310"/>
                    <a:pt x="480" y="10751"/>
                    <a:pt x="23" y="0"/>
                  </a:cubicBezTo>
                  <a:close/>
                </a:path>
              </a:pathLst>
            </a:custGeom>
            <a:solidFill>
              <a:srgbClr val="D0E2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2" name="Google Shape;352;gf919c1f4cf_0_22"/>
            <p:cNvSpPr/>
            <p:nvPr/>
          </p:nvSpPr>
          <p:spPr>
            <a:xfrm>
              <a:off x="7447319" y="1491362"/>
              <a:ext cx="1248025" cy="1247412"/>
            </a:xfrm>
            <a:custGeom>
              <a:avLst/>
              <a:gdLst/>
              <a:ahLst/>
              <a:cxnLst/>
              <a:rect l="l" t="t" r="r" b="b"/>
              <a:pathLst>
                <a:path w="46839" h="46816" extrusionOk="0">
                  <a:moveTo>
                    <a:pt x="23420" y="1"/>
                  </a:moveTo>
                  <a:cubicBezTo>
                    <a:pt x="10478" y="1"/>
                    <a:pt x="1" y="10477"/>
                    <a:pt x="1" y="23419"/>
                  </a:cubicBezTo>
                  <a:cubicBezTo>
                    <a:pt x="1" y="36338"/>
                    <a:pt x="10478" y="46815"/>
                    <a:pt x="23420" y="46815"/>
                  </a:cubicBezTo>
                  <a:cubicBezTo>
                    <a:pt x="36339" y="46815"/>
                    <a:pt x="46838" y="36338"/>
                    <a:pt x="46838" y="23419"/>
                  </a:cubicBezTo>
                  <a:cubicBezTo>
                    <a:pt x="46838" y="10477"/>
                    <a:pt x="36339" y="1"/>
                    <a:pt x="23420" y="1"/>
                  </a:cubicBezTo>
                  <a:close/>
                </a:path>
              </a:pathLst>
            </a:custGeom>
            <a:solidFill>
              <a:srgbClr val="FF63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3" name="Google Shape;353;gf919c1f4cf_0_22"/>
            <p:cNvSpPr/>
            <p:nvPr/>
          </p:nvSpPr>
          <p:spPr>
            <a:xfrm>
              <a:off x="7533673" y="1614831"/>
              <a:ext cx="1074699" cy="1074673"/>
            </a:xfrm>
            <a:custGeom>
              <a:avLst/>
              <a:gdLst/>
              <a:ahLst/>
              <a:cxnLst/>
              <a:rect l="l" t="t" r="r" b="b"/>
              <a:pathLst>
                <a:path w="40334" h="40333" extrusionOk="0">
                  <a:moveTo>
                    <a:pt x="20179" y="0"/>
                  </a:moveTo>
                  <a:cubicBezTo>
                    <a:pt x="9040" y="0"/>
                    <a:pt x="1" y="9039"/>
                    <a:pt x="1" y="20178"/>
                  </a:cubicBezTo>
                  <a:cubicBezTo>
                    <a:pt x="1" y="31316"/>
                    <a:pt x="9040" y="40332"/>
                    <a:pt x="20179" y="40332"/>
                  </a:cubicBezTo>
                  <a:cubicBezTo>
                    <a:pt x="31317" y="40332"/>
                    <a:pt x="40333" y="31316"/>
                    <a:pt x="40333" y="20178"/>
                  </a:cubicBezTo>
                  <a:cubicBezTo>
                    <a:pt x="40333" y="9039"/>
                    <a:pt x="31317" y="0"/>
                    <a:pt x="20179" y="0"/>
                  </a:cubicBezTo>
                  <a:close/>
                </a:path>
              </a:pathLst>
            </a:custGeom>
            <a:solidFill>
              <a:srgbClr val="02BBD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4" name="Google Shape;354;gf919c1f4cf_0_22"/>
            <p:cNvSpPr/>
            <p:nvPr/>
          </p:nvSpPr>
          <p:spPr>
            <a:xfrm>
              <a:off x="7533673" y="1577716"/>
              <a:ext cx="1074699" cy="1074699"/>
            </a:xfrm>
            <a:custGeom>
              <a:avLst/>
              <a:gdLst/>
              <a:ahLst/>
              <a:cxnLst/>
              <a:rect l="l" t="t" r="r" b="b"/>
              <a:pathLst>
                <a:path w="40334" h="40334" extrusionOk="0">
                  <a:moveTo>
                    <a:pt x="20179" y="1"/>
                  </a:moveTo>
                  <a:cubicBezTo>
                    <a:pt x="9040" y="1"/>
                    <a:pt x="1" y="9040"/>
                    <a:pt x="1" y="20178"/>
                  </a:cubicBezTo>
                  <a:cubicBezTo>
                    <a:pt x="1" y="31317"/>
                    <a:pt x="9040" y="40333"/>
                    <a:pt x="20179" y="40333"/>
                  </a:cubicBezTo>
                  <a:cubicBezTo>
                    <a:pt x="31317" y="40333"/>
                    <a:pt x="40333" y="31317"/>
                    <a:pt x="40333" y="20178"/>
                  </a:cubicBezTo>
                  <a:cubicBezTo>
                    <a:pt x="40333" y="9040"/>
                    <a:pt x="31317" y="1"/>
                    <a:pt x="20179"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5" name="Google Shape;355;gf919c1f4cf_0_22"/>
            <p:cNvSpPr/>
            <p:nvPr/>
          </p:nvSpPr>
          <p:spPr>
            <a:xfrm>
              <a:off x="7533673" y="2091626"/>
              <a:ext cx="1074699" cy="560771"/>
            </a:xfrm>
            <a:custGeom>
              <a:avLst/>
              <a:gdLst/>
              <a:ahLst/>
              <a:cxnLst/>
              <a:rect l="l" t="t" r="r" b="b"/>
              <a:pathLst>
                <a:path w="40334" h="21046" extrusionOk="0">
                  <a:moveTo>
                    <a:pt x="24" y="0"/>
                  </a:moveTo>
                  <a:cubicBezTo>
                    <a:pt x="24" y="297"/>
                    <a:pt x="1" y="594"/>
                    <a:pt x="1" y="890"/>
                  </a:cubicBezTo>
                  <a:cubicBezTo>
                    <a:pt x="1" y="12029"/>
                    <a:pt x="9040" y="21045"/>
                    <a:pt x="20179" y="21045"/>
                  </a:cubicBezTo>
                  <a:cubicBezTo>
                    <a:pt x="31317" y="21045"/>
                    <a:pt x="40333" y="12029"/>
                    <a:pt x="40333" y="890"/>
                  </a:cubicBezTo>
                  <a:cubicBezTo>
                    <a:pt x="40333" y="594"/>
                    <a:pt x="40333" y="297"/>
                    <a:pt x="40310" y="0"/>
                  </a:cubicBezTo>
                  <a:cubicBezTo>
                    <a:pt x="39854" y="10751"/>
                    <a:pt x="31021" y="19310"/>
                    <a:pt x="20179" y="19310"/>
                  </a:cubicBezTo>
                  <a:cubicBezTo>
                    <a:pt x="9337" y="19310"/>
                    <a:pt x="480" y="10751"/>
                    <a:pt x="24" y="0"/>
                  </a:cubicBezTo>
                  <a:close/>
                </a:path>
              </a:pathLst>
            </a:custGeom>
            <a:solidFill>
              <a:srgbClr val="D0E2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6" name="Google Shape;356;gf919c1f4cf_0_22"/>
            <p:cNvSpPr/>
            <p:nvPr/>
          </p:nvSpPr>
          <p:spPr>
            <a:xfrm>
              <a:off x="5654303" y="2440690"/>
              <a:ext cx="1248025" cy="1248025"/>
            </a:xfrm>
            <a:custGeom>
              <a:avLst/>
              <a:gdLst/>
              <a:ahLst/>
              <a:cxnLst/>
              <a:rect l="l" t="t" r="r" b="b"/>
              <a:pathLst>
                <a:path w="46839" h="46839" extrusionOk="0">
                  <a:moveTo>
                    <a:pt x="23420" y="1"/>
                  </a:moveTo>
                  <a:cubicBezTo>
                    <a:pt x="10478" y="1"/>
                    <a:pt x="1" y="10478"/>
                    <a:pt x="1" y="23420"/>
                  </a:cubicBezTo>
                  <a:cubicBezTo>
                    <a:pt x="1" y="36339"/>
                    <a:pt x="10478" y="46838"/>
                    <a:pt x="23420" y="46838"/>
                  </a:cubicBezTo>
                  <a:cubicBezTo>
                    <a:pt x="36339" y="46838"/>
                    <a:pt x="46838" y="36339"/>
                    <a:pt x="46838" y="23420"/>
                  </a:cubicBezTo>
                  <a:cubicBezTo>
                    <a:pt x="46838" y="10478"/>
                    <a:pt x="36339" y="1"/>
                    <a:pt x="23420" y="1"/>
                  </a:cubicBezTo>
                  <a:close/>
                </a:path>
              </a:pathLst>
            </a:custGeom>
            <a:solidFill>
              <a:srgbClr val="FF63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7" name="Google Shape;357;gf919c1f4cf_0_22"/>
            <p:cNvSpPr/>
            <p:nvPr/>
          </p:nvSpPr>
          <p:spPr>
            <a:xfrm>
              <a:off x="5740683" y="2564158"/>
              <a:ext cx="1074673" cy="1074673"/>
            </a:xfrm>
            <a:custGeom>
              <a:avLst/>
              <a:gdLst/>
              <a:ahLst/>
              <a:cxnLst/>
              <a:rect l="l" t="t" r="r" b="b"/>
              <a:pathLst>
                <a:path w="40333" h="40333" extrusionOk="0">
                  <a:moveTo>
                    <a:pt x="20178" y="0"/>
                  </a:moveTo>
                  <a:cubicBezTo>
                    <a:pt x="9039" y="0"/>
                    <a:pt x="0" y="9039"/>
                    <a:pt x="0" y="20178"/>
                  </a:cubicBezTo>
                  <a:cubicBezTo>
                    <a:pt x="0" y="31317"/>
                    <a:pt x="9039" y="40333"/>
                    <a:pt x="20178" y="40333"/>
                  </a:cubicBezTo>
                  <a:cubicBezTo>
                    <a:pt x="31316" y="40333"/>
                    <a:pt x="40332" y="31317"/>
                    <a:pt x="40332" y="20178"/>
                  </a:cubicBezTo>
                  <a:cubicBezTo>
                    <a:pt x="40332" y="9039"/>
                    <a:pt x="31316" y="0"/>
                    <a:pt x="20178" y="0"/>
                  </a:cubicBezTo>
                  <a:close/>
                </a:path>
              </a:pathLst>
            </a:custGeom>
            <a:solidFill>
              <a:srgbClr val="02BBD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8" name="Google Shape;358;gf919c1f4cf_0_22"/>
            <p:cNvSpPr/>
            <p:nvPr/>
          </p:nvSpPr>
          <p:spPr>
            <a:xfrm>
              <a:off x="5740683" y="2527070"/>
              <a:ext cx="1074673" cy="1074673"/>
            </a:xfrm>
            <a:custGeom>
              <a:avLst/>
              <a:gdLst/>
              <a:ahLst/>
              <a:cxnLst/>
              <a:rect l="l" t="t" r="r" b="b"/>
              <a:pathLst>
                <a:path w="40333" h="40333" extrusionOk="0">
                  <a:moveTo>
                    <a:pt x="20178" y="0"/>
                  </a:moveTo>
                  <a:cubicBezTo>
                    <a:pt x="9039" y="0"/>
                    <a:pt x="0" y="9039"/>
                    <a:pt x="0" y="20178"/>
                  </a:cubicBezTo>
                  <a:cubicBezTo>
                    <a:pt x="0" y="31316"/>
                    <a:pt x="9039" y="40332"/>
                    <a:pt x="20178" y="40332"/>
                  </a:cubicBezTo>
                  <a:cubicBezTo>
                    <a:pt x="31316" y="40332"/>
                    <a:pt x="40332" y="31316"/>
                    <a:pt x="40332" y="20178"/>
                  </a:cubicBezTo>
                  <a:cubicBezTo>
                    <a:pt x="40332" y="9039"/>
                    <a:pt x="31316" y="0"/>
                    <a:pt x="20178"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9" name="Google Shape;359;gf919c1f4cf_0_22"/>
            <p:cNvSpPr/>
            <p:nvPr/>
          </p:nvSpPr>
          <p:spPr>
            <a:xfrm>
              <a:off x="5740683" y="3040954"/>
              <a:ext cx="1074673" cy="560771"/>
            </a:xfrm>
            <a:custGeom>
              <a:avLst/>
              <a:gdLst/>
              <a:ahLst/>
              <a:cxnLst/>
              <a:rect l="l" t="t" r="r" b="b"/>
              <a:pathLst>
                <a:path w="40333" h="21046" extrusionOk="0">
                  <a:moveTo>
                    <a:pt x="23" y="0"/>
                  </a:moveTo>
                  <a:cubicBezTo>
                    <a:pt x="23" y="297"/>
                    <a:pt x="0" y="594"/>
                    <a:pt x="0" y="891"/>
                  </a:cubicBezTo>
                  <a:cubicBezTo>
                    <a:pt x="0" y="12029"/>
                    <a:pt x="9039" y="21045"/>
                    <a:pt x="20178" y="21045"/>
                  </a:cubicBezTo>
                  <a:cubicBezTo>
                    <a:pt x="31316" y="21045"/>
                    <a:pt x="40332" y="12029"/>
                    <a:pt x="40332" y="891"/>
                  </a:cubicBezTo>
                  <a:cubicBezTo>
                    <a:pt x="40332" y="594"/>
                    <a:pt x="40332" y="297"/>
                    <a:pt x="40310" y="0"/>
                  </a:cubicBezTo>
                  <a:cubicBezTo>
                    <a:pt x="39853" y="10751"/>
                    <a:pt x="31020" y="19311"/>
                    <a:pt x="20178" y="19311"/>
                  </a:cubicBezTo>
                  <a:cubicBezTo>
                    <a:pt x="9336" y="19311"/>
                    <a:pt x="479" y="10751"/>
                    <a:pt x="23" y="0"/>
                  </a:cubicBezTo>
                  <a:close/>
                </a:path>
              </a:pathLst>
            </a:custGeom>
            <a:solidFill>
              <a:srgbClr val="D0E2E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39" name="Google Shape;339;gf919c1f4cf_0_22"/>
            <p:cNvSpPr/>
            <p:nvPr/>
          </p:nvSpPr>
          <p:spPr>
            <a:xfrm>
              <a:off x="464403" y="3805101"/>
              <a:ext cx="1247400" cy="798000"/>
            </a:xfrm>
            <a:prstGeom prst="roundRect">
              <a:avLst>
                <a:gd name="adj" fmla="val 16667"/>
              </a:avLst>
            </a:prstGeom>
            <a:solidFill>
              <a:srgbClr val="192E4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400">
                  <a:solidFill>
                    <a:srgbClr val="FFFFFF"/>
                  </a:solidFill>
                  <a:latin typeface="Fira Sans Extra Condensed Medium"/>
                  <a:ea typeface="Fira Sans Extra Condensed Medium"/>
                  <a:cs typeface="Fira Sans Extra Condensed Medium"/>
                  <a:sym typeface="Fira Sans Extra Condensed Medium"/>
                </a:rPr>
                <a:t>Face to face with paper or app</a:t>
              </a:r>
              <a:endParaRPr sz="1400">
                <a:solidFill>
                  <a:srgbClr val="FFFFFF"/>
                </a:solidFill>
                <a:latin typeface="Fira Sans Extra Condensed Medium"/>
                <a:ea typeface="Fira Sans Extra Condensed Medium"/>
                <a:cs typeface="Fira Sans Extra Condensed Medium"/>
                <a:sym typeface="Fira Sans Extra Condensed Medium"/>
              </a:endParaRPr>
            </a:p>
          </p:txBody>
        </p:sp>
        <p:sp>
          <p:nvSpPr>
            <p:cNvPr id="337" name="Google Shape;337;gf919c1f4cf_0_22"/>
            <p:cNvSpPr/>
            <p:nvPr/>
          </p:nvSpPr>
          <p:spPr>
            <a:xfrm>
              <a:off x="2110230" y="3891201"/>
              <a:ext cx="1247400" cy="705600"/>
            </a:xfrm>
            <a:prstGeom prst="roundRect">
              <a:avLst>
                <a:gd name="adj" fmla="val 16667"/>
              </a:avLst>
            </a:prstGeom>
            <a:solidFill>
              <a:srgbClr val="192E4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400">
                  <a:solidFill>
                    <a:srgbClr val="FFFFFF"/>
                  </a:solidFill>
                  <a:latin typeface="Fira Sans Extra Condensed Medium"/>
                  <a:ea typeface="Fira Sans Extra Condensed Medium"/>
                  <a:cs typeface="Fira Sans Extra Condensed Medium"/>
                  <a:sym typeface="Fira Sans Extra Condensed Medium"/>
                </a:rPr>
                <a:t>Phone, with the app</a:t>
              </a:r>
              <a:endParaRPr sz="1400">
                <a:solidFill>
                  <a:srgbClr val="FFFFFF"/>
                </a:solidFill>
                <a:latin typeface="Fira Sans Extra Condensed Medium"/>
                <a:ea typeface="Fira Sans Extra Condensed Medium"/>
                <a:cs typeface="Fira Sans Extra Condensed Medium"/>
                <a:sym typeface="Fira Sans Extra Condensed Medium"/>
              </a:endParaRPr>
            </a:p>
          </p:txBody>
        </p:sp>
        <p:sp>
          <p:nvSpPr>
            <p:cNvPr id="360" name="Google Shape;360;gf919c1f4cf_0_22"/>
            <p:cNvSpPr/>
            <p:nvPr/>
          </p:nvSpPr>
          <p:spPr>
            <a:xfrm>
              <a:off x="3876808" y="3243361"/>
              <a:ext cx="1511547" cy="1378800"/>
            </a:xfrm>
            <a:prstGeom prst="roundRect">
              <a:avLst>
                <a:gd name="adj" fmla="val 16667"/>
              </a:avLst>
            </a:prstGeom>
            <a:solidFill>
              <a:srgbClr val="192E4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300" dirty="0">
                  <a:solidFill>
                    <a:srgbClr val="FFFFFF"/>
                  </a:solidFill>
                  <a:latin typeface="Fira Sans Extra Condensed Medium"/>
                  <a:ea typeface="Fira Sans Extra Condensed Medium"/>
                  <a:cs typeface="Fira Sans Extra Condensed Medium"/>
                  <a:sym typeface="Fira Sans Extra Condensed Medium"/>
                </a:rPr>
                <a:t>National WageIndicator Websites, one item from the online survey</a:t>
              </a:r>
              <a:endParaRPr sz="13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61" name="Google Shape;361;gf919c1f4cf_0_22"/>
            <p:cNvSpPr/>
            <p:nvPr/>
          </p:nvSpPr>
          <p:spPr>
            <a:xfrm>
              <a:off x="5683277" y="3768433"/>
              <a:ext cx="1434085" cy="963597"/>
            </a:xfrm>
            <a:prstGeom prst="roundRect">
              <a:avLst>
                <a:gd name="adj" fmla="val 16667"/>
              </a:avLst>
            </a:prstGeom>
            <a:solidFill>
              <a:srgbClr val="192E4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400" dirty="0">
                  <a:solidFill>
                    <a:srgbClr val="FFFFFF"/>
                  </a:solidFill>
                  <a:latin typeface="Fira Sans Extra Condensed Medium"/>
                  <a:ea typeface="Fira Sans Extra Condensed Medium"/>
                  <a:cs typeface="Fira Sans Extra Condensed Medium"/>
                  <a:sym typeface="Fira Sans Extra Condensed Medium"/>
                </a:rPr>
                <a:t>Cheap Food Webshops, with the app</a:t>
              </a:r>
              <a:endParaRPr sz="14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62" name="Google Shape;362;gf919c1f4cf_0_22"/>
            <p:cNvSpPr/>
            <p:nvPr/>
          </p:nvSpPr>
          <p:spPr>
            <a:xfrm>
              <a:off x="7350510" y="3420886"/>
              <a:ext cx="1434076" cy="1247412"/>
            </a:xfrm>
            <a:prstGeom prst="roundRect">
              <a:avLst>
                <a:gd name="adj" fmla="val 16667"/>
              </a:avLst>
            </a:prstGeom>
            <a:solidFill>
              <a:srgbClr val="192E4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400" dirty="0">
                  <a:solidFill>
                    <a:srgbClr val="FFFFFF"/>
                  </a:solidFill>
                  <a:latin typeface="Fira Sans Extra Condensed Medium"/>
                  <a:ea typeface="Fira Sans Extra Condensed Medium"/>
                  <a:cs typeface="Fira Sans Extra Condensed Medium"/>
                  <a:sym typeface="Fira Sans Extra Condensed Medium"/>
                </a:rPr>
                <a:t>Facebook / Whatsapp </a:t>
              </a:r>
              <a:r>
                <a:rPr lang="en" dirty="0">
                  <a:solidFill>
                    <a:srgbClr val="FFFFFF"/>
                  </a:solidFill>
                  <a:latin typeface="Fira Sans Extra Condensed Medium"/>
                  <a:ea typeface="Fira Sans Extra Condensed Medium"/>
                  <a:cs typeface="Fira Sans Extra Condensed Medium"/>
                  <a:sym typeface="Fira Sans Extra Condensed Medium"/>
                </a:rPr>
                <a:t>g</a:t>
              </a:r>
              <a:r>
                <a:rPr lang="en" sz="1400" dirty="0">
                  <a:solidFill>
                    <a:srgbClr val="FFFFFF"/>
                  </a:solidFill>
                  <a:latin typeface="Fira Sans Extra Condensed Medium"/>
                  <a:ea typeface="Fira Sans Extra Condensed Medium"/>
                  <a:cs typeface="Fira Sans Extra Condensed Medium"/>
                  <a:sym typeface="Fira Sans Extra Condensed Medium"/>
                </a:rPr>
                <a:t>roups, with the app</a:t>
              </a:r>
              <a:endParaRPr sz="14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63" name="Google Shape;363;gf919c1f4cf_0_22"/>
            <p:cNvSpPr/>
            <p:nvPr/>
          </p:nvSpPr>
          <p:spPr>
            <a:xfrm>
              <a:off x="2303381" y="2114437"/>
              <a:ext cx="971873" cy="286463"/>
            </a:xfrm>
            <a:custGeom>
              <a:avLst/>
              <a:gdLst/>
              <a:ahLst/>
              <a:cxnLst/>
              <a:rect l="l" t="t" r="r" b="b"/>
              <a:pathLst>
                <a:path w="19494" h="6484" extrusionOk="0">
                  <a:moveTo>
                    <a:pt x="3264" y="1"/>
                  </a:moveTo>
                  <a:cubicBezTo>
                    <a:pt x="1461" y="1"/>
                    <a:pt x="0" y="1462"/>
                    <a:pt x="0" y="3242"/>
                  </a:cubicBezTo>
                  <a:cubicBezTo>
                    <a:pt x="0" y="5023"/>
                    <a:pt x="1461" y="6483"/>
                    <a:pt x="3264" y="6483"/>
                  </a:cubicBezTo>
                  <a:lnTo>
                    <a:pt x="16252" y="6483"/>
                  </a:lnTo>
                  <a:cubicBezTo>
                    <a:pt x="18032" y="6483"/>
                    <a:pt x="19493" y="5023"/>
                    <a:pt x="19493" y="3242"/>
                  </a:cubicBezTo>
                  <a:cubicBezTo>
                    <a:pt x="19493" y="1462"/>
                    <a:pt x="18032" y="1"/>
                    <a:pt x="16252" y="1"/>
                  </a:cubicBezTo>
                  <a:close/>
                </a:path>
              </a:pathLst>
            </a:custGeom>
            <a:solidFill>
              <a:srgbClr val="FF63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400">
                  <a:solidFill>
                    <a:srgbClr val="FFFFFF"/>
                  </a:solidFill>
                  <a:latin typeface="Fira Sans Extra Condensed Medium"/>
                  <a:ea typeface="Fira Sans Extra Condensed Medium"/>
                  <a:cs typeface="Fira Sans Extra Condensed Medium"/>
                  <a:sym typeface="Fira Sans Extra Condensed Medium"/>
                </a:rPr>
                <a:t> 2</a:t>
              </a:r>
              <a:endParaRPr sz="1400">
                <a:solidFill>
                  <a:srgbClr val="FFFFFF"/>
                </a:solidFill>
                <a:latin typeface="Fira Sans Extra Condensed Medium"/>
                <a:ea typeface="Fira Sans Extra Condensed Medium"/>
                <a:cs typeface="Fira Sans Extra Condensed Medium"/>
                <a:sym typeface="Fira Sans Extra Condensed Medium"/>
              </a:endParaRPr>
            </a:p>
          </p:txBody>
        </p:sp>
        <p:sp>
          <p:nvSpPr>
            <p:cNvPr id="364" name="Google Shape;364;gf919c1f4cf_0_22"/>
            <p:cNvSpPr/>
            <p:nvPr/>
          </p:nvSpPr>
          <p:spPr>
            <a:xfrm>
              <a:off x="4137440" y="1158409"/>
              <a:ext cx="971873" cy="286463"/>
            </a:xfrm>
            <a:custGeom>
              <a:avLst/>
              <a:gdLst/>
              <a:ahLst/>
              <a:cxnLst/>
              <a:rect l="l" t="t" r="r" b="b"/>
              <a:pathLst>
                <a:path w="19494" h="6484" extrusionOk="0">
                  <a:moveTo>
                    <a:pt x="3264" y="1"/>
                  </a:moveTo>
                  <a:cubicBezTo>
                    <a:pt x="1461" y="1"/>
                    <a:pt x="0" y="1462"/>
                    <a:pt x="0" y="3242"/>
                  </a:cubicBezTo>
                  <a:cubicBezTo>
                    <a:pt x="0" y="5023"/>
                    <a:pt x="1461" y="6483"/>
                    <a:pt x="3264" y="6483"/>
                  </a:cubicBezTo>
                  <a:lnTo>
                    <a:pt x="16252" y="6483"/>
                  </a:lnTo>
                  <a:cubicBezTo>
                    <a:pt x="18032" y="6483"/>
                    <a:pt x="19493" y="5023"/>
                    <a:pt x="19493" y="3242"/>
                  </a:cubicBezTo>
                  <a:cubicBezTo>
                    <a:pt x="19493" y="1462"/>
                    <a:pt x="18032" y="1"/>
                    <a:pt x="16252" y="1"/>
                  </a:cubicBezTo>
                  <a:close/>
                </a:path>
              </a:pathLst>
            </a:custGeom>
            <a:solidFill>
              <a:srgbClr val="FF63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400">
                  <a:solidFill>
                    <a:srgbClr val="FFFFFF"/>
                  </a:solidFill>
                  <a:latin typeface="Fira Sans Extra Condensed Medium"/>
                  <a:ea typeface="Fira Sans Extra Condensed Medium"/>
                  <a:cs typeface="Fira Sans Extra Condensed Medium"/>
                  <a:sym typeface="Fira Sans Extra Condensed Medium"/>
                </a:rPr>
                <a:t>3</a:t>
              </a:r>
              <a:endParaRPr sz="1400">
                <a:solidFill>
                  <a:srgbClr val="FFFFFF"/>
                </a:solidFill>
                <a:latin typeface="Fira Sans Extra Condensed Medium"/>
                <a:ea typeface="Fira Sans Extra Condensed Medium"/>
                <a:cs typeface="Fira Sans Extra Condensed Medium"/>
                <a:sym typeface="Fira Sans Extra Condensed Medium"/>
              </a:endParaRPr>
            </a:p>
          </p:txBody>
        </p:sp>
        <p:sp>
          <p:nvSpPr>
            <p:cNvPr id="365" name="Google Shape;365;gf919c1f4cf_0_22"/>
            <p:cNvSpPr/>
            <p:nvPr/>
          </p:nvSpPr>
          <p:spPr>
            <a:xfrm>
              <a:off x="5840115" y="2114437"/>
              <a:ext cx="971873" cy="286463"/>
            </a:xfrm>
            <a:custGeom>
              <a:avLst/>
              <a:gdLst/>
              <a:ahLst/>
              <a:cxnLst/>
              <a:rect l="l" t="t" r="r" b="b"/>
              <a:pathLst>
                <a:path w="19494" h="6484" extrusionOk="0">
                  <a:moveTo>
                    <a:pt x="3264" y="1"/>
                  </a:moveTo>
                  <a:cubicBezTo>
                    <a:pt x="1461" y="1"/>
                    <a:pt x="0" y="1462"/>
                    <a:pt x="0" y="3242"/>
                  </a:cubicBezTo>
                  <a:cubicBezTo>
                    <a:pt x="0" y="5023"/>
                    <a:pt x="1461" y="6483"/>
                    <a:pt x="3264" y="6483"/>
                  </a:cubicBezTo>
                  <a:lnTo>
                    <a:pt x="16252" y="6483"/>
                  </a:lnTo>
                  <a:cubicBezTo>
                    <a:pt x="18032" y="6483"/>
                    <a:pt x="19493" y="5023"/>
                    <a:pt x="19493" y="3242"/>
                  </a:cubicBezTo>
                  <a:cubicBezTo>
                    <a:pt x="19493" y="1462"/>
                    <a:pt x="18032" y="1"/>
                    <a:pt x="16252" y="1"/>
                  </a:cubicBezTo>
                  <a:close/>
                </a:path>
              </a:pathLst>
            </a:custGeom>
            <a:solidFill>
              <a:srgbClr val="FF63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400">
                  <a:solidFill>
                    <a:srgbClr val="FFFFFF"/>
                  </a:solidFill>
                  <a:latin typeface="Fira Sans Extra Condensed Medium"/>
                  <a:ea typeface="Fira Sans Extra Condensed Medium"/>
                  <a:cs typeface="Fira Sans Extra Condensed Medium"/>
                  <a:sym typeface="Fira Sans Extra Condensed Medium"/>
                </a:rPr>
                <a:t> 4</a:t>
              </a:r>
              <a:endParaRPr sz="1400">
                <a:solidFill>
                  <a:srgbClr val="FFFFFF"/>
                </a:solidFill>
                <a:latin typeface="Fira Sans Extra Condensed Medium"/>
                <a:ea typeface="Fira Sans Extra Condensed Medium"/>
                <a:cs typeface="Fira Sans Extra Condensed Medium"/>
                <a:sym typeface="Fira Sans Extra Condensed Medium"/>
              </a:endParaRPr>
            </a:p>
          </p:txBody>
        </p:sp>
        <p:sp>
          <p:nvSpPr>
            <p:cNvPr id="366" name="Google Shape;366;gf919c1f4cf_0_22"/>
            <p:cNvSpPr/>
            <p:nvPr/>
          </p:nvSpPr>
          <p:spPr>
            <a:xfrm>
              <a:off x="7633474" y="1158409"/>
              <a:ext cx="971873" cy="286463"/>
            </a:xfrm>
            <a:custGeom>
              <a:avLst/>
              <a:gdLst/>
              <a:ahLst/>
              <a:cxnLst/>
              <a:rect l="l" t="t" r="r" b="b"/>
              <a:pathLst>
                <a:path w="19494" h="6484" extrusionOk="0">
                  <a:moveTo>
                    <a:pt x="3264" y="1"/>
                  </a:moveTo>
                  <a:cubicBezTo>
                    <a:pt x="1461" y="1"/>
                    <a:pt x="0" y="1462"/>
                    <a:pt x="0" y="3242"/>
                  </a:cubicBezTo>
                  <a:cubicBezTo>
                    <a:pt x="0" y="5023"/>
                    <a:pt x="1461" y="6483"/>
                    <a:pt x="3264" y="6483"/>
                  </a:cubicBezTo>
                  <a:lnTo>
                    <a:pt x="16252" y="6483"/>
                  </a:lnTo>
                  <a:cubicBezTo>
                    <a:pt x="18032" y="6483"/>
                    <a:pt x="19493" y="5023"/>
                    <a:pt x="19493" y="3242"/>
                  </a:cubicBezTo>
                  <a:cubicBezTo>
                    <a:pt x="19493" y="1462"/>
                    <a:pt x="18032" y="1"/>
                    <a:pt x="16252" y="1"/>
                  </a:cubicBezTo>
                  <a:close/>
                </a:path>
              </a:pathLst>
            </a:custGeom>
            <a:solidFill>
              <a:srgbClr val="FF631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 sz="1400">
                  <a:solidFill>
                    <a:srgbClr val="FFFFFF"/>
                  </a:solidFill>
                  <a:latin typeface="Fira Sans Extra Condensed Medium"/>
                  <a:ea typeface="Fira Sans Extra Condensed Medium"/>
                  <a:cs typeface="Fira Sans Extra Condensed Medium"/>
                  <a:sym typeface="Fira Sans Extra Condensed Medium"/>
                </a:rPr>
                <a:t>5</a:t>
              </a:r>
              <a:endParaRPr sz="14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67" name="Google Shape;367;gf919c1f4cf_0_22"/>
            <p:cNvCxnSpPr/>
            <p:nvPr/>
          </p:nvCxnSpPr>
          <p:spPr>
            <a:xfrm>
              <a:off x="1095700" y="1439775"/>
              <a:ext cx="0" cy="94200"/>
            </a:xfrm>
            <a:prstGeom prst="straightConnector1">
              <a:avLst/>
            </a:prstGeom>
            <a:noFill/>
            <a:ln w="28575" cap="flat" cmpd="sng">
              <a:solidFill>
                <a:schemeClr val="dk1"/>
              </a:solidFill>
              <a:prstDash val="solid"/>
              <a:round/>
              <a:headEnd type="none" w="sm" len="sm"/>
              <a:tailEnd type="none" w="sm" len="sm"/>
            </a:ln>
          </p:spPr>
        </p:cxnSp>
        <p:cxnSp>
          <p:nvCxnSpPr>
            <p:cNvPr id="368" name="Google Shape;368;gf919c1f4cf_0_22"/>
            <p:cNvCxnSpPr/>
            <p:nvPr/>
          </p:nvCxnSpPr>
          <p:spPr>
            <a:xfrm>
              <a:off x="2747875" y="2399275"/>
              <a:ext cx="0" cy="79500"/>
            </a:xfrm>
            <a:prstGeom prst="straightConnector1">
              <a:avLst/>
            </a:prstGeom>
            <a:noFill/>
            <a:ln w="28575" cap="flat" cmpd="sng">
              <a:solidFill>
                <a:schemeClr val="dk1"/>
              </a:solidFill>
              <a:prstDash val="solid"/>
              <a:round/>
              <a:headEnd type="none" w="sm" len="sm"/>
              <a:tailEnd type="none" w="sm" len="sm"/>
            </a:ln>
          </p:spPr>
        </p:cxnSp>
        <p:cxnSp>
          <p:nvCxnSpPr>
            <p:cNvPr id="369" name="Google Shape;369;gf919c1f4cf_0_22"/>
            <p:cNvCxnSpPr/>
            <p:nvPr/>
          </p:nvCxnSpPr>
          <p:spPr>
            <a:xfrm>
              <a:off x="6292250" y="2399275"/>
              <a:ext cx="0" cy="79500"/>
            </a:xfrm>
            <a:prstGeom prst="straightConnector1">
              <a:avLst/>
            </a:prstGeom>
            <a:noFill/>
            <a:ln w="28575" cap="flat" cmpd="sng">
              <a:solidFill>
                <a:schemeClr val="dk1"/>
              </a:solidFill>
              <a:prstDash val="solid"/>
              <a:round/>
              <a:headEnd type="none" w="sm" len="sm"/>
              <a:tailEnd type="none" w="sm" len="sm"/>
            </a:ln>
          </p:spPr>
        </p:cxnSp>
      </p:grpSp>
      <p:grpSp>
        <p:nvGrpSpPr>
          <p:cNvPr id="370" name="Google Shape;370;gf919c1f4cf_0_22"/>
          <p:cNvGrpSpPr/>
          <p:nvPr/>
        </p:nvGrpSpPr>
        <p:grpSpPr>
          <a:xfrm>
            <a:off x="6685173" y="3453939"/>
            <a:ext cx="475990" cy="376826"/>
            <a:chOff x="1377963" y="3102875"/>
            <a:chExt cx="394325" cy="312175"/>
          </a:xfrm>
        </p:grpSpPr>
        <p:sp>
          <p:nvSpPr>
            <p:cNvPr id="371" name="Google Shape;371;gf919c1f4cf_0_22"/>
            <p:cNvSpPr/>
            <p:nvPr/>
          </p:nvSpPr>
          <p:spPr>
            <a:xfrm>
              <a:off x="1377963" y="3102875"/>
              <a:ext cx="267075" cy="216875"/>
            </a:xfrm>
            <a:custGeom>
              <a:avLst/>
              <a:gdLst/>
              <a:ahLst/>
              <a:cxnLst/>
              <a:rect l="l" t="t" r="r" b="b"/>
              <a:pathLst>
                <a:path w="10683" h="8675" extrusionOk="0">
                  <a:moveTo>
                    <a:pt x="1895" y="1"/>
                  </a:moveTo>
                  <a:cubicBezTo>
                    <a:pt x="845" y="1"/>
                    <a:pt x="1" y="845"/>
                    <a:pt x="1" y="1872"/>
                  </a:cubicBezTo>
                  <a:lnTo>
                    <a:pt x="1" y="5091"/>
                  </a:lnTo>
                  <a:cubicBezTo>
                    <a:pt x="1" y="6118"/>
                    <a:pt x="845" y="6962"/>
                    <a:pt x="1895" y="6962"/>
                  </a:cubicBezTo>
                  <a:lnTo>
                    <a:pt x="2101" y="6962"/>
                  </a:lnTo>
                  <a:lnTo>
                    <a:pt x="2101" y="8674"/>
                  </a:lnTo>
                  <a:lnTo>
                    <a:pt x="3812" y="6962"/>
                  </a:lnTo>
                  <a:lnTo>
                    <a:pt x="4748" y="6962"/>
                  </a:lnTo>
                  <a:lnTo>
                    <a:pt x="4748" y="5570"/>
                  </a:lnTo>
                  <a:cubicBezTo>
                    <a:pt x="4748" y="4406"/>
                    <a:pt x="5684" y="3470"/>
                    <a:pt x="6848" y="3470"/>
                  </a:cubicBezTo>
                  <a:lnTo>
                    <a:pt x="10683" y="3470"/>
                  </a:lnTo>
                  <a:lnTo>
                    <a:pt x="10683" y="1872"/>
                  </a:lnTo>
                  <a:cubicBezTo>
                    <a:pt x="10683" y="845"/>
                    <a:pt x="9838" y="1"/>
                    <a:pt x="8811" y="1"/>
                  </a:cubicBezTo>
                  <a:close/>
                </a:path>
              </a:pathLst>
            </a:custGeom>
            <a:solidFill>
              <a:srgbClr val="F7692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72" name="Google Shape;372;gf919c1f4cf_0_22"/>
            <p:cNvSpPr/>
            <p:nvPr/>
          </p:nvSpPr>
          <p:spPr>
            <a:xfrm>
              <a:off x="1505213" y="3198175"/>
              <a:ext cx="267075" cy="216875"/>
            </a:xfrm>
            <a:custGeom>
              <a:avLst/>
              <a:gdLst/>
              <a:ahLst/>
              <a:cxnLst/>
              <a:rect l="l" t="t" r="r" b="b"/>
              <a:pathLst>
                <a:path w="10683" h="8675" extrusionOk="0">
                  <a:moveTo>
                    <a:pt x="1872" y="1"/>
                  </a:moveTo>
                  <a:cubicBezTo>
                    <a:pt x="845" y="1"/>
                    <a:pt x="1" y="845"/>
                    <a:pt x="1" y="1872"/>
                  </a:cubicBezTo>
                  <a:lnTo>
                    <a:pt x="1" y="5091"/>
                  </a:lnTo>
                  <a:cubicBezTo>
                    <a:pt x="1" y="6141"/>
                    <a:pt x="845" y="6962"/>
                    <a:pt x="1872" y="6962"/>
                  </a:cubicBezTo>
                  <a:lnTo>
                    <a:pt x="6871" y="6962"/>
                  </a:lnTo>
                  <a:lnTo>
                    <a:pt x="8583" y="8674"/>
                  </a:lnTo>
                  <a:lnTo>
                    <a:pt x="8583" y="6962"/>
                  </a:lnTo>
                  <a:lnTo>
                    <a:pt x="8788" y="6962"/>
                  </a:lnTo>
                  <a:cubicBezTo>
                    <a:pt x="9838" y="6962"/>
                    <a:pt x="10683" y="6141"/>
                    <a:pt x="10683" y="5091"/>
                  </a:cubicBezTo>
                  <a:lnTo>
                    <a:pt x="10683" y="1872"/>
                  </a:lnTo>
                  <a:cubicBezTo>
                    <a:pt x="10683" y="845"/>
                    <a:pt x="9838" y="1"/>
                    <a:pt x="8788" y="1"/>
                  </a:cubicBezTo>
                  <a:close/>
                </a:path>
              </a:pathLst>
            </a:custGeom>
            <a:solidFill>
              <a:srgbClr val="F7692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73" name="Google Shape;373;gf919c1f4cf_0_22"/>
            <p:cNvSpPr/>
            <p:nvPr/>
          </p:nvSpPr>
          <p:spPr>
            <a:xfrm>
              <a:off x="1401938" y="3136550"/>
              <a:ext cx="219150" cy="10875"/>
            </a:xfrm>
            <a:custGeom>
              <a:avLst/>
              <a:gdLst/>
              <a:ahLst/>
              <a:cxnLst/>
              <a:rect l="l" t="t" r="r" b="b"/>
              <a:pathLst>
                <a:path w="8766" h="435" extrusionOk="0">
                  <a:moveTo>
                    <a:pt x="229" y="0"/>
                  </a:moveTo>
                  <a:cubicBezTo>
                    <a:pt x="114" y="0"/>
                    <a:pt x="0" y="92"/>
                    <a:pt x="0" y="229"/>
                  </a:cubicBezTo>
                  <a:cubicBezTo>
                    <a:pt x="0" y="343"/>
                    <a:pt x="114" y="434"/>
                    <a:pt x="229" y="434"/>
                  </a:cubicBezTo>
                  <a:lnTo>
                    <a:pt x="8537" y="434"/>
                  </a:lnTo>
                  <a:cubicBezTo>
                    <a:pt x="8674" y="434"/>
                    <a:pt x="8765" y="343"/>
                    <a:pt x="8765" y="229"/>
                  </a:cubicBezTo>
                  <a:cubicBezTo>
                    <a:pt x="8765" y="92"/>
                    <a:pt x="8674" y="0"/>
                    <a:pt x="8537" y="0"/>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74" name="Google Shape;374;gf919c1f4cf_0_22"/>
            <p:cNvSpPr/>
            <p:nvPr/>
          </p:nvSpPr>
          <p:spPr>
            <a:xfrm>
              <a:off x="1401938" y="3158800"/>
              <a:ext cx="219150" cy="10875"/>
            </a:xfrm>
            <a:custGeom>
              <a:avLst/>
              <a:gdLst/>
              <a:ahLst/>
              <a:cxnLst/>
              <a:rect l="l" t="t" r="r" b="b"/>
              <a:pathLst>
                <a:path w="8766" h="435" extrusionOk="0">
                  <a:moveTo>
                    <a:pt x="229" y="1"/>
                  </a:moveTo>
                  <a:cubicBezTo>
                    <a:pt x="114" y="1"/>
                    <a:pt x="0" y="92"/>
                    <a:pt x="0" y="206"/>
                  </a:cubicBezTo>
                  <a:cubicBezTo>
                    <a:pt x="0" y="343"/>
                    <a:pt x="114" y="434"/>
                    <a:pt x="229" y="434"/>
                  </a:cubicBezTo>
                  <a:lnTo>
                    <a:pt x="8537" y="434"/>
                  </a:lnTo>
                  <a:cubicBezTo>
                    <a:pt x="8674" y="434"/>
                    <a:pt x="8765" y="343"/>
                    <a:pt x="8765" y="206"/>
                  </a:cubicBezTo>
                  <a:cubicBezTo>
                    <a:pt x="8765" y="92"/>
                    <a:pt x="8674" y="1"/>
                    <a:pt x="8537" y="1"/>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75" name="Google Shape;375;gf919c1f4cf_0_22"/>
            <p:cNvSpPr/>
            <p:nvPr/>
          </p:nvSpPr>
          <p:spPr>
            <a:xfrm>
              <a:off x="1401938" y="3180475"/>
              <a:ext cx="134125" cy="11450"/>
            </a:xfrm>
            <a:custGeom>
              <a:avLst/>
              <a:gdLst/>
              <a:ahLst/>
              <a:cxnLst/>
              <a:rect l="l" t="t" r="r" b="b"/>
              <a:pathLst>
                <a:path w="5365" h="458" extrusionOk="0">
                  <a:moveTo>
                    <a:pt x="229" y="1"/>
                  </a:moveTo>
                  <a:cubicBezTo>
                    <a:pt x="114" y="1"/>
                    <a:pt x="0" y="115"/>
                    <a:pt x="0" y="229"/>
                  </a:cubicBezTo>
                  <a:cubicBezTo>
                    <a:pt x="0" y="343"/>
                    <a:pt x="114" y="457"/>
                    <a:pt x="229" y="457"/>
                  </a:cubicBezTo>
                  <a:lnTo>
                    <a:pt x="4428" y="457"/>
                  </a:lnTo>
                  <a:cubicBezTo>
                    <a:pt x="4657" y="298"/>
                    <a:pt x="4976" y="138"/>
                    <a:pt x="5364" y="1"/>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76" name="Google Shape;376;gf919c1f4cf_0_22"/>
            <p:cNvSpPr/>
            <p:nvPr/>
          </p:nvSpPr>
          <p:spPr>
            <a:xfrm>
              <a:off x="1401938" y="3202750"/>
              <a:ext cx="97025" cy="11425"/>
            </a:xfrm>
            <a:custGeom>
              <a:avLst/>
              <a:gdLst/>
              <a:ahLst/>
              <a:cxnLst/>
              <a:rect l="l" t="t" r="r" b="b"/>
              <a:pathLst>
                <a:path w="3881" h="457" extrusionOk="0">
                  <a:moveTo>
                    <a:pt x="229" y="0"/>
                  </a:moveTo>
                  <a:cubicBezTo>
                    <a:pt x="114" y="0"/>
                    <a:pt x="0" y="114"/>
                    <a:pt x="0" y="228"/>
                  </a:cubicBezTo>
                  <a:cubicBezTo>
                    <a:pt x="0" y="343"/>
                    <a:pt x="114" y="457"/>
                    <a:pt x="229" y="457"/>
                  </a:cubicBezTo>
                  <a:lnTo>
                    <a:pt x="3607" y="457"/>
                  </a:lnTo>
                  <a:cubicBezTo>
                    <a:pt x="3698" y="274"/>
                    <a:pt x="3789" y="114"/>
                    <a:pt x="3881" y="0"/>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77" name="Google Shape;377;gf919c1f4cf_0_22"/>
            <p:cNvSpPr/>
            <p:nvPr/>
          </p:nvSpPr>
          <p:spPr>
            <a:xfrm>
              <a:off x="1401938" y="3225000"/>
              <a:ext cx="70775" cy="10875"/>
            </a:xfrm>
            <a:custGeom>
              <a:avLst/>
              <a:gdLst/>
              <a:ahLst/>
              <a:cxnLst/>
              <a:rect l="l" t="t" r="r" b="b"/>
              <a:pathLst>
                <a:path w="2831" h="435" extrusionOk="0">
                  <a:moveTo>
                    <a:pt x="229" y="0"/>
                  </a:moveTo>
                  <a:cubicBezTo>
                    <a:pt x="114" y="0"/>
                    <a:pt x="0" y="92"/>
                    <a:pt x="0" y="229"/>
                  </a:cubicBezTo>
                  <a:cubicBezTo>
                    <a:pt x="0" y="343"/>
                    <a:pt x="114" y="434"/>
                    <a:pt x="229" y="434"/>
                  </a:cubicBezTo>
                  <a:lnTo>
                    <a:pt x="2602" y="434"/>
                  </a:lnTo>
                  <a:cubicBezTo>
                    <a:pt x="2716" y="434"/>
                    <a:pt x="2831" y="343"/>
                    <a:pt x="2831" y="229"/>
                  </a:cubicBezTo>
                  <a:cubicBezTo>
                    <a:pt x="2831" y="92"/>
                    <a:pt x="2716" y="0"/>
                    <a:pt x="2602" y="0"/>
                  </a:cubicBez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78" name="Google Shape;378;gf919c1f4cf_0_22"/>
            <p:cNvSpPr/>
            <p:nvPr/>
          </p:nvSpPr>
          <p:spPr>
            <a:xfrm>
              <a:off x="1619913" y="3238700"/>
              <a:ext cx="43975" cy="81050"/>
            </a:xfrm>
            <a:custGeom>
              <a:avLst/>
              <a:gdLst/>
              <a:ahLst/>
              <a:cxnLst/>
              <a:rect l="l" t="t" r="r" b="b"/>
              <a:pathLst>
                <a:path w="1759" h="3242" extrusionOk="0">
                  <a:moveTo>
                    <a:pt x="799" y="0"/>
                  </a:moveTo>
                  <a:cubicBezTo>
                    <a:pt x="411" y="0"/>
                    <a:pt x="1" y="160"/>
                    <a:pt x="1" y="160"/>
                  </a:cubicBezTo>
                  <a:lnTo>
                    <a:pt x="46" y="639"/>
                  </a:lnTo>
                  <a:cubicBezTo>
                    <a:pt x="46" y="639"/>
                    <a:pt x="389" y="548"/>
                    <a:pt x="708" y="548"/>
                  </a:cubicBezTo>
                  <a:cubicBezTo>
                    <a:pt x="1028" y="548"/>
                    <a:pt x="1096" y="685"/>
                    <a:pt x="1096" y="845"/>
                  </a:cubicBezTo>
                  <a:cubicBezTo>
                    <a:pt x="1096" y="1004"/>
                    <a:pt x="1050" y="1073"/>
                    <a:pt x="708" y="1347"/>
                  </a:cubicBezTo>
                  <a:cubicBezTo>
                    <a:pt x="457" y="1552"/>
                    <a:pt x="389" y="1666"/>
                    <a:pt x="389" y="1803"/>
                  </a:cubicBezTo>
                  <a:cubicBezTo>
                    <a:pt x="389" y="2054"/>
                    <a:pt x="525" y="2214"/>
                    <a:pt x="525" y="2214"/>
                  </a:cubicBezTo>
                  <a:lnTo>
                    <a:pt x="1028" y="2214"/>
                  </a:lnTo>
                  <a:lnTo>
                    <a:pt x="1028" y="2077"/>
                  </a:lnTo>
                  <a:cubicBezTo>
                    <a:pt x="1028" y="1940"/>
                    <a:pt x="1050" y="1849"/>
                    <a:pt x="1370" y="1598"/>
                  </a:cubicBezTo>
                  <a:cubicBezTo>
                    <a:pt x="1690" y="1347"/>
                    <a:pt x="1758" y="1187"/>
                    <a:pt x="1758" y="753"/>
                  </a:cubicBezTo>
                  <a:cubicBezTo>
                    <a:pt x="1758" y="228"/>
                    <a:pt x="1461" y="0"/>
                    <a:pt x="799" y="0"/>
                  </a:cubicBezTo>
                  <a:close/>
                  <a:moveTo>
                    <a:pt x="411" y="2488"/>
                  </a:moveTo>
                  <a:lnTo>
                    <a:pt x="411" y="3241"/>
                  </a:lnTo>
                  <a:lnTo>
                    <a:pt x="1096" y="3241"/>
                  </a:lnTo>
                  <a:lnTo>
                    <a:pt x="1096" y="2488"/>
                  </a:lnTo>
                  <a:close/>
                </a:path>
              </a:pathLst>
            </a:custGeom>
            <a:solidFill>
              <a:srgbClr val="FBFBF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379" name="Google Shape;379;gf919c1f4cf_0_22"/>
          <p:cNvGrpSpPr/>
          <p:nvPr/>
        </p:nvGrpSpPr>
        <p:grpSpPr>
          <a:xfrm>
            <a:off x="3596977" y="3432515"/>
            <a:ext cx="366769" cy="419368"/>
            <a:chOff x="4445838" y="3151163"/>
            <a:chExt cx="258525" cy="295600"/>
          </a:xfrm>
        </p:grpSpPr>
        <p:sp>
          <p:nvSpPr>
            <p:cNvPr id="380" name="Google Shape;380;gf919c1f4cf_0_22"/>
            <p:cNvSpPr/>
            <p:nvPr/>
          </p:nvSpPr>
          <p:spPr>
            <a:xfrm>
              <a:off x="4461813" y="3151163"/>
              <a:ext cx="242550" cy="280775"/>
            </a:xfrm>
            <a:custGeom>
              <a:avLst/>
              <a:gdLst/>
              <a:ahLst/>
              <a:cxnLst/>
              <a:rect l="l" t="t" r="r" b="b"/>
              <a:pathLst>
                <a:path w="9702" h="11231" extrusionOk="0">
                  <a:moveTo>
                    <a:pt x="503" y="0"/>
                  </a:moveTo>
                  <a:cubicBezTo>
                    <a:pt x="229" y="0"/>
                    <a:pt x="0" y="228"/>
                    <a:pt x="0" y="502"/>
                  </a:cubicBezTo>
                  <a:lnTo>
                    <a:pt x="0" y="10728"/>
                  </a:lnTo>
                  <a:cubicBezTo>
                    <a:pt x="0" y="11002"/>
                    <a:pt x="229" y="11230"/>
                    <a:pt x="503" y="11230"/>
                  </a:cubicBezTo>
                  <a:lnTo>
                    <a:pt x="9176" y="11230"/>
                  </a:lnTo>
                  <a:cubicBezTo>
                    <a:pt x="9473" y="11230"/>
                    <a:pt x="9701" y="11002"/>
                    <a:pt x="9701" y="10728"/>
                  </a:cubicBezTo>
                  <a:lnTo>
                    <a:pt x="9701" y="2693"/>
                  </a:lnTo>
                  <a:lnTo>
                    <a:pt x="9701" y="502"/>
                  </a:lnTo>
                  <a:cubicBezTo>
                    <a:pt x="9701" y="228"/>
                    <a:pt x="9473" y="0"/>
                    <a:pt x="9176" y="0"/>
                  </a:cubicBezTo>
                  <a:close/>
                </a:path>
              </a:pathLst>
            </a:custGeom>
            <a:solidFill>
              <a:srgbClr val="D2491E"/>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1" name="Google Shape;381;gf919c1f4cf_0_22"/>
            <p:cNvSpPr/>
            <p:nvPr/>
          </p:nvSpPr>
          <p:spPr>
            <a:xfrm>
              <a:off x="4445838" y="3165413"/>
              <a:ext cx="242550" cy="281350"/>
            </a:xfrm>
            <a:custGeom>
              <a:avLst/>
              <a:gdLst/>
              <a:ahLst/>
              <a:cxnLst/>
              <a:rect l="l" t="t" r="r" b="b"/>
              <a:pathLst>
                <a:path w="9702" h="11254" extrusionOk="0">
                  <a:moveTo>
                    <a:pt x="502" y="1"/>
                  </a:moveTo>
                  <a:cubicBezTo>
                    <a:pt x="229" y="1"/>
                    <a:pt x="0" y="229"/>
                    <a:pt x="0" y="503"/>
                  </a:cubicBezTo>
                  <a:lnTo>
                    <a:pt x="0" y="10729"/>
                  </a:lnTo>
                  <a:cubicBezTo>
                    <a:pt x="0" y="11025"/>
                    <a:pt x="229" y="11254"/>
                    <a:pt x="502" y="11254"/>
                  </a:cubicBezTo>
                  <a:lnTo>
                    <a:pt x="9199" y="11254"/>
                  </a:lnTo>
                  <a:cubicBezTo>
                    <a:pt x="9473" y="11254"/>
                    <a:pt x="9701" y="11025"/>
                    <a:pt x="9701" y="10729"/>
                  </a:cubicBezTo>
                  <a:lnTo>
                    <a:pt x="9701" y="2694"/>
                  </a:lnTo>
                  <a:lnTo>
                    <a:pt x="7008" y="1"/>
                  </a:lnTo>
                  <a:close/>
                </a:path>
              </a:pathLst>
            </a:custGeom>
            <a:solidFill>
              <a:srgbClr val="EB3E35"/>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2" name="Google Shape;382;gf919c1f4cf_0_22"/>
            <p:cNvSpPr/>
            <p:nvPr/>
          </p:nvSpPr>
          <p:spPr>
            <a:xfrm>
              <a:off x="4621013" y="3165413"/>
              <a:ext cx="67375" cy="67375"/>
            </a:xfrm>
            <a:custGeom>
              <a:avLst/>
              <a:gdLst/>
              <a:ahLst/>
              <a:cxnLst/>
              <a:rect l="l" t="t" r="r" b="b"/>
              <a:pathLst>
                <a:path w="2695" h="2695" extrusionOk="0">
                  <a:moveTo>
                    <a:pt x="1" y="1"/>
                  </a:moveTo>
                  <a:lnTo>
                    <a:pt x="1" y="2192"/>
                  </a:lnTo>
                  <a:cubicBezTo>
                    <a:pt x="1" y="2466"/>
                    <a:pt x="229" y="2694"/>
                    <a:pt x="503" y="2694"/>
                  </a:cubicBezTo>
                  <a:lnTo>
                    <a:pt x="2694" y="2694"/>
                  </a:lnTo>
                  <a:lnTo>
                    <a:pt x="1" y="1"/>
                  </a:lnTo>
                  <a:close/>
                </a:path>
              </a:pathLst>
            </a:custGeom>
            <a:solidFill>
              <a:srgbClr val="D2491E"/>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3" name="Google Shape;383;gf919c1f4cf_0_22"/>
            <p:cNvSpPr/>
            <p:nvPr/>
          </p:nvSpPr>
          <p:spPr>
            <a:xfrm>
              <a:off x="4480063" y="3309788"/>
              <a:ext cx="174650" cy="10875"/>
            </a:xfrm>
            <a:custGeom>
              <a:avLst/>
              <a:gdLst/>
              <a:ahLst/>
              <a:cxnLst/>
              <a:rect l="l" t="t" r="r" b="b"/>
              <a:pathLst>
                <a:path w="6986" h="435" extrusionOk="0">
                  <a:moveTo>
                    <a:pt x="206" y="0"/>
                  </a:moveTo>
                  <a:cubicBezTo>
                    <a:pt x="92" y="0"/>
                    <a:pt x="1" y="115"/>
                    <a:pt x="1" y="229"/>
                  </a:cubicBezTo>
                  <a:cubicBezTo>
                    <a:pt x="1" y="343"/>
                    <a:pt x="92" y="434"/>
                    <a:pt x="206" y="434"/>
                  </a:cubicBezTo>
                  <a:lnTo>
                    <a:pt x="6757" y="434"/>
                  </a:lnTo>
                  <a:cubicBezTo>
                    <a:pt x="6871" y="434"/>
                    <a:pt x="6985" y="343"/>
                    <a:pt x="6985" y="229"/>
                  </a:cubicBezTo>
                  <a:cubicBezTo>
                    <a:pt x="6985" y="115"/>
                    <a:pt x="6871" y="0"/>
                    <a:pt x="6757"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4" name="Google Shape;384;gf919c1f4cf_0_22"/>
            <p:cNvSpPr/>
            <p:nvPr/>
          </p:nvSpPr>
          <p:spPr>
            <a:xfrm>
              <a:off x="4480063" y="3331463"/>
              <a:ext cx="174650" cy="10875"/>
            </a:xfrm>
            <a:custGeom>
              <a:avLst/>
              <a:gdLst/>
              <a:ahLst/>
              <a:cxnLst/>
              <a:rect l="l" t="t" r="r" b="b"/>
              <a:pathLst>
                <a:path w="6986" h="435" extrusionOk="0">
                  <a:moveTo>
                    <a:pt x="206" y="1"/>
                  </a:moveTo>
                  <a:cubicBezTo>
                    <a:pt x="92" y="1"/>
                    <a:pt x="1" y="115"/>
                    <a:pt x="1" y="229"/>
                  </a:cubicBezTo>
                  <a:cubicBezTo>
                    <a:pt x="1" y="343"/>
                    <a:pt x="92" y="434"/>
                    <a:pt x="206" y="434"/>
                  </a:cubicBezTo>
                  <a:lnTo>
                    <a:pt x="6757" y="434"/>
                  </a:lnTo>
                  <a:cubicBezTo>
                    <a:pt x="6871" y="434"/>
                    <a:pt x="6985" y="343"/>
                    <a:pt x="6985" y="229"/>
                  </a:cubicBezTo>
                  <a:cubicBezTo>
                    <a:pt x="6985" y="115"/>
                    <a:pt x="6871" y="1"/>
                    <a:pt x="6757"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5" name="Google Shape;385;gf919c1f4cf_0_22"/>
            <p:cNvSpPr/>
            <p:nvPr/>
          </p:nvSpPr>
          <p:spPr>
            <a:xfrm>
              <a:off x="4480063" y="3353163"/>
              <a:ext cx="174650" cy="10850"/>
            </a:xfrm>
            <a:custGeom>
              <a:avLst/>
              <a:gdLst/>
              <a:ahLst/>
              <a:cxnLst/>
              <a:rect l="l" t="t" r="r" b="b"/>
              <a:pathLst>
                <a:path w="6986" h="434" extrusionOk="0">
                  <a:moveTo>
                    <a:pt x="206" y="0"/>
                  </a:moveTo>
                  <a:cubicBezTo>
                    <a:pt x="92" y="0"/>
                    <a:pt x="1" y="114"/>
                    <a:pt x="1" y="228"/>
                  </a:cubicBezTo>
                  <a:cubicBezTo>
                    <a:pt x="1" y="343"/>
                    <a:pt x="92" y="434"/>
                    <a:pt x="206" y="434"/>
                  </a:cubicBezTo>
                  <a:lnTo>
                    <a:pt x="6757" y="434"/>
                  </a:lnTo>
                  <a:cubicBezTo>
                    <a:pt x="6871" y="434"/>
                    <a:pt x="6985" y="343"/>
                    <a:pt x="6985" y="228"/>
                  </a:cubicBezTo>
                  <a:cubicBezTo>
                    <a:pt x="6985" y="114"/>
                    <a:pt x="6871" y="0"/>
                    <a:pt x="6757"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6" name="Google Shape;386;gf919c1f4cf_0_22"/>
            <p:cNvSpPr/>
            <p:nvPr/>
          </p:nvSpPr>
          <p:spPr>
            <a:xfrm>
              <a:off x="4480063" y="3374838"/>
              <a:ext cx="174650" cy="10875"/>
            </a:xfrm>
            <a:custGeom>
              <a:avLst/>
              <a:gdLst/>
              <a:ahLst/>
              <a:cxnLst/>
              <a:rect l="l" t="t" r="r" b="b"/>
              <a:pathLst>
                <a:path w="6986" h="435" extrusionOk="0">
                  <a:moveTo>
                    <a:pt x="206" y="1"/>
                  </a:moveTo>
                  <a:cubicBezTo>
                    <a:pt x="92" y="1"/>
                    <a:pt x="1" y="92"/>
                    <a:pt x="1" y="229"/>
                  </a:cubicBezTo>
                  <a:cubicBezTo>
                    <a:pt x="1" y="343"/>
                    <a:pt x="92" y="434"/>
                    <a:pt x="206" y="434"/>
                  </a:cubicBezTo>
                  <a:lnTo>
                    <a:pt x="6757" y="434"/>
                  </a:lnTo>
                  <a:cubicBezTo>
                    <a:pt x="6871" y="434"/>
                    <a:pt x="6985" y="343"/>
                    <a:pt x="6985" y="229"/>
                  </a:cubicBezTo>
                  <a:cubicBezTo>
                    <a:pt x="6985" y="92"/>
                    <a:pt x="6871" y="1"/>
                    <a:pt x="6757"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87" name="Google Shape;387;gf919c1f4cf_0_22"/>
            <p:cNvSpPr/>
            <p:nvPr/>
          </p:nvSpPr>
          <p:spPr>
            <a:xfrm>
              <a:off x="4480063" y="3396513"/>
              <a:ext cx="84475" cy="10875"/>
            </a:xfrm>
            <a:custGeom>
              <a:avLst/>
              <a:gdLst/>
              <a:ahLst/>
              <a:cxnLst/>
              <a:rect l="l" t="t" r="r" b="b"/>
              <a:pathLst>
                <a:path w="3379" h="435" extrusionOk="0">
                  <a:moveTo>
                    <a:pt x="206" y="1"/>
                  </a:moveTo>
                  <a:cubicBezTo>
                    <a:pt x="92" y="1"/>
                    <a:pt x="1" y="92"/>
                    <a:pt x="1" y="229"/>
                  </a:cubicBezTo>
                  <a:cubicBezTo>
                    <a:pt x="1" y="343"/>
                    <a:pt x="92" y="435"/>
                    <a:pt x="206" y="435"/>
                  </a:cubicBezTo>
                  <a:lnTo>
                    <a:pt x="3151" y="435"/>
                  </a:lnTo>
                  <a:cubicBezTo>
                    <a:pt x="3288" y="435"/>
                    <a:pt x="3379" y="343"/>
                    <a:pt x="3379" y="229"/>
                  </a:cubicBezTo>
                  <a:cubicBezTo>
                    <a:pt x="3379" y="92"/>
                    <a:pt x="3288" y="1"/>
                    <a:pt x="3151"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388" name="Google Shape;388;gf919c1f4cf_0_22"/>
          <p:cNvGrpSpPr/>
          <p:nvPr/>
        </p:nvGrpSpPr>
        <p:grpSpPr>
          <a:xfrm>
            <a:off x="1974909" y="4235554"/>
            <a:ext cx="498634" cy="565341"/>
            <a:chOff x="5515418" y="1492268"/>
            <a:chExt cx="557196" cy="631736"/>
          </a:xfrm>
        </p:grpSpPr>
        <p:sp>
          <p:nvSpPr>
            <p:cNvPr id="389" name="Google Shape;389;gf919c1f4cf_0_22"/>
            <p:cNvSpPr/>
            <p:nvPr/>
          </p:nvSpPr>
          <p:spPr>
            <a:xfrm>
              <a:off x="5515418" y="1492268"/>
              <a:ext cx="557196" cy="631736"/>
            </a:xfrm>
            <a:custGeom>
              <a:avLst/>
              <a:gdLst/>
              <a:ahLst/>
              <a:cxnLst/>
              <a:rect l="l" t="t" r="r" b="b"/>
              <a:pathLst>
                <a:path w="15750" h="17857" extrusionOk="0">
                  <a:moveTo>
                    <a:pt x="7788" y="633"/>
                  </a:moveTo>
                  <a:cubicBezTo>
                    <a:pt x="9161" y="633"/>
                    <a:pt x="10576" y="1395"/>
                    <a:pt x="11162" y="2584"/>
                  </a:cubicBezTo>
                  <a:cubicBezTo>
                    <a:pt x="11641" y="3543"/>
                    <a:pt x="11573" y="4547"/>
                    <a:pt x="11253" y="5529"/>
                  </a:cubicBezTo>
                  <a:cubicBezTo>
                    <a:pt x="11116" y="5894"/>
                    <a:pt x="10957" y="6259"/>
                    <a:pt x="10797" y="6602"/>
                  </a:cubicBezTo>
                  <a:cubicBezTo>
                    <a:pt x="10307" y="7602"/>
                    <a:pt x="9123" y="8186"/>
                    <a:pt x="8040" y="8186"/>
                  </a:cubicBezTo>
                  <a:cubicBezTo>
                    <a:pt x="7961" y="8186"/>
                    <a:pt x="7884" y="8183"/>
                    <a:pt x="7807" y="8177"/>
                  </a:cubicBezTo>
                  <a:cubicBezTo>
                    <a:pt x="7767" y="8178"/>
                    <a:pt x="7728" y="8178"/>
                    <a:pt x="7689" y="8178"/>
                  </a:cubicBezTo>
                  <a:cubicBezTo>
                    <a:pt x="6210" y="8178"/>
                    <a:pt x="4941" y="7337"/>
                    <a:pt x="4474" y="5780"/>
                  </a:cubicBezTo>
                  <a:cubicBezTo>
                    <a:pt x="4223" y="4958"/>
                    <a:pt x="4041" y="4159"/>
                    <a:pt x="4200" y="3315"/>
                  </a:cubicBezTo>
                  <a:cubicBezTo>
                    <a:pt x="4451" y="1968"/>
                    <a:pt x="5433" y="1261"/>
                    <a:pt x="6643" y="827"/>
                  </a:cubicBezTo>
                  <a:cubicBezTo>
                    <a:pt x="7007" y="695"/>
                    <a:pt x="7396" y="633"/>
                    <a:pt x="7788" y="633"/>
                  </a:cubicBezTo>
                  <a:close/>
                  <a:moveTo>
                    <a:pt x="5705" y="8464"/>
                  </a:moveTo>
                  <a:cubicBezTo>
                    <a:pt x="5751" y="8464"/>
                    <a:pt x="5803" y="8480"/>
                    <a:pt x="5867" y="8519"/>
                  </a:cubicBezTo>
                  <a:cubicBezTo>
                    <a:pt x="6300" y="8747"/>
                    <a:pt x="6780" y="8816"/>
                    <a:pt x="7259" y="8884"/>
                  </a:cubicBezTo>
                  <a:cubicBezTo>
                    <a:pt x="7478" y="8916"/>
                    <a:pt x="7695" y="8932"/>
                    <a:pt x="7909" y="8932"/>
                  </a:cubicBezTo>
                  <a:cubicBezTo>
                    <a:pt x="8455" y="8932"/>
                    <a:pt x="8981" y="8830"/>
                    <a:pt x="9473" y="8633"/>
                  </a:cubicBezTo>
                  <a:cubicBezTo>
                    <a:pt x="9637" y="8563"/>
                    <a:pt x="9769" y="8527"/>
                    <a:pt x="9878" y="8527"/>
                  </a:cubicBezTo>
                  <a:cubicBezTo>
                    <a:pt x="10090" y="8527"/>
                    <a:pt x="10220" y="8659"/>
                    <a:pt x="10340" y="8930"/>
                  </a:cubicBezTo>
                  <a:cubicBezTo>
                    <a:pt x="9610" y="9432"/>
                    <a:pt x="8994" y="10094"/>
                    <a:pt x="8126" y="10391"/>
                  </a:cubicBezTo>
                  <a:cubicBezTo>
                    <a:pt x="7994" y="10430"/>
                    <a:pt x="7884" y="10455"/>
                    <a:pt x="7775" y="10455"/>
                  </a:cubicBezTo>
                  <a:cubicBezTo>
                    <a:pt x="7697" y="10455"/>
                    <a:pt x="7619" y="10442"/>
                    <a:pt x="7533" y="10413"/>
                  </a:cubicBezTo>
                  <a:cubicBezTo>
                    <a:pt x="6688" y="10117"/>
                    <a:pt x="6095" y="9500"/>
                    <a:pt x="5410" y="9021"/>
                  </a:cubicBezTo>
                  <a:cubicBezTo>
                    <a:pt x="5296" y="8953"/>
                    <a:pt x="5250" y="8884"/>
                    <a:pt x="5364" y="8793"/>
                  </a:cubicBezTo>
                  <a:cubicBezTo>
                    <a:pt x="5472" y="8685"/>
                    <a:pt x="5538" y="8464"/>
                    <a:pt x="5705" y="8464"/>
                  </a:cubicBezTo>
                  <a:close/>
                  <a:moveTo>
                    <a:pt x="4535" y="9281"/>
                  </a:moveTo>
                  <a:cubicBezTo>
                    <a:pt x="4848" y="9281"/>
                    <a:pt x="5148" y="9441"/>
                    <a:pt x="5456" y="9774"/>
                  </a:cubicBezTo>
                  <a:cubicBezTo>
                    <a:pt x="5912" y="10299"/>
                    <a:pt x="6620" y="10528"/>
                    <a:pt x="7236" y="10847"/>
                  </a:cubicBezTo>
                  <a:cubicBezTo>
                    <a:pt x="7442" y="10961"/>
                    <a:pt x="7533" y="11692"/>
                    <a:pt x="7350" y="11806"/>
                  </a:cubicBezTo>
                  <a:cubicBezTo>
                    <a:pt x="7319" y="11831"/>
                    <a:pt x="7287" y="11840"/>
                    <a:pt x="7253" y="11840"/>
                  </a:cubicBezTo>
                  <a:cubicBezTo>
                    <a:pt x="7163" y="11840"/>
                    <a:pt x="7068" y="11771"/>
                    <a:pt x="6985" y="11737"/>
                  </a:cubicBezTo>
                  <a:cubicBezTo>
                    <a:pt x="5958" y="11235"/>
                    <a:pt x="5022" y="10596"/>
                    <a:pt x="4132" y="9866"/>
                  </a:cubicBezTo>
                  <a:cubicBezTo>
                    <a:pt x="3995" y="9774"/>
                    <a:pt x="3858" y="9660"/>
                    <a:pt x="3767" y="9569"/>
                  </a:cubicBezTo>
                  <a:cubicBezTo>
                    <a:pt x="4037" y="9379"/>
                    <a:pt x="4290" y="9281"/>
                    <a:pt x="4535" y="9281"/>
                  </a:cubicBezTo>
                  <a:close/>
                  <a:moveTo>
                    <a:pt x="11097" y="9275"/>
                  </a:moveTo>
                  <a:cubicBezTo>
                    <a:pt x="11336" y="9275"/>
                    <a:pt x="11583" y="9377"/>
                    <a:pt x="11847" y="9592"/>
                  </a:cubicBezTo>
                  <a:cubicBezTo>
                    <a:pt x="10888" y="10391"/>
                    <a:pt x="9884" y="11144"/>
                    <a:pt x="8720" y="11692"/>
                  </a:cubicBezTo>
                  <a:cubicBezTo>
                    <a:pt x="8629" y="11737"/>
                    <a:pt x="8519" y="11842"/>
                    <a:pt x="8408" y="11842"/>
                  </a:cubicBezTo>
                  <a:cubicBezTo>
                    <a:pt x="8351" y="11842"/>
                    <a:pt x="8295" y="11815"/>
                    <a:pt x="8240" y="11737"/>
                  </a:cubicBezTo>
                  <a:cubicBezTo>
                    <a:pt x="8081" y="11509"/>
                    <a:pt x="8172" y="10961"/>
                    <a:pt x="8377" y="10870"/>
                  </a:cubicBezTo>
                  <a:cubicBezTo>
                    <a:pt x="8994" y="10528"/>
                    <a:pt x="9678" y="10299"/>
                    <a:pt x="10158" y="9797"/>
                  </a:cubicBezTo>
                  <a:cubicBezTo>
                    <a:pt x="10471" y="9458"/>
                    <a:pt x="10777" y="9275"/>
                    <a:pt x="11097" y="9275"/>
                  </a:cubicBezTo>
                  <a:close/>
                  <a:moveTo>
                    <a:pt x="12604" y="9878"/>
                  </a:moveTo>
                  <a:cubicBezTo>
                    <a:pt x="12715" y="9878"/>
                    <a:pt x="12845" y="9969"/>
                    <a:pt x="13079" y="10140"/>
                  </a:cubicBezTo>
                  <a:cubicBezTo>
                    <a:pt x="13992" y="10847"/>
                    <a:pt x="14563" y="11715"/>
                    <a:pt x="14563" y="12924"/>
                  </a:cubicBezTo>
                  <a:cubicBezTo>
                    <a:pt x="14563" y="13906"/>
                    <a:pt x="14677" y="14887"/>
                    <a:pt x="14768" y="15869"/>
                  </a:cubicBezTo>
                  <a:cubicBezTo>
                    <a:pt x="14835" y="16690"/>
                    <a:pt x="14492" y="17079"/>
                    <a:pt x="13717" y="17079"/>
                  </a:cubicBezTo>
                  <a:cubicBezTo>
                    <a:pt x="13695" y="17079"/>
                    <a:pt x="13673" y="17079"/>
                    <a:pt x="13650" y="17078"/>
                  </a:cubicBezTo>
                  <a:cubicBezTo>
                    <a:pt x="13363" y="17070"/>
                    <a:pt x="13076" y="17067"/>
                    <a:pt x="12790" y="17067"/>
                  </a:cubicBezTo>
                  <a:cubicBezTo>
                    <a:pt x="11970" y="17067"/>
                    <a:pt x="11154" y="17092"/>
                    <a:pt x="10335" y="17092"/>
                  </a:cubicBezTo>
                  <a:cubicBezTo>
                    <a:pt x="9851" y="17092"/>
                    <a:pt x="9367" y="17083"/>
                    <a:pt x="8880" y="17056"/>
                  </a:cubicBezTo>
                  <a:cubicBezTo>
                    <a:pt x="8195" y="17033"/>
                    <a:pt x="8195" y="17056"/>
                    <a:pt x="8218" y="16371"/>
                  </a:cubicBezTo>
                  <a:cubicBezTo>
                    <a:pt x="8240" y="16257"/>
                    <a:pt x="8218" y="16120"/>
                    <a:pt x="8218" y="16006"/>
                  </a:cubicBezTo>
                  <a:cubicBezTo>
                    <a:pt x="8195" y="14956"/>
                    <a:pt x="8400" y="13906"/>
                    <a:pt x="8240" y="12856"/>
                  </a:cubicBezTo>
                  <a:cubicBezTo>
                    <a:pt x="8218" y="12742"/>
                    <a:pt x="8240" y="12582"/>
                    <a:pt x="8355" y="12536"/>
                  </a:cubicBezTo>
                  <a:cubicBezTo>
                    <a:pt x="8743" y="12399"/>
                    <a:pt x="9085" y="12057"/>
                    <a:pt x="9427" y="11966"/>
                  </a:cubicBezTo>
                  <a:cubicBezTo>
                    <a:pt x="10318" y="11737"/>
                    <a:pt x="10911" y="11075"/>
                    <a:pt x="11687" y="10665"/>
                  </a:cubicBezTo>
                  <a:cubicBezTo>
                    <a:pt x="11870" y="10550"/>
                    <a:pt x="12029" y="10413"/>
                    <a:pt x="12166" y="10254"/>
                  </a:cubicBezTo>
                  <a:cubicBezTo>
                    <a:pt x="12374" y="9998"/>
                    <a:pt x="12477" y="9878"/>
                    <a:pt x="12604" y="9878"/>
                  </a:cubicBezTo>
                  <a:close/>
                  <a:moveTo>
                    <a:pt x="3087" y="9867"/>
                  </a:moveTo>
                  <a:cubicBezTo>
                    <a:pt x="3166" y="9867"/>
                    <a:pt x="3192" y="9953"/>
                    <a:pt x="3242" y="10003"/>
                  </a:cubicBezTo>
                  <a:cubicBezTo>
                    <a:pt x="3949" y="10847"/>
                    <a:pt x="4908" y="11372"/>
                    <a:pt x="5844" y="11851"/>
                  </a:cubicBezTo>
                  <a:cubicBezTo>
                    <a:pt x="6300" y="12080"/>
                    <a:pt x="6688" y="12422"/>
                    <a:pt x="7213" y="12513"/>
                  </a:cubicBezTo>
                  <a:cubicBezTo>
                    <a:pt x="7396" y="12536"/>
                    <a:pt x="7396" y="12742"/>
                    <a:pt x="7373" y="12879"/>
                  </a:cubicBezTo>
                  <a:cubicBezTo>
                    <a:pt x="7236" y="14180"/>
                    <a:pt x="7419" y="15481"/>
                    <a:pt x="7396" y="16759"/>
                  </a:cubicBezTo>
                  <a:cubicBezTo>
                    <a:pt x="7396" y="17010"/>
                    <a:pt x="7373" y="17056"/>
                    <a:pt x="7168" y="17056"/>
                  </a:cubicBezTo>
                  <a:cubicBezTo>
                    <a:pt x="7054" y="17048"/>
                    <a:pt x="6939" y="17045"/>
                    <a:pt x="6829" y="17045"/>
                  </a:cubicBezTo>
                  <a:cubicBezTo>
                    <a:pt x="6610" y="17045"/>
                    <a:pt x="6407" y="17056"/>
                    <a:pt x="6255" y="17056"/>
                  </a:cubicBezTo>
                  <a:cubicBezTo>
                    <a:pt x="5566" y="17069"/>
                    <a:pt x="4909" y="17107"/>
                    <a:pt x="4266" y="17107"/>
                  </a:cubicBezTo>
                  <a:cubicBezTo>
                    <a:pt x="3821" y="17107"/>
                    <a:pt x="3383" y="17089"/>
                    <a:pt x="2945" y="17033"/>
                  </a:cubicBezTo>
                  <a:cubicBezTo>
                    <a:pt x="2876" y="17024"/>
                    <a:pt x="2809" y="17020"/>
                    <a:pt x="2742" y="17020"/>
                  </a:cubicBezTo>
                  <a:cubicBezTo>
                    <a:pt x="2474" y="17020"/>
                    <a:pt x="2215" y="17078"/>
                    <a:pt x="1941" y="17078"/>
                  </a:cubicBezTo>
                  <a:cubicBezTo>
                    <a:pt x="1914" y="17079"/>
                    <a:pt x="1888" y="17080"/>
                    <a:pt x="1862" y="17080"/>
                  </a:cubicBezTo>
                  <a:cubicBezTo>
                    <a:pt x="1162" y="17080"/>
                    <a:pt x="824" y="16779"/>
                    <a:pt x="868" y="16074"/>
                  </a:cubicBezTo>
                  <a:cubicBezTo>
                    <a:pt x="913" y="14819"/>
                    <a:pt x="982" y="13563"/>
                    <a:pt x="1119" y="12308"/>
                  </a:cubicBezTo>
                  <a:cubicBezTo>
                    <a:pt x="1233" y="11144"/>
                    <a:pt x="2032" y="10482"/>
                    <a:pt x="2968" y="9911"/>
                  </a:cubicBezTo>
                  <a:cubicBezTo>
                    <a:pt x="3018" y="9880"/>
                    <a:pt x="3056" y="9867"/>
                    <a:pt x="3087" y="9867"/>
                  </a:cubicBezTo>
                  <a:close/>
                  <a:moveTo>
                    <a:pt x="7820" y="1"/>
                  </a:moveTo>
                  <a:cubicBezTo>
                    <a:pt x="7584" y="1"/>
                    <a:pt x="7343" y="17"/>
                    <a:pt x="7099" y="51"/>
                  </a:cubicBezTo>
                  <a:cubicBezTo>
                    <a:pt x="5182" y="370"/>
                    <a:pt x="3789" y="1375"/>
                    <a:pt x="3401" y="3429"/>
                  </a:cubicBezTo>
                  <a:cubicBezTo>
                    <a:pt x="3379" y="3566"/>
                    <a:pt x="3356" y="3726"/>
                    <a:pt x="3265" y="3794"/>
                  </a:cubicBezTo>
                  <a:cubicBezTo>
                    <a:pt x="2557" y="4365"/>
                    <a:pt x="2831" y="5095"/>
                    <a:pt x="2922" y="5780"/>
                  </a:cubicBezTo>
                  <a:cubicBezTo>
                    <a:pt x="2991" y="6214"/>
                    <a:pt x="3265" y="6670"/>
                    <a:pt x="3767" y="6784"/>
                  </a:cubicBezTo>
                  <a:cubicBezTo>
                    <a:pt x="4086" y="6830"/>
                    <a:pt x="4246" y="7013"/>
                    <a:pt x="4406" y="7218"/>
                  </a:cubicBezTo>
                  <a:cubicBezTo>
                    <a:pt x="4566" y="7401"/>
                    <a:pt x="4702" y="7606"/>
                    <a:pt x="4862" y="7766"/>
                  </a:cubicBezTo>
                  <a:cubicBezTo>
                    <a:pt x="5250" y="8154"/>
                    <a:pt x="5250" y="8314"/>
                    <a:pt x="4771" y="8565"/>
                  </a:cubicBezTo>
                  <a:cubicBezTo>
                    <a:pt x="4588" y="8656"/>
                    <a:pt x="4406" y="8770"/>
                    <a:pt x="4200" y="8816"/>
                  </a:cubicBezTo>
                  <a:cubicBezTo>
                    <a:pt x="3105" y="9044"/>
                    <a:pt x="2169" y="9592"/>
                    <a:pt x="1393" y="10368"/>
                  </a:cubicBezTo>
                  <a:cubicBezTo>
                    <a:pt x="913" y="10870"/>
                    <a:pt x="525" y="11463"/>
                    <a:pt x="366" y="12148"/>
                  </a:cubicBezTo>
                  <a:cubicBezTo>
                    <a:pt x="92" y="13244"/>
                    <a:pt x="23" y="14339"/>
                    <a:pt x="0" y="15595"/>
                  </a:cubicBezTo>
                  <a:cubicBezTo>
                    <a:pt x="92" y="16006"/>
                    <a:pt x="23" y="16622"/>
                    <a:pt x="411" y="17078"/>
                  </a:cubicBezTo>
                  <a:cubicBezTo>
                    <a:pt x="905" y="17658"/>
                    <a:pt x="1540" y="17834"/>
                    <a:pt x="2278" y="17834"/>
                  </a:cubicBezTo>
                  <a:cubicBezTo>
                    <a:pt x="2325" y="17834"/>
                    <a:pt x="2372" y="17833"/>
                    <a:pt x="2420" y="17832"/>
                  </a:cubicBezTo>
                  <a:cubicBezTo>
                    <a:pt x="2789" y="17822"/>
                    <a:pt x="3157" y="17818"/>
                    <a:pt x="3526" y="17818"/>
                  </a:cubicBezTo>
                  <a:cubicBezTo>
                    <a:pt x="4347" y="17818"/>
                    <a:pt x="5167" y="17835"/>
                    <a:pt x="5983" y="17835"/>
                  </a:cubicBezTo>
                  <a:cubicBezTo>
                    <a:pt x="6479" y="17835"/>
                    <a:pt x="6972" y="17829"/>
                    <a:pt x="7464" y="17809"/>
                  </a:cubicBezTo>
                  <a:cubicBezTo>
                    <a:pt x="7736" y="17799"/>
                    <a:pt x="8007" y="17796"/>
                    <a:pt x="8277" y="17796"/>
                  </a:cubicBezTo>
                  <a:cubicBezTo>
                    <a:pt x="9172" y="17796"/>
                    <a:pt x="10058" y="17835"/>
                    <a:pt x="10944" y="17835"/>
                  </a:cubicBezTo>
                  <a:cubicBezTo>
                    <a:pt x="11093" y="17835"/>
                    <a:pt x="11241" y="17834"/>
                    <a:pt x="11390" y="17832"/>
                  </a:cubicBezTo>
                  <a:cubicBezTo>
                    <a:pt x="11767" y="17820"/>
                    <a:pt x="12144" y="17809"/>
                    <a:pt x="12517" y="17809"/>
                  </a:cubicBezTo>
                  <a:cubicBezTo>
                    <a:pt x="12891" y="17809"/>
                    <a:pt x="13262" y="17820"/>
                    <a:pt x="13627" y="17855"/>
                  </a:cubicBezTo>
                  <a:cubicBezTo>
                    <a:pt x="13655" y="17856"/>
                    <a:pt x="13682" y="17857"/>
                    <a:pt x="13710" y="17857"/>
                  </a:cubicBezTo>
                  <a:cubicBezTo>
                    <a:pt x="14526" y="17857"/>
                    <a:pt x="15321" y="17212"/>
                    <a:pt x="15476" y="16439"/>
                  </a:cubicBezTo>
                  <a:cubicBezTo>
                    <a:pt x="15750" y="15230"/>
                    <a:pt x="15522" y="14043"/>
                    <a:pt x="15408" y="12856"/>
                  </a:cubicBezTo>
                  <a:cubicBezTo>
                    <a:pt x="15202" y="10847"/>
                    <a:pt x="13399" y="9272"/>
                    <a:pt x="11596" y="8861"/>
                  </a:cubicBezTo>
                  <a:cubicBezTo>
                    <a:pt x="11231" y="8770"/>
                    <a:pt x="10888" y="8633"/>
                    <a:pt x="10591" y="8382"/>
                  </a:cubicBezTo>
                  <a:cubicBezTo>
                    <a:pt x="10409" y="8222"/>
                    <a:pt x="10340" y="8062"/>
                    <a:pt x="10591" y="7880"/>
                  </a:cubicBezTo>
                  <a:cubicBezTo>
                    <a:pt x="11139" y="7469"/>
                    <a:pt x="11504" y="6921"/>
                    <a:pt x="12144" y="6579"/>
                  </a:cubicBezTo>
                  <a:cubicBezTo>
                    <a:pt x="12988" y="6122"/>
                    <a:pt x="13034" y="4570"/>
                    <a:pt x="12372" y="3840"/>
                  </a:cubicBezTo>
                  <a:cubicBezTo>
                    <a:pt x="12258" y="3703"/>
                    <a:pt x="12258" y="3543"/>
                    <a:pt x="12212" y="3383"/>
                  </a:cubicBezTo>
                  <a:cubicBezTo>
                    <a:pt x="11961" y="2242"/>
                    <a:pt x="11413" y="1261"/>
                    <a:pt x="10340" y="667"/>
                  </a:cubicBezTo>
                  <a:cubicBezTo>
                    <a:pt x="9547" y="234"/>
                    <a:pt x="8710" y="1"/>
                    <a:pt x="7820" y="1"/>
                  </a:cubicBezTo>
                  <a:close/>
                </a:path>
              </a:pathLst>
            </a:custGeom>
            <a:solidFill>
              <a:srgbClr val="000000"/>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90" name="Google Shape;390;gf919c1f4cf_0_22"/>
            <p:cNvSpPr/>
            <p:nvPr/>
          </p:nvSpPr>
          <p:spPr>
            <a:xfrm>
              <a:off x="5805294" y="1841719"/>
              <a:ext cx="234977" cy="255249"/>
            </a:xfrm>
            <a:custGeom>
              <a:avLst/>
              <a:gdLst/>
              <a:ahLst/>
              <a:cxnLst/>
              <a:rect l="l" t="t" r="r" b="b"/>
              <a:pathLst>
                <a:path w="6642" h="7215" extrusionOk="0">
                  <a:moveTo>
                    <a:pt x="4410" y="0"/>
                  </a:moveTo>
                  <a:cubicBezTo>
                    <a:pt x="4283" y="0"/>
                    <a:pt x="4180" y="120"/>
                    <a:pt x="3972" y="376"/>
                  </a:cubicBezTo>
                  <a:cubicBezTo>
                    <a:pt x="3835" y="535"/>
                    <a:pt x="3676" y="672"/>
                    <a:pt x="3493" y="787"/>
                  </a:cubicBezTo>
                  <a:cubicBezTo>
                    <a:pt x="2717" y="1197"/>
                    <a:pt x="2124" y="1859"/>
                    <a:pt x="1233" y="2088"/>
                  </a:cubicBezTo>
                  <a:cubicBezTo>
                    <a:pt x="891" y="2179"/>
                    <a:pt x="549" y="2521"/>
                    <a:pt x="161" y="2658"/>
                  </a:cubicBezTo>
                  <a:cubicBezTo>
                    <a:pt x="46" y="2704"/>
                    <a:pt x="24" y="2864"/>
                    <a:pt x="46" y="2978"/>
                  </a:cubicBezTo>
                  <a:cubicBezTo>
                    <a:pt x="206" y="4028"/>
                    <a:pt x="1" y="5078"/>
                    <a:pt x="24" y="6128"/>
                  </a:cubicBezTo>
                  <a:cubicBezTo>
                    <a:pt x="24" y="6242"/>
                    <a:pt x="46" y="6379"/>
                    <a:pt x="24" y="6493"/>
                  </a:cubicBezTo>
                  <a:cubicBezTo>
                    <a:pt x="1" y="7178"/>
                    <a:pt x="1" y="7155"/>
                    <a:pt x="686" y="7178"/>
                  </a:cubicBezTo>
                  <a:cubicBezTo>
                    <a:pt x="1173" y="7205"/>
                    <a:pt x="1657" y="7214"/>
                    <a:pt x="2141" y="7214"/>
                  </a:cubicBezTo>
                  <a:cubicBezTo>
                    <a:pt x="2960" y="7214"/>
                    <a:pt x="3776" y="7189"/>
                    <a:pt x="4596" y="7189"/>
                  </a:cubicBezTo>
                  <a:cubicBezTo>
                    <a:pt x="4882" y="7189"/>
                    <a:pt x="5169" y="7192"/>
                    <a:pt x="5456" y="7200"/>
                  </a:cubicBezTo>
                  <a:cubicBezTo>
                    <a:pt x="5479" y="7201"/>
                    <a:pt x="5501" y="7201"/>
                    <a:pt x="5523" y="7201"/>
                  </a:cubicBezTo>
                  <a:cubicBezTo>
                    <a:pt x="6298" y="7201"/>
                    <a:pt x="6641" y="6812"/>
                    <a:pt x="6574" y="5991"/>
                  </a:cubicBezTo>
                  <a:cubicBezTo>
                    <a:pt x="6483" y="5009"/>
                    <a:pt x="6369" y="4028"/>
                    <a:pt x="6369" y="3046"/>
                  </a:cubicBezTo>
                  <a:cubicBezTo>
                    <a:pt x="6369" y="1837"/>
                    <a:pt x="5798" y="969"/>
                    <a:pt x="4885" y="262"/>
                  </a:cubicBezTo>
                  <a:cubicBezTo>
                    <a:pt x="4651" y="91"/>
                    <a:pt x="4521" y="0"/>
                    <a:pt x="4410"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91" name="Google Shape;391;gf919c1f4cf_0_22"/>
            <p:cNvSpPr/>
            <p:nvPr/>
          </p:nvSpPr>
          <p:spPr>
            <a:xfrm>
              <a:off x="5658340" y="1514661"/>
              <a:ext cx="268940" cy="267206"/>
            </a:xfrm>
            <a:custGeom>
              <a:avLst/>
              <a:gdLst/>
              <a:ahLst/>
              <a:cxnLst/>
              <a:rect l="l" t="t" r="r" b="b"/>
              <a:pathLst>
                <a:path w="7602" h="7553" extrusionOk="0">
                  <a:moveTo>
                    <a:pt x="3748" y="0"/>
                  </a:moveTo>
                  <a:cubicBezTo>
                    <a:pt x="3356" y="0"/>
                    <a:pt x="2967" y="62"/>
                    <a:pt x="2603" y="194"/>
                  </a:cubicBezTo>
                  <a:cubicBezTo>
                    <a:pt x="1393" y="628"/>
                    <a:pt x="411" y="1335"/>
                    <a:pt x="160" y="2682"/>
                  </a:cubicBezTo>
                  <a:cubicBezTo>
                    <a:pt x="1" y="3526"/>
                    <a:pt x="183" y="4325"/>
                    <a:pt x="434" y="5147"/>
                  </a:cubicBezTo>
                  <a:cubicBezTo>
                    <a:pt x="901" y="6704"/>
                    <a:pt x="2170" y="7545"/>
                    <a:pt x="3649" y="7545"/>
                  </a:cubicBezTo>
                  <a:cubicBezTo>
                    <a:pt x="3688" y="7545"/>
                    <a:pt x="3727" y="7545"/>
                    <a:pt x="3767" y="7544"/>
                  </a:cubicBezTo>
                  <a:cubicBezTo>
                    <a:pt x="3844" y="7550"/>
                    <a:pt x="3921" y="7553"/>
                    <a:pt x="4000" y="7553"/>
                  </a:cubicBezTo>
                  <a:cubicBezTo>
                    <a:pt x="5083" y="7553"/>
                    <a:pt x="6267" y="6969"/>
                    <a:pt x="6757" y="5969"/>
                  </a:cubicBezTo>
                  <a:cubicBezTo>
                    <a:pt x="6917" y="5626"/>
                    <a:pt x="7076" y="5261"/>
                    <a:pt x="7213" y="4896"/>
                  </a:cubicBezTo>
                  <a:cubicBezTo>
                    <a:pt x="7533" y="3914"/>
                    <a:pt x="7601" y="2910"/>
                    <a:pt x="7122" y="1951"/>
                  </a:cubicBezTo>
                  <a:cubicBezTo>
                    <a:pt x="6536" y="762"/>
                    <a:pt x="5121" y="0"/>
                    <a:pt x="3748"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92" name="Google Shape;392;gf919c1f4cf_0_22"/>
            <p:cNvSpPr/>
            <p:nvPr/>
          </p:nvSpPr>
          <p:spPr>
            <a:xfrm>
              <a:off x="5801262" y="1820351"/>
              <a:ext cx="133267" cy="90885"/>
            </a:xfrm>
            <a:custGeom>
              <a:avLst/>
              <a:gdLst/>
              <a:ahLst/>
              <a:cxnLst/>
              <a:rect l="l" t="t" r="r" b="b"/>
              <a:pathLst>
                <a:path w="3767" h="2569" extrusionOk="0">
                  <a:moveTo>
                    <a:pt x="3017" y="1"/>
                  </a:moveTo>
                  <a:cubicBezTo>
                    <a:pt x="2697" y="1"/>
                    <a:pt x="2391" y="184"/>
                    <a:pt x="2078" y="523"/>
                  </a:cubicBezTo>
                  <a:cubicBezTo>
                    <a:pt x="1598" y="1025"/>
                    <a:pt x="914" y="1254"/>
                    <a:pt x="297" y="1596"/>
                  </a:cubicBezTo>
                  <a:cubicBezTo>
                    <a:pt x="92" y="1687"/>
                    <a:pt x="1" y="2235"/>
                    <a:pt x="160" y="2463"/>
                  </a:cubicBezTo>
                  <a:cubicBezTo>
                    <a:pt x="215" y="2541"/>
                    <a:pt x="271" y="2568"/>
                    <a:pt x="328" y="2568"/>
                  </a:cubicBezTo>
                  <a:cubicBezTo>
                    <a:pt x="439" y="2568"/>
                    <a:pt x="549" y="2463"/>
                    <a:pt x="640" y="2418"/>
                  </a:cubicBezTo>
                  <a:cubicBezTo>
                    <a:pt x="1804" y="1870"/>
                    <a:pt x="2808" y="1117"/>
                    <a:pt x="3767" y="318"/>
                  </a:cubicBezTo>
                  <a:cubicBezTo>
                    <a:pt x="3503" y="103"/>
                    <a:pt x="3256" y="1"/>
                    <a:pt x="3017"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93" name="Google Shape;393;gf919c1f4cf_0_22"/>
            <p:cNvSpPr/>
            <p:nvPr/>
          </p:nvSpPr>
          <p:spPr>
            <a:xfrm>
              <a:off x="5701146" y="1791696"/>
              <a:ext cx="180107" cy="70437"/>
            </a:xfrm>
            <a:custGeom>
              <a:avLst/>
              <a:gdLst/>
              <a:ahLst/>
              <a:cxnLst/>
              <a:rect l="l" t="t" r="r" b="b"/>
              <a:pathLst>
                <a:path w="5091" h="1991" extrusionOk="0">
                  <a:moveTo>
                    <a:pt x="455" y="0"/>
                  </a:moveTo>
                  <a:cubicBezTo>
                    <a:pt x="288" y="0"/>
                    <a:pt x="222" y="221"/>
                    <a:pt x="114" y="329"/>
                  </a:cubicBezTo>
                  <a:cubicBezTo>
                    <a:pt x="0" y="420"/>
                    <a:pt x="46" y="489"/>
                    <a:pt x="160" y="557"/>
                  </a:cubicBezTo>
                  <a:cubicBezTo>
                    <a:pt x="845" y="1036"/>
                    <a:pt x="1438" y="1653"/>
                    <a:pt x="2283" y="1949"/>
                  </a:cubicBezTo>
                  <a:cubicBezTo>
                    <a:pt x="2369" y="1978"/>
                    <a:pt x="2447" y="1991"/>
                    <a:pt x="2525" y="1991"/>
                  </a:cubicBezTo>
                  <a:cubicBezTo>
                    <a:pt x="2634" y="1991"/>
                    <a:pt x="2744" y="1966"/>
                    <a:pt x="2876" y="1927"/>
                  </a:cubicBezTo>
                  <a:cubicBezTo>
                    <a:pt x="3744" y="1630"/>
                    <a:pt x="4360" y="968"/>
                    <a:pt x="5090" y="466"/>
                  </a:cubicBezTo>
                  <a:cubicBezTo>
                    <a:pt x="4970" y="195"/>
                    <a:pt x="4840" y="63"/>
                    <a:pt x="4628" y="63"/>
                  </a:cubicBezTo>
                  <a:cubicBezTo>
                    <a:pt x="4519" y="63"/>
                    <a:pt x="4387" y="99"/>
                    <a:pt x="4223" y="169"/>
                  </a:cubicBezTo>
                  <a:cubicBezTo>
                    <a:pt x="3731" y="366"/>
                    <a:pt x="3205" y="468"/>
                    <a:pt x="2659" y="468"/>
                  </a:cubicBezTo>
                  <a:cubicBezTo>
                    <a:pt x="2445" y="468"/>
                    <a:pt x="2228" y="452"/>
                    <a:pt x="2009" y="420"/>
                  </a:cubicBezTo>
                  <a:cubicBezTo>
                    <a:pt x="1530" y="352"/>
                    <a:pt x="1050" y="283"/>
                    <a:pt x="617" y="55"/>
                  </a:cubicBezTo>
                  <a:cubicBezTo>
                    <a:pt x="553" y="16"/>
                    <a:pt x="501" y="0"/>
                    <a:pt x="455"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94" name="Google Shape;394;gf919c1f4cf_0_22"/>
            <p:cNvSpPr/>
            <p:nvPr/>
          </p:nvSpPr>
          <p:spPr>
            <a:xfrm>
              <a:off x="5544533" y="1841330"/>
              <a:ext cx="233350" cy="256133"/>
            </a:xfrm>
            <a:custGeom>
              <a:avLst/>
              <a:gdLst/>
              <a:ahLst/>
              <a:cxnLst/>
              <a:rect l="l" t="t" r="r" b="b"/>
              <a:pathLst>
                <a:path w="6596" h="7240" extrusionOk="0">
                  <a:moveTo>
                    <a:pt x="2264" y="0"/>
                  </a:moveTo>
                  <a:cubicBezTo>
                    <a:pt x="2233" y="0"/>
                    <a:pt x="2195" y="13"/>
                    <a:pt x="2145" y="44"/>
                  </a:cubicBezTo>
                  <a:cubicBezTo>
                    <a:pt x="1209" y="615"/>
                    <a:pt x="410" y="1277"/>
                    <a:pt x="296" y="2441"/>
                  </a:cubicBezTo>
                  <a:cubicBezTo>
                    <a:pt x="159" y="3696"/>
                    <a:pt x="90" y="4952"/>
                    <a:pt x="45" y="6207"/>
                  </a:cubicBezTo>
                  <a:cubicBezTo>
                    <a:pt x="1" y="6912"/>
                    <a:pt x="339" y="7213"/>
                    <a:pt x="1039" y="7213"/>
                  </a:cubicBezTo>
                  <a:cubicBezTo>
                    <a:pt x="1065" y="7213"/>
                    <a:pt x="1091" y="7212"/>
                    <a:pt x="1118" y="7211"/>
                  </a:cubicBezTo>
                  <a:cubicBezTo>
                    <a:pt x="1392" y="7211"/>
                    <a:pt x="1651" y="7153"/>
                    <a:pt x="1919" y="7153"/>
                  </a:cubicBezTo>
                  <a:cubicBezTo>
                    <a:pt x="1986" y="7153"/>
                    <a:pt x="2053" y="7157"/>
                    <a:pt x="2122" y="7166"/>
                  </a:cubicBezTo>
                  <a:cubicBezTo>
                    <a:pt x="2560" y="7222"/>
                    <a:pt x="2998" y="7240"/>
                    <a:pt x="3443" y="7240"/>
                  </a:cubicBezTo>
                  <a:cubicBezTo>
                    <a:pt x="4086" y="7240"/>
                    <a:pt x="4743" y="7202"/>
                    <a:pt x="5432" y="7189"/>
                  </a:cubicBezTo>
                  <a:cubicBezTo>
                    <a:pt x="5584" y="7189"/>
                    <a:pt x="5787" y="7178"/>
                    <a:pt x="6006" y="7178"/>
                  </a:cubicBezTo>
                  <a:cubicBezTo>
                    <a:pt x="6116" y="7178"/>
                    <a:pt x="6231" y="7181"/>
                    <a:pt x="6345" y="7189"/>
                  </a:cubicBezTo>
                  <a:cubicBezTo>
                    <a:pt x="6550" y="7189"/>
                    <a:pt x="6573" y="7143"/>
                    <a:pt x="6573" y="6892"/>
                  </a:cubicBezTo>
                  <a:cubicBezTo>
                    <a:pt x="6596" y="5614"/>
                    <a:pt x="6413" y="4313"/>
                    <a:pt x="6550" y="3012"/>
                  </a:cubicBezTo>
                  <a:cubicBezTo>
                    <a:pt x="6573" y="2875"/>
                    <a:pt x="6573" y="2669"/>
                    <a:pt x="6390" y="2646"/>
                  </a:cubicBezTo>
                  <a:cubicBezTo>
                    <a:pt x="5865" y="2555"/>
                    <a:pt x="5477" y="2213"/>
                    <a:pt x="5021" y="1984"/>
                  </a:cubicBezTo>
                  <a:cubicBezTo>
                    <a:pt x="4085" y="1505"/>
                    <a:pt x="3126" y="980"/>
                    <a:pt x="2419" y="136"/>
                  </a:cubicBezTo>
                  <a:cubicBezTo>
                    <a:pt x="2369" y="86"/>
                    <a:pt x="2343" y="0"/>
                    <a:pt x="2264" y="0"/>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95" name="Google Shape;395;gf919c1f4cf_0_22"/>
            <p:cNvSpPr/>
            <p:nvPr/>
          </p:nvSpPr>
          <p:spPr>
            <a:xfrm>
              <a:off x="5648647" y="1820564"/>
              <a:ext cx="133267" cy="90602"/>
            </a:xfrm>
            <a:custGeom>
              <a:avLst/>
              <a:gdLst/>
              <a:ahLst/>
              <a:cxnLst/>
              <a:rect l="l" t="t" r="r" b="b"/>
              <a:pathLst>
                <a:path w="3767" h="2561" extrusionOk="0">
                  <a:moveTo>
                    <a:pt x="769" y="1"/>
                  </a:moveTo>
                  <a:cubicBezTo>
                    <a:pt x="524" y="1"/>
                    <a:pt x="271" y="99"/>
                    <a:pt x="1" y="289"/>
                  </a:cubicBezTo>
                  <a:cubicBezTo>
                    <a:pt x="92" y="380"/>
                    <a:pt x="229" y="494"/>
                    <a:pt x="366" y="586"/>
                  </a:cubicBezTo>
                  <a:cubicBezTo>
                    <a:pt x="1256" y="1316"/>
                    <a:pt x="2192" y="1955"/>
                    <a:pt x="3219" y="2457"/>
                  </a:cubicBezTo>
                  <a:cubicBezTo>
                    <a:pt x="3302" y="2491"/>
                    <a:pt x="3397" y="2560"/>
                    <a:pt x="3487" y="2560"/>
                  </a:cubicBezTo>
                  <a:cubicBezTo>
                    <a:pt x="3521" y="2560"/>
                    <a:pt x="3553" y="2551"/>
                    <a:pt x="3584" y="2526"/>
                  </a:cubicBezTo>
                  <a:cubicBezTo>
                    <a:pt x="3767" y="2412"/>
                    <a:pt x="3676" y="1681"/>
                    <a:pt x="3470" y="1567"/>
                  </a:cubicBezTo>
                  <a:cubicBezTo>
                    <a:pt x="2854" y="1248"/>
                    <a:pt x="2146" y="1019"/>
                    <a:pt x="1690" y="494"/>
                  </a:cubicBezTo>
                  <a:cubicBezTo>
                    <a:pt x="1382" y="161"/>
                    <a:pt x="1082" y="1"/>
                    <a:pt x="769" y="1"/>
                  </a:cubicBez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396" name="Google Shape;396;gf919c1f4cf_0_22"/>
          <p:cNvGrpSpPr/>
          <p:nvPr/>
        </p:nvGrpSpPr>
        <p:grpSpPr>
          <a:xfrm>
            <a:off x="4988710" y="4167305"/>
            <a:ext cx="696772" cy="565490"/>
            <a:chOff x="240750" y="2514750"/>
            <a:chExt cx="921900" cy="748200"/>
          </a:xfrm>
        </p:grpSpPr>
        <p:sp>
          <p:nvSpPr>
            <p:cNvPr id="397" name="Google Shape;397;gf919c1f4cf_0_22"/>
            <p:cNvSpPr/>
            <p:nvPr/>
          </p:nvSpPr>
          <p:spPr>
            <a:xfrm>
              <a:off x="516125" y="2533900"/>
              <a:ext cx="646525" cy="715175"/>
            </a:xfrm>
            <a:custGeom>
              <a:avLst/>
              <a:gdLst/>
              <a:ahLst/>
              <a:cxnLst/>
              <a:rect l="l" t="t" r="r" b="b"/>
              <a:pathLst>
                <a:path w="25861" h="28607" extrusionOk="0">
                  <a:moveTo>
                    <a:pt x="8691" y="1"/>
                  </a:moveTo>
                  <a:lnTo>
                    <a:pt x="0" y="21686"/>
                  </a:lnTo>
                  <a:lnTo>
                    <a:pt x="17170" y="28607"/>
                  </a:lnTo>
                  <a:lnTo>
                    <a:pt x="25860" y="6921"/>
                  </a:lnTo>
                  <a:lnTo>
                    <a:pt x="8691" y="1"/>
                  </a:ln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98" name="Google Shape;398;gf919c1f4cf_0_22"/>
            <p:cNvSpPr/>
            <p:nvPr/>
          </p:nvSpPr>
          <p:spPr>
            <a:xfrm>
              <a:off x="763750" y="2614800"/>
              <a:ext cx="60775" cy="52850"/>
            </a:xfrm>
            <a:custGeom>
              <a:avLst/>
              <a:gdLst/>
              <a:ahLst/>
              <a:cxnLst/>
              <a:rect l="l" t="t" r="r" b="b"/>
              <a:pathLst>
                <a:path w="2431" h="2114" extrusionOk="0">
                  <a:moveTo>
                    <a:pt x="1238" y="1"/>
                  </a:moveTo>
                  <a:cubicBezTo>
                    <a:pt x="849" y="1"/>
                    <a:pt x="399" y="290"/>
                    <a:pt x="212" y="727"/>
                  </a:cubicBezTo>
                  <a:cubicBezTo>
                    <a:pt x="1" y="1176"/>
                    <a:pt x="318" y="1836"/>
                    <a:pt x="872" y="2048"/>
                  </a:cubicBezTo>
                  <a:cubicBezTo>
                    <a:pt x="968" y="2092"/>
                    <a:pt x="1073" y="2113"/>
                    <a:pt x="1181" y="2113"/>
                  </a:cubicBezTo>
                  <a:cubicBezTo>
                    <a:pt x="1582" y="2113"/>
                    <a:pt x="2027" y="1824"/>
                    <a:pt x="2193" y="1387"/>
                  </a:cubicBezTo>
                  <a:cubicBezTo>
                    <a:pt x="2431" y="938"/>
                    <a:pt x="2088" y="278"/>
                    <a:pt x="1533" y="66"/>
                  </a:cubicBezTo>
                  <a:cubicBezTo>
                    <a:pt x="1443" y="22"/>
                    <a:pt x="1343" y="1"/>
                    <a:pt x="1238"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99" name="Google Shape;399;gf919c1f4cf_0_22"/>
            <p:cNvSpPr/>
            <p:nvPr/>
          </p:nvSpPr>
          <p:spPr>
            <a:xfrm>
              <a:off x="725450" y="2664250"/>
              <a:ext cx="90500" cy="62500"/>
            </a:xfrm>
            <a:custGeom>
              <a:avLst/>
              <a:gdLst/>
              <a:ahLst/>
              <a:cxnLst/>
              <a:rect l="l" t="t" r="r" b="b"/>
              <a:pathLst>
                <a:path w="3620" h="2500" extrusionOk="0">
                  <a:moveTo>
                    <a:pt x="1580" y="1"/>
                  </a:moveTo>
                  <a:cubicBezTo>
                    <a:pt x="898" y="1"/>
                    <a:pt x="234" y="439"/>
                    <a:pt x="1" y="1179"/>
                  </a:cubicBezTo>
                  <a:lnTo>
                    <a:pt x="3303" y="2500"/>
                  </a:lnTo>
                  <a:cubicBezTo>
                    <a:pt x="3620" y="1602"/>
                    <a:pt x="3170" y="519"/>
                    <a:pt x="2299" y="175"/>
                  </a:cubicBezTo>
                  <a:cubicBezTo>
                    <a:pt x="2069" y="57"/>
                    <a:pt x="1823" y="1"/>
                    <a:pt x="1580"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0" name="Google Shape;400;gf919c1f4cf_0_22"/>
            <p:cNvSpPr/>
            <p:nvPr/>
          </p:nvSpPr>
          <p:spPr>
            <a:xfrm>
              <a:off x="860175" y="2662150"/>
              <a:ext cx="167750" cy="69875"/>
            </a:xfrm>
            <a:custGeom>
              <a:avLst/>
              <a:gdLst/>
              <a:ahLst/>
              <a:cxnLst/>
              <a:rect l="l" t="t" r="r" b="b"/>
              <a:pathLst>
                <a:path w="6710" h="2795" extrusionOk="0">
                  <a:moveTo>
                    <a:pt x="216" y="1"/>
                  </a:moveTo>
                  <a:cubicBezTo>
                    <a:pt x="153" y="1"/>
                    <a:pt x="106" y="48"/>
                    <a:pt x="106" y="48"/>
                  </a:cubicBezTo>
                  <a:cubicBezTo>
                    <a:pt x="0" y="154"/>
                    <a:pt x="106" y="259"/>
                    <a:pt x="212" y="259"/>
                  </a:cubicBezTo>
                  <a:lnTo>
                    <a:pt x="6366" y="2795"/>
                  </a:lnTo>
                  <a:cubicBezTo>
                    <a:pt x="6498" y="2795"/>
                    <a:pt x="6604" y="2795"/>
                    <a:pt x="6604" y="2689"/>
                  </a:cubicBezTo>
                  <a:cubicBezTo>
                    <a:pt x="6710" y="2689"/>
                    <a:pt x="6604" y="2584"/>
                    <a:pt x="6498" y="2452"/>
                  </a:cubicBezTo>
                  <a:lnTo>
                    <a:pt x="317" y="48"/>
                  </a:lnTo>
                  <a:cubicBezTo>
                    <a:pt x="282" y="13"/>
                    <a:pt x="247" y="1"/>
                    <a:pt x="216"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1" name="Google Shape;401;gf919c1f4cf_0_22"/>
            <p:cNvSpPr/>
            <p:nvPr/>
          </p:nvSpPr>
          <p:spPr>
            <a:xfrm>
              <a:off x="854225" y="2682475"/>
              <a:ext cx="165125" cy="69875"/>
            </a:xfrm>
            <a:custGeom>
              <a:avLst/>
              <a:gdLst/>
              <a:ahLst/>
              <a:cxnLst/>
              <a:rect l="l" t="t" r="r" b="b"/>
              <a:pathLst>
                <a:path w="6605" h="2795" extrusionOk="0">
                  <a:moveTo>
                    <a:pt x="238" y="1"/>
                  </a:moveTo>
                  <a:cubicBezTo>
                    <a:pt x="133" y="1"/>
                    <a:pt x="1" y="1"/>
                    <a:pt x="1" y="107"/>
                  </a:cubicBezTo>
                  <a:cubicBezTo>
                    <a:pt x="1" y="107"/>
                    <a:pt x="1" y="212"/>
                    <a:pt x="133" y="318"/>
                  </a:cubicBezTo>
                  <a:lnTo>
                    <a:pt x="6287" y="2748"/>
                  </a:lnTo>
                  <a:cubicBezTo>
                    <a:pt x="6322" y="2783"/>
                    <a:pt x="6358" y="2795"/>
                    <a:pt x="6389" y="2795"/>
                  </a:cubicBezTo>
                  <a:cubicBezTo>
                    <a:pt x="6452" y="2795"/>
                    <a:pt x="6498" y="2748"/>
                    <a:pt x="6498" y="2748"/>
                  </a:cubicBezTo>
                  <a:cubicBezTo>
                    <a:pt x="6604" y="2642"/>
                    <a:pt x="6498" y="2537"/>
                    <a:pt x="6498" y="2537"/>
                  </a:cubicBezTo>
                  <a:lnTo>
                    <a:pt x="238"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2" name="Google Shape;402;gf919c1f4cf_0_22"/>
            <p:cNvSpPr/>
            <p:nvPr/>
          </p:nvSpPr>
          <p:spPr>
            <a:xfrm>
              <a:off x="846300" y="2701625"/>
              <a:ext cx="165125" cy="71350"/>
            </a:xfrm>
            <a:custGeom>
              <a:avLst/>
              <a:gdLst/>
              <a:ahLst/>
              <a:cxnLst/>
              <a:rect l="l" t="t" r="r" b="b"/>
              <a:pathLst>
                <a:path w="6605" h="2854" extrusionOk="0">
                  <a:moveTo>
                    <a:pt x="212" y="1"/>
                  </a:moveTo>
                  <a:cubicBezTo>
                    <a:pt x="106" y="1"/>
                    <a:pt x="1" y="1"/>
                    <a:pt x="1" y="107"/>
                  </a:cubicBezTo>
                  <a:cubicBezTo>
                    <a:pt x="1" y="212"/>
                    <a:pt x="1" y="344"/>
                    <a:pt x="106" y="344"/>
                  </a:cubicBezTo>
                  <a:lnTo>
                    <a:pt x="6261" y="2854"/>
                  </a:lnTo>
                  <a:cubicBezTo>
                    <a:pt x="6393" y="2854"/>
                    <a:pt x="6499" y="2854"/>
                    <a:pt x="6499" y="2748"/>
                  </a:cubicBezTo>
                  <a:cubicBezTo>
                    <a:pt x="6604" y="2642"/>
                    <a:pt x="6499" y="2537"/>
                    <a:pt x="6499" y="2537"/>
                  </a:cubicBezTo>
                  <a:lnTo>
                    <a:pt x="212"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3" name="Google Shape;403;gf919c1f4cf_0_22"/>
            <p:cNvSpPr/>
            <p:nvPr/>
          </p:nvSpPr>
          <p:spPr>
            <a:xfrm>
              <a:off x="716875" y="2761300"/>
              <a:ext cx="299825" cy="124600"/>
            </a:xfrm>
            <a:custGeom>
              <a:avLst/>
              <a:gdLst/>
              <a:ahLst/>
              <a:cxnLst/>
              <a:rect l="l" t="t" r="r" b="b"/>
              <a:pathLst>
                <a:path w="11993" h="4984" extrusionOk="0">
                  <a:moveTo>
                    <a:pt x="122" y="0"/>
                  </a:moveTo>
                  <a:cubicBezTo>
                    <a:pt x="53" y="0"/>
                    <a:pt x="0" y="75"/>
                    <a:pt x="0" y="150"/>
                  </a:cubicBezTo>
                  <a:cubicBezTo>
                    <a:pt x="0" y="150"/>
                    <a:pt x="0" y="255"/>
                    <a:pt x="106" y="255"/>
                  </a:cubicBezTo>
                  <a:lnTo>
                    <a:pt x="11781" y="4983"/>
                  </a:lnTo>
                  <a:cubicBezTo>
                    <a:pt x="11887" y="4983"/>
                    <a:pt x="11992" y="4983"/>
                    <a:pt x="11992" y="4878"/>
                  </a:cubicBezTo>
                  <a:cubicBezTo>
                    <a:pt x="11992" y="4878"/>
                    <a:pt x="11992" y="4772"/>
                    <a:pt x="11887" y="4666"/>
                  </a:cubicBezTo>
                  <a:lnTo>
                    <a:pt x="212" y="44"/>
                  </a:lnTo>
                  <a:cubicBezTo>
                    <a:pt x="181" y="13"/>
                    <a:pt x="150" y="0"/>
                    <a:pt x="122" y="0"/>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4" name="Google Shape;404;gf919c1f4cf_0_22"/>
            <p:cNvSpPr/>
            <p:nvPr/>
          </p:nvSpPr>
          <p:spPr>
            <a:xfrm>
              <a:off x="700375" y="2799600"/>
              <a:ext cx="302450" cy="125250"/>
            </a:xfrm>
            <a:custGeom>
              <a:avLst/>
              <a:gdLst/>
              <a:ahLst/>
              <a:cxnLst/>
              <a:rect l="l" t="t" r="r" b="b"/>
              <a:pathLst>
                <a:path w="12098" h="5010" extrusionOk="0">
                  <a:moveTo>
                    <a:pt x="187" y="0"/>
                  </a:moveTo>
                  <a:cubicBezTo>
                    <a:pt x="149" y="0"/>
                    <a:pt x="75" y="75"/>
                    <a:pt x="0" y="150"/>
                  </a:cubicBezTo>
                  <a:lnTo>
                    <a:pt x="106" y="255"/>
                  </a:lnTo>
                  <a:lnTo>
                    <a:pt x="11781" y="5010"/>
                  </a:lnTo>
                  <a:cubicBezTo>
                    <a:pt x="11886" y="5010"/>
                    <a:pt x="11992" y="5010"/>
                    <a:pt x="11992" y="4878"/>
                  </a:cubicBezTo>
                  <a:cubicBezTo>
                    <a:pt x="12098" y="4878"/>
                    <a:pt x="11992" y="4772"/>
                    <a:pt x="11886" y="4666"/>
                  </a:cubicBezTo>
                  <a:lnTo>
                    <a:pt x="211" y="44"/>
                  </a:lnTo>
                  <a:cubicBezTo>
                    <a:pt x="211" y="13"/>
                    <a:pt x="202" y="0"/>
                    <a:pt x="187" y="0"/>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5" name="Google Shape;405;gf919c1f4cf_0_22"/>
            <p:cNvSpPr/>
            <p:nvPr/>
          </p:nvSpPr>
          <p:spPr>
            <a:xfrm>
              <a:off x="686500" y="2837900"/>
              <a:ext cx="299825" cy="125250"/>
            </a:xfrm>
            <a:custGeom>
              <a:avLst/>
              <a:gdLst/>
              <a:ahLst/>
              <a:cxnLst/>
              <a:rect l="l" t="t" r="r" b="b"/>
              <a:pathLst>
                <a:path w="11993" h="5010" extrusionOk="0">
                  <a:moveTo>
                    <a:pt x="133" y="1"/>
                  </a:moveTo>
                  <a:cubicBezTo>
                    <a:pt x="54" y="1"/>
                    <a:pt x="0" y="82"/>
                    <a:pt x="0" y="176"/>
                  </a:cubicBezTo>
                  <a:cubicBezTo>
                    <a:pt x="0" y="176"/>
                    <a:pt x="0" y="282"/>
                    <a:pt x="106" y="387"/>
                  </a:cubicBezTo>
                  <a:lnTo>
                    <a:pt x="11781" y="5010"/>
                  </a:lnTo>
                  <a:cubicBezTo>
                    <a:pt x="11781" y="5010"/>
                    <a:pt x="11887" y="5010"/>
                    <a:pt x="11992" y="4904"/>
                  </a:cubicBezTo>
                  <a:cubicBezTo>
                    <a:pt x="11992" y="4904"/>
                    <a:pt x="11992" y="4798"/>
                    <a:pt x="11887" y="4666"/>
                  </a:cubicBezTo>
                  <a:lnTo>
                    <a:pt x="238" y="44"/>
                  </a:lnTo>
                  <a:cubicBezTo>
                    <a:pt x="200" y="14"/>
                    <a:pt x="165" y="1"/>
                    <a:pt x="133"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6" name="Google Shape;406;gf919c1f4cf_0_22"/>
            <p:cNvSpPr/>
            <p:nvPr/>
          </p:nvSpPr>
          <p:spPr>
            <a:xfrm>
              <a:off x="669975" y="2876850"/>
              <a:ext cx="299850" cy="124600"/>
            </a:xfrm>
            <a:custGeom>
              <a:avLst/>
              <a:gdLst/>
              <a:ahLst/>
              <a:cxnLst/>
              <a:rect l="l" t="t" r="r" b="b"/>
              <a:pathLst>
                <a:path w="11994" h="4984" extrusionOk="0">
                  <a:moveTo>
                    <a:pt x="131" y="1"/>
                  </a:moveTo>
                  <a:cubicBezTo>
                    <a:pt x="54" y="1"/>
                    <a:pt x="1" y="75"/>
                    <a:pt x="1" y="150"/>
                  </a:cubicBezTo>
                  <a:cubicBezTo>
                    <a:pt x="1" y="150"/>
                    <a:pt x="1" y="256"/>
                    <a:pt x="107" y="361"/>
                  </a:cubicBezTo>
                  <a:lnTo>
                    <a:pt x="11782" y="4984"/>
                  </a:lnTo>
                  <a:cubicBezTo>
                    <a:pt x="11887" y="4984"/>
                    <a:pt x="11993" y="4984"/>
                    <a:pt x="11993" y="4878"/>
                  </a:cubicBezTo>
                  <a:cubicBezTo>
                    <a:pt x="11993" y="4878"/>
                    <a:pt x="11993" y="4772"/>
                    <a:pt x="11887" y="4667"/>
                  </a:cubicBezTo>
                  <a:lnTo>
                    <a:pt x="239" y="44"/>
                  </a:lnTo>
                  <a:cubicBezTo>
                    <a:pt x="200" y="13"/>
                    <a:pt x="164" y="1"/>
                    <a:pt x="131"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7" name="Google Shape;407;gf919c1f4cf_0_22"/>
            <p:cNvSpPr/>
            <p:nvPr/>
          </p:nvSpPr>
          <p:spPr>
            <a:xfrm>
              <a:off x="653475" y="2915150"/>
              <a:ext cx="303125" cy="125275"/>
            </a:xfrm>
            <a:custGeom>
              <a:avLst/>
              <a:gdLst/>
              <a:ahLst/>
              <a:cxnLst/>
              <a:rect l="l" t="t" r="r" b="b"/>
              <a:pathLst>
                <a:path w="12125" h="5011" extrusionOk="0">
                  <a:moveTo>
                    <a:pt x="211" y="1"/>
                  </a:moveTo>
                  <a:cubicBezTo>
                    <a:pt x="172" y="1"/>
                    <a:pt x="106" y="75"/>
                    <a:pt x="106" y="150"/>
                  </a:cubicBezTo>
                  <a:cubicBezTo>
                    <a:pt x="1" y="150"/>
                    <a:pt x="106" y="256"/>
                    <a:pt x="106" y="388"/>
                  </a:cubicBezTo>
                  <a:lnTo>
                    <a:pt x="11781" y="5010"/>
                  </a:lnTo>
                  <a:cubicBezTo>
                    <a:pt x="11887" y="5010"/>
                    <a:pt x="11993" y="5010"/>
                    <a:pt x="11993" y="4878"/>
                  </a:cubicBezTo>
                  <a:cubicBezTo>
                    <a:pt x="12125" y="4878"/>
                    <a:pt x="11993" y="4772"/>
                    <a:pt x="11993" y="4667"/>
                  </a:cubicBezTo>
                  <a:lnTo>
                    <a:pt x="238" y="44"/>
                  </a:lnTo>
                  <a:cubicBezTo>
                    <a:pt x="238" y="13"/>
                    <a:pt x="227" y="1"/>
                    <a:pt x="211"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8" name="Google Shape;408;gf919c1f4cf_0_22"/>
            <p:cNvSpPr/>
            <p:nvPr/>
          </p:nvSpPr>
          <p:spPr>
            <a:xfrm>
              <a:off x="639600" y="2954550"/>
              <a:ext cx="300500" cy="124175"/>
            </a:xfrm>
            <a:custGeom>
              <a:avLst/>
              <a:gdLst/>
              <a:ahLst/>
              <a:cxnLst/>
              <a:rect l="l" t="t" r="r" b="b"/>
              <a:pathLst>
                <a:path w="12020" h="4967" extrusionOk="0">
                  <a:moveTo>
                    <a:pt x="239" y="0"/>
                  </a:moveTo>
                  <a:cubicBezTo>
                    <a:pt x="133" y="0"/>
                    <a:pt x="1" y="0"/>
                    <a:pt x="1" y="132"/>
                  </a:cubicBezTo>
                  <a:cubicBezTo>
                    <a:pt x="1" y="132"/>
                    <a:pt x="1" y="238"/>
                    <a:pt x="133" y="344"/>
                  </a:cubicBezTo>
                  <a:lnTo>
                    <a:pt x="11782" y="4966"/>
                  </a:lnTo>
                  <a:cubicBezTo>
                    <a:pt x="11887" y="4966"/>
                    <a:pt x="11887" y="4966"/>
                    <a:pt x="12019" y="4860"/>
                  </a:cubicBezTo>
                  <a:cubicBezTo>
                    <a:pt x="12019" y="4860"/>
                    <a:pt x="12019" y="4755"/>
                    <a:pt x="11887" y="4623"/>
                  </a:cubicBezTo>
                  <a:lnTo>
                    <a:pt x="239" y="0"/>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09" name="Google Shape;409;gf919c1f4cf_0_22"/>
            <p:cNvSpPr/>
            <p:nvPr/>
          </p:nvSpPr>
          <p:spPr>
            <a:xfrm>
              <a:off x="623100" y="2993500"/>
              <a:ext cx="300500" cy="123525"/>
            </a:xfrm>
            <a:custGeom>
              <a:avLst/>
              <a:gdLst/>
              <a:ahLst/>
              <a:cxnLst/>
              <a:rect l="l" t="t" r="r" b="b"/>
              <a:pathLst>
                <a:path w="12020" h="4941" extrusionOk="0">
                  <a:moveTo>
                    <a:pt x="238" y="1"/>
                  </a:moveTo>
                  <a:cubicBezTo>
                    <a:pt x="133" y="1"/>
                    <a:pt x="133" y="1"/>
                    <a:pt x="1" y="106"/>
                  </a:cubicBezTo>
                  <a:cubicBezTo>
                    <a:pt x="1" y="106"/>
                    <a:pt x="1" y="212"/>
                    <a:pt x="133" y="318"/>
                  </a:cubicBezTo>
                  <a:lnTo>
                    <a:pt x="11781" y="4940"/>
                  </a:lnTo>
                  <a:cubicBezTo>
                    <a:pt x="11887" y="4940"/>
                    <a:pt x="12019" y="4940"/>
                    <a:pt x="12019" y="4834"/>
                  </a:cubicBezTo>
                  <a:cubicBezTo>
                    <a:pt x="12019" y="4834"/>
                    <a:pt x="12019" y="4729"/>
                    <a:pt x="11887" y="4623"/>
                  </a:cubicBezTo>
                  <a:lnTo>
                    <a:pt x="238"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0" name="Google Shape;410;gf919c1f4cf_0_22"/>
            <p:cNvSpPr/>
            <p:nvPr/>
          </p:nvSpPr>
          <p:spPr>
            <a:xfrm>
              <a:off x="606600" y="3031800"/>
              <a:ext cx="303125" cy="125250"/>
            </a:xfrm>
            <a:custGeom>
              <a:avLst/>
              <a:gdLst/>
              <a:ahLst/>
              <a:cxnLst/>
              <a:rect l="l" t="t" r="r" b="b"/>
              <a:pathLst>
                <a:path w="12125" h="5010" extrusionOk="0">
                  <a:moveTo>
                    <a:pt x="344" y="1"/>
                  </a:moveTo>
                  <a:cubicBezTo>
                    <a:pt x="238" y="1"/>
                    <a:pt x="132" y="1"/>
                    <a:pt x="132" y="106"/>
                  </a:cubicBezTo>
                  <a:cubicBezTo>
                    <a:pt x="0" y="106"/>
                    <a:pt x="132" y="212"/>
                    <a:pt x="132" y="344"/>
                  </a:cubicBezTo>
                  <a:lnTo>
                    <a:pt x="11887" y="4967"/>
                  </a:lnTo>
                  <a:cubicBezTo>
                    <a:pt x="11887" y="4997"/>
                    <a:pt x="11897" y="5010"/>
                    <a:pt x="11913" y="5010"/>
                  </a:cubicBezTo>
                  <a:cubicBezTo>
                    <a:pt x="11951" y="5010"/>
                    <a:pt x="12019" y="4929"/>
                    <a:pt x="12019" y="4834"/>
                  </a:cubicBezTo>
                  <a:cubicBezTo>
                    <a:pt x="12124" y="4834"/>
                    <a:pt x="12019" y="4729"/>
                    <a:pt x="12019" y="4623"/>
                  </a:cubicBezTo>
                  <a:lnTo>
                    <a:pt x="344"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1" name="Google Shape;411;gf919c1f4cf_0_22"/>
            <p:cNvSpPr/>
            <p:nvPr/>
          </p:nvSpPr>
          <p:spPr>
            <a:xfrm>
              <a:off x="414425" y="2514750"/>
              <a:ext cx="470200" cy="588400"/>
            </a:xfrm>
            <a:custGeom>
              <a:avLst/>
              <a:gdLst/>
              <a:ahLst/>
              <a:cxnLst/>
              <a:rect l="l" t="t" r="r" b="b"/>
              <a:pathLst>
                <a:path w="18808" h="23536" extrusionOk="0">
                  <a:moveTo>
                    <a:pt x="212" y="1"/>
                  </a:moveTo>
                  <a:lnTo>
                    <a:pt x="1" y="23324"/>
                  </a:lnTo>
                  <a:lnTo>
                    <a:pt x="18491" y="23535"/>
                  </a:lnTo>
                  <a:lnTo>
                    <a:pt x="18808" y="212"/>
                  </a:lnTo>
                  <a:lnTo>
                    <a:pt x="212" y="1"/>
                  </a:lnTo>
                  <a:close/>
                </a:path>
              </a:pathLst>
            </a:custGeom>
            <a:solidFill>
              <a:srgbClr val="F0F0F0"/>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2" name="Google Shape;412;gf919c1f4cf_0_22"/>
            <p:cNvSpPr/>
            <p:nvPr/>
          </p:nvSpPr>
          <p:spPr>
            <a:xfrm>
              <a:off x="488400" y="2566925"/>
              <a:ext cx="52175" cy="52200"/>
            </a:xfrm>
            <a:custGeom>
              <a:avLst/>
              <a:gdLst/>
              <a:ahLst/>
              <a:cxnLst/>
              <a:rect l="l" t="t" r="r" b="b"/>
              <a:pathLst>
                <a:path w="2087" h="2088" extrusionOk="0">
                  <a:moveTo>
                    <a:pt x="1109" y="0"/>
                  </a:moveTo>
                  <a:cubicBezTo>
                    <a:pt x="555" y="0"/>
                    <a:pt x="106" y="449"/>
                    <a:pt x="0" y="978"/>
                  </a:cubicBezTo>
                  <a:cubicBezTo>
                    <a:pt x="0" y="1532"/>
                    <a:pt x="555" y="2087"/>
                    <a:pt x="1109" y="2087"/>
                  </a:cubicBezTo>
                  <a:cubicBezTo>
                    <a:pt x="1664" y="2087"/>
                    <a:pt x="2087" y="1638"/>
                    <a:pt x="2087" y="1110"/>
                  </a:cubicBezTo>
                  <a:cubicBezTo>
                    <a:pt x="2087" y="449"/>
                    <a:pt x="1664" y="0"/>
                    <a:pt x="1109"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3" name="Google Shape;413;gf919c1f4cf_0_22"/>
            <p:cNvSpPr/>
            <p:nvPr/>
          </p:nvSpPr>
          <p:spPr>
            <a:xfrm>
              <a:off x="469250" y="2621725"/>
              <a:ext cx="91150" cy="44275"/>
            </a:xfrm>
            <a:custGeom>
              <a:avLst/>
              <a:gdLst/>
              <a:ahLst/>
              <a:cxnLst/>
              <a:rect l="l" t="t" r="r" b="b"/>
              <a:pathLst>
                <a:path w="3646" h="1771" extrusionOk="0">
                  <a:moveTo>
                    <a:pt x="1875" y="1"/>
                  </a:moveTo>
                  <a:cubicBezTo>
                    <a:pt x="872" y="1"/>
                    <a:pt x="0" y="767"/>
                    <a:pt x="0" y="1771"/>
                  </a:cubicBezTo>
                  <a:lnTo>
                    <a:pt x="3645" y="1771"/>
                  </a:lnTo>
                  <a:cubicBezTo>
                    <a:pt x="3645" y="767"/>
                    <a:pt x="2853" y="1"/>
                    <a:pt x="1875" y="1"/>
                  </a:cubicBez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4" name="Google Shape;414;gf919c1f4cf_0_22"/>
            <p:cNvSpPr/>
            <p:nvPr/>
          </p:nvSpPr>
          <p:spPr>
            <a:xfrm>
              <a:off x="587450" y="2586075"/>
              <a:ext cx="176325" cy="8600"/>
            </a:xfrm>
            <a:custGeom>
              <a:avLst/>
              <a:gdLst/>
              <a:ahLst/>
              <a:cxnLst/>
              <a:rect l="l" t="t" r="r" b="b"/>
              <a:pathLst>
                <a:path w="7053" h="344" extrusionOk="0">
                  <a:moveTo>
                    <a:pt x="106" y="0"/>
                  </a:moveTo>
                  <a:cubicBezTo>
                    <a:pt x="106" y="0"/>
                    <a:pt x="0" y="0"/>
                    <a:pt x="0" y="106"/>
                  </a:cubicBezTo>
                  <a:cubicBezTo>
                    <a:pt x="0" y="212"/>
                    <a:pt x="106" y="344"/>
                    <a:pt x="106" y="344"/>
                  </a:cubicBezTo>
                  <a:lnTo>
                    <a:pt x="6841" y="344"/>
                  </a:lnTo>
                  <a:cubicBezTo>
                    <a:pt x="6947" y="344"/>
                    <a:pt x="7053" y="344"/>
                    <a:pt x="7053" y="212"/>
                  </a:cubicBezTo>
                  <a:cubicBezTo>
                    <a:pt x="7053" y="106"/>
                    <a:pt x="6947" y="106"/>
                    <a:pt x="6947" y="106"/>
                  </a:cubicBezTo>
                  <a:lnTo>
                    <a:pt x="106" y="0"/>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5" name="Google Shape;415;gf919c1f4cf_0_22"/>
            <p:cNvSpPr/>
            <p:nvPr/>
          </p:nvSpPr>
          <p:spPr>
            <a:xfrm>
              <a:off x="587450" y="2607875"/>
              <a:ext cx="176325" cy="8600"/>
            </a:xfrm>
            <a:custGeom>
              <a:avLst/>
              <a:gdLst/>
              <a:ahLst/>
              <a:cxnLst/>
              <a:rect l="l" t="t" r="r" b="b"/>
              <a:pathLst>
                <a:path w="7053" h="344" extrusionOk="0">
                  <a:moveTo>
                    <a:pt x="106" y="0"/>
                  </a:moveTo>
                  <a:cubicBezTo>
                    <a:pt x="106" y="0"/>
                    <a:pt x="0" y="0"/>
                    <a:pt x="0" y="132"/>
                  </a:cubicBezTo>
                  <a:cubicBezTo>
                    <a:pt x="0" y="238"/>
                    <a:pt x="0" y="343"/>
                    <a:pt x="106" y="343"/>
                  </a:cubicBezTo>
                  <a:lnTo>
                    <a:pt x="6841" y="343"/>
                  </a:lnTo>
                  <a:cubicBezTo>
                    <a:pt x="6947" y="343"/>
                    <a:pt x="7053" y="343"/>
                    <a:pt x="7053" y="238"/>
                  </a:cubicBezTo>
                  <a:cubicBezTo>
                    <a:pt x="7053" y="132"/>
                    <a:pt x="6947" y="0"/>
                    <a:pt x="6841"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6" name="Google Shape;416;gf919c1f4cf_0_22"/>
            <p:cNvSpPr/>
            <p:nvPr/>
          </p:nvSpPr>
          <p:spPr>
            <a:xfrm>
              <a:off x="587450" y="2627675"/>
              <a:ext cx="176325" cy="10600"/>
            </a:xfrm>
            <a:custGeom>
              <a:avLst/>
              <a:gdLst/>
              <a:ahLst/>
              <a:cxnLst/>
              <a:rect l="l" t="t" r="r" b="b"/>
              <a:pathLst>
                <a:path w="7053" h="424" extrusionOk="0">
                  <a:moveTo>
                    <a:pt x="106" y="1"/>
                  </a:moveTo>
                  <a:cubicBezTo>
                    <a:pt x="0" y="1"/>
                    <a:pt x="0" y="106"/>
                    <a:pt x="0" y="212"/>
                  </a:cubicBezTo>
                  <a:cubicBezTo>
                    <a:pt x="0" y="317"/>
                    <a:pt x="0" y="317"/>
                    <a:pt x="106" y="317"/>
                  </a:cubicBezTo>
                  <a:lnTo>
                    <a:pt x="6841" y="423"/>
                  </a:lnTo>
                  <a:cubicBezTo>
                    <a:pt x="6947" y="423"/>
                    <a:pt x="7053" y="317"/>
                    <a:pt x="7053" y="317"/>
                  </a:cubicBezTo>
                  <a:cubicBezTo>
                    <a:pt x="7053" y="212"/>
                    <a:pt x="6947" y="106"/>
                    <a:pt x="6841" y="106"/>
                  </a:cubicBezTo>
                  <a:lnTo>
                    <a:pt x="106"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7" name="Google Shape;417;gf919c1f4cf_0_22"/>
            <p:cNvSpPr/>
            <p:nvPr/>
          </p:nvSpPr>
          <p:spPr>
            <a:xfrm>
              <a:off x="488400" y="2732000"/>
              <a:ext cx="322275" cy="11250"/>
            </a:xfrm>
            <a:custGeom>
              <a:avLst/>
              <a:gdLst/>
              <a:ahLst/>
              <a:cxnLst/>
              <a:rect l="l" t="t" r="r" b="b"/>
              <a:pathLst>
                <a:path w="12891" h="450" extrusionOk="0">
                  <a:moveTo>
                    <a:pt x="106" y="1"/>
                  </a:moveTo>
                  <a:cubicBezTo>
                    <a:pt x="106" y="1"/>
                    <a:pt x="0" y="1"/>
                    <a:pt x="0" y="107"/>
                  </a:cubicBezTo>
                  <a:cubicBezTo>
                    <a:pt x="0" y="212"/>
                    <a:pt x="106" y="318"/>
                    <a:pt x="106" y="318"/>
                  </a:cubicBezTo>
                  <a:lnTo>
                    <a:pt x="12785" y="450"/>
                  </a:lnTo>
                  <a:cubicBezTo>
                    <a:pt x="12785" y="450"/>
                    <a:pt x="12890" y="318"/>
                    <a:pt x="12890" y="212"/>
                  </a:cubicBezTo>
                  <a:lnTo>
                    <a:pt x="12785" y="107"/>
                  </a:ln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8" name="Google Shape;418;gf919c1f4cf_0_22"/>
            <p:cNvSpPr/>
            <p:nvPr/>
          </p:nvSpPr>
          <p:spPr>
            <a:xfrm>
              <a:off x="488400" y="2772950"/>
              <a:ext cx="322275" cy="11250"/>
            </a:xfrm>
            <a:custGeom>
              <a:avLst/>
              <a:gdLst/>
              <a:ahLst/>
              <a:cxnLst/>
              <a:rect l="l" t="t" r="r" b="b"/>
              <a:pathLst>
                <a:path w="12891" h="450" extrusionOk="0">
                  <a:moveTo>
                    <a:pt x="106" y="1"/>
                  </a:moveTo>
                  <a:cubicBezTo>
                    <a:pt x="0" y="1"/>
                    <a:pt x="0" y="1"/>
                    <a:pt x="0" y="133"/>
                  </a:cubicBezTo>
                  <a:cubicBezTo>
                    <a:pt x="0" y="238"/>
                    <a:pt x="0" y="344"/>
                    <a:pt x="106" y="344"/>
                  </a:cubicBezTo>
                  <a:lnTo>
                    <a:pt x="12652" y="450"/>
                  </a:lnTo>
                  <a:cubicBezTo>
                    <a:pt x="12785" y="450"/>
                    <a:pt x="12890" y="344"/>
                    <a:pt x="12890" y="344"/>
                  </a:cubicBezTo>
                  <a:cubicBezTo>
                    <a:pt x="12890" y="238"/>
                    <a:pt x="12785" y="133"/>
                    <a:pt x="12652" y="133"/>
                  </a:cubicBez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19" name="Google Shape;419;gf919c1f4cf_0_22"/>
            <p:cNvSpPr/>
            <p:nvPr/>
          </p:nvSpPr>
          <p:spPr>
            <a:xfrm>
              <a:off x="488400" y="2814550"/>
              <a:ext cx="322275" cy="11250"/>
            </a:xfrm>
            <a:custGeom>
              <a:avLst/>
              <a:gdLst/>
              <a:ahLst/>
              <a:cxnLst/>
              <a:rect l="l" t="t" r="r" b="b"/>
              <a:pathLst>
                <a:path w="12891" h="450" extrusionOk="0">
                  <a:moveTo>
                    <a:pt x="106" y="1"/>
                  </a:moveTo>
                  <a:cubicBezTo>
                    <a:pt x="0" y="1"/>
                    <a:pt x="0" y="1"/>
                    <a:pt x="0" y="106"/>
                  </a:cubicBezTo>
                  <a:cubicBezTo>
                    <a:pt x="0" y="212"/>
                    <a:pt x="0" y="318"/>
                    <a:pt x="106" y="318"/>
                  </a:cubicBezTo>
                  <a:lnTo>
                    <a:pt x="12652" y="450"/>
                  </a:lnTo>
                  <a:cubicBezTo>
                    <a:pt x="12785" y="450"/>
                    <a:pt x="12890" y="318"/>
                    <a:pt x="12890" y="318"/>
                  </a:cubicBezTo>
                  <a:cubicBezTo>
                    <a:pt x="12890" y="212"/>
                    <a:pt x="12785" y="106"/>
                    <a:pt x="12652" y="106"/>
                  </a:cubicBez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0" name="Google Shape;420;gf919c1f4cf_0_22"/>
            <p:cNvSpPr/>
            <p:nvPr/>
          </p:nvSpPr>
          <p:spPr>
            <a:xfrm>
              <a:off x="485750" y="2855500"/>
              <a:ext cx="324925" cy="11250"/>
            </a:xfrm>
            <a:custGeom>
              <a:avLst/>
              <a:gdLst/>
              <a:ahLst/>
              <a:cxnLst/>
              <a:rect l="l" t="t" r="r" b="b"/>
              <a:pathLst>
                <a:path w="12997" h="450" extrusionOk="0">
                  <a:moveTo>
                    <a:pt x="212" y="0"/>
                  </a:moveTo>
                  <a:cubicBezTo>
                    <a:pt x="106" y="0"/>
                    <a:pt x="0" y="132"/>
                    <a:pt x="0" y="132"/>
                  </a:cubicBezTo>
                  <a:cubicBezTo>
                    <a:pt x="0" y="238"/>
                    <a:pt x="106" y="344"/>
                    <a:pt x="212" y="344"/>
                  </a:cubicBezTo>
                  <a:lnTo>
                    <a:pt x="12758" y="449"/>
                  </a:lnTo>
                  <a:cubicBezTo>
                    <a:pt x="12891" y="449"/>
                    <a:pt x="12996" y="449"/>
                    <a:pt x="12996" y="344"/>
                  </a:cubicBezTo>
                  <a:cubicBezTo>
                    <a:pt x="12996" y="238"/>
                    <a:pt x="12891" y="132"/>
                    <a:pt x="12758" y="132"/>
                  </a:cubicBezTo>
                  <a:lnTo>
                    <a:pt x="212" y="0"/>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1" name="Google Shape;421;gf919c1f4cf_0_22"/>
            <p:cNvSpPr/>
            <p:nvPr/>
          </p:nvSpPr>
          <p:spPr>
            <a:xfrm>
              <a:off x="485750" y="2897100"/>
              <a:ext cx="322275" cy="11250"/>
            </a:xfrm>
            <a:custGeom>
              <a:avLst/>
              <a:gdLst/>
              <a:ahLst/>
              <a:cxnLst/>
              <a:rect l="l" t="t" r="r" b="b"/>
              <a:pathLst>
                <a:path w="12891" h="450" extrusionOk="0">
                  <a:moveTo>
                    <a:pt x="212" y="0"/>
                  </a:moveTo>
                  <a:cubicBezTo>
                    <a:pt x="106" y="0"/>
                    <a:pt x="0" y="106"/>
                    <a:pt x="0" y="106"/>
                  </a:cubicBezTo>
                  <a:cubicBezTo>
                    <a:pt x="0" y="212"/>
                    <a:pt x="106" y="317"/>
                    <a:pt x="212" y="317"/>
                  </a:cubicBezTo>
                  <a:lnTo>
                    <a:pt x="12758" y="449"/>
                  </a:lnTo>
                  <a:cubicBezTo>
                    <a:pt x="12891" y="449"/>
                    <a:pt x="12891" y="449"/>
                    <a:pt x="12891" y="317"/>
                  </a:cubicBezTo>
                  <a:cubicBezTo>
                    <a:pt x="12891" y="212"/>
                    <a:pt x="12891" y="106"/>
                    <a:pt x="12758" y="106"/>
                  </a:cubicBezTo>
                  <a:lnTo>
                    <a:pt x="212" y="0"/>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2" name="Google Shape;422;gf919c1f4cf_0_22"/>
            <p:cNvSpPr/>
            <p:nvPr/>
          </p:nvSpPr>
          <p:spPr>
            <a:xfrm>
              <a:off x="485750" y="2938025"/>
              <a:ext cx="322275" cy="11275"/>
            </a:xfrm>
            <a:custGeom>
              <a:avLst/>
              <a:gdLst/>
              <a:ahLst/>
              <a:cxnLst/>
              <a:rect l="l" t="t" r="r" b="b"/>
              <a:pathLst>
                <a:path w="12891" h="451" extrusionOk="0">
                  <a:moveTo>
                    <a:pt x="106" y="1"/>
                  </a:moveTo>
                  <a:cubicBezTo>
                    <a:pt x="106" y="1"/>
                    <a:pt x="0" y="133"/>
                    <a:pt x="0" y="239"/>
                  </a:cubicBezTo>
                  <a:lnTo>
                    <a:pt x="106" y="344"/>
                  </a:lnTo>
                  <a:lnTo>
                    <a:pt x="12758" y="450"/>
                  </a:lnTo>
                  <a:cubicBezTo>
                    <a:pt x="12891" y="450"/>
                    <a:pt x="12891" y="450"/>
                    <a:pt x="12891" y="344"/>
                  </a:cubicBezTo>
                  <a:cubicBezTo>
                    <a:pt x="12891" y="239"/>
                    <a:pt x="12891" y="133"/>
                    <a:pt x="12758" y="133"/>
                  </a:cubicBez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3" name="Google Shape;423;gf919c1f4cf_0_22"/>
            <p:cNvSpPr/>
            <p:nvPr/>
          </p:nvSpPr>
          <p:spPr>
            <a:xfrm>
              <a:off x="485750" y="2979650"/>
              <a:ext cx="322275" cy="12325"/>
            </a:xfrm>
            <a:custGeom>
              <a:avLst/>
              <a:gdLst/>
              <a:ahLst/>
              <a:cxnLst/>
              <a:rect l="l" t="t" r="r" b="b"/>
              <a:pathLst>
                <a:path w="12891" h="493" extrusionOk="0">
                  <a:moveTo>
                    <a:pt x="106" y="0"/>
                  </a:moveTo>
                  <a:cubicBezTo>
                    <a:pt x="0" y="0"/>
                    <a:pt x="0" y="106"/>
                    <a:pt x="0" y="211"/>
                  </a:cubicBezTo>
                  <a:cubicBezTo>
                    <a:pt x="0" y="211"/>
                    <a:pt x="0" y="317"/>
                    <a:pt x="106" y="317"/>
                  </a:cubicBezTo>
                  <a:lnTo>
                    <a:pt x="12758" y="449"/>
                  </a:lnTo>
                  <a:cubicBezTo>
                    <a:pt x="12758" y="479"/>
                    <a:pt x="12769" y="492"/>
                    <a:pt x="12785" y="492"/>
                  </a:cubicBezTo>
                  <a:cubicBezTo>
                    <a:pt x="12823" y="492"/>
                    <a:pt x="12891" y="411"/>
                    <a:pt x="12891" y="317"/>
                  </a:cubicBezTo>
                  <a:cubicBezTo>
                    <a:pt x="12891" y="211"/>
                    <a:pt x="12758" y="211"/>
                    <a:pt x="12758" y="211"/>
                  </a:cubicBezTo>
                  <a:lnTo>
                    <a:pt x="106" y="0"/>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4" name="Google Shape;424;gf919c1f4cf_0_22"/>
            <p:cNvSpPr/>
            <p:nvPr/>
          </p:nvSpPr>
          <p:spPr>
            <a:xfrm>
              <a:off x="485750" y="3020575"/>
              <a:ext cx="322275" cy="13900"/>
            </a:xfrm>
            <a:custGeom>
              <a:avLst/>
              <a:gdLst/>
              <a:ahLst/>
              <a:cxnLst/>
              <a:rect l="l" t="t" r="r" b="b"/>
              <a:pathLst>
                <a:path w="12891" h="556" extrusionOk="0">
                  <a:moveTo>
                    <a:pt x="106" y="1"/>
                  </a:moveTo>
                  <a:cubicBezTo>
                    <a:pt x="0" y="1"/>
                    <a:pt x="0" y="133"/>
                    <a:pt x="0" y="238"/>
                  </a:cubicBezTo>
                  <a:cubicBezTo>
                    <a:pt x="0" y="344"/>
                    <a:pt x="0" y="344"/>
                    <a:pt x="106" y="344"/>
                  </a:cubicBezTo>
                  <a:lnTo>
                    <a:pt x="12653" y="555"/>
                  </a:lnTo>
                  <a:cubicBezTo>
                    <a:pt x="12758" y="555"/>
                    <a:pt x="12891" y="450"/>
                    <a:pt x="12891" y="344"/>
                  </a:cubicBezTo>
                  <a:cubicBezTo>
                    <a:pt x="12891" y="238"/>
                    <a:pt x="12758" y="238"/>
                    <a:pt x="12653" y="238"/>
                  </a:cubicBezTo>
                  <a:lnTo>
                    <a:pt x="106" y="1"/>
                  </a:lnTo>
                  <a:close/>
                </a:path>
              </a:pathLst>
            </a:custGeom>
            <a:solidFill>
              <a:srgbClr val="9C86E3"/>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5" name="Google Shape;425;gf919c1f4cf_0_22"/>
            <p:cNvSpPr/>
            <p:nvPr/>
          </p:nvSpPr>
          <p:spPr>
            <a:xfrm>
              <a:off x="240750" y="2561650"/>
              <a:ext cx="627375" cy="701300"/>
            </a:xfrm>
            <a:custGeom>
              <a:avLst/>
              <a:gdLst/>
              <a:ahLst/>
              <a:cxnLst/>
              <a:rect l="l" t="t" r="r" b="b"/>
              <a:pathLst>
                <a:path w="25095" h="28052" extrusionOk="0">
                  <a:moveTo>
                    <a:pt x="17619" y="0"/>
                  </a:moveTo>
                  <a:lnTo>
                    <a:pt x="1" y="6049"/>
                  </a:lnTo>
                  <a:lnTo>
                    <a:pt x="7608" y="28052"/>
                  </a:lnTo>
                  <a:lnTo>
                    <a:pt x="25094" y="22003"/>
                  </a:lnTo>
                  <a:lnTo>
                    <a:pt x="17619" y="0"/>
                  </a:ln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6" name="Google Shape;426;gf919c1f4cf_0_22"/>
            <p:cNvSpPr/>
            <p:nvPr/>
          </p:nvSpPr>
          <p:spPr>
            <a:xfrm>
              <a:off x="329250" y="2727450"/>
              <a:ext cx="57475" cy="50425"/>
            </a:xfrm>
            <a:custGeom>
              <a:avLst/>
              <a:gdLst/>
              <a:ahLst/>
              <a:cxnLst/>
              <a:rect l="l" t="t" r="r" b="b"/>
              <a:pathLst>
                <a:path w="2299" h="2017" extrusionOk="0">
                  <a:moveTo>
                    <a:pt x="1126" y="1"/>
                  </a:moveTo>
                  <a:cubicBezTo>
                    <a:pt x="1009" y="1"/>
                    <a:pt x="888" y="25"/>
                    <a:pt x="766" y="77"/>
                  </a:cubicBezTo>
                  <a:cubicBezTo>
                    <a:pt x="211" y="183"/>
                    <a:pt x="0" y="843"/>
                    <a:pt x="106" y="1398"/>
                  </a:cubicBezTo>
                  <a:cubicBezTo>
                    <a:pt x="273" y="1732"/>
                    <a:pt x="655" y="2017"/>
                    <a:pt x="1081" y="2017"/>
                  </a:cubicBezTo>
                  <a:cubicBezTo>
                    <a:pt x="1194" y="2017"/>
                    <a:pt x="1310" y="1997"/>
                    <a:pt x="1427" y="1953"/>
                  </a:cubicBezTo>
                  <a:cubicBezTo>
                    <a:pt x="1981" y="1821"/>
                    <a:pt x="2298" y="1160"/>
                    <a:pt x="2087" y="738"/>
                  </a:cubicBezTo>
                  <a:cubicBezTo>
                    <a:pt x="1901" y="305"/>
                    <a:pt x="1539" y="1"/>
                    <a:pt x="1126"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7" name="Google Shape;427;gf919c1f4cf_0_22"/>
            <p:cNvSpPr/>
            <p:nvPr/>
          </p:nvSpPr>
          <p:spPr>
            <a:xfrm>
              <a:off x="422350" y="2665975"/>
              <a:ext cx="167750" cy="63425"/>
            </a:xfrm>
            <a:custGeom>
              <a:avLst/>
              <a:gdLst/>
              <a:ahLst/>
              <a:cxnLst/>
              <a:rect l="l" t="t" r="r" b="b"/>
              <a:pathLst>
                <a:path w="6710" h="2537" extrusionOk="0">
                  <a:moveTo>
                    <a:pt x="6499" y="1"/>
                  </a:moveTo>
                  <a:lnTo>
                    <a:pt x="106" y="2193"/>
                  </a:lnTo>
                  <a:cubicBezTo>
                    <a:pt x="106" y="2193"/>
                    <a:pt x="1" y="2299"/>
                    <a:pt x="106" y="2431"/>
                  </a:cubicBezTo>
                  <a:cubicBezTo>
                    <a:pt x="106" y="2536"/>
                    <a:pt x="238" y="2536"/>
                    <a:pt x="238" y="2536"/>
                  </a:cubicBezTo>
                  <a:lnTo>
                    <a:pt x="6604" y="317"/>
                  </a:lnTo>
                  <a:cubicBezTo>
                    <a:pt x="6710" y="317"/>
                    <a:pt x="6710" y="212"/>
                    <a:pt x="6710" y="106"/>
                  </a:cubicBezTo>
                  <a:cubicBezTo>
                    <a:pt x="6710" y="1"/>
                    <a:pt x="6604" y="1"/>
                    <a:pt x="6499"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8" name="Google Shape;428;gf919c1f4cf_0_22"/>
            <p:cNvSpPr/>
            <p:nvPr/>
          </p:nvSpPr>
          <p:spPr>
            <a:xfrm>
              <a:off x="430925" y="2686600"/>
              <a:ext cx="167775" cy="61950"/>
            </a:xfrm>
            <a:custGeom>
              <a:avLst/>
              <a:gdLst/>
              <a:ahLst/>
              <a:cxnLst/>
              <a:rect l="l" t="t" r="r" b="b"/>
              <a:pathLst>
                <a:path w="6711" h="2478" extrusionOk="0">
                  <a:moveTo>
                    <a:pt x="6577" y="0"/>
                  </a:moveTo>
                  <a:cubicBezTo>
                    <a:pt x="6558" y="0"/>
                    <a:pt x="6534" y="12"/>
                    <a:pt x="6499" y="47"/>
                  </a:cubicBezTo>
                  <a:lnTo>
                    <a:pt x="107" y="2134"/>
                  </a:lnTo>
                  <a:cubicBezTo>
                    <a:pt x="1" y="2266"/>
                    <a:pt x="1" y="2266"/>
                    <a:pt x="1" y="2372"/>
                  </a:cubicBezTo>
                  <a:cubicBezTo>
                    <a:pt x="1" y="2477"/>
                    <a:pt x="107" y="2477"/>
                    <a:pt x="212" y="2477"/>
                  </a:cubicBezTo>
                  <a:lnTo>
                    <a:pt x="6605" y="285"/>
                  </a:lnTo>
                  <a:cubicBezTo>
                    <a:pt x="6710" y="285"/>
                    <a:pt x="6710" y="153"/>
                    <a:pt x="6710" y="47"/>
                  </a:cubicBezTo>
                  <a:cubicBezTo>
                    <a:pt x="6640" y="47"/>
                    <a:pt x="6616" y="0"/>
                    <a:pt x="6577"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29" name="Google Shape;429;gf919c1f4cf_0_22"/>
            <p:cNvSpPr/>
            <p:nvPr/>
          </p:nvSpPr>
          <p:spPr>
            <a:xfrm>
              <a:off x="436225" y="2706925"/>
              <a:ext cx="167750" cy="61950"/>
            </a:xfrm>
            <a:custGeom>
              <a:avLst/>
              <a:gdLst/>
              <a:ahLst/>
              <a:cxnLst/>
              <a:rect l="l" t="t" r="r" b="b"/>
              <a:pathLst>
                <a:path w="6710" h="2478" extrusionOk="0">
                  <a:moveTo>
                    <a:pt x="6498" y="0"/>
                  </a:moveTo>
                  <a:lnTo>
                    <a:pt x="212" y="2219"/>
                  </a:lnTo>
                  <a:cubicBezTo>
                    <a:pt x="106" y="2219"/>
                    <a:pt x="0" y="2325"/>
                    <a:pt x="106" y="2430"/>
                  </a:cubicBezTo>
                  <a:cubicBezTo>
                    <a:pt x="106" y="2430"/>
                    <a:pt x="153" y="2477"/>
                    <a:pt x="184" y="2477"/>
                  </a:cubicBezTo>
                  <a:cubicBezTo>
                    <a:pt x="200" y="2477"/>
                    <a:pt x="212" y="2465"/>
                    <a:pt x="212" y="2430"/>
                  </a:cubicBezTo>
                  <a:lnTo>
                    <a:pt x="6604" y="344"/>
                  </a:lnTo>
                  <a:cubicBezTo>
                    <a:pt x="6710" y="238"/>
                    <a:pt x="6710" y="238"/>
                    <a:pt x="6710" y="132"/>
                  </a:cubicBezTo>
                  <a:cubicBezTo>
                    <a:pt x="6710" y="0"/>
                    <a:pt x="6604" y="0"/>
                    <a:pt x="6498"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0" name="Google Shape;430;gf919c1f4cf_0_22"/>
            <p:cNvSpPr/>
            <p:nvPr/>
          </p:nvSpPr>
          <p:spPr>
            <a:xfrm>
              <a:off x="378775" y="2788375"/>
              <a:ext cx="305100" cy="109925"/>
            </a:xfrm>
            <a:custGeom>
              <a:avLst/>
              <a:gdLst/>
              <a:ahLst/>
              <a:cxnLst/>
              <a:rect l="l" t="t" r="r" b="b"/>
              <a:pathLst>
                <a:path w="12204" h="4397" extrusionOk="0">
                  <a:moveTo>
                    <a:pt x="12080" y="1"/>
                  </a:moveTo>
                  <a:cubicBezTo>
                    <a:pt x="12053" y="1"/>
                    <a:pt x="12023" y="14"/>
                    <a:pt x="11992" y="44"/>
                  </a:cubicBezTo>
                  <a:lnTo>
                    <a:pt x="106" y="4138"/>
                  </a:lnTo>
                  <a:cubicBezTo>
                    <a:pt x="0" y="4138"/>
                    <a:pt x="0" y="4244"/>
                    <a:pt x="0" y="4349"/>
                  </a:cubicBezTo>
                  <a:cubicBezTo>
                    <a:pt x="0" y="4349"/>
                    <a:pt x="47" y="4396"/>
                    <a:pt x="110" y="4396"/>
                  </a:cubicBezTo>
                  <a:cubicBezTo>
                    <a:pt x="141" y="4396"/>
                    <a:pt x="176" y="4385"/>
                    <a:pt x="212" y="4349"/>
                  </a:cubicBezTo>
                  <a:lnTo>
                    <a:pt x="12098" y="387"/>
                  </a:lnTo>
                  <a:cubicBezTo>
                    <a:pt x="12204" y="282"/>
                    <a:pt x="12204" y="176"/>
                    <a:pt x="12204" y="176"/>
                  </a:cubicBezTo>
                  <a:cubicBezTo>
                    <a:pt x="12204" y="82"/>
                    <a:pt x="12150" y="1"/>
                    <a:pt x="12080"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1" name="Google Shape;431;gf919c1f4cf_0_22"/>
            <p:cNvSpPr/>
            <p:nvPr/>
          </p:nvSpPr>
          <p:spPr>
            <a:xfrm>
              <a:off x="391975" y="2828425"/>
              <a:ext cx="305775" cy="109625"/>
            </a:xfrm>
            <a:custGeom>
              <a:avLst/>
              <a:gdLst/>
              <a:ahLst/>
              <a:cxnLst/>
              <a:rect l="l" t="t" r="r" b="b"/>
              <a:pathLst>
                <a:path w="12231" h="4385" extrusionOk="0">
                  <a:moveTo>
                    <a:pt x="12019" y="0"/>
                  </a:moveTo>
                  <a:lnTo>
                    <a:pt x="133" y="4068"/>
                  </a:lnTo>
                  <a:cubicBezTo>
                    <a:pt x="1" y="4068"/>
                    <a:pt x="1" y="4174"/>
                    <a:pt x="1" y="4279"/>
                  </a:cubicBezTo>
                  <a:cubicBezTo>
                    <a:pt x="1" y="4385"/>
                    <a:pt x="133" y="4385"/>
                    <a:pt x="238" y="4385"/>
                  </a:cubicBezTo>
                  <a:lnTo>
                    <a:pt x="12125" y="317"/>
                  </a:lnTo>
                  <a:cubicBezTo>
                    <a:pt x="12230" y="317"/>
                    <a:pt x="12230" y="212"/>
                    <a:pt x="12230" y="106"/>
                  </a:cubicBezTo>
                  <a:cubicBezTo>
                    <a:pt x="12230" y="0"/>
                    <a:pt x="12125" y="0"/>
                    <a:pt x="12019"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2" name="Google Shape;432;gf919c1f4cf_0_22"/>
            <p:cNvSpPr/>
            <p:nvPr/>
          </p:nvSpPr>
          <p:spPr>
            <a:xfrm>
              <a:off x="405850" y="2866725"/>
              <a:ext cx="305775" cy="110300"/>
            </a:xfrm>
            <a:custGeom>
              <a:avLst/>
              <a:gdLst/>
              <a:ahLst/>
              <a:cxnLst/>
              <a:rect l="l" t="t" r="r" b="b"/>
              <a:pathLst>
                <a:path w="12231" h="4412" extrusionOk="0">
                  <a:moveTo>
                    <a:pt x="11992" y="0"/>
                  </a:moveTo>
                  <a:lnTo>
                    <a:pt x="106" y="4068"/>
                  </a:lnTo>
                  <a:cubicBezTo>
                    <a:pt x="0" y="4174"/>
                    <a:pt x="0" y="4174"/>
                    <a:pt x="0" y="4306"/>
                  </a:cubicBezTo>
                  <a:cubicBezTo>
                    <a:pt x="0" y="4411"/>
                    <a:pt x="106" y="4411"/>
                    <a:pt x="238" y="4411"/>
                  </a:cubicBezTo>
                  <a:lnTo>
                    <a:pt x="12124" y="344"/>
                  </a:lnTo>
                  <a:cubicBezTo>
                    <a:pt x="12230" y="344"/>
                    <a:pt x="12230" y="212"/>
                    <a:pt x="12230" y="106"/>
                  </a:cubicBezTo>
                  <a:cubicBezTo>
                    <a:pt x="12230" y="0"/>
                    <a:pt x="12124" y="0"/>
                    <a:pt x="11992"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3" name="Google Shape;433;gf919c1f4cf_0_22"/>
            <p:cNvSpPr/>
            <p:nvPr/>
          </p:nvSpPr>
          <p:spPr>
            <a:xfrm>
              <a:off x="419700" y="2906925"/>
              <a:ext cx="305775" cy="109500"/>
            </a:xfrm>
            <a:custGeom>
              <a:avLst/>
              <a:gdLst/>
              <a:ahLst/>
              <a:cxnLst/>
              <a:rect l="l" t="t" r="r" b="b"/>
              <a:pathLst>
                <a:path w="12231" h="4380" extrusionOk="0">
                  <a:moveTo>
                    <a:pt x="12091" y="1"/>
                  </a:moveTo>
                  <a:cubicBezTo>
                    <a:pt x="12059" y="1"/>
                    <a:pt x="12025" y="17"/>
                    <a:pt x="11993" y="56"/>
                  </a:cubicBezTo>
                  <a:lnTo>
                    <a:pt x="107" y="4124"/>
                  </a:lnTo>
                  <a:cubicBezTo>
                    <a:pt x="1" y="4124"/>
                    <a:pt x="1" y="4230"/>
                    <a:pt x="1" y="4230"/>
                  </a:cubicBezTo>
                  <a:cubicBezTo>
                    <a:pt x="1" y="4304"/>
                    <a:pt x="54" y="4379"/>
                    <a:pt x="122" y="4379"/>
                  </a:cubicBezTo>
                  <a:cubicBezTo>
                    <a:pt x="150" y="4379"/>
                    <a:pt x="181" y="4366"/>
                    <a:pt x="212" y="4335"/>
                  </a:cubicBezTo>
                  <a:lnTo>
                    <a:pt x="12099" y="268"/>
                  </a:lnTo>
                  <a:cubicBezTo>
                    <a:pt x="12231" y="268"/>
                    <a:pt x="12231" y="162"/>
                    <a:pt x="12231" y="162"/>
                  </a:cubicBezTo>
                  <a:cubicBezTo>
                    <a:pt x="12231" y="88"/>
                    <a:pt x="12166" y="1"/>
                    <a:pt x="12091"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4" name="Google Shape;434;gf919c1f4cf_0_22"/>
            <p:cNvSpPr/>
            <p:nvPr/>
          </p:nvSpPr>
          <p:spPr>
            <a:xfrm>
              <a:off x="430925" y="2946625"/>
              <a:ext cx="307775" cy="110300"/>
            </a:xfrm>
            <a:custGeom>
              <a:avLst/>
              <a:gdLst/>
              <a:ahLst/>
              <a:cxnLst/>
              <a:rect l="l" t="t" r="r" b="b"/>
              <a:pathLst>
                <a:path w="12311" h="4412" extrusionOk="0">
                  <a:moveTo>
                    <a:pt x="12099" y="0"/>
                  </a:moveTo>
                  <a:lnTo>
                    <a:pt x="212" y="4068"/>
                  </a:lnTo>
                  <a:cubicBezTo>
                    <a:pt x="107" y="4068"/>
                    <a:pt x="1" y="4174"/>
                    <a:pt x="107" y="4279"/>
                  </a:cubicBezTo>
                  <a:cubicBezTo>
                    <a:pt x="107" y="4411"/>
                    <a:pt x="212" y="4411"/>
                    <a:pt x="318" y="4411"/>
                  </a:cubicBezTo>
                  <a:lnTo>
                    <a:pt x="12204" y="317"/>
                  </a:lnTo>
                  <a:cubicBezTo>
                    <a:pt x="12310" y="212"/>
                    <a:pt x="12310" y="212"/>
                    <a:pt x="12310" y="106"/>
                  </a:cubicBezTo>
                  <a:cubicBezTo>
                    <a:pt x="12204" y="0"/>
                    <a:pt x="12204" y="0"/>
                    <a:pt x="12099"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5" name="Google Shape;435;gf919c1f4cf_0_22"/>
            <p:cNvSpPr/>
            <p:nvPr/>
          </p:nvSpPr>
          <p:spPr>
            <a:xfrm>
              <a:off x="444800" y="2984925"/>
              <a:ext cx="307750" cy="110300"/>
            </a:xfrm>
            <a:custGeom>
              <a:avLst/>
              <a:gdLst/>
              <a:ahLst/>
              <a:cxnLst/>
              <a:rect l="l" t="t" r="r" b="b"/>
              <a:pathLst>
                <a:path w="12310" h="4412" extrusionOk="0">
                  <a:moveTo>
                    <a:pt x="12098" y="0"/>
                  </a:moveTo>
                  <a:lnTo>
                    <a:pt x="212" y="4068"/>
                  </a:lnTo>
                  <a:cubicBezTo>
                    <a:pt x="106" y="4068"/>
                    <a:pt x="1" y="4200"/>
                    <a:pt x="106" y="4306"/>
                  </a:cubicBezTo>
                  <a:cubicBezTo>
                    <a:pt x="106" y="4411"/>
                    <a:pt x="212" y="4411"/>
                    <a:pt x="318" y="4411"/>
                  </a:cubicBezTo>
                  <a:lnTo>
                    <a:pt x="12204" y="344"/>
                  </a:lnTo>
                  <a:cubicBezTo>
                    <a:pt x="12204" y="344"/>
                    <a:pt x="12310" y="238"/>
                    <a:pt x="12310" y="106"/>
                  </a:cubicBezTo>
                  <a:cubicBezTo>
                    <a:pt x="12204" y="0"/>
                    <a:pt x="12204" y="0"/>
                    <a:pt x="12098"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6" name="Google Shape;436;gf919c1f4cf_0_22"/>
            <p:cNvSpPr/>
            <p:nvPr/>
          </p:nvSpPr>
          <p:spPr>
            <a:xfrm>
              <a:off x="458000" y="3023875"/>
              <a:ext cx="308425" cy="110750"/>
            </a:xfrm>
            <a:custGeom>
              <a:avLst/>
              <a:gdLst/>
              <a:ahLst/>
              <a:cxnLst/>
              <a:rect l="l" t="t" r="r" b="b"/>
              <a:pathLst>
                <a:path w="12337" h="4430" extrusionOk="0">
                  <a:moveTo>
                    <a:pt x="12125" y="1"/>
                  </a:moveTo>
                  <a:lnTo>
                    <a:pt x="133" y="4068"/>
                  </a:lnTo>
                  <a:cubicBezTo>
                    <a:pt x="133" y="4174"/>
                    <a:pt x="1" y="4280"/>
                    <a:pt x="133" y="4280"/>
                  </a:cubicBezTo>
                  <a:cubicBezTo>
                    <a:pt x="133" y="4355"/>
                    <a:pt x="186" y="4429"/>
                    <a:pt x="217" y="4429"/>
                  </a:cubicBezTo>
                  <a:cubicBezTo>
                    <a:pt x="230" y="4429"/>
                    <a:pt x="239" y="4416"/>
                    <a:pt x="239" y="4385"/>
                  </a:cubicBezTo>
                  <a:lnTo>
                    <a:pt x="12231" y="318"/>
                  </a:lnTo>
                  <a:cubicBezTo>
                    <a:pt x="12231" y="318"/>
                    <a:pt x="12336" y="212"/>
                    <a:pt x="12231" y="106"/>
                  </a:cubicBezTo>
                  <a:lnTo>
                    <a:pt x="12125"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7" name="Google Shape;437;gf919c1f4cf_0_22"/>
            <p:cNvSpPr/>
            <p:nvPr/>
          </p:nvSpPr>
          <p:spPr>
            <a:xfrm>
              <a:off x="471875" y="3064825"/>
              <a:ext cx="308425" cy="110300"/>
            </a:xfrm>
            <a:custGeom>
              <a:avLst/>
              <a:gdLst/>
              <a:ahLst/>
              <a:cxnLst/>
              <a:rect l="l" t="t" r="r" b="b"/>
              <a:pathLst>
                <a:path w="12337" h="4412" extrusionOk="0">
                  <a:moveTo>
                    <a:pt x="12125" y="0"/>
                  </a:moveTo>
                  <a:lnTo>
                    <a:pt x="106" y="4068"/>
                  </a:lnTo>
                  <a:cubicBezTo>
                    <a:pt x="106" y="4068"/>
                    <a:pt x="1" y="4174"/>
                    <a:pt x="1" y="4306"/>
                  </a:cubicBezTo>
                  <a:cubicBezTo>
                    <a:pt x="106" y="4306"/>
                    <a:pt x="238" y="4412"/>
                    <a:pt x="238" y="4412"/>
                  </a:cubicBezTo>
                  <a:lnTo>
                    <a:pt x="12125" y="344"/>
                  </a:lnTo>
                  <a:cubicBezTo>
                    <a:pt x="12230" y="212"/>
                    <a:pt x="12336" y="106"/>
                    <a:pt x="12230" y="106"/>
                  </a:cubicBezTo>
                  <a:cubicBezTo>
                    <a:pt x="12230" y="0"/>
                    <a:pt x="12125" y="0"/>
                    <a:pt x="12125"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8" name="Google Shape;438;gf919c1f4cf_0_22"/>
            <p:cNvSpPr/>
            <p:nvPr/>
          </p:nvSpPr>
          <p:spPr>
            <a:xfrm>
              <a:off x="653475" y="2677200"/>
              <a:ext cx="371800" cy="373775"/>
            </a:xfrm>
            <a:custGeom>
              <a:avLst/>
              <a:gdLst/>
              <a:ahLst/>
              <a:cxnLst/>
              <a:rect l="l" t="t" r="r" b="b"/>
              <a:pathLst>
                <a:path w="14872" h="14951" extrusionOk="0">
                  <a:moveTo>
                    <a:pt x="7370" y="2404"/>
                  </a:moveTo>
                  <a:cubicBezTo>
                    <a:pt x="10249" y="2404"/>
                    <a:pt x="12547" y="4729"/>
                    <a:pt x="12547" y="7476"/>
                  </a:cubicBezTo>
                  <a:cubicBezTo>
                    <a:pt x="12547" y="10328"/>
                    <a:pt x="10249" y="12653"/>
                    <a:pt x="7370" y="12653"/>
                  </a:cubicBezTo>
                  <a:cubicBezTo>
                    <a:pt x="4623" y="12653"/>
                    <a:pt x="2325" y="10328"/>
                    <a:pt x="2325" y="7476"/>
                  </a:cubicBezTo>
                  <a:cubicBezTo>
                    <a:pt x="2325" y="4729"/>
                    <a:pt x="4623" y="2404"/>
                    <a:pt x="7370" y="2404"/>
                  </a:cubicBezTo>
                  <a:close/>
                  <a:moveTo>
                    <a:pt x="7370" y="1"/>
                  </a:moveTo>
                  <a:cubicBezTo>
                    <a:pt x="3302" y="1"/>
                    <a:pt x="1" y="3408"/>
                    <a:pt x="1" y="7476"/>
                  </a:cubicBezTo>
                  <a:cubicBezTo>
                    <a:pt x="1" y="11649"/>
                    <a:pt x="3302" y="14951"/>
                    <a:pt x="7370" y="14951"/>
                  </a:cubicBezTo>
                  <a:cubicBezTo>
                    <a:pt x="11570" y="14951"/>
                    <a:pt x="14872" y="11649"/>
                    <a:pt x="14872" y="7476"/>
                  </a:cubicBezTo>
                  <a:cubicBezTo>
                    <a:pt x="14872" y="3408"/>
                    <a:pt x="11570" y="1"/>
                    <a:pt x="7370" y="1"/>
                  </a:cubicBezTo>
                  <a:close/>
                </a:path>
              </a:pathLst>
            </a:custGeom>
            <a:solidFill>
              <a:srgbClr val="7C788C"/>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39" name="Google Shape;439;gf919c1f4cf_0_22"/>
            <p:cNvSpPr/>
            <p:nvPr/>
          </p:nvSpPr>
          <p:spPr>
            <a:xfrm>
              <a:off x="879325" y="2745875"/>
              <a:ext cx="87850" cy="241725"/>
            </a:xfrm>
            <a:custGeom>
              <a:avLst/>
              <a:gdLst/>
              <a:ahLst/>
              <a:cxnLst/>
              <a:rect l="l" t="t" r="r" b="b"/>
              <a:pathLst>
                <a:path w="3514" h="9669" extrusionOk="0">
                  <a:moveTo>
                    <a:pt x="106" y="1"/>
                  </a:moveTo>
                  <a:lnTo>
                    <a:pt x="0" y="3197"/>
                  </a:lnTo>
                  <a:lnTo>
                    <a:pt x="3513" y="4517"/>
                  </a:lnTo>
                  <a:cubicBezTo>
                    <a:pt x="3408" y="2404"/>
                    <a:pt x="1981" y="661"/>
                    <a:pt x="106" y="1"/>
                  </a:cubicBezTo>
                  <a:close/>
                  <a:moveTo>
                    <a:pt x="0" y="3514"/>
                  </a:moveTo>
                  <a:lnTo>
                    <a:pt x="0" y="4940"/>
                  </a:lnTo>
                  <a:lnTo>
                    <a:pt x="3302" y="6261"/>
                  </a:lnTo>
                  <a:cubicBezTo>
                    <a:pt x="3408" y="5838"/>
                    <a:pt x="3513" y="5389"/>
                    <a:pt x="3513" y="4940"/>
                  </a:cubicBezTo>
                  <a:lnTo>
                    <a:pt x="0" y="3514"/>
                  </a:lnTo>
                  <a:close/>
                  <a:moveTo>
                    <a:pt x="0" y="5283"/>
                  </a:moveTo>
                  <a:lnTo>
                    <a:pt x="0" y="6710"/>
                  </a:lnTo>
                  <a:lnTo>
                    <a:pt x="2536" y="7687"/>
                  </a:lnTo>
                  <a:cubicBezTo>
                    <a:pt x="2747" y="7370"/>
                    <a:pt x="2959" y="7027"/>
                    <a:pt x="3196" y="6604"/>
                  </a:cubicBezTo>
                  <a:lnTo>
                    <a:pt x="0" y="5283"/>
                  </a:lnTo>
                  <a:close/>
                  <a:moveTo>
                    <a:pt x="0" y="7027"/>
                  </a:moveTo>
                  <a:lnTo>
                    <a:pt x="0" y="8479"/>
                  </a:lnTo>
                  <a:lnTo>
                    <a:pt x="1215" y="9008"/>
                  </a:lnTo>
                  <a:cubicBezTo>
                    <a:pt x="1638" y="8691"/>
                    <a:pt x="1981" y="8347"/>
                    <a:pt x="2298" y="8030"/>
                  </a:cubicBezTo>
                  <a:lnTo>
                    <a:pt x="0" y="7027"/>
                  </a:lnTo>
                  <a:close/>
                  <a:moveTo>
                    <a:pt x="0" y="8902"/>
                  </a:moveTo>
                  <a:lnTo>
                    <a:pt x="0" y="9668"/>
                  </a:lnTo>
                  <a:cubicBezTo>
                    <a:pt x="317" y="9562"/>
                    <a:pt x="555" y="9351"/>
                    <a:pt x="872" y="9245"/>
                  </a:cubicBezTo>
                  <a:lnTo>
                    <a:pt x="0" y="8902"/>
                  </a:ln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0" name="Google Shape;440;gf919c1f4cf_0_22"/>
            <p:cNvSpPr/>
            <p:nvPr/>
          </p:nvSpPr>
          <p:spPr>
            <a:xfrm>
              <a:off x="879325" y="2825775"/>
              <a:ext cx="87850" cy="43600"/>
            </a:xfrm>
            <a:custGeom>
              <a:avLst/>
              <a:gdLst/>
              <a:ahLst/>
              <a:cxnLst/>
              <a:rect l="l" t="t" r="r" b="b"/>
              <a:pathLst>
                <a:path w="3514" h="1744" extrusionOk="0">
                  <a:moveTo>
                    <a:pt x="0" y="1"/>
                  </a:moveTo>
                  <a:lnTo>
                    <a:pt x="0" y="318"/>
                  </a:lnTo>
                  <a:lnTo>
                    <a:pt x="3513" y="1744"/>
                  </a:lnTo>
                  <a:lnTo>
                    <a:pt x="3513" y="1533"/>
                  </a:lnTo>
                  <a:lnTo>
                    <a:pt x="3513" y="1321"/>
                  </a:lnTo>
                  <a:lnTo>
                    <a:pt x="0"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1" name="Google Shape;441;gf919c1f4cf_0_22"/>
            <p:cNvSpPr/>
            <p:nvPr/>
          </p:nvSpPr>
          <p:spPr>
            <a:xfrm>
              <a:off x="879325" y="2869350"/>
              <a:ext cx="82575" cy="41650"/>
            </a:xfrm>
            <a:custGeom>
              <a:avLst/>
              <a:gdLst/>
              <a:ahLst/>
              <a:cxnLst/>
              <a:rect l="l" t="t" r="r" b="b"/>
              <a:pathLst>
                <a:path w="3303" h="1666" extrusionOk="0">
                  <a:moveTo>
                    <a:pt x="0" y="1"/>
                  </a:moveTo>
                  <a:lnTo>
                    <a:pt x="0" y="344"/>
                  </a:lnTo>
                  <a:lnTo>
                    <a:pt x="3196" y="1665"/>
                  </a:lnTo>
                  <a:cubicBezTo>
                    <a:pt x="3196" y="1559"/>
                    <a:pt x="3302" y="1427"/>
                    <a:pt x="3302" y="1322"/>
                  </a:cubicBezTo>
                  <a:lnTo>
                    <a:pt x="0"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2" name="Google Shape;442;gf919c1f4cf_0_22"/>
            <p:cNvSpPr/>
            <p:nvPr/>
          </p:nvSpPr>
          <p:spPr>
            <a:xfrm>
              <a:off x="879325" y="2913600"/>
              <a:ext cx="63425" cy="33050"/>
            </a:xfrm>
            <a:custGeom>
              <a:avLst/>
              <a:gdLst/>
              <a:ahLst/>
              <a:cxnLst/>
              <a:rect l="l" t="t" r="r" b="b"/>
              <a:pathLst>
                <a:path w="2537" h="1322" extrusionOk="0">
                  <a:moveTo>
                    <a:pt x="0" y="1"/>
                  </a:moveTo>
                  <a:lnTo>
                    <a:pt x="0" y="318"/>
                  </a:lnTo>
                  <a:lnTo>
                    <a:pt x="2298" y="1321"/>
                  </a:lnTo>
                  <a:cubicBezTo>
                    <a:pt x="2430" y="1216"/>
                    <a:pt x="2430" y="1110"/>
                    <a:pt x="2536" y="978"/>
                  </a:cubicBezTo>
                  <a:lnTo>
                    <a:pt x="0" y="1"/>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3" name="Google Shape;443;gf919c1f4cf_0_22"/>
            <p:cNvSpPr/>
            <p:nvPr/>
          </p:nvSpPr>
          <p:spPr>
            <a:xfrm>
              <a:off x="879325" y="2957850"/>
              <a:ext cx="30400" cy="19175"/>
            </a:xfrm>
            <a:custGeom>
              <a:avLst/>
              <a:gdLst/>
              <a:ahLst/>
              <a:cxnLst/>
              <a:rect l="l" t="t" r="r" b="b"/>
              <a:pathLst>
                <a:path w="1216" h="767" extrusionOk="0">
                  <a:moveTo>
                    <a:pt x="0" y="0"/>
                  </a:moveTo>
                  <a:lnTo>
                    <a:pt x="0" y="423"/>
                  </a:lnTo>
                  <a:lnTo>
                    <a:pt x="872" y="766"/>
                  </a:lnTo>
                  <a:cubicBezTo>
                    <a:pt x="978" y="661"/>
                    <a:pt x="1110" y="661"/>
                    <a:pt x="1215" y="529"/>
                  </a:cubicBezTo>
                  <a:lnTo>
                    <a:pt x="0" y="0"/>
                  </a:ln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4" name="Google Shape;444;gf919c1f4cf_0_22"/>
            <p:cNvSpPr/>
            <p:nvPr/>
          </p:nvSpPr>
          <p:spPr>
            <a:xfrm>
              <a:off x="752525" y="2737300"/>
              <a:ext cx="129450" cy="256225"/>
            </a:xfrm>
            <a:custGeom>
              <a:avLst/>
              <a:gdLst/>
              <a:ahLst/>
              <a:cxnLst/>
              <a:rect l="l" t="t" r="r" b="b"/>
              <a:pathLst>
                <a:path w="5178" h="10249" extrusionOk="0">
                  <a:moveTo>
                    <a:pt x="3408" y="0"/>
                  </a:moveTo>
                  <a:cubicBezTo>
                    <a:pt x="3091" y="0"/>
                    <a:pt x="2642" y="0"/>
                    <a:pt x="2325" y="106"/>
                  </a:cubicBezTo>
                  <a:cubicBezTo>
                    <a:pt x="2325" y="238"/>
                    <a:pt x="2220" y="238"/>
                    <a:pt x="2220" y="238"/>
                  </a:cubicBezTo>
                  <a:lnTo>
                    <a:pt x="1982" y="238"/>
                  </a:lnTo>
                  <a:cubicBezTo>
                    <a:pt x="1216" y="449"/>
                    <a:pt x="555" y="898"/>
                    <a:pt x="1" y="1321"/>
                  </a:cubicBezTo>
                  <a:lnTo>
                    <a:pt x="1" y="1559"/>
                  </a:lnTo>
                  <a:lnTo>
                    <a:pt x="2087" y="1559"/>
                  </a:lnTo>
                  <a:cubicBezTo>
                    <a:pt x="2220" y="1559"/>
                    <a:pt x="2325" y="1664"/>
                    <a:pt x="2325" y="1770"/>
                  </a:cubicBezTo>
                  <a:cubicBezTo>
                    <a:pt x="2325" y="1770"/>
                    <a:pt x="2220" y="1876"/>
                    <a:pt x="2087" y="1876"/>
                  </a:cubicBezTo>
                  <a:lnTo>
                    <a:pt x="106" y="1876"/>
                  </a:lnTo>
                  <a:lnTo>
                    <a:pt x="555" y="3196"/>
                  </a:lnTo>
                  <a:lnTo>
                    <a:pt x="2087" y="3196"/>
                  </a:lnTo>
                  <a:cubicBezTo>
                    <a:pt x="2220" y="3196"/>
                    <a:pt x="2325" y="3302"/>
                    <a:pt x="2325" y="3408"/>
                  </a:cubicBezTo>
                  <a:cubicBezTo>
                    <a:pt x="2325" y="3408"/>
                    <a:pt x="2220" y="3540"/>
                    <a:pt x="2087" y="3540"/>
                  </a:cubicBezTo>
                  <a:lnTo>
                    <a:pt x="661" y="3540"/>
                  </a:lnTo>
                  <a:lnTo>
                    <a:pt x="1216" y="4860"/>
                  </a:lnTo>
                  <a:lnTo>
                    <a:pt x="2087" y="4860"/>
                  </a:lnTo>
                  <a:cubicBezTo>
                    <a:pt x="2220" y="4860"/>
                    <a:pt x="2325" y="4966"/>
                    <a:pt x="2325" y="5072"/>
                  </a:cubicBezTo>
                  <a:cubicBezTo>
                    <a:pt x="2325" y="5177"/>
                    <a:pt x="2220" y="5177"/>
                    <a:pt x="2087" y="5177"/>
                  </a:cubicBezTo>
                  <a:lnTo>
                    <a:pt x="1321" y="5177"/>
                  </a:lnTo>
                  <a:lnTo>
                    <a:pt x="1771" y="6498"/>
                  </a:lnTo>
                  <a:lnTo>
                    <a:pt x="2087" y="6498"/>
                  </a:lnTo>
                  <a:cubicBezTo>
                    <a:pt x="2220" y="6498"/>
                    <a:pt x="2220" y="6604"/>
                    <a:pt x="2220" y="6709"/>
                  </a:cubicBezTo>
                  <a:cubicBezTo>
                    <a:pt x="2220" y="6841"/>
                    <a:pt x="2220" y="6841"/>
                    <a:pt x="2087" y="6841"/>
                  </a:cubicBezTo>
                  <a:lnTo>
                    <a:pt x="1876" y="6841"/>
                  </a:lnTo>
                  <a:lnTo>
                    <a:pt x="2986" y="10249"/>
                  </a:lnTo>
                  <a:lnTo>
                    <a:pt x="3408" y="10249"/>
                  </a:lnTo>
                  <a:cubicBezTo>
                    <a:pt x="3963" y="10249"/>
                    <a:pt x="4518" y="10143"/>
                    <a:pt x="5072" y="10011"/>
                  </a:cubicBezTo>
                  <a:lnTo>
                    <a:pt x="5072" y="9245"/>
                  </a:lnTo>
                  <a:lnTo>
                    <a:pt x="5072" y="8822"/>
                  </a:lnTo>
                  <a:lnTo>
                    <a:pt x="5072" y="7370"/>
                  </a:lnTo>
                  <a:lnTo>
                    <a:pt x="5072" y="7053"/>
                  </a:lnTo>
                  <a:lnTo>
                    <a:pt x="5072" y="5626"/>
                  </a:lnTo>
                  <a:lnTo>
                    <a:pt x="5072" y="5283"/>
                  </a:lnTo>
                  <a:lnTo>
                    <a:pt x="5072" y="3857"/>
                  </a:lnTo>
                  <a:lnTo>
                    <a:pt x="5072" y="3540"/>
                  </a:lnTo>
                  <a:lnTo>
                    <a:pt x="5178" y="344"/>
                  </a:lnTo>
                  <a:cubicBezTo>
                    <a:pt x="4623" y="106"/>
                    <a:pt x="4069" y="0"/>
                    <a:pt x="3408" y="0"/>
                  </a:cubicBezTo>
                  <a:close/>
                </a:path>
              </a:pathLst>
            </a:custGeom>
            <a:solidFill>
              <a:srgbClr val="F6F6F6"/>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5" name="Google Shape;445;gf919c1f4cf_0_22"/>
            <p:cNvSpPr/>
            <p:nvPr/>
          </p:nvSpPr>
          <p:spPr>
            <a:xfrm>
              <a:off x="802050" y="2739925"/>
              <a:ext cx="8625" cy="3325"/>
            </a:xfrm>
            <a:custGeom>
              <a:avLst/>
              <a:gdLst/>
              <a:ahLst/>
              <a:cxnLst/>
              <a:rect l="l" t="t" r="r" b="b"/>
              <a:pathLst>
                <a:path w="345" h="133" extrusionOk="0">
                  <a:moveTo>
                    <a:pt x="344" y="1"/>
                  </a:moveTo>
                  <a:cubicBezTo>
                    <a:pt x="239" y="1"/>
                    <a:pt x="106" y="133"/>
                    <a:pt x="1" y="133"/>
                  </a:cubicBezTo>
                  <a:lnTo>
                    <a:pt x="239" y="133"/>
                  </a:lnTo>
                  <a:cubicBezTo>
                    <a:pt x="239" y="133"/>
                    <a:pt x="344" y="133"/>
                    <a:pt x="344" y="1"/>
                  </a:cubicBezTo>
                  <a:close/>
                </a:path>
              </a:pathLst>
            </a:custGeom>
            <a:solidFill>
              <a:srgbClr val="C2B4EE"/>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6" name="Google Shape;446;gf919c1f4cf_0_22"/>
            <p:cNvSpPr/>
            <p:nvPr/>
          </p:nvSpPr>
          <p:spPr>
            <a:xfrm>
              <a:off x="752525" y="2776250"/>
              <a:ext cx="58150" cy="7950"/>
            </a:xfrm>
            <a:custGeom>
              <a:avLst/>
              <a:gdLst/>
              <a:ahLst/>
              <a:cxnLst/>
              <a:rect l="l" t="t" r="r" b="b"/>
              <a:pathLst>
                <a:path w="2326" h="318" extrusionOk="0">
                  <a:moveTo>
                    <a:pt x="1" y="1"/>
                  </a:moveTo>
                  <a:lnTo>
                    <a:pt x="106" y="318"/>
                  </a:lnTo>
                  <a:lnTo>
                    <a:pt x="2087" y="318"/>
                  </a:lnTo>
                  <a:cubicBezTo>
                    <a:pt x="2220" y="318"/>
                    <a:pt x="2325" y="212"/>
                    <a:pt x="2325" y="212"/>
                  </a:cubicBezTo>
                  <a:cubicBezTo>
                    <a:pt x="2325" y="106"/>
                    <a:pt x="2220" y="1"/>
                    <a:pt x="2087"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7" name="Google Shape;447;gf919c1f4cf_0_22"/>
            <p:cNvSpPr/>
            <p:nvPr/>
          </p:nvSpPr>
          <p:spPr>
            <a:xfrm>
              <a:off x="766400" y="2817200"/>
              <a:ext cx="44275" cy="8600"/>
            </a:xfrm>
            <a:custGeom>
              <a:avLst/>
              <a:gdLst/>
              <a:ahLst/>
              <a:cxnLst/>
              <a:rect l="l" t="t" r="r" b="b"/>
              <a:pathLst>
                <a:path w="1771" h="344" extrusionOk="0">
                  <a:moveTo>
                    <a:pt x="0" y="0"/>
                  </a:moveTo>
                  <a:lnTo>
                    <a:pt x="106" y="344"/>
                  </a:lnTo>
                  <a:lnTo>
                    <a:pt x="1532" y="344"/>
                  </a:lnTo>
                  <a:cubicBezTo>
                    <a:pt x="1665" y="344"/>
                    <a:pt x="1770" y="212"/>
                    <a:pt x="1770" y="212"/>
                  </a:cubicBezTo>
                  <a:cubicBezTo>
                    <a:pt x="1770" y="106"/>
                    <a:pt x="1665" y="0"/>
                    <a:pt x="1532"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8" name="Google Shape;448;gf919c1f4cf_0_22"/>
            <p:cNvSpPr/>
            <p:nvPr/>
          </p:nvSpPr>
          <p:spPr>
            <a:xfrm>
              <a:off x="782900" y="2858800"/>
              <a:ext cx="27775" cy="7950"/>
            </a:xfrm>
            <a:custGeom>
              <a:avLst/>
              <a:gdLst/>
              <a:ahLst/>
              <a:cxnLst/>
              <a:rect l="l" t="t" r="r" b="b"/>
              <a:pathLst>
                <a:path w="1111" h="318" extrusionOk="0">
                  <a:moveTo>
                    <a:pt x="1" y="0"/>
                  </a:moveTo>
                  <a:lnTo>
                    <a:pt x="106" y="317"/>
                  </a:lnTo>
                  <a:lnTo>
                    <a:pt x="872" y="317"/>
                  </a:lnTo>
                  <a:cubicBezTo>
                    <a:pt x="1005" y="317"/>
                    <a:pt x="1110" y="317"/>
                    <a:pt x="1110" y="212"/>
                  </a:cubicBezTo>
                  <a:cubicBezTo>
                    <a:pt x="1110" y="106"/>
                    <a:pt x="1005" y="0"/>
                    <a:pt x="872" y="0"/>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49" name="Google Shape;449;gf919c1f4cf_0_22"/>
            <p:cNvSpPr/>
            <p:nvPr/>
          </p:nvSpPr>
          <p:spPr>
            <a:xfrm>
              <a:off x="796775" y="2899725"/>
              <a:ext cx="11250" cy="8625"/>
            </a:xfrm>
            <a:custGeom>
              <a:avLst/>
              <a:gdLst/>
              <a:ahLst/>
              <a:cxnLst/>
              <a:rect l="l" t="t" r="r" b="b"/>
              <a:pathLst>
                <a:path w="450" h="345" extrusionOk="0">
                  <a:moveTo>
                    <a:pt x="1" y="1"/>
                  </a:moveTo>
                  <a:lnTo>
                    <a:pt x="106" y="344"/>
                  </a:lnTo>
                  <a:lnTo>
                    <a:pt x="317" y="344"/>
                  </a:lnTo>
                  <a:cubicBezTo>
                    <a:pt x="450" y="344"/>
                    <a:pt x="450" y="344"/>
                    <a:pt x="450" y="212"/>
                  </a:cubicBezTo>
                  <a:cubicBezTo>
                    <a:pt x="450" y="107"/>
                    <a:pt x="450" y="1"/>
                    <a:pt x="317" y="1"/>
                  </a:cubicBezTo>
                  <a:close/>
                </a:path>
              </a:pathLst>
            </a:custGeom>
            <a:solidFill>
              <a:srgbClr val="5151AB"/>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50" name="Google Shape;450;gf919c1f4cf_0_22"/>
            <p:cNvSpPr/>
            <p:nvPr/>
          </p:nvSpPr>
          <p:spPr>
            <a:xfrm>
              <a:off x="711600" y="2770300"/>
              <a:ext cx="115575" cy="223225"/>
            </a:xfrm>
            <a:custGeom>
              <a:avLst/>
              <a:gdLst/>
              <a:ahLst/>
              <a:cxnLst/>
              <a:rect l="l" t="t" r="r" b="b"/>
              <a:pathLst>
                <a:path w="4623" h="8929" extrusionOk="0">
                  <a:moveTo>
                    <a:pt x="1638" y="1"/>
                  </a:moveTo>
                  <a:cubicBezTo>
                    <a:pt x="660" y="1005"/>
                    <a:pt x="0" y="2325"/>
                    <a:pt x="0" y="3752"/>
                  </a:cubicBezTo>
                  <a:cubicBezTo>
                    <a:pt x="0" y="4412"/>
                    <a:pt x="106" y="4967"/>
                    <a:pt x="317" y="5521"/>
                  </a:cubicBezTo>
                  <a:cubicBezTo>
                    <a:pt x="423" y="5521"/>
                    <a:pt x="555" y="5521"/>
                    <a:pt x="555" y="5627"/>
                  </a:cubicBezTo>
                  <a:cubicBezTo>
                    <a:pt x="555" y="5627"/>
                    <a:pt x="555" y="5733"/>
                    <a:pt x="423" y="5733"/>
                  </a:cubicBezTo>
                  <a:cubicBezTo>
                    <a:pt x="1083" y="7502"/>
                    <a:pt x="2747" y="8691"/>
                    <a:pt x="4623" y="8929"/>
                  </a:cubicBezTo>
                  <a:lnTo>
                    <a:pt x="3513" y="5521"/>
                  </a:lnTo>
                  <a:lnTo>
                    <a:pt x="3408" y="5178"/>
                  </a:lnTo>
                  <a:lnTo>
                    <a:pt x="2958" y="3857"/>
                  </a:lnTo>
                  <a:lnTo>
                    <a:pt x="2853" y="3540"/>
                  </a:lnTo>
                  <a:lnTo>
                    <a:pt x="2298" y="2220"/>
                  </a:lnTo>
                  <a:lnTo>
                    <a:pt x="2192" y="1876"/>
                  </a:lnTo>
                  <a:lnTo>
                    <a:pt x="1743" y="556"/>
                  </a:lnTo>
                  <a:lnTo>
                    <a:pt x="1638" y="239"/>
                  </a:lnTo>
                  <a:lnTo>
                    <a:pt x="1638" y="1"/>
                  </a:lnTo>
                  <a:close/>
                </a:path>
              </a:pathLst>
            </a:custGeom>
            <a:solidFill>
              <a:srgbClr val="FFFFFF"/>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51" name="Google Shape;451;gf919c1f4cf_0_22"/>
            <p:cNvSpPr/>
            <p:nvPr/>
          </p:nvSpPr>
          <p:spPr>
            <a:xfrm>
              <a:off x="719525" y="2908325"/>
              <a:ext cx="5950" cy="5300"/>
            </a:xfrm>
            <a:custGeom>
              <a:avLst/>
              <a:gdLst/>
              <a:ahLst/>
              <a:cxnLst/>
              <a:rect l="l" t="t" r="r" b="b"/>
              <a:pathLst>
                <a:path w="238" h="212" extrusionOk="0">
                  <a:moveTo>
                    <a:pt x="0" y="0"/>
                  </a:moveTo>
                  <a:cubicBezTo>
                    <a:pt x="0" y="106"/>
                    <a:pt x="0" y="212"/>
                    <a:pt x="106" y="212"/>
                  </a:cubicBezTo>
                  <a:cubicBezTo>
                    <a:pt x="238" y="212"/>
                    <a:pt x="238" y="106"/>
                    <a:pt x="238" y="106"/>
                  </a:cubicBezTo>
                  <a:cubicBezTo>
                    <a:pt x="238" y="0"/>
                    <a:pt x="106" y="0"/>
                    <a:pt x="0" y="0"/>
                  </a:cubicBezTo>
                  <a:close/>
                </a:path>
              </a:pathLst>
            </a:custGeom>
            <a:solidFill>
              <a:srgbClr val="C2B4EE"/>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52" name="Google Shape;452;gf919c1f4cf_0_22"/>
            <p:cNvSpPr/>
            <p:nvPr/>
          </p:nvSpPr>
          <p:spPr>
            <a:xfrm>
              <a:off x="711600" y="2737300"/>
              <a:ext cx="255575" cy="126800"/>
            </a:xfrm>
            <a:custGeom>
              <a:avLst/>
              <a:gdLst/>
              <a:ahLst/>
              <a:cxnLst/>
              <a:rect l="l" t="t" r="r" b="b"/>
              <a:pathLst>
                <a:path w="10223" h="5072" extrusionOk="0">
                  <a:moveTo>
                    <a:pt x="5045" y="0"/>
                  </a:moveTo>
                  <a:cubicBezTo>
                    <a:pt x="5330" y="0"/>
                    <a:pt x="5610" y="23"/>
                    <a:pt x="5882" y="67"/>
                  </a:cubicBezTo>
                  <a:lnTo>
                    <a:pt x="5882" y="67"/>
                  </a:lnTo>
                  <a:cubicBezTo>
                    <a:pt x="5618" y="22"/>
                    <a:pt x="5342" y="0"/>
                    <a:pt x="5045" y="0"/>
                  </a:cubicBezTo>
                  <a:close/>
                  <a:moveTo>
                    <a:pt x="5045" y="0"/>
                  </a:moveTo>
                  <a:cubicBezTo>
                    <a:pt x="4728" y="0"/>
                    <a:pt x="4279" y="0"/>
                    <a:pt x="3962" y="106"/>
                  </a:cubicBezTo>
                  <a:cubicBezTo>
                    <a:pt x="3916" y="106"/>
                    <a:pt x="3866" y="131"/>
                    <a:pt x="3814" y="159"/>
                  </a:cubicBezTo>
                  <a:lnTo>
                    <a:pt x="3814" y="159"/>
                  </a:lnTo>
                  <a:cubicBezTo>
                    <a:pt x="4209" y="55"/>
                    <a:pt x="4622" y="0"/>
                    <a:pt x="5045" y="0"/>
                  </a:cubicBezTo>
                  <a:close/>
                  <a:moveTo>
                    <a:pt x="3814" y="159"/>
                  </a:moveTo>
                  <a:lnTo>
                    <a:pt x="3814" y="159"/>
                  </a:lnTo>
                  <a:cubicBezTo>
                    <a:pt x="3165" y="329"/>
                    <a:pt x="2562" y="629"/>
                    <a:pt x="2037" y="1029"/>
                  </a:cubicBezTo>
                  <a:lnTo>
                    <a:pt x="2037" y="1029"/>
                  </a:lnTo>
                  <a:cubicBezTo>
                    <a:pt x="2501" y="705"/>
                    <a:pt x="3029" y="401"/>
                    <a:pt x="3619" y="238"/>
                  </a:cubicBezTo>
                  <a:cubicBezTo>
                    <a:pt x="3679" y="238"/>
                    <a:pt x="3747" y="196"/>
                    <a:pt x="3814" y="159"/>
                  </a:cubicBezTo>
                  <a:close/>
                  <a:moveTo>
                    <a:pt x="2037" y="1029"/>
                  </a:moveTo>
                  <a:cubicBezTo>
                    <a:pt x="1898" y="1125"/>
                    <a:pt x="1765" y="1224"/>
                    <a:pt x="1638" y="1321"/>
                  </a:cubicBezTo>
                  <a:cubicBezTo>
                    <a:pt x="1448" y="1516"/>
                    <a:pt x="1270" y="1722"/>
                    <a:pt x="1107" y="1939"/>
                  </a:cubicBezTo>
                  <a:lnTo>
                    <a:pt x="1107" y="1939"/>
                  </a:lnTo>
                  <a:cubicBezTo>
                    <a:pt x="1378" y="1599"/>
                    <a:pt x="1691" y="1292"/>
                    <a:pt x="2037" y="1029"/>
                  </a:cubicBezTo>
                  <a:close/>
                  <a:moveTo>
                    <a:pt x="5882" y="67"/>
                  </a:moveTo>
                  <a:cubicBezTo>
                    <a:pt x="6205" y="122"/>
                    <a:pt x="6510" y="213"/>
                    <a:pt x="6815" y="344"/>
                  </a:cubicBezTo>
                  <a:cubicBezTo>
                    <a:pt x="8452" y="920"/>
                    <a:pt x="9748" y="2322"/>
                    <a:pt x="10120" y="4075"/>
                  </a:cubicBezTo>
                  <a:lnTo>
                    <a:pt x="10120" y="4075"/>
                  </a:lnTo>
                  <a:cubicBezTo>
                    <a:pt x="9699" y="2044"/>
                    <a:pt x="8017" y="410"/>
                    <a:pt x="5882" y="67"/>
                  </a:cubicBezTo>
                  <a:close/>
                  <a:moveTo>
                    <a:pt x="1107" y="1939"/>
                  </a:moveTo>
                  <a:lnTo>
                    <a:pt x="1107" y="1939"/>
                  </a:lnTo>
                  <a:cubicBezTo>
                    <a:pt x="417" y="2809"/>
                    <a:pt x="0" y="3902"/>
                    <a:pt x="0" y="5072"/>
                  </a:cubicBezTo>
                  <a:cubicBezTo>
                    <a:pt x="0" y="3922"/>
                    <a:pt x="429" y="2841"/>
                    <a:pt x="1107" y="1939"/>
                  </a:cubicBezTo>
                  <a:close/>
                  <a:moveTo>
                    <a:pt x="10120" y="4075"/>
                  </a:moveTo>
                  <a:cubicBezTo>
                    <a:pt x="10187" y="4399"/>
                    <a:pt x="10222" y="4732"/>
                    <a:pt x="10222" y="5072"/>
                  </a:cubicBezTo>
                  <a:lnTo>
                    <a:pt x="10222" y="4860"/>
                  </a:lnTo>
                  <a:cubicBezTo>
                    <a:pt x="10209" y="4592"/>
                    <a:pt x="10174" y="4330"/>
                    <a:pt x="10120" y="4075"/>
                  </a:cubicBezTo>
                  <a:close/>
                </a:path>
              </a:pathLst>
            </a:custGeom>
            <a:solidFill>
              <a:srgbClr val="AEABB8"/>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53" name="Google Shape;453;gf919c1f4cf_0_22"/>
            <p:cNvSpPr/>
            <p:nvPr/>
          </p:nvSpPr>
          <p:spPr>
            <a:xfrm>
              <a:off x="909700" y="2974750"/>
              <a:ext cx="225200" cy="260475"/>
            </a:xfrm>
            <a:custGeom>
              <a:avLst/>
              <a:gdLst/>
              <a:ahLst/>
              <a:cxnLst/>
              <a:rect l="l" t="t" r="r" b="b"/>
              <a:pathLst>
                <a:path w="9008" h="10419" extrusionOk="0">
                  <a:moveTo>
                    <a:pt x="1126" y="0"/>
                  </a:moveTo>
                  <a:cubicBezTo>
                    <a:pt x="922" y="0"/>
                    <a:pt x="720" y="62"/>
                    <a:pt x="555" y="196"/>
                  </a:cubicBezTo>
                  <a:cubicBezTo>
                    <a:pt x="106" y="513"/>
                    <a:pt x="0" y="1173"/>
                    <a:pt x="317" y="1622"/>
                  </a:cubicBezTo>
                  <a:lnTo>
                    <a:pt x="7027" y="10101"/>
                  </a:lnTo>
                  <a:cubicBezTo>
                    <a:pt x="7264" y="10313"/>
                    <a:pt x="7581" y="10418"/>
                    <a:pt x="7819" y="10418"/>
                  </a:cubicBezTo>
                  <a:cubicBezTo>
                    <a:pt x="8030" y="10418"/>
                    <a:pt x="8242" y="10418"/>
                    <a:pt x="8479" y="10207"/>
                  </a:cubicBezTo>
                  <a:cubicBezTo>
                    <a:pt x="8902" y="9890"/>
                    <a:pt x="9008" y="9230"/>
                    <a:pt x="8691" y="8781"/>
                  </a:cubicBezTo>
                  <a:lnTo>
                    <a:pt x="1981" y="407"/>
                  </a:lnTo>
                  <a:cubicBezTo>
                    <a:pt x="1772" y="150"/>
                    <a:pt x="1445" y="0"/>
                    <a:pt x="1126" y="0"/>
                  </a:cubicBezTo>
                  <a:close/>
                </a:path>
              </a:pathLst>
            </a:custGeom>
            <a:solidFill>
              <a:srgbClr val="7C788C"/>
            </a:solidFill>
            <a:ln w="9525" cap="flat" cmpd="sng">
              <a:solidFill>
                <a:srgbClr val="FF631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454" name="Google Shape;454;gf919c1f4cf_0_22"/>
          <p:cNvGrpSpPr/>
          <p:nvPr/>
        </p:nvGrpSpPr>
        <p:grpSpPr>
          <a:xfrm>
            <a:off x="430141" y="3279022"/>
            <a:ext cx="582027" cy="627524"/>
            <a:chOff x="4180288" y="2308938"/>
            <a:chExt cx="783875" cy="845150"/>
          </a:xfrm>
        </p:grpSpPr>
        <p:sp>
          <p:nvSpPr>
            <p:cNvPr id="455" name="Google Shape;455;gf919c1f4cf_0_22"/>
            <p:cNvSpPr/>
            <p:nvPr/>
          </p:nvSpPr>
          <p:spPr>
            <a:xfrm>
              <a:off x="4501888" y="2572613"/>
              <a:ext cx="462275" cy="580475"/>
            </a:xfrm>
            <a:custGeom>
              <a:avLst/>
              <a:gdLst/>
              <a:ahLst/>
              <a:cxnLst/>
              <a:rect l="l" t="t" r="r" b="b"/>
              <a:pathLst>
                <a:path w="18491" h="23219" extrusionOk="0">
                  <a:moveTo>
                    <a:pt x="1" y="1"/>
                  </a:moveTo>
                  <a:lnTo>
                    <a:pt x="1" y="23219"/>
                  </a:lnTo>
                  <a:lnTo>
                    <a:pt x="18491" y="23219"/>
                  </a:lnTo>
                  <a:lnTo>
                    <a:pt x="18491" y="1"/>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56" name="Google Shape;456;gf919c1f4cf_0_22"/>
            <p:cNvSpPr/>
            <p:nvPr/>
          </p:nvSpPr>
          <p:spPr>
            <a:xfrm>
              <a:off x="4573213" y="2624788"/>
              <a:ext cx="49550" cy="49550"/>
            </a:xfrm>
            <a:custGeom>
              <a:avLst/>
              <a:gdLst/>
              <a:ahLst/>
              <a:cxnLst/>
              <a:rect l="l" t="t" r="r" b="b"/>
              <a:pathLst>
                <a:path w="1982" h="1982" extrusionOk="0">
                  <a:moveTo>
                    <a:pt x="1004" y="1"/>
                  </a:moveTo>
                  <a:cubicBezTo>
                    <a:pt x="449" y="1"/>
                    <a:pt x="0" y="450"/>
                    <a:pt x="0" y="1004"/>
                  </a:cubicBezTo>
                  <a:cubicBezTo>
                    <a:pt x="0" y="1533"/>
                    <a:pt x="449" y="1982"/>
                    <a:pt x="1004" y="1982"/>
                  </a:cubicBezTo>
                  <a:cubicBezTo>
                    <a:pt x="1559" y="1982"/>
                    <a:pt x="1981" y="1533"/>
                    <a:pt x="1981" y="1004"/>
                  </a:cubicBezTo>
                  <a:cubicBezTo>
                    <a:pt x="1981" y="450"/>
                    <a:pt x="1559" y="1"/>
                    <a:pt x="1004"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57" name="Google Shape;457;gf919c1f4cf_0_22"/>
            <p:cNvSpPr/>
            <p:nvPr/>
          </p:nvSpPr>
          <p:spPr>
            <a:xfrm>
              <a:off x="4554063" y="2676963"/>
              <a:ext cx="88500" cy="46900"/>
            </a:xfrm>
            <a:custGeom>
              <a:avLst/>
              <a:gdLst/>
              <a:ahLst/>
              <a:cxnLst/>
              <a:rect l="l" t="t" r="r" b="b"/>
              <a:pathLst>
                <a:path w="3540" h="1876" extrusionOk="0">
                  <a:moveTo>
                    <a:pt x="1770" y="0"/>
                  </a:moveTo>
                  <a:cubicBezTo>
                    <a:pt x="766" y="0"/>
                    <a:pt x="0" y="898"/>
                    <a:pt x="0" y="1876"/>
                  </a:cubicBezTo>
                  <a:lnTo>
                    <a:pt x="3540" y="1876"/>
                  </a:lnTo>
                  <a:cubicBezTo>
                    <a:pt x="3540" y="898"/>
                    <a:pt x="2747" y="0"/>
                    <a:pt x="1770"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58" name="Google Shape;458;gf919c1f4cf_0_22"/>
            <p:cNvSpPr/>
            <p:nvPr/>
          </p:nvSpPr>
          <p:spPr>
            <a:xfrm>
              <a:off x="4669613" y="2641288"/>
              <a:ext cx="176350" cy="8625"/>
            </a:xfrm>
            <a:custGeom>
              <a:avLst/>
              <a:gdLst/>
              <a:ahLst/>
              <a:cxnLst/>
              <a:rect l="l" t="t" r="r" b="b"/>
              <a:pathLst>
                <a:path w="7054" h="345" extrusionOk="0">
                  <a:moveTo>
                    <a:pt x="107" y="1"/>
                  </a:moveTo>
                  <a:lnTo>
                    <a:pt x="1" y="107"/>
                  </a:lnTo>
                  <a:cubicBezTo>
                    <a:pt x="1" y="212"/>
                    <a:pt x="107" y="344"/>
                    <a:pt x="107" y="344"/>
                  </a:cubicBezTo>
                  <a:lnTo>
                    <a:pt x="6842" y="344"/>
                  </a:lnTo>
                  <a:cubicBezTo>
                    <a:pt x="6948" y="344"/>
                    <a:pt x="7053" y="212"/>
                    <a:pt x="7053" y="107"/>
                  </a:cubicBezTo>
                  <a:cubicBezTo>
                    <a:pt x="7053" y="107"/>
                    <a:pt x="6948" y="1"/>
                    <a:pt x="6842"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59" name="Google Shape;459;gf919c1f4cf_0_22"/>
            <p:cNvSpPr/>
            <p:nvPr/>
          </p:nvSpPr>
          <p:spPr>
            <a:xfrm>
              <a:off x="4669613" y="2663088"/>
              <a:ext cx="176350" cy="8600"/>
            </a:xfrm>
            <a:custGeom>
              <a:avLst/>
              <a:gdLst/>
              <a:ahLst/>
              <a:cxnLst/>
              <a:rect l="l" t="t" r="r" b="b"/>
              <a:pathLst>
                <a:path w="7054" h="344" extrusionOk="0">
                  <a:moveTo>
                    <a:pt x="107" y="1"/>
                  </a:moveTo>
                  <a:cubicBezTo>
                    <a:pt x="107" y="1"/>
                    <a:pt x="1" y="1"/>
                    <a:pt x="1" y="133"/>
                  </a:cubicBezTo>
                  <a:cubicBezTo>
                    <a:pt x="1" y="238"/>
                    <a:pt x="107" y="344"/>
                    <a:pt x="107" y="344"/>
                  </a:cubicBezTo>
                  <a:lnTo>
                    <a:pt x="6842" y="344"/>
                  </a:lnTo>
                  <a:cubicBezTo>
                    <a:pt x="6948" y="344"/>
                    <a:pt x="7053" y="238"/>
                    <a:pt x="7053" y="133"/>
                  </a:cubicBezTo>
                  <a:cubicBezTo>
                    <a:pt x="7053" y="1"/>
                    <a:pt x="6948" y="1"/>
                    <a:pt x="6842"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0" name="Google Shape;460;gf919c1f4cf_0_22"/>
            <p:cNvSpPr/>
            <p:nvPr/>
          </p:nvSpPr>
          <p:spPr>
            <a:xfrm>
              <a:off x="4669613" y="2685538"/>
              <a:ext cx="176350" cy="5300"/>
            </a:xfrm>
            <a:custGeom>
              <a:avLst/>
              <a:gdLst/>
              <a:ahLst/>
              <a:cxnLst/>
              <a:rect l="l" t="t" r="r" b="b"/>
              <a:pathLst>
                <a:path w="7054" h="212" extrusionOk="0">
                  <a:moveTo>
                    <a:pt x="107" y="1"/>
                  </a:moveTo>
                  <a:cubicBezTo>
                    <a:pt x="107" y="1"/>
                    <a:pt x="1" y="1"/>
                    <a:pt x="1" y="106"/>
                  </a:cubicBezTo>
                  <a:cubicBezTo>
                    <a:pt x="1" y="212"/>
                    <a:pt x="107" y="212"/>
                    <a:pt x="107" y="212"/>
                  </a:cubicBezTo>
                  <a:lnTo>
                    <a:pt x="6842" y="212"/>
                  </a:lnTo>
                  <a:cubicBezTo>
                    <a:pt x="6948" y="212"/>
                    <a:pt x="7053" y="212"/>
                    <a:pt x="7053" y="106"/>
                  </a:cubicBezTo>
                  <a:cubicBezTo>
                    <a:pt x="7053" y="1"/>
                    <a:pt x="6948" y="1"/>
                    <a:pt x="6842"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1" name="Google Shape;461;gf919c1f4cf_0_22"/>
            <p:cNvSpPr/>
            <p:nvPr/>
          </p:nvSpPr>
          <p:spPr>
            <a:xfrm>
              <a:off x="4573213" y="2787238"/>
              <a:ext cx="319625" cy="7950"/>
            </a:xfrm>
            <a:custGeom>
              <a:avLst/>
              <a:gdLst/>
              <a:ahLst/>
              <a:cxnLst/>
              <a:rect l="l" t="t" r="r" b="b"/>
              <a:pathLst>
                <a:path w="12785" h="318" extrusionOk="0">
                  <a:moveTo>
                    <a:pt x="132" y="0"/>
                  </a:moveTo>
                  <a:cubicBezTo>
                    <a:pt x="0" y="0"/>
                    <a:pt x="0" y="106"/>
                    <a:pt x="0" y="106"/>
                  </a:cubicBezTo>
                  <a:cubicBezTo>
                    <a:pt x="0" y="212"/>
                    <a:pt x="0" y="317"/>
                    <a:pt x="132" y="317"/>
                  </a:cubicBezTo>
                  <a:lnTo>
                    <a:pt x="12679" y="317"/>
                  </a:lnTo>
                  <a:cubicBezTo>
                    <a:pt x="12785" y="317"/>
                    <a:pt x="12785" y="212"/>
                    <a:pt x="12785" y="106"/>
                  </a:cubicBezTo>
                  <a:cubicBezTo>
                    <a:pt x="12785" y="106"/>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2" name="Google Shape;462;gf919c1f4cf_0_22"/>
            <p:cNvSpPr/>
            <p:nvPr/>
          </p:nvSpPr>
          <p:spPr>
            <a:xfrm>
              <a:off x="4573213" y="2828163"/>
              <a:ext cx="319625" cy="8625"/>
            </a:xfrm>
            <a:custGeom>
              <a:avLst/>
              <a:gdLst/>
              <a:ahLst/>
              <a:cxnLst/>
              <a:rect l="l" t="t" r="r" b="b"/>
              <a:pathLst>
                <a:path w="12785" h="345" extrusionOk="0">
                  <a:moveTo>
                    <a:pt x="132" y="1"/>
                  </a:moveTo>
                  <a:cubicBezTo>
                    <a:pt x="0" y="1"/>
                    <a:pt x="0" y="133"/>
                    <a:pt x="0" y="133"/>
                  </a:cubicBezTo>
                  <a:cubicBezTo>
                    <a:pt x="0" y="239"/>
                    <a:pt x="0" y="344"/>
                    <a:pt x="132" y="344"/>
                  </a:cubicBezTo>
                  <a:lnTo>
                    <a:pt x="12679" y="344"/>
                  </a:lnTo>
                  <a:cubicBezTo>
                    <a:pt x="12785" y="344"/>
                    <a:pt x="12785" y="239"/>
                    <a:pt x="12785" y="133"/>
                  </a:cubicBezTo>
                  <a:cubicBezTo>
                    <a:pt x="12785" y="133"/>
                    <a:pt x="12785" y="1"/>
                    <a:pt x="12679"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3" name="Google Shape;463;gf919c1f4cf_0_22"/>
            <p:cNvSpPr/>
            <p:nvPr/>
          </p:nvSpPr>
          <p:spPr>
            <a:xfrm>
              <a:off x="4573213" y="2869788"/>
              <a:ext cx="319625" cy="7950"/>
            </a:xfrm>
            <a:custGeom>
              <a:avLst/>
              <a:gdLst/>
              <a:ahLst/>
              <a:cxnLst/>
              <a:rect l="l" t="t" r="r" b="b"/>
              <a:pathLst>
                <a:path w="12785" h="318" extrusionOk="0">
                  <a:moveTo>
                    <a:pt x="132" y="0"/>
                  </a:moveTo>
                  <a:cubicBezTo>
                    <a:pt x="0" y="0"/>
                    <a:pt x="0" y="106"/>
                    <a:pt x="0" y="106"/>
                  </a:cubicBezTo>
                  <a:cubicBezTo>
                    <a:pt x="0" y="211"/>
                    <a:pt x="0" y="317"/>
                    <a:pt x="132" y="317"/>
                  </a:cubicBezTo>
                  <a:lnTo>
                    <a:pt x="12679" y="317"/>
                  </a:lnTo>
                  <a:cubicBezTo>
                    <a:pt x="12785" y="317"/>
                    <a:pt x="12785" y="211"/>
                    <a:pt x="12785" y="106"/>
                  </a:cubicBezTo>
                  <a:cubicBezTo>
                    <a:pt x="12785" y="106"/>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4" name="Google Shape;464;gf919c1f4cf_0_22"/>
            <p:cNvSpPr/>
            <p:nvPr/>
          </p:nvSpPr>
          <p:spPr>
            <a:xfrm>
              <a:off x="4573213" y="2910713"/>
              <a:ext cx="319625" cy="8625"/>
            </a:xfrm>
            <a:custGeom>
              <a:avLst/>
              <a:gdLst/>
              <a:ahLst/>
              <a:cxnLst/>
              <a:rect l="l" t="t" r="r" b="b"/>
              <a:pathLst>
                <a:path w="12785" h="345" extrusionOk="0">
                  <a:moveTo>
                    <a:pt x="132" y="1"/>
                  </a:moveTo>
                  <a:cubicBezTo>
                    <a:pt x="0" y="1"/>
                    <a:pt x="0" y="133"/>
                    <a:pt x="0" y="133"/>
                  </a:cubicBezTo>
                  <a:cubicBezTo>
                    <a:pt x="0" y="238"/>
                    <a:pt x="0" y="344"/>
                    <a:pt x="132" y="344"/>
                  </a:cubicBezTo>
                  <a:lnTo>
                    <a:pt x="12679" y="344"/>
                  </a:lnTo>
                  <a:cubicBezTo>
                    <a:pt x="12785" y="344"/>
                    <a:pt x="12785" y="238"/>
                    <a:pt x="12785" y="133"/>
                  </a:cubicBezTo>
                  <a:cubicBezTo>
                    <a:pt x="12785" y="133"/>
                    <a:pt x="12785" y="1"/>
                    <a:pt x="12679"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5" name="Google Shape;465;gf919c1f4cf_0_22"/>
            <p:cNvSpPr/>
            <p:nvPr/>
          </p:nvSpPr>
          <p:spPr>
            <a:xfrm>
              <a:off x="4573213" y="2952313"/>
              <a:ext cx="319625" cy="7950"/>
            </a:xfrm>
            <a:custGeom>
              <a:avLst/>
              <a:gdLst/>
              <a:ahLst/>
              <a:cxnLst/>
              <a:rect l="l" t="t" r="r" b="b"/>
              <a:pathLst>
                <a:path w="12785" h="318" extrusionOk="0">
                  <a:moveTo>
                    <a:pt x="132" y="1"/>
                  </a:moveTo>
                  <a:cubicBezTo>
                    <a:pt x="0" y="1"/>
                    <a:pt x="0" y="106"/>
                    <a:pt x="0" y="212"/>
                  </a:cubicBezTo>
                  <a:cubicBezTo>
                    <a:pt x="0" y="212"/>
                    <a:pt x="0" y="318"/>
                    <a:pt x="132" y="318"/>
                  </a:cubicBezTo>
                  <a:lnTo>
                    <a:pt x="12679" y="318"/>
                  </a:lnTo>
                  <a:cubicBezTo>
                    <a:pt x="12785" y="318"/>
                    <a:pt x="12785" y="212"/>
                    <a:pt x="12785" y="106"/>
                  </a:cubicBezTo>
                  <a:cubicBezTo>
                    <a:pt x="12785" y="106"/>
                    <a:pt x="12785" y="1"/>
                    <a:pt x="12679" y="1"/>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6" name="Google Shape;466;gf919c1f4cf_0_22"/>
            <p:cNvSpPr/>
            <p:nvPr/>
          </p:nvSpPr>
          <p:spPr>
            <a:xfrm>
              <a:off x="4573213" y="2993263"/>
              <a:ext cx="319625" cy="8600"/>
            </a:xfrm>
            <a:custGeom>
              <a:avLst/>
              <a:gdLst/>
              <a:ahLst/>
              <a:cxnLst/>
              <a:rect l="l" t="t" r="r" b="b"/>
              <a:pathLst>
                <a:path w="12785" h="344" extrusionOk="0">
                  <a:moveTo>
                    <a:pt x="132" y="0"/>
                  </a:moveTo>
                  <a:cubicBezTo>
                    <a:pt x="0" y="0"/>
                    <a:pt x="0" y="132"/>
                    <a:pt x="0" y="238"/>
                  </a:cubicBezTo>
                  <a:cubicBezTo>
                    <a:pt x="0" y="238"/>
                    <a:pt x="0" y="344"/>
                    <a:pt x="132" y="344"/>
                  </a:cubicBezTo>
                  <a:lnTo>
                    <a:pt x="12679" y="344"/>
                  </a:lnTo>
                  <a:cubicBezTo>
                    <a:pt x="12785" y="344"/>
                    <a:pt x="12785" y="238"/>
                    <a:pt x="12785" y="238"/>
                  </a:cubicBezTo>
                  <a:cubicBezTo>
                    <a:pt x="12785" y="132"/>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7" name="Google Shape;467;gf919c1f4cf_0_22"/>
            <p:cNvSpPr/>
            <p:nvPr/>
          </p:nvSpPr>
          <p:spPr>
            <a:xfrm>
              <a:off x="4573213" y="3034863"/>
              <a:ext cx="319625" cy="7950"/>
            </a:xfrm>
            <a:custGeom>
              <a:avLst/>
              <a:gdLst/>
              <a:ahLst/>
              <a:cxnLst/>
              <a:rect l="l" t="t" r="r" b="b"/>
              <a:pathLst>
                <a:path w="12785" h="318" extrusionOk="0">
                  <a:moveTo>
                    <a:pt x="132" y="0"/>
                  </a:moveTo>
                  <a:cubicBezTo>
                    <a:pt x="0" y="0"/>
                    <a:pt x="0" y="106"/>
                    <a:pt x="0" y="212"/>
                  </a:cubicBezTo>
                  <a:cubicBezTo>
                    <a:pt x="0" y="212"/>
                    <a:pt x="0" y="317"/>
                    <a:pt x="132" y="317"/>
                  </a:cubicBezTo>
                  <a:lnTo>
                    <a:pt x="12679" y="317"/>
                  </a:lnTo>
                  <a:cubicBezTo>
                    <a:pt x="12785" y="317"/>
                    <a:pt x="12785" y="212"/>
                    <a:pt x="12785" y="212"/>
                  </a:cubicBezTo>
                  <a:cubicBezTo>
                    <a:pt x="12785" y="106"/>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8" name="Google Shape;468;gf919c1f4cf_0_22"/>
            <p:cNvSpPr/>
            <p:nvPr/>
          </p:nvSpPr>
          <p:spPr>
            <a:xfrm>
              <a:off x="4573213" y="3075813"/>
              <a:ext cx="319625" cy="8600"/>
            </a:xfrm>
            <a:custGeom>
              <a:avLst/>
              <a:gdLst/>
              <a:ahLst/>
              <a:cxnLst/>
              <a:rect l="l" t="t" r="r" b="b"/>
              <a:pathLst>
                <a:path w="12785" h="344" extrusionOk="0">
                  <a:moveTo>
                    <a:pt x="132" y="0"/>
                  </a:moveTo>
                  <a:cubicBezTo>
                    <a:pt x="0" y="0"/>
                    <a:pt x="0" y="132"/>
                    <a:pt x="0" y="238"/>
                  </a:cubicBezTo>
                  <a:cubicBezTo>
                    <a:pt x="0" y="238"/>
                    <a:pt x="0" y="344"/>
                    <a:pt x="132" y="344"/>
                  </a:cubicBezTo>
                  <a:lnTo>
                    <a:pt x="12679" y="344"/>
                  </a:lnTo>
                  <a:cubicBezTo>
                    <a:pt x="12785" y="344"/>
                    <a:pt x="12785" y="238"/>
                    <a:pt x="12785" y="238"/>
                  </a:cubicBezTo>
                  <a:cubicBezTo>
                    <a:pt x="12785" y="132"/>
                    <a:pt x="12785" y="0"/>
                    <a:pt x="12679" y="0"/>
                  </a:cubicBezTo>
                  <a:close/>
                </a:path>
              </a:pathLst>
            </a:custGeom>
            <a:solidFill>
              <a:srgbClr val="FBC016"/>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9" name="Google Shape;469;gf919c1f4cf_0_22"/>
            <p:cNvSpPr/>
            <p:nvPr/>
          </p:nvSpPr>
          <p:spPr>
            <a:xfrm>
              <a:off x="4270763" y="2520463"/>
              <a:ext cx="151250" cy="153875"/>
            </a:xfrm>
            <a:custGeom>
              <a:avLst/>
              <a:gdLst/>
              <a:ahLst/>
              <a:cxnLst/>
              <a:rect l="l" t="t" r="r" b="b"/>
              <a:pathLst>
                <a:path w="6050" h="6155" extrusionOk="0">
                  <a:moveTo>
                    <a:pt x="3091" y="0"/>
                  </a:moveTo>
                  <a:cubicBezTo>
                    <a:pt x="1321" y="0"/>
                    <a:pt x="1" y="1427"/>
                    <a:pt x="1" y="3064"/>
                  </a:cubicBezTo>
                  <a:cubicBezTo>
                    <a:pt x="1" y="4834"/>
                    <a:pt x="1321" y="6155"/>
                    <a:pt x="3091" y="6155"/>
                  </a:cubicBezTo>
                  <a:cubicBezTo>
                    <a:pt x="4729" y="6155"/>
                    <a:pt x="6049" y="4834"/>
                    <a:pt x="6049" y="3064"/>
                  </a:cubicBezTo>
                  <a:cubicBezTo>
                    <a:pt x="6049" y="1427"/>
                    <a:pt x="4729" y="0"/>
                    <a:pt x="3091" y="0"/>
                  </a:cubicBez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70" name="Google Shape;470;gf919c1f4cf_0_22"/>
            <p:cNvSpPr/>
            <p:nvPr/>
          </p:nvSpPr>
          <p:spPr>
            <a:xfrm>
              <a:off x="4180288" y="2567738"/>
              <a:ext cx="376450" cy="586350"/>
            </a:xfrm>
            <a:custGeom>
              <a:avLst/>
              <a:gdLst/>
              <a:ahLst/>
              <a:cxnLst/>
              <a:rect l="l" t="t" r="r" b="b"/>
              <a:pathLst>
                <a:path w="15058" h="23454" extrusionOk="0">
                  <a:moveTo>
                    <a:pt x="13861" y="0"/>
                  </a:moveTo>
                  <a:cubicBezTo>
                    <a:pt x="13573" y="0"/>
                    <a:pt x="13285" y="150"/>
                    <a:pt x="13076" y="407"/>
                  </a:cubicBezTo>
                  <a:lnTo>
                    <a:pt x="10118" y="4818"/>
                  </a:lnTo>
                  <a:lnTo>
                    <a:pt x="4280" y="4818"/>
                  </a:lnTo>
                  <a:cubicBezTo>
                    <a:pt x="3831" y="4818"/>
                    <a:pt x="3408" y="5030"/>
                    <a:pt x="3171" y="5479"/>
                  </a:cubicBezTo>
                  <a:lnTo>
                    <a:pt x="212" y="12531"/>
                  </a:lnTo>
                  <a:cubicBezTo>
                    <a:pt x="1" y="12954"/>
                    <a:pt x="212" y="13614"/>
                    <a:pt x="661" y="13852"/>
                  </a:cubicBezTo>
                  <a:cubicBezTo>
                    <a:pt x="797" y="13906"/>
                    <a:pt x="934" y="13932"/>
                    <a:pt x="1067" y="13932"/>
                  </a:cubicBezTo>
                  <a:cubicBezTo>
                    <a:pt x="1453" y="13932"/>
                    <a:pt x="1805" y="13710"/>
                    <a:pt x="1982" y="13297"/>
                  </a:cubicBezTo>
                  <a:lnTo>
                    <a:pt x="3514" y="9890"/>
                  </a:lnTo>
                  <a:lnTo>
                    <a:pt x="3514" y="21987"/>
                  </a:lnTo>
                  <a:cubicBezTo>
                    <a:pt x="3514" y="22648"/>
                    <a:pt x="3963" y="23202"/>
                    <a:pt x="4491" y="23414"/>
                  </a:cubicBezTo>
                  <a:cubicBezTo>
                    <a:pt x="4606" y="23440"/>
                    <a:pt x="4718" y="23453"/>
                    <a:pt x="4827" y="23453"/>
                  </a:cubicBezTo>
                  <a:cubicBezTo>
                    <a:pt x="5572" y="23453"/>
                    <a:pt x="6155" y="22854"/>
                    <a:pt x="6155" y="22093"/>
                  </a:cubicBezTo>
                  <a:lnTo>
                    <a:pt x="6155" y="15172"/>
                  </a:lnTo>
                  <a:lnTo>
                    <a:pt x="7133" y="15172"/>
                  </a:lnTo>
                  <a:lnTo>
                    <a:pt x="7133" y="22093"/>
                  </a:lnTo>
                  <a:cubicBezTo>
                    <a:pt x="7133" y="22859"/>
                    <a:pt x="7687" y="23414"/>
                    <a:pt x="8453" y="23414"/>
                  </a:cubicBezTo>
                  <a:cubicBezTo>
                    <a:pt x="9246" y="23414"/>
                    <a:pt x="9774" y="22859"/>
                    <a:pt x="9774" y="22093"/>
                  </a:cubicBezTo>
                  <a:lnTo>
                    <a:pt x="9774" y="9890"/>
                  </a:lnTo>
                  <a:lnTo>
                    <a:pt x="9774" y="8675"/>
                  </a:lnTo>
                  <a:lnTo>
                    <a:pt x="14846" y="1622"/>
                  </a:lnTo>
                  <a:cubicBezTo>
                    <a:pt x="15057" y="1173"/>
                    <a:pt x="14951" y="513"/>
                    <a:pt x="14529" y="196"/>
                  </a:cubicBezTo>
                  <a:lnTo>
                    <a:pt x="14397" y="196"/>
                  </a:lnTo>
                  <a:cubicBezTo>
                    <a:pt x="14231" y="62"/>
                    <a:pt x="14046" y="0"/>
                    <a:pt x="13861" y="0"/>
                  </a:cubicBez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71" name="Google Shape;471;gf919c1f4cf_0_22"/>
            <p:cNvSpPr/>
            <p:nvPr/>
          </p:nvSpPr>
          <p:spPr>
            <a:xfrm>
              <a:off x="4447088" y="2308938"/>
              <a:ext cx="291225" cy="257725"/>
            </a:xfrm>
            <a:custGeom>
              <a:avLst/>
              <a:gdLst/>
              <a:ahLst/>
              <a:cxnLst/>
              <a:rect l="l" t="t" r="r" b="b"/>
              <a:pathLst>
                <a:path w="11649" h="10309" extrusionOk="0">
                  <a:moveTo>
                    <a:pt x="5865" y="1670"/>
                  </a:moveTo>
                  <a:cubicBezTo>
                    <a:pt x="6926" y="1670"/>
                    <a:pt x="7977" y="2158"/>
                    <a:pt x="8691" y="3073"/>
                  </a:cubicBezTo>
                  <a:cubicBezTo>
                    <a:pt x="9800" y="4605"/>
                    <a:pt x="9562" y="6797"/>
                    <a:pt x="7925" y="8012"/>
                  </a:cubicBezTo>
                  <a:cubicBezTo>
                    <a:pt x="7288" y="8465"/>
                    <a:pt x="6546" y="8694"/>
                    <a:pt x="5807" y="8694"/>
                  </a:cubicBezTo>
                  <a:cubicBezTo>
                    <a:pt x="4738" y="8694"/>
                    <a:pt x="3677" y="8215"/>
                    <a:pt x="2959" y="7246"/>
                  </a:cubicBezTo>
                  <a:cubicBezTo>
                    <a:pt x="1876" y="5714"/>
                    <a:pt x="2193" y="3495"/>
                    <a:pt x="3725" y="2412"/>
                  </a:cubicBezTo>
                  <a:cubicBezTo>
                    <a:pt x="4368" y="1911"/>
                    <a:pt x="5119" y="1670"/>
                    <a:pt x="5865" y="1670"/>
                  </a:cubicBezTo>
                  <a:close/>
                  <a:moveTo>
                    <a:pt x="5854" y="0"/>
                  </a:moveTo>
                  <a:cubicBezTo>
                    <a:pt x="4758" y="0"/>
                    <a:pt x="3657" y="357"/>
                    <a:pt x="2747" y="1092"/>
                  </a:cubicBezTo>
                  <a:cubicBezTo>
                    <a:pt x="423" y="2729"/>
                    <a:pt x="0" y="6031"/>
                    <a:pt x="1744" y="8223"/>
                  </a:cubicBezTo>
                  <a:cubicBezTo>
                    <a:pt x="2722" y="9590"/>
                    <a:pt x="4267" y="10309"/>
                    <a:pt x="5820" y="10309"/>
                  </a:cubicBezTo>
                  <a:cubicBezTo>
                    <a:pt x="6907" y="10309"/>
                    <a:pt x="7999" y="9956"/>
                    <a:pt x="8902" y="9227"/>
                  </a:cubicBezTo>
                  <a:cubicBezTo>
                    <a:pt x="11226" y="7563"/>
                    <a:pt x="11649" y="4261"/>
                    <a:pt x="9906" y="2069"/>
                  </a:cubicBezTo>
                  <a:cubicBezTo>
                    <a:pt x="8932" y="709"/>
                    <a:pt x="7398" y="0"/>
                    <a:pt x="5854" y="0"/>
                  </a:cubicBezTo>
                  <a:close/>
                </a:path>
              </a:pathLst>
            </a:custGeom>
            <a:solidFill>
              <a:srgbClr val="7C788C"/>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72" name="Google Shape;472;gf919c1f4cf_0_22"/>
            <p:cNvSpPr/>
            <p:nvPr/>
          </p:nvSpPr>
          <p:spPr>
            <a:xfrm>
              <a:off x="4504538" y="2349438"/>
              <a:ext cx="176325" cy="176325"/>
            </a:xfrm>
            <a:custGeom>
              <a:avLst/>
              <a:gdLst/>
              <a:ahLst/>
              <a:cxnLst/>
              <a:rect l="l" t="t" r="r" b="b"/>
              <a:pathLst>
                <a:path w="7053" h="7053" extrusionOk="0">
                  <a:moveTo>
                    <a:pt x="3540" y="0"/>
                  </a:moveTo>
                  <a:cubicBezTo>
                    <a:pt x="2747" y="0"/>
                    <a:pt x="2087" y="238"/>
                    <a:pt x="1427" y="660"/>
                  </a:cubicBezTo>
                  <a:lnTo>
                    <a:pt x="1427" y="792"/>
                  </a:lnTo>
                  <a:cubicBezTo>
                    <a:pt x="449" y="1453"/>
                    <a:pt x="0" y="2430"/>
                    <a:pt x="0" y="3539"/>
                  </a:cubicBezTo>
                  <a:cubicBezTo>
                    <a:pt x="0" y="4305"/>
                    <a:pt x="238" y="5071"/>
                    <a:pt x="661" y="5626"/>
                  </a:cubicBezTo>
                  <a:lnTo>
                    <a:pt x="766" y="5732"/>
                  </a:lnTo>
                  <a:cubicBezTo>
                    <a:pt x="1427" y="6603"/>
                    <a:pt x="2430" y="7052"/>
                    <a:pt x="3540" y="7052"/>
                  </a:cubicBezTo>
                  <a:cubicBezTo>
                    <a:pt x="4306" y="7052"/>
                    <a:pt x="5072" y="6841"/>
                    <a:pt x="5627" y="6392"/>
                  </a:cubicBezTo>
                  <a:cubicBezTo>
                    <a:pt x="6604" y="5626"/>
                    <a:pt x="7053" y="4622"/>
                    <a:pt x="7053" y="3539"/>
                  </a:cubicBezTo>
                  <a:cubicBezTo>
                    <a:pt x="7053" y="2773"/>
                    <a:pt x="6842" y="2113"/>
                    <a:pt x="6393" y="1453"/>
                  </a:cubicBezTo>
                  <a:cubicBezTo>
                    <a:pt x="6393" y="1453"/>
                    <a:pt x="6287" y="1453"/>
                    <a:pt x="6287" y="1321"/>
                  </a:cubicBezTo>
                  <a:cubicBezTo>
                    <a:pt x="5627" y="449"/>
                    <a:pt x="4623" y="0"/>
                    <a:pt x="3540" y="0"/>
                  </a:cubicBezTo>
                  <a:close/>
                </a:path>
              </a:pathLst>
            </a:custGeom>
            <a:solidFill>
              <a:srgbClr val="D7F4FF">
                <a:alpha val="23921"/>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73" name="Google Shape;473;gf919c1f4cf_0_22"/>
            <p:cNvSpPr/>
            <p:nvPr/>
          </p:nvSpPr>
          <p:spPr>
            <a:xfrm>
              <a:off x="4504538" y="2349438"/>
              <a:ext cx="176325" cy="176325"/>
            </a:xfrm>
            <a:custGeom>
              <a:avLst/>
              <a:gdLst/>
              <a:ahLst/>
              <a:cxnLst/>
              <a:rect l="l" t="t" r="r" b="b"/>
              <a:pathLst>
                <a:path w="7053" h="7053" extrusionOk="0">
                  <a:moveTo>
                    <a:pt x="3540" y="7052"/>
                  </a:moveTo>
                  <a:lnTo>
                    <a:pt x="3540" y="7052"/>
                  </a:lnTo>
                  <a:lnTo>
                    <a:pt x="3540" y="7052"/>
                  </a:lnTo>
                  <a:lnTo>
                    <a:pt x="3540" y="7052"/>
                  </a:lnTo>
                  <a:close/>
                  <a:moveTo>
                    <a:pt x="5627" y="6392"/>
                  </a:moveTo>
                  <a:cubicBezTo>
                    <a:pt x="5072" y="6841"/>
                    <a:pt x="4306" y="7052"/>
                    <a:pt x="3540" y="7052"/>
                  </a:cubicBezTo>
                  <a:cubicBezTo>
                    <a:pt x="4306" y="7052"/>
                    <a:pt x="5072" y="6841"/>
                    <a:pt x="5627" y="6392"/>
                  </a:cubicBezTo>
                  <a:close/>
                  <a:moveTo>
                    <a:pt x="661" y="5626"/>
                  </a:moveTo>
                  <a:lnTo>
                    <a:pt x="766" y="5732"/>
                  </a:lnTo>
                  <a:lnTo>
                    <a:pt x="661" y="5626"/>
                  </a:lnTo>
                  <a:close/>
                  <a:moveTo>
                    <a:pt x="6287" y="1321"/>
                  </a:moveTo>
                  <a:cubicBezTo>
                    <a:pt x="6287" y="1453"/>
                    <a:pt x="6393" y="1453"/>
                    <a:pt x="6393" y="1453"/>
                  </a:cubicBezTo>
                  <a:cubicBezTo>
                    <a:pt x="6842" y="2113"/>
                    <a:pt x="7053" y="2773"/>
                    <a:pt x="7053" y="3539"/>
                  </a:cubicBezTo>
                  <a:cubicBezTo>
                    <a:pt x="7053" y="2773"/>
                    <a:pt x="6842" y="2113"/>
                    <a:pt x="6393" y="1453"/>
                  </a:cubicBezTo>
                  <a:cubicBezTo>
                    <a:pt x="6393" y="1453"/>
                    <a:pt x="6287" y="1453"/>
                    <a:pt x="6287" y="1321"/>
                  </a:cubicBezTo>
                  <a:close/>
                  <a:moveTo>
                    <a:pt x="6287" y="1321"/>
                  </a:moveTo>
                  <a:lnTo>
                    <a:pt x="6287" y="1321"/>
                  </a:lnTo>
                  <a:lnTo>
                    <a:pt x="6287" y="1321"/>
                  </a:lnTo>
                  <a:close/>
                  <a:moveTo>
                    <a:pt x="1427" y="792"/>
                  </a:moveTo>
                  <a:lnTo>
                    <a:pt x="1427" y="792"/>
                  </a:lnTo>
                  <a:cubicBezTo>
                    <a:pt x="449" y="1453"/>
                    <a:pt x="0" y="2430"/>
                    <a:pt x="0" y="3539"/>
                  </a:cubicBezTo>
                  <a:cubicBezTo>
                    <a:pt x="0" y="2430"/>
                    <a:pt x="449" y="1453"/>
                    <a:pt x="1427" y="792"/>
                  </a:cubicBezTo>
                  <a:lnTo>
                    <a:pt x="1427" y="792"/>
                  </a:lnTo>
                  <a:close/>
                  <a:moveTo>
                    <a:pt x="1427" y="660"/>
                  </a:moveTo>
                  <a:lnTo>
                    <a:pt x="1427" y="660"/>
                  </a:lnTo>
                  <a:lnTo>
                    <a:pt x="1427" y="660"/>
                  </a:lnTo>
                  <a:close/>
                  <a:moveTo>
                    <a:pt x="3540" y="0"/>
                  </a:moveTo>
                  <a:cubicBezTo>
                    <a:pt x="2747" y="0"/>
                    <a:pt x="2087" y="238"/>
                    <a:pt x="1427" y="660"/>
                  </a:cubicBezTo>
                  <a:cubicBezTo>
                    <a:pt x="2087" y="238"/>
                    <a:pt x="2747" y="0"/>
                    <a:pt x="3540" y="0"/>
                  </a:cubicBezTo>
                  <a:close/>
                  <a:moveTo>
                    <a:pt x="3540" y="0"/>
                  </a:moveTo>
                  <a:lnTo>
                    <a:pt x="3540" y="0"/>
                  </a:lnTo>
                  <a:lnTo>
                    <a:pt x="3540" y="0"/>
                  </a:lnTo>
                  <a:close/>
                </a:path>
              </a:pathLst>
            </a:custGeom>
            <a:solidFill>
              <a:srgbClr val="AEABB8"/>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74" name="Google Shape;474;gf919c1f4cf_0_22"/>
            <p:cNvSpPr/>
            <p:nvPr/>
          </p:nvSpPr>
          <p:spPr>
            <a:xfrm>
              <a:off x="4496613" y="2531013"/>
              <a:ext cx="82575" cy="215575"/>
            </a:xfrm>
            <a:custGeom>
              <a:avLst/>
              <a:gdLst/>
              <a:ahLst/>
              <a:cxnLst/>
              <a:rect l="l" t="t" r="r" b="b"/>
              <a:pathLst>
                <a:path w="3303" h="8623" extrusionOk="0">
                  <a:moveTo>
                    <a:pt x="2747" y="1"/>
                  </a:moveTo>
                  <a:cubicBezTo>
                    <a:pt x="2298" y="1"/>
                    <a:pt x="1981" y="239"/>
                    <a:pt x="1876" y="555"/>
                  </a:cubicBezTo>
                  <a:lnTo>
                    <a:pt x="0" y="7714"/>
                  </a:lnTo>
                  <a:cubicBezTo>
                    <a:pt x="0" y="7925"/>
                    <a:pt x="0" y="8163"/>
                    <a:pt x="106" y="8374"/>
                  </a:cubicBezTo>
                  <a:cubicBezTo>
                    <a:pt x="212" y="8480"/>
                    <a:pt x="317" y="8585"/>
                    <a:pt x="555" y="8585"/>
                  </a:cubicBezTo>
                  <a:cubicBezTo>
                    <a:pt x="616" y="8611"/>
                    <a:pt x="682" y="8622"/>
                    <a:pt x="750" y="8622"/>
                  </a:cubicBezTo>
                  <a:cubicBezTo>
                    <a:pt x="1033" y="8622"/>
                    <a:pt x="1341" y="8418"/>
                    <a:pt x="1427" y="8163"/>
                  </a:cubicBezTo>
                  <a:lnTo>
                    <a:pt x="3196" y="899"/>
                  </a:lnTo>
                  <a:cubicBezTo>
                    <a:pt x="3302" y="555"/>
                    <a:pt x="3064" y="133"/>
                    <a:pt x="2747" y="1"/>
                  </a:cubicBezTo>
                  <a:close/>
                </a:path>
              </a:pathLst>
            </a:custGeom>
            <a:solidFill>
              <a:srgbClr val="7C788C"/>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grpSp>
        <p:nvGrpSpPr>
          <p:cNvPr id="475" name="Google Shape;475;gf919c1f4cf_0_22"/>
          <p:cNvGrpSpPr/>
          <p:nvPr/>
        </p:nvGrpSpPr>
        <p:grpSpPr>
          <a:xfrm>
            <a:off x="1086849" y="1734925"/>
            <a:ext cx="3288018" cy="414414"/>
            <a:chOff x="7106433" y="1475945"/>
            <a:chExt cx="2987206" cy="376500"/>
          </a:xfrm>
        </p:grpSpPr>
        <p:sp>
          <p:nvSpPr>
            <p:cNvPr id="476" name="Google Shape;476;gf919c1f4cf_0_22"/>
            <p:cNvSpPr txBox="1"/>
            <p:nvPr/>
          </p:nvSpPr>
          <p:spPr>
            <a:xfrm>
              <a:off x="7913239" y="1475945"/>
              <a:ext cx="2180400" cy="376500"/>
            </a:xfrm>
            <a:prstGeom prst="rect">
              <a:avLst/>
            </a:prstGeom>
            <a:noFill/>
            <a:ln>
              <a:noFill/>
            </a:ln>
          </p:spPr>
          <p:txBody>
            <a:bodyPr spcFirstLastPara="1" wrap="square" lIns="91425" tIns="91425" rIns="91425" bIns="91425" anchor="ctr" anchorCtr="0">
              <a:noAutofit/>
            </a:bodyPr>
            <a:lstStyle/>
            <a:p>
              <a:pPr>
                <a:buClr>
                  <a:srgbClr val="000000"/>
                </a:buClr>
                <a:buSzPts val="1200"/>
              </a:pPr>
              <a:r>
                <a:rPr lang="en" sz="1200" dirty="0">
                  <a:latin typeface="Roboto"/>
                  <a:ea typeface="Roboto"/>
                  <a:cs typeface="Roboto"/>
                  <a:sym typeface="Roboto"/>
                </a:rPr>
                <a:t>shops and markets in low to low middle income areas, including housing prices of these areas</a:t>
              </a:r>
              <a:endParaRPr sz="1200" dirty="0">
                <a:solidFill>
                  <a:srgbClr val="000000"/>
                </a:solidFill>
                <a:latin typeface="Roboto"/>
                <a:ea typeface="Roboto"/>
                <a:cs typeface="Roboto"/>
                <a:sym typeface="Roboto"/>
              </a:endParaRPr>
            </a:p>
          </p:txBody>
        </p:sp>
        <p:sp>
          <p:nvSpPr>
            <p:cNvPr id="477" name="Google Shape;477;gf919c1f4cf_0_22"/>
            <p:cNvSpPr txBox="1"/>
            <p:nvPr/>
          </p:nvSpPr>
          <p:spPr>
            <a:xfrm>
              <a:off x="7106433" y="1475945"/>
              <a:ext cx="1121700" cy="376500"/>
            </a:xfrm>
            <a:prstGeom prst="rect">
              <a:avLst/>
            </a:prstGeom>
            <a:noFill/>
            <a:ln>
              <a:noFill/>
            </a:ln>
          </p:spPr>
          <p:txBody>
            <a:bodyPr spcFirstLastPara="1" wrap="square" lIns="91425" tIns="91425" rIns="91425" bIns="91425" anchor="ctr" anchorCtr="0">
              <a:noAutofit/>
            </a:bodyPr>
            <a:lstStyle/>
            <a:p>
              <a:pPr algn="ctr">
                <a:buClr>
                  <a:srgbClr val="000000"/>
                </a:buClr>
                <a:buSzPts val="1700"/>
              </a:pPr>
              <a:r>
                <a:rPr lang="en" sz="1700">
                  <a:solidFill>
                    <a:srgbClr val="000000"/>
                  </a:solidFill>
                  <a:latin typeface="Fira Sans Extra Condensed Medium"/>
                  <a:ea typeface="Fira Sans Extra Condensed Medium"/>
                  <a:cs typeface="Fira Sans Extra Condensed Medium"/>
                  <a:sym typeface="Fira Sans Extra Condensed Medium"/>
                </a:rPr>
                <a:t>FOCUS</a:t>
              </a:r>
              <a:endParaRPr sz="1700">
                <a:solidFill>
                  <a:srgbClr val="000000"/>
                </a:solidFill>
                <a:latin typeface="Fira Sans Extra Condensed Medium"/>
                <a:ea typeface="Fira Sans Extra Condensed Medium"/>
                <a:cs typeface="Fira Sans Extra Condensed Medium"/>
                <a:sym typeface="Fira Sans Extra Condensed Medium"/>
              </a:endParaRPr>
            </a:p>
          </p:txBody>
        </p:sp>
      </p:grpSp>
      <p:grpSp>
        <p:nvGrpSpPr>
          <p:cNvPr id="478" name="Google Shape;478;gf919c1f4cf_0_22"/>
          <p:cNvGrpSpPr/>
          <p:nvPr/>
        </p:nvGrpSpPr>
        <p:grpSpPr>
          <a:xfrm>
            <a:off x="790741" y="1570158"/>
            <a:ext cx="644405" cy="642451"/>
            <a:chOff x="4344175" y="3158200"/>
            <a:chExt cx="585450" cy="583675"/>
          </a:xfrm>
        </p:grpSpPr>
        <p:sp>
          <p:nvSpPr>
            <p:cNvPr id="479" name="Google Shape;479;gf919c1f4cf_0_22"/>
            <p:cNvSpPr/>
            <p:nvPr/>
          </p:nvSpPr>
          <p:spPr>
            <a:xfrm>
              <a:off x="4344175" y="3268150"/>
              <a:ext cx="473950" cy="473725"/>
            </a:xfrm>
            <a:custGeom>
              <a:avLst/>
              <a:gdLst/>
              <a:ahLst/>
              <a:cxnLst/>
              <a:rect l="l" t="t" r="r" b="b"/>
              <a:pathLst>
                <a:path w="18958" h="18949" extrusionOk="0">
                  <a:moveTo>
                    <a:pt x="9483" y="1"/>
                  </a:moveTo>
                  <a:cubicBezTo>
                    <a:pt x="4247" y="1"/>
                    <a:pt x="0" y="4238"/>
                    <a:pt x="0" y="9475"/>
                  </a:cubicBezTo>
                  <a:cubicBezTo>
                    <a:pt x="0" y="14711"/>
                    <a:pt x="4247" y="18949"/>
                    <a:pt x="9483" y="18949"/>
                  </a:cubicBezTo>
                  <a:cubicBezTo>
                    <a:pt x="14711" y="18949"/>
                    <a:pt x="18957" y="14711"/>
                    <a:pt x="18957" y="9475"/>
                  </a:cubicBezTo>
                  <a:cubicBezTo>
                    <a:pt x="18957" y="4238"/>
                    <a:pt x="14711" y="1"/>
                    <a:pt x="9483" y="1"/>
                  </a:cubicBezTo>
                  <a:close/>
                </a:path>
              </a:pathLst>
            </a:custGeom>
            <a:solidFill>
              <a:srgbClr val="F7692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80" name="Google Shape;480;gf919c1f4cf_0_22"/>
            <p:cNvSpPr/>
            <p:nvPr/>
          </p:nvSpPr>
          <p:spPr>
            <a:xfrm>
              <a:off x="4397250" y="3321025"/>
              <a:ext cx="368025" cy="368000"/>
            </a:xfrm>
            <a:custGeom>
              <a:avLst/>
              <a:gdLst/>
              <a:ahLst/>
              <a:cxnLst/>
              <a:rect l="l" t="t" r="r" b="b"/>
              <a:pathLst>
                <a:path w="14721" h="14720" extrusionOk="0">
                  <a:moveTo>
                    <a:pt x="7360" y="0"/>
                  </a:moveTo>
                  <a:cubicBezTo>
                    <a:pt x="3292" y="0"/>
                    <a:pt x="0" y="3292"/>
                    <a:pt x="0" y="7360"/>
                  </a:cubicBezTo>
                  <a:cubicBezTo>
                    <a:pt x="0" y="11428"/>
                    <a:pt x="3292" y="14720"/>
                    <a:pt x="7360" y="14720"/>
                  </a:cubicBezTo>
                  <a:cubicBezTo>
                    <a:pt x="11419" y="14720"/>
                    <a:pt x="14720" y="11428"/>
                    <a:pt x="14720" y="7360"/>
                  </a:cubicBezTo>
                  <a:cubicBezTo>
                    <a:pt x="14720" y="3292"/>
                    <a:pt x="11419" y="0"/>
                    <a:pt x="7360" y="0"/>
                  </a:cubicBezTo>
                  <a:close/>
                </a:path>
              </a:pathLst>
            </a:custGeom>
            <a:solidFill>
              <a:srgbClr val="FBC01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81" name="Google Shape;481;gf919c1f4cf_0_22"/>
            <p:cNvSpPr/>
            <p:nvPr/>
          </p:nvSpPr>
          <p:spPr>
            <a:xfrm>
              <a:off x="4456125" y="3379900"/>
              <a:ext cx="250050" cy="250250"/>
            </a:xfrm>
            <a:custGeom>
              <a:avLst/>
              <a:gdLst/>
              <a:ahLst/>
              <a:cxnLst/>
              <a:rect l="l" t="t" r="r" b="b"/>
              <a:pathLst>
                <a:path w="10002" h="10010" extrusionOk="0">
                  <a:moveTo>
                    <a:pt x="5005" y="0"/>
                  </a:moveTo>
                  <a:cubicBezTo>
                    <a:pt x="2240" y="0"/>
                    <a:pt x="1" y="2239"/>
                    <a:pt x="1" y="5005"/>
                  </a:cubicBezTo>
                  <a:cubicBezTo>
                    <a:pt x="1" y="7770"/>
                    <a:pt x="2240" y="10010"/>
                    <a:pt x="5005" y="10010"/>
                  </a:cubicBezTo>
                  <a:cubicBezTo>
                    <a:pt x="7762" y="10010"/>
                    <a:pt x="10001" y="7770"/>
                    <a:pt x="10001" y="5005"/>
                  </a:cubicBezTo>
                  <a:cubicBezTo>
                    <a:pt x="10001" y="2239"/>
                    <a:pt x="7762" y="0"/>
                    <a:pt x="5005" y="0"/>
                  </a:cubicBezTo>
                  <a:close/>
                </a:path>
              </a:pathLst>
            </a:custGeom>
            <a:solidFill>
              <a:srgbClr val="F7692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82" name="Google Shape;482;gf919c1f4cf_0_22"/>
            <p:cNvSpPr/>
            <p:nvPr/>
          </p:nvSpPr>
          <p:spPr>
            <a:xfrm>
              <a:off x="4515000" y="3438775"/>
              <a:ext cx="132275" cy="132275"/>
            </a:xfrm>
            <a:custGeom>
              <a:avLst/>
              <a:gdLst/>
              <a:ahLst/>
              <a:cxnLst/>
              <a:rect l="l" t="t" r="r" b="b"/>
              <a:pathLst>
                <a:path w="5291" h="5291" extrusionOk="0">
                  <a:moveTo>
                    <a:pt x="2650" y="0"/>
                  </a:moveTo>
                  <a:cubicBezTo>
                    <a:pt x="1187" y="0"/>
                    <a:pt x="1" y="1187"/>
                    <a:pt x="1" y="2650"/>
                  </a:cubicBezTo>
                  <a:cubicBezTo>
                    <a:pt x="1" y="4113"/>
                    <a:pt x="1187" y="5290"/>
                    <a:pt x="2650" y="5290"/>
                  </a:cubicBezTo>
                  <a:cubicBezTo>
                    <a:pt x="4104" y="5290"/>
                    <a:pt x="5291" y="4113"/>
                    <a:pt x="5291" y="2650"/>
                  </a:cubicBezTo>
                  <a:cubicBezTo>
                    <a:pt x="5291" y="1187"/>
                    <a:pt x="4104" y="0"/>
                    <a:pt x="2650" y="0"/>
                  </a:cubicBezTo>
                  <a:close/>
                </a:path>
              </a:pathLst>
            </a:custGeom>
            <a:solidFill>
              <a:srgbClr val="FBC01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83" name="Google Shape;483;gf919c1f4cf_0_22"/>
            <p:cNvSpPr/>
            <p:nvPr/>
          </p:nvSpPr>
          <p:spPr>
            <a:xfrm>
              <a:off x="4570775" y="3186525"/>
              <a:ext cx="330100" cy="328200"/>
            </a:xfrm>
            <a:custGeom>
              <a:avLst/>
              <a:gdLst/>
              <a:ahLst/>
              <a:cxnLst/>
              <a:rect l="l" t="t" r="r" b="b"/>
              <a:pathLst>
                <a:path w="13204" h="13128" extrusionOk="0">
                  <a:moveTo>
                    <a:pt x="12757" y="1"/>
                  </a:moveTo>
                  <a:cubicBezTo>
                    <a:pt x="12650" y="1"/>
                    <a:pt x="12543" y="45"/>
                    <a:pt x="12463" y="126"/>
                  </a:cubicBezTo>
                  <a:lnTo>
                    <a:pt x="161" y="12428"/>
                  </a:lnTo>
                  <a:cubicBezTo>
                    <a:pt x="0" y="12588"/>
                    <a:pt x="0" y="12847"/>
                    <a:pt x="161" y="13007"/>
                  </a:cubicBezTo>
                  <a:cubicBezTo>
                    <a:pt x="241" y="13088"/>
                    <a:pt x="346" y="13128"/>
                    <a:pt x="451" y="13128"/>
                  </a:cubicBezTo>
                  <a:cubicBezTo>
                    <a:pt x="555" y="13128"/>
                    <a:pt x="660" y="13088"/>
                    <a:pt x="740" y="13007"/>
                  </a:cubicBezTo>
                  <a:lnTo>
                    <a:pt x="13043" y="705"/>
                  </a:lnTo>
                  <a:cubicBezTo>
                    <a:pt x="13203" y="545"/>
                    <a:pt x="13203" y="286"/>
                    <a:pt x="13043" y="126"/>
                  </a:cubicBezTo>
                  <a:cubicBezTo>
                    <a:pt x="12962" y="45"/>
                    <a:pt x="12864" y="1"/>
                    <a:pt x="12757" y="1"/>
                  </a:cubicBezTo>
                  <a:close/>
                </a:path>
              </a:pathLst>
            </a:custGeom>
            <a:solidFill>
              <a:srgbClr val="5151A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84" name="Google Shape;484;gf919c1f4cf_0_22"/>
            <p:cNvSpPr/>
            <p:nvPr/>
          </p:nvSpPr>
          <p:spPr>
            <a:xfrm>
              <a:off x="4808950" y="3208825"/>
              <a:ext cx="120675" cy="89450"/>
            </a:xfrm>
            <a:custGeom>
              <a:avLst/>
              <a:gdLst/>
              <a:ahLst/>
              <a:cxnLst/>
              <a:rect l="l" t="t" r="r" b="b"/>
              <a:pathLst>
                <a:path w="4827" h="3578" extrusionOk="0">
                  <a:moveTo>
                    <a:pt x="2748" y="1"/>
                  </a:moveTo>
                  <a:lnTo>
                    <a:pt x="1" y="2748"/>
                  </a:lnTo>
                  <a:lnTo>
                    <a:pt x="2070" y="3560"/>
                  </a:lnTo>
                  <a:cubicBezTo>
                    <a:pt x="2105" y="3572"/>
                    <a:pt x="2140" y="3578"/>
                    <a:pt x="2174" y="3578"/>
                  </a:cubicBezTo>
                  <a:cubicBezTo>
                    <a:pt x="2244" y="3578"/>
                    <a:pt x="2311" y="3552"/>
                    <a:pt x="2365" y="3498"/>
                  </a:cubicBezTo>
                  <a:lnTo>
                    <a:pt x="4693" y="1169"/>
                  </a:lnTo>
                  <a:cubicBezTo>
                    <a:pt x="4827" y="1036"/>
                    <a:pt x="4782" y="795"/>
                    <a:pt x="4604" y="723"/>
                  </a:cubicBezTo>
                  <a:lnTo>
                    <a:pt x="2748" y="1"/>
                  </a:lnTo>
                  <a:close/>
                </a:path>
              </a:pathLst>
            </a:custGeom>
            <a:solidFill>
              <a:srgbClr val="02BBD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85" name="Google Shape;485;gf919c1f4cf_0_22"/>
            <p:cNvSpPr/>
            <p:nvPr/>
          </p:nvSpPr>
          <p:spPr>
            <a:xfrm>
              <a:off x="4787775" y="3158200"/>
              <a:ext cx="89900" cy="119350"/>
            </a:xfrm>
            <a:custGeom>
              <a:avLst/>
              <a:gdLst/>
              <a:ahLst/>
              <a:cxnLst/>
              <a:rect l="l" t="t" r="r" b="b"/>
              <a:pathLst>
                <a:path w="3596" h="4774" extrusionOk="0">
                  <a:moveTo>
                    <a:pt x="2614" y="1"/>
                  </a:moveTo>
                  <a:cubicBezTo>
                    <a:pt x="2552" y="1"/>
                    <a:pt x="2480" y="27"/>
                    <a:pt x="2427" y="81"/>
                  </a:cubicBezTo>
                  <a:lnTo>
                    <a:pt x="98" y="2409"/>
                  </a:lnTo>
                  <a:cubicBezTo>
                    <a:pt x="18" y="2481"/>
                    <a:pt x="0" y="2597"/>
                    <a:pt x="36" y="2704"/>
                  </a:cubicBezTo>
                  <a:lnTo>
                    <a:pt x="848" y="4773"/>
                  </a:lnTo>
                  <a:lnTo>
                    <a:pt x="3595" y="2026"/>
                  </a:lnTo>
                  <a:lnTo>
                    <a:pt x="2873" y="170"/>
                  </a:lnTo>
                  <a:cubicBezTo>
                    <a:pt x="2828" y="63"/>
                    <a:pt x="2721" y="1"/>
                    <a:pt x="2614" y="1"/>
                  </a:cubicBezTo>
                  <a:close/>
                </a:path>
              </a:pathLst>
            </a:custGeom>
            <a:solidFill>
              <a:srgbClr val="02BBD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486" name="Google Shape;486;gf919c1f4cf_0_22"/>
          <p:cNvSpPr/>
          <p:nvPr/>
        </p:nvSpPr>
        <p:spPr>
          <a:xfrm>
            <a:off x="4595275" y="1678050"/>
            <a:ext cx="2951400" cy="5019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87" name="Google Shape;487;gf919c1f4cf_0_22"/>
          <p:cNvSpPr txBox="1"/>
          <p:nvPr/>
        </p:nvSpPr>
        <p:spPr>
          <a:xfrm>
            <a:off x="5174938" y="1725425"/>
            <a:ext cx="2400000" cy="4143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 sz="1400" dirty="0">
                <a:solidFill>
                  <a:srgbClr val="000000"/>
                </a:solidFill>
                <a:latin typeface="Arial"/>
                <a:ea typeface="Arial"/>
                <a:cs typeface="Arial"/>
                <a:sym typeface="Arial"/>
              </a:rPr>
              <a:t>Data collectors are trained</a:t>
            </a:r>
            <a:endParaRPr sz="1400" dirty="0">
              <a:solidFill>
                <a:srgbClr val="000000"/>
              </a:solidFill>
              <a:latin typeface="Arial"/>
              <a:ea typeface="Arial"/>
              <a:cs typeface="Arial"/>
              <a:sym typeface="Arial"/>
            </a:endParaRPr>
          </a:p>
        </p:txBody>
      </p:sp>
      <p:grpSp>
        <p:nvGrpSpPr>
          <p:cNvPr id="488" name="Google Shape;488;gf919c1f4cf_0_22"/>
          <p:cNvGrpSpPr/>
          <p:nvPr/>
        </p:nvGrpSpPr>
        <p:grpSpPr>
          <a:xfrm>
            <a:off x="4374872" y="1663273"/>
            <a:ext cx="696795" cy="714120"/>
            <a:chOff x="3012892" y="2044596"/>
            <a:chExt cx="1068049" cy="1094605"/>
          </a:xfrm>
        </p:grpSpPr>
        <p:sp>
          <p:nvSpPr>
            <p:cNvPr id="489" name="Google Shape;489;gf919c1f4cf_0_22"/>
            <p:cNvSpPr/>
            <p:nvPr/>
          </p:nvSpPr>
          <p:spPr>
            <a:xfrm>
              <a:off x="3659009" y="2734456"/>
              <a:ext cx="419708" cy="388748"/>
            </a:xfrm>
            <a:custGeom>
              <a:avLst/>
              <a:gdLst/>
              <a:ahLst/>
              <a:cxnLst/>
              <a:rect l="l" t="t" r="r" b="b"/>
              <a:pathLst>
                <a:path w="10574" h="9794" extrusionOk="0">
                  <a:moveTo>
                    <a:pt x="4352" y="0"/>
                  </a:moveTo>
                  <a:lnTo>
                    <a:pt x="0" y="4003"/>
                  </a:lnTo>
                  <a:cubicBezTo>
                    <a:pt x="0" y="4003"/>
                    <a:pt x="1093" y="5603"/>
                    <a:pt x="2380" y="5603"/>
                  </a:cubicBezTo>
                  <a:cubicBezTo>
                    <a:pt x="2646" y="5603"/>
                    <a:pt x="2920" y="5535"/>
                    <a:pt x="3195" y="5370"/>
                  </a:cubicBezTo>
                  <a:lnTo>
                    <a:pt x="7184" y="9248"/>
                  </a:lnTo>
                  <a:cubicBezTo>
                    <a:pt x="7548" y="9613"/>
                    <a:pt x="8025" y="9794"/>
                    <a:pt x="8503" y="9794"/>
                  </a:cubicBezTo>
                  <a:cubicBezTo>
                    <a:pt x="8994" y="9794"/>
                    <a:pt x="9487" y="9602"/>
                    <a:pt x="9862" y="9220"/>
                  </a:cubicBezTo>
                  <a:cubicBezTo>
                    <a:pt x="10573" y="8481"/>
                    <a:pt x="10573" y="7295"/>
                    <a:pt x="9862" y="6570"/>
                  </a:cubicBezTo>
                  <a:lnTo>
                    <a:pt x="5873" y="2483"/>
                  </a:lnTo>
                  <a:cubicBezTo>
                    <a:pt x="5873" y="2483"/>
                    <a:pt x="6194" y="726"/>
                    <a:pt x="4352" y="0"/>
                  </a:cubicBezTo>
                  <a:close/>
                </a:path>
              </a:pathLst>
            </a:custGeom>
            <a:solidFill>
              <a:srgbClr val="FBC01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0" name="Google Shape;490;gf919c1f4cf_0_22"/>
            <p:cNvSpPr/>
            <p:nvPr/>
          </p:nvSpPr>
          <p:spPr>
            <a:xfrm>
              <a:off x="3749230" y="2820827"/>
              <a:ext cx="329487" cy="302377"/>
            </a:xfrm>
            <a:custGeom>
              <a:avLst/>
              <a:gdLst/>
              <a:ahLst/>
              <a:cxnLst/>
              <a:rect l="l" t="t" r="r" b="b"/>
              <a:pathLst>
                <a:path w="8301" h="7618" extrusionOk="0">
                  <a:moveTo>
                    <a:pt x="3614" y="0"/>
                  </a:moveTo>
                  <a:lnTo>
                    <a:pt x="1" y="3432"/>
                  </a:lnTo>
                  <a:cubicBezTo>
                    <a:pt x="30" y="3433"/>
                    <a:pt x="60" y="3434"/>
                    <a:pt x="89" y="3434"/>
                  </a:cubicBezTo>
                  <a:cubicBezTo>
                    <a:pt x="366" y="3434"/>
                    <a:pt x="644" y="3371"/>
                    <a:pt x="922" y="3194"/>
                  </a:cubicBezTo>
                  <a:lnTo>
                    <a:pt x="4911" y="7072"/>
                  </a:lnTo>
                  <a:cubicBezTo>
                    <a:pt x="5275" y="7437"/>
                    <a:pt x="5752" y="7618"/>
                    <a:pt x="6230" y="7618"/>
                  </a:cubicBezTo>
                  <a:cubicBezTo>
                    <a:pt x="6721" y="7618"/>
                    <a:pt x="7214" y="7426"/>
                    <a:pt x="7589" y="7044"/>
                  </a:cubicBezTo>
                  <a:cubicBezTo>
                    <a:pt x="8300" y="6305"/>
                    <a:pt x="8300" y="5119"/>
                    <a:pt x="7589" y="4394"/>
                  </a:cubicBezTo>
                  <a:lnTo>
                    <a:pt x="3600" y="307"/>
                  </a:lnTo>
                  <a:cubicBezTo>
                    <a:pt x="3600" y="307"/>
                    <a:pt x="3614" y="195"/>
                    <a:pt x="3614" y="0"/>
                  </a:cubicBezTo>
                  <a:close/>
                </a:path>
              </a:pathLst>
            </a:custGeom>
            <a:solidFill>
              <a:srgbClr val="F7692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1" name="Google Shape;491;gf919c1f4cf_0_22"/>
            <p:cNvSpPr/>
            <p:nvPr/>
          </p:nvSpPr>
          <p:spPr>
            <a:xfrm>
              <a:off x="3057744" y="2085003"/>
              <a:ext cx="833820" cy="833860"/>
            </a:xfrm>
            <a:custGeom>
              <a:avLst/>
              <a:gdLst/>
              <a:ahLst/>
              <a:cxnLst/>
              <a:rect l="l" t="t" r="r" b="b"/>
              <a:pathLst>
                <a:path w="21007" h="21008" extrusionOk="0">
                  <a:moveTo>
                    <a:pt x="10503" y="0"/>
                  </a:moveTo>
                  <a:cubicBezTo>
                    <a:pt x="4701" y="0"/>
                    <a:pt x="0" y="4701"/>
                    <a:pt x="0" y="10504"/>
                  </a:cubicBezTo>
                  <a:cubicBezTo>
                    <a:pt x="0" y="16306"/>
                    <a:pt x="4701" y="21007"/>
                    <a:pt x="10503" y="21007"/>
                  </a:cubicBezTo>
                  <a:cubicBezTo>
                    <a:pt x="16306" y="21007"/>
                    <a:pt x="21007" y="16306"/>
                    <a:pt x="21007" y="10504"/>
                  </a:cubicBezTo>
                  <a:cubicBezTo>
                    <a:pt x="21007" y="4701"/>
                    <a:pt x="16306" y="0"/>
                    <a:pt x="10503" y="0"/>
                  </a:cubicBezTo>
                  <a:close/>
                </a:path>
              </a:pathLst>
            </a:custGeom>
            <a:solidFill>
              <a:srgbClr val="5151AB"/>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2" name="Google Shape;492;gf919c1f4cf_0_22"/>
            <p:cNvSpPr/>
            <p:nvPr/>
          </p:nvSpPr>
          <p:spPr>
            <a:xfrm>
              <a:off x="3067151" y="2184671"/>
              <a:ext cx="791191" cy="651116"/>
            </a:xfrm>
            <a:custGeom>
              <a:avLst/>
              <a:gdLst/>
              <a:ahLst/>
              <a:cxnLst/>
              <a:rect l="l" t="t" r="r" b="b"/>
              <a:pathLst>
                <a:path w="19933" h="16404" extrusionOk="0">
                  <a:moveTo>
                    <a:pt x="17073" y="0"/>
                  </a:moveTo>
                  <a:cubicBezTo>
                    <a:pt x="13151" y="4804"/>
                    <a:pt x="7357" y="10356"/>
                    <a:pt x="1588" y="10356"/>
                  </a:cubicBezTo>
                  <a:cubicBezTo>
                    <a:pt x="1058" y="10356"/>
                    <a:pt x="528" y="10309"/>
                    <a:pt x="0" y="10211"/>
                  </a:cubicBezTo>
                  <a:lnTo>
                    <a:pt x="0" y="10211"/>
                  </a:lnTo>
                  <a:cubicBezTo>
                    <a:pt x="544" y="12735"/>
                    <a:pt x="1981" y="14911"/>
                    <a:pt x="3976" y="16404"/>
                  </a:cubicBezTo>
                  <a:cubicBezTo>
                    <a:pt x="7323" y="12526"/>
                    <a:pt x="14284" y="7588"/>
                    <a:pt x="19933" y="3878"/>
                  </a:cubicBezTo>
                  <a:cubicBezTo>
                    <a:pt x="19291" y="2371"/>
                    <a:pt x="18301" y="1046"/>
                    <a:pt x="17073" y="0"/>
                  </a:cubicBezTo>
                  <a:close/>
                </a:path>
              </a:pathLst>
            </a:custGeom>
            <a:solidFill>
              <a:srgbClr val="02BBD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3" name="Google Shape;493;gf919c1f4cf_0_22"/>
            <p:cNvSpPr/>
            <p:nvPr/>
          </p:nvSpPr>
          <p:spPr>
            <a:xfrm>
              <a:off x="3012892" y="2044596"/>
              <a:ext cx="923525" cy="923525"/>
            </a:xfrm>
            <a:custGeom>
              <a:avLst/>
              <a:gdLst/>
              <a:ahLst/>
              <a:cxnLst/>
              <a:rect l="l" t="t" r="r" b="b"/>
              <a:pathLst>
                <a:path w="23267" h="23267" fill="none" extrusionOk="0">
                  <a:moveTo>
                    <a:pt x="19124" y="4143"/>
                  </a:moveTo>
                  <a:cubicBezTo>
                    <a:pt x="23267" y="8272"/>
                    <a:pt x="23267" y="14981"/>
                    <a:pt x="19124" y="19124"/>
                  </a:cubicBezTo>
                  <a:cubicBezTo>
                    <a:pt x="14995" y="23266"/>
                    <a:pt x="8272" y="23266"/>
                    <a:pt x="4143" y="19124"/>
                  </a:cubicBezTo>
                  <a:cubicBezTo>
                    <a:pt x="0" y="14981"/>
                    <a:pt x="0" y="8272"/>
                    <a:pt x="4143" y="4143"/>
                  </a:cubicBezTo>
                  <a:cubicBezTo>
                    <a:pt x="8272" y="0"/>
                    <a:pt x="14995" y="0"/>
                    <a:pt x="19124" y="4143"/>
                  </a:cubicBezTo>
                  <a:close/>
                </a:path>
              </a:pathLst>
            </a:custGeom>
            <a:noFill/>
            <a:ln w="2895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4" name="Google Shape;494;gf919c1f4cf_0_22"/>
            <p:cNvSpPr/>
            <p:nvPr/>
          </p:nvSpPr>
          <p:spPr>
            <a:xfrm>
              <a:off x="3780826" y="2838530"/>
              <a:ext cx="300115" cy="300671"/>
            </a:xfrm>
            <a:custGeom>
              <a:avLst/>
              <a:gdLst/>
              <a:ahLst/>
              <a:cxnLst/>
              <a:rect l="l" t="t" r="r" b="b"/>
              <a:pathLst>
                <a:path w="7561" h="7575" fill="none" extrusionOk="0">
                  <a:moveTo>
                    <a:pt x="0" y="2762"/>
                  </a:moveTo>
                  <a:lnTo>
                    <a:pt x="4059" y="6807"/>
                  </a:lnTo>
                  <a:cubicBezTo>
                    <a:pt x="4812" y="7575"/>
                    <a:pt x="6040" y="7575"/>
                    <a:pt x="6807" y="6807"/>
                  </a:cubicBezTo>
                  <a:cubicBezTo>
                    <a:pt x="7560" y="6054"/>
                    <a:pt x="7560" y="4827"/>
                    <a:pt x="6807" y="4074"/>
                  </a:cubicBezTo>
                  <a:lnTo>
                    <a:pt x="2734" y="1"/>
                  </a:lnTo>
                </a:path>
              </a:pathLst>
            </a:custGeom>
            <a:noFill/>
            <a:ln w="2895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5" name="Google Shape;495;gf919c1f4cf_0_22"/>
            <p:cNvSpPr/>
            <p:nvPr/>
          </p:nvSpPr>
          <p:spPr>
            <a:xfrm>
              <a:off x="3655119" y="2720603"/>
              <a:ext cx="245855" cy="238671"/>
            </a:xfrm>
            <a:custGeom>
              <a:avLst/>
              <a:gdLst/>
              <a:ahLst/>
              <a:cxnLst/>
              <a:rect l="l" t="t" r="r" b="b"/>
              <a:pathLst>
                <a:path w="6194" h="6013" fill="none" extrusionOk="0">
                  <a:moveTo>
                    <a:pt x="4618" y="0"/>
                  </a:moveTo>
                  <a:lnTo>
                    <a:pt x="5441" y="823"/>
                  </a:lnTo>
                  <a:cubicBezTo>
                    <a:pt x="6194" y="1577"/>
                    <a:pt x="6194" y="2818"/>
                    <a:pt x="5441" y="3571"/>
                  </a:cubicBezTo>
                  <a:lnTo>
                    <a:pt x="3753" y="5259"/>
                  </a:lnTo>
                  <a:cubicBezTo>
                    <a:pt x="3000" y="6012"/>
                    <a:pt x="1758" y="6012"/>
                    <a:pt x="1005" y="5259"/>
                  </a:cubicBezTo>
                  <a:lnTo>
                    <a:pt x="1" y="4255"/>
                  </a:lnTo>
                </a:path>
              </a:pathLst>
            </a:custGeom>
            <a:noFill/>
            <a:ln w="2895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6" name="Google Shape;496;gf919c1f4cf_0_22"/>
            <p:cNvSpPr/>
            <p:nvPr/>
          </p:nvSpPr>
          <p:spPr>
            <a:xfrm>
              <a:off x="3270894" y="2646973"/>
              <a:ext cx="408079" cy="182863"/>
            </a:xfrm>
            <a:custGeom>
              <a:avLst/>
              <a:gdLst/>
              <a:ahLst/>
              <a:cxnLst/>
              <a:rect l="l" t="t" r="r" b="b"/>
              <a:pathLst>
                <a:path w="10281" h="4607" extrusionOk="0">
                  <a:moveTo>
                    <a:pt x="3292" y="0"/>
                  </a:moveTo>
                  <a:lnTo>
                    <a:pt x="0" y="977"/>
                  </a:lnTo>
                  <a:lnTo>
                    <a:pt x="0" y="3627"/>
                  </a:lnTo>
                  <a:cubicBezTo>
                    <a:pt x="0" y="3627"/>
                    <a:pt x="2083" y="4606"/>
                    <a:pt x="5129" y="4606"/>
                  </a:cubicBezTo>
                  <a:cubicBezTo>
                    <a:pt x="6652" y="4606"/>
                    <a:pt x="8416" y="4362"/>
                    <a:pt x="10281" y="3627"/>
                  </a:cubicBezTo>
                  <a:lnTo>
                    <a:pt x="10281" y="1032"/>
                  </a:lnTo>
                  <a:lnTo>
                    <a:pt x="7128" y="84"/>
                  </a:lnTo>
                  <a:lnTo>
                    <a:pt x="3292" y="0"/>
                  </a:lnTo>
                  <a:close/>
                </a:path>
              </a:pathLst>
            </a:custGeom>
            <a:solidFill>
              <a:srgbClr val="F7692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7" name="Google Shape;497;gf919c1f4cf_0_22"/>
            <p:cNvSpPr/>
            <p:nvPr/>
          </p:nvSpPr>
          <p:spPr>
            <a:xfrm>
              <a:off x="3399895" y="2542859"/>
              <a:ext cx="147855" cy="173337"/>
            </a:xfrm>
            <a:custGeom>
              <a:avLst/>
              <a:gdLst/>
              <a:ahLst/>
              <a:cxnLst/>
              <a:rect l="l" t="t" r="r" b="b"/>
              <a:pathLst>
                <a:path w="3725" h="4367" extrusionOk="0">
                  <a:moveTo>
                    <a:pt x="3725" y="1"/>
                  </a:moveTo>
                  <a:lnTo>
                    <a:pt x="0" y="99"/>
                  </a:lnTo>
                  <a:lnTo>
                    <a:pt x="0" y="2498"/>
                  </a:lnTo>
                  <a:lnTo>
                    <a:pt x="1870" y="4367"/>
                  </a:lnTo>
                  <a:lnTo>
                    <a:pt x="3725" y="2512"/>
                  </a:lnTo>
                  <a:lnTo>
                    <a:pt x="3725" y="1"/>
                  </a:lnTo>
                  <a:close/>
                </a:path>
              </a:pathLst>
            </a:custGeom>
            <a:solidFill>
              <a:srgbClr val="FFCFA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8" name="Google Shape;498;gf919c1f4cf_0_22"/>
            <p:cNvSpPr/>
            <p:nvPr/>
          </p:nvSpPr>
          <p:spPr>
            <a:xfrm>
              <a:off x="3239338" y="2352413"/>
              <a:ext cx="476191" cy="82521"/>
            </a:xfrm>
            <a:custGeom>
              <a:avLst/>
              <a:gdLst/>
              <a:ahLst/>
              <a:cxnLst/>
              <a:rect l="l" t="t" r="r" b="b"/>
              <a:pathLst>
                <a:path w="11997" h="2079" extrusionOk="0">
                  <a:moveTo>
                    <a:pt x="1033" y="1"/>
                  </a:moveTo>
                  <a:cubicBezTo>
                    <a:pt x="461" y="1"/>
                    <a:pt x="0" y="475"/>
                    <a:pt x="0" y="1047"/>
                  </a:cubicBezTo>
                  <a:cubicBezTo>
                    <a:pt x="0" y="1619"/>
                    <a:pt x="461" y="2079"/>
                    <a:pt x="1033" y="2079"/>
                  </a:cubicBezTo>
                  <a:lnTo>
                    <a:pt x="10950" y="2079"/>
                  </a:lnTo>
                  <a:cubicBezTo>
                    <a:pt x="11522" y="2079"/>
                    <a:pt x="11996" y="1619"/>
                    <a:pt x="11996" y="1047"/>
                  </a:cubicBezTo>
                  <a:cubicBezTo>
                    <a:pt x="11996" y="475"/>
                    <a:pt x="11522" y="1"/>
                    <a:pt x="10950" y="1"/>
                  </a:cubicBezTo>
                  <a:close/>
                </a:path>
              </a:pathLst>
            </a:custGeom>
            <a:solidFill>
              <a:srgbClr val="FFCFA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99" name="Google Shape;499;gf919c1f4cf_0_22"/>
            <p:cNvSpPr/>
            <p:nvPr/>
          </p:nvSpPr>
          <p:spPr>
            <a:xfrm>
              <a:off x="3287485" y="2189077"/>
              <a:ext cx="374340" cy="415858"/>
            </a:xfrm>
            <a:custGeom>
              <a:avLst/>
              <a:gdLst/>
              <a:ahLst/>
              <a:cxnLst/>
              <a:rect l="l" t="t" r="r" b="b"/>
              <a:pathLst>
                <a:path w="9431" h="10477" extrusionOk="0">
                  <a:moveTo>
                    <a:pt x="4715" y="1"/>
                  </a:moveTo>
                  <a:cubicBezTo>
                    <a:pt x="2121" y="1"/>
                    <a:pt x="1" y="2121"/>
                    <a:pt x="1" y="4715"/>
                  </a:cubicBezTo>
                  <a:lnTo>
                    <a:pt x="1" y="5762"/>
                  </a:lnTo>
                  <a:cubicBezTo>
                    <a:pt x="1" y="8356"/>
                    <a:pt x="2121" y="10476"/>
                    <a:pt x="4715" y="10476"/>
                  </a:cubicBezTo>
                  <a:cubicBezTo>
                    <a:pt x="7310" y="10476"/>
                    <a:pt x="9430" y="8356"/>
                    <a:pt x="9430" y="5762"/>
                  </a:cubicBezTo>
                  <a:lnTo>
                    <a:pt x="9430" y="4715"/>
                  </a:lnTo>
                  <a:cubicBezTo>
                    <a:pt x="9430" y="2121"/>
                    <a:pt x="7310" y="1"/>
                    <a:pt x="4715" y="1"/>
                  </a:cubicBezTo>
                  <a:close/>
                </a:path>
              </a:pathLst>
            </a:custGeom>
            <a:solidFill>
              <a:srgbClr val="FFCFA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00" name="Google Shape;500;gf919c1f4cf_0_22"/>
            <p:cNvSpPr/>
            <p:nvPr/>
          </p:nvSpPr>
          <p:spPr>
            <a:xfrm>
              <a:off x="3233226" y="2351302"/>
              <a:ext cx="53188" cy="83632"/>
            </a:xfrm>
            <a:custGeom>
              <a:avLst/>
              <a:gdLst/>
              <a:ahLst/>
              <a:cxnLst/>
              <a:rect l="l" t="t" r="r" b="b"/>
              <a:pathLst>
                <a:path w="1340" h="2107" fill="none" extrusionOk="0">
                  <a:moveTo>
                    <a:pt x="1340" y="2065"/>
                  </a:moveTo>
                  <a:cubicBezTo>
                    <a:pt x="1256" y="2093"/>
                    <a:pt x="1159" y="2107"/>
                    <a:pt x="1047" y="2107"/>
                  </a:cubicBezTo>
                  <a:cubicBezTo>
                    <a:pt x="475" y="2107"/>
                    <a:pt x="1" y="1633"/>
                    <a:pt x="1" y="1047"/>
                  </a:cubicBezTo>
                  <a:cubicBezTo>
                    <a:pt x="1" y="461"/>
                    <a:pt x="475" y="1"/>
                    <a:pt x="1047" y="1"/>
                  </a:cubicBezTo>
                  <a:cubicBezTo>
                    <a:pt x="1117" y="1"/>
                    <a:pt x="1187" y="1"/>
                    <a:pt x="1256" y="15"/>
                  </a:cubicBezTo>
                </a:path>
              </a:pathLst>
            </a:custGeom>
            <a:noFill/>
            <a:ln w="233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01" name="Google Shape;501;gf919c1f4cf_0_22"/>
            <p:cNvSpPr/>
            <p:nvPr/>
          </p:nvSpPr>
          <p:spPr>
            <a:xfrm>
              <a:off x="3662899" y="2351302"/>
              <a:ext cx="53188" cy="83632"/>
            </a:xfrm>
            <a:custGeom>
              <a:avLst/>
              <a:gdLst/>
              <a:ahLst/>
              <a:cxnLst/>
              <a:rect l="l" t="t" r="r" b="b"/>
              <a:pathLst>
                <a:path w="1340" h="2107" fill="none" extrusionOk="0">
                  <a:moveTo>
                    <a:pt x="0" y="2065"/>
                  </a:moveTo>
                  <a:cubicBezTo>
                    <a:pt x="84" y="2093"/>
                    <a:pt x="181" y="2107"/>
                    <a:pt x="293" y="2107"/>
                  </a:cubicBezTo>
                  <a:cubicBezTo>
                    <a:pt x="865" y="2107"/>
                    <a:pt x="1339" y="1633"/>
                    <a:pt x="1339" y="1047"/>
                  </a:cubicBezTo>
                  <a:cubicBezTo>
                    <a:pt x="1339" y="461"/>
                    <a:pt x="865" y="1"/>
                    <a:pt x="293" y="1"/>
                  </a:cubicBezTo>
                  <a:cubicBezTo>
                    <a:pt x="223" y="1"/>
                    <a:pt x="153" y="1"/>
                    <a:pt x="84" y="15"/>
                  </a:cubicBezTo>
                </a:path>
              </a:pathLst>
            </a:custGeom>
            <a:noFill/>
            <a:ln w="233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02" name="Google Shape;502;gf919c1f4cf_0_22"/>
            <p:cNvSpPr/>
            <p:nvPr/>
          </p:nvSpPr>
          <p:spPr>
            <a:xfrm>
              <a:off x="3267560" y="2588823"/>
              <a:ext cx="414191" cy="297932"/>
            </a:xfrm>
            <a:custGeom>
              <a:avLst/>
              <a:gdLst/>
              <a:ahLst/>
              <a:cxnLst/>
              <a:rect l="l" t="t" r="r" b="b"/>
              <a:pathLst>
                <a:path w="10435" h="7506" fill="none" extrusionOk="0">
                  <a:moveTo>
                    <a:pt x="3334" y="1"/>
                  </a:moveTo>
                  <a:lnTo>
                    <a:pt x="3223" y="1549"/>
                  </a:lnTo>
                  <a:lnTo>
                    <a:pt x="1" y="2442"/>
                  </a:lnTo>
                  <a:lnTo>
                    <a:pt x="1" y="5092"/>
                  </a:lnTo>
                  <a:cubicBezTo>
                    <a:pt x="1" y="5092"/>
                    <a:pt x="4757" y="7505"/>
                    <a:pt x="10434" y="5092"/>
                  </a:cubicBezTo>
                  <a:lnTo>
                    <a:pt x="10434" y="2442"/>
                  </a:lnTo>
                  <a:lnTo>
                    <a:pt x="7212" y="1549"/>
                  </a:lnTo>
                  <a:lnTo>
                    <a:pt x="7101" y="1"/>
                  </a:lnTo>
                </a:path>
              </a:pathLst>
            </a:custGeom>
            <a:noFill/>
            <a:ln w="233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03" name="Google Shape;503;gf919c1f4cf_0_22"/>
            <p:cNvSpPr/>
            <p:nvPr/>
          </p:nvSpPr>
          <p:spPr>
            <a:xfrm>
              <a:off x="3351708" y="2646417"/>
              <a:ext cx="233154" cy="120189"/>
            </a:xfrm>
            <a:custGeom>
              <a:avLst/>
              <a:gdLst/>
              <a:ahLst/>
              <a:cxnLst/>
              <a:rect l="l" t="t" r="r" b="b"/>
              <a:pathLst>
                <a:path w="5874" h="3028" extrusionOk="0">
                  <a:moveTo>
                    <a:pt x="1200" y="0"/>
                  </a:moveTo>
                  <a:lnTo>
                    <a:pt x="1" y="2916"/>
                  </a:lnTo>
                  <a:lnTo>
                    <a:pt x="1" y="2916"/>
                  </a:lnTo>
                  <a:lnTo>
                    <a:pt x="3139" y="2121"/>
                  </a:lnTo>
                  <a:lnTo>
                    <a:pt x="5873" y="3027"/>
                  </a:lnTo>
                  <a:lnTo>
                    <a:pt x="5873" y="3027"/>
                  </a:lnTo>
                  <a:lnTo>
                    <a:pt x="4995" y="0"/>
                  </a:lnTo>
                  <a:lnTo>
                    <a:pt x="3097" y="1939"/>
                  </a:lnTo>
                  <a:lnTo>
                    <a:pt x="1200"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04" name="Google Shape;504;gf919c1f4cf_0_22"/>
            <p:cNvSpPr/>
            <p:nvPr/>
          </p:nvSpPr>
          <p:spPr>
            <a:xfrm>
              <a:off x="3351708" y="2646417"/>
              <a:ext cx="233154" cy="120189"/>
            </a:xfrm>
            <a:custGeom>
              <a:avLst/>
              <a:gdLst/>
              <a:ahLst/>
              <a:cxnLst/>
              <a:rect l="l" t="t" r="r" b="b"/>
              <a:pathLst>
                <a:path w="5874" h="3028" fill="none" extrusionOk="0">
                  <a:moveTo>
                    <a:pt x="4995" y="0"/>
                  </a:moveTo>
                  <a:lnTo>
                    <a:pt x="3097" y="1939"/>
                  </a:lnTo>
                  <a:lnTo>
                    <a:pt x="1200" y="0"/>
                  </a:lnTo>
                  <a:lnTo>
                    <a:pt x="1" y="2916"/>
                  </a:lnTo>
                  <a:lnTo>
                    <a:pt x="3139" y="2121"/>
                  </a:lnTo>
                  <a:lnTo>
                    <a:pt x="5873" y="3027"/>
                  </a:lnTo>
                  <a:close/>
                </a:path>
              </a:pathLst>
            </a:custGeom>
            <a:noFill/>
            <a:ln w="233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505" name="Google Shape;505;gf919c1f4cf_0_22"/>
            <p:cNvSpPr/>
            <p:nvPr/>
          </p:nvSpPr>
          <p:spPr>
            <a:xfrm>
              <a:off x="3287485" y="2189077"/>
              <a:ext cx="374340" cy="415858"/>
            </a:xfrm>
            <a:custGeom>
              <a:avLst/>
              <a:gdLst/>
              <a:ahLst/>
              <a:cxnLst/>
              <a:rect l="l" t="t" r="r" b="b"/>
              <a:pathLst>
                <a:path w="9431" h="10477" fill="none" extrusionOk="0">
                  <a:moveTo>
                    <a:pt x="4715" y="1"/>
                  </a:moveTo>
                  <a:lnTo>
                    <a:pt x="4715" y="1"/>
                  </a:lnTo>
                  <a:cubicBezTo>
                    <a:pt x="2121" y="1"/>
                    <a:pt x="1" y="2121"/>
                    <a:pt x="1" y="4715"/>
                  </a:cubicBezTo>
                  <a:lnTo>
                    <a:pt x="1" y="5762"/>
                  </a:lnTo>
                  <a:cubicBezTo>
                    <a:pt x="1" y="8356"/>
                    <a:pt x="2121" y="10476"/>
                    <a:pt x="4715" y="10476"/>
                  </a:cubicBezTo>
                  <a:cubicBezTo>
                    <a:pt x="7310" y="10476"/>
                    <a:pt x="9430" y="8356"/>
                    <a:pt x="9430" y="5762"/>
                  </a:cubicBezTo>
                  <a:lnTo>
                    <a:pt x="9430" y="4715"/>
                  </a:lnTo>
                  <a:cubicBezTo>
                    <a:pt x="9430" y="2121"/>
                    <a:pt x="7310" y="1"/>
                    <a:pt x="4715" y="1"/>
                  </a:cubicBezTo>
                  <a:close/>
                </a:path>
              </a:pathLst>
            </a:custGeom>
            <a:noFill/>
            <a:ln w="233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6120-F033-4006-A952-C97D807BFB01}"/>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D8CF40E4-9528-49A4-9ABB-1014D5F87BD4}"/>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6B4C122A-D241-44B7-90AA-ABA362CF2721}"/>
              </a:ext>
            </a:extLst>
          </p:cNvPr>
          <p:cNvPicPr>
            <a:picLocks noChangeAspect="1"/>
          </p:cNvPicPr>
          <p:nvPr/>
        </p:nvPicPr>
        <p:blipFill>
          <a:blip r:embed="rId2"/>
          <a:stretch>
            <a:fillRect/>
          </a:stretch>
        </p:blipFill>
        <p:spPr>
          <a:xfrm>
            <a:off x="-6458" y="404813"/>
            <a:ext cx="9258844" cy="4852987"/>
          </a:xfrm>
          <a:prstGeom prst="rect">
            <a:avLst/>
          </a:prstGeom>
        </p:spPr>
      </p:pic>
      <p:pic>
        <p:nvPicPr>
          <p:cNvPr id="5" name="Picture 4">
            <a:extLst>
              <a:ext uri="{FF2B5EF4-FFF2-40B4-BE49-F238E27FC236}">
                <a16:creationId xmlns:a16="http://schemas.microsoft.com/office/drawing/2014/main" id="{A35D7336-1A44-4B99-9FA0-083A02CD65AA}"/>
              </a:ext>
            </a:extLst>
          </p:cNvPr>
          <p:cNvPicPr>
            <a:picLocks noChangeAspect="1"/>
          </p:cNvPicPr>
          <p:nvPr/>
        </p:nvPicPr>
        <p:blipFill>
          <a:blip r:embed="rId3"/>
          <a:stretch>
            <a:fillRect/>
          </a:stretch>
        </p:blipFill>
        <p:spPr>
          <a:xfrm>
            <a:off x="179512" y="4279791"/>
            <a:ext cx="1944216" cy="2356625"/>
          </a:xfrm>
          <a:prstGeom prst="rect">
            <a:avLst/>
          </a:prstGeom>
        </p:spPr>
      </p:pic>
    </p:spTree>
    <p:extLst>
      <p:ext uri="{BB962C8B-B14F-4D97-AF65-F5344CB8AC3E}">
        <p14:creationId xmlns:p14="http://schemas.microsoft.com/office/powerpoint/2010/main" val="3834865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normAutofit/>
          </a:bodyPr>
          <a:lstStyle/>
          <a:p>
            <a:r>
              <a:rPr lang="en-US" sz="4800" dirty="0"/>
              <a:t>Data used in the calculation</a:t>
            </a:r>
          </a:p>
        </p:txBody>
      </p:sp>
      <p:sp>
        <p:nvSpPr>
          <p:cNvPr id="3" name="Content Placeholder 2"/>
          <p:cNvSpPr>
            <a:spLocks noGrp="1"/>
          </p:cNvSpPr>
          <p:nvPr>
            <p:ph idx="1"/>
          </p:nvPr>
        </p:nvSpPr>
        <p:spPr>
          <a:xfrm>
            <a:off x="457199" y="1600200"/>
            <a:ext cx="8434251" cy="4525963"/>
          </a:xfrm>
        </p:spPr>
        <p:txBody>
          <a:bodyPr>
            <a:normAutofit/>
          </a:bodyPr>
          <a:lstStyle/>
          <a:p>
            <a:pPr marL="0" indent="0">
              <a:buNone/>
            </a:pPr>
            <a:r>
              <a:rPr lang="en-US" b="1" dirty="0">
                <a:solidFill>
                  <a:schemeClr val="tx1"/>
                </a:solidFill>
              </a:rPr>
              <a:t>WageIndicator Cost-of-Living price survey </a:t>
            </a:r>
            <a:r>
              <a:rPr lang="en-US" dirty="0">
                <a:solidFill>
                  <a:schemeClr val="tx1"/>
                </a:solidFill>
              </a:rPr>
              <a:t>since January 2014: </a:t>
            </a:r>
            <a:endParaRPr lang="en-US" b="1" dirty="0">
              <a:solidFill>
                <a:schemeClr val="tx1"/>
              </a:solidFill>
            </a:endParaRPr>
          </a:p>
          <a:p>
            <a:pPr lvl="1"/>
            <a:r>
              <a:rPr lang="en-US" sz="2400" dirty="0">
                <a:solidFill>
                  <a:schemeClr val="tx1"/>
                </a:solidFill>
              </a:rPr>
              <a:t>Prices are reported by web visitors, via offline surveys, </a:t>
            </a:r>
            <a:br>
              <a:rPr lang="en-US" sz="2400" dirty="0">
                <a:solidFill>
                  <a:schemeClr val="tx1"/>
                </a:solidFill>
              </a:rPr>
            </a:br>
            <a:r>
              <a:rPr lang="en-US" sz="2400" dirty="0">
                <a:solidFill>
                  <a:schemeClr val="tx1"/>
                </a:solidFill>
              </a:rPr>
              <a:t>and scrapped from </a:t>
            </a:r>
            <a:r>
              <a:rPr lang="en-US" sz="2400" dirty="0" err="1">
                <a:solidFill>
                  <a:schemeClr val="tx1"/>
                </a:solidFill>
              </a:rPr>
              <a:t>webshops</a:t>
            </a:r>
            <a:endParaRPr lang="en-US" sz="2400" dirty="0">
              <a:solidFill>
                <a:schemeClr val="tx1"/>
              </a:solidFill>
            </a:endParaRPr>
          </a:p>
          <a:p>
            <a:pPr lvl="1"/>
            <a:r>
              <a:rPr lang="en-US" sz="2400" dirty="0">
                <a:solidFill>
                  <a:schemeClr val="tx1"/>
                </a:solidFill>
              </a:rPr>
              <a:t>Prices on 60 food items, rental prices, education and health expenditure, public transport, phone, healthcare</a:t>
            </a:r>
          </a:p>
          <a:p>
            <a:pPr marL="0" indent="0">
              <a:buNone/>
            </a:pPr>
            <a:r>
              <a:rPr lang="en-US" b="1" dirty="0">
                <a:solidFill>
                  <a:schemeClr val="tx1"/>
                </a:solidFill>
              </a:rPr>
              <a:t>Other price data (e.g. Numbeo.com, national surveys)</a:t>
            </a:r>
          </a:p>
          <a:p>
            <a:pPr marL="725488" indent="-725488">
              <a:buNone/>
            </a:pPr>
            <a:r>
              <a:rPr lang="en-US" b="1" dirty="0">
                <a:solidFill>
                  <a:schemeClr val="tx1"/>
                </a:solidFill>
              </a:rPr>
              <a:t>FAO food balance sheets</a:t>
            </a:r>
            <a:r>
              <a:rPr lang="en-US" dirty="0">
                <a:solidFill>
                  <a:schemeClr val="tx1"/>
                </a:solidFill>
              </a:rPr>
              <a:t> to construct a food basket</a:t>
            </a:r>
            <a:endParaRPr lang="sk-SK" dirty="0">
              <a:solidFill>
                <a:schemeClr val="tx1"/>
              </a:solidFill>
            </a:endParaRPr>
          </a:p>
          <a:p>
            <a:pPr marL="0" indent="0">
              <a:buNone/>
            </a:pPr>
            <a:r>
              <a:rPr lang="en-US" b="1" dirty="0">
                <a:solidFill>
                  <a:schemeClr val="tx1"/>
                </a:solidFill>
              </a:rPr>
              <a:t>World Bank data </a:t>
            </a:r>
            <a:r>
              <a:rPr lang="en-US" dirty="0">
                <a:solidFill>
                  <a:schemeClr val="tx1"/>
                </a:solidFill>
              </a:rPr>
              <a:t>on fertility and employment rates</a:t>
            </a:r>
          </a:p>
        </p:txBody>
      </p:sp>
    </p:spTree>
    <p:extLst>
      <p:ext uri="{BB962C8B-B14F-4D97-AF65-F5344CB8AC3E}">
        <p14:creationId xmlns:p14="http://schemas.microsoft.com/office/powerpoint/2010/main" val="350435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sz="4400" dirty="0"/>
              <a:t>Cost of Living Survey</a:t>
            </a:r>
            <a:endParaRPr lang="sk-SK" sz="4400" dirty="0"/>
          </a:p>
        </p:txBody>
      </p:sp>
      <p:sp>
        <p:nvSpPr>
          <p:cNvPr id="3" name="Content Placeholder 2"/>
          <p:cNvSpPr>
            <a:spLocks noGrp="1"/>
          </p:cNvSpPr>
          <p:nvPr>
            <p:ph idx="1"/>
          </p:nvPr>
        </p:nvSpPr>
        <p:spPr/>
        <p:txBody>
          <a:bodyPr/>
          <a:lstStyle/>
          <a:p>
            <a:endParaRPr lang="sk-SK"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340768"/>
            <a:ext cx="9144000" cy="522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876256" y="3429000"/>
            <a:ext cx="1728192" cy="79208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092621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20568"/>
            <a:ext cx="5067635" cy="487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573016"/>
            <a:ext cx="37338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4664"/>
            <a:ext cx="31242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701002"/>
            <a:ext cx="36957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446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FE12-F34D-4742-8CE0-08E0CA9C8EC5}"/>
              </a:ext>
            </a:extLst>
          </p:cNvPr>
          <p:cNvSpPr>
            <a:spLocks noGrp="1"/>
          </p:cNvSpPr>
          <p:nvPr>
            <p:ph type="title"/>
          </p:nvPr>
        </p:nvSpPr>
        <p:spPr>
          <a:xfrm>
            <a:off x="457200" y="0"/>
            <a:ext cx="8229600" cy="1041400"/>
          </a:xfrm>
        </p:spPr>
        <p:txBody>
          <a:bodyPr/>
          <a:lstStyle/>
          <a:p>
            <a:r>
              <a:rPr lang="en-US" sz="4000" dirty="0"/>
              <a:t>From raw data to a </a:t>
            </a:r>
            <a:r>
              <a:rPr lang="en-US" sz="4000" dirty="0" err="1"/>
              <a:t>workfile</a:t>
            </a:r>
            <a:endParaRPr lang="en-US" sz="4000" dirty="0"/>
          </a:p>
        </p:txBody>
      </p:sp>
      <p:sp>
        <p:nvSpPr>
          <p:cNvPr id="3" name="Content Placeholder 2">
            <a:extLst>
              <a:ext uri="{FF2B5EF4-FFF2-40B4-BE49-F238E27FC236}">
                <a16:creationId xmlns:a16="http://schemas.microsoft.com/office/drawing/2014/main" id="{646CFF53-9C91-4D72-B9AB-78177DE11624}"/>
              </a:ext>
            </a:extLst>
          </p:cNvPr>
          <p:cNvSpPr>
            <a:spLocks noGrp="1"/>
          </p:cNvSpPr>
          <p:nvPr>
            <p:ph idx="1"/>
          </p:nvPr>
        </p:nvSpPr>
        <p:spPr>
          <a:xfrm>
            <a:off x="395536" y="1268760"/>
            <a:ext cx="8229600" cy="4525963"/>
          </a:xfrm>
        </p:spPr>
        <p:txBody>
          <a:bodyPr>
            <a:normAutofit fontScale="92500" lnSpcReduction="10000"/>
          </a:bodyPr>
          <a:lstStyle/>
          <a:p>
            <a:r>
              <a:rPr lang="en-US" dirty="0">
                <a:solidFill>
                  <a:schemeClr val="tx1"/>
                </a:solidFill>
              </a:rPr>
              <a:t>Use prices collected over the last five years </a:t>
            </a:r>
          </a:p>
          <a:p>
            <a:r>
              <a:rPr lang="en-US" dirty="0">
                <a:solidFill>
                  <a:schemeClr val="tx1"/>
                </a:solidFill>
              </a:rPr>
              <a:t>Adjust dated prices for inflation</a:t>
            </a:r>
          </a:p>
          <a:p>
            <a:r>
              <a:rPr lang="en-US" dirty="0">
                <a:solidFill>
                  <a:schemeClr val="tx1"/>
                </a:solidFill>
              </a:rPr>
              <a:t>Filter extreme prices : </a:t>
            </a:r>
          </a:p>
          <a:p>
            <a:pPr lvl="1"/>
            <a:r>
              <a:rPr lang="en-US" sz="2200" dirty="0">
                <a:solidFill>
                  <a:schemeClr val="tx1"/>
                </a:solidFill>
              </a:rPr>
              <a:t>Convert prices to USD and drop high/low prices (outliers)</a:t>
            </a:r>
          </a:p>
          <a:p>
            <a:pPr lvl="1"/>
            <a:r>
              <a:rPr lang="en-US" sz="2200" dirty="0">
                <a:solidFill>
                  <a:schemeClr val="tx1"/>
                </a:solidFill>
              </a:rPr>
              <a:t>Determine median price for each item, and drop prices below 1/3*median and above 3*median</a:t>
            </a:r>
            <a:endParaRPr lang="en-US" dirty="0">
              <a:solidFill>
                <a:schemeClr val="tx1"/>
              </a:solidFill>
            </a:endParaRPr>
          </a:p>
          <a:p>
            <a:r>
              <a:rPr lang="en-US" dirty="0">
                <a:solidFill>
                  <a:schemeClr val="tx1"/>
                </a:solidFill>
              </a:rPr>
              <a:t>Take price at </a:t>
            </a:r>
            <a:r>
              <a:rPr lang="en-US" dirty="0">
                <a:solidFill>
                  <a:srgbClr val="000000"/>
                </a:solidFill>
              </a:rPr>
              <a:t>25th and 50th percentile for each item</a:t>
            </a:r>
          </a:p>
          <a:p>
            <a:r>
              <a:rPr lang="en-US" dirty="0">
                <a:solidFill>
                  <a:srgbClr val="000000"/>
                </a:solidFill>
              </a:rPr>
              <a:t>Produce interval estimates of living costs</a:t>
            </a:r>
          </a:p>
          <a:p>
            <a:pPr lvl="1"/>
            <a:r>
              <a:rPr lang="en-US" sz="2200" dirty="0">
                <a:solidFill>
                  <a:srgbClr val="000000"/>
                </a:solidFill>
              </a:rPr>
              <a:t>More realistic approach relative to point estimates</a:t>
            </a:r>
          </a:p>
          <a:p>
            <a:pPr lvl="1"/>
            <a:r>
              <a:rPr lang="en-US" sz="2200" dirty="0">
                <a:solidFill>
                  <a:srgbClr val="000000"/>
                </a:solidFill>
              </a:rPr>
              <a:t>Accounts for the shopping preferences and variation of prices at which different products are accessible</a:t>
            </a:r>
          </a:p>
          <a:p>
            <a:pPr lvl="1"/>
            <a:r>
              <a:rPr lang="en-US" sz="2200" dirty="0">
                <a:solidFill>
                  <a:srgbClr val="000000"/>
                </a:solidFill>
              </a:rPr>
              <a:t>In highly developed countries the upper estimate based on the median prices is preferred. </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139782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4" y="188640"/>
            <a:ext cx="3116188" cy="1872208"/>
          </a:xfrm>
        </p:spPr>
        <p:txBody>
          <a:bodyPr/>
          <a:lstStyle/>
          <a:p>
            <a:r>
              <a:rPr lang="en-US" sz="3200" dirty="0"/>
              <a:t>Example of food basket </a:t>
            </a:r>
            <a:br>
              <a:rPr lang="en-US" sz="3200" dirty="0"/>
            </a:br>
            <a:r>
              <a:rPr lang="en-US" sz="3200" dirty="0"/>
              <a:t>in Slovakia</a:t>
            </a:r>
            <a:endParaRPr lang="sk-SK" sz="3200" dirty="0"/>
          </a:p>
        </p:txBody>
      </p:sp>
      <p:sp>
        <p:nvSpPr>
          <p:cNvPr id="4" name="Content Placeholder 5"/>
          <p:cNvSpPr txBox="1">
            <a:spLocks/>
          </p:cNvSpPr>
          <p:nvPr/>
        </p:nvSpPr>
        <p:spPr>
          <a:xfrm>
            <a:off x="107504" y="1844824"/>
            <a:ext cx="3178696" cy="240913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Calibri" pitchFamily="34" charset="0"/>
                <a:ea typeface="+mn-ea"/>
                <a:cs typeface="Calibri" pitchFamily="34" charset="0"/>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Calibri"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sz="2000" dirty="0">
              <a:solidFill>
                <a:schemeClr val="tx1"/>
              </a:solidFill>
            </a:endParaRPr>
          </a:p>
          <a:p>
            <a:r>
              <a:rPr lang="en-US" sz="2000" dirty="0">
                <a:solidFill>
                  <a:schemeClr val="tx1"/>
                </a:solidFill>
              </a:rPr>
              <a:t>Food basket is scaled to 2,100 </a:t>
            </a:r>
            <a:r>
              <a:rPr lang="en-US" sz="2000" dirty="0" err="1">
                <a:solidFill>
                  <a:schemeClr val="tx1"/>
                </a:solidFill>
              </a:rPr>
              <a:t>cal</a:t>
            </a:r>
            <a:r>
              <a:rPr lang="en-US" sz="2000" dirty="0">
                <a:solidFill>
                  <a:schemeClr val="tx1"/>
                </a:solidFill>
              </a:rPr>
              <a:t>/person/day</a:t>
            </a:r>
          </a:p>
          <a:p>
            <a:r>
              <a:rPr lang="en-US" sz="2000" dirty="0">
                <a:solidFill>
                  <a:schemeClr val="tx1"/>
                </a:solidFill>
              </a:rPr>
              <a:t>Adults and children have the same caloric requirement</a:t>
            </a:r>
          </a:p>
          <a:p>
            <a:pPr marL="0" indent="0">
              <a:buNone/>
            </a:pPr>
            <a:br>
              <a:rPr lang="en-US" sz="2000" dirty="0">
                <a:solidFill>
                  <a:schemeClr val="tx1"/>
                </a:solidFill>
              </a:rPr>
            </a:br>
            <a:endParaRPr lang="sk-SK" sz="2000" dirty="0">
              <a:solidFill>
                <a:schemeClr val="tx1"/>
              </a:solidFill>
            </a:endParaRPr>
          </a:p>
        </p:txBody>
      </p:sp>
      <p:sp>
        <p:nvSpPr>
          <p:cNvPr id="3" name="Rectangle 2"/>
          <p:cNvSpPr/>
          <p:nvPr/>
        </p:nvSpPr>
        <p:spPr>
          <a:xfrm>
            <a:off x="5508104" y="6309320"/>
            <a:ext cx="1224136" cy="1440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aphicFrame>
        <p:nvGraphicFramePr>
          <p:cNvPr id="7" name="Content Placeholder 6">
            <a:extLst>
              <a:ext uri="{FF2B5EF4-FFF2-40B4-BE49-F238E27FC236}">
                <a16:creationId xmlns:a16="http://schemas.microsoft.com/office/drawing/2014/main" id="{B28418A0-0B50-4518-AD04-F6F30B04C8CC}"/>
              </a:ext>
            </a:extLst>
          </p:cNvPr>
          <p:cNvGraphicFramePr>
            <a:graphicFrameLocks noGrp="1"/>
          </p:cNvGraphicFramePr>
          <p:nvPr>
            <p:ph idx="1"/>
          </p:nvPr>
        </p:nvGraphicFramePr>
        <p:xfrm>
          <a:off x="3197416" y="116854"/>
          <a:ext cx="5046991" cy="6624506"/>
        </p:xfrm>
        <a:graphic>
          <a:graphicData uri="http://schemas.openxmlformats.org/drawingml/2006/table">
            <a:tbl>
              <a:tblPr>
                <a:tableStyleId>{5C22544A-7EE6-4342-B048-85BDC9FD1C3A}</a:tableStyleId>
              </a:tblPr>
              <a:tblGrid>
                <a:gridCol w="2200647">
                  <a:extLst>
                    <a:ext uri="{9D8B030D-6E8A-4147-A177-3AD203B41FA5}">
                      <a16:colId xmlns:a16="http://schemas.microsoft.com/office/drawing/2014/main" val="3477703689"/>
                    </a:ext>
                  </a:extLst>
                </a:gridCol>
                <a:gridCol w="1191493">
                  <a:extLst>
                    <a:ext uri="{9D8B030D-6E8A-4147-A177-3AD203B41FA5}">
                      <a16:colId xmlns:a16="http://schemas.microsoft.com/office/drawing/2014/main" val="362167114"/>
                    </a:ext>
                  </a:extLst>
                </a:gridCol>
                <a:gridCol w="827426">
                  <a:extLst>
                    <a:ext uri="{9D8B030D-6E8A-4147-A177-3AD203B41FA5}">
                      <a16:colId xmlns:a16="http://schemas.microsoft.com/office/drawing/2014/main" val="644727026"/>
                    </a:ext>
                  </a:extLst>
                </a:gridCol>
                <a:gridCol w="827425">
                  <a:extLst>
                    <a:ext uri="{9D8B030D-6E8A-4147-A177-3AD203B41FA5}">
                      <a16:colId xmlns:a16="http://schemas.microsoft.com/office/drawing/2014/main" val="4100957686"/>
                    </a:ext>
                  </a:extLst>
                </a:gridCol>
              </a:tblGrid>
              <a:tr h="305047">
                <a:tc>
                  <a:txBody>
                    <a:bodyPr/>
                    <a:lstStyle/>
                    <a:p>
                      <a:pPr algn="l" fontAlgn="b"/>
                      <a:r>
                        <a:rPr lang="en-US" sz="900" b="1" u="none" strike="noStrike">
                          <a:effectLst/>
                        </a:rPr>
                        <a:t>Food item</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Grams per day</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Energy (kcal)</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Price per kilo</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1578298085"/>
                  </a:ext>
                </a:extLst>
              </a:tr>
              <a:tr h="305047">
                <a:tc>
                  <a:txBody>
                    <a:bodyPr/>
                    <a:lstStyle/>
                    <a:p>
                      <a:pPr algn="l" fontAlgn="b"/>
                      <a:r>
                        <a:rPr lang="en-US" sz="900" b="1" u="none" strike="noStrike">
                          <a:effectLst/>
                        </a:rPr>
                        <a:t>Wheat, barley and cereals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275</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728</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1.4-2</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2723406154"/>
                  </a:ext>
                </a:extLst>
              </a:tr>
              <a:tr h="158274">
                <a:tc>
                  <a:txBody>
                    <a:bodyPr/>
                    <a:lstStyle/>
                    <a:p>
                      <a:pPr algn="l" fontAlgn="b"/>
                      <a:r>
                        <a:rPr lang="en-US" sz="900" b="1" u="none" strike="noStrike">
                          <a:effectLst/>
                        </a:rPr>
                        <a:t>Rice</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6</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.9-1</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1497194900"/>
                  </a:ext>
                </a:extLst>
              </a:tr>
              <a:tr h="158274">
                <a:tc>
                  <a:txBody>
                    <a:bodyPr/>
                    <a:lstStyle/>
                    <a:p>
                      <a:pPr algn="l" fontAlgn="b"/>
                      <a:r>
                        <a:rPr lang="en-US" sz="900" b="1" u="none" strike="noStrike">
                          <a:effectLst/>
                        </a:rPr>
                        <a:t>Meat (beef, pork, poultry)</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113</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169</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4.5-6</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074280111"/>
                  </a:ext>
                </a:extLst>
              </a:tr>
              <a:tr h="158274">
                <a:tc>
                  <a:txBody>
                    <a:bodyPr/>
                    <a:lstStyle/>
                    <a:p>
                      <a:pPr algn="l" fontAlgn="b"/>
                      <a:r>
                        <a:rPr lang="en-US" sz="900" b="1" u="none" strike="noStrike">
                          <a:effectLst/>
                        </a:rPr>
                        <a:t>Oils (soyabean, olive, palm)</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19</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172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1-1.3</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1059088986"/>
                  </a:ext>
                </a:extLst>
              </a:tr>
              <a:tr h="158274">
                <a:tc>
                  <a:txBody>
                    <a:bodyPr/>
                    <a:lstStyle/>
                    <a:p>
                      <a:pPr algn="l" fontAlgn="b"/>
                      <a:r>
                        <a:rPr lang="en-US" sz="900" b="1" u="none" strike="noStrike">
                          <a:effectLst/>
                        </a:rPr>
                        <a:t>Sugar (Raw Equivalent)</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69</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245</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.6-.7</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670962714"/>
                  </a:ext>
                </a:extLst>
              </a:tr>
              <a:tr h="158274">
                <a:tc>
                  <a:txBody>
                    <a:bodyPr/>
                    <a:lstStyle/>
                    <a:p>
                      <a:pPr algn="l" fontAlgn="b"/>
                      <a:r>
                        <a:rPr lang="en-US" sz="900" b="1" u="none" strike="noStrike">
                          <a:effectLst/>
                        </a:rPr>
                        <a:t>Maize and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1.6-2</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173614565"/>
                  </a:ext>
                </a:extLst>
              </a:tr>
              <a:tr h="158274">
                <a:tc>
                  <a:txBody>
                    <a:bodyPr/>
                    <a:lstStyle/>
                    <a:p>
                      <a:pPr algn="l" fontAlgn="b"/>
                      <a:r>
                        <a:rPr lang="en-US" sz="900" b="1" u="none" strike="noStrike">
                          <a:effectLst/>
                        </a:rPr>
                        <a:t>Milk - Excluding Butter</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292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135</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.5-.6</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1411901061"/>
                  </a:ext>
                </a:extLst>
              </a:tr>
              <a:tr h="158274">
                <a:tc>
                  <a:txBody>
                    <a:bodyPr/>
                    <a:lstStyle/>
                    <a:p>
                      <a:pPr algn="l" fontAlgn="b"/>
                      <a:r>
                        <a:rPr lang="en-US" sz="900" b="1" u="none" strike="noStrike">
                          <a:effectLst/>
                        </a:rPr>
                        <a:t>Vegetables, Other</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95</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25</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1.2-1.5</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808350943"/>
                  </a:ext>
                </a:extLst>
              </a:tr>
              <a:tr h="158274">
                <a:tc>
                  <a:txBody>
                    <a:bodyPr/>
                    <a:lstStyle/>
                    <a:p>
                      <a:pPr algn="l" fontAlgn="b"/>
                      <a:r>
                        <a:rPr lang="en-US" sz="900" b="1" u="none" strike="noStrike">
                          <a:effectLst/>
                        </a:rPr>
                        <a:t>Potatoes and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106</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69</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.4-.6</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849015244"/>
                  </a:ext>
                </a:extLst>
              </a:tr>
              <a:tr h="158274">
                <a:tc>
                  <a:txBody>
                    <a:bodyPr/>
                    <a:lstStyle/>
                    <a:p>
                      <a:pPr algn="l" fontAlgn="b"/>
                      <a:r>
                        <a:rPr lang="en-US" sz="900" b="1" u="none" strike="noStrike">
                          <a:effectLst/>
                        </a:rPr>
                        <a:t>Butter, Ghee</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31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201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4.6-5.2</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832850637"/>
                  </a:ext>
                </a:extLst>
              </a:tr>
              <a:tr h="158274">
                <a:tc>
                  <a:txBody>
                    <a:bodyPr/>
                    <a:lstStyle/>
                    <a:p>
                      <a:pPr algn="l" fontAlgn="b"/>
                      <a:r>
                        <a:rPr lang="en-US" sz="900" b="1" u="none" strike="noStrike">
                          <a:effectLst/>
                        </a:rPr>
                        <a:t>Groundnuts (Shelled Eq)</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9</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27</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2-2.4</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877745558"/>
                  </a:ext>
                </a:extLst>
              </a:tr>
              <a:tr h="158274">
                <a:tc>
                  <a:txBody>
                    <a:bodyPr/>
                    <a:lstStyle/>
                    <a:p>
                      <a:pPr algn="l" fontAlgn="b"/>
                      <a:r>
                        <a:rPr lang="en-US" sz="900" b="1" u="none" strike="noStrike">
                          <a:effectLst/>
                        </a:rPr>
                        <a:t>Pulses, Other and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.8-1</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0054191"/>
                  </a:ext>
                </a:extLst>
              </a:tr>
              <a:tr h="158274">
                <a:tc>
                  <a:txBody>
                    <a:bodyPr/>
                    <a:lstStyle/>
                    <a:p>
                      <a:pPr algn="l" fontAlgn="b"/>
                      <a:r>
                        <a:rPr lang="en-US" sz="900" b="1" u="none" strike="noStrike">
                          <a:effectLst/>
                        </a:rPr>
                        <a:t>Egg (price per 10 eggs)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33</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45</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1.1-1.4</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2463837659"/>
                  </a:ext>
                </a:extLst>
              </a:tr>
              <a:tr h="158274">
                <a:tc>
                  <a:txBody>
                    <a:bodyPr/>
                    <a:lstStyle/>
                    <a:p>
                      <a:pPr algn="l" fontAlgn="b"/>
                      <a:r>
                        <a:rPr lang="en-US" sz="900" b="1" u="none" strike="noStrike">
                          <a:effectLst/>
                        </a:rPr>
                        <a:t>Sunflowerseed Oil</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dirty="0">
                          <a:effectLst/>
                        </a:rPr>
                        <a:t>4</a:t>
                      </a:r>
                      <a:endParaRPr lang="en-US" sz="900" b="1" i="0" u="none" strike="noStrike" dirty="0">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37</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1.3-1.8</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1605787422"/>
                  </a:ext>
                </a:extLst>
              </a:tr>
              <a:tr h="158274">
                <a:tc>
                  <a:txBody>
                    <a:bodyPr/>
                    <a:lstStyle/>
                    <a:p>
                      <a:pPr algn="l" fontAlgn="b"/>
                      <a:r>
                        <a:rPr lang="en-US" sz="900" b="1" u="none" strike="noStrike">
                          <a:effectLst/>
                        </a:rPr>
                        <a:t>Fish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18</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5-7</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475114687"/>
                  </a:ext>
                </a:extLst>
              </a:tr>
              <a:tr h="158274">
                <a:tc>
                  <a:txBody>
                    <a:bodyPr/>
                    <a:lstStyle/>
                    <a:p>
                      <a:pPr algn="l" fontAlgn="b"/>
                      <a:r>
                        <a:rPr lang="en-US" sz="900" b="1" u="none" strike="noStrike">
                          <a:effectLst/>
                        </a:rPr>
                        <a:t>Beer (0.5 liter/pint)</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145</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71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1.2-1.6</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2726334447"/>
                  </a:ext>
                </a:extLst>
              </a:tr>
              <a:tr h="158274">
                <a:tc>
                  <a:txBody>
                    <a:bodyPr/>
                    <a:lstStyle/>
                    <a:p>
                      <a:pPr algn="l" fontAlgn="b"/>
                      <a:r>
                        <a:rPr lang="en-US" sz="900" b="1" u="none" strike="noStrike">
                          <a:effectLst/>
                        </a:rPr>
                        <a:t>Sweeteners, Other</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30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66</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.7-1</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4251611636"/>
                  </a:ext>
                </a:extLst>
              </a:tr>
              <a:tr h="158274">
                <a:tc>
                  <a:txBody>
                    <a:bodyPr/>
                    <a:lstStyle/>
                    <a:p>
                      <a:pPr algn="l" fontAlgn="b"/>
                      <a:r>
                        <a:rPr lang="en-US" sz="900" b="1" u="none" strike="noStrike">
                          <a:effectLst/>
                        </a:rPr>
                        <a:t>Beans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1-1.6</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342505884"/>
                  </a:ext>
                </a:extLst>
              </a:tr>
              <a:tr h="158274">
                <a:tc>
                  <a:txBody>
                    <a:bodyPr/>
                    <a:lstStyle/>
                    <a:p>
                      <a:pPr algn="l" fontAlgn="b"/>
                      <a:r>
                        <a:rPr lang="en-US" sz="900" b="1" u="none" strike="noStrike">
                          <a:effectLst/>
                        </a:rPr>
                        <a:t>Sweet potatoes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1094332565"/>
                  </a:ext>
                </a:extLst>
              </a:tr>
              <a:tr h="158274">
                <a:tc>
                  <a:txBody>
                    <a:bodyPr/>
                    <a:lstStyle/>
                    <a:p>
                      <a:pPr algn="l" fontAlgn="b"/>
                      <a:r>
                        <a:rPr lang="en-US" sz="900" b="1" u="none" strike="noStrike">
                          <a:effectLst/>
                        </a:rPr>
                        <a:t>Bananas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13</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8</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1-1.3</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793296212"/>
                  </a:ext>
                </a:extLst>
              </a:tr>
              <a:tr h="158274">
                <a:tc>
                  <a:txBody>
                    <a:bodyPr/>
                    <a:lstStyle/>
                    <a:p>
                      <a:pPr algn="l" fontAlgn="b"/>
                      <a:r>
                        <a:rPr lang="en-US" sz="900" b="1" u="none" strike="noStrike">
                          <a:effectLst/>
                        </a:rPr>
                        <a:t>Soyabeans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2-4</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264546638"/>
                  </a:ext>
                </a:extLst>
              </a:tr>
              <a:tr h="158274">
                <a:tc>
                  <a:txBody>
                    <a:bodyPr/>
                    <a:lstStyle/>
                    <a:p>
                      <a:pPr algn="l" fontAlgn="b"/>
                      <a:r>
                        <a:rPr lang="en-US" sz="900" b="1" u="none" strike="noStrike">
                          <a:effectLst/>
                        </a:rPr>
                        <a:t>Apples and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9</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.7-1</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625774940"/>
                  </a:ext>
                </a:extLst>
              </a:tr>
              <a:tr h="158274">
                <a:tc>
                  <a:txBody>
                    <a:bodyPr/>
                    <a:lstStyle/>
                    <a:p>
                      <a:pPr algn="l" fontAlgn="b"/>
                      <a:r>
                        <a:rPr lang="en-US" sz="900" b="1" u="none" strike="noStrike">
                          <a:effectLst/>
                        </a:rPr>
                        <a:t>Tomatoes and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16</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3</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1-1.2</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657780153"/>
                  </a:ext>
                </a:extLst>
              </a:tr>
              <a:tr h="158274">
                <a:tc>
                  <a:txBody>
                    <a:bodyPr/>
                    <a:lstStyle/>
                    <a:p>
                      <a:pPr algn="l" fontAlgn="b"/>
                      <a:r>
                        <a:rPr lang="en-US" sz="900" b="1" u="none" strike="noStrike">
                          <a:effectLst/>
                        </a:rPr>
                        <a:t>Onions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.5-.8</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2410005087"/>
                  </a:ext>
                </a:extLst>
              </a:tr>
              <a:tr h="158274">
                <a:tc>
                  <a:txBody>
                    <a:bodyPr/>
                    <a:lstStyle/>
                    <a:p>
                      <a:pPr algn="l" fontAlgn="b"/>
                      <a:r>
                        <a:rPr lang="en-US" sz="900" b="1" u="none" strike="noStrike">
                          <a:effectLst/>
                        </a:rPr>
                        <a:t>Oranges, Mandarines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33</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7</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1-1.5</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2998283357"/>
                  </a:ext>
                </a:extLst>
              </a:tr>
              <a:tr h="158274">
                <a:tc>
                  <a:txBody>
                    <a:bodyPr/>
                    <a:lstStyle/>
                    <a:p>
                      <a:pPr algn="l" fontAlgn="b"/>
                      <a:r>
                        <a:rPr lang="en-US" sz="900" b="1" u="none" strike="noStrike">
                          <a:effectLst/>
                        </a:rPr>
                        <a:t>Plantains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3</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1-1.6</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086373040"/>
                  </a:ext>
                </a:extLst>
              </a:tr>
              <a:tr h="158274">
                <a:tc>
                  <a:txBody>
                    <a:bodyPr/>
                    <a:lstStyle/>
                    <a:p>
                      <a:pPr algn="l" fontAlgn="b"/>
                      <a:r>
                        <a:rPr lang="en-US" sz="900" b="1" u="none" strike="noStrike">
                          <a:effectLst/>
                        </a:rPr>
                        <a:t>Peas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.8-1</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837722960"/>
                  </a:ext>
                </a:extLst>
              </a:tr>
              <a:tr h="158274">
                <a:tc>
                  <a:txBody>
                    <a:bodyPr/>
                    <a:lstStyle/>
                    <a:p>
                      <a:pPr algn="l" fontAlgn="b"/>
                      <a:r>
                        <a:rPr lang="en-US" sz="900" b="1" u="none" strike="noStrike">
                          <a:effectLst/>
                        </a:rPr>
                        <a:t>Roots, Other</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4051693584"/>
                  </a:ext>
                </a:extLst>
              </a:tr>
              <a:tr h="158274">
                <a:tc>
                  <a:txBody>
                    <a:bodyPr/>
                    <a:lstStyle/>
                    <a:p>
                      <a:pPr algn="l" fontAlgn="b"/>
                      <a:r>
                        <a:rPr lang="en-US" sz="900" b="1" u="none" strike="noStrike">
                          <a:effectLst/>
                        </a:rPr>
                        <a:t>Seeds and kernels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5</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2-4.1</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407808613"/>
                  </a:ext>
                </a:extLst>
              </a:tr>
              <a:tr h="158274">
                <a:tc>
                  <a:txBody>
                    <a:bodyPr/>
                    <a:lstStyle/>
                    <a:p>
                      <a:pPr algn="l" fontAlgn="b"/>
                      <a:r>
                        <a:rPr lang="en-US" sz="900" b="1" u="none" strike="noStrike">
                          <a:effectLst/>
                        </a:rPr>
                        <a:t>Wine (bottle)</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8</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6</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4-4</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1746645156"/>
                  </a:ext>
                </a:extLst>
              </a:tr>
              <a:tr h="158274">
                <a:tc>
                  <a:txBody>
                    <a:bodyPr/>
                    <a:lstStyle/>
                    <a:p>
                      <a:pPr algn="l" fontAlgn="b"/>
                      <a:r>
                        <a:rPr lang="en-US" sz="900" b="1" u="none" strike="noStrike">
                          <a:effectLst/>
                        </a:rPr>
                        <a:t>Pineapples and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606983719"/>
                  </a:ext>
                </a:extLst>
              </a:tr>
              <a:tr h="158274">
                <a:tc>
                  <a:txBody>
                    <a:bodyPr/>
                    <a:lstStyle/>
                    <a:p>
                      <a:pPr algn="l" fontAlgn="b"/>
                      <a:r>
                        <a:rPr lang="en-US" sz="900" b="1" u="none" strike="noStrike">
                          <a:effectLst/>
                        </a:rPr>
                        <a:t>Cream</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3</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6</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1.6-4</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911625442"/>
                  </a:ext>
                </a:extLst>
              </a:tr>
              <a:tr h="158274">
                <a:tc>
                  <a:txBody>
                    <a:bodyPr/>
                    <a:lstStyle/>
                    <a:p>
                      <a:pPr algn="l" fontAlgn="b"/>
                      <a:r>
                        <a:rPr lang="en-US" sz="900" b="1" u="none" strike="noStrike">
                          <a:effectLst/>
                        </a:rPr>
                        <a:t>Olives (including preserved)</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4.9-6</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1156833330"/>
                  </a:ext>
                </a:extLst>
              </a:tr>
              <a:tr h="158274">
                <a:tc>
                  <a:txBody>
                    <a:bodyPr/>
                    <a:lstStyle/>
                    <a:p>
                      <a:pPr algn="l" fontAlgn="b"/>
                      <a:r>
                        <a:rPr lang="en-US" sz="900" b="1" u="none" strike="noStrike">
                          <a:effectLst/>
                        </a:rPr>
                        <a:t>Honey</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7</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4.9-6</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606921275"/>
                  </a:ext>
                </a:extLst>
              </a:tr>
              <a:tr h="158274">
                <a:tc>
                  <a:txBody>
                    <a:bodyPr/>
                    <a:lstStyle/>
                    <a:p>
                      <a:pPr algn="l" fontAlgn="b"/>
                      <a:r>
                        <a:rPr lang="en-US" sz="900" b="1" u="none" strike="noStrike">
                          <a:effectLst/>
                        </a:rPr>
                        <a:t>Citrus, Other</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1-1.2</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2333817793"/>
                  </a:ext>
                </a:extLst>
              </a:tr>
              <a:tr h="158274">
                <a:tc>
                  <a:txBody>
                    <a:bodyPr/>
                    <a:lstStyle/>
                    <a:p>
                      <a:pPr algn="l" fontAlgn="b"/>
                      <a:r>
                        <a:rPr lang="en-US" sz="900" b="1" u="none" strike="noStrike">
                          <a:effectLst/>
                        </a:rPr>
                        <a:t>Lemons, Limes and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5</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1-1.2</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2299880709"/>
                  </a:ext>
                </a:extLst>
              </a:tr>
              <a:tr h="158274">
                <a:tc>
                  <a:txBody>
                    <a:bodyPr/>
                    <a:lstStyle/>
                    <a:p>
                      <a:pPr algn="l" fontAlgn="b"/>
                      <a:r>
                        <a:rPr lang="en-US" sz="900" b="1" u="none" strike="noStrike">
                          <a:effectLst/>
                        </a:rPr>
                        <a:t>Tea (including mate)</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2-4</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210644306"/>
                  </a:ext>
                </a:extLst>
              </a:tr>
              <a:tr h="158274">
                <a:tc>
                  <a:txBody>
                    <a:bodyPr/>
                    <a:lstStyle/>
                    <a:p>
                      <a:pPr algn="l" fontAlgn="b"/>
                      <a:r>
                        <a:rPr lang="en-US" sz="900" b="1" u="none" strike="noStrike">
                          <a:effectLst/>
                        </a:rPr>
                        <a:t>Grapefruit and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2</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1-1.2</a:t>
                      </a:r>
                      <a:endParaRPr lang="en-US" sz="900" b="1" i="0" u="none" strike="noStrike">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68890117"/>
                  </a:ext>
                </a:extLst>
              </a:tr>
              <a:tr h="158274">
                <a:tc>
                  <a:txBody>
                    <a:bodyPr/>
                    <a:lstStyle/>
                    <a:p>
                      <a:pPr algn="l" fontAlgn="b"/>
                      <a:r>
                        <a:rPr lang="en-US" sz="900" b="1" u="none" strike="noStrike">
                          <a:effectLst/>
                        </a:rPr>
                        <a:t>Coffee and products</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10</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a:effectLst/>
                        </a:rPr>
                        <a:t>4</a:t>
                      </a:r>
                      <a:endParaRPr lang="en-US" sz="900" b="1" i="0" u="none" strike="noStrike">
                        <a:solidFill>
                          <a:srgbClr val="000000"/>
                        </a:solidFill>
                        <a:effectLst/>
                        <a:latin typeface="Calibri" panose="020F0502020204030204" pitchFamily="34" charset="0"/>
                      </a:endParaRPr>
                    </a:p>
                  </a:txBody>
                  <a:tcPr marL="6193" marR="6193" marT="6193" marB="0" anchor="b"/>
                </a:tc>
                <a:tc>
                  <a:txBody>
                    <a:bodyPr/>
                    <a:lstStyle/>
                    <a:p>
                      <a:pPr algn="ctr" fontAlgn="b"/>
                      <a:r>
                        <a:rPr lang="en-US" sz="900" b="1" u="none" strike="noStrike" dirty="0">
                          <a:effectLst/>
                        </a:rPr>
                        <a:t>5-10</a:t>
                      </a:r>
                      <a:endParaRPr lang="en-US" sz="900" b="1" i="0" u="none" strike="noStrike" dirty="0">
                        <a:solidFill>
                          <a:srgbClr val="000000"/>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1062320308"/>
                  </a:ext>
                </a:extLst>
              </a:tr>
            </a:tbl>
          </a:graphicData>
        </a:graphic>
      </p:graphicFrame>
    </p:spTree>
    <p:extLst>
      <p:ext uri="{BB962C8B-B14F-4D97-AF65-F5344CB8AC3E}">
        <p14:creationId xmlns:p14="http://schemas.microsoft.com/office/powerpoint/2010/main" val="2287026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6BF3-76E8-4C4F-B3A7-AD6EF542BE07}"/>
              </a:ext>
            </a:extLst>
          </p:cNvPr>
          <p:cNvSpPr>
            <a:spLocks noGrp="1"/>
          </p:cNvSpPr>
          <p:nvPr>
            <p:ph type="title"/>
          </p:nvPr>
        </p:nvSpPr>
        <p:spPr/>
        <p:txBody>
          <a:bodyPr/>
          <a:lstStyle/>
          <a:p>
            <a:r>
              <a:rPr lang="en-US" dirty="0"/>
              <a:t>Housing cost</a:t>
            </a:r>
          </a:p>
        </p:txBody>
      </p:sp>
      <p:sp>
        <p:nvSpPr>
          <p:cNvPr id="3" name="Content Placeholder 2">
            <a:extLst>
              <a:ext uri="{FF2B5EF4-FFF2-40B4-BE49-F238E27FC236}">
                <a16:creationId xmlns:a16="http://schemas.microsoft.com/office/drawing/2014/main" id="{3E8E1F97-7240-4338-8198-C3C922DC3C8B}"/>
              </a:ext>
            </a:extLst>
          </p:cNvPr>
          <p:cNvSpPr>
            <a:spLocks noGrp="1"/>
          </p:cNvSpPr>
          <p:nvPr>
            <p:ph idx="1"/>
          </p:nvPr>
        </p:nvSpPr>
        <p:spPr/>
        <p:txBody>
          <a:bodyPr>
            <a:normAutofit lnSpcReduction="10000"/>
          </a:bodyPr>
          <a:lstStyle/>
          <a:p>
            <a:r>
              <a:rPr lang="en-US" dirty="0">
                <a:solidFill>
                  <a:schemeClr val="tx1"/>
                </a:solidFill>
              </a:rPr>
              <a:t>Cost of Living Survey asks about the rental price of apartment with 1 and 2 bedrooms, the location and utilities included in the rent (electricity, water, garbage collection, Internet, and taxes).</a:t>
            </a:r>
          </a:p>
          <a:p>
            <a:r>
              <a:rPr lang="en-US" dirty="0">
                <a:solidFill>
                  <a:schemeClr val="tx1"/>
                </a:solidFill>
              </a:rPr>
              <a:t>Add housing prices from Numbeo.com (wisdom of the crowd)</a:t>
            </a:r>
          </a:p>
          <a:p>
            <a:r>
              <a:rPr lang="en-US" dirty="0">
                <a:solidFill>
                  <a:schemeClr val="tx1"/>
                </a:solidFill>
              </a:rPr>
              <a:t>Drop housing prices below 1/5*median and above 5*median</a:t>
            </a:r>
          </a:p>
          <a:p>
            <a:r>
              <a:rPr lang="en-US" dirty="0">
                <a:solidFill>
                  <a:srgbClr val="141414"/>
                </a:solidFill>
              </a:rPr>
              <a:t>We estimate housing equation to produce a harmonized estimate of  a reference apartment (</a:t>
            </a:r>
            <a:r>
              <a:rPr lang="en-US" dirty="0" err="1">
                <a:solidFill>
                  <a:srgbClr val="141414"/>
                </a:solidFill>
              </a:rPr>
              <a:t>Goedemé</a:t>
            </a:r>
            <a:r>
              <a:rPr lang="en-US" dirty="0">
                <a:solidFill>
                  <a:srgbClr val="141414"/>
                </a:solidFill>
              </a:rPr>
              <a:t> et al. 2015). </a:t>
            </a:r>
          </a:p>
          <a:p>
            <a:r>
              <a:rPr lang="en-US" dirty="0">
                <a:solidFill>
                  <a:srgbClr val="141414"/>
                </a:solidFill>
              </a:rPr>
              <a:t>The housing cost for a family (an individual) is then a typical rent for a 2-bedroom apartment (1-bedroom apartment) in an average urban area, outside the city center.</a:t>
            </a:r>
          </a:p>
          <a:p>
            <a:r>
              <a:rPr lang="en-US" dirty="0">
                <a:solidFill>
                  <a:schemeClr val="tx1"/>
                </a:solidFill>
              </a:rPr>
              <a:t>The housing equation captures regional differences.</a:t>
            </a:r>
            <a:endParaRPr lang="en-US" dirty="0"/>
          </a:p>
        </p:txBody>
      </p:sp>
    </p:spTree>
    <p:extLst>
      <p:ext uri="{BB962C8B-B14F-4D97-AF65-F5344CB8AC3E}">
        <p14:creationId xmlns:p14="http://schemas.microsoft.com/office/powerpoint/2010/main" val="3250170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FE08-E523-4180-B788-62DF3B980841}"/>
              </a:ext>
            </a:extLst>
          </p:cNvPr>
          <p:cNvSpPr>
            <a:spLocks noGrp="1"/>
          </p:cNvSpPr>
          <p:nvPr>
            <p:ph type="title"/>
          </p:nvPr>
        </p:nvSpPr>
        <p:spPr/>
        <p:txBody>
          <a:bodyPr/>
          <a:lstStyle/>
          <a:p>
            <a:r>
              <a:rPr lang="en-US" dirty="0"/>
              <a:t>Education and health</a:t>
            </a:r>
          </a:p>
        </p:txBody>
      </p:sp>
      <p:sp>
        <p:nvSpPr>
          <p:cNvPr id="3" name="Content Placeholder 2">
            <a:extLst>
              <a:ext uri="{FF2B5EF4-FFF2-40B4-BE49-F238E27FC236}">
                <a16:creationId xmlns:a16="http://schemas.microsoft.com/office/drawing/2014/main" id="{D27E88C5-BB19-485C-AD84-5DAC43ADE695}"/>
              </a:ext>
            </a:extLst>
          </p:cNvPr>
          <p:cNvSpPr>
            <a:spLocks noGrp="1"/>
          </p:cNvSpPr>
          <p:nvPr>
            <p:ph idx="1"/>
          </p:nvPr>
        </p:nvSpPr>
        <p:spPr/>
        <p:txBody>
          <a:bodyPr>
            <a:normAutofit lnSpcReduction="10000"/>
          </a:bodyPr>
          <a:lstStyle/>
          <a:p>
            <a:r>
              <a:rPr lang="en-US" dirty="0">
                <a:solidFill>
                  <a:schemeClr val="tx1"/>
                </a:solidFill>
              </a:rPr>
              <a:t>Subjectively reported costs. </a:t>
            </a:r>
          </a:p>
          <a:p>
            <a:r>
              <a:rPr lang="en-US" dirty="0">
                <a:solidFill>
                  <a:schemeClr val="tx1"/>
                </a:solidFill>
              </a:rPr>
              <a:t>We asks respondents about the </a:t>
            </a:r>
            <a:r>
              <a:rPr lang="en-US" dirty="0">
                <a:solidFill>
                  <a:srgbClr val="0070C0"/>
                </a:solidFill>
              </a:rPr>
              <a:t>minimal monthly expenses on personal and health care </a:t>
            </a:r>
            <a:r>
              <a:rPr lang="en-US" dirty="0">
                <a:solidFill>
                  <a:schemeClr val="tx1"/>
                </a:solidFill>
              </a:rPr>
              <a:t>for a 2+2 family.</a:t>
            </a:r>
          </a:p>
          <a:p>
            <a:r>
              <a:rPr lang="en-US" dirty="0">
                <a:solidFill>
                  <a:schemeClr val="tx1"/>
                </a:solidFill>
              </a:rPr>
              <a:t>Health expenses for an individual are taken at one quarter of expenses reported for a 2+2 family.</a:t>
            </a:r>
          </a:p>
          <a:p>
            <a:endParaRPr lang="en-US" dirty="0">
              <a:solidFill>
                <a:schemeClr val="tx1"/>
              </a:solidFill>
            </a:endParaRPr>
          </a:p>
          <a:p>
            <a:r>
              <a:rPr lang="en-US" dirty="0">
                <a:solidFill>
                  <a:schemeClr val="tx1"/>
                </a:solidFill>
              </a:rPr>
              <a:t>We ask respondents about the </a:t>
            </a:r>
            <a:r>
              <a:rPr lang="en-US" dirty="0">
                <a:solidFill>
                  <a:srgbClr val="0070C0"/>
                </a:solidFill>
              </a:rPr>
              <a:t>minimal monthly expenses on education</a:t>
            </a:r>
            <a:r>
              <a:rPr lang="en-US" dirty="0">
                <a:solidFill>
                  <a:schemeClr val="tx1"/>
                </a:solidFill>
              </a:rPr>
              <a:t> (assuming that children attend public school) for a 2+2 family.</a:t>
            </a:r>
          </a:p>
          <a:p>
            <a:endParaRPr lang="en-US" dirty="0">
              <a:solidFill>
                <a:schemeClr val="tx1"/>
              </a:solidFill>
            </a:endParaRPr>
          </a:p>
          <a:p>
            <a:r>
              <a:rPr lang="en-US" dirty="0">
                <a:solidFill>
                  <a:schemeClr val="tx1"/>
                </a:solidFill>
              </a:rPr>
              <a:t>We take reported costs at 25</a:t>
            </a:r>
            <a:r>
              <a:rPr lang="en-US" baseline="30000" dirty="0">
                <a:solidFill>
                  <a:schemeClr val="tx1"/>
                </a:solidFill>
              </a:rPr>
              <a:t>th</a:t>
            </a:r>
            <a:r>
              <a:rPr lang="en-US" dirty="0">
                <a:solidFill>
                  <a:schemeClr val="tx1"/>
                </a:solidFill>
              </a:rPr>
              <a:t> and 50</a:t>
            </a:r>
            <a:r>
              <a:rPr lang="en-US" baseline="30000" dirty="0">
                <a:solidFill>
                  <a:schemeClr val="tx1"/>
                </a:solidFill>
              </a:rPr>
              <a:t>th</a:t>
            </a:r>
            <a:r>
              <a:rPr lang="en-US" dirty="0">
                <a:solidFill>
                  <a:schemeClr val="tx1"/>
                </a:solidFill>
              </a:rPr>
              <a:t> percentile. </a:t>
            </a:r>
          </a:p>
        </p:txBody>
      </p:sp>
    </p:spTree>
    <p:extLst>
      <p:ext uri="{BB962C8B-B14F-4D97-AF65-F5344CB8AC3E}">
        <p14:creationId xmlns:p14="http://schemas.microsoft.com/office/powerpoint/2010/main" val="3372461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367D-8383-470F-9EF5-AE8002F1E1B6}"/>
              </a:ext>
            </a:extLst>
          </p:cNvPr>
          <p:cNvSpPr>
            <a:spLocks noGrp="1"/>
          </p:cNvSpPr>
          <p:nvPr>
            <p:ph type="title"/>
          </p:nvPr>
        </p:nvSpPr>
        <p:spPr/>
        <p:txBody>
          <a:bodyPr/>
          <a:lstStyle/>
          <a:p>
            <a:r>
              <a:rPr lang="en-US" dirty="0"/>
              <a:t>Transport</a:t>
            </a:r>
          </a:p>
        </p:txBody>
      </p:sp>
      <p:sp>
        <p:nvSpPr>
          <p:cNvPr id="3" name="Content Placeholder 2">
            <a:extLst>
              <a:ext uri="{FF2B5EF4-FFF2-40B4-BE49-F238E27FC236}">
                <a16:creationId xmlns:a16="http://schemas.microsoft.com/office/drawing/2014/main" id="{69C2654A-C0E6-4BB3-8628-AC14746262B0}"/>
              </a:ext>
            </a:extLst>
          </p:cNvPr>
          <p:cNvSpPr>
            <a:spLocks noGrp="1"/>
          </p:cNvSpPr>
          <p:nvPr>
            <p:ph idx="1"/>
          </p:nvPr>
        </p:nvSpPr>
        <p:spPr/>
        <p:txBody>
          <a:bodyPr/>
          <a:lstStyle/>
          <a:p>
            <a:r>
              <a:rPr lang="en-US" dirty="0">
                <a:solidFill>
                  <a:schemeClr val="tx1"/>
                </a:solidFill>
              </a:rPr>
              <a:t>Most people commute for work or travel for their daily activities (e.g. shopping). </a:t>
            </a:r>
          </a:p>
          <a:p>
            <a:r>
              <a:rPr lang="en-US" dirty="0">
                <a:solidFill>
                  <a:schemeClr val="tx1"/>
                </a:solidFill>
              </a:rPr>
              <a:t>The price of a </a:t>
            </a:r>
            <a:r>
              <a:rPr lang="en-US" dirty="0">
                <a:solidFill>
                  <a:srgbClr val="0070C0"/>
                </a:solidFill>
              </a:rPr>
              <a:t>regular monthly public transportation pass </a:t>
            </a:r>
            <a:r>
              <a:rPr lang="en-US" dirty="0">
                <a:solidFill>
                  <a:schemeClr val="tx1"/>
                </a:solidFill>
              </a:rPr>
              <a:t>is taken as the cost of transport. </a:t>
            </a:r>
          </a:p>
          <a:p>
            <a:r>
              <a:rPr lang="en-US" dirty="0">
                <a:solidFill>
                  <a:schemeClr val="tx1"/>
                </a:solidFill>
              </a:rPr>
              <a:t>Children are assumed to travel for free.</a:t>
            </a:r>
          </a:p>
          <a:p>
            <a:r>
              <a:rPr lang="en-US" dirty="0">
                <a:solidFill>
                  <a:schemeClr val="tx1"/>
                </a:solidFill>
              </a:rPr>
              <a:t>We complement prices on public transportation from Numbeo.com.</a:t>
            </a:r>
          </a:p>
          <a:p>
            <a:endParaRPr lang="sk-SK" dirty="0">
              <a:solidFill>
                <a:schemeClr val="tx1"/>
              </a:solidFill>
            </a:endParaRPr>
          </a:p>
          <a:p>
            <a:endParaRPr lang="en-US" dirty="0"/>
          </a:p>
        </p:txBody>
      </p:sp>
    </p:spTree>
    <p:extLst>
      <p:ext uri="{BB962C8B-B14F-4D97-AF65-F5344CB8AC3E}">
        <p14:creationId xmlns:p14="http://schemas.microsoft.com/office/powerpoint/2010/main" val="3692816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Taxes and mandatory deduction</a:t>
            </a:r>
            <a:endParaRPr lang="sk-SK" dirty="0"/>
          </a:p>
        </p:txBody>
      </p:sp>
      <p:sp>
        <p:nvSpPr>
          <p:cNvPr id="3" name="Content Placeholder 2"/>
          <p:cNvSpPr>
            <a:spLocks noGrp="1"/>
          </p:cNvSpPr>
          <p:nvPr>
            <p:ph idx="1"/>
          </p:nvPr>
        </p:nvSpPr>
        <p:spPr/>
        <p:txBody>
          <a:bodyPr/>
          <a:lstStyle/>
          <a:p>
            <a:r>
              <a:rPr lang="en-US" dirty="0">
                <a:solidFill>
                  <a:schemeClr val="tx1"/>
                </a:solidFill>
              </a:rPr>
              <a:t>In the WageIndicator wage survey we ask respondents about their gross and net earnings. Using the </a:t>
            </a:r>
            <a:r>
              <a:rPr lang="en-US" dirty="0">
                <a:solidFill>
                  <a:srgbClr val="0070C0"/>
                </a:solidFill>
              </a:rPr>
              <a:t>ratio of gross/net income </a:t>
            </a:r>
            <a:r>
              <a:rPr lang="en-US" dirty="0">
                <a:solidFill>
                  <a:schemeClr val="tx1"/>
                </a:solidFill>
              </a:rPr>
              <a:t>we calculate the share of earnings spent on taxes and mandatory deductions of low-earning workers. </a:t>
            </a:r>
          </a:p>
          <a:p>
            <a:r>
              <a:rPr lang="en-US" dirty="0">
                <a:solidFill>
                  <a:schemeClr val="tx1"/>
                </a:solidFill>
              </a:rPr>
              <a:t>Gross living wage is constructed using this information.</a:t>
            </a:r>
            <a:endParaRPr lang="sk-SK" dirty="0">
              <a:solidFill>
                <a:schemeClr val="tx1"/>
              </a:solidFill>
            </a:endParaRPr>
          </a:p>
        </p:txBody>
      </p:sp>
      <p:graphicFrame>
        <p:nvGraphicFramePr>
          <p:cNvPr id="4" name="Chart 3">
            <a:extLst>
              <a:ext uri="{FF2B5EF4-FFF2-40B4-BE49-F238E27FC236}">
                <a16:creationId xmlns:a16="http://schemas.microsoft.com/office/drawing/2014/main" id="{F971FEC1-74A7-43E1-B622-17CD7C121AF9}"/>
              </a:ext>
            </a:extLst>
          </p:cNvPr>
          <p:cNvGraphicFramePr>
            <a:graphicFrameLocks/>
          </p:cNvGraphicFramePr>
          <p:nvPr>
            <p:extLst>
              <p:ext uri="{D42A27DB-BD31-4B8C-83A1-F6EECF244321}">
                <p14:modId xmlns:p14="http://schemas.microsoft.com/office/powerpoint/2010/main" val="359401783"/>
              </p:ext>
            </p:extLst>
          </p:nvPr>
        </p:nvGraphicFramePr>
        <p:xfrm>
          <a:off x="1307298" y="3573016"/>
          <a:ext cx="6361046" cy="33464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FC58862-6FE6-4FE1-0398-2E1988CFA514}"/>
              </a:ext>
            </a:extLst>
          </p:cNvPr>
          <p:cNvSpPr txBox="1"/>
          <p:nvPr/>
        </p:nvSpPr>
        <p:spPr>
          <a:xfrm>
            <a:off x="611560" y="4653136"/>
            <a:ext cx="695738" cy="369332"/>
          </a:xfrm>
          <a:prstGeom prst="rect">
            <a:avLst/>
          </a:prstGeom>
          <a:noFill/>
        </p:spPr>
        <p:txBody>
          <a:bodyPr wrap="square">
            <a:spAutoFit/>
          </a:bodyPr>
          <a:lstStyle/>
          <a:p>
            <a:r>
              <a:rPr lang="en-US" dirty="0">
                <a:solidFill>
                  <a:schemeClr val="tx1"/>
                </a:solidFill>
              </a:rPr>
              <a:t>EUR</a:t>
            </a:r>
            <a:endParaRPr lang="en-US" dirty="0"/>
          </a:p>
        </p:txBody>
      </p:sp>
      <p:sp>
        <p:nvSpPr>
          <p:cNvPr id="7" name="TextBox 6">
            <a:extLst>
              <a:ext uri="{FF2B5EF4-FFF2-40B4-BE49-F238E27FC236}">
                <a16:creationId xmlns:a16="http://schemas.microsoft.com/office/drawing/2014/main" id="{DB20A7FB-63F1-FD54-7408-F64A0A1EB3F2}"/>
              </a:ext>
            </a:extLst>
          </p:cNvPr>
          <p:cNvSpPr txBox="1"/>
          <p:nvPr/>
        </p:nvSpPr>
        <p:spPr>
          <a:xfrm>
            <a:off x="7674800" y="4725144"/>
            <a:ext cx="1707737" cy="1200329"/>
          </a:xfrm>
          <a:prstGeom prst="rect">
            <a:avLst/>
          </a:prstGeom>
          <a:noFill/>
        </p:spPr>
        <p:txBody>
          <a:bodyPr wrap="square">
            <a:spAutoFit/>
          </a:bodyPr>
          <a:lstStyle/>
          <a:p>
            <a:r>
              <a:rPr lang="en-US" dirty="0">
                <a:solidFill>
                  <a:schemeClr val="tx1"/>
                </a:solidFill>
              </a:rPr>
              <a:t>Effective </a:t>
            </a:r>
            <a:br>
              <a:rPr lang="en-US" dirty="0">
                <a:solidFill>
                  <a:schemeClr val="tx1"/>
                </a:solidFill>
              </a:rPr>
            </a:br>
            <a:r>
              <a:rPr lang="en-US" dirty="0">
                <a:solidFill>
                  <a:schemeClr val="tx1"/>
                </a:solidFill>
              </a:rPr>
              <a:t>tax rate on minimum wage</a:t>
            </a:r>
            <a:endParaRPr lang="en-US" dirty="0"/>
          </a:p>
        </p:txBody>
      </p:sp>
    </p:spTree>
    <p:extLst>
      <p:ext uri="{BB962C8B-B14F-4D97-AF65-F5344CB8AC3E}">
        <p14:creationId xmlns:p14="http://schemas.microsoft.com/office/powerpoint/2010/main" val="4040582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sz="2400" b="1" dirty="0"/>
              <a:t>Expenditure and Living Wage calculation 2019, in EUR</a:t>
            </a:r>
            <a:endParaRPr lang="en-US" sz="2400" dirty="0"/>
          </a:p>
        </p:txBody>
      </p:sp>
      <p:sp>
        <p:nvSpPr>
          <p:cNvPr id="3" name="Content Placeholder 2"/>
          <p:cNvSpPr>
            <a:spLocks noGrp="1"/>
          </p:cNvSpPr>
          <p:nvPr>
            <p:ph idx="1"/>
          </p:nvPr>
        </p:nvSpPr>
        <p:spPr>
          <a:xfrm>
            <a:off x="421974" y="4437112"/>
            <a:ext cx="8458009" cy="2304256"/>
          </a:xfrm>
        </p:spPr>
        <p:txBody>
          <a:bodyPr>
            <a:normAutofit/>
          </a:bodyPr>
          <a:lstStyle/>
          <a:p>
            <a:pPr marL="0" indent="0">
              <a:buNone/>
            </a:pPr>
            <a:r>
              <a:rPr lang="en-US" sz="2000" dirty="0">
                <a:solidFill>
                  <a:schemeClr val="tx1"/>
                </a:solidFill>
              </a:rPr>
              <a:t>Living Wage is calculated for a 2+2 family. The family employment rate is 1.8 (one adult is a full-time worker and the second adult works 4 days per week). The total living costs are obtained by summing the costs of food, housing, travel, health and education. The 5% margin is added on top. Housing cost is the rent of a two-bedroom home. EUR exchange rate is taken on March 1, 2019.</a:t>
            </a:r>
            <a:br>
              <a:rPr lang="en-US" sz="2000" dirty="0">
                <a:solidFill>
                  <a:schemeClr val="tx1"/>
                </a:solidFill>
              </a:rPr>
            </a:br>
            <a:endParaRPr lang="en-US" sz="2000" dirty="0">
              <a:solidFill>
                <a:schemeClr val="tx1"/>
              </a:solidFill>
            </a:endParaRPr>
          </a:p>
          <a:p>
            <a:pPr marL="0" indent="0">
              <a:buNone/>
            </a:pPr>
            <a:endParaRPr lang="en-US" sz="2000" dirty="0">
              <a:solidFill>
                <a:schemeClr val="tx1"/>
              </a:solidFill>
            </a:endParaRPr>
          </a:p>
        </p:txBody>
      </p:sp>
      <p:pic>
        <p:nvPicPr>
          <p:cNvPr id="4" name="Picture 3">
            <a:extLst>
              <a:ext uri="{FF2B5EF4-FFF2-40B4-BE49-F238E27FC236}">
                <a16:creationId xmlns:a16="http://schemas.microsoft.com/office/drawing/2014/main" id="{88A5EAD8-00F7-41E8-80F8-04B426B3A406}"/>
              </a:ext>
            </a:extLst>
          </p:cNvPr>
          <p:cNvPicPr>
            <a:picLocks noChangeAspect="1"/>
          </p:cNvPicPr>
          <p:nvPr/>
        </p:nvPicPr>
        <p:blipFill>
          <a:blip r:embed="rId2"/>
          <a:stretch>
            <a:fillRect/>
          </a:stretch>
        </p:blipFill>
        <p:spPr>
          <a:xfrm>
            <a:off x="264017" y="1268760"/>
            <a:ext cx="8615966" cy="2736304"/>
          </a:xfrm>
          <a:prstGeom prst="rect">
            <a:avLst/>
          </a:prstGeom>
        </p:spPr>
      </p:pic>
      <p:sp>
        <p:nvSpPr>
          <p:cNvPr id="5" name="Rectangle 4">
            <a:extLst>
              <a:ext uri="{FF2B5EF4-FFF2-40B4-BE49-F238E27FC236}">
                <a16:creationId xmlns:a16="http://schemas.microsoft.com/office/drawing/2014/main" id="{AF864AB8-B6A3-4A01-ADAD-6240DA635FBA}"/>
              </a:ext>
            </a:extLst>
          </p:cNvPr>
          <p:cNvSpPr/>
          <p:nvPr/>
        </p:nvSpPr>
        <p:spPr>
          <a:xfrm>
            <a:off x="6228184" y="1124744"/>
            <a:ext cx="2736304" cy="29523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8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E836-CBCA-4A5E-84FD-05F91DCDBC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D66585-EBAF-4C9C-8428-F3812D1A2D8F}"/>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647CF5ED-591C-47B5-B0A5-FDABD9E2C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60425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740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ell phone&#10;&#10;Description automatically generated">
            <a:extLst>
              <a:ext uri="{FF2B5EF4-FFF2-40B4-BE49-F238E27FC236}">
                <a16:creationId xmlns:a16="http://schemas.microsoft.com/office/drawing/2014/main" id="{FD1E065E-D587-405E-BE37-40B186C30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742" y="3284984"/>
            <a:ext cx="4524361" cy="3289211"/>
          </a:xfrm>
          <a:prstGeom prst="rect">
            <a:avLst/>
          </a:prstGeom>
        </p:spPr>
      </p:pic>
      <p:sp>
        <p:nvSpPr>
          <p:cNvPr id="2" name="Title 1"/>
          <p:cNvSpPr>
            <a:spLocks noGrp="1"/>
          </p:cNvSpPr>
          <p:nvPr>
            <p:ph type="title"/>
          </p:nvPr>
        </p:nvSpPr>
        <p:spPr>
          <a:xfrm>
            <a:off x="457200" y="0"/>
            <a:ext cx="8229600" cy="692696"/>
          </a:xfrm>
        </p:spPr>
        <p:txBody>
          <a:bodyPr/>
          <a:lstStyle/>
          <a:p>
            <a:r>
              <a:rPr lang="en-US" sz="3200" dirty="0"/>
              <a:t>Presentation of Living wages in context</a:t>
            </a:r>
            <a:endParaRPr lang="sk-SK" sz="3200" dirty="0"/>
          </a:p>
        </p:txBody>
      </p:sp>
      <p:sp>
        <p:nvSpPr>
          <p:cNvPr id="4" name="Rectangle 3"/>
          <p:cNvSpPr/>
          <p:nvPr/>
        </p:nvSpPr>
        <p:spPr>
          <a:xfrm>
            <a:off x="827584" y="6381328"/>
            <a:ext cx="7992888" cy="307777"/>
          </a:xfrm>
          <a:prstGeom prst="rect">
            <a:avLst/>
          </a:prstGeom>
        </p:spPr>
        <p:txBody>
          <a:bodyPr wrap="square">
            <a:spAutoFit/>
          </a:bodyPr>
          <a:lstStyle/>
          <a:p>
            <a:r>
              <a:rPr lang="en-US" sz="1400" dirty="0">
                <a:latin typeface="Calibri" pitchFamily="34" charset="0"/>
                <a:cs typeface="Calibri" pitchFamily="34" charset="0"/>
              </a:rPr>
              <a:t> Note: Prevailing wages of workers are taken from WageIndicator global dataset on work and wages.</a:t>
            </a:r>
            <a:endParaRPr lang="sk-SK" sz="1400" dirty="0">
              <a:latin typeface="Calibri" pitchFamily="34" charset="0"/>
              <a:cs typeface="Calibri" pitchFamily="34" charset="0"/>
            </a:endParaRPr>
          </a:p>
        </p:txBody>
      </p:sp>
      <p:pic>
        <p:nvPicPr>
          <p:cNvPr id="8" name="Picture 7" descr="A screenshot of a cell phone&#10;&#10;Description automatically generated">
            <a:extLst>
              <a:ext uri="{FF2B5EF4-FFF2-40B4-BE49-F238E27FC236}">
                <a16:creationId xmlns:a16="http://schemas.microsoft.com/office/drawing/2014/main" id="{4A52F086-5DF2-455D-B464-2AD3C0123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3" y="850176"/>
            <a:ext cx="3977711" cy="2891796"/>
          </a:xfrm>
          <a:prstGeom prst="rect">
            <a:avLst/>
          </a:prstGeom>
        </p:spPr>
      </p:pic>
      <p:sp>
        <p:nvSpPr>
          <p:cNvPr id="10" name="Title 1">
            <a:extLst>
              <a:ext uri="{FF2B5EF4-FFF2-40B4-BE49-F238E27FC236}">
                <a16:creationId xmlns:a16="http://schemas.microsoft.com/office/drawing/2014/main" id="{70D4F6B9-6BDD-4946-B362-D9E259D39F7A}"/>
              </a:ext>
            </a:extLst>
          </p:cNvPr>
          <p:cNvSpPr txBox="1">
            <a:spLocks/>
          </p:cNvSpPr>
          <p:nvPr/>
        </p:nvSpPr>
        <p:spPr>
          <a:xfrm>
            <a:off x="23673" y="880304"/>
            <a:ext cx="936104"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400" dirty="0"/>
              <a:t>CZ</a:t>
            </a:r>
            <a:endParaRPr lang="sk-SK" sz="2400" dirty="0"/>
          </a:p>
        </p:txBody>
      </p:sp>
      <p:pic>
        <p:nvPicPr>
          <p:cNvPr id="11" name="Picture 10" descr="A screenshot of a cell phone&#10;&#10;Description automatically generated">
            <a:extLst>
              <a:ext uri="{FF2B5EF4-FFF2-40B4-BE49-F238E27FC236}">
                <a16:creationId xmlns:a16="http://schemas.microsoft.com/office/drawing/2014/main" id="{8EDF2B3E-243A-4A35-9274-5E8163E06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727214"/>
            <a:ext cx="3977711" cy="2891796"/>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FBB0015F-CE05-40FA-8A49-2DC014EE6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769" y="3622531"/>
            <a:ext cx="3745615" cy="2723062"/>
          </a:xfrm>
          <a:prstGeom prst="rect">
            <a:avLst/>
          </a:prstGeom>
        </p:spPr>
      </p:pic>
      <p:sp>
        <p:nvSpPr>
          <p:cNvPr id="15" name="Title 1">
            <a:extLst>
              <a:ext uri="{FF2B5EF4-FFF2-40B4-BE49-F238E27FC236}">
                <a16:creationId xmlns:a16="http://schemas.microsoft.com/office/drawing/2014/main" id="{8EBFC91C-30EC-4C08-9DF1-777299C3D411}"/>
              </a:ext>
            </a:extLst>
          </p:cNvPr>
          <p:cNvSpPr txBox="1">
            <a:spLocks/>
          </p:cNvSpPr>
          <p:nvPr/>
        </p:nvSpPr>
        <p:spPr>
          <a:xfrm>
            <a:off x="4361482" y="810698"/>
            <a:ext cx="936104"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400" dirty="0"/>
              <a:t>PL</a:t>
            </a:r>
            <a:endParaRPr lang="sk-SK" sz="2400" dirty="0"/>
          </a:p>
        </p:txBody>
      </p:sp>
      <p:sp>
        <p:nvSpPr>
          <p:cNvPr id="16" name="Title 1">
            <a:extLst>
              <a:ext uri="{FF2B5EF4-FFF2-40B4-BE49-F238E27FC236}">
                <a16:creationId xmlns:a16="http://schemas.microsoft.com/office/drawing/2014/main" id="{53F4ACEC-A6E0-48C3-825A-15ED8F8BC631}"/>
              </a:ext>
            </a:extLst>
          </p:cNvPr>
          <p:cNvSpPr txBox="1">
            <a:spLocks/>
          </p:cNvSpPr>
          <p:nvPr/>
        </p:nvSpPr>
        <p:spPr>
          <a:xfrm>
            <a:off x="48929" y="3654083"/>
            <a:ext cx="936104"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400" dirty="0"/>
              <a:t>SK</a:t>
            </a:r>
            <a:endParaRPr lang="sk-SK" sz="2400" dirty="0"/>
          </a:p>
        </p:txBody>
      </p:sp>
      <p:sp>
        <p:nvSpPr>
          <p:cNvPr id="19" name="Title 1">
            <a:extLst>
              <a:ext uri="{FF2B5EF4-FFF2-40B4-BE49-F238E27FC236}">
                <a16:creationId xmlns:a16="http://schemas.microsoft.com/office/drawing/2014/main" id="{3D5EF514-01D2-435D-9F75-598A1DDEF018}"/>
              </a:ext>
            </a:extLst>
          </p:cNvPr>
          <p:cNvSpPr txBox="1">
            <a:spLocks/>
          </p:cNvSpPr>
          <p:nvPr/>
        </p:nvSpPr>
        <p:spPr>
          <a:xfrm>
            <a:off x="4355976" y="3619010"/>
            <a:ext cx="936104" cy="43204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400" dirty="0"/>
              <a:t>HU</a:t>
            </a:r>
            <a:endParaRPr lang="sk-SK" sz="2400" dirty="0"/>
          </a:p>
        </p:txBody>
      </p:sp>
    </p:spTree>
    <p:extLst>
      <p:ext uri="{BB962C8B-B14F-4D97-AF65-F5344CB8AC3E}">
        <p14:creationId xmlns:p14="http://schemas.microsoft.com/office/powerpoint/2010/main" val="693168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3" name="Google Shape;883;gcb6e73428e_3_0"/>
          <p:cNvSpPr txBox="1">
            <a:spLocks noGrp="1"/>
          </p:cNvSpPr>
          <p:nvPr>
            <p:ph type="title"/>
          </p:nvPr>
        </p:nvSpPr>
        <p:spPr>
          <a:xfrm>
            <a:off x="164624" y="7600"/>
            <a:ext cx="8814752" cy="1405176"/>
          </a:xfrm>
        </p:spPr>
        <p:txBody>
          <a:bodyPr/>
          <a:lstStyle/>
          <a:p>
            <a:pPr>
              <a:lnSpc>
                <a:spcPct val="100000"/>
              </a:lnSpc>
            </a:pPr>
            <a:r>
              <a:rPr lang="en-US" sz="3600" dirty="0">
                <a:sym typeface="Raleway"/>
              </a:rPr>
              <a:t>Minimum Wages versus Living Wages  - Low Skilled Wages - in OECD countries</a:t>
            </a:r>
          </a:p>
        </p:txBody>
      </p:sp>
      <p:sp>
        <p:nvSpPr>
          <p:cNvPr id="5" name="Text Placeholder 4">
            <a:extLst>
              <a:ext uri="{FF2B5EF4-FFF2-40B4-BE49-F238E27FC236}">
                <a16:creationId xmlns:a16="http://schemas.microsoft.com/office/drawing/2014/main" id="{9025B7F7-7903-8D0E-70C5-EA454C2CC6C2}"/>
              </a:ext>
            </a:extLst>
          </p:cNvPr>
          <p:cNvSpPr>
            <a:spLocks noGrp="1"/>
          </p:cNvSpPr>
          <p:nvPr>
            <p:ph type="body" idx="1"/>
          </p:nvPr>
        </p:nvSpPr>
        <p:spPr/>
        <p:txBody>
          <a:bodyPr/>
          <a:lstStyle/>
          <a:p>
            <a:endParaRPr lang="en-US"/>
          </a:p>
        </p:txBody>
      </p:sp>
      <p:sp>
        <p:nvSpPr>
          <p:cNvPr id="6" name="Text Placeholder 5">
            <a:extLst>
              <a:ext uri="{FF2B5EF4-FFF2-40B4-BE49-F238E27FC236}">
                <a16:creationId xmlns:a16="http://schemas.microsoft.com/office/drawing/2014/main" id="{B0C8FFD2-2D48-1DC1-B419-6DDA9B6D3887}"/>
              </a:ext>
            </a:extLst>
          </p:cNvPr>
          <p:cNvSpPr>
            <a:spLocks noGrp="1"/>
          </p:cNvSpPr>
          <p:nvPr>
            <p:ph type="body" idx="2"/>
          </p:nvPr>
        </p:nvSpPr>
        <p:spPr/>
        <p:txBody>
          <a:bodyPr/>
          <a:lstStyle/>
          <a:p>
            <a:endParaRPr lang="en-US"/>
          </a:p>
        </p:txBody>
      </p:sp>
      <p:sp>
        <p:nvSpPr>
          <p:cNvPr id="880" name="Google Shape;880;gcb6e73428e_3_0"/>
          <p:cNvSpPr txBox="1">
            <a:spLocks noGrp="1"/>
          </p:cNvSpPr>
          <p:nvPr>
            <p:ph type="sldNum" idx="12"/>
          </p:nvPr>
        </p:nvSpPr>
        <p:spPr/>
        <p:txBody>
          <a:bodyPr/>
          <a:lstStyle/>
          <a:p>
            <a:fld id="{00000000-1234-1234-1234-123412341234}" type="slidenum">
              <a:rPr lang="en"/>
              <a:pPr/>
              <a:t>51</a:t>
            </a:fld>
            <a:endParaRPr lang="en"/>
          </a:p>
        </p:txBody>
      </p:sp>
      <p:sp>
        <p:nvSpPr>
          <p:cNvPr id="881" name="Google Shape;881;gcb6e73428e_3_0"/>
          <p:cNvSpPr/>
          <p:nvPr/>
        </p:nvSpPr>
        <p:spPr>
          <a:xfrm>
            <a:off x="4042747" y="4094378"/>
            <a:ext cx="1049" cy="8136"/>
          </a:xfrm>
          <a:custGeom>
            <a:avLst/>
            <a:gdLst/>
            <a:ahLst/>
            <a:cxnLst/>
            <a:rect l="l" t="t" r="r" b="b"/>
            <a:pathLst>
              <a:path w="37" h="287" extrusionOk="0">
                <a:moveTo>
                  <a:pt x="36" y="0"/>
                </a:moveTo>
                <a:cubicBezTo>
                  <a:pt x="24" y="84"/>
                  <a:pt x="24" y="155"/>
                  <a:pt x="1" y="274"/>
                </a:cubicBezTo>
                <a:cubicBezTo>
                  <a:pt x="12" y="274"/>
                  <a:pt x="12" y="274"/>
                  <a:pt x="12" y="286"/>
                </a:cubicBezTo>
                <a:cubicBezTo>
                  <a:pt x="24" y="191"/>
                  <a:pt x="36" y="96"/>
                  <a:pt x="36" y="0"/>
                </a:cubicBezTo>
                <a:close/>
              </a:path>
            </a:pathLst>
          </a:custGeom>
          <a:solidFill>
            <a:srgbClr val="5EB2FC"/>
          </a:solidFill>
          <a:ln>
            <a:noFill/>
          </a:ln>
        </p:spPr>
        <p:txBody>
          <a:bodyPr spcFirstLastPara="1" wrap="square" lIns="91425" tIns="91425" rIns="91425" bIns="91425" anchor="ctr" anchorCtr="0">
            <a:noAutofit/>
          </a:bodyPr>
          <a:lstStyle/>
          <a:p>
            <a:endParaRPr/>
          </a:p>
        </p:txBody>
      </p:sp>
      <p:sp>
        <p:nvSpPr>
          <p:cNvPr id="882" name="Google Shape;882;gcb6e73428e_3_0"/>
          <p:cNvSpPr/>
          <p:nvPr/>
        </p:nvSpPr>
        <p:spPr>
          <a:xfrm>
            <a:off x="4043087" y="4102147"/>
            <a:ext cx="28" cy="28"/>
          </a:xfrm>
          <a:custGeom>
            <a:avLst/>
            <a:gdLst/>
            <a:ahLst/>
            <a:cxnLst/>
            <a:rect l="l" t="t" r="r" b="b"/>
            <a:pathLst>
              <a:path w="1" h="1" extrusionOk="0">
                <a:moveTo>
                  <a:pt x="0" y="0"/>
                </a:moveTo>
                <a:lnTo>
                  <a:pt x="0" y="0"/>
                </a:lnTo>
                <a:close/>
              </a:path>
            </a:pathLst>
          </a:custGeom>
          <a:solidFill>
            <a:srgbClr val="5EB2FC"/>
          </a:solidFill>
          <a:ln>
            <a:noFill/>
          </a:ln>
        </p:spPr>
        <p:txBody>
          <a:bodyPr spcFirstLastPara="1" wrap="square" lIns="91425" tIns="91425" rIns="91425" bIns="91425" anchor="ctr" anchorCtr="0">
            <a:noAutofit/>
          </a:bodyPr>
          <a:lstStyle/>
          <a:p>
            <a:endParaRPr/>
          </a:p>
        </p:txBody>
      </p:sp>
      <p:pic>
        <p:nvPicPr>
          <p:cNvPr id="884" name="Google Shape;884;gcb6e73428e_3_0"/>
          <p:cNvPicPr preferRelativeResize="0"/>
          <p:nvPr/>
        </p:nvPicPr>
        <p:blipFill rotWithShape="1">
          <a:blip r:embed="rId3">
            <a:alphaModFix/>
          </a:blip>
          <a:srcRect t="386" b="396"/>
          <a:stretch/>
        </p:blipFill>
        <p:spPr>
          <a:xfrm>
            <a:off x="130964" y="1522188"/>
            <a:ext cx="8974961" cy="5579220"/>
          </a:xfrm>
          <a:prstGeom prst="rect">
            <a:avLst/>
          </a:prstGeom>
          <a:noFill/>
          <a:ln>
            <a:noFill/>
          </a:ln>
        </p:spPr>
      </p:pic>
      <p:sp>
        <p:nvSpPr>
          <p:cNvPr id="885" name="Google Shape;885;gcb6e73428e_3_0"/>
          <p:cNvSpPr txBox="1"/>
          <p:nvPr/>
        </p:nvSpPr>
        <p:spPr>
          <a:xfrm>
            <a:off x="4092312" y="1303929"/>
            <a:ext cx="4896544" cy="992549"/>
          </a:xfrm>
          <a:prstGeom prst="rect">
            <a:avLst/>
          </a:prstGeom>
          <a:noFill/>
          <a:ln>
            <a:noFill/>
          </a:ln>
        </p:spPr>
        <p:txBody>
          <a:bodyPr spcFirstLastPara="1" wrap="square" lIns="91425" tIns="91425" rIns="91425" bIns="91425" anchor="t" anchorCtr="0">
            <a:spAutoFit/>
          </a:bodyPr>
          <a:lstStyle/>
          <a:p>
            <a:r>
              <a:rPr lang="en" sz="1050" b="1" dirty="0">
                <a:latin typeface="Barlow Light"/>
                <a:ea typeface="Barlow Light"/>
                <a:cs typeface="Barlow Light"/>
                <a:sym typeface="Barlow Light"/>
              </a:rPr>
              <a:t>WageIndicator Data Sources:</a:t>
            </a:r>
            <a:endParaRPr sz="1050" b="1" dirty="0">
              <a:latin typeface="Barlow Light"/>
              <a:ea typeface="Barlow Light"/>
              <a:cs typeface="Barlow Light"/>
              <a:sym typeface="Barlow Light"/>
            </a:endParaRPr>
          </a:p>
          <a:p>
            <a:r>
              <a:rPr lang="en" sz="1050" b="1" dirty="0">
                <a:latin typeface="Barlow Light"/>
                <a:ea typeface="Barlow Light"/>
                <a:cs typeface="Barlow Light"/>
                <a:sym typeface="Barlow Light"/>
              </a:rPr>
              <a:t>- Living Wage Typical Family - WageIndicator (October 2021)</a:t>
            </a:r>
            <a:endParaRPr sz="1050" b="1" dirty="0">
              <a:latin typeface="Barlow Light"/>
              <a:ea typeface="Barlow Light"/>
              <a:cs typeface="Barlow Light"/>
              <a:sym typeface="Barlow Light"/>
            </a:endParaRPr>
          </a:p>
          <a:p>
            <a:r>
              <a:rPr lang="en" sz="1050" b="1" dirty="0">
                <a:latin typeface="Barlow Light"/>
                <a:ea typeface="Barlow Light"/>
                <a:cs typeface="Barlow Light"/>
                <a:sym typeface="Barlow Light"/>
              </a:rPr>
              <a:t>- National Minimum Wage applicable to the whole country as per October 2021</a:t>
            </a:r>
            <a:endParaRPr sz="1050" b="1" dirty="0">
              <a:latin typeface="Barlow Light"/>
              <a:ea typeface="Barlow Light"/>
              <a:cs typeface="Barlow Light"/>
              <a:sym typeface="Barlow Light"/>
            </a:endParaRPr>
          </a:p>
          <a:p>
            <a:r>
              <a:rPr lang="en" sz="1050" b="1" dirty="0">
                <a:latin typeface="Barlow Light"/>
                <a:ea typeface="Barlow Light"/>
                <a:cs typeface="Barlow Light"/>
                <a:sym typeface="Barlow Light"/>
              </a:rPr>
              <a:t>- Low Skilled Wages - Wageindicator  (update 2021 - </a:t>
            </a:r>
            <a:r>
              <a:rPr lang="en" sz="1050" b="1" dirty="0">
                <a:highlight>
                  <a:schemeClr val="lt1"/>
                </a:highlight>
                <a:latin typeface="Barlow Light"/>
                <a:ea typeface="Barlow Light"/>
                <a:cs typeface="Barlow Light"/>
                <a:sym typeface="Barlow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where possible in line with Bureaus of Statistics</a:t>
            </a:r>
            <a:r>
              <a:rPr lang="en" sz="1050" b="1" dirty="0">
                <a:highlight>
                  <a:schemeClr val="lt1"/>
                </a:highlight>
                <a:latin typeface="Barlow Light"/>
                <a:ea typeface="Barlow Light"/>
                <a:cs typeface="Barlow Light"/>
                <a:sym typeface="Barlow Light"/>
              </a:rPr>
              <a:t> data from up till 3 years before)</a:t>
            </a:r>
            <a:endParaRPr sz="1050" b="1" dirty="0">
              <a:highlight>
                <a:schemeClr val="lt1"/>
              </a:highlight>
              <a:latin typeface="Barlow Light"/>
              <a:ea typeface="Barlow Light"/>
              <a:cs typeface="Barlow Light"/>
              <a:sym typeface="Barlow Light"/>
            </a:endParaRPr>
          </a:p>
        </p:txBody>
      </p:sp>
      <p:pic>
        <p:nvPicPr>
          <p:cNvPr id="886" name="Google Shape;886;gcb6e73428e_3_0"/>
          <p:cNvPicPr preferRelativeResize="0">
            <a:picLocks/>
          </p:cNvPicPr>
          <p:nvPr/>
        </p:nvPicPr>
        <p:blipFill>
          <a:blip r:embed="rId4">
            <a:alphaModFix/>
          </a:blip>
          <a:stretch>
            <a:fillRect/>
          </a:stretch>
        </p:blipFill>
        <p:spPr>
          <a:xfrm>
            <a:off x="5588690" y="2747529"/>
            <a:ext cx="3655124" cy="80781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of different colored lines&#10;&#10;Description automatically generated with medium confidence">
            <a:extLst>
              <a:ext uri="{FF2B5EF4-FFF2-40B4-BE49-F238E27FC236}">
                <a16:creationId xmlns:a16="http://schemas.microsoft.com/office/drawing/2014/main" id="{FBAADD73-7E16-37C2-2FC4-5630EEC4472F}"/>
              </a:ext>
            </a:extLst>
          </p:cNvPr>
          <p:cNvPicPr>
            <a:picLocks noChangeAspect="1"/>
          </p:cNvPicPr>
          <p:nvPr/>
        </p:nvPicPr>
        <p:blipFill>
          <a:blip r:embed="rId3"/>
          <a:stretch>
            <a:fillRect/>
          </a:stretch>
        </p:blipFill>
        <p:spPr>
          <a:xfrm>
            <a:off x="0" y="807237"/>
            <a:ext cx="9144000" cy="6096000"/>
          </a:xfrm>
          <a:prstGeom prst="rect">
            <a:avLst/>
          </a:prstGeom>
        </p:spPr>
      </p:pic>
      <p:sp>
        <p:nvSpPr>
          <p:cNvPr id="5123" name="Rectangle 2">
            <a:extLst>
              <a:ext uri="{FF2B5EF4-FFF2-40B4-BE49-F238E27FC236}">
                <a16:creationId xmlns:a16="http://schemas.microsoft.com/office/drawing/2014/main" id="{09D43894-3065-454F-ABD7-E563875AD543}"/>
              </a:ext>
            </a:extLst>
          </p:cNvPr>
          <p:cNvSpPr>
            <a:spLocks noGrp="1" noChangeArrowheads="1"/>
          </p:cNvSpPr>
          <p:nvPr>
            <p:ph type="title"/>
          </p:nvPr>
        </p:nvSpPr>
        <p:spPr>
          <a:xfrm>
            <a:off x="457199" y="274638"/>
            <a:ext cx="8482519" cy="532599"/>
          </a:xfrm>
        </p:spPr>
        <p:txBody>
          <a:bodyPr>
            <a:noAutofit/>
          </a:bodyPr>
          <a:lstStyle/>
          <a:p>
            <a:r>
              <a:rPr lang="en-US" altLang="en-US" sz="3200" dirty="0"/>
              <a:t>Living wage as a measure of cost of living</a:t>
            </a:r>
          </a:p>
        </p:txBody>
      </p:sp>
      <p:sp>
        <p:nvSpPr>
          <p:cNvPr id="5122" name="Slide Number Placeholder 5">
            <a:extLst>
              <a:ext uri="{FF2B5EF4-FFF2-40B4-BE49-F238E27FC236}">
                <a16:creationId xmlns:a16="http://schemas.microsoft.com/office/drawing/2014/main" id="{6ECFD694-46C4-460B-8457-A7F0803270F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A29CB0-BD6B-4EE2-950D-15DBCDEB9442}" type="slidenum">
              <a:rPr lang="en-US" altLang="en-US"/>
              <a:pPr/>
              <a:t>52</a:t>
            </a:fld>
            <a:endParaRPr lang="en-US" altLang="en-US"/>
          </a:p>
        </p:txBody>
      </p:sp>
    </p:spTree>
    <p:extLst>
      <p:ext uri="{BB962C8B-B14F-4D97-AF65-F5344CB8AC3E}">
        <p14:creationId xmlns:p14="http://schemas.microsoft.com/office/powerpoint/2010/main" val="137029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4" name="Google Shape;894;gcb6e73428e_3_31"/>
          <p:cNvSpPr txBox="1">
            <a:spLocks noGrp="1"/>
          </p:cNvSpPr>
          <p:nvPr>
            <p:ph type="title"/>
          </p:nvPr>
        </p:nvSpPr>
        <p:spPr>
          <a:xfrm>
            <a:off x="323527" y="89862"/>
            <a:ext cx="8782397" cy="1443600"/>
          </a:xfrm>
        </p:spPr>
        <p:txBody>
          <a:bodyPr/>
          <a:lstStyle/>
          <a:p>
            <a:pPr>
              <a:lnSpc>
                <a:spcPct val="100000"/>
              </a:lnSpc>
            </a:pPr>
            <a:r>
              <a:rPr lang="en-US" sz="3200" dirty="0">
                <a:sym typeface="Raleway"/>
              </a:rPr>
              <a:t>Living Wages - Minimum Wages - Low Skilled Wages - in 92 non-OECD countries</a:t>
            </a:r>
          </a:p>
        </p:txBody>
      </p:sp>
      <p:sp>
        <p:nvSpPr>
          <p:cNvPr id="891" name="Google Shape;891;gcb6e73428e_3_31"/>
          <p:cNvSpPr txBox="1">
            <a:spLocks noGrp="1"/>
          </p:cNvSpPr>
          <p:nvPr>
            <p:ph type="sldNum" idx="12"/>
          </p:nvPr>
        </p:nvSpPr>
        <p:spPr/>
        <p:txBody>
          <a:bodyPr/>
          <a:lstStyle/>
          <a:p>
            <a:fld id="{00000000-1234-1234-1234-123412341234}" type="slidenum">
              <a:rPr lang="en"/>
              <a:pPr/>
              <a:t>53</a:t>
            </a:fld>
            <a:endParaRPr lang="en"/>
          </a:p>
        </p:txBody>
      </p:sp>
      <p:sp>
        <p:nvSpPr>
          <p:cNvPr id="892" name="Google Shape;892;gcb6e73428e_3_31"/>
          <p:cNvSpPr/>
          <p:nvPr/>
        </p:nvSpPr>
        <p:spPr>
          <a:xfrm>
            <a:off x="4042747" y="4094378"/>
            <a:ext cx="1049" cy="8136"/>
          </a:xfrm>
          <a:custGeom>
            <a:avLst/>
            <a:gdLst/>
            <a:ahLst/>
            <a:cxnLst/>
            <a:rect l="l" t="t" r="r" b="b"/>
            <a:pathLst>
              <a:path w="37" h="287" extrusionOk="0">
                <a:moveTo>
                  <a:pt x="36" y="0"/>
                </a:moveTo>
                <a:cubicBezTo>
                  <a:pt x="24" y="84"/>
                  <a:pt x="24" y="155"/>
                  <a:pt x="1" y="274"/>
                </a:cubicBezTo>
                <a:cubicBezTo>
                  <a:pt x="12" y="274"/>
                  <a:pt x="12" y="274"/>
                  <a:pt x="12" y="286"/>
                </a:cubicBezTo>
                <a:cubicBezTo>
                  <a:pt x="24" y="191"/>
                  <a:pt x="36" y="96"/>
                  <a:pt x="36" y="0"/>
                </a:cubicBezTo>
                <a:close/>
              </a:path>
            </a:pathLst>
          </a:custGeom>
          <a:solidFill>
            <a:srgbClr val="5EB2FC"/>
          </a:solidFill>
          <a:ln>
            <a:noFill/>
          </a:ln>
        </p:spPr>
        <p:txBody>
          <a:bodyPr spcFirstLastPara="1" wrap="square" lIns="91425" tIns="91425" rIns="91425" bIns="91425" anchor="ctr" anchorCtr="0">
            <a:noAutofit/>
          </a:bodyPr>
          <a:lstStyle/>
          <a:p>
            <a:endParaRPr/>
          </a:p>
        </p:txBody>
      </p:sp>
      <p:sp>
        <p:nvSpPr>
          <p:cNvPr id="893" name="Google Shape;893;gcb6e73428e_3_31"/>
          <p:cNvSpPr/>
          <p:nvPr/>
        </p:nvSpPr>
        <p:spPr>
          <a:xfrm>
            <a:off x="4043087" y="4102147"/>
            <a:ext cx="28" cy="28"/>
          </a:xfrm>
          <a:custGeom>
            <a:avLst/>
            <a:gdLst/>
            <a:ahLst/>
            <a:cxnLst/>
            <a:rect l="l" t="t" r="r" b="b"/>
            <a:pathLst>
              <a:path w="1" h="1" extrusionOk="0">
                <a:moveTo>
                  <a:pt x="0" y="0"/>
                </a:moveTo>
                <a:lnTo>
                  <a:pt x="0" y="0"/>
                </a:lnTo>
                <a:close/>
              </a:path>
            </a:pathLst>
          </a:custGeom>
          <a:solidFill>
            <a:srgbClr val="5EB2FC"/>
          </a:solidFill>
          <a:ln>
            <a:noFill/>
          </a:ln>
        </p:spPr>
        <p:txBody>
          <a:bodyPr spcFirstLastPara="1" wrap="square" lIns="91425" tIns="91425" rIns="91425" bIns="91425" anchor="ctr" anchorCtr="0">
            <a:noAutofit/>
          </a:bodyPr>
          <a:lstStyle/>
          <a:p>
            <a:endParaRPr/>
          </a:p>
        </p:txBody>
      </p:sp>
      <p:pic>
        <p:nvPicPr>
          <p:cNvPr id="895" name="Google Shape;895;gcb6e73428e_3_31"/>
          <p:cNvPicPr preferRelativeResize="0"/>
          <p:nvPr/>
        </p:nvPicPr>
        <p:blipFill>
          <a:blip r:embed="rId3">
            <a:alphaModFix/>
          </a:blip>
          <a:stretch>
            <a:fillRect/>
          </a:stretch>
        </p:blipFill>
        <p:spPr>
          <a:xfrm>
            <a:off x="44372" y="1522949"/>
            <a:ext cx="9061551" cy="4420173"/>
          </a:xfrm>
          <a:prstGeom prst="rect">
            <a:avLst/>
          </a:prstGeom>
          <a:noFill/>
          <a:ln>
            <a:noFill/>
          </a:ln>
        </p:spPr>
      </p:pic>
      <p:pic>
        <p:nvPicPr>
          <p:cNvPr id="896" name="Google Shape;896;gcb6e73428e_3_31"/>
          <p:cNvPicPr preferRelativeResize="0"/>
          <p:nvPr/>
        </p:nvPicPr>
        <p:blipFill>
          <a:blip r:embed="rId4">
            <a:alphaModFix/>
          </a:blip>
          <a:stretch>
            <a:fillRect/>
          </a:stretch>
        </p:blipFill>
        <p:spPr>
          <a:xfrm>
            <a:off x="4589760" y="2260104"/>
            <a:ext cx="3314952" cy="73263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Living wage summary</a:t>
            </a:r>
          </a:p>
        </p:txBody>
      </p:sp>
      <p:sp>
        <p:nvSpPr>
          <p:cNvPr id="5" name="Content Placeholder 4"/>
          <p:cNvSpPr>
            <a:spLocks noGrp="1"/>
          </p:cNvSpPr>
          <p:nvPr>
            <p:ph idx="1"/>
          </p:nvPr>
        </p:nvSpPr>
        <p:spPr>
          <a:xfrm>
            <a:off x="457200" y="1700808"/>
            <a:ext cx="8229600" cy="4425355"/>
          </a:xfrm>
        </p:spPr>
        <p:txBody>
          <a:bodyPr>
            <a:normAutofit/>
          </a:bodyPr>
          <a:lstStyle/>
          <a:p>
            <a:r>
              <a:rPr lang="en-US" dirty="0">
                <a:solidFill>
                  <a:schemeClr val="tx1"/>
                </a:solidFill>
              </a:rPr>
              <a:t>Using prices from different sources Living Wage can be estimated for the large number of countries.</a:t>
            </a:r>
          </a:p>
          <a:p>
            <a:r>
              <a:rPr lang="en-US" dirty="0">
                <a:solidFill>
                  <a:schemeClr val="tx1"/>
                </a:solidFill>
              </a:rPr>
              <a:t> </a:t>
            </a:r>
            <a:r>
              <a:rPr lang="en-US" strike="sngStrike" dirty="0">
                <a:solidFill>
                  <a:schemeClr val="tx1"/>
                </a:solidFill>
              </a:rPr>
              <a:t>All</a:t>
            </a:r>
            <a:r>
              <a:rPr lang="en-US" dirty="0">
                <a:solidFill>
                  <a:schemeClr val="tx1"/>
                </a:solidFill>
              </a:rPr>
              <a:t> Some estimates are published at </a:t>
            </a:r>
            <a:r>
              <a:rPr lang="en-US" i="1" dirty="0">
                <a:solidFill>
                  <a:schemeClr val="tx1"/>
                </a:solidFill>
              </a:rPr>
              <a:t>www.wageindicator.org</a:t>
            </a:r>
            <a:r>
              <a:rPr lang="en-US" dirty="0">
                <a:solidFill>
                  <a:schemeClr val="tx1"/>
                </a:solidFill>
              </a:rPr>
              <a:t>.</a:t>
            </a:r>
          </a:p>
          <a:p>
            <a:r>
              <a:rPr lang="en-US" dirty="0">
                <a:solidFill>
                  <a:schemeClr val="tx1"/>
                </a:solidFill>
              </a:rPr>
              <a:t>The calculation is sensitive to country characteristics</a:t>
            </a:r>
            <a:br>
              <a:rPr lang="en-US" dirty="0">
                <a:solidFill>
                  <a:schemeClr val="tx1"/>
                </a:solidFill>
              </a:rPr>
            </a:br>
            <a:r>
              <a:rPr lang="en-US" dirty="0">
                <a:solidFill>
                  <a:schemeClr val="tx1"/>
                </a:solidFill>
              </a:rPr>
              <a:t>(e.g. food consumption, price variations, family composition, labor market conditions)</a:t>
            </a:r>
          </a:p>
          <a:p>
            <a:r>
              <a:rPr lang="en-US" dirty="0">
                <a:solidFill>
                  <a:schemeClr val="tx1"/>
                </a:solidFill>
              </a:rPr>
              <a:t>Living Wage could serve as an indicator of economic adequacy and a practical basis to set minimum wages.</a:t>
            </a:r>
          </a:p>
          <a:p>
            <a:r>
              <a:rPr lang="en-US" dirty="0">
                <a:solidFill>
                  <a:schemeClr val="tx1"/>
                </a:solidFill>
              </a:rPr>
              <a:t>When information on prices is sufficient Living Wage can be estimated at the regional level.</a:t>
            </a:r>
            <a:br>
              <a:rPr lang="en-US" dirty="0">
                <a:solidFill>
                  <a:schemeClr val="tx1"/>
                </a:solidFill>
              </a:rPr>
            </a:br>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6" name="TextBox 5">
            <a:extLst>
              <a:ext uri="{FF2B5EF4-FFF2-40B4-BE49-F238E27FC236}">
                <a16:creationId xmlns:a16="http://schemas.microsoft.com/office/drawing/2014/main" id="{DB5E44F7-216F-4BFE-8A6C-94F7B6E53C8E}"/>
              </a:ext>
            </a:extLst>
          </p:cNvPr>
          <p:cNvSpPr txBox="1"/>
          <p:nvPr/>
        </p:nvSpPr>
        <p:spPr>
          <a:xfrm>
            <a:off x="3131840" y="6226771"/>
            <a:ext cx="4572000" cy="369332"/>
          </a:xfrm>
          <a:prstGeom prst="rect">
            <a:avLst/>
          </a:prstGeom>
          <a:noFill/>
        </p:spPr>
        <p:txBody>
          <a:bodyPr wrap="square">
            <a:spAutoFit/>
          </a:bodyPr>
          <a:lstStyle/>
          <a:p>
            <a:r>
              <a:rPr lang="en-US" sz="1800" b="0" i="0" u="sng" strike="noStrike" dirty="0">
                <a:solidFill>
                  <a:srgbClr val="007BB9"/>
                </a:solidFill>
                <a:effectLst/>
                <a:latin typeface="Calibri" panose="020F0502020204030204" pitchFamily="34" charset="0"/>
                <a:hlinkClick r:id="rId2"/>
              </a:rPr>
              <a:t>https://youtu.be/lyVAA5Ci7a8</a:t>
            </a:r>
            <a:r>
              <a:rPr lang="en-US" sz="1800" b="0" i="0" u="none" strike="noStrike" dirty="0">
                <a:solidFill>
                  <a:srgbClr val="000000"/>
                </a:solidFill>
                <a:effectLst/>
                <a:latin typeface="Calibri" panose="020F0502020204030204" pitchFamily="34" charset="0"/>
              </a:rPr>
              <a:t> </a:t>
            </a:r>
            <a:endParaRPr lang="en-US" dirty="0"/>
          </a:p>
        </p:txBody>
      </p:sp>
    </p:spTree>
    <p:extLst>
      <p:ext uri="{BB962C8B-B14F-4D97-AF65-F5344CB8AC3E}">
        <p14:creationId xmlns:p14="http://schemas.microsoft.com/office/powerpoint/2010/main" val="2696314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EDA0-709D-4C35-A376-22C5727E6811}"/>
              </a:ext>
            </a:extLst>
          </p:cNvPr>
          <p:cNvSpPr>
            <a:spLocks noGrp="1"/>
          </p:cNvSpPr>
          <p:nvPr>
            <p:ph type="title"/>
          </p:nvPr>
        </p:nvSpPr>
        <p:spPr>
          <a:xfrm>
            <a:off x="457200" y="0"/>
            <a:ext cx="8229600" cy="1340768"/>
          </a:xfrm>
        </p:spPr>
        <p:txBody>
          <a:bodyPr/>
          <a:lstStyle/>
          <a:p>
            <a:r>
              <a:rPr lang="en-US" dirty="0"/>
              <a:t>Living Wages: Impact</a:t>
            </a:r>
          </a:p>
        </p:txBody>
      </p:sp>
      <p:sp>
        <p:nvSpPr>
          <p:cNvPr id="3" name="Content Placeholder 2">
            <a:extLst>
              <a:ext uri="{FF2B5EF4-FFF2-40B4-BE49-F238E27FC236}">
                <a16:creationId xmlns:a16="http://schemas.microsoft.com/office/drawing/2014/main" id="{428A3FA6-4BF4-4718-B721-7DD4CD532EF2}"/>
              </a:ext>
            </a:extLst>
          </p:cNvPr>
          <p:cNvSpPr>
            <a:spLocks noGrp="1"/>
          </p:cNvSpPr>
          <p:nvPr>
            <p:ph idx="1"/>
          </p:nvPr>
        </p:nvSpPr>
        <p:spPr>
          <a:xfrm>
            <a:off x="457200" y="1628800"/>
            <a:ext cx="8229600" cy="3748966"/>
          </a:xfrm>
        </p:spPr>
        <p:txBody>
          <a:bodyPr>
            <a:normAutofit/>
          </a:bodyPr>
          <a:lstStyle/>
          <a:p>
            <a:r>
              <a:rPr lang="en-US" sz="1400" dirty="0"/>
              <a:t>The UN, ILO, consultancies, refer to our data (https://</a:t>
            </a:r>
            <a:r>
              <a:rPr lang="en-US" sz="1400" dirty="0" err="1"/>
              <a:t>www.unglobalcompact.org</a:t>
            </a:r>
            <a:r>
              <a:rPr lang="en-US" sz="1400" dirty="0"/>
              <a:t>/what-is-</a:t>
            </a:r>
            <a:r>
              <a:rPr lang="en-US" sz="1400" dirty="0" err="1"/>
              <a:t>gc</a:t>
            </a:r>
            <a:r>
              <a:rPr lang="en-US" sz="1400" dirty="0"/>
              <a:t>/our-work/</a:t>
            </a:r>
            <a:r>
              <a:rPr lang="en-US" sz="1400" dirty="0" err="1"/>
              <a:t>livingwages</a:t>
            </a:r>
            <a:r>
              <a:rPr lang="en-US" sz="1400" dirty="0"/>
              <a:t>)</a:t>
            </a:r>
          </a:p>
          <a:p>
            <a:r>
              <a:rPr lang="en-US" sz="1400" dirty="0"/>
              <a:t>MNCs use our data to implement the LW in their supply chains</a:t>
            </a:r>
          </a:p>
        </p:txBody>
      </p:sp>
      <p:pic>
        <p:nvPicPr>
          <p:cNvPr id="7" name="Picture 6">
            <a:extLst>
              <a:ext uri="{FF2B5EF4-FFF2-40B4-BE49-F238E27FC236}">
                <a16:creationId xmlns:a16="http://schemas.microsoft.com/office/drawing/2014/main" id="{FC492F68-D0B3-41A7-9264-B079471BBA25}"/>
              </a:ext>
            </a:extLst>
          </p:cNvPr>
          <p:cNvPicPr>
            <a:picLocks noChangeAspect="1"/>
          </p:cNvPicPr>
          <p:nvPr/>
        </p:nvPicPr>
        <p:blipFill>
          <a:blip r:embed="rId3"/>
          <a:stretch>
            <a:fillRect/>
          </a:stretch>
        </p:blipFill>
        <p:spPr>
          <a:xfrm>
            <a:off x="0" y="2755900"/>
            <a:ext cx="9144000" cy="3231466"/>
          </a:xfrm>
          <a:prstGeom prst="rect">
            <a:avLst/>
          </a:prstGeom>
        </p:spPr>
      </p:pic>
    </p:spTree>
    <p:extLst>
      <p:ext uri="{BB962C8B-B14F-4D97-AF65-F5344CB8AC3E}">
        <p14:creationId xmlns:p14="http://schemas.microsoft.com/office/powerpoint/2010/main" val="2215873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3">
            <a:extLst>
              <a:ext uri="{FF2B5EF4-FFF2-40B4-BE49-F238E27FC236}">
                <a16:creationId xmlns:a16="http://schemas.microsoft.com/office/drawing/2014/main" id="{2F4894E9-5AD7-BB86-2828-87E14E3934A6}"/>
              </a:ext>
            </a:extLst>
          </p:cNvPr>
          <p:cNvSpPr txBox="1"/>
          <p:nvPr/>
        </p:nvSpPr>
        <p:spPr>
          <a:xfrm>
            <a:off x="395536" y="375088"/>
            <a:ext cx="611920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1800"/>
              <a:buFont typeface="Arial"/>
              <a:buNone/>
            </a:pPr>
            <a:r>
              <a:rPr lang="en-GB" sz="2400" b="1" dirty="0">
                <a:solidFill>
                  <a:srgbClr val="8C383A"/>
                </a:solidFill>
              </a:rPr>
              <a:t>Living Wage Impacts</a:t>
            </a:r>
            <a:endParaRPr sz="2400" dirty="0">
              <a:solidFill>
                <a:srgbClr val="8C383A"/>
              </a:solidFill>
            </a:endParaRPr>
          </a:p>
        </p:txBody>
      </p:sp>
      <p:sp>
        <p:nvSpPr>
          <p:cNvPr id="4" name="TextBox 3">
            <a:extLst>
              <a:ext uri="{FF2B5EF4-FFF2-40B4-BE49-F238E27FC236}">
                <a16:creationId xmlns:a16="http://schemas.microsoft.com/office/drawing/2014/main" id="{65612C2C-E5F9-4023-3A0B-4C7386F5CC96}"/>
              </a:ext>
            </a:extLst>
          </p:cNvPr>
          <p:cNvSpPr txBox="1"/>
          <p:nvPr/>
        </p:nvSpPr>
        <p:spPr>
          <a:xfrm>
            <a:off x="514350" y="1217215"/>
            <a:ext cx="753237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T</a:t>
            </a:r>
            <a:r>
              <a:rPr lang="en-US" sz="1800" b="1" dirty="0">
                <a:solidFill>
                  <a:schemeClr val="tx1"/>
                </a:solidFill>
              </a:rPr>
              <a:t>he EU Reporting Guidelines and UN Global Compact refer to our methodology as a source for Living Wage data.</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1800" b="1" dirty="0">
                <a:solidFill>
                  <a:schemeClr val="tx1"/>
                </a:solidFill>
              </a:rPr>
              <a:t>Our methodology is recognized by IDH in its benchmark finders and used in B-Lab criteria for its B-Corp Certification </a:t>
            </a: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r>
              <a:rPr lang="en-US" sz="1800" b="1" dirty="0">
                <a:solidFill>
                  <a:schemeClr val="tx1"/>
                </a:solidFill>
              </a:rPr>
              <a:t>Social partners, workers, employers: Benchmark for wage bargaining</a:t>
            </a: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r>
              <a:rPr lang="en-US" sz="1800" b="1" dirty="0">
                <a:solidFill>
                  <a:schemeClr val="tx1"/>
                </a:solidFill>
              </a:rPr>
              <a:t>Leading corporations (over 500) use </a:t>
            </a:r>
            <a:r>
              <a:rPr lang="en-US" b="1" dirty="0"/>
              <a:t>our LW</a:t>
            </a:r>
            <a:r>
              <a:rPr lang="en-US" sz="1800" b="1" dirty="0">
                <a:solidFill>
                  <a:schemeClr val="tx1"/>
                </a:solidFill>
              </a:rPr>
              <a:t> data</a:t>
            </a: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r>
              <a:rPr lang="en-US" b="1" dirty="0" err="1"/>
              <a:t>WageIndicator</a:t>
            </a:r>
            <a:r>
              <a:rPr lang="en-US" b="1" dirty="0"/>
              <a:t> living wage data is used on the ground by wage negotiators and social partners</a:t>
            </a:r>
            <a:endParaRPr lang="en-US" sz="1800" b="1" dirty="0">
              <a:solidFill>
                <a:schemeClr val="tx1"/>
              </a:solidFill>
            </a:endParaRPr>
          </a:p>
        </p:txBody>
      </p:sp>
    </p:spTree>
    <p:extLst>
      <p:ext uri="{BB962C8B-B14F-4D97-AF65-F5344CB8AC3E}">
        <p14:creationId xmlns:p14="http://schemas.microsoft.com/office/powerpoint/2010/main" val="2325256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3">
            <a:extLst>
              <a:ext uri="{FF2B5EF4-FFF2-40B4-BE49-F238E27FC236}">
                <a16:creationId xmlns:a16="http://schemas.microsoft.com/office/drawing/2014/main" id="{2F4894E9-5AD7-BB86-2828-87E14E3934A6}"/>
              </a:ext>
            </a:extLst>
          </p:cNvPr>
          <p:cNvSpPr txBox="1"/>
          <p:nvPr/>
        </p:nvSpPr>
        <p:spPr>
          <a:xfrm>
            <a:off x="1259632" y="2291428"/>
            <a:ext cx="6911294"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1800"/>
              <a:buFont typeface="Arial"/>
              <a:buNone/>
            </a:pPr>
            <a:r>
              <a:rPr lang="en-GB" sz="2400" b="1" dirty="0">
                <a:solidFill>
                  <a:srgbClr val="8C383A"/>
                </a:solidFill>
              </a:rPr>
              <a:t>Much Responsibility. </a:t>
            </a:r>
          </a:p>
          <a:p>
            <a:pPr marL="0" marR="0" lvl="0" indent="0" algn="l" rtl="0">
              <a:spcBef>
                <a:spcPts val="0"/>
              </a:spcBef>
              <a:spcAft>
                <a:spcPts val="0"/>
              </a:spcAft>
              <a:buClr>
                <a:srgbClr val="C00000"/>
              </a:buClr>
              <a:buSzPts val="1800"/>
              <a:buFont typeface="Arial"/>
              <a:buNone/>
            </a:pPr>
            <a:endParaRPr lang="en-GB" sz="2400" b="1" dirty="0">
              <a:solidFill>
                <a:srgbClr val="8C383A"/>
              </a:solidFill>
            </a:endParaRPr>
          </a:p>
          <a:p>
            <a:pPr marL="0" marR="0" lvl="0" indent="0" algn="l" rtl="0">
              <a:spcBef>
                <a:spcPts val="0"/>
              </a:spcBef>
              <a:spcAft>
                <a:spcPts val="0"/>
              </a:spcAft>
              <a:buClr>
                <a:srgbClr val="C00000"/>
              </a:buClr>
              <a:buSzPts val="1800"/>
              <a:buFont typeface="Arial"/>
              <a:buNone/>
            </a:pPr>
            <a:r>
              <a:rPr lang="en-GB" sz="2400" b="1" dirty="0">
                <a:solidFill>
                  <a:srgbClr val="8C383A"/>
                </a:solidFill>
              </a:rPr>
              <a:t>But Do Our Living Wages Measure </a:t>
            </a:r>
            <a:br>
              <a:rPr lang="en-GB" sz="2400" b="1" dirty="0">
                <a:solidFill>
                  <a:srgbClr val="8C383A"/>
                </a:solidFill>
              </a:rPr>
            </a:br>
            <a:r>
              <a:rPr lang="en-GB" sz="2400" b="1" dirty="0">
                <a:solidFill>
                  <a:srgbClr val="8C383A"/>
                </a:solidFill>
              </a:rPr>
              <a:t>What We Claim?</a:t>
            </a:r>
            <a:endParaRPr sz="2400" dirty="0">
              <a:solidFill>
                <a:srgbClr val="8C383A"/>
              </a:solidFill>
            </a:endParaRPr>
          </a:p>
        </p:txBody>
      </p:sp>
    </p:spTree>
    <p:extLst>
      <p:ext uri="{BB962C8B-B14F-4D97-AF65-F5344CB8AC3E}">
        <p14:creationId xmlns:p14="http://schemas.microsoft.com/office/powerpoint/2010/main" val="1940800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3">
            <a:extLst>
              <a:ext uri="{FF2B5EF4-FFF2-40B4-BE49-F238E27FC236}">
                <a16:creationId xmlns:a16="http://schemas.microsoft.com/office/drawing/2014/main" id="{2F4894E9-5AD7-BB86-2828-87E14E3934A6}"/>
              </a:ext>
            </a:extLst>
          </p:cNvPr>
          <p:cNvSpPr txBox="1"/>
          <p:nvPr/>
        </p:nvSpPr>
        <p:spPr>
          <a:xfrm>
            <a:off x="395536" y="375088"/>
            <a:ext cx="765118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1800"/>
              <a:buFont typeface="Arial"/>
              <a:buNone/>
            </a:pPr>
            <a:r>
              <a:rPr lang="en-GB" sz="2400" b="1" dirty="0">
                <a:solidFill>
                  <a:srgbClr val="8C383A"/>
                </a:solidFill>
              </a:rPr>
              <a:t>Do Living Wages measure what we claim?</a:t>
            </a:r>
            <a:endParaRPr sz="2400" dirty="0">
              <a:solidFill>
                <a:srgbClr val="8C383A"/>
              </a:solidFill>
            </a:endParaRPr>
          </a:p>
        </p:txBody>
      </p:sp>
      <p:sp>
        <p:nvSpPr>
          <p:cNvPr id="4" name="TextBox 3">
            <a:extLst>
              <a:ext uri="{FF2B5EF4-FFF2-40B4-BE49-F238E27FC236}">
                <a16:creationId xmlns:a16="http://schemas.microsoft.com/office/drawing/2014/main" id="{65612C2C-E5F9-4023-3A0B-4C7386F5CC96}"/>
              </a:ext>
            </a:extLst>
          </p:cNvPr>
          <p:cNvSpPr txBox="1"/>
          <p:nvPr/>
        </p:nvSpPr>
        <p:spPr>
          <a:xfrm>
            <a:off x="514350" y="1217215"/>
            <a:ext cx="7532370" cy="4801314"/>
          </a:xfrm>
          <a:prstGeom prst="rect">
            <a:avLst/>
          </a:prstGeom>
          <a:noFill/>
        </p:spPr>
        <p:txBody>
          <a:bodyPr wrap="square" rtlCol="0">
            <a:spAutoFit/>
          </a:bodyPr>
          <a:lstStyle/>
          <a:p>
            <a:r>
              <a:rPr lang="en-GB" sz="1800" b="1" dirty="0">
                <a:solidFill>
                  <a:srgbClr val="8C383A"/>
                </a:solidFill>
              </a:rPr>
              <a:t>Research</a:t>
            </a:r>
            <a:r>
              <a:rPr lang="en-US" sz="1800" b="1" dirty="0">
                <a:solidFill>
                  <a:srgbClr val="8C383A"/>
                </a:solidFill>
              </a:rPr>
              <a:t>:</a:t>
            </a:r>
            <a:endParaRPr lang="en-US" sz="1800" dirty="0">
              <a:solidFill>
                <a:srgbClr val="8C383A"/>
              </a:solidFill>
            </a:endParaRPr>
          </a:p>
          <a:p>
            <a:pPr marL="285750" indent="-285750">
              <a:buFont typeface="Arial" panose="020B0604020202020204" pitchFamily="34" charset="0"/>
              <a:buChar char="•"/>
            </a:pPr>
            <a:r>
              <a:rPr lang="en-US" sz="1800" b="1" dirty="0">
                <a:solidFill>
                  <a:schemeClr val="tx1"/>
                </a:solidFill>
              </a:rPr>
              <a:t>Do workers that can afford more LW baskets face lower risk of material deprivation, hardship, or are they more satisfied with their lives? </a:t>
            </a:r>
          </a:p>
          <a:p>
            <a:pPr marL="285750" indent="-285750">
              <a:buFont typeface="Arial" panose="020B0604020202020204" pitchFamily="34" charset="0"/>
              <a:buChar char="•"/>
            </a:pPr>
            <a:r>
              <a:rPr lang="en-US" b="1" dirty="0"/>
              <a:t>Is there a structural break in this relationship at the level of living wage? (i.e. an extra Euro below LW reduces the risk of material deprivation more than the extra Euro above the LW)</a:t>
            </a: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r>
              <a:rPr lang="en-GB" sz="1800" b="1" dirty="0">
                <a:solidFill>
                  <a:srgbClr val="8C383A"/>
                </a:solidFill>
              </a:rPr>
              <a:t>Methods</a:t>
            </a:r>
            <a:r>
              <a:rPr lang="en-US" sz="1800" b="1" dirty="0">
                <a:solidFill>
                  <a:srgbClr val="8C383A"/>
                </a:solidFill>
              </a:rPr>
              <a:t>:</a:t>
            </a:r>
            <a:endParaRPr lang="en-US" b="1" dirty="0">
              <a:solidFill>
                <a:srgbClr val="8C383A"/>
              </a:solidFill>
            </a:endParaRPr>
          </a:p>
          <a:p>
            <a:pPr marL="285750" indent="-285750">
              <a:buFont typeface="Arial" panose="020B0604020202020204" pitchFamily="34" charset="0"/>
              <a:buChar char="•"/>
            </a:pPr>
            <a:r>
              <a:rPr lang="en-US" sz="1800" dirty="0">
                <a:solidFill>
                  <a:schemeClr val="tx1"/>
                </a:solidFill>
              </a:rPr>
              <a:t>Combine our LW data with World Values Survey (W7), ILO wage data</a:t>
            </a:r>
          </a:p>
          <a:p>
            <a:pPr marL="285750" indent="-285750">
              <a:buFont typeface="Arial" panose="020B0604020202020204" pitchFamily="34" charset="0"/>
              <a:buChar char="•"/>
            </a:pPr>
            <a:r>
              <a:rPr lang="en-US" dirty="0"/>
              <a:t>Unit of analysis: occupation (ISCO 1-digit)</a:t>
            </a:r>
          </a:p>
          <a:p>
            <a:pPr marL="285750" indent="-285750">
              <a:buFont typeface="Arial" panose="020B0604020202020204" pitchFamily="34" charset="0"/>
              <a:buChar char="•"/>
            </a:pPr>
            <a:r>
              <a:rPr lang="en-US" dirty="0"/>
              <a:t>37 countries, 7 occupation groups, mostly 2018-2020. </a:t>
            </a:r>
          </a:p>
          <a:p>
            <a:pPr marL="285750" indent="-285750">
              <a:buFont typeface="Arial" panose="020B0604020202020204" pitchFamily="34" charset="0"/>
              <a:buChar char="•"/>
            </a:pPr>
            <a:r>
              <a:rPr lang="en-US" dirty="0"/>
              <a:t>Statistical analysis to measure this relationship</a:t>
            </a:r>
          </a:p>
          <a:p>
            <a:pPr marL="742950" lvl="1" indent="-285750">
              <a:buFont typeface="Arial" panose="020B0604020202020204" pitchFamily="34" charset="0"/>
              <a:buChar char="•"/>
            </a:pPr>
            <a:r>
              <a:rPr lang="en-US" dirty="0">
                <a:solidFill>
                  <a:schemeClr val="tx1"/>
                </a:solidFill>
              </a:rPr>
              <a:t>Controls for countries</a:t>
            </a:r>
          </a:p>
          <a:p>
            <a:endParaRPr lang="en-GB" sz="1800" b="1" dirty="0">
              <a:solidFill>
                <a:srgbClr val="C00000"/>
              </a:solidFill>
            </a:endParaRPr>
          </a:p>
          <a:p>
            <a:r>
              <a:rPr lang="en-GB" sz="1800" b="1" dirty="0">
                <a:solidFill>
                  <a:srgbClr val="8C383A"/>
                </a:solidFill>
              </a:rPr>
              <a:t>Results:</a:t>
            </a:r>
          </a:p>
          <a:p>
            <a:pPr marL="285750" indent="-285750">
              <a:buFont typeface="Arial" panose="020B0604020202020204" pitchFamily="34" charset="0"/>
              <a:buChar char="•"/>
            </a:pPr>
            <a:r>
              <a:rPr lang="en-GB" sz="1800" dirty="0"/>
              <a:t>YES IT WORKS!</a:t>
            </a:r>
          </a:p>
        </p:txBody>
      </p:sp>
    </p:spTree>
    <p:extLst>
      <p:ext uri="{BB962C8B-B14F-4D97-AF65-F5344CB8AC3E}">
        <p14:creationId xmlns:p14="http://schemas.microsoft.com/office/powerpoint/2010/main" val="398569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3">
            <a:extLst>
              <a:ext uri="{FF2B5EF4-FFF2-40B4-BE49-F238E27FC236}">
                <a16:creationId xmlns:a16="http://schemas.microsoft.com/office/drawing/2014/main" id="{2F4894E9-5AD7-BB86-2828-87E14E3934A6}"/>
              </a:ext>
            </a:extLst>
          </p:cNvPr>
          <p:cNvSpPr txBox="1"/>
          <p:nvPr/>
        </p:nvSpPr>
        <p:spPr>
          <a:xfrm>
            <a:off x="395536" y="375088"/>
            <a:ext cx="611920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1800"/>
              <a:buFont typeface="Arial"/>
              <a:buNone/>
            </a:pPr>
            <a:r>
              <a:rPr lang="en-GB" sz="2400" b="1" dirty="0">
                <a:solidFill>
                  <a:srgbClr val="8C383A"/>
                </a:solidFill>
              </a:rPr>
              <a:t>Proxies for decent living:</a:t>
            </a:r>
            <a:endParaRPr sz="2400" dirty="0">
              <a:solidFill>
                <a:srgbClr val="8C383A"/>
              </a:solidFill>
            </a:endParaRPr>
          </a:p>
        </p:txBody>
      </p:sp>
      <p:sp>
        <p:nvSpPr>
          <p:cNvPr id="4" name="TextBox 3">
            <a:extLst>
              <a:ext uri="{FF2B5EF4-FFF2-40B4-BE49-F238E27FC236}">
                <a16:creationId xmlns:a16="http://schemas.microsoft.com/office/drawing/2014/main" id="{65612C2C-E5F9-4023-3A0B-4C7386F5CC96}"/>
              </a:ext>
            </a:extLst>
          </p:cNvPr>
          <p:cNvSpPr txBox="1"/>
          <p:nvPr/>
        </p:nvSpPr>
        <p:spPr>
          <a:xfrm>
            <a:off x="514350" y="1217215"/>
            <a:ext cx="7532370" cy="5324535"/>
          </a:xfrm>
          <a:prstGeom prst="rect">
            <a:avLst/>
          </a:prstGeom>
          <a:noFill/>
        </p:spPr>
        <p:txBody>
          <a:bodyPr wrap="square" rtlCol="0">
            <a:spAutoFit/>
          </a:bodyPr>
          <a:lstStyle/>
          <a:p>
            <a:r>
              <a:rPr lang="en-GB" sz="2000" b="1" dirty="0">
                <a:solidFill>
                  <a:srgbClr val="8C383A"/>
                </a:solidFill>
              </a:rPr>
              <a:t>Material deprivation (1-4 scale)</a:t>
            </a:r>
            <a:endParaRPr lang="en-US" sz="2000" b="1" dirty="0"/>
          </a:p>
          <a:p>
            <a:pPr marL="285750" indent="-285750">
              <a:buFont typeface="Arial" panose="020B0604020202020204" pitchFamily="34" charset="0"/>
              <a:buChar char="•"/>
            </a:pPr>
            <a:endParaRPr lang="en-US" sz="2000" b="1" dirty="0">
              <a:solidFill>
                <a:schemeClr val="tx1"/>
              </a:solidFill>
            </a:endParaRPr>
          </a:p>
          <a:p>
            <a:pPr marL="285750" indent="-285750">
              <a:buFont typeface="Arial" panose="020B0604020202020204" pitchFamily="34" charset="0"/>
              <a:buChar char="•"/>
            </a:pPr>
            <a:r>
              <a:rPr lang="en-US" sz="2000" b="1" dirty="0">
                <a:solidFill>
                  <a:schemeClr val="tx1"/>
                </a:solidFill>
              </a:rPr>
              <a:t>In the last 12 months, how often have you or your family: </a:t>
            </a:r>
          </a:p>
          <a:p>
            <a:pPr marL="285750" indent="-285750">
              <a:buFont typeface="Arial" panose="020B0604020202020204" pitchFamily="34" charset="0"/>
              <a:buChar char="•"/>
            </a:pPr>
            <a:endParaRPr lang="en-US" sz="2000" b="1" dirty="0">
              <a:solidFill>
                <a:schemeClr val="tx1"/>
              </a:solidFill>
            </a:endParaRPr>
          </a:p>
          <a:p>
            <a:pPr marL="742950" lvl="1" indent="-285750">
              <a:buFont typeface="Arial" panose="020B0604020202020204" pitchFamily="34" charset="0"/>
              <a:buChar char="•"/>
            </a:pPr>
            <a:r>
              <a:rPr lang="en-US" sz="2000" b="1" dirty="0">
                <a:solidFill>
                  <a:schemeClr val="tx1"/>
                </a:solidFill>
              </a:rPr>
              <a:t>Gone without enough food to eat</a:t>
            </a:r>
          </a:p>
          <a:p>
            <a:pPr marL="742950" lvl="1" indent="-285750">
              <a:buFont typeface="Arial" panose="020B0604020202020204" pitchFamily="34" charset="0"/>
              <a:buChar char="•"/>
            </a:pPr>
            <a:endParaRPr lang="en-US" sz="2000" b="1" dirty="0">
              <a:solidFill>
                <a:schemeClr val="tx1"/>
              </a:solidFill>
            </a:endParaRPr>
          </a:p>
          <a:p>
            <a:pPr marL="742950" lvl="1" indent="-285750">
              <a:buFont typeface="Arial" panose="020B0604020202020204" pitchFamily="34" charset="0"/>
              <a:buChar char="•"/>
            </a:pPr>
            <a:r>
              <a:rPr lang="en-US" sz="2000" b="1" dirty="0">
                <a:solidFill>
                  <a:schemeClr val="tx1"/>
                </a:solidFill>
              </a:rPr>
              <a:t>Gone without needed medicine or treatment that you needed</a:t>
            </a:r>
          </a:p>
          <a:p>
            <a:pPr marL="742950" lvl="1" indent="-285750">
              <a:buFont typeface="Arial" panose="020B0604020202020204" pitchFamily="34" charset="0"/>
              <a:buChar char="•"/>
            </a:pPr>
            <a:endParaRPr lang="en-US" sz="2000" b="1" dirty="0">
              <a:solidFill>
                <a:schemeClr val="tx1"/>
              </a:solidFill>
            </a:endParaRPr>
          </a:p>
          <a:p>
            <a:pPr marL="742950" lvl="1" indent="-285750">
              <a:buFont typeface="Arial" panose="020B0604020202020204" pitchFamily="34" charset="0"/>
              <a:buChar char="•"/>
            </a:pPr>
            <a:r>
              <a:rPr lang="en-US" sz="2000" b="1" dirty="0">
                <a:solidFill>
                  <a:schemeClr val="tx1"/>
                </a:solidFill>
              </a:rPr>
              <a:t>Gone without a cash income </a:t>
            </a:r>
          </a:p>
          <a:p>
            <a:endParaRPr lang="en-GB" sz="2000" b="1" dirty="0">
              <a:solidFill>
                <a:srgbClr val="8C383A"/>
              </a:solidFill>
            </a:endParaRPr>
          </a:p>
          <a:p>
            <a:r>
              <a:rPr lang="en-GB" sz="2000" b="1" dirty="0">
                <a:solidFill>
                  <a:srgbClr val="8C383A"/>
                </a:solidFill>
              </a:rPr>
              <a:t>Subjective satisfaction (1-10 scale)</a:t>
            </a:r>
            <a:endParaRPr lang="en-US" sz="2000" dirty="0">
              <a:solidFill>
                <a:srgbClr val="8C383A"/>
              </a:solidFill>
            </a:endParaRPr>
          </a:p>
          <a:p>
            <a:pPr marL="285750" indent="-285750">
              <a:buFont typeface="Arial" panose="020B0604020202020204" pitchFamily="34" charset="0"/>
              <a:buChar char="•"/>
            </a:pPr>
            <a:r>
              <a:rPr lang="en-US" sz="2000" b="1" dirty="0">
                <a:solidFill>
                  <a:schemeClr val="tx1"/>
                </a:solidFill>
              </a:rPr>
              <a:t>All things considered, how satisfied are you with your life as a whole these days?</a:t>
            </a:r>
          </a:p>
          <a:p>
            <a:pPr marL="285750" indent="-285750">
              <a:buFont typeface="Arial" panose="020B0604020202020204" pitchFamily="34" charset="0"/>
              <a:buChar char="•"/>
            </a:pPr>
            <a:r>
              <a:rPr lang="en-US" sz="2000" b="1" dirty="0">
                <a:solidFill>
                  <a:schemeClr val="tx1"/>
                </a:solidFill>
              </a:rPr>
              <a:t>How satisfied are you with the financial situation of your household? </a:t>
            </a:r>
          </a:p>
          <a:p>
            <a:pPr marL="285750" indent="-285750">
              <a:buFont typeface="Arial" panose="020B0604020202020204" pitchFamily="34" charset="0"/>
              <a:buChar char="•"/>
            </a:pPr>
            <a:endParaRPr lang="en-US" sz="2000" b="1" dirty="0">
              <a:solidFill>
                <a:schemeClr val="tx1"/>
              </a:solidFill>
            </a:endParaRPr>
          </a:p>
        </p:txBody>
      </p:sp>
    </p:spTree>
    <p:extLst>
      <p:ext uri="{BB962C8B-B14F-4D97-AF65-F5344CB8AC3E}">
        <p14:creationId xmlns:p14="http://schemas.microsoft.com/office/powerpoint/2010/main" val="53114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Other poverty indicators:</a:t>
            </a:r>
            <a:br>
              <a:rPr lang="en-US" sz="3600" dirty="0"/>
            </a:br>
            <a:r>
              <a:rPr lang="en-US" sz="3600" dirty="0"/>
              <a:t>M</a:t>
            </a:r>
            <a:r>
              <a:rPr lang="cs-CZ" sz="3600" dirty="0"/>
              <a:t>inimal acceptable living standards </a:t>
            </a:r>
          </a:p>
        </p:txBody>
      </p:sp>
      <p:sp>
        <p:nvSpPr>
          <p:cNvPr id="3" name="Content Placeholder 2"/>
          <p:cNvSpPr>
            <a:spLocks noGrp="1"/>
          </p:cNvSpPr>
          <p:nvPr>
            <p:ph idx="1"/>
          </p:nvPr>
        </p:nvSpPr>
        <p:spPr>
          <a:xfrm>
            <a:off x="457200" y="1600200"/>
            <a:ext cx="8229600" cy="4853136"/>
          </a:xfrm>
        </p:spPr>
        <p:txBody>
          <a:bodyPr>
            <a:normAutofit/>
          </a:bodyPr>
          <a:lstStyle/>
          <a:p>
            <a:r>
              <a:rPr lang="en-US" dirty="0">
                <a:solidFill>
                  <a:schemeClr val="tx1"/>
                </a:solidFill>
              </a:rPr>
              <a:t>Real value of the (relative) poverty threshold, </a:t>
            </a:r>
            <a:br>
              <a:rPr lang="en-US" dirty="0">
                <a:solidFill>
                  <a:schemeClr val="tx1"/>
                </a:solidFill>
              </a:rPr>
            </a:br>
            <a:r>
              <a:rPr lang="en-US" sz="2000" dirty="0">
                <a:solidFill>
                  <a:schemeClr val="tx1"/>
                </a:solidFill>
              </a:rPr>
              <a:t>3EUR/day in RO, 7-8EUR in CEE but 50EUR in LU.</a:t>
            </a:r>
          </a:p>
          <a:p>
            <a:r>
              <a:rPr lang="en-US" dirty="0">
                <a:solidFill>
                  <a:schemeClr val="tx1"/>
                </a:solidFill>
              </a:rPr>
              <a:t>Budget Standard Approach, basic standard of living is calculated based on the cost of a specific basket of goods and services – necessities largely differ between regions.</a:t>
            </a:r>
            <a:br>
              <a:rPr lang="en-US" dirty="0">
                <a:solidFill>
                  <a:schemeClr val="tx1"/>
                </a:solidFill>
              </a:rPr>
            </a:br>
            <a:r>
              <a:rPr lang="en-US" sz="2200" dirty="0">
                <a:solidFill>
                  <a:schemeClr val="tx1"/>
                </a:solidFill>
              </a:rPr>
              <a:t>i.e. covering things like food, clothing, personal care, health related costs, household goods and services, educational costs, housing , transport, fuel. Used in UK, IE and developed in the EU www.referencebudgets.eu/</a:t>
            </a:r>
          </a:p>
          <a:p>
            <a:r>
              <a:rPr lang="en-US" dirty="0">
                <a:solidFill>
                  <a:schemeClr val="tx1"/>
                </a:solidFill>
              </a:rPr>
              <a:t>Poverty measurement by the consumption approach, the poor are distinguished from the non-poor by how much of their income they spend on basic necessities .</a:t>
            </a:r>
            <a:br>
              <a:rPr lang="en-US" dirty="0">
                <a:solidFill>
                  <a:schemeClr val="tx1"/>
                </a:solidFill>
              </a:rPr>
            </a:br>
            <a:r>
              <a:rPr lang="en-US" sz="2200" dirty="0">
                <a:solidFill>
                  <a:schemeClr val="tx1"/>
                </a:solidFill>
              </a:rPr>
              <a:t>e.g. Housing Cost Overburden  (8.7% in the EU in 2022)</a:t>
            </a:r>
            <a:endParaRPr lang="cs-CZ" dirty="0">
              <a:solidFill>
                <a:schemeClr val="tx1"/>
              </a:solidFill>
            </a:endParaRPr>
          </a:p>
        </p:txBody>
      </p:sp>
    </p:spTree>
    <p:extLst>
      <p:ext uri="{BB962C8B-B14F-4D97-AF65-F5344CB8AC3E}">
        <p14:creationId xmlns:p14="http://schemas.microsoft.com/office/powerpoint/2010/main" val="95789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3">
            <a:extLst>
              <a:ext uri="{FF2B5EF4-FFF2-40B4-BE49-F238E27FC236}">
                <a16:creationId xmlns:a16="http://schemas.microsoft.com/office/drawing/2014/main" id="{2F4894E9-5AD7-BB86-2828-87E14E3934A6}"/>
              </a:ext>
            </a:extLst>
          </p:cNvPr>
          <p:cNvSpPr txBox="1"/>
          <p:nvPr/>
        </p:nvSpPr>
        <p:spPr>
          <a:xfrm>
            <a:off x="2843808" y="2967376"/>
            <a:ext cx="352839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1800"/>
              <a:buFont typeface="Arial"/>
              <a:buNone/>
            </a:pPr>
            <a:r>
              <a:rPr lang="en-GB" sz="2400" b="1" dirty="0">
                <a:solidFill>
                  <a:srgbClr val="8C383A"/>
                </a:solidFill>
              </a:rPr>
              <a:t>Preliminary results</a:t>
            </a:r>
            <a:endParaRPr sz="2400" dirty="0">
              <a:solidFill>
                <a:srgbClr val="8C383A"/>
              </a:solidFill>
            </a:endParaRPr>
          </a:p>
        </p:txBody>
      </p:sp>
    </p:spTree>
    <p:extLst>
      <p:ext uri="{BB962C8B-B14F-4D97-AF65-F5344CB8AC3E}">
        <p14:creationId xmlns:p14="http://schemas.microsoft.com/office/powerpoint/2010/main" val="285925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B43EF1-488A-101F-1279-F9A8AFCDD02C}"/>
              </a:ext>
            </a:extLst>
          </p:cNvPr>
          <p:cNvSpPr>
            <a:spLocks noGrp="1"/>
          </p:cNvSpPr>
          <p:nvPr>
            <p:ph type="title"/>
          </p:nvPr>
        </p:nvSpPr>
        <p:spPr>
          <a:xfrm>
            <a:off x="323528" y="319444"/>
            <a:ext cx="7886700" cy="994172"/>
          </a:xfrm>
        </p:spPr>
        <p:txBody>
          <a:bodyPr/>
          <a:lstStyle/>
          <a:p>
            <a:pPr algn="l"/>
            <a:r>
              <a:rPr lang="en-US" sz="3600" dirty="0"/>
              <a:t>Deprivation and LIVING WAGE baskets (25</a:t>
            </a:r>
            <a:r>
              <a:rPr lang="en-US" sz="3600" baseline="30000" dirty="0"/>
              <a:t>th</a:t>
            </a:r>
            <a:r>
              <a:rPr lang="en-US" sz="3600" dirty="0"/>
              <a:t> percentile)</a:t>
            </a:r>
          </a:p>
        </p:txBody>
      </p:sp>
      <p:sp>
        <p:nvSpPr>
          <p:cNvPr id="9" name="TextBox 8">
            <a:extLst>
              <a:ext uri="{FF2B5EF4-FFF2-40B4-BE49-F238E27FC236}">
                <a16:creationId xmlns:a16="http://schemas.microsoft.com/office/drawing/2014/main" id="{AC3C0929-AEE9-0A50-5D66-7639F615F1F4}"/>
              </a:ext>
            </a:extLst>
          </p:cNvPr>
          <p:cNvSpPr txBox="1"/>
          <p:nvPr/>
        </p:nvSpPr>
        <p:spPr>
          <a:xfrm>
            <a:off x="6804248" y="1313616"/>
            <a:ext cx="2264537" cy="5262979"/>
          </a:xfrm>
          <a:prstGeom prst="rect">
            <a:avLst/>
          </a:prstGeom>
          <a:solidFill>
            <a:schemeClr val="accent6">
              <a:lumMod val="20000"/>
              <a:lumOff val="80000"/>
            </a:schemeClr>
          </a:solidFill>
        </p:spPr>
        <p:txBody>
          <a:bodyPr wrap="square">
            <a:spAutoFit/>
          </a:bodyPr>
          <a:lstStyle/>
          <a:p>
            <a:pPr algn="l" fontAlgn="base"/>
            <a:r>
              <a:rPr lang="en-US" sz="1400" b="1" i="0" dirty="0">
                <a:solidFill>
                  <a:srgbClr val="00325D"/>
                </a:solidFill>
                <a:effectLst/>
                <a:latin typeface="Arial" panose="020B0604020202020204" pitchFamily="34" charset="0"/>
                <a:cs typeface="Arial" panose="020B0604020202020204" pitchFamily="34" charset="0"/>
              </a:rPr>
              <a:t>Individual Deprivation indicators:</a:t>
            </a:r>
          </a:p>
          <a:p>
            <a:pPr algn="l" fontAlgn="base"/>
            <a:endParaRPr lang="en-US" sz="1400" i="0" dirty="0">
              <a:solidFill>
                <a:srgbClr val="00325D"/>
              </a:solidFill>
              <a:effectLst/>
              <a:latin typeface="Arial" panose="020B0604020202020204" pitchFamily="34" charset="0"/>
              <a:cs typeface="Arial" panose="020B0604020202020204" pitchFamily="34" charset="0"/>
            </a:endParaRPr>
          </a:p>
          <a:p>
            <a:pPr algn="l" fontAlgn="base"/>
            <a:r>
              <a:rPr lang="en-US" sz="1400" i="0" dirty="0">
                <a:solidFill>
                  <a:srgbClr val="00325D"/>
                </a:solidFill>
                <a:effectLst/>
                <a:latin typeface="Arial" panose="020B0604020202020204" pitchFamily="34" charset="0"/>
                <a:cs typeface="Arial" panose="020B0604020202020204" pitchFamily="34" charset="0"/>
              </a:rPr>
              <a:t>Family stayed without </a:t>
            </a:r>
            <a:r>
              <a:rPr lang="en-US" sz="1400" b="1" i="0" dirty="0">
                <a:solidFill>
                  <a:srgbClr val="00325D"/>
                </a:solidFill>
                <a:effectLst/>
                <a:latin typeface="Arial" panose="020B0604020202020204" pitchFamily="34" charset="0"/>
                <a:cs typeface="Arial" panose="020B0604020202020204" pitchFamily="34" charset="0"/>
              </a:rPr>
              <a:t>enough food </a:t>
            </a:r>
            <a:r>
              <a:rPr lang="en-US" sz="1400" i="0" dirty="0">
                <a:solidFill>
                  <a:srgbClr val="00325D"/>
                </a:solidFill>
                <a:effectLst/>
                <a:latin typeface="Arial" panose="020B0604020202020204" pitchFamily="34" charset="0"/>
                <a:cs typeface="Arial" panose="020B0604020202020204" pitchFamily="34" charset="0"/>
              </a:rPr>
              <a:t>to eat in the last 12 months (Often/Sometimes/Rarely)</a:t>
            </a:r>
          </a:p>
          <a:p>
            <a:pPr algn="l" fontAlgn="base"/>
            <a:endParaRPr lang="en-US" sz="1400" dirty="0">
              <a:solidFill>
                <a:srgbClr val="00325D"/>
              </a:solidFill>
              <a:latin typeface="Arial" panose="020B0604020202020204" pitchFamily="34" charset="0"/>
              <a:cs typeface="Arial" panose="020B0604020202020204" pitchFamily="34" charset="0"/>
            </a:endParaRPr>
          </a:p>
          <a:p>
            <a:pPr algn="l" fontAlgn="base"/>
            <a:r>
              <a:rPr lang="en-US" sz="1400" i="0" dirty="0">
                <a:solidFill>
                  <a:srgbClr val="00325D"/>
                </a:solidFill>
                <a:effectLst/>
                <a:latin typeface="Arial" panose="020B0604020202020204" pitchFamily="34" charset="0"/>
                <a:cs typeface="Arial" panose="020B0604020202020204" pitchFamily="34" charset="0"/>
              </a:rPr>
              <a:t>Family stayed without </a:t>
            </a:r>
            <a:r>
              <a:rPr lang="en-US" sz="1400" dirty="0">
                <a:solidFill>
                  <a:srgbClr val="00325D"/>
                </a:solidFill>
                <a:latin typeface="Arial" panose="020B0604020202020204" pitchFamily="34" charset="0"/>
                <a:cs typeface="Arial" panose="020B0604020202020204" pitchFamily="34" charset="0"/>
              </a:rPr>
              <a:t>needed </a:t>
            </a:r>
            <a:r>
              <a:rPr lang="en-US" sz="1400" b="1" dirty="0">
                <a:solidFill>
                  <a:srgbClr val="00325D"/>
                </a:solidFill>
                <a:latin typeface="Arial" panose="020B0604020202020204" pitchFamily="34" charset="0"/>
                <a:cs typeface="Arial" panose="020B0604020202020204" pitchFamily="34" charset="0"/>
              </a:rPr>
              <a:t>medicine </a:t>
            </a:r>
            <a:r>
              <a:rPr lang="en-US" sz="1400" dirty="0">
                <a:solidFill>
                  <a:srgbClr val="00325D"/>
                </a:solidFill>
                <a:latin typeface="Arial" panose="020B0604020202020204" pitchFamily="34" charset="0"/>
                <a:cs typeface="Arial" panose="020B0604020202020204" pitchFamily="34" charset="0"/>
              </a:rPr>
              <a:t>or treatment </a:t>
            </a:r>
            <a:r>
              <a:rPr lang="en-US" sz="1400" i="0" dirty="0">
                <a:solidFill>
                  <a:srgbClr val="00325D"/>
                </a:solidFill>
                <a:effectLst/>
                <a:latin typeface="Arial" panose="020B0604020202020204" pitchFamily="34" charset="0"/>
                <a:cs typeface="Arial" panose="020B0604020202020204" pitchFamily="34" charset="0"/>
              </a:rPr>
              <a:t>in the last 12 months (Often/Sometimes/ Rarely)</a:t>
            </a:r>
          </a:p>
          <a:p>
            <a:pPr algn="l" fontAlgn="base"/>
            <a:endParaRPr lang="en-US" sz="1400" dirty="0">
              <a:solidFill>
                <a:srgbClr val="00325D"/>
              </a:solidFill>
              <a:latin typeface="Arial" panose="020B0604020202020204" pitchFamily="34" charset="0"/>
              <a:cs typeface="Arial" panose="020B0604020202020204" pitchFamily="34" charset="0"/>
            </a:endParaRPr>
          </a:p>
          <a:p>
            <a:pPr algn="l" fontAlgn="base"/>
            <a:r>
              <a:rPr lang="en-US" sz="1400" i="0" dirty="0">
                <a:solidFill>
                  <a:srgbClr val="00325D"/>
                </a:solidFill>
                <a:effectLst/>
                <a:latin typeface="Arial" panose="020B0604020202020204" pitchFamily="34" charset="0"/>
                <a:cs typeface="Arial" panose="020B0604020202020204" pitchFamily="34" charset="0"/>
              </a:rPr>
              <a:t>Family stayed without </a:t>
            </a:r>
            <a:r>
              <a:rPr lang="en-US" sz="1400" b="1" i="0" dirty="0">
                <a:solidFill>
                  <a:srgbClr val="00325D"/>
                </a:solidFill>
                <a:effectLst/>
                <a:latin typeface="Arial" panose="020B0604020202020204" pitchFamily="34" charset="0"/>
                <a:cs typeface="Arial" panose="020B0604020202020204" pitchFamily="34" charset="0"/>
              </a:rPr>
              <a:t>cash income </a:t>
            </a:r>
            <a:r>
              <a:rPr lang="en-US" sz="1400" i="0" dirty="0">
                <a:solidFill>
                  <a:srgbClr val="00325D"/>
                </a:solidFill>
                <a:effectLst/>
                <a:latin typeface="Arial" panose="020B0604020202020204" pitchFamily="34" charset="0"/>
                <a:cs typeface="Arial" panose="020B0604020202020204" pitchFamily="34" charset="0"/>
              </a:rPr>
              <a:t>in the last 12 months (Often/Sometimes/ Rarely)</a:t>
            </a:r>
          </a:p>
          <a:p>
            <a:pPr algn="l" fontAlgn="base"/>
            <a:endParaRPr lang="en-US" sz="1400" i="0" dirty="0">
              <a:solidFill>
                <a:srgbClr val="00325D"/>
              </a:solidFill>
              <a:effectLst/>
              <a:latin typeface="Arial" panose="020B0604020202020204" pitchFamily="34" charset="0"/>
              <a:cs typeface="Arial" panose="020B0604020202020204" pitchFamily="34" charset="0"/>
            </a:endParaRPr>
          </a:p>
          <a:p>
            <a:pPr algn="l" fontAlgn="base"/>
            <a:r>
              <a:rPr lang="en-US" sz="1400" b="1" dirty="0">
                <a:solidFill>
                  <a:srgbClr val="00325D"/>
                </a:solidFill>
                <a:latin typeface="Arial" panose="020B0604020202020204" pitchFamily="34" charset="0"/>
                <a:cs typeface="Arial" panose="020B0604020202020204" pitchFamily="34" charset="0"/>
              </a:rPr>
              <a:t>Financial d</a:t>
            </a:r>
            <a:r>
              <a:rPr lang="en-US" sz="1400" b="1" i="0" dirty="0">
                <a:solidFill>
                  <a:srgbClr val="00325D"/>
                </a:solidFill>
                <a:effectLst/>
                <a:latin typeface="Arial" panose="020B0604020202020204" pitchFamily="34" charset="0"/>
                <a:cs typeface="Arial" panose="020B0604020202020204" pitchFamily="34" charset="0"/>
              </a:rPr>
              <a:t>issatisfaction </a:t>
            </a:r>
            <a:r>
              <a:rPr lang="en-US" sz="1400" i="0" dirty="0">
                <a:solidFill>
                  <a:srgbClr val="00325D"/>
                </a:solidFill>
                <a:effectLst/>
                <a:latin typeface="Arial" panose="020B0604020202020204" pitchFamily="34" charset="0"/>
                <a:cs typeface="Arial" panose="020B0604020202020204" pitchFamily="34" charset="0"/>
              </a:rPr>
              <a:t>with life measured on the scale 1-10 (1-5)</a:t>
            </a:r>
          </a:p>
        </p:txBody>
      </p:sp>
      <p:sp>
        <p:nvSpPr>
          <p:cNvPr id="10" name="TextBox 9">
            <a:extLst>
              <a:ext uri="{FF2B5EF4-FFF2-40B4-BE49-F238E27FC236}">
                <a16:creationId xmlns:a16="http://schemas.microsoft.com/office/drawing/2014/main" id="{D291F78A-6D03-4F99-8D84-C1D5B75701CF}"/>
              </a:ext>
            </a:extLst>
          </p:cNvPr>
          <p:cNvSpPr txBox="1"/>
          <p:nvPr/>
        </p:nvSpPr>
        <p:spPr>
          <a:xfrm>
            <a:off x="250032" y="5672138"/>
            <a:ext cx="5879306" cy="369332"/>
          </a:xfrm>
          <a:prstGeom prst="rect">
            <a:avLst/>
          </a:prstGeom>
          <a:noFill/>
        </p:spPr>
        <p:txBody>
          <a:bodyPr wrap="square" rtlCol="0">
            <a:spAutoFit/>
          </a:bodyPr>
          <a:lstStyle/>
          <a:p>
            <a:r>
              <a:rPr lang="en-US" sz="900" dirty="0"/>
              <a:t>Source: WVS 2017-2022, WIF Living wage, ILO wage dataset</a:t>
            </a:r>
          </a:p>
          <a:p>
            <a:r>
              <a:rPr lang="en-US" sz="900" dirty="0"/>
              <a:t>Note: Each circle represents one of seven occupation groups in 37 countries</a:t>
            </a:r>
          </a:p>
        </p:txBody>
      </p:sp>
      <p:pic>
        <p:nvPicPr>
          <p:cNvPr id="6" name="Content Placeholder 5" descr="A graph of different types of blue and black lines&#10;&#10;Description automatically generated with medium confidence">
            <a:extLst>
              <a:ext uri="{FF2B5EF4-FFF2-40B4-BE49-F238E27FC236}">
                <a16:creationId xmlns:a16="http://schemas.microsoft.com/office/drawing/2014/main" id="{B95E97BF-64B7-6D0D-B0AD-8DC02A5F79F6}"/>
              </a:ext>
            </a:extLst>
          </p:cNvPr>
          <p:cNvPicPr>
            <a:picLocks noGrp="1" noChangeAspect="1"/>
          </p:cNvPicPr>
          <p:nvPr>
            <p:ph idx="1"/>
          </p:nvPr>
        </p:nvPicPr>
        <p:blipFill>
          <a:blip r:embed="rId2"/>
          <a:stretch>
            <a:fillRect/>
          </a:stretch>
        </p:blipFill>
        <p:spPr>
          <a:xfrm>
            <a:off x="75215" y="1412776"/>
            <a:ext cx="6729033" cy="4037420"/>
          </a:xfrm>
        </p:spPr>
      </p:pic>
    </p:spTree>
    <p:extLst>
      <p:ext uri="{BB962C8B-B14F-4D97-AF65-F5344CB8AC3E}">
        <p14:creationId xmlns:p14="http://schemas.microsoft.com/office/powerpoint/2010/main" val="2532523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B43EF1-488A-101F-1279-F9A8AFCDD02C}"/>
              </a:ext>
            </a:extLst>
          </p:cNvPr>
          <p:cNvSpPr>
            <a:spLocks noGrp="1"/>
          </p:cNvSpPr>
          <p:nvPr>
            <p:ph type="title"/>
          </p:nvPr>
        </p:nvSpPr>
        <p:spPr>
          <a:xfrm>
            <a:off x="264271" y="405528"/>
            <a:ext cx="7886700" cy="994172"/>
          </a:xfrm>
        </p:spPr>
        <p:txBody>
          <a:bodyPr/>
          <a:lstStyle/>
          <a:p>
            <a:pPr algn="l"/>
            <a:r>
              <a:rPr lang="en-US" sz="3600" dirty="0"/>
              <a:t>Overall Deprivation and LIVING WAGE baskets (25</a:t>
            </a:r>
            <a:r>
              <a:rPr lang="en-US" sz="3600" baseline="30000" dirty="0"/>
              <a:t>th</a:t>
            </a:r>
            <a:r>
              <a:rPr lang="en-US" sz="3600" dirty="0"/>
              <a:t> percentile)</a:t>
            </a:r>
          </a:p>
        </p:txBody>
      </p:sp>
      <p:sp>
        <p:nvSpPr>
          <p:cNvPr id="9" name="TextBox 8">
            <a:extLst>
              <a:ext uri="{FF2B5EF4-FFF2-40B4-BE49-F238E27FC236}">
                <a16:creationId xmlns:a16="http://schemas.microsoft.com/office/drawing/2014/main" id="{AC3C0929-AEE9-0A50-5D66-7639F615F1F4}"/>
              </a:ext>
            </a:extLst>
          </p:cNvPr>
          <p:cNvSpPr txBox="1"/>
          <p:nvPr/>
        </p:nvSpPr>
        <p:spPr>
          <a:xfrm>
            <a:off x="6743642" y="1700808"/>
            <a:ext cx="2272283" cy="3323987"/>
          </a:xfrm>
          <a:prstGeom prst="rect">
            <a:avLst/>
          </a:prstGeom>
          <a:solidFill>
            <a:schemeClr val="accent6">
              <a:lumMod val="20000"/>
              <a:lumOff val="80000"/>
            </a:schemeClr>
          </a:solidFill>
        </p:spPr>
        <p:txBody>
          <a:bodyPr wrap="square">
            <a:spAutoFit/>
          </a:bodyPr>
          <a:lstStyle/>
          <a:p>
            <a:pPr algn="l" fontAlgn="base"/>
            <a:r>
              <a:rPr lang="en-US" sz="1400" b="1" i="0" dirty="0">
                <a:solidFill>
                  <a:srgbClr val="00325D"/>
                </a:solidFill>
                <a:effectLst/>
                <a:latin typeface="Arial" panose="020B0604020202020204" pitchFamily="34" charset="0"/>
                <a:cs typeface="Arial" panose="020B0604020202020204" pitchFamily="34" charset="0"/>
              </a:rPr>
              <a:t>Composite Deprivation indicators:</a:t>
            </a:r>
          </a:p>
          <a:p>
            <a:pPr algn="l" fontAlgn="base"/>
            <a:endParaRPr lang="en-US" sz="1400" i="0" dirty="0">
              <a:solidFill>
                <a:srgbClr val="00325D"/>
              </a:solidFill>
              <a:effectLst/>
              <a:latin typeface="Arial" panose="020B0604020202020204" pitchFamily="34" charset="0"/>
              <a:cs typeface="Arial" panose="020B0604020202020204" pitchFamily="34" charset="0"/>
            </a:endParaRPr>
          </a:p>
          <a:p>
            <a:pPr algn="l" fontAlgn="base"/>
            <a:r>
              <a:rPr lang="en-US" sz="1400" dirty="0">
                <a:solidFill>
                  <a:srgbClr val="00325D"/>
                </a:solidFill>
                <a:latin typeface="Arial" panose="020B0604020202020204" pitchFamily="34" charset="0"/>
                <a:cs typeface="Arial" panose="020B0604020202020204" pitchFamily="34" charset="0"/>
              </a:rPr>
              <a:t>A person is deprived if they or their family experienced AT LEAST ONE of the four primary material deprivations ( stayed without shelter, food, needed medicine, or cash income) in the last 12 months (Often/Sometimes/Rarely) </a:t>
            </a:r>
            <a:endParaRPr lang="en-US" sz="1400" i="0" dirty="0">
              <a:solidFill>
                <a:srgbClr val="00325D"/>
              </a:solidFill>
              <a:effectLst/>
              <a:latin typeface="Arial" panose="020B0604020202020204" pitchFamily="34" charset="0"/>
              <a:cs typeface="Arial" panose="020B0604020202020204" pitchFamily="34" charset="0"/>
            </a:endParaRPr>
          </a:p>
          <a:p>
            <a:pPr algn="l" fontAlgn="base"/>
            <a:endParaRPr lang="en-US" sz="1400" dirty="0">
              <a:solidFill>
                <a:srgbClr val="00325D"/>
              </a:solidFill>
              <a:latin typeface="Arial" panose="020B0604020202020204" pitchFamily="34" charset="0"/>
              <a:cs typeface="Arial" panose="020B0604020202020204" pitchFamily="34" charset="0"/>
            </a:endParaRPr>
          </a:p>
          <a:p>
            <a:pPr algn="l" fontAlgn="base"/>
            <a:endParaRPr lang="en-US" sz="1400" dirty="0">
              <a:solidFill>
                <a:srgbClr val="00325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291F78A-6D03-4F99-8D84-C1D5B75701CF}"/>
              </a:ext>
            </a:extLst>
          </p:cNvPr>
          <p:cNvSpPr txBox="1"/>
          <p:nvPr/>
        </p:nvSpPr>
        <p:spPr>
          <a:xfrm>
            <a:off x="250032" y="5672138"/>
            <a:ext cx="5879306" cy="369332"/>
          </a:xfrm>
          <a:prstGeom prst="rect">
            <a:avLst/>
          </a:prstGeom>
          <a:noFill/>
        </p:spPr>
        <p:txBody>
          <a:bodyPr wrap="square" rtlCol="0">
            <a:spAutoFit/>
          </a:bodyPr>
          <a:lstStyle/>
          <a:p>
            <a:r>
              <a:rPr lang="en-US" sz="900" dirty="0"/>
              <a:t>Source: WVS 2017-2022, WIF Living wage, ILO wage dataset</a:t>
            </a:r>
          </a:p>
          <a:p>
            <a:r>
              <a:rPr lang="en-US" sz="900" dirty="0"/>
              <a:t>Note: Each circle represents one of seven occupation groups in 37 countries</a:t>
            </a:r>
          </a:p>
        </p:txBody>
      </p:sp>
      <p:pic>
        <p:nvPicPr>
          <p:cNvPr id="5" name="Content Placeholder 4" descr="A group of blue and black graphs&#10;&#10;Description automatically generated with medium confidence">
            <a:extLst>
              <a:ext uri="{FF2B5EF4-FFF2-40B4-BE49-F238E27FC236}">
                <a16:creationId xmlns:a16="http://schemas.microsoft.com/office/drawing/2014/main" id="{4E297442-B2FD-7845-BE69-83D79AF71507}"/>
              </a:ext>
            </a:extLst>
          </p:cNvPr>
          <p:cNvPicPr>
            <a:picLocks noGrp="1" noChangeAspect="1"/>
          </p:cNvPicPr>
          <p:nvPr>
            <p:ph idx="1"/>
          </p:nvPr>
        </p:nvPicPr>
        <p:blipFill>
          <a:blip r:embed="rId2"/>
          <a:stretch>
            <a:fillRect/>
          </a:stretch>
        </p:blipFill>
        <p:spPr>
          <a:xfrm>
            <a:off x="-36512" y="1610494"/>
            <a:ext cx="6732240" cy="4039344"/>
          </a:xfrm>
        </p:spPr>
      </p:pic>
    </p:spTree>
    <p:extLst>
      <p:ext uri="{BB962C8B-B14F-4D97-AF65-F5344CB8AC3E}">
        <p14:creationId xmlns:p14="http://schemas.microsoft.com/office/powerpoint/2010/main" val="34282405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B43EF1-488A-101F-1279-F9A8AFCDD02C}"/>
              </a:ext>
            </a:extLst>
          </p:cNvPr>
          <p:cNvSpPr>
            <a:spLocks noGrp="1"/>
          </p:cNvSpPr>
          <p:nvPr>
            <p:ph type="title"/>
          </p:nvPr>
        </p:nvSpPr>
        <p:spPr>
          <a:xfrm>
            <a:off x="179512" y="458009"/>
            <a:ext cx="7886700" cy="994172"/>
          </a:xfrm>
        </p:spPr>
        <p:txBody>
          <a:bodyPr/>
          <a:lstStyle/>
          <a:p>
            <a:pPr algn="l"/>
            <a:r>
              <a:rPr lang="en-US" sz="3600" dirty="0"/>
              <a:t>Overall Deprivation and MINIMUM WAGE baskets</a:t>
            </a:r>
          </a:p>
        </p:txBody>
      </p:sp>
      <p:sp>
        <p:nvSpPr>
          <p:cNvPr id="9" name="TextBox 8">
            <a:extLst>
              <a:ext uri="{FF2B5EF4-FFF2-40B4-BE49-F238E27FC236}">
                <a16:creationId xmlns:a16="http://schemas.microsoft.com/office/drawing/2014/main" id="{AC3C0929-AEE9-0A50-5D66-7639F615F1F4}"/>
              </a:ext>
            </a:extLst>
          </p:cNvPr>
          <p:cNvSpPr txBox="1"/>
          <p:nvPr/>
        </p:nvSpPr>
        <p:spPr>
          <a:xfrm>
            <a:off x="6743642" y="1700808"/>
            <a:ext cx="2272283" cy="3323987"/>
          </a:xfrm>
          <a:prstGeom prst="rect">
            <a:avLst/>
          </a:prstGeom>
          <a:solidFill>
            <a:schemeClr val="accent6">
              <a:lumMod val="20000"/>
              <a:lumOff val="80000"/>
            </a:schemeClr>
          </a:solidFill>
        </p:spPr>
        <p:txBody>
          <a:bodyPr wrap="square">
            <a:spAutoFit/>
          </a:bodyPr>
          <a:lstStyle/>
          <a:p>
            <a:pPr algn="l" fontAlgn="base"/>
            <a:r>
              <a:rPr lang="en-US" sz="1400" b="1" i="0" dirty="0">
                <a:solidFill>
                  <a:srgbClr val="00325D"/>
                </a:solidFill>
                <a:effectLst/>
                <a:latin typeface="Arial" panose="020B0604020202020204" pitchFamily="34" charset="0"/>
                <a:cs typeface="Arial" panose="020B0604020202020204" pitchFamily="34" charset="0"/>
              </a:rPr>
              <a:t>Composite Deprivation indicators:</a:t>
            </a:r>
          </a:p>
          <a:p>
            <a:pPr algn="l" fontAlgn="base"/>
            <a:endParaRPr lang="en-US" sz="1400" i="0" dirty="0">
              <a:solidFill>
                <a:srgbClr val="00325D"/>
              </a:solidFill>
              <a:effectLst/>
              <a:latin typeface="Arial" panose="020B0604020202020204" pitchFamily="34" charset="0"/>
              <a:cs typeface="Arial" panose="020B0604020202020204" pitchFamily="34" charset="0"/>
            </a:endParaRPr>
          </a:p>
          <a:p>
            <a:pPr algn="l" fontAlgn="base"/>
            <a:r>
              <a:rPr lang="en-US" sz="1400" dirty="0">
                <a:solidFill>
                  <a:srgbClr val="00325D"/>
                </a:solidFill>
                <a:latin typeface="Arial" panose="020B0604020202020204" pitchFamily="34" charset="0"/>
                <a:cs typeface="Arial" panose="020B0604020202020204" pitchFamily="34" charset="0"/>
              </a:rPr>
              <a:t>A person is deprived if they or their family experienced AT LEAST ONE of the four primary material deprivations ( stayed without shelter, food, needed medicine, or cash income) in the last 12 months (Often/Sometimes/Rarely) </a:t>
            </a:r>
            <a:endParaRPr lang="en-US" sz="1400" i="0" dirty="0">
              <a:solidFill>
                <a:srgbClr val="00325D"/>
              </a:solidFill>
              <a:effectLst/>
              <a:latin typeface="Arial" panose="020B0604020202020204" pitchFamily="34" charset="0"/>
              <a:cs typeface="Arial" panose="020B0604020202020204" pitchFamily="34" charset="0"/>
            </a:endParaRPr>
          </a:p>
          <a:p>
            <a:pPr algn="l" fontAlgn="base"/>
            <a:endParaRPr lang="en-US" sz="1400" dirty="0">
              <a:solidFill>
                <a:srgbClr val="00325D"/>
              </a:solidFill>
              <a:latin typeface="Arial" panose="020B0604020202020204" pitchFamily="34" charset="0"/>
              <a:cs typeface="Arial" panose="020B0604020202020204" pitchFamily="34" charset="0"/>
            </a:endParaRPr>
          </a:p>
          <a:p>
            <a:pPr algn="l" fontAlgn="base"/>
            <a:endParaRPr lang="en-US" sz="1400" dirty="0">
              <a:solidFill>
                <a:srgbClr val="00325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291F78A-6D03-4F99-8D84-C1D5B75701CF}"/>
              </a:ext>
            </a:extLst>
          </p:cNvPr>
          <p:cNvSpPr txBox="1"/>
          <p:nvPr/>
        </p:nvSpPr>
        <p:spPr>
          <a:xfrm>
            <a:off x="250032" y="5672138"/>
            <a:ext cx="5879306" cy="369332"/>
          </a:xfrm>
          <a:prstGeom prst="rect">
            <a:avLst/>
          </a:prstGeom>
          <a:noFill/>
        </p:spPr>
        <p:txBody>
          <a:bodyPr wrap="square" rtlCol="0">
            <a:spAutoFit/>
          </a:bodyPr>
          <a:lstStyle/>
          <a:p>
            <a:r>
              <a:rPr lang="en-US" sz="900" dirty="0"/>
              <a:t>Source: WVS 2017-2022, WIF Living wage, ILO wage dataset</a:t>
            </a:r>
          </a:p>
          <a:p>
            <a:r>
              <a:rPr lang="en-US" sz="900" dirty="0"/>
              <a:t>Note: Each circle represents one of seven occupation groups in 37 countries</a:t>
            </a:r>
          </a:p>
        </p:txBody>
      </p:sp>
      <p:pic>
        <p:nvPicPr>
          <p:cNvPr id="6" name="Content Placeholder 5" descr="A group of blue and black dotted graphs&#10;&#10;Description automatically generated">
            <a:extLst>
              <a:ext uri="{FF2B5EF4-FFF2-40B4-BE49-F238E27FC236}">
                <a16:creationId xmlns:a16="http://schemas.microsoft.com/office/drawing/2014/main" id="{99125CA0-D00F-EB97-E987-12787FCC8194}"/>
              </a:ext>
            </a:extLst>
          </p:cNvPr>
          <p:cNvPicPr>
            <a:picLocks noGrp="1" noChangeAspect="1"/>
          </p:cNvPicPr>
          <p:nvPr>
            <p:ph idx="1"/>
          </p:nvPr>
        </p:nvPicPr>
        <p:blipFill>
          <a:blip r:embed="rId2"/>
          <a:stretch>
            <a:fillRect/>
          </a:stretch>
        </p:blipFill>
        <p:spPr>
          <a:xfrm>
            <a:off x="35496" y="1556792"/>
            <a:ext cx="6600732" cy="3960440"/>
          </a:xfrm>
        </p:spPr>
      </p:pic>
    </p:spTree>
    <p:extLst>
      <p:ext uri="{BB962C8B-B14F-4D97-AF65-F5344CB8AC3E}">
        <p14:creationId xmlns:p14="http://schemas.microsoft.com/office/powerpoint/2010/main" val="2428223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3DF0-053A-5D33-78BA-E050AB68366A}"/>
              </a:ext>
            </a:extLst>
          </p:cNvPr>
          <p:cNvSpPr>
            <a:spLocks noGrp="1"/>
          </p:cNvSpPr>
          <p:nvPr>
            <p:ph type="title"/>
          </p:nvPr>
        </p:nvSpPr>
        <p:spPr>
          <a:xfrm>
            <a:off x="457200" y="-171400"/>
            <a:ext cx="8229600" cy="1143000"/>
          </a:xfrm>
        </p:spPr>
        <p:txBody>
          <a:bodyPr/>
          <a:lstStyle/>
          <a:p>
            <a:pPr algn="l"/>
            <a:r>
              <a:rPr lang="en-GB" sz="2800" b="1" dirty="0">
                <a:solidFill>
                  <a:srgbClr val="8C383A"/>
                </a:solidFill>
                <a:effectLst/>
                <a:ea typeface="+mn-ea"/>
                <a:cs typeface="+mn-cs"/>
              </a:rPr>
              <a:t>Estimates</a:t>
            </a:r>
            <a:r>
              <a:rPr lang="en-GB" sz="4000" dirty="0"/>
              <a:t> </a:t>
            </a:r>
            <a:r>
              <a:rPr lang="en-GB" sz="2800" b="1" dirty="0">
                <a:solidFill>
                  <a:srgbClr val="8C383A"/>
                </a:solidFill>
                <a:effectLst/>
                <a:ea typeface="+mn-ea"/>
                <a:cs typeface="+mn-cs"/>
              </a:rPr>
              <a:t>from threshold regression</a:t>
            </a:r>
            <a:endParaRPr lang="en-US" sz="2800" b="1" dirty="0">
              <a:solidFill>
                <a:srgbClr val="8C383A"/>
              </a:solidFill>
              <a:effectLst/>
              <a:ea typeface="+mn-ea"/>
              <a:cs typeface="+mn-cs"/>
            </a:endParaRPr>
          </a:p>
        </p:txBody>
      </p:sp>
      <p:graphicFrame>
        <p:nvGraphicFramePr>
          <p:cNvPr id="13" name="Table 12">
            <a:extLst>
              <a:ext uri="{FF2B5EF4-FFF2-40B4-BE49-F238E27FC236}">
                <a16:creationId xmlns:a16="http://schemas.microsoft.com/office/drawing/2014/main" id="{C24EE3FF-BD7A-0874-42B4-AC37A027C58D}"/>
              </a:ext>
            </a:extLst>
          </p:cNvPr>
          <p:cNvGraphicFramePr>
            <a:graphicFrameLocks noGrp="1"/>
          </p:cNvGraphicFramePr>
          <p:nvPr/>
        </p:nvGraphicFramePr>
        <p:xfrm>
          <a:off x="1043608" y="1417638"/>
          <a:ext cx="6688783" cy="2056577"/>
        </p:xfrm>
        <a:graphic>
          <a:graphicData uri="http://schemas.openxmlformats.org/drawingml/2006/table">
            <a:tbl>
              <a:tblPr>
                <a:tableStyleId>{22838BEF-8BB2-4498-84A7-C5851F593DF1}</a:tableStyleId>
              </a:tblPr>
              <a:tblGrid>
                <a:gridCol w="1319556">
                  <a:extLst>
                    <a:ext uri="{9D8B030D-6E8A-4147-A177-3AD203B41FA5}">
                      <a16:colId xmlns:a16="http://schemas.microsoft.com/office/drawing/2014/main" val="5750552"/>
                    </a:ext>
                  </a:extLst>
                </a:gridCol>
                <a:gridCol w="1122381">
                  <a:extLst>
                    <a:ext uri="{9D8B030D-6E8A-4147-A177-3AD203B41FA5}">
                      <a16:colId xmlns:a16="http://schemas.microsoft.com/office/drawing/2014/main" val="1098050902"/>
                    </a:ext>
                  </a:extLst>
                </a:gridCol>
                <a:gridCol w="1076879">
                  <a:extLst>
                    <a:ext uri="{9D8B030D-6E8A-4147-A177-3AD203B41FA5}">
                      <a16:colId xmlns:a16="http://schemas.microsoft.com/office/drawing/2014/main" val="2174188267"/>
                    </a:ext>
                  </a:extLst>
                </a:gridCol>
                <a:gridCol w="1107213">
                  <a:extLst>
                    <a:ext uri="{9D8B030D-6E8A-4147-A177-3AD203B41FA5}">
                      <a16:colId xmlns:a16="http://schemas.microsoft.com/office/drawing/2014/main" val="210773915"/>
                    </a:ext>
                  </a:extLst>
                </a:gridCol>
                <a:gridCol w="2062754">
                  <a:extLst>
                    <a:ext uri="{9D8B030D-6E8A-4147-A177-3AD203B41FA5}">
                      <a16:colId xmlns:a16="http://schemas.microsoft.com/office/drawing/2014/main" val="648941819"/>
                    </a:ext>
                  </a:extLst>
                </a:gridCol>
              </a:tblGrid>
              <a:tr h="282237">
                <a:tc>
                  <a:txBody>
                    <a:bodyPr/>
                    <a:lstStyle/>
                    <a:p>
                      <a:pPr algn="l" fontAlgn="b"/>
                      <a:r>
                        <a:rPr lang="en-US" sz="1400" b="1" u="none" strike="noStrike">
                          <a:effectLst/>
                        </a:rPr>
                        <a:t>Wage variables</a:t>
                      </a:r>
                      <a:endParaRPr lang="en-US" sz="1400" b="1" i="0" u="none" strike="noStrike">
                        <a:solidFill>
                          <a:srgbClr val="FFFFFF"/>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Without food </a:t>
                      </a:r>
                      <a:endParaRPr lang="en-US" sz="1400" b="1" i="0" u="none" strike="noStrike" dirty="0">
                        <a:solidFill>
                          <a:srgbClr val="FFFFFF"/>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Without medication</a:t>
                      </a:r>
                      <a:endParaRPr lang="en-US" sz="1400" b="1" i="0" u="none" strike="noStrike" dirty="0">
                        <a:solidFill>
                          <a:srgbClr val="FFFFFF"/>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Without cash</a:t>
                      </a:r>
                      <a:endParaRPr lang="en-US" sz="1400" b="1" i="0" u="none" strike="noStrike" dirty="0">
                        <a:solidFill>
                          <a:srgbClr val="FFFFFF"/>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Composite material deprivation </a:t>
                      </a:r>
                      <a:endParaRPr lang="en-US" sz="1400" b="1" i="0" u="none" strike="noStrike" dirty="0">
                        <a:solidFill>
                          <a:srgbClr val="FFFFFF"/>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018379483"/>
                  </a:ext>
                </a:extLst>
              </a:tr>
              <a:tr h="530310">
                <a:tc>
                  <a:txBody>
                    <a:bodyPr/>
                    <a:lstStyle/>
                    <a:p>
                      <a:pPr algn="l" fontAlgn="b"/>
                      <a:r>
                        <a:rPr lang="en-US" sz="1400" b="1" u="none" strike="noStrike">
                          <a:effectLst/>
                        </a:rPr>
                        <a:t>Living wage (upper)</a:t>
                      </a:r>
                      <a:endParaRPr lang="en-US" sz="1400" b="1" i="0" u="none" strike="noStrike">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0.46</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0.57</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0.60</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0.92</a:t>
                      </a:r>
                      <a:endParaRPr lang="en-US" sz="1400" b="1" i="0" u="none" strike="noStrike" dirty="0">
                        <a:solidFill>
                          <a:srgbClr val="FF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172863441"/>
                  </a:ext>
                </a:extLst>
              </a:tr>
              <a:tr h="530310">
                <a:tc>
                  <a:txBody>
                    <a:bodyPr/>
                    <a:lstStyle/>
                    <a:p>
                      <a:pPr algn="l" fontAlgn="b"/>
                      <a:r>
                        <a:rPr lang="en-US" sz="1400" b="1" u="none" strike="noStrike">
                          <a:effectLst/>
                        </a:rPr>
                        <a:t>Living wage (lower)</a:t>
                      </a:r>
                      <a:endParaRPr lang="en-US" sz="1400" b="1" i="0" u="none" strike="noStrike">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0.56</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0.68</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0.77</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1.18</a:t>
                      </a:r>
                      <a:endParaRPr lang="en-US" sz="1400" b="1" i="0" u="none" strike="noStrike" dirty="0">
                        <a:solidFill>
                          <a:srgbClr val="FF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540400855"/>
                  </a:ext>
                </a:extLst>
              </a:tr>
              <a:tr h="282237">
                <a:tc>
                  <a:txBody>
                    <a:bodyPr/>
                    <a:lstStyle/>
                    <a:p>
                      <a:pPr algn="l" fontAlgn="b"/>
                      <a:r>
                        <a:rPr lang="en-US" sz="1400" b="1" u="none" strike="noStrike">
                          <a:effectLst/>
                        </a:rPr>
                        <a:t>Minimum wage</a:t>
                      </a:r>
                      <a:endParaRPr lang="en-US" sz="1400" b="1" i="0" u="none" strike="noStrike">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1.47</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1.14</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1.47</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1.47</a:t>
                      </a:r>
                      <a:endParaRPr lang="en-US" sz="1400" b="1" i="0" u="none" strike="noStrike" dirty="0">
                        <a:solidFill>
                          <a:srgbClr val="FF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1501971697"/>
                  </a:ext>
                </a:extLst>
              </a:tr>
              <a:tr h="282237">
                <a:tc>
                  <a:txBody>
                    <a:bodyPr/>
                    <a:lstStyle/>
                    <a:p>
                      <a:pPr algn="l" fontAlgn="b"/>
                      <a:r>
                        <a:rPr lang="en-US" sz="1400" b="1" u="none" strike="noStrike">
                          <a:effectLst/>
                        </a:rPr>
                        <a:t>Adequate wage</a:t>
                      </a:r>
                      <a:endParaRPr lang="en-US" sz="1400" b="1" i="0" u="none" strike="noStrike">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1.43</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1.43</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effectLst/>
                        </a:rPr>
                        <a:t>2.07</a:t>
                      </a:r>
                      <a:endParaRPr lang="en-US" sz="1400" b="1" i="0" u="none" strike="noStrike" dirty="0">
                        <a:solidFill>
                          <a:srgbClr val="000000"/>
                        </a:solidFill>
                        <a:effectLst/>
                        <a:latin typeface="Aptos Narrow" panose="020B00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1.81</a:t>
                      </a:r>
                      <a:endParaRPr lang="en-US" sz="1400" b="1" i="0" u="none" strike="noStrike" dirty="0">
                        <a:solidFill>
                          <a:srgbClr val="FF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206033988"/>
                  </a:ext>
                </a:extLst>
              </a:tr>
            </a:tbl>
          </a:graphicData>
        </a:graphic>
      </p:graphicFrame>
      <p:graphicFrame>
        <p:nvGraphicFramePr>
          <p:cNvPr id="14" name="Chart 13">
            <a:extLst>
              <a:ext uri="{FF2B5EF4-FFF2-40B4-BE49-F238E27FC236}">
                <a16:creationId xmlns:a16="http://schemas.microsoft.com/office/drawing/2014/main" id="{C51AFE9D-B7FC-F036-C25E-8CCD7230F4A6}"/>
              </a:ext>
            </a:extLst>
          </p:cNvPr>
          <p:cNvGraphicFramePr>
            <a:graphicFrameLocks/>
          </p:cNvGraphicFramePr>
          <p:nvPr/>
        </p:nvGraphicFramePr>
        <p:xfrm>
          <a:off x="611560" y="3548014"/>
          <a:ext cx="6120680"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140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6;p3">
            <a:extLst>
              <a:ext uri="{FF2B5EF4-FFF2-40B4-BE49-F238E27FC236}">
                <a16:creationId xmlns:a16="http://schemas.microsoft.com/office/drawing/2014/main" id="{2F4894E9-5AD7-BB86-2828-87E14E3934A6}"/>
              </a:ext>
            </a:extLst>
          </p:cNvPr>
          <p:cNvSpPr txBox="1"/>
          <p:nvPr/>
        </p:nvSpPr>
        <p:spPr>
          <a:xfrm>
            <a:off x="395536" y="375088"/>
            <a:ext cx="611920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1800"/>
              <a:buFont typeface="Arial"/>
              <a:buNone/>
            </a:pPr>
            <a:r>
              <a:rPr lang="en-GB" sz="3200" b="1" dirty="0">
                <a:solidFill>
                  <a:srgbClr val="8C383A"/>
                </a:solidFill>
              </a:rPr>
              <a:t>Our results</a:t>
            </a:r>
            <a:endParaRPr sz="3200" dirty="0">
              <a:solidFill>
                <a:srgbClr val="8C383A"/>
              </a:solidFill>
            </a:endParaRPr>
          </a:p>
        </p:txBody>
      </p:sp>
      <p:sp>
        <p:nvSpPr>
          <p:cNvPr id="4" name="TextBox 3">
            <a:extLst>
              <a:ext uri="{FF2B5EF4-FFF2-40B4-BE49-F238E27FC236}">
                <a16:creationId xmlns:a16="http://schemas.microsoft.com/office/drawing/2014/main" id="{65612C2C-E5F9-4023-3A0B-4C7386F5CC96}"/>
              </a:ext>
            </a:extLst>
          </p:cNvPr>
          <p:cNvSpPr txBox="1"/>
          <p:nvPr/>
        </p:nvSpPr>
        <p:spPr>
          <a:xfrm>
            <a:off x="514350" y="1217215"/>
            <a:ext cx="7802066" cy="4093428"/>
          </a:xfrm>
          <a:prstGeom prst="rect">
            <a:avLst/>
          </a:prstGeom>
          <a:noFill/>
        </p:spPr>
        <p:txBody>
          <a:bodyPr wrap="square" rtlCol="0">
            <a:spAutoFit/>
          </a:bodyPr>
          <a:lstStyle/>
          <a:p>
            <a:pPr marL="285750" indent="-285750">
              <a:buFont typeface="Arial" panose="020B0604020202020204" pitchFamily="34" charset="0"/>
              <a:buChar char="•"/>
            </a:pPr>
            <a:r>
              <a:rPr lang="en-GB" sz="2000" b="1" dirty="0"/>
              <a:t>Our research identifies a structural break at the calculated Living Wage threshold, where income reduces deprivation and boosts satisfaction most effectively below the LW level, but once above it, the marginal benefits decrease significantly.</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a:t>Living Wages mark that threshold more effectively than current minimum wages or adequate wages</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a:t>This validates the Living Wage concept and its calculation</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a:t>Policy implication: Bring minimum wages to living wages</a:t>
            </a:r>
          </a:p>
          <a:p>
            <a:pPr marL="285750" indent="-285750">
              <a:buFont typeface="Arial" panose="020B0604020202020204" pitchFamily="34" charset="0"/>
              <a:buChar char="•"/>
            </a:pPr>
            <a:endParaRPr lang="en-GB" sz="2000" b="1" dirty="0"/>
          </a:p>
          <a:p>
            <a:endParaRPr lang="en-GB" sz="2000" b="1" dirty="0"/>
          </a:p>
        </p:txBody>
      </p:sp>
    </p:spTree>
    <p:extLst>
      <p:ext uri="{BB962C8B-B14F-4D97-AF65-F5344CB8AC3E}">
        <p14:creationId xmlns:p14="http://schemas.microsoft.com/office/powerpoint/2010/main" val="2813274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solidFill>
                <a:schemeClr val="tx1"/>
              </a:solidFill>
            </a:endParaRPr>
          </a:p>
          <a:p>
            <a:pPr marL="0" indent="0" algn="ctr">
              <a:buNone/>
            </a:pPr>
            <a:endParaRPr lang="en-US" dirty="0">
              <a:solidFill>
                <a:schemeClr val="tx1"/>
              </a:solidFill>
            </a:endParaRPr>
          </a:p>
          <a:p>
            <a:pPr marL="0" indent="0" algn="ctr">
              <a:buNone/>
            </a:pPr>
            <a:r>
              <a:rPr lang="en-US" dirty="0">
                <a:solidFill>
                  <a:schemeClr val="tx1"/>
                </a:solidFill>
              </a:rPr>
              <a:t>Comments are welcome:</a:t>
            </a:r>
          </a:p>
          <a:p>
            <a:pPr marL="0" indent="0" algn="ctr">
              <a:buNone/>
            </a:pPr>
            <a:r>
              <a:rPr lang="en-US" b="1" dirty="0">
                <a:solidFill>
                  <a:schemeClr val="tx1"/>
                </a:solidFill>
              </a:rPr>
              <a:t>Martin.Guzi@econ.muni.cz</a:t>
            </a:r>
          </a:p>
        </p:txBody>
      </p:sp>
      <p:grpSp>
        <p:nvGrpSpPr>
          <p:cNvPr id="4" name="Group 3"/>
          <p:cNvGrpSpPr/>
          <p:nvPr/>
        </p:nvGrpSpPr>
        <p:grpSpPr>
          <a:xfrm>
            <a:off x="2105044" y="199983"/>
            <a:ext cx="5616624" cy="1677212"/>
            <a:chOff x="1835696" y="4776123"/>
            <a:chExt cx="5616624" cy="1677212"/>
          </a:xfrm>
        </p:grpSpPr>
        <p:pic>
          <p:nvPicPr>
            <p:cNvPr id="3074" name="Picture 2" descr="D:\Research\ESF\05work Slapanice - living wage\Logo living wage\living-wage is paidh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776123"/>
              <a:ext cx="1800200" cy="153274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Research\ESF\05work Slapanice - living wage\Logo living wage\living_wage_we p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776151"/>
              <a:ext cx="1728192" cy="15331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Research\ESF\05work Slapanice - living wage\Logo living wage\Living-Wage-Employer-1001.jpg"/>
            <p:cNvPicPr>
              <a:picLocks noChangeAspect="1" noChangeArrowheads="1"/>
            </p:cNvPicPr>
            <p:nvPr/>
          </p:nvPicPr>
          <p:blipFill rotWithShape="1">
            <a:blip r:embed="rId4">
              <a:extLst>
                <a:ext uri="{28A0092B-C50C-407E-A947-70E740481C1C}">
                  <a14:useLocalDpi xmlns:a14="http://schemas.microsoft.com/office/drawing/2010/main" val="0"/>
                </a:ext>
              </a:extLst>
            </a:blip>
            <a:srcRect l="18213" t="7289" r="14294" b="9504"/>
            <a:stretch/>
          </p:blipFill>
          <p:spPr bwMode="auto">
            <a:xfrm>
              <a:off x="3851921" y="4776150"/>
              <a:ext cx="1690822" cy="1677185"/>
            </a:xfrm>
            <a:prstGeom prst="rect">
              <a:avLst/>
            </a:prstGeom>
            <a:noFill/>
            <a:extLst>
              <a:ext uri="{909E8E84-426E-40DD-AFC4-6F175D3DCCD1}">
                <a14:hiddenFill xmlns:a14="http://schemas.microsoft.com/office/drawing/2010/main">
                  <a:solidFill>
                    <a:srgbClr val="FFFFFF"/>
                  </a:solidFill>
                </a14:hiddenFill>
              </a:ext>
            </a:extLst>
          </p:spPr>
        </p:pic>
      </p:grpSp>
      <p:pic>
        <p:nvPicPr>
          <p:cNvPr id="7170" name="Picture 2" descr="Výsledok vyhľadávania obrázkov pre dopyt living wage employ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155" y="3978527"/>
            <a:ext cx="2538955" cy="20057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ýsledok vyhľadávania obrázkov pre dopyt living wage employ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5373216"/>
            <a:ext cx="4589837" cy="104036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Výsledok vyhľadávania obrázkov pre dopyt living wage employ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2630" y="2849312"/>
            <a:ext cx="1893095" cy="2248874"/>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50" y="1821962"/>
            <a:ext cx="1629026" cy="205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4328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living wage? </a:t>
            </a:r>
            <a:endParaRPr lang="en-US" dirty="0"/>
          </a:p>
        </p:txBody>
      </p:sp>
      <p:sp>
        <p:nvSpPr>
          <p:cNvPr id="3" name="Content Placeholder 2"/>
          <p:cNvSpPr>
            <a:spLocks noGrp="1"/>
          </p:cNvSpPr>
          <p:nvPr>
            <p:ph idx="1"/>
          </p:nvPr>
        </p:nvSpPr>
        <p:spPr>
          <a:xfrm>
            <a:off x="457200" y="2276872"/>
            <a:ext cx="8229600" cy="3849291"/>
          </a:xfrm>
        </p:spPr>
        <p:txBody>
          <a:bodyPr/>
          <a:lstStyle/>
          <a:p>
            <a:pPr marL="457200" lvl="0" indent="-457200">
              <a:buFont typeface="+mj-lt"/>
              <a:buAutoNum type="alphaUcPeriod"/>
            </a:pPr>
            <a:r>
              <a:rPr lang="en-GB" dirty="0">
                <a:solidFill>
                  <a:schemeClr val="tx1"/>
                </a:solidFill>
              </a:rPr>
              <a:t>Wage that allows decent living standard for a worker and their family.</a:t>
            </a:r>
            <a:endParaRPr lang="en-US" dirty="0">
              <a:solidFill>
                <a:schemeClr val="tx1"/>
              </a:solidFill>
            </a:endParaRPr>
          </a:p>
          <a:p>
            <a:pPr marL="457200" lvl="0" indent="-457200">
              <a:buFont typeface="+mj-lt"/>
              <a:buAutoNum type="alphaUcPeriod"/>
            </a:pPr>
            <a:r>
              <a:rPr lang="en-GB" dirty="0">
                <a:solidFill>
                  <a:schemeClr val="tx1"/>
                </a:solidFill>
              </a:rPr>
              <a:t>Monthly wage higher than twice the minimum wages</a:t>
            </a:r>
            <a:endParaRPr lang="en-US" dirty="0">
              <a:solidFill>
                <a:schemeClr val="tx1"/>
              </a:solidFill>
            </a:endParaRPr>
          </a:p>
          <a:p>
            <a:pPr marL="457200" lvl="0" indent="-457200">
              <a:buFont typeface="+mj-lt"/>
              <a:buAutoNum type="alphaUcPeriod"/>
            </a:pPr>
            <a:r>
              <a:rPr lang="en-GB" dirty="0">
                <a:solidFill>
                  <a:schemeClr val="tx1"/>
                </a:solidFill>
              </a:rPr>
              <a:t>Fair wage above the poverty line.</a:t>
            </a:r>
            <a:endParaRPr lang="en-US" dirty="0">
              <a:solidFill>
                <a:schemeClr val="tx1"/>
              </a:solidFill>
            </a:endParaRPr>
          </a:p>
          <a:p>
            <a:pPr marL="457200" lvl="0" indent="-457200">
              <a:buFont typeface="+mj-lt"/>
              <a:buAutoNum type="alphaUcPeriod"/>
            </a:pPr>
            <a:r>
              <a:rPr lang="en-GB" dirty="0">
                <a:solidFill>
                  <a:schemeClr val="tx1"/>
                </a:solidFill>
              </a:rPr>
              <a:t>Living wage is set at 60% of median wage in a country</a:t>
            </a:r>
            <a:endParaRPr lang="en-US" dirty="0">
              <a:solidFill>
                <a:schemeClr val="tx1"/>
              </a:solidFill>
            </a:endParaRPr>
          </a:p>
          <a:p>
            <a:pPr marL="457200" indent="-457200">
              <a:buFont typeface="+mj-lt"/>
              <a:buAutoNum type="alphaUcPeriod"/>
            </a:pPr>
            <a:endParaRPr lang="en-US" dirty="0">
              <a:solidFill>
                <a:schemeClr val="tx1"/>
              </a:solidFill>
            </a:endParaRPr>
          </a:p>
        </p:txBody>
      </p:sp>
    </p:spTree>
    <p:extLst>
      <p:ext uri="{BB962C8B-B14F-4D97-AF65-F5344CB8AC3E}">
        <p14:creationId xmlns:p14="http://schemas.microsoft.com/office/powerpoint/2010/main" val="920729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not true about living wage? </a:t>
            </a:r>
            <a:endParaRPr lang="en-US" dirty="0"/>
          </a:p>
        </p:txBody>
      </p:sp>
      <p:sp>
        <p:nvSpPr>
          <p:cNvPr id="3" name="Content Placeholder 2"/>
          <p:cNvSpPr>
            <a:spLocks noGrp="1"/>
          </p:cNvSpPr>
          <p:nvPr>
            <p:ph idx="1"/>
          </p:nvPr>
        </p:nvSpPr>
        <p:spPr>
          <a:xfrm>
            <a:off x="228600" y="2132856"/>
            <a:ext cx="8686800" cy="4065315"/>
          </a:xfrm>
        </p:spPr>
        <p:txBody>
          <a:bodyPr/>
          <a:lstStyle/>
          <a:p>
            <a:pPr marL="457200" lvl="0" indent="-457200">
              <a:buFont typeface="+mj-lt"/>
              <a:buAutoNum type="alphaUcPeriod"/>
            </a:pPr>
            <a:r>
              <a:rPr lang="en-GB" dirty="0">
                <a:solidFill>
                  <a:schemeClr val="tx1"/>
                </a:solidFill>
              </a:rPr>
              <a:t>Some countries include the guarantee of a living wage in their constitution</a:t>
            </a:r>
            <a:endParaRPr lang="en-US" dirty="0">
              <a:solidFill>
                <a:schemeClr val="tx1"/>
              </a:solidFill>
            </a:endParaRPr>
          </a:p>
          <a:p>
            <a:pPr marL="457200" lvl="0" indent="-457200">
              <a:buFont typeface="+mj-lt"/>
              <a:buAutoNum type="alphaUcPeriod"/>
            </a:pPr>
            <a:r>
              <a:rPr lang="en-GB" dirty="0">
                <a:solidFill>
                  <a:schemeClr val="tx1"/>
                </a:solidFill>
              </a:rPr>
              <a:t>Living wage is voluntarily paid by employers</a:t>
            </a:r>
            <a:endParaRPr lang="en-US" dirty="0">
              <a:solidFill>
                <a:schemeClr val="tx1"/>
              </a:solidFill>
            </a:endParaRPr>
          </a:p>
          <a:p>
            <a:pPr marL="457200" lvl="0" indent="-457200">
              <a:buFont typeface="+mj-lt"/>
              <a:buAutoNum type="alphaUcPeriod"/>
            </a:pPr>
            <a:r>
              <a:rPr lang="en-GB" dirty="0">
                <a:solidFill>
                  <a:schemeClr val="tx1"/>
                </a:solidFill>
              </a:rPr>
              <a:t>Living wage campaigns are organized in rich and poor countries</a:t>
            </a:r>
            <a:endParaRPr lang="en-US" dirty="0">
              <a:solidFill>
                <a:schemeClr val="tx1"/>
              </a:solidFill>
            </a:endParaRPr>
          </a:p>
          <a:p>
            <a:pPr marL="457200" lvl="0" indent="-457200">
              <a:buFont typeface="+mj-lt"/>
              <a:buAutoNum type="alphaUcPeriod"/>
            </a:pPr>
            <a:r>
              <a:rPr lang="en-GB" dirty="0">
                <a:solidFill>
                  <a:schemeClr val="tx1"/>
                </a:solidFill>
              </a:rPr>
              <a:t>There is approved methodology on how to calculate Living wage</a:t>
            </a:r>
            <a:endParaRPr lang="en-US" dirty="0">
              <a:solidFill>
                <a:schemeClr val="tx1"/>
              </a:solidFill>
            </a:endParaRPr>
          </a:p>
          <a:p>
            <a:pPr marL="457200" indent="-457200">
              <a:buFont typeface="+mj-lt"/>
              <a:buAutoNum type="alphaUcPeriod"/>
            </a:pPr>
            <a:endParaRPr lang="en-US" dirty="0">
              <a:solidFill>
                <a:schemeClr val="tx1"/>
              </a:solidFill>
            </a:endParaRPr>
          </a:p>
        </p:txBody>
      </p:sp>
    </p:spTree>
    <p:extLst>
      <p:ext uri="{BB962C8B-B14F-4D97-AF65-F5344CB8AC3E}">
        <p14:creationId xmlns:p14="http://schemas.microsoft.com/office/powerpoint/2010/main" val="299957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9D0D-6FB2-A58C-5E25-BB25C1F53D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EAD937-014F-5EC0-EEB7-EDC044429E59}"/>
              </a:ext>
            </a:extLst>
          </p:cNvPr>
          <p:cNvSpPr>
            <a:spLocks noGrp="1"/>
          </p:cNvSpPr>
          <p:nvPr>
            <p:ph idx="1"/>
          </p:nvPr>
        </p:nvSpPr>
        <p:spPr/>
        <p:txBody>
          <a:bodyPr/>
          <a:lstStyle/>
          <a:p>
            <a:endParaRPr lang="en-US"/>
          </a:p>
        </p:txBody>
      </p:sp>
      <p:pic>
        <p:nvPicPr>
          <p:cNvPr id="2050" name="Picture 2" descr="r/europe - % of population at risk of poverty">
            <a:extLst>
              <a:ext uri="{FF2B5EF4-FFF2-40B4-BE49-F238E27FC236}">
                <a16:creationId xmlns:a16="http://schemas.microsoft.com/office/drawing/2014/main" id="{E15FCDF4-DC11-B63A-8696-4D5206B950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46230"/>
            <a:ext cx="5904656" cy="717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8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2A02-F0C1-1009-8EC3-0547DB1DC111}"/>
              </a:ext>
            </a:extLst>
          </p:cNvPr>
          <p:cNvSpPr>
            <a:spLocks noGrp="1"/>
          </p:cNvSpPr>
          <p:nvPr>
            <p:ph type="title"/>
          </p:nvPr>
        </p:nvSpPr>
        <p:spPr/>
        <p:txBody>
          <a:bodyPr/>
          <a:lstStyle/>
          <a:p>
            <a:endParaRPr lang="en-US"/>
          </a:p>
        </p:txBody>
      </p:sp>
      <p:pic>
        <p:nvPicPr>
          <p:cNvPr id="5" name="Content Placeholder 4" descr="A graph of a number of people&#10;&#10;Description automatically generated with medium confidence">
            <a:extLst>
              <a:ext uri="{FF2B5EF4-FFF2-40B4-BE49-F238E27FC236}">
                <a16:creationId xmlns:a16="http://schemas.microsoft.com/office/drawing/2014/main" id="{36613611-A558-4199-5CFA-332E50CBD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25" y="166261"/>
            <a:ext cx="8927509" cy="7007155"/>
          </a:xfrm>
        </p:spPr>
      </p:pic>
    </p:spTree>
    <p:extLst>
      <p:ext uri="{BB962C8B-B14F-4D97-AF65-F5344CB8AC3E}">
        <p14:creationId xmlns:p14="http://schemas.microsoft.com/office/powerpoint/2010/main" val="213577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7C59-5718-1EB4-22EC-61AD75D7EA7E}"/>
              </a:ext>
            </a:extLst>
          </p:cNvPr>
          <p:cNvSpPr>
            <a:spLocks noGrp="1"/>
          </p:cNvSpPr>
          <p:nvPr>
            <p:ph type="title"/>
          </p:nvPr>
        </p:nvSpPr>
        <p:spPr/>
        <p:txBody>
          <a:bodyPr/>
          <a:lstStyle/>
          <a:p>
            <a:endParaRPr lang="en-US"/>
          </a:p>
        </p:txBody>
      </p:sp>
      <p:pic>
        <p:nvPicPr>
          <p:cNvPr id="5" name="Content Placeholder 4" descr="A graph of a number of people&#10;&#10;Description automatically generated with medium confidence">
            <a:extLst>
              <a:ext uri="{FF2B5EF4-FFF2-40B4-BE49-F238E27FC236}">
                <a16:creationId xmlns:a16="http://schemas.microsoft.com/office/drawing/2014/main" id="{B4F0C29C-8F8F-9C8B-DF0C-503AB1C59F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29" y="116632"/>
            <a:ext cx="9058942" cy="7158218"/>
          </a:xfrm>
        </p:spPr>
      </p:pic>
    </p:spTree>
    <p:extLst>
      <p:ext uri="{BB962C8B-B14F-4D97-AF65-F5344CB8AC3E}">
        <p14:creationId xmlns:p14="http://schemas.microsoft.com/office/powerpoint/2010/main" val="4060754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
  <TotalTime>2412</TotalTime>
  <Words>5040</Words>
  <Application>Microsoft Office PowerPoint</Application>
  <PresentationFormat>On-screen Show (4:3)</PresentationFormat>
  <Paragraphs>817</Paragraphs>
  <Slides>68</Slides>
  <Notes>26</Notes>
  <HiddenSlides>3</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68</vt:i4>
      </vt:variant>
    </vt:vector>
  </HeadingPairs>
  <TitlesOfParts>
    <vt:vector size="83" baseType="lpstr">
      <vt:lpstr>-apple-system</vt:lpstr>
      <vt:lpstr>Aptos Narrow</vt:lpstr>
      <vt:lpstr>Arial</vt:lpstr>
      <vt:lpstr>Barlow Light</vt:lpstr>
      <vt:lpstr>Calibri</vt:lpstr>
      <vt:lpstr>Century Gothic</vt:lpstr>
      <vt:lpstr>Courier New</vt:lpstr>
      <vt:lpstr>Fira Sans Extra Condensed</vt:lpstr>
      <vt:lpstr>Fira Sans Extra Condensed Medium</vt:lpstr>
      <vt:lpstr>LWF</vt:lpstr>
      <vt:lpstr>Open Sans</vt:lpstr>
      <vt:lpstr>Palatino Linotype</vt:lpstr>
      <vt:lpstr>Roboto</vt:lpstr>
      <vt:lpstr>Roboto Medium</vt:lpstr>
      <vt:lpstr>Executive</vt:lpstr>
      <vt:lpstr>Living Wage for a Decent Life - Global Estimates</vt:lpstr>
      <vt:lpstr>Working poor</vt:lpstr>
      <vt:lpstr>Minimum wage (MW)</vt:lpstr>
      <vt:lpstr>PowerPoint Presentation</vt:lpstr>
      <vt:lpstr>PowerPoint Presentation</vt:lpstr>
      <vt:lpstr>Other poverty indicators: Minimal acceptable living standards </vt:lpstr>
      <vt:lpstr>PowerPoint Presentation</vt:lpstr>
      <vt:lpstr>PowerPoint Presentation</vt:lpstr>
      <vt:lpstr>PowerPoint Presentation</vt:lpstr>
      <vt:lpstr>PowerPoint Presentation</vt:lpstr>
      <vt:lpstr>A Living Wage = A Human Right</vt:lpstr>
      <vt:lpstr>PowerPoint Presentation</vt:lpstr>
      <vt:lpstr>What is a ‘Living Wage’?</vt:lpstr>
      <vt:lpstr>Living Wages are key in achieving  several SDGs </vt:lpstr>
      <vt:lpstr>Definitions of Living Wage</vt:lpstr>
      <vt:lpstr>Definitions of Living Wage</vt:lpstr>
      <vt:lpstr>PowerPoint Presentation</vt:lpstr>
      <vt:lpstr>PowerPoint Presentation</vt:lpstr>
      <vt:lpstr>PowerPoint Presentation</vt:lpstr>
      <vt:lpstr>In-work poverty</vt:lpstr>
      <vt:lpstr>PowerPoint Presentation</vt:lpstr>
      <vt:lpstr>PowerPoint Presentation</vt:lpstr>
      <vt:lpstr>Minimum wage in the US  makes people poor</vt:lpstr>
      <vt:lpstr>Living wage in the US</vt:lpstr>
      <vt:lpstr>Typical Expenses (Dallas County, Texas  2021)</vt:lpstr>
      <vt:lpstr>PowerPoint Presentation</vt:lpstr>
      <vt:lpstr>Living Wage vs Minimum Wage  </vt:lpstr>
      <vt:lpstr>Calculating Living Wage</vt:lpstr>
      <vt:lpstr>PowerPoint Presentation</vt:lpstr>
      <vt:lpstr>  Reference budgets </vt:lpstr>
      <vt:lpstr>PowerPoint Presentation</vt:lpstr>
      <vt:lpstr>PowerPoint Presentation</vt:lpstr>
      <vt:lpstr>PowerPoint Presentation</vt:lpstr>
      <vt:lpstr>PowerPoint Presentation</vt:lpstr>
      <vt:lpstr>PowerPoint Presentation</vt:lpstr>
      <vt:lpstr>PowerPoint Presentation</vt:lpstr>
      <vt:lpstr>WageIndicator Living Wage</vt:lpstr>
      <vt:lpstr>The cost of living includes these items </vt:lpstr>
      <vt:lpstr>The collection of prices for Living Wages?</vt:lpstr>
      <vt:lpstr>Data used in the calculation</vt:lpstr>
      <vt:lpstr>Cost of Living Survey</vt:lpstr>
      <vt:lpstr>PowerPoint Presentation</vt:lpstr>
      <vt:lpstr>From raw data to a workfile</vt:lpstr>
      <vt:lpstr>Example of food basket  in Slovakia</vt:lpstr>
      <vt:lpstr>Housing cost</vt:lpstr>
      <vt:lpstr>Education and health</vt:lpstr>
      <vt:lpstr>Transport</vt:lpstr>
      <vt:lpstr>Taxes and mandatory deduction</vt:lpstr>
      <vt:lpstr>Expenditure and Living Wage calculation 2019, in EUR</vt:lpstr>
      <vt:lpstr>Presentation of Living wages in context</vt:lpstr>
      <vt:lpstr>Minimum Wages versus Living Wages  - Low Skilled Wages - in OECD countries</vt:lpstr>
      <vt:lpstr>Living wage as a measure of cost of living</vt:lpstr>
      <vt:lpstr>Living Wages - Minimum Wages - Low Skilled Wages - in 92 non-OECD countries</vt:lpstr>
      <vt:lpstr>Living wage summary</vt:lpstr>
      <vt:lpstr>Living Wages: Impact</vt:lpstr>
      <vt:lpstr>PowerPoint Presentation</vt:lpstr>
      <vt:lpstr>PowerPoint Presentation</vt:lpstr>
      <vt:lpstr>PowerPoint Presentation</vt:lpstr>
      <vt:lpstr>PowerPoint Presentation</vt:lpstr>
      <vt:lpstr>PowerPoint Presentation</vt:lpstr>
      <vt:lpstr>Deprivation and LIVING WAGE baskets (25th percentile)</vt:lpstr>
      <vt:lpstr>Overall Deprivation and LIVING WAGE baskets (25th percentile)</vt:lpstr>
      <vt:lpstr>Overall Deprivation and MINIMUM WAGE baskets</vt:lpstr>
      <vt:lpstr>Estimates from threshold regression</vt:lpstr>
      <vt:lpstr>PowerPoint Presentation</vt:lpstr>
      <vt:lpstr>PowerPoint Presentation</vt:lpstr>
      <vt:lpstr>What is living wage? </vt:lpstr>
      <vt:lpstr>What is not true about living wage? </vt:lpstr>
    </vt:vector>
  </TitlesOfParts>
  <Company>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Living Wage Globally</dc:title>
  <dc:creator>MG</dc:creator>
  <cp:lastModifiedBy>Martin Guzi</cp:lastModifiedBy>
  <cp:revision>223</cp:revision>
  <dcterms:created xsi:type="dcterms:W3CDTF">2013-11-23T19:47:33Z</dcterms:created>
  <dcterms:modified xsi:type="dcterms:W3CDTF">2024-11-25T10:53:41Z</dcterms:modified>
</cp:coreProperties>
</file>