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418" r:id="rId2"/>
    <p:sldId id="2407" r:id="rId3"/>
    <p:sldId id="2419" r:id="rId4"/>
    <p:sldId id="2426" r:id="rId5"/>
    <p:sldId id="2420" r:id="rId6"/>
    <p:sldId id="258" r:id="rId7"/>
    <p:sldId id="257" r:id="rId8"/>
    <p:sldId id="2257" r:id="rId9"/>
    <p:sldId id="262" r:id="rId10"/>
    <p:sldId id="2286" r:id="rId11"/>
    <p:sldId id="2428" r:id="rId12"/>
    <p:sldId id="2287" r:id="rId13"/>
    <p:sldId id="2413" r:id="rId14"/>
    <p:sldId id="2430" r:id="rId15"/>
    <p:sldId id="2431" r:id="rId16"/>
    <p:sldId id="2411" r:id="rId17"/>
    <p:sldId id="2429" r:id="rId18"/>
    <p:sldId id="2302" r:id="rId19"/>
    <p:sldId id="1504" r:id="rId20"/>
    <p:sldId id="2289" r:id="rId21"/>
    <p:sldId id="2427" r:id="rId22"/>
    <p:sldId id="263" r:id="rId23"/>
    <p:sldId id="2412" r:id="rId24"/>
    <p:sldId id="2433" r:id="rId25"/>
    <p:sldId id="2304" r:id="rId26"/>
    <p:sldId id="609" r:id="rId27"/>
    <p:sldId id="1845" r:id="rId28"/>
    <p:sldId id="2425" r:id="rId29"/>
    <p:sldId id="1846" r:id="rId30"/>
    <p:sldId id="2305" r:id="rId31"/>
    <p:sldId id="2107" r:id="rId32"/>
    <p:sldId id="1531" r:id="rId33"/>
    <p:sldId id="2423" r:id="rId34"/>
    <p:sldId id="1832" r:id="rId35"/>
    <p:sldId id="1991" r:id="rId36"/>
    <p:sldId id="2421" r:id="rId37"/>
    <p:sldId id="260" r:id="rId38"/>
    <p:sldId id="2401" r:id="rId39"/>
    <p:sldId id="2432" r:id="rId40"/>
    <p:sldId id="2312" r:id="rId41"/>
    <p:sldId id="265" r:id="rId42"/>
    <p:sldId id="2353" r:id="rId43"/>
    <p:sldId id="2199" r:id="rId44"/>
    <p:sldId id="2274" r:id="rId45"/>
    <p:sldId id="2408" r:id="rId46"/>
    <p:sldId id="2410" r:id="rId47"/>
    <p:sldId id="2283" r:id="rId48"/>
    <p:sldId id="2284" r:id="rId49"/>
    <p:sldId id="2285" r:id="rId50"/>
    <p:sldId id="2422" r:id="rId51"/>
    <p:sldId id="2424" r:id="rId52"/>
    <p:sldId id="2409" r:id="rId53"/>
    <p:sldId id="241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o G" initials="MG" lastIdx="1" clrIdx="0">
    <p:extLst>
      <p:ext uri="{19B8F6BF-5375-455C-9EA6-DF929625EA0E}">
        <p15:presenceInfo xmlns:p15="http://schemas.microsoft.com/office/powerpoint/2012/main" userId="ea1a08d5510569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CD13C-05CA-4D7E-A9DF-E8EC2427E9F8}" v="10" dt="2023-10-30T10:58:34.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7009" autoAdjust="0"/>
  </p:normalViewPr>
  <p:slideViewPr>
    <p:cSldViewPr snapToGrid="0">
      <p:cViewPr varScale="1">
        <p:scale>
          <a:sx n="108" d="100"/>
          <a:sy n="108" d="100"/>
        </p:scale>
        <p:origin x="787"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Guzi" userId="9c94691f-eac0-47a5-9145-7861125b65f7" providerId="ADAL" clId="{DF0CD13C-05CA-4D7E-A9DF-E8EC2427E9F8}"/>
    <pc:docChg chg="addSld modSld sldOrd">
      <pc:chgData name="Martin Guzi" userId="9c94691f-eac0-47a5-9145-7861125b65f7" providerId="ADAL" clId="{DF0CD13C-05CA-4D7E-A9DF-E8EC2427E9F8}" dt="2023-10-30T10:58:26.713" v="36" actId="20577"/>
      <pc:docMkLst>
        <pc:docMk/>
      </pc:docMkLst>
      <pc:sldChg chg="modSp mod">
        <pc:chgData name="Martin Guzi" userId="9c94691f-eac0-47a5-9145-7861125b65f7" providerId="ADAL" clId="{DF0CD13C-05CA-4D7E-A9DF-E8EC2427E9F8}" dt="2023-10-30T10:58:26.713" v="36" actId="20577"/>
        <pc:sldMkLst>
          <pc:docMk/>
          <pc:sldMk cId="0" sldId="1846"/>
        </pc:sldMkLst>
        <pc:spChg chg="mod">
          <ac:chgData name="Martin Guzi" userId="9c94691f-eac0-47a5-9145-7861125b65f7" providerId="ADAL" clId="{DF0CD13C-05CA-4D7E-A9DF-E8EC2427E9F8}" dt="2023-10-30T10:58:26.713" v="36" actId="20577"/>
          <ac:spMkLst>
            <pc:docMk/>
            <pc:sldMk cId="0" sldId="1846"/>
            <ac:spMk id="93187" creationId="{18CEA47C-1024-472C-821D-DDF701C53100}"/>
          </ac:spMkLst>
        </pc:spChg>
      </pc:sldChg>
      <pc:sldChg chg="ord">
        <pc:chgData name="Martin Guzi" userId="9c94691f-eac0-47a5-9145-7861125b65f7" providerId="ADAL" clId="{DF0CD13C-05CA-4D7E-A9DF-E8EC2427E9F8}" dt="2023-10-30T10:57:50.297" v="29"/>
        <pc:sldMkLst>
          <pc:docMk/>
          <pc:sldMk cId="3999826300" sldId="2304"/>
        </pc:sldMkLst>
      </pc:sldChg>
      <pc:sldChg chg="ord">
        <pc:chgData name="Martin Guzi" userId="9c94691f-eac0-47a5-9145-7861125b65f7" providerId="ADAL" clId="{DF0CD13C-05CA-4D7E-A9DF-E8EC2427E9F8}" dt="2023-10-30T10:57:56.631" v="31"/>
        <pc:sldMkLst>
          <pc:docMk/>
          <pc:sldMk cId="3211173668" sldId="2412"/>
        </pc:sldMkLst>
      </pc:sldChg>
      <pc:sldChg chg="modSp mod">
        <pc:chgData name="Martin Guzi" userId="9c94691f-eac0-47a5-9145-7861125b65f7" providerId="ADAL" clId="{DF0CD13C-05CA-4D7E-A9DF-E8EC2427E9F8}" dt="2023-10-30T10:42:29.165" v="4" actId="6549"/>
        <pc:sldMkLst>
          <pc:docMk/>
          <pc:sldMk cId="239820419" sldId="2418"/>
        </pc:sldMkLst>
        <pc:spChg chg="mod">
          <ac:chgData name="Martin Guzi" userId="9c94691f-eac0-47a5-9145-7861125b65f7" providerId="ADAL" clId="{DF0CD13C-05CA-4D7E-A9DF-E8EC2427E9F8}" dt="2023-10-30T10:42:29.165" v="4" actId="6549"/>
          <ac:spMkLst>
            <pc:docMk/>
            <pc:sldMk cId="239820419" sldId="2418"/>
            <ac:spMk id="4" creationId="{00000000-0000-0000-0000-000000000000}"/>
          </ac:spMkLst>
        </pc:spChg>
        <pc:spChg chg="mod">
          <ac:chgData name="Martin Guzi" userId="9c94691f-eac0-47a5-9145-7861125b65f7" providerId="ADAL" clId="{DF0CD13C-05CA-4D7E-A9DF-E8EC2427E9F8}" dt="2023-10-30T10:31:52.545" v="1" actId="20577"/>
          <ac:spMkLst>
            <pc:docMk/>
            <pc:sldMk cId="239820419" sldId="2418"/>
            <ac:spMk id="8" creationId="{932CE1DF-1296-469E-800B-A0664129F142}"/>
          </ac:spMkLst>
        </pc:spChg>
      </pc:sldChg>
      <pc:sldChg chg="addSp modSp new mod">
        <pc:chgData name="Martin Guzi" userId="9c94691f-eac0-47a5-9145-7861125b65f7" providerId="ADAL" clId="{DF0CD13C-05CA-4D7E-A9DF-E8EC2427E9F8}" dt="2023-10-30T10:55:17.890" v="27" actId="1076"/>
        <pc:sldMkLst>
          <pc:docMk/>
          <pc:sldMk cId="1414194673" sldId="2429"/>
        </pc:sldMkLst>
        <pc:spChg chg="add mod">
          <ac:chgData name="Martin Guzi" userId="9c94691f-eac0-47a5-9145-7861125b65f7" providerId="ADAL" clId="{DF0CD13C-05CA-4D7E-A9DF-E8EC2427E9F8}" dt="2023-10-30T10:55:17.890" v="27" actId="1076"/>
          <ac:spMkLst>
            <pc:docMk/>
            <pc:sldMk cId="1414194673" sldId="2429"/>
            <ac:spMk id="3" creationId="{2B943E8C-F77F-4E3F-9CA5-922F1A72260F}"/>
          </ac:spMkLst>
        </pc:spChg>
        <pc:picChg chg="add">
          <ac:chgData name="Martin Guzi" userId="9c94691f-eac0-47a5-9145-7861125b65f7" providerId="ADAL" clId="{DF0CD13C-05CA-4D7E-A9DF-E8EC2427E9F8}" dt="2023-10-30T10:50:21.288" v="6"/>
          <ac:picMkLst>
            <pc:docMk/>
            <pc:sldMk cId="1414194673" sldId="2429"/>
            <ac:picMk id="2" creationId="{CEBB6574-D182-4550-A7C5-1E6390A1909F}"/>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User\Desktop\ourDolanwork\blanchyuk%20wellbeing.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Documents%20and%20Settings\David_G_Blanchflower\Desktop\ushape%20antidepressant%20pap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006713446533503E-2"/>
          <c:y val="4.1841004184100403E-2"/>
          <c:w val="0.904601032013855"/>
          <c:h val="0.826411722070306"/>
        </c:manualLayout>
      </c:layout>
      <c:lineChart>
        <c:grouping val="standard"/>
        <c:varyColors val="0"/>
        <c:ser>
          <c:idx val="0"/>
          <c:order val="0"/>
          <c:tx>
            <c:strRef>
              <c:f>'[Jan 19 2017 file ushape for andrew.xlsx]eb 85.2 may 2016'!$B$1</c:f>
              <c:strCache>
                <c:ptCount val="1"/>
                <c:pt idx="0">
                  <c:v>Without controls</c:v>
                </c:pt>
              </c:strCache>
            </c:strRef>
          </c:tx>
          <c:spPr>
            <a:ln w="28575" cap="rnd">
              <a:solidFill>
                <a:schemeClr val="accent1"/>
              </a:solidFill>
              <a:round/>
            </a:ln>
            <a:effectLst/>
          </c:spPr>
          <c:marker>
            <c:symbol val="none"/>
          </c:marker>
          <c:cat>
            <c:numRef>
              <c:f>'[Jan 19 2017 file ushape for andrew.xlsx]eb 85.2 may 2016'!$A$2:$A$77</c:f>
              <c:numCache>
                <c:formatCode>General</c:formatCode>
                <c:ptCount val="76"/>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pt idx="35">
                  <c:v>50</c:v>
                </c:pt>
                <c:pt idx="36">
                  <c:v>51</c:v>
                </c:pt>
                <c:pt idx="37">
                  <c:v>52</c:v>
                </c:pt>
                <c:pt idx="38">
                  <c:v>53</c:v>
                </c:pt>
                <c:pt idx="39">
                  <c:v>54</c:v>
                </c:pt>
                <c:pt idx="40">
                  <c:v>55</c:v>
                </c:pt>
                <c:pt idx="41">
                  <c:v>56</c:v>
                </c:pt>
                <c:pt idx="42">
                  <c:v>57</c:v>
                </c:pt>
                <c:pt idx="43">
                  <c:v>58</c:v>
                </c:pt>
                <c:pt idx="44">
                  <c:v>59</c:v>
                </c:pt>
                <c:pt idx="45">
                  <c:v>60</c:v>
                </c:pt>
                <c:pt idx="46">
                  <c:v>61</c:v>
                </c:pt>
                <c:pt idx="47">
                  <c:v>62</c:v>
                </c:pt>
                <c:pt idx="48">
                  <c:v>63</c:v>
                </c:pt>
                <c:pt idx="49">
                  <c:v>64</c:v>
                </c:pt>
                <c:pt idx="50">
                  <c:v>65</c:v>
                </c:pt>
                <c:pt idx="51">
                  <c:v>66</c:v>
                </c:pt>
                <c:pt idx="52">
                  <c:v>67</c:v>
                </c:pt>
                <c:pt idx="53">
                  <c:v>68</c:v>
                </c:pt>
                <c:pt idx="54">
                  <c:v>69</c:v>
                </c:pt>
                <c:pt idx="55">
                  <c:v>70</c:v>
                </c:pt>
                <c:pt idx="56">
                  <c:v>71</c:v>
                </c:pt>
                <c:pt idx="57">
                  <c:v>72</c:v>
                </c:pt>
                <c:pt idx="58">
                  <c:v>73</c:v>
                </c:pt>
                <c:pt idx="59">
                  <c:v>74</c:v>
                </c:pt>
                <c:pt idx="60">
                  <c:v>75</c:v>
                </c:pt>
                <c:pt idx="61">
                  <c:v>76</c:v>
                </c:pt>
                <c:pt idx="62">
                  <c:v>77</c:v>
                </c:pt>
                <c:pt idx="63">
                  <c:v>78</c:v>
                </c:pt>
                <c:pt idx="64">
                  <c:v>79</c:v>
                </c:pt>
                <c:pt idx="65">
                  <c:v>80</c:v>
                </c:pt>
                <c:pt idx="66">
                  <c:v>81</c:v>
                </c:pt>
                <c:pt idx="67">
                  <c:v>82</c:v>
                </c:pt>
                <c:pt idx="68">
                  <c:v>83</c:v>
                </c:pt>
                <c:pt idx="69">
                  <c:v>84</c:v>
                </c:pt>
                <c:pt idx="70">
                  <c:v>85</c:v>
                </c:pt>
                <c:pt idx="71">
                  <c:v>86</c:v>
                </c:pt>
                <c:pt idx="72">
                  <c:v>87</c:v>
                </c:pt>
                <c:pt idx="73">
                  <c:v>88</c:v>
                </c:pt>
                <c:pt idx="74">
                  <c:v>89</c:v>
                </c:pt>
                <c:pt idx="75">
                  <c:v>90</c:v>
                </c:pt>
              </c:numCache>
            </c:numRef>
          </c:cat>
          <c:val>
            <c:numRef>
              <c:f>'[Jan 19 2017 file ushape for andrew.xlsx]eb 85.2 may 2016'!$B$2:$B$77</c:f>
              <c:numCache>
                <c:formatCode>General</c:formatCode>
                <c:ptCount val="76"/>
                <c:pt idx="0">
                  <c:v>3.230262999999999</c:v>
                </c:pt>
                <c:pt idx="1">
                  <c:v>3.3411213000000002</c:v>
                </c:pt>
                <c:pt idx="2">
                  <c:v>3.2677822999999999</c:v>
                </c:pt>
                <c:pt idx="3">
                  <c:v>3.1739128999999999</c:v>
                </c:pt>
                <c:pt idx="4">
                  <c:v>3.0283503999999999</c:v>
                </c:pt>
                <c:pt idx="5">
                  <c:v>3.0025251000000002</c:v>
                </c:pt>
                <c:pt idx="6">
                  <c:v>2.9844558000000001</c:v>
                </c:pt>
                <c:pt idx="7">
                  <c:v>2.9709761000000001</c:v>
                </c:pt>
                <c:pt idx="8">
                  <c:v>2.9817765999999999</c:v>
                </c:pt>
                <c:pt idx="9">
                  <c:v>2.986142999999998</c:v>
                </c:pt>
                <c:pt idx="10">
                  <c:v>2.9393937999999999</c:v>
                </c:pt>
                <c:pt idx="11">
                  <c:v>2.9591395999999999</c:v>
                </c:pt>
                <c:pt idx="12">
                  <c:v>2.9979208000000002</c:v>
                </c:pt>
                <c:pt idx="13">
                  <c:v>2.9015746</c:v>
                </c:pt>
                <c:pt idx="14">
                  <c:v>2.9417878000000002</c:v>
                </c:pt>
                <c:pt idx="15">
                  <c:v>3.0019722</c:v>
                </c:pt>
                <c:pt idx="16">
                  <c:v>2.9705881000000001</c:v>
                </c:pt>
                <c:pt idx="17">
                  <c:v>2.9944546000000001</c:v>
                </c:pt>
                <c:pt idx="18">
                  <c:v>2.957142699999999</c:v>
                </c:pt>
                <c:pt idx="19">
                  <c:v>2.9956895000000001</c:v>
                </c:pt>
                <c:pt idx="20">
                  <c:v>2.9387416000000002</c:v>
                </c:pt>
                <c:pt idx="21">
                  <c:v>2.9666047</c:v>
                </c:pt>
                <c:pt idx="22">
                  <c:v>2.9477910000000001</c:v>
                </c:pt>
                <c:pt idx="23">
                  <c:v>2.8580856999999971</c:v>
                </c:pt>
                <c:pt idx="24">
                  <c:v>2.9649804</c:v>
                </c:pt>
                <c:pt idx="25">
                  <c:v>2.852040699999991</c:v>
                </c:pt>
                <c:pt idx="26">
                  <c:v>2.9317179000000002</c:v>
                </c:pt>
                <c:pt idx="27">
                  <c:v>2.9321484999999909</c:v>
                </c:pt>
                <c:pt idx="28">
                  <c:v>2.9502866000000001</c:v>
                </c:pt>
                <c:pt idx="29">
                  <c:v>2.8814967</c:v>
                </c:pt>
                <c:pt idx="30">
                  <c:v>2.8246751999999971</c:v>
                </c:pt>
                <c:pt idx="31">
                  <c:v>2.861682099999999</c:v>
                </c:pt>
                <c:pt idx="32">
                  <c:v>2.9094201000000002</c:v>
                </c:pt>
                <c:pt idx="33">
                  <c:v>2.8067794999999971</c:v>
                </c:pt>
                <c:pt idx="34">
                  <c:v>2.8562990999999971</c:v>
                </c:pt>
                <c:pt idx="35">
                  <c:v>2.8059935</c:v>
                </c:pt>
                <c:pt idx="36">
                  <c:v>2.869653599999999</c:v>
                </c:pt>
                <c:pt idx="37">
                  <c:v>2.7553844999999999</c:v>
                </c:pt>
                <c:pt idx="38">
                  <c:v>2.8273380000000001</c:v>
                </c:pt>
                <c:pt idx="39">
                  <c:v>2.8384028999999971</c:v>
                </c:pt>
                <c:pt idx="40">
                  <c:v>2.8556698999999961</c:v>
                </c:pt>
                <c:pt idx="41">
                  <c:v>2.801431</c:v>
                </c:pt>
                <c:pt idx="42">
                  <c:v>2.7077243000000002</c:v>
                </c:pt>
                <c:pt idx="43">
                  <c:v>2.7667842999999999</c:v>
                </c:pt>
                <c:pt idx="44">
                  <c:v>2.854026699999999</c:v>
                </c:pt>
                <c:pt idx="45">
                  <c:v>2.8840335000000001</c:v>
                </c:pt>
                <c:pt idx="46">
                  <c:v>2.9219046</c:v>
                </c:pt>
                <c:pt idx="47">
                  <c:v>2.8643477000000002</c:v>
                </c:pt>
                <c:pt idx="48">
                  <c:v>2.8684682999999991</c:v>
                </c:pt>
                <c:pt idx="49">
                  <c:v>2.9430144999999999</c:v>
                </c:pt>
                <c:pt idx="50">
                  <c:v>2.8580341999999992</c:v>
                </c:pt>
                <c:pt idx="51">
                  <c:v>2.916508399999997</c:v>
                </c:pt>
                <c:pt idx="52">
                  <c:v>2.9474635999999999</c:v>
                </c:pt>
                <c:pt idx="53">
                  <c:v>2.9638552999999992</c:v>
                </c:pt>
                <c:pt idx="54">
                  <c:v>2.9407782</c:v>
                </c:pt>
                <c:pt idx="55">
                  <c:v>2.9273047999999999</c:v>
                </c:pt>
                <c:pt idx="56">
                  <c:v>2.904205399999999</c:v>
                </c:pt>
                <c:pt idx="57">
                  <c:v>2.976938999999998</c:v>
                </c:pt>
                <c:pt idx="58">
                  <c:v>2.9445842</c:v>
                </c:pt>
                <c:pt idx="59">
                  <c:v>2.9029647999999999</c:v>
                </c:pt>
                <c:pt idx="60">
                  <c:v>2.9333331999999999</c:v>
                </c:pt>
                <c:pt idx="61">
                  <c:v>3.04142</c:v>
                </c:pt>
                <c:pt idx="62">
                  <c:v>2.971222899999999</c:v>
                </c:pt>
                <c:pt idx="63">
                  <c:v>2.9509802000000001</c:v>
                </c:pt>
                <c:pt idx="64">
                  <c:v>2.9393937999999999</c:v>
                </c:pt>
                <c:pt idx="65">
                  <c:v>2.978448099999996</c:v>
                </c:pt>
                <c:pt idx="66">
                  <c:v>2.9887638999999999</c:v>
                </c:pt>
                <c:pt idx="67">
                  <c:v>2.9788358000000001</c:v>
                </c:pt>
                <c:pt idx="68">
                  <c:v>3.026845499999991</c:v>
                </c:pt>
                <c:pt idx="69">
                  <c:v>3.036035899999999</c:v>
                </c:pt>
                <c:pt idx="70">
                  <c:v>2.9743588000000001</c:v>
                </c:pt>
                <c:pt idx="71">
                  <c:v>3.0224717999999999</c:v>
                </c:pt>
                <c:pt idx="72">
                  <c:v>2.9855071</c:v>
                </c:pt>
                <c:pt idx="73">
                  <c:v>3.017856999999998</c:v>
                </c:pt>
                <c:pt idx="74">
                  <c:v>3.1636362</c:v>
                </c:pt>
                <c:pt idx="75">
                  <c:v>3.1290320999999999</c:v>
                </c:pt>
              </c:numCache>
            </c:numRef>
          </c:val>
          <c:smooth val="0"/>
          <c:extLst>
            <c:ext xmlns:c16="http://schemas.microsoft.com/office/drawing/2014/chart" uri="{C3380CC4-5D6E-409C-BE32-E72D297353CC}">
              <c16:uniqueId val="{00000000-E65D-4B43-BE62-1E97F8CA3B8C}"/>
            </c:ext>
          </c:extLst>
        </c:ser>
        <c:ser>
          <c:idx val="1"/>
          <c:order val="1"/>
          <c:tx>
            <c:strRef>
              <c:f>'[Jan 19 2017 file ushape for andrew.xlsx]eb 85.2 may 2016'!$C$1</c:f>
              <c:strCache>
                <c:ptCount val="1"/>
                <c:pt idx="0">
                  <c:v>With controls</c:v>
                </c:pt>
              </c:strCache>
            </c:strRef>
          </c:tx>
          <c:spPr>
            <a:ln w="28575" cap="rnd">
              <a:solidFill>
                <a:srgbClr val="FF0000"/>
              </a:solidFill>
              <a:round/>
            </a:ln>
            <a:effectLst/>
          </c:spPr>
          <c:marker>
            <c:symbol val="none"/>
          </c:marker>
          <c:cat>
            <c:numRef>
              <c:f>'[Jan 19 2017 file ushape for andrew.xlsx]eb 85.2 may 2016'!$A$2:$A$77</c:f>
              <c:numCache>
                <c:formatCode>General</c:formatCode>
                <c:ptCount val="76"/>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pt idx="35">
                  <c:v>50</c:v>
                </c:pt>
                <c:pt idx="36">
                  <c:v>51</c:v>
                </c:pt>
                <c:pt idx="37">
                  <c:v>52</c:v>
                </c:pt>
                <c:pt idx="38">
                  <c:v>53</c:v>
                </c:pt>
                <c:pt idx="39">
                  <c:v>54</c:v>
                </c:pt>
                <c:pt idx="40">
                  <c:v>55</c:v>
                </c:pt>
                <c:pt idx="41">
                  <c:v>56</c:v>
                </c:pt>
                <c:pt idx="42">
                  <c:v>57</c:v>
                </c:pt>
                <c:pt idx="43">
                  <c:v>58</c:v>
                </c:pt>
                <c:pt idx="44">
                  <c:v>59</c:v>
                </c:pt>
                <c:pt idx="45">
                  <c:v>60</c:v>
                </c:pt>
                <c:pt idx="46">
                  <c:v>61</c:v>
                </c:pt>
                <c:pt idx="47">
                  <c:v>62</c:v>
                </c:pt>
                <c:pt idx="48">
                  <c:v>63</c:v>
                </c:pt>
                <c:pt idx="49">
                  <c:v>64</c:v>
                </c:pt>
                <c:pt idx="50">
                  <c:v>65</c:v>
                </c:pt>
                <c:pt idx="51">
                  <c:v>66</c:v>
                </c:pt>
                <c:pt idx="52">
                  <c:v>67</c:v>
                </c:pt>
                <c:pt idx="53">
                  <c:v>68</c:v>
                </c:pt>
                <c:pt idx="54">
                  <c:v>69</c:v>
                </c:pt>
                <c:pt idx="55">
                  <c:v>70</c:v>
                </c:pt>
                <c:pt idx="56">
                  <c:v>71</c:v>
                </c:pt>
                <c:pt idx="57">
                  <c:v>72</c:v>
                </c:pt>
                <c:pt idx="58">
                  <c:v>73</c:v>
                </c:pt>
                <c:pt idx="59">
                  <c:v>74</c:v>
                </c:pt>
                <c:pt idx="60">
                  <c:v>75</c:v>
                </c:pt>
                <c:pt idx="61">
                  <c:v>76</c:v>
                </c:pt>
                <c:pt idx="62">
                  <c:v>77</c:v>
                </c:pt>
                <c:pt idx="63">
                  <c:v>78</c:v>
                </c:pt>
                <c:pt idx="64">
                  <c:v>79</c:v>
                </c:pt>
                <c:pt idx="65">
                  <c:v>80</c:v>
                </c:pt>
                <c:pt idx="66">
                  <c:v>81</c:v>
                </c:pt>
                <c:pt idx="67">
                  <c:v>82</c:v>
                </c:pt>
                <c:pt idx="68">
                  <c:v>83</c:v>
                </c:pt>
                <c:pt idx="69">
                  <c:v>84</c:v>
                </c:pt>
                <c:pt idx="70">
                  <c:v>85</c:v>
                </c:pt>
                <c:pt idx="71">
                  <c:v>86</c:v>
                </c:pt>
                <c:pt idx="72">
                  <c:v>87</c:v>
                </c:pt>
                <c:pt idx="73">
                  <c:v>88</c:v>
                </c:pt>
                <c:pt idx="74">
                  <c:v>89</c:v>
                </c:pt>
                <c:pt idx="75">
                  <c:v>90</c:v>
                </c:pt>
              </c:numCache>
            </c:numRef>
          </c:cat>
          <c:val>
            <c:numRef>
              <c:f>'[Jan 19 2017 file ushape for andrew.xlsx]eb 85.2 may 2016'!$C$2:$C$77</c:f>
              <c:numCache>
                <c:formatCode>General</c:formatCode>
                <c:ptCount val="76"/>
                <c:pt idx="0">
                  <c:v>3.2667190000000002</c:v>
                </c:pt>
                <c:pt idx="1">
                  <c:v>3.318812599999998</c:v>
                </c:pt>
                <c:pt idx="2">
                  <c:v>3.2771077000000002</c:v>
                </c:pt>
                <c:pt idx="3">
                  <c:v>3.2675464000000001</c:v>
                </c:pt>
                <c:pt idx="4">
                  <c:v>3.1766684999999919</c:v>
                </c:pt>
                <c:pt idx="5">
                  <c:v>3.1786281000000001</c:v>
                </c:pt>
                <c:pt idx="6">
                  <c:v>3.1216183000000002</c:v>
                </c:pt>
                <c:pt idx="7">
                  <c:v>3.1308448000000002</c:v>
                </c:pt>
                <c:pt idx="8">
                  <c:v>3.1593542999999999</c:v>
                </c:pt>
                <c:pt idx="9">
                  <c:v>3.1077854</c:v>
                </c:pt>
                <c:pt idx="10">
                  <c:v>3.0904999000000002</c:v>
                </c:pt>
                <c:pt idx="11">
                  <c:v>3.071588199999999</c:v>
                </c:pt>
                <c:pt idx="12">
                  <c:v>3.1052783000000002</c:v>
                </c:pt>
                <c:pt idx="13">
                  <c:v>3.0330932000000002</c:v>
                </c:pt>
                <c:pt idx="14">
                  <c:v>3.0270507000000002</c:v>
                </c:pt>
                <c:pt idx="15">
                  <c:v>3.0666267</c:v>
                </c:pt>
                <c:pt idx="16">
                  <c:v>3.0305168</c:v>
                </c:pt>
                <c:pt idx="17">
                  <c:v>3.0062646000000002</c:v>
                </c:pt>
                <c:pt idx="18">
                  <c:v>3.014969499999999</c:v>
                </c:pt>
                <c:pt idx="19">
                  <c:v>2.9848129999999991</c:v>
                </c:pt>
                <c:pt idx="20">
                  <c:v>2.9983289000000002</c:v>
                </c:pt>
                <c:pt idx="21">
                  <c:v>3.010483999999999</c:v>
                </c:pt>
                <c:pt idx="22">
                  <c:v>2.9545222999999998</c:v>
                </c:pt>
                <c:pt idx="23">
                  <c:v>2.8911649000000001</c:v>
                </c:pt>
                <c:pt idx="24">
                  <c:v>2.9823452999999991</c:v>
                </c:pt>
                <c:pt idx="25">
                  <c:v>2.9221194000000001</c:v>
                </c:pt>
                <c:pt idx="26">
                  <c:v>2.9506437000000001</c:v>
                </c:pt>
                <c:pt idx="27">
                  <c:v>2.9739175000000002</c:v>
                </c:pt>
                <c:pt idx="28">
                  <c:v>2.949408399999998</c:v>
                </c:pt>
                <c:pt idx="29">
                  <c:v>2.880892199999999</c:v>
                </c:pt>
                <c:pt idx="30">
                  <c:v>2.8913428999999971</c:v>
                </c:pt>
                <c:pt idx="31">
                  <c:v>2.8863539999999981</c:v>
                </c:pt>
                <c:pt idx="32">
                  <c:v>2.9269224</c:v>
                </c:pt>
                <c:pt idx="33">
                  <c:v>2.8379023000000001</c:v>
                </c:pt>
                <c:pt idx="34">
                  <c:v>2.8956384999999911</c:v>
                </c:pt>
                <c:pt idx="35">
                  <c:v>2.8615428000000001</c:v>
                </c:pt>
                <c:pt idx="36">
                  <c:v>2.8903093000000002</c:v>
                </c:pt>
                <c:pt idx="37">
                  <c:v>2.8161037000000002</c:v>
                </c:pt>
                <c:pt idx="38">
                  <c:v>2.8617870000000001</c:v>
                </c:pt>
                <c:pt idx="39">
                  <c:v>2.8613747000000012</c:v>
                </c:pt>
                <c:pt idx="40">
                  <c:v>2.9010791</c:v>
                </c:pt>
                <c:pt idx="41">
                  <c:v>2.844889999999999</c:v>
                </c:pt>
                <c:pt idx="42">
                  <c:v>2.7716511000000001</c:v>
                </c:pt>
                <c:pt idx="43">
                  <c:v>2.8354916000000001</c:v>
                </c:pt>
                <c:pt idx="44">
                  <c:v>2.9097287999999999</c:v>
                </c:pt>
                <c:pt idx="45">
                  <c:v>2.9479378000000001</c:v>
                </c:pt>
                <c:pt idx="46">
                  <c:v>2.9432887999999999</c:v>
                </c:pt>
                <c:pt idx="47">
                  <c:v>2.8873709000000001</c:v>
                </c:pt>
                <c:pt idx="48">
                  <c:v>2.9316225</c:v>
                </c:pt>
                <c:pt idx="49">
                  <c:v>2.9885339000000002</c:v>
                </c:pt>
                <c:pt idx="50">
                  <c:v>2.956970999999998</c:v>
                </c:pt>
                <c:pt idx="51">
                  <c:v>2.9531202000000012</c:v>
                </c:pt>
                <c:pt idx="52">
                  <c:v>3.0014306999999998</c:v>
                </c:pt>
                <c:pt idx="53">
                  <c:v>2.9884803</c:v>
                </c:pt>
                <c:pt idx="54">
                  <c:v>2.9821167000000002</c:v>
                </c:pt>
                <c:pt idx="55">
                  <c:v>2.9912744999999981</c:v>
                </c:pt>
                <c:pt idx="56">
                  <c:v>2.9375211000000001</c:v>
                </c:pt>
                <c:pt idx="57">
                  <c:v>3.019419699999998</c:v>
                </c:pt>
                <c:pt idx="58">
                  <c:v>2.981555999999999</c:v>
                </c:pt>
                <c:pt idx="59">
                  <c:v>2.9424218999999998</c:v>
                </c:pt>
                <c:pt idx="60">
                  <c:v>3.0047158999999999</c:v>
                </c:pt>
                <c:pt idx="61">
                  <c:v>3.0661765000000001</c:v>
                </c:pt>
                <c:pt idx="62">
                  <c:v>3.0175860999999999</c:v>
                </c:pt>
                <c:pt idx="63">
                  <c:v>3.0319232</c:v>
                </c:pt>
                <c:pt idx="64">
                  <c:v>2.9671354000000001</c:v>
                </c:pt>
                <c:pt idx="65">
                  <c:v>3.0651892000000012</c:v>
                </c:pt>
                <c:pt idx="66">
                  <c:v>3.0345569999999991</c:v>
                </c:pt>
                <c:pt idx="67">
                  <c:v>3.0301973000000002</c:v>
                </c:pt>
                <c:pt idx="68">
                  <c:v>3.1210097000000001</c:v>
                </c:pt>
                <c:pt idx="69">
                  <c:v>3.0730472999999998</c:v>
                </c:pt>
                <c:pt idx="70">
                  <c:v>3.020804</c:v>
                </c:pt>
                <c:pt idx="71">
                  <c:v>3.022058099999998</c:v>
                </c:pt>
                <c:pt idx="72">
                  <c:v>3.01877</c:v>
                </c:pt>
                <c:pt idx="73">
                  <c:v>2.9609432</c:v>
                </c:pt>
                <c:pt idx="74">
                  <c:v>3.1273055000000012</c:v>
                </c:pt>
                <c:pt idx="75">
                  <c:v>3.1633182</c:v>
                </c:pt>
              </c:numCache>
            </c:numRef>
          </c:val>
          <c:smooth val="0"/>
          <c:extLst>
            <c:ext xmlns:c16="http://schemas.microsoft.com/office/drawing/2014/chart" uri="{C3380CC4-5D6E-409C-BE32-E72D297353CC}">
              <c16:uniqueId val="{00000001-E65D-4B43-BE62-1E97F8CA3B8C}"/>
            </c:ext>
          </c:extLst>
        </c:ser>
        <c:dLbls>
          <c:showLegendKey val="0"/>
          <c:showVal val="0"/>
          <c:showCatName val="0"/>
          <c:showSerName val="0"/>
          <c:showPercent val="0"/>
          <c:showBubbleSize val="0"/>
        </c:dLbls>
        <c:smooth val="0"/>
        <c:axId val="-1486259040"/>
        <c:axId val="-1486253056"/>
      </c:lineChart>
      <c:catAx>
        <c:axId val="-1486259040"/>
        <c:scaling>
          <c:orientation val="minMax"/>
        </c:scaling>
        <c:delete val="0"/>
        <c:axPos val="b"/>
        <c:title>
          <c:tx>
            <c:rich>
              <a:bodyPr/>
              <a:lstStyle/>
              <a:p>
                <a:pPr>
                  <a:defRPr/>
                </a:pPr>
                <a:r>
                  <a:rPr lang="en-US"/>
                  <a:t>Age</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cs-CZ"/>
          </a:p>
        </c:txPr>
        <c:crossAx val="-1486253056"/>
        <c:crosses val="autoZero"/>
        <c:auto val="1"/>
        <c:lblAlgn val="ctr"/>
        <c:lblOffset val="100"/>
        <c:tickLblSkip val="3"/>
        <c:noMultiLvlLbl val="0"/>
      </c:catAx>
      <c:valAx>
        <c:axId val="-1486253056"/>
        <c:scaling>
          <c:orientation val="minMax"/>
          <c:min val="2.6"/>
        </c:scaling>
        <c:delete val="0"/>
        <c:axPos val="l"/>
        <c:numFmt formatCode="General" sourceLinked="1"/>
        <c:majorTickMark val="none"/>
        <c:minorTickMark val="none"/>
        <c:tickLblPos val="nextTo"/>
        <c:spPr>
          <a:noFill/>
          <a:ln>
            <a:noFill/>
          </a:ln>
          <a:effectLst/>
        </c:spPr>
        <c:txPr>
          <a:bodyPr rot="-60000000" vert="horz"/>
          <a:lstStyle/>
          <a:p>
            <a:pPr>
              <a:defRPr/>
            </a:pPr>
            <a:endParaRPr lang="cs-CZ"/>
          </a:p>
        </c:txPr>
        <c:crossAx val="-1486259040"/>
        <c:crosses val="autoZero"/>
        <c:crossBetween val="between"/>
      </c:valAx>
      <c:spPr>
        <a:noFill/>
        <a:ln>
          <a:noFill/>
        </a:ln>
        <a:effectLst/>
      </c:spPr>
    </c:plotArea>
    <c:legend>
      <c:legendPos val="b"/>
      <c:layout>
        <c:manualLayout>
          <c:xMode val="edge"/>
          <c:yMode val="edge"/>
          <c:x val="0.305372721266984"/>
          <c:y val="0.28119708101340901"/>
          <c:w val="0.434606031388933"/>
          <c:h val="4.93468520409844E-2"/>
        </c:manualLayout>
      </c:layout>
      <c:overlay val="0"/>
      <c:spPr>
        <a:noFill/>
        <a:ln>
          <a:noFill/>
        </a:ln>
        <a:effectLst/>
      </c:spPr>
      <c:txPr>
        <a:bodyPr rot="0" vert="horz"/>
        <a:lstStyle/>
        <a:p>
          <a:pPr>
            <a:defRPr/>
          </a:pPr>
          <a:endParaRPr lang="cs-CZ"/>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cs-CZ"/>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UK Happiness with controls</a:t>
            </a:r>
          </a:p>
        </c:rich>
      </c:tx>
      <c:overlay val="1"/>
    </c:title>
    <c:autoTitleDeleted val="0"/>
    <c:plotArea>
      <c:layout/>
      <c:scatterChart>
        <c:scatterStyle val="lineMarker"/>
        <c:varyColors val="0"/>
        <c:ser>
          <c:idx val="0"/>
          <c:order val="0"/>
          <c:spPr>
            <a:ln w="28575">
              <a:noFill/>
            </a:ln>
          </c:spPr>
          <c:xVal>
            <c:numRef>
              <c:f>'[blanchyuk wellbeing.xlsx]happiness'!$F$1:$F$84</c:f>
              <c:numCache>
                <c:formatCode>General</c:formatCode>
                <c:ptCount val="84"/>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pt idx="30">
                  <c:v>46</c:v>
                </c:pt>
                <c:pt idx="31">
                  <c:v>47</c:v>
                </c:pt>
                <c:pt idx="32">
                  <c:v>48</c:v>
                </c:pt>
                <c:pt idx="33">
                  <c:v>49</c:v>
                </c:pt>
                <c:pt idx="34">
                  <c:v>50</c:v>
                </c:pt>
                <c:pt idx="35">
                  <c:v>51</c:v>
                </c:pt>
                <c:pt idx="36">
                  <c:v>52</c:v>
                </c:pt>
                <c:pt idx="37">
                  <c:v>53</c:v>
                </c:pt>
                <c:pt idx="38">
                  <c:v>54</c:v>
                </c:pt>
                <c:pt idx="39">
                  <c:v>55</c:v>
                </c:pt>
                <c:pt idx="40">
                  <c:v>56</c:v>
                </c:pt>
                <c:pt idx="41">
                  <c:v>57</c:v>
                </c:pt>
                <c:pt idx="42">
                  <c:v>58</c:v>
                </c:pt>
                <c:pt idx="43">
                  <c:v>59</c:v>
                </c:pt>
                <c:pt idx="44">
                  <c:v>60</c:v>
                </c:pt>
                <c:pt idx="45">
                  <c:v>61</c:v>
                </c:pt>
                <c:pt idx="46">
                  <c:v>62</c:v>
                </c:pt>
                <c:pt idx="47">
                  <c:v>63</c:v>
                </c:pt>
                <c:pt idx="48">
                  <c:v>64</c:v>
                </c:pt>
                <c:pt idx="49">
                  <c:v>65</c:v>
                </c:pt>
                <c:pt idx="50">
                  <c:v>66</c:v>
                </c:pt>
                <c:pt idx="51">
                  <c:v>67</c:v>
                </c:pt>
                <c:pt idx="52">
                  <c:v>68</c:v>
                </c:pt>
                <c:pt idx="53">
                  <c:v>69</c:v>
                </c:pt>
                <c:pt idx="54">
                  <c:v>70</c:v>
                </c:pt>
                <c:pt idx="55">
                  <c:v>71</c:v>
                </c:pt>
                <c:pt idx="56">
                  <c:v>72</c:v>
                </c:pt>
                <c:pt idx="57">
                  <c:v>73</c:v>
                </c:pt>
                <c:pt idx="58">
                  <c:v>74</c:v>
                </c:pt>
                <c:pt idx="59">
                  <c:v>75</c:v>
                </c:pt>
                <c:pt idx="60">
                  <c:v>76</c:v>
                </c:pt>
                <c:pt idx="61">
                  <c:v>77</c:v>
                </c:pt>
                <c:pt idx="62">
                  <c:v>78</c:v>
                </c:pt>
                <c:pt idx="63">
                  <c:v>79</c:v>
                </c:pt>
                <c:pt idx="64">
                  <c:v>80</c:v>
                </c:pt>
                <c:pt idx="65">
                  <c:v>81</c:v>
                </c:pt>
                <c:pt idx="66">
                  <c:v>82</c:v>
                </c:pt>
                <c:pt idx="67">
                  <c:v>83</c:v>
                </c:pt>
                <c:pt idx="68">
                  <c:v>84</c:v>
                </c:pt>
                <c:pt idx="69">
                  <c:v>85</c:v>
                </c:pt>
                <c:pt idx="70">
                  <c:v>86</c:v>
                </c:pt>
                <c:pt idx="71">
                  <c:v>87</c:v>
                </c:pt>
                <c:pt idx="72">
                  <c:v>88</c:v>
                </c:pt>
                <c:pt idx="73">
                  <c:v>89</c:v>
                </c:pt>
                <c:pt idx="74">
                  <c:v>90</c:v>
                </c:pt>
                <c:pt idx="75">
                  <c:v>91</c:v>
                </c:pt>
                <c:pt idx="76">
                  <c:v>92</c:v>
                </c:pt>
                <c:pt idx="77">
                  <c:v>93</c:v>
                </c:pt>
                <c:pt idx="78">
                  <c:v>94</c:v>
                </c:pt>
                <c:pt idx="79">
                  <c:v>95</c:v>
                </c:pt>
                <c:pt idx="80">
                  <c:v>96</c:v>
                </c:pt>
                <c:pt idx="81">
                  <c:v>97</c:v>
                </c:pt>
                <c:pt idx="82">
                  <c:v>98</c:v>
                </c:pt>
                <c:pt idx="83">
                  <c:v>99</c:v>
                </c:pt>
              </c:numCache>
            </c:numRef>
          </c:xVal>
          <c:yVal>
            <c:numRef>
              <c:f>'[blanchyuk wellbeing.xlsx]happiness'!$G$1:$G$84</c:f>
              <c:numCache>
                <c:formatCode>General</c:formatCode>
                <c:ptCount val="84"/>
                <c:pt idx="0">
                  <c:v>7.682974999999975</c:v>
                </c:pt>
                <c:pt idx="1">
                  <c:v>7.4303153000000002</c:v>
                </c:pt>
                <c:pt idx="2">
                  <c:v>7.4032787000000191</c:v>
                </c:pt>
                <c:pt idx="3">
                  <c:v>7.1572074999999975</c:v>
                </c:pt>
                <c:pt idx="4">
                  <c:v>7.0877184</c:v>
                </c:pt>
                <c:pt idx="5">
                  <c:v>7.0482336999999999</c:v>
                </c:pt>
                <c:pt idx="6">
                  <c:v>6.9481139999999995</c:v>
                </c:pt>
                <c:pt idx="7">
                  <c:v>6.8688145999999684</c:v>
                </c:pt>
                <c:pt idx="8">
                  <c:v>6.7905911999999997</c:v>
                </c:pt>
                <c:pt idx="9">
                  <c:v>6.7492017000000191</c:v>
                </c:pt>
                <c:pt idx="10">
                  <c:v>6.7698535</c:v>
                </c:pt>
                <c:pt idx="11">
                  <c:v>6.7723341000000001</c:v>
                </c:pt>
                <c:pt idx="12">
                  <c:v>6.7156753</c:v>
                </c:pt>
                <c:pt idx="13">
                  <c:v>6.7222223000000003</c:v>
                </c:pt>
                <c:pt idx="14">
                  <c:v>6.6718380000000002</c:v>
                </c:pt>
                <c:pt idx="15">
                  <c:v>6.6269299999999856</c:v>
                </c:pt>
                <c:pt idx="16">
                  <c:v>6.6444859999999721</c:v>
                </c:pt>
                <c:pt idx="17">
                  <c:v>6.5935939999999995</c:v>
                </c:pt>
                <c:pt idx="18">
                  <c:v>6.5601969999999845</c:v>
                </c:pt>
                <c:pt idx="19">
                  <c:v>6.5626349999999807</c:v>
                </c:pt>
                <c:pt idx="20">
                  <c:v>6.5460339999999997</c:v>
                </c:pt>
                <c:pt idx="21">
                  <c:v>6.5655349999999721</c:v>
                </c:pt>
                <c:pt idx="22">
                  <c:v>6.5069539999999995</c:v>
                </c:pt>
                <c:pt idx="23">
                  <c:v>6.4805789999999996</c:v>
                </c:pt>
                <c:pt idx="24">
                  <c:v>6.4451179999999955</c:v>
                </c:pt>
                <c:pt idx="25">
                  <c:v>6.4487410000000134</c:v>
                </c:pt>
                <c:pt idx="26">
                  <c:v>6.4302730000000237</c:v>
                </c:pt>
                <c:pt idx="27">
                  <c:v>6.3602489999999996</c:v>
                </c:pt>
                <c:pt idx="28">
                  <c:v>6.3534660000000001</c:v>
                </c:pt>
                <c:pt idx="29">
                  <c:v>6.3488519999999955</c:v>
                </c:pt>
                <c:pt idx="30">
                  <c:v>6.3216570000000001</c:v>
                </c:pt>
                <c:pt idx="31">
                  <c:v>6.2829280000000001</c:v>
                </c:pt>
                <c:pt idx="32">
                  <c:v>6.2967409999999999</c:v>
                </c:pt>
                <c:pt idx="33">
                  <c:v>6.250604</c:v>
                </c:pt>
                <c:pt idx="34">
                  <c:v>6.3544059999999778</c:v>
                </c:pt>
                <c:pt idx="35">
                  <c:v>6.2684549999999817</c:v>
                </c:pt>
                <c:pt idx="36">
                  <c:v>6.2987900000000003</c:v>
                </c:pt>
                <c:pt idx="37">
                  <c:v>6.3469569999999855</c:v>
                </c:pt>
                <c:pt idx="38">
                  <c:v>6.3298039999999975</c:v>
                </c:pt>
                <c:pt idx="39">
                  <c:v>6.360093</c:v>
                </c:pt>
                <c:pt idx="40">
                  <c:v>6.3441949999999778</c:v>
                </c:pt>
                <c:pt idx="41">
                  <c:v>6.4101710000000001</c:v>
                </c:pt>
                <c:pt idx="42">
                  <c:v>6.5350349999999855</c:v>
                </c:pt>
                <c:pt idx="43">
                  <c:v>6.5409879999999845</c:v>
                </c:pt>
                <c:pt idx="44">
                  <c:v>6.6629849999999617</c:v>
                </c:pt>
                <c:pt idx="45">
                  <c:v>6.8249321999999788</c:v>
                </c:pt>
                <c:pt idx="46">
                  <c:v>6.8728012999999955</c:v>
                </c:pt>
                <c:pt idx="47">
                  <c:v>6.9993546999999996</c:v>
                </c:pt>
                <c:pt idx="48">
                  <c:v>7.0419318999999945</c:v>
                </c:pt>
                <c:pt idx="49">
                  <c:v>7.1528981999999965</c:v>
                </c:pt>
                <c:pt idx="50">
                  <c:v>7.1691278999999808</c:v>
                </c:pt>
                <c:pt idx="51">
                  <c:v>7.2289755999999779</c:v>
                </c:pt>
                <c:pt idx="52">
                  <c:v>7.2691340999999845</c:v>
                </c:pt>
                <c:pt idx="53">
                  <c:v>7.2291447999999985</c:v>
                </c:pt>
                <c:pt idx="54">
                  <c:v>7.3033038000000001</c:v>
                </c:pt>
                <c:pt idx="55">
                  <c:v>7.3206730000000002</c:v>
                </c:pt>
                <c:pt idx="56">
                  <c:v>7.2728454999999999</c:v>
                </c:pt>
                <c:pt idx="57">
                  <c:v>7.2472064999999999</c:v>
                </c:pt>
                <c:pt idx="58">
                  <c:v>7.2847041999999975</c:v>
                </c:pt>
                <c:pt idx="59">
                  <c:v>7.3761292000000003</c:v>
                </c:pt>
                <c:pt idx="60">
                  <c:v>7.2797596000000171</c:v>
                </c:pt>
                <c:pt idx="61">
                  <c:v>7.3712948999999997</c:v>
                </c:pt>
                <c:pt idx="62">
                  <c:v>7.2634961999999996</c:v>
                </c:pt>
                <c:pt idx="63">
                  <c:v>7.3383492000000023</c:v>
                </c:pt>
                <c:pt idx="64">
                  <c:v>7.2838072999999985</c:v>
                </c:pt>
                <c:pt idx="65">
                  <c:v>7.2606643999999996</c:v>
                </c:pt>
                <c:pt idx="66">
                  <c:v>7.3455787999999975</c:v>
                </c:pt>
                <c:pt idx="67">
                  <c:v>7.2317035000000134</c:v>
                </c:pt>
                <c:pt idx="68">
                  <c:v>7.2154695999999996</c:v>
                </c:pt>
                <c:pt idx="69">
                  <c:v>7.1869024000000001</c:v>
                </c:pt>
                <c:pt idx="70">
                  <c:v>7.2254765999999826</c:v>
                </c:pt>
                <c:pt idx="71">
                  <c:v>7.2414595000000004</c:v>
                </c:pt>
                <c:pt idx="72">
                  <c:v>7.1481735999999945</c:v>
                </c:pt>
                <c:pt idx="73">
                  <c:v>7.1951566999999779</c:v>
                </c:pt>
                <c:pt idx="74">
                  <c:v>7.0047056999999855</c:v>
                </c:pt>
                <c:pt idx="75">
                  <c:v>7.3926594999999997</c:v>
                </c:pt>
                <c:pt idx="76">
                  <c:v>7.2063618000000034</c:v>
                </c:pt>
                <c:pt idx="77">
                  <c:v>7.1620001999999845</c:v>
                </c:pt>
                <c:pt idx="78">
                  <c:v>7.5115541999999955</c:v>
                </c:pt>
                <c:pt idx="79">
                  <c:v>7.4260564000000002</c:v>
                </c:pt>
                <c:pt idx="80">
                  <c:v>6.7998703000000003</c:v>
                </c:pt>
                <c:pt idx="81">
                  <c:v>7.4397035000000189</c:v>
                </c:pt>
                <c:pt idx="82">
                  <c:v>6.7884523999999997</c:v>
                </c:pt>
                <c:pt idx="83">
                  <c:v>7.7023928000000002</c:v>
                </c:pt>
              </c:numCache>
            </c:numRef>
          </c:yVal>
          <c:smooth val="0"/>
          <c:extLst>
            <c:ext xmlns:c16="http://schemas.microsoft.com/office/drawing/2014/chart" uri="{C3380CC4-5D6E-409C-BE32-E72D297353CC}">
              <c16:uniqueId val="{00000000-4F43-4933-8932-4F6532DD01BD}"/>
            </c:ext>
          </c:extLst>
        </c:ser>
        <c:dLbls>
          <c:showLegendKey val="0"/>
          <c:showVal val="0"/>
          <c:showCatName val="0"/>
          <c:showSerName val="0"/>
          <c:showPercent val="0"/>
          <c:showBubbleSize val="0"/>
        </c:dLbls>
        <c:axId val="-1486251424"/>
        <c:axId val="-1486257408"/>
      </c:scatterChart>
      <c:valAx>
        <c:axId val="-1486251424"/>
        <c:scaling>
          <c:orientation val="minMax"/>
          <c:max val="100"/>
          <c:min val="16"/>
        </c:scaling>
        <c:delete val="0"/>
        <c:axPos val="b"/>
        <c:numFmt formatCode="General" sourceLinked="1"/>
        <c:majorTickMark val="out"/>
        <c:minorTickMark val="none"/>
        <c:tickLblPos val="nextTo"/>
        <c:crossAx val="-1486257408"/>
        <c:crosses val="autoZero"/>
        <c:crossBetween val="midCat"/>
        <c:majorUnit val="4"/>
      </c:valAx>
      <c:valAx>
        <c:axId val="-1486257408"/>
        <c:scaling>
          <c:orientation val="minMax"/>
          <c:max val="8"/>
          <c:min val="6"/>
        </c:scaling>
        <c:delete val="0"/>
        <c:axPos val="l"/>
        <c:numFmt formatCode="General" sourceLinked="1"/>
        <c:majorTickMark val="out"/>
        <c:minorTickMark val="none"/>
        <c:tickLblPos val="nextTo"/>
        <c:crossAx val="-1486251424"/>
        <c:crosses val="autoZero"/>
        <c:crossBetween val="midCat"/>
      </c:valAx>
    </c:plotArea>
    <c:plotVisOnly val="1"/>
    <c:dispBlanksAs val="gap"/>
    <c:showDLblsOverMax val="0"/>
  </c:chart>
  <c:txPr>
    <a:bodyPr/>
    <a:lstStyle/>
    <a:p>
      <a:pPr>
        <a:defRPr sz="1400"/>
      </a:pPr>
      <a:endParaRPr lang="cs-CZ"/>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000755710489743E-2"/>
          <c:y val="2.2603903482119519E-2"/>
          <c:w val="0.90489759310271978"/>
          <c:h val="0.88820767974255288"/>
        </c:manualLayout>
      </c:layout>
      <c:scatterChart>
        <c:scatterStyle val="lineMarker"/>
        <c:varyColors val="0"/>
        <c:ser>
          <c:idx val="0"/>
          <c:order val="0"/>
          <c:tx>
            <c:strRef>
              <c:f>Sheet1!$E$1</c:f>
              <c:strCache>
                <c:ptCount val="1"/>
                <c:pt idx="0">
                  <c:v>with controls</c:v>
                </c:pt>
              </c:strCache>
            </c:strRef>
          </c:tx>
          <c:spPr>
            <a:ln w="28575" cap="rnd" cmpd="sng" algn="ctr">
              <a:noFill/>
              <a:prstDash val="solid"/>
              <a:round/>
            </a:ln>
            <a:effectLst/>
          </c:spPr>
          <c:marker>
            <c:spPr>
              <a:solidFill>
                <a:schemeClr val="accent1"/>
              </a:solidFill>
              <a:ln w="6350" cap="flat" cmpd="sng" algn="ctr">
                <a:solidFill>
                  <a:schemeClr val="accent1"/>
                </a:solidFill>
                <a:prstDash val="solid"/>
                <a:round/>
              </a:ln>
              <a:effectLst/>
            </c:spPr>
          </c:marker>
          <c:trendline>
            <c:spPr>
              <a:ln w="6350" cap="rnd" cmpd="sng" algn="ctr">
                <a:solidFill>
                  <a:schemeClr val="tx1"/>
                </a:solidFill>
                <a:prstDash val="solid"/>
                <a:round/>
              </a:ln>
              <a:effectLst/>
            </c:spPr>
            <c:trendlineType val="poly"/>
            <c:order val="2"/>
            <c:dispRSqr val="0"/>
            <c:dispEq val="0"/>
          </c:trendline>
          <c:xVal>
            <c:numRef>
              <c:f>Sheet1!$D$2:$D$71</c:f>
              <c:numCache>
                <c:formatCode>General</c:formatCode>
                <c:ptCount val="70"/>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pt idx="35">
                  <c:v>50</c:v>
                </c:pt>
                <c:pt idx="36">
                  <c:v>51</c:v>
                </c:pt>
                <c:pt idx="37">
                  <c:v>52</c:v>
                </c:pt>
                <c:pt idx="38">
                  <c:v>53</c:v>
                </c:pt>
                <c:pt idx="39">
                  <c:v>54</c:v>
                </c:pt>
                <c:pt idx="40">
                  <c:v>55</c:v>
                </c:pt>
                <c:pt idx="41">
                  <c:v>56</c:v>
                </c:pt>
                <c:pt idx="42">
                  <c:v>57</c:v>
                </c:pt>
                <c:pt idx="43">
                  <c:v>58</c:v>
                </c:pt>
                <c:pt idx="44">
                  <c:v>59</c:v>
                </c:pt>
                <c:pt idx="45">
                  <c:v>60</c:v>
                </c:pt>
                <c:pt idx="46">
                  <c:v>61</c:v>
                </c:pt>
                <c:pt idx="47">
                  <c:v>62</c:v>
                </c:pt>
                <c:pt idx="48">
                  <c:v>63</c:v>
                </c:pt>
                <c:pt idx="49">
                  <c:v>64</c:v>
                </c:pt>
                <c:pt idx="50">
                  <c:v>65</c:v>
                </c:pt>
                <c:pt idx="51">
                  <c:v>66</c:v>
                </c:pt>
                <c:pt idx="52">
                  <c:v>67</c:v>
                </c:pt>
                <c:pt idx="53">
                  <c:v>68</c:v>
                </c:pt>
                <c:pt idx="54">
                  <c:v>69</c:v>
                </c:pt>
                <c:pt idx="55">
                  <c:v>70</c:v>
                </c:pt>
                <c:pt idx="56">
                  <c:v>71</c:v>
                </c:pt>
                <c:pt idx="57">
                  <c:v>72</c:v>
                </c:pt>
                <c:pt idx="58">
                  <c:v>73</c:v>
                </c:pt>
                <c:pt idx="59">
                  <c:v>74</c:v>
                </c:pt>
                <c:pt idx="60">
                  <c:v>75</c:v>
                </c:pt>
                <c:pt idx="61">
                  <c:v>76</c:v>
                </c:pt>
                <c:pt idx="62">
                  <c:v>77</c:v>
                </c:pt>
                <c:pt idx="63">
                  <c:v>78</c:v>
                </c:pt>
                <c:pt idx="64">
                  <c:v>79</c:v>
                </c:pt>
                <c:pt idx="65">
                  <c:v>80</c:v>
                </c:pt>
                <c:pt idx="66">
                  <c:v>81</c:v>
                </c:pt>
                <c:pt idx="67">
                  <c:v>82.5</c:v>
                </c:pt>
                <c:pt idx="68">
                  <c:v>83.5</c:v>
                </c:pt>
                <c:pt idx="69">
                  <c:v>88</c:v>
                </c:pt>
              </c:numCache>
            </c:numRef>
          </c:xVal>
          <c:yVal>
            <c:numRef>
              <c:f>Sheet1!$E$2:$E$71</c:f>
              <c:numCache>
                <c:formatCode>General</c:formatCode>
                <c:ptCount val="70"/>
                <c:pt idx="0">
                  <c:v>0</c:v>
                </c:pt>
                <c:pt idx="1">
                  <c:v>6.9040000000002524E-4</c:v>
                </c:pt>
                <c:pt idx="2">
                  <c:v>5.8200000000000124E-4</c:v>
                </c:pt>
                <c:pt idx="3">
                  <c:v>-2.3897000000000163E-3</c:v>
                </c:pt>
                <c:pt idx="4">
                  <c:v>1.8394200000000003E-2</c:v>
                </c:pt>
                <c:pt idx="5">
                  <c:v>1.6046700000000063E-2</c:v>
                </c:pt>
                <c:pt idx="6">
                  <c:v>2.2863000000000418E-2</c:v>
                </c:pt>
                <c:pt idx="7">
                  <c:v>1.4245000000000023E-2</c:v>
                </c:pt>
                <c:pt idx="8">
                  <c:v>3.5836000000000402E-2</c:v>
                </c:pt>
                <c:pt idx="9">
                  <c:v>4.7883200000000514E-2</c:v>
                </c:pt>
                <c:pt idx="10">
                  <c:v>2.1403700000001052E-2</c:v>
                </c:pt>
                <c:pt idx="11">
                  <c:v>3.0330600000000072E-2</c:v>
                </c:pt>
                <c:pt idx="12">
                  <c:v>5.9305400000001458E-2</c:v>
                </c:pt>
                <c:pt idx="13">
                  <c:v>3.4841500000000206E-2</c:v>
                </c:pt>
                <c:pt idx="14">
                  <c:v>3.9420800000000089E-2</c:v>
                </c:pt>
                <c:pt idx="15">
                  <c:v>8.2046300000000044E-2</c:v>
                </c:pt>
                <c:pt idx="16">
                  <c:v>7.6577800000000001E-2</c:v>
                </c:pt>
                <c:pt idx="17">
                  <c:v>7.3573500000000014E-2</c:v>
                </c:pt>
                <c:pt idx="18">
                  <c:v>5.7133700000000433E-2</c:v>
                </c:pt>
                <c:pt idx="19">
                  <c:v>7.6804200000000114E-2</c:v>
                </c:pt>
                <c:pt idx="20">
                  <c:v>6.5014700000000133E-2</c:v>
                </c:pt>
                <c:pt idx="21">
                  <c:v>5.4999500000000139E-2</c:v>
                </c:pt>
                <c:pt idx="22">
                  <c:v>8.1729400000000563E-2</c:v>
                </c:pt>
                <c:pt idx="23">
                  <c:v>6.1804300000000013E-2</c:v>
                </c:pt>
                <c:pt idx="24">
                  <c:v>6.9663200000000522E-2</c:v>
                </c:pt>
                <c:pt idx="25">
                  <c:v>9.5464100000000066E-2</c:v>
                </c:pt>
                <c:pt idx="26">
                  <c:v>8.723220000000001E-2</c:v>
                </c:pt>
                <c:pt idx="27">
                  <c:v>7.7870200000000334E-2</c:v>
                </c:pt>
                <c:pt idx="28">
                  <c:v>8.3455200000000548E-2</c:v>
                </c:pt>
                <c:pt idx="29">
                  <c:v>0.10955250000000002</c:v>
                </c:pt>
                <c:pt idx="30">
                  <c:v>8.5561300000001228E-2</c:v>
                </c:pt>
                <c:pt idx="31">
                  <c:v>6.6819899999999988E-2</c:v>
                </c:pt>
                <c:pt idx="32">
                  <c:v>8.7942300000000029E-2</c:v>
                </c:pt>
                <c:pt idx="33">
                  <c:v>8.235770000000002E-2</c:v>
                </c:pt>
                <c:pt idx="34">
                  <c:v>9.9428600000000047E-2</c:v>
                </c:pt>
                <c:pt idx="35">
                  <c:v>0.11166470000000329</c:v>
                </c:pt>
                <c:pt idx="36">
                  <c:v>7.6137400000000133E-2</c:v>
                </c:pt>
                <c:pt idx="37">
                  <c:v>0.10182600000000012</c:v>
                </c:pt>
                <c:pt idx="38">
                  <c:v>0.1063828</c:v>
                </c:pt>
                <c:pt idx="39">
                  <c:v>0.1009314</c:v>
                </c:pt>
                <c:pt idx="40">
                  <c:v>9.4712500000000047E-2</c:v>
                </c:pt>
                <c:pt idx="41">
                  <c:v>9.7496400000000025E-2</c:v>
                </c:pt>
                <c:pt idx="42">
                  <c:v>9.1651100000000263E-2</c:v>
                </c:pt>
                <c:pt idx="43">
                  <c:v>8.7519600000000017E-2</c:v>
                </c:pt>
                <c:pt idx="44">
                  <c:v>6.7527400000000334E-2</c:v>
                </c:pt>
                <c:pt idx="45">
                  <c:v>8.6214000000000027E-2</c:v>
                </c:pt>
                <c:pt idx="46">
                  <c:v>6.2372900000002597E-2</c:v>
                </c:pt>
                <c:pt idx="47">
                  <c:v>5.5034900000000192E-2</c:v>
                </c:pt>
                <c:pt idx="48">
                  <c:v>1.4424899999999999E-2</c:v>
                </c:pt>
                <c:pt idx="49">
                  <c:v>2.734750000000009E-2</c:v>
                </c:pt>
                <c:pt idx="50">
                  <c:v>3.9825800000000112E-2</c:v>
                </c:pt>
                <c:pt idx="51">
                  <c:v>2.8473400000000086E-2</c:v>
                </c:pt>
                <c:pt idx="52">
                  <c:v>1.4044800000000041E-2</c:v>
                </c:pt>
                <c:pt idx="53">
                  <c:v>2.0951100000000052E-2</c:v>
                </c:pt>
                <c:pt idx="54">
                  <c:v>3.3018700000000005E-2</c:v>
                </c:pt>
                <c:pt idx="55">
                  <c:v>2.6765800000000072E-2</c:v>
                </c:pt>
                <c:pt idx="56">
                  <c:v>4.0365300000000014E-2</c:v>
                </c:pt>
                <c:pt idx="57">
                  <c:v>1.3838900000000003E-2</c:v>
                </c:pt>
                <c:pt idx="58">
                  <c:v>3.3562499999999967E-2</c:v>
                </c:pt>
                <c:pt idx="59">
                  <c:v>2.1250000000000213E-4</c:v>
                </c:pt>
                <c:pt idx="60">
                  <c:v>1.5542500000000577E-2</c:v>
                </c:pt>
                <c:pt idx="61">
                  <c:v>5.3031000000000024E-3</c:v>
                </c:pt>
                <c:pt idx="62">
                  <c:v>3.3533600000000052E-2</c:v>
                </c:pt>
                <c:pt idx="63">
                  <c:v>1.4659000000000004E-3</c:v>
                </c:pt>
                <c:pt idx="64">
                  <c:v>1.9195500000000181E-2</c:v>
                </c:pt>
                <c:pt idx="65">
                  <c:v>4.1432500000000122E-2</c:v>
                </c:pt>
                <c:pt idx="66">
                  <c:v>2.736870000000001E-2</c:v>
                </c:pt>
                <c:pt idx="67">
                  <c:v>-3.3180000000000006E-3</c:v>
                </c:pt>
                <c:pt idx="68">
                  <c:v>8.7955000000000567E-3</c:v>
                </c:pt>
                <c:pt idx="69">
                  <c:v>-2.0291000000000291E-2</c:v>
                </c:pt>
              </c:numCache>
            </c:numRef>
          </c:yVal>
          <c:smooth val="0"/>
          <c:extLst>
            <c:ext xmlns:c16="http://schemas.microsoft.com/office/drawing/2014/chart" uri="{C3380CC4-5D6E-409C-BE32-E72D297353CC}">
              <c16:uniqueId val="{00000001-8D41-4E81-90B0-DFECA49253AB}"/>
            </c:ext>
          </c:extLst>
        </c:ser>
        <c:dLbls>
          <c:showLegendKey val="0"/>
          <c:showVal val="0"/>
          <c:showCatName val="0"/>
          <c:showSerName val="0"/>
          <c:showPercent val="0"/>
          <c:showBubbleSize val="0"/>
        </c:dLbls>
        <c:axId val="-1486254144"/>
        <c:axId val="-1486249792"/>
      </c:scatterChart>
      <c:valAx>
        <c:axId val="-1486254144"/>
        <c:scaling>
          <c:orientation val="minMax"/>
          <c:max val="88"/>
          <c:min val="15"/>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a:t>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cs-CZ"/>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cs-CZ"/>
          </a:p>
        </c:txPr>
        <c:crossAx val="-1486249792"/>
        <c:crosses val="autoZero"/>
        <c:crossBetween val="midCat"/>
      </c:valAx>
      <c:valAx>
        <c:axId val="-1486249792"/>
        <c:scaling>
          <c:orientation val="minMax"/>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cs-CZ"/>
          </a:p>
        </c:txPr>
        <c:crossAx val="-1486254144"/>
        <c:crosses val="autoZero"/>
        <c:crossBetween val="midCat"/>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600"/>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27934-F017-4CC7-9830-A1ADC234DFB2}"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0035C-55C8-4370-ACE5-95AE1E8CD66E}" type="slidenum">
              <a:rPr lang="en-US" smtClean="0"/>
              <a:t>‹#›</a:t>
            </a:fld>
            <a:endParaRPr lang="en-US"/>
          </a:p>
        </p:txBody>
      </p:sp>
    </p:spTree>
    <p:extLst>
      <p:ext uri="{BB962C8B-B14F-4D97-AF65-F5344CB8AC3E}">
        <p14:creationId xmlns:p14="http://schemas.microsoft.com/office/powerpoint/2010/main" val="2523310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6026B-1D13-4221-8022-750BD9F97F98}" type="slidenum">
              <a:rPr lang="en-US" smtClean="0"/>
              <a:t>1</a:t>
            </a:fld>
            <a:endParaRPr lang="en-US"/>
          </a:p>
        </p:txBody>
      </p:sp>
    </p:spTree>
    <p:extLst>
      <p:ext uri="{BB962C8B-B14F-4D97-AF65-F5344CB8AC3E}">
        <p14:creationId xmlns:p14="http://schemas.microsoft.com/office/powerpoint/2010/main" val="173252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20</a:t>
            </a:fld>
            <a:endParaRPr lang="en-US"/>
          </a:p>
        </p:txBody>
      </p:sp>
    </p:spTree>
    <p:extLst>
      <p:ext uri="{BB962C8B-B14F-4D97-AF65-F5344CB8AC3E}">
        <p14:creationId xmlns:p14="http://schemas.microsoft.com/office/powerpoint/2010/main" val="1082147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A1A1A"/>
                </a:solidFill>
                <a:latin typeface="Gotham-Book"/>
              </a:rPr>
              <a:t>Panel A of Figure 2.3 shows the dynamics for the four well-being measures collected by the ONS, reported separately for male and female respondents. For both genders, there is a ranking of effects, with life worthwhile being least affected, followed by life satisfaction, happiness, and anxiety. For both emotions- happiness yesterday and anxiety yesterday - the effects were largest during the lockdown Q2, and largely returned to baseline in Q3, when cases and fatalities seemed to be in check and restrictions were being lifted. The drops in life satisfaction and happiness, and the increases in anxiety, in Q2 were significantly greater for women than men, with the gender gap disappearing in Q3.</a:t>
            </a:r>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21</a:t>
            </a:fld>
            <a:endParaRPr lang="en-US"/>
          </a:p>
        </p:txBody>
      </p:sp>
    </p:spTree>
    <p:extLst>
      <p:ext uri="{BB962C8B-B14F-4D97-AF65-F5344CB8AC3E}">
        <p14:creationId xmlns:p14="http://schemas.microsoft.com/office/powerpoint/2010/main" val="1783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22</a:t>
            </a:fld>
            <a:endParaRPr lang="en-US"/>
          </a:p>
        </p:txBody>
      </p:sp>
    </p:spTree>
    <p:extLst>
      <p:ext uri="{BB962C8B-B14F-4D97-AF65-F5344CB8AC3E}">
        <p14:creationId xmlns:p14="http://schemas.microsoft.com/office/powerpoint/2010/main" val="2052056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27</a:t>
            </a:fld>
            <a:endParaRPr lang="en-US"/>
          </a:p>
        </p:txBody>
      </p:sp>
    </p:spTree>
    <p:extLst>
      <p:ext uri="{BB962C8B-B14F-4D97-AF65-F5344CB8AC3E}">
        <p14:creationId xmlns:p14="http://schemas.microsoft.com/office/powerpoint/2010/main" val="2462232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30</a:t>
            </a:fld>
            <a:endParaRPr lang="en-US"/>
          </a:p>
        </p:txBody>
      </p:sp>
    </p:spTree>
    <p:extLst>
      <p:ext uri="{BB962C8B-B14F-4D97-AF65-F5344CB8AC3E}">
        <p14:creationId xmlns:p14="http://schemas.microsoft.com/office/powerpoint/2010/main" val="683479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37</a:t>
            </a:fld>
            <a:endParaRPr lang="en-US"/>
          </a:p>
        </p:txBody>
      </p:sp>
    </p:spTree>
    <p:extLst>
      <p:ext uri="{BB962C8B-B14F-4D97-AF65-F5344CB8AC3E}">
        <p14:creationId xmlns:p14="http://schemas.microsoft.com/office/powerpoint/2010/main" val="99703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38</a:t>
            </a:fld>
            <a:endParaRPr lang="en-US"/>
          </a:p>
        </p:txBody>
      </p:sp>
    </p:spTree>
    <p:extLst>
      <p:ext uri="{BB962C8B-B14F-4D97-AF65-F5344CB8AC3E}">
        <p14:creationId xmlns:p14="http://schemas.microsoft.com/office/powerpoint/2010/main" val="2271437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Day Reconstruction Method combines elements of experience sampling and time diaries, and is designed specifically to facilitate accurate emotional recall. Respondents are first asked to fill out a diary summarizing episodes that occurred in the preceding day. Next they describe each episode by indicating: when the episode began and ended; what they were doing (by selecting activities from a provided list); where they were; and with whom they were interacting. To ascertain how they felt during each episode in regards to selected affective dimensions, respondents were asked to report the intensity of their feelings along nine categories on a scale from 0 (“Not at all”) to 6 (“Very Much”). The affective categories were specified by descriptors, mostly adjectives, such as happy, worried and angry. The anchor, “Not at all,” is a natural zero point that is likely to have a common meaning across respondents for these descriptors.</a:t>
            </a:r>
          </a:p>
        </p:txBody>
      </p:sp>
      <p:sp>
        <p:nvSpPr>
          <p:cNvPr id="4" name="Slide Number Placeholder 3"/>
          <p:cNvSpPr>
            <a:spLocks noGrp="1"/>
          </p:cNvSpPr>
          <p:nvPr>
            <p:ph type="sldNum" sz="quarter" idx="5"/>
          </p:nvPr>
        </p:nvSpPr>
        <p:spPr/>
        <p:txBody>
          <a:bodyPr/>
          <a:lstStyle/>
          <a:p>
            <a:fld id="{2230035C-55C8-4370-ACE5-95AE1E8CD66E}" type="slidenum">
              <a:rPr lang="en-US" smtClean="0"/>
              <a:t>47</a:t>
            </a:fld>
            <a:endParaRPr lang="en-US"/>
          </a:p>
        </p:txBody>
      </p:sp>
    </p:spTree>
    <p:extLst>
      <p:ext uri="{BB962C8B-B14F-4D97-AF65-F5344CB8AC3E}">
        <p14:creationId xmlns:p14="http://schemas.microsoft.com/office/powerpoint/2010/main" val="3417605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30035C-55C8-4370-ACE5-95AE1E8CD66E}" type="slidenum">
              <a:rPr lang="en-US" smtClean="0"/>
              <a:t>53</a:t>
            </a:fld>
            <a:endParaRPr lang="en-US"/>
          </a:p>
        </p:txBody>
      </p:sp>
    </p:spTree>
    <p:extLst>
      <p:ext uri="{BB962C8B-B14F-4D97-AF65-F5344CB8AC3E}">
        <p14:creationId xmlns:p14="http://schemas.microsoft.com/office/powerpoint/2010/main" val="183572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3</a:t>
            </a:fld>
            <a:endParaRPr lang="en-US"/>
          </a:p>
        </p:txBody>
      </p:sp>
    </p:spTree>
    <p:extLst>
      <p:ext uri="{BB962C8B-B14F-4D97-AF65-F5344CB8AC3E}">
        <p14:creationId xmlns:p14="http://schemas.microsoft.com/office/powerpoint/2010/main" val="104748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5</a:t>
            </a:fld>
            <a:endParaRPr lang="en-US"/>
          </a:p>
        </p:txBody>
      </p:sp>
    </p:spTree>
    <p:extLst>
      <p:ext uri="{BB962C8B-B14F-4D97-AF65-F5344CB8AC3E}">
        <p14:creationId xmlns:p14="http://schemas.microsoft.com/office/powerpoint/2010/main" val="101186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6</a:t>
            </a:fld>
            <a:endParaRPr lang="en-US"/>
          </a:p>
        </p:txBody>
      </p:sp>
    </p:spTree>
    <p:extLst>
      <p:ext uri="{BB962C8B-B14F-4D97-AF65-F5344CB8AC3E}">
        <p14:creationId xmlns:p14="http://schemas.microsoft.com/office/powerpoint/2010/main" val="64625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7</a:t>
            </a:fld>
            <a:endParaRPr lang="en-US"/>
          </a:p>
        </p:txBody>
      </p:sp>
    </p:spTree>
    <p:extLst>
      <p:ext uri="{BB962C8B-B14F-4D97-AF65-F5344CB8AC3E}">
        <p14:creationId xmlns:p14="http://schemas.microsoft.com/office/powerpoint/2010/main" val="4237032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simplicity is a virtue: no other measure of subjective wellbeing has been so widely used in a more or less stable form over such a long period of time. </a:t>
            </a:r>
            <a:endParaRPr lang="sk-SK" sz="1200" b="0" i="0" kern="1200" dirty="0">
              <a:solidFill>
                <a:schemeClr val="tx1"/>
              </a:solidFill>
              <a:effectLst/>
              <a:latin typeface="+mn-lt"/>
              <a:ea typeface="+mn-ea"/>
              <a:cs typeface="+mn-cs"/>
            </a:endParaRPr>
          </a:p>
          <a:p>
            <a:endParaRPr lang="sk-SK"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Cantril’s</a:t>
            </a:r>
            <a:r>
              <a:rPr lang="en-US" sz="1200" b="0" i="0" kern="1200" dirty="0">
                <a:solidFill>
                  <a:schemeClr val="tx1"/>
                </a:solidFill>
                <a:effectLst/>
                <a:latin typeface="+mn-lt"/>
                <a:ea typeface="+mn-ea"/>
                <a:cs typeface="+mn-cs"/>
              </a:rPr>
              <a:t> Ladder provides single, numerical data points. And it has a ring of authenticity, of old wisdom. Just as </a:t>
            </a:r>
            <a:r>
              <a:rPr lang="en-US" sz="1200" b="0" i="0" kern="1200" dirty="0" err="1">
                <a:solidFill>
                  <a:schemeClr val="tx1"/>
                </a:solidFill>
                <a:effectLst/>
                <a:latin typeface="+mn-lt"/>
                <a:ea typeface="+mn-ea"/>
                <a:cs typeface="+mn-cs"/>
              </a:rPr>
              <a:t>Cantril</a:t>
            </a:r>
            <a:r>
              <a:rPr lang="en-US" sz="1200" b="0" i="0" kern="1200" dirty="0">
                <a:solidFill>
                  <a:schemeClr val="tx1"/>
                </a:solidFill>
                <a:effectLst/>
                <a:latin typeface="+mn-lt"/>
                <a:ea typeface="+mn-ea"/>
                <a:cs typeface="+mn-cs"/>
              </a:rPr>
              <a:t> intended, its assumptions are concealed beneath a deferral to the individual of whom it is asked.</a:t>
            </a:r>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10</a:t>
            </a:fld>
            <a:endParaRPr lang="en-US"/>
          </a:p>
        </p:txBody>
      </p:sp>
    </p:spTree>
    <p:extLst>
      <p:ext uri="{BB962C8B-B14F-4D97-AF65-F5344CB8AC3E}">
        <p14:creationId xmlns:p14="http://schemas.microsoft.com/office/powerpoint/2010/main" val="142223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simplicity is a virtue: no other measure of subjective wellbeing has been so widely used in a more or less stable form over such a long period of time. </a:t>
            </a:r>
            <a:endParaRPr lang="sk-SK" sz="1200" b="0" i="0" kern="1200" dirty="0">
              <a:solidFill>
                <a:schemeClr val="tx1"/>
              </a:solidFill>
              <a:effectLst/>
              <a:latin typeface="+mn-lt"/>
              <a:ea typeface="+mn-ea"/>
              <a:cs typeface="+mn-cs"/>
            </a:endParaRPr>
          </a:p>
          <a:p>
            <a:endParaRPr lang="sk-SK"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Cantril’s</a:t>
            </a:r>
            <a:r>
              <a:rPr lang="en-US" sz="1200" b="0" i="0" kern="1200" dirty="0">
                <a:solidFill>
                  <a:schemeClr val="tx1"/>
                </a:solidFill>
                <a:effectLst/>
                <a:latin typeface="+mn-lt"/>
                <a:ea typeface="+mn-ea"/>
                <a:cs typeface="+mn-cs"/>
              </a:rPr>
              <a:t> Ladder provides single, numerical data points. And it has a ring of authenticity, of old wisdom. Just as </a:t>
            </a:r>
            <a:r>
              <a:rPr lang="en-US" sz="1200" b="0" i="0" kern="1200" dirty="0" err="1">
                <a:solidFill>
                  <a:schemeClr val="tx1"/>
                </a:solidFill>
                <a:effectLst/>
                <a:latin typeface="+mn-lt"/>
                <a:ea typeface="+mn-ea"/>
                <a:cs typeface="+mn-cs"/>
              </a:rPr>
              <a:t>Cantril</a:t>
            </a:r>
            <a:r>
              <a:rPr lang="en-US" sz="1200" b="0" i="0" kern="1200" dirty="0">
                <a:solidFill>
                  <a:schemeClr val="tx1"/>
                </a:solidFill>
                <a:effectLst/>
                <a:latin typeface="+mn-lt"/>
                <a:ea typeface="+mn-ea"/>
                <a:cs typeface="+mn-cs"/>
              </a:rPr>
              <a:t> intended, its assumptions are concealed beneath a deferral to the individual of whom it is asked.</a:t>
            </a:r>
            <a:endParaRPr lang="en-US" dirty="0"/>
          </a:p>
        </p:txBody>
      </p:sp>
      <p:sp>
        <p:nvSpPr>
          <p:cNvPr id="4" name="Slide Number Placeholder 3"/>
          <p:cNvSpPr>
            <a:spLocks noGrp="1"/>
          </p:cNvSpPr>
          <p:nvPr>
            <p:ph type="sldNum" sz="quarter" idx="5"/>
          </p:nvPr>
        </p:nvSpPr>
        <p:spPr/>
        <p:txBody>
          <a:bodyPr/>
          <a:lstStyle/>
          <a:p>
            <a:fld id="{2230035C-55C8-4370-ACE5-95AE1E8CD66E}" type="slidenum">
              <a:rPr lang="en-US" smtClean="0"/>
              <a:t>11</a:t>
            </a:fld>
            <a:endParaRPr lang="en-US"/>
          </a:p>
        </p:txBody>
      </p:sp>
    </p:spTree>
    <p:extLst>
      <p:ext uri="{BB962C8B-B14F-4D97-AF65-F5344CB8AC3E}">
        <p14:creationId xmlns:p14="http://schemas.microsoft.com/office/powerpoint/2010/main" val="428432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230035C-55C8-4370-ACE5-95AE1E8CD66E}" type="slidenum">
              <a:rPr lang="en-US" smtClean="0"/>
              <a:t>17</a:t>
            </a:fld>
            <a:endParaRPr lang="en-US"/>
          </a:p>
        </p:txBody>
      </p:sp>
    </p:spTree>
    <p:extLst>
      <p:ext uri="{BB962C8B-B14F-4D97-AF65-F5344CB8AC3E}">
        <p14:creationId xmlns:p14="http://schemas.microsoft.com/office/powerpoint/2010/main" val="62136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6219C412-235A-4E04-8BDA-AD39EFC8058A}"/>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83B90CF-BB52-4745-BB61-A56DA699773E}" type="slidenum">
              <a:rPr lang="en-GB" altLang="en-US" sz="1200"/>
              <a:pPr algn="r" eaLnBrk="1" hangingPunct="1"/>
              <a:t>18</a:t>
            </a:fld>
            <a:endParaRPr lang="en-GB" altLang="en-US" sz="1200"/>
          </a:p>
        </p:txBody>
      </p:sp>
      <p:sp>
        <p:nvSpPr>
          <p:cNvPr id="172035" name="Rectangle 2">
            <a:extLst>
              <a:ext uri="{FF2B5EF4-FFF2-40B4-BE49-F238E27FC236}">
                <a16:creationId xmlns:a16="http://schemas.microsoft.com/office/drawing/2014/main" id="{500949C9-43E0-4E6E-BE7F-86FCD8BEA613}"/>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2939F1CE-B076-4D7C-8E33-3D01E32076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dirty="0">
                <a:latin typeface="Arial" panose="020B0604020202020204" pitchFamily="34" charset="0"/>
              </a:rPr>
              <a:t>Also the self-reported measures correlate with certain physiological states (brain </a:t>
            </a:r>
            <a:r>
              <a:rPr lang="en-GB" altLang="en-US" sz="1600" dirty="0" err="1">
                <a:latin typeface="Arial" panose="020B0604020202020204" pitchFamily="34" charset="0"/>
              </a:rPr>
              <a:t>activty</a:t>
            </a:r>
            <a:r>
              <a:rPr lang="en-GB" altLang="en-US" sz="1600" dirty="0">
                <a:latin typeface="Arial" panose="020B0604020202020204" pitchFamily="34" charset="0"/>
              </a:rPr>
              <a:t>) </a:t>
            </a:r>
          </a:p>
          <a:p>
            <a:pPr eaLnBrk="1" hangingPunct="1"/>
            <a:endParaRPr lang="en-GB" altLang="en-US" sz="1600" dirty="0">
              <a:latin typeface="Arial" panose="020B0604020202020204" pitchFamily="34" charset="0"/>
            </a:endParaRPr>
          </a:p>
          <a:p>
            <a:pPr eaLnBrk="1" hangingPunct="1"/>
            <a:endParaRPr lang="en-GB" altLang="en-US" sz="1600" dirty="0">
              <a:latin typeface="Arial" panose="020B0604020202020204" pitchFamily="34" charset="0"/>
            </a:endParaRPr>
          </a:p>
          <a:p>
            <a:pPr eaLnBrk="1" hangingPunct="1"/>
            <a:endParaRPr lang="en-GB" altLang="en-US" sz="1600" dirty="0">
              <a:latin typeface="Arial" panose="020B0604020202020204" pitchFamily="34" charset="0"/>
            </a:endParaRPr>
          </a:p>
          <a:p>
            <a:pPr eaLnBrk="1" hangingPunct="1"/>
            <a:r>
              <a:rPr lang="en-GB" altLang="en-US" sz="1600" dirty="0">
                <a:latin typeface="Arial" panose="020B0604020202020204" pitchFamily="34" charset="0"/>
              </a:rPr>
              <a:t>But empirical results differ depending on what outcome measure is used</a:t>
            </a:r>
          </a:p>
          <a:p>
            <a:pPr eaLnBrk="1" hangingPunct="1"/>
            <a:endParaRPr lang="en-GB" altLang="en-US" sz="1600" dirty="0">
              <a:latin typeface="Arial" panose="020B0604020202020204" pitchFamily="34" charset="0"/>
            </a:endParaRPr>
          </a:p>
          <a:p>
            <a:pPr eaLnBrk="1" hangingPunct="1"/>
            <a:r>
              <a:rPr lang="en-GB" altLang="en-US" sz="1600" dirty="0" err="1">
                <a:latin typeface="Arial" panose="020B0604020202020204" pitchFamily="34" charset="0"/>
              </a:rPr>
              <a:t>e.g</a:t>
            </a:r>
            <a:r>
              <a:rPr lang="en-GB" altLang="en-US" sz="1600" dirty="0">
                <a:latin typeface="Arial" panose="020B0604020202020204" pitchFamily="34" charset="0"/>
              </a:rPr>
              <a:t> see the </a:t>
            </a:r>
            <a:r>
              <a:rPr lang="en-GB" altLang="en-US" sz="1600" dirty="0" err="1">
                <a:latin typeface="Arial" panose="020B0604020202020204" pitchFamily="34" charset="0"/>
              </a:rPr>
              <a:t>Borooah</a:t>
            </a:r>
            <a:r>
              <a:rPr lang="en-GB" altLang="en-US" sz="1600" dirty="0">
                <a:latin typeface="Arial" panose="020B0604020202020204" pitchFamily="34" charset="0"/>
              </a:rPr>
              <a:t>  paper on the reading list</a:t>
            </a:r>
          </a:p>
          <a:p>
            <a:pPr eaLnBrk="1" hangingPunct="1"/>
            <a:r>
              <a:rPr lang="en-GB" altLang="en-US" sz="1600" dirty="0">
                <a:latin typeface="Arial" panose="020B0604020202020204" pitchFamily="34" charset="0"/>
              </a:rPr>
              <a:t>self-assessed happiness question</a:t>
            </a:r>
          </a:p>
          <a:p>
            <a:pPr eaLnBrk="1" hangingPunct="1"/>
            <a:r>
              <a:rPr lang="en-GB" altLang="en-US" sz="1600" dirty="0">
                <a:latin typeface="Arial" panose="020B0604020202020204" pitchFamily="34" charset="0"/>
              </a:rPr>
              <a:t>v. usage of tranquilisers and antidepressants</a:t>
            </a:r>
          </a:p>
          <a:p>
            <a:pPr eaLnBrk="1" hangingPunct="1"/>
            <a:r>
              <a:rPr lang="en-GB" altLang="en-US" sz="1600" dirty="0">
                <a:latin typeface="Arial" panose="020B0604020202020204" pitchFamily="34" charset="0"/>
              </a:rPr>
              <a:t>v. thoughts of self-harm (</a:t>
            </a:r>
            <a:r>
              <a:rPr lang="en-GB" altLang="en-US" sz="1600" dirty="0" err="1">
                <a:latin typeface="Arial" panose="020B0604020202020204" pitchFamily="34" charset="0"/>
              </a:rPr>
              <a:t>inc</a:t>
            </a:r>
            <a:r>
              <a:rPr lang="en-GB" altLang="en-US" sz="1600" dirty="0">
                <a:latin typeface="Arial" panose="020B0604020202020204" pitchFamily="34" charset="0"/>
              </a:rPr>
              <a:t> suicide) </a:t>
            </a:r>
          </a:p>
          <a:p>
            <a:pPr eaLnBrk="1" hangingPunct="1"/>
            <a:endParaRPr lang="en-GB" altLang="en-US" sz="16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BA28-9F5B-461F-8097-E0AF087BDE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D48B32-F776-4520-9B1D-0EBC86B06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E87974-9403-4F00-B331-336C6DD46F82}"/>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5" name="Footer Placeholder 4">
            <a:extLst>
              <a:ext uri="{FF2B5EF4-FFF2-40B4-BE49-F238E27FC236}">
                <a16:creationId xmlns:a16="http://schemas.microsoft.com/office/drawing/2014/main" id="{BF624E97-9C27-4712-A867-B60BEF836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D5A00-E6BE-46F3-9406-6CDB6F644E46}"/>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1356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9E39-3AF7-4387-897C-287E968CE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6DB0C-52BF-4579-9E2E-65B161ACD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25237-BBA4-4185-8485-5B539BE6BA3A}"/>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5" name="Footer Placeholder 4">
            <a:extLst>
              <a:ext uri="{FF2B5EF4-FFF2-40B4-BE49-F238E27FC236}">
                <a16:creationId xmlns:a16="http://schemas.microsoft.com/office/drawing/2014/main" id="{92E0FE9A-2A3C-4393-9A5B-93FEBF7E4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7F959-D12A-4CD7-BDFA-CCEF0D4E8207}"/>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387611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13A6F0-4A56-43AE-A3F8-E598180DF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8C941-18CC-4831-9000-97873A1042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643A6-0C58-4FEB-ACB2-E1352BE442FF}"/>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5" name="Footer Placeholder 4">
            <a:extLst>
              <a:ext uri="{FF2B5EF4-FFF2-40B4-BE49-F238E27FC236}">
                <a16:creationId xmlns:a16="http://schemas.microsoft.com/office/drawing/2014/main" id="{E8ED575A-BA4B-445D-B78F-69C73451A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14AF3-28EE-40E0-927B-C9D66B122DFF}"/>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186201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392E-BD0F-43D8-8C23-EB1214E65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2EE97A-A072-4D4C-B578-8AD8F304E4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51D5E-7A84-4613-A24F-624BA3793791}"/>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5" name="Footer Placeholder 4">
            <a:extLst>
              <a:ext uri="{FF2B5EF4-FFF2-40B4-BE49-F238E27FC236}">
                <a16:creationId xmlns:a16="http://schemas.microsoft.com/office/drawing/2014/main" id="{40C10BAB-5D71-4361-8B9D-BC8A1BD7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3DCE8-0F97-4706-90AC-4AE9A96E3BEF}"/>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147541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CC94-C74C-4E1C-B680-5383ECFDE6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AC3F39-6079-4DFD-B83E-0346CB59E3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788D8B-E609-402A-9ABA-FFA3270968FA}"/>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5" name="Footer Placeholder 4">
            <a:extLst>
              <a:ext uri="{FF2B5EF4-FFF2-40B4-BE49-F238E27FC236}">
                <a16:creationId xmlns:a16="http://schemas.microsoft.com/office/drawing/2014/main" id="{CE4BBDAE-21FF-41B8-A5C0-C10929ECC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81C2D-1E2D-4359-A399-8B3D0422B2AA}"/>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232403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FF7A-4CAB-41F8-8B2C-5585EAF19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69260E-F4DD-4EBF-91B0-C31979736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C12196-E804-49E9-8B19-5CD80CDD13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212152-C45A-49B2-B6CA-3537E461E1F8}"/>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6" name="Footer Placeholder 5">
            <a:extLst>
              <a:ext uri="{FF2B5EF4-FFF2-40B4-BE49-F238E27FC236}">
                <a16:creationId xmlns:a16="http://schemas.microsoft.com/office/drawing/2014/main" id="{F28D2976-0770-43FB-8F83-0C959E29B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927A8-3B3A-4D19-B77C-2A8ED5BEE162}"/>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5774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80BF-E88C-4167-83DF-B247AD31F0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5CBCB0-1163-425D-9F67-FECCA1BF1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BC3745-FC99-4CE9-BFBC-BB83A06355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D130E-E645-4FBA-9697-E4864F8BF8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22036-071B-4811-B78E-9DE4557D3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AB766-3D68-4E3C-8647-46E92E5B9DFB}"/>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8" name="Footer Placeholder 7">
            <a:extLst>
              <a:ext uri="{FF2B5EF4-FFF2-40B4-BE49-F238E27FC236}">
                <a16:creationId xmlns:a16="http://schemas.microsoft.com/office/drawing/2014/main" id="{7DC707A4-7A5B-4604-AA88-88D2E1D213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FA2E4C-9768-4A3A-8671-88B63E0B253C}"/>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229287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7E74-33E7-48B4-9360-C97F461FD3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800A7-F0D7-4C34-96F5-C3766FA0158A}"/>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4" name="Footer Placeholder 3">
            <a:extLst>
              <a:ext uri="{FF2B5EF4-FFF2-40B4-BE49-F238E27FC236}">
                <a16:creationId xmlns:a16="http://schemas.microsoft.com/office/drawing/2014/main" id="{11DB5CCB-E08C-4B43-AC27-846998EF30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CE528E-A22C-46BE-9277-66FFC805419F}"/>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209547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9A300-9793-4CD4-9BF9-D6CF8FBDB8D7}"/>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3" name="Footer Placeholder 2">
            <a:extLst>
              <a:ext uri="{FF2B5EF4-FFF2-40B4-BE49-F238E27FC236}">
                <a16:creationId xmlns:a16="http://schemas.microsoft.com/office/drawing/2014/main" id="{B01A5B77-0684-4A5B-9194-F26122AFAA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DA29DA-EF85-430C-9399-D6F12CC91669}"/>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53677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3312-6242-4D75-A01A-F181990359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E3929A-2A40-4E0D-9A1F-0D7238EFB3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07F2D7-A1AA-4C5C-8699-0E9A27F34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93473-BB9D-43FA-B973-D1ADEAD5A36C}"/>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6" name="Footer Placeholder 5">
            <a:extLst>
              <a:ext uri="{FF2B5EF4-FFF2-40B4-BE49-F238E27FC236}">
                <a16:creationId xmlns:a16="http://schemas.microsoft.com/office/drawing/2014/main" id="{973405D5-5A2C-4A78-933F-3C648C20A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24AF6-D2DB-41B6-9546-0B97216E6587}"/>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341673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C62-ECDE-4E58-B2C5-E54EDEF46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95E5DD-6F10-45D4-8769-DA22401AF1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56694-8F2D-4249-850E-591542FB1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FA3E0-ED31-403B-9A74-DDAF987A7192}"/>
              </a:ext>
            </a:extLst>
          </p:cNvPr>
          <p:cNvSpPr>
            <a:spLocks noGrp="1"/>
          </p:cNvSpPr>
          <p:nvPr>
            <p:ph type="dt" sz="half" idx="10"/>
          </p:nvPr>
        </p:nvSpPr>
        <p:spPr/>
        <p:txBody>
          <a:bodyPr/>
          <a:lstStyle/>
          <a:p>
            <a:fld id="{A70E3074-939A-4341-8BE0-DB61115395C9}" type="datetimeFigureOut">
              <a:rPr lang="en-US" smtClean="0"/>
              <a:t>9/23/2024</a:t>
            </a:fld>
            <a:endParaRPr lang="en-US"/>
          </a:p>
        </p:txBody>
      </p:sp>
      <p:sp>
        <p:nvSpPr>
          <p:cNvPr id="6" name="Footer Placeholder 5">
            <a:extLst>
              <a:ext uri="{FF2B5EF4-FFF2-40B4-BE49-F238E27FC236}">
                <a16:creationId xmlns:a16="http://schemas.microsoft.com/office/drawing/2014/main" id="{D739CA06-E418-46CA-9258-4D9CB1D46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648D3-C0B0-4114-AD36-5FF604A3193A}"/>
              </a:ext>
            </a:extLst>
          </p:cNvPr>
          <p:cNvSpPr>
            <a:spLocks noGrp="1"/>
          </p:cNvSpPr>
          <p:nvPr>
            <p:ph type="sldNum" sz="quarter" idx="12"/>
          </p:nvPr>
        </p:nvSpPr>
        <p:spPr/>
        <p:txBody>
          <a:bodyPr/>
          <a:lstStyle/>
          <a:p>
            <a:fld id="{10426374-6AEF-4A75-A9A7-FBC2CFD9E7E8}" type="slidenum">
              <a:rPr lang="en-US" smtClean="0"/>
              <a:t>‹#›</a:t>
            </a:fld>
            <a:endParaRPr lang="en-US"/>
          </a:p>
        </p:txBody>
      </p:sp>
    </p:spTree>
    <p:extLst>
      <p:ext uri="{BB962C8B-B14F-4D97-AF65-F5344CB8AC3E}">
        <p14:creationId xmlns:p14="http://schemas.microsoft.com/office/powerpoint/2010/main" val="2343536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9AE17E-07D8-46AB-A45A-1575BDB65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26CAB-0A2E-4002-B08C-BDCF4C9D4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9B6B-520D-4AB4-9785-382E9D770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E3074-939A-4341-8BE0-DB61115395C9}" type="datetimeFigureOut">
              <a:rPr lang="en-US" smtClean="0"/>
              <a:t>9/23/2024</a:t>
            </a:fld>
            <a:endParaRPr lang="en-US"/>
          </a:p>
        </p:txBody>
      </p:sp>
      <p:sp>
        <p:nvSpPr>
          <p:cNvPr id="5" name="Footer Placeholder 4">
            <a:extLst>
              <a:ext uri="{FF2B5EF4-FFF2-40B4-BE49-F238E27FC236}">
                <a16:creationId xmlns:a16="http://schemas.microsoft.com/office/drawing/2014/main" id="{55E3B96D-7F87-44EB-8AFC-8C5E725E9E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6B564-7E55-4E88-94C0-AD3BC60F0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26374-6AEF-4A75-A9A7-FBC2CFD9E7E8}" type="slidenum">
              <a:rPr lang="en-US" smtClean="0"/>
              <a:t>‹#›</a:t>
            </a:fld>
            <a:endParaRPr lang="en-US"/>
          </a:p>
        </p:txBody>
      </p:sp>
    </p:spTree>
    <p:extLst>
      <p:ext uri="{BB962C8B-B14F-4D97-AF65-F5344CB8AC3E}">
        <p14:creationId xmlns:p14="http://schemas.microsoft.com/office/powerpoint/2010/main" val="27219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hyperlink" Target="http://images.google.co.uk/imgres?imgurl=http://upload.wikimedia.org/wikipedia/commons/e/ed/US_map_-_states-fr.png&amp;imgrefurl=http://commons.wikimedia.org/wiki/File:US_map_-_states-fr.png&amp;usg=__cKu1T_rLH8u5vxAPpMHPzIyx_iE=&amp;h=1003&amp;w=1480&amp;sz=304&amp;hl=en&amp;start=18&amp;tbnid=W3MhNSGdj0vVkM:&amp;tbnh=102&amp;tbnw=150&amp;prev=/images%3Fq%3Dmap%2Bof%2BUS%2Bstates%26gbv%3D2%26hl%3Den%26safe%3Doff%26sa%3D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uk/imgres?imgurl=http://www.finfacts.com/irelandbusinessnews/uploads/gold3.jpg&amp;imgrefurl=http://www.finfacts.com/irelandbusinessnews/publish/article_10008963.shtml&amp;h=311&amp;w=390&amp;sz=22&amp;hl=en&amp;start=3&amp;tbnid=zJvSF_8zO8bbeM:&amp;tbnh=98&amp;tbnw=123&amp;prev=/images%3Fq%3Dgold%26gbv%3D2%26ndsp%3D20%26hl%3Den%26safe%3Doff%26sa%3DN" TargetMode="Externa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mages.google.co.uk/imgres?imgurl=http://www.finfacts.com/irelandbusinessnews/uploads/gold3.jpg&amp;imgrefurl=http://www.finfacts.com/irelandbusinessnews/publish/article_10008963.shtml&amp;h=311&amp;w=390&amp;sz=22&amp;hl=en&amp;start=3&amp;tbnid=zJvSF_8zO8bbeM:&amp;tbnh=98&amp;tbnw=123&amp;prev=/images%3Fq%3Dgold%26gbv%3D2%26ndsp%3D20%26hl%3Den%26safe%3Doff%26sa%3DN"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happyplanetindex.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VKTXSBS4Ok8"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oecdbetterlifeindex.or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ons.gov.uk/peoplepopulationandcommunity/wellbeing" TargetMode="External"/><Relationship Id="rId5" Type="http://schemas.openxmlformats.org/officeDocument/2006/relationships/hyperlink" Target="https://www.stats.govt.nz/information-releases/wellbeing-statistics-september-2020-quarter" TargetMode="Externa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51584" y="5157192"/>
            <a:ext cx="6400800" cy="1201688"/>
          </a:xfrm>
        </p:spPr>
        <p:txBody>
          <a:bodyPr/>
          <a:lstStyle/>
          <a:p>
            <a:r>
              <a:rPr lang="en-US" dirty="0"/>
              <a:t>Martin GUZI</a:t>
            </a:r>
          </a:p>
          <a:p>
            <a:r>
              <a:rPr lang="en-US" dirty="0"/>
              <a:t>martin.guzi@econ.muni.cz</a:t>
            </a:r>
          </a:p>
        </p:txBody>
      </p:sp>
      <p:sp>
        <p:nvSpPr>
          <p:cNvPr id="4" name="TextBox 3"/>
          <p:cNvSpPr txBox="1"/>
          <p:nvPr/>
        </p:nvSpPr>
        <p:spPr>
          <a:xfrm>
            <a:off x="688625" y="2204865"/>
            <a:ext cx="11281702" cy="2062103"/>
          </a:xfrm>
          <a:prstGeom prst="rect">
            <a:avLst/>
          </a:prstGeom>
          <a:noFill/>
        </p:spPr>
        <p:txBody>
          <a:bodyPr wrap="square" rtlCol="0">
            <a:spAutoFit/>
          </a:bodyPr>
          <a:lstStyle/>
          <a:p>
            <a:pPr algn="ctr"/>
            <a:r>
              <a:rPr lang="en-US" sz="4800" b="1" dirty="0"/>
              <a:t>In pursuit of happiness </a:t>
            </a:r>
            <a:br>
              <a:rPr lang="en-US" sz="4800" b="1" dirty="0"/>
            </a:br>
            <a:r>
              <a:rPr lang="en-US" sz="4800" b="1" dirty="0"/>
              <a:t>and job satisfaction</a:t>
            </a:r>
          </a:p>
          <a:p>
            <a:pPr algn="ctr"/>
            <a:r>
              <a:rPr lang="en-US" sz="3200"/>
              <a:t>Week 1</a:t>
            </a:r>
            <a:endParaRPr lang="en-US" sz="3200" dirty="0"/>
          </a:p>
        </p:txBody>
      </p:sp>
      <p:sp>
        <p:nvSpPr>
          <p:cNvPr id="8" name="Title 1">
            <a:extLst>
              <a:ext uri="{FF2B5EF4-FFF2-40B4-BE49-F238E27FC236}">
                <a16:creationId xmlns:a16="http://schemas.microsoft.com/office/drawing/2014/main" id="{932CE1DF-1296-469E-800B-A0664129F142}"/>
              </a:ext>
            </a:extLst>
          </p:cNvPr>
          <p:cNvSpPr txBox="1">
            <a:spLocks/>
          </p:cNvSpPr>
          <p:nvPr/>
        </p:nvSpPr>
        <p:spPr>
          <a:xfrm>
            <a:off x="2237184" y="575977"/>
            <a:ext cx="8229600"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2800" b="1" dirty="0">
                <a:solidFill>
                  <a:schemeClr val="bg1">
                    <a:lumMod val="75000"/>
                  </a:schemeClr>
                </a:solidFill>
                <a:latin typeface="+mn-lt"/>
              </a:rPr>
              <a:t>Applied Research in Public Policy Making</a:t>
            </a:r>
            <a:br>
              <a:rPr lang="en-US" sz="2800" b="1" dirty="0">
                <a:solidFill>
                  <a:schemeClr val="bg1">
                    <a:lumMod val="75000"/>
                  </a:schemeClr>
                </a:solidFill>
                <a:latin typeface="+mn-lt"/>
              </a:rPr>
            </a:br>
            <a:r>
              <a:rPr lang="en-US" sz="2800" b="1" dirty="0">
                <a:solidFill>
                  <a:schemeClr val="bg1">
                    <a:lumMod val="75000"/>
                  </a:schemeClr>
                </a:solidFill>
                <a:latin typeface="+mn-lt"/>
              </a:rPr>
              <a:t>Fall 2024</a:t>
            </a:r>
            <a:endParaRPr lang="sk-SK" sz="3200" dirty="0">
              <a:latin typeface="+mn-lt"/>
            </a:endParaRPr>
          </a:p>
        </p:txBody>
      </p:sp>
    </p:spTree>
    <p:extLst>
      <p:ext uri="{BB962C8B-B14F-4D97-AF65-F5344CB8AC3E}">
        <p14:creationId xmlns:p14="http://schemas.microsoft.com/office/powerpoint/2010/main" val="23982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017C-6CC6-43D0-864B-5F7835DA3637}"/>
              </a:ext>
            </a:extLst>
          </p:cNvPr>
          <p:cNvSpPr>
            <a:spLocks noGrp="1"/>
          </p:cNvSpPr>
          <p:nvPr>
            <p:ph type="title"/>
          </p:nvPr>
        </p:nvSpPr>
        <p:spPr/>
        <p:txBody>
          <a:bodyPr/>
          <a:lstStyle/>
          <a:p>
            <a:r>
              <a:rPr lang="sk-SK" dirty="0" err="1"/>
              <a:t>Cantril’s</a:t>
            </a:r>
            <a:r>
              <a:rPr lang="sk-SK" dirty="0"/>
              <a:t> </a:t>
            </a:r>
            <a:r>
              <a:rPr lang="sk-SK" dirty="0" err="1"/>
              <a:t>Ladder</a:t>
            </a:r>
            <a:endParaRPr lang="en-US" dirty="0"/>
          </a:p>
        </p:txBody>
      </p:sp>
      <p:sp>
        <p:nvSpPr>
          <p:cNvPr id="3" name="Content Placeholder 2">
            <a:extLst>
              <a:ext uri="{FF2B5EF4-FFF2-40B4-BE49-F238E27FC236}">
                <a16:creationId xmlns:a16="http://schemas.microsoft.com/office/drawing/2014/main" id="{1877B11A-B037-4DF6-B937-15186479F315}"/>
              </a:ext>
            </a:extLst>
          </p:cNvPr>
          <p:cNvSpPr>
            <a:spLocks noGrp="1"/>
          </p:cNvSpPr>
          <p:nvPr>
            <p:ph idx="1"/>
          </p:nvPr>
        </p:nvSpPr>
        <p:spPr>
          <a:xfrm>
            <a:off x="838200" y="1825625"/>
            <a:ext cx="7449589" cy="4351338"/>
          </a:xfrm>
        </p:spPr>
        <p:txBody>
          <a:bodyPr>
            <a:normAutofit/>
          </a:bodyPr>
          <a:lstStyle/>
          <a:p>
            <a:r>
              <a:rPr lang="en-US" dirty="0"/>
              <a:t>Please imagine a ladder with steps numbered from 0 at the bottom to 10 at the top. Suppose we say that the top of the ladder represents the best possible life for you and the bottom of the ladder represents the worst possible life for you. If the top step is 10 and the bottom step is 0, on which step of the ladder do you feel you personally stand at the present time? </a:t>
            </a:r>
            <a:endParaRPr lang="sk-SK" dirty="0"/>
          </a:p>
        </p:txBody>
      </p:sp>
      <p:pic>
        <p:nvPicPr>
          <p:cNvPr id="1026" name="Picture 2" descr="Quality of life ladder. Notes: Derived from Cantril's self-anchoring ladder [50]. An error resulted in 8 rungs being presented in the paper-based version whereas 10 rungs were presented in the computer version. To remedy this, we rescaled the QOL-ladder for the computer- and paper-based versions to their common denominator by multiplying the computer-based version of the QOL-ladder by 0.8 and rounding the resulting scores to zero decimals.">
            <a:extLst>
              <a:ext uri="{FF2B5EF4-FFF2-40B4-BE49-F238E27FC236}">
                <a16:creationId xmlns:a16="http://schemas.microsoft.com/office/drawing/2014/main" id="{06AA7822-8AA4-460E-9CF5-1A76EF60D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0" t="-1244" r="-727" b="1244"/>
          <a:stretch/>
        </p:blipFill>
        <p:spPr bwMode="auto">
          <a:xfrm>
            <a:off x="8546192" y="1872081"/>
            <a:ext cx="2942644" cy="27639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305AA1-9A05-456C-A240-6416AF734E93}"/>
              </a:ext>
            </a:extLst>
          </p:cNvPr>
          <p:cNvSpPr/>
          <p:nvPr/>
        </p:nvSpPr>
        <p:spPr>
          <a:xfrm>
            <a:off x="567894" y="6085522"/>
            <a:ext cx="11179345" cy="369332"/>
          </a:xfrm>
          <a:prstGeom prst="rect">
            <a:avLst/>
          </a:prstGeom>
        </p:spPr>
        <p:txBody>
          <a:bodyPr wrap="square">
            <a:spAutoFit/>
          </a:bodyPr>
          <a:lstStyle/>
          <a:p>
            <a:r>
              <a:rPr lang="sk-SK" dirty="0" err="1">
                <a:solidFill>
                  <a:srgbClr val="222222"/>
                </a:solidFill>
                <a:latin typeface="Arial" panose="020B0604020202020204" pitchFamily="34" charset="0"/>
              </a:rPr>
              <a:t>Named</a:t>
            </a:r>
            <a:r>
              <a:rPr lang="sk-SK" dirty="0">
                <a:solidFill>
                  <a:srgbClr val="222222"/>
                </a:solidFill>
                <a:latin typeface="Arial" panose="020B0604020202020204" pitchFamily="34" charset="0"/>
              </a:rPr>
              <a:t> </a:t>
            </a:r>
            <a:r>
              <a:rPr lang="sk-SK" dirty="0" err="1">
                <a:solidFill>
                  <a:srgbClr val="222222"/>
                </a:solidFill>
                <a:latin typeface="Arial" panose="020B0604020202020204" pitchFamily="34" charset="0"/>
              </a:rPr>
              <a:t>after</a:t>
            </a:r>
            <a:r>
              <a:rPr lang="sk-SK" dirty="0">
                <a:solidFill>
                  <a:srgbClr val="222222"/>
                </a:solidFill>
                <a:latin typeface="Arial" panose="020B0604020202020204" pitchFamily="34" charset="0"/>
              </a:rPr>
              <a:t> </a:t>
            </a:r>
            <a:r>
              <a:rPr lang="en-US" dirty="0">
                <a:solidFill>
                  <a:srgbClr val="222222"/>
                </a:solidFill>
                <a:latin typeface="Arial" panose="020B0604020202020204" pitchFamily="34" charset="0"/>
              </a:rPr>
              <a:t>Albert Hadley </a:t>
            </a:r>
            <a:r>
              <a:rPr lang="en-US" dirty="0" err="1">
                <a:solidFill>
                  <a:srgbClr val="222222"/>
                </a:solidFill>
                <a:latin typeface="Arial" panose="020B0604020202020204" pitchFamily="34" charset="0"/>
              </a:rPr>
              <a:t>Cantril</a:t>
            </a:r>
            <a:r>
              <a:rPr lang="sk-SK" dirty="0">
                <a:solidFill>
                  <a:srgbClr val="222222"/>
                </a:solidFill>
                <a:latin typeface="Arial" panose="020B0604020202020204" pitchFamily="34" charset="0"/>
              </a:rPr>
              <a:t> </a:t>
            </a:r>
            <a:r>
              <a:rPr lang="en-US" dirty="0">
                <a:solidFill>
                  <a:srgbClr val="222222"/>
                </a:solidFill>
                <a:latin typeface="Arial" panose="020B0604020202020204" pitchFamily="34" charset="0"/>
              </a:rPr>
              <a:t>(1906</a:t>
            </a:r>
            <a:r>
              <a:rPr lang="sk-SK" dirty="0">
                <a:solidFill>
                  <a:srgbClr val="222222"/>
                </a:solidFill>
                <a:latin typeface="Arial" panose="020B0604020202020204" pitchFamily="34" charset="0"/>
              </a:rPr>
              <a:t>-</a:t>
            </a:r>
            <a:r>
              <a:rPr lang="en-US" dirty="0">
                <a:solidFill>
                  <a:srgbClr val="222222"/>
                </a:solidFill>
                <a:latin typeface="Arial" panose="020B0604020202020204" pitchFamily="34" charset="0"/>
              </a:rPr>
              <a:t>1969)</a:t>
            </a:r>
            <a:r>
              <a:rPr lang="sk-SK" dirty="0">
                <a:solidFill>
                  <a:srgbClr val="222222"/>
                </a:solidFill>
                <a:latin typeface="Arial" panose="020B0604020202020204" pitchFamily="34" charset="0"/>
              </a:rPr>
              <a:t>, </a:t>
            </a:r>
            <a:r>
              <a:rPr lang="en-US" dirty="0">
                <a:solidFill>
                  <a:srgbClr val="222222"/>
                </a:solidFill>
                <a:latin typeface="Arial" panose="020B0604020202020204" pitchFamily="34" charset="0"/>
              </a:rPr>
              <a:t>who developed and used it in surveys. </a:t>
            </a:r>
            <a:endParaRPr lang="en-US" dirty="0"/>
          </a:p>
        </p:txBody>
      </p:sp>
    </p:spTree>
    <p:extLst>
      <p:ext uri="{BB962C8B-B14F-4D97-AF65-F5344CB8AC3E}">
        <p14:creationId xmlns:p14="http://schemas.microsoft.com/office/powerpoint/2010/main" val="354218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017C-6CC6-43D0-864B-5F7835DA3637}"/>
              </a:ext>
            </a:extLst>
          </p:cNvPr>
          <p:cNvSpPr>
            <a:spLocks noGrp="1"/>
          </p:cNvSpPr>
          <p:nvPr>
            <p:ph type="title"/>
          </p:nvPr>
        </p:nvSpPr>
        <p:spPr/>
        <p:txBody>
          <a:bodyPr/>
          <a:lstStyle/>
          <a:p>
            <a:r>
              <a:rPr lang="sk-SK" dirty="0" err="1"/>
              <a:t>Cantril’s</a:t>
            </a:r>
            <a:r>
              <a:rPr lang="sk-SK" dirty="0"/>
              <a:t> </a:t>
            </a:r>
            <a:r>
              <a:rPr lang="sk-SK" dirty="0" err="1"/>
              <a:t>Ladder</a:t>
            </a:r>
            <a:endParaRPr lang="en-US" dirty="0"/>
          </a:p>
        </p:txBody>
      </p:sp>
      <p:pic>
        <p:nvPicPr>
          <p:cNvPr id="1026" name="Picture 2" descr="Quality of life ladder. Notes: Derived from Cantril's self-anchoring ladder [50]. An error resulted in 8 rungs being presented in the paper-based version whereas 10 rungs were presented in the computer version. To remedy this, we rescaled the QOL-ladder for the computer- and paper-based versions to their common denominator by multiplying the computer-based version of the QOL-ladder by 0.8 and rounding the resulting scores to zero decimals.">
            <a:extLst>
              <a:ext uri="{FF2B5EF4-FFF2-40B4-BE49-F238E27FC236}">
                <a16:creationId xmlns:a16="http://schemas.microsoft.com/office/drawing/2014/main" id="{06AA7822-8AA4-460E-9CF5-1A76EF60D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0" t="-1244" r="-727" b="1244"/>
          <a:stretch/>
        </p:blipFill>
        <p:spPr bwMode="auto">
          <a:xfrm>
            <a:off x="8546192" y="1872081"/>
            <a:ext cx="2942644" cy="27639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305AA1-9A05-456C-A240-6416AF734E93}"/>
              </a:ext>
            </a:extLst>
          </p:cNvPr>
          <p:cNvSpPr/>
          <p:nvPr/>
        </p:nvSpPr>
        <p:spPr>
          <a:xfrm>
            <a:off x="567894" y="6085522"/>
            <a:ext cx="11179345" cy="369332"/>
          </a:xfrm>
          <a:prstGeom prst="rect">
            <a:avLst/>
          </a:prstGeom>
        </p:spPr>
        <p:txBody>
          <a:bodyPr wrap="square">
            <a:spAutoFit/>
          </a:bodyPr>
          <a:lstStyle/>
          <a:p>
            <a:r>
              <a:rPr lang="sk-SK" dirty="0" err="1">
                <a:solidFill>
                  <a:srgbClr val="222222"/>
                </a:solidFill>
                <a:latin typeface="Arial" panose="020B0604020202020204" pitchFamily="34" charset="0"/>
              </a:rPr>
              <a:t>Named</a:t>
            </a:r>
            <a:r>
              <a:rPr lang="sk-SK" dirty="0">
                <a:solidFill>
                  <a:srgbClr val="222222"/>
                </a:solidFill>
                <a:latin typeface="Arial" panose="020B0604020202020204" pitchFamily="34" charset="0"/>
              </a:rPr>
              <a:t> </a:t>
            </a:r>
            <a:r>
              <a:rPr lang="sk-SK" dirty="0" err="1">
                <a:solidFill>
                  <a:srgbClr val="222222"/>
                </a:solidFill>
                <a:latin typeface="Arial" panose="020B0604020202020204" pitchFamily="34" charset="0"/>
              </a:rPr>
              <a:t>after</a:t>
            </a:r>
            <a:r>
              <a:rPr lang="sk-SK" dirty="0">
                <a:solidFill>
                  <a:srgbClr val="222222"/>
                </a:solidFill>
                <a:latin typeface="Arial" panose="020B0604020202020204" pitchFamily="34" charset="0"/>
              </a:rPr>
              <a:t> </a:t>
            </a:r>
            <a:r>
              <a:rPr lang="en-US" dirty="0">
                <a:solidFill>
                  <a:srgbClr val="222222"/>
                </a:solidFill>
                <a:latin typeface="Arial" panose="020B0604020202020204" pitchFamily="34" charset="0"/>
              </a:rPr>
              <a:t>Albert Hadley </a:t>
            </a:r>
            <a:r>
              <a:rPr lang="en-US" dirty="0" err="1">
                <a:solidFill>
                  <a:srgbClr val="222222"/>
                </a:solidFill>
                <a:latin typeface="Arial" panose="020B0604020202020204" pitchFamily="34" charset="0"/>
              </a:rPr>
              <a:t>Cantril</a:t>
            </a:r>
            <a:r>
              <a:rPr lang="sk-SK" dirty="0">
                <a:solidFill>
                  <a:srgbClr val="222222"/>
                </a:solidFill>
                <a:latin typeface="Arial" panose="020B0604020202020204" pitchFamily="34" charset="0"/>
              </a:rPr>
              <a:t> </a:t>
            </a:r>
            <a:r>
              <a:rPr lang="en-US" dirty="0">
                <a:solidFill>
                  <a:srgbClr val="222222"/>
                </a:solidFill>
                <a:latin typeface="Arial" panose="020B0604020202020204" pitchFamily="34" charset="0"/>
              </a:rPr>
              <a:t>(1906</a:t>
            </a:r>
            <a:r>
              <a:rPr lang="sk-SK" dirty="0">
                <a:solidFill>
                  <a:srgbClr val="222222"/>
                </a:solidFill>
                <a:latin typeface="Arial" panose="020B0604020202020204" pitchFamily="34" charset="0"/>
              </a:rPr>
              <a:t>-</a:t>
            </a:r>
            <a:r>
              <a:rPr lang="en-US" dirty="0">
                <a:solidFill>
                  <a:srgbClr val="222222"/>
                </a:solidFill>
                <a:latin typeface="Arial" panose="020B0604020202020204" pitchFamily="34" charset="0"/>
              </a:rPr>
              <a:t>1969)</a:t>
            </a:r>
            <a:r>
              <a:rPr lang="sk-SK" dirty="0">
                <a:solidFill>
                  <a:srgbClr val="222222"/>
                </a:solidFill>
                <a:latin typeface="Arial" panose="020B0604020202020204" pitchFamily="34" charset="0"/>
              </a:rPr>
              <a:t>, </a:t>
            </a:r>
            <a:r>
              <a:rPr lang="en-US" dirty="0">
                <a:solidFill>
                  <a:srgbClr val="222222"/>
                </a:solidFill>
                <a:latin typeface="Arial" panose="020B0604020202020204" pitchFamily="34" charset="0"/>
              </a:rPr>
              <a:t>who developed and used it in surveys. </a:t>
            </a:r>
            <a:endParaRPr lang="en-US" dirty="0"/>
          </a:p>
        </p:txBody>
      </p:sp>
      <p:pic>
        <p:nvPicPr>
          <p:cNvPr id="1028" name="Picture 4" descr="Figure 5. Cantril’s Ladder, as illustrated in Pattern of Human Concerns (Cantril 1965:22–23). ">
            <a:extLst>
              <a:ext uri="{FF2B5EF4-FFF2-40B4-BE49-F238E27FC236}">
                <a16:creationId xmlns:a16="http://schemas.microsoft.com/office/drawing/2014/main" id="{33DD4F30-85B4-40FB-9FE0-5EAAE9CE8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54" y="1523180"/>
            <a:ext cx="10902286" cy="4242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B76A43-A610-4F77-8B9B-F86BCE611616}"/>
              </a:ext>
            </a:extLst>
          </p:cNvPr>
          <p:cNvPicPr>
            <a:picLocks noChangeAspect="1"/>
          </p:cNvPicPr>
          <p:nvPr/>
        </p:nvPicPr>
        <p:blipFill>
          <a:blip r:embed="rId2"/>
          <a:stretch>
            <a:fillRect/>
          </a:stretch>
        </p:blipFill>
        <p:spPr>
          <a:xfrm>
            <a:off x="0" y="54843"/>
            <a:ext cx="11653859" cy="6858000"/>
          </a:xfrm>
          <a:prstGeom prst="rect">
            <a:avLst/>
          </a:prstGeom>
        </p:spPr>
      </p:pic>
      <p:sp>
        <p:nvSpPr>
          <p:cNvPr id="6" name="Rectangle 5">
            <a:extLst>
              <a:ext uri="{FF2B5EF4-FFF2-40B4-BE49-F238E27FC236}">
                <a16:creationId xmlns:a16="http://schemas.microsoft.com/office/drawing/2014/main" id="{A60334B7-0318-407B-BD7B-3EDBF6767E8E}"/>
              </a:ext>
            </a:extLst>
          </p:cNvPr>
          <p:cNvSpPr/>
          <p:nvPr/>
        </p:nvSpPr>
        <p:spPr>
          <a:xfrm>
            <a:off x="2708522" y="6022796"/>
            <a:ext cx="7995337" cy="1200329"/>
          </a:xfrm>
          <a:prstGeom prst="rect">
            <a:avLst/>
          </a:prstGeom>
        </p:spPr>
        <p:txBody>
          <a:bodyPr wrap="square">
            <a:spAutoFit/>
          </a:bodyPr>
          <a:lstStyle/>
          <a:p>
            <a:r>
              <a:rPr lang="en-US" dirty="0">
                <a:solidFill>
                  <a:srgbClr val="333333"/>
                </a:solidFill>
                <a:latin typeface="Graphik"/>
              </a:rPr>
              <a:t>Figure 1: Average </a:t>
            </a:r>
            <a:r>
              <a:rPr lang="en-US" dirty="0" err="1">
                <a:solidFill>
                  <a:srgbClr val="333333"/>
                </a:solidFill>
                <a:latin typeface="Graphik"/>
              </a:rPr>
              <a:t>Cantril’s</a:t>
            </a:r>
            <a:r>
              <a:rPr lang="en-US" dirty="0">
                <a:solidFill>
                  <a:srgbClr val="333333"/>
                </a:solidFill>
                <a:latin typeface="Graphik"/>
              </a:rPr>
              <a:t> Ladder scores over the period 2012–2014</a:t>
            </a:r>
            <a:br>
              <a:rPr lang="en-US" dirty="0">
                <a:solidFill>
                  <a:srgbClr val="333333"/>
                </a:solidFill>
                <a:latin typeface="Graphik"/>
              </a:rPr>
            </a:br>
            <a:r>
              <a:rPr lang="en-US" dirty="0">
                <a:solidFill>
                  <a:srgbClr val="333333"/>
                </a:solidFill>
                <a:latin typeface="Graphik"/>
              </a:rPr>
              <a:t>(from World Happiness Report 2015).</a:t>
            </a:r>
            <a:r>
              <a:rPr lang="sk-SK" dirty="0">
                <a:solidFill>
                  <a:srgbClr val="333333"/>
                </a:solidFill>
                <a:latin typeface="Graphik"/>
              </a:rPr>
              <a:t> </a:t>
            </a:r>
            <a:r>
              <a:rPr lang="sk-SK" dirty="0" err="1">
                <a:solidFill>
                  <a:srgbClr val="333333"/>
                </a:solidFill>
                <a:latin typeface="Graphik"/>
              </a:rPr>
              <a:t>Data</a:t>
            </a:r>
            <a:r>
              <a:rPr lang="sk-SK" dirty="0">
                <a:solidFill>
                  <a:srgbClr val="333333"/>
                </a:solidFill>
                <a:latin typeface="Graphik"/>
              </a:rPr>
              <a:t>: </a:t>
            </a:r>
            <a:r>
              <a:rPr lang="sk-SK" dirty="0" err="1">
                <a:solidFill>
                  <a:srgbClr val="333333"/>
                </a:solidFill>
                <a:latin typeface="Graphik"/>
              </a:rPr>
              <a:t>Gallup</a:t>
            </a:r>
            <a:r>
              <a:rPr lang="sk-SK" dirty="0">
                <a:solidFill>
                  <a:srgbClr val="333333"/>
                </a:solidFill>
                <a:latin typeface="Graphik"/>
              </a:rPr>
              <a:t> </a:t>
            </a:r>
            <a:r>
              <a:rPr lang="sk-SK" dirty="0" err="1">
                <a:solidFill>
                  <a:srgbClr val="333333"/>
                </a:solidFill>
                <a:latin typeface="Graphik"/>
              </a:rPr>
              <a:t>World</a:t>
            </a:r>
            <a:r>
              <a:rPr lang="sk-SK" dirty="0">
                <a:solidFill>
                  <a:srgbClr val="333333"/>
                </a:solidFill>
                <a:latin typeface="Graphik"/>
              </a:rPr>
              <a:t> </a:t>
            </a:r>
            <a:r>
              <a:rPr lang="sk-SK" dirty="0" err="1">
                <a:solidFill>
                  <a:srgbClr val="333333"/>
                </a:solidFill>
                <a:latin typeface="Graphik"/>
              </a:rPr>
              <a:t>Poll</a:t>
            </a:r>
            <a:endParaRPr lang="en-US" dirty="0">
              <a:solidFill>
                <a:srgbClr val="333333"/>
              </a:solidFill>
              <a:latin typeface="Graphik"/>
            </a:endParaRPr>
          </a:p>
          <a:p>
            <a:br>
              <a:rPr lang="en-US" dirty="0"/>
            </a:br>
            <a:endParaRPr lang="en-US" dirty="0"/>
          </a:p>
        </p:txBody>
      </p:sp>
      <p:sp>
        <p:nvSpPr>
          <p:cNvPr id="7" name="Rectangle 6">
            <a:extLst>
              <a:ext uri="{FF2B5EF4-FFF2-40B4-BE49-F238E27FC236}">
                <a16:creationId xmlns:a16="http://schemas.microsoft.com/office/drawing/2014/main" id="{BB28D52E-A125-4C2E-AC40-63B1D54EF25A}"/>
              </a:ext>
            </a:extLst>
          </p:cNvPr>
          <p:cNvSpPr/>
          <p:nvPr/>
        </p:nvSpPr>
        <p:spPr>
          <a:xfrm>
            <a:off x="8734597" y="6433825"/>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96267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2A515-7877-4D7C-9EE2-14D10977FF92}"/>
              </a:ext>
            </a:extLst>
          </p:cNvPr>
          <p:cNvSpPr>
            <a:spLocks noGrp="1"/>
          </p:cNvSpPr>
          <p:nvPr>
            <p:ph idx="1"/>
          </p:nvPr>
        </p:nvSpPr>
        <p:spPr>
          <a:xfrm>
            <a:off x="6995440" y="701040"/>
            <a:ext cx="5013680" cy="5475923"/>
          </a:xfrm>
        </p:spPr>
        <p:txBody>
          <a:bodyPr/>
          <a:lstStyle/>
          <a:p>
            <a:r>
              <a:rPr lang="en-US" dirty="0"/>
              <a:t>Africa’s History of Depressed Happiness</a:t>
            </a:r>
          </a:p>
          <a:p>
            <a:r>
              <a:rPr lang="en-US" dirty="0"/>
              <a:t>There is a strong negative association between happiness and lived poverty.</a:t>
            </a:r>
          </a:p>
          <a:p>
            <a:r>
              <a:rPr lang="en-US" dirty="0"/>
              <a:t>Poor infrastructure </a:t>
            </a:r>
          </a:p>
          <a:p>
            <a:r>
              <a:rPr lang="en-US" dirty="0"/>
              <a:t>High religiosity</a:t>
            </a:r>
          </a:p>
          <a:p>
            <a:r>
              <a:rPr lang="en-US" dirty="0"/>
              <a:t>Optimist future life evaluations </a:t>
            </a:r>
          </a:p>
          <a:p>
            <a:endParaRPr lang="en-US" dirty="0"/>
          </a:p>
          <a:p>
            <a:endParaRPr lang="en-US" dirty="0"/>
          </a:p>
        </p:txBody>
      </p:sp>
      <p:pic>
        <p:nvPicPr>
          <p:cNvPr id="4" name="Picture 3">
            <a:extLst>
              <a:ext uri="{FF2B5EF4-FFF2-40B4-BE49-F238E27FC236}">
                <a16:creationId xmlns:a16="http://schemas.microsoft.com/office/drawing/2014/main" id="{800AB006-7A5E-4537-984D-6D89BA79CC56}"/>
              </a:ext>
            </a:extLst>
          </p:cNvPr>
          <p:cNvPicPr>
            <a:picLocks noChangeAspect="1"/>
          </p:cNvPicPr>
          <p:nvPr/>
        </p:nvPicPr>
        <p:blipFill>
          <a:blip r:embed="rId2"/>
          <a:stretch>
            <a:fillRect/>
          </a:stretch>
        </p:blipFill>
        <p:spPr>
          <a:xfrm>
            <a:off x="533120" y="314690"/>
            <a:ext cx="6462320" cy="6228620"/>
          </a:xfrm>
          <a:prstGeom prst="rect">
            <a:avLst/>
          </a:prstGeom>
        </p:spPr>
      </p:pic>
    </p:spTree>
    <p:extLst>
      <p:ext uri="{BB962C8B-B14F-4D97-AF65-F5344CB8AC3E}">
        <p14:creationId xmlns:p14="http://schemas.microsoft.com/office/powerpoint/2010/main" val="419902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012C-4EE4-46E7-6765-F1BEFCE08C0C}"/>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FC511270-3B5D-027E-6344-D65D128B0E85}"/>
              </a:ext>
            </a:extLst>
          </p:cNvPr>
          <p:cNvSpPr>
            <a:spLocks noGrp="1"/>
          </p:cNvSpPr>
          <p:nvPr>
            <p:ph idx="1"/>
          </p:nvPr>
        </p:nvSpPr>
        <p:spPr/>
        <p:txBody>
          <a:bodyPr/>
          <a:lstStyle/>
          <a:p>
            <a:endParaRPr lang="cs-CZ"/>
          </a:p>
        </p:txBody>
      </p:sp>
      <p:pic>
        <p:nvPicPr>
          <p:cNvPr id="5" name="Picture 4">
            <a:extLst>
              <a:ext uri="{FF2B5EF4-FFF2-40B4-BE49-F238E27FC236}">
                <a16:creationId xmlns:a16="http://schemas.microsoft.com/office/drawing/2014/main" id="{D3E960F2-1A71-3160-8782-DD10D22DCBAB}"/>
              </a:ext>
            </a:extLst>
          </p:cNvPr>
          <p:cNvPicPr>
            <a:picLocks noChangeAspect="1"/>
          </p:cNvPicPr>
          <p:nvPr/>
        </p:nvPicPr>
        <p:blipFill>
          <a:blip r:embed="rId2"/>
          <a:stretch>
            <a:fillRect/>
          </a:stretch>
        </p:blipFill>
        <p:spPr>
          <a:xfrm>
            <a:off x="1174455" y="0"/>
            <a:ext cx="9715500" cy="6858000"/>
          </a:xfrm>
          <a:prstGeom prst="rect">
            <a:avLst/>
          </a:prstGeom>
        </p:spPr>
      </p:pic>
    </p:spTree>
    <p:extLst>
      <p:ext uri="{BB962C8B-B14F-4D97-AF65-F5344CB8AC3E}">
        <p14:creationId xmlns:p14="http://schemas.microsoft.com/office/powerpoint/2010/main" val="136832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521F-841C-E0AC-803D-076987136DD6}"/>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BD7FE707-1EAE-0C7B-CDEF-6EB005CA8D16}"/>
              </a:ext>
            </a:extLst>
          </p:cNvPr>
          <p:cNvSpPr>
            <a:spLocks noGrp="1"/>
          </p:cNvSpPr>
          <p:nvPr>
            <p:ph idx="1"/>
          </p:nvPr>
        </p:nvSpPr>
        <p:spPr/>
        <p:txBody>
          <a:bodyPr/>
          <a:lstStyle/>
          <a:p>
            <a:endParaRPr lang="cs-CZ"/>
          </a:p>
        </p:txBody>
      </p:sp>
      <p:pic>
        <p:nvPicPr>
          <p:cNvPr id="5" name="Picture 4">
            <a:extLst>
              <a:ext uri="{FF2B5EF4-FFF2-40B4-BE49-F238E27FC236}">
                <a16:creationId xmlns:a16="http://schemas.microsoft.com/office/drawing/2014/main" id="{27C23CBE-80AE-0AF2-C4F0-564E2B887BF5}"/>
              </a:ext>
            </a:extLst>
          </p:cNvPr>
          <p:cNvPicPr>
            <a:picLocks noChangeAspect="1"/>
          </p:cNvPicPr>
          <p:nvPr/>
        </p:nvPicPr>
        <p:blipFill>
          <a:blip r:embed="rId2"/>
          <a:stretch>
            <a:fillRect/>
          </a:stretch>
        </p:blipFill>
        <p:spPr>
          <a:xfrm>
            <a:off x="3335745" y="0"/>
            <a:ext cx="5407096" cy="6858000"/>
          </a:xfrm>
          <a:prstGeom prst="rect">
            <a:avLst/>
          </a:prstGeom>
        </p:spPr>
      </p:pic>
    </p:spTree>
    <p:extLst>
      <p:ext uri="{BB962C8B-B14F-4D97-AF65-F5344CB8AC3E}">
        <p14:creationId xmlns:p14="http://schemas.microsoft.com/office/powerpoint/2010/main" val="211564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617C0B3C-BB10-470D-AD58-ADCA8E365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40340"/>
            <a:ext cx="9658350" cy="6817659"/>
          </a:xfrm>
          <a:prstGeom prst="rect">
            <a:avLst/>
          </a:prstGeom>
        </p:spPr>
      </p:pic>
    </p:spTree>
    <p:extLst>
      <p:ext uri="{BB962C8B-B14F-4D97-AF65-F5344CB8AC3E}">
        <p14:creationId xmlns:p14="http://schemas.microsoft.com/office/powerpoint/2010/main" val="245054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6574-D182-4550-A7C5-1E6390A1909F}"/>
              </a:ext>
            </a:extLst>
          </p:cNvPr>
          <p:cNvPicPr>
            <a:picLocks noChangeAspect="1"/>
          </p:cNvPicPr>
          <p:nvPr/>
        </p:nvPicPr>
        <p:blipFill>
          <a:blip r:embed="rId3"/>
          <a:stretch>
            <a:fillRect/>
          </a:stretch>
        </p:blipFill>
        <p:spPr>
          <a:xfrm>
            <a:off x="1524000" y="0"/>
            <a:ext cx="9144000" cy="6858000"/>
          </a:xfrm>
          <a:prstGeom prst="rect">
            <a:avLst/>
          </a:prstGeom>
        </p:spPr>
      </p:pic>
      <p:sp>
        <p:nvSpPr>
          <p:cNvPr id="3" name="Rectangle 2">
            <a:extLst>
              <a:ext uri="{FF2B5EF4-FFF2-40B4-BE49-F238E27FC236}">
                <a16:creationId xmlns:a16="http://schemas.microsoft.com/office/drawing/2014/main" id="{2B943E8C-F77F-4E3F-9CA5-922F1A72260F}"/>
              </a:ext>
            </a:extLst>
          </p:cNvPr>
          <p:cNvSpPr/>
          <p:nvPr/>
        </p:nvSpPr>
        <p:spPr>
          <a:xfrm>
            <a:off x="1524000" y="6596390"/>
            <a:ext cx="2831224" cy="261610"/>
          </a:xfrm>
          <a:prstGeom prst="rect">
            <a:avLst/>
          </a:prstGeom>
        </p:spPr>
        <p:txBody>
          <a:bodyPr wrap="none">
            <a:spAutoFit/>
          </a:bodyPr>
          <a:lstStyle/>
          <a:p>
            <a:r>
              <a:rPr lang="cs-CZ" sz="1100" dirty="0"/>
              <a:t>https://vemaps.com/europe-facts/eu-facts-02</a:t>
            </a:r>
          </a:p>
        </p:txBody>
      </p:sp>
    </p:spTree>
    <p:extLst>
      <p:ext uri="{BB962C8B-B14F-4D97-AF65-F5344CB8AC3E}">
        <p14:creationId xmlns:p14="http://schemas.microsoft.com/office/powerpoint/2010/main" val="1414194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a:extLst>
              <a:ext uri="{FF2B5EF4-FFF2-40B4-BE49-F238E27FC236}">
                <a16:creationId xmlns:a16="http://schemas.microsoft.com/office/drawing/2014/main" id="{4E9425D6-7D0A-4BEA-A43A-9C27F965EF2E}"/>
              </a:ext>
            </a:extLst>
          </p:cNvPr>
          <p:cNvSpPr txBox="1">
            <a:spLocks noGrp="1"/>
          </p:cNvSpPr>
          <p:nvPr/>
        </p:nvSpPr>
        <p:spPr bwMode="auto">
          <a:xfrm>
            <a:off x="1608139" y="6242050"/>
            <a:ext cx="587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06F37E-F8F5-4A22-8606-0A19DAA78355}" type="slidenum">
              <a:rPr lang="en-GB" altLang="en-US" sz="2600" b="1">
                <a:solidFill>
                  <a:schemeClr val="bg1"/>
                </a:solidFill>
              </a:rPr>
              <a:pPr eaLnBrk="1" hangingPunct="1"/>
              <a:t>18</a:t>
            </a:fld>
            <a:endParaRPr lang="en-GB" altLang="en-US" sz="2600" b="1">
              <a:solidFill>
                <a:schemeClr val="bg1"/>
              </a:solidFill>
            </a:endParaRPr>
          </a:p>
        </p:txBody>
      </p:sp>
      <p:sp>
        <p:nvSpPr>
          <p:cNvPr id="162819" name="Rectangle 3">
            <a:extLst>
              <a:ext uri="{FF2B5EF4-FFF2-40B4-BE49-F238E27FC236}">
                <a16:creationId xmlns:a16="http://schemas.microsoft.com/office/drawing/2014/main" id="{421E59F6-D093-4B88-8D93-11D9484378C1}"/>
              </a:ext>
            </a:extLst>
          </p:cNvPr>
          <p:cNvSpPr>
            <a:spLocks noGrp="1" noChangeArrowheads="1"/>
          </p:cNvSpPr>
          <p:nvPr>
            <p:ph type="body" idx="4294967295"/>
          </p:nvPr>
        </p:nvSpPr>
        <p:spPr>
          <a:xfrm>
            <a:off x="884555" y="127000"/>
            <a:ext cx="10422889" cy="936625"/>
          </a:xfrm>
        </p:spPr>
        <p:txBody>
          <a:bodyPr/>
          <a:lstStyle/>
          <a:p>
            <a:pPr>
              <a:lnSpc>
                <a:spcPct val="90000"/>
              </a:lnSpc>
              <a:buFontTx/>
              <a:buNone/>
              <a:defRPr/>
            </a:pPr>
            <a:r>
              <a:rPr lang="en-US" b="1" dirty="0">
                <a:latin typeface="+mj-lt"/>
              </a:rPr>
              <a:t>   Are objective and subjective data on quality-of-life correlated?</a:t>
            </a:r>
          </a:p>
        </p:txBody>
      </p:sp>
      <p:pic>
        <p:nvPicPr>
          <p:cNvPr id="139268" name="Picture 4">
            <a:extLst>
              <a:ext uri="{FF2B5EF4-FFF2-40B4-BE49-F238E27FC236}">
                <a16:creationId xmlns:a16="http://schemas.microsoft.com/office/drawing/2014/main" id="{8EF2D95E-DC31-4CEE-8E57-2A40A1335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20" y="1119188"/>
            <a:ext cx="6588125"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DF22B66-51F6-46AE-B6D5-9590F5FE1288}"/>
              </a:ext>
            </a:extLst>
          </p:cNvPr>
          <p:cNvSpPr/>
          <p:nvPr/>
        </p:nvSpPr>
        <p:spPr>
          <a:xfrm>
            <a:off x="7250654" y="944897"/>
            <a:ext cx="4941346" cy="4745915"/>
          </a:xfrm>
          <a:prstGeom prst="rect">
            <a:avLst/>
          </a:prstGeom>
        </p:spPr>
        <p:txBody>
          <a:bodyPr wrap="square">
            <a:spAutoFit/>
          </a:bodyPr>
          <a:lstStyle/>
          <a:p>
            <a:pPr marL="285750" indent="-285750">
              <a:buFont typeface="Arial" panose="020B0604020202020204" pitchFamily="34" charset="0"/>
              <a:buChar char="•"/>
            </a:pPr>
            <a:r>
              <a:rPr lang="en-GB" altLang="en-US" b="1" dirty="0"/>
              <a:t>1.3 million randomly sampled Americans</a:t>
            </a:r>
          </a:p>
          <a:p>
            <a:r>
              <a:rPr lang="en-GB" altLang="en-US" b="1" dirty="0"/>
              <a:t>2005 to 2008</a:t>
            </a:r>
          </a:p>
          <a:p>
            <a:pPr marL="285750" indent="-285750">
              <a:buFont typeface="Arial" panose="020B0604020202020204" pitchFamily="34" charset="0"/>
              <a:buChar char="•"/>
            </a:pPr>
            <a:r>
              <a:rPr lang="en-US" altLang="en-US" b="1" dirty="0"/>
              <a:t>Quality of life is based on data on Precipitation, Humidity, Heating Degree Days, Cooling Degree Days, Wind Speed, Sunshine, Coast, Inland Water, Federal Land, Visitors to National Parks</a:t>
            </a:r>
            <a:r>
              <a:rPr lang="en-US" altLang="en-US" dirty="0"/>
              <a:t>, </a:t>
            </a:r>
            <a:r>
              <a:rPr lang="en-US" altLang="en-US" b="1" dirty="0"/>
              <a:t>Visitors to State Parks, Number of hazardous waste sites       Environmental Regulation Leniency, Commuting Time, Violent Crime Rate, Air Quality-Ozone, Air Quality-Carbon Monoxide, Student-teacher ratio, State and local taxes on property, income and sales and other, State and local expenditures on higher education, public welfare, highways, and corrections, Cost-of-living   </a:t>
            </a:r>
            <a:endParaRPr lang="en-US" altLang="en-US" dirty="0"/>
          </a:p>
          <a:p>
            <a:pPr>
              <a:lnSpc>
                <a:spcPct val="80000"/>
              </a:lnSpc>
            </a:pPr>
            <a:endParaRPr lang="en-US" altLang="en-US" b="1" dirty="0"/>
          </a:p>
          <a:p>
            <a:endParaRPr lang="en-US" altLang="en-US" b="1" dirty="0"/>
          </a:p>
        </p:txBody>
      </p:sp>
      <p:pic>
        <p:nvPicPr>
          <p:cNvPr id="6" name="Picture 4" descr="US_map_-_states-fr">
            <a:hlinkClick r:id="rId4"/>
            <a:extLst>
              <a:ext uri="{FF2B5EF4-FFF2-40B4-BE49-F238E27FC236}">
                <a16:creationId xmlns:a16="http://schemas.microsoft.com/office/drawing/2014/main" id="{4FCFEEB0-937D-430B-B3E4-CEE908CDD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6235" y="5224880"/>
            <a:ext cx="1889655" cy="128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barn(inVertical)">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5307B55-C1D4-4FE4-BB02-C7C07347F11F}"/>
              </a:ext>
            </a:extLst>
          </p:cNvPr>
          <p:cNvSpPr>
            <a:spLocks noGrp="1" noChangeArrowheads="1"/>
          </p:cNvSpPr>
          <p:nvPr>
            <p:ph type="title"/>
          </p:nvPr>
        </p:nvSpPr>
        <p:spPr/>
        <p:txBody>
          <a:bodyPr/>
          <a:lstStyle/>
          <a:p>
            <a:pPr eaLnBrk="1" hangingPunct="1"/>
            <a:r>
              <a:rPr lang="en-GB" altLang="en-US" sz="4000" b="1" dirty="0">
                <a:solidFill>
                  <a:srgbClr val="666699"/>
                </a:solidFill>
              </a:rPr>
              <a:t>Across US states:</a:t>
            </a:r>
          </a:p>
        </p:txBody>
      </p:sp>
      <p:sp>
        <p:nvSpPr>
          <p:cNvPr id="150531" name="Rectangle 3">
            <a:extLst>
              <a:ext uri="{FF2B5EF4-FFF2-40B4-BE49-F238E27FC236}">
                <a16:creationId xmlns:a16="http://schemas.microsoft.com/office/drawing/2014/main" id="{5B064FFE-7551-40D5-90EC-13828C1970DF}"/>
              </a:ext>
            </a:extLst>
          </p:cNvPr>
          <p:cNvSpPr>
            <a:spLocks noGrp="1" noChangeArrowheads="1"/>
          </p:cNvSpPr>
          <p:nvPr>
            <p:ph type="body" idx="1"/>
          </p:nvPr>
        </p:nvSpPr>
        <p:spPr/>
        <p:txBody>
          <a:bodyPr/>
          <a:lstStyle/>
          <a:p>
            <a:pPr eaLnBrk="1" hangingPunct="1">
              <a:buFontTx/>
              <a:buNone/>
            </a:pPr>
            <a:r>
              <a:rPr lang="en-GB" altLang="en-US" dirty="0"/>
              <a:t> </a:t>
            </a:r>
            <a:r>
              <a:rPr lang="en-GB" altLang="en-US" sz="4800" b="1" dirty="0"/>
              <a:t>	</a:t>
            </a:r>
            <a:r>
              <a:rPr lang="en-GB" altLang="en-US" sz="3600" b="1" dirty="0"/>
              <a:t>There is a match between life-satisfaction scores (subjective data) and the quality of life calculated using (only) non-subjective data</a:t>
            </a:r>
            <a:r>
              <a:rPr lang="en-GB" altLang="en-US" sz="4000" b="1" dirty="0"/>
              <a:t>.</a:t>
            </a:r>
          </a:p>
          <a:p>
            <a:pPr eaLnBrk="1" hangingPunct="1">
              <a:buFontTx/>
              <a:buNone/>
            </a:pPr>
            <a:endParaRPr lang="en-GB" altLang="en-US" sz="4000" b="1" dirty="0"/>
          </a:p>
          <a:p>
            <a:pPr eaLnBrk="1" hangingPunct="1">
              <a:buFontTx/>
              <a:buNone/>
            </a:pPr>
            <a:endParaRPr lang="en-GB" altLang="en-US" sz="4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rld Book of Happiness: Amazon.co.uk: Leo Bormans, Miriam Akhtar ...">
            <a:extLst>
              <a:ext uri="{FF2B5EF4-FFF2-40B4-BE49-F238E27FC236}">
                <a16:creationId xmlns:a16="http://schemas.microsoft.com/office/drawing/2014/main" id="{4C36A569-F72B-4D88-B729-50847A0F2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50" y="461963"/>
            <a:ext cx="2476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Little Book of Lykke - Wiking Meik">
            <a:extLst>
              <a:ext uri="{FF2B5EF4-FFF2-40B4-BE49-F238E27FC236}">
                <a16:creationId xmlns:a16="http://schemas.microsoft.com/office/drawing/2014/main" id="{63C509D6-4601-4DA8-AF98-C27FB827A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9" y="4038703"/>
            <a:ext cx="1707832" cy="24001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w's Life in 2020?">
            <a:extLst>
              <a:ext uri="{FF2B5EF4-FFF2-40B4-BE49-F238E27FC236}">
                <a16:creationId xmlns:a16="http://schemas.microsoft.com/office/drawing/2014/main" id="{F2551264-87EF-425C-948C-56BDDAFB2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16" y="0"/>
            <a:ext cx="2819577" cy="3764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472EE9-021C-4B32-A98D-2BB53D3289C6}"/>
              </a:ext>
            </a:extLst>
          </p:cNvPr>
          <p:cNvPicPr>
            <a:picLocks noChangeAspect="1"/>
          </p:cNvPicPr>
          <p:nvPr/>
        </p:nvPicPr>
        <p:blipFill>
          <a:blip r:embed="rId5"/>
          <a:stretch>
            <a:fillRect/>
          </a:stretch>
        </p:blipFill>
        <p:spPr>
          <a:xfrm>
            <a:off x="4746928" y="419101"/>
            <a:ext cx="2320000" cy="3177143"/>
          </a:xfrm>
          <a:prstGeom prst="rect">
            <a:avLst/>
          </a:prstGeom>
        </p:spPr>
      </p:pic>
      <p:pic>
        <p:nvPicPr>
          <p:cNvPr id="3082" name="Picture 10" descr="The Book of Joy by Dalai Lama | 9781786330444 | Booktopia">
            <a:extLst>
              <a:ext uri="{FF2B5EF4-FFF2-40B4-BE49-F238E27FC236}">
                <a16:creationId xmlns:a16="http://schemas.microsoft.com/office/drawing/2014/main" id="{083835C3-FB27-41A6-9D6B-21216DA7C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0150" y="3962399"/>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an We Be Happier?: Evidence and Ethics (Pelican Books) by [Layard, Richard]">
            <a:extLst>
              <a:ext uri="{FF2B5EF4-FFF2-40B4-BE49-F238E27FC236}">
                <a16:creationId xmlns:a16="http://schemas.microsoft.com/office/drawing/2014/main" id="{D05D8B91-EEB5-435D-BFAB-33D3FA675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355" y="3920920"/>
            <a:ext cx="1561147" cy="2517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95B4-EBF9-4838-A4A0-867CE492BE90}"/>
              </a:ext>
            </a:extLst>
          </p:cNvPr>
          <p:cNvSpPr>
            <a:spLocks noGrp="1"/>
          </p:cNvSpPr>
          <p:nvPr>
            <p:ph type="title"/>
          </p:nvPr>
        </p:nvSpPr>
        <p:spPr/>
        <p:txBody>
          <a:bodyPr/>
          <a:lstStyle/>
          <a:p>
            <a:r>
              <a:rPr lang="en-US" dirty="0"/>
              <a:t>Big data as a complement to survey-based well-being measures</a:t>
            </a:r>
          </a:p>
        </p:txBody>
      </p:sp>
      <p:sp>
        <p:nvSpPr>
          <p:cNvPr id="3" name="Content Placeholder 2">
            <a:extLst>
              <a:ext uri="{FF2B5EF4-FFF2-40B4-BE49-F238E27FC236}">
                <a16:creationId xmlns:a16="http://schemas.microsoft.com/office/drawing/2014/main" id="{BDD68AED-5E70-47C2-952F-2B6BD5D7E9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5C362CC-BFA7-43BA-9104-34D7C8B4A4E9}"/>
              </a:ext>
            </a:extLst>
          </p:cNvPr>
          <p:cNvPicPr>
            <a:picLocks noChangeAspect="1"/>
          </p:cNvPicPr>
          <p:nvPr/>
        </p:nvPicPr>
        <p:blipFill>
          <a:blip r:embed="rId3"/>
          <a:stretch>
            <a:fillRect/>
          </a:stretch>
        </p:blipFill>
        <p:spPr>
          <a:xfrm>
            <a:off x="-54904" y="1690688"/>
            <a:ext cx="5834965" cy="3742320"/>
          </a:xfrm>
          <a:prstGeom prst="rect">
            <a:avLst/>
          </a:prstGeom>
        </p:spPr>
      </p:pic>
      <p:pic>
        <p:nvPicPr>
          <p:cNvPr id="5" name="Picture 4">
            <a:extLst>
              <a:ext uri="{FF2B5EF4-FFF2-40B4-BE49-F238E27FC236}">
                <a16:creationId xmlns:a16="http://schemas.microsoft.com/office/drawing/2014/main" id="{D54906D6-0AF5-43C1-BE9D-5CBCE3CD4246}"/>
              </a:ext>
            </a:extLst>
          </p:cNvPr>
          <p:cNvPicPr>
            <a:picLocks noChangeAspect="1"/>
          </p:cNvPicPr>
          <p:nvPr/>
        </p:nvPicPr>
        <p:blipFill>
          <a:blip r:embed="rId4"/>
          <a:stretch>
            <a:fillRect/>
          </a:stretch>
        </p:blipFill>
        <p:spPr>
          <a:xfrm>
            <a:off x="5780061" y="1753033"/>
            <a:ext cx="6314957" cy="3153894"/>
          </a:xfrm>
          <a:prstGeom prst="rect">
            <a:avLst/>
          </a:prstGeom>
        </p:spPr>
      </p:pic>
      <p:pic>
        <p:nvPicPr>
          <p:cNvPr id="6" name="Picture 5">
            <a:extLst>
              <a:ext uri="{FF2B5EF4-FFF2-40B4-BE49-F238E27FC236}">
                <a16:creationId xmlns:a16="http://schemas.microsoft.com/office/drawing/2014/main" id="{7E7ED76C-4494-4C62-A132-D839EB1F193B}"/>
              </a:ext>
            </a:extLst>
          </p:cNvPr>
          <p:cNvPicPr>
            <a:picLocks noChangeAspect="1"/>
          </p:cNvPicPr>
          <p:nvPr/>
        </p:nvPicPr>
        <p:blipFill>
          <a:blip r:embed="rId5"/>
          <a:stretch>
            <a:fillRect/>
          </a:stretch>
        </p:blipFill>
        <p:spPr>
          <a:xfrm>
            <a:off x="218573" y="5482913"/>
            <a:ext cx="5437182" cy="828987"/>
          </a:xfrm>
          <a:prstGeom prst="rect">
            <a:avLst/>
          </a:prstGeom>
        </p:spPr>
      </p:pic>
    </p:spTree>
    <p:extLst>
      <p:ext uri="{BB962C8B-B14F-4D97-AF65-F5344CB8AC3E}">
        <p14:creationId xmlns:p14="http://schemas.microsoft.com/office/powerpoint/2010/main" val="1279646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47C22-77C3-461B-84CE-8F0ABC38AAA3}"/>
              </a:ext>
            </a:extLst>
          </p:cNvPr>
          <p:cNvPicPr>
            <a:picLocks noChangeAspect="1"/>
          </p:cNvPicPr>
          <p:nvPr/>
        </p:nvPicPr>
        <p:blipFill>
          <a:blip r:embed="rId3"/>
          <a:stretch>
            <a:fillRect/>
          </a:stretch>
        </p:blipFill>
        <p:spPr>
          <a:xfrm>
            <a:off x="1362315" y="130723"/>
            <a:ext cx="9319083" cy="6596553"/>
          </a:xfrm>
          <a:prstGeom prst="rect">
            <a:avLst/>
          </a:prstGeom>
        </p:spPr>
      </p:pic>
    </p:spTree>
    <p:extLst>
      <p:ext uri="{BB962C8B-B14F-4D97-AF65-F5344CB8AC3E}">
        <p14:creationId xmlns:p14="http://schemas.microsoft.com/office/powerpoint/2010/main" val="383169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0296-987C-407B-8CCE-EF7C4BD12CB1}"/>
              </a:ext>
            </a:extLst>
          </p:cNvPr>
          <p:cNvSpPr>
            <a:spLocks noGrp="1"/>
          </p:cNvSpPr>
          <p:nvPr>
            <p:ph type="title"/>
          </p:nvPr>
        </p:nvSpPr>
        <p:spPr/>
        <p:txBody>
          <a:bodyPr/>
          <a:lstStyle/>
          <a:p>
            <a:r>
              <a:rPr lang="en-GB" altLang="en-US" b="1" dirty="0">
                <a:solidFill>
                  <a:srgbClr val="0033CC"/>
                </a:solidFill>
              </a:rPr>
              <a:t>The macroeconomics of happiness</a:t>
            </a:r>
            <a:endParaRPr lang="en-US" dirty="0"/>
          </a:p>
        </p:txBody>
      </p:sp>
      <p:sp>
        <p:nvSpPr>
          <p:cNvPr id="3" name="Content Placeholder 2">
            <a:extLst>
              <a:ext uri="{FF2B5EF4-FFF2-40B4-BE49-F238E27FC236}">
                <a16:creationId xmlns:a16="http://schemas.microsoft.com/office/drawing/2014/main" id="{FB87AA31-9D32-4D01-A99E-BEADBBD0A2CF}"/>
              </a:ext>
            </a:extLst>
          </p:cNvPr>
          <p:cNvSpPr>
            <a:spLocks noGrp="1"/>
          </p:cNvSpPr>
          <p:nvPr>
            <p:ph idx="1"/>
          </p:nvPr>
        </p:nvSpPr>
        <p:spPr>
          <a:xfrm>
            <a:off x="838200" y="1379220"/>
            <a:ext cx="10515600" cy="4797743"/>
          </a:xfrm>
        </p:spPr>
        <p:txBody>
          <a:bodyPr/>
          <a:lstStyle/>
          <a:p>
            <a:r>
              <a:rPr lang="en-US" dirty="0"/>
              <a:t>Countries are happier if they have low unemployment and inflation, and generous welfare benefits.</a:t>
            </a:r>
          </a:p>
          <a:p>
            <a:endParaRPr lang="en-US" b="1" dirty="0">
              <a:solidFill>
                <a:srgbClr val="000000"/>
              </a:solidFill>
              <a:latin typeface="Arial" panose="020B0604020202020204" pitchFamily="34" charset="0"/>
            </a:endParaRPr>
          </a:p>
          <a:p>
            <a:endParaRPr lang="en-US" dirty="0"/>
          </a:p>
          <a:p>
            <a:endParaRPr lang="en-US" dirty="0"/>
          </a:p>
        </p:txBody>
      </p:sp>
      <p:graphicFrame>
        <p:nvGraphicFramePr>
          <p:cNvPr id="4" name="Object 2">
            <a:extLst>
              <a:ext uri="{FF2B5EF4-FFF2-40B4-BE49-F238E27FC236}">
                <a16:creationId xmlns:a16="http://schemas.microsoft.com/office/drawing/2014/main" id="{2A232CE1-FD11-4958-B7BB-A2E389537B7F}"/>
              </a:ext>
            </a:extLst>
          </p:cNvPr>
          <p:cNvGraphicFramePr>
            <a:graphicFrameLocks noChangeAspect="1"/>
          </p:cNvGraphicFramePr>
          <p:nvPr>
            <p:extLst>
              <p:ext uri="{D42A27DB-BD31-4B8C-83A1-F6EECF244321}">
                <p14:modId xmlns:p14="http://schemas.microsoft.com/office/powerpoint/2010/main" val="2942378689"/>
              </p:ext>
            </p:extLst>
          </p:nvPr>
        </p:nvGraphicFramePr>
        <p:xfrm>
          <a:off x="4743931" y="1690688"/>
          <a:ext cx="7835265" cy="5982467"/>
        </p:xfrm>
        <a:graphic>
          <a:graphicData uri="http://schemas.openxmlformats.org/presentationml/2006/ole">
            <mc:AlternateContent xmlns:mc="http://schemas.openxmlformats.org/markup-compatibility/2006">
              <mc:Choice xmlns:v="urn:schemas-microsoft-com:vml" Requires="v">
                <p:oleObj name="Chart" r:id="rId3" imgW="11795811" imgH="7269480" progId="Excel.Chart.8">
                  <p:embed/>
                </p:oleObj>
              </mc:Choice>
              <mc:Fallback>
                <p:oleObj name="Chart" r:id="rId3" imgW="11795811" imgH="7269480" progId="Excel.Chart.8">
                  <p:embed/>
                  <p:pic>
                    <p:nvPicPr>
                      <p:cNvPr id="4" name="Object 2">
                        <a:extLst>
                          <a:ext uri="{FF2B5EF4-FFF2-40B4-BE49-F238E27FC236}">
                            <a16:creationId xmlns:a16="http://schemas.microsoft.com/office/drawing/2014/main" id="{2A232CE1-FD11-4958-B7BB-A2E389537B7F}"/>
                          </a:ext>
                        </a:extLst>
                      </p:cNvPr>
                      <p:cNvPicPr>
                        <a:picLocks noChangeAspect="1" noChangeArrowheads="1"/>
                      </p:cNvPicPr>
                      <p:nvPr/>
                    </p:nvPicPr>
                    <p:blipFill>
                      <a:blip r:embed="rId4"/>
                      <a:srcRect/>
                      <a:stretch>
                        <a:fillRect/>
                      </a:stretch>
                    </p:blipFill>
                    <p:spPr bwMode="auto">
                      <a:xfrm>
                        <a:off x="4743931" y="1690688"/>
                        <a:ext cx="7835265" cy="5982467"/>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A7515BAE-FC80-4B04-9CFA-F8A795179EA6}"/>
              </a:ext>
            </a:extLst>
          </p:cNvPr>
          <p:cNvSpPr txBox="1"/>
          <p:nvPr/>
        </p:nvSpPr>
        <p:spPr>
          <a:xfrm>
            <a:off x="1271385" y="4690030"/>
            <a:ext cx="2955638" cy="1477328"/>
          </a:xfrm>
          <a:prstGeom prst="rect">
            <a:avLst/>
          </a:prstGeom>
          <a:solidFill>
            <a:schemeClr val="accent2">
              <a:lumMod val="20000"/>
              <a:lumOff val="80000"/>
            </a:schemeClr>
          </a:solidFill>
        </p:spPr>
        <p:txBody>
          <a:bodyPr wrap="square">
            <a:spAutoFit/>
          </a:bodyPr>
          <a:lstStyle/>
          <a:p>
            <a:pPr algn="ctr">
              <a:spcAft>
                <a:spcPts val="1800"/>
              </a:spcAft>
            </a:pPr>
            <a:r>
              <a:rPr lang="en-US" altLang="fr-FR" dirty="0">
                <a:latin typeface="Times New Roman" panose="02020603050405020304" pitchFamily="18" charset="0"/>
              </a:rPr>
              <a:t>“</a:t>
            </a:r>
            <a:r>
              <a:rPr lang="en-US" altLang="en-US" dirty="0">
                <a:latin typeface="Times New Roman" panose="02020603050405020304" pitchFamily="18" charset="0"/>
              </a:rPr>
              <a:t>O</a:t>
            </a:r>
            <a:r>
              <a:rPr lang="en-US" altLang="en-US" i="1" dirty="0">
                <a:latin typeface="Times New Roman" panose="02020603050405020304" pitchFamily="18" charset="0"/>
              </a:rPr>
              <a:t>nce a country has over $15,000 per head, </a:t>
            </a:r>
            <a:r>
              <a:rPr lang="en-GB" altLang="en-US" i="1" dirty="0">
                <a:latin typeface="Times New Roman" panose="02020603050405020304" pitchFamily="18" charset="0"/>
              </a:rPr>
              <a:t>its level of happiness </a:t>
            </a:r>
            <a:r>
              <a:rPr lang="en-US" altLang="en-US" i="1" dirty="0">
                <a:latin typeface="Times New Roman" panose="02020603050405020304" pitchFamily="18" charset="0"/>
              </a:rPr>
              <a:t>appears</a:t>
            </a:r>
            <a:r>
              <a:rPr lang="en-GB" altLang="en-US" i="1" dirty="0">
                <a:latin typeface="Times New Roman" panose="02020603050405020304" pitchFamily="18" charset="0"/>
              </a:rPr>
              <a:t> to be independent of its income per head</a:t>
            </a:r>
            <a:r>
              <a:rPr lang="en-GB" altLang="fr-FR" dirty="0">
                <a:latin typeface="Times New Roman" panose="02020603050405020304" pitchFamily="18" charset="0"/>
              </a:rPr>
              <a:t>”</a:t>
            </a:r>
            <a:r>
              <a:rPr lang="en-GB" altLang="en-US" dirty="0">
                <a:latin typeface="Times New Roman" panose="02020603050405020304" pitchFamily="18" charset="0"/>
              </a:rPr>
              <a:t> (Layard, 2005). </a:t>
            </a:r>
          </a:p>
        </p:txBody>
      </p:sp>
      <p:sp>
        <p:nvSpPr>
          <p:cNvPr id="7" name="TextBox 6">
            <a:extLst>
              <a:ext uri="{FF2B5EF4-FFF2-40B4-BE49-F238E27FC236}">
                <a16:creationId xmlns:a16="http://schemas.microsoft.com/office/drawing/2014/main" id="{3BB85FA5-4FF6-44CC-9805-0C977836FF37}"/>
              </a:ext>
            </a:extLst>
          </p:cNvPr>
          <p:cNvSpPr txBox="1"/>
          <p:nvPr/>
        </p:nvSpPr>
        <p:spPr>
          <a:xfrm>
            <a:off x="1271385" y="2828835"/>
            <a:ext cx="2955638" cy="1477328"/>
          </a:xfrm>
          <a:prstGeom prst="rect">
            <a:avLst/>
          </a:prstGeom>
          <a:solidFill>
            <a:schemeClr val="accent4">
              <a:lumMod val="20000"/>
              <a:lumOff val="80000"/>
            </a:schemeClr>
          </a:solidFill>
        </p:spPr>
        <p:txBody>
          <a:bodyPr wrap="square">
            <a:spAutoFit/>
          </a:bodyPr>
          <a:lstStyle/>
          <a:p>
            <a:r>
              <a:rPr lang="en-US" dirty="0"/>
              <a:t>The </a:t>
            </a:r>
            <a:r>
              <a:rPr lang="en-US" dirty="0" err="1"/>
              <a:t>Easterlin</a:t>
            </a:r>
            <a:r>
              <a:rPr lang="en-US" dirty="0"/>
              <a:t> Paradox (1974):</a:t>
            </a:r>
          </a:p>
          <a:p>
            <a:pPr marL="266700" indent="0">
              <a:buSzPts val="4000"/>
              <a:buNone/>
            </a:pPr>
            <a:r>
              <a:rPr lang="en-US" b="1" dirty="0">
                <a:solidFill>
                  <a:srgbClr val="000000"/>
                </a:solidFill>
                <a:latin typeface="Arial" panose="020B0604020202020204" pitchFamily="34" charset="0"/>
              </a:rPr>
              <a:t>Growth in income is not correlated with growth in happiness over time</a:t>
            </a:r>
            <a:endParaRPr lang="en-GB" altLang="en-US" dirty="0">
              <a:latin typeface="Times New Roman" panose="02020603050405020304" pitchFamily="18" charset="0"/>
            </a:endParaRPr>
          </a:p>
        </p:txBody>
      </p:sp>
    </p:spTree>
    <p:extLst>
      <p:ext uri="{BB962C8B-B14F-4D97-AF65-F5344CB8AC3E}">
        <p14:creationId xmlns:p14="http://schemas.microsoft.com/office/powerpoint/2010/main" val="80414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OleChart spid="4"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D3F2804-8A05-44C0-B236-6F9BB2EA3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00" y="0"/>
            <a:ext cx="10125000" cy="6858000"/>
          </a:xfrm>
          <a:prstGeom prst="rect">
            <a:avLst/>
          </a:prstGeom>
        </p:spPr>
      </p:pic>
    </p:spTree>
    <p:extLst>
      <p:ext uri="{BB962C8B-B14F-4D97-AF65-F5344CB8AC3E}">
        <p14:creationId xmlns:p14="http://schemas.microsoft.com/office/powerpoint/2010/main" val="3211173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0D7FF-C9B2-9BD7-1248-337D8AC48876}"/>
              </a:ext>
            </a:extLst>
          </p:cNvPr>
          <p:cNvPicPr>
            <a:picLocks noChangeAspect="1"/>
          </p:cNvPicPr>
          <p:nvPr/>
        </p:nvPicPr>
        <p:blipFill>
          <a:blip r:embed="rId2"/>
          <a:stretch>
            <a:fillRect/>
          </a:stretch>
        </p:blipFill>
        <p:spPr>
          <a:xfrm>
            <a:off x="1677185" y="0"/>
            <a:ext cx="8837629" cy="6858000"/>
          </a:xfrm>
          <a:prstGeom prst="rect">
            <a:avLst/>
          </a:prstGeom>
        </p:spPr>
      </p:pic>
      <p:sp>
        <p:nvSpPr>
          <p:cNvPr id="4" name="Content Placeholder 2">
            <a:extLst>
              <a:ext uri="{FF2B5EF4-FFF2-40B4-BE49-F238E27FC236}">
                <a16:creationId xmlns:a16="http://schemas.microsoft.com/office/drawing/2014/main" id="{040C99ED-5C45-8EF1-69A8-6BA595203031}"/>
              </a:ext>
            </a:extLst>
          </p:cNvPr>
          <p:cNvSpPr txBox="1">
            <a:spLocks/>
          </p:cNvSpPr>
          <p:nvPr/>
        </p:nvSpPr>
        <p:spPr>
          <a:xfrm>
            <a:off x="301483" y="1603683"/>
            <a:ext cx="263702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0000"/>
                </a:solidFill>
                <a:latin typeface="Arial" panose="020B0604020202020204" pitchFamily="34" charset="0"/>
              </a:rPr>
              <a:t>The data show that richer people are happier and healthier.</a:t>
            </a:r>
          </a:p>
          <a:p>
            <a:endParaRPr lang="en-US" sz="2000" dirty="0"/>
          </a:p>
        </p:txBody>
      </p:sp>
      <p:pic>
        <p:nvPicPr>
          <p:cNvPr id="5" name="Picture 5" descr="gold3">
            <a:hlinkClick r:id="rId3"/>
            <a:extLst>
              <a:ext uri="{FF2B5EF4-FFF2-40B4-BE49-F238E27FC236}">
                <a16:creationId xmlns:a16="http://schemas.microsoft.com/office/drawing/2014/main" id="{D72EC1D3-11FC-8A9C-B967-27E5E5268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83" y="2561583"/>
            <a:ext cx="16002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65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607D-47BC-4000-8210-56CC4C4B3CE8}"/>
              </a:ext>
            </a:extLst>
          </p:cNvPr>
          <p:cNvSpPr>
            <a:spLocks noGrp="1"/>
          </p:cNvSpPr>
          <p:nvPr>
            <p:ph type="title"/>
          </p:nvPr>
        </p:nvSpPr>
        <p:spPr>
          <a:xfrm>
            <a:off x="838200" y="158395"/>
            <a:ext cx="10515600" cy="744584"/>
          </a:xfrm>
        </p:spPr>
        <p:txBody>
          <a:bodyPr/>
          <a:lstStyle/>
          <a:p>
            <a:r>
              <a:rPr lang="en-GB" altLang="en-US" dirty="0"/>
              <a:t> </a:t>
            </a:r>
            <a:r>
              <a:rPr lang="en-GB" altLang="en-US" b="1" dirty="0"/>
              <a:t>What about money and happiness?</a:t>
            </a:r>
            <a:endParaRPr lang="en-US" dirty="0"/>
          </a:p>
        </p:txBody>
      </p:sp>
      <p:sp>
        <p:nvSpPr>
          <p:cNvPr id="3" name="Content Placeholder 2">
            <a:extLst>
              <a:ext uri="{FF2B5EF4-FFF2-40B4-BE49-F238E27FC236}">
                <a16:creationId xmlns:a16="http://schemas.microsoft.com/office/drawing/2014/main" id="{9CCE0E3F-7096-4F95-A4A4-5A47F721BB29}"/>
              </a:ext>
            </a:extLst>
          </p:cNvPr>
          <p:cNvSpPr>
            <a:spLocks noGrp="1"/>
          </p:cNvSpPr>
          <p:nvPr>
            <p:ph idx="1"/>
          </p:nvPr>
        </p:nvSpPr>
        <p:spPr>
          <a:xfrm>
            <a:off x="301483" y="1603683"/>
            <a:ext cx="2637026" cy="4351338"/>
          </a:xfrm>
        </p:spPr>
        <p:txBody>
          <a:bodyPr>
            <a:normAutofit/>
          </a:bodyPr>
          <a:lstStyle/>
          <a:p>
            <a:pPr marL="0" indent="0">
              <a:buNone/>
            </a:pPr>
            <a:r>
              <a:rPr lang="en-US" sz="2000" dirty="0">
                <a:solidFill>
                  <a:srgbClr val="000000"/>
                </a:solidFill>
                <a:latin typeface="Arial" panose="020B0604020202020204" pitchFamily="34" charset="0"/>
              </a:rPr>
              <a:t>The data show that richer people are happier and healthier.</a:t>
            </a:r>
          </a:p>
          <a:p>
            <a:endParaRPr lang="en-US" sz="2000" dirty="0"/>
          </a:p>
        </p:txBody>
      </p:sp>
      <p:pic>
        <p:nvPicPr>
          <p:cNvPr id="4" name="Picture 5" descr="gold3">
            <a:hlinkClick r:id="rId2"/>
            <a:extLst>
              <a:ext uri="{FF2B5EF4-FFF2-40B4-BE49-F238E27FC236}">
                <a16:creationId xmlns:a16="http://schemas.microsoft.com/office/drawing/2014/main" id="{45F1D0D4-4AA7-4B39-91A5-95B9AD744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3" y="2901825"/>
            <a:ext cx="16002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map&#10;&#10;Description automatically generated">
            <a:extLst>
              <a:ext uri="{FF2B5EF4-FFF2-40B4-BE49-F238E27FC236}">
                <a16:creationId xmlns:a16="http://schemas.microsoft.com/office/drawing/2014/main" id="{13B5F6E9-8DDD-4FC9-A349-CFDFE7CFA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098" y="807868"/>
            <a:ext cx="8362415" cy="5853690"/>
          </a:xfrm>
          <a:prstGeom prst="rect">
            <a:avLst/>
          </a:prstGeom>
        </p:spPr>
      </p:pic>
    </p:spTree>
    <p:extLst>
      <p:ext uri="{BB962C8B-B14F-4D97-AF65-F5344CB8AC3E}">
        <p14:creationId xmlns:p14="http://schemas.microsoft.com/office/powerpoint/2010/main" val="39998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u numéro de diapositive 3">
            <a:extLst>
              <a:ext uri="{FF2B5EF4-FFF2-40B4-BE49-F238E27FC236}">
                <a16:creationId xmlns:a16="http://schemas.microsoft.com/office/drawing/2014/main" id="{3107923F-B633-4388-A623-8D7B94610B9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06436D59-400E-4AD6-B359-BFF6DFD4686E}" type="slidenum">
              <a:rPr lang="fr-FR" altLang="en-US" sz="1400"/>
              <a:pPr/>
              <a:t>26</a:t>
            </a:fld>
            <a:endParaRPr lang="fr-FR" altLang="en-US" sz="1400"/>
          </a:p>
        </p:txBody>
      </p:sp>
      <p:sp>
        <p:nvSpPr>
          <p:cNvPr id="31746" name="Rectangle 2">
            <a:extLst>
              <a:ext uri="{FF2B5EF4-FFF2-40B4-BE49-F238E27FC236}">
                <a16:creationId xmlns:a16="http://schemas.microsoft.com/office/drawing/2014/main" id="{862F9200-D5D3-4073-8A7B-8DBE05816A6F}"/>
              </a:ext>
            </a:extLst>
          </p:cNvPr>
          <p:cNvSpPr>
            <a:spLocks noGrp="1" noChangeArrowheads="1"/>
          </p:cNvSpPr>
          <p:nvPr>
            <p:ph type="title"/>
          </p:nvPr>
        </p:nvSpPr>
        <p:spPr>
          <a:xfrm>
            <a:off x="1752600" y="171450"/>
            <a:ext cx="8567738" cy="438150"/>
          </a:xfrm>
        </p:spPr>
        <p:txBody>
          <a:bodyPr>
            <a:normAutofit fontScale="90000"/>
          </a:bodyPr>
          <a:lstStyle/>
          <a:p>
            <a:r>
              <a:rPr lang="fr-FR" altLang="en-US" dirty="0">
                <a:latin typeface="Times New Roman" panose="02020603050405020304" pitchFamily="18" charset="0"/>
              </a:rPr>
              <a:t>In </a:t>
            </a:r>
            <a:r>
              <a:rPr lang="fr-FR" altLang="en-US" dirty="0" err="1">
                <a:latin typeface="Times New Roman" panose="02020603050405020304" pitchFamily="18" charset="0"/>
              </a:rPr>
              <a:t>summary</a:t>
            </a:r>
            <a:endParaRPr lang="fr-FR" altLang="en-US" dirty="0">
              <a:latin typeface="Times New Roman" panose="02020603050405020304" pitchFamily="18" charset="0"/>
            </a:endParaRPr>
          </a:p>
        </p:txBody>
      </p:sp>
      <p:sp>
        <p:nvSpPr>
          <p:cNvPr id="31747" name="Rectangle 5">
            <a:extLst>
              <a:ext uri="{FF2B5EF4-FFF2-40B4-BE49-F238E27FC236}">
                <a16:creationId xmlns:a16="http://schemas.microsoft.com/office/drawing/2014/main" id="{3B0A7F9D-90D1-414E-9A44-6D22C1698C2F}"/>
              </a:ext>
            </a:extLst>
          </p:cNvPr>
          <p:cNvSpPr>
            <a:spLocks noGrp="1" noChangeArrowheads="1"/>
          </p:cNvSpPr>
          <p:nvPr>
            <p:ph type="body" idx="1"/>
          </p:nvPr>
        </p:nvSpPr>
        <p:spPr>
          <a:xfrm>
            <a:off x="1560945" y="762001"/>
            <a:ext cx="9792855" cy="5980113"/>
          </a:xfrm>
        </p:spPr>
        <p:txBody>
          <a:bodyPr/>
          <a:lstStyle/>
          <a:p>
            <a:pPr>
              <a:lnSpc>
                <a:spcPct val="160000"/>
              </a:lnSpc>
              <a:spcBef>
                <a:spcPct val="0"/>
              </a:spcBef>
            </a:pPr>
            <a:r>
              <a:rPr lang="fr-FR" altLang="en-US" b="1" dirty="0">
                <a:latin typeface="Times New Roman" panose="02020603050405020304" pitchFamily="18" charset="0"/>
              </a:rPr>
              <a:t>Cross-country </a:t>
            </a:r>
            <a:r>
              <a:rPr lang="fr-FR" altLang="en-US" b="1" dirty="0" err="1">
                <a:latin typeface="Times New Roman" panose="02020603050405020304" pitchFamily="18" charset="0"/>
              </a:rPr>
              <a:t>analysis</a:t>
            </a:r>
            <a:r>
              <a:rPr lang="fr-FR" altLang="en-US" dirty="0">
                <a:latin typeface="Times New Roman" panose="02020603050405020304" pitchFamily="18" charset="0"/>
              </a:rPr>
              <a:t>: positive relation </a:t>
            </a:r>
            <a:r>
              <a:rPr lang="fr-FR" altLang="en-US" dirty="0" err="1">
                <a:latin typeface="Times New Roman" panose="02020603050405020304" pitchFamily="18" charset="0"/>
              </a:rPr>
              <a:t>between</a:t>
            </a:r>
            <a:r>
              <a:rPr lang="fr-FR" altLang="en-US" dirty="0">
                <a:latin typeface="Times New Roman" panose="02020603050405020304" pitchFamily="18" charset="0"/>
              </a:rPr>
              <a:t> </a:t>
            </a:r>
            <a:br>
              <a:rPr lang="fr-FR" altLang="en-US" dirty="0">
                <a:latin typeface="Times New Roman" panose="02020603050405020304" pitchFamily="18" charset="0"/>
              </a:rPr>
            </a:br>
            <a:r>
              <a:rPr lang="fr-FR" altLang="en-US" dirty="0">
                <a:latin typeface="Times New Roman" panose="02020603050405020304" pitchFamily="18" charset="0"/>
              </a:rPr>
              <a:t>Life Satisfaction and GDP per capita.</a:t>
            </a:r>
          </a:p>
          <a:p>
            <a:pPr>
              <a:lnSpc>
                <a:spcPct val="160000"/>
              </a:lnSpc>
              <a:spcBef>
                <a:spcPct val="0"/>
              </a:spcBef>
            </a:pPr>
            <a:r>
              <a:rPr lang="fr-FR" altLang="en-US" b="1" dirty="0">
                <a:latin typeface="Times New Roman" panose="02020603050405020304" pitchFamily="18" charset="0"/>
              </a:rPr>
              <a:t>Cross-section and panel </a:t>
            </a:r>
            <a:r>
              <a:rPr lang="fr-FR" altLang="en-US" dirty="0" err="1">
                <a:latin typeface="Times New Roman" panose="02020603050405020304" pitchFamily="18" charset="0"/>
              </a:rPr>
              <a:t>analysis</a:t>
            </a:r>
            <a:r>
              <a:rPr lang="fr-FR" altLang="en-US" dirty="0">
                <a:latin typeface="Times New Roman" panose="02020603050405020304" pitchFamily="18" charset="0"/>
              </a:rPr>
              <a:t> </a:t>
            </a:r>
            <a:r>
              <a:rPr lang="fr-FR" altLang="en-US" dirty="0" err="1">
                <a:latin typeface="Times New Roman" panose="02020603050405020304" pitchFamily="18" charset="0"/>
              </a:rPr>
              <a:t>based</a:t>
            </a:r>
            <a:r>
              <a:rPr lang="fr-FR" altLang="en-US" dirty="0">
                <a:latin typeface="Times New Roman" panose="02020603050405020304" pitchFamily="18" charset="0"/>
              </a:rPr>
              <a:t> on </a:t>
            </a:r>
            <a:r>
              <a:rPr lang="fr-FR" altLang="en-US" dirty="0" err="1">
                <a:latin typeface="Times New Roman" panose="02020603050405020304" pitchFamily="18" charset="0"/>
              </a:rPr>
              <a:t>individual</a:t>
            </a:r>
            <a:r>
              <a:rPr lang="fr-FR" altLang="en-US" dirty="0">
                <a:latin typeface="Times New Roman" panose="02020603050405020304" pitchFamily="18" charset="0"/>
              </a:rPr>
              <a:t> data: </a:t>
            </a:r>
            <a:r>
              <a:rPr lang="fr-FR" altLang="en-US" dirty="0" err="1">
                <a:latin typeface="Times New Roman" panose="02020603050405020304" pitchFamily="18" charset="0"/>
              </a:rPr>
              <a:t>strong</a:t>
            </a:r>
            <a:r>
              <a:rPr lang="fr-FR" altLang="en-US" dirty="0">
                <a:latin typeface="Times New Roman" panose="02020603050405020304" pitchFamily="18" charset="0"/>
              </a:rPr>
              <a:t> relation </a:t>
            </a:r>
            <a:r>
              <a:rPr lang="fr-FR" altLang="en-US" dirty="0" err="1">
                <a:latin typeface="Times New Roman" panose="02020603050405020304" pitchFamily="18" charset="0"/>
              </a:rPr>
              <a:t>between</a:t>
            </a:r>
            <a:r>
              <a:rPr lang="fr-FR" altLang="en-US" dirty="0">
                <a:latin typeface="Times New Roman" panose="02020603050405020304" pitchFamily="18" charset="0"/>
              </a:rPr>
              <a:t> </a:t>
            </a:r>
            <a:r>
              <a:rPr lang="fr-FR" altLang="en-US" dirty="0" err="1">
                <a:latin typeface="Times New Roman" panose="02020603050405020304" pitchFamily="18" charset="0"/>
              </a:rPr>
              <a:t>individual</a:t>
            </a:r>
            <a:r>
              <a:rPr lang="fr-FR" altLang="en-US" dirty="0">
                <a:latin typeface="Times New Roman" panose="02020603050405020304" pitchFamily="18" charset="0"/>
              </a:rPr>
              <a:t> </a:t>
            </a:r>
            <a:r>
              <a:rPr lang="fr-FR" altLang="en-US" dirty="0" err="1">
                <a:latin typeface="Times New Roman" panose="02020603050405020304" pitchFamily="18" charset="0"/>
              </a:rPr>
              <a:t>income</a:t>
            </a:r>
            <a:r>
              <a:rPr lang="fr-FR" altLang="en-US" dirty="0">
                <a:latin typeface="Times New Roman" panose="02020603050405020304" pitchFamily="18" charset="0"/>
              </a:rPr>
              <a:t> and </a:t>
            </a:r>
            <a:r>
              <a:rPr lang="fr-FR" altLang="en-US" dirty="0" err="1">
                <a:latin typeface="Times New Roman" panose="02020603050405020304" pitchFamily="18" charset="0"/>
              </a:rPr>
              <a:t>well-being</a:t>
            </a:r>
            <a:r>
              <a:rPr lang="fr-FR" altLang="en-US" dirty="0">
                <a:latin typeface="Times New Roman" panose="02020603050405020304" pitchFamily="18" charset="0"/>
              </a:rPr>
              <a:t>.</a:t>
            </a:r>
          </a:p>
          <a:p>
            <a:pPr>
              <a:lnSpc>
                <a:spcPct val="160000"/>
              </a:lnSpc>
              <a:spcBef>
                <a:spcPct val="0"/>
              </a:spcBef>
            </a:pPr>
            <a:r>
              <a:rPr lang="fr-FR" altLang="en-US" b="1" dirty="0" err="1">
                <a:latin typeface="Times New Roman" panose="02020603050405020304" pitchFamily="18" charset="0"/>
              </a:rPr>
              <a:t>Aggregate</a:t>
            </a:r>
            <a:r>
              <a:rPr lang="fr-FR" altLang="en-US" b="1" dirty="0">
                <a:latin typeface="Times New Roman" panose="02020603050405020304" pitchFamily="18" charset="0"/>
              </a:rPr>
              <a:t> time-</a:t>
            </a:r>
            <a:r>
              <a:rPr lang="fr-FR" altLang="en-US" b="1" dirty="0" err="1">
                <a:latin typeface="Times New Roman" panose="02020603050405020304" pitchFamily="18" charset="0"/>
              </a:rPr>
              <a:t>series</a:t>
            </a:r>
            <a:r>
              <a:rPr lang="fr-FR" altLang="en-US" dirty="0">
                <a:latin typeface="Times New Roman" panose="02020603050405020304" pitchFamily="18" charset="0"/>
              </a:rPr>
              <a:t>: </a:t>
            </a:r>
            <a:r>
              <a:rPr lang="fr-FR" altLang="en-US" u="sng" dirty="0">
                <a:latin typeface="Times New Roman" panose="02020603050405020304" pitchFamily="18" charset="0"/>
              </a:rPr>
              <a:t>no </a:t>
            </a:r>
            <a:r>
              <a:rPr lang="fr-FR" altLang="en-US" u="sng" dirty="0" err="1">
                <a:latin typeface="Times New Roman" panose="02020603050405020304" pitchFamily="18" charset="0"/>
              </a:rPr>
              <a:t>correlation</a:t>
            </a:r>
            <a:r>
              <a:rPr lang="fr-FR" altLang="en-US" u="sng" dirty="0">
                <a:latin typeface="Times New Roman" panose="02020603050405020304" pitchFamily="18" charset="0"/>
              </a:rPr>
              <a:t> </a:t>
            </a:r>
            <a:r>
              <a:rPr lang="fr-FR" altLang="en-US" dirty="0" err="1">
                <a:latin typeface="Times New Roman" panose="02020603050405020304" pitchFamily="18" charset="0"/>
              </a:rPr>
              <a:t>between</a:t>
            </a:r>
            <a:r>
              <a:rPr lang="fr-FR" altLang="en-US" dirty="0">
                <a:latin typeface="Times New Roman" panose="02020603050405020304" pitchFamily="18" charset="0"/>
              </a:rPr>
              <a:t> Life Satisfaction and GDP per capita.</a:t>
            </a:r>
          </a:p>
          <a:p>
            <a:pPr>
              <a:lnSpc>
                <a:spcPct val="160000"/>
              </a:lnSpc>
              <a:spcBef>
                <a:spcPct val="0"/>
              </a:spcBef>
            </a:pPr>
            <a:r>
              <a:rPr lang="fr-FR" altLang="en-US" b="1" dirty="0">
                <a:solidFill>
                  <a:srgbClr val="663300"/>
                </a:solidFill>
                <a:latin typeface="Times New Roman" panose="02020603050405020304" pitchFamily="18" charset="0"/>
              </a:rPr>
              <a:t>The Easterlin </a:t>
            </a:r>
            <a:r>
              <a:rPr lang="fr-FR" altLang="en-US" b="1" dirty="0" err="1">
                <a:solidFill>
                  <a:srgbClr val="663300"/>
                </a:solidFill>
                <a:latin typeface="Times New Roman" panose="02020603050405020304" pitchFamily="18" charset="0"/>
              </a:rPr>
              <a:t>Paradox</a:t>
            </a:r>
            <a:r>
              <a:rPr lang="fr-FR" altLang="en-US" b="1" dirty="0">
                <a:solidFill>
                  <a:srgbClr val="663300"/>
                </a:solidFill>
                <a:latin typeface="Times New Roman" panose="02020603050405020304" pitchFamily="18" charset="0"/>
              </a:rPr>
              <a:t> </a:t>
            </a:r>
            <a:r>
              <a:rPr lang="fr-FR" altLang="en-US" b="1" dirty="0" err="1">
                <a:solidFill>
                  <a:srgbClr val="663300"/>
                </a:solidFill>
                <a:latin typeface="Times New Roman" panose="02020603050405020304" pitchFamily="18" charset="0"/>
              </a:rPr>
              <a:t>is</a:t>
            </a:r>
            <a:r>
              <a:rPr lang="fr-FR" altLang="en-US" b="1" dirty="0">
                <a:solidFill>
                  <a:srgbClr val="663300"/>
                </a:solidFill>
                <a:latin typeface="Times New Roman" panose="02020603050405020304" pitchFamily="18" charset="0"/>
              </a:rPr>
              <a:t> </a:t>
            </a:r>
            <a:r>
              <a:rPr lang="fr-FR" altLang="en-US" b="1" dirty="0" err="1">
                <a:solidFill>
                  <a:srgbClr val="663300"/>
                </a:solidFill>
                <a:latin typeface="Times New Roman" panose="02020603050405020304" pitchFamily="18" charset="0"/>
              </a:rPr>
              <a:t>related</a:t>
            </a:r>
            <a:r>
              <a:rPr lang="fr-FR" altLang="en-US" b="1" dirty="0">
                <a:solidFill>
                  <a:srgbClr val="663300"/>
                </a:solidFill>
                <a:latin typeface="Times New Roman" panose="02020603050405020304" pitchFamily="18" charset="0"/>
              </a:rPr>
              <a:t> to the time-dimension</a:t>
            </a:r>
            <a:r>
              <a:rPr lang="fr-FR" altLang="en-US" sz="2400" dirty="0">
                <a:solidFill>
                  <a:srgbClr val="663300"/>
                </a:solidFill>
                <a:latin typeface="Times New Roman" panose="02020603050405020304" pitchFamily="18" charset="0"/>
              </a:rPr>
              <a:t>.</a:t>
            </a:r>
            <a:endParaRPr lang="fr-FR" altLang="en-US" sz="1600" dirty="0">
              <a:solidFill>
                <a:srgbClr val="66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0"/>
                                        <p:tgtEl>
                                          <p:spTgt spid="31747">
                                            <p:txEl>
                                              <p:pRg st="0" end="0"/>
                                            </p:txEl>
                                          </p:spTgt>
                                        </p:tgtEl>
                                      </p:cBhvr>
                                    </p:animEffect>
                                    <p:anim calcmode="lin" valueType="num">
                                      <p:cBhvr>
                                        <p:cTn id="8"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747">
                                            <p:txEl>
                                              <p:pRg st="1" end="1"/>
                                            </p:txEl>
                                          </p:spTgt>
                                        </p:tgtEl>
                                        <p:attrNameLst>
                                          <p:attrName>style.visibility</p:attrName>
                                        </p:attrNameLst>
                                      </p:cBhvr>
                                      <p:to>
                                        <p:strVal val="visible"/>
                                      </p:to>
                                    </p:set>
                                    <p:animEffect transition="in" filter="fade">
                                      <p:cBhvr>
                                        <p:cTn id="14" dur="1000"/>
                                        <p:tgtEl>
                                          <p:spTgt spid="31747">
                                            <p:txEl>
                                              <p:pRg st="1" end="1"/>
                                            </p:txEl>
                                          </p:spTgt>
                                        </p:tgtEl>
                                      </p:cBhvr>
                                    </p:animEffect>
                                    <p:anim calcmode="lin" valueType="num">
                                      <p:cBhvr>
                                        <p:cTn id="15"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747">
                                            <p:txEl>
                                              <p:pRg st="2" end="2"/>
                                            </p:txEl>
                                          </p:spTgt>
                                        </p:tgtEl>
                                        <p:attrNameLst>
                                          <p:attrName>style.visibility</p:attrName>
                                        </p:attrNameLst>
                                      </p:cBhvr>
                                      <p:to>
                                        <p:strVal val="visible"/>
                                      </p:to>
                                    </p:set>
                                    <p:animEffect transition="in" filter="fade">
                                      <p:cBhvr>
                                        <p:cTn id="21" dur="1000"/>
                                        <p:tgtEl>
                                          <p:spTgt spid="31747">
                                            <p:txEl>
                                              <p:pRg st="2" end="2"/>
                                            </p:txEl>
                                          </p:spTgt>
                                        </p:tgtEl>
                                      </p:cBhvr>
                                    </p:animEffect>
                                    <p:anim calcmode="lin" valueType="num">
                                      <p:cBhvr>
                                        <p:cTn id="22"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747">
                                            <p:txEl>
                                              <p:pRg st="3" end="3"/>
                                            </p:txEl>
                                          </p:spTgt>
                                        </p:tgtEl>
                                        <p:attrNameLst>
                                          <p:attrName>style.visibility</p:attrName>
                                        </p:attrNameLst>
                                      </p:cBhvr>
                                      <p:to>
                                        <p:strVal val="visible"/>
                                      </p:to>
                                    </p:set>
                                    <p:animEffect transition="in" filter="fade">
                                      <p:cBhvr>
                                        <p:cTn id="28" dur="1000"/>
                                        <p:tgtEl>
                                          <p:spTgt spid="31747">
                                            <p:txEl>
                                              <p:pRg st="3" end="3"/>
                                            </p:txEl>
                                          </p:spTgt>
                                        </p:tgtEl>
                                      </p:cBhvr>
                                    </p:animEffect>
                                    <p:anim calcmode="lin" valueType="num">
                                      <p:cBhvr>
                                        <p:cTn id="29" dur="1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a:extLst>
              <a:ext uri="{FF2B5EF4-FFF2-40B4-BE49-F238E27FC236}">
                <a16:creationId xmlns:a16="http://schemas.microsoft.com/office/drawing/2014/main" id="{A141EC6E-072D-4398-A2AE-2653793C517D}"/>
              </a:ext>
            </a:extLst>
          </p:cNvPr>
          <p:cNvSpPr>
            <a:spLocks noGrp="1" noChangeArrowheads="1"/>
          </p:cNvSpPr>
          <p:nvPr>
            <p:ph type="body" idx="1"/>
          </p:nvPr>
        </p:nvSpPr>
        <p:spPr/>
        <p:txBody>
          <a:bodyPr/>
          <a:lstStyle/>
          <a:p>
            <a:pPr eaLnBrk="1" hangingPunct="1">
              <a:buFontTx/>
              <a:buNone/>
            </a:pPr>
            <a:r>
              <a:rPr lang="en-GB" altLang="en-US" sz="4000" b="1" dirty="0">
                <a:solidFill>
                  <a:srgbClr val="0033CC"/>
                </a:solidFill>
              </a:rPr>
              <a:t>Microeconomics of human well-being</a:t>
            </a:r>
            <a:endParaRPr lang="en-US" altLang="en-US" sz="4000" b="1" dirty="0">
              <a:solidFill>
                <a:srgbClr val="0033C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B7134-54AD-4721-8F48-0445D58663D9}"/>
              </a:ext>
            </a:extLst>
          </p:cNvPr>
          <p:cNvSpPr>
            <a:spLocks noGrp="1"/>
          </p:cNvSpPr>
          <p:nvPr>
            <p:ph type="title"/>
          </p:nvPr>
        </p:nvSpPr>
        <p:spPr/>
        <p:txBody>
          <a:bodyPr/>
          <a:lstStyle/>
          <a:p>
            <a:r>
              <a:rPr lang="en-US"/>
              <a:t>Regression equations</a:t>
            </a:r>
            <a:endParaRPr lang="en-US" dirty="0"/>
          </a:p>
        </p:txBody>
      </p:sp>
      <p:pic>
        <p:nvPicPr>
          <p:cNvPr id="12" name="Content Placeholder 11">
            <a:extLst>
              <a:ext uri="{FF2B5EF4-FFF2-40B4-BE49-F238E27FC236}">
                <a16:creationId xmlns:a16="http://schemas.microsoft.com/office/drawing/2014/main" id="{47E0B8E5-A406-4FD3-91ED-599C0B292D81}"/>
              </a:ext>
            </a:extLst>
          </p:cNvPr>
          <p:cNvPicPr>
            <a:picLocks noGrp="1" noChangeAspect="1"/>
          </p:cNvPicPr>
          <p:nvPr>
            <p:ph idx="1"/>
          </p:nvPr>
        </p:nvPicPr>
        <p:blipFill>
          <a:blip r:embed="rId2"/>
          <a:stretch>
            <a:fillRect/>
          </a:stretch>
        </p:blipFill>
        <p:spPr>
          <a:xfrm>
            <a:off x="4447770" y="4827518"/>
            <a:ext cx="2991659" cy="1665357"/>
          </a:xfrm>
        </p:spPr>
      </p:pic>
      <p:sp>
        <p:nvSpPr>
          <p:cNvPr id="8" name="AutoShape 6" descr="The regression line summarizes the relationship between X and Y.">
            <a:extLst>
              <a:ext uri="{FF2B5EF4-FFF2-40B4-BE49-F238E27FC236}">
                <a16:creationId xmlns:a16="http://schemas.microsoft.com/office/drawing/2014/main" id="{0B941802-2189-4D6D-8C0F-D63F12A148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3">
            <a:extLst>
              <a:ext uri="{FF2B5EF4-FFF2-40B4-BE49-F238E27FC236}">
                <a16:creationId xmlns:a16="http://schemas.microsoft.com/office/drawing/2014/main" id="{7F762095-8D5B-4D58-A213-A69642E4487F}"/>
              </a:ext>
            </a:extLst>
          </p:cNvPr>
          <p:cNvSpPr txBox="1">
            <a:spLocks noChangeArrowheads="1"/>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en-US" dirty="0"/>
          </a:p>
          <a:p>
            <a:pPr marL="630238" indent="-630238">
              <a:buFontTx/>
              <a:buNone/>
            </a:pPr>
            <a:r>
              <a:rPr lang="en-GB" altLang="en-US" sz="3600" b="1" dirty="0"/>
              <a:t>Subjective well-being = f(Age, gender, education level, income, marital status, friendship network, region, year, ….)</a:t>
            </a:r>
            <a:endParaRPr lang="en-US" altLang="en-US" b="1" dirty="0"/>
          </a:p>
        </p:txBody>
      </p:sp>
    </p:spTree>
    <p:extLst>
      <p:ext uri="{BB962C8B-B14F-4D97-AF65-F5344CB8AC3E}">
        <p14:creationId xmlns:p14="http://schemas.microsoft.com/office/powerpoint/2010/main" val="68897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5D0F2BDA-2DED-4078-9AEE-83B4304C60A4}"/>
              </a:ext>
            </a:extLst>
          </p:cNvPr>
          <p:cNvSpPr>
            <a:spLocks noGrp="1" noChangeArrowheads="1"/>
          </p:cNvSpPr>
          <p:nvPr>
            <p:ph type="title"/>
          </p:nvPr>
        </p:nvSpPr>
        <p:spPr/>
        <p:txBody>
          <a:bodyPr/>
          <a:lstStyle/>
          <a:p>
            <a:pPr eaLnBrk="1" hangingPunct="1"/>
            <a:r>
              <a:rPr lang="en-GB" altLang="en-US" b="1" dirty="0"/>
              <a:t>Big effects</a:t>
            </a:r>
            <a:endParaRPr lang="en-US" altLang="en-US" b="1" dirty="0"/>
          </a:p>
        </p:txBody>
      </p:sp>
      <p:sp>
        <p:nvSpPr>
          <p:cNvPr id="93187" name="Rectangle 3">
            <a:extLst>
              <a:ext uri="{FF2B5EF4-FFF2-40B4-BE49-F238E27FC236}">
                <a16:creationId xmlns:a16="http://schemas.microsoft.com/office/drawing/2014/main" id="{18CEA47C-1024-472C-821D-DDF701C53100}"/>
              </a:ext>
            </a:extLst>
          </p:cNvPr>
          <p:cNvSpPr>
            <a:spLocks noGrp="1" noChangeArrowheads="1"/>
          </p:cNvSpPr>
          <p:nvPr>
            <p:ph type="body" idx="1"/>
          </p:nvPr>
        </p:nvSpPr>
        <p:spPr/>
        <p:txBody>
          <a:bodyPr/>
          <a:lstStyle/>
          <a:p>
            <a:pPr eaLnBrk="1" hangingPunct="1">
              <a:buFontTx/>
              <a:buNone/>
            </a:pPr>
            <a:r>
              <a:rPr lang="en-GB" altLang="en-US" dirty="0"/>
              <a:t>	</a:t>
            </a:r>
            <a:r>
              <a:rPr lang="en-GB" altLang="en-US" b="1" dirty="0"/>
              <a:t>Unemployment</a:t>
            </a:r>
          </a:p>
          <a:p>
            <a:pPr eaLnBrk="1" hangingPunct="1">
              <a:buFontTx/>
              <a:buNone/>
            </a:pPr>
            <a:r>
              <a:rPr lang="en-GB" altLang="en-US" b="1" dirty="0"/>
              <a:t>	Divorce</a:t>
            </a:r>
          </a:p>
          <a:p>
            <a:pPr eaLnBrk="1" hangingPunct="1">
              <a:buFontTx/>
              <a:buNone/>
            </a:pPr>
            <a:r>
              <a:rPr lang="en-GB" altLang="en-US" b="1" dirty="0"/>
              <a:t>	Marriage</a:t>
            </a:r>
          </a:p>
          <a:p>
            <a:pPr>
              <a:buNone/>
            </a:pPr>
            <a:r>
              <a:rPr lang="en-GB" altLang="en-US" b="1" dirty="0"/>
              <a:t>	Bereavement (t</a:t>
            </a:r>
            <a:r>
              <a:rPr lang="en-US" altLang="en-US" b="1" dirty="0"/>
              <a:t>he death or loss of a loved one)</a:t>
            </a:r>
            <a:endParaRPr lang="en-GB" altLang="en-US" b="1" dirty="0"/>
          </a:p>
          <a:p>
            <a:pPr eaLnBrk="1" hangingPunct="1">
              <a:buFontTx/>
              <a:buNone/>
            </a:pPr>
            <a:r>
              <a:rPr lang="en-GB" altLang="en-US" b="1" dirty="0"/>
              <a:t>	Friendship networks</a:t>
            </a:r>
          </a:p>
          <a:p>
            <a:pPr eaLnBrk="1" hangingPunct="1">
              <a:buFontTx/>
              <a:buNone/>
            </a:pPr>
            <a:r>
              <a:rPr lang="en-GB" altLang="en-US" b="1" dirty="0"/>
              <a:t>	Health</a:t>
            </a:r>
          </a:p>
          <a:p>
            <a:pPr eaLnBrk="1" hangingPunct="1">
              <a:buFontTx/>
              <a:buNone/>
            </a:pPr>
            <a:r>
              <a:rPr lang="en-GB" altLang="en-US" b="1" dirty="0"/>
              <a:t>	Children</a:t>
            </a:r>
          </a:p>
          <a:p>
            <a:pPr eaLnBrk="1" hangingPunct="1">
              <a:buFontTx/>
              <a:buNone/>
            </a:pPr>
            <a:endParaRPr lang="en-US" altLang="en-US" sz="2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54731-7BE2-4C83-9B04-BCD2753ECF6B}"/>
              </a:ext>
            </a:extLst>
          </p:cNvPr>
          <p:cNvPicPr>
            <a:picLocks noChangeAspect="1"/>
          </p:cNvPicPr>
          <p:nvPr/>
        </p:nvPicPr>
        <p:blipFill>
          <a:blip r:embed="rId3"/>
          <a:stretch>
            <a:fillRect/>
          </a:stretch>
        </p:blipFill>
        <p:spPr>
          <a:xfrm>
            <a:off x="37058" y="0"/>
            <a:ext cx="12117884" cy="6858000"/>
          </a:xfrm>
          <a:prstGeom prst="rect">
            <a:avLst/>
          </a:prstGeom>
        </p:spPr>
      </p:pic>
      <p:sp>
        <p:nvSpPr>
          <p:cNvPr id="5" name="Rectangle 4">
            <a:extLst>
              <a:ext uri="{FF2B5EF4-FFF2-40B4-BE49-F238E27FC236}">
                <a16:creationId xmlns:a16="http://schemas.microsoft.com/office/drawing/2014/main" id="{A94C8DFA-B0C3-4F31-824E-3C6502F8CCF5}"/>
              </a:ext>
            </a:extLst>
          </p:cNvPr>
          <p:cNvSpPr/>
          <p:nvPr/>
        </p:nvSpPr>
        <p:spPr>
          <a:xfrm>
            <a:off x="4265903" y="6273225"/>
            <a:ext cx="5552802" cy="584775"/>
          </a:xfrm>
          <a:prstGeom prst="rect">
            <a:avLst/>
          </a:prstGeom>
        </p:spPr>
        <p:txBody>
          <a:bodyPr wrap="none">
            <a:spAutoFit/>
          </a:bodyPr>
          <a:lstStyle/>
          <a:p>
            <a:r>
              <a:rPr lang="en-US" sz="1600" dirty="0">
                <a:hlinkClick r:id="rId4"/>
              </a:rPr>
              <a:t>http://happyplanetindex.org/</a:t>
            </a:r>
            <a:br>
              <a:rPr lang="en-US" sz="1600" dirty="0"/>
            </a:br>
            <a:r>
              <a:rPr lang="en-US" sz="1600" dirty="0"/>
              <a:t>https://www.ted.com/talks/nic_marks_the_happy_planet_index</a:t>
            </a:r>
          </a:p>
        </p:txBody>
      </p:sp>
      <p:sp>
        <p:nvSpPr>
          <p:cNvPr id="7" name="TextBox 6">
            <a:extLst>
              <a:ext uri="{FF2B5EF4-FFF2-40B4-BE49-F238E27FC236}">
                <a16:creationId xmlns:a16="http://schemas.microsoft.com/office/drawing/2014/main" id="{52C098B0-A0B6-4A87-8ED2-EDB3A9F3B154}"/>
              </a:ext>
            </a:extLst>
          </p:cNvPr>
          <p:cNvSpPr txBox="1"/>
          <p:nvPr/>
        </p:nvSpPr>
        <p:spPr>
          <a:xfrm>
            <a:off x="1" y="4580877"/>
            <a:ext cx="3062796" cy="2031325"/>
          </a:xfrm>
          <a:prstGeom prst="rect">
            <a:avLst/>
          </a:prstGeom>
          <a:solidFill>
            <a:schemeClr val="accent4">
              <a:lumMod val="20000"/>
              <a:lumOff val="80000"/>
            </a:schemeClr>
          </a:solidFill>
        </p:spPr>
        <p:txBody>
          <a:bodyPr wrap="square">
            <a:spAutoFit/>
          </a:bodyPr>
          <a:lstStyle/>
          <a:p>
            <a:r>
              <a:rPr lang="en-US" sz="1400" dirty="0"/>
              <a:t>The Happy Planet Index is a measure of sustainable wellbeing. HPI reflects how efficiently residents of different countries are using environmental resources to lead long, happy lives.</a:t>
            </a:r>
          </a:p>
          <a:p>
            <a:pPr marL="342900" indent="-342900">
              <a:buAutoNum type="arabicPeriod"/>
            </a:pPr>
            <a:r>
              <a:rPr lang="en-US" sz="1400" dirty="0"/>
              <a:t>Wellbeing (Gallup World Poll)</a:t>
            </a:r>
          </a:p>
          <a:p>
            <a:pPr marL="342900" indent="-342900">
              <a:buAutoNum type="arabicPeriod"/>
            </a:pPr>
            <a:r>
              <a:rPr lang="en-US" sz="1400" dirty="0"/>
              <a:t>Life expectancy</a:t>
            </a:r>
          </a:p>
          <a:p>
            <a:pPr marL="342900" indent="-342900">
              <a:buAutoNum type="arabicPeriod"/>
            </a:pPr>
            <a:r>
              <a:rPr lang="en-US" sz="1400" dirty="0"/>
              <a:t>Inequality of 1) and 2)</a:t>
            </a:r>
          </a:p>
          <a:p>
            <a:pPr marL="342900" indent="-342900">
              <a:buAutoNum type="arabicPeriod"/>
            </a:pPr>
            <a:r>
              <a:rPr lang="en-US" sz="1400" dirty="0"/>
              <a:t>Ecological Footprint</a:t>
            </a:r>
          </a:p>
        </p:txBody>
      </p:sp>
    </p:spTree>
    <p:extLst>
      <p:ext uri="{BB962C8B-B14F-4D97-AF65-F5344CB8AC3E}">
        <p14:creationId xmlns:p14="http://schemas.microsoft.com/office/powerpoint/2010/main" val="1813604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432F99-7E52-4A77-9373-D61F5C165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016" y="2013332"/>
            <a:ext cx="7916948" cy="46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D420760-481A-4E0F-944A-071F79AEAC7E}"/>
              </a:ext>
            </a:extLst>
          </p:cNvPr>
          <p:cNvSpPr>
            <a:spLocks noGrp="1"/>
          </p:cNvSpPr>
          <p:nvPr>
            <p:ph idx="1"/>
          </p:nvPr>
        </p:nvSpPr>
        <p:spPr>
          <a:xfrm>
            <a:off x="590773" y="1140896"/>
            <a:ext cx="11323021" cy="4351338"/>
          </a:xfrm>
        </p:spPr>
        <p:txBody>
          <a:bodyPr/>
          <a:lstStyle/>
          <a:p>
            <a:r>
              <a:rPr lang="en-US" dirty="0"/>
              <a:t>Important life events such as marriage or divorce do affect our happiness, but have surprisingly little long-term impact. The evidence suggests that people tend to adapt to changes.</a:t>
            </a:r>
          </a:p>
        </p:txBody>
      </p:sp>
      <p:pic>
        <p:nvPicPr>
          <p:cNvPr id="4" name="Picture 3" descr="m_wid0">
            <a:extLst>
              <a:ext uri="{FF2B5EF4-FFF2-40B4-BE49-F238E27FC236}">
                <a16:creationId xmlns:a16="http://schemas.microsoft.com/office/drawing/2014/main" id="{609F9778-4849-4212-9378-114F23306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16841" y="2485603"/>
            <a:ext cx="5240468" cy="3736078"/>
          </a:xfrm>
          <a:prstGeom prst="rect">
            <a:avLst/>
          </a:prstGeom>
          <a:noFill/>
          <a:ln>
            <a:solidFill>
              <a:srgbClr val="000000"/>
            </a:solidFill>
            <a:miter lim="800000"/>
            <a:headEnd/>
            <a:tailEnd/>
          </a:ln>
        </p:spPr>
      </p:pic>
      <p:sp>
        <p:nvSpPr>
          <p:cNvPr id="6" name="TextBox 5">
            <a:extLst>
              <a:ext uri="{FF2B5EF4-FFF2-40B4-BE49-F238E27FC236}">
                <a16:creationId xmlns:a16="http://schemas.microsoft.com/office/drawing/2014/main" id="{E393205E-E94B-476F-B9D9-0CEA042822F1}"/>
              </a:ext>
            </a:extLst>
          </p:cNvPr>
          <p:cNvSpPr txBox="1"/>
          <p:nvPr/>
        </p:nvSpPr>
        <p:spPr>
          <a:xfrm>
            <a:off x="590773" y="6364670"/>
            <a:ext cx="6482080" cy="369332"/>
          </a:xfrm>
          <a:prstGeom prst="rect">
            <a:avLst/>
          </a:prstGeom>
          <a:noFill/>
        </p:spPr>
        <p:txBody>
          <a:bodyPr wrap="square">
            <a:spAutoFit/>
          </a:bodyPr>
          <a:lstStyle/>
          <a:p>
            <a:r>
              <a:rPr lang="en-US" dirty="0"/>
              <a:t>Note: Research follows the same people over time. </a:t>
            </a:r>
          </a:p>
        </p:txBody>
      </p:sp>
    </p:spTree>
    <p:extLst>
      <p:ext uri="{BB962C8B-B14F-4D97-AF65-F5344CB8AC3E}">
        <p14:creationId xmlns:p14="http://schemas.microsoft.com/office/powerpoint/2010/main" val="484296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439E2EB-C4C7-4486-8226-42F108BA85BA}"/>
              </a:ext>
            </a:extLst>
          </p:cNvPr>
          <p:cNvSpPr>
            <a:spLocks noGrp="1" noChangeArrowheads="1"/>
          </p:cNvSpPr>
          <p:nvPr>
            <p:ph type="title"/>
          </p:nvPr>
        </p:nvSpPr>
        <p:spPr/>
        <p:txBody>
          <a:bodyPr/>
          <a:lstStyle/>
          <a:p>
            <a:pPr eaLnBrk="1" hangingPunct="1"/>
            <a:r>
              <a:rPr lang="en-GB" altLang="en-US" sz="4000" b="1">
                <a:solidFill>
                  <a:srgbClr val="0033CC"/>
                </a:solidFill>
              </a:rPr>
              <a:t>Divorce (eventually) makes </a:t>
            </a:r>
            <a:br>
              <a:rPr lang="en-GB" altLang="en-US" sz="4000" b="1">
                <a:solidFill>
                  <a:srgbClr val="0033CC"/>
                </a:solidFill>
              </a:rPr>
            </a:br>
            <a:r>
              <a:rPr lang="en-GB" altLang="en-US" sz="4000" b="1">
                <a:solidFill>
                  <a:srgbClr val="0033CC"/>
                </a:solidFill>
              </a:rPr>
              <a:t>people happier</a:t>
            </a:r>
            <a:endParaRPr lang="en-US" altLang="en-US" sz="4000" b="1">
              <a:solidFill>
                <a:srgbClr val="0033CC"/>
              </a:solidFill>
            </a:endParaRPr>
          </a:p>
        </p:txBody>
      </p:sp>
      <p:pic>
        <p:nvPicPr>
          <p:cNvPr id="117763" name="Picture 3" descr="m_div0">
            <a:extLst>
              <a:ext uri="{FF2B5EF4-FFF2-40B4-BE49-F238E27FC236}">
                <a16:creationId xmlns:a16="http://schemas.microsoft.com/office/drawing/2014/main" id="{86CF1550-5092-4F33-A0E1-424C3F0CBC0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21793" y="1879900"/>
            <a:ext cx="6348413" cy="4525963"/>
          </a:xfrm>
          <a:noFill/>
          <a:ln>
            <a:solidFill>
              <a:srgbClr val="000000"/>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12C51D45-287E-474C-9079-FA85924A6708}"/>
              </a:ext>
            </a:extLst>
          </p:cNvPr>
          <p:cNvSpPr>
            <a:spLocks noGrp="1" noChangeArrowheads="1"/>
          </p:cNvSpPr>
          <p:nvPr>
            <p:ph type="title"/>
          </p:nvPr>
        </p:nvSpPr>
        <p:spPr/>
        <p:txBody>
          <a:bodyPr/>
          <a:lstStyle/>
          <a:p>
            <a:pPr eaLnBrk="1" hangingPunct="1"/>
            <a:r>
              <a:rPr lang="en-GB" altLang="en-US" b="1"/>
              <a:t>Happiness and children</a:t>
            </a:r>
            <a:endParaRPr lang="en-US" altLang="en-US" b="1"/>
          </a:p>
        </p:txBody>
      </p:sp>
      <p:pic>
        <p:nvPicPr>
          <p:cNvPr id="111619" name="Picture 3" descr="f_birth0">
            <a:extLst>
              <a:ext uri="{FF2B5EF4-FFF2-40B4-BE49-F238E27FC236}">
                <a16:creationId xmlns:a16="http://schemas.microsoft.com/office/drawing/2014/main" id="{CED0D8EA-FD3E-40C3-8D2D-1C3058A384E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21001" y="1600201"/>
            <a:ext cx="6348413" cy="4525963"/>
          </a:xfrm>
          <a:noFill/>
          <a:ln>
            <a:solidFill>
              <a:srgbClr val="000000"/>
            </a:solid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675E4708-BCE8-4417-B748-D6B9B63DE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0764" y="0"/>
            <a:ext cx="9670472" cy="6769330"/>
          </a:xfrm>
        </p:spPr>
      </p:pic>
    </p:spTree>
    <p:extLst>
      <p:ext uri="{BB962C8B-B14F-4D97-AF65-F5344CB8AC3E}">
        <p14:creationId xmlns:p14="http://schemas.microsoft.com/office/powerpoint/2010/main" val="3500744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7157941-3B35-4071-99E6-75A9B4DBCBDC}"/>
              </a:ext>
            </a:extLst>
          </p:cNvPr>
          <p:cNvSpPr>
            <a:spLocks noGrp="1" noChangeArrowheads="1"/>
          </p:cNvSpPr>
          <p:nvPr>
            <p:ph type="title"/>
          </p:nvPr>
        </p:nvSpPr>
        <p:spPr/>
        <p:txBody>
          <a:bodyPr/>
          <a:lstStyle/>
          <a:p>
            <a:pPr eaLnBrk="1" hangingPunct="1"/>
            <a:r>
              <a:rPr lang="en-GB" altLang="en-US" sz="2800" b="1"/>
              <a:t>But people do not seem to adapt to joblessness</a:t>
            </a:r>
            <a:endParaRPr lang="en-US" altLang="en-US" sz="2800" b="1"/>
          </a:p>
        </p:txBody>
      </p:sp>
      <p:sp>
        <p:nvSpPr>
          <p:cNvPr id="112643" name="Rectangle 3">
            <a:extLst>
              <a:ext uri="{FF2B5EF4-FFF2-40B4-BE49-F238E27FC236}">
                <a16:creationId xmlns:a16="http://schemas.microsoft.com/office/drawing/2014/main" id="{06269645-56C0-41C4-88B2-99AECA515D4E}"/>
              </a:ext>
            </a:extLst>
          </p:cNvPr>
          <p:cNvSpPr>
            <a:spLocks noGrp="1" noChangeArrowheads="1"/>
          </p:cNvSpPr>
          <p:nvPr>
            <p:ph type="body" idx="1"/>
          </p:nvPr>
        </p:nvSpPr>
        <p:spPr/>
        <p:txBody>
          <a:bodyPr/>
          <a:lstStyle/>
          <a:p>
            <a:pPr eaLnBrk="1" hangingPunct="1">
              <a:buFontTx/>
              <a:buNone/>
            </a:pPr>
            <a:r>
              <a:rPr lang="en-GB" altLang="en-US"/>
              <a:t> </a:t>
            </a:r>
            <a:endParaRPr lang="en-US" altLang="en-US"/>
          </a:p>
        </p:txBody>
      </p:sp>
      <p:pic>
        <p:nvPicPr>
          <p:cNvPr id="112644" name="Picture 4" descr="m_unem0">
            <a:extLst>
              <a:ext uri="{FF2B5EF4-FFF2-40B4-BE49-F238E27FC236}">
                <a16:creationId xmlns:a16="http://schemas.microsoft.com/office/drawing/2014/main" id="{8861FC72-CDEA-474A-9866-E068DF7AD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790" y="1779588"/>
            <a:ext cx="5867400" cy="4397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75B902-45EF-42E8-AB75-170189B8298C}"/>
              </a:ext>
            </a:extLst>
          </p:cNvPr>
          <p:cNvPicPr>
            <a:picLocks noChangeAspect="1"/>
          </p:cNvPicPr>
          <p:nvPr/>
        </p:nvPicPr>
        <p:blipFill>
          <a:blip r:embed="rId3"/>
          <a:stretch>
            <a:fillRect/>
          </a:stretch>
        </p:blipFill>
        <p:spPr>
          <a:xfrm>
            <a:off x="7876343" y="0"/>
            <a:ext cx="414513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5E054408-CBCB-43FB-87F6-41033F2EFD77}"/>
              </a:ext>
            </a:extLst>
          </p:cNvPr>
          <p:cNvSpPr>
            <a:spLocks noGrp="1" noChangeArrowheads="1"/>
          </p:cNvSpPr>
          <p:nvPr>
            <p:ph type="title"/>
          </p:nvPr>
        </p:nvSpPr>
        <p:spPr>
          <a:xfrm>
            <a:off x="1981200" y="914400"/>
            <a:ext cx="8229600" cy="1143000"/>
          </a:xfrm>
        </p:spPr>
        <p:txBody>
          <a:bodyPr>
            <a:normAutofit fontScale="90000"/>
          </a:bodyPr>
          <a:lstStyle/>
          <a:p>
            <a:r>
              <a:rPr lang="en-GB" altLang="en-US" sz="4000" dirty="0"/>
              <a:t> </a:t>
            </a:r>
            <a:r>
              <a:rPr lang="en-GB" altLang="en-US" sz="3600" b="1" dirty="0">
                <a:solidFill>
                  <a:schemeClr val="accent2"/>
                </a:solidFill>
              </a:rPr>
              <a:t>The evidence suggests that when a person is made unemployed:</a:t>
            </a:r>
            <a:br>
              <a:rPr lang="en-GB" altLang="en-US" sz="4000" dirty="0">
                <a:solidFill>
                  <a:schemeClr val="accent2"/>
                </a:solidFill>
              </a:rPr>
            </a:br>
            <a:endParaRPr lang="en-US" altLang="en-US" sz="4000" dirty="0">
              <a:solidFill>
                <a:schemeClr val="accent2"/>
              </a:solidFill>
            </a:endParaRPr>
          </a:p>
        </p:txBody>
      </p:sp>
      <p:sp>
        <p:nvSpPr>
          <p:cNvPr id="114691" name="Rectangle 3">
            <a:extLst>
              <a:ext uri="{FF2B5EF4-FFF2-40B4-BE49-F238E27FC236}">
                <a16:creationId xmlns:a16="http://schemas.microsoft.com/office/drawing/2014/main" id="{8360A9DF-07E7-43F4-91B0-823D94D093B6}"/>
              </a:ext>
            </a:extLst>
          </p:cNvPr>
          <p:cNvSpPr>
            <a:spLocks noGrp="1" noChangeArrowheads="1"/>
          </p:cNvSpPr>
          <p:nvPr>
            <p:ph type="body" idx="1"/>
          </p:nvPr>
        </p:nvSpPr>
        <p:spPr>
          <a:xfrm>
            <a:off x="2057400" y="2332038"/>
            <a:ext cx="8229600" cy="4525962"/>
          </a:xfrm>
        </p:spPr>
        <p:txBody>
          <a:bodyPr/>
          <a:lstStyle/>
          <a:p>
            <a:r>
              <a:rPr lang="en-GB" altLang="en-US" sz="3600" b="1"/>
              <a:t>20% of the fall in mental well-being is due to the decline in income</a:t>
            </a:r>
          </a:p>
          <a:p>
            <a:r>
              <a:rPr lang="en-GB" altLang="en-US" sz="3600" b="1"/>
              <a:t>80% is due to non-pecuniary things (loss of self-esteem, status..).</a:t>
            </a:r>
            <a:endParaRPr lang="en-US" altLang="en-US" sz="36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DF3F-07E6-4476-9D84-644C63BE7046}"/>
              </a:ext>
            </a:extLst>
          </p:cNvPr>
          <p:cNvSpPr>
            <a:spLocks noGrp="1"/>
          </p:cNvSpPr>
          <p:nvPr>
            <p:ph type="title"/>
          </p:nvPr>
        </p:nvSpPr>
        <p:spPr/>
        <p:txBody>
          <a:bodyPr>
            <a:normAutofit/>
          </a:bodyPr>
          <a:lstStyle/>
          <a:p>
            <a:r>
              <a:rPr lang="en-US" dirty="0"/>
              <a:t>The effects of the day of the week on subjective well-being among people</a:t>
            </a:r>
          </a:p>
        </p:txBody>
      </p:sp>
      <p:pic>
        <p:nvPicPr>
          <p:cNvPr id="4" name="Picture 3">
            <a:extLst>
              <a:ext uri="{FF2B5EF4-FFF2-40B4-BE49-F238E27FC236}">
                <a16:creationId xmlns:a16="http://schemas.microsoft.com/office/drawing/2014/main" id="{75EEC7ED-147E-419B-B797-1B7507D450C9}"/>
              </a:ext>
            </a:extLst>
          </p:cNvPr>
          <p:cNvPicPr>
            <a:picLocks noChangeAspect="1"/>
          </p:cNvPicPr>
          <p:nvPr/>
        </p:nvPicPr>
        <p:blipFill>
          <a:blip r:embed="rId2"/>
          <a:stretch>
            <a:fillRect/>
          </a:stretch>
        </p:blipFill>
        <p:spPr>
          <a:xfrm>
            <a:off x="838200" y="1739032"/>
            <a:ext cx="5724982" cy="3693536"/>
          </a:xfrm>
          <a:prstGeom prst="rect">
            <a:avLst/>
          </a:prstGeom>
        </p:spPr>
      </p:pic>
      <p:sp>
        <p:nvSpPr>
          <p:cNvPr id="5" name="Rectangle 4">
            <a:extLst>
              <a:ext uri="{FF2B5EF4-FFF2-40B4-BE49-F238E27FC236}">
                <a16:creationId xmlns:a16="http://schemas.microsoft.com/office/drawing/2014/main" id="{9D08FA71-59E4-4084-9661-E2795E68777B}"/>
              </a:ext>
            </a:extLst>
          </p:cNvPr>
          <p:cNvSpPr/>
          <p:nvPr/>
        </p:nvSpPr>
        <p:spPr>
          <a:xfrm>
            <a:off x="6788318" y="3429000"/>
            <a:ext cx="2170000" cy="646331"/>
          </a:xfrm>
          <a:prstGeom prst="rect">
            <a:avLst/>
          </a:prstGeom>
        </p:spPr>
        <p:txBody>
          <a:bodyPr wrap="square">
            <a:spAutoFit/>
          </a:bodyPr>
          <a:lstStyle/>
          <a:p>
            <a:r>
              <a:rPr lang="en-US" dirty="0"/>
              <a:t>Sundays are found to be the bluest day</a:t>
            </a:r>
          </a:p>
        </p:txBody>
      </p:sp>
      <p:sp>
        <p:nvSpPr>
          <p:cNvPr id="6" name="Rectangle 5">
            <a:extLst>
              <a:ext uri="{FF2B5EF4-FFF2-40B4-BE49-F238E27FC236}">
                <a16:creationId xmlns:a16="http://schemas.microsoft.com/office/drawing/2014/main" id="{A15EB5BB-3A67-443E-871B-D99684214F49}"/>
              </a:ext>
            </a:extLst>
          </p:cNvPr>
          <p:cNvSpPr/>
          <p:nvPr/>
        </p:nvSpPr>
        <p:spPr>
          <a:xfrm>
            <a:off x="381740" y="6386151"/>
            <a:ext cx="11694850" cy="523220"/>
          </a:xfrm>
          <a:prstGeom prst="rect">
            <a:avLst/>
          </a:prstGeom>
        </p:spPr>
        <p:txBody>
          <a:bodyPr wrap="square">
            <a:spAutoFit/>
          </a:bodyPr>
          <a:lstStyle/>
          <a:p>
            <a:pPr fontAlgn="base"/>
            <a:r>
              <a:rPr lang="en-US" sz="1400" dirty="0">
                <a:latin typeface="Delivery"/>
              </a:rPr>
              <a:t>Alpaslan </a:t>
            </a:r>
            <a:r>
              <a:rPr lang="en-US" sz="1400" dirty="0" err="1">
                <a:latin typeface="Delivery"/>
              </a:rPr>
              <a:t>Akay</a:t>
            </a:r>
            <a:r>
              <a:rPr lang="en-US" sz="1400" dirty="0">
                <a:latin typeface="Delivery"/>
              </a:rPr>
              <a:t> and Peter Martinsson, 2009 “Sundays Are Blue: Aren’t They? The Day-of-the-Week Effect on Subjective Well-Being and Socio-Economic Status”</a:t>
            </a:r>
          </a:p>
          <a:p>
            <a:pPr fontAlgn="base"/>
            <a:endParaRPr lang="en-US" sz="1400" u="sng" dirty="0">
              <a:solidFill>
                <a:srgbClr val="0053A0"/>
              </a:solidFill>
              <a:latin typeface="Delivery"/>
            </a:endParaRPr>
          </a:p>
        </p:txBody>
      </p:sp>
    </p:spTree>
    <p:extLst>
      <p:ext uri="{BB962C8B-B14F-4D97-AF65-F5344CB8AC3E}">
        <p14:creationId xmlns:p14="http://schemas.microsoft.com/office/powerpoint/2010/main" val="34760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37BD-067B-4DAB-AA32-B60717DC9487}"/>
              </a:ext>
            </a:extLst>
          </p:cNvPr>
          <p:cNvSpPr>
            <a:spLocks noGrp="1"/>
          </p:cNvSpPr>
          <p:nvPr>
            <p:ph type="title"/>
          </p:nvPr>
        </p:nvSpPr>
        <p:spPr/>
        <p:txBody>
          <a:bodyPr/>
          <a:lstStyle/>
          <a:p>
            <a:r>
              <a:rPr lang="en-US" b="1" dirty="0"/>
              <a:t>Intriguing life cycle pattern of well-being</a:t>
            </a:r>
          </a:p>
        </p:txBody>
      </p:sp>
      <p:sp>
        <p:nvSpPr>
          <p:cNvPr id="8" name="Text Placeholder 7">
            <a:extLst>
              <a:ext uri="{FF2B5EF4-FFF2-40B4-BE49-F238E27FC236}">
                <a16:creationId xmlns:a16="http://schemas.microsoft.com/office/drawing/2014/main" id="{BEC00233-2863-4713-810F-EF6F2782C4D0}"/>
              </a:ext>
            </a:extLst>
          </p:cNvPr>
          <p:cNvSpPr>
            <a:spLocks noGrp="1"/>
          </p:cNvSpPr>
          <p:nvPr>
            <p:ph type="body" idx="1"/>
          </p:nvPr>
        </p:nvSpPr>
        <p:spPr/>
        <p:txBody>
          <a:bodyPr/>
          <a:lstStyle/>
          <a:p>
            <a:endParaRPr lang="en-US" dirty="0"/>
          </a:p>
        </p:txBody>
      </p:sp>
      <p:sp>
        <p:nvSpPr>
          <p:cNvPr id="9" name="Rectangle 8">
            <a:extLst>
              <a:ext uri="{FF2B5EF4-FFF2-40B4-BE49-F238E27FC236}">
                <a16:creationId xmlns:a16="http://schemas.microsoft.com/office/drawing/2014/main" id="{5984D0E6-C1CC-42D3-8929-1325A9D39B8C}"/>
              </a:ext>
            </a:extLst>
          </p:cNvPr>
          <p:cNvSpPr/>
          <p:nvPr/>
        </p:nvSpPr>
        <p:spPr>
          <a:xfrm>
            <a:off x="831850" y="6322814"/>
            <a:ext cx="4970400" cy="369332"/>
          </a:xfrm>
          <a:prstGeom prst="rect">
            <a:avLst/>
          </a:prstGeom>
        </p:spPr>
        <p:txBody>
          <a:bodyPr wrap="none">
            <a:spAutoFit/>
          </a:bodyPr>
          <a:lstStyle/>
          <a:p>
            <a:r>
              <a:rPr lang="en-US" dirty="0">
                <a:hlinkClick r:id="rId3"/>
              </a:rPr>
              <a:t>https://www.youtube.com/watch?v=VKTXSBS4Ok8</a:t>
            </a:r>
            <a:endParaRPr lang="en-US" dirty="0"/>
          </a:p>
        </p:txBody>
      </p:sp>
    </p:spTree>
    <p:extLst>
      <p:ext uri="{BB962C8B-B14F-4D97-AF65-F5344CB8AC3E}">
        <p14:creationId xmlns:p14="http://schemas.microsoft.com/office/powerpoint/2010/main" val="2059195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9C4F3D4-2C76-459B-979A-FE4663796B66}"/>
              </a:ext>
            </a:extLst>
          </p:cNvPr>
          <p:cNvSpPr>
            <a:spLocks noGrp="1"/>
          </p:cNvSpPr>
          <p:nvPr>
            <p:ph type="title"/>
          </p:nvPr>
        </p:nvSpPr>
        <p:spPr/>
        <p:txBody>
          <a:bodyPr/>
          <a:lstStyle/>
          <a:p>
            <a:r>
              <a:rPr lang="en-GB" altLang="en-US" sz="2800" b="1" dirty="0">
                <a:cs typeface="Times New Roman" panose="02020603050405020304" pitchFamily="18" charset="0"/>
              </a:rPr>
              <a:t>Life Satisfaction in Eurobarometer data (36 nations; 32,000 observations). </a:t>
            </a:r>
            <a:r>
              <a:rPr lang="en-GB" altLang="en-US" sz="2400" dirty="0">
                <a:cs typeface="Times New Roman" panose="02020603050405020304" pitchFamily="18" charset="0"/>
              </a:rPr>
              <a:t>Year 2016.  </a:t>
            </a:r>
            <a:r>
              <a:rPr lang="en-GB" altLang="en-US" sz="1800" i="1" dirty="0">
                <a:cs typeface="Times New Roman" panose="02020603050405020304" pitchFamily="18" charset="0"/>
              </a:rPr>
              <a:t>Blanchflower-Oswald estimates</a:t>
            </a:r>
            <a:endParaRPr lang="en-US" altLang="en-US" sz="1800" i="1" dirty="0"/>
          </a:p>
        </p:txBody>
      </p:sp>
      <p:graphicFrame>
        <p:nvGraphicFramePr>
          <p:cNvPr id="4" name="Content Placeholder 3">
            <a:extLst>
              <a:ext uri="{FF2B5EF4-FFF2-40B4-BE49-F238E27FC236}">
                <a16:creationId xmlns:a16="http://schemas.microsoft.com/office/drawing/2014/main" id="{F9F23441-F4A4-43E6-A9A0-9F5F96C1A364}"/>
              </a:ext>
            </a:extLst>
          </p:cNvPr>
          <p:cNvGraphicFramePr>
            <a:graphicFrameLocks noGrp="1"/>
          </p:cNvGraphicFramePr>
          <p:nvPr>
            <p:ph idx="1"/>
            <p:extLst>
              <p:ext uri="{D42A27DB-BD31-4B8C-83A1-F6EECF244321}">
                <p14:modId xmlns:p14="http://schemas.microsoft.com/office/powerpoint/2010/main" val="618642929"/>
              </p:ext>
            </p:extLst>
          </p:nvPr>
        </p:nvGraphicFramePr>
        <p:xfrm>
          <a:off x="1981200" y="1690688"/>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E1F5-C112-071C-7596-FEAF3F3E6163}"/>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52CEA08D-8F43-AEE0-7244-BC4078AB11E2}"/>
              </a:ext>
            </a:extLst>
          </p:cNvPr>
          <p:cNvSpPr>
            <a:spLocks noGrp="1"/>
          </p:cNvSpPr>
          <p:nvPr>
            <p:ph idx="1"/>
          </p:nvPr>
        </p:nvSpPr>
        <p:spPr/>
        <p:txBody>
          <a:bodyPr/>
          <a:lstStyle/>
          <a:p>
            <a:endParaRPr lang="cs-CZ"/>
          </a:p>
        </p:txBody>
      </p:sp>
      <p:pic>
        <p:nvPicPr>
          <p:cNvPr id="5" name="Picture 4">
            <a:extLst>
              <a:ext uri="{FF2B5EF4-FFF2-40B4-BE49-F238E27FC236}">
                <a16:creationId xmlns:a16="http://schemas.microsoft.com/office/drawing/2014/main" id="{65443295-516B-B399-A7E6-7AC054F15A34}"/>
              </a:ext>
            </a:extLst>
          </p:cNvPr>
          <p:cNvPicPr>
            <a:picLocks noChangeAspect="1"/>
          </p:cNvPicPr>
          <p:nvPr/>
        </p:nvPicPr>
        <p:blipFill>
          <a:blip r:embed="rId2"/>
          <a:stretch>
            <a:fillRect/>
          </a:stretch>
        </p:blipFill>
        <p:spPr>
          <a:xfrm>
            <a:off x="1057939" y="305368"/>
            <a:ext cx="9319437" cy="6078656"/>
          </a:xfrm>
          <a:prstGeom prst="rect">
            <a:avLst/>
          </a:prstGeom>
        </p:spPr>
      </p:pic>
    </p:spTree>
    <p:extLst>
      <p:ext uri="{BB962C8B-B14F-4D97-AF65-F5344CB8AC3E}">
        <p14:creationId xmlns:p14="http://schemas.microsoft.com/office/powerpoint/2010/main" val="3832807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0A5-2617-443D-B273-A24CEFCE56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7F3190-B1B2-4AC7-B3DF-929B11E758CD}"/>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0A9AB77A-7FED-4E22-B5A7-A8365498A7CF}"/>
              </a:ext>
            </a:extLst>
          </p:cNvPr>
          <p:cNvPicPr>
            <a:picLocks noChangeAspect="1"/>
          </p:cNvPicPr>
          <p:nvPr/>
        </p:nvPicPr>
        <p:blipFill>
          <a:blip r:embed="rId2"/>
          <a:stretch>
            <a:fillRect/>
          </a:stretch>
        </p:blipFill>
        <p:spPr>
          <a:xfrm>
            <a:off x="574530" y="0"/>
            <a:ext cx="10883180" cy="6633938"/>
          </a:xfrm>
          <a:prstGeom prst="rect">
            <a:avLst/>
          </a:prstGeom>
        </p:spPr>
      </p:pic>
    </p:spTree>
    <p:extLst>
      <p:ext uri="{BB962C8B-B14F-4D97-AF65-F5344CB8AC3E}">
        <p14:creationId xmlns:p14="http://schemas.microsoft.com/office/powerpoint/2010/main" val="1533713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9CECCA8F-903F-4B80-93FF-A48296836AB9}"/>
              </a:ext>
            </a:extLst>
          </p:cNvPr>
          <p:cNvSpPr>
            <a:spLocks noGrp="1"/>
          </p:cNvSpPr>
          <p:nvPr>
            <p:ph type="title"/>
          </p:nvPr>
        </p:nvSpPr>
        <p:spPr/>
        <p:txBody>
          <a:bodyPr/>
          <a:lstStyle/>
          <a:p>
            <a:r>
              <a:rPr lang="en-GB" altLang="en-US" sz="3200" b="1"/>
              <a:t>The latest UK government data</a:t>
            </a:r>
            <a:br>
              <a:rPr lang="en-GB" altLang="en-US" sz="3200" b="1"/>
            </a:br>
            <a:r>
              <a:rPr lang="en-GB" altLang="en-US" sz="1800" b="1"/>
              <a:t>(Sample: 100,000 Britons)    </a:t>
            </a:r>
            <a:r>
              <a:rPr lang="en-GB" altLang="en-US" sz="800" b="1"/>
              <a:t>Blanchflower-Oswald estimates</a:t>
            </a:r>
          </a:p>
        </p:txBody>
      </p:sp>
      <p:graphicFrame>
        <p:nvGraphicFramePr>
          <p:cNvPr id="4" name="Content Placeholder 3">
            <a:extLst>
              <a:ext uri="{FF2B5EF4-FFF2-40B4-BE49-F238E27FC236}">
                <a16:creationId xmlns:a16="http://schemas.microsoft.com/office/drawing/2014/main" id="{8C55E472-4859-4191-A970-EC60E62C3834}"/>
              </a:ext>
            </a:extLst>
          </p:cNvPr>
          <p:cNvGraphicFramePr>
            <a:graphicFrameLocks noGrp="1"/>
          </p:cNvGraphicFramePr>
          <p:nvPr>
            <p:ph idx="1"/>
            <p:extLst>
              <p:ext uri="{D42A27DB-BD31-4B8C-83A1-F6EECF244321}">
                <p14:modId xmlns:p14="http://schemas.microsoft.com/office/powerpoint/2010/main" val="3875444540"/>
              </p:ext>
            </p:extLst>
          </p:nvPr>
        </p:nvGraphicFramePr>
        <p:xfrm>
          <a:off x="1777681" y="1538288"/>
          <a:ext cx="8229920" cy="452613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A1C4-E2B7-4C3B-8923-31CFE5AC04B2}"/>
              </a:ext>
            </a:extLst>
          </p:cNvPr>
          <p:cNvSpPr>
            <a:spLocks noGrp="1"/>
          </p:cNvSpPr>
          <p:nvPr>
            <p:ph type="title"/>
          </p:nvPr>
        </p:nvSpPr>
        <p:spPr/>
        <p:txBody>
          <a:bodyPr/>
          <a:lstStyle/>
          <a:p>
            <a:r>
              <a:rPr lang="sk-SK" dirty="0" err="1"/>
              <a:t>Sleeping</a:t>
            </a:r>
            <a:r>
              <a:rPr lang="sk-SK" dirty="0"/>
              <a:t> </a:t>
            </a:r>
            <a:r>
              <a:rPr lang="sk-SK" dirty="0" err="1"/>
              <a:t>problems</a:t>
            </a:r>
            <a:endParaRPr lang="en-US" dirty="0"/>
          </a:p>
        </p:txBody>
      </p:sp>
      <p:sp>
        <p:nvSpPr>
          <p:cNvPr id="3" name="Content Placeholder 2">
            <a:extLst>
              <a:ext uri="{FF2B5EF4-FFF2-40B4-BE49-F238E27FC236}">
                <a16:creationId xmlns:a16="http://schemas.microsoft.com/office/drawing/2014/main" id="{11B64657-F9FD-4266-A7A4-ACA1ADF6BC6C}"/>
              </a:ext>
            </a:extLst>
          </p:cNvPr>
          <p:cNvSpPr>
            <a:spLocks noGrp="1"/>
          </p:cNvSpPr>
          <p:nvPr>
            <p:ph idx="1"/>
          </p:nvPr>
        </p:nvSpPr>
        <p:spPr>
          <a:xfrm>
            <a:off x="838200" y="1429789"/>
            <a:ext cx="10515600" cy="4747174"/>
          </a:xfrm>
        </p:spPr>
        <p:txBody>
          <a:bodyPr/>
          <a:lstStyle/>
          <a:p>
            <a:r>
              <a:rPr lang="sk-SK" dirty="0" err="1"/>
              <a:t>Sleeping</a:t>
            </a:r>
            <a:r>
              <a:rPr lang="sk-SK" dirty="0"/>
              <a:t> </a:t>
            </a:r>
            <a:r>
              <a:rPr lang="sk-SK" dirty="0" err="1"/>
              <a:t>problems</a:t>
            </a:r>
            <a:r>
              <a:rPr lang="sk-SK" dirty="0"/>
              <a:t> are a marker of </a:t>
            </a:r>
            <a:r>
              <a:rPr lang="sk-SK" dirty="0" err="1"/>
              <a:t>internal</a:t>
            </a:r>
            <a:r>
              <a:rPr lang="sk-SK" dirty="0"/>
              <a:t> </a:t>
            </a:r>
            <a:r>
              <a:rPr lang="sk-SK" dirty="0" err="1"/>
              <a:t>mental</a:t>
            </a:r>
            <a:r>
              <a:rPr lang="sk-SK" dirty="0"/>
              <a:t> </a:t>
            </a:r>
            <a:r>
              <a:rPr lang="sk-SK" dirty="0" err="1"/>
              <a:t>distress</a:t>
            </a:r>
            <a:endParaRPr lang="sk-SK" dirty="0"/>
          </a:p>
          <a:p>
            <a:endParaRPr lang="en-US" dirty="0"/>
          </a:p>
        </p:txBody>
      </p:sp>
      <p:pic>
        <p:nvPicPr>
          <p:cNvPr id="4" name="Picture 3">
            <a:extLst>
              <a:ext uri="{FF2B5EF4-FFF2-40B4-BE49-F238E27FC236}">
                <a16:creationId xmlns:a16="http://schemas.microsoft.com/office/drawing/2014/main" id="{8ABEABDF-B9D2-4A62-8DED-ED67E8571332}"/>
              </a:ext>
            </a:extLst>
          </p:cNvPr>
          <p:cNvPicPr>
            <a:picLocks noChangeAspect="1"/>
          </p:cNvPicPr>
          <p:nvPr/>
        </p:nvPicPr>
        <p:blipFill>
          <a:blip r:embed="rId2"/>
          <a:stretch>
            <a:fillRect/>
          </a:stretch>
        </p:blipFill>
        <p:spPr>
          <a:xfrm>
            <a:off x="299665" y="2535390"/>
            <a:ext cx="5471595" cy="3872725"/>
          </a:xfrm>
          <a:prstGeom prst="rect">
            <a:avLst/>
          </a:prstGeom>
        </p:spPr>
      </p:pic>
      <p:pic>
        <p:nvPicPr>
          <p:cNvPr id="6" name="Picture 5">
            <a:extLst>
              <a:ext uri="{FF2B5EF4-FFF2-40B4-BE49-F238E27FC236}">
                <a16:creationId xmlns:a16="http://schemas.microsoft.com/office/drawing/2014/main" id="{CBA7BE57-AED9-4BC8-BFF7-62992F0969C0}"/>
              </a:ext>
            </a:extLst>
          </p:cNvPr>
          <p:cNvPicPr>
            <a:picLocks noChangeAspect="1"/>
          </p:cNvPicPr>
          <p:nvPr/>
        </p:nvPicPr>
        <p:blipFill>
          <a:blip r:embed="rId3"/>
          <a:stretch>
            <a:fillRect/>
          </a:stretch>
        </p:blipFill>
        <p:spPr>
          <a:xfrm>
            <a:off x="6096000" y="2516316"/>
            <a:ext cx="5471596" cy="3883915"/>
          </a:xfrm>
          <a:prstGeom prst="rect">
            <a:avLst/>
          </a:prstGeom>
        </p:spPr>
      </p:pic>
    </p:spTree>
    <p:extLst>
      <p:ext uri="{BB962C8B-B14F-4D97-AF65-F5344CB8AC3E}">
        <p14:creationId xmlns:p14="http://schemas.microsoft.com/office/powerpoint/2010/main" val="4294352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749C14D-4DFF-49B8-B0C4-D8FFDB0FAB79}"/>
              </a:ext>
            </a:extLst>
          </p:cNvPr>
          <p:cNvSpPr>
            <a:spLocks noGrp="1"/>
          </p:cNvSpPr>
          <p:nvPr>
            <p:ph type="title"/>
          </p:nvPr>
        </p:nvSpPr>
        <p:spPr/>
        <p:txBody>
          <a:bodyPr/>
          <a:lstStyle/>
          <a:p>
            <a:r>
              <a:rPr lang="en-US" altLang="en-US" sz="3200" b="1" dirty="0">
                <a:solidFill>
                  <a:srgbClr val="000000"/>
                </a:solidFill>
              </a:rPr>
              <a:t>The hill-shaped pattern of suicide</a:t>
            </a:r>
            <a:endParaRPr lang="en-US" altLang="en-US" sz="3200" b="1" dirty="0"/>
          </a:p>
        </p:txBody>
      </p:sp>
      <p:sp>
        <p:nvSpPr>
          <p:cNvPr id="2" name="Rectangle 1">
            <a:extLst>
              <a:ext uri="{FF2B5EF4-FFF2-40B4-BE49-F238E27FC236}">
                <a16:creationId xmlns:a16="http://schemas.microsoft.com/office/drawing/2014/main" id="{05B0F9F1-0888-4109-A359-294B59943DDF}"/>
              </a:ext>
            </a:extLst>
          </p:cNvPr>
          <p:cNvSpPr/>
          <p:nvPr/>
        </p:nvSpPr>
        <p:spPr>
          <a:xfrm>
            <a:off x="4175760" y="6130818"/>
            <a:ext cx="4480560" cy="646331"/>
          </a:xfrm>
          <a:prstGeom prst="rect">
            <a:avLst/>
          </a:prstGeom>
        </p:spPr>
        <p:txBody>
          <a:bodyPr wrap="square">
            <a:spAutoFit/>
          </a:bodyPr>
          <a:lstStyle/>
          <a:p>
            <a:r>
              <a:rPr lang="sk-SK" dirty="0" err="1"/>
              <a:t>Middle</a:t>
            </a:r>
            <a:r>
              <a:rPr lang="sk-SK" dirty="0"/>
              <a:t> </a:t>
            </a:r>
            <a:r>
              <a:rPr lang="sk-SK" dirty="0" err="1"/>
              <a:t>age</a:t>
            </a:r>
            <a:r>
              <a:rPr lang="sk-SK" dirty="0"/>
              <a:t> </a:t>
            </a:r>
            <a:r>
              <a:rPr lang="sk-SK" dirty="0" err="1"/>
              <a:t>population</a:t>
            </a:r>
            <a:r>
              <a:rPr lang="sk-SK" dirty="0"/>
              <a:t> has </a:t>
            </a:r>
            <a:r>
              <a:rPr lang="en-US" dirty="0"/>
              <a:t>at least </a:t>
            </a:r>
            <a:r>
              <a:rPr lang="sk-SK" dirty="0" err="1"/>
              <a:t>two</a:t>
            </a:r>
            <a:r>
              <a:rPr lang="sk-SK" dirty="0"/>
              <a:t> </a:t>
            </a:r>
            <a:r>
              <a:rPr lang="sk-SK" dirty="0" err="1"/>
              <a:t>times</a:t>
            </a:r>
            <a:r>
              <a:rPr lang="sk-SK" dirty="0"/>
              <a:t> </a:t>
            </a:r>
            <a:r>
              <a:rPr lang="sk-SK" dirty="0" err="1"/>
              <a:t>higher</a:t>
            </a:r>
            <a:r>
              <a:rPr lang="sk-SK" dirty="0"/>
              <a:t> risk </a:t>
            </a:r>
            <a:r>
              <a:rPr lang="sk-SK" dirty="0" err="1"/>
              <a:t>relative</a:t>
            </a:r>
            <a:r>
              <a:rPr lang="sk-SK" dirty="0"/>
              <a:t> to </a:t>
            </a:r>
            <a:r>
              <a:rPr lang="sk-SK" dirty="0" err="1"/>
              <a:t>teenagers</a:t>
            </a:r>
            <a:endParaRPr lang="en-US" dirty="0"/>
          </a:p>
        </p:txBody>
      </p:sp>
      <p:pic>
        <p:nvPicPr>
          <p:cNvPr id="8" name="Content Placeholder 3" descr="C:\Users\AhmedKhaledYassin\Documents\Economics\PDM and Extra\Suicide Project\WHO underlying data\Editing data\Results\OECD Age Bar Graphs\png\England &amp; Wales.png">
            <a:extLst>
              <a:ext uri="{FF2B5EF4-FFF2-40B4-BE49-F238E27FC236}">
                <a16:creationId xmlns:a16="http://schemas.microsoft.com/office/drawing/2014/main" id="{6BC654E0-95CC-4A5A-81E5-C53DEFDBA32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45100" y="1693491"/>
            <a:ext cx="5835060" cy="4237330"/>
          </a:xfrm>
        </p:spPr>
      </p:pic>
      <p:pic>
        <p:nvPicPr>
          <p:cNvPr id="9" name="Content Placeholder 3" descr="C:\Users\AhmedKhaledYassin\Documents\Economics\PDM and Extra\Suicide Project\WHO underlying data\Editing data\Results\OECD Age Bar Graphs\png\USA.png">
            <a:extLst>
              <a:ext uri="{FF2B5EF4-FFF2-40B4-BE49-F238E27FC236}">
                <a16:creationId xmlns:a16="http://schemas.microsoft.com/office/drawing/2014/main" id="{3ED4DC67-B61D-46D7-ADE6-E1271F2C8FA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270940" y="1736408"/>
            <a:ext cx="5775960" cy="419441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BDF73539-F242-4F8A-ACF4-85312E8D508E}"/>
              </a:ext>
            </a:extLst>
          </p:cNvPr>
          <p:cNvSpPr>
            <a:spLocks noGrp="1"/>
          </p:cNvSpPr>
          <p:nvPr>
            <p:ph type="title"/>
          </p:nvPr>
        </p:nvSpPr>
        <p:spPr>
          <a:xfrm>
            <a:off x="274320" y="288925"/>
            <a:ext cx="11917680" cy="1325563"/>
          </a:xfrm>
        </p:spPr>
        <p:txBody>
          <a:bodyPr/>
          <a:lstStyle/>
          <a:p>
            <a:r>
              <a:rPr lang="en-GB" altLang="en-US" sz="2400" b="1" dirty="0"/>
              <a:t>The Relationship Between the Probability of Antidepressant Use and Age (European nations)</a:t>
            </a:r>
            <a:endParaRPr lang="en-GB" altLang="en-US" sz="2400" dirty="0"/>
          </a:p>
        </p:txBody>
      </p:sp>
      <p:graphicFrame>
        <p:nvGraphicFramePr>
          <p:cNvPr id="4" name="Chart 3">
            <a:extLst>
              <a:ext uri="{FF2B5EF4-FFF2-40B4-BE49-F238E27FC236}">
                <a16:creationId xmlns:a16="http://schemas.microsoft.com/office/drawing/2014/main" id="{B2019032-5E3B-4140-8275-E82ED659FFE3}"/>
              </a:ext>
            </a:extLst>
          </p:cNvPr>
          <p:cNvGraphicFramePr/>
          <p:nvPr>
            <p:extLst>
              <p:ext uri="{D42A27DB-BD31-4B8C-83A1-F6EECF244321}">
                <p14:modId xmlns:p14="http://schemas.microsoft.com/office/powerpoint/2010/main" val="2554603403"/>
              </p:ext>
            </p:extLst>
          </p:nvPr>
        </p:nvGraphicFramePr>
        <p:xfrm>
          <a:off x="1549400" y="1181851"/>
          <a:ext cx="8686800" cy="484101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18F26AD-98FC-400D-8755-03A5E20B654C}"/>
              </a:ext>
            </a:extLst>
          </p:cNvPr>
          <p:cNvSpPr txBox="1"/>
          <p:nvPr/>
        </p:nvSpPr>
        <p:spPr>
          <a:xfrm>
            <a:off x="127000" y="6487673"/>
            <a:ext cx="11049000" cy="307777"/>
          </a:xfrm>
          <a:prstGeom prst="rect">
            <a:avLst/>
          </a:prstGeom>
          <a:noFill/>
        </p:spPr>
        <p:txBody>
          <a:bodyPr wrap="square">
            <a:spAutoFit/>
          </a:bodyPr>
          <a:lstStyle/>
          <a:p>
            <a:pPr algn="l"/>
            <a:r>
              <a:rPr lang="en-US" sz="1400" b="0" i="0" dirty="0">
                <a:solidFill>
                  <a:srgbClr val="505050"/>
                </a:solidFill>
                <a:effectLst/>
                <a:latin typeface="NexusSerif"/>
              </a:rPr>
              <a:t>David </a:t>
            </a:r>
            <a:r>
              <a:rPr lang="en-US" sz="1400" b="0" i="0" dirty="0" err="1">
                <a:solidFill>
                  <a:srgbClr val="505050"/>
                </a:solidFill>
                <a:effectLst/>
                <a:latin typeface="NexusSerif"/>
              </a:rPr>
              <a:t>G.Blanchflower</a:t>
            </a:r>
            <a:r>
              <a:rPr lang="en-US" sz="1400" b="0" i="0" dirty="0">
                <a:solidFill>
                  <a:srgbClr val="505050"/>
                </a:solidFill>
                <a:effectLst/>
                <a:latin typeface="NexusSerif"/>
              </a:rPr>
              <a:t> and Andrew </a:t>
            </a:r>
            <a:r>
              <a:rPr lang="en-US" sz="1400" b="0" i="0" dirty="0" err="1">
                <a:solidFill>
                  <a:srgbClr val="505050"/>
                </a:solidFill>
                <a:effectLst/>
                <a:latin typeface="NexusSerif"/>
              </a:rPr>
              <a:t>J.Oswald</a:t>
            </a:r>
            <a:r>
              <a:rPr lang="en-US" sz="1400" b="0" i="0" dirty="0">
                <a:solidFill>
                  <a:srgbClr val="505050"/>
                </a:solidFill>
                <a:effectLst/>
                <a:latin typeface="NexusSerif"/>
              </a:rPr>
              <a:t>  (2016) Antidepressants and age: A new form of evidence for U-shaped well-being through life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AFDFE34-CA04-4563-A9BD-C5E4C5515E01}"/>
              </a:ext>
            </a:extLst>
          </p:cNvPr>
          <p:cNvSpPr>
            <a:spLocks noGrp="1"/>
          </p:cNvSpPr>
          <p:nvPr>
            <p:ph type="title"/>
          </p:nvPr>
        </p:nvSpPr>
        <p:spPr/>
        <p:txBody>
          <a:bodyPr/>
          <a:lstStyle/>
          <a:p>
            <a:r>
              <a:rPr lang="en-US" altLang="en-US" b="1" dirty="0">
                <a:solidFill>
                  <a:srgbClr val="0033CC"/>
                </a:solidFill>
              </a:rPr>
              <a:t>The scientific evidence for a midlife crisis</a:t>
            </a:r>
            <a:endParaRPr lang="en-GB" altLang="en-US" b="1" dirty="0">
              <a:solidFill>
                <a:srgbClr val="0033CC"/>
              </a:solidFill>
            </a:endParaRPr>
          </a:p>
        </p:txBody>
      </p:sp>
      <p:sp>
        <p:nvSpPr>
          <p:cNvPr id="21507" name="Content Placeholder 2">
            <a:extLst>
              <a:ext uri="{FF2B5EF4-FFF2-40B4-BE49-F238E27FC236}">
                <a16:creationId xmlns:a16="http://schemas.microsoft.com/office/drawing/2014/main" id="{188CB85F-61D9-467D-81A7-193063D552A4}"/>
              </a:ext>
            </a:extLst>
          </p:cNvPr>
          <p:cNvSpPr>
            <a:spLocks noGrp="1"/>
          </p:cNvSpPr>
          <p:nvPr>
            <p:ph idx="1"/>
          </p:nvPr>
        </p:nvSpPr>
        <p:spPr/>
        <p:txBody>
          <a:bodyPr/>
          <a:lstStyle/>
          <a:p>
            <a:r>
              <a:rPr lang="en-GB" altLang="en-US" sz="4000" b="1" dirty="0"/>
              <a:t>There really is a midlife low</a:t>
            </a:r>
          </a:p>
          <a:p>
            <a:r>
              <a:rPr lang="en-GB" altLang="en-US" sz="4000" b="1" dirty="0"/>
              <a:t>It seems to happen equally in men and women</a:t>
            </a:r>
          </a:p>
          <a:p>
            <a:r>
              <a:rPr lang="en-GB" altLang="en-US" sz="4000" b="1" dirty="0"/>
              <a:t>It is scientifically unexplained</a:t>
            </a:r>
          </a:p>
          <a:p>
            <a:r>
              <a:rPr lang="en-GB" altLang="en-US" sz="4000" b="1" dirty="0"/>
              <a:t>There is a possibility that it is somehow biological (research with apes).</a:t>
            </a:r>
          </a:p>
          <a:p>
            <a:endParaRPr lang="en-GB" altLang="en-US" dirty="0"/>
          </a:p>
          <a:p>
            <a:endParaRPr lang="en-GB"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C53C-3E45-447D-BD30-1A421A0BF5BE}"/>
              </a:ext>
            </a:extLst>
          </p:cNvPr>
          <p:cNvSpPr>
            <a:spLocks noGrp="1"/>
          </p:cNvSpPr>
          <p:nvPr>
            <p:ph type="title"/>
          </p:nvPr>
        </p:nvSpPr>
        <p:spPr/>
        <p:txBody>
          <a:bodyPr>
            <a:normAutofit/>
          </a:bodyPr>
          <a:lstStyle/>
          <a:p>
            <a:r>
              <a:rPr lang="en-US" sz="6000" b="1" dirty="0"/>
              <a:t>A fundamental paradox</a:t>
            </a:r>
          </a:p>
        </p:txBody>
      </p:sp>
      <p:sp>
        <p:nvSpPr>
          <p:cNvPr id="3" name="Content Placeholder 2">
            <a:extLst>
              <a:ext uri="{FF2B5EF4-FFF2-40B4-BE49-F238E27FC236}">
                <a16:creationId xmlns:a16="http://schemas.microsoft.com/office/drawing/2014/main" id="{D5825E98-5B32-478F-BAF4-AE9301B51B2D}"/>
              </a:ext>
            </a:extLst>
          </p:cNvPr>
          <p:cNvSpPr>
            <a:spLocks noGrp="1"/>
          </p:cNvSpPr>
          <p:nvPr>
            <p:ph idx="1"/>
          </p:nvPr>
        </p:nvSpPr>
        <p:spPr/>
        <p:txBody>
          <a:bodyPr>
            <a:normAutofit/>
          </a:bodyPr>
          <a:lstStyle/>
          <a:p>
            <a:r>
              <a:rPr lang="en-US" sz="4400" dirty="0"/>
              <a:t>People reach peak earnings around the age of 50, with almost not illness, and this is the richest (healthiest &amp; safest) era in history.</a:t>
            </a:r>
          </a:p>
          <a:p>
            <a:endParaRPr lang="en-US" sz="4400" dirty="0"/>
          </a:p>
        </p:txBody>
      </p:sp>
    </p:spTree>
    <p:extLst>
      <p:ext uri="{BB962C8B-B14F-4D97-AF65-F5344CB8AC3E}">
        <p14:creationId xmlns:p14="http://schemas.microsoft.com/office/powerpoint/2010/main" val="3688457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57077F-4113-4E36-86FA-1B960C183EF6}"/>
              </a:ext>
            </a:extLst>
          </p:cNvPr>
          <p:cNvSpPr>
            <a:spLocks noGrp="1"/>
          </p:cNvSpPr>
          <p:nvPr>
            <p:ph type="title"/>
          </p:nvPr>
        </p:nvSpPr>
        <p:spPr/>
        <p:txBody>
          <a:bodyPr/>
          <a:lstStyle/>
          <a:p>
            <a:r>
              <a:rPr lang="en-US" dirty="0"/>
              <a:t>Job </a:t>
            </a:r>
            <a:r>
              <a:rPr lang="en-US" dirty="0" err="1"/>
              <a:t>satisfation</a:t>
            </a:r>
            <a:endParaRPr lang="en-US" dirty="0"/>
          </a:p>
        </p:txBody>
      </p:sp>
      <p:sp>
        <p:nvSpPr>
          <p:cNvPr id="5" name="Text Placeholder 4">
            <a:extLst>
              <a:ext uri="{FF2B5EF4-FFF2-40B4-BE49-F238E27FC236}">
                <a16:creationId xmlns:a16="http://schemas.microsoft.com/office/drawing/2014/main" id="{A5C13EA0-DC83-49F0-8DF6-FAB6C76201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32927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B675376-87B9-45C5-A40B-CC2CE989F0ED}"/>
              </a:ext>
            </a:extLst>
          </p:cNvPr>
          <p:cNvSpPr>
            <a:spLocks noGrp="1" noChangeArrowheads="1"/>
          </p:cNvSpPr>
          <p:nvPr>
            <p:ph type="title"/>
          </p:nvPr>
        </p:nvSpPr>
        <p:spPr/>
        <p:txBody>
          <a:bodyPr/>
          <a:lstStyle/>
          <a:p>
            <a:pPr eaLnBrk="1" hangingPunct="1"/>
            <a:r>
              <a:rPr lang="en-GB" altLang="en-US" b="1" dirty="0">
                <a:solidFill>
                  <a:schemeClr val="accent2"/>
                </a:solidFill>
              </a:rPr>
              <a:t>D</a:t>
            </a:r>
            <a:r>
              <a:rPr lang="sk-SK" altLang="en-US" b="1" dirty="0" err="1">
                <a:solidFill>
                  <a:schemeClr val="accent2"/>
                </a:solidFill>
              </a:rPr>
              <a:t>ay</a:t>
            </a:r>
            <a:r>
              <a:rPr lang="sk-SK" altLang="en-US" b="1" dirty="0">
                <a:solidFill>
                  <a:schemeClr val="accent2"/>
                </a:solidFill>
              </a:rPr>
              <a:t> </a:t>
            </a:r>
            <a:r>
              <a:rPr lang="en-GB" altLang="en-US" b="1" dirty="0">
                <a:solidFill>
                  <a:schemeClr val="accent2"/>
                </a:solidFill>
              </a:rPr>
              <a:t>R</a:t>
            </a:r>
            <a:r>
              <a:rPr lang="sk-SK" altLang="en-US" b="1" dirty="0" err="1">
                <a:solidFill>
                  <a:schemeClr val="accent2"/>
                </a:solidFill>
              </a:rPr>
              <a:t>econstruction</a:t>
            </a:r>
            <a:r>
              <a:rPr lang="sk-SK" altLang="en-US" b="1" dirty="0">
                <a:solidFill>
                  <a:schemeClr val="accent2"/>
                </a:solidFill>
              </a:rPr>
              <a:t> </a:t>
            </a:r>
            <a:r>
              <a:rPr lang="sk-SK" altLang="en-US" b="1" dirty="0" err="1">
                <a:solidFill>
                  <a:schemeClr val="accent2"/>
                </a:solidFill>
              </a:rPr>
              <a:t>Method</a:t>
            </a:r>
            <a:r>
              <a:rPr lang="sk-SK" altLang="en-US" b="1" dirty="0">
                <a:solidFill>
                  <a:schemeClr val="accent2"/>
                </a:solidFill>
              </a:rPr>
              <a:t> (DRM)</a:t>
            </a:r>
            <a:r>
              <a:rPr lang="en-GB" altLang="en-US" b="1" dirty="0">
                <a:solidFill>
                  <a:schemeClr val="accent2"/>
                </a:solidFill>
              </a:rPr>
              <a:t> </a:t>
            </a:r>
            <a:br>
              <a:rPr lang="sk-SK" altLang="en-US" b="1" dirty="0">
                <a:solidFill>
                  <a:schemeClr val="accent2"/>
                </a:solidFill>
              </a:rPr>
            </a:br>
            <a:r>
              <a:rPr lang="sk-SK" altLang="en-US" b="1" dirty="0" err="1">
                <a:solidFill>
                  <a:schemeClr val="accent2"/>
                </a:solidFill>
              </a:rPr>
              <a:t>Alternative</a:t>
            </a:r>
            <a:r>
              <a:rPr lang="sk-SK" altLang="en-US" b="1" dirty="0">
                <a:solidFill>
                  <a:schemeClr val="accent2"/>
                </a:solidFill>
              </a:rPr>
              <a:t> </a:t>
            </a:r>
            <a:r>
              <a:rPr lang="en-GB" altLang="en-US" b="1" dirty="0">
                <a:solidFill>
                  <a:schemeClr val="accent2"/>
                </a:solidFill>
              </a:rPr>
              <a:t>approach</a:t>
            </a:r>
          </a:p>
        </p:txBody>
      </p:sp>
      <p:sp>
        <p:nvSpPr>
          <p:cNvPr id="16387" name="Rectangle 3">
            <a:extLst>
              <a:ext uri="{FF2B5EF4-FFF2-40B4-BE49-F238E27FC236}">
                <a16:creationId xmlns:a16="http://schemas.microsoft.com/office/drawing/2014/main" id="{46C9CF1D-81F3-48C9-AD8E-79C1F2EB3BC4}"/>
              </a:ext>
            </a:extLst>
          </p:cNvPr>
          <p:cNvSpPr>
            <a:spLocks noGrp="1" noChangeArrowheads="1"/>
          </p:cNvSpPr>
          <p:nvPr>
            <p:ph type="body" idx="1"/>
          </p:nvPr>
        </p:nvSpPr>
        <p:spPr/>
        <p:txBody>
          <a:bodyPr/>
          <a:lstStyle/>
          <a:p>
            <a:pPr eaLnBrk="1" hangingPunct="1"/>
            <a:r>
              <a:rPr lang="en-GB" altLang="en-US" dirty="0"/>
              <a:t>A study by Daniel Kahneman and his colleagues on 1,000 working women in Texas (see Kahneman et al</a:t>
            </a:r>
            <a:r>
              <a:rPr lang="sk-SK" altLang="en-US" dirty="0"/>
              <a:t>.</a:t>
            </a:r>
            <a:r>
              <a:rPr lang="en-GB" altLang="en-US" dirty="0"/>
              <a:t>, 200</a:t>
            </a:r>
            <a:r>
              <a:rPr lang="sk-SK" altLang="en-US" dirty="0"/>
              <a:t>4</a:t>
            </a:r>
            <a:r>
              <a:rPr lang="en-GB" altLang="en-US" dirty="0"/>
              <a:t>)</a:t>
            </a:r>
          </a:p>
          <a:p>
            <a:pPr eaLnBrk="1" hangingPunct="1">
              <a:buFontTx/>
              <a:buNone/>
            </a:pPr>
            <a:endParaRPr lang="en-GB" altLang="en-US" dirty="0"/>
          </a:p>
          <a:p>
            <a:pPr eaLnBrk="1" hangingPunct="1"/>
            <a:r>
              <a:rPr lang="en-GB" altLang="en-US" dirty="0"/>
              <a:t>These women were asked to divide the previous day into 15 episodes.  They were then asked what they were doing in each episode, and who were they doing it with</a:t>
            </a:r>
            <a:r>
              <a:rPr lang="sk-SK" altLang="en-US" dirty="0"/>
              <a:t>, and </a:t>
            </a:r>
            <a:r>
              <a:rPr lang="sk-SK" altLang="en-US" dirty="0" err="1"/>
              <a:t>how</a:t>
            </a:r>
            <a:r>
              <a:rPr lang="sk-SK" altLang="en-US" dirty="0"/>
              <a:t> </a:t>
            </a:r>
            <a:r>
              <a:rPr lang="sk-SK" altLang="en-US" dirty="0" err="1"/>
              <a:t>they</a:t>
            </a:r>
            <a:r>
              <a:rPr lang="sk-SK" altLang="en-US" dirty="0"/>
              <a:t> </a:t>
            </a:r>
            <a:r>
              <a:rPr lang="sk-SK" altLang="en-US" dirty="0" err="1"/>
              <a:t>felt</a:t>
            </a:r>
            <a:r>
              <a:rPr lang="sk-SK" altLang="en-US" dirty="0"/>
              <a:t> </a:t>
            </a:r>
            <a:r>
              <a:rPr lang="sk-SK" altLang="en-US" dirty="0" err="1"/>
              <a:t>during</a:t>
            </a:r>
            <a:r>
              <a:rPr lang="sk-SK" altLang="en-US" dirty="0"/>
              <a:t> </a:t>
            </a:r>
            <a:r>
              <a:rPr lang="sk-SK" altLang="en-US" dirty="0" err="1"/>
              <a:t>each</a:t>
            </a:r>
            <a:r>
              <a:rPr lang="sk-SK" altLang="en-US" dirty="0"/>
              <a:t> </a:t>
            </a:r>
            <a:r>
              <a:rPr lang="sk-SK" altLang="en-US" dirty="0" err="1"/>
              <a:t>episodes</a:t>
            </a:r>
            <a:r>
              <a:rPr lang="sk-SK" altLang="en-US" dirty="0"/>
              <a:t>.</a:t>
            </a:r>
          </a:p>
          <a:p>
            <a:pPr eaLnBrk="1" hangingPunct="1"/>
            <a:endParaRPr lang="sk-SK" altLang="en-US" dirty="0"/>
          </a:p>
          <a:p>
            <a:r>
              <a:rPr lang="sk-SK" dirty="0" err="1"/>
              <a:t>Data</a:t>
            </a:r>
            <a:r>
              <a:rPr lang="sk-SK" dirty="0"/>
              <a:t> </a:t>
            </a:r>
            <a:r>
              <a:rPr lang="en-US" dirty="0"/>
              <a:t>on people’s emotional </a:t>
            </a:r>
            <a:r>
              <a:rPr lang="en-US" dirty="0" err="1"/>
              <a:t>expriences</a:t>
            </a:r>
            <a:r>
              <a:rPr lang="en-US" dirty="0"/>
              <a:t> at various times of the day</a:t>
            </a:r>
          </a:p>
          <a:p>
            <a:pPr eaLnBrk="1" hangingPunct="1"/>
            <a:endParaRPr lang="en-GB" altLang="en-US" dirty="0"/>
          </a:p>
          <a:p>
            <a:pPr eaLnBrk="1" hangingPunct="1"/>
            <a:endParaRPr lang="en-GB" altLang="en-US" sz="2400" dirty="0"/>
          </a:p>
        </p:txBody>
      </p:sp>
      <p:sp>
        <p:nvSpPr>
          <p:cNvPr id="2" name="Rectangle 1">
            <a:extLst>
              <a:ext uri="{FF2B5EF4-FFF2-40B4-BE49-F238E27FC236}">
                <a16:creationId xmlns:a16="http://schemas.microsoft.com/office/drawing/2014/main" id="{055BB4D8-21C2-406D-BAB8-97122B33F786}"/>
              </a:ext>
            </a:extLst>
          </p:cNvPr>
          <p:cNvSpPr/>
          <p:nvPr/>
        </p:nvSpPr>
        <p:spPr>
          <a:xfrm>
            <a:off x="333630" y="6488668"/>
            <a:ext cx="5439823" cy="369332"/>
          </a:xfrm>
          <a:prstGeom prst="rect">
            <a:avLst/>
          </a:prstGeom>
        </p:spPr>
        <p:txBody>
          <a:bodyPr wrap="none">
            <a:spAutoFit/>
          </a:bodyPr>
          <a:lstStyle/>
          <a:p>
            <a:r>
              <a:rPr lang="de-DE" dirty="0" err="1"/>
              <a:t>Kahneman</a:t>
            </a:r>
            <a:r>
              <a:rPr lang="de-DE" dirty="0"/>
              <a:t>, Krueger, </a:t>
            </a:r>
            <a:r>
              <a:rPr lang="de-DE" dirty="0" err="1"/>
              <a:t>Schkade</a:t>
            </a:r>
            <a:r>
              <a:rPr lang="de-DE" dirty="0"/>
              <a:t>, Schwarz and Stone (2004)</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1000"/>
                                        <p:tgtEl>
                                          <p:spTgt spid="163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10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fade">
                                      <p:cBhvr>
                                        <p:cTn id="22" dur="10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4">
            <a:extLst>
              <a:ext uri="{FF2B5EF4-FFF2-40B4-BE49-F238E27FC236}">
                <a16:creationId xmlns:a16="http://schemas.microsoft.com/office/drawing/2014/main" id="{CD843765-1FD6-4E67-A5D3-4D8D2F7C185A}"/>
              </a:ext>
            </a:extLst>
          </p:cNvPr>
          <p:cNvSpPr txBox="1">
            <a:spLocks noChangeArrowheads="1"/>
          </p:cNvSpPr>
          <p:nvPr/>
        </p:nvSpPr>
        <p:spPr bwMode="auto">
          <a:xfrm>
            <a:off x="2566988" y="333375"/>
            <a:ext cx="741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a:solidFill>
                  <a:srgbClr val="666699"/>
                </a:solidFill>
                <a:latin typeface="Tahoma" panose="020B0604030504040204" pitchFamily="34" charset="0"/>
              </a:rPr>
              <a:t>Happiness in Different Activities</a:t>
            </a:r>
          </a:p>
        </p:txBody>
      </p:sp>
      <p:sp>
        <p:nvSpPr>
          <p:cNvPr id="2" name="Rectangle 1">
            <a:extLst>
              <a:ext uri="{FF2B5EF4-FFF2-40B4-BE49-F238E27FC236}">
                <a16:creationId xmlns:a16="http://schemas.microsoft.com/office/drawing/2014/main" id="{80D31963-A006-4F28-90D5-D42925E4D38D}"/>
              </a:ext>
            </a:extLst>
          </p:cNvPr>
          <p:cNvSpPr/>
          <p:nvPr/>
        </p:nvSpPr>
        <p:spPr>
          <a:xfrm>
            <a:off x="115388" y="5636374"/>
            <a:ext cx="11545568" cy="1200329"/>
          </a:xfrm>
          <a:prstGeom prst="rect">
            <a:avLst/>
          </a:prstGeom>
        </p:spPr>
        <p:txBody>
          <a:bodyPr wrap="square">
            <a:spAutoFit/>
          </a:bodyPr>
          <a:lstStyle/>
          <a:p>
            <a:r>
              <a:rPr lang="sk-SK" dirty="0" err="1"/>
              <a:t>Happiness</a:t>
            </a:r>
            <a:r>
              <a:rPr lang="sk-SK" dirty="0"/>
              <a:t> index </a:t>
            </a:r>
            <a:r>
              <a:rPr lang="en-US" dirty="0"/>
              <a:t>is the average of</a:t>
            </a:r>
            <a:r>
              <a:rPr lang="sk-SK" dirty="0"/>
              <a:t> </a:t>
            </a:r>
            <a:r>
              <a:rPr lang="en-US" dirty="0"/>
              <a:t>three positive adjectives (happy, warm/friendly, enjoying myself) less the average of six negative</a:t>
            </a:r>
            <a:r>
              <a:rPr lang="sk-SK" dirty="0"/>
              <a:t> </a:t>
            </a:r>
            <a:r>
              <a:rPr lang="en-US" dirty="0"/>
              <a:t>adjectives (frustrated/annoyed, depressed/blue, hassled/pushed around, angry/hostile, worried/anxious, criticized/put down).</a:t>
            </a:r>
            <a:r>
              <a:rPr lang="sk-SK" dirty="0"/>
              <a:t> </a:t>
            </a:r>
            <a:r>
              <a:rPr lang="en-US" dirty="0"/>
              <a:t>All of the adjectives are reported on a 0 to 6 scale, ranging from 0 “not at all” to 6  “very much.” Sample </a:t>
            </a:r>
            <a:r>
              <a:rPr lang="sk-SK" dirty="0" err="1"/>
              <a:t>con</a:t>
            </a:r>
            <a:r>
              <a:rPr lang="en-US" dirty="0" err="1"/>
              <a:t>sists</a:t>
            </a:r>
            <a:r>
              <a:rPr lang="en-US" dirty="0"/>
              <a:t> of one day in the life of 909 employed women in Texas.</a:t>
            </a:r>
          </a:p>
        </p:txBody>
      </p:sp>
      <p:graphicFrame>
        <p:nvGraphicFramePr>
          <p:cNvPr id="7" name="Table 6">
            <a:extLst>
              <a:ext uri="{FF2B5EF4-FFF2-40B4-BE49-F238E27FC236}">
                <a16:creationId xmlns:a16="http://schemas.microsoft.com/office/drawing/2014/main" id="{B069665F-0FD7-4193-BC06-2EDD14E8C685}"/>
              </a:ext>
            </a:extLst>
          </p:cNvPr>
          <p:cNvGraphicFramePr>
            <a:graphicFrameLocks noGrp="1"/>
          </p:cNvGraphicFramePr>
          <p:nvPr>
            <p:extLst>
              <p:ext uri="{D42A27DB-BD31-4B8C-83A1-F6EECF244321}">
                <p14:modId xmlns:p14="http://schemas.microsoft.com/office/powerpoint/2010/main" val="4027101052"/>
              </p:ext>
            </p:extLst>
          </p:nvPr>
        </p:nvGraphicFramePr>
        <p:xfrm>
          <a:off x="2882026" y="883850"/>
          <a:ext cx="6427947" cy="4640580"/>
        </p:xfrm>
        <a:graphic>
          <a:graphicData uri="http://schemas.openxmlformats.org/drawingml/2006/table">
            <a:tbl>
              <a:tblPr>
                <a:tableStyleId>{69CF1AB2-1976-4502-BF36-3FF5EA218861}</a:tableStyleId>
              </a:tblPr>
              <a:tblGrid>
                <a:gridCol w="2368685">
                  <a:extLst>
                    <a:ext uri="{9D8B030D-6E8A-4147-A177-3AD203B41FA5}">
                      <a16:colId xmlns:a16="http://schemas.microsoft.com/office/drawing/2014/main" val="3145808372"/>
                    </a:ext>
                  </a:extLst>
                </a:gridCol>
                <a:gridCol w="1853651">
                  <a:extLst>
                    <a:ext uri="{9D8B030D-6E8A-4147-A177-3AD203B41FA5}">
                      <a16:colId xmlns:a16="http://schemas.microsoft.com/office/drawing/2014/main" val="242448138"/>
                    </a:ext>
                  </a:extLst>
                </a:gridCol>
                <a:gridCol w="2205611">
                  <a:extLst>
                    <a:ext uri="{9D8B030D-6E8A-4147-A177-3AD203B41FA5}">
                      <a16:colId xmlns:a16="http://schemas.microsoft.com/office/drawing/2014/main" val="1140616479"/>
                    </a:ext>
                  </a:extLst>
                </a:gridCol>
              </a:tblGrid>
              <a:tr h="182880">
                <a:tc>
                  <a:txBody>
                    <a:bodyPr/>
                    <a:lstStyle/>
                    <a:p>
                      <a:pPr algn="l" fontAlgn="b"/>
                      <a:r>
                        <a:rPr lang="en-US" sz="1400" b="1" u="none" strike="noStrike" dirty="0">
                          <a:effectLst/>
                        </a:rPr>
                        <a:t>Activity</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Time spent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Happiness Index</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01144831"/>
                  </a:ext>
                </a:extLst>
              </a:tr>
              <a:tr h="182880">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(hours)</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7656674"/>
                  </a:ext>
                </a:extLst>
              </a:tr>
              <a:tr h="182880">
                <a:tc>
                  <a:txBody>
                    <a:bodyPr/>
                    <a:lstStyle/>
                    <a:p>
                      <a:pPr algn="l" fontAlgn="b"/>
                      <a:r>
                        <a:rPr lang="en-US" sz="1400" u="none" strike="noStrike">
                          <a:effectLst/>
                        </a:rPr>
                        <a:t>Intimate relations</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0.23</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4.83</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88168006"/>
                  </a:ext>
                </a:extLst>
              </a:tr>
              <a:tr h="182880">
                <a:tc>
                  <a:txBody>
                    <a:bodyPr/>
                    <a:lstStyle/>
                    <a:p>
                      <a:pPr algn="l" fontAlgn="b"/>
                      <a:r>
                        <a:rPr lang="en-US" sz="1400" u="none" strike="noStrike">
                          <a:effectLst/>
                        </a:rPr>
                        <a:t>Socializing after work</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1.14</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4.15</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41864871"/>
                  </a:ext>
                </a:extLst>
              </a:tr>
              <a:tr h="182880">
                <a:tc>
                  <a:txBody>
                    <a:bodyPr/>
                    <a:lstStyle/>
                    <a:p>
                      <a:pPr algn="l" fontAlgn="b"/>
                      <a:r>
                        <a:rPr lang="en-US" sz="1400" u="none" strike="noStrike">
                          <a:effectLst/>
                        </a:rPr>
                        <a:t>Relaxing</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2.17</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3.96</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32818527"/>
                  </a:ext>
                </a:extLst>
              </a:tr>
              <a:tr h="182880">
                <a:tc>
                  <a:txBody>
                    <a:bodyPr/>
                    <a:lstStyle/>
                    <a:p>
                      <a:pPr algn="l" fontAlgn="b"/>
                      <a:r>
                        <a:rPr lang="en-US" sz="1400" u="none" strike="noStrike">
                          <a:effectLst/>
                        </a:rPr>
                        <a:t>Dinner</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0.81</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3.94</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06135274"/>
                  </a:ext>
                </a:extLst>
              </a:tr>
              <a:tr h="182880">
                <a:tc>
                  <a:txBody>
                    <a:bodyPr/>
                    <a:lstStyle/>
                    <a:p>
                      <a:pPr algn="l" fontAlgn="b"/>
                      <a:r>
                        <a:rPr lang="en-US" sz="1400" u="none" strike="noStrike">
                          <a:effectLst/>
                        </a:rPr>
                        <a:t>Lunch</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0.57</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3.91</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45453806"/>
                  </a:ext>
                </a:extLst>
              </a:tr>
              <a:tr h="182880">
                <a:tc>
                  <a:txBody>
                    <a:bodyPr/>
                    <a:lstStyle/>
                    <a:p>
                      <a:pPr algn="l" fontAlgn="b"/>
                      <a:r>
                        <a:rPr lang="en-US" sz="1400" u="none" strike="noStrike">
                          <a:effectLst/>
                        </a:rPr>
                        <a:t>Exercising</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0.22</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3.85</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7570860"/>
                  </a:ext>
                </a:extLst>
              </a:tr>
              <a:tr h="182880">
                <a:tc>
                  <a:txBody>
                    <a:bodyPr/>
                    <a:lstStyle/>
                    <a:p>
                      <a:pPr algn="l" fontAlgn="b"/>
                      <a:r>
                        <a:rPr lang="en-US" sz="1400" u="none" strike="noStrike">
                          <a:effectLst/>
                        </a:rPr>
                        <a:t>Praying/worship</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0.45</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3.78</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1647142"/>
                  </a:ext>
                </a:extLst>
              </a:tr>
              <a:tr h="182880">
                <a:tc>
                  <a:txBody>
                    <a:bodyPr/>
                    <a:lstStyle/>
                    <a:p>
                      <a:pPr algn="l" fontAlgn="b"/>
                      <a:r>
                        <a:rPr lang="en-US" sz="1400" u="none" strike="noStrike">
                          <a:effectLst/>
                        </a:rPr>
                        <a:t>Socializing at work</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1.12</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3.78</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7896144"/>
                  </a:ext>
                </a:extLst>
              </a:tr>
              <a:tr h="182880">
                <a:tc>
                  <a:txBody>
                    <a:bodyPr/>
                    <a:lstStyle/>
                    <a:p>
                      <a:pPr algn="l" fontAlgn="b"/>
                      <a:r>
                        <a:rPr lang="en-US" sz="1400" u="none" strike="noStrike">
                          <a:effectLst/>
                        </a:rPr>
                        <a:t>Watching TV</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2.19</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3.65</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01201746"/>
                  </a:ext>
                </a:extLst>
              </a:tr>
              <a:tr h="182880">
                <a:tc>
                  <a:txBody>
                    <a:bodyPr/>
                    <a:lstStyle/>
                    <a:p>
                      <a:pPr algn="l" fontAlgn="b"/>
                      <a:r>
                        <a:rPr lang="en-US" sz="1400" u="none" strike="noStrike">
                          <a:effectLst/>
                        </a:rPr>
                        <a:t>Phone at home</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0.93</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3.52</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03793661"/>
                  </a:ext>
                </a:extLst>
              </a:tr>
              <a:tr h="182880">
                <a:tc>
                  <a:txBody>
                    <a:bodyPr/>
                    <a:lstStyle/>
                    <a:p>
                      <a:pPr algn="l" fontAlgn="b"/>
                      <a:r>
                        <a:rPr lang="en-US" sz="1400" u="none" strike="noStrike">
                          <a:effectLst/>
                        </a:rPr>
                        <a:t>Napping</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0.89</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3.35</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03902013"/>
                  </a:ext>
                </a:extLst>
              </a:tr>
              <a:tr h="182880">
                <a:tc>
                  <a:txBody>
                    <a:bodyPr/>
                    <a:lstStyle/>
                    <a:p>
                      <a:pPr algn="l" fontAlgn="b"/>
                      <a:r>
                        <a:rPr lang="en-US" sz="1400" u="none" strike="noStrike">
                          <a:effectLst/>
                        </a:rPr>
                        <a:t>Cooking</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1.15</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3.27</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39457354"/>
                  </a:ext>
                </a:extLst>
              </a:tr>
              <a:tr h="182880">
                <a:tc>
                  <a:txBody>
                    <a:bodyPr/>
                    <a:lstStyle/>
                    <a:p>
                      <a:pPr algn="l" fontAlgn="b"/>
                      <a:r>
                        <a:rPr lang="en-US" sz="1400" u="none" strike="noStrike">
                          <a:effectLst/>
                        </a:rPr>
                        <a:t>Shopping</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0.41</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3.23</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93211806"/>
                  </a:ext>
                </a:extLst>
              </a:tr>
              <a:tr h="182880">
                <a:tc>
                  <a:txBody>
                    <a:bodyPr/>
                    <a:lstStyle/>
                    <a:p>
                      <a:pPr algn="l" fontAlgn="b"/>
                      <a:r>
                        <a:rPr lang="en-US" sz="1400" u="none" strike="noStrike">
                          <a:effectLst/>
                        </a:rPr>
                        <a:t>Computer (non-work)</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0.51</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10066393"/>
                  </a:ext>
                </a:extLst>
              </a:tr>
              <a:tr h="182880">
                <a:tc>
                  <a:txBody>
                    <a:bodyPr/>
                    <a:lstStyle/>
                    <a:p>
                      <a:pPr algn="l" fontAlgn="b"/>
                      <a:r>
                        <a:rPr lang="en-US" sz="1400" u="none" strike="noStrike">
                          <a:effectLst/>
                        </a:rPr>
                        <a:t>Housework</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1.12</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2.99</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31078524"/>
                  </a:ext>
                </a:extLst>
              </a:tr>
              <a:tr h="182880">
                <a:tc>
                  <a:txBody>
                    <a:bodyPr/>
                    <a:lstStyle/>
                    <a:p>
                      <a:pPr algn="l" fontAlgn="b"/>
                      <a:r>
                        <a:rPr lang="en-US" sz="1400" u="none" strike="noStrike">
                          <a:effectLst/>
                        </a:rPr>
                        <a:t>Childcare</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2.99</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90272988"/>
                  </a:ext>
                </a:extLst>
              </a:tr>
              <a:tr h="182880">
                <a:tc>
                  <a:txBody>
                    <a:bodyPr/>
                    <a:lstStyle/>
                    <a:p>
                      <a:pPr algn="l" fontAlgn="b"/>
                      <a:r>
                        <a:rPr lang="en-US" sz="1400" u="none" strike="noStrike">
                          <a:effectLst/>
                        </a:rPr>
                        <a:t>Evening commute</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0.61</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2.77</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31594128"/>
                  </a:ext>
                </a:extLst>
              </a:tr>
              <a:tr h="182880">
                <a:tc>
                  <a:txBody>
                    <a:bodyPr/>
                    <a:lstStyle/>
                    <a:p>
                      <a:pPr algn="l" fontAlgn="b"/>
                      <a:r>
                        <a:rPr lang="en-US" sz="1400" u="none" strike="noStrike">
                          <a:effectLst/>
                        </a:rPr>
                        <a:t>Working</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6.89</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2.68</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50753977"/>
                  </a:ext>
                </a:extLst>
              </a:tr>
              <a:tr h="182880">
                <a:tc>
                  <a:txBody>
                    <a:bodyPr/>
                    <a:lstStyle/>
                    <a:p>
                      <a:pPr algn="l" fontAlgn="b"/>
                      <a:r>
                        <a:rPr lang="en-US" sz="1400" u="none" strike="noStrike">
                          <a:effectLst/>
                        </a:rPr>
                        <a:t>Morning commute</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0.47</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2.09</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9176428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EA868AA9-C5CA-4FF2-9ABB-4485D807272D}"/>
              </a:ext>
            </a:extLst>
          </p:cNvPr>
          <p:cNvSpPr txBox="1">
            <a:spLocks noChangeArrowheads="1"/>
          </p:cNvSpPr>
          <p:nvPr/>
        </p:nvSpPr>
        <p:spPr bwMode="auto">
          <a:xfrm>
            <a:off x="2566988" y="333376"/>
            <a:ext cx="741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a:solidFill>
                  <a:schemeClr val="accent2"/>
                </a:solidFill>
                <a:latin typeface="Tahoma" panose="020B0604030504040204" pitchFamily="34" charset="0"/>
              </a:rPr>
              <a:t>Happiness while Spending Time with </a:t>
            </a:r>
          </a:p>
          <a:p>
            <a:pPr algn="ctr" eaLnBrk="1" hangingPunct="1">
              <a:spcBef>
                <a:spcPct val="50000"/>
              </a:spcBef>
            </a:pPr>
            <a:r>
              <a:rPr lang="en-GB" altLang="en-US" sz="2400" b="1">
                <a:solidFill>
                  <a:schemeClr val="accent2"/>
                </a:solidFill>
                <a:latin typeface="Tahoma" panose="020B0604030504040204" pitchFamily="34" charset="0"/>
              </a:rPr>
              <a:t>Different People</a:t>
            </a:r>
          </a:p>
        </p:txBody>
      </p:sp>
      <p:pic>
        <p:nvPicPr>
          <p:cNvPr id="75779" name="Picture 3">
            <a:extLst>
              <a:ext uri="{FF2B5EF4-FFF2-40B4-BE49-F238E27FC236}">
                <a16:creationId xmlns:a16="http://schemas.microsoft.com/office/drawing/2014/main" id="{8D2C7DC2-E042-4F79-BEC6-A9C2FB251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1484313"/>
            <a:ext cx="65516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A0CC3384-4BC4-45DB-995B-6C7EEFD61D63}"/>
              </a:ext>
            </a:extLst>
          </p:cNvPr>
          <p:cNvSpPr txBox="1">
            <a:spLocks noChangeArrowheads="1"/>
          </p:cNvSpPr>
          <p:nvPr/>
        </p:nvSpPr>
        <p:spPr bwMode="auto">
          <a:xfrm>
            <a:off x="1774826" y="5589589"/>
            <a:ext cx="86407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a:latin typeface="Tahoma" panose="020B0604030504040204" pitchFamily="34" charset="0"/>
              </a:rPr>
              <a:t>The average reported feelings across 1,000 people correspond well with activities predicted to be good for us, as well as activities predicted to be bad for us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CFF9FF-8F4F-4BC1-9937-E4B0D4D67AC6}"/>
              </a:ext>
            </a:extLst>
          </p:cNvPr>
          <p:cNvPicPr>
            <a:picLocks noChangeAspect="1"/>
          </p:cNvPicPr>
          <p:nvPr/>
        </p:nvPicPr>
        <p:blipFill>
          <a:blip r:embed="rId3"/>
          <a:stretch>
            <a:fillRect/>
          </a:stretch>
        </p:blipFill>
        <p:spPr>
          <a:xfrm>
            <a:off x="0" y="319741"/>
            <a:ext cx="12192000" cy="5224217"/>
          </a:xfrm>
          <a:prstGeom prst="rect">
            <a:avLst/>
          </a:prstGeom>
        </p:spPr>
      </p:pic>
      <p:sp>
        <p:nvSpPr>
          <p:cNvPr id="5" name="Rectangle 4">
            <a:extLst>
              <a:ext uri="{FF2B5EF4-FFF2-40B4-BE49-F238E27FC236}">
                <a16:creationId xmlns:a16="http://schemas.microsoft.com/office/drawing/2014/main" id="{62E9598E-59FF-4753-AF70-822AE0A7D211}"/>
              </a:ext>
            </a:extLst>
          </p:cNvPr>
          <p:cNvSpPr/>
          <p:nvPr/>
        </p:nvSpPr>
        <p:spPr>
          <a:xfrm>
            <a:off x="4269538" y="6289374"/>
            <a:ext cx="3652923" cy="369332"/>
          </a:xfrm>
          <a:prstGeom prst="rect">
            <a:avLst/>
          </a:prstGeom>
        </p:spPr>
        <p:txBody>
          <a:bodyPr wrap="none">
            <a:spAutoFit/>
          </a:bodyPr>
          <a:lstStyle/>
          <a:p>
            <a:r>
              <a:rPr lang="en-US" dirty="0">
                <a:hlinkClick r:id="rId4"/>
              </a:rPr>
              <a:t>http://www.oecdbetterlifeindex.org/</a:t>
            </a:r>
            <a:endParaRPr lang="en-US" dirty="0"/>
          </a:p>
        </p:txBody>
      </p:sp>
    </p:spTree>
    <p:extLst>
      <p:ext uri="{BB962C8B-B14F-4D97-AF65-F5344CB8AC3E}">
        <p14:creationId xmlns:p14="http://schemas.microsoft.com/office/powerpoint/2010/main" val="4099315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1DC7-CCB2-491E-AFD5-997CC282D185}"/>
              </a:ext>
            </a:extLst>
          </p:cNvPr>
          <p:cNvSpPr>
            <a:spLocks noGrp="1"/>
          </p:cNvSpPr>
          <p:nvPr>
            <p:ph type="title"/>
          </p:nvPr>
        </p:nvSpPr>
        <p:spPr>
          <a:xfrm>
            <a:off x="838200" y="365125"/>
            <a:ext cx="10515600" cy="655807"/>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D3ED7EF-A7A3-4109-8057-307259C31756}"/>
              </a:ext>
            </a:extLst>
          </p:cNvPr>
          <p:cNvSpPr>
            <a:spLocks noGrp="1"/>
          </p:cNvSpPr>
          <p:nvPr>
            <p:ph idx="1"/>
          </p:nvPr>
        </p:nvSpPr>
        <p:spPr>
          <a:xfrm>
            <a:off x="838200" y="1571348"/>
            <a:ext cx="10515600" cy="4921527"/>
          </a:xfrm>
        </p:spPr>
        <p:txBody>
          <a:bodyPr>
            <a:normAutofit/>
          </a:bodyPr>
          <a:lstStyle/>
          <a:p>
            <a:r>
              <a:rPr lang="en-US" dirty="0"/>
              <a:t>Literature identifies that long working hours, irregular working schedules and long work commutes have strong detrimental effects on overall worker life quality. </a:t>
            </a:r>
          </a:p>
          <a:p>
            <a:r>
              <a:rPr lang="en-US" dirty="0"/>
              <a:t>Workers largely underestimate the negative effects of commuting on the quality of their life when making decisions about commuting</a:t>
            </a:r>
          </a:p>
          <a:p>
            <a:r>
              <a:rPr lang="en-US" dirty="0"/>
              <a:t>Job characteristics such as occupation prestige and a proper skill match have a positive effect on life satisfaction and job satisfaction.</a:t>
            </a:r>
          </a:p>
          <a:p>
            <a:r>
              <a:rPr lang="en-US" dirty="0"/>
              <a:t>Past unemployment experience often has a persistent negative effect on life satisfaction.</a:t>
            </a:r>
          </a:p>
        </p:txBody>
      </p:sp>
    </p:spTree>
    <p:extLst>
      <p:ext uri="{BB962C8B-B14F-4D97-AF65-F5344CB8AC3E}">
        <p14:creationId xmlns:p14="http://schemas.microsoft.com/office/powerpoint/2010/main" val="8864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22164-6C55-48FE-9A14-A7124242055A}"/>
              </a:ext>
            </a:extLst>
          </p:cNvPr>
          <p:cNvSpPr>
            <a:spLocks noGrp="1"/>
          </p:cNvSpPr>
          <p:nvPr>
            <p:ph type="title"/>
          </p:nvPr>
        </p:nvSpPr>
        <p:spPr>
          <a:xfrm>
            <a:off x="838200" y="88369"/>
            <a:ext cx="10515600" cy="1325563"/>
          </a:xfrm>
        </p:spPr>
        <p:txBody>
          <a:bodyPr/>
          <a:lstStyle/>
          <a:p>
            <a:r>
              <a:rPr lang="en-US" dirty="0"/>
              <a:t>Overview of well-being research findings:</a:t>
            </a:r>
          </a:p>
        </p:txBody>
      </p:sp>
      <p:sp>
        <p:nvSpPr>
          <p:cNvPr id="3" name="Content Placeholder 2">
            <a:extLst>
              <a:ext uri="{FF2B5EF4-FFF2-40B4-BE49-F238E27FC236}">
                <a16:creationId xmlns:a16="http://schemas.microsoft.com/office/drawing/2014/main" id="{20BB2F17-1A61-4EB3-A7BE-F16F4DCBF8B8}"/>
              </a:ext>
            </a:extLst>
          </p:cNvPr>
          <p:cNvSpPr>
            <a:spLocks noGrp="1"/>
          </p:cNvSpPr>
          <p:nvPr>
            <p:ph idx="1"/>
          </p:nvPr>
        </p:nvSpPr>
        <p:spPr>
          <a:xfrm>
            <a:off x="838200" y="1143000"/>
            <a:ext cx="10515600" cy="5613400"/>
          </a:xfrm>
        </p:spPr>
        <p:txBody>
          <a:bodyPr>
            <a:normAutofit/>
          </a:bodyPr>
          <a:lstStyle/>
          <a:p>
            <a:pPr marL="0" indent="0">
              <a:lnSpc>
                <a:spcPct val="114000"/>
              </a:lnSpc>
              <a:buNone/>
            </a:pPr>
            <a:r>
              <a:rPr lang="en-US" dirty="0"/>
              <a:t>(1) Well-being involves more than happy feelings  </a:t>
            </a:r>
          </a:p>
          <a:p>
            <a:pPr marL="0" indent="0">
              <a:lnSpc>
                <a:spcPct val="114000"/>
              </a:lnSpc>
              <a:buNone/>
            </a:pPr>
            <a:r>
              <a:rPr lang="en-US" dirty="0"/>
              <a:t>(2) Well-being can be validly measured  </a:t>
            </a:r>
          </a:p>
          <a:p>
            <a:pPr marL="0" indent="0">
              <a:lnSpc>
                <a:spcPct val="114000"/>
              </a:lnSpc>
              <a:buNone/>
            </a:pPr>
            <a:r>
              <a:rPr lang="en-US" dirty="0"/>
              <a:t>(3) Income influences well-being, up to a point  </a:t>
            </a:r>
          </a:p>
          <a:p>
            <a:pPr marL="0" indent="0">
              <a:lnSpc>
                <a:spcPct val="114000"/>
              </a:lnSpc>
              <a:buNone/>
            </a:pPr>
            <a:r>
              <a:rPr lang="en-US" dirty="0"/>
              <a:t>(4) High quality relationships are essential for well-being </a:t>
            </a:r>
          </a:p>
          <a:p>
            <a:pPr marL="0" indent="0">
              <a:lnSpc>
                <a:spcPct val="114000"/>
              </a:lnSpc>
              <a:buNone/>
            </a:pPr>
            <a:r>
              <a:rPr lang="en-US" dirty="0"/>
              <a:t>(5) Genes and personality influence well-being  </a:t>
            </a:r>
          </a:p>
          <a:p>
            <a:pPr marL="0" indent="0">
              <a:lnSpc>
                <a:spcPct val="114000"/>
              </a:lnSpc>
              <a:buNone/>
            </a:pPr>
            <a:r>
              <a:rPr lang="en-US" dirty="0"/>
              <a:t>(6) People adapt to many circumstances, but it takes time </a:t>
            </a:r>
          </a:p>
          <a:p>
            <a:pPr marL="0" indent="0">
              <a:lnSpc>
                <a:spcPct val="114000"/>
              </a:lnSpc>
              <a:buNone/>
            </a:pPr>
            <a:r>
              <a:rPr lang="en-US" dirty="0"/>
              <a:t>(7) Culture and society influence well-being  </a:t>
            </a:r>
          </a:p>
          <a:p>
            <a:pPr marL="0" indent="0">
              <a:lnSpc>
                <a:spcPct val="114000"/>
              </a:lnSpc>
              <a:buNone/>
            </a:pPr>
            <a:r>
              <a:rPr lang="en-US" dirty="0"/>
              <a:t>(8) There are important benefits of experiencing well-being beyond feeling good (e.g. health, longevity, career success)</a:t>
            </a:r>
          </a:p>
        </p:txBody>
      </p:sp>
    </p:spTree>
    <p:extLst>
      <p:ext uri="{BB962C8B-B14F-4D97-AF65-F5344CB8AC3E}">
        <p14:creationId xmlns:p14="http://schemas.microsoft.com/office/powerpoint/2010/main" val="3995778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CD857-5F53-43F2-83F6-5D2B63349E4D}"/>
              </a:ext>
            </a:extLst>
          </p:cNvPr>
          <p:cNvSpPr>
            <a:spLocks noGrp="1"/>
          </p:cNvSpPr>
          <p:nvPr>
            <p:ph type="title"/>
          </p:nvPr>
        </p:nvSpPr>
        <p:spPr/>
        <p:txBody>
          <a:bodyPr/>
          <a:lstStyle/>
          <a:p>
            <a:r>
              <a:rPr lang="en-US" dirty="0"/>
              <a:t>The broader message for today</a:t>
            </a:r>
          </a:p>
        </p:txBody>
      </p:sp>
      <p:sp>
        <p:nvSpPr>
          <p:cNvPr id="3" name="Content Placeholder 2">
            <a:extLst>
              <a:ext uri="{FF2B5EF4-FFF2-40B4-BE49-F238E27FC236}">
                <a16:creationId xmlns:a16="http://schemas.microsoft.com/office/drawing/2014/main" id="{E554D46E-5336-432B-BADA-A375A058D0AC}"/>
              </a:ext>
            </a:extLst>
          </p:cNvPr>
          <p:cNvSpPr>
            <a:spLocks noGrp="1"/>
          </p:cNvSpPr>
          <p:nvPr>
            <p:ph idx="1"/>
          </p:nvPr>
        </p:nvSpPr>
        <p:spPr>
          <a:xfrm>
            <a:off x="408373" y="1825625"/>
            <a:ext cx="11656379" cy="4351338"/>
          </a:xfrm>
        </p:spPr>
        <p:txBody>
          <a:bodyPr>
            <a:normAutofit/>
          </a:bodyPr>
          <a:lstStyle/>
          <a:p>
            <a:pPr>
              <a:lnSpc>
                <a:spcPct val="134000"/>
              </a:lnSpc>
            </a:pPr>
            <a:r>
              <a:rPr lang="en-US" sz="3600" dirty="0"/>
              <a:t>Policy may need to concentrate on non-materialistic goals</a:t>
            </a:r>
          </a:p>
          <a:p>
            <a:pPr>
              <a:lnSpc>
                <a:spcPct val="134000"/>
              </a:lnSpc>
            </a:pPr>
            <a:r>
              <a:rPr lang="en-US" sz="3600" dirty="0"/>
              <a:t>We should measure what people care about.</a:t>
            </a:r>
          </a:p>
          <a:p>
            <a:pPr>
              <a:lnSpc>
                <a:spcPct val="134000"/>
              </a:lnSpc>
            </a:pPr>
            <a:r>
              <a:rPr lang="en-US" sz="3600" dirty="0"/>
              <a:t>Design policies that will raise people </a:t>
            </a:r>
            <a:br>
              <a:rPr lang="en-US" sz="3600" dirty="0"/>
            </a:br>
            <a:r>
              <a:rPr lang="en-US" sz="3600" dirty="0"/>
              <a:t>happiness and mental health.</a:t>
            </a:r>
          </a:p>
        </p:txBody>
      </p:sp>
    </p:spTree>
    <p:extLst>
      <p:ext uri="{BB962C8B-B14F-4D97-AF65-F5344CB8AC3E}">
        <p14:creationId xmlns:p14="http://schemas.microsoft.com/office/powerpoint/2010/main" val="2972739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F75F0-CDDD-4F8E-BF21-CCB04FCC3EC7}"/>
              </a:ext>
            </a:extLst>
          </p:cNvPr>
          <p:cNvPicPr>
            <a:picLocks noChangeAspect="1"/>
          </p:cNvPicPr>
          <p:nvPr/>
        </p:nvPicPr>
        <p:blipFill>
          <a:blip r:embed="rId3"/>
          <a:stretch>
            <a:fillRect/>
          </a:stretch>
        </p:blipFill>
        <p:spPr>
          <a:xfrm>
            <a:off x="184727" y="0"/>
            <a:ext cx="6635403" cy="4147127"/>
          </a:xfrm>
          <a:prstGeom prst="rect">
            <a:avLst/>
          </a:prstGeom>
        </p:spPr>
      </p:pic>
      <p:sp>
        <p:nvSpPr>
          <p:cNvPr id="5" name="Rectangle 4">
            <a:extLst>
              <a:ext uri="{FF2B5EF4-FFF2-40B4-BE49-F238E27FC236}">
                <a16:creationId xmlns:a16="http://schemas.microsoft.com/office/drawing/2014/main" id="{315745E1-AD13-4E27-A685-A1520875A218}"/>
              </a:ext>
            </a:extLst>
          </p:cNvPr>
          <p:cNvSpPr/>
          <p:nvPr/>
        </p:nvSpPr>
        <p:spPr>
          <a:xfrm>
            <a:off x="4122187" y="2878589"/>
            <a:ext cx="1672477" cy="318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D82662-5108-491D-AB51-3C0A76B90561}"/>
              </a:ext>
            </a:extLst>
          </p:cNvPr>
          <p:cNvPicPr>
            <a:picLocks noChangeAspect="1"/>
          </p:cNvPicPr>
          <p:nvPr/>
        </p:nvPicPr>
        <p:blipFill>
          <a:blip r:embed="rId4"/>
          <a:stretch>
            <a:fillRect/>
          </a:stretch>
        </p:blipFill>
        <p:spPr>
          <a:xfrm>
            <a:off x="5659113" y="2878589"/>
            <a:ext cx="6532887" cy="3438092"/>
          </a:xfrm>
          <a:prstGeom prst="rect">
            <a:avLst/>
          </a:prstGeom>
        </p:spPr>
      </p:pic>
      <p:sp>
        <p:nvSpPr>
          <p:cNvPr id="7" name="TextBox 6">
            <a:extLst>
              <a:ext uri="{FF2B5EF4-FFF2-40B4-BE49-F238E27FC236}">
                <a16:creationId xmlns:a16="http://schemas.microsoft.com/office/drawing/2014/main" id="{402EFE5E-7E8A-4FE5-98BA-0278A172C029}"/>
              </a:ext>
            </a:extLst>
          </p:cNvPr>
          <p:cNvSpPr txBox="1"/>
          <p:nvPr/>
        </p:nvSpPr>
        <p:spPr>
          <a:xfrm>
            <a:off x="184727" y="6316681"/>
            <a:ext cx="6096000" cy="600164"/>
          </a:xfrm>
          <a:prstGeom prst="rect">
            <a:avLst/>
          </a:prstGeom>
          <a:noFill/>
        </p:spPr>
        <p:txBody>
          <a:bodyPr wrap="square">
            <a:spAutoFit/>
          </a:bodyPr>
          <a:lstStyle/>
          <a:p>
            <a:r>
              <a:rPr lang="en-US" sz="1100" dirty="0">
                <a:hlinkClick r:id="rId5"/>
              </a:rPr>
              <a:t>https://www.stats.govt.nz/information-releases/wellbeing-statistics-september-2020-quarter</a:t>
            </a:r>
            <a:br>
              <a:rPr lang="en-US" sz="1100" dirty="0"/>
            </a:br>
            <a:r>
              <a:rPr lang="en-US" sz="1100" dirty="0">
                <a:hlinkClick r:id="rId6"/>
              </a:rPr>
              <a:t>https://www.ons.gov.uk/peoplepopulationandcommunity/wellbeing</a:t>
            </a:r>
            <a:endParaRPr lang="en-US" sz="1100" dirty="0"/>
          </a:p>
          <a:p>
            <a:endParaRPr lang="en-US" sz="1100" dirty="0"/>
          </a:p>
        </p:txBody>
      </p:sp>
    </p:spTree>
    <p:extLst>
      <p:ext uri="{BB962C8B-B14F-4D97-AF65-F5344CB8AC3E}">
        <p14:creationId xmlns:p14="http://schemas.microsoft.com/office/powerpoint/2010/main" val="187409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76F98-C161-4684-9F63-B2D11B8AF17A}"/>
              </a:ext>
            </a:extLst>
          </p:cNvPr>
          <p:cNvPicPr>
            <a:picLocks noChangeAspect="1"/>
          </p:cNvPicPr>
          <p:nvPr/>
        </p:nvPicPr>
        <p:blipFill>
          <a:blip r:embed="rId3"/>
          <a:stretch>
            <a:fillRect/>
          </a:stretch>
        </p:blipFill>
        <p:spPr>
          <a:xfrm>
            <a:off x="1409807" y="0"/>
            <a:ext cx="9372385" cy="6858000"/>
          </a:xfrm>
          <a:prstGeom prst="rect">
            <a:avLst/>
          </a:prstGeom>
        </p:spPr>
      </p:pic>
    </p:spTree>
    <p:extLst>
      <p:ext uri="{BB962C8B-B14F-4D97-AF65-F5344CB8AC3E}">
        <p14:creationId xmlns:p14="http://schemas.microsoft.com/office/powerpoint/2010/main" val="1756150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24FDA62C-4CD4-4794-B84D-22331456D465}"/>
              </a:ext>
            </a:extLst>
          </p:cNvPr>
          <p:cNvPicPr>
            <a:picLocks noGrp="1" noChangeAspect="1" noChangeArrowheads="1"/>
          </p:cNvPicPr>
          <p:nvPr>
            <p:ph idx="1"/>
          </p:nvPr>
        </p:nvPicPr>
        <p:blipFill rotWithShape="1">
          <a:blip r:embed="rId4">
            <a:alphaModFix/>
            <a:extLst>
              <a:ext uri="{28A0092B-C50C-407E-A947-70E740481C1C}">
                <a14:useLocalDpi xmlns:a14="http://schemas.microsoft.com/office/drawing/2010/main" val="0"/>
              </a:ext>
            </a:extLst>
          </a:blip>
          <a:srcRect t="1899" r="2" b="2"/>
          <a:stretch/>
        </p:blipFill>
        <p:spPr bwMode="auto">
          <a:xfrm>
            <a:off x="0" y="770038"/>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4C7BAA-EF56-4DA0-AB4D-DEACC3C7CBAA}"/>
              </a:ext>
            </a:extLst>
          </p:cNvPr>
          <p:cNvSpPr/>
          <p:nvPr/>
        </p:nvSpPr>
        <p:spPr>
          <a:xfrm>
            <a:off x="6376678" y="1777692"/>
            <a:ext cx="6096000" cy="5016758"/>
          </a:xfrm>
          <a:prstGeom prst="rect">
            <a:avLst/>
          </a:prstGeom>
        </p:spPr>
        <p:txBody>
          <a:bodyPr>
            <a:spAutoFit/>
          </a:bodyPr>
          <a:lstStyle/>
          <a:p>
            <a:endParaRPr lang="sk-SK" sz="2000" dirty="0"/>
          </a:p>
          <a:p>
            <a:r>
              <a:rPr lang="en-US" sz="2000" dirty="0"/>
              <a:t>Smiling frequency </a:t>
            </a:r>
            <a:endParaRPr lang="sk-SK" sz="2000" dirty="0"/>
          </a:p>
          <a:p>
            <a:r>
              <a:rPr lang="en-US" sz="2000" dirty="0"/>
              <a:t>Smiling with the eyes (“</a:t>
            </a:r>
            <a:r>
              <a:rPr lang="en-US" sz="2000" dirty="0" err="1"/>
              <a:t>unfakeable</a:t>
            </a:r>
            <a:r>
              <a:rPr lang="en-US" sz="2000" dirty="0"/>
              <a:t> smile”) </a:t>
            </a:r>
            <a:endParaRPr lang="sk-SK" sz="2000" dirty="0"/>
          </a:p>
          <a:p>
            <a:r>
              <a:rPr lang="en-US" sz="2000" dirty="0"/>
              <a:t>Ratings of one’s happiness made by friends </a:t>
            </a:r>
            <a:endParaRPr lang="sk-SK" sz="2000" dirty="0"/>
          </a:p>
          <a:p>
            <a:r>
              <a:rPr lang="en-US" sz="2000" dirty="0"/>
              <a:t>Frequent verbal expressions of positive emotions </a:t>
            </a:r>
            <a:endParaRPr lang="sk-SK" sz="2000" dirty="0"/>
          </a:p>
          <a:p>
            <a:r>
              <a:rPr lang="en-US" sz="2000" dirty="0"/>
              <a:t>Sociability and extraversion </a:t>
            </a:r>
            <a:endParaRPr lang="sk-SK" sz="2000" dirty="0"/>
          </a:p>
          <a:p>
            <a:r>
              <a:rPr lang="en-US" sz="2000" dirty="0"/>
              <a:t>Sleep quality </a:t>
            </a:r>
            <a:endParaRPr lang="sk-SK" sz="2000" dirty="0"/>
          </a:p>
          <a:p>
            <a:r>
              <a:rPr lang="en-US" sz="2000" dirty="0"/>
              <a:t>Happiness of close relatives </a:t>
            </a:r>
            <a:endParaRPr lang="sk-SK" sz="2000" dirty="0"/>
          </a:p>
          <a:p>
            <a:r>
              <a:rPr lang="en-US" sz="2000" dirty="0"/>
              <a:t>Self-reported health </a:t>
            </a:r>
            <a:endParaRPr lang="sk-SK" sz="2000" dirty="0"/>
          </a:p>
          <a:p>
            <a:r>
              <a:rPr lang="en-US" sz="2000" dirty="0"/>
              <a:t>High income, and high income rank in a reference group </a:t>
            </a:r>
            <a:endParaRPr lang="sk-SK" sz="2000" dirty="0"/>
          </a:p>
          <a:p>
            <a:r>
              <a:rPr lang="en-US" sz="2000" dirty="0"/>
              <a:t>Active involvement in religion </a:t>
            </a:r>
            <a:endParaRPr lang="sk-SK" sz="2000" dirty="0"/>
          </a:p>
          <a:p>
            <a:r>
              <a:rPr lang="en-US" sz="2000" dirty="0"/>
              <a:t>Recent positive changes of circumstances </a:t>
            </a:r>
            <a:br>
              <a:rPr lang="sk-SK" sz="2000" dirty="0"/>
            </a:br>
            <a:r>
              <a:rPr lang="en-US" sz="2000" dirty="0"/>
              <a:t>(increased income, marriage) </a:t>
            </a:r>
            <a:endParaRPr lang="sk-SK" sz="2000" dirty="0"/>
          </a:p>
          <a:p>
            <a:endParaRPr lang="sk-SK" sz="2000" dirty="0"/>
          </a:p>
          <a:p>
            <a:r>
              <a:rPr lang="en-US" sz="2000" dirty="0"/>
              <a:t>Sources: Diener and Suh (1999), Layard (2005) and </a:t>
            </a:r>
            <a:br>
              <a:rPr lang="sk-SK" sz="2000" dirty="0"/>
            </a:br>
            <a:r>
              <a:rPr lang="en-US" sz="2000" dirty="0"/>
              <a:t>Frey and </a:t>
            </a:r>
            <a:r>
              <a:rPr lang="en-US" sz="2000" dirty="0" err="1"/>
              <a:t>Stutzer</a:t>
            </a:r>
            <a:r>
              <a:rPr lang="en-US" sz="2000" dirty="0"/>
              <a:t> (2002).</a:t>
            </a:r>
          </a:p>
        </p:txBody>
      </p:sp>
      <p:sp>
        <p:nvSpPr>
          <p:cNvPr id="8" name="Title 1">
            <a:extLst>
              <a:ext uri="{FF2B5EF4-FFF2-40B4-BE49-F238E27FC236}">
                <a16:creationId xmlns:a16="http://schemas.microsoft.com/office/drawing/2014/main" id="{3E6E560C-8441-4C36-BC5D-50D07539585D}"/>
              </a:ext>
            </a:extLst>
          </p:cNvPr>
          <p:cNvSpPr>
            <a:spLocks noGrp="1"/>
          </p:cNvSpPr>
          <p:nvPr>
            <p:ph type="title"/>
          </p:nvPr>
        </p:nvSpPr>
        <p:spPr>
          <a:xfrm>
            <a:off x="6376678" y="278994"/>
            <a:ext cx="6178903" cy="1325563"/>
          </a:xfrm>
        </p:spPr>
        <p:txBody>
          <a:bodyPr>
            <a:normAutofit fontScale="90000"/>
          </a:bodyPr>
          <a:lstStyle/>
          <a:p>
            <a:r>
              <a:rPr lang="en-US" b="1" dirty="0"/>
              <a:t>Correlates of </a:t>
            </a:r>
            <a:br>
              <a:rPr lang="sk-SK" b="1" dirty="0"/>
            </a:br>
            <a:r>
              <a:rPr lang="en-US" b="1" dirty="0"/>
              <a:t>High Life Satisfaction </a:t>
            </a:r>
            <a:br>
              <a:rPr lang="sk-SK" b="1" dirty="0"/>
            </a:br>
            <a:r>
              <a:rPr lang="en-US" b="1" dirty="0"/>
              <a:t>and Happiness </a:t>
            </a:r>
            <a:endParaRPr lang="sk-SK" b="1" dirty="0"/>
          </a:p>
        </p:txBody>
      </p:sp>
    </p:spTree>
    <p:extLst>
      <p:ext uri="{BB962C8B-B14F-4D97-AF65-F5344CB8AC3E}">
        <p14:creationId xmlns:p14="http://schemas.microsoft.com/office/powerpoint/2010/main" val="3762868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07606EF-3BE3-4768-BC75-E84517194E1A}"/>
              </a:ext>
            </a:extLst>
          </p:cNvPr>
          <p:cNvSpPr>
            <a:spLocks noGrp="1" noChangeArrowheads="1"/>
          </p:cNvSpPr>
          <p:nvPr>
            <p:ph type="title"/>
          </p:nvPr>
        </p:nvSpPr>
        <p:spPr>
          <a:xfrm>
            <a:off x="1992313" y="260351"/>
            <a:ext cx="10488776" cy="936625"/>
          </a:xfrm>
        </p:spPr>
        <p:txBody>
          <a:bodyPr>
            <a:normAutofit/>
          </a:bodyPr>
          <a:lstStyle/>
          <a:p>
            <a:pPr eaLnBrk="1" hangingPunct="1"/>
            <a:r>
              <a:rPr lang="en-GB" altLang="en-US" sz="3200" b="1" dirty="0">
                <a:solidFill>
                  <a:schemeClr val="accent2"/>
                </a:solidFill>
              </a:rPr>
              <a:t>The Brain Responses to Two Pictures</a:t>
            </a:r>
            <a:r>
              <a:rPr lang="sk-SK" altLang="en-US" sz="3200" b="1" dirty="0">
                <a:solidFill>
                  <a:schemeClr val="accent2"/>
                </a:solidFill>
              </a:rPr>
              <a:t> </a:t>
            </a:r>
            <a:r>
              <a:rPr lang="en-GB" altLang="en-US" sz="3200" b="1" dirty="0">
                <a:solidFill>
                  <a:schemeClr val="accent2"/>
                </a:solidFill>
              </a:rPr>
              <a:t>(MRI Scan)</a:t>
            </a:r>
          </a:p>
        </p:txBody>
      </p:sp>
      <p:pic>
        <p:nvPicPr>
          <p:cNvPr id="14339" name="Picture 3">
            <a:extLst>
              <a:ext uri="{FF2B5EF4-FFF2-40B4-BE49-F238E27FC236}">
                <a16:creationId xmlns:a16="http://schemas.microsoft.com/office/drawing/2014/main" id="{6F53BDB8-029A-4980-94AE-4D7279E3D6A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11451" y="1341438"/>
            <a:ext cx="6913563" cy="2305050"/>
          </a:xfrm>
        </p:spPr>
      </p:pic>
      <p:pic>
        <p:nvPicPr>
          <p:cNvPr id="14340" name="Picture 4">
            <a:extLst>
              <a:ext uri="{FF2B5EF4-FFF2-40B4-BE49-F238E27FC236}">
                <a16:creationId xmlns:a16="http://schemas.microsoft.com/office/drawing/2014/main" id="{1C752A59-E068-48D7-956B-BFD38766F0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11451" y="3667126"/>
            <a:ext cx="6913563" cy="2455863"/>
          </a:xfrm>
        </p:spPr>
      </p:pic>
      <p:sp>
        <p:nvSpPr>
          <p:cNvPr id="70661" name="Text Box 5">
            <a:extLst>
              <a:ext uri="{FF2B5EF4-FFF2-40B4-BE49-F238E27FC236}">
                <a16:creationId xmlns:a16="http://schemas.microsoft.com/office/drawing/2014/main" id="{B22F7494-A5D3-4C66-A19E-4955285B38F9}"/>
              </a:ext>
            </a:extLst>
          </p:cNvPr>
          <p:cNvSpPr txBox="1">
            <a:spLocks noChangeArrowheads="1"/>
          </p:cNvSpPr>
          <p:nvPr/>
        </p:nvSpPr>
        <p:spPr bwMode="auto">
          <a:xfrm>
            <a:off x="3648076" y="6165851"/>
            <a:ext cx="583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a:latin typeface="Tahoma" panose="020B0604030504040204" pitchFamily="34" charset="0"/>
              </a:rPr>
              <a:t>Source:</a:t>
            </a:r>
            <a:r>
              <a:rPr lang="en-GB" altLang="en-US">
                <a:latin typeface="Tahoma" panose="020B0604030504040204" pitchFamily="34" charset="0"/>
              </a:rPr>
              <a:t> Richard Davidson, University of Wisconsin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linds(horizontal)">
                                      <p:cBhvr>
                                        <p:cTn id="7" dur="5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blinds(horizontal)">
                                      <p:cBhvr>
                                        <p:cTn id="12"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CD39-2A71-4D77-BF62-76147C40A9D6}"/>
              </a:ext>
            </a:extLst>
          </p:cNvPr>
          <p:cNvSpPr>
            <a:spLocks noGrp="1"/>
          </p:cNvSpPr>
          <p:nvPr>
            <p:ph type="title"/>
          </p:nvPr>
        </p:nvSpPr>
        <p:spPr/>
        <p:txBody>
          <a:bodyPr/>
          <a:lstStyle/>
          <a:p>
            <a:r>
              <a:rPr lang="en-US" dirty="0"/>
              <a:t>The measure of well-being</a:t>
            </a:r>
          </a:p>
        </p:txBody>
      </p:sp>
      <p:sp>
        <p:nvSpPr>
          <p:cNvPr id="3" name="Content Placeholder 2">
            <a:extLst>
              <a:ext uri="{FF2B5EF4-FFF2-40B4-BE49-F238E27FC236}">
                <a16:creationId xmlns:a16="http://schemas.microsoft.com/office/drawing/2014/main" id="{63934C19-74BF-4EDB-AABE-361BFB60ED59}"/>
              </a:ext>
            </a:extLst>
          </p:cNvPr>
          <p:cNvSpPr>
            <a:spLocks noGrp="1"/>
          </p:cNvSpPr>
          <p:nvPr>
            <p:ph idx="1"/>
          </p:nvPr>
        </p:nvSpPr>
        <p:spPr>
          <a:xfrm>
            <a:off x="838200" y="1825624"/>
            <a:ext cx="10515600" cy="4824557"/>
          </a:xfrm>
        </p:spPr>
        <p:txBody>
          <a:bodyPr>
            <a:normAutofit/>
          </a:bodyPr>
          <a:lstStyle/>
          <a:p>
            <a:r>
              <a:rPr lang="en-US" dirty="0">
                <a:solidFill>
                  <a:schemeClr val="accent6">
                    <a:lumMod val="75000"/>
                  </a:schemeClr>
                </a:solidFill>
              </a:rPr>
              <a:t>“How satisfied are you with your life?”</a:t>
            </a:r>
            <a:endParaRPr lang="sk-SK" dirty="0">
              <a:solidFill>
                <a:schemeClr val="accent6">
                  <a:lumMod val="75000"/>
                </a:schemeClr>
              </a:solidFill>
            </a:endParaRPr>
          </a:p>
          <a:p>
            <a:r>
              <a:rPr lang="en-US" altLang="en-US" i="1" dirty="0">
                <a:solidFill>
                  <a:schemeClr val="accent1"/>
                </a:solidFill>
              </a:rPr>
              <a:t>“All things considered, how satisfied are you with your life as a whole these days? Using this card on which 1 means you are “completely dissatisfied” and 10 means you are “completely satisfied” where would you put your satisfaction with life as a whole?” </a:t>
            </a:r>
          </a:p>
          <a:p>
            <a:r>
              <a:rPr lang="en-US" dirty="0">
                <a:solidFill>
                  <a:schemeClr val="accent2"/>
                </a:solidFill>
              </a:rPr>
              <a:t>“Taking all things together, how satisfied are you with your life as a whole these days? Are you very satisfied, satisfied, not very satisfied, not at all satisfied?”</a:t>
            </a:r>
            <a:endParaRPr lang="sk-SK" dirty="0">
              <a:solidFill>
                <a:schemeClr val="accent2"/>
              </a:solidFill>
            </a:endParaRPr>
          </a:p>
          <a:p>
            <a:r>
              <a:rPr lang="en-US" dirty="0"/>
              <a:t>Data reveals: Surveys asking people about life satisfaction and happiness do measure subjective well-being with reasonable accuracy. </a:t>
            </a:r>
          </a:p>
        </p:txBody>
      </p:sp>
    </p:spTree>
    <p:extLst>
      <p:ext uri="{BB962C8B-B14F-4D97-AF65-F5344CB8AC3E}">
        <p14:creationId xmlns:p14="http://schemas.microsoft.com/office/powerpoint/2010/main" val="1873607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1623</TotalTime>
  <Words>2302</Words>
  <Application>Microsoft Office PowerPoint</Application>
  <PresentationFormat>Widescreen</PresentationFormat>
  <Paragraphs>242</Paragraphs>
  <Slides>53</Slides>
  <Notes>18</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4" baseType="lpstr">
      <vt:lpstr>Arial</vt:lpstr>
      <vt:lpstr>Calibri</vt:lpstr>
      <vt:lpstr>Calibri Light</vt:lpstr>
      <vt:lpstr>Delivery</vt:lpstr>
      <vt:lpstr>Gotham-Book</vt:lpstr>
      <vt:lpstr>Graphik</vt:lpstr>
      <vt:lpstr>NexusSerif</vt:lpstr>
      <vt:lpstr>Tahoma</vt:lpstr>
      <vt:lpstr>Times New Roman</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Correlates of  High Life Satisfaction  and Happiness </vt:lpstr>
      <vt:lpstr>The Brain Responses to Two Pictures (MRI Scan)</vt:lpstr>
      <vt:lpstr>The measure of well-being</vt:lpstr>
      <vt:lpstr>Cantril’s Ladder</vt:lpstr>
      <vt:lpstr>Cantril’s Ladder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Across US states:</vt:lpstr>
      <vt:lpstr>Big data as a complement to survey-based well-being measures</vt:lpstr>
      <vt:lpstr>PowerPoint Presentation</vt:lpstr>
      <vt:lpstr>The macroeconomics of happiness</vt:lpstr>
      <vt:lpstr>PowerPoint Presentation</vt:lpstr>
      <vt:lpstr>PowerPoint Presentation</vt:lpstr>
      <vt:lpstr> What about money and happiness?</vt:lpstr>
      <vt:lpstr>In summary</vt:lpstr>
      <vt:lpstr>PowerPoint Presentation</vt:lpstr>
      <vt:lpstr>Regression equations</vt:lpstr>
      <vt:lpstr>Big effects</vt:lpstr>
      <vt:lpstr>PowerPoint Presentation</vt:lpstr>
      <vt:lpstr>Divorce (eventually) makes  people happier</vt:lpstr>
      <vt:lpstr>Happiness and children</vt:lpstr>
      <vt:lpstr>PowerPoint Presentation</vt:lpstr>
      <vt:lpstr>But people do not seem to adapt to joblessness</vt:lpstr>
      <vt:lpstr> The evidence suggests that when a person is made unemployed: </vt:lpstr>
      <vt:lpstr>The effects of the day of the week on subjective well-being among people</vt:lpstr>
      <vt:lpstr>Intriguing life cycle pattern of well-being</vt:lpstr>
      <vt:lpstr>Life Satisfaction in Eurobarometer data (36 nations; 32,000 observations). Year 2016.  Blanchflower-Oswald estimates</vt:lpstr>
      <vt:lpstr>PowerPoint Presentation</vt:lpstr>
      <vt:lpstr>The latest UK government data (Sample: 100,000 Britons)    Blanchflower-Oswald estimates</vt:lpstr>
      <vt:lpstr>Sleeping problems</vt:lpstr>
      <vt:lpstr>The hill-shaped pattern of suicide</vt:lpstr>
      <vt:lpstr>The Relationship Between the Probability of Antidepressant Use and Age (European nations)</vt:lpstr>
      <vt:lpstr>The scientific evidence for a midlife crisis</vt:lpstr>
      <vt:lpstr>A fundamental paradox</vt:lpstr>
      <vt:lpstr>Job satisfation</vt:lpstr>
      <vt:lpstr>Day Reconstruction Method (DRM)  Alternative approach</vt:lpstr>
      <vt:lpstr>PowerPoint Presentation</vt:lpstr>
      <vt:lpstr>PowerPoint Presentation</vt:lpstr>
      <vt:lpstr>PowerPoint Presentation</vt:lpstr>
      <vt:lpstr>Overview of well-being research findings:</vt:lpstr>
      <vt:lpstr>The broader message for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Mato G</dc:creator>
  <cp:lastModifiedBy>Martin Guzi</cp:lastModifiedBy>
  <cp:revision>79</cp:revision>
  <dcterms:created xsi:type="dcterms:W3CDTF">2020-04-05T18:59:20Z</dcterms:created>
  <dcterms:modified xsi:type="dcterms:W3CDTF">2024-09-23T09:55:31Z</dcterms:modified>
</cp:coreProperties>
</file>