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404" r:id="rId2"/>
    <p:sldId id="405" r:id="rId3"/>
    <p:sldId id="408" r:id="rId4"/>
    <p:sldId id="371" r:id="rId5"/>
    <p:sldId id="380" r:id="rId6"/>
    <p:sldId id="420" r:id="rId7"/>
    <p:sldId id="421" r:id="rId8"/>
    <p:sldId id="422" r:id="rId9"/>
    <p:sldId id="433" r:id="rId10"/>
    <p:sldId id="363" r:id="rId11"/>
    <p:sldId id="423" r:id="rId12"/>
    <p:sldId id="303" r:id="rId13"/>
    <p:sldId id="407" r:id="rId14"/>
    <p:sldId id="376" r:id="rId15"/>
    <p:sldId id="378" r:id="rId16"/>
    <p:sldId id="406" r:id="rId17"/>
    <p:sldId id="329" r:id="rId18"/>
    <p:sldId id="258" r:id="rId19"/>
    <p:sldId id="259" r:id="rId20"/>
    <p:sldId id="436" r:id="rId21"/>
    <p:sldId id="265" r:id="rId22"/>
    <p:sldId id="403" r:id="rId23"/>
    <p:sldId id="261" r:id="rId24"/>
    <p:sldId id="331" r:id="rId25"/>
    <p:sldId id="330" r:id="rId26"/>
    <p:sldId id="365" r:id="rId27"/>
    <p:sldId id="332" r:id="rId28"/>
    <p:sldId id="385" r:id="rId29"/>
    <p:sldId id="377" r:id="rId30"/>
    <p:sldId id="416" r:id="rId31"/>
    <p:sldId id="414" r:id="rId32"/>
    <p:sldId id="425" r:id="rId33"/>
    <p:sldId id="426" r:id="rId34"/>
    <p:sldId id="434" r:id="rId35"/>
    <p:sldId id="410" r:id="rId36"/>
    <p:sldId id="262" r:id="rId37"/>
    <p:sldId id="268" r:id="rId38"/>
    <p:sldId id="263" r:id="rId39"/>
    <p:sldId id="435" r:id="rId40"/>
    <p:sldId id="390" r:id="rId41"/>
    <p:sldId id="391" r:id="rId42"/>
    <p:sldId id="393" r:id="rId43"/>
    <p:sldId id="432" r:id="rId44"/>
    <p:sldId id="394" r:id="rId45"/>
    <p:sldId id="427" r:id="rId46"/>
    <p:sldId id="396" r:id="rId47"/>
    <p:sldId id="428" r:id="rId48"/>
    <p:sldId id="400" r:id="rId49"/>
    <p:sldId id="430" r:id="rId50"/>
    <p:sldId id="424" r:id="rId51"/>
    <p:sldId id="291" r:id="rId52"/>
    <p:sldId id="415" r:id="rId53"/>
  </p:sldIdLst>
  <p:sldSz cx="9144000" cy="6858000" type="screen4x3"/>
  <p:notesSz cx="6797675" cy="992505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D1B226-38ED-471A-AB11-97D36C5E38E8}" v="40" dt="2023-10-23T14:38:20.864"/>
    <p1510:client id="{C9032568-5CFD-471B-82B3-FEDFBA4FAC5A}" v="7" dt="2023-10-22T20:02:33.7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9" autoAdjust="0"/>
    <p:restoredTop sz="90129" autoAdjust="0"/>
  </p:normalViewPr>
  <p:slideViewPr>
    <p:cSldViewPr>
      <p:cViewPr varScale="1">
        <p:scale>
          <a:sx n="112" d="100"/>
          <a:sy n="112" d="100"/>
        </p:scale>
        <p:origin x="1925" y="9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uzi" userId="9c94691f-eac0-47a5-9145-7861125b65f7" providerId="ADAL" clId="{8ED1B226-38ED-471A-AB11-97D36C5E38E8}"/>
    <pc:docChg chg="custSel addSld delSld modSld sldOrd">
      <pc:chgData name="Martin Guzi" userId="9c94691f-eac0-47a5-9145-7861125b65f7" providerId="ADAL" clId="{8ED1B226-38ED-471A-AB11-97D36C5E38E8}" dt="2023-10-23T14:38:46.942" v="254" actId="47"/>
      <pc:docMkLst>
        <pc:docMk/>
      </pc:docMkLst>
      <pc:sldChg chg="add">
        <pc:chgData name="Martin Guzi" userId="9c94691f-eac0-47a5-9145-7861125b65f7" providerId="ADAL" clId="{8ED1B226-38ED-471A-AB11-97D36C5E38E8}" dt="2023-10-23T10:00:41.132" v="110"/>
        <pc:sldMkLst>
          <pc:docMk/>
          <pc:sldMk cId="2957073135" sldId="262"/>
        </pc:sldMkLst>
      </pc:sldChg>
      <pc:sldChg chg="add">
        <pc:chgData name="Martin Guzi" userId="9c94691f-eac0-47a5-9145-7861125b65f7" providerId="ADAL" clId="{8ED1B226-38ED-471A-AB11-97D36C5E38E8}" dt="2023-10-23T10:00:41.132" v="110"/>
        <pc:sldMkLst>
          <pc:docMk/>
          <pc:sldMk cId="2880129993" sldId="263"/>
        </pc:sldMkLst>
      </pc:sldChg>
      <pc:sldChg chg="add">
        <pc:chgData name="Martin Guzi" userId="9c94691f-eac0-47a5-9145-7861125b65f7" providerId="ADAL" clId="{8ED1B226-38ED-471A-AB11-97D36C5E38E8}" dt="2023-10-23T10:00:41.132" v="110"/>
        <pc:sldMkLst>
          <pc:docMk/>
          <pc:sldMk cId="3344785580" sldId="268"/>
        </pc:sldMkLst>
      </pc:sldChg>
      <pc:sldChg chg="modSp mod">
        <pc:chgData name="Martin Guzi" userId="9c94691f-eac0-47a5-9145-7861125b65f7" providerId="ADAL" clId="{8ED1B226-38ED-471A-AB11-97D36C5E38E8}" dt="2023-10-23T14:38:20.887" v="253" actId="27636"/>
        <pc:sldMkLst>
          <pc:docMk/>
          <pc:sldMk cId="116222849" sldId="329"/>
        </pc:sldMkLst>
        <pc:spChg chg="mod">
          <ac:chgData name="Martin Guzi" userId="9c94691f-eac0-47a5-9145-7861125b65f7" providerId="ADAL" clId="{8ED1B226-38ED-471A-AB11-97D36C5E38E8}" dt="2023-10-23T14:38:20.887" v="253" actId="27636"/>
          <ac:spMkLst>
            <pc:docMk/>
            <pc:sldMk cId="116222849" sldId="329"/>
            <ac:spMk id="3" creationId="{00000000-0000-0000-0000-000000000000}"/>
          </ac:spMkLst>
        </pc:spChg>
      </pc:sldChg>
      <pc:sldChg chg="add del">
        <pc:chgData name="Martin Guzi" userId="9c94691f-eac0-47a5-9145-7861125b65f7" providerId="ADAL" clId="{8ED1B226-38ED-471A-AB11-97D36C5E38E8}" dt="2023-10-23T14:38:46.942" v="254" actId="47"/>
        <pc:sldMkLst>
          <pc:docMk/>
          <pc:sldMk cId="4184468936" sldId="381"/>
        </pc:sldMkLst>
      </pc:sldChg>
      <pc:sldChg chg="add del">
        <pc:chgData name="Martin Guzi" userId="9c94691f-eac0-47a5-9145-7861125b65f7" providerId="ADAL" clId="{8ED1B226-38ED-471A-AB11-97D36C5E38E8}" dt="2023-10-23T14:38:46.942" v="254" actId="47"/>
        <pc:sldMkLst>
          <pc:docMk/>
          <pc:sldMk cId="1046143816" sldId="382"/>
        </pc:sldMkLst>
      </pc:sldChg>
      <pc:sldChg chg="add del">
        <pc:chgData name="Martin Guzi" userId="9c94691f-eac0-47a5-9145-7861125b65f7" providerId="ADAL" clId="{8ED1B226-38ED-471A-AB11-97D36C5E38E8}" dt="2023-10-23T14:38:46.942" v="254" actId="47"/>
        <pc:sldMkLst>
          <pc:docMk/>
          <pc:sldMk cId="1312246936" sldId="383"/>
        </pc:sldMkLst>
      </pc:sldChg>
      <pc:sldChg chg="add del">
        <pc:chgData name="Martin Guzi" userId="9c94691f-eac0-47a5-9145-7861125b65f7" providerId="ADAL" clId="{8ED1B226-38ED-471A-AB11-97D36C5E38E8}" dt="2023-10-23T14:38:46.942" v="254" actId="47"/>
        <pc:sldMkLst>
          <pc:docMk/>
          <pc:sldMk cId="1245203243" sldId="384"/>
        </pc:sldMkLst>
      </pc:sldChg>
      <pc:sldChg chg="add del">
        <pc:chgData name="Martin Guzi" userId="9c94691f-eac0-47a5-9145-7861125b65f7" providerId="ADAL" clId="{8ED1B226-38ED-471A-AB11-97D36C5E38E8}" dt="2023-10-23T14:38:46.942" v="254" actId="47"/>
        <pc:sldMkLst>
          <pc:docMk/>
          <pc:sldMk cId="24903201" sldId="385"/>
        </pc:sldMkLst>
      </pc:sldChg>
      <pc:sldChg chg="add del">
        <pc:chgData name="Martin Guzi" userId="9c94691f-eac0-47a5-9145-7861125b65f7" providerId="ADAL" clId="{8ED1B226-38ED-471A-AB11-97D36C5E38E8}" dt="2023-10-23T14:38:46.942" v="254" actId="47"/>
        <pc:sldMkLst>
          <pc:docMk/>
          <pc:sldMk cId="16661492" sldId="386"/>
        </pc:sldMkLst>
      </pc:sldChg>
      <pc:sldChg chg="add del">
        <pc:chgData name="Martin Guzi" userId="9c94691f-eac0-47a5-9145-7861125b65f7" providerId="ADAL" clId="{8ED1B226-38ED-471A-AB11-97D36C5E38E8}" dt="2023-10-23T14:38:46.942" v="254" actId="47"/>
        <pc:sldMkLst>
          <pc:docMk/>
          <pc:sldMk cId="294328100" sldId="387"/>
        </pc:sldMkLst>
      </pc:sldChg>
      <pc:sldChg chg="ord">
        <pc:chgData name="Martin Guzi" userId="9c94691f-eac0-47a5-9145-7861125b65f7" providerId="ADAL" clId="{8ED1B226-38ED-471A-AB11-97D36C5E38E8}" dt="2023-10-23T09:53:40.728" v="105"/>
        <pc:sldMkLst>
          <pc:docMk/>
          <pc:sldMk cId="1023523549" sldId="393"/>
        </pc:sldMkLst>
      </pc:sldChg>
      <pc:sldChg chg="del">
        <pc:chgData name="Martin Guzi" userId="9c94691f-eac0-47a5-9145-7861125b65f7" providerId="ADAL" clId="{8ED1B226-38ED-471A-AB11-97D36C5E38E8}" dt="2023-10-23T09:41:37.883" v="10" actId="47"/>
        <pc:sldMkLst>
          <pc:docMk/>
          <pc:sldMk cId="1274845822" sldId="399"/>
        </pc:sldMkLst>
      </pc:sldChg>
      <pc:sldChg chg="modSp mod">
        <pc:chgData name="Martin Guzi" userId="9c94691f-eac0-47a5-9145-7861125b65f7" providerId="ADAL" clId="{8ED1B226-38ED-471A-AB11-97D36C5E38E8}" dt="2023-10-23T10:02:04.067" v="251" actId="20577"/>
        <pc:sldMkLst>
          <pc:docMk/>
          <pc:sldMk cId="239820419" sldId="404"/>
        </pc:sldMkLst>
        <pc:spChg chg="mod">
          <ac:chgData name="Martin Guzi" userId="9c94691f-eac0-47a5-9145-7861125b65f7" providerId="ADAL" clId="{8ED1B226-38ED-471A-AB11-97D36C5E38E8}" dt="2023-10-23T10:02:04.067" v="251" actId="20577"/>
          <ac:spMkLst>
            <pc:docMk/>
            <pc:sldMk cId="239820419" sldId="404"/>
            <ac:spMk id="4" creationId="{00000000-0000-0000-0000-000000000000}"/>
          </ac:spMkLst>
        </pc:spChg>
      </pc:sldChg>
      <pc:sldChg chg="modSp mod">
        <pc:chgData name="Martin Guzi" userId="9c94691f-eac0-47a5-9145-7861125b65f7" providerId="ADAL" clId="{8ED1B226-38ED-471A-AB11-97D36C5E38E8}" dt="2023-10-23T10:01:58.884" v="250" actId="20577"/>
        <pc:sldMkLst>
          <pc:docMk/>
          <pc:sldMk cId="4179731892" sldId="405"/>
        </pc:sldMkLst>
        <pc:spChg chg="mod">
          <ac:chgData name="Martin Guzi" userId="9c94691f-eac0-47a5-9145-7861125b65f7" providerId="ADAL" clId="{8ED1B226-38ED-471A-AB11-97D36C5E38E8}" dt="2023-10-23T10:01:58.884" v="250" actId="20577"/>
          <ac:spMkLst>
            <pc:docMk/>
            <pc:sldMk cId="4179731892" sldId="405"/>
            <ac:spMk id="3" creationId="{06557AE4-7BFB-4495-9B32-0EAEE71D05F4}"/>
          </ac:spMkLst>
        </pc:spChg>
      </pc:sldChg>
      <pc:sldChg chg="add">
        <pc:chgData name="Martin Guzi" userId="9c94691f-eac0-47a5-9145-7861125b65f7" providerId="ADAL" clId="{8ED1B226-38ED-471A-AB11-97D36C5E38E8}" dt="2023-10-23T10:00:41.132" v="110"/>
        <pc:sldMkLst>
          <pc:docMk/>
          <pc:sldMk cId="2178850450" sldId="410"/>
        </pc:sldMkLst>
      </pc:sldChg>
      <pc:sldChg chg="addSp delSp modSp mod">
        <pc:chgData name="Martin Guzi" userId="9c94691f-eac0-47a5-9145-7861125b65f7" providerId="ADAL" clId="{8ED1B226-38ED-471A-AB11-97D36C5E38E8}" dt="2023-10-23T09:41:36.255" v="9" actId="1076"/>
        <pc:sldMkLst>
          <pc:docMk/>
          <pc:sldMk cId="1916884222" sldId="428"/>
        </pc:sldMkLst>
        <pc:spChg chg="add mod">
          <ac:chgData name="Martin Guzi" userId="9c94691f-eac0-47a5-9145-7861125b65f7" providerId="ADAL" clId="{8ED1B226-38ED-471A-AB11-97D36C5E38E8}" dt="2023-10-23T09:41:36.255" v="9" actId="1076"/>
          <ac:spMkLst>
            <pc:docMk/>
            <pc:sldMk cId="1916884222" sldId="428"/>
            <ac:spMk id="6" creationId="{8FB63F35-054A-4371-9A61-0BF60BC2C19F}"/>
          </ac:spMkLst>
        </pc:spChg>
        <pc:spChg chg="mod">
          <ac:chgData name="Martin Guzi" userId="9c94691f-eac0-47a5-9145-7861125b65f7" providerId="ADAL" clId="{8ED1B226-38ED-471A-AB11-97D36C5E38E8}" dt="2023-10-23T09:40:42.149" v="4" actId="6549"/>
          <ac:spMkLst>
            <pc:docMk/>
            <pc:sldMk cId="1916884222" sldId="428"/>
            <ac:spMk id="7" creationId="{2C4E73CD-D006-4064-B1C6-ED27A6901D5A}"/>
          </ac:spMkLst>
        </pc:spChg>
        <pc:picChg chg="add mod">
          <ac:chgData name="Martin Guzi" userId="9c94691f-eac0-47a5-9145-7861125b65f7" providerId="ADAL" clId="{8ED1B226-38ED-471A-AB11-97D36C5E38E8}" dt="2023-10-23T09:41:06.298" v="6" actId="1076"/>
          <ac:picMkLst>
            <pc:docMk/>
            <pc:sldMk cId="1916884222" sldId="428"/>
            <ac:picMk id="2" creationId="{A55C2629-E750-4A9F-8731-FAC4A18765FC}"/>
          </ac:picMkLst>
        </pc:picChg>
        <pc:picChg chg="del">
          <ac:chgData name="Martin Guzi" userId="9c94691f-eac0-47a5-9145-7861125b65f7" providerId="ADAL" clId="{8ED1B226-38ED-471A-AB11-97D36C5E38E8}" dt="2023-10-23T09:40:32.129" v="0" actId="478"/>
          <ac:picMkLst>
            <pc:docMk/>
            <pc:sldMk cId="1916884222" sldId="428"/>
            <ac:picMk id="5" creationId="{1C20A59D-CBEF-42E8-8DA4-66F5FEED65D4}"/>
          </ac:picMkLst>
        </pc:picChg>
      </pc:sldChg>
      <pc:sldChg chg="del">
        <pc:chgData name="Martin Guzi" userId="9c94691f-eac0-47a5-9145-7861125b65f7" providerId="ADAL" clId="{8ED1B226-38ED-471A-AB11-97D36C5E38E8}" dt="2023-10-23T09:47:32.527" v="12" actId="47"/>
        <pc:sldMkLst>
          <pc:docMk/>
          <pc:sldMk cId="1914668601" sldId="429"/>
        </pc:sldMkLst>
      </pc:sldChg>
      <pc:sldChg chg="new del">
        <pc:chgData name="Martin Guzi" userId="9c94691f-eac0-47a5-9145-7861125b65f7" providerId="ADAL" clId="{8ED1B226-38ED-471A-AB11-97D36C5E38E8}" dt="2023-10-23T09:49:27.227" v="15" actId="47"/>
        <pc:sldMkLst>
          <pc:docMk/>
          <pc:sldMk cId="1827391275" sldId="431"/>
        </pc:sldMkLst>
      </pc:sldChg>
      <pc:sldChg chg="modSp add mod modAnim">
        <pc:chgData name="Martin Guzi" userId="9c94691f-eac0-47a5-9145-7861125b65f7" providerId="ADAL" clId="{8ED1B226-38ED-471A-AB11-97D36C5E38E8}" dt="2023-10-23T09:54:08.378" v="109"/>
        <pc:sldMkLst>
          <pc:docMk/>
          <pc:sldMk cId="541132398" sldId="432"/>
        </pc:sldMkLst>
        <pc:spChg chg="mod">
          <ac:chgData name="Martin Guzi" userId="9c94691f-eac0-47a5-9145-7861125b65f7" providerId="ADAL" clId="{8ED1B226-38ED-471A-AB11-97D36C5E38E8}" dt="2023-10-23T09:50:42.242" v="82" actId="20577"/>
          <ac:spMkLst>
            <pc:docMk/>
            <pc:sldMk cId="541132398" sldId="432"/>
            <ac:spMk id="4" creationId="{00000000-0000-0000-0000-000000000000}"/>
          </ac:spMkLst>
        </pc:spChg>
        <pc:spChg chg="mod">
          <ac:chgData name="Martin Guzi" userId="9c94691f-eac0-47a5-9145-7861125b65f7" providerId="ADAL" clId="{8ED1B226-38ED-471A-AB11-97D36C5E38E8}" dt="2023-10-23T09:54:08.378" v="109"/>
          <ac:spMkLst>
            <pc:docMk/>
            <pc:sldMk cId="541132398" sldId="432"/>
            <ac:spMk id="5" creationId="{00000000-0000-0000-0000-000000000000}"/>
          </ac:spMkLst>
        </pc:spChg>
      </pc:sldChg>
      <pc:sldChg chg="modSp add mod">
        <pc:chgData name="Martin Guzi" userId="9c94691f-eac0-47a5-9145-7861125b65f7" providerId="ADAL" clId="{8ED1B226-38ED-471A-AB11-97D36C5E38E8}" dt="2023-10-23T10:01:05.244" v="150" actId="20577"/>
        <pc:sldMkLst>
          <pc:docMk/>
          <pc:sldMk cId="1978585033" sldId="433"/>
        </pc:sldMkLst>
        <pc:spChg chg="mod">
          <ac:chgData name="Martin Guzi" userId="9c94691f-eac0-47a5-9145-7861125b65f7" providerId="ADAL" clId="{8ED1B226-38ED-471A-AB11-97D36C5E38E8}" dt="2023-10-23T10:01:05.244" v="150" actId="20577"/>
          <ac:spMkLst>
            <pc:docMk/>
            <pc:sldMk cId="1978585033" sldId="433"/>
            <ac:spMk id="2" creationId="{13132E22-CD76-42BF-ABB6-4C1DF93215BD}"/>
          </ac:spMkLst>
        </pc:spChg>
      </pc:sldChg>
      <pc:sldChg chg="modSp add mod">
        <pc:chgData name="Martin Guzi" userId="9c94691f-eac0-47a5-9145-7861125b65f7" providerId="ADAL" clId="{8ED1B226-38ED-471A-AB11-97D36C5E38E8}" dt="2023-10-23T10:01:24.320" v="183" actId="14100"/>
        <pc:sldMkLst>
          <pc:docMk/>
          <pc:sldMk cId="2291155749" sldId="434"/>
        </pc:sldMkLst>
        <pc:spChg chg="mod">
          <ac:chgData name="Martin Guzi" userId="9c94691f-eac0-47a5-9145-7861125b65f7" providerId="ADAL" clId="{8ED1B226-38ED-471A-AB11-97D36C5E38E8}" dt="2023-10-23T10:01:24.320" v="183" actId="14100"/>
          <ac:spMkLst>
            <pc:docMk/>
            <pc:sldMk cId="2291155749" sldId="434"/>
            <ac:spMk id="2" creationId="{13132E22-CD76-42BF-ABB6-4C1DF93215BD}"/>
          </ac:spMkLst>
        </pc:spChg>
      </pc:sldChg>
      <pc:sldChg chg="modSp add mod">
        <pc:chgData name="Martin Guzi" userId="9c94691f-eac0-47a5-9145-7861125b65f7" providerId="ADAL" clId="{8ED1B226-38ED-471A-AB11-97D36C5E38E8}" dt="2023-10-23T10:01:32.389" v="199" actId="20577"/>
        <pc:sldMkLst>
          <pc:docMk/>
          <pc:sldMk cId="1657306812" sldId="435"/>
        </pc:sldMkLst>
        <pc:spChg chg="mod">
          <ac:chgData name="Martin Guzi" userId="9c94691f-eac0-47a5-9145-7861125b65f7" providerId="ADAL" clId="{8ED1B226-38ED-471A-AB11-97D36C5E38E8}" dt="2023-10-23T10:01:32.389" v="199" actId="20577"/>
          <ac:spMkLst>
            <pc:docMk/>
            <pc:sldMk cId="1657306812" sldId="435"/>
            <ac:spMk id="2" creationId="{13132E22-CD76-42BF-ABB6-4C1DF93215BD}"/>
          </ac:spMkLst>
        </pc:spChg>
      </pc:sldChg>
    </pc:docChg>
  </pc:docChgLst>
  <pc:docChgLst>
    <pc:chgData name="Martin Guzi" userId="9c94691f-eac0-47a5-9145-7861125b65f7" providerId="ADAL" clId="{C9032568-5CFD-471B-82B3-FEDFBA4FAC5A}"/>
    <pc:docChg chg="undo custSel addSld delSld modSld sldOrd">
      <pc:chgData name="Martin Guzi" userId="9c94691f-eac0-47a5-9145-7861125b65f7" providerId="ADAL" clId="{C9032568-5CFD-471B-82B3-FEDFBA4FAC5A}" dt="2023-10-22T21:05:52.600" v="44" actId="47"/>
      <pc:docMkLst>
        <pc:docMk/>
      </pc:docMkLst>
      <pc:sldChg chg="del">
        <pc:chgData name="Martin Guzi" userId="9c94691f-eac0-47a5-9145-7861125b65f7" providerId="ADAL" clId="{C9032568-5CFD-471B-82B3-FEDFBA4FAC5A}" dt="2023-10-22T19:58:13.606" v="21" actId="47"/>
        <pc:sldMkLst>
          <pc:docMk/>
          <pc:sldMk cId="2957073135" sldId="262"/>
        </pc:sldMkLst>
      </pc:sldChg>
      <pc:sldChg chg="del">
        <pc:chgData name="Martin Guzi" userId="9c94691f-eac0-47a5-9145-7861125b65f7" providerId="ADAL" clId="{C9032568-5CFD-471B-82B3-FEDFBA4FAC5A}" dt="2023-10-22T19:58:13.606" v="21" actId="47"/>
        <pc:sldMkLst>
          <pc:docMk/>
          <pc:sldMk cId="2880129993" sldId="263"/>
        </pc:sldMkLst>
      </pc:sldChg>
      <pc:sldChg chg="del">
        <pc:chgData name="Martin Guzi" userId="9c94691f-eac0-47a5-9145-7861125b65f7" providerId="ADAL" clId="{C9032568-5CFD-471B-82B3-FEDFBA4FAC5A}" dt="2023-10-22T19:58:13.606" v="21" actId="47"/>
        <pc:sldMkLst>
          <pc:docMk/>
          <pc:sldMk cId="3344785580" sldId="268"/>
        </pc:sldMkLst>
      </pc:sldChg>
      <pc:sldChg chg="modSp add mod">
        <pc:chgData name="Martin Guzi" userId="9c94691f-eac0-47a5-9145-7861125b65f7" providerId="ADAL" clId="{C9032568-5CFD-471B-82B3-FEDFBA4FAC5A}" dt="2023-10-22T20:02:13.126" v="42" actId="11"/>
        <pc:sldMkLst>
          <pc:docMk/>
          <pc:sldMk cId="3831000637" sldId="291"/>
        </pc:sldMkLst>
        <pc:spChg chg="mod">
          <ac:chgData name="Martin Guzi" userId="9c94691f-eac0-47a5-9145-7861125b65f7" providerId="ADAL" clId="{C9032568-5CFD-471B-82B3-FEDFBA4FAC5A}" dt="2023-10-22T20:02:13.126" v="42" actId="11"/>
          <ac:spMkLst>
            <pc:docMk/>
            <pc:sldMk cId="3831000637" sldId="291"/>
            <ac:spMk id="3" creationId="{00000000-0000-0000-0000-000000000000}"/>
          </ac:spMkLst>
        </pc:spChg>
      </pc:sldChg>
      <pc:sldChg chg="del">
        <pc:chgData name="Martin Guzi" userId="9c94691f-eac0-47a5-9145-7861125b65f7" providerId="ADAL" clId="{C9032568-5CFD-471B-82B3-FEDFBA4FAC5A}" dt="2023-10-22T19:58:13.606" v="21" actId="47"/>
        <pc:sldMkLst>
          <pc:docMk/>
          <pc:sldMk cId="3957572773" sldId="298"/>
        </pc:sldMkLst>
      </pc:sldChg>
      <pc:sldChg chg="add">
        <pc:chgData name="Martin Guzi" userId="9c94691f-eac0-47a5-9145-7861125b65f7" providerId="ADAL" clId="{C9032568-5CFD-471B-82B3-FEDFBA4FAC5A}" dt="2023-10-22T19:50:41.294" v="5"/>
        <pc:sldMkLst>
          <pc:docMk/>
          <pc:sldMk cId="2993407596" sldId="303"/>
        </pc:sldMkLst>
      </pc:sldChg>
      <pc:sldChg chg="del">
        <pc:chgData name="Martin Guzi" userId="9c94691f-eac0-47a5-9145-7861125b65f7" providerId="ADAL" clId="{C9032568-5CFD-471B-82B3-FEDFBA4FAC5A}" dt="2023-10-22T19:58:13.606" v="21" actId="47"/>
        <pc:sldMkLst>
          <pc:docMk/>
          <pc:sldMk cId="1329805657" sldId="307"/>
        </pc:sldMkLst>
      </pc:sldChg>
      <pc:sldChg chg="del">
        <pc:chgData name="Martin Guzi" userId="9c94691f-eac0-47a5-9145-7861125b65f7" providerId="ADAL" clId="{C9032568-5CFD-471B-82B3-FEDFBA4FAC5A}" dt="2023-10-22T19:58:13.606" v="21" actId="47"/>
        <pc:sldMkLst>
          <pc:docMk/>
          <pc:sldMk cId="569365969" sldId="308"/>
        </pc:sldMkLst>
      </pc:sldChg>
      <pc:sldChg chg="del">
        <pc:chgData name="Martin Guzi" userId="9c94691f-eac0-47a5-9145-7861125b65f7" providerId="ADAL" clId="{C9032568-5CFD-471B-82B3-FEDFBA4FAC5A}" dt="2023-10-22T19:58:13.606" v="21" actId="47"/>
        <pc:sldMkLst>
          <pc:docMk/>
          <pc:sldMk cId="909284057" sldId="309"/>
        </pc:sldMkLst>
      </pc:sldChg>
      <pc:sldChg chg="del">
        <pc:chgData name="Martin Guzi" userId="9c94691f-eac0-47a5-9145-7861125b65f7" providerId="ADAL" clId="{C9032568-5CFD-471B-82B3-FEDFBA4FAC5A}" dt="2023-10-22T19:58:13.606" v="21" actId="47"/>
        <pc:sldMkLst>
          <pc:docMk/>
          <pc:sldMk cId="2363961487" sldId="315"/>
        </pc:sldMkLst>
      </pc:sldChg>
      <pc:sldChg chg="del">
        <pc:chgData name="Martin Guzi" userId="9c94691f-eac0-47a5-9145-7861125b65f7" providerId="ADAL" clId="{C9032568-5CFD-471B-82B3-FEDFBA4FAC5A}" dt="2023-10-22T19:58:13.606" v="21" actId="47"/>
        <pc:sldMkLst>
          <pc:docMk/>
          <pc:sldMk cId="911687663" sldId="316"/>
        </pc:sldMkLst>
      </pc:sldChg>
      <pc:sldChg chg="add ord">
        <pc:chgData name="Martin Guzi" userId="9c94691f-eac0-47a5-9145-7861125b65f7" providerId="ADAL" clId="{C9032568-5CFD-471B-82B3-FEDFBA4FAC5A}" dt="2023-10-22T19:59:41.209" v="36"/>
        <pc:sldMkLst>
          <pc:docMk/>
          <pc:sldMk cId="116222849" sldId="329"/>
        </pc:sldMkLst>
      </pc:sldChg>
      <pc:sldChg chg="add">
        <pc:chgData name="Martin Guzi" userId="9c94691f-eac0-47a5-9145-7861125b65f7" providerId="ADAL" clId="{C9032568-5CFD-471B-82B3-FEDFBA4FAC5A}" dt="2023-10-22T19:50:41.294" v="5"/>
        <pc:sldMkLst>
          <pc:docMk/>
          <pc:sldMk cId="1178778707" sldId="363"/>
        </pc:sldMkLst>
      </pc:sldChg>
      <pc:sldChg chg="add">
        <pc:chgData name="Martin Guzi" userId="9c94691f-eac0-47a5-9145-7861125b65f7" providerId="ADAL" clId="{C9032568-5CFD-471B-82B3-FEDFBA4FAC5A}" dt="2023-10-22T19:50:41.294" v="5"/>
        <pc:sldMkLst>
          <pc:docMk/>
          <pc:sldMk cId="3120145421" sldId="371"/>
        </pc:sldMkLst>
      </pc:sldChg>
      <pc:sldChg chg="modSp add mod">
        <pc:chgData name="Martin Guzi" userId="9c94691f-eac0-47a5-9145-7861125b65f7" providerId="ADAL" clId="{C9032568-5CFD-471B-82B3-FEDFBA4FAC5A}" dt="2023-10-22T19:59:10.417" v="34" actId="1076"/>
        <pc:sldMkLst>
          <pc:docMk/>
          <pc:sldMk cId="4098882203" sldId="376"/>
        </pc:sldMkLst>
        <pc:grpChg chg="mod">
          <ac:chgData name="Martin Guzi" userId="9c94691f-eac0-47a5-9145-7861125b65f7" providerId="ADAL" clId="{C9032568-5CFD-471B-82B3-FEDFBA4FAC5A}" dt="2023-10-22T19:59:10.417" v="34" actId="1076"/>
          <ac:grpSpMkLst>
            <pc:docMk/>
            <pc:sldMk cId="4098882203" sldId="376"/>
            <ac:grpSpMk id="17" creationId="{00000000-0000-0000-0000-000000000000}"/>
          </ac:grpSpMkLst>
        </pc:grpChg>
        <pc:graphicFrameChg chg="mod">
          <ac:chgData name="Martin Guzi" userId="9c94691f-eac0-47a5-9145-7861125b65f7" providerId="ADAL" clId="{C9032568-5CFD-471B-82B3-FEDFBA4FAC5A}" dt="2023-10-22T19:58:45.086" v="24" actId="1076"/>
          <ac:graphicFrameMkLst>
            <pc:docMk/>
            <pc:sldMk cId="4098882203" sldId="376"/>
            <ac:graphicFrameMk id="9" creationId="{00000000-0000-0000-0000-000000000000}"/>
          </ac:graphicFrameMkLst>
        </pc:graphicFrameChg>
      </pc:sldChg>
      <pc:sldChg chg="add">
        <pc:chgData name="Martin Guzi" userId="9c94691f-eac0-47a5-9145-7861125b65f7" providerId="ADAL" clId="{C9032568-5CFD-471B-82B3-FEDFBA4FAC5A}" dt="2023-10-22T19:51:45.794" v="18"/>
        <pc:sldMkLst>
          <pc:docMk/>
          <pc:sldMk cId="1701298192" sldId="378"/>
        </pc:sldMkLst>
      </pc:sldChg>
      <pc:sldChg chg="add">
        <pc:chgData name="Martin Guzi" userId="9c94691f-eac0-47a5-9145-7861125b65f7" providerId="ADAL" clId="{C9032568-5CFD-471B-82B3-FEDFBA4FAC5A}" dt="2023-10-22T19:50:41.294" v="5"/>
        <pc:sldMkLst>
          <pc:docMk/>
          <pc:sldMk cId="4211080411" sldId="380"/>
        </pc:sldMkLst>
      </pc:sldChg>
      <pc:sldChg chg="del">
        <pc:chgData name="Martin Guzi" userId="9c94691f-eac0-47a5-9145-7861125b65f7" providerId="ADAL" clId="{C9032568-5CFD-471B-82B3-FEDFBA4FAC5A}" dt="2023-10-22T19:58:13.606" v="21" actId="47"/>
        <pc:sldMkLst>
          <pc:docMk/>
          <pc:sldMk cId="4184468936" sldId="381"/>
        </pc:sldMkLst>
      </pc:sldChg>
      <pc:sldChg chg="del">
        <pc:chgData name="Martin Guzi" userId="9c94691f-eac0-47a5-9145-7861125b65f7" providerId="ADAL" clId="{C9032568-5CFD-471B-82B3-FEDFBA4FAC5A}" dt="2023-10-22T19:58:13.606" v="21" actId="47"/>
        <pc:sldMkLst>
          <pc:docMk/>
          <pc:sldMk cId="1046143816" sldId="382"/>
        </pc:sldMkLst>
      </pc:sldChg>
      <pc:sldChg chg="del">
        <pc:chgData name="Martin Guzi" userId="9c94691f-eac0-47a5-9145-7861125b65f7" providerId="ADAL" clId="{C9032568-5CFD-471B-82B3-FEDFBA4FAC5A}" dt="2023-10-22T19:58:13.606" v="21" actId="47"/>
        <pc:sldMkLst>
          <pc:docMk/>
          <pc:sldMk cId="1312246936" sldId="383"/>
        </pc:sldMkLst>
      </pc:sldChg>
      <pc:sldChg chg="del">
        <pc:chgData name="Martin Guzi" userId="9c94691f-eac0-47a5-9145-7861125b65f7" providerId="ADAL" clId="{C9032568-5CFD-471B-82B3-FEDFBA4FAC5A}" dt="2023-10-22T19:58:13.606" v="21" actId="47"/>
        <pc:sldMkLst>
          <pc:docMk/>
          <pc:sldMk cId="1245203243" sldId="384"/>
        </pc:sldMkLst>
      </pc:sldChg>
      <pc:sldChg chg="del">
        <pc:chgData name="Martin Guzi" userId="9c94691f-eac0-47a5-9145-7861125b65f7" providerId="ADAL" clId="{C9032568-5CFD-471B-82B3-FEDFBA4FAC5A}" dt="2023-10-22T19:58:13.606" v="21" actId="47"/>
        <pc:sldMkLst>
          <pc:docMk/>
          <pc:sldMk cId="24903201" sldId="385"/>
        </pc:sldMkLst>
      </pc:sldChg>
      <pc:sldChg chg="del">
        <pc:chgData name="Martin Guzi" userId="9c94691f-eac0-47a5-9145-7861125b65f7" providerId="ADAL" clId="{C9032568-5CFD-471B-82B3-FEDFBA4FAC5A}" dt="2023-10-22T19:58:13.606" v="21" actId="47"/>
        <pc:sldMkLst>
          <pc:docMk/>
          <pc:sldMk cId="16661492" sldId="386"/>
        </pc:sldMkLst>
      </pc:sldChg>
      <pc:sldChg chg="del">
        <pc:chgData name="Martin Guzi" userId="9c94691f-eac0-47a5-9145-7861125b65f7" providerId="ADAL" clId="{C9032568-5CFD-471B-82B3-FEDFBA4FAC5A}" dt="2023-10-22T19:58:13.606" v="21" actId="47"/>
        <pc:sldMkLst>
          <pc:docMk/>
          <pc:sldMk cId="294328100" sldId="387"/>
        </pc:sldMkLst>
      </pc:sldChg>
      <pc:sldChg chg="add">
        <pc:chgData name="Martin Guzi" userId="9c94691f-eac0-47a5-9145-7861125b65f7" providerId="ADAL" clId="{C9032568-5CFD-471B-82B3-FEDFBA4FAC5A}" dt="2023-10-22T19:57:58.610" v="20"/>
        <pc:sldMkLst>
          <pc:docMk/>
          <pc:sldMk cId="2030271673" sldId="390"/>
        </pc:sldMkLst>
      </pc:sldChg>
      <pc:sldChg chg="add">
        <pc:chgData name="Martin Guzi" userId="9c94691f-eac0-47a5-9145-7861125b65f7" providerId="ADAL" clId="{C9032568-5CFD-471B-82B3-FEDFBA4FAC5A}" dt="2023-10-22T19:57:58.610" v="20"/>
        <pc:sldMkLst>
          <pc:docMk/>
          <pc:sldMk cId="2433988998" sldId="391"/>
        </pc:sldMkLst>
      </pc:sldChg>
      <pc:sldChg chg="add">
        <pc:chgData name="Martin Guzi" userId="9c94691f-eac0-47a5-9145-7861125b65f7" providerId="ADAL" clId="{C9032568-5CFD-471B-82B3-FEDFBA4FAC5A}" dt="2023-10-22T19:57:58.610" v="20"/>
        <pc:sldMkLst>
          <pc:docMk/>
          <pc:sldMk cId="1023523549" sldId="393"/>
        </pc:sldMkLst>
      </pc:sldChg>
      <pc:sldChg chg="add">
        <pc:chgData name="Martin Guzi" userId="9c94691f-eac0-47a5-9145-7861125b65f7" providerId="ADAL" clId="{C9032568-5CFD-471B-82B3-FEDFBA4FAC5A}" dt="2023-10-22T19:57:58.610" v="20"/>
        <pc:sldMkLst>
          <pc:docMk/>
          <pc:sldMk cId="3061845533" sldId="394"/>
        </pc:sldMkLst>
      </pc:sldChg>
      <pc:sldChg chg="add">
        <pc:chgData name="Martin Guzi" userId="9c94691f-eac0-47a5-9145-7861125b65f7" providerId="ADAL" clId="{C9032568-5CFD-471B-82B3-FEDFBA4FAC5A}" dt="2023-10-22T19:57:58.610" v="20"/>
        <pc:sldMkLst>
          <pc:docMk/>
          <pc:sldMk cId="1902353829" sldId="396"/>
        </pc:sldMkLst>
      </pc:sldChg>
      <pc:sldChg chg="add">
        <pc:chgData name="Martin Guzi" userId="9c94691f-eac0-47a5-9145-7861125b65f7" providerId="ADAL" clId="{C9032568-5CFD-471B-82B3-FEDFBA4FAC5A}" dt="2023-10-22T19:57:58.610" v="20"/>
        <pc:sldMkLst>
          <pc:docMk/>
          <pc:sldMk cId="1274845822" sldId="399"/>
        </pc:sldMkLst>
      </pc:sldChg>
      <pc:sldChg chg="add">
        <pc:chgData name="Martin Guzi" userId="9c94691f-eac0-47a5-9145-7861125b65f7" providerId="ADAL" clId="{C9032568-5CFD-471B-82B3-FEDFBA4FAC5A}" dt="2023-10-22T19:57:58.610" v="20"/>
        <pc:sldMkLst>
          <pc:docMk/>
          <pc:sldMk cId="1442187524" sldId="400"/>
        </pc:sldMkLst>
      </pc:sldChg>
      <pc:sldChg chg="modSp mod">
        <pc:chgData name="Martin Guzi" userId="9c94691f-eac0-47a5-9145-7861125b65f7" providerId="ADAL" clId="{C9032568-5CFD-471B-82B3-FEDFBA4FAC5A}" dt="2023-10-22T19:36:30.022" v="4" actId="20577"/>
        <pc:sldMkLst>
          <pc:docMk/>
          <pc:sldMk cId="239820419" sldId="404"/>
        </pc:sldMkLst>
        <pc:spChg chg="mod">
          <ac:chgData name="Martin Guzi" userId="9c94691f-eac0-47a5-9145-7861125b65f7" providerId="ADAL" clId="{C9032568-5CFD-471B-82B3-FEDFBA4FAC5A}" dt="2023-10-22T19:36:26.642" v="1" actId="20577"/>
          <ac:spMkLst>
            <pc:docMk/>
            <pc:sldMk cId="239820419" sldId="404"/>
            <ac:spMk id="2" creationId="{00000000-0000-0000-0000-000000000000}"/>
          </ac:spMkLst>
        </pc:spChg>
        <pc:spChg chg="mod">
          <ac:chgData name="Martin Guzi" userId="9c94691f-eac0-47a5-9145-7861125b65f7" providerId="ADAL" clId="{C9032568-5CFD-471B-82B3-FEDFBA4FAC5A}" dt="2023-10-22T19:36:30.022" v="4" actId="20577"/>
          <ac:spMkLst>
            <pc:docMk/>
            <pc:sldMk cId="239820419" sldId="404"/>
            <ac:spMk id="4" creationId="{00000000-0000-0000-0000-000000000000}"/>
          </ac:spMkLst>
        </pc:spChg>
      </pc:sldChg>
      <pc:sldChg chg="modSp mod">
        <pc:chgData name="Martin Guzi" userId="9c94691f-eac0-47a5-9145-7861125b65f7" providerId="ADAL" clId="{C9032568-5CFD-471B-82B3-FEDFBA4FAC5A}" dt="2023-10-22T19:58:21.014" v="22" actId="20577"/>
        <pc:sldMkLst>
          <pc:docMk/>
          <pc:sldMk cId="4179731892" sldId="405"/>
        </pc:sldMkLst>
        <pc:spChg chg="mod">
          <ac:chgData name="Martin Guzi" userId="9c94691f-eac0-47a5-9145-7861125b65f7" providerId="ADAL" clId="{C9032568-5CFD-471B-82B3-FEDFBA4FAC5A}" dt="2023-10-22T19:58:21.014" v="22" actId="20577"/>
          <ac:spMkLst>
            <pc:docMk/>
            <pc:sldMk cId="4179731892" sldId="405"/>
            <ac:spMk id="3" creationId="{06557AE4-7BFB-4495-9B32-0EAEE71D05F4}"/>
          </ac:spMkLst>
        </pc:spChg>
      </pc:sldChg>
      <pc:sldChg chg="add">
        <pc:chgData name="Martin Guzi" userId="9c94691f-eac0-47a5-9145-7861125b65f7" providerId="ADAL" clId="{C9032568-5CFD-471B-82B3-FEDFBA4FAC5A}" dt="2023-10-22T19:51:45.794" v="18"/>
        <pc:sldMkLst>
          <pc:docMk/>
          <pc:sldMk cId="1795586229" sldId="406"/>
        </pc:sldMkLst>
      </pc:sldChg>
      <pc:sldChg chg="add">
        <pc:chgData name="Martin Guzi" userId="9c94691f-eac0-47a5-9145-7861125b65f7" providerId="ADAL" clId="{C9032568-5CFD-471B-82B3-FEDFBA4FAC5A}" dt="2023-10-22T19:50:41.294" v="5"/>
        <pc:sldMkLst>
          <pc:docMk/>
          <pc:sldMk cId="755153434" sldId="407"/>
        </pc:sldMkLst>
      </pc:sldChg>
      <pc:sldChg chg="add">
        <pc:chgData name="Martin Guzi" userId="9c94691f-eac0-47a5-9145-7861125b65f7" providerId="ADAL" clId="{C9032568-5CFD-471B-82B3-FEDFBA4FAC5A}" dt="2023-10-22T19:50:41.294" v="5"/>
        <pc:sldMkLst>
          <pc:docMk/>
          <pc:sldMk cId="1670552861" sldId="408"/>
        </pc:sldMkLst>
      </pc:sldChg>
      <pc:sldChg chg="del">
        <pc:chgData name="Martin Guzi" userId="9c94691f-eac0-47a5-9145-7861125b65f7" providerId="ADAL" clId="{C9032568-5CFD-471B-82B3-FEDFBA4FAC5A}" dt="2023-10-22T19:58:13.606" v="21" actId="47"/>
        <pc:sldMkLst>
          <pc:docMk/>
          <pc:sldMk cId="1606139400" sldId="409"/>
        </pc:sldMkLst>
      </pc:sldChg>
      <pc:sldChg chg="del">
        <pc:chgData name="Martin Guzi" userId="9c94691f-eac0-47a5-9145-7861125b65f7" providerId="ADAL" clId="{C9032568-5CFD-471B-82B3-FEDFBA4FAC5A}" dt="2023-10-22T19:58:13.606" v="21" actId="47"/>
        <pc:sldMkLst>
          <pc:docMk/>
          <pc:sldMk cId="2178850450" sldId="410"/>
        </pc:sldMkLst>
      </pc:sldChg>
      <pc:sldChg chg="del">
        <pc:chgData name="Martin Guzi" userId="9c94691f-eac0-47a5-9145-7861125b65f7" providerId="ADAL" clId="{C9032568-5CFD-471B-82B3-FEDFBA4FAC5A}" dt="2023-10-22T19:58:13.606" v="21" actId="47"/>
        <pc:sldMkLst>
          <pc:docMk/>
          <pc:sldMk cId="2276911813" sldId="411"/>
        </pc:sldMkLst>
      </pc:sldChg>
      <pc:sldChg chg="del">
        <pc:chgData name="Martin Guzi" userId="9c94691f-eac0-47a5-9145-7861125b65f7" providerId="ADAL" clId="{C9032568-5CFD-471B-82B3-FEDFBA4FAC5A}" dt="2023-10-22T19:58:13.606" v="21" actId="47"/>
        <pc:sldMkLst>
          <pc:docMk/>
          <pc:sldMk cId="3914195011" sldId="412"/>
        </pc:sldMkLst>
      </pc:sldChg>
      <pc:sldChg chg="del">
        <pc:chgData name="Martin Guzi" userId="9c94691f-eac0-47a5-9145-7861125b65f7" providerId="ADAL" clId="{C9032568-5CFD-471B-82B3-FEDFBA4FAC5A}" dt="2023-10-22T19:58:13.606" v="21" actId="47"/>
        <pc:sldMkLst>
          <pc:docMk/>
          <pc:sldMk cId="3263039647" sldId="413"/>
        </pc:sldMkLst>
      </pc:sldChg>
      <pc:sldChg chg="del">
        <pc:chgData name="Martin Guzi" userId="9c94691f-eac0-47a5-9145-7861125b65f7" providerId="ADAL" clId="{C9032568-5CFD-471B-82B3-FEDFBA4FAC5A}" dt="2023-10-22T19:58:13.606" v="21" actId="47"/>
        <pc:sldMkLst>
          <pc:docMk/>
          <pc:sldMk cId="1419229091" sldId="414"/>
        </pc:sldMkLst>
      </pc:sldChg>
      <pc:sldChg chg="del">
        <pc:chgData name="Martin Guzi" userId="9c94691f-eac0-47a5-9145-7861125b65f7" providerId="ADAL" clId="{C9032568-5CFD-471B-82B3-FEDFBA4FAC5A}" dt="2023-10-22T19:58:13.606" v="21" actId="47"/>
        <pc:sldMkLst>
          <pc:docMk/>
          <pc:sldMk cId="1163316670" sldId="415"/>
        </pc:sldMkLst>
      </pc:sldChg>
      <pc:sldChg chg="add del">
        <pc:chgData name="Martin Guzi" userId="9c94691f-eac0-47a5-9145-7861125b65f7" providerId="ADAL" clId="{C9032568-5CFD-471B-82B3-FEDFBA4FAC5A}" dt="2023-10-22T21:05:52.600" v="44" actId="47"/>
        <pc:sldMkLst>
          <pc:docMk/>
          <pc:sldMk cId="3177283637" sldId="415"/>
        </pc:sldMkLst>
      </pc:sldChg>
      <pc:sldChg chg="del">
        <pc:chgData name="Martin Guzi" userId="9c94691f-eac0-47a5-9145-7861125b65f7" providerId="ADAL" clId="{C9032568-5CFD-471B-82B3-FEDFBA4FAC5A}" dt="2023-10-22T19:58:13.606" v="21" actId="47"/>
        <pc:sldMkLst>
          <pc:docMk/>
          <pc:sldMk cId="1841470858" sldId="416"/>
        </pc:sldMkLst>
      </pc:sldChg>
      <pc:sldChg chg="del">
        <pc:chgData name="Martin Guzi" userId="9c94691f-eac0-47a5-9145-7861125b65f7" providerId="ADAL" clId="{C9032568-5CFD-471B-82B3-FEDFBA4FAC5A}" dt="2023-10-22T19:58:13.606" v="21" actId="47"/>
        <pc:sldMkLst>
          <pc:docMk/>
          <pc:sldMk cId="2077071519" sldId="417"/>
        </pc:sldMkLst>
      </pc:sldChg>
      <pc:sldChg chg="del">
        <pc:chgData name="Martin Guzi" userId="9c94691f-eac0-47a5-9145-7861125b65f7" providerId="ADAL" clId="{C9032568-5CFD-471B-82B3-FEDFBA4FAC5A}" dt="2023-10-22T19:58:13.606" v="21" actId="47"/>
        <pc:sldMkLst>
          <pc:docMk/>
          <pc:sldMk cId="60897090" sldId="418"/>
        </pc:sldMkLst>
      </pc:sldChg>
      <pc:sldChg chg="del">
        <pc:chgData name="Martin Guzi" userId="9c94691f-eac0-47a5-9145-7861125b65f7" providerId="ADAL" clId="{C9032568-5CFD-471B-82B3-FEDFBA4FAC5A}" dt="2023-10-22T19:58:13.606" v="21" actId="47"/>
        <pc:sldMkLst>
          <pc:docMk/>
          <pc:sldMk cId="1165901058" sldId="419"/>
        </pc:sldMkLst>
      </pc:sldChg>
      <pc:sldChg chg="add">
        <pc:chgData name="Martin Guzi" userId="9c94691f-eac0-47a5-9145-7861125b65f7" providerId="ADAL" clId="{C9032568-5CFD-471B-82B3-FEDFBA4FAC5A}" dt="2023-10-22T19:50:41.294" v="5"/>
        <pc:sldMkLst>
          <pc:docMk/>
          <pc:sldMk cId="3540121206" sldId="420"/>
        </pc:sldMkLst>
      </pc:sldChg>
      <pc:sldChg chg="add">
        <pc:chgData name="Martin Guzi" userId="9c94691f-eac0-47a5-9145-7861125b65f7" providerId="ADAL" clId="{C9032568-5CFD-471B-82B3-FEDFBA4FAC5A}" dt="2023-10-22T19:50:41.294" v="5"/>
        <pc:sldMkLst>
          <pc:docMk/>
          <pc:sldMk cId="1996613109" sldId="421"/>
        </pc:sldMkLst>
      </pc:sldChg>
      <pc:sldChg chg="add">
        <pc:chgData name="Martin Guzi" userId="9c94691f-eac0-47a5-9145-7861125b65f7" providerId="ADAL" clId="{C9032568-5CFD-471B-82B3-FEDFBA4FAC5A}" dt="2023-10-22T19:50:41.294" v="5"/>
        <pc:sldMkLst>
          <pc:docMk/>
          <pc:sldMk cId="2744402055" sldId="422"/>
        </pc:sldMkLst>
      </pc:sldChg>
      <pc:sldChg chg="add">
        <pc:chgData name="Martin Guzi" userId="9c94691f-eac0-47a5-9145-7861125b65f7" providerId="ADAL" clId="{C9032568-5CFD-471B-82B3-FEDFBA4FAC5A}" dt="2023-10-22T19:50:41.294" v="5"/>
        <pc:sldMkLst>
          <pc:docMk/>
          <pc:sldMk cId="2875211638" sldId="423"/>
        </pc:sldMkLst>
      </pc:sldChg>
      <pc:sldChg chg="add ord">
        <pc:chgData name="Martin Guzi" userId="9c94691f-eac0-47a5-9145-7861125b65f7" providerId="ADAL" clId="{C9032568-5CFD-471B-82B3-FEDFBA4FAC5A}" dt="2023-10-22T20:02:05.235" v="41"/>
        <pc:sldMkLst>
          <pc:docMk/>
          <pc:sldMk cId="2803107167" sldId="424"/>
        </pc:sldMkLst>
      </pc:sldChg>
      <pc:sldChg chg="add del">
        <pc:chgData name="Martin Guzi" userId="9c94691f-eac0-47a5-9145-7861125b65f7" providerId="ADAL" clId="{C9032568-5CFD-471B-82B3-FEDFBA4FAC5A}" dt="2023-10-22T20:01:59.216" v="38" actId="2696"/>
        <pc:sldMkLst>
          <pc:docMk/>
          <pc:sldMk cId="4026792380" sldId="424"/>
        </pc:sldMkLst>
      </pc:sldChg>
      <pc:sldChg chg="add">
        <pc:chgData name="Martin Guzi" userId="9c94691f-eac0-47a5-9145-7861125b65f7" providerId="ADAL" clId="{C9032568-5CFD-471B-82B3-FEDFBA4FAC5A}" dt="2023-10-22T19:52:04.317" v="19"/>
        <pc:sldMkLst>
          <pc:docMk/>
          <pc:sldMk cId="3097683327" sldId="425"/>
        </pc:sldMkLst>
      </pc:sldChg>
      <pc:sldChg chg="add">
        <pc:chgData name="Martin Guzi" userId="9c94691f-eac0-47a5-9145-7861125b65f7" providerId="ADAL" clId="{C9032568-5CFD-471B-82B3-FEDFBA4FAC5A}" dt="2023-10-22T19:52:04.317" v="19"/>
        <pc:sldMkLst>
          <pc:docMk/>
          <pc:sldMk cId="156251090" sldId="426"/>
        </pc:sldMkLst>
      </pc:sldChg>
      <pc:sldChg chg="add">
        <pc:chgData name="Martin Guzi" userId="9c94691f-eac0-47a5-9145-7861125b65f7" providerId="ADAL" clId="{C9032568-5CFD-471B-82B3-FEDFBA4FAC5A}" dt="2023-10-22T19:57:58.610" v="20"/>
        <pc:sldMkLst>
          <pc:docMk/>
          <pc:sldMk cId="2829034133" sldId="427"/>
        </pc:sldMkLst>
      </pc:sldChg>
      <pc:sldChg chg="add">
        <pc:chgData name="Martin Guzi" userId="9c94691f-eac0-47a5-9145-7861125b65f7" providerId="ADAL" clId="{C9032568-5CFD-471B-82B3-FEDFBA4FAC5A}" dt="2023-10-22T19:57:58.610" v="20"/>
        <pc:sldMkLst>
          <pc:docMk/>
          <pc:sldMk cId="1916884222" sldId="428"/>
        </pc:sldMkLst>
      </pc:sldChg>
      <pc:sldChg chg="add">
        <pc:chgData name="Martin Guzi" userId="9c94691f-eac0-47a5-9145-7861125b65f7" providerId="ADAL" clId="{C9032568-5CFD-471B-82B3-FEDFBA4FAC5A}" dt="2023-10-22T19:57:58.610" v="20"/>
        <pc:sldMkLst>
          <pc:docMk/>
          <pc:sldMk cId="1914668601" sldId="429"/>
        </pc:sldMkLst>
      </pc:sldChg>
      <pc:sldChg chg="add">
        <pc:chgData name="Martin Guzi" userId="9c94691f-eac0-47a5-9145-7861125b65f7" providerId="ADAL" clId="{C9032568-5CFD-471B-82B3-FEDFBA4FAC5A}" dt="2023-10-22T19:57:58.610" v="20"/>
        <pc:sldMkLst>
          <pc:docMk/>
          <pc:sldMk cId="2822590778" sldId="43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Research\ESF\01work%20Teaching\05%20SIPS\_ARPM2019\Week%2009%20Benefits%20and%20costs%20of%20migration\passport%20fee%202018.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60971859301066"/>
          <c:y val="1.078756030767144E-2"/>
          <c:w val="0.82511344040872037"/>
          <c:h val="0.92442466539912393"/>
        </c:manualLayout>
      </c:layout>
      <c:barChart>
        <c:barDir val="bar"/>
        <c:grouping val="clustered"/>
        <c:varyColors val="0"/>
        <c:ser>
          <c:idx val="0"/>
          <c:order val="0"/>
          <c:tx>
            <c:strRef>
              <c:f>Sheet1!$G$1</c:f>
              <c:strCache>
                <c:ptCount val="1"/>
                <c:pt idx="0">
                  <c:v>fee10</c:v>
                </c:pt>
              </c:strCache>
            </c:strRef>
          </c:tx>
          <c:spPr>
            <a:solidFill>
              <a:schemeClr val="accent1"/>
            </a:solidFill>
            <a:ln>
              <a:noFill/>
            </a:ln>
            <a:effectLst/>
          </c:spPr>
          <c:invertIfNegative val="0"/>
          <c:cat>
            <c:strRef>
              <c:f>Sheet1!$A$2:$A$248</c:f>
              <c:strCache>
                <c:ptCount val="62"/>
                <c:pt idx="0">
                  <c:v>Latvia</c:v>
                </c:pt>
                <c:pt idx="1">
                  <c:v>Trinidad and Tobago</c:v>
                </c:pt>
                <c:pt idx="2">
                  <c:v>India</c:v>
                </c:pt>
                <c:pt idx="3">
                  <c:v>Czech Republic</c:v>
                </c:pt>
                <c:pt idx="4">
                  <c:v>South Africa</c:v>
                </c:pt>
                <c:pt idx="5">
                  <c:v>China</c:v>
                </c:pt>
                <c:pt idx="6">
                  <c:v>Hong Kong</c:v>
                </c:pt>
                <c:pt idx="7">
                  <c:v>Spain</c:v>
                </c:pt>
                <c:pt idx="8">
                  <c:v>Argentina</c:v>
                </c:pt>
                <c:pt idx="9">
                  <c:v>Poland</c:v>
                </c:pt>
                <c:pt idx="10">
                  <c:v>Slovakia</c:v>
                </c:pt>
                <c:pt idx="11">
                  <c:v>Slovenia</c:v>
                </c:pt>
                <c:pt idx="12">
                  <c:v>Serbia</c:v>
                </c:pt>
                <c:pt idx="13">
                  <c:v>Tunisia</c:v>
                </c:pt>
                <c:pt idx="14">
                  <c:v>Bulgaria</c:v>
                </c:pt>
                <c:pt idx="15">
                  <c:v>Estonia</c:v>
                </c:pt>
                <c:pt idx="16">
                  <c:v>Hungary</c:v>
                </c:pt>
                <c:pt idx="17">
                  <c:v>Korea, South</c:v>
                </c:pt>
                <c:pt idx="18">
                  <c:v>Lithuania</c:v>
                </c:pt>
                <c:pt idx="19">
                  <c:v>Norway</c:v>
                </c:pt>
                <c:pt idx="20">
                  <c:v>Kazakhstan</c:v>
                </c:pt>
                <c:pt idx="21">
                  <c:v>Croatia</c:v>
                </c:pt>
                <c:pt idx="22">
                  <c:v>Cyprus</c:v>
                </c:pt>
                <c:pt idx="23">
                  <c:v>Iran</c:v>
                </c:pt>
                <c:pt idx="24">
                  <c:v>Romania</c:v>
                </c:pt>
                <c:pt idx="25">
                  <c:v>Germany</c:v>
                </c:pt>
                <c:pt idx="26">
                  <c:v>Thailand</c:v>
                </c:pt>
                <c:pt idx="27">
                  <c:v>Iceland</c:v>
                </c:pt>
                <c:pt idx="28">
                  <c:v>Malta</c:v>
                </c:pt>
                <c:pt idx="29">
                  <c:v>Belgium</c:v>
                </c:pt>
                <c:pt idx="30">
                  <c:v>Russian Federation</c:v>
                </c:pt>
                <c:pt idx="31">
                  <c:v>Netherlands</c:v>
                </c:pt>
                <c:pt idx="32">
                  <c:v>Austria</c:v>
                </c:pt>
                <c:pt idx="33">
                  <c:v>Ireland</c:v>
                </c:pt>
                <c:pt idx="34">
                  <c:v>Sweden</c:v>
                </c:pt>
                <c:pt idx="35">
                  <c:v>Brazil</c:v>
                </c:pt>
                <c:pt idx="36">
                  <c:v>Denmark</c:v>
                </c:pt>
                <c:pt idx="37">
                  <c:v>France</c:v>
                </c:pt>
                <c:pt idx="38">
                  <c:v>Indonesia</c:v>
                </c:pt>
                <c:pt idx="39">
                  <c:v>Malaysia</c:v>
                </c:pt>
                <c:pt idx="40">
                  <c:v>United Kingdom</c:v>
                </c:pt>
                <c:pt idx="41">
                  <c:v>Cambodia</c:v>
                </c:pt>
                <c:pt idx="42">
                  <c:v>Finland</c:v>
                </c:pt>
                <c:pt idx="43">
                  <c:v>Morocco</c:v>
                </c:pt>
                <c:pt idx="44">
                  <c:v>Japan</c:v>
                </c:pt>
                <c:pt idx="45">
                  <c:v>Singapore</c:v>
                </c:pt>
                <c:pt idx="46">
                  <c:v>Luxembourg</c:v>
                </c:pt>
                <c:pt idx="47">
                  <c:v>Portugal</c:v>
                </c:pt>
                <c:pt idx="48">
                  <c:v>Canada</c:v>
                </c:pt>
                <c:pt idx="49">
                  <c:v>New Zealand</c:v>
                </c:pt>
                <c:pt idx="50">
                  <c:v>Italy</c:v>
                </c:pt>
                <c:pt idx="51">
                  <c:v>Switzerland</c:v>
                </c:pt>
                <c:pt idx="52">
                  <c:v>United States of America</c:v>
                </c:pt>
                <c:pt idx="53">
                  <c:v>Mexico</c:v>
                </c:pt>
                <c:pt idx="54">
                  <c:v>Cuba</c:v>
                </c:pt>
                <c:pt idx="55">
                  <c:v>Turkey</c:v>
                </c:pt>
                <c:pt idx="56">
                  <c:v>Greece</c:v>
                </c:pt>
                <c:pt idx="57">
                  <c:v>Australia</c:v>
                </c:pt>
                <c:pt idx="58">
                  <c:v>Chile</c:v>
                </c:pt>
                <c:pt idx="59">
                  <c:v>Somalia</c:v>
                </c:pt>
                <c:pt idx="60">
                  <c:v>Lebanon</c:v>
                </c:pt>
                <c:pt idx="61">
                  <c:v>Congo (Kinshasa)</c:v>
                </c:pt>
              </c:strCache>
            </c:strRef>
          </c:cat>
          <c:val>
            <c:numRef>
              <c:f>Sheet1!$G$2:$G$248</c:f>
              <c:numCache>
                <c:formatCode>0</c:formatCode>
                <c:ptCount val="62"/>
                <c:pt idx="0">
                  <c:v>14.5</c:v>
                </c:pt>
                <c:pt idx="1">
                  <c:v>20</c:v>
                </c:pt>
                <c:pt idx="2">
                  <c:v>23</c:v>
                </c:pt>
                <c:pt idx="3">
                  <c:v>27</c:v>
                </c:pt>
                <c:pt idx="4">
                  <c:v>27</c:v>
                </c:pt>
                <c:pt idx="5">
                  <c:v>29</c:v>
                </c:pt>
                <c:pt idx="6">
                  <c:v>32</c:v>
                </c:pt>
                <c:pt idx="7">
                  <c:v>33</c:v>
                </c:pt>
                <c:pt idx="8">
                  <c:v>35</c:v>
                </c:pt>
                <c:pt idx="9">
                  <c:v>35</c:v>
                </c:pt>
                <c:pt idx="10">
                  <c:v>35</c:v>
                </c:pt>
                <c:pt idx="11">
                  <c:v>35</c:v>
                </c:pt>
                <c:pt idx="12">
                  <c:v>36</c:v>
                </c:pt>
                <c:pt idx="13">
                  <c:v>40</c:v>
                </c:pt>
                <c:pt idx="14">
                  <c:v>44</c:v>
                </c:pt>
                <c:pt idx="15">
                  <c:v>47</c:v>
                </c:pt>
                <c:pt idx="16">
                  <c:v>50</c:v>
                </c:pt>
                <c:pt idx="17">
                  <c:v>50</c:v>
                </c:pt>
                <c:pt idx="18">
                  <c:v>50</c:v>
                </c:pt>
                <c:pt idx="19">
                  <c:v>50</c:v>
                </c:pt>
                <c:pt idx="20">
                  <c:v>54</c:v>
                </c:pt>
                <c:pt idx="21">
                  <c:v>55</c:v>
                </c:pt>
                <c:pt idx="22">
                  <c:v>60</c:v>
                </c:pt>
                <c:pt idx="23">
                  <c:v>60</c:v>
                </c:pt>
                <c:pt idx="24">
                  <c:v>65</c:v>
                </c:pt>
                <c:pt idx="25">
                  <c:v>66</c:v>
                </c:pt>
                <c:pt idx="26">
                  <c:v>66</c:v>
                </c:pt>
                <c:pt idx="27">
                  <c:v>70</c:v>
                </c:pt>
                <c:pt idx="28">
                  <c:v>70</c:v>
                </c:pt>
                <c:pt idx="29">
                  <c:v>73</c:v>
                </c:pt>
                <c:pt idx="30">
                  <c:v>77</c:v>
                </c:pt>
                <c:pt idx="31">
                  <c:v>78</c:v>
                </c:pt>
                <c:pt idx="32">
                  <c:v>80</c:v>
                </c:pt>
                <c:pt idx="33">
                  <c:v>80</c:v>
                </c:pt>
                <c:pt idx="34">
                  <c:v>80</c:v>
                </c:pt>
                <c:pt idx="35">
                  <c:v>82</c:v>
                </c:pt>
                <c:pt idx="36">
                  <c:v>90</c:v>
                </c:pt>
                <c:pt idx="37">
                  <c:v>90</c:v>
                </c:pt>
                <c:pt idx="38">
                  <c:v>90</c:v>
                </c:pt>
                <c:pt idx="39">
                  <c:v>94</c:v>
                </c:pt>
                <c:pt idx="40">
                  <c:v>94</c:v>
                </c:pt>
                <c:pt idx="41">
                  <c:v>100</c:v>
                </c:pt>
                <c:pt idx="42">
                  <c:v>100</c:v>
                </c:pt>
                <c:pt idx="43">
                  <c:v>100</c:v>
                </c:pt>
                <c:pt idx="44">
                  <c:v>115</c:v>
                </c:pt>
                <c:pt idx="45">
                  <c:v>118</c:v>
                </c:pt>
                <c:pt idx="46">
                  <c:v>120</c:v>
                </c:pt>
                <c:pt idx="47">
                  <c:v>120</c:v>
                </c:pt>
                <c:pt idx="48">
                  <c:v>128</c:v>
                </c:pt>
                <c:pt idx="49">
                  <c:v>128</c:v>
                </c:pt>
                <c:pt idx="50">
                  <c:v>135</c:v>
                </c:pt>
                <c:pt idx="51">
                  <c:v>140</c:v>
                </c:pt>
                <c:pt idx="52">
                  <c:v>140</c:v>
                </c:pt>
                <c:pt idx="53">
                  <c:v>155</c:v>
                </c:pt>
                <c:pt idx="54">
                  <c:v>166.66666666666669</c:v>
                </c:pt>
                <c:pt idx="55">
                  <c:v>180</c:v>
                </c:pt>
                <c:pt idx="56">
                  <c:v>200</c:v>
                </c:pt>
                <c:pt idx="57">
                  <c:v>205</c:v>
                </c:pt>
                <c:pt idx="58">
                  <c:v>264</c:v>
                </c:pt>
                <c:pt idx="59">
                  <c:v>280</c:v>
                </c:pt>
                <c:pt idx="60">
                  <c:v>330</c:v>
                </c:pt>
                <c:pt idx="61">
                  <c:v>500</c:v>
                </c:pt>
              </c:numCache>
            </c:numRef>
          </c:val>
          <c:extLst>
            <c:ext xmlns:c16="http://schemas.microsoft.com/office/drawing/2014/chart" uri="{C3380CC4-5D6E-409C-BE32-E72D297353CC}">
              <c16:uniqueId val="{00000000-B050-45E4-8802-CC816055C9AA}"/>
            </c:ext>
          </c:extLst>
        </c:ser>
        <c:dLbls>
          <c:showLegendKey val="0"/>
          <c:showVal val="0"/>
          <c:showCatName val="0"/>
          <c:showSerName val="0"/>
          <c:showPercent val="0"/>
          <c:showBubbleSize val="0"/>
        </c:dLbls>
        <c:gapWidth val="219"/>
        <c:axId val="589344239"/>
        <c:axId val="658159695"/>
      </c:barChart>
      <c:catAx>
        <c:axId val="58934423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s-CZ"/>
          </a:p>
        </c:txPr>
        <c:crossAx val="658159695"/>
        <c:crosses val="autoZero"/>
        <c:auto val="1"/>
        <c:lblAlgn val="ctr"/>
        <c:lblOffset val="100"/>
        <c:tickLblSkip val="1"/>
        <c:noMultiLvlLbl val="0"/>
      </c:catAx>
      <c:valAx>
        <c:axId val="658159695"/>
        <c:scaling>
          <c:orientation val="minMax"/>
          <c:max val="500"/>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cs-CZ"/>
          </a:p>
        </c:txPr>
        <c:crossAx val="5893442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253"/>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50443" y="0"/>
            <a:ext cx="2945659" cy="496253"/>
          </a:xfrm>
          <a:prstGeom prst="rect">
            <a:avLst/>
          </a:prstGeom>
        </p:spPr>
        <p:txBody>
          <a:bodyPr vert="horz" lIns="91440" tIns="45720" rIns="91440" bIns="45720" rtlCol="0"/>
          <a:lstStyle>
            <a:lvl1pPr algn="r">
              <a:defRPr sz="1200"/>
            </a:lvl1pPr>
          </a:lstStyle>
          <a:p>
            <a:fld id="{47DDB1EE-CEE1-432A-ADBA-D8ABF8DFEED8}" type="datetimeFigureOut">
              <a:rPr lang="sk-SK" smtClean="0"/>
              <a:t>30. 9. 2024</a:t>
            </a:fld>
            <a:endParaRPr lang="sk-SK"/>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79768" y="4714399"/>
            <a:ext cx="5438140" cy="44662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9427075"/>
            <a:ext cx="2945659" cy="496253"/>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50443" y="9427075"/>
            <a:ext cx="2945659" cy="496253"/>
          </a:xfrm>
          <a:prstGeom prst="rect">
            <a:avLst/>
          </a:prstGeom>
        </p:spPr>
        <p:txBody>
          <a:bodyPr vert="horz" lIns="91440" tIns="45720" rIns="91440" bIns="45720" rtlCol="0" anchor="b"/>
          <a:lstStyle>
            <a:lvl1pPr algn="r">
              <a:defRPr sz="1200"/>
            </a:lvl1pPr>
          </a:lstStyle>
          <a:p>
            <a:fld id="{82E520A5-EE13-40E9-B610-8D57F68329A8}" type="slidenum">
              <a:rPr lang="sk-SK" smtClean="0"/>
              <a:t>‹#›</a:t>
            </a:fld>
            <a:endParaRPr lang="sk-SK"/>
          </a:p>
        </p:txBody>
      </p:sp>
    </p:spTree>
    <p:extLst>
      <p:ext uri="{BB962C8B-B14F-4D97-AF65-F5344CB8AC3E}">
        <p14:creationId xmlns:p14="http://schemas.microsoft.com/office/powerpoint/2010/main" val="1989202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ytimes.com/2014/05/29/opinion/why-license-a-florist.html"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thehill.com/regulation/business/206935-gop-leader-takes-on-beauty-salon-licenses" TargetMode="External"/><Relationship Id="rId4" Type="http://schemas.openxmlformats.org/officeDocument/2006/relationships/hyperlink" Target="http://www.hhh.umn.edu/people/mkleiner/pdf/Final.occ.licensing.JOLE.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6026B-1D13-4221-8022-750BD9F97F98}" type="slidenum">
              <a:rPr lang="en-US" smtClean="0"/>
              <a:t>1</a:t>
            </a:fld>
            <a:endParaRPr lang="en-US"/>
          </a:p>
        </p:txBody>
      </p:sp>
    </p:spTree>
    <p:extLst>
      <p:ext uri="{BB962C8B-B14F-4D97-AF65-F5344CB8AC3E}">
        <p14:creationId xmlns:p14="http://schemas.microsoft.com/office/powerpoint/2010/main" val="1732525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en-GB" dirty="0"/>
          </a:p>
        </p:txBody>
      </p:sp>
      <p:sp>
        <p:nvSpPr>
          <p:cNvPr id="4" name="Zástupný symbol čísla snímky 3"/>
          <p:cNvSpPr>
            <a:spLocks noGrp="1"/>
          </p:cNvSpPr>
          <p:nvPr>
            <p:ph type="sldNum" sz="quarter" idx="10"/>
          </p:nvPr>
        </p:nvSpPr>
        <p:spPr/>
        <p:txBody>
          <a:bodyPr/>
          <a:lstStyle/>
          <a:p>
            <a:fld id="{F83E3A1C-6BA7-4ABC-8DFF-7978C6E7A50E}" type="slidenum">
              <a:rPr lang="en-GB" smtClean="0"/>
              <a:pPr/>
              <a:t>36</a:t>
            </a:fld>
            <a:endParaRPr lang="en-GB" dirty="0"/>
          </a:p>
        </p:txBody>
      </p:sp>
    </p:spTree>
    <p:extLst>
      <p:ext uri="{BB962C8B-B14F-4D97-AF65-F5344CB8AC3E}">
        <p14:creationId xmlns:p14="http://schemas.microsoft.com/office/powerpoint/2010/main" val="337926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the movement of goods and finance between countries is easier, and greater in magnitude, than the movement of people. Sending your money or your goods to some distant economy is much easier than sending yourself.</a:t>
            </a:r>
          </a:p>
        </p:txBody>
      </p:sp>
      <p:sp>
        <p:nvSpPr>
          <p:cNvPr id="4" name="Slide Number Placeholder 3"/>
          <p:cNvSpPr>
            <a:spLocks noGrp="1"/>
          </p:cNvSpPr>
          <p:nvPr>
            <p:ph type="sldNum" sz="quarter" idx="5"/>
          </p:nvPr>
        </p:nvSpPr>
        <p:spPr/>
        <p:txBody>
          <a:bodyPr/>
          <a:lstStyle/>
          <a:p>
            <a:fld id="{82E520A5-EE13-40E9-B610-8D57F68329A8}" type="slidenum">
              <a:rPr lang="sk-SK" smtClean="0"/>
              <a:t>6</a:t>
            </a:fld>
            <a:endParaRPr lang="sk-SK"/>
          </a:p>
        </p:txBody>
      </p:sp>
    </p:spTree>
    <p:extLst>
      <p:ext uri="{BB962C8B-B14F-4D97-AF65-F5344CB8AC3E}">
        <p14:creationId xmlns:p14="http://schemas.microsoft.com/office/powerpoint/2010/main" val="205289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Non-monetary gains enjoyed from moving (e.g., amenities such as better climate and</a:t>
            </a:r>
          </a:p>
          <a:p>
            <a:r>
              <a:rPr lang="en-US" dirty="0"/>
              <a:t>recreational opportunities, a desirable social, political or religious environment, or more</a:t>
            </a:r>
          </a:p>
          <a:p>
            <a:r>
              <a:rPr lang="en-US" dirty="0"/>
              <a:t>desirable quantities of public goods available at the destination) are not counted among</a:t>
            </a:r>
          </a:p>
          <a:p>
            <a:r>
              <a:rPr lang="en-US" dirty="0"/>
              <a:t>migration returns in the migration </a:t>
            </a:r>
            <a:r>
              <a:rPr lang="en-US" dirty="0" err="1"/>
              <a:t>model.This</a:t>
            </a:r>
            <a:r>
              <a:rPr lang="en-US" dirty="0"/>
              <a:t> does not mean that the influences of</a:t>
            </a:r>
          </a:p>
          <a:p>
            <a:r>
              <a:rPr lang="en-US" dirty="0"/>
              <a:t>amenities and consumption goods are irrelevant. Spatial differences</a:t>
            </a:r>
          </a:p>
          <a:p>
            <a:r>
              <a:rPr lang="en-US" dirty="0"/>
              <a:t>in such influences on migration will already be accounted for by geographic differences in</a:t>
            </a:r>
          </a:p>
          <a:p>
            <a:r>
              <a:rPr lang="en-US" dirty="0"/>
              <a:t>living costs (his model includes spatial differences in real pecuniary returns to migration).</a:t>
            </a:r>
          </a:p>
          <a:p>
            <a:r>
              <a:rPr lang="en-US" dirty="0"/>
              <a:t>For example, a more pleasant climate in California versus Minnesota should already be</a:t>
            </a:r>
          </a:p>
          <a:p>
            <a:r>
              <a:rPr lang="en-US" dirty="0"/>
              <a:t>reflected in higher prices for California real estate.</a:t>
            </a:r>
          </a:p>
        </p:txBody>
      </p:sp>
      <p:sp>
        <p:nvSpPr>
          <p:cNvPr id="4" name="Slide Number Placeholder 3"/>
          <p:cNvSpPr>
            <a:spLocks noGrp="1"/>
          </p:cNvSpPr>
          <p:nvPr>
            <p:ph type="sldNum" sz="quarter" idx="5"/>
          </p:nvPr>
        </p:nvSpPr>
        <p:spPr/>
        <p:txBody>
          <a:bodyPr/>
          <a:lstStyle/>
          <a:p>
            <a:fld id="{82E520A5-EE13-40E9-B610-8D57F68329A8}" type="slidenum">
              <a:rPr lang="sk-SK" smtClean="0"/>
              <a:t>7</a:t>
            </a:fld>
            <a:endParaRPr lang="sk-SK"/>
          </a:p>
        </p:txBody>
      </p:sp>
    </p:spTree>
    <p:extLst>
      <p:ext uri="{BB962C8B-B14F-4D97-AF65-F5344CB8AC3E}">
        <p14:creationId xmlns:p14="http://schemas.microsoft.com/office/powerpoint/2010/main" val="3236242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 2013, 232 million people – 3.2 per cent of the world's population – lived outside their country of origin. - See more at: http://www.unfpa.org/migration#sthash.cQdrQRj1.dpuf</a:t>
            </a:r>
            <a:endParaRPr lang="cs-CZ" dirty="0"/>
          </a:p>
        </p:txBody>
      </p:sp>
      <p:sp>
        <p:nvSpPr>
          <p:cNvPr id="4" name="Slide Number Placeholder 3"/>
          <p:cNvSpPr>
            <a:spLocks noGrp="1"/>
          </p:cNvSpPr>
          <p:nvPr>
            <p:ph type="sldNum" sz="quarter" idx="10"/>
          </p:nvPr>
        </p:nvSpPr>
        <p:spPr/>
        <p:txBody>
          <a:bodyPr/>
          <a:lstStyle/>
          <a:p>
            <a:fld id="{82E520A5-EE13-40E9-B610-8D57F68329A8}" type="slidenum">
              <a:rPr lang="sk-SK" smtClean="0"/>
              <a:t>10</a:t>
            </a:fld>
            <a:endParaRPr lang="sk-SK"/>
          </a:p>
        </p:txBody>
      </p:sp>
    </p:spTree>
    <p:extLst>
      <p:ext uri="{BB962C8B-B14F-4D97-AF65-F5344CB8AC3E}">
        <p14:creationId xmlns:p14="http://schemas.microsoft.com/office/powerpoint/2010/main" val="66931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Skilled workers fare better in </a:t>
            </a:r>
            <a:r>
              <a:rPr lang="en-GB" i="1" dirty="0"/>
              <a:t>A</a:t>
            </a:r>
            <a:endParaRPr lang="en-GB" dirty="0"/>
          </a:p>
          <a:p>
            <a:endParaRPr lang="sk-SK" dirty="0"/>
          </a:p>
        </p:txBody>
      </p:sp>
      <p:sp>
        <p:nvSpPr>
          <p:cNvPr id="4" name="Slide Number Placeholder 3"/>
          <p:cNvSpPr>
            <a:spLocks noGrp="1"/>
          </p:cNvSpPr>
          <p:nvPr>
            <p:ph type="sldNum" sz="quarter" idx="10"/>
          </p:nvPr>
        </p:nvSpPr>
        <p:spPr/>
        <p:txBody>
          <a:bodyPr/>
          <a:lstStyle/>
          <a:p>
            <a:fld id="{8E0FD0A3-9761-421B-94EA-BB7B8F4AC308}" type="slidenum">
              <a:rPr lang="en-US" smtClean="0"/>
              <a:t>18</a:t>
            </a:fld>
            <a:endParaRPr lang="en-US"/>
          </a:p>
        </p:txBody>
      </p:sp>
    </p:spTree>
    <p:extLst>
      <p:ext uri="{BB962C8B-B14F-4D97-AF65-F5344CB8AC3E}">
        <p14:creationId xmlns:p14="http://schemas.microsoft.com/office/powerpoint/2010/main" val="2612354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dirty="0">
                <a:hlinkClick r:id="rId3"/>
              </a:rPr>
              <a:t>https://www.nytimes.com/2014/05/29/opinion/why-license-a-florist.html</a:t>
            </a:r>
            <a:endParaRPr lang="en-US" sz="1200" dirty="0"/>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MINNEAPOLIS — IN Minnesota, more classroom time is required to become a cosmetologist than to become a lawyer. Becoming a manicurist takes double the number of hours of instruction as a paramedic. In Louisiana, the only state in the country that requires licenses for florists, monks were until recently forbidden to sell coffins because they were not licensed funeral directors.</a:t>
            </a:r>
          </a:p>
          <a:p>
            <a:pPr fontAlgn="base"/>
            <a:r>
              <a:rPr lang="en-US" sz="1200" b="0" i="0" kern="1200" dirty="0">
                <a:solidFill>
                  <a:schemeClr val="tx1"/>
                </a:solidFill>
                <a:effectLst/>
                <a:latin typeface="+mn-lt"/>
                <a:ea typeface="+mn-ea"/>
                <a:cs typeface="+mn-cs"/>
              </a:rPr>
              <a:t>These regulations are not just unusual cases of state laws run amok but deliberate policies from one of the fastest growing labor market institutions in the United States: government licensing of jobs. This form of regulation — largely established by state governments and implemented through their licensing boards — is often referred to as “the right to practice.” Under these laws, working in a licensed occupation is illegal without first meeting government standards.</a:t>
            </a:r>
          </a:p>
          <a:p>
            <a:pPr fontAlgn="base"/>
            <a:r>
              <a:rPr lang="en-US" sz="1200" b="0" i="0" kern="1200" dirty="0">
                <a:solidFill>
                  <a:schemeClr val="tx1"/>
                </a:solidFill>
                <a:effectLst/>
                <a:latin typeface="+mn-lt"/>
                <a:ea typeface="+mn-ea"/>
                <a:cs typeface="+mn-cs"/>
              </a:rPr>
              <a:t>In the 1970s, about 10 percent of individuals who worked had to have licenses, but by 2008, almost 30 percent of the work force needed them.</a:t>
            </a:r>
          </a:p>
          <a:p>
            <a:pPr fontAlgn="base"/>
            <a:r>
              <a:rPr lang="en-US" sz="1200" b="0" i="0" kern="1200" dirty="0">
                <a:solidFill>
                  <a:schemeClr val="tx1"/>
                </a:solidFill>
                <a:effectLst/>
                <a:latin typeface="+mn-lt"/>
                <a:ea typeface="+mn-ea"/>
                <a:cs typeface="+mn-cs"/>
              </a:rPr>
              <a:t>With this explosion of licensing laws has come a national patchwork of stealth regulation that has, among other things, restricted labor markets, innovation and worker mobility. There is a role for government in protecting the public from incompetent or unscrupulous service providers, but there is little reason for math teachers to be relicensed every time they move from one state to another. These requirements put additional burdens on teachers that reduce the ability of good teachers to find work and schools to find good teachers.</a:t>
            </a:r>
          </a:p>
          <a:p>
            <a:pPr fontAlgn="base"/>
            <a:r>
              <a:rPr lang="en-US" sz="1200" b="0" i="0" kern="1200" dirty="0">
                <a:solidFill>
                  <a:schemeClr val="tx1"/>
                </a:solidFill>
                <a:effectLst/>
                <a:latin typeface="+mn-lt"/>
                <a:ea typeface="+mn-ea"/>
                <a:cs typeface="+mn-cs"/>
              </a:rPr>
              <a:t>Having more flexible reciprocity between states for occupations like teachers would allow these professionals to move to jobs more easily. But even better would be to stop requiring licenses for jobs whose potential harm to the public is minimal, like tour guides, and instead allow for certification. This lesser form of regulation provides a distinction in the eyes of a consumer but does not forbid others from offering the service.</a:t>
            </a:r>
          </a:p>
          <a:p>
            <a:pPr fontAlgn="base"/>
            <a:r>
              <a:rPr lang="en-US" sz="1200" b="0" i="0" kern="1200" dirty="0">
                <a:solidFill>
                  <a:schemeClr val="tx1"/>
                </a:solidFill>
                <a:effectLst/>
                <a:latin typeface="+mn-lt"/>
                <a:ea typeface="+mn-ea"/>
                <a:cs typeface="+mn-cs"/>
              </a:rPr>
              <a:t>There is good reason for workers in licensed fields to push for the laws. Jobs in a service-oriented economy are more likely to be licensed, which raises wages by about 15 percent, as I found in </a:t>
            </a:r>
            <a:r>
              <a:rPr lang="en-US" sz="1200" b="0" i="0" u="sng" kern="1200" dirty="0">
                <a:solidFill>
                  <a:schemeClr val="tx1"/>
                </a:solidFill>
                <a:effectLst/>
                <a:latin typeface="+mn-lt"/>
                <a:ea typeface="+mn-ea"/>
                <a:cs typeface="+mn-cs"/>
                <a:hlinkClick r:id="rId4"/>
              </a:rPr>
              <a:t>research</a:t>
            </a:r>
            <a:r>
              <a:rPr lang="en-US" sz="1200" b="0" i="0" kern="1200" dirty="0">
                <a:solidFill>
                  <a:schemeClr val="tx1"/>
                </a:solidFill>
                <a:effectLst/>
                <a:latin typeface="+mn-lt"/>
                <a:ea typeface="+mn-ea"/>
                <a:cs typeface="+mn-cs"/>
              </a:rPr>
              <a:t> with the Princeton economist Alan B. Krueger, the former head of President Obama’s Council of Economic Advisers. This is largely because of the ability of regulated professions working through state legislators and regulatory boards to limit the supply of practitioners and to drive up costs to consumers.</a:t>
            </a:r>
          </a:p>
          <a:p>
            <a:pPr fontAlgn="base"/>
            <a:r>
              <a:rPr lang="en-US" sz="1200" b="0" i="0" kern="1200" dirty="0">
                <a:solidFill>
                  <a:schemeClr val="tx1"/>
                </a:solidFill>
                <a:effectLst/>
                <a:latin typeface="+mn-lt"/>
                <a:ea typeface="+mn-ea"/>
                <a:cs typeface="+mn-cs"/>
              </a:rPr>
              <a:t>Yet the growth of occupational regulation has prompted rare bipartisan opposition. On the left, there are concerns about inflated prices for essential services like plumbers and the availability of those services for people in or near poverty. Many of the jobs that require licenses are relatively low-skilled, like barbers and nurse’s aides, and licensing creates a barrier that might keep low-income people out of those positions.</a:t>
            </a:r>
          </a:p>
          <a:p>
            <a:pPr fontAlgn="base"/>
            <a:r>
              <a:rPr lang="en-US" sz="1200" b="0" i="0" kern="1200" dirty="0">
                <a:solidFill>
                  <a:schemeClr val="tx1"/>
                </a:solidFill>
                <a:effectLst/>
                <a:latin typeface="+mn-lt"/>
                <a:ea typeface="+mn-ea"/>
                <a:cs typeface="+mn-cs"/>
              </a:rPr>
              <a:t>Occupational licensing, moreover, does nothing to close the inequality gap in the United States. For consumers, there is likely to be a redistribution effect in the “wrong” direction, as higher income consumers have more choice among higher quality purveyors of a service and lower income individuals are left with fewer affordable service options.</a:t>
            </a:r>
          </a:p>
          <a:p>
            <a:pPr fontAlgn="base"/>
            <a:r>
              <a:rPr lang="en-US" sz="1200" b="0" i="0" kern="1200" dirty="0">
                <a:solidFill>
                  <a:schemeClr val="tx1"/>
                </a:solidFill>
                <a:effectLst/>
                <a:latin typeface="+mn-lt"/>
                <a:ea typeface="+mn-ea"/>
                <a:cs typeface="+mn-cs"/>
              </a:rPr>
              <a:t>On the right, the issue is one of economic liberty. From that perspective, government-issued licenses largely protect occupations from competition. Conservatives often see members of the regulated occupation supporting licensing laws under claims of “public health and safety.” However, these laws do much more to stop competition and less to enhance the quality of the service.</a:t>
            </a:r>
          </a:p>
          <a:p>
            <a:pPr fontAlgn="base"/>
            <a:r>
              <a:rPr lang="en-US" sz="1200" b="0" i="0" kern="1200" dirty="0">
                <a:solidFill>
                  <a:schemeClr val="tx1"/>
                </a:solidFill>
                <a:effectLst/>
                <a:latin typeface="+mn-lt"/>
                <a:ea typeface="+mn-ea"/>
                <a:cs typeface="+mn-cs"/>
              </a:rPr>
              <a:t>Also, all consumers do not demand the same level of quality. If licensure “improves quality” by restricting entry into the profession, then some consumers will be forced to pay for more “quality” than they want or need. Not everyone wants a board-licensed hairdresser.</a:t>
            </a:r>
          </a:p>
          <a:p>
            <a:pPr fontAlgn="base"/>
            <a:r>
              <a:rPr lang="en-US" sz="1200" b="0" i="0" kern="1200" dirty="0">
                <a:solidFill>
                  <a:schemeClr val="tx1"/>
                </a:solidFill>
                <a:effectLst/>
                <a:latin typeface="+mn-lt"/>
                <a:ea typeface="+mn-ea"/>
                <a:cs typeface="+mn-cs"/>
              </a:rPr>
              <a:t>If both the left and right oppose more occupational regulation, why is it growing? From the time of medieval guilds, service providers have had strong incentives to create barriers to entry for their professions in order to raise wages. The Dartmouth economist Charles Wheelan’s research showed in the late 1990s that respiratory therapists who organized themselves and raised their profession’s dues in order to lobby for licensing laws tended to be more successful in getting these statutes passed. In contrast, consumers who will be affected by the higher fees of, say, a licensed manicurist are unorganized and arguably underrepresented in the political process.</a:t>
            </a:r>
          </a:p>
          <a:p>
            <a:pPr fontAlgn="base"/>
            <a:r>
              <a:rPr lang="en-US" sz="1200" b="0" i="0" kern="1200" dirty="0">
                <a:solidFill>
                  <a:schemeClr val="tx1"/>
                </a:solidFill>
                <a:effectLst/>
                <a:latin typeface="+mn-lt"/>
                <a:ea typeface="+mn-ea"/>
                <a:cs typeface="+mn-cs"/>
              </a:rPr>
              <a:t>Given these arguments from both the left and the right, can the growth of occupational regulation be reversed or slowed down? Last week, Representative Eric Cantor, Republican of Virginia, </a:t>
            </a:r>
            <a:r>
              <a:rPr lang="en-US" sz="1200" b="0" i="0" u="sng" kern="1200" dirty="0">
                <a:solidFill>
                  <a:schemeClr val="tx1"/>
                </a:solidFill>
                <a:effectLst/>
                <a:latin typeface="+mn-lt"/>
                <a:ea typeface="+mn-ea"/>
                <a:cs typeface="+mn-cs"/>
                <a:hlinkClick r:id="rId5"/>
              </a:rPr>
              <a:t>said</a:t>
            </a:r>
            <a:r>
              <a:rPr lang="en-US" sz="1200" b="0" i="0" kern="1200" dirty="0">
                <a:solidFill>
                  <a:schemeClr val="tx1"/>
                </a:solidFill>
                <a:effectLst/>
                <a:latin typeface="+mn-lt"/>
                <a:ea typeface="+mn-ea"/>
                <a:cs typeface="+mn-cs"/>
              </a:rPr>
              <a:t> he would ask governors around the country to take a closer look at licensing practices. And during the 2012-13 legislative sessions, Gov. Terry E. Branstad of Iowa, a Republican, vetoed the licensing of addictive disorder counselors and related occupations. In Indiana, Gov. Mike Pence, a Republican, vetoed the licensing of diabetes counselors and anesthesiologist assistants and dietitians. Both Mr. Branstad and Mr. Pence mentioned that this type of regulation would result in economic losses to consumers, higher prices and less employment.</a:t>
            </a:r>
          </a:p>
          <a:p>
            <a:pPr fontAlgn="base"/>
            <a:r>
              <a:rPr lang="en-US" sz="1200" b="0" i="0" kern="1200" dirty="0">
                <a:solidFill>
                  <a:schemeClr val="tx1"/>
                </a:solidFill>
                <a:effectLst/>
                <a:latin typeface="+mn-lt"/>
                <a:ea typeface="+mn-ea"/>
                <a:cs typeface="+mn-cs"/>
              </a:rPr>
              <a:t>Occupational licensure has a large and growing impact on labor markets and consumers, but has yet to draw significant public attention or scrutiny. The left and right seem to be in agreement that policy makers need to revisit the process for creating licensure regulations and consider amending or rolling back existing laws in favor of lesser forms of regulations such as certification. Ultimately, we all would benefit from wiser, not more, occupational licensing.</a:t>
            </a:r>
          </a:p>
          <a:p>
            <a:endParaRPr lang="en-US" dirty="0"/>
          </a:p>
        </p:txBody>
      </p:sp>
      <p:sp>
        <p:nvSpPr>
          <p:cNvPr id="4" name="Slide Number Placeholder 3"/>
          <p:cNvSpPr>
            <a:spLocks noGrp="1"/>
          </p:cNvSpPr>
          <p:nvPr>
            <p:ph type="sldNum" sz="quarter" idx="5"/>
          </p:nvPr>
        </p:nvSpPr>
        <p:spPr/>
        <p:txBody>
          <a:bodyPr/>
          <a:lstStyle/>
          <a:p>
            <a:fld id="{82E520A5-EE13-40E9-B610-8D57F68329A8}" type="slidenum">
              <a:rPr lang="sk-SK" smtClean="0"/>
              <a:t>29</a:t>
            </a:fld>
            <a:endParaRPr lang="sk-SK"/>
          </a:p>
        </p:txBody>
      </p:sp>
    </p:spTree>
    <p:extLst>
      <p:ext uri="{BB962C8B-B14F-4D97-AF65-F5344CB8AC3E}">
        <p14:creationId xmlns:p14="http://schemas.microsoft.com/office/powerpoint/2010/main" val="2095751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27.2 reveals that over the past 70 years, policy changes in major (mostly Western) destination countries have been heavily concentrated on border control and more recently on exit and return measures, while admission regulations and post-entry integration policies have become overall less restrictive over the past few decades. However, policies have become more ﬁne-grained and targeted on speciﬁc migrant groups which are reﬂected in the creation of multiple entry channels for low and high-skilled workers, permanent and temporary migrants, family members, students, entrepreneurs, and asylum seekers. Obviously, for each of these migrant categories, entry and post-entry </a:t>
            </a:r>
            <a:r>
              <a:rPr lang="en-US" dirty="0" err="1"/>
              <a:t>regula</a:t>
            </a:r>
            <a:r>
              <a:rPr lang="en-US" dirty="0"/>
              <a:t>- </a:t>
            </a:r>
            <a:r>
              <a:rPr lang="en-US" dirty="0" err="1"/>
              <a:t>tions</a:t>
            </a:r>
            <a:r>
              <a:rPr lang="en-US" dirty="0"/>
              <a:t> have not changed uniformly for the diﬀerent legal categories but have become stricter for some migrant groups while turning more liberal for other groups. These trends and patterns reﬂect the extent to which governments have </a:t>
            </a:r>
            <a:r>
              <a:rPr lang="en-US" dirty="0" err="1"/>
              <a:t>liberalised</a:t>
            </a:r>
            <a:r>
              <a:rPr lang="en-US" dirty="0"/>
              <a:t> regular entry channels and stay perspectives for ‘wanted’ migrants, while border control and enforcement policies, as well as return and deportation measures, have become more restrictive in an apparent attempt to prevent the entry and (irregular) stay of ‘unwanted’ migrants. </a:t>
            </a:r>
          </a:p>
        </p:txBody>
      </p:sp>
      <p:sp>
        <p:nvSpPr>
          <p:cNvPr id="4" name="Slide Number Placeholder 3"/>
          <p:cNvSpPr>
            <a:spLocks noGrp="1"/>
          </p:cNvSpPr>
          <p:nvPr>
            <p:ph type="sldNum" sz="quarter" idx="5"/>
          </p:nvPr>
        </p:nvSpPr>
        <p:spPr/>
        <p:txBody>
          <a:bodyPr/>
          <a:lstStyle/>
          <a:p>
            <a:fld id="{82E520A5-EE13-40E9-B610-8D57F68329A8}" type="slidenum">
              <a:rPr lang="sk-SK" smtClean="0"/>
              <a:t>31</a:t>
            </a:fld>
            <a:endParaRPr lang="sk-SK"/>
          </a:p>
        </p:txBody>
      </p:sp>
    </p:spTree>
    <p:extLst>
      <p:ext uri="{BB962C8B-B14F-4D97-AF65-F5344CB8AC3E}">
        <p14:creationId xmlns:p14="http://schemas.microsoft.com/office/powerpoint/2010/main" val="332922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E520A5-EE13-40E9-B610-8D57F68329A8}" type="slidenum">
              <a:rPr lang="sk-SK" smtClean="0"/>
              <a:t>32</a:t>
            </a:fld>
            <a:endParaRPr lang="sk-SK"/>
          </a:p>
        </p:txBody>
      </p:sp>
    </p:spTree>
    <p:extLst>
      <p:ext uri="{BB962C8B-B14F-4D97-AF65-F5344CB8AC3E}">
        <p14:creationId xmlns:p14="http://schemas.microsoft.com/office/powerpoint/2010/main" val="64279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en-GB" dirty="0"/>
          </a:p>
        </p:txBody>
      </p:sp>
      <p:sp>
        <p:nvSpPr>
          <p:cNvPr id="4" name="Zástupný symbol čísla snímky 3"/>
          <p:cNvSpPr>
            <a:spLocks noGrp="1"/>
          </p:cNvSpPr>
          <p:nvPr>
            <p:ph type="sldNum" sz="quarter" idx="10"/>
          </p:nvPr>
        </p:nvSpPr>
        <p:spPr/>
        <p:txBody>
          <a:bodyPr/>
          <a:lstStyle/>
          <a:p>
            <a:fld id="{F83E3A1C-6BA7-4ABC-8DFF-7978C6E7A50E}" type="slidenum">
              <a:rPr lang="en-GB" smtClean="0"/>
              <a:pPr/>
              <a:t>35</a:t>
            </a:fld>
            <a:endParaRPr lang="en-GB" dirty="0"/>
          </a:p>
        </p:txBody>
      </p:sp>
    </p:spTree>
    <p:extLst>
      <p:ext uri="{BB962C8B-B14F-4D97-AF65-F5344CB8AC3E}">
        <p14:creationId xmlns:p14="http://schemas.microsoft.com/office/powerpoint/2010/main" val="2801370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30. 9. 2024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76082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30. 9. 2024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2472896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30. 9. 2024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146980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6D493B94-8151-4FF0-8F3B-277A9B1685F0}" type="datetimeFigureOut">
              <a:rPr lang="sk-SK" smtClean="0"/>
              <a:t>30. 9. 2024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3431359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493B94-8151-4FF0-8F3B-277A9B1685F0}" type="datetimeFigureOut">
              <a:rPr lang="sk-SK" smtClean="0"/>
              <a:t>30. 9. 2024</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1650426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6D493B94-8151-4FF0-8F3B-277A9B1685F0}" type="datetimeFigureOut">
              <a:rPr lang="sk-SK" smtClean="0"/>
              <a:t>30. 9. 2024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3247892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6D493B94-8151-4FF0-8F3B-277A9B1685F0}" type="datetimeFigureOut">
              <a:rPr lang="sk-SK" smtClean="0"/>
              <a:t>30. 9. 2024</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1622081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6D493B94-8151-4FF0-8F3B-277A9B1685F0}" type="datetimeFigureOut">
              <a:rPr lang="sk-SK" smtClean="0"/>
              <a:t>30. 9. 2024</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361755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93B94-8151-4FF0-8F3B-277A9B1685F0}" type="datetimeFigureOut">
              <a:rPr lang="sk-SK" smtClean="0"/>
              <a:t>30. 9. 2024</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99277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93B94-8151-4FF0-8F3B-277A9B1685F0}" type="datetimeFigureOut">
              <a:rPr lang="sk-SK" smtClean="0"/>
              <a:t>30. 9. 2024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2437050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493B94-8151-4FF0-8F3B-277A9B1685F0}" type="datetimeFigureOut">
              <a:rPr lang="sk-SK" smtClean="0"/>
              <a:t>30. 9. 2024</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BE2438C4-6BC6-4762-9A62-ED82485FA115}" type="slidenum">
              <a:rPr lang="sk-SK" smtClean="0"/>
              <a:t>‹#›</a:t>
            </a:fld>
            <a:endParaRPr lang="sk-SK"/>
          </a:p>
        </p:txBody>
      </p:sp>
    </p:spTree>
    <p:extLst>
      <p:ext uri="{BB962C8B-B14F-4D97-AF65-F5344CB8AC3E}">
        <p14:creationId xmlns:p14="http://schemas.microsoft.com/office/powerpoint/2010/main" val="4143311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93B94-8151-4FF0-8F3B-277A9B1685F0}" type="datetimeFigureOut">
              <a:rPr lang="sk-SK" smtClean="0"/>
              <a:t>30. 9. 2024</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438C4-6BC6-4762-9A62-ED82485FA115}" type="slidenum">
              <a:rPr lang="sk-SK" smtClean="0"/>
              <a:t>‹#›</a:t>
            </a:fld>
            <a:endParaRPr lang="sk-SK"/>
          </a:p>
        </p:txBody>
      </p:sp>
    </p:spTree>
    <p:extLst>
      <p:ext uri="{BB962C8B-B14F-4D97-AF65-F5344CB8AC3E}">
        <p14:creationId xmlns:p14="http://schemas.microsoft.com/office/powerpoint/2010/main" val="1059365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ownload.gsb.bund.de/BIB/global_flow/"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nytimes.com/2014/05/29/opinion/why-license-a-florist.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passport-collector.com/passport-fees-around-world-2018-2/" TargetMode="Externa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611" y="260648"/>
            <a:ext cx="8710314" cy="1470025"/>
          </a:xfrm>
        </p:spPr>
        <p:txBody>
          <a:bodyPr>
            <a:noAutofit/>
          </a:bodyPr>
          <a:lstStyle/>
          <a:p>
            <a:r>
              <a:rPr lang="en-US" sz="3600" b="1" dirty="0">
                <a:solidFill>
                  <a:schemeClr val="bg1">
                    <a:lumMod val="75000"/>
                  </a:schemeClr>
                </a:solidFill>
              </a:rPr>
              <a:t>Applied Research in Public Policy Making</a:t>
            </a:r>
            <a:br>
              <a:rPr lang="en-US" sz="3600" b="1" dirty="0">
                <a:solidFill>
                  <a:schemeClr val="bg1">
                    <a:lumMod val="75000"/>
                  </a:schemeClr>
                </a:solidFill>
              </a:rPr>
            </a:br>
            <a:r>
              <a:rPr lang="en-US" sz="3600" b="1">
                <a:solidFill>
                  <a:schemeClr val="bg1">
                    <a:lumMod val="75000"/>
                  </a:schemeClr>
                </a:solidFill>
              </a:rPr>
              <a:t>Fall 2024</a:t>
            </a:r>
            <a:endParaRPr lang="cs-CZ" sz="3600" dirty="0">
              <a:solidFill>
                <a:schemeClr val="bg1">
                  <a:lumMod val="75000"/>
                </a:schemeClr>
              </a:solidFill>
            </a:endParaRPr>
          </a:p>
        </p:txBody>
      </p:sp>
      <p:sp>
        <p:nvSpPr>
          <p:cNvPr id="3" name="Subtitle 2"/>
          <p:cNvSpPr>
            <a:spLocks noGrp="1"/>
          </p:cNvSpPr>
          <p:nvPr>
            <p:ph type="subTitle" idx="1"/>
          </p:nvPr>
        </p:nvSpPr>
        <p:spPr>
          <a:xfrm>
            <a:off x="1627584" y="5157192"/>
            <a:ext cx="6400800" cy="1201688"/>
          </a:xfrm>
        </p:spPr>
        <p:txBody>
          <a:bodyPr/>
          <a:lstStyle/>
          <a:p>
            <a:r>
              <a:rPr lang="en-US" dirty="0"/>
              <a:t>Martin GUZI</a:t>
            </a:r>
          </a:p>
          <a:p>
            <a:r>
              <a:rPr lang="en-US" dirty="0"/>
              <a:t>martin.guzi@econ.muni.cz</a:t>
            </a:r>
          </a:p>
        </p:txBody>
      </p:sp>
      <p:sp>
        <p:nvSpPr>
          <p:cNvPr id="4" name="TextBox 3"/>
          <p:cNvSpPr txBox="1"/>
          <p:nvPr/>
        </p:nvSpPr>
        <p:spPr>
          <a:xfrm>
            <a:off x="809032" y="2204864"/>
            <a:ext cx="7992888" cy="1261884"/>
          </a:xfrm>
          <a:prstGeom prst="rect">
            <a:avLst/>
          </a:prstGeom>
          <a:noFill/>
        </p:spPr>
        <p:txBody>
          <a:bodyPr wrap="square" rtlCol="0">
            <a:spAutoFit/>
          </a:bodyPr>
          <a:lstStyle/>
          <a:p>
            <a:pPr algn="ctr"/>
            <a:r>
              <a:rPr lang="en-US" sz="4400" b="1" dirty="0"/>
              <a:t>Benefits and costs of migration</a:t>
            </a:r>
          </a:p>
          <a:p>
            <a:pPr algn="ctr"/>
            <a:r>
              <a:rPr lang="en-US" sz="3200" dirty="0"/>
              <a:t>Week 2</a:t>
            </a:r>
          </a:p>
        </p:txBody>
      </p:sp>
    </p:spTree>
    <p:extLst>
      <p:ext uri="{BB962C8B-B14F-4D97-AF65-F5344CB8AC3E}">
        <p14:creationId xmlns:p14="http://schemas.microsoft.com/office/powerpoint/2010/main" val="239820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people </a:t>
            </a:r>
            <a:r>
              <a:rPr lang="en-US" b="1" dirty="0"/>
              <a:t>do</a:t>
            </a:r>
            <a:r>
              <a:rPr lang="en-US" dirty="0"/>
              <a:t> migrate (relocate)?</a:t>
            </a:r>
          </a:p>
        </p:txBody>
      </p:sp>
      <p:sp>
        <p:nvSpPr>
          <p:cNvPr id="3" name="Content Placeholder 2"/>
          <p:cNvSpPr>
            <a:spLocks noGrp="1"/>
          </p:cNvSpPr>
          <p:nvPr>
            <p:ph idx="1"/>
          </p:nvPr>
        </p:nvSpPr>
        <p:spPr/>
        <p:txBody>
          <a:bodyPr/>
          <a:lstStyle/>
          <a:p>
            <a:endParaRPr lang="en-US" dirty="0"/>
          </a:p>
          <a:p>
            <a:r>
              <a:rPr lang="en-US" dirty="0"/>
              <a:t>For work </a:t>
            </a:r>
          </a:p>
          <a:p>
            <a:r>
              <a:rPr lang="en-US" dirty="0"/>
              <a:t>For study</a:t>
            </a:r>
          </a:p>
          <a:p>
            <a:r>
              <a:rPr lang="en-US" dirty="0"/>
              <a:t>Marriage</a:t>
            </a:r>
          </a:p>
          <a:p>
            <a:r>
              <a:rPr lang="en-US" dirty="0"/>
              <a:t>Retirement</a:t>
            </a:r>
          </a:p>
          <a:p>
            <a:r>
              <a:rPr lang="en-US" dirty="0"/>
              <a:t>Housing amenities</a:t>
            </a:r>
            <a:br>
              <a:rPr lang="en-US" dirty="0"/>
            </a:br>
            <a:r>
              <a:rPr lang="en-US" dirty="0"/>
              <a:t>(e.g. air quality, culture, university)</a:t>
            </a:r>
          </a:p>
          <a:p>
            <a:endParaRPr lang="en-US" dirty="0"/>
          </a:p>
        </p:txBody>
      </p:sp>
      <p:pic>
        <p:nvPicPr>
          <p:cNvPr id="15362" name="Picture 2" descr="http://media.economist.com/images/20090321/1209U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21" y="1196752"/>
            <a:ext cx="4484927"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77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941168"/>
            <a:ext cx="8568952" cy="1800200"/>
          </a:xfrm>
        </p:spPr>
        <p:txBody>
          <a:bodyPr>
            <a:normAutofit/>
          </a:bodyPr>
          <a:lstStyle/>
          <a:p>
            <a:r>
              <a:rPr lang="en-US" sz="2400" dirty="0"/>
              <a:t>One out of five permanent migrants in 2016 was a humanitarian migrant (900,000 people).</a:t>
            </a:r>
          </a:p>
          <a:p>
            <a:r>
              <a:rPr lang="en-US" sz="2400" dirty="0"/>
              <a:t>United States (17%) and Germany (50%) were main destinations.</a:t>
            </a:r>
          </a:p>
          <a:p>
            <a:endParaRPr lang="sk-SK" sz="2400" dirty="0"/>
          </a:p>
        </p:txBody>
      </p:sp>
      <p:sp>
        <p:nvSpPr>
          <p:cNvPr id="4" name="Rectangle 3"/>
          <p:cNvSpPr/>
          <p:nvPr/>
        </p:nvSpPr>
        <p:spPr>
          <a:xfrm>
            <a:off x="5905613" y="6488668"/>
            <a:ext cx="3238387" cy="261610"/>
          </a:xfrm>
          <a:prstGeom prst="rect">
            <a:avLst/>
          </a:prstGeom>
        </p:spPr>
        <p:txBody>
          <a:bodyPr wrap="none">
            <a:spAutoFit/>
          </a:bodyPr>
          <a:lstStyle/>
          <a:p>
            <a:r>
              <a:rPr lang="en-US" sz="1100" dirty="0"/>
              <a:t>Source: </a:t>
            </a:r>
            <a:r>
              <a:rPr lang="sk-SK" sz="1100" dirty="0"/>
              <a:t>INTERNATIONAL MIGRATION OUTLOOK 2017</a:t>
            </a:r>
          </a:p>
        </p:txBody>
      </p:sp>
      <p:pic>
        <p:nvPicPr>
          <p:cNvPr id="2" name="Picture 1">
            <a:extLst>
              <a:ext uri="{FF2B5EF4-FFF2-40B4-BE49-F238E27FC236}">
                <a16:creationId xmlns:a16="http://schemas.microsoft.com/office/drawing/2014/main" id="{EA77BE8F-29DE-46C9-A9E2-E443D7242CB7}"/>
              </a:ext>
            </a:extLst>
          </p:cNvPr>
          <p:cNvPicPr>
            <a:picLocks noChangeAspect="1"/>
          </p:cNvPicPr>
          <p:nvPr/>
        </p:nvPicPr>
        <p:blipFill>
          <a:blip r:embed="rId2"/>
          <a:stretch>
            <a:fillRect/>
          </a:stretch>
        </p:blipFill>
        <p:spPr>
          <a:xfrm>
            <a:off x="-6997" y="332656"/>
            <a:ext cx="9144000" cy="4463378"/>
          </a:xfrm>
          <a:prstGeom prst="rect">
            <a:avLst/>
          </a:prstGeom>
        </p:spPr>
      </p:pic>
    </p:spTree>
    <p:extLst>
      <p:ext uri="{BB962C8B-B14F-4D97-AF65-F5344CB8AC3E}">
        <p14:creationId xmlns:p14="http://schemas.microsoft.com/office/powerpoint/2010/main" val="287521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p:spPr>
        <p:txBody>
          <a:bodyPr>
            <a:normAutofit fontScale="90000"/>
          </a:bodyPr>
          <a:lstStyle/>
          <a:p>
            <a:r>
              <a:rPr lang="en-US" dirty="0"/>
              <a:t>Permanent migration flows to OECD countries by category of entry</a:t>
            </a:r>
            <a:endParaRPr lang="sk-SK" dirty="0"/>
          </a:p>
        </p:txBody>
      </p:sp>
      <p:sp>
        <p:nvSpPr>
          <p:cNvPr id="5" name="Rectangle 4"/>
          <p:cNvSpPr/>
          <p:nvPr/>
        </p:nvSpPr>
        <p:spPr>
          <a:xfrm>
            <a:off x="5580112" y="6619473"/>
            <a:ext cx="3238387" cy="261610"/>
          </a:xfrm>
          <a:prstGeom prst="rect">
            <a:avLst/>
          </a:prstGeom>
        </p:spPr>
        <p:txBody>
          <a:bodyPr wrap="none">
            <a:spAutoFit/>
          </a:bodyPr>
          <a:lstStyle/>
          <a:p>
            <a:r>
              <a:rPr lang="en-US" sz="1100" dirty="0"/>
              <a:t>Source: </a:t>
            </a:r>
            <a:r>
              <a:rPr lang="sk-SK" sz="1100" dirty="0"/>
              <a:t>INTERNATIONAL MIGRATION OUTLOOK 201</a:t>
            </a:r>
            <a:r>
              <a:rPr lang="en-US" sz="1100" dirty="0"/>
              <a:t>9</a:t>
            </a:r>
            <a:endParaRPr lang="sk-SK" sz="1100" dirty="0"/>
          </a:p>
        </p:txBody>
      </p:sp>
      <p:pic>
        <p:nvPicPr>
          <p:cNvPr id="4" name="Picture 3"/>
          <p:cNvPicPr>
            <a:picLocks noChangeAspect="1"/>
          </p:cNvPicPr>
          <p:nvPr/>
        </p:nvPicPr>
        <p:blipFill>
          <a:blip r:embed="rId2"/>
          <a:stretch>
            <a:fillRect/>
          </a:stretch>
        </p:blipFill>
        <p:spPr>
          <a:xfrm>
            <a:off x="251520" y="1408603"/>
            <a:ext cx="8267422" cy="5210870"/>
          </a:xfrm>
          <a:prstGeom prst="rect">
            <a:avLst/>
          </a:prstGeom>
        </p:spPr>
      </p:pic>
      <p:sp>
        <p:nvSpPr>
          <p:cNvPr id="3" name="Content Placeholder 2"/>
          <p:cNvSpPr>
            <a:spLocks noGrp="1"/>
          </p:cNvSpPr>
          <p:nvPr>
            <p:ph idx="1"/>
          </p:nvPr>
        </p:nvSpPr>
        <p:spPr>
          <a:xfrm>
            <a:off x="395536" y="2492896"/>
            <a:ext cx="2232248" cy="3024336"/>
          </a:xfrm>
        </p:spPr>
        <p:txBody>
          <a:bodyPr>
            <a:noAutofit/>
          </a:bodyPr>
          <a:lstStyle/>
          <a:p>
            <a:pPr marL="0" indent="0">
              <a:buNone/>
            </a:pPr>
            <a:r>
              <a:rPr lang="en-US" sz="2400" dirty="0"/>
              <a:t>The family migration accounts for more than a half of all migration excluding free movement.</a:t>
            </a:r>
            <a:endParaRPr lang="sk-SK" sz="2400" dirty="0"/>
          </a:p>
        </p:txBody>
      </p:sp>
    </p:spTree>
    <p:extLst>
      <p:ext uri="{BB962C8B-B14F-4D97-AF65-F5344CB8AC3E}">
        <p14:creationId xmlns:p14="http://schemas.microsoft.com/office/powerpoint/2010/main" val="299340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0506B43-FE8C-4A56-BF3B-DF1D56886B61}"/>
              </a:ext>
            </a:extLst>
          </p:cNvPr>
          <p:cNvSpPr>
            <a:spLocks noGrp="1"/>
          </p:cNvSpPr>
          <p:nvPr>
            <p:ph type="title"/>
          </p:nvPr>
        </p:nvSpPr>
        <p:spPr/>
        <p:txBody>
          <a:bodyPr>
            <a:normAutofit/>
          </a:bodyPr>
          <a:lstStyle/>
          <a:p>
            <a:r>
              <a:rPr lang="en-US" dirty="0"/>
              <a:t>Push and pull factors</a:t>
            </a:r>
            <a:br>
              <a:rPr lang="en-US" dirty="0"/>
            </a:br>
            <a:endParaRPr lang="en-US" dirty="0"/>
          </a:p>
        </p:txBody>
      </p:sp>
      <p:sp>
        <p:nvSpPr>
          <p:cNvPr id="5" name="Text Placeholder 4">
            <a:extLst>
              <a:ext uri="{FF2B5EF4-FFF2-40B4-BE49-F238E27FC236}">
                <a16:creationId xmlns:a16="http://schemas.microsoft.com/office/drawing/2014/main" id="{7A81CFE7-C7EE-4814-BFF8-59453933B3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5153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4279386768"/>
              </p:ext>
            </p:extLst>
          </p:nvPr>
        </p:nvGraphicFramePr>
        <p:xfrm>
          <a:off x="775576" y="1268760"/>
          <a:ext cx="7911224" cy="4952996"/>
        </p:xfrm>
        <a:graphic>
          <a:graphicData uri="http://schemas.openxmlformats.org/drawingml/2006/table">
            <a:tbl>
              <a:tblPr/>
              <a:tblGrid>
                <a:gridCol w="4310824">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260684">
                <a:tc>
                  <a:txBody>
                    <a:bodyPr/>
                    <a:lstStyle/>
                    <a:p>
                      <a:pPr algn="l" fontAlgn="b"/>
                      <a:r>
                        <a:rPr lang="en-US" sz="1600" b="1" i="0" u="none" strike="noStrike" dirty="0">
                          <a:solidFill>
                            <a:srgbClr val="000000"/>
                          </a:solidFill>
                          <a:latin typeface="Times New Roman" pitchFamily="18" charset="0"/>
                          <a:cs typeface="Times New Roman" pitchFamily="18" charset="0"/>
                        </a:rPr>
                        <a:t>Push factors</a:t>
                      </a:r>
                    </a:p>
                  </a:txBody>
                  <a:tcPr marL="5170" marR="5170" marT="5170"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600" b="1" i="0" u="none" strike="noStrike">
                          <a:solidFill>
                            <a:srgbClr val="000000"/>
                          </a:solidFill>
                          <a:latin typeface="Times New Roman" pitchFamily="18" charset="0"/>
                          <a:cs typeface="Times New Roman" pitchFamily="18" charset="0"/>
                        </a:rPr>
                        <a:t>Pull factors</a:t>
                      </a:r>
                    </a:p>
                  </a:txBody>
                  <a:tcPr marL="5170" marR="5170" marT="5170" marB="0" anchor="b">
                    <a:lnL>
                      <a:noFill/>
                    </a:lnL>
                    <a:lnR>
                      <a:noFill/>
                    </a:lnR>
                    <a:lnT>
                      <a:noFill/>
                    </a:lnT>
                    <a:lnB>
                      <a:noFill/>
                    </a:lnB>
                  </a:tcPr>
                </a:tc>
                <a:extLst>
                  <a:ext uri="{0D108BD9-81ED-4DB2-BD59-A6C34878D82A}">
                    <a16:rowId xmlns:a16="http://schemas.microsoft.com/office/drawing/2014/main" val="10000"/>
                  </a:ext>
                </a:extLst>
              </a:tr>
              <a:tr h="260684">
                <a:tc>
                  <a:txBody>
                    <a:bodyPr/>
                    <a:lstStyle/>
                    <a:p>
                      <a:pPr algn="l" fontAlgn="b"/>
                      <a:r>
                        <a:rPr lang="en-US" sz="1600" b="0" i="0" u="sng" strike="noStrike" dirty="0">
                          <a:solidFill>
                            <a:srgbClr val="000000"/>
                          </a:solidFill>
                          <a:latin typeface="Times New Roman" pitchFamily="18" charset="0"/>
                          <a:cs typeface="Times New Roman" pitchFamily="18" charset="0"/>
                        </a:rPr>
                        <a:t>Economic</a:t>
                      </a:r>
                    </a:p>
                  </a:txBody>
                  <a:tcPr marL="5170" marR="5170" marT="5170" marB="0" anchor="b">
                    <a:lnL>
                      <a:noFill/>
                    </a:lnL>
                    <a:lnR>
                      <a:noFill/>
                    </a:lnR>
                    <a:lnT>
                      <a:noFill/>
                    </a:lnT>
                    <a:lnB>
                      <a:noFill/>
                    </a:lnB>
                  </a:tcPr>
                </a:tc>
                <a:tc>
                  <a:txBody>
                    <a:bodyPr/>
                    <a:lstStyle/>
                    <a:p>
                      <a:pPr algn="l" fontAlgn="b"/>
                      <a:r>
                        <a:rPr lang="en-US" sz="1600" b="0" i="0" u="sng" strike="noStrike" dirty="0">
                          <a:solidFill>
                            <a:srgbClr val="000000"/>
                          </a:solidFill>
                          <a:latin typeface="Times New Roman" pitchFamily="18" charset="0"/>
                          <a:cs typeface="Times New Roman" pitchFamily="18" charset="0"/>
                        </a:rPr>
                        <a:t>Economic</a:t>
                      </a:r>
                    </a:p>
                  </a:txBody>
                  <a:tcPr marL="5170" marR="5170" marT="5170" marB="0" anchor="b">
                    <a:lnL>
                      <a:noFill/>
                    </a:lnL>
                    <a:lnR>
                      <a:noFill/>
                    </a:lnR>
                    <a:lnT>
                      <a:noFill/>
                    </a:lnT>
                    <a:lnB>
                      <a:noFill/>
                    </a:lnB>
                  </a:tcPr>
                </a:tc>
                <a:extLst>
                  <a:ext uri="{0D108BD9-81ED-4DB2-BD59-A6C34878D82A}">
                    <a16:rowId xmlns:a16="http://schemas.microsoft.com/office/drawing/2014/main" val="10001"/>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High unemployment</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Demand for labor</a:t>
                      </a:r>
                    </a:p>
                  </a:txBody>
                  <a:tcPr marL="5170" marR="5170" marT="5170" marB="0" anchor="b">
                    <a:lnL>
                      <a:noFill/>
                    </a:lnL>
                    <a:lnR>
                      <a:noFill/>
                    </a:lnR>
                    <a:lnT>
                      <a:noFill/>
                    </a:lnT>
                    <a:lnB>
                      <a:noFill/>
                    </a:lnB>
                  </a:tcPr>
                </a:tc>
                <a:extLst>
                  <a:ext uri="{0D108BD9-81ED-4DB2-BD59-A6C34878D82A}">
                    <a16:rowId xmlns:a16="http://schemas.microsoft.com/office/drawing/2014/main" val="10002"/>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Poverty</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High wages</a:t>
                      </a:r>
                    </a:p>
                  </a:txBody>
                  <a:tcPr marL="5170" marR="5170" marT="5170" marB="0" anchor="b">
                    <a:lnL>
                      <a:noFill/>
                    </a:lnL>
                    <a:lnR>
                      <a:noFill/>
                    </a:lnR>
                    <a:lnT>
                      <a:noFill/>
                    </a:lnT>
                    <a:lnB>
                      <a:noFill/>
                    </a:lnB>
                  </a:tcPr>
                </a:tc>
                <a:extLst>
                  <a:ext uri="{0D108BD9-81ED-4DB2-BD59-A6C34878D82A}">
                    <a16:rowId xmlns:a16="http://schemas.microsoft.com/office/drawing/2014/main" val="10003"/>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High taxes</a:t>
                      </a:r>
                    </a:p>
                  </a:txBody>
                  <a:tcPr marL="5170" marR="5170" marT="5170" marB="0" anchor="b">
                    <a:lnL>
                      <a:noFill/>
                    </a:lnL>
                    <a:lnR>
                      <a:noFill/>
                    </a:lnR>
                    <a:lnT>
                      <a:noFill/>
                    </a:lnT>
                    <a:lnB>
                      <a:noFill/>
                    </a:lnB>
                  </a:tcPr>
                </a:tc>
                <a:tc>
                  <a:txBody>
                    <a:bodyPr/>
                    <a:lstStyle/>
                    <a:p>
                      <a:r>
                        <a:rPr lang="en-US" sz="1600" dirty="0">
                          <a:latin typeface="Times New Roman" pitchFamily="18" charset="0"/>
                          <a:cs typeface="Times New Roman" pitchFamily="18" charset="0"/>
                        </a:rPr>
                        <a:t>Strong</a:t>
                      </a:r>
                      <a:r>
                        <a:rPr lang="en-US" sz="1600" baseline="0" dirty="0">
                          <a:latin typeface="Times New Roman" pitchFamily="18" charset="0"/>
                          <a:cs typeface="Times New Roman" pitchFamily="18" charset="0"/>
                        </a:rPr>
                        <a:t> e</a:t>
                      </a:r>
                      <a:r>
                        <a:rPr lang="en-US" sz="1600" dirty="0">
                          <a:latin typeface="Times New Roman" pitchFamily="18" charset="0"/>
                          <a:cs typeface="Times New Roman" pitchFamily="18" charset="0"/>
                        </a:rPr>
                        <a:t>conomic growth</a:t>
                      </a:r>
                    </a:p>
                  </a:txBody>
                  <a:tcPr marL="5170" marR="5170" marT="5170" marB="0" anchor="b">
                    <a:lnL>
                      <a:noFill/>
                    </a:lnL>
                    <a:lnR>
                      <a:noFill/>
                    </a:lnR>
                    <a:lnT>
                      <a:noFill/>
                    </a:lnT>
                    <a:lnB>
                      <a:noFill/>
                    </a:lnB>
                  </a:tcPr>
                </a:tc>
                <a:extLst>
                  <a:ext uri="{0D108BD9-81ED-4DB2-BD59-A6C34878D82A}">
                    <a16:rowId xmlns:a16="http://schemas.microsoft.com/office/drawing/2014/main" val="10004"/>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Poor health care</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Opportunity for advancement</a:t>
                      </a:r>
                    </a:p>
                  </a:txBody>
                  <a:tcPr marL="5170" marR="5170" marT="5170" marB="0" anchor="b">
                    <a:lnL>
                      <a:noFill/>
                    </a:lnL>
                    <a:lnR>
                      <a:noFill/>
                    </a:lnR>
                    <a:lnT>
                      <a:noFill/>
                    </a:lnT>
                    <a:lnB>
                      <a:noFill/>
                    </a:lnB>
                  </a:tcPr>
                </a:tc>
                <a:extLst>
                  <a:ext uri="{0D108BD9-81ED-4DB2-BD59-A6C34878D82A}">
                    <a16:rowId xmlns:a16="http://schemas.microsoft.com/office/drawing/2014/main" val="10005"/>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Overpopulation</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Schooling</a:t>
                      </a:r>
                    </a:p>
                  </a:txBody>
                  <a:tcPr marL="5170" marR="5170" marT="5170" marB="0" anchor="b">
                    <a:lnL>
                      <a:noFill/>
                    </a:lnL>
                    <a:lnR>
                      <a:noFill/>
                    </a:lnR>
                    <a:lnT>
                      <a:noFill/>
                    </a:lnT>
                    <a:lnB>
                      <a:noFill/>
                    </a:lnB>
                  </a:tcPr>
                </a:tc>
                <a:extLst>
                  <a:ext uri="{0D108BD9-81ED-4DB2-BD59-A6C34878D82A}">
                    <a16:rowId xmlns:a16="http://schemas.microsoft.com/office/drawing/2014/main" val="10006"/>
                  </a:ext>
                </a:extLst>
              </a:tr>
              <a:tr h="260684">
                <a:tc>
                  <a:txBody>
                    <a:bodyPr/>
                    <a:lstStyle/>
                    <a:p>
                      <a:pPr algn="l" fontAlgn="b"/>
                      <a:endParaRPr lang="en-US" sz="1600" b="0" i="0" u="none" strike="noStrike" dirty="0">
                        <a:solidFill>
                          <a:srgbClr val="000000"/>
                        </a:solidFill>
                        <a:latin typeface="Times New Roman" pitchFamily="18" charset="0"/>
                        <a:cs typeface="Times New Roman" pitchFamily="18" charset="0"/>
                      </a:endParaRP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Technology</a:t>
                      </a:r>
                    </a:p>
                  </a:txBody>
                  <a:tcPr marL="5170" marR="5170" marT="5170" marB="0" anchor="b">
                    <a:lnL>
                      <a:noFill/>
                    </a:lnL>
                    <a:lnR>
                      <a:noFill/>
                    </a:lnR>
                    <a:lnT>
                      <a:noFill/>
                    </a:lnT>
                    <a:lnB>
                      <a:noFill/>
                    </a:lnB>
                  </a:tcPr>
                </a:tc>
                <a:extLst>
                  <a:ext uri="{0D108BD9-81ED-4DB2-BD59-A6C34878D82A}">
                    <a16:rowId xmlns:a16="http://schemas.microsoft.com/office/drawing/2014/main" val="10007"/>
                  </a:ext>
                </a:extLst>
              </a:tr>
              <a:tr h="260684">
                <a:tc>
                  <a:txBody>
                    <a:bodyPr/>
                    <a:lstStyle/>
                    <a:p>
                      <a:pPr algn="l" fontAlgn="b"/>
                      <a:r>
                        <a:rPr lang="en-US" sz="1600" b="0" i="0" u="sng" strike="noStrike" dirty="0">
                          <a:solidFill>
                            <a:srgbClr val="000000"/>
                          </a:solidFill>
                          <a:latin typeface="Times New Roman" pitchFamily="18" charset="0"/>
                          <a:cs typeface="Times New Roman" pitchFamily="18" charset="0"/>
                        </a:rPr>
                        <a:t>Political and social</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Generous welfare benefits</a:t>
                      </a:r>
                    </a:p>
                  </a:txBody>
                  <a:tcPr marL="5170" marR="5170" marT="5170" marB="0" anchor="b">
                    <a:lnL>
                      <a:noFill/>
                    </a:lnL>
                    <a:lnR>
                      <a:noFill/>
                    </a:lnR>
                    <a:lnT>
                      <a:noFill/>
                    </a:lnT>
                    <a:lnB>
                      <a:noFill/>
                    </a:lnB>
                  </a:tcPr>
                </a:tc>
                <a:extLst>
                  <a:ext uri="{0D108BD9-81ED-4DB2-BD59-A6C34878D82A}">
                    <a16:rowId xmlns:a16="http://schemas.microsoft.com/office/drawing/2014/main" val="10008"/>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Discrimination</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Low cost of living</a:t>
                      </a:r>
                    </a:p>
                  </a:txBody>
                  <a:tcPr marL="5170" marR="5170" marT="5170" marB="0" anchor="b">
                    <a:lnL>
                      <a:noFill/>
                    </a:lnL>
                    <a:lnR>
                      <a:noFill/>
                    </a:lnR>
                    <a:lnT>
                      <a:noFill/>
                    </a:lnT>
                    <a:lnB>
                      <a:noFill/>
                    </a:lnB>
                  </a:tcPr>
                </a:tc>
                <a:extLst>
                  <a:ext uri="{0D108BD9-81ED-4DB2-BD59-A6C34878D82A}">
                    <a16:rowId xmlns:a16="http://schemas.microsoft.com/office/drawing/2014/main" val="10009"/>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War</a:t>
                      </a:r>
                      <a:r>
                        <a:rPr lang="en-US" sz="1600" b="0" i="0" u="none" strike="noStrike" baseline="0" dirty="0">
                          <a:solidFill>
                            <a:srgbClr val="000000"/>
                          </a:solidFill>
                          <a:latin typeface="Times New Roman" pitchFamily="18" charset="0"/>
                          <a:cs typeface="Times New Roman" pitchFamily="18" charset="0"/>
                        </a:rPr>
                        <a:t> </a:t>
                      </a:r>
                      <a:r>
                        <a:rPr lang="en-US" sz="1600" b="0" i="0" u="none" strike="noStrike" dirty="0">
                          <a:solidFill>
                            <a:srgbClr val="000000"/>
                          </a:solidFill>
                          <a:latin typeface="Times New Roman" pitchFamily="18" charset="0"/>
                          <a:cs typeface="Times New Roman" pitchFamily="18" charset="0"/>
                        </a:rPr>
                        <a:t>or oppression</a:t>
                      </a:r>
                    </a:p>
                  </a:txBody>
                  <a:tcPr marL="5170" marR="5170" marT="5170" marB="0" anchor="b">
                    <a:lnL>
                      <a:noFill/>
                    </a:lnL>
                    <a:lnR>
                      <a:noFill/>
                    </a:lnR>
                    <a:lnT>
                      <a:noFill/>
                    </a:lnT>
                    <a:lnB>
                      <a:noFill/>
                    </a:lnB>
                  </a:tcPr>
                </a:tc>
                <a:tc>
                  <a:txBody>
                    <a:bodyPr/>
                    <a:lstStyle/>
                    <a:p>
                      <a:endParaRPr lang="en-US" sz="1600" dirty="0">
                        <a:latin typeface="Times New Roman" pitchFamily="18" charset="0"/>
                        <a:cs typeface="Times New Roman" pitchFamily="18" charset="0"/>
                      </a:endParaRPr>
                    </a:p>
                  </a:txBody>
                  <a:tcPr marL="5170" marR="5170" marT="5170" marB="0" anchor="b">
                    <a:lnL>
                      <a:noFill/>
                    </a:lnL>
                    <a:lnR>
                      <a:noFill/>
                    </a:lnR>
                    <a:lnT>
                      <a:noFill/>
                    </a:lnT>
                    <a:lnB>
                      <a:noFill/>
                    </a:lnB>
                  </a:tcPr>
                </a:tc>
                <a:extLst>
                  <a:ext uri="{0D108BD9-81ED-4DB2-BD59-A6C34878D82A}">
                    <a16:rowId xmlns:a16="http://schemas.microsoft.com/office/drawing/2014/main" val="10010"/>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Corruption</a:t>
                      </a:r>
                    </a:p>
                  </a:txBody>
                  <a:tcPr marL="5170" marR="5170" marT="5170" marB="0" anchor="b">
                    <a:lnL>
                      <a:noFill/>
                    </a:lnL>
                    <a:lnR>
                      <a:noFill/>
                    </a:lnR>
                    <a:lnT>
                      <a:noFill/>
                    </a:lnT>
                    <a:lnB>
                      <a:noFill/>
                    </a:lnB>
                  </a:tcPr>
                </a:tc>
                <a:tc>
                  <a:txBody>
                    <a:bodyPr/>
                    <a:lstStyle/>
                    <a:p>
                      <a:pPr algn="l" fontAlgn="b"/>
                      <a:r>
                        <a:rPr lang="en-US" sz="1600" b="0" i="0" u="sng" strike="noStrike" dirty="0">
                          <a:solidFill>
                            <a:srgbClr val="000000"/>
                          </a:solidFill>
                          <a:latin typeface="Times New Roman" pitchFamily="18" charset="0"/>
                          <a:cs typeface="Times New Roman" pitchFamily="18" charset="0"/>
                        </a:rPr>
                        <a:t>Political and social</a:t>
                      </a:r>
                    </a:p>
                  </a:txBody>
                  <a:tcPr marL="5170" marR="5170" marT="5170" marB="0" anchor="b">
                    <a:lnL>
                      <a:noFill/>
                    </a:lnL>
                    <a:lnR>
                      <a:noFill/>
                    </a:lnR>
                    <a:lnT>
                      <a:noFill/>
                    </a:lnT>
                    <a:lnB>
                      <a:noFill/>
                    </a:lnB>
                  </a:tcPr>
                </a:tc>
                <a:extLst>
                  <a:ext uri="{0D108BD9-81ED-4DB2-BD59-A6C34878D82A}">
                    <a16:rowId xmlns:a16="http://schemas.microsoft.com/office/drawing/2014/main" val="10011"/>
                  </a:ext>
                </a:extLst>
              </a:tr>
              <a:tr h="260684">
                <a:tc>
                  <a:txBody>
                    <a:bodyPr/>
                    <a:lstStyle/>
                    <a:p>
                      <a:pPr algn="l" fontAlgn="b"/>
                      <a:r>
                        <a:rPr lang="en-US" sz="1600" b="0" i="0" u="none" strike="noStrike">
                          <a:solidFill>
                            <a:srgbClr val="000000"/>
                          </a:solidFill>
                          <a:latin typeface="Times New Roman" pitchFamily="18" charset="0"/>
                          <a:cs typeface="Times New Roman" pitchFamily="18" charset="0"/>
                        </a:rPr>
                        <a:t>Crime</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Family and friends</a:t>
                      </a:r>
                    </a:p>
                  </a:txBody>
                  <a:tcPr marL="5170" marR="5170" marT="5170" marB="0" anchor="b">
                    <a:lnL>
                      <a:noFill/>
                    </a:lnL>
                    <a:lnR>
                      <a:noFill/>
                    </a:lnR>
                    <a:lnT>
                      <a:noFill/>
                    </a:lnT>
                    <a:lnB>
                      <a:noFill/>
                    </a:lnB>
                  </a:tcPr>
                </a:tc>
                <a:extLst>
                  <a:ext uri="{0D108BD9-81ED-4DB2-BD59-A6C34878D82A}">
                    <a16:rowId xmlns:a16="http://schemas.microsoft.com/office/drawing/2014/main" val="10012"/>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Compulsory military service</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Rights and freedoms</a:t>
                      </a:r>
                    </a:p>
                  </a:txBody>
                  <a:tcPr marL="5170" marR="5170" marT="5170" marB="0" anchor="b">
                    <a:lnL>
                      <a:noFill/>
                    </a:lnL>
                    <a:lnR>
                      <a:noFill/>
                    </a:lnR>
                    <a:lnT>
                      <a:noFill/>
                    </a:lnT>
                    <a:lnB>
                      <a:noFill/>
                    </a:lnB>
                  </a:tcPr>
                </a:tc>
                <a:extLst>
                  <a:ext uri="{0D108BD9-81ED-4DB2-BD59-A6C34878D82A}">
                    <a16:rowId xmlns:a16="http://schemas.microsoft.com/office/drawing/2014/main" val="10013"/>
                  </a:ext>
                </a:extLst>
              </a:tr>
              <a:tr h="260684">
                <a:tc>
                  <a:txBody>
                    <a:bodyPr/>
                    <a:lstStyle/>
                    <a:p>
                      <a:pPr algn="l" fontAlgn="b"/>
                      <a:endParaRPr lang="en-US" sz="1600" b="0" i="0" u="none" strike="noStrike" dirty="0">
                        <a:solidFill>
                          <a:srgbClr val="000000"/>
                        </a:solidFill>
                        <a:latin typeface="Times New Roman" pitchFamily="18" charset="0"/>
                        <a:cs typeface="Times New Roman" pitchFamily="18" charset="0"/>
                      </a:endParaRP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Law and order</a:t>
                      </a:r>
                    </a:p>
                  </a:txBody>
                  <a:tcPr marL="5170" marR="5170" marT="5170" marB="0" anchor="b">
                    <a:lnL>
                      <a:noFill/>
                    </a:lnL>
                    <a:lnR>
                      <a:noFill/>
                    </a:lnR>
                    <a:lnT>
                      <a:noFill/>
                    </a:lnT>
                    <a:lnB>
                      <a:noFill/>
                    </a:lnB>
                  </a:tcPr>
                </a:tc>
                <a:extLst>
                  <a:ext uri="{0D108BD9-81ED-4DB2-BD59-A6C34878D82A}">
                    <a16:rowId xmlns:a16="http://schemas.microsoft.com/office/drawing/2014/main" val="10014"/>
                  </a:ext>
                </a:extLst>
              </a:tr>
              <a:tr h="260684">
                <a:tc>
                  <a:txBody>
                    <a:bodyPr/>
                    <a:lstStyle/>
                    <a:p>
                      <a:pPr algn="l" fontAlgn="b"/>
                      <a:r>
                        <a:rPr lang="en-US" sz="1600" b="0" i="0" u="sng" strike="noStrike">
                          <a:solidFill>
                            <a:srgbClr val="000000"/>
                          </a:solidFill>
                          <a:latin typeface="Times New Roman" pitchFamily="18" charset="0"/>
                          <a:cs typeface="Times New Roman" pitchFamily="18" charset="0"/>
                        </a:rPr>
                        <a:t>Other</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Safety</a:t>
                      </a:r>
                    </a:p>
                  </a:txBody>
                  <a:tcPr marL="5170" marR="5170" marT="5170" marB="0" anchor="b">
                    <a:lnL>
                      <a:noFill/>
                    </a:lnL>
                    <a:lnR>
                      <a:noFill/>
                    </a:lnR>
                    <a:lnT>
                      <a:noFill/>
                    </a:lnT>
                    <a:lnB>
                      <a:noFill/>
                    </a:lnB>
                  </a:tcPr>
                </a:tc>
                <a:extLst>
                  <a:ext uri="{0D108BD9-81ED-4DB2-BD59-A6C34878D82A}">
                    <a16:rowId xmlns:a16="http://schemas.microsoft.com/office/drawing/2014/main" val="10015"/>
                  </a:ext>
                </a:extLst>
              </a:tr>
              <a:tr h="260684">
                <a:tc>
                  <a:txBody>
                    <a:bodyPr/>
                    <a:lstStyle/>
                    <a:p>
                      <a:pPr algn="l" fontAlgn="b"/>
                      <a:r>
                        <a:rPr lang="en-US" sz="1600" b="0" i="0" u="none" strike="noStrike">
                          <a:solidFill>
                            <a:srgbClr val="000000"/>
                          </a:solidFill>
                          <a:latin typeface="Times New Roman" pitchFamily="18" charset="0"/>
                          <a:cs typeface="Times New Roman" pitchFamily="18" charset="0"/>
                        </a:rPr>
                        <a:t>Natural disaster</a:t>
                      </a:r>
                    </a:p>
                  </a:txBody>
                  <a:tcPr marL="5170" marR="5170" marT="5170" marB="0" anchor="b">
                    <a:lnL>
                      <a:noFill/>
                    </a:lnL>
                    <a:lnR>
                      <a:noFill/>
                    </a:lnR>
                    <a:lnT>
                      <a:noFill/>
                    </a:lnT>
                    <a:lnB>
                      <a:noFill/>
                    </a:lnB>
                  </a:tcPr>
                </a:tc>
                <a:tc>
                  <a:txBody>
                    <a:bodyPr/>
                    <a:lstStyle/>
                    <a:p>
                      <a:endParaRPr lang="en-US" sz="1600" dirty="0">
                        <a:latin typeface="Times New Roman" pitchFamily="18" charset="0"/>
                        <a:cs typeface="Times New Roman" pitchFamily="18" charset="0"/>
                      </a:endParaRPr>
                    </a:p>
                  </a:txBody>
                  <a:tcPr marL="5170" marR="5170" marT="5170" marB="0" anchor="b">
                    <a:lnL>
                      <a:noFill/>
                    </a:lnL>
                    <a:lnR>
                      <a:noFill/>
                    </a:lnR>
                    <a:lnT>
                      <a:noFill/>
                    </a:lnT>
                    <a:lnB>
                      <a:noFill/>
                    </a:lnB>
                  </a:tcPr>
                </a:tc>
                <a:extLst>
                  <a:ext uri="{0D108BD9-81ED-4DB2-BD59-A6C34878D82A}">
                    <a16:rowId xmlns:a16="http://schemas.microsoft.com/office/drawing/2014/main" val="10016"/>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Famine</a:t>
                      </a:r>
                    </a:p>
                  </a:txBody>
                  <a:tcPr marL="5170" marR="5170" marT="5170" marB="0" anchor="b">
                    <a:lnL>
                      <a:noFill/>
                    </a:lnL>
                    <a:lnR>
                      <a:noFill/>
                    </a:lnR>
                    <a:lnT>
                      <a:noFill/>
                    </a:lnT>
                    <a:lnB>
                      <a:noFill/>
                    </a:lnB>
                  </a:tcPr>
                </a:tc>
                <a:tc>
                  <a:txBody>
                    <a:bodyPr/>
                    <a:lstStyle/>
                    <a:p>
                      <a:pPr algn="l" fontAlgn="b"/>
                      <a:r>
                        <a:rPr lang="en-US" sz="1600" b="0" i="0" u="sng" strike="noStrike" dirty="0">
                          <a:solidFill>
                            <a:srgbClr val="000000"/>
                          </a:solidFill>
                          <a:latin typeface="Times New Roman" pitchFamily="18" charset="0"/>
                          <a:cs typeface="Times New Roman" pitchFamily="18" charset="0"/>
                        </a:rPr>
                        <a:t>Other</a:t>
                      </a:r>
                    </a:p>
                  </a:txBody>
                  <a:tcPr marL="5170" marR="5170" marT="5170" marB="0" anchor="b">
                    <a:lnL>
                      <a:noFill/>
                    </a:lnL>
                    <a:lnR>
                      <a:noFill/>
                    </a:lnR>
                    <a:lnT>
                      <a:noFill/>
                    </a:lnT>
                    <a:lnB>
                      <a:noFill/>
                    </a:lnB>
                  </a:tcPr>
                </a:tc>
                <a:extLst>
                  <a:ext uri="{0D108BD9-81ED-4DB2-BD59-A6C34878D82A}">
                    <a16:rowId xmlns:a16="http://schemas.microsoft.com/office/drawing/2014/main" val="10017"/>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Climate change</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Amenities</a:t>
                      </a:r>
                    </a:p>
                  </a:txBody>
                  <a:tcPr marL="5170" marR="5170" marT="5170" marB="0" anchor="b">
                    <a:lnL>
                      <a:noFill/>
                    </a:lnL>
                    <a:lnR>
                      <a:noFill/>
                    </a:lnR>
                    <a:lnT>
                      <a:noFill/>
                    </a:lnT>
                    <a:lnB>
                      <a:noFill/>
                    </a:lnB>
                  </a:tcPr>
                </a:tc>
                <a:extLst>
                  <a:ext uri="{0D108BD9-81ED-4DB2-BD59-A6C34878D82A}">
                    <a16:rowId xmlns:a16="http://schemas.microsoft.com/office/drawing/2014/main" val="10018"/>
                  </a:ext>
                </a:extLst>
              </a:tr>
            </a:tbl>
          </a:graphicData>
        </a:graphic>
      </p:graphicFrame>
      <p:sp>
        <p:nvSpPr>
          <p:cNvPr id="2" name="Title 1"/>
          <p:cNvSpPr>
            <a:spLocks noGrp="1"/>
          </p:cNvSpPr>
          <p:nvPr>
            <p:ph type="title"/>
          </p:nvPr>
        </p:nvSpPr>
        <p:spPr>
          <a:xfrm>
            <a:off x="457200" y="274638"/>
            <a:ext cx="8229600" cy="715962"/>
          </a:xfrm>
        </p:spPr>
        <p:txBody>
          <a:bodyPr>
            <a:normAutofit fontScale="90000"/>
          </a:bodyPr>
          <a:lstStyle/>
          <a:p>
            <a:r>
              <a:rPr lang="en-US" dirty="0"/>
              <a:t>Immigration push and pull factors</a:t>
            </a:r>
          </a:p>
        </p:txBody>
      </p:sp>
      <p:sp>
        <p:nvSpPr>
          <p:cNvPr id="4" name="Footer Placeholder 3"/>
          <p:cNvSpPr>
            <a:spLocks noGrp="1"/>
          </p:cNvSpPr>
          <p:nvPr>
            <p:ph type="ftr" sz="quarter" idx="11"/>
          </p:nvPr>
        </p:nvSpPr>
        <p:spPr/>
        <p:txBody>
          <a:bodyPr/>
          <a:lstStyle/>
          <a:p>
            <a:r>
              <a:rPr lang="en-US" dirty="0"/>
              <a:t>The Economics of Immigration, by </a:t>
            </a:r>
            <a:r>
              <a:rPr lang="en-US" dirty="0" err="1"/>
              <a:t>Bansak</a:t>
            </a:r>
            <a:r>
              <a:rPr lang="en-US" dirty="0"/>
              <a:t>, Simpson &amp; </a:t>
            </a:r>
            <a:r>
              <a:rPr lang="en-US" dirty="0" err="1"/>
              <a:t>Zavodny</a:t>
            </a:r>
            <a:r>
              <a:rPr lang="en-US" dirty="0"/>
              <a:t> ©2015</a:t>
            </a:r>
          </a:p>
        </p:txBody>
      </p:sp>
      <p:grpSp>
        <p:nvGrpSpPr>
          <p:cNvPr id="6" name="Group 5"/>
          <p:cNvGrpSpPr/>
          <p:nvPr/>
        </p:nvGrpSpPr>
        <p:grpSpPr>
          <a:xfrm>
            <a:off x="683568" y="1844824"/>
            <a:ext cx="7396824" cy="2016224"/>
            <a:chOff x="683568" y="1844824"/>
            <a:chExt cx="7396824" cy="2016224"/>
          </a:xfrm>
        </p:grpSpPr>
        <p:sp>
          <p:nvSpPr>
            <p:cNvPr id="5" name="Rectangle 4"/>
            <p:cNvSpPr/>
            <p:nvPr/>
          </p:nvSpPr>
          <p:spPr>
            <a:xfrm>
              <a:off x="683568" y="1844824"/>
              <a:ext cx="2952328" cy="1330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04048" y="1844824"/>
              <a:ext cx="3076344" cy="201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656679" y="3679391"/>
            <a:ext cx="6906832" cy="2088233"/>
            <a:chOff x="721668" y="3674049"/>
            <a:chExt cx="6906832" cy="1834799"/>
          </a:xfrm>
        </p:grpSpPr>
        <p:sp>
          <p:nvSpPr>
            <p:cNvPr id="12" name="Rectangle 11"/>
            <p:cNvSpPr/>
            <p:nvPr/>
          </p:nvSpPr>
          <p:spPr>
            <a:xfrm>
              <a:off x="721668" y="3674049"/>
              <a:ext cx="2952328" cy="13305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676172" y="4284712"/>
              <a:ext cx="2952328"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721668" y="5465832"/>
            <a:ext cx="6370611" cy="1034084"/>
            <a:chOff x="721668" y="5465832"/>
            <a:chExt cx="6370611" cy="1034084"/>
          </a:xfrm>
        </p:grpSpPr>
        <p:sp>
          <p:nvSpPr>
            <p:cNvPr id="14" name="Rectangle 13"/>
            <p:cNvSpPr/>
            <p:nvPr/>
          </p:nvSpPr>
          <p:spPr>
            <a:xfrm>
              <a:off x="721668" y="5465832"/>
              <a:ext cx="2050132" cy="10340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27314" y="6031240"/>
              <a:ext cx="2064965" cy="3251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ight Arrow 7"/>
          <p:cNvSpPr/>
          <p:nvPr/>
        </p:nvSpPr>
        <p:spPr>
          <a:xfrm flipV="1">
            <a:off x="3048001" y="3175336"/>
            <a:ext cx="1740023" cy="885809"/>
          </a:xfrm>
          <a:prstGeom prst="rightArrow">
            <a:avLst/>
          </a:prstGeom>
          <a:solidFill>
            <a:schemeClr val="bg1">
              <a:lumMod val="8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en-US"/>
          </a:p>
        </p:txBody>
      </p:sp>
    </p:spTree>
    <p:extLst>
      <p:ext uri="{BB962C8B-B14F-4D97-AF65-F5344CB8AC3E}">
        <p14:creationId xmlns:p14="http://schemas.microsoft.com/office/powerpoint/2010/main" val="409888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nodeType="clickEffect">
                                  <p:stCondLst>
                                    <p:cond delay="0"/>
                                  </p:stCondLst>
                                  <p:childTnLst>
                                    <p:animEffect transition="out" filter="barn(inVertic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xit" presetSubtype="21" fill="hold" nodeType="clickEffect">
                                  <p:stCondLst>
                                    <p:cond delay="0"/>
                                  </p:stCondLst>
                                  <p:childTnLst>
                                    <p:animEffect transition="out" filter="barn(inVertical)">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6" presetClass="exit" presetSubtype="21" fill="hold" nodeType="clickEffect">
                                  <p:stCondLst>
                                    <p:cond delay="0"/>
                                  </p:stCondLst>
                                  <p:childTnLst>
                                    <p:animEffect transition="out" filter="barn(inVertical)">
                                      <p:cBhvr>
                                        <p:cTn id="23" dur="500"/>
                                        <p:tgtEl>
                                          <p:spTgt spid="16"/>
                                        </p:tgtEl>
                                      </p:cBhvr>
                                    </p:animEffect>
                                    <p:set>
                                      <p:cBhvr>
                                        <p:cTn id="2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971600" y="1212308"/>
          <a:ext cx="7911224" cy="4952996"/>
        </p:xfrm>
        <a:graphic>
          <a:graphicData uri="http://schemas.openxmlformats.org/drawingml/2006/table">
            <a:tbl>
              <a:tblPr/>
              <a:tblGrid>
                <a:gridCol w="4310824">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260684">
                <a:tc>
                  <a:txBody>
                    <a:bodyPr/>
                    <a:lstStyle/>
                    <a:p>
                      <a:pPr algn="l" fontAlgn="b"/>
                      <a:r>
                        <a:rPr lang="en-US" sz="1600" b="1" i="0" u="none" strike="noStrike" dirty="0">
                          <a:solidFill>
                            <a:srgbClr val="000000"/>
                          </a:solidFill>
                          <a:latin typeface="Times New Roman" pitchFamily="18" charset="0"/>
                          <a:cs typeface="Times New Roman" pitchFamily="18" charset="0"/>
                        </a:rPr>
                        <a:t>Push factors</a:t>
                      </a:r>
                    </a:p>
                  </a:txBody>
                  <a:tcPr marL="5170" marR="5170" marT="5170" marB="0" anchor="b">
                    <a:lnL>
                      <a:noFill/>
                    </a:lnL>
                    <a:lnR>
                      <a:noFill/>
                    </a:lnR>
                    <a:lnT>
                      <a:noFill/>
                    </a:lnT>
                    <a:lnB>
                      <a:noFill/>
                    </a:lnB>
                    <a:lnTlToBr w="12700" cmpd="sng">
                      <a:noFill/>
                      <a:prstDash val="solid"/>
                    </a:lnTlToBr>
                    <a:lnBlToTr w="12700" cmpd="sng">
                      <a:noFill/>
                      <a:prstDash val="solid"/>
                    </a:lnBlToTr>
                  </a:tcPr>
                </a:tc>
                <a:tc>
                  <a:txBody>
                    <a:bodyPr/>
                    <a:lstStyle/>
                    <a:p>
                      <a:pPr algn="l" fontAlgn="b"/>
                      <a:r>
                        <a:rPr lang="en-US" sz="1600" b="1" i="0" u="none" strike="noStrike">
                          <a:solidFill>
                            <a:srgbClr val="000000"/>
                          </a:solidFill>
                          <a:latin typeface="Times New Roman" pitchFamily="18" charset="0"/>
                          <a:cs typeface="Times New Roman" pitchFamily="18" charset="0"/>
                        </a:rPr>
                        <a:t>Pull factors</a:t>
                      </a:r>
                    </a:p>
                  </a:txBody>
                  <a:tcPr marL="5170" marR="5170" marT="5170" marB="0" anchor="b">
                    <a:lnL>
                      <a:noFill/>
                    </a:lnL>
                    <a:lnR>
                      <a:noFill/>
                    </a:lnR>
                    <a:lnT>
                      <a:noFill/>
                    </a:lnT>
                    <a:lnB>
                      <a:noFill/>
                    </a:lnB>
                  </a:tcPr>
                </a:tc>
                <a:extLst>
                  <a:ext uri="{0D108BD9-81ED-4DB2-BD59-A6C34878D82A}">
                    <a16:rowId xmlns:a16="http://schemas.microsoft.com/office/drawing/2014/main" val="10000"/>
                  </a:ext>
                </a:extLst>
              </a:tr>
              <a:tr h="260684">
                <a:tc>
                  <a:txBody>
                    <a:bodyPr/>
                    <a:lstStyle/>
                    <a:p>
                      <a:pPr algn="l" fontAlgn="b"/>
                      <a:r>
                        <a:rPr lang="en-US" sz="1600" b="0" i="0" u="sng" strike="noStrike" dirty="0">
                          <a:solidFill>
                            <a:srgbClr val="000000"/>
                          </a:solidFill>
                          <a:latin typeface="Times New Roman" pitchFamily="18" charset="0"/>
                          <a:cs typeface="Times New Roman" pitchFamily="18" charset="0"/>
                        </a:rPr>
                        <a:t>Economic</a:t>
                      </a:r>
                    </a:p>
                  </a:txBody>
                  <a:tcPr marL="5170" marR="5170" marT="5170" marB="0" anchor="b">
                    <a:lnL>
                      <a:noFill/>
                    </a:lnL>
                    <a:lnR>
                      <a:noFill/>
                    </a:lnR>
                    <a:lnT>
                      <a:noFill/>
                    </a:lnT>
                    <a:lnB>
                      <a:noFill/>
                    </a:lnB>
                  </a:tcPr>
                </a:tc>
                <a:tc>
                  <a:txBody>
                    <a:bodyPr/>
                    <a:lstStyle/>
                    <a:p>
                      <a:pPr algn="l" fontAlgn="b"/>
                      <a:r>
                        <a:rPr lang="en-US" sz="1600" b="0" i="0" u="sng" strike="noStrike" dirty="0">
                          <a:solidFill>
                            <a:srgbClr val="000000"/>
                          </a:solidFill>
                          <a:latin typeface="Times New Roman" pitchFamily="18" charset="0"/>
                          <a:cs typeface="Times New Roman" pitchFamily="18" charset="0"/>
                        </a:rPr>
                        <a:t>Economic</a:t>
                      </a:r>
                    </a:p>
                  </a:txBody>
                  <a:tcPr marL="5170" marR="5170" marT="5170" marB="0" anchor="b">
                    <a:lnL>
                      <a:noFill/>
                    </a:lnL>
                    <a:lnR>
                      <a:noFill/>
                    </a:lnR>
                    <a:lnT>
                      <a:noFill/>
                    </a:lnT>
                    <a:lnB>
                      <a:noFill/>
                    </a:lnB>
                  </a:tcPr>
                </a:tc>
                <a:extLst>
                  <a:ext uri="{0D108BD9-81ED-4DB2-BD59-A6C34878D82A}">
                    <a16:rowId xmlns:a16="http://schemas.microsoft.com/office/drawing/2014/main" val="10001"/>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High unemployment</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Demand for labor</a:t>
                      </a:r>
                    </a:p>
                  </a:txBody>
                  <a:tcPr marL="5170" marR="5170" marT="5170" marB="0" anchor="b">
                    <a:lnL>
                      <a:noFill/>
                    </a:lnL>
                    <a:lnR>
                      <a:noFill/>
                    </a:lnR>
                    <a:lnT>
                      <a:noFill/>
                    </a:lnT>
                    <a:lnB>
                      <a:noFill/>
                    </a:lnB>
                  </a:tcPr>
                </a:tc>
                <a:extLst>
                  <a:ext uri="{0D108BD9-81ED-4DB2-BD59-A6C34878D82A}">
                    <a16:rowId xmlns:a16="http://schemas.microsoft.com/office/drawing/2014/main" val="10002"/>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Poverty</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High wages</a:t>
                      </a:r>
                    </a:p>
                  </a:txBody>
                  <a:tcPr marL="5170" marR="5170" marT="5170" marB="0" anchor="b">
                    <a:lnL>
                      <a:noFill/>
                    </a:lnL>
                    <a:lnR>
                      <a:noFill/>
                    </a:lnR>
                    <a:lnT>
                      <a:noFill/>
                    </a:lnT>
                    <a:lnB>
                      <a:noFill/>
                    </a:lnB>
                  </a:tcPr>
                </a:tc>
                <a:extLst>
                  <a:ext uri="{0D108BD9-81ED-4DB2-BD59-A6C34878D82A}">
                    <a16:rowId xmlns:a16="http://schemas.microsoft.com/office/drawing/2014/main" val="10003"/>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High taxes</a:t>
                      </a:r>
                    </a:p>
                  </a:txBody>
                  <a:tcPr marL="5170" marR="5170" marT="5170" marB="0" anchor="b">
                    <a:lnL>
                      <a:noFill/>
                    </a:lnL>
                    <a:lnR>
                      <a:noFill/>
                    </a:lnR>
                    <a:lnT>
                      <a:noFill/>
                    </a:lnT>
                    <a:lnB>
                      <a:noFill/>
                    </a:lnB>
                  </a:tcPr>
                </a:tc>
                <a:tc>
                  <a:txBody>
                    <a:bodyPr/>
                    <a:lstStyle/>
                    <a:p>
                      <a:r>
                        <a:rPr lang="en-US" sz="1600" dirty="0">
                          <a:latin typeface="Times New Roman" pitchFamily="18" charset="0"/>
                          <a:cs typeface="Times New Roman" pitchFamily="18" charset="0"/>
                        </a:rPr>
                        <a:t>Strong</a:t>
                      </a:r>
                      <a:r>
                        <a:rPr lang="en-US" sz="1600" baseline="0" dirty="0">
                          <a:latin typeface="Times New Roman" pitchFamily="18" charset="0"/>
                          <a:cs typeface="Times New Roman" pitchFamily="18" charset="0"/>
                        </a:rPr>
                        <a:t> e</a:t>
                      </a:r>
                      <a:r>
                        <a:rPr lang="en-US" sz="1600" dirty="0">
                          <a:latin typeface="Times New Roman" pitchFamily="18" charset="0"/>
                          <a:cs typeface="Times New Roman" pitchFamily="18" charset="0"/>
                        </a:rPr>
                        <a:t>conomic growth</a:t>
                      </a:r>
                    </a:p>
                  </a:txBody>
                  <a:tcPr marL="5170" marR="5170" marT="5170" marB="0" anchor="b">
                    <a:lnL>
                      <a:noFill/>
                    </a:lnL>
                    <a:lnR>
                      <a:noFill/>
                    </a:lnR>
                    <a:lnT>
                      <a:noFill/>
                    </a:lnT>
                    <a:lnB>
                      <a:noFill/>
                    </a:lnB>
                  </a:tcPr>
                </a:tc>
                <a:extLst>
                  <a:ext uri="{0D108BD9-81ED-4DB2-BD59-A6C34878D82A}">
                    <a16:rowId xmlns:a16="http://schemas.microsoft.com/office/drawing/2014/main" val="10004"/>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Poor health care</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Opportunity for advancement</a:t>
                      </a:r>
                    </a:p>
                  </a:txBody>
                  <a:tcPr marL="5170" marR="5170" marT="5170" marB="0" anchor="b">
                    <a:lnL>
                      <a:noFill/>
                    </a:lnL>
                    <a:lnR>
                      <a:noFill/>
                    </a:lnR>
                    <a:lnT>
                      <a:noFill/>
                    </a:lnT>
                    <a:lnB>
                      <a:noFill/>
                    </a:lnB>
                  </a:tcPr>
                </a:tc>
                <a:extLst>
                  <a:ext uri="{0D108BD9-81ED-4DB2-BD59-A6C34878D82A}">
                    <a16:rowId xmlns:a16="http://schemas.microsoft.com/office/drawing/2014/main" val="10005"/>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Overpopulation</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Schooling</a:t>
                      </a:r>
                    </a:p>
                  </a:txBody>
                  <a:tcPr marL="5170" marR="5170" marT="5170" marB="0" anchor="b">
                    <a:lnL>
                      <a:noFill/>
                    </a:lnL>
                    <a:lnR>
                      <a:noFill/>
                    </a:lnR>
                    <a:lnT>
                      <a:noFill/>
                    </a:lnT>
                    <a:lnB>
                      <a:noFill/>
                    </a:lnB>
                  </a:tcPr>
                </a:tc>
                <a:extLst>
                  <a:ext uri="{0D108BD9-81ED-4DB2-BD59-A6C34878D82A}">
                    <a16:rowId xmlns:a16="http://schemas.microsoft.com/office/drawing/2014/main" val="10006"/>
                  </a:ext>
                </a:extLst>
              </a:tr>
              <a:tr h="260684">
                <a:tc>
                  <a:txBody>
                    <a:bodyPr/>
                    <a:lstStyle/>
                    <a:p>
                      <a:pPr algn="l" fontAlgn="b"/>
                      <a:endParaRPr lang="en-US" sz="1600" b="0" i="0" u="none" strike="noStrike" dirty="0">
                        <a:solidFill>
                          <a:srgbClr val="000000"/>
                        </a:solidFill>
                        <a:latin typeface="Times New Roman" pitchFamily="18" charset="0"/>
                        <a:cs typeface="Times New Roman" pitchFamily="18" charset="0"/>
                      </a:endParaRP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Technology</a:t>
                      </a:r>
                    </a:p>
                  </a:txBody>
                  <a:tcPr marL="5170" marR="5170" marT="5170" marB="0" anchor="b">
                    <a:lnL>
                      <a:noFill/>
                    </a:lnL>
                    <a:lnR>
                      <a:noFill/>
                    </a:lnR>
                    <a:lnT>
                      <a:noFill/>
                    </a:lnT>
                    <a:lnB>
                      <a:noFill/>
                    </a:lnB>
                  </a:tcPr>
                </a:tc>
                <a:extLst>
                  <a:ext uri="{0D108BD9-81ED-4DB2-BD59-A6C34878D82A}">
                    <a16:rowId xmlns:a16="http://schemas.microsoft.com/office/drawing/2014/main" val="10007"/>
                  </a:ext>
                </a:extLst>
              </a:tr>
              <a:tr h="260684">
                <a:tc>
                  <a:txBody>
                    <a:bodyPr/>
                    <a:lstStyle/>
                    <a:p>
                      <a:pPr algn="l" fontAlgn="b"/>
                      <a:r>
                        <a:rPr lang="en-US" sz="1600" b="0" i="0" u="sng" strike="noStrike" dirty="0">
                          <a:solidFill>
                            <a:srgbClr val="000000"/>
                          </a:solidFill>
                          <a:latin typeface="Times New Roman" pitchFamily="18" charset="0"/>
                          <a:cs typeface="Times New Roman" pitchFamily="18" charset="0"/>
                        </a:rPr>
                        <a:t>Political and social</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Generous welfare benefits</a:t>
                      </a:r>
                    </a:p>
                  </a:txBody>
                  <a:tcPr marL="5170" marR="5170" marT="5170" marB="0" anchor="b">
                    <a:lnL>
                      <a:noFill/>
                    </a:lnL>
                    <a:lnR>
                      <a:noFill/>
                    </a:lnR>
                    <a:lnT>
                      <a:noFill/>
                    </a:lnT>
                    <a:lnB>
                      <a:noFill/>
                    </a:lnB>
                  </a:tcPr>
                </a:tc>
                <a:extLst>
                  <a:ext uri="{0D108BD9-81ED-4DB2-BD59-A6C34878D82A}">
                    <a16:rowId xmlns:a16="http://schemas.microsoft.com/office/drawing/2014/main" val="10008"/>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Discrimination</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Low cost of living</a:t>
                      </a:r>
                    </a:p>
                  </a:txBody>
                  <a:tcPr marL="5170" marR="5170" marT="5170" marB="0" anchor="b">
                    <a:lnL>
                      <a:noFill/>
                    </a:lnL>
                    <a:lnR>
                      <a:noFill/>
                    </a:lnR>
                    <a:lnT>
                      <a:noFill/>
                    </a:lnT>
                    <a:lnB>
                      <a:noFill/>
                    </a:lnB>
                  </a:tcPr>
                </a:tc>
                <a:extLst>
                  <a:ext uri="{0D108BD9-81ED-4DB2-BD59-A6C34878D82A}">
                    <a16:rowId xmlns:a16="http://schemas.microsoft.com/office/drawing/2014/main" val="10009"/>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War</a:t>
                      </a:r>
                      <a:r>
                        <a:rPr lang="en-US" sz="1600" b="0" i="0" u="none" strike="noStrike" baseline="0" dirty="0">
                          <a:solidFill>
                            <a:srgbClr val="000000"/>
                          </a:solidFill>
                          <a:latin typeface="Times New Roman" pitchFamily="18" charset="0"/>
                          <a:cs typeface="Times New Roman" pitchFamily="18" charset="0"/>
                        </a:rPr>
                        <a:t> </a:t>
                      </a:r>
                      <a:r>
                        <a:rPr lang="en-US" sz="1600" b="0" i="0" u="none" strike="noStrike" dirty="0">
                          <a:solidFill>
                            <a:srgbClr val="000000"/>
                          </a:solidFill>
                          <a:latin typeface="Times New Roman" pitchFamily="18" charset="0"/>
                          <a:cs typeface="Times New Roman" pitchFamily="18" charset="0"/>
                        </a:rPr>
                        <a:t>or oppression</a:t>
                      </a:r>
                    </a:p>
                  </a:txBody>
                  <a:tcPr marL="5170" marR="5170" marT="5170" marB="0" anchor="b">
                    <a:lnL>
                      <a:noFill/>
                    </a:lnL>
                    <a:lnR>
                      <a:noFill/>
                    </a:lnR>
                    <a:lnT>
                      <a:noFill/>
                    </a:lnT>
                    <a:lnB>
                      <a:noFill/>
                    </a:lnB>
                  </a:tcPr>
                </a:tc>
                <a:tc>
                  <a:txBody>
                    <a:bodyPr/>
                    <a:lstStyle/>
                    <a:p>
                      <a:endParaRPr lang="en-US" sz="1600" dirty="0">
                        <a:latin typeface="Times New Roman" pitchFamily="18" charset="0"/>
                        <a:cs typeface="Times New Roman" pitchFamily="18" charset="0"/>
                      </a:endParaRPr>
                    </a:p>
                  </a:txBody>
                  <a:tcPr marL="5170" marR="5170" marT="5170" marB="0" anchor="b">
                    <a:lnL>
                      <a:noFill/>
                    </a:lnL>
                    <a:lnR>
                      <a:noFill/>
                    </a:lnR>
                    <a:lnT>
                      <a:noFill/>
                    </a:lnT>
                    <a:lnB>
                      <a:noFill/>
                    </a:lnB>
                  </a:tcPr>
                </a:tc>
                <a:extLst>
                  <a:ext uri="{0D108BD9-81ED-4DB2-BD59-A6C34878D82A}">
                    <a16:rowId xmlns:a16="http://schemas.microsoft.com/office/drawing/2014/main" val="10010"/>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Corruption</a:t>
                      </a:r>
                    </a:p>
                  </a:txBody>
                  <a:tcPr marL="5170" marR="5170" marT="5170" marB="0" anchor="b">
                    <a:lnL>
                      <a:noFill/>
                    </a:lnL>
                    <a:lnR>
                      <a:noFill/>
                    </a:lnR>
                    <a:lnT>
                      <a:noFill/>
                    </a:lnT>
                    <a:lnB>
                      <a:noFill/>
                    </a:lnB>
                  </a:tcPr>
                </a:tc>
                <a:tc>
                  <a:txBody>
                    <a:bodyPr/>
                    <a:lstStyle/>
                    <a:p>
                      <a:pPr algn="l" fontAlgn="b"/>
                      <a:r>
                        <a:rPr lang="en-US" sz="1600" b="0" i="0" u="sng" strike="noStrike" dirty="0">
                          <a:solidFill>
                            <a:srgbClr val="000000"/>
                          </a:solidFill>
                          <a:latin typeface="Times New Roman" pitchFamily="18" charset="0"/>
                          <a:cs typeface="Times New Roman" pitchFamily="18" charset="0"/>
                        </a:rPr>
                        <a:t>Political and social</a:t>
                      </a:r>
                    </a:p>
                  </a:txBody>
                  <a:tcPr marL="5170" marR="5170" marT="5170" marB="0" anchor="b">
                    <a:lnL>
                      <a:noFill/>
                    </a:lnL>
                    <a:lnR>
                      <a:noFill/>
                    </a:lnR>
                    <a:lnT>
                      <a:noFill/>
                    </a:lnT>
                    <a:lnB>
                      <a:noFill/>
                    </a:lnB>
                  </a:tcPr>
                </a:tc>
                <a:extLst>
                  <a:ext uri="{0D108BD9-81ED-4DB2-BD59-A6C34878D82A}">
                    <a16:rowId xmlns:a16="http://schemas.microsoft.com/office/drawing/2014/main" val="10011"/>
                  </a:ext>
                </a:extLst>
              </a:tr>
              <a:tr h="260684">
                <a:tc>
                  <a:txBody>
                    <a:bodyPr/>
                    <a:lstStyle/>
                    <a:p>
                      <a:pPr algn="l" fontAlgn="b"/>
                      <a:r>
                        <a:rPr lang="en-US" sz="1600" b="0" i="0" u="none" strike="noStrike">
                          <a:solidFill>
                            <a:srgbClr val="000000"/>
                          </a:solidFill>
                          <a:latin typeface="Times New Roman" pitchFamily="18" charset="0"/>
                          <a:cs typeface="Times New Roman" pitchFamily="18" charset="0"/>
                        </a:rPr>
                        <a:t>Crime</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Family and friends</a:t>
                      </a:r>
                    </a:p>
                  </a:txBody>
                  <a:tcPr marL="5170" marR="5170" marT="5170" marB="0" anchor="b">
                    <a:lnL>
                      <a:noFill/>
                    </a:lnL>
                    <a:lnR>
                      <a:noFill/>
                    </a:lnR>
                    <a:lnT>
                      <a:noFill/>
                    </a:lnT>
                    <a:lnB>
                      <a:noFill/>
                    </a:lnB>
                  </a:tcPr>
                </a:tc>
                <a:extLst>
                  <a:ext uri="{0D108BD9-81ED-4DB2-BD59-A6C34878D82A}">
                    <a16:rowId xmlns:a16="http://schemas.microsoft.com/office/drawing/2014/main" val="10012"/>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Compulsory military service</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Rights and freedoms</a:t>
                      </a:r>
                    </a:p>
                  </a:txBody>
                  <a:tcPr marL="5170" marR="5170" marT="5170" marB="0" anchor="b">
                    <a:lnL>
                      <a:noFill/>
                    </a:lnL>
                    <a:lnR>
                      <a:noFill/>
                    </a:lnR>
                    <a:lnT>
                      <a:noFill/>
                    </a:lnT>
                    <a:lnB>
                      <a:noFill/>
                    </a:lnB>
                  </a:tcPr>
                </a:tc>
                <a:extLst>
                  <a:ext uri="{0D108BD9-81ED-4DB2-BD59-A6C34878D82A}">
                    <a16:rowId xmlns:a16="http://schemas.microsoft.com/office/drawing/2014/main" val="10013"/>
                  </a:ext>
                </a:extLst>
              </a:tr>
              <a:tr h="260684">
                <a:tc>
                  <a:txBody>
                    <a:bodyPr/>
                    <a:lstStyle/>
                    <a:p>
                      <a:pPr algn="l" fontAlgn="b"/>
                      <a:endParaRPr lang="en-US" sz="1600" b="0" i="0" u="none" strike="noStrike" dirty="0">
                        <a:solidFill>
                          <a:srgbClr val="000000"/>
                        </a:solidFill>
                        <a:latin typeface="Times New Roman" pitchFamily="18" charset="0"/>
                        <a:cs typeface="Times New Roman" pitchFamily="18" charset="0"/>
                      </a:endParaRP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Law and order</a:t>
                      </a:r>
                    </a:p>
                  </a:txBody>
                  <a:tcPr marL="5170" marR="5170" marT="5170" marB="0" anchor="b">
                    <a:lnL>
                      <a:noFill/>
                    </a:lnL>
                    <a:lnR>
                      <a:noFill/>
                    </a:lnR>
                    <a:lnT>
                      <a:noFill/>
                    </a:lnT>
                    <a:lnB>
                      <a:noFill/>
                    </a:lnB>
                  </a:tcPr>
                </a:tc>
                <a:extLst>
                  <a:ext uri="{0D108BD9-81ED-4DB2-BD59-A6C34878D82A}">
                    <a16:rowId xmlns:a16="http://schemas.microsoft.com/office/drawing/2014/main" val="10014"/>
                  </a:ext>
                </a:extLst>
              </a:tr>
              <a:tr h="260684">
                <a:tc>
                  <a:txBody>
                    <a:bodyPr/>
                    <a:lstStyle/>
                    <a:p>
                      <a:pPr algn="l" fontAlgn="b"/>
                      <a:r>
                        <a:rPr lang="en-US" sz="1600" b="0" i="0" u="sng" strike="noStrike">
                          <a:solidFill>
                            <a:srgbClr val="000000"/>
                          </a:solidFill>
                          <a:latin typeface="Times New Roman" pitchFamily="18" charset="0"/>
                          <a:cs typeface="Times New Roman" pitchFamily="18" charset="0"/>
                        </a:rPr>
                        <a:t>Other</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Safety</a:t>
                      </a:r>
                    </a:p>
                  </a:txBody>
                  <a:tcPr marL="5170" marR="5170" marT="5170" marB="0" anchor="b">
                    <a:lnL>
                      <a:noFill/>
                    </a:lnL>
                    <a:lnR>
                      <a:noFill/>
                    </a:lnR>
                    <a:lnT>
                      <a:noFill/>
                    </a:lnT>
                    <a:lnB>
                      <a:noFill/>
                    </a:lnB>
                  </a:tcPr>
                </a:tc>
                <a:extLst>
                  <a:ext uri="{0D108BD9-81ED-4DB2-BD59-A6C34878D82A}">
                    <a16:rowId xmlns:a16="http://schemas.microsoft.com/office/drawing/2014/main" val="10015"/>
                  </a:ext>
                </a:extLst>
              </a:tr>
              <a:tr h="260684">
                <a:tc>
                  <a:txBody>
                    <a:bodyPr/>
                    <a:lstStyle/>
                    <a:p>
                      <a:pPr algn="l" fontAlgn="b"/>
                      <a:r>
                        <a:rPr lang="en-US" sz="1600" b="0" i="0" u="none" strike="noStrike">
                          <a:solidFill>
                            <a:srgbClr val="000000"/>
                          </a:solidFill>
                          <a:latin typeface="Times New Roman" pitchFamily="18" charset="0"/>
                          <a:cs typeface="Times New Roman" pitchFamily="18" charset="0"/>
                        </a:rPr>
                        <a:t>Natural disaster</a:t>
                      </a:r>
                    </a:p>
                  </a:txBody>
                  <a:tcPr marL="5170" marR="5170" marT="5170" marB="0" anchor="b">
                    <a:lnL>
                      <a:noFill/>
                    </a:lnL>
                    <a:lnR>
                      <a:noFill/>
                    </a:lnR>
                    <a:lnT>
                      <a:noFill/>
                    </a:lnT>
                    <a:lnB>
                      <a:noFill/>
                    </a:lnB>
                  </a:tcPr>
                </a:tc>
                <a:tc>
                  <a:txBody>
                    <a:bodyPr/>
                    <a:lstStyle/>
                    <a:p>
                      <a:endParaRPr lang="en-US" sz="1600" dirty="0">
                        <a:latin typeface="Times New Roman" pitchFamily="18" charset="0"/>
                        <a:cs typeface="Times New Roman" pitchFamily="18" charset="0"/>
                      </a:endParaRPr>
                    </a:p>
                  </a:txBody>
                  <a:tcPr marL="5170" marR="5170" marT="5170" marB="0" anchor="b">
                    <a:lnL>
                      <a:noFill/>
                    </a:lnL>
                    <a:lnR>
                      <a:noFill/>
                    </a:lnR>
                    <a:lnT>
                      <a:noFill/>
                    </a:lnT>
                    <a:lnB>
                      <a:noFill/>
                    </a:lnB>
                  </a:tcPr>
                </a:tc>
                <a:extLst>
                  <a:ext uri="{0D108BD9-81ED-4DB2-BD59-A6C34878D82A}">
                    <a16:rowId xmlns:a16="http://schemas.microsoft.com/office/drawing/2014/main" val="10016"/>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Famine</a:t>
                      </a:r>
                    </a:p>
                  </a:txBody>
                  <a:tcPr marL="5170" marR="5170" marT="5170" marB="0" anchor="b">
                    <a:lnL>
                      <a:noFill/>
                    </a:lnL>
                    <a:lnR>
                      <a:noFill/>
                    </a:lnR>
                    <a:lnT>
                      <a:noFill/>
                    </a:lnT>
                    <a:lnB>
                      <a:noFill/>
                    </a:lnB>
                  </a:tcPr>
                </a:tc>
                <a:tc>
                  <a:txBody>
                    <a:bodyPr/>
                    <a:lstStyle/>
                    <a:p>
                      <a:pPr algn="l" fontAlgn="b"/>
                      <a:r>
                        <a:rPr lang="en-US" sz="1600" b="0" i="0" u="sng" strike="noStrike" dirty="0">
                          <a:solidFill>
                            <a:srgbClr val="000000"/>
                          </a:solidFill>
                          <a:latin typeface="Times New Roman" pitchFamily="18" charset="0"/>
                          <a:cs typeface="Times New Roman" pitchFamily="18" charset="0"/>
                        </a:rPr>
                        <a:t>Other</a:t>
                      </a:r>
                    </a:p>
                  </a:txBody>
                  <a:tcPr marL="5170" marR="5170" marT="5170" marB="0" anchor="b">
                    <a:lnL>
                      <a:noFill/>
                    </a:lnL>
                    <a:lnR>
                      <a:noFill/>
                    </a:lnR>
                    <a:lnT>
                      <a:noFill/>
                    </a:lnT>
                    <a:lnB>
                      <a:noFill/>
                    </a:lnB>
                  </a:tcPr>
                </a:tc>
                <a:extLst>
                  <a:ext uri="{0D108BD9-81ED-4DB2-BD59-A6C34878D82A}">
                    <a16:rowId xmlns:a16="http://schemas.microsoft.com/office/drawing/2014/main" val="10017"/>
                  </a:ext>
                </a:extLst>
              </a:tr>
              <a:tr h="260684">
                <a:tc>
                  <a:txBody>
                    <a:bodyPr/>
                    <a:lstStyle/>
                    <a:p>
                      <a:pPr algn="l" fontAlgn="b"/>
                      <a:r>
                        <a:rPr lang="en-US" sz="1600" b="0" i="0" u="none" strike="noStrike" dirty="0">
                          <a:solidFill>
                            <a:srgbClr val="000000"/>
                          </a:solidFill>
                          <a:latin typeface="Times New Roman" pitchFamily="18" charset="0"/>
                          <a:cs typeface="Times New Roman" pitchFamily="18" charset="0"/>
                        </a:rPr>
                        <a:t>Climate change</a:t>
                      </a:r>
                    </a:p>
                  </a:txBody>
                  <a:tcPr marL="5170" marR="5170" marT="5170" marB="0" anchor="b">
                    <a:lnL>
                      <a:noFill/>
                    </a:lnL>
                    <a:lnR>
                      <a:noFill/>
                    </a:lnR>
                    <a:lnT>
                      <a:noFill/>
                    </a:lnT>
                    <a:lnB>
                      <a:noFill/>
                    </a:lnB>
                  </a:tcPr>
                </a:tc>
                <a:tc>
                  <a:txBody>
                    <a:bodyPr/>
                    <a:lstStyle/>
                    <a:p>
                      <a:pPr algn="l" fontAlgn="b"/>
                      <a:r>
                        <a:rPr lang="en-US" sz="1600" b="0" i="0" u="none" strike="noStrike" dirty="0">
                          <a:solidFill>
                            <a:srgbClr val="000000"/>
                          </a:solidFill>
                          <a:latin typeface="Times New Roman" pitchFamily="18" charset="0"/>
                          <a:cs typeface="Times New Roman" pitchFamily="18" charset="0"/>
                        </a:rPr>
                        <a:t>Amenities</a:t>
                      </a:r>
                    </a:p>
                  </a:txBody>
                  <a:tcPr marL="5170" marR="5170" marT="5170" marB="0" anchor="b">
                    <a:lnL>
                      <a:noFill/>
                    </a:lnL>
                    <a:lnR>
                      <a:noFill/>
                    </a:lnR>
                    <a:lnT>
                      <a:noFill/>
                    </a:lnT>
                    <a:lnB>
                      <a:noFill/>
                    </a:lnB>
                  </a:tcPr>
                </a:tc>
                <a:extLst>
                  <a:ext uri="{0D108BD9-81ED-4DB2-BD59-A6C34878D82A}">
                    <a16:rowId xmlns:a16="http://schemas.microsoft.com/office/drawing/2014/main" val="10018"/>
                  </a:ext>
                </a:extLst>
              </a:tr>
            </a:tbl>
          </a:graphicData>
        </a:graphic>
      </p:graphicFrame>
      <p:sp>
        <p:nvSpPr>
          <p:cNvPr id="2" name="Title 1"/>
          <p:cNvSpPr>
            <a:spLocks noGrp="1"/>
          </p:cNvSpPr>
          <p:nvPr>
            <p:ph type="title"/>
          </p:nvPr>
        </p:nvSpPr>
        <p:spPr>
          <a:xfrm>
            <a:off x="457200" y="274638"/>
            <a:ext cx="8229600" cy="715962"/>
          </a:xfrm>
        </p:spPr>
        <p:txBody>
          <a:bodyPr>
            <a:normAutofit fontScale="90000"/>
          </a:bodyPr>
          <a:lstStyle/>
          <a:p>
            <a:r>
              <a:rPr lang="en-US" dirty="0"/>
              <a:t>Immigration push and pull factors</a:t>
            </a:r>
          </a:p>
        </p:txBody>
      </p:sp>
      <p:sp>
        <p:nvSpPr>
          <p:cNvPr id="4" name="Footer Placeholder 3"/>
          <p:cNvSpPr>
            <a:spLocks noGrp="1"/>
          </p:cNvSpPr>
          <p:nvPr>
            <p:ph type="ftr" sz="quarter" idx="11"/>
          </p:nvPr>
        </p:nvSpPr>
        <p:spPr/>
        <p:txBody>
          <a:bodyPr/>
          <a:lstStyle/>
          <a:p>
            <a:r>
              <a:rPr lang="en-US" dirty="0"/>
              <a:t>The Economics of Immigration, by </a:t>
            </a:r>
            <a:r>
              <a:rPr lang="en-US" dirty="0" err="1"/>
              <a:t>Bansak</a:t>
            </a:r>
            <a:r>
              <a:rPr lang="en-US" dirty="0"/>
              <a:t>, Simpson &amp; </a:t>
            </a:r>
            <a:r>
              <a:rPr lang="en-US" dirty="0" err="1"/>
              <a:t>Zavodny</a:t>
            </a:r>
            <a:r>
              <a:rPr lang="en-US" dirty="0"/>
              <a:t> ©2015</a:t>
            </a:r>
          </a:p>
        </p:txBody>
      </p:sp>
      <p:sp>
        <p:nvSpPr>
          <p:cNvPr id="8" name="Right Arrow 7"/>
          <p:cNvSpPr/>
          <p:nvPr/>
        </p:nvSpPr>
        <p:spPr>
          <a:xfrm flipV="1">
            <a:off x="3048001" y="3175336"/>
            <a:ext cx="1740023" cy="885809"/>
          </a:xfrm>
          <a:prstGeom prst="rightArrow">
            <a:avLst/>
          </a:prstGeom>
          <a:solidFill>
            <a:schemeClr val="bg1">
              <a:lumMod val="85000"/>
            </a:schemeClr>
          </a:solidFill>
          <a:scene3d>
            <a:camera prst="orthographicFront"/>
            <a:lightRig rig="flat" dir="t"/>
          </a:scene3d>
          <a:sp3d prstMaterial="dkEdge">
            <a:bevelT w="8200" h="38100"/>
          </a:sp3d>
        </p:spPr>
        <p:style>
          <a:lnRef idx="0">
            <a:schemeClr val="lt1">
              <a:hueOff val="0"/>
              <a:satOff val="0"/>
              <a:lumOff val="0"/>
              <a:alphaOff val="0"/>
            </a:schemeClr>
          </a:lnRef>
          <a:fillRef idx="2">
            <a:scrgbClr r="0" g="0" b="0"/>
          </a:fillRef>
          <a:effectRef idx="1">
            <a:schemeClr val="accent1">
              <a:hueOff val="0"/>
              <a:satOff val="0"/>
              <a:lumOff val="0"/>
              <a:alphaOff val="0"/>
            </a:schemeClr>
          </a:effectRef>
          <a:fontRef idx="minor">
            <a:schemeClr val="dk1"/>
          </a:fontRef>
        </p:style>
        <p:txBody>
          <a:bodyPr/>
          <a:lstStyle/>
          <a:p>
            <a:endParaRPr lang="en-US"/>
          </a:p>
        </p:txBody>
      </p:sp>
    </p:spTree>
    <p:extLst>
      <p:ext uri="{BB962C8B-B14F-4D97-AF65-F5344CB8AC3E}">
        <p14:creationId xmlns:p14="http://schemas.microsoft.com/office/powerpoint/2010/main" val="170129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5F979-7799-4359-8317-5195CACC034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932B77-7077-4B1E-B3A8-114A62EE7C90}"/>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A702645-0E97-4E63-BA1B-D63F32C02E6B}"/>
              </a:ext>
            </a:extLst>
          </p:cNvPr>
          <p:cNvPicPr>
            <a:picLocks noChangeAspect="1"/>
          </p:cNvPicPr>
          <p:nvPr/>
        </p:nvPicPr>
        <p:blipFill>
          <a:blip r:embed="rId2"/>
          <a:stretch>
            <a:fillRect/>
          </a:stretch>
        </p:blipFill>
        <p:spPr>
          <a:xfrm>
            <a:off x="71437" y="128587"/>
            <a:ext cx="9001125" cy="6600825"/>
          </a:xfrm>
          <a:prstGeom prst="rect">
            <a:avLst/>
          </a:prstGeom>
        </p:spPr>
      </p:pic>
    </p:spTree>
    <p:extLst>
      <p:ext uri="{BB962C8B-B14F-4D97-AF65-F5344CB8AC3E}">
        <p14:creationId xmlns:p14="http://schemas.microsoft.com/office/powerpoint/2010/main" val="1795586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004048" y="1417638"/>
            <a:ext cx="3682752" cy="571202"/>
          </a:xfrm>
        </p:spPr>
        <p:txBody>
          <a:bodyPr>
            <a:normAutofit fontScale="90000"/>
          </a:bodyPr>
          <a:lstStyle/>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3660"/>
            <a:ext cx="7217328" cy="6707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0" y="6625542"/>
            <a:ext cx="3603334" cy="464915"/>
          </a:xfrm>
          <a:solidFill>
            <a:schemeClr val="bg1"/>
          </a:solidFill>
        </p:spPr>
        <p:txBody>
          <a:bodyPr>
            <a:normAutofit fontScale="62500" lnSpcReduction="20000"/>
          </a:bodyPr>
          <a:lstStyle/>
          <a:p>
            <a:pPr marL="0" indent="0">
              <a:buNone/>
            </a:pPr>
            <a:r>
              <a:rPr lang="en-US" sz="1400" b="1" dirty="0"/>
              <a:t>Source: </a:t>
            </a:r>
            <a:r>
              <a:rPr lang="en-US" sz="1400" b="1" dirty="0">
                <a:hlinkClick r:id="rId3"/>
              </a:rPr>
              <a:t>http://download.gsb.bund.de/BIB/global_flow/</a:t>
            </a:r>
            <a:endParaRPr lang="en-US" sz="1400" b="1" dirty="0"/>
          </a:p>
          <a:p>
            <a:pPr marL="0" indent="0">
              <a:buNone/>
            </a:pPr>
            <a:r>
              <a:rPr lang="en-US" sz="1400" b="1" dirty="0"/>
              <a:t> </a:t>
            </a:r>
            <a:br>
              <a:rPr lang="en-US" sz="1400" b="1" dirty="0"/>
            </a:br>
            <a:endParaRPr lang="cs-CZ" sz="1400" b="1" dirty="0"/>
          </a:p>
        </p:txBody>
      </p:sp>
    </p:spTree>
    <p:extLst>
      <p:ext uri="{BB962C8B-B14F-4D97-AF65-F5344CB8AC3E}">
        <p14:creationId xmlns:p14="http://schemas.microsoft.com/office/powerpoint/2010/main" val="116222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normAutofit fontScale="90000"/>
          </a:bodyPr>
          <a:lstStyle/>
          <a:p>
            <a:r>
              <a:rPr lang="en-GB" sz="3800" dirty="0"/>
              <a:t>Roy-</a:t>
            </a:r>
            <a:r>
              <a:rPr lang="en-GB" sz="3800" dirty="0" err="1"/>
              <a:t>Borjas</a:t>
            </a:r>
            <a:r>
              <a:rPr lang="en-GB" sz="3800" dirty="0"/>
              <a:t> Model – Selection of immigrants</a:t>
            </a:r>
          </a:p>
        </p:txBody>
      </p:sp>
      <p:sp>
        <p:nvSpPr>
          <p:cNvPr id="117763" name="Rectangle 3"/>
          <p:cNvSpPr>
            <a:spLocks noGrp="1" noChangeArrowheads="1"/>
          </p:cNvSpPr>
          <p:nvPr>
            <p:ph type="body" idx="1"/>
          </p:nvPr>
        </p:nvSpPr>
        <p:spPr>
          <a:xfrm>
            <a:off x="179512" y="1628800"/>
            <a:ext cx="9155360" cy="4525963"/>
          </a:xfrm>
        </p:spPr>
        <p:txBody>
          <a:bodyPr>
            <a:normAutofit fontScale="92500"/>
          </a:bodyPr>
          <a:lstStyle/>
          <a:p>
            <a:r>
              <a:rPr lang="en-GB" dirty="0"/>
              <a:t>Roy (OEP 1951); </a:t>
            </a:r>
            <a:r>
              <a:rPr lang="en-GB" dirty="0" err="1"/>
              <a:t>Borjas</a:t>
            </a:r>
            <a:r>
              <a:rPr lang="en-GB" dirty="0"/>
              <a:t> (AER 1987)</a:t>
            </a:r>
          </a:p>
          <a:p>
            <a:r>
              <a:rPr lang="en-GB" dirty="0"/>
              <a:t>Consider two countries, </a:t>
            </a:r>
            <a:r>
              <a:rPr lang="en-GB" i="1" dirty="0"/>
              <a:t>A</a:t>
            </a:r>
            <a:r>
              <a:rPr lang="en-GB" dirty="0"/>
              <a:t> and </a:t>
            </a:r>
            <a:r>
              <a:rPr lang="en-GB" i="1" dirty="0"/>
              <a:t>B</a:t>
            </a:r>
          </a:p>
          <a:p>
            <a:pPr lvl="1"/>
            <a:r>
              <a:rPr lang="en-GB" dirty="0"/>
              <a:t>Identical mean earnings</a:t>
            </a:r>
          </a:p>
          <a:p>
            <a:pPr lvl="1"/>
            <a:r>
              <a:rPr lang="en-GB" dirty="0"/>
              <a:t>Different income distributions: returns to human capital higher in </a:t>
            </a:r>
            <a:r>
              <a:rPr lang="en-GB" i="1" dirty="0"/>
              <a:t>A</a:t>
            </a:r>
            <a:endParaRPr lang="en-GB" dirty="0"/>
          </a:p>
          <a:p>
            <a:r>
              <a:rPr lang="en-GB" dirty="0"/>
              <a:t>Individual returns to migration depend on one’s skills</a:t>
            </a:r>
          </a:p>
          <a:p>
            <a:r>
              <a:rPr lang="en-GB" dirty="0"/>
              <a:t>In which country can skill</a:t>
            </a:r>
            <a:r>
              <a:rPr lang="sk-SK" dirty="0" err="1"/>
              <a:t>ed</a:t>
            </a:r>
            <a:r>
              <a:rPr lang="en-GB" dirty="0"/>
              <a:t> workers earn more?</a:t>
            </a:r>
          </a:p>
          <a:p>
            <a:pPr marL="457200" lvl="1" indent="0">
              <a:buNone/>
            </a:pPr>
            <a:r>
              <a:rPr lang="en-GB" dirty="0"/>
              <a:t>Migration patterns: </a:t>
            </a:r>
          </a:p>
          <a:p>
            <a:pPr lvl="1"/>
            <a:r>
              <a:rPr lang="en-GB" dirty="0"/>
              <a:t>Skilled migration to </a:t>
            </a:r>
            <a:r>
              <a:rPr lang="en-GB" i="1" dirty="0"/>
              <a:t>A </a:t>
            </a:r>
            <a:r>
              <a:rPr lang="en-GB" dirty="0"/>
              <a:t>and unskilled migration to </a:t>
            </a:r>
            <a:r>
              <a:rPr lang="en-GB" i="1" dirty="0"/>
              <a:t>B</a:t>
            </a:r>
            <a:endParaRPr lang="en-GB" dirty="0"/>
          </a:p>
        </p:txBody>
      </p:sp>
    </p:spTree>
    <p:extLst>
      <p:ext uri="{BB962C8B-B14F-4D97-AF65-F5344CB8AC3E}">
        <p14:creationId xmlns:p14="http://schemas.microsoft.com/office/powerpoint/2010/main" val="58431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7763">
                                            <p:txEl>
                                              <p:pRg st="6" end="6"/>
                                            </p:txEl>
                                          </p:spTgt>
                                        </p:tgtEl>
                                        <p:attrNameLst>
                                          <p:attrName>style.visibility</p:attrName>
                                        </p:attrNameLst>
                                      </p:cBhvr>
                                      <p:to>
                                        <p:strVal val="visible"/>
                                      </p:to>
                                    </p:set>
                                    <p:anim calcmode="lin" valueType="num">
                                      <p:cBhvr additive="base">
                                        <p:cTn id="7" dur="500" fill="hold"/>
                                        <p:tgtEl>
                                          <p:spTgt spid="11776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776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7763">
                                            <p:txEl>
                                              <p:pRg st="7" end="7"/>
                                            </p:txEl>
                                          </p:spTgt>
                                        </p:tgtEl>
                                        <p:attrNameLst>
                                          <p:attrName>style.visibility</p:attrName>
                                        </p:attrNameLst>
                                      </p:cBhvr>
                                      <p:to>
                                        <p:strVal val="visible"/>
                                      </p:to>
                                    </p:set>
                                    <p:anim calcmode="lin" valueType="num">
                                      <p:cBhvr additive="base">
                                        <p:cTn id="11" dur="500" fill="hold"/>
                                        <p:tgtEl>
                                          <p:spTgt spid="11776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77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16"/>
          <p:cNvSpPr>
            <a:spLocks noChangeArrowheads="1"/>
          </p:cNvSpPr>
          <p:nvPr/>
        </p:nvSpPr>
        <p:spPr bwMode="auto">
          <a:xfrm>
            <a:off x="1403648" y="4797152"/>
            <a:ext cx="6502722" cy="1015663"/>
          </a:xfrm>
          <a:prstGeom prst="rect">
            <a:avLst/>
          </a:prstGeom>
          <a:noFill/>
          <a:ln w="9525">
            <a:noFill/>
            <a:miter lim="800000"/>
            <a:headEnd/>
            <a:tailEnd/>
          </a:ln>
        </p:spPr>
        <p:txBody>
          <a:bodyPr wrap="square">
            <a:spAutoFit/>
          </a:bodyPr>
          <a:lstStyle/>
          <a:p>
            <a:r>
              <a:rPr lang="en-US" sz="2000" b="0" dirty="0">
                <a:solidFill>
                  <a:srgbClr val="275093"/>
                </a:solidFill>
                <a:cs typeface="Times New Roman" pitchFamily="18" charset="0"/>
              </a:rPr>
              <a:t>If immigrants have above-average skills, the immigrant flow is positively selected. If immigrants have below-average skills, the immigrant flow is negatively selected.</a:t>
            </a:r>
            <a:r>
              <a:rPr lang="en-US" sz="2000" b="0" dirty="0">
                <a:solidFill>
                  <a:srgbClr val="275093"/>
                </a:solidFill>
              </a:rPr>
              <a:t> </a:t>
            </a:r>
          </a:p>
        </p:txBody>
      </p:sp>
      <p:grpSp>
        <p:nvGrpSpPr>
          <p:cNvPr id="80" name="Group 2"/>
          <p:cNvGrpSpPr>
            <a:grpSpLocks noChangeAspect="1"/>
          </p:cNvGrpSpPr>
          <p:nvPr/>
        </p:nvGrpSpPr>
        <p:grpSpPr bwMode="auto">
          <a:xfrm>
            <a:off x="1295102" y="1255974"/>
            <a:ext cx="6813664" cy="3651473"/>
            <a:chOff x="0" y="0"/>
            <a:chExt cx="9375" cy="5025"/>
          </a:xfrm>
        </p:grpSpPr>
        <p:sp>
          <p:nvSpPr>
            <p:cNvPr id="81" name="AutoShape 3"/>
            <p:cNvSpPr>
              <a:spLocks noChangeAspect="1" noChangeArrowheads="1"/>
            </p:cNvSpPr>
            <p:nvPr/>
          </p:nvSpPr>
          <p:spPr bwMode="auto">
            <a:xfrm>
              <a:off x="0" y="0"/>
              <a:ext cx="8625" cy="5025"/>
            </a:xfrm>
            <a:prstGeom prst="rect">
              <a:avLst/>
            </a:prstGeom>
            <a:noFill/>
            <a:ln w="9525">
              <a:noFill/>
              <a:miter lim="800000"/>
              <a:headEnd/>
              <a:tailEnd/>
            </a:ln>
          </p:spPr>
          <p:txBody>
            <a:bodyPr/>
            <a:lstStyle/>
            <a:p>
              <a:endParaRPr lang="en-US" sz="2800" b="0"/>
            </a:p>
          </p:txBody>
        </p:sp>
        <p:sp>
          <p:nvSpPr>
            <p:cNvPr id="82" name="Freeform 4"/>
            <p:cNvSpPr>
              <a:spLocks/>
            </p:cNvSpPr>
            <p:nvPr/>
          </p:nvSpPr>
          <p:spPr bwMode="auto">
            <a:xfrm>
              <a:off x="1188" y="1038"/>
              <a:ext cx="6432" cy="3325"/>
            </a:xfrm>
            <a:custGeom>
              <a:avLst/>
              <a:gdLst>
                <a:gd name="T0" fmla="*/ 0 w 6432"/>
                <a:gd name="T1" fmla="*/ 3304 h 3325"/>
                <a:gd name="T2" fmla="*/ 0 w 6432"/>
                <a:gd name="T3" fmla="*/ 3304 h 3325"/>
                <a:gd name="T4" fmla="*/ 139 w 6432"/>
                <a:gd name="T5" fmla="*/ 2896 h 3325"/>
                <a:gd name="T6" fmla="*/ 279 w 6432"/>
                <a:gd name="T7" fmla="*/ 2514 h 3325"/>
                <a:gd name="T8" fmla="*/ 427 w 6432"/>
                <a:gd name="T9" fmla="*/ 2155 h 3325"/>
                <a:gd name="T10" fmla="*/ 573 w 6432"/>
                <a:gd name="T11" fmla="*/ 1825 h 3325"/>
                <a:gd name="T12" fmla="*/ 728 w 6432"/>
                <a:gd name="T13" fmla="*/ 1525 h 3325"/>
                <a:gd name="T14" fmla="*/ 888 w 6432"/>
                <a:gd name="T15" fmla="*/ 1257 h 3325"/>
                <a:gd name="T16" fmla="*/ 1046 w 6432"/>
                <a:gd name="T17" fmla="*/ 1009 h 3325"/>
                <a:gd name="T18" fmla="*/ 1211 w 6432"/>
                <a:gd name="T19" fmla="*/ 792 h 3325"/>
                <a:gd name="T20" fmla="*/ 1383 w 6432"/>
                <a:gd name="T21" fmla="*/ 599 h 3325"/>
                <a:gd name="T22" fmla="*/ 1552 w 6432"/>
                <a:gd name="T23" fmla="*/ 433 h 3325"/>
                <a:gd name="T24" fmla="*/ 1732 w 6432"/>
                <a:gd name="T25" fmla="*/ 294 h 3325"/>
                <a:gd name="T26" fmla="*/ 1911 w 6432"/>
                <a:gd name="T27" fmla="*/ 186 h 3325"/>
                <a:gd name="T28" fmla="*/ 2093 w 6432"/>
                <a:gd name="T29" fmla="*/ 98 h 3325"/>
                <a:gd name="T30" fmla="*/ 2282 w 6432"/>
                <a:gd name="T31" fmla="*/ 41 h 3325"/>
                <a:gd name="T32" fmla="*/ 2479 w 6432"/>
                <a:gd name="T33" fmla="*/ 5 h 3325"/>
                <a:gd name="T34" fmla="*/ 2675 w 6432"/>
                <a:gd name="T35" fmla="*/ 0 h 3325"/>
                <a:gd name="T36" fmla="*/ 2877 w 6432"/>
                <a:gd name="T37" fmla="*/ 20 h 3325"/>
                <a:gd name="T38" fmla="*/ 3088 w 6432"/>
                <a:gd name="T39" fmla="*/ 67 h 3325"/>
                <a:gd name="T40" fmla="*/ 3294 w 6432"/>
                <a:gd name="T41" fmla="*/ 134 h 3325"/>
                <a:gd name="T42" fmla="*/ 3510 w 6432"/>
                <a:gd name="T43" fmla="*/ 232 h 3325"/>
                <a:gd name="T44" fmla="*/ 3733 w 6432"/>
                <a:gd name="T45" fmla="*/ 356 h 3325"/>
                <a:gd name="T46" fmla="*/ 3953 w 6432"/>
                <a:gd name="T47" fmla="*/ 501 h 3325"/>
                <a:gd name="T48" fmla="*/ 4179 w 6432"/>
                <a:gd name="T49" fmla="*/ 676 h 3325"/>
                <a:gd name="T50" fmla="*/ 4412 w 6432"/>
                <a:gd name="T51" fmla="*/ 870 h 3325"/>
                <a:gd name="T52" fmla="*/ 4649 w 6432"/>
                <a:gd name="T53" fmla="*/ 1092 h 3325"/>
                <a:gd name="T54" fmla="*/ 4887 w 6432"/>
                <a:gd name="T55" fmla="*/ 1340 h 3325"/>
                <a:gd name="T56" fmla="*/ 5135 w 6432"/>
                <a:gd name="T57" fmla="*/ 1608 h 3325"/>
                <a:gd name="T58" fmla="*/ 5387 w 6432"/>
                <a:gd name="T59" fmla="*/ 1902 h 3325"/>
                <a:gd name="T60" fmla="*/ 5639 w 6432"/>
                <a:gd name="T61" fmla="*/ 2228 h 3325"/>
                <a:gd name="T62" fmla="*/ 5901 w 6432"/>
                <a:gd name="T63" fmla="*/ 2566 h 3325"/>
                <a:gd name="T64" fmla="*/ 6165 w 6432"/>
                <a:gd name="T65" fmla="*/ 2937 h 3325"/>
                <a:gd name="T66" fmla="*/ 6432 w 6432"/>
                <a:gd name="T67" fmla="*/ 3325 h 332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432"/>
                <a:gd name="T103" fmla="*/ 0 h 3325"/>
                <a:gd name="T104" fmla="*/ 6432 w 6432"/>
                <a:gd name="T105" fmla="*/ 3325 h 332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432" h="3325">
                  <a:moveTo>
                    <a:pt x="0" y="3304"/>
                  </a:moveTo>
                  <a:lnTo>
                    <a:pt x="0" y="3304"/>
                  </a:lnTo>
                  <a:lnTo>
                    <a:pt x="139" y="2896"/>
                  </a:lnTo>
                  <a:lnTo>
                    <a:pt x="279" y="2514"/>
                  </a:lnTo>
                  <a:lnTo>
                    <a:pt x="427" y="2155"/>
                  </a:lnTo>
                  <a:lnTo>
                    <a:pt x="573" y="1825"/>
                  </a:lnTo>
                  <a:lnTo>
                    <a:pt x="728" y="1525"/>
                  </a:lnTo>
                  <a:lnTo>
                    <a:pt x="888" y="1257"/>
                  </a:lnTo>
                  <a:lnTo>
                    <a:pt x="1046" y="1009"/>
                  </a:lnTo>
                  <a:lnTo>
                    <a:pt x="1211" y="792"/>
                  </a:lnTo>
                  <a:lnTo>
                    <a:pt x="1383" y="599"/>
                  </a:lnTo>
                  <a:lnTo>
                    <a:pt x="1552" y="433"/>
                  </a:lnTo>
                  <a:lnTo>
                    <a:pt x="1732" y="294"/>
                  </a:lnTo>
                  <a:lnTo>
                    <a:pt x="1911" y="186"/>
                  </a:lnTo>
                  <a:lnTo>
                    <a:pt x="2093" y="98"/>
                  </a:lnTo>
                  <a:lnTo>
                    <a:pt x="2282" y="41"/>
                  </a:lnTo>
                  <a:lnTo>
                    <a:pt x="2479" y="5"/>
                  </a:lnTo>
                  <a:lnTo>
                    <a:pt x="2675" y="0"/>
                  </a:lnTo>
                  <a:lnTo>
                    <a:pt x="2877" y="20"/>
                  </a:lnTo>
                  <a:lnTo>
                    <a:pt x="3088" y="67"/>
                  </a:lnTo>
                  <a:lnTo>
                    <a:pt x="3294" y="134"/>
                  </a:lnTo>
                  <a:lnTo>
                    <a:pt x="3510" y="232"/>
                  </a:lnTo>
                  <a:lnTo>
                    <a:pt x="3733" y="356"/>
                  </a:lnTo>
                  <a:lnTo>
                    <a:pt x="3953" y="501"/>
                  </a:lnTo>
                  <a:lnTo>
                    <a:pt x="4179" y="676"/>
                  </a:lnTo>
                  <a:lnTo>
                    <a:pt x="4412" y="870"/>
                  </a:lnTo>
                  <a:lnTo>
                    <a:pt x="4649" y="1092"/>
                  </a:lnTo>
                  <a:lnTo>
                    <a:pt x="4887" y="1340"/>
                  </a:lnTo>
                  <a:lnTo>
                    <a:pt x="5135" y="1608"/>
                  </a:lnTo>
                  <a:lnTo>
                    <a:pt x="5387" y="1902"/>
                  </a:lnTo>
                  <a:lnTo>
                    <a:pt x="5639" y="2228"/>
                  </a:lnTo>
                  <a:lnTo>
                    <a:pt x="5901" y="2566"/>
                  </a:lnTo>
                  <a:lnTo>
                    <a:pt x="6165" y="2937"/>
                  </a:lnTo>
                  <a:lnTo>
                    <a:pt x="6432" y="3325"/>
                  </a:lnTo>
                </a:path>
              </a:pathLst>
            </a:custGeom>
            <a:noFill/>
            <a:ln w="13335">
              <a:solidFill>
                <a:srgbClr val="000000"/>
              </a:solidFill>
              <a:prstDash val="solid"/>
              <a:round/>
              <a:headEnd/>
              <a:tailEnd/>
            </a:ln>
          </p:spPr>
          <p:txBody>
            <a:bodyPr/>
            <a:lstStyle/>
            <a:p>
              <a:endParaRPr lang="en-US" sz="2800"/>
            </a:p>
          </p:txBody>
        </p:sp>
        <p:sp>
          <p:nvSpPr>
            <p:cNvPr id="83" name="Line 5"/>
            <p:cNvSpPr>
              <a:spLocks noChangeShapeType="1"/>
            </p:cNvSpPr>
            <p:nvPr/>
          </p:nvSpPr>
          <p:spPr bwMode="auto">
            <a:xfrm>
              <a:off x="373" y="4358"/>
              <a:ext cx="8227" cy="1"/>
            </a:xfrm>
            <a:prstGeom prst="line">
              <a:avLst/>
            </a:prstGeom>
            <a:noFill/>
            <a:ln w="13335">
              <a:solidFill>
                <a:srgbClr val="000000"/>
              </a:solidFill>
              <a:round/>
              <a:headEnd/>
              <a:tailEnd/>
            </a:ln>
          </p:spPr>
          <p:txBody>
            <a:bodyPr/>
            <a:lstStyle/>
            <a:p>
              <a:endParaRPr lang="en-US" sz="2800"/>
            </a:p>
          </p:txBody>
        </p:sp>
        <p:sp>
          <p:nvSpPr>
            <p:cNvPr id="84" name="Rectangle 6"/>
            <p:cNvSpPr>
              <a:spLocks noChangeArrowheads="1"/>
            </p:cNvSpPr>
            <p:nvPr/>
          </p:nvSpPr>
          <p:spPr bwMode="auto">
            <a:xfrm>
              <a:off x="2338" y="1913"/>
              <a:ext cx="19" cy="144"/>
            </a:xfrm>
            <a:prstGeom prst="rect">
              <a:avLst/>
            </a:prstGeom>
            <a:solidFill>
              <a:srgbClr val="000000"/>
            </a:solidFill>
            <a:ln w="9525">
              <a:noFill/>
              <a:miter lim="800000"/>
              <a:headEnd/>
              <a:tailEnd/>
            </a:ln>
          </p:spPr>
          <p:txBody>
            <a:bodyPr/>
            <a:lstStyle/>
            <a:p>
              <a:endParaRPr lang="en-US" sz="2800" b="0"/>
            </a:p>
          </p:txBody>
        </p:sp>
        <p:sp>
          <p:nvSpPr>
            <p:cNvPr id="85" name="Rectangle 7"/>
            <p:cNvSpPr>
              <a:spLocks noChangeArrowheads="1"/>
            </p:cNvSpPr>
            <p:nvPr/>
          </p:nvSpPr>
          <p:spPr bwMode="auto">
            <a:xfrm>
              <a:off x="2338" y="2140"/>
              <a:ext cx="19" cy="145"/>
            </a:xfrm>
            <a:prstGeom prst="rect">
              <a:avLst/>
            </a:prstGeom>
            <a:solidFill>
              <a:srgbClr val="000000"/>
            </a:solidFill>
            <a:ln w="9525">
              <a:noFill/>
              <a:miter lim="800000"/>
              <a:headEnd/>
              <a:tailEnd/>
            </a:ln>
          </p:spPr>
          <p:txBody>
            <a:bodyPr/>
            <a:lstStyle/>
            <a:p>
              <a:endParaRPr lang="en-US" sz="2800" b="0"/>
            </a:p>
          </p:txBody>
        </p:sp>
        <p:sp>
          <p:nvSpPr>
            <p:cNvPr id="86" name="Rectangle 8"/>
            <p:cNvSpPr>
              <a:spLocks noChangeArrowheads="1"/>
            </p:cNvSpPr>
            <p:nvPr/>
          </p:nvSpPr>
          <p:spPr bwMode="auto">
            <a:xfrm>
              <a:off x="2338" y="2367"/>
              <a:ext cx="19" cy="145"/>
            </a:xfrm>
            <a:prstGeom prst="rect">
              <a:avLst/>
            </a:prstGeom>
            <a:solidFill>
              <a:srgbClr val="000000"/>
            </a:solidFill>
            <a:ln w="9525">
              <a:noFill/>
              <a:miter lim="800000"/>
              <a:headEnd/>
              <a:tailEnd/>
            </a:ln>
          </p:spPr>
          <p:txBody>
            <a:bodyPr/>
            <a:lstStyle/>
            <a:p>
              <a:endParaRPr lang="en-US" sz="2800" b="0"/>
            </a:p>
          </p:txBody>
        </p:sp>
        <p:sp>
          <p:nvSpPr>
            <p:cNvPr id="87" name="Rectangle 9"/>
            <p:cNvSpPr>
              <a:spLocks noChangeArrowheads="1"/>
            </p:cNvSpPr>
            <p:nvPr/>
          </p:nvSpPr>
          <p:spPr bwMode="auto">
            <a:xfrm>
              <a:off x="2338" y="2594"/>
              <a:ext cx="19" cy="145"/>
            </a:xfrm>
            <a:prstGeom prst="rect">
              <a:avLst/>
            </a:prstGeom>
            <a:solidFill>
              <a:srgbClr val="000000"/>
            </a:solidFill>
            <a:ln w="9525">
              <a:noFill/>
              <a:miter lim="800000"/>
              <a:headEnd/>
              <a:tailEnd/>
            </a:ln>
          </p:spPr>
          <p:txBody>
            <a:bodyPr/>
            <a:lstStyle/>
            <a:p>
              <a:endParaRPr lang="en-US" sz="2800" b="0"/>
            </a:p>
          </p:txBody>
        </p:sp>
        <p:sp>
          <p:nvSpPr>
            <p:cNvPr id="88" name="Rectangle 10"/>
            <p:cNvSpPr>
              <a:spLocks noChangeArrowheads="1"/>
            </p:cNvSpPr>
            <p:nvPr/>
          </p:nvSpPr>
          <p:spPr bwMode="auto">
            <a:xfrm>
              <a:off x="2338" y="2816"/>
              <a:ext cx="19" cy="145"/>
            </a:xfrm>
            <a:prstGeom prst="rect">
              <a:avLst/>
            </a:prstGeom>
            <a:solidFill>
              <a:srgbClr val="000000"/>
            </a:solidFill>
            <a:ln w="9525">
              <a:noFill/>
              <a:miter lim="800000"/>
              <a:headEnd/>
              <a:tailEnd/>
            </a:ln>
          </p:spPr>
          <p:txBody>
            <a:bodyPr/>
            <a:lstStyle/>
            <a:p>
              <a:endParaRPr lang="en-US" sz="2800" b="0"/>
            </a:p>
          </p:txBody>
        </p:sp>
        <p:sp>
          <p:nvSpPr>
            <p:cNvPr id="89" name="Rectangle 11"/>
            <p:cNvSpPr>
              <a:spLocks noChangeArrowheads="1"/>
            </p:cNvSpPr>
            <p:nvPr/>
          </p:nvSpPr>
          <p:spPr bwMode="auto">
            <a:xfrm>
              <a:off x="2338" y="3044"/>
              <a:ext cx="19" cy="149"/>
            </a:xfrm>
            <a:prstGeom prst="rect">
              <a:avLst/>
            </a:prstGeom>
            <a:solidFill>
              <a:srgbClr val="000000"/>
            </a:solidFill>
            <a:ln w="9525">
              <a:noFill/>
              <a:miter lim="800000"/>
              <a:headEnd/>
              <a:tailEnd/>
            </a:ln>
          </p:spPr>
          <p:txBody>
            <a:bodyPr/>
            <a:lstStyle/>
            <a:p>
              <a:endParaRPr lang="en-US" sz="2800" b="0"/>
            </a:p>
          </p:txBody>
        </p:sp>
        <p:sp>
          <p:nvSpPr>
            <p:cNvPr id="90" name="Rectangle 12"/>
            <p:cNvSpPr>
              <a:spLocks noChangeArrowheads="1"/>
            </p:cNvSpPr>
            <p:nvPr/>
          </p:nvSpPr>
          <p:spPr bwMode="auto">
            <a:xfrm>
              <a:off x="2338" y="3276"/>
              <a:ext cx="19" cy="144"/>
            </a:xfrm>
            <a:prstGeom prst="rect">
              <a:avLst/>
            </a:prstGeom>
            <a:solidFill>
              <a:srgbClr val="000000"/>
            </a:solidFill>
            <a:ln w="9525">
              <a:noFill/>
              <a:miter lim="800000"/>
              <a:headEnd/>
              <a:tailEnd/>
            </a:ln>
          </p:spPr>
          <p:txBody>
            <a:bodyPr/>
            <a:lstStyle/>
            <a:p>
              <a:endParaRPr lang="en-US" sz="2800" b="0"/>
            </a:p>
          </p:txBody>
        </p:sp>
        <p:sp>
          <p:nvSpPr>
            <p:cNvPr id="91" name="Rectangle 13"/>
            <p:cNvSpPr>
              <a:spLocks noChangeArrowheads="1"/>
            </p:cNvSpPr>
            <p:nvPr/>
          </p:nvSpPr>
          <p:spPr bwMode="auto">
            <a:xfrm>
              <a:off x="2338" y="3503"/>
              <a:ext cx="19" cy="142"/>
            </a:xfrm>
            <a:prstGeom prst="rect">
              <a:avLst/>
            </a:prstGeom>
            <a:solidFill>
              <a:srgbClr val="000000"/>
            </a:solidFill>
            <a:ln w="9525">
              <a:noFill/>
              <a:miter lim="800000"/>
              <a:headEnd/>
              <a:tailEnd/>
            </a:ln>
          </p:spPr>
          <p:txBody>
            <a:bodyPr/>
            <a:lstStyle/>
            <a:p>
              <a:endParaRPr lang="en-US" sz="2800" b="0"/>
            </a:p>
          </p:txBody>
        </p:sp>
        <p:sp>
          <p:nvSpPr>
            <p:cNvPr id="92" name="Rectangle 14"/>
            <p:cNvSpPr>
              <a:spLocks noChangeArrowheads="1"/>
            </p:cNvSpPr>
            <p:nvPr/>
          </p:nvSpPr>
          <p:spPr bwMode="auto">
            <a:xfrm>
              <a:off x="2338" y="3728"/>
              <a:ext cx="19" cy="144"/>
            </a:xfrm>
            <a:prstGeom prst="rect">
              <a:avLst/>
            </a:prstGeom>
            <a:solidFill>
              <a:srgbClr val="000000"/>
            </a:solidFill>
            <a:ln w="9525">
              <a:noFill/>
              <a:miter lim="800000"/>
              <a:headEnd/>
              <a:tailEnd/>
            </a:ln>
          </p:spPr>
          <p:txBody>
            <a:bodyPr/>
            <a:lstStyle/>
            <a:p>
              <a:endParaRPr lang="en-US" sz="2800" b="0"/>
            </a:p>
          </p:txBody>
        </p:sp>
        <p:sp>
          <p:nvSpPr>
            <p:cNvPr id="93" name="Rectangle 15"/>
            <p:cNvSpPr>
              <a:spLocks noChangeArrowheads="1"/>
            </p:cNvSpPr>
            <p:nvPr/>
          </p:nvSpPr>
          <p:spPr bwMode="auto">
            <a:xfrm>
              <a:off x="2338" y="3955"/>
              <a:ext cx="19" cy="144"/>
            </a:xfrm>
            <a:prstGeom prst="rect">
              <a:avLst/>
            </a:prstGeom>
            <a:solidFill>
              <a:srgbClr val="000000"/>
            </a:solidFill>
            <a:ln w="9525">
              <a:noFill/>
              <a:miter lim="800000"/>
              <a:headEnd/>
              <a:tailEnd/>
            </a:ln>
          </p:spPr>
          <p:txBody>
            <a:bodyPr/>
            <a:lstStyle/>
            <a:p>
              <a:endParaRPr lang="en-US" sz="2800" b="0"/>
            </a:p>
          </p:txBody>
        </p:sp>
        <p:sp>
          <p:nvSpPr>
            <p:cNvPr id="94" name="Rectangle 16"/>
            <p:cNvSpPr>
              <a:spLocks noChangeArrowheads="1"/>
            </p:cNvSpPr>
            <p:nvPr/>
          </p:nvSpPr>
          <p:spPr bwMode="auto">
            <a:xfrm>
              <a:off x="2338" y="4182"/>
              <a:ext cx="19" cy="145"/>
            </a:xfrm>
            <a:prstGeom prst="rect">
              <a:avLst/>
            </a:prstGeom>
            <a:solidFill>
              <a:srgbClr val="000000"/>
            </a:solidFill>
            <a:ln w="9525">
              <a:noFill/>
              <a:miter lim="800000"/>
              <a:headEnd/>
              <a:tailEnd/>
            </a:ln>
          </p:spPr>
          <p:txBody>
            <a:bodyPr/>
            <a:lstStyle/>
            <a:p>
              <a:endParaRPr lang="en-US" sz="2800" b="0"/>
            </a:p>
          </p:txBody>
        </p:sp>
        <p:sp>
          <p:nvSpPr>
            <p:cNvPr id="95" name="Rectangle 17"/>
            <p:cNvSpPr>
              <a:spLocks noChangeArrowheads="1"/>
            </p:cNvSpPr>
            <p:nvPr/>
          </p:nvSpPr>
          <p:spPr bwMode="auto">
            <a:xfrm>
              <a:off x="5692" y="2006"/>
              <a:ext cx="22" cy="144"/>
            </a:xfrm>
            <a:prstGeom prst="rect">
              <a:avLst/>
            </a:prstGeom>
            <a:solidFill>
              <a:srgbClr val="000000"/>
            </a:solidFill>
            <a:ln w="9525">
              <a:noFill/>
              <a:miter lim="800000"/>
              <a:headEnd/>
              <a:tailEnd/>
            </a:ln>
          </p:spPr>
          <p:txBody>
            <a:bodyPr/>
            <a:lstStyle/>
            <a:p>
              <a:endParaRPr lang="en-US" sz="2800" b="0"/>
            </a:p>
          </p:txBody>
        </p:sp>
        <p:sp>
          <p:nvSpPr>
            <p:cNvPr id="96" name="Rectangle 18"/>
            <p:cNvSpPr>
              <a:spLocks noChangeArrowheads="1"/>
            </p:cNvSpPr>
            <p:nvPr/>
          </p:nvSpPr>
          <p:spPr bwMode="auto">
            <a:xfrm>
              <a:off x="5692" y="2233"/>
              <a:ext cx="22" cy="145"/>
            </a:xfrm>
            <a:prstGeom prst="rect">
              <a:avLst/>
            </a:prstGeom>
            <a:solidFill>
              <a:srgbClr val="000000"/>
            </a:solidFill>
            <a:ln w="9525">
              <a:noFill/>
              <a:miter lim="800000"/>
              <a:headEnd/>
              <a:tailEnd/>
            </a:ln>
          </p:spPr>
          <p:txBody>
            <a:bodyPr/>
            <a:lstStyle/>
            <a:p>
              <a:endParaRPr lang="en-US" sz="2800" b="0"/>
            </a:p>
          </p:txBody>
        </p:sp>
        <p:sp>
          <p:nvSpPr>
            <p:cNvPr id="97" name="Rectangle 19"/>
            <p:cNvSpPr>
              <a:spLocks noChangeArrowheads="1"/>
            </p:cNvSpPr>
            <p:nvPr/>
          </p:nvSpPr>
          <p:spPr bwMode="auto">
            <a:xfrm>
              <a:off x="5692" y="2455"/>
              <a:ext cx="22" cy="145"/>
            </a:xfrm>
            <a:prstGeom prst="rect">
              <a:avLst/>
            </a:prstGeom>
            <a:solidFill>
              <a:srgbClr val="000000"/>
            </a:solidFill>
            <a:ln w="9525">
              <a:noFill/>
              <a:miter lim="800000"/>
              <a:headEnd/>
              <a:tailEnd/>
            </a:ln>
          </p:spPr>
          <p:txBody>
            <a:bodyPr/>
            <a:lstStyle/>
            <a:p>
              <a:endParaRPr lang="en-US" sz="2800" b="0"/>
            </a:p>
          </p:txBody>
        </p:sp>
        <p:sp>
          <p:nvSpPr>
            <p:cNvPr id="98" name="Rectangle 20"/>
            <p:cNvSpPr>
              <a:spLocks noChangeArrowheads="1"/>
            </p:cNvSpPr>
            <p:nvPr/>
          </p:nvSpPr>
          <p:spPr bwMode="auto">
            <a:xfrm>
              <a:off x="5692" y="2682"/>
              <a:ext cx="22" cy="145"/>
            </a:xfrm>
            <a:prstGeom prst="rect">
              <a:avLst/>
            </a:prstGeom>
            <a:solidFill>
              <a:srgbClr val="000000"/>
            </a:solidFill>
            <a:ln w="9525">
              <a:noFill/>
              <a:miter lim="800000"/>
              <a:headEnd/>
              <a:tailEnd/>
            </a:ln>
          </p:spPr>
          <p:txBody>
            <a:bodyPr/>
            <a:lstStyle/>
            <a:p>
              <a:endParaRPr lang="en-US" sz="2800" b="0"/>
            </a:p>
          </p:txBody>
        </p:sp>
        <p:sp>
          <p:nvSpPr>
            <p:cNvPr id="99" name="Rectangle 21"/>
            <p:cNvSpPr>
              <a:spLocks noChangeArrowheads="1"/>
            </p:cNvSpPr>
            <p:nvPr/>
          </p:nvSpPr>
          <p:spPr bwMode="auto">
            <a:xfrm>
              <a:off x="5692" y="2909"/>
              <a:ext cx="22" cy="145"/>
            </a:xfrm>
            <a:prstGeom prst="rect">
              <a:avLst/>
            </a:prstGeom>
            <a:solidFill>
              <a:srgbClr val="000000"/>
            </a:solidFill>
            <a:ln w="9525">
              <a:noFill/>
              <a:miter lim="800000"/>
              <a:headEnd/>
              <a:tailEnd/>
            </a:ln>
          </p:spPr>
          <p:txBody>
            <a:bodyPr/>
            <a:lstStyle/>
            <a:p>
              <a:endParaRPr lang="en-US" sz="2800" b="0"/>
            </a:p>
          </p:txBody>
        </p:sp>
        <p:sp>
          <p:nvSpPr>
            <p:cNvPr id="100" name="Rectangle 22"/>
            <p:cNvSpPr>
              <a:spLocks noChangeArrowheads="1"/>
            </p:cNvSpPr>
            <p:nvPr/>
          </p:nvSpPr>
          <p:spPr bwMode="auto">
            <a:xfrm>
              <a:off x="5692" y="3137"/>
              <a:ext cx="22" cy="149"/>
            </a:xfrm>
            <a:prstGeom prst="rect">
              <a:avLst/>
            </a:prstGeom>
            <a:solidFill>
              <a:srgbClr val="000000"/>
            </a:solidFill>
            <a:ln w="9525">
              <a:noFill/>
              <a:miter lim="800000"/>
              <a:headEnd/>
              <a:tailEnd/>
            </a:ln>
          </p:spPr>
          <p:txBody>
            <a:bodyPr/>
            <a:lstStyle/>
            <a:p>
              <a:endParaRPr lang="en-US" sz="2800" b="0"/>
            </a:p>
          </p:txBody>
        </p:sp>
        <p:sp>
          <p:nvSpPr>
            <p:cNvPr id="101" name="Rectangle 23"/>
            <p:cNvSpPr>
              <a:spLocks noChangeArrowheads="1"/>
            </p:cNvSpPr>
            <p:nvPr/>
          </p:nvSpPr>
          <p:spPr bwMode="auto">
            <a:xfrm>
              <a:off x="5692" y="3369"/>
              <a:ext cx="22" cy="142"/>
            </a:xfrm>
            <a:prstGeom prst="rect">
              <a:avLst/>
            </a:prstGeom>
            <a:solidFill>
              <a:srgbClr val="000000"/>
            </a:solidFill>
            <a:ln w="9525">
              <a:noFill/>
              <a:miter lim="800000"/>
              <a:headEnd/>
              <a:tailEnd/>
            </a:ln>
          </p:spPr>
          <p:txBody>
            <a:bodyPr/>
            <a:lstStyle/>
            <a:p>
              <a:endParaRPr lang="en-US" sz="2800" b="0"/>
            </a:p>
          </p:txBody>
        </p:sp>
        <p:sp>
          <p:nvSpPr>
            <p:cNvPr id="102" name="Rectangle 24"/>
            <p:cNvSpPr>
              <a:spLocks noChangeArrowheads="1"/>
            </p:cNvSpPr>
            <p:nvPr/>
          </p:nvSpPr>
          <p:spPr bwMode="auto">
            <a:xfrm>
              <a:off x="5692" y="3593"/>
              <a:ext cx="22" cy="145"/>
            </a:xfrm>
            <a:prstGeom prst="rect">
              <a:avLst/>
            </a:prstGeom>
            <a:solidFill>
              <a:srgbClr val="000000"/>
            </a:solidFill>
            <a:ln w="9525">
              <a:noFill/>
              <a:miter lim="800000"/>
              <a:headEnd/>
              <a:tailEnd/>
            </a:ln>
          </p:spPr>
          <p:txBody>
            <a:bodyPr/>
            <a:lstStyle/>
            <a:p>
              <a:endParaRPr lang="en-US" sz="2800" b="0"/>
            </a:p>
          </p:txBody>
        </p:sp>
        <p:sp>
          <p:nvSpPr>
            <p:cNvPr id="103" name="Rectangle 25"/>
            <p:cNvSpPr>
              <a:spLocks noChangeArrowheads="1"/>
            </p:cNvSpPr>
            <p:nvPr/>
          </p:nvSpPr>
          <p:spPr bwMode="auto">
            <a:xfrm>
              <a:off x="5692" y="3821"/>
              <a:ext cx="22" cy="144"/>
            </a:xfrm>
            <a:prstGeom prst="rect">
              <a:avLst/>
            </a:prstGeom>
            <a:solidFill>
              <a:srgbClr val="000000"/>
            </a:solidFill>
            <a:ln w="9525">
              <a:noFill/>
              <a:miter lim="800000"/>
              <a:headEnd/>
              <a:tailEnd/>
            </a:ln>
          </p:spPr>
          <p:txBody>
            <a:bodyPr/>
            <a:lstStyle/>
            <a:p>
              <a:endParaRPr lang="en-US" sz="2800" b="0"/>
            </a:p>
          </p:txBody>
        </p:sp>
        <p:sp>
          <p:nvSpPr>
            <p:cNvPr id="104" name="Rectangle 26"/>
            <p:cNvSpPr>
              <a:spLocks noChangeArrowheads="1"/>
            </p:cNvSpPr>
            <p:nvPr/>
          </p:nvSpPr>
          <p:spPr bwMode="auto">
            <a:xfrm>
              <a:off x="5692" y="4048"/>
              <a:ext cx="22" cy="144"/>
            </a:xfrm>
            <a:prstGeom prst="rect">
              <a:avLst/>
            </a:prstGeom>
            <a:solidFill>
              <a:srgbClr val="000000"/>
            </a:solidFill>
            <a:ln w="9525">
              <a:noFill/>
              <a:miter lim="800000"/>
              <a:headEnd/>
              <a:tailEnd/>
            </a:ln>
          </p:spPr>
          <p:txBody>
            <a:bodyPr/>
            <a:lstStyle/>
            <a:p>
              <a:endParaRPr lang="en-US" sz="2800" b="0"/>
            </a:p>
          </p:txBody>
        </p:sp>
        <p:sp>
          <p:nvSpPr>
            <p:cNvPr id="105" name="Rectangle 27"/>
            <p:cNvSpPr>
              <a:spLocks noChangeArrowheads="1"/>
            </p:cNvSpPr>
            <p:nvPr/>
          </p:nvSpPr>
          <p:spPr bwMode="auto">
            <a:xfrm>
              <a:off x="5692" y="4275"/>
              <a:ext cx="22" cy="83"/>
            </a:xfrm>
            <a:prstGeom prst="rect">
              <a:avLst/>
            </a:prstGeom>
            <a:solidFill>
              <a:srgbClr val="000000"/>
            </a:solidFill>
            <a:ln w="9525">
              <a:noFill/>
              <a:miter lim="800000"/>
              <a:headEnd/>
              <a:tailEnd/>
            </a:ln>
          </p:spPr>
          <p:txBody>
            <a:bodyPr/>
            <a:lstStyle/>
            <a:p>
              <a:endParaRPr lang="en-US" sz="2800" b="0"/>
            </a:p>
          </p:txBody>
        </p:sp>
        <p:sp>
          <p:nvSpPr>
            <p:cNvPr id="106" name="Line 28"/>
            <p:cNvSpPr>
              <a:spLocks noChangeShapeType="1"/>
            </p:cNvSpPr>
            <p:nvPr/>
          </p:nvSpPr>
          <p:spPr bwMode="auto">
            <a:xfrm>
              <a:off x="2158" y="2187"/>
              <a:ext cx="1" cy="2171"/>
            </a:xfrm>
            <a:prstGeom prst="line">
              <a:avLst/>
            </a:prstGeom>
            <a:noFill/>
            <a:ln w="5715">
              <a:solidFill>
                <a:srgbClr val="000000"/>
              </a:solidFill>
              <a:round/>
              <a:headEnd/>
              <a:tailEnd/>
            </a:ln>
          </p:spPr>
          <p:txBody>
            <a:bodyPr/>
            <a:lstStyle/>
            <a:p>
              <a:endParaRPr lang="en-US" sz="2800"/>
            </a:p>
          </p:txBody>
        </p:sp>
        <p:sp>
          <p:nvSpPr>
            <p:cNvPr id="107" name="Line 29"/>
            <p:cNvSpPr>
              <a:spLocks noChangeShapeType="1"/>
            </p:cNvSpPr>
            <p:nvPr/>
          </p:nvSpPr>
          <p:spPr bwMode="auto">
            <a:xfrm>
              <a:off x="1945" y="2491"/>
              <a:ext cx="1" cy="1882"/>
            </a:xfrm>
            <a:prstGeom prst="line">
              <a:avLst/>
            </a:prstGeom>
            <a:noFill/>
            <a:ln w="5715">
              <a:solidFill>
                <a:srgbClr val="000000"/>
              </a:solidFill>
              <a:round/>
              <a:headEnd/>
              <a:tailEnd/>
            </a:ln>
          </p:spPr>
          <p:txBody>
            <a:bodyPr/>
            <a:lstStyle/>
            <a:p>
              <a:endParaRPr lang="en-US" sz="2800"/>
            </a:p>
          </p:txBody>
        </p:sp>
        <p:sp>
          <p:nvSpPr>
            <p:cNvPr id="108" name="Line 30"/>
            <p:cNvSpPr>
              <a:spLocks noChangeShapeType="1"/>
            </p:cNvSpPr>
            <p:nvPr/>
          </p:nvSpPr>
          <p:spPr bwMode="auto">
            <a:xfrm>
              <a:off x="1734" y="2940"/>
              <a:ext cx="1" cy="1418"/>
            </a:xfrm>
            <a:prstGeom prst="line">
              <a:avLst/>
            </a:prstGeom>
            <a:noFill/>
            <a:ln w="5715">
              <a:solidFill>
                <a:srgbClr val="000000"/>
              </a:solidFill>
              <a:round/>
              <a:headEnd/>
              <a:tailEnd/>
            </a:ln>
          </p:spPr>
          <p:txBody>
            <a:bodyPr/>
            <a:lstStyle/>
            <a:p>
              <a:endParaRPr lang="en-US" sz="2800"/>
            </a:p>
          </p:txBody>
        </p:sp>
        <p:sp>
          <p:nvSpPr>
            <p:cNvPr id="109" name="Line 31"/>
            <p:cNvSpPr>
              <a:spLocks noChangeShapeType="1"/>
            </p:cNvSpPr>
            <p:nvPr/>
          </p:nvSpPr>
          <p:spPr bwMode="auto">
            <a:xfrm>
              <a:off x="1545" y="3405"/>
              <a:ext cx="1" cy="953"/>
            </a:xfrm>
            <a:prstGeom prst="line">
              <a:avLst/>
            </a:prstGeom>
            <a:noFill/>
            <a:ln w="5715">
              <a:solidFill>
                <a:srgbClr val="000000"/>
              </a:solidFill>
              <a:round/>
              <a:headEnd/>
              <a:tailEnd/>
            </a:ln>
          </p:spPr>
          <p:txBody>
            <a:bodyPr/>
            <a:lstStyle/>
            <a:p>
              <a:endParaRPr lang="en-US" sz="2800"/>
            </a:p>
          </p:txBody>
        </p:sp>
        <p:sp>
          <p:nvSpPr>
            <p:cNvPr id="110" name="Line 32"/>
            <p:cNvSpPr>
              <a:spLocks noChangeShapeType="1"/>
            </p:cNvSpPr>
            <p:nvPr/>
          </p:nvSpPr>
          <p:spPr bwMode="auto">
            <a:xfrm>
              <a:off x="1334" y="3950"/>
              <a:ext cx="1" cy="408"/>
            </a:xfrm>
            <a:prstGeom prst="line">
              <a:avLst/>
            </a:prstGeom>
            <a:noFill/>
            <a:ln w="5715">
              <a:solidFill>
                <a:srgbClr val="000000"/>
              </a:solidFill>
              <a:round/>
              <a:headEnd/>
              <a:tailEnd/>
            </a:ln>
          </p:spPr>
          <p:txBody>
            <a:bodyPr/>
            <a:lstStyle/>
            <a:p>
              <a:endParaRPr lang="en-US" sz="2800"/>
            </a:p>
          </p:txBody>
        </p:sp>
        <p:sp>
          <p:nvSpPr>
            <p:cNvPr id="111" name="Line 33"/>
            <p:cNvSpPr>
              <a:spLocks noChangeShapeType="1"/>
            </p:cNvSpPr>
            <p:nvPr/>
          </p:nvSpPr>
          <p:spPr bwMode="auto">
            <a:xfrm flipV="1">
              <a:off x="5704" y="2300"/>
              <a:ext cx="277" cy="155"/>
            </a:xfrm>
            <a:prstGeom prst="line">
              <a:avLst/>
            </a:prstGeom>
            <a:noFill/>
            <a:ln w="5715">
              <a:solidFill>
                <a:srgbClr val="000000"/>
              </a:solidFill>
              <a:round/>
              <a:headEnd/>
              <a:tailEnd/>
            </a:ln>
          </p:spPr>
          <p:txBody>
            <a:bodyPr/>
            <a:lstStyle/>
            <a:p>
              <a:endParaRPr lang="en-US" sz="2800"/>
            </a:p>
          </p:txBody>
        </p:sp>
        <p:sp>
          <p:nvSpPr>
            <p:cNvPr id="112" name="Line 34"/>
            <p:cNvSpPr>
              <a:spLocks noChangeShapeType="1"/>
            </p:cNvSpPr>
            <p:nvPr/>
          </p:nvSpPr>
          <p:spPr bwMode="auto">
            <a:xfrm flipV="1">
              <a:off x="5704" y="2491"/>
              <a:ext cx="495" cy="279"/>
            </a:xfrm>
            <a:prstGeom prst="line">
              <a:avLst/>
            </a:prstGeom>
            <a:noFill/>
            <a:ln w="5715">
              <a:solidFill>
                <a:srgbClr val="000000"/>
              </a:solidFill>
              <a:round/>
              <a:headEnd/>
              <a:tailEnd/>
            </a:ln>
          </p:spPr>
          <p:txBody>
            <a:bodyPr/>
            <a:lstStyle/>
            <a:p>
              <a:endParaRPr lang="en-US" sz="2800"/>
            </a:p>
          </p:txBody>
        </p:sp>
        <p:sp>
          <p:nvSpPr>
            <p:cNvPr id="113" name="Line 35"/>
            <p:cNvSpPr>
              <a:spLocks noChangeShapeType="1"/>
            </p:cNvSpPr>
            <p:nvPr/>
          </p:nvSpPr>
          <p:spPr bwMode="auto">
            <a:xfrm flipV="1">
              <a:off x="5719" y="2698"/>
              <a:ext cx="645" cy="371"/>
            </a:xfrm>
            <a:prstGeom prst="line">
              <a:avLst/>
            </a:prstGeom>
            <a:noFill/>
            <a:ln w="5715">
              <a:solidFill>
                <a:srgbClr val="000000"/>
              </a:solidFill>
              <a:round/>
              <a:headEnd/>
              <a:tailEnd/>
            </a:ln>
          </p:spPr>
          <p:txBody>
            <a:bodyPr/>
            <a:lstStyle/>
            <a:p>
              <a:endParaRPr lang="en-US" sz="2800"/>
            </a:p>
          </p:txBody>
        </p:sp>
        <p:sp>
          <p:nvSpPr>
            <p:cNvPr id="114" name="Line 36"/>
            <p:cNvSpPr>
              <a:spLocks noChangeShapeType="1"/>
            </p:cNvSpPr>
            <p:nvPr/>
          </p:nvSpPr>
          <p:spPr bwMode="auto">
            <a:xfrm flipV="1">
              <a:off x="5704" y="2920"/>
              <a:ext cx="871" cy="500"/>
            </a:xfrm>
            <a:prstGeom prst="line">
              <a:avLst/>
            </a:prstGeom>
            <a:noFill/>
            <a:ln w="5715">
              <a:solidFill>
                <a:srgbClr val="000000"/>
              </a:solidFill>
              <a:round/>
              <a:headEnd/>
              <a:tailEnd/>
            </a:ln>
          </p:spPr>
          <p:txBody>
            <a:bodyPr/>
            <a:lstStyle/>
            <a:p>
              <a:endParaRPr lang="en-US" sz="2800"/>
            </a:p>
          </p:txBody>
        </p:sp>
        <p:sp>
          <p:nvSpPr>
            <p:cNvPr id="115" name="Line 37"/>
            <p:cNvSpPr>
              <a:spLocks noChangeShapeType="1"/>
            </p:cNvSpPr>
            <p:nvPr/>
          </p:nvSpPr>
          <p:spPr bwMode="auto">
            <a:xfrm flipV="1">
              <a:off x="5704" y="3178"/>
              <a:ext cx="1060" cy="612"/>
            </a:xfrm>
            <a:prstGeom prst="line">
              <a:avLst/>
            </a:prstGeom>
            <a:noFill/>
            <a:ln w="5715">
              <a:solidFill>
                <a:srgbClr val="000000"/>
              </a:solidFill>
              <a:round/>
              <a:headEnd/>
              <a:tailEnd/>
            </a:ln>
          </p:spPr>
          <p:txBody>
            <a:bodyPr/>
            <a:lstStyle/>
            <a:p>
              <a:endParaRPr lang="en-US" sz="2800"/>
            </a:p>
          </p:txBody>
        </p:sp>
        <p:sp>
          <p:nvSpPr>
            <p:cNvPr id="116" name="Line 38"/>
            <p:cNvSpPr>
              <a:spLocks noChangeShapeType="1"/>
            </p:cNvSpPr>
            <p:nvPr/>
          </p:nvSpPr>
          <p:spPr bwMode="auto">
            <a:xfrm flipV="1">
              <a:off x="5719" y="3436"/>
              <a:ext cx="1256" cy="725"/>
            </a:xfrm>
            <a:prstGeom prst="line">
              <a:avLst/>
            </a:prstGeom>
            <a:noFill/>
            <a:ln w="5715">
              <a:solidFill>
                <a:srgbClr val="000000"/>
              </a:solidFill>
              <a:round/>
              <a:headEnd/>
              <a:tailEnd/>
            </a:ln>
          </p:spPr>
          <p:txBody>
            <a:bodyPr/>
            <a:lstStyle/>
            <a:p>
              <a:endParaRPr lang="en-US" sz="2800"/>
            </a:p>
          </p:txBody>
        </p:sp>
        <p:sp>
          <p:nvSpPr>
            <p:cNvPr id="117" name="Line 39"/>
            <p:cNvSpPr>
              <a:spLocks noChangeShapeType="1"/>
            </p:cNvSpPr>
            <p:nvPr/>
          </p:nvSpPr>
          <p:spPr bwMode="auto">
            <a:xfrm flipV="1">
              <a:off x="6027" y="3702"/>
              <a:ext cx="1125" cy="656"/>
            </a:xfrm>
            <a:prstGeom prst="line">
              <a:avLst/>
            </a:prstGeom>
            <a:noFill/>
            <a:ln w="5715">
              <a:solidFill>
                <a:srgbClr val="000000"/>
              </a:solidFill>
              <a:round/>
              <a:headEnd/>
              <a:tailEnd/>
            </a:ln>
          </p:spPr>
          <p:txBody>
            <a:bodyPr/>
            <a:lstStyle/>
            <a:p>
              <a:endParaRPr lang="en-US" sz="2800"/>
            </a:p>
          </p:txBody>
        </p:sp>
        <p:sp>
          <p:nvSpPr>
            <p:cNvPr id="118" name="Line 40"/>
            <p:cNvSpPr>
              <a:spLocks noChangeShapeType="1"/>
            </p:cNvSpPr>
            <p:nvPr/>
          </p:nvSpPr>
          <p:spPr bwMode="auto">
            <a:xfrm flipV="1">
              <a:off x="6558" y="3908"/>
              <a:ext cx="773" cy="450"/>
            </a:xfrm>
            <a:prstGeom prst="line">
              <a:avLst/>
            </a:prstGeom>
            <a:noFill/>
            <a:ln w="5715">
              <a:solidFill>
                <a:srgbClr val="000000"/>
              </a:solidFill>
              <a:round/>
              <a:headEnd/>
              <a:tailEnd/>
            </a:ln>
          </p:spPr>
          <p:txBody>
            <a:bodyPr/>
            <a:lstStyle/>
            <a:p>
              <a:endParaRPr lang="en-US" sz="2800"/>
            </a:p>
          </p:txBody>
        </p:sp>
        <p:sp>
          <p:nvSpPr>
            <p:cNvPr id="119" name="Line 41"/>
            <p:cNvSpPr>
              <a:spLocks noChangeShapeType="1"/>
            </p:cNvSpPr>
            <p:nvPr/>
          </p:nvSpPr>
          <p:spPr bwMode="auto">
            <a:xfrm flipV="1">
              <a:off x="7089" y="4141"/>
              <a:ext cx="366" cy="217"/>
            </a:xfrm>
            <a:prstGeom prst="line">
              <a:avLst/>
            </a:prstGeom>
            <a:noFill/>
            <a:ln w="5715">
              <a:solidFill>
                <a:srgbClr val="000000"/>
              </a:solidFill>
              <a:round/>
              <a:headEnd/>
              <a:tailEnd/>
            </a:ln>
          </p:spPr>
          <p:txBody>
            <a:bodyPr/>
            <a:lstStyle/>
            <a:p>
              <a:endParaRPr lang="en-US" sz="2800"/>
            </a:p>
          </p:txBody>
        </p:sp>
        <p:sp>
          <p:nvSpPr>
            <p:cNvPr id="120" name="Line 42"/>
            <p:cNvSpPr>
              <a:spLocks noChangeShapeType="1"/>
            </p:cNvSpPr>
            <p:nvPr/>
          </p:nvSpPr>
          <p:spPr bwMode="auto">
            <a:xfrm>
              <a:off x="2682" y="955"/>
              <a:ext cx="2047" cy="1"/>
            </a:xfrm>
            <a:prstGeom prst="line">
              <a:avLst/>
            </a:prstGeom>
            <a:noFill/>
            <a:ln w="9525">
              <a:noFill/>
              <a:round/>
              <a:headEnd/>
              <a:tailEnd/>
            </a:ln>
          </p:spPr>
          <p:txBody>
            <a:bodyPr/>
            <a:lstStyle/>
            <a:p>
              <a:endParaRPr lang="en-US" sz="2800"/>
            </a:p>
          </p:txBody>
        </p:sp>
        <p:sp>
          <p:nvSpPr>
            <p:cNvPr id="125" name="Freeform 47"/>
            <p:cNvSpPr>
              <a:spLocks noEditPoints="1"/>
            </p:cNvSpPr>
            <p:nvPr/>
          </p:nvSpPr>
          <p:spPr bwMode="auto">
            <a:xfrm>
              <a:off x="6216" y="1567"/>
              <a:ext cx="338" cy="835"/>
            </a:xfrm>
            <a:custGeom>
              <a:avLst/>
              <a:gdLst>
                <a:gd name="T0" fmla="*/ 224 w 224"/>
                <a:gd name="T1" fmla="*/ 15 h 534"/>
                <a:gd name="T2" fmla="*/ 37 w 224"/>
                <a:gd name="T3" fmla="*/ 519 h 534"/>
                <a:gd name="T4" fmla="*/ 34 w 224"/>
                <a:gd name="T5" fmla="*/ 524 h 534"/>
                <a:gd name="T6" fmla="*/ 30 w 224"/>
                <a:gd name="T7" fmla="*/ 526 h 534"/>
                <a:gd name="T8" fmla="*/ 27 w 224"/>
                <a:gd name="T9" fmla="*/ 526 h 534"/>
                <a:gd name="T10" fmla="*/ 22 w 224"/>
                <a:gd name="T11" fmla="*/ 526 h 534"/>
                <a:gd name="T12" fmla="*/ 20 w 224"/>
                <a:gd name="T13" fmla="*/ 524 h 534"/>
                <a:gd name="T14" fmla="*/ 17 w 224"/>
                <a:gd name="T15" fmla="*/ 521 h 534"/>
                <a:gd name="T16" fmla="*/ 17 w 224"/>
                <a:gd name="T17" fmla="*/ 516 h 534"/>
                <a:gd name="T18" fmla="*/ 17 w 224"/>
                <a:gd name="T19" fmla="*/ 511 h 534"/>
                <a:gd name="T20" fmla="*/ 204 w 224"/>
                <a:gd name="T21" fmla="*/ 5 h 534"/>
                <a:gd name="T22" fmla="*/ 207 w 224"/>
                <a:gd name="T23" fmla="*/ 2 h 534"/>
                <a:gd name="T24" fmla="*/ 209 w 224"/>
                <a:gd name="T25" fmla="*/ 0 h 534"/>
                <a:gd name="T26" fmla="*/ 214 w 224"/>
                <a:gd name="T27" fmla="*/ 0 h 534"/>
                <a:gd name="T28" fmla="*/ 219 w 224"/>
                <a:gd name="T29" fmla="*/ 0 h 534"/>
                <a:gd name="T30" fmla="*/ 221 w 224"/>
                <a:gd name="T31" fmla="*/ 2 h 534"/>
                <a:gd name="T32" fmla="*/ 224 w 224"/>
                <a:gd name="T33" fmla="*/ 5 h 534"/>
                <a:gd name="T34" fmla="*/ 224 w 224"/>
                <a:gd name="T35" fmla="*/ 10 h 534"/>
                <a:gd name="T36" fmla="*/ 224 w 224"/>
                <a:gd name="T37" fmla="*/ 15 h 534"/>
                <a:gd name="T38" fmla="*/ 224 w 224"/>
                <a:gd name="T39" fmla="*/ 15 h 534"/>
                <a:gd name="T40" fmla="*/ 110 w 224"/>
                <a:gd name="T41" fmla="*/ 464 h 534"/>
                <a:gd name="T42" fmla="*/ 20 w 224"/>
                <a:gd name="T43" fmla="*/ 534 h 534"/>
                <a:gd name="T44" fmla="*/ 0 w 224"/>
                <a:gd name="T45" fmla="*/ 418 h 534"/>
                <a:gd name="T46" fmla="*/ 0 w 224"/>
                <a:gd name="T47" fmla="*/ 413 h 534"/>
                <a:gd name="T48" fmla="*/ 0 w 224"/>
                <a:gd name="T49" fmla="*/ 410 h 534"/>
                <a:gd name="T50" fmla="*/ 3 w 224"/>
                <a:gd name="T51" fmla="*/ 408 h 534"/>
                <a:gd name="T52" fmla="*/ 8 w 224"/>
                <a:gd name="T53" fmla="*/ 405 h 534"/>
                <a:gd name="T54" fmla="*/ 13 w 224"/>
                <a:gd name="T55" fmla="*/ 405 h 534"/>
                <a:gd name="T56" fmla="*/ 15 w 224"/>
                <a:gd name="T57" fmla="*/ 408 h 534"/>
                <a:gd name="T58" fmla="*/ 17 w 224"/>
                <a:gd name="T59" fmla="*/ 410 h 534"/>
                <a:gd name="T60" fmla="*/ 20 w 224"/>
                <a:gd name="T61" fmla="*/ 415 h 534"/>
                <a:gd name="T62" fmla="*/ 37 w 224"/>
                <a:gd name="T63" fmla="*/ 513 h 534"/>
                <a:gd name="T64" fmla="*/ 20 w 224"/>
                <a:gd name="T65" fmla="*/ 508 h 534"/>
                <a:gd name="T66" fmla="*/ 97 w 224"/>
                <a:gd name="T67" fmla="*/ 446 h 534"/>
                <a:gd name="T68" fmla="*/ 100 w 224"/>
                <a:gd name="T69" fmla="*/ 444 h 534"/>
                <a:gd name="T70" fmla="*/ 105 w 224"/>
                <a:gd name="T71" fmla="*/ 444 h 534"/>
                <a:gd name="T72" fmla="*/ 110 w 224"/>
                <a:gd name="T73" fmla="*/ 446 h 534"/>
                <a:gd name="T74" fmla="*/ 112 w 224"/>
                <a:gd name="T75" fmla="*/ 449 h 534"/>
                <a:gd name="T76" fmla="*/ 112 w 224"/>
                <a:gd name="T77" fmla="*/ 454 h 534"/>
                <a:gd name="T78" fmla="*/ 114 w 224"/>
                <a:gd name="T79" fmla="*/ 457 h 534"/>
                <a:gd name="T80" fmla="*/ 112 w 224"/>
                <a:gd name="T81" fmla="*/ 462 h 534"/>
                <a:gd name="T82" fmla="*/ 110 w 224"/>
                <a:gd name="T83" fmla="*/ 464 h 534"/>
                <a:gd name="T84" fmla="*/ 110 w 224"/>
                <a:gd name="T85" fmla="*/ 464 h 5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24"/>
                <a:gd name="T130" fmla="*/ 0 h 534"/>
                <a:gd name="T131" fmla="*/ 224 w 224"/>
                <a:gd name="T132" fmla="*/ 534 h 5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24" h="534">
                  <a:moveTo>
                    <a:pt x="224" y="15"/>
                  </a:moveTo>
                  <a:lnTo>
                    <a:pt x="37" y="519"/>
                  </a:lnTo>
                  <a:lnTo>
                    <a:pt x="34" y="524"/>
                  </a:lnTo>
                  <a:lnTo>
                    <a:pt x="30" y="526"/>
                  </a:lnTo>
                  <a:lnTo>
                    <a:pt x="27" y="526"/>
                  </a:lnTo>
                  <a:lnTo>
                    <a:pt x="22" y="526"/>
                  </a:lnTo>
                  <a:lnTo>
                    <a:pt x="20" y="524"/>
                  </a:lnTo>
                  <a:lnTo>
                    <a:pt x="17" y="521"/>
                  </a:lnTo>
                  <a:lnTo>
                    <a:pt x="17" y="516"/>
                  </a:lnTo>
                  <a:lnTo>
                    <a:pt x="17" y="511"/>
                  </a:lnTo>
                  <a:lnTo>
                    <a:pt x="204" y="5"/>
                  </a:lnTo>
                  <a:lnTo>
                    <a:pt x="207" y="2"/>
                  </a:lnTo>
                  <a:lnTo>
                    <a:pt x="209" y="0"/>
                  </a:lnTo>
                  <a:lnTo>
                    <a:pt x="214" y="0"/>
                  </a:lnTo>
                  <a:lnTo>
                    <a:pt x="219" y="0"/>
                  </a:lnTo>
                  <a:lnTo>
                    <a:pt x="221" y="2"/>
                  </a:lnTo>
                  <a:lnTo>
                    <a:pt x="224" y="5"/>
                  </a:lnTo>
                  <a:lnTo>
                    <a:pt x="224" y="10"/>
                  </a:lnTo>
                  <a:lnTo>
                    <a:pt x="224" y="15"/>
                  </a:lnTo>
                  <a:close/>
                  <a:moveTo>
                    <a:pt x="110" y="464"/>
                  </a:moveTo>
                  <a:lnTo>
                    <a:pt x="20" y="534"/>
                  </a:lnTo>
                  <a:lnTo>
                    <a:pt x="0" y="418"/>
                  </a:lnTo>
                  <a:lnTo>
                    <a:pt x="0" y="413"/>
                  </a:lnTo>
                  <a:lnTo>
                    <a:pt x="0" y="410"/>
                  </a:lnTo>
                  <a:lnTo>
                    <a:pt x="3" y="408"/>
                  </a:lnTo>
                  <a:lnTo>
                    <a:pt x="8" y="405"/>
                  </a:lnTo>
                  <a:lnTo>
                    <a:pt x="13" y="405"/>
                  </a:lnTo>
                  <a:lnTo>
                    <a:pt x="15" y="408"/>
                  </a:lnTo>
                  <a:lnTo>
                    <a:pt x="17" y="410"/>
                  </a:lnTo>
                  <a:lnTo>
                    <a:pt x="20" y="415"/>
                  </a:lnTo>
                  <a:lnTo>
                    <a:pt x="37" y="513"/>
                  </a:lnTo>
                  <a:lnTo>
                    <a:pt x="20" y="508"/>
                  </a:lnTo>
                  <a:lnTo>
                    <a:pt x="97" y="446"/>
                  </a:lnTo>
                  <a:lnTo>
                    <a:pt x="100" y="444"/>
                  </a:lnTo>
                  <a:lnTo>
                    <a:pt x="105" y="444"/>
                  </a:lnTo>
                  <a:lnTo>
                    <a:pt x="110" y="446"/>
                  </a:lnTo>
                  <a:lnTo>
                    <a:pt x="112" y="449"/>
                  </a:lnTo>
                  <a:lnTo>
                    <a:pt x="112" y="454"/>
                  </a:lnTo>
                  <a:lnTo>
                    <a:pt x="114" y="457"/>
                  </a:lnTo>
                  <a:lnTo>
                    <a:pt x="112" y="462"/>
                  </a:lnTo>
                  <a:lnTo>
                    <a:pt x="110" y="464"/>
                  </a:lnTo>
                  <a:close/>
                </a:path>
              </a:pathLst>
            </a:custGeom>
            <a:solidFill>
              <a:srgbClr val="000000"/>
            </a:solidFill>
            <a:ln w="1270">
              <a:solidFill>
                <a:srgbClr val="000000"/>
              </a:solidFill>
              <a:prstDash val="solid"/>
              <a:round/>
              <a:headEnd/>
              <a:tailEnd/>
            </a:ln>
          </p:spPr>
          <p:txBody>
            <a:bodyPr/>
            <a:lstStyle/>
            <a:p>
              <a:endParaRPr lang="en-US" sz="2800"/>
            </a:p>
          </p:txBody>
        </p:sp>
        <p:sp>
          <p:nvSpPr>
            <p:cNvPr id="126" name="Rectangle 48"/>
            <p:cNvSpPr>
              <a:spLocks noChangeArrowheads="1"/>
            </p:cNvSpPr>
            <p:nvPr/>
          </p:nvSpPr>
          <p:spPr bwMode="auto">
            <a:xfrm>
              <a:off x="20" y="37"/>
              <a:ext cx="1766" cy="499"/>
            </a:xfrm>
            <a:prstGeom prst="rect">
              <a:avLst/>
            </a:prstGeom>
            <a:noFill/>
            <a:ln w="9525">
              <a:noFill/>
              <a:miter lim="800000"/>
              <a:headEnd/>
              <a:tailEnd/>
            </a:ln>
          </p:spPr>
          <p:txBody>
            <a:bodyPr wrap="none" lIns="0" tIns="0" rIns="0" bIns="0">
              <a:spAutoFit/>
            </a:bodyPr>
            <a:lstStyle/>
            <a:p>
              <a:r>
                <a:rPr lang="en-US" b="0" dirty="0">
                  <a:solidFill>
                    <a:srgbClr val="000000"/>
                  </a:solidFill>
                </a:rPr>
                <a:t>Frequency</a:t>
              </a:r>
              <a:endParaRPr lang="en-US" sz="2800" b="0" dirty="0"/>
            </a:p>
          </p:txBody>
        </p:sp>
        <p:sp>
          <p:nvSpPr>
            <p:cNvPr id="128" name="Rectangle 50"/>
            <p:cNvSpPr>
              <a:spLocks noChangeArrowheads="1"/>
            </p:cNvSpPr>
            <p:nvPr/>
          </p:nvSpPr>
          <p:spPr bwMode="auto">
            <a:xfrm>
              <a:off x="1443" y="1078"/>
              <a:ext cx="0" cy="593"/>
            </a:xfrm>
            <a:prstGeom prst="rect">
              <a:avLst/>
            </a:prstGeom>
            <a:noFill/>
            <a:ln w="9525">
              <a:noFill/>
              <a:miter lim="800000"/>
              <a:headEnd/>
              <a:tailEnd/>
            </a:ln>
          </p:spPr>
          <p:txBody>
            <a:bodyPr wrap="none" lIns="0" tIns="0" rIns="0" bIns="0">
              <a:spAutoFit/>
            </a:bodyPr>
            <a:lstStyle/>
            <a:p>
              <a:endParaRPr lang="en-US" sz="2800" b="0" dirty="0"/>
            </a:p>
          </p:txBody>
        </p:sp>
        <p:sp>
          <p:nvSpPr>
            <p:cNvPr id="131" name="Freeform 53"/>
            <p:cNvSpPr>
              <a:spLocks noEditPoints="1"/>
            </p:cNvSpPr>
            <p:nvPr/>
          </p:nvSpPr>
          <p:spPr bwMode="auto">
            <a:xfrm>
              <a:off x="1516" y="1500"/>
              <a:ext cx="437" cy="785"/>
            </a:xfrm>
            <a:custGeom>
              <a:avLst/>
              <a:gdLst>
                <a:gd name="T0" fmla="*/ 17 w 437"/>
                <a:gd name="T1" fmla="*/ 5 h 785"/>
                <a:gd name="T2" fmla="*/ 432 w 437"/>
                <a:gd name="T3" fmla="*/ 761 h 785"/>
                <a:gd name="T4" fmla="*/ 434 w 437"/>
                <a:gd name="T5" fmla="*/ 767 h 785"/>
                <a:gd name="T6" fmla="*/ 434 w 437"/>
                <a:gd name="T7" fmla="*/ 769 h 785"/>
                <a:gd name="T8" fmla="*/ 432 w 437"/>
                <a:gd name="T9" fmla="*/ 774 h 785"/>
                <a:gd name="T10" fmla="*/ 430 w 437"/>
                <a:gd name="T11" fmla="*/ 777 h 785"/>
                <a:gd name="T12" fmla="*/ 425 w 437"/>
                <a:gd name="T13" fmla="*/ 777 h 785"/>
                <a:gd name="T14" fmla="*/ 422 w 437"/>
                <a:gd name="T15" fmla="*/ 777 h 785"/>
                <a:gd name="T16" fmla="*/ 417 w 437"/>
                <a:gd name="T17" fmla="*/ 777 h 785"/>
                <a:gd name="T18" fmla="*/ 415 w 437"/>
                <a:gd name="T19" fmla="*/ 772 h 785"/>
                <a:gd name="T20" fmla="*/ 0 w 437"/>
                <a:gd name="T21" fmla="*/ 15 h 785"/>
                <a:gd name="T22" fmla="*/ 0 w 437"/>
                <a:gd name="T23" fmla="*/ 13 h 785"/>
                <a:gd name="T24" fmla="*/ 0 w 437"/>
                <a:gd name="T25" fmla="*/ 8 h 785"/>
                <a:gd name="T26" fmla="*/ 0 w 437"/>
                <a:gd name="T27" fmla="*/ 5 h 785"/>
                <a:gd name="T28" fmla="*/ 5 w 437"/>
                <a:gd name="T29" fmla="*/ 2 h 785"/>
                <a:gd name="T30" fmla="*/ 8 w 437"/>
                <a:gd name="T31" fmla="*/ 0 h 785"/>
                <a:gd name="T32" fmla="*/ 12 w 437"/>
                <a:gd name="T33" fmla="*/ 0 h 785"/>
                <a:gd name="T34" fmla="*/ 15 w 437"/>
                <a:gd name="T35" fmla="*/ 2 h 785"/>
                <a:gd name="T36" fmla="*/ 17 w 437"/>
                <a:gd name="T37" fmla="*/ 5 h 785"/>
                <a:gd name="T38" fmla="*/ 17 w 437"/>
                <a:gd name="T39" fmla="*/ 5 h 785"/>
                <a:gd name="T40" fmla="*/ 437 w 437"/>
                <a:gd name="T41" fmla="*/ 666 h 785"/>
                <a:gd name="T42" fmla="*/ 434 w 437"/>
                <a:gd name="T43" fmla="*/ 785 h 785"/>
                <a:gd name="T44" fmla="*/ 335 w 437"/>
                <a:gd name="T45" fmla="*/ 730 h 785"/>
                <a:gd name="T46" fmla="*/ 333 w 437"/>
                <a:gd name="T47" fmla="*/ 725 h 785"/>
                <a:gd name="T48" fmla="*/ 330 w 437"/>
                <a:gd name="T49" fmla="*/ 723 h 785"/>
                <a:gd name="T50" fmla="*/ 330 w 437"/>
                <a:gd name="T51" fmla="*/ 718 h 785"/>
                <a:gd name="T52" fmla="*/ 330 w 437"/>
                <a:gd name="T53" fmla="*/ 715 h 785"/>
                <a:gd name="T54" fmla="*/ 333 w 437"/>
                <a:gd name="T55" fmla="*/ 712 h 785"/>
                <a:gd name="T56" fmla="*/ 337 w 437"/>
                <a:gd name="T57" fmla="*/ 710 h 785"/>
                <a:gd name="T58" fmla="*/ 340 w 437"/>
                <a:gd name="T59" fmla="*/ 710 h 785"/>
                <a:gd name="T60" fmla="*/ 345 w 437"/>
                <a:gd name="T61" fmla="*/ 710 h 785"/>
                <a:gd name="T62" fmla="*/ 430 w 437"/>
                <a:gd name="T63" fmla="*/ 756 h 785"/>
                <a:gd name="T64" fmla="*/ 413 w 437"/>
                <a:gd name="T65" fmla="*/ 767 h 785"/>
                <a:gd name="T66" fmla="*/ 417 w 437"/>
                <a:gd name="T67" fmla="*/ 666 h 785"/>
                <a:gd name="T68" fmla="*/ 417 w 437"/>
                <a:gd name="T69" fmla="*/ 661 h 785"/>
                <a:gd name="T70" fmla="*/ 420 w 437"/>
                <a:gd name="T71" fmla="*/ 658 h 785"/>
                <a:gd name="T72" fmla="*/ 422 w 437"/>
                <a:gd name="T73" fmla="*/ 656 h 785"/>
                <a:gd name="T74" fmla="*/ 427 w 437"/>
                <a:gd name="T75" fmla="*/ 656 h 785"/>
                <a:gd name="T76" fmla="*/ 430 w 437"/>
                <a:gd name="T77" fmla="*/ 656 h 785"/>
                <a:gd name="T78" fmla="*/ 434 w 437"/>
                <a:gd name="T79" fmla="*/ 658 h 785"/>
                <a:gd name="T80" fmla="*/ 437 w 437"/>
                <a:gd name="T81" fmla="*/ 661 h 785"/>
                <a:gd name="T82" fmla="*/ 437 w 437"/>
                <a:gd name="T83" fmla="*/ 666 h 785"/>
                <a:gd name="T84" fmla="*/ 437 w 437"/>
                <a:gd name="T85" fmla="*/ 666 h 78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7"/>
                <a:gd name="T130" fmla="*/ 0 h 785"/>
                <a:gd name="T131" fmla="*/ 437 w 437"/>
                <a:gd name="T132" fmla="*/ 785 h 78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7" h="785">
                  <a:moveTo>
                    <a:pt x="17" y="5"/>
                  </a:moveTo>
                  <a:lnTo>
                    <a:pt x="432" y="761"/>
                  </a:lnTo>
                  <a:lnTo>
                    <a:pt x="434" y="767"/>
                  </a:lnTo>
                  <a:lnTo>
                    <a:pt x="434" y="769"/>
                  </a:lnTo>
                  <a:lnTo>
                    <a:pt x="432" y="774"/>
                  </a:lnTo>
                  <a:lnTo>
                    <a:pt x="430" y="777"/>
                  </a:lnTo>
                  <a:lnTo>
                    <a:pt x="425" y="777"/>
                  </a:lnTo>
                  <a:lnTo>
                    <a:pt x="422" y="777"/>
                  </a:lnTo>
                  <a:lnTo>
                    <a:pt x="417" y="777"/>
                  </a:lnTo>
                  <a:lnTo>
                    <a:pt x="415" y="772"/>
                  </a:lnTo>
                  <a:lnTo>
                    <a:pt x="0" y="15"/>
                  </a:lnTo>
                  <a:lnTo>
                    <a:pt x="0" y="13"/>
                  </a:lnTo>
                  <a:lnTo>
                    <a:pt x="0" y="8"/>
                  </a:lnTo>
                  <a:lnTo>
                    <a:pt x="0" y="5"/>
                  </a:lnTo>
                  <a:lnTo>
                    <a:pt x="5" y="2"/>
                  </a:lnTo>
                  <a:lnTo>
                    <a:pt x="8" y="0"/>
                  </a:lnTo>
                  <a:lnTo>
                    <a:pt x="12" y="0"/>
                  </a:lnTo>
                  <a:lnTo>
                    <a:pt x="15" y="2"/>
                  </a:lnTo>
                  <a:lnTo>
                    <a:pt x="17" y="5"/>
                  </a:lnTo>
                  <a:close/>
                  <a:moveTo>
                    <a:pt x="437" y="666"/>
                  </a:moveTo>
                  <a:lnTo>
                    <a:pt x="434" y="785"/>
                  </a:lnTo>
                  <a:lnTo>
                    <a:pt x="335" y="730"/>
                  </a:lnTo>
                  <a:lnTo>
                    <a:pt x="333" y="725"/>
                  </a:lnTo>
                  <a:lnTo>
                    <a:pt x="330" y="723"/>
                  </a:lnTo>
                  <a:lnTo>
                    <a:pt x="330" y="718"/>
                  </a:lnTo>
                  <a:lnTo>
                    <a:pt x="330" y="715"/>
                  </a:lnTo>
                  <a:lnTo>
                    <a:pt x="333" y="712"/>
                  </a:lnTo>
                  <a:lnTo>
                    <a:pt x="337" y="710"/>
                  </a:lnTo>
                  <a:lnTo>
                    <a:pt x="340" y="710"/>
                  </a:lnTo>
                  <a:lnTo>
                    <a:pt x="345" y="710"/>
                  </a:lnTo>
                  <a:lnTo>
                    <a:pt x="430" y="756"/>
                  </a:lnTo>
                  <a:lnTo>
                    <a:pt x="413" y="767"/>
                  </a:lnTo>
                  <a:lnTo>
                    <a:pt x="417" y="666"/>
                  </a:lnTo>
                  <a:lnTo>
                    <a:pt x="417" y="661"/>
                  </a:lnTo>
                  <a:lnTo>
                    <a:pt x="420" y="658"/>
                  </a:lnTo>
                  <a:lnTo>
                    <a:pt x="422" y="656"/>
                  </a:lnTo>
                  <a:lnTo>
                    <a:pt x="427" y="656"/>
                  </a:lnTo>
                  <a:lnTo>
                    <a:pt x="430" y="656"/>
                  </a:lnTo>
                  <a:lnTo>
                    <a:pt x="434" y="658"/>
                  </a:lnTo>
                  <a:lnTo>
                    <a:pt x="437" y="661"/>
                  </a:lnTo>
                  <a:lnTo>
                    <a:pt x="437" y="666"/>
                  </a:lnTo>
                  <a:close/>
                </a:path>
              </a:pathLst>
            </a:custGeom>
            <a:solidFill>
              <a:srgbClr val="000000"/>
            </a:solidFill>
            <a:ln w="1270">
              <a:solidFill>
                <a:srgbClr val="000000"/>
              </a:solidFill>
              <a:prstDash val="solid"/>
              <a:round/>
              <a:headEnd/>
              <a:tailEnd/>
            </a:ln>
          </p:spPr>
          <p:txBody>
            <a:bodyPr/>
            <a:lstStyle/>
            <a:p>
              <a:endParaRPr lang="en-US" sz="2800"/>
            </a:p>
          </p:txBody>
        </p:sp>
        <p:sp>
          <p:nvSpPr>
            <p:cNvPr id="132" name="Rectangle 54"/>
            <p:cNvSpPr>
              <a:spLocks noChangeArrowheads="1"/>
            </p:cNvSpPr>
            <p:nvPr/>
          </p:nvSpPr>
          <p:spPr bwMode="auto">
            <a:xfrm>
              <a:off x="7796" y="4428"/>
              <a:ext cx="825" cy="499"/>
            </a:xfrm>
            <a:prstGeom prst="rect">
              <a:avLst/>
            </a:prstGeom>
            <a:noFill/>
            <a:ln w="9525">
              <a:noFill/>
              <a:miter lim="800000"/>
              <a:headEnd/>
              <a:tailEnd/>
            </a:ln>
          </p:spPr>
          <p:txBody>
            <a:bodyPr wrap="none" lIns="0" tIns="0" rIns="0" bIns="0">
              <a:spAutoFit/>
            </a:bodyPr>
            <a:lstStyle/>
            <a:p>
              <a:r>
                <a:rPr lang="en-US" b="0">
                  <a:solidFill>
                    <a:srgbClr val="000000"/>
                  </a:solidFill>
                </a:rPr>
                <a:t>Skills</a:t>
              </a:r>
              <a:endParaRPr lang="en-US" sz="2800" b="0"/>
            </a:p>
          </p:txBody>
        </p:sp>
        <p:sp>
          <p:nvSpPr>
            <p:cNvPr id="137" name="Line 59"/>
            <p:cNvSpPr>
              <a:spLocks noChangeShapeType="1"/>
            </p:cNvSpPr>
            <p:nvPr/>
          </p:nvSpPr>
          <p:spPr bwMode="auto">
            <a:xfrm flipV="1">
              <a:off x="354" y="390"/>
              <a:ext cx="1" cy="3988"/>
            </a:xfrm>
            <a:prstGeom prst="line">
              <a:avLst/>
            </a:prstGeom>
            <a:noFill/>
            <a:ln w="12065">
              <a:solidFill>
                <a:srgbClr val="000000"/>
              </a:solidFill>
              <a:round/>
              <a:headEnd/>
              <a:tailEnd/>
            </a:ln>
          </p:spPr>
          <p:txBody>
            <a:bodyPr/>
            <a:lstStyle/>
            <a:p>
              <a:endParaRPr lang="en-US" sz="2800"/>
            </a:p>
          </p:txBody>
        </p:sp>
        <p:sp>
          <p:nvSpPr>
            <p:cNvPr id="141" name="Rectangle 63"/>
            <p:cNvSpPr>
              <a:spLocks noChangeArrowheads="1"/>
            </p:cNvSpPr>
            <p:nvPr/>
          </p:nvSpPr>
          <p:spPr bwMode="auto">
            <a:xfrm>
              <a:off x="6590" y="1200"/>
              <a:ext cx="2785" cy="887"/>
            </a:xfrm>
            <a:prstGeom prst="rect">
              <a:avLst/>
            </a:prstGeom>
            <a:noFill/>
            <a:ln w="9525">
              <a:noFill/>
              <a:miter lim="800000"/>
              <a:headEnd/>
              <a:tailEnd/>
            </a:ln>
          </p:spPr>
          <p:txBody>
            <a:bodyPr wrap="none" lIns="0" tIns="0" rIns="0" bIns="0">
              <a:spAutoFit/>
            </a:bodyPr>
            <a:lstStyle/>
            <a:p>
              <a:r>
                <a:rPr lang="en-US" sz="1600" b="0" i="1" dirty="0">
                  <a:solidFill>
                    <a:srgbClr val="000000"/>
                  </a:solidFill>
                </a:rPr>
                <a:t>Positively selected </a:t>
              </a:r>
              <a:br>
                <a:rPr lang="en-US" sz="1600" b="0" i="1" dirty="0">
                  <a:solidFill>
                    <a:srgbClr val="000000"/>
                  </a:solidFill>
                </a:rPr>
              </a:br>
              <a:r>
                <a:rPr lang="en-US" sz="1600" b="0" i="1" dirty="0">
                  <a:solidFill>
                    <a:srgbClr val="000000"/>
                  </a:solidFill>
                </a:rPr>
                <a:t>Immigrant Flow</a:t>
              </a:r>
              <a:endParaRPr lang="en-US" sz="2800" b="0" dirty="0"/>
            </a:p>
          </p:txBody>
        </p:sp>
        <p:sp>
          <p:nvSpPr>
            <p:cNvPr id="147" name="Rectangle 69"/>
            <p:cNvSpPr>
              <a:spLocks noChangeArrowheads="1"/>
            </p:cNvSpPr>
            <p:nvPr/>
          </p:nvSpPr>
          <p:spPr bwMode="auto">
            <a:xfrm>
              <a:off x="546" y="810"/>
              <a:ext cx="2278" cy="678"/>
            </a:xfrm>
            <a:prstGeom prst="rect">
              <a:avLst/>
            </a:prstGeom>
            <a:noFill/>
            <a:ln w="9525">
              <a:noFill/>
              <a:miter lim="800000"/>
              <a:headEnd/>
              <a:tailEnd/>
            </a:ln>
          </p:spPr>
          <p:txBody>
            <a:bodyPr wrap="none" lIns="0" tIns="0" rIns="0" bIns="0">
              <a:spAutoFit/>
            </a:bodyPr>
            <a:lstStyle/>
            <a:p>
              <a:r>
                <a:rPr lang="en-US" sz="1600" b="0" i="1" dirty="0">
                  <a:solidFill>
                    <a:srgbClr val="000000"/>
                  </a:solidFill>
                </a:rPr>
                <a:t>Negatively selected </a:t>
              </a:r>
            </a:p>
            <a:p>
              <a:r>
                <a:rPr lang="en-US" sz="1600" b="0" i="1" dirty="0">
                  <a:solidFill>
                    <a:srgbClr val="000000"/>
                  </a:solidFill>
                </a:rPr>
                <a:t>Immigrant Flow</a:t>
              </a:r>
              <a:endParaRPr lang="en-US" sz="2800" b="0" dirty="0"/>
            </a:p>
          </p:txBody>
        </p:sp>
        <p:sp>
          <p:nvSpPr>
            <p:cNvPr id="149" name="Rectangle 71"/>
            <p:cNvSpPr>
              <a:spLocks noChangeArrowheads="1"/>
            </p:cNvSpPr>
            <p:nvPr/>
          </p:nvSpPr>
          <p:spPr bwMode="auto">
            <a:xfrm>
              <a:off x="7796" y="4428"/>
              <a:ext cx="825" cy="499"/>
            </a:xfrm>
            <a:prstGeom prst="rect">
              <a:avLst/>
            </a:prstGeom>
            <a:noFill/>
            <a:ln w="9525">
              <a:noFill/>
              <a:miter lim="800000"/>
              <a:headEnd/>
              <a:tailEnd/>
            </a:ln>
          </p:spPr>
          <p:txBody>
            <a:bodyPr wrap="none" lIns="0" tIns="0" rIns="0" bIns="0">
              <a:spAutoFit/>
            </a:bodyPr>
            <a:lstStyle/>
            <a:p>
              <a:r>
                <a:rPr lang="en-US" b="0" dirty="0">
                  <a:solidFill>
                    <a:srgbClr val="000000"/>
                  </a:solidFill>
                </a:rPr>
                <a:t>Skills</a:t>
              </a:r>
              <a:endParaRPr lang="en-US" sz="2800" b="0" dirty="0"/>
            </a:p>
          </p:txBody>
        </p:sp>
        <p:sp>
          <p:nvSpPr>
            <p:cNvPr id="153" name="Line 75"/>
            <p:cNvSpPr>
              <a:spLocks noChangeShapeType="1"/>
            </p:cNvSpPr>
            <p:nvPr/>
          </p:nvSpPr>
          <p:spPr bwMode="auto">
            <a:xfrm flipV="1">
              <a:off x="354" y="390"/>
              <a:ext cx="1" cy="3988"/>
            </a:xfrm>
            <a:prstGeom prst="line">
              <a:avLst/>
            </a:prstGeom>
            <a:noFill/>
            <a:ln w="12065">
              <a:solidFill>
                <a:srgbClr val="000000"/>
              </a:solidFill>
              <a:round/>
              <a:headEnd/>
              <a:tailEnd/>
            </a:ln>
          </p:spPr>
          <p:txBody>
            <a:bodyPr/>
            <a:lstStyle/>
            <a:p>
              <a:endParaRPr lang="en-US" sz="2800"/>
            </a:p>
          </p:txBody>
        </p:sp>
      </p:grpSp>
      <p:sp>
        <p:nvSpPr>
          <p:cNvPr id="57" name="Rectangle 2"/>
          <p:cNvSpPr txBox="1">
            <a:spLocks noChangeArrowheads="1"/>
          </p:cNvSpPr>
          <p:nvPr/>
        </p:nvSpPr>
        <p:spPr>
          <a:xfrm>
            <a:off x="288311" y="548680"/>
            <a:ext cx="8229600" cy="6762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a:t>The Self-Selection of the immigrant</a:t>
            </a:r>
          </a:p>
        </p:txBody>
      </p:sp>
    </p:spTree>
    <p:extLst>
      <p:ext uri="{BB962C8B-B14F-4D97-AF65-F5344CB8AC3E}">
        <p14:creationId xmlns:p14="http://schemas.microsoft.com/office/powerpoint/2010/main" val="3066069777"/>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4EE9-B720-41EB-AA6F-F7A9F65B5BAC}"/>
              </a:ext>
            </a:extLst>
          </p:cNvPr>
          <p:cNvSpPr>
            <a:spLocks noGrp="1"/>
          </p:cNvSpPr>
          <p:nvPr>
            <p:ph type="title"/>
          </p:nvPr>
        </p:nvSpPr>
        <p:spPr/>
        <p:txBody>
          <a:bodyPr/>
          <a:lstStyle/>
          <a:p>
            <a:pPr algn="l"/>
            <a:r>
              <a:rPr lang="en-US" dirty="0"/>
              <a:t>Outline</a:t>
            </a:r>
          </a:p>
        </p:txBody>
      </p:sp>
      <p:sp>
        <p:nvSpPr>
          <p:cNvPr id="3" name="Content Placeholder 2">
            <a:extLst>
              <a:ext uri="{FF2B5EF4-FFF2-40B4-BE49-F238E27FC236}">
                <a16:creationId xmlns:a16="http://schemas.microsoft.com/office/drawing/2014/main" id="{06557AE4-7BFB-4495-9B32-0EAEE71D05F4}"/>
              </a:ext>
            </a:extLst>
          </p:cNvPr>
          <p:cNvSpPr>
            <a:spLocks noGrp="1"/>
          </p:cNvSpPr>
          <p:nvPr>
            <p:ph idx="1"/>
          </p:nvPr>
        </p:nvSpPr>
        <p:spPr/>
        <p:txBody>
          <a:bodyPr>
            <a:normAutofit/>
          </a:bodyPr>
          <a:lstStyle/>
          <a:p>
            <a:pPr marL="514350" indent="-514350">
              <a:buAutoNum type="arabicPeriod"/>
            </a:pPr>
            <a:r>
              <a:rPr lang="en-US" dirty="0"/>
              <a:t>Theory of migration </a:t>
            </a:r>
          </a:p>
          <a:p>
            <a:pPr marL="514350" indent="-514350">
              <a:buAutoNum type="arabicPeriod"/>
            </a:pPr>
            <a:r>
              <a:rPr lang="en-US" dirty="0"/>
              <a:t>Push and pull factors of migration</a:t>
            </a:r>
          </a:p>
          <a:p>
            <a:pPr marL="514350" indent="-514350">
              <a:buAutoNum type="arabicPeriod"/>
            </a:pPr>
            <a:r>
              <a:rPr lang="en-US" dirty="0"/>
              <a:t>Benefits and costs of migration</a:t>
            </a:r>
          </a:p>
          <a:p>
            <a:pPr marL="514350" indent="-514350">
              <a:buAutoNum type="arabicPeriod"/>
            </a:pPr>
            <a:r>
              <a:rPr lang="en-US" dirty="0"/>
              <a:t>Remittances</a:t>
            </a:r>
          </a:p>
          <a:p>
            <a:pPr marL="0" indent="0">
              <a:buNone/>
            </a:pPr>
            <a:endParaRPr lang="en-US" dirty="0"/>
          </a:p>
        </p:txBody>
      </p:sp>
    </p:spTree>
    <p:extLst>
      <p:ext uri="{BB962C8B-B14F-4D97-AF65-F5344CB8AC3E}">
        <p14:creationId xmlns:p14="http://schemas.microsoft.com/office/powerpoint/2010/main" val="4179731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62840"/>
            <a:ext cx="6429375"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484784"/>
            <a:ext cx="659130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136353"/>
            <a:ext cx="653415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48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102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647" y="404664"/>
            <a:ext cx="4416221" cy="2486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077072"/>
            <a:ext cx="4608512" cy="2593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1916832"/>
            <a:ext cx="5049977" cy="283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80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18258"/>
          </a:xfrm>
        </p:spPr>
        <p:txBody>
          <a:bodyPr>
            <a:noAutofit/>
          </a:bodyPr>
          <a:lstStyle/>
          <a:p>
            <a:r>
              <a:rPr lang="en-GB" sz="2800" dirty="0"/>
              <a:t>The </a:t>
            </a:r>
            <a:r>
              <a:rPr lang="en-GB" sz="2800" i="1" dirty="0"/>
              <a:t>Roy model</a:t>
            </a:r>
            <a:r>
              <a:rPr lang="en-GB" sz="2800" dirty="0"/>
              <a:t> of migration illustrates the self-selection of migrants on skill. How can you describe the migration motives of the low-skilled workers? </a:t>
            </a:r>
            <a:endParaRPr lang="en-US" sz="2800" dirty="0"/>
          </a:p>
        </p:txBody>
      </p:sp>
      <p:sp>
        <p:nvSpPr>
          <p:cNvPr id="3" name="Content Placeholder 2"/>
          <p:cNvSpPr>
            <a:spLocks noGrp="1"/>
          </p:cNvSpPr>
          <p:nvPr>
            <p:ph idx="1"/>
          </p:nvPr>
        </p:nvSpPr>
        <p:spPr>
          <a:xfrm>
            <a:off x="457200" y="2708920"/>
            <a:ext cx="8435280" cy="3672408"/>
          </a:xfrm>
        </p:spPr>
        <p:txBody>
          <a:bodyPr>
            <a:normAutofit/>
          </a:bodyPr>
          <a:lstStyle/>
          <a:p>
            <a:pPr marL="457200" lvl="0" indent="-457200">
              <a:buFont typeface="+mj-lt"/>
              <a:buAutoNum type="arabicPeriod"/>
            </a:pPr>
            <a:r>
              <a:rPr lang="en-GB" sz="2400" dirty="0"/>
              <a:t>Low-skilled workers prefer to migrate to a country with higher income inequality.</a:t>
            </a:r>
            <a:endParaRPr lang="en-US" sz="2400" dirty="0"/>
          </a:p>
          <a:p>
            <a:pPr marL="457200" lvl="0" indent="-457200">
              <a:buFont typeface="+mj-lt"/>
              <a:buAutoNum type="arabicPeriod"/>
            </a:pPr>
            <a:r>
              <a:rPr lang="en-GB" sz="2400" dirty="0"/>
              <a:t>Low-skilled workers prefer to migrate to a country with the more compressed income distribution (and lower income inequality).</a:t>
            </a:r>
            <a:endParaRPr lang="en-US" sz="2400" dirty="0"/>
          </a:p>
          <a:p>
            <a:pPr marL="457200" lvl="0" indent="-457200">
              <a:buFont typeface="+mj-lt"/>
              <a:buAutoNum type="arabicPeriod"/>
            </a:pPr>
            <a:r>
              <a:rPr lang="en-GB" sz="2400" dirty="0"/>
              <a:t>Low-skilled workers prefer to migrate to a neighbouring country to minimize travelling costs.</a:t>
            </a:r>
            <a:endParaRPr lang="en-US" sz="2400" dirty="0"/>
          </a:p>
          <a:p>
            <a:pPr marL="457200" lvl="0" indent="-457200">
              <a:buFont typeface="+mj-lt"/>
              <a:buAutoNum type="arabicPeriod"/>
            </a:pPr>
            <a:r>
              <a:rPr lang="en-GB" sz="2400" dirty="0"/>
              <a:t>There are no economic incentives to migration for low-skilled workers.</a:t>
            </a:r>
            <a:endParaRPr lang="en-US" sz="2400" dirty="0"/>
          </a:p>
        </p:txBody>
      </p:sp>
    </p:spTree>
    <p:extLst>
      <p:ext uri="{BB962C8B-B14F-4D97-AF65-F5344CB8AC3E}">
        <p14:creationId xmlns:p14="http://schemas.microsoft.com/office/powerpoint/2010/main" val="378049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61048"/>
            <a:ext cx="8496944" cy="318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3"/>
          <p:cNvSpPr txBox="1">
            <a:spLocks noChangeArrowheads="1"/>
          </p:cNvSpPr>
          <p:nvPr/>
        </p:nvSpPr>
        <p:spPr>
          <a:xfrm>
            <a:off x="0" y="908720"/>
            <a:ext cx="5984976" cy="2940571"/>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a:t>Puerto Ricans can move freely to the US without the legal restrictions. About 10% of the population born outside PR during 1970-2000.</a:t>
            </a:r>
          </a:p>
          <a:p>
            <a:endParaRPr lang="en-GB" sz="2400" dirty="0"/>
          </a:p>
        </p:txBody>
      </p:sp>
      <p:pic>
        <p:nvPicPr>
          <p:cNvPr id="5" name="Picture 4"/>
          <p:cNvPicPr>
            <a:picLocks noChangeAspect="1"/>
          </p:cNvPicPr>
          <p:nvPr/>
        </p:nvPicPr>
        <p:blipFill>
          <a:blip r:embed="rId3"/>
          <a:stretch>
            <a:fillRect/>
          </a:stretch>
        </p:blipFill>
        <p:spPr>
          <a:xfrm>
            <a:off x="179512" y="2132856"/>
            <a:ext cx="1788120" cy="1758318"/>
          </a:xfrm>
          <a:prstGeom prst="rect">
            <a:avLst/>
          </a:prstGeom>
        </p:spPr>
      </p:pic>
      <p:sp>
        <p:nvSpPr>
          <p:cNvPr id="6" name="Rectangle 2"/>
          <p:cNvSpPr txBox="1">
            <a:spLocks noChangeArrowheads="1"/>
          </p:cNvSpPr>
          <p:nvPr/>
        </p:nvSpPr>
        <p:spPr>
          <a:xfrm>
            <a:off x="323528" y="232445"/>
            <a:ext cx="8229600" cy="6762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dirty="0"/>
              <a:t>Migration between Puerto Rico and the US</a:t>
            </a:r>
          </a:p>
        </p:txBody>
      </p:sp>
      <p:sp>
        <p:nvSpPr>
          <p:cNvPr id="8" name="Rectangle 7"/>
          <p:cNvSpPr/>
          <p:nvPr/>
        </p:nvSpPr>
        <p:spPr>
          <a:xfrm>
            <a:off x="2123728" y="2708920"/>
            <a:ext cx="6408712" cy="1323439"/>
          </a:xfrm>
          <a:prstGeom prst="rect">
            <a:avLst/>
          </a:prstGeom>
        </p:spPr>
        <p:txBody>
          <a:bodyPr wrap="square">
            <a:spAutoFit/>
          </a:bodyPr>
          <a:lstStyle/>
          <a:p>
            <a:pPr marL="342900" indent="-342900">
              <a:buFont typeface="Arial" panose="020B0604020202020204" pitchFamily="34" charset="0"/>
              <a:buChar char="•"/>
            </a:pPr>
            <a:r>
              <a:rPr lang="en-GB" sz="2000" dirty="0"/>
              <a:t>Return to skills is much higher in PR than in the US. </a:t>
            </a:r>
            <a:br>
              <a:rPr lang="en-GB" sz="2000" dirty="0"/>
            </a:br>
            <a:r>
              <a:rPr lang="en-GB" sz="2000" dirty="0"/>
              <a:t>The patterns of migration can be understood with Roy model – relative payoffs for skills across countries determine the skill composition of the immigrant flow.</a:t>
            </a:r>
          </a:p>
        </p:txBody>
      </p:sp>
      <p:pic>
        <p:nvPicPr>
          <p:cNvPr id="7" name="Picture 6"/>
          <p:cNvPicPr>
            <a:picLocks noChangeAspect="1"/>
          </p:cNvPicPr>
          <p:nvPr/>
        </p:nvPicPr>
        <p:blipFill>
          <a:blip r:embed="rId4"/>
          <a:stretch>
            <a:fillRect/>
          </a:stretch>
        </p:blipFill>
        <p:spPr>
          <a:xfrm>
            <a:off x="5872733" y="860070"/>
            <a:ext cx="3271267" cy="1945201"/>
          </a:xfrm>
          <a:prstGeom prst="rect">
            <a:avLst/>
          </a:prstGeom>
        </p:spPr>
      </p:pic>
    </p:spTree>
    <p:extLst>
      <p:ext uri="{BB962C8B-B14F-4D97-AF65-F5344CB8AC3E}">
        <p14:creationId xmlns:p14="http://schemas.microsoft.com/office/powerpoint/2010/main" val="1874755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900" y="1337152"/>
            <a:ext cx="8642230" cy="1011728"/>
          </a:xfrm>
          <a:solidFill>
            <a:schemeClr val="accent3">
              <a:lumMod val="20000"/>
              <a:lumOff val="80000"/>
            </a:schemeClr>
          </a:solidFill>
        </p:spPr>
        <p:txBody>
          <a:bodyPr>
            <a:noAutofit/>
          </a:bodyPr>
          <a:lstStyle/>
          <a:p>
            <a:pPr algn="l"/>
            <a:r>
              <a:rPr lang="sk-SK" sz="2000" dirty="0" err="1"/>
              <a:t>The</a:t>
            </a:r>
            <a:r>
              <a:rPr lang="en-US" sz="2000" dirty="0"/>
              <a:t> </a:t>
            </a:r>
            <a:r>
              <a:rPr lang="sk-SK" sz="2000" dirty="0" err="1"/>
              <a:t>international</a:t>
            </a:r>
            <a:r>
              <a:rPr lang="en-US" sz="2000" dirty="0"/>
              <a:t> </a:t>
            </a:r>
            <a:r>
              <a:rPr lang="sk-SK" sz="2000" dirty="0"/>
              <a:t>migrant</a:t>
            </a:r>
            <a:r>
              <a:rPr lang="en-US" sz="2000" dirty="0"/>
              <a:t> </a:t>
            </a:r>
            <a:r>
              <a:rPr lang="sk-SK" sz="2000" dirty="0" err="1"/>
              <a:t>population</a:t>
            </a:r>
            <a:r>
              <a:rPr lang="en-US" sz="2000" dirty="0"/>
              <a:t> </a:t>
            </a:r>
            <a:r>
              <a:rPr lang="sk-SK" sz="2000" dirty="0" err="1"/>
              <a:t>globally</a:t>
            </a:r>
            <a:r>
              <a:rPr lang="en-US" sz="2000" dirty="0"/>
              <a:t> </a:t>
            </a:r>
            <a:r>
              <a:rPr lang="sk-SK" sz="2000" dirty="0"/>
              <a:t>has</a:t>
            </a:r>
            <a:r>
              <a:rPr lang="en-US" sz="2000" dirty="0"/>
              <a:t> </a:t>
            </a:r>
            <a:r>
              <a:rPr lang="sk-SK" sz="2000" dirty="0" err="1"/>
              <a:t>increased</a:t>
            </a:r>
            <a:r>
              <a:rPr lang="en-US" sz="2000" dirty="0"/>
              <a:t> </a:t>
            </a:r>
            <a:r>
              <a:rPr lang="sk-SK" sz="2000" dirty="0"/>
              <a:t>in</a:t>
            </a:r>
            <a:r>
              <a:rPr lang="en-US" sz="2000" dirty="0"/>
              <a:t> </a:t>
            </a:r>
            <a:r>
              <a:rPr lang="sk-SK" sz="2000" dirty="0" err="1"/>
              <a:t>size</a:t>
            </a:r>
            <a:r>
              <a:rPr lang="en-US" sz="2000" dirty="0"/>
              <a:t> </a:t>
            </a:r>
            <a:r>
              <a:rPr lang="sk-SK" sz="2000" dirty="0" err="1"/>
              <a:t>but</a:t>
            </a:r>
            <a:r>
              <a:rPr lang="en-US" sz="2000" dirty="0"/>
              <a:t> </a:t>
            </a:r>
            <a:r>
              <a:rPr lang="sk-SK" sz="2000" dirty="0" err="1"/>
              <a:t>remained</a:t>
            </a:r>
            <a:r>
              <a:rPr lang="en-US" sz="2000" dirty="0"/>
              <a:t> </a:t>
            </a:r>
            <a:r>
              <a:rPr lang="sk-SK" sz="2000" dirty="0" err="1"/>
              <a:t>relatively</a:t>
            </a:r>
            <a:r>
              <a:rPr lang="en-US" sz="2000" dirty="0"/>
              <a:t> </a:t>
            </a:r>
            <a:r>
              <a:rPr lang="sk-SK" sz="2000" dirty="0" err="1"/>
              <a:t>stable</a:t>
            </a:r>
            <a:r>
              <a:rPr lang="en-US" sz="2000" dirty="0"/>
              <a:t> </a:t>
            </a:r>
            <a:r>
              <a:rPr lang="sk-SK" sz="2000" dirty="0"/>
              <a:t>as</a:t>
            </a:r>
            <a:r>
              <a:rPr lang="en-US" sz="2000" dirty="0"/>
              <a:t> </a:t>
            </a:r>
            <a:r>
              <a:rPr lang="sk-SK" sz="2000" dirty="0"/>
              <a:t>a</a:t>
            </a:r>
            <a:r>
              <a:rPr lang="en-US" sz="2000" dirty="0"/>
              <a:t> </a:t>
            </a:r>
            <a:r>
              <a:rPr lang="sk-SK" sz="2000" dirty="0" err="1"/>
              <a:t>proportion</a:t>
            </a:r>
            <a:r>
              <a:rPr lang="en-US" sz="2000" dirty="0"/>
              <a:t> </a:t>
            </a:r>
            <a:r>
              <a:rPr lang="sk-SK" sz="2000" dirty="0" err="1"/>
              <a:t>of</a:t>
            </a:r>
            <a:r>
              <a:rPr lang="en-US" sz="2000" dirty="0"/>
              <a:t> </a:t>
            </a:r>
            <a:r>
              <a:rPr lang="sk-SK" sz="2000" dirty="0" err="1"/>
              <a:t>the</a:t>
            </a:r>
            <a:r>
              <a:rPr lang="en-US" sz="2000" dirty="0"/>
              <a:t> </a:t>
            </a:r>
            <a:r>
              <a:rPr lang="sk-SK" sz="2000" dirty="0" err="1"/>
              <a:t>world’s</a:t>
            </a:r>
            <a:r>
              <a:rPr lang="en-US" sz="2000" dirty="0"/>
              <a:t> </a:t>
            </a:r>
            <a:r>
              <a:rPr lang="sk-SK" sz="2000" dirty="0" err="1"/>
              <a:t>population</a:t>
            </a:r>
            <a:endParaRPr lang="sk-SK" sz="2000" dirty="0"/>
          </a:p>
        </p:txBody>
      </p:sp>
      <p:sp>
        <p:nvSpPr>
          <p:cNvPr id="4" name="Rectangle 3"/>
          <p:cNvSpPr/>
          <p:nvPr/>
        </p:nvSpPr>
        <p:spPr>
          <a:xfrm>
            <a:off x="457200" y="6360383"/>
            <a:ext cx="4114800" cy="369332"/>
          </a:xfrm>
          <a:prstGeom prst="rect">
            <a:avLst/>
          </a:prstGeom>
        </p:spPr>
        <p:txBody>
          <a:bodyPr wrap="square">
            <a:spAutoFit/>
          </a:bodyPr>
          <a:lstStyle/>
          <a:p>
            <a:r>
              <a:rPr lang="en-US" dirty="0"/>
              <a:t>Source: </a:t>
            </a:r>
            <a:r>
              <a:rPr lang="sk-SK" dirty="0" err="1"/>
              <a:t>World</a:t>
            </a:r>
            <a:r>
              <a:rPr lang="sk-SK" dirty="0"/>
              <a:t> </a:t>
            </a:r>
            <a:r>
              <a:rPr lang="sk-SK" dirty="0" err="1"/>
              <a:t>Migration</a:t>
            </a:r>
            <a:r>
              <a:rPr lang="sk-SK" dirty="0"/>
              <a:t> </a:t>
            </a:r>
            <a:r>
              <a:rPr lang="sk-SK" dirty="0" err="1"/>
              <a:t>Repor</a:t>
            </a:r>
            <a:r>
              <a:rPr lang="en-US" dirty="0"/>
              <a:t>t 2020</a:t>
            </a:r>
            <a:endParaRPr lang="sk-SK" dirty="0"/>
          </a:p>
        </p:txBody>
      </p:sp>
      <p:sp>
        <p:nvSpPr>
          <p:cNvPr id="7" name="TextBox 6">
            <a:extLst>
              <a:ext uri="{FF2B5EF4-FFF2-40B4-BE49-F238E27FC236}">
                <a16:creationId xmlns:a16="http://schemas.microsoft.com/office/drawing/2014/main" id="{C830F04A-96F8-429F-A06A-365B836390B0}"/>
              </a:ext>
            </a:extLst>
          </p:cNvPr>
          <p:cNvSpPr txBox="1"/>
          <p:nvPr/>
        </p:nvSpPr>
        <p:spPr>
          <a:xfrm>
            <a:off x="323210" y="2451449"/>
            <a:ext cx="5029706" cy="646331"/>
          </a:xfrm>
          <a:prstGeom prst="rect">
            <a:avLst/>
          </a:prstGeom>
          <a:noFill/>
        </p:spPr>
        <p:txBody>
          <a:bodyPr wrap="square">
            <a:spAutoFit/>
          </a:bodyPr>
          <a:lstStyle/>
          <a:p>
            <a:r>
              <a:rPr lang="en-US" dirty="0"/>
              <a:t>The number of people living in a country other than where they were born</a:t>
            </a:r>
          </a:p>
        </p:txBody>
      </p:sp>
      <p:pic>
        <p:nvPicPr>
          <p:cNvPr id="8" name="Picture 7">
            <a:extLst>
              <a:ext uri="{FF2B5EF4-FFF2-40B4-BE49-F238E27FC236}">
                <a16:creationId xmlns:a16="http://schemas.microsoft.com/office/drawing/2014/main" id="{F5A4A927-5A35-49B3-B34C-70249387BCF2}"/>
              </a:ext>
            </a:extLst>
          </p:cNvPr>
          <p:cNvPicPr>
            <a:picLocks noChangeAspect="1"/>
          </p:cNvPicPr>
          <p:nvPr/>
        </p:nvPicPr>
        <p:blipFill>
          <a:blip r:embed="rId2"/>
          <a:stretch>
            <a:fillRect/>
          </a:stretch>
        </p:blipFill>
        <p:spPr>
          <a:xfrm>
            <a:off x="394901" y="3064048"/>
            <a:ext cx="4886325" cy="3295650"/>
          </a:xfrm>
          <a:prstGeom prst="rect">
            <a:avLst/>
          </a:prstGeom>
        </p:spPr>
      </p:pic>
      <p:sp>
        <p:nvSpPr>
          <p:cNvPr id="10" name="TextBox 9">
            <a:extLst>
              <a:ext uri="{FF2B5EF4-FFF2-40B4-BE49-F238E27FC236}">
                <a16:creationId xmlns:a16="http://schemas.microsoft.com/office/drawing/2014/main" id="{01B30A5C-48E7-48E5-82A1-EA0EBCD7E1A4}"/>
              </a:ext>
            </a:extLst>
          </p:cNvPr>
          <p:cNvSpPr txBox="1"/>
          <p:nvPr/>
        </p:nvSpPr>
        <p:spPr>
          <a:xfrm>
            <a:off x="5796136" y="2596642"/>
            <a:ext cx="3240994" cy="3970318"/>
          </a:xfrm>
          <a:prstGeom prst="rect">
            <a:avLst/>
          </a:prstGeom>
          <a:solidFill>
            <a:schemeClr val="accent6">
              <a:lumMod val="20000"/>
              <a:lumOff val="80000"/>
            </a:schemeClr>
          </a:solidFill>
        </p:spPr>
        <p:txBody>
          <a:bodyPr wrap="square">
            <a:spAutoFit/>
          </a:bodyPr>
          <a:lstStyle/>
          <a:p>
            <a:r>
              <a:rPr lang="en-US" dirty="0"/>
              <a:t>Migrants in 2019:</a:t>
            </a:r>
          </a:p>
          <a:p>
            <a:endParaRPr lang="en-US" dirty="0"/>
          </a:p>
          <a:p>
            <a:r>
              <a:rPr lang="en-US" dirty="0"/>
              <a:t>1 in every 30 people</a:t>
            </a:r>
          </a:p>
          <a:p>
            <a:r>
              <a:rPr lang="en-US" dirty="0"/>
              <a:t>48 % are females</a:t>
            </a:r>
          </a:p>
          <a:p>
            <a:r>
              <a:rPr lang="en-US" dirty="0"/>
              <a:t>14 % are children</a:t>
            </a:r>
          </a:p>
          <a:p>
            <a:r>
              <a:rPr lang="en-US" dirty="0"/>
              <a:t>74% are of working age 20-64</a:t>
            </a:r>
          </a:p>
          <a:p>
            <a:r>
              <a:rPr lang="en-US" dirty="0"/>
              <a:t>60 % are migrant workers</a:t>
            </a:r>
          </a:p>
          <a:p>
            <a:r>
              <a:rPr lang="en-US" dirty="0"/>
              <a:t>2 % are students</a:t>
            </a:r>
          </a:p>
          <a:p>
            <a:r>
              <a:rPr lang="en-US" dirty="0"/>
              <a:t>10 % are refugees</a:t>
            </a:r>
          </a:p>
          <a:p>
            <a:r>
              <a:rPr lang="en-US" dirty="0"/>
              <a:t>15% are displaced (BD, MM)</a:t>
            </a:r>
          </a:p>
          <a:p>
            <a:r>
              <a:rPr lang="en-US" dirty="0"/>
              <a:t> </a:t>
            </a:r>
          </a:p>
          <a:p>
            <a:r>
              <a:rPr lang="en-US" dirty="0"/>
              <a:t>In last 5 years, more than 30,900 have died before trying to reach other country.</a:t>
            </a:r>
          </a:p>
        </p:txBody>
      </p:sp>
      <p:sp>
        <p:nvSpPr>
          <p:cNvPr id="9" name="Title 1">
            <a:extLst>
              <a:ext uri="{FF2B5EF4-FFF2-40B4-BE49-F238E27FC236}">
                <a16:creationId xmlns:a16="http://schemas.microsoft.com/office/drawing/2014/main" id="{21CE86CD-AFBE-464A-83C2-B9616EE0B925}"/>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Migration flows</a:t>
            </a:r>
          </a:p>
        </p:txBody>
      </p:sp>
    </p:spTree>
    <p:extLst>
      <p:ext uri="{BB962C8B-B14F-4D97-AF65-F5344CB8AC3E}">
        <p14:creationId xmlns:p14="http://schemas.microsoft.com/office/powerpoint/2010/main" val="243706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043608" y="51132"/>
            <a:ext cx="7128792" cy="6824672"/>
          </a:xfrm>
          <a:prstGeom prst="rect">
            <a:avLst/>
          </a:prstGeom>
          <a:noFill/>
          <a:ln w="9525">
            <a:noFill/>
            <a:miter lim="800000"/>
            <a:headEnd/>
            <a:tailEnd/>
          </a:ln>
        </p:spPr>
      </p:pic>
    </p:spTree>
    <p:extLst>
      <p:ext uri="{BB962C8B-B14F-4D97-AF65-F5344CB8AC3E}">
        <p14:creationId xmlns:p14="http://schemas.microsoft.com/office/powerpoint/2010/main" val="4140725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6527" y="177800"/>
            <a:ext cx="9177054" cy="6502400"/>
          </a:xfrm>
          <a:prstGeom prst="rect">
            <a:avLst/>
          </a:prstGeom>
        </p:spPr>
      </p:pic>
    </p:spTree>
    <p:extLst>
      <p:ext uri="{BB962C8B-B14F-4D97-AF65-F5344CB8AC3E}">
        <p14:creationId xmlns:p14="http://schemas.microsoft.com/office/powerpoint/2010/main" val="3977641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168315"/>
            <a:ext cx="8796836" cy="369332"/>
          </a:xfrm>
          <a:prstGeom prst="rect">
            <a:avLst/>
          </a:prstGeom>
        </p:spPr>
        <p:txBody>
          <a:bodyPr wrap="square">
            <a:spAutoFit/>
          </a:bodyPr>
          <a:lstStyle/>
          <a:p>
            <a:r>
              <a:rPr lang="sk-SK" dirty="0"/>
              <a:t>Top</a:t>
            </a:r>
            <a:r>
              <a:rPr lang="en-US" dirty="0"/>
              <a:t> </a:t>
            </a:r>
            <a:r>
              <a:rPr lang="sk-SK" dirty="0"/>
              <a:t>20</a:t>
            </a:r>
            <a:r>
              <a:rPr lang="en-US" dirty="0"/>
              <a:t> world </a:t>
            </a:r>
            <a:r>
              <a:rPr lang="sk-SK" dirty="0" err="1"/>
              <a:t>destinations</a:t>
            </a:r>
            <a:r>
              <a:rPr lang="en-US" dirty="0"/>
              <a:t> </a:t>
            </a:r>
            <a:r>
              <a:rPr lang="sk-SK" dirty="0"/>
              <a:t>(</a:t>
            </a:r>
            <a:r>
              <a:rPr lang="sk-SK" dirty="0" err="1"/>
              <a:t>left</a:t>
            </a:r>
            <a:r>
              <a:rPr lang="sk-SK" dirty="0"/>
              <a:t>)</a:t>
            </a:r>
            <a:r>
              <a:rPr lang="en-US" dirty="0"/>
              <a:t> </a:t>
            </a:r>
            <a:r>
              <a:rPr lang="sk-SK" dirty="0"/>
              <a:t>and</a:t>
            </a:r>
            <a:r>
              <a:rPr lang="en-US" dirty="0"/>
              <a:t> </a:t>
            </a:r>
            <a:r>
              <a:rPr lang="sk-SK" dirty="0" err="1"/>
              <a:t>origins</a:t>
            </a:r>
            <a:r>
              <a:rPr lang="en-US" dirty="0"/>
              <a:t> </a:t>
            </a:r>
            <a:r>
              <a:rPr lang="sk-SK" dirty="0"/>
              <a:t>(</a:t>
            </a:r>
            <a:r>
              <a:rPr lang="sk-SK" dirty="0" err="1"/>
              <a:t>right</a:t>
            </a:r>
            <a:r>
              <a:rPr lang="sk-SK" dirty="0"/>
              <a:t>)</a:t>
            </a:r>
            <a:r>
              <a:rPr lang="en-US" dirty="0"/>
              <a:t> </a:t>
            </a:r>
            <a:r>
              <a:rPr lang="sk-SK" dirty="0" err="1"/>
              <a:t>of</a:t>
            </a:r>
            <a:r>
              <a:rPr lang="en-US" dirty="0"/>
              <a:t> </a:t>
            </a:r>
            <a:r>
              <a:rPr lang="sk-SK" dirty="0" err="1"/>
              <a:t>international</a:t>
            </a:r>
            <a:r>
              <a:rPr lang="en-US" dirty="0"/>
              <a:t> </a:t>
            </a:r>
            <a:r>
              <a:rPr lang="sk-SK" dirty="0" err="1"/>
              <a:t>migrants</a:t>
            </a:r>
            <a:r>
              <a:rPr lang="en-US" dirty="0"/>
              <a:t> </a:t>
            </a:r>
            <a:r>
              <a:rPr lang="sk-SK" dirty="0"/>
              <a:t>in</a:t>
            </a:r>
            <a:r>
              <a:rPr lang="en-US" dirty="0"/>
              <a:t> </a:t>
            </a:r>
            <a:r>
              <a:rPr lang="sk-SK" dirty="0"/>
              <a:t>20</a:t>
            </a:r>
            <a:r>
              <a:rPr lang="en-US" dirty="0"/>
              <a:t>19 </a:t>
            </a:r>
            <a:r>
              <a:rPr lang="sk-SK" dirty="0"/>
              <a:t>(</a:t>
            </a:r>
            <a:r>
              <a:rPr lang="sk-SK" dirty="0" err="1"/>
              <a:t>millions</a:t>
            </a:r>
            <a:r>
              <a:rPr lang="sk-SK" dirty="0"/>
              <a:t>)</a:t>
            </a:r>
          </a:p>
        </p:txBody>
      </p:sp>
      <p:sp>
        <p:nvSpPr>
          <p:cNvPr id="4" name="Rectangle 3"/>
          <p:cNvSpPr/>
          <p:nvPr/>
        </p:nvSpPr>
        <p:spPr>
          <a:xfrm>
            <a:off x="35496" y="6536377"/>
            <a:ext cx="2520305" cy="276999"/>
          </a:xfrm>
          <a:prstGeom prst="rect">
            <a:avLst/>
          </a:prstGeom>
        </p:spPr>
        <p:txBody>
          <a:bodyPr wrap="none">
            <a:spAutoFit/>
          </a:bodyPr>
          <a:lstStyle/>
          <a:p>
            <a:r>
              <a:rPr lang="en-US" sz="1200" dirty="0"/>
              <a:t>Source: </a:t>
            </a:r>
            <a:r>
              <a:rPr lang="sk-SK" sz="1200" dirty="0" err="1"/>
              <a:t>World</a:t>
            </a:r>
            <a:r>
              <a:rPr lang="sk-SK" sz="1200" dirty="0"/>
              <a:t> </a:t>
            </a:r>
            <a:r>
              <a:rPr lang="sk-SK" sz="1200" dirty="0" err="1"/>
              <a:t>Migration</a:t>
            </a:r>
            <a:r>
              <a:rPr lang="sk-SK" sz="1200" dirty="0"/>
              <a:t> Report 20</a:t>
            </a:r>
            <a:r>
              <a:rPr lang="en-US" sz="1200" dirty="0"/>
              <a:t>20</a:t>
            </a:r>
            <a:endParaRPr lang="sk-SK" sz="1200" dirty="0"/>
          </a:p>
        </p:txBody>
      </p:sp>
      <p:pic>
        <p:nvPicPr>
          <p:cNvPr id="5" name="Picture 4">
            <a:extLst>
              <a:ext uri="{FF2B5EF4-FFF2-40B4-BE49-F238E27FC236}">
                <a16:creationId xmlns:a16="http://schemas.microsoft.com/office/drawing/2014/main" id="{568A10D5-3BC3-4606-BF55-80F1DB287BC3}"/>
              </a:ext>
            </a:extLst>
          </p:cNvPr>
          <p:cNvPicPr>
            <a:picLocks noChangeAspect="1"/>
          </p:cNvPicPr>
          <p:nvPr/>
        </p:nvPicPr>
        <p:blipFill>
          <a:blip r:embed="rId2"/>
          <a:stretch>
            <a:fillRect/>
          </a:stretch>
        </p:blipFill>
        <p:spPr>
          <a:xfrm>
            <a:off x="755576" y="572299"/>
            <a:ext cx="7272808" cy="5313112"/>
          </a:xfrm>
          <a:prstGeom prst="rect">
            <a:avLst/>
          </a:prstGeom>
        </p:spPr>
      </p:pic>
    </p:spTree>
    <p:extLst>
      <p:ext uri="{BB962C8B-B14F-4D97-AF65-F5344CB8AC3E}">
        <p14:creationId xmlns:p14="http://schemas.microsoft.com/office/powerpoint/2010/main" val="757767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F0DB-7A58-40D9-9794-5A96E44B111D}"/>
              </a:ext>
            </a:extLst>
          </p:cNvPr>
          <p:cNvSpPr>
            <a:spLocks noGrp="1"/>
          </p:cNvSpPr>
          <p:nvPr>
            <p:ph type="title"/>
          </p:nvPr>
        </p:nvSpPr>
        <p:spPr/>
        <p:txBody>
          <a:bodyPr/>
          <a:lstStyle/>
          <a:p>
            <a:r>
              <a:rPr lang="en-US" dirty="0"/>
              <a:t>Legal barriers to mobility</a:t>
            </a:r>
          </a:p>
        </p:txBody>
      </p:sp>
      <p:sp>
        <p:nvSpPr>
          <p:cNvPr id="3" name="Content Placeholder 2">
            <a:extLst>
              <a:ext uri="{FF2B5EF4-FFF2-40B4-BE49-F238E27FC236}">
                <a16:creationId xmlns:a16="http://schemas.microsoft.com/office/drawing/2014/main" id="{95EB0000-98C9-4BF4-8027-0E95AE451C67}"/>
              </a:ext>
            </a:extLst>
          </p:cNvPr>
          <p:cNvSpPr>
            <a:spLocks noGrp="1"/>
          </p:cNvSpPr>
          <p:nvPr>
            <p:ph idx="1"/>
          </p:nvPr>
        </p:nvSpPr>
        <p:spPr/>
        <p:txBody>
          <a:bodyPr/>
          <a:lstStyle/>
          <a:p>
            <a:r>
              <a:rPr lang="en-US" dirty="0"/>
              <a:t>In medieval Europe (feudalism) serfs were prohibited to move without lord's consent</a:t>
            </a:r>
          </a:p>
          <a:p>
            <a:r>
              <a:rPr lang="en-US" dirty="0"/>
              <a:t>Barriers to internal migration in Czarist Russia and the USSR</a:t>
            </a:r>
          </a:p>
          <a:p>
            <a:r>
              <a:rPr lang="en-US" dirty="0"/>
              <a:t>China’s internal passport system (“Hukou”)</a:t>
            </a:r>
          </a:p>
          <a:p>
            <a:r>
              <a:rPr lang="en-US" dirty="0"/>
              <a:t>State specific </a:t>
            </a:r>
            <a:r>
              <a:rPr lang="en-US" b="1" dirty="0"/>
              <a:t>occupational licensing </a:t>
            </a:r>
            <a:r>
              <a:rPr lang="en-US" dirty="0"/>
              <a:t>laws act as barriers to internal migration in the US</a:t>
            </a:r>
          </a:p>
          <a:p>
            <a:r>
              <a:rPr lang="en-US" dirty="0"/>
              <a:t>Visa </a:t>
            </a:r>
          </a:p>
        </p:txBody>
      </p:sp>
    </p:spTree>
    <p:extLst>
      <p:ext uri="{BB962C8B-B14F-4D97-AF65-F5344CB8AC3E}">
        <p14:creationId xmlns:p14="http://schemas.microsoft.com/office/powerpoint/2010/main" val="241683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80795-E48D-4B31-BA98-EF7EBC85FB04}"/>
              </a:ext>
            </a:extLst>
          </p:cNvPr>
          <p:cNvSpPr>
            <a:spLocks noGrp="1"/>
          </p:cNvSpPr>
          <p:nvPr>
            <p:ph type="title"/>
          </p:nvPr>
        </p:nvSpPr>
        <p:spPr>
          <a:xfrm>
            <a:off x="5508104" y="705525"/>
            <a:ext cx="3278188" cy="1210146"/>
          </a:xfrm>
          <a:solidFill>
            <a:schemeClr val="accent6">
              <a:lumMod val="20000"/>
              <a:lumOff val="80000"/>
            </a:schemeClr>
          </a:solidFill>
        </p:spPr>
        <p:txBody>
          <a:bodyPr>
            <a:noAutofit/>
          </a:bodyPr>
          <a:lstStyle/>
          <a:p>
            <a:r>
              <a:rPr lang="en-US" sz="2000" dirty="0"/>
              <a:t>Occupation licensing is a legal requirement in order to practice a profession</a:t>
            </a:r>
          </a:p>
        </p:txBody>
      </p:sp>
      <p:sp>
        <p:nvSpPr>
          <p:cNvPr id="3" name="Content Placeholder 2">
            <a:extLst>
              <a:ext uri="{FF2B5EF4-FFF2-40B4-BE49-F238E27FC236}">
                <a16:creationId xmlns:a16="http://schemas.microsoft.com/office/drawing/2014/main" id="{89BD94EC-0D15-4371-A12D-91ADB5A40869}"/>
              </a:ext>
            </a:extLst>
          </p:cNvPr>
          <p:cNvSpPr>
            <a:spLocks noGrp="1"/>
          </p:cNvSpPr>
          <p:nvPr>
            <p:ph idx="1"/>
          </p:nvPr>
        </p:nvSpPr>
        <p:spPr>
          <a:xfrm>
            <a:off x="5614157" y="2060848"/>
            <a:ext cx="3278188" cy="4309939"/>
          </a:xfrm>
        </p:spPr>
        <p:txBody>
          <a:bodyPr>
            <a:normAutofit/>
          </a:bodyPr>
          <a:lstStyle/>
          <a:p>
            <a:pPr marL="0" indent="0">
              <a:buNone/>
            </a:pPr>
            <a:r>
              <a:rPr lang="en-US" sz="2000" dirty="0"/>
              <a:t>In the US in 1970s, about 10 percent of workers had to have licenses, but by 2008, almost 30 percent of the work force needed them.</a:t>
            </a:r>
          </a:p>
          <a:p>
            <a:pPr marL="0" indent="0">
              <a:buNone/>
            </a:pPr>
            <a:r>
              <a:rPr lang="en-US" sz="2000" dirty="0"/>
              <a:t>Louisiana, requires licenses for florists, math teachers need to be relicensed every time they move from one state to another. </a:t>
            </a:r>
          </a:p>
          <a:p>
            <a:pPr marL="0" indent="0">
              <a:buNone/>
            </a:pPr>
            <a:r>
              <a:rPr lang="en-US" sz="2000" dirty="0"/>
              <a:t>Workers with licenses must pay upfront costs and face limited geographic mobility. </a:t>
            </a:r>
          </a:p>
          <a:p>
            <a:pPr marL="0" indent="0">
              <a:buNone/>
            </a:pPr>
            <a:endParaRPr lang="en-US" sz="2000" dirty="0"/>
          </a:p>
          <a:p>
            <a:pPr marL="0" indent="0">
              <a:buNone/>
            </a:pPr>
            <a:endParaRPr lang="en-US" sz="2000" dirty="0"/>
          </a:p>
          <a:p>
            <a:endParaRPr lang="en-US" sz="2000" dirty="0"/>
          </a:p>
        </p:txBody>
      </p:sp>
      <p:pic>
        <p:nvPicPr>
          <p:cNvPr id="1026" name="Picture 2">
            <a:extLst>
              <a:ext uri="{FF2B5EF4-FFF2-40B4-BE49-F238E27FC236}">
                <a16:creationId xmlns:a16="http://schemas.microsoft.com/office/drawing/2014/main" id="{5719708C-CF00-46C8-86BE-3044C3532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3753"/>
            <a:ext cx="495141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4CC6049-3B29-48BD-A1A3-6A01F4BFD5E6}"/>
              </a:ext>
            </a:extLst>
          </p:cNvPr>
          <p:cNvSpPr/>
          <p:nvPr/>
        </p:nvSpPr>
        <p:spPr>
          <a:xfrm>
            <a:off x="5353267" y="6393360"/>
            <a:ext cx="3529843" cy="430887"/>
          </a:xfrm>
          <a:prstGeom prst="rect">
            <a:avLst/>
          </a:prstGeom>
        </p:spPr>
        <p:txBody>
          <a:bodyPr wrap="square">
            <a:spAutoFit/>
          </a:bodyPr>
          <a:lstStyle/>
          <a:p>
            <a:r>
              <a:rPr lang="en-US" sz="1100" dirty="0">
                <a:hlinkClick r:id="rId4"/>
              </a:rPr>
              <a:t>https://www.nytimes.com/2014/05/29/opinion/why-license-a-florist.html</a:t>
            </a:r>
            <a:endParaRPr lang="en-US" sz="1100" dirty="0"/>
          </a:p>
        </p:txBody>
      </p:sp>
    </p:spTree>
    <p:extLst>
      <p:ext uri="{BB962C8B-B14F-4D97-AF65-F5344CB8AC3E}">
        <p14:creationId xmlns:p14="http://schemas.microsoft.com/office/powerpoint/2010/main" val="314175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2E22-CD76-42BF-ABB6-4C1DF93215BD}"/>
              </a:ext>
            </a:extLst>
          </p:cNvPr>
          <p:cNvSpPr>
            <a:spLocks noGrp="1"/>
          </p:cNvSpPr>
          <p:nvPr>
            <p:ph type="title"/>
          </p:nvPr>
        </p:nvSpPr>
        <p:spPr/>
        <p:txBody>
          <a:bodyPr/>
          <a:lstStyle/>
          <a:p>
            <a:r>
              <a:rPr lang="en-US" dirty="0"/>
              <a:t>Theory of </a:t>
            </a:r>
            <a:r>
              <a:rPr lang="en-US" dirty="0" err="1"/>
              <a:t>MIgration</a:t>
            </a:r>
            <a:endParaRPr lang="en-US" dirty="0"/>
          </a:p>
        </p:txBody>
      </p:sp>
      <p:sp>
        <p:nvSpPr>
          <p:cNvPr id="3" name="Text Placeholder 2">
            <a:extLst>
              <a:ext uri="{FF2B5EF4-FFF2-40B4-BE49-F238E27FC236}">
                <a16:creationId xmlns:a16="http://schemas.microsoft.com/office/drawing/2014/main" id="{75E06141-D4C0-4BF1-92F6-6357888EEB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05528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BFFD-BB8F-418D-90AA-8F1573BBEC28}"/>
              </a:ext>
            </a:extLst>
          </p:cNvPr>
          <p:cNvSpPr>
            <a:spLocks noGrp="1"/>
          </p:cNvSpPr>
          <p:nvPr>
            <p:ph type="title"/>
          </p:nvPr>
        </p:nvSpPr>
        <p:spPr>
          <a:xfrm>
            <a:off x="457200" y="262842"/>
            <a:ext cx="8229600" cy="1143000"/>
          </a:xfrm>
        </p:spPr>
        <p:txBody>
          <a:bodyPr>
            <a:noAutofit/>
          </a:bodyPr>
          <a:lstStyle/>
          <a:p>
            <a:r>
              <a:rPr lang="en-US" sz="2000" b="0" i="0" dirty="0">
                <a:solidFill>
                  <a:srgbClr val="333333"/>
                </a:solidFill>
                <a:effectLst/>
                <a:latin typeface="Georgia" panose="02040502050405020303" pitchFamily="18" charset="0"/>
              </a:rPr>
              <a:t>In the craft and related occupations, the proportion of licensed workers is 38% in Germany and 7% in Spain, while the average proportion of licensed workers at the state level is 33 and 17%</a:t>
            </a:r>
            <a:endParaRPr lang="en-US" sz="2000" dirty="0"/>
          </a:p>
        </p:txBody>
      </p:sp>
      <p:sp>
        <p:nvSpPr>
          <p:cNvPr id="3" name="Content Placeholder 2">
            <a:extLst>
              <a:ext uri="{FF2B5EF4-FFF2-40B4-BE49-F238E27FC236}">
                <a16:creationId xmlns:a16="http://schemas.microsoft.com/office/drawing/2014/main" id="{0CD2ADE4-1C42-4135-AA3C-4FCA8DCBC174}"/>
              </a:ext>
            </a:extLst>
          </p:cNvPr>
          <p:cNvSpPr>
            <a:spLocks noGrp="1"/>
          </p:cNvSpPr>
          <p:nvPr>
            <p:ph idx="1"/>
          </p:nvPr>
        </p:nvSpPr>
        <p:spPr>
          <a:xfrm>
            <a:off x="6732240" y="1825588"/>
            <a:ext cx="2310546" cy="4525963"/>
          </a:xfrm>
        </p:spPr>
        <p:txBody>
          <a:bodyPr>
            <a:normAutofit/>
          </a:bodyPr>
          <a:lstStyle/>
          <a:p>
            <a:pPr marL="0" indent="0">
              <a:buNone/>
            </a:pPr>
            <a:r>
              <a:rPr lang="en-US" sz="1400" b="0" i="0" dirty="0">
                <a:solidFill>
                  <a:srgbClr val="333333"/>
                </a:solidFill>
                <a:effectLst/>
                <a:latin typeface="Times New Roman" panose="02020603050405020304" pitchFamily="18" charset="0"/>
                <a:cs typeface="Times New Roman" panose="02020603050405020304" pitchFamily="18" charset="0"/>
              </a:rPr>
              <a:t>The prevalence of licensing varies significantly across member states: ranging between 14% in Denmark and 33% in Germany</a:t>
            </a:r>
          </a:p>
          <a:p>
            <a:pPr marL="0" indent="0">
              <a:buNone/>
            </a:pPr>
            <a:endParaRPr lang="en-US" sz="1400" dirty="0">
              <a:solidFill>
                <a:srgbClr val="333333"/>
              </a:solidFill>
              <a:latin typeface="Times New Roman" panose="02020603050405020304" pitchFamily="18" charset="0"/>
              <a:cs typeface="Times New Roman" panose="02020603050405020304" pitchFamily="18" charset="0"/>
            </a:endParaRPr>
          </a:p>
          <a:p>
            <a:pPr marL="0" indent="0">
              <a:buNone/>
            </a:pPr>
            <a:r>
              <a:rPr lang="en-US" sz="1400" dirty="0">
                <a:latin typeface="Times New Roman" panose="02020603050405020304" pitchFamily="18" charset="0"/>
                <a:cs typeface="Times New Roman" panose="02020603050405020304" pitchFamily="18" charset="0"/>
              </a:rPr>
              <a:t>Occupational licensing is least common in managerial occupations (e.g., managers, executives) and elementary occupations (e.g., food preparation, cleaners) and most common among plant and machine operators, technicians (e.g., electricians), and professionals (e.g., lawyers). </a:t>
            </a:r>
          </a:p>
          <a:p>
            <a:pPr marL="0" indent="0">
              <a:buNone/>
            </a:pPr>
            <a:endParaRPr lang="en-US" sz="1400" dirty="0">
              <a:latin typeface="Times New Roman" panose="02020603050405020304" pitchFamily="18" charset="0"/>
              <a:cs typeface="Times New Roman" panose="02020603050405020304" pitchFamily="18" charset="0"/>
            </a:endParaRPr>
          </a:p>
        </p:txBody>
      </p:sp>
      <p:pic>
        <p:nvPicPr>
          <p:cNvPr id="1026" name="Picture 2" descr="Fig. 1">
            <a:extLst>
              <a:ext uri="{FF2B5EF4-FFF2-40B4-BE49-F238E27FC236}">
                <a16:creationId xmlns:a16="http://schemas.microsoft.com/office/drawing/2014/main" id="{110BFDB7-C800-490A-B50B-638DAB28E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510" y="1581982"/>
            <a:ext cx="6186399" cy="50131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4EB5294-19BD-4E0F-94FB-4F40F32D633A}"/>
              </a:ext>
            </a:extLst>
          </p:cNvPr>
          <p:cNvSpPr txBox="1"/>
          <p:nvPr/>
        </p:nvSpPr>
        <p:spPr>
          <a:xfrm>
            <a:off x="107504" y="6508136"/>
            <a:ext cx="5688632" cy="261610"/>
          </a:xfrm>
          <a:prstGeom prst="rect">
            <a:avLst/>
          </a:prstGeom>
          <a:noFill/>
        </p:spPr>
        <p:txBody>
          <a:bodyPr wrap="square">
            <a:spAutoFit/>
          </a:bodyPr>
          <a:lstStyle/>
          <a:p>
            <a:r>
              <a:rPr lang="en-US" sz="1100" dirty="0" err="1"/>
              <a:t>Pagliero</a:t>
            </a:r>
            <a:r>
              <a:rPr lang="en-US" sz="1100" dirty="0"/>
              <a:t>, 2019 (https://link.springer.com/article/10.1007/s11151-019-09711-8)</a:t>
            </a:r>
          </a:p>
        </p:txBody>
      </p:sp>
    </p:spTree>
    <p:extLst>
      <p:ext uri="{BB962C8B-B14F-4D97-AF65-F5344CB8AC3E}">
        <p14:creationId xmlns:p14="http://schemas.microsoft.com/office/powerpoint/2010/main" val="3975867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7396D-0327-4A7A-A856-1B988DB9446C}"/>
              </a:ext>
            </a:extLst>
          </p:cNvPr>
          <p:cNvSpPr>
            <a:spLocks noGrp="1"/>
          </p:cNvSpPr>
          <p:nvPr>
            <p:ph type="title"/>
          </p:nvPr>
        </p:nvSpPr>
        <p:spPr>
          <a:xfrm>
            <a:off x="6444208" y="-27384"/>
            <a:ext cx="2674640" cy="2063906"/>
          </a:xfrm>
        </p:spPr>
        <p:txBody>
          <a:bodyPr>
            <a:noAutofit/>
          </a:bodyPr>
          <a:lstStyle/>
          <a:p>
            <a:r>
              <a:rPr lang="en-US" sz="2000" b="1" dirty="0"/>
              <a:t>Changes in immigration regimes in 22 Western liberal states</a:t>
            </a:r>
            <a:br>
              <a:rPr lang="en-US" sz="2000" dirty="0"/>
            </a:br>
            <a:r>
              <a:rPr lang="en-US" sz="2000" dirty="0"/>
              <a:t>Source: Hass et al. 2016</a:t>
            </a:r>
          </a:p>
        </p:txBody>
      </p:sp>
      <p:sp>
        <p:nvSpPr>
          <p:cNvPr id="3" name="Content Placeholder 2">
            <a:extLst>
              <a:ext uri="{FF2B5EF4-FFF2-40B4-BE49-F238E27FC236}">
                <a16:creationId xmlns:a16="http://schemas.microsoft.com/office/drawing/2014/main" id="{749F0FE8-2CD7-4303-8C2F-06289306EAE2}"/>
              </a:ext>
            </a:extLst>
          </p:cNvPr>
          <p:cNvSpPr>
            <a:spLocks noGrp="1"/>
          </p:cNvSpPr>
          <p:nvPr>
            <p:ph idx="1"/>
          </p:nvPr>
        </p:nvSpPr>
        <p:spPr>
          <a:xfrm>
            <a:off x="323528" y="4677461"/>
            <a:ext cx="8568952" cy="2063907"/>
          </a:xfrm>
          <a:solidFill>
            <a:schemeClr val="accent3">
              <a:lumMod val="20000"/>
              <a:lumOff val="80000"/>
            </a:schemeClr>
          </a:solidFill>
        </p:spPr>
        <p:txBody>
          <a:bodyPr>
            <a:normAutofit/>
          </a:bodyPr>
          <a:lstStyle/>
          <a:p>
            <a:pPr marL="0" indent="0">
              <a:buNone/>
            </a:pPr>
            <a:r>
              <a:rPr lang="en-US" sz="1800" dirty="0"/>
              <a:t>Over the past 70 years, immigration regimes (in Western countries) have been heavily concentrated on border control and more recently on exit and return measures (e.g. deportation). Policies have become more targeted on speciﬁc migrant groups providing multiple entry channels for low and high-skilled workers, permanent and temporary migrants, family members, students, entrepreneurs, and asylum seekers. Governments have </a:t>
            </a:r>
            <a:r>
              <a:rPr lang="en-US" sz="1800" dirty="0" err="1"/>
              <a:t>liberalised</a:t>
            </a:r>
            <a:r>
              <a:rPr lang="en-US" sz="1800" dirty="0"/>
              <a:t> entry for ‘wanted’ migrants, while policies have become more restrictive to prevent the entry and (irregular) stay of ‘unwanted’ migrants.</a:t>
            </a:r>
          </a:p>
        </p:txBody>
      </p:sp>
      <p:pic>
        <p:nvPicPr>
          <p:cNvPr id="4" name="Picture 3">
            <a:extLst>
              <a:ext uri="{FF2B5EF4-FFF2-40B4-BE49-F238E27FC236}">
                <a16:creationId xmlns:a16="http://schemas.microsoft.com/office/drawing/2014/main" id="{E32F77B5-A973-4AA1-A178-7C54E3E56132}"/>
              </a:ext>
            </a:extLst>
          </p:cNvPr>
          <p:cNvPicPr>
            <a:picLocks noChangeAspect="1"/>
          </p:cNvPicPr>
          <p:nvPr/>
        </p:nvPicPr>
        <p:blipFill rotWithShape="1">
          <a:blip r:embed="rId3"/>
          <a:srcRect b="11683"/>
          <a:stretch/>
        </p:blipFill>
        <p:spPr>
          <a:xfrm>
            <a:off x="107504" y="188640"/>
            <a:ext cx="6278912" cy="4392488"/>
          </a:xfrm>
          <a:prstGeom prst="rect">
            <a:avLst/>
          </a:prstGeom>
        </p:spPr>
      </p:pic>
    </p:spTree>
    <p:extLst>
      <p:ext uri="{BB962C8B-B14F-4D97-AF65-F5344CB8AC3E}">
        <p14:creationId xmlns:p14="http://schemas.microsoft.com/office/powerpoint/2010/main" val="15905364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B7F8-59A5-4718-B26B-83C7B47CBB3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E3B58F-830F-419A-8C7E-9AFD03F47FD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D1A480A-9833-4AD3-8EDF-7119385A315F}"/>
              </a:ext>
            </a:extLst>
          </p:cNvPr>
          <p:cNvPicPr>
            <a:picLocks noChangeAspect="1"/>
          </p:cNvPicPr>
          <p:nvPr/>
        </p:nvPicPr>
        <p:blipFill>
          <a:blip r:embed="rId3"/>
          <a:stretch>
            <a:fillRect/>
          </a:stretch>
        </p:blipFill>
        <p:spPr>
          <a:xfrm>
            <a:off x="-2988840" y="0"/>
            <a:ext cx="15055704" cy="6858000"/>
          </a:xfrm>
          <a:prstGeom prst="rect">
            <a:avLst/>
          </a:prstGeom>
        </p:spPr>
      </p:pic>
      <p:sp>
        <p:nvSpPr>
          <p:cNvPr id="5" name="Rectangle 4"/>
          <p:cNvSpPr/>
          <p:nvPr/>
        </p:nvSpPr>
        <p:spPr>
          <a:xfrm>
            <a:off x="5724128" y="6237312"/>
            <a:ext cx="3231719" cy="369332"/>
          </a:xfrm>
          <a:prstGeom prst="rect">
            <a:avLst/>
          </a:prstGeom>
          <a:solidFill>
            <a:schemeClr val="tx1"/>
          </a:solidFill>
        </p:spPr>
        <p:txBody>
          <a:bodyPr wrap="none">
            <a:spAutoFit/>
          </a:bodyPr>
          <a:lstStyle/>
          <a:p>
            <a:r>
              <a:rPr lang="en-US" dirty="0">
                <a:solidFill>
                  <a:schemeClr val="bg1"/>
                </a:solidFill>
              </a:rPr>
              <a:t>https://www.passportindex.org/</a:t>
            </a:r>
          </a:p>
        </p:txBody>
      </p:sp>
    </p:spTree>
    <p:extLst>
      <p:ext uri="{BB962C8B-B14F-4D97-AF65-F5344CB8AC3E}">
        <p14:creationId xmlns:p14="http://schemas.microsoft.com/office/powerpoint/2010/main" val="30976833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19B88D3-BE14-47A3-9870-FA9C03943932}"/>
              </a:ext>
            </a:extLst>
          </p:cNvPr>
          <p:cNvGraphicFramePr>
            <a:graphicFrameLocks/>
          </p:cNvGraphicFramePr>
          <p:nvPr/>
        </p:nvGraphicFramePr>
        <p:xfrm>
          <a:off x="0" y="16416"/>
          <a:ext cx="8986877" cy="6841584"/>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4">
            <a:extLst>
              <a:ext uri="{FF2B5EF4-FFF2-40B4-BE49-F238E27FC236}">
                <a16:creationId xmlns:a16="http://schemas.microsoft.com/office/drawing/2014/main" id="{DCCEEBC7-F73E-4A7C-A0A7-776A6765C545}"/>
              </a:ext>
            </a:extLst>
          </p:cNvPr>
          <p:cNvSpPr>
            <a:spLocks noGrp="1"/>
          </p:cNvSpPr>
          <p:nvPr>
            <p:ph type="title"/>
          </p:nvPr>
        </p:nvSpPr>
        <p:spPr>
          <a:xfrm>
            <a:off x="4283968" y="2492896"/>
            <a:ext cx="4989240" cy="3528392"/>
          </a:xfrm>
        </p:spPr>
        <p:txBody>
          <a:bodyPr>
            <a:normAutofit/>
          </a:bodyPr>
          <a:lstStyle/>
          <a:p>
            <a:r>
              <a:rPr lang="en-US" dirty="0"/>
              <a:t>Passport fees </a:t>
            </a:r>
            <a:br>
              <a:rPr lang="en-US" dirty="0"/>
            </a:br>
            <a:r>
              <a:rPr lang="en-US" dirty="0"/>
              <a:t>around the world</a:t>
            </a:r>
            <a:br>
              <a:rPr lang="en-US" dirty="0"/>
            </a:br>
            <a:r>
              <a:rPr lang="en-US" sz="2000" dirty="0"/>
              <a:t>(Passport fee for 10 years in USD)</a:t>
            </a:r>
          </a:p>
        </p:txBody>
      </p:sp>
      <p:sp>
        <p:nvSpPr>
          <p:cNvPr id="7" name="Rectangle 6">
            <a:extLst>
              <a:ext uri="{FF2B5EF4-FFF2-40B4-BE49-F238E27FC236}">
                <a16:creationId xmlns:a16="http://schemas.microsoft.com/office/drawing/2014/main" id="{67CF852A-C43B-4623-83DF-F3767874AB84}"/>
              </a:ext>
            </a:extLst>
          </p:cNvPr>
          <p:cNvSpPr/>
          <p:nvPr/>
        </p:nvSpPr>
        <p:spPr>
          <a:xfrm>
            <a:off x="4458726" y="5301208"/>
            <a:ext cx="6573416" cy="276999"/>
          </a:xfrm>
          <a:prstGeom prst="rect">
            <a:avLst/>
          </a:prstGeom>
        </p:spPr>
        <p:txBody>
          <a:bodyPr wrap="square">
            <a:spAutoFit/>
          </a:bodyPr>
          <a:lstStyle/>
          <a:p>
            <a:r>
              <a:rPr lang="en-US" sz="1200" dirty="0">
                <a:hlinkClick r:id="rId3"/>
              </a:rPr>
              <a:t>https://www.passport-collector.com/passport-fees-around-world-2018-2/</a:t>
            </a:r>
            <a:endParaRPr lang="en-US" sz="1200" dirty="0"/>
          </a:p>
        </p:txBody>
      </p:sp>
    </p:spTree>
    <p:extLst>
      <p:ext uri="{BB962C8B-B14F-4D97-AF65-F5344CB8AC3E}">
        <p14:creationId xmlns:p14="http://schemas.microsoft.com/office/powerpoint/2010/main" val="15625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2E22-CD76-42BF-ABB6-4C1DF93215BD}"/>
              </a:ext>
            </a:extLst>
          </p:cNvPr>
          <p:cNvSpPr>
            <a:spLocks noGrp="1"/>
          </p:cNvSpPr>
          <p:nvPr>
            <p:ph type="title"/>
          </p:nvPr>
        </p:nvSpPr>
        <p:spPr>
          <a:xfrm>
            <a:off x="722312" y="4406900"/>
            <a:ext cx="8098159" cy="1362075"/>
          </a:xfrm>
        </p:spPr>
        <p:txBody>
          <a:bodyPr/>
          <a:lstStyle/>
          <a:p>
            <a:r>
              <a:rPr lang="en-US" dirty="0"/>
              <a:t>Costs and benefits of migration</a:t>
            </a:r>
          </a:p>
        </p:txBody>
      </p:sp>
      <p:sp>
        <p:nvSpPr>
          <p:cNvPr id="3" name="Text Placeholder 2">
            <a:extLst>
              <a:ext uri="{FF2B5EF4-FFF2-40B4-BE49-F238E27FC236}">
                <a16:creationId xmlns:a16="http://schemas.microsoft.com/office/drawing/2014/main" id="{75E06141-D4C0-4BF1-92F6-6357888EEB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91155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uľka 3"/>
          <p:cNvGraphicFramePr>
            <a:graphicFrameLocks noGrp="1"/>
          </p:cNvGraphicFramePr>
          <p:nvPr/>
        </p:nvGraphicFramePr>
        <p:xfrm>
          <a:off x="0" y="0"/>
          <a:ext cx="9144000" cy="7007471"/>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934720">
                <a:tc gridSpan="2">
                  <a:txBody>
                    <a:bodyPr/>
                    <a:lstStyle/>
                    <a:p>
                      <a:pPr algn="ctr">
                        <a:lnSpc>
                          <a:spcPct val="115000"/>
                        </a:lnSpc>
                        <a:spcAft>
                          <a:spcPts val="0"/>
                        </a:spcAft>
                      </a:pPr>
                      <a:r>
                        <a:rPr lang="en-US" sz="4800" b="1" kern="1200" noProof="0" dirty="0">
                          <a:solidFill>
                            <a:srgbClr val="00B0F0"/>
                          </a:solidFill>
                          <a:latin typeface="+mj-lt"/>
                          <a:ea typeface="+mj-ea"/>
                          <a:cs typeface="+mj-cs"/>
                        </a:rPr>
                        <a:t>Receiving economies</a:t>
                      </a:r>
                      <a:r>
                        <a:rPr lang="en-US" sz="2000" b="1" noProof="0" dirty="0">
                          <a:latin typeface="Times New Roman"/>
                          <a:ea typeface="Times New Roman"/>
                          <a:cs typeface="Times New Roman"/>
                        </a:rPr>
                        <a:t> </a:t>
                      </a:r>
                      <a:br>
                        <a:rPr lang="en-US" sz="2000" b="1" noProof="0" dirty="0">
                          <a:latin typeface="Times New Roman"/>
                          <a:ea typeface="Times New Roman"/>
                          <a:cs typeface="Times New Roman"/>
                        </a:rPr>
                      </a:br>
                      <a:r>
                        <a:rPr lang="en-US" sz="2000" noProof="0" dirty="0">
                          <a:latin typeface="Times New Roman"/>
                          <a:ea typeface="Times New Roman"/>
                          <a:cs typeface="Times New Roman"/>
                        </a:rPr>
                        <a:t>(mostly developed countries)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399883">
                <a:tc>
                  <a:txBody>
                    <a:bodyPr/>
                    <a:lstStyle/>
                    <a:p>
                      <a:pPr algn="ctr">
                        <a:spcAft>
                          <a:spcPts val="0"/>
                        </a:spcAft>
                      </a:pPr>
                      <a:r>
                        <a:rPr lang="en-US" sz="2000" b="1" i="1" noProof="0">
                          <a:solidFill>
                            <a:srgbClr val="0070C0"/>
                          </a:solidFill>
                          <a:latin typeface="Times New Roman"/>
                          <a:ea typeface="Times New Roman"/>
                          <a:cs typeface="Times New Roman"/>
                        </a:rPr>
                        <a:t>Short-run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i="1" noProof="0">
                          <a:solidFill>
                            <a:srgbClr val="92D050"/>
                          </a:solidFill>
                          <a:latin typeface="Times New Roman"/>
                          <a:ea typeface="Times New Roman"/>
                          <a:cs typeface="Times New Roman"/>
                        </a:rPr>
                        <a:t>Long-run</a:t>
                      </a:r>
                      <a:endParaRPr lang="en-US" sz="2000" b="1" noProof="0">
                        <a:solidFill>
                          <a:srgbClr val="92D050"/>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9883">
                <a:tc>
                  <a:txBody>
                    <a:bodyPr/>
                    <a:lstStyle/>
                    <a:p>
                      <a:pPr algn="just">
                        <a:spcAft>
                          <a:spcPts val="0"/>
                        </a:spcAft>
                      </a:pPr>
                      <a:r>
                        <a:rPr lang="en-US" sz="2000" noProof="0">
                          <a:latin typeface="Times New Roman"/>
                          <a:ea typeface="Times New Roman"/>
                          <a:cs typeface="Times New Roman"/>
                        </a:rPr>
                        <a:t>+ lower wages, advantage for employers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noProof="0">
                          <a:latin typeface="Times New Roman"/>
                          <a:ea typeface="Times New Roman"/>
                          <a:cs typeface="Times New Roman"/>
                        </a:rPr>
                        <a:t>+ lower labour costs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249572">
                <a:tc>
                  <a:txBody>
                    <a:bodyPr/>
                    <a:lstStyle/>
                    <a:p>
                      <a:pPr algn="just">
                        <a:spcAft>
                          <a:spcPts val="0"/>
                        </a:spcAft>
                      </a:pPr>
                      <a:r>
                        <a:rPr lang="en-US" sz="2000" noProof="0" dirty="0">
                          <a:latin typeface="Times New Roman"/>
                          <a:ea typeface="Times New Roman"/>
                          <a:cs typeface="Times New Roman"/>
                        </a:rPr>
                        <a:t>+ growing demand for social capital from the migrants (flats - accommodation, education, health</a:t>
                      </a:r>
                      <a:r>
                        <a:rPr lang="en-US" sz="2000" baseline="0" noProof="0" dirty="0">
                          <a:latin typeface="Times New Roman"/>
                          <a:ea typeface="Times New Roman"/>
                          <a:cs typeface="Times New Roman"/>
                        </a:rPr>
                        <a:t> and social insurance, energies</a:t>
                      </a:r>
                      <a:r>
                        <a:rPr lang="en-US" sz="2000" noProof="0" dirty="0">
                          <a:latin typeface="Times New Roman"/>
                          <a:ea typeface="Times New Roman"/>
                          <a:cs typeface="Times New Roman"/>
                        </a:rPr>
                        <a:t>, waste collection etc.)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noProof="0" dirty="0">
                          <a:latin typeface="Times New Roman"/>
                          <a:ea typeface="Times New Roman"/>
                          <a:cs typeface="Times New Roman"/>
                        </a:rPr>
                        <a:t>+ increased demand for social capital from the migrants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29899">
                <a:tc>
                  <a:txBody>
                    <a:bodyPr/>
                    <a:lstStyle/>
                    <a:p>
                      <a:pPr algn="just">
                        <a:spcAft>
                          <a:spcPts val="0"/>
                        </a:spcAft>
                      </a:pPr>
                      <a:r>
                        <a:rPr lang="en-US" sz="2000" noProof="0">
                          <a:latin typeface="Times New Roman"/>
                          <a:ea typeface="Times New Roman"/>
                          <a:cs typeface="Times New Roman"/>
                        </a:rPr>
                        <a:t>+ inflow of highly-qualified labour force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noProof="0" dirty="0">
                          <a:latin typeface="Times New Roman"/>
                          <a:ea typeface="Times New Roman"/>
                          <a:cs typeface="Times New Roman"/>
                        </a:rPr>
                        <a:t>+ inflow of highly-qualified labor force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9883">
                <a:tc>
                  <a:txBody>
                    <a:bodyPr/>
                    <a:lstStyle/>
                    <a:p>
                      <a:pPr algn="just">
                        <a:spcAft>
                          <a:spcPts val="0"/>
                        </a:spcAft>
                      </a:pPr>
                      <a:r>
                        <a:rPr lang="en-US" sz="2000" noProof="0" dirty="0">
                          <a:latin typeface="Times New Roman"/>
                          <a:ea typeface="Times New Roman"/>
                          <a:cs typeface="Times New Roman"/>
                        </a:rPr>
                        <a:t>– decrease in the real wages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noProof="0" dirty="0">
                          <a:latin typeface="Times New Roman"/>
                          <a:ea typeface="Times New Roman"/>
                          <a:cs typeface="Times New Roman"/>
                        </a:rPr>
                        <a:t>+ increased</a:t>
                      </a:r>
                      <a:r>
                        <a:rPr lang="en-US" sz="2000" baseline="0" noProof="0" dirty="0">
                          <a:latin typeface="Times New Roman"/>
                          <a:ea typeface="Times New Roman"/>
                          <a:cs typeface="Times New Roman"/>
                        </a:rPr>
                        <a:t> state budget revenues</a:t>
                      </a:r>
                      <a:endParaRPr lang="en-US" sz="2000" noProof="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9883">
                <a:tc>
                  <a:txBody>
                    <a:bodyPr/>
                    <a:lstStyle/>
                    <a:p>
                      <a:pPr algn="just">
                        <a:spcAft>
                          <a:spcPts val="0"/>
                        </a:spcAft>
                      </a:pPr>
                      <a:r>
                        <a:rPr lang="en-US" sz="2000" noProof="0" dirty="0">
                          <a:latin typeface="Times New Roman"/>
                          <a:ea typeface="Times New Roman"/>
                          <a:cs typeface="Times New Roman"/>
                        </a:rPr>
                        <a:t>– increase in the unemployment rate of the domestic population (mostly with low </a:t>
                      </a:r>
                      <a:r>
                        <a:rPr lang="en-US" sz="2000" noProof="0" dirty="0"/>
                        <a:t>qualification</a:t>
                      </a:r>
                      <a:r>
                        <a:rPr lang="en-US" sz="2000" noProof="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noProof="0">
                          <a:latin typeface="Times New Roman"/>
                          <a:ea typeface="Times New Roman"/>
                          <a:cs typeface="Times New Roman"/>
                        </a:rPr>
                        <a:t>+ increase</a:t>
                      </a:r>
                      <a:r>
                        <a:rPr lang="en-US" sz="2000" baseline="0" noProof="0">
                          <a:latin typeface="Times New Roman"/>
                          <a:ea typeface="Times New Roman"/>
                          <a:cs typeface="Times New Roman"/>
                        </a:rPr>
                        <a:t> in the economical effectiveness </a:t>
                      </a:r>
                      <a:endParaRPr lang="en-US" sz="2000" noProof="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50662">
                <a:tc>
                  <a:txBody>
                    <a:bodyPr/>
                    <a:lstStyle/>
                    <a:p>
                      <a:endParaRPr lang="sk-SK"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noProof="0" dirty="0">
                          <a:latin typeface="Times New Roman"/>
                          <a:ea typeface="Times New Roman"/>
                          <a:cs typeface="Times New Roman"/>
                        </a:rPr>
                        <a:t>+ increase of the competitiveness of the domestic companies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199651">
                <a:tc>
                  <a:txBody>
                    <a:bodyPr/>
                    <a:lstStyle/>
                    <a:p>
                      <a:pPr algn="just">
                        <a:spcAft>
                          <a:spcPts val="0"/>
                        </a:spcAft>
                      </a:pPr>
                      <a:r>
                        <a:rPr lang="en-US" sz="2000" noProof="0" dirty="0">
                          <a:latin typeface="Times New Roman"/>
                          <a:ea typeface="Times New Roman"/>
                          <a:cs typeface="Times New Roman"/>
                        </a:rPr>
                        <a:t>– problems of migrants to adapt in the new environment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noProof="0" dirty="0">
                          <a:latin typeface="Times New Roman"/>
                          <a:ea typeface="Times New Roman"/>
                          <a:cs typeface="Times New Roman"/>
                        </a:rPr>
                        <a:t>– growth of criminality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Rectangle 1"/>
          <p:cNvSpPr/>
          <p:nvPr/>
        </p:nvSpPr>
        <p:spPr>
          <a:xfrm>
            <a:off x="0" y="1628800"/>
            <a:ext cx="9144000" cy="522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lower </a:t>
            </a:r>
            <a:r>
              <a:rPr lang="en-US" sz="2000" dirty="0" err="1">
                <a:solidFill>
                  <a:schemeClr val="tx1"/>
                </a:solidFill>
              </a:rPr>
              <a:t>labour</a:t>
            </a:r>
            <a:r>
              <a:rPr lang="en-US" sz="2000" dirty="0">
                <a:solidFill>
                  <a:schemeClr val="tx1"/>
                </a:solidFill>
              </a:rPr>
              <a:t> costs </a:t>
            </a:r>
          </a:p>
          <a:p>
            <a:r>
              <a:rPr lang="en-US" sz="2000" dirty="0">
                <a:solidFill>
                  <a:schemeClr val="tx1"/>
                </a:solidFill>
              </a:rPr>
              <a:t>+ lower wages, advantage for employers </a:t>
            </a:r>
          </a:p>
          <a:p>
            <a:r>
              <a:rPr lang="en-US" sz="2000" dirty="0">
                <a:solidFill>
                  <a:schemeClr val="tx1"/>
                </a:solidFill>
              </a:rPr>
              <a:t>+ increased state budget revenues</a:t>
            </a:r>
          </a:p>
          <a:p>
            <a:r>
              <a:rPr lang="en-US" sz="2000" dirty="0">
                <a:solidFill>
                  <a:schemeClr val="tx1"/>
                </a:solidFill>
              </a:rPr>
              <a:t>+ increase in the economical effectiveness </a:t>
            </a:r>
          </a:p>
          <a:p>
            <a:r>
              <a:rPr lang="en-US" sz="2000" dirty="0">
                <a:solidFill>
                  <a:schemeClr val="tx1"/>
                </a:solidFill>
              </a:rPr>
              <a:t>+ growing demand for social capital from the migrants (flats - accommodation, education, health and social insurance, energies, waste collection etc.) </a:t>
            </a:r>
          </a:p>
          <a:p>
            <a:r>
              <a:rPr lang="en-US" sz="2000" dirty="0">
                <a:solidFill>
                  <a:schemeClr val="tx1"/>
                </a:solidFill>
              </a:rPr>
              <a:t>+ inflow of highly-qualified </a:t>
            </a:r>
            <a:r>
              <a:rPr lang="en-US" sz="2000" dirty="0" err="1">
                <a:solidFill>
                  <a:schemeClr val="tx1"/>
                </a:solidFill>
              </a:rPr>
              <a:t>labour</a:t>
            </a:r>
            <a:r>
              <a:rPr lang="en-US" sz="2000" dirty="0">
                <a:solidFill>
                  <a:schemeClr val="tx1"/>
                </a:solidFill>
              </a:rPr>
              <a:t> force </a:t>
            </a:r>
          </a:p>
          <a:p>
            <a:r>
              <a:rPr lang="en-US" sz="2000" dirty="0">
                <a:solidFill>
                  <a:schemeClr val="tx1"/>
                </a:solidFill>
              </a:rPr>
              <a:t>+ increased demand for social capital from the migrants </a:t>
            </a:r>
          </a:p>
          <a:p>
            <a:r>
              <a:rPr lang="en-US" sz="2000" dirty="0">
                <a:solidFill>
                  <a:schemeClr val="tx1"/>
                </a:solidFill>
              </a:rPr>
              <a:t>– decrease in the real wages</a:t>
            </a:r>
          </a:p>
          <a:p>
            <a:r>
              <a:rPr lang="en-US" sz="2000" dirty="0">
                <a:solidFill>
                  <a:schemeClr val="tx1"/>
                </a:solidFill>
              </a:rPr>
              <a:t>+ inflow of highly-qualified labor force </a:t>
            </a:r>
          </a:p>
          <a:p>
            <a:r>
              <a:rPr lang="en-US" sz="2000" dirty="0">
                <a:solidFill>
                  <a:schemeClr val="tx1"/>
                </a:solidFill>
              </a:rPr>
              <a:t>+ increase of the competitiveness of the domestic companies </a:t>
            </a:r>
          </a:p>
          <a:p>
            <a:r>
              <a:rPr lang="en-US" sz="2000" dirty="0">
                <a:solidFill>
                  <a:schemeClr val="tx1"/>
                </a:solidFill>
              </a:rPr>
              <a:t>– growth of criminality </a:t>
            </a:r>
          </a:p>
          <a:p>
            <a:r>
              <a:rPr lang="en-US" sz="2000" dirty="0">
                <a:solidFill>
                  <a:schemeClr val="tx1"/>
                </a:solidFill>
              </a:rPr>
              <a:t>– increase in the unemployment rate of the domestic population (mostly with low qualification)</a:t>
            </a:r>
          </a:p>
        </p:txBody>
      </p:sp>
    </p:spTree>
    <p:extLst>
      <p:ext uri="{BB962C8B-B14F-4D97-AF65-F5344CB8AC3E}">
        <p14:creationId xmlns:p14="http://schemas.microsoft.com/office/powerpoint/2010/main" val="217885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uľka 3"/>
          <p:cNvGraphicFramePr>
            <a:graphicFrameLocks noGrp="1"/>
          </p:cNvGraphicFramePr>
          <p:nvPr/>
        </p:nvGraphicFramePr>
        <p:xfrm>
          <a:off x="610130" y="448887"/>
          <a:ext cx="7923740" cy="6179723"/>
        </p:xfrm>
        <a:graphic>
          <a:graphicData uri="http://schemas.openxmlformats.org/drawingml/2006/table">
            <a:tbl>
              <a:tblPr/>
              <a:tblGrid>
                <a:gridCol w="3961870">
                  <a:extLst>
                    <a:ext uri="{9D8B030D-6E8A-4147-A177-3AD203B41FA5}">
                      <a16:colId xmlns:a16="http://schemas.microsoft.com/office/drawing/2014/main" val="20000"/>
                    </a:ext>
                  </a:extLst>
                </a:gridCol>
                <a:gridCol w="3961870">
                  <a:extLst>
                    <a:ext uri="{9D8B030D-6E8A-4147-A177-3AD203B41FA5}">
                      <a16:colId xmlns:a16="http://schemas.microsoft.com/office/drawing/2014/main" val="20001"/>
                    </a:ext>
                  </a:extLst>
                </a:gridCol>
              </a:tblGrid>
              <a:tr h="1008369">
                <a:tc gridSpan="2">
                  <a:txBody>
                    <a:bodyPr/>
                    <a:lstStyle/>
                    <a:p>
                      <a:pPr algn="ctr">
                        <a:lnSpc>
                          <a:spcPct val="115000"/>
                        </a:lnSpc>
                        <a:spcAft>
                          <a:spcPts val="0"/>
                        </a:spcAft>
                      </a:pPr>
                      <a:r>
                        <a:rPr lang="en-US" sz="4200" b="1" kern="1200" noProof="0" dirty="0">
                          <a:solidFill>
                            <a:srgbClr val="00B0F0"/>
                          </a:solidFill>
                          <a:latin typeface="+mj-lt"/>
                          <a:ea typeface="+mj-ea"/>
                          <a:cs typeface="+mj-cs"/>
                        </a:rPr>
                        <a:t>Receiving economies</a:t>
                      </a:r>
                      <a:r>
                        <a:rPr lang="en-US" sz="1700" b="1" noProof="0" dirty="0">
                          <a:latin typeface="Times New Roman"/>
                          <a:ea typeface="Times New Roman"/>
                          <a:cs typeface="Times New Roman"/>
                        </a:rPr>
                        <a:t> </a:t>
                      </a:r>
                      <a:br>
                        <a:rPr lang="en-US" sz="1700" b="1" noProof="0" dirty="0">
                          <a:latin typeface="Times New Roman"/>
                          <a:ea typeface="Times New Roman"/>
                          <a:cs typeface="Times New Roman"/>
                        </a:rPr>
                      </a:br>
                      <a:r>
                        <a:rPr lang="en-US" sz="1700" noProof="0" dirty="0">
                          <a:latin typeface="Times New Roman"/>
                          <a:ea typeface="Times New Roman"/>
                          <a:cs typeface="Times New Roman"/>
                        </a:rPr>
                        <a:t>(mostly developed countries)</a:t>
                      </a:r>
                    </a:p>
                  </a:txBody>
                  <a:tcPr marL="105650" marR="105650" marT="52825" marB="528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346519">
                <a:tc>
                  <a:txBody>
                    <a:bodyPr/>
                    <a:lstStyle/>
                    <a:p>
                      <a:pPr algn="ctr">
                        <a:spcAft>
                          <a:spcPts val="0"/>
                        </a:spcAft>
                      </a:pPr>
                      <a:r>
                        <a:rPr lang="en-US" sz="1700" b="1" i="1" noProof="0">
                          <a:solidFill>
                            <a:srgbClr val="0070C0"/>
                          </a:solidFill>
                          <a:latin typeface="Times New Roman"/>
                          <a:ea typeface="Times New Roman"/>
                          <a:cs typeface="Times New Roman"/>
                        </a:rPr>
                        <a:t>Short-run</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700" b="1" i="1" noProof="0">
                          <a:solidFill>
                            <a:srgbClr val="92D050"/>
                          </a:solidFill>
                          <a:latin typeface="Times New Roman"/>
                          <a:ea typeface="Times New Roman"/>
                          <a:cs typeface="Times New Roman"/>
                        </a:rPr>
                        <a:t>Long-run</a:t>
                      </a:r>
                      <a:endParaRPr lang="en-US" sz="1700" b="1" noProof="0">
                        <a:solidFill>
                          <a:srgbClr val="92D050"/>
                        </a:solidFill>
                        <a:latin typeface="Times New Roman"/>
                        <a:ea typeface="Times New Roman"/>
                        <a:cs typeface="Times New Roman"/>
                      </a:endParaRP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6519">
                <a:tc>
                  <a:txBody>
                    <a:bodyPr/>
                    <a:lstStyle/>
                    <a:p>
                      <a:pPr algn="just">
                        <a:spcAft>
                          <a:spcPts val="0"/>
                        </a:spcAft>
                      </a:pPr>
                      <a:r>
                        <a:rPr lang="en-US" sz="1700" noProof="0" dirty="0">
                          <a:latin typeface="Times New Roman" panose="02020603050405020304" pitchFamily="18" charset="0"/>
                          <a:ea typeface="Times New Roman"/>
                          <a:cs typeface="Times New Roman" panose="02020603050405020304" pitchFamily="18" charset="0"/>
                        </a:rPr>
                        <a:t>+ lower wages, advantage for employers </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700" noProof="0" dirty="0">
                          <a:latin typeface="Times New Roman"/>
                          <a:ea typeface="Times New Roman"/>
                          <a:cs typeface="Times New Roman"/>
                        </a:rPr>
                        <a:t>+ lower </a:t>
                      </a:r>
                      <a:r>
                        <a:rPr lang="en-US" sz="1700" noProof="0" dirty="0" err="1">
                          <a:latin typeface="Times New Roman"/>
                          <a:ea typeface="Times New Roman"/>
                          <a:cs typeface="Times New Roman"/>
                        </a:rPr>
                        <a:t>labour</a:t>
                      </a:r>
                      <a:r>
                        <a:rPr lang="en-US" sz="1700" noProof="0" dirty="0">
                          <a:latin typeface="Times New Roman"/>
                          <a:ea typeface="Times New Roman"/>
                          <a:cs typeface="Times New Roman"/>
                        </a:rPr>
                        <a:t> costs </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82818">
                <a:tc>
                  <a:txBody>
                    <a:bodyPr/>
                    <a:lstStyle/>
                    <a:p>
                      <a:pPr algn="just">
                        <a:spcAft>
                          <a:spcPts val="0"/>
                        </a:spcAft>
                      </a:pPr>
                      <a:r>
                        <a:rPr lang="en-US" sz="1700" noProof="0" dirty="0">
                          <a:latin typeface="Times New Roman" panose="02020603050405020304" pitchFamily="18" charset="0"/>
                          <a:ea typeface="Times New Roman"/>
                          <a:cs typeface="Times New Roman" panose="02020603050405020304" pitchFamily="18" charset="0"/>
                        </a:rPr>
                        <a:t>+ growing demand for social capital from the migrants (flats - accommodation, education, health</a:t>
                      </a:r>
                      <a:r>
                        <a:rPr lang="en-US" sz="1700" baseline="0" noProof="0" dirty="0">
                          <a:latin typeface="Times New Roman" panose="02020603050405020304" pitchFamily="18" charset="0"/>
                          <a:ea typeface="Times New Roman"/>
                          <a:cs typeface="Times New Roman" panose="02020603050405020304" pitchFamily="18" charset="0"/>
                        </a:rPr>
                        <a:t> and social insurance, energies</a:t>
                      </a:r>
                      <a:r>
                        <a:rPr lang="en-US" sz="1700" noProof="0" dirty="0">
                          <a:latin typeface="Times New Roman" panose="02020603050405020304" pitchFamily="18" charset="0"/>
                          <a:ea typeface="Times New Roman"/>
                          <a:cs typeface="Times New Roman" panose="02020603050405020304" pitchFamily="18" charset="0"/>
                        </a:rPr>
                        <a:t>, waste collection etc.) </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700" noProof="0" dirty="0">
                          <a:latin typeface="Times New Roman"/>
                          <a:ea typeface="Times New Roman"/>
                          <a:cs typeface="Times New Roman"/>
                        </a:rPr>
                        <a:t>+ increased demand for social capital from the migrants </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5839">
                <a:tc>
                  <a:txBody>
                    <a:bodyPr/>
                    <a:lstStyle/>
                    <a:p>
                      <a:pPr algn="just">
                        <a:spcAft>
                          <a:spcPts val="0"/>
                        </a:spcAft>
                      </a:pPr>
                      <a:r>
                        <a:rPr lang="en-US" sz="1700" noProof="0" dirty="0">
                          <a:latin typeface="Times New Roman" panose="02020603050405020304" pitchFamily="18" charset="0"/>
                          <a:ea typeface="Times New Roman"/>
                          <a:cs typeface="Times New Roman" panose="02020603050405020304" pitchFamily="18" charset="0"/>
                        </a:rPr>
                        <a:t>+ inflow of highly-qualified </a:t>
                      </a:r>
                      <a:r>
                        <a:rPr lang="en-US" sz="1700" noProof="0" dirty="0" err="1">
                          <a:latin typeface="Times New Roman" panose="02020603050405020304" pitchFamily="18" charset="0"/>
                          <a:ea typeface="Times New Roman"/>
                          <a:cs typeface="Times New Roman" panose="02020603050405020304" pitchFamily="18" charset="0"/>
                        </a:rPr>
                        <a:t>labour</a:t>
                      </a:r>
                      <a:r>
                        <a:rPr lang="en-US" sz="1700" noProof="0" dirty="0">
                          <a:latin typeface="Times New Roman" panose="02020603050405020304" pitchFamily="18" charset="0"/>
                          <a:ea typeface="Times New Roman"/>
                          <a:cs typeface="Times New Roman" panose="02020603050405020304" pitchFamily="18" charset="0"/>
                        </a:rPr>
                        <a:t> force </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700" noProof="0" dirty="0">
                          <a:latin typeface="Times New Roman"/>
                          <a:ea typeface="Times New Roman"/>
                          <a:cs typeface="Times New Roman"/>
                        </a:rPr>
                        <a:t>+ inflow of highly-qualified labor force </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6519">
                <a:tc>
                  <a:txBody>
                    <a:bodyPr/>
                    <a:lstStyle/>
                    <a:p>
                      <a:pPr algn="just">
                        <a:spcAft>
                          <a:spcPts val="0"/>
                        </a:spcAft>
                      </a:pPr>
                      <a:r>
                        <a:rPr lang="en-US" sz="1700" noProof="0" dirty="0">
                          <a:latin typeface="Times New Roman" panose="02020603050405020304" pitchFamily="18" charset="0"/>
                          <a:ea typeface="Times New Roman"/>
                          <a:cs typeface="Times New Roman" panose="02020603050405020304" pitchFamily="18" charset="0"/>
                        </a:rPr>
                        <a:t>– decrease in the real wages</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700" noProof="0" dirty="0">
                          <a:latin typeface="Times New Roman"/>
                          <a:ea typeface="Times New Roman"/>
                          <a:cs typeface="Times New Roman"/>
                        </a:rPr>
                        <a:t>+ increased</a:t>
                      </a:r>
                      <a:r>
                        <a:rPr lang="en-US" sz="1700" baseline="0" noProof="0" dirty="0">
                          <a:latin typeface="Times New Roman"/>
                          <a:ea typeface="Times New Roman"/>
                          <a:cs typeface="Times New Roman"/>
                        </a:rPr>
                        <a:t> state budget revenues</a:t>
                      </a:r>
                      <a:endParaRPr lang="en-US" sz="1700" noProof="0" dirty="0">
                        <a:latin typeface="Times New Roman"/>
                        <a:ea typeface="Times New Roman"/>
                        <a:cs typeface="Times New Roman"/>
                      </a:endParaRP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792374">
                <a:tc>
                  <a:txBody>
                    <a:bodyPr/>
                    <a:lstStyle/>
                    <a:p>
                      <a:pPr algn="just">
                        <a:spcAft>
                          <a:spcPts val="0"/>
                        </a:spcAft>
                      </a:pPr>
                      <a:r>
                        <a:rPr lang="en-US" sz="1700" noProof="0" dirty="0">
                          <a:latin typeface="Times New Roman" panose="02020603050405020304" pitchFamily="18" charset="0"/>
                          <a:ea typeface="Times New Roman"/>
                          <a:cs typeface="Times New Roman" panose="02020603050405020304" pitchFamily="18" charset="0"/>
                        </a:rPr>
                        <a:t>– increase in the unemployment rate of the domestic population (mostly with low </a:t>
                      </a:r>
                      <a:r>
                        <a:rPr lang="en-US" sz="1700" noProof="0" dirty="0">
                          <a:latin typeface="Times New Roman" panose="02020603050405020304" pitchFamily="18" charset="0"/>
                          <a:cs typeface="Times New Roman" panose="02020603050405020304" pitchFamily="18" charset="0"/>
                        </a:rPr>
                        <a:t>qualification</a:t>
                      </a:r>
                      <a:r>
                        <a:rPr lang="en-US" sz="1700" noProof="0" dirty="0">
                          <a:latin typeface="Times New Roman" panose="02020603050405020304" pitchFamily="18" charset="0"/>
                          <a:ea typeface="Times New Roman"/>
                          <a:cs typeface="Times New Roman" panose="02020603050405020304" pitchFamily="18" charset="0"/>
                        </a:rPr>
                        <a:t>)</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700" noProof="0" dirty="0">
                          <a:latin typeface="Times New Roman"/>
                          <a:ea typeface="Times New Roman"/>
                          <a:cs typeface="Times New Roman"/>
                        </a:rPr>
                        <a:t>+ increase</a:t>
                      </a:r>
                      <a:r>
                        <a:rPr lang="en-US" sz="1700" baseline="0" noProof="0" dirty="0">
                          <a:latin typeface="Times New Roman"/>
                          <a:ea typeface="Times New Roman"/>
                          <a:cs typeface="Times New Roman"/>
                        </a:rPr>
                        <a:t> in the economical effectiveness </a:t>
                      </a:r>
                      <a:endParaRPr lang="en-US" sz="1700" noProof="0" dirty="0">
                        <a:latin typeface="Times New Roman"/>
                        <a:ea typeface="Times New Roman"/>
                        <a:cs typeface="Times New Roman"/>
                      </a:endParaRP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63832">
                <a:tc>
                  <a:txBody>
                    <a:bodyPr/>
                    <a:lstStyle/>
                    <a:p>
                      <a:endParaRPr lang="sk-SK" sz="1400" dirty="0">
                        <a:latin typeface="Times New Roman" panose="02020603050405020304" pitchFamily="18" charset="0"/>
                        <a:cs typeface="Times New Roman" panose="02020603050405020304" pitchFamily="18" charset="0"/>
                      </a:endParaRP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700" noProof="0" dirty="0">
                          <a:latin typeface="Times New Roman"/>
                          <a:ea typeface="Times New Roman"/>
                          <a:cs typeface="Times New Roman"/>
                        </a:rPr>
                        <a:t>+ increase of the competitiveness of the domestic companies </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39558">
                <a:tc>
                  <a:txBody>
                    <a:bodyPr/>
                    <a:lstStyle/>
                    <a:p>
                      <a:pPr algn="just">
                        <a:spcAft>
                          <a:spcPts val="0"/>
                        </a:spcAft>
                      </a:pPr>
                      <a:r>
                        <a:rPr lang="en-US" sz="1700" noProof="0" dirty="0">
                          <a:latin typeface="Times New Roman" panose="02020603050405020304" pitchFamily="18" charset="0"/>
                          <a:ea typeface="Times New Roman"/>
                          <a:cs typeface="Times New Roman" panose="02020603050405020304" pitchFamily="18" charset="0"/>
                        </a:rPr>
                        <a:t>– problems of migrants to adapt in the new environment </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700" noProof="0" dirty="0">
                          <a:latin typeface="Times New Roman"/>
                          <a:ea typeface="Times New Roman"/>
                          <a:cs typeface="Times New Roman"/>
                        </a:rPr>
                        <a:t>– growth of criminality </a:t>
                      </a:r>
                    </a:p>
                  </a:txBody>
                  <a:tcPr marL="59428" marR="594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570731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uľka 1"/>
          <p:cNvGraphicFramePr>
            <a:graphicFrameLocks noGrp="1"/>
          </p:cNvGraphicFramePr>
          <p:nvPr/>
        </p:nvGraphicFramePr>
        <p:xfrm>
          <a:off x="0" y="4"/>
          <a:ext cx="9144000" cy="6869196"/>
        </p:xfrm>
        <a:graphic>
          <a:graphicData uri="http://schemas.openxmlformats.org/drawingml/2006/table">
            <a:tbl>
              <a:tblPr/>
              <a:tblGrid>
                <a:gridCol w="3779912">
                  <a:extLst>
                    <a:ext uri="{9D8B030D-6E8A-4147-A177-3AD203B41FA5}">
                      <a16:colId xmlns:a16="http://schemas.microsoft.com/office/drawing/2014/main" val="20000"/>
                    </a:ext>
                  </a:extLst>
                </a:gridCol>
                <a:gridCol w="5364088">
                  <a:extLst>
                    <a:ext uri="{9D8B030D-6E8A-4147-A177-3AD203B41FA5}">
                      <a16:colId xmlns:a16="http://schemas.microsoft.com/office/drawing/2014/main" val="20001"/>
                    </a:ext>
                  </a:extLst>
                </a:gridCol>
              </a:tblGrid>
              <a:tr h="873392">
                <a:tc gridSpan="2">
                  <a:txBody>
                    <a:bodyPr/>
                    <a:lstStyle/>
                    <a:p>
                      <a:pPr algn="ctr">
                        <a:spcAft>
                          <a:spcPts val="0"/>
                        </a:spcAft>
                      </a:pPr>
                      <a:r>
                        <a:rPr lang="en-US" sz="5300" b="1" kern="1200" noProof="0" dirty="0">
                          <a:solidFill>
                            <a:srgbClr val="00B0F0"/>
                          </a:solidFill>
                          <a:latin typeface="+mj-lt"/>
                          <a:ea typeface="+mj-ea"/>
                          <a:cs typeface="+mj-cs"/>
                        </a:rPr>
                        <a:t>Sending</a:t>
                      </a:r>
                      <a:r>
                        <a:rPr lang="en-US" sz="5300" b="1" kern="1200" baseline="0" noProof="0" dirty="0">
                          <a:solidFill>
                            <a:srgbClr val="00B0F0"/>
                          </a:solidFill>
                          <a:latin typeface="+mj-lt"/>
                          <a:ea typeface="+mj-ea"/>
                          <a:cs typeface="+mj-cs"/>
                        </a:rPr>
                        <a:t> economies </a:t>
                      </a:r>
                      <a:br>
                        <a:rPr lang="en-US" sz="5300" b="1" kern="1200" baseline="0" noProof="0" dirty="0">
                          <a:solidFill>
                            <a:srgbClr val="00B0F0"/>
                          </a:solidFill>
                          <a:latin typeface="+mj-lt"/>
                          <a:ea typeface="+mj-ea"/>
                          <a:cs typeface="+mj-cs"/>
                        </a:rPr>
                      </a:br>
                      <a:r>
                        <a:rPr lang="en-US" sz="2400" noProof="0" dirty="0">
                          <a:latin typeface="Times New Roman"/>
                          <a:ea typeface="Times New Roman"/>
                          <a:cs typeface="Times New Roman"/>
                        </a:rPr>
                        <a:t>(mostly developing countries)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421096">
                <a:tc>
                  <a:txBody>
                    <a:bodyPr/>
                    <a:lstStyle/>
                    <a:p>
                      <a:pPr algn="ctr">
                        <a:spcAft>
                          <a:spcPts val="0"/>
                        </a:spcAft>
                      </a:pPr>
                      <a:r>
                        <a:rPr lang="en-US" sz="2400" b="1" i="1" kern="1200" noProof="0" dirty="0">
                          <a:solidFill>
                            <a:srgbClr val="0070C0"/>
                          </a:solidFill>
                          <a:latin typeface="Times New Roman"/>
                          <a:ea typeface="Times New Roman"/>
                          <a:cs typeface="Times New Roman"/>
                        </a:rPr>
                        <a:t>Short-run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2400" b="1" i="1" kern="1200" noProof="0" dirty="0">
                          <a:solidFill>
                            <a:srgbClr val="92D050"/>
                          </a:solidFill>
                          <a:latin typeface="Times New Roman"/>
                          <a:ea typeface="Times New Roman"/>
                          <a:cs typeface="Times New Roman"/>
                        </a:rPr>
                        <a:t>Long-run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1096">
                <a:tc rowSpan="2">
                  <a:txBody>
                    <a:bodyPr/>
                    <a:lstStyle/>
                    <a:p>
                      <a:pPr algn="l">
                        <a:spcAft>
                          <a:spcPts val="0"/>
                        </a:spcAft>
                      </a:pPr>
                      <a:r>
                        <a:rPr lang="en-US" sz="2400" noProof="0" dirty="0">
                          <a:latin typeface="Times New Roman"/>
                          <a:ea typeface="Times New Roman"/>
                          <a:cs typeface="Times New Roman"/>
                        </a:rPr>
                        <a:t>+ decrease in the unemployment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noProof="0" dirty="0">
                          <a:latin typeface="Times New Roman"/>
                          <a:ea typeface="Times New Roman"/>
                          <a:cs typeface="Times New Roman"/>
                        </a:rPr>
                        <a:t>+ decrease in the unemployment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13180">
                <a:tc vMerge="1">
                  <a:txBody>
                    <a:bodyPr/>
                    <a:lstStyle/>
                    <a:p>
                      <a:pPr algn="l">
                        <a:spcAft>
                          <a:spcPts val="0"/>
                        </a:spcAft>
                      </a:pPr>
                      <a:endParaRPr lang="en-US" sz="2400" noProof="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noProof="0" dirty="0">
                          <a:latin typeface="Times New Roman"/>
                          <a:ea typeface="Times New Roman"/>
                          <a:cs typeface="Times New Roman"/>
                        </a:rPr>
                        <a:t>+ increase in the level of remittances (thanks to the growing revenues of the migrant workers)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76297">
                <a:tc>
                  <a:txBody>
                    <a:bodyPr/>
                    <a:lstStyle/>
                    <a:p>
                      <a:pPr algn="l">
                        <a:spcAft>
                          <a:spcPts val="0"/>
                        </a:spcAft>
                      </a:pPr>
                      <a:r>
                        <a:rPr lang="en-US" sz="2400" noProof="0" dirty="0">
                          <a:latin typeface="Times New Roman"/>
                          <a:ea typeface="Times New Roman"/>
                          <a:cs typeface="Times New Roman"/>
                        </a:rPr>
                        <a:t>– lo</a:t>
                      </a:r>
                      <a:r>
                        <a:rPr lang="sk-SK" sz="2400" noProof="0" dirty="0">
                          <a:latin typeface="Times New Roman"/>
                          <a:ea typeface="Times New Roman"/>
                          <a:cs typeface="Times New Roman"/>
                        </a:rPr>
                        <a:t>s</a:t>
                      </a:r>
                      <a:r>
                        <a:rPr lang="en-US" sz="2400" noProof="0" dirty="0" err="1">
                          <a:latin typeface="Times New Roman"/>
                          <a:ea typeface="Times New Roman"/>
                          <a:cs typeface="Times New Roman"/>
                        </a:rPr>
                        <a:t>ses</a:t>
                      </a:r>
                      <a:r>
                        <a:rPr lang="en-US" sz="2400" noProof="0" dirty="0">
                          <a:latin typeface="Times New Roman"/>
                          <a:ea typeface="Times New Roman"/>
                          <a:cs typeface="Times New Roman"/>
                        </a:rPr>
                        <a:t> in the form of cost for migration (travelling, accommodation in the receiving</a:t>
                      </a:r>
                      <a:r>
                        <a:rPr lang="en-US" sz="2400" baseline="0" noProof="0" dirty="0">
                          <a:latin typeface="Times New Roman"/>
                          <a:ea typeface="Times New Roman"/>
                          <a:cs typeface="Times New Roman"/>
                        </a:rPr>
                        <a:t> economy etc.</a:t>
                      </a:r>
                      <a:r>
                        <a:rPr lang="en-US" sz="2400" noProof="0" dirty="0">
                          <a:latin typeface="Times New Roman"/>
                          <a:ea typeface="Times New Roman"/>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noProof="0" dirty="0">
                          <a:latin typeface="Times New Roman"/>
                          <a:ea typeface="Times New Roman"/>
                          <a:cs typeface="Times New Roman"/>
                        </a:rPr>
                        <a:t>+ potential re-emigration – return of the migrants with new experiences and knowledge,</a:t>
                      </a:r>
                      <a:r>
                        <a:rPr lang="en-US" sz="2400" baseline="0" noProof="0" dirty="0">
                          <a:latin typeface="Times New Roman"/>
                          <a:ea typeface="Times New Roman"/>
                          <a:cs typeface="Times New Roman"/>
                        </a:rPr>
                        <a:t> as well as accumulated capital </a:t>
                      </a:r>
                      <a:endParaRPr lang="en-US" sz="2400" noProof="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74828">
                <a:tc>
                  <a:txBody>
                    <a:bodyPr/>
                    <a:lstStyle/>
                    <a:p>
                      <a:pPr algn="l">
                        <a:spcAft>
                          <a:spcPts val="0"/>
                        </a:spcAft>
                      </a:pPr>
                      <a:r>
                        <a:rPr lang="en-US" sz="2400" noProof="0" dirty="0">
                          <a:latin typeface="Times New Roman"/>
                          <a:ea typeface="Times New Roman"/>
                          <a:cs typeface="Times New Roman"/>
                        </a:rPr>
                        <a:t>– brain drain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noProof="0" dirty="0">
                          <a:latin typeface="Times New Roman"/>
                          <a:ea typeface="Times New Roman"/>
                          <a:cs typeface="Times New Roman"/>
                        </a:rPr>
                        <a:t>– lost</a:t>
                      </a:r>
                      <a:r>
                        <a:rPr lang="en-US" sz="2400" baseline="0" noProof="0" dirty="0">
                          <a:latin typeface="Times New Roman"/>
                          <a:ea typeface="Times New Roman"/>
                          <a:cs typeface="Times New Roman"/>
                        </a:rPr>
                        <a:t> investment due to </a:t>
                      </a:r>
                      <a:r>
                        <a:rPr lang="en-US" sz="2400" noProof="0" dirty="0">
                          <a:latin typeface="Times New Roman"/>
                          <a:ea typeface="Times New Roman"/>
                          <a:cs typeface="Times New Roman"/>
                        </a:rPr>
                        <a:t>brain drain</a:t>
                      </a:r>
                      <a:r>
                        <a:rPr lang="en-US" sz="2400" baseline="0" noProof="0" dirty="0">
                          <a:latin typeface="Times New Roman"/>
                          <a:ea typeface="Times New Roman"/>
                          <a:cs typeface="Times New Roman"/>
                        </a:rPr>
                        <a:t> to those workers</a:t>
                      </a:r>
                      <a:r>
                        <a:rPr lang="en-US" sz="2400" noProof="0" dirty="0">
                          <a:latin typeface="Times New Roman"/>
                          <a:ea typeface="Times New Roman"/>
                          <a:cs typeface="Times New Roman"/>
                        </a:rPr>
                        <a:t> (economical loss)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97280">
                <a:tc>
                  <a:txBody>
                    <a:bodyPr/>
                    <a:lstStyle/>
                    <a:p>
                      <a:pPr algn="just">
                        <a:spcAft>
                          <a:spcPts val="0"/>
                        </a:spcAft>
                      </a:pPr>
                      <a:endParaRPr lang="en-US" sz="2400" noProof="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noProof="0" dirty="0">
                          <a:latin typeface="Times New Roman"/>
                          <a:ea typeface="Times New Roman"/>
                          <a:cs typeface="Times New Roman"/>
                        </a:rPr>
                        <a:t>– decrease of the level of the labor productivity</a:t>
                      </a:r>
                      <a:r>
                        <a:rPr lang="en-US" sz="2400" baseline="0" noProof="0" dirty="0">
                          <a:latin typeface="Times New Roman"/>
                          <a:ea typeface="Times New Roman"/>
                          <a:cs typeface="Times New Roman"/>
                        </a:rPr>
                        <a:t> influenced by the loss of qualified labor force</a:t>
                      </a:r>
                      <a:endParaRPr lang="en-US" sz="2400" noProof="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421096">
                <a:tc>
                  <a:txBody>
                    <a:bodyPr/>
                    <a:lstStyle/>
                    <a:p>
                      <a:pPr algn="just">
                        <a:spcAft>
                          <a:spcPts val="0"/>
                        </a:spcAft>
                      </a:pPr>
                      <a:endParaRPr lang="en-US" sz="2400" noProof="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400" noProof="0" dirty="0">
                          <a:latin typeface="Times New Roman"/>
                          <a:ea typeface="Times New Roman"/>
                          <a:cs typeface="Times New Roman"/>
                        </a:rPr>
                        <a:t>– decrease in the pensions and incomes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 name="Rectangle 2"/>
          <p:cNvSpPr/>
          <p:nvPr/>
        </p:nvSpPr>
        <p:spPr>
          <a:xfrm>
            <a:off x="0" y="1628800"/>
            <a:ext cx="9144000" cy="5229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ndParaRPr>
          </a:p>
          <a:p>
            <a:r>
              <a:rPr lang="en-US" sz="2000" dirty="0">
                <a:solidFill>
                  <a:schemeClr val="tx1"/>
                </a:solidFill>
              </a:rPr>
              <a:t>+ decrease in the unemployment rate</a:t>
            </a:r>
          </a:p>
          <a:p>
            <a:r>
              <a:rPr lang="en-US" sz="2000" dirty="0">
                <a:solidFill>
                  <a:schemeClr val="tx1"/>
                </a:solidFill>
              </a:rPr>
              <a:t>– losses in the form of cost for migration (travelling, accommodation in the receiving economy etc..)</a:t>
            </a:r>
          </a:p>
          <a:p>
            <a:r>
              <a:rPr lang="en-US" sz="2000" dirty="0">
                <a:solidFill>
                  <a:schemeClr val="tx1"/>
                </a:solidFill>
              </a:rPr>
              <a:t>+ increase in the level of remittances (thanks to the growing revenues of the migrant workers)</a:t>
            </a:r>
          </a:p>
          <a:p>
            <a:r>
              <a:rPr lang="en-US" sz="2000" dirty="0">
                <a:solidFill>
                  <a:schemeClr val="tx1"/>
                </a:solidFill>
              </a:rPr>
              <a:t>+ potential re-emigration – return of the migrants with new experiences and knowledge, as well as accumulated capital </a:t>
            </a:r>
          </a:p>
          <a:p>
            <a:r>
              <a:rPr lang="en-US" sz="2000" dirty="0">
                <a:solidFill>
                  <a:schemeClr val="tx1"/>
                </a:solidFill>
              </a:rPr>
              <a:t>– brain drain </a:t>
            </a:r>
          </a:p>
          <a:p>
            <a:r>
              <a:rPr lang="en-US" sz="2000" dirty="0">
                <a:solidFill>
                  <a:schemeClr val="tx1"/>
                </a:solidFill>
              </a:rPr>
              <a:t>– lost investment due to brain drain to those workers (economical loss) </a:t>
            </a:r>
          </a:p>
          <a:p>
            <a:r>
              <a:rPr lang="en-US" sz="2000" dirty="0">
                <a:solidFill>
                  <a:schemeClr val="tx1"/>
                </a:solidFill>
              </a:rPr>
              <a:t>+ decrease in the unemployment rate</a:t>
            </a:r>
          </a:p>
          <a:p>
            <a:r>
              <a:rPr lang="en-US" sz="2000" dirty="0">
                <a:solidFill>
                  <a:schemeClr val="tx1"/>
                </a:solidFill>
              </a:rPr>
              <a:t>– decrease of the level of the labor productivity influenced by the loss of qualified labor force</a:t>
            </a:r>
          </a:p>
          <a:p>
            <a:r>
              <a:rPr lang="en-US" sz="2000" dirty="0">
                <a:solidFill>
                  <a:schemeClr val="tx1"/>
                </a:solidFill>
              </a:rPr>
              <a:t>– decrease in the pensions and incomes</a:t>
            </a:r>
          </a:p>
        </p:txBody>
      </p:sp>
    </p:spTree>
    <p:extLst>
      <p:ext uri="{BB962C8B-B14F-4D97-AF65-F5344CB8AC3E}">
        <p14:creationId xmlns:p14="http://schemas.microsoft.com/office/powerpoint/2010/main" val="334478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uľka 1"/>
          <p:cNvGraphicFramePr>
            <a:graphicFrameLocks noGrp="1"/>
          </p:cNvGraphicFramePr>
          <p:nvPr/>
        </p:nvGraphicFramePr>
        <p:xfrm>
          <a:off x="107504" y="407325"/>
          <a:ext cx="8928991" cy="6430223"/>
        </p:xfrm>
        <a:graphic>
          <a:graphicData uri="http://schemas.openxmlformats.org/drawingml/2006/table">
            <a:tbl>
              <a:tblPr/>
              <a:tblGrid>
                <a:gridCol w="4624138">
                  <a:extLst>
                    <a:ext uri="{9D8B030D-6E8A-4147-A177-3AD203B41FA5}">
                      <a16:colId xmlns:a16="http://schemas.microsoft.com/office/drawing/2014/main" val="20000"/>
                    </a:ext>
                  </a:extLst>
                </a:gridCol>
                <a:gridCol w="4304853">
                  <a:extLst>
                    <a:ext uri="{9D8B030D-6E8A-4147-A177-3AD203B41FA5}">
                      <a16:colId xmlns:a16="http://schemas.microsoft.com/office/drawing/2014/main" val="20001"/>
                    </a:ext>
                  </a:extLst>
                </a:gridCol>
              </a:tblGrid>
              <a:tr h="1038196">
                <a:tc gridSpan="2">
                  <a:txBody>
                    <a:bodyPr/>
                    <a:lstStyle/>
                    <a:p>
                      <a:pPr algn="ctr">
                        <a:spcAft>
                          <a:spcPts val="0"/>
                        </a:spcAft>
                      </a:pPr>
                      <a:r>
                        <a:rPr lang="en-US" sz="4700" b="1" kern="1200" noProof="0" dirty="0">
                          <a:solidFill>
                            <a:srgbClr val="00B0F0"/>
                          </a:solidFill>
                          <a:latin typeface="+mj-lt"/>
                          <a:ea typeface="+mj-ea"/>
                          <a:cs typeface="+mj-cs"/>
                        </a:rPr>
                        <a:t>Sending</a:t>
                      </a:r>
                      <a:r>
                        <a:rPr lang="en-US" sz="4700" b="1" kern="1200" baseline="0" noProof="0" dirty="0">
                          <a:solidFill>
                            <a:srgbClr val="00B0F0"/>
                          </a:solidFill>
                          <a:latin typeface="+mj-lt"/>
                          <a:ea typeface="+mj-ea"/>
                          <a:cs typeface="+mj-cs"/>
                        </a:rPr>
                        <a:t> economies </a:t>
                      </a:r>
                      <a:br>
                        <a:rPr lang="en-US" sz="4700" b="1" kern="1200" baseline="0" noProof="0" dirty="0">
                          <a:solidFill>
                            <a:srgbClr val="00B0F0"/>
                          </a:solidFill>
                          <a:latin typeface="+mj-lt"/>
                          <a:ea typeface="+mj-ea"/>
                          <a:cs typeface="+mj-cs"/>
                        </a:rPr>
                      </a:br>
                      <a:r>
                        <a:rPr lang="en-US" sz="2100" noProof="0" dirty="0">
                          <a:latin typeface="Times New Roman"/>
                          <a:ea typeface="Times New Roman"/>
                          <a:cs typeface="Times New Roman"/>
                        </a:rPr>
                        <a:t>(mostly developing countries)</a:t>
                      </a:r>
                    </a:p>
                  </a:txBody>
                  <a:tcPr marL="107400" marR="107400" marT="53700" marB="53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370944">
                <a:tc>
                  <a:txBody>
                    <a:bodyPr/>
                    <a:lstStyle/>
                    <a:p>
                      <a:pPr algn="ctr">
                        <a:spcAft>
                          <a:spcPts val="0"/>
                        </a:spcAft>
                      </a:pPr>
                      <a:r>
                        <a:rPr lang="en-US" sz="2100" b="1" i="1" kern="1200" noProof="0" dirty="0">
                          <a:solidFill>
                            <a:srgbClr val="0070C0"/>
                          </a:solidFill>
                          <a:latin typeface="Times New Roman"/>
                          <a:ea typeface="Times New Roman"/>
                          <a:cs typeface="Times New Roman"/>
                        </a:rPr>
                        <a:t>Short-run</a:t>
                      </a: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US" sz="2100" b="1" i="1" kern="1200" noProof="0" dirty="0">
                          <a:solidFill>
                            <a:srgbClr val="92D050"/>
                          </a:solidFill>
                          <a:latin typeface="Times New Roman"/>
                          <a:ea typeface="Times New Roman"/>
                          <a:cs typeface="Times New Roman"/>
                        </a:rPr>
                        <a:t>Long-run</a:t>
                      </a: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944">
                <a:tc rowSpan="2">
                  <a:txBody>
                    <a:bodyPr/>
                    <a:lstStyle/>
                    <a:p>
                      <a:pPr algn="l">
                        <a:spcAft>
                          <a:spcPts val="0"/>
                        </a:spcAft>
                      </a:pPr>
                      <a:r>
                        <a:rPr lang="en-US" sz="2100" noProof="0" dirty="0">
                          <a:latin typeface="Times New Roman"/>
                          <a:ea typeface="Times New Roman"/>
                          <a:cs typeface="Times New Roman"/>
                        </a:rPr>
                        <a:t>+ decrease in the unemployment rate</a:t>
                      </a:r>
                    </a:p>
                  </a:txBody>
                  <a:tcPr marL="80550" marR="805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100" noProof="0" dirty="0">
                          <a:latin typeface="Times New Roman"/>
                          <a:ea typeface="Times New Roman"/>
                          <a:cs typeface="Times New Roman"/>
                        </a:rPr>
                        <a:t>+ decrease in the unemployment rate</a:t>
                      </a: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66596">
                <a:tc vMerge="1">
                  <a:txBody>
                    <a:bodyPr/>
                    <a:lstStyle/>
                    <a:p>
                      <a:pPr algn="l">
                        <a:spcAft>
                          <a:spcPts val="0"/>
                        </a:spcAft>
                      </a:pPr>
                      <a:endParaRPr lang="en-US" sz="2400" noProof="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100" noProof="0" dirty="0">
                          <a:latin typeface="Times New Roman"/>
                          <a:ea typeface="Times New Roman"/>
                          <a:cs typeface="Times New Roman"/>
                        </a:rPr>
                        <a:t>+ increase in the level of remittances (thanks to the growing revenues of the migrant workers)</a:t>
                      </a: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288795">
                <a:tc>
                  <a:txBody>
                    <a:bodyPr/>
                    <a:lstStyle/>
                    <a:p>
                      <a:pPr algn="l">
                        <a:spcAft>
                          <a:spcPts val="0"/>
                        </a:spcAft>
                      </a:pPr>
                      <a:r>
                        <a:rPr lang="en-US" sz="2100" noProof="0" dirty="0">
                          <a:latin typeface="Times New Roman"/>
                          <a:ea typeface="Times New Roman"/>
                          <a:cs typeface="Times New Roman"/>
                        </a:rPr>
                        <a:t>– lo</a:t>
                      </a:r>
                      <a:r>
                        <a:rPr lang="sk-SK" sz="2100" noProof="0" dirty="0">
                          <a:latin typeface="Times New Roman"/>
                          <a:ea typeface="Times New Roman"/>
                          <a:cs typeface="Times New Roman"/>
                        </a:rPr>
                        <a:t>s</a:t>
                      </a:r>
                      <a:r>
                        <a:rPr lang="en-US" sz="2100" noProof="0" dirty="0" err="1">
                          <a:latin typeface="Times New Roman"/>
                          <a:ea typeface="Times New Roman"/>
                          <a:cs typeface="Times New Roman"/>
                        </a:rPr>
                        <a:t>ses</a:t>
                      </a:r>
                      <a:r>
                        <a:rPr lang="en-US" sz="2100" noProof="0" dirty="0">
                          <a:latin typeface="Times New Roman"/>
                          <a:ea typeface="Times New Roman"/>
                          <a:cs typeface="Times New Roman"/>
                        </a:rPr>
                        <a:t> in the form of cost for migration (travelling, accommodation in the receiving</a:t>
                      </a:r>
                      <a:r>
                        <a:rPr lang="en-US" sz="2100" baseline="0" noProof="0" dirty="0">
                          <a:latin typeface="Times New Roman"/>
                          <a:ea typeface="Times New Roman"/>
                          <a:cs typeface="Times New Roman"/>
                        </a:rPr>
                        <a:t> economy etc.</a:t>
                      </a:r>
                      <a:r>
                        <a:rPr lang="en-US" sz="2100" noProof="0" dirty="0">
                          <a:latin typeface="Times New Roman"/>
                          <a:ea typeface="Times New Roman"/>
                          <a:cs typeface="Times New Roman"/>
                        </a:rPr>
                        <a:t>.)</a:t>
                      </a: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100" noProof="0" dirty="0">
                          <a:latin typeface="Times New Roman"/>
                          <a:ea typeface="Times New Roman"/>
                          <a:cs typeface="Times New Roman"/>
                        </a:rPr>
                        <a:t>+ potential re-emigration – return of the migrants with new experiences and knowledge,</a:t>
                      </a:r>
                      <a:r>
                        <a:rPr lang="en-US" sz="2100" baseline="0" noProof="0" dirty="0">
                          <a:latin typeface="Times New Roman"/>
                          <a:ea typeface="Times New Roman"/>
                          <a:cs typeface="Times New Roman"/>
                        </a:rPr>
                        <a:t> as well as accumulated capital </a:t>
                      </a:r>
                      <a:endParaRPr lang="en-US" sz="2100" noProof="0" dirty="0">
                        <a:latin typeface="Times New Roman"/>
                        <a:ea typeface="Times New Roman"/>
                        <a:cs typeface="Times New Roman"/>
                      </a:endParaRP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82548">
                <a:tc>
                  <a:txBody>
                    <a:bodyPr/>
                    <a:lstStyle/>
                    <a:p>
                      <a:pPr algn="l">
                        <a:spcAft>
                          <a:spcPts val="0"/>
                        </a:spcAft>
                      </a:pPr>
                      <a:r>
                        <a:rPr lang="en-US" sz="2100" noProof="0" dirty="0">
                          <a:latin typeface="Times New Roman"/>
                          <a:ea typeface="Times New Roman"/>
                          <a:cs typeface="Times New Roman"/>
                        </a:rPr>
                        <a:t>– brain drain </a:t>
                      </a: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100" noProof="0" dirty="0">
                          <a:latin typeface="Times New Roman"/>
                          <a:ea typeface="Times New Roman"/>
                          <a:cs typeface="Times New Roman"/>
                        </a:rPr>
                        <a:t>– lost</a:t>
                      </a:r>
                      <a:r>
                        <a:rPr lang="en-US" sz="2100" baseline="0" noProof="0" dirty="0">
                          <a:latin typeface="Times New Roman"/>
                          <a:ea typeface="Times New Roman"/>
                          <a:cs typeface="Times New Roman"/>
                        </a:rPr>
                        <a:t> investment due to </a:t>
                      </a:r>
                      <a:r>
                        <a:rPr lang="en-US" sz="2100" noProof="0" dirty="0">
                          <a:latin typeface="Times New Roman"/>
                          <a:ea typeface="Times New Roman"/>
                          <a:cs typeface="Times New Roman"/>
                        </a:rPr>
                        <a:t>brain drain</a:t>
                      </a:r>
                      <a:r>
                        <a:rPr lang="en-US" sz="2100" baseline="0" noProof="0" dirty="0">
                          <a:latin typeface="Times New Roman"/>
                          <a:ea typeface="Times New Roman"/>
                          <a:cs typeface="Times New Roman"/>
                        </a:rPr>
                        <a:t> to those workers</a:t>
                      </a:r>
                      <a:r>
                        <a:rPr lang="en-US" sz="2100" noProof="0" dirty="0">
                          <a:latin typeface="Times New Roman"/>
                          <a:ea typeface="Times New Roman"/>
                          <a:cs typeface="Times New Roman"/>
                        </a:rPr>
                        <a:t> (economical loss) </a:t>
                      </a: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66596">
                <a:tc>
                  <a:txBody>
                    <a:bodyPr/>
                    <a:lstStyle/>
                    <a:p>
                      <a:pPr algn="just">
                        <a:spcAft>
                          <a:spcPts val="0"/>
                        </a:spcAft>
                      </a:pPr>
                      <a:endParaRPr lang="en-US" sz="2100" noProof="0" dirty="0">
                        <a:latin typeface="Times New Roman"/>
                        <a:ea typeface="Times New Roman"/>
                        <a:cs typeface="Times New Roman"/>
                      </a:endParaRP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100" noProof="0" dirty="0">
                          <a:latin typeface="Times New Roman"/>
                          <a:ea typeface="Times New Roman"/>
                          <a:cs typeface="Times New Roman"/>
                        </a:rPr>
                        <a:t>– decrease of the level of the labor productivity</a:t>
                      </a:r>
                      <a:r>
                        <a:rPr lang="en-US" sz="2100" baseline="0" noProof="0" dirty="0">
                          <a:latin typeface="Times New Roman"/>
                          <a:ea typeface="Times New Roman"/>
                          <a:cs typeface="Times New Roman"/>
                        </a:rPr>
                        <a:t> influenced by the loss of qualified labor force</a:t>
                      </a:r>
                      <a:endParaRPr lang="en-US" sz="2100" noProof="0" dirty="0">
                        <a:latin typeface="Times New Roman"/>
                        <a:ea typeface="Times New Roman"/>
                        <a:cs typeface="Times New Roman"/>
                      </a:endParaRP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0944">
                <a:tc>
                  <a:txBody>
                    <a:bodyPr/>
                    <a:lstStyle/>
                    <a:p>
                      <a:pPr algn="just">
                        <a:spcAft>
                          <a:spcPts val="0"/>
                        </a:spcAft>
                      </a:pPr>
                      <a:endParaRPr lang="en-US" sz="2100" noProof="0" dirty="0">
                        <a:latin typeface="Times New Roman"/>
                        <a:ea typeface="Times New Roman"/>
                        <a:cs typeface="Times New Roman"/>
                      </a:endParaRP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2100" noProof="0" dirty="0">
                          <a:latin typeface="Times New Roman"/>
                          <a:ea typeface="Times New Roman"/>
                          <a:cs typeface="Times New Roman"/>
                        </a:rPr>
                        <a:t>– decrease in the pensions and incomes</a:t>
                      </a:r>
                    </a:p>
                  </a:txBody>
                  <a:tcPr marL="60412" marR="60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80129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2E22-CD76-42BF-ABB6-4C1DF93215BD}"/>
              </a:ext>
            </a:extLst>
          </p:cNvPr>
          <p:cNvSpPr>
            <a:spLocks noGrp="1"/>
          </p:cNvSpPr>
          <p:nvPr>
            <p:ph type="title"/>
          </p:nvPr>
        </p:nvSpPr>
        <p:spPr/>
        <p:txBody>
          <a:bodyPr/>
          <a:lstStyle/>
          <a:p>
            <a:r>
              <a:rPr lang="en-US" dirty="0"/>
              <a:t>remittances</a:t>
            </a:r>
          </a:p>
        </p:txBody>
      </p:sp>
      <p:sp>
        <p:nvSpPr>
          <p:cNvPr id="3" name="Text Placeholder 2">
            <a:extLst>
              <a:ext uri="{FF2B5EF4-FFF2-40B4-BE49-F238E27FC236}">
                <a16:creationId xmlns:a16="http://schemas.microsoft.com/office/drawing/2014/main" id="{75E06141-D4C0-4BF1-92F6-6357888EEB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57306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3B480-DEAA-4A5F-93FC-7BEED2BFD81B}"/>
              </a:ext>
            </a:extLst>
          </p:cNvPr>
          <p:cNvSpPr>
            <a:spLocks noGrp="1"/>
          </p:cNvSpPr>
          <p:nvPr>
            <p:ph idx="1"/>
          </p:nvPr>
        </p:nvSpPr>
        <p:spPr>
          <a:xfrm>
            <a:off x="457200" y="332656"/>
            <a:ext cx="8229600" cy="6408712"/>
          </a:xfrm>
        </p:spPr>
        <p:txBody>
          <a:bodyPr>
            <a:normAutofit fontScale="92500" lnSpcReduction="20000"/>
          </a:bodyPr>
          <a:lstStyle/>
          <a:p>
            <a:pPr marL="0" indent="0">
              <a:buNone/>
            </a:pPr>
            <a:r>
              <a:rPr lang="en-US" sz="2400" dirty="0"/>
              <a:t>Adam Smith (1776) was the first economist to write on migration:</a:t>
            </a:r>
          </a:p>
          <a:p>
            <a:pPr marL="0" indent="0">
              <a:buNone/>
            </a:pPr>
            <a:r>
              <a:rPr lang="en-US" sz="2400" i="1" dirty="0"/>
              <a:t>... the wages of </a:t>
            </a:r>
            <a:r>
              <a:rPr lang="en-US" sz="2400" i="1" dirty="0" err="1"/>
              <a:t>labour</a:t>
            </a:r>
            <a:r>
              <a:rPr lang="en-US" sz="2400" i="1" dirty="0"/>
              <a:t> vary more from place to place than the price of provisions. The prices of bread and butcher's meat are generally the same or very nearly the same through the greater part of the United Kingdom. These and most other things which are sold by retail, the way in which the </a:t>
            </a:r>
            <a:r>
              <a:rPr lang="en-US" sz="2400" i="1" dirty="0" err="1"/>
              <a:t>labouring</a:t>
            </a:r>
            <a:r>
              <a:rPr lang="en-US" sz="2400" i="1" dirty="0"/>
              <a:t> poor buy all things, are generally fully as cheap or cheaper in great towns than in the remoter parts of the country ... But the wages of </a:t>
            </a:r>
            <a:r>
              <a:rPr lang="en-US" sz="2400" i="1" dirty="0" err="1"/>
              <a:t>labour</a:t>
            </a:r>
            <a:r>
              <a:rPr lang="en-US" sz="2400" i="1" dirty="0"/>
              <a:t> in a great town and its </a:t>
            </a:r>
            <a:r>
              <a:rPr lang="en-US" sz="2400" i="1" dirty="0" err="1"/>
              <a:t>neighbourhood</a:t>
            </a:r>
            <a:r>
              <a:rPr lang="en-US" sz="2400" i="1" dirty="0"/>
              <a:t> are frequently a fourth or a fifth part higher than at a few miles distance. Eighteen pence a day may be reckoned the common price of </a:t>
            </a:r>
            <a:r>
              <a:rPr lang="en-US" sz="2400" i="1" dirty="0" err="1"/>
              <a:t>labour</a:t>
            </a:r>
            <a:r>
              <a:rPr lang="en-US" sz="2400" i="1" dirty="0"/>
              <a:t> in London and its </a:t>
            </a:r>
            <a:r>
              <a:rPr lang="en-US" sz="2400" i="1" dirty="0" err="1"/>
              <a:t>neighbourhood</a:t>
            </a:r>
            <a:r>
              <a:rPr lang="en-US" sz="2400" i="1" dirty="0"/>
              <a:t>. At a few miles distance it falls to eight pence, the usual price of common </a:t>
            </a:r>
            <a:r>
              <a:rPr lang="en-US" sz="2400" i="1" dirty="0" err="1"/>
              <a:t>labour</a:t>
            </a:r>
            <a:r>
              <a:rPr lang="en-US" sz="2400" i="1" dirty="0"/>
              <a:t> through the greater part of the low country of Scotland, where it varies a good deal less than in England. Such a difference of prices, which it seems is not always sufficient to transport a man from one parish to another, would necessarily occasion so great a transportation of the most bulky commodities, not only from one parish to another, but from one end of the kingdom to the other. After all that has been said of the levity and inconstancy of human nature, it appears evidently from experience that a man is of all sorts of luggage the most difficult to be transported. </a:t>
            </a:r>
          </a:p>
          <a:p>
            <a:pPr marL="0" indent="0" algn="r">
              <a:buNone/>
            </a:pPr>
            <a:r>
              <a:rPr lang="en-US" sz="1700" i="1" dirty="0"/>
              <a:t>An Inquiry into the Nature and Causes of the Wealth of Nations, 1776</a:t>
            </a:r>
          </a:p>
        </p:txBody>
      </p:sp>
    </p:spTree>
    <p:extLst>
      <p:ext uri="{BB962C8B-B14F-4D97-AF65-F5344CB8AC3E}">
        <p14:creationId xmlns:p14="http://schemas.microsoft.com/office/powerpoint/2010/main" val="31201454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p:txBody>
          <a:bodyPr/>
          <a:lstStyle/>
          <a:p>
            <a:r>
              <a:rPr lang="sk-SK" b="1" dirty="0">
                <a:solidFill>
                  <a:srgbClr val="00B0F0"/>
                </a:solidFill>
              </a:rPr>
              <a:t>REMIT</a:t>
            </a:r>
            <a:r>
              <a:rPr lang="en-US" b="1" dirty="0">
                <a:solidFill>
                  <a:srgbClr val="00B0F0"/>
                </a:solidFill>
              </a:rPr>
              <a:t>TANCES</a:t>
            </a:r>
            <a:endParaRPr lang="cs-CZ" b="1" dirty="0">
              <a:solidFill>
                <a:srgbClr val="00B0F0"/>
              </a:solidFill>
            </a:endParaRPr>
          </a:p>
        </p:txBody>
      </p:sp>
      <p:sp>
        <p:nvSpPr>
          <p:cNvPr id="55299" name="Rectangle 3"/>
          <p:cNvSpPr>
            <a:spLocks noGrp="1"/>
          </p:cNvSpPr>
          <p:nvPr>
            <p:ph type="body" idx="1"/>
          </p:nvPr>
        </p:nvSpPr>
        <p:spPr/>
        <p:txBody>
          <a:bodyPr>
            <a:normAutofit fontScale="92500" lnSpcReduction="10000"/>
          </a:bodyPr>
          <a:lstStyle/>
          <a:p>
            <a:r>
              <a:rPr lang="en-US" dirty="0"/>
              <a:t>Financial or in-kind transfers made by migrants directly to families or communities in their countries of origin. </a:t>
            </a:r>
          </a:p>
          <a:p>
            <a:r>
              <a:rPr lang="en-US" dirty="0"/>
              <a:t>Official estimates (by World Bank) on the scale of remittances are likely underestimated.</a:t>
            </a:r>
            <a:endParaRPr lang="sk-SK" dirty="0"/>
          </a:p>
          <a:p>
            <a:r>
              <a:rPr lang="en-US" dirty="0"/>
              <a:t>Globally, remittances are now more than three times the amount of official development assistance. </a:t>
            </a:r>
          </a:p>
          <a:p>
            <a:r>
              <a:rPr lang="en-US" dirty="0"/>
              <a:t>The biggest </a:t>
            </a:r>
            <a:r>
              <a:rPr lang="en-US" dirty="0" err="1"/>
              <a:t>beneficents</a:t>
            </a:r>
            <a:r>
              <a:rPr lang="en-US" dirty="0"/>
              <a:t> are middle income countries.</a:t>
            </a:r>
          </a:p>
          <a:p>
            <a:endParaRPr lang="cs-CZ" dirty="0"/>
          </a:p>
          <a:p>
            <a:endParaRPr lang="sk-SK" dirty="0"/>
          </a:p>
          <a:p>
            <a:endParaRPr lang="sk-SK" dirty="0"/>
          </a:p>
          <a:p>
            <a:pPr lvl="1"/>
            <a:endParaRPr lang="cs-CZ" dirty="0"/>
          </a:p>
        </p:txBody>
      </p:sp>
    </p:spTree>
    <p:extLst>
      <p:ext uri="{BB962C8B-B14F-4D97-AF65-F5344CB8AC3E}">
        <p14:creationId xmlns:p14="http://schemas.microsoft.com/office/powerpoint/2010/main" val="203027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74637"/>
            <a:ext cx="8229600" cy="3058352"/>
          </a:xfrm>
        </p:spPr>
        <p:txBody>
          <a:bodyPr>
            <a:normAutofit/>
          </a:bodyPr>
          <a:lstStyle/>
          <a:p>
            <a:r>
              <a:rPr lang="en-US" sz="8000" b="1" dirty="0">
                <a:solidFill>
                  <a:schemeClr val="accent3">
                    <a:lumMod val="75000"/>
                  </a:schemeClr>
                </a:solidFill>
              </a:rPr>
              <a:t>706</a:t>
            </a:r>
            <a:r>
              <a:rPr lang="sk-SK" sz="8000" b="1" dirty="0">
                <a:solidFill>
                  <a:schemeClr val="accent3">
                    <a:lumMod val="75000"/>
                  </a:schemeClr>
                </a:solidFill>
              </a:rPr>
              <a:t> </a:t>
            </a:r>
            <a:r>
              <a:rPr lang="en-US" sz="8000" b="1" dirty="0">
                <a:solidFill>
                  <a:schemeClr val="accent3">
                    <a:lumMod val="75000"/>
                  </a:schemeClr>
                </a:solidFill>
              </a:rPr>
              <a:t>billions</a:t>
            </a:r>
            <a:r>
              <a:rPr lang="sk-SK" sz="8000" b="1" dirty="0">
                <a:solidFill>
                  <a:schemeClr val="accent3">
                    <a:lumMod val="75000"/>
                  </a:schemeClr>
                </a:solidFill>
              </a:rPr>
              <a:t> USD</a:t>
            </a:r>
          </a:p>
        </p:txBody>
      </p:sp>
      <p:sp>
        <p:nvSpPr>
          <p:cNvPr id="5" name="Obdĺžnik 4"/>
          <p:cNvSpPr/>
          <p:nvPr/>
        </p:nvSpPr>
        <p:spPr>
          <a:xfrm>
            <a:off x="1392678" y="2660916"/>
            <a:ext cx="6779723" cy="3200876"/>
          </a:xfrm>
          <a:prstGeom prst="rect">
            <a:avLst/>
          </a:prstGeom>
          <a:noFill/>
        </p:spPr>
        <p:txBody>
          <a:bodyPr wrap="square" lIns="91440" tIns="45720" rIns="91440" bIns="45720">
            <a:spAutoFit/>
          </a:bodyPr>
          <a:lstStyle/>
          <a:p>
            <a:pPr algn="ctr"/>
            <a:r>
              <a:rPr lang="en-US" sz="5400" b="1" dirty="0">
                <a:solidFill>
                  <a:srgbClr val="FF0000"/>
                </a:solidFill>
              </a:rPr>
              <a:t>Estimated volume of remittances sent by migrants in 2019</a:t>
            </a:r>
          </a:p>
          <a:p>
            <a:pPr algn="ctr"/>
            <a:r>
              <a:rPr lang="en-US" sz="4000" b="1" dirty="0">
                <a:solidFill>
                  <a:srgbClr val="FF0000"/>
                </a:solidFill>
              </a:rPr>
              <a:t>(up from 126 billion in 2000).</a:t>
            </a:r>
          </a:p>
        </p:txBody>
      </p:sp>
    </p:spTree>
    <p:extLst>
      <p:ext uri="{BB962C8B-B14F-4D97-AF65-F5344CB8AC3E}">
        <p14:creationId xmlns:p14="http://schemas.microsoft.com/office/powerpoint/2010/main" val="24339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A98E51D-909D-4BBB-BC88-F124CA806097}"/>
              </a:ext>
            </a:extLst>
          </p:cNvPr>
          <p:cNvPicPr>
            <a:picLocks noChangeAspect="1"/>
          </p:cNvPicPr>
          <p:nvPr/>
        </p:nvPicPr>
        <p:blipFill>
          <a:blip r:embed="rId2"/>
          <a:stretch>
            <a:fillRect/>
          </a:stretch>
        </p:blipFill>
        <p:spPr>
          <a:xfrm>
            <a:off x="0" y="1285770"/>
            <a:ext cx="9144000" cy="4286460"/>
          </a:xfrm>
          <a:prstGeom prst="rect">
            <a:avLst/>
          </a:prstGeom>
        </p:spPr>
      </p:pic>
      <p:sp>
        <p:nvSpPr>
          <p:cNvPr id="3" name="Rectangle 2">
            <a:extLst>
              <a:ext uri="{FF2B5EF4-FFF2-40B4-BE49-F238E27FC236}">
                <a16:creationId xmlns:a16="http://schemas.microsoft.com/office/drawing/2014/main" id="{5F6CAEBD-F9B7-49C6-8987-04AF2BDD1FB8}"/>
              </a:ext>
            </a:extLst>
          </p:cNvPr>
          <p:cNvSpPr/>
          <p:nvPr/>
        </p:nvSpPr>
        <p:spPr>
          <a:xfrm>
            <a:off x="575556" y="5661248"/>
            <a:ext cx="7992888" cy="307777"/>
          </a:xfrm>
          <a:prstGeom prst="rect">
            <a:avLst/>
          </a:prstGeom>
        </p:spPr>
        <p:txBody>
          <a:bodyPr wrap="square">
            <a:spAutoFit/>
          </a:bodyPr>
          <a:lstStyle/>
          <a:p>
            <a:r>
              <a:rPr lang="en-US" sz="1400" dirty="0"/>
              <a:t>Officially recorded remittances to developing countries amounted to a record $550 billion in 2019.</a:t>
            </a:r>
            <a:endParaRPr lang="cs-CZ" sz="1400" dirty="0"/>
          </a:p>
        </p:txBody>
      </p:sp>
    </p:spTree>
    <p:extLst>
      <p:ext uri="{BB962C8B-B14F-4D97-AF65-F5344CB8AC3E}">
        <p14:creationId xmlns:p14="http://schemas.microsoft.com/office/powerpoint/2010/main" val="10235235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457200" y="274637"/>
            <a:ext cx="8229600" cy="3058352"/>
          </a:xfrm>
        </p:spPr>
        <p:txBody>
          <a:bodyPr>
            <a:normAutofit/>
          </a:bodyPr>
          <a:lstStyle/>
          <a:p>
            <a:r>
              <a:rPr lang="en-US" sz="5400" b="1" dirty="0">
                <a:solidFill>
                  <a:schemeClr val="accent3">
                    <a:lumMod val="75000"/>
                  </a:schemeClr>
                </a:solidFill>
              </a:rPr>
              <a:t>Remittance Flows dropped during the pandemic</a:t>
            </a:r>
            <a:endParaRPr lang="sk-SK" sz="5400" b="1" dirty="0">
              <a:solidFill>
                <a:schemeClr val="accent3">
                  <a:lumMod val="75000"/>
                </a:schemeClr>
              </a:solidFill>
            </a:endParaRPr>
          </a:p>
        </p:txBody>
      </p:sp>
      <p:sp>
        <p:nvSpPr>
          <p:cNvPr id="5" name="Obdĺžnik 4"/>
          <p:cNvSpPr/>
          <p:nvPr/>
        </p:nvSpPr>
        <p:spPr>
          <a:xfrm>
            <a:off x="1043608" y="2996952"/>
            <a:ext cx="7134278" cy="2246769"/>
          </a:xfrm>
          <a:prstGeom prst="rect">
            <a:avLst/>
          </a:prstGeom>
          <a:noFill/>
        </p:spPr>
        <p:txBody>
          <a:bodyPr wrap="square" lIns="91440" tIns="45720" rIns="91440" bIns="45720">
            <a:spAutoFit/>
          </a:bodyPr>
          <a:lstStyle/>
          <a:p>
            <a:pPr algn="ctr"/>
            <a:r>
              <a:rPr lang="en-US" sz="2800" b="1" dirty="0">
                <a:solidFill>
                  <a:srgbClr val="FF0000"/>
                </a:solidFill>
              </a:rPr>
              <a:t>Remittances to Low- and Middle-Income Countries (LMIC) are expected to grow by 1.4 percent to reach $656 billion in 2023, following a very strong 8 percent growth in 2022 and 10.6 percent in 2021.</a:t>
            </a:r>
          </a:p>
        </p:txBody>
      </p:sp>
    </p:spTree>
    <p:extLst>
      <p:ext uri="{BB962C8B-B14F-4D97-AF65-F5344CB8AC3E}">
        <p14:creationId xmlns:p14="http://schemas.microsoft.com/office/powerpoint/2010/main" val="54113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Remittances</a:t>
            </a:r>
            <a:endParaRPr lang="sk-SK" dirty="0"/>
          </a:p>
        </p:txBody>
      </p:sp>
      <p:sp>
        <p:nvSpPr>
          <p:cNvPr id="3" name="Content Placeholder 2"/>
          <p:cNvSpPr>
            <a:spLocks noGrp="1"/>
          </p:cNvSpPr>
          <p:nvPr>
            <p:ph idx="1"/>
          </p:nvPr>
        </p:nvSpPr>
        <p:spPr/>
        <p:txBody>
          <a:bodyPr>
            <a:normAutofit lnSpcReduction="10000"/>
          </a:bodyPr>
          <a:lstStyle/>
          <a:p>
            <a:r>
              <a:rPr lang="en-US" dirty="0"/>
              <a:t>Moneys sent back home by immigrants (why?)</a:t>
            </a:r>
          </a:p>
          <a:p>
            <a:r>
              <a:rPr lang="en-GB" dirty="0"/>
              <a:t>Large inflows, esp. for developing countries</a:t>
            </a:r>
          </a:p>
          <a:p>
            <a:r>
              <a:rPr lang="en-US" dirty="0"/>
              <a:t>Macroeconomic effects of remittances: </a:t>
            </a:r>
          </a:p>
          <a:p>
            <a:pPr lvl="1"/>
            <a:r>
              <a:rPr lang="en-US" dirty="0"/>
              <a:t>economic growth</a:t>
            </a:r>
          </a:p>
          <a:p>
            <a:pPr lvl="1"/>
            <a:r>
              <a:rPr lang="en-US" dirty="0"/>
              <a:t>employment</a:t>
            </a:r>
          </a:p>
          <a:p>
            <a:pPr lvl="1"/>
            <a:r>
              <a:rPr lang="en-US" dirty="0"/>
              <a:t>prices</a:t>
            </a:r>
          </a:p>
          <a:p>
            <a:pPr lvl="1"/>
            <a:r>
              <a:rPr lang="en-US" dirty="0"/>
              <a:t>exchange rate </a:t>
            </a:r>
          </a:p>
          <a:p>
            <a:r>
              <a:rPr lang="en-US" dirty="0"/>
              <a:t>High remittances may create dependency,  increase local prices, appreciate exchange rate</a:t>
            </a:r>
          </a:p>
          <a:p>
            <a:pPr lvl="1"/>
            <a:endParaRPr lang="en-US" dirty="0"/>
          </a:p>
          <a:p>
            <a:endParaRPr lang="en-US" dirty="0"/>
          </a:p>
          <a:p>
            <a:endParaRPr lang="sk-SK" dirty="0"/>
          </a:p>
        </p:txBody>
      </p:sp>
    </p:spTree>
    <p:extLst>
      <p:ext uri="{BB962C8B-B14F-4D97-AF65-F5344CB8AC3E}">
        <p14:creationId xmlns:p14="http://schemas.microsoft.com/office/powerpoint/2010/main" val="306184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F0998-8A83-4ED9-B751-4F9C6D13E2B0}"/>
              </a:ext>
            </a:extLst>
          </p:cNvPr>
          <p:cNvSpPr>
            <a:spLocks noGrp="1"/>
          </p:cNvSpPr>
          <p:nvPr>
            <p:ph type="title"/>
          </p:nvPr>
        </p:nvSpPr>
        <p:spPr/>
        <p:txBody>
          <a:bodyPr>
            <a:normAutofit fontScale="90000"/>
          </a:bodyPr>
          <a:lstStyle/>
          <a:p>
            <a:r>
              <a:rPr lang="en-US" dirty="0"/>
              <a:t>Microeconomic effects of remittances</a:t>
            </a:r>
            <a:endParaRPr lang="cs-CZ" dirty="0"/>
          </a:p>
        </p:txBody>
      </p:sp>
      <p:sp>
        <p:nvSpPr>
          <p:cNvPr id="3" name="Content Placeholder 2">
            <a:extLst>
              <a:ext uri="{FF2B5EF4-FFF2-40B4-BE49-F238E27FC236}">
                <a16:creationId xmlns:a16="http://schemas.microsoft.com/office/drawing/2014/main" id="{CBCAB293-DF50-419E-BCB9-2443BD087E16}"/>
              </a:ext>
            </a:extLst>
          </p:cNvPr>
          <p:cNvSpPr>
            <a:spLocks noGrp="1"/>
          </p:cNvSpPr>
          <p:nvPr>
            <p:ph idx="1"/>
          </p:nvPr>
        </p:nvSpPr>
        <p:spPr/>
        <p:txBody>
          <a:bodyPr>
            <a:normAutofit/>
          </a:bodyPr>
          <a:lstStyle/>
          <a:p>
            <a:r>
              <a:rPr lang="en-GB" dirty="0"/>
              <a:t>Remittances </a:t>
            </a:r>
            <a:r>
              <a:rPr lang="sk-SK" dirty="0"/>
              <a:t>go </a:t>
            </a:r>
            <a:r>
              <a:rPr lang="sk-SK" dirty="0" err="1"/>
              <a:t>directly</a:t>
            </a:r>
            <a:r>
              <a:rPr lang="sk-SK" dirty="0"/>
              <a:t> to </a:t>
            </a:r>
            <a:r>
              <a:rPr lang="sk-SK" dirty="0" err="1"/>
              <a:t>households</a:t>
            </a:r>
            <a:r>
              <a:rPr lang="sk-SK" dirty="0"/>
              <a:t> </a:t>
            </a:r>
            <a:r>
              <a:rPr lang="en-US" dirty="0"/>
              <a:t>in </a:t>
            </a:r>
            <a:r>
              <a:rPr lang="sk-SK" dirty="0" err="1"/>
              <a:t>emigrants</a:t>
            </a:r>
            <a:r>
              <a:rPr lang="sk-SK" dirty="0"/>
              <a:t>’ </a:t>
            </a:r>
            <a:r>
              <a:rPr lang="sk-SK" dirty="0" err="1"/>
              <a:t>home</a:t>
            </a:r>
            <a:r>
              <a:rPr lang="sk-SK" dirty="0"/>
              <a:t> </a:t>
            </a:r>
            <a:r>
              <a:rPr lang="sk-SK" dirty="0" err="1"/>
              <a:t>countries</a:t>
            </a:r>
            <a:r>
              <a:rPr lang="sk-SK" dirty="0"/>
              <a:t> </a:t>
            </a:r>
            <a:endParaRPr lang="en-US" dirty="0"/>
          </a:p>
          <a:p>
            <a:r>
              <a:rPr lang="en-US" dirty="0"/>
              <a:t>R</a:t>
            </a:r>
            <a:r>
              <a:rPr lang="en-GB" dirty="0"/>
              <a:t>educe poverty and increase consumption</a:t>
            </a:r>
          </a:p>
          <a:p>
            <a:r>
              <a:rPr lang="en-GB" dirty="0"/>
              <a:t>Allow higher spending on </a:t>
            </a:r>
            <a:r>
              <a:rPr lang="en-US" dirty="0"/>
              <a:t>education and health care, hence better life for children and people</a:t>
            </a:r>
          </a:p>
          <a:p>
            <a:r>
              <a:rPr lang="en-US" dirty="0"/>
              <a:t>Help starting a small business (investment)</a:t>
            </a:r>
          </a:p>
          <a:p>
            <a:r>
              <a:rPr lang="en-US" dirty="0"/>
              <a:t>Facilitate the return of migrants</a:t>
            </a:r>
          </a:p>
          <a:p>
            <a:endParaRPr lang="en-US" dirty="0"/>
          </a:p>
          <a:p>
            <a:endParaRPr lang="en-US" dirty="0"/>
          </a:p>
          <a:p>
            <a:endParaRPr lang="en-GB" dirty="0"/>
          </a:p>
          <a:p>
            <a:endParaRPr lang="cs-CZ" dirty="0"/>
          </a:p>
        </p:txBody>
      </p:sp>
    </p:spTree>
    <p:extLst>
      <p:ext uri="{BB962C8B-B14F-4D97-AF65-F5344CB8AC3E}">
        <p14:creationId xmlns:p14="http://schemas.microsoft.com/office/powerpoint/2010/main" val="282903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0728"/>
            <a:ext cx="9078266" cy="5039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353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C4E73CD-D006-4064-B1C6-ED27A6901D5A}"/>
              </a:ext>
            </a:extLst>
          </p:cNvPr>
          <p:cNvSpPr txBox="1"/>
          <p:nvPr/>
        </p:nvSpPr>
        <p:spPr>
          <a:xfrm>
            <a:off x="179512" y="6550223"/>
            <a:ext cx="6768752" cy="307777"/>
          </a:xfrm>
          <a:prstGeom prst="rect">
            <a:avLst/>
          </a:prstGeom>
          <a:noFill/>
        </p:spPr>
        <p:txBody>
          <a:bodyPr wrap="square">
            <a:spAutoFit/>
          </a:bodyPr>
          <a:lstStyle/>
          <a:p>
            <a:r>
              <a:rPr lang="en-US" sz="1400" dirty="0"/>
              <a:t>https://remittanceprices.worldbank.org/</a:t>
            </a:r>
          </a:p>
        </p:txBody>
      </p:sp>
      <p:pic>
        <p:nvPicPr>
          <p:cNvPr id="2" name="Picture 1">
            <a:extLst>
              <a:ext uri="{FF2B5EF4-FFF2-40B4-BE49-F238E27FC236}">
                <a16:creationId xmlns:a16="http://schemas.microsoft.com/office/drawing/2014/main" id="{A55C2629-E750-4A9F-8731-FAC4A18765FC}"/>
              </a:ext>
            </a:extLst>
          </p:cNvPr>
          <p:cNvPicPr>
            <a:picLocks noChangeAspect="1"/>
          </p:cNvPicPr>
          <p:nvPr/>
        </p:nvPicPr>
        <p:blipFill>
          <a:blip r:embed="rId2"/>
          <a:stretch>
            <a:fillRect/>
          </a:stretch>
        </p:blipFill>
        <p:spPr>
          <a:xfrm>
            <a:off x="25867" y="1773042"/>
            <a:ext cx="9144000" cy="4887783"/>
          </a:xfrm>
          <a:prstGeom prst="rect">
            <a:avLst/>
          </a:prstGeom>
        </p:spPr>
      </p:pic>
      <p:sp>
        <p:nvSpPr>
          <p:cNvPr id="6" name="TextBox 5">
            <a:extLst>
              <a:ext uri="{FF2B5EF4-FFF2-40B4-BE49-F238E27FC236}">
                <a16:creationId xmlns:a16="http://schemas.microsoft.com/office/drawing/2014/main" id="{8FB63F35-054A-4371-9A61-0BF60BC2C19F}"/>
              </a:ext>
            </a:extLst>
          </p:cNvPr>
          <p:cNvSpPr txBox="1"/>
          <p:nvPr/>
        </p:nvSpPr>
        <p:spPr>
          <a:xfrm>
            <a:off x="647564" y="98539"/>
            <a:ext cx="7848872" cy="1477328"/>
          </a:xfrm>
          <a:prstGeom prst="rect">
            <a:avLst/>
          </a:prstGeom>
          <a:noFill/>
        </p:spPr>
        <p:txBody>
          <a:bodyPr wrap="square" rtlCol="0">
            <a:spAutoFit/>
          </a:bodyPr>
          <a:lstStyle/>
          <a:p>
            <a:r>
              <a:rPr lang="en-US" dirty="0"/>
              <a:t>World bank monitors the cost of international remittance services since 2008 when the cost to send money was 10%. </a:t>
            </a:r>
            <a:r>
              <a:rPr lang="en-US" b="1" dirty="0"/>
              <a:t>G20 set a target to reduce costs to 5%. </a:t>
            </a:r>
            <a:r>
              <a:rPr lang="en-US" u="sng" dirty="0"/>
              <a:t>Sustainable Development Goal (SDG) 10.c.1 aims to reduce this cost to 3% on average by 2030. </a:t>
            </a:r>
            <a:r>
              <a:rPr lang="en-US" dirty="0"/>
              <a:t>Faster adoption of digital financial services, which make remittances cheaper and more convenient, should be a priority. </a:t>
            </a:r>
            <a:endParaRPr lang="sk-SK" dirty="0"/>
          </a:p>
        </p:txBody>
      </p:sp>
    </p:spTree>
    <p:extLst>
      <p:ext uri="{BB962C8B-B14F-4D97-AF65-F5344CB8AC3E}">
        <p14:creationId xmlns:p14="http://schemas.microsoft.com/office/powerpoint/2010/main" val="19168842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VÃ½sledok vyhÄ¾adÃ¡vania obrÃ¡zkov pre dopyt day of family remitt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624"/>
            <a:ext cx="8100392" cy="40501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CEA609D7-B2A7-4E3C-956C-159AA094F0F7}"/>
              </a:ext>
            </a:extLst>
          </p:cNvPr>
          <p:cNvPicPr>
            <a:picLocks noChangeAspect="1"/>
          </p:cNvPicPr>
          <p:nvPr/>
        </p:nvPicPr>
        <p:blipFill>
          <a:blip r:embed="rId3"/>
          <a:stretch>
            <a:fillRect/>
          </a:stretch>
        </p:blipFill>
        <p:spPr>
          <a:xfrm>
            <a:off x="107504" y="4688201"/>
            <a:ext cx="2097435" cy="2078666"/>
          </a:xfrm>
          <a:prstGeom prst="rect">
            <a:avLst/>
          </a:prstGeom>
        </p:spPr>
      </p:pic>
      <p:pic>
        <p:nvPicPr>
          <p:cNvPr id="9" name="Picture 8">
            <a:extLst>
              <a:ext uri="{FF2B5EF4-FFF2-40B4-BE49-F238E27FC236}">
                <a16:creationId xmlns:a16="http://schemas.microsoft.com/office/drawing/2014/main" id="{33747E85-6314-47C5-A846-49A42EE366D4}"/>
              </a:ext>
            </a:extLst>
          </p:cNvPr>
          <p:cNvPicPr>
            <a:picLocks noChangeAspect="1"/>
          </p:cNvPicPr>
          <p:nvPr/>
        </p:nvPicPr>
        <p:blipFill>
          <a:blip r:embed="rId4"/>
          <a:stretch>
            <a:fillRect/>
          </a:stretch>
        </p:blipFill>
        <p:spPr>
          <a:xfrm>
            <a:off x="2411760" y="4194897"/>
            <a:ext cx="5838797" cy="2663104"/>
          </a:xfrm>
          <a:prstGeom prst="rect">
            <a:avLst/>
          </a:prstGeom>
        </p:spPr>
      </p:pic>
    </p:spTree>
    <p:extLst>
      <p:ext uri="{BB962C8B-B14F-4D97-AF65-F5344CB8AC3E}">
        <p14:creationId xmlns:p14="http://schemas.microsoft.com/office/powerpoint/2010/main" val="1442187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5DEBF-A13F-4417-AA97-73E4940292E7}"/>
              </a:ext>
            </a:extLst>
          </p:cNvPr>
          <p:cNvSpPr>
            <a:spLocks noGrp="1"/>
          </p:cNvSpPr>
          <p:nvPr>
            <p:ph type="title"/>
          </p:nvPr>
        </p:nvSpPr>
        <p:spPr/>
        <p:txBody>
          <a:bodyPr/>
          <a:lstStyle/>
          <a:p>
            <a:r>
              <a:rPr lang="en-US" dirty="0"/>
              <a:t>Social remittances</a:t>
            </a:r>
            <a:endParaRPr lang="cs-CZ" dirty="0"/>
          </a:p>
        </p:txBody>
      </p:sp>
      <p:sp>
        <p:nvSpPr>
          <p:cNvPr id="4" name="Content Placeholder 3">
            <a:extLst>
              <a:ext uri="{FF2B5EF4-FFF2-40B4-BE49-F238E27FC236}">
                <a16:creationId xmlns:a16="http://schemas.microsoft.com/office/drawing/2014/main" id="{DBF76B0B-7391-4A8E-8FFD-46AC16A1CF79}"/>
              </a:ext>
            </a:extLst>
          </p:cNvPr>
          <p:cNvSpPr>
            <a:spLocks noGrp="1"/>
          </p:cNvSpPr>
          <p:nvPr>
            <p:ph idx="1"/>
          </p:nvPr>
        </p:nvSpPr>
        <p:spPr/>
        <p:txBody>
          <a:bodyPr>
            <a:normAutofit/>
          </a:bodyPr>
          <a:lstStyle/>
          <a:p>
            <a:r>
              <a:rPr lang="en-US" dirty="0"/>
              <a:t>In addition to money, migration leads to the circulation of ideas, practices, skills, identities, and social capital. </a:t>
            </a:r>
          </a:p>
          <a:p>
            <a:r>
              <a:rPr lang="en-US" dirty="0"/>
              <a:t>Research shows how emigrants influence social protests, elections, and calls for greater transparency or reform. </a:t>
            </a:r>
          </a:p>
          <a:p>
            <a:r>
              <a:rPr lang="en-US" dirty="0"/>
              <a:t>Migration may affect traditional </a:t>
            </a:r>
            <a:r>
              <a:rPr lang="en-US"/>
              <a:t>gender norms</a:t>
            </a:r>
            <a:endParaRPr lang="cs-CZ" dirty="0"/>
          </a:p>
        </p:txBody>
      </p:sp>
    </p:spTree>
    <p:extLst>
      <p:ext uri="{BB962C8B-B14F-4D97-AF65-F5344CB8AC3E}">
        <p14:creationId xmlns:p14="http://schemas.microsoft.com/office/powerpoint/2010/main" val="282259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D3B480-DEAA-4A5F-93FC-7BEED2BFD81B}"/>
              </a:ext>
            </a:extLst>
          </p:cNvPr>
          <p:cNvSpPr>
            <a:spLocks noGrp="1"/>
          </p:cNvSpPr>
          <p:nvPr>
            <p:ph idx="1"/>
          </p:nvPr>
        </p:nvSpPr>
        <p:spPr>
          <a:xfrm>
            <a:off x="457200" y="332656"/>
            <a:ext cx="8229600" cy="6408712"/>
          </a:xfrm>
        </p:spPr>
        <p:txBody>
          <a:bodyPr>
            <a:normAutofit fontScale="92500" lnSpcReduction="20000"/>
          </a:bodyPr>
          <a:lstStyle/>
          <a:p>
            <a:pPr marL="0" indent="0">
              <a:buNone/>
            </a:pPr>
            <a:r>
              <a:rPr lang="en-US" sz="2400" dirty="0">
                <a:solidFill>
                  <a:schemeClr val="bg1">
                    <a:lumMod val="85000"/>
                  </a:schemeClr>
                </a:solidFill>
              </a:rPr>
              <a:t>Adam Smith (1776) was the first economist to write on migration:</a:t>
            </a:r>
          </a:p>
          <a:p>
            <a:pPr marL="0" indent="0">
              <a:buNone/>
            </a:pPr>
            <a:r>
              <a:rPr lang="en-US" sz="2400" i="1" dirty="0">
                <a:solidFill>
                  <a:schemeClr val="bg1">
                    <a:lumMod val="85000"/>
                  </a:schemeClr>
                </a:solidFill>
              </a:rPr>
              <a:t>... </a:t>
            </a:r>
            <a:r>
              <a:rPr lang="en-US" sz="2400" i="1" dirty="0"/>
              <a:t>the wages of </a:t>
            </a:r>
            <a:r>
              <a:rPr lang="en-US" sz="2400" i="1" dirty="0" err="1"/>
              <a:t>labour</a:t>
            </a:r>
            <a:r>
              <a:rPr lang="en-US" sz="2400" i="1" dirty="0"/>
              <a:t> vary more from place to place than the price of provisions. </a:t>
            </a:r>
            <a:r>
              <a:rPr lang="en-US" sz="2400" i="1" dirty="0">
                <a:solidFill>
                  <a:schemeClr val="bg1">
                    <a:lumMod val="85000"/>
                  </a:schemeClr>
                </a:solidFill>
              </a:rPr>
              <a:t>The prices of bread and butcher's meat are generally the same or very nearly the same through the greater part of the United Kingdom. These and </a:t>
            </a:r>
            <a:r>
              <a:rPr lang="en-US" sz="2400" i="1" dirty="0"/>
              <a:t>most </a:t>
            </a:r>
            <a:r>
              <a:rPr lang="en-US" sz="2400" i="1" dirty="0">
                <a:solidFill>
                  <a:schemeClr val="bg1">
                    <a:lumMod val="85000"/>
                  </a:schemeClr>
                </a:solidFill>
              </a:rPr>
              <a:t>other </a:t>
            </a:r>
            <a:r>
              <a:rPr lang="en-US" sz="2400" i="1" dirty="0"/>
              <a:t>things</a:t>
            </a:r>
            <a:r>
              <a:rPr lang="en-US" sz="2400" i="1" dirty="0">
                <a:solidFill>
                  <a:schemeClr val="bg1">
                    <a:lumMod val="85000"/>
                  </a:schemeClr>
                </a:solidFill>
              </a:rPr>
              <a:t> which are sold by retail, the way in which the </a:t>
            </a:r>
            <a:r>
              <a:rPr lang="en-US" sz="2400" i="1" dirty="0" err="1">
                <a:solidFill>
                  <a:schemeClr val="bg1">
                    <a:lumMod val="85000"/>
                  </a:schemeClr>
                </a:solidFill>
              </a:rPr>
              <a:t>labouring</a:t>
            </a:r>
            <a:r>
              <a:rPr lang="en-US" sz="2400" i="1" dirty="0">
                <a:solidFill>
                  <a:schemeClr val="bg1">
                    <a:lumMod val="85000"/>
                  </a:schemeClr>
                </a:solidFill>
              </a:rPr>
              <a:t> poor buy all things, </a:t>
            </a:r>
            <a:r>
              <a:rPr lang="en-US" sz="2400" i="1" dirty="0"/>
              <a:t>are generally fully as cheap or cheaper in great towns than in the remoter parts of the country </a:t>
            </a:r>
            <a:r>
              <a:rPr lang="en-US" sz="2400" i="1" dirty="0">
                <a:solidFill>
                  <a:schemeClr val="bg1">
                    <a:lumMod val="85000"/>
                  </a:schemeClr>
                </a:solidFill>
              </a:rPr>
              <a:t>... But the </a:t>
            </a:r>
            <a:r>
              <a:rPr lang="en-US" sz="2400" i="1" dirty="0"/>
              <a:t>wages of </a:t>
            </a:r>
            <a:r>
              <a:rPr lang="en-US" sz="2400" i="1" dirty="0" err="1"/>
              <a:t>labour</a:t>
            </a:r>
            <a:r>
              <a:rPr lang="en-US" sz="2400" i="1" dirty="0"/>
              <a:t> in a great town and its </a:t>
            </a:r>
            <a:r>
              <a:rPr lang="en-US" sz="2400" i="1" dirty="0" err="1"/>
              <a:t>neighbourhood</a:t>
            </a:r>
            <a:r>
              <a:rPr lang="en-US" sz="2400" i="1" dirty="0"/>
              <a:t> are frequently a fourth or a fifth part higher than at a few miles distance</a:t>
            </a:r>
            <a:r>
              <a:rPr lang="en-US" sz="2400" i="1" dirty="0">
                <a:solidFill>
                  <a:schemeClr val="bg1">
                    <a:lumMod val="85000"/>
                  </a:schemeClr>
                </a:solidFill>
              </a:rPr>
              <a:t>. Eighteen pence a day may be reckoned the common price of </a:t>
            </a:r>
            <a:r>
              <a:rPr lang="en-US" sz="2400" i="1" dirty="0" err="1">
                <a:solidFill>
                  <a:schemeClr val="bg1">
                    <a:lumMod val="85000"/>
                  </a:schemeClr>
                </a:solidFill>
              </a:rPr>
              <a:t>labour</a:t>
            </a:r>
            <a:r>
              <a:rPr lang="en-US" sz="2400" i="1" dirty="0">
                <a:solidFill>
                  <a:schemeClr val="bg1">
                    <a:lumMod val="85000"/>
                  </a:schemeClr>
                </a:solidFill>
              </a:rPr>
              <a:t> in London and its </a:t>
            </a:r>
            <a:r>
              <a:rPr lang="en-US" sz="2400" i="1" dirty="0" err="1">
                <a:solidFill>
                  <a:schemeClr val="bg1">
                    <a:lumMod val="85000"/>
                  </a:schemeClr>
                </a:solidFill>
              </a:rPr>
              <a:t>neighbourhood</a:t>
            </a:r>
            <a:r>
              <a:rPr lang="en-US" sz="2400" i="1" dirty="0">
                <a:solidFill>
                  <a:schemeClr val="bg1">
                    <a:lumMod val="85000"/>
                  </a:schemeClr>
                </a:solidFill>
              </a:rPr>
              <a:t>. At a few miles distance it falls to eight pence, the usual price of common </a:t>
            </a:r>
            <a:r>
              <a:rPr lang="en-US" sz="2400" i="1" dirty="0" err="1">
                <a:solidFill>
                  <a:schemeClr val="bg1">
                    <a:lumMod val="85000"/>
                  </a:schemeClr>
                </a:solidFill>
              </a:rPr>
              <a:t>labour</a:t>
            </a:r>
            <a:r>
              <a:rPr lang="en-US" sz="2400" i="1" dirty="0">
                <a:solidFill>
                  <a:schemeClr val="bg1">
                    <a:lumMod val="85000"/>
                  </a:schemeClr>
                </a:solidFill>
              </a:rPr>
              <a:t> through the greater part of the low country of Scotland, where it varies a good deal less than in England. Such a difference of prices, which it seems is not always sufficient to transport a man from one parish to another, would necessarily occasion so great a transportation of the most bulky commodities, not only from one parish to another, but from one end of the kingdom to the other. After all that has been said of the levity and inconstancy of human nature, it appears evidently from experience that </a:t>
            </a:r>
            <a:r>
              <a:rPr lang="en-US" sz="2400" i="1" dirty="0"/>
              <a:t>a man is of all sorts of luggage the most difficult to be transported. </a:t>
            </a:r>
          </a:p>
          <a:p>
            <a:pPr marL="0" indent="0" algn="r">
              <a:buNone/>
            </a:pPr>
            <a:r>
              <a:rPr lang="en-US" sz="1700" i="1" dirty="0"/>
              <a:t>An Inquiry into the Nature and Causes of the Wealth of Nations, 1776</a:t>
            </a:r>
          </a:p>
        </p:txBody>
      </p:sp>
    </p:spTree>
    <p:extLst>
      <p:ext uri="{BB962C8B-B14F-4D97-AF65-F5344CB8AC3E}">
        <p14:creationId xmlns:p14="http://schemas.microsoft.com/office/powerpoint/2010/main" val="42110804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GB" sz="4000" dirty="0"/>
              <a:t>Which one is the push-factor </a:t>
            </a:r>
            <a:br>
              <a:rPr lang="en-GB" sz="4000" dirty="0"/>
            </a:br>
            <a:r>
              <a:rPr lang="en-GB" sz="4000" dirty="0"/>
              <a:t>of migration?</a:t>
            </a:r>
            <a:endParaRPr lang="sk-SK" sz="4000" dirty="0"/>
          </a:p>
        </p:txBody>
      </p:sp>
      <p:sp>
        <p:nvSpPr>
          <p:cNvPr id="3" name="Content Placeholder 2"/>
          <p:cNvSpPr>
            <a:spLocks noGrp="1"/>
          </p:cNvSpPr>
          <p:nvPr>
            <p:ph idx="1"/>
          </p:nvPr>
        </p:nvSpPr>
        <p:spPr/>
        <p:txBody>
          <a:bodyPr/>
          <a:lstStyle/>
          <a:p>
            <a:pPr marL="514350" lvl="0" indent="-514350">
              <a:buFont typeface="+mj-lt"/>
              <a:buAutoNum type="alphaUcPeriod"/>
            </a:pPr>
            <a:endParaRPr lang="en-GB" dirty="0"/>
          </a:p>
          <a:p>
            <a:pPr marL="514350" lvl="0" indent="-514350">
              <a:buFont typeface="+mj-lt"/>
              <a:buAutoNum type="alphaUcPeriod"/>
            </a:pPr>
            <a:r>
              <a:rPr lang="en-GB" dirty="0"/>
              <a:t>Average income</a:t>
            </a:r>
            <a:endParaRPr lang="sk-SK" dirty="0"/>
          </a:p>
          <a:p>
            <a:pPr marL="514350" lvl="0" indent="-514350">
              <a:buFont typeface="+mj-lt"/>
              <a:buAutoNum type="alphaUcPeriod"/>
            </a:pPr>
            <a:r>
              <a:rPr lang="en-GB" dirty="0"/>
              <a:t>Ethnic conflict</a:t>
            </a:r>
            <a:endParaRPr lang="sk-SK" dirty="0"/>
          </a:p>
          <a:p>
            <a:pPr marL="514350" lvl="0" indent="-514350">
              <a:buFont typeface="+mj-lt"/>
              <a:buAutoNum type="alphaUcPeriod"/>
            </a:pPr>
            <a:r>
              <a:rPr lang="en-GB" dirty="0"/>
              <a:t>Democracy</a:t>
            </a:r>
            <a:endParaRPr lang="sk-SK" dirty="0"/>
          </a:p>
          <a:p>
            <a:pPr marL="514350" lvl="0" indent="-514350">
              <a:buFont typeface="+mj-lt"/>
              <a:buAutoNum type="alphaUcPeriod"/>
            </a:pPr>
            <a:r>
              <a:rPr lang="en-GB" dirty="0"/>
              <a:t>Unemployment benefits</a:t>
            </a:r>
            <a:endParaRPr lang="sk-SK" dirty="0"/>
          </a:p>
        </p:txBody>
      </p:sp>
    </p:spTree>
    <p:extLst>
      <p:ext uri="{BB962C8B-B14F-4D97-AF65-F5344CB8AC3E}">
        <p14:creationId xmlns:p14="http://schemas.microsoft.com/office/powerpoint/2010/main" val="2803107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Why do people migrate most?</a:t>
            </a:r>
            <a:endParaRPr lang="sk-SK" dirty="0"/>
          </a:p>
        </p:txBody>
      </p:sp>
      <p:sp>
        <p:nvSpPr>
          <p:cNvPr id="3" name="Content Placeholder 2"/>
          <p:cNvSpPr>
            <a:spLocks noGrp="1"/>
          </p:cNvSpPr>
          <p:nvPr>
            <p:ph idx="1"/>
          </p:nvPr>
        </p:nvSpPr>
        <p:spPr/>
        <p:txBody>
          <a:bodyPr/>
          <a:lstStyle/>
          <a:p>
            <a:pPr marL="514350" lvl="0" indent="-514350">
              <a:buFont typeface="+mj-lt"/>
              <a:buAutoNum type="alphaUcPeriod"/>
            </a:pPr>
            <a:r>
              <a:rPr lang="en-US" dirty="0"/>
              <a:t>For work, family reasons and better living  </a:t>
            </a:r>
            <a:endParaRPr lang="sk-SK" dirty="0"/>
          </a:p>
          <a:p>
            <a:pPr marL="514350" lvl="0" indent="-514350">
              <a:buFont typeface="+mj-lt"/>
              <a:buAutoNum type="alphaUcPeriod"/>
            </a:pPr>
            <a:r>
              <a:rPr lang="en-US" dirty="0"/>
              <a:t>For political reasons</a:t>
            </a:r>
            <a:endParaRPr lang="sk-SK" dirty="0"/>
          </a:p>
          <a:p>
            <a:pPr marL="514350" lvl="0" indent="-514350">
              <a:buFont typeface="+mj-lt"/>
              <a:buAutoNum type="alphaUcPeriod"/>
            </a:pPr>
            <a:r>
              <a:rPr lang="en-US" dirty="0"/>
              <a:t>For education</a:t>
            </a:r>
            <a:endParaRPr lang="sk-SK" dirty="0"/>
          </a:p>
          <a:p>
            <a:pPr marL="514350" lvl="0" indent="-514350">
              <a:buFont typeface="+mj-lt"/>
              <a:buAutoNum type="alphaUcPeriod"/>
            </a:pPr>
            <a:r>
              <a:rPr lang="en-US" dirty="0"/>
              <a:t>All of above</a:t>
            </a:r>
            <a:endParaRPr lang="sk-SK" dirty="0"/>
          </a:p>
          <a:p>
            <a:pPr marL="514350" indent="-514350">
              <a:buFont typeface="+mj-lt"/>
              <a:buAutoNum type="alphaUcPeriod"/>
            </a:pPr>
            <a:endParaRPr lang="sk-SK" dirty="0"/>
          </a:p>
        </p:txBody>
      </p:sp>
    </p:spTree>
    <p:extLst>
      <p:ext uri="{BB962C8B-B14F-4D97-AF65-F5344CB8AC3E}">
        <p14:creationId xmlns:p14="http://schemas.microsoft.com/office/powerpoint/2010/main" val="3831000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88A89-9A84-4E09-B8FD-6E6A7DE15A0D}"/>
              </a:ext>
            </a:extLst>
          </p:cNvPr>
          <p:cNvSpPr>
            <a:spLocks noGrp="1"/>
          </p:cNvSpPr>
          <p:nvPr>
            <p:ph type="title"/>
          </p:nvPr>
        </p:nvSpPr>
        <p:spPr/>
        <p:txBody>
          <a:bodyPr/>
          <a:lstStyle/>
          <a:p>
            <a:r>
              <a:rPr lang="en-US" dirty="0"/>
              <a:t>Reading</a:t>
            </a:r>
          </a:p>
        </p:txBody>
      </p:sp>
      <p:sp>
        <p:nvSpPr>
          <p:cNvPr id="3" name="Content Placeholder 2">
            <a:extLst>
              <a:ext uri="{FF2B5EF4-FFF2-40B4-BE49-F238E27FC236}">
                <a16:creationId xmlns:a16="http://schemas.microsoft.com/office/drawing/2014/main" id="{2D41C5EF-39A9-49AC-AC8D-1DDD9D0F895E}"/>
              </a:ext>
            </a:extLst>
          </p:cNvPr>
          <p:cNvSpPr>
            <a:spLocks noGrp="1"/>
          </p:cNvSpPr>
          <p:nvPr>
            <p:ph idx="1"/>
          </p:nvPr>
        </p:nvSpPr>
        <p:spPr>
          <a:xfrm>
            <a:off x="457200" y="4653136"/>
            <a:ext cx="8229600" cy="1473027"/>
          </a:xfrm>
        </p:spPr>
        <p:txBody>
          <a:bodyPr/>
          <a:lstStyle/>
          <a:p>
            <a:r>
              <a:rPr lang="en-US" dirty="0"/>
              <a:t>Chapter 2 - Why People Become Immigrants</a:t>
            </a:r>
          </a:p>
          <a:p>
            <a:r>
              <a:rPr lang="en-US" dirty="0"/>
              <a:t>Chapter 3 - Where Immigrants go</a:t>
            </a:r>
          </a:p>
        </p:txBody>
      </p:sp>
      <p:pic>
        <p:nvPicPr>
          <p:cNvPr id="4" name="Picture 3">
            <a:extLst>
              <a:ext uri="{FF2B5EF4-FFF2-40B4-BE49-F238E27FC236}">
                <a16:creationId xmlns:a16="http://schemas.microsoft.com/office/drawing/2014/main" id="{FC7E9191-1118-4F0D-99C9-BCB56206CCF9}"/>
              </a:ext>
            </a:extLst>
          </p:cNvPr>
          <p:cNvPicPr>
            <a:picLocks noChangeAspect="1"/>
          </p:cNvPicPr>
          <p:nvPr/>
        </p:nvPicPr>
        <p:blipFill>
          <a:blip r:embed="rId2"/>
          <a:stretch>
            <a:fillRect/>
          </a:stretch>
        </p:blipFill>
        <p:spPr>
          <a:xfrm>
            <a:off x="755576" y="1556792"/>
            <a:ext cx="1950724" cy="2758446"/>
          </a:xfrm>
          <a:prstGeom prst="rect">
            <a:avLst/>
          </a:prstGeom>
        </p:spPr>
      </p:pic>
    </p:spTree>
    <p:extLst>
      <p:ext uri="{BB962C8B-B14F-4D97-AF65-F5344CB8AC3E}">
        <p14:creationId xmlns:p14="http://schemas.microsoft.com/office/powerpoint/2010/main" val="3177283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150559-8B17-402B-BCAE-7434C4D8CAB9}"/>
              </a:ext>
            </a:extLst>
          </p:cNvPr>
          <p:cNvSpPr>
            <a:spLocks noGrp="1"/>
          </p:cNvSpPr>
          <p:nvPr>
            <p:ph idx="1"/>
          </p:nvPr>
        </p:nvSpPr>
        <p:spPr>
          <a:xfrm>
            <a:off x="457200" y="548680"/>
            <a:ext cx="8229600" cy="5976664"/>
          </a:xfrm>
        </p:spPr>
        <p:txBody>
          <a:bodyPr>
            <a:normAutofit lnSpcReduction="10000"/>
          </a:bodyPr>
          <a:lstStyle/>
          <a:p>
            <a:r>
              <a:rPr lang="en-US" dirty="0"/>
              <a:t>Smith found trade to be more intense than migration. The reason is that migration is hampered by certain barriers that trade is not.</a:t>
            </a:r>
          </a:p>
          <a:p>
            <a:r>
              <a:rPr lang="en-US" dirty="0"/>
              <a:t>Regional differences in commodity or factor prices provide opportunities for arbitrage.</a:t>
            </a:r>
          </a:p>
          <a:p>
            <a:r>
              <a:rPr lang="en-US" dirty="0"/>
              <a:t>Intercity movements of goods (trade) arbitrages away commodity price differentials, whereas intercity movements of people (migration) arbitrages away wage differentials.</a:t>
            </a:r>
          </a:p>
          <a:p>
            <a:r>
              <a:rPr lang="en-US" dirty="0"/>
              <a:t>Smith suggested that migration is a response to spatial differences in the returns to labor supply.</a:t>
            </a:r>
          </a:p>
        </p:txBody>
      </p:sp>
    </p:spTree>
    <p:extLst>
      <p:ext uri="{BB962C8B-B14F-4D97-AF65-F5344CB8AC3E}">
        <p14:creationId xmlns:p14="http://schemas.microsoft.com/office/powerpoint/2010/main" val="354012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7329-53BF-4C0B-AC1E-71ABFC666942}"/>
              </a:ext>
            </a:extLst>
          </p:cNvPr>
          <p:cNvSpPr>
            <a:spLocks noGrp="1"/>
          </p:cNvSpPr>
          <p:nvPr>
            <p:ph type="title"/>
          </p:nvPr>
        </p:nvSpPr>
        <p:spPr/>
        <p:txBody>
          <a:bodyPr>
            <a:normAutofit fontScale="90000"/>
          </a:bodyPr>
          <a:lstStyle/>
          <a:p>
            <a:r>
              <a:rPr lang="en-US" dirty="0"/>
              <a:t>Theory of migration:</a:t>
            </a:r>
            <a:br>
              <a:rPr lang="en-US" dirty="0"/>
            </a:br>
            <a:r>
              <a:rPr lang="en-US" dirty="0"/>
              <a:t>migration as human capital investment</a:t>
            </a:r>
          </a:p>
        </p:txBody>
      </p:sp>
      <p:sp>
        <p:nvSpPr>
          <p:cNvPr id="3" name="Content Placeholder 2">
            <a:extLst>
              <a:ext uri="{FF2B5EF4-FFF2-40B4-BE49-F238E27FC236}">
                <a16:creationId xmlns:a16="http://schemas.microsoft.com/office/drawing/2014/main" id="{B8CD3D7F-109F-4B74-88FE-73388B45E33F}"/>
              </a:ext>
            </a:extLst>
          </p:cNvPr>
          <p:cNvSpPr>
            <a:spLocks noGrp="1"/>
          </p:cNvSpPr>
          <p:nvPr>
            <p:ph idx="1"/>
          </p:nvPr>
        </p:nvSpPr>
        <p:spPr/>
        <p:txBody>
          <a:bodyPr>
            <a:normAutofit fontScale="92500" lnSpcReduction="10000"/>
          </a:bodyPr>
          <a:lstStyle/>
          <a:p>
            <a:r>
              <a:rPr lang="en-US" dirty="0"/>
              <a:t>Becker (1964) argues that migration is an investment because it involves the incurring of direct and indirect costs up-front in order to realize an (uncertain) payoff in the future.</a:t>
            </a:r>
          </a:p>
          <a:p>
            <a:r>
              <a:rPr lang="en-US" dirty="0"/>
              <a:t>The migrant’s goal is to </a:t>
            </a:r>
            <a:r>
              <a:rPr lang="en-US" u="sng" dirty="0"/>
              <a:t>maximize utility </a:t>
            </a:r>
            <a:r>
              <a:rPr lang="en-US" dirty="0"/>
              <a:t>by choosing the location that offers the highest </a:t>
            </a:r>
            <a:br>
              <a:rPr lang="en-US" dirty="0"/>
            </a:br>
            <a:r>
              <a:rPr lang="en-US" u="sng" dirty="0"/>
              <a:t>net return</a:t>
            </a:r>
            <a:r>
              <a:rPr lang="en-US" dirty="0"/>
              <a:t> to human capital.</a:t>
            </a:r>
          </a:p>
          <a:p>
            <a:r>
              <a:rPr lang="en-US" dirty="0"/>
              <a:t>People can migrate for reasons other than income maximization (e.g. family reunification, political asylum).  </a:t>
            </a:r>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199661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92310-A751-46EC-88CE-61D461564BB6}"/>
              </a:ext>
            </a:extLst>
          </p:cNvPr>
          <p:cNvSpPr>
            <a:spLocks noGrp="1"/>
          </p:cNvSpPr>
          <p:nvPr>
            <p:ph type="title"/>
          </p:nvPr>
        </p:nvSpPr>
        <p:spPr/>
        <p:txBody>
          <a:bodyPr>
            <a:noAutofit/>
          </a:bodyPr>
          <a:lstStyle/>
          <a:p>
            <a:r>
              <a:rPr lang="en-US" sz="3600" dirty="0"/>
              <a:t>Empirical observations by Becker (1964)</a:t>
            </a:r>
          </a:p>
        </p:txBody>
      </p:sp>
      <p:sp>
        <p:nvSpPr>
          <p:cNvPr id="3" name="Content Placeholder 2">
            <a:extLst>
              <a:ext uri="{FF2B5EF4-FFF2-40B4-BE49-F238E27FC236}">
                <a16:creationId xmlns:a16="http://schemas.microsoft.com/office/drawing/2014/main" id="{706225A1-7AEB-4122-9687-B1D48FCF89F1}"/>
              </a:ext>
            </a:extLst>
          </p:cNvPr>
          <p:cNvSpPr>
            <a:spLocks noGrp="1"/>
          </p:cNvSpPr>
          <p:nvPr>
            <p:ph idx="1"/>
          </p:nvPr>
        </p:nvSpPr>
        <p:spPr>
          <a:xfrm>
            <a:off x="457200" y="1435190"/>
            <a:ext cx="8229600" cy="4798496"/>
          </a:xfrm>
        </p:spPr>
        <p:txBody>
          <a:bodyPr>
            <a:normAutofit fontScale="92500" lnSpcReduction="10000"/>
          </a:bodyPr>
          <a:lstStyle/>
          <a:p>
            <a:r>
              <a:rPr lang="en-US" dirty="0"/>
              <a:t>Imperfect transferability of human capital, especially in high-skill areas, across borders </a:t>
            </a:r>
            <a:br>
              <a:rPr lang="en-US" dirty="0"/>
            </a:br>
            <a:r>
              <a:rPr lang="en-US" dirty="0"/>
              <a:t>limits migration</a:t>
            </a:r>
          </a:p>
          <a:p>
            <a:r>
              <a:rPr lang="en-US" dirty="0"/>
              <a:t>Younger persons are more likely to migrate than older persons</a:t>
            </a:r>
          </a:p>
          <a:p>
            <a:r>
              <a:rPr lang="en-US" dirty="0"/>
              <a:t>Temporary migrants have less incentives </a:t>
            </a:r>
            <a:br>
              <a:rPr lang="en-US" dirty="0"/>
            </a:br>
            <a:r>
              <a:rPr lang="en-US" dirty="0"/>
              <a:t>to invest in skills than permanent residents</a:t>
            </a:r>
          </a:p>
          <a:p>
            <a:r>
              <a:rPr lang="en-US" dirty="0"/>
              <a:t>More able people tend to migrate more</a:t>
            </a:r>
          </a:p>
          <a:p>
            <a:r>
              <a:rPr lang="en-US" dirty="0"/>
              <a:t>Migration is relatively low despite huge real international earnings differences</a:t>
            </a:r>
          </a:p>
        </p:txBody>
      </p:sp>
      <p:sp>
        <p:nvSpPr>
          <p:cNvPr id="4" name="Rectangle 3">
            <a:extLst>
              <a:ext uri="{FF2B5EF4-FFF2-40B4-BE49-F238E27FC236}">
                <a16:creationId xmlns:a16="http://schemas.microsoft.com/office/drawing/2014/main" id="{B6E0F8FE-8959-4B0C-91BA-A30BFCBAF70D}"/>
              </a:ext>
            </a:extLst>
          </p:cNvPr>
          <p:cNvSpPr/>
          <p:nvPr/>
        </p:nvSpPr>
        <p:spPr>
          <a:xfrm>
            <a:off x="653171" y="6381328"/>
            <a:ext cx="7837658" cy="307777"/>
          </a:xfrm>
          <a:prstGeom prst="rect">
            <a:avLst/>
          </a:prstGeom>
        </p:spPr>
        <p:txBody>
          <a:bodyPr wrap="none">
            <a:spAutoFit/>
          </a:bodyPr>
          <a:lstStyle/>
          <a:p>
            <a:r>
              <a:rPr lang="en-US" sz="1400" dirty="0"/>
              <a:t> Becker (1964), Human Capital: A Theoretical and Empirical Analysis with Special Reference to Education</a:t>
            </a:r>
          </a:p>
        </p:txBody>
      </p:sp>
    </p:spTree>
    <p:extLst>
      <p:ext uri="{BB962C8B-B14F-4D97-AF65-F5344CB8AC3E}">
        <p14:creationId xmlns:p14="http://schemas.microsoft.com/office/powerpoint/2010/main" val="2744402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32E22-CD76-42BF-ABB6-4C1DF93215BD}"/>
              </a:ext>
            </a:extLst>
          </p:cNvPr>
          <p:cNvSpPr>
            <a:spLocks noGrp="1"/>
          </p:cNvSpPr>
          <p:nvPr>
            <p:ph type="title"/>
          </p:nvPr>
        </p:nvSpPr>
        <p:spPr/>
        <p:txBody>
          <a:bodyPr/>
          <a:lstStyle/>
          <a:p>
            <a:r>
              <a:rPr lang="en-US" dirty="0"/>
              <a:t>Determinants of migration</a:t>
            </a:r>
          </a:p>
        </p:txBody>
      </p:sp>
      <p:sp>
        <p:nvSpPr>
          <p:cNvPr id="3" name="Text Placeholder 2">
            <a:extLst>
              <a:ext uri="{FF2B5EF4-FFF2-40B4-BE49-F238E27FC236}">
                <a16:creationId xmlns:a16="http://schemas.microsoft.com/office/drawing/2014/main" id="{75E06141-D4C0-4BF1-92F6-6357888EEB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785850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3253</TotalTime>
  <Words>4559</Words>
  <Application>Microsoft Office PowerPoint</Application>
  <PresentationFormat>On-screen Show (4:3)</PresentationFormat>
  <Paragraphs>355</Paragraphs>
  <Slides>52</Slides>
  <Notes>10</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Georgia</vt:lpstr>
      <vt:lpstr>Times New Roman</vt:lpstr>
      <vt:lpstr>Office Theme</vt:lpstr>
      <vt:lpstr>Applied Research in Public Policy Making Fall 2024</vt:lpstr>
      <vt:lpstr>Outline</vt:lpstr>
      <vt:lpstr>Theory of MIgration</vt:lpstr>
      <vt:lpstr>PowerPoint Presentation</vt:lpstr>
      <vt:lpstr>PowerPoint Presentation</vt:lpstr>
      <vt:lpstr>PowerPoint Presentation</vt:lpstr>
      <vt:lpstr>Theory of migration: migration as human capital investment</vt:lpstr>
      <vt:lpstr>Empirical observations by Becker (1964)</vt:lpstr>
      <vt:lpstr>Determinants of migration</vt:lpstr>
      <vt:lpstr>Why people do migrate (relocate)?</vt:lpstr>
      <vt:lpstr>PowerPoint Presentation</vt:lpstr>
      <vt:lpstr>Permanent migration flows to OECD countries by category of entry</vt:lpstr>
      <vt:lpstr>Push and pull factors </vt:lpstr>
      <vt:lpstr>Immigration push and pull factors</vt:lpstr>
      <vt:lpstr>Immigration push and pull factors</vt:lpstr>
      <vt:lpstr>PowerPoint Presentation</vt:lpstr>
      <vt:lpstr>PowerPoint Presentation</vt:lpstr>
      <vt:lpstr>Roy-Borjas Model – Selection of immigrants</vt:lpstr>
      <vt:lpstr>PowerPoint Presentation</vt:lpstr>
      <vt:lpstr>PowerPoint Presentation</vt:lpstr>
      <vt:lpstr>PowerPoint Presentation</vt:lpstr>
      <vt:lpstr>The Roy model of migration illustrates the self-selection of migrants on skill. How can you describe the migration motives of the low-skilled workers? </vt:lpstr>
      <vt:lpstr>PowerPoint Presentation</vt:lpstr>
      <vt:lpstr>The international migrant population globally has increased in size but remained relatively stable as a proportion of the world’s population</vt:lpstr>
      <vt:lpstr>PowerPoint Presentation</vt:lpstr>
      <vt:lpstr>PowerPoint Presentation</vt:lpstr>
      <vt:lpstr>PowerPoint Presentation</vt:lpstr>
      <vt:lpstr>Legal barriers to mobility</vt:lpstr>
      <vt:lpstr>Occupation licensing is a legal requirement in order to practice a profession</vt:lpstr>
      <vt:lpstr>In the craft and related occupations, the proportion of licensed workers is 38% in Germany and 7% in Spain, while the average proportion of licensed workers at the state level is 33 and 17%</vt:lpstr>
      <vt:lpstr>Changes in immigration regimes in 22 Western liberal states Source: Hass et al. 2016</vt:lpstr>
      <vt:lpstr>PowerPoint Presentation</vt:lpstr>
      <vt:lpstr>Passport fees  around the world (Passport fee for 10 years in USD)</vt:lpstr>
      <vt:lpstr>Costs and benefits of migration</vt:lpstr>
      <vt:lpstr>PowerPoint Presentation</vt:lpstr>
      <vt:lpstr>PowerPoint Presentation</vt:lpstr>
      <vt:lpstr>PowerPoint Presentation</vt:lpstr>
      <vt:lpstr>PowerPoint Presentation</vt:lpstr>
      <vt:lpstr>remittances</vt:lpstr>
      <vt:lpstr>REMITTANCES</vt:lpstr>
      <vt:lpstr>706 billions USD</vt:lpstr>
      <vt:lpstr>PowerPoint Presentation</vt:lpstr>
      <vt:lpstr>Remittance Flows dropped during the pandemic</vt:lpstr>
      <vt:lpstr>Remittances</vt:lpstr>
      <vt:lpstr>Microeconomic effects of remittances</vt:lpstr>
      <vt:lpstr>PowerPoint Presentation</vt:lpstr>
      <vt:lpstr>PowerPoint Presentation</vt:lpstr>
      <vt:lpstr>PowerPoint Presentation</vt:lpstr>
      <vt:lpstr>Social remittances</vt:lpstr>
      <vt:lpstr>Which one is the push-factor  of migration?</vt:lpstr>
      <vt:lpstr>Why do people migrate most?</vt:lpstr>
      <vt:lpstr>Reading</vt:lpstr>
    </vt:vector>
  </TitlesOfParts>
  <Company>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Transformation of the Public Sector  (Week 1)</dc:title>
  <dc:creator>MG</dc:creator>
  <cp:lastModifiedBy>Martin Guzi</cp:lastModifiedBy>
  <cp:revision>238</cp:revision>
  <cp:lastPrinted>2022-10-24T09:49:31Z</cp:lastPrinted>
  <dcterms:created xsi:type="dcterms:W3CDTF">2014-02-15T13:54:04Z</dcterms:created>
  <dcterms:modified xsi:type="dcterms:W3CDTF">2024-09-30T10:00:37Z</dcterms:modified>
</cp:coreProperties>
</file>