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04" r:id="rId2"/>
    <p:sldId id="405" r:id="rId3"/>
    <p:sldId id="410" r:id="rId4"/>
    <p:sldId id="406" r:id="rId5"/>
    <p:sldId id="417" r:id="rId6"/>
    <p:sldId id="416" r:id="rId7"/>
    <p:sldId id="281" r:id="rId8"/>
    <p:sldId id="266" r:id="rId9"/>
    <p:sldId id="407" r:id="rId10"/>
    <p:sldId id="267" r:id="rId11"/>
    <p:sldId id="268" r:id="rId12"/>
    <p:sldId id="269" r:id="rId13"/>
    <p:sldId id="270" r:id="rId14"/>
    <p:sldId id="272" r:id="rId15"/>
    <p:sldId id="273" r:id="rId16"/>
    <p:sldId id="260" r:id="rId17"/>
    <p:sldId id="282" r:id="rId18"/>
    <p:sldId id="411" r:id="rId19"/>
    <p:sldId id="415" r:id="rId20"/>
    <p:sldId id="412" r:id="rId21"/>
    <p:sldId id="413" r:id="rId22"/>
    <p:sldId id="414" r:id="rId23"/>
    <p:sldId id="279" r:id="rId24"/>
    <p:sldId id="418" r:id="rId2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8840E-D59B-4C7B-A56D-C3DC2953D55B}" v="45" dt="2023-10-14T11:22:25.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29" autoAdjust="0"/>
  </p:normalViewPr>
  <p:slideViewPr>
    <p:cSldViewPr>
      <p:cViewPr varScale="1">
        <p:scale>
          <a:sx n="96" d="100"/>
          <a:sy n="96" d="100"/>
        </p:scale>
        <p:origin x="19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25A8840E-D59B-4C7B-A56D-C3DC2953D55B}"/>
    <pc:docChg chg="modSld">
      <pc:chgData name="Martin Guzi" userId="9c94691f-eac0-47a5-9145-7861125b65f7" providerId="ADAL" clId="{25A8840E-D59B-4C7B-A56D-C3DC2953D55B}" dt="2023-10-14T11:24:56.366" v="93" actId="1076"/>
      <pc:docMkLst>
        <pc:docMk/>
      </pc:docMkLst>
      <pc:sldChg chg="modSp mod">
        <pc:chgData name="Martin Guzi" userId="9c94691f-eac0-47a5-9145-7861125b65f7" providerId="ADAL" clId="{25A8840E-D59B-4C7B-A56D-C3DC2953D55B}" dt="2023-10-14T11:21:26.650" v="48" actId="20577"/>
        <pc:sldMkLst>
          <pc:docMk/>
          <pc:sldMk cId="2355332166" sldId="266"/>
        </pc:sldMkLst>
        <pc:spChg chg="mod">
          <ac:chgData name="Martin Guzi" userId="9c94691f-eac0-47a5-9145-7861125b65f7" providerId="ADAL" clId="{25A8840E-D59B-4C7B-A56D-C3DC2953D55B}" dt="2023-10-14T11:21:26.650" v="48" actId="20577"/>
          <ac:spMkLst>
            <pc:docMk/>
            <pc:sldMk cId="2355332166" sldId="266"/>
            <ac:spMk id="3" creationId="{00000000-0000-0000-0000-000000000000}"/>
          </ac:spMkLst>
        </pc:spChg>
      </pc:sldChg>
      <pc:sldChg chg="addSp modSp mod">
        <pc:chgData name="Martin Guzi" userId="9c94691f-eac0-47a5-9145-7861125b65f7" providerId="ADAL" clId="{25A8840E-D59B-4C7B-A56D-C3DC2953D55B}" dt="2023-10-14T11:23:45.394" v="89" actId="1038"/>
        <pc:sldMkLst>
          <pc:docMk/>
          <pc:sldMk cId="855360193" sldId="268"/>
        </pc:sldMkLst>
        <pc:spChg chg="add mod">
          <ac:chgData name="Martin Guzi" userId="9c94691f-eac0-47a5-9145-7861125b65f7" providerId="ADAL" clId="{25A8840E-D59B-4C7B-A56D-C3DC2953D55B}" dt="2023-10-14T11:23:36.448" v="74" actId="1076"/>
          <ac:spMkLst>
            <pc:docMk/>
            <pc:sldMk cId="855360193" sldId="268"/>
            <ac:spMk id="4" creationId="{B7B68B95-2ABD-71A0-6A20-82067D0FD520}"/>
          </ac:spMkLst>
        </pc:spChg>
        <pc:graphicFrameChg chg="mod">
          <ac:chgData name="Martin Guzi" userId="9c94691f-eac0-47a5-9145-7861125b65f7" providerId="ADAL" clId="{25A8840E-D59B-4C7B-A56D-C3DC2953D55B}" dt="2023-10-14T11:23:45.394" v="89" actId="1038"/>
          <ac:graphicFrameMkLst>
            <pc:docMk/>
            <pc:sldMk cId="855360193" sldId="268"/>
            <ac:graphicFrameMk id="5" creationId="{00000000-0000-0000-0000-000000000000}"/>
          </ac:graphicFrameMkLst>
        </pc:graphicFrameChg>
      </pc:sldChg>
      <pc:sldChg chg="addSp modSp mod">
        <pc:chgData name="Martin Guzi" userId="9c94691f-eac0-47a5-9145-7861125b65f7" providerId="ADAL" clId="{25A8840E-D59B-4C7B-A56D-C3DC2953D55B}" dt="2023-10-14T11:24:16.132" v="91" actId="1076"/>
        <pc:sldMkLst>
          <pc:docMk/>
          <pc:sldMk cId="2792832735" sldId="269"/>
        </pc:sldMkLst>
        <pc:spChg chg="add mod">
          <ac:chgData name="Martin Guzi" userId="9c94691f-eac0-47a5-9145-7861125b65f7" providerId="ADAL" clId="{25A8840E-D59B-4C7B-A56D-C3DC2953D55B}" dt="2023-10-14T11:24:16.132" v="91" actId="1076"/>
          <ac:spMkLst>
            <pc:docMk/>
            <pc:sldMk cId="2792832735" sldId="269"/>
            <ac:spMk id="5" creationId="{12CC54BC-82B4-8609-9177-3E9BD15D81CD}"/>
          </ac:spMkLst>
        </pc:spChg>
      </pc:sldChg>
      <pc:sldChg chg="addSp modSp mod">
        <pc:chgData name="Martin Guzi" userId="9c94691f-eac0-47a5-9145-7861125b65f7" providerId="ADAL" clId="{25A8840E-D59B-4C7B-A56D-C3DC2953D55B}" dt="2023-10-14T11:24:56.366" v="93" actId="1076"/>
        <pc:sldMkLst>
          <pc:docMk/>
          <pc:sldMk cId="1005935210" sldId="270"/>
        </pc:sldMkLst>
        <pc:spChg chg="add mod">
          <ac:chgData name="Martin Guzi" userId="9c94691f-eac0-47a5-9145-7861125b65f7" providerId="ADAL" clId="{25A8840E-D59B-4C7B-A56D-C3DC2953D55B}" dt="2023-10-14T11:24:56.366" v="93" actId="1076"/>
          <ac:spMkLst>
            <pc:docMk/>
            <pc:sldMk cId="1005935210" sldId="270"/>
            <ac:spMk id="4" creationId="{F6458A0A-98AF-FA21-24FB-93945809CF9A}"/>
          </ac:spMkLst>
        </pc:spChg>
      </pc:sldChg>
      <pc:sldChg chg="modSp">
        <pc:chgData name="Martin Guzi" userId="9c94691f-eac0-47a5-9145-7861125b65f7" providerId="ADAL" clId="{25A8840E-D59B-4C7B-A56D-C3DC2953D55B}" dt="2023-10-14T11:22:25.702" v="72" actId="20577"/>
        <pc:sldMkLst>
          <pc:docMk/>
          <pc:sldMk cId="731749775" sldId="281"/>
        </pc:sldMkLst>
        <pc:spChg chg="mod">
          <ac:chgData name="Martin Guzi" userId="9c94691f-eac0-47a5-9145-7861125b65f7" providerId="ADAL" clId="{25A8840E-D59B-4C7B-A56D-C3DC2953D55B}" dt="2023-10-14T11:22:25.702" v="72" actId="20577"/>
          <ac:spMkLst>
            <pc:docMk/>
            <pc:sldMk cId="731749775" sldId="281"/>
            <ac:spMk id="3" creationId="{00000000-0000-0000-0000-000000000000}"/>
          </ac:spMkLst>
        </pc:spChg>
      </pc:sldChg>
      <pc:sldChg chg="modSp mod">
        <pc:chgData name="Martin Guzi" userId="9c94691f-eac0-47a5-9145-7861125b65f7" providerId="ADAL" clId="{25A8840E-D59B-4C7B-A56D-C3DC2953D55B}" dt="2023-10-14T11:19:34.889" v="3" actId="20577"/>
        <pc:sldMkLst>
          <pc:docMk/>
          <pc:sldMk cId="239820419" sldId="404"/>
        </pc:sldMkLst>
        <pc:spChg chg="mod">
          <ac:chgData name="Martin Guzi" userId="9c94691f-eac0-47a5-9145-7861125b65f7" providerId="ADAL" clId="{25A8840E-D59B-4C7B-A56D-C3DC2953D55B}" dt="2023-10-14T11:19:32.396" v="1" actId="20577"/>
          <ac:spMkLst>
            <pc:docMk/>
            <pc:sldMk cId="239820419" sldId="404"/>
            <ac:spMk id="2" creationId="{00000000-0000-0000-0000-000000000000}"/>
          </ac:spMkLst>
        </pc:spChg>
        <pc:spChg chg="mod">
          <ac:chgData name="Martin Guzi" userId="9c94691f-eac0-47a5-9145-7861125b65f7" providerId="ADAL" clId="{25A8840E-D59B-4C7B-A56D-C3DC2953D55B}" dt="2023-10-14T11:19:34.889" v="3" actId="20577"/>
          <ac:spMkLst>
            <pc:docMk/>
            <pc:sldMk cId="239820419" sldId="404"/>
            <ac:spMk id="4" creationId="{00000000-0000-0000-0000-000000000000}"/>
          </ac:spMkLst>
        </pc:spChg>
      </pc:sldChg>
      <pc:sldChg chg="modSp">
        <pc:chgData name="Martin Guzi" userId="9c94691f-eac0-47a5-9145-7861125b65f7" providerId="ADAL" clId="{25A8840E-D59B-4C7B-A56D-C3DC2953D55B}" dt="2023-10-14T11:20:48.641" v="24" actId="20577"/>
        <pc:sldMkLst>
          <pc:docMk/>
          <pc:sldMk cId="1215972626" sldId="406"/>
        </pc:sldMkLst>
        <pc:spChg chg="mod">
          <ac:chgData name="Martin Guzi" userId="9c94691f-eac0-47a5-9145-7861125b65f7" providerId="ADAL" clId="{25A8840E-D59B-4C7B-A56D-C3DC2953D55B}" dt="2023-10-14T11:20:48.641" v="24" actId="20577"/>
          <ac:spMkLst>
            <pc:docMk/>
            <pc:sldMk cId="1215972626" sldId="406"/>
            <ac:spMk id="3" creationId="{B8A30188-4A2D-436F-8C50-79BA648673CE}"/>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_skill.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_skill.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2.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2.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ocuments\Dropbox\Randstadt\Paper\results_IJM.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2.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Research\ESF\06work%20Migrants%20in%20europe\paper5\paper\results_IJM2.xls"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D:\Research\ESF\06work%20Migrants%20in%20europe\data\Mipex\mipex.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descriptive!$B$2</c:f>
              <c:strCache>
                <c:ptCount val="1"/>
                <c:pt idx="0">
                  <c:v>EU15</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descriptive!$B$51:$B$62</c:f>
              <c:numCache>
                <c:formatCode>0.00</c:formatCode>
                <c:ptCount val="12"/>
                <c:pt idx="0" formatCode="General">
                  <c:v>0</c:v>
                </c:pt>
                <c:pt idx="1">
                  <c:v>0.29297600000000001</c:v>
                </c:pt>
                <c:pt idx="2">
                  <c:v>0.25915500000000002</c:v>
                </c:pt>
                <c:pt idx="3">
                  <c:v>0.23946400000000001</c:v>
                </c:pt>
                <c:pt idx="4">
                  <c:v>0.227657</c:v>
                </c:pt>
                <c:pt idx="5">
                  <c:v>0.22589400000000001</c:v>
                </c:pt>
                <c:pt idx="6">
                  <c:v>0.21684500000000001</c:v>
                </c:pt>
                <c:pt idx="7">
                  <c:v>0.22026299999999999</c:v>
                </c:pt>
                <c:pt idx="8">
                  <c:v>0.21246300000000001</c:v>
                </c:pt>
                <c:pt idx="9">
                  <c:v>0.21698200000000001</c:v>
                </c:pt>
                <c:pt idx="10">
                  <c:v>0.223299</c:v>
                </c:pt>
                <c:pt idx="11">
                  <c:v>0.21241699999999999</c:v>
                </c:pt>
              </c:numCache>
            </c:numRef>
          </c:yVal>
          <c:smooth val="1"/>
          <c:extLst>
            <c:ext xmlns:c16="http://schemas.microsoft.com/office/drawing/2014/chart" uri="{C3380CC4-5D6E-409C-BE32-E72D297353CC}">
              <c16:uniqueId val="{00000000-868A-4954-9AD0-60D82F3F1DCE}"/>
            </c:ext>
          </c:extLst>
        </c:ser>
        <c:ser>
          <c:idx val="1"/>
          <c:order val="1"/>
          <c:tx>
            <c:strRef>
              <c:f>descriptive!$C$2</c:f>
              <c:strCache>
                <c:ptCount val="1"/>
                <c:pt idx="0">
                  <c:v>EU12</c:v>
                </c:pt>
              </c:strCache>
            </c:strRef>
          </c:tx>
          <c:spPr>
            <a:ln w="19050"/>
          </c:spPr>
          <c:marker>
            <c:spPr>
              <a:ln w="19050"/>
            </c:spPr>
          </c:marke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descriptive!$C$51:$C$62</c:f>
              <c:numCache>
                <c:formatCode>0.00</c:formatCode>
                <c:ptCount val="12"/>
                <c:pt idx="0" formatCode="General">
                  <c:v>0</c:v>
                </c:pt>
                <c:pt idx="1">
                  <c:v>7.7369999999999994E-2</c:v>
                </c:pt>
                <c:pt idx="2">
                  <c:v>0.102308</c:v>
                </c:pt>
                <c:pt idx="3">
                  <c:v>0.114319</c:v>
                </c:pt>
                <c:pt idx="4">
                  <c:v>0.12590899999999999</c:v>
                </c:pt>
                <c:pt idx="5">
                  <c:v>0.13869699999999999</c:v>
                </c:pt>
                <c:pt idx="6">
                  <c:v>0.139651</c:v>
                </c:pt>
                <c:pt idx="7">
                  <c:v>0.156774</c:v>
                </c:pt>
                <c:pt idx="8">
                  <c:v>0.15227499999999999</c:v>
                </c:pt>
                <c:pt idx="9">
                  <c:v>0.158635</c:v>
                </c:pt>
                <c:pt idx="10">
                  <c:v>0.16733799999999999</c:v>
                </c:pt>
                <c:pt idx="11">
                  <c:v>0.18059600000000001</c:v>
                </c:pt>
              </c:numCache>
            </c:numRef>
          </c:yVal>
          <c:smooth val="1"/>
          <c:extLst>
            <c:ext xmlns:c16="http://schemas.microsoft.com/office/drawing/2014/chart" uri="{C3380CC4-5D6E-409C-BE32-E72D297353CC}">
              <c16:uniqueId val="{00000001-868A-4954-9AD0-60D82F3F1DCE}"/>
            </c:ext>
          </c:extLst>
        </c:ser>
        <c:ser>
          <c:idx val="2"/>
          <c:order val="2"/>
          <c:tx>
            <c:strRef>
              <c:f>descriptive!$D$2</c:f>
              <c:strCache>
                <c:ptCount val="1"/>
                <c:pt idx="0">
                  <c:v>Europe</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descriptive!$D$51:$D$62</c:f>
              <c:numCache>
                <c:formatCode>0.00</c:formatCode>
                <c:ptCount val="12"/>
                <c:pt idx="0" formatCode="General">
                  <c:v>0</c:v>
                </c:pt>
                <c:pt idx="1">
                  <c:v>0.15396299999999999</c:v>
                </c:pt>
                <c:pt idx="2">
                  <c:v>0.15162500000000001</c:v>
                </c:pt>
                <c:pt idx="3">
                  <c:v>0.150197</c:v>
                </c:pt>
                <c:pt idx="4">
                  <c:v>0.14224800000000001</c:v>
                </c:pt>
                <c:pt idx="5">
                  <c:v>0.141711</c:v>
                </c:pt>
                <c:pt idx="6">
                  <c:v>0.15539800000000001</c:v>
                </c:pt>
                <c:pt idx="7">
                  <c:v>0.15321399999999999</c:v>
                </c:pt>
                <c:pt idx="8">
                  <c:v>0.15276600000000001</c:v>
                </c:pt>
                <c:pt idx="9">
                  <c:v>0.15024599999999999</c:v>
                </c:pt>
                <c:pt idx="10">
                  <c:v>0.149781</c:v>
                </c:pt>
                <c:pt idx="11">
                  <c:v>0.148477</c:v>
                </c:pt>
              </c:numCache>
            </c:numRef>
          </c:yVal>
          <c:smooth val="1"/>
          <c:extLst>
            <c:ext xmlns:c16="http://schemas.microsoft.com/office/drawing/2014/chart" uri="{C3380CC4-5D6E-409C-BE32-E72D297353CC}">
              <c16:uniqueId val="{00000002-868A-4954-9AD0-60D82F3F1DCE}"/>
            </c:ext>
          </c:extLst>
        </c:ser>
        <c:ser>
          <c:idx val="3"/>
          <c:order val="3"/>
          <c:tx>
            <c:strRef>
              <c:f>descriptive!$E$2</c:f>
              <c:strCache>
                <c:ptCount val="1"/>
                <c:pt idx="0">
                  <c:v>Africa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descriptive!$E$51:$E$62</c:f>
              <c:numCache>
                <c:formatCode>0.00</c:formatCode>
                <c:ptCount val="12"/>
                <c:pt idx="0" formatCode="General">
                  <c:v>0</c:v>
                </c:pt>
                <c:pt idx="1">
                  <c:v>0.22412099999999999</c:v>
                </c:pt>
                <c:pt idx="2">
                  <c:v>0.22381599999999999</c:v>
                </c:pt>
                <c:pt idx="3">
                  <c:v>0.22365399999999999</c:v>
                </c:pt>
                <c:pt idx="4">
                  <c:v>0.22123399999999999</c:v>
                </c:pt>
                <c:pt idx="5">
                  <c:v>0.21369199999999999</c:v>
                </c:pt>
                <c:pt idx="6">
                  <c:v>0.20763899999999999</c:v>
                </c:pt>
                <c:pt idx="7">
                  <c:v>0.20824500000000001</c:v>
                </c:pt>
                <c:pt idx="8">
                  <c:v>0.20841599999999999</c:v>
                </c:pt>
                <c:pt idx="9">
                  <c:v>0.21115900000000001</c:v>
                </c:pt>
                <c:pt idx="10">
                  <c:v>0.19903299999999999</c:v>
                </c:pt>
                <c:pt idx="11">
                  <c:v>0.19928399999999999</c:v>
                </c:pt>
              </c:numCache>
            </c:numRef>
          </c:yVal>
          <c:smooth val="1"/>
          <c:extLst>
            <c:ext xmlns:c16="http://schemas.microsoft.com/office/drawing/2014/chart" uri="{C3380CC4-5D6E-409C-BE32-E72D297353CC}">
              <c16:uniqueId val="{00000003-868A-4954-9AD0-60D82F3F1DCE}"/>
            </c:ext>
          </c:extLst>
        </c:ser>
        <c:ser>
          <c:idx val="4"/>
          <c:order val="4"/>
          <c:tx>
            <c:strRef>
              <c:f>descriptive!$F$2</c:f>
              <c:strCache>
                <c:ptCount val="1"/>
                <c:pt idx="0">
                  <c:v>Asia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descriptive!$F$51:$F$62</c:f>
              <c:numCache>
                <c:formatCode>0.00</c:formatCode>
                <c:ptCount val="12"/>
                <c:pt idx="0" formatCode="General">
                  <c:v>0</c:v>
                </c:pt>
                <c:pt idx="1">
                  <c:v>0.10376199999999999</c:v>
                </c:pt>
                <c:pt idx="2">
                  <c:v>0.103764</c:v>
                </c:pt>
                <c:pt idx="3">
                  <c:v>0.106026</c:v>
                </c:pt>
                <c:pt idx="4">
                  <c:v>0.110966</c:v>
                </c:pt>
                <c:pt idx="5">
                  <c:v>0.115316</c:v>
                </c:pt>
                <c:pt idx="6">
                  <c:v>0.116302</c:v>
                </c:pt>
                <c:pt idx="7">
                  <c:v>0.117253</c:v>
                </c:pt>
                <c:pt idx="8">
                  <c:v>0.122334</c:v>
                </c:pt>
                <c:pt idx="9">
                  <c:v>0.12510599999999999</c:v>
                </c:pt>
                <c:pt idx="10">
                  <c:v>0.129749</c:v>
                </c:pt>
                <c:pt idx="11">
                  <c:v>0.131353</c:v>
                </c:pt>
              </c:numCache>
            </c:numRef>
          </c:yVal>
          <c:smooth val="1"/>
          <c:extLst>
            <c:ext xmlns:c16="http://schemas.microsoft.com/office/drawing/2014/chart" uri="{C3380CC4-5D6E-409C-BE32-E72D297353CC}">
              <c16:uniqueId val="{00000004-868A-4954-9AD0-60D82F3F1DCE}"/>
            </c:ext>
          </c:extLst>
        </c:ser>
        <c:ser>
          <c:idx val="5"/>
          <c:order val="5"/>
          <c:tx>
            <c:strRef>
              <c:f>descriptive!$G$2</c:f>
              <c:strCache>
                <c:ptCount val="1"/>
                <c:pt idx="0">
                  <c:v>America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descriptive!$G$51:$G$62</c:f>
              <c:numCache>
                <c:formatCode>0.00</c:formatCode>
                <c:ptCount val="12"/>
                <c:pt idx="0" formatCode="General">
                  <c:v>0</c:v>
                </c:pt>
                <c:pt idx="1">
                  <c:v>0.14780799999999999</c:v>
                </c:pt>
                <c:pt idx="2">
                  <c:v>0.159331</c:v>
                </c:pt>
                <c:pt idx="3">
                  <c:v>0.16633899999999999</c:v>
                </c:pt>
                <c:pt idx="4">
                  <c:v>0.171986</c:v>
                </c:pt>
                <c:pt idx="5">
                  <c:v>0.16469</c:v>
                </c:pt>
                <c:pt idx="6">
                  <c:v>0.16416500000000001</c:v>
                </c:pt>
                <c:pt idx="7">
                  <c:v>0.14424999999999999</c:v>
                </c:pt>
                <c:pt idx="8">
                  <c:v>0.15174499999999999</c:v>
                </c:pt>
                <c:pt idx="9">
                  <c:v>0.13787199999999999</c:v>
                </c:pt>
                <c:pt idx="10">
                  <c:v>0.130801</c:v>
                </c:pt>
                <c:pt idx="11">
                  <c:v>0.12787499999999999</c:v>
                </c:pt>
              </c:numCache>
            </c:numRef>
          </c:yVal>
          <c:smooth val="1"/>
          <c:extLst>
            <c:ext xmlns:c16="http://schemas.microsoft.com/office/drawing/2014/chart" uri="{C3380CC4-5D6E-409C-BE32-E72D297353CC}">
              <c16:uniqueId val="{00000005-868A-4954-9AD0-60D82F3F1DCE}"/>
            </c:ext>
          </c:extLst>
        </c:ser>
        <c:dLbls>
          <c:showLegendKey val="0"/>
          <c:showVal val="0"/>
          <c:showCatName val="0"/>
          <c:showSerName val="0"/>
          <c:showPercent val="0"/>
          <c:showBubbleSize val="0"/>
        </c:dLbls>
        <c:axId val="77927552"/>
        <c:axId val="77929472"/>
      </c:scatterChart>
      <c:valAx>
        <c:axId val="77927552"/>
        <c:scaling>
          <c:orientation val="minMax"/>
          <c:max val="2014"/>
          <c:min val="2004"/>
        </c:scaling>
        <c:delete val="0"/>
        <c:axPos val="b"/>
        <c:numFmt formatCode="General" sourceLinked="0"/>
        <c:majorTickMark val="out"/>
        <c:minorTickMark val="none"/>
        <c:tickLblPos val="nextTo"/>
        <c:txPr>
          <a:bodyPr rot="0" vert="horz"/>
          <a:lstStyle/>
          <a:p>
            <a:pPr>
              <a:defRPr/>
            </a:pPr>
            <a:endParaRPr lang="en-US"/>
          </a:p>
        </c:txPr>
        <c:crossAx val="77929472"/>
        <c:crosses val="autoZero"/>
        <c:crossBetween val="midCat"/>
      </c:valAx>
      <c:valAx>
        <c:axId val="77929472"/>
        <c:scaling>
          <c:orientation val="minMax"/>
          <c:max val="0.3"/>
          <c:min val="0.05"/>
        </c:scaling>
        <c:delete val="0"/>
        <c:axPos val="l"/>
        <c:majorGridlines>
          <c:spPr>
            <a:ln>
              <a:solidFill>
                <a:schemeClr val="bg1">
                  <a:lumMod val="85000"/>
                </a:schemeClr>
              </a:solidFill>
            </a:ln>
          </c:spPr>
        </c:majorGridlines>
        <c:numFmt formatCode="#,##0.00" sourceLinked="0"/>
        <c:majorTickMark val="out"/>
        <c:minorTickMark val="none"/>
        <c:tickLblPos val="nextTo"/>
        <c:crossAx val="77927552"/>
        <c:crosses val="autoZero"/>
        <c:crossBetween val="midCat"/>
        <c:majorUnit val="0.05"/>
        <c:minorUnit val="0.02"/>
      </c:valAx>
      <c:spPr>
        <a:ln>
          <a:solidFill>
            <a:schemeClr val="tx1"/>
          </a:solidFill>
        </a:ln>
      </c:spPr>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descriptive!$B$2</c:f>
              <c:strCache>
                <c:ptCount val="1"/>
                <c:pt idx="0">
                  <c:v>EU15</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descriptive!$B$51:$B$62</c:f>
              <c:numCache>
                <c:formatCode>0.00</c:formatCode>
                <c:ptCount val="12"/>
                <c:pt idx="0" formatCode="General">
                  <c:v>0</c:v>
                </c:pt>
                <c:pt idx="1">
                  <c:v>0.29297600000000001</c:v>
                </c:pt>
                <c:pt idx="2">
                  <c:v>0.25915500000000002</c:v>
                </c:pt>
                <c:pt idx="3">
                  <c:v>0.23946400000000001</c:v>
                </c:pt>
                <c:pt idx="4">
                  <c:v>0.227657</c:v>
                </c:pt>
                <c:pt idx="5">
                  <c:v>0.22589400000000001</c:v>
                </c:pt>
                <c:pt idx="6">
                  <c:v>0.21684500000000001</c:v>
                </c:pt>
                <c:pt idx="7">
                  <c:v>0.22026299999999999</c:v>
                </c:pt>
                <c:pt idx="8">
                  <c:v>0.21246300000000001</c:v>
                </c:pt>
                <c:pt idx="9">
                  <c:v>0.21698200000000001</c:v>
                </c:pt>
                <c:pt idx="10">
                  <c:v>0.223299</c:v>
                </c:pt>
                <c:pt idx="11">
                  <c:v>0.21241699999999999</c:v>
                </c:pt>
              </c:numCache>
            </c:numRef>
          </c:yVal>
          <c:smooth val="1"/>
          <c:extLst>
            <c:ext xmlns:c16="http://schemas.microsoft.com/office/drawing/2014/chart" uri="{C3380CC4-5D6E-409C-BE32-E72D297353CC}">
              <c16:uniqueId val="{00000000-868A-4954-9AD0-60D82F3F1DCE}"/>
            </c:ext>
          </c:extLst>
        </c:ser>
        <c:ser>
          <c:idx val="1"/>
          <c:order val="1"/>
          <c:tx>
            <c:strRef>
              <c:f>descriptive!$C$2</c:f>
              <c:strCache>
                <c:ptCount val="1"/>
                <c:pt idx="0">
                  <c:v>EU12</c:v>
                </c:pt>
              </c:strCache>
            </c:strRef>
          </c:tx>
          <c:spPr>
            <a:ln w="38100"/>
          </c:spPr>
          <c:marker>
            <c:spPr>
              <a:ln w="38100"/>
            </c:spPr>
          </c:marke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descriptive!$C$51:$C$62</c:f>
              <c:numCache>
                <c:formatCode>0.00</c:formatCode>
                <c:ptCount val="12"/>
                <c:pt idx="0" formatCode="General">
                  <c:v>0</c:v>
                </c:pt>
                <c:pt idx="1">
                  <c:v>7.7369999999999994E-2</c:v>
                </c:pt>
                <c:pt idx="2">
                  <c:v>0.102308</c:v>
                </c:pt>
                <c:pt idx="3">
                  <c:v>0.114319</c:v>
                </c:pt>
                <c:pt idx="4">
                  <c:v>0.12590899999999999</c:v>
                </c:pt>
                <c:pt idx="5">
                  <c:v>0.13869699999999999</c:v>
                </c:pt>
                <c:pt idx="6">
                  <c:v>0.139651</c:v>
                </c:pt>
                <c:pt idx="7">
                  <c:v>0.156774</c:v>
                </c:pt>
                <c:pt idx="8">
                  <c:v>0.15227499999999999</c:v>
                </c:pt>
                <c:pt idx="9">
                  <c:v>0.158635</c:v>
                </c:pt>
                <c:pt idx="10">
                  <c:v>0.16733799999999999</c:v>
                </c:pt>
                <c:pt idx="11">
                  <c:v>0.18059600000000001</c:v>
                </c:pt>
              </c:numCache>
            </c:numRef>
          </c:yVal>
          <c:smooth val="1"/>
          <c:extLst>
            <c:ext xmlns:c16="http://schemas.microsoft.com/office/drawing/2014/chart" uri="{C3380CC4-5D6E-409C-BE32-E72D297353CC}">
              <c16:uniqueId val="{00000001-868A-4954-9AD0-60D82F3F1DCE}"/>
            </c:ext>
          </c:extLst>
        </c:ser>
        <c:ser>
          <c:idx val="2"/>
          <c:order val="2"/>
          <c:tx>
            <c:strRef>
              <c:f>descriptive!$D$2</c:f>
              <c:strCache>
                <c:ptCount val="1"/>
                <c:pt idx="0">
                  <c:v>Europe</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descriptive!$D$51:$D$62</c:f>
              <c:numCache>
                <c:formatCode>0.00</c:formatCode>
                <c:ptCount val="12"/>
                <c:pt idx="0" formatCode="General">
                  <c:v>0</c:v>
                </c:pt>
                <c:pt idx="1">
                  <c:v>0.15396299999999999</c:v>
                </c:pt>
                <c:pt idx="2">
                  <c:v>0.15162500000000001</c:v>
                </c:pt>
                <c:pt idx="3">
                  <c:v>0.150197</c:v>
                </c:pt>
                <c:pt idx="4">
                  <c:v>0.14224800000000001</c:v>
                </c:pt>
                <c:pt idx="5">
                  <c:v>0.141711</c:v>
                </c:pt>
                <c:pt idx="6">
                  <c:v>0.15539800000000001</c:v>
                </c:pt>
                <c:pt idx="7">
                  <c:v>0.15321399999999999</c:v>
                </c:pt>
                <c:pt idx="8">
                  <c:v>0.15276600000000001</c:v>
                </c:pt>
                <c:pt idx="9">
                  <c:v>0.15024599999999999</c:v>
                </c:pt>
                <c:pt idx="10">
                  <c:v>0.149781</c:v>
                </c:pt>
                <c:pt idx="11">
                  <c:v>0.148477</c:v>
                </c:pt>
              </c:numCache>
            </c:numRef>
          </c:yVal>
          <c:smooth val="1"/>
          <c:extLst>
            <c:ext xmlns:c16="http://schemas.microsoft.com/office/drawing/2014/chart" uri="{C3380CC4-5D6E-409C-BE32-E72D297353CC}">
              <c16:uniqueId val="{00000002-868A-4954-9AD0-60D82F3F1DCE}"/>
            </c:ext>
          </c:extLst>
        </c:ser>
        <c:ser>
          <c:idx val="3"/>
          <c:order val="3"/>
          <c:tx>
            <c:strRef>
              <c:f>descriptive!$E$2</c:f>
              <c:strCache>
                <c:ptCount val="1"/>
                <c:pt idx="0">
                  <c:v>Africa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descriptive!$E$51:$E$62</c:f>
              <c:numCache>
                <c:formatCode>0.00</c:formatCode>
                <c:ptCount val="12"/>
                <c:pt idx="0" formatCode="General">
                  <c:v>0</c:v>
                </c:pt>
                <c:pt idx="1">
                  <c:v>0.22412099999999999</c:v>
                </c:pt>
                <c:pt idx="2">
                  <c:v>0.22381599999999999</c:v>
                </c:pt>
                <c:pt idx="3">
                  <c:v>0.22365399999999999</c:v>
                </c:pt>
                <c:pt idx="4">
                  <c:v>0.22123399999999999</c:v>
                </c:pt>
                <c:pt idx="5">
                  <c:v>0.21369199999999999</c:v>
                </c:pt>
                <c:pt idx="6">
                  <c:v>0.20763899999999999</c:v>
                </c:pt>
                <c:pt idx="7">
                  <c:v>0.20824500000000001</c:v>
                </c:pt>
                <c:pt idx="8">
                  <c:v>0.20841599999999999</c:v>
                </c:pt>
                <c:pt idx="9">
                  <c:v>0.21115900000000001</c:v>
                </c:pt>
                <c:pt idx="10">
                  <c:v>0.19903299999999999</c:v>
                </c:pt>
                <c:pt idx="11">
                  <c:v>0.19928399999999999</c:v>
                </c:pt>
              </c:numCache>
            </c:numRef>
          </c:yVal>
          <c:smooth val="1"/>
          <c:extLst>
            <c:ext xmlns:c16="http://schemas.microsoft.com/office/drawing/2014/chart" uri="{C3380CC4-5D6E-409C-BE32-E72D297353CC}">
              <c16:uniqueId val="{00000003-868A-4954-9AD0-60D82F3F1DCE}"/>
            </c:ext>
          </c:extLst>
        </c:ser>
        <c:ser>
          <c:idx val="4"/>
          <c:order val="4"/>
          <c:tx>
            <c:strRef>
              <c:f>descriptive!$F$2</c:f>
              <c:strCache>
                <c:ptCount val="1"/>
                <c:pt idx="0">
                  <c:v>Asia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descriptive!$F$51:$F$62</c:f>
              <c:numCache>
                <c:formatCode>0.00</c:formatCode>
                <c:ptCount val="12"/>
                <c:pt idx="0" formatCode="General">
                  <c:v>0</c:v>
                </c:pt>
                <c:pt idx="1">
                  <c:v>0.10376199999999999</c:v>
                </c:pt>
                <c:pt idx="2">
                  <c:v>0.103764</c:v>
                </c:pt>
                <c:pt idx="3">
                  <c:v>0.106026</c:v>
                </c:pt>
                <c:pt idx="4">
                  <c:v>0.110966</c:v>
                </c:pt>
                <c:pt idx="5">
                  <c:v>0.115316</c:v>
                </c:pt>
                <c:pt idx="6">
                  <c:v>0.116302</c:v>
                </c:pt>
                <c:pt idx="7">
                  <c:v>0.117253</c:v>
                </c:pt>
                <c:pt idx="8">
                  <c:v>0.122334</c:v>
                </c:pt>
                <c:pt idx="9">
                  <c:v>0.12510599999999999</c:v>
                </c:pt>
                <c:pt idx="10">
                  <c:v>0.129749</c:v>
                </c:pt>
                <c:pt idx="11">
                  <c:v>0.131353</c:v>
                </c:pt>
              </c:numCache>
            </c:numRef>
          </c:yVal>
          <c:smooth val="1"/>
          <c:extLst>
            <c:ext xmlns:c16="http://schemas.microsoft.com/office/drawing/2014/chart" uri="{C3380CC4-5D6E-409C-BE32-E72D297353CC}">
              <c16:uniqueId val="{00000004-868A-4954-9AD0-60D82F3F1DCE}"/>
            </c:ext>
          </c:extLst>
        </c:ser>
        <c:ser>
          <c:idx val="5"/>
          <c:order val="5"/>
          <c:tx>
            <c:strRef>
              <c:f>descriptive!$G$2</c:f>
              <c:strCache>
                <c:ptCount val="1"/>
                <c:pt idx="0">
                  <c:v>America</c:v>
                </c:pt>
              </c:strCache>
            </c:strRef>
          </c:tx>
          <c:spPr>
            <a:ln w="25400"/>
          </c:spPr>
          <c:xVal>
            <c:numRef>
              <c:f>descriptive!$A$51:$A$62</c:f>
              <c:numCache>
                <c:formatCode>0</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descriptive!$G$51:$G$62</c:f>
              <c:numCache>
                <c:formatCode>0.00</c:formatCode>
                <c:ptCount val="12"/>
                <c:pt idx="0" formatCode="General">
                  <c:v>0</c:v>
                </c:pt>
                <c:pt idx="1">
                  <c:v>0.14780799999999999</c:v>
                </c:pt>
                <c:pt idx="2">
                  <c:v>0.159331</c:v>
                </c:pt>
                <c:pt idx="3">
                  <c:v>0.16633899999999999</c:v>
                </c:pt>
                <c:pt idx="4">
                  <c:v>0.171986</c:v>
                </c:pt>
                <c:pt idx="5">
                  <c:v>0.16469</c:v>
                </c:pt>
                <c:pt idx="6">
                  <c:v>0.16416500000000001</c:v>
                </c:pt>
                <c:pt idx="7">
                  <c:v>0.14424999999999999</c:v>
                </c:pt>
                <c:pt idx="8">
                  <c:v>0.15174499999999999</c:v>
                </c:pt>
                <c:pt idx="9">
                  <c:v>0.13787199999999999</c:v>
                </c:pt>
                <c:pt idx="10">
                  <c:v>0.130801</c:v>
                </c:pt>
                <c:pt idx="11">
                  <c:v>0.12787499999999999</c:v>
                </c:pt>
              </c:numCache>
            </c:numRef>
          </c:yVal>
          <c:smooth val="1"/>
          <c:extLst>
            <c:ext xmlns:c16="http://schemas.microsoft.com/office/drawing/2014/chart" uri="{C3380CC4-5D6E-409C-BE32-E72D297353CC}">
              <c16:uniqueId val="{00000005-868A-4954-9AD0-60D82F3F1DCE}"/>
            </c:ext>
          </c:extLst>
        </c:ser>
        <c:dLbls>
          <c:showLegendKey val="0"/>
          <c:showVal val="0"/>
          <c:showCatName val="0"/>
          <c:showSerName val="0"/>
          <c:showPercent val="0"/>
          <c:showBubbleSize val="0"/>
        </c:dLbls>
        <c:axId val="77927552"/>
        <c:axId val="77929472"/>
      </c:scatterChart>
      <c:valAx>
        <c:axId val="77927552"/>
        <c:scaling>
          <c:orientation val="minMax"/>
          <c:max val="2014"/>
          <c:min val="2004"/>
        </c:scaling>
        <c:delete val="0"/>
        <c:axPos val="b"/>
        <c:numFmt formatCode="General" sourceLinked="0"/>
        <c:majorTickMark val="out"/>
        <c:minorTickMark val="none"/>
        <c:tickLblPos val="nextTo"/>
        <c:txPr>
          <a:bodyPr rot="0" vert="horz"/>
          <a:lstStyle/>
          <a:p>
            <a:pPr>
              <a:defRPr/>
            </a:pPr>
            <a:endParaRPr lang="en-US"/>
          </a:p>
        </c:txPr>
        <c:crossAx val="77929472"/>
        <c:crosses val="autoZero"/>
        <c:crossBetween val="midCat"/>
      </c:valAx>
      <c:valAx>
        <c:axId val="77929472"/>
        <c:scaling>
          <c:orientation val="minMax"/>
          <c:max val="0.3"/>
          <c:min val="0.05"/>
        </c:scaling>
        <c:delete val="0"/>
        <c:axPos val="l"/>
        <c:majorGridlines>
          <c:spPr>
            <a:ln>
              <a:solidFill>
                <a:schemeClr val="bg1">
                  <a:lumMod val="85000"/>
                </a:schemeClr>
              </a:solidFill>
            </a:ln>
          </c:spPr>
        </c:majorGridlines>
        <c:numFmt formatCode="#,##0.00" sourceLinked="0"/>
        <c:majorTickMark val="out"/>
        <c:minorTickMark val="none"/>
        <c:tickLblPos val="nextTo"/>
        <c:crossAx val="77927552"/>
        <c:crosses val="autoZero"/>
        <c:crossBetween val="midCat"/>
        <c:majorUnit val="0.05"/>
        <c:minorUnit val="0.02"/>
      </c:valAx>
      <c:spPr>
        <a:ln>
          <a:solidFill>
            <a:schemeClr val="tx1"/>
          </a:solidFill>
        </a:ln>
      </c:spPr>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descriptive!$B$2</c:f>
              <c:strCache>
                <c:ptCount val="1"/>
                <c:pt idx="0">
                  <c:v>EU15</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descriptive!$B$3:$B$14</c:f>
              <c:numCache>
                <c:formatCode>0.00</c:formatCode>
                <c:ptCount val="12"/>
                <c:pt idx="1">
                  <c:v>0.98965320000000001</c:v>
                </c:pt>
                <c:pt idx="2">
                  <c:v>0.97445870000000001</c:v>
                </c:pt>
                <c:pt idx="3">
                  <c:v>0.97195969999999998</c:v>
                </c:pt>
                <c:pt idx="4">
                  <c:v>0.97872479999999995</c:v>
                </c:pt>
                <c:pt idx="5">
                  <c:v>0.98221610000000004</c:v>
                </c:pt>
                <c:pt idx="6">
                  <c:v>0.97191689999999997</c:v>
                </c:pt>
                <c:pt idx="7">
                  <c:v>0.98040780000000005</c:v>
                </c:pt>
                <c:pt idx="8">
                  <c:v>0.98815940000000002</c:v>
                </c:pt>
                <c:pt idx="9">
                  <c:v>0.98197540000000005</c:v>
                </c:pt>
                <c:pt idx="10">
                  <c:v>1.013949</c:v>
                </c:pt>
                <c:pt idx="11">
                  <c:v>1.013252</c:v>
                </c:pt>
              </c:numCache>
            </c:numRef>
          </c:yVal>
          <c:smooth val="1"/>
          <c:extLst>
            <c:ext xmlns:c16="http://schemas.microsoft.com/office/drawing/2014/chart" uri="{C3380CC4-5D6E-409C-BE32-E72D297353CC}">
              <c16:uniqueId val="{00000000-43D6-49F4-8742-389C2298EE57}"/>
            </c:ext>
          </c:extLst>
        </c:ser>
        <c:ser>
          <c:idx val="1"/>
          <c:order val="1"/>
          <c:tx>
            <c:strRef>
              <c:f>descriptive!$C$2</c:f>
              <c:strCache>
                <c:ptCount val="1"/>
                <c:pt idx="0">
                  <c:v>EU12</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descriptive!$C$3:$C$14</c:f>
              <c:numCache>
                <c:formatCode>0.00</c:formatCode>
                <c:ptCount val="12"/>
                <c:pt idx="1">
                  <c:v>0.94032720000000003</c:v>
                </c:pt>
                <c:pt idx="2">
                  <c:v>0.94165840000000001</c:v>
                </c:pt>
                <c:pt idx="3">
                  <c:v>0.97752740000000005</c:v>
                </c:pt>
                <c:pt idx="4">
                  <c:v>0.98302140000000005</c:v>
                </c:pt>
                <c:pt idx="5">
                  <c:v>0.97648740000000001</c:v>
                </c:pt>
                <c:pt idx="6">
                  <c:v>0.94402750000000002</c:v>
                </c:pt>
                <c:pt idx="7">
                  <c:v>0.97651580000000004</c:v>
                </c:pt>
                <c:pt idx="8">
                  <c:v>0.9374595</c:v>
                </c:pt>
                <c:pt idx="9">
                  <c:v>0.94701959999999996</c:v>
                </c:pt>
                <c:pt idx="10">
                  <c:v>0.95317180000000001</c:v>
                </c:pt>
                <c:pt idx="11">
                  <c:v>0.96587990000000001</c:v>
                </c:pt>
              </c:numCache>
            </c:numRef>
          </c:yVal>
          <c:smooth val="1"/>
          <c:extLst>
            <c:ext xmlns:c16="http://schemas.microsoft.com/office/drawing/2014/chart" uri="{C3380CC4-5D6E-409C-BE32-E72D297353CC}">
              <c16:uniqueId val="{00000001-43D6-49F4-8742-389C2298EE57}"/>
            </c:ext>
          </c:extLst>
        </c:ser>
        <c:ser>
          <c:idx val="2"/>
          <c:order val="2"/>
          <c:tx>
            <c:strRef>
              <c:f>descriptive!$D$2</c:f>
              <c:strCache>
                <c:ptCount val="1"/>
                <c:pt idx="0">
                  <c:v>Europe</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descriptive!$D$3:$D$14</c:f>
              <c:numCache>
                <c:formatCode>0.00</c:formatCode>
                <c:ptCount val="12"/>
                <c:pt idx="1">
                  <c:v>0.74275219999999997</c:v>
                </c:pt>
                <c:pt idx="2">
                  <c:v>0.77465450000000002</c:v>
                </c:pt>
                <c:pt idx="3">
                  <c:v>0.79149650000000005</c:v>
                </c:pt>
                <c:pt idx="4">
                  <c:v>0.80658929999999995</c:v>
                </c:pt>
                <c:pt idx="5">
                  <c:v>0.8253703</c:v>
                </c:pt>
                <c:pt idx="6">
                  <c:v>0.82021940000000004</c:v>
                </c:pt>
                <c:pt idx="7">
                  <c:v>0.80434910000000004</c:v>
                </c:pt>
                <c:pt idx="8">
                  <c:v>0.82281150000000003</c:v>
                </c:pt>
                <c:pt idx="9">
                  <c:v>0.80907479999999998</c:v>
                </c:pt>
                <c:pt idx="10">
                  <c:v>0.805284</c:v>
                </c:pt>
                <c:pt idx="11">
                  <c:v>0.81355880000000003</c:v>
                </c:pt>
              </c:numCache>
            </c:numRef>
          </c:yVal>
          <c:smooth val="1"/>
          <c:extLst>
            <c:ext xmlns:c16="http://schemas.microsoft.com/office/drawing/2014/chart" uri="{C3380CC4-5D6E-409C-BE32-E72D297353CC}">
              <c16:uniqueId val="{00000002-43D6-49F4-8742-389C2298EE57}"/>
            </c:ext>
          </c:extLst>
        </c:ser>
        <c:ser>
          <c:idx val="3"/>
          <c:order val="3"/>
          <c:tx>
            <c:strRef>
              <c:f>descriptive!$E$2</c:f>
              <c:strCache>
                <c:ptCount val="1"/>
                <c:pt idx="0">
                  <c:v>Africa</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descriptive!$E$3:$E$14</c:f>
              <c:numCache>
                <c:formatCode>0.00</c:formatCode>
                <c:ptCount val="12"/>
                <c:pt idx="1">
                  <c:v>0.80631249999999999</c:v>
                </c:pt>
                <c:pt idx="2">
                  <c:v>0.81779400000000002</c:v>
                </c:pt>
                <c:pt idx="3">
                  <c:v>0.80818970000000001</c:v>
                </c:pt>
                <c:pt idx="4">
                  <c:v>0.82180240000000004</c:v>
                </c:pt>
                <c:pt idx="5">
                  <c:v>0.81852729999999996</c:v>
                </c:pt>
                <c:pt idx="6">
                  <c:v>0.76347659999999995</c:v>
                </c:pt>
                <c:pt idx="7">
                  <c:v>0.77250319999999995</c:v>
                </c:pt>
                <c:pt idx="8">
                  <c:v>0.76611660000000004</c:v>
                </c:pt>
                <c:pt idx="9">
                  <c:v>0.75596989999999997</c:v>
                </c:pt>
                <c:pt idx="10">
                  <c:v>0.74706329999999999</c:v>
                </c:pt>
                <c:pt idx="11">
                  <c:v>0.74301759999999994</c:v>
                </c:pt>
              </c:numCache>
            </c:numRef>
          </c:yVal>
          <c:smooth val="1"/>
          <c:extLst>
            <c:ext xmlns:c16="http://schemas.microsoft.com/office/drawing/2014/chart" uri="{C3380CC4-5D6E-409C-BE32-E72D297353CC}">
              <c16:uniqueId val="{00000003-43D6-49F4-8742-389C2298EE57}"/>
            </c:ext>
          </c:extLst>
        </c:ser>
        <c:ser>
          <c:idx val="4"/>
          <c:order val="4"/>
          <c:tx>
            <c:strRef>
              <c:f>descriptive!$F$2</c:f>
              <c:strCache>
                <c:ptCount val="1"/>
                <c:pt idx="0">
                  <c:v>Asia</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descriptive!$F$3:$F$14</c:f>
              <c:numCache>
                <c:formatCode>0.00</c:formatCode>
                <c:ptCount val="12"/>
                <c:pt idx="1">
                  <c:v>0.81910649999999996</c:v>
                </c:pt>
                <c:pt idx="2">
                  <c:v>0.81359029999999999</c:v>
                </c:pt>
                <c:pt idx="3">
                  <c:v>0.8482364</c:v>
                </c:pt>
                <c:pt idx="4">
                  <c:v>0.85091609999999995</c:v>
                </c:pt>
                <c:pt idx="5">
                  <c:v>0.84819460000000002</c:v>
                </c:pt>
                <c:pt idx="6">
                  <c:v>0.87880250000000004</c:v>
                </c:pt>
                <c:pt idx="7">
                  <c:v>0.86905339999999998</c:v>
                </c:pt>
                <c:pt idx="8">
                  <c:v>0.87361650000000002</c:v>
                </c:pt>
                <c:pt idx="9">
                  <c:v>0.86515520000000001</c:v>
                </c:pt>
                <c:pt idx="10">
                  <c:v>0.86537719999999996</c:v>
                </c:pt>
                <c:pt idx="11">
                  <c:v>0.87590420000000002</c:v>
                </c:pt>
              </c:numCache>
            </c:numRef>
          </c:yVal>
          <c:smooth val="1"/>
          <c:extLst>
            <c:ext xmlns:c16="http://schemas.microsoft.com/office/drawing/2014/chart" uri="{C3380CC4-5D6E-409C-BE32-E72D297353CC}">
              <c16:uniqueId val="{00000004-43D6-49F4-8742-389C2298EE57}"/>
            </c:ext>
          </c:extLst>
        </c:ser>
        <c:ser>
          <c:idx val="5"/>
          <c:order val="5"/>
          <c:tx>
            <c:strRef>
              <c:f>descriptive!$G$2</c:f>
              <c:strCache>
                <c:ptCount val="1"/>
                <c:pt idx="0">
                  <c:v>America</c:v>
                </c:pt>
              </c:strCache>
            </c:strRef>
          </c:tx>
          <c:xVal>
            <c:numRef>
              <c:f>descriptive!$A$3:$A$14</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descriptive!$G$3:$G$14</c:f>
              <c:numCache>
                <c:formatCode>0.00</c:formatCode>
                <c:ptCount val="12"/>
                <c:pt idx="1">
                  <c:v>0.99109130000000001</c:v>
                </c:pt>
                <c:pt idx="2">
                  <c:v>1.0034080000000001</c:v>
                </c:pt>
                <c:pt idx="3">
                  <c:v>0.99893500000000002</c:v>
                </c:pt>
                <c:pt idx="4">
                  <c:v>1.004537</c:v>
                </c:pt>
                <c:pt idx="5">
                  <c:v>0.98293410000000003</c:v>
                </c:pt>
                <c:pt idx="6">
                  <c:v>0.93534150000000005</c:v>
                </c:pt>
                <c:pt idx="7">
                  <c:v>0.90216130000000005</c:v>
                </c:pt>
                <c:pt idx="8">
                  <c:v>0.91824539999999999</c:v>
                </c:pt>
                <c:pt idx="9">
                  <c:v>0.87861940000000005</c:v>
                </c:pt>
                <c:pt idx="10">
                  <c:v>0.86239949999999999</c:v>
                </c:pt>
                <c:pt idx="11">
                  <c:v>0.87370380000000003</c:v>
                </c:pt>
              </c:numCache>
            </c:numRef>
          </c:yVal>
          <c:smooth val="1"/>
          <c:extLst>
            <c:ext xmlns:c16="http://schemas.microsoft.com/office/drawing/2014/chart" uri="{C3380CC4-5D6E-409C-BE32-E72D297353CC}">
              <c16:uniqueId val="{00000005-43D6-49F4-8742-389C2298EE57}"/>
            </c:ext>
          </c:extLst>
        </c:ser>
        <c:dLbls>
          <c:showLegendKey val="0"/>
          <c:showVal val="0"/>
          <c:showCatName val="0"/>
          <c:showSerName val="0"/>
          <c:showPercent val="0"/>
          <c:showBubbleSize val="0"/>
        </c:dLbls>
        <c:axId val="69747072"/>
        <c:axId val="69748608"/>
      </c:scatterChart>
      <c:valAx>
        <c:axId val="69747072"/>
        <c:scaling>
          <c:orientation val="minMax"/>
          <c:max val="2014"/>
          <c:min val="2004"/>
        </c:scaling>
        <c:delete val="0"/>
        <c:axPos val="b"/>
        <c:numFmt formatCode="General" sourceLinked="1"/>
        <c:majorTickMark val="out"/>
        <c:minorTickMark val="none"/>
        <c:tickLblPos val="nextTo"/>
        <c:txPr>
          <a:bodyPr rot="0" vert="horz"/>
          <a:lstStyle/>
          <a:p>
            <a:pPr>
              <a:defRPr/>
            </a:pPr>
            <a:endParaRPr lang="en-US"/>
          </a:p>
        </c:txPr>
        <c:crossAx val="69748608"/>
        <c:crosses val="autoZero"/>
        <c:crossBetween val="midCat"/>
      </c:valAx>
      <c:valAx>
        <c:axId val="69748608"/>
        <c:scaling>
          <c:orientation val="minMax"/>
          <c:min val="0.7"/>
        </c:scaling>
        <c:delete val="0"/>
        <c:axPos val="l"/>
        <c:majorGridlines/>
        <c:numFmt formatCode="0.00" sourceLinked="1"/>
        <c:majorTickMark val="out"/>
        <c:minorTickMark val="none"/>
        <c:tickLblPos val="nextTo"/>
        <c:crossAx val="69747072"/>
        <c:crosses val="autoZero"/>
        <c:crossBetween val="midCat"/>
      </c:valAx>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descriptive2!$J$3</c:f>
              <c:strCache>
                <c:ptCount val="1"/>
                <c:pt idx="0">
                  <c:v>EU15</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descriptive2!$J$4:$J$15</c:f>
              <c:numCache>
                <c:formatCode>0.00</c:formatCode>
                <c:ptCount val="12"/>
                <c:pt idx="1">
                  <c:v>1.015671</c:v>
                </c:pt>
                <c:pt idx="2">
                  <c:v>1.084344</c:v>
                </c:pt>
                <c:pt idx="3">
                  <c:v>1.0709759999999999</c:v>
                </c:pt>
                <c:pt idx="4">
                  <c:v>1.0427409999999999</c:v>
                </c:pt>
                <c:pt idx="5">
                  <c:v>1.070943</c:v>
                </c:pt>
                <c:pt idx="6">
                  <c:v>1.105999</c:v>
                </c:pt>
                <c:pt idx="7">
                  <c:v>1.0496620000000001</c:v>
                </c:pt>
                <c:pt idx="8">
                  <c:v>1.0117430000000001</c:v>
                </c:pt>
                <c:pt idx="9">
                  <c:v>0.99694780000000005</c:v>
                </c:pt>
                <c:pt idx="10">
                  <c:v>0.89677289999999998</c:v>
                </c:pt>
                <c:pt idx="11">
                  <c:v>0.88670680000000002</c:v>
                </c:pt>
              </c:numCache>
            </c:numRef>
          </c:yVal>
          <c:smooth val="1"/>
          <c:extLst>
            <c:ext xmlns:c16="http://schemas.microsoft.com/office/drawing/2014/chart" uri="{C3380CC4-5D6E-409C-BE32-E72D297353CC}">
              <c16:uniqueId val="{00000000-D16B-43DD-8051-3141A90DBB02}"/>
            </c:ext>
          </c:extLst>
        </c:ser>
        <c:ser>
          <c:idx val="1"/>
          <c:order val="1"/>
          <c:tx>
            <c:strRef>
              <c:f>descriptive2!$K$3</c:f>
              <c:strCache>
                <c:ptCount val="1"/>
                <c:pt idx="0">
                  <c:v>EU12</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descriptive2!$K$4:$K$15</c:f>
              <c:numCache>
                <c:formatCode>0.00</c:formatCode>
                <c:ptCount val="12"/>
                <c:pt idx="1">
                  <c:v>1.570271</c:v>
                </c:pt>
                <c:pt idx="2">
                  <c:v>1.607432</c:v>
                </c:pt>
                <c:pt idx="3">
                  <c:v>1.3519920000000001</c:v>
                </c:pt>
                <c:pt idx="4">
                  <c:v>1.3530679999999999</c:v>
                </c:pt>
                <c:pt idx="5">
                  <c:v>1.502872</c:v>
                </c:pt>
                <c:pt idx="6">
                  <c:v>1.571129</c:v>
                </c:pt>
                <c:pt idx="7">
                  <c:v>1.5089950000000001</c:v>
                </c:pt>
                <c:pt idx="8">
                  <c:v>1.7603770000000001</c:v>
                </c:pt>
                <c:pt idx="9">
                  <c:v>1.5469250000000001</c:v>
                </c:pt>
                <c:pt idx="10">
                  <c:v>1.450542</c:v>
                </c:pt>
                <c:pt idx="11">
                  <c:v>1.4795069999999999</c:v>
                </c:pt>
              </c:numCache>
            </c:numRef>
          </c:yVal>
          <c:smooth val="1"/>
          <c:extLst>
            <c:ext xmlns:c16="http://schemas.microsoft.com/office/drawing/2014/chart" uri="{C3380CC4-5D6E-409C-BE32-E72D297353CC}">
              <c16:uniqueId val="{00000001-D16B-43DD-8051-3141A90DBB02}"/>
            </c:ext>
          </c:extLst>
        </c:ser>
        <c:ser>
          <c:idx val="2"/>
          <c:order val="2"/>
          <c:tx>
            <c:strRef>
              <c:f>descriptive2!$L$3</c:f>
              <c:strCache>
                <c:ptCount val="1"/>
                <c:pt idx="0">
                  <c:v>Europe</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descriptive2!$L$4:$L$15</c:f>
              <c:numCache>
                <c:formatCode>0.00</c:formatCode>
                <c:ptCount val="12"/>
                <c:pt idx="1">
                  <c:v>2.5944159999999981</c:v>
                </c:pt>
                <c:pt idx="2">
                  <c:v>2.549755999999999</c:v>
                </c:pt>
                <c:pt idx="3">
                  <c:v>2.304288999999998</c:v>
                </c:pt>
                <c:pt idx="4">
                  <c:v>2.1932830000000001</c:v>
                </c:pt>
                <c:pt idx="5">
                  <c:v>2.0898210000000002</c:v>
                </c:pt>
                <c:pt idx="6">
                  <c:v>1.83955</c:v>
                </c:pt>
                <c:pt idx="7">
                  <c:v>1.793965</c:v>
                </c:pt>
                <c:pt idx="8">
                  <c:v>1.7550399999999999</c:v>
                </c:pt>
                <c:pt idx="9">
                  <c:v>1.7459279999999999</c:v>
                </c:pt>
                <c:pt idx="10">
                  <c:v>1.7504900000000001</c:v>
                </c:pt>
                <c:pt idx="11">
                  <c:v>1.6765669999999999</c:v>
                </c:pt>
              </c:numCache>
            </c:numRef>
          </c:yVal>
          <c:smooth val="1"/>
          <c:extLst>
            <c:ext xmlns:c16="http://schemas.microsoft.com/office/drawing/2014/chart" uri="{C3380CC4-5D6E-409C-BE32-E72D297353CC}">
              <c16:uniqueId val="{00000002-D16B-43DD-8051-3141A90DBB02}"/>
            </c:ext>
          </c:extLst>
        </c:ser>
        <c:ser>
          <c:idx val="3"/>
          <c:order val="3"/>
          <c:tx>
            <c:strRef>
              <c:f>descriptive2!$M$3</c:f>
              <c:strCache>
                <c:ptCount val="1"/>
                <c:pt idx="0">
                  <c:v>Africa</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descriptive2!$M$4:$M$15</c:f>
              <c:numCache>
                <c:formatCode>0.00</c:formatCode>
                <c:ptCount val="12"/>
                <c:pt idx="1">
                  <c:v>2.2351909999999999</c:v>
                </c:pt>
                <c:pt idx="2">
                  <c:v>2.2337880000000001</c:v>
                </c:pt>
                <c:pt idx="3">
                  <c:v>2.3029579999999981</c:v>
                </c:pt>
                <c:pt idx="4">
                  <c:v>2.427162</c:v>
                </c:pt>
                <c:pt idx="5">
                  <c:v>2.418283999999999</c:v>
                </c:pt>
                <c:pt idx="6">
                  <c:v>2.6367349999999998</c:v>
                </c:pt>
                <c:pt idx="7">
                  <c:v>2.4461080000000002</c:v>
                </c:pt>
                <c:pt idx="8">
                  <c:v>2.5050279999999998</c:v>
                </c:pt>
                <c:pt idx="9">
                  <c:v>2.4297770000000001</c:v>
                </c:pt>
                <c:pt idx="10">
                  <c:v>2.400058</c:v>
                </c:pt>
                <c:pt idx="11">
                  <c:v>2.4007990000000001</c:v>
                </c:pt>
              </c:numCache>
            </c:numRef>
          </c:yVal>
          <c:smooth val="1"/>
          <c:extLst>
            <c:ext xmlns:c16="http://schemas.microsoft.com/office/drawing/2014/chart" uri="{C3380CC4-5D6E-409C-BE32-E72D297353CC}">
              <c16:uniqueId val="{00000003-D16B-43DD-8051-3141A90DBB02}"/>
            </c:ext>
          </c:extLst>
        </c:ser>
        <c:ser>
          <c:idx val="4"/>
          <c:order val="4"/>
          <c:tx>
            <c:strRef>
              <c:f>descriptive2!$N$3</c:f>
              <c:strCache>
                <c:ptCount val="1"/>
                <c:pt idx="0">
                  <c:v>Asia</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descriptive2!$N$4:$N$15</c:f>
              <c:numCache>
                <c:formatCode>0.00</c:formatCode>
                <c:ptCount val="12"/>
                <c:pt idx="1">
                  <c:v>1.3530990000000001</c:v>
                </c:pt>
                <c:pt idx="2">
                  <c:v>1.278896</c:v>
                </c:pt>
                <c:pt idx="3">
                  <c:v>1.186715</c:v>
                </c:pt>
                <c:pt idx="4">
                  <c:v>1.385502</c:v>
                </c:pt>
                <c:pt idx="5">
                  <c:v>1.1889860000000001</c:v>
                </c:pt>
                <c:pt idx="6">
                  <c:v>1.1108070000000001</c:v>
                </c:pt>
                <c:pt idx="7">
                  <c:v>1.1536919999999999</c:v>
                </c:pt>
                <c:pt idx="8">
                  <c:v>1.193389</c:v>
                </c:pt>
                <c:pt idx="9">
                  <c:v>1.1024389999999999</c:v>
                </c:pt>
                <c:pt idx="10">
                  <c:v>1.079393</c:v>
                </c:pt>
                <c:pt idx="11">
                  <c:v>0.95252760000000003</c:v>
                </c:pt>
              </c:numCache>
            </c:numRef>
          </c:yVal>
          <c:smooth val="1"/>
          <c:extLst>
            <c:ext xmlns:c16="http://schemas.microsoft.com/office/drawing/2014/chart" uri="{C3380CC4-5D6E-409C-BE32-E72D297353CC}">
              <c16:uniqueId val="{00000004-D16B-43DD-8051-3141A90DBB02}"/>
            </c:ext>
          </c:extLst>
        </c:ser>
        <c:ser>
          <c:idx val="5"/>
          <c:order val="5"/>
          <c:tx>
            <c:strRef>
              <c:f>descriptive2!$O$3</c:f>
              <c:strCache>
                <c:ptCount val="1"/>
                <c:pt idx="0">
                  <c:v>America</c:v>
                </c:pt>
              </c:strCache>
            </c:strRef>
          </c:tx>
          <c:xVal>
            <c:numRef>
              <c:f>descriptive2!$A$4:$A$15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descriptive2!$O$4:$O$15</c:f>
              <c:numCache>
                <c:formatCode>0.00</c:formatCode>
                <c:ptCount val="12"/>
                <c:pt idx="1">
                  <c:v>1.458728</c:v>
                </c:pt>
                <c:pt idx="2">
                  <c:v>1.266818</c:v>
                </c:pt>
                <c:pt idx="3">
                  <c:v>1.3541890000000001</c:v>
                </c:pt>
                <c:pt idx="4">
                  <c:v>1.2716289999999999</c:v>
                </c:pt>
                <c:pt idx="5">
                  <c:v>1.824819</c:v>
                </c:pt>
                <c:pt idx="6">
                  <c:v>2.1948110000000001</c:v>
                </c:pt>
                <c:pt idx="7">
                  <c:v>2.267201</c:v>
                </c:pt>
                <c:pt idx="8">
                  <c:v>2.147554</c:v>
                </c:pt>
                <c:pt idx="9">
                  <c:v>2.3134589999999942</c:v>
                </c:pt>
                <c:pt idx="10">
                  <c:v>2.2583609999999998</c:v>
                </c:pt>
                <c:pt idx="11">
                  <c:v>2.0653830000000002</c:v>
                </c:pt>
              </c:numCache>
            </c:numRef>
          </c:yVal>
          <c:smooth val="1"/>
          <c:extLst>
            <c:ext xmlns:c16="http://schemas.microsoft.com/office/drawing/2014/chart" uri="{C3380CC4-5D6E-409C-BE32-E72D297353CC}">
              <c16:uniqueId val="{00000005-D16B-43DD-8051-3141A90DBB02}"/>
            </c:ext>
          </c:extLst>
        </c:ser>
        <c:dLbls>
          <c:showLegendKey val="0"/>
          <c:showVal val="0"/>
          <c:showCatName val="0"/>
          <c:showSerName val="0"/>
          <c:showPercent val="0"/>
          <c:showBubbleSize val="0"/>
        </c:dLbls>
        <c:axId val="69798144"/>
        <c:axId val="77930496"/>
      </c:scatterChart>
      <c:valAx>
        <c:axId val="69798144"/>
        <c:scaling>
          <c:orientation val="minMax"/>
          <c:max val="2014"/>
          <c:min val="2004"/>
        </c:scaling>
        <c:delete val="0"/>
        <c:axPos val="b"/>
        <c:numFmt formatCode="General" sourceLinked="1"/>
        <c:majorTickMark val="out"/>
        <c:minorTickMark val="none"/>
        <c:tickLblPos val="nextTo"/>
        <c:txPr>
          <a:bodyPr rot="0" vert="horz"/>
          <a:lstStyle/>
          <a:p>
            <a:pPr>
              <a:defRPr/>
            </a:pPr>
            <a:endParaRPr lang="en-US"/>
          </a:p>
        </c:txPr>
        <c:crossAx val="77930496"/>
        <c:crosses val="autoZero"/>
        <c:crossBetween val="midCat"/>
      </c:valAx>
      <c:valAx>
        <c:axId val="77930496"/>
        <c:scaling>
          <c:orientation val="minMax"/>
          <c:max val="2.7"/>
          <c:min val="0.8"/>
        </c:scaling>
        <c:delete val="0"/>
        <c:axPos val="l"/>
        <c:majorGridlines>
          <c:spPr>
            <a:ln>
              <a:solidFill>
                <a:schemeClr val="bg1">
                  <a:lumMod val="85000"/>
                </a:schemeClr>
              </a:solidFill>
            </a:ln>
          </c:spPr>
        </c:majorGridlines>
        <c:numFmt formatCode="0.00" sourceLinked="1"/>
        <c:majorTickMark val="out"/>
        <c:minorTickMark val="none"/>
        <c:tickLblPos val="nextTo"/>
        <c:crossAx val="69798144"/>
        <c:crosses val="autoZero"/>
        <c:crossBetween val="midCat"/>
        <c:majorUnit val="0.2"/>
        <c:minorUnit val="0.2"/>
      </c:valAx>
      <c:spPr>
        <a:ln>
          <a:solidFill>
            <a:schemeClr val="tx1"/>
          </a:solidFill>
        </a:ln>
      </c:spPr>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descriptive!$B$2</c:f>
              <c:strCache>
                <c:ptCount val="1"/>
                <c:pt idx="0">
                  <c:v>EU15</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descriptive!$B$18:$B$29</c:f>
              <c:numCache>
                <c:formatCode>0.00</c:formatCode>
                <c:ptCount val="12"/>
                <c:pt idx="0" formatCode="General">
                  <c:v>0</c:v>
                </c:pt>
                <c:pt idx="1">
                  <c:v>0.97527280000000005</c:v>
                </c:pt>
                <c:pt idx="2">
                  <c:v>1.0274449999999999</c:v>
                </c:pt>
                <c:pt idx="3">
                  <c:v>1.079099</c:v>
                </c:pt>
                <c:pt idx="4">
                  <c:v>1.1808270000000001</c:v>
                </c:pt>
                <c:pt idx="5">
                  <c:v>0.98415269999999999</c:v>
                </c:pt>
                <c:pt idx="6">
                  <c:v>1.187602</c:v>
                </c:pt>
                <c:pt idx="7">
                  <c:v>0.99021780000000004</c:v>
                </c:pt>
                <c:pt idx="8">
                  <c:v>1.046996</c:v>
                </c:pt>
                <c:pt idx="9">
                  <c:v>1.154447</c:v>
                </c:pt>
                <c:pt idx="10">
                  <c:v>1.1188199999999999</c:v>
                </c:pt>
                <c:pt idx="11">
                  <c:v>1.1284719999999999</c:v>
                </c:pt>
              </c:numCache>
            </c:numRef>
          </c:yVal>
          <c:smooth val="1"/>
          <c:extLst>
            <c:ext xmlns:c16="http://schemas.microsoft.com/office/drawing/2014/chart" uri="{C3380CC4-5D6E-409C-BE32-E72D297353CC}">
              <c16:uniqueId val="{00000000-E984-42E0-840D-472613D98C3E}"/>
            </c:ext>
          </c:extLst>
        </c:ser>
        <c:ser>
          <c:idx val="1"/>
          <c:order val="1"/>
          <c:tx>
            <c:strRef>
              <c:f>descriptive!$C$2</c:f>
              <c:strCache>
                <c:ptCount val="1"/>
                <c:pt idx="0">
                  <c:v>EU12</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descriptive!$C$18:$C$29</c:f>
              <c:numCache>
                <c:formatCode>0.00</c:formatCode>
                <c:ptCount val="12"/>
                <c:pt idx="0" formatCode="General">
                  <c:v>0</c:v>
                </c:pt>
                <c:pt idx="1">
                  <c:v>1.5624819999999999</c:v>
                </c:pt>
                <c:pt idx="2">
                  <c:v>1.2455099999999999</c:v>
                </c:pt>
                <c:pt idx="3">
                  <c:v>1.727406</c:v>
                </c:pt>
                <c:pt idx="4">
                  <c:v>1.4971730000000001</c:v>
                </c:pt>
                <c:pt idx="5">
                  <c:v>1.212764</c:v>
                </c:pt>
                <c:pt idx="6">
                  <c:v>1.408353</c:v>
                </c:pt>
                <c:pt idx="7">
                  <c:v>1.4421330000000001</c:v>
                </c:pt>
                <c:pt idx="8">
                  <c:v>1.5417540000000001</c:v>
                </c:pt>
                <c:pt idx="9">
                  <c:v>1.4908600000000001</c:v>
                </c:pt>
                <c:pt idx="10">
                  <c:v>1.7092510000000001</c:v>
                </c:pt>
                <c:pt idx="11">
                  <c:v>1.4713020000000001</c:v>
                </c:pt>
              </c:numCache>
            </c:numRef>
          </c:yVal>
          <c:smooth val="1"/>
          <c:extLst>
            <c:ext xmlns:c16="http://schemas.microsoft.com/office/drawing/2014/chart" uri="{C3380CC4-5D6E-409C-BE32-E72D297353CC}">
              <c16:uniqueId val="{00000001-E984-42E0-840D-472613D98C3E}"/>
            </c:ext>
          </c:extLst>
        </c:ser>
        <c:ser>
          <c:idx val="2"/>
          <c:order val="2"/>
          <c:tx>
            <c:strRef>
              <c:f>descriptive!$D$2</c:f>
              <c:strCache>
                <c:ptCount val="1"/>
                <c:pt idx="0">
                  <c:v>Europe</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descriptive!$D$18:$D$29</c:f>
              <c:numCache>
                <c:formatCode>0.00</c:formatCode>
                <c:ptCount val="12"/>
                <c:pt idx="0" formatCode="General">
                  <c:v>0</c:v>
                </c:pt>
                <c:pt idx="1">
                  <c:v>1.2336579999999999</c:v>
                </c:pt>
                <c:pt idx="2">
                  <c:v>1.759395</c:v>
                </c:pt>
                <c:pt idx="3">
                  <c:v>1.4575210000000001</c:v>
                </c:pt>
                <c:pt idx="4">
                  <c:v>1.266815</c:v>
                </c:pt>
                <c:pt idx="5">
                  <c:v>1.204726</c:v>
                </c:pt>
                <c:pt idx="6">
                  <c:v>1.3287629999999999</c:v>
                </c:pt>
                <c:pt idx="7">
                  <c:v>1.4052039999999999</c:v>
                </c:pt>
                <c:pt idx="8">
                  <c:v>1.3229949999999999</c:v>
                </c:pt>
                <c:pt idx="9">
                  <c:v>1.2753540000000001</c:v>
                </c:pt>
                <c:pt idx="10">
                  <c:v>1.167619</c:v>
                </c:pt>
                <c:pt idx="11">
                  <c:v>1.2093449999999999</c:v>
                </c:pt>
              </c:numCache>
            </c:numRef>
          </c:yVal>
          <c:smooth val="1"/>
          <c:extLst>
            <c:ext xmlns:c16="http://schemas.microsoft.com/office/drawing/2014/chart" uri="{C3380CC4-5D6E-409C-BE32-E72D297353CC}">
              <c16:uniqueId val="{00000002-E984-42E0-840D-472613D98C3E}"/>
            </c:ext>
          </c:extLst>
        </c:ser>
        <c:ser>
          <c:idx val="3"/>
          <c:order val="3"/>
          <c:tx>
            <c:strRef>
              <c:f>descriptive!$E$2</c:f>
              <c:strCache>
                <c:ptCount val="1"/>
                <c:pt idx="0">
                  <c:v>Africa</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descriptive!$E$18:$E$29</c:f>
              <c:numCache>
                <c:formatCode>0.00</c:formatCode>
                <c:ptCount val="12"/>
                <c:pt idx="0" formatCode="General">
                  <c:v>0</c:v>
                </c:pt>
                <c:pt idx="1">
                  <c:v>1.4946429999999999</c:v>
                </c:pt>
                <c:pt idx="2">
                  <c:v>1.5206740000000001</c:v>
                </c:pt>
                <c:pt idx="3">
                  <c:v>1.6196809999999999</c:v>
                </c:pt>
                <c:pt idx="4">
                  <c:v>1.815661</c:v>
                </c:pt>
                <c:pt idx="5">
                  <c:v>1.79054</c:v>
                </c:pt>
                <c:pt idx="6">
                  <c:v>1.7615130000000001</c:v>
                </c:pt>
                <c:pt idx="7">
                  <c:v>1.6656029999999999</c:v>
                </c:pt>
                <c:pt idx="8">
                  <c:v>2.0275560000000001</c:v>
                </c:pt>
                <c:pt idx="9">
                  <c:v>2.0360900000000002</c:v>
                </c:pt>
                <c:pt idx="10">
                  <c:v>2.1887310000000002</c:v>
                </c:pt>
                <c:pt idx="11">
                  <c:v>1.9728889999999999</c:v>
                </c:pt>
              </c:numCache>
            </c:numRef>
          </c:yVal>
          <c:smooth val="1"/>
          <c:extLst>
            <c:ext xmlns:c16="http://schemas.microsoft.com/office/drawing/2014/chart" uri="{C3380CC4-5D6E-409C-BE32-E72D297353CC}">
              <c16:uniqueId val="{00000003-E984-42E0-840D-472613D98C3E}"/>
            </c:ext>
          </c:extLst>
        </c:ser>
        <c:ser>
          <c:idx val="4"/>
          <c:order val="4"/>
          <c:tx>
            <c:strRef>
              <c:f>descriptive!$F$2</c:f>
              <c:strCache>
                <c:ptCount val="1"/>
                <c:pt idx="0">
                  <c:v>Asia</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descriptive!$F$18:$F$29</c:f>
              <c:numCache>
                <c:formatCode>0.00</c:formatCode>
                <c:ptCount val="12"/>
                <c:pt idx="0" formatCode="General">
                  <c:v>0</c:v>
                </c:pt>
                <c:pt idx="1">
                  <c:v>1.3316460000000001</c:v>
                </c:pt>
                <c:pt idx="2">
                  <c:v>1.416021</c:v>
                </c:pt>
                <c:pt idx="3">
                  <c:v>1.404819</c:v>
                </c:pt>
                <c:pt idx="4">
                  <c:v>1.420339</c:v>
                </c:pt>
                <c:pt idx="5">
                  <c:v>1.3612120000000001</c:v>
                </c:pt>
                <c:pt idx="6">
                  <c:v>1.4136230000000001</c:v>
                </c:pt>
                <c:pt idx="7">
                  <c:v>1.566022</c:v>
                </c:pt>
                <c:pt idx="8">
                  <c:v>1.6012109999999999</c:v>
                </c:pt>
                <c:pt idx="9">
                  <c:v>1.704688</c:v>
                </c:pt>
                <c:pt idx="10">
                  <c:v>1.7065349999999999</c:v>
                </c:pt>
                <c:pt idx="11">
                  <c:v>1.494667</c:v>
                </c:pt>
              </c:numCache>
            </c:numRef>
          </c:yVal>
          <c:smooth val="1"/>
          <c:extLst>
            <c:ext xmlns:c16="http://schemas.microsoft.com/office/drawing/2014/chart" uri="{C3380CC4-5D6E-409C-BE32-E72D297353CC}">
              <c16:uniqueId val="{00000004-E984-42E0-840D-472613D98C3E}"/>
            </c:ext>
          </c:extLst>
        </c:ser>
        <c:ser>
          <c:idx val="5"/>
          <c:order val="5"/>
          <c:tx>
            <c:strRef>
              <c:f>descriptive!$G$2</c:f>
              <c:strCache>
                <c:ptCount val="1"/>
                <c:pt idx="0">
                  <c:v>America</c:v>
                </c:pt>
              </c:strCache>
            </c:strRef>
          </c:tx>
          <c:xVal>
            <c:numRef>
              <c:f>descriptive!$A$18:$A$29</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descriptive!$G$18:$G$29</c:f>
              <c:numCache>
                <c:formatCode>0.00</c:formatCode>
                <c:ptCount val="12"/>
                <c:pt idx="0" formatCode="General">
                  <c:v>0</c:v>
                </c:pt>
                <c:pt idx="1">
                  <c:v>1.636169</c:v>
                </c:pt>
                <c:pt idx="2">
                  <c:v>1.030724</c:v>
                </c:pt>
                <c:pt idx="3">
                  <c:v>2.315214999999998</c:v>
                </c:pt>
                <c:pt idx="4">
                  <c:v>2.176774</c:v>
                </c:pt>
                <c:pt idx="5">
                  <c:v>2.259825999999999</c:v>
                </c:pt>
                <c:pt idx="6">
                  <c:v>2.7259769999999999</c:v>
                </c:pt>
                <c:pt idx="7">
                  <c:v>2.6593040000000001</c:v>
                </c:pt>
                <c:pt idx="8">
                  <c:v>2.352189999999998</c:v>
                </c:pt>
                <c:pt idx="9">
                  <c:v>2.3500079999999981</c:v>
                </c:pt>
                <c:pt idx="10">
                  <c:v>2.759768999999999</c:v>
                </c:pt>
                <c:pt idx="11">
                  <c:v>2.4141970000000001</c:v>
                </c:pt>
              </c:numCache>
            </c:numRef>
          </c:yVal>
          <c:smooth val="1"/>
          <c:extLst>
            <c:ext xmlns:c16="http://schemas.microsoft.com/office/drawing/2014/chart" uri="{C3380CC4-5D6E-409C-BE32-E72D297353CC}">
              <c16:uniqueId val="{00000005-E984-42E0-840D-472613D98C3E}"/>
            </c:ext>
          </c:extLst>
        </c:ser>
        <c:dLbls>
          <c:showLegendKey val="0"/>
          <c:showVal val="0"/>
          <c:showCatName val="0"/>
          <c:showSerName val="0"/>
          <c:showPercent val="0"/>
          <c:showBubbleSize val="0"/>
        </c:dLbls>
        <c:axId val="77971840"/>
        <c:axId val="77973376"/>
      </c:scatterChart>
      <c:valAx>
        <c:axId val="77971840"/>
        <c:scaling>
          <c:orientation val="minMax"/>
          <c:max val="2014"/>
          <c:min val="2004"/>
        </c:scaling>
        <c:delete val="0"/>
        <c:axPos val="b"/>
        <c:numFmt formatCode="General" sourceLinked="1"/>
        <c:majorTickMark val="out"/>
        <c:minorTickMark val="none"/>
        <c:tickLblPos val="nextTo"/>
        <c:txPr>
          <a:bodyPr rot="0" vert="horz"/>
          <a:lstStyle/>
          <a:p>
            <a:pPr>
              <a:defRPr/>
            </a:pPr>
            <a:endParaRPr lang="en-US"/>
          </a:p>
        </c:txPr>
        <c:crossAx val="77973376"/>
        <c:crosses val="autoZero"/>
        <c:crossBetween val="midCat"/>
      </c:valAx>
      <c:valAx>
        <c:axId val="77973376"/>
        <c:scaling>
          <c:orientation val="minMax"/>
          <c:max val="2.8"/>
          <c:min val="0.8"/>
        </c:scaling>
        <c:delete val="0"/>
        <c:axPos val="l"/>
        <c:majorGridlines>
          <c:spPr>
            <a:ln>
              <a:solidFill>
                <a:schemeClr val="bg1">
                  <a:lumMod val="85000"/>
                </a:schemeClr>
              </a:solidFill>
            </a:ln>
          </c:spPr>
        </c:majorGridlines>
        <c:numFmt formatCode="General" sourceLinked="1"/>
        <c:majorTickMark val="out"/>
        <c:minorTickMark val="none"/>
        <c:tickLblPos val="nextTo"/>
        <c:crossAx val="77971840"/>
        <c:crosses val="autoZero"/>
        <c:crossBetween val="midCat"/>
        <c:majorUnit val="0.2"/>
        <c:minorUnit val="0.2"/>
      </c:valAx>
      <c:spPr>
        <a:ln>
          <a:solidFill>
            <a:schemeClr val="tx1"/>
          </a:solidFill>
        </a:ln>
      </c:spPr>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descriptive2!$J$3</c:f>
              <c:strCache>
                <c:ptCount val="1"/>
                <c:pt idx="0">
                  <c:v>EU15</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descriptive2!$J$34:$J$45</c:f>
              <c:numCache>
                <c:formatCode>0.00</c:formatCode>
                <c:ptCount val="12"/>
                <c:pt idx="0" formatCode="General">
                  <c:v>0</c:v>
                </c:pt>
                <c:pt idx="1">
                  <c:v>1.1421380000000001</c:v>
                </c:pt>
                <c:pt idx="2">
                  <c:v>1.1653640000000001</c:v>
                </c:pt>
                <c:pt idx="3">
                  <c:v>1.1736610000000001</c:v>
                </c:pt>
                <c:pt idx="4">
                  <c:v>1.153902</c:v>
                </c:pt>
                <c:pt idx="5">
                  <c:v>1.179373</c:v>
                </c:pt>
                <c:pt idx="6">
                  <c:v>1.2222729999999999</c:v>
                </c:pt>
                <c:pt idx="7">
                  <c:v>1.170207</c:v>
                </c:pt>
                <c:pt idx="8">
                  <c:v>1.125135</c:v>
                </c:pt>
                <c:pt idx="9">
                  <c:v>1.1572100000000001</c:v>
                </c:pt>
                <c:pt idx="10">
                  <c:v>1.008772</c:v>
                </c:pt>
                <c:pt idx="11">
                  <c:v>1.021253</c:v>
                </c:pt>
              </c:numCache>
            </c:numRef>
          </c:yVal>
          <c:smooth val="1"/>
          <c:extLst>
            <c:ext xmlns:c16="http://schemas.microsoft.com/office/drawing/2014/chart" uri="{C3380CC4-5D6E-409C-BE32-E72D297353CC}">
              <c16:uniqueId val="{00000000-E646-4B23-B827-22B4307BEFE3}"/>
            </c:ext>
          </c:extLst>
        </c:ser>
        <c:ser>
          <c:idx val="1"/>
          <c:order val="1"/>
          <c:tx>
            <c:strRef>
              <c:f>descriptive2!$K$3</c:f>
              <c:strCache>
                <c:ptCount val="1"/>
                <c:pt idx="0">
                  <c:v>EU12</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descriptive2!$K$34:$K$45</c:f>
              <c:numCache>
                <c:formatCode>0.00</c:formatCode>
                <c:ptCount val="12"/>
                <c:pt idx="0" formatCode="General">
                  <c:v>0</c:v>
                </c:pt>
                <c:pt idx="1">
                  <c:v>0.98785599999999996</c:v>
                </c:pt>
                <c:pt idx="2">
                  <c:v>0.95261209999999996</c:v>
                </c:pt>
                <c:pt idx="3">
                  <c:v>0.91769659999999997</c:v>
                </c:pt>
                <c:pt idx="4">
                  <c:v>0.76688710000000004</c:v>
                </c:pt>
                <c:pt idx="5">
                  <c:v>0.82552599999999998</c:v>
                </c:pt>
                <c:pt idx="6">
                  <c:v>0.97547839999999997</c:v>
                </c:pt>
                <c:pt idx="7">
                  <c:v>0.90060700000000005</c:v>
                </c:pt>
                <c:pt idx="8">
                  <c:v>0.93890799999999996</c:v>
                </c:pt>
                <c:pt idx="9">
                  <c:v>1.0490200000000001</c:v>
                </c:pt>
                <c:pt idx="10">
                  <c:v>0.97231959999999995</c:v>
                </c:pt>
                <c:pt idx="11">
                  <c:v>0.95653049999999995</c:v>
                </c:pt>
              </c:numCache>
            </c:numRef>
          </c:yVal>
          <c:smooth val="1"/>
          <c:extLst>
            <c:ext xmlns:c16="http://schemas.microsoft.com/office/drawing/2014/chart" uri="{C3380CC4-5D6E-409C-BE32-E72D297353CC}">
              <c16:uniqueId val="{00000001-E646-4B23-B827-22B4307BEFE3}"/>
            </c:ext>
          </c:extLst>
        </c:ser>
        <c:ser>
          <c:idx val="2"/>
          <c:order val="2"/>
          <c:tx>
            <c:strRef>
              <c:f>descriptive2!$L$3</c:f>
              <c:strCache>
                <c:ptCount val="1"/>
                <c:pt idx="0">
                  <c:v>Europe</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descriptive2!$L$34:$L$45</c:f>
              <c:numCache>
                <c:formatCode>0.00</c:formatCode>
                <c:ptCount val="12"/>
                <c:pt idx="0" formatCode="General">
                  <c:v>0</c:v>
                </c:pt>
                <c:pt idx="1">
                  <c:v>1.542586</c:v>
                </c:pt>
                <c:pt idx="2">
                  <c:v>1.474747</c:v>
                </c:pt>
                <c:pt idx="3">
                  <c:v>1.4514089999999999</c:v>
                </c:pt>
                <c:pt idx="4">
                  <c:v>1.5775429999999999</c:v>
                </c:pt>
                <c:pt idx="5">
                  <c:v>1.3955420000000001</c:v>
                </c:pt>
                <c:pt idx="6">
                  <c:v>1.337747</c:v>
                </c:pt>
                <c:pt idx="7">
                  <c:v>1.4339360000000001</c:v>
                </c:pt>
                <c:pt idx="8">
                  <c:v>1.350079</c:v>
                </c:pt>
                <c:pt idx="9">
                  <c:v>1.4592130000000001</c:v>
                </c:pt>
                <c:pt idx="10">
                  <c:v>1.4666699999999999</c:v>
                </c:pt>
                <c:pt idx="11">
                  <c:v>1.4915020000000001</c:v>
                </c:pt>
              </c:numCache>
            </c:numRef>
          </c:yVal>
          <c:smooth val="1"/>
          <c:extLst>
            <c:ext xmlns:c16="http://schemas.microsoft.com/office/drawing/2014/chart" uri="{C3380CC4-5D6E-409C-BE32-E72D297353CC}">
              <c16:uniqueId val="{00000002-E646-4B23-B827-22B4307BEFE3}"/>
            </c:ext>
          </c:extLst>
        </c:ser>
        <c:ser>
          <c:idx val="3"/>
          <c:order val="3"/>
          <c:tx>
            <c:strRef>
              <c:f>descriptive2!$M$3</c:f>
              <c:strCache>
                <c:ptCount val="1"/>
                <c:pt idx="0">
                  <c:v>Africa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descriptive2!$M$34:$M$45</c:f>
              <c:numCache>
                <c:formatCode>0.00</c:formatCode>
                <c:ptCount val="12"/>
                <c:pt idx="0" formatCode="General">
                  <c:v>0</c:v>
                </c:pt>
                <c:pt idx="1">
                  <c:v>1.3031060000000001</c:v>
                </c:pt>
                <c:pt idx="2">
                  <c:v>1.2483029999999999</c:v>
                </c:pt>
                <c:pt idx="3">
                  <c:v>1.2777540000000001</c:v>
                </c:pt>
                <c:pt idx="4">
                  <c:v>1.2746010000000001</c:v>
                </c:pt>
                <c:pt idx="5">
                  <c:v>1.273261</c:v>
                </c:pt>
                <c:pt idx="6">
                  <c:v>1.4709730000000001</c:v>
                </c:pt>
                <c:pt idx="7">
                  <c:v>1.4857309999999999</c:v>
                </c:pt>
                <c:pt idx="8">
                  <c:v>1.515611</c:v>
                </c:pt>
                <c:pt idx="9">
                  <c:v>1.6087389999999999</c:v>
                </c:pt>
                <c:pt idx="10">
                  <c:v>1.5562720000000001</c:v>
                </c:pt>
                <c:pt idx="11">
                  <c:v>1.6788320000000001</c:v>
                </c:pt>
              </c:numCache>
            </c:numRef>
          </c:yVal>
          <c:smooth val="1"/>
          <c:extLst>
            <c:ext xmlns:c16="http://schemas.microsoft.com/office/drawing/2014/chart" uri="{C3380CC4-5D6E-409C-BE32-E72D297353CC}">
              <c16:uniqueId val="{00000003-E646-4B23-B827-22B4307BEFE3}"/>
            </c:ext>
          </c:extLst>
        </c:ser>
        <c:ser>
          <c:idx val="4"/>
          <c:order val="4"/>
          <c:tx>
            <c:strRef>
              <c:f>descriptive2!$N$3</c:f>
              <c:strCache>
                <c:ptCount val="1"/>
                <c:pt idx="0">
                  <c:v>Asia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descriptive2!$N$34:$N$45</c:f>
              <c:numCache>
                <c:formatCode>0.00</c:formatCode>
                <c:ptCount val="12"/>
                <c:pt idx="0" formatCode="General">
                  <c:v>0</c:v>
                </c:pt>
                <c:pt idx="1">
                  <c:v>1.2114339999999999</c:v>
                </c:pt>
                <c:pt idx="2">
                  <c:v>1.1991000000000001</c:v>
                </c:pt>
                <c:pt idx="3">
                  <c:v>1.1054120000000001</c:v>
                </c:pt>
                <c:pt idx="4">
                  <c:v>1.14439</c:v>
                </c:pt>
                <c:pt idx="5">
                  <c:v>1.06633</c:v>
                </c:pt>
                <c:pt idx="6">
                  <c:v>1.039175</c:v>
                </c:pt>
                <c:pt idx="7">
                  <c:v>1.0374890000000001</c:v>
                </c:pt>
                <c:pt idx="8">
                  <c:v>0.97989349999999997</c:v>
                </c:pt>
                <c:pt idx="9">
                  <c:v>1.018996</c:v>
                </c:pt>
                <c:pt idx="10">
                  <c:v>0.9983166</c:v>
                </c:pt>
                <c:pt idx="11">
                  <c:v>1.0058130000000001</c:v>
                </c:pt>
              </c:numCache>
            </c:numRef>
          </c:yVal>
          <c:smooth val="1"/>
          <c:extLst>
            <c:ext xmlns:c16="http://schemas.microsoft.com/office/drawing/2014/chart" uri="{C3380CC4-5D6E-409C-BE32-E72D297353CC}">
              <c16:uniqueId val="{00000004-E646-4B23-B827-22B4307BEFE3}"/>
            </c:ext>
          </c:extLst>
        </c:ser>
        <c:ser>
          <c:idx val="5"/>
          <c:order val="5"/>
          <c:tx>
            <c:strRef>
              <c:f>descriptive2!$O$3</c:f>
              <c:strCache>
                <c:ptCount val="1"/>
                <c:pt idx="0">
                  <c:v>America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descriptive2!$O$34:$O$45</c:f>
              <c:numCache>
                <c:formatCode>0.00</c:formatCode>
                <c:ptCount val="12"/>
                <c:pt idx="0" formatCode="General">
                  <c:v>0</c:v>
                </c:pt>
                <c:pt idx="1">
                  <c:v>0.79619439999999997</c:v>
                </c:pt>
                <c:pt idx="2">
                  <c:v>0.76284379999999996</c:v>
                </c:pt>
                <c:pt idx="3">
                  <c:v>0.73700670000000001</c:v>
                </c:pt>
                <c:pt idx="4">
                  <c:v>0.7946569</c:v>
                </c:pt>
                <c:pt idx="5">
                  <c:v>0.70041039999999999</c:v>
                </c:pt>
                <c:pt idx="6">
                  <c:v>0.79540100000000002</c:v>
                </c:pt>
                <c:pt idx="7">
                  <c:v>1.0844560000000001</c:v>
                </c:pt>
                <c:pt idx="8">
                  <c:v>1.072681</c:v>
                </c:pt>
                <c:pt idx="9">
                  <c:v>1.2136389999999999</c:v>
                </c:pt>
                <c:pt idx="10">
                  <c:v>1.308826</c:v>
                </c:pt>
                <c:pt idx="11">
                  <c:v>1.2826230000000001</c:v>
                </c:pt>
              </c:numCache>
            </c:numRef>
          </c:yVal>
          <c:smooth val="1"/>
          <c:extLst>
            <c:ext xmlns:c16="http://schemas.microsoft.com/office/drawing/2014/chart" uri="{C3380CC4-5D6E-409C-BE32-E72D297353CC}">
              <c16:uniqueId val="{00000005-E646-4B23-B827-22B4307BEFE3}"/>
            </c:ext>
          </c:extLst>
        </c:ser>
        <c:dLbls>
          <c:showLegendKey val="0"/>
          <c:showVal val="0"/>
          <c:showCatName val="0"/>
          <c:showSerName val="0"/>
          <c:showPercent val="0"/>
          <c:showBubbleSize val="0"/>
        </c:dLbls>
        <c:axId val="79167872"/>
        <c:axId val="79169408"/>
      </c:scatterChart>
      <c:valAx>
        <c:axId val="79167872"/>
        <c:scaling>
          <c:orientation val="minMax"/>
          <c:max val="2014"/>
          <c:min val="2004"/>
        </c:scaling>
        <c:delete val="0"/>
        <c:axPos val="b"/>
        <c:numFmt formatCode="General" sourceLinked="1"/>
        <c:majorTickMark val="out"/>
        <c:minorTickMark val="none"/>
        <c:tickLblPos val="nextTo"/>
        <c:txPr>
          <a:bodyPr rot="0" vert="horz"/>
          <a:lstStyle/>
          <a:p>
            <a:pPr>
              <a:defRPr/>
            </a:pPr>
            <a:endParaRPr lang="en-US"/>
          </a:p>
        </c:txPr>
        <c:crossAx val="79169408"/>
        <c:crosses val="autoZero"/>
        <c:crossBetween val="midCat"/>
      </c:valAx>
      <c:valAx>
        <c:axId val="79169408"/>
        <c:scaling>
          <c:orientation val="minMax"/>
          <c:max val="1.7"/>
          <c:min val="0.6"/>
        </c:scaling>
        <c:delete val="0"/>
        <c:axPos val="l"/>
        <c:majorGridlines>
          <c:spPr>
            <a:ln>
              <a:solidFill>
                <a:schemeClr val="bg1">
                  <a:lumMod val="85000"/>
                </a:schemeClr>
              </a:solidFill>
            </a:ln>
          </c:spPr>
        </c:majorGridlines>
        <c:numFmt formatCode="General" sourceLinked="1"/>
        <c:majorTickMark val="out"/>
        <c:minorTickMark val="none"/>
        <c:tickLblPos val="nextTo"/>
        <c:crossAx val="79167872"/>
        <c:crosses val="autoZero"/>
        <c:crossBetween val="midCat"/>
        <c:majorUnit val="0.2"/>
        <c:minorUnit val="0.2"/>
      </c:valAx>
      <c:spPr>
        <a:ln>
          <a:solidFill>
            <a:schemeClr val="tx1"/>
          </a:solidFill>
        </a:ln>
      </c:spPr>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descriptive2!$B$3</c:f>
              <c:strCache>
                <c:ptCount val="1"/>
                <c:pt idx="0">
                  <c:v>EU15</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descriptive2!$B$34:$B$45</c:f>
              <c:numCache>
                <c:formatCode>0.00</c:formatCode>
                <c:ptCount val="12"/>
                <c:pt idx="0" formatCode="General">
                  <c:v>0</c:v>
                </c:pt>
                <c:pt idx="1">
                  <c:v>1.1697420000000001</c:v>
                </c:pt>
                <c:pt idx="2">
                  <c:v>1.1618029999999999</c:v>
                </c:pt>
                <c:pt idx="3">
                  <c:v>1.1999869999999999</c:v>
                </c:pt>
                <c:pt idx="4">
                  <c:v>1.0947800000000001</c:v>
                </c:pt>
                <c:pt idx="5">
                  <c:v>0.92338489999999995</c:v>
                </c:pt>
                <c:pt idx="6">
                  <c:v>1.0343340000000001</c:v>
                </c:pt>
                <c:pt idx="7">
                  <c:v>0.9033428</c:v>
                </c:pt>
                <c:pt idx="8">
                  <c:v>1.103683</c:v>
                </c:pt>
                <c:pt idx="9">
                  <c:v>1.258113</c:v>
                </c:pt>
                <c:pt idx="10">
                  <c:v>1.473284</c:v>
                </c:pt>
                <c:pt idx="11">
                  <c:v>1.0728679999999999</c:v>
                </c:pt>
              </c:numCache>
            </c:numRef>
          </c:yVal>
          <c:smooth val="1"/>
          <c:extLst>
            <c:ext xmlns:c16="http://schemas.microsoft.com/office/drawing/2014/chart" uri="{C3380CC4-5D6E-409C-BE32-E72D297353CC}">
              <c16:uniqueId val="{00000000-1125-472A-9044-D5CBFFFCACEF}"/>
            </c:ext>
          </c:extLst>
        </c:ser>
        <c:ser>
          <c:idx val="1"/>
          <c:order val="1"/>
          <c:tx>
            <c:strRef>
              <c:f>descriptive2!$C$3</c:f>
              <c:strCache>
                <c:ptCount val="1"/>
                <c:pt idx="0">
                  <c:v>EU12</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descriptive2!$C$34:$C$45</c:f>
              <c:numCache>
                <c:formatCode>0.00</c:formatCode>
                <c:ptCount val="12"/>
                <c:pt idx="0" formatCode="General">
                  <c:v>0</c:v>
                </c:pt>
                <c:pt idx="1">
                  <c:v>2.1291690000000001</c:v>
                </c:pt>
                <c:pt idx="2">
                  <c:v>2.015528999999999</c:v>
                </c:pt>
                <c:pt idx="3">
                  <c:v>1.9311590000000001</c:v>
                </c:pt>
                <c:pt idx="4">
                  <c:v>2.470495999999998</c:v>
                </c:pt>
                <c:pt idx="5">
                  <c:v>1.9515800000000001</c:v>
                </c:pt>
                <c:pt idx="6">
                  <c:v>1.5239259999999999</c:v>
                </c:pt>
                <c:pt idx="7">
                  <c:v>1.660085</c:v>
                </c:pt>
                <c:pt idx="8">
                  <c:v>1.3594630000000001</c:v>
                </c:pt>
                <c:pt idx="9">
                  <c:v>1.5311809999999999</c:v>
                </c:pt>
                <c:pt idx="10">
                  <c:v>1.6235740000000001</c:v>
                </c:pt>
                <c:pt idx="11">
                  <c:v>1.617864</c:v>
                </c:pt>
              </c:numCache>
            </c:numRef>
          </c:yVal>
          <c:smooth val="1"/>
          <c:extLst>
            <c:ext xmlns:c16="http://schemas.microsoft.com/office/drawing/2014/chart" uri="{C3380CC4-5D6E-409C-BE32-E72D297353CC}">
              <c16:uniqueId val="{00000001-1125-472A-9044-D5CBFFFCACEF}"/>
            </c:ext>
          </c:extLst>
        </c:ser>
        <c:ser>
          <c:idx val="2"/>
          <c:order val="2"/>
          <c:tx>
            <c:strRef>
              <c:f>descriptive2!$D$3</c:f>
              <c:strCache>
                <c:ptCount val="1"/>
                <c:pt idx="0">
                  <c:v>Europe</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descriptive2!$D$34:$D$45</c:f>
              <c:numCache>
                <c:formatCode>0.00</c:formatCode>
                <c:ptCount val="12"/>
                <c:pt idx="0" formatCode="General">
                  <c:v>0</c:v>
                </c:pt>
                <c:pt idx="1">
                  <c:v>1.1216090000000001</c:v>
                </c:pt>
                <c:pt idx="2">
                  <c:v>0.92094069999999995</c:v>
                </c:pt>
                <c:pt idx="3">
                  <c:v>1.0454079999999999</c:v>
                </c:pt>
                <c:pt idx="4">
                  <c:v>1.0204219999999999</c:v>
                </c:pt>
                <c:pt idx="5">
                  <c:v>1.022581</c:v>
                </c:pt>
                <c:pt idx="6">
                  <c:v>1.1297779999999999</c:v>
                </c:pt>
                <c:pt idx="7">
                  <c:v>1.068103</c:v>
                </c:pt>
                <c:pt idx="8">
                  <c:v>1.109696</c:v>
                </c:pt>
                <c:pt idx="9">
                  <c:v>1.03576</c:v>
                </c:pt>
                <c:pt idx="10">
                  <c:v>1.0880609999999999</c:v>
                </c:pt>
                <c:pt idx="11">
                  <c:v>0.9835914</c:v>
                </c:pt>
              </c:numCache>
            </c:numRef>
          </c:yVal>
          <c:smooth val="1"/>
          <c:extLst>
            <c:ext xmlns:c16="http://schemas.microsoft.com/office/drawing/2014/chart" uri="{C3380CC4-5D6E-409C-BE32-E72D297353CC}">
              <c16:uniqueId val="{00000002-1125-472A-9044-D5CBFFFCACEF}"/>
            </c:ext>
          </c:extLst>
        </c:ser>
        <c:ser>
          <c:idx val="3"/>
          <c:order val="3"/>
          <c:tx>
            <c:strRef>
              <c:f>descriptive2!$E$3</c:f>
              <c:strCache>
                <c:ptCount val="1"/>
                <c:pt idx="0">
                  <c:v>Africa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descriptive2!$E$34:$E$45</c:f>
              <c:numCache>
                <c:formatCode>0.00</c:formatCode>
                <c:ptCount val="12"/>
                <c:pt idx="0" formatCode="General">
                  <c:v>0</c:v>
                </c:pt>
                <c:pt idx="1">
                  <c:v>1.9827779999999999</c:v>
                </c:pt>
                <c:pt idx="2">
                  <c:v>1.3289960000000001</c:v>
                </c:pt>
                <c:pt idx="3">
                  <c:v>1.451074</c:v>
                </c:pt>
                <c:pt idx="4">
                  <c:v>1.482219</c:v>
                </c:pt>
                <c:pt idx="5">
                  <c:v>1.45905</c:v>
                </c:pt>
                <c:pt idx="6">
                  <c:v>1.241052</c:v>
                </c:pt>
                <c:pt idx="7">
                  <c:v>1.2072259999999999</c:v>
                </c:pt>
                <c:pt idx="8">
                  <c:v>1.312276</c:v>
                </c:pt>
                <c:pt idx="9">
                  <c:v>1.1936690000000001</c:v>
                </c:pt>
                <c:pt idx="10">
                  <c:v>1.411621999999999</c:v>
                </c:pt>
                <c:pt idx="11">
                  <c:v>1.264883</c:v>
                </c:pt>
              </c:numCache>
            </c:numRef>
          </c:yVal>
          <c:smooth val="1"/>
          <c:extLst>
            <c:ext xmlns:c16="http://schemas.microsoft.com/office/drawing/2014/chart" uri="{C3380CC4-5D6E-409C-BE32-E72D297353CC}">
              <c16:uniqueId val="{00000003-1125-472A-9044-D5CBFFFCACEF}"/>
            </c:ext>
          </c:extLst>
        </c:ser>
        <c:ser>
          <c:idx val="4"/>
          <c:order val="4"/>
          <c:tx>
            <c:strRef>
              <c:f>descriptive2!$F$3</c:f>
              <c:strCache>
                <c:ptCount val="1"/>
                <c:pt idx="0">
                  <c:v>Asia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descriptive2!$F$34:$F$45</c:f>
              <c:numCache>
                <c:formatCode>0.00</c:formatCode>
                <c:ptCount val="12"/>
                <c:pt idx="0" formatCode="General">
                  <c:v>0</c:v>
                </c:pt>
                <c:pt idx="1">
                  <c:v>1.406663</c:v>
                </c:pt>
                <c:pt idx="2">
                  <c:v>1.286802</c:v>
                </c:pt>
                <c:pt idx="3">
                  <c:v>0.72089570000000003</c:v>
                </c:pt>
                <c:pt idx="4">
                  <c:v>1.3204959999999999</c:v>
                </c:pt>
                <c:pt idx="5">
                  <c:v>1.1128150000000001</c:v>
                </c:pt>
                <c:pt idx="6">
                  <c:v>0.81365659999999995</c:v>
                </c:pt>
                <c:pt idx="7">
                  <c:v>0.96027459999999998</c:v>
                </c:pt>
                <c:pt idx="8">
                  <c:v>1.121156</c:v>
                </c:pt>
                <c:pt idx="9">
                  <c:v>0.96060129999999999</c:v>
                </c:pt>
                <c:pt idx="10">
                  <c:v>0.91667900000000002</c:v>
                </c:pt>
                <c:pt idx="11">
                  <c:v>0.8390107</c:v>
                </c:pt>
              </c:numCache>
            </c:numRef>
          </c:yVal>
          <c:smooth val="1"/>
          <c:extLst>
            <c:ext xmlns:c16="http://schemas.microsoft.com/office/drawing/2014/chart" uri="{C3380CC4-5D6E-409C-BE32-E72D297353CC}">
              <c16:uniqueId val="{00000004-1125-472A-9044-D5CBFFFCACEF}"/>
            </c:ext>
          </c:extLst>
        </c:ser>
        <c:ser>
          <c:idx val="5"/>
          <c:order val="5"/>
          <c:tx>
            <c:strRef>
              <c:f>descriptive2!$G$3</c:f>
              <c:strCache>
                <c:ptCount val="1"/>
                <c:pt idx="0">
                  <c:v>America</c:v>
                </c:pt>
              </c:strCache>
            </c:strRef>
          </c:tx>
          <c:xVal>
            <c:numRef>
              <c:f>descriptive2!$A$34:$A$45</c:f>
              <c:numCache>
                <c:formatCode>General</c:formatCode>
                <c:ptCount val="12"/>
                <c:pt idx="1">
                  <c:v>2004</c:v>
                </c:pt>
                <c:pt idx="2">
                  <c:v>2005</c:v>
                </c:pt>
                <c:pt idx="3">
                  <c:v>2006</c:v>
                </c:pt>
                <c:pt idx="4">
                  <c:v>2007</c:v>
                </c:pt>
                <c:pt idx="5">
                  <c:v>2008</c:v>
                </c:pt>
                <c:pt idx="6">
                  <c:v>2009</c:v>
                </c:pt>
                <c:pt idx="7">
                  <c:v>2010</c:v>
                </c:pt>
                <c:pt idx="8">
                  <c:v>2011</c:v>
                </c:pt>
                <c:pt idx="9">
                  <c:v>2012</c:v>
                </c:pt>
                <c:pt idx="10">
                  <c:v>2013</c:v>
                </c:pt>
                <c:pt idx="11">
                  <c:v>2014</c:v>
                </c:pt>
              </c:numCache>
            </c:numRef>
          </c:xVal>
          <c:yVal>
            <c:numRef>
              <c:f>descriptive2!$G$34:$G$45</c:f>
              <c:numCache>
                <c:formatCode>0.00</c:formatCode>
                <c:ptCount val="12"/>
                <c:pt idx="0" formatCode="General">
                  <c:v>0</c:v>
                </c:pt>
                <c:pt idx="1">
                  <c:v>3.11687</c:v>
                </c:pt>
                <c:pt idx="2">
                  <c:v>2.0314730000000001</c:v>
                </c:pt>
                <c:pt idx="3">
                  <c:v>2.832532</c:v>
                </c:pt>
                <c:pt idx="4">
                  <c:v>2.528852999999998</c:v>
                </c:pt>
                <c:pt idx="5">
                  <c:v>2.055350999999999</c:v>
                </c:pt>
                <c:pt idx="6">
                  <c:v>1.849485</c:v>
                </c:pt>
                <c:pt idx="7">
                  <c:v>1.37893</c:v>
                </c:pt>
                <c:pt idx="8">
                  <c:v>1.708607</c:v>
                </c:pt>
                <c:pt idx="9">
                  <c:v>1.4134139999999999</c:v>
                </c:pt>
                <c:pt idx="10">
                  <c:v>1.3586499999999999</c:v>
                </c:pt>
                <c:pt idx="11">
                  <c:v>1.383275</c:v>
                </c:pt>
              </c:numCache>
            </c:numRef>
          </c:yVal>
          <c:smooth val="1"/>
          <c:extLst>
            <c:ext xmlns:c16="http://schemas.microsoft.com/office/drawing/2014/chart" uri="{C3380CC4-5D6E-409C-BE32-E72D297353CC}">
              <c16:uniqueId val="{00000005-1125-472A-9044-D5CBFFFCACEF}"/>
            </c:ext>
          </c:extLst>
        </c:ser>
        <c:dLbls>
          <c:showLegendKey val="0"/>
          <c:showVal val="0"/>
          <c:showCatName val="0"/>
          <c:showSerName val="0"/>
          <c:showPercent val="0"/>
          <c:showBubbleSize val="0"/>
        </c:dLbls>
        <c:axId val="79202944"/>
        <c:axId val="79225216"/>
      </c:scatterChart>
      <c:valAx>
        <c:axId val="79202944"/>
        <c:scaling>
          <c:orientation val="minMax"/>
          <c:max val="2014"/>
          <c:min val="2004"/>
        </c:scaling>
        <c:delete val="0"/>
        <c:axPos val="b"/>
        <c:numFmt formatCode="General" sourceLinked="1"/>
        <c:majorTickMark val="out"/>
        <c:minorTickMark val="none"/>
        <c:tickLblPos val="nextTo"/>
        <c:txPr>
          <a:bodyPr rot="0" vert="horz"/>
          <a:lstStyle/>
          <a:p>
            <a:pPr>
              <a:defRPr/>
            </a:pPr>
            <a:endParaRPr lang="en-US"/>
          </a:p>
        </c:txPr>
        <c:crossAx val="79225216"/>
        <c:crosses val="autoZero"/>
        <c:crossBetween val="midCat"/>
      </c:valAx>
      <c:valAx>
        <c:axId val="79225216"/>
        <c:scaling>
          <c:orientation val="minMax"/>
          <c:max val="3.2"/>
          <c:min val="0.6"/>
        </c:scaling>
        <c:delete val="0"/>
        <c:axPos val="l"/>
        <c:majorGridlines>
          <c:spPr>
            <a:ln>
              <a:solidFill>
                <a:schemeClr val="bg1">
                  <a:lumMod val="85000"/>
                </a:schemeClr>
              </a:solidFill>
            </a:ln>
          </c:spPr>
        </c:majorGridlines>
        <c:numFmt formatCode="General" sourceLinked="1"/>
        <c:majorTickMark val="out"/>
        <c:minorTickMark val="in"/>
        <c:tickLblPos val="nextTo"/>
        <c:crossAx val="79202944"/>
        <c:crosses val="autoZero"/>
        <c:crossBetween val="midCat"/>
        <c:majorUnit val="0.4"/>
        <c:minorUnit val="0.2"/>
      </c:valAx>
      <c:spPr>
        <a:ln>
          <a:solidFill>
            <a:schemeClr val="tx1"/>
          </a:solidFill>
        </a:ln>
      </c:spPr>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'2010'!$H$1</c:f>
              <c:strCache>
                <c:ptCount val="1"/>
                <c:pt idx="0">
                  <c:v>ind6</c:v>
                </c:pt>
              </c:strCache>
            </c:strRef>
          </c:tx>
          <c:spPr>
            <a:solidFill>
              <a:schemeClr val="accent1"/>
            </a:solidFill>
            <a:ln>
              <a:noFill/>
            </a:ln>
            <a:effectLst/>
          </c:spPr>
          <c:invertIfNegative val="0"/>
          <c:cat>
            <c:strRef>
              <c:f>'2010'!$B$2:$B$34</c:f>
              <c:strCache>
                <c:ptCount val="33"/>
                <c:pt idx="0">
                  <c:v>Portugal</c:v>
                </c:pt>
                <c:pt idx="1">
                  <c:v>Sweden</c:v>
                </c:pt>
                <c:pt idx="2">
                  <c:v>Australia</c:v>
                </c:pt>
                <c:pt idx="3">
                  <c:v>Canada</c:v>
                </c:pt>
                <c:pt idx="4">
                  <c:v>Belgium</c:v>
                </c:pt>
                <c:pt idx="5">
                  <c:v>Luxembourg</c:v>
                </c:pt>
                <c:pt idx="6">
                  <c:v>Netherlands</c:v>
                </c:pt>
                <c:pt idx="7">
                  <c:v>Italy</c:v>
                </c:pt>
                <c:pt idx="8">
                  <c:v>United States</c:v>
                </c:pt>
                <c:pt idx="9">
                  <c:v>UK (Great Britain)</c:v>
                </c:pt>
                <c:pt idx="10">
                  <c:v>Germany</c:v>
                </c:pt>
                <c:pt idx="11">
                  <c:v>France</c:v>
                </c:pt>
                <c:pt idx="12">
                  <c:v>Ireland</c:v>
                </c:pt>
                <c:pt idx="13">
                  <c:v>Finland</c:v>
                </c:pt>
                <c:pt idx="14">
                  <c:v>Greece</c:v>
                </c:pt>
                <c:pt idx="15">
                  <c:v>Norway</c:v>
                </c:pt>
                <c:pt idx="16">
                  <c:v>Spain</c:v>
                </c:pt>
                <c:pt idx="17">
                  <c:v>Switzerland</c:v>
                </c:pt>
                <c:pt idx="18">
                  <c:v>Poland</c:v>
                </c:pt>
                <c:pt idx="19">
                  <c:v>Czech Republic</c:v>
                </c:pt>
                <c:pt idx="20">
                  <c:v>Denmark</c:v>
                </c:pt>
                <c:pt idx="21">
                  <c:v>Japan</c:v>
                </c:pt>
                <c:pt idx="22">
                  <c:v>Slovenia</c:v>
                </c:pt>
                <c:pt idx="23">
                  <c:v>Cyprus</c:v>
                </c:pt>
                <c:pt idx="24">
                  <c:v>Hungary</c:v>
                </c:pt>
                <c:pt idx="25">
                  <c:v>Romania</c:v>
                </c:pt>
                <c:pt idx="26">
                  <c:v>Slovakia</c:v>
                </c:pt>
                <c:pt idx="27">
                  <c:v>Malta</c:v>
                </c:pt>
                <c:pt idx="28">
                  <c:v>Bulgaria</c:v>
                </c:pt>
                <c:pt idx="29">
                  <c:v>Austria</c:v>
                </c:pt>
                <c:pt idx="30">
                  <c:v>Lithuania</c:v>
                </c:pt>
                <c:pt idx="31">
                  <c:v>Estonia</c:v>
                </c:pt>
                <c:pt idx="32">
                  <c:v>Latvia</c:v>
                </c:pt>
              </c:strCache>
            </c:strRef>
          </c:cat>
          <c:val>
            <c:numRef>
              <c:f>'2010'!$H$2:$H$34</c:f>
              <c:numCache>
                <c:formatCode>General</c:formatCode>
                <c:ptCount val="33"/>
                <c:pt idx="0">
                  <c:v>81.964285714285722</c:v>
                </c:pt>
                <c:pt idx="1">
                  <c:v>79.285714285714292</c:v>
                </c:pt>
                <c:pt idx="2">
                  <c:v>77.44047619047619</c:v>
                </c:pt>
                <c:pt idx="3">
                  <c:v>74.464285714285722</c:v>
                </c:pt>
                <c:pt idx="4">
                  <c:v>68.571428571428584</c:v>
                </c:pt>
                <c:pt idx="5">
                  <c:v>66.36904761904762</c:v>
                </c:pt>
                <c:pt idx="6">
                  <c:v>65.595238095238102</c:v>
                </c:pt>
                <c:pt idx="7">
                  <c:v>62.857142857142861</c:v>
                </c:pt>
                <c:pt idx="8">
                  <c:v>61.130952380952387</c:v>
                </c:pt>
                <c:pt idx="9">
                  <c:v>59.345238095238095</c:v>
                </c:pt>
                <c:pt idx="10">
                  <c:v>59.226190476190482</c:v>
                </c:pt>
                <c:pt idx="11">
                  <c:v>58.988095238095241</c:v>
                </c:pt>
                <c:pt idx="12">
                  <c:v>58.214285714285715</c:v>
                </c:pt>
                <c:pt idx="13">
                  <c:v>56.785714285714292</c:v>
                </c:pt>
                <c:pt idx="14">
                  <c:v>56.785714285714285</c:v>
                </c:pt>
                <c:pt idx="15">
                  <c:v>40.714285714285715</c:v>
                </c:pt>
                <c:pt idx="16">
                  <c:v>38.63095238095238</c:v>
                </c:pt>
                <c:pt idx="17">
                  <c:v>35.535714285714285</c:v>
                </c:pt>
                <c:pt idx="18">
                  <c:v>35</c:v>
                </c:pt>
                <c:pt idx="19">
                  <c:v>33.392857142857146</c:v>
                </c:pt>
                <c:pt idx="20">
                  <c:v>33.095238095238095</c:v>
                </c:pt>
                <c:pt idx="21">
                  <c:v>32.857142857142861</c:v>
                </c:pt>
                <c:pt idx="22">
                  <c:v>32.678571428571431</c:v>
                </c:pt>
                <c:pt idx="23">
                  <c:v>31.964285714285715</c:v>
                </c:pt>
                <c:pt idx="24">
                  <c:v>31.428571428571431</c:v>
                </c:pt>
                <c:pt idx="25">
                  <c:v>29.107142857142858</c:v>
                </c:pt>
                <c:pt idx="26">
                  <c:v>26.666666666666668</c:v>
                </c:pt>
                <c:pt idx="27">
                  <c:v>25.535714285714285</c:v>
                </c:pt>
                <c:pt idx="28">
                  <c:v>23.928571428571427</c:v>
                </c:pt>
                <c:pt idx="29">
                  <c:v>21.607142857142854</c:v>
                </c:pt>
                <c:pt idx="30">
                  <c:v>19.821428571428569</c:v>
                </c:pt>
                <c:pt idx="31">
                  <c:v>15.535714285714285</c:v>
                </c:pt>
                <c:pt idx="32">
                  <c:v>15.416666666666668</c:v>
                </c:pt>
              </c:numCache>
            </c:numRef>
          </c:val>
          <c:extLst>
            <c:ext xmlns:c16="http://schemas.microsoft.com/office/drawing/2014/chart" uri="{C3380CC4-5D6E-409C-BE32-E72D297353CC}">
              <c16:uniqueId val="{00000000-6E73-40F5-8610-D4A250DD1A72}"/>
            </c:ext>
          </c:extLst>
        </c:ser>
        <c:dLbls>
          <c:showLegendKey val="0"/>
          <c:showVal val="0"/>
          <c:showCatName val="0"/>
          <c:showSerName val="0"/>
          <c:showPercent val="0"/>
          <c:showBubbleSize val="0"/>
        </c:dLbls>
        <c:gapWidth val="219"/>
        <c:overlap val="-27"/>
        <c:axId val="1379563551"/>
        <c:axId val="1113055663"/>
      </c:barChart>
      <c:catAx>
        <c:axId val="1379563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13055663"/>
        <c:crosses val="autoZero"/>
        <c:auto val="1"/>
        <c:lblAlgn val="ctr"/>
        <c:lblOffset val="100"/>
        <c:noMultiLvlLbl val="0"/>
      </c:catAx>
      <c:valAx>
        <c:axId val="1113055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79563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DB1EE-CEE1-432A-ADBA-D8ABF8DFEED8}" type="datetimeFigureOut">
              <a:rPr lang="sk-SK" smtClean="0"/>
              <a:t>14. 12. 2024</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E520A5-EE13-40E9-B610-8D57F68329A8}" type="slidenum">
              <a:rPr lang="sk-SK" smtClean="0"/>
              <a:t>‹#›</a:t>
            </a:fld>
            <a:endParaRPr lang="sk-SK"/>
          </a:p>
        </p:txBody>
      </p:sp>
    </p:spTree>
    <p:extLst>
      <p:ext uri="{BB962C8B-B14F-4D97-AF65-F5344CB8AC3E}">
        <p14:creationId xmlns:p14="http://schemas.microsoft.com/office/powerpoint/2010/main" val="198920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56026B-1D13-4221-8022-750BD9F97F98}" type="slidenum">
              <a:rPr lang="en-US" smtClean="0"/>
              <a:t>1</a:t>
            </a:fld>
            <a:endParaRPr lang="en-US"/>
          </a:p>
        </p:txBody>
      </p:sp>
    </p:spTree>
    <p:extLst>
      <p:ext uri="{BB962C8B-B14F-4D97-AF65-F5344CB8AC3E}">
        <p14:creationId xmlns:p14="http://schemas.microsoft.com/office/powerpoint/2010/main" val="1732525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around 40% of Czech male immigrants, about 30% of Portuguese male immigrants and around 20% of Italian male immigrants held a name from the respective top three American names. In contrast, only 15% of US natives held any of the three top names</a:t>
            </a:r>
          </a:p>
        </p:txBody>
      </p:sp>
      <p:sp>
        <p:nvSpPr>
          <p:cNvPr id="4" name="Slide Number Placeholder 3"/>
          <p:cNvSpPr>
            <a:spLocks noGrp="1"/>
          </p:cNvSpPr>
          <p:nvPr>
            <p:ph type="sldNum" sz="quarter" idx="5"/>
          </p:nvPr>
        </p:nvSpPr>
        <p:spPr/>
        <p:txBody>
          <a:bodyPr/>
          <a:lstStyle/>
          <a:p>
            <a:fld id="{82E520A5-EE13-40E9-B610-8D57F68329A8}" type="slidenum">
              <a:rPr lang="sk-SK" smtClean="0"/>
              <a:t>5</a:t>
            </a:fld>
            <a:endParaRPr lang="sk-SK"/>
          </a:p>
        </p:txBody>
      </p:sp>
    </p:spTree>
    <p:extLst>
      <p:ext uri="{BB962C8B-B14F-4D97-AF65-F5344CB8AC3E}">
        <p14:creationId xmlns:p14="http://schemas.microsoft.com/office/powerpoint/2010/main" val="959846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E520A5-EE13-40E9-B610-8D57F68329A8}" type="slidenum">
              <a:rPr lang="sk-SK" smtClean="0"/>
              <a:t>16</a:t>
            </a:fld>
            <a:endParaRPr lang="sk-SK"/>
          </a:p>
        </p:txBody>
      </p:sp>
    </p:spTree>
    <p:extLst>
      <p:ext uri="{BB962C8B-B14F-4D97-AF65-F5344CB8AC3E}">
        <p14:creationId xmlns:p14="http://schemas.microsoft.com/office/powerpoint/2010/main" val="379404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unrestricted access to the local labor market </a:t>
            </a:r>
          </a:p>
        </p:txBody>
      </p:sp>
      <p:sp>
        <p:nvSpPr>
          <p:cNvPr id="4" name="Slide Number Placeholder 3"/>
          <p:cNvSpPr>
            <a:spLocks noGrp="1"/>
          </p:cNvSpPr>
          <p:nvPr>
            <p:ph type="sldNum" sz="quarter" idx="5"/>
          </p:nvPr>
        </p:nvSpPr>
        <p:spPr/>
        <p:txBody>
          <a:bodyPr/>
          <a:lstStyle/>
          <a:p>
            <a:fld id="{82E520A5-EE13-40E9-B610-8D57F68329A8}" type="slidenum">
              <a:rPr lang="sk-SK" smtClean="0"/>
              <a:t>18</a:t>
            </a:fld>
            <a:endParaRPr lang="sk-SK"/>
          </a:p>
        </p:txBody>
      </p:sp>
    </p:spTree>
    <p:extLst>
      <p:ext uri="{BB962C8B-B14F-4D97-AF65-F5344CB8AC3E}">
        <p14:creationId xmlns:p14="http://schemas.microsoft.com/office/powerpoint/2010/main" val="1250835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666666"/>
                </a:solidFill>
                <a:effectLst/>
                <a:latin typeface="Verdana" panose="020B0604030504040204" pitchFamily="34" charset="0"/>
              </a:rPr>
              <a:t>Note: What she is saying is that she opposes any attempt to make naturalization something you earn. Instead, it should just be given to you, so you can integrate, and make your demands on European society more freely.</a:t>
            </a:r>
            <a:endParaRPr lang="en-US" b="0" dirty="0"/>
          </a:p>
        </p:txBody>
      </p:sp>
      <p:sp>
        <p:nvSpPr>
          <p:cNvPr id="4" name="Slide Number Placeholder 3"/>
          <p:cNvSpPr>
            <a:spLocks noGrp="1"/>
          </p:cNvSpPr>
          <p:nvPr>
            <p:ph type="sldNum" sz="quarter" idx="5"/>
          </p:nvPr>
        </p:nvSpPr>
        <p:spPr/>
        <p:txBody>
          <a:bodyPr/>
          <a:lstStyle/>
          <a:p>
            <a:fld id="{82E520A5-EE13-40E9-B610-8D57F68329A8}" type="slidenum">
              <a:rPr lang="sk-SK" smtClean="0"/>
              <a:t>19</a:t>
            </a:fld>
            <a:endParaRPr lang="sk-SK"/>
          </a:p>
        </p:txBody>
      </p:sp>
    </p:spTree>
    <p:extLst>
      <p:ext uri="{BB962C8B-B14F-4D97-AF65-F5344CB8AC3E}">
        <p14:creationId xmlns:p14="http://schemas.microsoft.com/office/powerpoint/2010/main" val="692915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identiffcation</a:t>
            </a:r>
            <a:r>
              <a:rPr lang="en-US" dirty="0"/>
              <a:t> strategy relies on the fact that the reform was unanticipated at the time of marriage: any couple married before the announcement of the reform in March 2006 expected to wait only two years after marriage to be eligible to apply for naturalization. Hence, there is no reason to expect mixed married couples before and after 2004 to be any di</a:t>
            </a:r>
            <a:br>
              <a:rPr lang="en-US" dirty="0"/>
            </a:br>
            <a:r>
              <a:rPr lang="en-US" dirty="0" err="1"/>
              <a:t>erent</a:t>
            </a:r>
            <a:r>
              <a:rPr lang="en-US" dirty="0"/>
              <a:t> except for their differential probability of obtaining the nationality, due to this exogenous shock. </a:t>
            </a:r>
          </a:p>
        </p:txBody>
      </p:sp>
      <p:sp>
        <p:nvSpPr>
          <p:cNvPr id="4" name="Slide Number Placeholder 3"/>
          <p:cNvSpPr>
            <a:spLocks noGrp="1"/>
          </p:cNvSpPr>
          <p:nvPr>
            <p:ph type="sldNum" sz="quarter" idx="5"/>
          </p:nvPr>
        </p:nvSpPr>
        <p:spPr/>
        <p:txBody>
          <a:bodyPr/>
          <a:lstStyle/>
          <a:p>
            <a:fld id="{82E520A5-EE13-40E9-B610-8D57F68329A8}" type="slidenum">
              <a:rPr lang="sk-SK" smtClean="0"/>
              <a:t>20</a:t>
            </a:fld>
            <a:endParaRPr lang="sk-SK"/>
          </a:p>
        </p:txBody>
      </p:sp>
    </p:spTree>
    <p:extLst>
      <p:ext uri="{BB962C8B-B14F-4D97-AF65-F5344CB8AC3E}">
        <p14:creationId xmlns:p14="http://schemas.microsoft.com/office/powerpoint/2010/main" val="62148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14. 12. 2024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76082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14. 12. 2024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247289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14. 12. 2024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46980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k-SK"/>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14. 12. 2024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43135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493B94-8151-4FF0-8F3B-277A9B1685F0}" type="datetimeFigureOut">
              <a:rPr lang="sk-SK" smtClean="0"/>
              <a:t>14. 12. 2024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65042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5" name="Date Placeholder 4"/>
          <p:cNvSpPr>
            <a:spLocks noGrp="1"/>
          </p:cNvSpPr>
          <p:nvPr>
            <p:ph type="dt" sz="half" idx="10"/>
          </p:nvPr>
        </p:nvSpPr>
        <p:spPr/>
        <p:txBody>
          <a:bodyPr/>
          <a:lstStyle/>
          <a:p>
            <a:fld id="{6D493B94-8151-4FF0-8F3B-277A9B1685F0}" type="datetimeFigureOut">
              <a:rPr lang="sk-SK" smtClean="0"/>
              <a:t>14. 12. 2024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24789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7" name="Date Placeholder 6"/>
          <p:cNvSpPr>
            <a:spLocks noGrp="1"/>
          </p:cNvSpPr>
          <p:nvPr>
            <p:ph type="dt" sz="half" idx="10"/>
          </p:nvPr>
        </p:nvSpPr>
        <p:spPr/>
        <p:txBody>
          <a:bodyPr/>
          <a:lstStyle/>
          <a:p>
            <a:fld id="{6D493B94-8151-4FF0-8F3B-277A9B1685F0}" type="datetimeFigureOut">
              <a:rPr lang="sk-SK" smtClean="0"/>
              <a:t>14. 12. 2024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622081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k-SK"/>
          </a:p>
        </p:txBody>
      </p:sp>
      <p:sp>
        <p:nvSpPr>
          <p:cNvPr id="3" name="Date Placeholder 2"/>
          <p:cNvSpPr>
            <a:spLocks noGrp="1"/>
          </p:cNvSpPr>
          <p:nvPr>
            <p:ph type="dt" sz="half" idx="10"/>
          </p:nvPr>
        </p:nvSpPr>
        <p:spPr/>
        <p:txBody>
          <a:bodyPr/>
          <a:lstStyle/>
          <a:p>
            <a:fld id="{6D493B94-8151-4FF0-8F3B-277A9B1685F0}" type="datetimeFigureOut">
              <a:rPr lang="sk-SK" smtClean="0"/>
              <a:t>14. 12. 2024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61755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93B94-8151-4FF0-8F3B-277A9B1685F0}" type="datetimeFigureOut">
              <a:rPr lang="sk-SK" smtClean="0"/>
              <a:t>14. 12. 2024</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99277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493B94-8151-4FF0-8F3B-277A9B1685F0}" type="datetimeFigureOut">
              <a:rPr lang="sk-SK" smtClean="0"/>
              <a:t>14. 12. 2024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243705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493B94-8151-4FF0-8F3B-277A9B1685F0}" type="datetimeFigureOut">
              <a:rPr lang="sk-SK" smtClean="0"/>
              <a:t>14. 12. 2024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414331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93B94-8151-4FF0-8F3B-277A9B1685F0}" type="datetimeFigureOut">
              <a:rPr lang="sk-SK" smtClean="0"/>
              <a:t>14. 12. 2024</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438C4-6BC6-4762-9A62-ED82485FA115}" type="slidenum">
              <a:rPr lang="sk-SK" smtClean="0"/>
              <a:t>‹#›</a:t>
            </a:fld>
            <a:endParaRPr lang="sk-SK"/>
          </a:p>
        </p:txBody>
      </p:sp>
    </p:spTree>
    <p:extLst>
      <p:ext uri="{BB962C8B-B14F-4D97-AF65-F5344CB8AC3E}">
        <p14:creationId xmlns:p14="http://schemas.microsoft.com/office/powerpoint/2010/main" val="1059365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ipex.eu/access-nationality"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ebookcentral.proquest.com/lib/masaryk-ebooks/detail.action?docID=637853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611" y="260648"/>
            <a:ext cx="8710314" cy="1470025"/>
          </a:xfrm>
        </p:spPr>
        <p:txBody>
          <a:bodyPr>
            <a:noAutofit/>
          </a:bodyPr>
          <a:lstStyle/>
          <a:p>
            <a:r>
              <a:rPr lang="en-US" sz="3600" b="1" dirty="0">
                <a:solidFill>
                  <a:schemeClr val="bg1">
                    <a:lumMod val="75000"/>
                  </a:schemeClr>
                </a:solidFill>
              </a:rPr>
              <a:t>Applied Research in Public Policy Making</a:t>
            </a:r>
            <a:br>
              <a:rPr lang="en-US" sz="3600" b="1" dirty="0">
                <a:solidFill>
                  <a:schemeClr val="bg1">
                    <a:lumMod val="75000"/>
                  </a:schemeClr>
                </a:solidFill>
              </a:rPr>
            </a:br>
            <a:r>
              <a:rPr lang="en-US" sz="3600" b="1" dirty="0">
                <a:solidFill>
                  <a:schemeClr val="bg1">
                    <a:lumMod val="75000"/>
                  </a:schemeClr>
                </a:solidFill>
              </a:rPr>
              <a:t>Fall 2024</a:t>
            </a:r>
            <a:endParaRPr lang="cs-CZ" sz="3600" dirty="0">
              <a:solidFill>
                <a:schemeClr val="bg1">
                  <a:lumMod val="75000"/>
                </a:schemeClr>
              </a:solidFill>
            </a:endParaRPr>
          </a:p>
        </p:txBody>
      </p:sp>
      <p:sp>
        <p:nvSpPr>
          <p:cNvPr id="3" name="Subtitle 2"/>
          <p:cNvSpPr>
            <a:spLocks noGrp="1"/>
          </p:cNvSpPr>
          <p:nvPr>
            <p:ph type="subTitle" idx="1"/>
          </p:nvPr>
        </p:nvSpPr>
        <p:spPr>
          <a:xfrm>
            <a:off x="1627584" y="5157192"/>
            <a:ext cx="6400800" cy="1201688"/>
          </a:xfrm>
        </p:spPr>
        <p:txBody>
          <a:bodyPr/>
          <a:lstStyle/>
          <a:p>
            <a:r>
              <a:rPr lang="en-US" dirty="0"/>
              <a:t>Martin GUZI</a:t>
            </a:r>
          </a:p>
          <a:p>
            <a:r>
              <a:rPr lang="en-US" dirty="0"/>
              <a:t>martin.guzi@econ.muni.cz</a:t>
            </a:r>
          </a:p>
        </p:txBody>
      </p:sp>
      <p:sp>
        <p:nvSpPr>
          <p:cNvPr id="4" name="TextBox 3"/>
          <p:cNvSpPr txBox="1"/>
          <p:nvPr/>
        </p:nvSpPr>
        <p:spPr>
          <a:xfrm>
            <a:off x="809032" y="2204864"/>
            <a:ext cx="7992888" cy="2062103"/>
          </a:xfrm>
          <a:prstGeom prst="rect">
            <a:avLst/>
          </a:prstGeom>
          <a:noFill/>
        </p:spPr>
        <p:txBody>
          <a:bodyPr wrap="square" rtlCol="0">
            <a:spAutoFit/>
          </a:bodyPr>
          <a:lstStyle/>
          <a:p>
            <a:pPr algn="ctr"/>
            <a:r>
              <a:rPr lang="en-US" sz="4800" b="1" dirty="0"/>
              <a:t>Integration of immigrants </a:t>
            </a:r>
            <a:br>
              <a:rPr lang="en-US" sz="4800" b="1" dirty="0"/>
            </a:br>
            <a:r>
              <a:rPr lang="en-US" sz="4800" b="1" dirty="0"/>
              <a:t>in the </a:t>
            </a:r>
            <a:r>
              <a:rPr lang="en-US" sz="4800" b="1" dirty="0" err="1"/>
              <a:t>labour</a:t>
            </a:r>
            <a:r>
              <a:rPr lang="en-US" sz="4800" b="1" dirty="0"/>
              <a:t> market</a:t>
            </a:r>
            <a:endParaRPr lang="en-US" sz="4800" dirty="0"/>
          </a:p>
          <a:p>
            <a:pPr algn="ctr"/>
            <a:r>
              <a:rPr lang="en-US" sz="3200"/>
              <a:t>Week 3</a:t>
            </a:r>
            <a:endParaRPr lang="en-US" sz="3200" dirty="0"/>
          </a:p>
        </p:txBody>
      </p:sp>
    </p:spTree>
    <p:extLst>
      <p:ext uri="{BB962C8B-B14F-4D97-AF65-F5344CB8AC3E}">
        <p14:creationId xmlns:p14="http://schemas.microsoft.com/office/powerpoint/2010/main" val="239820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composition of foreign-born population by origin in EU-15</a:t>
            </a:r>
            <a:endParaRPr lang="sk-SK" dirty="0"/>
          </a:p>
        </p:txBody>
      </p:sp>
      <p:graphicFrame>
        <p:nvGraphicFramePr>
          <p:cNvPr id="4" name="Chart 3"/>
          <p:cNvGraphicFramePr/>
          <p:nvPr/>
        </p:nvGraphicFramePr>
        <p:xfrm>
          <a:off x="745970" y="1339580"/>
          <a:ext cx="7627508" cy="496974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770522" y="6309320"/>
            <a:ext cx="6777372" cy="461665"/>
          </a:xfrm>
          <a:prstGeom prst="rect">
            <a:avLst/>
          </a:prstGeom>
        </p:spPr>
        <p:txBody>
          <a:bodyPr wrap="square">
            <a:spAutoFit/>
          </a:bodyPr>
          <a:lstStyle/>
          <a:p>
            <a:r>
              <a:rPr lang="en-US" sz="1200" dirty="0"/>
              <a:t>Source: Based on EU-LFS 2004-2014 data</a:t>
            </a:r>
            <a:endParaRPr lang="sk-SK" sz="1200" dirty="0"/>
          </a:p>
          <a:p>
            <a:r>
              <a:rPr lang="en-US" sz="1200" dirty="0"/>
              <a:t>Note: Shares add up to unity. Immigrants are recognized by the country of birth or nationality (Germany). </a:t>
            </a:r>
            <a:endParaRPr lang="sk-SK" sz="1200" dirty="0"/>
          </a:p>
        </p:txBody>
      </p:sp>
    </p:spTree>
    <p:extLst>
      <p:ext uri="{BB962C8B-B14F-4D97-AF65-F5344CB8AC3E}">
        <p14:creationId xmlns:p14="http://schemas.microsoft.com/office/powerpoint/2010/main" val="230377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8" y="332656"/>
            <a:ext cx="9083352" cy="1143000"/>
          </a:xfrm>
        </p:spPr>
        <p:txBody>
          <a:bodyPr>
            <a:noAutofit/>
          </a:bodyPr>
          <a:lstStyle/>
          <a:p>
            <a:r>
              <a:rPr lang="en-US" sz="2400" dirty="0"/>
              <a:t>Immigrant to native ratio of </a:t>
            </a:r>
            <a:r>
              <a:rPr lang="en-US" sz="2400" b="1" dirty="0"/>
              <a:t>employment rates </a:t>
            </a:r>
            <a:r>
              <a:rPr lang="en-US" sz="2400" dirty="0"/>
              <a:t>in the EU-15 for various immigrant groups (ratio 1 means immigrants are similar to natives)</a:t>
            </a:r>
          </a:p>
        </p:txBody>
      </p:sp>
      <p:graphicFrame>
        <p:nvGraphicFramePr>
          <p:cNvPr id="5" name="Chart 4"/>
          <p:cNvGraphicFramePr/>
          <p:nvPr>
            <p:extLst>
              <p:ext uri="{D42A27DB-BD31-4B8C-83A1-F6EECF244321}">
                <p14:modId xmlns:p14="http://schemas.microsoft.com/office/powerpoint/2010/main" val="3618966872"/>
              </p:ext>
            </p:extLst>
          </p:nvPr>
        </p:nvGraphicFramePr>
        <p:xfrm>
          <a:off x="365842" y="1359508"/>
          <a:ext cx="8454630" cy="509382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B7B68B95-2ABD-71A0-6A20-82067D0FD520}"/>
              </a:ext>
            </a:extLst>
          </p:cNvPr>
          <p:cNvSpPr txBox="1"/>
          <p:nvPr/>
        </p:nvSpPr>
        <p:spPr>
          <a:xfrm>
            <a:off x="344685" y="6460604"/>
            <a:ext cx="4622800" cy="369332"/>
          </a:xfrm>
          <a:prstGeom prst="rect">
            <a:avLst/>
          </a:prstGeom>
          <a:noFill/>
        </p:spPr>
        <p:txBody>
          <a:bodyPr wrap="square">
            <a:spAutoFit/>
          </a:bodyPr>
          <a:lstStyle/>
          <a:p>
            <a:r>
              <a:rPr lang="en-US" sz="1800" dirty="0"/>
              <a:t>Source: Based on EU-LFS 2004-2014 data</a:t>
            </a:r>
            <a:endParaRPr lang="sk-SK" sz="1800" dirty="0"/>
          </a:p>
        </p:txBody>
      </p:sp>
    </p:spTree>
    <p:extLst>
      <p:ext uri="{BB962C8B-B14F-4D97-AF65-F5344CB8AC3E}">
        <p14:creationId xmlns:p14="http://schemas.microsoft.com/office/powerpoint/2010/main" val="85536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Immigrant to native ratio of </a:t>
            </a:r>
            <a:r>
              <a:rPr lang="en-US" sz="2400" b="1" dirty="0"/>
              <a:t>unemployment rates </a:t>
            </a:r>
            <a:r>
              <a:rPr lang="en-US" sz="2400" dirty="0"/>
              <a:t>in the EU-15 for various immigrant groups </a:t>
            </a:r>
          </a:p>
        </p:txBody>
      </p:sp>
      <p:graphicFrame>
        <p:nvGraphicFramePr>
          <p:cNvPr id="4" name="Chart 3"/>
          <p:cNvGraphicFramePr/>
          <p:nvPr/>
        </p:nvGraphicFramePr>
        <p:xfrm>
          <a:off x="381961" y="1290321"/>
          <a:ext cx="8446080" cy="508633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2CC54BC-82B4-8609-9177-3E9BD15D81CD}"/>
              </a:ext>
            </a:extLst>
          </p:cNvPr>
          <p:cNvSpPr txBox="1"/>
          <p:nvPr/>
        </p:nvSpPr>
        <p:spPr>
          <a:xfrm>
            <a:off x="323528" y="6488668"/>
            <a:ext cx="4572000" cy="369332"/>
          </a:xfrm>
          <a:prstGeom prst="rect">
            <a:avLst/>
          </a:prstGeom>
          <a:noFill/>
        </p:spPr>
        <p:txBody>
          <a:bodyPr wrap="square">
            <a:spAutoFit/>
          </a:bodyPr>
          <a:lstStyle/>
          <a:p>
            <a:r>
              <a:rPr lang="en-US" sz="1800" dirty="0"/>
              <a:t>Source: Based on EU-LFS 2004-2014 data</a:t>
            </a:r>
            <a:endParaRPr lang="sk-SK" sz="1800" dirty="0"/>
          </a:p>
        </p:txBody>
      </p:sp>
    </p:spTree>
    <p:extLst>
      <p:ext uri="{BB962C8B-B14F-4D97-AF65-F5344CB8AC3E}">
        <p14:creationId xmlns:p14="http://schemas.microsoft.com/office/powerpoint/2010/main" val="2792832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Immigrant to native ratio of the proportion of workers </a:t>
            </a:r>
            <a:br>
              <a:rPr lang="en-US" sz="2400" dirty="0"/>
            </a:br>
            <a:r>
              <a:rPr lang="en-US" sz="2400" dirty="0"/>
              <a:t>who </a:t>
            </a:r>
            <a:r>
              <a:rPr lang="en-US" sz="2400" b="1" dirty="0"/>
              <a:t>look for another job</a:t>
            </a:r>
          </a:p>
        </p:txBody>
      </p:sp>
      <p:graphicFrame>
        <p:nvGraphicFramePr>
          <p:cNvPr id="5" name="Chart 4"/>
          <p:cNvGraphicFramePr/>
          <p:nvPr/>
        </p:nvGraphicFramePr>
        <p:xfrm>
          <a:off x="218651" y="1259841"/>
          <a:ext cx="8647420" cy="51884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F6458A0A-98AF-FA21-24FB-93945809CF9A}"/>
              </a:ext>
            </a:extLst>
          </p:cNvPr>
          <p:cNvSpPr txBox="1"/>
          <p:nvPr/>
        </p:nvSpPr>
        <p:spPr>
          <a:xfrm>
            <a:off x="277929" y="6470764"/>
            <a:ext cx="4572000" cy="369332"/>
          </a:xfrm>
          <a:prstGeom prst="rect">
            <a:avLst/>
          </a:prstGeom>
          <a:noFill/>
        </p:spPr>
        <p:txBody>
          <a:bodyPr wrap="square">
            <a:spAutoFit/>
          </a:bodyPr>
          <a:lstStyle/>
          <a:p>
            <a:r>
              <a:rPr lang="en-US" sz="1800" dirty="0"/>
              <a:t>Source: Based on EU-LFS 2004-2014 data</a:t>
            </a:r>
            <a:endParaRPr lang="sk-SK" sz="1800" dirty="0"/>
          </a:p>
        </p:txBody>
      </p:sp>
    </p:spTree>
    <p:extLst>
      <p:ext uri="{BB962C8B-B14F-4D97-AF65-F5344CB8AC3E}">
        <p14:creationId xmlns:p14="http://schemas.microsoft.com/office/powerpoint/2010/main" val="1005935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Immigrant to native ratio of workforce </a:t>
            </a:r>
            <a:br>
              <a:rPr lang="en-US" sz="2400" dirty="0"/>
            </a:br>
            <a:r>
              <a:rPr lang="en-US" sz="2400" b="1" dirty="0"/>
              <a:t>without a job for more than 11 months</a:t>
            </a:r>
            <a:endParaRPr lang="sk-SK" sz="2400" b="1" dirty="0"/>
          </a:p>
        </p:txBody>
      </p:sp>
      <p:graphicFrame>
        <p:nvGraphicFramePr>
          <p:cNvPr id="5" name="Chart 4"/>
          <p:cNvGraphicFramePr/>
          <p:nvPr/>
        </p:nvGraphicFramePr>
        <p:xfrm>
          <a:off x="492409" y="1238226"/>
          <a:ext cx="8275672" cy="53478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350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Immigrant to native ratio of proportion of workers who </a:t>
            </a:r>
            <a:br>
              <a:rPr lang="en-US" sz="2400" dirty="0"/>
            </a:br>
            <a:r>
              <a:rPr lang="en-US" sz="2400" b="1" dirty="0"/>
              <a:t>changed industry during the previous year </a:t>
            </a:r>
            <a:endParaRPr lang="sk-SK" sz="2400" b="1" dirty="0"/>
          </a:p>
        </p:txBody>
      </p:sp>
      <p:graphicFrame>
        <p:nvGraphicFramePr>
          <p:cNvPr id="4" name="Chart 3"/>
          <p:cNvGraphicFramePr/>
          <p:nvPr/>
        </p:nvGraphicFramePr>
        <p:xfrm>
          <a:off x="235011" y="1131284"/>
          <a:ext cx="8756590" cy="542786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9001B86B-303D-4B5F-BF84-31AD8F07ACD1}"/>
              </a:ext>
            </a:extLst>
          </p:cNvPr>
          <p:cNvPicPr>
            <a:picLocks noChangeAspect="1"/>
          </p:cNvPicPr>
          <p:nvPr/>
        </p:nvPicPr>
        <p:blipFill>
          <a:blip r:embed="rId3"/>
          <a:stretch>
            <a:fillRect/>
          </a:stretch>
        </p:blipFill>
        <p:spPr>
          <a:xfrm>
            <a:off x="4155510" y="1417638"/>
            <a:ext cx="3061653" cy="1579314"/>
          </a:xfrm>
          <a:prstGeom prst="rect">
            <a:avLst/>
          </a:prstGeom>
        </p:spPr>
      </p:pic>
    </p:spTree>
    <p:extLst>
      <p:ext uri="{BB962C8B-B14F-4D97-AF65-F5344CB8AC3E}">
        <p14:creationId xmlns:p14="http://schemas.microsoft.com/office/powerpoint/2010/main" val="1096514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of mobile workforce in the EU</a:t>
            </a:r>
          </a:p>
        </p:txBody>
      </p:sp>
      <p:sp>
        <p:nvSpPr>
          <p:cNvPr id="3" name="Content Placeholder 2"/>
          <p:cNvSpPr>
            <a:spLocks noGrp="1"/>
          </p:cNvSpPr>
          <p:nvPr>
            <p:ph idx="1"/>
          </p:nvPr>
        </p:nvSpPr>
        <p:spPr>
          <a:xfrm>
            <a:off x="457200" y="1600200"/>
            <a:ext cx="8363272" cy="4853136"/>
          </a:xfrm>
        </p:spPr>
        <p:txBody>
          <a:bodyPr>
            <a:noAutofit/>
          </a:bodyPr>
          <a:lstStyle/>
          <a:p>
            <a:pPr>
              <a:lnSpc>
                <a:spcPct val="114000"/>
              </a:lnSpc>
            </a:pPr>
            <a:r>
              <a:rPr lang="en-US" sz="2400" dirty="0"/>
              <a:t>Benefits of brain circulation in an enlarged EU.</a:t>
            </a:r>
          </a:p>
          <a:p>
            <a:pPr>
              <a:lnSpc>
                <a:spcPct val="114000"/>
              </a:lnSpc>
            </a:pPr>
            <a:r>
              <a:rPr lang="en-US" sz="2400" dirty="0"/>
              <a:t>Improves allocative efficiency and </a:t>
            </a:r>
            <a:r>
              <a:rPr lang="en-US" sz="2400" dirty="0" err="1"/>
              <a:t>labour</a:t>
            </a:r>
            <a:r>
              <a:rPr lang="en-US" sz="2400" dirty="0"/>
              <a:t>-market flexibility.</a:t>
            </a:r>
            <a:br>
              <a:rPr lang="en-US" sz="2400" dirty="0"/>
            </a:br>
            <a:r>
              <a:rPr lang="en-US" sz="2400" dirty="0"/>
              <a:t>(e.g. economic growth lowers unemployment)</a:t>
            </a:r>
          </a:p>
          <a:p>
            <a:pPr>
              <a:lnSpc>
                <a:spcPct val="114000"/>
              </a:lnSpc>
            </a:pPr>
            <a:r>
              <a:rPr lang="en-US" sz="2400" dirty="0"/>
              <a:t>Equalizes labor-market conditions across regions</a:t>
            </a:r>
            <a:br>
              <a:rPr lang="en-US" sz="2400" dirty="0"/>
            </a:br>
            <a:r>
              <a:rPr lang="en-US" sz="2400" dirty="0"/>
              <a:t>(e.g. when workers move from depressed regions to prosperous ones)</a:t>
            </a:r>
          </a:p>
          <a:p>
            <a:pPr>
              <a:lnSpc>
                <a:spcPct val="114000"/>
              </a:lnSpc>
            </a:pPr>
            <a:r>
              <a:rPr lang="en-US" sz="2400" dirty="0"/>
              <a:t>Mobility strengthens the social fabric and improves cohesion in the EU (natives may also change over time in response to migration).</a:t>
            </a:r>
          </a:p>
          <a:p>
            <a:pPr>
              <a:lnSpc>
                <a:spcPct val="114000"/>
              </a:lnSpc>
            </a:pPr>
            <a:r>
              <a:rPr lang="en-US" sz="2400" dirty="0"/>
              <a:t>Triple-Win Migration</a:t>
            </a:r>
          </a:p>
        </p:txBody>
      </p:sp>
    </p:spTree>
    <p:extLst>
      <p:ext uri="{BB962C8B-B14F-4D97-AF65-F5344CB8AC3E}">
        <p14:creationId xmlns:p14="http://schemas.microsoft.com/office/powerpoint/2010/main" val="292300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Migrants go where jobs are – the case of Ireland</a:t>
            </a:r>
          </a:p>
        </p:txBody>
      </p:sp>
      <p:sp>
        <p:nvSpPr>
          <p:cNvPr id="3" name="Content Placeholder 2"/>
          <p:cNvSpPr>
            <a:spLocks noGrp="1"/>
          </p:cNvSpPr>
          <p:nvPr>
            <p:ph idx="1"/>
          </p:nvPr>
        </p:nvSpPr>
        <p:spPr>
          <a:xfrm>
            <a:off x="4716016" y="1417638"/>
            <a:ext cx="4320480" cy="4881141"/>
          </a:xfrm>
        </p:spPr>
        <p:txBody>
          <a:bodyPr>
            <a:normAutofit lnSpcReduction="10000"/>
          </a:bodyPr>
          <a:lstStyle/>
          <a:p>
            <a:r>
              <a:rPr lang="en-US" sz="2000" dirty="0"/>
              <a:t>Rapidly growing Irish economy (termed the ‘Celtic Tiger’) in late 90s and early 00s, resulted in prosperity and net immigration.</a:t>
            </a:r>
          </a:p>
          <a:p>
            <a:r>
              <a:rPr lang="en-US" sz="2000" dirty="0"/>
              <a:t>In June 2009 due to the country’s recession Ireland tighten its work permit system.</a:t>
            </a:r>
          </a:p>
          <a:p>
            <a:endParaRPr lang="en-US" sz="2000" dirty="0"/>
          </a:p>
          <a:p>
            <a:r>
              <a:rPr lang="en-US" sz="2000" dirty="0"/>
              <a:t>Fewer Irish emigrating</a:t>
            </a:r>
          </a:p>
          <a:p>
            <a:r>
              <a:rPr lang="en-US" sz="2000" dirty="0"/>
              <a:t>Nine years after crash and the pain of forced emigration, more Irish citizens are coming home (from AU, CA, UK, US), than moving abroad.</a:t>
            </a:r>
          </a:p>
          <a:p>
            <a:endParaRPr lang="en-US" sz="2000" dirty="0"/>
          </a:p>
          <a:p>
            <a:r>
              <a:rPr lang="en-US" sz="2000" dirty="0"/>
              <a:t>12.7% population are foreign nationals in 2019.</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72742"/>
            <a:ext cx="4810620" cy="4810620"/>
          </a:xfrm>
          <a:prstGeom prst="rect">
            <a:avLst/>
          </a:prstGeom>
        </p:spPr>
      </p:pic>
    </p:spTree>
    <p:extLst>
      <p:ext uri="{BB962C8B-B14F-4D97-AF65-F5344CB8AC3E}">
        <p14:creationId xmlns:p14="http://schemas.microsoft.com/office/powerpoint/2010/main" val="4073272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0BB23-4C9D-45F6-9F28-14C2AF4693B9}"/>
              </a:ext>
            </a:extLst>
          </p:cNvPr>
          <p:cNvSpPr>
            <a:spLocks noGrp="1"/>
          </p:cNvSpPr>
          <p:nvPr>
            <p:ph type="title"/>
          </p:nvPr>
        </p:nvSpPr>
        <p:spPr>
          <a:xfrm>
            <a:off x="457200" y="116632"/>
            <a:ext cx="8229600" cy="1143000"/>
          </a:xfrm>
        </p:spPr>
        <p:txBody>
          <a:bodyPr>
            <a:noAutofit/>
          </a:bodyPr>
          <a:lstStyle/>
          <a:p>
            <a:r>
              <a:rPr lang="en-US" sz="3200" b="1" dirty="0"/>
              <a:t>Access to citizenship and its impact on immigrant integration</a:t>
            </a:r>
          </a:p>
        </p:txBody>
      </p:sp>
      <p:sp>
        <p:nvSpPr>
          <p:cNvPr id="3" name="Content Placeholder 2">
            <a:extLst>
              <a:ext uri="{FF2B5EF4-FFF2-40B4-BE49-F238E27FC236}">
                <a16:creationId xmlns:a16="http://schemas.microsoft.com/office/drawing/2014/main" id="{7BE151B1-1914-4E62-9F2B-CD68BBC20ACB}"/>
              </a:ext>
            </a:extLst>
          </p:cNvPr>
          <p:cNvSpPr>
            <a:spLocks noGrp="1"/>
          </p:cNvSpPr>
          <p:nvPr>
            <p:ph idx="1"/>
          </p:nvPr>
        </p:nvSpPr>
        <p:spPr>
          <a:xfrm>
            <a:off x="282352" y="1166018"/>
            <a:ext cx="8579296" cy="4525963"/>
          </a:xfrm>
        </p:spPr>
        <p:txBody>
          <a:bodyPr>
            <a:normAutofit/>
          </a:bodyPr>
          <a:lstStyle/>
          <a:p>
            <a:r>
              <a:rPr lang="en-US" sz="2800" dirty="0"/>
              <a:t>Naturalization can lead to better economic integration. </a:t>
            </a:r>
          </a:p>
          <a:p>
            <a:r>
              <a:rPr lang="en-US" sz="2800" dirty="0"/>
              <a:t>Some professions in public sectors are not accessible to foreigners (20 % in France, </a:t>
            </a:r>
            <a:r>
              <a:rPr lang="en-US" sz="2800" dirty="0" err="1"/>
              <a:t>Fougere</a:t>
            </a:r>
            <a:r>
              <a:rPr lang="en-US" sz="2800" dirty="0"/>
              <a:t> and Safi, 2009)</a:t>
            </a:r>
          </a:p>
          <a:p>
            <a:r>
              <a:rPr lang="en-US" sz="2800" dirty="0"/>
              <a:t>Nationality in CV helps applicants with foreign-sounding names (removes discrimination)</a:t>
            </a:r>
          </a:p>
          <a:p>
            <a:r>
              <a:rPr lang="en-US" sz="2800" dirty="0"/>
              <a:t>Rules of naturalization process vary across destinations</a:t>
            </a:r>
          </a:p>
          <a:p>
            <a:endParaRPr lang="en-US" sz="2800" dirty="0"/>
          </a:p>
          <a:p>
            <a:endParaRPr lang="en-US" sz="2800" dirty="0"/>
          </a:p>
        </p:txBody>
      </p:sp>
      <p:graphicFrame>
        <p:nvGraphicFramePr>
          <p:cNvPr id="4" name="Chart 3">
            <a:extLst>
              <a:ext uri="{FF2B5EF4-FFF2-40B4-BE49-F238E27FC236}">
                <a16:creationId xmlns:a16="http://schemas.microsoft.com/office/drawing/2014/main" id="{A45EF110-7621-4C7D-BF36-2C558FCACD4F}"/>
              </a:ext>
            </a:extLst>
          </p:cNvPr>
          <p:cNvGraphicFramePr>
            <a:graphicFrameLocks/>
          </p:cNvGraphicFramePr>
          <p:nvPr>
            <p:extLst>
              <p:ext uri="{D42A27DB-BD31-4B8C-83A1-F6EECF244321}">
                <p14:modId xmlns:p14="http://schemas.microsoft.com/office/powerpoint/2010/main" val="2473951401"/>
              </p:ext>
            </p:extLst>
          </p:nvPr>
        </p:nvGraphicFramePr>
        <p:xfrm>
          <a:off x="683568" y="4149080"/>
          <a:ext cx="7200800" cy="27089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1820C89-EDB8-449A-BC9C-735DCFCE0AAE}"/>
              </a:ext>
            </a:extLst>
          </p:cNvPr>
          <p:cNvSpPr txBox="1"/>
          <p:nvPr/>
        </p:nvSpPr>
        <p:spPr>
          <a:xfrm>
            <a:off x="4104456" y="4211796"/>
            <a:ext cx="4572000" cy="369332"/>
          </a:xfrm>
          <a:prstGeom prst="rect">
            <a:avLst/>
          </a:prstGeom>
          <a:noFill/>
        </p:spPr>
        <p:txBody>
          <a:bodyPr wrap="square">
            <a:spAutoFit/>
          </a:bodyPr>
          <a:lstStyle/>
          <a:p>
            <a:r>
              <a:rPr lang="en-US" dirty="0"/>
              <a:t>MIPEX Index: Access to nationality, 2010</a:t>
            </a:r>
          </a:p>
        </p:txBody>
      </p:sp>
      <p:sp>
        <p:nvSpPr>
          <p:cNvPr id="7" name="TextBox 6">
            <a:extLst>
              <a:ext uri="{FF2B5EF4-FFF2-40B4-BE49-F238E27FC236}">
                <a16:creationId xmlns:a16="http://schemas.microsoft.com/office/drawing/2014/main" id="{0F04052A-8B85-9E9A-945C-C6F358748133}"/>
              </a:ext>
            </a:extLst>
          </p:cNvPr>
          <p:cNvSpPr txBox="1"/>
          <p:nvPr/>
        </p:nvSpPr>
        <p:spPr>
          <a:xfrm>
            <a:off x="6174432" y="6536264"/>
            <a:ext cx="4572000" cy="584775"/>
          </a:xfrm>
          <a:prstGeom prst="rect">
            <a:avLst/>
          </a:prstGeom>
          <a:noFill/>
        </p:spPr>
        <p:txBody>
          <a:bodyPr wrap="square">
            <a:spAutoFit/>
          </a:bodyPr>
          <a:lstStyle/>
          <a:p>
            <a:r>
              <a:rPr lang="cs-CZ" sz="1400" dirty="0">
                <a:hlinkClick r:id="rId4"/>
              </a:rPr>
              <a:t>https://mipex.eu/access-nationality</a:t>
            </a:r>
            <a:endParaRPr lang="en-US" sz="1400" dirty="0"/>
          </a:p>
          <a:p>
            <a:endParaRPr lang="cs-CZ" dirty="0"/>
          </a:p>
        </p:txBody>
      </p:sp>
    </p:spTree>
    <p:extLst>
      <p:ext uri="{BB962C8B-B14F-4D97-AF65-F5344CB8AC3E}">
        <p14:creationId xmlns:p14="http://schemas.microsoft.com/office/powerpoint/2010/main" val="263660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E900D-5922-4630-8260-9893022422EF}"/>
              </a:ext>
            </a:extLst>
          </p:cNvPr>
          <p:cNvSpPr>
            <a:spLocks noGrp="1"/>
          </p:cNvSpPr>
          <p:nvPr>
            <p:ph idx="1"/>
          </p:nvPr>
        </p:nvSpPr>
        <p:spPr>
          <a:xfrm>
            <a:off x="1182452" y="332657"/>
            <a:ext cx="6845932" cy="2031326"/>
          </a:xfrm>
          <a:solidFill>
            <a:schemeClr val="accent6">
              <a:lumMod val="20000"/>
              <a:lumOff val="80000"/>
            </a:schemeClr>
          </a:solidFill>
        </p:spPr>
        <p:txBody>
          <a:bodyPr>
            <a:normAutofit/>
          </a:bodyPr>
          <a:lstStyle/>
          <a:p>
            <a:pPr marL="0" indent="0">
              <a:buNone/>
            </a:pPr>
            <a:r>
              <a:rPr lang="en-US" sz="2400" dirty="0"/>
              <a:t>“Earlier naturalization was a gateway to integration. Today, the logic is completely reversed. Naturalization has become a certificate of good conduct," wrote immigration specialist Catherine de Wenden in the </a:t>
            </a:r>
            <a:br>
              <a:rPr lang="en-US" sz="2400" dirty="0"/>
            </a:br>
            <a:r>
              <a:rPr lang="en-US" sz="2400" dirty="0"/>
              <a:t>left-leaning French daily, </a:t>
            </a:r>
            <a:r>
              <a:rPr lang="en-US" sz="2400" dirty="0" err="1"/>
              <a:t>Libération</a:t>
            </a:r>
            <a:r>
              <a:rPr lang="en-US" sz="2400" dirty="0"/>
              <a:t>, in May 2012.</a:t>
            </a:r>
          </a:p>
        </p:txBody>
      </p:sp>
      <p:sp>
        <p:nvSpPr>
          <p:cNvPr id="7" name="TextBox 6">
            <a:extLst>
              <a:ext uri="{FF2B5EF4-FFF2-40B4-BE49-F238E27FC236}">
                <a16:creationId xmlns:a16="http://schemas.microsoft.com/office/drawing/2014/main" id="{156EEE93-06D3-4E2E-99D8-EECA4E7E2950}"/>
              </a:ext>
            </a:extLst>
          </p:cNvPr>
          <p:cNvSpPr txBox="1"/>
          <p:nvPr/>
        </p:nvSpPr>
        <p:spPr>
          <a:xfrm>
            <a:off x="774635" y="2924944"/>
            <a:ext cx="7469773" cy="2554545"/>
          </a:xfrm>
          <a:prstGeom prst="rect">
            <a:avLst/>
          </a:prstGeom>
          <a:noFill/>
        </p:spPr>
        <p:txBody>
          <a:bodyPr wrap="square">
            <a:spAutoFit/>
          </a:bodyPr>
          <a:lstStyle/>
          <a:p>
            <a:pPr marL="285750" indent="-285750">
              <a:buFont typeface="Arial" panose="020B0604020202020204" pitchFamily="34" charset="0"/>
              <a:buChar char="•"/>
            </a:pPr>
            <a:r>
              <a:rPr lang="en-US" sz="2000" dirty="0"/>
              <a:t>Debate about naturalization and foreigners’ </a:t>
            </a:r>
            <a:r>
              <a:rPr lang="en-US" sz="2000" dirty="0" err="1"/>
              <a:t>labour</a:t>
            </a:r>
            <a:r>
              <a:rPr lang="en-US" sz="2000" dirty="0"/>
              <a:t> market integration:</a:t>
            </a:r>
          </a:p>
          <a:p>
            <a:r>
              <a:rPr lang="en-US" sz="2000" dirty="0"/>
              <a:t> </a:t>
            </a:r>
          </a:p>
          <a:p>
            <a:pPr marL="742950" lvl="1" indent="-285750">
              <a:buFont typeface="Arial" panose="020B0604020202020204" pitchFamily="34" charset="0"/>
              <a:buChar char="•"/>
            </a:pPr>
            <a:r>
              <a:rPr lang="en-US" sz="2000" b="1" dirty="0"/>
              <a:t>Tool for integration</a:t>
            </a:r>
          </a:p>
          <a:p>
            <a:pPr lvl="1"/>
            <a:r>
              <a:rPr lang="en-US" sz="2000" dirty="0"/>
              <a:t>At an earlier stage of integration – Easier access to citizenship </a:t>
            </a:r>
          </a:p>
          <a:p>
            <a:pPr lvl="1"/>
            <a:endParaRPr lang="en-US" sz="2000" dirty="0"/>
          </a:p>
          <a:p>
            <a:pPr marL="742950" lvl="1" indent="-285750">
              <a:buFont typeface="Arial" panose="020B0604020202020204" pitchFamily="34" charset="0"/>
              <a:buChar char="•"/>
            </a:pPr>
            <a:r>
              <a:rPr lang="en-US" sz="2000" b="1" dirty="0"/>
              <a:t>Reward for integration </a:t>
            </a:r>
          </a:p>
          <a:p>
            <a:pPr lvl="1"/>
            <a:r>
              <a:rPr lang="en-US" sz="2000" dirty="0"/>
              <a:t>At the end of integration process – Difficult path to citizenship</a:t>
            </a:r>
          </a:p>
        </p:txBody>
      </p:sp>
    </p:spTree>
    <p:extLst>
      <p:ext uri="{BB962C8B-B14F-4D97-AF65-F5344CB8AC3E}">
        <p14:creationId xmlns:p14="http://schemas.microsoft.com/office/powerpoint/2010/main" val="27603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B4EE9-B720-41EB-AA6F-F7A9F65B5BAC}"/>
              </a:ext>
            </a:extLst>
          </p:cNvPr>
          <p:cNvSpPr>
            <a:spLocks noGrp="1"/>
          </p:cNvSpPr>
          <p:nvPr>
            <p:ph type="title"/>
          </p:nvPr>
        </p:nvSpPr>
        <p:spPr/>
        <p:txBody>
          <a:bodyPr/>
          <a:lstStyle/>
          <a:p>
            <a:pPr algn="l"/>
            <a:r>
              <a:rPr lang="en-US" dirty="0"/>
              <a:t>Outline</a:t>
            </a:r>
          </a:p>
        </p:txBody>
      </p:sp>
      <p:sp>
        <p:nvSpPr>
          <p:cNvPr id="3" name="Content Placeholder 2">
            <a:extLst>
              <a:ext uri="{FF2B5EF4-FFF2-40B4-BE49-F238E27FC236}">
                <a16:creationId xmlns:a16="http://schemas.microsoft.com/office/drawing/2014/main" id="{06557AE4-7BFB-4495-9B32-0EAEE71D05F4}"/>
              </a:ext>
            </a:extLst>
          </p:cNvPr>
          <p:cNvSpPr>
            <a:spLocks noGrp="1"/>
          </p:cNvSpPr>
          <p:nvPr>
            <p:ph idx="1"/>
          </p:nvPr>
        </p:nvSpPr>
        <p:spPr/>
        <p:txBody>
          <a:bodyPr>
            <a:normAutofit lnSpcReduction="10000"/>
          </a:bodyPr>
          <a:lstStyle/>
          <a:p>
            <a:r>
              <a:rPr lang="en-US" dirty="0" err="1"/>
              <a:t>Labour</a:t>
            </a:r>
            <a:r>
              <a:rPr lang="en-US" dirty="0"/>
              <a:t> market integration (=assimilation)</a:t>
            </a:r>
          </a:p>
          <a:p>
            <a:endParaRPr lang="en-US" dirty="0"/>
          </a:p>
          <a:p>
            <a:r>
              <a:rPr lang="en-US" dirty="0"/>
              <a:t>Migrants = mobile </a:t>
            </a:r>
            <a:r>
              <a:rPr lang="en-US" dirty="0" err="1"/>
              <a:t>labour</a:t>
            </a:r>
            <a:r>
              <a:rPr lang="en-US" dirty="0"/>
              <a:t> force</a:t>
            </a:r>
          </a:p>
          <a:p>
            <a:endParaRPr lang="en-US" dirty="0"/>
          </a:p>
          <a:p>
            <a:r>
              <a:rPr lang="en-US" dirty="0"/>
              <a:t>Access to citizenship and its impact on migrants’ integration</a:t>
            </a:r>
          </a:p>
          <a:p>
            <a:endParaRPr lang="en-US" dirty="0"/>
          </a:p>
          <a:p>
            <a:r>
              <a:rPr lang="en-US" dirty="0"/>
              <a:t>The role of language in migrants' integration</a:t>
            </a:r>
          </a:p>
        </p:txBody>
      </p:sp>
    </p:spTree>
    <p:extLst>
      <p:ext uri="{BB962C8B-B14F-4D97-AF65-F5344CB8AC3E}">
        <p14:creationId xmlns:p14="http://schemas.microsoft.com/office/powerpoint/2010/main" val="4179731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20C02-893A-4ED8-B480-64721FBC0D40}"/>
              </a:ext>
            </a:extLst>
          </p:cNvPr>
          <p:cNvPicPr>
            <a:picLocks noChangeAspect="1"/>
          </p:cNvPicPr>
          <p:nvPr/>
        </p:nvPicPr>
        <p:blipFill>
          <a:blip r:embed="rId3"/>
          <a:stretch>
            <a:fillRect/>
          </a:stretch>
        </p:blipFill>
        <p:spPr>
          <a:xfrm>
            <a:off x="4716016" y="4005064"/>
            <a:ext cx="4250025" cy="2121099"/>
          </a:xfrm>
          <a:prstGeom prst="rect">
            <a:avLst/>
          </a:prstGeom>
        </p:spPr>
      </p:pic>
      <p:sp>
        <p:nvSpPr>
          <p:cNvPr id="2" name="Title 1">
            <a:extLst>
              <a:ext uri="{FF2B5EF4-FFF2-40B4-BE49-F238E27FC236}">
                <a16:creationId xmlns:a16="http://schemas.microsoft.com/office/drawing/2014/main" id="{BD7655B0-8EC2-41FC-9A96-5BE424D944C3}"/>
              </a:ext>
            </a:extLst>
          </p:cNvPr>
          <p:cNvSpPr>
            <a:spLocks noGrp="1"/>
          </p:cNvSpPr>
          <p:nvPr>
            <p:ph type="title"/>
          </p:nvPr>
        </p:nvSpPr>
        <p:spPr>
          <a:xfrm>
            <a:off x="457200" y="116632"/>
            <a:ext cx="8229600" cy="1143000"/>
          </a:xfrm>
        </p:spPr>
        <p:txBody>
          <a:bodyPr/>
          <a:lstStyle/>
          <a:p>
            <a:r>
              <a:rPr lang="en-US" dirty="0"/>
              <a:t>Marriage reform in France</a:t>
            </a:r>
          </a:p>
        </p:txBody>
      </p:sp>
      <p:sp>
        <p:nvSpPr>
          <p:cNvPr id="3" name="Content Placeholder 2">
            <a:extLst>
              <a:ext uri="{FF2B5EF4-FFF2-40B4-BE49-F238E27FC236}">
                <a16:creationId xmlns:a16="http://schemas.microsoft.com/office/drawing/2014/main" id="{06B44181-A439-4B5E-AECC-930C5D0BBBBA}"/>
              </a:ext>
            </a:extLst>
          </p:cNvPr>
          <p:cNvSpPr>
            <a:spLocks noGrp="1"/>
          </p:cNvSpPr>
          <p:nvPr>
            <p:ph idx="1"/>
          </p:nvPr>
        </p:nvSpPr>
        <p:spPr>
          <a:xfrm>
            <a:off x="457200" y="1196752"/>
            <a:ext cx="8229600" cy="4929411"/>
          </a:xfrm>
        </p:spPr>
        <p:txBody>
          <a:bodyPr>
            <a:normAutofit lnSpcReduction="10000"/>
          </a:bodyPr>
          <a:lstStyle/>
          <a:p>
            <a:r>
              <a:rPr lang="en-US" sz="2800" dirty="0"/>
              <a:t>Around 40% of immigrants are naturalized.</a:t>
            </a:r>
          </a:p>
          <a:p>
            <a:r>
              <a:rPr lang="en-US" sz="2800" dirty="0"/>
              <a:t>Naturalization through marriage for well-integrated immigrants </a:t>
            </a:r>
            <a:r>
              <a:rPr lang="en-US" sz="2400" dirty="0"/>
              <a:t>(Requires: a certain number of years of marital life, a valid marriage, and a knowledge of French).</a:t>
            </a:r>
            <a:endParaRPr lang="en-US" sz="2800" dirty="0"/>
          </a:p>
          <a:p>
            <a:r>
              <a:rPr lang="en-US" sz="2800" dirty="0"/>
              <a:t>Due to the rising fear towards migrants, countries tend to become stricter in terms of their naturalization rules. </a:t>
            </a:r>
          </a:p>
          <a:p>
            <a:r>
              <a:rPr lang="en-US" sz="2800" dirty="0"/>
              <a:t>Reform in 2006 increased </a:t>
            </a:r>
            <a:br>
              <a:rPr lang="en-US" sz="2800" dirty="0"/>
            </a:br>
            <a:r>
              <a:rPr lang="en-US" sz="2800" dirty="0"/>
              <a:t>the time in marriage </a:t>
            </a:r>
            <a:br>
              <a:rPr lang="en-US" sz="2800" dirty="0"/>
            </a:br>
            <a:r>
              <a:rPr lang="en-US" sz="2800" dirty="0"/>
              <a:t>from 2 years to 4 years </a:t>
            </a:r>
            <a:br>
              <a:rPr lang="en-US" sz="2800" dirty="0"/>
            </a:br>
            <a:r>
              <a:rPr lang="en-US" sz="2800" dirty="0"/>
              <a:t>(retroactively).  </a:t>
            </a:r>
          </a:p>
        </p:txBody>
      </p:sp>
      <p:sp>
        <p:nvSpPr>
          <p:cNvPr id="5" name="TextBox 4">
            <a:extLst>
              <a:ext uri="{FF2B5EF4-FFF2-40B4-BE49-F238E27FC236}">
                <a16:creationId xmlns:a16="http://schemas.microsoft.com/office/drawing/2014/main" id="{00810ACC-A206-428F-BBAA-EE2E83247946}"/>
              </a:ext>
            </a:extLst>
          </p:cNvPr>
          <p:cNvSpPr txBox="1"/>
          <p:nvPr/>
        </p:nvSpPr>
        <p:spPr>
          <a:xfrm>
            <a:off x="290488" y="6126163"/>
            <a:ext cx="8820472" cy="646331"/>
          </a:xfrm>
          <a:prstGeom prst="rect">
            <a:avLst/>
          </a:prstGeom>
          <a:noFill/>
        </p:spPr>
        <p:txBody>
          <a:bodyPr wrap="square">
            <a:spAutoFit/>
          </a:bodyPr>
          <a:lstStyle/>
          <a:p>
            <a:r>
              <a:rPr lang="en-US" dirty="0"/>
              <a:t>Source: Yajna Govind, 2020: Is naturalization a passport for better labor market integration?</a:t>
            </a:r>
          </a:p>
          <a:p>
            <a:r>
              <a:rPr lang="en-US" dirty="0"/>
              <a:t>Evidence from a quasi-experimental setting</a:t>
            </a:r>
          </a:p>
        </p:txBody>
      </p:sp>
    </p:spTree>
    <p:extLst>
      <p:ext uri="{BB962C8B-B14F-4D97-AF65-F5344CB8AC3E}">
        <p14:creationId xmlns:p14="http://schemas.microsoft.com/office/powerpoint/2010/main" val="383959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0FF736-096F-4A48-9C54-B0DC6F0D3DE1}"/>
              </a:ext>
            </a:extLst>
          </p:cNvPr>
          <p:cNvSpPr>
            <a:spLocks noGrp="1"/>
          </p:cNvSpPr>
          <p:nvPr>
            <p:ph idx="1"/>
          </p:nvPr>
        </p:nvSpPr>
        <p:spPr>
          <a:xfrm>
            <a:off x="611560" y="3789040"/>
            <a:ext cx="8229600" cy="2806700"/>
          </a:xfrm>
        </p:spPr>
        <p:txBody>
          <a:bodyPr>
            <a:normAutofit/>
          </a:bodyPr>
          <a:lstStyle/>
          <a:p>
            <a:r>
              <a:rPr lang="en-US" sz="1800" dirty="0"/>
              <a:t>Based on administrative panel data naturalization rate is same between control and treatment groups in pre-treatment period</a:t>
            </a:r>
          </a:p>
          <a:p>
            <a:r>
              <a:rPr lang="en-US" sz="1800" dirty="0"/>
              <a:t>The difference gradually opens from the fourth year of marriage, likely due to the one-year administrative delay to process application for naturalization. </a:t>
            </a:r>
          </a:p>
          <a:p>
            <a:r>
              <a:rPr lang="en-US" sz="1800" dirty="0"/>
              <a:t>The gap seems to close as from 6 years of marriage, consistent with expectations. </a:t>
            </a:r>
          </a:p>
          <a:p>
            <a:r>
              <a:rPr lang="en-US" sz="1800" dirty="0"/>
              <a:t>(Placebo) Foreigners married to foreigners are not eligible to apply to the nationality through the marriage channel (no changes over time)</a:t>
            </a:r>
          </a:p>
          <a:p>
            <a:endParaRPr lang="en-US" sz="1800" dirty="0"/>
          </a:p>
        </p:txBody>
      </p:sp>
      <p:pic>
        <p:nvPicPr>
          <p:cNvPr id="4" name="Picture 3">
            <a:extLst>
              <a:ext uri="{FF2B5EF4-FFF2-40B4-BE49-F238E27FC236}">
                <a16:creationId xmlns:a16="http://schemas.microsoft.com/office/drawing/2014/main" id="{29FD0D6D-1E5E-495C-813E-2C09F82C8878}"/>
              </a:ext>
            </a:extLst>
          </p:cNvPr>
          <p:cNvPicPr>
            <a:picLocks noChangeAspect="1"/>
          </p:cNvPicPr>
          <p:nvPr/>
        </p:nvPicPr>
        <p:blipFill>
          <a:blip r:embed="rId2"/>
          <a:stretch>
            <a:fillRect/>
          </a:stretch>
        </p:blipFill>
        <p:spPr>
          <a:xfrm>
            <a:off x="-111188" y="227623"/>
            <a:ext cx="4683188" cy="3273385"/>
          </a:xfrm>
          <a:prstGeom prst="rect">
            <a:avLst/>
          </a:prstGeom>
        </p:spPr>
      </p:pic>
      <p:pic>
        <p:nvPicPr>
          <p:cNvPr id="6" name="Picture 5">
            <a:extLst>
              <a:ext uri="{FF2B5EF4-FFF2-40B4-BE49-F238E27FC236}">
                <a16:creationId xmlns:a16="http://schemas.microsoft.com/office/drawing/2014/main" id="{6F335D58-0B47-4C0C-98BF-E00ED9007985}"/>
              </a:ext>
            </a:extLst>
          </p:cNvPr>
          <p:cNvPicPr>
            <a:picLocks noChangeAspect="1"/>
          </p:cNvPicPr>
          <p:nvPr/>
        </p:nvPicPr>
        <p:blipFill>
          <a:blip r:embed="rId3"/>
          <a:stretch>
            <a:fillRect/>
          </a:stretch>
        </p:blipFill>
        <p:spPr>
          <a:xfrm>
            <a:off x="4641149" y="83607"/>
            <a:ext cx="4539363" cy="3273385"/>
          </a:xfrm>
          <a:prstGeom prst="rect">
            <a:avLst/>
          </a:prstGeom>
        </p:spPr>
      </p:pic>
    </p:spTree>
    <p:extLst>
      <p:ext uri="{BB962C8B-B14F-4D97-AF65-F5344CB8AC3E}">
        <p14:creationId xmlns:p14="http://schemas.microsoft.com/office/powerpoint/2010/main" val="355113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E2873-A2D6-4B92-A2A0-B470EAEB7B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B3438B-9C6D-4F4E-B46B-C5F5B58B184D}"/>
              </a:ext>
            </a:extLst>
          </p:cNvPr>
          <p:cNvSpPr>
            <a:spLocks noGrp="1"/>
          </p:cNvSpPr>
          <p:nvPr>
            <p:ph idx="1"/>
          </p:nvPr>
        </p:nvSpPr>
        <p:spPr>
          <a:xfrm>
            <a:off x="179512" y="3645024"/>
            <a:ext cx="8640960" cy="2880320"/>
          </a:xfrm>
        </p:spPr>
        <p:txBody>
          <a:bodyPr>
            <a:normAutofit fontScale="92500" lnSpcReduction="10000"/>
          </a:bodyPr>
          <a:lstStyle/>
          <a:p>
            <a:pPr marL="0" indent="0">
              <a:buNone/>
            </a:pPr>
            <a:r>
              <a:rPr lang="en-US" sz="2400" dirty="0"/>
              <a:t>Causal effects of naturalization based on triple difference analysis:</a:t>
            </a:r>
          </a:p>
          <a:p>
            <a:r>
              <a:rPr lang="en-US" sz="2400" dirty="0"/>
              <a:t>Citizenship leads to an increase in annual earnings by 28% (2,328 EUR).</a:t>
            </a:r>
          </a:p>
          <a:p>
            <a:r>
              <a:rPr lang="en-US" sz="2400" dirty="0"/>
              <a:t>Higher earnings are driven by an increase in the number of hours worked, and hourly wages. </a:t>
            </a:r>
          </a:p>
          <a:p>
            <a:r>
              <a:rPr lang="en-US" sz="2400" dirty="0"/>
              <a:t>Both men and women experience an increase in earnings.</a:t>
            </a:r>
          </a:p>
          <a:p>
            <a:r>
              <a:rPr lang="en-US" sz="2400" dirty="0"/>
              <a:t>Obtaining the nationality helps more foreigners from non-francophone countries by </a:t>
            </a:r>
            <a:r>
              <a:rPr lang="en-US" sz="2400" dirty="0" err="1"/>
              <a:t>signalling</a:t>
            </a:r>
            <a:r>
              <a:rPr lang="en-US" sz="2400" dirty="0"/>
              <a:t> better language proficiency </a:t>
            </a:r>
          </a:p>
          <a:p>
            <a:r>
              <a:rPr lang="en-US" sz="2400" dirty="0"/>
              <a:t>Access to jobs in public sector does not change (too late in a career)</a:t>
            </a:r>
          </a:p>
        </p:txBody>
      </p:sp>
      <p:pic>
        <p:nvPicPr>
          <p:cNvPr id="4" name="Picture 3">
            <a:extLst>
              <a:ext uri="{FF2B5EF4-FFF2-40B4-BE49-F238E27FC236}">
                <a16:creationId xmlns:a16="http://schemas.microsoft.com/office/drawing/2014/main" id="{80F76FEF-E968-451E-B7F1-1A019B62C8D6}"/>
              </a:ext>
            </a:extLst>
          </p:cNvPr>
          <p:cNvPicPr>
            <a:picLocks noChangeAspect="1"/>
          </p:cNvPicPr>
          <p:nvPr/>
        </p:nvPicPr>
        <p:blipFill>
          <a:blip r:embed="rId2"/>
          <a:stretch>
            <a:fillRect/>
          </a:stretch>
        </p:blipFill>
        <p:spPr>
          <a:xfrm>
            <a:off x="881" y="262503"/>
            <a:ext cx="9144000" cy="3328634"/>
          </a:xfrm>
          <a:prstGeom prst="rect">
            <a:avLst/>
          </a:prstGeom>
        </p:spPr>
      </p:pic>
      <p:sp>
        <p:nvSpPr>
          <p:cNvPr id="5" name="Rectangle 4">
            <a:extLst>
              <a:ext uri="{FF2B5EF4-FFF2-40B4-BE49-F238E27FC236}">
                <a16:creationId xmlns:a16="http://schemas.microsoft.com/office/drawing/2014/main" id="{BC0624E5-B50D-451F-B5B6-40811CE28480}"/>
              </a:ext>
            </a:extLst>
          </p:cNvPr>
          <p:cNvSpPr/>
          <p:nvPr/>
        </p:nvSpPr>
        <p:spPr>
          <a:xfrm>
            <a:off x="1979712" y="476672"/>
            <a:ext cx="720080" cy="24482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0173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The circularity of migration suggests the potential of a win-win-win situation for </a:t>
            </a:r>
            <a:endParaRPr lang="en-US" sz="3200" dirty="0"/>
          </a:p>
        </p:txBody>
      </p:sp>
      <p:sp>
        <p:nvSpPr>
          <p:cNvPr id="3" name="Content Placeholder 2"/>
          <p:cNvSpPr>
            <a:spLocks noGrp="1"/>
          </p:cNvSpPr>
          <p:nvPr>
            <p:ph idx="1"/>
          </p:nvPr>
        </p:nvSpPr>
        <p:spPr>
          <a:xfrm>
            <a:off x="1259632" y="1600200"/>
            <a:ext cx="7427168" cy="4525963"/>
          </a:xfrm>
        </p:spPr>
        <p:txBody>
          <a:bodyPr>
            <a:normAutofit/>
          </a:bodyPr>
          <a:lstStyle/>
          <a:p>
            <a:pPr marL="514350" indent="-514350">
              <a:buFont typeface="+mj-lt"/>
              <a:buAutoNum type="arabicParenR"/>
            </a:pPr>
            <a:r>
              <a:rPr lang="en-GB" sz="2800" dirty="0"/>
              <a:t>Migrants</a:t>
            </a:r>
            <a:endParaRPr lang="en-US" sz="2800" dirty="0"/>
          </a:p>
          <a:p>
            <a:pPr marL="514350" indent="-514350">
              <a:buFont typeface="+mj-lt"/>
              <a:buAutoNum type="arabicParenR"/>
            </a:pPr>
            <a:r>
              <a:rPr lang="en-GB" sz="2800" dirty="0"/>
              <a:t>Sending countries</a:t>
            </a:r>
            <a:endParaRPr lang="en-US" sz="2800" dirty="0"/>
          </a:p>
          <a:p>
            <a:pPr marL="514350" indent="-514350">
              <a:buFont typeface="+mj-lt"/>
              <a:buAutoNum type="arabicParenR"/>
            </a:pPr>
            <a:r>
              <a:rPr lang="en-GB" sz="2800" dirty="0"/>
              <a:t>Receiving countries</a:t>
            </a:r>
            <a:endParaRPr lang="en-US" sz="2800" dirty="0"/>
          </a:p>
          <a:p>
            <a:pPr marL="514350" indent="-514350">
              <a:buFont typeface="+mj-lt"/>
              <a:buAutoNum type="arabicParenR"/>
            </a:pPr>
            <a:r>
              <a:rPr lang="en-GB" sz="2800" dirty="0"/>
              <a:t>All of the above</a:t>
            </a:r>
            <a:endParaRPr lang="en-US" sz="2800" dirty="0"/>
          </a:p>
          <a:p>
            <a:pPr marL="385763" indent="-385763">
              <a:buFont typeface="+mj-lt"/>
              <a:buAutoNum type="arabicParenR"/>
            </a:pPr>
            <a:endParaRPr lang="en-US" sz="2800" dirty="0"/>
          </a:p>
        </p:txBody>
      </p:sp>
    </p:spTree>
    <p:extLst>
      <p:ext uri="{BB962C8B-B14F-4D97-AF65-F5344CB8AC3E}">
        <p14:creationId xmlns:p14="http://schemas.microsoft.com/office/powerpoint/2010/main" val="3450110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00E5-446E-5C14-EB25-CFE24C7981DB}"/>
              </a:ext>
            </a:extLst>
          </p:cNvPr>
          <p:cNvSpPr>
            <a:spLocks noGrp="1"/>
          </p:cNvSpPr>
          <p:nvPr>
            <p:ph type="title"/>
          </p:nvPr>
        </p:nvSpPr>
        <p:spPr/>
        <p:txBody>
          <a:bodyPr/>
          <a:lstStyle/>
          <a:p>
            <a:endParaRPr lang="cs-CZ"/>
          </a:p>
        </p:txBody>
      </p:sp>
      <p:sp>
        <p:nvSpPr>
          <p:cNvPr id="3" name="Content Placeholder 2">
            <a:extLst>
              <a:ext uri="{FF2B5EF4-FFF2-40B4-BE49-F238E27FC236}">
                <a16:creationId xmlns:a16="http://schemas.microsoft.com/office/drawing/2014/main" id="{7E80DE22-AC94-D99F-19A2-B612B72211D5}"/>
              </a:ext>
            </a:extLst>
          </p:cNvPr>
          <p:cNvSpPr>
            <a:spLocks noGrp="1"/>
          </p:cNvSpPr>
          <p:nvPr>
            <p:ph idx="1"/>
          </p:nvPr>
        </p:nvSpPr>
        <p:spPr>
          <a:xfrm>
            <a:off x="457200" y="5157192"/>
            <a:ext cx="8229600" cy="968971"/>
          </a:xfrm>
        </p:spPr>
        <p:txBody>
          <a:bodyPr>
            <a:normAutofit/>
          </a:bodyPr>
          <a:lstStyle/>
          <a:p>
            <a:r>
              <a:rPr lang="cs-CZ" sz="2400" dirty="0">
                <a:hlinkClick r:id="rId2"/>
              </a:rPr>
              <a:t>https://ebookcentral.proquest.com/lib/masaryk-ebooks/detail.action?docID=6378535</a:t>
            </a:r>
            <a:endParaRPr lang="en-US" sz="2400" dirty="0"/>
          </a:p>
        </p:txBody>
      </p:sp>
      <p:pic>
        <p:nvPicPr>
          <p:cNvPr id="5" name="Picture 4" descr="A book cover of a book&#10;&#10;Description automatically generated">
            <a:extLst>
              <a:ext uri="{FF2B5EF4-FFF2-40B4-BE49-F238E27FC236}">
                <a16:creationId xmlns:a16="http://schemas.microsoft.com/office/drawing/2014/main" id="{D0C431FB-122F-AFEA-C966-E1FC09D331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9259" y="620688"/>
            <a:ext cx="2945482" cy="4189130"/>
          </a:xfrm>
          <a:prstGeom prst="rect">
            <a:avLst/>
          </a:prstGeom>
        </p:spPr>
      </p:pic>
    </p:spTree>
    <p:extLst>
      <p:ext uri="{BB962C8B-B14F-4D97-AF65-F5344CB8AC3E}">
        <p14:creationId xmlns:p14="http://schemas.microsoft.com/office/powerpoint/2010/main" val="146929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FDAAE-AC0A-461F-871A-0D4F74176BEA}"/>
              </a:ext>
            </a:extLst>
          </p:cNvPr>
          <p:cNvSpPr>
            <a:spLocks noGrp="1"/>
          </p:cNvSpPr>
          <p:nvPr>
            <p:ph type="title"/>
          </p:nvPr>
        </p:nvSpPr>
        <p:spPr/>
        <p:txBody>
          <a:bodyPr>
            <a:noAutofit/>
          </a:bodyPr>
          <a:lstStyle/>
          <a:p>
            <a:r>
              <a:rPr lang="en-US" sz="3600" dirty="0" err="1"/>
              <a:t>Labour</a:t>
            </a:r>
            <a:r>
              <a:rPr lang="en-US" sz="3600" dirty="0"/>
              <a:t> market assimilation of immigrants</a:t>
            </a:r>
          </a:p>
        </p:txBody>
      </p:sp>
      <p:sp>
        <p:nvSpPr>
          <p:cNvPr id="3" name="Content Placeholder 2">
            <a:extLst>
              <a:ext uri="{FF2B5EF4-FFF2-40B4-BE49-F238E27FC236}">
                <a16:creationId xmlns:a16="http://schemas.microsoft.com/office/drawing/2014/main" id="{FF8178CA-58C8-4E6F-A0F7-CAC972F347BB}"/>
              </a:ext>
            </a:extLst>
          </p:cNvPr>
          <p:cNvSpPr>
            <a:spLocks noGrp="1"/>
          </p:cNvSpPr>
          <p:nvPr>
            <p:ph idx="1"/>
          </p:nvPr>
        </p:nvSpPr>
        <p:spPr/>
        <p:txBody>
          <a:bodyPr/>
          <a:lstStyle/>
          <a:p>
            <a:r>
              <a:rPr lang="en-US" dirty="0"/>
              <a:t>Migration changes people’s lives (language, culture, skills, marriage, aspirations)</a:t>
            </a:r>
          </a:p>
          <a:p>
            <a:r>
              <a:rPr lang="en-US" dirty="0"/>
              <a:t>Immigrants become similar to natives over time (both migrants and natives may change).</a:t>
            </a:r>
          </a:p>
          <a:p>
            <a:r>
              <a:rPr lang="en-US" dirty="0"/>
              <a:t>By comparing immigrants to natives in the </a:t>
            </a:r>
            <a:r>
              <a:rPr lang="en-US" dirty="0" err="1"/>
              <a:t>labour</a:t>
            </a:r>
            <a:r>
              <a:rPr lang="en-US" dirty="0"/>
              <a:t> market we measure integration.</a:t>
            </a:r>
          </a:p>
          <a:p>
            <a:r>
              <a:rPr lang="en-US" dirty="0"/>
              <a:t>Children of immigrants (second generation)</a:t>
            </a:r>
          </a:p>
          <a:p>
            <a:endParaRPr lang="en-US" dirty="0"/>
          </a:p>
          <a:p>
            <a:endParaRPr lang="en-US" dirty="0"/>
          </a:p>
        </p:txBody>
      </p:sp>
    </p:spTree>
    <p:extLst>
      <p:ext uri="{BB962C8B-B14F-4D97-AF65-F5344CB8AC3E}">
        <p14:creationId xmlns:p14="http://schemas.microsoft.com/office/powerpoint/2010/main" val="258735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A63C3-FDCE-482E-B21D-3AAA1184AF70}"/>
              </a:ext>
            </a:extLst>
          </p:cNvPr>
          <p:cNvSpPr>
            <a:spLocks noGrp="1"/>
          </p:cNvSpPr>
          <p:nvPr>
            <p:ph type="title"/>
          </p:nvPr>
        </p:nvSpPr>
        <p:spPr/>
        <p:txBody>
          <a:bodyPr>
            <a:normAutofit fontScale="90000"/>
          </a:bodyPr>
          <a:lstStyle/>
          <a:p>
            <a:r>
              <a:rPr lang="en-US" dirty="0"/>
              <a:t>Assimilation is faster when immigrants </a:t>
            </a:r>
          </a:p>
        </p:txBody>
      </p:sp>
      <p:sp>
        <p:nvSpPr>
          <p:cNvPr id="3" name="Content Placeholder 2">
            <a:extLst>
              <a:ext uri="{FF2B5EF4-FFF2-40B4-BE49-F238E27FC236}">
                <a16:creationId xmlns:a16="http://schemas.microsoft.com/office/drawing/2014/main" id="{B8A30188-4A2D-436F-8C50-79BA648673CE}"/>
              </a:ext>
            </a:extLst>
          </p:cNvPr>
          <p:cNvSpPr>
            <a:spLocks noGrp="1"/>
          </p:cNvSpPr>
          <p:nvPr>
            <p:ph idx="1"/>
          </p:nvPr>
        </p:nvSpPr>
        <p:spPr/>
        <p:txBody>
          <a:bodyPr>
            <a:normAutofit/>
          </a:bodyPr>
          <a:lstStyle/>
          <a:p>
            <a:r>
              <a:rPr lang="en-US" dirty="0"/>
              <a:t>have more human capital at entry.</a:t>
            </a:r>
          </a:p>
          <a:p>
            <a:r>
              <a:rPr lang="en-US" dirty="0"/>
              <a:t>enter under good economic conditions.</a:t>
            </a:r>
          </a:p>
          <a:p>
            <a:r>
              <a:rPr lang="en-US" dirty="0"/>
              <a:t>learn language.</a:t>
            </a:r>
          </a:p>
          <a:p>
            <a:r>
              <a:rPr lang="en-US" dirty="0"/>
              <a:t>enter country with lower inequalities.</a:t>
            </a:r>
          </a:p>
          <a:p>
            <a:r>
              <a:rPr lang="en-US" dirty="0"/>
              <a:t>enter on the basis of family ties (have better networks, and have incentives to stay long). </a:t>
            </a:r>
          </a:p>
          <a:p>
            <a:r>
              <a:rPr lang="en-US" dirty="0"/>
              <a:t>are legally in the country.</a:t>
            </a:r>
          </a:p>
          <a:p>
            <a:endParaRPr lang="en-US" dirty="0"/>
          </a:p>
        </p:txBody>
      </p:sp>
    </p:spTree>
    <p:extLst>
      <p:ext uri="{BB962C8B-B14F-4D97-AF65-F5344CB8AC3E}">
        <p14:creationId xmlns:p14="http://schemas.microsoft.com/office/powerpoint/2010/main" val="121597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45645-4660-48C4-8B6A-B285C0457B05}"/>
              </a:ext>
            </a:extLst>
          </p:cNvPr>
          <p:cNvSpPr>
            <a:spLocks noGrp="1"/>
          </p:cNvSpPr>
          <p:nvPr>
            <p:ph type="title"/>
          </p:nvPr>
        </p:nvSpPr>
        <p:spPr/>
        <p:txBody>
          <a:bodyPr>
            <a:normAutofit fontScale="90000"/>
          </a:bodyPr>
          <a:lstStyle/>
          <a:p>
            <a:r>
              <a:rPr lang="en-US" dirty="0"/>
              <a:t>Name choice and the </a:t>
            </a:r>
            <a:br>
              <a:rPr lang="en-US" dirty="0"/>
            </a:br>
            <a:r>
              <a:rPr lang="en-US" dirty="0"/>
              <a:t>assimilation of immigrants, 1910-1930</a:t>
            </a:r>
          </a:p>
        </p:txBody>
      </p:sp>
      <p:sp>
        <p:nvSpPr>
          <p:cNvPr id="3" name="Content Placeholder 2">
            <a:extLst>
              <a:ext uri="{FF2B5EF4-FFF2-40B4-BE49-F238E27FC236}">
                <a16:creationId xmlns:a16="http://schemas.microsoft.com/office/drawing/2014/main" id="{E3524BA4-B9A2-41D2-8AE5-D6AB57C59F15}"/>
              </a:ext>
            </a:extLst>
          </p:cNvPr>
          <p:cNvSpPr>
            <a:spLocks noGrp="1"/>
          </p:cNvSpPr>
          <p:nvPr>
            <p:ph idx="1"/>
          </p:nvPr>
        </p:nvSpPr>
        <p:spPr>
          <a:xfrm>
            <a:off x="457200" y="1565584"/>
            <a:ext cx="8229600" cy="4983162"/>
          </a:xfrm>
        </p:spPr>
        <p:txBody>
          <a:bodyPr>
            <a:normAutofit fontScale="85000" lnSpcReduction="10000"/>
          </a:bodyPr>
          <a:lstStyle/>
          <a:p>
            <a:r>
              <a:rPr lang="en-US" dirty="0"/>
              <a:t>The vast majority of immigrants to the United States adopted American sounding first names. </a:t>
            </a:r>
          </a:p>
          <a:p>
            <a:r>
              <a:rPr lang="en-US" dirty="0"/>
              <a:t>Choice of an American first name was associated with a more successful assimilation (better job, higher wage, marriage to a US native and take-up of US citizenship).</a:t>
            </a:r>
          </a:p>
          <a:p>
            <a:r>
              <a:rPr lang="en-US" dirty="0"/>
              <a:t>When comparing the labor market trajectories of two migrants both named </a:t>
            </a:r>
            <a:r>
              <a:rPr lang="en-US" i="1" dirty="0"/>
              <a:t>Guido</a:t>
            </a:r>
            <a:r>
              <a:rPr lang="en-US" dirty="0"/>
              <a:t> at birth, one who Americanizes his name to </a:t>
            </a:r>
            <a:r>
              <a:rPr lang="en-US" i="1" dirty="0"/>
              <a:t>John </a:t>
            </a:r>
            <a:r>
              <a:rPr lang="en-US" dirty="0"/>
              <a:t>and one who keeps his name, John’s occupational-based earning growth is 22% higher than Guido’s.</a:t>
            </a:r>
          </a:p>
          <a:p>
            <a:r>
              <a:rPr lang="en-US" dirty="0"/>
              <a:t>Poor local labor market conditions for immigrants led to more frequent name changes among immigrants</a:t>
            </a:r>
          </a:p>
          <a:p>
            <a:endParaRPr lang="en-US" dirty="0"/>
          </a:p>
        </p:txBody>
      </p:sp>
      <p:sp>
        <p:nvSpPr>
          <p:cNvPr id="5" name="TextBox 4">
            <a:extLst>
              <a:ext uri="{FF2B5EF4-FFF2-40B4-BE49-F238E27FC236}">
                <a16:creationId xmlns:a16="http://schemas.microsoft.com/office/drawing/2014/main" id="{FD6D8AA6-5E4D-461D-9B30-9CCDF685B47F}"/>
              </a:ext>
            </a:extLst>
          </p:cNvPr>
          <p:cNvSpPr txBox="1"/>
          <p:nvPr/>
        </p:nvSpPr>
        <p:spPr>
          <a:xfrm>
            <a:off x="107504" y="6366392"/>
            <a:ext cx="9145016" cy="523220"/>
          </a:xfrm>
          <a:prstGeom prst="rect">
            <a:avLst/>
          </a:prstGeom>
          <a:noFill/>
        </p:spPr>
        <p:txBody>
          <a:bodyPr wrap="square">
            <a:spAutoFit/>
          </a:bodyPr>
          <a:lstStyle/>
          <a:p>
            <a:r>
              <a:rPr lang="en-US" sz="1400" b="0" i="0" dirty="0" err="1">
                <a:solidFill>
                  <a:srgbClr val="222222"/>
                </a:solidFill>
                <a:effectLst/>
                <a:latin typeface="Arial" panose="020B0604020202020204" pitchFamily="34" charset="0"/>
              </a:rPr>
              <a:t>Biavaschi</a:t>
            </a:r>
            <a:r>
              <a:rPr lang="en-US" sz="1400" b="0" i="0" dirty="0">
                <a:solidFill>
                  <a:srgbClr val="222222"/>
                </a:solidFill>
                <a:effectLst/>
                <a:latin typeface="Arial" panose="020B0604020202020204" pitchFamily="34" charset="0"/>
              </a:rPr>
              <a:t>, C., </a:t>
            </a:r>
            <a:r>
              <a:rPr lang="en-US" sz="1400" b="0" i="0" dirty="0" err="1">
                <a:solidFill>
                  <a:srgbClr val="222222"/>
                </a:solidFill>
                <a:effectLst/>
                <a:latin typeface="Arial" panose="020B0604020202020204" pitchFamily="34" charset="0"/>
              </a:rPr>
              <a:t>Giulietti</a:t>
            </a:r>
            <a:r>
              <a:rPr lang="en-US" sz="1400" b="0" i="0" dirty="0">
                <a:solidFill>
                  <a:srgbClr val="222222"/>
                </a:solidFill>
                <a:effectLst/>
                <a:latin typeface="Arial" panose="020B0604020202020204" pitchFamily="34" charset="0"/>
              </a:rPr>
              <a:t>, C. and Siddique, Z., 2017. The economic payoff of name Americanization. </a:t>
            </a:r>
            <a:br>
              <a:rPr lang="en-US" sz="1400" b="0" i="0" dirty="0">
                <a:solidFill>
                  <a:srgbClr val="222222"/>
                </a:solidFill>
                <a:effectLst/>
                <a:latin typeface="Arial" panose="020B0604020202020204" pitchFamily="34" charset="0"/>
              </a:rPr>
            </a:br>
            <a:r>
              <a:rPr lang="en-US" sz="1400" b="0" i="1" dirty="0">
                <a:solidFill>
                  <a:srgbClr val="222222"/>
                </a:solidFill>
                <a:effectLst/>
                <a:latin typeface="Arial" panose="020B0604020202020204" pitchFamily="34" charset="0"/>
              </a:rPr>
              <a:t>Journal of Labor Economics</a:t>
            </a:r>
            <a:r>
              <a:rPr lang="en-US" sz="1400" b="0" i="0" dirty="0">
                <a:solidFill>
                  <a:srgbClr val="222222"/>
                </a:solidFill>
                <a:effectLst/>
                <a:latin typeface="Arial" panose="020B0604020202020204" pitchFamily="34" charset="0"/>
              </a:rPr>
              <a:t>, </a:t>
            </a:r>
            <a:r>
              <a:rPr lang="en-US" sz="1400" b="0" i="1" dirty="0">
                <a:solidFill>
                  <a:srgbClr val="222222"/>
                </a:solidFill>
                <a:effectLst/>
                <a:latin typeface="Arial" panose="020B0604020202020204" pitchFamily="34" charset="0"/>
              </a:rPr>
              <a:t>35</a:t>
            </a:r>
            <a:r>
              <a:rPr lang="en-US" sz="1400" b="0" i="0" dirty="0">
                <a:solidFill>
                  <a:srgbClr val="222222"/>
                </a:solidFill>
                <a:effectLst/>
                <a:latin typeface="Arial" panose="020B0604020202020204" pitchFamily="34" charset="0"/>
              </a:rPr>
              <a:t>(4), pp.1089-1116.</a:t>
            </a:r>
            <a:endParaRPr lang="en-US" sz="1400" dirty="0"/>
          </a:p>
        </p:txBody>
      </p:sp>
    </p:spTree>
    <p:extLst>
      <p:ext uri="{BB962C8B-B14F-4D97-AF65-F5344CB8AC3E}">
        <p14:creationId xmlns:p14="http://schemas.microsoft.com/office/powerpoint/2010/main" val="18984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E0B2-CA50-4A46-9F17-6DF9F8CB207D}"/>
              </a:ext>
            </a:extLst>
          </p:cNvPr>
          <p:cNvSpPr>
            <a:spLocks noGrp="1"/>
          </p:cNvSpPr>
          <p:nvPr>
            <p:ph type="title"/>
          </p:nvPr>
        </p:nvSpPr>
        <p:spPr>
          <a:xfrm>
            <a:off x="457200" y="122303"/>
            <a:ext cx="8229600" cy="1041393"/>
          </a:xfrm>
        </p:spPr>
        <p:txBody>
          <a:bodyPr>
            <a:noAutofit/>
          </a:bodyPr>
          <a:lstStyle/>
          <a:p>
            <a:r>
              <a:rPr lang="en-US" sz="3600" dirty="0" err="1"/>
              <a:t>Labour</a:t>
            </a:r>
            <a:r>
              <a:rPr lang="en-US" sz="3600" dirty="0"/>
              <a:t> market assimilation of </a:t>
            </a:r>
            <a:br>
              <a:rPr lang="en-US" sz="3600" dirty="0"/>
            </a:br>
            <a:r>
              <a:rPr lang="en-US" sz="3600" dirty="0"/>
              <a:t>different migrant cohorts</a:t>
            </a:r>
          </a:p>
        </p:txBody>
      </p:sp>
      <p:sp>
        <p:nvSpPr>
          <p:cNvPr id="3" name="Content Placeholder 2">
            <a:extLst>
              <a:ext uri="{FF2B5EF4-FFF2-40B4-BE49-F238E27FC236}">
                <a16:creationId xmlns:a16="http://schemas.microsoft.com/office/drawing/2014/main" id="{2C8DE0A7-CE29-4A57-A4A8-42F95FEC50E1}"/>
              </a:ext>
            </a:extLst>
          </p:cNvPr>
          <p:cNvSpPr>
            <a:spLocks noGrp="1"/>
          </p:cNvSpPr>
          <p:nvPr>
            <p:ph idx="1"/>
          </p:nvPr>
        </p:nvSpPr>
        <p:spPr>
          <a:xfrm>
            <a:off x="457200" y="4653136"/>
            <a:ext cx="8229600" cy="2088232"/>
          </a:xfrm>
        </p:spPr>
        <p:txBody>
          <a:bodyPr>
            <a:normAutofit/>
          </a:bodyPr>
          <a:lstStyle/>
          <a:p>
            <a:r>
              <a:rPr lang="en-US" sz="2400" dirty="0"/>
              <a:t>Earlier cohorts of immigrants to U.S. experienced faster assimilation than recent cohorts. </a:t>
            </a:r>
          </a:p>
          <a:p>
            <a:r>
              <a:rPr lang="en-US" sz="2400" dirty="0"/>
              <a:t>If cohort quality has changed over time, cross-sectional data may give misleading picture of immigrant assimilation. </a:t>
            </a:r>
          </a:p>
          <a:p>
            <a:endParaRPr lang="en-US" sz="2400" dirty="0"/>
          </a:p>
          <a:p>
            <a:endParaRPr lang="en-US" sz="2400" dirty="0"/>
          </a:p>
        </p:txBody>
      </p:sp>
      <p:pic>
        <p:nvPicPr>
          <p:cNvPr id="4" name="Picture 3">
            <a:extLst>
              <a:ext uri="{FF2B5EF4-FFF2-40B4-BE49-F238E27FC236}">
                <a16:creationId xmlns:a16="http://schemas.microsoft.com/office/drawing/2014/main" id="{5A700441-BDDB-4DA6-B18C-B50C16DFE67C}"/>
              </a:ext>
            </a:extLst>
          </p:cNvPr>
          <p:cNvPicPr>
            <a:picLocks noChangeAspect="1"/>
          </p:cNvPicPr>
          <p:nvPr/>
        </p:nvPicPr>
        <p:blipFill>
          <a:blip r:embed="rId2"/>
          <a:stretch>
            <a:fillRect/>
          </a:stretch>
        </p:blipFill>
        <p:spPr>
          <a:xfrm>
            <a:off x="107504" y="1196752"/>
            <a:ext cx="4649729" cy="3096344"/>
          </a:xfrm>
          <a:prstGeom prst="rect">
            <a:avLst/>
          </a:prstGeom>
        </p:spPr>
      </p:pic>
      <p:pic>
        <p:nvPicPr>
          <p:cNvPr id="5" name="Picture 4">
            <a:extLst>
              <a:ext uri="{FF2B5EF4-FFF2-40B4-BE49-F238E27FC236}">
                <a16:creationId xmlns:a16="http://schemas.microsoft.com/office/drawing/2014/main" id="{1456E345-D191-4897-BF2D-C8F48A798E7E}"/>
              </a:ext>
            </a:extLst>
          </p:cNvPr>
          <p:cNvPicPr>
            <a:picLocks noChangeAspect="1"/>
          </p:cNvPicPr>
          <p:nvPr/>
        </p:nvPicPr>
        <p:blipFill>
          <a:blip r:embed="rId3"/>
          <a:stretch>
            <a:fillRect/>
          </a:stretch>
        </p:blipFill>
        <p:spPr>
          <a:xfrm>
            <a:off x="4995003" y="1163696"/>
            <a:ext cx="3969485" cy="3096345"/>
          </a:xfrm>
          <a:prstGeom prst="rect">
            <a:avLst/>
          </a:prstGeom>
        </p:spPr>
      </p:pic>
    </p:spTree>
    <p:extLst>
      <p:ext uri="{BB962C8B-B14F-4D97-AF65-F5344CB8AC3E}">
        <p14:creationId xmlns:p14="http://schemas.microsoft.com/office/powerpoint/2010/main" val="1642773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507288" cy="6048672"/>
          </a:xfrm>
        </p:spPr>
        <p:txBody>
          <a:bodyPr>
            <a:normAutofit fontScale="92500" lnSpcReduction="10000"/>
          </a:bodyPr>
          <a:lstStyle/>
          <a:p>
            <a:r>
              <a:rPr lang="en-US" dirty="0"/>
              <a:t>Immigrants are in general not less, and in many cases more responsive to economic conditions (changing wages) in the labor market.</a:t>
            </a:r>
            <a:endParaRPr lang="sk-SK" dirty="0"/>
          </a:p>
          <a:p>
            <a:r>
              <a:rPr lang="en-GB" dirty="0"/>
              <a:t>US </a:t>
            </a:r>
            <a:r>
              <a:rPr lang="en-GB" dirty="0" err="1"/>
              <a:t>labor</a:t>
            </a:r>
            <a:r>
              <a:rPr lang="en-GB" dirty="0"/>
              <a:t> market (</a:t>
            </a:r>
            <a:r>
              <a:rPr lang="en-GB" dirty="0" err="1"/>
              <a:t>Borjas</a:t>
            </a:r>
            <a:r>
              <a:rPr lang="en-GB" dirty="0"/>
              <a:t> 2001) </a:t>
            </a:r>
          </a:p>
          <a:p>
            <a:pPr lvl="1"/>
            <a:r>
              <a:rPr lang="en-US" dirty="0"/>
              <a:t>newly arrived immigrants are much more likely to be clustered to those states which offer higher wages </a:t>
            </a:r>
            <a:endParaRPr lang="en-GB" dirty="0"/>
          </a:p>
          <a:p>
            <a:r>
              <a:rPr lang="en-GB" dirty="0" err="1"/>
              <a:t>Dustmann</a:t>
            </a:r>
            <a:r>
              <a:rPr lang="en-GB" dirty="0"/>
              <a:t>, </a:t>
            </a:r>
            <a:r>
              <a:rPr lang="en-GB" dirty="0" err="1"/>
              <a:t>Frattini</a:t>
            </a:r>
            <a:r>
              <a:rPr lang="en-GB" dirty="0"/>
              <a:t> and Preston (2010)</a:t>
            </a:r>
          </a:p>
          <a:p>
            <a:pPr lvl="1"/>
            <a:r>
              <a:rPr lang="en-GB" dirty="0"/>
              <a:t>immigration reduces regional disparities between wages in the United Kingdom</a:t>
            </a:r>
          </a:p>
          <a:p>
            <a:r>
              <a:rPr lang="en-US" altLang="en-US" dirty="0"/>
              <a:t>Immigrants are more vulnerable to business cycle</a:t>
            </a:r>
          </a:p>
          <a:p>
            <a:r>
              <a:rPr lang="en-US" dirty="0"/>
              <a:t>Fresh immigrants are more responsive to the changing economic environment than those who arrived longer ago. </a:t>
            </a:r>
          </a:p>
          <a:p>
            <a:pPr lvl="1"/>
            <a:endParaRPr lang="sk-SK" dirty="0"/>
          </a:p>
        </p:txBody>
      </p:sp>
      <p:sp>
        <p:nvSpPr>
          <p:cNvPr id="2" name="Title 1">
            <a:extLst>
              <a:ext uri="{FF2B5EF4-FFF2-40B4-BE49-F238E27FC236}">
                <a16:creationId xmlns:a16="http://schemas.microsoft.com/office/drawing/2014/main" id="{621C710B-3501-9E18-A698-83AC535671AF}"/>
              </a:ext>
            </a:extLst>
          </p:cNvPr>
          <p:cNvSpPr>
            <a:spLocks noGrp="1"/>
          </p:cNvSpPr>
          <p:nvPr>
            <p:ph type="title"/>
          </p:nvPr>
        </p:nvSpPr>
        <p:spPr>
          <a:xfrm>
            <a:off x="457200" y="-234280"/>
            <a:ext cx="8229600" cy="1143000"/>
          </a:xfrm>
        </p:spPr>
        <p:txBody>
          <a:bodyPr/>
          <a:lstStyle/>
          <a:p>
            <a:r>
              <a:rPr lang="en-US" dirty="0"/>
              <a:t>Migrants = mobile </a:t>
            </a:r>
            <a:r>
              <a:rPr lang="en-US" dirty="0" err="1"/>
              <a:t>labour</a:t>
            </a:r>
            <a:r>
              <a:rPr lang="en-US" dirty="0"/>
              <a:t> force</a:t>
            </a:r>
            <a:endParaRPr lang="sk-SK" dirty="0"/>
          </a:p>
        </p:txBody>
      </p:sp>
    </p:spTree>
    <p:extLst>
      <p:ext uri="{BB962C8B-B14F-4D97-AF65-F5344CB8AC3E}">
        <p14:creationId xmlns:p14="http://schemas.microsoft.com/office/powerpoint/2010/main" val="73174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from academic literature</a:t>
            </a:r>
            <a:endParaRPr lang="sk-SK" dirty="0"/>
          </a:p>
        </p:txBody>
      </p:sp>
      <p:sp>
        <p:nvSpPr>
          <p:cNvPr id="3" name="Content Placeholder 2"/>
          <p:cNvSpPr>
            <a:spLocks noGrp="1"/>
          </p:cNvSpPr>
          <p:nvPr>
            <p:ph idx="1"/>
          </p:nvPr>
        </p:nvSpPr>
        <p:spPr>
          <a:xfrm>
            <a:off x="228600" y="1484784"/>
            <a:ext cx="8686800" cy="4983162"/>
          </a:xfrm>
        </p:spPr>
        <p:txBody>
          <a:bodyPr>
            <a:normAutofit/>
          </a:bodyPr>
          <a:lstStyle/>
          <a:p>
            <a:r>
              <a:rPr lang="en-US" sz="2800" dirty="0" err="1"/>
              <a:t>Dustmann</a:t>
            </a:r>
            <a:r>
              <a:rPr lang="en-US" sz="2800" dirty="0"/>
              <a:t>, Glitz and Vogel (2010) show that in Germany the risk of unemployment for migrants is more sensitive to the economic cycle than that of the natives.</a:t>
            </a:r>
          </a:p>
          <a:p>
            <a:r>
              <a:rPr lang="en-GB" sz="2800" dirty="0" err="1"/>
              <a:t>Røed</a:t>
            </a:r>
            <a:r>
              <a:rPr lang="en-GB" sz="2800" dirty="0"/>
              <a:t> and </a:t>
            </a:r>
            <a:r>
              <a:rPr lang="en-GB" sz="2800" dirty="0" err="1"/>
              <a:t>Schøne</a:t>
            </a:r>
            <a:r>
              <a:rPr lang="en-GB" sz="2800" dirty="0"/>
              <a:t> (2012) show that the mobility of immigrants between regions in Norway is more responsive to the differences in average wage levels and unemployment rates. </a:t>
            </a:r>
          </a:p>
          <a:p>
            <a:r>
              <a:rPr lang="sk-SK" sz="2800" dirty="0" err="1"/>
              <a:t>Amuedo-Dorantes</a:t>
            </a:r>
            <a:r>
              <a:rPr lang="sk-SK" sz="2800" dirty="0"/>
              <a:t> and </a:t>
            </a:r>
            <a:r>
              <a:rPr lang="sk-SK" sz="2800" dirty="0" err="1"/>
              <a:t>De</a:t>
            </a:r>
            <a:r>
              <a:rPr lang="sk-SK" sz="2800" dirty="0"/>
              <a:t> la </a:t>
            </a:r>
            <a:r>
              <a:rPr lang="sk-SK" sz="2800" dirty="0" err="1"/>
              <a:t>Rica</a:t>
            </a:r>
            <a:r>
              <a:rPr lang="sk-SK" sz="2800" dirty="0"/>
              <a:t> (2010) </a:t>
            </a:r>
            <a:r>
              <a:rPr lang="sk-SK" sz="2800" dirty="0" err="1"/>
              <a:t>find</a:t>
            </a:r>
            <a:r>
              <a:rPr lang="sk-SK" sz="2800" dirty="0"/>
              <a:t> </a:t>
            </a:r>
            <a:r>
              <a:rPr lang="sk-SK" sz="2800" dirty="0" err="1"/>
              <a:t>that</a:t>
            </a:r>
            <a:r>
              <a:rPr lang="sk-SK" sz="2800" dirty="0"/>
              <a:t> </a:t>
            </a:r>
            <a:r>
              <a:rPr lang="sk-SK" sz="2800" dirty="0" err="1"/>
              <a:t>the</a:t>
            </a:r>
            <a:r>
              <a:rPr lang="sk-SK" sz="2800" dirty="0"/>
              <a:t> mobility </a:t>
            </a:r>
            <a:r>
              <a:rPr lang="sk-SK" sz="2800" dirty="0" err="1"/>
              <a:t>of</a:t>
            </a:r>
            <a:r>
              <a:rPr lang="sk-SK" sz="2800" dirty="0"/>
              <a:t> </a:t>
            </a:r>
            <a:r>
              <a:rPr lang="sk-SK" sz="2800" dirty="0" err="1"/>
              <a:t>immigrants</a:t>
            </a:r>
            <a:r>
              <a:rPr lang="sk-SK" sz="2800" dirty="0"/>
              <a:t> in </a:t>
            </a:r>
            <a:r>
              <a:rPr lang="sk-SK" sz="2800" dirty="0" err="1"/>
              <a:t>Spain</a:t>
            </a:r>
            <a:r>
              <a:rPr lang="sk-SK" sz="2800" dirty="0"/>
              <a:t> </a:t>
            </a:r>
            <a:r>
              <a:rPr lang="sk-SK" sz="2800" dirty="0" err="1"/>
              <a:t>is</a:t>
            </a:r>
            <a:r>
              <a:rPr lang="sk-SK" sz="2800" dirty="0"/>
              <a:t> more </a:t>
            </a:r>
            <a:r>
              <a:rPr lang="sk-SK" sz="2800" dirty="0" err="1"/>
              <a:t>responsive</a:t>
            </a:r>
            <a:r>
              <a:rPr lang="sk-SK" sz="2800" dirty="0"/>
              <a:t> to </a:t>
            </a:r>
            <a:r>
              <a:rPr lang="sk-SK" sz="2800" dirty="0" err="1"/>
              <a:t>regional</a:t>
            </a:r>
            <a:r>
              <a:rPr lang="sk-SK" sz="2800" dirty="0"/>
              <a:t> </a:t>
            </a:r>
            <a:r>
              <a:rPr lang="sk-SK" sz="2800" dirty="0" err="1"/>
              <a:t>employment</a:t>
            </a:r>
            <a:r>
              <a:rPr lang="sk-SK" sz="2800" dirty="0"/>
              <a:t> </a:t>
            </a:r>
            <a:r>
              <a:rPr lang="sk-SK" sz="2800" dirty="0" err="1"/>
              <a:t>opportunities</a:t>
            </a:r>
            <a:r>
              <a:rPr lang="sk-SK" sz="2800" dirty="0"/>
              <a:t> </a:t>
            </a:r>
            <a:r>
              <a:rPr lang="sk-SK" sz="2800" dirty="0" err="1"/>
              <a:t>than</a:t>
            </a:r>
            <a:r>
              <a:rPr lang="sk-SK" sz="2800" dirty="0"/>
              <a:t> </a:t>
            </a:r>
            <a:r>
              <a:rPr lang="sk-SK" sz="2800" dirty="0" err="1"/>
              <a:t>the</a:t>
            </a:r>
            <a:r>
              <a:rPr lang="sk-SK" sz="2800" dirty="0"/>
              <a:t> mobility </a:t>
            </a:r>
            <a:r>
              <a:rPr lang="sk-SK" sz="2800" dirty="0" err="1"/>
              <a:t>of</a:t>
            </a:r>
            <a:r>
              <a:rPr lang="sk-SK" sz="2800" dirty="0"/>
              <a:t> </a:t>
            </a:r>
            <a:r>
              <a:rPr lang="sk-SK" sz="2800" dirty="0" err="1"/>
              <a:t>similarly</a:t>
            </a:r>
            <a:r>
              <a:rPr lang="sk-SK" sz="2800" dirty="0"/>
              <a:t> </a:t>
            </a:r>
            <a:r>
              <a:rPr lang="sk-SK" sz="2800" dirty="0" err="1"/>
              <a:t>skilled</a:t>
            </a:r>
            <a:r>
              <a:rPr lang="sk-SK" sz="2800" dirty="0"/>
              <a:t> </a:t>
            </a:r>
            <a:r>
              <a:rPr lang="sk-SK" sz="2800" dirty="0" err="1"/>
              <a:t>natives</a:t>
            </a:r>
            <a:r>
              <a:rPr lang="sk-SK" sz="2800" dirty="0"/>
              <a:t>. </a:t>
            </a:r>
          </a:p>
        </p:txBody>
      </p:sp>
    </p:spTree>
    <p:extLst>
      <p:ext uri="{BB962C8B-B14F-4D97-AF65-F5344CB8AC3E}">
        <p14:creationId xmlns:p14="http://schemas.microsoft.com/office/powerpoint/2010/main" val="2355332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composition of foreign-born population by origin in EU-15</a:t>
            </a:r>
            <a:endParaRPr lang="sk-SK" dirty="0"/>
          </a:p>
        </p:txBody>
      </p:sp>
      <p:graphicFrame>
        <p:nvGraphicFramePr>
          <p:cNvPr id="4" name="Chart 3"/>
          <p:cNvGraphicFramePr/>
          <p:nvPr/>
        </p:nvGraphicFramePr>
        <p:xfrm>
          <a:off x="745970" y="1339580"/>
          <a:ext cx="7627508" cy="496974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770522" y="6309320"/>
            <a:ext cx="6777372" cy="461665"/>
          </a:xfrm>
          <a:prstGeom prst="rect">
            <a:avLst/>
          </a:prstGeom>
        </p:spPr>
        <p:txBody>
          <a:bodyPr wrap="square">
            <a:spAutoFit/>
          </a:bodyPr>
          <a:lstStyle/>
          <a:p>
            <a:r>
              <a:rPr lang="en-US" sz="1200" dirty="0"/>
              <a:t>Source: Based on EU-LFS 2004-2014 data</a:t>
            </a:r>
            <a:endParaRPr lang="sk-SK" sz="1200" dirty="0"/>
          </a:p>
          <a:p>
            <a:r>
              <a:rPr lang="en-US" sz="1200" dirty="0"/>
              <a:t>Note: Shares add up to unity. Immigrants are recognized by the country of birth or nationality (Germany). </a:t>
            </a:r>
            <a:endParaRPr lang="sk-SK" sz="1200" dirty="0"/>
          </a:p>
        </p:txBody>
      </p:sp>
    </p:spTree>
    <p:extLst>
      <p:ext uri="{BB962C8B-B14F-4D97-AF65-F5344CB8AC3E}">
        <p14:creationId xmlns:p14="http://schemas.microsoft.com/office/powerpoint/2010/main" val="2990173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3034</TotalTime>
  <Words>1555</Words>
  <Application>Microsoft Office PowerPoint</Application>
  <PresentationFormat>On-screen Show (4:3)</PresentationFormat>
  <Paragraphs>122</Paragraphs>
  <Slides>24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Verdana</vt:lpstr>
      <vt:lpstr>Office Theme</vt:lpstr>
      <vt:lpstr>Applied Research in Public Policy Making Fall 2024</vt:lpstr>
      <vt:lpstr>Outline</vt:lpstr>
      <vt:lpstr>Labour market assimilation of immigrants</vt:lpstr>
      <vt:lpstr>Assimilation is faster when immigrants </vt:lpstr>
      <vt:lpstr>Name choice and the  assimilation of immigrants, 1910-1930</vt:lpstr>
      <vt:lpstr>Labour market assimilation of  different migrant cohorts</vt:lpstr>
      <vt:lpstr>Migrants = mobile labour force</vt:lpstr>
      <vt:lpstr>Evidence from academic literature</vt:lpstr>
      <vt:lpstr>The composition of foreign-born population by origin in EU-15</vt:lpstr>
      <vt:lpstr>The composition of foreign-born population by origin in EU-15</vt:lpstr>
      <vt:lpstr>Immigrant to native ratio of employment rates in the EU-15 for various immigrant groups (ratio 1 means immigrants are similar to natives)</vt:lpstr>
      <vt:lpstr>Immigrant to native ratio of unemployment rates in the EU-15 for various immigrant groups </vt:lpstr>
      <vt:lpstr>Immigrant to native ratio of the proportion of workers  who look for another job</vt:lpstr>
      <vt:lpstr>Immigrant to native ratio of workforce  without a job for more than 11 months</vt:lpstr>
      <vt:lpstr>Immigrant to native ratio of proportion of workers who  changed industry during the previous year </vt:lpstr>
      <vt:lpstr>Benefits of mobile workforce in the EU</vt:lpstr>
      <vt:lpstr>Migrants go where jobs are – the case of Ireland</vt:lpstr>
      <vt:lpstr>Access to citizenship and its impact on immigrant integration</vt:lpstr>
      <vt:lpstr>PowerPoint Presentation</vt:lpstr>
      <vt:lpstr>Marriage reform in France</vt:lpstr>
      <vt:lpstr>PowerPoint Presentation</vt:lpstr>
      <vt:lpstr>PowerPoint Presentation</vt:lpstr>
      <vt:lpstr>The circularity of migration suggests the potential of a win-win-win situation for </vt:lpstr>
      <vt:lpstr>PowerPoint Presentation</vt:lpstr>
    </vt:vector>
  </TitlesOfParts>
  <Company>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 of the Public Sector  (Week 1)</dc:title>
  <dc:creator>MG</dc:creator>
  <cp:lastModifiedBy>Martin Guzi</cp:lastModifiedBy>
  <cp:revision>231</cp:revision>
  <dcterms:created xsi:type="dcterms:W3CDTF">2014-02-15T13:54:04Z</dcterms:created>
  <dcterms:modified xsi:type="dcterms:W3CDTF">2024-12-14T15:12:20Z</dcterms:modified>
</cp:coreProperties>
</file>