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265" r:id="rId2"/>
    <p:sldId id="322" r:id="rId3"/>
    <p:sldId id="321" r:id="rId4"/>
    <p:sldId id="323" r:id="rId5"/>
    <p:sldId id="324" r:id="rId6"/>
    <p:sldId id="318" r:id="rId7"/>
    <p:sldId id="266" r:id="rId8"/>
    <p:sldId id="286" r:id="rId9"/>
    <p:sldId id="269" r:id="rId10"/>
    <p:sldId id="268" r:id="rId11"/>
    <p:sldId id="287" r:id="rId12"/>
    <p:sldId id="310" r:id="rId13"/>
    <p:sldId id="270" r:id="rId14"/>
    <p:sldId id="276" r:id="rId15"/>
    <p:sldId id="311" r:id="rId16"/>
    <p:sldId id="293" r:id="rId17"/>
    <p:sldId id="273" r:id="rId18"/>
    <p:sldId id="303" r:id="rId19"/>
    <p:sldId id="301" r:id="rId20"/>
    <p:sldId id="315" r:id="rId21"/>
    <p:sldId id="267" r:id="rId22"/>
    <p:sldId id="319" r:id="rId23"/>
    <p:sldId id="320" r:id="rId24"/>
    <p:sldId id="259" r:id="rId25"/>
    <p:sldId id="262" r:id="rId26"/>
    <p:sldId id="263" r:id="rId27"/>
    <p:sldId id="304" r:id="rId28"/>
    <p:sldId id="313" r:id="rId29"/>
    <p:sldId id="314" r:id="rId30"/>
    <p:sldId id="312" r:id="rId31"/>
    <p:sldId id="298" r:id="rId32"/>
    <p:sldId id="274" r:id="rId33"/>
    <p:sldId id="299" r:id="rId34"/>
    <p:sldId id="279" r:id="rId35"/>
    <p:sldId id="295" r:id="rId36"/>
    <p:sldId id="296" r:id="rId37"/>
    <p:sldId id="316" r:id="rId38"/>
    <p:sldId id="306" r:id="rId39"/>
    <p:sldId id="305" r:id="rId40"/>
    <p:sldId id="275" r:id="rId41"/>
    <p:sldId id="282" r:id="rId42"/>
    <p:sldId id="317" r:id="rId43"/>
    <p:sldId id="300" r:id="rId44"/>
  </p:sldIdLst>
  <p:sldSz cx="9144000" cy="6858000" type="screen4x3"/>
  <p:notesSz cx="6735763" cy="98694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450" autoAdjust="0"/>
  </p:normalViewPr>
  <p:slideViewPr>
    <p:cSldViewPr>
      <p:cViewPr varScale="1">
        <p:scale>
          <a:sx n="116" d="100"/>
          <a:sy n="116" d="100"/>
        </p:scale>
        <p:origin x="1786" y="91"/>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Guzi" userId="9c94691f-eac0-47a5-9145-7861125b65f7" providerId="ADAL" clId="{B10CFEE3-8929-445A-8E9D-68786A413A77}"/>
    <pc:docChg chg="modSld">
      <pc:chgData name="Martin Guzi" userId="9c94691f-eac0-47a5-9145-7861125b65f7" providerId="ADAL" clId="{B10CFEE3-8929-445A-8E9D-68786A413A77}" dt="2023-11-12T22:16:45.281" v="3" actId="20577"/>
      <pc:docMkLst>
        <pc:docMk/>
      </pc:docMkLst>
      <pc:sldChg chg="modSp mod">
        <pc:chgData name="Martin Guzi" userId="9c94691f-eac0-47a5-9145-7861125b65f7" providerId="ADAL" clId="{B10CFEE3-8929-445A-8E9D-68786A413A77}" dt="2023-11-12T22:16:45.281" v="3" actId="20577"/>
        <pc:sldMkLst>
          <pc:docMk/>
          <pc:sldMk cId="239820419" sldId="265"/>
        </pc:sldMkLst>
        <pc:spChg chg="mod">
          <ac:chgData name="Martin Guzi" userId="9c94691f-eac0-47a5-9145-7861125b65f7" providerId="ADAL" clId="{B10CFEE3-8929-445A-8E9D-68786A413A77}" dt="2023-11-12T22:16:45.281" v="3" actId="20577"/>
          <ac:spMkLst>
            <pc:docMk/>
            <pc:sldMk cId="239820419" sldId="265"/>
            <ac:spMk id="2"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474"/>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sz="quarter" idx="1"/>
          </p:nvPr>
        </p:nvSpPr>
        <p:spPr>
          <a:xfrm>
            <a:off x="3815373" y="0"/>
            <a:ext cx="2918831" cy="493474"/>
          </a:xfrm>
          <a:prstGeom prst="rect">
            <a:avLst/>
          </a:prstGeom>
        </p:spPr>
        <p:txBody>
          <a:bodyPr vert="horz" lIns="91440" tIns="45720" rIns="91440" bIns="45720" rtlCol="0"/>
          <a:lstStyle>
            <a:lvl1pPr algn="r">
              <a:defRPr sz="1200"/>
            </a:lvl1pPr>
          </a:lstStyle>
          <a:p>
            <a:fld id="{E103381D-A8EF-47CD-A5F5-FE1846299783}" type="datetimeFigureOut">
              <a:rPr lang="cs-CZ" smtClean="0"/>
              <a:t>14.10.2024</a:t>
            </a:fld>
            <a:endParaRPr lang="cs-CZ"/>
          </a:p>
        </p:txBody>
      </p:sp>
      <p:sp>
        <p:nvSpPr>
          <p:cNvPr id="4" name="Footer Placeholder 3"/>
          <p:cNvSpPr>
            <a:spLocks noGrp="1"/>
          </p:cNvSpPr>
          <p:nvPr>
            <p:ph type="ftr" sz="quarter" idx="2"/>
          </p:nvPr>
        </p:nvSpPr>
        <p:spPr>
          <a:xfrm>
            <a:off x="0" y="9374301"/>
            <a:ext cx="2918831" cy="493474"/>
          </a:xfrm>
          <a:prstGeom prst="rect">
            <a:avLst/>
          </a:prstGeom>
        </p:spPr>
        <p:txBody>
          <a:bodyPr vert="horz" lIns="91440" tIns="45720" rIns="91440" bIns="45720" rtlCol="0" anchor="b"/>
          <a:lstStyle>
            <a:lvl1pPr algn="l">
              <a:defRPr sz="1200"/>
            </a:lvl1pPr>
          </a:lstStyle>
          <a:p>
            <a:endParaRPr lang="cs-CZ"/>
          </a:p>
        </p:txBody>
      </p:sp>
      <p:sp>
        <p:nvSpPr>
          <p:cNvPr id="5" name="Slide Number Placeholder 4"/>
          <p:cNvSpPr>
            <a:spLocks noGrp="1"/>
          </p:cNvSpPr>
          <p:nvPr>
            <p:ph type="sldNum" sz="quarter" idx="3"/>
          </p:nvPr>
        </p:nvSpPr>
        <p:spPr>
          <a:xfrm>
            <a:off x="3815373" y="9374301"/>
            <a:ext cx="2918831" cy="493474"/>
          </a:xfrm>
          <a:prstGeom prst="rect">
            <a:avLst/>
          </a:prstGeom>
        </p:spPr>
        <p:txBody>
          <a:bodyPr vert="horz" lIns="91440" tIns="45720" rIns="91440" bIns="45720" rtlCol="0" anchor="b"/>
          <a:lstStyle>
            <a:lvl1pPr algn="r">
              <a:defRPr sz="1200"/>
            </a:lvl1pPr>
          </a:lstStyle>
          <a:p>
            <a:fld id="{222E7642-F717-459D-A9A6-1E012F99ECCB}" type="slidenum">
              <a:rPr lang="cs-CZ" smtClean="0"/>
              <a:t>‹#›</a:t>
            </a:fld>
            <a:endParaRPr lang="cs-CZ"/>
          </a:p>
        </p:txBody>
      </p:sp>
    </p:spTree>
    <p:extLst>
      <p:ext uri="{BB962C8B-B14F-4D97-AF65-F5344CB8AC3E}">
        <p14:creationId xmlns:p14="http://schemas.microsoft.com/office/powerpoint/2010/main" val="35852839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47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5373" y="0"/>
            <a:ext cx="2918831" cy="493474"/>
          </a:xfrm>
          <a:prstGeom prst="rect">
            <a:avLst/>
          </a:prstGeom>
        </p:spPr>
        <p:txBody>
          <a:bodyPr vert="horz" lIns="91440" tIns="45720" rIns="91440" bIns="45720" rtlCol="0"/>
          <a:lstStyle>
            <a:lvl1pPr algn="r">
              <a:defRPr sz="1200"/>
            </a:lvl1pPr>
          </a:lstStyle>
          <a:p>
            <a:fld id="{E459F4A5-8B0E-4D19-91CF-9D7B9D610450}" type="datetimeFigureOut">
              <a:rPr lang="en-US" smtClean="0"/>
              <a:t>10/14/2024</a:t>
            </a:fld>
            <a:endParaRPr lang="en-US"/>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577" y="4688008"/>
            <a:ext cx="5388610" cy="444126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4301"/>
            <a:ext cx="2918831" cy="49347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5373" y="9374301"/>
            <a:ext cx="2918831" cy="493474"/>
          </a:xfrm>
          <a:prstGeom prst="rect">
            <a:avLst/>
          </a:prstGeom>
        </p:spPr>
        <p:txBody>
          <a:bodyPr vert="horz" lIns="91440" tIns="45720" rIns="91440" bIns="45720" rtlCol="0" anchor="b"/>
          <a:lstStyle>
            <a:lvl1pPr algn="r">
              <a:defRPr sz="1200"/>
            </a:lvl1pPr>
          </a:lstStyle>
          <a:p>
            <a:fld id="{8E0FD0A3-9761-421B-94EA-BB7B8F4AC308}" type="slidenum">
              <a:rPr lang="en-US" smtClean="0"/>
              <a:t>‹#›</a:t>
            </a:fld>
            <a:endParaRPr lang="en-US"/>
          </a:p>
        </p:txBody>
      </p:sp>
    </p:spTree>
    <p:extLst>
      <p:ext uri="{BB962C8B-B14F-4D97-AF65-F5344CB8AC3E}">
        <p14:creationId xmlns:p14="http://schemas.microsoft.com/office/powerpoint/2010/main" val="306292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56026B-1D13-4221-8022-750BD9F97F98}" type="slidenum">
              <a:rPr lang="en-US" smtClean="0"/>
              <a:t>1</a:t>
            </a:fld>
            <a:endParaRPr lang="en-US"/>
          </a:p>
        </p:txBody>
      </p:sp>
    </p:spTree>
    <p:extLst>
      <p:ext uri="{BB962C8B-B14F-4D97-AF65-F5344CB8AC3E}">
        <p14:creationId xmlns:p14="http://schemas.microsoft.com/office/powerpoint/2010/main" val="1732525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It should be in the employers’ own interest to hire the most productive workers.</a:t>
            </a:r>
          </a:p>
          <a:p>
            <a:endParaRPr lang="sk-SK" dirty="0"/>
          </a:p>
        </p:txBody>
      </p:sp>
      <p:sp>
        <p:nvSpPr>
          <p:cNvPr id="4" name="Slide Number Placeholder 3"/>
          <p:cNvSpPr>
            <a:spLocks noGrp="1"/>
          </p:cNvSpPr>
          <p:nvPr>
            <p:ph type="sldNum" sz="quarter" idx="10"/>
          </p:nvPr>
        </p:nvSpPr>
        <p:spPr/>
        <p:txBody>
          <a:bodyPr/>
          <a:lstStyle/>
          <a:p>
            <a:fld id="{8E0FD0A3-9761-421B-94EA-BB7B8F4AC308}" type="slidenum">
              <a:rPr lang="en-US" smtClean="0"/>
              <a:t>34</a:t>
            </a:fld>
            <a:endParaRPr lang="en-US"/>
          </a:p>
        </p:txBody>
      </p:sp>
    </p:spTree>
    <p:extLst>
      <p:ext uri="{BB962C8B-B14F-4D97-AF65-F5344CB8AC3E}">
        <p14:creationId xmlns:p14="http://schemas.microsoft.com/office/powerpoint/2010/main" val="35648743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Goldin</a:t>
            </a:r>
            <a:r>
              <a:rPr lang="en-US" dirty="0"/>
              <a:t>, Claudia, and Cecilia Rouse. </a:t>
            </a:r>
            <a:r>
              <a:rPr lang="en-US" i="1" dirty="0"/>
              <a:t>Orchestrating impartiality: The impact of" blind" auditions on female musicians</a:t>
            </a:r>
            <a:r>
              <a:rPr lang="en-US" dirty="0"/>
              <a:t>. No. w5903. National bureau of economic research, 1997.</a:t>
            </a:r>
          </a:p>
          <a:p>
            <a:endParaRPr lang="en-US" dirty="0"/>
          </a:p>
          <a:p>
            <a:r>
              <a:rPr lang="en-US" dirty="0" err="1"/>
              <a:t>Zubin</a:t>
            </a:r>
            <a:r>
              <a:rPr lang="en-US" dirty="0"/>
              <a:t> Mehta, conductor of the Los Angeles Symphony from 1964 to 1978 and of the</a:t>
            </a:r>
          </a:p>
          <a:p>
            <a:r>
              <a:rPr lang="en-US" dirty="0"/>
              <a:t>New York Philharmonic from 1978 to 1990, is credited with saying, "I just don't think women</a:t>
            </a:r>
          </a:p>
          <a:p>
            <a:r>
              <a:rPr lang="en-US" dirty="0"/>
              <a:t>should be in an orchestra."' Many European orchestras had, and some continue to have, stated</a:t>
            </a:r>
          </a:p>
          <a:p>
            <a:r>
              <a:rPr lang="en-US" dirty="0" err="1"/>
              <a:t>poUcies</a:t>
            </a:r>
            <a:r>
              <a:rPr lang="en-US" dirty="0"/>
              <a:t> not to hire women.</a:t>
            </a:r>
          </a:p>
        </p:txBody>
      </p:sp>
      <p:sp>
        <p:nvSpPr>
          <p:cNvPr id="4" name="Slide Number Placeholder 3"/>
          <p:cNvSpPr>
            <a:spLocks noGrp="1"/>
          </p:cNvSpPr>
          <p:nvPr>
            <p:ph type="sldNum" sz="quarter" idx="10"/>
          </p:nvPr>
        </p:nvSpPr>
        <p:spPr/>
        <p:txBody>
          <a:bodyPr/>
          <a:lstStyle/>
          <a:p>
            <a:fld id="{8E0FD0A3-9761-421B-94EA-BB7B8F4AC308}" type="slidenum">
              <a:rPr lang="en-US" smtClean="0"/>
              <a:t>38</a:t>
            </a:fld>
            <a:endParaRPr lang="en-US"/>
          </a:p>
        </p:txBody>
      </p:sp>
    </p:spTree>
    <p:extLst>
      <p:ext uri="{BB962C8B-B14F-4D97-AF65-F5344CB8AC3E}">
        <p14:creationId xmlns:p14="http://schemas.microsoft.com/office/powerpoint/2010/main" val="8033086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Goldin</a:t>
            </a:r>
            <a:r>
              <a:rPr lang="en-US" dirty="0"/>
              <a:t>, Claudia, and Cecilia Rouse. </a:t>
            </a:r>
            <a:r>
              <a:rPr lang="en-US" i="1" dirty="0"/>
              <a:t>Orchestrating impartiality: The impact of" blind" auditions on female musicians</a:t>
            </a:r>
            <a:r>
              <a:rPr lang="en-US" dirty="0"/>
              <a:t>. No. w5903. National bureau of economic research, 1997.</a:t>
            </a:r>
          </a:p>
        </p:txBody>
      </p:sp>
      <p:sp>
        <p:nvSpPr>
          <p:cNvPr id="4" name="Slide Number Placeholder 3"/>
          <p:cNvSpPr>
            <a:spLocks noGrp="1"/>
          </p:cNvSpPr>
          <p:nvPr>
            <p:ph type="sldNum" sz="quarter" idx="10"/>
          </p:nvPr>
        </p:nvSpPr>
        <p:spPr/>
        <p:txBody>
          <a:bodyPr/>
          <a:lstStyle/>
          <a:p>
            <a:fld id="{8E0FD0A3-9761-421B-94EA-BB7B8F4AC308}" type="slidenum">
              <a:rPr lang="en-US" smtClean="0"/>
              <a:t>39</a:t>
            </a:fld>
            <a:endParaRPr lang="en-US"/>
          </a:p>
        </p:txBody>
      </p:sp>
    </p:spTree>
    <p:extLst>
      <p:ext uri="{BB962C8B-B14F-4D97-AF65-F5344CB8AC3E}">
        <p14:creationId xmlns:p14="http://schemas.microsoft.com/office/powerpoint/2010/main" val="2236533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0FD0A3-9761-421B-94EA-BB7B8F4AC308}" type="slidenum">
              <a:rPr lang="en-US" smtClean="0"/>
              <a:t>6</a:t>
            </a:fld>
            <a:endParaRPr lang="en-US"/>
          </a:p>
        </p:txBody>
      </p:sp>
    </p:spTree>
    <p:extLst>
      <p:ext uri="{BB962C8B-B14F-4D97-AF65-F5344CB8AC3E}">
        <p14:creationId xmlns:p14="http://schemas.microsoft.com/office/powerpoint/2010/main" val="2296193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"United in diversity", the motto of the European Union, first came into use in 2000.</a:t>
            </a:r>
          </a:p>
          <a:p>
            <a:r>
              <a:rPr lang="en-US" dirty="0"/>
              <a:t>It signifies how Europeans have come together, in the form of the EU, to work for peace and prosperity, while at the same time being enriched by the continent's many different cultures, traditions and languages.</a:t>
            </a:r>
          </a:p>
          <a:p>
            <a:endParaRPr lang="sk-SK" dirty="0"/>
          </a:p>
        </p:txBody>
      </p:sp>
      <p:sp>
        <p:nvSpPr>
          <p:cNvPr id="4" name="Slide Number Placeholder 3"/>
          <p:cNvSpPr>
            <a:spLocks noGrp="1"/>
          </p:cNvSpPr>
          <p:nvPr>
            <p:ph type="sldNum" sz="quarter" idx="10"/>
          </p:nvPr>
        </p:nvSpPr>
        <p:spPr/>
        <p:txBody>
          <a:bodyPr/>
          <a:lstStyle/>
          <a:p>
            <a:fld id="{8E0FD0A3-9761-421B-94EA-BB7B8F4AC308}" type="slidenum">
              <a:rPr lang="en-US" smtClean="0"/>
              <a:t>7</a:t>
            </a:fld>
            <a:endParaRPr lang="en-US"/>
          </a:p>
        </p:txBody>
      </p:sp>
    </p:spTree>
    <p:extLst>
      <p:ext uri="{BB962C8B-B14F-4D97-AF65-F5344CB8AC3E}">
        <p14:creationId xmlns:p14="http://schemas.microsoft.com/office/powerpoint/2010/main" val="1025654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Stefan Wolff, 2008 Ethnic Minorities in Europe: The Basic Facts</a:t>
            </a:r>
          </a:p>
          <a:p>
            <a:endParaRPr lang="sk-SK" dirty="0"/>
          </a:p>
        </p:txBody>
      </p:sp>
      <p:sp>
        <p:nvSpPr>
          <p:cNvPr id="4" name="Slide Number Placeholder 3"/>
          <p:cNvSpPr>
            <a:spLocks noGrp="1"/>
          </p:cNvSpPr>
          <p:nvPr>
            <p:ph type="sldNum" sz="quarter" idx="10"/>
          </p:nvPr>
        </p:nvSpPr>
        <p:spPr/>
        <p:txBody>
          <a:bodyPr/>
          <a:lstStyle/>
          <a:p>
            <a:fld id="{8E0FD0A3-9761-421B-94EA-BB7B8F4AC308}" type="slidenum">
              <a:rPr lang="en-US" smtClean="0"/>
              <a:t>8</a:t>
            </a:fld>
            <a:endParaRPr lang="en-US"/>
          </a:p>
        </p:txBody>
      </p:sp>
    </p:spTree>
    <p:extLst>
      <p:ext uri="{BB962C8B-B14F-4D97-AF65-F5344CB8AC3E}">
        <p14:creationId xmlns:p14="http://schemas.microsoft.com/office/powerpoint/2010/main" val="2267328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OSI. No Data—No Progress. Country Findings. Data Collection in Countries Participating in the</a:t>
            </a:r>
          </a:p>
          <a:p>
            <a:r>
              <a:rPr lang="en-US" dirty="0"/>
              <a:t>Decade of Roma Inclusion 2005-2015. New York: Open Society Institute, 2010</a:t>
            </a:r>
            <a:endParaRPr lang="sk-SK" dirty="0"/>
          </a:p>
        </p:txBody>
      </p:sp>
      <p:sp>
        <p:nvSpPr>
          <p:cNvPr id="4" name="Slide Number Placeholder 3"/>
          <p:cNvSpPr>
            <a:spLocks noGrp="1"/>
          </p:cNvSpPr>
          <p:nvPr>
            <p:ph type="sldNum" sz="quarter" idx="10"/>
          </p:nvPr>
        </p:nvSpPr>
        <p:spPr/>
        <p:txBody>
          <a:bodyPr/>
          <a:lstStyle/>
          <a:p>
            <a:fld id="{8E0FD0A3-9761-421B-94EA-BB7B8F4AC308}" type="slidenum">
              <a:rPr lang="en-US" smtClean="0"/>
              <a:t>11</a:t>
            </a:fld>
            <a:endParaRPr lang="en-US"/>
          </a:p>
        </p:txBody>
      </p:sp>
    </p:spTree>
    <p:extLst>
      <p:ext uri="{BB962C8B-B14F-4D97-AF65-F5344CB8AC3E}">
        <p14:creationId xmlns:p14="http://schemas.microsoft.com/office/powerpoint/2010/main" val="428719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http://en.wikipedia.org/wiki/Statistical_discrimination_%28economics%29</a:t>
            </a:r>
          </a:p>
        </p:txBody>
      </p:sp>
      <p:sp>
        <p:nvSpPr>
          <p:cNvPr id="4" name="Slide Number Placeholder 3"/>
          <p:cNvSpPr>
            <a:spLocks noGrp="1"/>
          </p:cNvSpPr>
          <p:nvPr>
            <p:ph type="sldNum" sz="quarter" idx="10"/>
          </p:nvPr>
        </p:nvSpPr>
        <p:spPr/>
        <p:txBody>
          <a:bodyPr/>
          <a:lstStyle/>
          <a:p>
            <a:fld id="{8E0FD0A3-9761-421B-94EA-BB7B8F4AC308}" type="slidenum">
              <a:rPr lang="en-US" smtClean="0"/>
              <a:t>13</a:t>
            </a:fld>
            <a:endParaRPr lang="en-US"/>
          </a:p>
        </p:txBody>
      </p:sp>
    </p:spTree>
    <p:extLst>
      <p:ext uri="{BB962C8B-B14F-4D97-AF65-F5344CB8AC3E}">
        <p14:creationId xmlns:p14="http://schemas.microsoft.com/office/powerpoint/2010/main" val="3735575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k-SK" dirty="0"/>
              <a:t>http://newsroom.iza.org/en/2016/09/20/discrimination-against-female-migrants-wearing-a-headscarf/</a:t>
            </a:r>
          </a:p>
        </p:txBody>
      </p:sp>
      <p:sp>
        <p:nvSpPr>
          <p:cNvPr id="4" name="Slide Number Placeholder 3"/>
          <p:cNvSpPr>
            <a:spLocks noGrp="1"/>
          </p:cNvSpPr>
          <p:nvPr>
            <p:ph type="sldNum" sz="quarter" idx="10"/>
          </p:nvPr>
        </p:nvSpPr>
        <p:spPr/>
        <p:txBody>
          <a:bodyPr/>
          <a:lstStyle/>
          <a:p>
            <a:fld id="{8E0FD0A3-9761-421B-94EA-BB7B8F4AC308}" type="slidenum">
              <a:rPr lang="en-US" smtClean="0"/>
              <a:t>27</a:t>
            </a:fld>
            <a:endParaRPr lang="en-US"/>
          </a:p>
        </p:txBody>
      </p:sp>
    </p:spTree>
    <p:extLst>
      <p:ext uri="{BB962C8B-B14F-4D97-AF65-F5344CB8AC3E}">
        <p14:creationId xmlns:p14="http://schemas.microsoft.com/office/powerpoint/2010/main" val="1369941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dirty="0"/>
          </a:p>
        </p:txBody>
      </p:sp>
      <p:sp>
        <p:nvSpPr>
          <p:cNvPr id="4" name="Slide Number Placeholder 3"/>
          <p:cNvSpPr>
            <a:spLocks noGrp="1"/>
          </p:cNvSpPr>
          <p:nvPr>
            <p:ph type="sldNum" sz="quarter" idx="10"/>
          </p:nvPr>
        </p:nvSpPr>
        <p:spPr/>
        <p:txBody>
          <a:bodyPr/>
          <a:lstStyle/>
          <a:p>
            <a:fld id="{8E0FD0A3-9761-421B-94EA-BB7B8F4AC308}" type="slidenum">
              <a:rPr lang="en-US" smtClean="0"/>
              <a:t>31</a:t>
            </a:fld>
            <a:endParaRPr lang="en-US"/>
          </a:p>
        </p:txBody>
      </p:sp>
    </p:spTree>
    <p:extLst>
      <p:ext uri="{BB962C8B-B14F-4D97-AF65-F5344CB8AC3E}">
        <p14:creationId xmlns:p14="http://schemas.microsoft.com/office/powerpoint/2010/main" val="4252522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German anonymous application </a:t>
            </a:r>
            <a:endParaRPr lang="cs-CZ" dirty="0"/>
          </a:p>
        </p:txBody>
      </p:sp>
      <p:sp>
        <p:nvSpPr>
          <p:cNvPr id="4" name="Slide Number Placeholder 3"/>
          <p:cNvSpPr>
            <a:spLocks noGrp="1"/>
          </p:cNvSpPr>
          <p:nvPr>
            <p:ph type="sldNum" sz="quarter" idx="10"/>
          </p:nvPr>
        </p:nvSpPr>
        <p:spPr/>
        <p:txBody>
          <a:bodyPr/>
          <a:lstStyle/>
          <a:p>
            <a:fld id="{8E0FD0A3-9761-421B-94EA-BB7B8F4AC308}" type="slidenum">
              <a:rPr lang="en-US" smtClean="0"/>
              <a:t>32</a:t>
            </a:fld>
            <a:endParaRPr lang="en-US"/>
          </a:p>
        </p:txBody>
      </p:sp>
    </p:spTree>
    <p:extLst>
      <p:ext uri="{BB962C8B-B14F-4D97-AF65-F5344CB8AC3E}">
        <p14:creationId xmlns:p14="http://schemas.microsoft.com/office/powerpoint/2010/main" val="2393066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46F3AA1-7CCF-4B5D-A752-B7E488EB05D3}" type="datetimeFigureOut">
              <a:rPr lang="en-US" smtClean="0"/>
              <a:t>10/14/2024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1DA44A-62E0-47A2-9BC8-515ACDBC707C}" type="slidenum">
              <a:rPr lang="en-US" smtClean="0"/>
              <a:t>‹#›</a:t>
            </a:fld>
            <a:endParaRPr lang="en-US"/>
          </a:p>
        </p:txBody>
      </p:sp>
    </p:spTree>
    <p:extLst>
      <p:ext uri="{BB962C8B-B14F-4D97-AF65-F5344CB8AC3E}">
        <p14:creationId xmlns:p14="http://schemas.microsoft.com/office/powerpoint/2010/main" val="583663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6F3AA1-7CCF-4B5D-A752-B7E488EB05D3}" type="datetimeFigureOut">
              <a:rPr lang="en-US" smtClean="0"/>
              <a:t>10/14/2024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1DA44A-62E0-47A2-9BC8-515ACDBC707C}" type="slidenum">
              <a:rPr lang="en-US" smtClean="0"/>
              <a:t>‹#›</a:t>
            </a:fld>
            <a:endParaRPr lang="en-US"/>
          </a:p>
        </p:txBody>
      </p:sp>
    </p:spTree>
    <p:extLst>
      <p:ext uri="{BB962C8B-B14F-4D97-AF65-F5344CB8AC3E}">
        <p14:creationId xmlns:p14="http://schemas.microsoft.com/office/powerpoint/2010/main" val="1364622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6F3AA1-7CCF-4B5D-A752-B7E488EB05D3}" type="datetimeFigureOut">
              <a:rPr lang="en-US" smtClean="0"/>
              <a:t>10/14/2024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1DA44A-62E0-47A2-9BC8-515ACDBC707C}" type="slidenum">
              <a:rPr lang="en-US" smtClean="0"/>
              <a:t>‹#›</a:t>
            </a:fld>
            <a:endParaRPr lang="en-US"/>
          </a:p>
        </p:txBody>
      </p:sp>
    </p:spTree>
    <p:extLst>
      <p:ext uri="{BB962C8B-B14F-4D97-AF65-F5344CB8AC3E}">
        <p14:creationId xmlns:p14="http://schemas.microsoft.com/office/powerpoint/2010/main" val="33328243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9" name="Titelplatzhalter 1">
            <a:extLst>
              <a:ext uri="{FF2B5EF4-FFF2-40B4-BE49-F238E27FC236}">
                <a16:creationId xmlns:a16="http://schemas.microsoft.com/office/drawing/2014/main" id="{869590FC-2456-46DC-A492-08458CB3512E}"/>
              </a:ext>
            </a:extLst>
          </p:cNvPr>
          <p:cNvSpPr>
            <a:spLocks noGrp="1"/>
          </p:cNvSpPr>
          <p:nvPr>
            <p:ph type="title"/>
          </p:nvPr>
        </p:nvSpPr>
        <p:spPr>
          <a:xfrm>
            <a:off x="628650" y="1"/>
            <a:ext cx="7886700" cy="815974"/>
          </a:xfrm>
          <a:prstGeom prst="rect">
            <a:avLst/>
          </a:prstGeom>
        </p:spPr>
        <p:txBody>
          <a:bodyPr vert="horz" lIns="91440" tIns="45720" rIns="91440" bIns="45720" rtlCol="0" anchor="ctr">
            <a:normAutofit/>
          </a:bodyPr>
          <a:lstStyle>
            <a:lvl1pPr>
              <a:defRPr sz="1800">
                <a:latin typeface="Verdana" panose="020B0604030504040204" pitchFamily="34" charset="0"/>
                <a:ea typeface="Verdana" panose="020B0604030504040204" pitchFamily="34" charset="0"/>
              </a:defRPr>
            </a:lvl1pPr>
          </a:lstStyle>
          <a:p>
            <a:r>
              <a:rPr lang="de-DE" dirty="0"/>
              <a:t>Mastertitelformat bearbeiten</a:t>
            </a:r>
          </a:p>
        </p:txBody>
      </p:sp>
      <p:sp>
        <p:nvSpPr>
          <p:cNvPr id="10" name="Textplatzhalter 2">
            <a:extLst>
              <a:ext uri="{FF2B5EF4-FFF2-40B4-BE49-F238E27FC236}">
                <a16:creationId xmlns:a16="http://schemas.microsoft.com/office/drawing/2014/main" id="{A095E81C-F6E2-4C8F-A3C7-A7C2C489CD1B}"/>
              </a:ext>
            </a:extLst>
          </p:cNvPr>
          <p:cNvSpPr>
            <a:spLocks noGrp="1"/>
          </p:cNvSpPr>
          <p:nvPr>
            <p:ph idx="1"/>
          </p:nvPr>
        </p:nvSpPr>
        <p:spPr>
          <a:xfrm>
            <a:off x="628650" y="1825625"/>
            <a:ext cx="7886700" cy="4351338"/>
          </a:xfrm>
          <a:prstGeom prst="rect">
            <a:avLst/>
          </a:prstGeom>
        </p:spPr>
        <p:txBody>
          <a:bodyPr vert="horz" lIns="91440" tIns="45720" rIns="91440" bIns="45720" rtlCol="0">
            <a:normAutofit/>
          </a:bodyPr>
          <a:lstStyle>
            <a:lvl1pPr>
              <a:defRPr>
                <a:latin typeface="Verdana" panose="020B0604030504040204" pitchFamily="34" charset="0"/>
                <a:ea typeface="Verdana" panose="020B0604030504040204" pitchFamily="34" charset="0"/>
              </a:defRPr>
            </a:lvl1pPr>
            <a:lvl2pPr>
              <a:defRPr>
                <a:latin typeface="Verdana" panose="020B0604030504040204" pitchFamily="34" charset="0"/>
                <a:ea typeface="Verdana" panose="020B0604030504040204" pitchFamily="34" charset="0"/>
              </a:defRPr>
            </a:lvl2pPr>
            <a:lvl3pPr>
              <a:defRPr>
                <a:latin typeface="Verdana" panose="020B0604030504040204" pitchFamily="34" charset="0"/>
                <a:ea typeface="Verdana" panose="020B0604030504040204" pitchFamily="34" charset="0"/>
              </a:defRPr>
            </a:lvl3pPr>
            <a:lvl4pPr>
              <a:defRPr>
                <a:latin typeface="Verdana" panose="020B0604030504040204" pitchFamily="34" charset="0"/>
                <a:ea typeface="Verdana" panose="020B0604030504040204" pitchFamily="34" charset="0"/>
              </a:defRPr>
            </a:lvl4pPr>
            <a:lvl5pPr>
              <a:defRPr>
                <a:latin typeface="Verdana" panose="020B0604030504040204" pitchFamily="34" charset="0"/>
                <a:ea typeface="Verdana" panose="020B060403050404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Datumsplatzhalter 3">
            <a:extLst>
              <a:ext uri="{FF2B5EF4-FFF2-40B4-BE49-F238E27FC236}">
                <a16:creationId xmlns:a16="http://schemas.microsoft.com/office/drawing/2014/main" id="{170929DD-6485-43C6-92B0-6BF1937EEFAF}"/>
              </a:ext>
            </a:extLst>
          </p:cNvPr>
          <p:cNvSpPr>
            <a:spLocks noGrp="1"/>
          </p:cNvSpPr>
          <p:nvPr>
            <p:ph type="dt" sz="half" idx="2"/>
          </p:nvPr>
        </p:nvSpPr>
        <p:spPr>
          <a:xfrm>
            <a:off x="628650" y="6492876"/>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de-DE" dirty="0"/>
              <a:t>23.09.2019</a:t>
            </a:r>
          </a:p>
        </p:txBody>
      </p:sp>
      <p:sp>
        <p:nvSpPr>
          <p:cNvPr id="12" name="Fußzeilenplatzhalter 4">
            <a:extLst>
              <a:ext uri="{FF2B5EF4-FFF2-40B4-BE49-F238E27FC236}">
                <a16:creationId xmlns:a16="http://schemas.microsoft.com/office/drawing/2014/main" id="{F3B0B5F7-A47A-43A3-8C95-AC7B4F9DB562}"/>
              </a:ext>
            </a:extLst>
          </p:cNvPr>
          <p:cNvSpPr>
            <a:spLocks noGrp="1"/>
          </p:cNvSpPr>
          <p:nvPr>
            <p:ph type="ftr" sz="quarter" idx="3"/>
          </p:nvPr>
        </p:nvSpPr>
        <p:spPr>
          <a:xfrm>
            <a:off x="3028950" y="6492876"/>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de-DE" dirty="0"/>
              <a:t>Applied Research in </a:t>
            </a:r>
            <a:r>
              <a:rPr lang="de-DE" dirty="0" err="1"/>
              <a:t>Policy</a:t>
            </a:r>
            <a:r>
              <a:rPr lang="de-DE" dirty="0"/>
              <a:t> Making</a:t>
            </a:r>
          </a:p>
        </p:txBody>
      </p:sp>
      <p:sp>
        <p:nvSpPr>
          <p:cNvPr id="13" name="Foliennummernplatzhalter 5">
            <a:extLst>
              <a:ext uri="{FF2B5EF4-FFF2-40B4-BE49-F238E27FC236}">
                <a16:creationId xmlns:a16="http://schemas.microsoft.com/office/drawing/2014/main" id="{0FA496A2-154B-4DE5-B42F-9AF3CC26DD07}"/>
              </a:ext>
            </a:extLst>
          </p:cNvPr>
          <p:cNvSpPr>
            <a:spLocks noGrp="1"/>
          </p:cNvSpPr>
          <p:nvPr>
            <p:ph type="sldNum" sz="quarter" idx="4"/>
          </p:nvPr>
        </p:nvSpPr>
        <p:spPr>
          <a:xfrm>
            <a:off x="6457950" y="6492876"/>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6A8ECB9-8319-4D90-9EB9-399D9D9085D4}" type="slidenum">
              <a:rPr lang="de-DE" smtClean="0"/>
              <a:t>‹#›</a:t>
            </a:fld>
            <a:endParaRPr lang="de-DE"/>
          </a:p>
        </p:txBody>
      </p:sp>
      <p:grpSp>
        <p:nvGrpSpPr>
          <p:cNvPr id="14" name="Gruppieren 1">
            <a:extLst>
              <a:ext uri="{FF2B5EF4-FFF2-40B4-BE49-F238E27FC236}">
                <a16:creationId xmlns:a16="http://schemas.microsoft.com/office/drawing/2014/main" id="{A1D9EDFC-AF24-453D-A990-4790A66B515A}"/>
              </a:ext>
            </a:extLst>
          </p:cNvPr>
          <p:cNvGrpSpPr>
            <a:grpSpLocks/>
          </p:cNvGrpSpPr>
          <p:nvPr userDrawn="1"/>
        </p:nvGrpSpPr>
        <p:grpSpPr bwMode="auto">
          <a:xfrm>
            <a:off x="0" y="815975"/>
            <a:ext cx="9144000" cy="44450"/>
            <a:chOff x="0" y="951722"/>
            <a:chExt cx="11315700" cy="3221"/>
          </a:xfrm>
        </p:grpSpPr>
        <p:cxnSp>
          <p:nvCxnSpPr>
            <p:cNvPr id="15" name="Gerade Verbindung 2">
              <a:extLst>
                <a:ext uri="{FF2B5EF4-FFF2-40B4-BE49-F238E27FC236}">
                  <a16:creationId xmlns:a16="http://schemas.microsoft.com/office/drawing/2014/main" id="{5254E037-9E1C-494F-B6FB-7E62D4A85990}"/>
                </a:ext>
              </a:extLst>
            </p:cNvPr>
            <p:cNvCxnSpPr>
              <a:cxnSpLocks noChangeShapeType="1"/>
            </p:cNvCxnSpPr>
            <p:nvPr/>
          </p:nvCxnSpPr>
          <p:spPr bwMode="auto">
            <a:xfrm>
              <a:off x="0" y="951722"/>
              <a:ext cx="11315700" cy="0"/>
            </a:xfrm>
            <a:prstGeom prst="line">
              <a:avLst/>
            </a:prstGeom>
            <a:noFill/>
            <a:ln w="28575"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6" name="Gerade Verbindung 3">
              <a:extLst>
                <a:ext uri="{FF2B5EF4-FFF2-40B4-BE49-F238E27FC236}">
                  <a16:creationId xmlns:a16="http://schemas.microsoft.com/office/drawing/2014/main" id="{22683CB9-2F09-4AF7-B400-F31D13F73DB1}"/>
                </a:ext>
              </a:extLst>
            </p:cNvPr>
            <p:cNvCxnSpPr>
              <a:cxnSpLocks noChangeShapeType="1"/>
            </p:cNvCxnSpPr>
            <p:nvPr/>
          </p:nvCxnSpPr>
          <p:spPr bwMode="auto">
            <a:xfrm>
              <a:off x="9199984" y="954943"/>
              <a:ext cx="2115716" cy="0"/>
            </a:xfrm>
            <a:prstGeom prst="line">
              <a:avLst/>
            </a:prstGeom>
            <a:noFill/>
            <a:ln w="38100" algn="ctr">
              <a:solidFill>
                <a:srgbClr val="00568A"/>
              </a:solidFill>
              <a:round/>
              <a:headEnd type="none" w="sm" len="sm"/>
              <a:tailEnd type="none" w="sm" len="sm"/>
            </a:ln>
            <a:extLst>
              <a:ext uri="{909E8E84-426E-40DD-AFC4-6F175D3DCCD1}">
                <a14:hiddenFill xmlns:a14="http://schemas.microsoft.com/office/drawing/2010/main">
                  <a:noFill/>
                </a14:hiddenFill>
              </a:ext>
            </a:extLst>
          </p:spPr>
        </p:cxnSp>
      </p:grpSp>
      <p:cxnSp>
        <p:nvCxnSpPr>
          <p:cNvPr id="17" name="Gerade Verbindung 3">
            <a:extLst>
              <a:ext uri="{FF2B5EF4-FFF2-40B4-BE49-F238E27FC236}">
                <a16:creationId xmlns:a16="http://schemas.microsoft.com/office/drawing/2014/main" id="{BFD9DC44-D642-459B-A63F-14F3585143B3}"/>
              </a:ext>
            </a:extLst>
          </p:cNvPr>
          <p:cNvCxnSpPr>
            <a:cxnSpLocks noChangeShapeType="1"/>
          </p:cNvCxnSpPr>
          <p:nvPr userDrawn="1"/>
        </p:nvCxnSpPr>
        <p:spPr bwMode="auto">
          <a:xfrm rot="10800000">
            <a:off x="1" y="6464349"/>
            <a:ext cx="1709669" cy="0"/>
          </a:xfrm>
          <a:prstGeom prst="line">
            <a:avLst/>
          </a:prstGeom>
          <a:noFill/>
          <a:ln w="38100" algn="ctr">
            <a:solidFill>
              <a:srgbClr val="01558A"/>
            </a:solidFill>
            <a:round/>
            <a:headEnd type="none" w="sm" len="sm"/>
            <a:tailEnd type="none" w="sm" len="sm"/>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6595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6F3AA1-7CCF-4B5D-A752-B7E488EB05D3}" type="datetimeFigureOut">
              <a:rPr lang="en-US" smtClean="0"/>
              <a:t>10/14/2024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1DA44A-62E0-47A2-9BC8-515ACDBC707C}" type="slidenum">
              <a:rPr lang="en-US" smtClean="0"/>
              <a:t>‹#›</a:t>
            </a:fld>
            <a:endParaRPr lang="en-US"/>
          </a:p>
        </p:txBody>
      </p:sp>
    </p:spTree>
    <p:extLst>
      <p:ext uri="{BB962C8B-B14F-4D97-AF65-F5344CB8AC3E}">
        <p14:creationId xmlns:p14="http://schemas.microsoft.com/office/powerpoint/2010/main" val="118428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6F3AA1-7CCF-4B5D-A752-B7E488EB05D3}" type="datetimeFigureOut">
              <a:rPr lang="en-US" smtClean="0"/>
              <a:t>10/14/2024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1DA44A-62E0-47A2-9BC8-515ACDBC707C}" type="slidenum">
              <a:rPr lang="en-US" smtClean="0"/>
              <a:t>‹#›</a:t>
            </a:fld>
            <a:endParaRPr lang="en-US"/>
          </a:p>
        </p:txBody>
      </p:sp>
    </p:spTree>
    <p:extLst>
      <p:ext uri="{BB962C8B-B14F-4D97-AF65-F5344CB8AC3E}">
        <p14:creationId xmlns:p14="http://schemas.microsoft.com/office/powerpoint/2010/main" val="2054243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46F3AA1-7CCF-4B5D-A752-B7E488EB05D3}" type="datetimeFigureOut">
              <a:rPr lang="en-US" smtClean="0"/>
              <a:t>10/14/2024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1DA44A-62E0-47A2-9BC8-515ACDBC707C}" type="slidenum">
              <a:rPr lang="en-US" smtClean="0"/>
              <a:t>‹#›</a:t>
            </a:fld>
            <a:endParaRPr lang="en-US"/>
          </a:p>
        </p:txBody>
      </p:sp>
    </p:spTree>
    <p:extLst>
      <p:ext uri="{BB962C8B-B14F-4D97-AF65-F5344CB8AC3E}">
        <p14:creationId xmlns:p14="http://schemas.microsoft.com/office/powerpoint/2010/main" val="1461738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46F3AA1-7CCF-4B5D-A752-B7E488EB05D3}" type="datetimeFigureOut">
              <a:rPr lang="en-US" smtClean="0"/>
              <a:t>10/14/2024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1DA44A-62E0-47A2-9BC8-515ACDBC707C}" type="slidenum">
              <a:rPr lang="en-US" smtClean="0"/>
              <a:t>‹#›</a:t>
            </a:fld>
            <a:endParaRPr lang="en-US"/>
          </a:p>
        </p:txBody>
      </p:sp>
    </p:spTree>
    <p:extLst>
      <p:ext uri="{BB962C8B-B14F-4D97-AF65-F5344CB8AC3E}">
        <p14:creationId xmlns:p14="http://schemas.microsoft.com/office/powerpoint/2010/main" val="2577694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46F3AA1-7CCF-4B5D-A752-B7E488EB05D3}" type="datetimeFigureOut">
              <a:rPr lang="en-US" smtClean="0"/>
              <a:t>10/14/2024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1DA44A-62E0-47A2-9BC8-515ACDBC707C}" type="slidenum">
              <a:rPr lang="en-US" smtClean="0"/>
              <a:t>‹#›</a:t>
            </a:fld>
            <a:endParaRPr lang="en-US"/>
          </a:p>
        </p:txBody>
      </p:sp>
    </p:spTree>
    <p:extLst>
      <p:ext uri="{BB962C8B-B14F-4D97-AF65-F5344CB8AC3E}">
        <p14:creationId xmlns:p14="http://schemas.microsoft.com/office/powerpoint/2010/main" val="606506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6F3AA1-7CCF-4B5D-A752-B7E488EB05D3}" type="datetimeFigureOut">
              <a:rPr lang="en-US" smtClean="0"/>
              <a:t>10/14/2024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1DA44A-62E0-47A2-9BC8-515ACDBC707C}" type="slidenum">
              <a:rPr lang="en-US" smtClean="0"/>
              <a:t>‹#›</a:t>
            </a:fld>
            <a:endParaRPr lang="en-US"/>
          </a:p>
        </p:txBody>
      </p:sp>
    </p:spTree>
    <p:extLst>
      <p:ext uri="{BB962C8B-B14F-4D97-AF65-F5344CB8AC3E}">
        <p14:creationId xmlns:p14="http://schemas.microsoft.com/office/powerpoint/2010/main" val="2041686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6F3AA1-7CCF-4B5D-A752-B7E488EB05D3}" type="datetimeFigureOut">
              <a:rPr lang="en-US" smtClean="0"/>
              <a:t>10/14/2024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1DA44A-62E0-47A2-9BC8-515ACDBC707C}" type="slidenum">
              <a:rPr lang="en-US" smtClean="0"/>
              <a:t>‹#›</a:t>
            </a:fld>
            <a:endParaRPr lang="en-US"/>
          </a:p>
        </p:txBody>
      </p:sp>
    </p:spTree>
    <p:extLst>
      <p:ext uri="{BB962C8B-B14F-4D97-AF65-F5344CB8AC3E}">
        <p14:creationId xmlns:p14="http://schemas.microsoft.com/office/powerpoint/2010/main" val="1329770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6F3AA1-7CCF-4B5D-A752-B7E488EB05D3}" type="datetimeFigureOut">
              <a:rPr lang="en-US" smtClean="0"/>
              <a:t>10/14/2024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1DA44A-62E0-47A2-9BC8-515ACDBC707C}" type="slidenum">
              <a:rPr lang="en-US" smtClean="0"/>
              <a:t>‹#›</a:t>
            </a:fld>
            <a:endParaRPr lang="en-US"/>
          </a:p>
        </p:txBody>
      </p:sp>
    </p:spTree>
    <p:extLst>
      <p:ext uri="{BB962C8B-B14F-4D97-AF65-F5344CB8AC3E}">
        <p14:creationId xmlns:p14="http://schemas.microsoft.com/office/powerpoint/2010/main" val="3387648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6F3AA1-7CCF-4B5D-A752-B7E488EB05D3}" type="datetimeFigureOut">
              <a:rPr lang="en-US" smtClean="0"/>
              <a:t>10/14/2024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1DA44A-62E0-47A2-9BC8-515ACDBC707C}" type="slidenum">
              <a:rPr lang="en-US" smtClean="0"/>
              <a:t>‹#›</a:t>
            </a:fld>
            <a:endParaRPr lang="en-US"/>
          </a:p>
        </p:txBody>
      </p:sp>
    </p:spTree>
    <p:extLst>
      <p:ext uri="{BB962C8B-B14F-4D97-AF65-F5344CB8AC3E}">
        <p14:creationId xmlns:p14="http://schemas.microsoft.com/office/powerpoint/2010/main" val="32426266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en.wikibooks.org/wiki/Bestiary_of_Behavioral_Economics/Trust_Game"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6_d-d1UJzq8"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4611" y="260648"/>
            <a:ext cx="8710314" cy="1470025"/>
          </a:xfrm>
        </p:spPr>
        <p:txBody>
          <a:bodyPr>
            <a:noAutofit/>
          </a:bodyPr>
          <a:lstStyle/>
          <a:p>
            <a:r>
              <a:rPr lang="en-US" sz="3600" b="1" dirty="0">
                <a:solidFill>
                  <a:schemeClr val="bg1">
                    <a:lumMod val="75000"/>
                  </a:schemeClr>
                </a:solidFill>
              </a:rPr>
              <a:t>Applied Research in Public Policy Making</a:t>
            </a:r>
            <a:br>
              <a:rPr lang="en-US" sz="3600" b="1" dirty="0">
                <a:solidFill>
                  <a:schemeClr val="bg1">
                    <a:lumMod val="75000"/>
                  </a:schemeClr>
                </a:solidFill>
              </a:rPr>
            </a:br>
            <a:r>
              <a:rPr lang="en-US" sz="3600" b="1" dirty="0">
                <a:solidFill>
                  <a:schemeClr val="bg1">
                    <a:lumMod val="75000"/>
                  </a:schemeClr>
                </a:solidFill>
              </a:rPr>
              <a:t>Fall 2024</a:t>
            </a:r>
            <a:endParaRPr lang="cs-CZ" sz="3600" dirty="0">
              <a:solidFill>
                <a:schemeClr val="bg1">
                  <a:lumMod val="75000"/>
                </a:schemeClr>
              </a:solidFill>
            </a:endParaRPr>
          </a:p>
        </p:txBody>
      </p:sp>
      <p:sp>
        <p:nvSpPr>
          <p:cNvPr id="3" name="Subtitle 2"/>
          <p:cNvSpPr>
            <a:spLocks noGrp="1"/>
          </p:cNvSpPr>
          <p:nvPr>
            <p:ph type="subTitle" idx="1"/>
          </p:nvPr>
        </p:nvSpPr>
        <p:spPr>
          <a:xfrm>
            <a:off x="1627584" y="5157192"/>
            <a:ext cx="6400800" cy="1201688"/>
          </a:xfrm>
        </p:spPr>
        <p:txBody>
          <a:bodyPr/>
          <a:lstStyle/>
          <a:p>
            <a:r>
              <a:rPr lang="en-US" dirty="0"/>
              <a:t>Martin GUZI</a:t>
            </a:r>
          </a:p>
          <a:p>
            <a:r>
              <a:rPr lang="en-US" dirty="0"/>
              <a:t>martin.guzi@econ.muni.cz</a:t>
            </a:r>
          </a:p>
        </p:txBody>
      </p:sp>
      <p:sp>
        <p:nvSpPr>
          <p:cNvPr id="4" name="TextBox 3"/>
          <p:cNvSpPr txBox="1"/>
          <p:nvPr/>
        </p:nvSpPr>
        <p:spPr>
          <a:xfrm>
            <a:off x="809032" y="2204864"/>
            <a:ext cx="7992888" cy="1323439"/>
          </a:xfrm>
          <a:prstGeom prst="rect">
            <a:avLst/>
          </a:prstGeom>
          <a:noFill/>
        </p:spPr>
        <p:txBody>
          <a:bodyPr wrap="square" rtlCol="0">
            <a:spAutoFit/>
          </a:bodyPr>
          <a:lstStyle/>
          <a:p>
            <a:pPr algn="ctr"/>
            <a:r>
              <a:rPr lang="en-US" sz="4800" b="1" dirty="0"/>
              <a:t>Hiring discrimination</a:t>
            </a:r>
            <a:endParaRPr lang="en-US" sz="4800" dirty="0"/>
          </a:p>
          <a:p>
            <a:pPr algn="ctr"/>
            <a:r>
              <a:rPr lang="en-US" sz="3200" dirty="0"/>
              <a:t>Week 4</a:t>
            </a:r>
          </a:p>
        </p:txBody>
      </p:sp>
    </p:spTree>
    <p:extLst>
      <p:ext uri="{BB962C8B-B14F-4D97-AF65-F5344CB8AC3E}">
        <p14:creationId xmlns:p14="http://schemas.microsoft.com/office/powerpoint/2010/main" val="239820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Limited evidence on ethnic minority</a:t>
            </a:r>
          </a:p>
        </p:txBody>
      </p:sp>
      <p:sp>
        <p:nvSpPr>
          <p:cNvPr id="3" name="Content Placeholder 2"/>
          <p:cNvSpPr>
            <a:spLocks noGrp="1"/>
          </p:cNvSpPr>
          <p:nvPr>
            <p:ph idx="1"/>
          </p:nvPr>
        </p:nvSpPr>
        <p:spPr/>
        <p:txBody>
          <a:bodyPr>
            <a:normAutofit/>
          </a:bodyPr>
          <a:lstStyle/>
          <a:p>
            <a:r>
              <a:rPr lang="en-US" dirty="0"/>
              <a:t>The main limitation is the scarcity of quantitative and qualitative data.</a:t>
            </a:r>
          </a:p>
          <a:p>
            <a:r>
              <a:rPr lang="en-US" dirty="0"/>
              <a:t>Standard data surveys fail to correctly capture those who belong to an ethnic minority.</a:t>
            </a:r>
          </a:p>
          <a:p>
            <a:r>
              <a:rPr lang="en-US" dirty="0"/>
              <a:t>The empirical research and comparisons of economic conditions of ethnic minorities is uninformative and biased.</a:t>
            </a:r>
            <a:br>
              <a:rPr lang="en-US" dirty="0"/>
            </a:br>
            <a:r>
              <a:rPr lang="en-US" sz="2800" dirty="0"/>
              <a:t>(the most disadvantaged minority in EU are Roma)</a:t>
            </a:r>
          </a:p>
        </p:txBody>
      </p:sp>
    </p:spTree>
    <p:extLst>
      <p:ext uri="{BB962C8B-B14F-4D97-AF65-F5344CB8AC3E}">
        <p14:creationId xmlns:p14="http://schemas.microsoft.com/office/powerpoint/2010/main" val="3942202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Statistics on Roma population [2005]</a:t>
            </a:r>
            <a:endParaRPr lang="sk-SK" dirty="0"/>
          </a:p>
        </p:txBody>
      </p:sp>
      <p:sp>
        <p:nvSpPr>
          <p:cNvPr id="3" name="Content Placeholder 2"/>
          <p:cNvSpPr>
            <a:spLocks noGrp="1"/>
          </p:cNvSpPr>
          <p:nvPr>
            <p:ph idx="1"/>
          </p:nvPr>
        </p:nvSpPr>
        <p:spPr/>
        <p:txBody>
          <a:bodyPr/>
          <a:lstStyle/>
          <a:p>
            <a:endParaRPr lang="sk-SK"/>
          </a:p>
        </p:txBody>
      </p:sp>
      <p:graphicFrame>
        <p:nvGraphicFramePr>
          <p:cNvPr id="4" name="Zástupný symbol pro obsah 4"/>
          <p:cNvGraphicFramePr>
            <a:graphicFrameLocks/>
          </p:cNvGraphicFramePr>
          <p:nvPr>
            <p:extLst>
              <p:ext uri="{D42A27DB-BD31-4B8C-83A1-F6EECF244321}">
                <p14:modId xmlns:p14="http://schemas.microsoft.com/office/powerpoint/2010/main" val="2895894983"/>
              </p:ext>
            </p:extLst>
          </p:nvPr>
        </p:nvGraphicFramePr>
        <p:xfrm>
          <a:off x="179512" y="1196752"/>
          <a:ext cx="8596315" cy="5489628"/>
        </p:xfrm>
        <a:graphic>
          <a:graphicData uri="http://schemas.openxmlformats.org/drawingml/2006/table">
            <a:tbl>
              <a:tblPr firstRow="1" bandRow="1">
                <a:tableStyleId>{5C22544A-7EE6-4342-B048-85BDC9FD1C3A}</a:tableStyleId>
              </a:tblPr>
              <a:tblGrid>
                <a:gridCol w="2448272">
                  <a:extLst>
                    <a:ext uri="{9D8B030D-6E8A-4147-A177-3AD203B41FA5}">
                      <a16:colId xmlns:a16="http://schemas.microsoft.com/office/drawing/2014/main" val="20000"/>
                    </a:ext>
                  </a:extLst>
                </a:gridCol>
                <a:gridCol w="1728192">
                  <a:extLst>
                    <a:ext uri="{9D8B030D-6E8A-4147-A177-3AD203B41FA5}">
                      <a16:colId xmlns:a16="http://schemas.microsoft.com/office/drawing/2014/main" val="20001"/>
                    </a:ext>
                  </a:extLst>
                </a:gridCol>
                <a:gridCol w="1872208">
                  <a:extLst>
                    <a:ext uri="{9D8B030D-6E8A-4147-A177-3AD203B41FA5}">
                      <a16:colId xmlns:a16="http://schemas.microsoft.com/office/drawing/2014/main" val="20002"/>
                    </a:ext>
                  </a:extLst>
                </a:gridCol>
                <a:gridCol w="1296144">
                  <a:extLst>
                    <a:ext uri="{9D8B030D-6E8A-4147-A177-3AD203B41FA5}">
                      <a16:colId xmlns:a16="http://schemas.microsoft.com/office/drawing/2014/main" val="20003"/>
                    </a:ext>
                  </a:extLst>
                </a:gridCol>
                <a:gridCol w="1251499">
                  <a:extLst>
                    <a:ext uri="{9D8B030D-6E8A-4147-A177-3AD203B41FA5}">
                      <a16:colId xmlns:a16="http://schemas.microsoft.com/office/drawing/2014/main" val="20004"/>
                    </a:ext>
                  </a:extLst>
                </a:gridCol>
              </a:tblGrid>
              <a:tr h="198255">
                <a:tc>
                  <a:txBody>
                    <a:bodyPr/>
                    <a:lstStyle/>
                    <a:p>
                      <a:r>
                        <a:rPr lang="cs-CZ" dirty="0"/>
                        <a:t>Country</a:t>
                      </a:r>
                    </a:p>
                  </a:txBody>
                  <a:tcPr/>
                </a:tc>
                <a:tc gridSpan="2">
                  <a:txBody>
                    <a:bodyPr/>
                    <a:lstStyle/>
                    <a:p>
                      <a:r>
                        <a:rPr lang="en-US" dirty="0"/>
                        <a:t>Census  statistics</a:t>
                      </a:r>
                      <a:endParaRPr lang="cs-CZ" dirty="0"/>
                    </a:p>
                  </a:txBody>
                  <a:tcPr/>
                </a:tc>
                <a:tc hMerge="1">
                  <a:txBody>
                    <a:bodyPr/>
                    <a:lstStyle/>
                    <a:p>
                      <a:endParaRPr lang="cs-CZ"/>
                    </a:p>
                  </a:txBody>
                  <a:tcPr/>
                </a:tc>
                <a:tc gridSpan="2">
                  <a:txBody>
                    <a:bodyPr/>
                    <a:lstStyle/>
                    <a:p>
                      <a:r>
                        <a:rPr lang="en-US" dirty="0"/>
                        <a:t>Unofficial estimates</a:t>
                      </a:r>
                      <a:endParaRPr lang="cs-CZ" dirty="0"/>
                    </a:p>
                  </a:txBody>
                  <a:tcPr/>
                </a:tc>
                <a:tc hMerge="1">
                  <a:txBody>
                    <a:bodyPr/>
                    <a:lstStyle/>
                    <a:p>
                      <a:endParaRPr lang="cs-CZ"/>
                    </a:p>
                  </a:txBody>
                  <a:tcPr/>
                </a:tc>
                <a:extLst>
                  <a:ext uri="{0D108BD9-81ED-4DB2-BD59-A6C34878D82A}">
                    <a16:rowId xmlns:a16="http://schemas.microsoft.com/office/drawing/2014/main" val="10000"/>
                  </a:ext>
                </a:extLst>
              </a:tr>
              <a:tr h="198255">
                <a:tc>
                  <a:txBody>
                    <a:bodyPr/>
                    <a:lstStyle/>
                    <a:p>
                      <a:endParaRPr lang="cs-CZ" dirty="0"/>
                    </a:p>
                  </a:txBody>
                  <a:tcPr/>
                </a:tc>
                <a:tc>
                  <a:txBody>
                    <a:bodyPr/>
                    <a:lstStyle/>
                    <a:p>
                      <a:pPr algn="ctr"/>
                      <a:r>
                        <a:rPr lang="en-US" dirty="0"/>
                        <a:t>Total population</a:t>
                      </a:r>
                      <a:endParaRPr lang="cs-CZ" dirty="0"/>
                    </a:p>
                  </a:txBody>
                  <a:tcPr/>
                </a:tc>
                <a:tc>
                  <a:txBody>
                    <a:bodyPr/>
                    <a:lstStyle/>
                    <a:p>
                      <a:pPr algn="ctr"/>
                      <a:r>
                        <a:rPr lang="en-US" dirty="0"/>
                        <a:t>Roma population</a:t>
                      </a:r>
                    </a:p>
                  </a:txBody>
                  <a:tcPr/>
                </a:tc>
                <a:tc>
                  <a:txBody>
                    <a:bodyPr/>
                    <a:lstStyle/>
                    <a:p>
                      <a:pPr algn="ctr"/>
                      <a:r>
                        <a:rPr lang="en-US" dirty="0"/>
                        <a:t>Min</a:t>
                      </a:r>
                      <a:endParaRPr lang="cs-CZ" dirty="0"/>
                    </a:p>
                  </a:txBody>
                  <a:tcPr/>
                </a:tc>
                <a:tc>
                  <a:txBody>
                    <a:bodyPr/>
                    <a:lstStyle/>
                    <a:p>
                      <a:pPr algn="ctr"/>
                      <a:r>
                        <a:rPr lang="en-US" dirty="0"/>
                        <a:t>Max</a:t>
                      </a:r>
                      <a:endParaRPr lang="cs-CZ" dirty="0"/>
                    </a:p>
                  </a:txBody>
                  <a:tcPr/>
                </a:tc>
                <a:extLst>
                  <a:ext uri="{0D108BD9-81ED-4DB2-BD59-A6C34878D82A}">
                    <a16:rowId xmlns:a16="http://schemas.microsoft.com/office/drawing/2014/main" val="10001"/>
                  </a:ext>
                </a:extLst>
              </a:tr>
              <a:tr h="396509">
                <a:tc>
                  <a:txBody>
                    <a:bodyPr/>
                    <a:lstStyle/>
                    <a:p>
                      <a:r>
                        <a:rPr lang="en-US" dirty="0"/>
                        <a:t>Albania</a:t>
                      </a:r>
                      <a:endParaRPr lang="cs-CZ" dirty="0"/>
                    </a:p>
                  </a:txBody>
                  <a:tcPr/>
                </a:tc>
                <a:tc>
                  <a:txBody>
                    <a:bodyPr/>
                    <a:lstStyle/>
                    <a:p>
                      <a:pPr algn="r"/>
                      <a:r>
                        <a:rPr lang="en-US" dirty="0"/>
                        <a:t>3,142,065</a:t>
                      </a:r>
                      <a:endParaRPr lang="cs-CZ" dirty="0"/>
                    </a:p>
                  </a:txBody>
                  <a:tcPr/>
                </a:tc>
                <a:tc>
                  <a:txBody>
                    <a:bodyPr/>
                    <a:lstStyle/>
                    <a:p>
                      <a:pPr algn="r"/>
                      <a:r>
                        <a:rPr lang="en-US" dirty="0"/>
                        <a:t>31,768</a:t>
                      </a:r>
                      <a:endParaRPr lang="cs-CZ" dirty="0"/>
                    </a:p>
                  </a:txBody>
                  <a:tcPr/>
                </a:tc>
                <a:tc>
                  <a:txBody>
                    <a:bodyPr/>
                    <a:lstStyle/>
                    <a:p>
                      <a:pPr algn="r"/>
                      <a:r>
                        <a:rPr lang="en-US" dirty="0"/>
                        <a:t>80,000</a:t>
                      </a:r>
                      <a:endParaRPr lang="cs-CZ" dirty="0"/>
                    </a:p>
                  </a:txBody>
                  <a:tcPr/>
                </a:tc>
                <a:tc>
                  <a:txBody>
                    <a:bodyPr/>
                    <a:lstStyle/>
                    <a:p>
                      <a:pPr algn="r"/>
                      <a:r>
                        <a:rPr lang="en-US" dirty="0"/>
                        <a:t>150,000</a:t>
                      </a:r>
                      <a:endParaRPr lang="cs-CZ" dirty="0"/>
                    </a:p>
                  </a:txBody>
                  <a:tcPr/>
                </a:tc>
                <a:extLst>
                  <a:ext uri="{0D108BD9-81ED-4DB2-BD59-A6C34878D82A}">
                    <a16:rowId xmlns:a16="http://schemas.microsoft.com/office/drawing/2014/main" val="10002"/>
                  </a:ext>
                </a:extLst>
              </a:tr>
              <a:tr h="396509">
                <a:tc>
                  <a:txBody>
                    <a:bodyPr/>
                    <a:lstStyle/>
                    <a:p>
                      <a:r>
                        <a:rPr lang="en-US" dirty="0"/>
                        <a:t>Bosnia</a:t>
                      </a:r>
                      <a:r>
                        <a:rPr lang="en-US" baseline="0" dirty="0"/>
                        <a:t> and Herzegovina</a:t>
                      </a:r>
                      <a:endParaRPr lang="cs-CZ" dirty="0"/>
                    </a:p>
                  </a:txBody>
                  <a:tcPr/>
                </a:tc>
                <a:tc>
                  <a:txBody>
                    <a:bodyPr/>
                    <a:lstStyle/>
                    <a:p>
                      <a:pPr algn="r"/>
                      <a:r>
                        <a:rPr lang="en-US" dirty="0"/>
                        <a:t>3,781,284</a:t>
                      </a:r>
                      <a:endParaRPr lang="cs-CZ" dirty="0"/>
                    </a:p>
                  </a:txBody>
                  <a:tcPr/>
                </a:tc>
                <a:tc>
                  <a:txBody>
                    <a:bodyPr/>
                    <a:lstStyle/>
                    <a:p>
                      <a:pPr algn="r"/>
                      <a:r>
                        <a:rPr lang="en-US" dirty="0"/>
                        <a:t>9,864</a:t>
                      </a:r>
                      <a:endParaRPr lang="cs-CZ" dirty="0"/>
                    </a:p>
                  </a:txBody>
                  <a:tcPr/>
                </a:tc>
                <a:tc>
                  <a:txBody>
                    <a:bodyPr/>
                    <a:lstStyle/>
                    <a:p>
                      <a:pPr algn="r"/>
                      <a:r>
                        <a:rPr lang="en-US" dirty="0"/>
                        <a:t>40,000</a:t>
                      </a:r>
                      <a:endParaRPr lang="cs-CZ" dirty="0"/>
                    </a:p>
                  </a:txBody>
                  <a:tcPr/>
                </a:tc>
                <a:tc>
                  <a:txBody>
                    <a:bodyPr/>
                    <a:lstStyle/>
                    <a:p>
                      <a:pPr algn="r"/>
                      <a:r>
                        <a:rPr lang="en-US" dirty="0"/>
                        <a:t>60,000</a:t>
                      </a:r>
                      <a:endParaRPr lang="cs-CZ" dirty="0"/>
                    </a:p>
                  </a:txBody>
                  <a:tcPr/>
                </a:tc>
                <a:extLst>
                  <a:ext uri="{0D108BD9-81ED-4DB2-BD59-A6C34878D82A}">
                    <a16:rowId xmlns:a16="http://schemas.microsoft.com/office/drawing/2014/main" val="10003"/>
                  </a:ext>
                </a:extLst>
              </a:tr>
              <a:tr h="396509">
                <a:tc>
                  <a:txBody>
                    <a:bodyPr/>
                    <a:lstStyle/>
                    <a:p>
                      <a:r>
                        <a:rPr lang="en-US" dirty="0"/>
                        <a:t>Bulgaria</a:t>
                      </a:r>
                      <a:endParaRPr lang="cs-CZ" dirty="0"/>
                    </a:p>
                  </a:txBody>
                  <a:tcPr/>
                </a:tc>
                <a:tc>
                  <a:txBody>
                    <a:bodyPr/>
                    <a:lstStyle/>
                    <a:p>
                      <a:pPr algn="r"/>
                      <a:r>
                        <a:rPr lang="en-US" dirty="0"/>
                        <a:t>7,718,750</a:t>
                      </a:r>
                      <a:endParaRPr lang="cs-CZ" dirty="0"/>
                    </a:p>
                  </a:txBody>
                  <a:tcPr/>
                </a:tc>
                <a:tc>
                  <a:txBody>
                    <a:bodyPr/>
                    <a:lstStyle/>
                    <a:p>
                      <a:pPr algn="r"/>
                      <a:r>
                        <a:rPr lang="en-US" dirty="0"/>
                        <a:t>370,908</a:t>
                      </a:r>
                      <a:endParaRPr lang="cs-CZ" dirty="0"/>
                    </a:p>
                  </a:txBody>
                  <a:tcPr/>
                </a:tc>
                <a:tc>
                  <a:txBody>
                    <a:bodyPr/>
                    <a:lstStyle/>
                    <a:p>
                      <a:pPr algn="r"/>
                      <a:r>
                        <a:rPr lang="en-US" dirty="0"/>
                        <a:t>638,162</a:t>
                      </a:r>
                      <a:endParaRPr lang="cs-CZ" dirty="0"/>
                    </a:p>
                  </a:txBody>
                  <a:tcPr/>
                </a:tc>
                <a:tc>
                  <a:txBody>
                    <a:bodyPr/>
                    <a:lstStyle/>
                    <a:p>
                      <a:pPr algn="r"/>
                      <a:r>
                        <a:rPr lang="en-US" dirty="0"/>
                        <a:t>815,313</a:t>
                      </a:r>
                      <a:endParaRPr lang="cs-CZ" dirty="0"/>
                    </a:p>
                  </a:txBody>
                  <a:tcPr/>
                </a:tc>
                <a:extLst>
                  <a:ext uri="{0D108BD9-81ED-4DB2-BD59-A6C34878D82A}">
                    <a16:rowId xmlns:a16="http://schemas.microsoft.com/office/drawing/2014/main" val="10004"/>
                  </a:ext>
                </a:extLst>
              </a:tr>
              <a:tr h="396509">
                <a:tc>
                  <a:txBody>
                    <a:bodyPr/>
                    <a:lstStyle/>
                    <a:p>
                      <a:r>
                        <a:rPr lang="en-US" dirty="0"/>
                        <a:t>Croatia</a:t>
                      </a:r>
                      <a:endParaRPr lang="cs-CZ" dirty="0"/>
                    </a:p>
                  </a:txBody>
                  <a:tcPr/>
                </a:tc>
                <a:tc>
                  <a:txBody>
                    <a:bodyPr/>
                    <a:lstStyle/>
                    <a:p>
                      <a:pPr algn="r"/>
                      <a:r>
                        <a:rPr lang="en-US" dirty="0"/>
                        <a:t>4,442,000</a:t>
                      </a:r>
                      <a:endParaRPr lang="cs-CZ" dirty="0"/>
                    </a:p>
                  </a:txBody>
                  <a:tcPr/>
                </a:tc>
                <a:tc>
                  <a:txBody>
                    <a:bodyPr/>
                    <a:lstStyle/>
                    <a:p>
                      <a:pPr algn="r"/>
                      <a:r>
                        <a:rPr lang="en-US" dirty="0"/>
                        <a:t>9,463</a:t>
                      </a:r>
                      <a:endParaRPr lang="cs-CZ" dirty="0"/>
                    </a:p>
                  </a:txBody>
                  <a:tcPr/>
                </a:tc>
                <a:tc>
                  <a:txBody>
                    <a:bodyPr/>
                    <a:lstStyle/>
                    <a:p>
                      <a:pPr algn="r"/>
                      <a:r>
                        <a:rPr lang="en-US" dirty="0"/>
                        <a:t>30,000</a:t>
                      </a:r>
                      <a:endParaRPr lang="cs-CZ" dirty="0"/>
                    </a:p>
                  </a:txBody>
                  <a:tcPr/>
                </a:tc>
                <a:tc>
                  <a:txBody>
                    <a:bodyPr/>
                    <a:lstStyle/>
                    <a:p>
                      <a:pPr algn="r"/>
                      <a:r>
                        <a:rPr lang="en-US" dirty="0"/>
                        <a:t>40,000</a:t>
                      </a:r>
                      <a:endParaRPr lang="cs-CZ" dirty="0"/>
                    </a:p>
                  </a:txBody>
                  <a:tcPr/>
                </a:tc>
                <a:extLst>
                  <a:ext uri="{0D108BD9-81ED-4DB2-BD59-A6C34878D82A}">
                    <a16:rowId xmlns:a16="http://schemas.microsoft.com/office/drawing/2014/main" val="10005"/>
                  </a:ext>
                </a:extLst>
              </a:tr>
              <a:tr h="396509">
                <a:tc>
                  <a:txBody>
                    <a:bodyPr/>
                    <a:lstStyle/>
                    <a:p>
                      <a:r>
                        <a:rPr lang="en-US" dirty="0"/>
                        <a:t>Czech Republic</a:t>
                      </a:r>
                      <a:endParaRPr lang="cs-CZ" dirty="0"/>
                    </a:p>
                  </a:txBody>
                  <a:tcPr/>
                </a:tc>
                <a:tc>
                  <a:txBody>
                    <a:bodyPr/>
                    <a:lstStyle/>
                    <a:p>
                      <a:pPr algn="r"/>
                      <a:r>
                        <a:rPr lang="en-US" dirty="0"/>
                        <a:t>10,251,079</a:t>
                      </a:r>
                      <a:endParaRPr lang="cs-CZ" dirty="0"/>
                    </a:p>
                  </a:txBody>
                  <a:tcPr/>
                </a:tc>
                <a:tc>
                  <a:txBody>
                    <a:bodyPr/>
                    <a:lstStyle/>
                    <a:p>
                      <a:pPr algn="r"/>
                      <a:r>
                        <a:rPr lang="en-US" dirty="0"/>
                        <a:t>12,444</a:t>
                      </a:r>
                      <a:endParaRPr lang="cs-CZ" dirty="0"/>
                    </a:p>
                  </a:txBody>
                  <a:tcPr/>
                </a:tc>
                <a:tc>
                  <a:txBody>
                    <a:bodyPr/>
                    <a:lstStyle/>
                    <a:p>
                      <a:pPr algn="r"/>
                      <a:r>
                        <a:rPr lang="en-US" dirty="0"/>
                        <a:t>179,778</a:t>
                      </a:r>
                      <a:endParaRPr lang="cs-CZ" dirty="0"/>
                    </a:p>
                  </a:txBody>
                  <a:tcPr/>
                </a:tc>
                <a:tc>
                  <a:txBody>
                    <a:bodyPr/>
                    <a:lstStyle/>
                    <a:p>
                      <a:pPr algn="r"/>
                      <a:r>
                        <a:rPr lang="en-US" dirty="0"/>
                        <a:t>179,778</a:t>
                      </a:r>
                      <a:endParaRPr lang="cs-CZ" dirty="0"/>
                    </a:p>
                  </a:txBody>
                  <a:tcPr/>
                </a:tc>
                <a:extLst>
                  <a:ext uri="{0D108BD9-81ED-4DB2-BD59-A6C34878D82A}">
                    <a16:rowId xmlns:a16="http://schemas.microsoft.com/office/drawing/2014/main" val="10006"/>
                  </a:ext>
                </a:extLst>
              </a:tr>
              <a:tr h="396509">
                <a:tc>
                  <a:txBody>
                    <a:bodyPr/>
                    <a:lstStyle/>
                    <a:p>
                      <a:r>
                        <a:rPr lang="en-US" dirty="0"/>
                        <a:t>Hungary</a:t>
                      </a:r>
                      <a:endParaRPr lang="cs-CZ" dirty="0"/>
                    </a:p>
                  </a:txBody>
                  <a:tcPr/>
                </a:tc>
                <a:tc>
                  <a:txBody>
                    <a:bodyPr/>
                    <a:lstStyle/>
                    <a:p>
                      <a:pPr algn="r"/>
                      <a:r>
                        <a:rPr lang="en-US" dirty="0"/>
                        <a:t>10,090,330</a:t>
                      </a:r>
                      <a:endParaRPr lang="cs-CZ" dirty="0"/>
                    </a:p>
                  </a:txBody>
                  <a:tcPr/>
                </a:tc>
                <a:tc>
                  <a:txBody>
                    <a:bodyPr/>
                    <a:lstStyle/>
                    <a:p>
                      <a:pPr algn="r"/>
                      <a:r>
                        <a:rPr lang="en-US" dirty="0"/>
                        <a:t>205,720</a:t>
                      </a:r>
                      <a:endParaRPr lang="cs-CZ" dirty="0"/>
                    </a:p>
                  </a:txBody>
                  <a:tcPr/>
                </a:tc>
                <a:tc>
                  <a:txBody>
                    <a:bodyPr/>
                    <a:lstStyle/>
                    <a:p>
                      <a:pPr algn="r"/>
                      <a:r>
                        <a:rPr lang="en-US" dirty="0"/>
                        <a:t>520,000</a:t>
                      </a:r>
                      <a:endParaRPr lang="cs-CZ" dirty="0"/>
                    </a:p>
                  </a:txBody>
                  <a:tcPr/>
                </a:tc>
                <a:tc>
                  <a:txBody>
                    <a:bodyPr/>
                    <a:lstStyle/>
                    <a:p>
                      <a:pPr algn="r"/>
                      <a:r>
                        <a:rPr lang="en-US" dirty="0"/>
                        <a:t>650,000</a:t>
                      </a:r>
                      <a:endParaRPr lang="cs-CZ" dirty="0"/>
                    </a:p>
                  </a:txBody>
                  <a:tcPr/>
                </a:tc>
                <a:extLst>
                  <a:ext uri="{0D108BD9-81ED-4DB2-BD59-A6C34878D82A}">
                    <a16:rowId xmlns:a16="http://schemas.microsoft.com/office/drawing/2014/main" val="10007"/>
                  </a:ext>
                </a:extLst>
              </a:tr>
              <a:tr h="396509">
                <a:tc>
                  <a:txBody>
                    <a:bodyPr/>
                    <a:lstStyle/>
                    <a:p>
                      <a:r>
                        <a:rPr lang="en-US" dirty="0"/>
                        <a:t>Macedonia</a:t>
                      </a:r>
                      <a:endParaRPr lang="cs-CZ" dirty="0"/>
                    </a:p>
                  </a:txBody>
                  <a:tcPr/>
                </a:tc>
                <a:tc>
                  <a:txBody>
                    <a:bodyPr/>
                    <a:lstStyle/>
                    <a:p>
                      <a:pPr algn="r"/>
                      <a:r>
                        <a:rPr lang="en-US" dirty="0"/>
                        <a:t>1,607,997</a:t>
                      </a:r>
                      <a:endParaRPr lang="cs-CZ" dirty="0"/>
                    </a:p>
                  </a:txBody>
                  <a:tcPr/>
                </a:tc>
                <a:tc>
                  <a:txBody>
                    <a:bodyPr/>
                    <a:lstStyle/>
                    <a:p>
                      <a:pPr algn="r"/>
                      <a:r>
                        <a:rPr lang="en-US" dirty="0"/>
                        <a:t>53,879</a:t>
                      </a:r>
                      <a:endParaRPr lang="cs-CZ" dirty="0"/>
                    </a:p>
                  </a:txBody>
                  <a:tcPr/>
                </a:tc>
                <a:tc>
                  <a:txBody>
                    <a:bodyPr/>
                    <a:lstStyle/>
                    <a:p>
                      <a:pPr algn="r"/>
                      <a:r>
                        <a:rPr lang="en-US" dirty="0"/>
                        <a:t>135,490</a:t>
                      </a:r>
                      <a:endParaRPr lang="cs-CZ" dirty="0"/>
                    </a:p>
                  </a:txBody>
                  <a:tcPr/>
                </a:tc>
                <a:tc>
                  <a:txBody>
                    <a:bodyPr/>
                    <a:lstStyle/>
                    <a:p>
                      <a:pPr algn="r"/>
                      <a:r>
                        <a:rPr lang="en-US" dirty="0"/>
                        <a:t>135,490</a:t>
                      </a:r>
                      <a:endParaRPr lang="cs-CZ" dirty="0"/>
                    </a:p>
                  </a:txBody>
                  <a:tcPr/>
                </a:tc>
                <a:extLst>
                  <a:ext uri="{0D108BD9-81ED-4DB2-BD59-A6C34878D82A}">
                    <a16:rowId xmlns:a16="http://schemas.microsoft.com/office/drawing/2014/main" val="10008"/>
                  </a:ext>
                </a:extLst>
              </a:tr>
              <a:tr h="396509">
                <a:tc>
                  <a:txBody>
                    <a:bodyPr/>
                    <a:lstStyle/>
                    <a:p>
                      <a:r>
                        <a:rPr lang="en-US" dirty="0"/>
                        <a:t>Montenegro</a:t>
                      </a:r>
                      <a:endParaRPr lang="cs-CZ" dirty="0"/>
                    </a:p>
                  </a:txBody>
                  <a:tcPr/>
                </a:tc>
                <a:tc>
                  <a:txBody>
                    <a:bodyPr/>
                    <a:lstStyle/>
                    <a:p>
                      <a:pPr algn="r"/>
                      <a:r>
                        <a:rPr lang="en-US" dirty="0"/>
                        <a:t>620,145</a:t>
                      </a:r>
                      <a:endParaRPr lang="cs-CZ" dirty="0"/>
                    </a:p>
                  </a:txBody>
                  <a:tcPr/>
                </a:tc>
                <a:tc>
                  <a:txBody>
                    <a:bodyPr/>
                    <a:lstStyle/>
                    <a:p>
                      <a:pPr algn="r"/>
                      <a:r>
                        <a:rPr lang="en-US" dirty="0"/>
                        <a:t>2,601</a:t>
                      </a:r>
                      <a:endParaRPr lang="cs-CZ" dirty="0"/>
                    </a:p>
                  </a:txBody>
                  <a:tcPr/>
                </a:tc>
                <a:tc>
                  <a:txBody>
                    <a:bodyPr/>
                    <a:lstStyle/>
                    <a:p>
                      <a:pPr algn="r"/>
                      <a:r>
                        <a:rPr lang="en-US" dirty="0"/>
                        <a:t>20,000</a:t>
                      </a:r>
                      <a:endParaRPr lang="cs-CZ" dirty="0"/>
                    </a:p>
                  </a:txBody>
                  <a:tcPr/>
                </a:tc>
                <a:tc>
                  <a:txBody>
                    <a:bodyPr/>
                    <a:lstStyle/>
                    <a:p>
                      <a:pPr algn="r"/>
                      <a:r>
                        <a:rPr lang="en-US" dirty="0"/>
                        <a:t>20,000</a:t>
                      </a:r>
                      <a:endParaRPr lang="cs-CZ" dirty="0"/>
                    </a:p>
                  </a:txBody>
                  <a:tcPr/>
                </a:tc>
                <a:extLst>
                  <a:ext uri="{0D108BD9-81ED-4DB2-BD59-A6C34878D82A}">
                    <a16:rowId xmlns:a16="http://schemas.microsoft.com/office/drawing/2014/main" val="10009"/>
                  </a:ext>
                </a:extLst>
              </a:tr>
              <a:tr h="396509">
                <a:tc>
                  <a:txBody>
                    <a:bodyPr/>
                    <a:lstStyle/>
                    <a:p>
                      <a:r>
                        <a:rPr lang="en-US" dirty="0"/>
                        <a:t>Romania</a:t>
                      </a:r>
                      <a:endParaRPr lang="cs-CZ" dirty="0"/>
                    </a:p>
                  </a:txBody>
                  <a:tcPr/>
                </a:tc>
                <a:tc>
                  <a:txBody>
                    <a:bodyPr/>
                    <a:lstStyle/>
                    <a:p>
                      <a:pPr algn="r"/>
                      <a:r>
                        <a:rPr lang="en-US" dirty="0"/>
                        <a:t>21,623,849</a:t>
                      </a:r>
                      <a:endParaRPr lang="cs-CZ" dirty="0"/>
                    </a:p>
                  </a:txBody>
                  <a:tcPr/>
                </a:tc>
                <a:tc>
                  <a:txBody>
                    <a:bodyPr/>
                    <a:lstStyle/>
                    <a:p>
                      <a:pPr algn="r"/>
                      <a:r>
                        <a:rPr lang="en-US" dirty="0"/>
                        <a:t>535,140</a:t>
                      </a:r>
                      <a:endParaRPr lang="cs-CZ" dirty="0"/>
                    </a:p>
                  </a:txBody>
                  <a:tcPr/>
                </a:tc>
                <a:tc>
                  <a:txBody>
                    <a:bodyPr/>
                    <a:lstStyle/>
                    <a:p>
                      <a:pPr algn="r"/>
                      <a:r>
                        <a:rPr lang="en-US" dirty="0"/>
                        <a:t>1,500,000</a:t>
                      </a:r>
                      <a:endParaRPr lang="cs-CZ" dirty="0"/>
                    </a:p>
                  </a:txBody>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dirty="0"/>
                        <a:t>1,500,000</a:t>
                      </a:r>
                      <a:endParaRPr lang="cs-CZ" dirty="0"/>
                    </a:p>
                  </a:txBody>
                  <a:tcPr/>
                </a:tc>
                <a:extLst>
                  <a:ext uri="{0D108BD9-81ED-4DB2-BD59-A6C34878D82A}">
                    <a16:rowId xmlns:a16="http://schemas.microsoft.com/office/drawing/2014/main" val="10010"/>
                  </a:ext>
                </a:extLst>
              </a:tr>
              <a:tr h="396509">
                <a:tc>
                  <a:txBody>
                    <a:bodyPr/>
                    <a:lstStyle/>
                    <a:p>
                      <a:r>
                        <a:rPr lang="en-US" dirty="0"/>
                        <a:t>Serbia </a:t>
                      </a:r>
                      <a:endParaRPr lang="cs-CZ" dirty="0"/>
                    </a:p>
                  </a:txBody>
                  <a:tcPr/>
                </a:tc>
                <a:tc>
                  <a:txBody>
                    <a:bodyPr/>
                    <a:lstStyle/>
                    <a:p>
                      <a:pPr algn="r"/>
                      <a:r>
                        <a:rPr lang="en-US" dirty="0"/>
                        <a:t>7,440,769</a:t>
                      </a:r>
                      <a:endParaRPr lang="cs-CZ" dirty="0"/>
                    </a:p>
                  </a:txBody>
                  <a:tcPr/>
                </a:tc>
                <a:tc>
                  <a:txBody>
                    <a:bodyPr/>
                    <a:lstStyle/>
                    <a:p>
                      <a:pPr algn="r"/>
                      <a:r>
                        <a:rPr lang="en-US" dirty="0"/>
                        <a:t>108,193</a:t>
                      </a:r>
                      <a:endParaRPr lang="cs-CZ" dirty="0"/>
                    </a:p>
                  </a:txBody>
                  <a:tcPr/>
                </a:tc>
                <a:tc>
                  <a:txBody>
                    <a:bodyPr/>
                    <a:lstStyle/>
                    <a:p>
                      <a:pPr algn="r"/>
                      <a:r>
                        <a:rPr lang="en-US" dirty="0"/>
                        <a:t>250,000</a:t>
                      </a:r>
                      <a:endParaRPr lang="cs-CZ" dirty="0"/>
                    </a:p>
                  </a:txBody>
                  <a:tcPr/>
                </a:tc>
                <a:tc>
                  <a:txBody>
                    <a:bodyPr/>
                    <a:lstStyle/>
                    <a:p>
                      <a:pPr algn="r"/>
                      <a:r>
                        <a:rPr lang="en-US" dirty="0"/>
                        <a:t>380,000</a:t>
                      </a:r>
                      <a:endParaRPr lang="cs-CZ" dirty="0"/>
                    </a:p>
                  </a:txBody>
                  <a:tcPr/>
                </a:tc>
                <a:extLst>
                  <a:ext uri="{0D108BD9-81ED-4DB2-BD59-A6C34878D82A}">
                    <a16:rowId xmlns:a16="http://schemas.microsoft.com/office/drawing/2014/main" val="10011"/>
                  </a:ext>
                </a:extLst>
              </a:tr>
              <a:tr h="396509">
                <a:tc>
                  <a:txBody>
                    <a:bodyPr/>
                    <a:lstStyle/>
                    <a:p>
                      <a:r>
                        <a:rPr lang="en-US" dirty="0"/>
                        <a:t>Slovakia</a:t>
                      </a:r>
                      <a:endParaRPr lang="cs-CZ" dirty="0"/>
                    </a:p>
                  </a:txBody>
                  <a:tcPr/>
                </a:tc>
                <a:tc>
                  <a:txBody>
                    <a:bodyPr/>
                    <a:lstStyle/>
                    <a:p>
                      <a:pPr algn="r"/>
                      <a:r>
                        <a:rPr lang="en-US" dirty="0"/>
                        <a:t>5,389,180</a:t>
                      </a:r>
                      <a:endParaRPr lang="cs-CZ" dirty="0"/>
                    </a:p>
                  </a:txBody>
                  <a:tcPr/>
                </a:tc>
                <a:tc>
                  <a:txBody>
                    <a:bodyPr/>
                    <a:lstStyle/>
                    <a:p>
                      <a:pPr algn="r"/>
                      <a:r>
                        <a:rPr lang="en-US" dirty="0"/>
                        <a:t>98,170</a:t>
                      </a:r>
                      <a:endParaRPr lang="cs-CZ" dirty="0"/>
                    </a:p>
                  </a:txBody>
                  <a:tcPr/>
                </a:tc>
                <a:tc>
                  <a:txBody>
                    <a:bodyPr/>
                    <a:lstStyle/>
                    <a:p>
                      <a:pPr algn="r"/>
                      <a:r>
                        <a:rPr lang="en-US" dirty="0"/>
                        <a:t>320,000</a:t>
                      </a:r>
                      <a:endParaRPr lang="cs-CZ" dirty="0"/>
                    </a:p>
                  </a:txBody>
                  <a:tcPr/>
                </a:tc>
                <a:tc>
                  <a:txBody>
                    <a:bodyPr/>
                    <a:lstStyle/>
                    <a:p>
                      <a:pPr algn="r"/>
                      <a:r>
                        <a:rPr lang="en-US" dirty="0"/>
                        <a:t>380,000</a:t>
                      </a:r>
                      <a:endParaRPr lang="cs-CZ" dirty="0"/>
                    </a:p>
                  </a:txBody>
                  <a:tcPr/>
                </a:tc>
                <a:extLst>
                  <a:ext uri="{0D108BD9-81ED-4DB2-BD59-A6C34878D82A}">
                    <a16:rowId xmlns:a16="http://schemas.microsoft.com/office/drawing/2014/main" val="10012"/>
                  </a:ext>
                </a:extLst>
              </a:tr>
              <a:tr h="396509">
                <a:tc>
                  <a:txBody>
                    <a:bodyPr/>
                    <a:lstStyle/>
                    <a:p>
                      <a:r>
                        <a:rPr lang="en-US" dirty="0"/>
                        <a:t>Spain</a:t>
                      </a:r>
                      <a:endParaRPr lang="cs-CZ" dirty="0"/>
                    </a:p>
                  </a:txBody>
                  <a:tcPr/>
                </a:tc>
                <a:tc>
                  <a:txBody>
                    <a:bodyPr/>
                    <a:lstStyle/>
                    <a:p>
                      <a:pPr algn="r"/>
                      <a:r>
                        <a:rPr lang="en-US" dirty="0"/>
                        <a:t>43,038,035</a:t>
                      </a:r>
                      <a:endParaRPr lang="cs-CZ" dirty="0"/>
                    </a:p>
                  </a:txBody>
                  <a:tcPr/>
                </a:tc>
                <a:tc>
                  <a:txBody>
                    <a:bodyPr/>
                    <a:lstStyle/>
                    <a:p>
                      <a:pPr algn="r"/>
                      <a:r>
                        <a:rPr lang="en-US" dirty="0"/>
                        <a:t>n/a</a:t>
                      </a:r>
                      <a:endParaRPr lang="cs-CZ" dirty="0"/>
                    </a:p>
                  </a:txBody>
                  <a:tcPr/>
                </a:tc>
                <a:tc>
                  <a:txBody>
                    <a:bodyPr/>
                    <a:lstStyle/>
                    <a:p>
                      <a:pPr algn="r"/>
                      <a:r>
                        <a:rPr lang="en-US" dirty="0"/>
                        <a:t>650,000</a:t>
                      </a:r>
                      <a:endParaRPr lang="cs-CZ" dirty="0"/>
                    </a:p>
                  </a:txBody>
                  <a:tcPr/>
                </a:tc>
                <a:tc>
                  <a:txBody>
                    <a:bodyPr/>
                    <a:lstStyle/>
                    <a:p>
                      <a:pPr algn="r"/>
                      <a:r>
                        <a:rPr lang="en-US" dirty="0"/>
                        <a:t>700,000</a:t>
                      </a:r>
                      <a:endParaRPr lang="cs-CZ" dirty="0"/>
                    </a:p>
                  </a:txBody>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1856414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Theories of discrimination</a:t>
            </a:r>
            <a:endParaRPr lang="sk-SK" dirty="0"/>
          </a:p>
        </p:txBody>
      </p:sp>
      <p:sp>
        <p:nvSpPr>
          <p:cNvPr id="3" name="Content Placeholder 2"/>
          <p:cNvSpPr>
            <a:spLocks noGrp="1"/>
          </p:cNvSpPr>
          <p:nvPr>
            <p:ph idx="1"/>
          </p:nvPr>
        </p:nvSpPr>
        <p:spPr>
          <a:xfrm>
            <a:off x="457200" y="1600200"/>
            <a:ext cx="8507288" cy="4525963"/>
          </a:xfrm>
        </p:spPr>
        <p:txBody>
          <a:bodyPr>
            <a:normAutofit/>
          </a:bodyPr>
          <a:lstStyle/>
          <a:p>
            <a:r>
              <a:rPr lang="en-US" sz="2800" dirty="0"/>
              <a:t>Gary Becker (1957) – The economics of discrimination</a:t>
            </a:r>
          </a:p>
          <a:p>
            <a:r>
              <a:rPr lang="en-US" sz="2800" dirty="0"/>
              <a:t>Definition of labor market discrimination is based on the </a:t>
            </a:r>
            <a:r>
              <a:rPr lang="en-US" sz="2800" b="1" dirty="0">
                <a:solidFill>
                  <a:schemeClr val="accent1"/>
                </a:solidFill>
              </a:rPr>
              <a:t>unequal treatment of equally qualified workers</a:t>
            </a:r>
            <a:r>
              <a:rPr lang="en-US" sz="2800" dirty="0"/>
              <a:t>.</a:t>
            </a:r>
          </a:p>
          <a:p>
            <a:pPr marL="514350" indent="-514350">
              <a:buFont typeface="+mj-lt"/>
              <a:buAutoNum type="arabicPeriod"/>
            </a:pPr>
            <a:r>
              <a:rPr lang="en-US" sz="2800" b="1" dirty="0">
                <a:solidFill>
                  <a:schemeClr val="accent1"/>
                </a:solidFill>
              </a:rPr>
              <a:t>Taste discrimination</a:t>
            </a:r>
            <a:r>
              <a:rPr lang="en-US" sz="2800" dirty="0"/>
              <a:t>: individuals prefer certain individuals to others.</a:t>
            </a:r>
          </a:p>
          <a:p>
            <a:pPr marL="514350" indent="-514350">
              <a:buFont typeface="+mj-lt"/>
              <a:buAutoNum type="arabicPeriod"/>
            </a:pPr>
            <a:r>
              <a:rPr lang="sk-SK" sz="2800" b="1" dirty="0" err="1">
                <a:solidFill>
                  <a:schemeClr val="accent1"/>
                </a:solidFill>
              </a:rPr>
              <a:t>Statistical</a:t>
            </a:r>
            <a:r>
              <a:rPr lang="sk-SK" sz="2800" b="1" dirty="0">
                <a:solidFill>
                  <a:schemeClr val="accent1"/>
                </a:solidFill>
              </a:rPr>
              <a:t> </a:t>
            </a:r>
            <a:r>
              <a:rPr lang="sk-SK" sz="2800" b="1" dirty="0" err="1">
                <a:solidFill>
                  <a:schemeClr val="accent1"/>
                </a:solidFill>
              </a:rPr>
              <a:t>discrimination</a:t>
            </a:r>
            <a:r>
              <a:rPr lang="sk-SK" sz="2800" b="1" dirty="0">
                <a:solidFill>
                  <a:schemeClr val="accent1"/>
                </a:solidFill>
              </a:rPr>
              <a:t>:</a:t>
            </a:r>
            <a:r>
              <a:rPr lang="en-US" sz="2800" b="1" dirty="0">
                <a:solidFill>
                  <a:schemeClr val="accent1"/>
                </a:solidFill>
              </a:rPr>
              <a:t> </a:t>
            </a:r>
            <a:r>
              <a:rPr lang="en-US" sz="2800" dirty="0"/>
              <a:t>agents make decisions about individuals based on their attributes and those of their group. </a:t>
            </a:r>
            <a:endParaRPr lang="sk-SK" sz="2800" dirty="0"/>
          </a:p>
          <a:p>
            <a:endParaRPr lang="en-US" sz="2800" dirty="0"/>
          </a:p>
        </p:txBody>
      </p:sp>
    </p:spTree>
    <p:extLst>
      <p:ext uri="{BB962C8B-B14F-4D97-AF65-F5344CB8AC3E}">
        <p14:creationId xmlns:p14="http://schemas.microsoft.com/office/powerpoint/2010/main" val="3260057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Discrimination at the group level.</a:t>
            </a:r>
          </a:p>
        </p:txBody>
      </p:sp>
      <p:sp>
        <p:nvSpPr>
          <p:cNvPr id="3" name="Content Placeholder 2"/>
          <p:cNvSpPr>
            <a:spLocks noGrp="1"/>
          </p:cNvSpPr>
          <p:nvPr>
            <p:ph idx="1"/>
          </p:nvPr>
        </p:nvSpPr>
        <p:spPr/>
        <p:txBody>
          <a:bodyPr>
            <a:normAutofit fontScale="92500" lnSpcReduction="10000"/>
          </a:bodyPr>
          <a:lstStyle/>
          <a:p>
            <a:r>
              <a:rPr lang="en-US" dirty="0"/>
              <a:t>(also called) Statistical discrimination</a:t>
            </a:r>
          </a:p>
          <a:p>
            <a:r>
              <a:rPr lang="en-US" dirty="0"/>
              <a:t>In the absence of direct information about a certain fact of ability, a decision maker would substitute group averages.</a:t>
            </a:r>
          </a:p>
          <a:p>
            <a:r>
              <a:rPr lang="en-US" dirty="0"/>
              <a:t>Employer decides based on the workers' visible features as long as these features are associated with some desirable but more difficult to measure trait.</a:t>
            </a:r>
          </a:p>
          <a:p>
            <a:r>
              <a:rPr lang="en-US" dirty="0"/>
              <a:t>Statistical discrimination is often used and tolerated.</a:t>
            </a:r>
          </a:p>
        </p:txBody>
      </p:sp>
    </p:spTree>
    <p:extLst>
      <p:ext uri="{BB962C8B-B14F-4D97-AF65-F5344CB8AC3E}">
        <p14:creationId xmlns:p14="http://schemas.microsoft.com/office/powerpoint/2010/main" val="5326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cost of discrimination</a:t>
            </a:r>
          </a:p>
        </p:txBody>
      </p:sp>
      <p:sp>
        <p:nvSpPr>
          <p:cNvPr id="3" name="Content Placeholder 2"/>
          <p:cNvSpPr>
            <a:spLocks noGrp="1"/>
          </p:cNvSpPr>
          <p:nvPr>
            <p:ph idx="1"/>
          </p:nvPr>
        </p:nvSpPr>
        <p:spPr/>
        <p:txBody>
          <a:bodyPr>
            <a:normAutofit lnSpcReduction="10000"/>
          </a:bodyPr>
          <a:lstStyle/>
          <a:p>
            <a:r>
              <a:rPr lang="en-US" dirty="0"/>
              <a:t>Discriminating against an individual based on the perceived characteristics of his or her group is illegal in many cases.</a:t>
            </a:r>
          </a:p>
          <a:p>
            <a:r>
              <a:rPr lang="en-US" dirty="0"/>
              <a:t>There are also economic consequences of discrimination (e.g. company that fail to hire qualified female lag behind the companies that enforce egalitarian social norms) </a:t>
            </a:r>
          </a:p>
          <a:p>
            <a:r>
              <a:rPr lang="en-US" dirty="0"/>
              <a:t>It should be in the employers’ own interest to hire the most productive workers.</a:t>
            </a:r>
          </a:p>
          <a:p>
            <a:endParaRPr lang="sk-SK" dirty="0"/>
          </a:p>
          <a:p>
            <a:endParaRPr lang="en-US" dirty="0"/>
          </a:p>
          <a:p>
            <a:endParaRPr lang="en-US" dirty="0"/>
          </a:p>
        </p:txBody>
      </p:sp>
    </p:spTree>
    <p:extLst>
      <p:ext uri="{BB962C8B-B14F-4D97-AF65-F5344CB8AC3E}">
        <p14:creationId xmlns:p14="http://schemas.microsoft.com/office/powerpoint/2010/main" val="2550746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7768"/>
            <a:ext cx="8229600" cy="1143000"/>
          </a:xfrm>
        </p:spPr>
        <p:txBody>
          <a:bodyPr/>
          <a:lstStyle/>
          <a:p>
            <a:r>
              <a:rPr lang="sk-SK" dirty="0" err="1"/>
              <a:t>Policy</a:t>
            </a:r>
            <a:r>
              <a:rPr lang="sk-SK" dirty="0"/>
              <a:t> </a:t>
            </a:r>
            <a:r>
              <a:rPr lang="sk-SK" dirty="0" err="1"/>
              <a:t>responses</a:t>
            </a:r>
            <a:endParaRPr lang="sk-SK" dirty="0"/>
          </a:p>
        </p:txBody>
      </p:sp>
      <p:sp>
        <p:nvSpPr>
          <p:cNvPr id="3" name="Content Placeholder 2"/>
          <p:cNvSpPr>
            <a:spLocks noGrp="1"/>
          </p:cNvSpPr>
          <p:nvPr>
            <p:ph idx="1"/>
          </p:nvPr>
        </p:nvSpPr>
        <p:spPr>
          <a:xfrm>
            <a:off x="457200" y="1196752"/>
            <a:ext cx="8229600" cy="5832648"/>
          </a:xfrm>
        </p:spPr>
        <p:txBody>
          <a:bodyPr>
            <a:normAutofit lnSpcReduction="10000"/>
          </a:bodyPr>
          <a:lstStyle/>
          <a:p>
            <a:r>
              <a:rPr lang="en-US" dirty="0"/>
              <a:t>Discrimination raises problems of </a:t>
            </a:r>
            <a:r>
              <a:rPr lang="en-US" b="1" dirty="0">
                <a:solidFill>
                  <a:schemeClr val="accent1"/>
                </a:solidFill>
              </a:rPr>
              <a:t>inequity</a:t>
            </a:r>
            <a:r>
              <a:rPr lang="en-US" b="1" dirty="0"/>
              <a:t> </a:t>
            </a:r>
            <a:r>
              <a:rPr lang="en-US" dirty="0"/>
              <a:t>and </a:t>
            </a:r>
            <a:r>
              <a:rPr lang="en-US" b="1" dirty="0">
                <a:solidFill>
                  <a:schemeClr val="accent1"/>
                </a:solidFill>
              </a:rPr>
              <a:t>inefficiency</a:t>
            </a:r>
            <a:r>
              <a:rPr lang="en-US" dirty="0"/>
              <a:t>.</a:t>
            </a:r>
          </a:p>
          <a:p>
            <a:r>
              <a:rPr lang="en-US" dirty="0"/>
              <a:t>Many countries have responded to these perceived inequities by enacting equality promoting legislation. </a:t>
            </a:r>
          </a:p>
          <a:p>
            <a:r>
              <a:rPr lang="en-US" dirty="0"/>
              <a:t>European Union (EU) laws clearly prohibit discrimination in employment based on race or ethnicity, gender, age, disability, and religion or beliefs.</a:t>
            </a:r>
          </a:p>
          <a:p>
            <a:r>
              <a:rPr lang="en-US" dirty="0"/>
              <a:t>Color-blind treatment</a:t>
            </a:r>
          </a:p>
          <a:p>
            <a:r>
              <a:rPr lang="en-US" dirty="0"/>
              <a:t>Quotas (reversed discrimination)</a:t>
            </a:r>
          </a:p>
        </p:txBody>
      </p:sp>
    </p:spTree>
    <p:extLst>
      <p:ext uri="{BB962C8B-B14F-4D97-AF65-F5344CB8AC3E}">
        <p14:creationId xmlns:p14="http://schemas.microsoft.com/office/powerpoint/2010/main" val="1190455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lnSpc>
                <a:spcPct val="150000"/>
              </a:lnSpc>
              <a:buNone/>
            </a:pPr>
            <a:r>
              <a:rPr lang="en-US" sz="2800" dirty="0"/>
              <a:t>We all have </a:t>
            </a:r>
            <a:r>
              <a:rPr lang="en-US" sz="2800" b="1" dirty="0">
                <a:solidFill>
                  <a:schemeClr val="accent1"/>
                </a:solidFill>
              </a:rPr>
              <a:t>subconscious biases</a:t>
            </a:r>
            <a:r>
              <a:rPr lang="en-US" sz="2800" dirty="0"/>
              <a:t>. </a:t>
            </a:r>
            <a:br>
              <a:rPr lang="en-US" sz="2800" dirty="0"/>
            </a:br>
            <a:r>
              <a:rPr lang="en-US" sz="2800" dirty="0"/>
              <a:t>Studies have shown that personal information, such as a name, can trigger these subconscious biases about ethnic origin, immigrant status and gender, for example, and prevent employers from objectively seeing the rest of what’s in the application.” </a:t>
            </a:r>
            <a:endParaRPr lang="cs-CZ" sz="2800" dirty="0"/>
          </a:p>
        </p:txBody>
      </p:sp>
    </p:spTree>
    <p:extLst>
      <p:ext uri="{BB962C8B-B14F-4D97-AF65-F5344CB8AC3E}">
        <p14:creationId xmlns:p14="http://schemas.microsoft.com/office/powerpoint/2010/main" val="40011442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do we measure discrimination?</a:t>
            </a:r>
          </a:p>
        </p:txBody>
      </p:sp>
      <p:sp>
        <p:nvSpPr>
          <p:cNvPr id="3" name="Content Placeholder 2"/>
          <p:cNvSpPr>
            <a:spLocks noGrp="1"/>
          </p:cNvSpPr>
          <p:nvPr>
            <p:ph idx="1"/>
          </p:nvPr>
        </p:nvSpPr>
        <p:spPr/>
        <p:txBody>
          <a:bodyPr>
            <a:normAutofit fontScale="92500"/>
          </a:bodyPr>
          <a:lstStyle/>
          <a:p>
            <a:r>
              <a:rPr lang="en-US" dirty="0"/>
              <a:t>Identifying discriminatory practices is not an easy task.</a:t>
            </a:r>
          </a:p>
          <a:p>
            <a:r>
              <a:rPr lang="en-US" b="1" dirty="0">
                <a:solidFill>
                  <a:schemeClr val="accent1"/>
                </a:solidFill>
              </a:rPr>
              <a:t>Correspondence testing </a:t>
            </a:r>
            <a:r>
              <a:rPr lang="en-US" dirty="0"/>
              <a:t>can be used to test for hiring discrimination based on race or ethnicity, gender, age, sexual orientation. </a:t>
            </a:r>
          </a:p>
          <a:p>
            <a:r>
              <a:rPr lang="en-US" dirty="0"/>
              <a:t>The method involves sending matched pairs of identical job applications to employers posting jobs—the only difference being a characteristic that signals membership to a group.</a:t>
            </a:r>
          </a:p>
        </p:txBody>
      </p:sp>
    </p:spTree>
    <p:extLst>
      <p:ext uri="{BB962C8B-B14F-4D97-AF65-F5344CB8AC3E}">
        <p14:creationId xmlns:p14="http://schemas.microsoft.com/office/powerpoint/2010/main" val="1648673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hiring process and discrimination.</a:t>
            </a:r>
          </a:p>
        </p:txBody>
      </p:sp>
      <p:sp>
        <p:nvSpPr>
          <p:cNvPr id="3" name="Content Placeholder 2"/>
          <p:cNvSpPr>
            <a:spLocks noGrp="1"/>
          </p:cNvSpPr>
          <p:nvPr>
            <p:ph idx="1"/>
          </p:nvPr>
        </p:nvSpPr>
        <p:spPr/>
        <p:txBody>
          <a:bodyPr>
            <a:normAutofit/>
          </a:bodyPr>
          <a:lstStyle/>
          <a:p>
            <a:r>
              <a:rPr lang="en-US" dirty="0"/>
              <a:t>Discrimination</a:t>
            </a:r>
            <a:r>
              <a:rPr lang="en-US" baseline="0" dirty="0"/>
              <a:t> is more frequent at the hiring level than the compensation/promotion plan</a:t>
            </a:r>
          </a:p>
          <a:p>
            <a:r>
              <a:rPr lang="en-US" dirty="0"/>
              <a:t>Discrimination appears to be strongest when employers decide about invitations to interviews</a:t>
            </a:r>
          </a:p>
          <a:p>
            <a:r>
              <a:rPr lang="en-US" dirty="0"/>
              <a:t>Anonymous jobs applications simply hide characteristics of minority groups and may improve callbacks rates. </a:t>
            </a:r>
          </a:p>
          <a:p>
            <a:endParaRPr lang="en-US" dirty="0"/>
          </a:p>
        </p:txBody>
      </p:sp>
    </p:spTree>
    <p:extLst>
      <p:ext uri="{BB962C8B-B14F-4D97-AF65-F5344CB8AC3E}">
        <p14:creationId xmlns:p14="http://schemas.microsoft.com/office/powerpoint/2010/main" val="36820192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527" y="5878760"/>
            <a:ext cx="8229600" cy="831544"/>
          </a:xfrm>
        </p:spPr>
        <p:txBody>
          <a:bodyPr/>
          <a:lstStyle/>
          <a:p>
            <a:r>
              <a:rPr lang="en-US" dirty="0"/>
              <a:t>Is this a discriminatory employer?</a:t>
            </a:r>
            <a:endParaRPr lang="cs-CZ" dirty="0"/>
          </a:p>
        </p:txBody>
      </p:sp>
      <p:pic>
        <p:nvPicPr>
          <p:cNvPr id="1028" name="Picture 4" descr="http://selectionpartners.com.au/wp-content/uploads/2015/12/bi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705" y="210534"/>
            <a:ext cx="8337422" cy="5738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1766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4E7A8-0486-F82C-3489-16F860073406}"/>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2E2B1371-19F2-6C34-4981-5C5E92E8389E}"/>
              </a:ext>
            </a:extLst>
          </p:cNvPr>
          <p:cNvSpPr>
            <a:spLocks noGrp="1"/>
          </p:cNvSpPr>
          <p:nvPr>
            <p:ph idx="1"/>
          </p:nvPr>
        </p:nvSpPr>
        <p:spPr/>
        <p:txBody>
          <a:bodyPr/>
          <a:lstStyle/>
          <a:p>
            <a:pPr marL="0" indent="0">
              <a:buNone/>
            </a:pPr>
            <a:r>
              <a:rPr lang="en-US" sz="3200" dirty="0"/>
              <a:t>1. Group identity</a:t>
            </a:r>
          </a:p>
          <a:p>
            <a:pPr marL="0" indent="0">
              <a:buNone/>
            </a:pPr>
            <a:r>
              <a:rPr lang="en-US" dirty="0"/>
              <a:t>2. Statistical discrimination</a:t>
            </a:r>
          </a:p>
          <a:p>
            <a:pPr marL="0" indent="0">
              <a:buNone/>
            </a:pPr>
            <a:r>
              <a:rPr lang="en-US" dirty="0"/>
              <a:t>3. Hiring</a:t>
            </a:r>
            <a:r>
              <a:rPr lang="en-US" sz="3200" dirty="0"/>
              <a:t> discrimination</a:t>
            </a:r>
          </a:p>
          <a:p>
            <a:pPr marL="0" indent="0">
              <a:buNone/>
            </a:pPr>
            <a:r>
              <a:rPr lang="en-US" dirty="0"/>
              <a:t>4. Correspondence testing</a:t>
            </a:r>
          </a:p>
          <a:p>
            <a:pPr marL="0" indent="0">
              <a:buNone/>
            </a:pPr>
            <a:r>
              <a:rPr lang="en-US" dirty="0"/>
              <a:t>5. </a:t>
            </a:r>
            <a:r>
              <a:rPr lang="en-US"/>
              <a:t>Self-perceived objectivity</a:t>
            </a:r>
            <a:endParaRPr lang="en-US" dirty="0"/>
          </a:p>
          <a:p>
            <a:pPr marL="0" indent="0">
              <a:buNone/>
            </a:pPr>
            <a:r>
              <a:rPr lang="en-US" dirty="0"/>
              <a:t> </a:t>
            </a:r>
            <a:endParaRPr lang="en-US" sz="3200" dirty="0"/>
          </a:p>
          <a:p>
            <a:pPr marL="0" indent="0">
              <a:buNone/>
            </a:pPr>
            <a:endParaRPr lang="en-US" sz="3200" dirty="0"/>
          </a:p>
          <a:p>
            <a:pPr marL="0" indent="0">
              <a:buNone/>
            </a:pPr>
            <a:endParaRPr lang="en-US" dirty="0"/>
          </a:p>
        </p:txBody>
      </p:sp>
    </p:spTree>
    <p:extLst>
      <p:ext uri="{BB962C8B-B14F-4D97-AF65-F5344CB8AC3E}">
        <p14:creationId xmlns:p14="http://schemas.microsoft.com/office/powerpoint/2010/main" val="26485144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Study 1: Discrimination against Female Migrants Wearing Headscarves </a:t>
            </a:r>
          </a:p>
        </p:txBody>
      </p:sp>
      <p:sp>
        <p:nvSpPr>
          <p:cNvPr id="3" name="Content Placeholder 2"/>
          <p:cNvSpPr>
            <a:spLocks noGrp="1"/>
          </p:cNvSpPr>
          <p:nvPr>
            <p:ph idx="1"/>
          </p:nvPr>
        </p:nvSpPr>
        <p:spPr/>
        <p:txBody>
          <a:bodyPr/>
          <a:lstStyle/>
          <a:p>
            <a:endParaRPr lang="en-US" dirty="0"/>
          </a:p>
        </p:txBody>
      </p:sp>
      <p:sp>
        <p:nvSpPr>
          <p:cNvPr id="4" name="Rectangle 3">
            <a:extLst>
              <a:ext uri="{FF2B5EF4-FFF2-40B4-BE49-F238E27FC236}">
                <a16:creationId xmlns:a16="http://schemas.microsoft.com/office/drawing/2014/main" id="{F0917D8D-65C1-4CDB-A3D7-5A464F92EEEF}"/>
              </a:ext>
            </a:extLst>
          </p:cNvPr>
          <p:cNvSpPr/>
          <p:nvPr/>
        </p:nvSpPr>
        <p:spPr>
          <a:xfrm>
            <a:off x="395536" y="6126163"/>
            <a:ext cx="8568952" cy="646331"/>
          </a:xfrm>
          <a:prstGeom prst="rect">
            <a:avLst/>
          </a:prstGeom>
        </p:spPr>
        <p:txBody>
          <a:bodyPr wrap="square">
            <a:spAutoFit/>
          </a:bodyPr>
          <a:lstStyle/>
          <a:p>
            <a:r>
              <a:rPr lang="en-US" dirty="0"/>
              <a:t>Source: </a:t>
            </a:r>
            <a:r>
              <a:rPr lang="en-US" b="1" dirty="0"/>
              <a:t>Discrimination against Female Migrants Wearing Headscarves </a:t>
            </a:r>
            <a:br>
              <a:rPr lang="en-US" b="1" dirty="0"/>
            </a:br>
            <a:r>
              <a:rPr lang="en-US" dirty="0"/>
              <a:t>by Doris </a:t>
            </a:r>
            <a:r>
              <a:rPr lang="en-US" dirty="0" err="1"/>
              <a:t>Weichselbaumer</a:t>
            </a:r>
            <a:r>
              <a:rPr lang="en-US" dirty="0"/>
              <a:t>, 2016</a:t>
            </a:r>
            <a:endParaRPr lang="sk-SK" dirty="0"/>
          </a:p>
        </p:txBody>
      </p:sp>
    </p:spTree>
    <p:extLst>
      <p:ext uri="{BB962C8B-B14F-4D97-AF65-F5344CB8AC3E}">
        <p14:creationId xmlns:p14="http://schemas.microsoft.com/office/powerpoint/2010/main" val="38752747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Rechteck 39">
            <a:extLst>
              <a:ext uri="{FF2B5EF4-FFF2-40B4-BE49-F238E27FC236}">
                <a16:creationId xmlns:a16="http://schemas.microsoft.com/office/drawing/2014/main" id="{45C23762-C69D-49ED-8BDE-4909ADEC08EB}"/>
              </a:ext>
            </a:extLst>
          </p:cNvPr>
          <p:cNvSpPr/>
          <p:nvPr/>
        </p:nvSpPr>
        <p:spPr>
          <a:xfrm>
            <a:off x="145809" y="2204864"/>
            <a:ext cx="4239926" cy="276999"/>
          </a:xfrm>
          <a:prstGeom prst="rect">
            <a:avLst/>
          </a:prstGeom>
          <a:solidFill>
            <a:srgbClr val="00568A"/>
          </a:solidFill>
          <a:ln w="25400">
            <a:solidFill>
              <a:srgbClr val="00568A"/>
            </a:solidFill>
          </a:ln>
        </p:spPr>
        <p:txBody>
          <a:bodyPr wrap="square" rIns="27000">
            <a:spAutoFit/>
          </a:bodyPr>
          <a:lstStyle/>
          <a:p>
            <a:pPr algn="ctr">
              <a:spcBef>
                <a:spcPts val="750"/>
              </a:spcBef>
            </a:pPr>
            <a:r>
              <a:rPr lang="en-US" sz="1200" b="1" dirty="0">
                <a:solidFill>
                  <a:srgbClr val="F4F4F4"/>
                </a:solidFill>
                <a:latin typeface="Verdana" panose="020B0604030504040204" pitchFamily="34" charset="0"/>
                <a:ea typeface="Verdana" panose="020B0604030504040204" pitchFamily="34" charset="0"/>
              </a:rPr>
              <a:t>Main issues:</a:t>
            </a:r>
          </a:p>
        </p:txBody>
      </p:sp>
      <p:sp>
        <p:nvSpPr>
          <p:cNvPr id="138" name="Rechteck 4">
            <a:extLst>
              <a:ext uri="{FF2B5EF4-FFF2-40B4-BE49-F238E27FC236}">
                <a16:creationId xmlns:a16="http://schemas.microsoft.com/office/drawing/2014/main" id="{D8954E90-20D6-4394-AB2D-D27BB68C5249}"/>
              </a:ext>
            </a:extLst>
          </p:cNvPr>
          <p:cNvSpPr/>
          <p:nvPr/>
        </p:nvSpPr>
        <p:spPr>
          <a:xfrm>
            <a:off x="145808" y="2458779"/>
            <a:ext cx="4239926" cy="2247875"/>
          </a:xfrm>
          <a:prstGeom prst="rect">
            <a:avLst/>
          </a:prstGeom>
          <a:noFill/>
          <a:ln w="25400">
            <a:solidFill>
              <a:srgbClr val="00568A"/>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14313" indent="-214313">
              <a:buFont typeface="Wingdings" panose="05000000000000000000" pitchFamily="2" charset="2"/>
              <a:buChar char="à"/>
            </a:pPr>
            <a:endParaRPr lang="de-DE" sz="1350" dirty="0">
              <a:solidFill>
                <a:schemeClr val="tx1"/>
              </a:solidFill>
            </a:endParaRPr>
          </a:p>
        </p:txBody>
      </p:sp>
      <p:sp>
        <p:nvSpPr>
          <p:cNvPr id="5" name="Rectangle 4">
            <a:extLst>
              <a:ext uri="{FF2B5EF4-FFF2-40B4-BE49-F238E27FC236}">
                <a16:creationId xmlns:a16="http://schemas.microsoft.com/office/drawing/2014/main" id="{636CB6AD-341E-4DA2-A095-2D4928639190}"/>
              </a:ext>
            </a:extLst>
          </p:cNvPr>
          <p:cNvSpPr/>
          <p:nvPr/>
        </p:nvSpPr>
        <p:spPr>
          <a:xfrm>
            <a:off x="203065" y="2582995"/>
            <a:ext cx="4125409" cy="2331407"/>
          </a:xfrm>
          <a:prstGeom prst="rect">
            <a:avLst/>
          </a:prstGeom>
        </p:spPr>
        <p:txBody>
          <a:bodyPr wrap="square">
            <a:spAutoFit/>
          </a:bodyPr>
          <a:lstStyle/>
          <a:p>
            <a:r>
              <a:rPr lang="de-DE" sz="1200" dirty="0">
                <a:latin typeface="Verdana" panose="020B0604030504040204" pitchFamily="34" charset="0"/>
                <a:ea typeface="Verdana" panose="020B0604030504040204" pitchFamily="34" charset="0"/>
                <a:sym typeface="Wingdings" panose="05000000000000000000" pitchFamily="2" charset="2"/>
              </a:rPr>
              <a:t></a:t>
            </a:r>
            <a:r>
              <a:rPr lang="en-US" sz="1200" dirty="0">
                <a:latin typeface="Verdana" panose="020B0604030504040204" pitchFamily="34" charset="0"/>
                <a:ea typeface="Verdana" panose="020B0604030504040204" pitchFamily="34" charset="0"/>
              </a:rPr>
              <a:t>  Substantial </a:t>
            </a:r>
            <a:r>
              <a:rPr lang="en-US" sz="1200" b="1" dirty="0">
                <a:latin typeface="Verdana" panose="020B0604030504040204" pitchFamily="34" charset="0"/>
                <a:ea typeface="Verdana" panose="020B0604030504040204" pitchFamily="34" charset="0"/>
              </a:rPr>
              <a:t>growth of anti-Muslim views </a:t>
            </a:r>
            <a:r>
              <a:rPr lang="en-US" sz="1200" dirty="0">
                <a:latin typeface="Verdana" panose="020B0604030504040204" pitchFamily="34" charset="0"/>
                <a:ea typeface="Verdana" panose="020B0604030504040204" pitchFamily="34" charset="0"/>
              </a:rPr>
              <a:t>and Islamophobia in Western countries</a:t>
            </a:r>
          </a:p>
          <a:p>
            <a:endParaRPr lang="de-DE" sz="1200" dirty="0">
              <a:latin typeface="Verdana" panose="020B0604030504040204" pitchFamily="34" charset="0"/>
              <a:ea typeface="Verdana" panose="020B0604030504040204" pitchFamily="34" charset="0"/>
              <a:sym typeface="Wingdings" panose="05000000000000000000" pitchFamily="2" charset="2"/>
            </a:endParaRPr>
          </a:p>
          <a:p>
            <a:pPr marL="257175" indent="-257175">
              <a:buFont typeface="Wingdings" panose="05000000000000000000" pitchFamily="2" charset="2"/>
              <a:buChar char="à"/>
            </a:pPr>
            <a:r>
              <a:rPr lang="en-US" sz="1200" dirty="0">
                <a:latin typeface="Verdana" panose="020B0604030504040204" pitchFamily="34" charset="0"/>
                <a:ea typeface="Verdana" panose="020B0604030504040204" pitchFamily="34" charset="0"/>
              </a:rPr>
              <a:t>9/11 terrorist attack which led to the spread of </a:t>
            </a:r>
            <a:r>
              <a:rPr lang="en-US" sz="1200" b="1" dirty="0">
                <a:latin typeface="Verdana" panose="020B0604030504040204" pitchFamily="34" charset="0"/>
                <a:ea typeface="Verdana" panose="020B0604030504040204" pitchFamily="34" charset="0"/>
              </a:rPr>
              <a:t>negative stereotypes </a:t>
            </a:r>
            <a:r>
              <a:rPr lang="en-US" sz="1200" dirty="0">
                <a:latin typeface="Verdana" panose="020B0604030504040204" pitchFamily="34" charset="0"/>
                <a:ea typeface="Verdana" panose="020B0604030504040204" pitchFamily="34" charset="0"/>
              </a:rPr>
              <a:t>that depict Muslims as “religious fanatics, terrorists, hostile, evil, barbaric, disorganized people who mistreat and oppress women” (</a:t>
            </a:r>
            <a:r>
              <a:rPr lang="en-US" sz="1200" dirty="0" err="1">
                <a:latin typeface="Verdana" panose="020B0604030504040204" pitchFamily="34" charset="0"/>
                <a:ea typeface="Verdana" panose="020B0604030504040204" pitchFamily="34" charset="0"/>
              </a:rPr>
              <a:t>Ghumman</a:t>
            </a:r>
            <a:r>
              <a:rPr lang="en-US" sz="1200" dirty="0">
                <a:latin typeface="Verdana" panose="020B0604030504040204" pitchFamily="34" charset="0"/>
                <a:ea typeface="Verdana" panose="020B0604030504040204" pitchFamily="34" charset="0"/>
              </a:rPr>
              <a:t> and Jackson 2010)</a:t>
            </a:r>
          </a:p>
          <a:p>
            <a:pPr marL="257175" indent="-257175">
              <a:buFont typeface="Wingdings" panose="05000000000000000000" pitchFamily="2" charset="2"/>
              <a:buChar char="à"/>
            </a:pPr>
            <a:endParaRPr lang="en-US" sz="1200" dirty="0">
              <a:latin typeface="Verdana" panose="020B0604030504040204" pitchFamily="34" charset="0"/>
              <a:ea typeface="Verdana" panose="020B0604030504040204" pitchFamily="34" charset="0"/>
            </a:endParaRPr>
          </a:p>
          <a:p>
            <a:pPr marL="257175" indent="-257175">
              <a:buFont typeface="Wingdings" panose="05000000000000000000" pitchFamily="2" charset="2"/>
              <a:buChar char="à"/>
            </a:pPr>
            <a:r>
              <a:rPr lang="en-US" sz="1200" dirty="0">
                <a:latin typeface="Verdana" panose="020B0604030504040204" pitchFamily="34" charset="0"/>
                <a:ea typeface="Verdana" panose="020B0604030504040204" pitchFamily="34" charset="0"/>
              </a:rPr>
              <a:t>A </a:t>
            </a:r>
            <a:r>
              <a:rPr lang="en-US" sz="1200" b="1" dirty="0">
                <a:latin typeface="Verdana" panose="020B0604030504040204" pitchFamily="34" charset="0"/>
                <a:ea typeface="Verdana" panose="020B0604030504040204" pitchFamily="34" charset="0"/>
              </a:rPr>
              <a:t>high influx of Muslim migrants </a:t>
            </a:r>
            <a:r>
              <a:rPr lang="en-US" sz="1200" dirty="0">
                <a:latin typeface="Verdana" panose="020B0604030504040204" pitchFamily="34" charset="0"/>
                <a:ea typeface="Verdana" panose="020B0604030504040204" pitchFamily="34" charset="0"/>
              </a:rPr>
              <a:t>to Europe</a:t>
            </a:r>
          </a:p>
          <a:p>
            <a:endParaRPr lang="en-US" sz="1350" dirty="0"/>
          </a:p>
        </p:txBody>
      </p:sp>
      <p:sp>
        <p:nvSpPr>
          <p:cNvPr id="38" name="TextBox 37">
            <a:extLst>
              <a:ext uri="{FF2B5EF4-FFF2-40B4-BE49-F238E27FC236}">
                <a16:creationId xmlns:a16="http://schemas.microsoft.com/office/drawing/2014/main" id="{5BF90324-6F8C-4EEB-AEBC-2969B930FD00}"/>
              </a:ext>
            </a:extLst>
          </p:cNvPr>
          <p:cNvSpPr txBox="1"/>
          <p:nvPr/>
        </p:nvSpPr>
        <p:spPr>
          <a:xfrm>
            <a:off x="539552" y="5156014"/>
            <a:ext cx="7886700" cy="507831"/>
          </a:xfrm>
          <a:prstGeom prst="rect">
            <a:avLst/>
          </a:prstGeom>
          <a:noFill/>
        </p:spPr>
        <p:txBody>
          <a:bodyPr wrap="square" rtlCol="0">
            <a:spAutoFit/>
          </a:bodyPr>
          <a:lstStyle/>
          <a:p>
            <a:r>
              <a:rPr lang="en-CA" sz="1350" b="1" dirty="0">
                <a:solidFill>
                  <a:srgbClr val="00568A"/>
                </a:solidFill>
                <a:latin typeface="Verdana" panose="020B0604030504040204" pitchFamily="34" charset="0"/>
                <a:ea typeface="Verdana" panose="020B0604030504040204" pitchFamily="34" charset="0"/>
              </a:rPr>
              <a:t>The proportion of Muslims in the German population ranges from 1.9% to 5%. </a:t>
            </a:r>
            <a:endParaRPr lang="ru-RU" sz="1350" b="1" dirty="0">
              <a:solidFill>
                <a:srgbClr val="00568A"/>
              </a:solidFill>
              <a:latin typeface="Verdana" panose="020B0604030504040204" pitchFamily="34" charset="0"/>
              <a:ea typeface="Verdana" panose="020B0604030504040204" pitchFamily="34" charset="0"/>
            </a:endParaRPr>
          </a:p>
          <a:p>
            <a:endParaRPr lang="ru-RU" sz="1350" dirty="0"/>
          </a:p>
        </p:txBody>
      </p:sp>
      <p:sp>
        <p:nvSpPr>
          <p:cNvPr id="8" name="Rechteck 62">
            <a:extLst>
              <a:ext uri="{FF2B5EF4-FFF2-40B4-BE49-F238E27FC236}">
                <a16:creationId xmlns:a16="http://schemas.microsoft.com/office/drawing/2014/main" id="{537F151D-8586-4BAC-8212-5C3246350DBB}"/>
              </a:ext>
            </a:extLst>
          </p:cNvPr>
          <p:cNvSpPr/>
          <p:nvPr/>
        </p:nvSpPr>
        <p:spPr>
          <a:xfrm>
            <a:off x="4851401" y="2458780"/>
            <a:ext cx="4020119" cy="2239135"/>
          </a:xfrm>
          <a:prstGeom prst="rect">
            <a:avLst/>
          </a:prstGeom>
          <a:noFill/>
          <a:ln w="25400">
            <a:solidFill>
              <a:srgbClr val="0056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spcBef>
                <a:spcPts val="225"/>
              </a:spcBef>
              <a:buFont typeface="Arial" panose="020B0604020202020204" pitchFamily="34" charset="0"/>
              <a:buChar char="•"/>
            </a:pPr>
            <a:endParaRPr lang="de-DE" sz="1200" dirty="0">
              <a:solidFill>
                <a:prstClr val="black"/>
              </a:solidFill>
              <a:latin typeface="Verdana" panose="020B0604030504040204" pitchFamily="34" charset="0"/>
              <a:ea typeface="Verdana" panose="020B0604030504040204" pitchFamily="34" charset="0"/>
            </a:endParaRPr>
          </a:p>
        </p:txBody>
      </p:sp>
      <p:sp>
        <p:nvSpPr>
          <p:cNvPr id="10" name="Rechteck 39">
            <a:extLst>
              <a:ext uri="{FF2B5EF4-FFF2-40B4-BE49-F238E27FC236}">
                <a16:creationId xmlns:a16="http://schemas.microsoft.com/office/drawing/2014/main" id="{47CA41E2-1FC9-4770-825D-A7C2EFB644A5}"/>
              </a:ext>
            </a:extLst>
          </p:cNvPr>
          <p:cNvSpPr/>
          <p:nvPr/>
        </p:nvSpPr>
        <p:spPr>
          <a:xfrm>
            <a:off x="4851401" y="2204864"/>
            <a:ext cx="4020119" cy="276999"/>
          </a:xfrm>
          <a:prstGeom prst="rect">
            <a:avLst/>
          </a:prstGeom>
          <a:solidFill>
            <a:srgbClr val="00568A"/>
          </a:solidFill>
          <a:ln w="25400">
            <a:solidFill>
              <a:srgbClr val="00568A"/>
            </a:solidFill>
          </a:ln>
        </p:spPr>
        <p:txBody>
          <a:bodyPr wrap="square" rIns="27000">
            <a:spAutoFit/>
          </a:bodyPr>
          <a:lstStyle/>
          <a:p>
            <a:pPr algn="ctr">
              <a:spcBef>
                <a:spcPts val="750"/>
              </a:spcBef>
            </a:pPr>
            <a:r>
              <a:rPr lang="en-US" sz="1200" b="1" dirty="0">
                <a:solidFill>
                  <a:srgbClr val="F4F4F4"/>
                </a:solidFill>
                <a:latin typeface="Verdana" panose="020B0604030504040204" pitchFamily="34" charset="0"/>
                <a:ea typeface="Verdana" panose="020B0604030504040204" pitchFamily="34" charset="0"/>
              </a:rPr>
              <a:t>Reasons for conducting the experiment: </a:t>
            </a:r>
          </a:p>
        </p:txBody>
      </p:sp>
      <p:sp>
        <p:nvSpPr>
          <p:cNvPr id="2" name="TextBox 1">
            <a:extLst>
              <a:ext uri="{FF2B5EF4-FFF2-40B4-BE49-F238E27FC236}">
                <a16:creationId xmlns:a16="http://schemas.microsoft.com/office/drawing/2014/main" id="{8EFEB128-AE95-4DD2-A5C0-C97121BCE49C}"/>
              </a:ext>
            </a:extLst>
          </p:cNvPr>
          <p:cNvSpPr txBox="1"/>
          <p:nvPr/>
        </p:nvSpPr>
        <p:spPr>
          <a:xfrm>
            <a:off x="4909731" y="2508750"/>
            <a:ext cx="3903457" cy="1938992"/>
          </a:xfrm>
          <a:prstGeom prst="rect">
            <a:avLst/>
          </a:prstGeom>
          <a:noFill/>
        </p:spPr>
        <p:txBody>
          <a:bodyPr wrap="square" rtlCol="0">
            <a:spAutoFit/>
          </a:bodyPr>
          <a:lstStyle/>
          <a:p>
            <a:pPr marL="214313" indent="-214313">
              <a:buFont typeface="Wingdings" panose="05000000000000000000" pitchFamily="2" charset="2"/>
              <a:buChar char="à"/>
            </a:pPr>
            <a:r>
              <a:rPr lang="en-US" sz="1200" dirty="0">
                <a:latin typeface="Verdana" panose="020B0604030504040204" pitchFamily="34" charset="0"/>
                <a:ea typeface="Verdana" panose="020B0604030504040204" pitchFamily="34" charset="0"/>
                <a:sym typeface="Wingdings" panose="05000000000000000000" pitchFamily="2" charset="2"/>
              </a:rPr>
              <a:t>E</a:t>
            </a:r>
            <a:r>
              <a:rPr lang="en-US" sz="1200" dirty="0">
                <a:latin typeface="Verdana" panose="020B0604030504040204" pitchFamily="34" charset="0"/>
                <a:ea typeface="Verdana" panose="020B0604030504040204" pitchFamily="34" charset="0"/>
              </a:rPr>
              <a:t>xamine the </a:t>
            </a:r>
            <a:r>
              <a:rPr lang="en-US" sz="1200" b="1" dirty="0">
                <a:latin typeface="Verdana" panose="020B0604030504040204" pitchFamily="34" charset="0"/>
                <a:ea typeface="Verdana" panose="020B0604030504040204" pitchFamily="34" charset="0"/>
              </a:rPr>
              <a:t>employment chances</a:t>
            </a:r>
            <a:r>
              <a:rPr lang="en-US" sz="1200" dirty="0">
                <a:latin typeface="Verdana" panose="020B0604030504040204" pitchFamily="34" charset="0"/>
                <a:ea typeface="Verdana" panose="020B0604030504040204" pitchFamily="34" charset="0"/>
              </a:rPr>
              <a:t> of females with backgrounds of migration from Muslim countries, especially of those </a:t>
            </a:r>
            <a:r>
              <a:rPr lang="en-US" sz="1200" b="1" dirty="0">
                <a:latin typeface="Verdana" panose="020B0604030504040204" pitchFamily="34" charset="0"/>
                <a:ea typeface="Verdana" panose="020B0604030504040204" pitchFamily="34" charset="0"/>
              </a:rPr>
              <a:t>wearing headscarves</a:t>
            </a:r>
          </a:p>
          <a:p>
            <a:pPr marL="214313" indent="-214313">
              <a:buFont typeface="Wingdings" panose="05000000000000000000" pitchFamily="2" charset="2"/>
              <a:buChar char="à"/>
            </a:pPr>
            <a:endParaRPr lang="en-US" sz="1200" dirty="0">
              <a:latin typeface="Verdana" panose="020B0604030504040204" pitchFamily="34" charset="0"/>
              <a:ea typeface="Verdana" panose="020B0604030504040204" pitchFamily="34" charset="0"/>
            </a:endParaRPr>
          </a:p>
          <a:p>
            <a:pPr marL="214313" indent="-214313">
              <a:buFont typeface="Wingdings" panose="05000000000000000000" pitchFamily="2" charset="2"/>
              <a:buChar char="à"/>
            </a:pPr>
            <a:r>
              <a:rPr lang="en-US" sz="1200" dirty="0">
                <a:latin typeface="Verdana" panose="020B0604030504040204" pitchFamily="34" charset="0"/>
                <a:ea typeface="Verdana" panose="020B0604030504040204" pitchFamily="34" charset="0"/>
              </a:rPr>
              <a:t>To depict that the Muslim headscarves or hijabs are particularly controversial, and attitudes of non-Muslims are significantly </a:t>
            </a:r>
            <a:r>
              <a:rPr lang="en-US" sz="1200" b="1" dirty="0">
                <a:latin typeface="Verdana" panose="020B0604030504040204" pitchFamily="34" charset="0"/>
                <a:ea typeface="Verdana" panose="020B0604030504040204" pitchFamily="34" charset="0"/>
              </a:rPr>
              <a:t>more negative towards the headscarf</a:t>
            </a:r>
            <a:r>
              <a:rPr lang="en-US" sz="1200" dirty="0">
                <a:latin typeface="Verdana" panose="020B0604030504040204" pitchFamily="34" charset="0"/>
                <a:ea typeface="Verdana" panose="020B0604030504040204" pitchFamily="34" charset="0"/>
              </a:rPr>
              <a:t> than towards Muslims in general</a:t>
            </a:r>
            <a:endParaRPr lang="ru-RU" sz="1200" dirty="0">
              <a:latin typeface="Verdana" panose="020B0604030504040204" pitchFamily="34" charset="0"/>
              <a:ea typeface="Verdana" panose="020B0604030504040204" pitchFamily="34" charset="0"/>
            </a:endParaRPr>
          </a:p>
        </p:txBody>
      </p:sp>
      <p:sp>
        <p:nvSpPr>
          <p:cNvPr id="14" name="Title 1">
            <a:extLst>
              <a:ext uri="{FF2B5EF4-FFF2-40B4-BE49-F238E27FC236}">
                <a16:creationId xmlns:a16="http://schemas.microsoft.com/office/drawing/2014/main" id="{A7ED1EA5-0CF1-4D83-829F-913A4B75C37B}"/>
              </a:ext>
            </a:extLst>
          </p:cNvPr>
          <p:cNvSpPr>
            <a:spLocks noGrp="1"/>
          </p:cNvSpPr>
          <p:nvPr>
            <p:ph type="title"/>
          </p:nvPr>
        </p:nvSpPr>
        <p:spPr>
          <a:xfrm>
            <a:off x="628650" y="27397"/>
            <a:ext cx="7886700" cy="762852"/>
          </a:xfrm>
        </p:spPr>
        <p:txBody>
          <a:bodyPr>
            <a:noAutofit/>
          </a:bodyPr>
          <a:lstStyle/>
          <a:p>
            <a:r>
              <a:rPr lang="de-DE" sz="2800" dirty="0"/>
              <a:t>Motivation</a:t>
            </a:r>
            <a:endParaRPr lang="ru-RU" sz="2000" dirty="0"/>
          </a:p>
        </p:txBody>
      </p:sp>
    </p:spTree>
    <p:extLst>
      <p:ext uri="{BB962C8B-B14F-4D97-AF65-F5344CB8AC3E}">
        <p14:creationId xmlns:p14="http://schemas.microsoft.com/office/powerpoint/2010/main" val="41398972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2B9BD6-3640-4E6F-A4BD-196509CE8985}"/>
              </a:ext>
            </a:extLst>
          </p:cNvPr>
          <p:cNvSpPr>
            <a:spLocks noGrp="1"/>
          </p:cNvSpPr>
          <p:nvPr>
            <p:ph idx="1"/>
          </p:nvPr>
        </p:nvSpPr>
        <p:spPr>
          <a:xfrm>
            <a:off x="257304" y="1569405"/>
            <a:ext cx="7886700" cy="585393"/>
          </a:xfrm>
        </p:spPr>
        <p:txBody>
          <a:bodyPr>
            <a:normAutofit/>
          </a:bodyPr>
          <a:lstStyle/>
          <a:p>
            <a:pPr marL="0" indent="0">
              <a:buNone/>
            </a:pPr>
            <a:r>
              <a:rPr lang="en-CA" sz="1800" b="1" dirty="0">
                <a:solidFill>
                  <a:srgbClr val="00568A"/>
                </a:solidFill>
              </a:rPr>
              <a:t>Reasons for discrimination:</a:t>
            </a:r>
          </a:p>
        </p:txBody>
      </p:sp>
      <p:sp>
        <p:nvSpPr>
          <p:cNvPr id="6" name="Rechteck 62">
            <a:extLst>
              <a:ext uri="{FF2B5EF4-FFF2-40B4-BE49-F238E27FC236}">
                <a16:creationId xmlns:a16="http://schemas.microsoft.com/office/drawing/2014/main" id="{DB8DD79A-6B89-45EB-8807-B370067ED77E}"/>
              </a:ext>
            </a:extLst>
          </p:cNvPr>
          <p:cNvSpPr/>
          <p:nvPr/>
        </p:nvSpPr>
        <p:spPr>
          <a:xfrm>
            <a:off x="189572" y="2006883"/>
            <a:ext cx="8764856" cy="802985"/>
          </a:xfrm>
          <a:prstGeom prst="rect">
            <a:avLst/>
          </a:prstGeom>
          <a:noFill/>
          <a:ln w="19050">
            <a:solidFill>
              <a:srgbClr val="0056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spcBef>
                <a:spcPts val="225"/>
              </a:spcBef>
              <a:buFont typeface="Arial" panose="020B0604020202020204" pitchFamily="34" charset="0"/>
              <a:buChar char="•"/>
            </a:pPr>
            <a:endParaRPr lang="de-DE" sz="1200" dirty="0">
              <a:solidFill>
                <a:prstClr val="black"/>
              </a:solidFill>
              <a:latin typeface="Verdana" panose="020B0604030504040204" pitchFamily="34" charset="0"/>
              <a:ea typeface="Verdana" panose="020B0604030504040204" pitchFamily="34" charset="0"/>
            </a:endParaRPr>
          </a:p>
        </p:txBody>
      </p:sp>
      <p:sp>
        <p:nvSpPr>
          <p:cNvPr id="7" name="TextBox 6">
            <a:extLst>
              <a:ext uri="{FF2B5EF4-FFF2-40B4-BE49-F238E27FC236}">
                <a16:creationId xmlns:a16="http://schemas.microsoft.com/office/drawing/2014/main" id="{E86B4536-643B-4B32-998F-64AE0D683622}"/>
              </a:ext>
            </a:extLst>
          </p:cNvPr>
          <p:cNvSpPr txBox="1"/>
          <p:nvPr/>
        </p:nvSpPr>
        <p:spPr>
          <a:xfrm>
            <a:off x="293753" y="2131542"/>
            <a:ext cx="8365066" cy="761747"/>
          </a:xfrm>
          <a:prstGeom prst="rect">
            <a:avLst/>
          </a:prstGeom>
          <a:noFill/>
        </p:spPr>
        <p:txBody>
          <a:bodyPr wrap="square" rtlCol="0">
            <a:spAutoFit/>
          </a:bodyPr>
          <a:lstStyle/>
          <a:p>
            <a:r>
              <a:rPr lang="de-DE" sz="1500" dirty="0">
                <a:latin typeface="Verdana" panose="020B0604030504040204" pitchFamily="34" charset="0"/>
                <a:ea typeface="Verdana" panose="020B0604030504040204" pitchFamily="34" charset="0"/>
                <a:sym typeface="Wingdings" panose="05000000000000000000" pitchFamily="2" charset="2"/>
              </a:rPr>
              <a:t> </a:t>
            </a:r>
            <a:r>
              <a:rPr lang="en-US" sz="1500" dirty="0">
                <a:latin typeface="Verdana" panose="020B0604030504040204" pitchFamily="34" charset="0"/>
                <a:ea typeface="Verdana" panose="020B0604030504040204" pitchFamily="34" charset="0"/>
              </a:rPr>
              <a:t>The </a:t>
            </a:r>
            <a:r>
              <a:rPr lang="en-US" sz="1500" b="1" dirty="0">
                <a:latin typeface="Verdana" panose="020B0604030504040204" pitchFamily="34" charset="0"/>
                <a:ea typeface="Verdana" panose="020B0604030504040204" pitchFamily="34" charset="0"/>
              </a:rPr>
              <a:t>headscarf</a:t>
            </a:r>
            <a:r>
              <a:rPr lang="en-US" sz="1500" dirty="0">
                <a:latin typeface="Verdana" panose="020B0604030504040204" pitchFamily="34" charset="0"/>
                <a:ea typeface="Verdana" panose="020B0604030504040204" pitchFamily="34" charset="0"/>
              </a:rPr>
              <a:t> is often considered as a symbol not of Islam in general but of Muslim fundamentalism </a:t>
            </a:r>
            <a:r>
              <a:rPr lang="de-DE" sz="1500" dirty="0">
                <a:latin typeface="Verdana" panose="020B0604030504040204" pitchFamily="34" charset="0"/>
                <a:ea typeface="Verdana" panose="020B0604030504040204" pitchFamily="34" charset="0"/>
                <a:sym typeface="Wingdings" panose="05000000000000000000" pitchFamily="2" charset="2"/>
              </a:rPr>
              <a:t>-</a:t>
            </a:r>
            <a:r>
              <a:rPr lang="en-US" sz="1500" dirty="0">
                <a:latin typeface="Verdana" panose="020B0604030504040204" pitchFamily="34" charset="0"/>
                <a:ea typeface="Verdana" panose="020B0604030504040204" pitchFamily="34" charset="0"/>
              </a:rPr>
              <a:t> associated with </a:t>
            </a:r>
            <a:r>
              <a:rPr lang="en-US" sz="1500" b="1" dirty="0">
                <a:latin typeface="Verdana" panose="020B0604030504040204" pitchFamily="34" charset="0"/>
                <a:ea typeface="Verdana" panose="020B0604030504040204" pitchFamily="34" charset="0"/>
              </a:rPr>
              <a:t>intolerance</a:t>
            </a:r>
            <a:r>
              <a:rPr lang="en-US" sz="1500" dirty="0">
                <a:latin typeface="Verdana" panose="020B0604030504040204" pitchFamily="34" charset="0"/>
                <a:ea typeface="Verdana" panose="020B0604030504040204" pitchFamily="34" charset="0"/>
              </a:rPr>
              <a:t> and </a:t>
            </a:r>
            <a:r>
              <a:rPr lang="en-US" sz="1500" b="1" dirty="0">
                <a:latin typeface="Verdana" panose="020B0604030504040204" pitchFamily="34" charset="0"/>
                <a:ea typeface="Verdana" panose="020B0604030504040204" pitchFamily="34" charset="0"/>
              </a:rPr>
              <a:t>terrorism</a:t>
            </a:r>
            <a:r>
              <a:rPr lang="en-US" sz="1500" dirty="0">
                <a:latin typeface="Verdana" panose="020B0604030504040204" pitchFamily="34" charset="0"/>
                <a:ea typeface="Verdana" panose="020B0604030504040204" pitchFamily="34" charset="0"/>
              </a:rPr>
              <a:t>.</a:t>
            </a:r>
          </a:p>
          <a:p>
            <a:endParaRPr lang="ru-RU" sz="1350" dirty="0"/>
          </a:p>
        </p:txBody>
      </p:sp>
      <p:sp>
        <p:nvSpPr>
          <p:cNvPr id="9" name="Rechteck 62">
            <a:extLst>
              <a:ext uri="{FF2B5EF4-FFF2-40B4-BE49-F238E27FC236}">
                <a16:creationId xmlns:a16="http://schemas.microsoft.com/office/drawing/2014/main" id="{F70A78AA-6846-4962-B492-912ACC3EC588}"/>
              </a:ext>
            </a:extLst>
          </p:cNvPr>
          <p:cNvSpPr/>
          <p:nvPr/>
        </p:nvSpPr>
        <p:spPr>
          <a:xfrm>
            <a:off x="189572" y="3099431"/>
            <a:ext cx="8764856" cy="802985"/>
          </a:xfrm>
          <a:prstGeom prst="rect">
            <a:avLst/>
          </a:prstGeom>
          <a:noFill/>
          <a:ln w="19050">
            <a:solidFill>
              <a:srgbClr val="0056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spcBef>
                <a:spcPts val="225"/>
              </a:spcBef>
              <a:buFont typeface="Arial" panose="020B0604020202020204" pitchFamily="34" charset="0"/>
              <a:buChar char="•"/>
            </a:pPr>
            <a:endParaRPr lang="de-DE" sz="1200" dirty="0">
              <a:solidFill>
                <a:prstClr val="black"/>
              </a:solidFill>
              <a:latin typeface="Verdana" panose="020B0604030504040204" pitchFamily="34" charset="0"/>
              <a:ea typeface="Verdana" panose="020B0604030504040204" pitchFamily="34" charset="0"/>
            </a:endParaRPr>
          </a:p>
        </p:txBody>
      </p:sp>
      <p:sp>
        <p:nvSpPr>
          <p:cNvPr id="10" name="TextBox 9">
            <a:extLst>
              <a:ext uri="{FF2B5EF4-FFF2-40B4-BE49-F238E27FC236}">
                <a16:creationId xmlns:a16="http://schemas.microsoft.com/office/drawing/2014/main" id="{72539BF4-C044-4CD4-9BB8-7BD456FC1B77}"/>
              </a:ext>
            </a:extLst>
          </p:cNvPr>
          <p:cNvSpPr txBox="1"/>
          <p:nvPr/>
        </p:nvSpPr>
        <p:spPr>
          <a:xfrm>
            <a:off x="257305" y="3126689"/>
            <a:ext cx="8437961" cy="992579"/>
          </a:xfrm>
          <a:prstGeom prst="rect">
            <a:avLst/>
          </a:prstGeom>
          <a:noFill/>
        </p:spPr>
        <p:txBody>
          <a:bodyPr wrap="square" rtlCol="0">
            <a:spAutoFit/>
          </a:bodyPr>
          <a:lstStyle/>
          <a:p>
            <a:r>
              <a:rPr lang="de-DE" sz="1500" dirty="0">
                <a:latin typeface="Verdana" panose="020B0604030504040204" pitchFamily="34" charset="0"/>
                <a:ea typeface="Verdana" panose="020B0604030504040204" pitchFamily="34" charset="0"/>
                <a:sym typeface="Wingdings" panose="05000000000000000000" pitchFamily="2" charset="2"/>
              </a:rPr>
              <a:t> </a:t>
            </a:r>
            <a:r>
              <a:rPr lang="en-US" sz="1500" dirty="0">
                <a:latin typeface="Verdana" panose="020B0604030504040204" pitchFamily="34" charset="0"/>
                <a:ea typeface="Verdana" panose="020B0604030504040204" pitchFamily="34" charset="0"/>
              </a:rPr>
              <a:t>Headscarf is interpreted as a sign of </a:t>
            </a:r>
            <a:r>
              <a:rPr lang="en-US" sz="1500" b="1" dirty="0">
                <a:latin typeface="Verdana" panose="020B0604030504040204" pitchFamily="34" charset="0"/>
                <a:ea typeface="Verdana" panose="020B0604030504040204" pitchFamily="34" charset="0"/>
              </a:rPr>
              <a:t>unwillingness</a:t>
            </a:r>
            <a:r>
              <a:rPr lang="en-US" sz="1500" dirty="0">
                <a:latin typeface="Verdana" panose="020B0604030504040204" pitchFamily="34" charset="0"/>
                <a:ea typeface="Verdana" panose="020B0604030504040204" pitchFamily="34" charset="0"/>
              </a:rPr>
              <a:t> on the part of Muslim migrants </a:t>
            </a:r>
            <a:r>
              <a:rPr lang="en-US" sz="1500" b="1" dirty="0">
                <a:latin typeface="Verdana" panose="020B0604030504040204" pitchFamily="34" charset="0"/>
                <a:ea typeface="Verdana" panose="020B0604030504040204" pitchFamily="34" charset="0"/>
              </a:rPr>
              <a:t>to integrate</a:t>
            </a:r>
            <a:r>
              <a:rPr lang="en-US" sz="1500" dirty="0">
                <a:latin typeface="Verdana" panose="020B0604030504040204" pitchFamily="34" charset="0"/>
                <a:ea typeface="Verdana" panose="020B0604030504040204" pitchFamily="34" charset="0"/>
              </a:rPr>
              <a:t> - used by the media to claim that national integration </a:t>
            </a:r>
            <a:r>
              <a:rPr lang="en-US" sz="1500" b="1" dirty="0">
                <a:latin typeface="Verdana" panose="020B0604030504040204" pitchFamily="34" charset="0"/>
                <a:ea typeface="Verdana" panose="020B0604030504040204" pitchFamily="34" charset="0"/>
              </a:rPr>
              <a:t>policies have failed</a:t>
            </a:r>
            <a:r>
              <a:rPr lang="en-US" sz="1500" dirty="0">
                <a:latin typeface="Verdana" panose="020B0604030504040204" pitchFamily="34" charset="0"/>
                <a:ea typeface="Verdana" panose="020B0604030504040204" pitchFamily="34" charset="0"/>
              </a:rPr>
              <a:t>.</a:t>
            </a:r>
            <a:endParaRPr lang="en-US" sz="1500" b="1" dirty="0">
              <a:latin typeface="Verdana" panose="020B0604030504040204" pitchFamily="34" charset="0"/>
              <a:ea typeface="Verdana" panose="020B0604030504040204" pitchFamily="34" charset="0"/>
            </a:endParaRPr>
          </a:p>
          <a:p>
            <a:endParaRPr lang="ru-RU" sz="1350" dirty="0"/>
          </a:p>
        </p:txBody>
      </p:sp>
      <p:sp>
        <p:nvSpPr>
          <p:cNvPr id="11" name="Rechteck 62">
            <a:extLst>
              <a:ext uri="{FF2B5EF4-FFF2-40B4-BE49-F238E27FC236}">
                <a16:creationId xmlns:a16="http://schemas.microsoft.com/office/drawing/2014/main" id="{F33422ED-7F94-4987-B876-ACD716BC8133}"/>
              </a:ext>
            </a:extLst>
          </p:cNvPr>
          <p:cNvSpPr/>
          <p:nvPr/>
        </p:nvSpPr>
        <p:spPr>
          <a:xfrm>
            <a:off x="189572" y="4219237"/>
            <a:ext cx="8764856" cy="1059968"/>
          </a:xfrm>
          <a:prstGeom prst="rect">
            <a:avLst/>
          </a:prstGeom>
          <a:noFill/>
          <a:ln w="19050">
            <a:solidFill>
              <a:srgbClr val="0056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spcBef>
                <a:spcPts val="225"/>
              </a:spcBef>
              <a:buFont typeface="Arial" panose="020B0604020202020204" pitchFamily="34" charset="0"/>
              <a:buChar char="•"/>
            </a:pPr>
            <a:endParaRPr lang="de-DE" sz="1200" dirty="0">
              <a:solidFill>
                <a:prstClr val="black"/>
              </a:solidFill>
              <a:latin typeface="Verdana" panose="020B0604030504040204" pitchFamily="34" charset="0"/>
              <a:ea typeface="Verdana" panose="020B0604030504040204" pitchFamily="34" charset="0"/>
            </a:endParaRPr>
          </a:p>
        </p:txBody>
      </p:sp>
      <p:sp>
        <p:nvSpPr>
          <p:cNvPr id="12" name="TextBox 11">
            <a:extLst>
              <a:ext uri="{FF2B5EF4-FFF2-40B4-BE49-F238E27FC236}">
                <a16:creationId xmlns:a16="http://schemas.microsoft.com/office/drawing/2014/main" id="{C2C31F5D-3816-44C1-A98C-1FE09276A29D}"/>
              </a:ext>
            </a:extLst>
          </p:cNvPr>
          <p:cNvSpPr txBox="1"/>
          <p:nvPr/>
        </p:nvSpPr>
        <p:spPr>
          <a:xfrm>
            <a:off x="257304" y="4250953"/>
            <a:ext cx="8548028" cy="1223412"/>
          </a:xfrm>
          <a:prstGeom prst="rect">
            <a:avLst/>
          </a:prstGeom>
          <a:noFill/>
        </p:spPr>
        <p:txBody>
          <a:bodyPr wrap="square" rtlCol="0">
            <a:spAutoFit/>
          </a:bodyPr>
          <a:lstStyle/>
          <a:p>
            <a:r>
              <a:rPr lang="de-DE" sz="1500" dirty="0">
                <a:latin typeface="Verdana" panose="020B0604030504040204" pitchFamily="34" charset="0"/>
                <a:ea typeface="Verdana" panose="020B0604030504040204" pitchFamily="34" charset="0"/>
                <a:sym typeface="Wingdings" panose="05000000000000000000" pitchFamily="2" charset="2"/>
              </a:rPr>
              <a:t> </a:t>
            </a:r>
            <a:r>
              <a:rPr lang="en-US" sz="1500" dirty="0">
                <a:latin typeface="Verdana" panose="020B0604030504040204" pitchFamily="34" charset="0"/>
                <a:ea typeface="Verdana" panose="020B0604030504040204" pitchFamily="34" charset="0"/>
              </a:rPr>
              <a:t>The headscarf is considered as an expression of women’s oppression and the </a:t>
            </a:r>
            <a:r>
              <a:rPr lang="en-US" sz="1500" b="1" dirty="0">
                <a:latin typeface="Verdana" panose="020B0604030504040204" pitchFamily="34" charset="0"/>
                <a:ea typeface="Verdana" panose="020B0604030504040204" pitchFamily="34" charset="0"/>
              </a:rPr>
              <a:t>rejection of gender equality </a:t>
            </a:r>
            <a:r>
              <a:rPr lang="en-US" sz="1500" dirty="0">
                <a:latin typeface="Verdana" panose="020B0604030504040204" pitchFamily="34" charset="0"/>
                <a:ea typeface="Verdana" panose="020B0604030504040204" pitchFamily="34" charset="0"/>
              </a:rPr>
              <a:t>- liberal state should not accommodate the cultural traditions of minority groups if these infringe upon women’s </a:t>
            </a:r>
            <a:r>
              <a:rPr lang="en-US" sz="1500" b="1" dirty="0">
                <a:latin typeface="Verdana" panose="020B0604030504040204" pitchFamily="34" charset="0"/>
                <a:ea typeface="Verdana" panose="020B0604030504040204" pitchFamily="34" charset="0"/>
              </a:rPr>
              <a:t>rights, freedom and autonomy</a:t>
            </a:r>
            <a:r>
              <a:rPr lang="en-US" sz="1500" dirty="0">
                <a:latin typeface="Verdana" panose="020B0604030504040204" pitchFamily="34" charset="0"/>
                <a:ea typeface="Verdana" panose="020B0604030504040204" pitchFamily="34" charset="0"/>
              </a:rPr>
              <a:t>.</a:t>
            </a:r>
            <a:endParaRPr lang="ru-RU" sz="1500" b="1" dirty="0">
              <a:latin typeface="Verdana" panose="020B0604030504040204" pitchFamily="34" charset="0"/>
              <a:ea typeface="Verdana" panose="020B0604030504040204" pitchFamily="34" charset="0"/>
            </a:endParaRPr>
          </a:p>
          <a:p>
            <a:endParaRPr lang="ru-RU" sz="1350" dirty="0"/>
          </a:p>
        </p:txBody>
      </p:sp>
      <p:sp>
        <p:nvSpPr>
          <p:cNvPr id="5" name="Title 4">
            <a:extLst>
              <a:ext uri="{FF2B5EF4-FFF2-40B4-BE49-F238E27FC236}">
                <a16:creationId xmlns:a16="http://schemas.microsoft.com/office/drawing/2014/main" id="{5BAE2942-3DF0-43DF-BCFE-6C8057E41B87}"/>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6023494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48E99-8102-479E-A239-33E4508F5088}"/>
              </a:ext>
            </a:extLst>
          </p:cNvPr>
          <p:cNvSpPr>
            <a:spLocks noGrp="1"/>
          </p:cNvSpPr>
          <p:nvPr>
            <p:ph type="title"/>
          </p:nvPr>
        </p:nvSpPr>
        <p:spPr/>
        <p:txBody>
          <a:bodyPr>
            <a:normAutofit/>
          </a:bodyPr>
          <a:lstStyle/>
          <a:p>
            <a:r>
              <a:rPr lang="en-CA" sz="2800" dirty="0"/>
              <a:t>Theoretical Background</a:t>
            </a:r>
            <a:endParaRPr lang="ru-RU" sz="2800" dirty="0"/>
          </a:p>
        </p:txBody>
      </p:sp>
      <p:pic>
        <p:nvPicPr>
          <p:cNvPr id="1026" name="Picture 2" descr="Картинки по запросу social identity theory">
            <a:extLst>
              <a:ext uri="{FF2B5EF4-FFF2-40B4-BE49-F238E27FC236}">
                <a16:creationId xmlns:a16="http://schemas.microsoft.com/office/drawing/2014/main" id="{F0B7B0EC-E0E6-412C-B8CD-3C894C9A31E8}"/>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111434" y="1658428"/>
            <a:ext cx="2683634" cy="234870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5532280-7C32-49C9-9A32-2C19127EF346}"/>
              </a:ext>
            </a:extLst>
          </p:cNvPr>
          <p:cNvSpPr txBox="1"/>
          <p:nvPr/>
        </p:nvSpPr>
        <p:spPr>
          <a:xfrm>
            <a:off x="112854" y="1299014"/>
            <a:ext cx="5547167" cy="3208571"/>
          </a:xfrm>
          <a:prstGeom prst="rect">
            <a:avLst/>
          </a:prstGeom>
          <a:noFill/>
        </p:spPr>
        <p:txBody>
          <a:bodyPr wrap="square" rtlCol="0">
            <a:spAutoFit/>
          </a:bodyPr>
          <a:lstStyle/>
          <a:p>
            <a:r>
              <a:rPr lang="en-CA" sz="2100" b="1" dirty="0">
                <a:solidFill>
                  <a:srgbClr val="00568A"/>
                </a:solidFill>
                <a:latin typeface="Verdana" panose="020B0604030504040204" pitchFamily="34" charset="0"/>
                <a:ea typeface="Verdana" panose="020B0604030504040204" pitchFamily="34" charset="0"/>
              </a:rPr>
              <a:t>    </a:t>
            </a:r>
          </a:p>
          <a:p>
            <a:r>
              <a:rPr lang="en-CA" sz="2100" b="1" dirty="0">
                <a:solidFill>
                  <a:srgbClr val="00568A"/>
                </a:solidFill>
                <a:latin typeface="Verdana" panose="020B0604030504040204" pitchFamily="34" charset="0"/>
                <a:ea typeface="Verdana" panose="020B0604030504040204" pitchFamily="34" charset="0"/>
              </a:rPr>
              <a:t>      Social Identity Theory</a:t>
            </a:r>
          </a:p>
          <a:p>
            <a:endParaRPr lang="en-CA" sz="1200" b="1" dirty="0">
              <a:solidFill>
                <a:srgbClr val="00568A"/>
              </a:solidFill>
              <a:latin typeface="Verdana" panose="020B0604030504040204" pitchFamily="34" charset="0"/>
              <a:ea typeface="Verdana" panose="020B0604030504040204" pitchFamily="34" charset="0"/>
            </a:endParaRPr>
          </a:p>
          <a:p>
            <a:pPr marL="214313" indent="-214313">
              <a:buFont typeface="Wingdings" panose="05000000000000000000" pitchFamily="2" charset="2"/>
              <a:buChar char="à"/>
            </a:pPr>
            <a:r>
              <a:rPr lang="en-CA" sz="1350" dirty="0">
                <a:latin typeface="Verdana" panose="020B0604030504040204" pitchFamily="34" charset="0"/>
                <a:ea typeface="Verdana" panose="020B0604030504040204" pitchFamily="34" charset="0"/>
                <a:sym typeface="Wingdings" panose="05000000000000000000" pitchFamily="2" charset="2"/>
              </a:rPr>
              <a:t>P</a:t>
            </a:r>
            <a:r>
              <a:rPr lang="en-CA" sz="1350" dirty="0">
                <a:latin typeface="Verdana" panose="020B0604030504040204" pitchFamily="34" charset="0"/>
                <a:ea typeface="Verdana" panose="020B0604030504040204" pitchFamily="34" charset="0"/>
              </a:rPr>
              <a:t>eople gain self-esteem by attributing a higher value to their own social group (“</a:t>
            </a:r>
            <a:r>
              <a:rPr lang="en-CA" sz="1350" b="1" dirty="0">
                <a:latin typeface="Verdana" panose="020B0604030504040204" pitchFamily="34" charset="0"/>
                <a:ea typeface="Verdana" panose="020B0604030504040204" pitchFamily="34" charset="0"/>
              </a:rPr>
              <a:t>ingroup</a:t>
            </a:r>
            <a:r>
              <a:rPr lang="en-CA" sz="1350" dirty="0">
                <a:latin typeface="Verdana" panose="020B0604030504040204" pitchFamily="34" charset="0"/>
                <a:ea typeface="Verdana" panose="020B0604030504040204" pitchFamily="34" charset="0"/>
              </a:rPr>
              <a:t>”) than to others (“</a:t>
            </a:r>
            <a:r>
              <a:rPr lang="en-CA" sz="1350" b="1" dirty="0">
                <a:latin typeface="Verdana" panose="020B0604030504040204" pitchFamily="34" charset="0"/>
                <a:ea typeface="Verdana" panose="020B0604030504040204" pitchFamily="34" charset="0"/>
              </a:rPr>
              <a:t>outgroup</a:t>
            </a:r>
            <a:r>
              <a:rPr lang="en-CA" sz="1350" dirty="0">
                <a:latin typeface="Verdana" panose="020B0604030504040204" pitchFamily="34" charset="0"/>
                <a:ea typeface="Verdana" panose="020B0604030504040204" pitchFamily="34" charset="0"/>
              </a:rPr>
              <a:t>”)</a:t>
            </a:r>
          </a:p>
          <a:p>
            <a:pPr marL="214313" indent="-214313">
              <a:buFont typeface="Wingdings" panose="05000000000000000000" pitchFamily="2" charset="2"/>
              <a:buChar char="à"/>
            </a:pPr>
            <a:endParaRPr lang="en-CA" sz="1350" b="1" dirty="0">
              <a:solidFill>
                <a:srgbClr val="00568A"/>
              </a:solidFill>
              <a:latin typeface="Verdana" panose="020B0604030504040204" pitchFamily="34" charset="0"/>
              <a:ea typeface="Verdana" panose="020B0604030504040204" pitchFamily="34" charset="0"/>
            </a:endParaRPr>
          </a:p>
          <a:p>
            <a:pPr marL="214313" indent="-214313">
              <a:buFont typeface="Wingdings" panose="05000000000000000000" pitchFamily="2" charset="2"/>
              <a:buChar char="à"/>
            </a:pPr>
            <a:r>
              <a:rPr lang="en-CA" sz="1350" dirty="0">
                <a:latin typeface="Verdana" panose="020B0604030504040204" pitchFamily="34" charset="0"/>
                <a:ea typeface="Verdana" panose="020B0604030504040204" pitchFamily="34" charset="0"/>
                <a:sym typeface="Wingdings" panose="05000000000000000000" pitchFamily="2" charset="2"/>
              </a:rPr>
              <a:t>I</a:t>
            </a:r>
            <a:r>
              <a:rPr lang="en-CA" sz="1350" dirty="0">
                <a:latin typeface="Verdana" panose="020B0604030504040204" pitchFamily="34" charset="0"/>
                <a:ea typeface="Verdana" panose="020B0604030504040204" pitchFamily="34" charset="0"/>
              </a:rPr>
              <a:t>ndividuals who identify more strongly with an outgroup are perceived as more “</a:t>
            </a:r>
            <a:r>
              <a:rPr lang="en-CA" sz="1350" b="1" dirty="0">
                <a:latin typeface="Verdana" panose="020B0604030504040204" pitchFamily="34" charset="0"/>
                <a:ea typeface="Verdana" panose="020B0604030504040204" pitchFamily="34" charset="0"/>
              </a:rPr>
              <a:t>distant</a:t>
            </a:r>
            <a:r>
              <a:rPr lang="en-CA" sz="1350" dirty="0">
                <a:latin typeface="Verdana" panose="020B0604030504040204" pitchFamily="34" charset="0"/>
                <a:ea typeface="Verdana" panose="020B0604030504040204" pitchFamily="34" charset="0"/>
              </a:rPr>
              <a:t>” by members of the ingroup - they suffer from </a:t>
            </a:r>
            <a:r>
              <a:rPr lang="en-CA" sz="1350" b="1" dirty="0">
                <a:latin typeface="Verdana" panose="020B0604030504040204" pitchFamily="34" charset="0"/>
                <a:ea typeface="Verdana" panose="020B0604030504040204" pitchFamily="34" charset="0"/>
              </a:rPr>
              <a:t>increased levels of discrimination</a:t>
            </a:r>
            <a:r>
              <a:rPr lang="en-CA" sz="1350" dirty="0">
                <a:latin typeface="Verdana" panose="020B0604030504040204" pitchFamily="34" charset="0"/>
                <a:ea typeface="Verdana" panose="020B0604030504040204" pitchFamily="34" charset="0"/>
              </a:rPr>
              <a:t>.</a:t>
            </a:r>
            <a:endParaRPr lang="en-CA" sz="1350" b="1" dirty="0">
              <a:latin typeface="Verdana" panose="020B0604030504040204" pitchFamily="34" charset="0"/>
              <a:ea typeface="Verdana" panose="020B0604030504040204" pitchFamily="34" charset="0"/>
            </a:endParaRPr>
          </a:p>
          <a:p>
            <a:r>
              <a:rPr lang="en-CA" sz="1350" b="1" dirty="0">
                <a:latin typeface="Verdana" panose="020B0604030504040204" pitchFamily="34" charset="0"/>
                <a:ea typeface="Verdana" panose="020B0604030504040204" pitchFamily="34" charset="0"/>
              </a:rPr>
              <a:t> </a:t>
            </a:r>
          </a:p>
          <a:p>
            <a:r>
              <a:rPr lang="de-DE" sz="1350" dirty="0">
                <a:latin typeface="Verdana" panose="020B0604030504040204" pitchFamily="34" charset="0"/>
                <a:ea typeface="Verdana" panose="020B0604030504040204" pitchFamily="34" charset="0"/>
                <a:sym typeface="Wingdings" panose="05000000000000000000" pitchFamily="2" charset="2"/>
              </a:rPr>
              <a:t> </a:t>
            </a:r>
            <a:r>
              <a:rPr lang="en-CA" sz="1350" dirty="0">
                <a:latin typeface="Verdana" panose="020B0604030504040204" pitchFamily="34" charset="0"/>
                <a:ea typeface="Verdana" panose="020B0604030504040204" pitchFamily="34" charset="0"/>
                <a:sym typeface="Wingdings" panose="05000000000000000000" pitchFamily="2" charset="2"/>
              </a:rPr>
              <a:t>C</a:t>
            </a:r>
            <a:r>
              <a:rPr lang="en-CA" sz="1350" dirty="0">
                <a:latin typeface="Verdana" panose="020B0604030504040204" pitchFamily="34" charset="0"/>
                <a:ea typeface="Verdana" panose="020B0604030504040204" pitchFamily="34" charset="0"/>
              </a:rPr>
              <a:t>rucial to our understanding of </a:t>
            </a:r>
            <a:r>
              <a:rPr lang="en-CA" sz="1350" b="1" dirty="0">
                <a:latin typeface="Verdana" panose="020B0604030504040204" pitchFamily="34" charset="0"/>
                <a:ea typeface="Verdana" panose="020B0604030504040204" pitchFamily="34" charset="0"/>
              </a:rPr>
              <a:t>who</a:t>
            </a:r>
            <a:r>
              <a:rPr lang="en-CA" sz="1350" dirty="0">
                <a:latin typeface="Verdana" panose="020B0604030504040204" pitchFamily="34" charset="0"/>
                <a:ea typeface="Verdana" panose="020B0604030504040204" pitchFamily="34" charset="0"/>
              </a:rPr>
              <a:t> should do </a:t>
            </a:r>
            <a:r>
              <a:rPr lang="en-CA" sz="1350" b="1" dirty="0">
                <a:latin typeface="Verdana" panose="020B0604030504040204" pitchFamily="34" charset="0"/>
                <a:ea typeface="Verdana" panose="020B0604030504040204" pitchFamily="34" charset="0"/>
              </a:rPr>
              <a:t>what</a:t>
            </a:r>
            <a:r>
              <a:rPr lang="en-CA" sz="1350" dirty="0">
                <a:latin typeface="Verdana" panose="020B0604030504040204" pitchFamily="34" charset="0"/>
                <a:ea typeface="Verdana" panose="020B0604030504040204" pitchFamily="34" charset="0"/>
              </a:rPr>
              <a:t> job in the economy</a:t>
            </a:r>
            <a:endParaRPr lang="ru-RU" sz="1350" dirty="0">
              <a:latin typeface="Verdana" panose="020B0604030504040204" pitchFamily="34" charset="0"/>
              <a:ea typeface="Verdana" panose="020B0604030504040204" pitchFamily="34" charset="0"/>
            </a:endParaRPr>
          </a:p>
        </p:txBody>
      </p:sp>
      <p:sp>
        <p:nvSpPr>
          <p:cNvPr id="5" name="TextBox 4">
            <a:extLst>
              <a:ext uri="{FF2B5EF4-FFF2-40B4-BE49-F238E27FC236}">
                <a16:creationId xmlns:a16="http://schemas.microsoft.com/office/drawing/2014/main" id="{B4EC14F7-B9C0-4705-AE6B-D645063B950F}"/>
              </a:ext>
            </a:extLst>
          </p:cNvPr>
          <p:cNvSpPr txBox="1"/>
          <p:nvPr/>
        </p:nvSpPr>
        <p:spPr>
          <a:xfrm>
            <a:off x="442582" y="4774818"/>
            <a:ext cx="8701419" cy="784830"/>
          </a:xfrm>
          <a:prstGeom prst="rect">
            <a:avLst/>
          </a:prstGeom>
          <a:noFill/>
        </p:spPr>
        <p:txBody>
          <a:bodyPr wrap="square" rtlCol="0">
            <a:spAutoFit/>
          </a:bodyPr>
          <a:lstStyle/>
          <a:p>
            <a:r>
              <a:rPr lang="en-CA" sz="1500" dirty="0">
                <a:latin typeface="Verdana" panose="020B0604030504040204" pitchFamily="34" charset="0"/>
                <a:ea typeface="Verdana" panose="020B0604030504040204" pitchFamily="34" charset="0"/>
              </a:rPr>
              <a:t>Women wearing the headscarf should be </a:t>
            </a:r>
            <a:r>
              <a:rPr lang="en-CA" sz="1500" b="1" dirty="0">
                <a:latin typeface="Verdana" panose="020B0604030504040204" pitchFamily="34" charset="0"/>
                <a:ea typeface="Verdana" panose="020B0604030504040204" pitchFamily="34" charset="0"/>
              </a:rPr>
              <a:t>particularly</a:t>
            </a:r>
            <a:r>
              <a:rPr lang="en-CA" sz="1500" b="1" i="1" dirty="0">
                <a:latin typeface="Verdana" panose="020B0604030504040204" pitchFamily="34" charset="0"/>
                <a:ea typeface="Verdana" panose="020B0604030504040204" pitchFamily="34" charset="0"/>
              </a:rPr>
              <a:t> </a:t>
            </a:r>
            <a:r>
              <a:rPr lang="en-CA" sz="1500" b="1" dirty="0">
                <a:latin typeface="Verdana" panose="020B0604030504040204" pitchFamily="34" charset="0"/>
                <a:ea typeface="Verdana" panose="020B0604030504040204" pitchFamily="34" charset="0"/>
              </a:rPr>
              <a:t>negatively</a:t>
            </a:r>
            <a:r>
              <a:rPr lang="en-CA" sz="1500" b="1" i="1" dirty="0">
                <a:latin typeface="Verdana" panose="020B0604030504040204" pitchFamily="34" charset="0"/>
                <a:ea typeface="Verdana" panose="020B0604030504040204" pitchFamily="34" charset="0"/>
              </a:rPr>
              <a:t> </a:t>
            </a:r>
            <a:r>
              <a:rPr lang="en-CA" sz="1500" b="1" dirty="0">
                <a:latin typeface="Verdana" panose="020B0604030504040204" pitchFamily="34" charset="0"/>
                <a:ea typeface="Verdana" panose="020B0604030504040204" pitchFamily="34" charset="0"/>
              </a:rPr>
              <a:t>affected</a:t>
            </a:r>
            <a:r>
              <a:rPr lang="en-CA" sz="1500" dirty="0">
                <a:latin typeface="Verdana" panose="020B0604030504040204" pitchFamily="34" charset="0"/>
                <a:ea typeface="Verdana" panose="020B0604030504040204" pitchFamily="34" charset="0"/>
              </a:rPr>
              <a:t>, as they signal a strong identification with the Muslim outgroup and may be </a:t>
            </a:r>
            <a:r>
              <a:rPr lang="en-CA" sz="1500" b="1" dirty="0">
                <a:latin typeface="Verdana" panose="020B0604030504040204" pitchFamily="34" charset="0"/>
                <a:ea typeface="Verdana" panose="020B0604030504040204" pitchFamily="34" charset="0"/>
              </a:rPr>
              <a:t>perceived as particularly distant</a:t>
            </a:r>
            <a:endParaRPr lang="ru-RU" sz="1500" b="1" dirty="0">
              <a:latin typeface="Verdana" panose="020B0604030504040204" pitchFamily="34" charset="0"/>
              <a:ea typeface="Verdana" panose="020B0604030504040204" pitchFamily="34" charset="0"/>
            </a:endParaRPr>
          </a:p>
        </p:txBody>
      </p:sp>
      <p:cxnSp>
        <p:nvCxnSpPr>
          <p:cNvPr id="7" name="Gerader Verbinder 33">
            <a:extLst>
              <a:ext uri="{FF2B5EF4-FFF2-40B4-BE49-F238E27FC236}">
                <a16:creationId xmlns:a16="http://schemas.microsoft.com/office/drawing/2014/main" id="{07538F67-BC4A-401C-B15C-A3CD260A22B4}"/>
              </a:ext>
            </a:extLst>
          </p:cNvPr>
          <p:cNvCxnSpPr/>
          <p:nvPr/>
        </p:nvCxnSpPr>
        <p:spPr>
          <a:xfrm>
            <a:off x="221290" y="4474428"/>
            <a:ext cx="8701419" cy="0"/>
          </a:xfrm>
          <a:prstGeom prst="line">
            <a:avLst/>
          </a:prstGeom>
          <a:ln w="19050">
            <a:solidFill>
              <a:srgbClr val="00568A"/>
            </a:solidFill>
          </a:ln>
        </p:spPr>
        <p:style>
          <a:lnRef idx="1">
            <a:schemeClr val="accent1"/>
          </a:lnRef>
          <a:fillRef idx="0">
            <a:schemeClr val="accent1"/>
          </a:fillRef>
          <a:effectRef idx="0">
            <a:schemeClr val="accent1"/>
          </a:effectRef>
          <a:fontRef idx="minor">
            <a:schemeClr val="tx1"/>
          </a:fontRef>
        </p:style>
      </p:cxnSp>
      <p:sp>
        <p:nvSpPr>
          <p:cNvPr id="9" name="Gleichschenkliges Dreieck 34">
            <a:extLst>
              <a:ext uri="{FF2B5EF4-FFF2-40B4-BE49-F238E27FC236}">
                <a16:creationId xmlns:a16="http://schemas.microsoft.com/office/drawing/2014/main" id="{A85AFA80-CF4F-42F9-882C-5EC642B1417D}"/>
              </a:ext>
            </a:extLst>
          </p:cNvPr>
          <p:cNvSpPr/>
          <p:nvPr/>
        </p:nvSpPr>
        <p:spPr>
          <a:xfrm rot="10800000">
            <a:off x="3818416" y="4351849"/>
            <a:ext cx="1507166" cy="272774"/>
          </a:xfrm>
          <a:prstGeom prst="triangle">
            <a:avLst/>
          </a:prstGeom>
          <a:solidFill>
            <a:srgbClr val="00568A"/>
          </a:solidFill>
          <a:ln w="1016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8" name="Datumsplatzhalter 3">
            <a:extLst>
              <a:ext uri="{FF2B5EF4-FFF2-40B4-BE49-F238E27FC236}">
                <a16:creationId xmlns:a16="http://schemas.microsoft.com/office/drawing/2014/main" id="{170929DD-6485-43C6-92B0-6BF1937EEFAF}"/>
              </a:ext>
            </a:extLst>
          </p:cNvPr>
          <p:cNvSpPr>
            <a:spLocks noGrp="1"/>
          </p:cNvSpPr>
          <p:nvPr>
            <p:ph type="dt" sz="half" idx="2"/>
          </p:nvPr>
        </p:nvSpPr>
        <p:spPr>
          <a:xfrm>
            <a:off x="628650" y="5726907"/>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r>
              <a:rPr lang="de-DE" dirty="0"/>
              <a:t>23.09.2019</a:t>
            </a:r>
          </a:p>
        </p:txBody>
      </p:sp>
      <p:sp>
        <p:nvSpPr>
          <p:cNvPr id="10" name="Foliennummernplatzhalter 5">
            <a:extLst>
              <a:ext uri="{FF2B5EF4-FFF2-40B4-BE49-F238E27FC236}">
                <a16:creationId xmlns:a16="http://schemas.microsoft.com/office/drawing/2014/main" id="{0FA496A2-154B-4DE5-B42F-9AF3CC26DD07}"/>
              </a:ext>
            </a:extLst>
          </p:cNvPr>
          <p:cNvSpPr>
            <a:spLocks noGrp="1"/>
          </p:cNvSpPr>
          <p:nvPr>
            <p:ph type="sldNum" sz="quarter" idx="4"/>
          </p:nvPr>
        </p:nvSpPr>
        <p:spPr>
          <a:xfrm>
            <a:off x="6457950" y="5726907"/>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r>
              <a:rPr lang="de-DE" dirty="0"/>
              <a:t>4</a:t>
            </a:r>
          </a:p>
        </p:txBody>
      </p:sp>
      <p:sp>
        <p:nvSpPr>
          <p:cNvPr id="11" name="Fußzeilenplatzhalter 4">
            <a:extLst>
              <a:ext uri="{FF2B5EF4-FFF2-40B4-BE49-F238E27FC236}">
                <a16:creationId xmlns:a16="http://schemas.microsoft.com/office/drawing/2014/main" id="{F3B0B5F7-A47A-43A3-8C95-AC7B4F9DB562}"/>
              </a:ext>
            </a:extLst>
          </p:cNvPr>
          <p:cNvSpPr>
            <a:spLocks noGrp="1"/>
          </p:cNvSpPr>
          <p:nvPr>
            <p:ph type="ftr" sz="quarter" idx="3"/>
          </p:nvPr>
        </p:nvSpPr>
        <p:spPr>
          <a:xfrm>
            <a:off x="3028950" y="5726907"/>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r>
              <a:rPr lang="en-US" dirty="0"/>
              <a:t>Applied Research in Public Policy Making</a:t>
            </a:r>
            <a:endParaRPr lang="de-DE" dirty="0"/>
          </a:p>
        </p:txBody>
      </p:sp>
    </p:spTree>
    <p:extLst>
      <p:ext uri="{BB962C8B-B14F-4D97-AF65-F5344CB8AC3E}">
        <p14:creationId xmlns:p14="http://schemas.microsoft.com/office/powerpoint/2010/main" val="32467584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hteck 21"/>
          <p:cNvSpPr/>
          <p:nvPr/>
        </p:nvSpPr>
        <p:spPr>
          <a:xfrm>
            <a:off x="190058" y="1549931"/>
            <a:ext cx="8763886" cy="685477"/>
          </a:xfrm>
          <a:prstGeom prst="rect">
            <a:avLst/>
          </a:prstGeom>
          <a:noFill/>
          <a:ln w="25400">
            <a:solidFill>
              <a:srgbClr val="00568A"/>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b="1" dirty="0">
                <a:solidFill>
                  <a:schemeClr val="tx1"/>
                </a:solidFill>
                <a:latin typeface="Verdana" panose="020B0604030504040204" pitchFamily="34" charset="0"/>
                <a:ea typeface="Verdana" panose="020B0604030504040204" pitchFamily="34" charset="0"/>
              </a:rPr>
              <a:t>Are migrants, especially those wearing headscarves, discriminated against on the German </a:t>
            </a:r>
            <a:r>
              <a:rPr lang="en-US" b="1" dirty="0" err="1">
                <a:solidFill>
                  <a:schemeClr val="tx1"/>
                </a:solidFill>
                <a:latin typeface="Verdana" panose="020B0604030504040204" pitchFamily="34" charset="0"/>
                <a:ea typeface="Verdana" panose="020B0604030504040204" pitchFamily="34" charset="0"/>
              </a:rPr>
              <a:t>labour</a:t>
            </a:r>
            <a:r>
              <a:rPr lang="en-US" b="1" dirty="0">
                <a:solidFill>
                  <a:schemeClr val="tx1"/>
                </a:solidFill>
                <a:latin typeface="Verdana" panose="020B0604030504040204" pitchFamily="34" charset="0"/>
                <a:ea typeface="Verdana" panose="020B0604030504040204" pitchFamily="34" charset="0"/>
              </a:rPr>
              <a:t> market?</a:t>
            </a:r>
            <a:endParaRPr lang="de-DE" b="1" dirty="0">
              <a:solidFill>
                <a:schemeClr val="tx1"/>
              </a:solidFill>
              <a:latin typeface="Verdana" panose="020B0604030504040204" pitchFamily="34" charset="0"/>
              <a:ea typeface="Verdana" panose="020B0604030504040204" pitchFamily="34" charset="0"/>
            </a:endParaRPr>
          </a:p>
        </p:txBody>
      </p:sp>
      <p:sp>
        <p:nvSpPr>
          <p:cNvPr id="2" name="Titel 1"/>
          <p:cNvSpPr>
            <a:spLocks noGrp="1"/>
          </p:cNvSpPr>
          <p:nvPr>
            <p:ph type="title"/>
          </p:nvPr>
        </p:nvSpPr>
        <p:spPr>
          <a:xfrm>
            <a:off x="639499" y="-34567"/>
            <a:ext cx="7886700" cy="815974"/>
          </a:xfrm>
        </p:spPr>
        <p:txBody>
          <a:bodyPr>
            <a:normAutofit/>
          </a:bodyPr>
          <a:lstStyle/>
          <a:p>
            <a:r>
              <a:rPr lang="de-DE" sz="2800" dirty="0"/>
              <a:t>Research Design</a:t>
            </a:r>
          </a:p>
        </p:txBody>
      </p:sp>
      <p:sp>
        <p:nvSpPr>
          <p:cNvPr id="5" name="Rechteck 4"/>
          <p:cNvSpPr/>
          <p:nvPr/>
        </p:nvSpPr>
        <p:spPr>
          <a:xfrm>
            <a:off x="190058" y="2973703"/>
            <a:ext cx="4218467" cy="2515046"/>
          </a:xfrm>
          <a:prstGeom prst="rect">
            <a:avLst/>
          </a:prstGeom>
          <a:noFill/>
          <a:ln w="25400">
            <a:solidFill>
              <a:srgbClr val="00568A"/>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300000"/>
              </a:lnSpc>
            </a:pPr>
            <a:r>
              <a:rPr lang="de-DE" sz="1350" b="1" dirty="0">
                <a:solidFill>
                  <a:srgbClr val="00568A"/>
                </a:solidFill>
                <a:latin typeface="Verdana" panose="020B0604030504040204" pitchFamily="34" charset="0"/>
                <a:ea typeface="Verdana" panose="020B0604030504040204" pitchFamily="34" charset="0"/>
              </a:rPr>
              <a:t>Audit </a:t>
            </a:r>
            <a:r>
              <a:rPr lang="de-DE" sz="1350" b="1" dirty="0" err="1">
                <a:solidFill>
                  <a:srgbClr val="00568A"/>
                </a:solidFill>
                <a:latin typeface="Verdana" panose="020B0604030504040204" pitchFamily="34" charset="0"/>
                <a:ea typeface="Verdana" panose="020B0604030504040204" pitchFamily="34" charset="0"/>
              </a:rPr>
              <a:t>study</a:t>
            </a:r>
            <a:r>
              <a:rPr lang="de-DE" sz="1350" b="1" dirty="0">
                <a:solidFill>
                  <a:srgbClr val="00568A"/>
                </a:solidFill>
                <a:latin typeface="Verdana" panose="020B0604030504040204" pitchFamily="34" charset="0"/>
                <a:ea typeface="Verdana" panose="020B0604030504040204" pitchFamily="34" charset="0"/>
              </a:rPr>
              <a:t> / </a:t>
            </a:r>
            <a:r>
              <a:rPr lang="de-DE" sz="1350" b="1" dirty="0" err="1">
                <a:solidFill>
                  <a:srgbClr val="00568A"/>
                </a:solidFill>
                <a:latin typeface="Verdana" panose="020B0604030504040204" pitchFamily="34" charset="0"/>
                <a:ea typeface="Verdana" panose="020B0604030504040204" pitchFamily="34" charset="0"/>
              </a:rPr>
              <a:t>Correspondence</a:t>
            </a:r>
            <a:r>
              <a:rPr lang="de-DE" sz="1350" b="1" dirty="0">
                <a:solidFill>
                  <a:srgbClr val="00568A"/>
                </a:solidFill>
                <a:latin typeface="Verdana" panose="020B0604030504040204" pitchFamily="34" charset="0"/>
                <a:ea typeface="Verdana" panose="020B0604030504040204" pitchFamily="34" charset="0"/>
              </a:rPr>
              <a:t> </a:t>
            </a:r>
            <a:r>
              <a:rPr lang="de-DE" sz="1350" b="1" dirty="0" err="1">
                <a:solidFill>
                  <a:srgbClr val="00568A"/>
                </a:solidFill>
                <a:latin typeface="Verdana" panose="020B0604030504040204" pitchFamily="34" charset="0"/>
                <a:ea typeface="Verdana" panose="020B0604030504040204" pitchFamily="34" charset="0"/>
              </a:rPr>
              <a:t>testing</a:t>
            </a:r>
            <a:endParaRPr lang="de-DE" sz="1350" b="1" dirty="0">
              <a:solidFill>
                <a:srgbClr val="00568A"/>
              </a:solidFill>
              <a:latin typeface="Verdana" panose="020B0604030504040204" pitchFamily="34" charset="0"/>
              <a:ea typeface="Verdana" panose="020B0604030504040204" pitchFamily="34" charset="0"/>
            </a:endParaRPr>
          </a:p>
          <a:p>
            <a:pPr marL="214313" indent="-214313">
              <a:buFont typeface="Wingdings" panose="05000000000000000000" pitchFamily="2" charset="2"/>
              <a:buChar char="à"/>
            </a:pPr>
            <a:r>
              <a:rPr lang="en-US" sz="1200" dirty="0">
                <a:solidFill>
                  <a:schemeClr val="tx1"/>
                </a:solidFill>
                <a:latin typeface="Verdana" panose="020B0604030504040204" pitchFamily="34" charset="0"/>
                <a:ea typeface="Verdana" panose="020B0604030504040204" pitchFamily="34" charset="0"/>
                <a:sym typeface="Wingdings" panose="05000000000000000000" pitchFamily="2" charset="2"/>
              </a:rPr>
              <a:t>F</a:t>
            </a:r>
            <a:r>
              <a:rPr lang="en-US" sz="1200" dirty="0">
                <a:solidFill>
                  <a:schemeClr val="tx1"/>
                </a:solidFill>
                <a:latin typeface="Verdana" panose="020B0604030504040204" pitchFamily="34" charset="0"/>
                <a:ea typeface="Verdana" panose="020B0604030504040204" pitchFamily="34" charset="0"/>
              </a:rPr>
              <a:t>ield experiment</a:t>
            </a:r>
          </a:p>
          <a:p>
            <a:pPr marL="214313" indent="-214313">
              <a:buFont typeface="Wingdings" panose="05000000000000000000" pitchFamily="2" charset="2"/>
              <a:buChar char="à"/>
            </a:pPr>
            <a:r>
              <a:rPr lang="en-US" sz="1200" dirty="0">
                <a:solidFill>
                  <a:schemeClr val="tx1"/>
                </a:solidFill>
                <a:latin typeface="Verdana" panose="020B0604030504040204" pitchFamily="34" charset="0"/>
                <a:ea typeface="Verdana" panose="020B0604030504040204" pitchFamily="34" charset="0"/>
              </a:rPr>
              <a:t>Test persons with </a:t>
            </a:r>
            <a:r>
              <a:rPr lang="en-US" sz="1200" b="1" dirty="0">
                <a:solidFill>
                  <a:schemeClr val="tx1"/>
                </a:solidFill>
                <a:latin typeface="Verdana" panose="020B0604030504040204" pitchFamily="34" charset="0"/>
                <a:ea typeface="Verdana" panose="020B0604030504040204" pitchFamily="34" charset="0"/>
              </a:rPr>
              <a:t>different demographic backgrounds</a:t>
            </a:r>
            <a:r>
              <a:rPr lang="en-US" sz="1200" dirty="0">
                <a:solidFill>
                  <a:schemeClr val="tx1"/>
                </a:solidFill>
                <a:latin typeface="Verdana" panose="020B0604030504040204" pitchFamily="34" charset="0"/>
                <a:ea typeface="Verdana" panose="020B0604030504040204" pitchFamily="34" charset="0"/>
              </a:rPr>
              <a:t> apply for a vacant position</a:t>
            </a:r>
          </a:p>
          <a:p>
            <a:pPr marL="214313" indent="-214313">
              <a:buFont typeface="Wingdings" panose="05000000000000000000" pitchFamily="2" charset="2"/>
              <a:buChar char="à"/>
            </a:pPr>
            <a:endParaRPr lang="en-US" sz="1350" dirty="0">
              <a:solidFill>
                <a:schemeClr val="tx1"/>
              </a:solidFill>
              <a:latin typeface="Verdana" panose="020B0604030504040204" pitchFamily="34" charset="0"/>
              <a:ea typeface="Verdana" panose="020B0604030504040204" pitchFamily="34" charset="0"/>
            </a:endParaRPr>
          </a:p>
          <a:p>
            <a:pPr>
              <a:lnSpc>
                <a:spcPct val="250000"/>
              </a:lnSpc>
            </a:pPr>
            <a:r>
              <a:rPr lang="en-US" sz="1200" dirty="0">
                <a:solidFill>
                  <a:schemeClr val="tx1"/>
                </a:solidFill>
                <a:latin typeface="Verdana" panose="020B0604030504040204" pitchFamily="34" charset="0"/>
                <a:ea typeface="Verdana" panose="020B0604030504040204" pitchFamily="34" charset="0"/>
              </a:rPr>
              <a:t>	</a:t>
            </a:r>
            <a:r>
              <a:rPr lang="en-US" sz="1200" b="1" dirty="0">
                <a:solidFill>
                  <a:schemeClr val="tx1"/>
                </a:solidFill>
                <a:latin typeface="Verdana" panose="020B0604030504040204" pitchFamily="34" charset="0"/>
                <a:ea typeface="Verdana" panose="020B0604030504040204" pitchFamily="34" charset="0"/>
              </a:rPr>
              <a:t>Valid method </a:t>
            </a:r>
            <a:r>
              <a:rPr lang="en-US" sz="1200" dirty="0">
                <a:solidFill>
                  <a:schemeClr val="tx1"/>
                </a:solidFill>
                <a:latin typeface="Verdana" panose="020B0604030504040204" pitchFamily="34" charset="0"/>
                <a:ea typeface="Verdana" panose="020B0604030504040204" pitchFamily="34" charset="0"/>
              </a:rPr>
              <a:t>to test for discrimination</a:t>
            </a:r>
          </a:p>
          <a:p>
            <a:r>
              <a:rPr lang="en-US" sz="1200" dirty="0">
                <a:solidFill>
                  <a:schemeClr val="tx1"/>
                </a:solidFill>
                <a:latin typeface="Verdana" panose="020B0604030504040204" pitchFamily="34" charset="0"/>
                <a:ea typeface="Verdana" panose="020B0604030504040204" pitchFamily="34" charset="0"/>
              </a:rPr>
              <a:t>	</a:t>
            </a:r>
            <a:r>
              <a:rPr lang="en-GB" sz="1200" b="1" dirty="0">
                <a:solidFill>
                  <a:schemeClr val="tx1"/>
                </a:solidFill>
                <a:latin typeface="Verdana" panose="020B0604030504040204" pitchFamily="34" charset="0"/>
                <a:ea typeface="Verdana" panose="020B0604030504040204" pitchFamily="34" charset="0"/>
              </a:rPr>
              <a:t>Unbiased responses</a:t>
            </a:r>
            <a:r>
              <a:rPr lang="de-DE" sz="1200" dirty="0">
                <a:solidFill>
                  <a:schemeClr val="tx1"/>
                </a:solidFill>
                <a:latin typeface="Verdana" panose="020B0604030504040204" pitchFamily="34" charset="0"/>
                <a:ea typeface="Verdana" panose="020B0604030504040204" pitchFamily="34" charset="0"/>
              </a:rPr>
              <a:t> </a:t>
            </a:r>
            <a:r>
              <a:rPr lang="de-DE" sz="1200" dirty="0" err="1">
                <a:solidFill>
                  <a:schemeClr val="tx1"/>
                </a:solidFill>
                <a:latin typeface="Verdana" panose="020B0604030504040204" pitchFamily="34" charset="0"/>
                <a:ea typeface="Verdana" panose="020B0604030504040204" pitchFamily="34" charset="0"/>
              </a:rPr>
              <a:t>by</a:t>
            </a:r>
            <a:r>
              <a:rPr lang="de-DE" sz="1200" dirty="0">
                <a:solidFill>
                  <a:schemeClr val="tx1"/>
                </a:solidFill>
                <a:latin typeface="Verdana" panose="020B0604030504040204" pitchFamily="34" charset="0"/>
                <a:ea typeface="Verdana" panose="020B0604030504040204" pitchFamily="34" charset="0"/>
              </a:rPr>
              <a:t> </a:t>
            </a:r>
            <a:r>
              <a:rPr lang="de-DE" sz="1200" dirty="0" err="1">
                <a:solidFill>
                  <a:schemeClr val="tx1"/>
                </a:solidFill>
                <a:latin typeface="Verdana" panose="020B0604030504040204" pitchFamily="34" charset="0"/>
                <a:ea typeface="Verdana" panose="020B0604030504040204" pitchFamily="34" charset="0"/>
              </a:rPr>
              <a:t>employers</a:t>
            </a:r>
            <a:endParaRPr lang="de-DE" sz="1200" dirty="0">
              <a:solidFill>
                <a:schemeClr val="tx1"/>
              </a:solidFill>
              <a:latin typeface="Verdana" panose="020B0604030504040204" pitchFamily="34" charset="0"/>
              <a:ea typeface="Verdana" panose="020B0604030504040204" pitchFamily="34" charset="0"/>
            </a:endParaRPr>
          </a:p>
          <a:p>
            <a:endParaRPr lang="de-DE" sz="1350" dirty="0">
              <a:solidFill>
                <a:schemeClr val="tx1"/>
              </a:solidFill>
            </a:endParaRPr>
          </a:p>
        </p:txBody>
      </p:sp>
      <p:sp>
        <p:nvSpPr>
          <p:cNvPr id="19" name="Rechteck 18">
            <a:extLst>
              <a:ext uri="{FF2B5EF4-FFF2-40B4-BE49-F238E27FC236}">
                <a16:creationId xmlns:a16="http://schemas.microsoft.com/office/drawing/2014/main" id="{35D35DF8-3016-9641-BBCB-1C25FC207673}"/>
              </a:ext>
            </a:extLst>
          </p:cNvPr>
          <p:cNvSpPr/>
          <p:nvPr/>
        </p:nvSpPr>
        <p:spPr>
          <a:xfrm>
            <a:off x="647382" y="1219210"/>
            <a:ext cx="1701000" cy="300082"/>
          </a:xfrm>
          <a:prstGeom prst="rect">
            <a:avLst/>
          </a:prstGeom>
          <a:solidFill>
            <a:schemeClr val="bg1"/>
          </a:solidFill>
        </p:spPr>
        <p:txBody>
          <a:bodyPr wrap="square" rIns="27000">
            <a:spAutoFit/>
          </a:bodyPr>
          <a:lstStyle/>
          <a:p>
            <a:pPr>
              <a:spcBef>
                <a:spcPts val="750"/>
              </a:spcBef>
            </a:pPr>
            <a:r>
              <a:rPr lang="en-US" sz="1350" dirty="0">
                <a:solidFill>
                  <a:srgbClr val="595959"/>
                </a:solidFill>
                <a:latin typeface="Verdana" panose="020B0604030504040204" pitchFamily="34" charset="0"/>
                <a:ea typeface="Verdana" panose="020B0604030504040204" pitchFamily="34" charset="0"/>
              </a:rPr>
              <a:t>Research question</a:t>
            </a:r>
          </a:p>
        </p:txBody>
      </p:sp>
      <p:sp>
        <p:nvSpPr>
          <p:cNvPr id="20" name="Oval 17">
            <a:extLst>
              <a:ext uri="{FF2B5EF4-FFF2-40B4-BE49-F238E27FC236}">
                <a16:creationId xmlns:a16="http://schemas.microsoft.com/office/drawing/2014/main" id="{B9251CE0-87DA-6A42-A800-70800C1CFBEF}"/>
              </a:ext>
            </a:extLst>
          </p:cNvPr>
          <p:cNvSpPr>
            <a:spLocks noChangeAspect="1"/>
          </p:cNvSpPr>
          <p:nvPr/>
        </p:nvSpPr>
        <p:spPr>
          <a:xfrm>
            <a:off x="251520" y="1223845"/>
            <a:ext cx="405000" cy="404955"/>
          </a:xfrm>
          <a:prstGeom prst="ellipse">
            <a:avLst/>
          </a:prstGeom>
          <a:solidFill>
            <a:srgbClr val="00568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dirty="0"/>
          </a:p>
        </p:txBody>
      </p:sp>
      <p:pic>
        <p:nvPicPr>
          <p:cNvPr id="21" name="Grafik 20">
            <a:extLst>
              <a:ext uri="{FF2B5EF4-FFF2-40B4-BE49-F238E27FC236}">
                <a16:creationId xmlns:a16="http://schemas.microsoft.com/office/drawing/2014/main" id="{C01C17F1-F953-BE48-8183-68CE80A77640}"/>
              </a:ext>
            </a:extLst>
          </p:cNvPr>
          <p:cNvPicPr>
            <a:picLocks noChangeAspect="1"/>
          </p:cNvPicPr>
          <p:nvPr/>
        </p:nvPicPr>
        <p:blipFill>
          <a:blip r:embed="rId2" cstate="screen">
            <a:duotone>
              <a:prstClr val="black"/>
              <a:schemeClr val="accent3">
                <a:tint val="45000"/>
                <a:satMod val="400000"/>
              </a:schemeClr>
            </a:duotone>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9944" y="1292782"/>
            <a:ext cx="243000" cy="243000"/>
          </a:xfrm>
          <a:prstGeom prst="rect">
            <a:avLst/>
          </a:prstGeom>
        </p:spPr>
      </p:pic>
      <p:sp>
        <p:nvSpPr>
          <p:cNvPr id="23" name="Rechteck 22"/>
          <p:cNvSpPr/>
          <p:nvPr/>
        </p:nvSpPr>
        <p:spPr>
          <a:xfrm>
            <a:off x="4735477" y="2973703"/>
            <a:ext cx="4218467" cy="2515046"/>
          </a:xfrm>
          <a:prstGeom prst="rect">
            <a:avLst/>
          </a:prstGeom>
          <a:noFill/>
          <a:ln w="25400">
            <a:solidFill>
              <a:srgbClr val="00568A"/>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300000"/>
              </a:lnSpc>
            </a:pPr>
            <a:r>
              <a:rPr lang="de-DE" sz="1350" b="1" dirty="0">
                <a:solidFill>
                  <a:srgbClr val="00568A"/>
                </a:solidFill>
                <a:latin typeface="Verdana" panose="020B0604030504040204" pitchFamily="34" charset="0"/>
                <a:ea typeface="Verdana" panose="020B0604030504040204" pitchFamily="34" charset="0"/>
              </a:rPr>
              <a:t>Country: 	</a:t>
            </a:r>
            <a:r>
              <a:rPr lang="de-DE" sz="1350" dirty="0">
                <a:solidFill>
                  <a:schemeClr val="tx1"/>
                </a:solidFill>
                <a:latin typeface="Verdana" panose="020B0604030504040204" pitchFamily="34" charset="0"/>
                <a:ea typeface="Verdana" panose="020B0604030504040204" pitchFamily="34" charset="0"/>
              </a:rPr>
              <a:t>Germany</a:t>
            </a:r>
          </a:p>
          <a:p>
            <a:r>
              <a:rPr lang="de-DE" sz="1200" dirty="0">
                <a:solidFill>
                  <a:schemeClr val="tx1"/>
                </a:solidFill>
                <a:latin typeface="Verdana" panose="020B0604030504040204" pitchFamily="34" charset="0"/>
                <a:ea typeface="Verdana" panose="020B0604030504040204" pitchFamily="34" charset="0"/>
              </a:rPr>
              <a:t>	</a:t>
            </a:r>
            <a:r>
              <a:rPr lang="de-DE" sz="1200" dirty="0" err="1">
                <a:solidFill>
                  <a:schemeClr val="tx1"/>
                </a:solidFill>
                <a:latin typeface="Verdana" panose="020B0604030504040204" pitchFamily="34" charset="0"/>
                <a:ea typeface="Verdana" panose="020B0604030504040204" pitchFamily="34" charset="0"/>
              </a:rPr>
              <a:t>Amount</a:t>
            </a:r>
            <a:r>
              <a:rPr lang="de-DE" sz="1200" dirty="0">
                <a:solidFill>
                  <a:schemeClr val="tx1"/>
                </a:solidFill>
                <a:latin typeface="Verdana" panose="020B0604030504040204" pitchFamily="34" charset="0"/>
                <a:ea typeface="Verdana" panose="020B0604030504040204" pitchFamily="34" charset="0"/>
              </a:rPr>
              <a:t> </a:t>
            </a:r>
            <a:r>
              <a:rPr lang="de-DE" sz="1200" dirty="0" err="1">
                <a:solidFill>
                  <a:schemeClr val="tx1"/>
                </a:solidFill>
                <a:latin typeface="Verdana" panose="020B0604030504040204" pitchFamily="34" charset="0"/>
                <a:ea typeface="Verdana" panose="020B0604030504040204" pitchFamily="34" charset="0"/>
              </a:rPr>
              <a:t>of</a:t>
            </a:r>
            <a:r>
              <a:rPr lang="de-DE" sz="1200" dirty="0">
                <a:solidFill>
                  <a:schemeClr val="tx1"/>
                </a:solidFill>
                <a:latin typeface="Verdana" panose="020B0604030504040204" pitchFamily="34" charset="0"/>
                <a:ea typeface="Verdana" panose="020B0604030504040204" pitchFamily="34" charset="0"/>
              </a:rPr>
              <a:t> </a:t>
            </a:r>
            <a:r>
              <a:rPr lang="de-DE" sz="1200" b="1" dirty="0" err="1">
                <a:solidFill>
                  <a:schemeClr val="tx1"/>
                </a:solidFill>
                <a:latin typeface="Verdana" panose="020B0604030504040204" pitchFamily="34" charset="0"/>
                <a:ea typeface="Verdana" panose="020B0604030504040204" pitchFamily="34" charset="0"/>
              </a:rPr>
              <a:t>information</a:t>
            </a:r>
            <a:r>
              <a:rPr lang="de-DE" sz="1200" dirty="0">
                <a:solidFill>
                  <a:schemeClr val="tx1"/>
                </a:solidFill>
                <a:latin typeface="Verdana" panose="020B0604030504040204" pitchFamily="34" charset="0"/>
                <a:ea typeface="Verdana" panose="020B0604030504040204" pitchFamily="34" charset="0"/>
              </a:rPr>
              <a:t> in </a:t>
            </a:r>
            <a:r>
              <a:rPr lang="de-DE" sz="1200" b="1" dirty="0">
                <a:solidFill>
                  <a:schemeClr val="tx1"/>
                </a:solidFill>
                <a:latin typeface="Verdana" panose="020B0604030504040204" pitchFamily="34" charset="0"/>
                <a:ea typeface="Verdana" panose="020B0604030504040204" pitchFamily="34" charset="0"/>
              </a:rPr>
              <a:t>CV</a:t>
            </a:r>
            <a:r>
              <a:rPr lang="de-DE" sz="1200" dirty="0">
                <a:solidFill>
                  <a:schemeClr val="tx1"/>
                </a:solidFill>
                <a:latin typeface="Verdana" panose="020B0604030504040204" pitchFamily="34" charset="0"/>
                <a:ea typeface="Verdana" panose="020B0604030504040204" pitchFamily="34" charset="0"/>
              </a:rPr>
              <a:t> </a:t>
            </a:r>
          </a:p>
          <a:p>
            <a:endParaRPr lang="de-DE" sz="600" dirty="0">
              <a:solidFill>
                <a:schemeClr val="tx1"/>
              </a:solidFill>
              <a:latin typeface="Verdana" panose="020B0604030504040204" pitchFamily="34" charset="0"/>
              <a:ea typeface="Verdana" panose="020B0604030504040204" pitchFamily="34" charset="0"/>
            </a:endParaRPr>
          </a:p>
          <a:p>
            <a:r>
              <a:rPr lang="de-DE" sz="1200" dirty="0">
                <a:solidFill>
                  <a:schemeClr val="tx1"/>
                </a:solidFill>
                <a:latin typeface="Verdana" panose="020B0604030504040204" pitchFamily="34" charset="0"/>
                <a:ea typeface="Verdana" panose="020B0604030504040204" pitchFamily="34" charset="0"/>
              </a:rPr>
              <a:t>	</a:t>
            </a:r>
            <a:r>
              <a:rPr lang="de-DE" sz="1200" dirty="0" err="1">
                <a:solidFill>
                  <a:schemeClr val="tx1"/>
                </a:solidFill>
                <a:latin typeface="Verdana" panose="020B0604030504040204" pitchFamily="34" charset="0"/>
                <a:ea typeface="Verdana" panose="020B0604030504040204" pitchFamily="34" charset="0"/>
              </a:rPr>
              <a:t>Attached</a:t>
            </a:r>
            <a:r>
              <a:rPr lang="de-DE" sz="1200" b="1" dirty="0">
                <a:solidFill>
                  <a:schemeClr val="tx1"/>
                </a:solidFill>
                <a:latin typeface="Verdana" panose="020B0604030504040204" pitchFamily="34" charset="0"/>
                <a:ea typeface="Verdana" panose="020B0604030504040204" pitchFamily="34" charset="0"/>
              </a:rPr>
              <a:t> </a:t>
            </a:r>
            <a:r>
              <a:rPr lang="de-DE" sz="1200" b="1" dirty="0" err="1">
                <a:solidFill>
                  <a:schemeClr val="tx1"/>
                </a:solidFill>
                <a:latin typeface="Verdana" panose="020B0604030504040204" pitchFamily="34" charset="0"/>
                <a:ea typeface="Verdana" panose="020B0604030504040204" pitchFamily="34" charset="0"/>
              </a:rPr>
              <a:t>photographs</a:t>
            </a:r>
            <a:r>
              <a:rPr lang="de-DE" sz="1200" b="1" dirty="0">
                <a:solidFill>
                  <a:schemeClr val="tx1"/>
                </a:solidFill>
                <a:latin typeface="Verdana" panose="020B0604030504040204" pitchFamily="34" charset="0"/>
                <a:ea typeface="Verdana" panose="020B0604030504040204" pitchFamily="34" charset="0"/>
              </a:rPr>
              <a:t> </a:t>
            </a:r>
            <a:r>
              <a:rPr lang="de-DE" sz="1200" dirty="0">
                <a:solidFill>
                  <a:schemeClr val="tx1"/>
                </a:solidFill>
                <a:latin typeface="Verdana" panose="020B0604030504040204" pitchFamily="34" charset="0"/>
                <a:ea typeface="Verdana" panose="020B0604030504040204" pitchFamily="34" charset="0"/>
              </a:rPr>
              <a:t>in </a:t>
            </a:r>
            <a:r>
              <a:rPr lang="de-DE" sz="1200" b="1" dirty="0">
                <a:solidFill>
                  <a:schemeClr val="tx1"/>
                </a:solidFill>
                <a:latin typeface="Verdana" panose="020B0604030504040204" pitchFamily="34" charset="0"/>
                <a:ea typeface="Verdana" panose="020B0604030504040204" pitchFamily="34" charset="0"/>
              </a:rPr>
              <a:t>CV</a:t>
            </a:r>
          </a:p>
          <a:p>
            <a:pPr>
              <a:lnSpc>
                <a:spcPct val="250000"/>
              </a:lnSpc>
            </a:pPr>
            <a:r>
              <a:rPr lang="de-DE" sz="1350" b="1" dirty="0" err="1">
                <a:solidFill>
                  <a:srgbClr val="00568A"/>
                </a:solidFill>
                <a:latin typeface="Verdana" panose="020B0604030504040204" pitchFamily="34" charset="0"/>
                <a:ea typeface="Verdana" panose="020B0604030504040204" pitchFamily="34" charset="0"/>
              </a:rPr>
              <a:t>Occupations</a:t>
            </a:r>
            <a:r>
              <a:rPr lang="de-DE" sz="1350" b="1" dirty="0">
                <a:solidFill>
                  <a:srgbClr val="00568A"/>
                </a:solidFill>
                <a:latin typeface="Verdana" panose="020B0604030504040204" pitchFamily="34" charset="0"/>
                <a:ea typeface="Verdana" panose="020B0604030504040204" pitchFamily="34" charset="0"/>
              </a:rPr>
              <a:t>: 	</a:t>
            </a:r>
            <a:r>
              <a:rPr lang="de-DE" sz="1350" dirty="0">
                <a:solidFill>
                  <a:schemeClr val="tx1"/>
                </a:solidFill>
                <a:latin typeface="Verdana" panose="020B0604030504040204" pitchFamily="34" charset="0"/>
                <a:ea typeface="Verdana" panose="020B0604030504040204" pitchFamily="34" charset="0"/>
              </a:rPr>
              <a:t>Office </a:t>
            </a:r>
            <a:r>
              <a:rPr lang="de-DE" sz="1350" dirty="0" err="1">
                <a:solidFill>
                  <a:schemeClr val="tx1"/>
                </a:solidFill>
                <a:latin typeface="Verdana" panose="020B0604030504040204" pitchFamily="34" charset="0"/>
                <a:ea typeface="Verdana" panose="020B0604030504040204" pitchFamily="34" charset="0"/>
              </a:rPr>
              <a:t>workers</a:t>
            </a:r>
            <a:endParaRPr lang="de-DE" sz="1350" dirty="0">
              <a:solidFill>
                <a:schemeClr val="tx1"/>
              </a:solidFill>
              <a:latin typeface="Verdana" panose="020B0604030504040204" pitchFamily="34" charset="0"/>
              <a:ea typeface="Verdana" panose="020B0604030504040204" pitchFamily="34" charset="0"/>
            </a:endParaRPr>
          </a:p>
          <a:p>
            <a:r>
              <a:rPr lang="en-GB" sz="1200" dirty="0">
                <a:solidFill>
                  <a:schemeClr val="tx1"/>
                </a:solidFill>
                <a:latin typeface="Verdana" panose="020B0604030504040204" pitchFamily="34" charset="0"/>
                <a:ea typeface="Verdana" panose="020B0604030504040204" pitchFamily="34" charset="0"/>
              </a:rPr>
              <a:t>Secretaries	Accountants       Chief accountants</a:t>
            </a:r>
          </a:p>
        </p:txBody>
      </p:sp>
      <p:cxnSp>
        <p:nvCxnSpPr>
          <p:cNvPr id="34" name="Gerader Verbinder 33"/>
          <p:cNvCxnSpPr/>
          <p:nvPr/>
        </p:nvCxnSpPr>
        <p:spPr>
          <a:xfrm>
            <a:off x="190058" y="2607635"/>
            <a:ext cx="8701419" cy="0"/>
          </a:xfrm>
          <a:prstGeom prst="line">
            <a:avLst/>
          </a:prstGeom>
          <a:ln w="19050">
            <a:solidFill>
              <a:srgbClr val="00568A"/>
            </a:solidFill>
          </a:ln>
        </p:spPr>
        <p:style>
          <a:lnRef idx="1">
            <a:schemeClr val="accent1"/>
          </a:lnRef>
          <a:fillRef idx="0">
            <a:schemeClr val="accent1"/>
          </a:fillRef>
          <a:effectRef idx="0">
            <a:schemeClr val="accent1"/>
          </a:effectRef>
          <a:fontRef idx="minor">
            <a:schemeClr val="tx1"/>
          </a:fontRef>
        </p:style>
      </p:cxnSp>
      <p:sp>
        <p:nvSpPr>
          <p:cNvPr id="35" name="Gleichschenkliges Dreieck 34"/>
          <p:cNvSpPr/>
          <p:nvPr/>
        </p:nvSpPr>
        <p:spPr>
          <a:xfrm rot="10800000">
            <a:off x="3787184" y="2491285"/>
            <a:ext cx="1507166" cy="272774"/>
          </a:xfrm>
          <a:prstGeom prst="triangle">
            <a:avLst/>
          </a:prstGeom>
          <a:solidFill>
            <a:srgbClr val="00568A"/>
          </a:solidFill>
          <a:ln w="1016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36" name="Geschweifte Klammer rechts 35"/>
          <p:cNvSpPr/>
          <p:nvPr/>
        </p:nvSpPr>
        <p:spPr>
          <a:xfrm rot="5400000">
            <a:off x="6757640" y="2804721"/>
            <a:ext cx="168038" cy="4156001"/>
          </a:xfrm>
          <a:prstGeom prst="rightBrace">
            <a:avLst/>
          </a:prstGeom>
          <a:ln w="15875">
            <a:solidFill>
              <a:srgbClr val="00568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350"/>
          </a:p>
        </p:txBody>
      </p:sp>
      <p:sp>
        <p:nvSpPr>
          <p:cNvPr id="40" name="Rechteck 39">
            <a:extLst>
              <a:ext uri="{FF2B5EF4-FFF2-40B4-BE49-F238E27FC236}">
                <a16:creationId xmlns:a16="http://schemas.microsoft.com/office/drawing/2014/main" id="{7758CD91-1FAB-E942-B4DB-7F114A336C24}"/>
              </a:ext>
            </a:extLst>
          </p:cNvPr>
          <p:cNvSpPr/>
          <p:nvPr/>
        </p:nvSpPr>
        <p:spPr>
          <a:xfrm>
            <a:off x="190058" y="2973703"/>
            <a:ext cx="4217400" cy="276999"/>
          </a:xfrm>
          <a:prstGeom prst="rect">
            <a:avLst/>
          </a:prstGeom>
          <a:solidFill>
            <a:srgbClr val="00568A"/>
          </a:solidFill>
        </p:spPr>
        <p:txBody>
          <a:bodyPr wrap="square" rIns="27000">
            <a:spAutoFit/>
          </a:bodyPr>
          <a:lstStyle/>
          <a:p>
            <a:pPr algn="ctr">
              <a:spcBef>
                <a:spcPts val="750"/>
              </a:spcBef>
            </a:pPr>
            <a:r>
              <a:rPr lang="en-US" sz="1200" b="1" dirty="0">
                <a:solidFill>
                  <a:srgbClr val="F4F4F4"/>
                </a:solidFill>
                <a:latin typeface="Verdana" panose="020B0604030504040204" pitchFamily="34" charset="0"/>
                <a:ea typeface="Verdana" panose="020B0604030504040204" pitchFamily="34" charset="0"/>
              </a:rPr>
              <a:t>Experimental method</a:t>
            </a:r>
          </a:p>
        </p:txBody>
      </p:sp>
      <p:sp>
        <p:nvSpPr>
          <p:cNvPr id="41" name="Rechteck 40">
            <a:extLst>
              <a:ext uri="{FF2B5EF4-FFF2-40B4-BE49-F238E27FC236}">
                <a16:creationId xmlns:a16="http://schemas.microsoft.com/office/drawing/2014/main" id="{384E919A-E7A6-EB4B-AEF9-CC553B436093}"/>
              </a:ext>
            </a:extLst>
          </p:cNvPr>
          <p:cNvSpPr/>
          <p:nvPr/>
        </p:nvSpPr>
        <p:spPr>
          <a:xfrm>
            <a:off x="4735476" y="2973703"/>
            <a:ext cx="4217400" cy="276999"/>
          </a:xfrm>
          <a:prstGeom prst="rect">
            <a:avLst/>
          </a:prstGeom>
          <a:solidFill>
            <a:srgbClr val="00568A"/>
          </a:solidFill>
        </p:spPr>
        <p:txBody>
          <a:bodyPr wrap="square" rIns="27000">
            <a:spAutoFit/>
          </a:bodyPr>
          <a:lstStyle/>
          <a:p>
            <a:pPr algn="ctr">
              <a:spcBef>
                <a:spcPts val="750"/>
              </a:spcBef>
            </a:pPr>
            <a:r>
              <a:rPr lang="en-US" sz="1200" b="1" dirty="0">
                <a:solidFill>
                  <a:srgbClr val="F4F4F4"/>
                </a:solidFill>
                <a:latin typeface="Verdana" panose="020B0604030504040204" pitchFamily="34" charset="0"/>
                <a:ea typeface="Verdana" panose="020B0604030504040204" pitchFamily="34" charset="0"/>
              </a:rPr>
              <a:t>Sample</a:t>
            </a:r>
          </a:p>
        </p:txBody>
      </p:sp>
      <p:sp>
        <p:nvSpPr>
          <p:cNvPr id="42" name="Rechteck 41"/>
          <p:cNvSpPr/>
          <p:nvPr/>
        </p:nvSpPr>
        <p:spPr>
          <a:xfrm>
            <a:off x="4735474" y="4972239"/>
            <a:ext cx="4156001" cy="4301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err="1">
                <a:solidFill>
                  <a:schemeClr val="tx1"/>
                </a:solidFill>
                <a:latin typeface="Verdana" panose="020B0604030504040204" pitchFamily="34" charset="0"/>
                <a:ea typeface="Verdana" panose="020B0604030504040204" pitchFamily="34" charset="0"/>
              </a:rPr>
              <a:t>Occupations</a:t>
            </a:r>
            <a:r>
              <a:rPr lang="de-DE" sz="1200" dirty="0">
                <a:solidFill>
                  <a:schemeClr val="tx1"/>
                </a:solidFill>
                <a:latin typeface="Verdana" panose="020B0604030504040204" pitchFamily="34" charset="0"/>
                <a:ea typeface="Verdana" panose="020B0604030504040204" pitchFamily="34" charset="0"/>
              </a:rPr>
              <a:t> </a:t>
            </a:r>
            <a:r>
              <a:rPr lang="de-DE" sz="1200" dirty="0" err="1">
                <a:solidFill>
                  <a:schemeClr val="tx1"/>
                </a:solidFill>
                <a:latin typeface="Verdana" panose="020B0604030504040204" pitchFamily="34" charset="0"/>
                <a:ea typeface="Verdana" panose="020B0604030504040204" pitchFamily="34" charset="0"/>
              </a:rPr>
              <a:t>with</a:t>
            </a:r>
            <a:r>
              <a:rPr lang="de-DE" sz="1200" dirty="0">
                <a:solidFill>
                  <a:schemeClr val="tx1"/>
                </a:solidFill>
                <a:latin typeface="Verdana" panose="020B0604030504040204" pitchFamily="34" charset="0"/>
                <a:ea typeface="Verdana" panose="020B0604030504040204" pitchFamily="34" charset="0"/>
              </a:rPr>
              <a:t> different </a:t>
            </a:r>
            <a:r>
              <a:rPr lang="de-DE" sz="1200" b="1" dirty="0" err="1">
                <a:solidFill>
                  <a:schemeClr val="tx1"/>
                </a:solidFill>
                <a:latin typeface="Verdana" panose="020B0604030504040204" pitchFamily="34" charset="0"/>
                <a:ea typeface="Verdana" panose="020B0604030504040204" pitchFamily="34" charset="0"/>
              </a:rPr>
              <a:t>social</a:t>
            </a:r>
            <a:r>
              <a:rPr lang="de-DE" sz="1200" b="1" dirty="0">
                <a:solidFill>
                  <a:schemeClr val="tx1"/>
                </a:solidFill>
                <a:latin typeface="Verdana" panose="020B0604030504040204" pitchFamily="34" charset="0"/>
                <a:ea typeface="Verdana" panose="020B0604030504040204" pitchFamily="34" charset="0"/>
              </a:rPr>
              <a:t> </a:t>
            </a:r>
            <a:r>
              <a:rPr lang="de-DE" sz="1200" b="1" dirty="0" err="1">
                <a:solidFill>
                  <a:schemeClr val="tx1"/>
                </a:solidFill>
                <a:latin typeface="Verdana" panose="020B0604030504040204" pitchFamily="34" charset="0"/>
                <a:ea typeface="Verdana" panose="020B0604030504040204" pitchFamily="34" charset="0"/>
              </a:rPr>
              <a:t>status</a:t>
            </a:r>
            <a:r>
              <a:rPr lang="de-DE" sz="1200" b="1" dirty="0">
                <a:solidFill>
                  <a:schemeClr val="tx1"/>
                </a:solidFill>
                <a:latin typeface="Verdana" panose="020B0604030504040204" pitchFamily="34" charset="0"/>
                <a:ea typeface="Verdana" panose="020B0604030504040204" pitchFamily="34" charset="0"/>
              </a:rPr>
              <a:t> </a:t>
            </a:r>
            <a:r>
              <a:rPr lang="de-DE" sz="1200" dirty="0" err="1">
                <a:solidFill>
                  <a:schemeClr val="tx1"/>
                </a:solidFill>
                <a:latin typeface="Verdana" panose="020B0604030504040204" pitchFamily="34" charset="0"/>
                <a:ea typeface="Verdana" panose="020B0604030504040204" pitchFamily="34" charset="0"/>
              </a:rPr>
              <a:t>allows</a:t>
            </a:r>
            <a:r>
              <a:rPr lang="de-DE" sz="1200" dirty="0">
                <a:solidFill>
                  <a:schemeClr val="tx1"/>
                </a:solidFill>
                <a:latin typeface="Verdana" panose="020B0604030504040204" pitchFamily="34" charset="0"/>
                <a:ea typeface="Verdana" panose="020B0604030504040204" pitchFamily="34" charset="0"/>
              </a:rPr>
              <a:t> </a:t>
            </a:r>
            <a:r>
              <a:rPr lang="de-DE" sz="1200" b="1" dirty="0" err="1">
                <a:solidFill>
                  <a:schemeClr val="tx1"/>
                </a:solidFill>
                <a:latin typeface="Verdana" panose="020B0604030504040204" pitchFamily="34" charset="0"/>
                <a:ea typeface="Verdana" panose="020B0604030504040204" pitchFamily="34" charset="0"/>
              </a:rPr>
              <a:t>testing</a:t>
            </a:r>
            <a:r>
              <a:rPr lang="de-DE" sz="1200" b="1" dirty="0">
                <a:solidFill>
                  <a:schemeClr val="tx1"/>
                </a:solidFill>
                <a:latin typeface="Verdana" panose="020B0604030504040204" pitchFamily="34" charset="0"/>
                <a:ea typeface="Verdana" panose="020B0604030504040204" pitchFamily="34" charset="0"/>
              </a:rPr>
              <a:t> </a:t>
            </a:r>
            <a:r>
              <a:rPr lang="de-DE" sz="1200" dirty="0" err="1">
                <a:solidFill>
                  <a:schemeClr val="tx1"/>
                </a:solidFill>
                <a:latin typeface="Verdana" panose="020B0604030504040204" pitchFamily="34" charset="0"/>
                <a:ea typeface="Verdana" panose="020B0604030504040204" pitchFamily="34" charset="0"/>
              </a:rPr>
              <a:t>for</a:t>
            </a:r>
            <a:r>
              <a:rPr lang="de-DE" sz="1200" b="1" dirty="0">
                <a:solidFill>
                  <a:schemeClr val="tx1"/>
                </a:solidFill>
                <a:latin typeface="Verdana" panose="020B0604030504040204" pitchFamily="34" charset="0"/>
                <a:ea typeface="Verdana" panose="020B0604030504040204" pitchFamily="34" charset="0"/>
              </a:rPr>
              <a:t> </a:t>
            </a:r>
            <a:r>
              <a:rPr lang="de-DE" sz="1200" b="1" dirty="0" err="1">
                <a:solidFill>
                  <a:schemeClr val="tx1"/>
                </a:solidFill>
                <a:latin typeface="Verdana" panose="020B0604030504040204" pitchFamily="34" charset="0"/>
                <a:ea typeface="Verdana" panose="020B0604030504040204" pitchFamily="34" charset="0"/>
              </a:rPr>
              <a:t>Social</a:t>
            </a:r>
            <a:r>
              <a:rPr lang="de-DE" sz="1200" b="1" dirty="0">
                <a:solidFill>
                  <a:schemeClr val="tx1"/>
                </a:solidFill>
                <a:latin typeface="Verdana" panose="020B0604030504040204" pitchFamily="34" charset="0"/>
                <a:ea typeface="Verdana" panose="020B0604030504040204" pitchFamily="34" charset="0"/>
              </a:rPr>
              <a:t> Identity </a:t>
            </a:r>
            <a:r>
              <a:rPr lang="de-DE" sz="1200" b="1" dirty="0" err="1">
                <a:solidFill>
                  <a:schemeClr val="tx1"/>
                </a:solidFill>
                <a:latin typeface="Verdana" panose="020B0604030504040204" pitchFamily="34" charset="0"/>
                <a:ea typeface="Verdana" panose="020B0604030504040204" pitchFamily="34" charset="0"/>
              </a:rPr>
              <a:t>Theory</a:t>
            </a:r>
            <a:r>
              <a:rPr lang="de-DE" sz="1200" b="1" dirty="0">
                <a:solidFill>
                  <a:schemeClr val="tx1"/>
                </a:solidFill>
                <a:latin typeface="Verdana" panose="020B0604030504040204" pitchFamily="34" charset="0"/>
                <a:ea typeface="Verdana" panose="020B0604030504040204" pitchFamily="34" charset="0"/>
              </a:rPr>
              <a:t> </a:t>
            </a:r>
          </a:p>
        </p:txBody>
      </p:sp>
      <p:cxnSp>
        <p:nvCxnSpPr>
          <p:cNvPr id="59" name="Gerader Verbinder 58"/>
          <p:cNvCxnSpPr/>
          <p:nvPr/>
        </p:nvCxnSpPr>
        <p:spPr>
          <a:xfrm rot="-1440000">
            <a:off x="579569" y="4720294"/>
            <a:ext cx="344070" cy="0"/>
          </a:xfrm>
          <a:prstGeom prst="line">
            <a:avLst/>
          </a:prstGeom>
          <a:ln w="12700">
            <a:solidFill>
              <a:srgbClr val="00568A"/>
            </a:solidFill>
          </a:ln>
        </p:spPr>
        <p:style>
          <a:lnRef idx="1">
            <a:schemeClr val="accent1"/>
          </a:lnRef>
          <a:fillRef idx="0">
            <a:schemeClr val="accent1"/>
          </a:fillRef>
          <a:effectRef idx="0">
            <a:schemeClr val="accent1"/>
          </a:effectRef>
          <a:fontRef idx="minor">
            <a:schemeClr val="tx1"/>
          </a:fontRef>
        </p:style>
      </p:cxnSp>
      <p:cxnSp>
        <p:nvCxnSpPr>
          <p:cNvPr id="61" name="Gerader Verbinder 60"/>
          <p:cNvCxnSpPr/>
          <p:nvPr/>
        </p:nvCxnSpPr>
        <p:spPr>
          <a:xfrm rot="1440000">
            <a:off x="585882" y="4860240"/>
            <a:ext cx="344070" cy="0"/>
          </a:xfrm>
          <a:prstGeom prst="line">
            <a:avLst/>
          </a:prstGeom>
          <a:ln w="12700">
            <a:solidFill>
              <a:srgbClr val="00568A"/>
            </a:solidFill>
          </a:ln>
        </p:spPr>
        <p:style>
          <a:lnRef idx="1">
            <a:schemeClr val="accent1"/>
          </a:lnRef>
          <a:fillRef idx="0">
            <a:schemeClr val="accent1"/>
          </a:fillRef>
          <a:effectRef idx="0">
            <a:schemeClr val="accent1"/>
          </a:effectRef>
          <a:fontRef idx="minor">
            <a:schemeClr val="tx1"/>
          </a:fontRef>
        </p:style>
      </p:cxnSp>
      <p:sp>
        <p:nvSpPr>
          <p:cNvPr id="48" name="Oval 17">
            <a:extLst>
              <a:ext uri="{FF2B5EF4-FFF2-40B4-BE49-F238E27FC236}">
                <a16:creationId xmlns:a16="http://schemas.microsoft.com/office/drawing/2014/main" id="{B9251CE0-87DA-6A42-A800-70800C1CFBEF}"/>
              </a:ext>
            </a:extLst>
          </p:cNvPr>
          <p:cNvSpPr>
            <a:spLocks noChangeAspect="1"/>
          </p:cNvSpPr>
          <p:nvPr/>
        </p:nvSpPr>
        <p:spPr>
          <a:xfrm>
            <a:off x="268297" y="4612134"/>
            <a:ext cx="351039" cy="351000"/>
          </a:xfrm>
          <a:prstGeom prst="ellipse">
            <a:avLst/>
          </a:prstGeom>
          <a:solidFill>
            <a:srgbClr val="00568A"/>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dirty="0"/>
          </a:p>
        </p:txBody>
      </p:sp>
      <p:pic>
        <p:nvPicPr>
          <p:cNvPr id="49" name="Grafik 48"/>
          <p:cNvPicPr>
            <a:picLocks noChangeAspect="1"/>
          </p:cNvPicPr>
          <p:nvPr/>
        </p:nvPicPr>
        <p:blipFill rotWithShape="1">
          <a:blip r:embed="rId4" cstate="print">
            <a:lum bright="70000" contrast="-70000"/>
            <a:extLst>
              <a:ext uri="{28A0092B-C50C-407E-A947-70E740481C1C}">
                <a14:useLocalDpi xmlns:a14="http://schemas.microsoft.com/office/drawing/2010/main" val="0"/>
              </a:ext>
            </a:extLst>
          </a:blip>
          <a:srcRect l="11071" t="3855" r="10856" b="17751"/>
          <a:stretch/>
        </p:blipFill>
        <p:spPr>
          <a:xfrm>
            <a:off x="308816" y="4652079"/>
            <a:ext cx="270000" cy="271111"/>
          </a:xfrm>
          <a:prstGeom prst="rect">
            <a:avLst/>
          </a:prstGeom>
        </p:spPr>
      </p:pic>
      <p:cxnSp>
        <p:nvCxnSpPr>
          <p:cNvPr id="24" name="Gerader Verbinder 23"/>
          <p:cNvCxnSpPr/>
          <p:nvPr/>
        </p:nvCxnSpPr>
        <p:spPr>
          <a:xfrm rot="-1440000">
            <a:off x="5105107" y="3787339"/>
            <a:ext cx="344070" cy="0"/>
          </a:xfrm>
          <a:prstGeom prst="line">
            <a:avLst/>
          </a:prstGeom>
          <a:ln w="12700">
            <a:solidFill>
              <a:srgbClr val="00568A"/>
            </a:solidFill>
          </a:ln>
        </p:spPr>
        <p:style>
          <a:lnRef idx="1">
            <a:schemeClr val="accent1"/>
          </a:lnRef>
          <a:fillRef idx="0">
            <a:schemeClr val="accent1"/>
          </a:fillRef>
          <a:effectRef idx="0">
            <a:schemeClr val="accent1"/>
          </a:effectRef>
          <a:fontRef idx="minor">
            <a:schemeClr val="tx1"/>
          </a:fontRef>
        </p:style>
      </p:cxnSp>
      <p:cxnSp>
        <p:nvCxnSpPr>
          <p:cNvPr id="25" name="Gerader Verbinder 24"/>
          <p:cNvCxnSpPr/>
          <p:nvPr/>
        </p:nvCxnSpPr>
        <p:spPr>
          <a:xfrm rot="1440000">
            <a:off x="5111420" y="3927285"/>
            <a:ext cx="344070" cy="0"/>
          </a:xfrm>
          <a:prstGeom prst="line">
            <a:avLst/>
          </a:prstGeom>
          <a:ln w="12700">
            <a:solidFill>
              <a:srgbClr val="00568A"/>
            </a:solidFill>
          </a:ln>
        </p:spPr>
        <p:style>
          <a:lnRef idx="1">
            <a:schemeClr val="accent1"/>
          </a:lnRef>
          <a:fillRef idx="0">
            <a:schemeClr val="accent1"/>
          </a:fillRef>
          <a:effectRef idx="0">
            <a:schemeClr val="accent1"/>
          </a:effectRef>
          <a:fontRef idx="minor">
            <a:schemeClr val="tx1"/>
          </a:fontRef>
        </p:style>
      </p:cxnSp>
      <p:sp>
        <p:nvSpPr>
          <p:cNvPr id="26" name="Oval 17">
            <a:extLst>
              <a:ext uri="{FF2B5EF4-FFF2-40B4-BE49-F238E27FC236}">
                <a16:creationId xmlns:a16="http://schemas.microsoft.com/office/drawing/2014/main" id="{B9251CE0-87DA-6A42-A800-70800C1CFBEF}"/>
              </a:ext>
            </a:extLst>
          </p:cNvPr>
          <p:cNvSpPr>
            <a:spLocks noChangeAspect="1"/>
          </p:cNvSpPr>
          <p:nvPr/>
        </p:nvSpPr>
        <p:spPr>
          <a:xfrm>
            <a:off x="4793834" y="3679179"/>
            <a:ext cx="351039" cy="351000"/>
          </a:xfrm>
          <a:prstGeom prst="ellipse">
            <a:avLst/>
          </a:prstGeom>
          <a:solidFill>
            <a:srgbClr val="00568A"/>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dirty="0"/>
          </a:p>
        </p:txBody>
      </p:sp>
      <p:pic>
        <p:nvPicPr>
          <p:cNvPr id="27" name="Grafik 26"/>
          <p:cNvPicPr>
            <a:picLocks noChangeAspect="1"/>
          </p:cNvPicPr>
          <p:nvPr/>
        </p:nvPicPr>
        <p:blipFill rotWithShape="1">
          <a:blip r:embed="rId4" cstate="print">
            <a:lum bright="70000" contrast="-70000"/>
            <a:extLst>
              <a:ext uri="{28A0092B-C50C-407E-A947-70E740481C1C}">
                <a14:useLocalDpi xmlns:a14="http://schemas.microsoft.com/office/drawing/2010/main" val="0"/>
              </a:ext>
            </a:extLst>
          </a:blip>
          <a:srcRect l="11071" t="3855" r="10856" b="17751"/>
          <a:stretch/>
        </p:blipFill>
        <p:spPr>
          <a:xfrm>
            <a:off x="4834354" y="3719124"/>
            <a:ext cx="270000" cy="271111"/>
          </a:xfrm>
          <a:prstGeom prst="rect">
            <a:avLst/>
          </a:prstGeom>
        </p:spPr>
      </p:pic>
    </p:spTree>
    <p:extLst>
      <p:ext uri="{BB962C8B-B14F-4D97-AF65-F5344CB8AC3E}">
        <p14:creationId xmlns:p14="http://schemas.microsoft.com/office/powerpoint/2010/main" val="41355835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Gerader Verbinder 18"/>
          <p:cNvCxnSpPr/>
          <p:nvPr/>
        </p:nvCxnSpPr>
        <p:spPr>
          <a:xfrm flipH="1" flipV="1">
            <a:off x="1066501" y="2017257"/>
            <a:ext cx="846854" cy="57202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r Verbinder 20"/>
          <p:cNvCxnSpPr/>
          <p:nvPr/>
        </p:nvCxnSpPr>
        <p:spPr>
          <a:xfrm flipH="1">
            <a:off x="1066501" y="2659131"/>
            <a:ext cx="846855" cy="54694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p:nvPr>
        </p:nvSpPr>
        <p:spPr/>
        <p:txBody>
          <a:bodyPr>
            <a:normAutofit/>
          </a:bodyPr>
          <a:lstStyle/>
          <a:p>
            <a:r>
              <a:rPr lang="de-DE" sz="2800" dirty="0"/>
              <a:t>Research Design</a:t>
            </a:r>
          </a:p>
        </p:txBody>
      </p:sp>
      <p:sp>
        <p:nvSpPr>
          <p:cNvPr id="4" name="Rechteck 3"/>
          <p:cNvSpPr/>
          <p:nvPr/>
        </p:nvSpPr>
        <p:spPr>
          <a:xfrm>
            <a:off x="95234" y="1259479"/>
            <a:ext cx="8953533" cy="1080007"/>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050" b="1" dirty="0">
                <a:solidFill>
                  <a:srgbClr val="00568A"/>
                </a:solidFill>
                <a:latin typeface="Verdana" panose="020B0604030504040204" pitchFamily="34" charset="0"/>
                <a:ea typeface="Verdana" panose="020B0604030504040204" pitchFamily="34" charset="0"/>
              </a:rPr>
              <a:t>German </a:t>
            </a:r>
            <a:r>
              <a:rPr lang="de-DE" sz="1050" b="1" dirty="0" err="1">
                <a:solidFill>
                  <a:srgbClr val="00568A"/>
                </a:solidFill>
                <a:latin typeface="Verdana" panose="020B0604030504040204" pitchFamily="34" charset="0"/>
                <a:ea typeface="Verdana" panose="020B0604030504040204" pitchFamily="34" charset="0"/>
              </a:rPr>
              <a:t>applicant</a:t>
            </a:r>
            <a:r>
              <a:rPr lang="de-DE" sz="1050" b="1" dirty="0">
                <a:solidFill>
                  <a:srgbClr val="00568A"/>
                </a:solidFill>
                <a:latin typeface="Verdana" panose="020B0604030504040204" pitchFamily="34" charset="0"/>
                <a:ea typeface="Verdana" panose="020B0604030504040204" pitchFamily="34" charset="0"/>
              </a:rPr>
              <a:t>: </a:t>
            </a:r>
            <a:r>
              <a:rPr lang="de-DE" sz="1050" dirty="0">
                <a:solidFill>
                  <a:srgbClr val="00568A"/>
                </a:solidFill>
                <a:latin typeface="Verdana" panose="020B0604030504040204" pitchFamily="34" charset="0"/>
                <a:ea typeface="Verdana" panose="020B0604030504040204" pitchFamily="34" charset="0"/>
              </a:rPr>
              <a:t>Sandra Bauer </a:t>
            </a:r>
            <a:r>
              <a:rPr lang="de-DE" sz="1050" b="1" dirty="0">
                <a:solidFill>
                  <a:srgbClr val="00568A"/>
                </a:solidFill>
                <a:latin typeface="Verdana" panose="020B0604030504040204" pitchFamily="34" charset="0"/>
                <a:ea typeface="Verdana" panose="020B0604030504040204" pitchFamily="34" charset="0"/>
              </a:rPr>
              <a:t>	</a:t>
            </a:r>
            <a:r>
              <a:rPr lang="de-DE" sz="1050" b="1" dirty="0" err="1">
                <a:solidFill>
                  <a:srgbClr val="00568A"/>
                </a:solidFill>
                <a:latin typeface="Verdana" panose="020B0604030504040204" pitchFamily="34" charset="0"/>
                <a:ea typeface="Verdana" panose="020B0604030504040204" pitchFamily="34" charset="0"/>
              </a:rPr>
              <a:t>Turkish</a:t>
            </a:r>
            <a:r>
              <a:rPr lang="de-DE" sz="1050" b="1" dirty="0">
                <a:solidFill>
                  <a:srgbClr val="00568A"/>
                </a:solidFill>
                <a:latin typeface="Verdana" panose="020B0604030504040204" pitchFamily="34" charset="0"/>
                <a:ea typeface="Verdana" panose="020B0604030504040204" pitchFamily="34" charset="0"/>
              </a:rPr>
              <a:t> </a:t>
            </a:r>
            <a:r>
              <a:rPr lang="de-DE" sz="1050" b="1" dirty="0" err="1">
                <a:solidFill>
                  <a:srgbClr val="00568A"/>
                </a:solidFill>
                <a:latin typeface="Verdana" panose="020B0604030504040204" pitchFamily="34" charset="0"/>
                <a:ea typeface="Verdana" panose="020B0604030504040204" pitchFamily="34" charset="0"/>
              </a:rPr>
              <a:t>applicant</a:t>
            </a:r>
            <a:r>
              <a:rPr lang="de-DE" sz="1050" b="1" dirty="0">
                <a:solidFill>
                  <a:srgbClr val="00568A"/>
                </a:solidFill>
                <a:latin typeface="Verdana" panose="020B0604030504040204" pitchFamily="34" charset="0"/>
                <a:ea typeface="Verdana" panose="020B0604030504040204" pitchFamily="34" charset="0"/>
              </a:rPr>
              <a:t>: </a:t>
            </a:r>
            <a:r>
              <a:rPr lang="de-DE" sz="1050" dirty="0">
                <a:solidFill>
                  <a:srgbClr val="00568A"/>
                </a:solidFill>
                <a:latin typeface="Verdana" panose="020B0604030504040204" pitchFamily="34" charset="0"/>
                <a:ea typeface="Verdana" panose="020B0604030504040204" pitchFamily="34" charset="0"/>
              </a:rPr>
              <a:t>Meryem Öztürk</a:t>
            </a:r>
            <a:r>
              <a:rPr lang="de-DE" sz="1050" b="1" dirty="0">
                <a:solidFill>
                  <a:srgbClr val="00568A"/>
                </a:solidFill>
                <a:latin typeface="Verdana" panose="020B0604030504040204" pitchFamily="34" charset="0"/>
                <a:ea typeface="Verdana" panose="020B0604030504040204" pitchFamily="34" charset="0"/>
                <a:sym typeface="Wingdings" panose="05000000000000000000" pitchFamily="2" charset="2"/>
              </a:rPr>
              <a:t> 	</a:t>
            </a:r>
            <a:r>
              <a:rPr lang="de-DE" sz="1050" b="1" dirty="0" err="1">
                <a:solidFill>
                  <a:srgbClr val="00568A"/>
                </a:solidFill>
                <a:latin typeface="Verdana" panose="020B0604030504040204" pitchFamily="34" charset="0"/>
                <a:ea typeface="Verdana" panose="020B0604030504040204" pitchFamily="34" charset="0"/>
                <a:sym typeface="Wingdings" panose="05000000000000000000" pitchFamily="2" charset="2"/>
              </a:rPr>
              <a:t>Turkish</a:t>
            </a:r>
            <a:r>
              <a:rPr lang="de-DE" sz="1050" b="1" dirty="0">
                <a:solidFill>
                  <a:srgbClr val="00568A"/>
                </a:solidFill>
                <a:latin typeface="Verdana" panose="020B0604030504040204" pitchFamily="34" charset="0"/>
                <a:ea typeface="Verdana" panose="020B0604030504040204" pitchFamily="34" charset="0"/>
                <a:sym typeface="Wingdings" panose="05000000000000000000" pitchFamily="2" charset="2"/>
              </a:rPr>
              <a:t> </a:t>
            </a:r>
            <a:r>
              <a:rPr lang="de-DE" sz="1050" b="1" dirty="0" err="1">
                <a:solidFill>
                  <a:srgbClr val="00568A"/>
                </a:solidFill>
                <a:latin typeface="Verdana" panose="020B0604030504040204" pitchFamily="34" charset="0"/>
                <a:ea typeface="Verdana" panose="020B0604030504040204" pitchFamily="34" charset="0"/>
              </a:rPr>
              <a:t>applicant</a:t>
            </a:r>
            <a:r>
              <a:rPr lang="de-DE" sz="1050" b="1" dirty="0">
                <a:solidFill>
                  <a:srgbClr val="00568A"/>
                </a:solidFill>
                <a:latin typeface="Verdana" panose="020B0604030504040204" pitchFamily="34" charset="0"/>
                <a:ea typeface="Verdana" panose="020B0604030504040204" pitchFamily="34" charset="0"/>
              </a:rPr>
              <a:t> </a:t>
            </a:r>
            <a:r>
              <a:rPr lang="de-DE" sz="1050" b="1" dirty="0" err="1">
                <a:solidFill>
                  <a:srgbClr val="00568A"/>
                </a:solidFill>
                <a:latin typeface="Verdana" panose="020B0604030504040204" pitchFamily="34" charset="0"/>
                <a:ea typeface="Verdana" panose="020B0604030504040204" pitchFamily="34" charset="0"/>
              </a:rPr>
              <a:t>headscarf</a:t>
            </a:r>
            <a:r>
              <a:rPr lang="de-DE" sz="1050" b="1" dirty="0">
                <a:solidFill>
                  <a:srgbClr val="00568A"/>
                </a:solidFill>
                <a:latin typeface="Verdana" panose="020B0604030504040204" pitchFamily="34" charset="0"/>
                <a:ea typeface="Verdana" panose="020B0604030504040204" pitchFamily="34" charset="0"/>
              </a:rPr>
              <a:t>: </a:t>
            </a:r>
            <a:r>
              <a:rPr lang="de-DE" sz="1050" dirty="0">
                <a:solidFill>
                  <a:srgbClr val="00568A"/>
                </a:solidFill>
                <a:latin typeface="Verdana" panose="020B0604030504040204" pitchFamily="34" charset="0"/>
                <a:ea typeface="Verdana" panose="020B0604030504040204" pitchFamily="34" charset="0"/>
              </a:rPr>
              <a:t>Meryem Öztürk</a:t>
            </a:r>
          </a:p>
          <a:p>
            <a:r>
              <a:rPr lang="de-DE" sz="1200" dirty="0">
                <a:solidFill>
                  <a:schemeClr val="tx1"/>
                </a:solidFill>
                <a:latin typeface="Verdana" panose="020B0604030504040204" pitchFamily="34" charset="0"/>
                <a:ea typeface="Verdana" panose="020B0604030504040204" pitchFamily="34" charset="0"/>
                <a:sym typeface="Wingdings" panose="05000000000000000000" pitchFamily="2" charset="2"/>
              </a:rPr>
              <a:t>			</a:t>
            </a:r>
            <a:r>
              <a:rPr lang="de-DE" sz="1050" dirty="0">
                <a:solidFill>
                  <a:schemeClr val="tx1"/>
                </a:solidFill>
                <a:latin typeface="Verdana" panose="020B0604030504040204" pitchFamily="34" charset="0"/>
                <a:ea typeface="Verdana" panose="020B0604030504040204" pitchFamily="34" charset="0"/>
                <a:sym typeface="Wingdings" panose="05000000000000000000" pitchFamily="2" charset="2"/>
              </a:rPr>
              <a:t> </a:t>
            </a:r>
            <a:r>
              <a:rPr lang="de-DE" sz="1050" dirty="0" err="1">
                <a:solidFill>
                  <a:schemeClr val="tx1"/>
                </a:solidFill>
                <a:latin typeface="Verdana" panose="020B0604030504040204" pitchFamily="34" charset="0"/>
                <a:ea typeface="Verdana" panose="020B0604030504040204" pitchFamily="34" charset="0"/>
                <a:sym typeface="Wingdings" panose="05000000000000000000" pitchFamily="2" charset="2"/>
              </a:rPr>
              <a:t>Indicated</a:t>
            </a:r>
            <a:r>
              <a:rPr lang="de-DE" sz="1050" dirty="0">
                <a:solidFill>
                  <a:schemeClr val="tx1"/>
                </a:solidFill>
                <a:latin typeface="Verdana" panose="020B0604030504040204" pitchFamily="34" charset="0"/>
                <a:ea typeface="Verdana" panose="020B0604030504040204" pitchFamily="34" charset="0"/>
                <a:sym typeface="Wingdings" panose="05000000000000000000" pitchFamily="2" charset="2"/>
              </a:rPr>
              <a:t> </a:t>
            </a:r>
            <a:r>
              <a:rPr lang="de-DE" sz="1050" dirty="0" err="1">
                <a:solidFill>
                  <a:schemeClr val="tx1"/>
                </a:solidFill>
                <a:latin typeface="Verdana" panose="020B0604030504040204" pitchFamily="34" charset="0"/>
                <a:ea typeface="Verdana" panose="020B0604030504040204" pitchFamily="34" charset="0"/>
                <a:sym typeface="Wingdings" panose="05000000000000000000" pitchFamily="2" charset="2"/>
              </a:rPr>
              <a:t>by</a:t>
            </a:r>
            <a:r>
              <a:rPr lang="de-DE" sz="1050" dirty="0">
                <a:solidFill>
                  <a:schemeClr val="tx1"/>
                </a:solidFill>
                <a:latin typeface="Verdana" panose="020B0604030504040204" pitchFamily="34" charset="0"/>
                <a:ea typeface="Verdana" panose="020B0604030504040204" pitchFamily="34" charset="0"/>
                <a:sym typeface="Wingdings" panose="05000000000000000000" pitchFamily="2" charset="2"/>
              </a:rPr>
              <a:t> </a:t>
            </a:r>
            <a:r>
              <a:rPr lang="de-DE" sz="1050" dirty="0" err="1">
                <a:solidFill>
                  <a:schemeClr val="tx1"/>
                </a:solidFill>
                <a:latin typeface="Verdana" panose="020B0604030504040204" pitchFamily="34" charset="0"/>
                <a:ea typeface="Verdana" panose="020B0604030504040204" pitchFamily="34" charset="0"/>
                <a:sym typeface="Wingdings" panose="05000000000000000000" pitchFamily="2" charset="2"/>
              </a:rPr>
              <a:t>name</a:t>
            </a:r>
            <a:r>
              <a:rPr lang="de-DE" sz="1050" dirty="0">
                <a:solidFill>
                  <a:schemeClr val="tx1"/>
                </a:solidFill>
                <a:latin typeface="Verdana" panose="020B0604030504040204" pitchFamily="34" charset="0"/>
                <a:ea typeface="Verdana" panose="020B0604030504040204" pitchFamily="34" charset="0"/>
                <a:sym typeface="Wingdings" panose="05000000000000000000" pitchFamily="2" charset="2"/>
              </a:rPr>
              <a:t>		</a:t>
            </a:r>
            <a:r>
              <a:rPr lang="de-DE" sz="1050" dirty="0" err="1">
                <a:solidFill>
                  <a:schemeClr val="tx1"/>
                </a:solidFill>
                <a:latin typeface="Verdana" panose="020B0604030504040204" pitchFamily="34" charset="0"/>
                <a:ea typeface="Verdana" panose="020B0604030504040204" pitchFamily="34" charset="0"/>
                <a:sym typeface="Wingdings" panose="05000000000000000000" pitchFamily="2" charset="2"/>
              </a:rPr>
              <a:t>Indicated</a:t>
            </a:r>
            <a:r>
              <a:rPr lang="de-DE" sz="1050" dirty="0">
                <a:solidFill>
                  <a:schemeClr val="tx1"/>
                </a:solidFill>
                <a:latin typeface="Verdana" panose="020B0604030504040204" pitchFamily="34" charset="0"/>
                <a:ea typeface="Verdana" panose="020B0604030504040204" pitchFamily="34" charset="0"/>
                <a:sym typeface="Wingdings" panose="05000000000000000000" pitchFamily="2" charset="2"/>
              </a:rPr>
              <a:t> </a:t>
            </a:r>
            <a:r>
              <a:rPr lang="de-DE" sz="1050" dirty="0" err="1">
                <a:solidFill>
                  <a:schemeClr val="tx1"/>
                </a:solidFill>
                <a:latin typeface="Verdana" panose="020B0604030504040204" pitchFamily="34" charset="0"/>
                <a:ea typeface="Verdana" panose="020B0604030504040204" pitchFamily="34" charset="0"/>
                <a:sym typeface="Wingdings" panose="05000000000000000000" pitchFamily="2" charset="2"/>
              </a:rPr>
              <a:t>by</a:t>
            </a:r>
            <a:r>
              <a:rPr lang="de-DE" sz="1050" dirty="0">
                <a:solidFill>
                  <a:schemeClr val="tx1"/>
                </a:solidFill>
                <a:latin typeface="Verdana" panose="020B0604030504040204" pitchFamily="34" charset="0"/>
                <a:ea typeface="Verdana" panose="020B0604030504040204" pitchFamily="34" charset="0"/>
                <a:sym typeface="Wingdings" panose="05000000000000000000" pitchFamily="2" charset="2"/>
              </a:rPr>
              <a:t> </a:t>
            </a:r>
            <a:r>
              <a:rPr lang="de-DE" sz="1050" dirty="0" err="1">
                <a:solidFill>
                  <a:schemeClr val="tx1"/>
                </a:solidFill>
                <a:latin typeface="Verdana" panose="020B0604030504040204" pitchFamily="34" charset="0"/>
                <a:ea typeface="Verdana" panose="020B0604030504040204" pitchFamily="34" charset="0"/>
                <a:sym typeface="Wingdings" panose="05000000000000000000" pitchFamily="2" charset="2"/>
              </a:rPr>
              <a:t>name</a:t>
            </a:r>
            <a:r>
              <a:rPr lang="de-DE" sz="1050" dirty="0">
                <a:solidFill>
                  <a:schemeClr val="tx1"/>
                </a:solidFill>
                <a:latin typeface="Verdana" panose="020B0604030504040204" pitchFamily="34" charset="0"/>
                <a:ea typeface="Verdana" panose="020B0604030504040204" pitchFamily="34" charset="0"/>
                <a:sym typeface="Wingdings" panose="05000000000000000000" pitchFamily="2" charset="2"/>
              </a:rPr>
              <a:t> </a:t>
            </a:r>
            <a:r>
              <a:rPr lang="de-DE" sz="1050" dirty="0" err="1">
                <a:solidFill>
                  <a:schemeClr val="tx1"/>
                </a:solidFill>
                <a:latin typeface="Verdana" panose="020B0604030504040204" pitchFamily="34" charset="0"/>
                <a:ea typeface="Verdana" panose="020B0604030504040204" pitchFamily="34" charset="0"/>
                <a:sym typeface="Wingdings" panose="05000000000000000000" pitchFamily="2" charset="2"/>
              </a:rPr>
              <a:t>and</a:t>
            </a:r>
            <a:r>
              <a:rPr lang="de-DE" sz="1050" dirty="0">
                <a:solidFill>
                  <a:schemeClr val="tx1"/>
                </a:solidFill>
                <a:latin typeface="Verdana" panose="020B0604030504040204" pitchFamily="34" charset="0"/>
                <a:ea typeface="Verdana" panose="020B0604030504040204" pitchFamily="34" charset="0"/>
                <a:sym typeface="Wingdings" panose="05000000000000000000" pitchFamily="2" charset="2"/>
              </a:rPr>
              <a:t> </a:t>
            </a:r>
            <a:r>
              <a:rPr lang="de-DE" sz="1050" dirty="0" err="1">
                <a:solidFill>
                  <a:schemeClr val="tx1"/>
                </a:solidFill>
                <a:latin typeface="Verdana" panose="020B0604030504040204" pitchFamily="34" charset="0"/>
                <a:ea typeface="Verdana" panose="020B0604030504040204" pitchFamily="34" charset="0"/>
                <a:sym typeface="Wingdings" panose="05000000000000000000" pitchFamily="2" charset="2"/>
              </a:rPr>
              <a:t>photograph</a:t>
            </a:r>
            <a:endParaRPr lang="de-DE" sz="1050" dirty="0">
              <a:solidFill>
                <a:schemeClr val="tx1"/>
              </a:solidFill>
              <a:latin typeface="Verdana" panose="020B0604030504040204" pitchFamily="34" charset="0"/>
              <a:ea typeface="Verdana" panose="020B0604030504040204" pitchFamily="34" charset="0"/>
            </a:endParaRPr>
          </a:p>
        </p:txBody>
      </p:sp>
      <p:cxnSp>
        <p:nvCxnSpPr>
          <p:cNvPr id="14" name="Gerader Verbinder 13"/>
          <p:cNvCxnSpPr/>
          <p:nvPr/>
        </p:nvCxnSpPr>
        <p:spPr>
          <a:xfrm>
            <a:off x="2791046" y="1586736"/>
            <a:ext cx="0" cy="1674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r Verbinder 14"/>
          <p:cNvCxnSpPr/>
          <p:nvPr/>
        </p:nvCxnSpPr>
        <p:spPr>
          <a:xfrm>
            <a:off x="5568802" y="1586736"/>
            <a:ext cx="0" cy="1674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Grafik 15"/>
          <p:cNvPicPr>
            <a:picLocks noChangeAspect="1"/>
          </p:cNvPicPr>
          <p:nvPr/>
        </p:nvPicPr>
        <p:blipFill rotWithShape="1">
          <a:blip r:embed="rId2" cstate="print">
            <a:extLst>
              <a:ext uri="{28A0092B-C50C-407E-A947-70E740481C1C}">
                <a14:useLocalDpi xmlns:a14="http://schemas.microsoft.com/office/drawing/2010/main" val="0"/>
              </a:ext>
            </a:extLst>
          </a:blip>
          <a:srcRect l="19633" t="2366" r="20163" b="15609"/>
          <a:stretch/>
        </p:blipFill>
        <p:spPr>
          <a:xfrm>
            <a:off x="1832860" y="2482868"/>
            <a:ext cx="380522" cy="518439"/>
          </a:xfrm>
          <a:prstGeom prst="rect">
            <a:avLst/>
          </a:prstGeom>
        </p:spPr>
      </p:pic>
      <p:pic>
        <p:nvPicPr>
          <p:cNvPr id="9" name="Grafik 8"/>
          <p:cNvPicPr>
            <a:picLocks noChangeAspect="1"/>
          </p:cNvPicPr>
          <p:nvPr/>
        </p:nvPicPr>
        <p:blipFill rotWithShape="1">
          <a:blip r:embed="rId3"/>
          <a:srcRect l="27346" t="42429" r="60709" b="26697"/>
          <a:stretch/>
        </p:blipFill>
        <p:spPr>
          <a:xfrm>
            <a:off x="234320" y="2007893"/>
            <a:ext cx="835724" cy="1215000"/>
          </a:xfrm>
          <a:prstGeom prst="rect">
            <a:avLst/>
          </a:prstGeom>
        </p:spPr>
      </p:pic>
      <p:sp>
        <p:nvSpPr>
          <p:cNvPr id="63" name="Rechteck 62"/>
          <p:cNvSpPr/>
          <p:nvPr/>
        </p:nvSpPr>
        <p:spPr>
          <a:xfrm>
            <a:off x="234319" y="3630022"/>
            <a:ext cx="8764856" cy="802985"/>
          </a:xfrm>
          <a:prstGeom prst="rect">
            <a:avLst/>
          </a:prstGeom>
          <a:noFill/>
          <a:ln w="19050">
            <a:solidFill>
              <a:srgbClr val="0056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spcBef>
                <a:spcPts val="225"/>
              </a:spcBef>
              <a:buFont typeface="Arial" panose="020B0604020202020204" pitchFamily="34" charset="0"/>
              <a:buChar char="•"/>
            </a:pPr>
            <a:r>
              <a:rPr lang="de-DE" sz="1200" dirty="0" err="1">
                <a:solidFill>
                  <a:schemeClr val="tx1"/>
                </a:solidFill>
                <a:latin typeface="Verdana" panose="020B0604030504040204" pitchFamily="34" charset="0"/>
                <a:ea typeface="Verdana" panose="020B0604030504040204" pitchFamily="34" charset="0"/>
              </a:rPr>
              <a:t>Three</a:t>
            </a:r>
            <a:r>
              <a:rPr lang="de-DE" sz="1200" dirty="0">
                <a:solidFill>
                  <a:schemeClr val="tx1"/>
                </a:solidFill>
                <a:latin typeface="Verdana" panose="020B0604030504040204" pitchFamily="34" charset="0"/>
                <a:ea typeface="Verdana" panose="020B0604030504040204" pitchFamily="34" charset="0"/>
              </a:rPr>
              <a:t> </a:t>
            </a:r>
            <a:r>
              <a:rPr lang="de-DE" sz="1200" dirty="0" err="1">
                <a:solidFill>
                  <a:schemeClr val="tx1"/>
                </a:solidFill>
                <a:latin typeface="Verdana" panose="020B0604030504040204" pitchFamily="34" charset="0"/>
                <a:ea typeface="Verdana" panose="020B0604030504040204" pitchFamily="34" charset="0"/>
              </a:rPr>
              <a:t>personas</a:t>
            </a:r>
            <a:r>
              <a:rPr lang="de-DE" sz="1200" dirty="0">
                <a:solidFill>
                  <a:schemeClr val="tx1"/>
                </a:solidFill>
                <a:latin typeface="Verdana" panose="020B0604030504040204" pitchFamily="34" charset="0"/>
                <a:ea typeface="Verdana" panose="020B0604030504040204" pitchFamily="34" charset="0"/>
              </a:rPr>
              <a:t> </a:t>
            </a:r>
            <a:r>
              <a:rPr lang="de-DE" sz="1200" dirty="0" err="1">
                <a:solidFill>
                  <a:schemeClr val="tx1"/>
                </a:solidFill>
                <a:latin typeface="Verdana" panose="020B0604030504040204" pitchFamily="34" charset="0"/>
                <a:ea typeface="Verdana" panose="020B0604030504040204" pitchFamily="34" charset="0"/>
              </a:rPr>
              <a:t>were</a:t>
            </a:r>
            <a:r>
              <a:rPr lang="de-DE" sz="1200" dirty="0">
                <a:solidFill>
                  <a:schemeClr val="tx1"/>
                </a:solidFill>
                <a:latin typeface="Verdana" panose="020B0604030504040204" pitchFamily="34" charset="0"/>
                <a:ea typeface="Verdana" panose="020B0604030504040204" pitchFamily="34" charset="0"/>
              </a:rPr>
              <a:t> </a:t>
            </a:r>
            <a:r>
              <a:rPr lang="de-DE" sz="1200" dirty="0" err="1">
                <a:solidFill>
                  <a:schemeClr val="tx1"/>
                </a:solidFill>
                <a:latin typeface="Verdana" panose="020B0604030504040204" pitchFamily="34" charset="0"/>
                <a:ea typeface="Verdana" panose="020B0604030504040204" pitchFamily="34" charset="0"/>
              </a:rPr>
              <a:t>created</a:t>
            </a:r>
            <a:r>
              <a:rPr lang="de-DE" sz="1200" dirty="0">
                <a:solidFill>
                  <a:schemeClr val="tx1"/>
                </a:solidFill>
                <a:latin typeface="Verdana" panose="020B0604030504040204" pitchFamily="34" charset="0"/>
                <a:ea typeface="Verdana" panose="020B0604030504040204" pitchFamily="34" charset="0"/>
              </a:rPr>
              <a:t>:</a:t>
            </a:r>
            <a:r>
              <a:rPr lang="de-DE" sz="1200" dirty="0">
                <a:solidFill>
                  <a:schemeClr val="tx1"/>
                </a:solidFill>
                <a:latin typeface="Verdana" panose="020B0604030504040204" pitchFamily="34" charset="0"/>
                <a:ea typeface="Verdana" panose="020B0604030504040204" pitchFamily="34" charset="0"/>
                <a:sym typeface="Wingdings" panose="05000000000000000000" pitchFamily="2" charset="2"/>
              </a:rPr>
              <a:t> </a:t>
            </a:r>
            <a:r>
              <a:rPr lang="de-DE" sz="1200" b="1" dirty="0" err="1">
                <a:solidFill>
                  <a:schemeClr val="tx1"/>
                </a:solidFill>
                <a:latin typeface="Verdana" panose="020B0604030504040204" pitchFamily="34" charset="0"/>
                <a:ea typeface="Verdana" panose="020B0604030504040204" pitchFamily="34" charset="0"/>
                <a:sym typeface="Wingdings" panose="05000000000000000000" pitchFamily="2" charset="2"/>
              </a:rPr>
              <a:t>i</a:t>
            </a:r>
            <a:r>
              <a:rPr lang="de-DE" sz="1200" b="1" dirty="0" err="1">
                <a:solidFill>
                  <a:schemeClr val="tx1"/>
                </a:solidFill>
                <a:latin typeface="Verdana" panose="020B0604030504040204" pitchFamily="34" charset="0"/>
                <a:ea typeface="Verdana" panose="020B0604030504040204" pitchFamily="34" charset="0"/>
              </a:rPr>
              <a:t>dentical</a:t>
            </a:r>
            <a:r>
              <a:rPr lang="de-DE" sz="1200" dirty="0">
                <a:solidFill>
                  <a:schemeClr val="tx1"/>
                </a:solidFill>
                <a:latin typeface="Verdana" panose="020B0604030504040204" pitchFamily="34" charset="0"/>
                <a:ea typeface="Verdana" panose="020B0604030504040204" pitchFamily="34" charset="0"/>
              </a:rPr>
              <a:t> </a:t>
            </a:r>
            <a:r>
              <a:rPr lang="de-DE" sz="1200" b="1" dirty="0" err="1">
                <a:solidFill>
                  <a:schemeClr val="tx1"/>
                </a:solidFill>
                <a:latin typeface="Verdana" panose="020B0604030504040204" pitchFamily="34" charset="0"/>
                <a:ea typeface="Verdana" panose="020B0604030504040204" pitchFamily="34" charset="0"/>
              </a:rPr>
              <a:t>qualification</a:t>
            </a:r>
            <a:r>
              <a:rPr lang="de-DE" sz="1200" dirty="0">
                <a:solidFill>
                  <a:schemeClr val="tx1"/>
                </a:solidFill>
                <a:latin typeface="Verdana" panose="020B0604030504040204" pitchFamily="34" charset="0"/>
                <a:ea typeface="Verdana" panose="020B0604030504040204" pitchFamily="34" charset="0"/>
              </a:rPr>
              <a:t> (</a:t>
            </a:r>
            <a:r>
              <a:rPr lang="de-DE" sz="1200" dirty="0" err="1">
                <a:solidFill>
                  <a:schemeClr val="tx1"/>
                </a:solidFill>
                <a:latin typeface="Verdana" panose="020B0604030504040204" pitchFamily="34" charset="0"/>
                <a:ea typeface="Verdana" panose="020B0604030504040204" pitchFamily="34" charset="0"/>
              </a:rPr>
              <a:t>education</a:t>
            </a:r>
            <a:r>
              <a:rPr lang="de-DE" sz="1200" dirty="0">
                <a:solidFill>
                  <a:schemeClr val="tx1"/>
                </a:solidFill>
                <a:latin typeface="Verdana" panose="020B0604030504040204" pitchFamily="34" charset="0"/>
                <a:ea typeface="Verdana" panose="020B0604030504040204" pitchFamily="34" charset="0"/>
              </a:rPr>
              <a:t>, </a:t>
            </a:r>
            <a:r>
              <a:rPr lang="de-DE" sz="1200" dirty="0" err="1">
                <a:solidFill>
                  <a:schemeClr val="tx1"/>
                </a:solidFill>
                <a:latin typeface="Verdana" panose="020B0604030504040204" pitchFamily="34" charset="0"/>
                <a:ea typeface="Verdana" panose="020B0604030504040204" pitchFamily="34" charset="0"/>
              </a:rPr>
              <a:t>work</a:t>
            </a:r>
            <a:r>
              <a:rPr lang="de-DE" sz="1200" dirty="0">
                <a:solidFill>
                  <a:schemeClr val="tx1"/>
                </a:solidFill>
                <a:latin typeface="Verdana" panose="020B0604030504040204" pitchFamily="34" charset="0"/>
                <a:ea typeface="Verdana" panose="020B0604030504040204" pitchFamily="34" charset="0"/>
              </a:rPr>
              <a:t> </a:t>
            </a:r>
            <a:r>
              <a:rPr lang="de-DE" sz="1200" dirty="0" err="1">
                <a:solidFill>
                  <a:schemeClr val="tx1"/>
                </a:solidFill>
                <a:latin typeface="Verdana" panose="020B0604030504040204" pitchFamily="34" charset="0"/>
                <a:ea typeface="Verdana" panose="020B0604030504040204" pitchFamily="34" charset="0"/>
              </a:rPr>
              <a:t>experience</a:t>
            </a:r>
            <a:r>
              <a:rPr lang="de-DE" sz="1200" dirty="0">
                <a:solidFill>
                  <a:schemeClr val="tx1"/>
                </a:solidFill>
                <a:latin typeface="Verdana" panose="020B0604030504040204" pitchFamily="34" charset="0"/>
                <a:ea typeface="Verdana" panose="020B0604030504040204" pitchFamily="34" charset="0"/>
              </a:rPr>
              <a:t>, </a:t>
            </a:r>
            <a:r>
              <a:rPr lang="de-DE" sz="1200" dirty="0" err="1">
                <a:solidFill>
                  <a:schemeClr val="tx1"/>
                </a:solidFill>
                <a:latin typeface="Verdana" panose="020B0604030504040204" pitchFamily="34" charset="0"/>
                <a:ea typeface="Verdana" panose="020B0604030504040204" pitchFamily="34" charset="0"/>
              </a:rPr>
              <a:t>language</a:t>
            </a:r>
            <a:r>
              <a:rPr lang="de-DE" sz="1200" dirty="0">
                <a:solidFill>
                  <a:schemeClr val="tx1"/>
                </a:solidFill>
                <a:latin typeface="Verdana" panose="020B0604030504040204" pitchFamily="34" charset="0"/>
                <a:ea typeface="Verdana" panose="020B0604030504040204" pitchFamily="34" charset="0"/>
              </a:rPr>
              <a:t>) </a:t>
            </a:r>
          </a:p>
          <a:p>
            <a:pPr marL="214313" indent="-214313">
              <a:spcBef>
                <a:spcPts val="225"/>
              </a:spcBef>
              <a:buFont typeface="Arial" panose="020B0604020202020204" pitchFamily="34" charset="0"/>
              <a:buChar char="•"/>
              <a:defRPr/>
            </a:pPr>
            <a:r>
              <a:rPr lang="de-DE" sz="1200" dirty="0" err="1">
                <a:solidFill>
                  <a:prstClr val="black"/>
                </a:solidFill>
                <a:latin typeface="Verdana" panose="020B0604030504040204" pitchFamily="34" charset="0"/>
                <a:ea typeface="Verdana" panose="020B0604030504040204" pitchFamily="34" charset="0"/>
              </a:rPr>
              <a:t>For</a:t>
            </a:r>
            <a:r>
              <a:rPr lang="de-DE" sz="1200" dirty="0">
                <a:solidFill>
                  <a:prstClr val="black"/>
                </a:solidFill>
                <a:latin typeface="Verdana" panose="020B0604030504040204" pitchFamily="34" charset="0"/>
                <a:ea typeface="Verdana" panose="020B0604030504040204" pitchFamily="34" charset="0"/>
              </a:rPr>
              <a:t> </a:t>
            </a:r>
            <a:r>
              <a:rPr lang="de-DE" sz="1200" dirty="0" err="1">
                <a:solidFill>
                  <a:prstClr val="black"/>
                </a:solidFill>
                <a:latin typeface="Verdana" panose="020B0604030504040204" pitchFamily="34" charset="0"/>
                <a:ea typeface="Verdana" panose="020B0604030504040204" pitchFamily="34" charset="0"/>
              </a:rPr>
              <a:t>one</a:t>
            </a:r>
            <a:r>
              <a:rPr lang="de-DE" sz="1200" dirty="0">
                <a:solidFill>
                  <a:prstClr val="black"/>
                </a:solidFill>
                <a:latin typeface="Verdana" panose="020B0604030504040204" pitchFamily="34" charset="0"/>
                <a:ea typeface="Verdana" panose="020B0604030504040204" pitchFamily="34" charset="0"/>
              </a:rPr>
              <a:t> </a:t>
            </a:r>
            <a:r>
              <a:rPr lang="de-DE" sz="1200" dirty="0" err="1">
                <a:solidFill>
                  <a:prstClr val="black"/>
                </a:solidFill>
                <a:latin typeface="Verdana" panose="020B0604030504040204" pitchFamily="34" charset="0"/>
                <a:ea typeface="Verdana" panose="020B0604030504040204" pitchFamily="34" charset="0"/>
              </a:rPr>
              <a:t>year</a:t>
            </a:r>
            <a:r>
              <a:rPr lang="de-DE" sz="1200" dirty="0">
                <a:solidFill>
                  <a:prstClr val="black"/>
                </a:solidFill>
                <a:latin typeface="Verdana" panose="020B0604030504040204" pitchFamily="34" charset="0"/>
                <a:ea typeface="Verdana" panose="020B0604030504040204" pitchFamily="34" charset="0"/>
              </a:rPr>
              <a:t> </a:t>
            </a:r>
            <a:r>
              <a:rPr lang="de-DE" sz="1200" b="1" dirty="0">
                <a:solidFill>
                  <a:prstClr val="black"/>
                </a:solidFill>
                <a:latin typeface="Verdana" panose="020B0604030504040204" pitchFamily="34" charset="0"/>
                <a:ea typeface="Verdana" panose="020B0604030504040204" pitchFamily="34" charset="0"/>
              </a:rPr>
              <a:t>relevant </a:t>
            </a:r>
            <a:r>
              <a:rPr lang="de-DE" sz="1200" b="1" dirty="0" err="1">
                <a:solidFill>
                  <a:prstClr val="black"/>
                </a:solidFill>
                <a:latin typeface="Verdana" panose="020B0604030504040204" pitchFamily="34" charset="0"/>
                <a:ea typeface="Verdana" panose="020B0604030504040204" pitchFamily="34" charset="0"/>
              </a:rPr>
              <a:t>jobs</a:t>
            </a:r>
            <a:r>
              <a:rPr lang="de-DE" sz="1200" b="1" dirty="0">
                <a:solidFill>
                  <a:prstClr val="black"/>
                </a:solidFill>
                <a:latin typeface="Verdana" panose="020B0604030504040204" pitchFamily="34" charset="0"/>
                <a:ea typeface="Verdana" panose="020B0604030504040204" pitchFamily="34" charset="0"/>
              </a:rPr>
              <a:t> </a:t>
            </a:r>
            <a:r>
              <a:rPr lang="de-DE" sz="1200" dirty="0">
                <a:solidFill>
                  <a:prstClr val="black"/>
                </a:solidFill>
                <a:latin typeface="Verdana" panose="020B0604030504040204" pitchFamily="34" charset="0"/>
                <a:ea typeface="Verdana" panose="020B0604030504040204" pitchFamily="34" charset="0"/>
              </a:rPr>
              <a:t>in </a:t>
            </a:r>
            <a:r>
              <a:rPr lang="de-DE" sz="1200" dirty="0" err="1">
                <a:solidFill>
                  <a:prstClr val="black"/>
                </a:solidFill>
                <a:latin typeface="Verdana" panose="020B0604030504040204" pitchFamily="34" charset="0"/>
                <a:ea typeface="Verdana" panose="020B0604030504040204" pitchFamily="34" charset="0"/>
              </a:rPr>
              <a:t>various</a:t>
            </a:r>
            <a:r>
              <a:rPr lang="de-DE" sz="1200" dirty="0">
                <a:solidFill>
                  <a:prstClr val="black"/>
                </a:solidFill>
                <a:latin typeface="Verdana" panose="020B0604030504040204" pitchFamily="34" charset="0"/>
                <a:ea typeface="Verdana" panose="020B0604030504040204" pitchFamily="34" charset="0"/>
              </a:rPr>
              <a:t> </a:t>
            </a:r>
            <a:r>
              <a:rPr lang="de-DE" sz="1200" dirty="0" err="1">
                <a:solidFill>
                  <a:prstClr val="black"/>
                </a:solidFill>
                <a:latin typeface="Verdana" panose="020B0604030504040204" pitchFamily="34" charset="0"/>
                <a:ea typeface="Verdana" panose="020B0604030504040204" pitchFamily="34" charset="0"/>
              </a:rPr>
              <a:t>cities</a:t>
            </a:r>
            <a:r>
              <a:rPr lang="de-DE" sz="1200" dirty="0">
                <a:solidFill>
                  <a:prstClr val="black"/>
                </a:solidFill>
                <a:latin typeface="Verdana" panose="020B0604030504040204" pitchFamily="34" charset="0"/>
                <a:ea typeface="Verdana" panose="020B0604030504040204" pitchFamily="34" charset="0"/>
              </a:rPr>
              <a:t> </a:t>
            </a:r>
            <a:r>
              <a:rPr lang="de-DE" sz="1200" dirty="0" err="1">
                <a:solidFill>
                  <a:prstClr val="black"/>
                </a:solidFill>
                <a:latin typeface="Verdana" panose="020B0604030504040204" pitchFamily="34" charset="0"/>
                <a:ea typeface="Verdana" panose="020B0604030504040204" pitchFamily="34" charset="0"/>
              </a:rPr>
              <a:t>were</a:t>
            </a:r>
            <a:r>
              <a:rPr lang="de-DE" sz="1200" dirty="0">
                <a:solidFill>
                  <a:prstClr val="black"/>
                </a:solidFill>
                <a:latin typeface="Verdana" panose="020B0604030504040204" pitchFamily="34" charset="0"/>
                <a:ea typeface="Verdana" panose="020B0604030504040204" pitchFamily="34" charset="0"/>
              </a:rPr>
              <a:t> </a:t>
            </a:r>
            <a:r>
              <a:rPr lang="de-DE" sz="1200" dirty="0" err="1">
                <a:solidFill>
                  <a:prstClr val="black"/>
                </a:solidFill>
                <a:latin typeface="Verdana" panose="020B0604030504040204" pitchFamily="34" charset="0"/>
                <a:ea typeface="Verdana" panose="020B0604030504040204" pitchFamily="34" charset="0"/>
              </a:rPr>
              <a:t>selected</a:t>
            </a:r>
            <a:r>
              <a:rPr lang="de-DE" sz="1200" dirty="0">
                <a:solidFill>
                  <a:prstClr val="black"/>
                </a:solidFill>
                <a:latin typeface="Verdana" panose="020B0604030504040204" pitchFamily="34" charset="0"/>
                <a:ea typeface="Verdana" panose="020B0604030504040204" pitchFamily="34" charset="0"/>
              </a:rPr>
              <a:t> </a:t>
            </a:r>
            <a:r>
              <a:rPr lang="de-DE" sz="1200" dirty="0" err="1">
                <a:solidFill>
                  <a:prstClr val="black"/>
                </a:solidFill>
                <a:latin typeface="Verdana" panose="020B0604030504040204" pitchFamily="34" charset="0"/>
                <a:ea typeface="Verdana" panose="020B0604030504040204" pitchFamily="34" charset="0"/>
              </a:rPr>
              <a:t>from</a:t>
            </a:r>
            <a:r>
              <a:rPr lang="de-DE" sz="1200" dirty="0">
                <a:solidFill>
                  <a:prstClr val="black"/>
                </a:solidFill>
                <a:latin typeface="Verdana" panose="020B0604030504040204" pitchFamily="34" charset="0"/>
                <a:ea typeface="Verdana" panose="020B0604030504040204" pitchFamily="34" charset="0"/>
              </a:rPr>
              <a:t> </a:t>
            </a:r>
            <a:r>
              <a:rPr lang="de-DE" sz="1200" b="1" dirty="0">
                <a:solidFill>
                  <a:prstClr val="black"/>
                </a:solidFill>
                <a:latin typeface="Verdana" panose="020B0604030504040204" pitchFamily="34" charset="0"/>
                <a:ea typeface="Verdana" panose="020B0604030504040204" pitchFamily="34" charset="0"/>
              </a:rPr>
              <a:t>online </a:t>
            </a:r>
            <a:r>
              <a:rPr lang="de-DE" sz="1200" b="1" dirty="0" err="1">
                <a:solidFill>
                  <a:prstClr val="black"/>
                </a:solidFill>
                <a:latin typeface="Verdana" panose="020B0604030504040204" pitchFamily="34" charset="0"/>
                <a:ea typeface="Verdana" panose="020B0604030504040204" pitchFamily="34" charset="0"/>
              </a:rPr>
              <a:t>job</a:t>
            </a:r>
            <a:r>
              <a:rPr lang="de-DE" sz="1200" b="1" dirty="0">
                <a:solidFill>
                  <a:prstClr val="black"/>
                </a:solidFill>
                <a:latin typeface="Verdana" panose="020B0604030504040204" pitchFamily="34" charset="0"/>
                <a:ea typeface="Verdana" panose="020B0604030504040204" pitchFamily="34" charset="0"/>
              </a:rPr>
              <a:t> </a:t>
            </a:r>
            <a:r>
              <a:rPr lang="de-DE" sz="1200" dirty="0" err="1">
                <a:solidFill>
                  <a:prstClr val="black"/>
                </a:solidFill>
                <a:latin typeface="Verdana" panose="020B0604030504040204" pitchFamily="34" charset="0"/>
                <a:ea typeface="Verdana" panose="020B0604030504040204" pitchFamily="34" charset="0"/>
              </a:rPr>
              <a:t>portals</a:t>
            </a:r>
            <a:endParaRPr lang="de-DE" sz="1200" dirty="0">
              <a:solidFill>
                <a:prstClr val="black"/>
              </a:solidFill>
              <a:latin typeface="Verdana" panose="020B0604030504040204" pitchFamily="34" charset="0"/>
              <a:ea typeface="Verdana" panose="020B0604030504040204" pitchFamily="34" charset="0"/>
            </a:endParaRPr>
          </a:p>
          <a:p>
            <a:pPr marL="214313" indent="-214313">
              <a:spcBef>
                <a:spcPts val="225"/>
              </a:spcBef>
              <a:buFont typeface="Arial" panose="020B0604020202020204" pitchFamily="34" charset="0"/>
              <a:buChar char="•"/>
              <a:defRPr/>
            </a:pPr>
            <a:r>
              <a:rPr lang="de-DE" sz="1200" dirty="0" err="1">
                <a:solidFill>
                  <a:prstClr val="black"/>
                </a:solidFill>
                <a:latin typeface="Verdana" panose="020B0604030504040204" pitchFamily="34" charset="0"/>
                <a:ea typeface="Verdana" panose="020B0604030504040204" pitchFamily="34" charset="0"/>
              </a:rPr>
              <a:t>Only</a:t>
            </a:r>
            <a:r>
              <a:rPr lang="de-DE" sz="1200" dirty="0">
                <a:solidFill>
                  <a:prstClr val="black"/>
                </a:solidFill>
                <a:latin typeface="Verdana" panose="020B0604030504040204" pitchFamily="34" charset="0"/>
                <a:ea typeface="Verdana" panose="020B0604030504040204" pitchFamily="34" charset="0"/>
              </a:rPr>
              <a:t> </a:t>
            </a:r>
            <a:r>
              <a:rPr lang="de-DE" sz="1200" dirty="0" err="1">
                <a:solidFill>
                  <a:prstClr val="black"/>
                </a:solidFill>
                <a:latin typeface="Verdana" panose="020B0604030504040204" pitchFamily="34" charset="0"/>
                <a:ea typeface="Verdana" panose="020B0604030504040204" pitchFamily="34" charset="0"/>
              </a:rPr>
              <a:t>one</a:t>
            </a:r>
            <a:r>
              <a:rPr lang="de-DE" sz="1200" dirty="0">
                <a:solidFill>
                  <a:prstClr val="black"/>
                </a:solidFill>
                <a:latin typeface="Verdana" panose="020B0604030504040204" pitchFamily="34" charset="0"/>
                <a:ea typeface="Verdana" panose="020B0604030504040204" pitchFamily="34" charset="0"/>
              </a:rPr>
              <a:t> </a:t>
            </a:r>
            <a:r>
              <a:rPr lang="de-DE" sz="1200" dirty="0" err="1">
                <a:solidFill>
                  <a:prstClr val="black"/>
                </a:solidFill>
                <a:latin typeface="Verdana" panose="020B0604030504040204" pitchFamily="34" charset="0"/>
                <a:ea typeface="Verdana" panose="020B0604030504040204" pitchFamily="34" charset="0"/>
              </a:rPr>
              <a:t>profile</a:t>
            </a:r>
            <a:r>
              <a:rPr lang="de-DE" sz="1200" dirty="0">
                <a:solidFill>
                  <a:prstClr val="black"/>
                </a:solidFill>
                <a:latin typeface="Verdana" panose="020B0604030504040204" pitchFamily="34" charset="0"/>
                <a:ea typeface="Verdana" panose="020B0604030504040204" pitchFamily="34" charset="0"/>
              </a:rPr>
              <a:t> was </a:t>
            </a:r>
            <a:r>
              <a:rPr lang="de-DE" sz="1200" dirty="0" err="1">
                <a:solidFill>
                  <a:prstClr val="black"/>
                </a:solidFill>
                <a:latin typeface="Verdana" panose="020B0604030504040204" pitchFamily="34" charset="0"/>
                <a:ea typeface="Verdana" panose="020B0604030504040204" pitchFamily="34" charset="0"/>
              </a:rPr>
              <a:t>sent</a:t>
            </a:r>
            <a:r>
              <a:rPr lang="de-DE" sz="1200" dirty="0">
                <a:solidFill>
                  <a:prstClr val="black"/>
                </a:solidFill>
                <a:latin typeface="Verdana" panose="020B0604030504040204" pitchFamily="34" charset="0"/>
                <a:ea typeface="Verdana" panose="020B0604030504040204" pitchFamily="34" charset="0"/>
              </a:rPr>
              <a:t> </a:t>
            </a:r>
            <a:r>
              <a:rPr lang="de-DE" sz="1200" dirty="0" err="1">
                <a:solidFill>
                  <a:prstClr val="black"/>
                </a:solidFill>
                <a:latin typeface="Verdana" panose="020B0604030504040204" pitchFamily="34" charset="0"/>
                <a:ea typeface="Verdana" panose="020B0604030504040204" pitchFamily="34" charset="0"/>
              </a:rPr>
              <a:t>to</a:t>
            </a:r>
            <a:r>
              <a:rPr lang="de-DE" sz="1200" dirty="0">
                <a:solidFill>
                  <a:prstClr val="black"/>
                </a:solidFill>
                <a:latin typeface="Verdana" panose="020B0604030504040204" pitchFamily="34" charset="0"/>
                <a:ea typeface="Verdana" panose="020B0604030504040204" pitchFamily="34" charset="0"/>
              </a:rPr>
              <a:t> </a:t>
            </a:r>
            <a:r>
              <a:rPr lang="de-DE" sz="1200" dirty="0" err="1">
                <a:solidFill>
                  <a:prstClr val="black"/>
                </a:solidFill>
                <a:latin typeface="Verdana" panose="020B0604030504040204" pitchFamily="34" charset="0"/>
                <a:ea typeface="Verdana" panose="020B0604030504040204" pitchFamily="34" charset="0"/>
              </a:rPr>
              <a:t>each</a:t>
            </a:r>
            <a:r>
              <a:rPr lang="de-DE" sz="1200" dirty="0">
                <a:solidFill>
                  <a:prstClr val="black"/>
                </a:solidFill>
                <a:latin typeface="Verdana" panose="020B0604030504040204" pitchFamily="34" charset="0"/>
                <a:ea typeface="Verdana" panose="020B0604030504040204" pitchFamily="34" charset="0"/>
              </a:rPr>
              <a:t> firm: </a:t>
            </a:r>
            <a:r>
              <a:rPr lang="de-DE" sz="1200" b="1" dirty="0" err="1">
                <a:solidFill>
                  <a:prstClr val="black"/>
                </a:solidFill>
                <a:latin typeface="Verdana" panose="020B0604030504040204" pitchFamily="34" charset="0"/>
                <a:ea typeface="Verdana" panose="020B0604030504040204" pitchFamily="34" charset="0"/>
                <a:sym typeface="Wingdings" panose="05000000000000000000" pitchFamily="2" charset="2"/>
              </a:rPr>
              <a:t>applications</a:t>
            </a:r>
            <a:r>
              <a:rPr lang="de-DE" sz="1200" b="1" dirty="0">
                <a:solidFill>
                  <a:prstClr val="black"/>
                </a:solidFill>
                <a:latin typeface="Verdana" panose="020B0604030504040204" pitchFamily="34" charset="0"/>
                <a:ea typeface="Verdana" panose="020B0604030504040204" pitchFamily="34" charset="0"/>
                <a:sym typeface="Wingdings" panose="05000000000000000000" pitchFamily="2" charset="2"/>
              </a:rPr>
              <a:t> </a:t>
            </a:r>
            <a:r>
              <a:rPr lang="de-DE" sz="1200" dirty="0" err="1">
                <a:solidFill>
                  <a:prstClr val="black"/>
                </a:solidFill>
                <a:latin typeface="Verdana" panose="020B0604030504040204" pitchFamily="34" charset="0"/>
                <a:ea typeface="Verdana" panose="020B0604030504040204" pitchFamily="34" charset="0"/>
                <a:sym typeface="Wingdings" panose="05000000000000000000" pitchFamily="2" charset="2"/>
              </a:rPr>
              <a:t>can</a:t>
            </a:r>
            <a:r>
              <a:rPr lang="de-DE" sz="1200" dirty="0">
                <a:solidFill>
                  <a:prstClr val="black"/>
                </a:solidFill>
                <a:latin typeface="Verdana" panose="020B0604030504040204" pitchFamily="34" charset="0"/>
                <a:ea typeface="Verdana" panose="020B0604030504040204" pitchFamily="34" charset="0"/>
                <a:sym typeface="Wingdings" panose="05000000000000000000" pitchFamily="2" charset="2"/>
              </a:rPr>
              <a:t> </a:t>
            </a:r>
            <a:r>
              <a:rPr lang="de-DE" sz="1200" dirty="0" err="1">
                <a:solidFill>
                  <a:prstClr val="black"/>
                </a:solidFill>
                <a:latin typeface="Verdana" panose="020B0604030504040204" pitchFamily="34" charset="0"/>
                <a:ea typeface="Verdana" panose="020B0604030504040204" pitchFamily="34" charset="0"/>
                <a:sym typeface="Wingdings" panose="05000000000000000000" pitchFamily="2" charset="2"/>
              </a:rPr>
              <a:t>be</a:t>
            </a:r>
            <a:r>
              <a:rPr lang="de-DE" sz="1200" dirty="0">
                <a:solidFill>
                  <a:prstClr val="black"/>
                </a:solidFill>
                <a:latin typeface="Verdana" panose="020B0604030504040204" pitchFamily="34" charset="0"/>
                <a:ea typeface="Verdana" panose="020B0604030504040204" pitchFamily="34" charset="0"/>
                <a:sym typeface="Wingdings" panose="05000000000000000000" pitchFamily="2" charset="2"/>
              </a:rPr>
              <a:t> </a:t>
            </a:r>
            <a:r>
              <a:rPr lang="de-DE" sz="1200" b="1" dirty="0" err="1">
                <a:solidFill>
                  <a:prstClr val="black"/>
                </a:solidFill>
                <a:latin typeface="Verdana" panose="020B0604030504040204" pitchFamily="34" charset="0"/>
                <a:ea typeface="Verdana" panose="020B0604030504040204" pitchFamily="34" charset="0"/>
                <a:sym typeface="Wingdings" panose="05000000000000000000" pitchFamily="2" charset="2"/>
              </a:rPr>
              <a:t>identical</a:t>
            </a:r>
            <a:r>
              <a:rPr lang="de-DE" sz="1200" b="1" dirty="0">
                <a:solidFill>
                  <a:prstClr val="black"/>
                </a:solidFill>
                <a:latin typeface="Verdana" panose="020B0604030504040204" pitchFamily="34" charset="0"/>
                <a:ea typeface="Verdana" panose="020B0604030504040204" pitchFamily="34" charset="0"/>
                <a:sym typeface="Wingdings" panose="05000000000000000000" pitchFamily="2" charset="2"/>
              </a:rPr>
              <a:t> </a:t>
            </a:r>
            <a:r>
              <a:rPr lang="de-DE" sz="1200" dirty="0" err="1">
                <a:solidFill>
                  <a:prstClr val="black"/>
                </a:solidFill>
                <a:latin typeface="Verdana" panose="020B0604030504040204" pitchFamily="34" charset="0"/>
                <a:ea typeface="Verdana" panose="020B0604030504040204" pitchFamily="34" charset="0"/>
                <a:sym typeface="Wingdings" panose="05000000000000000000" pitchFamily="2" charset="2"/>
              </a:rPr>
              <a:t>except</a:t>
            </a:r>
            <a:r>
              <a:rPr lang="de-DE" sz="1200" dirty="0">
                <a:solidFill>
                  <a:prstClr val="black"/>
                </a:solidFill>
                <a:latin typeface="Verdana" panose="020B0604030504040204" pitchFamily="34" charset="0"/>
                <a:ea typeface="Verdana" panose="020B0604030504040204" pitchFamily="34" charset="0"/>
                <a:sym typeface="Wingdings" panose="05000000000000000000" pitchFamily="2" charset="2"/>
              </a:rPr>
              <a:t> </a:t>
            </a:r>
            <a:r>
              <a:rPr lang="de-DE" sz="1200" dirty="0" err="1">
                <a:solidFill>
                  <a:prstClr val="black"/>
                </a:solidFill>
                <a:latin typeface="Verdana" panose="020B0604030504040204" pitchFamily="34" charset="0"/>
                <a:ea typeface="Verdana" panose="020B0604030504040204" pitchFamily="34" charset="0"/>
                <a:sym typeface="Wingdings" panose="05000000000000000000" pitchFamily="2" charset="2"/>
              </a:rPr>
              <a:t>for</a:t>
            </a:r>
            <a:r>
              <a:rPr lang="de-DE" sz="1200" dirty="0">
                <a:solidFill>
                  <a:prstClr val="black"/>
                </a:solidFill>
                <a:latin typeface="Verdana" panose="020B0604030504040204" pitchFamily="34" charset="0"/>
                <a:ea typeface="Verdana" panose="020B0604030504040204" pitchFamily="34" charset="0"/>
                <a:sym typeface="Wingdings" panose="05000000000000000000" pitchFamily="2" charset="2"/>
              </a:rPr>
              <a:t> </a:t>
            </a:r>
            <a:r>
              <a:rPr lang="de-DE" sz="1200" dirty="0" err="1">
                <a:solidFill>
                  <a:prstClr val="black"/>
                </a:solidFill>
                <a:latin typeface="Verdana" panose="020B0604030504040204" pitchFamily="34" charset="0"/>
                <a:ea typeface="Verdana" panose="020B0604030504040204" pitchFamily="34" charset="0"/>
                <a:sym typeface="Wingdings" panose="05000000000000000000" pitchFamily="2" charset="2"/>
              </a:rPr>
              <a:t>the</a:t>
            </a:r>
            <a:r>
              <a:rPr lang="de-DE" sz="1200" dirty="0">
                <a:solidFill>
                  <a:prstClr val="black"/>
                </a:solidFill>
                <a:latin typeface="Verdana" panose="020B0604030504040204" pitchFamily="34" charset="0"/>
                <a:ea typeface="Verdana" panose="020B0604030504040204" pitchFamily="34" charset="0"/>
                <a:sym typeface="Wingdings" panose="05000000000000000000" pitchFamily="2" charset="2"/>
              </a:rPr>
              <a:t> variable </a:t>
            </a:r>
            <a:r>
              <a:rPr lang="de-DE" sz="1200" dirty="0" err="1">
                <a:solidFill>
                  <a:prstClr val="black"/>
                </a:solidFill>
                <a:latin typeface="Verdana" panose="020B0604030504040204" pitchFamily="34" charset="0"/>
                <a:ea typeface="Verdana" panose="020B0604030504040204" pitchFamily="34" charset="0"/>
                <a:sym typeface="Wingdings" panose="05000000000000000000" pitchFamily="2" charset="2"/>
              </a:rPr>
              <a:t>of</a:t>
            </a:r>
            <a:r>
              <a:rPr lang="de-DE" sz="1200" dirty="0">
                <a:solidFill>
                  <a:prstClr val="black"/>
                </a:solidFill>
                <a:latin typeface="Verdana" panose="020B0604030504040204" pitchFamily="34" charset="0"/>
                <a:ea typeface="Verdana" panose="020B0604030504040204" pitchFamily="34" charset="0"/>
                <a:sym typeface="Wingdings" panose="05000000000000000000" pitchFamily="2" charset="2"/>
              </a:rPr>
              <a:t> </a:t>
            </a:r>
            <a:r>
              <a:rPr lang="de-DE" sz="1200" dirty="0" err="1">
                <a:solidFill>
                  <a:prstClr val="black"/>
                </a:solidFill>
                <a:latin typeface="Verdana" panose="020B0604030504040204" pitchFamily="34" charset="0"/>
                <a:ea typeface="Verdana" panose="020B0604030504040204" pitchFamily="34" charset="0"/>
                <a:sym typeface="Wingdings" panose="05000000000000000000" pitchFamily="2" charset="2"/>
              </a:rPr>
              <a:t>interest</a:t>
            </a:r>
            <a:endParaRPr lang="de-DE" sz="1200" dirty="0">
              <a:solidFill>
                <a:prstClr val="black"/>
              </a:solidFill>
              <a:latin typeface="Verdana" panose="020B0604030504040204" pitchFamily="34" charset="0"/>
              <a:ea typeface="Verdana" panose="020B0604030504040204" pitchFamily="34" charset="0"/>
            </a:endParaRPr>
          </a:p>
        </p:txBody>
      </p:sp>
      <p:sp>
        <p:nvSpPr>
          <p:cNvPr id="65" name="Rechteck 64"/>
          <p:cNvSpPr/>
          <p:nvPr/>
        </p:nvSpPr>
        <p:spPr>
          <a:xfrm>
            <a:off x="234320" y="4653202"/>
            <a:ext cx="8764200" cy="378000"/>
          </a:xfrm>
          <a:prstGeom prst="rect">
            <a:avLst/>
          </a:prstGeom>
          <a:noFill/>
          <a:ln w="19050">
            <a:solidFill>
              <a:srgbClr val="0056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de-DE" sz="1200" b="1" dirty="0">
                <a:solidFill>
                  <a:prstClr val="black"/>
                </a:solidFill>
                <a:latin typeface="Verdana" panose="020B0604030504040204" pitchFamily="34" charset="0"/>
                <a:ea typeface="Verdana" panose="020B0604030504040204" pitchFamily="34" charset="0"/>
              </a:rPr>
              <a:t>1,474 </a:t>
            </a:r>
            <a:r>
              <a:rPr lang="de-DE" sz="1200" b="1" dirty="0" err="1">
                <a:solidFill>
                  <a:prstClr val="black"/>
                </a:solidFill>
                <a:latin typeface="Verdana" panose="020B0604030504040204" pitchFamily="34" charset="0"/>
                <a:ea typeface="Verdana" panose="020B0604030504040204" pitchFamily="34" charset="0"/>
              </a:rPr>
              <a:t>applications</a:t>
            </a:r>
            <a:r>
              <a:rPr lang="de-DE" sz="1200" b="1" dirty="0">
                <a:solidFill>
                  <a:prstClr val="black"/>
                </a:solidFill>
                <a:latin typeface="Verdana" panose="020B0604030504040204" pitchFamily="34" charset="0"/>
                <a:ea typeface="Verdana" panose="020B0604030504040204" pitchFamily="34" charset="0"/>
              </a:rPr>
              <a:t> </a:t>
            </a:r>
            <a:r>
              <a:rPr lang="de-DE" sz="1200" dirty="0" err="1">
                <a:solidFill>
                  <a:prstClr val="black"/>
                </a:solidFill>
                <a:latin typeface="Verdana" panose="020B0604030504040204" pitchFamily="34" charset="0"/>
                <a:ea typeface="Verdana" panose="020B0604030504040204" pitchFamily="34" charset="0"/>
              </a:rPr>
              <a:t>were</a:t>
            </a:r>
            <a:r>
              <a:rPr lang="de-DE" sz="1200" dirty="0">
                <a:solidFill>
                  <a:prstClr val="black"/>
                </a:solidFill>
                <a:latin typeface="Verdana" panose="020B0604030504040204" pitchFamily="34" charset="0"/>
                <a:ea typeface="Verdana" panose="020B0604030504040204" pitchFamily="34" charset="0"/>
              </a:rPr>
              <a:t> </a:t>
            </a:r>
            <a:r>
              <a:rPr lang="de-DE" sz="1200" dirty="0" err="1">
                <a:solidFill>
                  <a:prstClr val="black"/>
                </a:solidFill>
                <a:latin typeface="Verdana" panose="020B0604030504040204" pitchFamily="34" charset="0"/>
                <a:ea typeface="Verdana" panose="020B0604030504040204" pitchFamily="34" charset="0"/>
              </a:rPr>
              <a:t>sent</a:t>
            </a:r>
            <a:r>
              <a:rPr lang="de-DE" sz="1200" dirty="0">
                <a:solidFill>
                  <a:prstClr val="black"/>
                </a:solidFill>
                <a:latin typeface="Verdana" panose="020B0604030504040204" pitchFamily="34" charset="0"/>
                <a:ea typeface="Verdana" panose="020B0604030504040204" pitchFamily="34" charset="0"/>
              </a:rPr>
              <a:t> </a:t>
            </a:r>
            <a:r>
              <a:rPr lang="de-DE" sz="1200" dirty="0" err="1">
                <a:solidFill>
                  <a:prstClr val="black"/>
                </a:solidFill>
                <a:latin typeface="Verdana" panose="020B0604030504040204" pitchFamily="34" charset="0"/>
                <a:ea typeface="Verdana" panose="020B0604030504040204" pitchFamily="34" charset="0"/>
              </a:rPr>
              <a:t>to</a:t>
            </a:r>
            <a:r>
              <a:rPr lang="de-DE" sz="1200" dirty="0">
                <a:solidFill>
                  <a:prstClr val="black"/>
                </a:solidFill>
                <a:latin typeface="Verdana" panose="020B0604030504040204" pitchFamily="34" charset="0"/>
                <a:ea typeface="Verdana" panose="020B0604030504040204" pitchFamily="34" charset="0"/>
              </a:rPr>
              <a:t> German </a:t>
            </a:r>
            <a:r>
              <a:rPr lang="de-DE" sz="1200" dirty="0" err="1">
                <a:solidFill>
                  <a:prstClr val="black"/>
                </a:solidFill>
                <a:latin typeface="Verdana" panose="020B0604030504040204" pitchFamily="34" charset="0"/>
                <a:ea typeface="Verdana" panose="020B0604030504040204" pitchFamily="34" charset="0"/>
              </a:rPr>
              <a:t>companies</a:t>
            </a:r>
            <a:r>
              <a:rPr lang="de-DE" sz="1200" dirty="0">
                <a:solidFill>
                  <a:prstClr val="black"/>
                </a:solidFill>
                <a:latin typeface="Verdana" panose="020B0604030504040204" pitchFamily="34" charset="0"/>
                <a:ea typeface="Verdana" panose="020B0604030504040204" pitchFamily="34" charset="0"/>
              </a:rPr>
              <a:t> in </a:t>
            </a:r>
            <a:r>
              <a:rPr lang="de-DE" sz="1200" dirty="0" err="1">
                <a:solidFill>
                  <a:prstClr val="black"/>
                </a:solidFill>
                <a:latin typeface="Verdana" panose="020B0604030504040204" pitchFamily="34" charset="0"/>
                <a:ea typeface="Verdana" panose="020B0604030504040204" pitchFamily="34" charset="0"/>
              </a:rPr>
              <a:t>response</a:t>
            </a:r>
            <a:r>
              <a:rPr lang="de-DE" sz="1200" dirty="0">
                <a:solidFill>
                  <a:prstClr val="black"/>
                </a:solidFill>
                <a:latin typeface="Verdana" panose="020B0604030504040204" pitchFamily="34" charset="0"/>
                <a:ea typeface="Verdana" panose="020B0604030504040204" pitchFamily="34" charset="0"/>
              </a:rPr>
              <a:t> </a:t>
            </a:r>
            <a:r>
              <a:rPr lang="de-DE" sz="1200" dirty="0" err="1">
                <a:solidFill>
                  <a:prstClr val="black"/>
                </a:solidFill>
                <a:latin typeface="Verdana" panose="020B0604030504040204" pitchFamily="34" charset="0"/>
                <a:ea typeface="Verdana" panose="020B0604030504040204" pitchFamily="34" charset="0"/>
              </a:rPr>
              <a:t>to</a:t>
            </a:r>
            <a:r>
              <a:rPr lang="de-DE" sz="1200" dirty="0">
                <a:solidFill>
                  <a:prstClr val="black"/>
                </a:solidFill>
                <a:latin typeface="Verdana" panose="020B0604030504040204" pitchFamily="34" charset="0"/>
                <a:ea typeface="Verdana" panose="020B0604030504040204" pitchFamily="34" charset="0"/>
              </a:rPr>
              <a:t> </a:t>
            </a:r>
            <a:r>
              <a:rPr lang="de-DE" sz="1200" dirty="0" err="1">
                <a:solidFill>
                  <a:prstClr val="black"/>
                </a:solidFill>
                <a:latin typeface="Verdana" panose="020B0604030504040204" pitchFamily="34" charset="0"/>
                <a:ea typeface="Verdana" panose="020B0604030504040204" pitchFamily="34" charset="0"/>
              </a:rPr>
              <a:t>job</a:t>
            </a:r>
            <a:r>
              <a:rPr lang="de-DE" sz="1200" dirty="0">
                <a:solidFill>
                  <a:prstClr val="black"/>
                </a:solidFill>
                <a:latin typeface="Verdana" panose="020B0604030504040204" pitchFamily="34" charset="0"/>
                <a:ea typeface="Verdana" panose="020B0604030504040204" pitchFamily="34" charset="0"/>
              </a:rPr>
              <a:t> </a:t>
            </a:r>
            <a:r>
              <a:rPr lang="de-DE" sz="1200" dirty="0" err="1">
                <a:solidFill>
                  <a:prstClr val="black"/>
                </a:solidFill>
                <a:latin typeface="Verdana" panose="020B0604030504040204" pitchFamily="34" charset="0"/>
                <a:ea typeface="Verdana" panose="020B0604030504040204" pitchFamily="34" charset="0"/>
              </a:rPr>
              <a:t>advertisements</a:t>
            </a:r>
            <a:r>
              <a:rPr lang="de-DE" sz="1200" dirty="0">
                <a:solidFill>
                  <a:prstClr val="black"/>
                </a:solidFill>
                <a:latin typeface="Verdana" panose="020B0604030504040204" pitchFamily="34" charset="0"/>
                <a:ea typeface="Verdana" panose="020B0604030504040204" pitchFamily="34" charset="0"/>
              </a:rPr>
              <a:t> </a:t>
            </a:r>
          </a:p>
        </p:txBody>
      </p:sp>
      <p:sp>
        <p:nvSpPr>
          <p:cNvPr id="67" name="Rechteck 66"/>
          <p:cNvSpPr/>
          <p:nvPr/>
        </p:nvSpPr>
        <p:spPr>
          <a:xfrm>
            <a:off x="234320" y="5231734"/>
            <a:ext cx="8764200" cy="378000"/>
          </a:xfrm>
          <a:prstGeom prst="rect">
            <a:avLst/>
          </a:prstGeom>
          <a:noFill/>
          <a:ln w="19050">
            <a:solidFill>
              <a:srgbClr val="0056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de-DE" sz="1200" b="1" dirty="0">
                <a:solidFill>
                  <a:prstClr val="black"/>
                </a:solidFill>
                <a:latin typeface="Verdana" panose="020B0604030504040204" pitchFamily="34" charset="0"/>
                <a:ea typeface="Verdana" panose="020B0604030504040204" pitchFamily="34" charset="0"/>
              </a:rPr>
              <a:t>Callback </a:t>
            </a:r>
            <a:r>
              <a:rPr lang="de-DE" sz="1200" b="1" dirty="0" err="1">
                <a:solidFill>
                  <a:prstClr val="black"/>
                </a:solidFill>
                <a:latin typeface="Verdana" panose="020B0604030504040204" pitchFamily="34" charset="0"/>
                <a:ea typeface="Verdana" panose="020B0604030504040204" pitchFamily="34" charset="0"/>
              </a:rPr>
              <a:t>rates</a:t>
            </a:r>
            <a:r>
              <a:rPr lang="de-DE" sz="1200" b="1" dirty="0">
                <a:solidFill>
                  <a:prstClr val="black"/>
                </a:solidFill>
                <a:latin typeface="Verdana" panose="020B0604030504040204" pitchFamily="34" charset="0"/>
                <a:ea typeface="Verdana" panose="020B0604030504040204" pitchFamily="34" charset="0"/>
              </a:rPr>
              <a:t> </a:t>
            </a:r>
            <a:r>
              <a:rPr lang="de-DE" sz="1200" dirty="0" err="1">
                <a:solidFill>
                  <a:prstClr val="black"/>
                </a:solidFill>
                <a:latin typeface="Verdana" panose="020B0604030504040204" pitchFamily="34" charset="0"/>
                <a:ea typeface="Verdana" panose="020B0604030504040204" pitchFamily="34" charset="0"/>
              </a:rPr>
              <a:t>for</a:t>
            </a:r>
            <a:r>
              <a:rPr lang="de-DE" sz="1200" dirty="0">
                <a:solidFill>
                  <a:prstClr val="black"/>
                </a:solidFill>
                <a:latin typeface="Verdana" panose="020B0604030504040204" pitchFamily="34" charset="0"/>
                <a:ea typeface="Verdana" panose="020B0604030504040204" pitchFamily="34" charset="0"/>
              </a:rPr>
              <a:t> </a:t>
            </a:r>
            <a:r>
              <a:rPr lang="de-DE" sz="1200" dirty="0" err="1">
                <a:solidFill>
                  <a:prstClr val="black"/>
                </a:solidFill>
                <a:latin typeface="Verdana" panose="020B0604030504040204" pitchFamily="34" charset="0"/>
                <a:ea typeface="Verdana" panose="020B0604030504040204" pitchFamily="34" charset="0"/>
              </a:rPr>
              <a:t>each</a:t>
            </a:r>
            <a:r>
              <a:rPr lang="de-DE" sz="1200" dirty="0">
                <a:solidFill>
                  <a:prstClr val="black"/>
                </a:solidFill>
                <a:latin typeface="Verdana" panose="020B0604030504040204" pitchFamily="34" charset="0"/>
                <a:ea typeface="Verdana" panose="020B0604030504040204" pitchFamily="34" charset="0"/>
              </a:rPr>
              <a:t> </a:t>
            </a:r>
            <a:r>
              <a:rPr lang="de-DE" sz="1200" dirty="0" err="1">
                <a:solidFill>
                  <a:prstClr val="black"/>
                </a:solidFill>
                <a:latin typeface="Verdana" panose="020B0604030504040204" pitchFamily="34" charset="0"/>
                <a:ea typeface="Verdana" panose="020B0604030504040204" pitchFamily="34" charset="0"/>
              </a:rPr>
              <a:t>applicant</a:t>
            </a:r>
            <a:r>
              <a:rPr lang="de-DE" sz="1200" dirty="0">
                <a:solidFill>
                  <a:prstClr val="black"/>
                </a:solidFill>
                <a:latin typeface="Verdana" panose="020B0604030504040204" pitchFamily="34" charset="0"/>
                <a:ea typeface="Verdana" panose="020B0604030504040204" pitchFamily="34" charset="0"/>
              </a:rPr>
              <a:t> </a:t>
            </a:r>
            <a:r>
              <a:rPr lang="de-DE" sz="1200" dirty="0" err="1">
                <a:solidFill>
                  <a:prstClr val="black"/>
                </a:solidFill>
                <a:latin typeface="Verdana" panose="020B0604030504040204" pitchFamily="34" charset="0"/>
                <a:ea typeface="Verdana" panose="020B0604030504040204" pitchFamily="34" charset="0"/>
              </a:rPr>
              <a:t>were</a:t>
            </a:r>
            <a:r>
              <a:rPr lang="de-DE" sz="1200" dirty="0">
                <a:solidFill>
                  <a:prstClr val="black"/>
                </a:solidFill>
                <a:latin typeface="Verdana" panose="020B0604030504040204" pitchFamily="34" charset="0"/>
                <a:ea typeface="Verdana" panose="020B0604030504040204" pitchFamily="34" charset="0"/>
              </a:rPr>
              <a:t> </a:t>
            </a:r>
            <a:r>
              <a:rPr lang="de-DE" sz="1200" dirty="0" err="1">
                <a:solidFill>
                  <a:prstClr val="black"/>
                </a:solidFill>
                <a:latin typeface="Verdana" panose="020B0604030504040204" pitchFamily="34" charset="0"/>
                <a:ea typeface="Verdana" panose="020B0604030504040204" pitchFamily="34" charset="0"/>
              </a:rPr>
              <a:t>determined</a:t>
            </a:r>
            <a:endParaRPr lang="de-DE" sz="1200" dirty="0">
              <a:solidFill>
                <a:prstClr val="black"/>
              </a:solidFill>
              <a:latin typeface="Verdana" panose="020B0604030504040204" pitchFamily="34" charset="0"/>
              <a:ea typeface="Verdana" panose="020B0604030504040204" pitchFamily="34" charset="0"/>
            </a:endParaRPr>
          </a:p>
        </p:txBody>
      </p:sp>
      <p:cxnSp>
        <p:nvCxnSpPr>
          <p:cNvPr id="70" name="Gerader Verbinder 69"/>
          <p:cNvCxnSpPr/>
          <p:nvPr/>
        </p:nvCxnSpPr>
        <p:spPr>
          <a:xfrm flipH="1" flipV="1">
            <a:off x="3716732" y="2015028"/>
            <a:ext cx="846854" cy="57202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Gerader Verbinder 70"/>
          <p:cNvCxnSpPr/>
          <p:nvPr/>
        </p:nvCxnSpPr>
        <p:spPr>
          <a:xfrm flipH="1">
            <a:off x="3716732" y="2656902"/>
            <a:ext cx="846855" cy="54694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pic>
        <p:nvPicPr>
          <p:cNvPr id="72" name="Grafik 71"/>
          <p:cNvPicPr>
            <a:picLocks noChangeAspect="1"/>
          </p:cNvPicPr>
          <p:nvPr/>
        </p:nvPicPr>
        <p:blipFill rotWithShape="1">
          <a:blip r:embed="rId2" cstate="print">
            <a:extLst>
              <a:ext uri="{28A0092B-C50C-407E-A947-70E740481C1C}">
                <a14:useLocalDpi xmlns:a14="http://schemas.microsoft.com/office/drawing/2010/main" val="0"/>
              </a:ext>
            </a:extLst>
          </a:blip>
          <a:srcRect l="19633" t="2366" r="20163" b="15609"/>
          <a:stretch/>
        </p:blipFill>
        <p:spPr>
          <a:xfrm>
            <a:off x="4483092" y="2480639"/>
            <a:ext cx="380522" cy="518439"/>
          </a:xfrm>
          <a:prstGeom prst="rect">
            <a:avLst/>
          </a:prstGeom>
        </p:spPr>
      </p:pic>
      <p:cxnSp>
        <p:nvCxnSpPr>
          <p:cNvPr id="73" name="Gerader Verbinder 72"/>
          <p:cNvCxnSpPr/>
          <p:nvPr/>
        </p:nvCxnSpPr>
        <p:spPr>
          <a:xfrm flipH="1" flipV="1">
            <a:off x="6488364" y="2022162"/>
            <a:ext cx="846854" cy="57202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Gerader Verbinder 73"/>
          <p:cNvCxnSpPr/>
          <p:nvPr/>
        </p:nvCxnSpPr>
        <p:spPr>
          <a:xfrm flipH="1">
            <a:off x="6488364" y="2664036"/>
            <a:ext cx="846855" cy="54694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pic>
        <p:nvPicPr>
          <p:cNvPr id="75" name="Grafik 74"/>
          <p:cNvPicPr>
            <a:picLocks noChangeAspect="1"/>
          </p:cNvPicPr>
          <p:nvPr/>
        </p:nvPicPr>
        <p:blipFill rotWithShape="1">
          <a:blip r:embed="rId2" cstate="print">
            <a:extLst>
              <a:ext uri="{28A0092B-C50C-407E-A947-70E740481C1C}">
                <a14:useLocalDpi xmlns:a14="http://schemas.microsoft.com/office/drawing/2010/main" val="0"/>
              </a:ext>
            </a:extLst>
          </a:blip>
          <a:srcRect l="19633" t="2366" r="20163" b="15609"/>
          <a:stretch/>
        </p:blipFill>
        <p:spPr>
          <a:xfrm>
            <a:off x="7254724" y="2487773"/>
            <a:ext cx="380522" cy="518439"/>
          </a:xfrm>
          <a:prstGeom prst="rect">
            <a:avLst/>
          </a:prstGeom>
        </p:spPr>
      </p:pic>
      <p:pic>
        <p:nvPicPr>
          <p:cNvPr id="33" name="Grafik 32"/>
          <p:cNvPicPr>
            <a:picLocks noChangeAspect="1"/>
          </p:cNvPicPr>
          <p:nvPr/>
        </p:nvPicPr>
        <p:blipFill rotWithShape="1">
          <a:blip r:embed="rId3"/>
          <a:srcRect l="27346" t="42429" r="60709" b="26697"/>
          <a:stretch/>
        </p:blipFill>
        <p:spPr>
          <a:xfrm>
            <a:off x="2888210" y="2010616"/>
            <a:ext cx="835724" cy="1215000"/>
          </a:xfrm>
          <a:prstGeom prst="rect">
            <a:avLst/>
          </a:prstGeom>
        </p:spPr>
      </p:pic>
      <p:pic>
        <p:nvPicPr>
          <p:cNvPr id="8" name="Grafik 7"/>
          <p:cNvPicPr>
            <a:picLocks noChangeAspect="1"/>
          </p:cNvPicPr>
          <p:nvPr/>
        </p:nvPicPr>
        <p:blipFill rotWithShape="1">
          <a:blip r:embed="rId3"/>
          <a:srcRect l="54070" t="43129" r="34544" b="26801"/>
          <a:stretch/>
        </p:blipFill>
        <p:spPr>
          <a:xfrm>
            <a:off x="5677784" y="2007893"/>
            <a:ext cx="817882" cy="1215000"/>
          </a:xfrm>
          <a:prstGeom prst="rect">
            <a:avLst/>
          </a:prstGeom>
        </p:spPr>
      </p:pic>
      <p:cxnSp>
        <p:nvCxnSpPr>
          <p:cNvPr id="24" name="Gerader Verbinder 23"/>
          <p:cNvCxnSpPr/>
          <p:nvPr/>
        </p:nvCxnSpPr>
        <p:spPr>
          <a:xfrm>
            <a:off x="234320" y="3413016"/>
            <a:ext cx="8701419" cy="0"/>
          </a:xfrm>
          <a:prstGeom prst="line">
            <a:avLst/>
          </a:prstGeom>
          <a:ln w="19050">
            <a:solidFill>
              <a:srgbClr val="00568A"/>
            </a:solidFill>
          </a:ln>
        </p:spPr>
        <p:style>
          <a:lnRef idx="1">
            <a:schemeClr val="accent1"/>
          </a:lnRef>
          <a:fillRef idx="0">
            <a:schemeClr val="accent1"/>
          </a:fillRef>
          <a:effectRef idx="0">
            <a:schemeClr val="accent1"/>
          </a:effectRef>
          <a:fontRef idx="minor">
            <a:schemeClr val="tx1"/>
          </a:fontRef>
        </p:style>
      </p:cxnSp>
      <p:sp>
        <p:nvSpPr>
          <p:cNvPr id="25" name="Gleichschenkliges Dreieck 24"/>
          <p:cNvSpPr/>
          <p:nvPr/>
        </p:nvSpPr>
        <p:spPr>
          <a:xfrm rot="10800000">
            <a:off x="3831446" y="3296667"/>
            <a:ext cx="1507166" cy="272774"/>
          </a:xfrm>
          <a:prstGeom prst="triangle">
            <a:avLst/>
          </a:prstGeom>
          <a:solidFill>
            <a:srgbClr val="00568A"/>
          </a:solidFill>
          <a:ln w="1016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52" name="Rechteck 51">
            <a:extLst>
              <a:ext uri="{FF2B5EF4-FFF2-40B4-BE49-F238E27FC236}">
                <a16:creationId xmlns:a16="http://schemas.microsoft.com/office/drawing/2014/main" id="{5EA9EEED-F305-DD47-9215-84CD3CE25C84}"/>
              </a:ext>
            </a:extLst>
          </p:cNvPr>
          <p:cNvSpPr/>
          <p:nvPr/>
        </p:nvSpPr>
        <p:spPr>
          <a:xfrm>
            <a:off x="360032" y="3497522"/>
            <a:ext cx="1115624" cy="24300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defRPr/>
            </a:pPr>
            <a:r>
              <a:rPr lang="de-DE" sz="1200" b="1" dirty="0" err="1">
                <a:solidFill>
                  <a:srgbClr val="00568A"/>
                </a:solidFill>
                <a:latin typeface="Verdana" panose="020B0604030504040204" pitchFamily="34" charset="0"/>
                <a:ea typeface="Verdana" panose="020B0604030504040204" pitchFamily="34" charset="0"/>
              </a:rPr>
              <a:t>Procedure</a:t>
            </a:r>
            <a:endParaRPr lang="de-DE" sz="1200" b="1" dirty="0">
              <a:solidFill>
                <a:srgbClr val="00568A"/>
              </a:solidFill>
              <a:latin typeface="Verdana" panose="020B0604030504040204" pitchFamily="34" charset="0"/>
              <a:ea typeface="Verdana" panose="020B0604030504040204" pitchFamily="34" charset="0"/>
            </a:endParaRPr>
          </a:p>
        </p:txBody>
      </p:sp>
      <p:sp>
        <p:nvSpPr>
          <p:cNvPr id="64" name="Rechteck 63">
            <a:extLst>
              <a:ext uri="{FF2B5EF4-FFF2-40B4-BE49-F238E27FC236}">
                <a16:creationId xmlns:a16="http://schemas.microsoft.com/office/drawing/2014/main" id="{5EA9EEED-F305-DD47-9215-84CD3CE25C84}"/>
              </a:ext>
            </a:extLst>
          </p:cNvPr>
          <p:cNvSpPr/>
          <p:nvPr/>
        </p:nvSpPr>
        <p:spPr>
          <a:xfrm>
            <a:off x="360032" y="4506326"/>
            <a:ext cx="1331648" cy="24300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defRPr/>
            </a:pPr>
            <a:r>
              <a:rPr lang="de-DE" sz="1200" b="1" dirty="0">
                <a:solidFill>
                  <a:srgbClr val="00568A"/>
                </a:solidFill>
                <a:latin typeface="Verdana" panose="020B0604030504040204" pitchFamily="34" charset="0"/>
                <a:ea typeface="Verdana" panose="020B0604030504040204" pitchFamily="34" charset="0"/>
              </a:rPr>
              <a:t>Sample </a:t>
            </a:r>
            <a:r>
              <a:rPr lang="de-DE" sz="1200" b="1" dirty="0" err="1">
                <a:solidFill>
                  <a:srgbClr val="00568A"/>
                </a:solidFill>
                <a:latin typeface="Verdana" panose="020B0604030504040204" pitchFamily="34" charset="0"/>
                <a:ea typeface="Verdana" panose="020B0604030504040204" pitchFamily="34" charset="0"/>
              </a:rPr>
              <a:t>size</a:t>
            </a:r>
            <a:endParaRPr lang="de-DE" sz="1200" b="1" dirty="0">
              <a:solidFill>
                <a:srgbClr val="00568A"/>
              </a:solidFill>
              <a:latin typeface="Verdana" panose="020B0604030504040204" pitchFamily="34" charset="0"/>
              <a:ea typeface="Verdana" panose="020B0604030504040204" pitchFamily="34" charset="0"/>
            </a:endParaRPr>
          </a:p>
        </p:txBody>
      </p:sp>
      <p:sp>
        <p:nvSpPr>
          <p:cNvPr id="66" name="Rechteck 65">
            <a:extLst>
              <a:ext uri="{FF2B5EF4-FFF2-40B4-BE49-F238E27FC236}">
                <a16:creationId xmlns:a16="http://schemas.microsoft.com/office/drawing/2014/main" id="{5EA9EEED-F305-DD47-9215-84CD3CE25C84}"/>
              </a:ext>
            </a:extLst>
          </p:cNvPr>
          <p:cNvSpPr/>
          <p:nvPr/>
        </p:nvSpPr>
        <p:spPr>
          <a:xfrm>
            <a:off x="360031" y="5098557"/>
            <a:ext cx="2431015" cy="220003"/>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defRPr/>
            </a:pPr>
            <a:r>
              <a:rPr lang="de-DE" sz="1200" b="1" dirty="0">
                <a:solidFill>
                  <a:srgbClr val="00568A"/>
                </a:solidFill>
                <a:latin typeface="Verdana" panose="020B0604030504040204" pitchFamily="34" charset="0"/>
                <a:ea typeface="Verdana" panose="020B0604030504040204" pitchFamily="34" charset="0"/>
              </a:rPr>
              <a:t>Measurement </a:t>
            </a:r>
            <a:r>
              <a:rPr lang="de-DE" sz="1200" b="1" dirty="0" err="1">
                <a:solidFill>
                  <a:srgbClr val="00568A"/>
                </a:solidFill>
                <a:latin typeface="Verdana" panose="020B0604030504040204" pitchFamily="34" charset="0"/>
                <a:ea typeface="Verdana" panose="020B0604030504040204" pitchFamily="34" charset="0"/>
              </a:rPr>
              <a:t>of</a:t>
            </a:r>
            <a:r>
              <a:rPr lang="de-DE" sz="1200" b="1" dirty="0">
                <a:solidFill>
                  <a:srgbClr val="00568A"/>
                </a:solidFill>
                <a:latin typeface="Verdana" panose="020B0604030504040204" pitchFamily="34" charset="0"/>
                <a:ea typeface="Verdana" panose="020B0604030504040204" pitchFamily="34" charset="0"/>
              </a:rPr>
              <a:t> </a:t>
            </a:r>
            <a:r>
              <a:rPr lang="de-DE" sz="1200" b="1" dirty="0" err="1">
                <a:solidFill>
                  <a:srgbClr val="00568A"/>
                </a:solidFill>
                <a:latin typeface="Verdana" panose="020B0604030504040204" pitchFamily="34" charset="0"/>
                <a:ea typeface="Verdana" panose="020B0604030504040204" pitchFamily="34" charset="0"/>
              </a:rPr>
              <a:t>success</a:t>
            </a:r>
            <a:endParaRPr lang="de-DE" sz="1200" b="1" dirty="0">
              <a:solidFill>
                <a:srgbClr val="00568A"/>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7042048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2800" dirty="0"/>
              <a:t>Main </a:t>
            </a:r>
            <a:r>
              <a:rPr lang="de-DE" sz="2800" dirty="0" err="1"/>
              <a:t>findings</a:t>
            </a:r>
            <a:endParaRPr lang="de-DE" sz="2800" dirty="0"/>
          </a:p>
        </p:txBody>
      </p:sp>
      <p:pic>
        <p:nvPicPr>
          <p:cNvPr id="4" name="Grafik 3"/>
          <p:cNvPicPr>
            <a:picLocks noChangeAspect="1"/>
          </p:cNvPicPr>
          <p:nvPr/>
        </p:nvPicPr>
        <p:blipFill rotWithShape="1">
          <a:blip r:embed="rId2"/>
          <a:srcRect l="26719" t="38348" r="25381" b="29119"/>
          <a:stretch/>
        </p:blipFill>
        <p:spPr>
          <a:xfrm>
            <a:off x="571321" y="1555809"/>
            <a:ext cx="8545378" cy="3264727"/>
          </a:xfrm>
          <a:prstGeom prst="rect">
            <a:avLst/>
          </a:prstGeom>
        </p:spPr>
      </p:pic>
      <mc:AlternateContent xmlns:mc="http://schemas.openxmlformats.org/markup-compatibility/2006" xmlns:a14="http://schemas.microsoft.com/office/drawing/2010/main">
        <mc:Choice Requires="a14">
          <p:sp>
            <p:nvSpPr>
              <p:cNvPr id="3" name="Rechteck 2"/>
              <p:cNvSpPr/>
              <p:nvPr/>
            </p:nvSpPr>
            <p:spPr>
              <a:xfrm>
                <a:off x="303028" y="5044670"/>
                <a:ext cx="4601240" cy="3747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200" dirty="0">
                    <a:solidFill>
                      <a:srgbClr val="00568A"/>
                    </a:solidFill>
                    <a:latin typeface="Verdana" panose="020B0604030504040204" pitchFamily="34" charset="0"/>
                    <a:ea typeface="Verdana" panose="020B0604030504040204" pitchFamily="34" charset="0"/>
                  </a:rPr>
                  <a:t>Definition Ratio: </a:t>
                </a:r>
                <a14:m>
                  <m:oMath xmlns:m="http://schemas.openxmlformats.org/officeDocument/2006/math">
                    <m:f>
                      <m:fPr>
                        <m:ctrlPr>
                          <a:rPr lang="de-DE" sz="1350" i="1">
                            <a:solidFill>
                              <a:srgbClr val="00568A"/>
                            </a:solidFill>
                            <a:latin typeface="Cambria Math" panose="02040503050406030204" pitchFamily="18" charset="0"/>
                          </a:rPr>
                        </m:ctrlPr>
                      </m:fPr>
                      <m:num>
                        <m:r>
                          <a:rPr lang="de-DE" sz="1350" i="1">
                            <a:solidFill>
                              <a:srgbClr val="00568A"/>
                            </a:solidFill>
                            <a:latin typeface="Cambria Math" panose="02040503050406030204" pitchFamily="18" charset="0"/>
                          </a:rPr>
                          <m:t>𝐶𝑎𝑙𝑙𝑏𝑎𝑐𝑘</m:t>
                        </m:r>
                        <m:r>
                          <a:rPr lang="de-DE" sz="1350" i="1">
                            <a:solidFill>
                              <a:srgbClr val="00568A"/>
                            </a:solidFill>
                            <a:latin typeface="Cambria Math" panose="02040503050406030204" pitchFamily="18" charset="0"/>
                          </a:rPr>
                          <m:t> </m:t>
                        </m:r>
                        <m:r>
                          <a:rPr lang="de-DE" sz="1350" i="1">
                            <a:solidFill>
                              <a:srgbClr val="00568A"/>
                            </a:solidFill>
                            <a:latin typeface="Cambria Math" panose="02040503050406030204" pitchFamily="18" charset="0"/>
                          </a:rPr>
                          <m:t>𝑟𝑎𝑡𝑒</m:t>
                        </m:r>
                        <m:r>
                          <a:rPr lang="de-DE" sz="1350" i="1">
                            <a:solidFill>
                              <a:srgbClr val="00568A"/>
                            </a:solidFill>
                            <a:latin typeface="Cambria Math" panose="02040503050406030204" pitchFamily="18" charset="0"/>
                          </a:rPr>
                          <m:t> </m:t>
                        </m:r>
                        <m:r>
                          <a:rPr lang="de-DE" sz="1350" i="1">
                            <a:solidFill>
                              <a:srgbClr val="00568A"/>
                            </a:solidFill>
                            <a:latin typeface="Cambria Math" panose="02040503050406030204" pitchFamily="18" charset="0"/>
                          </a:rPr>
                          <m:t>𝐺𝑒𝑟𝑚𝑎𝑛</m:t>
                        </m:r>
                        <m:r>
                          <a:rPr lang="de-DE" sz="1350" i="1">
                            <a:solidFill>
                              <a:srgbClr val="00568A"/>
                            </a:solidFill>
                            <a:latin typeface="Cambria Math" panose="02040503050406030204" pitchFamily="18" charset="0"/>
                          </a:rPr>
                          <m:t> </m:t>
                        </m:r>
                        <m:r>
                          <a:rPr lang="de-DE" sz="1350" i="1">
                            <a:solidFill>
                              <a:srgbClr val="00568A"/>
                            </a:solidFill>
                            <a:latin typeface="Cambria Math" panose="02040503050406030204" pitchFamily="18" charset="0"/>
                          </a:rPr>
                          <m:t>𝑎𝑝𝑝𝑙𝑖𝑐𝑎𝑛𝑡</m:t>
                        </m:r>
                      </m:num>
                      <m:den>
                        <m:r>
                          <a:rPr lang="de-DE" sz="1350" i="1">
                            <a:solidFill>
                              <a:srgbClr val="00568A"/>
                            </a:solidFill>
                            <a:latin typeface="Cambria Math" panose="02040503050406030204" pitchFamily="18" charset="0"/>
                          </a:rPr>
                          <m:t>𝐶𝑎𝑙𝑙𝑏𝑎𝑐𝑘</m:t>
                        </m:r>
                        <m:r>
                          <a:rPr lang="de-DE" sz="1350" i="1">
                            <a:solidFill>
                              <a:srgbClr val="00568A"/>
                            </a:solidFill>
                            <a:latin typeface="Cambria Math" panose="02040503050406030204" pitchFamily="18" charset="0"/>
                          </a:rPr>
                          <m:t> </m:t>
                        </m:r>
                        <m:r>
                          <a:rPr lang="de-DE" sz="1350" i="1">
                            <a:solidFill>
                              <a:srgbClr val="00568A"/>
                            </a:solidFill>
                            <a:latin typeface="Cambria Math" panose="02040503050406030204" pitchFamily="18" charset="0"/>
                          </a:rPr>
                          <m:t>𝑟𝑎𝑡𝑒</m:t>
                        </m:r>
                        <m:r>
                          <a:rPr lang="de-DE" sz="1350" i="1">
                            <a:solidFill>
                              <a:srgbClr val="00568A"/>
                            </a:solidFill>
                            <a:latin typeface="Cambria Math" panose="02040503050406030204" pitchFamily="18" charset="0"/>
                          </a:rPr>
                          <m:t> </m:t>
                        </m:r>
                        <m:r>
                          <a:rPr lang="de-DE" sz="1350" i="1">
                            <a:solidFill>
                              <a:srgbClr val="00568A"/>
                            </a:solidFill>
                            <a:latin typeface="Cambria Math" panose="02040503050406030204" pitchFamily="18" charset="0"/>
                          </a:rPr>
                          <m:t>𝑇𝑢𝑟𝑘𝑖𝑠h</m:t>
                        </m:r>
                        <m:r>
                          <a:rPr lang="de-DE" sz="1350" i="1">
                            <a:solidFill>
                              <a:srgbClr val="00568A"/>
                            </a:solidFill>
                            <a:latin typeface="Cambria Math" panose="02040503050406030204" pitchFamily="18" charset="0"/>
                          </a:rPr>
                          <m:t> </m:t>
                        </m:r>
                        <m:r>
                          <a:rPr lang="de-DE" sz="1350" i="1">
                            <a:solidFill>
                              <a:srgbClr val="00568A"/>
                            </a:solidFill>
                            <a:latin typeface="Cambria Math" panose="02040503050406030204" pitchFamily="18" charset="0"/>
                          </a:rPr>
                          <m:t>𝑎𝑝𝑝𝑙𝑖𝑐𝑎𝑛𝑡</m:t>
                        </m:r>
                        <m:r>
                          <a:rPr lang="de-DE" sz="1350" i="1">
                            <a:solidFill>
                              <a:srgbClr val="00568A"/>
                            </a:solidFill>
                            <a:latin typeface="Cambria Math" panose="02040503050406030204" pitchFamily="18" charset="0"/>
                          </a:rPr>
                          <m:t> (</m:t>
                        </m:r>
                        <m:r>
                          <a:rPr lang="de-DE" sz="1350" i="1">
                            <a:solidFill>
                              <a:srgbClr val="00568A"/>
                            </a:solidFill>
                            <a:latin typeface="Cambria Math" panose="02040503050406030204" pitchFamily="18" charset="0"/>
                          </a:rPr>
                          <m:t>𝑤𝑖𝑡h</m:t>
                        </m:r>
                        <m:r>
                          <a:rPr lang="de-DE" sz="1350" i="1">
                            <a:solidFill>
                              <a:srgbClr val="00568A"/>
                            </a:solidFill>
                            <a:latin typeface="Cambria Math" panose="02040503050406030204" pitchFamily="18" charset="0"/>
                          </a:rPr>
                          <m:t> </m:t>
                        </m:r>
                        <m:r>
                          <a:rPr lang="de-DE" sz="1350" i="1">
                            <a:solidFill>
                              <a:srgbClr val="00568A"/>
                            </a:solidFill>
                            <a:latin typeface="Cambria Math" panose="02040503050406030204" pitchFamily="18" charset="0"/>
                          </a:rPr>
                          <m:t>h𝑒𝑎𝑑𝑠𝑐𝑎𝑟𝑓</m:t>
                        </m:r>
                        <m:r>
                          <a:rPr lang="de-DE" sz="1350" i="1">
                            <a:solidFill>
                              <a:srgbClr val="00568A"/>
                            </a:solidFill>
                            <a:latin typeface="Cambria Math" panose="02040503050406030204" pitchFamily="18" charset="0"/>
                          </a:rPr>
                          <m:t>)</m:t>
                        </m:r>
                      </m:den>
                    </m:f>
                  </m:oMath>
                </a14:m>
                <a:endParaRPr lang="de-DE" sz="1350" dirty="0">
                  <a:solidFill>
                    <a:srgbClr val="00568A"/>
                  </a:solidFill>
                  <a:latin typeface="Verdana" panose="020B0604030504040204" pitchFamily="34" charset="0"/>
                  <a:ea typeface="Verdana" panose="020B0604030504040204" pitchFamily="34" charset="0"/>
                </a:endParaRPr>
              </a:p>
            </p:txBody>
          </p:sp>
        </mc:Choice>
        <mc:Fallback xmlns="">
          <p:sp>
            <p:nvSpPr>
              <p:cNvPr id="3" name="Rechteck 2"/>
              <p:cNvSpPr>
                <a:spLocks noRot="1" noChangeAspect="1" noMove="1" noResize="1" noEditPoints="1" noAdjustHandles="1" noChangeArrowheads="1" noChangeShapeType="1" noTextEdit="1"/>
              </p:cNvSpPr>
              <p:nvPr/>
            </p:nvSpPr>
            <p:spPr>
              <a:xfrm>
                <a:off x="303028" y="5044670"/>
                <a:ext cx="4601240" cy="374798"/>
              </a:xfrm>
              <a:prstGeom prst="rect">
                <a:avLst/>
              </a:prstGeom>
              <a:blipFill>
                <a:blip r:embed="rId3"/>
                <a:stretch>
                  <a:fillRect l="-132" b="-8197"/>
                </a:stretch>
              </a:blipFill>
              <a:ln>
                <a:noFill/>
              </a:ln>
            </p:spPr>
            <p:txBody>
              <a:bodyPr/>
              <a:lstStyle/>
              <a:p>
                <a:r>
                  <a:rPr lang="en-US">
                    <a:noFill/>
                  </a:rPr>
                  <a:t> </a:t>
                </a:r>
              </a:p>
            </p:txBody>
          </p:sp>
        </mc:Fallback>
      </mc:AlternateContent>
      <p:sp>
        <p:nvSpPr>
          <p:cNvPr id="5" name="Rechteck 4"/>
          <p:cNvSpPr/>
          <p:nvPr/>
        </p:nvSpPr>
        <p:spPr>
          <a:xfrm>
            <a:off x="6805040" y="4907112"/>
            <a:ext cx="1921835" cy="6499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200" dirty="0">
                <a:solidFill>
                  <a:srgbClr val="00568A"/>
                </a:solidFill>
                <a:latin typeface="Verdana" panose="020B0604030504040204" pitchFamily="34" charset="0"/>
                <a:ea typeface="Verdana" panose="020B0604030504040204" pitchFamily="34" charset="0"/>
              </a:rPr>
              <a:t>*** 	= p&lt;0.01;</a:t>
            </a:r>
          </a:p>
          <a:p>
            <a:r>
              <a:rPr lang="de-DE" sz="1200" dirty="0">
                <a:solidFill>
                  <a:srgbClr val="00568A"/>
                </a:solidFill>
                <a:latin typeface="Verdana" panose="020B0604030504040204" pitchFamily="34" charset="0"/>
                <a:ea typeface="Verdana" panose="020B0604030504040204" pitchFamily="34" charset="0"/>
              </a:rPr>
              <a:t>** 	= p&lt;0.05; </a:t>
            </a:r>
          </a:p>
          <a:p>
            <a:r>
              <a:rPr lang="de-DE" sz="1200" dirty="0">
                <a:solidFill>
                  <a:srgbClr val="00568A"/>
                </a:solidFill>
                <a:latin typeface="Verdana" panose="020B0604030504040204" pitchFamily="34" charset="0"/>
                <a:ea typeface="Verdana" panose="020B0604030504040204" pitchFamily="34" charset="0"/>
              </a:rPr>
              <a:t>* 	= p&lt;0.1</a:t>
            </a:r>
            <a:endParaRPr lang="de-DE" sz="1350" dirty="0">
              <a:solidFill>
                <a:srgbClr val="00568A"/>
              </a:solidFill>
              <a:latin typeface="Verdana" panose="020B0604030504040204" pitchFamily="34" charset="0"/>
              <a:ea typeface="Verdana" panose="020B0604030504040204" pitchFamily="34" charset="0"/>
            </a:endParaRPr>
          </a:p>
        </p:txBody>
      </p:sp>
      <p:sp>
        <p:nvSpPr>
          <p:cNvPr id="6" name="Ellipse 5"/>
          <p:cNvSpPr/>
          <p:nvPr/>
        </p:nvSpPr>
        <p:spPr>
          <a:xfrm>
            <a:off x="2965561" y="4062966"/>
            <a:ext cx="1491217" cy="75756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7" name="Ellipse 6"/>
          <p:cNvSpPr/>
          <p:nvPr/>
        </p:nvSpPr>
        <p:spPr>
          <a:xfrm>
            <a:off x="2949611" y="2623585"/>
            <a:ext cx="845289" cy="75756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pic>
        <p:nvPicPr>
          <p:cNvPr id="13" name="Grafik 12"/>
          <p:cNvPicPr>
            <a:picLocks noChangeAspect="1"/>
          </p:cNvPicPr>
          <p:nvPr/>
        </p:nvPicPr>
        <p:blipFill rotWithShape="1">
          <a:blip r:embed="rId4"/>
          <a:srcRect l="54070" t="43129" r="34544" b="26801"/>
          <a:stretch/>
        </p:blipFill>
        <p:spPr>
          <a:xfrm>
            <a:off x="90014" y="4062966"/>
            <a:ext cx="493883" cy="733686"/>
          </a:xfrm>
          <a:prstGeom prst="rect">
            <a:avLst/>
          </a:prstGeom>
        </p:spPr>
      </p:pic>
      <p:pic>
        <p:nvPicPr>
          <p:cNvPr id="14" name="Grafik 13"/>
          <p:cNvPicPr>
            <a:picLocks noChangeAspect="1"/>
          </p:cNvPicPr>
          <p:nvPr/>
        </p:nvPicPr>
        <p:blipFill rotWithShape="1">
          <a:blip r:embed="rId4"/>
          <a:srcRect l="27346" t="42429" r="60709" b="26697"/>
          <a:stretch/>
        </p:blipFill>
        <p:spPr>
          <a:xfrm>
            <a:off x="79072" y="3350052"/>
            <a:ext cx="504658" cy="733686"/>
          </a:xfrm>
          <a:prstGeom prst="rect">
            <a:avLst/>
          </a:prstGeom>
        </p:spPr>
      </p:pic>
      <p:pic>
        <p:nvPicPr>
          <p:cNvPr id="12" name="Grafik 11"/>
          <p:cNvPicPr>
            <a:picLocks noChangeAspect="1"/>
          </p:cNvPicPr>
          <p:nvPr/>
        </p:nvPicPr>
        <p:blipFill rotWithShape="1">
          <a:blip r:embed="rId4"/>
          <a:srcRect l="27346" t="42429" r="60709" b="26697"/>
          <a:stretch/>
        </p:blipFill>
        <p:spPr>
          <a:xfrm>
            <a:off x="79407" y="2630804"/>
            <a:ext cx="504658" cy="733686"/>
          </a:xfrm>
          <a:prstGeom prst="rect">
            <a:avLst/>
          </a:prstGeom>
        </p:spPr>
      </p:pic>
    </p:spTree>
    <p:extLst>
      <p:ext uri="{BB962C8B-B14F-4D97-AF65-F5344CB8AC3E}">
        <p14:creationId xmlns:p14="http://schemas.microsoft.com/office/powerpoint/2010/main" val="1118842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9509" y="392605"/>
            <a:ext cx="3426987" cy="2820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sk-SK"/>
          </a:p>
        </p:txBody>
      </p:sp>
      <p:sp>
        <p:nvSpPr>
          <p:cNvPr id="3" name="Content Placeholder 2"/>
          <p:cNvSpPr>
            <a:spLocks noGrp="1"/>
          </p:cNvSpPr>
          <p:nvPr>
            <p:ph idx="1"/>
          </p:nvPr>
        </p:nvSpPr>
        <p:spPr>
          <a:xfrm>
            <a:off x="395536" y="3717032"/>
            <a:ext cx="8229600" cy="2880320"/>
          </a:xfrm>
        </p:spPr>
        <p:txBody>
          <a:bodyPr>
            <a:normAutofit/>
          </a:bodyPr>
          <a:lstStyle/>
          <a:p>
            <a:r>
              <a:rPr lang="en-US" sz="2400" dirty="0"/>
              <a:t>Everything else equal, a female with a Turkish name who wears a headscarf has to send 4.5 times as many applications (and even 7.6 times as many for higher-ranking jobs) as an applicant with a German name and no headscarf to receive the same number of callbacks for an interview</a:t>
            </a:r>
          </a:p>
          <a:p>
            <a:pPr marL="0" indent="0">
              <a:buNone/>
            </a:pPr>
            <a:endParaRPr lang="en-US" sz="2000" dirty="0"/>
          </a:p>
          <a:p>
            <a:endParaRPr lang="sk-SK" sz="24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14" y="188640"/>
            <a:ext cx="5861827"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80031" y="5728532"/>
            <a:ext cx="2627784" cy="307777"/>
          </a:xfrm>
          <a:prstGeom prst="rect">
            <a:avLst/>
          </a:prstGeom>
        </p:spPr>
        <p:txBody>
          <a:bodyPr wrap="square">
            <a:spAutoFit/>
          </a:bodyPr>
          <a:lstStyle/>
          <a:p>
            <a:endParaRPr lang="sk-SK" sz="1400" dirty="0"/>
          </a:p>
        </p:txBody>
      </p:sp>
    </p:spTree>
    <p:extLst>
      <p:ext uri="{BB962C8B-B14F-4D97-AF65-F5344CB8AC3E}">
        <p14:creationId xmlns:p14="http://schemas.microsoft.com/office/powerpoint/2010/main" val="29117337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358" y="116632"/>
            <a:ext cx="7977515" cy="1325563"/>
          </a:xfrm>
        </p:spPr>
        <p:txBody>
          <a:bodyPr>
            <a:normAutofit fontScale="90000"/>
          </a:bodyPr>
          <a:lstStyle/>
          <a:p>
            <a:r>
              <a:rPr lang="en-US" dirty="0"/>
              <a:t>Study 2: Language skills and </a:t>
            </a:r>
            <a:br>
              <a:rPr lang="en-US" dirty="0"/>
            </a:br>
            <a:r>
              <a:rPr lang="en-US" dirty="0"/>
              <a:t>hiring discrimination</a:t>
            </a:r>
            <a:endParaRPr lang="sk-SK" sz="4000" dirty="0"/>
          </a:p>
        </p:txBody>
      </p:sp>
      <p:sp>
        <p:nvSpPr>
          <p:cNvPr id="3" name="Content Placeholder 2"/>
          <p:cNvSpPr>
            <a:spLocks noGrp="1"/>
          </p:cNvSpPr>
          <p:nvPr>
            <p:ph idx="1"/>
          </p:nvPr>
        </p:nvSpPr>
        <p:spPr>
          <a:xfrm>
            <a:off x="94947" y="1556792"/>
            <a:ext cx="8825185" cy="3024335"/>
          </a:xfrm>
        </p:spPr>
        <p:txBody>
          <a:bodyPr/>
          <a:lstStyle/>
          <a:p>
            <a:r>
              <a:rPr lang="en-US" sz="2400" dirty="0"/>
              <a:t>Experiment conducted between Sep 2011 and Feb 2012 in Paris </a:t>
            </a:r>
          </a:p>
          <a:p>
            <a:r>
              <a:rPr lang="en-US" sz="2400" dirty="0"/>
              <a:t>Sent 3204 resumes to 504 job postings (accounting jobs, assistant)</a:t>
            </a:r>
          </a:p>
          <a:p>
            <a:r>
              <a:rPr lang="en-US" sz="2400" dirty="0"/>
              <a:t>Applicants aged 23, single, from South Paris, work experience &lt;2y</a:t>
            </a:r>
          </a:p>
          <a:p>
            <a:r>
              <a:rPr lang="en-US" sz="2400" dirty="0"/>
              <a:t>Signal is the language ability</a:t>
            </a:r>
          </a:p>
          <a:p>
            <a:pPr marL="0" indent="0">
              <a:buNone/>
            </a:pPr>
            <a:r>
              <a:rPr lang="en-US" sz="2400" dirty="0"/>
              <a:t>Callback rates:</a:t>
            </a:r>
          </a:p>
          <a:p>
            <a:endParaRPr lang="en-US" dirty="0"/>
          </a:p>
          <a:p>
            <a:endParaRPr lang="sk-SK" dirty="0"/>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23" y="3789040"/>
            <a:ext cx="8825186"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067944" y="2924944"/>
            <a:ext cx="3342325" cy="369332"/>
          </a:xfrm>
          <a:prstGeom prst="rect">
            <a:avLst/>
          </a:prstGeom>
        </p:spPr>
        <p:txBody>
          <a:bodyPr wrap="none">
            <a:spAutoFit/>
          </a:bodyPr>
          <a:lstStyle/>
          <a:p>
            <a:r>
              <a:rPr lang="en-US" dirty="0"/>
              <a:t>(e.g. teacher, writer, reading club)</a:t>
            </a:r>
          </a:p>
        </p:txBody>
      </p:sp>
    </p:spTree>
    <p:extLst>
      <p:ext uri="{BB962C8B-B14F-4D97-AF65-F5344CB8AC3E}">
        <p14:creationId xmlns:p14="http://schemas.microsoft.com/office/powerpoint/2010/main" val="149952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3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332657"/>
            <a:ext cx="7886700" cy="5692987"/>
          </a:xfrm>
        </p:spPr>
        <p:txBody>
          <a:bodyPr>
            <a:normAutofit fontScale="92500"/>
          </a:bodyPr>
          <a:lstStyle/>
          <a:p>
            <a:r>
              <a:rPr lang="en-US" sz="2400" dirty="0"/>
              <a:t>Applications with French names always elicit far more callbacks (17%) than non-French ones (10%).</a:t>
            </a:r>
          </a:p>
          <a:p>
            <a:r>
              <a:rPr lang="en-US" sz="2400" dirty="0"/>
              <a:t>North African (9.9%) and Foreign applicants (10.1%) are equally treated</a:t>
            </a:r>
          </a:p>
          <a:p>
            <a:r>
              <a:rPr lang="en-US" sz="2400" dirty="0"/>
              <a:t>Females are considerably more successful than males</a:t>
            </a:r>
          </a:p>
          <a:p>
            <a:r>
              <a:rPr lang="en-US" sz="2400" dirty="0"/>
              <a:t>The effect of the signal improves rates for non-French applicants but no effect on French (stronger effect for females)</a:t>
            </a:r>
          </a:p>
          <a:p>
            <a:r>
              <a:rPr lang="en-US" sz="2400" dirty="0"/>
              <a:t>Employer discrimination towards men may be primarily taste based (job), while women may suffer from statistical discrimination</a:t>
            </a:r>
          </a:p>
          <a:p>
            <a:r>
              <a:rPr lang="en-US" sz="2400" dirty="0"/>
              <a:t>Language ability potentially signals assimilation.</a:t>
            </a:r>
          </a:p>
          <a:p>
            <a:r>
              <a:rPr lang="en-US" sz="2400" dirty="0"/>
              <a:t>Discrimination is greater in the city of Paris than in the suburbs.</a:t>
            </a:r>
          </a:p>
          <a:p>
            <a:r>
              <a:rPr lang="en-US" sz="2400" dirty="0"/>
              <a:t>Discrimination disappears for recruiters with non-European name which points to </a:t>
            </a:r>
            <a:r>
              <a:rPr lang="en-US" sz="2400" b="1" dirty="0" err="1">
                <a:solidFill>
                  <a:schemeClr val="accent1"/>
                </a:solidFill>
              </a:rPr>
              <a:t>Homophilous</a:t>
            </a:r>
            <a:r>
              <a:rPr lang="en-US" sz="2400" b="1" dirty="0">
                <a:solidFill>
                  <a:schemeClr val="accent1"/>
                </a:solidFill>
              </a:rPr>
              <a:t> discrimination </a:t>
            </a:r>
            <a:r>
              <a:rPr lang="en-US" sz="2400" dirty="0"/>
              <a:t>(preference for similar individuals)</a:t>
            </a:r>
          </a:p>
          <a:p>
            <a:endParaRPr lang="sk-SK" sz="2400" dirty="0"/>
          </a:p>
        </p:txBody>
      </p:sp>
      <p:sp>
        <p:nvSpPr>
          <p:cNvPr id="2" name="Rectangle 1"/>
          <p:cNvSpPr/>
          <p:nvPr/>
        </p:nvSpPr>
        <p:spPr>
          <a:xfrm>
            <a:off x="1990133" y="6025644"/>
            <a:ext cx="6938766" cy="830997"/>
          </a:xfrm>
          <a:prstGeom prst="rect">
            <a:avLst/>
          </a:prstGeom>
        </p:spPr>
        <p:txBody>
          <a:bodyPr wrap="square">
            <a:spAutoFit/>
          </a:bodyPr>
          <a:lstStyle/>
          <a:p>
            <a:r>
              <a:rPr lang="en-US" sz="1600" i="1" dirty="0"/>
              <a:t>Edo, Anthony, Nicolas </a:t>
            </a:r>
            <a:r>
              <a:rPr lang="en-US" sz="1600" i="1" dirty="0" err="1"/>
              <a:t>Jacquemet</a:t>
            </a:r>
            <a:r>
              <a:rPr lang="en-US" sz="1600" i="1" dirty="0"/>
              <a:t>, and Constantine </a:t>
            </a:r>
            <a:r>
              <a:rPr lang="en-US" sz="1600" i="1" dirty="0" err="1"/>
              <a:t>Yannelis</a:t>
            </a:r>
            <a:r>
              <a:rPr lang="en-US" sz="1600" i="1" dirty="0"/>
              <a:t>. "Language Skills and </a:t>
            </a:r>
            <a:r>
              <a:rPr lang="en-US" sz="1600" i="1" dirty="0" err="1"/>
              <a:t>Homophilous</a:t>
            </a:r>
            <a:r>
              <a:rPr lang="en-US" sz="1600" i="1" dirty="0"/>
              <a:t> Hiring Discrimination: Evidence from Gender-and Racially-Differentiated Applications." (2013).</a:t>
            </a:r>
          </a:p>
        </p:txBody>
      </p:sp>
    </p:spTree>
    <p:extLst>
      <p:ext uri="{BB962C8B-B14F-4D97-AF65-F5344CB8AC3E}">
        <p14:creationId xmlns:p14="http://schemas.microsoft.com/office/powerpoint/2010/main" val="1150107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D248F-7BCC-BBDE-F4ED-BFE9847757D3}"/>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27E0FCF8-6937-FDC3-DDE0-ACF4A33758BA}"/>
              </a:ext>
            </a:extLst>
          </p:cNvPr>
          <p:cNvSpPr>
            <a:spLocks noGrp="1"/>
          </p:cNvSpPr>
          <p:nvPr>
            <p:ph idx="1"/>
          </p:nvPr>
        </p:nvSpPr>
        <p:spPr/>
        <p:txBody>
          <a:bodyPr>
            <a:normAutofit fontScale="85000" lnSpcReduction="10000"/>
          </a:bodyPr>
          <a:lstStyle/>
          <a:p>
            <a:pPr>
              <a:lnSpc>
                <a:spcPct val="110000"/>
              </a:lnSpc>
            </a:pPr>
            <a:r>
              <a:rPr lang="en-US" dirty="0"/>
              <a:t>People belong to groups. Groups vary enormously. Some are religious, others are ethnic. People benefit from group membership.</a:t>
            </a:r>
          </a:p>
          <a:p>
            <a:pPr>
              <a:lnSpc>
                <a:spcPct val="110000"/>
              </a:lnSpc>
            </a:pPr>
            <a:r>
              <a:rPr lang="en-US" dirty="0"/>
              <a:t>The more obvious reasons to discriminate would be:</a:t>
            </a:r>
          </a:p>
          <a:p>
            <a:pPr lvl="1">
              <a:lnSpc>
                <a:spcPct val="110000"/>
              </a:lnSpc>
            </a:pPr>
            <a:r>
              <a:rPr lang="en-US" dirty="0">
                <a:solidFill>
                  <a:srgbClr val="0070C0"/>
                </a:solidFill>
              </a:rPr>
              <a:t>Material incentives </a:t>
            </a:r>
            <a:r>
              <a:rPr lang="en-US" dirty="0"/>
              <a:t>associated with cultural/language differences, to conflict between groups or to specific policies - like those </a:t>
            </a:r>
            <a:r>
              <a:rPr lang="en-US" dirty="0" err="1"/>
              <a:t>favouring</a:t>
            </a:r>
            <a:r>
              <a:rPr lang="en-US" dirty="0"/>
              <a:t> hiring a native employee over a foreign one </a:t>
            </a:r>
          </a:p>
          <a:p>
            <a:pPr lvl="1">
              <a:lnSpc>
                <a:spcPct val="110000"/>
              </a:lnSpc>
            </a:pPr>
            <a:r>
              <a:rPr lang="en-US" dirty="0">
                <a:solidFill>
                  <a:srgbClr val="0070C0"/>
                </a:solidFill>
              </a:rPr>
              <a:t>Prejudices or cultural stereotypes and beliefs </a:t>
            </a:r>
            <a:r>
              <a:rPr lang="en-US" dirty="0"/>
              <a:t>that affect probabilities in expected value calculations</a:t>
            </a:r>
          </a:p>
        </p:txBody>
      </p:sp>
    </p:spTree>
    <p:extLst>
      <p:ext uri="{BB962C8B-B14F-4D97-AF65-F5344CB8AC3E}">
        <p14:creationId xmlns:p14="http://schemas.microsoft.com/office/powerpoint/2010/main" val="18419798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8022" y="133871"/>
            <a:ext cx="3916186" cy="2503041"/>
          </a:xfrm>
        </p:spPr>
        <p:txBody>
          <a:bodyPr>
            <a:normAutofit fontScale="90000"/>
          </a:bodyPr>
          <a:lstStyle/>
          <a:p>
            <a:pPr>
              <a:lnSpc>
                <a:spcPct val="150000"/>
              </a:lnSpc>
            </a:pPr>
            <a:r>
              <a:rPr lang="en-US" sz="2400" dirty="0"/>
              <a:t>Study 3: Testing Discrimination against Workers with Visible Tattoos: Experimental Evidence from Germany</a:t>
            </a:r>
            <a:br>
              <a:rPr lang="en-US" sz="2400" dirty="0"/>
            </a:br>
            <a:r>
              <a:rPr lang="cs-CZ" sz="2400" dirty="0"/>
              <a:t>Daviti Jibuti</a:t>
            </a:r>
            <a:r>
              <a:rPr lang="en-US" sz="2400" dirty="0"/>
              <a:t> (2017)</a:t>
            </a:r>
            <a:endParaRPr lang="cs-CZ" sz="2400" dirty="0"/>
          </a:p>
        </p:txBody>
      </p:sp>
      <p:sp>
        <p:nvSpPr>
          <p:cNvPr id="3" name="Content Placeholder 2"/>
          <p:cNvSpPr>
            <a:spLocks noGrp="1"/>
          </p:cNvSpPr>
          <p:nvPr>
            <p:ph idx="1"/>
          </p:nvPr>
        </p:nvSpPr>
        <p:spPr>
          <a:xfrm>
            <a:off x="251520" y="3356992"/>
            <a:ext cx="8263830" cy="3024336"/>
          </a:xfrm>
        </p:spPr>
        <p:txBody>
          <a:bodyPr>
            <a:normAutofit fontScale="85000" lnSpcReduction="10000"/>
          </a:bodyPr>
          <a:lstStyle/>
          <a:p>
            <a:pPr>
              <a:lnSpc>
                <a:spcPct val="100000"/>
              </a:lnSpc>
            </a:pPr>
            <a:r>
              <a:rPr lang="en-US" dirty="0"/>
              <a:t>15 % of the population (14-44) in Germany have tattoo.</a:t>
            </a:r>
          </a:p>
          <a:p>
            <a:pPr>
              <a:lnSpc>
                <a:spcPct val="100000"/>
              </a:lnSpc>
            </a:pPr>
            <a:r>
              <a:rPr lang="en-US" dirty="0"/>
              <a:t>Fictitious resumes are sent to online job postings. Candidates have identical characteristics, but some applicants have a visible tattoo on the presented picture</a:t>
            </a:r>
          </a:p>
          <a:p>
            <a:pPr>
              <a:lnSpc>
                <a:spcPct val="100000"/>
              </a:lnSpc>
            </a:pPr>
            <a:r>
              <a:rPr lang="en-US" dirty="0"/>
              <a:t>Visible tattooed candidates have, on average, 12 % less </a:t>
            </a:r>
            <a:r>
              <a:rPr lang="cs-CZ" dirty="0"/>
              <a:t>chance of getting callback.</a:t>
            </a:r>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1226" y="133871"/>
            <a:ext cx="2310534" cy="2287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6"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44208" y="133871"/>
            <a:ext cx="2528022" cy="23603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573234" y="188640"/>
            <a:ext cx="3987236" cy="27181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Rectangle 7"/>
          <p:cNvSpPr/>
          <p:nvPr/>
        </p:nvSpPr>
        <p:spPr>
          <a:xfrm>
            <a:off x="323528" y="3291572"/>
            <a:ext cx="8304119" cy="28737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225769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4"/>
                                        </p:tgtEl>
                                      </p:cBhvr>
                                    </p:animEffect>
                                    <p:set>
                                      <p:cBhvr>
                                        <p:cTn id="7" dur="1" fill="hold">
                                          <p:stCondLst>
                                            <p:cond delay="19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grpId="0" nodeType="clickEffect">
                                  <p:stCondLst>
                                    <p:cond delay="0"/>
                                  </p:stCondLst>
                                  <p:childTnLst>
                                    <p:animEffect transition="out" filter="circle(out)">
                                      <p:cBhvr>
                                        <p:cTn id="11" dur="2000"/>
                                        <p:tgtEl>
                                          <p:spTgt spid="8"/>
                                        </p:tgtEl>
                                      </p:cBhvr>
                                    </p:animEffect>
                                    <p:set>
                                      <p:cBhvr>
                                        <p:cTn id="12"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Anonymous job applications in Europe</a:t>
            </a:r>
            <a:endParaRPr lang="sk-SK" dirty="0"/>
          </a:p>
        </p:txBody>
      </p:sp>
      <p:sp>
        <p:nvSpPr>
          <p:cNvPr id="3" name="Content Placeholder 2"/>
          <p:cNvSpPr>
            <a:spLocks noGrp="1"/>
          </p:cNvSpPr>
          <p:nvPr>
            <p:ph idx="1"/>
          </p:nvPr>
        </p:nvSpPr>
        <p:spPr>
          <a:xfrm>
            <a:off x="323528" y="1268760"/>
            <a:ext cx="8640960" cy="5328592"/>
          </a:xfrm>
        </p:spPr>
        <p:txBody>
          <a:bodyPr>
            <a:normAutofit fontScale="77500" lnSpcReduction="20000"/>
          </a:bodyPr>
          <a:lstStyle/>
          <a:p>
            <a:endParaRPr lang="en-US" dirty="0"/>
          </a:p>
          <a:p>
            <a:r>
              <a:rPr lang="en-US" dirty="0"/>
              <a:t>In 2010 Germany’s Anti-Discrimination Agency, an advisory body, sponsored a voluntary scheme to get businesses to try it. </a:t>
            </a:r>
          </a:p>
          <a:p>
            <a:r>
              <a:rPr lang="en-US" dirty="0"/>
              <a:t>In France a law passed in 2006 made the </a:t>
            </a:r>
            <a:r>
              <a:rPr lang="en-US" dirty="0" err="1"/>
              <a:t>anonymising</a:t>
            </a:r>
            <a:r>
              <a:rPr lang="en-US" dirty="0"/>
              <a:t> of applicants’ CVs compulsory for firms of over 50 employees.</a:t>
            </a:r>
          </a:p>
          <a:p>
            <a:r>
              <a:rPr lang="en-US" dirty="0"/>
              <a:t>In the UK, big employers in the public and private sectors—including the civil service, HSBC and Deloitte—have agreed to start recruiting on a “name-blind” basis in Britain.</a:t>
            </a:r>
            <a:endParaRPr lang="sk-SK" dirty="0"/>
          </a:p>
          <a:p>
            <a:endParaRPr lang="en-US" dirty="0"/>
          </a:p>
          <a:p>
            <a:r>
              <a:rPr lang="en-US" dirty="0"/>
              <a:t>“IF YOU’VE got the grades, the skills and the determination, this government will ensure you can succeed”</a:t>
            </a:r>
          </a:p>
          <a:p>
            <a:pPr marL="0" indent="0" algn="r">
              <a:buNone/>
            </a:pPr>
            <a:r>
              <a:rPr lang="en-US" dirty="0"/>
              <a:t>David Cameron,  October 26, 2015</a:t>
            </a:r>
          </a:p>
        </p:txBody>
      </p:sp>
    </p:spTree>
    <p:extLst>
      <p:ext uri="{BB962C8B-B14F-4D97-AF65-F5344CB8AC3E}">
        <p14:creationId xmlns:p14="http://schemas.microsoft.com/office/powerpoint/2010/main" val="1743722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6094" y="-23358"/>
            <a:ext cx="4942702" cy="6881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331640" y="908720"/>
            <a:ext cx="6658159" cy="782960"/>
          </a:xfrm>
        </p:spPr>
        <p:txBody>
          <a:bodyPr>
            <a:noAutofit/>
          </a:bodyPr>
          <a:lstStyle/>
          <a:p>
            <a:r>
              <a:rPr lang="en-US" sz="2000" dirty="0">
                <a:solidFill>
                  <a:srgbClr val="00B050"/>
                </a:solidFill>
              </a:rPr>
              <a:t>Anonymous application from German experiment</a:t>
            </a:r>
          </a:p>
        </p:txBody>
      </p:sp>
    </p:spTree>
    <p:extLst>
      <p:ext uri="{BB962C8B-B14F-4D97-AF65-F5344CB8AC3E}">
        <p14:creationId xmlns:p14="http://schemas.microsoft.com/office/powerpoint/2010/main" val="18483127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Debate</a:t>
            </a:r>
            <a:endParaRPr lang="sk-SK" dirty="0"/>
          </a:p>
        </p:txBody>
      </p:sp>
      <p:sp>
        <p:nvSpPr>
          <p:cNvPr id="3" name="Content Placeholder 2"/>
          <p:cNvSpPr>
            <a:spLocks noGrp="1"/>
          </p:cNvSpPr>
          <p:nvPr>
            <p:ph idx="1"/>
          </p:nvPr>
        </p:nvSpPr>
        <p:spPr/>
        <p:txBody>
          <a:bodyPr/>
          <a:lstStyle/>
          <a:p>
            <a:pPr marL="0" indent="0">
              <a:buNone/>
            </a:pPr>
            <a:r>
              <a:rPr lang="en-US" dirty="0"/>
              <a:t>Equal opportunities employer provide opportunities to talented people regardless of their race, sex, age or other characteristic. </a:t>
            </a:r>
          </a:p>
          <a:p>
            <a:r>
              <a:rPr lang="en-US" dirty="0"/>
              <a:t>Can anonymous CVs help beat recruitment discrimination?</a:t>
            </a:r>
            <a:endParaRPr lang="sk-SK" dirty="0"/>
          </a:p>
        </p:txBody>
      </p:sp>
    </p:spTree>
    <p:extLst>
      <p:ext uri="{BB962C8B-B14F-4D97-AF65-F5344CB8AC3E}">
        <p14:creationId xmlns:p14="http://schemas.microsoft.com/office/powerpoint/2010/main" val="20779454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Anonymous job applications</a:t>
            </a:r>
          </a:p>
        </p:txBody>
      </p:sp>
      <p:sp>
        <p:nvSpPr>
          <p:cNvPr id="3" name="Content Placeholder 2"/>
          <p:cNvSpPr>
            <a:spLocks noGrp="1"/>
          </p:cNvSpPr>
          <p:nvPr>
            <p:ph idx="1"/>
          </p:nvPr>
        </p:nvSpPr>
        <p:spPr>
          <a:xfrm>
            <a:off x="457200" y="1600200"/>
            <a:ext cx="8229600" cy="4781128"/>
          </a:xfrm>
        </p:spPr>
        <p:txBody>
          <a:bodyPr>
            <a:normAutofit/>
          </a:bodyPr>
          <a:lstStyle/>
          <a:p>
            <a:r>
              <a:rPr lang="en-US" dirty="0"/>
              <a:t>Achieve better outcome with less information</a:t>
            </a:r>
          </a:p>
          <a:p>
            <a:r>
              <a:rPr lang="en-US" dirty="0"/>
              <a:t>In most cases, anonymous job applications lead to the desired effect of increasing the interview invitation probabilities of disadvantaged groups.</a:t>
            </a:r>
          </a:p>
          <a:p>
            <a:r>
              <a:rPr lang="en-US" dirty="0"/>
              <a:t>Anonymous hiring can reduce discrimination if discrimination is present beforehand.</a:t>
            </a:r>
          </a:p>
          <a:p>
            <a:endParaRPr lang="en-US" dirty="0"/>
          </a:p>
        </p:txBody>
      </p:sp>
    </p:spTree>
    <p:extLst>
      <p:ext uri="{BB962C8B-B14F-4D97-AF65-F5344CB8AC3E}">
        <p14:creationId xmlns:p14="http://schemas.microsoft.com/office/powerpoint/2010/main" val="147228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Practical implementation</a:t>
            </a:r>
            <a:endParaRPr lang="sk-SK" dirty="0"/>
          </a:p>
        </p:txBody>
      </p:sp>
      <p:sp>
        <p:nvSpPr>
          <p:cNvPr id="3" name="Content Placeholder 2"/>
          <p:cNvSpPr>
            <a:spLocks noGrp="1"/>
          </p:cNvSpPr>
          <p:nvPr>
            <p:ph idx="1"/>
          </p:nvPr>
        </p:nvSpPr>
        <p:spPr/>
        <p:txBody>
          <a:bodyPr>
            <a:normAutofit fontScale="92500"/>
          </a:bodyPr>
          <a:lstStyle/>
          <a:p>
            <a:r>
              <a:rPr lang="en-US" b="1" dirty="0"/>
              <a:t>Employers that have online applications</a:t>
            </a:r>
            <a:r>
              <a:rPr lang="en-US" dirty="0"/>
              <a:t> or that use a particular type of software could hide certain information—such as name, age or gender—during the initial screening stage.</a:t>
            </a:r>
          </a:p>
          <a:p>
            <a:r>
              <a:rPr lang="en-US" b="1" dirty="0"/>
              <a:t>Employers that use traditional paper or e-mail applications</a:t>
            </a:r>
            <a:r>
              <a:rPr lang="en-US" dirty="0"/>
              <a:t> could simply instruct the applicants to submit two versions of their resume—one anonymous, one conventional—or to put their personal information on the last page.</a:t>
            </a:r>
          </a:p>
          <a:p>
            <a:endParaRPr lang="sk-SK" dirty="0"/>
          </a:p>
        </p:txBody>
      </p:sp>
    </p:spTree>
    <p:extLst>
      <p:ext uri="{BB962C8B-B14F-4D97-AF65-F5344CB8AC3E}">
        <p14:creationId xmlns:p14="http://schemas.microsoft.com/office/powerpoint/2010/main" val="42460230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Not all information can be removed</a:t>
            </a:r>
            <a:endParaRPr lang="sk-SK" dirty="0"/>
          </a:p>
        </p:txBody>
      </p:sp>
      <p:sp>
        <p:nvSpPr>
          <p:cNvPr id="3" name="Content Placeholder 2"/>
          <p:cNvSpPr>
            <a:spLocks noGrp="1"/>
          </p:cNvSpPr>
          <p:nvPr>
            <p:ph idx="1"/>
          </p:nvPr>
        </p:nvSpPr>
        <p:spPr/>
        <p:txBody>
          <a:bodyPr>
            <a:normAutofit fontScale="92500"/>
          </a:bodyPr>
          <a:lstStyle/>
          <a:p>
            <a:r>
              <a:rPr lang="en-US" dirty="0"/>
              <a:t>Recruiters may have used other indicators, such as knowledge of Arabic, to identify race. In places fraught with religious tension, such as Northern Ireland, the name of a school can reveal a candidate’s faith, while a few years missing on a CV may suggest maternity leave, and thus that the candidate is female.</a:t>
            </a:r>
          </a:p>
          <a:p>
            <a:r>
              <a:rPr lang="en-US" dirty="0"/>
              <a:t>When documents are not effectively anonymous then the result is worst than a normal application</a:t>
            </a:r>
          </a:p>
        </p:txBody>
      </p:sp>
    </p:spTree>
    <p:extLst>
      <p:ext uri="{BB962C8B-B14F-4D97-AF65-F5344CB8AC3E}">
        <p14:creationId xmlns:p14="http://schemas.microsoft.com/office/powerpoint/2010/main" val="596971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251520" y="5771802"/>
            <a:ext cx="2952328" cy="646331"/>
          </a:xfrm>
          <a:prstGeom prst="rect">
            <a:avLst/>
          </a:prstGeom>
        </p:spPr>
        <p:txBody>
          <a:bodyPr wrap="square">
            <a:spAutoFit/>
          </a:bodyPr>
          <a:lstStyle/>
          <a:p>
            <a:r>
              <a:rPr lang="en-US" dirty="0">
                <a:solidFill>
                  <a:srgbClr val="000080"/>
                </a:solidFill>
                <a:latin typeface="Verdana" panose="020B0604030504040204" pitchFamily="34" charset="0"/>
              </a:rPr>
              <a:t>the New York </a:t>
            </a:r>
            <a:br>
              <a:rPr lang="en-US" dirty="0">
                <a:solidFill>
                  <a:srgbClr val="000080"/>
                </a:solidFill>
                <a:latin typeface="Verdana" panose="020B0604030504040204" pitchFamily="34" charset="0"/>
              </a:rPr>
            </a:br>
            <a:r>
              <a:rPr lang="en-US" dirty="0">
                <a:solidFill>
                  <a:srgbClr val="000080"/>
                </a:solidFill>
                <a:latin typeface="Verdana" panose="020B0604030504040204" pitchFamily="34" charset="0"/>
              </a:rPr>
              <a:t>Philharmonic</a:t>
            </a:r>
            <a:endParaRPr lang="en-US" dirty="0"/>
          </a:p>
        </p:txBody>
      </p:sp>
      <p:pic>
        <p:nvPicPr>
          <p:cNvPr id="1030" name="Picture 6" descr="http://res.cloudinary.com/nyphil/image/upload/q_80/v1442264667/images/about/history/banner_index.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5" y="548679"/>
            <a:ext cx="6216625" cy="345808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3"/>
          <a:stretch>
            <a:fillRect/>
          </a:stretch>
        </p:blipFill>
        <p:spPr>
          <a:xfrm>
            <a:off x="2771800" y="3317474"/>
            <a:ext cx="6254499" cy="3432476"/>
          </a:xfrm>
          <a:prstGeom prst="rect">
            <a:avLst/>
          </a:prstGeom>
        </p:spPr>
      </p:pic>
    </p:spTree>
    <p:extLst>
      <p:ext uri="{BB962C8B-B14F-4D97-AF65-F5344CB8AC3E}">
        <p14:creationId xmlns:p14="http://schemas.microsoft.com/office/powerpoint/2010/main" val="23738348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Study 4: Gender bias in the </a:t>
            </a:r>
            <a:br>
              <a:rPr lang="en-US" dirty="0"/>
            </a:br>
            <a:r>
              <a:rPr lang="en-US" dirty="0"/>
              <a:t>symphony orchestra</a:t>
            </a:r>
            <a:endParaRPr lang="sk-SK" dirty="0"/>
          </a:p>
        </p:txBody>
      </p:sp>
      <p:sp>
        <p:nvSpPr>
          <p:cNvPr id="3" name="Content Placeholder 2"/>
          <p:cNvSpPr>
            <a:spLocks noGrp="1"/>
          </p:cNvSpPr>
          <p:nvPr>
            <p:ph idx="1"/>
          </p:nvPr>
        </p:nvSpPr>
        <p:spPr/>
        <p:txBody>
          <a:bodyPr>
            <a:normAutofit fontScale="92500"/>
          </a:bodyPr>
          <a:lstStyle/>
          <a:p>
            <a:r>
              <a:rPr lang="en-US" dirty="0"/>
              <a:t>Symphony orchestra has 95-105 musicians</a:t>
            </a:r>
          </a:p>
          <a:p>
            <a:r>
              <a:rPr lang="en-US" dirty="0"/>
              <a:t>Types of jobs are identical and turnover is low</a:t>
            </a:r>
            <a:br>
              <a:rPr lang="en-US" dirty="0"/>
            </a:br>
            <a:r>
              <a:rPr lang="en-US" dirty="0"/>
              <a:t>(only few female-dominant instruments: harp)</a:t>
            </a:r>
          </a:p>
          <a:p>
            <a:r>
              <a:rPr lang="en-US" dirty="0"/>
              <a:t>Before 1970s the US finest orchestras had less than 10% of women.</a:t>
            </a:r>
          </a:p>
          <a:p>
            <a:r>
              <a:rPr lang="en-US" dirty="0"/>
              <a:t>Most renewed conductors claimed: female musicians are not the equal of male musicians.</a:t>
            </a:r>
          </a:p>
          <a:p>
            <a:r>
              <a:rPr lang="sk-SK" dirty="0" err="1"/>
              <a:t>The</a:t>
            </a:r>
            <a:r>
              <a:rPr lang="sk-SK" dirty="0"/>
              <a:t> </a:t>
            </a:r>
            <a:r>
              <a:rPr lang="sk-SK" dirty="0" err="1"/>
              <a:t>audition</a:t>
            </a:r>
            <a:r>
              <a:rPr lang="sk-SK" dirty="0"/>
              <a:t> </a:t>
            </a:r>
            <a:r>
              <a:rPr lang="sk-SK" dirty="0" err="1"/>
              <a:t>procedures</a:t>
            </a:r>
            <a:r>
              <a:rPr lang="sk-SK" dirty="0"/>
              <a:t> </a:t>
            </a:r>
            <a:r>
              <a:rPr lang="en-US" dirty="0"/>
              <a:t>began to change in 70s.</a:t>
            </a:r>
          </a:p>
        </p:txBody>
      </p:sp>
    </p:spTree>
    <p:extLst>
      <p:ext uri="{BB962C8B-B14F-4D97-AF65-F5344CB8AC3E}">
        <p14:creationId xmlns:p14="http://schemas.microsoft.com/office/powerpoint/2010/main" val="25331260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731280"/>
            <a:ext cx="7824804" cy="5290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67544" y="116632"/>
            <a:ext cx="8229600" cy="1143000"/>
          </a:xfrm>
        </p:spPr>
        <p:txBody>
          <a:bodyPr>
            <a:noAutofit/>
          </a:bodyPr>
          <a:lstStyle/>
          <a:p>
            <a:r>
              <a:rPr lang="en-US" sz="2800" b="1" dirty="0"/>
              <a:t>Proportion of female musicians in the top five symphony orchestras in the United States </a:t>
            </a:r>
            <a:br>
              <a:rPr lang="cs-CZ" sz="2800" b="1" dirty="0"/>
            </a:br>
            <a:endParaRPr lang="sk-SK" sz="2800" dirty="0"/>
          </a:p>
        </p:txBody>
      </p:sp>
      <p:sp>
        <p:nvSpPr>
          <p:cNvPr id="3" name="Content Placeholder 2"/>
          <p:cNvSpPr>
            <a:spLocks noGrp="1"/>
          </p:cNvSpPr>
          <p:nvPr>
            <p:ph idx="1"/>
          </p:nvPr>
        </p:nvSpPr>
        <p:spPr>
          <a:xfrm>
            <a:off x="465188" y="6028546"/>
            <a:ext cx="8229600" cy="822558"/>
          </a:xfrm>
        </p:spPr>
        <p:txBody>
          <a:bodyPr>
            <a:normAutofit fontScale="55000" lnSpcReduction="20000"/>
          </a:bodyPr>
          <a:lstStyle/>
          <a:p>
            <a:r>
              <a:rPr lang="en-US" dirty="0" err="1"/>
              <a:t>Goldin</a:t>
            </a:r>
            <a:r>
              <a:rPr lang="en-US" dirty="0"/>
              <a:t>, Claudia, and Cecilia Rouse. </a:t>
            </a:r>
            <a:r>
              <a:rPr lang="en-US" i="1" dirty="0"/>
              <a:t>Orchestrating impartiality: The impact of" blind" auditions on female musicians</a:t>
            </a:r>
            <a:r>
              <a:rPr lang="en-US" dirty="0"/>
              <a:t>. No. w5903. National bureau of economic research, 1997.</a:t>
            </a:r>
          </a:p>
          <a:p>
            <a:endParaRPr lang="sk-SK" dirty="0"/>
          </a:p>
        </p:txBody>
      </p:sp>
    </p:spTree>
    <p:extLst>
      <p:ext uri="{BB962C8B-B14F-4D97-AF65-F5344CB8AC3E}">
        <p14:creationId xmlns:p14="http://schemas.microsoft.com/office/powerpoint/2010/main" val="27097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EB6FD-E118-B968-6458-CE4FC1B40FA2}"/>
              </a:ext>
            </a:extLst>
          </p:cNvPr>
          <p:cNvSpPr>
            <a:spLocks noGrp="1"/>
          </p:cNvSpPr>
          <p:nvPr>
            <p:ph type="title"/>
          </p:nvPr>
        </p:nvSpPr>
        <p:spPr/>
        <p:txBody>
          <a:bodyPr>
            <a:normAutofit fontScale="90000"/>
          </a:bodyPr>
          <a:lstStyle/>
          <a:p>
            <a:r>
              <a:rPr lang="en-US" dirty="0"/>
              <a:t>Minimal group assignment</a:t>
            </a:r>
            <a:br>
              <a:rPr lang="en-US" dirty="0"/>
            </a:br>
            <a:r>
              <a:rPr lang="en-US" dirty="0"/>
              <a:t>can affect behavior</a:t>
            </a:r>
          </a:p>
        </p:txBody>
      </p:sp>
      <p:sp>
        <p:nvSpPr>
          <p:cNvPr id="3" name="Content Placeholder 2">
            <a:extLst>
              <a:ext uri="{FF2B5EF4-FFF2-40B4-BE49-F238E27FC236}">
                <a16:creationId xmlns:a16="http://schemas.microsoft.com/office/drawing/2014/main" id="{2EC861C0-62D5-FB03-A1FD-3756FB253841}"/>
              </a:ext>
            </a:extLst>
          </p:cNvPr>
          <p:cNvSpPr>
            <a:spLocks noGrp="1"/>
          </p:cNvSpPr>
          <p:nvPr>
            <p:ph idx="1"/>
          </p:nvPr>
        </p:nvSpPr>
        <p:spPr/>
        <p:txBody>
          <a:bodyPr>
            <a:normAutofit/>
          </a:bodyPr>
          <a:lstStyle/>
          <a:p>
            <a:r>
              <a:rPr lang="en-US" dirty="0"/>
              <a:t>Experiments in social psychology show that subjects are more likely to give rewards to those with the same label than to those with other labels (ex: Blue or Red), even when choices are anonymous and have no impact on own payoffs.</a:t>
            </a:r>
          </a:p>
          <a:p>
            <a:endParaRPr lang="en-US" dirty="0"/>
          </a:p>
          <a:p>
            <a:endParaRPr lang="en-US" dirty="0"/>
          </a:p>
          <a:p>
            <a:r>
              <a:rPr lang="en-US" sz="1800" dirty="0">
                <a:hlinkClick r:id="rId2"/>
              </a:rPr>
              <a:t>https://en.wikibooks.org/wiki/Bestiary_of_Behavioral_Economics/Trust_Game</a:t>
            </a:r>
            <a:endParaRPr lang="en-US" sz="1800" dirty="0"/>
          </a:p>
          <a:p>
            <a:endParaRPr lang="en-US" sz="1800" dirty="0"/>
          </a:p>
        </p:txBody>
      </p:sp>
    </p:spTree>
    <p:extLst>
      <p:ext uri="{BB962C8B-B14F-4D97-AF65-F5344CB8AC3E}">
        <p14:creationId xmlns:p14="http://schemas.microsoft.com/office/powerpoint/2010/main" val="10089394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Self-perceived objectivity</a:t>
            </a:r>
          </a:p>
        </p:txBody>
      </p:sp>
      <p:sp>
        <p:nvSpPr>
          <p:cNvPr id="3" name="Content Placeholder 2"/>
          <p:cNvSpPr>
            <a:spLocks noGrp="1"/>
          </p:cNvSpPr>
          <p:nvPr>
            <p:ph idx="1"/>
          </p:nvPr>
        </p:nvSpPr>
        <p:spPr/>
        <p:txBody>
          <a:bodyPr>
            <a:normAutofit fontScale="92500"/>
          </a:bodyPr>
          <a:lstStyle/>
          <a:p>
            <a:r>
              <a:rPr lang="en-US" dirty="0"/>
              <a:t>A sense of personal objectivity gives rise to an </a:t>
            </a:r>
            <a:br>
              <a:rPr lang="en-US" dirty="0"/>
            </a:br>
            <a:r>
              <a:rPr lang="en-US" dirty="0"/>
              <a:t>‘</a:t>
            </a:r>
            <a:r>
              <a:rPr lang="en-US" b="1" dirty="0">
                <a:solidFill>
                  <a:schemeClr val="accent1"/>
                </a:solidFill>
              </a:rPr>
              <a:t>I think it, therefore it’s true</a:t>
            </a:r>
            <a:r>
              <a:rPr lang="en-US" dirty="0"/>
              <a:t>’ mindset, which increases people’s confidence in the validity of stereotypic beliefs, thoughts, and intuitions they have, and therefore increases their likelihood of acting on them.</a:t>
            </a:r>
          </a:p>
          <a:p>
            <a:r>
              <a:rPr lang="en-US" dirty="0"/>
              <a:t>When people feel objective, their hiring judgments should be relatively more influenced by stereotypic beliefs and thoughts.</a:t>
            </a:r>
          </a:p>
        </p:txBody>
      </p:sp>
    </p:spTree>
    <p:extLst>
      <p:ext uri="{BB962C8B-B14F-4D97-AF65-F5344CB8AC3E}">
        <p14:creationId xmlns:p14="http://schemas.microsoft.com/office/powerpoint/2010/main" val="3723237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p:txBody>
          <a:bodyPr>
            <a:normAutofit/>
          </a:bodyPr>
          <a:lstStyle/>
          <a:p>
            <a:r>
              <a:rPr lang="en-US" dirty="0"/>
              <a:t>Feeling objective appears to makes people more likely to act on their stereotypic biases.</a:t>
            </a:r>
          </a:p>
          <a:p>
            <a:r>
              <a:rPr lang="en-US" dirty="0"/>
              <a:t>Decision-makers who endorsed stereotypic beliefs.</a:t>
            </a:r>
          </a:p>
          <a:p>
            <a:r>
              <a:rPr lang="en-US" dirty="0"/>
              <a:t>Anonymous job applications appear as an attractive policy instrument to combat </a:t>
            </a:r>
            <a:r>
              <a:rPr lang="cs-CZ" dirty="0"/>
              <a:t>hiring discrimination</a:t>
            </a:r>
            <a:r>
              <a:rPr lang="en-US" dirty="0"/>
              <a:t> (particularly in public sector)</a:t>
            </a:r>
            <a:r>
              <a:rPr lang="cs-CZ" dirty="0"/>
              <a:t>.</a:t>
            </a:r>
            <a:endParaRPr lang="en-US" dirty="0"/>
          </a:p>
          <a:p>
            <a:endParaRPr lang="en-US" dirty="0"/>
          </a:p>
        </p:txBody>
      </p:sp>
    </p:spTree>
    <p:extLst>
      <p:ext uri="{BB962C8B-B14F-4D97-AF65-F5344CB8AC3E}">
        <p14:creationId xmlns:p14="http://schemas.microsoft.com/office/powerpoint/2010/main" val="33062535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226370"/>
          </a:xfrm>
        </p:spPr>
        <p:txBody>
          <a:bodyPr>
            <a:normAutofit/>
          </a:bodyPr>
          <a:lstStyle/>
          <a:p>
            <a:r>
              <a:rPr lang="en-GB" sz="2800" dirty="0"/>
              <a:t>The anonymous job application can be used to remove discrimination in the hiring process. What determines the success of the program for minority applicants?</a:t>
            </a:r>
            <a:br>
              <a:rPr lang="en-US" sz="2800" dirty="0"/>
            </a:br>
            <a:endParaRPr lang="en-US" sz="2800" dirty="0"/>
          </a:p>
        </p:txBody>
      </p:sp>
      <p:sp>
        <p:nvSpPr>
          <p:cNvPr id="3" name="Content Placeholder 2"/>
          <p:cNvSpPr>
            <a:spLocks noGrp="1"/>
          </p:cNvSpPr>
          <p:nvPr>
            <p:ph idx="1"/>
          </p:nvPr>
        </p:nvSpPr>
        <p:spPr>
          <a:xfrm>
            <a:off x="457200" y="2780928"/>
            <a:ext cx="8229600" cy="3301827"/>
          </a:xfrm>
        </p:spPr>
        <p:txBody>
          <a:bodyPr>
            <a:normAutofit/>
          </a:bodyPr>
          <a:lstStyle/>
          <a:p>
            <a:pPr marL="514350" lvl="0" indent="-514350">
              <a:buFont typeface="+mj-lt"/>
              <a:buAutoNum type="alphaLcParenR"/>
            </a:pPr>
            <a:r>
              <a:rPr lang="en-GB" sz="2400" dirty="0"/>
              <a:t>The higher call-back rate.</a:t>
            </a:r>
            <a:endParaRPr lang="en-US" sz="2400" dirty="0"/>
          </a:p>
          <a:p>
            <a:pPr marL="514350" lvl="0" indent="-514350">
              <a:buFont typeface="+mj-lt"/>
              <a:buAutoNum type="alphaLcParenR"/>
            </a:pPr>
            <a:r>
              <a:rPr lang="en-GB" sz="2400" dirty="0"/>
              <a:t>The higher job offer rate.</a:t>
            </a:r>
            <a:endParaRPr lang="en-US" sz="2400" dirty="0"/>
          </a:p>
          <a:p>
            <a:pPr marL="514350" lvl="0" indent="-514350">
              <a:buFont typeface="+mj-lt"/>
              <a:buAutoNum type="alphaLcParenR"/>
            </a:pPr>
            <a:r>
              <a:rPr lang="en-GB" sz="2400" dirty="0"/>
              <a:t>The higher wage.</a:t>
            </a:r>
            <a:endParaRPr lang="en-US" sz="2400" dirty="0"/>
          </a:p>
          <a:p>
            <a:pPr marL="514350" lvl="0" indent="-514350">
              <a:buFont typeface="+mj-lt"/>
              <a:buAutoNum type="alphaLcParenR"/>
            </a:pPr>
            <a:r>
              <a:rPr lang="en-GB" sz="2400" dirty="0"/>
              <a:t>All of above  </a:t>
            </a:r>
            <a:endParaRPr lang="en-US" sz="2400" dirty="0"/>
          </a:p>
        </p:txBody>
      </p:sp>
    </p:spTree>
    <p:extLst>
      <p:ext uri="{BB962C8B-B14F-4D97-AF65-F5344CB8AC3E}">
        <p14:creationId xmlns:p14="http://schemas.microsoft.com/office/powerpoint/2010/main" val="22982012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 what situation anonymous job application cannot be used?</a:t>
            </a:r>
            <a:endParaRPr lang="cs-CZ" dirty="0"/>
          </a:p>
        </p:txBody>
      </p:sp>
    </p:spTree>
    <p:extLst>
      <p:ext uri="{BB962C8B-B14F-4D97-AF65-F5344CB8AC3E}">
        <p14:creationId xmlns:p14="http://schemas.microsoft.com/office/powerpoint/2010/main" val="2269741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315CC-F33F-7E94-F9C0-FB39F060EF3F}"/>
              </a:ext>
            </a:extLst>
          </p:cNvPr>
          <p:cNvSpPr>
            <a:spLocks noGrp="1"/>
          </p:cNvSpPr>
          <p:nvPr>
            <p:ph type="title"/>
          </p:nvPr>
        </p:nvSpPr>
        <p:spPr/>
        <p:txBody>
          <a:bodyPr>
            <a:normAutofit fontScale="90000"/>
          </a:bodyPr>
          <a:lstStyle/>
          <a:p>
            <a:r>
              <a:rPr lang="en-US" sz="4400" b="0" i="0" u="none" strike="noStrike" baseline="0" dirty="0">
                <a:solidFill>
                  <a:srgbClr val="000000"/>
                </a:solidFill>
                <a:latin typeface="CMSS10"/>
              </a:rPr>
              <a:t>Does group identification influence the capacity of people to trust each other?</a:t>
            </a:r>
            <a:endParaRPr lang="en-US" dirty="0"/>
          </a:p>
        </p:txBody>
      </p:sp>
      <p:sp>
        <p:nvSpPr>
          <p:cNvPr id="3" name="Content Placeholder 2">
            <a:extLst>
              <a:ext uri="{FF2B5EF4-FFF2-40B4-BE49-F238E27FC236}">
                <a16:creationId xmlns:a16="http://schemas.microsoft.com/office/drawing/2014/main" id="{53A6C0C5-A94F-093C-93BF-A0C16F39BA10}"/>
              </a:ext>
            </a:extLst>
          </p:cNvPr>
          <p:cNvSpPr>
            <a:spLocks noGrp="1"/>
          </p:cNvSpPr>
          <p:nvPr>
            <p:ph idx="1"/>
          </p:nvPr>
        </p:nvSpPr>
        <p:spPr>
          <a:xfrm>
            <a:off x="457200" y="1484784"/>
            <a:ext cx="8229600" cy="4680520"/>
          </a:xfrm>
        </p:spPr>
        <p:txBody>
          <a:bodyPr>
            <a:normAutofit/>
          </a:bodyPr>
          <a:lstStyle/>
          <a:p>
            <a:pPr marL="0" indent="0" algn="l">
              <a:buNone/>
            </a:pPr>
            <a:r>
              <a:rPr lang="en-US" sz="1800" dirty="0">
                <a:solidFill>
                  <a:srgbClr val="000000"/>
                </a:solidFill>
                <a:latin typeface="CMSS10"/>
              </a:rPr>
              <a:t>- Trust game experiment with subjects randomly assigned to two groups </a:t>
            </a:r>
            <a:r>
              <a:rPr lang="en-US" sz="1800" b="0" i="0" u="none" strike="noStrike" baseline="0" dirty="0">
                <a:latin typeface="CMSS10"/>
              </a:rPr>
              <a:t>just defined by color labels (Blue/Red).</a:t>
            </a:r>
            <a:endParaRPr lang="en-US" sz="1800" dirty="0">
              <a:solidFill>
                <a:srgbClr val="000000"/>
              </a:solidFill>
              <a:latin typeface="CMSS10"/>
            </a:endParaRPr>
          </a:p>
          <a:p>
            <a:pPr marL="0" indent="0" algn="l">
              <a:buNone/>
            </a:pPr>
            <a:endParaRPr lang="en-US" sz="1800" b="0" i="0" u="none" strike="noStrike" baseline="0" dirty="0">
              <a:solidFill>
                <a:srgbClr val="000000"/>
              </a:solidFill>
              <a:latin typeface="CMSS10"/>
            </a:endParaRPr>
          </a:p>
          <a:p>
            <a:pPr marL="0" indent="0" algn="l">
              <a:buNone/>
            </a:pPr>
            <a:r>
              <a:rPr lang="en-US" sz="1800" b="0" i="0" u="none" strike="noStrike" baseline="0" dirty="0">
                <a:solidFill>
                  <a:srgbClr val="000000"/>
                </a:solidFill>
                <a:latin typeface="CMSS10"/>
              </a:rPr>
              <a:t>Summary of results:</a:t>
            </a:r>
          </a:p>
          <a:p>
            <a:pPr marL="0" indent="0" algn="l">
              <a:buNone/>
            </a:pPr>
            <a:r>
              <a:rPr lang="en-US" sz="1800" b="0" i="0" u="none" strike="noStrike" baseline="0" dirty="0">
                <a:solidFill>
                  <a:srgbClr val="000000"/>
                </a:solidFill>
                <a:latin typeface="CMSS10"/>
              </a:rPr>
              <a:t>1 The creation of groups did not aﬀect mean giving rates to in-groups. </a:t>
            </a:r>
          </a:p>
          <a:p>
            <a:pPr marL="0" indent="0" algn="l">
              <a:buNone/>
            </a:pPr>
            <a:r>
              <a:rPr lang="en-US" sz="1800" b="0" i="0" u="none" strike="noStrike" baseline="0" dirty="0">
                <a:solidFill>
                  <a:srgbClr val="000000"/>
                </a:solidFill>
                <a:latin typeface="CMSS10"/>
              </a:rPr>
              <a:t>2 The creation of groups reduced mean giving rates to out-groups.</a:t>
            </a:r>
          </a:p>
          <a:p>
            <a:pPr marL="0" indent="0" algn="l">
              <a:buNone/>
            </a:pPr>
            <a:r>
              <a:rPr lang="en-US" sz="1800" b="0" i="0" u="none" strike="noStrike" baseline="0" dirty="0">
                <a:solidFill>
                  <a:srgbClr val="000000"/>
                </a:solidFill>
                <a:latin typeface="CMSS10"/>
              </a:rPr>
              <a:t>3 The creation of groups reduced mean return rates to out-groups.</a:t>
            </a:r>
          </a:p>
          <a:p>
            <a:pPr marL="0" indent="0" algn="l">
              <a:buNone/>
            </a:pPr>
            <a:r>
              <a:rPr lang="en-US" sz="1800" b="0" i="0" u="none" strike="noStrike" baseline="0" dirty="0">
                <a:solidFill>
                  <a:srgbClr val="000000"/>
                </a:solidFill>
                <a:latin typeface="CMSS10"/>
              </a:rPr>
              <a:t>4 People place a monetary value on their own group membership which exceeds the advantages of belonging to that group (the experiment allows subjects to trade their membership).</a:t>
            </a:r>
          </a:p>
          <a:p>
            <a:pPr marL="0" indent="0" algn="l">
              <a:buNone/>
            </a:pPr>
            <a:endParaRPr lang="en-US" sz="1800" b="0" i="0" u="none" strike="noStrike" baseline="0" dirty="0">
              <a:solidFill>
                <a:srgbClr val="000000"/>
              </a:solidFill>
              <a:latin typeface="CMSS10"/>
            </a:endParaRPr>
          </a:p>
          <a:p>
            <a:pPr marL="0" indent="0" algn="l">
              <a:buNone/>
            </a:pPr>
            <a:r>
              <a:rPr lang="en-US" sz="1800" b="0" i="0" u="none" strike="noStrike" baseline="0" dirty="0">
                <a:solidFill>
                  <a:srgbClr val="000000"/>
                </a:solidFill>
                <a:latin typeface="CMSS10"/>
              </a:rPr>
              <a:t>To sum up, the minimal creation of groups is sufficient to produce in-group bias, i.e. the tendency to </a:t>
            </a:r>
            <a:r>
              <a:rPr lang="en-US" sz="1800" b="0" i="0" u="none" strike="noStrike" baseline="0" dirty="0" err="1">
                <a:solidFill>
                  <a:srgbClr val="000000"/>
                </a:solidFill>
                <a:latin typeface="CMSS10"/>
              </a:rPr>
              <a:t>favour</a:t>
            </a:r>
            <a:r>
              <a:rPr lang="en-US" sz="1800" b="0" i="0" u="none" strike="noStrike" baseline="0" dirty="0">
                <a:solidFill>
                  <a:srgbClr val="000000"/>
                </a:solidFill>
                <a:latin typeface="CMSS10"/>
              </a:rPr>
              <a:t> the in-groups over the out-groups, in the form of a negative discrimination. However, being a member of a group yields a distinct additional psychological benefit.</a:t>
            </a:r>
            <a:endParaRPr lang="en-US" dirty="0"/>
          </a:p>
        </p:txBody>
      </p:sp>
      <p:sp>
        <p:nvSpPr>
          <p:cNvPr id="7" name="TextBox 6">
            <a:extLst>
              <a:ext uri="{FF2B5EF4-FFF2-40B4-BE49-F238E27FC236}">
                <a16:creationId xmlns:a16="http://schemas.microsoft.com/office/drawing/2014/main" id="{5E49D356-7C0C-6AF9-6E8C-2D2F0534C5BE}"/>
              </a:ext>
            </a:extLst>
          </p:cNvPr>
          <p:cNvSpPr txBox="1"/>
          <p:nvPr/>
        </p:nvSpPr>
        <p:spPr>
          <a:xfrm>
            <a:off x="457200" y="6165304"/>
            <a:ext cx="8640960" cy="1477328"/>
          </a:xfrm>
          <a:prstGeom prst="rect">
            <a:avLst/>
          </a:prstGeom>
          <a:noFill/>
        </p:spPr>
        <p:txBody>
          <a:bodyPr wrap="square">
            <a:spAutoFit/>
          </a:bodyPr>
          <a:lstStyle/>
          <a:p>
            <a:pPr algn="l"/>
            <a:r>
              <a:rPr lang="en-US" b="0" i="1" dirty="0">
                <a:solidFill>
                  <a:srgbClr val="5A6369"/>
                </a:solidFill>
                <a:effectLst/>
                <a:latin typeface="KingsBureauGrotFiveOne"/>
              </a:rPr>
              <a:t>‘The value of groups’ (Shaun Hargreaves Heap and Daniel J. </a:t>
            </a:r>
            <a:r>
              <a:rPr lang="en-US" b="0" i="1" dirty="0" err="1">
                <a:solidFill>
                  <a:srgbClr val="5A6369"/>
                </a:solidFill>
                <a:effectLst/>
                <a:latin typeface="KingsBureauGrotFiveOne"/>
              </a:rPr>
              <a:t>Zizzo</a:t>
            </a:r>
            <a:r>
              <a:rPr lang="en-US" b="0" i="1" dirty="0">
                <a:solidFill>
                  <a:srgbClr val="5A6369"/>
                </a:solidFill>
                <a:effectLst/>
                <a:latin typeface="KingsBureauGrotFiveOne"/>
              </a:rPr>
              <a:t>), </a:t>
            </a:r>
            <a:r>
              <a:rPr lang="en-US" b="0" i="0" dirty="0">
                <a:solidFill>
                  <a:srgbClr val="5A6369"/>
                </a:solidFill>
                <a:effectLst/>
                <a:latin typeface="KingsBureauGrotThreeSeven"/>
              </a:rPr>
              <a:t>American Economic Review</a:t>
            </a:r>
            <a:r>
              <a:rPr lang="en-US" b="0" i="1" dirty="0">
                <a:solidFill>
                  <a:srgbClr val="5A6369"/>
                </a:solidFill>
                <a:effectLst/>
                <a:latin typeface="KingsBureauGrotFiveOne"/>
              </a:rPr>
              <a:t>, 99, March 2009, 295-323. or </a:t>
            </a:r>
            <a:r>
              <a:rPr lang="en-US" b="0" i="1" dirty="0">
                <a:solidFill>
                  <a:srgbClr val="5A6369"/>
                </a:solidFill>
                <a:effectLst/>
                <a:latin typeface="KingsBureauGrotFiveOne"/>
                <a:hlinkClick r:id="rId2"/>
              </a:rPr>
              <a:t>https://www.youtube.com/watch?v=6_d-d1UJzq8</a:t>
            </a:r>
            <a:endParaRPr lang="en-US" b="0" i="1" dirty="0">
              <a:solidFill>
                <a:srgbClr val="5A6369"/>
              </a:solidFill>
              <a:effectLst/>
              <a:latin typeface="KingsBureauGrotFiveOne"/>
            </a:endParaRPr>
          </a:p>
          <a:p>
            <a:pPr algn="l"/>
            <a:endParaRPr lang="en-US" b="0" i="0" dirty="0">
              <a:solidFill>
                <a:srgbClr val="5A6369"/>
              </a:solidFill>
              <a:effectLst/>
              <a:latin typeface="KingsBureauGrotFiveOne"/>
            </a:endParaRPr>
          </a:p>
          <a:p>
            <a:br>
              <a:rPr lang="en-US" dirty="0"/>
            </a:br>
            <a:endParaRPr lang="en-US" dirty="0"/>
          </a:p>
        </p:txBody>
      </p:sp>
    </p:spTree>
    <p:extLst>
      <p:ext uri="{BB962C8B-B14F-4D97-AF65-F5344CB8AC3E}">
        <p14:creationId xmlns:p14="http://schemas.microsoft.com/office/powerpoint/2010/main" val="2900873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215D6-81C2-4D10-8C73-1907ACC2E95D}"/>
              </a:ext>
            </a:extLst>
          </p:cNvPr>
          <p:cNvSpPr>
            <a:spLocks noGrp="1"/>
          </p:cNvSpPr>
          <p:nvPr>
            <p:ph type="title"/>
          </p:nvPr>
        </p:nvSpPr>
        <p:spPr/>
        <p:txBody>
          <a:bodyPr/>
          <a:lstStyle/>
          <a:p>
            <a:endParaRPr lang="en-US"/>
          </a:p>
        </p:txBody>
      </p:sp>
      <p:pic>
        <p:nvPicPr>
          <p:cNvPr id="5" name="Picture 4">
            <a:extLst>
              <a:ext uri="{FF2B5EF4-FFF2-40B4-BE49-F238E27FC236}">
                <a16:creationId xmlns:a16="http://schemas.microsoft.com/office/drawing/2014/main" id="{41E5D431-AD54-44C3-96EE-0AED951D590D}"/>
              </a:ext>
            </a:extLst>
          </p:cNvPr>
          <p:cNvPicPr>
            <a:picLocks noChangeAspect="1"/>
          </p:cNvPicPr>
          <p:nvPr/>
        </p:nvPicPr>
        <p:blipFill>
          <a:blip r:embed="rId3"/>
          <a:stretch>
            <a:fillRect/>
          </a:stretch>
        </p:blipFill>
        <p:spPr>
          <a:xfrm>
            <a:off x="0" y="188640"/>
            <a:ext cx="9144000" cy="5847482"/>
          </a:xfrm>
          <a:prstGeom prst="rect">
            <a:avLst/>
          </a:prstGeom>
        </p:spPr>
      </p:pic>
      <p:sp>
        <p:nvSpPr>
          <p:cNvPr id="7" name="TextBox 6">
            <a:extLst>
              <a:ext uri="{FF2B5EF4-FFF2-40B4-BE49-F238E27FC236}">
                <a16:creationId xmlns:a16="http://schemas.microsoft.com/office/drawing/2014/main" id="{DA811EC6-FEFA-473D-A116-C6D9DFD83B64}"/>
              </a:ext>
            </a:extLst>
          </p:cNvPr>
          <p:cNvSpPr txBox="1"/>
          <p:nvPr/>
        </p:nvSpPr>
        <p:spPr>
          <a:xfrm>
            <a:off x="215516" y="6398696"/>
            <a:ext cx="8712968" cy="369332"/>
          </a:xfrm>
          <a:prstGeom prst="rect">
            <a:avLst/>
          </a:prstGeom>
          <a:noFill/>
        </p:spPr>
        <p:txBody>
          <a:bodyPr wrap="square">
            <a:spAutoFit/>
          </a:bodyPr>
          <a:lstStyle/>
          <a:p>
            <a:r>
              <a:rPr lang="en-US" dirty="0"/>
              <a:t>http://www.ted.com/talks/james_a_white_sr_the_little_problem_i_had_renting_a_house</a:t>
            </a:r>
          </a:p>
        </p:txBody>
      </p:sp>
    </p:spTree>
    <p:extLst>
      <p:ext uri="{BB962C8B-B14F-4D97-AF65-F5344CB8AC3E}">
        <p14:creationId xmlns:p14="http://schemas.microsoft.com/office/powerpoint/2010/main" val="2427267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Ethnic minorities in Europe</a:t>
            </a:r>
          </a:p>
        </p:txBody>
      </p:sp>
      <p:sp>
        <p:nvSpPr>
          <p:cNvPr id="3" name="Content Placeholder 2"/>
          <p:cNvSpPr>
            <a:spLocks noGrp="1"/>
          </p:cNvSpPr>
          <p:nvPr>
            <p:ph idx="1"/>
          </p:nvPr>
        </p:nvSpPr>
        <p:spPr>
          <a:xfrm>
            <a:off x="457200" y="1600200"/>
            <a:ext cx="8507288" cy="4525963"/>
          </a:xfrm>
        </p:spPr>
        <p:txBody>
          <a:bodyPr>
            <a:normAutofit fontScale="92500" lnSpcReduction="10000"/>
          </a:bodyPr>
          <a:lstStyle/>
          <a:p>
            <a:r>
              <a:rPr lang="en-US" dirty="0"/>
              <a:t>Europe is an ethnically diverse continent</a:t>
            </a:r>
            <a:br>
              <a:rPr lang="en-US" dirty="0"/>
            </a:br>
            <a:r>
              <a:rPr lang="en-US" dirty="0"/>
              <a:t>‘</a:t>
            </a:r>
            <a:r>
              <a:rPr lang="sk-SK" i="1" dirty="0" err="1"/>
              <a:t>United</a:t>
            </a:r>
            <a:r>
              <a:rPr lang="sk-SK" i="1" dirty="0"/>
              <a:t> in </a:t>
            </a:r>
            <a:r>
              <a:rPr lang="sk-SK" i="1" dirty="0" err="1"/>
              <a:t>Diversity</a:t>
            </a:r>
            <a:r>
              <a:rPr lang="en-US" i="1" dirty="0"/>
              <a:t>’ </a:t>
            </a:r>
            <a:r>
              <a:rPr lang="en-US" dirty="0"/>
              <a:t>– official EU Motto (since 2000)</a:t>
            </a:r>
          </a:p>
          <a:p>
            <a:r>
              <a:rPr lang="en-US" dirty="0"/>
              <a:t>There is no agreed definition of what constitutes an ethnic group. </a:t>
            </a:r>
          </a:p>
          <a:p>
            <a:r>
              <a:rPr lang="en-US" dirty="0"/>
              <a:t>Defined by a collective name, shared myths, and cultural characteristics, such as language, religion, traditions and customs that distinguish a given group from others. </a:t>
            </a:r>
          </a:p>
          <a:p>
            <a:r>
              <a:rPr lang="en-US" dirty="0"/>
              <a:t>Group membership is a matter of individual choice and not determined by the state.</a:t>
            </a:r>
          </a:p>
        </p:txBody>
      </p:sp>
    </p:spTree>
    <p:extLst>
      <p:ext uri="{BB962C8B-B14F-4D97-AF65-F5344CB8AC3E}">
        <p14:creationId xmlns:p14="http://schemas.microsoft.com/office/powerpoint/2010/main" val="224490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1143000"/>
          </a:xfrm>
        </p:spPr>
        <p:txBody>
          <a:bodyPr>
            <a:normAutofit fontScale="90000"/>
          </a:bodyPr>
          <a:lstStyle/>
          <a:p>
            <a:r>
              <a:rPr lang="en-US" dirty="0"/>
              <a:t>Where do Europe’s </a:t>
            </a:r>
            <a:br>
              <a:rPr lang="en-US" dirty="0"/>
            </a:br>
            <a:r>
              <a:rPr lang="en-US" dirty="0"/>
              <a:t>ethnic minorities come from? </a:t>
            </a:r>
            <a:endParaRPr lang="sk-SK"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1" y="1484784"/>
            <a:ext cx="6778327" cy="5222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3158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Identification of minorities</a:t>
            </a:r>
          </a:p>
        </p:txBody>
      </p:sp>
      <p:sp>
        <p:nvSpPr>
          <p:cNvPr id="3" name="Content Placeholder 2"/>
          <p:cNvSpPr>
            <a:spLocks noGrp="1"/>
          </p:cNvSpPr>
          <p:nvPr>
            <p:ph idx="1"/>
          </p:nvPr>
        </p:nvSpPr>
        <p:spPr/>
        <p:txBody>
          <a:bodyPr/>
          <a:lstStyle/>
          <a:p>
            <a:r>
              <a:rPr lang="en-US" dirty="0"/>
              <a:t>In Eastern European countries the term </a:t>
            </a:r>
            <a:r>
              <a:rPr lang="en-US" b="1" dirty="0">
                <a:solidFill>
                  <a:srgbClr val="0070C0"/>
                </a:solidFill>
              </a:rPr>
              <a:t>nationality</a:t>
            </a:r>
            <a:r>
              <a:rPr lang="en-US" dirty="0"/>
              <a:t> has the meaning of ethnicity.</a:t>
            </a:r>
          </a:p>
          <a:p>
            <a:r>
              <a:rPr lang="en-US" dirty="0"/>
              <a:t>In Western Europe nationality is a </a:t>
            </a:r>
            <a:br>
              <a:rPr lang="en-US" dirty="0"/>
            </a:br>
            <a:r>
              <a:rPr lang="en-US" dirty="0"/>
              <a:t>synonym of </a:t>
            </a:r>
            <a:r>
              <a:rPr lang="en-US" b="1" dirty="0">
                <a:solidFill>
                  <a:srgbClr val="0070C0"/>
                </a:solidFill>
              </a:rPr>
              <a:t>citizenship</a:t>
            </a:r>
            <a:r>
              <a:rPr lang="en-US" b="1" dirty="0"/>
              <a:t>.</a:t>
            </a:r>
          </a:p>
          <a:p>
            <a:r>
              <a:rPr lang="en-US" dirty="0"/>
              <a:t>Self-identification	</a:t>
            </a:r>
          </a:p>
          <a:p>
            <a:r>
              <a:rPr lang="en-US" dirty="0"/>
              <a:t>In the empirical field the definition of ethnic minority is by the </a:t>
            </a:r>
            <a:r>
              <a:rPr lang="en-US" b="1" dirty="0">
                <a:solidFill>
                  <a:srgbClr val="0070C0"/>
                </a:solidFill>
              </a:rPr>
              <a:t>country of origin</a:t>
            </a:r>
            <a:r>
              <a:rPr lang="en-US" dirty="0">
                <a:solidFill>
                  <a:srgbClr val="0070C0"/>
                </a:solidFill>
              </a:rPr>
              <a:t> </a:t>
            </a:r>
            <a:r>
              <a:rPr lang="en-US" dirty="0"/>
              <a:t>(birth).</a:t>
            </a:r>
          </a:p>
          <a:p>
            <a:r>
              <a:rPr lang="en-US" b="1" dirty="0">
                <a:solidFill>
                  <a:srgbClr val="0070C0"/>
                </a:solidFill>
              </a:rPr>
              <a:t>Language</a:t>
            </a:r>
            <a:r>
              <a:rPr lang="en-US" b="1" dirty="0"/>
              <a:t> </a:t>
            </a:r>
            <a:r>
              <a:rPr lang="en-US" dirty="0"/>
              <a:t>spoken at home. </a:t>
            </a:r>
          </a:p>
        </p:txBody>
      </p:sp>
    </p:spTree>
    <p:extLst>
      <p:ext uri="{BB962C8B-B14F-4D97-AF65-F5344CB8AC3E}">
        <p14:creationId xmlns:p14="http://schemas.microsoft.com/office/powerpoint/2010/main" val="2947864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3323</TotalTime>
  <Words>2987</Words>
  <Application>Microsoft Office PowerPoint</Application>
  <PresentationFormat>On-screen Show (4:3)</PresentationFormat>
  <Paragraphs>309</Paragraphs>
  <Slides>43</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43</vt:i4>
      </vt:variant>
    </vt:vector>
  </HeadingPairs>
  <TitlesOfParts>
    <vt:vector size="52" baseType="lpstr">
      <vt:lpstr>Arial</vt:lpstr>
      <vt:lpstr>Calibri</vt:lpstr>
      <vt:lpstr>Cambria Math</vt:lpstr>
      <vt:lpstr>CMSS10</vt:lpstr>
      <vt:lpstr>KingsBureauGrotFiveOne</vt:lpstr>
      <vt:lpstr>KingsBureauGrotThreeSeven</vt:lpstr>
      <vt:lpstr>Verdana</vt:lpstr>
      <vt:lpstr>Wingdings</vt:lpstr>
      <vt:lpstr>Office Theme</vt:lpstr>
      <vt:lpstr>Applied Research in Public Policy Making Fall 2024</vt:lpstr>
      <vt:lpstr>Outline</vt:lpstr>
      <vt:lpstr>Introduction</vt:lpstr>
      <vt:lpstr>Minimal group assignment can affect behavior</vt:lpstr>
      <vt:lpstr>Does group identification influence the capacity of people to trust each other?</vt:lpstr>
      <vt:lpstr>PowerPoint Presentation</vt:lpstr>
      <vt:lpstr>Ethnic minorities in Europe</vt:lpstr>
      <vt:lpstr>Where do Europe’s  ethnic minorities come from? </vt:lpstr>
      <vt:lpstr>Identification of minorities</vt:lpstr>
      <vt:lpstr>Limited evidence on ethnic minority</vt:lpstr>
      <vt:lpstr>Statistics on Roma population [2005]</vt:lpstr>
      <vt:lpstr>Theories of discrimination</vt:lpstr>
      <vt:lpstr>Discrimination at the group level.</vt:lpstr>
      <vt:lpstr>The cost of discrimination</vt:lpstr>
      <vt:lpstr>Policy responses</vt:lpstr>
      <vt:lpstr>PowerPoint Presentation</vt:lpstr>
      <vt:lpstr>How do we measure discrimination?</vt:lpstr>
      <vt:lpstr>The hiring process and discrimination.</vt:lpstr>
      <vt:lpstr>Is this a discriminatory employer?</vt:lpstr>
      <vt:lpstr>Study 1: Discrimination against Female Migrants Wearing Headscarves </vt:lpstr>
      <vt:lpstr>Motivation</vt:lpstr>
      <vt:lpstr>PowerPoint Presentation</vt:lpstr>
      <vt:lpstr>Theoretical Background</vt:lpstr>
      <vt:lpstr>Research Design</vt:lpstr>
      <vt:lpstr>Research Design</vt:lpstr>
      <vt:lpstr>Main findings</vt:lpstr>
      <vt:lpstr>PowerPoint Presentation</vt:lpstr>
      <vt:lpstr>Study 2: Language skills and  hiring discrimination</vt:lpstr>
      <vt:lpstr>PowerPoint Presentation</vt:lpstr>
      <vt:lpstr>Study 3: Testing Discrimination against Workers with Visible Tattoos: Experimental Evidence from Germany Daviti Jibuti (2017)</vt:lpstr>
      <vt:lpstr>Anonymous job applications in Europe</vt:lpstr>
      <vt:lpstr>Anonymous application from German experiment</vt:lpstr>
      <vt:lpstr>Debate</vt:lpstr>
      <vt:lpstr>Anonymous job applications</vt:lpstr>
      <vt:lpstr>Practical implementation</vt:lpstr>
      <vt:lpstr>Not all information can be removed</vt:lpstr>
      <vt:lpstr>PowerPoint Presentation</vt:lpstr>
      <vt:lpstr>Study 4: Gender bias in the  symphony orchestra</vt:lpstr>
      <vt:lpstr>Proportion of female musicians in the top five symphony orchestras in the United States  </vt:lpstr>
      <vt:lpstr>Self-perceived objectivity</vt:lpstr>
      <vt:lpstr>Conclusion</vt:lpstr>
      <vt:lpstr>The anonymous job application can be used to remove discrimination in the hiring process. What determines the success of the program for minority applicants? </vt:lpstr>
      <vt:lpstr>In what situation anonymous job application cannot be used?</vt:lpstr>
    </vt:vector>
  </TitlesOfParts>
  <Company>NO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MG</dc:creator>
  <cp:lastModifiedBy>Martin Guzi</cp:lastModifiedBy>
  <cp:revision>162</cp:revision>
  <cp:lastPrinted>2018-09-24T11:45:31Z</cp:lastPrinted>
  <dcterms:created xsi:type="dcterms:W3CDTF">2014-03-10T00:27:23Z</dcterms:created>
  <dcterms:modified xsi:type="dcterms:W3CDTF">2024-10-14T10:00:25Z</dcterms:modified>
</cp:coreProperties>
</file>