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334" r:id="rId2"/>
    <p:sldId id="352" r:id="rId3"/>
    <p:sldId id="309" r:id="rId4"/>
    <p:sldId id="353" r:id="rId5"/>
    <p:sldId id="321" r:id="rId6"/>
    <p:sldId id="322" r:id="rId7"/>
    <p:sldId id="312" r:id="rId8"/>
    <p:sldId id="313" r:id="rId9"/>
    <p:sldId id="358" r:id="rId10"/>
    <p:sldId id="357" r:id="rId11"/>
    <p:sldId id="342" r:id="rId12"/>
    <p:sldId id="340" r:id="rId13"/>
    <p:sldId id="339" r:id="rId14"/>
    <p:sldId id="354" r:id="rId15"/>
    <p:sldId id="315" r:id="rId16"/>
    <p:sldId id="344" r:id="rId17"/>
    <p:sldId id="319" r:id="rId18"/>
    <p:sldId id="320" r:id="rId19"/>
    <p:sldId id="324" r:id="rId20"/>
    <p:sldId id="323" r:id="rId21"/>
    <p:sldId id="347" r:id="rId22"/>
    <p:sldId id="341" r:id="rId23"/>
    <p:sldId id="256" r:id="rId24"/>
    <p:sldId id="258" r:id="rId25"/>
    <p:sldId id="260" r:id="rId26"/>
    <p:sldId id="314" r:id="rId27"/>
    <p:sldId id="355" r:id="rId28"/>
    <p:sldId id="329" r:id="rId29"/>
    <p:sldId id="356" r:id="rId30"/>
    <p:sldId id="330" r:id="rId31"/>
    <p:sldId id="332" r:id="rId32"/>
    <p:sldId id="359" r:id="rId33"/>
    <p:sldId id="335" r:id="rId34"/>
    <p:sldId id="343" r:id="rId35"/>
    <p:sldId id="274" r:id="rId36"/>
    <p:sldId id="276" r:id="rId37"/>
    <p:sldId id="350" r:id="rId38"/>
    <p:sldId id="300" r:id="rId39"/>
    <p:sldId id="308" r:id="rId40"/>
    <p:sldId id="291" r:id="rId41"/>
    <p:sldId id="282" r:id="rId42"/>
    <p:sldId id="348" r:id="rId43"/>
    <p:sldId id="349" r:id="rId44"/>
    <p:sldId id="281" r:id="rId45"/>
    <p:sldId id="301" r:id="rId46"/>
    <p:sldId id="346" r:id="rId47"/>
    <p:sldId id="292" r:id="rId48"/>
    <p:sldId id="295" r:id="rId49"/>
    <p:sldId id="283" r:id="rId50"/>
    <p:sldId id="285" r:id="rId51"/>
    <p:sldId id="325" r:id="rId52"/>
    <p:sldId id="351" r:id="rId53"/>
  </p:sldIdLst>
  <p:sldSz cx="9144000" cy="6858000" type="screen4x3"/>
  <p:notesSz cx="6735763" cy="9869488"/>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9DF337-6A45-44BF-AC75-166E81E3D777}" v="19" dt="2023-11-27T10:59:52.6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12" autoAdjust="0"/>
  </p:normalViewPr>
  <p:slideViewPr>
    <p:cSldViewPr>
      <p:cViewPr varScale="1">
        <p:scale>
          <a:sx n="114" d="100"/>
          <a:sy n="114" d="100"/>
        </p:scale>
        <p:origin x="1858" y="10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Guzi" userId="9c94691f-eac0-47a5-9145-7861125b65f7" providerId="ADAL" clId="{D99DF337-6A45-44BF-AC75-166E81E3D777}"/>
    <pc:docChg chg="undo custSel addSld delSld modSld sldOrd">
      <pc:chgData name="Martin Guzi" userId="9c94691f-eac0-47a5-9145-7861125b65f7" providerId="ADAL" clId="{D99DF337-6A45-44BF-AC75-166E81E3D777}" dt="2023-11-27T11:00:01.358" v="446" actId="1076"/>
      <pc:docMkLst>
        <pc:docMk/>
      </pc:docMkLst>
      <pc:sldChg chg="addSp delSp modSp add mod">
        <pc:chgData name="Martin Guzi" userId="9c94691f-eac0-47a5-9145-7861125b65f7" providerId="ADAL" clId="{D99DF337-6A45-44BF-AC75-166E81E3D777}" dt="2023-11-27T10:33:47.735" v="8"/>
        <pc:sldMkLst>
          <pc:docMk/>
          <pc:sldMk cId="3388795737" sldId="256"/>
        </pc:sldMkLst>
        <pc:spChg chg="mod">
          <ac:chgData name="Martin Guzi" userId="9c94691f-eac0-47a5-9145-7861125b65f7" providerId="ADAL" clId="{D99DF337-6A45-44BF-AC75-166E81E3D777}" dt="2023-11-27T10:33:47.735" v="8"/>
          <ac:spMkLst>
            <pc:docMk/>
            <pc:sldMk cId="3388795737" sldId="256"/>
            <ac:spMk id="2" creationId="{B0819541-509E-4A0F-81E6-800AD4226279}"/>
          </ac:spMkLst>
        </pc:spChg>
        <pc:spChg chg="del mod">
          <ac:chgData name="Martin Guzi" userId="9c94691f-eac0-47a5-9145-7861125b65f7" providerId="ADAL" clId="{D99DF337-6A45-44BF-AC75-166E81E3D777}" dt="2023-11-27T10:33:47.735" v="8"/>
          <ac:spMkLst>
            <pc:docMk/>
            <pc:sldMk cId="3388795737" sldId="256"/>
            <ac:spMk id="3" creationId="{1D535F8D-C5DB-46E7-AB20-6B7168F1C718}"/>
          </ac:spMkLst>
        </pc:spChg>
        <pc:spChg chg="add mod">
          <ac:chgData name="Martin Guzi" userId="9c94691f-eac0-47a5-9145-7861125b65f7" providerId="ADAL" clId="{D99DF337-6A45-44BF-AC75-166E81E3D777}" dt="2023-11-27T10:33:47.735" v="8"/>
          <ac:spMkLst>
            <pc:docMk/>
            <pc:sldMk cId="3388795737" sldId="256"/>
            <ac:spMk id="4" creationId="{C82ED070-05C9-4D50-A18E-FAD7CB37DA6C}"/>
          </ac:spMkLst>
        </pc:spChg>
        <pc:spChg chg="del mod">
          <ac:chgData name="Martin Guzi" userId="9c94691f-eac0-47a5-9145-7861125b65f7" providerId="ADAL" clId="{D99DF337-6A45-44BF-AC75-166E81E3D777}" dt="2023-11-27T10:33:42.901" v="7" actId="478"/>
          <ac:spMkLst>
            <pc:docMk/>
            <pc:sldMk cId="3388795737" sldId="256"/>
            <ac:spMk id="6" creationId="{E40AD2DA-D104-476A-9C23-8714AF9A644F}"/>
          </ac:spMkLst>
        </pc:spChg>
      </pc:sldChg>
      <pc:sldChg chg="addSp modSp add mod">
        <pc:chgData name="Martin Guzi" userId="9c94691f-eac0-47a5-9145-7861125b65f7" providerId="ADAL" clId="{D99DF337-6A45-44BF-AC75-166E81E3D777}" dt="2023-11-27T10:40:12.988" v="181" actId="20577"/>
        <pc:sldMkLst>
          <pc:docMk/>
          <pc:sldMk cId="3935970004" sldId="258"/>
        </pc:sldMkLst>
        <pc:spChg chg="mod">
          <ac:chgData name="Martin Guzi" userId="9c94691f-eac0-47a5-9145-7861125b65f7" providerId="ADAL" clId="{D99DF337-6A45-44BF-AC75-166E81E3D777}" dt="2023-11-27T10:34:51.256" v="42" actId="6549"/>
          <ac:spMkLst>
            <pc:docMk/>
            <pc:sldMk cId="3935970004" sldId="258"/>
            <ac:spMk id="2" creationId="{CB3688B1-9690-4988-B159-019DA57A3A13}"/>
          </ac:spMkLst>
        </pc:spChg>
        <pc:spChg chg="mod">
          <ac:chgData name="Martin Guzi" userId="9c94691f-eac0-47a5-9145-7861125b65f7" providerId="ADAL" clId="{D99DF337-6A45-44BF-AC75-166E81E3D777}" dt="2023-11-27T10:34:45.100" v="38" actId="21"/>
          <ac:spMkLst>
            <pc:docMk/>
            <pc:sldMk cId="3935970004" sldId="258"/>
            <ac:spMk id="3" creationId="{A59B39C2-A699-4F29-9908-5F3430DE4AD5}"/>
          </ac:spMkLst>
        </pc:spChg>
        <pc:spChg chg="add mod">
          <ac:chgData name="Martin Guzi" userId="9c94691f-eac0-47a5-9145-7861125b65f7" providerId="ADAL" clId="{D99DF337-6A45-44BF-AC75-166E81E3D777}" dt="2023-11-27T10:40:12.988" v="181" actId="20577"/>
          <ac:spMkLst>
            <pc:docMk/>
            <pc:sldMk cId="3935970004" sldId="258"/>
            <ac:spMk id="4" creationId="{C0F7A03F-2470-406E-B225-D55B6D12D317}"/>
          </ac:spMkLst>
        </pc:spChg>
        <pc:picChg chg="mod ord">
          <ac:chgData name="Martin Guzi" userId="9c94691f-eac0-47a5-9145-7861125b65f7" providerId="ADAL" clId="{D99DF337-6A45-44BF-AC75-166E81E3D777}" dt="2023-11-27T10:35:39.286" v="55" actId="1076"/>
          <ac:picMkLst>
            <pc:docMk/>
            <pc:sldMk cId="3935970004" sldId="258"/>
            <ac:picMk id="6" creationId="{63D862FD-3A7D-4CAD-B784-EAC351ADE856}"/>
          </ac:picMkLst>
        </pc:picChg>
      </pc:sldChg>
      <pc:sldChg chg="modSp add del mod">
        <pc:chgData name="Martin Guzi" userId="9c94691f-eac0-47a5-9145-7861125b65f7" providerId="ADAL" clId="{D99DF337-6A45-44BF-AC75-166E81E3D777}" dt="2023-11-27T10:35:46.833" v="58" actId="47"/>
        <pc:sldMkLst>
          <pc:docMk/>
          <pc:sldMk cId="1798104481" sldId="259"/>
        </pc:sldMkLst>
        <pc:spChg chg="mod">
          <ac:chgData name="Martin Guzi" userId="9c94691f-eac0-47a5-9145-7861125b65f7" providerId="ADAL" clId="{D99DF337-6A45-44BF-AC75-166E81E3D777}" dt="2023-11-27T10:35:15.417" v="46" actId="21"/>
          <ac:spMkLst>
            <pc:docMk/>
            <pc:sldMk cId="1798104481" sldId="259"/>
            <ac:spMk id="3" creationId="{0ED89DF5-44A9-4E07-8889-44514DDB5913}"/>
          </ac:spMkLst>
        </pc:spChg>
      </pc:sldChg>
      <pc:sldChg chg="addSp delSp modSp add mod">
        <pc:chgData name="Martin Guzi" userId="9c94691f-eac0-47a5-9145-7861125b65f7" providerId="ADAL" clId="{D99DF337-6A45-44BF-AC75-166E81E3D777}" dt="2023-11-27T10:44:44.253" v="347" actId="20577"/>
        <pc:sldMkLst>
          <pc:docMk/>
          <pc:sldMk cId="3816387189" sldId="260"/>
        </pc:sldMkLst>
        <pc:spChg chg="mod">
          <ac:chgData name="Martin Guzi" userId="9c94691f-eac0-47a5-9145-7861125b65f7" providerId="ADAL" clId="{D99DF337-6A45-44BF-AC75-166E81E3D777}" dt="2023-11-27T10:35:00.758" v="45"/>
          <ac:spMkLst>
            <pc:docMk/>
            <pc:sldMk cId="3816387189" sldId="260"/>
            <ac:spMk id="2" creationId="{72662BCC-F775-48EB-962C-E57FE9F6B7D1}"/>
          </ac:spMkLst>
        </pc:spChg>
        <pc:spChg chg="mod">
          <ac:chgData name="Martin Guzi" userId="9c94691f-eac0-47a5-9145-7861125b65f7" providerId="ADAL" clId="{D99DF337-6A45-44BF-AC75-166E81E3D777}" dt="2023-11-27T10:44:44.253" v="347" actId="20577"/>
          <ac:spMkLst>
            <pc:docMk/>
            <pc:sldMk cId="3816387189" sldId="260"/>
            <ac:spMk id="3" creationId="{406BF3E1-4BCF-4081-9270-BDCE20BD9D39}"/>
          </ac:spMkLst>
        </pc:spChg>
        <pc:spChg chg="add del mod">
          <ac:chgData name="Martin Guzi" userId="9c94691f-eac0-47a5-9145-7861125b65f7" providerId="ADAL" clId="{D99DF337-6A45-44BF-AC75-166E81E3D777}" dt="2023-11-27T10:35:00.758" v="45"/>
          <ac:spMkLst>
            <pc:docMk/>
            <pc:sldMk cId="3816387189" sldId="260"/>
            <ac:spMk id="4" creationId="{D0EF2C98-4809-4B5D-A6E1-20F7BD8C60DE}"/>
          </ac:spMkLst>
        </pc:spChg>
        <pc:spChg chg="add del mod">
          <ac:chgData name="Martin Guzi" userId="9c94691f-eac0-47a5-9145-7861125b65f7" providerId="ADAL" clId="{D99DF337-6A45-44BF-AC75-166E81E3D777}" dt="2023-11-27T10:35:00.758" v="45"/>
          <ac:spMkLst>
            <pc:docMk/>
            <pc:sldMk cId="3816387189" sldId="260"/>
            <ac:spMk id="5" creationId="{C030871D-1C17-4E47-8029-C03D1248F266}"/>
          </ac:spMkLst>
        </pc:spChg>
      </pc:sldChg>
      <pc:sldChg chg="add del">
        <pc:chgData name="Martin Guzi" userId="9c94691f-eac0-47a5-9145-7861125b65f7" providerId="ADAL" clId="{D99DF337-6A45-44BF-AC75-166E81E3D777}" dt="2023-11-27T10:44:49.938" v="348" actId="47"/>
        <pc:sldMkLst>
          <pc:docMk/>
          <pc:sldMk cId="4074277751" sldId="269"/>
        </pc:sldMkLst>
      </pc:sldChg>
      <pc:sldChg chg="ord">
        <pc:chgData name="Martin Guzi" userId="9c94691f-eac0-47a5-9145-7861125b65f7" providerId="ADAL" clId="{D99DF337-6A45-44BF-AC75-166E81E3D777}" dt="2023-11-27T10:46:52.450" v="353"/>
        <pc:sldMkLst>
          <pc:docMk/>
          <pc:sldMk cId="972624617" sldId="314"/>
        </pc:sldMkLst>
      </pc:sldChg>
      <pc:sldChg chg="del">
        <pc:chgData name="Martin Guzi" userId="9c94691f-eac0-47a5-9145-7861125b65f7" providerId="ADAL" clId="{D99DF337-6A45-44BF-AC75-166E81E3D777}" dt="2023-11-27T10:45:08.972" v="349" actId="2696"/>
        <pc:sldMkLst>
          <pc:docMk/>
          <pc:sldMk cId="3652449135" sldId="345"/>
        </pc:sldMkLst>
      </pc:sldChg>
      <pc:sldChg chg="modSp new mod">
        <pc:chgData name="Martin Guzi" userId="9c94691f-eac0-47a5-9145-7861125b65f7" providerId="ADAL" clId="{D99DF337-6A45-44BF-AC75-166E81E3D777}" dt="2023-11-27T10:49:10.623" v="436" actId="20577"/>
        <pc:sldMkLst>
          <pc:docMk/>
          <pc:sldMk cId="1130145686" sldId="355"/>
        </pc:sldMkLst>
        <pc:spChg chg="mod">
          <ac:chgData name="Martin Guzi" userId="9c94691f-eac0-47a5-9145-7861125b65f7" providerId="ADAL" clId="{D99DF337-6A45-44BF-AC75-166E81E3D777}" dt="2023-11-27T10:47:02.110" v="360" actId="404"/>
          <ac:spMkLst>
            <pc:docMk/>
            <pc:sldMk cId="1130145686" sldId="355"/>
            <ac:spMk id="2" creationId="{13DF4E25-962F-4AE7-AAD8-C21F00472084}"/>
          </ac:spMkLst>
        </pc:spChg>
        <pc:spChg chg="mod">
          <ac:chgData name="Martin Guzi" userId="9c94691f-eac0-47a5-9145-7861125b65f7" providerId="ADAL" clId="{D99DF337-6A45-44BF-AC75-166E81E3D777}" dt="2023-11-27T10:49:10.623" v="436" actId="20577"/>
          <ac:spMkLst>
            <pc:docMk/>
            <pc:sldMk cId="1130145686" sldId="355"/>
            <ac:spMk id="3" creationId="{3011BC70-F2CF-446B-BAC7-E708F9F62903}"/>
          </ac:spMkLst>
        </pc:spChg>
      </pc:sldChg>
      <pc:sldChg chg="new del">
        <pc:chgData name="Martin Guzi" userId="9c94691f-eac0-47a5-9145-7861125b65f7" providerId="ADAL" clId="{D99DF337-6A45-44BF-AC75-166E81E3D777}" dt="2023-11-27T10:46:43.451" v="351" actId="680"/>
        <pc:sldMkLst>
          <pc:docMk/>
          <pc:sldMk cId="3680220341" sldId="355"/>
        </pc:sldMkLst>
      </pc:sldChg>
      <pc:sldChg chg="addSp modSp new mod">
        <pc:chgData name="Martin Guzi" userId="9c94691f-eac0-47a5-9145-7861125b65f7" providerId="ADAL" clId="{D99DF337-6A45-44BF-AC75-166E81E3D777}" dt="2023-11-27T11:00:01.358" v="446" actId="1076"/>
        <pc:sldMkLst>
          <pc:docMk/>
          <pc:sldMk cId="99134017" sldId="356"/>
        </pc:sldMkLst>
        <pc:spChg chg="add mod">
          <ac:chgData name="Martin Guzi" userId="9c94691f-eac0-47a5-9145-7861125b65f7" providerId="ADAL" clId="{D99DF337-6A45-44BF-AC75-166E81E3D777}" dt="2023-11-27T11:00:01.358" v="446" actId="1076"/>
          <ac:spMkLst>
            <pc:docMk/>
            <pc:sldMk cId="99134017" sldId="356"/>
            <ac:spMk id="6" creationId="{C3C18E54-A80B-4872-9F05-1BFC04EDDE59}"/>
          </ac:spMkLst>
        </pc:spChg>
        <pc:picChg chg="add mod">
          <ac:chgData name="Martin Guzi" userId="9c94691f-eac0-47a5-9145-7861125b65f7" providerId="ADAL" clId="{D99DF337-6A45-44BF-AC75-166E81E3D777}" dt="2023-11-27T10:52:07.397" v="440" actId="962"/>
          <ac:picMkLst>
            <pc:docMk/>
            <pc:sldMk cId="99134017" sldId="356"/>
            <ac:picMk id="5" creationId="{7AEDA781-3AE7-448A-A01C-75803581806F}"/>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D:\temp\downloads\ilc_li01.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592601544893886E-2"/>
          <c:y val="2.8577914247205585E-2"/>
          <c:w val="0.90656575211091617"/>
          <c:h val="0.80101635894126"/>
        </c:manualLayout>
      </c:layout>
      <c:barChart>
        <c:barDir val="col"/>
        <c:grouping val="clustered"/>
        <c:varyColors val="0"/>
        <c:ser>
          <c:idx val="0"/>
          <c:order val="0"/>
          <c:invertIfNegative val="0"/>
          <c:dLbls>
            <c:spPr>
              <a:noFill/>
              <a:ln>
                <a:noFill/>
              </a:ln>
              <a:effectLst/>
            </c:spPr>
            <c:txPr>
              <a:bodyPr/>
              <a:lstStyle/>
              <a:p>
                <a:pPr>
                  <a:defRPr sz="10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Data!$P$11:$P$41</c:f>
              <c:strCache>
                <c:ptCount val="31"/>
                <c:pt idx="0">
                  <c:v>Romania</c:v>
                </c:pt>
                <c:pt idx="1">
                  <c:v>Bulgaria</c:v>
                </c:pt>
                <c:pt idx="2">
                  <c:v>Hungary</c:v>
                </c:pt>
                <c:pt idx="3">
                  <c:v>Lithuania</c:v>
                </c:pt>
                <c:pt idx="4">
                  <c:v>Croatia</c:v>
                </c:pt>
                <c:pt idx="5">
                  <c:v>Poland</c:v>
                </c:pt>
                <c:pt idx="6">
                  <c:v>Latvia</c:v>
                </c:pt>
                <c:pt idx="7">
                  <c:v>Slovakia</c:v>
                </c:pt>
                <c:pt idx="8">
                  <c:v>Czech Republic</c:v>
                </c:pt>
                <c:pt idx="9">
                  <c:v>Greece</c:v>
                </c:pt>
                <c:pt idx="10">
                  <c:v>Estonia</c:v>
                </c:pt>
                <c:pt idx="11">
                  <c:v>Portugal</c:v>
                </c:pt>
                <c:pt idx="12">
                  <c:v>Slovenia</c:v>
                </c:pt>
                <c:pt idx="13">
                  <c:v>Spain</c:v>
                </c:pt>
                <c:pt idx="14">
                  <c:v>Malta</c:v>
                </c:pt>
                <c:pt idx="15">
                  <c:v>Cyprus</c:v>
                </c:pt>
                <c:pt idx="16">
                  <c:v>Italy</c:v>
                </c:pt>
                <c:pt idx="17">
                  <c:v>Germany</c:v>
                </c:pt>
                <c:pt idx="18">
                  <c:v>United Kingdom</c:v>
                </c:pt>
                <c:pt idx="19">
                  <c:v>Netherlands</c:v>
                </c:pt>
                <c:pt idx="20">
                  <c:v>France</c:v>
                </c:pt>
                <c:pt idx="21">
                  <c:v>Belgium</c:v>
                </c:pt>
                <c:pt idx="22">
                  <c:v>Ireland</c:v>
                </c:pt>
                <c:pt idx="23">
                  <c:v>Austria</c:v>
                </c:pt>
                <c:pt idx="24">
                  <c:v>Iceland</c:v>
                </c:pt>
                <c:pt idx="25">
                  <c:v>Finland</c:v>
                </c:pt>
                <c:pt idx="26">
                  <c:v>Sweden</c:v>
                </c:pt>
                <c:pt idx="27">
                  <c:v>Denmark</c:v>
                </c:pt>
                <c:pt idx="28">
                  <c:v>Luxembourg</c:v>
                </c:pt>
                <c:pt idx="29">
                  <c:v>Switzerland</c:v>
                </c:pt>
                <c:pt idx="30">
                  <c:v>Norway</c:v>
                </c:pt>
              </c:strCache>
            </c:strRef>
          </c:cat>
          <c:val>
            <c:numRef>
              <c:f>Data!$Q$11:$Q$41</c:f>
              <c:numCache>
                <c:formatCode>0</c:formatCode>
                <c:ptCount val="31"/>
                <c:pt idx="0">
                  <c:v>115.75</c:v>
                </c:pt>
                <c:pt idx="1">
                  <c:v>166.58333333333334</c:v>
                </c:pt>
                <c:pt idx="2">
                  <c:v>227.83333333333334</c:v>
                </c:pt>
                <c:pt idx="3">
                  <c:v>259</c:v>
                </c:pt>
                <c:pt idx="4">
                  <c:v>272.91666666666669</c:v>
                </c:pt>
                <c:pt idx="5">
                  <c:v>277.75</c:v>
                </c:pt>
                <c:pt idx="6">
                  <c:v>291.41666666666669</c:v>
                </c:pt>
                <c:pt idx="7">
                  <c:v>346.5</c:v>
                </c:pt>
                <c:pt idx="8">
                  <c:v>371.16666666666669</c:v>
                </c:pt>
                <c:pt idx="9">
                  <c:v>376</c:v>
                </c:pt>
                <c:pt idx="10">
                  <c:v>394.41666666666669</c:v>
                </c:pt>
                <c:pt idx="11">
                  <c:v>421.75</c:v>
                </c:pt>
                <c:pt idx="12">
                  <c:v>616.58333333333337</c:v>
                </c:pt>
                <c:pt idx="13">
                  <c:v>667.58333333333337</c:v>
                </c:pt>
                <c:pt idx="14">
                  <c:v>674.66666666666663</c:v>
                </c:pt>
                <c:pt idx="15">
                  <c:v>689.66666666666663</c:v>
                </c:pt>
                <c:pt idx="16">
                  <c:v>792.33333333333337</c:v>
                </c:pt>
                <c:pt idx="17">
                  <c:v>1033.4166666666667</c:v>
                </c:pt>
                <c:pt idx="18">
                  <c:v>1047.25</c:v>
                </c:pt>
                <c:pt idx="19">
                  <c:v>1064.5833333333333</c:v>
                </c:pt>
                <c:pt idx="20">
                  <c:v>1070.75</c:v>
                </c:pt>
                <c:pt idx="21">
                  <c:v>1082.75</c:v>
                </c:pt>
                <c:pt idx="22">
                  <c:v>1084.4166666666667</c:v>
                </c:pt>
                <c:pt idx="23">
                  <c:v>1163</c:v>
                </c:pt>
                <c:pt idx="24">
                  <c:v>1184.8333333333333</c:v>
                </c:pt>
                <c:pt idx="25">
                  <c:v>1188.1666666666667</c:v>
                </c:pt>
                <c:pt idx="26">
                  <c:v>1332</c:v>
                </c:pt>
                <c:pt idx="27">
                  <c:v>1418.25</c:v>
                </c:pt>
                <c:pt idx="28">
                  <c:v>1763.5</c:v>
                </c:pt>
                <c:pt idx="29">
                  <c:v>1979.3333333333333</c:v>
                </c:pt>
                <c:pt idx="30">
                  <c:v>2074.1666666666665</c:v>
                </c:pt>
              </c:numCache>
            </c:numRef>
          </c:val>
          <c:extLst>
            <c:ext xmlns:c16="http://schemas.microsoft.com/office/drawing/2014/chart" uri="{C3380CC4-5D6E-409C-BE32-E72D297353CC}">
              <c16:uniqueId val="{00000000-7B2C-464A-9B51-7722D8D7BF33}"/>
            </c:ext>
          </c:extLst>
        </c:ser>
        <c:dLbls>
          <c:showLegendKey val="0"/>
          <c:showVal val="0"/>
          <c:showCatName val="0"/>
          <c:showSerName val="0"/>
          <c:showPercent val="0"/>
          <c:showBubbleSize val="0"/>
        </c:dLbls>
        <c:gapWidth val="150"/>
        <c:axId val="34998912"/>
        <c:axId val="35344384"/>
      </c:barChart>
      <c:catAx>
        <c:axId val="34998912"/>
        <c:scaling>
          <c:orientation val="minMax"/>
        </c:scaling>
        <c:delete val="0"/>
        <c:axPos val="b"/>
        <c:numFmt formatCode="General" sourceLinked="0"/>
        <c:majorTickMark val="out"/>
        <c:minorTickMark val="none"/>
        <c:tickLblPos val="nextTo"/>
        <c:txPr>
          <a:bodyPr rot="-3600000"/>
          <a:lstStyle/>
          <a:p>
            <a:pPr>
              <a:defRPr sz="1000"/>
            </a:pPr>
            <a:endParaRPr lang="cs-CZ"/>
          </a:p>
        </c:txPr>
        <c:crossAx val="35344384"/>
        <c:crosses val="autoZero"/>
        <c:auto val="1"/>
        <c:lblAlgn val="ctr"/>
        <c:lblOffset val="100"/>
        <c:noMultiLvlLbl val="0"/>
      </c:catAx>
      <c:valAx>
        <c:axId val="35344384"/>
        <c:scaling>
          <c:orientation val="minMax"/>
          <c:max val="2200"/>
        </c:scaling>
        <c:delete val="0"/>
        <c:axPos val="l"/>
        <c:majorGridlines/>
        <c:numFmt formatCode="0" sourceLinked="1"/>
        <c:majorTickMark val="out"/>
        <c:minorTickMark val="none"/>
        <c:tickLblPos val="nextTo"/>
        <c:txPr>
          <a:bodyPr/>
          <a:lstStyle/>
          <a:p>
            <a:pPr>
              <a:defRPr sz="1200"/>
            </a:pPr>
            <a:endParaRPr lang="cs-CZ"/>
          </a:p>
        </c:txPr>
        <c:crossAx val="34998912"/>
        <c:crosses val="autoZero"/>
        <c:crossBetween val="between"/>
        <c:majorUnit val="200"/>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sz="quarter" idx="1"/>
          </p:nvPr>
        </p:nvSpPr>
        <p:spPr>
          <a:xfrm>
            <a:off x="3815373" y="0"/>
            <a:ext cx="2918831" cy="493474"/>
          </a:xfrm>
          <a:prstGeom prst="rect">
            <a:avLst/>
          </a:prstGeom>
        </p:spPr>
        <p:txBody>
          <a:bodyPr vert="horz" lIns="91440" tIns="45720" rIns="91440" bIns="45720" rtlCol="0"/>
          <a:lstStyle>
            <a:lvl1pPr algn="r">
              <a:defRPr sz="1200"/>
            </a:lvl1pPr>
          </a:lstStyle>
          <a:p>
            <a:fld id="{C677CF0C-92ED-45E8-8290-7A513068C1D0}" type="datetimeFigureOut">
              <a:rPr lang="cs-CZ" smtClean="0"/>
              <a:t>11.11.2024</a:t>
            </a:fld>
            <a:endParaRPr lang="cs-CZ"/>
          </a:p>
        </p:txBody>
      </p:sp>
      <p:sp>
        <p:nvSpPr>
          <p:cNvPr id="4" name="Footer Placeholder 3"/>
          <p:cNvSpPr>
            <a:spLocks noGrp="1"/>
          </p:cNvSpPr>
          <p:nvPr>
            <p:ph type="ftr" sz="quarter" idx="2"/>
          </p:nvPr>
        </p:nvSpPr>
        <p:spPr>
          <a:xfrm>
            <a:off x="0" y="9374301"/>
            <a:ext cx="2918831" cy="493474"/>
          </a:xfrm>
          <a:prstGeom prst="rect">
            <a:avLst/>
          </a:prstGeom>
        </p:spPr>
        <p:txBody>
          <a:bodyPr vert="horz" lIns="91440" tIns="45720" rIns="91440" bIns="45720" rtlCol="0" anchor="b"/>
          <a:lstStyle>
            <a:lvl1pPr algn="l">
              <a:defRPr sz="1200"/>
            </a:lvl1pPr>
          </a:lstStyle>
          <a:p>
            <a:endParaRPr lang="cs-CZ"/>
          </a:p>
        </p:txBody>
      </p:sp>
      <p:sp>
        <p:nvSpPr>
          <p:cNvPr id="5" name="Slide Number Placeholder 4"/>
          <p:cNvSpPr>
            <a:spLocks noGrp="1"/>
          </p:cNvSpPr>
          <p:nvPr>
            <p:ph type="sldNum" sz="quarter" idx="3"/>
          </p:nvPr>
        </p:nvSpPr>
        <p:spPr>
          <a:xfrm>
            <a:off x="3815373" y="9374301"/>
            <a:ext cx="2918831" cy="493474"/>
          </a:xfrm>
          <a:prstGeom prst="rect">
            <a:avLst/>
          </a:prstGeom>
        </p:spPr>
        <p:txBody>
          <a:bodyPr vert="horz" lIns="91440" tIns="45720" rIns="91440" bIns="45720" rtlCol="0" anchor="b"/>
          <a:lstStyle>
            <a:lvl1pPr algn="r">
              <a:defRPr sz="1200"/>
            </a:lvl1pPr>
          </a:lstStyle>
          <a:p>
            <a:fld id="{E966D1F9-6EF2-4DBE-8734-4999254FBFD9}" type="slidenum">
              <a:rPr lang="cs-CZ" smtClean="0"/>
              <a:t>‹#›</a:t>
            </a:fld>
            <a:endParaRPr lang="cs-CZ"/>
          </a:p>
        </p:txBody>
      </p:sp>
    </p:spTree>
    <p:extLst>
      <p:ext uri="{BB962C8B-B14F-4D97-AF65-F5344CB8AC3E}">
        <p14:creationId xmlns:p14="http://schemas.microsoft.com/office/powerpoint/2010/main" val="3512635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47DDB1EE-CEE1-432A-ADBA-D8ABF8DFEED8}" type="datetimeFigureOut">
              <a:rPr lang="sk-SK" smtClean="0"/>
              <a:t>11. 11. 2024</a:t>
            </a:fld>
            <a:endParaRPr lang="sk-SK"/>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73577" y="4688008"/>
            <a:ext cx="5388610" cy="444126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82E520A5-EE13-40E9-B610-8D57F68329A8}" type="slidenum">
              <a:rPr lang="sk-SK" smtClean="0"/>
              <a:t>‹#›</a:t>
            </a:fld>
            <a:endParaRPr lang="sk-SK"/>
          </a:p>
        </p:txBody>
      </p:sp>
    </p:spTree>
    <p:extLst>
      <p:ext uri="{BB962C8B-B14F-4D97-AF65-F5344CB8AC3E}">
        <p14:creationId xmlns:p14="http://schemas.microsoft.com/office/powerpoint/2010/main" val="1989202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urworldindata.org/grapher/change-of-gdp-per-capita-extremely-poor" TargetMode="External"/><Relationship Id="rId7" Type="http://schemas.openxmlformats.org/officeDocument/2006/relationships/hyperlink" Target="https://ourworldindata.org/extreme-poverty#note-10"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ourworldindata.org/grapher/distribution-of-population-poverty-thresholds?country=MDG" TargetMode="External"/><Relationship Id="rId5" Type="http://schemas.openxmlformats.org/officeDocument/2006/relationships/hyperlink" Target="https://ourworldindata.org/grapher/gdp-per-capita-worldbank?tab=chart&amp;time=1990..2017&amp;country=MDG" TargetMode="External"/><Relationship Id="rId4" Type="http://schemas.openxmlformats.org/officeDocument/2006/relationships/hyperlink" Target="https://ourworldindata.org/extreme-poverty#note-9"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https://ourworldindata.org/extreme-poverty</a:t>
            </a:r>
          </a:p>
        </p:txBody>
      </p:sp>
      <p:sp>
        <p:nvSpPr>
          <p:cNvPr id="4" name="Slide Number Placeholder 3"/>
          <p:cNvSpPr>
            <a:spLocks noGrp="1"/>
          </p:cNvSpPr>
          <p:nvPr>
            <p:ph type="sldNum" sz="quarter" idx="5"/>
          </p:nvPr>
        </p:nvSpPr>
        <p:spPr/>
        <p:txBody>
          <a:bodyPr/>
          <a:lstStyle/>
          <a:p>
            <a:fld id="{82E520A5-EE13-40E9-B610-8D57F68329A8}" type="slidenum">
              <a:rPr lang="sk-SK" smtClean="0"/>
              <a:t>1</a:t>
            </a:fld>
            <a:endParaRPr lang="sk-SK"/>
          </a:p>
        </p:txBody>
      </p:sp>
    </p:spTree>
    <p:extLst>
      <p:ext uri="{BB962C8B-B14F-4D97-AF65-F5344CB8AC3E}">
        <p14:creationId xmlns:p14="http://schemas.microsoft.com/office/powerpoint/2010/main" val="1614673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Extreme poverty, as defined by the World Bank, is indeed extreme – living on $1.90 per day is very difficult. Hence, it is both interesting and important to measure poverty with higher poverty lines. The World Bank also reports poverty headcount ratios using a higher line at 3.10 int.-$, and the map shows these estimates.</a:t>
            </a:r>
          </a:p>
          <a:p>
            <a:br>
              <a:rPr lang="en-US" b="0" i="0" u="none" strike="noStrike" dirty="0">
                <a:solidFill>
                  <a:srgbClr val="7C45D8"/>
                </a:solidFill>
                <a:effectLst/>
                <a:latin typeface="Lato"/>
              </a:rPr>
            </a:br>
            <a:endParaRPr lang="en-US" dirty="0"/>
          </a:p>
        </p:txBody>
      </p:sp>
      <p:sp>
        <p:nvSpPr>
          <p:cNvPr id="4" name="Slide Number Placeholder 3"/>
          <p:cNvSpPr>
            <a:spLocks noGrp="1"/>
          </p:cNvSpPr>
          <p:nvPr>
            <p:ph type="sldNum" sz="quarter" idx="5"/>
          </p:nvPr>
        </p:nvSpPr>
        <p:spPr/>
        <p:txBody>
          <a:bodyPr/>
          <a:lstStyle/>
          <a:p>
            <a:fld id="{82E520A5-EE13-40E9-B610-8D57F68329A8}" type="slidenum">
              <a:rPr lang="sk-SK" smtClean="0"/>
              <a:t>8</a:t>
            </a:fld>
            <a:endParaRPr lang="sk-SK"/>
          </a:p>
        </p:txBody>
      </p:sp>
    </p:spTree>
    <p:extLst>
      <p:ext uri="{BB962C8B-B14F-4D97-AF65-F5344CB8AC3E}">
        <p14:creationId xmlns:p14="http://schemas.microsoft.com/office/powerpoint/2010/main" val="2518275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1D3D63"/>
                </a:solidFill>
                <a:effectLst/>
                <a:latin typeface="Lato"/>
              </a:rPr>
              <a:t>Stagnation for the poorest</a:t>
            </a:r>
            <a:endParaRPr lang="en-US" b="0" i="0" dirty="0">
              <a:solidFill>
                <a:srgbClr val="1D3D63"/>
              </a:solidFill>
              <a:effectLst/>
              <a:latin typeface="Lato"/>
            </a:endParaRPr>
          </a:p>
          <a:p>
            <a:pPr algn="l"/>
            <a:r>
              <a:rPr lang="en-US" b="0" i="0" dirty="0">
                <a:solidFill>
                  <a:srgbClr val="1D3D63"/>
                </a:solidFill>
                <a:effectLst/>
                <a:latin typeface="Lato"/>
              </a:rPr>
              <a:t>Many of the world’s poorest today live in countries that had </a:t>
            </a:r>
            <a:r>
              <a:rPr lang="en-US" b="0" i="0" u="none" strike="noStrike" dirty="0">
                <a:solidFill>
                  <a:srgbClr val="7C45D8"/>
                </a:solidFill>
                <a:effectLst/>
                <a:latin typeface="Lato"/>
                <a:hlinkClick r:id="rId3"/>
              </a:rPr>
              <a:t>very low economic growth</a:t>
            </a:r>
            <a:r>
              <a:rPr lang="en-US" b="0" i="0" dirty="0">
                <a:solidFill>
                  <a:srgbClr val="1D3D63"/>
                </a:solidFill>
                <a:effectLst/>
                <a:latin typeface="Lato"/>
              </a:rPr>
              <a:t> in the past.</a:t>
            </a:r>
            <a:r>
              <a:rPr lang="en-US" b="0" i="0" u="none" strike="noStrike" baseline="30000" dirty="0">
                <a:solidFill>
                  <a:srgbClr val="7C45D8"/>
                </a:solidFill>
                <a:effectLst/>
                <a:latin typeface="Lato"/>
                <a:hlinkClick r:id="rId4"/>
              </a:rPr>
              <a:t>9</a:t>
            </a:r>
            <a:r>
              <a:rPr lang="en-US" b="0" i="0" dirty="0">
                <a:solidFill>
                  <a:srgbClr val="1D3D63"/>
                </a:solidFill>
                <a:effectLst/>
                <a:latin typeface="Lato"/>
              </a:rPr>
              <a:t> Consider the case of Madagascar: In the last 20 years </a:t>
            </a:r>
            <a:r>
              <a:rPr lang="en-US" b="0" i="0" u="none" strike="noStrike" dirty="0">
                <a:solidFill>
                  <a:srgbClr val="7C45D8"/>
                </a:solidFill>
                <a:effectLst/>
                <a:latin typeface="Lato"/>
                <a:hlinkClick r:id="rId5"/>
              </a:rPr>
              <a:t>GDP per capita has not grown</a:t>
            </a:r>
            <a:r>
              <a:rPr lang="en-US" b="0" i="0" dirty="0">
                <a:solidFill>
                  <a:srgbClr val="1D3D63"/>
                </a:solidFill>
                <a:effectLst/>
                <a:latin typeface="Lato"/>
              </a:rPr>
              <a:t>; and the number in extreme poverty </a:t>
            </a:r>
            <a:r>
              <a:rPr lang="en-US" b="0" i="0" u="none" strike="noStrike" dirty="0">
                <a:solidFill>
                  <a:srgbClr val="7C45D8"/>
                </a:solidFill>
                <a:effectLst/>
                <a:latin typeface="Lato"/>
                <a:hlinkClick r:id="rId6"/>
              </a:rPr>
              <a:t>increased almost one-for-one</a:t>
            </a:r>
            <a:r>
              <a:rPr lang="en-US" b="0" i="0" dirty="0">
                <a:solidFill>
                  <a:srgbClr val="1D3D63"/>
                </a:solidFill>
                <a:effectLst/>
                <a:latin typeface="Lato"/>
              </a:rPr>
              <a:t> with total population.</a:t>
            </a:r>
          </a:p>
          <a:p>
            <a:pPr algn="l"/>
            <a:r>
              <a:rPr lang="en-US" b="0" i="0" dirty="0">
                <a:solidFill>
                  <a:srgbClr val="1D3D63"/>
                </a:solidFill>
                <a:effectLst/>
                <a:latin typeface="Lato"/>
              </a:rPr>
              <a:t>Development economists have emphasized this for some time: The very poorest people in the world did not see their material living conditions improve.</a:t>
            </a:r>
            <a:r>
              <a:rPr lang="en-US" b="0" i="0" u="none" strike="noStrike" baseline="30000" dirty="0">
                <a:solidFill>
                  <a:srgbClr val="7C45D8"/>
                </a:solidFill>
                <a:effectLst/>
                <a:latin typeface="Lato"/>
                <a:hlinkClick r:id="rId7"/>
              </a:rPr>
              <a:t>10</a:t>
            </a:r>
            <a:r>
              <a:rPr lang="en-US" b="0" i="0" dirty="0">
                <a:solidFill>
                  <a:srgbClr val="1D3D63"/>
                </a:solidFill>
                <a:effectLst/>
                <a:latin typeface="Lato"/>
              </a:rPr>
              <a:t> This fact is surely one of the biggest development failures of our time. Yet the stagnation of the world’s poorest countries is not as widely known as it should be – one reason is that we are not paying attention to poverty lines low enough to focus on what happens to the </a:t>
            </a:r>
            <a:r>
              <a:rPr lang="en-US" b="0" i="1" dirty="0">
                <a:solidFill>
                  <a:srgbClr val="1D3D63"/>
                </a:solidFill>
                <a:effectLst/>
                <a:latin typeface="Lato"/>
              </a:rPr>
              <a:t>very</a:t>
            </a:r>
            <a:r>
              <a:rPr lang="en-US" b="0" i="0" dirty="0">
                <a:solidFill>
                  <a:srgbClr val="1D3D63"/>
                </a:solidFill>
                <a:effectLst/>
                <a:latin typeface="Lato"/>
              </a:rPr>
              <a:t> poorest. This is an important reminder that one poverty line is not enough and we need to rely on several poverty lines – higher and lower than the international poverty line – to understand what is happening.</a:t>
            </a:r>
          </a:p>
          <a:p>
            <a:pPr algn="l"/>
            <a:r>
              <a:rPr lang="en-US" b="0" i="0" dirty="0">
                <a:solidFill>
                  <a:srgbClr val="1D3D63"/>
                </a:solidFill>
                <a:effectLst/>
                <a:latin typeface="Lato"/>
              </a:rPr>
              <a:t>A rising global middle class and stagnation of the world’s poorest will also mean that a new divide at the lowest end of the global income distribution is opening up. We miss this if we only follow what is happening to the rapidly emerging global middle class or if we rely on global poverty lines that are not capturing what is happening to the poorest.</a:t>
            </a:r>
          </a:p>
          <a:p>
            <a:pPr algn="l"/>
            <a:r>
              <a:rPr lang="en-US" b="0" i="0" dirty="0">
                <a:solidFill>
                  <a:srgbClr val="1D3D63"/>
                </a:solidFill>
                <a:effectLst/>
                <a:latin typeface="Lato"/>
              </a:rPr>
              <a:t>The projections suggest that over the coming decade the stagnation at the bottom will become very clear. The majority of the world’s poorest today live in economies that are not growing and half a billion face the prospect to remain stuck in extreme poverty.</a:t>
            </a:r>
          </a:p>
          <a:p>
            <a:pPr algn="l"/>
            <a:r>
              <a:rPr lang="en-US" b="0" i="0" dirty="0">
                <a:solidFill>
                  <a:srgbClr val="1D3D63"/>
                </a:solidFill>
                <a:effectLst/>
                <a:latin typeface="Lato"/>
              </a:rPr>
              <a:t>This is terrible news.</a:t>
            </a:r>
          </a:p>
          <a:p>
            <a:endParaRPr lang="en-US" dirty="0"/>
          </a:p>
        </p:txBody>
      </p:sp>
      <p:sp>
        <p:nvSpPr>
          <p:cNvPr id="4" name="Slide Number Placeholder 3"/>
          <p:cNvSpPr>
            <a:spLocks noGrp="1"/>
          </p:cNvSpPr>
          <p:nvPr>
            <p:ph type="sldNum" sz="quarter" idx="5"/>
          </p:nvPr>
        </p:nvSpPr>
        <p:spPr/>
        <p:txBody>
          <a:bodyPr/>
          <a:lstStyle/>
          <a:p>
            <a:fld id="{82E520A5-EE13-40E9-B610-8D57F68329A8}" type="slidenum">
              <a:rPr lang="sk-SK" smtClean="0"/>
              <a:t>12</a:t>
            </a:fld>
            <a:endParaRPr lang="sk-SK"/>
          </a:p>
        </p:txBody>
      </p:sp>
    </p:spTree>
    <p:extLst>
      <p:ext uri="{BB962C8B-B14F-4D97-AF65-F5344CB8AC3E}">
        <p14:creationId xmlns:p14="http://schemas.microsoft.com/office/powerpoint/2010/main" val="737679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http://www.ophi.org.uk/research/multidimensional-poverty/</a:t>
            </a:r>
          </a:p>
        </p:txBody>
      </p:sp>
      <p:sp>
        <p:nvSpPr>
          <p:cNvPr id="4" name="Slide Number Placeholder 3"/>
          <p:cNvSpPr>
            <a:spLocks noGrp="1"/>
          </p:cNvSpPr>
          <p:nvPr>
            <p:ph type="sldNum" sz="quarter" idx="10"/>
          </p:nvPr>
        </p:nvSpPr>
        <p:spPr/>
        <p:txBody>
          <a:bodyPr/>
          <a:lstStyle/>
          <a:p>
            <a:fld id="{82E520A5-EE13-40E9-B610-8D57F68329A8}" type="slidenum">
              <a:rPr lang="sk-SK" smtClean="0"/>
              <a:t>17</a:t>
            </a:fld>
            <a:endParaRPr lang="sk-SK"/>
          </a:p>
        </p:txBody>
      </p:sp>
    </p:spTree>
    <p:extLst>
      <p:ext uri="{BB962C8B-B14F-4D97-AF65-F5344CB8AC3E}">
        <p14:creationId xmlns:p14="http://schemas.microsoft.com/office/powerpoint/2010/main" val="4198749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E520A5-EE13-40E9-B610-8D57F68329A8}" type="slidenum">
              <a:rPr lang="sk-SK" smtClean="0"/>
              <a:t>26</a:t>
            </a:fld>
            <a:endParaRPr lang="sk-SK"/>
          </a:p>
        </p:txBody>
      </p:sp>
    </p:spTree>
    <p:extLst>
      <p:ext uri="{BB962C8B-B14F-4D97-AF65-F5344CB8AC3E}">
        <p14:creationId xmlns:p14="http://schemas.microsoft.com/office/powerpoint/2010/main" val="1149984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highest at-risk-of-poverty rates can be found in Southern and Eastern Europe. There are also large regional differences within countries such as Spain and Italy, with substantially higher at-risk-of-poverty rates found in the southern regions. All the regions in the Nordic countries have at-risk-of-poverty rates below the EU average.</a:t>
            </a:r>
            <a:endParaRPr lang="en-US" dirty="0"/>
          </a:p>
        </p:txBody>
      </p:sp>
      <p:sp>
        <p:nvSpPr>
          <p:cNvPr id="4" name="Slide Number Placeholder 3"/>
          <p:cNvSpPr>
            <a:spLocks noGrp="1"/>
          </p:cNvSpPr>
          <p:nvPr>
            <p:ph type="sldNum" sz="quarter" idx="5"/>
          </p:nvPr>
        </p:nvSpPr>
        <p:spPr/>
        <p:txBody>
          <a:bodyPr/>
          <a:lstStyle/>
          <a:p>
            <a:fld id="{82E520A5-EE13-40E9-B610-8D57F68329A8}" type="slidenum">
              <a:rPr lang="sk-SK" smtClean="0"/>
              <a:t>34</a:t>
            </a:fld>
            <a:endParaRPr lang="sk-SK"/>
          </a:p>
        </p:txBody>
      </p:sp>
    </p:spTree>
    <p:extLst>
      <p:ext uri="{BB962C8B-B14F-4D97-AF65-F5344CB8AC3E}">
        <p14:creationId xmlns:p14="http://schemas.microsoft.com/office/powerpoint/2010/main" val="2608869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http://ec.europa.eu/eurostat/documents/2995521/7034688/3-16102015-CP-EN.pdf</a:t>
            </a:r>
          </a:p>
        </p:txBody>
      </p:sp>
      <p:sp>
        <p:nvSpPr>
          <p:cNvPr id="4" name="Slide Number Placeholder 3"/>
          <p:cNvSpPr>
            <a:spLocks noGrp="1"/>
          </p:cNvSpPr>
          <p:nvPr>
            <p:ph type="sldNum" sz="quarter" idx="10"/>
          </p:nvPr>
        </p:nvSpPr>
        <p:spPr/>
        <p:txBody>
          <a:bodyPr/>
          <a:lstStyle/>
          <a:p>
            <a:fld id="{82E520A5-EE13-40E9-B610-8D57F68329A8}" type="slidenum">
              <a:rPr lang="sk-SK" smtClean="0"/>
              <a:t>36</a:t>
            </a:fld>
            <a:endParaRPr lang="sk-SK"/>
          </a:p>
        </p:txBody>
      </p:sp>
    </p:spTree>
    <p:extLst>
      <p:ext uri="{BB962C8B-B14F-4D97-AF65-F5344CB8AC3E}">
        <p14:creationId xmlns:p14="http://schemas.microsoft.com/office/powerpoint/2010/main" val="3328712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dirty="0"/>
              <a:t>http://ec.europa.eu/eurostat/statistics-explained/index.php/People_at_risk_of_poverty_or_social_exclusion</a:t>
            </a:r>
          </a:p>
        </p:txBody>
      </p:sp>
      <p:sp>
        <p:nvSpPr>
          <p:cNvPr id="4" name="Slide Number Placeholder 3"/>
          <p:cNvSpPr>
            <a:spLocks noGrp="1"/>
          </p:cNvSpPr>
          <p:nvPr>
            <p:ph type="sldNum" sz="quarter" idx="10"/>
          </p:nvPr>
        </p:nvSpPr>
        <p:spPr/>
        <p:txBody>
          <a:bodyPr/>
          <a:lstStyle/>
          <a:p>
            <a:fld id="{82E520A5-EE13-40E9-B610-8D57F68329A8}" type="slidenum">
              <a:rPr lang="sk-SK" smtClean="0"/>
              <a:t>39</a:t>
            </a:fld>
            <a:endParaRPr lang="sk-SK"/>
          </a:p>
        </p:txBody>
      </p:sp>
    </p:spTree>
    <p:extLst>
      <p:ext uri="{BB962C8B-B14F-4D97-AF65-F5344CB8AC3E}">
        <p14:creationId xmlns:p14="http://schemas.microsoft.com/office/powerpoint/2010/main" val="1357963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fld id="{82E520A5-EE13-40E9-B610-8D57F68329A8}" type="slidenum">
              <a:rPr lang="sk-SK" smtClean="0"/>
              <a:t>48</a:t>
            </a:fld>
            <a:endParaRPr lang="sk-SK"/>
          </a:p>
        </p:txBody>
      </p:sp>
    </p:spTree>
    <p:extLst>
      <p:ext uri="{BB962C8B-B14F-4D97-AF65-F5344CB8AC3E}">
        <p14:creationId xmlns:p14="http://schemas.microsoft.com/office/powerpoint/2010/main" val="1093099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k-S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k-SK"/>
          </a:p>
        </p:txBody>
      </p:sp>
      <p:sp>
        <p:nvSpPr>
          <p:cNvPr id="4" name="Date Placeholder 3"/>
          <p:cNvSpPr>
            <a:spLocks noGrp="1"/>
          </p:cNvSpPr>
          <p:nvPr>
            <p:ph type="dt" sz="half" idx="10"/>
          </p:nvPr>
        </p:nvSpPr>
        <p:spPr/>
        <p:txBody>
          <a:bodyPr/>
          <a:lstStyle/>
          <a:p>
            <a:fld id="{6D493B94-8151-4FF0-8F3B-277A9B1685F0}" type="datetimeFigureOut">
              <a:rPr lang="sk-SK" smtClean="0"/>
              <a:t>11. 11. 2024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BE2438C4-6BC6-4762-9A62-ED82485FA115}" type="slidenum">
              <a:rPr lang="sk-SK" smtClean="0"/>
              <a:t>‹#›</a:t>
            </a:fld>
            <a:endParaRPr lang="sk-SK"/>
          </a:p>
        </p:txBody>
      </p:sp>
    </p:spTree>
    <p:extLst>
      <p:ext uri="{BB962C8B-B14F-4D97-AF65-F5344CB8AC3E}">
        <p14:creationId xmlns:p14="http://schemas.microsoft.com/office/powerpoint/2010/main" val="760825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6D493B94-8151-4FF0-8F3B-277A9B1685F0}" type="datetimeFigureOut">
              <a:rPr lang="sk-SK" smtClean="0"/>
              <a:t>11. 11. 2024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BE2438C4-6BC6-4762-9A62-ED82485FA115}" type="slidenum">
              <a:rPr lang="sk-SK" smtClean="0"/>
              <a:t>‹#›</a:t>
            </a:fld>
            <a:endParaRPr lang="sk-SK"/>
          </a:p>
        </p:txBody>
      </p:sp>
    </p:spTree>
    <p:extLst>
      <p:ext uri="{BB962C8B-B14F-4D97-AF65-F5344CB8AC3E}">
        <p14:creationId xmlns:p14="http://schemas.microsoft.com/office/powerpoint/2010/main" val="2472896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sk-S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6D493B94-8151-4FF0-8F3B-277A9B1685F0}" type="datetimeFigureOut">
              <a:rPr lang="sk-SK" smtClean="0"/>
              <a:t>11. 11. 2024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BE2438C4-6BC6-4762-9A62-ED82485FA115}" type="slidenum">
              <a:rPr lang="sk-SK" smtClean="0"/>
              <a:t>‹#›</a:t>
            </a:fld>
            <a:endParaRPr lang="sk-SK"/>
          </a:p>
        </p:txBody>
      </p:sp>
    </p:spTree>
    <p:extLst>
      <p:ext uri="{BB962C8B-B14F-4D97-AF65-F5344CB8AC3E}">
        <p14:creationId xmlns:p14="http://schemas.microsoft.com/office/powerpoint/2010/main" val="1469801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s &amp; objec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700">
                <a:solidFill>
                  <a:schemeClr val="tx1"/>
                </a:solidFill>
                <a:latin typeface="Arial" pitchFamily="34" charset="0"/>
                <a:cs typeface="Arial" pitchFamily="34" charset="0"/>
              </a:defRPr>
            </a:lvl1pPr>
          </a:lstStyle>
          <a:p>
            <a:r>
              <a:rPr lang="en-GB" noProof="0" dirty="0"/>
              <a:t>Click to add title</a:t>
            </a:r>
          </a:p>
        </p:txBody>
      </p:sp>
      <p:sp>
        <p:nvSpPr>
          <p:cNvPr id="3" name="Content Placeholder 2"/>
          <p:cNvSpPr>
            <a:spLocks noGrp="1"/>
          </p:cNvSpPr>
          <p:nvPr>
            <p:ph idx="1" hasCustomPrompt="1"/>
          </p:nvPr>
        </p:nvSpPr>
        <p:spPr/>
        <p:txBody>
          <a:bodyPr/>
          <a:lstStyle>
            <a:lvl1pPr>
              <a:defRPr sz="2100">
                <a:solidFill>
                  <a:srgbClr val="6D6E71"/>
                </a:solidFill>
                <a:latin typeface="Arial" pitchFamily="34" charset="0"/>
                <a:cs typeface="Arial" pitchFamily="34" charset="0"/>
              </a:defRPr>
            </a:lvl1pPr>
            <a:lvl2pPr>
              <a:defRPr sz="1800">
                <a:solidFill>
                  <a:srgbClr val="6D6E71"/>
                </a:solidFill>
                <a:latin typeface="Arial" pitchFamily="34" charset="0"/>
                <a:cs typeface="Arial" pitchFamily="34" charset="0"/>
              </a:defRPr>
            </a:lvl2pPr>
            <a:lvl3pPr>
              <a:defRPr sz="1500" baseline="0">
                <a:solidFill>
                  <a:srgbClr val="6D6E71"/>
                </a:solidFill>
                <a:latin typeface="Arial" pitchFamily="34" charset="0"/>
                <a:cs typeface="Arial" pitchFamily="34" charset="0"/>
              </a:defRPr>
            </a:lvl3pPr>
            <a:lvl4pPr>
              <a:defRPr sz="1350" baseline="0">
                <a:solidFill>
                  <a:srgbClr val="6D6E71"/>
                </a:solidFill>
                <a:latin typeface="Arial" pitchFamily="34" charset="0"/>
                <a:cs typeface="Arial" pitchFamily="34" charset="0"/>
              </a:defRPr>
            </a:lvl4pPr>
            <a:lvl5pPr>
              <a:defRPr sz="1350" baseline="0">
                <a:solidFill>
                  <a:srgbClr val="6D6E71"/>
                </a:solidFill>
                <a:latin typeface="Arial" pitchFamily="34" charset="0"/>
                <a:cs typeface="Arial" pitchFamily="34" charset="0"/>
              </a:defRPr>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689483" y="116632"/>
            <a:ext cx="998437" cy="360000"/>
          </a:xfrm>
          <a:prstGeom prst="rect">
            <a:avLst/>
          </a:prstGeom>
        </p:spPr>
      </p:pic>
      <p:sp>
        <p:nvSpPr>
          <p:cNvPr id="10" name="Slide Number Placeholder 5"/>
          <p:cNvSpPr txBox="1">
            <a:spLocks/>
          </p:cNvSpPr>
          <p:nvPr/>
        </p:nvSpPr>
        <p:spPr>
          <a:xfrm>
            <a:off x="4067945" y="6381329"/>
            <a:ext cx="1008112" cy="288032"/>
          </a:xfrm>
          <a:prstGeom prst="rect">
            <a:avLst/>
          </a:prstGeom>
        </p:spPr>
        <p:txBody>
          <a:bodyPr vert="horz" lIns="68580" tIns="34290" rIns="68580" bIns="34290" rtlCol="0" anchor="ctr"/>
          <a:lstStyle>
            <a:lvl1pPr algn="ctr">
              <a:defRPr sz="1100">
                <a:solidFill>
                  <a:schemeClr val="bg1"/>
                </a:solidFill>
                <a:latin typeface="Arial" pitchFamily="34" charset="0"/>
                <a:cs typeface="Arial"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fld id="{B54D5C4E-F4AB-41B7-B40F-0FC0C97F76A6}" type="slidenum">
              <a:rPr kumimoji="0" lang="nl-BE" sz="825"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nl-BE" sz="825"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13" name="Footer Placeholder 4"/>
          <p:cNvSpPr>
            <a:spLocks noGrp="1"/>
          </p:cNvSpPr>
          <p:nvPr>
            <p:ph type="ftr" sz="quarter" idx="3"/>
          </p:nvPr>
        </p:nvSpPr>
        <p:spPr>
          <a:xfrm>
            <a:off x="5292081" y="6381328"/>
            <a:ext cx="3615680" cy="262800"/>
          </a:xfrm>
          <a:prstGeom prst="rect">
            <a:avLst/>
          </a:prstGeom>
        </p:spPr>
        <p:txBody>
          <a:bodyPr/>
          <a:lstStyle>
            <a:lvl1pPr algn="r">
              <a:defRPr sz="825">
                <a:solidFill>
                  <a:schemeClr val="bg1"/>
                </a:solidFill>
              </a:defRPr>
            </a:lvl1pPr>
          </a:lstStyle>
          <a:p>
            <a:r>
              <a:rPr lang="en-GB" dirty="0"/>
              <a:t>InGRID-2 Final Conference – 9 &amp; 10 September 2021</a:t>
            </a:r>
          </a:p>
        </p:txBody>
      </p:sp>
    </p:spTree>
    <p:extLst>
      <p:ext uri="{BB962C8B-B14F-4D97-AF65-F5344CB8AC3E}">
        <p14:creationId xmlns:p14="http://schemas.microsoft.com/office/powerpoint/2010/main" val="1170594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6D493B94-8151-4FF0-8F3B-277A9B1685F0}" type="datetimeFigureOut">
              <a:rPr lang="sk-SK" smtClean="0"/>
              <a:t>11. 11. 2024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BE2438C4-6BC6-4762-9A62-ED82485FA115}" type="slidenum">
              <a:rPr lang="sk-SK" smtClean="0"/>
              <a:t>‹#›</a:t>
            </a:fld>
            <a:endParaRPr lang="sk-SK"/>
          </a:p>
        </p:txBody>
      </p:sp>
    </p:spTree>
    <p:extLst>
      <p:ext uri="{BB962C8B-B14F-4D97-AF65-F5344CB8AC3E}">
        <p14:creationId xmlns:p14="http://schemas.microsoft.com/office/powerpoint/2010/main" val="3431359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k-S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493B94-8151-4FF0-8F3B-277A9B1685F0}" type="datetimeFigureOut">
              <a:rPr lang="sk-SK" smtClean="0"/>
              <a:t>11. 11. 2024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BE2438C4-6BC6-4762-9A62-ED82485FA115}" type="slidenum">
              <a:rPr lang="sk-SK" smtClean="0"/>
              <a:t>‹#›</a:t>
            </a:fld>
            <a:endParaRPr lang="sk-SK"/>
          </a:p>
        </p:txBody>
      </p:sp>
    </p:spTree>
    <p:extLst>
      <p:ext uri="{BB962C8B-B14F-4D97-AF65-F5344CB8AC3E}">
        <p14:creationId xmlns:p14="http://schemas.microsoft.com/office/powerpoint/2010/main" val="1650426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Date Placeholder 4"/>
          <p:cNvSpPr>
            <a:spLocks noGrp="1"/>
          </p:cNvSpPr>
          <p:nvPr>
            <p:ph type="dt" sz="half" idx="10"/>
          </p:nvPr>
        </p:nvSpPr>
        <p:spPr/>
        <p:txBody>
          <a:bodyPr/>
          <a:lstStyle/>
          <a:p>
            <a:fld id="{6D493B94-8151-4FF0-8F3B-277A9B1685F0}" type="datetimeFigureOut">
              <a:rPr lang="sk-SK" smtClean="0"/>
              <a:t>11. 11. 2024</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BE2438C4-6BC6-4762-9A62-ED82485FA115}" type="slidenum">
              <a:rPr lang="sk-SK" smtClean="0"/>
              <a:t>‹#›</a:t>
            </a:fld>
            <a:endParaRPr lang="sk-SK"/>
          </a:p>
        </p:txBody>
      </p:sp>
    </p:spTree>
    <p:extLst>
      <p:ext uri="{BB962C8B-B14F-4D97-AF65-F5344CB8AC3E}">
        <p14:creationId xmlns:p14="http://schemas.microsoft.com/office/powerpoint/2010/main" val="3247892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k-S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7" name="Date Placeholder 6"/>
          <p:cNvSpPr>
            <a:spLocks noGrp="1"/>
          </p:cNvSpPr>
          <p:nvPr>
            <p:ph type="dt" sz="half" idx="10"/>
          </p:nvPr>
        </p:nvSpPr>
        <p:spPr/>
        <p:txBody>
          <a:bodyPr/>
          <a:lstStyle/>
          <a:p>
            <a:fld id="{6D493B94-8151-4FF0-8F3B-277A9B1685F0}" type="datetimeFigureOut">
              <a:rPr lang="sk-SK" smtClean="0"/>
              <a:t>11. 11. 2024</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BE2438C4-6BC6-4762-9A62-ED82485FA115}" type="slidenum">
              <a:rPr lang="sk-SK" smtClean="0"/>
              <a:t>‹#›</a:t>
            </a:fld>
            <a:endParaRPr lang="sk-SK"/>
          </a:p>
        </p:txBody>
      </p:sp>
    </p:spTree>
    <p:extLst>
      <p:ext uri="{BB962C8B-B14F-4D97-AF65-F5344CB8AC3E}">
        <p14:creationId xmlns:p14="http://schemas.microsoft.com/office/powerpoint/2010/main" val="1622081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Date Placeholder 2"/>
          <p:cNvSpPr>
            <a:spLocks noGrp="1"/>
          </p:cNvSpPr>
          <p:nvPr>
            <p:ph type="dt" sz="half" idx="10"/>
          </p:nvPr>
        </p:nvSpPr>
        <p:spPr/>
        <p:txBody>
          <a:bodyPr/>
          <a:lstStyle/>
          <a:p>
            <a:fld id="{6D493B94-8151-4FF0-8F3B-277A9B1685F0}" type="datetimeFigureOut">
              <a:rPr lang="sk-SK" smtClean="0"/>
              <a:t>11. 11. 2024</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BE2438C4-6BC6-4762-9A62-ED82485FA115}" type="slidenum">
              <a:rPr lang="sk-SK" smtClean="0"/>
              <a:t>‹#›</a:t>
            </a:fld>
            <a:endParaRPr lang="sk-SK"/>
          </a:p>
        </p:txBody>
      </p:sp>
    </p:spTree>
    <p:extLst>
      <p:ext uri="{BB962C8B-B14F-4D97-AF65-F5344CB8AC3E}">
        <p14:creationId xmlns:p14="http://schemas.microsoft.com/office/powerpoint/2010/main" val="3617555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493B94-8151-4FF0-8F3B-277A9B1685F0}" type="datetimeFigureOut">
              <a:rPr lang="sk-SK" smtClean="0"/>
              <a:t>11. 11. 2024</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BE2438C4-6BC6-4762-9A62-ED82485FA115}" type="slidenum">
              <a:rPr lang="sk-SK" smtClean="0"/>
              <a:t>‹#›</a:t>
            </a:fld>
            <a:endParaRPr lang="sk-SK"/>
          </a:p>
        </p:txBody>
      </p:sp>
    </p:spTree>
    <p:extLst>
      <p:ext uri="{BB962C8B-B14F-4D97-AF65-F5344CB8AC3E}">
        <p14:creationId xmlns:p14="http://schemas.microsoft.com/office/powerpoint/2010/main" val="992779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k-S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493B94-8151-4FF0-8F3B-277A9B1685F0}" type="datetimeFigureOut">
              <a:rPr lang="sk-SK" smtClean="0"/>
              <a:t>11. 11. 2024</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BE2438C4-6BC6-4762-9A62-ED82485FA115}" type="slidenum">
              <a:rPr lang="sk-SK" smtClean="0"/>
              <a:t>‹#›</a:t>
            </a:fld>
            <a:endParaRPr lang="sk-SK"/>
          </a:p>
        </p:txBody>
      </p:sp>
    </p:spTree>
    <p:extLst>
      <p:ext uri="{BB962C8B-B14F-4D97-AF65-F5344CB8AC3E}">
        <p14:creationId xmlns:p14="http://schemas.microsoft.com/office/powerpoint/2010/main" val="2437050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k-S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493B94-8151-4FF0-8F3B-277A9B1685F0}" type="datetimeFigureOut">
              <a:rPr lang="sk-SK" smtClean="0"/>
              <a:t>11. 11. 2024</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BE2438C4-6BC6-4762-9A62-ED82485FA115}" type="slidenum">
              <a:rPr lang="sk-SK" smtClean="0"/>
              <a:t>‹#›</a:t>
            </a:fld>
            <a:endParaRPr lang="sk-SK"/>
          </a:p>
        </p:txBody>
      </p:sp>
    </p:spTree>
    <p:extLst>
      <p:ext uri="{BB962C8B-B14F-4D97-AF65-F5344CB8AC3E}">
        <p14:creationId xmlns:p14="http://schemas.microsoft.com/office/powerpoint/2010/main" val="4143311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sk-SK"/>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493B94-8151-4FF0-8F3B-277A9B1685F0}" type="datetimeFigureOut">
              <a:rPr lang="sk-SK" smtClean="0"/>
              <a:t>11. 11. 2024</a:t>
            </a:fld>
            <a:endParaRPr lang="sk-S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438C4-6BC6-4762-9A62-ED82485FA115}" type="slidenum">
              <a:rPr lang="sk-SK" smtClean="0"/>
              <a:t>‹#›</a:t>
            </a:fld>
            <a:endParaRPr lang="sk-SK"/>
          </a:p>
        </p:txBody>
      </p:sp>
    </p:spTree>
    <p:extLst>
      <p:ext uri="{BB962C8B-B14F-4D97-AF65-F5344CB8AC3E}">
        <p14:creationId xmlns:p14="http://schemas.microsoft.com/office/powerpoint/2010/main" val="1059365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ophi.org.uk/research/multidimensional-poverty/"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gapminder.org/dollar-street/"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data.oecd.org/conversion/purchasing-power-parities-ppp.ht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50000"/>
              </a:lnSpc>
            </a:pPr>
            <a:r>
              <a:rPr lang="en-US" sz="2800" b="1" dirty="0">
                <a:solidFill>
                  <a:schemeClr val="bg1">
                    <a:lumMod val="75000"/>
                  </a:schemeClr>
                </a:solidFill>
              </a:rPr>
              <a:t>Applied Research in Public Policy Making</a:t>
            </a:r>
            <a:br>
              <a:rPr lang="en-US" sz="2800" b="1" dirty="0">
                <a:solidFill>
                  <a:schemeClr val="bg1">
                    <a:lumMod val="75000"/>
                  </a:schemeClr>
                </a:solidFill>
              </a:rPr>
            </a:br>
            <a:r>
              <a:rPr lang="en-US" sz="2800" b="1" dirty="0">
                <a:solidFill>
                  <a:schemeClr val="bg1">
                    <a:lumMod val="75000"/>
                  </a:schemeClr>
                </a:solidFill>
              </a:rPr>
              <a:t>Fall 2024</a:t>
            </a:r>
            <a:endParaRPr lang="sk-SK" sz="3200" dirty="0"/>
          </a:p>
        </p:txBody>
      </p:sp>
      <p:sp>
        <p:nvSpPr>
          <p:cNvPr id="3" name="Content Placeholder 2"/>
          <p:cNvSpPr>
            <a:spLocks noGrp="1"/>
          </p:cNvSpPr>
          <p:nvPr>
            <p:ph idx="1"/>
          </p:nvPr>
        </p:nvSpPr>
        <p:spPr/>
        <p:txBody>
          <a:bodyPr>
            <a:normAutofit fontScale="92500" lnSpcReduction="10000"/>
          </a:bodyPr>
          <a:lstStyle/>
          <a:p>
            <a:pPr algn="ctr">
              <a:buNone/>
            </a:pPr>
            <a:endParaRPr lang="en-US" dirty="0"/>
          </a:p>
          <a:p>
            <a:pPr algn="ctr">
              <a:buNone/>
            </a:pPr>
            <a:endParaRPr lang="en-US" dirty="0"/>
          </a:p>
          <a:p>
            <a:pPr algn="ctr">
              <a:buNone/>
            </a:pPr>
            <a:r>
              <a:rPr lang="en-US" sz="4400" b="1" dirty="0"/>
              <a:t> The many dimensions of poverty</a:t>
            </a:r>
          </a:p>
          <a:p>
            <a:pPr algn="ctr">
              <a:buNone/>
            </a:pPr>
            <a:r>
              <a:rPr lang="en-US" sz="4400" dirty="0"/>
              <a:t>Week 8</a:t>
            </a:r>
            <a:endParaRPr lang="en-US" sz="4400" b="1" dirty="0"/>
          </a:p>
          <a:p>
            <a:pPr algn="ctr">
              <a:buNone/>
            </a:pPr>
            <a:endParaRPr lang="en-US" sz="4400" b="1" dirty="0"/>
          </a:p>
          <a:p>
            <a:pPr lvl="1" algn="ctr">
              <a:lnSpc>
                <a:spcPct val="150000"/>
              </a:lnSpc>
              <a:buNone/>
            </a:pPr>
            <a:r>
              <a:rPr lang="en-US" b="1" dirty="0">
                <a:solidFill>
                  <a:schemeClr val="bg1">
                    <a:lumMod val="50000"/>
                  </a:schemeClr>
                </a:solidFill>
              </a:rPr>
              <a:t>Martin Guzi</a:t>
            </a:r>
            <a:br>
              <a:rPr lang="en-US" b="1" dirty="0">
                <a:solidFill>
                  <a:schemeClr val="bg1">
                    <a:lumMod val="50000"/>
                  </a:schemeClr>
                </a:solidFill>
              </a:rPr>
            </a:br>
            <a:r>
              <a:rPr lang="en-US" b="1" dirty="0">
                <a:solidFill>
                  <a:schemeClr val="bg1">
                    <a:lumMod val="50000"/>
                  </a:schemeClr>
                </a:solidFill>
              </a:rPr>
              <a:t>martin.guzi@econ.muni.cz</a:t>
            </a:r>
          </a:p>
        </p:txBody>
      </p:sp>
    </p:spTree>
    <p:extLst>
      <p:ext uri="{BB962C8B-B14F-4D97-AF65-F5344CB8AC3E}">
        <p14:creationId xmlns:p14="http://schemas.microsoft.com/office/powerpoint/2010/main" val="1309105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A8463-8D00-C53D-4FB0-24E24370C7B4}"/>
              </a:ext>
            </a:extLst>
          </p:cNvPr>
          <p:cNvSpPr>
            <a:spLocks noGrp="1"/>
          </p:cNvSpPr>
          <p:nvPr>
            <p:ph type="title"/>
          </p:nvPr>
        </p:nvSpPr>
        <p:spPr/>
        <p:txBody>
          <a:bodyPr/>
          <a:lstStyle/>
          <a:p>
            <a:endParaRPr lang="cs-CZ"/>
          </a:p>
        </p:txBody>
      </p:sp>
      <p:sp>
        <p:nvSpPr>
          <p:cNvPr id="3" name="Content Placeholder 2">
            <a:extLst>
              <a:ext uri="{FF2B5EF4-FFF2-40B4-BE49-F238E27FC236}">
                <a16:creationId xmlns:a16="http://schemas.microsoft.com/office/drawing/2014/main" id="{EAF8B08A-D897-E840-5C4F-98C26CB478E3}"/>
              </a:ext>
            </a:extLst>
          </p:cNvPr>
          <p:cNvSpPr>
            <a:spLocks noGrp="1"/>
          </p:cNvSpPr>
          <p:nvPr>
            <p:ph idx="1"/>
          </p:nvPr>
        </p:nvSpPr>
        <p:spPr/>
        <p:txBody>
          <a:bodyPr/>
          <a:lstStyle/>
          <a:p>
            <a:endParaRPr lang="cs-CZ"/>
          </a:p>
        </p:txBody>
      </p:sp>
      <p:pic>
        <p:nvPicPr>
          <p:cNvPr id="5" name="Picture 4">
            <a:extLst>
              <a:ext uri="{FF2B5EF4-FFF2-40B4-BE49-F238E27FC236}">
                <a16:creationId xmlns:a16="http://schemas.microsoft.com/office/drawing/2014/main" id="{71A041FE-AB5F-DEA3-29EF-2A6FE181C9AA}"/>
              </a:ext>
            </a:extLst>
          </p:cNvPr>
          <p:cNvPicPr>
            <a:picLocks noChangeAspect="1"/>
          </p:cNvPicPr>
          <p:nvPr/>
        </p:nvPicPr>
        <p:blipFill>
          <a:blip r:embed="rId2"/>
          <a:stretch>
            <a:fillRect/>
          </a:stretch>
        </p:blipFill>
        <p:spPr>
          <a:xfrm>
            <a:off x="53752" y="188640"/>
            <a:ext cx="9036496" cy="7906935"/>
          </a:xfrm>
          <a:prstGeom prst="rect">
            <a:avLst/>
          </a:prstGeom>
        </p:spPr>
      </p:pic>
    </p:spTree>
    <p:extLst>
      <p:ext uri="{BB962C8B-B14F-4D97-AF65-F5344CB8AC3E}">
        <p14:creationId xmlns:p14="http://schemas.microsoft.com/office/powerpoint/2010/main" val="4094434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5939" y="776211"/>
            <a:ext cx="3894613" cy="3588893"/>
          </a:xfrm>
          <a:prstGeom prst="rect">
            <a:avLst/>
          </a:prstGeom>
        </p:spPr>
      </p:pic>
      <p:sp>
        <p:nvSpPr>
          <p:cNvPr id="2" name="Title 1"/>
          <p:cNvSpPr>
            <a:spLocks noGrp="1"/>
          </p:cNvSpPr>
          <p:nvPr>
            <p:ph type="title"/>
          </p:nvPr>
        </p:nvSpPr>
        <p:spPr/>
        <p:txBody>
          <a:bodyPr/>
          <a:lstStyle/>
          <a:p>
            <a:r>
              <a:rPr lang="en-US" dirty="0"/>
              <a:t>Poverty trap</a:t>
            </a:r>
          </a:p>
        </p:txBody>
      </p:sp>
      <p:sp>
        <p:nvSpPr>
          <p:cNvPr id="3" name="Content Placeholder 2"/>
          <p:cNvSpPr>
            <a:spLocks noGrp="1"/>
          </p:cNvSpPr>
          <p:nvPr>
            <p:ph idx="1"/>
          </p:nvPr>
        </p:nvSpPr>
        <p:spPr>
          <a:xfrm>
            <a:off x="457200" y="4509120"/>
            <a:ext cx="8229600" cy="1617043"/>
          </a:xfrm>
        </p:spPr>
        <p:txBody>
          <a:bodyPr>
            <a:normAutofit/>
          </a:bodyPr>
          <a:lstStyle/>
          <a:p>
            <a:r>
              <a:rPr lang="en-US" sz="2400" dirty="0"/>
              <a:t>The poverty trap is seen as an “S-shaped” curve: the poor are stuck on the left side of the graph below the diagonal line, wherein future income is lower than present income, and it continues to decrease over time.</a:t>
            </a:r>
          </a:p>
        </p:txBody>
      </p:sp>
      <p:sp>
        <p:nvSpPr>
          <p:cNvPr id="4" name="Rectangle 3"/>
          <p:cNvSpPr/>
          <p:nvPr/>
        </p:nvSpPr>
        <p:spPr>
          <a:xfrm>
            <a:off x="443114" y="6308725"/>
            <a:ext cx="6419056" cy="369332"/>
          </a:xfrm>
          <a:prstGeom prst="rect">
            <a:avLst/>
          </a:prstGeom>
        </p:spPr>
        <p:txBody>
          <a:bodyPr wrap="square">
            <a:spAutoFit/>
          </a:bodyPr>
          <a:lstStyle/>
          <a:p>
            <a:r>
              <a:rPr lang="en-US" i="1" dirty="0"/>
              <a:t>Poor Economics</a:t>
            </a:r>
            <a:r>
              <a:rPr lang="en-US" dirty="0"/>
              <a:t> by </a:t>
            </a:r>
            <a:r>
              <a:rPr lang="en-US" dirty="0" err="1"/>
              <a:t>Abhijit</a:t>
            </a:r>
            <a:r>
              <a:rPr lang="en-US" dirty="0"/>
              <a:t> Banerjee and Esther </a:t>
            </a:r>
            <a:r>
              <a:rPr lang="en-US" dirty="0" err="1"/>
              <a:t>Duflo</a:t>
            </a:r>
            <a:endParaRPr lang="en-US" dirty="0"/>
          </a:p>
        </p:txBody>
      </p:sp>
      <p:sp>
        <p:nvSpPr>
          <p:cNvPr id="7" name="TextBox 6">
            <a:extLst>
              <a:ext uri="{FF2B5EF4-FFF2-40B4-BE49-F238E27FC236}">
                <a16:creationId xmlns:a16="http://schemas.microsoft.com/office/drawing/2014/main" id="{4B523F95-E3F8-4DD1-A6EB-E32498A1E0C5}"/>
              </a:ext>
            </a:extLst>
          </p:cNvPr>
          <p:cNvSpPr txBox="1"/>
          <p:nvPr/>
        </p:nvSpPr>
        <p:spPr>
          <a:xfrm>
            <a:off x="372060" y="1554858"/>
            <a:ext cx="5264562" cy="1938992"/>
          </a:xfrm>
          <a:prstGeom prst="rect">
            <a:avLst/>
          </a:prstGeom>
          <a:noFill/>
        </p:spPr>
        <p:txBody>
          <a:bodyPr wrap="square">
            <a:spAutoFit/>
          </a:bodyPr>
          <a:lstStyle/>
          <a:p>
            <a:pPr marL="285750" indent="-285750">
              <a:buFont typeface="Arial" panose="020B0604020202020204" pitchFamily="34" charset="0"/>
              <a:buChar char="•"/>
            </a:pPr>
            <a:r>
              <a:rPr lang="en-US" sz="2400" dirty="0"/>
              <a:t>The amount of money you have today determines what you eat, how much you spent on health, education, etc., which in turn influences your income in the future. </a:t>
            </a:r>
          </a:p>
        </p:txBody>
      </p:sp>
    </p:spTree>
    <p:extLst>
      <p:ext uri="{BB962C8B-B14F-4D97-AF65-F5344CB8AC3E}">
        <p14:creationId xmlns:p14="http://schemas.microsoft.com/office/powerpoint/2010/main" val="280473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1609118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337" y="188640"/>
            <a:ext cx="8847326" cy="6193126"/>
          </a:xfrm>
        </p:spPr>
      </p:pic>
    </p:spTree>
    <p:extLst>
      <p:ext uri="{BB962C8B-B14F-4D97-AF65-F5344CB8AC3E}">
        <p14:creationId xmlns:p14="http://schemas.microsoft.com/office/powerpoint/2010/main" val="4193604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481EC-75BE-4C50-90D6-CC731686FAFD}"/>
              </a:ext>
            </a:extLst>
          </p:cNvPr>
          <p:cNvSpPr>
            <a:spLocks noGrp="1"/>
          </p:cNvSpPr>
          <p:nvPr>
            <p:ph type="title"/>
          </p:nvPr>
        </p:nvSpPr>
        <p:spPr>
          <a:xfrm>
            <a:off x="457200" y="-1570"/>
            <a:ext cx="8229600" cy="1143000"/>
          </a:xfrm>
        </p:spPr>
        <p:txBody>
          <a:bodyPr>
            <a:noAutofit/>
          </a:bodyPr>
          <a:lstStyle/>
          <a:p>
            <a:r>
              <a:rPr lang="en-US" sz="2800" dirty="0"/>
              <a:t>Richer and poorer countries set very different poverty lines in order to measure poverty</a:t>
            </a:r>
            <a:endParaRPr lang="cs-CZ" sz="2800" dirty="0"/>
          </a:p>
        </p:txBody>
      </p:sp>
      <p:pic>
        <p:nvPicPr>
          <p:cNvPr id="5" name="Content Placeholder 4" descr="Timeline&#10;&#10;Description automatically generated">
            <a:extLst>
              <a:ext uri="{FF2B5EF4-FFF2-40B4-BE49-F238E27FC236}">
                <a16:creationId xmlns:a16="http://schemas.microsoft.com/office/drawing/2014/main" id="{1D3F0298-3CE0-4EA6-88DB-30423A3E3AD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36485" y="1141430"/>
            <a:ext cx="6671029" cy="5589240"/>
          </a:xfrm>
        </p:spPr>
      </p:pic>
    </p:spTree>
    <p:extLst>
      <p:ext uri="{BB962C8B-B14F-4D97-AF65-F5344CB8AC3E}">
        <p14:creationId xmlns:p14="http://schemas.microsoft.com/office/powerpoint/2010/main" val="1373529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Does It Mean To Be Poor?</a:t>
            </a:r>
            <a:endParaRPr lang="en-US" dirty="0"/>
          </a:p>
        </p:txBody>
      </p:sp>
      <p:sp>
        <p:nvSpPr>
          <p:cNvPr id="3" name="Content Placeholder 2"/>
          <p:cNvSpPr>
            <a:spLocks noGrp="1"/>
          </p:cNvSpPr>
          <p:nvPr>
            <p:ph idx="1"/>
          </p:nvPr>
        </p:nvSpPr>
        <p:spPr/>
        <p:txBody>
          <a:bodyPr/>
          <a:lstStyle/>
          <a:p>
            <a:r>
              <a:rPr lang="en-US" dirty="0"/>
              <a:t>Poverty is measured on the basis of income, but that is often too one-dimensional for such a complex phenomenon.</a:t>
            </a:r>
          </a:p>
          <a:p>
            <a:endParaRPr lang="en-US" dirty="0"/>
          </a:p>
          <a:p>
            <a:endParaRPr lang="en-US" dirty="0"/>
          </a:p>
        </p:txBody>
      </p:sp>
    </p:spTree>
    <p:extLst>
      <p:ext uri="{BB962C8B-B14F-4D97-AF65-F5344CB8AC3E}">
        <p14:creationId xmlns:p14="http://schemas.microsoft.com/office/powerpoint/2010/main" val="127208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people in poverty experience?</a:t>
            </a:r>
            <a:endParaRPr lang="cs-CZ" dirty="0"/>
          </a:p>
        </p:txBody>
      </p:sp>
      <p:sp>
        <p:nvSpPr>
          <p:cNvPr id="3" name="Content Placeholder 2"/>
          <p:cNvSpPr>
            <a:spLocks noGrp="1"/>
          </p:cNvSpPr>
          <p:nvPr>
            <p:ph idx="1"/>
          </p:nvPr>
        </p:nvSpPr>
        <p:spPr/>
        <p:txBody>
          <a:bodyPr>
            <a:normAutofit lnSpcReduction="10000"/>
          </a:bodyPr>
          <a:lstStyle/>
          <a:p>
            <a:r>
              <a:rPr lang="en-US" dirty="0"/>
              <a:t>Lack of basic necessities</a:t>
            </a:r>
          </a:p>
          <a:p>
            <a:r>
              <a:rPr lang="en-US" dirty="0"/>
              <a:t>Isolation </a:t>
            </a:r>
            <a:r>
              <a:rPr lang="cs-CZ" dirty="0"/>
              <a:t>from family and friends</a:t>
            </a:r>
            <a:endParaRPr lang="en-US" dirty="0"/>
          </a:p>
          <a:p>
            <a:r>
              <a:rPr lang="en-US" dirty="0"/>
              <a:t>Lack information about the supports and services available to them due to bureaucracy</a:t>
            </a:r>
          </a:p>
          <a:p>
            <a:r>
              <a:rPr lang="en-US" dirty="0"/>
              <a:t>Lack of decent  work</a:t>
            </a:r>
          </a:p>
          <a:p>
            <a:r>
              <a:rPr lang="en-US" dirty="0"/>
              <a:t>Fear for one's children</a:t>
            </a:r>
          </a:p>
          <a:p>
            <a:r>
              <a:rPr lang="en-US" dirty="0"/>
              <a:t>Being unable to afford to buy medicines</a:t>
            </a:r>
          </a:p>
          <a:p>
            <a:r>
              <a:rPr lang="en-US" dirty="0"/>
              <a:t>U</a:t>
            </a:r>
            <a:r>
              <a:rPr lang="cs-CZ" dirty="0"/>
              <a:t>nable to participate in normal social </a:t>
            </a:r>
            <a:endParaRPr lang="en-US" dirty="0"/>
          </a:p>
          <a:p>
            <a:endParaRPr lang="cs-CZ" dirty="0"/>
          </a:p>
        </p:txBody>
      </p:sp>
    </p:spTree>
    <p:extLst>
      <p:ext uri="{BB962C8B-B14F-4D97-AF65-F5344CB8AC3E}">
        <p14:creationId xmlns:p14="http://schemas.microsoft.com/office/powerpoint/2010/main" val="239955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Global Multidimensional Poverty Index</a:t>
            </a:r>
          </a:p>
        </p:txBody>
      </p:sp>
      <p:pic>
        <p:nvPicPr>
          <p:cNvPr id="15362" name="Picture 2" descr="https://res.cloudinary.com/devex/image/fetch/c_scale,f_auto,q_auto,w_616/https:/lh5.googleusercontent.com/3RqMbkWAG5GZdu6B3nxRl6z-35_bnomKZkXvAckYsyUD6HrDGIQ1PXwMKMW-D4lFhNcixGCytqbHCbL6XdM5mXXvsY13hQKTWOHFzdfxV6sr0ukgEO5FUp6EfIFsSOi8F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268760"/>
            <a:ext cx="4320480" cy="548476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211960" y="1600200"/>
            <a:ext cx="4752528" cy="5069160"/>
          </a:xfrm>
        </p:spPr>
        <p:txBody>
          <a:bodyPr>
            <a:normAutofit fontScale="92500" lnSpcReduction="10000"/>
          </a:bodyPr>
          <a:lstStyle/>
          <a:p>
            <a:r>
              <a:rPr lang="en-US" sz="2000" dirty="0"/>
              <a:t>An international measure of acute poverty covering over 100 developing countries</a:t>
            </a:r>
          </a:p>
          <a:p>
            <a:r>
              <a:rPr lang="en-US" sz="2000" dirty="0"/>
              <a:t>If someone is deprived in a third or more of ten (weighted) indicators (see left), the global index identifies them as ‘MPI poor’.</a:t>
            </a:r>
          </a:p>
          <a:p>
            <a:r>
              <a:rPr lang="en-US" sz="2000" dirty="0"/>
              <a:t>In 2017 1.45 billion people are MPI poor, some 26.5% of the people living in 103 countries (5.4billion). 40 percent of them live in India.</a:t>
            </a:r>
          </a:p>
          <a:p>
            <a:r>
              <a:rPr lang="en-US" sz="2000" dirty="0"/>
              <a:t>In 2021, 1.3 billion are MPI poor.</a:t>
            </a:r>
          </a:p>
          <a:p>
            <a:r>
              <a:rPr lang="en-US" sz="2000" dirty="0"/>
              <a:t>Sanitation is the biggest problem. </a:t>
            </a:r>
          </a:p>
          <a:p>
            <a:r>
              <a:rPr lang="en-US" sz="2000" dirty="0"/>
              <a:t>Half of all MPI poor people are destitute and experience extreme deprivations such as severe malnutrition.</a:t>
            </a:r>
          </a:p>
          <a:p>
            <a:r>
              <a:rPr lang="en-US" sz="2000" dirty="0"/>
              <a:t>Two-thirds MPI poor households have girls or women with less than 6y of education.</a:t>
            </a:r>
          </a:p>
          <a:p>
            <a:endParaRPr lang="en-US" sz="2000" dirty="0"/>
          </a:p>
        </p:txBody>
      </p:sp>
      <p:sp>
        <p:nvSpPr>
          <p:cNvPr id="4" name="Rectangle 3">
            <a:extLst>
              <a:ext uri="{FF2B5EF4-FFF2-40B4-BE49-F238E27FC236}">
                <a16:creationId xmlns:a16="http://schemas.microsoft.com/office/drawing/2014/main" id="{3AE37A36-7485-4847-B0D2-56A7C2F080AB}"/>
              </a:ext>
            </a:extLst>
          </p:cNvPr>
          <p:cNvSpPr/>
          <p:nvPr/>
        </p:nvSpPr>
        <p:spPr>
          <a:xfrm>
            <a:off x="4067944" y="6450759"/>
            <a:ext cx="5976664" cy="584775"/>
          </a:xfrm>
          <a:prstGeom prst="rect">
            <a:avLst/>
          </a:prstGeom>
        </p:spPr>
        <p:txBody>
          <a:bodyPr wrap="square">
            <a:spAutoFit/>
          </a:bodyPr>
          <a:lstStyle/>
          <a:p>
            <a:r>
              <a:rPr lang="cs-CZ" sz="1600" dirty="0">
                <a:hlinkClick r:id="rId4"/>
              </a:rPr>
              <a:t>https://ophi.org.uk/research/multidimensional-poverty/</a:t>
            </a:r>
            <a:endParaRPr lang="en-US" sz="1600" dirty="0"/>
          </a:p>
          <a:p>
            <a:endParaRPr lang="cs-CZ" sz="1600" dirty="0"/>
          </a:p>
        </p:txBody>
      </p:sp>
    </p:spTree>
    <p:extLst>
      <p:ext uri="{BB962C8B-B14F-4D97-AF65-F5344CB8AC3E}">
        <p14:creationId xmlns:p14="http://schemas.microsoft.com/office/powerpoint/2010/main" val="4093703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1155" y="5301208"/>
            <a:ext cx="968595" cy="1107996"/>
          </a:xfrm>
          <a:prstGeom prst="rect">
            <a:avLst/>
          </a:prstGeom>
        </p:spPr>
        <p:txBody>
          <a:bodyPr wrap="square">
            <a:spAutoFit/>
          </a:bodyPr>
          <a:lstStyle/>
          <a:p>
            <a:r>
              <a:rPr lang="en-US" sz="1100" dirty="0"/>
              <a:t>Source: ophi.org.uk/publications/</a:t>
            </a:r>
            <a:r>
              <a:rPr lang="en-US" sz="1100" dirty="0" err="1"/>
              <a:t>mpi</a:t>
            </a:r>
            <a:r>
              <a:rPr lang="en-US" sz="1100" dirty="0"/>
              <a:t>-methodological-notes/</a:t>
            </a:r>
          </a:p>
        </p:txBody>
      </p:sp>
      <p:pic>
        <p:nvPicPr>
          <p:cNvPr id="2" name="Picture 1">
            <a:extLst>
              <a:ext uri="{FF2B5EF4-FFF2-40B4-BE49-F238E27FC236}">
                <a16:creationId xmlns:a16="http://schemas.microsoft.com/office/drawing/2014/main" id="{17571B9A-2766-4E5A-9BC3-3E5AEBE564A3}"/>
              </a:ext>
            </a:extLst>
          </p:cNvPr>
          <p:cNvPicPr>
            <a:picLocks noChangeAspect="1"/>
          </p:cNvPicPr>
          <p:nvPr/>
        </p:nvPicPr>
        <p:blipFill>
          <a:blip r:embed="rId2"/>
          <a:stretch>
            <a:fillRect/>
          </a:stretch>
        </p:blipFill>
        <p:spPr>
          <a:xfrm>
            <a:off x="86920" y="0"/>
            <a:ext cx="8970160" cy="6858000"/>
          </a:xfrm>
          <a:prstGeom prst="rect">
            <a:avLst/>
          </a:prstGeom>
        </p:spPr>
      </p:pic>
    </p:spTree>
    <p:extLst>
      <p:ext uri="{BB962C8B-B14F-4D97-AF65-F5344CB8AC3E}">
        <p14:creationId xmlns:p14="http://schemas.microsoft.com/office/powerpoint/2010/main" val="4046210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0548" y="476672"/>
            <a:ext cx="8882904" cy="6045200"/>
          </a:xfrm>
          <a:prstGeom prst="rect">
            <a:avLst/>
          </a:prstGeom>
        </p:spPr>
      </p:pic>
    </p:spTree>
    <p:extLst>
      <p:ext uri="{BB962C8B-B14F-4D97-AF65-F5344CB8AC3E}">
        <p14:creationId xmlns:p14="http://schemas.microsoft.com/office/powerpoint/2010/main" val="3799395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335E4-18EE-4A72-A538-CE789FE67940}"/>
              </a:ext>
            </a:extLst>
          </p:cNvPr>
          <p:cNvSpPr>
            <a:spLocks noGrp="1"/>
          </p:cNvSpPr>
          <p:nvPr>
            <p:ph type="title"/>
          </p:nvPr>
        </p:nvSpPr>
        <p:spPr/>
        <p:txBody>
          <a:bodyPr/>
          <a:lstStyle/>
          <a:p>
            <a:r>
              <a:rPr lang="en-US" dirty="0"/>
              <a:t>Outline</a:t>
            </a:r>
            <a:endParaRPr lang="cs-CZ" dirty="0"/>
          </a:p>
        </p:txBody>
      </p:sp>
      <p:sp>
        <p:nvSpPr>
          <p:cNvPr id="3" name="Content Placeholder 2">
            <a:extLst>
              <a:ext uri="{FF2B5EF4-FFF2-40B4-BE49-F238E27FC236}">
                <a16:creationId xmlns:a16="http://schemas.microsoft.com/office/drawing/2014/main" id="{4AE89184-D468-4EAE-8FF4-8A068A67F7DE}"/>
              </a:ext>
            </a:extLst>
          </p:cNvPr>
          <p:cNvSpPr>
            <a:spLocks noGrp="1"/>
          </p:cNvSpPr>
          <p:nvPr>
            <p:ph idx="1"/>
          </p:nvPr>
        </p:nvSpPr>
        <p:spPr/>
        <p:txBody>
          <a:bodyPr/>
          <a:lstStyle/>
          <a:p>
            <a:pPr marL="514350" indent="-514350">
              <a:buFont typeface="+mj-lt"/>
              <a:buAutoNum type="arabicPeriod"/>
            </a:pPr>
            <a:r>
              <a:rPr lang="en-US" dirty="0"/>
              <a:t>Measures of poverty based on income</a:t>
            </a:r>
          </a:p>
          <a:p>
            <a:pPr marL="514350" indent="-514350">
              <a:buFont typeface="+mj-lt"/>
              <a:buAutoNum type="arabicPeriod"/>
            </a:pPr>
            <a:r>
              <a:rPr lang="en-US" dirty="0"/>
              <a:t>Multidimensional measures of poverty</a:t>
            </a:r>
          </a:p>
          <a:p>
            <a:pPr marL="514350" indent="-514350">
              <a:buFont typeface="+mj-lt"/>
              <a:buAutoNum type="arabicPeriod"/>
            </a:pPr>
            <a:r>
              <a:rPr lang="en-US" dirty="0"/>
              <a:t>Self-employment and poverty</a:t>
            </a:r>
          </a:p>
          <a:p>
            <a:pPr marL="514350" indent="-514350">
              <a:buFont typeface="+mj-lt"/>
              <a:buAutoNum type="arabicPeriod"/>
            </a:pPr>
            <a:r>
              <a:rPr lang="en-US" dirty="0"/>
              <a:t>Poverty indicators used in the EU</a:t>
            </a:r>
          </a:p>
          <a:p>
            <a:pPr marL="514350" indent="-514350">
              <a:buFont typeface="+mj-lt"/>
              <a:buAutoNum type="arabicPeriod"/>
            </a:pPr>
            <a:r>
              <a:rPr lang="en-US" dirty="0"/>
              <a:t>Limitations of poverty indicators</a:t>
            </a:r>
          </a:p>
          <a:p>
            <a:pPr marL="514350" indent="-514350">
              <a:buFont typeface="+mj-lt"/>
              <a:buAutoNum type="arabicPeriod"/>
            </a:pPr>
            <a:endParaRPr lang="en-US" dirty="0"/>
          </a:p>
          <a:p>
            <a:pPr marL="514350" indent="-514350">
              <a:buFont typeface="+mj-lt"/>
              <a:buAutoNum type="arabicPeriod"/>
            </a:pPr>
            <a:endParaRPr lang="en-US" dirty="0"/>
          </a:p>
          <a:p>
            <a:endParaRPr lang="cs-CZ" dirty="0"/>
          </a:p>
        </p:txBody>
      </p:sp>
    </p:spTree>
    <p:extLst>
      <p:ext uri="{BB962C8B-B14F-4D97-AF65-F5344CB8AC3E}">
        <p14:creationId xmlns:p14="http://schemas.microsoft.com/office/powerpoint/2010/main" val="28464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95736" y="55756"/>
            <a:ext cx="6693024" cy="6781572"/>
          </a:xfrm>
          <a:prstGeom prst="rect">
            <a:avLst/>
          </a:prstGeom>
        </p:spPr>
      </p:pic>
      <p:pic>
        <p:nvPicPr>
          <p:cNvPr id="6" name="Picture 5"/>
          <p:cNvPicPr>
            <a:picLocks noChangeAspect="1"/>
          </p:cNvPicPr>
          <p:nvPr/>
        </p:nvPicPr>
        <p:blipFill>
          <a:blip r:embed="rId3"/>
          <a:stretch>
            <a:fillRect/>
          </a:stretch>
        </p:blipFill>
        <p:spPr>
          <a:xfrm>
            <a:off x="1691680" y="5277245"/>
            <a:ext cx="2487975" cy="1295400"/>
          </a:xfrm>
          <a:prstGeom prst="rect">
            <a:avLst/>
          </a:prstGeom>
        </p:spPr>
      </p:pic>
      <p:sp>
        <p:nvSpPr>
          <p:cNvPr id="2" name="Title 1"/>
          <p:cNvSpPr>
            <a:spLocks noGrp="1"/>
          </p:cNvSpPr>
          <p:nvPr>
            <p:ph type="title"/>
          </p:nvPr>
        </p:nvSpPr>
        <p:spPr>
          <a:xfrm>
            <a:off x="12889" y="296201"/>
            <a:ext cx="4000143" cy="1512168"/>
          </a:xfrm>
        </p:spPr>
        <p:txBody>
          <a:bodyPr>
            <a:normAutofit/>
          </a:bodyPr>
          <a:lstStyle/>
          <a:p>
            <a:pPr algn="l"/>
            <a:r>
              <a:rPr lang="en-US" sz="2400" dirty="0"/>
              <a:t>Comparing MPI poor, </a:t>
            </a:r>
            <a:br>
              <a:rPr lang="en-US" sz="2400" dirty="0"/>
            </a:br>
            <a:r>
              <a:rPr lang="en-US" sz="2400" dirty="0"/>
              <a:t>destitute and </a:t>
            </a:r>
            <a:br>
              <a:rPr lang="en-US" sz="2400" dirty="0"/>
            </a:br>
            <a:r>
              <a:rPr lang="en-US" sz="2400" dirty="0"/>
              <a:t>extreme poverty</a:t>
            </a:r>
          </a:p>
        </p:txBody>
      </p:sp>
    </p:spTree>
    <p:extLst>
      <p:ext uri="{BB962C8B-B14F-4D97-AF65-F5344CB8AC3E}">
        <p14:creationId xmlns:p14="http://schemas.microsoft.com/office/powerpoint/2010/main" val="1677618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6FC7A7-A1BD-4EB8-B539-E2495E5D829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0FABF0E-8DEB-4B33-956C-24378E35E260}"/>
              </a:ext>
            </a:extLst>
          </p:cNvPr>
          <p:cNvPicPr>
            <a:picLocks noChangeAspect="1"/>
          </p:cNvPicPr>
          <p:nvPr/>
        </p:nvPicPr>
        <p:blipFill>
          <a:blip r:embed="rId2"/>
          <a:stretch>
            <a:fillRect/>
          </a:stretch>
        </p:blipFill>
        <p:spPr>
          <a:xfrm>
            <a:off x="0" y="416477"/>
            <a:ext cx="9144000" cy="6441523"/>
          </a:xfrm>
          <a:prstGeom prst="rect">
            <a:avLst/>
          </a:prstGeom>
        </p:spPr>
      </p:pic>
      <p:sp>
        <p:nvSpPr>
          <p:cNvPr id="2" name="Title 1">
            <a:extLst>
              <a:ext uri="{FF2B5EF4-FFF2-40B4-BE49-F238E27FC236}">
                <a16:creationId xmlns:a16="http://schemas.microsoft.com/office/drawing/2014/main" id="{6457809C-0E9D-4083-83B6-E15EDEF6B8B2}"/>
              </a:ext>
            </a:extLst>
          </p:cNvPr>
          <p:cNvSpPr>
            <a:spLocks noGrp="1"/>
          </p:cNvSpPr>
          <p:nvPr>
            <p:ph type="title"/>
          </p:nvPr>
        </p:nvSpPr>
        <p:spPr>
          <a:xfrm>
            <a:off x="899592" y="1600200"/>
            <a:ext cx="2952328" cy="1224136"/>
          </a:xfrm>
          <a:solidFill>
            <a:schemeClr val="accent6">
              <a:lumMod val="20000"/>
              <a:lumOff val="80000"/>
            </a:schemeClr>
          </a:solidFill>
        </p:spPr>
        <p:txBody>
          <a:bodyPr>
            <a:noAutofit/>
          </a:bodyPr>
          <a:lstStyle/>
          <a:p>
            <a:r>
              <a:rPr lang="en-US" sz="1200" b="1" dirty="0"/>
              <a:t>In 43 of the 60 countries with both multidimensional and monetary poverty estimates, the incidence of</a:t>
            </a:r>
            <a:br>
              <a:rPr lang="en-US" sz="1200" b="1" dirty="0"/>
            </a:br>
            <a:r>
              <a:rPr lang="en-US" sz="1200" b="1" dirty="0"/>
              <a:t>multidimensional poverty was higher than the incidence of monetary poverty</a:t>
            </a:r>
            <a:endParaRPr lang="en-US" sz="1200" dirty="0"/>
          </a:p>
        </p:txBody>
      </p:sp>
      <p:sp>
        <p:nvSpPr>
          <p:cNvPr id="5" name="Title 1">
            <a:extLst>
              <a:ext uri="{FF2B5EF4-FFF2-40B4-BE49-F238E27FC236}">
                <a16:creationId xmlns:a16="http://schemas.microsoft.com/office/drawing/2014/main" id="{1B17488E-9698-43F0-B88F-DC3C5E336150}"/>
              </a:ext>
            </a:extLst>
          </p:cNvPr>
          <p:cNvSpPr txBox="1">
            <a:spLocks/>
          </p:cNvSpPr>
          <p:nvPr/>
        </p:nvSpPr>
        <p:spPr>
          <a:xfrm>
            <a:off x="107504" y="19982"/>
            <a:ext cx="1440160" cy="396495"/>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a:t>MPI in 2021</a:t>
            </a:r>
          </a:p>
        </p:txBody>
      </p:sp>
    </p:spTree>
    <p:extLst>
      <p:ext uri="{BB962C8B-B14F-4D97-AF65-F5344CB8AC3E}">
        <p14:creationId xmlns:p14="http://schemas.microsoft.com/office/powerpoint/2010/main" val="2864664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60648"/>
            <a:ext cx="9069204" cy="6219372"/>
          </a:xfrm>
          <a:prstGeom prst="rect">
            <a:avLst/>
          </a:prstGeom>
        </p:spPr>
      </p:pic>
    </p:spTree>
    <p:extLst>
      <p:ext uri="{BB962C8B-B14F-4D97-AF65-F5344CB8AC3E}">
        <p14:creationId xmlns:p14="http://schemas.microsoft.com/office/powerpoint/2010/main" val="3428506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819541-509E-4A0F-81E6-800AD4226279}"/>
              </a:ext>
            </a:extLst>
          </p:cNvPr>
          <p:cNvSpPr>
            <a:spLocks noGrp="1"/>
          </p:cNvSpPr>
          <p:nvPr>
            <p:ph type="title"/>
          </p:nvPr>
        </p:nvSpPr>
        <p:spPr/>
        <p:txBody>
          <a:bodyPr/>
          <a:lstStyle/>
          <a:p>
            <a:pPr algn="ctr"/>
            <a:r>
              <a:rPr lang="en-US" sz="3300" b="1" dirty="0"/>
              <a:t>Self-employment and poverty in developing countries</a:t>
            </a:r>
            <a:endParaRPr lang="cs-CZ" sz="3300" b="1" dirty="0"/>
          </a:p>
        </p:txBody>
      </p:sp>
      <p:sp>
        <p:nvSpPr>
          <p:cNvPr id="4" name="Text Placeholder 3">
            <a:extLst>
              <a:ext uri="{FF2B5EF4-FFF2-40B4-BE49-F238E27FC236}">
                <a16:creationId xmlns:a16="http://schemas.microsoft.com/office/drawing/2014/main" id="{C82ED070-05C9-4D50-A18E-FAD7CB37DA6C}"/>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3388795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obsah 5">
            <a:extLst>
              <a:ext uri="{FF2B5EF4-FFF2-40B4-BE49-F238E27FC236}">
                <a16:creationId xmlns:a16="http://schemas.microsoft.com/office/drawing/2014/main" id="{63D862FD-3A7D-4CAD-B784-EAC351ADE856}"/>
              </a:ext>
            </a:extLst>
          </p:cNvPr>
          <p:cNvPicPr>
            <a:picLocks noGrp="1" noChangeAspect="1"/>
          </p:cNvPicPr>
          <p:nvPr>
            <p:ph sz="half" idx="2"/>
          </p:nvPr>
        </p:nvPicPr>
        <p:blipFill>
          <a:blip r:embed="rId2"/>
          <a:stretch>
            <a:fillRect/>
          </a:stretch>
        </p:blipFill>
        <p:spPr>
          <a:xfrm>
            <a:off x="1475656" y="1417638"/>
            <a:ext cx="6278193" cy="4383856"/>
          </a:xfrm>
        </p:spPr>
      </p:pic>
      <p:sp>
        <p:nvSpPr>
          <p:cNvPr id="2" name="Nadpis 1">
            <a:extLst>
              <a:ext uri="{FF2B5EF4-FFF2-40B4-BE49-F238E27FC236}">
                <a16:creationId xmlns:a16="http://schemas.microsoft.com/office/drawing/2014/main" id="{CB3688B1-9690-4988-B159-019DA57A3A13}"/>
              </a:ext>
            </a:extLst>
          </p:cNvPr>
          <p:cNvSpPr>
            <a:spLocks noGrp="1"/>
          </p:cNvSpPr>
          <p:nvPr>
            <p:ph type="title"/>
          </p:nvPr>
        </p:nvSpPr>
        <p:spPr/>
        <p:txBody>
          <a:bodyPr>
            <a:normAutofit fontScale="90000"/>
          </a:bodyPr>
          <a:lstStyle/>
          <a:p>
            <a:r>
              <a:rPr lang="en-US" dirty="0"/>
              <a:t>Majority of workers in developing countries are self-employed</a:t>
            </a:r>
            <a:endParaRPr lang="cs-CZ" b="1" u="sng" dirty="0"/>
          </a:p>
        </p:txBody>
      </p:sp>
      <p:sp>
        <p:nvSpPr>
          <p:cNvPr id="3" name="Zástupný obsah 2">
            <a:extLst>
              <a:ext uri="{FF2B5EF4-FFF2-40B4-BE49-F238E27FC236}">
                <a16:creationId xmlns:a16="http://schemas.microsoft.com/office/drawing/2014/main" id="{A59B39C2-A699-4F29-9908-5F3430DE4AD5}"/>
              </a:ext>
            </a:extLst>
          </p:cNvPr>
          <p:cNvSpPr>
            <a:spLocks noGrp="1"/>
          </p:cNvSpPr>
          <p:nvPr>
            <p:ph sz="half" idx="1"/>
          </p:nvPr>
        </p:nvSpPr>
        <p:spPr>
          <a:xfrm>
            <a:off x="179512" y="1282531"/>
            <a:ext cx="9148590" cy="3146822"/>
          </a:xfrm>
        </p:spPr>
        <p:txBody>
          <a:bodyPr>
            <a:normAutofit/>
          </a:bodyPr>
          <a:lstStyle/>
          <a:p>
            <a:pPr marL="0" indent="0">
              <a:buNone/>
            </a:pPr>
            <a:endParaRPr lang="en-US" sz="2400" dirty="0"/>
          </a:p>
          <a:p>
            <a:pPr marL="0" indent="0">
              <a:buNone/>
            </a:pPr>
            <a:endParaRPr lang="cs-CZ" sz="2400" dirty="0"/>
          </a:p>
        </p:txBody>
      </p:sp>
      <p:sp>
        <p:nvSpPr>
          <p:cNvPr id="4" name="Rectangle 3">
            <a:extLst>
              <a:ext uri="{FF2B5EF4-FFF2-40B4-BE49-F238E27FC236}">
                <a16:creationId xmlns:a16="http://schemas.microsoft.com/office/drawing/2014/main" id="{C0F7A03F-2470-406E-B225-D55B6D12D317}"/>
              </a:ext>
            </a:extLst>
          </p:cNvPr>
          <p:cNvSpPr/>
          <p:nvPr/>
        </p:nvSpPr>
        <p:spPr>
          <a:xfrm>
            <a:off x="1547665" y="5801494"/>
            <a:ext cx="7139135" cy="646331"/>
          </a:xfrm>
          <a:prstGeom prst="rect">
            <a:avLst/>
          </a:prstGeom>
        </p:spPr>
        <p:txBody>
          <a:bodyPr wrap="square">
            <a:spAutoFit/>
          </a:bodyPr>
          <a:lstStyle/>
          <a:p>
            <a:r>
              <a:rPr lang="en-US" dirty="0"/>
              <a:t>Approximately 40% of workers are self-employed globally.</a:t>
            </a:r>
            <a:endParaRPr lang="cs-CZ" dirty="0"/>
          </a:p>
          <a:p>
            <a:r>
              <a:rPr lang="cs-CZ" dirty="0"/>
              <a:t>S</a:t>
            </a:r>
            <a:r>
              <a:rPr lang="en-US" dirty="0"/>
              <a:t>elf-employment </a:t>
            </a:r>
            <a:r>
              <a:rPr lang="cs-CZ" dirty="0"/>
              <a:t>as a</a:t>
            </a:r>
            <a:r>
              <a:rPr lang="en-US" dirty="0"/>
              <a:t> choice</a:t>
            </a:r>
            <a:r>
              <a:rPr lang="cs-CZ" dirty="0"/>
              <a:t> </a:t>
            </a:r>
            <a:r>
              <a:rPr lang="en-US" dirty="0"/>
              <a:t>—</a:t>
            </a:r>
            <a:r>
              <a:rPr lang="cs-CZ" dirty="0"/>
              <a:t> </a:t>
            </a:r>
            <a:r>
              <a:rPr lang="en-US" dirty="0"/>
              <a:t>or lack of choice?</a:t>
            </a:r>
            <a:endParaRPr lang="cs-CZ" dirty="0"/>
          </a:p>
        </p:txBody>
      </p:sp>
    </p:spTree>
    <p:extLst>
      <p:ext uri="{BB962C8B-B14F-4D97-AF65-F5344CB8AC3E}">
        <p14:creationId xmlns:p14="http://schemas.microsoft.com/office/powerpoint/2010/main" val="3935970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662BCC-F775-48EB-962C-E57FE9F6B7D1}"/>
              </a:ext>
            </a:extLst>
          </p:cNvPr>
          <p:cNvSpPr>
            <a:spLocks noGrp="1"/>
          </p:cNvSpPr>
          <p:nvPr>
            <p:ph type="title"/>
          </p:nvPr>
        </p:nvSpPr>
        <p:spPr/>
        <p:txBody>
          <a:bodyPr/>
          <a:lstStyle/>
          <a:p>
            <a:r>
              <a:rPr lang="cs-CZ" dirty="0" err="1"/>
              <a:t>Effective</a:t>
            </a:r>
            <a:r>
              <a:rPr lang="cs-CZ" dirty="0"/>
              <a:t> </a:t>
            </a:r>
            <a:r>
              <a:rPr lang="cs-CZ" dirty="0" err="1"/>
              <a:t>policy</a:t>
            </a:r>
            <a:r>
              <a:rPr lang="cs-CZ" dirty="0"/>
              <a:t> </a:t>
            </a:r>
            <a:r>
              <a:rPr lang="cs-CZ" dirty="0" err="1"/>
              <a:t>interventions</a:t>
            </a:r>
            <a:endParaRPr lang="cs-CZ" dirty="0"/>
          </a:p>
        </p:txBody>
      </p:sp>
      <p:sp>
        <p:nvSpPr>
          <p:cNvPr id="3" name="Zástupný obsah 2">
            <a:extLst>
              <a:ext uri="{FF2B5EF4-FFF2-40B4-BE49-F238E27FC236}">
                <a16:creationId xmlns:a16="http://schemas.microsoft.com/office/drawing/2014/main" id="{406BF3E1-4BCF-4081-9270-BDCE20BD9D39}"/>
              </a:ext>
            </a:extLst>
          </p:cNvPr>
          <p:cNvSpPr>
            <a:spLocks noGrp="1"/>
          </p:cNvSpPr>
          <p:nvPr>
            <p:ph idx="1"/>
          </p:nvPr>
        </p:nvSpPr>
        <p:spPr/>
        <p:txBody>
          <a:bodyPr>
            <a:normAutofit/>
          </a:bodyPr>
          <a:lstStyle/>
          <a:p>
            <a:pPr marL="971550" lvl="1" indent="-514350" fontAlgn="base">
              <a:buFont typeface="+mj-lt"/>
              <a:buAutoNum type="arabicPeriod"/>
            </a:pPr>
            <a:r>
              <a:rPr lang="en-US" dirty="0"/>
              <a:t>Support the self-employed in their current activities</a:t>
            </a:r>
            <a:endParaRPr lang="cs-CZ" dirty="0"/>
          </a:p>
          <a:p>
            <a:pPr lvl="2" fontAlgn="base"/>
            <a:r>
              <a:rPr lang="en-US" dirty="0"/>
              <a:t>raise the productivity of the self-employed</a:t>
            </a:r>
            <a:endParaRPr lang="cs-CZ" dirty="0"/>
          </a:p>
          <a:p>
            <a:pPr lvl="2" fontAlgn="base"/>
            <a:r>
              <a:rPr lang="en-US" dirty="0"/>
              <a:t>Training to improve their skills and business know-how </a:t>
            </a:r>
            <a:endParaRPr lang="cs-CZ" dirty="0"/>
          </a:p>
          <a:p>
            <a:pPr lvl="2" fontAlgn="base"/>
            <a:r>
              <a:rPr lang="en-US" dirty="0"/>
              <a:t>making affordable credit</a:t>
            </a:r>
          </a:p>
          <a:p>
            <a:pPr lvl="2" fontAlgn="base"/>
            <a:endParaRPr lang="en-US" dirty="0"/>
          </a:p>
          <a:p>
            <a:pPr marL="1028700" lvl="1" indent="-514350" fontAlgn="base">
              <a:buAutoNum type="arabicPeriod" startAt="2"/>
            </a:pPr>
            <a:r>
              <a:rPr lang="en-US" dirty="0"/>
              <a:t>Help self-employed with transition into better-paying jobs</a:t>
            </a:r>
          </a:p>
          <a:p>
            <a:pPr lvl="2" fontAlgn="base"/>
            <a:r>
              <a:rPr lang="cs-CZ" dirty="0"/>
              <a:t>T</a:t>
            </a:r>
            <a:r>
              <a:rPr lang="en-US" dirty="0"/>
              <a:t>raining people for wage employment</a:t>
            </a:r>
            <a:r>
              <a:rPr lang="cs-CZ" dirty="0"/>
              <a:t> </a:t>
            </a:r>
            <a:endParaRPr lang="en-US" dirty="0"/>
          </a:p>
          <a:p>
            <a:pPr lvl="2" fontAlgn="base"/>
            <a:r>
              <a:rPr lang="en-US" dirty="0"/>
              <a:t>Creating more wage employment (off-farm jobs)</a:t>
            </a:r>
          </a:p>
          <a:p>
            <a:pPr marL="1028700" lvl="1" indent="-514350" fontAlgn="base">
              <a:buAutoNum type="arabicPeriod" startAt="2"/>
            </a:pPr>
            <a:endParaRPr lang="cs-CZ" dirty="0"/>
          </a:p>
        </p:txBody>
      </p:sp>
    </p:spTree>
    <p:extLst>
      <p:ext uri="{BB962C8B-B14F-4D97-AF65-F5344CB8AC3E}">
        <p14:creationId xmlns:p14="http://schemas.microsoft.com/office/powerpoint/2010/main" val="3816387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dppucryp3i-flywheel.netdna-ssl.com/wp-content/uploads/2013/07/liveone-tile.jpg">
            <a:extLst>
              <a:ext uri="{FF2B5EF4-FFF2-40B4-BE49-F238E27FC236}">
                <a16:creationId xmlns:a16="http://schemas.microsoft.com/office/drawing/2014/main" id="{BD70601A-A28E-4442-AE0C-B682F41331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0430"/>
            <a:ext cx="6488995" cy="64889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24A81EA-E1BF-4D0E-9EEA-3A783C4F176A}"/>
              </a:ext>
            </a:extLst>
          </p:cNvPr>
          <p:cNvSpPr/>
          <p:nvPr/>
        </p:nvSpPr>
        <p:spPr>
          <a:xfrm>
            <a:off x="3203848" y="6519425"/>
            <a:ext cx="2894254" cy="369332"/>
          </a:xfrm>
          <a:prstGeom prst="rect">
            <a:avLst/>
          </a:prstGeom>
        </p:spPr>
        <p:txBody>
          <a:bodyPr wrap="none">
            <a:spAutoFit/>
          </a:bodyPr>
          <a:lstStyle/>
          <a:p>
            <a:r>
              <a:rPr lang="en-US" dirty="0"/>
              <a:t>http://livingononedollar.org/</a:t>
            </a:r>
          </a:p>
        </p:txBody>
      </p:sp>
    </p:spTree>
    <p:extLst>
      <p:ext uri="{BB962C8B-B14F-4D97-AF65-F5344CB8AC3E}">
        <p14:creationId xmlns:p14="http://schemas.microsoft.com/office/powerpoint/2010/main" val="972624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F4E25-962F-4AE7-AAD8-C21F00472084}"/>
              </a:ext>
            </a:extLst>
          </p:cNvPr>
          <p:cNvSpPr>
            <a:spLocks noGrp="1"/>
          </p:cNvSpPr>
          <p:nvPr>
            <p:ph type="title"/>
          </p:nvPr>
        </p:nvSpPr>
        <p:spPr/>
        <p:txBody>
          <a:bodyPr>
            <a:noAutofit/>
          </a:bodyPr>
          <a:lstStyle/>
          <a:p>
            <a:r>
              <a:rPr lang="en-US" sz="3600" dirty="0">
                <a:hlinkClick r:id="rId2"/>
              </a:rPr>
              <a:t>https://www.gapminder.org/dollar-street/</a:t>
            </a:r>
            <a:endParaRPr lang="cs-CZ" sz="3600" dirty="0"/>
          </a:p>
        </p:txBody>
      </p:sp>
      <p:sp>
        <p:nvSpPr>
          <p:cNvPr id="3" name="Content Placeholder 2">
            <a:extLst>
              <a:ext uri="{FF2B5EF4-FFF2-40B4-BE49-F238E27FC236}">
                <a16:creationId xmlns:a16="http://schemas.microsoft.com/office/drawing/2014/main" id="{3011BC70-F2CF-446B-BAC7-E708F9F62903}"/>
              </a:ext>
            </a:extLst>
          </p:cNvPr>
          <p:cNvSpPr>
            <a:spLocks noGrp="1"/>
          </p:cNvSpPr>
          <p:nvPr>
            <p:ph idx="1"/>
          </p:nvPr>
        </p:nvSpPr>
        <p:spPr/>
        <p:txBody>
          <a:bodyPr>
            <a:normAutofit fontScale="70000" lnSpcReduction="20000"/>
          </a:bodyPr>
          <a:lstStyle/>
          <a:p>
            <a:r>
              <a:rPr lang="en-US" dirty="0"/>
              <a:t>Visit "</a:t>
            </a:r>
            <a:r>
              <a:rPr lang="en-US" u="sng" dirty="0">
                <a:hlinkClick r:id="rId2"/>
              </a:rPr>
              <a:t>Dollar street</a:t>
            </a:r>
            <a:r>
              <a:rPr lang="en-US" dirty="0"/>
              <a:t>" website and explore how living standards vary with family income across the globe. Compare the living conditions in selected countries. To visit a family click on the "Visit this family" button on the right side.</a:t>
            </a:r>
            <a:br>
              <a:rPr lang="en-US" dirty="0"/>
            </a:br>
            <a:br>
              <a:rPr lang="en-US" dirty="0"/>
            </a:br>
            <a:br>
              <a:rPr lang="en-US" dirty="0"/>
            </a:br>
            <a:r>
              <a:rPr lang="en-US" dirty="0"/>
              <a:t>1/ What % of their budget do families spend on food and on housing?</a:t>
            </a:r>
          </a:p>
          <a:p>
            <a:endParaRPr lang="en-US" dirty="0"/>
          </a:p>
          <a:p>
            <a:r>
              <a:rPr lang="en-US" dirty="0"/>
              <a:t>2/ What do they wish to buy next (is it a necessity or a luxury thing)?</a:t>
            </a:r>
            <a:br>
              <a:rPr lang="en-US" dirty="0"/>
            </a:br>
            <a:br>
              <a:rPr lang="en-US" dirty="0"/>
            </a:br>
            <a:r>
              <a:rPr lang="en-US" dirty="0"/>
              <a:t>3/ What shortages or unnecessary luxury do you observe in the living of families?</a:t>
            </a:r>
            <a:br>
              <a:rPr lang="en-US" dirty="0"/>
            </a:br>
            <a:br>
              <a:rPr lang="en-US" dirty="0"/>
            </a:br>
            <a:endParaRPr lang="cs-CZ" dirty="0"/>
          </a:p>
        </p:txBody>
      </p:sp>
    </p:spTree>
    <p:extLst>
      <p:ext uri="{BB962C8B-B14F-4D97-AF65-F5344CB8AC3E}">
        <p14:creationId xmlns:p14="http://schemas.microsoft.com/office/powerpoint/2010/main" val="1130145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Poverty indicators in the EU</a:t>
            </a:r>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1785253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8C1B9-1B87-4F94-8D44-EAA79E60AB41}"/>
              </a:ext>
            </a:extLst>
          </p:cNvPr>
          <p:cNvSpPr>
            <a:spLocks noGrp="1"/>
          </p:cNvSpPr>
          <p:nvPr>
            <p:ph type="title"/>
          </p:nvPr>
        </p:nvSpPr>
        <p:spPr/>
        <p:txBody>
          <a:bodyPr/>
          <a:lstStyle/>
          <a:p>
            <a:endParaRPr lang="cs-CZ"/>
          </a:p>
        </p:txBody>
      </p:sp>
      <p:sp>
        <p:nvSpPr>
          <p:cNvPr id="3" name="Text Placeholder 2">
            <a:extLst>
              <a:ext uri="{FF2B5EF4-FFF2-40B4-BE49-F238E27FC236}">
                <a16:creationId xmlns:a16="http://schemas.microsoft.com/office/drawing/2014/main" id="{E8C8E549-3750-47EC-94D3-802457D05A15}"/>
              </a:ext>
            </a:extLst>
          </p:cNvPr>
          <p:cNvSpPr>
            <a:spLocks noGrp="1"/>
          </p:cNvSpPr>
          <p:nvPr>
            <p:ph type="body" idx="1"/>
          </p:nvPr>
        </p:nvSpPr>
        <p:spPr/>
        <p:txBody>
          <a:bodyPr/>
          <a:lstStyle/>
          <a:p>
            <a:endParaRPr lang="cs-CZ"/>
          </a:p>
        </p:txBody>
      </p:sp>
      <p:pic>
        <p:nvPicPr>
          <p:cNvPr id="5" name="Picture 4" descr="A colorful circle with icons&#10;&#10;Description automatically generated">
            <a:extLst>
              <a:ext uri="{FF2B5EF4-FFF2-40B4-BE49-F238E27FC236}">
                <a16:creationId xmlns:a16="http://schemas.microsoft.com/office/drawing/2014/main" id="{7AEDA781-3AE7-448A-A01C-758035818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6320"/>
            <a:ext cx="9144000" cy="4785360"/>
          </a:xfrm>
          <a:prstGeom prst="rect">
            <a:avLst/>
          </a:prstGeom>
        </p:spPr>
      </p:pic>
      <p:sp>
        <p:nvSpPr>
          <p:cNvPr id="6" name="Rectangle 5">
            <a:extLst>
              <a:ext uri="{FF2B5EF4-FFF2-40B4-BE49-F238E27FC236}">
                <a16:creationId xmlns:a16="http://schemas.microsoft.com/office/drawing/2014/main" id="{C3C18E54-A80B-4872-9F05-1BFC04EDDE59}"/>
              </a:ext>
            </a:extLst>
          </p:cNvPr>
          <p:cNvSpPr/>
          <p:nvPr/>
        </p:nvSpPr>
        <p:spPr>
          <a:xfrm>
            <a:off x="0" y="6550223"/>
            <a:ext cx="7416824" cy="307777"/>
          </a:xfrm>
          <a:prstGeom prst="rect">
            <a:avLst/>
          </a:prstGeom>
        </p:spPr>
        <p:txBody>
          <a:bodyPr wrap="square">
            <a:spAutoFit/>
          </a:bodyPr>
          <a:lstStyle/>
          <a:p>
            <a:r>
              <a:rPr lang="cs-CZ" sz="1400" dirty="0"/>
              <a:t>https://op.europa.eu/webpub/empl/european-pillar-of-social-rights/en/</a:t>
            </a:r>
          </a:p>
        </p:txBody>
      </p:sp>
    </p:spTree>
    <p:extLst>
      <p:ext uri="{BB962C8B-B14F-4D97-AF65-F5344CB8AC3E}">
        <p14:creationId xmlns:p14="http://schemas.microsoft.com/office/powerpoint/2010/main" val="99134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12290" name="Picture 2" descr="World-Poverty-Since-18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94" y="188640"/>
            <a:ext cx="9073210" cy="6469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536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k-SK" dirty="0"/>
              <a:t>At-risk-of</a:t>
            </a:r>
            <a:r>
              <a:rPr lang="en-US" dirty="0"/>
              <a:t> income </a:t>
            </a:r>
            <a:r>
              <a:rPr lang="sk-SK" dirty="0" err="1"/>
              <a:t>poverty</a:t>
            </a:r>
            <a:endParaRPr lang="en-US" dirty="0"/>
          </a:p>
        </p:txBody>
      </p:sp>
      <p:sp>
        <p:nvSpPr>
          <p:cNvPr id="6" name="Content Placeholder 5"/>
          <p:cNvSpPr>
            <a:spLocks noGrp="1"/>
          </p:cNvSpPr>
          <p:nvPr>
            <p:ph idx="1"/>
          </p:nvPr>
        </p:nvSpPr>
        <p:spPr/>
        <p:txBody>
          <a:bodyPr/>
          <a:lstStyle/>
          <a:p>
            <a:r>
              <a:rPr lang="en-US" dirty="0"/>
              <a:t>People at-risk-of income poverty have an equalized disposable income below the risk-of-poverty threshold, set at 60 % of the national median equalized disposable income (after social transfers).</a:t>
            </a:r>
          </a:p>
          <a:p>
            <a:endParaRPr lang="en-US" dirty="0"/>
          </a:p>
          <a:p>
            <a:endParaRPr lang="en-US" dirty="0"/>
          </a:p>
        </p:txBody>
      </p:sp>
    </p:spTree>
    <p:extLst>
      <p:ext uri="{BB962C8B-B14F-4D97-AF65-F5344CB8AC3E}">
        <p14:creationId xmlns:p14="http://schemas.microsoft.com/office/powerpoint/2010/main" val="255036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149260"/>
            <a:ext cx="8928100" cy="647629"/>
          </a:xfrm>
        </p:spPr>
        <p:txBody>
          <a:bodyPr>
            <a:normAutofit/>
          </a:bodyPr>
          <a:lstStyle/>
          <a:p>
            <a:r>
              <a:rPr lang="en-US" sz="3200" dirty="0"/>
              <a:t>Equalized d</a:t>
            </a:r>
            <a:r>
              <a:rPr lang="sk-SK" sz="3200" dirty="0" err="1"/>
              <a:t>isposable</a:t>
            </a:r>
            <a:r>
              <a:rPr lang="sk-SK" sz="3200" dirty="0"/>
              <a:t> </a:t>
            </a:r>
            <a:r>
              <a:rPr lang="sk-SK" sz="3200" dirty="0" err="1"/>
              <a:t>household</a:t>
            </a:r>
            <a:r>
              <a:rPr lang="sk-SK" sz="3200" dirty="0"/>
              <a:t> </a:t>
            </a:r>
            <a:r>
              <a:rPr lang="sk-SK" sz="3200" dirty="0" err="1"/>
              <a:t>income</a:t>
            </a:r>
            <a:endParaRPr lang="sk-SK" sz="3200" dirty="0"/>
          </a:p>
        </p:txBody>
      </p:sp>
      <p:sp>
        <p:nvSpPr>
          <p:cNvPr id="4" name="AutoShape 2" descr="Definition of household equivalent disposable incom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sp>
        <p:nvSpPr>
          <p:cNvPr id="5" name="AutoShape 4" descr="Definition of household equivalent disposable income"/>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sp>
        <p:nvSpPr>
          <p:cNvPr id="6" name="AutoShape 6" descr="Definition of household equivalent disposable income"/>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pic>
        <p:nvPicPr>
          <p:cNvPr id="820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125" y="987676"/>
            <a:ext cx="6610754" cy="4640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DE3272CC-217E-41EA-BFA8-913BBB3CEDA2}"/>
              </a:ext>
            </a:extLst>
          </p:cNvPr>
          <p:cNvSpPr txBox="1"/>
          <p:nvPr/>
        </p:nvSpPr>
        <p:spPr>
          <a:xfrm>
            <a:off x="5383803" y="4660213"/>
            <a:ext cx="3702076" cy="2031325"/>
          </a:xfrm>
          <a:prstGeom prst="rect">
            <a:avLst/>
          </a:prstGeom>
          <a:solidFill>
            <a:schemeClr val="accent6">
              <a:lumMod val="20000"/>
              <a:lumOff val="80000"/>
            </a:schemeClr>
          </a:solidFill>
        </p:spPr>
        <p:txBody>
          <a:bodyPr wrap="square">
            <a:spAutoFit/>
          </a:bodyPr>
          <a:lstStyle/>
          <a:p>
            <a:pPr marL="0" indent="0">
              <a:buNone/>
            </a:pPr>
            <a:r>
              <a:rPr lang="en-US" dirty="0"/>
              <a:t>Number of equivalent adults is calculated as according to equivalence scale: </a:t>
            </a:r>
          </a:p>
          <a:p>
            <a:pPr marL="0" indent="0">
              <a:buNone/>
            </a:pPr>
            <a:r>
              <a:rPr lang="en-US" dirty="0"/>
              <a:t>1.0 to the first adult; </a:t>
            </a:r>
            <a:br>
              <a:rPr lang="en-US" dirty="0"/>
            </a:br>
            <a:r>
              <a:rPr lang="en-US" dirty="0"/>
              <a:t>0.5 to each subsequent person 14+; </a:t>
            </a:r>
            <a:br>
              <a:rPr lang="en-US" dirty="0"/>
            </a:br>
            <a:r>
              <a:rPr lang="en-US" dirty="0"/>
              <a:t>0.3 to each child aged under 14;</a:t>
            </a:r>
          </a:p>
          <a:p>
            <a:pPr marL="0" indent="0">
              <a:buNone/>
            </a:pPr>
            <a:r>
              <a:rPr lang="en-US" dirty="0"/>
              <a:t>e.g. family 2+2 is scaled by factor 2.1</a:t>
            </a:r>
          </a:p>
        </p:txBody>
      </p:sp>
      <p:cxnSp>
        <p:nvCxnSpPr>
          <p:cNvPr id="10" name="Straight Arrow Connector 9">
            <a:extLst>
              <a:ext uri="{FF2B5EF4-FFF2-40B4-BE49-F238E27FC236}">
                <a16:creationId xmlns:a16="http://schemas.microsoft.com/office/drawing/2014/main" id="{B694E467-6E96-43DE-AB7E-B2F8B0954A77}"/>
              </a:ext>
            </a:extLst>
          </p:cNvPr>
          <p:cNvCxnSpPr>
            <a:cxnSpLocks/>
          </p:cNvCxnSpPr>
          <p:nvPr/>
        </p:nvCxnSpPr>
        <p:spPr>
          <a:xfrm flipH="1" flipV="1">
            <a:off x="5076056" y="4387768"/>
            <a:ext cx="269391" cy="4262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65C4C2E-7D1E-4681-BDA0-CAA5F2FD8966}"/>
              </a:ext>
            </a:extLst>
          </p:cNvPr>
          <p:cNvSpPr txBox="1"/>
          <p:nvPr/>
        </p:nvSpPr>
        <p:spPr>
          <a:xfrm>
            <a:off x="5881015" y="2115695"/>
            <a:ext cx="3204864" cy="2031325"/>
          </a:xfrm>
          <a:prstGeom prst="rect">
            <a:avLst/>
          </a:prstGeom>
          <a:solidFill>
            <a:schemeClr val="accent1">
              <a:lumMod val="20000"/>
              <a:lumOff val="80000"/>
            </a:schemeClr>
          </a:solidFill>
        </p:spPr>
        <p:txBody>
          <a:bodyPr wrap="square">
            <a:spAutoFit/>
          </a:bodyPr>
          <a:lstStyle/>
          <a:p>
            <a:pPr marL="0" indent="0">
              <a:buNone/>
            </a:pPr>
            <a:r>
              <a:rPr lang="en-US" dirty="0"/>
              <a:t>Disposable income is the amount of money that individuals and families have available for spending or saving after they have paid their direct taxes and received any state welfare benefits.</a:t>
            </a:r>
          </a:p>
        </p:txBody>
      </p:sp>
      <p:cxnSp>
        <p:nvCxnSpPr>
          <p:cNvPr id="13" name="Straight Arrow Connector 12">
            <a:extLst>
              <a:ext uri="{FF2B5EF4-FFF2-40B4-BE49-F238E27FC236}">
                <a16:creationId xmlns:a16="http://schemas.microsoft.com/office/drawing/2014/main" id="{AB220983-BAC4-49D2-9E16-2142AEE0015E}"/>
              </a:ext>
            </a:extLst>
          </p:cNvPr>
          <p:cNvCxnSpPr>
            <a:cxnSpLocks/>
          </p:cNvCxnSpPr>
          <p:nvPr/>
        </p:nvCxnSpPr>
        <p:spPr>
          <a:xfrm flipH="1">
            <a:off x="4809880" y="3720336"/>
            <a:ext cx="107113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352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graphs showing the results of a long period&#10;&#10;Description automatically generated with medium confidence">
            <a:extLst>
              <a:ext uri="{FF2B5EF4-FFF2-40B4-BE49-F238E27FC236}">
                <a16:creationId xmlns:a16="http://schemas.microsoft.com/office/drawing/2014/main" id="{91FDE148-D798-1DBC-AD6F-24ED40785E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8640"/>
            <a:ext cx="7410368" cy="6120680"/>
          </a:xfrm>
        </p:spPr>
      </p:pic>
      <p:sp>
        <p:nvSpPr>
          <p:cNvPr id="2" name="Title 1">
            <a:extLst>
              <a:ext uri="{FF2B5EF4-FFF2-40B4-BE49-F238E27FC236}">
                <a16:creationId xmlns:a16="http://schemas.microsoft.com/office/drawing/2014/main" id="{5DD303B5-AF1B-896F-6971-26F1284B10E1}"/>
              </a:ext>
            </a:extLst>
          </p:cNvPr>
          <p:cNvSpPr>
            <a:spLocks noGrp="1"/>
          </p:cNvSpPr>
          <p:nvPr>
            <p:ph type="title"/>
          </p:nvPr>
        </p:nvSpPr>
        <p:spPr>
          <a:xfrm>
            <a:off x="7291504" y="836712"/>
            <a:ext cx="1852496" cy="1268760"/>
          </a:xfrm>
          <a:solidFill>
            <a:schemeClr val="bg1"/>
          </a:solidFill>
        </p:spPr>
        <p:txBody>
          <a:bodyPr>
            <a:noAutofit/>
          </a:bodyPr>
          <a:lstStyle/>
          <a:p>
            <a:r>
              <a:rPr lang="en-US" sz="1600" dirty="0"/>
              <a:t>Czech Republic </a:t>
            </a:r>
            <a:br>
              <a:rPr lang="en-US" sz="1600" dirty="0"/>
            </a:br>
            <a:r>
              <a:rPr lang="en-US" sz="1600" dirty="0"/>
              <a:t>wage levels</a:t>
            </a:r>
            <a:br>
              <a:rPr lang="en-US" sz="1600" dirty="0"/>
            </a:br>
            <a:r>
              <a:rPr lang="en-US" sz="1600" dirty="0"/>
              <a:t>Poverty Threshold</a:t>
            </a:r>
            <a:br>
              <a:rPr lang="en-US" sz="1600" dirty="0"/>
            </a:br>
            <a:r>
              <a:rPr lang="en-US" sz="1600" dirty="0"/>
              <a:t> in 2023 is </a:t>
            </a:r>
            <a:r>
              <a:rPr lang="cs-CZ" sz="1600" b="1" dirty="0"/>
              <a:t>16 774 </a:t>
            </a:r>
            <a:r>
              <a:rPr lang="en-US" sz="1600" b="1" dirty="0"/>
              <a:t>CZK</a:t>
            </a:r>
            <a:endParaRPr lang="cs-CZ" sz="1600" dirty="0"/>
          </a:p>
        </p:txBody>
      </p:sp>
    </p:spTree>
    <p:extLst>
      <p:ext uri="{BB962C8B-B14F-4D97-AF65-F5344CB8AC3E}">
        <p14:creationId xmlns:p14="http://schemas.microsoft.com/office/powerpoint/2010/main" val="3609008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95434439"/>
              </p:ext>
            </p:extLst>
          </p:nvPr>
        </p:nvGraphicFramePr>
        <p:xfrm>
          <a:off x="107504" y="116632"/>
          <a:ext cx="8784976" cy="677378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179512" y="269776"/>
            <a:ext cx="8229600" cy="1143000"/>
          </a:xfrm>
        </p:spPr>
        <p:txBody>
          <a:bodyPr>
            <a:normAutofit/>
          </a:bodyPr>
          <a:lstStyle/>
          <a:p>
            <a:r>
              <a:rPr lang="sk-SK" sz="3200" dirty="0" err="1"/>
              <a:t>At-risk-of-poverty</a:t>
            </a:r>
            <a:r>
              <a:rPr lang="sk-SK" sz="3200" dirty="0"/>
              <a:t> </a:t>
            </a:r>
            <a:r>
              <a:rPr lang="sk-SK" sz="3200" dirty="0" err="1"/>
              <a:t>thresholds</a:t>
            </a:r>
            <a:r>
              <a:rPr lang="en-US" sz="3200" dirty="0"/>
              <a:t> </a:t>
            </a:r>
            <a:br>
              <a:rPr lang="en-US" sz="3200" dirty="0"/>
            </a:br>
            <a:r>
              <a:rPr lang="en-US" sz="2000" dirty="0"/>
              <a:t>(equalized disposable monthly income in EUR per person, 201</a:t>
            </a:r>
            <a:r>
              <a:rPr lang="sk-SK" sz="2000" dirty="0"/>
              <a:t>5</a:t>
            </a:r>
            <a:r>
              <a:rPr lang="en-US" sz="2000" dirty="0"/>
              <a:t>)</a:t>
            </a:r>
            <a:endParaRPr lang="sk-SK" sz="3200" dirty="0"/>
          </a:p>
        </p:txBody>
      </p:sp>
      <p:sp>
        <p:nvSpPr>
          <p:cNvPr id="5" name="TextBox 4">
            <a:extLst>
              <a:ext uri="{FF2B5EF4-FFF2-40B4-BE49-F238E27FC236}">
                <a16:creationId xmlns:a16="http://schemas.microsoft.com/office/drawing/2014/main" id="{3BB6161E-A182-43C1-A400-CD466CC0001F}"/>
              </a:ext>
            </a:extLst>
          </p:cNvPr>
          <p:cNvSpPr txBox="1"/>
          <p:nvPr/>
        </p:nvSpPr>
        <p:spPr>
          <a:xfrm>
            <a:off x="97975" y="6581001"/>
            <a:ext cx="8784975" cy="276999"/>
          </a:xfrm>
          <a:prstGeom prst="rect">
            <a:avLst/>
          </a:prstGeom>
          <a:noFill/>
        </p:spPr>
        <p:txBody>
          <a:bodyPr wrap="square">
            <a:spAutoFit/>
          </a:bodyPr>
          <a:lstStyle/>
          <a:p>
            <a:r>
              <a:rPr lang="en-US" sz="1200" dirty="0"/>
              <a:t>https://ec.europa.eu/eurostat/databrowser/view/tessi014/default/bar?lang=en</a:t>
            </a:r>
          </a:p>
        </p:txBody>
      </p:sp>
    </p:spTree>
    <p:extLst>
      <p:ext uri="{BB962C8B-B14F-4D97-AF65-F5344CB8AC3E}">
        <p14:creationId xmlns:p14="http://schemas.microsoft.com/office/powerpoint/2010/main" val="241208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0" y="188640"/>
            <a:ext cx="3610744" cy="6264696"/>
          </a:xfrm>
        </p:spPr>
        <p:txBody>
          <a:bodyPr>
            <a:normAutofit/>
          </a:bodyPr>
          <a:lstStyle/>
          <a:p>
            <a:pPr algn="l"/>
            <a:r>
              <a:rPr lang="en-US" sz="2000" dirty="0"/>
              <a:t>The highest at-risk-of-poverty rates can be found in Southern and Eastern Europe</a:t>
            </a:r>
            <a:r>
              <a:rPr lang="sk-SK" sz="2000" dirty="0"/>
              <a:t>, and t</a:t>
            </a:r>
            <a:r>
              <a:rPr lang="en-US" sz="2000" dirty="0"/>
              <a:t>here are also large regional differences within countries such as Spain and Italy, with substantially higher at-risk-of-poverty rates found in the southern regions.</a:t>
            </a:r>
            <a:br>
              <a:rPr lang="sk-SK" sz="2000" dirty="0"/>
            </a:br>
            <a:br>
              <a:rPr lang="sk-SK" sz="2000" dirty="0"/>
            </a:br>
            <a:r>
              <a:rPr lang="en-US" sz="2000" dirty="0"/>
              <a:t>All the regions in the Nordic countries have at-risk-of-poverty rates below the EU average.</a:t>
            </a:r>
            <a:endParaRPr lang="cs-CZ" sz="2000" dirty="0"/>
          </a:p>
        </p:txBody>
      </p:sp>
      <p:pic>
        <p:nvPicPr>
          <p:cNvPr id="12290" name="Picture 2" descr="http://www.nordregio.org/wp-content/uploads/2017/06/10191_At_risk_of_poverty_2015.jpg">
            <a:extLst>
              <a:ext uri="{FF2B5EF4-FFF2-40B4-BE49-F238E27FC236}">
                <a16:creationId xmlns:a16="http://schemas.microsoft.com/office/drawing/2014/main" id="{96F02A16-06AD-4EF3-A38E-B886056A39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660" y="0"/>
            <a:ext cx="4851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34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Poverty indicators in the EU</a:t>
            </a:r>
            <a:endParaRPr lang="cs-CZ" dirty="0"/>
          </a:p>
        </p:txBody>
      </p:sp>
      <p:sp>
        <p:nvSpPr>
          <p:cNvPr id="3" name="Content Placeholder 2"/>
          <p:cNvSpPr>
            <a:spLocks noGrp="1"/>
          </p:cNvSpPr>
          <p:nvPr>
            <p:ph idx="1"/>
          </p:nvPr>
        </p:nvSpPr>
        <p:spPr/>
        <p:txBody>
          <a:bodyPr>
            <a:normAutofit fontScale="85000" lnSpcReduction="10000"/>
          </a:bodyPr>
          <a:lstStyle/>
          <a:p>
            <a:r>
              <a:rPr lang="en-US" dirty="0"/>
              <a:t>(Severe) Material deprivation (9% of EU in 2014)</a:t>
            </a:r>
          </a:p>
          <a:p>
            <a:pPr marL="457200" lvl="1" indent="0">
              <a:buNone/>
            </a:pPr>
            <a:r>
              <a:rPr lang="en-US" sz="2000" dirty="0">
                <a:solidFill>
                  <a:schemeClr val="bg1"/>
                </a:solidFill>
              </a:rPr>
              <a:t>Living conditions are severely constrained by a lack of resources. People cannot afford at least 3 (4) out of the 9 following items: </a:t>
            </a:r>
            <a:r>
              <a:rPr lang="en-US" sz="2000" dirty="0" err="1">
                <a:solidFill>
                  <a:schemeClr val="bg1"/>
                </a:solidFill>
              </a:rPr>
              <a:t>i</a:t>
            </a:r>
            <a:r>
              <a:rPr lang="en-US" sz="2000" dirty="0">
                <a:solidFill>
                  <a:schemeClr val="bg1"/>
                </a:solidFill>
              </a:rPr>
              <a:t>. to pay rent or utility bills, ii. keep home adequately warm, iii. Face unexpected expenses, iv. eat meat, fish or a protein equivalent every second day, v. a week holiday away from home, vi. a car, vii. a washing machine, viii. a </a:t>
            </a:r>
            <a:r>
              <a:rPr lang="en-US" sz="2000" dirty="0" err="1">
                <a:solidFill>
                  <a:schemeClr val="bg1"/>
                </a:solidFill>
              </a:rPr>
              <a:t>colour</a:t>
            </a:r>
            <a:r>
              <a:rPr lang="en-US" sz="2000" dirty="0">
                <a:solidFill>
                  <a:schemeClr val="bg1"/>
                </a:solidFill>
              </a:rPr>
              <a:t> TV, or ix. a telephone.</a:t>
            </a:r>
          </a:p>
          <a:p>
            <a:r>
              <a:rPr lang="en-US" dirty="0"/>
              <a:t>At-risk-of-income poverty (17% of EU)</a:t>
            </a:r>
          </a:p>
          <a:p>
            <a:pPr marL="400050" lvl="1" indent="0">
              <a:buNone/>
            </a:pPr>
            <a:r>
              <a:rPr lang="en-US" sz="2000" dirty="0" err="1">
                <a:solidFill>
                  <a:schemeClr val="bg1"/>
                </a:solidFill>
              </a:rPr>
              <a:t>Peple</a:t>
            </a:r>
            <a:r>
              <a:rPr lang="en-US" sz="2000" dirty="0">
                <a:solidFill>
                  <a:schemeClr val="bg1"/>
                </a:solidFill>
              </a:rPr>
              <a:t> who have an </a:t>
            </a:r>
            <a:r>
              <a:rPr lang="en-US" sz="2000" dirty="0" err="1">
                <a:solidFill>
                  <a:schemeClr val="bg1"/>
                </a:solidFill>
              </a:rPr>
              <a:t>equivalised</a:t>
            </a:r>
            <a:r>
              <a:rPr lang="en-US" sz="2000" dirty="0">
                <a:solidFill>
                  <a:schemeClr val="bg1"/>
                </a:solidFill>
              </a:rPr>
              <a:t> disposable income below the risk-of-poverty threshold, set at 60 % of the national median </a:t>
            </a:r>
            <a:r>
              <a:rPr lang="en-US" sz="2000" dirty="0" err="1">
                <a:solidFill>
                  <a:schemeClr val="bg1"/>
                </a:solidFill>
              </a:rPr>
              <a:t>equivalised</a:t>
            </a:r>
            <a:r>
              <a:rPr lang="en-US" sz="2000" dirty="0">
                <a:solidFill>
                  <a:schemeClr val="bg1"/>
                </a:solidFill>
              </a:rPr>
              <a:t> disposable income (after social transfers).</a:t>
            </a:r>
          </a:p>
          <a:p>
            <a:r>
              <a:rPr lang="en-US" dirty="0"/>
              <a:t>Social exclusion - low work intensity (11% of EU)</a:t>
            </a:r>
          </a:p>
          <a:p>
            <a:pPr marL="400050" lvl="1" indent="0">
              <a:buNone/>
            </a:pPr>
            <a:r>
              <a:rPr lang="en-US" sz="2000" dirty="0">
                <a:solidFill>
                  <a:schemeClr val="bg1"/>
                </a:solidFill>
              </a:rPr>
              <a:t>People 0-59 </a:t>
            </a:r>
            <a:r>
              <a:rPr lang="en-US" sz="1800" dirty="0">
                <a:solidFill>
                  <a:schemeClr val="bg1"/>
                </a:solidFill>
              </a:rPr>
              <a:t>who live in households where on average the adults (aged 18-59) worked less than 20% of their total work potential during the past year</a:t>
            </a:r>
            <a:endParaRPr lang="en-US" sz="2000" dirty="0">
              <a:solidFill>
                <a:schemeClr val="bg1"/>
              </a:solidFill>
            </a:endParaRPr>
          </a:p>
          <a:p>
            <a:r>
              <a:rPr lang="en-US" dirty="0"/>
              <a:t>A</a:t>
            </a:r>
            <a:r>
              <a:rPr lang="cs-CZ" dirty="0"/>
              <a:t>t-risk-of-poverty or social exclusion </a:t>
            </a:r>
            <a:r>
              <a:rPr lang="en-US" dirty="0"/>
              <a:t>(24% of EU)</a:t>
            </a:r>
          </a:p>
          <a:p>
            <a:endParaRPr lang="en-US" dirty="0"/>
          </a:p>
          <a:p>
            <a:pPr marL="400050" lvl="2" indent="0">
              <a:buNone/>
            </a:pPr>
            <a:endParaRPr lang="en-US" sz="2200" dirty="0"/>
          </a:p>
          <a:p>
            <a:endParaRPr lang="cs-CZ" sz="4300" dirty="0"/>
          </a:p>
        </p:txBody>
      </p:sp>
    </p:spTree>
    <p:extLst>
      <p:ext uri="{BB962C8B-B14F-4D97-AF65-F5344CB8AC3E}">
        <p14:creationId xmlns:p14="http://schemas.microsoft.com/office/powerpoint/2010/main" val="28296586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Poverty indicators in the EU</a:t>
            </a:r>
            <a:endParaRPr lang="cs-CZ" dirty="0"/>
          </a:p>
        </p:txBody>
      </p:sp>
      <p:sp>
        <p:nvSpPr>
          <p:cNvPr id="3" name="Content Placeholder 2"/>
          <p:cNvSpPr>
            <a:spLocks noGrp="1"/>
          </p:cNvSpPr>
          <p:nvPr>
            <p:ph idx="1"/>
          </p:nvPr>
        </p:nvSpPr>
        <p:spPr>
          <a:xfrm>
            <a:off x="457200" y="1196752"/>
            <a:ext cx="8363272" cy="5616624"/>
          </a:xfrm>
        </p:spPr>
        <p:txBody>
          <a:bodyPr>
            <a:normAutofit fontScale="92500"/>
          </a:bodyPr>
          <a:lstStyle/>
          <a:p>
            <a:pPr marL="514350" indent="-514350">
              <a:buFont typeface="+mj-lt"/>
              <a:buAutoNum type="arabicPeriod"/>
            </a:pPr>
            <a:r>
              <a:rPr lang="en-US" sz="2600" dirty="0"/>
              <a:t>(Severe) Material deprivation (9% of EU in 2014)</a:t>
            </a:r>
          </a:p>
          <a:p>
            <a:pPr marL="457200" lvl="1" indent="0">
              <a:buNone/>
            </a:pPr>
            <a:r>
              <a:rPr lang="en-US" sz="2000" dirty="0"/>
              <a:t>Living conditions are severely constrained by a lack of resources. People cannot afford at least 3 (4) out of the 9 following items: </a:t>
            </a:r>
            <a:r>
              <a:rPr lang="en-US" sz="2000" dirty="0" err="1"/>
              <a:t>i</a:t>
            </a:r>
            <a:r>
              <a:rPr lang="en-US" sz="2000" dirty="0"/>
              <a:t>. to pay rent or utility bills, ii. keep home adequately warm, iii. Face unexpected expenses, iv. eat meat, fish or a protein equivalent every second day, v. a week holiday away from home, vi. a car, vii. a washing machine, viii. a color TV, or ix. a telephone.</a:t>
            </a:r>
          </a:p>
          <a:p>
            <a:pPr marL="514350" indent="-514350">
              <a:buFont typeface="+mj-lt"/>
              <a:buAutoNum type="arabicPeriod"/>
            </a:pPr>
            <a:r>
              <a:rPr lang="en-US" sz="2600" dirty="0"/>
              <a:t>At-risk-of-income poverty (17% of EU)</a:t>
            </a:r>
          </a:p>
          <a:p>
            <a:pPr marL="400050" lvl="1" indent="0">
              <a:buNone/>
            </a:pPr>
            <a:r>
              <a:rPr lang="en-US" sz="2000" dirty="0"/>
              <a:t>People who have an equalized disposable income below the risk-of-poverty threshold, set at 60 % of the national median equalized disposable income (after social transfers).</a:t>
            </a:r>
          </a:p>
          <a:p>
            <a:pPr marL="514350" indent="-514350">
              <a:buFont typeface="+mj-lt"/>
              <a:buAutoNum type="arabicPeriod"/>
            </a:pPr>
            <a:r>
              <a:rPr lang="en-US" sz="2600" dirty="0"/>
              <a:t>Social exclusion – low work intensity (11% of EU)</a:t>
            </a:r>
          </a:p>
          <a:p>
            <a:pPr marL="400050" lvl="1" indent="0">
              <a:buNone/>
            </a:pPr>
            <a:r>
              <a:rPr lang="en-US" sz="2000" dirty="0"/>
              <a:t>People 0-59 who live in households where on average the adults (aged 18-59) worked less than 20% of their total work potential during the past year</a:t>
            </a:r>
          </a:p>
          <a:p>
            <a:pPr marL="0" indent="0">
              <a:buNone/>
            </a:pPr>
            <a:r>
              <a:rPr lang="en-US" sz="2600" dirty="0"/>
              <a:t>-&gt;&gt; A</a:t>
            </a:r>
            <a:r>
              <a:rPr lang="cs-CZ" sz="2600" dirty="0"/>
              <a:t>t-risk-of-poverty or </a:t>
            </a:r>
            <a:r>
              <a:rPr lang="cs-CZ" sz="2600" dirty="0" err="1"/>
              <a:t>social</a:t>
            </a:r>
            <a:r>
              <a:rPr lang="cs-CZ" sz="2600" dirty="0"/>
              <a:t> </a:t>
            </a:r>
            <a:r>
              <a:rPr lang="cs-CZ" sz="2600" dirty="0" err="1"/>
              <a:t>exclusion</a:t>
            </a:r>
            <a:r>
              <a:rPr lang="en-US" sz="2600" dirty="0"/>
              <a:t> (24%=122mil) &lt;&lt; -</a:t>
            </a:r>
            <a:endParaRPr lang="sk-SK" sz="2600" dirty="0"/>
          </a:p>
          <a:p>
            <a:pPr marL="457200" lvl="1" indent="0">
              <a:buNone/>
            </a:pPr>
            <a:r>
              <a:rPr lang="en-US" sz="2000" dirty="0"/>
              <a:t>Any member of a household that falls below the defined threshold in at least one of these indicators is identified as at risk of poverty or social </a:t>
            </a:r>
            <a:r>
              <a:rPr lang="sk-SK" sz="2000" dirty="0" err="1"/>
              <a:t>exclusion</a:t>
            </a:r>
            <a:r>
              <a:rPr lang="sk-SK" sz="2000" dirty="0"/>
              <a:t>. </a:t>
            </a:r>
          </a:p>
          <a:p>
            <a:endParaRPr lang="sk-SK" dirty="0"/>
          </a:p>
          <a:p>
            <a:endParaRPr lang="sk-SK" dirty="0"/>
          </a:p>
          <a:p>
            <a:endParaRPr lang="en-US" dirty="0"/>
          </a:p>
          <a:p>
            <a:endParaRPr lang="en-US" dirty="0"/>
          </a:p>
          <a:p>
            <a:pPr marL="400050" lvl="2" indent="0">
              <a:buNone/>
            </a:pPr>
            <a:endParaRPr lang="en-US" sz="2200" dirty="0"/>
          </a:p>
          <a:p>
            <a:endParaRPr lang="cs-CZ" sz="4300" dirty="0"/>
          </a:p>
        </p:txBody>
      </p:sp>
    </p:spTree>
    <p:extLst>
      <p:ext uri="{BB962C8B-B14F-4D97-AF65-F5344CB8AC3E}">
        <p14:creationId xmlns:p14="http://schemas.microsoft.com/office/powerpoint/2010/main" val="355225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9A678-B257-42A1-BAF0-778C3ECC3BBF}"/>
              </a:ext>
            </a:extLst>
          </p:cNvPr>
          <p:cNvSpPr>
            <a:spLocks noGrp="1"/>
          </p:cNvSpPr>
          <p:nvPr>
            <p:ph type="title"/>
          </p:nvPr>
        </p:nvSpPr>
        <p:spPr/>
        <p:txBody>
          <a:bodyPr>
            <a:noAutofit/>
          </a:bodyPr>
          <a:lstStyle/>
          <a:p>
            <a:r>
              <a:rPr lang="en-US" sz="2100" dirty="0"/>
              <a:t>In 2017, the EU adopted the material and social deprivation (MSD) indicator. The threshold was set as a lack of five of thirteen items</a:t>
            </a:r>
          </a:p>
        </p:txBody>
      </p:sp>
      <p:pic>
        <p:nvPicPr>
          <p:cNvPr id="5" name="Picture 4">
            <a:extLst>
              <a:ext uri="{FF2B5EF4-FFF2-40B4-BE49-F238E27FC236}">
                <a16:creationId xmlns:a16="http://schemas.microsoft.com/office/drawing/2014/main" id="{5147AF93-D950-4A5E-80DC-CB9E74067B56}"/>
              </a:ext>
            </a:extLst>
          </p:cNvPr>
          <p:cNvPicPr>
            <a:picLocks noChangeAspect="1"/>
          </p:cNvPicPr>
          <p:nvPr/>
        </p:nvPicPr>
        <p:blipFill>
          <a:blip r:embed="rId2"/>
          <a:stretch>
            <a:fillRect/>
          </a:stretch>
        </p:blipFill>
        <p:spPr>
          <a:xfrm>
            <a:off x="5590" y="1296030"/>
            <a:ext cx="9174922" cy="5229314"/>
          </a:xfrm>
          <a:prstGeom prst="rect">
            <a:avLst/>
          </a:prstGeom>
        </p:spPr>
      </p:pic>
    </p:spTree>
    <p:extLst>
      <p:ext uri="{BB962C8B-B14F-4D97-AF65-F5344CB8AC3E}">
        <p14:creationId xmlns:p14="http://schemas.microsoft.com/office/powerpoint/2010/main" val="24101751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743" y="274638"/>
            <a:ext cx="8650514" cy="1143000"/>
          </a:xfrm>
        </p:spPr>
        <p:txBody>
          <a:bodyPr>
            <a:normAutofit/>
          </a:bodyPr>
          <a:lstStyle/>
          <a:p>
            <a:r>
              <a:rPr lang="en-US" sz="3600" dirty="0"/>
              <a:t>People at risk of poverty or social exclusion</a:t>
            </a:r>
            <a:endParaRPr lang="sk-SK" sz="3600" dirty="0"/>
          </a:p>
        </p:txBody>
      </p:sp>
      <p:pic>
        <p:nvPicPr>
          <p:cNvPr id="12290" name="Picture 2" descr="http://ec.europa.eu/eurostat/statistics-explained/images/4/43/People_at_risk_of_poverty_or_social_exclusion%2C_EU-27_and_EU-28%2C_2005-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09" y="1268760"/>
            <a:ext cx="8820472" cy="452194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00157AA0-405D-48B2-8DC9-689B6378E03B}"/>
              </a:ext>
            </a:extLst>
          </p:cNvPr>
          <p:cNvSpPr>
            <a:spLocks noGrp="1"/>
          </p:cNvSpPr>
          <p:nvPr>
            <p:ph idx="1"/>
          </p:nvPr>
        </p:nvSpPr>
        <p:spPr/>
        <p:txBody>
          <a:bodyPr/>
          <a:lstStyle/>
          <a:p>
            <a:endParaRPr lang="en-US"/>
          </a:p>
        </p:txBody>
      </p:sp>
      <p:pic>
        <p:nvPicPr>
          <p:cNvPr id="14340" name="Picture 4">
            <a:extLst>
              <a:ext uri="{FF2B5EF4-FFF2-40B4-BE49-F238E27FC236}">
                <a16:creationId xmlns:a16="http://schemas.microsoft.com/office/drawing/2014/main" id="{5BFD43B4-B278-47D4-B6F2-64610614A8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92936"/>
            <a:ext cx="7403085" cy="3969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656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598250"/>
            <a:ext cx="8352928" cy="1259750"/>
          </a:xfrm>
          <a:solidFill>
            <a:schemeClr val="bg1"/>
          </a:solidFill>
          <a:ln>
            <a:solidFill>
              <a:schemeClr val="bg1"/>
            </a:solidFill>
          </a:ln>
        </p:spPr>
        <p:txBody>
          <a:bodyPr>
            <a:noAutofit/>
          </a:bodyPr>
          <a:lstStyle/>
          <a:p>
            <a:r>
              <a:rPr lang="en-US" sz="2800" b="1" dirty="0"/>
              <a:t>People at risk of poverty or social exclusion', </a:t>
            </a:r>
            <a:br>
              <a:rPr lang="en-US" sz="2800" b="1" dirty="0"/>
            </a:br>
            <a:r>
              <a:rPr lang="en-US" sz="2800" b="1" dirty="0"/>
              <a:t>EU-28, 2020 (96.5 mil) </a:t>
            </a:r>
            <a:br>
              <a:rPr lang="en-US" sz="2800" b="1" dirty="0"/>
            </a:br>
            <a:endParaRPr lang="sk-SK" sz="2800" dirty="0"/>
          </a:p>
        </p:txBody>
      </p:sp>
      <p:pic>
        <p:nvPicPr>
          <p:cNvPr id="6" name="Picture 5" descr="Diagram&#10;&#10;Description automatically generated">
            <a:extLst>
              <a:ext uri="{FF2B5EF4-FFF2-40B4-BE49-F238E27FC236}">
                <a16:creationId xmlns:a16="http://schemas.microsoft.com/office/drawing/2014/main" id="{F7A197F8-D04D-47EE-96E6-BC1084F772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77" y="620688"/>
            <a:ext cx="9144000" cy="4874281"/>
          </a:xfrm>
          <a:prstGeom prst="rect">
            <a:avLst/>
          </a:prstGeom>
        </p:spPr>
      </p:pic>
    </p:spTree>
    <p:extLst>
      <p:ext uri="{BB962C8B-B14F-4D97-AF65-F5344CB8AC3E}">
        <p14:creationId xmlns:p14="http://schemas.microsoft.com/office/powerpoint/2010/main" val="3280666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B08A7-6A66-4E24-9BB6-72C1B00C6210}"/>
              </a:ext>
            </a:extLst>
          </p:cNvPr>
          <p:cNvSpPr>
            <a:spLocks noGrp="1"/>
          </p:cNvSpPr>
          <p:nvPr>
            <p:ph type="title"/>
          </p:nvPr>
        </p:nvSpPr>
        <p:spPr/>
        <p:txBody>
          <a:bodyPr>
            <a:normAutofit/>
          </a:bodyPr>
          <a:lstStyle/>
          <a:p>
            <a:r>
              <a:rPr lang="en-US" b="1" dirty="0"/>
              <a:t>From $1.90 to $2.15 a day</a:t>
            </a:r>
            <a:endParaRPr lang="cs-CZ" dirty="0"/>
          </a:p>
        </p:txBody>
      </p:sp>
      <p:sp>
        <p:nvSpPr>
          <p:cNvPr id="3" name="Content Placeholder 2">
            <a:extLst>
              <a:ext uri="{FF2B5EF4-FFF2-40B4-BE49-F238E27FC236}">
                <a16:creationId xmlns:a16="http://schemas.microsoft.com/office/drawing/2014/main" id="{23EFFDD6-7552-4C6C-A870-DEC9446AB196}"/>
              </a:ext>
            </a:extLst>
          </p:cNvPr>
          <p:cNvSpPr>
            <a:spLocks noGrp="1"/>
          </p:cNvSpPr>
          <p:nvPr>
            <p:ph idx="1"/>
          </p:nvPr>
        </p:nvSpPr>
        <p:spPr/>
        <p:txBody>
          <a:bodyPr>
            <a:normAutofit lnSpcReduction="10000"/>
          </a:bodyPr>
          <a:lstStyle/>
          <a:p>
            <a:r>
              <a:rPr lang="en-US" dirty="0"/>
              <a:t>In September 2022, World bank shifted the poverty line from $1.90 to $2.15. </a:t>
            </a:r>
          </a:p>
          <a:p>
            <a:r>
              <a:rPr lang="en-US" dirty="0"/>
              <a:t>This reflects a change in the units in which the World Bank expresses its poverty – from international dollars given in 2011 prices to international dollars given in 2017 prices.</a:t>
            </a:r>
          </a:p>
          <a:p>
            <a:r>
              <a:rPr lang="en-US" dirty="0"/>
              <a:t>In 2019 an estimated of 650 million people live below $2.15 a day (2017 prices).</a:t>
            </a:r>
          </a:p>
          <a:p>
            <a:r>
              <a:rPr lang="cs-CZ" sz="2000" dirty="0">
                <a:hlinkClick r:id="rId2"/>
              </a:rPr>
              <a:t>https://data.oecd.org/conversion/purchasing-power-parities-ppp.htm</a:t>
            </a:r>
            <a:endParaRPr lang="en-US" sz="2000" dirty="0"/>
          </a:p>
          <a:p>
            <a:endParaRPr lang="cs-CZ" dirty="0"/>
          </a:p>
        </p:txBody>
      </p:sp>
    </p:spTree>
    <p:extLst>
      <p:ext uri="{BB962C8B-B14F-4D97-AF65-F5344CB8AC3E}">
        <p14:creationId xmlns:p14="http://schemas.microsoft.com/office/powerpoint/2010/main" val="31358805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132ABB2E-83C0-478B-B5D3-944251900A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84" y="44625"/>
            <a:ext cx="5848639" cy="34563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hart, timeline&#10;&#10;Description automatically generated">
            <a:extLst>
              <a:ext uri="{FF2B5EF4-FFF2-40B4-BE49-F238E27FC236}">
                <a16:creationId xmlns:a16="http://schemas.microsoft.com/office/drawing/2014/main" id="{8A4894C2-66F1-4F7F-8E50-A0992B20D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3207104"/>
            <a:ext cx="6437484" cy="3804351"/>
          </a:xfrm>
          <a:prstGeom prst="rect">
            <a:avLst/>
          </a:prstGeom>
        </p:spPr>
      </p:pic>
    </p:spTree>
    <p:extLst>
      <p:ext uri="{BB962C8B-B14F-4D97-AF65-F5344CB8AC3E}">
        <p14:creationId xmlns:p14="http://schemas.microsoft.com/office/powerpoint/2010/main" val="887616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0" y="1856"/>
            <a:ext cx="6635080" cy="690840"/>
          </a:xfrm>
          <a:solidFill>
            <a:schemeClr val="accent3">
              <a:lumMod val="20000"/>
              <a:lumOff val="80000"/>
            </a:schemeClr>
          </a:solidFill>
        </p:spPr>
        <p:txBody>
          <a:bodyPr>
            <a:noAutofit/>
          </a:bodyPr>
          <a:lstStyle/>
          <a:p>
            <a:r>
              <a:rPr lang="en-US" sz="2800" dirty="0"/>
              <a:t>Poverty rates differ between groups</a:t>
            </a:r>
            <a:endParaRPr lang="cs-CZ" sz="2800" dirty="0"/>
          </a:p>
        </p:txBody>
      </p:sp>
      <p:pic>
        <p:nvPicPr>
          <p:cNvPr id="13314" name="Picture 2" descr="Children at risk of poverty or social exclusion - Statistics Explained">
            <a:extLst>
              <a:ext uri="{FF2B5EF4-FFF2-40B4-BE49-F238E27FC236}">
                <a16:creationId xmlns:a16="http://schemas.microsoft.com/office/drawing/2014/main" id="{D3BD4F6D-8600-4587-AD55-6AAD228798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2736"/>
            <a:ext cx="8568952" cy="5624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1479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6044ECA-2139-4999-8832-89D0DB25D6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217" y="1417946"/>
            <a:ext cx="4590000" cy="3060000"/>
          </a:xfrm>
          <a:prstGeom prst="rect">
            <a:avLst/>
          </a:prstGeom>
        </p:spPr>
      </p:pic>
      <p:sp>
        <p:nvSpPr>
          <p:cNvPr id="2" name="Title 1">
            <a:extLst>
              <a:ext uri="{FF2B5EF4-FFF2-40B4-BE49-F238E27FC236}">
                <a16:creationId xmlns:a16="http://schemas.microsoft.com/office/drawing/2014/main" id="{A4D3B528-7FC1-41B8-AAFC-D2717D2C53AE}"/>
              </a:ext>
            </a:extLst>
          </p:cNvPr>
          <p:cNvSpPr>
            <a:spLocks noGrp="1"/>
          </p:cNvSpPr>
          <p:nvPr>
            <p:ph type="title"/>
          </p:nvPr>
        </p:nvSpPr>
        <p:spPr/>
        <p:txBody>
          <a:bodyPr>
            <a:normAutofit/>
          </a:bodyPr>
          <a:lstStyle/>
          <a:p>
            <a:r>
              <a:rPr lang="en-US" dirty="0"/>
              <a:t>Vulnerability of single parent family, 2019</a:t>
            </a:r>
          </a:p>
        </p:txBody>
      </p:sp>
      <p:pic>
        <p:nvPicPr>
          <p:cNvPr id="10" name="Content Placeholder 9" descr="Chart, scatter chart&#10;&#10;Description automatically generated">
            <a:extLst>
              <a:ext uri="{FF2B5EF4-FFF2-40B4-BE49-F238E27FC236}">
                <a16:creationId xmlns:a16="http://schemas.microsoft.com/office/drawing/2014/main" id="{F6A7F4AC-345E-4706-81EF-8CB8F92F64A3}"/>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029" r="2469"/>
          <a:stretch/>
        </p:blipFill>
        <p:spPr>
          <a:xfrm>
            <a:off x="4488761" y="1267046"/>
            <a:ext cx="4590000" cy="3272681"/>
          </a:xfrm>
        </p:spPr>
      </p:pic>
      <p:sp>
        <p:nvSpPr>
          <p:cNvPr id="3" name="Rectangle 2">
            <a:extLst>
              <a:ext uri="{FF2B5EF4-FFF2-40B4-BE49-F238E27FC236}">
                <a16:creationId xmlns:a16="http://schemas.microsoft.com/office/drawing/2014/main" id="{01312AD9-6F42-428C-BAE8-2AF62E967450}"/>
              </a:ext>
            </a:extLst>
          </p:cNvPr>
          <p:cNvSpPr/>
          <p:nvPr/>
        </p:nvSpPr>
        <p:spPr>
          <a:xfrm>
            <a:off x="827584" y="4539726"/>
            <a:ext cx="3240360" cy="8587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 Czechia incomplete families face 2.5x higher risk of income poverty and are 2.5 time more likely to live in overcrowded household relative to the average family (represented by green line)</a:t>
            </a:r>
          </a:p>
        </p:txBody>
      </p:sp>
      <p:sp>
        <p:nvSpPr>
          <p:cNvPr id="7" name="Rectangle 6">
            <a:extLst>
              <a:ext uri="{FF2B5EF4-FFF2-40B4-BE49-F238E27FC236}">
                <a16:creationId xmlns:a16="http://schemas.microsoft.com/office/drawing/2014/main" id="{E16FEB1A-0FDF-44EB-AD46-910ABF14B515}"/>
              </a:ext>
            </a:extLst>
          </p:cNvPr>
          <p:cNvSpPr/>
          <p:nvPr/>
        </p:nvSpPr>
        <p:spPr>
          <a:xfrm>
            <a:off x="5004048" y="4477945"/>
            <a:ext cx="3312368" cy="92050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Social deprivation is a problem to single parent families in Scandinavian and Benelux countries.</a:t>
            </a:r>
          </a:p>
        </p:txBody>
      </p:sp>
      <p:sp>
        <p:nvSpPr>
          <p:cNvPr id="8" name="Rectangle 7">
            <a:extLst>
              <a:ext uri="{FF2B5EF4-FFF2-40B4-BE49-F238E27FC236}">
                <a16:creationId xmlns:a16="http://schemas.microsoft.com/office/drawing/2014/main" id="{DAC92284-7C59-4595-B561-DCF3357A7B8A}"/>
              </a:ext>
            </a:extLst>
          </p:cNvPr>
          <p:cNvSpPr/>
          <p:nvPr/>
        </p:nvSpPr>
        <p:spPr>
          <a:xfrm>
            <a:off x="251520" y="5532135"/>
            <a:ext cx="8985200" cy="1200329"/>
          </a:xfrm>
          <a:prstGeom prst="rect">
            <a:avLst/>
          </a:prstGeom>
        </p:spPr>
        <p:txBody>
          <a:bodyPr wrap="square">
            <a:spAutoFit/>
          </a:bodyPr>
          <a:lstStyle/>
          <a:p>
            <a:endParaRPr lang="en-US" dirty="0">
              <a:latin typeface="Garamond" panose="02020404030301010803" pitchFamily="18"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Note: Social deprivation includes persons who cannot meet with friends/family (relatives) for a drink/meal at least once a month or cannot regularly participate in a leisure activity. </a:t>
            </a:r>
          </a:p>
          <a:p>
            <a:endParaRPr lang="en-US" dirty="0">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266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3B528-7FC1-41B8-AAFC-D2717D2C53AE}"/>
              </a:ext>
            </a:extLst>
          </p:cNvPr>
          <p:cNvSpPr>
            <a:spLocks noGrp="1"/>
          </p:cNvSpPr>
          <p:nvPr>
            <p:ph type="title"/>
          </p:nvPr>
        </p:nvSpPr>
        <p:spPr/>
        <p:txBody>
          <a:bodyPr>
            <a:normAutofit/>
          </a:bodyPr>
          <a:lstStyle/>
          <a:p>
            <a:r>
              <a:rPr lang="en-US" dirty="0"/>
              <a:t>Vulnerability of older people (65+), 2019</a:t>
            </a:r>
          </a:p>
        </p:txBody>
      </p:sp>
      <p:sp>
        <p:nvSpPr>
          <p:cNvPr id="4" name="Footer Placeholder 3">
            <a:extLst>
              <a:ext uri="{FF2B5EF4-FFF2-40B4-BE49-F238E27FC236}">
                <a16:creationId xmlns:a16="http://schemas.microsoft.com/office/drawing/2014/main" id="{4920B15B-5ED3-4D6C-84EF-82B4720BE3B3}"/>
              </a:ext>
            </a:extLst>
          </p:cNvPr>
          <p:cNvSpPr>
            <a:spLocks noGrp="1"/>
          </p:cNvSpPr>
          <p:nvPr>
            <p:ph type="ftr" sz="quarter" idx="3"/>
          </p:nvPr>
        </p:nvSpPr>
        <p:spPr/>
        <p:txBody>
          <a:bodyPr/>
          <a:lstStyle/>
          <a:p>
            <a:r>
              <a:rPr lang="en-GB"/>
              <a:t>InGRID-2 Final Conference – 9 &amp; 10 September 2021</a:t>
            </a:r>
            <a:endParaRPr lang="en-GB" dirty="0"/>
          </a:p>
        </p:txBody>
      </p:sp>
      <p:pic>
        <p:nvPicPr>
          <p:cNvPr id="9" name="Content Placeholder 8" descr="Chart, scatter chart&#10;&#10;Description automatically generated">
            <a:extLst>
              <a:ext uri="{FF2B5EF4-FFF2-40B4-BE49-F238E27FC236}">
                <a16:creationId xmlns:a16="http://schemas.microsoft.com/office/drawing/2014/main" id="{395786D7-D5E7-4A01-8FCC-FDB833193EB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000" y="1356135"/>
            <a:ext cx="4590000" cy="3060000"/>
          </a:xfrm>
        </p:spPr>
      </p:pic>
      <p:pic>
        <p:nvPicPr>
          <p:cNvPr id="12" name="Picture 11" descr="Chart, scatter chart&#10;&#10;Description automatically generated">
            <a:extLst>
              <a:ext uri="{FF2B5EF4-FFF2-40B4-BE49-F238E27FC236}">
                <a16:creationId xmlns:a16="http://schemas.microsoft.com/office/drawing/2014/main" id="{EE9BC040-50AC-4C6A-86E6-97894F87C3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4984" y="1356135"/>
            <a:ext cx="4590000" cy="3060000"/>
          </a:xfrm>
          <a:prstGeom prst="rect">
            <a:avLst/>
          </a:prstGeom>
        </p:spPr>
      </p:pic>
      <p:sp>
        <p:nvSpPr>
          <p:cNvPr id="6" name="Rectangle 5">
            <a:extLst>
              <a:ext uri="{FF2B5EF4-FFF2-40B4-BE49-F238E27FC236}">
                <a16:creationId xmlns:a16="http://schemas.microsoft.com/office/drawing/2014/main" id="{45E0A13C-0033-4AAE-BBDC-9B2959DDA1C9}"/>
              </a:ext>
            </a:extLst>
          </p:cNvPr>
          <p:cNvSpPr/>
          <p:nvPr/>
        </p:nvSpPr>
        <p:spPr>
          <a:xfrm>
            <a:off x="251520" y="5532135"/>
            <a:ext cx="8985200" cy="1200329"/>
          </a:xfrm>
          <a:prstGeom prst="rect">
            <a:avLst/>
          </a:prstGeom>
        </p:spPr>
        <p:txBody>
          <a:bodyPr wrap="square">
            <a:spAutoFit/>
          </a:bodyPr>
          <a:lstStyle/>
          <a:p>
            <a:endParaRPr lang="en-US" dirty="0">
              <a:latin typeface="Garamond" panose="02020404030301010803" pitchFamily="18"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imes New Roman" panose="02020603050405020304" pitchFamily="18" charset="0"/>
              </a:rPr>
              <a:t>Note: Housing quality (overcrowded household) includes persons who do not have enough rooms compared to the size of household. For example, a household of a single parent with two children is considered overcrowded unless the family has a living room and two separate bedrooms.</a:t>
            </a:r>
          </a:p>
        </p:txBody>
      </p:sp>
      <p:sp>
        <p:nvSpPr>
          <p:cNvPr id="3" name="Rectangle 2">
            <a:extLst>
              <a:ext uri="{FF2B5EF4-FFF2-40B4-BE49-F238E27FC236}">
                <a16:creationId xmlns:a16="http://schemas.microsoft.com/office/drawing/2014/main" id="{BE5110FE-710F-48DA-9A69-D0538BEC68E5}"/>
              </a:ext>
            </a:extLst>
          </p:cNvPr>
          <p:cNvSpPr/>
          <p:nvPr/>
        </p:nvSpPr>
        <p:spPr>
          <a:xfrm>
            <a:off x="570384" y="4632402"/>
            <a:ext cx="8003232" cy="923330"/>
          </a:xfrm>
          <a:prstGeom prst="rect">
            <a:avLst/>
          </a:prstGeom>
          <a:solidFill>
            <a:srgbClr val="0070C0"/>
          </a:solidFill>
        </p:spPr>
        <p:txBody>
          <a:bodyPr wrap="square">
            <a:spAutoFit/>
          </a:bodyPr>
          <a:lstStyle/>
          <a:p>
            <a:r>
              <a:rPr lang="en-US"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Elderly face low risk (at least by 50%) of living in overcrowded household but they suffers from the higher level of social deprivation. In most Central European countries elderly face higher risk of from income poverty. </a:t>
            </a:r>
            <a:endParaRPr lang="en-US" dirty="0">
              <a:solidFill>
                <a:schemeClr val="bg1"/>
              </a:solidFill>
            </a:endParaRPr>
          </a:p>
        </p:txBody>
      </p:sp>
    </p:spTree>
    <p:extLst>
      <p:ext uri="{BB962C8B-B14F-4D97-AF65-F5344CB8AC3E}">
        <p14:creationId xmlns:p14="http://schemas.microsoft.com/office/powerpoint/2010/main" val="23569058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of poverty measures</a:t>
            </a:r>
            <a:endParaRPr lang="cs-CZ" dirty="0"/>
          </a:p>
        </p:txBody>
      </p:sp>
      <p:sp>
        <p:nvSpPr>
          <p:cNvPr id="3" name="Content Placeholder 2"/>
          <p:cNvSpPr>
            <a:spLocks noGrp="1"/>
          </p:cNvSpPr>
          <p:nvPr>
            <p:ph idx="1"/>
          </p:nvPr>
        </p:nvSpPr>
        <p:spPr>
          <a:xfrm>
            <a:off x="457200" y="1600200"/>
            <a:ext cx="8229600" cy="4853136"/>
          </a:xfrm>
        </p:spPr>
        <p:txBody>
          <a:bodyPr>
            <a:noAutofit/>
          </a:bodyPr>
          <a:lstStyle/>
          <a:p>
            <a:r>
              <a:rPr lang="en-US" sz="2400" dirty="0"/>
              <a:t>Cut-off point is a rather arbitrary process</a:t>
            </a:r>
          </a:p>
          <a:p>
            <a:r>
              <a:rPr lang="en-US" sz="2400" dirty="0"/>
              <a:t>Poverty gap (or Depth of poverty) measures the </a:t>
            </a:r>
            <a:r>
              <a:rPr lang="cs-CZ" sz="2400" dirty="0"/>
              <a:t>intensity of poverty</a:t>
            </a:r>
            <a:r>
              <a:rPr lang="en-US" sz="2400" dirty="0"/>
              <a:t>. It gives the total resources needed to bring all the poor to the level of the poverty line (</a:t>
            </a:r>
            <a:r>
              <a:rPr lang="cs-CZ" sz="2400" dirty="0"/>
              <a:t>under perfect targeting</a:t>
            </a:r>
            <a:r>
              <a:rPr lang="en-US" sz="2400" dirty="0"/>
              <a:t>).</a:t>
            </a:r>
          </a:p>
          <a:p>
            <a:r>
              <a:rPr lang="en-US" sz="2400" dirty="0"/>
              <a:t>The length of time people have been poor </a:t>
            </a:r>
            <a:br>
              <a:rPr lang="en-US" sz="2400" dirty="0"/>
            </a:br>
            <a:r>
              <a:rPr lang="en-US" sz="2400" dirty="0"/>
              <a:t>i.e. the duration and persistence of poverty. </a:t>
            </a:r>
          </a:p>
          <a:p>
            <a:r>
              <a:rPr lang="en-US" sz="2400" dirty="0"/>
              <a:t>M</a:t>
            </a:r>
            <a:r>
              <a:rPr lang="cs-CZ" sz="2400" dirty="0"/>
              <a:t>ulti-dimensional nature of poverty</a:t>
            </a:r>
            <a:r>
              <a:rPr lang="en-US" sz="2400" dirty="0"/>
              <a:t>: indebtedness, joblessness, poor health, inadequate housing or access to public services.</a:t>
            </a:r>
          </a:p>
          <a:p>
            <a:r>
              <a:rPr lang="en-US" sz="2400" dirty="0"/>
              <a:t>Social benefits can drastically reduce poverty.</a:t>
            </a:r>
          </a:p>
          <a:p>
            <a:endParaRPr lang="cs-CZ" sz="2400" dirty="0"/>
          </a:p>
        </p:txBody>
      </p:sp>
    </p:spTree>
    <p:extLst>
      <p:ext uri="{BB962C8B-B14F-4D97-AF65-F5344CB8AC3E}">
        <p14:creationId xmlns:p14="http://schemas.microsoft.com/office/powerpoint/2010/main" val="324661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err="1"/>
              <a:t>Persistent</a:t>
            </a:r>
            <a:r>
              <a:rPr lang="sk-SK" dirty="0"/>
              <a:t> </a:t>
            </a:r>
            <a:r>
              <a:rPr lang="sk-SK" dirty="0" err="1"/>
              <a:t>poverty</a:t>
            </a:r>
            <a:endParaRPr lang="sk-SK" dirty="0"/>
          </a:p>
        </p:txBody>
      </p:sp>
      <p:sp>
        <p:nvSpPr>
          <p:cNvPr id="3" name="Content Placeholder 2"/>
          <p:cNvSpPr>
            <a:spLocks noGrp="1"/>
          </p:cNvSpPr>
          <p:nvPr>
            <p:ph idx="1"/>
          </p:nvPr>
        </p:nvSpPr>
        <p:spPr/>
        <p:txBody>
          <a:bodyPr>
            <a:normAutofit/>
          </a:bodyPr>
          <a:lstStyle/>
          <a:p>
            <a:r>
              <a:rPr lang="en-US" sz="2800" dirty="0"/>
              <a:t>Persistent poverty rates measure the percentage of the population that are at-risk-of-poverty in the current year and at least 2 out of the 3 preceding years. This is the definition used by the European Commission as part of their indicators to monitor poverty and social exclusion across the EU.</a:t>
            </a:r>
            <a:endParaRPr lang="sk-SK" sz="2800" dirty="0"/>
          </a:p>
        </p:txBody>
      </p:sp>
    </p:spTree>
    <p:extLst>
      <p:ext uri="{BB962C8B-B14F-4D97-AF65-F5344CB8AC3E}">
        <p14:creationId xmlns:p14="http://schemas.microsoft.com/office/powerpoint/2010/main" val="1311831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FE123-1AE5-4EB5-B713-19AAEA8F76AA}"/>
              </a:ext>
            </a:extLst>
          </p:cNvPr>
          <p:cNvSpPr>
            <a:spLocks noGrp="1"/>
          </p:cNvSpPr>
          <p:nvPr>
            <p:ph type="title"/>
          </p:nvPr>
        </p:nvSpPr>
        <p:spPr>
          <a:xfrm>
            <a:off x="539552" y="97430"/>
            <a:ext cx="8229600" cy="1143000"/>
          </a:xfrm>
        </p:spPr>
        <p:txBody>
          <a:bodyPr>
            <a:noAutofit/>
          </a:bodyPr>
          <a:lstStyle/>
          <a:p>
            <a:r>
              <a:rPr lang="en-US" sz="3600" dirty="0"/>
              <a:t>Proportion of those in poverty who are persistently in poverty, </a:t>
            </a:r>
          </a:p>
        </p:txBody>
      </p:sp>
      <p:sp>
        <p:nvSpPr>
          <p:cNvPr id="3" name="Content Placeholder 2">
            <a:extLst>
              <a:ext uri="{FF2B5EF4-FFF2-40B4-BE49-F238E27FC236}">
                <a16:creationId xmlns:a16="http://schemas.microsoft.com/office/drawing/2014/main" id="{FC0C9E70-9370-4E57-A39E-175CC3D44A27}"/>
              </a:ext>
            </a:extLst>
          </p:cNvPr>
          <p:cNvSpPr>
            <a:spLocks noGrp="1"/>
          </p:cNvSpPr>
          <p:nvPr>
            <p:ph idx="1"/>
          </p:nvPr>
        </p:nvSpPr>
        <p:spPr>
          <a:xfrm>
            <a:off x="5613351" y="3240807"/>
            <a:ext cx="3312368" cy="1340322"/>
          </a:xfrm>
          <a:solidFill>
            <a:schemeClr val="accent3">
              <a:lumMod val="20000"/>
              <a:lumOff val="80000"/>
            </a:schemeClr>
          </a:solidFill>
        </p:spPr>
        <p:txBody>
          <a:bodyPr>
            <a:normAutofit fontScale="92500" lnSpcReduction="10000"/>
          </a:bodyPr>
          <a:lstStyle/>
          <a:p>
            <a:pPr marL="0" indent="0">
              <a:buNone/>
            </a:pPr>
            <a:r>
              <a:rPr lang="en-US" sz="1800" dirty="0"/>
              <a:t>In many countries half of those in poverty are in persistent poverty. </a:t>
            </a:r>
          </a:p>
          <a:p>
            <a:pPr marL="0" indent="0">
              <a:buNone/>
            </a:pPr>
            <a:r>
              <a:rPr lang="en-US" sz="1800" dirty="0"/>
              <a:t>In Czechia individuals are overall less likely to enter poverty but stay longer in poverty than in Hungary.</a:t>
            </a:r>
          </a:p>
        </p:txBody>
      </p:sp>
      <p:sp>
        <p:nvSpPr>
          <p:cNvPr id="6" name="TextBox 5">
            <a:extLst>
              <a:ext uri="{FF2B5EF4-FFF2-40B4-BE49-F238E27FC236}">
                <a16:creationId xmlns:a16="http://schemas.microsoft.com/office/drawing/2014/main" id="{F2577BF7-607B-489C-9E4D-4E5391F34311}"/>
              </a:ext>
            </a:extLst>
          </p:cNvPr>
          <p:cNvSpPr txBox="1"/>
          <p:nvPr/>
        </p:nvSpPr>
        <p:spPr>
          <a:xfrm>
            <a:off x="107504" y="6583362"/>
            <a:ext cx="8784976" cy="253916"/>
          </a:xfrm>
          <a:prstGeom prst="rect">
            <a:avLst/>
          </a:prstGeom>
          <a:noFill/>
        </p:spPr>
        <p:txBody>
          <a:bodyPr wrap="square">
            <a:spAutoFit/>
          </a:bodyPr>
          <a:lstStyle/>
          <a:p>
            <a:r>
              <a:rPr lang="en-US" sz="1050" dirty="0"/>
              <a:t>https://www.ons.gov.uk/peoplepopulationandcommunity/personalandhouseholdfinances/incomeandwealth/articles/persistentpovertyintheukandeu/2017</a:t>
            </a:r>
          </a:p>
        </p:txBody>
      </p:sp>
      <p:sp>
        <p:nvSpPr>
          <p:cNvPr id="8" name="TextBox 7">
            <a:extLst>
              <a:ext uri="{FF2B5EF4-FFF2-40B4-BE49-F238E27FC236}">
                <a16:creationId xmlns:a16="http://schemas.microsoft.com/office/drawing/2014/main" id="{BE0B6D68-ABA4-48A4-86C6-FBFA160DA90E}"/>
              </a:ext>
            </a:extLst>
          </p:cNvPr>
          <p:cNvSpPr txBox="1"/>
          <p:nvPr/>
        </p:nvSpPr>
        <p:spPr>
          <a:xfrm>
            <a:off x="5613351" y="1568103"/>
            <a:ext cx="3312368" cy="1477328"/>
          </a:xfrm>
          <a:prstGeom prst="rect">
            <a:avLst/>
          </a:prstGeom>
          <a:solidFill>
            <a:schemeClr val="accent2">
              <a:lumMod val="20000"/>
              <a:lumOff val="80000"/>
            </a:schemeClr>
          </a:solidFill>
        </p:spPr>
        <p:txBody>
          <a:bodyPr wrap="square">
            <a:spAutoFit/>
          </a:bodyPr>
          <a:lstStyle/>
          <a:p>
            <a:r>
              <a:rPr lang="en-US" sz="1800" dirty="0"/>
              <a:t>Persistent poverty rates measure the percentage of the population that are at-risk-of-poverty in the current year and at least 2 out of the 3 preceding years. </a:t>
            </a:r>
            <a:endParaRPr lang="en-US" dirty="0"/>
          </a:p>
        </p:txBody>
      </p:sp>
      <p:pic>
        <p:nvPicPr>
          <p:cNvPr id="9" name="Picture 8">
            <a:extLst>
              <a:ext uri="{FF2B5EF4-FFF2-40B4-BE49-F238E27FC236}">
                <a16:creationId xmlns:a16="http://schemas.microsoft.com/office/drawing/2014/main" id="{4AF19AAB-5EC2-4C3E-ABF5-7023D187A918}"/>
              </a:ext>
            </a:extLst>
          </p:cNvPr>
          <p:cNvPicPr>
            <a:picLocks noChangeAspect="1"/>
          </p:cNvPicPr>
          <p:nvPr/>
        </p:nvPicPr>
        <p:blipFill>
          <a:blip r:embed="rId2"/>
          <a:stretch>
            <a:fillRect/>
          </a:stretch>
        </p:blipFill>
        <p:spPr>
          <a:xfrm>
            <a:off x="-900608" y="1597894"/>
            <a:ext cx="6411534" cy="4813225"/>
          </a:xfrm>
          <a:prstGeom prst="rect">
            <a:avLst/>
          </a:prstGeom>
        </p:spPr>
      </p:pic>
    </p:spTree>
    <p:extLst>
      <p:ext uri="{BB962C8B-B14F-4D97-AF65-F5344CB8AC3E}">
        <p14:creationId xmlns:p14="http://schemas.microsoft.com/office/powerpoint/2010/main" val="38673354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Subjective indicators of poverty</a:t>
            </a:r>
            <a:endParaRPr lang="sk-SK" dirty="0"/>
          </a:p>
        </p:txBody>
      </p:sp>
      <p:sp>
        <p:nvSpPr>
          <p:cNvPr id="3" name="Content Placeholder 2"/>
          <p:cNvSpPr>
            <a:spLocks noGrp="1"/>
          </p:cNvSpPr>
          <p:nvPr>
            <p:ph idx="1"/>
          </p:nvPr>
        </p:nvSpPr>
        <p:spPr/>
        <p:txBody>
          <a:bodyPr/>
          <a:lstStyle/>
          <a:p>
            <a:endParaRPr lang="sk-SK"/>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428" y="1556792"/>
            <a:ext cx="845114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54151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Being poor = being unhappy</a:t>
            </a:r>
            <a:endParaRPr lang="sk-SK" dirty="0"/>
          </a:p>
        </p:txBody>
      </p:sp>
      <p:sp>
        <p:nvSpPr>
          <p:cNvPr id="3" name="Content Placeholder 2"/>
          <p:cNvSpPr>
            <a:spLocks noGrp="1"/>
          </p:cNvSpPr>
          <p:nvPr>
            <p:ph idx="1"/>
          </p:nvPr>
        </p:nvSpPr>
        <p:spPr>
          <a:xfrm>
            <a:off x="395536" y="5916413"/>
            <a:ext cx="8229600" cy="392907"/>
          </a:xfrm>
        </p:spPr>
        <p:txBody>
          <a:bodyPr>
            <a:noAutofit/>
          </a:bodyPr>
          <a:lstStyle/>
          <a:p>
            <a:pPr marL="0" indent="0">
              <a:buNone/>
            </a:pPr>
            <a:r>
              <a:rPr lang="en-US" sz="1600" dirty="0"/>
              <a:t>Figures illustrate the situation in the Czech Republic.</a:t>
            </a:r>
            <a:endParaRPr lang="sk-SK" sz="16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24905"/>
            <a:ext cx="892492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18861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difficulties</a:t>
            </a:r>
            <a:endParaRPr lang="cs-CZ" dirty="0"/>
          </a:p>
        </p:txBody>
      </p:sp>
      <p:sp>
        <p:nvSpPr>
          <p:cNvPr id="3" name="Content Placeholder 2"/>
          <p:cNvSpPr>
            <a:spLocks noGrp="1"/>
          </p:cNvSpPr>
          <p:nvPr>
            <p:ph idx="1"/>
          </p:nvPr>
        </p:nvSpPr>
        <p:spPr/>
        <p:txBody>
          <a:bodyPr>
            <a:normAutofit/>
          </a:bodyPr>
          <a:lstStyle/>
          <a:p>
            <a:r>
              <a:rPr lang="en-US" dirty="0"/>
              <a:t>Is income equally distributed within the household? Women have lower income but responsibility for the expenditure on children.</a:t>
            </a:r>
          </a:p>
          <a:p>
            <a:endParaRPr lang="en-US" dirty="0"/>
          </a:p>
          <a:p>
            <a:r>
              <a:rPr lang="en-US" dirty="0"/>
              <a:t>Standard surveys do not capture</a:t>
            </a:r>
            <a:r>
              <a:rPr lang="cs-CZ" dirty="0"/>
              <a:t> </a:t>
            </a:r>
            <a:r>
              <a:rPr lang="cs-CZ" dirty="0" err="1"/>
              <a:t>groups</a:t>
            </a:r>
            <a:r>
              <a:rPr lang="cs-CZ" dirty="0"/>
              <a:t> </a:t>
            </a:r>
            <a:r>
              <a:rPr lang="en-US" dirty="0"/>
              <a:t>typically at very high-risk poverty and social exclusion.</a:t>
            </a:r>
            <a:br>
              <a:rPr lang="en-US" dirty="0"/>
            </a:br>
            <a:r>
              <a:rPr lang="en-US" sz="2000" dirty="0"/>
              <a:t>e.g. </a:t>
            </a:r>
            <a:r>
              <a:rPr lang="cs-CZ" sz="2000" dirty="0"/>
              <a:t>Roma and immigrants</a:t>
            </a:r>
            <a:r>
              <a:rPr lang="en-US" sz="2000" dirty="0"/>
              <a:t> are underrepresented in data.</a:t>
            </a:r>
          </a:p>
          <a:p>
            <a:endParaRPr lang="en-US" dirty="0"/>
          </a:p>
          <a:p>
            <a:endParaRPr lang="en-US" dirty="0"/>
          </a:p>
        </p:txBody>
      </p:sp>
    </p:spTree>
    <p:extLst>
      <p:ext uri="{BB962C8B-B14F-4D97-AF65-F5344CB8AC3E}">
        <p14:creationId xmlns:p14="http://schemas.microsoft.com/office/powerpoint/2010/main" val="36677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Millennium Development Goals</a:t>
            </a:r>
          </a:p>
        </p:txBody>
      </p:sp>
      <p:pic>
        <p:nvPicPr>
          <p:cNvPr id="13314" name="Picture 2" descr="Graphic logo for the UN Millennium Development Goal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2254" y="1556792"/>
            <a:ext cx="4733033" cy="452596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57200" y="1600200"/>
            <a:ext cx="317869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t>From 2000 to 2015:</a:t>
            </a:r>
          </a:p>
          <a:p>
            <a:pPr>
              <a:buFontTx/>
              <a:buChar char="-"/>
            </a:pPr>
            <a:r>
              <a:rPr lang="en-US" sz="2000" dirty="0"/>
              <a:t>extreme poverty  declined from 2b to 900m </a:t>
            </a:r>
          </a:p>
          <a:p>
            <a:pPr>
              <a:buFontTx/>
              <a:buChar char="-"/>
            </a:pPr>
            <a:r>
              <a:rPr lang="en-US" sz="2000" dirty="0"/>
              <a:t>Significant improvements in malnourishment, attendance in primary education, infant mortality.</a:t>
            </a:r>
            <a:endParaRPr lang="cs-CZ" sz="2000" dirty="0"/>
          </a:p>
        </p:txBody>
      </p:sp>
    </p:spTree>
    <p:extLst>
      <p:ext uri="{BB962C8B-B14F-4D97-AF65-F5344CB8AC3E}">
        <p14:creationId xmlns:p14="http://schemas.microsoft.com/office/powerpoint/2010/main" val="18189652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endParaRPr lang="cs-CZ" dirty="0"/>
          </a:p>
        </p:txBody>
      </p:sp>
      <p:sp>
        <p:nvSpPr>
          <p:cNvPr id="3" name="Content Placeholder 2"/>
          <p:cNvSpPr>
            <a:spLocks noGrp="1"/>
          </p:cNvSpPr>
          <p:nvPr>
            <p:ph idx="1"/>
          </p:nvPr>
        </p:nvSpPr>
        <p:spPr/>
        <p:txBody>
          <a:bodyPr/>
          <a:lstStyle/>
          <a:p>
            <a:r>
              <a:rPr lang="en-US" dirty="0"/>
              <a:t>Instant indicators of poverty are essential for identifying social risks in the society and </a:t>
            </a:r>
            <a:br>
              <a:rPr lang="en-US" dirty="0"/>
            </a:br>
            <a:r>
              <a:rPr lang="en-US" dirty="0"/>
              <a:t>for preparing public policy.</a:t>
            </a:r>
          </a:p>
          <a:p>
            <a:r>
              <a:rPr lang="en-US" dirty="0"/>
              <a:t>The very equal societies in Europe tend to have the lowest levels of poverty. </a:t>
            </a:r>
          </a:p>
          <a:p>
            <a:r>
              <a:rPr lang="en-US" dirty="0"/>
              <a:t>Adequate minimum income levels and good access to services are essential.</a:t>
            </a:r>
          </a:p>
          <a:p>
            <a:endParaRPr lang="cs-CZ" dirty="0"/>
          </a:p>
        </p:txBody>
      </p:sp>
    </p:spTree>
    <p:extLst>
      <p:ext uri="{BB962C8B-B14F-4D97-AF65-F5344CB8AC3E}">
        <p14:creationId xmlns:p14="http://schemas.microsoft.com/office/powerpoint/2010/main" val="14682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Extreme poverty today exists only in </a:t>
            </a:r>
          </a:p>
        </p:txBody>
      </p:sp>
      <p:sp>
        <p:nvSpPr>
          <p:cNvPr id="3" name="Content Placeholder 2"/>
          <p:cNvSpPr>
            <a:spLocks noGrp="1"/>
          </p:cNvSpPr>
          <p:nvPr>
            <p:ph idx="1"/>
          </p:nvPr>
        </p:nvSpPr>
        <p:spPr/>
        <p:txBody>
          <a:bodyPr/>
          <a:lstStyle/>
          <a:p>
            <a:pPr marL="514350" indent="-514350">
              <a:buFont typeface="+mj-lt"/>
              <a:buAutoNum type="alphaLcParenR"/>
            </a:pPr>
            <a:r>
              <a:rPr lang="en-US" dirty="0"/>
              <a:t>Countries in Latin America and South Asia</a:t>
            </a:r>
          </a:p>
          <a:p>
            <a:pPr marL="514350" indent="-514350">
              <a:buFont typeface="+mj-lt"/>
              <a:buAutoNum type="alphaLcParenR"/>
            </a:pPr>
            <a:r>
              <a:rPr lang="en-US" dirty="0"/>
              <a:t>Developing countries</a:t>
            </a:r>
          </a:p>
          <a:p>
            <a:pPr marL="514350" indent="-514350">
              <a:buFont typeface="+mj-lt"/>
              <a:buAutoNum type="alphaLcParenR"/>
            </a:pPr>
            <a:r>
              <a:rPr lang="en-US" dirty="0"/>
              <a:t>Developed countries</a:t>
            </a:r>
          </a:p>
          <a:p>
            <a:pPr marL="514350" indent="-514350">
              <a:buFont typeface="+mj-lt"/>
              <a:buAutoNum type="alphaLcParenR"/>
            </a:pPr>
            <a:r>
              <a:rPr lang="en-US" dirty="0"/>
              <a:t>Still exists in all countries</a:t>
            </a:r>
          </a:p>
          <a:p>
            <a:endParaRPr lang="en-US" dirty="0"/>
          </a:p>
          <a:p>
            <a:endParaRPr lang="en-US" dirty="0"/>
          </a:p>
        </p:txBody>
      </p:sp>
    </p:spTree>
    <p:extLst>
      <p:ext uri="{BB962C8B-B14F-4D97-AF65-F5344CB8AC3E}">
        <p14:creationId xmlns:p14="http://schemas.microsoft.com/office/powerpoint/2010/main" val="15072623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0F81D-7EE8-44D5-BA2D-92729E30556A}"/>
              </a:ext>
            </a:extLst>
          </p:cNvPr>
          <p:cNvSpPr>
            <a:spLocks noGrp="1"/>
          </p:cNvSpPr>
          <p:nvPr>
            <p:ph type="title"/>
          </p:nvPr>
        </p:nvSpPr>
        <p:spPr/>
        <p:txBody>
          <a:bodyPr>
            <a:normAutofit fontScale="90000"/>
          </a:bodyPr>
          <a:lstStyle/>
          <a:p>
            <a:r>
              <a:rPr lang="en-GB" dirty="0"/>
              <a:t>How does Eurostat measure the material deprivation? </a:t>
            </a:r>
            <a:endParaRPr lang="en-US" dirty="0"/>
          </a:p>
        </p:txBody>
      </p:sp>
      <p:sp>
        <p:nvSpPr>
          <p:cNvPr id="3" name="Content Placeholder 2">
            <a:extLst>
              <a:ext uri="{FF2B5EF4-FFF2-40B4-BE49-F238E27FC236}">
                <a16:creationId xmlns:a16="http://schemas.microsoft.com/office/drawing/2014/main" id="{1A01C950-4926-4B56-9381-5D61AB06D974}"/>
              </a:ext>
            </a:extLst>
          </p:cNvPr>
          <p:cNvSpPr>
            <a:spLocks noGrp="1"/>
          </p:cNvSpPr>
          <p:nvPr>
            <p:ph idx="1"/>
          </p:nvPr>
        </p:nvSpPr>
        <p:spPr/>
        <p:txBody>
          <a:bodyPr>
            <a:normAutofit fontScale="92500" lnSpcReduction="20000"/>
          </a:bodyPr>
          <a:lstStyle/>
          <a:p>
            <a:pPr marL="514350" lvl="0" indent="-514350">
              <a:buFont typeface="+mj-lt"/>
              <a:buAutoNum type="alphaLcParenR"/>
            </a:pPr>
            <a:r>
              <a:rPr lang="en-GB" dirty="0"/>
              <a:t>Each country has its own definition of national poverty line and material deprivation.</a:t>
            </a:r>
            <a:endParaRPr lang="en-US" dirty="0"/>
          </a:p>
          <a:p>
            <a:pPr marL="514350" lvl="0" indent="-514350">
              <a:buFont typeface="+mj-lt"/>
              <a:buAutoNum type="alphaLcParenR"/>
            </a:pPr>
            <a:r>
              <a:rPr lang="en-GB" dirty="0"/>
              <a:t>Household is materially deprived when the purchasing power of disposable household income falls below the 60% of median equalized disposable income.</a:t>
            </a:r>
            <a:endParaRPr lang="en-US" dirty="0"/>
          </a:p>
          <a:p>
            <a:pPr marL="514350" lvl="0" indent="-514350">
              <a:buFont typeface="+mj-lt"/>
              <a:buAutoNum type="alphaLcParenR"/>
            </a:pPr>
            <a:r>
              <a:rPr lang="en-GB" dirty="0"/>
              <a:t>Household is materially deprived when it cannot afford adequate housing and a meal with meat at least once a week.</a:t>
            </a:r>
            <a:endParaRPr lang="en-US" dirty="0"/>
          </a:p>
          <a:p>
            <a:pPr marL="514350" lvl="0" indent="-514350">
              <a:buFont typeface="+mj-lt"/>
              <a:buAutoNum type="alphaLcParenR"/>
            </a:pPr>
            <a:r>
              <a:rPr lang="en-GB" dirty="0"/>
              <a:t>Household is materially deprived when its members cannot afford certain material goods. </a:t>
            </a:r>
            <a:endParaRPr lang="en-US" dirty="0"/>
          </a:p>
          <a:p>
            <a:endParaRPr lang="en-US" dirty="0"/>
          </a:p>
        </p:txBody>
      </p:sp>
    </p:spTree>
    <p:extLst>
      <p:ext uri="{BB962C8B-B14F-4D97-AF65-F5344CB8AC3E}">
        <p14:creationId xmlns:p14="http://schemas.microsoft.com/office/powerpoint/2010/main" val="155017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17 Sustainable Development Goals</a:t>
            </a:r>
          </a:p>
        </p:txBody>
      </p:sp>
      <p:sp>
        <p:nvSpPr>
          <p:cNvPr id="3" name="Content Placeholder 2"/>
          <p:cNvSpPr>
            <a:spLocks noGrp="1"/>
          </p:cNvSpPr>
          <p:nvPr>
            <p:ph idx="1"/>
          </p:nvPr>
        </p:nvSpPr>
        <p:spPr>
          <a:xfrm>
            <a:off x="457200" y="5550235"/>
            <a:ext cx="8229600" cy="687077"/>
          </a:xfrm>
        </p:spPr>
        <p:txBody>
          <a:bodyPr>
            <a:normAutofit fontScale="62500" lnSpcReduction="20000"/>
          </a:bodyPr>
          <a:lstStyle/>
          <a:p>
            <a:pPr marL="0" indent="0">
              <a:buNone/>
            </a:pPr>
            <a:r>
              <a:rPr lang="en-US" dirty="0"/>
              <a:t>SDGs demonstrates the strong interdependence of our world community.</a:t>
            </a:r>
            <a:br>
              <a:rPr lang="en-US" dirty="0"/>
            </a:br>
            <a:r>
              <a:rPr lang="en-US" dirty="0"/>
              <a:t>http://www.un.org/sustainabledevelopment/takeaction/</a:t>
            </a:r>
          </a:p>
        </p:txBody>
      </p:sp>
      <p:pic>
        <p:nvPicPr>
          <p:cNvPr id="4" name="Picture 3"/>
          <p:cNvPicPr>
            <a:picLocks noChangeAspect="1"/>
          </p:cNvPicPr>
          <p:nvPr/>
        </p:nvPicPr>
        <p:blipFill>
          <a:blip r:embed="rId2"/>
          <a:stretch>
            <a:fillRect/>
          </a:stretch>
        </p:blipFill>
        <p:spPr>
          <a:xfrm>
            <a:off x="96561" y="1412776"/>
            <a:ext cx="8950878" cy="4026310"/>
          </a:xfrm>
          <a:prstGeom prst="rect">
            <a:avLst/>
          </a:prstGeom>
        </p:spPr>
      </p:pic>
    </p:spTree>
    <p:extLst>
      <p:ext uri="{BB962C8B-B14F-4D97-AF65-F5344CB8AC3E}">
        <p14:creationId xmlns:p14="http://schemas.microsoft.com/office/powerpoint/2010/main" val="543514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6" name="TextBox 5">
            <a:extLst>
              <a:ext uri="{FF2B5EF4-FFF2-40B4-BE49-F238E27FC236}">
                <a16:creationId xmlns:a16="http://schemas.microsoft.com/office/drawing/2014/main" id="{014D7E77-D71C-4109-AF53-12584D8D6EB3}"/>
              </a:ext>
            </a:extLst>
          </p:cNvPr>
          <p:cNvSpPr txBox="1"/>
          <p:nvPr/>
        </p:nvSpPr>
        <p:spPr>
          <a:xfrm>
            <a:off x="2771800" y="6570401"/>
            <a:ext cx="4572000" cy="307777"/>
          </a:xfrm>
          <a:prstGeom prst="rect">
            <a:avLst/>
          </a:prstGeom>
          <a:noFill/>
        </p:spPr>
        <p:txBody>
          <a:bodyPr wrap="square">
            <a:spAutoFit/>
          </a:bodyPr>
          <a:lstStyle/>
          <a:p>
            <a:r>
              <a:rPr lang="en-US" sz="1400" dirty="0"/>
              <a:t>https://ourworldindata.org/extreme-poverty</a:t>
            </a:r>
          </a:p>
        </p:txBody>
      </p:sp>
      <p:pic>
        <p:nvPicPr>
          <p:cNvPr id="8" name="Content Placeholder 7" descr="Map&#10;&#10;Description automatically generated">
            <a:extLst>
              <a:ext uri="{FF2B5EF4-FFF2-40B4-BE49-F238E27FC236}">
                <a16:creationId xmlns:a16="http://schemas.microsoft.com/office/drawing/2014/main" id="{99C8E070-E94E-4ADB-93DD-4102A3FDDE7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93" y="188640"/>
            <a:ext cx="8930614" cy="6303962"/>
          </a:xfrm>
        </p:spPr>
      </p:pic>
    </p:spTree>
    <p:extLst>
      <p:ext uri="{BB962C8B-B14F-4D97-AF65-F5344CB8AC3E}">
        <p14:creationId xmlns:p14="http://schemas.microsoft.com/office/powerpoint/2010/main" val="2449917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ap&#10;&#10;Description automatically generated">
            <a:extLst>
              <a:ext uri="{FF2B5EF4-FFF2-40B4-BE49-F238E27FC236}">
                <a16:creationId xmlns:a16="http://schemas.microsoft.com/office/drawing/2014/main" id="{2D0B2BF1-958B-4679-91A0-EE9D465C6E5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0262" y="279538"/>
            <a:ext cx="8923476" cy="6298924"/>
          </a:xfrm>
        </p:spPr>
      </p:pic>
    </p:spTree>
    <p:extLst>
      <p:ext uri="{BB962C8B-B14F-4D97-AF65-F5344CB8AC3E}">
        <p14:creationId xmlns:p14="http://schemas.microsoft.com/office/powerpoint/2010/main" val="191925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55532-C198-2B8D-CB5A-E5E0A2D4729D}"/>
              </a:ext>
            </a:extLst>
          </p:cNvPr>
          <p:cNvSpPr>
            <a:spLocks noGrp="1"/>
          </p:cNvSpPr>
          <p:nvPr>
            <p:ph type="title"/>
          </p:nvPr>
        </p:nvSpPr>
        <p:spPr/>
        <p:txBody>
          <a:bodyPr/>
          <a:lstStyle/>
          <a:p>
            <a:endParaRPr lang="cs-CZ"/>
          </a:p>
        </p:txBody>
      </p:sp>
      <p:sp>
        <p:nvSpPr>
          <p:cNvPr id="3" name="Content Placeholder 2">
            <a:extLst>
              <a:ext uri="{FF2B5EF4-FFF2-40B4-BE49-F238E27FC236}">
                <a16:creationId xmlns:a16="http://schemas.microsoft.com/office/drawing/2014/main" id="{0B990602-1E58-885B-D036-FA54E9C8DF00}"/>
              </a:ext>
            </a:extLst>
          </p:cNvPr>
          <p:cNvSpPr>
            <a:spLocks noGrp="1"/>
          </p:cNvSpPr>
          <p:nvPr>
            <p:ph idx="1"/>
          </p:nvPr>
        </p:nvSpPr>
        <p:spPr/>
        <p:txBody>
          <a:bodyPr/>
          <a:lstStyle/>
          <a:p>
            <a:endParaRPr lang="cs-CZ"/>
          </a:p>
        </p:txBody>
      </p:sp>
      <p:pic>
        <p:nvPicPr>
          <p:cNvPr id="5" name="Picture 4">
            <a:extLst>
              <a:ext uri="{FF2B5EF4-FFF2-40B4-BE49-F238E27FC236}">
                <a16:creationId xmlns:a16="http://schemas.microsoft.com/office/drawing/2014/main" id="{8A558856-A0D2-2297-2AD1-97EC7092AEDA}"/>
              </a:ext>
            </a:extLst>
          </p:cNvPr>
          <p:cNvPicPr>
            <a:picLocks noChangeAspect="1"/>
          </p:cNvPicPr>
          <p:nvPr/>
        </p:nvPicPr>
        <p:blipFill>
          <a:blip r:embed="rId2"/>
          <a:stretch>
            <a:fillRect/>
          </a:stretch>
        </p:blipFill>
        <p:spPr>
          <a:xfrm>
            <a:off x="92291" y="8466"/>
            <a:ext cx="8959417" cy="7839490"/>
          </a:xfrm>
          <a:prstGeom prst="rect">
            <a:avLst/>
          </a:prstGeom>
        </p:spPr>
      </p:pic>
    </p:spTree>
    <p:extLst>
      <p:ext uri="{BB962C8B-B14F-4D97-AF65-F5344CB8AC3E}">
        <p14:creationId xmlns:p14="http://schemas.microsoft.com/office/powerpoint/2010/main" val="2920923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2545</TotalTime>
  <Words>2650</Words>
  <Application>Microsoft Office PowerPoint</Application>
  <PresentationFormat>On-screen Show (4:3)</PresentationFormat>
  <Paragraphs>177</Paragraphs>
  <Slides>52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Garamond</vt:lpstr>
      <vt:lpstr>Lato</vt:lpstr>
      <vt:lpstr>Office Theme</vt:lpstr>
      <vt:lpstr>Applied Research in Public Policy Making Fall 2024</vt:lpstr>
      <vt:lpstr>Outline</vt:lpstr>
      <vt:lpstr>PowerPoint Presentation</vt:lpstr>
      <vt:lpstr>From $1.90 to $2.15 a day</vt:lpstr>
      <vt:lpstr>8 Millennium Development Goals</vt:lpstr>
      <vt:lpstr>17 Sustainable Development Goals</vt:lpstr>
      <vt:lpstr>PowerPoint Presentation</vt:lpstr>
      <vt:lpstr>PowerPoint Presentation</vt:lpstr>
      <vt:lpstr>PowerPoint Presentation</vt:lpstr>
      <vt:lpstr>PowerPoint Presentation</vt:lpstr>
      <vt:lpstr>Poverty trap</vt:lpstr>
      <vt:lpstr>PowerPoint Presentation</vt:lpstr>
      <vt:lpstr>PowerPoint Presentation</vt:lpstr>
      <vt:lpstr>Richer and poorer countries set very different poverty lines in order to measure poverty</vt:lpstr>
      <vt:lpstr>What Does It Mean To Be Poor?</vt:lpstr>
      <vt:lpstr>What people in poverty experience?</vt:lpstr>
      <vt:lpstr>Global Multidimensional Poverty Index</vt:lpstr>
      <vt:lpstr>PowerPoint Presentation</vt:lpstr>
      <vt:lpstr>PowerPoint Presentation</vt:lpstr>
      <vt:lpstr>Comparing MPI poor,  destitute and  extreme poverty</vt:lpstr>
      <vt:lpstr>In 43 of the 60 countries with both multidimensional and monetary poverty estimates, the incidence of multidimensional poverty was higher than the incidence of monetary poverty</vt:lpstr>
      <vt:lpstr>PowerPoint Presentation</vt:lpstr>
      <vt:lpstr>Self-employment and poverty in developing countries</vt:lpstr>
      <vt:lpstr>Majority of workers in developing countries are self-employed</vt:lpstr>
      <vt:lpstr>Effective policy interventions</vt:lpstr>
      <vt:lpstr>PowerPoint Presentation</vt:lpstr>
      <vt:lpstr>https://www.gapminder.org/dollar-street/</vt:lpstr>
      <vt:lpstr>Poverty indicators in the EU</vt:lpstr>
      <vt:lpstr>PowerPoint Presentation</vt:lpstr>
      <vt:lpstr>At-risk-of income poverty</vt:lpstr>
      <vt:lpstr>Equalized disposable household income</vt:lpstr>
      <vt:lpstr>Czech Republic  wage levels Poverty Threshold  in 2023 is 16 774 CZK</vt:lpstr>
      <vt:lpstr>At-risk-of-poverty thresholds  (equalized disposable monthly income in EUR per person, 2015)</vt:lpstr>
      <vt:lpstr>The highest at-risk-of-poverty rates can be found in Southern and Eastern Europe, and there are also large regional differences within countries such as Spain and Italy, with substantially higher at-risk-of-poverty rates found in the southern regions.  All the regions in the Nordic countries have at-risk-of-poverty rates below the EU average.</vt:lpstr>
      <vt:lpstr>Poverty indicators in the EU</vt:lpstr>
      <vt:lpstr>Poverty indicators in the EU</vt:lpstr>
      <vt:lpstr>In 2017, the EU adopted the material and social deprivation (MSD) indicator. The threshold was set as a lack of five of thirteen items</vt:lpstr>
      <vt:lpstr>People at risk of poverty or social exclusion</vt:lpstr>
      <vt:lpstr>People at risk of poverty or social exclusion',  EU-28, 2020 (96.5 mil)  </vt:lpstr>
      <vt:lpstr>PowerPoint Presentation</vt:lpstr>
      <vt:lpstr>Poverty rates differ between groups</vt:lpstr>
      <vt:lpstr>Vulnerability of single parent family, 2019</vt:lpstr>
      <vt:lpstr>Vulnerability of older people (65+), 2019</vt:lpstr>
      <vt:lpstr>Limitations of poverty measures</vt:lpstr>
      <vt:lpstr>Persistent poverty</vt:lpstr>
      <vt:lpstr>Proportion of those in poverty who are persistently in poverty, </vt:lpstr>
      <vt:lpstr>Subjective indicators of poverty</vt:lpstr>
      <vt:lpstr>Being poor = being unhappy</vt:lpstr>
      <vt:lpstr>Other difficulties</vt:lpstr>
      <vt:lpstr>Conclusions</vt:lpstr>
      <vt:lpstr>Extreme poverty today exists only in </vt:lpstr>
      <vt:lpstr>How does Eurostat measure the material deprivation? </vt:lpstr>
    </vt:vector>
  </TitlesOfParts>
  <Company>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Transformation of the Public Sector  (Week 1)</dc:title>
  <dc:creator>MG</dc:creator>
  <cp:lastModifiedBy>Martin Guzi</cp:lastModifiedBy>
  <cp:revision>220</cp:revision>
  <cp:lastPrinted>2017-10-30T11:56:18Z</cp:lastPrinted>
  <dcterms:created xsi:type="dcterms:W3CDTF">2014-02-15T13:54:04Z</dcterms:created>
  <dcterms:modified xsi:type="dcterms:W3CDTF">2024-11-11T11:02:24Z</dcterms:modified>
</cp:coreProperties>
</file>