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0"/>
  </p:notesMasterIdLst>
  <p:sldIdLst>
    <p:sldId id="256" r:id="rId2"/>
    <p:sldId id="34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59" r:id="rId49"/>
    <p:sldId id="360" r:id="rId50"/>
    <p:sldId id="377" r:id="rId51"/>
    <p:sldId id="378" r:id="rId52"/>
    <p:sldId id="379" r:id="rId53"/>
    <p:sldId id="361" r:id="rId54"/>
    <p:sldId id="362" r:id="rId55"/>
    <p:sldId id="363" r:id="rId56"/>
    <p:sldId id="364" r:id="rId57"/>
    <p:sldId id="371" r:id="rId58"/>
    <p:sldId id="370" r:id="rId59"/>
    <p:sldId id="369" r:id="rId60"/>
    <p:sldId id="368" r:id="rId61"/>
    <p:sldId id="367" r:id="rId62"/>
    <p:sldId id="366" r:id="rId63"/>
    <p:sldId id="372" r:id="rId64"/>
    <p:sldId id="365" r:id="rId65"/>
    <p:sldId id="375" r:id="rId66"/>
    <p:sldId id="374" r:id="rId67"/>
    <p:sldId id="376" r:id="rId68"/>
    <p:sldId id="304" r:id="rId69"/>
    <p:sldId id="305" r:id="rId70"/>
    <p:sldId id="306" r:id="rId71"/>
    <p:sldId id="307" r:id="rId72"/>
    <p:sldId id="308" r:id="rId73"/>
    <p:sldId id="309" r:id="rId74"/>
    <p:sldId id="310" r:id="rId75"/>
    <p:sldId id="311" r:id="rId76"/>
    <p:sldId id="312" r:id="rId77"/>
    <p:sldId id="313" r:id="rId78"/>
    <p:sldId id="314" r:id="rId79"/>
    <p:sldId id="315" r:id="rId80"/>
    <p:sldId id="316" r:id="rId81"/>
    <p:sldId id="318" r:id="rId82"/>
    <p:sldId id="350" r:id="rId83"/>
    <p:sldId id="319" r:id="rId84"/>
    <p:sldId id="320" r:id="rId85"/>
    <p:sldId id="321" r:id="rId86"/>
    <p:sldId id="322" r:id="rId87"/>
    <p:sldId id="323" r:id="rId88"/>
    <p:sldId id="324" r:id="rId89"/>
    <p:sldId id="325" r:id="rId90"/>
    <p:sldId id="326" r:id="rId91"/>
    <p:sldId id="327" r:id="rId92"/>
    <p:sldId id="328" r:id="rId93"/>
    <p:sldId id="329" r:id="rId94"/>
    <p:sldId id="334" r:id="rId95"/>
    <p:sldId id="335" r:id="rId96"/>
    <p:sldId id="336" r:id="rId97"/>
    <p:sldId id="337" r:id="rId98"/>
    <p:sldId id="338" r:id="rId99"/>
    <p:sldId id="339" r:id="rId100"/>
    <p:sldId id="340" r:id="rId101"/>
    <p:sldId id="341" r:id="rId102"/>
    <p:sldId id="342" r:id="rId103"/>
    <p:sldId id="343" r:id="rId104"/>
    <p:sldId id="344" r:id="rId105"/>
    <p:sldId id="345" r:id="rId106"/>
    <p:sldId id="346" r:id="rId107"/>
    <p:sldId id="347" r:id="rId108"/>
    <p:sldId id="348" r:id="rId10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589" autoAdjust="0"/>
  </p:normalViewPr>
  <p:slideViewPr>
    <p:cSldViewPr snapToGrid="0">
      <p:cViewPr varScale="1">
        <p:scale>
          <a:sx n="77" d="100"/>
          <a:sy n="77" d="100"/>
        </p:scale>
        <p:origin x="18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4D10E-34FE-4200-AB47-4F61F75E6F1F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77022-FCE0-42C5-AA9E-47A05B8CD9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08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845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281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1080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33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research also explains that people experiencing economic anxiety may become (excessively) suspicious of certain groups – particularly economic, social and political elites – whom they believe to be hostile and responsible for the dire socioeconomic situation. Consequently, CBs become psychological defensive or coping mechanisms (Bukowski et al., 2017; Johnson-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Schlee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2019; Jolley &amp; Paterson, 2020; Kraus et al., 2012;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Marchlewska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2017) used as an explanation of an individual’s disadvantaged position in society (Adam-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Troian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2023). The blame shifting may be associated with lower trust towards institutions and the establishment as being responsible for exploiting and plotting against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ordinary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(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Jovančević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Milićević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2020;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Meuer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Imhoff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2021; Wagner-Egger et al., 2022). The literature posits that people experiencing economic anxiety report an enhanced sense of anomie, which, in turn, elicits distrust in authorities and the political system, a sense of loss of control, resignation and powerlessness (Adam-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Troian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2023;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Ballafkih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2017; Salvador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Casara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2022). This may be further aggravated by perceptions of inequality and relative deprivation (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Jetten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2022; Salvador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Casara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2022; Willis et al., 2022). Both inequality and deprivation are seen as a threat to one’s economic resilience and, thus, seeking to regain control over life circumstances, individuals may more easily fall prey to CBs (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Adger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2020). 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77022-FCE0-42C5-AA9E-47A05B8CD9AA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780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77022-FCE0-42C5-AA9E-47A05B8CD9AA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33800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literature posits that people experiencing economic anxiety report an enhanced sense of anomie, which, in turn, elicits distrust in authorities and the political system, a sense of loss of control, resignation and powerlessness (Adam-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Troian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2023;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Ballafkih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2017; Salvador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Casara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2022). This may be further aggravated by perceptions of inequality and relative deprivation (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Jetten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2022; Salvador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Casara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2022; Willis et al., 2022). Both inequality and deprivation are seen as a threat to one’s economic resilience and, thus, seeking to regain control over life circumstances, individuals may more easily fall prey to CBs (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Adger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2020). 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77022-FCE0-42C5-AA9E-47A05B8CD9AA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74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89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769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834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501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995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034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622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E2E7-E861-4F79-BC04-1C003BBB7EE8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2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pl-PL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393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54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003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495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31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86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983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5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017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416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46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pl-PL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pl-PL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CC4C-2834-4E5F-AE0C-5F4CCF7909E8}" type="datetimeFigureOut">
              <a:rPr lang="pl-PL" smtClean="0"/>
              <a:t>11.11.2024</a:t>
            </a:fld>
            <a:endParaRPr lang="pl-PL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0BE2E-92AD-41BC-9A7C-81580FAD5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465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9097" y="983226"/>
            <a:ext cx="10481187" cy="2526737"/>
          </a:xfrm>
        </p:spPr>
        <p:txBody>
          <a:bodyPr>
            <a:noAutofit/>
          </a:bodyPr>
          <a:lstStyle/>
          <a:p>
            <a:r>
              <a:rPr lang="en-GB" sz="4400" b="1" dirty="0">
                <a:solidFill>
                  <a:schemeClr val="tx2"/>
                </a:solidFill>
              </a:rPr>
              <a:t>The</a:t>
            </a:r>
            <a:r>
              <a:rPr lang="en-GB" sz="4400" b="1" dirty="0"/>
              <a:t> </a:t>
            </a:r>
            <a:r>
              <a:rPr lang="pl-PL" sz="4400" b="1" dirty="0" smtClean="0">
                <a:solidFill>
                  <a:schemeClr val="tx2"/>
                </a:solidFill>
              </a:rPr>
              <a:t>social-psychological</a:t>
            </a:r>
            <a:r>
              <a:rPr lang="pl-PL" sz="4400" b="1" dirty="0" smtClean="0"/>
              <a:t> </a:t>
            </a:r>
            <a:r>
              <a:rPr lang="pl-PL" sz="4400" b="1" dirty="0" smtClean="0">
                <a:solidFill>
                  <a:schemeClr val="tx2"/>
                </a:solidFill>
              </a:rPr>
              <a:t>reality</a:t>
            </a:r>
            <a:r>
              <a:rPr lang="pl-PL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smtClean="0">
                <a:solidFill>
                  <a:schemeClr val="tx2"/>
                </a:solidFill>
              </a:rPr>
              <a:t>of</a:t>
            </a:r>
            <a:r>
              <a:rPr lang="pl-PL" sz="4400" b="1" dirty="0" smtClean="0">
                <a:solidFill>
                  <a:schemeClr val="tx2"/>
                </a:solidFill>
              </a:rPr>
              <a:t> </a:t>
            </a:r>
            <a:r>
              <a:rPr lang="en-GB" sz="4400" b="1" dirty="0">
                <a:solidFill>
                  <a:srgbClr val="C00000"/>
                </a:solidFill>
              </a:rPr>
              <a:t>conspiracy beliefs</a:t>
            </a:r>
            <a:r>
              <a:rPr lang="en-GB" sz="4400" b="1" dirty="0">
                <a:solidFill>
                  <a:schemeClr val="tx2"/>
                </a:solidFill>
              </a:rPr>
              <a:t>: </a:t>
            </a:r>
            <a:r>
              <a:rPr lang="pl-PL" sz="4400" b="1" dirty="0" smtClean="0">
                <a:solidFill>
                  <a:schemeClr val="tx2"/>
                </a:solidFill>
              </a:rPr>
              <a:t>How the sense of precarity and adherence to conspiracy beliefs are intertwined</a:t>
            </a:r>
            <a:endParaRPr lang="en-GB" sz="4400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endParaRPr lang="pl-PL" dirty="0"/>
          </a:p>
          <a:p>
            <a:pPr algn="r"/>
            <a:endParaRPr lang="pl-PL" dirty="0"/>
          </a:p>
          <a:p>
            <a:pPr algn="r"/>
            <a:r>
              <a:rPr lang="pl-PL" dirty="0"/>
              <a:t>Lena </a:t>
            </a:r>
            <a:r>
              <a:rPr lang="pl-PL" dirty="0" smtClean="0"/>
              <a:t>Adamus</a:t>
            </a:r>
          </a:p>
          <a:p>
            <a:pPr algn="r"/>
            <a:r>
              <a:rPr lang="pl-PL" dirty="0" smtClean="0"/>
              <a:t>[</a:t>
            </a:r>
            <a:r>
              <a:rPr lang="pl-PL" dirty="0" smtClean="0">
                <a:solidFill>
                  <a:schemeClr val="accent5"/>
                </a:solidFill>
              </a:rPr>
              <a:t>magdalena.adamus@econ.muni.cz</a:t>
            </a:r>
            <a:r>
              <a:rPr lang="pl-PL" dirty="0" smtClean="0"/>
              <a:t>]</a:t>
            </a:r>
            <a:endParaRPr lang="pl-PL" dirty="0"/>
          </a:p>
          <a:p>
            <a:pPr algn="r"/>
            <a:r>
              <a:rPr lang="pl-PL" dirty="0" smtClean="0"/>
              <a:t>18.11.2024 Brno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50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8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7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ál 2"/>
          <p:cNvSpPr/>
          <p:nvPr/>
        </p:nvSpPr>
        <p:spPr>
          <a:xfrm>
            <a:off x="2882589" y="4010190"/>
            <a:ext cx="960086" cy="603829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lokTextu 14"/>
          <p:cNvSpPr txBox="1"/>
          <p:nvPr/>
        </p:nvSpPr>
        <p:spPr>
          <a:xfrm>
            <a:off x="3327650" y="3453441"/>
            <a:ext cx="825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?</a:t>
            </a:r>
            <a:endParaRPr lang="en-GB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3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ál 2"/>
          <p:cNvSpPr/>
          <p:nvPr/>
        </p:nvSpPr>
        <p:spPr>
          <a:xfrm>
            <a:off x="2930310" y="2603367"/>
            <a:ext cx="960086" cy="603829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lokTextu 14"/>
          <p:cNvSpPr txBox="1"/>
          <p:nvPr/>
        </p:nvSpPr>
        <p:spPr>
          <a:xfrm>
            <a:off x="3613354" y="2380313"/>
            <a:ext cx="825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?</a:t>
            </a:r>
            <a:endParaRPr lang="en-GB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Ľavá jednoduchá zátvorka 22"/>
          <p:cNvSpPr/>
          <p:nvPr/>
        </p:nvSpPr>
        <p:spPr>
          <a:xfrm>
            <a:off x="838200" y="2480494"/>
            <a:ext cx="201561" cy="2263843"/>
          </a:xfrm>
          <a:prstGeom prst="leftBracket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5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Ľavá jednoduchá zátvorka 22"/>
          <p:cNvSpPr/>
          <p:nvPr/>
        </p:nvSpPr>
        <p:spPr>
          <a:xfrm>
            <a:off x="838200" y="2480494"/>
            <a:ext cx="201561" cy="2263843"/>
          </a:xfrm>
          <a:prstGeom prst="leftBracket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ál 14"/>
          <p:cNvSpPr/>
          <p:nvPr/>
        </p:nvSpPr>
        <p:spPr>
          <a:xfrm>
            <a:off x="426262" y="4473580"/>
            <a:ext cx="960086" cy="603829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lokTextu 15"/>
          <p:cNvSpPr txBox="1"/>
          <p:nvPr/>
        </p:nvSpPr>
        <p:spPr>
          <a:xfrm>
            <a:off x="681302" y="3782247"/>
            <a:ext cx="825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?</a:t>
            </a:r>
            <a:endParaRPr lang="en-GB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6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Ľavá jednoduchá zátvorka 22"/>
          <p:cNvSpPr/>
          <p:nvPr/>
        </p:nvSpPr>
        <p:spPr>
          <a:xfrm>
            <a:off x="838200" y="2480494"/>
            <a:ext cx="201561" cy="2263843"/>
          </a:xfrm>
          <a:prstGeom prst="leftBracket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ál 14"/>
          <p:cNvSpPr/>
          <p:nvPr/>
        </p:nvSpPr>
        <p:spPr>
          <a:xfrm>
            <a:off x="458937" y="2172929"/>
            <a:ext cx="960086" cy="603829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BlokTextu 2"/>
          <p:cNvSpPr txBox="1"/>
          <p:nvPr/>
        </p:nvSpPr>
        <p:spPr>
          <a:xfrm>
            <a:off x="796411" y="1544990"/>
            <a:ext cx="825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?</a:t>
            </a:r>
            <a:endParaRPr lang="en-GB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5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Ľavá jednoduchá zátvorka 22"/>
          <p:cNvSpPr/>
          <p:nvPr/>
        </p:nvSpPr>
        <p:spPr>
          <a:xfrm>
            <a:off x="838200" y="2480494"/>
            <a:ext cx="201561" cy="2263843"/>
          </a:xfrm>
          <a:prstGeom prst="leftBracket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3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Ľavá jednoduchá zátvorka 22"/>
          <p:cNvSpPr/>
          <p:nvPr/>
        </p:nvSpPr>
        <p:spPr>
          <a:xfrm>
            <a:off x="838200" y="2480494"/>
            <a:ext cx="201561" cy="2263843"/>
          </a:xfrm>
          <a:prstGeom prst="leftBracket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38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Structural-level factors</a:t>
            </a:r>
            <a:endParaRPr lang="en-GB" sz="22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Ľavá jednoduchá zátvorka 22"/>
          <p:cNvSpPr/>
          <p:nvPr/>
        </p:nvSpPr>
        <p:spPr>
          <a:xfrm>
            <a:off x="838200" y="2480494"/>
            <a:ext cx="201561" cy="2263843"/>
          </a:xfrm>
          <a:prstGeom prst="leftBracket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8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70344" y="4798827"/>
            <a:ext cx="3279058" cy="82230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Conspiracy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70344" y="4798827"/>
            <a:ext cx="3279058" cy="82230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Conspiracy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 flipH="1" flipV="1">
            <a:off x="2978145" y="3367435"/>
            <a:ext cx="1219200" cy="123886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88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763729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</a:t>
            </a:r>
            <a:endParaRPr lang="en-GB" sz="2400" b="1" dirty="0">
              <a:solidFill>
                <a:schemeClr val="bg1"/>
              </a:solidFill>
            </a:endParaRP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belief 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270344" y="4798827"/>
            <a:ext cx="3279058" cy="82230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Conspiracy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 flipH="1" flipV="1">
            <a:off x="2978145" y="3367435"/>
            <a:ext cx="1219200" cy="123886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 flipV="1">
            <a:off x="5909873" y="3322329"/>
            <a:ext cx="1143" cy="115543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0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763729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</a:t>
            </a:r>
            <a:endParaRPr lang="en-GB" sz="2400" b="1" dirty="0">
              <a:solidFill>
                <a:schemeClr val="bg1"/>
              </a:solidFill>
            </a:endParaRP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belief 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816077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mentality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70344" y="4798827"/>
            <a:ext cx="3279058" cy="82230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Conspiracy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 flipH="1" flipV="1">
            <a:off x="2978145" y="3367435"/>
            <a:ext cx="1219200" cy="123886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 flipV="1">
            <a:off x="7623544" y="3367435"/>
            <a:ext cx="984597" cy="123886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 flipV="1">
            <a:off x="5909873" y="3322329"/>
            <a:ext cx="1143" cy="115543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8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763729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</a:t>
            </a:r>
            <a:endParaRPr lang="en-GB" sz="2400" b="1" dirty="0">
              <a:solidFill>
                <a:schemeClr val="bg1"/>
              </a:solidFill>
            </a:endParaRP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belief 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816077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mentality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70344" y="4798827"/>
            <a:ext cx="3279058" cy="82230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Conspiracy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 flipH="1" flipV="1">
            <a:off x="2978145" y="3367435"/>
            <a:ext cx="1219200" cy="123886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 flipV="1">
            <a:off x="7623544" y="3367435"/>
            <a:ext cx="984597" cy="123886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 flipV="1">
            <a:off x="5909873" y="3322329"/>
            <a:ext cx="1143" cy="1155434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70159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8" name="Šípka nadol 7"/>
          <p:cNvSpPr/>
          <p:nvPr/>
        </p:nvSpPr>
        <p:spPr>
          <a:xfrm>
            <a:off x="2195051" y="3243161"/>
            <a:ext cx="457200" cy="839972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lokTextu 12"/>
          <p:cNvSpPr txBox="1"/>
          <p:nvPr/>
        </p:nvSpPr>
        <p:spPr>
          <a:xfrm>
            <a:off x="484181" y="4159681"/>
            <a:ext cx="4566284" cy="23083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Explanations of events or circumstances pinpointing a powerful group as culprits acting secretly and maliciously for their own benefit and against the common good</a:t>
            </a:r>
          </a:p>
        </p:txBody>
      </p:sp>
    </p:spTree>
    <p:extLst>
      <p:ext uri="{BB962C8B-B14F-4D97-AF65-F5344CB8AC3E}">
        <p14:creationId xmlns:p14="http://schemas.microsoft.com/office/powerpoint/2010/main" val="18719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8" name="Šípka nadol 7"/>
          <p:cNvSpPr/>
          <p:nvPr/>
        </p:nvSpPr>
        <p:spPr>
          <a:xfrm>
            <a:off x="2195051" y="3243161"/>
            <a:ext cx="457200" cy="839972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lokTextu 12"/>
          <p:cNvSpPr txBox="1"/>
          <p:nvPr/>
        </p:nvSpPr>
        <p:spPr>
          <a:xfrm>
            <a:off x="484181" y="4159681"/>
            <a:ext cx="4566284" cy="230832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Explanations of events or circumstances pinpointing a </a:t>
            </a:r>
            <a:r>
              <a:rPr lang="en-GB" sz="2400" b="1" dirty="0" smtClean="0">
                <a:solidFill>
                  <a:srgbClr val="C00000"/>
                </a:solidFill>
              </a:rPr>
              <a:t>powerful</a:t>
            </a:r>
            <a:r>
              <a:rPr lang="en-GB" sz="2400" dirty="0" smtClean="0">
                <a:solidFill>
                  <a:schemeClr val="bg1"/>
                </a:solidFill>
              </a:rPr>
              <a:t> group as </a:t>
            </a:r>
            <a:r>
              <a:rPr lang="en-GB" sz="2400" b="1" dirty="0" smtClean="0">
                <a:solidFill>
                  <a:srgbClr val="C00000"/>
                </a:solidFill>
              </a:rPr>
              <a:t>culprits</a:t>
            </a:r>
            <a:r>
              <a:rPr lang="en-GB" sz="2400" dirty="0" smtClean="0">
                <a:solidFill>
                  <a:schemeClr val="bg1"/>
                </a:solidFill>
              </a:rPr>
              <a:t> acting </a:t>
            </a:r>
            <a:r>
              <a:rPr lang="en-GB" sz="2400" b="1" dirty="0" smtClean="0">
                <a:solidFill>
                  <a:srgbClr val="C00000"/>
                </a:solidFill>
              </a:rPr>
              <a:t>secretly</a:t>
            </a:r>
            <a:r>
              <a:rPr lang="en-GB" sz="2400" dirty="0" smtClean="0">
                <a:solidFill>
                  <a:schemeClr val="bg1"/>
                </a:solidFill>
              </a:rPr>
              <a:t> and </a:t>
            </a:r>
            <a:r>
              <a:rPr lang="en-GB" sz="2400" b="1" dirty="0" smtClean="0">
                <a:solidFill>
                  <a:srgbClr val="C00000"/>
                </a:solidFill>
              </a:rPr>
              <a:t>maliciously</a:t>
            </a:r>
            <a:r>
              <a:rPr lang="en-GB" sz="2400" dirty="0" smtClean="0">
                <a:solidFill>
                  <a:schemeClr val="bg1"/>
                </a:solidFill>
              </a:rPr>
              <a:t> for their own benefit and against the common good</a:t>
            </a:r>
          </a:p>
        </p:txBody>
      </p:sp>
    </p:spTree>
    <p:extLst>
      <p:ext uri="{BB962C8B-B14F-4D97-AF65-F5344CB8AC3E}">
        <p14:creationId xmlns:p14="http://schemas.microsoft.com/office/powerpoint/2010/main" val="251651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8" name="Šípka nadol 7"/>
          <p:cNvSpPr/>
          <p:nvPr/>
        </p:nvSpPr>
        <p:spPr>
          <a:xfrm>
            <a:off x="2195051" y="3243161"/>
            <a:ext cx="457200" cy="839972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lokTextu 12"/>
          <p:cNvSpPr txBox="1"/>
          <p:nvPr/>
        </p:nvSpPr>
        <p:spPr>
          <a:xfrm>
            <a:off x="484181" y="4159681"/>
            <a:ext cx="4566284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A</a:t>
            </a:r>
            <a:r>
              <a:rPr lang="en-GB" sz="2400" dirty="0">
                <a:solidFill>
                  <a:schemeClr val="bg1"/>
                </a:solidFill>
              </a:rPr>
              <a:t> theory need to not be necessarily </a:t>
            </a:r>
            <a:r>
              <a:rPr lang="en-GB" sz="2400" b="1" i="1" dirty="0">
                <a:solidFill>
                  <a:schemeClr val="bg1"/>
                </a:solidFill>
              </a:rPr>
              <a:t>false</a:t>
            </a:r>
            <a:r>
              <a:rPr lang="en-GB" sz="2400" dirty="0">
                <a:solidFill>
                  <a:schemeClr val="bg1"/>
                </a:solidFill>
              </a:rPr>
              <a:t> to be considered </a:t>
            </a:r>
            <a:r>
              <a:rPr lang="en-GB" sz="2400" dirty="0" err="1">
                <a:solidFill>
                  <a:schemeClr val="bg1"/>
                </a:solidFill>
              </a:rPr>
              <a:t>conspiracist</a:t>
            </a:r>
            <a:r>
              <a:rPr lang="en-GB" sz="2400" dirty="0">
                <a:solidFill>
                  <a:schemeClr val="bg1"/>
                </a:solidFill>
              </a:rPr>
              <a:t>.</a:t>
            </a:r>
            <a:r>
              <a:rPr lang="pl-PL" sz="2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09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8" name="Šípka nadol 7"/>
          <p:cNvSpPr/>
          <p:nvPr/>
        </p:nvSpPr>
        <p:spPr>
          <a:xfrm>
            <a:off x="2195051" y="3243161"/>
            <a:ext cx="457200" cy="839972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lokTextu 12"/>
          <p:cNvSpPr txBox="1"/>
          <p:nvPr/>
        </p:nvSpPr>
        <p:spPr>
          <a:xfrm>
            <a:off x="484181" y="4159681"/>
            <a:ext cx="4566284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</a:rPr>
              <a:t>The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>
                <a:solidFill>
                  <a:schemeClr val="bg1"/>
                </a:solidFill>
              </a:rPr>
              <a:t>key aspect is the lack of sufficient evidence supporting it</a:t>
            </a:r>
            <a:endParaRPr lang="en-GB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Conspiracy </a:t>
            </a:r>
          </a:p>
          <a:p>
            <a:pPr algn="ctr"/>
            <a:r>
              <a:rPr lang="pl-PL" sz="2400" b="1" dirty="0" smtClean="0"/>
              <a:t>theory</a:t>
            </a:r>
            <a:endParaRPr lang="en-GB" sz="24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4763729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</a:t>
            </a:r>
            <a:endParaRPr lang="en-GB" sz="2400" b="1" dirty="0">
              <a:solidFill>
                <a:schemeClr val="bg1"/>
              </a:solidFill>
            </a:endParaRP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belief 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12932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Conspiracy </a:t>
            </a:r>
          </a:p>
          <a:p>
            <a:pPr algn="ctr"/>
            <a:r>
              <a:rPr lang="pl-PL" sz="2400" b="1" dirty="0" smtClean="0"/>
              <a:t>theory</a:t>
            </a:r>
            <a:endParaRPr lang="en-GB" sz="24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4763729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</a:t>
            </a:r>
            <a:endParaRPr lang="en-GB" sz="2400" b="1" dirty="0">
              <a:solidFill>
                <a:schemeClr val="bg1"/>
              </a:solidFill>
            </a:endParaRP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belief 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11" name="Šípka nadol 10"/>
          <p:cNvSpPr/>
          <p:nvPr/>
        </p:nvSpPr>
        <p:spPr>
          <a:xfrm>
            <a:off x="5592096" y="3243161"/>
            <a:ext cx="457200" cy="839972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lokTextu 12"/>
          <p:cNvSpPr txBox="1"/>
          <p:nvPr/>
        </p:nvSpPr>
        <p:spPr>
          <a:xfrm>
            <a:off x="4318132" y="4233878"/>
            <a:ext cx="3005127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A</a:t>
            </a:r>
            <a:r>
              <a:rPr lang="en-GB" sz="2400" b="1" dirty="0" smtClean="0">
                <a:solidFill>
                  <a:schemeClr val="bg1"/>
                </a:solidFill>
              </a:rPr>
              <a:t>n </a:t>
            </a:r>
            <a:r>
              <a:rPr lang="en-GB" sz="2400" b="1" dirty="0">
                <a:solidFill>
                  <a:schemeClr val="bg1"/>
                </a:solidFill>
              </a:rPr>
              <a:t>individual’s belief in a specific conspiracy theory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31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Conspiracy </a:t>
            </a:r>
          </a:p>
          <a:p>
            <a:pPr algn="ctr"/>
            <a:r>
              <a:rPr lang="pl-PL" sz="2400" b="1" dirty="0" smtClean="0"/>
              <a:t>theory</a:t>
            </a:r>
            <a:endParaRPr lang="en-GB" sz="24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4763729" y="2261419"/>
            <a:ext cx="2113935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Conspiracy</a:t>
            </a:r>
            <a:endParaRPr lang="en-GB" sz="2400" b="1" dirty="0"/>
          </a:p>
          <a:p>
            <a:pPr algn="ctr"/>
            <a:r>
              <a:rPr lang="pl-PL" sz="2400" b="1" dirty="0" smtClean="0"/>
              <a:t>belief</a:t>
            </a:r>
            <a:r>
              <a:rPr lang="pl-PL" sz="2400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8160774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mentality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254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Conspiracy </a:t>
            </a:r>
          </a:p>
          <a:p>
            <a:pPr algn="ctr"/>
            <a:r>
              <a:rPr lang="pl-PL" sz="2400" b="1" dirty="0" smtClean="0"/>
              <a:t>theory</a:t>
            </a:r>
            <a:endParaRPr lang="en-GB" sz="24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4763729" y="2261419"/>
            <a:ext cx="2113935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Conspiracy</a:t>
            </a:r>
            <a:endParaRPr lang="en-GB" sz="2400" b="1" dirty="0"/>
          </a:p>
          <a:p>
            <a:pPr algn="ctr"/>
            <a:r>
              <a:rPr lang="pl-PL" sz="2400" b="1" dirty="0" smtClean="0"/>
              <a:t>belief</a:t>
            </a:r>
            <a:r>
              <a:rPr lang="pl-PL" sz="2400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8160774" y="2261419"/>
            <a:ext cx="211393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mentality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11" name="Šípka nadol 10"/>
          <p:cNvSpPr/>
          <p:nvPr/>
        </p:nvSpPr>
        <p:spPr>
          <a:xfrm>
            <a:off x="8989141" y="3243161"/>
            <a:ext cx="457200" cy="839972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lokTextu 12"/>
          <p:cNvSpPr txBox="1"/>
          <p:nvPr/>
        </p:nvSpPr>
        <p:spPr>
          <a:xfrm>
            <a:off x="7817044" y="4233878"/>
            <a:ext cx="2801394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G</a:t>
            </a:r>
            <a:r>
              <a:rPr lang="en-GB" sz="2400" b="1" dirty="0" err="1" smtClean="0">
                <a:solidFill>
                  <a:schemeClr val="bg1"/>
                </a:solidFill>
              </a:rPr>
              <a:t>eneral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r>
              <a:rPr lang="en-GB" sz="2400" b="1" dirty="0">
                <a:solidFill>
                  <a:schemeClr val="bg1"/>
                </a:solidFill>
              </a:rPr>
              <a:t>disposition to see events as caused by conspiracies</a:t>
            </a:r>
            <a:endParaRPr lang="pl-PL" sz="3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62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6478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263459" y="2076752"/>
            <a:ext cx="3774215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Once proven a </a:t>
            </a:r>
            <a:r>
              <a:rPr lang="en-GB" sz="2400" b="1" i="1" dirty="0">
                <a:solidFill>
                  <a:schemeClr val="bg1"/>
                </a:solidFill>
              </a:rPr>
              <a:t>conspiracy theory</a:t>
            </a:r>
            <a:r>
              <a:rPr lang="en-GB" sz="2400" b="1" dirty="0">
                <a:solidFill>
                  <a:schemeClr val="bg1"/>
                </a:solidFill>
              </a:rPr>
              <a:t> can be considered an actual conspiracy</a:t>
            </a:r>
            <a:endParaRPr lang="pl-PL" sz="3200" b="1" dirty="0" smtClean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13" name="Šípka doprava 12"/>
          <p:cNvSpPr/>
          <p:nvPr/>
        </p:nvSpPr>
        <p:spPr>
          <a:xfrm>
            <a:off x="4001386" y="2651051"/>
            <a:ext cx="1020726" cy="330608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96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Conspiracy beliefs, theories, mentality and  real-life conspiracies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366684" y="2261419"/>
            <a:ext cx="2113935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theory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263459" y="2076752"/>
            <a:ext cx="3774215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Once proven a </a:t>
            </a:r>
            <a:r>
              <a:rPr lang="en-GB" sz="2400" b="1" i="1" dirty="0">
                <a:solidFill>
                  <a:schemeClr val="bg1"/>
                </a:solidFill>
              </a:rPr>
              <a:t>conspiracy theory</a:t>
            </a:r>
            <a:r>
              <a:rPr lang="en-GB" sz="2400" b="1" dirty="0">
                <a:solidFill>
                  <a:schemeClr val="bg1"/>
                </a:solidFill>
              </a:rPr>
              <a:t> can be considered an actual conspiracy</a:t>
            </a:r>
            <a:endParaRPr lang="pl-PL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70344" y="4798827"/>
            <a:ext cx="3279058" cy="82230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Conspiracy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941982" y="6018027"/>
            <a:ext cx="2955851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Uscinski, 2018</a:t>
            </a:r>
            <a:endParaRPr lang="en-GB" sz="2800" b="1" dirty="0"/>
          </a:p>
        </p:txBody>
      </p:sp>
      <p:sp>
        <p:nvSpPr>
          <p:cNvPr id="8" name="Šípka doprava 7"/>
          <p:cNvSpPr/>
          <p:nvPr/>
        </p:nvSpPr>
        <p:spPr>
          <a:xfrm rot="7328527">
            <a:off x="5997130" y="3862638"/>
            <a:ext cx="1020726" cy="330608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Šípka doprava 12"/>
          <p:cNvSpPr/>
          <p:nvPr/>
        </p:nvSpPr>
        <p:spPr>
          <a:xfrm>
            <a:off x="4001386" y="2651051"/>
            <a:ext cx="1020726" cy="330608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4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Antecedents </a:t>
            </a:r>
            <a:r>
              <a:rPr lang="pl-PL" b="1" dirty="0">
                <a:solidFill>
                  <a:schemeClr val="tx2"/>
                </a:solidFill>
              </a:rPr>
              <a:t>of CBs</a:t>
            </a:r>
            <a:endParaRPr lang="en-GB" dirty="0"/>
          </a:p>
        </p:txBody>
      </p:sp>
      <p:sp>
        <p:nvSpPr>
          <p:cNvPr id="7" name="BlokTextu 6"/>
          <p:cNvSpPr txBox="1"/>
          <p:nvPr/>
        </p:nvSpPr>
        <p:spPr>
          <a:xfrm>
            <a:off x="4267200" y="1743032"/>
            <a:ext cx="36576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Why people endorse CBs?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7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Antecedents of CBs</a:t>
            </a:r>
            <a:endParaRPr lang="en-GB" dirty="0"/>
          </a:p>
        </p:txBody>
      </p:sp>
      <p:sp>
        <p:nvSpPr>
          <p:cNvPr id="4" name="BlokTextu 3"/>
          <p:cNvSpPr txBox="1"/>
          <p:nvPr/>
        </p:nvSpPr>
        <p:spPr>
          <a:xfrm>
            <a:off x="1672856" y="4080404"/>
            <a:ext cx="3213776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Information deficit model </a:t>
            </a:r>
            <a:r>
              <a:rPr lang="pl-PL" b="1" dirty="0">
                <a:solidFill>
                  <a:schemeClr val="bg1"/>
                </a:solidFill>
              </a:rPr>
              <a:t/>
            </a:r>
            <a:br>
              <a:rPr lang="pl-PL" b="1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(see Ecker et al., 2022)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67200" y="1743032"/>
            <a:ext cx="36576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Why people endorse CBs?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Šípka doprava 7"/>
          <p:cNvSpPr/>
          <p:nvPr/>
        </p:nvSpPr>
        <p:spPr>
          <a:xfrm rot="18138581">
            <a:off x="3755923" y="3062764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Antecedents of CBs</a:t>
            </a:r>
            <a:endParaRPr lang="en-GB" dirty="0"/>
          </a:p>
        </p:txBody>
      </p:sp>
      <p:sp>
        <p:nvSpPr>
          <p:cNvPr id="4" name="BlokTextu 3"/>
          <p:cNvSpPr txBox="1"/>
          <p:nvPr/>
        </p:nvSpPr>
        <p:spPr>
          <a:xfrm>
            <a:off x="1672856" y="4086288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Information deficit model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Ecker et al., 2022)</a:t>
            </a:r>
            <a:endParaRPr lang="en-GB" dirty="0"/>
          </a:p>
        </p:txBody>
      </p:sp>
      <p:sp>
        <p:nvSpPr>
          <p:cNvPr id="6" name="BlokTextu 5"/>
          <p:cNvSpPr txBox="1"/>
          <p:nvPr/>
        </p:nvSpPr>
        <p:spPr>
          <a:xfrm>
            <a:off x="1672856" y="5679114"/>
            <a:ext cx="3213776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Individual level variables</a:t>
            </a:r>
            <a:r>
              <a:rPr lang="pl-PL" b="1" dirty="0">
                <a:solidFill>
                  <a:schemeClr val="bg1"/>
                </a:solidFill>
              </a:rPr>
              <a:t/>
            </a:r>
            <a:br>
              <a:rPr lang="pl-PL" b="1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(see Stasielowicz, 2022)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67200" y="1743032"/>
            <a:ext cx="36576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Why people endorse CBs?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Šípka doprava 7"/>
          <p:cNvSpPr/>
          <p:nvPr/>
        </p:nvSpPr>
        <p:spPr>
          <a:xfrm rot="18138581">
            <a:off x="3755923" y="3062764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96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56419" y="3210633"/>
            <a:ext cx="3028336" cy="258532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ESB</a:t>
            </a:r>
            <a:r>
              <a:rPr lang="pl-PL" dirty="0">
                <a:solidFill>
                  <a:schemeClr val="bg1"/>
                </a:solidFill>
              </a:rPr>
              <a:t> (epistemically suspect beliefs)</a:t>
            </a:r>
            <a:r>
              <a:rPr lang="en-GB" dirty="0">
                <a:solidFill>
                  <a:schemeClr val="bg1"/>
                </a:solidFill>
              </a:rPr>
              <a:t> cover a wide range of irrational, paranormal, conspiracy and pseudoscientific beliefs that contradict standard scientific and naturalistic views about the world and have potentially negative societal impact </a:t>
            </a: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1796845" y="2528776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3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Antecedents of CBs</a:t>
            </a:r>
            <a:endParaRPr lang="en-GB" dirty="0"/>
          </a:p>
        </p:txBody>
      </p:sp>
      <p:sp>
        <p:nvSpPr>
          <p:cNvPr id="4" name="BlokTextu 3"/>
          <p:cNvSpPr txBox="1"/>
          <p:nvPr/>
        </p:nvSpPr>
        <p:spPr>
          <a:xfrm>
            <a:off x="1672856" y="4086288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Information deficit model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Ecker et al., 2022)</a:t>
            </a:r>
            <a:endParaRPr lang="en-GB" dirty="0"/>
          </a:p>
        </p:txBody>
      </p:sp>
      <p:sp>
        <p:nvSpPr>
          <p:cNvPr id="6" name="BlokTextu 5"/>
          <p:cNvSpPr txBox="1"/>
          <p:nvPr/>
        </p:nvSpPr>
        <p:spPr>
          <a:xfrm>
            <a:off x="1672856" y="5679114"/>
            <a:ext cx="3213776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Individual level variables</a:t>
            </a:r>
            <a:r>
              <a:rPr lang="pl-PL" b="1" dirty="0">
                <a:solidFill>
                  <a:schemeClr val="bg1"/>
                </a:solidFill>
              </a:rPr>
              <a:t/>
            </a:r>
            <a:br>
              <a:rPr lang="pl-PL" b="1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(see Stasielowicz, 2022)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267200" y="1743032"/>
            <a:ext cx="36576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Why people endorse CBs?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Šípka doprava 7"/>
          <p:cNvSpPr/>
          <p:nvPr/>
        </p:nvSpPr>
        <p:spPr>
          <a:xfrm rot="18138581">
            <a:off x="3755923" y="3062764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lokTextu 9"/>
          <p:cNvSpPr txBox="1"/>
          <p:nvPr/>
        </p:nvSpPr>
        <p:spPr>
          <a:xfrm>
            <a:off x="7438101" y="5288058"/>
            <a:ext cx="4075473" cy="147732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Socio-demographic characteristics, cognitive ability, conspiracy thinking, uncertainty avoidance, need for structure and closure, coping strategies, anxiety, powerlessness, values and beliefs</a:t>
            </a:r>
            <a:endParaRPr lang="pl-PL" b="1" dirty="0"/>
          </a:p>
        </p:txBody>
      </p:sp>
      <p:sp>
        <p:nvSpPr>
          <p:cNvPr id="11" name="Šípka doprava 10"/>
          <p:cNvSpPr/>
          <p:nvPr/>
        </p:nvSpPr>
        <p:spPr>
          <a:xfrm rot="10800000">
            <a:off x="5479025" y="5810412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81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Antecedents of CBs</a:t>
            </a:r>
            <a:endParaRPr lang="en-GB" dirty="0"/>
          </a:p>
        </p:txBody>
      </p:sp>
      <p:sp>
        <p:nvSpPr>
          <p:cNvPr id="4" name="BlokTextu 3"/>
          <p:cNvSpPr txBox="1"/>
          <p:nvPr/>
        </p:nvSpPr>
        <p:spPr>
          <a:xfrm>
            <a:off x="1672856" y="4086288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Information deficit model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Ecker et al., 2022)</a:t>
            </a:r>
            <a:endParaRPr lang="en-GB" dirty="0"/>
          </a:p>
        </p:txBody>
      </p:sp>
      <p:sp>
        <p:nvSpPr>
          <p:cNvPr id="6" name="BlokTextu 5"/>
          <p:cNvSpPr txBox="1"/>
          <p:nvPr/>
        </p:nvSpPr>
        <p:spPr>
          <a:xfrm>
            <a:off x="1672856" y="5687400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Individual level variables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Stasielowicz, 2022)</a:t>
            </a:r>
            <a:endParaRPr lang="en-GB" dirty="0"/>
          </a:p>
        </p:txBody>
      </p:sp>
      <p:sp>
        <p:nvSpPr>
          <p:cNvPr id="7" name="BlokTextu 6"/>
          <p:cNvSpPr txBox="1"/>
          <p:nvPr/>
        </p:nvSpPr>
        <p:spPr>
          <a:xfrm>
            <a:off x="4267200" y="1743032"/>
            <a:ext cx="36576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Why people endorse CBs?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Šípka doprava 7"/>
          <p:cNvSpPr/>
          <p:nvPr/>
        </p:nvSpPr>
        <p:spPr>
          <a:xfrm rot="18138581">
            <a:off x="3755923" y="3062764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60A52B60-40FB-4294-91E2-CBC77AC4EC3A}"/>
              </a:ext>
            </a:extLst>
          </p:cNvPr>
          <p:cNvSpPr txBox="1"/>
          <p:nvPr/>
        </p:nvSpPr>
        <p:spPr>
          <a:xfrm>
            <a:off x="7305370" y="4086288"/>
            <a:ext cx="3214800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Existential threat model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(see van Prooijen, 2020)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Šípka doprava 8">
            <a:extLst>
              <a:ext uri="{FF2B5EF4-FFF2-40B4-BE49-F238E27FC236}">
                <a16:creationId xmlns:a16="http://schemas.microsoft.com/office/drawing/2014/main" id="{2924778B-EFE6-4332-B27C-B2CD9417683E}"/>
              </a:ext>
            </a:extLst>
          </p:cNvPr>
          <p:cNvSpPr/>
          <p:nvPr/>
        </p:nvSpPr>
        <p:spPr>
          <a:xfrm rot="14455900">
            <a:off x="7042398" y="3071971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0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Antecedents of CBs</a:t>
            </a:r>
            <a:endParaRPr lang="en-GB" dirty="0"/>
          </a:p>
        </p:txBody>
      </p:sp>
      <p:sp>
        <p:nvSpPr>
          <p:cNvPr id="4" name="BlokTextu 3"/>
          <p:cNvSpPr txBox="1"/>
          <p:nvPr/>
        </p:nvSpPr>
        <p:spPr>
          <a:xfrm>
            <a:off x="1672856" y="4086288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Information deficit model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Ecker et al., 2022)</a:t>
            </a:r>
            <a:endParaRPr lang="en-GB" dirty="0"/>
          </a:p>
        </p:txBody>
      </p:sp>
      <p:sp>
        <p:nvSpPr>
          <p:cNvPr id="6" name="BlokTextu 5"/>
          <p:cNvSpPr txBox="1"/>
          <p:nvPr/>
        </p:nvSpPr>
        <p:spPr>
          <a:xfrm>
            <a:off x="1672856" y="5687400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Individual level variables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Stasielowicz, 2022)</a:t>
            </a:r>
            <a:endParaRPr lang="en-GB" dirty="0"/>
          </a:p>
        </p:txBody>
      </p:sp>
      <p:sp>
        <p:nvSpPr>
          <p:cNvPr id="7" name="BlokTextu 6"/>
          <p:cNvSpPr txBox="1"/>
          <p:nvPr/>
        </p:nvSpPr>
        <p:spPr>
          <a:xfrm>
            <a:off x="4267200" y="1743032"/>
            <a:ext cx="36576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Why people endorse CBs?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Šípka doprava 7"/>
          <p:cNvSpPr/>
          <p:nvPr/>
        </p:nvSpPr>
        <p:spPr>
          <a:xfrm rot="18138581">
            <a:off x="3755923" y="3062764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60A52B60-40FB-4294-91E2-CBC77AC4EC3A}"/>
              </a:ext>
            </a:extLst>
          </p:cNvPr>
          <p:cNvSpPr txBox="1"/>
          <p:nvPr/>
        </p:nvSpPr>
        <p:spPr>
          <a:xfrm>
            <a:off x="7305370" y="4086288"/>
            <a:ext cx="3214800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Existential threat model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(see van Prooijen, 2020)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Šípka doprava 8">
            <a:extLst>
              <a:ext uri="{FF2B5EF4-FFF2-40B4-BE49-F238E27FC236}">
                <a16:creationId xmlns:a16="http://schemas.microsoft.com/office/drawing/2014/main" id="{2924778B-EFE6-4332-B27C-B2CD9417683E}"/>
              </a:ext>
            </a:extLst>
          </p:cNvPr>
          <p:cNvSpPr/>
          <p:nvPr/>
        </p:nvSpPr>
        <p:spPr>
          <a:xfrm rot="14455900">
            <a:off x="7042398" y="3071971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0F0E05BC-2335-4F50-9673-BBE8D6257E5E}"/>
              </a:ext>
            </a:extLst>
          </p:cNvPr>
          <p:cNvSpPr txBox="1"/>
          <p:nvPr/>
        </p:nvSpPr>
        <p:spPr>
          <a:xfrm>
            <a:off x="6263949" y="5591235"/>
            <a:ext cx="5437239" cy="120032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existential threat model assumes that the experience of existential threats triggers sense-making processes that may eventually result in the endorsement of CBs blaming outgroups for the situation</a:t>
            </a:r>
          </a:p>
        </p:txBody>
      </p:sp>
      <p:sp>
        <p:nvSpPr>
          <p:cNvPr id="11" name="Šípka doprava 11">
            <a:extLst>
              <a:ext uri="{FF2B5EF4-FFF2-40B4-BE49-F238E27FC236}">
                <a16:creationId xmlns:a16="http://schemas.microsoft.com/office/drawing/2014/main" id="{9065F9D1-C2FC-4C6B-9D76-2C4A2426CAAC}"/>
              </a:ext>
            </a:extLst>
          </p:cNvPr>
          <p:cNvSpPr/>
          <p:nvPr/>
        </p:nvSpPr>
        <p:spPr>
          <a:xfrm rot="16200000">
            <a:off x="8741109" y="5163310"/>
            <a:ext cx="36950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3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Antecedents of CBs</a:t>
            </a:r>
            <a:endParaRPr lang="en-GB" dirty="0"/>
          </a:p>
        </p:txBody>
      </p:sp>
      <p:sp>
        <p:nvSpPr>
          <p:cNvPr id="4" name="BlokTextu 3"/>
          <p:cNvSpPr txBox="1"/>
          <p:nvPr/>
        </p:nvSpPr>
        <p:spPr>
          <a:xfrm>
            <a:off x="1672856" y="4086288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Information deficit model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Ecker et al., 2022)</a:t>
            </a:r>
            <a:endParaRPr lang="en-GB" dirty="0"/>
          </a:p>
        </p:txBody>
      </p:sp>
      <p:sp>
        <p:nvSpPr>
          <p:cNvPr id="6" name="BlokTextu 5"/>
          <p:cNvSpPr txBox="1"/>
          <p:nvPr/>
        </p:nvSpPr>
        <p:spPr>
          <a:xfrm>
            <a:off x="1672856" y="5687400"/>
            <a:ext cx="3213776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Individual level variables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(see Stasielowicz, 2022)</a:t>
            </a:r>
            <a:endParaRPr lang="en-GB" dirty="0"/>
          </a:p>
        </p:txBody>
      </p:sp>
      <p:sp>
        <p:nvSpPr>
          <p:cNvPr id="7" name="BlokTextu 6"/>
          <p:cNvSpPr txBox="1"/>
          <p:nvPr/>
        </p:nvSpPr>
        <p:spPr>
          <a:xfrm>
            <a:off x="4267200" y="1743032"/>
            <a:ext cx="36576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Why people endorse CBs?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Šípka doprava 7"/>
          <p:cNvSpPr/>
          <p:nvPr/>
        </p:nvSpPr>
        <p:spPr>
          <a:xfrm rot="18138581">
            <a:off x="3755923" y="3062764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60A52B60-40FB-4294-91E2-CBC77AC4EC3A}"/>
              </a:ext>
            </a:extLst>
          </p:cNvPr>
          <p:cNvSpPr txBox="1"/>
          <p:nvPr/>
        </p:nvSpPr>
        <p:spPr>
          <a:xfrm>
            <a:off x="7305370" y="4086288"/>
            <a:ext cx="3214800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Existential threat model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(see van Prooijen, 2020)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Šípka doprava 8">
            <a:extLst>
              <a:ext uri="{FF2B5EF4-FFF2-40B4-BE49-F238E27FC236}">
                <a16:creationId xmlns:a16="http://schemas.microsoft.com/office/drawing/2014/main" id="{2924778B-EFE6-4332-B27C-B2CD9417683E}"/>
              </a:ext>
            </a:extLst>
          </p:cNvPr>
          <p:cNvSpPr/>
          <p:nvPr/>
        </p:nvSpPr>
        <p:spPr>
          <a:xfrm rot="14455900">
            <a:off x="7042398" y="3071971"/>
            <a:ext cx="136668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0F0E05BC-2335-4F50-9673-BBE8D6257E5E}"/>
              </a:ext>
            </a:extLst>
          </p:cNvPr>
          <p:cNvSpPr txBox="1"/>
          <p:nvPr/>
        </p:nvSpPr>
        <p:spPr>
          <a:xfrm>
            <a:off x="6263949" y="5591235"/>
            <a:ext cx="5437239" cy="120032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existential threat model assumes that the experience of existential threats triggers sense-making processes that may eventually result in the endorsement of CBs blaming </a:t>
            </a:r>
            <a:r>
              <a:rPr lang="en-GB" b="1" dirty="0">
                <a:solidFill>
                  <a:srgbClr val="C00000"/>
                </a:solidFill>
              </a:rPr>
              <a:t>outgroups</a:t>
            </a:r>
            <a:r>
              <a:rPr lang="en-GB" dirty="0"/>
              <a:t> for the situation</a:t>
            </a:r>
          </a:p>
        </p:txBody>
      </p:sp>
      <p:sp>
        <p:nvSpPr>
          <p:cNvPr id="11" name="Šípka doprava 11">
            <a:extLst>
              <a:ext uri="{FF2B5EF4-FFF2-40B4-BE49-F238E27FC236}">
                <a16:creationId xmlns:a16="http://schemas.microsoft.com/office/drawing/2014/main" id="{9065F9D1-C2FC-4C6B-9D76-2C4A2426CAAC}"/>
              </a:ext>
            </a:extLst>
          </p:cNvPr>
          <p:cNvSpPr/>
          <p:nvPr/>
        </p:nvSpPr>
        <p:spPr>
          <a:xfrm rot="16200000">
            <a:off x="8741109" y="5163310"/>
            <a:ext cx="369504" cy="43262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06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Structural factors</a:t>
            </a:r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7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8619" cy="4351338"/>
          </a:xfrm>
        </p:spPr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Structural factors </a:t>
            </a:r>
            <a:br>
              <a:rPr lang="pl-PL" b="1" dirty="0">
                <a:solidFill>
                  <a:srgbClr val="00B050"/>
                </a:solidFill>
              </a:rPr>
            </a:br>
            <a:r>
              <a:rPr lang="pl-PL" b="1" dirty="0">
                <a:solidFill>
                  <a:srgbClr val="00B050"/>
                </a:solidFill>
              </a:rPr>
              <a:t>=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social or institutional conditions that shape individuals’ opportunities and experiences in society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8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6591" cy="4351338"/>
          </a:xfrm>
        </p:spPr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Structural factors </a:t>
            </a:r>
            <a:br>
              <a:rPr lang="pl-PL" b="1" dirty="0">
                <a:solidFill>
                  <a:srgbClr val="00B050"/>
                </a:solidFill>
              </a:rPr>
            </a:br>
            <a:r>
              <a:rPr lang="pl-PL" b="1" dirty="0">
                <a:solidFill>
                  <a:srgbClr val="00B050"/>
                </a:solidFill>
              </a:rPr>
              <a:t>=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social or institutional conditions that shape individuals’ opportunities and experiences in society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r>
              <a:rPr lang="pl-PL" b="1" dirty="0">
                <a:solidFill>
                  <a:srgbClr val="00B050"/>
                </a:solidFill>
              </a:rPr>
              <a:t>Why they are important? </a:t>
            </a:r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226209" cy="4351338"/>
          </a:xfrm>
        </p:spPr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Structural factors </a:t>
            </a:r>
            <a:br>
              <a:rPr lang="pl-PL" b="1" dirty="0">
                <a:solidFill>
                  <a:srgbClr val="00B050"/>
                </a:solidFill>
              </a:rPr>
            </a:br>
            <a:r>
              <a:rPr lang="pl-PL" b="1" dirty="0">
                <a:solidFill>
                  <a:srgbClr val="00B050"/>
                </a:solidFill>
              </a:rPr>
              <a:t>=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social or institutional conditions that shape individuals’ opportunities and experiences in society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r>
              <a:rPr lang="pl-PL" b="1" dirty="0">
                <a:solidFill>
                  <a:srgbClr val="00B050"/>
                </a:solidFill>
              </a:rPr>
              <a:t>Why they are important? </a:t>
            </a:r>
            <a:br>
              <a:rPr lang="pl-PL" b="1" dirty="0">
                <a:solidFill>
                  <a:srgbClr val="00B050"/>
                </a:solidFill>
              </a:rPr>
            </a:b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Variation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 the type and strength of endorsed CBs between the countries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35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2414" cy="4351338"/>
          </a:xfrm>
        </p:spPr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Structural factors </a:t>
            </a:r>
            <a:br>
              <a:rPr lang="pl-PL" b="1" dirty="0">
                <a:solidFill>
                  <a:srgbClr val="00B050"/>
                </a:solidFill>
              </a:rPr>
            </a:br>
            <a:r>
              <a:rPr lang="pl-PL" b="1" dirty="0">
                <a:solidFill>
                  <a:srgbClr val="00B050"/>
                </a:solidFill>
              </a:rPr>
              <a:t>=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social or institutional conditions that shape individuals’ opportunities and experiences in society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r>
              <a:rPr lang="pl-PL" b="1" dirty="0">
                <a:solidFill>
                  <a:srgbClr val="00B050"/>
                </a:solidFill>
              </a:rPr>
              <a:t>Why they are important? </a:t>
            </a:r>
            <a:br>
              <a:rPr lang="pl-PL" b="1" dirty="0">
                <a:solidFill>
                  <a:srgbClr val="00B050"/>
                </a:solidFill>
              </a:rPr>
            </a:b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Variation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 the type and strength of endorsed CBs between the countries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Objective conditions vs </a:t>
            </a:r>
            <a:r>
              <a:rPr lang="pl-PL" b="1" dirty="0">
                <a:solidFill>
                  <a:srgbClr val="00B050"/>
                </a:solidFill>
              </a:rPr>
              <a:t>subjective appraisal</a:t>
            </a:r>
          </a:p>
          <a:p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56419" y="3210633"/>
            <a:ext cx="3028336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ESB</a:t>
            </a:r>
            <a:r>
              <a:rPr lang="pl-PL" dirty="0"/>
              <a:t> (epistemically suspect beliefs)</a:t>
            </a:r>
            <a:r>
              <a:rPr lang="en-GB" dirty="0"/>
              <a:t> cover a wide range of irrational, paranormal, conspiracy and pseudoscientific beliefs that contradict standard scientific and naturalistic views about the world and have potentially negative societal impact </a:t>
            </a: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1796845" y="2528776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okTextu 7"/>
          <p:cNvSpPr txBox="1"/>
          <p:nvPr/>
        </p:nvSpPr>
        <p:spPr>
          <a:xfrm>
            <a:off x="5493773" y="4180126"/>
            <a:ext cx="3028336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Misinformation and disinformation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Nerovná sa 5"/>
          <p:cNvSpPr/>
          <p:nvPr/>
        </p:nvSpPr>
        <p:spPr>
          <a:xfrm>
            <a:off x="3703074" y="4001847"/>
            <a:ext cx="1472380" cy="1002891"/>
          </a:xfrm>
          <a:prstGeom prst="mathNotEqual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Understood as </a:t>
            </a:r>
            <a:r>
              <a:rPr lang="en-US" b="1" dirty="0" smtClean="0">
                <a:solidFill>
                  <a:schemeClr val="bg1"/>
                </a:solidFill>
              </a:rPr>
              <a:t>subjective </a:t>
            </a:r>
            <a:r>
              <a:rPr lang="en-US" b="1" dirty="0">
                <a:solidFill>
                  <a:schemeClr val="bg1"/>
                </a:solidFill>
              </a:rPr>
              <a:t>appraisal of economic </a:t>
            </a:r>
            <a:r>
              <a:rPr lang="en-US" b="1" dirty="0" smtClean="0">
                <a:solidFill>
                  <a:schemeClr val="bg1"/>
                </a:solidFill>
              </a:rPr>
              <a:t>insecurity </a:t>
            </a:r>
            <a:r>
              <a:rPr lang="en-US" b="1" dirty="0">
                <a:solidFill>
                  <a:schemeClr val="bg1"/>
                </a:solidFill>
              </a:rPr>
              <a:t>and </a:t>
            </a:r>
            <a:r>
              <a:rPr lang="en-US" b="1" dirty="0" smtClean="0">
                <a:solidFill>
                  <a:schemeClr val="bg1"/>
                </a:solidFill>
              </a:rPr>
              <a:t>uncertainty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Understood as </a:t>
            </a:r>
            <a:r>
              <a:rPr lang="en-US" b="1" dirty="0" smtClean="0"/>
              <a:t>subjective </a:t>
            </a:r>
            <a:r>
              <a:rPr lang="en-US" b="1" dirty="0"/>
              <a:t>appraisal of economic </a:t>
            </a:r>
            <a:r>
              <a:rPr lang="en-US" b="1" dirty="0" smtClean="0"/>
              <a:t>insecurity </a:t>
            </a:r>
            <a:r>
              <a:rPr lang="en-US" b="1" dirty="0"/>
              <a:t>and </a:t>
            </a:r>
            <a:r>
              <a:rPr lang="en-US" b="1" dirty="0" smtClean="0"/>
              <a:t>uncertainty</a:t>
            </a:r>
            <a:endParaRPr lang="pl-PL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10518" y="3837258"/>
            <a:ext cx="2568103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Multidimensional  phenomenon  associated with social status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191888" y="3016251"/>
            <a:ext cx="2681" cy="675533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Understood as </a:t>
            </a:r>
            <a:r>
              <a:rPr lang="en-US" b="1" dirty="0" smtClean="0"/>
              <a:t>subjective </a:t>
            </a:r>
            <a:r>
              <a:rPr lang="en-US" b="1" dirty="0"/>
              <a:t>appraisal of economic </a:t>
            </a:r>
            <a:r>
              <a:rPr lang="en-US" b="1" dirty="0" smtClean="0"/>
              <a:t>insecurity </a:t>
            </a:r>
            <a:r>
              <a:rPr lang="en-US" b="1" dirty="0"/>
              <a:t>and </a:t>
            </a:r>
            <a:r>
              <a:rPr lang="en-US" b="1" dirty="0" smtClean="0"/>
              <a:t>uncertainty</a:t>
            </a:r>
            <a:endParaRPr lang="pl-PL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7373566" y="1428041"/>
            <a:ext cx="3980234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A</a:t>
            </a:r>
            <a:r>
              <a:rPr lang="en-US" b="1" dirty="0" smtClean="0"/>
              <a:t>part from subjective </a:t>
            </a:r>
          </a:p>
          <a:p>
            <a:pPr algn="ctr"/>
            <a:r>
              <a:rPr lang="en-US" b="1" dirty="0" smtClean="0"/>
              <a:t>appraisal of the financial situation (also referred to as financial insecurity), the experience of precarity </a:t>
            </a:r>
          </a:p>
          <a:p>
            <a:pPr algn="ctr"/>
            <a:r>
              <a:rPr lang="en-US" b="1" dirty="0" smtClean="0"/>
              <a:t>encompasses </a:t>
            </a:r>
            <a:r>
              <a:rPr lang="en-US" b="1" u="sng" dirty="0">
                <a:solidFill>
                  <a:srgbClr val="C00000"/>
                </a:solidFill>
              </a:rPr>
              <a:t>relative </a:t>
            </a:r>
            <a:r>
              <a:rPr lang="en-US" b="1" u="sng" dirty="0" smtClean="0">
                <a:solidFill>
                  <a:srgbClr val="C00000"/>
                </a:solidFill>
              </a:rPr>
              <a:t>deprivation</a:t>
            </a:r>
            <a:endParaRPr lang="pl-PL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10518" y="3837258"/>
            <a:ext cx="2568103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Multidimensional  phenomenon  associated with social status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191888" y="3016251"/>
            <a:ext cx="2681" cy="675533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98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Understood as </a:t>
            </a:r>
            <a:r>
              <a:rPr lang="en-US" b="1" dirty="0" smtClean="0"/>
              <a:t>subjective </a:t>
            </a:r>
            <a:r>
              <a:rPr lang="en-US" b="1" dirty="0"/>
              <a:t>appraisal of economic </a:t>
            </a:r>
            <a:r>
              <a:rPr lang="en-US" b="1" dirty="0" smtClean="0"/>
              <a:t>insecurity </a:t>
            </a:r>
            <a:r>
              <a:rPr lang="en-US" b="1" dirty="0"/>
              <a:t>and </a:t>
            </a:r>
            <a:r>
              <a:rPr lang="en-US" b="1" dirty="0" smtClean="0"/>
              <a:t>uncertainty</a:t>
            </a:r>
            <a:endParaRPr lang="pl-PL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7373566" y="1428041"/>
            <a:ext cx="3980234" cy="2031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A</a:t>
            </a:r>
            <a:r>
              <a:rPr lang="en-US" b="1" dirty="0" smtClean="0"/>
              <a:t>part from subjective </a:t>
            </a:r>
          </a:p>
          <a:p>
            <a:pPr algn="ctr"/>
            <a:r>
              <a:rPr lang="en-US" b="1" dirty="0" smtClean="0"/>
              <a:t>appraisal of the financial situation (also referred to as financial insecurity), the experience of precarity </a:t>
            </a:r>
          </a:p>
          <a:p>
            <a:pPr algn="ctr"/>
            <a:r>
              <a:rPr lang="en-US" b="1" dirty="0" smtClean="0"/>
              <a:t>encompasses </a:t>
            </a:r>
            <a:r>
              <a:rPr lang="en-US" b="1" u="sng" dirty="0">
                <a:solidFill>
                  <a:srgbClr val="C00000"/>
                </a:solidFill>
              </a:rPr>
              <a:t>relative deprivation </a:t>
            </a:r>
            <a:r>
              <a:rPr lang="en-US" b="1" dirty="0"/>
              <a:t>(i.e., a belief they are worse off compared to their desired social status), 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3910518" y="3837258"/>
            <a:ext cx="2568103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Multidimensional  phenomenon  associated with social status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191888" y="3016251"/>
            <a:ext cx="2681" cy="675533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60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Understood as </a:t>
            </a:r>
            <a:r>
              <a:rPr lang="en-US" b="1" dirty="0" smtClean="0"/>
              <a:t>subjective </a:t>
            </a:r>
            <a:r>
              <a:rPr lang="en-US" b="1" dirty="0"/>
              <a:t>appraisal of economic </a:t>
            </a:r>
            <a:r>
              <a:rPr lang="en-US" b="1" dirty="0" smtClean="0"/>
              <a:t>insecurity </a:t>
            </a:r>
            <a:r>
              <a:rPr lang="en-US" b="1" dirty="0"/>
              <a:t>and </a:t>
            </a:r>
            <a:r>
              <a:rPr lang="en-US" b="1" dirty="0" smtClean="0"/>
              <a:t>uncertainty</a:t>
            </a:r>
            <a:endParaRPr lang="pl-PL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7373566" y="1428041"/>
            <a:ext cx="3980234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A</a:t>
            </a:r>
            <a:r>
              <a:rPr lang="en-US" b="1" dirty="0" smtClean="0"/>
              <a:t>part from subjective </a:t>
            </a:r>
          </a:p>
          <a:p>
            <a:pPr algn="ctr"/>
            <a:r>
              <a:rPr lang="en-US" b="1" dirty="0" smtClean="0"/>
              <a:t>appraisal of the financial situation (also referred to as financial insecurity), the experience of precarity </a:t>
            </a:r>
          </a:p>
          <a:p>
            <a:pPr algn="ctr"/>
            <a:r>
              <a:rPr lang="en-US" b="1" dirty="0" smtClean="0"/>
              <a:t>encompasses </a:t>
            </a:r>
            <a:r>
              <a:rPr lang="en-US" b="1" u="sng" dirty="0">
                <a:solidFill>
                  <a:srgbClr val="C00000"/>
                </a:solidFill>
              </a:rPr>
              <a:t>relative </a:t>
            </a:r>
            <a:r>
              <a:rPr lang="en-US" b="1" u="sng" dirty="0" smtClean="0">
                <a:solidFill>
                  <a:srgbClr val="C00000"/>
                </a:solidFill>
              </a:rPr>
              <a:t>deprivation</a:t>
            </a:r>
            <a:r>
              <a:rPr lang="en-US" b="1" dirty="0" smtClean="0"/>
              <a:t>, </a:t>
            </a:r>
            <a:endParaRPr lang="en-US" b="1" dirty="0"/>
          </a:p>
          <a:p>
            <a:pPr algn="ctr"/>
            <a:r>
              <a:rPr lang="en-US" b="1" u="sng" dirty="0">
                <a:solidFill>
                  <a:srgbClr val="C00000"/>
                </a:solidFill>
              </a:rPr>
              <a:t>social exclusion and marginalization</a:t>
            </a:r>
            <a:r>
              <a:rPr lang="en-US" b="1" dirty="0"/>
              <a:t>, </a:t>
            </a:r>
            <a:endParaRPr lang="pl-PL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10518" y="3837258"/>
            <a:ext cx="2568103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Multidimensional  phenomenon  associated with social status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191888" y="3016251"/>
            <a:ext cx="2681" cy="675533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4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Understood as </a:t>
            </a:r>
            <a:r>
              <a:rPr lang="en-US" b="1" dirty="0" smtClean="0"/>
              <a:t>subjective </a:t>
            </a:r>
            <a:r>
              <a:rPr lang="en-US" b="1" dirty="0"/>
              <a:t>appraisal of economic </a:t>
            </a:r>
            <a:r>
              <a:rPr lang="en-US" b="1" dirty="0" smtClean="0"/>
              <a:t>insecurity </a:t>
            </a:r>
            <a:r>
              <a:rPr lang="en-US" b="1" dirty="0"/>
              <a:t>and </a:t>
            </a:r>
            <a:r>
              <a:rPr lang="en-US" b="1" dirty="0" smtClean="0"/>
              <a:t>uncertainty</a:t>
            </a:r>
            <a:endParaRPr lang="pl-PL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7373566" y="1428041"/>
            <a:ext cx="3980234" cy="2031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A</a:t>
            </a:r>
            <a:r>
              <a:rPr lang="en-US" b="1" dirty="0" smtClean="0"/>
              <a:t>part from subjective </a:t>
            </a:r>
          </a:p>
          <a:p>
            <a:pPr algn="ctr"/>
            <a:r>
              <a:rPr lang="en-US" b="1" dirty="0" smtClean="0"/>
              <a:t>appraisal of the financial situation (also referred to as financial insecurity), the experience of precarity </a:t>
            </a:r>
          </a:p>
          <a:p>
            <a:pPr algn="ctr"/>
            <a:r>
              <a:rPr lang="en-US" b="1" dirty="0" smtClean="0"/>
              <a:t>encompasses </a:t>
            </a:r>
            <a:r>
              <a:rPr lang="en-US" b="1" u="sng" dirty="0">
                <a:solidFill>
                  <a:srgbClr val="C00000"/>
                </a:solidFill>
              </a:rPr>
              <a:t>relative </a:t>
            </a:r>
            <a:r>
              <a:rPr lang="en-US" b="1" u="sng" dirty="0" smtClean="0">
                <a:solidFill>
                  <a:srgbClr val="C00000"/>
                </a:solidFill>
              </a:rPr>
              <a:t>deprivation</a:t>
            </a:r>
            <a:r>
              <a:rPr lang="en-US" b="1" dirty="0" smtClean="0"/>
              <a:t>, </a:t>
            </a:r>
            <a:endParaRPr lang="en-US" b="1" dirty="0"/>
          </a:p>
          <a:p>
            <a:pPr algn="ctr"/>
            <a:r>
              <a:rPr lang="en-US" b="1" u="sng" dirty="0">
                <a:solidFill>
                  <a:srgbClr val="C00000"/>
                </a:solidFill>
              </a:rPr>
              <a:t>social exclusion and marginalization</a:t>
            </a:r>
            <a:r>
              <a:rPr lang="en-US" b="1" dirty="0"/>
              <a:t>, </a:t>
            </a:r>
            <a:r>
              <a:rPr lang="en-US" b="1" u="sng" dirty="0">
                <a:solidFill>
                  <a:srgbClr val="C00000"/>
                </a:solidFill>
              </a:rPr>
              <a:t>low prestige and esteem</a:t>
            </a:r>
            <a:r>
              <a:rPr lang="en-US" b="1" dirty="0"/>
              <a:t>, </a:t>
            </a:r>
            <a:endParaRPr lang="pl-PL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10518" y="3837258"/>
            <a:ext cx="2568103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Multidimensional  phenomenon  associated with social status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191888" y="3016251"/>
            <a:ext cx="2681" cy="675533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45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Understood as </a:t>
            </a:r>
            <a:r>
              <a:rPr lang="en-US" b="1" dirty="0" smtClean="0"/>
              <a:t>subjective </a:t>
            </a:r>
            <a:r>
              <a:rPr lang="en-US" b="1" dirty="0"/>
              <a:t>appraisal of economic </a:t>
            </a:r>
            <a:r>
              <a:rPr lang="en-US" b="1" dirty="0" smtClean="0"/>
              <a:t>insecurity </a:t>
            </a:r>
            <a:r>
              <a:rPr lang="en-US" b="1" dirty="0"/>
              <a:t>and </a:t>
            </a:r>
            <a:r>
              <a:rPr lang="en-US" b="1" dirty="0" smtClean="0"/>
              <a:t>uncertainty</a:t>
            </a:r>
            <a:endParaRPr lang="pl-PL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7373566" y="1428041"/>
            <a:ext cx="3980234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A</a:t>
            </a:r>
            <a:r>
              <a:rPr lang="en-US" b="1" dirty="0" smtClean="0"/>
              <a:t>part from subjective </a:t>
            </a:r>
          </a:p>
          <a:p>
            <a:pPr algn="ctr"/>
            <a:r>
              <a:rPr lang="en-US" b="1" dirty="0" smtClean="0"/>
              <a:t>appraisal of the financial situation (also referred to as financial insecurity), the experience of precarity </a:t>
            </a:r>
          </a:p>
          <a:p>
            <a:pPr algn="ctr"/>
            <a:r>
              <a:rPr lang="en-US" b="1" dirty="0" smtClean="0"/>
              <a:t>encompasses </a:t>
            </a:r>
            <a:r>
              <a:rPr lang="en-US" b="1" u="sng" dirty="0">
                <a:solidFill>
                  <a:srgbClr val="C00000"/>
                </a:solidFill>
              </a:rPr>
              <a:t>relative </a:t>
            </a:r>
            <a:r>
              <a:rPr lang="en-US" b="1" u="sng" dirty="0" smtClean="0">
                <a:solidFill>
                  <a:srgbClr val="C00000"/>
                </a:solidFill>
              </a:rPr>
              <a:t>deprivation</a:t>
            </a:r>
            <a:r>
              <a:rPr lang="en-US" b="1" dirty="0" smtClean="0"/>
              <a:t>, </a:t>
            </a:r>
            <a:endParaRPr lang="en-US" b="1" dirty="0"/>
          </a:p>
          <a:p>
            <a:pPr algn="ctr"/>
            <a:r>
              <a:rPr lang="en-US" b="1" u="sng" dirty="0">
                <a:solidFill>
                  <a:srgbClr val="C00000"/>
                </a:solidFill>
              </a:rPr>
              <a:t>social exclusion and marginalization</a:t>
            </a:r>
            <a:r>
              <a:rPr lang="en-US" b="1" dirty="0"/>
              <a:t>, </a:t>
            </a:r>
            <a:r>
              <a:rPr lang="en-US" b="1" u="sng" dirty="0">
                <a:solidFill>
                  <a:srgbClr val="C00000"/>
                </a:solidFill>
              </a:rPr>
              <a:t>low prestige and esteem</a:t>
            </a:r>
            <a:r>
              <a:rPr lang="en-US" b="1" dirty="0"/>
              <a:t>, and </a:t>
            </a:r>
            <a:r>
              <a:rPr lang="en-US" b="1" u="sng" dirty="0">
                <a:solidFill>
                  <a:srgbClr val="C00000"/>
                </a:solidFill>
              </a:rPr>
              <a:t>limited mobility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across hierarchically </a:t>
            </a:r>
          </a:p>
          <a:p>
            <a:pPr algn="ctr"/>
            <a:r>
              <a:rPr lang="en-US" b="1" dirty="0"/>
              <a:t>arranged social </a:t>
            </a:r>
            <a:r>
              <a:rPr lang="en-US" b="1" dirty="0" smtClean="0"/>
              <a:t>rungs</a:t>
            </a:r>
            <a:endParaRPr lang="pl-PL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10518" y="3837258"/>
            <a:ext cx="2568103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Multidimensional  phenomenon  associated with social status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191888" y="3016251"/>
            <a:ext cx="2681" cy="675533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5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2675668" y="2288420"/>
            <a:ext cx="888023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910519" y="1690688"/>
            <a:ext cx="256810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Understood as </a:t>
            </a:r>
            <a:r>
              <a:rPr lang="en-US" b="1" dirty="0" smtClean="0"/>
              <a:t>subjective </a:t>
            </a:r>
            <a:r>
              <a:rPr lang="en-US" b="1" dirty="0"/>
              <a:t>appraisal of economic </a:t>
            </a:r>
            <a:r>
              <a:rPr lang="en-US" b="1" dirty="0" smtClean="0"/>
              <a:t>insecurity </a:t>
            </a:r>
            <a:r>
              <a:rPr lang="en-US" b="1" dirty="0"/>
              <a:t>and </a:t>
            </a:r>
            <a:r>
              <a:rPr lang="en-US" b="1" dirty="0" smtClean="0"/>
              <a:t>uncertainty</a:t>
            </a:r>
            <a:endParaRPr lang="pl-PL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7373566" y="1428041"/>
            <a:ext cx="3980234" cy="31393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A</a:t>
            </a:r>
            <a:r>
              <a:rPr lang="en-US" b="1" dirty="0" smtClean="0"/>
              <a:t>part from subjective </a:t>
            </a:r>
          </a:p>
          <a:p>
            <a:pPr algn="ctr"/>
            <a:r>
              <a:rPr lang="en-US" b="1" dirty="0" smtClean="0"/>
              <a:t>appraisal of the financial situation (also referred to as financial insecurity), the experience of precarity </a:t>
            </a:r>
          </a:p>
          <a:p>
            <a:pPr algn="ctr"/>
            <a:r>
              <a:rPr lang="en-US" b="1" dirty="0" smtClean="0"/>
              <a:t>encompasses </a:t>
            </a:r>
            <a:r>
              <a:rPr lang="en-US" b="1" u="sng" dirty="0">
                <a:solidFill>
                  <a:srgbClr val="C00000"/>
                </a:solidFill>
              </a:rPr>
              <a:t>relative </a:t>
            </a:r>
            <a:r>
              <a:rPr lang="en-US" b="1" u="sng" dirty="0" smtClean="0">
                <a:solidFill>
                  <a:srgbClr val="C00000"/>
                </a:solidFill>
              </a:rPr>
              <a:t>deprivation</a:t>
            </a:r>
            <a:r>
              <a:rPr lang="en-US" b="1" dirty="0" smtClean="0"/>
              <a:t>, </a:t>
            </a:r>
            <a:endParaRPr lang="en-US" b="1" dirty="0"/>
          </a:p>
          <a:p>
            <a:pPr algn="ctr"/>
            <a:r>
              <a:rPr lang="en-US" b="1" u="sng" dirty="0">
                <a:solidFill>
                  <a:srgbClr val="C00000"/>
                </a:solidFill>
              </a:rPr>
              <a:t>social exclusion and marginalization</a:t>
            </a:r>
            <a:r>
              <a:rPr lang="en-US" b="1" dirty="0"/>
              <a:t>, </a:t>
            </a:r>
            <a:r>
              <a:rPr lang="en-US" b="1" u="sng" dirty="0">
                <a:solidFill>
                  <a:srgbClr val="C00000"/>
                </a:solidFill>
              </a:rPr>
              <a:t>low prestige and esteem</a:t>
            </a:r>
            <a:r>
              <a:rPr lang="en-US" b="1" dirty="0"/>
              <a:t>, and </a:t>
            </a:r>
            <a:r>
              <a:rPr lang="en-US" b="1" u="sng" dirty="0">
                <a:solidFill>
                  <a:srgbClr val="C00000"/>
                </a:solidFill>
              </a:rPr>
              <a:t>limited mobility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across hierarchically </a:t>
            </a:r>
          </a:p>
          <a:p>
            <a:pPr algn="ctr"/>
            <a:r>
              <a:rPr lang="en-US" b="1" dirty="0"/>
              <a:t>arranged social rungs and as such is persistently associated with the sense of </a:t>
            </a:r>
            <a:r>
              <a:rPr lang="en-US" b="1" u="sng" dirty="0">
                <a:solidFill>
                  <a:srgbClr val="C00000"/>
                </a:solidFill>
              </a:rPr>
              <a:t>existential threat</a:t>
            </a:r>
            <a:endParaRPr lang="pl-PL" b="1" u="sng" dirty="0">
              <a:solidFill>
                <a:srgbClr val="C00000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910518" y="3837258"/>
            <a:ext cx="2568103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Multidimensional  phenomenon  associated with social status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191888" y="3016251"/>
            <a:ext cx="2681" cy="675533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2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2486025" y="2128914"/>
            <a:ext cx="2221959" cy="735747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7204268" y="2143044"/>
            <a:ext cx="2368357" cy="735747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Poverty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4" name="Nerovná sa 3"/>
          <p:cNvSpPr/>
          <p:nvPr/>
        </p:nvSpPr>
        <p:spPr>
          <a:xfrm>
            <a:off x="5348287" y="2201471"/>
            <a:ext cx="1495425" cy="590631"/>
          </a:xfrm>
          <a:prstGeom prst="mathNotEqua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5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56419" y="3210633"/>
            <a:ext cx="3028336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ESB</a:t>
            </a:r>
            <a:r>
              <a:rPr lang="pl-PL" dirty="0"/>
              <a:t> (epistemically suspect beliefs)</a:t>
            </a:r>
            <a:r>
              <a:rPr lang="en-GB" dirty="0"/>
              <a:t> cover a wide range of irrational, paranormal, conspiracy and pseudoscientific beliefs that contradict standard scientific and naturalistic views about the world and have potentially negative societal impact </a:t>
            </a: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1796845" y="2528776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662950" y="3506160"/>
            <a:ext cx="2278626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Conspiracy mentality </a:t>
            </a:r>
          </a:p>
          <a:p>
            <a:pPr algn="ctr"/>
            <a:r>
              <a:rPr lang="pl-PL" dirty="0" smtClean="0">
                <a:solidFill>
                  <a:schemeClr val="bg1"/>
                </a:solidFill>
              </a:rPr>
              <a:t>conspiracy beliefs</a:t>
            </a:r>
          </a:p>
          <a:p>
            <a:pPr algn="ctr"/>
            <a:r>
              <a:rPr lang="pl-PL" dirty="0" smtClean="0">
                <a:solidFill>
                  <a:schemeClr val="bg1"/>
                </a:solidFill>
              </a:rPr>
              <a:t>Irrational beliefs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3660059" y="3967825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7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2486025" y="2128914"/>
            <a:ext cx="2221959" cy="735747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7204268" y="2143044"/>
            <a:ext cx="2368357" cy="735747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Poverty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4" name="Nerovná sa 3"/>
          <p:cNvSpPr/>
          <p:nvPr/>
        </p:nvSpPr>
        <p:spPr>
          <a:xfrm>
            <a:off x="5348287" y="2201471"/>
            <a:ext cx="1495425" cy="590631"/>
          </a:xfrm>
          <a:prstGeom prst="mathNotEqua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931705" y="3763109"/>
            <a:ext cx="3135486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Poverty, once accommodated, may be less of a stressor compared to acute economic shocks and the experience of economic  anxiety (</a:t>
            </a:r>
            <a:r>
              <a:rPr lang="en-US" b="1" dirty="0" err="1" smtClean="0"/>
              <a:t>Adamus</a:t>
            </a:r>
            <a:r>
              <a:rPr lang="en-US" b="1" dirty="0" smtClean="0"/>
              <a:t> &amp; </a:t>
            </a:r>
            <a:r>
              <a:rPr lang="en-US" b="1" dirty="0" err="1" smtClean="0"/>
              <a:t>Grežo</a:t>
            </a:r>
            <a:r>
              <a:rPr lang="en-US" b="1" dirty="0" smtClean="0"/>
              <a:t>, 2021)</a:t>
            </a:r>
            <a:endParaRPr lang="en-US" b="1" dirty="0"/>
          </a:p>
        </p:txBody>
      </p:sp>
      <p:cxnSp>
        <p:nvCxnSpPr>
          <p:cNvPr id="7" name="Rovná spojovacia šípka 6"/>
          <p:cNvCxnSpPr/>
          <p:nvPr/>
        </p:nvCxnSpPr>
        <p:spPr>
          <a:xfrm>
            <a:off x="8387862" y="3024554"/>
            <a:ext cx="0" cy="615461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01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2486025" y="2128914"/>
            <a:ext cx="2221959" cy="735747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7204268" y="2143044"/>
            <a:ext cx="2368357" cy="735747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Poverty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4" name="Nerovná sa 3"/>
          <p:cNvSpPr/>
          <p:nvPr/>
        </p:nvSpPr>
        <p:spPr>
          <a:xfrm>
            <a:off x="5348287" y="2201471"/>
            <a:ext cx="1495425" cy="590631"/>
          </a:xfrm>
          <a:prstGeom prst="mathNotEqua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8" name="Rovná spojovacia šípka 7"/>
          <p:cNvCxnSpPr/>
          <p:nvPr/>
        </p:nvCxnSpPr>
        <p:spPr>
          <a:xfrm>
            <a:off x="3567429" y="3024554"/>
            <a:ext cx="0" cy="615461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lokTextu 8"/>
          <p:cNvSpPr txBox="1"/>
          <p:nvPr/>
        </p:nvSpPr>
        <p:spPr>
          <a:xfrm>
            <a:off x="1440493" y="3799908"/>
            <a:ext cx="4070959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/>
              <a:t>P</a:t>
            </a:r>
            <a:r>
              <a:rPr lang="en-GB" b="1" dirty="0" err="1" smtClean="0"/>
              <a:t>eople</a:t>
            </a:r>
            <a:r>
              <a:rPr lang="en-GB" b="1" dirty="0" smtClean="0"/>
              <a:t> </a:t>
            </a:r>
            <a:r>
              <a:rPr lang="en-GB" b="1" dirty="0"/>
              <a:t>experiencing economic anxiety may become (excessively) suspicious of certain groups – particularly economic, social and political elites – whom they believe to be hostile and responsible for the dire socioeconomic situation.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28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2486025" y="2128914"/>
            <a:ext cx="2221959" cy="735747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7204268" y="2143044"/>
            <a:ext cx="2368357" cy="735747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Poverty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4" name="Nerovná sa 3"/>
          <p:cNvSpPr/>
          <p:nvPr/>
        </p:nvSpPr>
        <p:spPr>
          <a:xfrm>
            <a:off x="5348287" y="2201471"/>
            <a:ext cx="1495425" cy="590631"/>
          </a:xfrm>
          <a:prstGeom prst="mathNotEqua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8" name="Rovná spojovacia šípka 7"/>
          <p:cNvCxnSpPr/>
          <p:nvPr/>
        </p:nvCxnSpPr>
        <p:spPr>
          <a:xfrm>
            <a:off x="3567429" y="3024554"/>
            <a:ext cx="0" cy="615461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lokTextu 8"/>
          <p:cNvSpPr txBox="1"/>
          <p:nvPr/>
        </p:nvSpPr>
        <p:spPr>
          <a:xfrm>
            <a:off x="1440493" y="3799908"/>
            <a:ext cx="4070959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/>
              <a:t>P</a:t>
            </a:r>
            <a:r>
              <a:rPr lang="en-GB" b="1" dirty="0" err="1" smtClean="0"/>
              <a:t>eople</a:t>
            </a:r>
            <a:r>
              <a:rPr lang="en-GB" b="1" dirty="0" smtClean="0"/>
              <a:t> </a:t>
            </a:r>
            <a:r>
              <a:rPr lang="en-GB" b="1" dirty="0"/>
              <a:t>experiencing economic anxiety may become (excessively) suspicious of certain groups – particularly economic, social and political elites – whom they believe to be hostile and responsible for the dire socioeconomic situation. </a:t>
            </a:r>
            <a:endParaRPr lang="en-US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6843712" y="3139054"/>
            <a:ext cx="4993384" cy="34163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Consequently, CBs become psychological defensive or coping mechanisms (Bukowski et al., 2017; Johnson-</a:t>
            </a:r>
            <a:r>
              <a:rPr lang="en-GB" b="1" dirty="0" err="1"/>
              <a:t>Schlee</a:t>
            </a:r>
            <a:r>
              <a:rPr lang="en-GB" b="1" dirty="0"/>
              <a:t>, 2019; Jolley &amp; Paterson, 2020; Kraus et al., 2012; </a:t>
            </a:r>
            <a:r>
              <a:rPr lang="en-GB" b="1" dirty="0" err="1"/>
              <a:t>Marchlewska</a:t>
            </a:r>
            <a:r>
              <a:rPr lang="en-GB" b="1" dirty="0"/>
              <a:t> et al., 2017) used as an explanation of an individual’s disadvantaged position in society (Adam-</a:t>
            </a:r>
            <a:r>
              <a:rPr lang="en-GB" b="1" dirty="0" err="1"/>
              <a:t>Troian</a:t>
            </a:r>
            <a:r>
              <a:rPr lang="en-GB" b="1" dirty="0"/>
              <a:t> et al., 2023). The blame shifting may be associated with lower trust towards institutions and the establishment as being responsible for exploiting and plotting against </a:t>
            </a:r>
            <a:r>
              <a:rPr lang="en-GB" b="1" i="1" dirty="0"/>
              <a:t>ordinary </a:t>
            </a:r>
            <a:r>
              <a:rPr lang="en-GB" b="1" dirty="0"/>
              <a:t>people (</a:t>
            </a:r>
            <a:r>
              <a:rPr lang="en-GB" b="1" dirty="0" err="1"/>
              <a:t>Jovančević</a:t>
            </a:r>
            <a:r>
              <a:rPr lang="en-GB" b="1" dirty="0"/>
              <a:t> &amp; </a:t>
            </a:r>
            <a:r>
              <a:rPr lang="en-GB" b="1" dirty="0" err="1"/>
              <a:t>Milićević</a:t>
            </a:r>
            <a:r>
              <a:rPr lang="en-GB" b="1" dirty="0"/>
              <a:t>, 2020; </a:t>
            </a:r>
            <a:r>
              <a:rPr lang="en-GB" b="1" dirty="0" err="1"/>
              <a:t>Meuer</a:t>
            </a:r>
            <a:r>
              <a:rPr lang="en-GB" b="1" dirty="0"/>
              <a:t> &amp; </a:t>
            </a:r>
            <a:r>
              <a:rPr lang="en-GB" b="1" dirty="0" err="1"/>
              <a:t>Imhoff</a:t>
            </a:r>
            <a:r>
              <a:rPr lang="en-GB" b="1" dirty="0"/>
              <a:t>, 2021; Wagner-Egger et al., 2022). </a:t>
            </a:r>
            <a:endParaRPr lang="en-US" b="1" dirty="0"/>
          </a:p>
        </p:txBody>
      </p:sp>
      <p:cxnSp>
        <p:nvCxnSpPr>
          <p:cNvPr id="12" name="Rovná spojovacia šípka 11"/>
          <p:cNvCxnSpPr/>
          <p:nvPr/>
        </p:nvCxnSpPr>
        <p:spPr>
          <a:xfrm>
            <a:off x="5736921" y="4677071"/>
            <a:ext cx="939452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6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4248150" y="2820993"/>
            <a:ext cx="2221959" cy="735747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58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4248150" y="2820993"/>
            <a:ext cx="2221959" cy="735747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781800" y="600478"/>
            <a:ext cx="3600450" cy="2670512"/>
          </a:xfrm>
          <a:prstGeom prst="cloudCallout">
            <a:avLst>
              <a:gd name="adj1" fmla="val -58135"/>
              <a:gd name="adj2" fmla="val 36106"/>
            </a:avLst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/>
              <a:t>Associated psychological concepts:</a:t>
            </a:r>
          </a:p>
          <a:p>
            <a:r>
              <a:rPr lang="pl-PL" b="1" i="1" dirty="0" smtClean="0"/>
              <a:t>Economic/financial anxiety</a:t>
            </a:r>
          </a:p>
          <a:p>
            <a:r>
              <a:rPr lang="pl-PL" b="1" i="1" dirty="0" smtClean="0"/>
              <a:t>Financial worry</a:t>
            </a:r>
            <a:endParaRPr lang="pl-PL" b="1" i="1" dirty="0"/>
          </a:p>
        </p:txBody>
      </p:sp>
    </p:spTree>
    <p:extLst>
      <p:ext uri="{BB962C8B-B14F-4D97-AF65-F5344CB8AC3E}">
        <p14:creationId xmlns:p14="http://schemas.microsoft.com/office/powerpoint/2010/main" val="336979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</a:t>
            </a:r>
            <a:r>
              <a:rPr lang="pl-PL" b="1" dirty="0" smtClean="0">
                <a:solidFill>
                  <a:srgbClr val="C00000"/>
                </a:solidFill>
              </a:rPr>
              <a:t>precarity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4248150" y="2820993"/>
            <a:ext cx="2221959" cy="735747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781800" y="600478"/>
            <a:ext cx="3600450" cy="2670512"/>
          </a:xfrm>
          <a:prstGeom prst="cloudCallout">
            <a:avLst>
              <a:gd name="adj1" fmla="val -58135"/>
              <a:gd name="adj2" fmla="val 36106"/>
            </a:avLst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/>
              <a:t>Associated psychological concepts:</a:t>
            </a:r>
          </a:p>
          <a:p>
            <a:r>
              <a:rPr lang="pl-PL" b="1" i="1" dirty="0" smtClean="0"/>
              <a:t>Economic/financial </a:t>
            </a:r>
            <a:r>
              <a:rPr lang="pl-PL" b="1" i="1" dirty="0" smtClean="0">
                <a:solidFill>
                  <a:srgbClr val="C00000"/>
                </a:solidFill>
              </a:rPr>
              <a:t>anxiety</a:t>
            </a:r>
          </a:p>
          <a:p>
            <a:r>
              <a:rPr lang="pl-PL" b="1" i="1" dirty="0" smtClean="0"/>
              <a:t>Financial </a:t>
            </a:r>
            <a:r>
              <a:rPr lang="pl-PL" b="1" i="1" dirty="0" smtClean="0">
                <a:solidFill>
                  <a:srgbClr val="C00000"/>
                </a:solidFill>
              </a:rPr>
              <a:t>worry</a:t>
            </a:r>
            <a:endParaRPr lang="pl-PL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58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2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84786" y="1565393"/>
            <a:ext cx="24090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individual </a:t>
            </a:r>
            <a:r>
              <a:rPr lang="en-US" b="1" dirty="0" smtClean="0">
                <a:solidFill>
                  <a:schemeClr val="bg1"/>
                </a:solidFill>
              </a:rPr>
              <a:t>level</a:t>
            </a:r>
            <a:r>
              <a:rPr lang="pl-PL" b="1" dirty="0" smtClean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84786" y="1565393"/>
            <a:ext cx="24090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individual </a:t>
            </a:r>
            <a:r>
              <a:rPr lang="en-US" b="1" dirty="0" smtClean="0">
                <a:solidFill>
                  <a:schemeClr val="bg1"/>
                </a:solidFill>
              </a:rPr>
              <a:t>level</a:t>
            </a:r>
            <a:r>
              <a:rPr lang="pl-PL" b="1" dirty="0" smtClean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895601" y="2548095"/>
            <a:ext cx="5187462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</a:t>
            </a:r>
            <a:r>
              <a:rPr lang="en-US" dirty="0" err="1" smtClean="0"/>
              <a:t>recarity</a:t>
            </a:r>
            <a:r>
              <a:rPr lang="en-US" dirty="0" smtClean="0"/>
              <a:t> </a:t>
            </a:r>
            <a:r>
              <a:rPr lang="en-US" dirty="0"/>
              <a:t>may be associated with various harmful </a:t>
            </a:r>
            <a:r>
              <a:rPr lang="en-US" dirty="0" smtClean="0"/>
              <a:t>outcomes</a:t>
            </a:r>
            <a:r>
              <a:rPr lang="pl-PL" dirty="0" smtClean="0"/>
              <a:t>:</a:t>
            </a:r>
            <a:r>
              <a:rPr lang="en-US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70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84786" y="1565393"/>
            <a:ext cx="24090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individual </a:t>
            </a:r>
            <a:r>
              <a:rPr lang="en-US" b="1" dirty="0" smtClean="0">
                <a:solidFill>
                  <a:schemeClr val="bg1"/>
                </a:solidFill>
              </a:rPr>
              <a:t>level</a:t>
            </a:r>
            <a:r>
              <a:rPr lang="pl-PL" b="1" dirty="0" smtClean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895601" y="2548095"/>
            <a:ext cx="5187462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</a:t>
            </a:r>
            <a:r>
              <a:rPr lang="en-US" dirty="0" err="1" smtClean="0"/>
              <a:t>recarity</a:t>
            </a:r>
            <a:r>
              <a:rPr lang="en-US" dirty="0" smtClean="0"/>
              <a:t> </a:t>
            </a:r>
            <a:r>
              <a:rPr lang="en-US" dirty="0"/>
              <a:t>may be associated with various harmful </a:t>
            </a:r>
            <a:r>
              <a:rPr lang="en-US" dirty="0" smtClean="0"/>
              <a:t>outcomes</a:t>
            </a:r>
            <a:r>
              <a:rPr lang="pl-PL" dirty="0" smtClean="0"/>
              <a:t>:</a:t>
            </a:r>
            <a:r>
              <a:rPr lang="en-US" dirty="0" smtClean="0"/>
              <a:t> </a:t>
            </a:r>
            <a:endParaRPr lang="pl-PL" dirty="0"/>
          </a:p>
          <a:p>
            <a:r>
              <a:rPr lang="en-US" dirty="0" smtClean="0"/>
              <a:t>decline </a:t>
            </a:r>
            <a:r>
              <a:rPr lang="en-US" dirty="0"/>
              <a:t>in </a:t>
            </a:r>
            <a:r>
              <a:rPr lang="pl-PL" dirty="0" smtClean="0"/>
              <a:t> </a:t>
            </a:r>
            <a:r>
              <a:rPr lang="en-US" dirty="0" smtClean="0"/>
              <a:t>mental </a:t>
            </a:r>
            <a:r>
              <a:rPr lang="en-US" dirty="0"/>
              <a:t>and physical health</a:t>
            </a:r>
            <a:r>
              <a:rPr lang="en-US"/>
              <a:t>,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083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56419" y="3210633"/>
            <a:ext cx="3028336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ESB</a:t>
            </a:r>
            <a:r>
              <a:rPr lang="pl-PL" dirty="0"/>
              <a:t> (epistemically suspect beliefs)</a:t>
            </a:r>
            <a:r>
              <a:rPr lang="en-GB" dirty="0"/>
              <a:t> cover a wide range of irrational, paranormal, conspiracy and pseudoscientific beliefs that contradict standard scientific and naturalistic views about the world and have potentially negative societal impact </a:t>
            </a: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1796845" y="2528776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662950" y="3506160"/>
            <a:ext cx="2278626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Conspiracy mentality </a:t>
            </a:r>
          </a:p>
          <a:p>
            <a:pPr algn="ctr"/>
            <a:r>
              <a:rPr lang="pl-PL" dirty="0"/>
              <a:t>conspiracy </a:t>
            </a:r>
            <a:r>
              <a:rPr lang="pl-PL" dirty="0" smtClean="0"/>
              <a:t>narratives</a:t>
            </a:r>
            <a:endParaRPr lang="pl-PL" dirty="0"/>
          </a:p>
          <a:p>
            <a:pPr algn="ctr"/>
            <a:r>
              <a:rPr lang="pl-PL" dirty="0"/>
              <a:t>Irrational </a:t>
            </a:r>
            <a:r>
              <a:rPr lang="pl-PL" dirty="0" smtClean="0"/>
              <a:t>beliefs</a:t>
            </a:r>
            <a:endParaRPr lang="en-GB" dirty="0"/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3660059" y="3967825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>
            <a:off x="3384755" y="2189364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4476135" y="1734932"/>
            <a:ext cx="2957051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Globally more than 20% of people believe in at least one COVID-related conspiracy theory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84786" y="1565393"/>
            <a:ext cx="24090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individual </a:t>
            </a:r>
            <a:r>
              <a:rPr lang="en-US" b="1" dirty="0" smtClean="0">
                <a:solidFill>
                  <a:schemeClr val="bg1"/>
                </a:solidFill>
              </a:rPr>
              <a:t>level</a:t>
            </a:r>
            <a:r>
              <a:rPr lang="pl-PL" b="1" dirty="0" smtClean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895601" y="2548095"/>
            <a:ext cx="518746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</a:t>
            </a:r>
            <a:r>
              <a:rPr lang="en-US" dirty="0" err="1" smtClean="0"/>
              <a:t>recarity</a:t>
            </a:r>
            <a:r>
              <a:rPr lang="en-US" dirty="0" smtClean="0"/>
              <a:t> </a:t>
            </a:r>
            <a:r>
              <a:rPr lang="en-US" dirty="0"/>
              <a:t>may be associated with various harmful </a:t>
            </a:r>
            <a:r>
              <a:rPr lang="en-US" dirty="0" smtClean="0"/>
              <a:t>outcomes</a:t>
            </a:r>
            <a:r>
              <a:rPr lang="pl-PL" dirty="0" smtClean="0"/>
              <a:t>:</a:t>
            </a:r>
            <a:r>
              <a:rPr lang="en-US" dirty="0" smtClean="0"/>
              <a:t> </a:t>
            </a:r>
            <a:endParaRPr lang="pl-PL" dirty="0"/>
          </a:p>
          <a:p>
            <a:r>
              <a:rPr lang="en-US" dirty="0" smtClean="0"/>
              <a:t>decline </a:t>
            </a:r>
            <a:r>
              <a:rPr lang="en-US" dirty="0"/>
              <a:t>in </a:t>
            </a:r>
            <a:r>
              <a:rPr lang="pl-PL" dirty="0" smtClean="0"/>
              <a:t> </a:t>
            </a:r>
            <a:r>
              <a:rPr lang="en-US" dirty="0" smtClean="0"/>
              <a:t>mental </a:t>
            </a:r>
            <a:r>
              <a:rPr lang="en-US" dirty="0"/>
              <a:t>and physical health, </a:t>
            </a:r>
            <a:endParaRPr lang="pl-PL" dirty="0" smtClean="0"/>
          </a:p>
          <a:p>
            <a:r>
              <a:rPr lang="en-US" dirty="0" smtClean="0"/>
              <a:t>lower </a:t>
            </a:r>
            <a:r>
              <a:rPr lang="en-US" dirty="0"/>
              <a:t>educational </a:t>
            </a:r>
            <a:r>
              <a:rPr lang="en-US" dirty="0" smtClean="0"/>
              <a:t>attainment</a:t>
            </a:r>
            <a:r>
              <a:rPr lang="pl-PL" dirty="0" smtClean="0"/>
              <a:t>,</a:t>
            </a:r>
            <a:r>
              <a:rPr lang="en-US" dirty="0" smtClean="0"/>
              <a:t>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701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84786" y="1565393"/>
            <a:ext cx="24090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individual </a:t>
            </a:r>
            <a:r>
              <a:rPr lang="en-US" b="1" dirty="0" smtClean="0">
                <a:solidFill>
                  <a:schemeClr val="bg1"/>
                </a:solidFill>
              </a:rPr>
              <a:t>level</a:t>
            </a:r>
            <a:r>
              <a:rPr lang="pl-PL" b="1" dirty="0" smtClean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895601" y="2548095"/>
            <a:ext cx="5187462" cy="23083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</a:t>
            </a:r>
            <a:r>
              <a:rPr lang="en-US" dirty="0" err="1" smtClean="0"/>
              <a:t>recarity</a:t>
            </a:r>
            <a:r>
              <a:rPr lang="en-US" dirty="0" smtClean="0"/>
              <a:t> </a:t>
            </a:r>
            <a:r>
              <a:rPr lang="en-US" dirty="0"/>
              <a:t>may be associated with various harmful </a:t>
            </a:r>
            <a:r>
              <a:rPr lang="en-US" dirty="0" smtClean="0"/>
              <a:t>outcomes</a:t>
            </a:r>
            <a:r>
              <a:rPr lang="pl-PL" dirty="0" smtClean="0"/>
              <a:t>:</a:t>
            </a:r>
            <a:r>
              <a:rPr lang="en-US" dirty="0" smtClean="0"/>
              <a:t> </a:t>
            </a:r>
            <a:endParaRPr lang="pl-PL" dirty="0"/>
          </a:p>
          <a:p>
            <a:r>
              <a:rPr lang="en-US" dirty="0" smtClean="0"/>
              <a:t>decline </a:t>
            </a:r>
            <a:r>
              <a:rPr lang="en-US" dirty="0"/>
              <a:t>in </a:t>
            </a:r>
            <a:r>
              <a:rPr lang="pl-PL" dirty="0" smtClean="0"/>
              <a:t> </a:t>
            </a:r>
            <a:r>
              <a:rPr lang="en-US" dirty="0" smtClean="0"/>
              <a:t>mental </a:t>
            </a:r>
            <a:r>
              <a:rPr lang="en-US" dirty="0"/>
              <a:t>and physical health, </a:t>
            </a:r>
            <a:endParaRPr lang="pl-PL" dirty="0" smtClean="0"/>
          </a:p>
          <a:p>
            <a:r>
              <a:rPr lang="en-US" dirty="0" smtClean="0"/>
              <a:t>lower </a:t>
            </a:r>
            <a:r>
              <a:rPr lang="en-US" dirty="0"/>
              <a:t>educational </a:t>
            </a:r>
            <a:r>
              <a:rPr lang="en-US" dirty="0" smtClean="0"/>
              <a:t>attainment</a:t>
            </a:r>
            <a:r>
              <a:rPr lang="pl-PL" dirty="0" smtClean="0"/>
              <a:t>,</a:t>
            </a:r>
            <a:r>
              <a:rPr lang="en-US" dirty="0" smtClean="0"/>
              <a:t> </a:t>
            </a:r>
            <a:endParaRPr lang="pl-PL" dirty="0" smtClean="0"/>
          </a:p>
          <a:p>
            <a:r>
              <a:rPr lang="en-US" dirty="0" smtClean="0"/>
              <a:t>deterioration </a:t>
            </a:r>
            <a:r>
              <a:rPr lang="en-US" dirty="0"/>
              <a:t>of cognitive </a:t>
            </a:r>
            <a:r>
              <a:rPr lang="en-US" dirty="0" smtClean="0"/>
              <a:t>abilities</a:t>
            </a:r>
            <a:r>
              <a:rPr lang="en-US" dirty="0"/>
              <a:t>, such as analytic and scientific thinking </a:t>
            </a:r>
            <a:endParaRPr lang="pl-PL" dirty="0"/>
          </a:p>
          <a:p>
            <a:r>
              <a:rPr lang="en-US" dirty="0" smtClean="0"/>
              <a:t>(</a:t>
            </a:r>
            <a:r>
              <a:rPr lang="en-US" dirty="0"/>
              <a:t>de </a:t>
            </a:r>
            <a:r>
              <a:rPr lang="en-US" dirty="0" err="1"/>
              <a:t>Bruijn</a:t>
            </a:r>
            <a:r>
              <a:rPr lang="en-US" dirty="0"/>
              <a:t> &amp; </a:t>
            </a:r>
            <a:r>
              <a:rPr lang="en-US" dirty="0" err="1"/>
              <a:t>Antonides</a:t>
            </a:r>
            <a:r>
              <a:rPr lang="en-US" dirty="0"/>
              <a:t>, 2020; </a:t>
            </a:r>
            <a:r>
              <a:rPr lang="en-US" dirty="0" err="1"/>
              <a:t>Fiksenbaum</a:t>
            </a:r>
            <a:r>
              <a:rPr lang="en-US" dirty="0"/>
              <a:t> et al., 2017; </a:t>
            </a:r>
            <a:r>
              <a:rPr lang="en-US" dirty="0" smtClean="0"/>
              <a:t>Haushofer </a:t>
            </a:r>
            <a:r>
              <a:rPr lang="en-US" dirty="0"/>
              <a:t>&amp; Fehr, </a:t>
            </a:r>
            <a:r>
              <a:rPr lang="en-US" dirty="0" smtClean="0"/>
              <a:t>2014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37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84786" y="1565393"/>
            <a:ext cx="24090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individual </a:t>
            </a:r>
            <a:r>
              <a:rPr lang="en-US" b="1" dirty="0" smtClean="0">
                <a:solidFill>
                  <a:schemeClr val="bg1"/>
                </a:solidFill>
              </a:rPr>
              <a:t>level</a:t>
            </a:r>
            <a:r>
              <a:rPr lang="pl-PL" b="1" dirty="0" smtClean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895601" y="2548095"/>
            <a:ext cx="2678722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These outcomes</a:t>
            </a:r>
            <a:r>
              <a:rPr lang="en-US" dirty="0" smtClean="0"/>
              <a:t> </a:t>
            </a:r>
            <a:r>
              <a:rPr lang="en-US" dirty="0"/>
              <a:t>are among protective factors that insulate against the endorsement </a:t>
            </a:r>
            <a:r>
              <a:rPr lang="en-US" dirty="0" smtClean="0"/>
              <a:t>of </a:t>
            </a:r>
            <a:r>
              <a:rPr lang="en-US" dirty="0"/>
              <a:t>CBs (</a:t>
            </a:r>
            <a:r>
              <a:rPr lang="en-US" dirty="0" err="1"/>
              <a:t>Erlich</a:t>
            </a:r>
            <a:r>
              <a:rPr lang="en-US" dirty="0"/>
              <a:t> et al., 2023; Swami et al., 2014).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886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84786" y="1565393"/>
            <a:ext cx="24090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At the individual </a:t>
            </a:r>
            <a:r>
              <a:rPr lang="en-US" b="1" dirty="0" smtClean="0">
                <a:solidFill>
                  <a:schemeClr val="bg1"/>
                </a:solidFill>
              </a:rPr>
              <a:t>level</a:t>
            </a:r>
            <a:r>
              <a:rPr lang="pl-PL" b="1" dirty="0" smtClean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895601" y="2548095"/>
            <a:ext cx="2678722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These outcomes</a:t>
            </a:r>
            <a:r>
              <a:rPr lang="en-US" dirty="0" smtClean="0"/>
              <a:t> </a:t>
            </a:r>
            <a:r>
              <a:rPr lang="en-US" dirty="0"/>
              <a:t>are among protective factors that insulate against the endorsement </a:t>
            </a:r>
            <a:r>
              <a:rPr lang="en-US" dirty="0" smtClean="0"/>
              <a:t>of </a:t>
            </a:r>
            <a:r>
              <a:rPr lang="en-US" dirty="0"/>
              <a:t>CBs (</a:t>
            </a:r>
            <a:r>
              <a:rPr lang="en-US" dirty="0" err="1"/>
              <a:t>Erlich</a:t>
            </a:r>
            <a:r>
              <a:rPr lang="en-US" dirty="0"/>
              <a:t> et al., 2023; Swami et al., 2014). </a:t>
            </a:r>
            <a:endParaRPr lang="pl-PL" dirty="0"/>
          </a:p>
        </p:txBody>
      </p:sp>
      <p:sp>
        <p:nvSpPr>
          <p:cNvPr id="7" name="BlokTextu 6"/>
          <p:cNvSpPr txBox="1"/>
          <p:nvPr/>
        </p:nvSpPr>
        <p:spPr>
          <a:xfrm>
            <a:off x="7074877" y="2599175"/>
            <a:ext cx="3203331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Thus</a:t>
            </a:r>
            <a:r>
              <a:rPr lang="en-US" dirty="0"/>
              <a:t>, if precarity has debilitating effects on cognition, </a:t>
            </a:r>
            <a:r>
              <a:rPr lang="en-US" dirty="0" smtClean="0"/>
              <a:t>then </a:t>
            </a:r>
            <a:r>
              <a:rPr lang="en-US" dirty="0"/>
              <a:t>it is possible for its damaging consequences to include an enhanced CBs endorsement as </a:t>
            </a:r>
            <a:r>
              <a:rPr lang="en-US" dirty="0" smtClean="0"/>
              <a:t>well</a:t>
            </a:r>
            <a:r>
              <a:rPr lang="pl-PL" dirty="0" smtClean="0"/>
              <a:t>.</a:t>
            </a:r>
            <a:endParaRPr lang="pl-PL" dirty="0"/>
          </a:p>
        </p:txBody>
      </p:sp>
      <p:cxnSp>
        <p:nvCxnSpPr>
          <p:cNvPr id="8" name="Rovná spojovacia šípka 7"/>
          <p:cNvCxnSpPr/>
          <p:nvPr/>
        </p:nvCxnSpPr>
        <p:spPr>
          <a:xfrm>
            <a:off x="5908992" y="3438728"/>
            <a:ext cx="967154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7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584533" y="1506022"/>
            <a:ext cx="1932998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At the group level: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584533" y="1506022"/>
            <a:ext cx="1932998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At the group level: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651752" y="2548095"/>
            <a:ext cx="2899280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</a:t>
            </a:r>
            <a:r>
              <a:rPr lang="en-US" dirty="0" err="1" smtClean="0"/>
              <a:t>recariat</a:t>
            </a:r>
            <a:r>
              <a:rPr lang="en-US" dirty="0" smtClean="0"/>
              <a:t> </a:t>
            </a:r>
            <a:r>
              <a:rPr lang="en-US" dirty="0"/>
              <a:t>experiences enhanced levels of existential threats associated with </a:t>
            </a:r>
            <a:r>
              <a:rPr lang="en-US" dirty="0" smtClean="0"/>
              <a:t>permanent </a:t>
            </a:r>
            <a:r>
              <a:rPr lang="pl-PL" dirty="0" smtClean="0"/>
              <a:t>(</a:t>
            </a:r>
            <a:r>
              <a:rPr lang="en-US" dirty="0" smtClean="0"/>
              <a:t>financial</a:t>
            </a:r>
            <a:r>
              <a:rPr lang="pl-PL" dirty="0" smtClean="0"/>
              <a:t>)</a:t>
            </a:r>
            <a:r>
              <a:rPr lang="en-US" dirty="0" smtClean="0"/>
              <a:t> insecurity</a:t>
            </a:r>
            <a:r>
              <a:rPr lang="pl-PL" dirty="0" smtClean="0"/>
              <a:t> and...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39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584533" y="1506022"/>
            <a:ext cx="1932998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At the group level: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651752" y="2548095"/>
            <a:ext cx="2899280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</a:t>
            </a:r>
            <a:r>
              <a:rPr lang="en-US" dirty="0" err="1" smtClean="0"/>
              <a:t>recariat</a:t>
            </a:r>
            <a:r>
              <a:rPr lang="en-US" dirty="0" smtClean="0"/>
              <a:t> </a:t>
            </a:r>
            <a:r>
              <a:rPr lang="en-US" dirty="0"/>
              <a:t>experiences enhanced levels of existential threats associated with </a:t>
            </a:r>
            <a:r>
              <a:rPr lang="en-US" dirty="0" smtClean="0"/>
              <a:t>permanent </a:t>
            </a:r>
            <a:r>
              <a:rPr lang="pl-PL" dirty="0" smtClean="0"/>
              <a:t>(</a:t>
            </a:r>
            <a:r>
              <a:rPr lang="en-US" dirty="0" smtClean="0"/>
              <a:t>financial</a:t>
            </a:r>
            <a:r>
              <a:rPr lang="pl-PL" dirty="0" smtClean="0"/>
              <a:t>)</a:t>
            </a:r>
            <a:r>
              <a:rPr lang="en-US" dirty="0" smtClean="0"/>
              <a:t> insecurity</a:t>
            </a:r>
            <a:r>
              <a:rPr lang="pl-PL" dirty="0" smtClean="0"/>
              <a:t> and...</a:t>
            </a:r>
            <a:endParaRPr lang="pl-PL" dirty="0"/>
          </a:p>
        </p:txBody>
      </p:sp>
      <p:sp>
        <p:nvSpPr>
          <p:cNvPr id="6" name="BlokTextu 5"/>
          <p:cNvSpPr txBox="1"/>
          <p:nvPr/>
        </p:nvSpPr>
        <p:spPr>
          <a:xfrm>
            <a:off x="7337367" y="1809431"/>
            <a:ext cx="3472151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may thus show more anti-</a:t>
            </a:r>
            <a:r>
              <a:rPr lang="pl-PL" dirty="0"/>
              <a:t>e</a:t>
            </a:r>
            <a:r>
              <a:rPr lang="en-US" dirty="0" err="1"/>
              <a:t>stablishment</a:t>
            </a:r>
            <a:r>
              <a:rPr lang="en-US" dirty="0"/>
              <a:t> sentiments and distrust towards political elites </a:t>
            </a:r>
            <a:r>
              <a:rPr lang="pl-PL" dirty="0"/>
              <a:t>(outgroups) </a:t>
            </a:r>
            <a:r>
              <a:rPr lang="en-US" dirty="0"/>
              <a:t>whom they hold responsible for the dire situation. </a:t>
            </a:r>
            <a:endParaRPr lang="pl-PL" dirty="0"/>
          </a:p>
        </p:txBody>
      </p:sp>
      <p:cxnSp>
        <p:nvCxnSpPr>
          <p:cNvPr id="8" name="Rovná spojovacia šípka 7"/>
          <p:cNvCxnSpPr/>
          <p:nvPr/>
        </p:nvCxnSpPr>
        <p:spPr>
          <a:xfrm>
            <a:off x="5786087" y="2715259"/>
            <a:ext cx="1322962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0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Why should precarity be associated with CBs?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65368" y="2028744"/>
            <a:ext cx="1608991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Precarity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584533" y="1506022"/>
            <a:ext cx="1932998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At the group level: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651752" y="2548095"/>
            <a:ext cx="2899280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</a:t>
            </a:r>
            <a:r>
              <a:rPr lang="en-US" dirty="0" err="1" smtClean="0"/>
              <a:t>recariat</a:t>
            </a:r>
            <a:r>
              <a:rPr lang="en-US" dirty="0" smtClean="0"/>
              <a:t> </a:t>
            </a:r>
            <a:r>
              <a:rPr lang="en-US" dirty="0"/>
              <a:t>experiences enhanced levels of existential threats associated with </a:t>
            </a:r>
            <a:r>
              <a:rPr lang="en-US" dirty="0" smtClean="0"/>
              <a:t>permanent </a:t>
            </a:r>
            <a:r>
              <a:rPr lang="pl-PL" dirty="0" smtClean="0"/>
              <a:t>(</a:t>
            </a:r>
            <a:r>
              <a:rPr lang="en-US" dirty="0" smtClean="0"/>
              <a:t>financial</a:t>
            </a:r>
            <a:r>
              <a:rPr lang="pl-PL" dirty="0" smtClean="0"/>
              <a:t>)</a:t>
            </a:r>
            <a:r>
              <a:rPr lang="en-US" dirty="0" smtClean="0"/>
              <a:t> insecurity</a:t>
            </a:r>
            <a:r>
              <a:rPr lang="pl-PL" dirty="0" smtClean="0"/>
              <a:t> and...</a:t>
            </a:r>
            <a:endParaRPr lang="pl-PL" dirty="0"/>
          </a:p>
        </p:txBody>
      </p:sp>
      <p:sp>
        <p:nvSpPr>
          <p:cNvPr id="6" name="BlokTextu 5"/>
          <p:cNvSpPr txBox="1"/>
          <p:nvPr/>
        </p:nvSpPr>
        <p:spPr>
          <a:xfrm>
            <a:off x="7337367" y="1809431"/>
            <a:ext cx="3472151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may </a:t>
            </a:r>
            <a:r>
              <a:rPr lang="en-US" dirty="0"/>
              <a:t>thus show more </a:t>
            </a:r>
            <a:r>
              <a:rPr lang="en-US" dirty="0" smtClean="0"/>
              <a:t>anti-</a:t>
            </a:r>
            <a:r>
              <a:rPr lang="pl-PL" dirty="0" smtClean="0"/>
              <a:t>e</a:t>
            </a:r>
            <a:r>
              <a:rPr lang="en-US" dirty="0" err="1" smtClean="0"/>
              <a:t>stablishment</a:t>
            </a:r>
            <a:r>
              <a:rPr lang="en-US" dirty="0" smtClean="0"/>
              <a:t> </a:t>
            </a:r>
            <a:r>
              <a:rPr lang="en-US" dirty="0"/>
              <a:t>sentiments and distrust towards </a:t>
            </a:r>
            <a:r>
              <a:rPr lang="en-US" dirty="0" smtClean="0"/>
              <a:t>political </a:t>
            </a:r>
            <a:r>
              <a:rPr lang="en-US" dirty="0"/>
              <a:t>elites </a:t>
            </a:r>
            <a:r>
              <a:rPr lang="pl-PL" dirty="0" smtClean="0"/>
              <a:t>(outgroups) </a:t>
            </a:r>
            <a:r>
              <a:rPr lang="en-US" dirty="0" smtClean="0"/>
              <a:t>whom </a:t>
            </a:r>
            <a:r>
              <a:rPr lang="en-US" dirty="0"/>
              <a:t>they hold responsible for the dire situation. </a:t>
            </a:r>
            <a:endParaRPr lang="pl-PL" dirty="0"/>
          </a:p>
        </p:txBody>
      </p:sp>
      <p:cxnSp>
        <p:nvCxnSpPr>
          <p:cNvPr id="8" name="Rovná spojovacia šípka 7"/>
          <p:cNvCxnSpPr/>
          <p:nvPr/>
        </p:nvCxnSpPr>
        <p:spPr>
          <a:xfrm>
            <a:off x="5786087" y="2715259"/>
            <a:ext cx="1322962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lokTextu 8"/>
          <p:cNvSpPr txBox="1"/>
          <p:nvPr/>
        </p:nvSpPr>
        <p:spPr>
          <a:xfrm>
            <a:off x="6479711" y="4126664"/>
            <a:ext cx="5187462" cy="258532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T</a:t>
            </a:r>
            <a:r>
              <a:rPr lang="en-US" b="1" dirty="0" smtClean="0">
                <a:solidFill>
                  <a:schemeClr val="bg1"/>
                </a:solidFill>
              </a:rPr>
              <a:t>his </a:t>
            </a:r>
            <a:r>
              <a:rPr lang="en-US" b="1" dirty="0">
                <a:solidFill>
                  <a:schemeClr val="bg1"/>
                </a:solidFill>
              </a:rPr>
              <a:t>may make people who experience </a:t>
            </a:r>
            <a:r>
              <a:rPr lang="en-US" b="1" dirty="0" smtClean="0">
                <a:solidFill>
                  <a:schemeClr val="bg1"/>
                </a:solidFill>
              </a:rPr>
              <a:t>precarity </a:t>
            </a:r>
            <a:r>
              <a:rPr lang="en-US" b="1" dirty="0">
                <a:solidFill>
                  <a:schemeClr val="bg1"/>
                </a:solidFill>
              </a:rPr>
              <a:t>more prone to endorse CBs and, in line with the sociofunctional model, use them to explain </a:t>
            </a:r>
            <a:r>
              <a:rPr lang="en-US" b="1" dirty="0" smtClean="0">
                <a:solidFill>
                  <a:schemeClr val="bg1"/>
                </a:solidFill>
              </a:rPr>
              <a:t>their </a:t>
            </a:r>
            <a:r>
              <a:rPr lang="en-US" b="1" dirty="0">
                <a:solidFill>
                  <a:schemeClr val="bg1"/>
                </a:solidFill>
              </a:rPr>
              <a:t>own disadvantaged position, shift the blame from </a:t>
            </a:r>
            <a:r>
              <a:rPr lang="en-US" b="1" dirty="0" smtClean="0">
                <a:solidFill>
                  <a:schemeClr val="bg1"/>
                </a:solidFill>
              </a:rPr>
              <a:t>themselves</a:t>
            </a:r>
            <a:r>
              <a:rPr lang="en-US" b="1" dirty="0">
                <a:solidFill>
                  <a:schemeClr val="bg1"/>
                </a:solidFill>
              </a:rPr>
              <a:t>, identify the malevolent culprits, </a:t>
            </a:r>
            <a:r>
              <a:rPr lang="en-US" b="1" dirty="0" smtClean="0">
                <a:solidFill>
                  <a:schemeClr val="bg1"/>
                </a:solidFill>
              </a:rPr>
              <a:t>and </a:t>
            </a:r>
            <a:r>
              <a:rPr lang="en-US" b="1" dirty="0">
                <a:solidFill>
                  <a:schemeClr val="bg1"/>
                </a:solidFill>
              </a:rPr>
              <a:t>demand that they be punished (Adam- </a:t>
            </a:r>
            <a:r>
              <a:rPr lang="en-US" b="1" dirty="0" err="1">
                <a:solidFill>
                  <a:schemeClr val="bg1"/>
                </a:solidFill>
              </a:rPr>
              <a:t>Troian</a:t>
            </a:r>
            <a:r>
              <a:rPr lang="en-US" b="1" dirty="0">
                <a:solidFill>
                  <a:schemeClr val="bg1"/>
                </a:solidFill>
              </a:rPr>
              <a:t> et al., 2023; Douglas et al., 2019; Gabriel et al., 2023; </a:t>
            </a:r>
            <a:r>
              <a:rPr lang="en-US" b="1" dirty="0" smtClean="0">
                <a:solidFill>
                  <a:schemeClr val="bg1"/>
                </a:solidFill>
              </a:rPr>
              <a:t>Standing</a:t>
            </a:r>
            <a:r>
              <a:rPr lang="en-US" b="1" dirty="0">
                <a:solidFill>
                  <a:schemeClr val="bg1"/>
                </a:solidFill>
              </a:rPr>
              <a:t>, 2011; van </a:t>
            </a:r>
            <a:r>
              <a:rPr lang="en-US" b="1" dirty="0" err="1">
                <a:solidFill>
                  <a:schemeClr val="bg1"/>
                </a:solidFill>
              </a:rPr>
              <a:t>Prooijen</a:t>
            </a:r>
            <a:r>
              <a:rPr lang="en-US" b="1" dirty="0">
                <a:solidFill>
                  <a:schemeClr val="bg1"/>
                </a:solidFill>
              </a:rPr>
              <a:t>, 2023; van </a:t>
            </a:r>
            <a:r>
              <a:rPr lang="en-US" b="1" dirty="0" err="1">
                <a:solidFill>
                  <a:schemeClr val="bg1"/>
                </a:solidFill>
              </a:rPr>
              <a:t>Prooijen</a:t>
            </a:r>
            <a:r>
              <a:rPr lang="en-US" b="1" dirty="0">
                <a:solidFill>
                  <a:schemeClr val="bg1"/>
                </a:solidFill>
              </a:rPr>
              <a:t> &amp; van </a:t>
            </a:r>
            <a:r>
              <a:rPr lang="en-US" b="1" dirty="0" err="1">
                <a:solidFill>
                  <a:schemeClr val="bg1"/>
                </a:solidFill>
              </a:rPr>
              <a:t>Vugt</a:t>
            </a:r>
            <a:r>
              <a:rPr lang="en-US" b="1" dirty="0">
                <a:solidFill>
                  <a:schemeClr val="bg1"/>
                </a:solidFill>
              </a:rPr>
              <a:t>, 2018).</a:t>
            </a:r>
            <a:endParaRPr lang="pl-PL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9073442" y="3354136"/>
            <a:ext cx="0" cy="671287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7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Understaning </a:t>
            </a:r>
            <a:r>
              <a:rPr lang="pl-PL" b="1" dirty="0">
                <a:solidFill>
                  <a:schemeClr val="tx2"/>
                </a:solidFill>
              </a:rPr>
              <a:t>the </a:t>
            </a:r>
            <a:r>
              <a:rPr lang="pl-PL" b="1" dirty="0" smtClean="0">
                <a:solidFill>
                  <a:schemeClr val="tx2"/>
                </a:solidFill>
              </a:rPr>
              <a:t>relationships between precarity and CBs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0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 between precarity and CBs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0F8E76E1-1AF7-466E-9318-DC292B282611}"/>
              </a:ext>
            </a:extLst>
          </p:cNvPr>
          <p:cNvSpPr txBox="1"/>
          <p:nvPr/>
        </p:nvSpPr>
        <p:spPr>
          <a:xfrm>
            <a:off x="4915386" y="1810476"/>
            <a:ext cx="6624484" cy="900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100" b="1" dirty="0">
                <a:solidFill>
                  <a:schemeClr val="bg1"/>
                </a:solidFill>
              </a:rPr>
              <a:t>Adam-Troian et al., (2023). </a:t>
            </a:r>
            <a:r>
              <a:rPr lang="en-GB" sz="2100" b="1" dirty="0">
                <a:solidFill>
                  <a:schemeClr val="bg1"/>
                </a:solidFill>
              </a:rPr>
              <a:t>Of  precarity and conspiracy: </a:t>
            </a:r>
            <a:endParaRPr lang="pl-PL" sz="2100" b="1" dirty="0">
              <a:solidFill>
                <a:schemeClr val="bg1"/>
              </a:solidFill>
            </a:endParaRPr>
          </a:p>
          <a:p>
            <a:pPr algn="ctr"/>
            <a:r>
              <a:rPr lang="en-GB" sz="2100" b="1" dirty="0">
                <a:solidFill>
                  <a:schemeClr val="bg1"/>
                </a:solidFill>
              </a:rPr>
              <a:t>Introducing a socio-functional model of  conspiracy beliefs</a:t>
            </a:r>
          </a:p>
        </p:txBody>
      </p:sp>
    </p:spTree>
    <p:extLst>
      <p:ext uri="{BB962C8B-B14F-4D97-AF65-F5344CB8AC3E}">
        <p14:creationId xmlns:p14="http://schemas.microsoft.com/office/powerpoint/2010/main" val="383271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56419" y="3210633"/>
            <a:ext cx="3028336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ESB</a:t>
            </a:r>
            <a:r>
              <a:rPr lang="pl-PL" dirty="0"/>
              <a:t> (epistemically suspect beliefs)</a:t>
            </a:r>
            <a:r>
              <a:rPr lang="en-GB" dirty="0"/>
              <a:t> cover a wide range of irrational, paranormal, conspiracy and pseudoscientific beliefs that contradict standard scientific and naturalistic views about the world and have potentially negative societal impact </a:t>
            </a: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1796845" y="2528776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662950" y="3506160"/>
            <a:ext cx="2278626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Conspiracy mentality </a:t>
            </a:r>
          </a:p>
          <a:p>
            <a:pPr algn="ctr"/>
            <a:r>
              <a:rPr lang="pl-PL" dirty="0"/>
              <a:t>conspiracy </a:t>
            </a:r>
            <a:r>
              <a:rPr lang="pl-PL" dirty="0" smtClean="0"/>
              <a:t>narratives</a:t>
            </a:r>
            <a:endParaRPr lang="pl-PL" dirty="0"/>
          </a:p>
          <a:p>
            <a:pPr algn="ctr"/>
            <a:r>
              <a:rPr lang="pl-PL" dirty="0"/>
              <a:t>Irrational </a:t>
            </a:r>
            <a:r>
              <a:rPr lang="pl-PL" dirty="0" smtClean="0"/>
              <a:t>beliefs</a:t>
            </a:r>
            <a:endParaRPr lang="en-GB" dirty="0"/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3660059" y="3967825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>
            <a:off x="3384755" y="2189364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4476135" y="1734932"/>
            <a:ext cx="2957051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Globally more than 20% of people believe in at least one COVID-related conspiracy</a:t>
            </a:r>
            <a:endParaRPr lang="en-GB" dirty="0"/>
          </a:p>
        </p:txBody>
      </p:sp>
      <p:cxnSp>
        <p:nvCxnSpPr>
          <p:cNvPr id="19" name="Rovná spojovacia šípka 18"/>
          <p:cNvCxnSpPr/>
          <p:nvPr/>
        </p:nvCxnSpPr>
        <p:spPr>
          <a:xfrm>
            <a:off x="7676536" y="2189364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8750711" y="1734932"/>
            <a:ext cx="2846439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Decreased science acceptance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86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 between precarity and CBs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838200" y="1804251"/>
            <a:ext cx="2287715" cy="90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100" b="1" dirty="0">
                <a:solidFill>
                  <a:schemeClr val="bg1"/>
                </a:solidFill>
              </a:rPr>
              <a:t>Replication Adam-Troian et al., 2023</a:t>
            </a:r>
            <a:endParaRPr lang="en-GB" sz="2100" b="1" dirty="0">
              <a:solidFill>
                <a:schemeClr val="bg1"/>
              </a:solidFill>
            </a:endParaRPr>
          </a:p>
        </p:txBody>
      </p:sp>
      <p:sp>
        <p:nvSpPr>
          <p:cNvPr id="3" name="Šípka doprava 2"/>
          <p:cNvSpPr/>
          <p:nvPr/>
        </p:nvSpPr>
        <p:spPr>
          <a:xfrm rot="10800000">
            <a:off x="3494625" y="2020156"/>
            <a:ext cx="1052051" cy="35643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0F8E76E1-1AF7-466E-9318-DC292B282611}"/>
              </a:ext>
            </a:extLst>
          </p:cNvPr>
          <p:cNvSpPr txBox="1"/>
          <p:nvPr/>
        </p:nvSpPr>
        <p:spPr>
          <a:xfrm>
            <a:off x="4915386" y="1808514"/>
            <a:ext cx="6624484" cy="900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100" b="1" dirty="0"/>
              <a:t>Adam-Troian et al., (2023). </a:t>
            </a:r>
            <a:r>
              <a:rPr lang="en-GB" sz="2100" b="1" dirty="0"/>
              <a:t>Of  precarity and conspiracy: </a:t>
            </a:r>
            <a:endParaRPr lang="pl-PL" sz="2100" b="1" dirty="0"/>
          </a:p>
          <a:p>
            <a:pPr algn="ctr"/>
            <a:r>
              <a:rPr lang="en-GB" sz="2100" b="1" dirty="0"/>
              <a:t>Introducing a socio-functional model of  conspiracy beliefs</a:t>
            </a:r>
          </a:p>
        </p:txBody>
      </p:sp>
    </p:spTree>
    <p:extLst>
      <p:ext uri="{BB962C8B-B14F-4D97-AF65-F5344CB8AC3E}">
        <p14:creationId xmlns:p14="http://schemas.microsoft.com/office/powerpoint/2010/main" val="27678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 between precarity and CBs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766916" y="1794537"/>
            <a:ext cx="2543354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Adamus et al., 2024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7762657" y="4584036"/>
            <a:ext cx="2543354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 </a:t>
            </a:r>
          </a:p>
          <a:p>
            <a:pPr algn="ctr"/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3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 between precarity and CBs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766916" y="1794537"/>
            <a:ext cx="2543354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Adamus et al., 2024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7762657" y="4582708"/>
            <a:ext cx="2543354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Conspiracy </a:t>
            </a:r>
          </a:p>
          <a:p>
            <a:pPr algn="ctr"/>
            <a:r>
              <a:rPr lang="pl-PL" sz="2200" b="1" dirty="0"/>
              <a:t>beliefs</a:t>
            </a:r>
            <a:endParaRPr lang="en-GB" sz="2200" b="1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A5A41BAD-C3BF-4D70-A149-800630E4C15F}"/>
              </a:ext>
            </a:extLst>
          </p:cNvPr>
          <p:cNvSpPr txBox="1"/>
          <p:nvPr/>
        </p:nvSpPr>
        <p:spPr>
          <a:xfrm>
            <a:off x="766917" y="4586485"/>
            <a:ext cx="2543354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Experience of precarity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6" name="Rovná spojovacia šípka 5">
            <a:extLst>
              <a:ext uri="{FF2B5EF4-FFF2-40B4-BE49-F238E27FC236}">
                <a16:creationId xmlns:a16="http://schemas.microsoft.com/office/drawing/2014/main" id="{D8CD9609-0B86-46B9-9420-8AE5D6B93FAA}"/>
              </a:ext>
            </a:extLst>
          </p:cNvPr>
          <p:cNvCxnSpPr/>
          <p:nvPr/>
        </p:nvCxnSpPr>
        <p:spPr>
          <a:xfrm>
            <a:off x="3757491" y="5115455"/>
            <a:ext cx="3601844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56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 between precarity and CBs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766916" y="1794537"/>
            <a:ext cx="2543354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Adamus et al., 2024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7762657" y="4582708"/>
            <a:ext cx="2543354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Conspiracy </a:t>
            </a:r>
          </a:p>
          <a:p>
            <a:pPr algn="ctr"/>
            <a:r>
              <a:rPr lang="pl-PL" sz="2200" b="1" dirty="0"/>
              <a:t>beliefs</a:t>
            </a:r>
            <a:endParaRPr lang="en-GB" sz="2200" b="1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A5A41BAD-C3BF-4D70-A149-800630E4C15F}"/>
              </a:ext>
            </a:extLst>
          </p:cNvPr>
          <p:cNvSpPr txBox="1"/>
          <p:nvPr/>
        </p:nvSpPr>
        <p:spPr>
          <a:xfrm>
            <a:off x="766916" y="4582708"/>
            <a:ext cx="2543354" cy="100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Experience of precarity</a:t>
            </a:r>
            <a:endParaRPr lang="en-GB" sz="2200" b="1" dirty="0"/>
          </a:p>
        </p:txBody>
      </p:sp>
      <p:cxnSp>
        <p:nvCxnSpPr>
          <p:cNvPr id="6" name="Rovná spojovacia šípka 5">
            <a:extLst>
              <a:ext uri="{FF2B5EF4-FFF2-40B4-BE49-F238E27FC236}">
                <a16:creationId xmlns:a16="http://schemas.microsoft.com/office/drawing/2014/main" id="{D8CD9609-0B86-46B9-9420-8AE5D6B93FAA}"/>
              </a:ext>
            </a:extLst>
          </p:cNvPr>
          <p:cNvCxnSpPr/>
          <p:nvPr/>
        </p:nvCxnSpPr>
        <p:spPr>
          <a:xfrm>
            <a:off x="3757491" y="5115455"/>
            <a:ext cx="3601844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>
            <a:extLst>
              <a:ext uri="{FF2B5EF4-FFF2-40B4-BE49-F238E27FC236}">
                <a16:creationId xmlns:a16="http://schemas.microsoft.com/office/drawing/2014/main" id="{4209389B-49ED-48D3-A187-12AAC3D7E8DA}"/>
              </a:ext>
            </a:extLst>
          </p:cNvPr>
          <p:cNvSpPr txBox="1"/>
          <p:nvPr/>
        </p:nvSpPr>
        <p:spPr>
          <a:xfrm>
            <a:off x="4539325" y="2802537"/>
            <a:ext cx="2172929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Institutional </a:t>
            </a:r>
          </a:p>
          <a:p>
            <a:pPr algn="ctr"/>
            <a:r>
              <a:rPr lang="pl-PL" sz="2200" b="1" dirty="0">
                <a:solidFill>
                  <a:schemeClr val="bg1"/>
                </a:solidFill>
              </a:rPr>
              <a:t>trust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F7708CB8-1128-4C22-BF63-EDDE99D951D9}"/>
              </a:ext>
            </a:extLst>
          </p:cNvPr>
          <p:cNvCxnSpPr/>
          <p:nvPr/>
        </p:nvCxnSpPr>
        <p:spPr>
          <a:xfrm flipV="1">
            <a:off x="2379406" y="3381147"/>
            <a:ext cx="1917291" cy="1022554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D1DD90D6-A75A-41EE-8D0B-802BB9B9B779}"/>
              </a:ext>
            </a:extLst>
          </p:cNvPr>
          <p:cNvCxnSpPr/>
          <p:nvPr/>
        </p:nvCxnSpPr>
        <p:spPr>
          <a:xfrm>
            <a:off x="6954882" y="3394540"/>
            <a:ext cx="1892890" cy="1013871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43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</a:t>
            </a:r>
            <a:r>
              <a:rPr lang="pl-PL" b="1" dirty="0" smtClean="0">
                <a:solidFill>
                  <a:schemeClr val="tx2"/>
                </a:solidFill>
              </a:rPr>
              <a:t>relationships:</a:t>
            </a:r>
            <a:r>
              <a:rPr lang="pl-PL" b="1" dirty="0" smtClean="0">
                <a:solidFill>
                  <a:srgbClr val="C00000"/>
                </a:solidFill>
              </a:rPr>
              <a:t> </a:t>
            </a:r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Doom &amp; Gloom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52" y="1578362"/>
            <a:ext cx="5238448" cy="297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relationships: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Doom &amp; Gloom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375" y="1690688"/>
            <a:ext cx="5238448" cy="2975312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8732" y="3057832"/>
            <a:ext cx="8540645" cy="359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7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relationships: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Doom &amp; Gloom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lh7-us.googleusercontent.com/j2iLz1JfolUbqGrjs_p9IMGRyIWhwgjHNHCibzFRfDUxkvF5-7mSf-ne-0S2QScrsIrn9jzv-iqcJXYczaq0uEHqFGTwD4TZojPkVTF7De-yeQayFRAZcvkyJnsIUW7WNtStU6vsfTg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86" y="2294743"/>
            <a:ext cx="10842028" cy="36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15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relationships: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Doom &amp; Gloom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lh7-us.googleusercontent.com/j2iLz1JfolUbqGrjs_p9IMGRyIWhwgjHNHCibzFRfDUxkvF5-7mSf-ne-0S2QScrsIrn9jzv-iqcJXYczaq0uEHqFGTwD4TZojPkVTF7De-yeQayFRAZcvkyJnsIUW7WNtStU6vsfTg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86" y="2015612"/>
            <a:ext cx="10842028" cy="36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7-us.googleusercontent.com/4y940DETyJ9vfe9YRH9nI4RDoHoL0BDtBJ1TWwi3zN4lHaMHvsVK8FXW0FkLLaVuqScPGITiAniuqn5A6gZtRo-KfUgHJMdC61IsNBbl6H6uz7y_FqdKPFWLcePS9Wz95L5GWlPTVgw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86" y="2237407"/>
            <a:ext cx="10760421" cy="375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9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relationships: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Doom &amp; Gloom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lh7-us.googleusercontent.com/j2iLz1JfolUbqGrjs_p9IMGRyIWhwgjHNHCibzFRfDUxkvF5-7mSf-ne-0S2QScrsIrn9jzv-iqcJXYczaq0uEHqFGTwD4TZojPkVTF7De-yeQayFRAZcvkyJnsIUW7WNtStU6vsfTg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86" y="2015612"/>
            <a:ext cx="10842028" cy="36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7-us.googleusercontent.com/4y940DETyJ9vfe9YRH9nI4RDoHoL0BDtBJ1TWwi3zN4lHaMHvsVK8FXW0FkLLaVuqScPGITiAniuqn5A6gZtRo-KfUgHJMdC61IsNBbl6H6uz7y_FqdKPFWLcePS9Wz95L5GWlPTVgw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86" y="2237407"/>
            <a:ext cx="10760421" cy="375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>
            <a:extLst>
              <a:ext uri="{FF2B5EF4-FFF2-40B4-BE49-F238E27FC236}">
                <a16:creationId xmlns:a16="http://schemas.microsoft.com/office/drawing/2014/main" id="{6877E114-3CC1-463E-8CE3-AC932D21C7A5}"/>
              </a:ext>
            </a:extLst>
          </p:cNvPr>
          <p:cNvSpPr txBox="1"/>
          <p:nvPr/>
        </p:nvSpPr>
        <p:spPr>
          <a:xfrm>
            <a:off x="157315" y="1482673"/>
            <a:ext cx="4867071" cy="106182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chemeClr val="bg1"/>
                </a:solidFill>
              </a:rPr>
              <a:t>age, gender, education and subjective socio-economic status measured in the first wave of the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407626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Understaning the </a:t>
            </a:r>
            <a:r>
              <a:rPr lang="pl-PL" b="1" dirty="0" smtClean="0">
                <a:solidFill>
                  <a:schemeClr val="tx2"/>
                </a:solidFill>
              </a:rPr>
              <a:t>relationships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7762657" y="4582708"/>
            <a:ext cx="2543354" cy="100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Conspiracy </a:t>
            </a:r>
          </a:p>
          <a:p>
            <a:pPr algn="ctr"/>
            <a:r>
              <a:rPr lang="pl-PL" sz="2200" b="1" dirty="0"/>
              <a:t>beliefs</a:t>
            </a:r>
            <a:endParaRPr lang="en-GB" sz="2200" b="1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A5A41BAD-C3BF-4D70-A149-800630E4C15F}"/>
              </a:ext>
            </a:extLst>
          </p:cNvPr>
          <p:cNvSpPr txBox="1"/>
          <p:nvPr/>
        </p:nvSpPr>
        <p:spPr>
          <a:xfrm>
            <a:off x="766916" y="4582708"/>
            <a:ext cx="2543354" cy="100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/>
              <a:t>Experience of precarity</a:t>
            </a:r>
            <a:endParaRPr lang="en-GB" sz="2200" b="1" dirty="0"/>
          </a:p>
        </p:txBody>
      </p:sp>
      <p:cxnSp>
        <p:nvCxnSpPr>
          <p:cNvPr id="6" name="Rovná spojovacia šípka 5">
            <a:extLst>
              <a:ext uri="{FF2B5EF4-FFF2-40B4-BE49-F238E27FC236}">
                <a16:creationId xmlns:a16="http://schemas.microsoft.com/office/drawing/2014/main" id="{D8CD9609-0B86-46B9-9420-8AE5D6B93FAA}"/>
              </a:ext>
            </a:extLst>
          </p:cNvPr>
          <p:cNvCxnSpPr/>
          <p:nvPr/>
        </p:nvCxnSpPr>
        <p:spPr>
          <a:xfrm>
            <a:off x="3757491" y="5115455"/>
            <a:ext cx="3601844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>
            <a:extLst>
              <a:ext uri="{FF2B5EF4-FFF2-40B4-BE49-F238E27FC236}">
                <a16:creationId xmlns:a16="http://schemas.microsoft.com/office/drawing/2014/main" id="{4209389B-49ED-48D3-A187-12AAC3D7E8DA}"/>
              </a:ext>
            </a:extLst>
          </p:cNvPr>
          <p:cNvSpPr txBox="1"/>
          <p:nvPr/>
        </p:nvSpPr>
        <p:spPr>
          <a:xfrm>
            <a:off x="4539325" y="2802537"/>
            <a:ext cx="2172929" cy="1008000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Institutional </a:t>
            </a:r>
          </a:p>
          <a:p>
            <a:pPr algn="ctr"/>
            <a:r>
              <a:rPr lang="pl-PL" sz="2200" b="1" dirty="0">
                <a:solidFill>
                  <a:schemeClr val="bg1"/>
                </a:solidFill>
              </a:rPr>
              <a:t>trust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F7708CB8-1128-4C22-BF63-EDDE99D951D9}"/>
              </a:ext>
            </a:extLst>
          </p:cNvPr>
          <p:cNvCxnSpPr/>
          <p:nvPr/>
        </p:nvCxnSpPr>
        <p:spPr>
          <a:xfrm flipV="1">
            <a:off x="2379406" y="3381147"/>
            <a:ext cx="1917291" cy="1022554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D1DD90D6-A75A-41EE-8D0B-802BB9B9B779}"/>
              </a:ext>
            </a:extLst>
          </p:cNvPr>
          <p:cNvCxnSpPr/>
          <p:nvPr/>
        </p:nvCxnSpPr>
        <p:spPr>
          <a:xfrm>
            <a:off x="6954882" y="3394540"/>
            <a:ext cx="1892890" cy="1013871"/>
          </a:xfrm>
          <a:prstGeom prst="straightConnector1">
            <a:avLst/>
          </a:prstGeom>
          <a:ln w="635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0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8750711" y="3099047"/>
            <a:ext cx="2846439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Increased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non-normative </a:t>
            </a:r>
            <a:r>
              <a:rPr lang="en-GB" dirty="0" smtClean="0">
                <a:solidFill>
                  <a:schemeClr val="bg1"/>
                </a:solidFill>
              </a:rPr>
              <a:t>socio-political </a:t>
            </a:r>
            <a:r>
              <a:rPr lang="en-GB" dirty="0">
                <a:solidFill>
                  <a:schemeClr val="bg1"/>
                </a:solidFill>
              </a:rPr>
              <a:t>behaviour </a:t>
            </a:r>
          </a:p>
        </p:txBody>
      </p:sp>
      <p:cxnSp>
        <p:nvCxnSpPr>
          <p:cNvPr id="12" name="Rovná spojovacia šípka 11"/>
          <p:cNvCxnSpPr/>
          <p:nvPr/>
        </p:nvCxnSpPr>
        <p:spPr>
          <a:xfrm>
            <a:off x="10173930" y="2497393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356419" y="3210633"/>
            <a:ext cx="3028336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ESB</a:t>
            </a:r>
            <a:r>
              <a:rPr lang="pl-PL" dirty="0"/>
              <a:t> (epistemically suspect beliefs)</a:t>
            </a:r>
            <a:r>
              <a:rPr lang="en-GB" dirty="0"/>
              <a:t> cover a wide range of irrational, paranormal, conspiracy and pseudoscientific beliefs that contradict standard scientific and naturalistic views about the world and have potentially negative societal impact </a:t>
            </a: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1796845" y="2528776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662950" y="3506160"/>
            <a:ext cx="2278626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Conspiracy mentality </a:t>
            </a:r>
          </a:p>
          <a:p>
            <a:pPr algn="ctr"/>
            <a:r>
              <a:rPr lang="pl-PL" dirty="0"/>
              <a:t>conspiracy </a:t>
            </a:r>
            <a:r>
              <a:rPr lang="pl-PL" dirty="0" smtClean="0"/>
              <a:t>narratives</a:t>
            </a:r>
            <a:endParaRPr lang="pl-PL" dirty="0"/>
          </a:p>
          <a:p>
            <a:pPr algn="ctr"/>
            <a:r>
              <a:rPr lang="pl-PL" dirty="0"/>
              <a:t>Irrational </a:t>
            </a:r>
            <a:r>
              <a:rPr lang="pl-PL" dirty="0" smtClean="0"/>
              <a:t>beliefs</a:t>
            </a:r>
            <a:endParaRPr lang="en-GB" dirty="0"/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3660059" y="3967825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>
            <a:off x="3384755" y="2189364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4476135" y="1734932"/>
            <a:ext cx="2957051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Globally more than 20% of people believe in at least one COVID-related conspiracy</a:t>
            </a:r>
            <a:endParaRPr lang="en-GB" dirty="0"/>
          </a:p>
        </p:txBody>
      </p:sp>
      <p:cxnSp>
        <p:nvCxnSpPr>
          <p:cNvPr id="19" name="Rovná spojovacia šípka 18"/>
          <p:cNvCxnSpPr/>
          <p:nvPr/>
        </p:nvCxnSpPr>
        <p:spPr>
          <a:xfrm>
            <a:off x="7676536" y="2189364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8750711" y="1734932"/>
            <a:ext cx="2846439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Decreased science acceptance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8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Ľavá jednoduchá zátvorka 71"/>
          <p:cNvSpPr/>
          <p:nvPr/>
        </p:nvSpPr>
        <p:spPr>
          <a:xfrm rot="5400000">
            <a:off x="5775319" y="-971527"/>
            <a:ext cx="269706" cy="8308760"/>
          </a:xfrm>
          <a:prstGeom prst="leftBracket">
            <a:avLst>
              <a:gd name="adj" fmla="val 48622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8476" y="392312"/>
            <a:ext cx="9144000" cy="443860"/>
          </a:xfrm>
        </p:spPr>
        <p:txBody>
          <a:bodyPr>
            <a:noAutofit/>
          </a:bodyPr>
          <a:lstStyle/>
          <a:p>
            <a:pPr algn="l"/>
            <a:r>
              <a:rPr lang="pl-PL" sz="4000" b="1" dirty="0">
                <a:solidFill>
                  <a:schemeClr val="tx2"/>
                </a:solidFill>
              </a:rPr>
              <a:t>Understaning the relationships:</a:t>
            </a:r>
            <a:r>
              <a:rPr lang="pl-PL" sz="4000" b="1" dirty="0">
                <a:solidFill>
                  <a:srgbClr val="C00000"/>
                </a:solidFill>
              </a:rPr>
              <a:t> </a:t>
            </a:r>
            <a:r>
              <a:rPr lang="pl-PL" sz="4000" b="1" dirty="0" smtClean="0">
                <a:solidFill>
                  <a:schemeClr val="accent5">
                    <a:lumMod val="50000"/>
                  </a:schemeClr>
                </a:solidFill>
              </a:rPr>
              <a:t>LongiRepli</a:t>
            </a:r>
            <a:endParaRPr lang="sk-SK" sz="4000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983671" y="1524000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Precarity</a:t>
            </a:r>
            <a:r>
              <a:rPr lang="sk-SK" dirty="0"/>
              <a:t>                 T1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983671" y="3343518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Institutional</a:t>
            </a:r>
            <a:r>
              <a:rPr lang="sk-SK" dirty="0"/>
              <a:t>       trust T1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983671" y="5163036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Conspiracy</a:t>
            </a:r>
            <a:r>
              <a:rPr lang="sk-SK" dirty="0"/>
              <a:t>        </a:t>
            </a:r>
            <a:r>
              <a:rPr lang="sk-SK" dirty="0" err="1"/>
              <a:t>beliefs</a:t>
            </a:r>
            <a:r>
              <a:rPr lang="sk-SK" dirty="0"/>
              <a:t> T1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996871" y="1524000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Precarity</a:t>
            </a:r>
            <a:r>
              <a:rPr lang="sk-SK" dirty="0"/>
              <a:t>                 T2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996871" y="3343518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Institutional</a:t>
            </a:r>
            <a:r>
              <a:rPr lang="sk-SK" dirty="0"/>
              <a:t>       trust T2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4996871" y="5163036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Conspiracy</a:t>
            </a:r>
            <a:r>
              <a:rPr lang="sk-SK" dirty="0"/>
              <a:t>        </a:t>
            </a:r>
            <a:r>
              <a:rPr lang="sk-SK" dirty="0" err="1"/>
              <a:t>beliefs</a:t>
            </a:r>
            <a:r>
              <a:rPr lang="sk-SK" dirty="0"/>
              <a:t> T2 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9208653" y="1524000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Precarity</a:t>
            </a:r>
            <a:r>
              <a:rPr lang="sk-SK" dirty="0"/>
              <a:t>                 T3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9208653" y="3343518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Institutional</a:t>
            </a:r>
            <a:r>
              <a:rPr lang="sk-SK" dirty="0"/>
              <a:t>       trust T3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9208653" y="5163036"/>
            <a:ext cx="158865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/>
              <a:t>Conspiracy</a:t>
            </a:r>
            <a:r>
              <a:rPr lang="sk-SK" dirty="0"/>
              <a:t>        </a:t>
            </a:r>
            <a:r>
              <a:rPr lang="sk-SK" dirty="0" err="1"/>
              <a:t>beliefs</a:t>
            </a:r>
            <a:r>
              <a:rPr lang="sk-SK" dirty="0"/>
              <a:t> T3</a:t>
            </a:r>
          </a:p>
        </p:txBody>
      </p:sp>
      <p:sp>
        <p:nvSpPr>
          <p:cNvPr id="13" name="Ľavá jednoduchá zátvorka 12"/>
          <p:cNvSpPr/>
          <p:nvPr/>
        </p:nvSpPr>
        <p:spPr>
          <a:xfrm>
            <a:off x="637309" y="1764148"/>
            <a:ext cx="346362" cy="1874981"/>
          </a:xfrm>
          <a:prstGeom prst="leftBracket">
            <a:avLst>
              <a:gd name="adj" fmla="val 270668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Ľavá jednoduchá zátvorka 13"/>
          <p:cNvSpPr/>
          <p:nvPr/>
        </p:nvSpPr>
        <p:spPr>
          <a:xfrm>
            <a:off x="637309" y="3639129"/>
            <a:ext cx="346362" cy="1874981"/>
          </a:xfrm>
          <a:prstGeom prst="leftBracket">
            <a:avLst>
              <a:gd name="adj" fmla="val 270668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Ľavá jednoduchá zátvorka 14"/>
          <p:cNvSpPr/>
          <p:nvPr/>
        </p:nvSpPr>
        <p:spPr>
          <a:xfrm>
            <a:off x="233219" y="1745415"/>
            <a:ext cx="750452" cy="3768695"/>
          </a:xfrm>
          <a:prstGeom prst="leftBracket">
            <a:avLst>
              <a:gd name="adj" fmla="val 578632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Ľavá jednoduchá zátvorka 15"/>
          <p:cNvSpPr/>
          <p:nvPr/>
        </p:nvSpPr>
        <p:spPr>
          <a:xfrm rot="10800000">
            <a:off x="10785761" y="1764148"/>
            <a:ext cx="346362" cy="1874981"/>
          </a:xfrm>
          <a:prstGeom prst="leftBracket">
            <a:avLst>
              <a:gd name="adj" fmla="val 270668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Ľavá jednoduchá zátvorka 16"/>
          <p:cNvSpPr/>
          <p:nvPr/>
        </p:nvSpPr>
        <p:spPr>
          <a:xfrm rot="10800000">
            <a:off x="10785761" y="3639129"/>
            <a:ext cx="346362" cy="1874981"/>
          </a:xfrm>
          <a:prstGeom prst="leftBracket">
            <a:avLst>
              <a:gd name="adj" fmla="val 270668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Ľavá jednoduchá zátvorka 17"/>
          <p:cNvSpPr/>
          <p:nvPr/>
        </p:nvSpPr>
        <p:spPr>
          <a:xfrm rot="10800000">
            <a:off x="10797308" y="1745415"/>
            <a:ext cx="750452" cy="3768695"/>
          </a:xfrm>
          <a:prstGeom prst="leftBracket">
            <a:avLst>
              <a:gd name="adj" fmla="val 578632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0" name="Rovná spojovacia šípka 19"/>
          <p:cNvCxnSpPr>
            <a:stCxn id="4" idx="3"/>
            <a:endCxn id="7" idx="1"/>
          </p:cNvCxnSpPr>
          <p:nvPr/>
        </p:nvCxnSpPr>
        <p:spPr>
          <a:xfrm>
            <a:off x="2572326" y="1847166"/>
            <a:ext cx="2424545" cy="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>
            <a:stCxn id="5" idx="3"/>
            <a:endCxn id="8" idx="1"/>
          </p:cNvCxnSpPr>
          <p:nvPr/>
        </p:nvCxnSpPr>
        <p:spPr>
          <a:xfrm>
            <a:off x="2572326" y="3666684"/>
            <a:ext cx="2424545" cy="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ovacia šípka 23"/>
          <p:cNvCxnSpPr>
            <a:stCxn id="6" idx="3"/>
            <a:endCxn id="9" idx="1"/>
          </p:cNvCxnSpPr>
          <p:nvPr/>
        </p:nvCxnSpPr>
        <p:spPr>
          <a:xfrm>
            <a:off x="2572326" y="5486202"/>
            <a:ext cx="2424545" cy="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ovná spojovacia šípka 26"/>
          <p:cNvCxnSpPr>
            <a:stCxn id="7" idx="3"/>
            <a:endCxn id="10" idx="1"/>
          </p:cNvCxnSpPr>
          <p:nvPr/>
        </p:nvCxnSpPr>
        <p:spPr>
          <a:xfrm>
            <a:off x="6585526" y="1847166"/>
            <a:ext cx="2623127" cy="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>
            <a:stCxn id="8" idx="3"/>
            <a:endCxn id="11" idx="1"/>
          </p:cNvCxnSpPr>
          <p:nvPr/>
        </p:nvCxnSpPr>
        <p:spPr>
          <a:xfrm>
            <a:off x="6585526" y="3666684"/>
            <a:ext cx="2623127" cy="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ovacia šípka 32"/>
          <p:cNvCxnSpPr>
            <a:stCxn id="9" idx="3"/>
            <a:endCxn id="12" idx="1"/>
          </p:cNvCxnSpPr>
          <p:nvPr/>
        </p:nvCxnSpPr>
        <p:spPr>
          <a:xfrm>
            <a:off x="6585526" y="5486202"/>
            <a:ext cx="2623127" cy="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ovná spojovacia šípka 36"/>
          <p:cNvCxnSpPr>
            <a:stCxn id="4" idx="3"/>
            <a:endCxn id="8" idx="1"/>
          </p:cNvCxnSpPr>
          <p:nvPr/>
        </p:nvCxnSpPr>
        <p:spPr>
          <a:xfrm>
            <a:off x="2572326" y="1847166"/>
            <a:ext cx="2424545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Rovná spojovacia šípka 37"/>
          <p:cNvCxnSpPr>
            <a:stCxn id="4" idx="3"/>
            <a:endCxn id="9" idx="1"/>
          </p:cNvCxnSpPr>
          <p:nvPr/>
        </p:nvCxnSpPr>
        <p:spPr>
          <a:xfrm>
            <a:off x="2572326" y="1847166"/>
            <a:ext cx="2424545" cy="36390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ovná spojovacia šípka 40"/>
          <p:cNvCxnSpPr>
            <a:stCxn id="5" idx="3"/>
            <a:endCxn id="7" idx="1"/>
          </p:cNvCxnSpPr>
          <p:nvPr/>
        </p:nvCxnSpPr>
        <p:spPr>
          <a:xfrm flipV="1">
            <a:off x="2572326" y="1847166"/>
            <a:ext cx="2424545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Rovná spojovacia šípka 43"/>
          <p:cNvCxnSpPr>
            <a:stCxn id="5" idx="3"/>
            <a:endCxn id="9" idx="1"/>
          </p:cNvCxnSpPr>
          <p:nvPr/>
        </p:nvCxnSpPr>
        <p:spPr>
          <a:xfrm>
            <a:off x="2572326" y="3666684"/>
            <a:ext cx="2424545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Rovná spojovacia šípka 46"/>
          <p:cNvCxnSpPr>
            <a:stCxn id="6" idx="3"/>
            <a:endCxn id="8" idx="1"/>
          </p:cNvCxnSpPr>
          <p:nvPr/>
        </p:nvCxnSpPr>
        <p:spPr>
          <a:xfrm flipV="1">
            <a:off x="2572326" y="3666684"/>
            <a:ext cx="2424545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Rovná spojovacia šípka 49"/>
          <p:cNvCxnSpPr>
            <a:stCxn id="6" idx="3"/>
            <a:endCxn id="7" idx="1"/>
          </p:cNvCxnSpPr>
          <p:nvPr/>
        </p:nvCxnSpPr>
        <p:spPr>
          <a:xfrm flipV="1">
            <a:off x="2572326" y="1847166"/>
            <a:ext cx="2424545" cy="36390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Rovná spojovacia šípka 52"/>
          <p:cNvCxnSpPr>
            <a:endCxn id="11" idx="1"/>
          </p:cNvCxnSpPr>
          <p:nvPr/>
        </p:nvCxnSpPr>
        <p:spPr>
          <a:xfrm>
            <a:off x="6597073" y="1847166"/>
            <a:ext cx="2611580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Rovná spojovacia šípka 53"/>
          <p:cNvCxnSpPr>
            <a:endCxn id="12" idx="1"/>
          </p:cNvCxnSpPr>
          <p:nvPr/>
        </p:nvCxnSpPr>
        <p:spPr>
          <a:xfrm>
            <a:off x="6597073" y="1847166"/>
            <a:ext cx="2611580" cy="36390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Rovná spojovacia šípka 54"/>
          <p:cNvCxnSpPr>
            <a:endCxn id="10" idx="1"/>
          </p:cNvCxnSpPr>
          <p:nvPr/>
        </p:nvCxnSpPr>
        <p:spPr>
          <a:xfrm flipV="1">
            <a:off x="6597073" y="1847166"/>
            <a:ext cx="2611580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ovacia šípka 55"/>
          <p:cNvCxnSpPr>
            <a:endCxn id="12" idx="1"/>
          </p:cNvCxnSpPr>
          <p:nvPr/>
        </p:nvCxnSpPr>
        <p:spPr>
          <a:xfrm>
            <a:off x="6597073" y="3666684"/>
            <a:ext cx="2611580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Rovná spojovacia šípka 56"/>
          <p:cNvCxnSpPr>
            <a:endCxn id="11" idx="1"/>
          </p:cNvCxnSpPr>
          <p:nvPr/>
        </p:nvCxnSpPr>
        <p:spPr>
          <a:xfrm flipV="1">
            <a:off x="6597073" y="3666684"/>
            <a:ext cx="2611580" cy="18195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Rovná spojovacia šípka 57"/>
          <p:cNvCxnSpPr>
            <a:endCxn id="10" idx="1"/>
          </p:cNvCxnSpPr>
          <p:nvPr/>
        </p:nvCxnSpPr>
        <p:spPr>
          <a:xfrm flipV="1">
            <a:off x="6597073" y="1847166"/>
            <a:ext cx="2611580" cy="36390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BlokTextu 65"/>
          <p:cNvSpPr txBox="1"/>
          <p:nvPr/>
        </p:nvSpPr>
        <p:spPr>
          <a:xfrm>
            <a:off x="3276596" y="1700971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sx1 = .51***</a:t>
            </a:r>
          </a:p>
        </p:txBody>
      </p:sp>
      <p:sp>
        <p:nvSpPr>
          <p:cNvPr id="67" name="BlokTextu 66"/>
          <p:cNvSpPr txBox="1"/>
          <p:nvPr/>
        </p:nvSpPr>
        <p:spPr>
          <a:xfrm>
            <a:off x="7333674" y="1709993"/>
            <a:ext cx="1170710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sx2 = .54***</a:t>
            </a:r>
          </a:p>
        </p:txBody>
      </p:sp>
      <p:sp>
        <p:nvSpPr>
          <p:cNvPr id="68" name="BlokTextu 67"/>
          <p:cNvSpPr txBox="1"/>
          <p:nvPr/>
        </p:nvSpPr>
        <p:spPr>
          <a:xfrm>
            <a:off x="3168074" y="3535878"/>
            <a:ext cx="1224972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sm1 = .81***</a:t>
            </a:r>
          </a:p>
        </p:txBody>
      </p:sp>
      <p:sp>
        <p:nvSpPr>
          <p:cNvPr id="69" name="BlokTextu 68"/>
          <p:cNvSpPr txBox="1"/>
          <p:nvPr/>
        </p:nvSpPr>
        <p:spPr>
          <a:xfrm>
            <a:off x="7385628" y="3535878"/>
            <a:ext cx="1224972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sm2 = .54***</a:t>
            </a:r>
          </a:p>
        </p:txBody>
      </p:sp>
      <p:sp>
        <p:nvSpPr>
          <p:cNvPr id="70" name="BlokTextu 69"/>
          <p:cNvSpPr txBox="1"/>
          <p:nvPr/>
        </p:nvSpPr>
        <p:spPr>
          <a:xfrm>
            <a:off x="3165187" y="5376693"/>
            <a:ext cx="1224972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sy1 = .69***</a:t>
            </a:r>
          </a:p>
        </p:txBody>
      </p:sp>
      <p:sp>
        <p:nvSpPr>
          <p:cNvPr id="71" name="BlokTextu 70"/>
          <p:cNvSpPr txBox="1"/>
          <p:nvPr/>
        </p:nvSpPr>
        <p:spPr>
          <a:xfrm>
            <a:off x="7390823" y="5346086"/>
            <a:ext cx="1224972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sy2 = .52***</a:t>
            </a:r>
          </a:p>
        </p:txBody>
      </p:sp>
      <p:sp>
        <p:nvSpPr>
          <p:cNvPr id="75" name="BlokTextu 74"/>
          <p:cNvSpPr txBox="1"/>
          <p:nvPr/>
        </p:nvSpPr>
        <p:spPr>
          <a:xfrm rot="19422863">
            <a:off x="3756669" y="3943102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a3 = –.06*</a:t>
            </a:r>
          </a:p>
        </p:txBody>
      </p:sp>
      <p:sp>
        <p:nvSpPr>
          <p:cNvPr id="76" name="BlokTextu 75"/>
          <p:cNvSpPr txBox="1"/>
          <p:nvPr/>
        </p:nvSpPr>
        <p:spPr>
          <a:xfrm rot="2194091">
            <a:off x="3764804" y="3060725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dirty="0"/>
              <a:t>a1 = .00</a:t>
            </a:r>
          </a:p>
        </p:txBody>
      </p:sp>
      <p:sp>
        <p:nvSpPr>
          <p:cNvPr id="77" name="BlokTextu 76"/>
          <p:cNvSpPr txBox="1"/>
          <p:nvPr/>
        </p:nvSpPr>
        <p:spPr>
          <a:xfrm rot="19430043">
            <a:off x="3723140" y="2158532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b3 = –.11**</a:t>
            </a:r>
          </a:p>
        </p:txBody>
      </p:sp>
      <p:sp>
        <p:nvSpPr>
          <p:cNvPr id="78" name="BlokTextu 77"/>
          <p:cNvSpPr txBox="1"/>
          <p:nvPr/>
        </p:nvSpPr>
        <p:spPr>
          <a:xfrm rot="2386147">
            <a:off x="3737487" y="4860773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b1 = –.22***</a:t>
            </a:r>
          </a:p>
        </p:txBody>
      </p:sp>
      <p:sp>
        <p:nvSpPr>
          <p:cNvPr id="80" name="BlokTextu 79"/>
          <p:cNvSpPr txBox="1"/>
          <p:nvPr/>
        </p:nvSpPr>
        <p:spPr>
          <a:xfrm rot="3396850">
            <a:off x="2661714" y="2676871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c1 = –.05**</a:t>
            </a:r>
          </a:p>
        </p:txBody>
      </p:sp>
      <p:sp>
        <p:nvSpPr>
          <p:cNvPr id="81" name="BlokTextu 80"/>
          <p:cNvSpPr txBox="1"/>
          <p:nvPr/>
        </p:nvSpPr>
        <p:spPr>
          <a:xfrm rot="18361478">
            <a:off x="2638455" y="4413634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c3 = .10*</a:t>
            </a:r>
          </a:p>
        </p:txBody>
      </p:sp>
      <p:sp>
        <p:nvSpPr>
          <p:cNvPr id="82" name="BlokTextu 81"/>
          <p:cNvSpPr txBox="1"/>
          <p:nvPr/>
        </p:nvSpPr>
        <p:spPr>
          <a:xfrm rot="19544200">
            <a:off x="7946159" y="3991550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a4 = –.07**</a:t>
            </a:r>
          </a:p>
        </p:txBody>
      </p:sp>
      <p:sp>
        <p:nvSpPr>
          <p:cNvPr id="83" name="BlokTextu 82"/>
          <p:cNvSpPr txBox="1"/>
          <p:nvPr/>
        </p:nvSpPr>
        <p:spPr>
          <a:xfrm rot="2194091">
            <a:off x="8008012" y="3021784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dirty="0"/>
              <a:t>a2 = .01</a:t>
            </a:r>
          </a:p>
        </p:txBody>
      </p:sp>
      <p:sp>
        <p:nvSpPr>
          <p:cNvPr id="84" name="BlokTextu 83"/>
          <p:cNvSpPr txBox="1"/>
          <p:nvPr/>
        </p:nvSpPr>
        <p:spPr>
          <a:xfrm rot="19430043">
            <a:off x="7914912" y="2176631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dirty="0"/>
              <a:t>b4 = –.03</a:t>
            </a:r>
          </a:p>
        </p:txBody>
      </p:sp>
      <p:sp>
        <p:nvSpPr>
          <p:cNvPr id="85" name="BlokTextu 84"/>
          <p:cNvSpPr txBox="1"/>
          <p:nvPr/>
        </p:nvSpPr>
        <p:spPr>
          <a:xfrm rot="2053058">
            <a:off x="7882675" y="4848434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b2 = –.08***</a:t>
            </a:r>
          </a:p>
        </p:txBody>
      </p:sp>
      <p:sp>
        <p:nvSpPr>
          <p:cNvPr id="86" name="BlokTextu 85"/>
          <p:cNvSpPr txBox="1"/>
          <p:nvPr/>
        </p:nvSpPr>
        <p:spPr>
          <a:xfrm rot="3233691">
            <a:off x="6635406" y="2601915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dirty="0"/>
              <a:t>c2 = –.01</a:t>
            </a:r>
          </a:p>
        </p:txBody>
      </p:sp>
      <p:sp>
        <p:nvSpPr>
          <p:cNvPr id="87" name="BlokTextu 86"/>
          <p:cNvSpPr txBox="1"/>
          <p:nvPr/>
        </p:nvSpPr>
        <p:spPr>
          <a:xfrm rot="18321736">
            <a:off x="6602248" y="4488681"/>
            <a:ext cx="1116449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c4 = .08*</a:t>
            </a:r>
          </a:p>
        </p:txBody>
      </p:sp>
      <p:sp>
        <p:nvSpPr>
          <p:cNvPr id="59" name="Nadpis 1"/>
          <p:cNvSpPr txBox="1">
            <a:spLocks/>
          </p:cNvSpPr>
          <p:nvPr/>
        </p:nvSpPr>
        <p:spPr>
          <a:xfrm>
            <a:off x="1219198" y="868059"/>
            <a:ext cx="9144000" cy="4137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000" b="1" dirty="0"/>
              <a:t>Model fit:  x2(7) = 7.53, p = .376, CFI = 1.00, TLI = 1.00, RMSEA = .009, SRMR = .010 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678156" y="4435566"/>
            <a:ext cx="813220" cy="29238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sk-SK" sz="1300" b="1" dirty="0"/>
              <a:t>–.72***</a:t>
            </a:r>
          </a:p>
        </p:txBody>
      </p:sp>
      <p:sp>
        <p:nvSpPr>
          <p:cNvPr id="60" name="BlokTextu 59"/>
          <p:cNvSpPr txBox="1"/>
          <p:nvPr/>
        </p:nvSpPr>
        <p:spPr>
          <a:xfrm>
            <a:off x="154619" y="3483568"/>
            <a:ext cx="688567" cy="29238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sk-SK" sz="1300" b="1" dirty="0"/>
              <a:t>.17***</a:t>
            </a:r>
          </a:p>
        </p:txBody>
      </p:sp>
      <p:sp>
        <p:nvSpPr>
          <p:cNvPr id="61" name="BlokTextu 60"/>
          <p:cNvSpPr txBox="1"/>
          <p:nvPr/>
        </p:nvSpPr>
        <p:spPr>
          <a:xfrm>
            <a:off x="634279" y="2530677"/>
            <a:ext cx="688567" cy="29238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sk-SK" sz="1300" b="1" dirty="0"/>
              <a:t>–.11**</a:t>
            </a:r>
          </a:p>
        </p:txBody>
      </p:sp>
      <p:sp>
        <p:nvSpPr>
          <p:cNvPr id="62" name="BlokTextu 61"/>
          <p:cNvSpPr txBox="1"/>
          <p:nvPr/>
        </p:nvSpPr>
        <p:spPr>
          <a:xfrm>
            <a:off x="10446284" y="4444638"/>
            <a:ext cx="813220" cy="29238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sk-SK" sz="1300" b="1" dirty="0"/>
              <a:t>–.20***</a:t>
            </a:r>
          </a:p>
        </p:txBody>
      </p:sp>
      <p:sp>
        <p:nvSpPr>
          <p:cNvPr id="63" name="BlokTextu 62"/>
          <p:cNvSpPr txBox="1"/>
          <p:nvPr/>
        </p:nvSpPr>
        <p:spPr>
          <a:xfrm>
            <a:off x="11502150" y="3492640"/>
            <a:ext cx="688567" cy="29238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sk-SK" sz="1300" b="1" dirty="0"/>
              <a:t>.09**</a:t>
            </a:r>
          </a:p>
        </p:txBody>
      </p:sp>
      <p:sp>
        <p:nvSpPr>
          <p:cNvPr id="64" name="BlokTextu 63"/>
          <p:cNvSpPr txBox="1"/>
          <p:nvPr/>
        </p:nvSpPr>
        <p:spPr>
          <a:xfrm>
            <a:off x="10522476" y="2539749"/>
            <a:ext cx="688567" cy="29238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sk-SK" sz="1300" b="1" dirty="0"/>
              <a:t>–.08*</a:t>
            </a:r>
          </a:p>
        </p:txBody>
      </p:sp>
      <p:sp>
        <p:nvSpPr>
          <p:cNvPr id="65" name="Nadpis 1"/>
          <p:cNvSpPr txBox="1">
            <a:spLocks/>
          </p:cNvSpPr>
          <p:nvPr/>
        </p:nvSpPr>
        <p:spPr>
          <a:xfrm>
            <a:off x="1130948" y="6286615"/>
            <a:ext cx="9144000" cy="6044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000" dirty="0" err="1"/>
              <a:t>Indirect</a:t>
            </a:r>
            <a:r>
              <a:rPr lang="sk-SK" sz="2000" dirty="0"/>
              <a:t> </a:t>
            </a:r>
            <a:r>
              <a:rPr lang="sk-SK" sz="2000" b="1" dirty="0" err="1"/>
              <a:t>presumed</a:t>
            </a:r>
            <a:r>
              <a:rPr lang="sk-SK" sz="2000" dirty="0"/>
              <a:t> </a:t>
            </a:r>
            <a:r>
              <a:rPr lang="sk-SK" sz="2000" dirty="0" err="1"/>
              <a:t>longitudinal</a:t>
            </a:r>
            <a:r>
              <a:rPr lang="sk-SK" sz="2000" dirty="0"/>
              <a:t> </a:t>
            </a:r>
            <a:r>
              <a:rPr lang="sk-SK" sz="2000" dirty="0" err="1"/>
              <a:t>path</a:t>
            </a:r>
            <a:r>
              <a:rPr lang="sk-SK" sz="2000" dirty="0"/>
              <a:t>: a1*b2 = –.00, p = .96</a:t>
            </a:r>
          </a:p>
          <a:p>
            <a:r>
              <a:rPr lang="sk-SK" sz="2000" dirty="0" err="1"/>
              <a:t>Indirect</a:t>
            </a:r>
            <a:r>
              <a:rPr lang="sk-SK" sz="2000" dirty="0"/>
              <a:t> </a:t>
            </a:r>
            <a:r>
              <a:rPr lang="sk-SK" sz="2000" b="1" dirty="0" err="1"/>
              <a:t>opposite</a:t>
            </a:r>
            <a:r>
              <a:rPr lang="sk-SK" sz="2000" dirty="0"/>
              <a:t> </a:t>
            </a:r>
            <a:r>
              <a:rPr lang="sk-SK" sz="2000" dirty="0" err="1"/>
              <a:t>longitudinal</a:t>
            </a:r>
            <a:r>
              <a:rPr lang="sk-SK" sz="2000" dirty="0"/>
              <a:t> </a:t>
            </a:r>
            <a:r>
              <a:rPr lang="sk-SK" sz="2000" dirty="0" err="1"/>
              <a:t>path</a:t>
            </a:r>
            <a:r>
              <a:rPr lang="sk-SK" sz="2000" dirty="0"/>
              <a:t>: a3*b4 = .00, p = .40</a:t>
            </a:r>
          </a:p>
          <a:p>
            <a:endParaRPr lang="sk-SK" sz="2000" b="1" dirty="0"/>
          </a:p>
        </p:txBody>
      </p:sp>
      <p:sp>
        <p:nvSpPr>
          <p:cNvPr id="73" name="Ľavá jednoduchá zátvorka 72"/>
          <p:cNvSpPr/>
          <p:nvPr/>
        </p:nvSpPr>
        <p:spPr>
          <a:xfrm rot="16200000">
            <a:off x="5834725" y="1779312"/>
            <a:ext cx="195307" cy="8308760"/>
          </a:xfrm>
          <a:prstGeom prst="leftBracket">
            <a:avLst>
              <a:gd name="adj" fmla="val 48622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74" name="Rovná spojovacia šípka 73"/>
          <p:cNvCxnSpPr/>
          <p:nvPr/>
        </p:nvCxnSpPr>
        <p:spPr>
          <a:xfrm flipV="1">
            <a:off x="10086758" y="5805557"/>
            <a:ext cx="0" cy="1278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Ľavá jednoduchá zátvorka 78"/>
          <p:cNvSpPr/>
          <p:nvPr/>
        </p:nvSpPr>
        <p:spPr>
          <a:xfrm rot="5400000">
            <a:off x="5804175" y="-2779266"/>
            <a:ext cx="256404" cy="8308760"/>
          </a:xfrm>
          <a:prstGeom prst="leftBracket">
            <a:avLst>
              <a:gd name="adj" fmla="val 48622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88" name="Rovná spojovacia šípka 87"/>
          <p:cNvCxnSpPr/>
          <p:nvPr/>
        </p:nvCxnSpPr>
        <p:spPr>
          <a:xfrm rot="10800000" flipV="1">
            <a:off x="10082948" y="1405914"/>
            <a:ext cx="0" cy="1278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Rovná spojovacia šípka 88"/>
          <p:cNvCxnSpPr/>
          <p:nvPr/>
        </p:nvCxnSpPr>
        <p:spPr>
          <a:xfrm rot="10800000" flipV="1">
            <a:off x="10064552" y="3217531"/>
            <a:ext cx="0" cy="1278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BlokTextu 89"/>
          <p:cNvSpPr txBox="1"/>
          <p:nvPr/>
        </p:nvSpPr>
        <p:spPr>
          <a:xfrm>
            <a:off x="8790854" y="5933440"/>
            <a:ext cx="1170710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sy3 = .35***</a:t>
            </a:r>
          </a:p>
        </p:txBody>
      </p:sp>
      <p:sp>
        <p:nvSpPr>
          <p:cNvPr id="91" name="BlokTextu 90"/>
          <p:cNvSpPr txBox="1"/>
          <p:nvPr/>
        </p:nvSpPr>
        <p:spPr>
          <a:xfrm>
            <a:off x="5222148" y="2905082"/>
            <a:ext cx="1224972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sm3 = .34***</a:t>
            </a:r>
          </a:p>
        </p:txBody>
      </p:sp>
      <p:sp>
        <p:nvSpPr>
          <p:cNvPr id="92" name="BlokTextu 91"/>
          <p:cNvSpPr txBox="1"/>
          <p:nvPr/>
        </p:nvSpPr>
        <p:spPr>
          <a:xfrm>
            <a:off x="8197879" y="1139877"/>
            <a:ext cx="1170710" cy="2923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300" b="1" dirty="0"/>
              <a:t>sx3 = .21***</a:t>
            </a:r>
          </a:p>
        </p:txBody>
      </p:sp>
    </p:spTree>
    <p:extLst>
      <p:ext uri="{BB962C8B-B14F-4D97-AF65-F5344CB8AC3E}">
        <p14:creationId xmlns:p14="http://schemas.microsoft.com/office/powerpoint/2010/main" val="37537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</a:t>
            </a:r>
            <a:r>
              <a:rPr lang="pl-PL" b="1" dirty="0" smtClean="0">
                <a:solidFill>
                  <a:schemeClr val="tx2"/>
                </a:solidFill>
              </a:rPr>
              <a:t>social psychological reality of CBs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616381" cy="4351338"/>
          </a:xfrm>
        </p:spPr>
        <p:txBody>
          <a:bodyPr/>
          <a:lstStyle/>
          <a:p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41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</a:t>
            </a:r>
            <a:r>
              <a:rPr lang="pl-PL" b="1" dirty="0" smtClean="0">
                <a:solidFill>
                  <a:schemeClr val="tx2"/>
                </a:solidFill>
              </a:rPr>
              <a:t>social psychological reality of CBs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616381" cy="4351338"/>
          </a:xfrm>
        </p:spPr>
        <p:txBody>
          <a:bodyPr/>
          <a:lstStyle/>
          <a:p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en-GB" b="1" dirty="0" err="1" smtClean="0">
                <a:solidFill>
                  <a:schemeClr val="accent5">
                    <a:lumMod val="50000"/>
                  </a:schemeClr>
                </a:solidFill>
              </a:rPr>
              <a:t>ense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-making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processes and conspiracy mentality </a:t>
            </a:r>
            <a:r>
              <a:rPr lang="en-GB" dirty="0"/>
              <a:t>may be</a:t>
            </a:r>
            <a:r>
              <a:rPr lang="en-GB" b="1" dirty="0"/>
              <a:t>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an inherent aspect of human psychology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dirty="0"/>
              <a:t>but they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manifest</a:t>
            </a:r>
            <a:r>
              <a:rPr lang="en-GB" dirty="0"/>
              <a:t> themselves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more easily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under specific </a:t>
            </a:r>
            <a:r>
              <a:rPr lang="en-GB" b="1" dirty="0">
                <a:solidFill>
                  <a:srgbClr val="00B050"/>
                </a:solidFill>
              </a:rPr>
              <a:t>structural conditions</a:t>
            </a:r>
            <a:r>
              <a:rPr lang="en-GB" dirty="0"/>
              <a:t>. </a:t>
            </a:r>
          </a:p>
          <a:p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social psychological reality of CBs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616381" cy="4351338"/>
          </a:xfrm>
        </p:spPr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S</a:t>
            </a:r>
            <a:r>
              <a:rPr lang="en-GB" b="1" dirty="0" err="1" smtClean="0">
                <a:solidFill>
                  <a:srgbClr val="00B050"/>
                </a:solidFill>
              </a:rPr>
              <a:t>tructural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factors </a:t>
            </a:r>
            <a:r>
              <a:rPr lang="en-GB" dirty="0"/>
              <a:t>and their associations with </a:t>
            </a:r>
            <a:r>
              <a:rPr lang="en-GB" dirty="0">
                <a:solidFill>
                  <a:srgbClr val="00B050"/>
                </a:solidFill>
              </a:rPr>
              <a:t>individual characteristics </a:t>
            </a:r>
            <a:r>
              <a:rPr lang="en-GB" dirty="0"/>
              <a:t>and experiences of </a:t>
            </a:r>
            <a:r>
              <a:rPr lang="en-GB" dirty="0">
                <a:solidFill>
                  <a:srgbClr val="00B050"/>
                </a:solidFill>
              </a:rPr>
              <a:t>existential threats </a:t>
            </a:r>
            <a:r>
              <a:rPr lang="pl-PL" dirty="0"/>
              <a:t>would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open an interesting avenue for understanding the psychology of CBs and developing more effective anti-CBs interventions</a:t>
            </a:r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8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quality of democratic institutions and governance </a:t>
            </a:r>
            <a:endParaRPr lang="pl-P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4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quality of democratic institutions and governance </a:t>
            </a:r>
            <a:endParaRPr lang="pl-PL" dirty="0"/>
          </a:p>
          <a:p>
            <a:r>
              <a:rPr lang="en-GB" b="1" dirty="0">
                <a:solidFill>
                  <a:srgbClr val="C00000"/>
                </a:solidFill>
              </a:rPr>
              <a:t>corruption</a:t>
            </a:r>
            <a:r>
              <a:rPr lang="en-GB" dirty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28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quality of democratic institutions and governance </a:t>
            </a:r>
            <a:endParaRPr lang="pl-PL" dirty="0"/>
          </a:p>
          <a:p>
            <a:r>
              <a:rPr lang="en-GB" dirty="0"/>
              <a:t>corruption </a:t>
            </a:r>
            <a:endParaRPr lang="pl-PL" dirty="0"/>
          </a:p>
          <a:p>
            <a:r>
              <a:rPr lang="en-GB" b="1" dirty="0">
                <a:solidFill>
                  <a:srgbClr val="C00000"/>
                </a:solidFill>
              </a:rPr>
              <a:t>socioeconomic inequality </a:t>
            </a:r>
            <a:endParaRPr lang="pl-P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5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quality of democratic institutions and governance </a:t>
            </a:r>
            <a:endParaRPr lang="pl-PL" dirty="0"/>
          </a:p>
          <a:p>
            <a:r>
              <a:rPr lang="en-GB" dirty="0"/>
              <a:t>corruption </a:t>
            </a:r>
            <a:endParaRPr lang="pl-PL" dirty="0"/>
          </a:p>
          <a:p>
            <a:r>
              <a:rPr lang="en-GB" dirty="0"/>
              <a:t>socioeconomic inequality </a:t>
            </a:r>
            <a:endParaRPr lang="pl-PL" dirty="0"/>
          </a:p>
          <a:p>
            <a:r>
              <a:rPr lang="en-GB" b="1" dirty="0">
                <a:solidFill>
                  <a:srgbClr val="C00000"/>
                </a:solidFill>
              </a:rPr>
              <a:t>economic development and GDP per capita </a:t>
            </a:r>
            <a:endParaRPr lang="pl-P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7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quality of democratic institutions and governance </a:t>
            </a:r>
            <a:endParaRPr lang="pl-PL" dirty="0"/>
          </a:p>
          <a:p>
            <a:r>
              <a:rPr lang="en-GB" dirty="0"/>
              <a:t>corruption </a:t>
            </a:r>
            <a:endParaRPr lang="pl-PL" dirty="0"/>
          </a:p>
          <a:p>
            <a:r>
              <a:rPr lang="en-GB" dirty="0"/>
              <a:t>socioeconomic inequality </a:t>
            </a:r>
            <a:endParaRPr lang="pl-PL" dirty="0"/>
          </a:p>
          <a:p>
            <a:r>
              <a:rPr lang="en-GB" dirty="0"/>
              <a:t>economic development and GDP per capita </a:t>
            </a:r>
            <a:endParaRPr lang="pl-PL" dirty="0"/>
          </a:p>
          <a:p>
            <a:r>
              <a:rPr lang="pl-PL" b="1" dirty="0">
                <a:solidFill>
                  <a:srgbClr val="C00000"/>
                </a:solidFill>
              </a:rPr>
              <a:t>p</a:t>
            </a:r>
            <a:r>
              <a:rPr lang="en-GB" b="1" dirty="0" err="1">
                <a:solidFill>
                  <a:srgbClr val="C00000"/>
                </a:solidFill>
              </a:rPr>
              <a:t>recarity</a:t>
            </a:r>
            <a:r>
              <a:rPr lang="pl-PL" b="1" dirty="0">
                <a:solidFill>
                  <a:srgbClr val="C00000"/>
                </a:solidFill>
              </a:rPr>
              <a:t> and economic anxiety</a:t>
            </a:r>
            <a:r>
              <a:rPr lang="en-GB" dirty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512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quality of democratic institutions and governance </a:t>
            </a:r>
            <a:endParaRPr lang="pl-PL" dirty="0"/>
          </a:p>
          <a:p>
            <a:r>
              <a:rPr lang="en-GB" dirty="0"/>
              <a:t>corruption </a:t>
            </a:r>
            <a:endParaRPr lang="pl-PL" dirty="0"/>
          </a:p>
          <a:p>
            <a:r>
              <a:rPr lang="en-GB" dirty="0"/>
              <a:t>socioeconomic inequality </a:t>
            </a:r>
            <a:endParaRPr lang="pl-PL" dirty="0"/>
          </a:p>
          <a:p>
            <a:r>
              <a:rPr lang="en-GB" dirty="0"/>
              <a:t>economic development and GDP per capita </a:t>
            </a:r>
            <a:endParaRPr lang="pl-PL" dirty="0"/>
          </a:p>
          <a:p>
            <a:r>
              <a:rPr lang="en-GB" dirty="0"/>
              <a:t>precarity </a:t>
            </a:r>
            <a:r>
              <a:rPr lang="pl-PL" dirty="0"/>
              <a:t>and economic anxiety</a:t>
            </a:r>
          </a:p>
          <a:p>
            <a:r>
              <a:rPr lang="en-GB" b="1" dirty="0">
                <a:solidFill>
                  <a:srgbClr val="C00000"/>
                </a:solidFill>
              </a:rPr>
              <a:t>institutional trust </a:t>
            </a:r>
            <a:endParaRPr lang="pl-P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58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Definitions: conspiracy and epistemically suspect beliefs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00548" y="1920973"/>
            <a:ext cx="2192593" cy="519351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Surge of ESB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8750711" y="3099047"/>
            <a:ext cx="2846439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Increased</a:t>
            </a:r>
            <a:r>
              <a:rPr lang="en-GB" dirty="0" smtClean="0"/>
              <a:t> </a:t>
            </a:r>
            <a:r>
              <a:rPr lang="en-GB" dirty="0"/>
              <a:t>non-normative </a:t>
            </a:r>
            <a:r>
              <a:rPr lang="en-GB" dirty="0" smtClean="0"/>
              <a:t>socio-political </a:t>
            </a:r>
            <a:r>
              <a:rPr lang="en-GB" dirty="0"/>
              <a:t>behaviour 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8750711" y="4507407"/>
            <a:ext cx="2846439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Prejudice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against certain social groups </a:t>
            </a:r>
          </a:p>
        </p:txBody>
      </p:sp>
      <p:cxnSp>
        <p:nvCxnSpPr>
          <p:cNvPr id="11" name="Rovná spojovacia šípka 10"/>
          <p:cNvCxnSpPr/>
          <p:nvPr/>
        </p:nvCxnSpPr>
        <p:spPr>
          <a:xfrm>
            <a:off x="10166557" y="3897808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10173930" y="2497393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356419" y="3210633"/>
            <a:ext cx="3028336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ESB</a:t>
            </a:r>
            <a:r>
              <a:rPr lang="pl-PL" dirty="0"/>
              <a:t> (epistemically suspect beliefs)</a:t>
            </a:r>
            <a:r>
              <a:rPr lang="en-GB" dirty="0"/>
              <a:t> cover a wide range of irrational, paranormal, conspiracy and pseudoscientific beliefs that contradict standard scientific and naturalistic views about the world and have potentially negative societal impact </a:t>
            </a:r>
          </a:p>
        </p:txBody>
      </p:sp>
      <p:cxnSp>
        <p:nvCxnSpPr>
          <p:cNvPr id="14" name="Rovná spojovacia šípka 13"/>
          <p:cNvCxnSpPr/>
          <p:nvPr/>
        </p:nvCxnSpPr>
        <p:spPr>
          <a:xfrm>
            <a:off x="1796845" y="2528776"/>
            <a:ext cx="0" cy="5702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662950" y="3506160"/>
            <a:ext cx="2278626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Conspiracy mentality </a:t>
            </a:r>
          </a:p>
          <a:p>
            <a:pPr algn="ctr"/>
            <a:r>
              <a:rPr lang="pl-PL" dirty="0"/>
              <a:t>conspiracy </a:t>
            </a:r>
            <a:r>
              <a:rPr lang="pl-PL" dirty="0" smtClean="0"/>
              <a:t>narratives</a:t>
            </a:r>
            <a:endParaRPr lang="pl-PL" dirty="0"/>
          </a:p>
          <a:p>
            <a:pPr algn="ctr"/>
            <a:r>
              <a:rPr lang="pl-PL" dirty="0"/>
              <a:t>Irrational </a:t>
            </a:r>
            <a:r>
              <a:rPr lang="pl-PL" dirty="0" smtClean="0"/>
              <a:t>beliefs</a:t>
            </a:r>
            <a:endParaRPr lang="en-GB" dirty="0"/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3660059" y="3967825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>
            <a:off x="3384755" y="2189364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4476135" y="1734932"/>
            <a:ext cx="2957051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Globally more than 20% of people believe in at least one COVID-related conspiracy</a:t>
            </a:r>
            <a:endParaRPr lang="en-GB" dirty="0"/>
          </a:p>
        </p:txBody>
      </p:sp>
      <p:cxnSp>
        <p:nvCxnSpPr>
          <p:cNvPr id="19" name="Rovná spojovacia šípka 18"/>
          <p:cNvCxnSpPr/>
          <p:nvPr/>
        </p:nvCxnSpPr>
        <p:spPr>
          <a:xfrm>
            <a:off x="7676536" y="2189364"/>
            <a:ext cx="7275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8750711" y="1734932"/>
            <a:ext cx="2846439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Decreased science acceptance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7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quality of democratic institutions and governance</a:t>
            </a:r>
            <a:endParaRPr lang="pl-PL" dirty="0"/>
          </a:p>
          <a:p>
            <a:r>
              <a:rPr lang="en-GB" dirty="0"/>
              <a:t>corruption</a:t>
            </a:r>
            <a:endParaRPr lang="pl-PL" dirty="0"/>
          </a:p>
          <a:p>
            <a:r>
              <a:rPr lang="en-GB" dirty="0"/>
              <a:t>socioeconomic inequality</a:t>
            </a:r>
            <a:endParaRPr lang="pl-PL" dirty="0"/>
          </a:p>
          <a:p>
            <a:r>
              <a:rPr lang="en-GB" dirty="0"/>
              <a:t>economic development and GDP per capita </a:t>
            </a:r>
            <a:endParaRPr lang="pl-PL" dirty="0"/>
          </a:p>
          <a:p>
            <a:r>
              <a:rPr lang="en-GB" dirty="0"/>
              <a:t>precarity </a:t>
            </a:r>
            <a:r>
              <a:rPr lang="pl-PL" dirty="0"/>
              <a:t>and economic anxiety</a:t>
            </a:r>
          </a:p>
          <a:p>
            <a:r>
              <a:rPr lang="en-GB" dirty="0"/>
              <a:t>institutional trust </a:t>
            </a:r>
            <a:endParaRPr lang="pl-PL" dirty="0"/>
          </a:p>
          <a:p>
            <a:r>
              <a:rPr lang="en-GB" b="1" dirty="0">
                <a:solidFill>
                  <a:srgbClr val="C00000"/>
                </a:solidFill>
              </a:rPr>
              <a:t>anomie</a:t>
            </a:r>
          </a:p>
        </p:txBody>
      </p:sp>
    </p:spTree>
    <p:extLst>
      <p:ext uri="{BB962C8B-B14F-4D97-AF65-F5344CB8AC3E}">
        <p14:creationId xmlns:p14="http://schemas.microsoft.com/office/powerpoint/2010/main" val="22729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quality of democratic institutions and governance</a:t>
            </a:r>
            <a:endParaRPr lang="pl-PL" dirty="0"/>
          </a:p>
          <a:p>
            <a:r>
              <a:rPr lang="en-GB" dirty="0"/>
              <a:t>corruption</a:t>
            </a:r>
            <a:endParaRPr lang="pl-PL" dirty="0"/>
          </a:p>
          <a:p>
            <a:r>
              <a:rPr lang="en-GB" dirty="0"/>
              <a:t>socioeconomic inequality</a:t>
            </a:r>
            <a:endParaRPr lang="pl-PL" dirty="0"/>
          </a:p>
          <a:p>
            <a:r>
              <a:rPr lang="en-GB" dirty="0"/>
              <a:t>economic development and GDP per capita </a:t>
            </a:r>
            <a:endParaRPr lang="pl-PL" dirty="0"/>
          </a:p>
          <a:p>
            <a:r>
              <a:rPr lang="en-GB" dirty="0"/>
              <a:t>precarity </a:t>
            </a:r>
            <a:r>
              <a:rPr lang="pl-PL" dirty="0"/>
              <a:t>and economic anxiety</a:t>
            </a:r>
          </a:p>
          <a:p>
            <a:r>
              <a:rPr lang="en-GB" dirty="0"/>
              <a:t>institutional trust </a:t>
            </a:r>
            <a:endParaRPr lang="pl-PL" dirty="0"/>
          </a:p>
          <a:p>
            <a:r>
              <a:rPr lang="en-GB" dirty="0"/>
              <a:t>anomie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e.g., </a:t>
            </a:r>
            <a:r>
              <a:rPr lang="en-GB" dirty="0" err="1"/>
              <a:t>Alper</a:t>
            </a:r>
            <a:r>
              <a:rPr lang="en-GB" dirty="0"/>
              <a:t>, 2023; </a:t>
            </a:r>
            <a:r>
              <a:rPr lang="en-GB" dirty="0" err="1"/>
              <a:t>Cordonier</a:t>
            </a:r>
            <a:r>
              <a:rPr lang="en-GB" dirty="0"/>
              <a:t> et al., 2021; Hornsey et al., 2023; Hornsey &amp; Pearson, 2022; </a:t>
            </a:r>
            <a:r>
              <a:rPr lang="en-GB" dirty="0" err="1"/>
              <a:t>Jetten</a:t>
            </a:r>
            <a:r>
              <a:rPr lang="en-GB" dirty="0"/>
              <a:t> et al., 2022)</a:t>
            </a:r>
          </a:p>
        </p:txBody>
      </p:sp>
    </p:spTree>
    <p:extLst>
      <p:ext uri="{BB962C8B-B14F-4D97-AF65-F5344CB8AC3E}">
        <p14:creationId xmlns:p14="http://schemas.microsoft.com/office/powerpoint/2010/main" val="31791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quality of democratic institutions and governance</a:t>
            </a:r>
            <a:endParaRPr lang="pl-PL" dirty="0"/>
          </a:p>
          <a:p>
            <a:r>
              <a:rPr lang="en-GB" dirty="0"/>
              <a:t>corruption</a:t>
            </a:r>
            <a:endParaRPr lang="pl-PL" dirty="0"/>
          </a:p>
          <a:p>
            <a:r>
              <a:rPr lang="en-GB" dirty="0"/>
              <a:t>socioeconomic inequality</a:t>
            </a:r>
            <a:endParaRPr lang="pl-PL" dirty="0"/>
          </a:p>
          <a:p>
            <a:r>
              <a:rPr lang="en-GB" dirty="0"/>
              <a:t>economic development and GDP per capita </a:t>
            </a:r>
            <a:endParaRPr lang="pl-PL" dirty="0"/>
          </a:p>
          <a:p>
            <a:r>
              <a:rPr lang="en-GB" b="1" dirty="0">
                <a:solidFill>
                  <a:srgbClr val="C00000"/>
                </a:solidFill>
              </a:rPr>
              <a:t>precarity </a:t>
            </a:r>
            <a:r>
              <a:rPr lang="pl-PL" b="1" dirty="0">
                <a:solidFill>
                  <a:srgbClr val="C00000"/>
                </a:solidFill>
              </a:rPr>
              <a:t>and economic anxiety</a:t>
            </a:r>
          </a:p>
          <a:p>
            <a:r>
              <a:rPr lang="en-GB" dirty="0"/>
              <a:t>institutional trust </a:t>
            </a:r>
            <a:endParaRPr lang="pl-PL" dirty="0"/>
          </a:p>
          <a:p>
            <a:r>
              <a:rPr lang="en-GB" dirty="0"/>
              <a:t>anomie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e.g., </a:t>
            </a:r>
            <a:r>
              <a:rPr lang="en-GB" dirty="0" err="1"/>
              <a:t>Alper</a:t>
            </a:r>
            <a:r>
              <a:rPr lang="en-GB" dirty="0"/>
              <a:t>, 2023; </a:t>
            </a:r>
            <a:r>
              <a:rPr lang="en-GB" dirty="0" err="1"/>
              <a:t>Cordonier</a:t>
            </a:r>
            <a:r>
              <a:rPr lang="en-GB" dirty="0"/>
              <a:t> et al., 2021; Hornsey et al., 2023; Hornsey &amp; Pearson, 2022; </a:t>
            </a:r>
            <a:r>
              <a:rPr lang="en-GB" dirty="0" err="1"/>
              <a:t>Jetten</a:t>
            </a:r>
            <a:r>
              <a:rPr lang="en-GB" dirty="0"/>
              <a:t> et al., 2022)</a:t>
            </a:r>
          </a:p>
        </p:txBody>
      </p:sp>
    </p:spTree>
    <p:extLst>
      <p:ext uri="{BB962C8B-B14F-4D97-AF65-F5344CB8AC3E}">
        <p14:creationId xmlns:p14="http://schemas.microsoft.com/office/powerpoint/2010/main" val="98256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Structural factors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quality of democratic institutions and governance</a:t>
            </a:r>
            <a:endParaRPr lang="pl-PL" dirty="0"/>
          </a:p>
          <a:p>
            <a:r>
              <a:rPr lang="en-GB" dirty="0"/>
              <a:t>corruption</a:t>
            </a:r>
            <a:endParaRPr lang="pl-PL" dirty="0"/>
          </a:p>
          <a:p>
            <a:r>
              <a:rPr lang="en-GB" dirty="0"/>
              <a:t>socioeconomic inequality</a:t>
            </a:r>
            <a:endParaRPr lang="pl-PL" dirty="0"/>
          </a:p>
          <a:p>
            <a:r>
              <a:rPr lang="en-GB" dirty="0"/>
              <a:t>economic development and GDP per capita </a:t>
            </a:r>
            <a:endParaRPr lang="pl-PL" dirty="0"/>
          </a:p>
          <a:p>
            <a:r>
              <a:rPr lang="en-GB" b="1" dirty="0">
                <a:solidFill>
                  <a:srgbClr val="C00000"/>
                </a:solidFill>
              </a:rPr>
              <a:t>precarity </a:t>
            </a:r>
            <a:r>
              <a:rPr lang="pl-PL" b="1" dirty="0">
                <a:solidFill>
                  <a:srgbClr val="C00000"/>
                </a:solidFill>
              </a:rPr>
              <a:t>and economic anxiety</a:t>
            </a:r>
          </a:p>
          <a:p>
            <a:r>
              <a:rPr lang="en-GB" b="1" dirty="0">
                <a:solidFill>
                  <a:srgbClr val="C00000"/>
                </a:solidFill>
              </a:rPr>
              <a:t>institutional trust </a:t>
            </a:r>
            <a:endParaRPr lang="pl-PL" b="1" dirty="0">
              <a:solidFill>
                <a:srgbClr val="C00000"/>
              </a:solidFill>
            </a:endParaRPr>
          </a:p>
          <a:p>
            <a:r>
              <a:rPr lang="en-GB" dirty="0"/>
              <a:t>anomie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e.g., </a:t>
            </a:r>
            <a:r>
              <a:rPr lang="en-GB" dirty="0" err="1"/>
              <a:t>Alper</a:t>
            </a:r>
            <a:r>
              <a:rPr lang="en-GB" dirty="0"/>
              <a:t>, 2023; </a:t>
            </a:r>
            <a:r>
              <a:rPr lang="en-GB" dirty="0" err="1"/>
              <a:t>Cordonier</a:t>
            </a:r>
            <a:r>
              <a:rPr lang="en-GB" dirty="0"/>
              <a:t> et al., 2021; Hornsey et al., 2023; Hornsey &amp; Pearson, 2022; </a:t>
            </a:r>
            <a:r>
              <a:rPr lang="en-GB" dirty="0" err="1"/>
              <a:t>Jetten</a:t>
            </a:r>
            <a:r>
              <a:rPr lang="en-GB" dirty="0"/>
              <a:t> et al., 2022)</a:t>
            </a:r>
          </a:p>
        </p:txBody>
      </p:sp>
    </p:spTree>
    <p:extLst>
      <p:ext uri="{BB962C8B-B14F-4D97-AF65-F5344CB8AC3E}">
        <p14:creationId xmlns:p14="http://schemas.microsoft.com/office/powerpoint/2010/main" val="8301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</a:t>
            </a:r>
            <a:r>
              <a:rPr lang="pl-PL" b="1" dirty="0" smtClean="0">
                <a:solidFill>
                  <a:schemeClr val="tx2"/>
                </a:solidFill>
              </a:rPr>
              <a:t>outline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8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67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Structural-level factors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7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110799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Subjective appraisal of structural </a:t>
            </a:r>
            <a:r>
              <a:rPr lang="pl-PL" sz="2200" b="1" dirty="0">
                <a:solidFill>
                  <a:schemeClr val="bg1"/>
                </a:solidFill>
              </a:rPr>
              <a:t>factors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73742" y="6279764"/>
            <a:ext cx="2192593" cy="430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Structural factors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170038" y="561362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64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The outline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70039" y="2172929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Individual-level factors</a:t>
            </a:r>
            <a:endParaRPr lang="en-GB" sz="22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170039" y="4409768"/>
            <a:ext cx="2192593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Structural-level factors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142568" y="5845905"/>
            <a:ext cx="2192593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Subjective appraisal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041058" y="3296036"/>
            <a:ext cx="2192593" cy="7694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/>
              <a:t>Existential </a:t>
            </a:r>
          </a:p>
          <a:p>
            <a:pPr algn="ctr"/>
            <a:r>
              <a:rPr lang="pl-PL" sz="2200" b="1" dirty="0"/>
              <a:t>threats</a:t>
            </a:r>
            <a:endParaRPr lang="en-GB" sz="22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998543" y="3164769"/>
            <a:ext cx="2192593" cy="1081980"/>
          </a:xfrm>
          <a:prstGeom prst="ellipse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>
                <a:solidFill>
                  <a:schemeClr val="bg1"/>
                </a:solidFill>
              </a:rPr>
              <a:t>Conspiracy</a:t>
            </a:r>
            <a:r>
              <a:rPr lang="pl-PL" sz="2200" dirty="0">
                <a:solidFill>
                  <a:schemeClr val="bg1"/>
                </a:solidFill>
              </a:rPr>
              <a:t> </a:t>
            </a:r>
            <a:r>
              <a:rPr lang="pl-PL" sz="2200" b="1" dirty="0">
                <a:solidFill>
                  <a:schemeClr val="bg1"/>
                </a:solidFill>
              </a:rPr>
              <a:t>beliefs</a:t>
            </a:r>
            <a:endParaRPr lang="en-GB" sz="2200" b="1" dirty="0">
              <a:solidFill>
                <a:schemeClr val="bg1"/>
              </a:solidFill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6449961" y="3619201"/>
            <a:ext cx="14256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483496" y="2210247"/>
            <a:ext cx="4846465" cy="991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3483496" y="3992973"/>
            <a:ext cx="4746104" cy="995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 flipV="1">
            <a:off x="1386348" y="5171768"/>
            <a:ext cx="609600" cy="570271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3362632" y="4010190"/>
            <a:ext cx="599768" cy="313556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3410353" y="2830664"/>
            <a:ext cx="599768" cy="4011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7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3524</Words>
  <Application>Microsoft Office PowerPoint</Application>
  <PresentationFormat>Širokouhlá</PresentationFormat>
  <Paragraphs>592</Paragraphs>
  <Slides>108</Slides>
  <Notes>15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108</vt:i4>
      </vt:variant>
    </vt:vector>
  </HeadingPairs>
  <TitlesOfParts>
    <vt:vector size="112" baseType="lpstr">
      <vt:lpstr>Arial</vt:lpstr>
      <vt:lpstr>Calibri</vt:lpstr>
      <vt:lpstr>Calibri Light</vt:lpstr>
      <vt:lpstr>Motív balíka Office</vt:lpstr>
      <vt:lpstr>The social-psychological reality of conspiracy beliefs: How the sense of precarity and adherence to conspiracy beliefs are intertwined</vt:lpstr>
      <vt:lpstr>Definitions: conspiracy and epistemically suspect beliefs</vt:lpstr>
      <vt:lpstr>Definitions: conspiracy and epistemically suspect beliefs</vt:lpstr>
      <vt:lpstr>Definitions: conspiracy and epistemically suspect beliefs</vt:lpstr>
      <vt:lpstr>Definitions: conspiracy and epistemically suspect beliefs</vt:lpstr>
      <vt:lpstr>Definitions: conspiracy and epistemically suspect beliefs</vt:lpstr>
      <vt:lpstr>Definitions: conspiracy and epistemically suspect beliefs</vt:lpstr>
      <vt:lpstr>Definitions: conspiracy and epistemically suspect beliefs</vt:lpstr>
      <vt:lpstr>Definitions: conspiracy and epistemically suspect beliefs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Conspiracy beliefs, theories, mentality and  real-life conspiracies</vt:lpstr>
      <vt:lpstr>Antecedents of CBs</vt:lpstr>
      <vt:lpstr>Antecedents of CBs</vt:lpstr>
      <vt:lpstr>Antecedents of CBs</vt:lpstr>
      <vt:lpstr>Antecedents of CBs</vt:lpstr>
      <vt:lpstr>Antecedents of CBs</vt:lpstr>
      <vt:lpstr>Antecedents of CBs</vt:lpstr>
      <vt:lpstr>Antecedents of CBs</vt:lpstr>
      <vt:lpstr>Structural factors</vt:lpstr>
      <vt:lpstr>Structural factors</vt:lpstr>
      <vt:lpstr>Structural factors</vt:lpstr>
      <vt:lpstr>Structural factors</vt:lpstr>
      <vt:lpstr>Structural factors</vt:lpstr>
      <vt:lpstr>Structural factors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Definitions: precarity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Why should precarity be associated with CBs?</vt:lpstr>
      <vt:lpstr>Understaning the relationships between precarity and CBs</vt:lpstr>
      <vt:lpstr>Understaning the relationships between precarity and CBs</vt:lpstr>
      <vt:lpstr>Understaning the relationships between precarity and CBs</vt:lpstr>
      <vt:lpstr>Understaning the relationships between precarity and CBs</vt:lpstr>
      <vt:lpstr>Understaning the relationships between precarity and CBs</vt:lpstr>
      <vt:lpstr>Understaning the relationships between precarity and CBs</vt:lpstr>
      <vt:lpstr>Understaning the relationships: Doom &amp; Gloom</vt:lpstr>
      <vt:lpstr>Understaning the relationships: Doom &amp; Gloom</vt:lpstr>
      <vt:lpstr>Understaning the relationships: Doom &amp; Gloom</vt:lpstr>
      <vt:lpstr>Understaning the relationships: Doom &amp; Gloom</vt:lpstr>
      <vt:lpstr>Understaning the relationships: Doom &amp; Gloom</vt:lpstr>
      <vt:lpstr>Understaning the relationships</vt:lpstr>
      <vt:lpstr>Understaning the relationships: LongiRepli</vt:lpstr>
      <vt:lpstr>The social psychological reality of CBs</vt:lpstr>
      <vt:lpstr>The social psychological reality of CBs</vt:lpstr>
      <vt:lpstr>The social psychological reality of CBs</vt:lpstr>
      <vt:lpstr>Structural factors</vt:lpstr>
      <vt:lpstr>Structural factors</vt:lpstr>
      <vt:lpstr>Structural factors</vt:lpstr>
      <vt:lpstr>Structural factors</vt:lpstr>
      <vt:lpstr>Structural factors</vt:lpstr>
      <vt:lpstr>Structural factors</vt:lpstr>
      <vt:lpstr>Structural factors</vt:lpstr>
      <vt:lpstr>Structural factors</vt:lpstr>
      <vt:lpstr>Structural factors</vt:lpstr>
      <vt:lpstr>Structural factors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  <vt:lpstr>The outline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social-psychological reality of conspiracy beliefs: How the sense of precarity and adherence to conspiracy beliefs are intertwined</dc:title>
  <dc:creator>lena</dc:creator>
  <cp:lastModifiedBy>lena</cp:lastModifiedBy>
  <cp:revision>23</cp:revision>
  <dcterms:created xsi:type="dcterms:W3CDTF">2024-11-11T09:39:50Z</dcterms:created>
  <dcterms:modified xsi:type="dcterms:W3CDTF">2024-11-11T13:14:42Z</dcterms:modified>
</cp:coreProperties>
</file>