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 id="261" r:id="rId5"/>
    <p:sldId id="263" r:id="rId6"/>
    <p:sldId id="259" r:id="rId7"/>
    <p:sldId id="264" r:id="rId8"/>
    <p:sldId id="266"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2" d="100"/>
          <a:sy n="102" d="100"/>
        </p:scale>
        <p:origin x="138"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dmin\Downloads\cash_flow.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58092738407698"/>
          <c:y val="0.13407304669440592"/>
          <c:w val="0.86486351706036746"/>
          <c:h val="0.79253297221342478"/>
        </c:manualLayout>
      </c:layout>
      <c:barChart>
        <c:barDir val="col"/>
        <c:grouping val="clustered"/>
        <c:varyColors val="0"/>
        <c:ser>
          <c:idx val="0"/>
          <c:order val="0"/>
          <c:tx>
            <c:strRef>
              <c:f>cash_flow!$D$2</c:f>
              <c:strCache>
                <c:ptCount val="1"/>
                <c:pt idx="0">
                  <c:v>operace</c:v>
                </c:pt>
              </c:strCache>
            </c:strRef>
          </c:tx>
          <c:spPr>
            <a:solidFill>
              <a:schemeClr val="accent1"/>
            </a:solidFill>
            <a:ln>
              <a:noFill/>
            </a:ln>
            <a:effectLst/>
          </c:spPr>
          <c:invertIfNegative val="0"/>
          <c:cat>
            <c:strRef>
              <c:f>cash_flow!$B$3:$B$14</c:f>
              <c:strCache>
                <c:ptCount val="12"/>
                <c:pt idx="0">
                  <c:v>1.5.</c:v>
                </c:pt>
                <c:pt idx="1">
                  <c:v>2.5.</c:v>
                </c:pt>
                <c:pt idx="2">
                  <c:v>3.5.</c:v>
                </c:pt>
                <c:pt idx="3">
                  <c:v>3.5.</c:v>
                </c:pt>
                <c:pt idx="4">
                  <c:v>3.5.</c:v>
                </c:pt>
                <c:pt idx="5">
                  <c:v>3.5.</c:v>
                </c:pt>
                <c:pt idx="6">
                  <c:v>7.5.</c:v>
                </c:pt>
                <c:pt idx="7">
                  <c:v>9.5.</c:v>
                </c:pt>
                <c:pt idx="8">
                  <c:v>11.5.</c:v>
                </c:pt>
                <c:pt idx="9">
                  <c:v>15.5.</c:v>
                </c:pt>
                <c:pt idx="10">
                  <c:v>17.5.</c:v>
                </c:pt>
                <c:pt idx="11">
                  <c:v>20.5.</c:v>
                </c:pt>
              </c:strCache>
            </c:strRef>
          </c:cat>
          <c:val>
            <c:numRef>
              <c:f>cash_flow!$D$3:$D$14</c:f>
              <c:numCache>
                <c:formatCode>General</c:formatCode>
                <c:ptCount val="12"/>
                <c:pt idx="0">
                  <c:v>0</c:v>
                </c:pt>
                <c:pt idx="1">
                  <c:v>2000</c:v>
                </c:pt>
                <c:pt idx="2">
                  <c:v>500</c:v>
                </c:pt>
                <c:pt idx="3">
                  <c:v>500</c:v>
                </c:pt>
                <c:pt idx="4">
                  <c:v>500</c:v>
                </c:pt>
                <c:pt idx="5">
                  <c:v>500</c:v>
                </c:pt>
                <c:pt idx="6">
                  <c:v>-800</c:v>
                </c:pt>
                <c:pt idx="7">
                  <c:v>-300</c:v>
                </c:pt>
                <c:pt idx="8">
                  <c:v>-3750</c:v>
                </c:pt>
                <c:pt idx="9">
                  <c:v>-1200</c:v>
                </c:pt>
                <c:pt idx="10">
                  <c:v>-1250</c:v>
                </c:pt>
                <c:pt idx="11">
                  <c:v>-1700</c:v>
                </c:pt>
              </c:numCache>
            </c:numRef>
          </c:val>
          <c:extLst>
            <c:ext xmlns:c16="http://schemas.microsoft.com/office/drawing/2014/chart" uri="{C3380CC4-5D6E-409C-BE32-E72D297353CC}">
              <c16:uniqueId val="{00000000-EB99-4EAC-9130-AF396836653E}"/>
            </c:ext>
          </c:extLst>
        </c:ser>
        <c:ser>
          <c:idx val="1"/>
          <c:order val="1"/>
          <c:tx>
            <c:strRef>
              <c:f>cash_flow!$E$2</c:f>
              <c:strCache>
                <c:ptCount val="1"/>
                <c:pt idx="0">
                  <c:v>zůstatek</c:v>
                </c:pt>
              </c:strCache>
            </c:strRef>
          </c:tx>
          <c:spPr>
            <a:solidFill>
              <a:schemeClr val="accent2"/>
            </a:solidFill>
            <a:ln>
              <a:noFill/>
            </a:ln>
            <a:effectLst/>
          </c:spPr>
          <c:invertIfNegative val="0"/>
          <c:cat>
            <c:strRef>
              <c:f>cash_flow!$B$3:$B$14</c:f>
              <c:strCache>
                <c:ptCount val="12"/>
                <c:pt idx="0">
                  <c:v>1.5.</c:v>
                </c:pt>
                <c:pt idx="1">
                  <c:v>2.5.</c:v>
                </c:pt>
                <c:pt idx="2">
                  <c:v>3.5.</c:v>
                </c:pt>
                <c:pt idx="3">
                  <c:v>3.5.</c:v>
                </c:pt>
                <c:pt idx="4">
                  <c:v>3.5.</c:v>
                </c:pt>
                <c:pt idx="5">
                  <c:v>3.5.</c:v>
                </c:pt>
                <c:pt idx="6">
                  <c:v>7.5.</c:v>
                </c:pt>
                <c:pt idx="7">
                  <c:v>9.5.</c:v>
                </c:pt>
                <c:pt idx="8">
                  <c:v>11.5.</c:v>
                </c:pt>
                <c:pt idx="9">
                  <c:v>15.5.</c:v>
                </c:pt>
                <c:pt idx="10">
                  <c:v>17.5.</c:v>
                </c:pt>
                <c:pt idx="11">
                  <c:v>20.5.</c:v>
                </c:pt>
              </c:strCache>
            </c:strRef>
          </c:cat>
          <c:val>
            <c:numRef>
              <c:f>cash_flow!$E$3:$E$14</c:f>
              <c:numCache>
                <c:formatCode>General</c:formatCode>
                <c:ptCount val="12"/>
                <c:pt idx="0">
                  <c:v>5000</c:v>
                </c:pt>
                <c:pt idx="1">
                  <c:v>7000</c:v>
                </c:pt>
                <c:pt idx="2">
                  <c:v>7500</c:v>
                </c:pt>
                <c:pt idx="3">
                  <c:v>8000</c:v>
                </c:pt>
                <c:pt idx="4">
                  <c:v>8500</c:v>
                </c:pt>
                <c:pt idx="5">
                  <c:v>9000</c:v>
                </c:pt>
                <c:pt idx="6">
                  <c:v>8200</c:v>
                </c:pt>
                <c:pt idx="7">
                  <c:v>7900</c:v>
                </c:pt>
                <c:pt idx="8">
                  <c:v>4150</c:v>
                </c:pt>
                <c:pt idx="9">
                  <c:v>2950</c:v>
                </c:pt>
                <c:pt idx="10">
                  <c:v>1700</c:v>
                </c:pt>
                <c:pt idx="11">
                  <c:v>0</c:v>
                </c:pt>
              </c:numCache>
            </c:numRef>
          </c:val>
          <c:extLst>
            <c:ext xmlns:c16="http://schemas.microsoft.com/office/drawing/2014/chart" uri="{C3380CC4-5D6E-409C-BE32-E72D297353CC}">
              <c16:uniqueId val="{00000001-EB99-4EAC-9130-AF396836653E}"/>
            </c:ext>
          </c:extLst>
        </c:ser>
        <c:dLbls>
          <c:showLegendKey val="0"/>
          <c:showVal val="0"/>
          <c:showCatName val="0"/>
          <c:showSerName val="0"/>
          <c:showPercent val="0"/>
          <c:showBubbleSize val="0"/>
        </c:dLbls>
        <c:gapWidth val="219"/>
        <c:overlap val="-27"/>
        <c:axId val="1318902079"/>
        <c:axId val="1318901247"/>
      </c:barChart>
      <c:catAx>
        <c:axId val="1318902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318901247"/>
        <c:crosses val="autoZero"/>
        <c:auto val="1"/>
        <c:lblAlgn val="ctr"/>
        <c:lblOffset val="100"/>
        <c:noMultiLvlLbl val="0"/>
      </c:catAx>
      <c:valAx>
        <c:axId val="13189012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318902079"/>
        <c:crosses val="autoZero"/>
        <c:crossBetween val="between"/>
      </c:valAx>
      <c:spPr>
        <a:noFill/>
        <a:ln>
          <a:noFill/>
        </a:ln>
        <a:effectLst/>
      </c:spPr>
    </c:plotArea>
    <c:legend>
      <c:legendPos val="b"/>
      <c:layout>
        <c:manualLayout>
          <c:xMode val="edge"/>
          <c:yMode val="edge"/>
          <c:x val="0.66081408573928258"/>
          <c:y val="4.8196402634136763E-2"/>
          <c:w val="0.2672607174103237"/>
          <c:h val="7.801718959887296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F345E4-6509-47C3-9E0E-ACAB615D258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6906527-F15C-44E4-8B94-408AE88120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82B56D8-4B43-4BBF-8761-0D94CEAFAA5B}"/>
              </a:ext>
            </a:extLst>
          </p:cNvPr>
          <p:cNvSpPr>
            <a:spLocks noGrp="1"/>
          </p:cNvSpPr>
          <p:nvPr>
            <p:ph type="dt" sz="half" idx="10"/>
          </p:nvPr>
        </p:nvSpPr>
        <p:spPr/>
        <p:txBody>
          <a:bodyPr/>
          <a:lstStyle/>
          <a:p>
            <a:fld id="{40D15F0C-40E4-40A6-BAAD-97629C55FD15}" type="datetimeFigureOut">
              <a:rPr lang="cs-CZ" smtClean="0"/>
              <a:t>18.10.2024</a:t>
            </a:fld>
            <a:endParaRPr lang="cs-CZ"/>
          </a:p>
        </p:txBody>
      </p:sp>
      <p:sp>
        <p:nvSpPr>
          <p:cNvPr id="5" name="Zástupný symbol pro zápatí 4">
            <a:extLst>
              <a:ext uri="{FF2B5EF4-FFF2-40B4-BE49-F238E27FC236}">
                <a16:creationId xmlns:a16="http://schemas.microsoft.com/office/drawing/2014/main" id="{D4FBAD7F-2D4D-482F-8860-9AAEE98858D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A767D82-8C67-4336-BDE6-0E7CDA99F3F7}"/>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269256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5C63A4-64E2-496C-B49F-755FDEB5757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A4385BB-2004-49A6-B8FE-619AA722B266}"/>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1B25715-F73A-4206-88DC-2E46D7E50D11}"/>
              </a:ext>
            </a:extLst>
          </p:cNvPr>
          <p:cNvSpPr>
            <a:spLocks noGrp="1"/>
          </p:cNvSpPr>
          <p:nvPr>
            <p:ph type="dt" sz="half" idx="10"/>
          </p:nvPr>
        </p:nvSpPr>
        <p:spPr/>
        <p:txBody>
          <a:bodyPr/>
          <a:lstStyle/>
          <a:p>
            <a:fld id="{40D15F0C-40E4-40A6-BAAD-97629C55FD15}" type="datetimeFigureOut">
              <a:rPr lang="cs-CZ" smtClean="0"/>
              <a:t>18.10.2024</a:t>
            </a:fld>
            <a:endParaRPr lang="cs-CZ"/>
          </a:p>
        </p:txBody>
      </p:sp>
      <p:sp>
        <p:nvSpPr>
          <p:cNvPr id="5" name="Zástupný symbol pro zápatí 4">
            <a:extLst>
              <a:ext uri="{FF2B5EF4-FFF2-40B4-BE49-F238E27FC236}">
                <a16:creationId xmlns:a16="http://schemas.microsoft.com/office/drawing/2014/main" id="{6E58DA19-4995-4822-BED1-8F616529C24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06196E0-819C-4449-9490-5458C955FEEC}"/>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319780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F4F365E-4D11-463F-ACCA-DC4DD7ED257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B006021-0CEA-4BB3-8E0A-18E143BD914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394B75B-803F-4C2A-B018-95FB0DFFC5CB}"/>
              </a:ext>
            </a:extLst>
          </p:cNvPr>
          <p:cNvSpPr>
            <a:spLocks noGrp="1"/>
          </p:cNvSpPr>
          <p:nvPr>
            <p:ph type="dt" sz="half" idx="10"/>
          </p:nvPr>
        </p:nvSpPr>
        <p:spPr/>
        <p:txBody>
          <a:bodyPr/>
          <a:lstStyle/>
          <a:p>
            <a:fld id="{40D15F0C-40E4-40A6-BAAD-97629C55FD15}" type="datetimeFigureOut">
              <a:rPr lang="cs-CZ" smtClean="0"/>
              <a:t>18.10.2024</a:t>
            </a:fld>
            <a:endParaRPr lang="cs-CZ"/>
          </a:p>
        </p:txBody>
      </p:sp>
      <p:sp>
        <p:nvSpPr>
          <p:cNvPr id="5" name="Zástupný symbol pro zápatí 4">
            <a:extLst>
              <a:ext uri="{FF2B5EF4-FFF2-40B4-BE49-F238E27FC236}">
                <a16:creationId xmlns:a16="http://schemas.microsoft.com/office/drawing/2014/main" id="{C02C2B36-E97D-42D2-9DC8-C125B6B20CF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A65EA77-594B-40E4-AA9E-449C95F61580}"/>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1942650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9083BD-3ECA-4D86-9800-EB39BD087A9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106E83C-CD82-4E32-8B3F-F88FA4C33A74}"/>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7423331-3A7D-4465-9316-D722D93A2B69}"/>
              </a:ext>
            </a:extLst>
          </p:cNvPr>
          <p:cNvSpPr>
            <a:spLocks noGrp="1"/>
          </p:cNvSpPr>
          <p:nvPr>
            <p:ph type="dt" sz="half" idx="10"/>
          </p:nvPr>
        </p:nvSpPr>
        <p:spPr/>
        <p:txBody>
          <a:bodyPr/>
          <a:lstStyle/>
          <a:p>
            <a:fld id="{40D15F0C-40E4-40A6-BAAD-97629C55FD15}" type="datetimeFigureOut">
              <a:rPr lang="cs-CZ" smtClean="0"/>
              <a:t>18.10.2024</a:t>
            </a:fld>
            <a:endParaRPr lang="cs-CZ"/>
          </a:p>
        </p:txBody>
      </p:sp>
      <p:sp>
        <p:nvSpPr>
          <p:cNvPr id="5" name="Zástupný symbol pro zápatí 4">
            <a:extLst>
              <a:ext uri="{FF2B5EF4-FFF2-40B4-BE49-F238E27FC236}">
                <a16:creationId xmlns:a16="http://schemas.microsoft.com/office/drawing/2014/main" id="{AADACB80-B8C4-45FA-8119-F493B1C0467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A9961C7-C1AF-405A-90CA-19B856ACD229}"/>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327190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AC01D8-3DA4-44E9-A6BF-D0D3C25F7B4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6E8F2807-AAA5-44BA-9A63-57CA1C22A6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B708699-FB78-4C09-8796-113B9E420425}"/>
              </a:ext>
            </a:extLst>
          </p:cNvPr>
          <p:cNvSpPr>
            <a:spLocks noGrp="1"/>
          </p:cNvSpPr>
          <p:nvPr>
            <p:ph type="dt" sz="half" idx="10"/>
          </p:nvPr>
        </p:nvSpPr>
        <p:spPr/>
        <p:txBody>
          <a:bodyPr/>
          <a:lstStyle/>
          <a:p>
            <a:fld id="{40D15F0C-40E4-40A6-BAAD-97629C55FD15}" type="datetimeFigureOut">
              <a:rPr lang="cs-CZ" smtClean="0"/>
              <a:t>18.10.2024</a:t>
            </a:fld>
            <a:endParaRPr lang="cs-CZ"/>
          </a:p>
        </p:txBody>
      </p:sp>
      <p:sp>
        <p:nvSpPr>
          <p:cNvPr id="5" name="Zástupný symbol pro zápatí 4">
            <a:extLst>
              <a:ext uri="{FF2B5EF4-FFF2-40B4-BE49-F238E27FC236}">
                <a16:creationId xmlns:a16="http://schemas.microsoft.com/office/drawing/2014/main" id="{E262E848-322E-46E2-8DAC-5DD87AA775C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E942F81-C327-48BB-8CD0-6B033CA14FD2}"/>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1028167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564077-F18B-415D-9145-83FCF762284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917F7BE-4A66-40A8-BAAC-1AE9AB61476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1027A583-AFF1-4922-BFE0-A815513D98B5}"/>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52522D2-AC33-4417-ACB2-3BDBFD0F2305}"/>
              </a:ext>
            </a:extLst>
          </p:cNvPr>
          <p:cNvSpPr>
            <a:spLocks noGrp="1"/>
          </p:cNvSpPr>
          <p:nvPr>
            <p:ph type="dt" sz="half" idx="10"/>
          </p:nvPr>
        </p:nvSpPr>
        <p:spPr/>
        <p:txBody>
          <a:bodyPr/>
          <a:lstStyle/>
          <a:p>
            <a:fld id="{40D15F0C-40E4-40A6-BAAD-97629C55FD15}" type="datetimeFigureOut">
              <a:rPr lang="cs-CZ" smtClean="0"/>
              <a:t>18.10.2024</a:t>
            </a:fld>
            <a:endParaRPr lang="cs-CZ"/>
          </a:p>
        </p:txBody>
      </p:sp>
      <p:sp>
        <p:nvSpPr>
          <p:cNvPr id="6" name="Zástupný symbol pro zápatí 5">
            <a:extLst>
              <a:ext uri="{FF2B5EF4-FFF2-40B4-BE49-F238E27FC236}">
                <a16:creationId xmlns:a16="http://schemas.microsoft.com/office/drawing/2014/main" id="{9B852DE7-8BED-46B3-8995-CB99D350797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1B94D60-A169-414E-8745-4C0C70055330}"/>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3666955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9CE6A2-3C8B-4C70-9731-541F6C015B5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2F27BCA-2F0C-46F8-A62F-1A71D0A504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85A8438-1DE3-4E88-B887-D3AD6432A62B}"/>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2A7E656-65AD-4D9B-901A-6A9702DA6D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02C1A2A-9506-4B0C-AB35-B656B494209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B7090E7-15FF-4DC4-AE99-287AA671252D}"/>
              </a:ext>
            </a:extLst>
          </p:cNvPr>
          <p:cNvSpPr>
            <a:spLocks noGrp="1"/>
          </p:cNvSpPr>
          <p:nvPr>
            <p:ph type="dt" sz="half" idx="10"/>
          </p:nvPr>
        </p:nvSpPr>
        <p:spPr/>
        <p:txBody>
          <a:bodyPr/>
          <a:lstStyle/>
          <a:p>
            <a:fld id="{40D15F0C-40E4-40A6-BAAD-97629C55FD15}" type="datetimeFigureOut">
              <a:rPr lang="cs-CZ" smtClean="0"/>
              <a:t>18.10.2024</a:t>
            </a:fld>
            <a:endParaRPr lang="cs-CZ"/>
          </a:p>
        </p:txBody>
      </p:sp>
      <p:sp>
        <p:nvSpPr>
          <p:cNvPr id="8" name="Zástupný symbol pro zápatí 7">
            <a:extLst>
              <a:ext uri="{FF2B5EF4-FFF2-40B4-BE49-F238E27FC236}">
                <a16:creationId xmlns:a16="http://schemas.microsoft.com/office/drawing/2014/main" id="{0DC0B15C-0284-42DD-98A2-8D1619674AFE}"/>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B608E5B-D7AB-4448-882E-73040CAF7AC6}"/>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379585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F1AD61-5B33-404E-8B59-F0407F263BA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01667163-9702-47E7-9F3B-CA21D0948BE7}"/>
              </a:ext>
            </a:extLst>
          </p:cNvPr>
          <p:cNvSpPr>
            <a:spLocks noGrp="1"/>
          </p:cNvSpPr>
          <p:nvPr>
            <p:ph type="dt" sz="half" idx="10"/>
          </p:nvPr>
        </p:nvSpPr>
        <p:spPr/>
        <p:txBody>
          <a:bodyPr/>
          <a:lstStyle/>
          <a:p>
            <a:fld id="{40D15F0C-40E4-40A6-BAAD-97629C55FD15}" type="datetimeFigureOut">
              <a:rPr lang="cs-CZ" smtClean="0"/>
              <a:t>18.10.2024</a:t>
            </a:fld>
            <a:endParaRPr lang="cs-CZ"/>
          </a:p>
        </p:txBody>
      </p:sp>
      <p:sp>
        <p:nvSpPr>
          <p:cNvPr id="4" name="Zástupný symbol pro zápatí 3">
            <a:extLst>
              <a:ext uri="{FF2B5EF4-FFF2-40B4-BE49-F238E27FC236}">
                <a16:creationId xmlns:a16="http://schemas.microsoft.com/office/drawing/2014/main" id="{CE15E393-2B3D-414D-8E58-BE0C43222D3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E4F3A97-6AF6-4DAF-8B95-689C38D08119}"/>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3855832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EC4AA35-709B-47C4-BEA6-443E6F9EB624}"/>
              </a:ext>
            </a:extLst>
          </p:cNvPr>
          <p:cNvSpPr>
            <a:spLocks noGrp="1"/>
          </p:cNvSpPr>
          <p:nvPr>
            <p:ph type="dt" sz="half" idx="10"/>
          </p:nvPr>
        </p:nvSpPr>
        <p:spPr/>
        <p:txBody>
          <a:bodyPr/>
          <a:lstStyle/>
          <a:p>
            <a:fld id="{40D15F0C-40E4-40A6-BAAD-97629C55FD15}" type="datetimeFigureOut">
              <a:rPr lang="cs-CZ" smtClean="0"/>
              <a:t>18.10.2024</a:t>
            </a:fld>
            <a:endParaRPr lang="cs-CZ"/>
          </a:p>
        </p:txBody>
      </p:sp>
      <p:sp>
        <p:nvSpPr>
          <p:cNvPr id="3" name="Zástupný symbol pro zápatí 2">
            <a:extLst>
              <a:ext uri="{FF2B5EF4-FFF2-40B4-BE49-F238E27FC236}">
                <a16:creationId xmlns:a16="http://schemas.microsoft.com/office/drawing/2014/main" id="{BDDB657C-908A-4A21-B062-1EE3AA37CA3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A83249F-B713-4909-9B2F-E602C4A580F3}"/>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3296978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ABB4F4-3E1A-4952-A4D7-1E431C64F50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08D37A5-AC67-4611-8F6C-C899164908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DBD0993A-B3C0-4959-809D-EE90522A2D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0F20ED7-9D99-4175-967C-C3163855E77B}"/>
              </a:ext>
            </a:extLst>
          </p:cNvPr>
          <p:cNvSpPr>
            <a:spLocks noGrp="1"/>
          </p:cNvSpPr>
          <p:nvPr>
            <p:ph type="dt" sz="half" idx="10"/>
          </p:nvPr>
        </p:nvSpPr>
        <p:spPr/>
        <p:txBody>
          <a:bodyPr/>
          <a:lstStyle/>
          <a:p>
            <a:fld id="{40D15F0C-40E4-40A6-BAAD-97629C55FD15}" type="datetimeFigureOut">
              <a:rPr lang="cs-CZ" smtClean="0"/>
              <a:t>18.10.2024</a:t>
            </a:fld>
            <a:endParaRPr lang="cs-CZ"/>
          </a:p>
        </p:txBody>
      </p:sp>
      <p:sp>
        <p:nvSpPr>
          <p:cNvPr id="6" name="Zástupný symbol pro zápatí 5">
            <a:extLst>
              <a:ext uri="{FF2B5EF4-FFF2-40B4-BE49-F238E27FC236}">
                <a16:creationId xmlns:a16="http://schemas.microsoft.com/office/drawing/2014/main" id="{90B8C84E-EE21-4654-A909-C32E0E71178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E94D8B3-88E9-4DC5-9059-B07543341D4B}"/>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2883077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16AA58-A78F-43BE-9132-11A7A0E85B9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AFA37E7-A7A9-4001-9F3F-F8E980A4A2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1C84C84A-595E-4B8B-B1B2-60791DEDAA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12B1728-462B-4DCE-B500-51CEC189CAD1}"/>
              </a:ext>
            </a:extLst>
          </p:cNvPr>
          <p:cNvSpPr>
            <a:spLocks noGrp="1"/>
          </p:cNvSpPr>
          <p:nvPr>
            <p:ph type="dt" sz="half" idx="10"/>
          </p:nvPr>
        </p:nvSpPr>
        <p:spPr/>
        <p:txBody>
          <a:bodyPr/>
          <a:lstStyle/>
          <a:p>
            <a:fld id="{40D15F0C-40E4-40A6-BAAD-97629C55FD15}" type="datetimeFigureOut">
              <a:rPr lang="cs-CZ" smtClean="0"/>
              <a:t>18.10.2024</a:t>
            </a:fld>
            <a:endParaRPr lang="cs-CZ"/>
          </a:p>
        </p:txBody>
      </p:sp>
      <p:sp>
        <p:nvSpPr>
          <p:cNvPr id="6" name="Zástupný symbol pro zápatí 5">
            <a:extLst>
              <a:ext uri="{FF2B5EF4-FFF2-40B4-BE49-F238E27FC236}">
                <a16:creationId xmlns:a16="http://schemas.microsoft.com/office/drawing/2014/main" id="{49E3616B-45F5-48AF-B1D3-6C6D0066093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912D21A-2DD3-402D-A99F-B7E83352AE36}"/>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4229009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6B34496-7505-4F21-8A02-28C74B3887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8197F463-AC97-4835-A884-9B51440642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104324C-CB12-47F2-84E0-99CD2805F2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15F0C-40E4-40A6-BAAD-97629C55FD15}" type="datetimeFigureOut">
              <a:rPr lang="cs-CZ" smtClean="0"/>
              <a:t>18.10.2024</a:t>
            </a:fld>
            <a:endParaRPr lang="cs-CZ"/>
          </a:p>
        </p:txBody>
      </p:sp>
      <p:sp>
        <p:nvSpPr>
          <p:cNvPr id="5" name="Zástupný symbol pro zápatí 4">
            <a:extLst>
              <a:ext uri="{FF2B5EF4-FFF2-40B4-BE49-F238E27FC236}">
                <a16:creationId xmlns:a16="http://schemas.microsoft.com/office/drawing/2014/main" id="{35B81E62-B1B1-4EE9-A383-E290599FE5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11E7EE8-70E5-443E-B44B-220D9F70FF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97A23E-0B00-4DE3-837C-2E873EDA9D63}" type="slidenum">
              <a:rPr lang="cs-CZ" smtClean="0"/>
              <a:t>‹#›</a:t>
            </a:fld>
            <a:endParaRPr lang="cs-CZ"/>
          </a:p>
        </p:txBody>
      </p:sp>
    </p:spTree>
    <p:extLst>
      <p:ext uri="{BB962C8B-B14F-4D97-AF65-F5344CB8AC3E}">
        <p14:creationId xmlns:p14="http://schemas.microsoft.com/office/powerpoint/2010/main" val="3252966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04A928-0DB6-4EBA-B3AF-CB56C5123E0C}"/>
              </a:ext>
            </a:extLst>
          </p:cNvPr>
          <p:cNvSpPr>
            <a:spLocks noGrp="1"/>
          </p:cNvSpPr>
          <p:nvPr>
            <p:ph type="ctrTitle"/>
          </p:nvPr>
        </p:nvSpPr>
        <p:spPr/>
        <p:txBody>
          <a:bodyPr/>
          <a:lstStyle/>
          <a:p>
            <a:r>
              <a:rPr lang="cs-CZ" dirty="0"/>
              <a:t>Rozpočtování</a:t>
            </a:r>
          </a:p>
        </p:txBody>
      </p:sp>
      <p:sp>
        <p:nvSpPr>
          <p:cNvPr id="3" name="Podnadpis 2">
            <a:extLst>
              <a:ext uri="{FF2B5EF4-FFF2-40B4-BE49-F238E27FC236}">
                <a16:creationId xmlns:a16="http://schemas.microsoft.com/office/drawing/2014/main" id="{A26280FC-0C05-4F53-AB9A-DDDDE00134AF}"/>
              </a:ext>
            </a:extLst>
          </p:cNvPr>
          <p:cNvSpPr>
            <a:spLocks noGrp="1"/>
          </p:cNvSpPr>
          <p:nvPr>
            <p:ph type="subTitle" idx="1"/>
          </p:nvPr>
        </p:nvSpPr>
        <p:spPr/>
        <p:txBody>
          <a:bodyPr/>
          <a:lstStyle/>
          <a:p>
            <a:r>
              <a:rPr lang="cs-CZ" dirty="0"/>
              <a:t>Procvičení</a:t>
            </a:r>
          </a:p>
        </p:txBody>
      </p:sp>
    </p:spTree>
    <p:extLst>
      <p:ext uri="{BB962C8B-B14F-4D97-AF65-F5344CB8AC3E}">
        <p14:creationId xmlns:p14="http://schemas.microsoft.com/office/powerpoint/2010/main" val="587846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39809A-6657-497B-93E4-62A46B985D84}"/>
              </a:ext>
            </a:extLst>
          </p:cNvPr>
          <p:cNvSpPr>
            <a:spLocks noGrp="1"/>
          </p:cNvSpPr>
          <p:nvPr>
            <p:ph type="title"/>
          </p:nvPr>
        </p:nvSpPr>
        <p:spPr/>
        <p:txBody>
          <a:bodyPr/>
          <a:lstStyle/>
          <a:p>
            <a:r>
              <a:rPr lang="cs-CZ" dirty="0"/>
              <a:t>Programový rozpočet: zadání </a:t>
            </a:r>
            <a:br>
              <a:rPr lang="cs-CZ" dirty="0"/>
            </a:br>
            <a:r>
              <a:rPr lang="cs-CZ" sz="2000" i="1" dirty="0"/>
              <a:t>(organizace jako celek, roční rozpočet)</a:t>
            </a:r>
          </a:p>
        </p:txBody>
      </p:sp>
      <p:sp>
        <p:nvSpPr>
          <p:cNvPr id="3" name="Zástupný obsah 2">
            <a:extLst>
              <a:ext uri="{FF2B5EF4-FFF2-40B4-BE49-F238E27FC236}">
                <a16:creationId xmlns:a16="http://schemas.microsoft.com/office/drawing/2014/main" id="{53924926-0C61-45EC-8B93-B888A041A70F}"/>
              </a:ext>
            </a:extLst>
          </p:cNvPr>
          <p:cNvSpPr>
            <a:spLocks noGrp="1"/>
          </p:cNvSpPr>
          <p:nvPr>
            <p:ph idx="1"/>
          </p:nvPr>
        </p:nvSpPr>
        <p:spPr>
          <a:xfrm>
            <a:off x="552265" y="1825625"/>
            <a:ext cx="11087470" cy="4351338"/>
          </a:xfrm>
        </p:spPr>
        <p:txBody>
          <a:bodyPr>
            <a:noAutofit/>
          </a:bodyPr>
          <a:lstStyle/>
          <a:p>
            <a:pPr algn="just"/>
            <a:r>
              <a:rPr lang="cs-CZ" sz="1800" dirty="0">
                <a:latin typeface="+mj-lt"/>
              </a:rPr>
              <a:t>Organizace dostala na program "lesy" dar od pana Karla ve výši 5.000 Kč. Organizace od svých 10 členů vybrala členské příspěvky ve výši 1.000 Kč od každého. Krajský úřad udělil na základě žádosti o dotaci organizaci na program "vody" podporu 12.000 Kč. Obec podpořila chod organizace částkou 4.500 Kč, peníze jsou určeny na všechny programy. Firma </a:t>
            </a:r>
            <a:r>
              <a:rPr lang="cs-CZ" sz="1800" dirty="0" err="1">
                <a:latin typeface="+mj-lt"/>
              </a:rPr>
              <a:t>Vodotoč</a:t>
            </a:r>
            <a:r>
              <a:rPr lang="cs-CZ" sz="1800" dirty="0">
                <a:latin typeface="+mj-lt"/>
              </a:rPr>
              <a:t> nabídla organizaci dar ve výši 2.300 Kč, prostředky jsou určené na aktivity spjaté                   s programem "vody". Pan Jarmil daroval organizaci staré kolo v hodnotě 1.200 Kč. Na aktivitách spjatých                       s programem "lesy" vybrala organizace v průběhu roku tržby ve výši 22.300 Kč, na aktivitách spjatých s programem "vody" vybrala organizace v průběhu roku tržby ve výši 17.200 Kč. Organizace nebyla úspěšná se svou žádostí                     o podporu ze strany Ministerstva životního prostředí.</a:t>
            </a:r>
          </a:p>
          <a:p>
            <a:pPr algn="just"/>
            <a:r>
              <a:rPr lang="cs-CZ" sz="1800" dirty="0">
                <a:latin typeface="+mj-lt"/>
              </a:rPr>
              <a:t>Organizace nemá žádné zaměstnance. Dohoda o provedení práce je sjednána s účetním, a to na částku 500 Kč měsíčně. Za kancelářské potřeby organizace utratí ročně na 2.000 Kč. Za nájemné prostor - klubovny - organizace zaplatí měsíčně částku 2.400 Kč, za úklid 600 Kč měsíčně. Elektřina na daný rok vyšla na částku 5.400 Kč. Otop organizace řešila dřevem, dřevo dostala darem od pana Vachka. Organizace na začátku roku pořídila vozík za auto                v hodnotě 7.800 Kč, dále pořídila organizace do klubovny novou "aparaturu" za 4.900 Kč a repasovaný notebook                 za 6.300 Kč. Na akce spjaté s programem "lesy" byl nakoupen a spotřebován materiál ve výši 1.750 Kč. Na akce spjaté s programem "vody" byl nakoupen a spotřebován materiál ve výši 3.122 Kč.</a:t>
            </a:r>
          </a:p>
          <a:p>
            <a:pPr marL="0" indent="0" algn="just">
              <a:buNone/>
            </a:pPr>
            <a:r>
              <a:rPr lang="cs-CZ" sz="1800" b="1" dirty="0">
                <a:latin typeface="+mj-lt"/>
              </a:rPr>
              <a:t>? Jaké jsou v daném roce výnosy a náklady jednotlivých programů? </a:t>
            </a:r>
          </a:p>
          <a:p>
            <a:pPr marL="0" indent="0" algn="just">
              <a:buNone/>
            </a:pPr>
            <a:r>
              <a:rPr lang="cs-CZ" sz="1800" b="1" dirty="0">
                <a:latin typeface="+mj-lt"/>
              </a:rPr>
              <a:t>? Jaký lze za daný rok očekávat výsledek hospodaření za jednotlivé programy?</a:t>
            </a:r>
          </a:p>
        </p:txBody>
      </p:sp>
    </p:spTree>
    <p:extLst>
      <p:ext uri="{BB962C8B-B14F-4D97-AF65-F5344CB8AC3E}">
        <p14:creationId xmlns:p14="http://schemas.microsoft.com/office/powerpoint/2010/main" val="521643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E9EEA5-93BF-457B-85FF-495C85B5DDBE}"/>
              </a:ext>
            </a:extLst>
          </p:cNvPr>
          <p:cNvSpPr>
            <a:spLocks noGrp="1"/>
          </p:cNvSpPr>
          <p:nvPr>
            <p:ph type="title"/>
          </p:nvPr>
        </p:nvSpPr>
        <p:spPr/>
        <p:txBody>
          <a:bodyPr/>
          <a:lstStyle/>
          <a:p>
            <a:r>
              <a:rPr lang="cs-CZ" dirty="0"/>
              <a:t>Programový rozpočet: řešení</a:t>
            </a:r>
          </a:p>
        </p:txBody>
      </p:sp>
      <p:pic>
        <p:nvPicPr>
          <p:cNvPr id="7" name="Picture 6">
            <a:extLst>
              <a:ext uri="{FF2B5EF4-FFF2-40B4-BE49-F238E27FC236}">
                <a16:creationId xmlns:a16="http://schemas.microsoft.com/office/drawing/2014/main" id="{F94DDDD9-12A7-7BBA-3A54-4164138ABEF3}"/>
              </a:ext>
            </a:extLst>
          </p:cNvPr>
          <p:cNvPicPr>
            <a:picLocks noChangeAspect="1"/>
          </p:cNvPicPr>
          <p:nvPr/>
        </p:nvPicPr>
        <p:blipFill>
          <a:blip r:embed="rId2"/>
          <a:stretch>
            <a:fillRect/>
          </a:stretch>
        </p:blipFill>
        <p:spPr>
          <a:xfrm>
            <a:off x="3638207" y="1323203"/>
            <a:ext cx="4915586" cy="5534797"/>
          </a:xfrm>
          <a:prstGeom prst="rect">
            <a:avLst/>
          </a:prstGeom>
        </p:spPr>
      </p:pic>
    </p:spTree>
    <p:extLst>
      <p:ext uri="{BB962C8B-B14F-4D97-AF65-F5344CB8AC3E}">
        <p14:creationId xmlns:p14="http://schemas.microsoft.com/office/powerpoint/2010/main" val="485653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17B669-A49D-4B7D-946E-C573E150818F}"/>
              </a:ext>
            </a:extLst>
          </p:cNvPr>
          <p:cNvSpPr>
            <a:spLocks noGrp="1"/>
          </p:cNvSpPr>
          <p:nvPr>
            <p:ph type="title"/>
          </p:nvPr>
        </p:nvSpPr>
        <p:spPr/>
        <p:txBody>
          <a:bodyPr/>
          <a:lstStyle/>
          <a:p>
            <a:r>
              <a:rPr lang="cs-CZ" dirty="0"/>
              <a:t>Zdrojový rozpočet: zadání </a:t>
            </a:r>
            <a:br>
              <a:rPr lang="cs-CZ" dirty="0"/>
            </a:br>
            <a:r>
              <a:rPr lang="cs-CZ" sz="2000" i="1" dirty="0"/>
              <a:t>(program „vody“, roční rozpočet)</a:t>
            </a:r>
          </a:p>
        </p:txBody>
      </p:sp>
      <p:sp>
        <p:nvSpPr>
          <p:cNvPr id="3" name="Zástupný obsah 2">
            <a:extLst>
              <a:ext uri="{FF2B5EF4-FFF2-40B4-BE49-F238E27FC236}">
                <a16:creationId xmlns:a16="http://schemas.microsoft.com/office/drawing/2014/main" id="{6BFCBB4C-B158-4A64-ADEF-C3BA13ABFD2D}"/>
              </a:ext>
            </a:extLst>
          </p:cNvPr>
          <p:cNvSpPr>
            <a:spLocks noGrp="1"/>
          </p:cNvSpPr>
          <p:nvPr>
            <p:ph idx="1"/>
          </p:nvPr>
        </p:nvSpPr>
        <p:spPr>
          <a:xfrm>
            <a:off x="592214" y="1825625"/>
            <a:ext cx="11007571" cy="4351338"/>
          </a:xfrm>
        </p:spPr>
        <p:txBody>
          <a:bodyPr>
            <a:noAutofit/>
          </a:bodyPr>
          <a:lstStyle/>
          <a:p>
            <a:pPr algn="just"/>
            <a:r>
              <a:rPr lang="cs-CZ" sz="1800" dirty="0">
                <a:latin typeface="+mj-lt"/>
              </a:rPr>
              <a:t>Organizace dostala na program "lesy" dar od pana Karla ve výši 5.000 Kč. Organizace od svých 10 členů vybrala členské příspěvky ve výši 1.000 Kč od každého. Krajský úřad udělil na základě žádosti o dotaci organizaci na program "vody" podporu 12.000 Kč. Obec podpořila chod celé organizace částkou 4.500 Kč, peníze jsou určeny na všechny programy. Firma </a:t>
            </a:r>
            <a:r>
              <a:rPr lang="cs-CZ" sz="1800" dirty="0" err="1">
                <a:latin typeface="+mj-lt"/>
              </a:rPr>
              <a:t>Vodotoč</a:t>
            </a:r>
            <a:r>
              <a:rPr lang="cs-CZ" sz="1800" dirty="0">
                <a:latin typeface="+mj-lt"/>
              </a:rPr>
              <a:t> nabídla organizaci dar ve výši 2.300 Kč, prostředky jsou určené na aktivity spjaté                        s programem "vody". Pan Jarmil daroval organizaci staré kolo v hodnotě 1.200 Kč. Na aktivitách spjatých                     s programem "lesy" vybrala organizace v průběhu roku tržby ve výši 22.300 Kč, na aktivitách spjatých s programem "vody" vybrala organizace v průběhu roku tržby ve výši 17.200 Kč. Organizace nebyla úspěšná se svou žádostí                      o podporu ze strany Ministerstva životního prostředí.</a:t>
            </a:r>
          </a:p>
          <a:p>
            <a:pPr algn="just"/>
            <a:r>
              <a:rPr lang="cs-CZ" sz="1800" u="sng" dirty="0">
                <a:latin typeface="+mj-lt"/>
              </a:rPr>
              <a:t>Dodatečné informace k některým výše uvedeným zdrojům:</a:t>
            </a:r>
            <a:r>
              <a:rPr lang="cs-CZ" sz="1800" dirty="0">
                <a:latin typeface="+mj-lt"/>
              </a:rPr>
              <a:t> Firma </a:t>
            </a:r>
            <a:r>
              <a:rPr lang="cs-CZ" sz="1800" dirty="0" err="1">
                <a:latin typeface="+mj-lt"/>
              </a:rPr>
              <a:t>Vodotoč</a:t>
            </a:r>
            <a:r>
              <a:rPr lang="cs-CZ" sz="1800" dirty="0">
                <a:latin typeface="+mj-lt"/>
              </a:rPr>
              <a:t> v rámci darovací smlouvy uvedla,                  že darované prostředky (2.300 Kč) může organizace využít jen na nákup drobného majetku spjatého s aktivitami programu "vody". Podle žádosti o dotaci z rozpočtu obce budou prostředky z dotace využity na materiál                   na programy (2.700 Kč). Dle žádosti o dotaci z rozpočtu kraje lze prostředky z dotace (12.000 Kč) využit na provozní náklady klubovny (elektřina, úklid, nájemné) a na dohody o provedení práce (vč. odvodů).</a:t>
            </a:r>
          </a:p>
          <a:p>
            <a:pPr marL="0" indent="0" algn="just">
              <a:lnSpc>
                <a:spcPct val="107000"/>
              </a:lnSpc>
              <a:spcAft>
                <a:spcPts val="800"/>
              </a:spcAft>
              <a:buNone/>
            </a:pPr>
            <a:r>
              <a:rPr lang="cs-CZ" sz="1800" b="1" dirty="0">
                <a:effectLst/>
                <a:latin typeface="+mj-lt"/>
                <a:ea typeface="Calibri" panose="020F0502020204030204" pitchFamily="34" charset="0"/>
                <a:cs typeface="Times New Roman" panose="02020603050405020304" pitchFamily="18" charset="0"/>
              </a:rPr>
              <a:t>? Které z nákladů je třeba ještě pokrýt?</a:t>
            </a:r>
          </a:p>
          <a:p>
            <a:pPr marL="0" indent="0" algn="just">
              <a:lnSpc>
                <a:spcPct val="107000"/>
              </a:lnSpc>
              <a:spcAft>
                <a:spcPts val="800"/>
              </a:spcAft>
              <a:buNone/>
            </a:pPr>
            <a:r>
              <a:rPr lang="cs-CZ" sz="1800" b="1" dirty="0">
                <a:effectLst/>
                <a:latin typeface="+mj-lt"/>
                <a:ea typeface="Calibri" panose="020F0502020204030204" pitchFamily="34" charset="0"/>
                <a:cs typeface="Times New Roman" panose="02020603050405020304" pitchFamily="18" charset="0"/>
              </a:rPr>
              <a:t>? Jaké prostředky budou pro pokrytí nákladů ještě využity?</a:t>
            </a:r>
          </a:p>
        </p:txBody>
      </p:sp>
    </p:spTree>
    <p:extLst>
      <p:ext uri="{BB962C8B-B14F-4D97-AF65-F5344CB8AC3E}">
        <p14:creationId xmlns:p14="http://schemas.microsoft.com/office/powerpoint/2010/main" val="3747582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9E067F-BC4A-4B2D-A144-76D408476A8A}"/>
              </a:ext>
            </a:extLst>
          </p:cNvPr>
          <p:cNvSpPr>
            <a:spLocks noGrp="1"/>
          </p:cNvSpPr>
          <p:nvPr>
            <p:ph type="title"/>
          </p:nvPr>
        </p:nvSpPr>
        <p:spPr/>
        <p:txBody>
          <a:bodyPr/>
          <a:lstStyle/>
          <a:p>
            <a:r>
              <a:rPr lang="cs-CZ" dirty="0"/>
              <a:t>Zdrojový rozpočet: řešení</a:t>
            </a:r>
          </a:p>
        </p:txBody>
      </p:sp>
      <p:pic>
        <p:nvPicPr>
          <p:cNvPr id="5" name="Picture 4">
            <a:extLst>
              <a:ext uri="{FF2B5EF4-FFF2-40B4-BE49-F238E27FC236}">
                <a16:creationId xmlns:a16="http://schemas.microsoft.com/office/drawing/2014/main" id="{239FFE54-7AAB-9022-A767-5DCD8393CA1F}"/>
              </a:ext>
            </a:extLst>
          </p:cNvPr>
          <p:cNvPicPr>
            <a:picLocks noChangeAspect="1"/>
          </p:cNvPicPr>
          <p:nvPr/>
        </p:nvPicPr>
        <p:blipFill>
          <a:blip r:embed="rId2"/>
          <a:stretch>
            <a:fillRect/>
          </a:stretch>
        </p:blipFill>
        <p:spPr>
          <a:xfrm>
            <a:off x="1599572" y="1417054"/>
            <a:ext cx="8992855" cy="4382112"/>
          </a:xfrm>
          <a:prstGeom prst="rect">
            <a:avLst/>
          </a:prstGeom>
        </p:spPr>
      </p:pic>
    </p:spTree>
    <p:extLst>
      <p:ext uri="{BB962C8B-B14F-4D97-AF65-F5344CB8AC3E}">
        <p14:creationId xmlns:p14="http://schemas.microsoft.com/office/powerpoint/2010/main" val="4086502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509AB1-9A41-4095-A706-C0ACF72C574F}"/>
              </a:ext>
            </a:extLst>
          </p:cNvPr>
          <p:cNvSpPr>
            <a:spLocks noGrp="1"/>
          </p:cNvSpPr>
          <p:nvPr>
            <p:ph type="title"/>
          </p:nvPr>
        </p:nvSpPr>
        <p:spPr/>
        <p:txBody>
          <a:bodyPr/>
          <a:lstStyle/>
          <a:p>
            <a:r>
              <a:rPr lang="cs-CZ" dirty="0"/>
              <a:t>Cash-</a:t>
            </a:r>
            <a:r>
              <a:rPr lang="cs-CZ" dirty="0" err="1"/>
              <a:t>flow</a:t>
            </a:r>
            <a:r>
              <a:rPr lang="cs-CZ" dirty="0"/>
              <a:t>: zadání</a:t>
            </a:r>
          </a:p>
        </p:txBody>
      </p:sp>
      <p:sp>
        <p:nvSpPr>
          <p:cNvPr id="3" name="Zástupný obsah 2">
            <a:extLst>
              <a:ext uri="{FF2B5EF4-FFF2-40B4-BE49-F238E27FC236}">
                <a16:creationId xmlns:a16="http://schemas.microsoft.com/office/drawing/2014/main" id="{18696C83-908E-479B-A1D2-EF7EFC928395}"/>
              </a:ext>
            </a:extLst>
          </p:cNvPr>
          <p:cNvSpPr>
            <a:spLocks noGrp="1"/>
          </p:cNvSpPr>
          <p:nvPr>
            <p:ph idx="1"/>
          </p:nvPr>
        </p:nvSpPr>
        <p:spPr>
          <a:xfrm>
            <a:off x="543415" y="1690688"/>
            <a:ext cx="11105169" cy="4351338"/>
          </a:xfrm>
        </p:spPr>
        <p:txBody>
          <a:bodyPr>
            <a:normAutofit/>
          </a:bodyPr>
          <a:lstStyle/>
          <a:p>
            <a:pPr algn="just"/>
            <a:r>
              <a:rPr lang="cs-CZ" sz="1800" dirty="0">
                <a:effectLst/>
                <a:latin typeface="+mj-lt"/>
                <a:ea typeface="Calibri" panose="020F0502020204030204" pitchFamily="34" charset="0"/>
                <a:cs typeface="Times New Roman" panose="02020603050405020304" pitchFamily="18" charset="0"/>
              </a:rPr>
              <a:t>V pokladně mám k 1. 5. počáteční stav 5.000 Kč. 2. 5. převedu z bankovního účtu do pokladny 2.000 Kč. 3. 5. vybírám hotově účastnické poplatky od Nováka, Veverky, Práškové a Zelenky, každý mi dá 500 Kč. 7. 5. provedu nákup potravin (chléb, cibule, jablka, tatranky…) za 800 Kč. 9. 5. provedu úhradu telefonních nákladů (světe div se!) hotově ve výši 300 Kč. 11. 5. provedu úhradu ubytování (předem) ve výši 3.750 Kč. 15. 5. konečně jedeme na výpravu, cesta vlakem stojí 1.200 Kč. V neděli 17. 5. jedeme autobusem zpět 1.250 Kč. Zůstatek peněz převedu 20. 5. na bankovní účet.</a:t>
            </a:r>
          </a:p>
          <a:p>
            <a:pPr algn="just"/>
            <a:endParaRPr lang="cs-CZ" sz="1800" dirty="0">
              <a:latin typeface="+mj-lt"/>
            </a:endParaRPr>
          </a:p>
          <a:p>
            <a:pPr marL="0" indent="0">
              <a:buNone/>
            </a:pPr>
            <a:r>
              <a:rPr lang="cs-CZ" sz="1800" b="1" dirty="0">
                <a:latin typeface="+mj-lt"/>
              </a:rPr>
              <a:t>? Jak vypadá mé cash-</a:t>
            </a:r>
            <a:r>
              <a:rPr lang="cs-CZ" sz="1800" b="1" dirty="0" err="1">
                <a:latin typeface="+mj-lt"/>
              </a:rPr>
              <a:t>flow</a:t>
            </a:r>
            <a:r>
              <a:rPr lang="cs-CZ" sz="1800" b="1" dirty="0">
                <a:latin typeface="+mj-lt"/>
              </a:rPr>
              <a:t>?</a:t>
            </a:r>
          </a:p>
          <a:p>
            <a:pPr marL="0" indent="0">
              <a:buNone/>
            </a:pPr>
            <a:r>
              <a:rPr lang="cs-CZ" sz="1800" b="1" dirty="0">
                <a:latin typeface="+mj-lt"/>
              </a:rPr>
              <a:t>? Kolik peněz mám v pokladně k 10. 5.? A kolik k 18. 5.?</a:t>
            </a:r>
          </a:p>
        </p:txBody>
      </p:sp>
    </p:spTree>
    <p:extLst>
      <p:ext uri="{BB962C8B-B14F-4D97-AF65-F5344CB8AC3E}">
        <p14:creationId xmlns:p14="http://schemas.microsoft.com/office/powerpoint/2010/main" val="154270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EBD29C-7A8F-4C16-AE63-256C5BA2F4EA}"/>
              </a:ext>
            </a:extLst>
          </p:cNvPr>
          <p:cNvSpPr>
            <a:spLocks noGrp="1"/>
          </p:cNvSpPr>
          <p:nvPr>
            <p:ph type="title"/>
          </p:nvPr>
        </p:nvSpPr>
        <p:spPr/>
        <p:txBody>
          <a:bodyPr/>
          <a:lstStyle/>
          <a:p>
            <a:r>
              <a:rPr lang="cs-CZ" dirty="0"/>
              <a:t>Cash-</a:t>
            </a:r>
            <a:r>
              <a:rPr lang="cs-CZ" dirty="0" err="1"/>
              <a:t>flow</a:t>
            </a:r>
            <a:r>
              <a:rPr lang="cs-CZ" dirty="0"/>
              <a:t>: řešení I</a:t>
            </a:r>
          </a:p>
        </p:txBody>
      </p:sp>
      <p:pic>
        <p:nvPicPr>
          <p:cNvPr id="4" name="Obrázek 3">
            <a:extLst>
              <a:ext uri="{FF2B5EF4-FFF2-40B4-BE49-F238E27FC236}">
                <a16:creationId xmlns:a16="http://schemas.microsoft.com/office/drawing/2014/main" id="{BF631CC2-BCAB-47D5-B4A7-9B999E1EF073}"/>
              </a:ext>
            </a:extLst>
          </p:cNvPr>
          <p:cNvPicPr>
            <a:picLocks noChangeAspect="1"/>
          </p:cNvPicPr>
          <p:nvPr/>
        </p:nvPicPr>
        <p:blipFill>
          <a:blip r:embed="rId2"/>
          <a:stretch>
            <a:fillRect/>
          </a:stretch>
        </p:blipFill>
        <p:spPr>
          <a:xfrm>
            <a:off x="2174373" y="1691585"/>
            <a:ext cx="7843254" cy="3824497"/>
          </a:xfrm>
          <a:prstGeom prst="rect">
            <a:avLst/>
          </a:prstGeom>
        </p:spPr>
      </p:pic>
    </p:spTree>
    <p:extLst>
      <p:ext uri="{BB962C8B-B14F-4D97-AF65-F5344CB8AC3E}">
        <p14:creationId xmlns:p14="http://schemas.microsoft.com/office/powerpoint/2010/main" val="203169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F04DC8-0667-4A69-B34A-0EEA6B583399}"/>
              </a:ext>
            </a:extLst>
          </p:cNvPr>
          <p:cNvSpPr>
            <a:spLocks noGrp="1"/>
          </p:cNvSpPr>
          <p:nvPr>
            <p:ph type="title"/>
          </p:nvPr>
        </p:nvSpPr>
        <p:spPr/>
        <p:txBody>
          <a:bodyPr/>
          <a:lstStyle/>
          <a:p>
            <a:r>
              <a:rPr lang="cs-CZ" dirty="0"/>
              <a:t>Cash-</a:t>
            </a:r>
            <a:r>
              <a:rPr lang="cs-CZ" dirty="0" err="1"/>
              <a:t>flow</a:t>
            </a:r>
            <a:r>
              <a:rPr lang="cs-CZ" dirty="0"/>
              <a:t>: řešení II</a:t>
            </a:r>
          </a:p>
        </p:txBody>
      </p:sp>
      <p:graphicFrame>
        <p:nvGraphicFramePr>
          <p:cNvPr id="5" name="Graf 4">
            <a:extLst>
              <a:ext uri="{FF2B5EF4-FFF2-40B4-BE49-F238E27FC236}">
                <a16:creationId xmlns:a16="http://schemas.microsoft.com/office/drawing/2014/main" id="{156151BB-17FB-4B53-9AD0-11FE9B8A798B}"/>
              </a:ext>
            </a:extLst>
          </p:cNvPr>
          <p:cNvGraphicFramePr>
            <a:graphicFrameLocks/>
          </p:cNvGraphicFramePr>
          <p:nvPr>
            <p:extLst>
              <p:ext uri="{D42A27DB-BD31-4B8C-83A1-F6EECF244321}">
                <p14:modId xmlns:p14="http://schemas.microsoft.com/office/powerpoint/2010/main" val="2212359138"/>
              </p:ext>
            </p:extLst>
          </p:nvPr>
        </p:nvGraphicFramePr>
        <p:xfrm>
          <a:off x="1475173" y="997598"/>
          <a:ext cx="9241653" cy="54952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03526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4262</TotalTime>
  <Words>790</Words>
  <Application>Microsoft Office PowerPoint</Application>
  <PresentationFormat>Widescreen</PresentationFormat>
  <Paragraphs>21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Motiv Office</vt:lpstr>
      <vt:lpstr>Rozpočtování</vt:lpstr>
      <vt:lpstr>Programový rozpočet: zadání  (organizace jako celek, roční rozpočet)</vt:lpstr>
      <vt:lpstr>Programový rozpočet: řešení</vt:lpstr>
      <vt:lpstr>Zdrojový rozpočet: zadání  (program „vody“, roční rozpočet)</vt:lpstr>
      <vt:lpstr>Zdrojový rozpočet: řešení</vt:lpstr>
      <vt:lpstr>Cash-flow: zadání</vt:lpstr>
      <vt:lpstr>Cash-flow: řešení I</vt:lpstr>
      <vt:lpstr>Cash-flow: řešení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Rozpočtování</dc:title>
  <dc:creator>Jakub Pejcal</dc:creator>
  <cp:lastModifiedBy>Jakub Pejcal</cp:lastModifiedBy>
  <cp:revision>14</cp:revision>
  <dcterms:created xsi:type="dcterms:W3CDTF">2021-10-10T09:18:01Z</dcterms:created>
  <dcterms:modified xsi:type="dcterms:W3CDTF">2024-10-20T19:30:36Z</dcterms:modified>
</cp:coreProperties>
</file>