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58"/>
  </p:notesMasterIdLst>
  <p:handoutMasterIdLst>
    <p:handoutMasterId r:id="rId59"/>
  </p:handoutMasterIdLst>
  <p:sldIdLst>
    <p:sldId id="256" r:id="rId5"/>
    <p:sldId id="324" r:id="rId6"/>
    <p:sldId id="354" r:id="rId7"/>
    <p:sldId id="282" r:id="rId8"/>
    <p:sldId id="297" r:id="rId9"/>
    <p:sldId id="258" r:id="rId10"/>
    <p:sldId id="261" r:id="rId11"/>
    <p:sldId id="259" r:id="rId12"/>
    <p:sldId id="292" r:id="rId13"/>
    <p:sldId id="263" r:id="rId14"/>
    <p:sldId id="293" r:id="rId15"/>
    <p:sldId id="294" r:id="rId16"/>
    <p:sldId id="338" r:id="rId17"/>
    <p:sldId id="339" r:id="rId18"/>
    <p:sldId id="340" r:id="rId19"/>
    <p:sldId id="298" r:id="rId20"/>
    <p:sldId id="299" r:id="rId21"/>
    <p:sldId id="341" r:id="rId22"/>
    <p:sldId id="342" r:id="rId23"/>
    <p:sldId id="345" r:id="rId24"/>
    <p:sldId id="305" r:id="rId25"/>
    <p:sldId id="264" r:id="rId26"/>
    <p:sldId id="347" r:id="rId27"/>
    <p:sldId id="260" r:id="rId28"/>
    <p:sldId id="304" r:id="rId29"/>
    <p:sldId id="348" r:id="rId30"/>
    <p:sldId id="303" r:id="rId31"/>
    <p:sldId id="349" r:id="rId32"/>
    <p:sldId id="267" r:id="rId33"/>
    <p:sldId id="350" r:id="rId34"/>
    <p:sldId id="278" r:id="rId35"/>
    <p:sldId id="268" r:id="rId36"/>
    <p:sldId id="306" r:id="rId37"/>
    <p:sldId id="307" r:id="rId38"/>
    <p:sldId id="269" r:id="rId39"/>
    <p:sldId id="270" r:id="rId40"/>
    <p:sldId id="279" r:id="rId41"/>
    <p:sldId id="351" r:id="rId42"/>
    <p:sldId id="309" r:id="rId43"/>
    <p:sldId id="352" r:id="rId44"/>
    <p:sldId id="271" r:id="rId45"/>
    <p:sldId id="272" r:id="rId46"/>
    <p:sldId id="314" r:id="rId47"/>
    <p:sldId id="312" r:id="rId48"/>
    <p:sldId id="313" r:id="rId49"/>
    <p:sldId id="316" r:id="rId50"/>
    <p:sldId id="280" r:id="rId51"/>
    <p:sldId id="284" r:id="rId52"/>
    <p:sldId id="286" r:id="rId53"/>
    <p:sldId id="288" r:id="rId54"/>
    <p:sldId id="290" r:id="rId55"/>
    <p:sldId id="301" r:id="rId56"/>
    <p:sldId id="302" r:id="rId5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25B752-98EC-B4AE-CC9D-A352CAF8AEE8}" name="Jiří Špalek" initials="JŠ" userId="Jiří Špale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B9006E"/>
    <a:srgbClr val="4BC8FF"/>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91A8F-C134-4D4B-B52B-01E57D1E8A2B}" v="15" dt="2023-11-22T21:35:50.95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80508" autoAdjust="0"/>
  </p:normalViewPr>
  <p:slideViewPr>
    <p:cSldViewPr snapToGrid="0">
      <p:cViewPr varScale="1">
        <p:scale>
          <a:sx n="89" d="100"/>
          <a:sy n="89" d="100"/>
        </p:scale>
        <p:origin x="1500" y="8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í Špalek" userId="e259c7da-b16d-4585-aa6d-2f9f8eafefdd" providerId="ADAL" clId="{17B91A8F-C134-4D4B-B52B-01E57D1E8A2B}"/>
    <pc:docChg chg="undo custSel addSld delSld modSld sldOrd">
      <pc:chgData name="Jiří Špalek" userId="e259c7da-b16d-4585-aa6d-2f9f8eafefdd" providerId="ADAL" clId="{17B91A8F-C134-4D4B-B52B-01E57D1E8A2B}" dt="2023-11-22T21:30:32.516" v="560" actId="27636"/>
      <pc:docMkLst>
        <pc:docMk/>
      </pc:docMkLst>
      <pc:sldChg chg="add ord setBg">
        <pc:chgData name="Jiří Špalek" userId="e259c7da-b16d-4585-aa6d-2f9f8eafefdd" providerId="ADAL" clId="{17B91A8F-C134-4D4B-B52B-01E57D1E8A2B}" dt="2023-11-22T20:17:05.134" v="6"/>
        <pc:sldMkLst>
          <pc:docMk/>
          <pc:sldMk cId="2055247921" sldId="260"/>
        </pc:sldMkLst>
      </pc:sldChg>
      <pc:sldChg chg="modSp mod">
        <pc:chgData name="Jiří Špalek" userId="e259c7da-b16d-4585-aa6d-2f9f8eafefdd" providerId="ADAL" clId="{17B91A8F-C134-4D4B-B52B-01E57D1E8A2B}" dt="2023-11-22T20:11:37.775" v="1" actId="6549"/>
        <pc:sldMkLst>
          <pc:docMk/>
          <pc:sldMk cId="2089901280" sldId="264"/>
        </pc:sldMkLst>
        <pc:spChg chg="mod">
          <ac:chgData name="Jiří Špalek" userId="e259c7da-b16d-4585-aa6d-2f9f8eafefdd" providerId="ADAL" clId="{17B91A8F-C134-4D4B-B52B-01E57D1E8A2B}" dt="2023-11-22T20:11:37.775" v="1" actId="6549"/>
          <ac:spMkLst>
            <pc:docMk/>
            <pc:sldMk cId="2089901280" sldId="264"/>
            <ac:spMk id="2" creationId="{00000000-0000-0000-0000-000000000000}"/>
          </ac:spMkLst>
        </pc:spChg>
      </pc:sldChg>
      <pc:sldChg chg="del">
        <pc:chgData name="Jiří Špalek" userId="e259c7da-b16d-4585-aa6d-2f9f8eafefdd" providerId="ADAL" clId="{17B91A8F-C134-4D4B-B52B-01E57D1E8A2B}" dt="2023-11-22T20:31:23.056" v="174" actId="47"/>
        <pc:sldMkLst>
          <pc:docMk/>
          <pc:sldMk cId="1724666065" sldId="266"/>
        </pc:sldMkLst>
      </pc:sldChg>
      <pc:sldChg chg="add">
        <pc:chgData name="Jiří Špalek" userId="e259c7da-b16d-4585-aa6d-2f9f8eafefdd" providerId="ADAL" clId="{17B91A8F-C134-4D4B-B52B-01E57D1E8A2B}" dt="2023-11-22T20:27:13.403" v="159"/>
        <pc:sldMkLst>
          <pc:docMk/>
          <pc:sldMk cId="946306009" sldId="267"/>
        </pc:sldMkLst>
      </pc:sldChg>
      <pc:sldChg chg="add">
        <pc:chgData name="Jiří Špalek" userId="e259c7da-b16d-4585-aa6d-2f9f8eafefdd" providerId="ADAL" clId="{17B91A8F-C134-4D4B-B52B-01E57D1E8A2B}" dt="2023-11-22T20:27:13.403" v="159"/>
        <pc:sldMkLst>
          <pc:docMk/>
          <pc:sldMk cId="532778281" sldId="268"/>
        </pc:sldMkLst>
      </pc:sldChg>
      <pc:sldChg chg="add">
        <pc:chgData name="Jiří Špalek" userId="e259c7da-b16d-4585-aa6d-2f9f8eafefdd" providerId="ADAL" clId="{17B91A8F-C134-4D4B-B52B-01E57D1E8A2B}" dt="2023-11-22T20:28:18.863" v="160"/>
        <pc:sldMkLst>
          <pc:docMk/>
          <pc:sldMk cId="1258990789" sldId="269"/>
        </pc:sldMkLst>
      </pc:sldChg>
      <pc:sldChg chg="modSp add mod">
        <pc:chgData name="Jiří Špalek" userId="e259c7da-b16d-4585-aa6d-2f9f8eafefdd" providerId="ADAL" clId="{17B91A8F-C134-4D4B-B52B-01E57D1E8A2B}" dt="2023-11-22T20:29:02.324" v="163" actId="114"/>
        <pc:sldMkLst>
          <pc:docMk/>
          <pc:sldMk cId="1380422542" sldId="270"/>
        </pc:sldMkLst>
        <pc:spChg chg="mod">
          <ac:chgData name="Jiří Špalek" userId="e259c7da-b16d-4585-aa6d-2f9f8eafefdd" providerId="ADAL" clId="{17B91A8F-C134-4D4B-B52B-01E57D1E8A2B}" dt="2023-11-22T20:29:02.324" v="163" actId="114"/>
          <ac:spMkLst>
            <pc:docMk/>
            <pc:sldMk cId="1380422542" sldId="270"/>
            <ac:spMk id="3" creationId="{19125D36-BB7E-BA70-8CD2-DCA5636C4673}"/>
          </ac:spMkLst>
        </pc:spChg>
      </pc:sldChg>
      <pc:sldChg chg="add">
        <pc:chgData name="Jiří Špalek" userId="e259c7da-b16d-4585-aa6d-2f9f8eafefdd" providerId="ADAL" clId="{17B91A8F-C134-4D4B-B52B-01E57D1E8A2B}" dt="2023-11-22T20:31:37.233" v="177"/>
        <pc:sldMkLst>
          <pc:docMk/>
          <pc:sldMk cId="1977220146" sldId="271"/>
        </pc:sldMkLst>
      </pc:sldChg>
      <pc:sldChg chg="add">
        <pc:chgData name="Jiří Špalek" userId="e259c7da-b16d-4585-aa6d-2f9f8eafefdd" providerId="ADAL" clId="{17B91A8F-C134-4D4B-B52B-01E57D1E8A2B}" dt="2023-11-22T20:31:37.233" v="177"/>
        <pc:sldMkLst>
          <pc:docMk/>
          <pc:sldMk cId="595129566" sldId="272"/>
        </pc:sldMkLst>
      </pc:sldChg>
      <pc:sldChg chg="del">
        <pc:chgData name="Jiří Špalek" userId="e259c7da-b16d-4585-aa6d-2f9f8eafefdd" providerId="ADAL" clId="{17B91A8F-C134-4D4B-B52B-01E57D1E8A2B}" dt="2023-11-22T20:31:26.388" v="175" actId="47"/>
        <pc:sldMkLst>
          <pc:docMk/>
          <pc:sldMk cId="3950248413" sldId="277"/>
        </pc:sldMkLst>
      </pc:sldChg>
      <pc:sldChg chg="add">
        <pc:chgData name="Jiří Špalek" userId="e259c7da-b16d-4585-aa6d-2f9f8eafefdd" providerId="ADAL" clId="{17B91A8F-C134-4D4B-B52B-01E57D1E8A2B}" dt="2023-11-22T20:27:13.403" v="159"/>
        <pc:sldMkLst>
          <pc:docMk/>
          <pc:sldMk cId="3770202950" sldId="278"/>
        </pc:sldMkLst>
      </pc:sldChg>
      <pc:sldChg chg="add">
        <pc:chgData name="Jiří Špalek" userId="e259c7da-b16d-4585-aa6d-2f9f8eafefdd" providerId="ADAL" clId="{17B91A8F-C134-4D4B-B52B-01E57D1E8A2B}" dt="2023-11-22T20:28:18.863" v="160"/>
        <pc:sldMkLst>
          <pc:docMk/>
          <pc:sldMk cId="545770149" sldId="279"/>
        </pc:sldMkLst>
      </pc:sldChg>
      <pc:sldChg chg="del">
        <pc:chgData name="Jiří Špalek" userId="e259c7da-b16d-4585-aa6d-2f9f8eafefdd" providerId="ADAL" clId="{17B91A8F-C134-4D4B-B52B-01E57D1E8A2B}" dt="2023-11-22T20:30:24.969" v="171" actId="47"/>
        <pc:sldMkLst>
          <pc:docMk/>
          <pc:sldMk cId="2304026744" sldId="282"/>
        </pc:sldMkLst>
      </pc:sldChg>
      <pc:sldChg chg="add">
        <pc:chgData name="Jiří Špalek" userId="e259c7da-b16d-4585-aa6d-2f9f8eafefdd" providerId="ADAL" clId="{17B91A8F-C134-4D4B-B52B-01E57D1E8A2B}" dt="2023-11-22T21:15:12.913" v="267"/>
        <pc:sldMkLst>
          <pc:docMk/>
          <pc:sldMk cId="3459845661" sldId="282"/>
        </pc:sldMkLst>
      </pc:sldChg>
      <pc:sldChg chg="delSp del mod">
        <pc:chgData name="Jiří Špalek" userId="e259c7da-b16d-4585-aa6d-2f9f8eafefdd" providerId="ADAL" clId="{17B91A8F-C134-4D4B-B52B-01E57D1E8A2B}" dt="2023-11-22T21:08:29.933" v="266" actId="47"/>
        <pc:sldMkLst>
          <pc:docMk/>
          <pc:sldMk cId="3848966083" sldId="295"/>
        </pc:sldMkLst>
        <pc:picChg chg="del">
          <ac:chgData name="Jiří Špalek" userId="e259c7da-b16d-4585-aa6d-2f9f8eafefdd" providerId="ADAL" clId="{17B91A8F-C134-4D4B-B52B-01E57D1E8A2B}" dt="2023-11-22T21:08:24.852" v="265" actId="478"/>
          <ac:picMkLst>
            <pc:docMk/>
            <pc:sldMk cId="3848966083" sldId="295"/>
            <ac:picMk id="8" creationId="{AAA35A4F-7EE9-4B97-BFB3-E64824373641}"/>
          </ac:picMkLst>
        </pc:picChg>
      </pc:sldChg>
      <pc:sldChg chg="addSp delSp modSp del mod">
        <pc:chgData name="Jiří Špalek" userId="e259c7da-b16d-4585-aa6d-2f9f8eafefdd" providerId="ADAL" clId="{17B91A8F-C134-4D4B-B52B-01E57D1E8A2B}" dt="2023-11-22T20:25:50.204" v="134" actId="47"/>
        <pc:sldMkLst>
          <pc:docMk/>
          <pc:sldMk cId="1314734707" sldId="300"/>
        </pc:sldMkLst>
        <pc:spChg chg="mod">
          <ac:chgData name="Jiří Špalek" userId="e259c7da-b16d-4585-aa6d-2f9f8eafefdd" providerId="ADAL" clId="{17B91A8F-C134-4D4B-B52B-01E57D1E8A2B}" dt="2023-11-22T20:25:06.324" v="128" actId="20577"/>
          <ac:spMkLst>
            <pc:docMk/>
            <pc:sldMk cId="1314734707" sldId="300"/>
            <ac:spMk id="2" creationId="{00000000-0000-0000-0000-000000000000}"/>
          </ac:spMkLst>
        </pc:spChg>
        <pc:spChg chg="del mod">
          <ac:chgData name="Jiří Špalek" userId="e259c7da-b16d-4585-aa6d-2f9f8eafefdd" providerId="ADAL" clId="{17B91A8F-C134-4D4B-B52B-01E57D1E8A2B}" dt="2023-11-22T20:25:27.104" v="130" actId="478"/>
          <ac:spMkLst>
            <pc:docMk/>
            <pc:sldMk cId="1314734707" sldId="300"/>
            <ac:spMk id="3" creationId="{00000000-0000-0000-0000-000000000000}"/>
          </ac:spMkLst>
        </pc:spChg>
        <pc:spChg chg="add mod">
          <ac:chgData name="Jiří Špalek" userId="e259c7da-b16d-4585-aa6d-2f9f8eafefdd" providerId="ADAL" clId="{17B91A8F-C134-4D4B-B52B-01E57D1E8A2B}" dt="2023-11-22T20:25:27.104" v="130" actId="478"/>
          <ac:spMkLst>
            <pc:docMk/>
            <pc:sldMk cId="1314734707" sldId="300"/>
            <ac:spMk id="6" creationId="{24B3C19B-6036-6B84-14FD-D41E039F5F93}"/>
          </ac:spMkLst>
        </pc:spChg>
        <pc:picChg chg="add mod">
          <ac:chgData name="Jiří Špalek" userId="e259c7da-b16d-4585-aa6d-2f9f8eafefdd" providerId="ADAL" clId="{17B91A8F-C134-4D4B-B52B-01E57D1E8A2B}" dt="2023-11-22T20:25:34.797" v="132" actId="1076"/>
          <ac:picMkLst>
            <pc:docMk/>
            <pc:sldMk cId="1314734707" sldId="300"/>
            <ac:picMk id="7" creationId="{1E9DFFD7-7FF6-95DF-5341-4EA159C3D27E}"/>
          </ac:picMkLst>
        </pc:picChg>
        <pc:picChg chg="add mod">
          <ac:chgData name="Jiří Špalek" userId="e259c7da-b16d-4585-aa6d-2f9f8eafefdd" providerId="ADAL" clId="{17B91A8F-C134-4D4B-B52B-01E57D1E8A2B}" dt="2023-11-22T20:25:34.797" v="132" actId="1076"/>
          <ac:picMkLst>
            <pc:docMk/>
            <pc:sldMk cId="1314734707" sldId="300"/>
            <ac:picMk id="9" creationId="{431EA2B7-A1F4-C32D-7BDD-51CA605D06F1}"/>
          </ac:picMkLst>
        </pc:picChg>
      </pc:sldChg>
      <pc:sldChg chg="modSp mod">
        <pc:chgData name="Jiří Špalek" userId="e259c7da-b16d-4585-aa6d-2f9f8eafefdd" providerId="ADAL" clId="{17B91A8F-C134-4D4B-B52B-01E57D1E8A2B}" dt="2023-11-22T21:08:13.644" v="264" actId="404"/>
        <pc:sldMkLst>
          <pc:docMk/>
          <pc:sldMk cId="1753796372" sldId="302"/>
        </pc:sldMkLst>
        <pc:spChg chg="mod">
          <ac:chgData name="Jiří Špalek" userId="e259c7da-b16d-4585-aa6d-2f9f8eafefdd" providerId="ADAL" clId="{17B91A8F-C134-4D4B-B52B-01E57D1E8A2B}" dt="2023-11-22T21:08:13.644" v="264" actId="404"/>
          <ac:spMkLst>
            <pc:docMk/>
            <pc:sldMk cId="1753796372" sldId="302"/>
            <ac:spMk id="5" creationId="{00000000-0000-0000-0000-000000000000}"/>
          </ac:spMkLst>
        </pc:spChg>
      </pc:sldChg>
      <pc:sldChg chg="addSp modSp mod">
        <pc:chgData name="Jiří Špalek" userId="e259c7da-b16d-4585-aa6d-2f9f8eafefdd" providerId="ADAL" clId="{17B91A8F-C134-4D4B-B52B-01E57D1E8A2B}" dt="2023-11-22T20:24:37.222" v="105" actId="14100"/>
        <pc:sldMkLst>
          <pc:docMk/>
          <pc:sldMk cId="2507664005" sldId="303"/>
        </pc:sldMkLst>
        <pc:spChg chg="mod">
          <ac:chgData name="Jiří Špalek" userId="e259c7da-b16d-4585-aa6d-2f9f8eafefdd" providerId="ADAL" clId="{17B91A8F-C134-4D4B-B52B-01E57D1E8A2B}" dt="2023-11-22T20:17:50.484" v="9" actId="404"/>
          <ac:spMkLst>
            <pc:docMk/>
            <pc:sldMk cId="2507664005" sldId="303"/>
            <ac:spMk id="2" creationId="{00000000-0000-0000-0000-000000000000}"/>
          </ac:spMkLst>
        </pc:spChg>
        <pc:spChg chg="mod">
          <ac:chgData name="Jiří Špalek" userId="e259c7da-b16d-4585-aa6d-2f9f8eafefdd" providerId="ADAL" clId="{17B91A8F-C134-4D4B-B52B-01E57D1E8A2B}" dt="2023-11-22T20:24:37.222" v="105" actId="14100"/>
          <ac:spMkLst>
            <pc:docMk/>
            <pc:sldMk cId="2507664005" sldId="303"/>
            <ac:spMk id="3" creationId="{00000000-0000-0000-0000-000000000000}"/>
          </ac:spMkLst>
        </pc:spChg>
        <pc:spChg chg="add mod">
          <ac:chgData name="Jiří Špalek" userId="e259c7da-b16d-4585-aa6d-2f9f8eafefdd" providerId="ADAL" clId="{17B91A8F-C134-4D4B-B52B-01E57D1E8A2B}" dt="2023-11-22T20:24:29.144" v="103" actId="14100"/>
          <ac:spMkLst>
            <pc:docMk/>
            <pc:sldMk cId="2507664005" sldId="303"/>
            <ac:spMk id="6" creationId="{C2F18E8C-D34B-645B-11C8-C2AB18F13F62}"/>
          </ac:spMkLst>
        </pc:spChg>
      </pc:sldChg>
      <pc:sldChg chg="ord">
        <pc:chgData name="Jiří Špalek" userId="e259c7da-b16d-4585-aa6d-2f9f8eafefdd" providerId="ADAL" clId="{17B91A8F-C134-4D4B-B52B-01E57D1E8A2B}" dt="2023-11-22T20:16:49.590" v="4"/>
        <pc:sldMkLst>
          <pc:docMk/>
          <pc:sldMk cId="3942424327" sldId="304"/>
        </pc:sldMkLst>
      </pc:sldChg>
      <pc:sldChg chg="addSp delSp modSp mod ord">
        <pc:chgData name="Jiří Špalek" userId="e259c7da-b16d-4585-aa6d-2f9f8eafefdd" providerId="ADAL" clId="{17B91A8F-C134-4D4B-B52B-01E57D1E8A2B}" dt="2023-11-22T20:30:19.683" v="170" actId="1076"/>
        <pc:sldMkLst>
          <pc:docMk/>
          <pc:sldMk cId="3652395034" sldId="309"/>
        </pc:sldMkLst>
        <pc:spChg chg="del">
          <ac:chgData name="Jiří Špalek" userId="e259c7da-b16d-4585-aa6d-2f9f8eafefdd" providerId="ADAL" clId="{17B91A8F-C134-4D4B-B52B-01E57D1E8A2B}" dt="2023-11-22T20:30:04.335" v="166" actId="478"/>
          <ac:spMkLst>
            <pc:docMk/>
            <pc:sldMk cId="3652395034" sldId="309"/>
            <ac:spMk id="4" creationId="{C24A3724-D897-4D46-8E0C-B729BDA367A3}"/>
          </ac:spMkLst>
        </pc:spChg>
        <pc:picChg chg="add mod">
          <ac:chgData name="Jiří Špalek" userId="e259c7da-b16d-4585-aa6d-2f9f8eafefdd" providerId="ADAL" clId="{17B91A8F-C134-4D4B-B52B-01E57D1E8A2B}" dt="2023-11-22T20:30:19.683" v="170" actId="1076"/>
          <ac:picMkLst>
            <pc:docMk/>
            <pc:sldMk cId="3652395034" sldId="309"/>
            <ac:picMk id="6" creationId="{29DF0CEB-ACE0-8FB6-CA85-E71ABE16F7D7}"/>
          </ac:picMkLst>
        </pc:picChg>
      </pc:sldChg>
      <pc:sldChg chg="del">
        <pc:chgData name="Jiří Špalek" userId="e259c7da-b16d-4585-aa6d-2f9f8eafefdd" providerId="ADAL" clId="{17B91A8F-C134-4D4B-B52B-01E57D1E8A2B}" dt="2023-11-22T20:30:27.813" v="172" actId="47"/>
        <pc:sldMkLst>
          <pc:docMk/>
          <pc:sldMk cId="1481610165" sldId="310"/>
        </pc:sldMkLst>
      </pc:sldChg>
      <pc:sldChg chg="del">
        <pc:chgData name="Jiří Špalek" userId="e259c7da-b16d-4585-aa6d-2f9f8eafefdd" providerId="ADAL" clId="{17B91A8F-C134-4D4B-B52B-01E57D1E8A2B}" dt="2023-11-22T20:31:31.193" v="176" actId="47"/>
        <pc:sldMkLst>
          <pc:docMk/>
          <pc:sldMk cId="2417601947" sldId="311"/>
        </pc:sldMkLst>
      </pc:sldChg>
      <pc:sldChg chg="modSp mod">
        <pc:chgData name="Jiří Špalek" userId="e259c7da-b16d-4585-aa6d-2f9f8eafefdd" providerId="ADAL" clId="{17B91A8F-C134-4D4B-B52B-01E57D1E8A2B}" dt="2023-11-22T20:50:55.930" v="180" actId="948"/>
        <pc:sldMkLst>
          <pc:docMk/>
          <pc:sldMk cId="3669095097" sldId="312"/>
        </pc:sldMkLst>
        <pc:spChg chg="mod">
          <ac:chgData name="Jiří Špalek" userId="e259c7da-b16d-4585-aa6d-2f9f8eafefdd" providerId="ADAL" clId="{17B91A8F-C134-4D4B-B52B-01E57D1E8A2B}" dt="2023-11-22T20:50:55.930" v="180" actId="948"/>
          <ac:spMkLst>
            <pc:docMk/>
            <pc:sldMk cId="3669095097" sldId="312"/>
            <ac:spMk id="3" creationId="{83DEC024-C062-41A0-8766-E53AB7666997}"/>
          </ac:spMkLst>
        </pc:spChg>
      </pc:sldChg>
      <pc:sldChg chg="modSp add mod">
        <pc:chgData name="Jiří Špalek" userId="e259c7da-b16d-4585-aa6d-2f9f8eafefdd" providerId="ADAL" clId="{17B91A8F-C134-4D4B-B52B-01E57D1E8A2B}" dt="2023-11-22T21:30:32.516" v="560" actId="27636"/>
        <pc:sldMkLst>
          <pc:docMk/>
          <pc:sldMk cId="2479140934" sldId="324"/>
        </pc:sldMkLst>
        <pc:spChg chg="mod">
          <ac:chgData name="Jiří Špalek" userId="e259c7da-b16d-4585-aa6d-2f9f8eafefdd" providerId="ADAL" clId="{17B91A8F-C134-4D4B-B52B-01E57D1E8A2B}" dt="2023-11-22T21:30:32.516" v="560" actId="27636"/>
          <ac:spMkLst>
            <pc:docMk/>
            <pc:sldMk cId="2479140934" sldId="324"/>
            <ac:spMk id="5" creationId="{00000000-0000-0000-0000-000000000000}"/>
          </ac:spMkLst>
        </pc:spChg>
      </pc:sldChg>
      <pc:sldChg chg="del">
        <pc:chgData name="Jiří Špalek" userId="e259c7da-b16d-4585-aa6d-2f9f8eafefdd" providerId="ADAL" clId="{17B91A8F-C134-4D4B-B52B-01E57D1E8A2B}" dt="2023-11-22T20:51:19.791" v="181" actId="47"/>
        <pc:sldMkLst>
          <pc:docMk/>
          <pc:sldMk cId="2444180796" sldId="337"/>
        </pc:sldMkLst>
      </pc:sldChg>
      <pc:sldChg chg="add setBg">
        <pc:chgData name="Jiří Špalek" userId="e259c7da-b16d-4585-aa6d-2f9f8eafefdd" providerId="ADAL" clId="{17B91A8F-C134-4D4B-B52B-01E57D1E8A2B}" dt="2023-11-22T20:16:46.575" v="2"/>
        <pc:sldMkLst>
          <pc:docMk/>
          <pc:sldMk cId="1491534195" sldId="348"/>
        </pc:sldMkLst>
      </pc:sldChg>
      <pc:sldChg chg="modSp add mod">
        <pc:chgData name="Jiří Špalek" userId="e259c7da-b16d-4585-aa6d-2f9f8eafefdd" providerId="ADAL" clId="{17B91A8F-C134-4D4B-B52B-01E57D1E8A2B}" dt="2023-11-22T20:26:02.087" v="158" actId="6549"/>
        <pc:sldMkLst>
          <pc:docMk/>
          <pc:sldMk cId="3157341927" sldId="349"/>
        </pc:sldMkLst>
        <pc:spChg chg="mod">
          <ac:chgData name="Jiří Špalek" userId="e259c7da-b16d-4585-aa6d-2f9f8eafefdd" providerId="ADAL" clId="{17B91A8F-C134-4D4B-B52B-01E57D1E8A2B}" dt="2023-11-22T20:26:02.087" v="158" actId="6549"/>
          <ac:spMkLst>
            <pc:docMk/>
            <pc:sldMk cId="3157341927" sldId="349"/>
            <ac:spMk id="2" creationId="{AFA8F000-B5DD-8BCC-1223-C072E0E28FA1}"/>
          </ac:spMkLst>
        </pc:spChg>
      </pc:sldChg>
      <pc:sldChg chg="add">
        <pc:chgData name="Jiří Špalek" userId="e259c7da-b16d-4585-aa6d-2f9f8eafefdd" providerId="ADAL" clId="{17B91A8F-C134-4D4B-B52B-01E57D1E8A2B}" dt="2023-11-22T20:27:13.403" v="159"/>
        <pc:sldMkLst>
          <pc:docMk/>
          <pc:sldMk cId="2191211626" sldId="350"/>
        </pc:sldMkLst>
      </pc:sldChg>
      <pc:sldChg chg="add">
        <pc:chgData name="Jiří Špalek" userId="e259c7da-b16d-4585-aa6d-2f9f8eafefdd" providerId="ADAL" clId="{17B91A8F-C134-4D4B-B52B-01E57D1E8A2B}" dt="2023-11-22T20:28:18.863" v="160"/>
        <pc:sldMkLst>
          <pc:docMk/>
          <pc:sldMk cId="1017319735" sldId="351"/>
        </pc:sldMkLst>
      </pc:sldChg>
      <pc:sldChg chg="add">
        <pc:chgData name="Jiří Špalek" userId="e259c7da-b16d-4585-aa6d-2f9f8eafefdd" providerId="ADAL" clId="{17B91A8F-C134-4D4B-B52B-01E57D1E8A2B}" dt="2023-11-22T20:30:45.936" v="173"/>
        <pc:sldMkLst>
          <pc:docMk/>
          <pc:sldMk cId="2394918607" sldId="352"/>
        </pc:sldMkLst>
      </pc:sldChg>
      <pc:sldChg chg="modSp add del mod">
        <pc:chgData name="Jiří Špalek" userId="e259c7da-b16d-4585-aa6d-2f9f8eafefdd" providerId="ADAL" clId="{17B91A8F-C134-4D4B-B52B-01E57D1E8A2B}" dt="2023-11-22T21:16:35.158" v="290" actId="47"/>
        <pc:sldMkLst>
          <pc:docMk/>
          <pc:sldMk cId="2130285673" sldId="353"/>
        </pc:sldMkLst>
        <pc:spChg chg="mod">
          <ac:chgData name="Jiří Špalek" userId="e259c7da-b16d-4585-aa6d-2f9f8eafefdd" providerId="ADAL" clId="{17B91A8F-C134-4D4B-B52B-01E57D1E8A2B}" dt="2023-11-22T21:15:13.101" v="269" actId="27636"/>
          <ac:spMkLst>
            <pc:docMk/>
            <pc:sldMk cId="2130285673" sldId="353"/>
            <ac:spMk id="5" creationId="{00000000-0000-0000-0000-000000000000}"/>
          </ac:spMkLst>
        </pc:spChg>
      </pc:sldChg>
      <pc:sldChg chg="modSp add mod">
        <pc:chgData name="Jiří Špalek" userId="e259c7da-b16d-4585-aa6d-2f9f8eafefdd" providerId="ADAL" clId="{17B91A8F-C134-4D4B-B52B-01E57D1E8A2B}" dt="2023-11-22T21:16:32.597" v="289" actId="27636"/>
        <pc:sldMkLst>
          <pc:docMk/>
          <pc:sldMk cId="2445004556" sldId="354"/>
        </pc:sldMkLst>
        <pc:spChg chg="mod">
          <ac:chgData name="Jiří Špalek" userId="e259c7da-b16d-4585-aa6d-2f9f8eafefdd" providerId="ADAL" clId="{17B91A8F-C134-4D4B-B52B-01E57D1E8A2B}" dt="2023-11-22T21:16:32.597" v="289" actId="27636"/>
          <ac:spMkLst>
            <pc:docMk/>
            <pc:sldMk cId="2445004556" sldId="35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us/blog/yes/200808/changing-minds-and-changing-towel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1" i="0" u="none" strike="noStrike" baseline="0" dirty="0">
                <a:solidFill>
                  <a:srgbClr val="000000"/>
                </a:solidFill>
                <a:latin typeface="Times New Roman" panose="02020603050405020304" pitchFamily="18" charset="0"/>
              </a:rPr>
              <a:t>Ukotvení jako efekt </a:t>
            </a:r>
            <a:r>
              <a:rPr lang="cs-CZ" sz="1800" b="1" i="0" u="none" strike="noStrike" baseline="0" dirty="0" err="1">
                <a:solidFill>
                  <a:srgbClr val="000000"/>
                </a:solidFill>
                <a:latin typeface="Times New Roman" panose="02020603050405020304" pitchFamily="18" charset="0"/>
              </a:rPr>
              <a:t>primingu</a:t>
            </a:r>
            <a:r>
              <a:rPr lang="cs-CZ" sz="1800" b="1" i="0" u="none" strike="noStrike" baseline="0" dirty="0">
                <a:solidFill>
                  <a:srgbClr val="000000"/>
                </a:solidFill>
                <a:latin typeface="Times New Roman" panose="02020603050405020304" pitchFamily="18" charset="0"/>
              </a:rPr>
              <a:t>: </a:t>
            </a:r>
            <a:endParaRPr lang="cs-CZ" sz="1800" b="0" i="0" u="none" strike="noStrike" baseline="0" dirty="0">
              <a:solidFill>
                <a:srgbClr val="000000"/>
              </a:solidFill>
              <a:latin typeface="Times New Roman" panose="02020603050405020304" pitchFamily="18" charset="0"/>
            </a:endParaRPr>
          </a:p>
          <a:p>
            <a:r>
              <a:rPr lang="cs-CZ" sz="1800" b="0" i="1" u="none" strike="noStrike" baseline="0" dirty="0">
                <a:solidFill>
                  <a:srgbClr val="000000"/>
                </a:solidFill>
                <a:latin typeface="Times New Roman" panose="02020603050405020304" pitchFamily="18" charset="0"/>
              </a:rPr>
              <a:t>Měl Ghándí více nebo méně než 144let když zemřel? </a:t>
            </a:r>
            <a:endParaRPr lang="cs-CZ" sz="1800" b="0" i="0" u="none" strike="noStrike" baseline="0" dirty="0">
              <a:solidFill>
                <a:srgbClr val="000000"/>
              </a:solidFill>
              <a:latin typeface="Times New Roman" panose="02020603050405020304" pitchFamily="18" charset="0"/>
            </a:endParaRPr>
          </a:p>
          <a:p>
            <a:r>
              <a:rPr lang="cs-CZ" sz="1800" b="0" i="1" u="none" strike="noStrike" baseline="0" dirty="0">
                <a:solidFill>
                  <a:srgbClr val="000000"/>
                </a:solidFill>
                <a:latin typeface="Times New Roman" panose="02020603050405020304" pitchFamily="18" charset="0"/>
              </a:rPr>
              <a:t>Jak starý byl Ghándí, když zemřel? </a:t>
            </a:r>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Ukotvení jako důsledek sugesce se v tomto případě projevuje tak, že sice nevěříte, že měl 144 let, když zemřel, ale mozek mezitím vygeneruje dojem velmi staré osoby, jejíž představa vás ovlivní (</a:t>
            </a:r>
            <a:r>
              <a:rPr lang="cs-CZ" sz="1800" b="0" i="0" u="none" strike="noStrike" baseline="0" dirty="0" err="1">
                <a:solidFill>
                  <a:srgbClr val="000000"/>
                </a:solidFill>
                <a:latin typeface="Times New Roman" panose="02020603050405020304" pitchFamily="18" charset="0"/>
              </a:rPr>
              <a:t>Strack</a:t>
            </a:r>
            <a:r>
              <a:rPr lang="cs-CZ" sz="1800" b="0" i="0" u="none" strike="noStrike" baseline="0" dirty="0">
                <a:solidFill>
                  <a:srgbClr val="000000"/>
                </a:solidFill>
                <a:latin typeface="Times New Roman" panose="02020603050405020304" pitchFamily="18" charset="0"/>
              </a:rPr>
              <a:t> &amp; </a:t>
            </a:r>
            <a:r>
              <a:rPr lang="cs-CZ" sz="1800" b="0" i="0" u="none" strike="noStrike" baseline="0" dirty="0" err="1">
                <a:solidFill>
                  <a:srgbClr val="000000"/>
                </a:solidFill>
                <a:latin typeface="Times New Roman" panose="02020603050405020304" pitchFamily="18" charset="0"/>
              </a:rPr>
              <a:t>Mussweiler</a:t>
            </a:r>
            <a:r>
              <a:rPr lang="cs-CZ" sz="1800" b="0" i="0" u="none" strike="noStrike" baseline="0" dirty="0">
                <a:solidFill>
                  <a:srgbClr val="000000"/>
                </a:solidFill>
                <a:latin typeface="Times New Roman" panose="02020603050405020304" pitchFamily="18" charset="0"/>
              </a:rPr>
              <a:t>, 1997). </a:t>
            </a:r>
          </a:p>
          <a:p>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Když se lidé rozhodují, kolik přispějí na nějakou dobročinnou akci, také se projeví výrazné účinky efektu ukotvení. </a:t>
            </a:r>
            <a:r>
              <a:rPr lang="cs-CZ" sz="1800" b="0" i="0" u="none" strike="noStrike" baseline="0" dirty="0" err="1">
                <a:solidFill>
                  <a:srgbClr val="000000"/>
                </a:solidFill>
                <a:latin typeface="Times New Roman" panose="02020603050405020304" pitchFamily="18" charset="0"/>
              </a:rPr>
              <a:t>Kahneman</a:t>
            </a:r>
            <a:r>
              <a:rPr lang="cs-CZ" sz="1800" b="0" i="0" u="none" strike="noStrike" baseline="0" dirty="0">
                <a:solidFill>
                  <a:srgbClr val="000000"/>
                </a:solidFill>
                <a:latin typeface="Times New Roman" panose="02020603050405020304" pitchFamily="18" charset="0"/>
              </a:rPr>
              <a:t> (2012) popisuje experiment, ve kterém informovali návštěvníky </a:t>
            </a:r>
            <a:r>
              <a:rPr lang="cs-CZ" sz="1800" b="0" i="0" u="none" strike="noStrike" baseline="0" dirty="0" err="1">
                <a:solidFill>
                  <a:srgbClr val="000000"/>
                </a:solidFill>
                <a:latin typeface="Times New Roman" panose="02020603050405020304" pitchFamily="18" charset="0"/>
              </a:rPr>
              <a:t>Exploratoria</a:t>
            </a:r>
            <a:r>
              <a:rPr lang="cs-CZ" sz="1800" b="0" i="0" u="none" strike="noStrike" baseline="0" dirty="0">
                <a:solidFill>
                  <a:srgbClr val="000000"/>
                </a:solidFill>
                <a:latin typeface="Times New Roman" panose="02020603050405020304" pitchFamily="18" charset="0"/>
              </a:rPr>
              <a:t> o ekologické katastrofě způsobené ropným tankerem a zeptali se na jich na ochotu přispět finančním obnosem „na záchranu 50 000 mořských ptáků na pobřeží Tichého oceánu“. Některým účastníkům byla nejdříve položena kotvící otázka typu „Byli byste ochotni zaplatit 5$?“ a teprve poté dostali otázku, kolik by přispěli. Pokud kotvící otázka položena nebyla, průměrná částka, kterou byli lidé ochotni přispět, byla 64$, pokud byla kotvící částka 5$, příspěvek činil v průměru jen 20$. A nakonec – pokud byla kotvící částka přemrštěná na 400$, ochota platit se zvýšila průměrně na 143$. </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236644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34</a:t>
            </a:fld>
            <a:endParaRPr lang="cs-CZ"/>
          </a:p>
        </p:txBody>
      </p:sp>
    </p:spTree>
    <p:extLst>
      <p:ext uri="{BB962C8B-B14F-4D97-AF65-F5344CB8AC3E}">
        <p14:creationId xmlns:p14="http://schemas.microsoft.com/office/powerpoint/2010/main" val="227536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Towels</a:t>
            </a:r>
            <a:r>
              <a:rPr lang="cs-CZ" dirty="0"/>
              <a:t>: </a:t>
            </a:r>
            <a:r>
              <a:rPr lang="cs-CZ" dirty="0">
                <a:hlinkClick r:id="rId3"/>
              </a:rPr>
              <a:t>https://www.psychologytoday.com/us/blog/yes/200808/changing-minds-and-changing-towels</a:t>
            </a:r>
            <a:r>
              <a:rPr lang="cs-CZ" dirty="0"/>
              <a:t> </a:t>
            </a:r>
          </a:p>
          <a:p>
            <a:r>
              <a:rPr lang="en-US" sz="1200" b="0" i="0" kern="1200" dirty="0">
                <a:solidFill>
                  <a:schemeClr val="tx1"/>
                </a:solidFill>
                <a:effectLst/>
                <a:latin typeface="+mn-lt"/>
                <a:ea typeface="+mn-ea"/>
                <a:cs typeface="+mn-cs"/>
              </a:rPr>
              <a:t>We found that by simply changing a few words on the standard sign, guests who learned that the majority of their fellow guests had reused their towels (the social norms appeal) were 26% more likely than those who saw the basic environmental protection message to recycle their towels. Not a bad improvement for a message that, to our knowledge, has never been used in those signs.</a:t>
            </a:r>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39</a:t>
            </a:fld>
            <a:endParaRPr lang="cs-CZ"/>
          </a:p>
        </p:txBody>
      </p:sp>
    </p:spTree>
    <p:extLst>
      <p:ext uri="{BB962C8B-B14F-4D97-AF65-F5344CB8AC3E}">
        <p14:creationId xmlns:p14="http://schemas.microsoft.com/office/powerpoint/2010/main" val="152613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44</a:t>
            </a:fld>
            <a:endParaRPr lang="cs-CZ"/>
          </a:p>
        </p:txBody>
      </p:sp>
    </p:spTree>
    <p:extLst>
      <p:ext uri="{BB962C8B-B14F-4D97-AF65-F5344CB8AC3E}">
        <p14:creationId xmlns:p14="http://schemas.microsoft.com/office/powerpoint/2010/main" val="358384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MPV_VESO Behavioralni VE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MPV_VESO Behavioralni VE</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a:t>MPV_VESO Behavioralni VE</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MPV_VESO Behavioralni VE</a:t>
            </a:r>
            <a:endParaRPr lang="cs-CZ" dirty="0"/>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0"/>
            <a:ext cx="10972800" cy="4495800"/>
          </a:xfrm>
        </p:spPr>
        <p:txBody>
          <a:bodyPr/>
          <a:lstStyle/>
          <a:p>
            <a:pPr lvl="0"/>
            <a:endParaRPr lang="cs-CZ" noProof="0"/>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r>
              <a:rPr lang="cs-CZ"/>
              <a:t>MPV_VESO Behavioralni VE</a:t>
            </a:r>
          </a:p>
        </p:txBody>
      </p:sp>
      <p:sp>
        <p:nvSpPr>
          <p:cNvPr id="6" name="Rectangle 9"/>
          <p:cNvSpPr>
            <a:spLocks noGrp="1" noChangeArrowheads="1"/>
          </p:cNvSpPr>
          <p:nvPr>
            <p:ph type="sldNum" sz="quarter" idx="12"/>
          </p:nvPr>
        </p:nvSpPr>
        <p:spPr>
          <a:ln/>
        </p:spPr>
        <p:txBody>
          <a:bodyPr/>
          <a:lstStyle>
            <a:lvl1pPr>
              <a:defRPr/>
            </a:lvl1pPr>
          </a:lstStyle>
          <a:p>
            <a:pPr>
              <a:defRPr/>
            </a:pPr>
            <a:fld id="{6428B8D3-3FF1-4E25-84BD-5B683B5406D5}" type="slidenum">
              <a:rPr lang="cs-CZ"/>
              <a:pPr>
                <a:defRPr/>
              </a:pPr>
              <a:t>‹#›</a:t>
            </a:fld>
            <a:endParaRPr lang="cs-CZ"/>
          </a:p>
        </p:txBody>
      </p:sp>
    </p:spTree>
    <p:extLst>
      <p:ext uri="{BB962C8B-B14F-4D97-AF65-F5344CB8AC3E}">
        <p14:creationId xmlns:p14="http://schemas.microsoft.com/office/powerpoint/2010/main" val="3040721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21B32E1-1794-4DAE-91A6-8A2066509B88}"/>
              </a:ext>
            </a:extLst>
          </p:cNvPr>
          <p:cNvSpPr>
            <a:spLocks noGrp="1"/>
          </p:cNvSpPr>
          <p:nvPr>
            <p:ph type="dt" sz="half" idx="10"/>
          </p:nvPr>
        </p:nvSpPr>
        <p:spPr/>
        <p:txBody>
          <a:bodyPr/>
          <a:lstStyle/>
          <a:p>
            <a:endParaRPr lang="cs-CZ"/>
          </a:p>
        </p:txBody>
      </p:sp>
      <p:sp>
        <p:nvSpPr>
          <p:cNvPr id="3" name="Zástupný symbol pro zápatí 2">
            <a:extLst>
              <a:ext uri="{FF2B5EF4-FFF2-40B4-BE49-F238E27FC236}">
                <a16:creationId xmlns:a16="http://schemas.microsoft.com/office/drawing/2014/main" id="{41F66FE5-AD65-4CC5-B3B5-F2EF8FA4D29F}"/>
              </a:ext>
            </a:extLst>
          </p:cNvPr>
          <p:cNvSpPr>
            <a:spLocks noGrp="1"/>
          </p:cNvSpPr>
          <p:nvPr>
            <p:ph type="ftr" sz="quarter" idx="11"/>
          </p:nvPr>
        </p:nvSpPr>
        <p:spPr/>
        <p:txBody>
          <a:bodyPr/>
          <a:lstStyle/>
          <a:p>
            <a:r>
              <a:rPr lang="cs-CZ"/>
              <a:t>MPV_VESO Behavioralni VE</a:t>
            </a:r>
          </a:p>
        </p:txBody>
      </p:sp>
      <p:sp>
        <p:nvSpPr>
          <p:cNvPr id="4" name="Zástupný symbol pro číslo snímku 3">
            <a:extLst>
              <a:ext uri="{FF2B5EF4-FFF2-40B4-BE49-F238E27FC236}">
                <a16:creationId xmlns:a16="http://schemas.microsoft.com/office/drawing/2014/main" id="{FE4C6445-209C-4669-A457-0E8C17AFBB06}"/>
              </a:ext>
            </a:extLst>
          </p:cNvPr>
          <p:cNvSpPr>
            <a:spLocks noGrp="1"/>
          </p:cNvSpPr>
          <p:nvPr>
            <p:ph type="sldNum" sz="quarter" idx="12"/>
          </p:nvPr>
        </p:nvSpPr>
        <p:spPr/>
        <p:txBody>
          <a:bodyPr/>
          <a:lstStyle/>
          <a:p>
            <a:fld id="{11D31318-BEBB-41C3-BE10-6E1EB4374CE3}" type="slidenum">
              <a:rPr lang="cs-CZ" smtClean="0"/>
              <a:t>‹#›</a:t>
            </a:fld>
            <a:endParaRPr lang="cs-CZ"/>
          </a:p>
        </p:txBody>
      </p:sp>
    </p:spTree>
    <p:extLst>
      <p:ext uri="{BB962C8B-B14F-4D97-AF65-F5344CB8AC3E}">
        <p14:creationId xmlns:p14="http://schemas.microsoft.com/office/powerpoint/2010/main" val="385264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7"/>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p:cNvSpPr>
            <a:spLocks noGrp="1"/>
          </p:cNvSpPr>
          <p:nvPr>
            <p:ph sz="quarter" idx="4"/>
          </p:nvPr>
        </p:nvSpPr>
        <p:spPr>
          <a:xfrm>
            <a:off x="6172201"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MPV_VESO Behavioralni VE</a:t>
            </a:r>
          </a:p>
        </p:txBody>
      </p:sp>
      <p:sp>
        <p:nvSpPr>
          <p:cNvPr id="9" name="Segnaposto numero diapositiva 8"/>
          <p:cNvSpPr>
            <a:spLocks noGrp="1"/>
          </p:cNvSpPr>
          <p:nvPr>
            <p:ph type="sldNum" sz="quarter" idx="12"/>
          </p:nvPr>
        </p:nvSpPr>
        <p:spPr/>
        <p:txBody>
          <a:bodyPr/>
          <a:lstStyle/>
          <a:p>
            <a:fld id="{3C607BE8-EFC7-4E9C-986C-3BEE4CD0EA5D}" type="slidenum">
              <a:rPr lang="it-IT" smtClean="0"/>
              <a:t>‹#›</a:t>
            </a:fld>
            <a:endParaRPr lang="it-IT"/>
          </a:p>
        </p:txBody>
      </p:sp>
    </p:spTree>
    <p:extLst>
      <p:ext uri="{BB962C8B-B14F-4D97-AF65-F5344CB8AC3E}">
        <p14:creationId xmlns:p14="http://schemas.microsoft.com/office/powerpoint/2010/main" val="231187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MPV_VESO Behavioralni VE</a:t>
            </a:r>
          </a:p>
        </p:txBody>
      </p:sp>
      <p:sp>
        <p:nvSpPr>
          <p:cNvPr id="3" name="Zástupný symbol pro číslo snímku 2"/>
          <p:cNvSpPr>
            <a:spLocks noGrp="1"/>
          </p:cNvSpPr>
          <p:nvPr>
            <p:ph type="sldNum" sz="quarter" idx="11"/>
          </p:nvPr>
        </p:nvSpPr>
        <p:spPr/>
        <p:txBody>
          <a:bodyPr/>
          <a:lstStyle>
            <a:lvl1pPr>
              <a:defRPr/>
            </a:lvl1pPr>
          </a:lstStyle>
          <a:p>
            <a:fld id="{44DFC03B-BA1E-084B-B4BC-2DD169B1C622}" type="slidenum">
              <a:rPr lang="en-US" smtClean="0"/>
              <a:t>‹#›</a:t>
            </a:fld>
            <a:endParaRPr lang="en-US"/>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451157225"/>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MPV_VESO Behavioralni VE</a:t>
            </a:r>
          </a:p>
        </p:txBody>
      </p:sp>
      <p:sp>
        <p:nvSpPr>
          <p:cNvPr id="3" name="Zástupný symbol pro číslo snímku 2"/>
          <p:cNvSpPr>
            <a:spLocks noGrp="1"/>
          </p:cNvSpPr>
          <p:nvPr>
            <p:ph type="sldNum" sz="quarter" idx="11"/>
          </p:nvPr>
        </p:nvSpPr>
        <p:spPr/>
        <p:txBody>
          <a:bodyPr/>
          <a:lstStyle>
            <a:lvl1pPr>
              <a:defRPr/>
            </a:lvl1pPr>
          </a:lstStyle>
          <a:p>
            <a:fld id="{44DFC03B-BA1E-084B-B4BC-2DD169B1C622}" type="slidenum">
              <a:rPr lang="en-US" smtClean="0"/>
              <a:t>‹#›</a:t>
            </a:fld>
            <a:endParaRPr lang="en-US"/>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263304282"/>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MPV_VESO Behavioralni VE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MPV_VESO Behavioralni VE</a:t>
            </a:r>
          </a:p>
        </p:txBody>
      </p:sp>
      <p:sp>
        <p:nvSpPr>
          <p:cNvPr id="3" name="Zástupný symbol pro číslo snímku 2"/>
          <p:cNvSpPr>
            <a:spLocks noGrp="1"/>
          </p:cNvSpPr>
          <p:nvPr>
            <p:ph type="sldNum" sz="quarter" idx="11"/>
          </p:nvPr>
        </p:nvSpPr>
        <p:spPr/>
        <p:txBody>
          <a:bodyPr/>
          <a:lstStyle>
            <a:lvl1pPr>
              <a:defRPr/>
            </a:lvl1pPr>
          </a:lstStyle>
          <a:p>
            <a:fld id="{44DFC03B-BA1E-084B-B4BC-2DD169B1C622}" type="slidenum">
              <a:rPr lang="en-US" smtClean="0"/>
              <a:t>‹#›</a:t>
            </a:fld>
            <a:endParaRPr lang="en-US"/>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839024176"/>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US"/>
              <a:t>MPV_VESO Behavioralni VE</a:t>
            </a:r>
          </a:p>
        </p:txBody>
      </p:sp>
      <p:sp>
        <p:nvSpPr>
          <p:cNvPr id="5" name="Zástupný symbol pro číslo snímku 4"/>
          <p:cNvSpPr>
            <a:spLocks noGrp="1"/>
          </p:cNvSpPr>
          <p:nvPr>
            <p:ph type="sldNum" sz="quarter" idx="11"/>
          </p:nvPr>
        </p:nvSpPr>
        <p:spPr/>
        <p:txBody>
          <a:bodyPr/>
          <a:lstStyle>
            <a:lvl1pPr>
              <a:defRPr/>
            </a:lvl1pPr>
          </a:lstStyle>
          <a:p>
            <a:fld id="{44DFC03B-BA1E-084B-B4BC-2DD169B1C622}" type="slidenum">
              <a:rPr lang="en-US" smtClean="0"/>
              <a:t>‹#›</a:t>
            </a:fld>
            <a:endParaRPr lang="en-US"/>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384070997"/>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de-AT" dirty="0"/>
          </a:p>
        </p:txBody>
      </p:sp>
      <p:sp>
        <p:nvSpPr>
          <p:cNvPr id="5" name="Footer Placeholder 4"/>
          <p:cNvSpPr>
            <a:spLocks noGrp="1"/>
          </p:cNvSpPr>
          <p:nvPr>
            <p:ph type="ftr" sz="quarter" idx="11"/>
          </p:nvPr>
        </p:nvSpPr>
        <p:spPr/>
        <p:txBody>
          <a:bodyPr/>
          <a:lstStyle/>
          <a:p>
            <a:r>
              <a:rPr lang="en-US"/>
              <a:t>MPV_VESO Behavioralni VE</a:t>
            </a:r>
          </a:p>
        </p:txBody>
      </p:sp>
      <p:sp>
        <p:nvSpPr>
          <p:cNvPr id="6" name="Slide Number Placeholder 5"/>
          <p:cNvSpPr>
            <a:spLocks noGrp="1"/>
          </p:cNvSpPr>
          <p:nvPr>
            <p:ph type="sldNum" sz="quarter" idx="12"/>
          </p:nvPr>
        </p:nvSpPr>
        <p:spPr/>
        <p:txBody>
          <a:bodyPr/>
          <a:lstStyle/>
          <a:p>
            <a:fld id="{CE08DF32-0F39-D848-B87A-05F9027A0A6C}" type="slidenum">
              <a:rPr lang="en-US" smtClean="0"/>
              <a:t>‹#›</a:t>
            </a:fld>
            <a:endParaRPr lang="en-US"/>
          </a:p>
        </p:txBody>
      </p:sp>
    </p:spTree>
    <p:extLst>
      <p:ext uri="{BB962C8B-B14F-4D97-AF65-F5344CB8AC3E}">
        <p14:creationId xmlns:p14="http://schemas.microsoft.com/office/powerpoint/2010/main" val="371485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MPV_VESO Behavioralni VE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MPV_VESO Behavioralni VE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MPV_VESO Behavioralni VE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7" r:id="rId16"/>
    <p:sldLayoutId id="2147483698" r:id="rId17"/>
    <p:sldLayoutId id="2147483699" r:id="rId18"/>
    <p:sldLayoutId id="2147483700" r:id="rId19"/>
    <p:sldLayoutId id="2147483701" r:id="rId20"/>
    <p:sldLayoutId id="2147483702" r:id="rId21"/>
    <p:sldLayoutId id="2147483703" r:id="rId22"/>
  </p:sldLayoutIdLst>
  <p:hf sldNum="0"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hyperlink" Target="https://doi.org/10.1257%2F089533005775196732" TargetMode="External"/><Relationship Id="rId2" Type="http://schemas.openxmlformats.org/officeDocument/2006/relationships/image" Target="../media/image1.emf"/><Relationship Id="rId1" Type="http://schemas.openxmlformats.org/officeDocument/2006/relationships/slideLayout" Target="../slideLayouts/slideLayout21.xml"/><Relationship Id="rId6" Type="http://schemas.openxmlformats.org/officeDocument/2006/relationships/hyperlink" Target="https://en.wikipedia.org/wiki/Doi_(identifier)" TargetMode="External"/><Relationship Id="rId5" Type="http://schemas.openxmlformats.org/officeDocument/2006/relationships/hyperlink" Target="https://www.aeaweb.org/articles?id=10.1257/089533005775196732" TargetMode="External"/><Relationship Id="rId4" Type="http://schemas.openxmlformats.org/officeDocument/2006/relationships/image" Target="../media/image23.svg"/><Relationship Id="rId9" Type="http://schemas.openxmlformats.org/officeDocument/2006/relationships/image" Target="../media/image21.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slideLayout" Target="../slideLayouts/slideLayout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hyperlink" Target="http://documents.worldbank.org/curated/en/710771543609067500/pdf/132610-REVISED-00-COUNTRY-PROFILES-dig.pdf" TargetMode="External"/><Relationship Id="rId8" Type="http://schemas.openxmlformats.org/officeDocument/2006/relationships/tags" Target="../tags/tag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hyperlink" Target="https://www.ted.com/talks/bill_wood_good_citizens_should_understand_behavioral_economics" TargetMode="External"/><Relationship Id="rId2" Type="http://schemas.openxmlformats.org/officeDocument/2006/relationships/hyperlink" Target="https://www.ted.com/talks/david_asch_why_it_s_so_hard_to_make_healthy_decisions/transcript" TargetMode="External"/><Relationship Id="rId1" Type="http://schemas.openxmlformats.org/officeDocument/2006/relationships/slideLayout" Target="../slideLayouts/slideLayout2.xml"/><Relationship Id="rId4" Type="http://schemas.openxmlformats.org/officeDocument/2006/relationships/hyperlink" Target="https://www.ted.com/talks/alex_laskey_how_behavioral_science_can_lower_your_energy_bil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Behaviorální veřejná ekonomie a politika</a:t>
            </a:r>
          </a:p>
        </p:txBody>
      </p:sp>
      <p:sp>
        <p:nvSpPr>
          <p:cNvPr id="7" name="Obdélník 6">
            <a:extLst>
              <a:ext uri="{FF2B5EF4-FFF2-40B4-BE49-F238E27FC236}">
                <a16:creationId xmlns:a16="http://schemas.microsoft.com/office/drawing/2014/main" id="{D13655C9-60CC-4DF6-BB7A-B906C4F546A7}"/>
              </a:ext>
            </a:extLst>
          </p:cNvPr>
          <p:cNvSpPr/>
          <p:nvPr/>
        </p:nvSpPr>
        <p:spPr>
          <a:xfrm>
            <a:off x="5965195" y="3198168"/>
            <a:ext cx="261610" cy="461665"/>
          </a:xfrm>
          <a:prstGeom prst="rect">
            <a:avLst/>
          </a:prstGeom>
        </p:spPr>
        <p:txBody>
          <a:bodyPr wrap="none">
            <a:spAutoFit/>
          </a:bodyPr>
          <a:lstStyle/>
          <a:p>
            <a:r>
              <a:rPr lang="cs-CZ" dirty="0">
                <a:solidFill>
                  <a:srgbClr val="000000"/>
                </a:solidFill>
                <a:latin typeface="Times New Roman" panose="02020603050405020304" pitchFamily="18" charset="0"/>
              </a:rPr>
              <a:t> </a:t>
            </a:r>
            <a:endParaRPr lang="cs-CZ" dirty="0"/>
          </a:p>
        </p:txBody>
      </p:sp>
      <p:sp>
        <p:nvSpPr>
          <p:cNvPr id="3" name="Podnadpis 2">
            <a:extLst>
              <a:ext uri="{FF2B5EF4-FFF2-40B4-BE49-F238E27FC236}">
                <a16:creationId xmlns:a16="http://schemas.microsoft.com/office/drawing/2014/main" id="{D612282C-8626-1F08-FFAB-EBEADC0F04E1}"/>
              </a:ext>
            </a:extLst>
          </p:cNvPr>
          <p:cNvSpPr>
            <a:spLocks noGrp="1"/>
          </p:cNvSpPr>
          <p:nvPr>
            <p:ph type="subTitle" idx="1"/>
          </p:nvPr>
        </p:nvSpPr>
        <p:spPr>
          <a:xfrm>
            <a:off x="398502" y="4116402"/>
            <a:ext cx="11361600" cy="1380756"/>
          </a:xfrm>
        </p:spPr>
        <p:txBody>
          <a:bodyPr/>
          <a:lstStyle/>
          <a:p>
            <a:endParaRPr lang="cs-CZ" dirty="0"/>
          </a:p>
          <a:p>
            <a:r>
              <a:rPr lang="cs-CZ" dirty="0"/>
              <a:t>MPV_VESO</a:t>
            </a:r>
          </a:p>
          <a:p>
            <a:r>
              <a:rPr lang="cs-CZ" dirty="0"/>
              <a:t>Jiří Špalek</a:t>
            </a:r>
          </a:p>
        </p:txBody>
      </p:sp>
    </p:spTree>
    <p:extLst>
      <p:ext uri="{BB962C8B-B14F-4D97-AF65-F5344CB8AC3E}">
        <p14:creationId xmlns:p14="http://schemas.microsoft.com/office/powerpoint/2010/main" val="149821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3F59F-9A5E-4E71-8B59-58499D046DE8}"/>
              </a:ext>
            </a:extLst>
          </p:cNvPr>
          <p:cNvSpPr>
            <a:spLocks noGrp="1"/>
          </p:cNvSpPr>
          <p:nvPr>
            <p:ph type="title"/>
          </p:nvPr>
        </p:nvSpPr>
        <p:spPr/>
        <p:txBody>
          <a:bodyPr/>
          <a:lstStyle/>
          <a:p>
            <a:r>
              <a:rPr lang="cs-CZ" sz="3600" dirty="0"/>
              <a:t>Dobrovolné přispívání =&gt; dobrovolná spolupráce</a:t>
            </a:r>
          </a:p>
        </p:txBody>
      </p:sp>
      <p:sp>
        <p:nvSpPr>
          <p:cNvPr id="4" name="Zástupný symbol pro obsah 2">
            <a:extLst>
              <a:ext uri="{FF2B5EF4-FFF2-40B4-BE49-F238E27FC236}">
                <a16:creationId xmlns:a16="http://schemas.microsoft.com/office/drawing/2014/main" id="{FC615F76-8474-4050-856D-C06D8E6AA628}"/>
              </a:ext>
            </a:extLst>
          </p:cNvPr>
          <p:cNvSpPr txBox="1">
            <a:spLocks/>
          </p:cNvSpPr>
          <p:nvPr/>
        </p:nvSpPr>
        <p:spPr>
          <a:xfrm>
            <a:off x="720000" y="1692002"/>
            <a:ext cx="10753200" cy="4139998"/>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57200" indent="-457200">
              <a:buFontTx/>
              <a:buChar char="-"/>
              <a:defRPr/>
            </a:pPr>
            <a:r>
              <a:rPr lang="cs-CZ" kern="0" dirty="0"/>
              <a:t>Lidé vždy upřednostňují vlastní sobecký zájem</a:t>
            </a:r>
          </a:p>
          <a:p>
            <a:pPr marL="457200" indent="-457200">
              <a:buFontTx/>
              <a:buChar char="-"/>
              <a:defRPr/>
            </a:pPr>
            <a:endParaRPr lang="cs-CZ" sz="1800" kern="0" dirty="0"/>
          </a:p>
          <a:p>
            <a:pPr>
              <a:defRPr/>
            </a:pPr>
            <a:r>
              <a:rPr lang="cs-CZ" kern="0" dirty="0"/>
              <a:t>	=&gt; v některých situacích to však vede k horším výsledkům 		než kdyby spolupracovali</a:t>
            </a:r>
          </a:p>
          <a:p>
            <a:pPr marL="457200" indent="-457200">
              <a:buFontTx/>
              <a:buChar char="-"/>
              <a:defRPr/>
            </a:pPr>
            <a:endParaRPr lang="cs-CZ" kern="0" dirty="0"/>
          </a:p>
          <a:p>
            <a:pPr marL="457200" indent="-457200">
              <a:buFontTx/>
              <a:buChar char="-"/>
              <a:defRPr/>
            </a:pPr>
            <a:r>
              <a:rPr lang="cs-CZ" kern="0" dirty="0"/>
              <a:t>Protože se jedná o typ vězňova dilematu, není možné takovou spolupráci nastolit bez vnějšího zásahu</a:t>
            </a:r>
          </a:p>
          <a:p>
            <a:pPr marL="457200" indent="-457200">
              <a:buFontTx/>
              <a:buChar char="-"/>
              <a:defRPr/>
            </a:pPr>
            <a:endParaRPr lang="cs-CZ" kern="0" dirty="0"/>
          </a:p>
          <a:p>
            <a:pPr marL="457200" indent="-457200">
              <a:buFontTx/>
              <a:buChar char="-"/>
              <a:defRPr/>
            </a:pPr>
            <a:r>
              <a:rPr lang="cs-CZ" b="1" i="1" kern="0" dirty="0"/>
              <a:t>Daně, národní obrana, veřejné osvětlení </a:t>
            </a:r>
          </a:p>
          <a:p>
            <a:pPr marL="457200" indent="-457200">
              <a:buFontTx/>
              <a:buChar char="-"/>
              <a:defRPr/>
            </a:pPr>
            <a:endParaRPr lang="cs-CZ" kern="0" dirty="0"/>
          </a:p>
        </p:txBody>
      </p:sp>
      <p:sp>
        <p:nvSpPr>
          <p:cNvPr id="3" name="Zástupný symbol pro zápatí 2">
            <a:extLst>
              <a:ext uri="{FF2B5EF4-FFF2-40B4-BE49-F238E27FC236}">
                <a16:creationId xmlns:a16="http://schemas.microsoft.com/office/drawing/2014/main" id="{26CBCCA1-7B2B-421F-A8F1-D4E20AED03CF}"/>
              </a:ext>
            </a:extLst>
          </p:cNvPr>
          <p:cNvSpPr>
            <a:spLocks noGrp="1"/>
          </p:cNvSpPr>
          <p:nvPr>
            <p:ph type="ftr" sz="quarter" idx="11"/>
          </p:nvPr>
        </p:nvSpPr>
        <p:spPr/>
        <p:txBody>
          <a:bodyPr/>
          <a:lstStyle/>
          <a:p>
            <a:pPr>
              <a:defRPr/>
            </a:pPr>
            <a:r>
              <a:rPr lang="cs-CZ"/>
              <a:t>MPV_VESO Behavioralni VE</a:t>
            </a:r>
            <a:endParaRPr lang="cs-CZ" dirty="0"/>
          </a:p>
        </p:txBody>
      </p:sp>
    </p:spTree>
    <p:extLst>
      <p:ext uri="{BB962C8B-B14F-4D97-AF65-F5344CB8AC3E}">
        <p14:creationId xmlns:p14="http://schemas.microsoft.com/office/powerpoint/2010/main" val="148577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cs-CZ" sz="2800" dirty="0"/>
              <a:t>Dobrovolné přispívání na VS – </a:t>
            </a:r>
            <a:r>
              <a:rPr lang="cs-CZ" sz="2800" dirty="0" err="1"/>
              <a:t>Chicken</a:t>
            </a:r>
            <a:r>
              <a:rPr lang="cs-CZ" sz="2800" dirty="0"/>
              <a:t> game</a:t>
            </a:r>
          </a:p>
        </p:txBody>
      </p:sp>
      <p:graphicFrame>
        <p:nvGraphicFramePr>
          <p:cNvPr id="10243" name="Group 3"/>
          <p:cNvGraphicFramePr>
            <a:graphicFrameLocks noGrp="1"/>
          </p:cNvGraphicFramePr>
          <p:nvPr>
            <p:ph idx="1"/>
          </p:nvPr>
        </p:nvGraphicFramePr>
        <p:xfrm>
          <a:off x="2033589" y="2017713"/>
          <a:ext cx="8081961" cy="38512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768820">
                  <a:extLst>
                    <a:ext uri="{9D8B030D-6E8A-4147-A177-3AD203B41FA5}">
                      <a16:colId xmlns:a16="http://schemas.microsoft.com/office/drawing/2014/main" val="20002"/>
                    </a:ext>
                  </a:extLst>
                </a:gridCol>
                <a:gridCol w="2909132">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Jet rovně</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Zatočit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2400" b="0" i="0" u="none" strike="noStrike" cap="none" normalizeH="0" baseline="0" dirty="0">
                          <a:ln>
                            <a:noFill/>
                          </a:ln>
                          <a:solidFill>
                            <a:schemeClr val="tx1"/>
                          </a:solidFill>
                          <a:effectLst/>
                          <a:latin typeface="Arial" charset="0"/>
                          <a:cs typeface="Arial" charset="0"/>
                        </a:rPr>
                        <a:t>Jet rovně</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-10 ; -10</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1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2400" b="0" i="0" u="none" strike="noStrike" cap="none" normalizeH="0" baseline="0" dirty="0">
                          <a:ln>
                            <a:noFill/>
                          </a:ln>
                          <a:solidFill>
                            <a:schemeClr val="tx1"/>
                          </a:solidFill>
                          <a:effectLst/>
                          <a:latin typeface="Arial" charset="0"/>
                          <a:cs typeface="Arial" charset="0"/>
                        </a:rPr>
                        <a:t>Zatočit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-1 ; </a:t>
                      </a:r>
                      <a:r>
                        <a:rPr kumimoji="0" lang="cs-CZ" sz="2400" b="0" i="0" u="none" strike="noStrike" cap="none" normalizeH="0" baseline="0" dirty="0" err="1">
                          <a:ln>
                            <a:noFill/>
                          </a:ln>
                          <a:solidFill>
                            <a:schemeClr val="tx1"/>
                          </a:solidFill>
                          <a:effectLst/>
                          <a:latin typeface="Arial" charset="0"/>
                          <a:cs typeface="Arial" charset="0"/>
                        </a:rPr>
                        <a:t>1</a:t>
                      </a: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0; </a:t>
                      </a:r>
                      <a:r>
                        <a:rPr kumimoji="0" lang="cs-CZ" sz="2400" b="0" i="0" u="none" strike="noStrike" cap="none" normalizeH="0" baseline="0" dirty="0" err="1">
                          <a:ln>
                            <a:noFill/>
                          </a:ln>
                          <a:solidFill>
                            <a:schemeClr val="tx1"/>
                          </a:solidFill>
                          <a:effectLst/>
                          <a:latin typeface="Arial" charset="0"/>
                          <a:cs typeface="Arial" charset="0"/>
                        </a:rPr>
                        <a:t>0</a:t>
                      </a: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Zástupný symbol pro zápatí 1"/>
          <p:cNvSpPr>
            <a:spLocks noGrp="1"/>
          </p:cNvSpPr>
          <p:nvPr>
            <p:ph type="ftr" sz="quarter" idx="10"/>
          </p:nvPr>
        </p:nvSpPr>
        <p:spPr/>
        <p:txBody>
          <a:bodyPr/>
          <a:lstStyle/>
          <a:p>
            <a:pPr>
              <a:defRPr/>
            </a:pPr>
            <a:r>
              <a:rPr lang="cs-CZ"/>
              <a:t>MPV_VESO Behavioralni VE</a:t>
            </a:r>
          </a:p>
        </p:txBody>
      </p:sp>
      <p:sp>
        <p:nvSpPr>
          <p:cNvPr id="10274" name="Text Box 34"/>
          <p:cNvSpPr txBox="1">
            <a:spLocks noChangeArrowheads="1"/>
          </p:cNvSpPr>
          <p:nvPr/>
        </p:nvSpPr>
        <p:spPr bwMode="auto">
          <a:xfrm rot="10800000">
            <a:off x="2033589" y="3526790"/>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18457" name="Text Box 35"/>
          <p:cNvSpPr txBox="1">
            <a:spLocks noChangeArrowheads="1"/>
          </p:cNvSpPr>
          <p:nvPr/>
        </p:nvSpPr>
        <p:spPr bwMode="auto">
          <a:xfrm>
            <a:off x="4369754" y="3057843"/>
            <a:ext cx="936625" cy="519112"/>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18458" name="Text Box 36"/>
          <p:cNvSpPr txBox="1">
            <a:spLocks noChangeArrowheads="1"/>
          </p:cNvSpPr>
          <p:nvPr/>
        </p:nvSpPr>
        <p:spPr bwMode="auto">
          <a:xfrm>
            <a:off x="7152324" y="3057843"/>
            <a:ext cx="936625" cy="519112"/>
          </a:xfrm>
          <a:prstGeom prst="rect">
            <a:avLst/>
          </a:prstGeom>
          <a:noFill/>
          <a:ln w="9525">
            <a:noFill/>
            <a:miter lim="800000"/>
            <a:headEnd/>
            <a:tailEnd/>
          </a:ln>
        </p:spPr>
        <p:txBody>
          <a:bodyPr>
            <a:spAutoFit/>
          </a:bodyPr>
          <a:lstStyle/>
          <a:p>
            <a:pPr>
              <a:spcBef>
                <a:spcPct val="50000"/>
              </a:spcBef>
            </a:pPr>
            <a:r>
              <a:rPr lang="cs-CZ" sz="2800"/>
              <a:t>(2)</a:t>
            </a:r>
          </a:p>
        </p:txBody>
      </p:sp>
      <p:sp>
        <p:nvSpPr>
          <p:cNvPr id="18459" name="Text Box 37"/>
          <p:cNvSpPr txBox="1">
            <a:spLocks noChangeArrowheads="1"/>
          </p:cNvSpPr>
          <p:nvPr/>
        </p:nvSpPr>
        <p:spPr bwMode="auto">
          <a:xfrm>
            <a:off x="7152323" y="4463416"/>
            <a:ext cx="936625" cy="519113"/>
          </a:xfrm>
          <a:prstGeom prst="rect">
            <a:avLst/>
          </a:prstGeom>
          <a:noFill/>
          <a:ln w="9525">
            <a:noFill/>
            <a:miter lim="800000"/>
            <a:headEnd/>
            <a:tailEnd/>
          </a:ln>
        </p:spPr>
        <p:txBody>
          <a:bodyPr>
            <a:spAutoFit/>
          </a:bodyPr>
          <a:lstStyle/>
          <a:p>
            <a:pPr>
              <a:spcBef>
                <a:spcPct val="50000"/>
              </a:spcBef>
            </a:pPr>
            <a:r>
              <a:rPr lang="cs-CZ" sz="2800"/>
              <a:t>(4)</a:t>
            </a:r>
          </a:p>
        </p:txBody>
      </p:sp>
      <p:sp>
        <p:nvSpPr>
          <p:cNvPr id="18460" name="Text Box 38"/>
          <p:cNvSpPr txBox="1">
            <a:spLocks noChangeArrowheads="1"/>
          </p:cNvSpPr>
          <p:nvPr/>
        </p:nvSpPr>
        <p:spPr bwMode="auto">
          <a:xfrm>
            <a:off x="4364992" y="4423411"/>
            <a:ext cx="936625" cy="519113"/>
          </a:xfrm>
          <a:prstGeom prst="rect">
            <a:avLst/>
          </a:prstGeom>
          <a:noFill/>
          <a:ln w="9525">
            <a:noFill/>
            <a:miter lim="800000"/>
            <a:headEnd/>
            <a:tailEnd/>
          </a:ln>
        </p:spPr>
        <p:txBody>
          <a:bodyPr>
            <a:spAutoFit/>
          </a:bodyPr>
          <a:lstStyle/>
          <a:p>
            <a:pPr>
              <a:spcBef>
                <a:spcPct val="50000"/>
              </a:spcBef>
            </a:pPr>
            <a:r>
              <a:rPr lang="cs-CZ" sz="2800" dirty="0"/>
              <a:t>(3)</a:t>
            </a:r>
          </a:p>
        </p:txBody>
      </p:sp>
    </p:spTree>
    <p:extLst>
      <p:ext uri="{BB962C8B-B14F-4D97-AF65-F5344CB8AC3E}">
        <p14:creationId xmlns:p14="http://schemas.microsoft.com/office/powerpoint/2010/main" val="1255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Vězňovo dilema </a:t>
            </a:r>
            <a:r>
              <a:rPr lang="cs-CZ" sz="2800" dirty="0" err="1"/>
              <a:t>vs</a:t>
            </a:r>
            <a:r>
              <a:rPr lang="cs-CZ" sz="2800" dirty="0"/>
              <a:t> </a:t>
            </a:r>
            <a:r>
              <a:rPr lang="cs-CZ" sz="2800" dirty="0" err="1"/>
              <a:t>Chicken</a:t>
            </a:r>
            <a:r>
              <a:rPr lang="cs-CZ" sz="2800" dirty="0"/>
              <a:t> game</a:t>
            </a:r>
          </a:p>
        </p:txBody>
      </p:sp>
      <p:sp>
        <p:nvSpPr>
          <p:cNvPr id="6" name="Zástupný symbol pro obsah 5"/>
          <p:cNvSpPr>
            <a:spLocks noGrp="1"/>
          </p:cNvSpPr>
          <p:nvPr>
            <p:ph idx="1"/>
          </p:nvPr>
        </p:nvSpPr>
        <p:spPr/>
        <p:txBody>
          <a:bodyPr/>
          <a:lstStyle/>
          <a:p>
            <a:r>
              <a:rPr lang="cs-CZ" dirty="0"/>
              <a:t>VD – jedna </a:t>
            </a:r>
            <a:r>
              <a:rPr lang="cs-CZ" dirty="0" err="1"/>
              <a:t>Nashova</a:t>
            </a:r>
            <a:r>
              <a:rPr lang="cs-CZ" dirty="0"/>
              <a:t> rovnováha (neefektivní)</a:t>
            </a:r>
          </a:p>
          <a:p>
            <a:endParaRPr lang="cs-CZ" dirty="0"/>
          </a:p>
          <a:p>
            <a:r>
              <a:rPr lang="cs-CZ" dirty="0" err="1"/>
              <a:t>ChG</a:t>
            </a:r>
            <a:r>
              <a:rPr lang="cs-CZ" dirty="0"/>
              <a:t> – dvě (efektivní) rovnováhy</a:t>
            </a:r>
          </a:p>
          <a:p>
            <a:endParaRPr lang="cs-CZ" dirty="0"/>
          </a:p>
          <a:p>
            <a:endParaRPr lang="cs-CZ" dirty="0"/>
          </a:p>
          <a:p>
            <a:pPr marL="0" indent="0">
              <a:buNone/>
            </a:pPr>
            <a:r>
              <a:rPr lang="cs-CZ" dirty="0"/>
              <a:t>		</a:t>
            </a:r>
            <a:endParaRPr lang="en-US" dirty="0"/>
          </a:p>
          <a:p>
            <a:pPr marL="0" indent="0">
              <a:buNone/>
            </a:pPr>
            <a:endParaRPr lang="en-US" dirty="0"/>
          </a:p>
          <a:p>
            <a:pPr marL="0" indent="0">
              <a:buNone/>
              <a:tabLst>
                <a:tab pos="541338" algn="l"/>
              </a:tabLst>
            </a:pPr>
            <a:r>
              <a:rPr lang="en-US" dirty="0"/>
              <a:t>	</a:t>
            </a:r>
            <a:endParaRPr lang="cs-CZ" dirty="0"/>
          </a:p>
          <a:p>
            <a:endParaRPr lang="cs-CZ" dirty="0"/>
          </a:p>
          <a:p>
            <a:endParaRPr lang="cs-CZ" dirty="0"/>
          </a:p>
        </p:txBody>
      </p:sp>
      <p:sp>
        <p:nvSpPr>
          <p:cNvPr id="3" name="Zástupný symbol pro zápatí 2"/>
          <p:cNvSpPr>
            <a:spLocks noGrp="1"/>
          </p:cNvSpPr>
          <p:nvPr>
            <p:ph type="ftr" sz="quarter" idx="10"/>
          </p:nvPr>
        </p:nvSpPr>
        <p:spPr/>
        <p:txBody>
          <a:bodyPr/>
          <a:lstStyle/>
          <a:p>
            <a:pPr>
              <a:defRPr/>
            </a:pPr>
            <a:r>
              <a:rPr lang="cs-CZ"/>
              <a:t>MPV_VESO Behavioralni VE</a:t>
            </a:r>
          </a:p>
        </p:txBody>
      </p:sp>
      <p:sp>
        <p:nvSpPr>
          <p:cNvPr id="5" name="Šipka dolů 4"/>
          <p:cNvSpPr/>
          <p:nvPr/>
        </p:nvSpPr>
        <p:spPr>
          <a:xfrm>
            <a:off x="5658145" y="4312146"/>
            <a:ext cx="875713" cy="1050855"/>
          </a:xfrm>
          <a:prstGeom prst="downArrow">
            <a:avLst/>
          </a:prstGeom>
          <a:solidFill>
            <a:srgbClr val="002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287D"/>
              </a:solidFill>
            </a:endParaRPr>
          </a:p>
        </p:txBody>
      </p:sp>
      <p:sp>
        <p:nvSpPr>
          <p:cNvPr id="7" name="TextovéPole 6"/>
          <p:cNvSpPr txBox="1"/>
          <p:nvPr/>
        </p:nvSpPr>
        <p:spPr>
          <a:xfrm>
            <a:off x="3497656" y="5670849"/>
            <a:ext cx="5205742" cy="461665"/>
          </a:xfrm>
          <a:prstGeom prst="rect">
            <a:avLst/>
          </a:prstGeom>
          <a:ln>
            <a:solidFill>
              <a:srgbClr val="00287D"/>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cs-CZ" dirty="0"/>
              <a:t>Zásah státu závisí i na povaze VS</a:t>
            </a:r>
          </a:p>
        </p:txBody>
      </p:sp>
    </p:spTree>
    <p:extLst>
      <p:ext uri="{BB962C8B-B14F-4D97-AF65-F5344CB8AC3E}">
        <p14:creationId xmlns:p14="http://schemas.microsoft.com/office/powerpoint/2010/main" val="162696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Jiné typy veřejných statků</a:t>
            </a:r>
          </a:p>
        </p:txBody>
      </p:sp>
      <p:sp>
        <p:nvSpPr>
          <p:cNvPr id="3" name="Zástupný symbol pro obsah 2"/>
          <p:cNvSpPr>
            <a:spLocks noGrp="1"/>
          </p:cNvSpPr>
          <p:nvPr>
            <p:ph idx="1"/>
          </p:nvPr>
        </p:nvSpPr>
        <p:spPr/>
        <p:txBody>
          <a:bodyPr/>
          <a:lstStyle/>
          <a:p>
            <a:r>
              <a:rPr lang="cs-CZ" dirty="0"/>
              <a:t>Standardní pohled sleduje jen poptávkovou stranu. </a:t>
            </a:r>
          </a:p>
          <a:p>
            <a:r>
              <a:rPr lang="cs-CZ" dirty="0"/>
              <a:t>Pro poskytování VS je podstatná i nabídka (společenská technologie produkce).</a:t>
            </a:r>
          </a:p>
          <a:p>
            <a:r>
              <a:rPr lang="cs-CZ" dirty="0"/>
              <a:t>Celková produkce VS nemusí vždy být výsledkem příspěvků jednotlivců, tj.</a:t>
            </a:r>
          </a:p>
          <a:p>
            <a:endParaRPr lang="cs-CZ" dirty="0"/>
          </a:p>
          <a:p>
            <a:endParaRPr lang="cs-CZ" dirty="0"/>
          </a:p>
          <a:p>
            <a:endParaRPr lang="cs-CZ" dirty="0"/>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mc:AlternateContent xmlns:mc="http://schemas.openxmlformats.org/markup-compatibility/2006" xmlns:a14="http://schemas.microsoft.com/office/drawing/2010/main">
        <mc:Choice Requires="a14">
          <p:sp>
            <p:nvSpPr>
              <p:cNvPr id="5" name="TextovéPole 4"/>
              <p:cNvSpPr txBox="1"/>
              <p:nvPr/>
            </p:nvSpPr>
            <p:spPr>
              <a:xfrm>
                <a:off x="4608088" y="4273236"/>
                <a:ext cx="2933323" cy="13417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𝑖</m:t>
                              </m:r>
                            </m:sub>
                          </m:sSub>
                        </m:e>
                      </m:nary>
                    </m:oMath>
                  </m:oMathPara>
                </a14:m>
                <a:endParaRPr lang="cs-CZ" sz="2800" dirty="0">
                  <a:latin typeface="Bodoni MT Black" panose="02070A03080606020203" pitchFamily="18" charset="0"/>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4608088" y="4273236"/>
                <a:ext cx="2933323" cy="1341778"/>
              </a:xfrm>
              <a:prstGeom prst="rect">
                <a:avLst/>
              </a:prstGeom>
              <a:blipFill>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48237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veřejných statků</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Na základě variantních mechanismů poskytování VS rozlišujeme statky typu:</a:t>
            </a:r>
          </a:p>
          <a:p>
            <a:endParaRPr lang="cs-CZ" dirty="0"/>
          </a:p>
          <a:p>
            <a:pPr marL="715963" indent="361950"/>
            <a:r>
              <a:rPr lang="cs-CZ" b="1" dirty="0"/>
              <a:t>Vězňovo dilema </a:t>
            </a:r>
          </a:p>
          <a:p>
            <a:pPr marL="715963" indent="361950"/>
            <a:endParaRPr lang="cs-CZ" dirty="0"/>
          </a:p>
          <a:p>
            <a:pPr marL="715963" indent="361950"/>
            <a:r>
              <a:rPr lang="cs-CZ" b="1" dirty="0"/>
              <a:t>Nejslabší článek </a:t>
            </a:r>
            <a:endParaRPr lang="en-US" b="1" dirty="0"/>
          </a:p>
          <a:p>
            <a:pPr marL="715963" indent="361950">
              <a:buNone/>
            </a:pPr>
            <a:r>
              <a:rPr lang="cs-CZ" sz="2000" dirty="0"/>
              <a:t>(</a:t>
            </a:r>
            <a:r>
              <a:rPr lang="cs-CZ" sz="2000" dirty="0" err="1"/>
              <a:t>Weakest</a:t>
            </a:r>
            <a:r>
              <a:rPr lang="cs-CZ" sz="2000" dirty="0"/>
              <a:t>-point)</a:t>
            </a:r>
            <a:r>
              <a:rPr lang="cs-CZ" sz="2000" b="1" dirty="0"/>
              <a:t>     </a:t>
            </a:r>
          </a:p>
          <a:p>
            <a:pPr marL="715963" indent="361950"/>
            <a:endParaRPr lang="cs-CZ" dirty="0"/>
          </a:p>
          <a:p>
            <a:pPr marL="715963" indent="361950"/>
            <a:r>
              <a:rPr lang="cs-CZ" b="1" dirty="0"/>
              <a:t>Dobrovolnický </a:t>
            </a:r>
            <a:endParaRPr lang="en-US" b="1" dirty="0"/>
          </a:p>
          <a:p>
            <a:pPr marL="715963" indent="361950">
              <a:buNone/>
            </a:pPr>
            <a:r>
              <a:rPr lang="cs-CZ" sz="2000" dirty="0"/>
              <a:t>(Best-shot)</a:t>
            </a:r>
          </a:p>
          <a:p>
            <a:endParaRPr lang="cs-CZ" dirty="0"/>
          </a:p>
          <a:p>
            <a:endParaRPr lang="cs-CZ" dirty="0"/>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mc:AlternateContent xmlns:mc="http://schemas.openxmlformats.org/markup-compatibility/2006" xmlns:a14="http://schemas.microsoft.com/office/drawing/2010/main">
        <mc:Choice Requires="a14">
          <p:sp>
            <p:nvSpPr>
              <p:cNvPr id="5" name="TextovéPole 4"/>
              <p:cNvSpPr txBox="1"/>
              <p:nvPr/>
            </p:nvSpPr>
            <p:spPr>
              <a:xfrm>
                <a:off x="6986769" y="3022280"/>
                <a:ext cx="1604605" cy="98854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oMath>
                  </m:oMathPara>
                </a14:m>
                <a:endParaRPr lang="cs-CZ"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6986769" y="3022280"/>
                <a:ext cx="1604605" cy="988540"/>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6922038" y="4344699"/>
                <a:ext cx="1734064"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𝑚𝑖𝑛</m:t>
                          </m:r>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func>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922038" y="4344699"/>
                <a:ext cx="1734064" cy="461665"/>
              </a:xfrm>
              <a:prstGeom prst="rect">
                <a:avLst/>
              </a:prstGeom>
              <a:blipFill>
                <a:blip r:embed="rId3"/>
                <a:stretch>
                  <a:fillRect b="-1265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6889562" y="5543585"/>
                <a:ext cx="179901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𝑚𝑎𝑥</m:t>
                          </m:r>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func>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6889562" y="5543585"/>
                <a:ext cx="1799019" cy="461665"/>
              </a:xfrm>
              <a:prstGeom prst="rect">
                <a:avLst/>
              </a:prstGeom>
              <a:blipFill>
                <a:blip r:embed="rId4"/>
                <a:stretch>
                  <a:fillRect b="-12500"/>
                </a:stretch>
              </a:blipFill>
            </p:spPr>
            <p:txBody>
              <a:bodyPr/>
              <a:lstStyle/>
              <a:p>
                <a:r>
                  <a:rPr lang="cs-CZ">
                    <a:noFill/>
                  </a:rPr>
                  <a:t> </a:t>
                </a:r>
              </a:p>
            </p:txBody>
          </p:sp>
        </mc:Fallback>
      </mc:AlternateContent>
    </p:spTree>
    <p:extLst>
      <p:ext uri="{BB962C8B-B14F-4D97-AF65-F5344CB8AC3E}">
        <p14:creationId xmlns:p14="http://schemas.microsoft.com/office/powerpoint/2010/main" val="255146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cs-CZ" sz="2800" dirty="0"/>
              <a:t>VS typu Nejslabší článek</a:t>
            </a:r>
          </a:p>
        </p:txBody>
      </p:sp>
      <p:graphicFrame>
        <p:nvGraphicFramePr>
          <p:cNvPr id="10243" name="Group 3"/>
          <p:cNvGraphicFramePr>
            <a:graphicFrameLocks noGrp="1"/>
          </p:cNvGraphicFramePr>
          <p:nvPr>
            <p:ph idx="1"/>
          </p:nvPr>
        </p:nvGraphicFramePr>
        <p:xfrm>
          <a:off x="2033590" y="2071689"/>
          <a:ext cx="8081961" cy="38258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768820">
                  <a:extLst>
                    <a:ext uri="{9D8B030D-6E8A-4147-A177-3AD203B41FA5}">
                      <a16:colId xmlns:a16="http://schemas.microsoft.com/office/drawing/2014/main" val="20002"/>
                    </a:ext>
                  </a:extLst>
                </a:gridCol>
                <a:gridCol w="2909132">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1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3 ; 3</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Zástupný symbol pro zápatí 10"/>
          <p:cNvSpPr>
            <a:spLocks noGrp="1"/>
          </p:cNvSpPr>
          <p:nvPr>
            <p:ph type="ftr" sz="quarter" idx="10"/>
          </p:nvPr>
        </p:nvSpPr>
        <p:spPr/>
        <p:txBody>
          <a:bodyPr/>
          <a:lstStyle/>
          <a:p>
            <a:pPr>
              <a:defRPr/>
            </a:pPr>
            <a:r>
              <a:rPr lang="cs-CZ"/>
              <a:t>MPV_VESO Behavioralni VE</a:t>
            </a:r>
          </a:p>
        </p:txBody>
      </p:sp>
      <p:sp>
        <p:nvSpPr>
          <p:cNvPr id="10274" name="Text Box 34"/>
          <p:cNvSpPr txBox="1">
            <a:spLocks noChangeArrowheads="1"/>
          </p:cNvSpPr>
          <p:nvPr/>
        </p:nvSpPr>
        <p:spPr bwMode="auto">
          <a:xfrm rot="10800000">
            <a:off x="2061569" y="2852738"/>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28697" name="Text Box 35"/>
          <p:cNvSpPr txBox="1">
            <a:spLocks noChangeArrowheads="1"/>
          </p:cNvSpPr>
          <p:nvPr/>
        </p:nvSpPr>
        <p:spPr bwMode="auto">
          <a:xfrm>
            <a:off x="4381501" y="3098007"/>
            <a:ext cx="936625" cy="519113"/>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28698" name="Text Box 36"/>
          <p:cNvSpPr txBox="1">
            <a:spLocks noChangeArrowheads="1"/>
          </p:cNvSpPr>
          <p:nvPr/>
        </p:nvSpPr>
        <p:spPr bwMode="auto">
          <a:xfrm>
            <a:off x="7175501" y="3098006"/>
            <a:ext cx="936625" cy="519113"/>
          </a:xfrm>
          <a:prstGeom prst="rect">
            <a:avLst/>
          </a:prstGeom>
          <a:noFill/>
          <a:ln w="9525">
            <a:noFill/>
            <a:miter lim="800000"/>
            <a:headEnd/>
            <a:tailEnd/>
          </a:ln>
        </p:spPr>
        <p:txBody>
          <a:bodyPr>
            <a:spAutoFit/>
          </a:bodyPr>
          <a:lstStyle/>
          <a:p>
            <a:pPr>
              <a:spcBef>
                <a:spcPct val="50000"/>
              </a:spcBef>
            </a:pPr>
            <a:r>
              <a:rPr lang="cs-CZ" sz="2800" dirty="0"/>
              <a:t>(2)</a:t>
            </a:r>
          </a:p>
        </p:txBody>
      </p:sp>
      <p:sp>
        <p:nvSpPr>
          <p:cNvPr id="28699" name="Text Box 37"/>
          <p:cNvSpPr txBox="1">
            <a:spLocks noChangeArrowheads="1"/>
          </p:cNvSpPr>
          <p:nvPr/>
        </p:nvSpPr>
        <p:spPr bwMode="auto">
          <a:xfrm>
            <a:off x="7169150" y="4466432"/>
            <a:ext cx="936625" cy="519112"/>
          </a:xfrm>
          <a:prstGeom prst="rect">
            <a:avLst/>
          </a:prstGeom>
          <a:noFill/>
          <a:ln w="9525">
            <a:noFill/>
            <a:miter lim="800000"/>
            <a:headEnd/>
            <a:tailEnd/>
          </a:ln>
        </p:spPr>
        <p:txBody>
          <a:bodyPr>
            <a:spAutoFit/>
          </a:bodyPr>
          <a:lstStyle/>
          <a:p>
            <a:pPr>
              <a:spcBef>
                <a:spcPct val="50000"/>
              </a:spcBef>
            </a:pPr>
            <a:r>
              <a:rPr lang="cs-CZ" sz="2800" dirty="0"/>
              <a:t>(4)</a:t>
            </a:r>
          </a:p>
        </p:txBody>
      </p:sp>
      <p:sp>
        <p:nvSpPr>
          <p:cNvPr id="28700" name="Text Box 38"/>
          <p:cNvSpPr txBox="1">
            <a:spLocks noChangeArrowheads="1"/>
          </p:cNvSpPr>
          <p:nvPr/>
        </p:nvSpPr>
        <p:spPr bwMode="auto">
          <a:xfrm>
            <a:off x="4381501" y="4466432"/>
            <a:ext cx="936625" cy="519112"/>
          </a:xfrm>
          <a:prstGeom prst="rect">
            <a:avLst/>
          </a:prstGeom>
          <a:noFill/>
          <a:ln w="9525">
            <a:noFill/>
            <a:miter lim="800000"/>
            <a:headEnd/>
            <a:tailEnd/>
          </a:ln>
        </p:spPr>
        <p:txBody>
          <a:bodyPr>
            <a:spAutoFit/>
          </a:bodyPr>
          <a:lstStyle/>
          <a:p>
            <a:pPr>
              <a:spcBef>
                <a:spcPct val="50000"/>
              </a:spcBef>
            </a:pPr>
            <a:r>
              <a:rPr lang="cs-CZ" sz="2800" dirty="0"/>
              <a:t>(3)</a:t>
            </a:r>
          </a:p>
        </p:txBody>
      </p:sp>
      <p:sp>
        <p:nvSpPr>
          <p:cNvPr id="28701" name="Text Box 39"/>
          <p:cNvSpPr txBox="1">
            <a:spLocks noChangeArrowheads="1"/>
          </p:cNvSpPr>
          <p:nvPr/>
        </p:nvSpPr>
        <p:spPr bwMode="auto">
          <a:xfrm>
            <a:off x="2063750" y="5949950"/>
            <a:ext cx="5111750" cy="369332"/>
          </a:xfrm>
          <a:prstGeom prst="rect">
            <a:avLst/>
          </a:prstGeom>
          <a:noFill/>
          <a:ln w="9525">
            <a:noFill/>
            <a:miter lim="800000"/>
            <a:headEnd/>
            <a:tailEnd/>
          </a:ln>
        </p:spPr>
        <p:txBody>
          <a:bodyPr>
            <a:spAutoFit/>
          </a:bodyPr>
          <a:lstStyle/>
          <a:p>
            <a:pPr>
              <a:spcBef>
                <a:spcPct val="50000"/>
              </a:spcBef>
            </a:pPr>
            <a:r>
              <a:rPr lang="cs-CZ" sz="1800" dirty="0">
                <a:latin typeface="+mn-lt"/>
              </a:rPr>
              <a:t>Příklad: Protipovodňové hráze</a:t>
            </a:r>
          </a:p>
        </p:txBody>
      </p:sp>
    </p:spTree>
    <p:extLst>
      <p:ext uri="{BB962C8B-B14F-4D97-AF65-F5344CB8AC3E}">
        <p14:creationId xmlns:p14="http://schemas.microsoft.com/office/powerpoint/2010/main" val="418075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1125539"/>
            <a:ext cx="8086635" cy="647700"/>
          </a:xfrm>
        </p:spPr>
        <p:txBody>
          <a:bodyPr/>
          <a:lstStyle/>
          <a:p>
            <a:r>
              <a:rPr lang="cs-CZ" sz="2800" dirty="0"/>
              <a:t>VS typu </a:t>
            </a:r>
            <a:r>
              <a:rPr lang="en-US" sz="2800" dirty="0"/>
              <a:t>N</a:t>
            </a:r>
            <a:r>
              <a:rPr lang="cs-CZ" sz="2800" dirty="0" err="1"/>
              <a:t>ejslabší</a:t>
            </a:r>
            <a:r>
              <a:rPr lang="cs-CZ" sz="2800" dirty="0"/>
              <a:t> článek (2)</a:t>
            </a:r>
          </a:p>
        </p:txBody>
      </p:sp>
      <p:sp>
        <p:nvSpPr>
          <p:cNvPr id="3" name="Zástupný symbol pro obsah 2"/>
          <p:cNvSpPr>
            <a:spLocks noGrp="1"/>
          </p:cNvSpPr>
          <p:nvPr>
            <p:ph idx="1"/>
          </p:nvPr>
        </p:nvSpPr>
        <p:spPr/>
        <p:txBody>
          <a:bodyPr/>
          <a:lstStyle/>
          <a:p>
            <a:r>
              <a:rPr lang="cs-CZ" dirty="0"/>
              <a:t>2 NR</a:t>
            </a:r>
            <a:r>
              <a:rPr lang="en-US" dirty="0"/>
              <a:t> </a:t>
            </a:r>
            <a:r>
              <a:rPr lang="en-US" dirty="0">
                <a:solidFill>
                  <a:srgbClr val="00287D"/>
                </a:solidFill>
                <a:sym typeface="Wingdings" panose="05000000000000000000" pitchFamily="2" charset="2"/>
              </a:rPr>
              <a:t></a:t>
            </a:r>
            <a:r>
              <a:rPr lang="cs-CZ" dirty="0"/>
              <a:t> Vzniká problém koordinace</a:t>
            </a:r>
          </a:p>
          <a:p>
            <a:endParaRPr lang="cs-CZ" dirty="0"/>
          </a:p>
          <a:p>
            <a:r>
              <a:rPr lang="cs-CZ" dirty="0"/>
              <a:t>Řešení:</a:t>
            </a:r>
          </a:p>
          <a:p>
            <a:pPr lvl="1">
              <a:buFont typeface="Arial" panose="020B0604020202020204" pitchFamily="34" charset="0"/>
              <a:buChar char="•"/>
            </a:pPr>
            <a:r>
              <a:rPr lang="cs-CZ" dirty="0"/>
              <a:t>Sekvenční rozhodování</a:t>
            </a:r>
          </a:p>
          <a:p>
            <a:pPr lvl="1">
              <a:buFont typeface="Arial" panose="020B0604020202020204" pitchFamily="34" charset="0"/>
              <a:buChar char="•"/>
            </a:pPr>
            <a:r>
              <a:rPr lang="cs-CZ" dirty="0"/>
              <a:t>Komunikace (na rozdíl Vězňova dilematu není </a:t>
            </a:r>
            <a:r>
              <a:rPr lang="cs-CZ" dirty="0" err="1"/>
              <a:t>cheap</a:t>
            </a:r>
            <a:r>
              <a:rPr lang="cs-CZ" dirty="0"/>
              <a:t> talk)</a:t>
            </a:r>
          </a:p>
          <a:p>
            <a:pPr lvl="1">
              <a:buFont typeface="Arial" panose="020B0604020202020204" pitchFamily="34" charset="0"/>
              <a:buChar char="•"/>
            </a:pPr>
            <a:r>
              <a:rPr lang="cs-CZ" dirty="0"/>
              <a:t>Vládní zásah</a:t>
            </a:r>
          </a:p>
          <a:p>
            <a:endParaRPr lang="cs-CZ" dirty="0"/>
          </a:p>
          <a:p>
            <a:endParaRPr lang="cs-CZ" dirty="0"/>
          </a:p>
          <a:p>
            <a:endParaRPr lang="cs-CZ" dirty="0"/>
          </a:p>
          <a:p>
            <a:endParaRPr lang="cs-CZ" dirty="0"/>
          </a:p>
          <a:p>
            <a:endParaRPr lang="cs-CZ" dirty="0"/>
          </a:p>
        </p:txBody>
      </p:sp>
      <p:sp>
        <p:nvSpPr>
          <p:cNvPr id="4" name="Zástupný symbol pro zápatí 3"/>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181071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cs-CZ" sz="2800" dirty="0"/>
              <a:t>VS typu Best shot (dobrovolnický)</a:t>
            </a:r>
          </a:p>
        </p:txBody>
      </p:sp>
      <p:graphicFrame>
        <p:nvGraphicFramePr>
          <p:cNvPr id="9219" name="Group 3"/>
          <p:cNvGraphicFramePr>
            <a:graphicFrameLocks noGrp="1"/>
          </p:cNvGraphicFramePr>
          <p:nvPr>
            <p:ph idx="1"/>
          </p:nvPr>
        </p:nvGraphicFramePr>
        <p:xfrm>
          <a:off x="2033589" y="2017713"/>
          <a:ext cx="8081961" cy="38258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768820">
                  <a:extLst>
                    <a:ext uri="{9D8B030D-6E8A-4147-A177-3AD203B41FA5}">
                      <a16:colId xmlns:a16="http://schemas.microsoft.com/office/drawing/2014/main" val="20002"/>
                    </a:ext>
                  </a:extLst>
                </a:gridCol>
                <a:gridCol w="2909132">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1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3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3</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Zástupný symbol pro zápatí 10"/>
          <p:cNvSpPr>
            <a:spLocks noGrp="1"/>
          </p:cNvSpPr>
          <p:nvPr>
            <p:ph type="ftr" sz="quarter" idx="10"/>
          </p:nvPr>
        </p:nvSpPr>
        <p:spPr/>
        <p:txBody>
          <a:bodyPr/>
          <a:lstStyle/>
          <a:p>
            <a:pPr>
              <a:defRPr/>
            </a:pPr>
            <a:r>
              <a:rPr lang="cs-CZ"/>
              <a:t>MPV_VESO Behavioralni VE</a:t>
            </a:r>
          </a:p>
        </p:txBody>
      </p:sp>
      <p:sp>
        <p:nvSpPr>
          <p:cNvPr id="9250" name="Text Box 34"/>
          <p:cNvSpPr txBox="1">
            <a:spLocks noChangeArrowheads="1"/>
          </p:cNvSpPr>
          <p:nvPr/>
        </p:nvSpPr>
        <p:spPr bwMode="auto">
          <a:xfrm rot="10800000">
            <a:off x="2061569" y="2852738"/>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29721" name="Text Box 35"/>
          <p:cNvSpPr txBox="1">
            <a:spLocks noChangeArrowheads="1"/>
          </p:cNvSpPr>
          <p:nvPr/>
        </p:nvSpPr>
        <p:spPr bwMode="auto">
          <a:xfrm>
            <a:off x="4367213" y="3004343"/>
            <a:ext cx="936625" cy="519113"/>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29722" name="Text Box 36"/>
          <p:cNvSpPr txBox="1">
            <a:spLocks noChangeArrowheads="1"/>
          </p:cNvSpPr>
          <p:nvPr/>
        </p:nvSpPr>
        <p:spPr bwMode="auto">
          <a:xfrm>
            <a:off x="7175501" y="3023346"/>
            <a:ext cx="936625" cy="519113"/>
          </a:xfrm>
          <a:prstGeom prst="rect">
            <a:avLst/>
          </a:prstGeom>
          <a:noFill/>
          <a:ln w="9525">
            <a:noFill/>
            <a:miter lim="800000"/>
            <a:headEnd/>
            <a:tailEnd/>
          </a:ln>
        </p:spPr>
        <p:txBody>
          <a:bodyPr>
            <a:spAutoFit/>
          </a:bodyPr>
          <a:lstStyle/>
          <a:p>
            <a:pPr>
              <a:spcBef>
                <a:spcPct val="50000"/>
              </a:spcBef>
            </a:pPr>
            <a:r>
              <a:rPr lang="cs-CZ" sz="2800" dirty="0"/>
              <a:t>(2)</a:t>
            </a:r>
          </a:p>
        </p:txBody>
      </p:sp>
      <p:sp>
        <p:nvSpPr>
          <p:cNvPr id="29723" name="Text Box 37"/>
          <p:cNvSpPr txBox="1">
            <a:spLocks noChangeArrowheads="1"/>
          </p:cNvSpPr>
          <p:nvPr/>
        </p:nvSpPr>
        <p:spPr bwMode="auto">
          <a:xfrm>
            <a:off x="7169151" y="4351354"/>
            <a:ext cx="936625" cy="519112"/>
          </a:xfrm>
          <a:prstGeom prst="rect">
            <a:avLst/>
          </a:prstGeom>
          <a:noFill/>
          <a:ln w="9525">
            <a:noFill/>
            <a:miter lim="800000"/>
            <a:headEnd/>
            <a:tailEnd/>
          </a:ln>
        </p:spPr>
        <p:txBody>
          <a:bodyPr>
            <a:spAutoFit/>
          </a:bodyPr>
          <a:lstStyle/>
          <a:p>
            <a:pPr>
              <a:spcBef>
                <a:spcPct val="50000"/>
              </a:spcBef>
            </a:pPr>
            <a:r>
              <a:rPr lang="cs-CZ" sz="2800" dirty="0"/>
              <a:t>(4)</a:t>
            </a:r>
          </a:p>
        </p:txBody>
      </p:sp>
      <p:sp>
        <p:nvSpPr>
          <p:cNvPr id="29724" name="Text Box 38"/>
          <p:cNvSpPr txBox="1">
            <a:spLocks noChangeArrowheads="1"/>
          </p:cNvSpPr>
          <p:nvPr/>
        </p:nvSpPr>
        <p:spPr bwMode="auto">
          <a:xfrm>
            <a:off x="4367212" y="4375152"/>
            <a:ext cx="936625" cy="519112"/>
          </a:xfrm>
          <a:prstGeom prst="rect">
            <a:avLst/>
          </a:prstGeom>
          <a:noFill/>
          <a:ln w="9525">
            <a:noFill/>
            <a:miter lim="800000"/>
            <a:headEnd/>
            <a:tailEnd/>
          </a:ln>
        </p:spPr>
        <p:txBody>
          <a:bodyPr>
            <a:spAutoFit/>
          </a:bodyPr>
          <a:lstStyle/>
          <a:p>
            <a:pPr>
              <a:spcBef>
                <a:spcPct val="50000"/>
              </a:spcBef>
            </a:pPr>
            <a:r>
              <a:rPr lang="cs-CZ" sz="2800" dirty="0"/>
              <a:t>(3)</a:t>
            </a:r>
          </a:p>
        </p:txBody>
      </p:sp>
      <p:sp>
        <p:nvSpPr>
          <p:cNvPr id="29725" name="Text Box 39"/>
          <p:cNvSpPr txBox="1">
            <a:spLocks noChangeArrowheads="1"/>
          </p:cNvSpPr>
          <p:nvPr/>
        </p:nvSpPr>
        <p:spPr bwMode="auto">
          <a:xfrm>
            <a:off x="2063750" y="5949950"/>
            <a:ext cx="5111750" cy="369332"/>
          </a:xfrm>
          <a:prstGeom prst="rect">
            <a:avLst/>
          </a:prstGeom>
          <a:noFill/>
          <a:ln w="9525">
            <a:noFill/>
            <a:miter lim="800000"/>
            <a:headEnd/>
            <a:tailEnd/>
          </a:ln>
        </p:spPr>
        <p:txBody>
          <a:bodyPr>
            <a:spAutoFit/>
          </a:bodyPr>
          <a:lstStyle/>
          <a:p>
            <a:pPr>
              <a:spcBef>
                <a:spcPct val="50000"/>
              </a:spcBef>
            </a:pPr>
            <a:r>
              <a:rPr lang="cs-CZ" sz="1800" dirty="0">
                <a:latin typeface="+mn-lt"/>
              </a:rPr>
              <a:t>Příklad: Protiraketová obrana, terorista v letadle</a:t>
            </a:r>
          </a:p>
        </p:txBody>
      </p:sp>
    </p:spTree>
    <p:extLst>
      <p:ext uri="{BB962C8B-B14F-4D97-AF65-F5344CB8AC3E}">
        <p14:creationId xmlns:p14="http://schemas.microsoft.com/office/powerpoint/2010/main" val="33567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VS typu </a:t>
            </a:r>
            <a:r>
              <a:rPr lang="en-US" sz="2800" dirty="0"/>
              <a:t>B</a:t>
            </a:r>
            <a:r>
              <a:rPr lang="cs-CZ" sz="2800" dirty="0" err="1"/>
              <a:t>est</a:t>
            </a:r>
            <a:r>
              <a:rPr lang="cs-CZ" sz="2800" dirty="0"/>
              <a:t> shot (2)</a:t>
            </a:r>
          </a:p>
        </p:txBody>
      </p:sp>
      <p:sp>
        <p:nvSpPr>
          <p:cNvPr id="3" name="Zástupný symbol pro obsah 2"/>
          <p:cNvSpPr>
            <a:spLocks noGrp="1"/>
          </p:cNvSpPr>
          <p:nvPr>
            <p:ph idx="1"/>
          </p:nvPr>
        </p:nvSpPr>
        <p:spPr/>
        <p:txBody>
          <a:bodyPr/>
          <a:lstStyle/>
          <a:p>
            <a:r>
              <a:rPr lang="cs-CZ" dirty="0"/>
              <a:t>Dvě (efektivní) NR</a:t>
            </a:r>
            <a:r>
              <a:rPr lang="en-US" dirty="0"/>
              <a:t> </a:t>
            </a:r>
            <a:r>
              <a:rPr lang="en-US" dirty="0">
                <a:solidFill>
                  <a:srgbClr val="00287D"/>
                </a:solidFill>
                <a:sym typeface="Wingdings" panose="05000000000000000000" pitchFamily="2" charset="2"/>
              </a:rPr>
              <a:t></a:t>
            </a:r>
            <a:r>
              <a:rPr lang="cs-CZ" dirty="0">
                <a:solidFill>
                  <a:srgbClr val="00287D"/>
                </a:solidFill>
              </a:rPr>
              <a:t> </a:t>
            </a:r>
            <a:r>
              <a:rPr lang="cs-CZ" dirty="0"/>
              <a:t>Vzniká problém koordinace</a:t>
            </a:r>
          </a:p>
          <a:p>
            <a:endParaRPr lang="cs-CZ" dirty="0"/>
          </a:p>
          <a:p>
            <a:r>
              <a:rPr lang="cs-CZ" dirty="0"/>
              <a:t>Řešení:</a:t>
            </a:r>
          </a:p>
          <a:p>
            <a:pPr lvl="1">
              <a:buFont typeface="Arial" panose="020B0604020202020204" pitchFamily="34" charset="0"/>
              <a:buChar char="•"/>
            </a:pPr>
            <a:r>
              <a:rPr lang="cs-CZ" dirty="0"/>
              <a:t>Sekvenční rozhodování</a:t>
            </a:r>
          </a:p>
          <a:p>
            <a:pPr lvl="1">
              <a:buFont typeface="Arial" panose="020B0604020202020204" pitchFamily="34" charset="0"/>
              <a:buChar char="•"/>
            </a:pPr>
            <a:r>
              <a:rPr lang="cs-CZ" dirty="0"/>
              <a:t>Společenské normy – „obvyklý“ dobrovolník</a:t>
            </a:r>
          </a:p>
          <a:p>
            <a:pPr lvl="1">
              <a:buFont typeface="Arial" panose="020B0604020202020204" pitchFamily="34" charset="0"/>
              <a:buChar char="•"/>
            </a:pPr>
            <a:r>
              <a:rPr lang="cs-CZ" dirty="0"/>
              <a:t>Pomáhá ten, kdo má nejnižší náklady</a:t>
            </a:r>
          </a:p>
          <a:p>
            <a:endParaRPr lang="cs-CZ" dirty="0"/>
          </a:p>
          <a:p>
            <a:endParaRPr lang="cs-CZ" dirty="0"/>
          </a:p>
          <a:p>
            <a:endParaRPr lang="cs-CZ" dirty="0"/>
          </a:p>
          <a:p>
            <a:endParaRPr lang="cs-CZ" dirty="0"/>
          </a:p>
          <a:p>
            <a:endParaRPr lang="cs-CZ" dirty="0"/>
          </a:p>
        </p:txBody>
      </p:sp>
      <p:sp>
        <p:nvSpPr>
          <p:cNvPr id="4" name="Zástupný symbol pro zápatí 3"/>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208081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lang="cs-CZ" sz="2800" dirty="0"/>
              <a:t>Z uvedeného vyplývá, že …</a:t>
            </a:r>
          </a:p>
        </p:txBody>
      </p:sp>
      <p:sp>
        <p:nvSpPr>
          <p:cNvPr id="28677" name="Rectangle 5"/>
          <p:cNvSpPr>
            <a:spLocks noGrp="1" noChangeArrowheads="1"/>
          </p:cNvSpPr>
          <p:nvPr>
            <p:ph idx="1"/>
          </p:nvPr>
        </p:nvSpPr>
        <p:spPr>
          <a:xfrm>
            <a:off x="720000" y="1441525"/>
            <a:ext cx="10753200" cy="4390475"/>
          </a:xfrm>
        </p:spPr>
        <p:txBody>
          <a:bodyPr/>
          <a:lstStyle/>
          <a:p>
            <a:pPr eaLnBrk="1" hangingPunct="1">
              <a:spcBef>
                <a:spcPct val="95000"/>
              </a:spcBef>
              <a:defRPr/>
            </a:pPr>
            <a:r>
              <a:rPr lang="cs-CZ" sz="2600" dirty="0"/>
              <a:t>Ne vždy znamená existence veřejného statku free-</a:t>
            </a:r>
            <a:r>
              <a:rPr lang="cs-CZ" sz="2600" dirty="0" err="1"/>
              <a:t>riding</a:t>
            </a:r>
            <a:r>
              <a:rPr lang="cs-CZ" sz="2600" dirty="0"/>
              <a:t> jako dominantní strategii</a:t>
            </a:r>
          </a:p>
          <a:p>
            <a:pPr eaLnBrk="1" hangingPunct="1">
              <a:spcBef>
                <a:spcPct val="95000"/>
              </a:spcBef>
              <a:defRPr/>
            </a:pPr>
            <a:r>
              <a:rPr lang="cs-CZ" sz="2600" dirty="0"/>
              <a:t>V případě </a:t>
            </a:r>
            <a:r>
              <a:rPr lang="cs-CZ" sz="2600" dirty="0" err="1"/>
              <a:t>weakest</a:t>
            </a:r>
            <a:r>
              <a:rPr lang="cs-CZ" sz="2600" dirty="0"/>
              <a:t> point statků lze očekávat soukromé efektivní poskytování (free-</a:t>
            </a:r>
            <a:r>
              <a:rPr lang="cs-CZ" sz="2600" dirty="0" err="1"/>
              <a:t>riding</a:t>
            </a:r>
            <a:r>
              <a:rPr lang="cs-CZ" sz="2600" dirty="0"/>
              <a:t> není možné)</a:t>
            </a:r>
          </a:p>
          <a:p>
            <a:pPr eaLnBrk="1" hangingPunct="1">
              <a:spcBef>
                <a:spcPct val="95000"/>
              </a:spcBef>
              <a:defRPr/>
            </a:pPr>
            <a:r>
              <a:rPr lang="cs-CZ" sz="2600" dirty="0"/>
              <a:t>Best-shot model vede k masivnímu černému </a:t>
            </a:r>
            <a:r>
              <a:rPr lang="cs-CZ" sz="2600" dirty="0" err="1"/>
              <a:t>pasažérství</a:t>
            </a:r>
            <a:r>
              <a:rPr lang="cs-CZ" sz="2600" dirty="0"/>
              <a:t> (které může být efektivní…!)</a:t>
            </a:r>
          </a:p>
        </p:txBody>
      </p:sp>
      <p:sp>
        <p:nvSpPr>
          <p:cNvPr id="5" name="Zástupný symbol pro zápatí 4"/>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302866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solidFill>
                  <a:srgbClr val="00287D"/>
                </a:solidFill>
              </a:rPr>
              <a:t>Trust Game</a:t>
            </a:r>
            <a:endParaRPr lang="en-US" dirty="0">
              <a:solidFill>
                <a:srgbClr val="00287D"/>
              </a:solidFill>
            </a:endParaRPr>
          </a:p>
        </p:txBody>
      </p:sp>
      <p:sp>
        <p:nvSpPr>
          <p:cNvPr id="5" name="Zástupný symbol pro obsah 4"/>
          <p:cNvSpPr>
            <a:spLocks noGrp="1"/>
          </p:cNvSpPr>
          <p:nvPr>
            <p:ph idx="1"/>
          </p:nvPr>
        </p:nvSpPr>
        <p:spPr>
          <a:xfrm>
            <a:off x="718799" y="1872000"/>
            <a:ext cx="11254461" cy="3960000"/>
          </a:xfrm>
        </p:spPr>
        <p:txBody>
          <a:bodyPr>
            <a:normAutofit fontScale="92500" lnSpcReduction="20000"/>
          </a:bodyPr>
          <a:lstStyle/>
          <a:p>
            <a:r>
              <a:rPr lang="en-US" sz="2600" dirty="0"/>
              <a:t>2 </a:t>
            </a:r>
            <a:r>
              <a:rPr lang="cs-CZ" sz="2600" dirty="0"/>
              <a:t>hráči</a:t>
            </a:r>
            <a:r>
              <a:rPr lang="en-US" sz="2600" dirty="0"/>
              <a:t>;</a:t>
            </a:r>
            <a:r>
              <a:rPr lang="cs-CZ" sz="2600" dirty="0"/>
              <a:t> oba dostanou stejný vstupní kapitál K</a:t>
            </a:r>
            <a:endParaRPr lang="en-US" sz="2600" dirty="0"/>
          </a:p>
          <a:p>
            <a:endParaRPr lang="en-US" sz="2600" dirty="0"/>
          </a:p>
          <a:p>
            <a:pPr marL="571500" indent="-571500">
              <a:buFont typeface="+mj-lt"/>
              <a:buAutoNum type="romanUcPeriod"/>
            </a:pPr>
            <a:r>
              <a:rPr lang="cs-CZ" sz="2600" dirty="0"/>
              <a:t>Hráč </a:t>
            </a:r>
            <a:r>
              <a:rPr lang="en-US" sz="2600" dirty="0"/>
              <a:t>1</a:t>
            </a:r>
            <a:r>
              <a:rPr lang="cs-CZ" sz="2600" dirty="0"/>
              <a:t> </a:t>
            </a:r>
            <a:r>
              <a:rPr lang="cs-CZ" sz="2600" i="1" dirty="0"/>
              <a:t>(</a:t>
            </a:r>
            <a:r>
              <a:rPr lang="cs-CZ" sz="2600" i="1" dirty="0" err="1"/>
              <a:t>sender</a:t>
            </a:r>
            <a:r>
              <a:rPr lang="cs-CZ" sz="2600" i="1" dirty="0"/>
              <a:t>)</a:t>
            </a:r>
            <a:r>
              <a:rPr lang="en-US" sz="2600" dirty="0"/>
              <a:t> </a:t>
            </a:r>
            <a:r>
              <a:rPr lang="cs-CZ" sz="2600" dirty="0"/>
              <a:t>může poslat libovolnou částku (0-K) Hráči 2 </a:t>
            </a:r>
            <a:r>
              <a:rPr lang="cs-CZ" sz="2600" i="1" dirty="0"/>
              <a:t>(</a:t>
            </a:r>
            <a:r>
              <a:rPr lang="cs-CZ" sz="2600" i="1" dirty="0" err="1"/>
              <a:t>receiver</a:t>
            </a:r>
            <a:r>
              <a:rPr lang="cs-CZ" sz="2600" i="1" dirty="0"/>
              <a:t>)</a:t>
            </a:r>
            <a:endParaRPr lang="en-US" sz="2600" i="1" dirty="0"/>
          </a:p>
          <a:p>
            <a:pPr lvl="1"/>
            <a:br>
              <a:rPr lang="cs-CZ" sz="2600" dirty="0"/>
            </a:br>
            <a:r>
              <a:rPr lang="cs-CZ" sz="2600" dirty="0"/>
              <a:t>částka, kterou pošle bude ztrojnásobena</a:t>
            </a:r>
            <a:endParaRPr lang="en-US" sz="2600" dirty="0"/>
          </a:p>
          <a:p>
            <a:pPr marL="571500" indent="-571500">
              <a:buFont typeface="+mj-lt"/>
              <a:buAutoNum type="romanUcPeriod"/>
            </a:pPr>
            <a:endParaRPr lang="cs-CZ" sz="2600" dirty="0"/>
          </a:p>
          <a:p>
            <a:pPr marL="571500" indent="-571500">
              <a:buFont typeface="+mj-lt"/>
              <a:buAutoNum type="romanUcPeriod"/>
            </a:pPr>
            <a:endParaRPr lang="en-US" sz="2600" dirty="0"/>
          </a:p>
          <a:p>
            <a:pPr marL="571500" indent="-571500">
              <a:buFont typeface="+mj-lt"/>
              <a:buAutoNum type="romanUcPeriod"/>
            </a:pPr>
            <a:r>
              <a:rPr lang="cs-CZ" sz="2600" dirty="0"/>
              <a:t>Hráč </a:t>
            </a:r>
            <a:r>
              <a:rPr lang="en-US" sz="2600" dirty="0"/>
              <a:t>2 </a:t>
            </a:r>
            <a:r>
              <a:rPr lang="cs-CZ" sz="2600" dirty="0"/>
              <a:t>má podobnou volbu</a:t>
            </a:r>
            <a:r>
              <a:rPr lang="en-US" sz="2600" dirty="0"/>
              <a:t>: </a:t>
            </a:r>
          </a:p>
          <a:p>
            <a:pPr lvl="1">
              <a:lnSpc>
                <a:spcPct val="120000"/>
              </a:lnSpc>
            </a:pPr>
            <a:br>
              <a:rPr lang="cs-CZ" sz="2600" dirty="0"/>
            </a:br>
            <a:r>
              <a:rPr lang="cs-CZ" sz="2600" dirty="0"/>
              <a:t>může poslat Hráči 1 libovolnou částku do výše původního kapitálu + trojnásobku částky od Hráče 1 </a:t>
            </a:r>
          </a:p>
          <a:p>
            <a:pPr marL="0" indent="0">
              <a:buNone/>
            </a:pPr>
            <a:r>
              <a:rPr lang="cs-CZ" sz="2600" dirty="0"/>
              <a:t> </a:t>
            </a:r>
            <a:endParaRPr lang="en-US" sz="2600" dirty="0"/>
          </a:p>
        </p:txBody>
      </p:sp>
      <p:sp>
        <p:nvSpPr>
          <p:cNvPr id="3" name="Zástupný symbol pro zápatí 2"/>
          <p:cNvSpPr>
            <a:spLocks noGrp="1"/>
          </p:cNvSpPr>
          <p:nvPr>
            <p:ph type="ftr" sz="quarter" idx="11"/>
          </p:nvPr>
        </p:nvSpPr>
        <p:spPr/>
        <p:txBody>
          <a:bodyPr/>
          <a:lstStyle/>
          <a:p>
            <a:r>
              <a:rPr lang="en-US"/>
              <a:t>MPV_VESO Behavioralni VE</a:t>
            </a:r>
            <a:endParaRPr lang="en-US" dirty="0"/>
          </a:p>
        </p:txBody>
      </p:sp>
    </p:spTree>
    <p:extLst>
      <p:ext uri="{BB962C8B-B14F-4D97-AF65-F5344CB8AC3E}">
        <p14:creationId xmlns:p14="http://schemas.microsoft.com/office/powerpoint/2010/main" val="247914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a:t>Charita jako VS</a:t>
            </a:r>
          </a:p>
        </p:txBody>
      </p:sp>
      <p:sp>
        <p:nvSpPr>
          <p:cNvPr id="3" name="Zástupný symbol pro obsah 2"/>
          <p:cNvSpPr>
            <a:spLocks noGrp="1"/>
          </p:cNvSpPr>
          <p:nvPr>
            <p:ph idx="1"/>
          </p:nvPr>
        </p:nvSpPr>
        <p:spPr/>
        <p:txBody>
          <a:bodyPr/>
          <a:lstStyle/>
          <a:p>
            <a:r>
              <a:rPr lang="cs-CZ" dirty="0"/>
              <a:t>Teorie soukromé filantropie (Becker,1974)</a:t>
            </a:r>
            <a:endParaRPr lang="en-US" dirty="0"/>
          </a:p>
          <a:p>
            <a:endParaRPr lang="cs-CZ" dirty="0"/>
          </a:p>
          <a:p>
            <a:r>
              <a:rPr lang="cs-CZ" dirty="0"/>
              <a:t>Podmínky</a:t>
            </a:r>
          </a:p>
          <a:p>
            <a:pPr lvl="1">
              <a:buFont typeface="Arial" panose="020B0604020202020204" pitchFamily="34" charset="0"/>
              <a:buChar char="•"/>
            </a:pPr>
            <a:r>
              <a:rPr lang="cs-CZ" dirty="0"/>
              <a:t>Předpoklad veřejnosti (charita je VS)</a:t>
            </a:r>
          </a:p>
          <a:p>
            <a:pPr lvl="1">
              <a:buFont typeface="Arial" panose="020B0604020202020204" pitchFamily="34" charset="0"/>
              <a:buChar char="•"/>
            </a:pPr>
            <a:r>
              <a:rPr lang="cs-CZ" dirty="0"/>
              <a:t>Maximalizace užitku </a:t>
            </a:r>
          </a:p>
          <a:p>
            <a:pPr lvl="1">
              <a:buFont typeface="Arial" panose="020B0604020202020204" pitchFamily="34" charset="0"/>
              <a:buChar char="•"/>
            </a:pPr>
            <a:r>
              <a:rPr lang="cs-CZ" dirty="0" err="1"/>
              <a:t>Nashova</a:t>
            </a:r>
            <a:r>
              <a:rPr lang="cs-CZ" dirty="0"/>
              <a:t> rovnováha (příspěvky ostatních jsou dané)</a:t>
            </a:r>
          </a:p>
          <a:p>
            <a:endParaRPr lang="en-US" dirty="0"/>
          </a:p>
          <a:p>
            <a:r>
              <a:rPr lang="cs-CZ" dirty="0"/>
              <a:t>Užitková funkce </a:t>
            </a:r>
          </a:p>
          <a:p>
            <a:endParaRPr lang="cs-CZ" dirty="0"/>
          </a:p>
        </p:txBody>
      </p:sp>
      <p:sp>
        <p:nvSpPr>
          <p:cNvPr id="8" name="Zástupný symbol pro zápatí 7"/>
          <p:cNvSpPr>
            <a:spLocks noGrp="1"/>
          </p:cNvSpPr>
          <p:nvPr>
            <p:ph type="ftr" sz="quarter" idx="10"/>
          </p:nvPr>
        </p:nvSpPr>
        <p:spPr/>
        <p:txBody>
          <a:bodyPr/>
          <a:lstStyle/>
          <a:p>
            <a:pPr>
              <a:defRPr/>
            </a:pPr>
            <a:r>
              <a:rPr lang="cs-CZ"/>
              <a:t>MPV_VESO Behavioralni VE</a:t>
            </a:r>
          </a:p>
        </p:txBody>
      </p:sp>
      <p:sp>
        <p:nvSpPr>
          <p:cNvPr id="32775" name="Rectangle 2"/>
          <p:cNvSpPr>
            <a:spLocks noChangeArrowheads="1"/>
          </p:cNvSpPr>
          <p:nvPr/>
        </p:nvSpPr>
        <p:spPr bwMode="auto">
          <a:xfrm>
            <a:off x="1524001" y="-230832"/>
            <a:ext cx="184731" cy="461665"/>
          </a:xfrm>
          <a:prstGeom prst="rect">
            <a:avLst/>
          </a:prstGeom>
          <a:noFill/>
          <a:ln w="9525">
            <a:noFill/>
            <a:miter lim="800000"/>
            <a:headEnd/>
            <a:tailEnd/>
          </a:ln>
        </p:spPr>
        <p:txBody>
          <a:bodyPr wrap="none" anchor="ctr">
            <a:spAutoFit/>
          </a:bodyPr>
          <a:lstStyle/>
          <a:p>
            <a:endParaRPr lang="cs-CZ"/>
          </a:p>
        </p:txBody>
      </p:sp>
      <mc:AlternateContent xmlns:mc="http://schemas.openxmlformats.org/markup-compatibility/2006" xmlns:a14="http://schemas.microsoft.com/office/drawing/2010/main">
        <mc:Choice Requires="a14">
          <p:sp>
            <p:nvSpPr>
              <p:cNvPr id="4" name="TextovéPole 3"/>
              <p:cNvSpPr txBox="1"/>
              <p:nvPr/>
            </p:nvSpPr>
            <p:spPr>
              <a:xfrm>
                <a:off x="5040780" y="5069941"/>
                <a:ext cx="2370970"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𝑖</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𝐺</m:t>
                          </m:r>
                        </m:e>
                      </m:d>
                    </m:oMath>
                  </m:oMathPara>
                </a14:m>
                <a:endParaRPr lang="cs-CZ" sz="28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5040780" y="5069941"/>
                <a:ext cx="2370970" cy="523220"/>
              </a:xfrm>
              <a:prstGeom prst="rect">
                <a:avLst/>
              </a:prstGeom>
              <a:blipFill>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70168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a:t>Charita jako VS</a:t>
            </a:r>
          </a:p>
        </p:txBody>
      </p:sp>
      <p:sp>
        <p:nvSpPr>
          <p:cNvPr id="3" name="Zástupný symbol pro obsah 2"/>
          <p:cNvSpPr>
            <a:spLocks noGrp="1"/>
          </p:cNvSpPr>
          <p:nvPr>
            <p:ph idx="1"/>
          </p:nvPr>
        </p:nvSpPr>
        <p:spPr/>
        <p:txBody>
          <a:bodyPr/>
          <a:lstStyle/>
          <a:p>
            <a:pPr marL="0" indent="0" algn="ctr">
              <a:buNone/>
            </a:pPr>
            <a:r>
              <a:rPr lang="cs-CZ" sz="2400" dirty="0"/>
              <a:t>V dostatečně velké skupině vnímá jedinec svůj příspěvek jako málo podstatný</a:t>
            </a:r>
          </a:p>
          <a:p>
            <a:pPr marL="0" indent="0" algn="ctr">
              <a:buNone/>
            </a:pPr>
            <a:endParaRPr lang="en-US" sz="2400" dirty="0"/>
          </a:p>
          <a:p>
            <a:pPr marL="0" indent="0" algn="ctr">
              <a:buNone/>
            </a:pPr>
            <a:endParaRPr lang="cs-CZ" sz="2400" dirty="0"/>
          </a:p>
          <a:p>
            <a:pPr marL="0" indent="0" algn="ctr">
              <a:buNone/>
            </a:pPr>
            <a:r>
              <a:rPr lang="cs-CZ" sz="2400" dirty="0"/>
              <a:t>ostatní výpadek jeho příspěvků snadno kompenzují</a:t>
            </a:r>
          </a:p>
          <a:p>
            <a:pPr marL="0" indent="0" algn="ctr">
              <a:buNone/>
            </a:pPr>
            <a:endParaRPr lang="en-US" sz="2400" dirty="0"/>
          </a:p>
          <a:p>
            <a:pPr marL="0" indent="0" algn="ctr">
              <a:buNone/>
            </a:pPr>
            <a:endParaRPr lang="cs-CZ" sz="2400" dirty="0"/>
          </a:p>
          <a:p>
            <a:pPr marL="0" indent="0" algn="ctr">
              <a:buNone/>
            </a:pPr>
            <a:r>
              <a:rPr lang="cs-CZ" sz="2400" dirty="0"/>
              <a:t>Racionální volba černého </a:t>
            </a:r>
            <a:r>
              <a:rPr lang="cs-CZ" sz="2400" dirty="0" err="1"/>
              <a:t>pasažérství</a:t>
            </a:r>
            <a:endParaRPr lang="cs-CZ" sz="2400" dirty="0"/>
          </a:p>
          <a:p>
            <a:pPr marL="0" indent="0" algn="ctr">
              <a:buNone/>
            </a:pPr>
            <a:endParaRPr lang="cs-CZ" sz="2400" dirty="0"/>
          </a:p>
        </p:txBody>
      </p:sp>
      <p:sp>
        <p:nvSpPr>
          <p:cNvPr id="10" name="Zástupný symbol pro zápatí 9"/>
          <p:cNvSpPr>
            <a:spLocks noGrp="1"/>
          </p:cNvSpPr>
          <p:nvPr>
            <p:ph type="ftr" sz="quarter" idx="10"/>
          </p:nvPr>
        </p:nvSpPr>
        <p:spPr/>
        <p:txBody>
          <a:bodyPr/>
          <a:lstStyle/>
          <a:p>
            <a:pPr>
              <a:defRPr/>
            </a:pPr>
            <a:r>
              <a:rPr lang="cs-CZ"/>
              <a:t>MPV_VESO Behavioralni VE</a:t>
            </a:r>
          </a:p>
        </p:txBody>
      </p:sp>
      <p:sp>
        <p:nvSpPr>
          <p:cNvPr id="8" name="Šipka dolů 7"/>
          <p:cNvSpPr/>
          <p:nvPr/>
        </p:nvSpPr>
        <p:spPr>
          <a:xfrm>
            <a:off x="5772150" y="2459823"/>
            <a:ext cx="647700" cy="719138"/>
          </a:xfrm>
          <a:prstGeom prst="downArrow">
            <a:avLst/>
          </a:prstGeom>
          <a:solidFill>
            <a:srgbClr val="00287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cs-CZ"/>
          </a:p>
        </p:txBody>
      </p:sp>
      <p:sp>
        <p:nvSpPr>
          <p:cNvPr id="9" name="Šipka dolů 8"/>
          <p:cNvSpPr/>
          <p:nvPr/>
        </p:nvSpPr>
        <p:spPr>
          <a:xfrm>
            <a:off x="5772150" y="4249707"/>
            <a:ext cx="647700" cy="719137"/>
          </a:xfrm>
          <a:prstGeom prst="downArrow">
            <a:avLst/>
          </a:prstGeom>
          <a:solidFill>
            <a:srgbClr val="00287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274166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a:t>Charita jako VS</a:t>
            </a:r>
            <a:endParaRPr lang="cs-CZ" dirty="0"/>
          </a:p>
        </p:txBody>
      </p:sp>
      <p:sp>
        <p:nvSpPr>
          <p:cNvPr id="3" name="Zástupný symbol pro obsah 2"/>
          <p:cNvSpPr>
            <a:spLocks noGrp="1"/>
          </p:cNvSpPr>
          <p:nvPr>
            <p:ph idx="1"/>
          </p:nvPr>
        </p:nvSpPr>
        <p:spPr/>
        <p:txBody>
          <a:bodyPr/>
          <a:lstStyle/>
          <a:p>
            <a:pPr eaLnBrk="1" hangingPunct="1">
              <a:lnSpc>
                <a:spcPct val="100000"/>
              </a:lnSpc>
              <a:defRPr/>
            </a:pPr>
            <a:r>
              <a:rPr lang="cs-CZ" dirty="0"/>
              <a:t>V realitě ale lidé na veřejné statky dobrovolně přispívají (např. příspěvky na charitu)</a:t>
            </a:r>
          </a:p>
          <a:p>
            <a:pPr eaLnBrk="1" hangingPunct="1">
              <a:lnSpc>
                <a:spcPct val="100000"/>
              </a:lnSpc>
              <a:defRPr/>
            </a:pPr>
            <a:endParaRPr lang="cs-CZ" dirty="0"/>
          </a:p>
          <a:p>
            <a:pPr eaLnBrk="1" hangingPunct="1">
              <a:lnSpc>
                <a:spcPct val="100000"/>
              </a:lnSpc>
              <a:defRPr/>
            </a:pPr>
            <a:endParaRPr lang="cs-CZ" dirty="0"/>
          </a:p>
          <a:p>
            <a:pPr marL="72000" indent="0" eaLnBrk="1" hangingPunct="1">
              <a:lnSpc>
                <a:spcPct val="100000"/>
              </a:lnSpc>
              <a:buNone/>
              <a:defRPr/>
            </a:pPr>
            <a:r>
              <a:rPr lang="cs-CZ" dirty="0"/>
              <a:t>Důvody altruistického chování</a:t>
            </a:r>
          </a:p>
          <a:p>
            <a:pPr eaLnBrk="1" hangingPunct="1">
              <a:defRPr/>
            </a:pPr>
            <a:r>
              <a:rPr lang="cs-CZ" dirty="0"/>
              <a:t>Etika, společenské normy, výchova, zvyk </a:t>
            </a:r>
          </a:p>
          <a:p>
            <a:pPr eaLnBrk="1" hangingPunct="1">
              <a:defRPr/>
            </a:pPr>
            <a:r>
              <a:rPr lang="cs-CZ" dirty="0"/>
              <a:t>Sobecký altruismus (</a:t>
            </a:r>
            <a:r>
              <a:rPr lang="cs-CZ" dirty="0" err="1"/>
              <a:t>warm</a:t>
            </a:r>
            <a:r>
              <a:rPr lang="cs-CZ" dirty="0"/>
              <a:t> </a:t>
            </a:r>
            <a:r>
              <a:rPr lang="cs-CZ" dirty="0" err="1"/>
              <a:t>glow</a:t>
            </a:r>
            <a:r>
              <a:rPr lang="cs-CZ" dirty="0"/>
              <a:t>)</a:t>
            </a:r>
          </a:p>
        </p:txBody>
      </p:sp>
      <p:sp>
        <p:nvSpPr>
          <p:cNvPr id="5" name="Zástupný symbol pro zápatí 4">
            <a:extLst>
              <a:ext uri="{FF2B5EF4-FFF2-40B4-BE49-F238E27FC236}">
                <a16:creationId xmlns:a16="http://schemas.microsoft.com/office/drawing/2014/main" id="{D504EA52-6344-456C-BC41-7E8BBCF57EB0}"/>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089901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a:defRPr/>
            </a:pPr>
            <a:r>
              <a:rPr lang="cs-CZ" sz="2800" dirty="0"/>
              <a:t>Nečistý altruismus (</a:t>
            </a:r>
            <a:r>
              <a:rPr lang="cs-CZ" sz="2800" dirty="0" err="1"/>
              <a:t>impure</a:t>
            </a:r>
            <a:r>
              <a:rPr lang="cs-CZ" sz="2800" dirty="0"/>
              <a:t> </a:t>
            </a:r>
            <a:r>
              <a:rPr lang="cs-CZ" sz="2800" dirty="0" err="1"/>
              <a:t>altruism</a:t>
            </a:r>
            <a:r>
              <a:rPr lang="cs-CZ" sz="2800" dirty="0"/>
              <a:t>)</a:t>
            </a:r>
          </a:p>
        </p:txBody>
      </p:sp>
      <p:sp>
        <p:nvSpPr>
          <p:cNvPr id="8" name="Zástupný symbol pro obsah 7"/>
          <p:cNvSpPr>
            <a:spLocks noGrp="1"/>
          </p:cNvSpPr>
          <p:nvPr>
            <p:ph idx="1"/>
          </p:nvPr>
        </p:nvSpPr>
        <p:spPr/>
        <p:txBody>
          <a:bodyPr/>
          <a:lstStyle/>
          <a:p>
            <a:pPr>
              <a:defRPr/>
            </a:pPr>
            <a:r>
              <a:rPr lang="cs-CZ" dirty="0" err="1"/>
              <a:t>Andreoni</a:t>
            </a:r>
            <a:r>
              <a:rPr lang="cs-CZ" dirty="0"/>
              <a:t> (1990)</a:t>
            </a:r>
          </a:p>
          <a:p>
            <a:pPr>
              <a:defRPr/>
            </a:pPr>
            <a:endParaRPr lang="cs-CZ" sz="2000" dirty="0"/>
          </a:p>
          <a:p>
            <a:pPr>
              <a:defRPr/>
            </a:pPr>
            <a:r>
              <a:rPr lang="cs-CZ" dirty="0"/>
              <a:t>Motivy dárcovství:</a:t>
            </a:r>
          </a:p>
          <a:p>
            <a:pPr lvl="1">
              <a:lnSpc>
                <a:spcPct val="150000"/>
              </a:lnSpc>
              <a:defRPr/>
            </a:pPr>
            <a:r>
              <a:rPr lang="cs-CZ" dirty="0"/>
              <a:t>Čistý altruismus (zisk z užitku obdarovaného)</a:t>
            </a:r>
          </a:p>
          <a:p>
            <a:pPr lvl="1">
              <a:lnSpc>
                <a:spcPct val="150000"/>
              </a:lnSpc>
              <a:defRPr/>
            </a:pPr>
            <a:r>
              <a:rPr lang="cs-CZ" i="1" dirty="0" err="1"/>
              <a:t>Warm</a:t>
            </a:r>
            <a:r>
              <a:rPr lang="cs-CZ" i="1" dirty="0"/>
              <a:t> </a:t>
            </a:r>
            <a:r>
              <a:rPr lang="cs-CZ" i="1" dirty="0" err="1"/>
              <a:t>glow</a:t>
            </a:r>
            <a:r>
              <a:rPr lang="cs-CZ" i="1" dirty="0"/>
              <a:t> </a:t>
            </a:r>
            <a:r>
              <a:rPr lang="cs-CZ" dirty="0"/>
              <a:t>(užitek z aktu daru)</a:t>
            </a:r>
          </a:p>
          <a:p>
            <a:pPr lvl="1">
              <a:defRPr/>
            </a:pPr>
            <a:r>
              <a:rPr lang="cs-CZ" dirty="0"/>
              <a:t>Společenská smlouva (existence dohody bránící černému </a:t>
            </a:r>
            <a:r>
              <a:rPr lang="cs-CZ" dirty="0" err="1"/>
              <a:t>pasažérství</a:t>
            </a:r>
            <a:r>
              <a:rPr lang="cs-CZ" dirty="0"/>
              <a:t>)</a:t>
            </a:r>
          </a:p>
          <a:p>
            <a:pPr lvl="1">
              <a:defRPr/>
            </a:pPr>
            <a:endParaRPr lang="cs-CZ" dirty="0"/>
          </a:p>
        </p:txBody>
      </p:sp>
      <p:sp>
        <p:nvSpPr>
          <p:cNvPr id="5" name="Zástupný symbol pro zápatí 4"/>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93760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2522AE-3EE8-F50A-3B75-0F553DC872D3}"/>
              </a:ext>
            </a:extLst>
          </p:cNvPr>
          <p:cNvSpPr>
            <a:spLocks noGrp="1"/>
          </p:cNvSpPr>
          <p:nvPr>
            <p:ph idx="12"/>
          </p:nvPr>
        </p:nvSpPr>
        <p:spPr>
          <a:xfrm>
            <a:off x="707011" y="692150"/>
            <a:ext cx="5863472" cy="5139850"/>
          </a:xfrm>
        </p:spPr>
        <p:txBody>
          <a:bodyPr anchor="ctr"/>
          <a:lstStyle/>
          <a:p>
            <a:pPr marL="0" indent="0" algn="just">
              <a:lnSpc>
                <a:spcPct val="100000"/>
              </a:lnSpc>
              <a:spcBef>
                <a:spcPts val="600"/>
              </a:spcBef>
              <a:spcAft>
                <a:spcPts val="600"/>
              </a:spcAft>
              <a:buNone/>
            </a:pPr>
            <a:r>
              <a:rPr lang="cs-CZ" sz="1800" i="1" dirty="0"/>
              <a:t>„</a:t>
            </a:r>
            <a:r>
              <a:rPr lang="cs-CZ" sz="1800" i="1" dirty="0" err="1"/>
              <a:t>Human</a:t>
            </a:r>
            <a:r>
              <a:rPr lang="cs-CZ" sz="1800" i="1" dirty="0"/>
              <a:t> </a:t>
            </a:r>
            <a:r>
              <a:rPr lang="cs-CZ" sz="1800" i="1" dirty="0" err="1"/>
              <a:t>beings</a:t>
            </a:r>
            <a:r>
              <a:rPr lang="cs-CZ" sz="1800" i="1" dirty="0"/>
              <a:t> are not </a:t>
            </a:r>
            <a:r>
              <a:rPr lang="cs-CZ" sz="1800" i="1" dirty="0" err="1"/>
              <a:t>rational</a:t>
            </a:r>
            <a:r>
              <a:rPr lang="cs-CZ" sz="1800" i="1" dirty="0"/>
              <a:t> </a:t>
            </a:r>
            <a:r>
              <a:rPr lang="cs-CZ" sz="1800" i="1" dirty="0" err="1"/>
              <a:t>creatures</a:t>
            </a:r>
            <a:r>
              <a:rPr lang="cs-CZ" sz="1800" i="1" dirty="0"/>
              <a:t> </a:t>
            </a:r>
            <a:r>
              <a:rPr lang="cs-CZ" sz="1800" i="1" dirty="0" err="1"/>
              <a:t>who</a:t>
            </a:r>
            <a:r>
              <a:rPr lang="cs-CZ" sz="1800" i="1" dirty="0"/>
              <a:t> </a:t>
            </a:r>
            <a:r>
              <a:rPr lang="cs-CZ" sz="1800" i="1" dirty="0" err="1"/>
              <a:t>reliably</a:t>
            </a:r>
            <a:r>
              <a:rPr lang="cs-CZ" sz="1800" i="1" dirty="0"/>
              <a:t> </a:t>
            </a:r>
            <a:r>
              <a:rPr lang="cs-CZ" sz="1800" i="1" dirty="0" err="1"/>
              <a:t>fill</a:t>
            </a:r>
            <a:r>
              <a:rPr lang="cs-CZ" sz="1800" i="1" dirty="0"/>
              <a:t> out tax </a:t>
            </a:r>
            <a:r>
              <a:rPr lang="cs-CZ" sz="1800" i="1" dirty="0" err="1"/>
              <a:t>documents</a:t>
            </a:r>
            <a:r>
              <a:rPr lang="cs-CZ" sz="1800" i="1" dirty="0"/>
              <a:t>, </a:t>
            </a:r>
            <a:r>
              <a:rPr lang="cs-CZ" sz="1800" i="1" dirty="0" err="1"/>
              <a:t>enroll</a:t>
            </a:r>
            <a:r>
              <a:rPr lang="cs-CZ" sz="1800" i="1" dirty="0"/>
              <a:t> in </a:t>
            </a:r>
            <a:r>
              <a:rPr lang="cs-CZ" sz="1800" i="1" dirty="0" err="1"/>
              <a:t>savings</a:t>
            </a:r>
            <a:r>
              <a:rPr lang="cs-CZ" sz="1800" i="1" dirty="0"/>
              <a:t> </a:t>
            </a:r>
            <a:r>
              <a:rPr lang="cs-CZ" sz="1800" i="1" dirty="0" err="1"/>
              <a:t>programs</a:t>
            </a:r>
            <a:r>
              <a:rPr lang="cs-CZ" sz="1800" i="1" dirty="0"/>
              <a:t>, </a:t>
            </a:r>
            <a:r>
              <a:rPr lang="cs-CZ" sz="1800" i="1" dirty="0" err="1"/>
              <a:t>or</a:t>
            </a:r>
            <a:r>
              <a:rPr lang="cs-CZ" sz="1800" i="1" dirty="0"/>
              <a:t> </a:t>
            </a:r>
            <a:r>
              <a:rPr lang="cs-CZ" sz="1800" i="1" dirty="0" err="1"/>
              <a:t>apply</a:t>
            </a:r>
            <a:r>
              <a:rPr lang="cs-CZ" sz="1800" i="1" dirty="0"/>
              <a:t> </a:t>
            </a:r>
            <a:r>
              <a:rPr lang="cs-CZ" sz="1800" i="1" dirty="0" err="1"/>
              <a:t>for</a:t>
            </a:r>
            <a:r>
              <a:rPr lang="cs-CZ" sz="1800" i="1" dirty="0"/>
              <a:t> </a:t>
            </a:r>
            <a:r>
              <a:rPr lang="cs-CZ" sz="1800" i="1" dirty="0" err="1"/>
              <a:t>loans</a:t>
            </a:r>
            <a:r>
              <a:rPr lang="cs-CZ" sz="1800" i="1" dirty="0"/>
              <a:t>, as </a:t>
            </a:r>
            <a:r>
              <a:rPr lang="cs-CZ" sz="1800" i="1" dirty="0" err="1"/>
              <a:t>economic</a:t>
            </a:r>
            <a:r>
              <a:rPr lang="cs-CZ" sz="1800" i="1" dirty="0"/>
              <a:t> </a:t>
            </a:r>
            <a:r>
              <a:rPr lang="cs-CZ" sz="1800" i="1" dirty="0" err="1"/>
              <a:t>models</a:t>
            </a:r>
            <a:r>
              <a:rPr lang="cs-CZ" sz="1800" i="1" dirty="0"/>
              <a:t> </a:t>
            </a:r>
            <a:r>
              <a:rPr lang="cs-CZ" sz="1800" i="1" dirty="0" err="1"/>
              <a:t>assume</a:t>
            </a:r>
            <a:r>
              <a:rPr lang="cs-CZ" sz="1800" i="1" dirty="0"/>
              <a:t> </a:t>
            </a:r>
            <a:r>
              <a:rPr lang="cs-CZ" sz="1800" i="1" dirty="0" err="1"/>
              <a:t>they</a:t>
            </a:r>
            <a:r>
              <a:rPr lang="cs-CZ" sz="1800" i="1" dirty="0"/>
              <a:t> do. </a:t>
            </a:r>
          </a:p>
          <a:p>
            <a:pPr marL="0" indent="0" algn="just">
              <a:lnSpc>
                <a:spcPct val="100000"/>
              </a:lnSpc>
              <a:spcBef>
                <a:spcPts val="600"/>
              </a:spcBef>
              <a:spcAft>
                <a:spcPts val="600"/>
              </a:spcAft>
              <a:buNone/>
            </a:pPr>
            <a:endParaRPr lang="cs-CZ" sz="1800" i="1" dirty="0"/>
          </a:p>
          <a:p>
            <a:pPr marL="0" indent="0" algn="just">
              <a:lnSpc>
                <a:spcPct val="100000"/>
              </a:lnSpc>
              <a:spcBef>
                <a:spcPts val="600"/>
              </a:spcBef>
              <a:spcAft>
                <a:spcPts val="600"/>
              </a:spcAft>
              <a:buNone/>
            </a:pPr>
            <a:r>
              <a:rPr lang="cs-CZ" sz="1800" i="1" dirty="0" err="1"/>
              <a:t>Instead</a:t>
            </a:r>
            <a:r>
              <a:rPr lang="cs-CZ" sz="1800" i="1" dirty="0"/>
              <a:t>, </a:t>
            </a:r>
            <a:r>
              <a:rPr lang="cs-CZ" sz="1800" i="1" dirty="0" err="1"/>
              <a:t>they</a:t>
            </a:r>
            <a:r>
              <a:rPr lang="cs-CZ" sz="1800" i="1" dirty="0"/>
              <a:t> </a:t>
            </a:r>
            <a:r>
              <a:rPr lang="cs-CZ" sz="1800" i="1" dirty="0" err="1"/>
              <a:t>systematically</a:t>
            </a:r>
            <a:r>
              <a:rPr lang="cs-CZ" sz="1800" i="1" dirty="0"/>
              <a:t> and </a:t>
            </a:r>
            <a:r>
              <a:rPr lang="cs-CZ" sz="1800" i="1" dirty="0" err="1"/>
              <a:t>predictably</a:t>
            </a:r>
            <a:r>
              <a:rPr lang="cs-CZ" sz="1800" i="1" dirty="0"/>
              <a:t> make </a:t>
            </a:r>
            <a:r>
              <a:rPr lang="cs-CZ" sz="1800" i="1" dirty="0" err="1"/>
              <a:t>decisions</a:t>
            </a:r>
            <a:r>
              <a:rPr lang="cs-CZ" sz="1800" i="1" dirty="0"/>
              <a:t> </a:t>
            </a:r>
            <a:r>
              <a:rPr lang="cs-CZ" sz="1800" i="1" dirty="0" err="1"/>
              <a:t>that</a:t>
            </a:r>
            <a:r>
              <a:rPr lang="cs-CZ" sz="1800" i="1" dirty="0"/>
              <a:t> run </a:t>
            </a:r>
            <a:r>
              <a:rPr lang="cs-CZ" sz="1800" i="1" dirty="0" err="1"/>
              <a:t>counter</a:t>
            </a:r>
            <a:r>
              <a:rPr lang="cs-CZ" sz="1800" i="1" dirty="0"/>
              <a:t> to </a:t>
            </a:r>
            <a:r>
              <a:rPr lang="cs-CZ" sz="1800" i="1" dirty="0" err="1"/>
              <a:t>their</a:t>
            </a:r>
            <a:r>
              <a:rPr lang="cs-CZ" sz="1800" i="1" dirty="0"/>
              <a:t> </a:t>
            </a:r>
            <a:r>
              <a:rPr lang="cs-CZ" sz="1800" i="1" dirty="0" err="1"/>
              <a:t>best</a:t>
            </a:r>
            <a:r>
              <a:rPr lang="cs-CZ" sz="1800" i="1" dirty="0"/>
              <a:t> </a:t>
            </a:r>
            <a:r>
              <a:rPr lang="cs-CZ" sz="1800" i="1" dirty="0" err="1"/>
              <a:t>interests</a:t>
            </a:r>
            <a:r>
              <a:rPr lang="cs-CZ" sz="1800" i="1" dirty="0"/>
              <a:t>, as </a:t>
            </a:r>
            <a:r>
              <a:rPr lang="cs-CZ" sz="1800" i="1" dirty="0" err="1"/>
              <a:t>centuries</a:t>
            </a:r>
            <a:r>
              <a:rPr lang="cs-CZ" sz="1800" i="1" dirty="0"/>
              <a:t> </a:t>
            </a:r>
            <a:r>
              <a:rPr lang="cs-CZ" sz="1800" i="1" dirty="0" err="1"/>
              <a:t>of</a:t>
            </a:r>
            <a:r>
              <a:rPr lang="cs-CZ" sz="1800" i="1" dirty="0"/>
              <a:t> </a:t>
            </a:r>
            <a:r>
              <a:rPr lang="cs-CZ" sz="1800" i="1" dirty="0" err="1"/>
              <a:t>observations</a:t>
            </a:r>
            <a:r>
              <a:rPr lang="cs-CZ" sz="1800" i="1" dirty="0"/>
              <a:t> </a:t>
            </a:r>
            <a:r>
              <a:rPr lang="cs-CZ" sz="1800" i="1" dirty="0" err="1"/>
              <a:t>suggest</a:t>
            </a:r>
            <a:r>
              <a:rPr lang="cs-CZ" sz="1800" i="1" dirty="0"/>
              <a:t> and </a:t>
            </a:r>
            <a:r>
              <a:rPr lang="cs-CZ" sz="1800" i="1" dirty="0" err="1"/>
              <a:t>behavioral</a:t>
            </a:r>
            <a:r>
              <a:rPr lang="cs-CZ" sz="1800" i="1" dirty="0"/>
              <a:t> science </a:t>
            </a:r>
            <a:r>
              <a:rPr lang="cs-CZ" sz="1800" i="1" dirty="0" err="1"/>
              <a:t>research</a:t>
            </a:r>
            <a:r>
              <a:rPr lang="cs-CZ" sz="1800" i="1" dirty="0"/>
              <a:t> </a:t>
            </a:r>
            <a:r>
              <a:rPr lang="cs-CZ" sz="1800" i="1" dirty="0" err="1"/>
              <a:t>now</a:t>
            </a:r>
            <a:r>
              <a:rPr lang="cs-CZ" sz="1800" i="1" dirty="0"/>
              <a:t> </a:t>
            </a:r>
            <a:r>
              <a:rPr lang="cs-CZ" sz="1800" i="1" dirty="0" err="1"/>
              <a:t>empirically</a:t>
            </a:r>
            <a:r>
              <a:rPr lang="cs-CZ" sz="1800" i="1" dirty="0"/>
              <a:t> </a:t>
            </a:r>
            <a:r>
              <a:rPr lang="cs-CZ" sz="1800" i="1" dirty="0" err="1"/>
              <a:t>confirm</a:t>
            </a:r>
            <a:r>
              <a:rPr lang="cs-CZ" sz="1800" i="1" dirty="0"/>
              <a:t>.“</a:t>
            </a:r>
          </a:p>
          <a:p>
            <a:pPr marL="0" indent="0" algn="just">
              <a:lnSpc>
                <a:spcPct val="100000"/>
              </a:lnSpc>
              <a:spcBef>
                <a:spcPts val="600"/>
              </a:spcBef>
              <a:spcAft>
                <a:spcPts val="600"/>
              </a:spcAft>
              <a:buNone/>
            </a:pPr>
            <a:endParaRPr lang="cs-CZ" sz="1800" i="1" dirty="0"/>
          </a:p>
          <a:p>
            <a:pPr marL="0" indent="0" algn="r">
              <a:lnSpc>
                <a:spcPct val="100000"/>
              </a:lnSpc>
              <a:spcBef>
                <a:spcPts val="600"/>
              </a:spcBef>
              <a:spcAft>
                <a:spcPts val="600"/>
              </a:spcAft>
              <a:buNone/>
            </a:pPr>
            <a:r>
              <a:rPr lang="cs-CZ" sz="1800" i="1" dirty="0"/>
              <a:t>Barack Obama, 2015</a:t>
            </a:r>
          </a:p>
        </p:txBody>
      </p:sp>
      <p:pic>
        <p:nvPicPr>
          <p:cNvPr id="2050" name="Picture 2" descr="Barack Obama | Penguin Random House">
            <a:extLst>
              <a:ext uri="{FF2B5EF4-FFF2-40B4-BE49-F238E27FC236}">
                <a16:creationId xmlns:a16="http://schemas.microsoft.com/office/drawing/2014/main" id="{EDA84596-AB3F-470E-4FAA-EB8190038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3225" y="-43057"/>
            <a:ext cx="5197311" cy="7023392"/>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a:extLst>
              <a:ext uri="{FF2B5EF4-FFF2-40B4-BE49-F238E27FC236}">
                <a16:creationId xmlns:a16="http://schemas.microsoft.com/office/drawing/2014/main" id="{4C157FFD-E852-C817-EA74-02E37AAAA047}"/>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205524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C75D3-74F7-47DB-9BA0-E9019DF976B6}"/>
              </a:ext>
            </a:extLst>
          </p:cNvPr>
          <p:cNvSpPr>
            <a:spLocks noGrp="1"/>
          </p:cNvSpPr>
          <p:nvPr>
            <p:ph type="title"/>
          </p:nvPr>
        </p:nvSpPr>
        <p:spPr/>
        <p:txBody>
          <a:bodyPr/>
          <a:lstStyle/>
          <a:p>
            <a:r>
              <a:rPr lang="cs-CZ" b="1" dirty="0"/>
              <a:t>Behaviorální veřejná politika</a:t>
            </a:r>
            <a:br>
              <a:rPr lang="cs-CZ" b="1" dirty="0"/>
            </a:br>
            <a:r>
              <a:rPr lang="cs-CZ" sz="2800" b="1" i="1" dirty="0"/>
              <a:t>B</a:t>
            </a:r>
            <a:r>
              <a:rPr lang="en-US" sz="2800" b="1" i="1" dirty="0" err="1"/>
              <a:t>ehavioral</a:t>
            </a:r>
            <a:r>
              <a:rPr lang="en-US" sz="2800" b="1" i="1" dirty="0"/>
              <a:t> insights in policy-making</a:t>
            </a:r>
            <a:endParaRPr lang="cs-CZ" dirty="0"/>
          </a:p>
        </p:txBody>
      </p:sp>
      <p:sp>
        <p:nvSpPr>
          <p:cNvPr id="3" name="Zástupný obsah 2">
            <a:extLst>
              <a:ext uri="{FF2B5EF4-FFF2-40B4-BE49-F238E27FC236}">
                <a16:creationId xmlns:a16="http://schemas.microsoft.com/office/drawing/2014/main" id="{4B62A317-90C6-459F-A9B4-E78EE44FF2FF}"/>
              </a:ext>
            </a:extLst>
          </p:cNvPr>
          <p:cNvSpPr>
            <a:spLocks noGrp="1"/>
          </p:cNvSpPr>
          <p:nvPr>
            <p:ph idx="1"/>
          </p:nvPr>
        </p:nvSpPr>
        <p:spPr>
          <a:xfrm>
            <a:off x="838200" y="1825625"/>
            <a:ext cx="10134600" cy="4351338"/>
          </a:xfrm>
        </p:spPr>
        <p:txBody>
          <a:bodyPr/>
          <a:lstStyle/>
          <a:p>
            <a:endParaRPr lang="cs-CZ" sz="600" dirty="0"/>
          </a:p>
          <a:p>
            <a:pPr marL="72000" indent="0">
              <a:lnSpc>
                <a:spcPct val="120000"/>
              </a:lnSpc>
              <a:buNone/>
            </a:pPr>
            <a:r>
              <a:rPr lang="cs-CZ" dirty="0"/>
              <a:t>Aplikace jemnějšího a evidence-</a:t>
            </a:r>
            <a:r>
              <a:rPr lang="cs-CZ" dirty="0" err="1"/>
              <a:t>based</a:t>
            </a:r>
            <a:r>
              <a:rPr lang="cs-CZ" dirty="0"/>
              <a:t> porozumění lidskému chování pro design veřejné politiky</a:t>
            </a:r>
          </a:p>
          <a:p>
            <a:endParaRPr lang="cs-CZ" sz="1100" dirty="0"/>
          </a:p>
          <a:p>
            <a:r>
              <a:rPr lang="cs-CZ" dirty="0"/>
              <a:t>Existují systematické chyby a heuristiky v našem myšlení</a:t>
            </a:r>
            <a:endParaRPr lang="en-US" dirty="0"/>
          </a:p>
          <a:p>
            <a:r>
              <a:rPr lang="cs-CZ" dirty="0"/>
              <a:t>Nejsme za všech okolností ‚</a:t>
            </a:r>
            <a:r>
              <a:rPr lang="cs-CZ" dirty="0" err="1"/>
              <a:t>Econs</a:t>
            </a:r>
            <a:r>
              <a:rPr lang="cs-CZ" dirty="0"/>
              <a:t>' </a:t>
            </a:r>
            <a:r>
              <a:rPr lang="cs-CZ" sz="2000" dirty="0"/>
              <a:t>(Uvolnění předpokladu racionality)</a:t>
            </a:r>
            <a:endParaRPr lang="en-US" sz="2000" dirty="0"/>
          </a:p>
          <a:p>
            <a:pPr marL="72000" indent="0">
              <a:buNone/>
            </a:pPr>
            <a:endParaRPr lang="cs-CZ" sz="1050" i="1" dirty="0"/>
          </a:p>
          <a:p>
            <a:pPr marL="72000" indent="0">
              <a:buNone/>
            </a:pPr>
            <a:endParaRPr lang="cs-CZ" sz="1050" i="1" dirty="0"/>
          </a:p>
          <a:p>
            <a:pPr marL="72000" indent="0">
              <a:lnSpc>
                <a:spcPct val="120000"/>
              </a:lnSpc>
              <a:buNone/>
            </a:pPr>
            <a:r>
              <a:rPr lang="cs-CZ" sz="2400" i="1" dirty="0" err="1">
                <a:solidFill>
                  <a:srgbClr val="FF0000"/>
                </a:solidFill>
              </a:rPr>
              <a:t>Experimental</a:t>
            </a:r>
            <a:r>
              <a:rPr lang="cs-CZ" sz="2400" i="1" dirty="0">
                <a:solidFill>
                  <a:srgbClr val="FF0000"/>
                </a:solidFill>
              </a:rPr>
              <a:t> </a:t>
            </a:r>
            <a:r>
              <a:rPr lang="cs-CZ" sz="2400" i="1" dirty="0" err="1">
                <a:solidFill>
                  <a:srgbClr val="FF0000"/>
                </a:solidFill>
              </a:rPr>
              <a:t>learning</a:t>
            </a:r>
            <a:r>
              <a:rPr lang="cs-CZ" sz="2400" i="1" dirty="0">
                <a:solidFill>
                  <a:srgbClr val="FF0000"/>
                </a:solidFill>
              </a:rPr>
              <a:t> </a:t>
            </a:r>
            <a:r>
              <a:rPr lang="cs-CZ" sz="2400" i="1" dirty="0" err="1">
                <a:solidFill>
                  <a:srgbClr val="FF0000"/>
                </a:solidFill>
              </a:rPr>
              <a:t>government</a:t>
            </a:r>
            <a:r>
              <a:rPr lang="cs-CZ" sz="2400" i="1" dirty="0">
                <a:solidFill>
                  <a:srgbClr val="FF0000"/>
                </a:solidFill>
              </a:rPr>
              <a:t> </a:t>
            </a:r>
            <a:r>
              <a:rPr lang="cs-CZ" sz="2400" i="1" dirty="0" err="1">
                <a:solidFill>
                  <a:srgbClr val="FF0000"/>
                </a:solidFill>
              </a:rPr>
              <a:t>is</a:t>
            </a:r>
            <a:r>
              <a:rPr lang="cs-CZ" sz="2400" i="1" dirty="0">
                <a:solidFill>
                  <a:srgbClr val="FF0000"/>
                </a:solidFill>
              </a:rPr>
              <a:t> </a:t>
            </a:r>
            <a:r>
              <a:rPr lang="cs-CZ" sz="2400" i="1" dirty="0" err="1">
                <a:solidFill>
                  <a:srgbClr val="FF0000"/>
                </a:solidFill>
              </a:rPr>
              <a:t>one</a:t>
            </a:r>
            <a:r>
              <a:rPr lang="cs-CZ" sz="2400" i="1" dirty="0">
                <a:solidFill>
                  <a:srgbClr val="FF0000"/>
                </a:solidFill>
              </a:rPr>
              <a:t> </a:t>
            </a:r>
            <a:r>
              <a:rPr lang="cs-CZ" sz="2400" i="1" dirty="0" err="1">
                <a:solidFill>
                  <a:srgbClr val="FF0000"/>
                </a:solidFill>
              </a:rPr>
              <a:t>that</a:t>
            </a:r>
            <a:r>
              <a:rPr lang="cs-CZ" sz="2400" i="1" dirty="0">
                <a:solidFill>
                  <a:srgbClr val="FF0000"/>
                </a:solidFill>
              </a:rPr>
              <a:t> </a:t>
            </a:r>
            <a:r>
              <a:rPr lang="cs-CZ" sz="2400" i="1" dirty="0" err="1">
                <a:solidFill>
                  <a:srgbClr val="FF0000"/>
                </a:solidFill>
              </a:rPr>
              <a:t>robustly</a:t>
            </a:r>
            <a:r>
              <a:rPr lang="cs-CZ" sz="2400" i="1" dirty="0">
                <a:solidFill>
                  <a:srgbClr val="FF0000"/>
                </a:solidFill>
              </a:rPr>
              <a:t> and </a:t>
            </a:r>
            <a:r>
              <a:rPr lang="cs-CZ" sz="2400" i="1" dirty="0" err="1">
                <a:solidFill>
                  <a:srgbClr val="FF0000"/>
                </a:solidFill>
              </a:rPr>
              <a:t>systematically</a:t>
            </a:r>
            <a:r>
              <a:rPr lang="cs-CZ" sz="2400" i="1" dirty="0">
                <a:solidFill>
                  <a:srgbClr val="FF0000"/>
                </a:solidFill>
              </a:rPr>
              <a:t> </a:t>
            </a:r>
            <a:r>
              <a:rPr lang="cs-CZ" sz="2400" i="1" dirty="0" err="1">
                <a:solidFill>
                  <a:srgbClr val="FF0000"/>
                </a:solidFill>
              </a:rPr>
              <a:t>tests</a:t>
            </a:r>
            <a:r>
              <a:rPr lang="cs-CZ" sz="2400" i="1" dirty="0">
                <a:solidFill>
                  <a:srgbClr val="FF0000"/>
                </a:solidFill>
              </a:rPr>
              <a:t> </a:t>
            </a:r>
            <a:r>
              <a:rPr lang="cs-CZ" sz="2400" i="1" dirty="0" err="1">
                <a:solidFill>
                  <a:srgbClr val="FF0000"/>
                </a:solidFill>
              </a:rPr>
              <a:t>things</a:t>
            </a:r>
            <a:r>
              <a:rPr lang="cs-CZ" sz="2400" i="1" dirty="0">
                <a:solidFill>
                  <a:srgbClr val="FF0000"/>
                </a:solidFill>
              </a:rPr>
              <a:t> </a:t>
            </a:r>
            <a:r>
              <a:rPr lang="cs-CZ" sz="2400" i="1" dirty="0" err="1">
                <a:solidFill>
                  <a:srgbClr val="FF0000"/>
                </a:solidFill>
              </a:rPr>
              <a:t>out</a:t>
            </a:r>
            <a:r>
              <a:rPr lang="cs-CZ" sz="2400" i="1" dirty="0">
                <a:solidFill>
                  <a:srgbClr val="FF0000"/>
                </a:solidFill>
              </a:rPr>
              <a:t>, </a:t>
            </a:r>
            <a:r>
              <a:rPr lang="cs-CZ" sz="2400" i="1" dirty="0" err="1">
                <a:solidFill>
                  <a:srgbClr val="FF0000"/>
                </a:solidFill>
              </a:rPr>
              <a:t>measures</a:t>
            </a:r>
            <a:r>
              <a:rPr lang="cs-CZ" sz="2400" i="1" dirty="0">
                <a:solidFill>
                  <a:srgbClr val="FF0000"/>
                </a:solidFill>
              </a:rPr>
              <a:t> </a:t>
            </a:r>
            <a:r>
              <a:rPr lang="cs-CZ" sz="2400" i="1" dirty="0" err="1">
                <a:solidFill>
                  <a:srgbClr val="FF0000"/>
                </a:solidFill>
              </a:rPr>
              <a:t>them</a:t>
            </a:r>
            <a:r>
              <a:rPr lang="cs-CZ" sz="2400" i="1" dirty="0">
                <a:solidFill>
                  <a:srgbClr val="FF0000"/>
                </a:solidFill>
              </a:rPr>
              <a:t> and </a:t>
            </a:r>
            <a:r>
              <a:rPr lang="cs-CZ" sz="2400" i="1" dirty="0" err="1">
                <a:solidFill>
                  <a:srgbClr val="FF0000"/>
                </a:solidFill>
              </a:rPr>
              <a:t>grows</a:t>
            </a:r>
            <a:r>
              <a:rPr lang="cs-CZ" sz="2400" i="1" dirty="0">
                <a:solidFill>
                  <a:srgbClr val="FF0000"/>
                </a:solidFill>
              </a:rPr>
              <a:t> </a:t>
            </a:r>
            <a:r>
              <a:rPr lang="cs-CZ" sz="2400" i="1" dirty="0" err="1">
                <a:solidFill>
                  <a:srgbClr val="FF0000"/>
                </a:solidFill>
              </a:rPr>
              <a:t>what</a:t>
            </a:r>
            <a:r>
              <a:rPr lang="cs-CZ" sz="2400" i="1" dirty="0">
                <a:solidFill>
                  <a:srgbClr val="FF0000"/>
                </a:solidFill>
              </a:rPr>
              <a:t> </a:t>
            </a:r>
            <a:r>
              <a:rPr lang="cs-CZ" sz="2400" i="1" dirty="0" err="1">
                <a:solidFill>
                  <a:srgbClr val="FF0000"/>
                </a:solidFill>
              </a:rPr>
              <a:t>works</a:t>
            </a:r>
            <a:r>
              <a:rPr lang="cs-CZ" sz="2400" i="1" dirty="0">
                <a:solidFill>
                  <a:srgbClr val="FF0000"/>
                </a:solidFill>
              </a:rPr>
              <a:t>	</a:t>
            </a:r>
          </a:p>
          <a:p>
            <a:pPr marL="72000" indent="0">
              <a:buNone/>
            </a:pPr>
            <a:r>
              <a:rPr lang="cs-CZ" sz="1400" i="1" dirty="0">
                <a:solidFill>
                  <a:srgbClr val="FF0000"/>
                </a:solidFill>
              </a:rPr>
              <a:t>								Jonathan </a:t>
            </a:r>
            <a:r>
              <a:rPr lang="cs-CZ" sz="1400" i="1" dirty="0" err="1">
                <a:solidFill>
                  <a:srgbClr val="FF0000"/>
                </a:solidFill>
              </a:rPr>
              <a:t>Breckon</a:t>
            </a:r>
            <a:r>
              <a:rPr lang="cs-CZ" sz="1400" i="1" dirty="0">
                <a:solidFill>
                  <a:srgbClr val="FF0000"/>
                </a:solidFill>
              </a:rPr>
              <a:t>, B.I.T., 2015</a:t>
            </a:r>
          </a:p>
          <a:p>
            <a:endParaRPr lang="cs-CZ" dirty="0"/>
          </a:p>
        </p:txBody>
      </p:sp>
      <p:sp>
        <p:nvSpPr>
          <p:cNvPr id="6" name="Zástupný symbol pro zápatí 5">
            <a:extLst>
              <a:ext uri="{FF2B5EF4-FFF2-40B4-BE49-F238E27FC236}">
                <a16:creationId xmlns:a16="http://schemas.microsoft.com/office/drawing/2014/main" id="{C4A54D4B-B75F-4DEB-8621-711E8141AE22}"/>
              </a:ext>
            </a:extLst>
          </p:cNvPr>
          <p:cNvSpPr>
            <a:spLocks noGrp="1"/>
          </p:cNvSpPr>
          <p:nvPr>
            <p:ph type="ftr" sz="quarter" idx="10"/>
          </p:nvPr>
        </p:nvSpPr>
        <p:spPr/>
        <p:txBody>
          <a:bodyPr/>
          <a:lstStyle/>
          <a:p>
            <a:r>
              <a:rPr lang="cs-CZ"/>
              <a:t>MPV_VESO Behavioralni VE</a:t>
            </a:r>
            <a:endParaRPr lang="cs-CZ" dirty="0"/>
          </a:p>
        </p:txBody>
      </p:sp>
    </p:spTree>
    <p:custDataLst>
      <p:tags r:id="rId1"/>
    </p:custDataLst>
    <p:extLst>
      <p:ext uri="{BB962C8B-B14F-4D97-AF65-F5344CB8AC3E}">
        <p14:creationId xmlns:p14="http://schemas.microsoft.com/office/powerpoint/2010/main" val="3942424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3BBF821-9DAD-A3B1-4A35-C864D87603C8}"/>
              </a:ext>
            </a:extLst>
          </p:cNvPr>
          <p:cNvSpPr>
            <a:spLocks noGrp="1"/>
          </p:cNvSpPr>
          <p:nvPr>
            <p:ph type="body" sz="quarter" idx="26"/>
          </p:nvPr>
        </p:nvSpPr>
        <p:spPr/>
        <p:txBody>
          <a:bodyPr/>
          <a:lstStyle/>
          <a:p>
            <a:pPr algn="ctr"/>
            <a:r>
              <a:rPr lang="cs-CZ" u="sng" dirty="0"/>
              <a:t>NEOKLASICKÁ EKONOMIE</a:t>
            </a:r>
          </a:p>
        </p:txBody>
      </p:sp>
      <p:sp>
        <p:nvSpPr>
          <p:cNvPr id="6" name="Title 5">
            <a:extLst>
              <a:ext uri="{FF2B5EF4-FFF2-40B4-BE49-F238E27FC236}">
                <a16:creationId xmlns:a16="http://schemas.microsoft.com/office/drawing/2014/main" id="{37655EEE-4DE3-7A83-A37C-03AAC58E20A5}"/>
              </a:ext>
            </a:extLst>
          </p:cNvPr>
          <p:cNvSpPr>
            <a:spLocks noGrp="1"/>
          </p:cNvSpPr>
          <p:nvPr>
            <p:ph type="title"/>
          </p:nvPr>
        </p:nvSpPr>
        <p:spPr/>
        <p:txBody>
          <a:bodyPr/>
          <a:lstStyle/>
          <a:p>
            <a:r>
              <a:rPr lang="cs-CZ" dirty="0"/>
              <a:t>Behaviorální vs neoklasická ekonomie</a:t>
            </a:r>
          </a:p>
        </p:txBody>
      </p:sp>
      <p:sp>
        <p:nvSpPr>
          <p:cNvPr id="8" name="Text Placeholder 7">
            <a:extLst>
              <a:ext uri="{FF2B5EF4-FFF2-40B4-BE49-F238E27FC236}">
                <a16:creationId xmlns:a16="http://schemas.microsoft.com/office/drawing/2014/main" id="{692322BD-457B-7F58-EA8C-684FE4DCD5A3}"/>
              </a:ext>
            </a:extLst>
          </p:cNvPr>
          <p:cNvSpPr>
            <a:spLocks noGrp="1"/>
          </p:cNvSpPr>
          <p:nvPr>
            <p:ph type="body" sz="quarter" idx="27"/>
          </p:nvPr>
        </p:nvSpPr>
        <p:spPr>
          <a:xfrm>
            <a:off x="6251280" y="3162584"/>
            <a:ext cx="5220000" cy="271576"/>
          </a:xfrm>
        </p:spPr>
        <p:txBody>
          <a:bodyPr/>
          <a:lstStyle/>
          <a:p>
            <a:pPr algn="ctr"/>
            <a:r>
              <a:rPr lang="cs-CZ" u="sng" dirty="0"/>
              <a:t>BEHAVIORÁLNÍ EKONOMIE</a:t>
            </a:r>
          </a:p>
        </p:txBody>
      </p:sp>
      <p:sp>
        <p:nvSpPr>
          <p:cNvPr id="3" name="Content Placeholder 2">
            <a:extLst>
              <a:ext uri="{FF2B5EF4-FFF2-40B4-BE49-F238E27FC236}">
                <a16:creationId xmlns:a16="http://schemas.microsoft.com/office/drawing/2014/main" id="{B1E21FCA-1385-145C-4EAA-619B1235EAD0}"/>
              </a:ext>
            </a:extLst>
          </p:cNvPr>
          <p:cNvSpPr>
            <a:spLocks noGrp="1"/>
          </p:cNvSpPr>
          <p:nvPr>
            <p:ph idx="29"/>
          </p:nvPr>
        </p:nvSpPr>
        <p:spPr/>
        <p:txBody>
          <a:bodyPr>
            <a:normAutofit/>
          </a:bodyPr>
          <a:lstStyle/>
          <a:p>
            <a:pPr>
              <a:buFont typeface="Wingdings" pitchFamily="2" charset="2"/>
              <a:buChar char="§"/>
            </a:pPr>
            <a:r>
              <a:rPr lang="cs-CZ" sz="1400" dirty="0"/>
              <a:t>neboli tradiční/klasická ekonomie </a:t>
            </a:r>
          </a:p>
          <a:p>
            <a:pPr>
              <a:buFont typeface="Wingdings" pitchFamily="2" charset="2"/>
              <a:buChar char="§"/>
            </a:pPr>
            <a:r>
              <a:rPr lang="cs-CZ" sz="1400" dirty="0"/>
              <a:t>základní předpoklad: </a:t>
            </a:r>
          </a:p>
          <a:p>
            <a:pPr marL="72000" indent="0" algn="ctr">
              <a:buNone/>
            </a:pPr>
            <a:r>
              <a:rPr lang="cs-CZ" sz="1600" i="1" dirty="0">
                <a:solidFill>
                  <a:schemeClr val="tx2"/>
                </a:solidFill>
              </a:rPr>
              <a:t>lidé jsou racionálními aktéry, kteří se snaží maximalizovat svůj užitek nebo zisk</a:t>
            </a:r>
            <a:endParaRPr lang="cs-CZ" sz="1600" dirty="0"/>
          </a:p>
          <a:p>
            <a:endParaRPr lang="cs-CZ" sz="1200" dirty="0"/>
          </a:p>
          <a:p>
            <a:pPr>
              <a:buFont typeface="Wingdings" pitchFamily="2" charset="2"/>
              <a:buChar char="§"/>
            </a:pPr>
            <a:r>
              <a:rPr lang="cs-CZ" sz="1400" dirty="0"/>
              <a:t>založena na Adam Smith, David Ricardo, John Stuart </a:t>
            </a:r>
            <a:r>
              <a:rPr lang="cs-CZ" sz="1400" dirty="0" err="1"/>
              <a:t>Mill</a:t>
            </a:r>
            <a:r>
              <a:rPr lang="cs-CZ" sz="1400" dirty="0"/>
              <a:t>, aj.</a:t>
            </a:r>
          </a:p>
          <a:p>
            <a:endParaRPr lang="cs-CZ" sz="1600" dirty="0"/>
          </a:p>
          <a:p>
            <a:endParaRPr lang="cs-CZ" sz="1600" dirty="0"/>
          </a:p>
        </p:txBody>
      </p:sp>
      <p:sp>
        <p:nvSpPr>
          <p:cNvPr id="5" name="Content Placeholder 4">
            <a:extLst>
              <a:ext uri="{FF2B5EF4-FFF2-40B4-BE49-F238E27FC236}">
                <a16:creationId xmlns:a16="http://schemas.microsoft.com/office/drawing/2014/main" id="{C49C6E13-551E-01A0-D19B-ED88329C3A78}"/>
              </a:ext>
            </a:extLst>
          </p:cNvPr>
          <p:cNvSpPr>
            <a:spLocks noGrp="1"/>
          </p:cNvSpPr>
          <p:nvPr>
            <p:ph idx="30"/>
          </p:nvPr>
        </p:nvSpPr>
        <p:spPr>
          <a:xfrm>
            <a:off x="6251279" y="3588444"/>
            <a:ext cx="5828021" cy="2873035"/>
          </a:xfrm>
        </p:spPr>
        <p:txBody>
          <a:bodyPr>
            <a:noAutofit/>
          </a:bodyPr>
          <a:lstStyle/>
          <a:p>
            <a:pPr marL="0" indent="0" algn="ctr">
              <a:lnSpc>
                <a:spcPct val="100000"/>
              </a:lnSpc>
              <a:spcBef>
                <a:spcPts val="600"/>
              </a:spcBef>
              <a:spcAft>
                <a:spcPts val="600"/>
              </a:spcAft>
              <a:buNone/>
            </a:pPr>
            <a:r>
              <a:rPr lang="cs-CZ" sz="1400" i="1" dirty="0">
                <a:solidFill>
                  <a:schemeClr val="tx2"/>
                </a:solidFill>
              </a:rPr>
              <a:t>reální lidé se často odchylují od racionálního chování a racionálních předpokladů </a:t>
            </a:r>
          </a:p>
          <a:p>
            <a:pPr marL="285750" indent="-285750">
              <a:lnSpc>
                <a:spcPct val="100000"/>
              </a:lnSpc>
              <a:spcBef>
                <a:spcPts val="600"/>
              </a:spcBef>
              <a:spcAft>
                <a:spcPts val="600"/>
              </a:spcAft>
              <a:buFont typeface="Wingdings" pitchFamily="2" charset="2"/>
              <a:buChar char="§"/>
            </a:pPr>
            <a:r>
              <a:rPr lang="cs-CZ" sz="1400" dirty="0"/>
              <a:t>rozvoj od cca. poloviny 20. století</a:t>
            </a:r>
          </a:p>
          <a:p>
            <a:pPr marL="105750" indent="-285750">
              <a:lnSpc>
                <a:spcPct val="100000"/>
              </a:lnSpc>
              <a:spcBef>
                <a:spcPts val="600"/>
              </a:spcBef>
              <a:spcAft>
                <a:spcPts val="600"/>
              </a:spcAft>
              <a:buFont typeface="Wingdings" pitchFamily="2" charset="2"/>
              <a:buChar char="§"/>
            </a:pPr>
            <a:r>
              <a:rPr lang="cs-CZ" sz="1400" dirty="0"/>
              <a:t>jiné - zejména psychologické faktory - ovlivňují ekonomické rozhodování</a:t>
            </a:r>
          </a:p>
          <a:p>
            <a:pPr marL="105750" indent="-285750">
              <a:lnSpc>
                <a:spcPct val="100000"/>
              </a:lnSpc>
              <a:spcBef>
                <a:spcPts val="600"/>
              </a:spcBef>
              <a:spcAft>
                <a:spcPts val="600"/>
              </a:spcAft>
              <a:buFont typeface="Wingdings" pitchFamily="2" charset="2"/>
              <a:buChar char="§"/>
            </a:pPr>
            <a:r>
              <a:rPr lang="cs-CZ" sz="1400" dirty="0"/>
              <a:t>využívá poznatky z psychologie, sociologie a jiných oborů k vysvětlení iracionálního chování a omezení lidského rozhodování</a:t>
            </a:r>
          </a:p>
          <a:p>
            <a:pPr marL="105750" indent="-285750">
              <a:lnSpc>
                <a:spcPct val="100000"/>
              </a:lnSpc>
              <a:spcBef>
                <a:spcPts val="600"/>
              </a:spcBef>
              <a:spcAft>
                <a:spcPts val="600"/>
              </a:spcAft>
              <a:buFont typeface="Wingdings" pitchFamily="2" charset="2"/>
              <a:buChar char="§"/>
            </a:pPr>
            <a:r>
              <a:rPr lang="cs-CZ" sz="1400" dirty="0"/>
              <a:t>trhy nejsou vždy efektivní a mohou být ovlivněny např. emocemi, kognitivními zkresleními a jinými faktory</a:t>
            </a:r>
          </a:p>
          <a:p>
            <a:pPr marL="0">
              <a:lnSpc>
                <a:spcPct val="100000"/>
              </a:lnSpc>
              <a:spcBef>
                <a:spcPts val="600"/>
              </a:spcBef>
              <a:spcAft>
                <a:spcPts val="600"/>
              </a:spcAft>
            </a:pPr>
            <a:endParaRPr lang="cs-CZ" sz="1400" dirty="0"/>
          </a:p>
        </p:txBody>
      </p:sp>
      <p:pic>
        <p:nvPicPr>
          <p:cNvPr id="1028" name="Picture 4" descr="Ricardo | Lapham's Quarterly">
            <a:extLst>
              <a:ext uri="{FF2B5EF4-FFF2-40B4-BE49-F238E27FC236}">
                <a16:creationId xmlns:a16="http://schemas.microsoft.com/office/drawing/2014/main" id="{227B81B7-AA8E-53B5-BF05-BDB951A0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282" y="4662520"/>
            <a:ext cx="1440000" cy="17989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view: The Scandalous Friendship That Shaped Adam Smith - The New York  Times">
            <a:extLst>
              <a:ext uri="{FF2B5EF4-FFF2-40B4-BE49-F238E27FC236}">
                <a16:creationId xmlns:a16="http://schemas.microsoft.com/office/drawing/2014/main" id="{EC495740-4364-7B75-46B6-108673167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81042" y="4663356"/>
            <a:ext cx="1292400" cy="17981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hn Stuart Mill - The Free Speech Center">
            <a:extLst>
              <a:ext uri="{FF2B5EF4-FFF2-40B4-BE49-F238E27FC236}">
                <a16:creationId xmlns:a16="http://schemas.microsoft.com/office/drawing/2014/main" id="{5360E332-039A-7618-4A66-956A45060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22" y="4662520"/>
            <a:ext cx="1432800" cy="18009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B73504B-0D21-AEEE-DD1D-7B44EC080105}"/>
              </a:ext>
            </a:extLst>
          </p:cNvPr>
          <p:cNvGrpSpPr/>
          <p:nvPr/>
        </p:nvGrpSpPr>
        <p:grpSpPr>
          <a:xfrm>
            <a:off x="7206458" y="1296958"/>
            <a:ext cx="3309640" cy="1800000"/>
            <a:chOff x="7351638" y="4661478"/>
            <a:chExt cx="3309640" cy="1800000"/>
          </a:xfrm>
        </p:grpSpPr>
        <p:pic>
          <p:nvPicPr>
            <p:cNvPr id="1034" name="Picture 10" descr="Daniel Kahneman【? Nobel Prize in Economics 2002】Thinking Heads">
              <a:extLst>
                <a:ext uri="{FF2B5EF4-FFF2-40B4-BE49-F238E27FC236}">
                  <a16:creationId xmlns:a16="http://schemas.microsoft.com/office/drawing/2014/main" id="{341AE1AE-6A78-1788-8116-CC3DB4E17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638" y="4661478"/>
              <a:ext cx="143625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bel prize in economics awarded to Richard Thaler | Nobel economics prize  | The Guardian">
              <a:extLst>
                <a:ext uri="{FF2B5EF4-FFF2-40B4-BE49-F238E27FC236}">
                  <a16:creationId xmlns:a16="http://schemas.microsoft.com/office/drawing/2014/main" id="{907EF9DA-0271-5497-E671-20CE8F153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278" y="4661478"/>
              <a:ext cx="1800000" cy="1800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541FE2C-E822-33F0-FE5F-254DD5B38240}"/>
              </a:ext>
            </a:extLst>
          </p:cNvPr>
          <p:cNvSpPr txBox="1"/>
          <p:nvPr/>
        </p:nvSpPr>
        <p:spPr>
          <a:xfrm>
            <a:off x="7206458" y="2869998"/>
            <a:ext cx="1436250" cy="215444"/>
          </a:xfrm>
          <a:prstGeom prst="rect">
            <a:avLst/>
          </a:prstGeom>
          <a:noFill/>
        </p:spPr>
        <p:txBody>
          <a:bodyPr wrap="square" rtlCol="0">
            <a:spAutoFit/>
          </a:bodyPr>
          <a:lstStyle/>
          <a:p>
            <a:pPr algn="l"/>
            <a:r>
              <a:rPr lang="cs-CZ" sz="800" dirty="0">
                <a:solidFill>
                  <a:schemeClr val="bg1"/>
                </a:solidFill>
                <a:latin typeface="+mn-lt"/>
              </a:rPr>
              <a:t>Daniel </a:t>
            </a:r>
            <a:r>
              <a:rPr lang="cs-CZ" sz="800" dirty="0" err="1">
                <a:solidFill>
                  <a:schemeClr val="bg1"/>
                </a:solidFill>
                <a:latin typeface="+mn-lt"/>
              </a:rPr>
              <a:t>Kahneman</a:t>
            </a:r>
            <a:endParaRPr lang="cs-CZ" sz="800" dirty="0">
              <a:solidFill>
                <a:schemeClr val="bg1"/>
              </a:solidFill>
              <a:latin typeface="+mn-lt"/>
            </a:endParaRPr>
          </a:p>
        </p:txBody>
      </p:sp>
      <p:sp>
        <p:nvSpPr>
          <p:cNvPr id="21" name="TextBox 20">
            <a:extLst>
              <a:ext uri="{FF2B5EF4-FFF2-40B4-BE49-F238E27FC236}">
                <a16:creationId xmlns:a16="http://schemas.microsoft.com/office/drawing/2014/main" id="{5920CAD6-82EE-AD81-0056-4F7B1A899516}"/>
              </a:ext>
            </a:extLst>
          </p:cNvPr>
          <p:cNvSpPr txBox="1"/>
          <p:nvPr/>
        </p:nvSpPr>
        <p:spPr>
          <a:xfrm>
            <a:off x="8634739" y="2869998"/>
            <a:ext cx="1799999" cy="215444"/>
          </a:xfrm>
          <a:prstGeom prst="rect">
            <a:avLst/>
          </a:prstGeom>
          <a:noFill/>
        </p:spPr>
        <p:txBody>
          <a:bodyPr wrap="square" rtlCol="0">
            <a:spAutoFit/>
          </a:bodyPr>
          <a:lstStyle/>
          <a:p>
            <a:pPr algn="r"/>
            <a:r>
              <a:rPr lang="cs-CZ" sz="800" dirty="0">
                <a:solidFill>
                  <a:schemeClr val="bg1"/>
                </a:solidFill>
                <a:latin typeface="+mn-lt"/>
              </a:rPr>
              <a:t>Richard </a:t>
            </a:r>
            <a:r>
              <a:rPr lang="cs-CZ" sz="800" dirty="0" err="1">
                <a:solidFill>
                  <a:schemeClr val="bg1"/>
                </a:solidFill>
                <a:latin typeface="+mn-lt"/>
              </a:rPr>
              <a:t>Thaler</a:t>
            </a:r>
            <a:endParaRPr lang="cs-CZ" sz="800" dirty="0">
              <a:solidFill>
                <a:schemeClr val="bg1"/>
              </a:solidFill>
              <a:latin typeface="+mn-lt"/>
            </a:endParaRPr>
          </a:p>
        </p:txBody>
      </p:sp>
      <p:sp>
        <p:nvSpPr>
          <p:cNvPr id="22" name="TextBox 21">
            <a:extLst>
              <a:ext uri="{FF2B5EF4-FFF2-40B4-BE49-F238E27FC236}">
                <a16:creationId xmlns:a16="http://schemas.microsoft.com/office/drawing/2014/main" id="{D755A258-7FCE-F29A-C97B-34DB3419A5B4}"/>
              </a:ext>
            </a:extLst>
          </p:cNvPr>
          <p:cNvSpPr txBox="1"/>
          <p:nvPr/>
        </p:nvSpPr>
        <p:spPr>
          <a:xfrm>
            <a:off x="4067122" y="6246034"/>
            <a:ext cx="1487956" cy="215444"/>
          </a:xfrm>
          <a:prstGeom prst="rect">
            <a:avLst/>
          </a:prstGeom>
          <a:noFill/>
        </p:spPr>
        <p:txBody>
          <a:bodyPr wrap="square" rtlCol="0">
            <a:spAutoFit/>
          </a:bodyPr>
          <a:lstStyle/>
          <a:p>
            <a:pPr algn="r"/>
            <a:r>
              <a:rPr lang="cs-CZ" sz="800" dirty="0">
                <a:solidFill>
                  <a:schemeClr val="bg1"/>
                </a:solidFill>
                <a:latin typeface="+mn-lt"/>
              </a:rPr>
              <a:t>John Stuart </a:t>
            </a:r>
            <a:r>
              <a:rPr lang="cs-CZ" sz="800" dirty="0" err="1">
                <a:solidFill>
                  <a:schemeClr val="bg1"/>
                </a:solidFill>
                <a:latin typeface="+mn-lt"/>
              </a:rPr>
              <a:t>Mill</a:t>
            </a:r>
            <a:endParaRPr lang="cs-CZ" sz="800" dirty="0">
              <a:solidFill>
                <a:schemeClr val="bg1"/>
              </a:solidFill>
              <a:latin typeface="+mn-lt"/>
            </a:endParaRPr>
          </a:p>
        </p:txBody>
      </p:sp>
      <p:sp>
        <p:nvSpPr>
          <p:cNvPr id="23" name="TextBox 22">
            <a:extLst>
              <a:ext uri="{FF2B5EF4-FFF2-40B4-BE49-F238E27FC236}">
                <a16:creationId xmlns:a16="http://schemas.microsoft.com/office/drawing/2014/main" id="{675A2DCA-ACAF-5586-8AC6-85494CD529BD}"/>
              </a:ext>
            </a:extLst>
          </p:cNvPr>
          <p:cNvSpPr txBox="1"/>
          <p:nvPr/>
        </p:nvSpPr>
        <p:spPr>
          <a:xfrm>
            <a:off x="2502326" y="6246034"/>
            <a:ext cx="1487956" cy="215444"/>
          </a:xfrm>
          <a:prstGeom prst="rect">
            <a:avLst/>
          </a:prstGeom>
          <a:noFill/>
        </p:spPr>
        <p:txBody>
          <a:bodyPr wrap="square" rtlCol="0">
            <a:spAutoFit/>
          </a:bodyPr>
          <a:lstStyle/>
          <a:p>
            <a:pPr algn="ctr"/>
            <a:r>
              <a:rPr lang="cs-CZ" sz="800" dirty="0">
                <a:solidFill>
                  <a:schemeClr val="bg1"/>
                </a:solidFill>
                <a:latin typeface="+mn-lt"/>
              </a:rPr>
              <a:t>David Ricardo</a:t>
            </a:r>
          </a:p>
        </p:txBody>
      </p:sp>
      <p:sp>
        <p:nvSpPr>
          <p:cNvPr id="24" name="TextBox 23">
            <a:extLst>
              <a:ext uri="{FF2B5EF4-FFF2-40B4-BE49-F238E27FC236}">
                <a16:creationId xmlns:a16="http://schemas.microsoft.com/office/drawing/2014/main" id="{6995475F-536E-58FE-C92C-77A7D097127B}"/>
              </a:ext>
            </a:extLst>
          </p:cNvPr>
          <p:cNvSpPr txBox="1"/>
          <p:nvPr/>
        </p:nvSpPr>
        <p:spPr>
          <a:xfrm>
            <a:off x="1181042" y="6208199"/>
            <a:ext cx="1292400" cy="215444"/>
          </a:xfrm>
          <a:prstGeom prst="rect">
            <a:avLst/>
          </a:prstGeom>
          <a:noFill/>
        </p:spPr>
        <p:txBody>
          <a:bodyPr wrap="square" rtlCol="0">
            <a:spAutoFit/>
          </a:bodyPr>
          <a:lstStyle/>
          <a:p>
            <a:r>
              <a:rPr lang="cs-CZ" sz="800" dirty="0">
                <a:solidFill>
                  <a:schemeClr val="bg1"/>
                </a:solidFill>
                <a:latin typeface="+mn-lt"/>
              </a:rPr>
              <a:t>Adam Smith</a:t>
            </a:r>
          </a:p>
        </p:txBody>
      </p:sp>
      <p:sp>
        <p:nvSpPr>
          <p:cNvPr id="2" name="Zástupný symbol pro zápatí 1">
            <a:extLst>
              <a:ext uri="{FF2B5EF4-FFF2-40B4-BE49-F238E27FC236}">
                <a16:creationId xmlns:a16="http://schemas.microsoft.com/office/drawing/2014/main" id="{199DB317-AC9D-A070-28D2-8A9FEE4670AC}"/>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1491534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Kognitivní zkreslení </a:t>
            </a:r>
            <a:r>
              <a:rPr lang="cs-CZ" sz="4000" b="0" dirty="0">
                <a:solidFill>
                  <a:schemeClr val="tx1"/>
                </a:solidFill>
              </a:rPr>
              <a:t>(</a:t>
            </a:r>
            <a:r>
              <a:rPr lang="cs-CZ" sz="3200" b="0" dirty="0">
                <a:solidFill>
                  <a:schemeClr val="tx1"/>
                </a:solidFill>
              </a:rPr>
              <a:t>angl. </a:t>
            </a:r>
            <a:r>
              <a:rPr lang="cs-CZ" sz="3200" b="0" dirty="0" err="1">
                <a:solidFill>
                  <a:schemeClr val="tx1"/>
                </a:solidFill>
              </a:rPr>
              <a:t>cognitive</a:t>
            </a:r>
            <a:r>
              <a:rPr lang="cs-CZ" sz="3200" b="0" dirty="0">
                <a:solidFill>
                  <a:schemeClr val="tx1"/>
                </a:solidFill>
              </a:rPr>
              <a:t> </a:t>
            </a:r>
            <a:r>
              <a:rPr lang="cs-CZ" sz="3200" b="0" dirty="0" err="1">
                <a:solidFill>
                  <a:schemeClr val="tx1"/>
                </a:solidFill>
              </a:rPr>
              <a:t>bias</a:t>
            </a:r>
            <a:r>
              <a:rPr lang="cs-CZ" sz="4000" b="0" dirty="0">
                <a:solidFill>
                  <a:schemeClr val="tx1"/>
                </a:solidFill>
              </a:rPr>
              <a:t>)</a:t>
            </a:r>
            <a:endParaRPr lang="cs-CZ" dirty="0"/>
          </a:p>
        </p:txBody>
      </p:sp>
      <p:sp>
        <p:nvSpPr>
          <p:cNvPr id="3" name="Zástupný symbol pro obsah 2"/>
          <p:cNvSpPr>
            <a:spLocks noGrp="1"/>
          </p:cNvSpPr>
          <p:nvPr>
            <p:ph idx="1"/>
          </p:nvPr>
        </p:nvSpPr>
        <p:spPr>
          <a:xfrm>
            <a:off x="504898" y="1691546"/>
            <a:ext cx="5078322" cy="4937760"/>
          </a:xfrm>
        </p:spPr>
        <p:txBody>
          <a:bodyPr/>
          <a:lstStyle/>
          <a:p>
            <a:pPr marL="488950" indent="-349250">
              <a:lnSpc>
                <a:spcPct val="100000"/>
              </a:lnSpc>
              <a:spcBef>
                <a:spcPts val="1200"/>
              </a:spcBef>
              <a:spcAft>
                <a:spcPts val="600"/>
              </a:spcAft>
              <a:buFont typeface="Wingdings" pitchFamily="2" charset="2"/>
              <a:buChar char="§"/>
            </a:pPr>
            <a:r>
              <a:rPr lang="cs-CZ" sz="2400" dirty="0"/>
              <a:t>systematické a opakující se chyby ve způsobu, jakým lidé myslí a rozhodují</a:t>
            </a:r>
          </a:p>
          <a:p>
            <a:pPr marL="488950" indent="-349250">
              <a:lnSpc>
                <a:spcPct val="100000"/>
              </a:lnSpc>
              <a:spcBef>
                <a:spcPts val="1200"/>
              </a:spcBef>
              <a:spcAft>
                <a:spcPts val="600"/>
              </a:spcAft>
              <a:buFont typeface="Wingdings" pitchFamily="2" charset="2"/>
              <a:buChar char="§"/>
            </a:pPr>
            <a:r>
              <a:rPr lang="cs-CZ" sz="2400" dirty="0"/>
              <a:t>mohou vést k suboptimálním rozhodnutím</a:t>
            </a:r>
          </a:p>
          <a:p>
            <a:pPr marL="488950" indent="-349250">
              <a:lnSpc>
                <a:spcPct val="100000"/>
              </a:lnSpc>
              <a:spcBef>
                <a:spcPts val="1200"/>
              </a:spcBef>
              <a:spcAft>
                <a:spcPts val="600"/>
              </a:spcAft>
              <a:buFont typeface="Wingdings" pitchFamily="2" charset="2"/>
              <a:buChar char="§"/>
            </a:pPr>
            <a:r>
              <a:rPr lang="cs-CZ" sz="2400" dirty="0"/>
              <a:t>v behaviorální ekonomii a pomáhají vysvětlit, proč se lidé (často) odchylují od racionálního rozhodování</a:t>
            </a:r>
            <a:endParaRPr lang="cs-CZ" sz="2400" b="1" dirty="0"/>
          </a:p>
          <a:p>
            <a:endParaRPr lang="cs-CZ" sz="1100" b="1" dirty="0"/>
          </a:p>
          <a:p>
            <a:endParaRPr lang="cs-CZ" dirty="0"/>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sp>
        <p:nvSpPr>
          <p:cNvPr id="6" name="TextovéPole 5">
            <a:extLst>
              <a:ext uri="{FF2B5EF4-FFF2-40B4-BE49-F238E27FC236}">
                <a16:creationId xmlns:a16="http://schemas.microsoft.com/office/drawing/2014/main" id="{C2F18E8C-D34B-645B-11C8-C2AB18F13F62}"/>
              </a:ext>
            </a:extLst>
          </p:cNvPr>
          <p:cNvSpPr txBox="1"/>
          <p:nvPr/>
        </p:nvSpPr>
        <p:spPr>
          <a:xfrm>
            <a:off x="5809129" y="1691546"/>
            <a:ext cx="5877974" cy="4570482"/>
          </a:xfrm>
          <a:prstGeom prst="rect">
            <a:avLst/>
          </a:prstGeom>
          <a:noFill/>
        </p:spPr>
        <p:txBody>
          <a:bodyPr wrap="square">
            <a:spAutoFit/>
          </a:bodyPr>
          <a:lstStyle/>
          <a:p>
            <a:r>
              <a:rPr lang="cs-CZ" sz="2200" b="1" dirty="0">
                <a:solidFill>
                  <a:srgbClr val="0000DC"/>
                </a:solidFill>
              </a:rPr>
              <a:t>Předvolba (Default) </a:t>
            </a:r>
          </a:p>
          <a:p>
            <a:pPr lvl="1"/>
            <a:r>
              <a:rPr lang="cs-CZ" sz="2000" dirty="0">
                <a:solidFill>
                  <a:srgbClr val="0000DC"/>
                </a:solidFill>
              </a:rPr>
              <a:t>u náročných rozhodnutí tíhneme k tomu, co se nám jeví jako standardní volba. (</a:t>
            </a:r>
            <a:r>
              <a:rPr lang="cs-CZ" sz="2000" dirty="0" err="1">
                <a:solidFill>
                  <a:srgbClr val="0000DC"/>
                </a:solidFill>
              </a:rPr>
              <a:t>Opt</a:t>
            </a:r>
            <a:r>
              <a:rPr lang="cs-CZ" sz="2000" dirty="0">
                <a:solidFill>
                  <a:srgbClr val="0000DC"/>
                </a:solidFill>
              </a:rPr>
              <a:t>-in/</a:t>
            </a:r>
            <a:r>
              <a:rPr lang="cs-CZ" sz="2000" dirty="0" err="1">
                <a:solidFill>
                  <a:srgbClr val="0000DC"/>
                </a:solidFill>
              </a:rPr>
              <a:t>opt</a:t>
            </a:r>
            <a:r>
              <a:rPr lang="cs-CZ" sz="2000" dirty="0">
                <a:solidFill>
                  <a:srgbClr val="0000DC"/>
                </a:solidFill>
              </a:rPr>
              <a:t>-out)</a:t>
            </a:r>
          </a:p>
          <a:p>
            <a:endParaRPr lang="cs-CZ" sz="1400" b="1" dirty="0">
              <a:solidFill>
                <a:srgbClr val="0000DC"/>
              </a:solidFill>
            </a:endParaRPr>
          </a:p>
          <a:p>
            <a:r>
              <a:rPr lang="cs-CZ" sz="2200" b="1" dirty="0">
                <a:solidFill>
                  <a:srgbClr val="0000DC"/>
                </a:solidFill>
              </a:rPr>
              <a:t>Ukotvení (</a:t>
            </a:r>
            <a:r>
              <a:rPr lang="cs-CZ" sz="2200" b="1" dirty="0" err="1">
                <a:solidFill>
                  <a:srgbClr val="0000DC"/>
                </a:solidFill>
              </a:rPr>
              <a:t>Anchoring</a:t>
            </a:r>
            <a:r>
              <a:rPr lang="cs-CZ" sz="2200" b="1" dirty="0">
                <a:solidFill>
                  <a:srgbClr val="0000DC"/>
                </a:solidFill>
              </a:rPr>
              <a:t>) </a:t>
            </a:r>
          </a:p>
          <a:p>
            <a:pPr lvl="1"/>
            <a:r>
              <a:rPr lang="cs-CZ" sz="2000" dirty="0">
                <a:solidFill>
                  <a:srgbClr val="0000DC"/>
                </a:solidFill>
              </a:rPr>
              <a:t>Při odhadu neznámé hodnoty je náš odhad zkreslený údajem, které jsme v zaslechli dříve</a:t>
            </a:r>
          </a:p>
          <a:p>
            <a:pPr lvl="1"/>
            <a:r>
              <a:rPr lang="cs-CZ" sz="1800" i="1" dirty="0">
                <a:solidFill>
                  <a:srgbClr val="0000DC"/>
                </a:solidFill>
              </a:rPr>
              <a:t>prodavač nám nejdříve ukáže drahé modely</a:t>
            </a:r>
          </a:p>
          <a:p>
            <a:pPr lvl="1"/>
            <a:endParaRPr lang="cs-CZ" sz="2000" dirty="0">
              <a:solidFill>
                <a:srgbClr val="0000DC"/>
              </a:solidFill>
            </a:endParaRPr>
          </a:p>
          <a:p>
            <a:pPr marL="740950" lvl="1" indent="-349250">
              <a:spcAft>
                <a:spcPts val="600"/>
              </a:spcAft>
              <a:buFont typeface="Wingdings" pitchFamily="2" charset="2"/>
              <a:buChar char="§"/>
            </a:pPr>
            <a:r>
              <a:rPr lang="cs-CZ" sz="1600" i="1" dirty="0">
                <a:solidFill>
                  <a:srgbClr val="0000DC"/>
                </a:solidFill>
              </a:rPr>
              <a:t>Haló efekt“ nebo také efekt prvního dojmu</a:t>
            </a:r>
          </a:p>
          <a:p>
            <a:pPr marL="740950" lvl="1" indent="-349250">
              <a:spcAft>
                <a:spcPts val="600"/>
              </a:spcAft>
              <a:buFont typeface="Wingdings" pitchFamily="2" charset="2"/>
              <a:buChar char="§"/>
            </a:pPr>
            <a:r>
              <a:rPr lang="cs-CZ" sz="1600" i="1" dirty="0">
                <a:solidFill>
                  <a:srgbClr val="0000DC"/>
                </a:solidFill>
              </a:rPr>
              <a:t>Efekt návnady (angl. </a:t>
            </a:r>
            <a:r>
              <a:rPr lang="cs-CZ" sz="1600" i="1" dirty="0" err="1">
                <a:solidFill>
                  <a:srgbClr val="0000DC"/>
                </a:solidFill>
              </a:rPr>
              <a:t>decoy</a:t>
            </a:r>
            <a:r>
              <a:rPr lang="cs-CZ" sz="1600" i="1" dirty="0">
                <a:solidFill>
                  <a:srgbClr val="0000DC"/>
                </a:solidFill>
              </a:rPr>
              <a:t> </a:t>
            </a:r>
            <a:r>
              <a:rPr lang="cs-CZ" sz="1600" i="1" dirty="0" err="1">
                <a:solidFill>
                  <a:srgbClr val="0000DC"/>
                </a:solidFill>
              </a:rPr>
              <a:t>effect</a:t>
            </a:r>
            <a:r>
              <a:rPr lang="cs-CZ" sz="1600" i="1" dirty="0">
                <a:solidFill>
                  <a:srgbClr val="0000DC"/>
                </a:solidFill>
              </a:rPr>
              <a:t>)</a:t>
            </a:r>
          </a:p>
          <a:p>
            <a:pPr marL="740950" lvl="1" indent="-349250">
              <a:spcAft>
                <a:spcPts val="600"/>
              </a:spcAft>
              <a:buFont typeface="Wingdings" pitchFamily="2" charset="2"/>
              <a:buChar char="§"/>
            </a:pPr>
            <a:r>
              <a:rPr lang="cs-CZ" sz="1600" i="1" dirty="0">
                <a:solidFill>
                  <a:srgbClr val="0000DC"/>
                </a:solidFill>
              </a:rPr>
              <a:t>Efekt nadměrné sebedůvěry (angl. </a:t>
            </a:r>
            <a:r>
              <a:rPr lang="cs-CZ" sz="1600" i="1" dirty="0" err="1">
                <a:solidFill>
                  <a:srgbClr val="0000DC"/>
                </a:solidFill>
              </a:rPr>
              <a:t>overconfidence</a:t>
            </a:r>
            <a:r>
              <a:rPr lang="cs-CZ" sz="1600" i="1" dirty="0">
                <a:solidFill>
                  <a:srgbClr val="0000DC"/>
                </a:solidFill>
              </a:rPr>
              <a:t> </a:t>
            </a:r>
            <a:r>
              <a:rPr lang="cs-CZ" sz="1600" i="1" dirty="0" err="1">
                <a:solidFill>
                  <a:srgbClr val="0000DC"/>
                </a:solidFill>
              </a:rPr>
              <a:t>effect</a:t>
            </a:r>
            <a:r>
              <a:rPr lang="cs-CZ" sz="1600" i="1" dirty="0">
                <a:solidFill>
                  <a:srgbClr val="0000DC"/>
                </a:solidFill>
              </a:rPr>
              <a:t>)</a:t>
            </a:r>
          </a:p>
          <a:p>
            <a:pPr marL="740950" lvl="1" indent="-349250">
              <a:spcAft>
                <a:spcPts val="600"/>
              </a:spcAft>
              <a:buFont typeface="Wingdings" pitchFamily="2" charset="2"/>
              <a:buChar char="§"/>
            </a:pPr>
            <a:r>
              <a:rPr lang="cs-CZ" sz="1600" i="1" dirty="0">
                <a:solidFill>
                  <a:srgbClr val="0000DC"/>
                </a:solidFill>
              </a:rPr>
              <a:t>Efekt rámování (angl. </a:t>
            </a:r>
            <a:r>
              <a:rPr lang="cs-CZ" sz="1600" i="1" dirty="0" err="1">
                <a:solidFill>
                  <a:srgbClr val="0000DC"/>
                </a:solidFill>
              </a:rPr>
              <a:t>framing</a:t>
            </a:r>
            <a:r>
              <a:rPr lang="cs-CZ" sz="1600" i="1" dirty="0">
                <a:solidFill>
                  <a:srgbClr val="0000DC"/>
                </a:solidFill>
              </a:rPr>
              <a:t> </a:t>
            </a:r>
            <a:r>
              <a:rPr lang="cs-CZ" sz="1600" i="1" dirty="0" err="1">
                <a:solidFill>
                  <a:srgbClr val="0000DC"/>
                </a:solidFill>
              </a:rPr>
              <a:t>effect</a:t>
            </a:r>
            <a:r>
              <a:rPr lang="cs-CZ" sz="1600" i="1" dirty="0">
                <a:solidFill>
                  <a:srgbClr val="0000DC"/>
                </a:solidFill>
              </a:rPr>
              <a:t>)</a:t>
            </a:r>
            <a:endParaRPr lang="cs-CZ" sz="2400" dirty="0">
              <a:solidFill>
                <a:srgbClr val="0000DC"/>
              </a:solidFill>
            </a:endParaRPr>
          </a:p>
        </p:txBody>
      </p:sp>
    </p:spTree>
    <p:extLst>
      <p:ext uri="{BB962C8B-B14F-4D97-AF65-F5344CB8AC3E}">
        <p14:creationId xmlns:p14="http://schemas.microsoft.com/office/powerpoint/2010/main" val="2507664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000-B5DD-8BCC-1223-C072E0E28FA1}"/>
              </a:ext>
            </a:extLst>
          </p:cNvPr>
          <p:cNvSpPr>
            <a:spLocks noGrp="1"/>
          </p:cNvSpPr>
          <p:nvPr>
            <p:ph type="title"/>
          </p:nvPr>
        </p:nvSpPr>
        <p:spPr/>
        <p:txBody>
          <a:bodyPr/>
          <a:lstStyle/>
          <a:p>
            <a:r>
              <a:rPr lang="cs-CZ" dirty="0"/>
              <a:t>Myšlení rychlé a pomalé</a:t>
            </a:r>
          </a:p>
        </p:txBody>
      </p:sp>
      <p:sp>
        <p:nvSpPr>
          <p:cNvPr id="6" name="Zástupný obsah 2">
            <a:extLst>
              <a:ext uri="{FF2B5EF4-FFF2-40B4-BE49-F238E27FC236}">
                <a16:creationId xmlns:a16="http://schemas.microsoft.com/office/drawing/2014/main" id="{5A7314E2-92DF-4BB4-81CB-BF255EF06D83}"/>
              </a:ext>
            </a:extLst>
          </p:cNvPr>
          <p:cNvSpPr txBox="1">
            <a:spLocks/>
          </p:cNvSpPr>
          <p:nvPr/>
        </p:nvSpPr>
        <p:spPr>
          <a:xfrm>
            <a:off x="863138" y="1998133"/>
            <a:ext cx="3572435" cy="3979324"/>
          </a:xfrm>
          <a:prstGeom prst="rect">
            <a:avLst/>
          </a:prstGeom>
          <a:ln>
            <a:solidFill>
              <a:schemeClr val="accent1"/>
            </a:solidFill>
          </a:ln>
        </p:spPr>
        <p:txBody>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r>
              <a:rPr lang="cs-CZ" sz="2000" b="1" kern="0" dirty="0">
                <a:solidFill>
                  <a:schemeClr val="tx2"/>
                </a:solidFill>
              </a:rPr>
              <a:t>Systém 1</a:t>
            </a:r>
          </a:p>
          <a:p>
            <a:pPr algn="ctr"/>
            <a:r>
              <a:rPr lang="cs-CZ" sz="2000" kern="0" dirty="0"/>
              <a:t>(rychlé myšlení)</a:t>
            </a:r>
          </a:p>
          <a:p>
            <a:pPr algn="ctr"/>
            <a:endParaRPr lang="cs-CZ" sz="2000" kern="0" dirty="0"/>
          </a:p>
          <a:p>
            <a:pPr algn="ctr"/>
            <a:r>
              <a:rPr lang="cs-CZ" sz="2000" kern="0" dirty="0"/>
              <a:t>Automatické</a:t>
            </a:r>
          </a:p>
          <a:p>
            <a:pPr algn="ctr"/>
            <a:r>
              <a:rPr lang="cs-CZ" sz="2000" kern="0" dirty="0"/>
              <a:t>Nekontrolované</a:t>
            </a:r>
          </a:p>
          <a:p>
            <a:pPr algn="ctr"/>
            <a:r>
              <a:rPr lang="cs-CZ" sz="2000" kern="0" dirty="0"/>
              <a:t>Bez námahy</a:t>
            </a:r>
          </a:p>
          <a:p>
            <a:pPr algn="ctr"/>
            <a:r>
              <a:rPr lang="cs-CZ" sz="2000" kern="0" dirty="0"/>
              <a:t>Rychlé</a:t>
            </a:r>
          </a:p>
          <a:p>
            <a:pPr algn="ctr"/>
            <a:r>
              <a:rPr lang="cs-CZ" sz="2000" kern="0" dirty="0"/>
              <a:t>Nevědomé</a:t>
            </a:r>
          </a:p>
          <a:p>
            <a:pPr algn="ctr"/>
            <a:r>
              <a:rPr lang="cs-CZ" sz="2000" kern="0" dirty="0"/>
              <a:t>Stereotypní</a:t>
            </a:r>
          </a:p>
          <a:p>
            <a:pPr algn="ctr"/>
            <a:r>
              <a:rPr lang="cs-CZ" sz="2000" kern="0" dirty="0"/>
              <a:t>Časté</a:t>
            </a:r>
          </a:p>
        </p:txBody>
      </p:sp>
      <p:sp>
        <p:nvSpPr>
          <p:cNvPr id="11" name="Zástupný obsah 2">
            <a:extLst>
              <a:ext uri="{FF2B5EF4-FFF2-40B4-BE49-F238E27FC236}">
                <a16:creationId xmlns:a16="http://schemas.microsoft.com/office/drawing/2014/main" id="{2A51EB25-8AB3-0242-FF8F-24FAD53A30C7}"/>
              </a:ext>
            </a:extLst>
          </p:cNvPr>
          <p:cNvSpPr txBox="1">
            <a:spLocks/>
          </p:cNvSpPr>
          <p:nvPr/>
        </p:nvSpPr>
        <p:spPr>
          <a:xfrm>
            <a:off x="4599239" y="1998131"/>
            <a:ext cx="3572435" cy="3979325"/>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cs-CZ" sz="2000" b="1" dirty="0">
                <a:solidFill>
                  <a:schemeClr val="tx2"/>
                </a:solidFill>
              </a:rPr>
              <a:t>Systém 2</a:t>
            </a:r>
          </a:p>
          <a:p>
            <a:pPr marL="0" indent="0" algn="ctr">
              <a:buNone/>
            </a:pPr>
            <a:r>
              <a:rPr lang="cs-CZ" sz="2000" dirty="0"/>
              <a:t>(pomalé myšlení)</a:t>
            </a:r>
          </a:p>
          <a:p>
            <a:pPr marL="0" indent="0" algn="ctr">
              <a:buNone/>
            </a:pPr>
            <a:r>
              <a:rPr lang="cs-CZ" sz="2000" b="1" dirty="0"/>
              <a:t> </a:t>
            </a:r>
          </a:p>
          <a:p>
            <a:pPr marL="0" indent="0" algn="ctr">
              <a:lnSpc>
                <a:spcPct val="114000"/>
              </a:lnSpc>
              <a:spcBef>
                <a:spcPts val="0"/>
              </a:spcBef>
              <a:buClr>
                <a:schemeClr val="tx2"/>
              </a:buClr>
              <a:buSzPct val="100000"/>
              <a:buNone/>
            </a:pPr>
            <a:r>
              <a:rPr lang="cs-CZ" sz="2000" kern="0" dirty="0"/>
              <a:t>Reflexní</a:t>
            </a:r>
          </a:p>
          <a:p>
            <a:pPr marL="0" indent="0" algn="ctr">
              <a:lnSpc>
                <a:spcPct val="114000"/>
              </a:lnSpc>
              <a:spcBef>
                <a:spcPts val="0"/>
              </a:spcBef>
              <a:buClr>
                <a:schemeClr val="tx2"/>
              </a:buClr>
              <a:buSzPct val="100000"/>
              <a:buNone/>
            </a:pPr>
            <a:r>
              <a:rPr lang="cs-CZ" sz="2000" kern="0" dirty="0"/>
              <a:t>Kontrolované</a:t>
            </a:r>
          </a:p>
          <a:p>
            <a:pPr marL="0" indent="0" algn="ctr">
              <a:lnSpc>
                <a:spcPct val="114000"/>
              </a:lnSpc>
              <a:spcBef>
                <a:spcPts val="0"/>
              </a:spcBef>
              <a:buClr>
                <a:schemeClr val="tx2"/>
              </a:buClr>
              <a:buSzPct val="100000"/>
              <a:buNone/>
            </a:pPr>
            <a:r>
              <a:rPr lang="cs-CZ" sz="2000" kern="0" dirty="0"/>
              <a:t>Namáhavé</a:t>
            </a:r>
          </a:p>
          <a:p>
            <a:pPr marL="0" indent="0" algn="ctr">
              <a:lnSpc>
                <a:spcPct val="114000"/>
              </a:lnSpc>
              <a:spcBef>
                <a:spcPts val="0"/>
              </a:spcBef>
              <a:buClr>
                <a:schemeClr val="tx2"/>
              </a:buClr>
              <a:buSzPct val="100000"/>
              <a:buNone/>
            </a:pPr>
            <a:r>
              <a:rPr lang="cs-CZ" sz="2000" kern="0" dirty="0"/>
              <a:t>Vědomé</a:t>
            </a:r>
          </a:p>
          <a:p>
            <a:pPr marL="0" indent="0" algn="ctr">
              <a:lnSpc>
                <a:spcPct val="114000"/>
              </a:lnSpc>
              <a:spcBef>
                <a:spcPts val="0"/>
              </a:spcBef>
              <a:buClr>
                <a:schemeClr val="tx2"/>
              </a:buClr>
              <a:buSzPct val="100000"/>
              <a:buNone/>
            </a:pPr>
            <a:r>
              <a:rPr lang="cs-CZ" sz="2000" kern="0" dirty="0"/>
              <a:t>Výpočetní</a:t>
            </a:r>
          </a:p>
          <a:p>
            <a:pPr marL="0" indent="0" algn="ctr">
              <a:lnSpc>
                <a:spcPct val="114000"/>
              </a:lnSpc>
              <a:spcBef>
                <a:spcPts val="0"/>
              </a:spcBef>
              <a:buClr>
                <a:schemeClr val="tx2"/>
              </a:buClr>
              <a:buSzPct val="100000"/>
              <a:buNone/>
            </a:pPr>
            <a:r>
              <a:rPr lang="cs-CZ" sz="2000" kern="0" dirty="0"/>
              <a:t>Zřídkavé</a:t>
            </a:r>
          </a:p>
        </p:txBody>
      </p:sp>
      <p:pic>
        <p:nvPicPr>
          <p:cNvPr id="12" name="Obrázek 4">
            <a:extLst>
              <a:ext uri="{FF2B5EF4-FFF2-40B4-BE49-F238E27FC236}">
                <a16:creationId xmlns:a16="http://schemas.microsoft.com/office/drawing/2014/main" id="{A54EC8E5-FFB1-896F-1876-D9607B4791DE}"/>
              </a:ext>
            </a:extLst>
          </p:cNvPr>
          <p:cNvPicPr>
            <a:picLocks noChangeAspect="1"/>
          </p:cNvPicPr>
          <p:nvPr/>
        </p:nvPicPr>
        <p:blipFill>
          <a:blip r:embed="rId3"/>
          <a:stretch>
            <a:fillRect/>
          </a:stretch>
        </p:blipFill>
        <p:spPr>
          <a:xfrm>
            <a:off x="8891840" y="1933077"/>
            <a:ext cx="2733658" cy="4035911"/>
          </a:xfrm>
          <a:prstGeom prst="rect">
            <a:avLst/>
          </a:prstGeom>
          <a:ln>
            <a:noFill/>
          </a:ln>
          <a:effectLst>
            <a:outerShdw blurRad="292100" dist="139700" dir="2700000" algn="tl" rotWithShape="0">
              <a:srgbClr val="333333">
                <a:alpha val="65000"/>
              </a:srgbClr>
            </a:outerShdw>
          </a:effectLst>
        </p:spPr>
      </p:pic>
      <p:pic>
        <p:nvPicPr>
          <p:cNvPr id="14" name="Graphic 13" descr="Turtle with solid fill">
            <a:extLst>
              <a:ext uri="{FF2B5EF4-FFF2-40B4-BE49-F238E27FC236}">
                <a16:creationId xmlns:a16="http://schemas.microsoft.com/office/drawing/2014/main" id="{94A079D5-ABDA-2D6E-5117-23FF110459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8256" y="1127655"/>
            <a:ext cx="914400" cy="914400"/>
          </a:xfrm>
          <a:prstGeom prst="rect">
            <a:avLst/>
          </a:prstGeom>
        </p:spPr>
      </p:pic>
      <p:pic>
        <p:nvPicPr>
          <p:cNvPr id="6146" name="Picture 2" descr="Fast Rabbit Icon Images – Browse 6,778 Stock Photos, Vectors ...">
            <a:extLst>
              <a:ext uri="{FF2B5EF4-FFF2-40B4-BE49-F238E27FC236}">
                <a16:creationId xmlns:a16="http://schemas.microsoft.com/office/drawing/2014/main" id="{E3AE6625-F4D7-4BC2-88D7-1513F300CF5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7474" y="1082873"/>
            <a:ext cx="1480150" cy="10551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4686C8F-C6CC-048A-4043-01E3876DCD41}"/>
              </a:ext>
            </a:extLst>
          </p:cNvPr>
          <p:cNvSpPr txBox="1"/>
          <p:nvPr/>
        </p:nvSpPr>
        <p:spPr>
          <a:xfrm>
            <a:off x="792113" y="6299288"/>
            <a:ext cx="7286920" cy="269241"/>
          </a:xfrm>
          <a:prstGeom prst="rect">
            <a:avLst/>
          </a:prstGeom>
          <a:noFill/>
          <a:ln>
            <a:noFill/>
          </a:ln>
        </p:spPr>
        <p:txBody>
          <a:bodyPr wrap="square" rtlCol="0">
            <a:spAutoFit/>
          </a:bodyPr>
          <a:lstStyle/>
          <a:p>
            <a:pPr>
              <a:lnSpc>
                <a:spcPct val="114000"/>
              </a:lnSpc>
              <a:spcBef>
                <a:spcPts val="0"/>
              </a:spcBef>
              <a:buClr>
                <a:schemeClr val="tx2"/>
              </a:buClr>
              <a:buSzPct val="100000"/>
            </a:pPr>
            <a:r>
              <a:rPr lang="en-GB" sz="1100" kern="0" dirty="0">
                <a:latin typeface="+mn-lt"/>
              </a:rPr>
              <a:t>Kahneman, D. (2012). </a:t>
            </a:r>
            <a:r>
              <a:rPr lang="en-GB" sz="1100" kern="0" dirty="0" err="1">
                <a:latin typeface="+mn-lt"/>
              </a:rPr>
              <a:t>Myšlení</a:t>
            </a:r>
            <a:r>
              <a:rPr lang="en-GB" sz="1100" kern="0" dirty="0">
                <a:latin typeface="+mn-lt"/>
              </a:rPr>
              <a:t>, </a:t>
            </a:r>
            <a:r>
              <a:rPr lang="en-GB" sz="1100" kern="0" dirty="0" err="1">
                <a:latin typeface="+mn-lt"/>
              </a:rPr>
              <a:t>rychlé</a:t>
            </a:r>
            <a:r>
              <a:rPr lang="en-GB" sz="1100" kern="0" dirty="0">
                <a:latin typeface="+mn-lt"/>
              </a:rPr>
              <a:t> a </a:t>
            </a:r>
            <a:r>
              <a:rPr lang="en-GB" sz="1100" kern="0" dirty="0" err="1">
                <a:latin typeface="+mn-lt"/>
              </a:rPr>
              <a:t>pomalé</a:t>
            </a:r>
            <a:r>
              <a:rPr lang="en-GB" sz="1100" kern="0" dirty="0">
                <a:latin typeface="+mn-lt"/>
              </a:rPr>
              <a:t> / </a:t>
            </a:r>
            <a:r>
              <a:rPr lang="en-GB" sz="1100" kern="0" dirty="0" err="1">
                <a:latin typeface="+mn-lt"/>
              </a:rPr>
              <a:t>angl.</a:t>
            </a:r>
            <a:r>
              <a:rPr lang="en-GB" sz="1100" kern="0" dirty="0">
                <a:latin typeface="+mn-lt"/>
              </a:rPr>
              <a:t> Kahneman, D. (2011). Thinking, fast and slow.</a:t>
            </a:r>
            <a:endParaRPr lang="cs-CZ" sz="1100" kern="0" dirty="0" err="1">
              <a:latin typeface="+mn-lt"/>
            </a:endParaRPr>
          </a:p>
        </p:txBody>
      </p:sp>
      <p:pic>
        <p:nvPicPr>
          <p:cNvPr id="19" name="Graphic 18" descr="Open book outline">
            <a:extLst>
              <a:ext uri="{FF2B5EF4-FFF2-40B4-BE49-F238E27FC236}">
                <a16:creationId xmlns:a16="http://schemas.microsoft.com/office/drawing/2014/main" id="{77256025-F68A-36B1-4CA4-C4DBF120A6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7421" y="6272620"/>
            <a:ext cx="322579" cy="322579"/>
          </a:xfrm>
          <a:prstGeom prst="rect">
            <a:avLst/>
          </a:prstGeom>
        </p:spPr>
      </p:pic>
      <p:sp>
        <p:nvSpPr>
          <p:cNvPr id="3" name="Zástupný symbol pro zápatí 2">
            <a:extLst>
              <a:ext uri="{FF2B5EF4-FFF2-40B4-BE49-F238E27FC236}">
                <a16:creationId xmlns:a16="http://schemas.microsoft.com/office/drawing/2014/main" id="{89E03791-EC42-7EC2-457D-E708763F5962}"/>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315734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EA7F38-EFFD-AA22-3C38-2E32BA35B8EB}"/>
              </a:ext>
            </a:extLst>
          </p:cNvPr>
          <p:cNvSpPr>
            <a:spLocks noGrp="1"/>
          </p:cNvSpPr>
          <p:nvPr>
            <p:ph idx="12"/>
          </p:nvPr>
        </p:nvSpPr>
        <p:spPr/>
        <p:txBody>
          <a:bodyPr anchor="ctr"/>
          <a:lstStyle/>
          <a:p>
            <a:pPr algn="ctr"/>
            <a:r>
              <a:rPr lang="cs-CZ" dirty="0"/>
              <a:t>Na jezeře rostou lekníny. </a:t>
            </a:r>
          </a:p>
          <a:p>
            <a:pPr algn="ctr"/>
            <a:r>
              <a:rPr lang="cs-CZ" dirty="0"/>
              <a:t>Každý den se na tomto jezeře plocha leknínů zdvojnásobí. </a:t>
            </a:r>
          </a:p>
          <a:p>
            <a:pPr algn="ctr"/>
            <a:r>
              <a:rPr lang="cs-CZ" dirty="0"/>
              <a:t>Jezero bylo zcela pokryto lekníny za 48 dní, kolik dní trvalo, než bylo pokryto lekníny z poloviny?</a:t>
            </a:r>
          </a:p>
        </p:txBody>
      </p:sp>
      <p:sp>
        <p:nvSpPr>
          <p:cNvPr id="2" name="Zástupný symbol pro zápatí 1">
            <a:extLst>
              <a:ext uri="{FF2B5EF4-FFF2-40B4-BE49-F238E27FC236}">
                <a16:creationId xmlns:a16="http://schemas.microsoft.com/office/drawing/2014/main" id="{EABD9922-04DB-4083-9201-9B165F475668}"/>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94630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solidFill>
                  <a:srgbClr val="00287D"/>
                </a:solidFill>
              </a:rPr>
              <a:t>Trust Game</a:t>
            </a:r>
            <a:endParaRPr lang="en-US" dirty="0">
              <a:solidFill>
                <a:srgbClr val="00287D"/>
              </a:solidFill>
            </a:endParaRPr>
          </a:p>
        </p:txBody>
      </p:sp>
      <p:sp>
        <p:nvSpPr>
          <p:cNvPr id="5" name="Zástupný symbol pro obsah 4"/>
          <p:cNvSpPr>
            <a:spLocks noGrp="1"/>
          </p:cNvSpPr>
          <p:nvPr>
            <p:ph idx="1"/>
          </p:nvPr>
        </p:nvSpPr>
        <p:spPr>
          <a:xfrm>
            <a:off x="718799" y="1872000"/>
            <a:ext cx="11254461" cy="4356000"/>
          </a:xfrm>
        </p:spPr>
        <p:txBody>
          <a:bodyPr>
            <a:normAutofit fontScale="92500" lnSpcReduction="10000"/>
          </a:bodyPr>
          <a:lstStyle/>
          <a:p>
            <a:r>
              <a:rPr lang="en-US" sz="2600" dirty="0"/>
              <a:t>2 players; both receive same endowment</a:t>
            </a:r>
          </a:p>
          <a:p>
            <a:endParaRPr lang="en-US" sz="2600" dirty="0"/>
          </a:p>
          <a:p>
            <a:pPr marL="571500" indent="-571500">
              <a:buFont typeface="+mj-lt"/>
              <a:buAutoNum type="romanUcPeriod"/>
            </a:pPr>
            <a:r>
              <a:rPr lang="en-US" sz="2600" dirty="0"/>
              <a:t>Player 1</a:t>
            </a:r>
            <a:r>
              <a:rPr lang="cs-CZ" sz="2600" dirty="0"/>
              <a:t> </a:t>
            </a:r>
            <a:r>
              <a:rPr lang="cs-CZ" sz="2600" i="1" dirty="0"/>
              <a:t>(</a:t>
            </a:r>
            <a:r>
              <a:rPr lang="cs-CZ" sz="2600" i="1" dirty="0" err="1"/>
              <a:t>sender</a:t>
            </a:r>
            <a:r>
              <a:rPr lang="cs-CZ" sz="2600" i="1" dirty="0"/>
              <a:t>)</a:t>
            </a:r>
            <a:r>
              <a:rPr lang="en-US" sz="2600" dirty="0"/>
              <a:t> may send some amount of his money to Player 2</a:t>
            </a:r>
            <a:r>
              <a:rPr lang="cs-CZ" sz="2600" dirty="0"/>
              <a:t> </a:t>
            </a:r>
            <a:r>
              <a:rPr lang="cs-CZ" sz="2600" i="1" dirty="0"/>
              <a:t>(</a:t>
            </a:r>
            <a:r>
              <a:rPr lang="cs-CZ" sz="2600" i="1" dirty="0" err="1"/>
              <a:t>receiver</a:t>
            </a:r>
            <a:r>
              <a:rPr lang="cs-CZ" sz="2600" i="1" dirty="0"/>
              <a:t>)</a:t>
            </a:r>
            <a:endParaRPr lang="en-US" sz="2600" i="1" dirty="0"/>
          </a:p>
          <a:p>
            <a:pPr lvl="1"/>
            <a:br>
              <a:rPr lang="cs-CZ" sz="2600" dirty="0"/>
            </a:br>
            <a:r>
              <a:rPr lang="en-US" sz="2600" dirty="0"/>
              <a:t>whatever he/she sends will be tripled on the way</a:t>
            </a:r>
          </a:p>
          <a:p>
            <a:pPr marL="571500" indent="-571500">
              <a:buFont typeface="+mj-lt"/>
              <a:buAutoNum type="romanUcPeriod"/>
            </a:pPr>
            <a:endParaRPr lang="cs-CZ" sz="2600" dirty="0"/>
          </a:p>
          <a:p>
            <a:pPr marL="571500" indent="-571500">
              <a:buFont typeface="+mj-lt"/>
              <a:buAutoNum type="romanUcPeriod"/>
            </a:pPr>
            <a:endParaRPr lang="en-US" sz="2600" dirty="0"/>
          </a:p>
          <a:p>
            <a:pPr marL="571500" indent="-571500">
              <a:buFont typeface="+mj-lt"/>
              <a:buAutoNum type="romanUcPeriod"/>
            </a:pPr>
            <a:r>
              <a:rPr lang="en-US" sz="2600" dirty="0"/>
              <a:t>Player 2 makes similar choice: </a:t>
            </a:r>
          </a:p>
          <a:p>
            <a:pPr lvl="1"/>
            <a:br>
              <a:rPr lang="cs-CZ" sz="2600" dirty="0"/>
            </a:br>
            <a:r>
              <a:rPr lang="en-US" sz="2600" dirty="0"/>
              <a:t>send some amount of the now-tripled money back to Player 1, or not</a:t>
            </a:r>
          </a:p>
          <a:p>
            <a:pPr marL="457200" lvl="1" indent="0">
              <a:buNone/>
            </a:pPr>
            <a:endParaRPr lang="cs-CZ" sz="2600" dirty="0"/>
          </a:p>
          <a:p>
            <a:pPr marL="0" indent="0">
              <a:buNone/>
            </a:pPr>
            <a:r>
              <a:rPr lang="cs-CZ" sz="2600" dirty="0"/>
              <a:t> </a:t>
            </a:r>
          </a:p>
          <a:p>
            <a:pPr marL="0" indent="0">
              <a:buNone/>
            </a:pPr>
            <a:r>
              <a:rPr lang="cs-CZ" sz="2600" dirty="0"/>
              <a:t> transfer </a:t>
            </a:r>
            <a:r>
              <a:rPr lang="cs-CZ" sz="2600" dirty="0" err="1"/>
              <a:t>of</a:t>
            </a:r>
            <a:r>
              <a:rPr lang="cs-CZ" sz="2600" dirty="0"/>
              <a:t> </a:t>
            </a:r>
            <a:r>
              <a:rPr lang="en-US" sz="2600" dirty="0"/>
              <a:t>0 is subgame perfect equilibria for sender</a:t>
            </a:r>
            <a:endParaRPr lang="cs-CZ" sz="2600" dirty="0"/>
          </a:p>
          <a:p>
            <a:pPr marL="0" indent="0">
              <a:buNone/>
            </a:pPr>
            <a:r>
              <a:rPr lang="cs-CZ" sz="2600" dirty="0"/>
              <a:t>transfer </a:t>
            </a:r>
            <a:r>
              <a:rPr lang="cs-CZ" sz="2600" dirty="0" err="1"/>
              <a:t>of</a:t>
            </a:r>
            <a:r>
              <a:rPr lang="cs-CZ" sz="2600" dirty="0"/>
              <a:t> </a:t>
            </a:r>
            <a:r>
              <a:rPr lang="en-US" sz="2600" dirty="0"/>
              <a:t>0 is a dominant strategy for receiver</a:t>
            </a:r>
          </a:p>
          <a:p>
            <a:pPr marL="0" indent="0">
              <a:buNone/>
            </a:pPr>
            <a:endParaRPr lang="en-US" sz="2600" dirty="0"/>
          </a:p>
        </p:txBody>
      </p:sp>
      <p:sp>
        <p:nvSpPr>
          <p:cNvPr id="3" name="Zástupný symbol pro zápatí 2"/>
          <p:cNvSpPr>
            <a:spLocks noGrp="1"/>
          </p:cNvSpPr>
          <p:nvPr>
            <p:ph type="ftr" sz="quarter" idx="11"/>
          </p:nvPr>
        </p:nvSpPr>
        <p:spPr/>
        <p:txBody>
          <a:bodyPr/>
          <a:lstStyle/>
          <a:p>
            <a:r>
              <a:rPr lang="en-US"/>
              <a:t>MPV_VESO Behavioralni VE</a:t>
            </a:r>
          </a:p>
        </p:txBody>
      </p:sp>
    </p:spTree>
    <p:extLst>
      <p:ext uri="{BB962C8B-B14F-4D97-AF65-F5344CB8AC3E}">
        <p14:creationId xmlns:p14="http://schemas.microsoft.com/office/powerpoint/2010/main" val="244500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EA7F38-EFFD-AA22-3C38-2E32BA35B8EB}"/>
              </a:ext>
            </a:extLst>
          </p:cNvPr>
          <p:cNvSpPr>
            <a:spLocks noGrp="1"/>
          </p:cNvSpPr>
          <p:nvPr>
            <p:ph idx="12"/>
          </p:nvPr>
        </p:nvSpPr>
        <p:spPr/>
        <p:txBody>
          <a:bodyPr anchor="ctr"/>
          <a:lstStyle/>
          <a:p>
            <a:pPr algn="ctr"/>
            <a:r>
              <a:rPr lang="cs-CZ" dirty="0"/>
              <a:t>Jestli 5 strojům trvá 5 minut vyrobit 5 výrobků, jak dlouho potrvá 100 strojům vyrobit 100 výrobku?</a:t>
            </a:r>
          </a:p>
        </p:txBody>
      </p:sp>
      <p:sp>
        <p:nvSpPr>
          <p:cNvPr id="2" name="Zástupný symbol pro zápatí 1">
            <a:extLst>
              <a:ext uri="{FF2B5EF4-FFF2-40B4-BE49-F238E27FC236}">
                <a16:creationId xmlns:a16="http://schemas.microsoft.com/office/drawing/2014/main" id="{74B862AF-6813-964E-891B-C62EB5B1784A}"/>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2191211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EA7F38-EFFD-AA22-3C38-2E32BA35B8EB}"/>
              </a:ext>
            </a:extLst>
          </p:cNvPr>
          <p:cNvSpPr>
            <a:spLocks noGrp="1"/>
          </p:cNvSpPr>
          <p:nvPr>
            <p:ph idx="12"/>
          </p:nvPr>
        </p:nvSpPr>
        <p:spPr/>
        <p:txBody>
          <a:bodyPr anchor="ctr"/>
          <a:lstStyle/>
          <a:p>
            <a:pPr algn="ctr"/>
            <a:r>
              <a:rPr lang="cs-CZ" dirty="0"/>
              <a:t>Baseballová pálka a míček stojí dohromady $1,10. </a:t>
            </a:r>
          </a:p>
          <a:p>
            <a:pPr algn="ctr"/>
            <a:r>
              <a:rPr lang="cs-CZ" dirty="0"/>
              <a:t>Pálka stojí o dolar víc než míček. Kolik stojí míček?</a:t>
            </a:r>
          </a:p>
        </p:txBody>
      </p:sp>
      <p:sp>
        <p:nvSpPr>
          <p:cNvPr id="2" name="Zástupný symbol pro zápatí 1">
            <a:extLst>
              <a:ext uri="{FF2B5EF4-FFF2-40B4-BE49-F238E27FC236}">
                <a16:creationId xmlns:a16="http://schemas.microsoft.com/office/drawing/2014/main" id="{EA9D12E9-FA85-A79F-CC79-963BDE1CC18A}"/>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3770202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000-B5DD-8BCC-1223-C072E0E28FA1}"/>
              </a:ext>
            </a:extLst>
          </p:cNvPr>
          <p:cNvSpPr>
            <a:spLocks noGrp="1"/>
          </p:cNvSpPr>
          <p:nvPr>
            <p:ph type="title"/>
          </p:nvPr>
        </p:nvSpPr>
        <p:spPr/>
        <p:txBody>
          <a:bodyPr/>
          <a:lstStyle/>
          <a:p>
            <a:r>
              <a:rPr lang="cs-CZ" dirty="0"/>
              <a:t>Test kognitivní reflexe </a:t>
            </a:r>
            <a:r>
              <a:rPr lang="cs-CZ" sz="2000" b="0" dirty="0">
                <a:solidFill>
                  <a:schemeClr val="tx1"/>
                </a:solidFill>
              </a:rPr>
              <a:t>(angl. </a:t>
            </a:r>
            <a:r>
              <a:rPr lang="cs-CZ" sz="2000" b="0" dirty="0" err="1">
                <a:solidFill>
                  <a:schemeClr val="tx1"/>
                </a:solidFill>
              </a:rPr>
              <a:t>cognitive</a:t>
            </a:r>
            <a:r>
              <a:rPr lang="cs-CZ" sz="2000" b="0" dirty="0">
                <a:solidFill>
                  <a:schemeClr val="tx1"/>
                </a:solidFill>
              </a:rPr>
              <a:t> </a:t>
            </a:r>
            <a:r>
              <a:rPr lang="cs-CZ" sz="2000" b="0" dirty="0" err="1">
                <a:solidFill>
                  <a:schemeClr val="tx1"/>
                </a:solidFill>
              </a:rPr>
              <a:t>reflection</a:t>
            </a:r>
            <a:r>
              <a:rPr lang="cs-CZ" sz="2000" b="0" dirty="0">
                <a:solidFill>
                  <a:schemeClr val="tx1"/>
                </a:solidFill>
              </a:rPr>
              <a:t> test, CRT)</a:t>
            </a:r>
            <a:endParaRPr lang="cs-CZ" dirty="0"/>
          </a:p>
        </p:txBody>
      </p:sp>
      <p:sp>
        <p:nvSpPr>
          <p:cNvPr id="4" name="Content Placeholder 3">
            <a:extLst>
              <a:ext uri="{FF2B5EF4-FFF2-40B4-BE49-F238E27FC236}">
                <a16:creationId xmlns:a16="http://schemas.microsoft.com/office/drawing/2014/main" id="{B77CFBDD-E3FD-9A21-50C9-A0E56AF87B1C}"/>
              </a:ext>
            </a:extLst>
          </p:cNvPr>
          <p:cNvSpPr txBox="1">
            <a:spLocks/>
          </p:cNvSpPr>
          <p:nvPr/>
        </p:nvSpPr>
        <p:spPr>
          <a:xfrm>
            <a:off x="718800" y="1512282"/>
            <a:ext cx="3210977" cy="1534793"/>
          </a:xfrm>
          <a:prstGeom prst="rect">
            <a:avLst/>
          </a:prstGeom>
          <a:ln>
            <a:solidFill>
              <a:schemeClr val="tx1">
                <a:lumMod val="85000"/>
                <a:lumOff val="15000"/>
              </a:schemeClr>
            </a:solidFill>
          </a:ln>
        </p:spPr>
        <p:txBody>
          <a:bodyPr anchor="ct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r>
              <a:rPr lang="cs-CZ" sz="1050" kern="0" dirty="0"/>
              <a:t>Na jezeře rostou lekníny. </a:t>
            </a:r>
          </a:p>
          <a:p>
            <a:pPr algn="ctr"/>
            <a:r>
              <a:rPr lang="cs-CZ" sz="1050" kern="0" dirty="0"/>
              <a:t>Každý den se na tomto jezeře plocha leknínů zdvojnásobí. </a:t>
            </a:r>
          </a:p>
          <a:p>
            <a:pPr algn="ctr"/>
            <a:r>
              <a:rPr lang="cs-CZ" sz="1050" kern="0" dirty="0"/>
              <a:t>Jezero bylo zcela pokryto lekníny za 48 dní, kolik dní trvalo, než bylo pokryto lekníny z poloviny?</a:t>
            </a:r>
          </a:p>
        </p:txBody>
      </p:sp>
      <p:sp>
        <p:nvSpPr>
          <p:cNvPr id="5" name="Content Placeholder 3">
            <a:extLst>
              <a:ext uri="{FF2B5EF4-FFF2-40B4-BE49-F238E27FC236}">
                <a16:creationId xmlns:a16="http://schemas.microsoft.com/office/drawing/2014/main" id="{4A2168CF-523E-FB35-0B25-0984B541FEDE}"/>
              </a:ext>
            </a:extLst>
          </p:cNvPr>
          <p:cNvSpPr txBox="1">
            <a:spLocks/>
          </p:cNvSpPr>
          <p:nvPr/>
        </p:nvSpPr>
        <p:spPr>
          <a:xfrm>
            <a:off x="718799" y="3144690"/>
            <a:ext cx="3210977" cy="1534793"/>
          </a:xfrm>
          <a:prstGeom prst="rect">
            <a:avLst/>
          </a:prstGeom>
          <a:ln>
            <a:solidFill>
              <a:schemeClr val="tx1">
                <a:lumMod val="85000"/>
                <a:lumOff val="15000"/>
              </a:schemeClr>
            </a:solidFill>
          </a:ln>
        </p:spPr>
        <p:txBody>
          <a:bodyPr anchor="ct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r>
              <a:rPr lang="cs-CZ" sz="1050" kern="0" dirty="0"/>
              <a:t>Jestli 5 strojům trvá 5 minut vyrobit 5 výrobků, jak dlouho potrvá 100 strojům vyrobit 100 výrobku?</a:t>
            </a:r>
          </a:p>
        </p:txBody>
      </p:sp>
      <p:sp>
        <p:nvSpPr>
          <p:cNvPr id="6" name="Content Placeholder 3">
            <a:extLst>
              <a:ext uri="{FF2B5EF4-FFF2-40B4-BE49-F238E27FC236}">
                <a16:creationId xmlns:a16="http://schemas.microsoft.com/office/drawing/2014/main" id="{A0693B58-74FB-13E2-0FBE-F08B6EF0F975}"/>
              </a:ext>
            </a:extLst>
          </p:cNvPr>
          <p:cNvSpPr txBox="1">
            <a:spLocks/>
          </p:cNvSpPr>
          <p:nvPr/>
        </p:nvSpPr>
        <p:spPr>
          <a:xfrm>
            <a:off x="718798" y="4777098"/>
            <a:ext cx="3210977" cy="1534793"/>
          </a:xfrm>
          <a:prstGeom prst="rect">
            <a:avLst/>
          </a:prstGeom>
          <a:ln>
            <a:solidFill>
              <a:schemeClr val="tx1">
                <a:lumMod val="85000"/>
                <a:lumOff val="15000"/>
              </a:schemeClr>
            </a:solidFill>
          </a:ln>
        </p:spPr>
        <p:txBody>
          <a:bodyPr anchor="ct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ctr"/>
            <a:r>
              <a:rPr lang="cs-CZ" sz="1050" kern="0" dirty="0"/>
              <a:t>Baseballová pálka a míček stojí dohromady $1,10. </a:t>
            </a:r>
          </a:p>
          <a:p>
            <a:pPr algn="ctr"/>
            <a:r>
              <a:rPr lang="cs-CZ" sz="1050" kern="0" dirty="0"/>
              <a:t>Pálka stojí o dolar víc než míček. Kolik stojí míček?</a:t>
            </a:r>
          </a:p>
          <a:p>
            <a:pPr algn="ctr"/>
            <a:endParaRPr lang="cs-CZ" sz="1050" kern="0" dirty="0"/>
          </a:p>
        </p:txBody>
      </p:sp>
      <p:sp>
        <p:nvSpPr>
          <p:cNvPr id="7" name="Content Placeholder 3">
            <a:extLst>
              <a:ext uri="{FF2B5EF4-FFF2-40B4-BE49-F238E27FC236}">
                <a16:creationId xmlns:a16="http://schemas.microsoft.com/office/drawing/2014/main" id="{0957770D-905A-D425-63A0-487D2425E17D}"/>
              </a:ext>
            </a:extLst>
          </p:cNvPr>
          <p:cNvSpPr txBox="1">
            <a:spLocks/>
          </p:cNvSpPr>
          <p:nvPr/>
        </p:nvSpPr>
        <p:spPr>
          <a:xfrm>
            <a:off x="4953010" y="1512282"/>
            <a:ext cx="3210977" cy="1534793"/>
          </a:xfrm>
          <a:prstGeom prst="rect">
            <a:avLst/>
          </a:prstGeom>
          <a:ln>
            <a:solidFill>
              <a:schemeClr val="tx1">
                <a:lumMod val="85000"/>
                <a:lumOff val="15000"/>
              </a:schemeClr>
            </a:solidFill>
          </a:ln>
        </p:spPr>
        <p:txBody>
          <a:bodyPr anchor="ct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Systém 1: 24 dní</a:t>
            </a:r>
          </a:p>
          <a:p>
            <a:r>
              <a:rPr lang="cs-CZ" sz="2400" kern="0" dirty="0"/>
              <a:t>Systém 2: 47 dní</a:t>
            </a:r>
          </a:p>
        </p:txBody>
      </p:sp>
      <p:sp>
        <p:nvSpPr>
          <p:cNvPr id="8" name="Content Placeholder 3">
            <a:extLst>
              <a:ext uri="{FF2B5EF4-FFF2-40B4-BE49-F238E27FC236}">
                <a16:creationId xmlns:a16="http://schemas.microsoft.com/office/drawing/2014/main" id="{60B7C238-502E-3E8B-6E9A-F4124FDC52FA}"/>
              </a:ext>
            </a:extLst>
          </p:cNvPr>
          <p:cNvSpPr txBox="1">
            <a:spLocks/>
          </p:cNvSpPr>
          <p:nvPr/>
        </p:nvSpPr>
        <p:spPr>
          <a:xfrm>
            <a:off x="4953009" y="3144690"/>
            <a:ext cx="3210977" cy="1534793"/>
          </a:xfrm>
          <a:prstGeom prst="rect">
            <a:avLst/>
          </a:prstGeom>
          <a:ln>
            <a:solidFill>
              <a:schemeClr val="tx1">
                <a:lumMod val="85000"/>
                <a:lumOff val="15000"/>
              </a:schemeClr>
            </a:solidFill>
          </a:ln>
        </p:spPr>
        <p:txBody>
          <a:bodyPr anchor="ct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Systém 1: 100 minut</a:t>
            </a:r>
          </a:p>
          <a:p>
            <a:r>
              <a:rPr lang="cs-CZ" sz="2400" kern="0" dirty="0"/>
              <a:t>Systém 2: 5 minut</a:t>
            </a:r>
          </a:p>
        </p:txBody>
      </p:sp>
      <p:sp>
        <p:nvSpPr>
          <p:cNvPr id="9" name="Content Placeholder 3">
            <a:extLst>
              <a:ext uri="{FF2B5EF4-FFF2-40B4-BE49-F238E27FC236}">
                <a16:creationId xmlns:a16="http://schemas.microsoft.com/office/drawing/2014/main" id="{24054618-3F6D-6580-68A0-694E96B1A692}"/>
              </a:ext>
            </a:extLst>
          </p:cNvPr>
          <p:cNvSpPr txBox="1">
            <a:spLocks/>
          </p:cNvSpPr>
          <p:nvPr/>
        </p:nvSpPr>
        <p:spPr>
          <a:xfrm>
            <a:off x="4953008" y="4777098"/>
            <a:ext cx="3210977" cy="1534793"/>
          </a:xfrm>
          <a:prstGeom prst="rect">
            <a:avLst/>
          </a:prstGeom>
          <a:ln>
            <a:solidFill>
              <a:schemeClr val="tx1">
                <a:lumMod val="85000"/>
                <a:lumOff val="15000"/>
              </a:schemeClr>
            </a:solidFill>
          </a:ln>
        </p:spPr>
        <p:txBody>
          <a:bodyPr anchor="ct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sz="2400" kern="0" dirty="0"/>
              <a:t>Systém 1: 10 centů</a:t>
            </a:r>
          </a:p>
          <a:p>
            <a:r>
              <a:rPr lang="cs-CZ" sz="2400" kern="0" dirty="0"/>
              <a:t>Systém 2: 5 centů</a:t>
            </a:r>
          </a:p>
        </p:txBody>
      </p:sp>
      <p:pic>
        <p:nvPicPr>
          <p:cNvPr id="11" name="Graphic 10" descr="Circle with left arrow with solid fill">
            <a:extLst>
              <a:ext uri="{FF2B5EF4-FFF2-40B4-BE49-F238E27FC236}">
                <a16:creationId xmlns:a16="http://schemas.microsoft.com/office/drawing/2014/main" id="{DA64BB87-3861-F7CA-F60D-60AF1F66C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007759" y="1822478"/>
            <a:ext cx="914400" cy="914400"/>
          </a:xfrm>
          <a:prstGeom prst="rect">
            <a:avLst/>
          </a:prstGeom>
        </p:spPr>
      </p:pic>
      <p:pic>
        <p:nvPicPr>
          <p:cNvPr id="12" name="Graphic 11" descr="Circle with left arrow with solid fill">
            <a:extLst>
              <a:ext uri="{FF2B5EF4-FFF2-40B4-BE49-F238E27FC236}">
                <a16:creationId xmlns:a16="http://schemas.microsoft.com/office/drawing/2014/main" id="{4DC88335-BFDB-AD5E-5F13-B140FDD395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007760" y="3454886"/>
            <a:ext cx="914400" cy="914400"/>
          </a:xfrm>
          <a:prstGeom prst="rect">
            <a:avLst/>
          </a:prstGeom>
        </p:spPr>
      </p:pic>
      <p:pic>
        <p:nvPicPr>
          <p:cNvPr id="13" name="Graphic 12" descr="Circle with left arrow with solid fill">
            <a:extLst>
              <a:ext uri="{FF2B5EF4-FFF2-40B4-BE49-F238E27FC236}">
                <a16:creationId xmlns:a16="http://schemas.microsoft.com/office/drawing/2014/main" id="{2FA14CEB-7A60-1573-C80A-9FC45BC39D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007760" y="5087294"/>
            <a:ext cx="914400" cy="914400"/>
          </a:xfrm>
          <a:prstGeom prst="rect">
            <a:avLst/>
          </a:prstGeom>
        </p:spPr>
      </p:pic>
      <p:sp>
        <p:nvSpPr>
          <p:cNvPr id="14" name="TextBox 13">
            <a:extLst>
              <a:ext uri="{FF2B5EF4-FFF2-40B4-BE49-F238E27FC236}">
                <a16:creationId xmlns:a16="http://schemas.microsoft.com/office/drawing/2014/main" id="{58CD0EEC-306E-DC8E-AC78-C9EC2E58D198}"/>
              </a:ext>
            </a:extLst>
          </p:cNvPr>
          <p:cNvSpPr txBox="1"/>
          <p:nvPr/>
        </p:nvSpPr>
        <p:spPr>
          <a:xfrm>
            <a:off x="718798" y="6391794"/>
            <a:ext cx="9461244" cy="253916"/>
          </a:xfrm>
          <a:prstGeom prst="rect">
            <a:avLst/>
          </a:prstGeom>
          <a:noFill/>
        </p:spPr>
        <p:txBody>
          <a:bodyPr wrap="none" rtlCol="0">
            <a:spAutoFit/>
          </a:bodyPr>
          <a:lstStyle/>
          <a:p>
            <a:pPr algn="l"/>
            <a:r>
              <a:rPr lang="en-GB" sz="1050" b="0" i="0" dirty="0">
                <a:solidFill>
                  <a:srgbClr val="202122"/>
                </a:solidFill>
                <a:effectLst/>
                <a:latin typeface="Arial" panose="020B0604020202020204" pitchFamily="34" charset="0"/>
              </a:rPr>
              <a:t>Frederick, Shane (2005). </a:t>
            </a:r>
            <a:r>
              <a:rPr lang="en-GB" sz="1050" b="0" i="0" u="none" strike="noStrike" dirty="0">
                <a:solidFill>
                  <a:srgbClr val="3366CC"/>
                </a:solidFill>
                <a:effectLst/>
                <a:latin typeface="Arial" panose="020B0604020202020204" pitchFamily="34" charset="0"/>
                <a:hlinkClick r:id="rId5"/>
              </a:rPr>
              <a:t>"Cognitive Reflection and Decision Making"</a:t>
            </a:r>
            <a:r>
              <a:rPr lang="en-GB" sz="1050" b="0" i="0" dirty="0">
                <a:solidFill>
                  <a:srgbClr val="202122"/>
                </a:solidFill>
                <a:effectLst/>
                <a:latin typeface="Arial" panose="020B0604020202020204" pitchFamily="34" charset="0"/>
              </a:rPr>
              <a:t>. </a:t>
            </a:r>
            <a:r>
              <a:rPr lang="en-GB" sz="1050" b="0" i="1" dirty="0">
                <a:solidFill>
                  <a:srgbClr val="202122"/>
                </a:solidFill>
                <a:effectLst/>
                <a:latin typeface="Arial" panose="020B0604020202020204" pitchFamily="34" charset="0"/>
              </a:rPr>
              <a:t>Journal of Economic Perspectives</a:t>
            </a:r>
            <a:r>
              <a:rPr lang="en-GB" sz="1050" b="0" i="0" dirty="0">
                <a:solidFill>
                  <a:srgbClr val="202122"/>
                </a:solidFill>
                <a:effectLst/>
                <a:latin typeface="Arial" panose="020B0604020202020204" pitchFamily="34" charset="0"/>
              </a:rPr>
              <a:t>. </a:t>
            </a:r>
            <a:r>
              <a:rPr lang="en-GB" sz="1050" b="1" i="0" dirty="0">
                <a:solidFill>
                  <a:srgbClr val="202122"/>
                </a:solidFill>
                <a:effectLst/>
                <a:latin typeface="Arial" panose="020B0604020202020204" pitchFamily="34" charset="0"/>
              </a:rPr>
              <a:t>19</a:t>
            </a:r>
            <a:r>
              <a:rPr lang="en-GB" sz="1050" b="0" i="0" dirty="0">
                <a:solidFill>
                  <a:srgbClr val="202122"/>
                </a:solidFill>
                <a:effectLst/>
                <a:latin typeface="Arial" panose="020B0604020202020204" pitchFamily="34" charset="0"/>
              </a:rPr>
              <a:t> (4): 25–42. </a:t>
            </a:r>
            <a:r>
              <a:rPr lang="en-GB" sz="1050" b="0" i="0" u="none" strike="noStrike" dirty="0">
                <a:solidFill>
                  <a:srgbClr val="3366CC"/>
                </a:solidFill>
                <a:effectLst/>
                <a:latin typeface="Arial" panose="020B0604020202020204" pitchFamily="34" charset="0"/>
                <a:hlinkClick r:id="rId6" tooltip="Doi (identifier)"/>
              </a:rPr>
              <a:t>doi</a:t>
            </a:r>
            <a:r>
              <a:rPr lang="en-GB" sz="1050" b="0" i="0" dirty="0">
                <a:solidFill>
                  <a:srgbClr val="202122"/>
                </a:solidFill>
                <a:effectLst/>
                <a:latin typeface="Arial" panose="020B0604020202020204" pitchFamily="34" charset="0"/>
              </a:rPr>
              <a:t>:</a:t>
            </a:r>
            <a:r>
              <a:rPr lang="en-GB" sz="1050" b="0" i="0" u="sng" dirty="0">
                <a:solidFill>
                  <a:srgbClr val="3366CC"/>
                </a:solidFill>
                <a:effectLst/>
                <a:latin typeface="Arial" panose="020B0604020202020204" pitchFamily="34" charset="0"/>
                <a:hlinkClick r:id="rId7"/>
              </a:rPr>
              <a:t>10.1257/089533005775196732</a:t>
            </a:r>
            <a:endParaRPr lang="cs-CZ" sz="1050" dirty="0" err="1">
              <a:latin typeface="+mn-lt"/>
            </a:endParaRPr>
          </a:p>
        </p:txBody>
      </p:sp>
      <p:pic>
        <p:nvPicPr>
          <p:cNvPr id="16" name="Graphic 15" descr="Open book outline">
            <a:extLst>
              <a:ext uri="{FF2B5EF4-FFF2-40B4-BE49-F238E27FC236}">
                <a16:creationId xmlns:a16="http://schemas.microsoft.com/office/drawing/2014/main" id="{68B6A983-9EA5-9463-1061-681734F06C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7421" y="6357463"/>
            <a:ext cx="322579" cy="322579"/>
          </a:xfrm>
          <a:prstGeom prst="rect">
            <a:avLst/>
          </a:prstGeom>
        </p:spPr>
      </p:pic>
      <p:sp>
        <p:nvSpPr>
          <p:cNvPr id="17" name="TextBox 16">
            <a:extLst>
              <a:ext uri="{FF2B5EF4-FFF2-40B4-BE49-F238E27FC236}">
                <a16:creationId xmlns:a16="http://schemas.microsoft.com/office/drawing/2014/main" id="{DDF27939-FD6D-CF1E-2F87-DFA5BD571918}"/>
              </a:ext>
            </a:extLst>
          </p:cNvPr>
          <p:cNvSpPr txBox="1"/>
          <p:nvPr/>
        </p:nvSpPr>
        <p:spPr>
          <a:xfrm>
            <a:off x="8591381" y="1512281"/>
            <a:ext cx="3210977" cy="2446824"/>
          </a:xfrm>
          <a:prstGeom prst="rect">
            <a:avLst/>
          </a:prstGeom>
          <a:noFill/>
        </p:spPr>
        <p:txBody>
          <a:bodyPr wrap="square" rtlCol="0">
            <a:spAutoFit/>
          </a:bodyPr>
          <a:lstStyle/>
          <a:p>
            <a:pPr marL="342900" indent="-342900" algn="l">
              <a:buClr>
                <a:schemeClr val="tx2"/>
              </a:buClr>
              <a:buFont typeface="Wingdings" pitchFamily="2" charset="2"/>
              <a:buChar char="§"/>
            </a:pPr>
            <a:r>
              <a:rPr lang="cs-CZ" sz="1700" dirty="0">
                <a:latin typeface="+mn-lt"/>
              </a:rPr>
              <a:t>navržen jako nástroj pro měření analytického myšlení a schopnosti lidí provádět hlubší úvahu a vyhnout se impulzivním reakcím</a:t>
            </a:r>
          </a:p>
          <a:p>
            <a:pPr marL="342900" indent="-342900" algn="l">
              <a:buClr>
                <a:schemeClr val="tx2"/>
              </a:buClr>
              <a:buFont typeface="Wingdings" pitchFamily="2" charset="2"/>
              <a:buChar char="§"/>
            </a:pPr>
            <a:endParaRPr lang="cs-CZ" sz="1700" dirty="0">
              <a:latin typeface="+mn-lt"/>
            </a:endParaRPr>
          </a:p>
          <a:p>
            <a:pPr marL="342900" indent="-342900" algn="l">
              <a:buClr>
                <a:schemeClr val="tx2"/>
              </a:buClr>
              <a:buFont typeface="Wingdings" pitchFamily="2" charset="2"/>
              <a:buChar char="§"/>
            </a:pPr>
            <a:r>
              <a:rPr lang="cs-CZ" sz="1700" dirty="0">
                <a:latin typeface="+mn-lt"/>
              </a:rPr>
              <a:t>úspěch v CRT do určité míry koreluje s IQ skóre</a:t>
            </a:r>
          </a:p>
        </p:txBody>
      </p:sp>
      <p:sp>
        <p:nvSpPr>
          <p:cNvPr id="3" name="Zástupný symbol pro zápatí 2">
            <a:extLst>
              <a:ext uri="{FF2B5EF4-FFF2-40B4-BE49-F238E27FC236}">
                <a16:creationId xmlns:a16="http://schemas.microsoft.com/office/drawing/2014/main" id="{9FFCF8A1-D8C1-B8E9-55A3-AB3DAE18CAD9}"/>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53277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31792-B6CB-4507-BBDC-398BF8F53139}"/>
              </a:ext>
            </a:extLst>
          </p:cNvPr>
          <p:cNvSpPr>
            <a:spLocks noGrp="1"/>
          </p:cNvSpPr>
          <p:nvPr>
            <p:ph type="title"/>
          </p:nvPr>
        </p:nvSpPr>
        <p:spPr/>
        <p:txBody>
          <a:bodyPr/>
          <a:lstStyle/>
          <a:p>
            <a:r>
              <a:rPr lang="cs-CZ" dirty="0"/>
              <a:t>Proč behaviorální veřejná politika (BVP)?</a:t>
            </a:r>
          </a:p>
        </p:txBody>
      </p:sp>
      <p:sp>
        <p:nvSpPr>
          <p:cNvPr id="3" name="Zástupný obsah 2">
            <a:extLst>
              <a:ext uri="{FF2B5EF4-FFF2-40B4-BE49-F238E27FC236}">
                <a16:creationId xmlns:a16="http://schemas.microsoft.com/office/drawing/2014/main" id="{09913B00-B4B7-4C3B-B0A6-05599A78CF43}"/>
              </a:ext>
            </a:extLst>
          </p:cNvPr>
          <p:cNvSpPr>
            <a:spLocks noGrp="1"/>
          </p:cNvSpPr>
          <p:nvPr>
            <p:ph idx="1"/>
          </p:nvPr>
        </p:nvSpPr>
        <p:spPr/>
        <p:txBody>
          <a:bodyPr/>
          <a:lstStyle/>
          <a:p>
            <a:pPr>
              <a:lnSpc>
                <a:spcPct val="100000"/>
              </a:lnSpc>
            </a:pPr>
            <a:r>
              <a:rPr lang="cs-CZ" sz="2400" dirty="0"/>
              <a:t>Politiky, které neberou v potaz behaviorální poznatky, mohou být neefektivní</a:t>
            </a:r>
          </a:p>
          <a:p>
            <a:pPr lvl="1"/>
            <a:r>
              <a:rPr lang="cs-CZ" dirty="0"/>
              <a:t>Nemůžeme si dovolit „</a:t>
            </a:r>
            <a:r>
              <a:rPr lang="cs-CZ" i="1" dirty="0"/>
              <a:t>business as </a:t>
            </a:r>
            <a:r>
              <a:rPr lang="cs-CZ" i="1" dirty="0" err="1"/>
              <a:t>usual</a:t>
            </a:r>
            <a:r>
              <a:rPr lang="cs-CZ" i="1" dirty="0"/>
              <a:t>“</a:t>
            </a:r>
            <a:r>
              <a:rPr lang="cs-CZ" dirty="0"/>
              <a:t> v kontextu stárnutí, klimatické změny, pandemie</a:t>
            </a:r>
            <a:endParaRPr lang="cs-CZ" i="1" dirty="0"/>
          </a:p>
          <a:p>
            <a:pPr>
              <a:lnSpc>
                <a:spcPct val="100000"/>
              </a:lnSpc>
            </a:pPr>
            <a:endParaRPr lang="cs-CZ" sz="1800" dirty="0"/>
          </a:p>
          <a:p>
            <a:pPr>
              <a:lnSpc>
                <a:spcPct val="100000"/>
              </a:lnSpc>
            </a:pPr>
            <a:r>
              <a:rPr lang="cs-CZ" sz="2400" dirty="0"/>
              <a:t>Dopředu nevíme, jaká politika bude fungovat – experiment je levný způsob, jak to zjistit</a:t>
            </a:r>
          </a:p>
          <a:p>
            <a:pPr>
              <a:lnSpc>
                <a:spcPct val="100000"/>
              </a:lnSpc>
            </a:pPr>
            <a:endParaRPr lang="cs-CZ" sz="1800" dirty="0"/>
          </a:p>
          <a:p>
            <a:pPr>
              <a:lnSpc>
                <a:spcPct val="100000"/>
              </a:lnSpc>
            </a:pPr>
            <a:r>
              <a:rPr lang="cs-CZ" sz="2400" dirty="0"/>
              <a:t>Poznatky o chování jako další podklad pro rozhodování na základě empirických výzkumů a pozorování (</a:t>
            </a:r>
            <a:r>
              <a:rPr lang="cs-CZ" sz="2400" i="1" dirty="0"/>
              <a:t>evidence </a:t>
            </a:r>
            <a:r>
              <a:rPr lang="cs-CZ" sz="2400" i="1" dirty="0" err="1"/>
              <a:t>based</a:t>
            </a:r>
            <a:r>
              <a:rPr lang="cs-CZ" sz="2400" i="1" dirty="0"/>
              <a:t> </a:t>
            </a:r>
            <a:r>
              <a:rPr lang="cs-CZ" sz="2400" i="1" dirty="0" err="1"/>
              <a:t>policy</a:t>
            </a:r>
            <a:r>
              <a:rPr lang="cs-CZ" sz="2400" dirty="0"/>
              <a:t>)</a:t>
            </a:r>
          </a:p>
          <a:p>
            <a:pPr>
              <a:lnSpc>
                <a:spcPct val="100000"/>
              </a:lnSpc>
            </a:pPr>
            <a:endParaRPr lang="cs-CZ" sz="1600" dirty="0"/>
          </a:p>
          <a:p>
            <a:pPr>
              <a:lnSpc>
                <a:spcPct val="100000"/>
              </a:lnSpc>
            </a:pPr>
            <a:r>
              <a:rPr lang="cs-CZ" sz="2400" dirty="0"/>
              <a:t>Méně ideologická politika</a:t>
            </a:r>
          </a:p>
          <a:p>
            <a:pPr>
              <a:lnSpc>
                <a:spcPct val="100000"/>
              </a:lnSpc>
            </a:pPr>
            <a:endParaRPr lang="en-US" sz="2000" dirty="0"/>
          </a:p>
          <a:p>
            <a:r>
              <a:rPr lang="cs-CZ" sz="2400" dirty="0"/>
              <a:t>Experiment a RCT je tradiční metoda v businessu</a:t>
            </a:r>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117613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0221C-A5C3-429D-B0A1-33E99B5992AF}"/>
              </a:ext>
            </a:extLst>
          </p:cNvPr>
          <p:cNvSpPr>
            <a:spLocks noGrp="1"/>
          </p:cNvSpPr>
          <p:nvPr>
            <p:ph type="title"/>
          </p:nvPr>
        </p:nvSpPr>
        <p:spPr/>
        <p:txBody>
          <a:bodyPr/>
          <a:lstStyle/>
          <a:p>
            <a:r>
              <a:rPr lang="cs-CZ" dirty="0"/>
              <a:t>Jak lze BVP aplikovat pro </a:t>
            </a:r>
            <a:r>
              <a:rPr lang="en-US" dirty="0"/>
              <a:t>policy-making?</a:t>
            </a:r>
            <a:endParaRPr lang="cs-CZ" dirty="0"/>
          </a:p>
        </p:txBody>
      </p:sp>
      <p:sp>
        <p:nvSpPr>
          <p:cNvPr id="3" name="Zástupný obsah 2">
            <a:extLst>
              <a:ext uri="{FF2B5EF4-FFF2-40B4-BE49-F238E27FC236}">
                <a16:creationId xmlns:a16="http://schemas.microsoft.com/office/drawing/2014/main" id="{6A91093B-135D-40D5-B7F4-190888CE9A21}"/>
              </a:ext>
            </a:extLst>
          </p:cNvPr>
          <p:cNvSpPr>
            <a:spLocks noGrp="1"/>
          </p:cNvSpPr>
          <p:nvPr>
            <p:ph idx="1"/>
          </p:nvPr>
        </p:nvSpPr>
        <p:spPr>
          <a:xfrm>
            <a:off x="838200" y="1825625"/>
            <a:ext cx="10515600" cy="4667250"/>
          </a:xfrm>
        </p:spPr>
        <p:txBody>
          <a:bodyPr>
            <a:normAutofit/>
          </a:bodyPr>
          <a:lstStyle/>
          <a:p>
            <a:pPr marL="0" indent="0">
              <a:buNone/>
            </a:pPr>
            <a:r>
              <a:rPr lang="cs-CZ" dirty="0"/>
              <a:t>(i) Napomáhá formulaci politiky v přípravné fázi</a:t>
            </a:r>
            <a:endParaRPr lang="en-US" dirty="0"/>
          </a:p>
          <a:p>
            <a:pPr lvl="1"/>
            <a:r>
              <a:rPr lang="cs-CZ" dirty="0"/>
              <a:t>P</a:t>
            </a:r>
            <a:r>
              <a:rPr lang="en-US" dirty="0" err="1"/>
              <a:t>olicy</a:t>
            </a:r>
            <a:r>
              <a:rPr lang="en-US" dirty="0"/>
              <a:t>-make</a:t>
            </a:r>
            <a:r>
              <a:rPr lang="cs-CZ" dirty="0" err="1"/>
              <a:t>ři</a:t>
            </a:r>
            <a:r>
              <a:rPr lang="cs-CZ" dirty="0"/>
              <a:t> lépe rozumí lidskému chování a potenciálním reakcím (</a:t>
            </a:r>
            <a:r>
              <a:rPr lang="cs-CZ" dirty="0" err="1"/>
              <a:t>pre-testing</a:t>
            </a:r>
            <a:r>
              <a:rPr lang="cs-CZ" dirty="0"/>
              <a:t>)</a:t>
            </a:r>
            <a:endParaRPr lang="en-US" dirty="0"/>
          </a:p>
          <a:p>
            <a:pPr lvl="1"/>
            <a:r>
              <a:rPr lang="cs-CZ" dirty="0"/>
              <a:t>Je možno zvažovat bez ohledu na konkrétní nástroj veřejné </a:t>
            </a:r>
            <a:r>
              <a:rPr lang="cs-CZ" dirty="0" err="1"/>
              <a:t>politky</a:t>
            </a:r>
            <a:endParaRPr lang="cs-CZ" dirty="0"/>
          </a:p>
          <a:p>
            <a:pPr marL="0" indent="0">
              <a:buNone/>
            </a:pPr>
            <a:r>
              <a:rPr lang="cs-CZ" dirty="0"/>
              <a:t>(</a:t>
            </a:r>
            <a:r>
              <a:rPr lang="cs-CZ" dirty="0" err="1"/>
              <a:t>ii</a:t>
            </a:r>
            <a:r>
              <a:rPr lang="cs-CZ" dirty="0"/>
              <a:t>) Přispívá k lepší regulaci</a:t>
            </a:r>
            <a:endParaRPr lang="en-US" dirty="0"/>
          </a:p>
          <a:p>
            <a:pPr lvl="1"/>
            <a:r>
              <a:rPr lang="cs-CZ" dirty="0"/>
              <a:t>Odhad reakce občanů na zvolenou politiku</a:t>
            </a:r>
            <a:endParaRPr lang="en-US" dirty="0"/>
          </a:p>
          <a:p>
            <a:pPr lvl="1"/>
            <a:r>
              <a:rPr lang="cs-CZ" dirty="0"/>
              <a:t>Včlenění behaviorálních poznatků do navrhovaných politik (</a:t>
            </a:r>
            <a:r>
              <a:rPr lang="cs-CZ" i="1" dirty="0" err="1"/>
              <a:t>policy</a:t>
            </a:r>
            <a:r>
              <a:rPr lang="cs-CZ" i="1" dirty="0"/>
              <a:t> </a:t>
            </a:r>
            <a:r>
              <a:rPr lang="cs-CZ" i="1" dirty="0" err="1"/>
              <a:t>solutions</a:t>
            </a:r>
            <a:r>
              <a:rPr lang="cs-CZ" dirty="0"/>
              <a:t>)</a:t>
            </a:r>
            <a:endParaRPr lang="en-US" dirty="0"/>
          </a:p>
          <a:p>
            <a:pPr lvl="1"/>
            <a:r>
              <a:rPr lang="cs-CZ" dirty="0"/>
              <a:t>Sázkou na „nevhodné“</a:t>
            </a:r>
            <a:r>
              <a:rPr lang="en-US" dirty="0" err="1"/>
              <a:t>marketin</a:t>
            </a:r>
            <a:r>
              <a:rPr lang="cs-CZ" dirty="0" err="1"/>
              <a:t>gové</a:t>
            </a:r>
            <a:r>
              <a:rPr lang="cs-CZ" dirty="0"/>
              <a:t> praktiky</a:t>
            </a:r>
            <a:endParaRPr lang="en-US" sz="2800" dirty="0"/>
          </a:p>
          <a:p>
            <a:pPr marL="0" indent="0">
              <a:buNone/>
            </a:pPr>
            <a:r>
              <a:rPr lang="cs-CZ" dirty="0"/>
              <a:t>(</a:t>
            </a:r>
            <a:r>
              <a:rPr lang="cs-CZ" dirty="0" err="1"/>
              <a:t>iii</a:t>
            </a:r>
            <a:r>
              <a:rPr lang="cs-CZ" dirty="0"/>
              <a:t>) Lidé mohou být </a:t>
            </a:r>
            <a:r>
              <a:rPr lang="cs-CZ" i="1" dirty="0"/>
              <a:t>postrčeni </a:t>
            </a:r>
            <a:r>
              <a:rPr lang="cs-CZ" dirty="0"/>
              <a:t>k žádoucímu chování (</a:t>
            </a:r>
            <a:r>
              <a:rPr lang="cs-CZ" i="1" dirty="0" err="1"/>
              <a:t>nudge</a:t>
            </a:r>
            <a:r>
              <a:rPr lang="cs-CZ" dirty="0"/>
              <a:t>)</a:t>
            </a:r>
            <a:endParaRPr lang="en-US" dirty="0"/>
          </a:p>
          <a:p>
            <a:pPr lvl="1"/>
            <a:r>
              <a:rPr lang="cs-CZ" dirty="0"/>
              <a:t>Lze změnit chování lidí bez změny jejich myšlení</a:t>
            </a:r>
            <a:endParaRPr lang="en-US" dirty="0"/>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90936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000-B5DD-8BCC-1223-C072E0E28FA1}"/>
              </a:ext>
            </a:extLst>
          </p:cNvPr>
          <p:cNvSpPr>
            <a:spLocks noGrp="1"/>
          </p:cNvSpPr>
          <p:nvPr>
            <p:ph type="title"/>
          </p:nvPr>
        </p:nvSpPr>
        <p:spPr/>
        <p:txBody>
          <a:bodyPr/>
          <a:lstStyle/>
          <a:p>
            <a:r>
              <a:rPr lang="cs-CZ" dirty="0" err="1"/>
              <a:t>Nudge</a:t>
            </a:r>
            <a:r>
              <a:rPr lang="cs-CZ" dirty="0"/>
              <a:t> neboli „šťouch“</a:t>
            </a:r>
          </a:p>
        </p:txBody>
      </p:sp>
      <p:sp>
        <p:nvSpPr>
          <p:cNvPr id="3" name="Content Placeholder 2">
            <a:extLst>
              <a:ext uri="{FF2B5EF4-FFF2-40B4-BE49-F238E27FC236}">
                <a16:creationId xmlns:a16="http://schemas.microsoft.com/office/drawing/2014/main" id="{19125D36-BB7E-BA70-8CD2-DCA5636C4673}"/>
              </a:ext>
            </a:extLst>
          </p:cNvPr>
          <p:cNvSpPr>
            <a:spLocks noGrp="1"/>
          </p:cNvSpPr>
          <p:nvPr>
            <p:ph idx="1"/>
          </p:nvPr>
        </p:nvSpPr>
        <p:spPr>
          <a:xfrm>
            <a:off x="720000" y="1692002"/>
            <a:ext cx="5633666" cy="4850200"/>
          </a:xfrm>
        </p:spPr>
        <p:txBody>
          <a:bodyPr/>
          <a:lstStyle/>
          <a:p>
            <a:pPr marL="271463" indent="-263525">
              <a:lnSpc>
                <a:spcPct val="100000"/>
              </a:lnSpc>
              <a:spcBef>
                <a:spcPts val="600"/>
              </a:spcBef>
              <a:spcAft>
                <a:spcPts val="600"/>
              </a:spcAft>
              <a:buFont typeface="Wingdings" pitchFamily="2" charset="2"/>
              <a:buChar char="§"/>
            </a:pPr>
            <a:r>
              <a:rPr lang="cs-CZ" sz="1800" dirty="0"/>
              <a:t>jde o nepřímé podněty, které předvídatelně mění chování a rozhodování jednotlivců nebo skupin</a:t>
            </a:r>
          </a:p>
          <a:p>
            <a:pPr marL="271463" indent="-263525">
              <a:lnSpc>
                <a:spcPct val="100000"/>
              </a:lnSpc>
              <a:spcBef>
                <a:spcPts val="600"/>
              </a:spcBef>
              <a:spcAft>
                <a:spcPts val="600"/>
              </a:spcAft>
              <a:buFont typeface="Wingdings" pitchFamily="2" charset="2"/>
              <a:buChar char="§"/>
            </a:pPr>
            <a:r>
              <a:rPr lang="cs-CZ" sz="1800" dirty="0"/>
              <a:t>podstatou je vytvářet podněty/šťouchy, které směřují jednotlivce k lepším rozhodnutím</a:t>
            </a:r>
          </a:p>
          <a:p>
            <a:pPr marL="271463" indent="-263525">
              <a:lnSpc>
                <a:spcPct val="100000"/>
              </a:lnSpc>
              <a:spcBef>
                <a:spcPts val="600"/>
              </a:spcBef>
              <a:spcAft>
                <a:spcPts val="600"/>
              </a:spcAft>
              <a:buFont typeface="Wingdings" pitchFamily="2" charset="2"/>
              <a:buChar char="§"/>
            </a:pPr>
            <a:r>
              <a:rPr lang="cs-CZ" sz="1800" dirty="0"/>
              <a:t>Principy: </a:t>
            </a:r>
          </a:p>
          <a:p>
            <a:pPr marL="523463" lvl="1" indent="-263525">
              <a:spcBef>
                <a:spcPts val="600"/>
              </a:spcBef>
              <a:spcAft>
                <a:spcPts val="600"/>
              </a:spcAft>
              <a:buFont typeface="Wingdings" pitchFamily="2" charset="2"/>
              <a:buChar char="§"/>
            </a:pPr>
            <a:r>
              <a:rPr lang="cs-CZ" sz="1600" dirty="0"/>
              <a:t>inspiruje, nikoli nutí nebo manipuluje</a:t>
            </a:r>
          </a:p>
          <a:p>
            <a:pPr marL="523463" lvl="1" indent="-263525">
              <a:spcBef>
                <a:spcPts val="600"/>
              </a:spcBef>
              <a:spcAft>
                <a:spcPts val="600"/>
              </a:spcAft>
              <a:buFont typeface="Wingdings" pitchFamily="2" charset="2"/>
              <a:buChar char="§"/>
            </a:pPr>
            <a:r>
              <a:rPr lang="cs-CZ" sz="1600" dirty="0"/>
              <a:t>pomáhá a přináší výhody</a:t>
            </a:r>
          </a:p>
          <a:p>
            <a:pPr marL="523463" lvl="1" indent="-263525">
              <a:spcBef>
                <a:spcPts val="600"/>
              </a:spcBef>
              <a:spcAft>
                <a:spcPts val="600"/>
              </a:spcAft>
              <a:buFont typeface="Wingdings" pitchFamily="2" charset="2"/>
              <a:buChar char="§"/>
            </a:pPr>
            <a:r>
              <a:rPr lang="cs-CZ" sz="1600" dirty="0"/>
              <a:t>rozšiřuje pole možností, ale neodstraňuje méně životaschopné možnosti</a:t>
            </a:r>
          </a:p>
          <a:p>
            <a:pPr marL="523463" lvl="1" indent="-263525">
              <a:spcBef>
                <a:spcPts val="600"/>
              </a:spcBef>
              <a:spcAft>
                <a:spcPts val="600"/>
              </a:spcAft>
              <a:buFont typeface="Wingdings" pitchFamily="2" charset="2"/>
              <a:buChar char="§"/>
            </a:pPr>
            <a:r>
              <a:rPr lang="cs-CZ" sz="1600" dirty="0"/>
              <a:t>neporušuje svobodu volby a ponechává prostor pro chyby. </a:t>
            </a:r>
          </a:p>
          <a:p>
            <a:pPr marL="523463" lvl="1" indent="-263525">
              <a:spcBef>
                <a:spcPts val="600"/>
              </a:spcBef>
              <a:spcAft>
                <a:spcPts val="600"/>
              </a:spcAft>
              <a:buFont typeface="Wingdings" pitchFamily="2" charset="2"/>
              <a:buChar char="§"/>
            </a:pPr>
            <a:r>
              <a:rPr lang="cs-CZ" sz="1600" dirty="0"/>
              <a:t>cílem je pomoci vyřešit problém</a:t>
            </a:r>
          </a:p>
          <a:p>
            <a:pPr marL="523463" lvl="1" indent="-263525">
              <a:spcBef>
                <a:spcPts val="600"/>
              </a:spcBef>
              <a:spcAft>
                <a:spcPts val="600"/>
              </a:spcAft>
              <a:buFont typeface="Wingdings" pitchFamily="2" charset="2"/>
              <a:buChar char="§"/>
            </a:pPr>
            <a:r>
              <a:rPr lang="cs-CZ" sz="1600" dirty="0"/>
              <a:t>usnadňuje správnou akci, princip „jednoho kliknutí“ </a:t>
            </a:r>
          </a:p>
          <a:p>
            <a:pPr marL="523463" lvl="1" indent="-263525">
              <a:spcBef>
                <a:spcPts val="600"/>
              </a:spcBef>
              <a:spcAft>
                <a:spcPts val="600"/>
              </a:spcAft>
              <a:buFont typeface="Wingdings" pitchFamily="2" charset="2"/>
              <a:buChar char="§"/>
            </a:pPr>
            <a:endParaRPr lang="cs-CZ" sz="1000" dirty="0"/>
          </a:p>
        </p:txBody>
      </p:sp>
      <p:pic>
        <p:nvPicPr>
          <p:cNvPr id="8196" name="Picture 4" descr="What's a green nudge? - The Behaviouralist">
            <a:extLst>
              <a:ext uri="{FF2B5EF4-FFF2-40B4-BE49-F238E27FC236}">
                <a16:creationId xmlns:a16="http://schemas.microsoft.com/office/drawing/2014/main" id="{04AED62C-EC7D-6D19-11C3-9F79E333D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013" y="0"/>
            <a:ext cx="5487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a:extLst>
              <a:ext uri="{FF2B5EF4-FFF2-40B4-BE49-F238E27FC236}">
                <a16:creationId xmlns:a16="http://schemas.microsoft.com/office/drawing/2014/main" id="{BA847AC0-9394-38CA-B542-E38595A49FF2}"/>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125899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000-B5DD-8BCC-1223-C072E0E28FA1}"/>
              </a:ext>
            </a:extLst>
          </p:cNvPr>
          <p:cNvSpPr>
            <a:spLocks noGrp="1"/>
          </p:cNvSpPr>
          <p:nvPr>
            <p:ph type="title"/>
          </p:nvPr>
        </p:nvSpPr>
        <p:spPr/>
        <p:txBody>
          <a:bodyPr/>
          <a:lstStyle/>
          <a:p>
            <a:r>
              <a:rPr lang="cs-CZ" dirty="0" err="1"/>
              <a:t>Nudge</a:t>
            </a:r>
            <a:endParaRPr lang="cs-CZ" dirty="0"/>
          </a:p>
        </p:txBody>
      </p:sp>
      <p:sp>
        <p:nvSpPr>
          <p:cNvPr id="3" name="Content Placeholder 2">
            <a:extLst>
              <a:ext uri="{FF2B5EF4-FFF2-40B4-BE49-F238E27FC236}">
                <a16:creationId xmlns:a16="http://schemas.microsoft.com/office/drawing/2014/main" id="{19125D36-BB7E-BA70-8CD2-DCA5636C4673}"/>
              </a:ext>
            </a:extLst>
          </p:cNvPr>
          <p:cNvSpPr>
            <a:spLocks noGrp="1"/>
          </p:cNvSpPr>
          <p:nvPr>
            <p:ph idx="1"/>
          </p:nvPr>
        </p:nvSpPr>
        <p:spPr>
          <a:xfrm>
            <a:off x="720000" y="1692002"/>
            <a:ext cx="5624239" cy="3841532"/>
          </a:xfrm>
        </p:spPr>
        <p:txBody>
          <a:bodyPr anchor="ctr"/>
          <a:lstStyle/>
          <a:p>
            <a:pPr marL="225425" indent="-217488">
              <a:lnSpc>
                <a:spcPct val="100000"/>
              </a:lnSpc>
              <a:spcBef>
                <a:spcPts val="600"/>
              </a:spcBef>
              <a:spcAft>
                <a:spcPts val="600"/>
              </a:spcAft>
              <a:buFont typeface="Wingdings" pitchFamily="2" charset="2"/>
              <a:buChar char="§"/>
            </a:pPr>
            <a:r>
              <a:rPr lang="cs-CZ" sz="1800" dirty="0"/>
              <a:t>namísto nucení (příkazy, zákazy) lidí dělat něco, co nechtějí, je jemně postrčíme k volbě lepších variant chování </a:t>
            </a:r>
          </a:p>
          <a:p>
            <a:pPr marL="225425" indent="-217488">
              <a:lnSpc>
                <a:spcPct val="100000"/>
              </a:lnSpc>
              <a:spcBef>
                <a:spcPts val="600"/>
              </a:spcBef>
              <a:spcAft>
                <a:spcPts val="600"/>
              </a:spcAft>
              <a:buFont typeface="Wingdings" pitchFamily="2" charset="2"/>
              <a:buChar char="§"/>
            </a:pPr>
            <a:r>
              <a:rPr lang="cs-CZ" sz="1800" dirty="0"/>
              <a:t>postrčení je realizováno pomocí změny toho, jak jsou varianty chování prezentovány </a:t>
            </a:r>
            <a:r>
              <a:rPr lang="cs-CZ" sz="1800" i="1" dirty="0"/>
              <a:t>(</a:t>
            </a:r>
            <a:r>
              <a:rPr lang="cs-CZ" sz="1800" i="1" dirty="0" err="1"/>
              <a:t>choice</a:t>
            </a:r>
            <a:r>
              <a:rPr lang="cs-CZ" sz="1800" i="1" dirty="0"/>
              <a:t> </a:t>
            </a:r>
            <a:r>
              <a:rPr lang="cs-CZ" sz="1800" i="1" dirty="0" err="1"/>
              <a:t>architecture</a:t>
            </a:r>
            <a:endParaRPr lang="cs-CZ" sz="1800" i="1" dirty="0"/>
          </a:p>
          <a:p>
            <a:pPr marL="225425" indent="-217488">
              <a:lnSpc>
                <a:spcPct val="100000"/>
              </a:lnSpc>
              <a:spcBef>
                <a:spcPts val="600"/>
              </a:spcBef>
              <a:spcAft>
                <a:spcPts val="600"/>
              </a:spcAft>
              <a:buFont typeface="Wingdings" pitchFamily="2" charset="2"/>
              <a:buChar char="§"/>
            </a:pPr>
            <a:r>
              <a:rPr lang="cs-CZ" sz="1800" dirty="0"/>
              <a:t>Vychází z využití heuristik a default pro dosažení cílů veřejných politik (zdravé jídlo, pisoáry, dopisy…)</a:t>
            </a:r>
          </a:p>
          <a:p>
            <a:pPr marL="225425" indent="-217488">
              <a:lnSpc>
                <a:spcPct val="100000"/>
              </a:lnSpc>
              <a:spcBef>
                <a:spcPts val="600"/>
              </a:spcBef>
              <a:spcAft>
                <a:spcPts val="600"/>
              </a:spcAft>
              <a:buFont typeface="Wingdings" pitchFamily="2" charset="2"/>
              <a:buChar char="§"/>
            </a:pPr>
            <a:endParaRPr lang="cs-CZ" sz="1800" i="1" dirty="0"/>
          </a:p>
        </p:txBody>
      </p:sp>
      <p:pic>
        <p:nvPicPr>
          <p:cNvPr id="10242" name="Picture 2" descr="Nudge: Improving Decisions About Health, Wealth, and Happiness: Thaler,  Richard H., Sunstein, Cass R.: 8580001056876: Amazon.com: Books">
            <a:extLst>
              <a:ext uri="{FF2B5EF4-FFF2-40B4-BE49-F238E27FC236}">
                <a16:creationId xmlns:a16="http://schemas.microsoft.com/office/drawing/2014/main" id="{16E052D2-CF92-9421-B627-D995F1E30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013" y="0"/>
            <a:ext cx="4471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39CEAA-CA51-FF32-AFC1-2A7FE8C67C0F}"/>
              </a:ext>
            </a:extLst>
          </p:cNvPr>
          <p:cNvSpPr txBox="1"/>
          <p:nvPr/>
        </p:nvSpPr>
        <p:spPr>
          <a:xfrm>
            <a:off x="720000" y="5686546"/>
            <a:ext cx="7286920" cy="269241"/>
          </a:xfrm>
          <a:prstGeom prst="rect">
            <a:avLst/>
          </a:prstGeom>
          <a:noFill/>
          <a:ln>
            <a:noFill/>
          </a:ln>
        </p:spPr>
        <p:txBody>
          <a:bodyPr wrap="square" rtlCol="0">
            <a:spAutoFit/>
          </a:bodyPr>
          <a:lstStyle/>
          <a:p>
            <a:pPr>
              <a:lnSpc>
                <a:spcPct val="114000"/>
              </a:lnSpc>
              <a:spcBef>
                <a:spcPts val="0"/>
              </a:spcBef>
              <a:buClr>
                <a:schemeClr val="tx2"/>
              </a:buClr>
              <a:buSzPct val="100000"/>
            </a:pPr>
            <a:r>
              <a:rPr lang="en-GB" sz="1100" kern="0" dirty="0">
                <a:latin typeface="+mn-lt"/>
              </a:rPr>
              <a:t>Thaler, R. H., &amp; Sunstein, C. R. (2009). </a:t>
            </a:r>
            <a:r>
              <a:rPr lang="en-GB" sz="1100" i="1" kern="0" dirty="0">
                <a:latin typeface="+mn-lt"/>
              </a:rPr>
              <a:t>Nudge (</a:t>
            </a:r>
            <a:r>
              <a:rPr lang="en-GB" sz="1100" i="1" kern="0" dirty="0" err="1">
                <a:latin typeface="+mn-lt"/>
              </a:rPr>
              <a:t>šťouch</a:t>
            </a:r>
            <a:r>
              <a:rPr lang="en-GB" sz="1100" i="1" kern="0" dirty="0">
                <a:latin typeface="+mn-lt"/>
              </a:rPr>
              <a:t>).</a:t>
            </a:r>
            <a:r>
              <a:rPr lang="en-GB" sz="1100" kern="0" dirty="0">
                <a:latin typeface="+mn-lt"/>
              </a:rPr>
              <a:t> / </a:t>
            </a:r>
            <a:r>
              <a:rPr lang="en-GB" sz="1100" kern="0" dirty="0" err="1">
                <a:latin typeface="+mn-lt"/>
              </a:rPr>
              <a:t>angl.</a:t>
            </a:r>
            <a:r>
              <a:rPr lang="en-GB" sz="1100" kern="0" dirty="0">
                <a:latin typeface="+mn-lt"/>
              </a:rPr>
              <a:t> Thaler, R. H., &amp; Sunstein, C. R. (2009). </a:t>
            </a:r>
            <a:r>
              <a:rPr lang="en-GB" sz="1100" i="1" kern="0" dirty="0">
                <a:latin typeface="+mn-lt"/>
              </a:rPr>
              <a:t>Nudge.</a:t>
            </a:r>
            <a:r>
              <a:rPr lang="en-GB" sz="1100" kern="0" dirty="0">
                <a:latin typeface="+mn-lt"/>
              </a:rPr>
              <a:t> </a:t>
            </a:r>
            <a:endParaRPr lang="cs-CZ" sz="1100" kern="0" dirty="0" err="1">
              <a:latin typeface="+mn-lt"/>
            </a:endParaRPr>
          </a:p>
        </p:txBody>
      </p:sp>
      <p:pic>
        <p:nvPicPr>
          <p:cNvPr id="7" name="Graphic 6" descr="Open book outline">
            <a:extLst>
              <a:ext uri="{FF2B5EF4-FFF2-40B4-BE49-F238E27FC236}">
                <a16:creationId xmlns:a16="http://schemas.microsoft.com/office/drawing/2014/main" id="{BD7FF964-B190-BBD4-7E91-81E64B1233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308" y="5659878"/>
            <a:ext cx="322579" cy="322579"/>
          </a:xfrm>
          <a:prstGeom prst="rect">
            <a:avLst/>
          </a:prstGeom>
        </p:spPr>
      </p:pic>
      <p:sp>
        <p:nvSpPr>
          <p:cNvPr id="4" name="Zástupný symbol pro zápatí 3">
            <a:extLst>
              <a:ext uri="{FF2B5EF4-FFF2-40B4-BE49-F238E27FC236}">
                <a16:creationId xmlns:a16="http://schemas.microsoft.com/office/drawing/2014/main" id="{05FF3EF9-27D2-4222-7E92-E35AB8EBD68B}"/>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1380422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E97B-477F-8394-24BA-F6023E7F0937}"/>
              </a:ext>
            </a:extLst>
          </p:cNvPr>
          <p:cNvSpPr>
            <a:spLocks noGrp="1"/>
          </p:cNvSpPr>
          <p:nvPr>
            <p:ph type="title"/>
          </p:nvPr>
        </p:nvSpPr>
        <p:spPr/>
        <p:txBody>
          <a:bodyPr/>
          <a:lstStyle/>
          <a:p>
            <a:r>
              <a:rPr lang="cs-CZ" dirty="0" err="1"/>
              <a:t>Nudge</a:t>
            </a:r>
            <a:r>
              <a:rPr lang="cs-CZ" dirty="0"/>
              <a:t> ve veřejném prostoru</a:t>
            </a:r>
          </a:p>
        </p:txBody>
      </p:sp>
      <p:pic>
        <p:nvPicPr>
          <p:cNvPr id="9218" name="Picture 2" descr="Ballot bins in UK is used as a nudge to stop people from littering">
            <a:extLst>
              <a:ext uri="{FF2B5EF4-FFF2-40B4-BE49-F238E27FC236}">
                <a16:creationId xmlns:a16="http://schemas.microsoft.com/office/drawing/2014/main" id="{41C25EC1-EB64-DA54-CDA0-FD7C2103A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84" y="1582715"/>
            <a:ext cx="4455916" cy="396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C5A83C-3A29-5BC2-98A8-06CB486A411E}"/>
              </a:ext>
            </a:extLst>
          </p:cNvPr>
          <p:cNvSpPr txBox="1"/>
          <p:nvPr/>
        </p:nvSpPr>
        <p:spPr>
          <a:xfrm>
            <a:off x="-116284" y="5953854"/>
            <a:ext cx="12308284" cy="553998"/>
          </a:xfrm>
          <a:prstGeom prst="rect">
            <a:avLst/>
          </a:prstGeom>
          <a:noFill/>
        </p:spPr>
        <p:txBody>
          <a:bodyPr wrap="square">
            <a:spAutoFit/>
          </a:bodyPr>
          <a:lstStyle/>
          <a:p>
            <a:pPr algn="ctr"/>
            <a:r>
              <a:rPr lang="cs-CZ" sz="1800" dirty="0"/>
              <a:t>snížení množství nedopalků cigaret až o 73 % v Londýně</a:t>
            </a:r>
          </a:p>
          <a:p>
            <a:pPr algn="ctr"/>
            <a:r>
              <a:rPr lang="cs-CZ" sz="1200" dirty="0"/>
              <a:t>https://</a:t>
            </a:r>
            <a:r>
              <a:rPr lang="cs-CZ" sz="1200" dirty="0" err="1"/>
              <a:t>ballotbin.co.uk</a:t>
            </a:r>
            <a:r>
              <a:rPr lang="cs-CZ" sz="1200" dirty="0"/>
              <a:t>/</a:t>
            </a:r>
          </a:p>
        </p:txBody>
      </p:sp>
      <p:pic>
        <p:nvPicPr>
          <p:cNvPr id="9222" name="Picture 6">
            <a:extLst>
              <a:ext uri="{FF2B5EF4-FFF2-40B4-BE49-F238E27FC236}">
                <a16:creationId xmlns:a16="http://schemas.microsoft.com/office/drawing/2014/main" id="{CB06A914-B44E-20DF-541A-C13E08A89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584" y="1555055"/>
            <a:ext cx="3126311" cy="400167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D2D2DA65-2801-695E-B794-E747A8178B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7" r="8346"/>
          <a:stretch/>
        </p:blipFill>
        <p:spPr bwMode="auto">
          <a:xfrm>
            <a:off x="4340406" y="1582715"/>
            <a:ext cx="5364489" cy="396000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9FAC06D8-3559-6316-62EE-1F9D5D927158}"/>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545770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E97B-477F-8394-24BA-F6023E7F0937}"/>
              </a:ext>
            </a:extLst>
          </p:cNvPr>
          <p:cNvSpPr>
            <a:spLocks noGrp="1"/>
          </p:cNvSpPr>
          <p:nvPr>
            <p:ph type="title"/>
          </p:nvPr>
        </p:nvSpPr>
        <p:spPr/>
        <p:txBody>
          <a:bodyPr/>
          <a:lstStyle/>
          <a:p>
            <a:r>
              <a:rPr lang="cs-CZ" dirty="0" err="1"/>
              <a:t>Nudge</a:t>
            </a:r>
            <a:r>
              <a:rPr lang="cs-CZ" dirty="0"/>
              <a:t> ve veřejném prostoru</a:t>
            </a:r>
          </a:p>
        </p:txBody>
      </p:sp>
      <p:sp>
        <p:nvSpPr>
          <p:cNvPr id="8" name="TextBox 7">
            <a:extLst>
              <a:ext uri="{FF2B5EF4-FFF2-40B4-BE49-F238E27FC236}">
                <a16:creationId xmlns:a16="http://schemas.microsoft.com/office/drawing/2014/main" id="{8FC5A83C-3A29-5BC2-98A8-06CB486A411E}"/>
              </a:ext>
            </a:extLst>
          </p:cNvPr>
          <p:cNvSpPr txBox="1"/>
          <p:nvPr/>
        </p:nvSpPr>
        <p:spPr>
          <a:xfrm>
            <a:off x="-116284" y="5953854"/>
            <a:ext cx="12308284" cy="584775"/>
          </a:xfrm>
          <a:prstGeom prst="rect">
            <a:avLst/>
          </a:prstGeom>
          <a:noFill/>
        </p:spPr>
        <p:txBody>
          <a:bodyPr wrap="square">
            <a:spAutoFit/>
          </a:bodyPr>
          <a:lstStyle/>
          <a:p>
            <a:pPr algn="ctr"/>
            <a:r>
              <a:rPr lang="cs-CZ" sz="2000" dirty="0"/>
              <a:t>nárůst o 66% chodících po schodech</a:t>
            </a:r>
          </a:p>
          <a:p>
            <a:pPr algn="ctr"/>
            <a:r>
              <a:rPr lang="cs-CZ" sz="1200" dirty="0"/>
              <a:t>Piano </a:t>
            </a:r>
            <a:r>
              <a:rPr lang="cs-CZ" sz="1200" dirty="0" err="1"/>
              <a:t>Staircase</a:t>
            </a:r>
            <a:r>
              <a:rPr lang="cs-CZ" sz="1200" dirty="0"/>
              <a:t> - </a:t>
            </a:r>
            <a:r>
              <a:rPr lang="cs-CZ" sz="1200" dirty="0" err="1"/>
              <a:t>Odenplan</a:t>
            </a:r>
            <a:r>
              <a:rPr lang="cs-CZ" sz="1200" dirty="0"/>
              <a:t>, Stockholm</a:t>
            </a:r>
          </a:p>
        </p:txBody>
      </p:sp>
      <p:pic>
        <p:nvPicPr>
          <p:cNvPr id="12290" name="Picture 2" descr="Musical stairs at Odenplan subway station in Stockholm, Sweden">
            <a:extLst>
              <a:ext uri="{FF2B5EF4-FFF2-40B4-BE49-F238E27FC236}">
                <a16:creationId xmlns:a16="http://schemas.microsoft.com/office/drawing/2014/main" id="{C8C37A3E-5127-65ED-0EFE-C6553329C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6733"/>
            <a:ext cx="7044744" cy="39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iano stairs in Sweden is an example of Fun and Nudge theory">
            <a:extLst>
              <a:ext uri="{FF2B5EF4-FFF2-40B4-BE49-F238E27FC236}">
                <a16:creationId xmlns:a16="http://schemas.microsoft.com/office/drawing/2014/main" id="{A4A20B47-04A6-6403-14C1-A39F3E45B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208" y="1596733"/>
            <a:ext cx="7044744" cy="3962668"/>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76A56220-1418-7E84-6025-F9C8BC3B7CAF}"/>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101731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012A7-F854-4721-8B41-137F4BC9FE41}"/>
              </a:ext>
            </a:extLst>
          </p:cNvPr>
          <p:cNvSpPr>
            <a:spLocks noGrp="1"/>
          </p:cNvSpPr>
          <p:nvPr>
            <p:ph type="title"/>
          </p:nvPr>
        </p:nvSpPr>
        <p:spPr/>
        <p:txBody>
          <a:bodyPr/>
          <a:lstStyle/>
          <a:p>
            <a:r>
              <a:rPr lang="cs-CZ" dirty="0"/>
              <a:t>Aplikace </a:t>
            </a:r>
            <a:r>
              <a:rPr lang="cs-CZ" dirty="0" err="1"/>
              <a:t>Nudgingu</a:t>
            </a:r>
            <a:r>
              <a:rPr lang="cs-CZ" dirty="0"/>
              <a:t> ve veřejné politice</a:t>
            </a:r>
          </a:p>
        </p:txBody>
      </p:sp>
      <p:sp>
        <p:nvSpPr>
          <p:cNvPr id="3" name="Zástupný obsah 2">
            <a:extLst>
              <a:ext uri="{FF2B5EF4-FFF2-40B4-BE49-F238E27FC236}">
                <a16:creationId xmlns:a16="http://schemas.microsoft.com/office/drawing/2014/main" id="{BA65E396-8BBB-40CF-9896-16C74950F0DC}"/>
              </a:ext>
            </a:extLst>
          </p:cNvPr>
          <p:cNvSpPr>
            <a:spLocks noGrp="1"/>
          </p:cNvSpPr>
          <p:nvPr>
            <p:ph idx="1"/>
          </p:nvPr>
        </p:nvSpPr>
        <p:spPr>
          <a:xfrm>
            <a:off x="838200" y="1825625"/>
            <a:ext cx="4906384" cy="4351338"/>
          </a:xfrm>
        </p:spPr>
        <p:txBody>
          <a:bodyPr>
            <a:normAutofit/>
          </a:bodyPr>
          <a:lstStyle/>
          <a:p>
            <a:pPr marL="0" indent="0">
              <a:buNone/>
            </a:pPr>
            <a:r>
              <a:rPr lang="en-US" b="1" dirty="0"/>
              <a:t>UK tax letter </a:t>
            </a:r>
            <a:br>
              <a:rPr lang="cs-CZ" dirty="0"/>
            </a:br>
            <a:r>
              <a:rPr lang="cs-CZ" sz="2000" dirty="0"/>
              <a:t>Problém: Lidé neplatí daně včas</a:t>
            </a:r>
            <a:endParaRPr lang="en-US" sz="2000" dirty="0"/>
          </a:p>
          <a:p>
            <a:pPr marL="0" indent="0">
              <a:buNone/>
            </a:pPr>
            <a:r>
              <a:rPr lang="cs-CZ" sz="2000" dirty="0"/>
              <a:t>Navrhované řešení</a:t>
            </a:r>
            <a:r>
              <a:rPr lang="en-US" sz="2000" dirty="0"/>
              <a:t>: </a:t>
            </a:r>
            <a:r>
              <a:rPr lang="cs-CZ" sz="2000" dirty="0"/>
              <a:t>Změna textu dopisu (upomínky)</a:t>
            </a:r>
            <a:r>
              <a:rPr lang="en-US" sz="2000" dirty="0"/>
              <a:t> </a:t>
            </a:r>
          </a:p>
          <a:p>
            <a:pPr marL="0" indent="0">
              <a:buNone/>
            </a:pPr>
            <a:r>
              <a:rPr lang="cs-CZ" dirty="0"/>
              <a:t>Výsledky: </a:t>
            </a:r>
          </a:p>
          <a:p>
            <a:pPr marL="576000" lvl="1" indent="-108000"/>
            <a:r>
              <a:rPr lang="cs-CZ" dirty="0"/>
              <a:t>Podíl „platičů“ vzrostl o </a:t>
            </a:r>
            <a:r>
              <a:rPr lang="en-US" dirty="0"/>
              <a:t>15% </a:t>
            </a:r>
          </a:p>
          <a:p>
            <a:pPr marL="576000" lvl="1" indent="-108000"/>
            <a:r>
              <a:rPr lang="cs-CZ" dirty="0"/>
              <a:t>Náklady: 0</a:t>
            </a:r>
          </a:p>
          <a:p>
            <a:pPr marL="576000" lvl="1" indent="-108000"/>
            <a:r>
              <a:rPr lang="cs-CZ" dirty="0"/>
              <a:t>Přínosy</a:t>
            </a:r>
            <a:r>
              <a:rPr lang="en-US" dirty="0"/>
              <a:t>: 30 mil</a:t>
            </a:r>
            <a:r>
              <a:rPr lang="cs-CZ" dirty="0"/>
              <a:t>. </a:t>
            </a:r>
            <a:r>
              <a:rPr lang="en-US" dirty="0"/>
              <a:t>£ </a:t>
            </a:r>
            <a:r>
              <a:rPr lang="cs-CZ" dirty="0"/>
              <a:t>ročně</a:t>
            </a:r>
            <a:endParaRPr lang="en-US" dirty="0"/>
          </a:p>
          <a:p>
            <a:endParaRPr lang="cs-CZ" dirty="0"/>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pic>
        <p:nvPicPr>
          <p:cNvPr id="6" name="Obrázek 5">
            <a:extLst>
              <a:ext uri="{FF2B5EF4-FFF2-40B4-BE49-F238E27FC236}">
                <a16:creationId xmlns:a16="http://schemas.microsoft.com/office/drawing/2014/main" id="{29DF0CEB-ACE0-8FB6-CA85-E71ABE16F7D7}"/>
              </a:ext>
            </a:extLst>
          </p:cNvPr>
          <p:cNvPicPr>
            <a:picLocks noChangeAspect="1"/>
          </p:cNvPicPr>
          <p:nvPr/>
        </p:nvPicPr>
        <p:blipFill>
          <a:blip r:embed="rId3"/>
          <a:stretch>
            <a:fillRect/>
          </a:stretch>
        </p:blipFill>
        <p:spPr>
          <a:xfrm>
            <a:off x="5996654" y="1777594"/>
            <a:ext cx="5286691" cy="3844387"/>
          </a:xfrm>
          <a:prstGeom prst="rect">
            <a:avLst/>
          </a:prstGeom>
        </p:spPr>
      </p:pic>
    </p:spTree>
    <p:extLst>
      <p:ext uri="{BB962C8B-B14F-4D97-AF65-F5344CB8AC3E}">
        <p14:creationId xmlns:p14="http://schemas.microsoft.com/office/powerpoint/2010/main" val="365239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287D"/>
                </a:solidFill>
              </a:rPr>
              <a:t>Trust Game</a:t>
            </a:r>
            <a:endParaRPr lang="en-US" dirty="0">
              <a:solidFill>
                <a:srgbClr val="00287D"/>
              </a:solidFill>
            </a:endParaRPr>
          </a:p>
        </p:txBody>
      </p:sp>
      <p:sp>
        <p:nvSpPr>
          <p:cNvPr id="3" name="Zástupný symbol pro obsah 2"/>
          <p:cNvSpPr>
            <a:spLocks noGrp="1"/>
          </p:cNvSpPr>
          <p:nvPr>
            <p:ph idx="1"/>
          </p:nvPr>
        </p:nvSpPr>
        <p:spPr/>
        <p:txBody>
          <a:bodyPr/>
          <a:lstStyle/>
          <a:p>
            <a:r>
              <a:rPr lang="en-US" dirty="0"/>
              <a:t>Transfer from P</a:t>
            </a:r>
            <a:r>
              <a:rPr lang="cs-CZ" dirty="0" err="1"/>
              <a:t>layer</a:t>
            </a:r>
            <a:r>
              <a:rPr lang="cs-CZ" dirty="0"/>
              <a:t> </a:t>
            </a:r>
            <a:r>
              <a:rPr lang="en-US" dirty="0"/>
              <a:t>2 is often slightly below average transfer from P</a:t>
            </a:r>
            <a:r>
              <a:rPr lang="cs-CZ" dirty="0" err="1"/>
              <a:t>layer</a:t>
            </a:r>
            <a:r>
              <a:rPr lang="cs-CZ" dirty="0"/>
              <a:t> </a:t>
            </a:r>
            <a:r>
              <a:rPr lang="en-US" dirty="0"/>
              <a:t>1  </a:t>
            </a:r>
            <a:r>
              <a:rPr lang="en-US" sz="2000" dirty="0"/>
              <a:t>(Berg, </a:t>
            </a:r>
            <a:r>
              <a:rPr lang="en-US" sz="2000" dirty="0" err="1"/>
              <a:t>Dickhaut</a:t>
            </a:r>
            <a:r>
              <a:rPr lang="en-US" sz="2000" dirty="0"/>
              <a:t>, McCabe, 1995)</a:t>
            </a:r>
            <a:endParaRPr lang="en-US" dirty="0"/>
          </a:p>
          <a:p>
            <a:endParaRPr lang="cs-CZ" dirty="0"/>
          </a:p>
          <a:p>
            <a:r>
              <a:rPr lang="en-US" dirty="0"/>
              <a:t>60% of senders and 42% receivers are motivated by altruism</a:t>
            </a:r>
            <a:r>
              <a:rPr lang="en-US" sz="2000" dirty="0"/>
              <a:t> (Cox</a:t>
            </a:r>
            <a:r>
              <a:rPr lang="cs-CZ" sz="2000" dirty="0"/>
              <a:t> and Deck</a:t>
            </a:r>
            <a:r>
              <a:rPr lang="en-US" sz="2000" dirty="0"/>
              <a:t>, 200</a:t>
            </a:r>
            <a:r>
              <a:rPr lang="cs-CZ" sz="2000" dirty="0"/>
              <a:t>5</a:t>
            </a:r>
            <a:r>
              <a:rPr lang="en-US" sz="2000" dirty="0"/>
              <a:t>)</a:t>
            </a:r>
          </a:p>
          <a:p>
            <a:endParaRPr lang="cs-CZ" dirty="0">
              <a:solidFill>
                <a:srgbClr val="00287D"/>
              </a:solidFill>
            </a:endParaRPr>
          </a:p>
          <a:p>
            <a:r>
              <a:rPr lang="en-US" dirty="0">
                <a:solidFill>
                  <a:srgbClr val="00287D"/>
                </a:solidFill>
              </a:rPr>
              <a:t>reciprocity</a:t>
            </a:r>
            <a:r>
              <a:rPr lang="en-US" dirty="0"/>
              <a:t> is clearly present in the Trust Game </a:t>
            </a:r>
            <a:r>
              <a:rPr lang="en-US" sz="2000" dirty="0"/>
              <a:t>(</a:t>
            </a:r>
            <a:r>
              <a:rPr lang="en-US" sz="2000" dirty="0" err="1"/>
              <a:t>Charness</a:t>
            </a:r>
            <a:r>
              <a:rPr lang="en-US" sz="2000" dirty="0"/>
              <a:t> and </a:t>
            </a:r>
            <a:r>
              <a:rPr lang="en-US" sz="2000" dirty="0" err="1"/>
              <a:t>Haruvy</a:t>
            </a:r>
            <a:r>
              <a:rPr lang="en-US" sz="2000" dirty="0"/>
              <a:t>, 2002; </a:t>
            </a:r>
            <a:r>
              <a:rPr lang="en-US" sz="2000" dirty="0" err="1"/>
              <a:t>Gneezy</a:t>
            </a:r>
            <a:r>
              <a:rPr lang="en-US" sz="2000" dirty="0"/>
              <a:t>, </a:t>
            </a:r>
            <a:r>
              <a:rPr lang="en-US" sz="2000" dirty="0" err="1"/>
              <a:t>Guth</a:t>
            </a:r>
            <a:r>
              <a:rPr lang="en-US" sz="2000" dirty="0"/>
              <a:t> and </a:t>
            </a:r>
            <a:r>
              <a:rPr lang="en-US" sz="2000" dirty="0" err="1"/>
              <a:t>Verboven</a:t>
            </a:r>
            <a:r>
              <a:rPr lang="en-US" sz="2000" dirty="0"/>
              <a:t>, 2000)</a:t>
            </a:r>
          </a:p>
          <a:p>
            <a:endParaRPr lang="en-US" dirty="0"/>
          </a:p>
          <a:p>
            <a:endParaRPr lang="en-US" dirty="0"/>
          </a:p>
        </p:txBody>
      </p:sp>
      <p:sp>
        <p:nvSpPr>
          <p:cNvPr id="5" name="Zástupný symbol pro zápatí 4"/>
          <p:cNvSpPr>
            <a:spLocks noGrp="1"/>
          </p:cNvSpPr>
          <p:nvPr>
            <p:ph type="ftr" sz="quarter" idx="11"/>
          </p:nvPr>
        </p:nvSpPr>
        <p:spPr/>
        <p:txBody>
          <a:bodyPr/>
          <a:lstStyle/>
          <a:p>
            <a:r>
              <a:rPr lang="en-US"/>
              <a:t>MPV_VESO Behavioralni VE</a:t>
            </a:r>
          </a:p>
        </p:txBody>
      </p:sp>
    </p:spTree>
    <p:extLst>
      <p:ext uri="{BB962C8B-B14F-4D97-AF65-F5344CB8AC3E}">
        <p14:creationId xmlns:p14="http://schemas.microsoft.com/office/powerpoint/2010/main" val="3459845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BF50-8F5D-9262-41D0-E1AAE51C1546}"/>
              </a:ext>
            </a:extLst>
          </p:cNvPr>
          <p:cNvSpPr>
            <a:spLocks noGrp="1"/>
          </p:cNvSpPr>
          <p:nvPr>
            <p:ph type="title"/>
          </p:nvPr>
        </p:nvSpPr>
        <p:spPr/>
        <p:txBody>
          <a:bodyPr/>
          <a:lstStyle/>
          <a:p>
            <a:r>
              <a:rPr lang="cs-CZ" dirty="0"/>
              <a:t>Default </a:t>
            </a:r>
            <a:r>
              <a:rPr lang="cs-CZ" sz="3600" dirty="0"/>
              <a:t>(„výchozí nastavení)</a:t>
            </a:r>
            <a:endParaRPr lang="cs-CZ" dirty="0"/>
          </a:p>
        </p:txBody>
      </p:sp>
      <p:sp>
        <p:nvSpPr>
          <p:cNvPr id="3" name="Content Placeholder 2">
            <a:extLst>
              <a:ext uri="{FF2B5EF4-FFF2-40B4-BE49-F238E27FC236}">
                <a16:creationId xmlns:a16="http://schemas.microsoft.com/office/drawing/2014/main" id="{05DFFA6A-9842-3A3B-A124-81946BFDECF6}"/>
              </a:ext>
            </a:extLst>
          </p:cNvPr>
          <p:cNvSpPr>
            <a:spLocks noGrp="1"/>
          </p:cNvSpPr>
          <p:nvPr>
            <p:ph idx="1"/>
          </p:nvPr>
        </p:nvSpPr>
        <p:spPr>
          <a:xfrm>
            <a:off x="720000" y="1692002"/>
            <a:ext cx="6350103" cy="4139998"/>
          </a:xfrm>
        </p:spPr>
        <p:txBody>
          <a:bodyPr/>
          <a:lstStyle/>
          <a:p>
            <a:pPr>
              <a:buFont typeface="Wingdings" pitchFamily="2" charset="2"/>
              <a:buChar char="§"/>
            </a:pPr>
            <a:r>
              <a:rPr lang="cs-CZ" sz="1800" dirty="0"/>
              <a:t>přednastavené volby nebo stavy, které jsou automaticky aplikovány, pokud jednotlivec neudělá aktivní rozhodnutí</a:t>
            </a:r>
          </a:p>
          <a:p>
            <a:pPr>
              <a:buFont typeface="Wingdings" pitchFamily="2" charset="2"/>
              <a:buChar char="§"/>
            </a:pPr>
            <a:r>
              <a:rPr lang="cs-CZ" sz="1800" dirty="0"/>
              <a:t>může zjednodušit rozhodování a vést k prospěšným výsledkům</a:t>
            </a:r>
          </a:p>
          <a:p>
            <a:pPr>
              <a:buFont typeface="Wingdings" pitchFamily="2" charset="2"/>
              <a:buChar char="§"/>
            </a:pPr>
            <a:r>
              <a:rPr lang="cs-CZ" sz="1800" dirty="0"/>
              <a:t>někteří lidé mohou být proti vnucování výchozího nastavení a preferují větší kontrolu nad svými rozhodnutími</a:t>
            </a:r>
          </a:p>
          <a:p>
            <a:pPr>
              <a:buFont typeface="Wingdings" pitchFamily="2" charset="2"/>
              <a:buChar char="§"/>
            </a:pPr>
            <a:r>
              <a:rPr lang="cs-CZ" sz="1800" dirty="0"/>
              <a:t>často využívané v oblasti důchodového spoření, zdravotního pojištění, recyklace a dalších oblastech</a:t>
            </a:r>
          </a:p>
          <a:p>
            <a:pPr>
              <a:buFont typeface="Wingdings" pitchFamily="2" charset="2"/>
              <a:buChar char="§"/>
            </a:pPr>
            <a:endParaRPr lang="cs-CZ" sz="1800" dirty="0"/>
          </a:p>
          <a:p>
            <a:pPr>
              <a:buFont typeface="Wingdings" pitchFamily="2" charset="2"/>
              <a:buChar char="§"/>
            </a:pPr>
            <a:endParaRPr lang="cs-CZ" sz="1800" dirty="0"/>
          </a:p>
        </p:txBody>
      </p:sp>
      <p:pic>
        <p:nvPicPr>
          <p:cNvPr id="14338" name="Picture 2" descr="13. Nudge techniques | ICO">
            <a:extLst>
              <a:ext uri="{FF2B5EF4-FFF2-40B4-BE49-F238E27FC236}">
                <a16:creationId xmlns:a16="http://schemas.microsoft.com/office/drawing/2014/main" id="{B81142FE-E93E-368D-4389-3EACA63E6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209" y="188680"/>
            <a:ext cx="3288607" cy="1965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1938 German parliamentary election and referendum - Wikipedia">
            <a:extLst>
              <a:ext uri="{FF2B5EF4-FFF2-40B4-BE49-F238E27FC236}">
                <a16:creationId xmlns:a16="http://schemas.microsoft.com/office/drawing/2014/main" id="{A7A6F013-4923-5F2E-9853-6928C9CA9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945" y="2353453"/>
            <a:ext cx="2853820" cy="39953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ástupný symbol pro zápatí 3">
            <a:extLst>
              <a:ext uri="{FF2B5EF4-FFF2-40B4-BE49-F238E27FC236}">
                <a16:creationId xmlns:a16="http://schemas.microsoft.com/office/drawing/2014/main" id="{A8755721-FCF1-FF89-A7E9-C7F400AFD3AC}"/>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2394918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000-B5DD-8BCC-1223-C072E0E28FA1}"/>
              </a:ext>
            </a:extLst>
          </p:cNvPr>
          <p:cNvSpPr>
            <a:spLocks noGrp="1"/>
          </p:cNvSpPr>
          <p:nvPr>
            <p:ph type="title"/>
          </p:nvPr>
        </p:nvSpPr>
        <p:spPr/>
        <p:txBody>
          <a:bodyPr/>
          <a:lstStyle/>
          <a:p>
            <a:r>
              <a:rPr lang="cs-CZ" dirty="0"/>
              <a:t>Intervence (ve veřejné politice)</a:t>
            </a:r>
          </a:p>
        </p:txBody>
      </p:sp>
      <p:sp>
        <p:nvSpPr>
          <p:cNvPr id="3" name="Content Placeholder 2">
            <a:extLst>
              <a:ext uri="{FF2B5EF4-FFF2-40B4-BE49-F238E27FC236}">
                <a16:creationId xmlns:a16="http://schemas.microsoft.com/office/drawing/2014/main" id="{19125D36-BB7E-BA70-8CD2-DCA5636C4673}"/>
              </a:ext>
            </a:extLst>
          </p:cNvPr>
          <p:cNvSpPr>
            <a:spLocks noGrp="1"/>
          </p:cNvSpPr>
          <p:nvPr>
            <p:ph idx="1"/>
          </p:nvPr>
        </p:nvSpPr>
        <p:spPr>
          <a:xfrm>
            <a:off x="720000" y="2356700"/>
            <a:ext cx="5699654" cy="3475299"/>
          </a:xfrm>
        </p:spPr>
        <p:txBody>
          <a:bodyPr/>
          <a:lstStyle/>
          <a:p>
            <a:r>
              <a:rPr lang="cs-CZ" sz="1800" dirty="0">
                <a:solidFill>
                  <a:schemeClr val="tx2"/>
                </a:solidFill>
              </a:rPr>
              <a:t>Typy intervencí</a:t>
            </a:r>
          </a:p>
          <a:p>
            <a:pPr lvl="1"/>
            <a:r>
              <a:rPr lang="cs-CZ" sz="1800" dirty="0"/>
              <a:t>Tradiční ekonomické  (daně, dotace)</a:t>
            </a:r>
          </a:p>
          <a:p>
            <a:pPr lvl="1"/>
            <a:r>
              <a:rPr lang="cs-CZ" sz="1800" dirty="0"/>
              <a:t>Behaviorální (např. </a:t>
            </a:r>
            <a:r>
              <a:rPr lang="cs-CZ" sz="1800" dirty="0" err="1"/>
              <a:t>nudge</a:t>
            </a:r>
            <a:r>
              <a:rPr lang="cs-CZ" sz="1800" dirty="0"/>
              <a:t>)</a:t>
            </a:r>
          </a:p>
          <a:p>
            <a:pPr lvl="1"/>
            <a:r>
              <a:rPr lang="cs-CZ" sz="1800" dirty="0"/>
              <a:t>Hybridní („vhodně rámované“ daně)</a:t>
            </a:r>
          </a:p>
          <a:p>
            <a:pPr lvl="1"/>
            <a:endParaRPr lang="cs-CZ" sz="1800" dirty="0"/>
          </a:p>
          <a:p>
            <a:r>
              <a:rPr lang="cs-CZ" sz="1800" dirty="0">
                <a:solidFill>
                  <a:schemeClr val="tx2"/>
                </a:solidFill>
              </a:rPr>
              <a:t>Důvody zásahů</a:t>
            </a:r>
          </a:p>
          <a:p>
            <a:pPr lvl="1"/>
            <a:r>
              <a:rPr lang="cs-CZ" sz="1800" dirty="0"/>
              <a:t>Tradiční ekonomické (externality, asymetrie informací)</a:t>
            </a:r>
          </a:p>
          <a:p>
            <a:pPr lvl="1"/>
            <a:r>
              <a:rPr lang="cs-CZ" sz="1800" dirty="0"/>
              <a:t>Hybridní (využívání spotřebitelských </a:t>
            </a:r>
            <a:r>
              <a:rPr lang="cs-CZ" sz="1800" dirty="0" err="1"/>
              <a:t>internalit</a:t>
            </a:r>
            <a:r>
              <a:rPr lang="cs-CZ" sz="1800" dirty="0"/>
              <a:t> – denní úrokové sazby, skryté poplatky)</a:t>
            </a:r>
          </a:p>
          <a:p>
            <a:pPr lvl="1"/>
            <a:r>
              <a:rPr lang="cs-CZ" sz="1800" dirty="0"/>
              <a:t>Behaviorální (</a:t>
            </a:r>
            <a:r>
              <a:rPr lang="cs-CZ" sz="1800" dirty="0" err="1"/>
              <a:t>internality</a:t>
            </a:r>
            <a:r>
              <a:rPr lang="cs-CZ" sz="1800" dirty="0"/>
              <a:t>, omezená racionalita) </a:t>
            </a:r>
          </a:p>
          <a:p>
            <a:pPr marL="144000">
              <a:lnSpc>
                <a:spcPct val="100000"/>
              </a:lnSpc>
              <a:spcBef>
                <a:spcPts val="600"/>
              </a:spcBef>
              <a:spcAft>
                <a:spcPts val="600"/>
              </a:spcAft>
            </a:pPr>
            <a:endParaRPr lang="cs-CZ" sz="1800" dirty="0"/>
          </a:p>
        </p:txBody>
      </p:sp>
      <p:sp>
        <p:nvSpPr>
          <p:cNvPr id="4" name="TextBox 3">
            <a:extLst>
              <a:ext uri="{FF2B5EF4-FFF2-40B4-BE49-F238E27FC236}">
                <a16:creationId xmlns:a16="http://schemas.microsoft.com/office/drawing/2014/main" id="{355C512E-0DED-53BF-172F-136042019B44}"/>
              </a:ext>
            </a:extLst>
          </p:cNvPr>
          <p:cNvSpPr txBox="1"/>
          <p:nvPr/>
        </p:nvSpPr>
        <p:spPr>
          <a:xfrm>
            <a:off x="720000" y="1366887"/>
            <a:ext cx="5699654" cy="707886"/>
          </a:xfrm>
          <a:prstGeom prst="rect">
            <a:avLst/>
          </a:prstGeom>
          <a:noFill/>
        </p:spPr>
        <p:txBody>
          <a:bodyPr wrap="square" rtlCol="0">
            <a:spAutoFit/>
          </a:bodyPr>
          <a:lstStyle/>
          <a:p>
            <a:pPr algn="l"/>
            <a:r>
              <a:rPr lang="cs-CZ" sz="2000" dirty="0">
                <a:latin typeface="+mn-lt"/>
              </a:rPr>
              <a:t>Behaviorální veřejná politika jako mix „tradičních“ a „behaviorálních“ intervencí</a:t>
            </a:r>
          </a:p>
        </p:txBody>
      </p:sp>
      <p:pic>
        <p:nvPicPr>
          <p:cNvPr id="5" name="Content Placeholder 4" descr="A paper with text and a black and white background&#10;&#10;Description automatically generated with medium confidence">
            <a:extLst>
              <a:ext uri="{FF2B5EF4-FFF2-40B4-BE49-F238E27FC236}">
                <a16:creationId xmlns:a16="http://schemas.microsoft.com/office/drawing/2014/main" id="{869EEEA1-E3F4-49A6-085F-228F5E1C5AB6}"/>
              </a:ext>
            </a:extLst>
          </p:cNvPr>
          <p:cNvPicPr>
            <a:picLocks noChangeAspect="1"/>
          </p:cNvPicPr>
          <p:nvPr/>
        </p:nvPicPr>
        <p:blipFill>
          <a:blip r:embed="rId2"/>
          <a:stretch>
            <a:fillRect/>
          </a:stretch>
        </p:blipFill>
        <p:spPr>
          <a:xfrm>
            <a:off x="6583473" y="1616861"/>
            <a:ext cx="5119776" cy="4140200"/>
          </a:xfrm>
          <a:prstGeom prst="rect">
            <a:avLst/>
          </a:prstGeom>
        </p:spPr>
      </p:pic>
      <p:sp>
        <p:nvSpPr>
          <p:cNvPr id="7" name="TextBox 6">
            <a:extLst>
              <a:ext uri="{FF2B5EF4-FFF2-40B4-BE49-F238E27FC236}">
                <a16:creationId xmlns:a16="http://schemas.microsoft.com/office/drawing/2014/main" id="{384A86F5-DAC7-D7AE-2C07-BCE4B1632E17}"/>
              </a:ext>
            </a:extLst>
          </p:cNvPr>
          <p:cNvSpPr txBox="1"/>
          <p:nvPr/>
        </p:nvSpPr>
        <p:spPr>
          <a:xfrm>
            <a:off x="6419654" y="5831999"/>
            <a:ext cx="5699654" cy="230832"/>
          </a:xfrm>
          <a:prstGeom prst="rect">
            <a:avLst/>
          </a:prstGeom>
          <a:noFill/>
        </p:spPr>
        <p:txBody>
          <a:bodyPr wrap="square">
            <a:spAutoFit/>
          </a:bodyPr>
          <a:lstStyle/>
          <a:p>
            <a:pPr algn="ctr"/>
            <a:r>
              <a:rPr lang="cs-CZ" sz="900" dirty="0" err="1">
                <a:latin typeface="+mn-lt"/>
              </a:rPr>
              <a:t>Loewenstein</a:t>
            </a:r>
            <a:r>
              <a:rPr lang="cs-CZ" sz="900" dirty="0">
                <a:latin typeface="+mn-lt"/>
              </a:rPr>
              <a:t>, G., &amp; </a:t>
            </a:r>
            <a:r>
              <a:rPr lang="cs-CZ" sz="900" dirty="0" err="1">
                <a:latin typeface="+mn-lt"/>
              </a:rPr>
              <a:t>Chater</a:t>
            </a:r>
            <a:r>
              <a:rPr lang="cs-CZ" sz="900" dirty="0">
                <a:latin typeface="+mn-lt"/>
              </a:rPr>
              <a:t>, N. (2017). </a:t>
            </a:r>
            <a:r>
              <a:rPr lang="cs-CZ" sz="900" dirty="0" err="1">
                <a:latin typeface="+mn-lt"/>
              </a:rPr>
              <a:t>Putting</a:t>
            </a:r>
            <a:r>
              <a:rPr lang="cs-CZ" sz="900" dirty="0">
                <a:latin typeface="+mn-lt"/>
              </a:rPr>
              <a:t> </a:t>
            </a:r>
            <a:r>
              <a:rPr lang="cs-CZ" sz="900" dirty="0" err="1">
                <a:latin typeface="+mn-lt"/>
              </a:rPr>
              <a:t>nudges</a:t>
            </a:r>
            <a:r>
              <a:rPr lang="cs-CZ" sz="900" dirty="0">
                <a:latin typeface="+mn-lt"/>
              </a:rPr>
              <a:t> in </a:t>
            </a:r>
            <a:r>
              <a:rPr lang="cs-CZ" sz="900" dirty="0" err="1">
                <a:latin typeface="+mn-lt"/>
              </a:rPr>
              <a:t>perspective</a:t>
            </a:r>
            <a:r>
              <a:rPr lang="cs-CZ" sz="900" dirty="0">
                <a:latin typeface="+mn-lt"/>
              </a:rPr>
              <a:t>. </a:t>
            </a:r>
            <a:r>
              <a:rPr lang="cs-CZ" sz="900" dirty="0" err="1">
                <a:latin typeface="+mn-lt"/>
              </a:rPr>
              <a:t>Behavioural</a:t>
            </a:r>
            <a:r>
              <a:rPr lang="cs-CZ" sz="900" dirty="0">
                <a:latin typeface="+mn-lt"/>
              </a:rPr>
              <a:t> Public </a:t>
            </a:r>
            <a:r>
              <a:rPr lang="cs-CZ" sz="900" dirty="0" err="1">
                <a:latin typeface="+mn-lt"/>
              </a:rPr>
              <a:t>Policy</a:t>
            </a:r>
            <a:r>
              <a:rPr lang="cs-CZ" sz="900" dirty="0">
                <a:latin typeface="+mn-lt"/>
              </a:rPr>
              <a:t>, 1(1), 26-53.</a:t>
            </a:r>
            <a:endParaRPr lang="cs-CZ" sz="900" dirty="0"/>
          </a:p>
        </p:txBody>
      </p:sp>
      <p:sp>
        <p:nvSpPr>
          <p:cNvPr id="6" name="Zástupný symbol pro zápatí 5">
            <a:extLst>
              <a:ext uri="{FF2B5EF4-FFF2-40B4-BE49-F238E27FC236}">
                <a16:creationId xmlns:a16="http://schemas.microsoft.com/office/drawing/2014/main" id="{95B011A2-0EE4-4CA2-9DDD-A2CC03375BCB}"/>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1977220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000-B5DD-8BCC-1223-C072E0E28FA1}"/>
              </a:ext>
            </a:extLst>
          </p:cNvPr>
          <p:cNvSpPr>
            <a:spLocks noGrp="1"/>
          </p:cNvSpPr>
          <p:nvPr>
            <p:ph type="title"/>
          </p:nvPr>
        </p:nvSpPr>
        <p:spPr/>
        <p:txBody>
          <a:bodyPr>
            <a:normAutofit fontScale="90000"/>
          </a:bodyPr>
          <a:lstStyle/>
          <a:p>
            <a:r>
              <a:rPr lang="cs-CZ" dirty="0"/>
              <a:t>Jak zjistit, že intervence funguje?</a:t>
            </a:r>
            <a:br>
              <a:rPr lang="cs-CZ" dirty="0"/>
            </a:br>
            <a:r>
              <a:rPr lang="cs-CZ" sz="3100" dirty="0" err="1"/>
              <a:t>Randomized</a:t>
            </a:r>
            <a:r>
              <a:rPr lang="cs-CZ" sz="3100" dirty="0"/>
              <a:t> </a:t>
            </a:r>
            <a:r>
              <a:rPr lang="cs-CZ" sz="3100" dirty="0" err="1"/>
              <a:t>Control</a:t>
            </a:r>
            <a:r>
              <a:rPr lang="cs-CZ" sz="3100" dirty="0"/>
              <a:t> </a:t>
            </a:r>
            <a:r>
              <a:rPr lang="cs-CZ" sz="3100" dirty="0" err="1"/>
              <a:t>Trials</a:t>
            </a:r>
            <a:r>
              <a:rPr lang="cs-CZ" sz="3100" dirty="0"/>
              <a:t> (RCT)</a:t>
            </a:r>
            <a:endParaRPr lang="cs-CZ" dirty="0"/>
          </a:p>
        </p:txBody>
      </p:sp>
      <p:pic>
        <p:nvPicPr>
          <p:cNvPr id="18434" name="Picture 2" descr="Above is an icon representation of a population of people. On the left side there is a group of people. The population is split into two groups by a random lot. One group receives an intervention and the other group is a control group. The outcomes for both groups are measured.">
            <a:extLst>
              <a:ext uri="{FF2B5EF4-FFF2-40B4-BE49-F238E27FC236}">
                <a16:creationId xmlns:a16="http://schemas.microsoft.com/office/drawing/2014/main" id="{9E5D9B57-7CBA-51EB-F6BD-47E1A6593E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222" y="2163615"/>
            <a:ext cx="6297462" cy="414020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A74BB6B9-287B-F6C6-8802-0238579B2696}"/>
              </a:ext>
            </a:extLst>
          </p:cNvPr>
          <p:cNvSpPr>
            <a:spLocks noGrp="1"/>
          </p:cNvSpPr>
          <p:nvPr>
            <p:ph type="ftr" sz="quarter" idx="10"/>
          </p:nvPr>
        </p:nvSpPr>
        <p:spPr/>
        <p:txBody>
          <a:bodyPr/>
          <a:lstStyle/>
          <a:p>
            <a:r>
              <a:rPr lang="en-US"/>
              <a:t>MPV_VESO Behavioralni VE</a:t>
            </a:r>
          </a:p>
        </p:txBody>
      </p:sp>
    </p:spTree>
    <p:extLst>
      <p:ext uri="{BB962C8B-B14F-4D97-AF65-F5344CB8AC3E}">
        <p14:creationId xmlns:p14="http://schemas.microsoft.com/office/powerpoint/2010/main" val="595129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28F21-52C5-4DF0-A016-1DF366D63D5D}"/>
              </a:ext>
            </a:extLst>
          </p:cNvPr>
          <p:cNvSpPr>
            <a:spLocks noGrp="1"/>
          </p:cNvSpPr>
          <p:nvPr>
            <p:ph type="title"/>
          </p:nvPr>
        </p:nvSpPr>
        <p:spPr/>
        <p:txBody>
          <a:bodyPr/>
          <a:lstStyle/>
          <a:p>
            <a:r>
              <a:rPr lang="cs-CZ" dirty="0"/>
              <a:t>Vládní </a:t>
            </a:r>
            <a:r>
              <a:rPr lang="cs-CZ" dirty="0" err="1"/>
              <a:t>Nudge</a:t>
            </a:r>
            <a:r>
              <a:rPr lang="cs-CZ" dirty="0"/>
              <a:t> </a:t>
            </a:r>
            <a:r>
              <a:rPr lang="cs-CZ" dirty="0" err="1"/>
              <a:t>Units</a:t>
            </a:r>
            <a:endParaRPr lang="cs-CZ" dirty="0"/>
          </a:p>
        </p:txBody>
      </p:sp>
      <p:sp>
        <p:nvSpPr>
          <p:cNvPr id="3" name="Zástupný obsah 2">
            <a:extLst>
              <a:ext uri="{FF2B5EF4-FFF2-40B4-BE49-F238E27FC236}">
                <a16:creationId xmlns:a16="http://schemas.microsoft.com/office/drawing/2014/main" id="{C768C3FA-EF57-49FD-B5D6-FC7B2C499CA8}"/>
              </a:ext>
            </a:extLst>
          </p:cNvPr>
          <p:cNvSpPr>
            <a:spLocks noGrp="1"/>
          </p:cNvSpPr>
          <p:nvPr>
            <p:ph idx="1"/>
          </p:nvPr>
        </p:nvSpPr>
        <p:spPr/>
        <p:txBody>
          <a:bodyPr/>
          <a:lstStyle/>
          <a:p>
            <a:r>
              <a:rPr lang="cs-CZ" sz="2000" dirty="0"/>
              <a:t>UK – Behavioral </a:t>
            </a:r>
            <a:r>
              <a:rPr lang="cs-CZ" sz="2000" dirty="0" err="1"/>
              <a:t>Insights</a:t>
            </a:r>
            <a:r>
              <a:rPr lang="cs-CZ" sz="2000" dirty="0"/>
              <a:t> Team (B.I.T) – David </a:t>
            </a:r>
            <a:r>
              <a:rPr lang="cs-CZ" sz="2000" dirty="0" err="1"/>
              <a:t>Cameron</a:t>
            </a:r>
            <a:r>
              <a:rPr lang="cs-CZ" sz="2000" dirty="0"/>
              <a:t> 2010</a:t>
            </a:r>
          </a:p>
          <a:p>
            <a:r>
              <a:rPr lang="cs-CZ" sz="2000" dirty="0"/>
              <a:t>EU POLICY LAB – pracoviště JRC při Evropské komisi</a:t>
            </a:r>
          </a:p>
          <a:p>
            <a:r>
              <a:rPr lang="cs-CZ" sz="2000" dirty="0"/>
              <a:t>Austrálie – BETA (</a:t>
            </a:r>
            <a:r>
              <a:rPr lang="en-US" sz="2000" dirty="0" err="1"/>
              <a:t>Behavioural</a:t>
            </a:r>
            <a:r>
              <a:rPr lang="en-US" sz="2000" dirty="0"/>
              <a:t> Economics Team of the Australian Government</a:t>
            </a:r>
            <a:r>
              <a:rPr lang="cs-CZ" sz="2000" dirty="0"/>
              <a:t>) – 2016 (</a:t>
            </a:r>
            <a:r>
              <a:rPr lang="cs-CZ" sz="2000" dirty="0" err="1"/>
              <a:t>prof.Slonim</a:t>
            </a:r>
            <a:r>
              <a:rPr lang="cs-CZ" sz="2000" dirty="0"/>
              <a:t>)</a:t>
            </a:r>
          </a:p>
          <a:p>
            <a:r>
              <a:rPr lang="cs-CZ" sz="2000" dirty="0"/>
              <a:t>K</a:t>
            </a:r>
            <a:r>
              <a:rPr lang="en-US" sz="2000" dirty="0" err="1"/>
              <a:t>anada</a:t>
            </a:r>
            <a:r>
              <a:rPr lang="en-US" sz="2000" dirty="0"/>
              <a:t>, </a:t>
            </a:r>
            <a:r>
              <a:rPr lang="cs-CZ" sz="2000" dirty="0"/>
              <a:t>Dánsko, Francie, Německo, Nizozemsko, Peru, Singapur</a:t>
            </a:r>
          </a:p>
          <a:p>
            <a:r>
              <a:rPr lang="cs-CZ" sz="2000" b="1" dirty="0"/>
              <a:t>Slovensko - BRISK (</a:t>
            </a:r>
            <a:r>
              <a:rPr lang="cs-CZ" sz="2000" b="1" dirty="0" err="1"/>
              <a:t>Behaviorálny</a:t>
            </a:r>
            <a:r>
              <a:rPr lang="cs-CZ" sz="2000" b="1" dirty="0"/>
              <a:t> </a:t>
            </a:r>
            <a:r>
              <a:rPr lang="cs-CZ" sz="2000" b="1" dirty="0" err="1"/>
              <a:t>výskum</a:t>
            </a:r>
            <a:r>
              <a:rPr lang="cs-CZ" sz="2000" b="1" dirty="0"/>
              <a:t> a </a:t>
            </a:r>
            <a:r>
              <a:rPr lang="cs-CZ" sz="2000" b="1" dirty="0" err="1"/>
              <a:t>inovácie</a:t>
            </a:r>
            <a:r>
              <a:rPr lang="cs-CZ" sz="2000" b="1" dirty="0"/>
              <a:t> Slovensko)</a:t>
            </a:r>
          </a:p>
          <a:p>
            <a:endParaRPr lang="cs-CZ" sz="2000" dirty="0"/>
          </a:p>
          <a:p>
            <a:pPr lvl="1"/>
            <a:r>
              <a:rPr lang="cs-CZ" sz="1600" dirty="0" err="1"/>
              <a:t>World</a:t>
            </a:r>
            <a:r>
              <a:rPr lang="cs-CZ" sz="1600" dirty="0"/>
              <a:t> Bank – </a:t>
            </a:r>
            <a:r>
              <a:rPr lang="en-US" sz="1600" dirty="0"/>
              <a:t>Behavioral</a:t>
            </a:r>
            <a:r>
              <a:rPr lang="cs-CZ" sz="1600" dirty="0"/>
              <a:t> </a:t>
            </a:r>
            <a:r>
              <a:rPr lang="en-US" sz="1600" dirty="0"/>
              <a:t>Science</a:t>
            </a:r>
            <a:r>
              <a:rPr lang="cs-CZ" sz="1600" dirty="0"/>
              <a:t> </a:t>
            </a:r>
            <a:r>
              <a:rPr lang="en-US" sz="1600" dirty="0"/>
              <a:t>Around</a:t>
            </a:r>
            <a:r>
              <a:rPr lang="cs-CZ" sz="1600" dirty="0"/>
              <a:t> t</a:t>
            </a:r>
            <a:r>
              <a:rPr lang="en-US" sz="1600" dirty="0"/>
              <a:t>he World</a:t>
            </a:r>
            <a:br>
              <a:rPr lang="cs-CZ" sz="1600" dirty="0"/>
            </a:br>
            <a:r>
              <a:rPr lang="cs-CZ" sz="1200" dirty="0">
                <a:hlinkClick r:id="rId35"/>
              </a:rPr>
              <a:t>http://documents.worldbank.org/curated/en/710771543609067500/pdf/132610-REVISED-00-COUNTRY-PROFILES-dig.pdf</a:t>
            </a:r>
            <a:endParaRPr lang="en-US" sz="1200" dirty="0"/>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grpSp>
        <p:nvGrpSpPr>
          <p:cNvPr id="357" name="Skupina 356"/>
          <p:cNvGrpSpPr/>
          <p:nvPr>
            <p:custDataLst>
              <p:tags r:id="rId1"/>
            </p:custDataLst>
          </p:nvPr>
        </p:nvGrpSpPr>
        <p:grpSpPr>
          <a:xfrm>
            <a:off x="0" y="63500"/>
            <a:ext cx="12192000" cy="276860"/>
            <a:chOff x="0" y="63500"/>
            <a:chExt cx="12192000" cy="276860"/>
          </a:xfrm>
        </p:grpSpPr>
        <p:sp>
          <p:nvSpPr>
            <p:cNvPr id="325" name="Ovál 324"/>
            <p:cNvSpPr/>
            <p:nvPr>
              <p:custDataLst>
                <p:tags r:id="rId2"/>
              </p:custDataLst>
            </p:nvPr>
          </p:nvSpPr>
          <p:spPr bwMode="auto">
            <a:xfrm>
              <a:off x="635000"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26" name="TextovéPole 325"/>
            <p:cNvSpPr txBox="1"/>
            <p:nvPr>
              <p:custDataLst>
                <p:tags r:id="rId3"/>
              </p:custDataLst>
            </p:nvPr>
          </p:nvSpPr>
          <p:spPr>
            <a:xfrm>
              <a:off x="0" y="63500"/>
              <a:ext cx="1620849"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Úvod</a:t>
              </a:r>
            </a:p>
          </p:txBody>
        </p:sp>
        <p:sp>
          <p:nvSpPr>
            <p:cNvPr id="327" name="Ovál 326"/>
            <p:cNvSpPr/>
            <p:nvPr>
              <p:custDataLst>
                <p:tags r:id="rId4"/>
              </p:custDataLst>
            </p:nvPr>
          </p:nvSpPr>
          <p:spPr bwMode="auto">
            <a:xfrm>
              <a:off x="886789"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28" name="Ovál 327"/>
            <p:cNvSpPr/>
            <p:nvPr>
              <p:custDataLst>
                <p:tags r:id="rId5"/>
              </p:custDataLst>
            </p:nvPr>
          </p:nvSpPr>
          <p:spPr bwMode="auto">
            <a:xfrm>
              <a:off x="2207683"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29" name="TextovéPole 328"/>
            <p:cNvSpPr txBox="1"/>
            <p:nvPr>
              <p:custDataLst>
                <p:tags r:id="rId6"/>
              </p:custDataLst>
            </p:nvPr>
          </p:nvSpPr>
          <p:spPr>
            <a:xfrm>
              <a:off x="0" y="63500"/>
              <a:ext cx="6025162"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Behaviorální veřejná politika</a:t>
              </a:r>
            </a:p>
          </p:txBody>
        </p:sp>
        <p:sp>
          <p:nvSpPr>
            <p:cNvPr id="330" name="Ovál 329"/>
            <p:cNvSpPr/>
            <p:nvPr>
              <p:custDataLst>
                <p:tags r:id="rId7"/>
              </p:custDataLst>
            </p:nvPr>
          </p:nvSpPr>
          <p:spPr bwMode="auto">
            <a:xfrm>
              <a:off x="2459473"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1" name="Ovál 330"/>
            <p:cNvSpPr/>
            <p:nvPr>
              <p:custDataLst>
                <p:tags r:id="rId8"/>
              </p:custDataLst>
            </p:nvPr>
          </p:nvSpPr>
          <p:spPr bwMode="auto">
            <a:xfrm>
              <a:off x="2711262"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2" name="Ovál 331"/>
            <p:cNvSpPr/>
            <p:nvPr>
              <p:custDataLst>
                <p:tags r:id="rId9"/>
              </p:custDataLst>
            </p:nvPr>
          </p:nvSpPr>
          <p:spPr bwMode="auto">
            <a:xfrm>
              <a:off x="2963051"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3" name="Ovál 332"/>
            <p:cNvSpPr/>
            <p:nvPr>
              <p:custDataLst>
                <p:tags r:id="rId10"/>
              </p:custDataLst>
            </p:nvPr>
          </p:nvSpPr>
          <p:spPr bwMode="auto">
            <a:xfrm>
              <a:off x="3214840"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4" name="Ovál 333"/>
            <p:cNvSpPr/>
            <p:nvPr>
              <p:custDataLst>
                <p:tags r:id="rId11"/>
              </p:custDataLst>
            </p:nvPr>
          </p:nvSpPr>
          <p:spPr bwMode="auto">
            <a:xfrm>
              <a:off x="3466629"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5" name="Ovál 334"/>
            <p:cNvSpPr/>
            <p:nvPr>
              <p:custDataLst>
                <p:tags r:id="rId12"/>
              </p:custDataLst>
            </p:nvPr>
          </p:nvSpPr>
          <p:spPr bwMode="auto">
            <a:xfrm>
              <a:off x="3718419"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6" name="Ovál 335"/>
            <p:cNvSpPr/>
            <p:nvPr>
              <p:custDataLst>
                <p:tags r:id="rId13"/>
              </p:custDataLst>
            </p:nvPr>
          </p:nvSpPr>
          <p:spPr bwMode="auto">
            <a:xfrm>
              <a:off x="5039313"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7" name="TextovéPole 336"/>
            <p:cNvSpPr txBox="1"/>
            <p:nvPr>
              <p:custDataLst>
                <p:tags r:id="rId14"/>
              </p:custDataLst>
            </p:nvPr>
          </p:nvSpPr>
          <p:spPr>
            <a:xfrm>
              <a:off x="2499313" y="63500"/>
              <a:ext cx="5934428"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Behaviorální intervence</a:t>
              </a:r>
            </a:p>
          </p:txBody>
        </p:sp>
        <p:sp>
          <p:nvSpPr>
            <p:cNvPr id="338" name="Ovál 337"/>
            <p:cNvSpPr/>
            <p:nvPr>
              <p:custDataLst>
                <p:tags r:id="rId15"/>
              </p:custDataLst>
            </p:nvPr>
          </p:nvSpPr>
          <p:spPr bwMode="auto">
            <a:xfrm>
              <a:off x="5291102"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9" name="Ovál 338"/>
            <p:cNvSpPr/>
            <p:nvPr>
              <p:custDataLst>
                <p:tags r:id="rId16"/>
              </p:custDataLst>
            </p:nvPr>
          </p:nvSpPr>
          <p:spPr bwMode="auto">
            <a:xfrm>
              <a:off x="5542892" y="241300"/>
              <a:ext cx="99059"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0" name="Ovál 339"/>
            <p:cNvSpPr/>
            <p:nvPr>
              <p:custDataLst>
                <p:tags r:id="rId17"/>
              </p:custDataLst>
            </p:nvPr>
          </p:nvSpPr>
          <p:spPr bwMode="auto">
            <a:xfrm>
              <a:off x="5794681"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1" name="Ovál 340"/>
            <p:cNvSpPr/>
            <p:nvPr>
              <p:custDataLst>
                <p:tags r:id="rId18"/>
              </p:custDataLst>
            </p:nvPr>
          </p:nvSpPr>
          <p:spPr bwMode="auto">
            <a:xfrm>
              <a:off x="7115575"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2" name="TextovéPole 341"/>
            <p:cNvSpPr txBox="1"/>
            <p:nvPr>
              <p:custDataLst>
                <p:tags r:id="rId19"/>
              </p:custDataLst>
            </p:nvPr>
          </p:nvSpPr>
          <p:spPr>
            <a:xfrm>
              <a:off x="4575575" y="63500"/>
              <a:ext cx="6186217"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Nudge</a:t>
              </a:r>
            </a:p>
          </p:txBody>
        </p:sp>
        <p:sp>
          <p:nvSpPr>
            <p:cNvPr id="343" name="Ovál 342"/>
            <p:cNvSpPr/>
            <p:nvPr>
              <p:custDataLst>
                <p:tags r:id="rId20"/>
              </p:custDataLst>
            </p:nvPr>
          </p:nvSpPr>
          <p:spPr bwMode="auto">
            <a:xfrm>
              <a:off x="7367364"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4" name="Ovál 343"/>
            <p:cNvSpPr/>
            <p:nvPr>
              <p:custDataLst>
                <p:tags r:id="rId21"/>
              </p:custDataLst>
            </p:nvPr>
          </p:nvSpPr>
          <p:spPr bwMode="auto">
            <a:xfrm>
              <a:off x="7619154" y="241300"/>
              <a:ext cx="99059"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5" name="Ovál 344"/>
            <p:cNvSpPr/>
            <p:nvPr>
              <p:custDataLst>
                <p:tags r:id="rId22"/>
              </p:custDataLst>
            </p:nvPr>
          </p:nvSpPr>
          <p:spPr bwMode="auto">
            <a:xfrm>
              <a:off x="7870943"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6" name="Ovál 345"/>
            <p:cNvSpPr/>
            <p:nvPr>
              <p:custDataLst>
                <p:tags r:id="rId23"/>
              </p:custDataLst>
            </p:nvPr>
          </p:nvSpPr>
          <p:spPr bwMode="auto">
            <a:xfrm>
              <a:off x="8122732"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7" name="Ovál 346"/>
            <p:cNvSpPr/>
            <p:nvPr>
              <p:custDataLst>
                <p:tags r:id="rId24"/>
              </p:custDataLst>
            </p:nvPr>
          </p:nvSpPr>
          <p:spPr bwMode="auto">
            <a:xfrm>
              <a:off x="9443626"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8" name="TextovéPole 347"/>
            <p:cNvSpPr txBox="1"/>
            <p:nvPr>
              <p:custDataLst>
                <p:tags r:id="rId25"/>
              </p:custDataLst>
            </p:nvPr>
          </p:nvSpPr>
          <p:spPr>
            <a:xfrm>
              <a:off x="8808626" y="63500"/>
              <a:ext cx="3383374" cy="184666"/>
            </a:xfrm>
            <a:prstGeom prst="rect">
              <a:avLst/>
            </a:prstGeom>
            <a:noFill/>
          </p:spPr>
          <p:txBody>
            <a:bodyPr vert="horz" lIns="0" tIns="0" rIns="0" bIns="0" rtlCol="0" anchorCtr="1">
              <a:spAutoFit/>
            </a:bodyPr>
            <a:lstStyle/>
            <a:p>
              <a:r>
                <a:rPr lang="cs-CZ" sz="1200">
                  <a:solidFill>
                    <a:srgbClr val="BADFE2"/>
                  </a:solidFill>
                  <a:latin typeface="arial" panose="020B0604020202020204" pitchFamily="34" charset="0"/>
                </a:rPr>
                <a:t>MUEEL studie</a:t>
              </a:r>
            </a:p>
          </p:txBody>
        </p:sp>
        <p:sp>
          <p:nvSpPr>
            <p:cNvPr id="349" name="Ovál 348"/>
            <p:cNvSpPr/>
            <p:nvPr>
              <p:custDataLst>
                <p:tags r:id="rId26"/>
              </p:custDataLst>
            </p:nvPr>
          </p:nvSpPr>
          <p:spPr bwMode="auto">
            <a:xfrm>
              <a:off x="9695415"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0" name="Ovál 349"/>
            <p:cNvSpPr/>
            <p:nvPr>
              <p:custDataLst>
                <p:tags r:id="rId27"/>
              </p:custDataLst>
            </p:nvPr>
          </p:nvSpPr>
          <p:spPr bwMode="auto">
            <a:xfrm>
              <a:off x="9947204"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1" name="Ovál 350"/>
            <p:cNvSpPr/>
            <p:nvPr>
              <p:custDataLst>
                <p:tags r:id="rId28"/>
              </p:custDataLst>
            </p:nvPr>
          </p:nvSpPr>
          <p:spPr bwMode="auto">
            <a:xfrm>
              <a:off x="10198994"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2" name="Ovál 351"/>
            <p:cNvSpPr/>
            <p:nvPr>
              <p:custDataLst>
                <p:tags r:id="rId29"/>
              </p:custDataLst>
            </p:nvPr>
          </p:nvSpPr>
          <p:spPr bwMode="auto">
            <a:xfrm>
              <a:off x="10450783"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3" name="Ovál 352"/>
            <p:cNvSpPr/>
            <p:nvPr>
              <p:custDataLst>
                <p:tags r:id="rId30"/>
              </p:custDataLst>
            </p:nvPr>
          </p:nvSpPr>
          <p:spPr bwMode="auto">
            <a:xfrm>
              <a:off x="10702572"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4" name="Ovál 353"/>
            <p:cNvSpPr/>
            <p:nvPr>
              <p:custDataLst>
                <p:tags r:id="rId31"/>
              </p:custDataLst>
            </p:nvPr>
          </p:nvSpPr>
          <p:spPr bwMode="auto">
            <a:xfrm>
              <a:off x="10954362" y="241300"/>
              <a:ext cx="99059"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5" name="Ovál 354"/>
            <p:cNvSpPr/>
            <p:nvPr>
              <p:custDataLst>
                <p:tags r:id="rId32"/>
              </p:custDataLst>
            </p:nvPr>
          </p:nvSpPr>
          <p:spPr bwMode="auto">
            <a:xfrm>
              <a:off x="11206151"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6" name="Ovál 355"/>
            <p:cNvSpPr/>
            <p:nvPr>
              <p:custDataLst>
                <p:tags r:id="rId33"/>
              </p:custDataLst>
            </p:nvPr>
          </p:nvSpPr>
          <p:spPr bwMode="auto">
            <a:xfrm>
              <a:off x="11457940"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1221974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EDCCD-5F30-40DC-9DE5-0423E39357FE}"/>
              </a:ext>
            </a:extLst>
          </p:cNvPr>
          <p:cNvSpPr>
            <a:spLocks noGrp="1"/>
          </p:cNvSpPr>
          <p:nvPr>
            <p:ph type="title"/>
          </p:nvPr>
        </p:nvSpPr>
        <p:spPr>
          <a:xfrm>
            <a:off x="741854" y="772687"/>
            <a:ext cx="5917602" cy="503092"/>
          </a:xfrm>
        </p:spPr>
        <p:txBody>
          <a:bodyPr/>
          <a:lstStyle/>
          <a:p>
            <a:r>
              <a:rPr lang="cs-CZ" dirty="0" err="1"/>
              <a:t>Nudging</a:t>
            </a:r>
            <a:r>
              <a:rPr lang="cs-CZ" dirty="0"/>
              <a:t>  – Pro a proti	</a:t>
            </a:r>
          </a:p>
        </p:txBody>
      </p:sp>
      <p:sp>
        <p:nvSpPr>
          <p:cNvPr id="3" name="Zástupný obsah 2">
            <a:extLst>
              <a:ext uri="{FF2B5EF4-FFF2-40B4-BE49-F238E27FC236}">
                <a16:creationId xmlns:a16="http://schemas.microsoft.com/office/drawing/2014/main" id="{83DEC024-C062-41A0-8766-E53AB7666997}"/>
              </a:ext>
            </a:extLst>
          </p:cNvPr>
          <p:cNvSpPr>
            <a:spLocks noGrp="1"/>
          </p:cNvSpPr>
          <p:nvPr>
            <p:ph idx="1"/>
          </p:nvPr>
        </p:nvSpPr>
        <p:spPr>
          <a:xfrm>
            <a:off x="720000" y="1692001"/>
            <a:ext cx="10753200" cy="4534231"/>
          </a:xfrm>
        </p:spPr>
        <p:txBody>
          <a:bodyPr/>
          <a:lstStyle/>
          <a:p>
            <a:pPr>
              <a:lnSpc>
                <a:spcPct val="120000"/>
              </a:lnSpc>
              <a:spcBef>
                <a:spcPts val="2400"/>
              </a:spcBef>
            </a:pPr>
            <a:r>
              <a:rPr lang="en-AU" sz="2400" dirty="0"/>
              <a:t>Nudge</a:t>
            </a:r>
            <a:r>
              <a:rPr lang="cs-CZ" sz="2400" dirty="0"/>
              <a:t> je obvykle levný, rychlý a efektivní</a:t>
            </a:r>
            <a:br>
              <a:rPr lang="en-AU" sz="2400" dirty="0"/>
            </a:br>
            <a:r>
              <a:rPr lang="en-AU" sz="2400" dirty="0"/>
              <a:t>– </a:t>
            </a:r>
            <a:r>
              <a:rPr lang="cs-CZ" sz="2400" i="1" dirty="0">
                <a:solidFill>
                  <a:srgbClr val="FF0000"/>
                </a:solidFill>
              </a:rPr>
              <a:t>přetrvají efekty v dlouhém období</a:t>
            </a:r>
            <a:r>
              <a:rPr lang="en-AU" sz="2400" i="1" dirty="0">
                <a:solidFill>
                  <a:srgbClr val="FF0000"/>
                </a:solidFill>
              </a:rPr>
              <a:t>?</a:t>
            </a:r>
          </a:p>
          <a:p>
            <a:pPr>
              <a:lnSpc>
                <a:spcPct val="120000"/>
              </a:lnSpc>
              <a:spcBef>
                <a:spcPts val="2400"/>
              </a:spcBef>
            </a:pPr>
            <a:r>
              <a:rPr lang="cs-CZ" sz="2400" dirty="0"/>
              <a:t>Vycházejí z </a:t>
            </a:r>
            <a:r>
              <a:rPr lang="cs-CZ" sz="2400" i="1" dirty="0"/>
              <a:t>liberálního paternalismu </a:t>
            </a:r>
            <a:r>
              <a:rPr lang="en-AU" sz="2400" dirty="0"/>
              <a:t>– </a:t>
            </a:r>
            <a:r>
              <a:rPr lang="cs-CZ" sz="2400" dirty="0"/>
              <a:t>při respektování svobody rozhodování ovlivňují chování správným (žádoucím) směrem</a:t>
            </a:r>
            <a:br>
              <a:rPr lang="en-AU" sz="2400" dirty="0"/>
            </a:br>
            <a:r>
              <a:rPr lang="en-AU" sz="2400" dirty="0"/>
              <a:t> - </a:t>
            </a:r>
            <a:r>
              <a:rPr lang="cs-CZ" sz="2400" i="1" dirty="0">
                <a:solidFill>
                  <a:srgbClr val="FF0000"/>
                </a:solidFill>
              </a:rPr>
              <a:t>Kdo rozhodne o tom, co je „správný“ nebo „žádoucí“, popřípadě co tvoří „dobré“ hodnoty, které </a:t>
            </a:r>
            <a:r>
              <a:rPr lang="cs-CZ" sz="2400" i="1" dirty="0" err="1">
                <a:solidFill>
                  <a:srgbClr val="FF0000"/>
                </a:solidFill>
              </a:rPr>
              <a:t>nudge</a:t>
            </a:r>
            <a:r>
              <a:rPr lang="cs-CZ" sz="2400" i="1" dirty="0">
                <a:solidFill>
                  <a:srgbClr val="FF0000"/>
                </a:solidFill>
              </a:rPr>
              <a:t> lidem pomáhají dosáhnout</a:t>
            </a:r>
            <a:endParaRPr lang="en-AU" sz="2400" i="1" dirty="0">
              <a:solidFill>
                <a:srgbClr val="FF0000"/>
              </a:solidFill>
            </a:endParaRPr>
          </a:p>
          <a:p>
            <a:pPr>
              <a:spcBef>
                <a:spcPts val="2400"/>
              </a:spcBef>
            </a:pPr>
            <a:r>
              <a:rPr lang="cs-CZ" sz="2400" dirty="0"/>
              <a:t>Transparentnost </a:t>
            </a:r>
            <a:r>
              <a:rPr lang="cs-CZ" sz="2400" dirty="0" err="1"/>
              <a:t>nudgingu</a:t>
            </a:r>
            <a:r>
              <a:rPr lang="cs-CZ" sz="2400" dirty="0"/>
              <a:t>?</a:t>
            </a:r>
          </a:p>
          <a:p>
            <a:endParaRPr lang="en-AU" sz="2400" dirty="0"/>
          </a:p>
        </p:txBody>
      </p:sp>
      <p:sp>
        <p:nvSpPr>
          <p:cNvPr id="4" name="Obdélník 3">
            <a:extLst>
              <a:ext uri="{FF2B5EF4-FFF2-40B4-BE49-F238E27FC236}">
                <a16:creationId xmlns:a16="http://schemas.microsoft.com/office/drawing/2014/main" id="{61CA6514-4A46-4560-B5AA-15CBE53CCA95}"/>
              </a:ext>
            </a:extLst>
          </p:cNvPr>
          <p:cNvSpPr/>
          <p:nvPr/>
        </p:nvSpPr>
        <p:spPr>
          <a:xfrm>
            <a:off x="8038112" y="664388"/>
            <a:ext cx="3331285" cy="1692771"/>
          </a:xfrm>
          <a:prstGeom prst="rect">
            <a:avLst/>
          </a:prstGeom>
        </p:spPr>
        <p:txBody>
          <a:bodyPr wrap="square">
            <a:spAutoFit/>
          </a:bodyPr>
          <a:lstStyle/>
          <a:p>
            <a:r>
              <a:rPr lang="en-US" sz="2000" b="1" i="1" dirty="0">
                <a:solidFill>
                  <a:srgbClr val="808080"/>
                </a:solidFill>
                <a:effectLst/>
                <a:latin typeface="Roboto"/>
              </a:rPr>
              <a:t>“…the goal…is to help people make better choices ‘as judged by themselves.’”</a:t>
            </a:r>
            <a:br>
              <a:rPr lang="cs-CZ" sz="2000" b="1" i="1" dirty="0">
                <a:solidFill>
                  <a:srgbClr val="808080"/>
                </a:solidFill>
                <a:effectLst/>
                <a:latin typeface="Roboto"/>
              </a:rPr>
            </a:br>
            <a:br>
              <a:rPr lang="cs-CZ" sz="900" b="1" i="1" dirty="0">
                <a:solidFill>
                  <a:srgbClr val="808080"/>
                </a:solidFill>
                <a:effectLst/>
                <a:latin typeface="Roboto"/>
              </a:rPr>
            </a:br>
            <a:r>
              <a:rPr lang="cs-CZ" sz="1200" b="1" dirty="0" err="1">
                <a:solidFill>
                  <a:srgbClr val="808080"/>
                </a:solidFill>
                <a:effectLst/>
                <a:latin typeface="Roboto"/>
              </a:rPr>
              <a:t>Thaler</a:t>
            </a:r>
            <a:r>
              <a:rPr lang="cs-CZ" sz="1200" b="1" dirty="0">
                <a:solidFill>
                  <a:srgbClr val="808080"/>
                </a:solidFill>
                <a:effectLst/>
                <a:latin typeface="Roboto"/>
              </a:rPr>
              <a:t>, </a:t>
            </a:r>
            <a:r>
              <a:rPr lang="cs-CZ" sz="1200" b="1" dirty="0" err="1">
                <a:solidFill>
                  <a:srgbClr val="808080"/>
                </a:solidFill>
                <a:effectLst/>
                <a:latin typeface="Roboto"/>
              </a:rPr>
              <a:t>Sunstein</a:t>
            </a:r>
            <a:r>
              <a:rPr lang="cs-CZ" sz="1200" b="1" dirty="0">
                <a:solidFill>
                  <a:srgbClr val="808080"/>
                </a:solidFill>
                <a:effectLst/>
                <a:latin typeface="Roboto"/>
              </a:rPr>
              <a:t>, </a:t>
            </a:r>
            <a:r>
              <a:rPr lang="cs-CZ" sz="1200" b="1" dirty="0" err="1">
                <a:solidFill>
                  <a:srgbClr val="808080"/>
                </a:solidFill>
                <a:effectLst/>
                <a:latin typeface="Roboto"/>
              </a:rPr>
              <a:t>Nudge</a:t>
            </a:r>
            <a:endParaRPr lang="cs-CZ" sz="2000" dirty="0"/>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669095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D7EFBC5-C30C-423D-8971-E71CD67EF842}"/>
              </a:ext>
            </a:extLst>
          </p:cNvPr>
          <p:cNvPicPr>
            <a:picLocks noChangeAspect="1"/>
          </p:cNvPicPr>
          <p:nvPr/>
        </p:nvPicPr>
        <p:blipFill>
          <a:blip r:embed="rId2"/>
          <a:stretch>
            <a:fillRect/>
          </a:stretch>
        </p:blipFill>
        <p:spPr>
          <a:xfrm>
            <a:off x="1521938" y="0"/>
            <a:ext cx="8364339" cy="5989739"/>
          </a:xfrm>
          <a:prstGeom prst="rect">
            <a:avLst/>
          </a:prstGeom>
        </p:spPr>
      </p:pic>
      <p:sp>
        <p:nvSpPr>
          <p:cNvPr id="3" name="Obdélník 2">
            <a:extLst>
              <a:ext uri="{FF2B5EF4-FFF2-40B4-BE49-F238E27FC236}">
                <a16:creationId xmlns:a16="http://schemas.microsoft.com/office/drawing/2014/main" id="{B6FC9B4D-16B2-4C01-BBD5-6CED804FAB62}"/>
              </a:ext>
            </a:extLst>
          </p:cNvPr>
          <p:cNvSpPr/>
          <p:nvPr/>
        </p:nvSpPr>
        <p:spPr>
          <a:xfrm>
            <a:off x="8344383" y="5920223"/>
            <a:ext cx="3411511" cy="307777"/>
          </a:xfrm>
          <a:prstGeom prst="rect">
            <a:avLst/>
          </a:prstGeom>
        </p:spPr>
        <p:txBody>
          <a:bodyPr wrap="none">
            <a:spAutoFit/>
          </a:bodyPr>
          <a:lstStyle/>
          <a:p>
            <a:r>
              <a:rPr lang="cs-CZ" sz="1400" i="1" dirty="0">
                <a:effectLst/>
                <a:latin typeface="Lora"/>
              </a:rPr>
              <a:t>By </a:t>
            </a:r>
            <a:r>
              <a:rPr lang="cs-CZ" sz="1400" i="1" u="none" strike="noStrike" dirty="0">
                <a:effectLst/>
                <a:latin typeface="Lora"/>
              </a:rPr>
              <a:t>Sarah </a:t>
            </a:r>
            <a:r>
              <a:rPr lang="cs-CZ" sz="1400" i="1" u="none" strike="noStrike" dirty="0" err="1">
                <a:effectLst/>
                <a:latin typeface="Lora"/>
              </a:rPr>
              <a:t>Lazarovic</a:t>
            </a:r>
            <a:r>
              <a:rPr lang="cs-CZ" sz="1400" i="1" u="none" strike="noStrike" dirty="0">
                <a:effectLst/>
                <a:latin typeface="Lora"/>
              </a:rPr>
              <a:t>, Behavioral </a:t>
            </a:r>
            <a:r>
              <a:rPr lang="cs-CZ" sz="1400" i="1" u="none" strike="noStrike" dirty="0" err="1">
                <a:effectLst/>
                <a:latin typeface="Lora"/>
              </a:rPr>
              <a:t>Scientist</a:t>
            </a:r>
            <a:endParaRPr lang="cs-CZ" sz="1400" i="1" dirty="0"/>
          </a:p>
        </p:txBody>
      </p:sp>
      <p:sp>
        <p:nvSpPr>
          <p:cNvPr id="4" name="Zástupný symbol pro zápatí 3"/>
          <p:cNvSpPr>
            <a:spLocks noGrp="1"/>
          </p:cNvSpPr>
          <p:nvPr>
            <p:ph type="ftr" sz="quarter" idx="11"/>
          </p:nvPr>
        </p:nvSpPr>
        <p:spPr>
          <a:xfrm>
            <a:off x="794291" y="6228000"/>
            <a:ext cx="7920000" cy="252000"/>
          </a:xfrm>
        </p:spPr>
        <p:txBody>
          <a:bodyPr/>
          <a:lstStyle/>
          <a:p>
            <a:r>
              <a:rPr lang="cs-CZ"/>
              <a:t>MPV_VESO Behavioralni VE</a:t>
            </a:r>
            <a:endParaRPr lang="cs-CZ" dirty="0"/>
          </a:p>
        </p:txBody>
      </p:sp>
    </p:spTree>
    <p:extLst>
      <p:ext uri="{BB962C8B-B14F-4D97-AF65-F5344CB8AC3E}">
        <p14:creationId xmlns:p14="http://schemas.microsoft.com/office/powerpoint/2010/main" val="1544580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F6EE9-AE94-41A1-9AE9-36B0C3E082C4}"/>
              </a:ext>
            </a:extLst>
          </p:cNvPr>
          <p:cNvSpPr>
            <a:spLocks noGrp="1"/>
          </p:cNvSpPr>
          <p:nvPr>
            <p:ph type="title"/>
          </p:nvPr>
        </p:nvSpPr>
        <p:spPr/>
        <p:txBody>
          <a:bodyPr/>
          <a:lstStyle/>
          <a:p>
            <a:r>
              <a:rPr lang="cs-CZ" dirty="0"/>
              <a:t>MUEEL studie </a:t>
            </a:r>
          </a:p>
        </p:txBody>
      </p:sp>
      <p:sp>
        <p:nvSpPr>
          <p:cNvPr id="3" name="Zástupný obsah 2">
            <a:extLst>
              <a:ext uri="{FF2B5EF4-FFF2-40B4-BE49-F238E27FC236}">
                <a16:creationId xmlns:a16="http://schemas.microsoft.com/office/drawing/2014/main" id="{919D4E2B-E72C-40BE-BCC5-82303BD30106}"/>
              </a:ext>
            </a:extLst>
          </p:cNvPr>
          <p:cNvSpPr>
            <a:spLocks noGrp="1"/>
          </p:cNvSpPr>
          <p:nvPr>
            <p:ph idx="1"/>
          </p:nvPr>
        </p:nvSpPr>
        <p:spPr/>
        <p:txBody>
          <a:bodyPr/>
          <a:lstStyle/>
          <a:p>
            <a:r>
              <a:rPr lang="cs-CZ" dirty="0"/>
              <a:t>Vliv zpráv na rozhodnutí o placení daní ve správné výši</a:t>
            </a:r>
          </a:p>
          <a:p>
            <a:r>
              <a:rPr lang="cs-CZ" dirty="0"/>
              <a:t>Upomínky o zaplacení poplatku za komunální odpad – MMB</a:t>
            </a:r>
          </a:p>
          <a:p>
            <a:r>
              <a:rPr lang="cs-CZ" dirty="0"/>
              <a:t>Aktivizace dárců krve v nemocnici Znojmo</a:t>
            </a:r>
          </a:p>
          <a:p>
            <a:r>
              <a:rPr lang="cs-CZ" dirty="0">
                <a:sym typeface="Symbol" panose="05050102010706020507" pitchFamily="18" charset="2"/>
              </a:rPr>
              <a:t>Logos – vliv označení výrobků na rozhodnutí o koupi (projekt pro Evropskou komisi)</a:t>
            </a:r>
            <a:endParaRPr lang="cs-CZ" dirty="0"/>
          </a:p>
          <a:p>
            <a:endParaRPr lang="cs-CZ" dirty="0"/>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spTree>
    <p:custDataLst>
      <p:tags r:id="rId1"/>
    </p:custDataLst>
    <p:extLst>
      <p:ext uri="{BB962C8B-B14F-4D97-AF65-F5344CB8AC3E}">
        <p14:creationId xmlns:p14="http://schemas.microsoft.com/office/powerpoint/2010/main" val="147281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Realizovaný laboratorní experiment</a:t>
            </a:r>
            <a:br>
              <a:rPr lang="cs-CZ" dirty="0"/>
            </a:br>
            <a:endParaRPr lang="cs-CZ" dirty="0"/>
          </a:p>
        </p:txBody>
      </p:sp>
      <p:sp>
        <p:nvSpPr>
          <p:cNvPr id="3" name="Zástupný symbol pro obsah 2"/>
          <p:cNvSpPr>
            <a:spLocks noGrp="1"/>
          </p:cNvSpPr>
          <p:nvPr>
            <p:ph idx="1"/>
          </p:nvPr>
        </p:nvSpPr>
        <p:spPr>
          <a:xfrm>
            <a:off x="897622" y="1773240"/>
            <a:ext cx="10972800" cy="4248049"/>
          </a:xfrm>
        </p:spPr>
        <p:txBody>
          <a:bodyPr/>
          <a:lstStyle/>
          <a:p>
            <a:pPr marL="0" indent="0">
              <a:buNone/>
            </a:pPr>
            <a:r>
              <a:rPr lang="en-US" sz="3200" dirty="0">
                <a:solidFill>
                  <a:srgbClr val="0070C0"/>
                </a:solidFill>
              </a:rPr>
              <a:t>We have good news!</a:t>
            </a:r>
            <a:r>
              <a:rPr lang="cs-CZ" sz="3200" dirty="0">
                <a:solidFill>
                  <a:srgbClr val="0070C0"/>
                </a:solidFill>
              </a:rPr>
              <a:t> </a:t>
            </a:r>
            <a:r>
              <a:rPr lang="en-US" sz="3200" dirty="0">
                <a:solidFill>
                  <a:srgbClr val="0070C0"/>
                </a:solidFill>
              </a:rPr>
              <a:t>Media negativity bias and tax evasion</a:t>
            </a:r>
            <a:endParaRPr lang="cs-CZ" sz="3200" dirty="0">
              <a:solidFill>
                <a:srgbClr val="0070C0"/>
              </a:solidFill>
            </a:endParaRPr>
          </a:p>
          <a:p>
            <a:pPr marL="0" indent="0">
              <a:buNone/>
            </a:pPr>
            <a:r>
              <a:rPr lang="cs-CZ" i="1" dirty="0">
                <a:solidFill>
                  <a:srgbClr val="0070C0"/>
                </a:solidFill>
              </a:rPr>
              <a:t>(Fišar, Reggiani, Špalek)</a:t>
            </a:r>
          </a:p>
          <a:p>
            <a:endParaRPr lang="cs-CZ" dirty="0"/>
          </a:p>
          <a:p>
            <a:r>
              <a:rPr lang="cs-CZ" dirty="0"/>
              <a:t>Jak kontext (zprávy) ovlivňuje placení daní ve správné výši</a:t>
            </a:r>
          </a:p>
          <a:p>
            <a:r>
              <a:rPr lang="cs-CZ" dirty="0"/>
              <a:t>Založen na hře dobrovolného přispívání na veřejný statek</a:t>
            </a:r>
          </a:p>
          <a:p>
            <a:endParaRPr lang="cs-CZ" dirty="0"/>
          </a:p>
          <a:p>
            <a:pPr>
              <a:buNone/>
            </a:pPr>
            <a:endParaRPr lang="cs-CZ" dirty="0"/>
          </a:p>
        </p:txBody>
      </p:sp>
      <p:sp>
        <p:nvSpPr>
          <p:cNvPr id="5" name="Zástupný symbol pro zápatí 4">
            <a:extLst>
              <a:ext uri="{FF2B5EF4-FFF2-40B4-BE49-F238E27FC236}">
                <a16:creationId xmlns:a16="http://schemas.microsoft.com/office/drawing/2014/main" id="{6CD06C89-5072-4ABF-B26C-DC93F50B48AC}"/>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3627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073BF89-F2F4-4329-91C8-781D37E46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3" y="0"/>
            <a:ext cx="10507633" cy="6858000"/>
          </a:xfrm>
          <a:prstGeom prst="rect">
            <a:avLst/>
          </a:prstGeom>
        </p:spPr>
      </p:pic>
      <p:sp>
        <p:nvSpPr>
          <p:cNvPr id="15" name="Ovale 14"/>
          <p:cNvSpPr/>
          <p:nvPr/>
        </p:nvSpPr>
        <p:spPr>
          <a:xfrm>
            <a:off x="7969015" y="4590169"/>
            <a:ext cx="1243214" cy="1600657"/>
          </a:xfrm>
          <a:prstGeom prst="ellipse">
            <a:avLst/>
          </a:prstGeom>
          <a:solidFill>
            <a:schemeClr val="lt1">
              <a:alpha val="0"/>
            </a:schemeClr>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5" name="Ovale 4"/>
          <p:cNvSpPr/>
          <p:nvPr/>
        </p:nvSpPr>
        <p:spPr>
          <a:xfrm>
            <a:off x="6732031" y="1561842"/>
            <a:ext cx="1566080" cy="1115705"/>
          </a:xfrm>
          <a:prstGeom prst="ellipse">
            <a:avLst/>
          </a:prstGeom>
          <a:solidFill>
            <a:schemeClr val="lt1">
              <a:alpha val="0"/>
            </a:schemeClr>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6" name="Ovale 5"/>
          <p:cNvSpPr/>
          <p:nvPr/>
        </p:nvSpPr>
        <p:spPr>
          <a:xfrm>
            <a:off x="4569597" y="4970517"/>
            <a:ext cx="1566080" cy="1202311"/>
          </a:xfrm>
          <a:prstGeom prst="ellipse">
            <a:avLst/>
          </a:prstGeom>
          <a:solidFill>
            <a:schemeClr val="lt1">
              <a:alpha val="0"/>
            </a:schemeClr>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Zástupný symbol pro zápatí 1"/>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462206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Varianty experimentu</a:t>
            </a:r>
          </a:p>
        </p:txBody>
      </p:sp>
      <p:sp>
        <p:nvSpPr>
          <p:cNvPr id="3" name="Zástupný symbol pro obsah 2"/>
          <p:cNvSpPr>
            <a:spLocks noGrp="1"/>
          </p:cNvSpPr>
          <p:nvPr>
            <p:ph idx="1"/>
          </p:nvPr>
        </p:nvSpPr>
        <p:spPr>
          <a:xfrm>
            <a:off x="788566" y="1719744"/>
            <a:ext cx="9781562" cy="4157530"/>
          </a:xfrm>
        </p:spPr>
        <p:txBody>
          <a:bodyPr/>
          <a:lstStyle/>
          <a:p>
            <a:pPr>
              <a:lnSpc>
                <a:spcPct val="100000"/>
              </a:lnSpc>
              <a:buFontTx/>
              <a:buChar char="-"/>
            </a:pPr>
            <a:r>
              <a:rPr lang="cs-CZ" dirty="0"/>
              <a:t>Neutrální zprávy 	</a:t>
            </a:r>
            <a:br>
              <a:rPr lang="cs-CZ" dirty="0"/>
            </a:br>
            <a:r>
              <a:rPr lang="cs-CZ" sz="2000" i="1" dirty="0"/>
              <a:t>Světové přehlídky psů se zúčastnilo 28 tisíc psů </a:t>
            </a:r>
            <a:br>
              <a:rPr lang="cs-CZ" sz="2000" i="1" dirty="0"/>
            </a:br>
            <a:r>
              <a:rPr lang="cs-CZ" sz="2000" i="1" dirty="0"/>
              <a:t>						</a:t>
            </a:r>
            <a:r>
              <a:rPr lang="en-GB" sz="2000" dirty="0">
                <a:solidFill>
                  <a:srgbClr val="FF0000"/>
                </a:solidFill>
              </a:rPr>
              <a:t>sentiment </a:t>
            </a:r>
            <a:r>
              <a:rPr lang="en-GB" sz="2000" dirty="0">
                <a:solidFill>
                  <a:srgbClr val="FF0000"/>
                </a:solidFill>
                <a:sym typeface="Wingdings" panose="05000000000000000000" pitchFamily="2" charset="2"/>
              </a:rPr>
              <a:t> </a:t>
            </a:r>
            <a:r>
              <a:rPr lang="en-GB" sz="2000" dirty="0">
                <a:solidFill>
                  <a:srgbClr val="FF0000"/>
                </a:solidFill>
              </a:rPr>
              <a:t> - 0.749</a:t>
            </a:r>
            <a:endParaRPr lang="cs-CZ" sz="2000" dirty="0">
              <a:solidFill>
                <a:srgbClr val="FF0000"/>
              </a:solidFill>
            </a:endParaRPr>
          </a:p>
          <a:p>
            <a:pPr>
              <a:lnSpc>
                <a:spcPct val="100000"/>
              </a:lnSpc>
              <a:buFontTx/>
              <a:buChar char="-"/>
            </a:pPr>
            <a:endParaRPr lang="en-GB" sz="2000" dirty="0">
              <a:solidFill>
                <a:srgbClr val="FF0000"/>
              </a:solidFill>
            </a:endParaRPr>
          </a:p>
          <a:p>
            <a:pPr>
              <a:lnSpc>
                <a:spcPct val="100000"/>
              </a:lnSpc>
              <a:buFontTx/>
              <a:buChar char="-"/>
            </a:pPr>
            <a:r>
              <a:rPr lang="cs-CZ" dirty="0"/>
              <a:t>Pozitivní zprávy </a:t>
            </a:r>
            <a:br>
              <a:rPr lang="cs-CZ" dirty="0"/>
            </a:br>
            <a:r>
              <a:rPr lang="cs-CZ" sz="2000" i="1" dirty="0"/>
              <a:t>Státní fond rozvoje bydlení poskytne další výhodné půjčky</a:t>
            </a:r>
          </a:p>
          <a:p>
            <a:pPr marL="0" indent="0">
              <a:lnSpc>
                <a:spcPct val="100000"/>
              </a:lnSpc>
              <a:buNone/>
            </a:pPr>
            <a:r>
              <a:rPr lang="cs-CZ" dirty="0">
                <a:solidFill>
                  <a:srgbClr val="FF0000"/>
                </a:solidFill>
              </a:rPr>
              <a:t>						</a:t>
            </a:r>
            <a:r>
              <a:rPr lang="en-GB" sz="2000" dirty="0">
                <a:solidFill>
                  <a:srgbClr val="FF0000"/>
                </a:solidFill>
              </a:rPr>
              <a:t>sentiment </a:t>
            </a:r>
            <a:r>
              <a:rPr lang="en-GB" sz="2000" dirty="0">
                <a:solidFill>
                  <a:srgbClr val="FF0000"/>
                </a:solidFill>
                <a:sym typeface="Wingdings" panose="05000000000000000000" pitchFamily="2" charset="2"/>
              </a:rPr>
              <a:t></a:t>
            </a:r>
            <a:r>
              <a:rPr lang="en-GB" sz="2000" dirty="0">
                <a:solidFill>
                  <a:srgbClr val="FF0000"/>
                </a:solidFill>
              </a:rPr>
              <a:t> + 0.006</a:t>
            </a:r>
            <a:endParaRPr lang="cs-CZ" sz="2000" dirty="0">
              <a:solidFill>
                <a:srgbClr val="FF0000"/>
              </a:solidFill>
            </a:endParaRPr>
          </a:p>
          <a:p>
            <a:pPr marL="0" indent="0">
              <a:lnSpc>
                <a:spcPct val="100000"/>
              </a:lnSpc>
              <a:buNone/>
            </a:pPr>
            <a:endParaRPr lang="en-GB" sz="2000" dirty="0">
              <a:solidFill>
                <a:srgbClr val="FF0000"/>
              </a:solidFill>
            </a:endParaRPr>
          </a:p>
          <a:p>
            <a:pPr>
              <a:lnSpc>
                <a:spcPct val="100000"/>
              </a:lnSpc>
              <a:buFontTx/>
              <a:buChar char="-"/>
            </a:pPr>
            <a:r>
              <a:rPr lang="cs-CZ" dirty="0"/>
              <a:t>Negativní zprávy</a:t>
            </a:r>
            <a:br>
              <a:rPr lang="cs-CZ" dirty="0"/>
            </a:br>
            <a:r>
              <a:rPr lang="cs-CZ" sz="2000" i="1" dirty="0"/>
              <a:t>Dluh státního rozpočtu vzrostl na 1.68 mld. Kč</a:t>
            </a:r>
            <a:br>
              <a:rPr lang="cs-CZ" sz="2000" i="1" dirty="0"/>
            </a:br>
            <a:r>
              <a:rPr lang="cs-CZ" sz="2000" i="1" dirty="0"/>
              <a:t>						</a:t>
            </a:r>
            <a:r>
              <a:rPr lang="en-GB" sz="2000" dirty="0">
                <a:solidFill>
                  <a:srgbClr val="FF0000"/>
                </a:solidFill>
              </a:rPr>
              <a:t>sentiment</a:t>
            </a:r>
            <a:r>
              <a:rPr lang="en-GB" sz="2000" b="1" dirty="0">
                <a:solidFill>
                  <a:srgbClr val="FF0000"/>
                </a:solidFill>
              </a:rPr>
              <a:t> </a:t>
            </a:r>
            <a:r>
              <a:rPr lang="en-GB" sz="2000" b="1" dirty="0">
                <a:solidFill>
                  <a:srgbClr val="FF0000"/>
                </a:solidFill>
                <a:sym typeface="Wingdings" panose="05000000000000000000" pitchFamily="2" charset="2"/>
              </a:rPr>
              <a:t> </a:t>
            </a:r>
            <a:r>
              <a:rPr lang="en-GB" sz="2000" dirty="0">
                <a:solidFill>
                  <a:srgbClr val="FF0000"/>
                </a:solidFill>
                <a:sym typeface="Wingdings" panose="05000000000000000000" pitchFamily="2" charset="2"/>
              </a:rPr>
              <a:t>+ 0.872</a:t>
            </a:r>
            <a:endParaRPr lang="cs-CZ" sz="2000" dirty="0">
              <a:solidFill>
                <a:srgbClr val="FF0000"/>
              </a:solidFill>
              <a:sym typeface="Wingdings" panose="05000000000000000000" pitchFamily="2" charset="2"/>
            </a:endParaRPr>
          </a:p>
          <a:p>
            <a:pPr>
              <a:lnSpc>
                <a:spcPct val="100000"/>
              </a:lnSpc>
              <a:buFontTx/>
              <a:buChar char="-"/>
            </a:pPr>
            <a:endParaRPr lang="cs-CZ" sz="2000" i="1" dirty="0">
              <a:solidFill>
                <a:srgbClr val="FF0000"/>
              </a:solidFill>
              <a:sym typeface="Wingdings" panose="05000000000000000000" pitchFamily="2" charset="2"/>
            </a:endParaRPr>
          </a:p>
        </p:txBody>
      </p:sp>
      <p:sp>
        <p:nvSpPr>
          <p:cNvPr id="7" name="Zástupný symbol pro zápatí 6">
            <a:extLst>
              <a:ext uri="{FF2B5EF4-FFF2-40B4-BE49-F238E27FC236}">
                <a16:creationId xmlns:a16="http://schemas.microsoft.com/office/drawing/2014/main" id="{12E17900-80C2-439F-B0AF-63B712D96CEA}"/>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9124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F7AA92-B81E-4FA0-BBE1-A045B680B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0900" y="4184792"/>
            <a:ext cx="1025583" cy="2508251"/>
          </a:xfrm>
          <a:prstGeom prst="rect">
            <a:avLst/>
          </a:prstGeom>
        </p:spPr>
      </p:pic>
      <p:grpSp>
        <p:nvGrpSpPr>
          <p:cNvPr id="27" name="Skupina 26">
            <a:extLst>
              <a:ext uri="{FF2B5EF4-FFF2-40B4-BE49-F238E27FC236}">
                <a16:creationId xmlns:a16="http://schemas.microsoft.com/office/drawing/2014/main" id="{37ADBB11-C451-492D-9426-EA720DFBD588}"/>
              </a:ext>
            </a:extLst>
          </p:cNvPr>
          <p:cNvGrpSpPr/>
          <p:nvPr/>
        </p:nvGrpSpPr>
        <p:grpSpPr>
          <a:xfrm>
            <a:off x="239118" y="298164"/>
            <a:ext cx="2031471" cy="3448478"/>
            <a:chOff x="239118" y="298164"/>
            <a:chExt cx="2031471" cy="3448478"/>
          </a:xfrm>
        </p:grpSpPr>
        <p:pic>
          <p:nvPicPr>
            <p:cNvPr id="3" name="Obrázek 2">
              <a:extLst>
                <a:ext uri="{FF2B5EF4-FFF2-40B4-BE49-F238E27FC236}">
                  <a16:creationId xmlns:a16="http://schemas.microsoft.com/office/drawing/2014/main" id="{39F08B78-9A3D-48E4-ABAF-730B5A7FC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18" y="898776"/>
              <a:ext cx="1317138" cy="2847866"/>
            </a:xfrm>
            <a:prstGeom prst="rect">
              <a:avLst/>
            </a:prstGeom>
          </p:spPr>
        </p:pic>
        <p:sp>
          <p:nvSpPr>
            <p:cNvPr id="6" name="Myšlenková bublina: obláček 5">
              <a:extLst>
                <a:ext uri="{FF2B5EF4-FFF2-40B4-BE49-F238E27FC236}">
                  <a16:creationId xmlns:a16="http://schemas.microsoft.com/office/drawing/2014/main" id="{61126C8E-80E1-41BF-8F41-74F77C1EFA5B}"/>
                </a:ext>
              </a:extLst>
            </p:cNvPr>
            <p:cNvSpPr/>
            <p:nvPr/>
          </p:nvSpPr>
          <p:spPr>
            <a:xfrm>
              <a:off x="1093546" y="298164"/>
              <a:ext cx="1177043" cy="600611"/>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400" b="1" dirty="0"/>
                <a:t>?</a:t>
              </a:r>
            </a:p>
          </p:txBody>
        </p:sp>
      </p:grpSp>
      <p:sp>
        <p:nvSpPr>
          <p:cNvPr id="7" name="Myšlenková bublina: obláček 6">
            <a:extLst>
              <a:ext uri="{FF2B5EF4-FFF2-40B4-BE49-F238E27FC236}">
                <a16:creationId xmlns:a16="http://schemas.microsoft.com/office/drawing/2014/main" id="{CBB67509-95E5-4CDD-9441-71DE8A91231D}"/>
              </a:ext>
            </a:extLst>
          </p:cNvPr>
          <p:cNvSpPr/>
          <p:nvPr/>
        </p:nvSpPr>
        <p:spPr>
          <a:xfrm>
            <a:off x="10406062" y="3746642"/>
            <a:ext cx="1019175" cy="438150"/>
          </a:xfrm>
          <a:prstGeom prst="cloudCallout">
            <a:avLst>
              <a:gd name="adj1" fmla="val 25896"/>
              <a:gd name="adj2" fmla="val 603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400" b="1" dirty="0"/>
              <a:t>?</a:t>
            </a:r>
          </a:p>
        </p:txBody>
      </p:sp>
      <p:grpSp>
        <p:nvGrpSpPr>
          <p:cNvPr id="22" name="Skupina 21">
            <a:extLst>
              <a:ext uri="{FF2B5EF4-FFF2-40B4-BE49-F238E27FC236}">
                <a16:creationId xmlns:a16="http://schemas.microsoft.com/office/drawing/2014/main" id="{4FE04B5F-6B38-483A-9B3E-D956BBE9FB6E}"/>
              </a:ext>
            </a:extLst>
          </p:cNvPr>
          <p:cNvGrpSpPr/>
          <p:nvPr/>
        </p:nvGrpSpPr>
        <p:grpSpPr>
          <a:xfrm>
            <a:off x="3547740" y="4262851"/>
            <a:ext cx="1941530" cy="1865294"/>
            <a:chOff x="3466493" y="4330696"/>
            <a:chExt cx="1941530" cy="1865294"/>
          </a:xfrm>
        </p:grpSpPr>
        <p:pic>
          <p:nvPicPr>
            <p:cNvPr id="10" name="Obrázek 9">
              <a:extLst>
                <a:ext uri="{FF2B5EF4-FFF2-40B4-BE49-F238E27FC236}">
                  <a16:creationId xmlns:a16="http://schemas.microsoft.com/office/drawing/2014/main" id="{4E4176E7-67F2-4203-BFD4-CD504A399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66493" y="4859493"/>
              <a:ext cx="640821" cy="1336497"/>
            </a:xfrm>
            <a:prstGeom prst="rect">
              <a:avLst/>
            </a:prstGeom>
          </p:spPr>
        </p:pic>
        <p:sp>
          <p:nvSpPr>
            <p:cNvPr id="20" name="Řečová bublina: oválný bublinový popisek 19">
              <a:extLst>
                <a:ext uri="{FF2B5EF4-FFF2-40B4-BE49-F238E27FC236}">
                  <a16:creationId xmlns:a16="http://schemas.microsoft.com/office/drawing/2014/main" id="{2E8DA841-8D78-46CC-9B86-3105544203C0}"/>
                </a:ext>
              </a:extLst>
            </p:cNvPr>
            <p:cNvSpPr/>
            <p:nvPr/>
          </p:nvSpPr>
          <p:spPr>
            <a:xfrm>
              <a:off x="3657601" y="4330696"/>
              <a:ext cx="1750422"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nepřizná</a:t>
              </a:r>
            </a:p>
          </p:txBody>
        </p:sp>
      </p:grpSp>
      <p:grpSp>
        <p:nvGrpSpPr>
          <p:cNvPr id="18" name="Skupina 17">
            <a:extLst>
              <a:ext uri="{FF2B5EF4-FFF2-40B4-BE49-F238E27FC236}">
                <a16:creationId xmlns:a16="http://schemas.microsoft.com/office/drawing/2014/main" id="{2D960DFC-700F-48AE-B28D-D2CB12D6DED3}"/>
              </a:ext>
            </a:extLst>
          </p:cNvPr>
          <p:cNvGrpSpPr/>
          <p:nvPr/>
        </p:nvGrpSpPr>
        <p:grpSpPr>
          <a:xfrm>
            <a:off x="6306365" y="3404307"/>
            <a:ext cx="2104758" cy="1558403"/>
            <a:chOff x="6017551" y="3421166"/>
            <a:chExt cx="2104758" cy="1558403"/>
          </a:xfrm>
        </p:grpSpPr>
        <p:pic>
          <p:nvPicPr>
            <p:cNvPr id="15" name="Obrázek 14">
              <a:extLst>
                <a:ext uri="{FF2B5EF4-FFF2-40B4-BE49-F238E27FC236}">
                  <a16:creationId xmlns:a16="http://schemas.microsoft.com/office/drawing/2014/main" id="{445E2CD9-4CD1-4738-A5AD-A71950D7F8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7551" y="3594011"/>
              <a:ext cx="640821" cy="1385558"/>
            </a:xfrm>
            <a:prstGeom prst="rect">
              <a:avLst/>
            </a:prstGeom>
          </p:spPr>
        </p:pic>
        <p:sp>
          <p:nvSpPr>
            <p:cNvPr id="21" name="Řečová bublina: oválný bublinový popisek 20">
              <a:extLst>
                <a:ext uri="{FF2B5EF4-FFF2-40B4-BE49-F238E27FC236}">
                  <a16:creationId xmlns:a16="http://schemas.microsoft.com/office/drawing/2014/main" id="{90525B72-027A-4C1B-BEEC-BF618ABE6C1A}"/>
                </a:ext>
              </a:extLst>
            </p:cNvPr>
            <p:cNvSpPr/>
            <p:nvPr/>
          </p:nvSpPr>
          <p:spPr>
            <a:xfrm>
              <a:off x="6707168" y="3421166"/>
              <a:ext cx="1415141"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přizná</a:t>
              </a:r>
            </a:p>
          </p:txBody>
        </p:sp>
      </p:grpSp>
      <p:grpSp>
        <p:nvGrpSpPr>
          <p:cNvPr id="19" name="Skupina 18">
            <a:extLst>
              <a:ext uri="{FF2B5EF4-FFF2-40B4-BE49-F238E27FC236}">
                <a16:creationId xmlns:a16="http://schemas.microsoft.com/office/drawing/2014/main" id="{F6EDDFBE-4CC9-435A-93F9-FF9A6DAFDF2F}"/>
              </a:ext>
            </a:extLst>
          </p:cNvPr>
          <p:cNvGrpSpPr/>
          <p:nvPr/>
        </p:nvGrpSpPr>
        <p:grpSpPr>
          <a:xfrm>
            <a:off x="6210040" y="4993527"/>
            <a:ext cx="2457482" cy="1587529"/>
            <a:chOff x="6087422" y="4997586"/>
            <a:chExt cx="2457482" cy="1587529"/>
          </a:xfrm>
        </p:grpSpPr>
        <p:pic>
          <p:nvPicPr>
            <p:cNvPr id="16" name="Obrázek 15">
              <a:extLst>
                <a:ext uri="{FF2B5EF4-FFF2-40B4-BE49-F238E27FC236}">
                  <a16:creationId xmlns:a16="http://schemas.microsoft.com/office/drawing/2014/main" id="{B4A552F5-54F9-4270-BDA2-02E5DD8D3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422" y="5199557"/>
              <a:ext cx="640821" cy="1385558"/>
            </a:xfrm>
            <a:prstGeom prst="rect">
              <a:avLst/>
            </a:prstGeom>
          </p:spPr>
        </p:pic>
        <p:sp>
          <p:nvSpPr>
            <p:cNvPr id="23" name="Řečová bublina: oválný bublinový popisek 22">
              <a:extLst>
                <a:ext uri="{FF2B5EF4-FFF2-40B4-BE49-F238E27FC236}">
                  <a16:creationId xmlns:a16="http://schemas.microsoft.com/office/drawing/2014/main" id="{41848A80-A504-47EE-8A3D-77871900E01B}"/>
                </a:ext>
              </a:extLst>
            </p:cNvPr>
            <p:cNvSpPr/>
            <p:nvPr/>
          </p:nvSpPr>
          <p:spPr>
            <a:xfrm>
              <a:off x="6740498" y="4997586"/>
              <a:ext cx="1804406"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nepřizná</a:t>
              </a:r>
            </a:p>
          </p:txBody>
        </p:sp>
      </p:grpSp>
      <p:grpSp>
        <p:nvGrpSpPr>
          <p:cNvPr id="17" name="Skupina 16">
            <a:extLst>
              <a:ext uri="{FF2B5EF4-FFF2-40B4-BE49-F238E27FC236}">
                <a16:creationId xmlns:a16="http://schemas.microsoft.com/office/drawing/2014/main" id="{A71E21A9-45F9-4C50-BD34-D2F1C21F963C}"/>
              </a:ext>
            </a:extLst>
          </p:cNvPr>
          <p:cNvGrpSpPr/>
          <p:nvPr/>
        </p:nvGrpSpPr>
        <p:grpSpPr>
          <a:xfrm>
            <a:off x="5000238" y="1809383"/>
            <a:ext cx="2429569" cy="1764970"/>
            <a:chOff x="5329769" y="1712807"/>
            <a:chExt cx="2429569" cy="1764970"/>
          </a:xfrm>
        </p:grpSpPr>
        <p:pic>
          <p:nvPicPr>
            <p:cNvPr id="14" name="Obrázek 13">
              <a:extLst>
                <a:ext uri="{FF2B5EF4-FFF2-40B4-BE49-F238E27FC236}">
                  <a16:creationId xmlns:a16="http://schemas.microsoft.com/office/drawing/2014/main" id="{2F8F5A00-6E59-4467-9CC4-DAA8CA077B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9769" y="2092219"/>
              <a:ext cx="640821" cy="1385558"/>
            </a:xfrm>
            <a:prstGeom prst="rect">
              <a:avLst/>
            </a:prstGeom>
          </p:spPr>
        </p:pic>
        <p:sp>
          <p:nvSpPr>
            <p:cNvPr id="24" name="Řečová bublina: oválný bublinový popisek 23">
              <a:extLst>
                <a:ext uri="{FF2B5EF4-FFF2-40B4-BE49-F238E27FC236}">
                  <a16:creationId xmlns:a16="http://schemas.microsoft.com/office/drawing/2014/main" id="{29C5E05D-E9CE-414B-AA12-02AD73759187}"/>
                </a:ext>
              </a:extLst>
            </p:cNvPr>
            <p:cNvSpPr/>
            <p:nvPr/>
          </p:nvSpPr>
          <p:spPr>
            <a:xfrm>
              <a:off x="5872508" y="1712807"/>
              <a:ext cx="1886830"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nepřizná</a:t>
              </a:r>
            </a:p>
          </p:txBody>
        </p:sp>
      </p:grpSp>
      <p:cxnSp>
        <p:nvCxnSpPr>
          <p:cNvPr id="26" name="Přímá spojnice se šipkou 25">
            <a:extLst>
              <a:ext uri="{FF2B5EF4-FFF2-40B4-BE49-F238E27FC236}">
                <a16:creationId xmlns:a16="http://schemas.microsoft.com/office/drawing/2014/main" id="{B1E240CE-E043-4EB9-89AA-8A65460CBA96}"/>
              </a:ext>
            </a:extLst>
          </p:cNvPr>
          <p:cNvCxnSpPr>
            <a:cxnSpLocks/>
          </p:cNvCxnSpPr>
          <p:nvPr/>
        </p:nvCxnSpPr>
        <p:spPr>
          <a:xfrm flipV="1">
            <a:off x="3590622" y="955390"/>
            <a:ext cx="1186861" cy="4932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789F7079-40E1-4DF5-8627-0854B219961C}"/>
              </a:ext>
            </a:extLst>
          </p:cNvPr>
          <p:cNvCxnSpPr>
            <a:cxnSpLocks/>
          </p:cNvCxnSpPr>
          <p:nvPr/>
        </p:nvCxnSpPr>
        <p:spPr>
          <a:xfrm>
            <a:off x="3590622" y="1438382"/>
            <a:ext cx="1206983" cy="10889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6AEECF63-3E71-47EF-8FFB-98259F79262A}"/>
              </a:ext>
            </a:extLst>
          </p:cNvPr>
          <p:cNvCxnSpPr>
            <a:cxnSpLocks/>
          </p:cNvCxnSpPr>
          <p:nvPr/>
        </p:nvCxnSpPr>
        <p:spPr>
          <a:xfrm flipV="1">
            <a:off x="4827218" y="4265456"/>
            <a:ext cx="1488911" cy="8614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F58556AB-8508-426F-A9F0-B9BEC4C0F35C}"/>
              </a:ext>
            </a:extLst>
          </p:cNvPr>
          <p:cNvCxnSpPr>
            <a:cxnSpLocks/>
            <a:endCxn id="16" idx="1"/>
          </p:cNvCxnSpPr>
          <p:nvPr/>
        </p:nvCxnSpPr>
        <p:spPr>
          <a:xfrm>
            <a:off x="4807131" y="5120640"/>
            <a:ext cx="1402909" cy="76763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Skupina 24">
            <a:extLst>
              <a:ext uri="{FF2B5EF4-FFF2-40B4-BE49-F238E27FC236}">
                <a16:creationId xmlns:a16="http://schemas.microsoft.com/office/drawing/2014/main" id="{9A1990B6-16BE-49BC-999A-4093110688AD}"/>
              </a:ext>
            </a:extLst>
          </p:cNvPr>
          <p:cNvGrpSpPr/>
          <p:nvPr/>
        </p:nvGrpSpPr>
        <p:grpSpPr>
          <a:xfrm>
            <a:off x="2554051" y="298164"/>
            <a:ext cx="1730566" cy="1921054"/>
            <a:chOff x="2554051" y="298164"/>
            <a:chExt cx="1730566" cy="1921054"/>
          </a:xfrm>
        </p:grpSpPr>
        <p:pic>
          <p:nvPicPr>
            <p:cNvPr id="8" name="Obrázek 7">
              <a:extLst>
                <a:ext uri="{FF2B5EF4-FFF2-40B4-BE49-F238E27FC236}">
                  <a16:creationId xmlns:a16="http://schemas.microsoft.com/office/drawing/2014/main" id="{EC957296-D75C-4F14-9FB9-BBF35A36F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54051" y="882721"/>
              <a:ext cx="640821" cy="1336497"/>
            </a:xfrm>
            <a:prstGeom prst="rect">
              <a:avLst/>
            </a:prstGeom>
          </p:spPr>
        </p:pic>
        <p:sp>
          <p:nvSpPr>
            <p:cNvPr id="33" name="Řečová bublina: oválný bublinový popisek 32">
              <a:extLst>
                <a:ext uri="{FF2B5EF4-FFF2-40B4-BE49-F238E27FC236}">
                  <a16:creationId xmlns:a16="http://schemas.microsoft.com/office/drawing/2014/main" id="{4376E202-46E4-4EBB-9D3F-A2AA8B5F724F}"/>
                </a:ext>
              </a:extLst>
            </p:cNvPr>
            <p:cNvSpPr/>
            <p:nvPr/>
          </p:nvSpPr>
          <p:spPr>
            <a:xfrm>
              <a:off x="2810864" y="298164"/>
              <a:ext cx="1473753" cy="554484"/>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přizná</a:t>
              </a:r>
            </a:p>
          </p:txBody>
        </p:sp>
      </p:grpSp>
      <p:grpSp>
        <p:nvGrpSpPr>
          <p:cNvPr id="13" name="Skupina 12">
            <a:extLst>
              <a:ext uri="{FF2B5EF4-FFF2-40B4-BE49-F238E27FC236}">
                <a16:creationId xmlns:a16="http://schemas.microsoft.com/office/drawing/2014/main" id="{C339E676-B036-488F-BAC9-38085C774646}"/>
              </a:ext>
            </a:extLst>
          </p:cNvPr>
          <p:cNvGrpSpPr/>
          <p:nvPr/>
        </p:nvGrpSpPr>
        <p:grpSpPr>
          <a:xfrm>
            <a:off x="4908827" y="195423"/>
            <a:ext cx="1899544" cy="1579243"/>
            <a:chOff x="4908827" y="195423"/>
            <a:chExt cx="1899544" cy="1579243"/>
          </a:xfrm>
        </p:grpSpPr>
        <p:pic>
          <p:nvPicPr>
            <p:cNvPr id="11" name="Obrázek 10">
              <a:extLst>
                <a:ext uri="{FF2B5EF4-FFF2-40B4-BE49-F238E27FC236}">
                  <a16:creationId xmlns:a16="http://schemas.microsoft.com/office/drawing/2014/main" id="{BC6C1144-7406-4F5B-84D3-AE6D69FC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8827" y="389108"/>
              <a:ext cx="640821" cy="1385558"/>
            </a:xfrm>
            <a:prstGeom prst="rect">
              <a:avLst/>
            </a:prstGeom>
          </p:spPr>
        </p:pic>
        <p:sp>
          <p:nvSpPr>
            <p:cNvPr id="34" name="Řečová bublina: oválný bublinový popisek 33">
              <a:extLst>
                <a:ext uri="{FF2B5EF4-FFF2-40B4-BE49-F238E27FC236}">
                  <a16:creationId xmlns:a16="http://schemas.microsoft.com/office/drawing/2014/main" id="{DFA613E9-3963-4749-9956-E9C45099BC90}"/>
                </a:ext>
              </a:extLst>
            </p:cNvPr>
            <p:cNvSpPr/>
            <p:nvPr/>
          </p:nvSpPr>
          <p:spPr>
            <a:xfrm>
              <a:off x="5471649" y="195423"/>
              <a:ext cx="1336722"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přizná</a:t>
              </a:r>
            </a:p>
          </p:txBody>
        </p:sp>
      </p:grpSp>
      <p:sp>
        <p:nvSpPr>
          <p:cNvPr id="2" name="Obdélník 1">
            <a:extLst>
              <a:ext uri="{FF2B5EF4-FFF2-40B4-BE49-F238E27FC236}">
                <a16:creationId xmlns:a16="http://schemas.microsoft.com/office/drawing/2014/main" id="{3C3DD3CD-D913-4CA1-B428-75D5A7D5C95B}"/>
              </a:ext>
            </a:extLst>
          </p:cNvPr>
          <p:cNvSpPr/>
          <p:nvPr/>
        </p:nvSpPr>
        <p:spPr>
          <a:xfrm>
            <a:off x="7417239" y="240634"/>
            <a:ext cx="1463862" cy="461665"/>
          </a:xfrm>
          <a:prstGeom prst="rect">
            <a:avLst/>
          </a:prstGeom>
        </p:spPr>
        <p:txBody>
          <a:bodyPr wrap="none">
            <a:spAutoFit/>
          </a:bodyPr>
          <a:lstStyle/>
          <a:p>
            <a:r>
              <a:rPr lang="cs-CZ" b="1" dirty="0">
                <a:sym typeface="Symbol" panose="05050102010706020507" pitchFamily="18" charset="2"/>
              </a:rPr>
              <a:t></a:t>
            </a:r>
            <a:r>
              <a:rPr lang="cs-CZ" b="1" dirty="0"/>
              <a:t> 10 let</a:t>
            </a:r>
            <a:endParaRPr lang="cs-CZ" dirty="0"/>
          </a:p>
        </p:txBody>
      </p:sp>
      <p:sp>
        <p:nvSpPr>
          <p:cNvPr id="4" name="Obdélník 3">
            <a:extLst>
              <a:ext uri="{FF2B5EF4-FFF2-40B4-BE49-F238E27FC236}">
                <a16:creationId xmlns:a16="http://schemas.microsoft.com/office/drawing/2014/main" id="{EF0105AF-1CD3-489E-80CF-60779FF1255F}"/>
              </a:ext>
            </a:extLst>
          </p:cNvPr>
          <p:cNvSpPr/>
          <p:nvPr/>
        </p:nvSpPr>
        <p:spPr>
          <a:xfrm>
            <a:off x="7464641" y="1774666"/>
            <a:ext cx="1463862" cy="461665"/>
          </a:xfrm>
          <a:prstGeom prst="rect">
            <a:avLst/>
          </a:prstGeom>
        </p:spPr>
        <p:txBody>
          <a:bodyPr wrap="none">
            <a:spAutoFit/>
          </a:bodyPr>
          <a:lstStyle/>
          <a:p>
            <a:r>
              <a:rPr lang="cs-CZ" b="1" dirty="0">
                <a:sym typeface="Symbol" panose="05050102010706020507" pitchFamily="18" charset="2"/>
              </a:rPr>
              <a:t> 20 let</a:t>
            </a:r>
            <a:endParaRPr lang="cs-CZ" dirty="0"/>
          </a:p>
        </p:txBody>
      </p:sp>
      <p:sp>
        <p:nvSpPr>
          <p:cNvPr id="9" name="Obdélník 8">
            <a:extLst>
              <a:ext uri="{FF2B5EF4-FFF2-40B4-BE49-F238E27FC236}">
                <a16:creationId xmlns:a16="http://schemas.microsoft.com/office/drawing/2014/main" id="{36B27FC7-524A-418D-B3A4-0D22F5108BE4}"/>
              </a:ext>
            </a:extLst>
          </p:cNvPr>
          <p:cNvSpPr/>
          <p:nvPr/>
        </p:nvSpPr>
        <p:spPr>
          <a:xfrm>
            <a:off x="8806952" y="3404307"/>
            <a:ext cx="1268296" cy="461665"/>
          </a:xfrm>
          <a:prstGeom prst="rect">
            <a:avLst/>
          </a:prstGeom>
        </p:spPr>
        <p:txBody>
          <a:bodyPr wrap="none">
            <a:spAutoFit/>
          </a:bodyPr>
          <a:lstStyle/>
          <a:p>
            <a:r>
              <a:rPr lang="cs-CZ" b="1" dirty="0">
                <a:sym typeface="Symbol" panose="05050102010706020507" pitchFamily="18" charset="2"/>
              </a:rPr>
              <a:t> 0 let</a:t>
            </a:r>
            <a:endParaRPr lang="cs-CZ" dirty="0"/>
          </a:p>
        </p:txBody>
      </p:sp>
      <p:sp>
        <p:nvSpPr>
          <p:cNvPr id="12" name="Obdélník 11">
            <a:extLst>
              <a:ext uri="{FF2B5EF4-FFF2-40B4-BE49-F238E27FC236}">
                <a16:creationId xmlns:a16="http://schemas.microsoft.com/office/drawing/2014/main" id="{8F2F0BE7-A41B-4797-9F90-76C536851CB6}"/>
              </a:ext>
            </a:extLst>
          </p:cNvPr>
          <p:cNvSpPr/>
          <p:nvPr/>
        </p:nvSpPr>
        <p:spPr>
          <a:xfrm>
            <a:off x="8806953" y="4953500"/>
            <a:ext cx="1374094" cy="461665"/>
          </a:xfrm>
          <a:prstGeom prst="rect">
            <a:avLst/>
          </a:prstGeom>
        </p:spPr>
        <p:txBody>
          <a:bodyPr wrap="none">
            <a:spAutoFit/>
          </a:bodyPr>
          <a:lstStyle/>
          <a:p>
            <a:r>
              <a:rPr lang="cs-CZ" b="1" dirty="0">
                <a:sym typeface="Symbol" panose="05050102010706020507" pitchFamily="18" charset="2"/>
              </a:rPr>
              <a:t> 1 rok</a:t>
            </a:r>
            <a:endParaRPr lang="cs-CZ" dirty="0"/>
          </a:p>
        </p:txBody>
      </p:sp>
      <p:sp>
        <p:nvSpPr>
          <p:cNvPr id="38" name="TextovéPole 37">
            <a:extLst>
              <a:ext uri="{FF2B5EF4-FFF2-40B4-BE49-F238E27FC236}">
                <a16:creationId xmlns:a16="http://schemas.microsoft.com/office/drawing/2014/main" id="{2D0560D1-EFA0-447A-8EAA-3E27629B2C6A}"/>
              </a:ext>
            </a:extLst>
          </p:cNvPr>
          <p:cNvSpPr txBox="1"/>
          <p:nvPr/>
        </p:nvSpPr>
        <p:spPr>
          <a:xfrm>
            <a:off x="34581" y="3965717"/>
            <a:ext cx="2721777" cy="1477328"/>
          </a:xfrm>
          <a:prstGeom prst="rect">
            <a:avLst/>
          </a:prstGeom>
          <a:noFill/>
          <a:ln>
            <a:solidFill>
              <a:schemeClr val="tx1"/>
            </a:solidFill>
          </a:ln>
        </p:spPr>
        <p:txBody>
          <a:bodyPr wrap="square" rtlCol="0">
            <a:spAutoFit/>
          </a:bodyPr>
          <a:lstStyle/>
          <a:p>
            <a:pPr>
              <a:spcBef>
                <a:spcPts val="600"/>
              </a:spcBef>
            </a:pPr>
            <a:r>
              <a:rPr lang="cs-CZ" sz="2000" i="1" dirty="0"/>
              <a:t>Oba nepřiznají – 1 rok</a:t>
            </a:r>
          </a:p>
          <a:p>
            <a:pPr>
              <a:spcBef>
                <a:spcPts val="600"/>
              </a:spcBef>
            </a:pPr>
            <a:r>
              <a:rPr lang="cs-CZ" sz="2000" i="1" dirty="0"/>
              <a:t>Oba přiznají – 10 let</a:t>
            </a:r>
          </a:p>
          <a:p>
            <a:pPr>
              <a:spcBef>
                <a:spcPts val="600"/>
              </a:spcBef>
            </a:pPr>
            <a:r>
              <a:rPr lang="cs-CZ" sz="2000" i="1" dirty="0"/>
              <a:t>Jeden přizná/druhý ne – 0 / 20let</a:t>
            </a:r>
          </a:p>
        </p:txBody>
      </p:sp>
      <p:sp>
        <p:nvSpPr>
          <p:cNvPr id="29" name="Zástupný symbol pro zápatí 28">
            <a:extLst>
              <a:ext uri="{FF2B5EF4-FFF2-40B4-BE49-F238E27FC236}">
                <a16:creationId xmlns:a16="http://schemas.microsoft.com/office/drawing/2014/main" id="{E9763A04-51B5-40B3-B56D-E68E0BF98992}"/>
              </a:ext>
            </a:extLst>
          </p:cNvPr>
          <p:cNvSpPr>
            <a:spLocks noGrp="1"/>
          </p:cNvSpPr>
          <p:nvPr>
            <p:ph type="ftr" sz="quarter" idx="11"/>
          </p:nvPr>
        </p:nvSpPr>
        <p:spPr/>
        <p:txBody>
          <a:bodyPr/>
          <a:lstStyle/>
          <a:p>
            <a:r>
              <a:rPr lang="cs-CZ"/>
              <a:t>MPV_VESO Behavioralni VE</a:t>
            </a:r>
          </a:p>
        </p:txBody>
      </p:sp>
    </p:spTree>
    <p:extLst>
      <p:ext uri="{BB962C8B-B14F-4D97-AF65-F5344CB8AC3E}">
        <p14:creationId xmlns:p14="http://schemas.microsoft.com/office/powerpoint/2010/main" val="20607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P spid="9" grpId="0"/>
      <p:bldP spid="12" grpId="0"/>
      <p:bldP spid="3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ky news 2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020105" y="3602753"/>
            <a:ext cx="4078122" cy="22385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cbs  news 24"/>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pic>
        <p:nvPicPr>
          <p:cNvPr id="4106" name="Picture 10" descr="Image result for bbc   news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105" y="977503"/>
            <a:ext cx="4078122" cy="2551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mage result for bbc news 24 gree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704" y="3818475"/>
            <a:ext cx="3867479" cy="2022789"/>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6" descr="Image result for cbs 23 news"/>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2" name="Zástupný symbol pro zápatí 1">
            <a:extLst>
              <a:ext uri="{FF2B5EF4-FFF2-40B4-BE49-F238E27FC236}">
                <a16:creationId xmlns:a16="http://schemas.microsoft.com/office/drawing/2014/main" id="{CDF13B79-161F-4565-96D9-E5ED94716FDC}"/>
              </a:ext>
            </a:extLst>
          </p:cNvPr>
          <p:cNvSpPr>
            <a:spLocks noGrp="1"/>
          </p:cNvSpPr>
          <p:nvPr>
            <p:ph type="ftr" sz="quarter" idx="11"/>
          </p:nvPr>
        </p:nvSpPr>
        <p:spPr/>
        <p:txBody>
          <a:bodyPr/>
          <a:lstStyle/>
          <a:p>
            <a:r>
              <a:rPr lang="cs-CZ" altLang="cs-CZ"/>
              <a:t>MPV_VESO Behavioralni VE</a:t>
            </a:r>
            <a:endParaRPr lang="it-IT" dirty="0"/>
          </a:p>
        </p:txBody>
      </p:sp>
      <p:pic>
        <p:nvPicPr>
          <p:cNvPr id="2050" name="Picture 2" descr="VÃ½sledek obrÃ¡zku pro ct24">
            <a:extLst>
              <a:ext uri="{FF2B5EF4-FFF2-40B4-BE49-F238E27FC236}">
                <a16:creationId xmlns:a16="http://schemas.microsoft.com/office/drawing/2014/main" id="{B68FB4C2-8703-446C-8733-DECF35C8C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704" y="977503"/>
            <a:ext cx="3867479" cy="255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31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Výsledky</a:t>
            </a:r>
          </a:p>
        </p:txBody>
      </p:sp>
      <p:sp>
        <p:nvSpPr>
          <p:cNvPr id="3" name="Zástupný symbol pro obsah 2"/>
          <p:cNvSpPr>
            <a:spLocks noGrp="1"/>
          </p:cNvSpPr>
          <p:nvPr>
            <p:ph idx="1"/>
          </p:nvPr>
        </p:nvSpPr>
        <p:spPr>
          <a:xfrm>
            <a:off x="720000" y="1426128"/>
            <a:ext cx="10538026" cy="4405872"/>
          </a:xfrm>
        </p:spPr>
        <p:txBody>
          <a:bodyPr/>
          <a:lstStyle/>
          <a:p>
            <a:pPr marL="214313" indent="-214313">
              <a:buFont typeface="Arial" panose="020B0604020202020204" pitchFamily="34" charset="0"/>
              <a:buChar char="•"/>
            </a:pPr>
            <a:r>
              <a:rPr lang="en-GB" b="1" dirty="0"/>
              <a:t>Po</a:t>
            </a:r>
            <a:r>
              <a:rPr lang="cs-CZ" b="1" dirty="0" err="1"/>
              <a:t>zitivní</a:t>
            </a:r>
            <a:r>
              <a:rPr lang="cs-CZ" b="1" dirty="0"/>
              <a:t> zprávy </a:t>
            </a:r>
            <a:r>
              <a:rPr lang="cs-CZ" dirty="0"/>
              <a:t>zvyšují placení daní o </a:t>
            </a:r>
            <a:r>
              <a:rPr lang="en-GB" dirty="0"/>
              <a:t>23 </a:t>
            </a:r>
            <a:r>
              <a:rPr lang="cs-CZ" dirty="0"/>
              <a:t>procentních bodů</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b="1" dirty="0" err="1"/>
              <a:t>Negativ</a:t>
            </a:r>
            <a:r>
              <a:rPr lang="cs-CZ" b="1" dirty="0"/>
              <a:t>ní zprávy </a:t>
            </a:r>
            <a:r>
              <a:rPr lang="cs-CZ" dirty="0"/>
              <a:t>nepřinášejí žádný významný efekt</a:t>
            </a:r>
            <a:endParaRPr lang="en-GB" dirty="0"/>
          </a:p>
          <a:p>
            <a:pPr>
              <a:lnSpc>
                <a:spcPct val="100000"/>
              </a:lnSpc>
              <a:buFontTx/>
              <a:buChar char="-"/>
            </a:pPr>
            <a:endParaRPr lang="cs-CZ" dirty="0"/>
          </a:p>
          <a:p>
            <a:pPr marL="72000" indent="0">
              <a:lnSpc>
                <a:spcPct val="100000"/>
              </a:lnSpc>
              <a:buNone/>
            </a:pPr>
            <a:r>
              <a:rPr lang="cs-CZ" dirty="0"/>
              <a:t>V situaci aktuální preference negativních zpráv v médiích, </a:t>
            </a:r>
            <a:r>
              <a:rPr lang="cs-CZ" b="1" dirty="0"/>
              <a:t>pozitivní zprávy</a:t>
            </a:r>
            <a:r>
              <a:rPr lang="cs-CZ" dirty="0"/>
              <a:t> mohou zvýšit ochotu lidí platit daně ve správné výši</a:t>
            </a:r>
          </a:p>
          <a:p>
            <a:pPr marL="72000" indent="0">
              <a:lnSpc>
                <a:spcPct val="100000"/>
              </a:lnSpc>
              <a:buNone/>
            </a:pPr>
            <a:r>
              <a:rPr lang="cs-CZ" dirty="0"/>
              <a:t>		 má význam dát větší prostor pozitivním zprávám</a:t>
            </a:r>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p:sp>
        <p:nvSpPr>
          <p:cNvPr id="7" name="Šipka: doprava 6">
            <a:extLst>
              <a:ext uri="{FF2B5EF4-FFF2-40B4-BE49-F238E27FC236}">
                <a16:creationId xmlns:a16="http://schemas.microsoft.com/office/drawing/2014/main" id="{D691F66D-A734-4336-A5E9-D86B2FA4FDE3}"/>
              </a:ext>
            </a:extLst>
          </p:cNvPr>
          <p:cNvSpPr/>
          <p:nvPr/>
        </p:nvSpPr>
        <p:spPr bwMode="auto">
          <a:xfrm rot="1594143">
            <a:off x="1720567" y="4538254"/>
            <a:ext cx="894356" cy="45157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042977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MPV_VESO Behavioralni VE</a:t>
            </a:r>
            <a:endParaRPr lang="cs-CZ" dirty="0"/>
          </a:p>
        </p:txBody>
      </p:sp>
      <p:sp>
        <p:nvSpPr>
          <p:cNvPr id="4" name="Nadpis 3"/>
          <p:cNvSpPr>
            <a:spLocks noGrp="1"/>
          </p:cNvSpPr>
          <p:nvPr>
            <p:ph type="title"/>
          </p:nvPr>
        </p:nvSpPr>
        <p:spPr/>
        <p:txBody>
          <a:bodyPr/>
          <a:lstStyle/>
          <a:p>
            <a:r>
              <a:rPr lang="cs-CZ" dirty="0"/>
              <a:t>Další četba…</a:t>
            </a:r>
          </a:p>
        </p:txBody>
      </p:sp>
      <p:pic>
        <p:nvPicPr>
          <p:cNvPr id="1026" name="Picture 2" descr="Jak drahÃ© je zdarma - Dan Arie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59" y="1809075"/>
            <a:ext cx="266700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yÅ¡lenÃ­ rychlÃ© a pomalÃ© - Daniel Kahne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501" y="1809075"/>
            <a:ext cx="2466146"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oÄekÃ¡vanÃ© chovÃ¡nÃ­ - PÅÃ­bÄh behaviorÃ¡lnÃ­ ekonom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466" y="1809075"/>
            <a:ext cx="26629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03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MPV_VESO Behavioralni VE</a:t>
            </a:r>
            <a:endParaRPr lang="cs-CZ" dirty="0"/>
          </a:p>
        </p:txBody>
      </p:sp>
      <p:sp>
        <p:nvSpPr>
          <p:cNvPr id="4" name="Nadpis 3"/>
          <p:cNvSpPr>
            <a:spLocks noGrp="1"/>
          </p:cNvSpPr>
          <p:nvPr>
            <p:ph type="title"/>
          </p:nvPr>
        </p:nvSpPr>
        <p:spPr/>
        <p:txBody>
          <a:bodyPr/>
          <a:lstStyle/>
          <a:p>
            <a:r>
              <a:rPr lang="cs-CZ" dirty="0"/>
              <a:t>Anebo video…	</a:t>
            </a:r>
          </a:p>
        </p:txBody>
      </p:sp>
      <p:sp>
        <p:nvSpPr>
          <p:cNvPr id="5" name="Zástupný symbol pro obsah 4"/>
          <p:cNvSpPr>
            <a:spLocks noGrp="1"/>
          </p:cNvSpPr>
          <p:nvPr>
            <p:ph idx="1"/>
          </p:nvPr>
        </p:nvSpPr>
        <p:spPr/>
        <p:txBody>
          <a:bodyPr/>
          <a:lstStyle/>
          <a:p>
            <a:pPr marL="72000" indent="0">
              <a:buNone/>
            </a:pPr>
            <a:r>
              <a:rPr lang="cs-CZ" b="1" dirty="0"/>
              <a:t>TED </a:t>
            </a:r>
            <a:r>
              <a:rPr lang="cs-CZ" b="1" dirty="0" err="1"/>
              <a:t>Talks</a:t>
            </a:r>
            <a:r>
              <a:rPr lang="cs-CZ" b="1" dirty="0"/>
              <a:t>: </a:t>
            </a:r>
          </a:p>
          <a:p>
            <a:r>
              <a:rPr lang="en-US" sz="2000" dirty="0"/>
              <a:t>Why it's so hard to make healthy decisions</a:t>
            </a:r>
          </a:p>
          <a:p>
            <a:pPr marL="324000" lvl="1" indent="0">
              <a:buNone/>
            </a:pPr>
            <a:r>
              <a:rPr lang="cs-CZ" sz="1600" dirty="0">
                <a:hlinkClick r:id="rId2"/>
              </a:rPr>
              <a:t>https://www.ted.com/talks/david_asch_why_it_s_so_hard_to_make_healthy_decisions/transcript</a:t>
            </a:r>
            <a:endParaRPr lang="cs-CZ" sz="1600" dirty="0"/>
          </a:p>
          <a:p>
            <a:endParaRPr lang="cs-CZ" sz="1600" dirty="0"/>
          </a:p>
          <a:p>
            <a:r>
              <a:rPr lang="en-US" sz="2000" dirty="0"/>
              <a:t>Good Citizens Should Understand Behavioral Economics</a:t>
            </a:r>
          </a:p>
          <a:p>
            <a:pPr marL="72000" indent="0">
              <a:buNone/>
            </a:pPr>
            <a:r>
              <a:rPr lang="cs-CZ" sz="1600" dirty="0">
                <a:hlinkClick r:id="rId3"/>
              </a:rPr>
              <a:t>     https://www.ted.com/talks/bill_wood_good_citizens_should_understand_behavioral_economics</a:t>
            </a:r>
            <a:r>
              <a:rPr lang="cs-CZ" sz="1600" dirty="0"/>
              <a:t> </a:t>
            </a:r>
          </a:p>
          <a:p>
            <a:endParaRPr lang="cs-CZ" sz="1600" dirty="0"/>
          </a:p>
          <a:p>
            <a:r>
              <a:rPr lang="en-US" sz="2000" dirty="0"/>
              <a:t>How behavioral science can lower your energy bill</a:t>
            </a:r>
            <a:endParaRPr lang="cs-CZ" sz="2000" dirty="0"/>
          </a:p>
          <a:p>
            <a:pPr marL="72000" indent="0">
              <a:buNone/>
            </a:pPr>
            <a:r>
              <a:rPr lang="cs-CZ" sz="1600" dirty="0">
                <a:hlinkClick r:id="rId4"/>
              </a:rPr>
              <a:t>https://www.ted.com/talks/alex_laskey_how_behavioral_science_can_lower_your_energy_bill</a:t>
            </a:r>
            <a:endParaRPr lang="cs-CZ" sz="1600" dirty="0"/>
          </a:p>
          <a:p>
            <a:endParaRPr lang="cs-CZ" sz="2400" dirty="0"/>
          </a:p>
          <a:p>
            <a:endParaRPr lang="cs-CZ" dirty="0"/>
          </a:p>
        </p:txBody>
      </p:sp>
    </p:spTree>
    <p:extLst>
      <p:ext uri="{BB962C8B-B14F-4D97-AF65-F5344CB8AC3E}">
        <p14:creationId xmlns:p14="http://schemas.microsoft.com/office/powerpoint/2010/main" val="175379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6000" y="642938"/>
            <a:ext cx="10860715" cy="631947"/>
          </a:xfrm>
        </p:spPr>
        <p:txBody>
          <a:bodyPr/>
          <a:lstStyle/>
          <a:p>
            <a:pPr eaLnBrk="1" hangingPunct="1">
              <a:defRPr/>
            </a:pPr>
            <a:r>
              <a:rPr lang="cs-CZ" dirty="0"/>
              <a:t>Vězňovo dilema</a:t>
            </a:r>
          </a:p>
        </p:txBody>
      </p:sp>
      <p:graphicFrame>
        <p:nvGraphicFramePr>
          <p:cNvPr id="8195" name="Group 3"/>
          <p:cNvGraphicFramePr>
            <a:graphicFrameLocks noGrp="1"/>
          </p:cNvGraphicFramePr>
          <p:nvPr>
            <p:ph idx="1"/>
            <p:extLst>
              <p:ext uri="{D42A27DB-BD31-4B8C-83A1-F6EECF244321}">
                <p14:modId xmlns:p14="http://schemas.microsoft.com/office/powerpoint/2010/main" val="2607922075"/>
              </p:ext>
            </p:extLst>
          </p:nvPr>
        </p:nvGraphicFramePr>
        <p:xfrm>
          <a:off x="2003831" y="2317868"/>
          <a:ext cx="8184337" cy="3897194"/>
        </p:xfrm>
        <a:graphic>
          <a:graphicData uri="http://schemas.openxmlformats.org/drawingml/2006/table">
            <a:tbl>
              <a:tblPr/>
              <a:tblGrid>
                <a:gridCol w="726234">
                  <a:extLst>
                    <a:ext uri="{9D8B030D-6E8A-4147-A177-3AD203B41FA5}">
                      <a16:colId xmlns:a16="http://schemas.microsoft.com/office/drawing/2014/main" val="20000"/>
                    </a:ext>
                  </a:extLst>
                </a:gridCol>
                <a:gridCol w="1708228">
                  <a:extLst>
                    <a:ext uri="{9D8B030D-6E8A-4147-A177-3AD203B41FA5}">
                      <a16:colId xmlns:a16="http://schemas.microsoft.com/office/drawing/2014/main" val="20001"/>
                    </a:ext>
                  </a:extLst>
                </a:gridCol>
                <a:gridCol w="2936509">
                  <a:extLst>
                    <a:ext uri="{9D8B030D-6E8A-4147-A177-3AD203B41FA5}">
                      <a16:colId xmlns:a16="http://schemas.microsoft.com/office/drawing/2014/main" val="20002"/>
                    </a:ext>
                  </a:extLst>
                </a:gridCol>
                <a:gridCol w="2813366">
                  <a:extLst>
                    <a:ext uri="{9D8B030D-6E8A-4147-A177-3AD203B41FA5}">
                      <a16:colId xmlns:a16="http://schemas.microsoft.com/office/drawing/2014/main" val="20003"/>
                    </a:ext>
                  </a:extLst>
                </a:gridCol>
              </a:tblGrid>
              <a:tr h="515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dirty="0">
                          <a:ln>
                            <a:noFill/>
                          </a:ln>
                          <a:solidFill>
                            <a:srgbClr val="0000DC"/>
                          </a:solidFill>
                          <a:effectLst/>
                          <a:latin typeface="Arial" charset="0"/>
                          <a:cs typeface="Arial" charset="0"/>
                        </a:rPr>
                        <a:t>Clyde</a:t>
                      </a:r>
                    </a:p>
                  </a:txBody>
                  <a:tcPr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21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Přiznat</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Nepřiznat</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34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90000" marR="90000"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Přiznat</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10 </a:t>
                      </a:r>
                      <a:r>
                        <a:rPr kumimoji="0" lang="cs-CZ" sz="3600" b="1" i="0" u="none" strike="noStrike" cap="none" normalizeH="0" baseline="0" dirty="0">
                          <a:ln>
                            <a:noFill/>
                          </a:ln>
                          <a:solidFill>
                            <a:schemeClr val="tx1"/>
                          </a:solidFill>
                          <a:effectLst/>
                          <a:latin typeface="Arial" charset="0"/>
                          <a:cs typeface="Arial" charset="0"/>
                        </a:rPr>
                        <a:t>; </a:t>
                      </a:r>
                      <a:r>
                        <a:rPr kumimoji="0" lang="cs-CZ" sz="3600" b="1" i="0" u="none" strike="noStrike" cap="none" normalizeH="0" baseline="0" dirty="0">
                          <a:ln>
                            <a:noFill/>
                          </a:ln>
                          <a:solidFill>
                            <a:srgbClr val="0000DC"/>
                          </a:solidFill>
                          <a:effectLst/>
                          <a:latin typeface="Arial" charset="0"/>
                          <a:cs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0</a:t>
                      </a:r>
                      <a:r>
                        <a:rPr kumimoji="0" lang="cs-CZ" sz="3600" b="1" i="0" u="none" strike="noStrike" cap="none" normalizeH="0" baseline="0" dirty="0">
                          <a:ln>
                            <a:noFill/>
                          </a:ln>
                          <a:solidFill>
                            <a:schemeClr val="tx1"/>
                          </a:solidFill>
                          <a:effectLst/>
                          <a:latin typeface="Arial" charset="0"/>
                          <a:cs typeface="Arial" charset="0"/>
                        </a:rPr>
                        <a:t> ; </a:t>
                      </a:r>
                      <a:r>
                        <a:rPr kumimoji="0" lang="cs-CZ" sz="3600" b="1" i="0" u="none" strike="noStrike" cap="none" normalizeH="0" baseline="0" dirty="0">
                          <a:ln>
                            <a:noFill/>
                          </a:ln>
                          <a:solidFill>
                            <a:srgbClr val="0000DC"/>
                          </a:solidFill>
                          <a:effectLst/>
                          <a:latin typeface="Arial" charset="0"/>
                          <a:cs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3424">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Nepřiznat</a:t>
                      </a:r>
                    </a:p>
                  </a:txBody>
                  <a:tcPr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20</a:t>
                      </a:r>
                      <a:r>
                        <a:rPr kumimoji="0" lang="cs-CZ" sz="3600" b="1" i="0" u="none" strike="noStrike" cap="none" normalizeH="0" baseline="0" dirty="0">
                          <a:ln>
                            <a:noFill/>
                          </a:ln>
                          <a:solidFill>
                            <a:schemeClr val="tx1"/>
                          </a:solidFill>
                          <a:effectLst/>
                          <a:latin typeface="Arial" charset="0"/>
                          <a:cs typeface="Arial" charset="0"/>
                        </a:rPr>
                        <a:t> ; </a:t>
                      </a:r>
                      <a:r>
                        <a:rPr kumimoji="0" lang="cs-CZ" sz="3600" b="1" i="0" u="none" strike="noStrike" cap="none" normalizeH="0" baseline="0" dirty="0">
                          <a:ln>
                            <a:noFill/>
                          </a:ln>
                          <a:solidFill>
                            <a:srgbClr val="0000DC"/>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1</a:t>
                      </a:r>
                      <a:r>
                        <a:rPr kumimoji="0" lang="cs-CZ" sz="3600" b="1" i="0" u="none" strike="noStrike" cap="none" normalizeH="0" baseline="0" dirty="0">
                          <a:ln>
                            <a:noFill/>
                          </a:ln>
                          <a:solidFill>
                            <a:schemeClr val="tx1"/>
                          </a:solidFill>
                          <a:effectLst/>
                          <a:latin typeface="Arial" charset="0"/>
                          <a:cs typeface="Arial" charset="0"/>
                        </a:rPr>
                        <a:t> ; </a:t>
                      </a:r>
                      <a:r>
                        <a:rPr kumimoji="0" lang="cs-CZ" sz="3600" b="1" i="0" u="none" strike="noStrike" cap="none" normalizeH="0" baseline="0" dirty="0">
                          <a:ln>
                            <a:noFill/>
                          </a:ln>
                          <a:solidFill>
                            <a:srgbClr val="0000DC"/>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26" name="Text Box 34"/>
          <p:cNvSpPr txBox="1">
            <a:spLocks noChangeArrowheads="1"/>
          </p:cNvSpPr>
          <p:nvPr/>
        </p:nvSpPr>
        <p:spPr bwMode="auto">
          <a:xfrm rot="16200000">
            <a:off x="1608573" y="4466519"/>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b="1" dirty="0" err="1">
                <a:solidFill>
                  <a:srgbClr val="F01928"/>
                </a:solidFill>
              </a:rPr>
              <a:t>Bonnie</a:t>
            </a:r>
            <a:endParaRPr lang="cs-CZ" sz="2800" b="1" dirty="0">
              <a:solidFill>
                <a:srgbClr val="F01928"/>
              </a:solidFill>
            </a:endParaRPr>
          </a:p>
        </p:txBody>
      </p:sp>
      <p:sp>
        <p:nvSpPr>
          <p:cNvPr id="2" name="TextovéPole 1"/>
          <p:cNvSpPr txBox="1"/>
          <p:nvPr/>
        </p:nvSpPr>
        <p:spPr>
          <a:xfrm>
            <a:off x="540000" y="1396952"/>
            <a:ext cx="4870940" cy="1569660"/>
          </a:xfrm>
          <a:prstGeom prst="rect">
            <a:avLst/>
          </a:prstGeom>
          <a:noFill/>
        </p:spPr>
        <p:txBody>
          <a:bodyPr wrap="square" rtlCol="0">
            <a:spAutoFit/>
          </a:bodyPr>
          <a:lstStyle/>
          <a:p>
            <a:r>
              <a:rPr lang="cs-CZ" i="1" dirty="0"/>
              <a:t>Oba nepřiznají – 1 rok</a:t>
            </a:r>
          </a:p>
          <a:p>
            <a:r>
              <a:rPr lang="cs-CZ" i="1" dirty="0"/>
              <a:t>Oba přiznají – 10 let</a:t>
            </a:r>
          </a:p>
          <a:p>
            <a:r>
              <a:rPr lang="cs-CZ" i="1" dirty="0"/>
              <a:t>Jeden přizná/druhý ne – 0 / 20let</a:t>
            </a:r>
          </a:p>
          <a:p>
            <a:endParaRPr lang="cs-CZ" i="1" dirty="0"/>
          </a:p>
        </p:txBody>
      </p:sp>
      <p:pic>
        <p:nvPicPr>
          <p:cNvPr id="9" name="Obrázek 8">
            <a:extLst>
              <a:ext uri="{FF2B5EF4-FFF2-40B4-BE49-F238E27FC236}">
                <a16:creationId xmlns:a16="http://schemas.microsoft.com/office/drawing/2014/main" id="{D5F98E54-7F42-4850-9AFB-86CA99061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748" y="3881097"/>
            <a:ext cx="640821" cy="1385558"/>
          </a:xfrm>
          <a:prstGeom prst="rect">
            <a:avLst/>
          </a:prstGeom>
        </p:spPr>
      </p:pic>
      <p:pic>
        <p:nvPicPr>
          <p:cNvPr id="11" name="Obrázek 10">
            <a:extLst>
              <a:ext uri="{FF2B5EF4-FFF2-40B4-BE49-F238E27FC236}">
                <a16:creationId xmlns:a16="http://schemas.microsoft.com/office/drawing/2014/main" id="{5903CE66-BB68-43AF-BF04-A3D6BA84F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938" y="1084711"/>
            <a:ext cx="636900" cy="1336497"/>
          </a:xfrm>
          <a:prstGeom prst="rect">
            <a:avLst/>
          </a:prstGeom>
        </p:spPr>
      </p:pic>
      <p:sp>
        <p:nvSpPr>
          <p:cNvPr id="3" name="Zástupný symbol pro zápatí 2">
            <a:extLst>
              <a:ext uri="{FF2B5EF4-FFF2-40B4-BE49-F238E27FC236}">
                <a16:creationId xmlns:a16="http://schemas.microsoft.com/office/drawing/2014/main" id="{83264E82-2787-42BF-9585-5B18A2F28AE7}"/>
              </a:ext>
            </a:extLst>
          </p:cNvPr>
          <p:cNvSpPr>
            <a:spLocks noGrp="1"/>
          </p:cNvSpPr>
          <p:nvPr>
            <p:ph type="ftr" sz="quarter" idx="11"/>
          </p:nvPr>
        </p:nvSpPr>
        <p:spPr/>
        <p:txBody>
          <a:bodyPr/>
          <a:lstStyle/>
          <a:p>
            <a:pPr>
              <a:defRPr/>
            </a:pPr>
            <a:r>
              <a:rPr lang="cs-CZ" dirty="0"/>
              <a:t>MPV_VESO </a:t>
            </a:r>
            <a:r>
              <a:rPr lang="cs-CZ" dirty="0" err="1"/>
              <a:t>Behavioralni</a:t>
            </a:r>
            <a:r>
              <a:rPr lang="cs-CZ" dirty="0"/>
              <a:t> VE</a:t>
            </a:r>
          </a:p>
        </p:txBody>
      </p:sp>
    </p:spTree>
    <p:extLst>
      <p:ext uri="{BB962C8B-B14F-4D97-AF65-F5344CB8AC3E}">
        <p14:creationId xmlns:p14="http://schemas.microsoft.com/office/powerpoint/2010/main" val="368874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3F59F-9A5E-4E71-8B59-58499D046DE8}"/>
              </a:ext>
            </a:extLst>
          </p:cNvPr>
          <p:cNvSpPr>
            <a:spLocks noGrp="1"/>
          </p:cNvSpPr>
          <p:nvPr>
            <p:ph type="title"/>
          </p:nvPr>
        </p:nvSpPr>
        <p:spPr/>
        <p:txBody>
          <a:bodyPr/>
          <a:lstStyle/>
          <a:p>
            <a:r>
              <a:rPr lang="cs-CZ" dirty="0"/>
              <a:t>Vězňovo dilema (důsledky)</a:t>
            </a:r>
          </a:p>
        </p:txBody>
      </p:sp>
      <p:sp>
        <p:nvSpPr>
          <p:cNvPr id="4" name="Zástupný symbol pro obsah 2">
            <a:extLst>
              <a:ext uri="{FF2B5EF4-FFF2-40B4-BE49-F238E27FC236}">
                <a16:creationId xmlns:a16="http://schemas.microsoft.com/office/drawing/2014/main" id="{FC615F76-8474-4050-856D-C06D8E6AA628}"/>
              </a:ext>
            </a:extLst>
          </p:cNvPr>
          <p:cNvSpPr txBox="1">
            <a:spLocks/>
          </p:cNvSpPr>
          <p:nvPr/>
        </p:nvSpPr>
        <p:spPr>
          <a:xfrm>
            <a:off x="720000" y="1692002"/>
            <a:ext cx="10753200" cy="4139998"/>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57200" indent="-457200">
              <a:buFontTx/>
              <a:buChar char="-"/>
              <a:defRPr/>
            </a:pPr>
            <a:r>
              <a:rPr lang="cs-CZ" kern="0" dirty="0"/>
              <a:t>Ačkoli je strategie „nepřiznat“ pro oba výhodnější, snaha o maximalizaci vlastního blahobytu vedou oba k horšímu výsledku</a:t>
            </a:r>
          </a:p>
          <a:p>
            <a:pPr marL="457200" indent="-457200">
              <a:buFontTx/>
              <a:buChar char="-"/>
              <a:defRPr/>
            </a:pPr>
            <a:endParaRPr lang="cs-CZ" kern="0" dirty="0"/>
          </a:p>
          <a:p>
            <a:pPr marL="457200" indent="-457200">
              <a:buFontTx/>
              <a:buChar char="-"/>
              <a:defRPr/>
            </a:pPr>
            <a:r>
              <a:rPr lang="cs-CZ" kern="0" dirty="0"/>
              <a:t>Bez </a:t>
            </a:r>
            <a:r>
              <a:rPr lang="cs-CZ" i="1" kern="0" dirty="0"/>
              <a:t>zásahu zvenčí (</a:t>
            </a:r>
            <a:r>
              <a:rPr lang="cs-CZ" kern="0" dirty="0"/>
              <a:t>změny podmínek) nejsou schopni dojít k lepšímu výsledku</a:t>
            </a:r>
          </a:p>
          <a:p>
            <a:pPr marL="457200" indent="-457200">
              <a:buFontTx/>
              <a:buChar char="-"/>
              <a:defRPr/>
            </a:pPr>
            <a:endParaRPr lang="cs-CZ" kern="0" dirty="0"/>
          </a:p>
          <a:p>
            <a:pPr marL="457200" indent="-457200">
              <a:buFontTx/>
              <a:buChar char="-"/>
              <a:defRPr/>
            </a:pPr>
            <a:r>
              <a:rPr lang="cs-CZ" kern="0" dirty="0"/>
              <a:t>(Paradoxně) využití donucení (zákaz, regulace) napomůže oběma k lepšímu výsledku</a:t>
            </a:r>
          </a:p>
        </p:txBody>
      </p:sp>
      <p:sp>
        <p:nvSpPr>
          <p:cNvPr id="5" name="Šipka: doprava 4">
            <a:extLst>
              <a:ext uri="{FF2B5EF4-FFF2-40B4-BE49-F238E27FC236}">
                <a16:creationId xmlns:a16="http://schemas.microsoft.com/office/drawing/2014/main" id="{BC13F607-8662-4208-A25A-75DB3F511D3C}"/>
              </a:ext>
            </a:extLst>
          </p:cNvPr>
          <p:cNvSpPr/>
          <p:nvPr/>
        </p:nvSpPr>
        <p:spPr bwMode="auto">
          <a:xfrm rot="1863613">
            <a:off x="5435834" y="4751786"/>
            <a:ext cx="1635853" cy="122592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5">
            <a:extLst>
              <a:ext uri="{FF2B5EF4-FFF2-40B4-BE49-F238E27FC236}">
                <a16:creationId xmlns:a16="http://schemas.microsoft.com/office/drawing/2014/main" id="{5DCA2C5B-0427-48D4-8429-6B56CDF87E4C}"/>
              </a:ext>
            </a:extLst>
          </p:cNvPr>
          <p:cNvSpPr txBox="1"/>
          <p:nvPr/>
        </p:nvSpPr>
        <p:spPr>
          <a:xfrm>
            <a:off x="7280600" y="5427677"/>
            <a:ext cx="3935481" cy="830997"/>
          </a:xfrm>
          <a:prstGeom prst="rect">
            <a:avLst/>
          </a:prstGeom>
          <a:noFill/>
        </p:spPr>
        <p:txBody>
          <a:bodyPr wrap="square" rtlCol="0">
            <a:spAutoFit/>
          </a:bodyPr>
          <a:lstStyle/>
          <a:p>
            <a:r>
              <a:rPr lang="cs-CZ" b="1" dirty="0">
                <a:solidFill>
                  <a:srgbClr val="0000DC"/>
                </a:solidFill>
              </a:rPr>
              <a:t>Jeden z možných důvodu existence státu</a:t>
            </a:r>
          </a:p>
        </p:txBody>
      </p:sp>
      <p:sp>
        <p:nvSpPr>
          <p:cNvPr id="7" name="Zástupný symbol pro zápatí 6">
            <a:extLst>
              <a:ext uri="{FF2B5EF4-FFF2-40B4-BE49-F238E27FC236}">
                <a16:creationId xmlns:a16="http://schemas.microsoft.com/office/drawing/2014/main" id="{5909CBED-15BE-4162-AB7F-CA3538B1B6A8}"/>
              </a:ext>
            </a:extLst>
          </p:cNvPr>
          <p:cNvSpPr>
            <a:spLocks noGrp="1"/>
          </p:cNvSpPr>
          <p:nvPr>
            <p:ph type="ftr" sz="quarter" idx="11"/>
          </p:nvPr>
        </p:nvSpPr>
        <p:spPr/>
        <p:txBody>
          <a:bodyPr/>
          <a:lstStyle/>
          <a:p>
            <a:pPr>
              <a:defRPr/>
            </a:pPr>
            <a:r>
              <a:rPr lang="cs-CZ"/>
              <a:t>MPV_VESO Behavioralni VE</a:t>
            </a:r>
          </a:p>
        </p:txBody>
      </p:sp>
    </p:spTree>
    <p:extLst>
      <p:ext uri="{BB962C8B-B14F-4D97-AF65-F5344CB8AC3E}">
        <p14:creationId xmlns:p14="http://schemas.microsoft.com/office/powerpoint/2010/main" val="288685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a:t>Pojem veřejný statek</a:t>
            </a:r>
          </a:p>
        </p:txBody>
      </p:sp>
      <p:sp>
        <p:nvSpPr>
          <p:cNvPr id="3" name="Zástupný symbol pro obsah 2"/>
          <p:cNvSpPr>
            <a:spLocks noGrp="1"/>
          </p:cNvSpPr>
          <p:nvPr>
            <p:ph idx="1"/>
          </p:nvPr>
        </p:nvSpPr>
        <p:spPr/>
        <p:txBody>
          <a:bodyPr/>
          <a:lstStyle/>
          <a:p>
            <a:pPr eaLnBrk="1" hangingPunct="1">
              <a:lnSpc>
                <a:spcPct val="100000"/>
              </a:lnSpc>
              <a:defRPr/>
            </a:pPr>
            <a:r>
              <a:rPr lang="cs-CZ" dirty="0"/>
              <a:t>„</a:t>
            </a:r>
            <a:r>
              <a:rPr lang="cs-CZ" i="1" dirty="0"/>
              <a:t>Spotřeba takového statku každým jednotlivcem nevede k umenšení spotřeby daného statku ze strany jiného jednotlivce</a:t>
            </a:r>
            <a:r>
              <a:rPr lang="cs-CZ" dirty="0"/>
              <a:t>“. (</a:t>
            </a:r>
            <a:r>
              <a:rPr lang="cs-CZ" dirty="0" err="1"/>
              <a:t>Samuelson</a:t>
            </a:r>
            <a:r>
              <a:rPr lang="cs-CZ" dirty="0"/>
              <a:t>, 1954)</a:t>
            </a:r>
          </a:p>
          <a:p>
            <a:pPr eaLnBrk="1" hangingPunct="1">
              <a:lnSpc>
                <a:spcPct val="100000"/>
              </a:lnSpc>
              <a:defRPr/>
            </a:pPr>
            <a:endParaRPr lang="cs-CZ" dirty="0"/>
          </a:p>
          <a:p>
            <a:pPr eaLnBrk="1" hangingPunct="1">
              <a:defRPr/>
            </a:pPr>
            <a:r>
              <a:rPr lang="cs-CZ" dirty="0"/>
              <a:t>Definiční vlastnosti</a:t>
            </a:r>
          </a:p>
          <a:p>
            <a:pPr lvl="1" eaLnBrk="1" hangingPunct="1">
              <a:defRPr/>
            </a:pPr>
            <a:r>
              <a:rPr lang="cs-CZ" dirty="0"/>
              <a:t>Společná spotřeba (nerivalita)</a:t>
            </a:r>
          </a:p>
          <a:p>
            <a:pPr lvl="1" eaLnBrk="1" hangingPunct="1">
              <a:defRPr/>
            </a:pPr>
            <a:r>
              <a:rPr lang="cs-CZ" dirty="0"/>
              <a:t>Nemožnost vyloučení</a:t>
            </a:r>
          </a:p>
          <a:p>
            <a:pPr lvl="1" eaLnBrk="1" hangingPunct="1">
              <a:defRPr/>
            </a:pPr>
            <a:endParaRPr lang="cs-CZ" dirty="0"/>
          </a:p>
          <a:p>
            <a:pPr>
              <a:defRPr/>
            </a:pPr>
            <a:r>
              <a:rPr lang="cs-CZ" dirty="0"/>
              <a:t>Veřejný </a:t>
            </a:r>
            <a:r>
              <a:rPr lang="cs-CZ" dirty="0" err="1"/>
              <a:t>vs</a:t>
            </a:r>
            <a:r>
              <a:rPr lang="cs-CZ" dirty="0"/>
              <a:t> veřejně poskytovaný</a:t>
            </a:r>
          </a:p>
          <a:p>
            <a:pPr marL="0" indent="0">
              <a:buNone/>
              <a:defRPr/>
            </a:pPr>
            <a:endParaRPr lang="cs-CZ" dirty="0"/>
          </a:p>
        </p:txBody>
      </p:sp>
      <p:sp>
        <p:nvSpPr>
          <p:cNvPr id="5" name="Zástupný symbol pro zápatí 4">
            <a:extLst>
              <a:ext uri="{FF2B5EF4-FFF2-40B4-BE49-F238E27FC236}">
                <a16:creationId xmlns:a16="http://schemas.microsoft.com/office/drawing/2014/main" id="{9092FFA2-C868-42D3-8639-5F7F14CD068A}"/>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49185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28916" y="1133159"/>
            <a:ext cx="8086635" cy="647700"/>
          </a:xfrm>
        </p:spPr>
        <p:txBody>
          <a:bodyPr/>
          <a:lstStyle/>
          <a:p>
            <a:pPr eaLnBrk="1" hangingPunct="1">
              <a:defRPr/>
            </a:pPr>
            <a:r>
              <a:rPr lang="cs-CZ" sz="2800" dirty="0"/>
              <a:t>Dobrovolné přispívání na VS – </a:t>
            </a:r>
            <a:r>
              <a:rPr lang="en-US" sz="2800" dirty="0"/>
              <a:t>V</a:t>
            </a:r>
            <a:r>
              <a:rPr lang="cs-CZ" sz="2800" dirty="0" err="1"/>
              <a:t>ězňovo</a:t>
            </a:r>
            <a:r>
              <a:rPr lang="cs-CZ" sz="2800" dirty="0"/>
              <a:t> </a:t>
            </a:r>
            <a:r>
              <a:rPr lang="en-US" sz="2800" dirty="0"/>
              <a:t>D</a:t>
            </a:r>
            <a:r>
              <a:rPr lang="cs-CZ" sz="2800" dirty="0" err="1"/>
              <a:t>ilema</a:t>
            </a:r>
            <a:endParaRPr lang="cs-CZ" sz="2800" dirty="0"/>
          </a:p>
        </p:txBody>
      </p:sp>
      <p:graphicFrame>
        <p:nvGraphicFramePr>
          <p:cNvPr id="8195" name="Group 3"/>
          <p:cNvGraphicFramePr>
            <a:graphicFrameLocks noGrp="1"/>
          </p:cNvGraphicFramePr>
          <p:nvPr>
            <p:ph idx="1"/>
          </p:nvPr>
        </p:nvGraphicFramePr>
        <p:xfrm>
          <a:off x="2033588" y="2017713"/>
          <a:ext cx="8081962" cy="38258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899778">
                  <a:extLst>
                    <a:ext uri="{9D8B030D-6E8A-4147-A177-3AD203B41FA5}">
                      <a16:colId xmlns:a16="http://schemas.microsoft.com/office/drawing/2014/main" val="20002"/>
                    </a:ext>
                  </a:extLst>
                </a:gridCol>
                <a:gridCol w="2778175">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4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1 ; 4</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3 ; 3</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Zástupný symbol pro zápatí 10"/>
          <p:cNvSpPr>
            <a:spLocks noGrp="1"/>
          </p:cNvSpPr>
          <p:nvPr>
            <p:ph type="ftr" sz="quarter" idx="10"/>
          </p:nvPr>
        </p:nvSpPr>
        <p:spPr/>
        <p:txBody>
          <a:bodyPr/>
          <a:lstStyle/>
          <a:p>
            <a:pPr>
              <a:defRPr/>
            </a:pPr>
            <a:r>
              <a:rPr lang="cs-CZ"/>
              <a:t>MPV_VESO Behavioralni VE</a:t>
            </a:r>
          </a:p>
        </p:txBody>
      </p:sp>
      <p:sp>
        <p:nvSpPr>
          <p:cNvPr id="8226" name="Text Box 34"/>
          <p:cNvSpPr txBox="1">
            <a:spLocks noChangeArrowheads="1"/>
          </p:cNvSpPr>
          <p:nvPr/>
        </p:nvSpPr>
        <p:spPr bwMode="auto">
          <a:xfrm rot="10800000">
            <a:off x="1946695" y="3541553"/>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27673" name="Text Box 35"/>
          <p:cNvSpPr txBox="1">
            <a:spLocks noChangeArrowheads="1"/>
          </p:cNvSpPr>
          <p:nvPr/>
        </p:nvSpPr>
        <p:spPr bwMode="auto">
          <a:xfrm>
            <a:off x="4367213" y="3004343"/>
            <a:ext cx="936625" cy="519113"/>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27674" name="Text Box 36"/>
          <p:cNvSpPr txBox="1">
            <a:spLocks noChangeArrowheads="1"/>
          </p:cNvSpPr>
          <p:nvPr/>
        </p:nvSpPr>
        <p:spPr bwMode="auto">
          <a:xfrm>
            <a:off x="7315980" y="3022441"/>
            <a:ext cx="936625" cy="519113"/>
          </a:xfrm>
          <a:prstGeom prst="rect">
            <a:avLst/>
          </a:prstGeom>
          <a:noFill/>
          <a:ln w="9525">
            <a:noFill/>
            <a:miter lim="800000"/>
            <a:headEnd/>
            <a:tailEnd/>
          </a:ln>
        </p:spPr>
        <p:txBody>
          <a:bodyPr>
            <a:spAutoFit/>
          </a:bodyPr>
          <a:lstStyle/>
          <a:p>
            <a:pPr>
              <a:spcBef>
                <a:spcPct val="50000"/>
              </a:spcBef>
            </a:pPr>
            <a:r>
              <a:rPr lang="cs-CZ" sz="2800" dirty="0"/>
              <a:t>(2)</a:t>
            </a:r>
          </a:p>
        </p:txBody>
      </p:sp>
      <p:sp>
        <p:nvSpPr>
          <p:cNvPr id="27675" name="Text Box 37"/>
          <p:cNvSpPr txBox="1">
            <a:spLocks noChangeArrowheads="1"/>
          </p:cNvSpPr>
          <p:nvPr/>
        </p:nvSpPr>
        <p:spPr bwMode="auto">
          <a:xfrm>
            <a:off x="7315979" y="4423966"/>
            <a:ext cx="936625" cy="519112"/>
          </a:xfrm>
          <a:prstGeom prst="rect">
            <a:avLst/>
          </a:prstGeom>
          <a:noFill/>
          <a:ln w="9525">
            <a:noFill/>
            <a:miter lim="800000"/>
            <a:headEnd/>
            <a:tailEnd/>
          </a:ln>
        </p:spPr>
        <p:txBody>
          <a:bodyPr>
            <a:spAutoFit/>
          </a:bodyPr>
          <a:lstStyle/>
          <a:p>
            <a:pPr>
              <a:spcBef>
                <a:spcPct val="50000"/>
              </a:spcBef>
            </a:pPr>
            <a:r>
              <a:rPr lang="cs-CZ" sz="2800" dirty="0"/>
              <a:t>(4)</a:t>
            </a:r>
          </a:p>
        </p:txBody>
      </p:sp>
      <p:sp>
        <p:nvSpPr>
          <p:cNvPr id="27676" name="Text Box 38"/>
          <p:cNvSpPr txBox="1">
            <a:spLocks noChangeArrowheads="1"/>
          </p:cNvSpPr>
          <p:nvPr/>
        </p:nvSpPr>
        <p:spPr bwMode="auto">
          <a:xfrm>
            <a:off x="4367213" y="4423966"/>
            <a:ext cx="684847" cy="519112"/>
          </a:xfrm>
          <a:prstGeom prst="rect">
            <a:avLst/>
          </a:prstGeom>
          <a:noFill/>
          <a:ln w="9525">
            <a:noFill/>
            <a:miter lim="800000"/>
            <a:headEnd/>
            <a:tailEnd/>
          </a:ln>
        </p:spPr>
        <p:txBody>
          <a:bodyPr wrap="square">
            <a:spAutoFit/>
          </a:bodyPr>
          <a:lstStyle/>
          <a:p>
            <a:pPr>
              <a:spcBef>
                <a:spcPct val="50000"/>
              </a:spcBef>
            </a:pPr>
            <a:r>
              <a:rPr lang="cs-CZ" sz="2800" dirty="0"/>
              <a:t>(3)</a:t>
            </a:r>
          </a:p>
        </p:txBody>
      </p:sp>
    </p:spTree>
    <p:extLst>
      <p:ext uri="{BB962C8B-B14F-4D97-AF65-F5344CB8AC3E}">
        <p14:creationId xmlns:p14="http://schemas.microsoft.com/office/powerpoint/2010/main" val="2719081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GRESS DOTS TITLE" val="Behaviorální veřejná politika"/>
</p:tagLst>
</file>

<file path=ppt/tags/tag10.xml><?xml version="1.0" encoding="utf-8"?>
<p:tagLst xmlns:a="http://schemas.openxmlformats.org/drawingml/2006/main" xmlns:r="http://schemas.openxmlformats.org/officeDocument/2006/relationships" xmlns:p="http://schemas.openxmlformats.org/presentationml/2006/main">
  <p:tag name="__PROGRESS-DOTS__" val="yes"/>
</p:tagLst>
</file>

<file path=ppt/tags/tag11.xml><?xml version="1.0" encoding="utf-8"?>
<p:tagLst xmlns:a="http://schemas.openxmlformats.org/drawingml/2006/main" xmlns:r="http://schemas.openxmlformats.org/officeDocument/2006/relationships" xmlns:p="http://schemas.openxmlformats.org/presentationml/2006/main">
  <p:tag name="__PROGRESS-DOTS__" val="yes"/>
</p:tagLst>
</file>

<file path=ppt/tags/tag12.xml><?xml version="1.0" encoding="utf-8"?>
<p:tagLst xmlns:a="http://schemas.openxmlformats.org/drawingml/2006/main" xmlns:r="http://schemas.openxmlformats.org/officeDocument/2006/relationships" xmlns:p="http://schemas.openxmlformats.org/presentationml/2006/main">
  <p:tag name="__PROGRESS-DOTS__" val="yes"/>
</p:tagLst>
</file>

<file path=ppt/tags/tag13.xml><?xml version="1.0" encoding="utf-8"?>
<p:tagLst xmlns:a="http://schemas.openxmlformats.org/drawingml/2006/main" xmlns:r="http://schemas.openxmlformats.org/officeDocument/2006/relationships" xmlns:p="http://schemas.openxmlformats.org/presentationml/2006/main">
  <p:tag name="__PROGRESS-DOTS__" val="yes"/>
</p:tagLst>
</file>

<file path=ppt/tags/tag14.xml><?xml version="1.0" encoding="utf-8"?>
<p:tagLst xmlns:a="http://schemas.openxmlformats.org/drawingml/2006/main" xmlns:r="http://schemas.openxmlformats.org/officeDocument/2006/relationships" xmlns:p="http://schemas.openxmlformats.org/presentationml/2006/main">
  <p:tag name="__PROGRESS-DOTS__" val="yes"/>
</p:tagLst>
</file>

<file path=ppt/tags/tag15.xml><?xml version="1.0" encoding="utf-8"?>
<p:tagLst xmlns:a="http://schemas.openxmlformats.org/drawingml/2006/main" xmlns:r="http://schemas.openxmlformats.org/officeDocument/2006/relationships" xmlns:p="http://schemas.openxmlformats.org/presentationml/2006/main">
  <p:tag name="__PROGRESS-DOTS__" val="yes"/>
</p:tagLst>
</file>

<file path=ppt/tags/tag16.xml><?xml version="1.0" encoding="utf-8"?>
<p:tagLst xmlns:a="http://schemas.openxmlformats.org/drawingml/2006/main" xmlns:r="http://schemas.openxmlformats.org/officeDocument/2006/relationships" xmlns:p="http://schemas.openxmlformats.org/presentationml/2006/main">
  <p:tag name="__PROGRESS-DOTS__" val="yes"/>
</p:tagLst>
</file>

<file path=ppt/tags/tag17.xml><?xml version="1.0" encoding="utf-8"?>
<p:tagLst xmlns:a="http://schemas.openxmlformats.org/drawingml/2006/main" xmlns:r="http://schemas.openxmlformats.org/officeDocument/2006/relationships" xmlns:p="http://schemas.openxmlformats.org/presentationml/2006/main">
  <p:tag name="__PROGRESS-DOTS__" val="yes"/>
</p:tagLst>
</file>

<file path=ppt/tags/tag18.xml><?xml version="1.0" encoding="utf-8"?>
<p:tagLst xmlns:a="http://schemas.openxmlformats.org/drawingml/2006/main" xmlns:r="http://schemas.openxmlformats.org/officeDocument/2006/relationships" xmlns:p="http://schemas.openxmlformats.org/presentationml/2006/main">
  <p:tag name="__PROGRESS-DOTS__" val="yes"/>
</p:tagLst>
</file>

<file path=ppt/tags/tag19.xml><?xml version="1.0" encoding="utf-8"?>
<p:tagLst xmlns:a="http://schemas.openxmlformats.org/drawingml/2006/main" xmlns:r="http://schemas.openxmlformats.org/officeDocument/2006/relationships" xmlns:p="http://schemas.openxmlformats.org/presentationml/2006/main">
  <p:tag name="__PROGRESS-DOTS__" val="yes"/>
</p:tagLst>
</file>

<file path=ppt/tags/tag2.xml><?xml version="1.0" encoding="utf-8"?>
<p:tagLst xmlns:a="http://schemas.openxmlformats.org/drawingml/2006/main" xmlns:r="http://schemas.openxmlformats.org/officeDocument/2006/relationships" xmlns:p="http://schemas.openxmlformats.org/presentationml/2006/main">
  <p:tag name="__PROGRESS-DOTS__" val="yes"/>
</p:tagLst>
</file>

<file path=ppt/tags/tag20.xml><?xml version="1.0" encoding="utf-8"?>
<p:tagLst xmlns:a="http://schemas.openxmlformats.org/drawingml/2006/main" xmlns:r="http://schemas.openxmlformats.org/officeDocument/2006/relationships" xmlns:p="http://schemas.openxmlformats.org/presentationml/2006/main">
  <p:tag name="__PROGRESS-DOTS__" val="yes"/>
</p:tagLst>
</file>

<file path=ppt/tags/tag21.xml><?xml version="1.0" encoding="utf-8"?>
<p:tagLst xmlns:a="http://schemas.openxmlformats.org/drawingml/2006/main" xmlns:r="http://schemas.openxmlformats.org/officeDocument/2006/relationships" xmlns:p="http://schemas.openxmlformats.org/presentationml/2006/main">
  <p:tag name="__PROGRESS-DOTS__" val="yes"/>
</p:tagLst>
</file>

<file path=ppt/tags/tag22.xml><?xml version="1.0" encoding="utf-8"?>
<p:tagLst xmlns:a="http://schemas.openxmlformats.org/drawingml/2006/main" xmlns:r="http://schemas.openxmlformats.org/officeDocument/2006/relationships" xmlns:p="http://schemas.openxmlformats.org/presentationml/2006/main">
  <p:tag name="__PROGRESS-DOTS__" val="yes"/>
</p:tagLst>
</file>

<file path=ppt/tags/tag23.xml><?xml version="1.0" encoding="utf-8"?>
<p:tagLst xmlns:a="http://schemas.openxmlformats.org/drawingml/2006/main" xmlns:r="http://schemas.openxmlformats.org/officeDocument/2006/relationships" xmlns:p="http://schemas.openxmlformats.org/presentationml/2006/main">
  <p:tag name="__PROGRESS-DOTS__" val="yes"/>
</p:tagLst>
</file>

<file path=ppt/tags/tag24.xml><?xml version="1.0" encoding="utf-8"?>
<p:tagLst xmlns:a="http://schemas.openxmlformats.org/drawingml/2006/main" xmlns:r="http://schemas.openxmlformats.org/officeDocument/2006/relationships" xmlns:p="http://schemas.openxmlformats.org/presentationml/2006/main">
  <p:tag name="__PROGRESS-DOTS__" val="yes"/>
</p:tagLst>
</file>

<file path=ppt/tags/tag25.xml><?xml version="1.0" encoding="utf-8"?>
<p:tagLst xmlns:a="http://schemas.openxmlformats.org/drawingml/2006/main" xmlns:r="http://schemas.openxmlformats.org/officeDocument/2006/relationships" xmlns:p="http://schemas.openxmlformats.org/presentationml/2006/main">
  <p:tag name="__PROGRESS-DOTS__" val="yes"/>
</p:tagLst>
</file>

<file path=ppt/tags/tag26.xml><?xml version="1.0" encoding="utf-8"?>
<p:tagLst xmlns:a="http://schemas.openxmlformats.org/drawingml/2006/main" xmlns:r="http://schemas.openxmlformats.org/officeDocument/2006/relationships" xmlns:p="http://schemas.openxmlformats.org/presentationml/2006/main">
  <p:tag name="__PROGRESS-DOTS__" val="yes"/>
</p:tagLst>
</file>

<file path=ppt/tags/tag27.xml><?xml version="1.0" encoding="utf-8"?>
<p:tagLst xmlns:a="http://schemas.openxmlformats.org/drawingml/2006/main" xmlns:r="http://schemas.openxmlformats.org/officeDocument/2006/relationships" xmlns:p="http://schemas.openxmlformats.org/presentationml/2006/main">
  <p:tag name="__PROGRESS-DOTS__" val="yes"/>
</p:tagLst>
</file>

<file path=ppt/tags/tag28.xml><?xml version="1.0" encoding="utf-8"?>
<p:tagLst xmlns:a="http://schemas.openxmlformats.org/drawingml/2006/main" xmlns:r="http://schemas.openxmlformats.org/officeDocument/2006/relationships" xmlns:p="http://schemas.openxmlformats.org/presentationml/2006/main">
  <p:tag name="__PROGRESS-DOTS__" val="yes"/>
</p:tagLst>
</file>

<file path=ppt/tags/tag29.xml><?xml version="1.0" encoding="utf-8"?>
<p:tagLst xmlns:a="http://schemas.openxmlformats.org/drawingml/2006/main" xmlns:r="http://schemas.openxmlformats.org/officeDocument/2006/relationships" xmlns:p="http://schemas.openxmlformats.org/presentationml/2006/main">
  <p:tag name="__PROGRESS-DOTS__" val="yes"/>
</p:tagLst>
</file>

<file path=ppt/tags/tag3.xml><?xml version="1.0" encoding="utf-8"?>
<p:tagLst xmlns:a="http://schemas.openxmlformats.org/drawingml/2006/main" xmlns:r="http://schemas.openxmlformats.org/officeDocument/2006/relationships" xmlns:p="http://schemas.openxmlformats.org/presentationml/2006/main">
  <p:tag name="__PROGRESS-DOTS__" val="yes"/>
</p:tagLst>
</file>

<file path=ppt/tags/tag30.xml><?xml version="1.0" encoding="utf-8"?>
<p:tagLst xmlns:a="http://schemas.openxmlformats.org/drawingml/2006/main" xmlns:r="http://schemas.openxmlformats.org/officeDocument/2006/relationships" xmlns:p="http://schemas.openxmlformats.org/presentationml/2006/main">
  <p:tag name="__PROGRESS-DOTS__" val="yes"/>
</p:tagLst>
</file>

<file path=ppt/tags/tag31.xml><?xml version="1.0" encoding="utf-8"?>
<p:tagLst xmlns:a="http://schemas.openxmlformats.org/drawingml/2006/main" xmlns:r="http://schemas.openxmlformats.org/officeDocument/2006/relationships" xmlns:p="http://schemas.openxmlformats.org/presentationml/2006/main">
  <p:tag name="__PROGRESS-DOTS__" val="yes"/>
</p:tagLst>
</file>

<file path=ppt/tags/tag32.xml><?xml version="1.0" encoding="utf-8"?>
<p:tagLst xmlns:a="http://schemas.openxmlformats.org/drawingml/2006/main" xmlns:r="http://schemas.openxmlformats.org/officeDocument/2006/relationships" xmlns:p="http://schemas.openxmlformats.org/presentationml/2006/main">
  <p:tag name="__PROGRESS-DOTS__" val="yes"/>
</p:tagLst>
</file>

<file path=ppt/tags/tag33.xml><?xml version="1.0" encoding="utf-8"?>
<p:tagLst xmlns:a="http://schemas.openxmlformats.org/drawingml/2006/main" xmlns:r="http://schemas.openxmlformats.org/officeDocument/2006/relationships" xmlns:p="http://schemas.openxmlformats.org/presentationml/2006/main">
  <p:tag name="__PROGRESS-DOTS__" val="yes"/>
</p:tagLst>
</file>

<file path=ppt/tags/tag34.xml><?xml version="1.0" encoding="utf-8"?>
<p:tagLst xmlns:a="http://schemas.openxmlformats.org/drawingml/2006/main" xmlns:r="http://schemas.openxmlformats.org/officeDocument/2006/relationships" xmlns:p="http://schemas.openxmlformats.org/presentationml/2006/main">
  <p:tag name="__PROGRESS-DOTS__" val="yes"/>
</p:tagLst>
</file>

<file path=ppt/tags/tag35.xml><?xml version="1.0" encoding="utf-8"?>
<p:tagLst xmlns:a="http://schemas.openxmlformats.org/drawingml/2006/main" xmlns:r="http://schemas.openxmlformats.org/officeDocument/2006/relationships" xmlns:p="http://schemas.openxmlformats.org/presentationml/2006/main">
  <p:tag name="PROGRESS DOTS TITLE" val="MUEEL studie"/>
</p:tagLst>
</file>

<file path=ppt/tags/tag4.xml><?xml version="1.0" encoding="utf-8"?>
<p:tagLst xmlns:a="http://schemas.openxmlformats.org/drawingml/2006/main" xmlns:r="http://schemas.openxmlformats.org/officeDocument/2006/relationships" xmlns:p="http://schemas.openxmlformats.org/presentationml/2006/main">
  <p:tag name="__PROGRESS-DOTS__" val="yes"/>
</p:tagLst>
</file>

<file path=ppt/tags/tag5.xml><?xml version="1.0" encoding="utf-8"?>
<p:tagLst xmlns:a="http://schemas.openxmlformats.org/drawingml/2006/main" xmlns:r="http://schemas.openxmlformats.org/officeDocument/2006/relationships" xmlns:p="http://schemas.openxmlformats.org/presentationml/2006/main">
  <p:tag name="__PROGRESS-DOTS__" val="yes"/>
</p:tagLst>
</file>

<file path=ppt/tags/tag6.xml><?xml version="1.0" encoding="utf-8"?>
<p:tagLst xmlns:a="http://schemas.openxmlformats.org/drawingml/2006/main" xmlns:r="http://schemas.openxmlformats.org/officeDocument/2006/relationships" xmlns:p="http://schemas.openxmlformats.org/presentationml/2006/main">
  <p:tag name="__PROGRESS-DOTS__" val="yes"/>
</p:tagLst>
</file>

<file path=ppt/tags/tag7.xml><?xml version="1.0" encoding="utf-8"?>
<p:tagLst xmlns:a="http://schemas.openxmlformats.org/drawingml/2006/main" xmlns:r="http://schemas.openxmlformats.org/officeDocument/2006/relationships" xmlns:p="http://schemas.openxmlformats.org/presentationml/2006/main">
  <p:tag name="__PROGRESS-DOTS__" val="yes"/>
</p:tagLst>
</file>

<file path=ppt/tags/tag8.xml><?xml version="1.0" encoding="utf-8"?>
<p:tagLst xmlns:a="http://schemas.openxmlformats.org/drawingml/2006/main" xmlns:r="http://schemas.openxmlformats.org/officeDocument/2006/relationships" xmlns:p="http://schemas.openxmlformats.org/presentationml/2006/main">
  <p:tag name="__PROGRESS-DOTS__" val="yes"/>
</p:tagLst>
</file>

<file path=ppt/tags/tag9.xml><?xml version="1.0" encoding="utf-8"?>
<p:tagLst xmlns:a="http://schemas.openxmlformats.org/drawingml/2006/main" xmlns:r="http://schemas.openxmlformats.org/officeDocument/2006/relationships" xmlns:p="http://schemas.openxmlformats.org/presentationml/2006/main">
  <p:tag name="__PROGRESS-DOTS__" val="yes"/>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0FDBE2A047744590A4F7CDFA53DF0D" ma:contentTypeVersion="13" ma:contentTypeDescription="Vytvoří nový dokument" ma:contentTypeScope="" ma:versionID="d7434b325a6b3379c6aa64d2014d8bc3">
  <xsd:schema xmlns:xsd="http://www.w3.org/2001/XMLSchema" xmlns:xs="http://www.w3.org/2001/XMLSchema" xmlns:p="http://schemas.microsoft.com/office/2006/metadata/properties" xmlns:ns3="97dd56d9-7586-4c47-a2ff-6e29f46bf72a" xmlns:ns4="3b3cc35a-851c-4481-8562-6ce9f9f5548c" targetNamespace="http://schemas.microsoft.com/office/2006/metadata/properties" ma:root="true" ma:fieldsID="9b90f5e13e154c33b8fb1296f7a7ffb7" ns3:_="" ns4:_="">
    <xsd:import namespace="97dd56d9-7586-4c47-a2ff-6e29f46bf72a"/>
    <xsd:import namespace="3b3cc35a-851c-4481-8562-6ce9f9f5548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d56d9-7586-4c47-a2ff-6e29f46bf72a"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3cc35a-851c-4481-8562-6ce9f9f554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B35EBB-FAED-4BA6-BC26-CFEF98F73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dd56d9-7586-4c47-a2ff-6e29f46bf72a"/>
    <ds:schemaRef ds:uri="3b3cc35a-851c-4481-8562-6ce9f9f55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41986B-755D-43EA-B8F2-A90B5BC93A5A}">
  <ds:schemaRef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3b3cc35a-851c-4481-8562-6ce9f9f5548c"/>
    <ds:schemaRef ds:uri="97dd56d9-7586-4c47-a2ff-6e29f46bf72a"/>
  </ds:schemaRefs>
</ds:datastoreItem>
</file>

<file path=customXml/itemProps3.xml><?xml version="1.0" encoding="utf-8"?>
<ds:datastoreItem xmlns:ds="http://schemas.openxmlformats.org/officeDocument/2006/customXml" ds:itemID="{CFAFB7FD-4523-4A2B-A1B0-9393DFB31E0B}">
  <ds:schemaRefs>
    <ds:schemaRef ds:uri="http://schemas.microsoft.com/sharepoint/v3/contenttype/forms"/>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Prezentace-ECON-CZ</Template>
  <TotalTime>1514</TotalTime>
  <Words>3334</Words>
  <Application>Microsoft Office PowerPoint</Application>
  <PresentationFormat>Širokoúhlá obrazovka</PresentationFormat>
  <Paragraphs>511</Paragraphs>
  <Slides>53</Slides>
  <Notes>4</Notes>
  <HiddenSlides>7</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53</vt:i4>
      </vt:variant>
    </vt:vector>
  </HeadingPairs>
  <TitlesOfParts>
    <vt:vector size="64" baseType="lpstr">
      <vt:lpstr>Arial</vt:lpstr>
      <vt:lpstr>Arial</vt:lpstr>
      <vt:lpstr>Bodoni MT Black</vt:lpstr>
      <vt:lpstr>Calibri</vt:lpstr>
      <vt:lpstr>Cambria Math</vt:lpstr>
      <vt:lpstr>Lora</vt:lpstr>
      <vt:lpstr>Roboto</vt:lpstr>
      <vt:lpstr>Tahoma</vt:lpstr>
      <vt:lpstr>Times New Roman</vt:lpstr>
      <vt:lpstr>Wingdings</vt:lpstr>
      <vt:lpstr>Prezentace_MU_CZ</vt:lpstr>
      <vt:lpstr>Behaviorální veřejná ekonomie a politika</vt:lpstr>
      <vt:lpstr>Trust Game</vt:lpstr>
      <vt:lpstr>Trust Game</vt:lpstr>
      <vt:lpstr>Trust Game</vt:lpstr>
      <vt:lpstr>Prezentace aplikace PowerPoint</vt:lpstr>
      <vt:lpstr>Vězňovo dilema</vt:lpstr>
      <vt:lpstr>Vězňovo dilema (důsledky)</vt:lpstr>
      <vt:lpstr>Pojem veřejný statek</vt:lpstr>
      <vt:lpstr>Dobrovolné přispívání na VS – Vězňovo Dilema</vt:lpstr>
      <vt:lpstr>Dobrovolné přispívání =&gt; dobrovolná spolupráce</vt:lpstr>
      <vt:lpstr>Dobrovolné přispívání na VS – Chicken game</vt:lpstr>
      <vt:lpstr>Vězňovo dilema vs Chicken game</vt:lpstr>
      <vt:lpstr>Jiné typy veřejných statků</vt:lpstr>
      <vt:lpstr>Typy veřejných statků</vt:lpstr>
      <vt:lpstr>VS typu Nejslabší článek</vt:lpstr>
      <vt:lpstr>VS typu Nejslabší článek (2)</vt:lpstr>
      <vt:lpstr>VS typu Best shot (dobrovolnický)</vt:lpstr>
      <vt:lpstr>VS typu Best shot (2)</vt:lpstr>
      <vt:lpstr>Z uvedeného vyplývá, že …</vt:lpstr>
      <vt:lpstr>Charita jako VS</vt:lpstr>
      <vt:lpstr>Charita jako VS</vt:lpstr>
      <vt:lpstr>Charita jako VS</vt:lpstr>
      <vt:lpstr>Nečistý altruismus (impure altruism)</vt:lpstr>
      <vt:lpstr>Prezentace aplikace PowerPoint</vt:lpstr>
      <vt:lpstr>Behaviorální veřejná politika Behavioral insights in policy-making</vt:lpstr>
      <vt:lpstr>Behaviorální vs neoklasická ekonomie</vt:lpstr>
      <vt:lpstr>Kognitivní zkreslení (angl. cognitive bias)</vt:lpstr>
      <vt:lpstr>Myšlení rychlé a pomalé</vt:lpstr>
      <vt:lpstr>Prezentace aplikace PowerPoint</vt:lpstr>
      <vt:lpstr>Prezentace aplikace PowerPoint</vt:lpstr>
      <vt:lpstr>Prezentace aplikace PowerPoint</vt:lpstr>
      <vt:lpstr>Test kognitivní reflexe (angl. cognitive reflection test, CRT)</vt:lpstr>
      <vt:lpstr>Proč behaviorální veřejná politika (BVP)?</vt:lpstr>
      <vt:lpstr>Jak lze BVP aplikovat pro policy-making?</vt:lpstr>
      <vt:lpstr>Nudge neboli „šťouch“</vt:lpstr>
      <vt:lpstr>Nudge</vt:lpstr>
      <vt:lpstr>Nudge ve veřejném prostoru</vt:lpstr>
      <vt:lpstr>Nudge ve veřejném prostoru</vt:lpstr>
      <vt:lpstr>Aplikace Nudgingu ve veřejné politice</vt:lpstr>
      <vt:lpstr>Default („výchozí nastavení)</vt:lpstr>
      <vt:lpstr>Intervence (ve veřejné politice)</vt:lpstr>
      <vt:lpstr>Jak zjistit, že intervence funguje? Randomized Control Trials (RCT)</vt:lpstr>
      <vt:lpstr>Vládní Nudge Units</vt:lpstr>
      <vt:lpstr>Nudging  – Pro a proti </vt:lpstr>
      <vt:lpstr>Prezentace aplikace PowerPoint</vt:lpstr>
      <vt:lpstr>MUEEL studie </vt:lpstr>
      <vt:lpstr>Realizovaný laboratorní experiment </vt:lpstr>
      <vt:lpstr>Prezentace aplikace PowerPoint</vt:lpstr>
      <vt:lpstr>Varianty experimentu</vt:lpstr>
      <vt:lpstr>Prezentace aplikace PowerPoint</vt:lpstr>
      <vt:lpstr>Výsledky</vt:lpstr>
      <vt:lpstr>Další četba…</vt:lpstr>
      <vt:lpstr>Anebo video… </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lidského chování pomocí ekonomického experimentu</dc:title>
  <dc:creator>Spalek Jiri</dc:creator>
  <cp:lastModifiedBy>Jiří Špalek</cp:lastModifiedBy>
  <cp:revision>24</cp:revision>
  <cp:lastPrinted>1601-01-01T00:00:00Z</cp:lastPrinted>
  <dcterms:created xsi:type="dcterms:W3CDTF">2019-01-15T15:12:20Z</dcterms:created>
  <dcterms:modified xsi:type="dcterms:W3CDTF">2023-11-22T21:36:01Z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0x010100840FDBE2A047744590A4F7CDFA53DF0D</vt:lpwstr>
  </property>
</Properties>
</file>