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handoutMasterIdLst>
    <p:handoutMasterId r:id="rId13"/>
  </p:handoutMasterIdLst>
  <p:sldIdLst>
    <p:sldId id="534" r:id="rId2"/>
    <p:sldId id="543" r:id="rId3"/>
    <p:sldId id="535" r:id="rId4"/>
    <p:sldId id="545" r:id="rId5"/>
    <p:sldId id="536" r:id="rId6"/>
    <p:sldId id="538" r:id="rId7"/>
    <p:sldId id="546" r:id="rId8"/>
    <p:sldId id="547" r:id="rId9"/>
    <p:sldId id="548" r:id="rId10"/>
    <p:sldId id="549" r:id="rId11"/>
  </p:sldIdLst>
  <p:sldSz cx="9144000" cy="6858000" type="screen4x3"/>
  <p:notesSz cx="6865938" cy="99980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3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96D96D-57D8-4824-8F70-EEDE2907E7F8}" v="1" dt="2024-09-25T07:03:31.8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12" autoAdjust="0"/>
    <p:restoredTop sz="87231" autoAdjust="0"/>
  </p:normalViewPr>
  <p:slideViewPr>
    <p:cSldViewPr>
      <p:cViewPr varScale="1">
        <p:scale>
          <a:sx n="96" d="100"/>
          <a:sy n="96" d="100"/>
        </p:scale>
        <p:origin x="123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Švandová" userId="a08a9d5a-4b6c-4a58-83f4-d41f596116fa" providerId="ADAL" clId="{974A8A0E-E285-44C9-9641-1A5F134431D3}"/>
    <pc:docChg chg="addSld delSld modSld sldOrd">
      <pc:chgData name="Eva Švandová" userId="a08a9d5a-4b6c-4a58-83f4-d41f596116fa" providerId="ADAL" clId="{974A8A0E-E285-44C9-9641-1A5F134431D3}" dt="2024-09-25T05:28:22.902" v="34" actId="47"/>
      <pc:docMkLst>
        <pc:docMk/>
      </pc:docMkLst>
      <pc:sldChg chg="modSp mod">
        <pc:chgData name="Eva Švandová" userId="a08a9d5a-4b6c-4a58-83f4-d41f596116fa" providerId="ADAL" clId="{974A8A0E-E285-44C9-9641-1A5F134431D3}" dt="2024-09-25T05:25:50.993" v="0" actId="6549"/>
        <pc:sldMkLst>
          <pc:docMk/>
          <pc:sldMk cId="2886131951" sldId="543"/>
        </pc:sldMkLst>
        <pc:spChg chg="mod">
          <ac:chgData name="Eva Švandová" userId="a08a9d5a-4b6c-4a58-83f4-d41f596116fa" providerId="ADAL" clId="{974A8A0E-E285-44C9-9641-1A5F134431D3}" dt="2024-09-25T05:25:50.993" v="0" actId="6549"/>
          <ac:spMkLst>
            <pc:docMk/>
            <pc:sldMk cId="2886131951" sldId="543"/>
            <ac:spMk id="3" creationId="{00000000-0000-0000-0000-000000000000}"/>
          </ac:spMkLst>
        </pc:spChg>
      </pc:sldChg>
      <pc:sldChg chg="modSp del mod">
        <pc:chgData name="Eva Švandová" userId="a08a9d5a-4b6c-4a58-83f4-d41f596116fa" providerId="ADAL" clId="{974A8A0E-E285-44C9-9641-1A5F134431D3}" dt="2024-09-25T05:27:07.994" v="2" actId="47"/>
        <pc:sldMkLst>
          <pc:docMk/>
          <pc:sldMk cId="3892407104" sldId="544"/>
        </pc:sldMkLst>
        <pc:spChg chg="mod">
          <ac:chgData name="Eva Švandová" userId="a08a9d5a-4b6c-4a58-83f4-d41f596116fa" providerId="ADAL" clId="{974A8A0E-E285-44C9-9641-1A5F134431D3}" dt="2024-09-25T05:26:24.474" v="1" actId="6549"/>
          <ac:spMkLst>
            <pc:docMk/>
            <pc:sldMk cId="3892407104" sldId="544"/>
            <ac:spMk id="59395" creationId="{00000000-0000-0000-0000-000000000000}"/>
          </ac:spMkLst>
        </pc:spChg>
      </pc:sldChg>
      <pc:sldChg chg="modSp mod ord">
        <pc:chgData name="Eva Švandová" userId="a08a9d5a-4b6c-4a58-83f4-d41f596116fa" providerId="ADAL" clId="{974A8A0E-E285-44C9-9641-1A5F134431D3}" dt="2024-09-25T05:27:18.600" v="6" actId="1076"/>
        <pc:sldMkLst>
          <pc:docMk/>
          <pc:sldMk cId="3518625536" sldId="545"/>
        </pc:sldMkLst>
        <pc:picChg chg="mod">
          <ac:chgData name="Eva Švandová" userId="a08a9d5a-4b6c-4a58-83f4-d41f596116fa" providerId="ADAL" clId="{974A8A0E-E285-44C9-9641-1A5F134431D3}" dt="2024-09-25T05:27:18.600" v="6" actId="1076"/>
          <ac:picMkLst>
            <pc:docMk/>
            <pc:sldMk cId="3518625536" sldId="545"/>
            <ac:picMk id="4" creationId="{118E07C0-3B93-47BD-863E-F6FC939926F6}"/>
          </ac:picMkLst>
        </pc:picChg>
      </pc:sldChg>
      <pc:sldChg chg="modSp new del mod">
        <pc:chgData name="Eva Švandová" userId="a08a9d5a-4b6c-4a58-83f4-d41f596116fa" providerId="ADAL" clId="{974A8A0E-E285-44C9-9641-1A5F134431D3}" dt="2024-09-25T05:28:22.902" v="34" actId="47"/>
        <pc:sldMkLst>
          <pc:docMk/>
          <pc:sldMk cId="1036210229" sldId="547"/>
        </pc:sldMkLst>
        <pc:spChg chg="mod">
          <ac:chgData name="Eva Švandová" userId="a08a9d5a-4b6c-4a58-83f4-d41f596116fa" providerId="ADAL" clId="{974A8A0E-E285-44C9-9641-1A5F134431D3}" dt="2024-09-25T05:28:20.069" v="33" actId="20577"/>
          <ac:spMkLst>
            <pc:docMk/>
            <pc:sldMk cId="1036210229" sldId="547"/>
            <ac:spMk id="2" creationId="{5743BD80-3D81-16F8-A321-0C0DE0D0F667}"/>
          </ac:spMkLst>
        </pc:spChg>
      </pc:sldChg>
      <pc:sldChg chg="del">
        <pc:chgData name="Eva Švandová" userId="a08a9d5a-4b6c-4a58-83f4-d41f596116fa" providerId="ADAL" clId="{974A8A0E-E285-44C9-9641-1A5F134431D3}" dt="2024-09-25T05:27:51.838" v="7" actId="47"/>
        <pc:sldMkLst>
          <pc:docMk/>
          <pc:sldMk cId="2165551339" sldId="547"/>
        </pc:sldMkLst>
      </pc:sldChg>
      <pc:sldChg chg="del">
        <pc:chgData name="Eva Švandová" userId="a08a9d5a-4b6c-4a58-83f4-d41f596116fa" providerId="ADAL" clId="{974A8A0E-E285-44C9-9641-1A5F134431D3}" dt="2024-09-25T05:27:52.983" v="8" actId="47"/>
        <pc:sldMkLst>
          <pc:docMk/>
          <pc:sldMk cId="597302325" sldId="548"/>
        </pc:sldMkLst>
      </pc:sldChg>
    </pc:docChg>
  </pc:docChgLst>
  <pc:docChgLst>
    <pc:chgData name="Eva Švandová" userId="a08a9d5a-4b6c-4a58-83f4-d41f596116fa" providerId="ADAL" clId="{A296D96D-57D8-4824-8F70-EEDE2907E7F8}"/>
    <pc:docChg chg="custSel addSld modSld">
      <pc:chgData name="Eva Švandová" userId="a08a9d5a-4b6c-4a58-83f4-d41f596116fa" providerId="ADAL" clId="{A296D96D-57D8-4824-8F70-EEDE2907E7F8}" dt="2024-09-25T07:05:18.732" v="392" actId="20577"/>
      <pc:docMkLst>
        <pc:docMk/>
      </pc:docMkLst>
      <pc:sldChg chg="modSp mod">
        <pc:chgData name="Eva Švandová" userId="a08a9d5a-4b6c-4a58-83f4-d41f596116fa" providerId="ADAL" clId="{A296D96D-57D8-4824-8F70-EEDE2907E7F8}" dt="2024-09-25T07:04:20.533" v="346" actId="20577"/>
        <pc:sldMkLst>
          <pc:docMk/>
          <pc:sldMk cId="8104614" sldId="536"/>
        </pc:sldMkLst>
        <pc:spChg chg="mod">
          <ac:chgData name="Eva Švandová" userId="a08a9d5a-4b6c-4a58-83f4-d41f596116fa" providerId="ADAL" clId="{A296D96D-57D8-4824-8F70-EEDE2907E7F8}" dt="2024-09-25T07:04:20.533" v="346" actId="20577"/>
          <ac:spMkLst>
            <pc:docMk/>
            <pc:sldMk cId="8104614" sldId="536"/>
            <ac:spMk id="59395" creationId="{00000000-0000-0000-0000-000000000000}"/>
          </ac:spMkLst>
        </pc:spChg>
      </pc:sldChg>
      <pc:sldChg chg="modSp mod">
        <pc:chgData name="Eva Švandová" userId="a08a9d5a-4b6c-4a58-83f4-d41f596116fa" providerId="ADAL" clId="{A296D96D-57D8-4824-8F70-EEDE2907E7F8}" dt="2024-09-25T07:05:18.732" v="392" actId="20577"/>
        <pc:sldMkLst>
          <pc:docMk/>
          <pc:sldMk cId="580351629" sldId="546"/>
        </pc:sldMkLst>
        <pc:spChg chg="mod">
          <ac:chgData name="Eva Švandová" userId="a08a9d5a-4b6c-4a58-83f4-d41f596116fa" providerId="ADAL" clId="{A296D96D-57D8-4824-8F70-EEDE2907E7F8}" dt="2024-09-25T07:05:18.732" v="392" actId="20577"/>
          <ac:spMkLst>
            <pc:docMk/>
            <pc:sldMk cId="580351629" sldId="546"/>
            <ac:spMk id="3" creationId="{C78DFF5E-3ABD-30CF-7E87-6ADFBCA7D52E}"/>
          </ac:spMkLst>
        </pc:spChg>
      </pc:sldChg>
      <pc:sldChg chg="modSp new mod">
        <pc:chgData name="Eva Švandová" userId="a08a9d5a-4b6c-4a58-83f4-d41f596116fa" providerId="ADAL" clId="{A296D96D-57D8-4824-8F70-EEDE2907E7F8}" dt="2024-09-25T07:00:08.728" v="318" actId="113"/>
        <pc:sldMkLst>
          <pc:docMk/>
          <pc:sldMk cId="3401495907" sldId="547"/>
        </pc:sldMkLst>
        <pc:spChg chg="mod">
          <ac:chgData name="Eva Švandová" userId="a08a9d5a-4b6c-4a58-83f4-d41f596116fa" providerId="ADAL" clId="{A296D96D-57D8-4824-8F70-EEDE2907E7F8}" dt="2024-09-25T06:56:20.223" v="108" actId="20577"/>
          <ac:spMkLst>
            <pc:docMk/>
            <pc:sldMk cId="3401495907" sldId="547"/>
            <ac:spMk id="2" creationId="{474DBCAF-8E43-428E-820C-27DB5A82A8F2}"/>
          </ac:spMkLst>
        </pc:spChg>
        <pc:spChg chg="mod">
          <ac:chgData name="Eva Švandová" userId="a08a9d5a-4b6c-4a58-83f4-d41f596116fa" providerId="ADAL" clId="{A296D96D-57D8-4824-8F70-EEDE2907E7F8}" dt="2024-09-25T07:00:08.728" v="318" actId="113"/>
          <ac:spMkLst>
            <pc:docMk/>
            <pc:sldMk cId="3401495907" sldId="547"/>
            <ac:spMk id="3" creationId="{ABFF0D50-A5D3-4780-9A0F-7C352F3941E5}"/>
          </ac:spMkLst>
        </pc:spChg>
      </pc:sldChg>
      <pc:sldChg chg="modSp new mod">
        <pc:chgData name="Eva Švandová" userId="a08a9d5a-4b6c-4a58-83f4-d41f596116fa" providerId="ADAL" clId="{A296D96D-57D8-4824-8F70-EEDE2907E7F8}" dt="2024-09-25T06:57:55.938" v="211" actId="113"/>
        <pc:sldMkLst>
          <pc:docMk/>
          <pc:sldMk cId="93869115" sldId="548"/>
        </pc:sldMkLst>
        <pc:spChg chg="mod">
          <ac:chgData name="Eva Švandová" userId="a08a9d5a-4b6c-4a58-83f4-d41f596116fa" providerId="ADAL" clId="{A296D96D-57D8-4824-8F70-EEDE2907E7F8}" dt="2024-09-25T06:57:30.582" v="197" actId="20577"/>
          <ac:spMkLst>
            <pc:docMk/>
            <pc:sldMk cId="93869115" sldId="548"/>
            <ac:spMk id="2" creationId="{1E1E6B70-246F-46DC-8A9A-7938E9123F48}"/>
          </ac:spMkLst>
        </pc:spChg>
        <pc:spChg chg="mod">
          <ac:chgData name="Eva Švandová" userId="a08a9d5a-4b6c-4a58-83f4-d41f596116fa" providerId="ADAL" clId="{A296D96D-57D8-4824-8F70-EEDE2907E7F8}" dt="2024-09-25T06:57:55.938" v="211" actId="113"/>
          <ac:spMkLst>
            <pc:docMk/>
            <pc:sldMk cId="93869115" sldId="548"/>
            <ac:spMk id="3" creationId="{22C20728-923E-4151-BB44-476C5B8B812A}"/>
          </ac:spMkLst>
        </pc:spChg>
      </pc:sldChg>
      <pc:sldChg chg="modSp new mod">
        <pc:chgData name="Eva Švandová" userId="a08a9d5a-4b6c-4a58-83f4-d41f596116fa" providerId="ADAL" clId="{A296D96D-57D8-4824-8F70-EEDE2907E7F8}" dt="2024-09-25T07:01:16.322" v="338" actId="255"/>
        <pc:sldMkLst>
          <pc:docMk/>
          <pc:sldMk cId="705513153" sldId="549"/>
        </pc:sldMkLst>
        <pc:spChg chg="mod">
          <ac:chgData name="Eva Švandová" userId="a08a9d5a-4b6c-4a58-83f4-d41f596116fa" providerId="ADAL" clId="{A296D96D-57D8-4824-8F70-EEDE2907E7F8}" dt="2024-09-25T07:00:51.133" v="336" actId="20577"/>
          <ac:spMkLst>
            <pc:docMk/>
            <pc:sldMk cId="705513153" sldId="549"/>
            <ac:spMk id="2" creationId="{94BAAE2B-AC57-4301-8167-3BD2AB5B6139}"/>
          </ac:spMkLst>
        </pc:spChg>
        <pc:spChg chg="mod">
          <ac:chgData name="Eva Švandová" userId="a08a9d5a-4b6c-4a58-83f4-d41f596116fa" providerId="ADAL" clId="{A296D96D-57D8-4824-8F70-EEDE2907E7F8}" dt="2024-09-25T07:01:16.322" v="338" actId="255"/>
          <ac:spMkLst>
            <pc:docMk/>
            <pc:sldMk cId="705513153" sldId="549"/>
            <ac:spMk id="3" creationId="{94E83EE8-5848-4B41-8DFF-BA7BA6C9B19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240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98" y="0"/>
            <a:ext cx="2975240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8171"/>
            <a:ext cx="2975240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80" rIns="96359" bIns="48180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98" y="9498171"/>
            <a:ext cx="2975240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80" rIns="96359" bIns="48180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8A535B6-2EE7-47E1-9993-97234855C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439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240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109" y="0"/>
            <a:ext cx="2975240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9038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594" y="4749086"/>
            <a:ext cx="5492750" cy="4499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80" rIns="96359" bIns="481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6436"/>
            <a:ext cx="2975240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80" rIns="96359" bIns="48180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109" y="9496436"/>
            <a:ext cx="2975240" cy="499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59" tIns="48180" rIns="96359" bIns="48180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95A908C-87A9-4450-A10B-681BE96072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733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82921" indent="-3011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04493" indent="-24089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86291" indent="-24089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68088" indent="-24089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49885" indent="-2408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31683" indent="-2408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13480" indent="-2408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95278" indent="-2408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6690F87-8BCD-43F5-BACE-60BFEB55FB8F}" type="slidenum">
              <a:rPr lang="cs-CZ" altLang="en-US" smtClean="0"/>
              <a:pPr eaLnBrk="1" hangingPunct="1"/>
              <a:t>1</a:t>
            </a:fld>
            <a:endParaRPr lang="cs-CZ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82921" indent="-30112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04493" indent="-240899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86291" indent="-240899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68088" indent="-240899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49885" indent="-2408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31683" indent="-2408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13480" indent="-2408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95278" indent="-24089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5CDE61-CA2C-4971-A67A-E39084F8ED25}" type="slidenum">
              <a:rPr lang="cs-CZ" altLang="en-US" smtClean="0"/>
              <a:pPr eaLnBrk="1" hangingPunct="1"/>
              <a:t>3</a:t>
            </a:fld>
            <a:endParaRPr lang="cs-CZ" alt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1905000" y="2819400"/>
            <a:ext cx="6629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E7B9E-4FD6-459D-A040-F54CECA228E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4818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3E49-98D5-49AF-B89F-71B2825A06A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3296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432AB-6933-44AA-A980-AF1D000257A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51631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19562-332D-48B1-AD13-ED10213AAC8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1556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CA502-CDC3-4DDC-8D07-2EE5587994C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619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3BED3-EAE3-4831-A363-DBAA42FA01A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70575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3AFC6-5FDA-4238-A3D7-6C4FE69E0B9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4867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209B1-BAE7-49A2-95E6-A99C416F9ED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8555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78926-C126-4293-87D0-7A0B42EEA26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0932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23965-030C-4E07-A55D-6329526D8A7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4855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95D27-7CBE-4C70-BB44-3674B07BD6B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8383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EB363-E094-4739-A23B-B2C35D61D68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99329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1E21C01-D0DB-4545-A0F6-DB7B6F958053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127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7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7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7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7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7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7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8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29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30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30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30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30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va.svandova@econ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cnmuni-my.sharepoint.com/:x:/g/personal/22310_muni_cz/ETNAxN9fxYpJjnRpHF991XsB1Emqxw97n8o_95aMXg6s9w?e=V6II4j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5175"/>
            <a:ext cx="7162800" cy="1762125"/>
          </a:xfrm>
        </p:spPr>
        <p:txBody>
          <a:bodyPr/>
          <a:lstStyle/>
          <a:p>
            <a:r>
              <a:rPr lang="en-US" sz="3200"/>
              <a:t>Managerial Accounting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251520" y="3501008"/>
            <a:ext cx="6896472" cy="2362200"/>
          </a:xfrm>
        </p:spPr>
        <p:txBody>
          <a:bodyPr/>
          <a:lstStyle/>
          <a:p>
            <a:r>
              <a:rPr lang="cs-CZ" sz="2000" dirty="0"/>
              <a:t>Eva Švandová</a:t>
            </a:r>
          </a:p>
          <a:p>
            <a:r>
              <a:rPr lang="cs-CZ" sz="1800" dirty="0"/>
              <a:t>Department </a:t>
            </a:r>
            <a:r>
              <a:rPr lang="cs-CZ" sz="1800" dirty="0" err="1"/>
              <a:t>of</a:t>
            </a:r>
            <a:r>
              <a:rPr lang="cs-CZ" sz="1800" dirty="0"/>
              <a:t> Business Management</a:t>
            </a:r>
            <a:endParaRPr lang="cs-CZ" sz="2000" dirty="0"/>
          </a:p>
          <a:p>
            <a:r>
              <a:rPr lang="cs-CZ" sz="1600" dirty="0" err="1">
                <a:hlinkClick r:id="rId3"/>
              </a:rPr>
              <a:t>Eva.svandova</a:t>
            </a:r>
            <a:r>
              <a:rPr lang="en-US" sz="1600" dirty="0">
                <a:hlinkClick r:id="rId3"/>
              </a:rPr>
              <a:t>@</a:t>
            </a:r>
            <a:r>
              <a:rPr lang="cs-CZ" sz="1600" dirty="0">
                <a:hlinkClick r:id="rId3"/>
              </a:rPr>
              <a:t>econ.muni.cz</a:t>
            </a:r>
            <a:endParaRPr lang="cs-CZ" sz="1600" dirty="0"/>
          </a:p>
          <a:p>
            <a:endParaRPr lang="cs-CZ" sz="1400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6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BAAE2B-AC57-4301-8167-3BD2AB5B6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TEAM HOMEWORK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83EE8-5848-4B41-8DFF-BA7BA6C9B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Select a managerial role and prepare a brief presentation on how their role would use managerial accounting information to make decisions. Think about how different roles interact and rely on managerial accounting data.(Homework)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Production manager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Marketing manager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Human resource manager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Logistics manager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Financial analyst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05513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Agenda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Course</a:t>
            </a:r>
            <a:r>
              <a:rPr lang="cs-CZ" b="1" dirty="0"/>
              <a:t> BPH_MAAC</a:t>
            </a:r>
          </a:p>
          <a:p>
            <a:pPr lvl="1"/>
            <a:r>
              <a:rPr lang="cs-CZ" dirty="0" err="1"/>
              <a:t>Requirements</a:t>
            </a:r>
            <a:endParaRPr lang="cs-CZ" dirty="0"/>
          </a:p>
          <a:p>
            <a:pPr lvl="1"/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issues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6131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96752"/>
            <a:ext cx="6985000" cy="3357562"/>
          </a:xfrm>
        </p:spPr>
        <p:txBody>
          <a:bodyPr/>
          <a:lstStyle/>
          <a:p>
            <a:pPr eaLnBrk="1" hangingPunct="1"/>
            <a:br>
              <a:rPr lang="en-AU" altLang="en-US" dirty="0">
                <a:latin typeface="Arial Narrow" pitchFamily="34" charset="0"/>
              </a:rPr>
            </a:br>
            <a:r>
              <a:rPr lang="cs-CZ" altLang="en-US" dirty="0" err="1"/>
              <a:t>Course</a:t>
            </a:r>
            <a:r>
              <a:rPr lang="cs-CZ" altLang="en-US" dirty="0"/>
              <a:t> B</a:t>
            </a:r>
            <a:r>
              <a:rPr lang="cs-CZ" dirty="0"/>
              <a:t>PH_MAAC</a:t>
            </a:r>
            <a:r>
              <a:rPr lang="en-US" dirty="0"/>
              <a:t> </a:t>
            </a:r>
            <a:br>
              <a:rPr lang="cs-CZ" dirty="0"/>
            </a:br>
            <a:br>
              <a:rPr lang="cs-CZ" dirty="0"/>
            </a:br>
            <a:r>
              <a:rPr lang="en-US" sz="4000" dirty="0"/>
              <a:t> Managerial Accounting </a:t>
            </a:r>
            <a:br>
              <a:rPr lang="cs-CZ" sz="4000" dirty="0"/>
            </a:br>
            <a:endParaRPr lang="en-AU" altLang="en-US" sz="4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69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92696"/>
            <a:ext cx="7893496" cy="785812"/>
          </a:xfrm>
        </p:spPr>
        <p:txBody>
          <a:bodyPr/>
          <a:lstStyle/>
          <a:p>
            <a:pPr eaLnBrk="1" hangingPunct="1"/>
            <a:r>
              <a:rPr lang="cs-CZ" dirty="0"/>
              <a:t>BPH_MAAC </a:t>
            </a:r>
            <a:br>
              <a:rPr lang="cs-CZ" dirty="0"/>
            </a:br>
            <a:r>
              <a:rPr lang="cs-CZ" dirty="0" err="1"/>
              <a:t>Managerial</a:t>
            </a:r>
            <a:r>
              <a:rPr lang="cs-CZ" dirty="0"/>
              <a:t> </a:t>
            </a:r>
            <a:r>
              <a:rPr lang="cs-CZ" dirty="0" err="1"/>
              <a:t>Accounting</a:t>
            </a:r>
            <a:endParaRPr lang="cs-CZ" alt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18E07C0-3B93-47BD-863E-F6FC939926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64" y="2060848"/>
            <a:ext cx="8368053" cy="364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62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92696"/>
            <a:ext cx="7893496" cy="785812"/>
          </a:xfrm>
        </p:spPr>
        <p:txBody>
          <a:bodyPr/>
          <a:lstStyle/>
          <a:p>
            <a:pPr eaLnBrk="1" hangingPunct="1"/>
            <a:r>
              <a:rPr lang="cs-CZ" dirty="0"/>
              <a:t>BPH_MAAC </a:t>
            </a:r>
            <a:br>
              <a:rPr lang="cs-CZ" dirty="0"/>
            </a:br>
            <a:r>
              <a:rPr lang="cs-CZ" dirty="0" err="1"/>
              <a:t>Managerial</a:t>
            </a:r>
            <a:r>
              <a:rPr lang="cs-CZ" dirty="0"/>
              <a:t> </a:t>
            </a:r>
            <a:r>
              <a:rPr lang="cs-CZ" dirty="0" err="1"/>
              <a:t>Accounting</a:t>
            </a:r>
            <a:endParaRPr lang="cs-CZ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792"/>
            <a:ext cx="8496944" cy="514985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en-US" sz="2600" b="1" dirty="0" err="1"/>
              <a:t>Requirements</a:t>
            </a:r>
            <a:r>
              <a:rPr lang="cs-CZ" altLang="en-US" sz="2600" b="1" dirty="0"/>
              <a:t> (max. 100 </a:t>
            </a:r>
            <a:r>
              <a:rPr lang="cs-CZ" altLang="en-US" sz="2600" b="1" dirty="0" err="1"/>
              <a:t>points</a:t>
            </a:r>
            <a:r>
              <a:rPr lang="cs-CZ" altLang="en-US" sz="2600" b="1" dirty="0"/>
              <a:t>)</a:t>
            </a:r>
          </a:p>
          <a:p>
            <a:pPr lvl="1" eaLnBrk="1" hangingPunct="1"/>
            <a:r>
              <a:rPr lang="cs-CZ" altLang="en-US" sz="2200" b="1" dirty="0" err="1"/>
              <a:t>Participation</a:t>
            </a:r>
            <a:r>
              <a:rPr lang="cs-CZ" altLang="en-US" sz="2200" b="1" dirty="0"/>
              <a:t> in </a:t>
            </a:r>
            <a:r>
              <a:rPr lang="cs-CZ" altLang="en-US" sz="2200" b="1" dirty="0" err="1"/>
              <a:t>seminars</a:t>
            </a:r>
            <a:endParaRPr lang="cs-CZ" altLang="en-US" sz="2200" dirty="0"/>
          </a:p>
          <a:p>
            <a:pPr lvl="2" eaLnBrk="1" hangingPunct="1"/>
            <a:r>
              <a:rPr lang="cs-CZ" altLang="en-US" sz="1900" dirty="0"/>
              <a:t>20 </a:t>
            </a:r>
            <a:r>
              <a:rPr lang="cs-CZ" altLang="en-US" sz="1900" dirty="0" err="1"/>
              <a:t>points</a:t>
            </a:r>
            <a:r>
              <a:rPr lang="cs-CZ" altLang="en-US" sz="1900" dirty="0"/>
              <a:t> – </a:t>
            </a:r>
            <a:r>
              <a:rPr lang="cs-CZ" altLang="en-US" sz="1900" dirty="0" err="1"/>
              <a:t>active</a:t>
            </a:r>
            <a:r>
              <a:rPr lang="cs-CZ" altLang="en-US" sz="1900" dirty="0"/>
              <a:t> </a:t>
            </a:r>
            <a:r>
              <a:rPr lang="cs-CZ" altLang="en-US" sz="1900" dirty="0" err="1"/>
              <a:t>participation</a:t>
            </a:r>
            <a:r>
              <a:rPr lang="cs-CZ" altLang="en-US" sz="1900" dirty="0"/>
              <a:t> (10 </a:t>
            </a:r>
            <a:r>
              <a:rPr lang="cs-CZ" altLang="en-US" sz="1900" dirty="0" err="1"/>
              <a:t>seminars</a:t>
            </a:r>
            <a:r>
              <a:rPr lang="cs-CZ" altLang="en-US" sz="1900" dirty="0"/>
              <a:t>*2)</a:t>
            </a:r>
            <a:endParaRPr lang="en-US" altLang="en-US" sz="1900" dirty="0"/>
          </a:p>
          <a:p>
            <a:pPr lvl="1" eaLnBrk="1" hangingPunct="1"/>
            <a:r>
              <a:rPr lang="en-US" altLang="en-US" sz="2200" b="1" dirty="0"/>
              <a:t>Mid-term test  </a:t>
            </a:r>
            <a:r>
              <a:rPr lang="cs-CZ" altLang="en-US" sz="2200" b="1" dirty="0"/>
              <a:t>(</a:t>
            </a:r>
            <a:r>
              <a:rPr lang="cs-CZ" altLang="en-US" sz="2200" b="1" dirty="0" err="1"/>
              <a:t>October</a:t>
            </a:r>
            <a:r>
              <a:rPr lang="cs-CZ" altLang="en-US" sz="2200" b="1" dirty="0"/>
              <a:t>, 30th )</a:t>
            </a:r>
          </a:p>
          <a:p>
            <a:pPr lvl="2" eaLnBrk="1" hangingPunct="1"/>
            <a:r>
              <a:rPr lang="cs-CZ" altLang="en-US" sz="1900" dirty="0"/>
              <a:t>33</a:t>
            </a:r>
            <a:r>
              <a:rPr lang="en-US" altLang="en-US" sz="1900" dirty="0"/>
              <a:t> p</a:t>
            </a:r>
            <a:r>
              <a:rPr lang="cs-CZ" altLang="en-US" sz="1900" dirty="0" err="1"/>
              <a:t>oints</a:t>
            </a:r>
            <a:endParaRPr lang="cs-CZ" altLang="en-US" sz="1900" dirty="0"/>
          </a:p>
          <a:p>
            <a:pPr lvl="1" eaLnBrk="1" hangingPunct="1"/>
            <a:r>
              <a:rPr lang="en-US" altLang="en-US" sz="2200" b="1" dirty="0"/>
              <a:t>Final test</a:t>
            </a:r>
            <a:r>
              <a:rPr lang="cs-CZ" altLang="en-US" sz="2200" b="1" dirty="0"/>
              <a:t> (</a:t>
            </a:r>
            <a:r>
              <a:rPr lang="cs-CZ" altLang="en-US" sz="2200" b="1" dirty="0" err="1"/>
              <a:t>December</a:t>
            </a:r>
            <a:r>
              <a:rPr lang="cs-CZ" altLang="en-US" sz="2200" b="1" dirty="0"/>
              <a:t>, 18th???)</a:t>
            </a:r>
          </a:p>
          <a:p>
            <a:pPr lvl="2" eaLnBrk="1" hangingPunct="1"/>
            <a:r>
              <a:rPr lang="cs-CZ" altLang="en-US" sz="1900" dirty="0"/>
              <a:t>33</a:t>
            </a:r>
            <a:r>
              <a:rPr lang="en-US" altLang="en-US" sz="1900" dirty="0"/>
              <a:t> </a:t>
            </a:r>
            <a:r>
              <a:rPr lang="cs-CZ" altLang="en-US" sz="1900" dirty="0" err="1"/>
              <a:t>points</a:t>
            </a:r>
            <a:endParaRPr lang="cs-CZ" altLang="en-US" sz="1900" dirty="0"/>
          </a:p>
          <a:p>
            <a:pPr lvl="1" eaLnBrk="1" hangingPunct="1"/>
            <a:r>
              <a:rPr lang="cs-CZ" altLang="en-US" sz="2200" b="1" dirty="0" err="1"/>
              <a:t>Developing</a:t>
            </a:r>
            <a:r>
              <a:rPr lang="cs-CZ" altLang="en-US" sz="2200" b="1" dirty="0"/>
              <a:t> </a:t>
            </a:r>
            <a:r>
              <a:rPr lang="cs-CZ" altLang="en-US" sz="2200" b="1" dirty="0" err="1"/>
              <a:t>own</a:t>
            </a:r>
            <a:r>
              <a:rPr lang="cs-CZ" altLang="en-US" sz="2200" b="1" dirty="0"/>
              <a:t> </a:t>
            </a:r>
            <a:r>
              <a:rPr lang="cs-CZ" altLang="en-US" sz="2200" b="1" dirty="0" err="1"/>
              <a:t>teaching</a:t>
            </a:r>
            <a:r>
              <a:rPr lang="cs-CZ" altLang="en-US" sz="2200" b="1" dirty="0"/>
              <a:t> case (</a:t>
            </a:r>
            <a:r>
              <a:rPr lang="cs-CZ" altLang="en-US" sz="2200" b="1" dirty="0" err="1"/>
              <a:t>December</a:t>
            </a:r>
            <a:r>
              <a:rPr lang="cs-CZ" altLang="en-US" sz="2200" b="1" dirty="0"/>
              <a:t> 15th)</a:t>
            </a:r>
          </a:p>
          <a:p>
            <a:pPr lvl="2" eaLnBrk="1" hangingPunct="1"/>
            <a:r>
              <a:rPr lang="cs-CZ" altLang="en-US" sz="1900" b="1" dirty="0"/>
              <a:t>10 </a:t>
            </a:r>
            <a:r>
              <a:rPr lang="cs-CZ" altLang="en-US" sz="1900" b="1" dirty="0" err="1"/>
              <a:t>developing</a:t>
            </a:r>
            <a:endParaRPr lang="cs-CZ" altLang="en-US" sz="1900" b="1" dirty="0"/>
          </a:p>
          <a:p>
            <a:pPr lvl="2" eaLnBrk="1" hangingPunct="1"/>
            <a:r>
              <a:rPr lang="cs-CZ" altLang="en-US" sz="1900" b="1" dirty="0"/>
              <a:t>4 </a:t>
            </a:r>
            <a:r>
              <a:rPr lang="cs-CZ" altLang="en-US" sz="1900" b="1" dirty="0" err="1"/>
              <a:t>opposing</a:t>
            </a:r>
            <a:endParaRPr lang="cs-CZ" altLang="en-US" sz="1900" b="1" dirty="0"/>
          </a:p>
          <a:p>
            <a:pPr lvl="2" eaLnBrk="1" hangingPunct="1"/>
            <a:r>
              <a:rPr lang="cs-CZ" altLang="en-US" sz="1900" b="1" dirty="0" err="1"/>
              <a:t>Assignemtn</a:t>
            </a:r>
            <a:r>
              <a:rPr lang="cs-CZ" altLang="en-US" sz="1900" b="1" dirty="0"/>
              <a:t> </a:t>
            </a:r>
            <a:r>
              <a:rPr lang="cs-CZ" altLang="en-US" sz="1900" b="1" dirty="0" err="1"/>
              <a:t>including</a:t>
            </a:r>
            <a:r>
              <a:rPr lang="cs-CZ" altLang="en-US" sz="1900" b="1" dirty="0"/>
              <a:t> </a:t>
            </a:r>
            <a:r>
              <a:rPr lang="cs-CZ" altLang="en-US" sz="1900" b="1" dirty="0" err="1"/>
              <a:t>teaching</a:t>
            </a:r>
            <a:r>
              <a:rPr lang="cs-CZ" altLang="en-US" sz="1900" b="1" dirty="0"/>
              <a:t> </a:t>
            </a:r>
            <a:r>
              <a:rPr lang="cs-CZ" altLang="en-US" sz="1900" b="1" dirty="0" err="1"/>
              <a:t>goals</a:t>
            </a:r>
            <a:r>
              <a:rPr lang="cs-CZ" altLang="en-US" sz="1900" b="1" dirty="0"/>
              <a:t>, </a:t>
            </a:r>
            <a:r>
              <a:rPr lang="cs-CZ" altLang="en-US" sz="1900" b="1" dirty="0" err="1"/>
              <a:t>predefined</a:t>
            </a:r>
            <a:r>
              <a:rPr lang="cs-CZ" altLang="en-US" sz="1900" b="1" dirty="0"/>
              <a:t> </a:t>
            </a:r>
            <a:r>
              <a:rPr lang="cs-CZ" altLang="en-US" sz="1900" b="1" dirty="0" err="1"/>
              <a:t>tables</a:t>
            </a:r>
            <a:r>
              <a:rPr lang="cs-CZ" altLang="en-US" sz="1900" b="1" dirty="0"/>
              <a:t> and </a:t>
            </a:r>
            <a:r>
              <a:rPr lang="cs-CZ" altLang="en-US" sz="1900" b="1" dirty="0" err="1"/>
              <a:t>solution</a:t>
            </a:r>
            <a:endParaRPr lang="cs-CZ" altLang="en-US" sz="1900" b="1" dirty="0"/>
          </a:p>
          <a:p>
            <a:pPr lvl="2" eaLnBrk="1" hangingPunct="1"/>
            <a:r>
              <a:rPr lang="cs-CZ" sz="1600" dirty="0" err="1">
                <a:hlinkClick r:id="rId2"/>
              </a:rPr>
              <a:t>Topic_Case</a:t>
            </a:r>
            <a:r>
              <a:rPr lang="cs-CZ" sz="1600" dirty="0">
                <a:hlinkClick r:id="rId2"/>
              </a:rPr>
              <a:t> studies.xlsx</a:t>
            </a:r>
            <a:r>
              <a:rPr lang="cs-CZ" sz="1600" dirty="0"/>
              <a:t> </a:t>
            </a:r>
          </a:p>
          <a:p>
            <a:pPr lvl="2" eaLnBrk="1" hangingPunct="1"/>
            <a:r>
              <a:rPr lang="cs-CZ" altLang="en-US" sz="2800" b="1" dirty="0" err="1"/>
              <a:t>Literature</a:t>
            </a:r>
            <a:r>
              <a:rPr lang="cs-CZ" altLang="en-US" sz="2800" b="1" dirty="0"/>
              <a:t>:</a:t>
            </a:r>
          </a:p>
          <a:p>
            <a:pPr lvl="1" eaLnBrk="1" hangingPunct="1"/>
            <a:r>
              <a:rPr lang="cs-CZ" altLang="en-US" sz="2400" dirty="0" err="1"/>
              <a:t>selected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chapters</a:t>
            </a:r>
            <a:r>
              <a:rPr lang="cs-CZ" altLang="en-US" sz="2400" dirty="0"/>
              <a:t> </a:t>
            </a:r>
            <a:r>
              <a:rPr lang="cs-CZ" altLang="en-US" sz="2400" dirty="0" err="1"/>
              <a:t>from</a:t>
            </a:r>
            <a:r>
              <a:rPr lang="cs-CZ" altLang="en-US" sz="2400" dirty="0"/>
              <a:t> </a:t>
            </a:r>
            <a:br>
              <a:rPr lang="cs-CZ" altLang="en-US" sz="2400" dirty="0"/>
            </a:br>
            <a:r>
              <a:rPr lang="cs-CZ" altLang="en-US" sz="2000" b="1" dirty="0"/>
              <a:t>Colin </a:t>
            </a:r>
            <a:r>
              <a:rPr lang="en-US" altLang="en-US" sz="2000" b="1" dirty="0"/>
              <a:t>Drury</a:t>
            </a:r>
            <a:r>
              <a:rPr lang="cs-CZ" altLang="en-US" sz="2000" b="1" dirty="0"/>
              <a:t> (2012/15): </a:t>
            </a:r>
            <a:r>
              <a:rPr lang="en-US" altLang="en-US" sz="2000" b="1" dirty="0"/>
              <a:t>Management and Cost Accounting</a:t>
            </a:r>
            <a:endParaRPr lang="cs-CZ" altLang="en-US" sz="2000" b="1" dirty="0"/>
          </a:p>
          <a:p>
            <a:pPr lvl="1" eaLnBrk="1" hangingPunct="1"/>
            <a:endParaRPr lang="cs-CZ" altLang="en-US" sz="2200" dirty="0"/>
          </a:p>
        </p:txBody>
      </p:sp>
    </p:spTree>
    <p:extLst>
      <p:ext uri="{BB962C8B-B14F-4D97-AF65-F5344CB8AC3E}">
        <p14:creationId xmlns:p14="http://schemas.microsoft.com/office/powerpoint/2010/main" val="8104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692696"/>
            <a:ext cx="7893496" cy="785812"/>
          </a:xfrm>
        </p:spPr>
        <p:txBody>
          <a:bodyPr/>
          <a:lstStyle/>
          <a:p>
            <a:pPr eaLnBrk="1" hangingPunct="1"/>
            <a:r>
              <a:rPr lang="cs-CZ" dirty="0"/>
              <a:t>BPH_MAAC </a:t>
            </a:r>
            <a:br>
              <a:rPr lang="cs-CZ" dirty="0"/>
            </a:br>
            <a:r>
              <a:rPr lang="cs-CZ" dirty="0" err="1"/>
              <a:t>Managerial</a:t>
            </a:r>
            <a:r>
              <a:rPr lang="cs-CZ" dirty="0"/>
              <a:t> </a:t>
            </a:r>
            <a:r>
              <a:rPr lang="cs-CZ" dirty="0" err="1"/>
              <a:t>Accounting</a:t>
            </a:r>
            <a:endParaRPr lang="cs-CZ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708150"/>
            <a:ext cx="8229600" cy="5149850"/>
          </a:xfrm>
        </p:spPr>
        <p:txBody>
          <a:bodyPr/>
          <a:lstStyle/>
          <a:p>
            <a:pPr eaLnBrk="1" hangingPunct="1"/>
            <a:r>
              <a:rPr lang="cs-CZ" altLang="en-US" sz="3100" b="1"/>
              <a:t>Classification scale</a:t>
            </a:r>
          </a:p>
          <a:p>
            <a:pPr lvl="1" eaLnBrk="1" hangingPunct="1"/>
            <a:r>
              <a:rPr lang="cs-CZ" altLang="en-US" sz="2700" b="1"/>
              <a:t>Aggregate score:</a:t>
            </a:r>
          </a:p>
          <a:p>
            <a:pPr lvl="1" eaLnBrk="1" hangingPunct="1"/>
            <a:endParaRPr lang="cs-CZ" altLang="en-US" sz="2700" b="1"/>
          </a:p>
          <a:p>
            <a:pPr lvl="1" eaLnBrk="1" hangingPunct="1"/>
            <a:endParaRPr lang="cs-CZ" altLang="en-US" sz="2700" b="1"/>
          </a:p>
          <a:p>
            <a:pPr lvl="1" eaLnBrk="1" hangingPunct="1"/>
            <a:endParaRPr lang="cs-CZ" altLang="en-US" sz="2700" b="1"/>
          </a:p>
          <a:p>
            <a:pPr lvl="1" eaLnBrk="1" hangingPunct="1"/>
            <a:endParaRPr lang="cs-CZ" altLang="en-US" sz="2700" b="1"/>
          </a:p>
          <a:p>
            <a:pPr lvl="1" eaLnBrk="1" hangingPunct="1"/>
            <a:endParaRPr lang="cs-CZ" altLang="en-US" sz="2700" b="1"/>
          </a:p>
          <a:p>
            <a:pPr lvl="1" eaLnBrk="1" hangingPunct="1"/>
            <a:endParaRPr lang="cs-CZ" altLang="en-US" sz="2700" b="1"/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460266"/>
              </p:ext>
            </p:extLst>
          </p:nvPr>
        </p:nvGraphicFramePr>
        <p:xfrm>
          <a:off x="2051720" y="2996952"/>
          <a:ext cx="5041157" cy="2560932"/>
        </p:xfrm>
        <a:graphic>
          <a:graphicData uri="http://schemas.openxmlformats.org/drawingml/2006/table">
            <a:tbl>
              <a:tblPr/>
              <a:tblGrid>
                <a:gridCol w="10584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2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7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Grade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Minimal sum of points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 pt.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 pt.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 pt. 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 pt.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pt.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8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pt.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9176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2ECA1-77EC-D241-0279-8ECD0CB52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issues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8DFF5E-3ABD-30CF-7E87-6ADFBCA7D5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Don´t</a:t>
            </a:r>
            <a:r>
              <a:rPr lang="cs-CZ" dirty="0"/>
              <a:t> </a:t>
            </a:r>
            <a:r>
              <a:rPr lang="cs-CZ" dirty="0" err="1"/>
              <a:t>forget</a:t>
            </a:r>
            <a:r>
              <a:rPr lang="cs-CZ" dirty="0"/>
              <a:t> </a:t>
            </a:r>
            <a:r>
              <a:rPr lang="cs-CZ" dirty="0" err="1"/>
              <a:t>computers</a:t>
            </a:r>
            <a:endParaRPr lang="cs-CZ" dirty="0"/>
          </a:p>
          <a:p>
            <a:r>
              <a:rPr lang="en-US" dirty="0"/>
              <a:t>You will be given the </a:t>
            </a:r>
            <a:r>
              <a:rPr lang="cs-CZ" dirty="0"/>
              <a:t>CASE study </a:t>
            </a:r>
            <a:r>
              <a:rPr lang="en-US" dirty="0"/>
              <a:t>assignment examples the day before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Interactive</a:t>
            </a:r>
            <a:r>
              <a:rPr lang="cs-CZ" dirty="0"/>
              <a:t> </a:t>
            </a:r>
            <a:r>
              <a:rPr lang="cs-CZ" dirty="0" err="1"/>
              <a:t>syllabi</a:t>
            </a:r>
            <a:r>
              <a:rPr lang="cs-CZ" dirty="0"/>
              <a:t> </a:t>
            </a:r>
          </a:p>
          <a:p>
            <a:r>
              <a:rPr lang="en-US" dirty="0"/>
              <a:t>The </a:t>
            </a:r>
            <a:r>
              <a:rPr lang="cs-CZ" dirty="0" err="1"/>
              <a:t>cases</a:t>
            </a:r>
            <a:r>
              <a:rPr lang="en-US" dirty="0"/>
              <a:t> will have a common part </a:t>
            </a:r>
            <a:r>
              <a:rPr lang="cs-CZ" dirty="0"/>
              <a:t>(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calculate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 in </a:t>
            </a:r>
            <a:r>
              <a:rPr lang="cs-CZ" dirty="0" err="1"/>
              <a:t>seminar</a:t>
            </a:r>
            <a:r>
              <a:rPr lang="cs-CZ" dirty="0"/>
              <a:t>) </a:t>
            </a:r>
            <a:r>
              <a:rPr lang="en-US" dirty="0"/>
              <a:t>and a separate processing part</a:t>
            </a:r>
            <a:r>
              <a:rPr lang="cs-CZ" dirty="0"/>
              <a:t> (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35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DBCAF-8E43-428E-820C-27DB5A82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</a:t>
            </a:r>
            <a:r>
              <a:rPr lang="cs-CZ" dirty="0"/>
              <a:t> 1 and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FF0D50-A5D3-4780-9A0F-7C352F394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Suppose you are the co-owner and manager of a retail store that sells and repairs mountain bikes. Provide one example of a </a:t>
            </a:r>
            <a:r>
              <a:rPr lang="en-GB" sz="1800" i="1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financial</a:t>
            </a: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accounting report that would be useful to you and your co-owner. Provide two examples of </a:t>
            </a:r>
            <a:r>
              <a:rPr lang="en-GB" sz="1800" i="1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managerial</a:t>
            </a: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accounting reports that would be useful to you as the manager.</a:t>
            </a:r>
            <a:r>
              <a:rPr lang="cs-CZ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(</a:t>
            </a:r>
            <a:r>
              <a:rPr lang="cs-CZ" sz="1800" b="1" dirty="0">
                <a:latin typeface="Aptos"/>
                <a:ea typeface="Aptos"/>
                <a:cs typeface="Times New Roman" panose="02020603050405020304" pitchFamily="18" charset="0"/>
              </a:rPr>
              <a:t>DISCUSS</a:t>
            </a:r>
            <a:r>
              <a:rPr lang="cs-CZ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1800" b="1" dirty="0">
                <a:latin typeface="Aptos"/>
                <a:cs typeface="Times New Roman" panose="02020603050405020304" pitchFamily="18" charset="0"/>
              </a:rPr>
              <a:t>Provide two examples of nonfinancial measures </a:t>
            </a:r>
            <a:r>
              <a:rPr lang="en-GB" sz="1800" dirty="0">
                <a:latin typeface="Aptos"/>
                <a:cs typeface="Times New Roman" panose="02020603050405020304" pitchFamily="18" charset="0"/>
              </a:rPr>
              <a:t>used by following subjects, specify for whom, when and why are these nonfinancial measures needed and how to calculate them.</a:t>
            </a:r>
            <a:r>
              <a:rPr lang="cs-CZ" sz="1800" dirty="0">
                <a:latin typeface="Aptos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ptos"/>
                <a:cs typeface="Times New Roman" panose="02020603050405020304" pitchFamily="18" charset="0"/>
              </a:rPr>
              <a:t>Select</a:t>
            </a:r>
            <a:r>
              <a:rPr lang="cs-CZ" sz="1800" dirty="0">
                <a:latin typeface="Aptos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ptos"/>
                <a:cs typeface="Times New Roman" panose="02020603050405020304" pitchFamily="18" charset="0"/>
              </a:rPr>
              <a:t>one</a:t>
            </a:r>
            <a:r>
              <a:rPr lang="cs-CZ" sz="1800" dirty="0">
                <a:latin typeface="Aptos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ptos"/>
                <a:cs typeface="Times New Roman" panose="02020603050405020304" pitchFamily="18" charset="0"/>
              </a:rPr>
              <a:t>from</a:t>
            </a:r>
            <a:r>
              <a:rPr lang="cs-CZ" sz="1800" dirty="0">
                <a:latin typeface="Aptos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ptos"/>
                <a:cs typeface="Times New Roman" panose="02020603050405020304" pitchFamily="18" charset="0"/>
              </a:rPr>
              <a:t>the</a:t>
            </a:r>
            <a:r>
              <a:rPr lang="cs-CZ" sz="1800" dirty="0">
                <a:latin typeface="Aptos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ptos"/>
                <a:cs typeface="Times New Roman" panose="02020603050405020304" pitchFamily="18" charset="0"/>
              </a:rPr>
              <a:t>following</a:t>
            </a:r>
            <a:r>
              <a:rPr lang="cs-CZ" sz="1800" dirty="0">
                <a:latin typeface="Aptos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Aptos"/>
                <a:cs typeface="Times New Roman" panose="02020603050405020304" pitchFamily="18" charset="0"/>
              </a:rPr>
              <a:t>activitites</a:t>
            </a:r>
            <a:r>
              <a:rPr lang="cs-CZ" sz="1800" dirty="0">
                <a:latin typeface="Aptos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latin typeface="Aptos"/>
                <a:cs typeface="Times New Roman" panose="02020603050405020304" pitchFamily="18" charset="0"/>
              </a:rPr>
              <a:t>(DEVELOP CONCISE PRESENTATION)</a:t>
            </a:r>
            <a:r>
              <a:rPr lang="cs-CZ" sz="1800" dirty="0">
                <a:latin typeface="Aptos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Aptos"/>
                <a:cs typeface="Times New Roman" panose="02020603050405020304" pitchFamily="18" charset="0"/>
              </a:rPr>
              <a:t>a pizza eatery that serves food in the restaurant and offers delivery services </a:t>
            </a:r>
            <a:endParaRPr lang="cs-CZ" sz="1800" dirty="0">
              <a:latin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Aptos"/>
                <a:cs typeface="Times New Roman" panose="02020603050405020304" pitchFamily="18" charset="0"/>
              </a:rPr>
              <a:t>a tennis club that provides training services to its members and develops specific programme of training for them</a:t>
            </a:r>
            <a:endParaRPr lang="cs-CZ" sz="1800" dirty="0">
              <a:latin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Aptos"/>
                <a:cs typeface="Times New Roman" panose="02020603050405020304" pitchFamily="18" charset="0"/>
              </a:rPr>
              <a:t>a coffeeshop that serves customers in store delivering coffee and delicacies and providing self-roasted coffee delivery</a:t>
            </a:r>
            <a:endParaRPr lang="cs-CZ" sz="1800" dirty="0">
              <a:latin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Aptos"/>
                <a:cs typeface="Times New Roman" panose="02020603050405020304" pitchFamily="18" charset="0"/>
              </a:rPr>
              <a:t>a company manufacturing bikes</a:t>
            </a:r>
            <a:endParaRPr lang="cs-CZ" sz="1800" dirty="0">
              <a:latin typeface="Aptos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495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1E6B70-246F-46DC-8A9A-7938E9123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Task</a:t>
            </a:r>
            <a:r>
              <a:rPr lang="cs-CZ" dirty="0"/>
              <a:t> 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C20728-923E-4151-BB44-476C5B8B8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For each report listed in the following, indicate whether it relates to financial or managerial accounting. Explain the reasoning behind your answer for each item.</a:t>
            </a:r>
            <a:r>
              <a:rPr lang="cs-CZ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(DISCUSS)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Projected net income for next quarter by division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Defective goods produced as a percentage of all goods produced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Income statement for the most current year, prepared in accordance with U.S. GAAP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Monthly sales broken down by geographic region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Production department budget for the next quarter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Aptos"/>
                <a:ea typeface="Aptos"/>
                <a:cs typeface="Times New Roman" panose="02020603050405020304" pitchFamily="18" charset="0"/>
              </a:rPr>
              <a:t>Balance sheet at the end of the current year, prepared in accordance with U.S. GAAP</a:t>
            </a:r>
            <a:endParaRPr lang="cs-CZ" sz="1800" dirty="0">
              <a:effectLst/>
              <a:latin typeface="Aptos"/>
              <a:ea typeface="Aptos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69115"/>
      </p:ext>
    </p:extLst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4817</TotalTime>
  <Words>520</Words>
  <Application>Microsoft Office PowerPoint</Application>
  <PresentationFormat>Předvádění na obrazovce (4:3)</PresentationFormat>
  <Paragraphs>75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Aptos</vt:lpstr>
      <vt:lpstr>Arial</vt:lpstr>
      <vt:lpstr>Arial Narrow</vt:lpstr>
      <vt:lpstr>Symbol</vt:lpstr>
      <vt:lpstr>Wingdings</vt:lpstr>
      <vt:lpstr>Síť</vt:lpstr>
      <vt:lpstr>Managerial Accounting</vt:lpstr>
      <vt:lpstr>Agenda</vt:lpstr>
      <vt:lpstr> Course BPH_MAAC    Managerial Accounting  </vt:lpstr>
      <vt:lpstr>BPH_MAAC  Managerial Accounting</vt:lpstr>
      <vt:lpstr>BPH_MAAC  Managerial Accounting</vt:lpstr>
      <vt:lpstr>BPH_MAAC  Managerial Accounting</vt:lpstr>
      <vt:lpstr>Organizational issues</vt:lpstr>
      <vt:lpstr>Task 1 and 2</vt:lpstr>
      <vt:lpstr>Task 3</vt:lpstr>
      <vt:lpstr>TEAM HOMEWORK</vt:lpstr>
    </vt:vector>
  </TitlesOfParts>
  <Company>College of Polytechnics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Relationship between  the Applied Performance Measurement  and  the Financial Prosperity of the Company</dc:title>
  <dc:creator>Siska</dc:creator>
  <cp:lastModifiedBy>Eva Švandová</cp:lastModifiedBy>
  <cp:revision>248</cp:revision>
  <cp:lastPrinted>2015-10-05T05:16:48Z</cp:lastPrinted>
  <dcterms:created xsi:type="dcterms:W3CDTF">2006-11-02T16:52:33Z</dcterms:created>
  <dcterms:modified xsi:type="dcterms:W3CDTF">2024-09-25T07:05:19Z</dcterms:modified>
</cp:coreProperties>
</file>