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60" r:id="rId4"/>
    <p:sldId id="302" r:id="rId5"/>
    <p:sldId id="332" r:id="rId6"/>
    <p:sldId id="333" r:id="rId7"/>
    <p:sldId id="334" r:id="rId8"/>
    <p:sldId id="335" r:id="rId9"/>
    <p:sldId id="340" r:id="rId10"/>
    <p:sldId id="341" r:id="rId11"/>
    <p:sldId id="342" r:id="rId12"/>
    <p:sldId id="343" r:id="rId13"/>
    <p:sldId id="344" r:id="rId14"/>
    <p:sldId id="329" r:id="rId15"/>
    <p:sldId id="331" r:id="rId16"/>
    <p:sldId id="336" r:id="rId17"/>
    <p:sldId id="357" r:id="rId18"/>
    <p:sldId id="337" r:id="rId19"/>
    <p:sldId id="339" r:id="rId20"/>
    <p:sldId id="338" r:id="rId21"/>
    <p:sldId id="345" r:id="rId22"/>
    <p:sldId id="261" r:id="rId23"/>
    <p:sldId id="326" r:id="rId24"/>
    <p:sldId id="262" r:id="rId25"/>
    <p:sldId id="328" r:id="rId26"/>
    <p:sldId id="303" r:id="rId27"/>
    <p:sldId id="304" r:id="rId28"/>
    <p:sldId id="306" r:id="rId29"/>
    <p:sldId id="307" r:id="rId30"/>
    <p:sldId id="305" r:id="rId31"/>
    <p:sldId id="320" r:id="rId32"/>
    <p:sldId id="308" r:id="rId33"/>
    <p:sldId id="309" r:id="rId34"/>
    <p:sldId id="263" r:id="rId35"/>
    <p:sldId id="310" r:id="rId36"/>
    <p:sldId id="311" r:id="rId37"/>
    <p:sldId id="312" r:id="rId38"/>
    <p:sldId id="314" r:id="rId39"/>
    <p:sldId id="315" r:id="rId40"/>
    <p:sldId id="316" r:id="rId41"/>
    <p:sldId id="313" r:id="rId42"/>
    <p:sldId id="325" r:id="rId43"/>
    <p:sldId id="264" r:id="rId44"/>
    <p:sldId id="317" r:id="rId45"/>
    <p:sldId id="318" r:id="rId46"/>
    <p:sldId id="319" r:id="rId47"/>
    <p:sldId id="265" r:id="rId48"/>
    <p:sldId id="327" r:id="rId49"/>
    <p:sldId id="407" r:id="rId50"/>
    <p:sldId id="321" r:id="rId51"/>
    <p:sldId id="323" r:id="rId52"/>
    <p:sldId id="322" r:id="rId53"/>
    <p:sldId id="324" r:id="rId54"/>
    <p:sldId id="406" r:id="rId55"/>
    <p:sldId id="266" r:id="rId56"/>
    <p:sldId id="267" r:id="rId57"/>
    <p:sldId id="360" r:id="rId58"/>
    <p:sldId id="346" r:id="rId59"/>
    <p:sldId id="347" r:id="rId60"/>
    <p:sldId id="348" r:id="rId61"/>
    <p:sldId id="352" r:id="rId62"/>
    <p:sldId id="349" r:id="rId63"/>
    <p:sldId id="351" r:id="rId64"/>
    <p:sldId id="350" r:id="rId65"/>
    <p:sldId id="353" r:id="rId66"/>
    <p:sldId id="354" r:id="rId67"/>
    <p:sldId id="355" r:id="rId68"/>
    <p:sldId id="367" r:id="rId69"/>
    <p:sldId id="388" r:id="rId70"/>
    <p:sldId id="358" r:id="rId71"/>
    <p:sldId id="359" r:id="rId72"/>
    <p:sldId id="268" r:id="rId73"/>
    <p:sldId id="269" r:id="rId74"/>
    <p:sldId id="368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85" r:id="rId92"/>
    <p:sldId id="386" r:id="rId93"/>
    <p:sldId id="389" r:id="rId94"/>
    <p:sldId id="390" r:id="rId95"/>
    <p:sldId id="387" r:id="rId96"/>
    <p:sldId id="391" r:id="rId97"/>
    <p:sldId id="392" r:id="rId98"/>
    <p:sldId id="393" r:id="rId99"/>
    <p:sldId id="394" r:id="rId100"/>
    <p:sldId id="395" r:id="rId101"/>
    <p:sldId id="396" r:id="rId102"/>
    <p:sldId id="397" r:id="rId103"/>
    <p:sldId id="399" r:id="rId104"/>
    <p:sldId id="400" r:id="rId105"/>
    <p:sldId id="398" r:id="rId106"/>
    <p:sldId id="401" r:id="rId107"/>
    <p:sldId id="402" r:id="rId108"/>
    <p:sldId id="403" r:id="rId109"/>
    <p:sldId id="404" r:id="rId110"/>
    <p:sldId id="405" r:id="rId111"/>
    <p:sldId id="271" r:id="rId112"/>
    <p:sldId id="270" r:id="rId113"/>
    <p:sldId id="408" r:id="rId114"/>
    <p:sldId id="409" r:id="rId115"/>
    <p:sldId id="410" r:id="rId116"/>
    <p:sldId id="411" r:id="rId117"/>
    <p:sldId id="423" r:id="rId118"/>
    <p:sldId id="420" r:id="rId119"/>
    <p:sldId id="421" r:id="rId120"/>
    <p:sldId id="422" r:id="rId121"/>
    <p:sldId id="424" r:id="rId122"/>
    <p:sldId id="413" r:id="rId123"/>
    <p:sldId id="412" r:id="rId124"/>
    <p:sldId id="414" r:id="rId125"/>
    <p:sldId id="415" r:id="rId126"/>
    <p:sldId id="417" r:id="rId127"/>
    <p:sldId id="416" r:id="rId128"/>
    <p:sldId id="418" r:id="rId12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3" autoAdjust="0"/>
    <p:restoredTop sz="94660"/>
  </p:normalViewPr>
  <p:slideViewPr>
    <p:cSldViewPr>
      <p:cViewPr varScale="1">
        <p:scale>
          <a:sx n="78" d="100"/>
          <a:sy n="78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9E7F-7212-492B-9D31-D7A66D9645E2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0B227-DA0C-48B5-890F-523C75D4E2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0BF8-18E2-404F-B22C-8A4264D5F021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FD189-BF44-42A1-A36A-FF65A9AEC1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FCAC-FBEB-4149-BB24-4EC0D2A5ABC4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58861-B1A0-4907-90BA-4154288DC6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D01C-4A1D-4239-A10D-A7266F3E63D3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B0490-7C1F-4723-861B-A9AB2B001B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51EC-8FE8-4186-93DA-3D588116E168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2B4D-3F31-4710-996D-F1C959B256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7DCA6-B6AB-432D-BCC3-3F676DBE5014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19E53-F9E6-4B7F-937A-17BBB71BD8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1E812-1478-4B33-9485-2B7A3EF3745F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35FE-70B6-4387-8F6D-819E19F5BB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5CD3E-F237-4EA0-8F0E-4D56403C68DE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10B3-57E3-49A7-8952-9A9AEAD925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9CFB-2FBD-4EB6-8872-D1122D1B1D68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C15E-B249-4D26-B718-44A690063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58D7D-0F2E-4B94-A9EC-E3EC927378A1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29BC-3DA5-4FB2-9928-94DC94CE5A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D30B-6D72-4E8C-AF21-32EBDC8E920C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A6FB-3775-4957-AB10-A0A33FD19E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5664B-4250-483B-9D2C-8FCDB846DB6F}" type="datetimeFigureOut">
              <a:rPr lang="cs-CZ"/>
              <a:pPr>
                <a:defRPr/>
              </a:pPr>
              <a:t>19.5.2009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06E682-AB75-4701-8EC3-1F64269AEC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0"/>
            <a:ext cx="1008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jacksonpollock-full-fathom-five-19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0"/>
            <a:ext cx="4071934" cy="7092853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r.long+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0"/>
            <a:ext cx="5954504" cy="6946921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Andy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Goldsworth</a:t>
            </a:r>
            <a:endParaRPr lang="cs-CZ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13.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0"/>
            <a:ext cx="6847423" cy="7012575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ag-riv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9248"/>
            <a:ext cx="6744446" cy="6828752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andy_goldsworthy_rowan_leaves_with_ho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0"/>
            <a:ext cx="7650986" cy="6884323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a.goldswor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22932"/>
            <a:ext cx="4429124" cy="6835068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goldswor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58346" cy="7003266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Goldsworthy_Night_Path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0"/>
            <a:ext cx="6572264" cy="6907785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gold-wint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-30118"/>
            <a:ext cx="8429652" cy="6888118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Denis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Oppenheim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arge_pollock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8618" cy="68580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22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3852" y="285728"/>
            <a:ext cx="9287852" cy="5991701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200" b="1" dirty="0" smtClean="0">
                <a:latin typeface="Arial" pitchFamily="34" charset="0"/>
                <a:cs typeface="Arial" pitchFamily="34" charset="0"/>
              </a:rPr>
              <a:t>České prostředí 60.-70.let 20.stol.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V našem prostředí pod ideovou taktikou socialismu – v umění socialistického realismu – velice aktivně paralelně fungovala vlna undergroundového umění. Tato neoficiální skupina umělců byla - v rozporu se všemi iluzemi a proklamovanými ideami východního bloku - velice aktuálně seznámena s nejposlednějším západním děním, včetně aktivitami v USA. Tak se v době, kdy se vzmáhá vlna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Fluxu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, u nás objevuje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Knížákem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založená skupina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Aktual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, která programově řeší tatáž témata. A pozadu nezůstávají ani další autoři, řešící oblasti body-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artu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, happeningu,performance a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artu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. Aktivity českého undergroundu jsou z velké části založené na ataku náhodných či přizvaných spoluaktérů, je zde vědomá snaha po dokumentaci těchto prchavých okamžiků trvání konceptuálního aktu. Tento prvek je opět shodný s tendencemi západních umělců.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Mezi nejvýraznější umělecké osobnosti je možné zařadit: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Milana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Knížáka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Petra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Štembery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Zorky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Ságlové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Jana Mlčocha, Jiřího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Valocha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J. H. Kocmana a dalších. Na aktivity českého undergroundu v 90. letech 20.stol. navázal ve svém fyzickém básnění Petr Váša.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smtClean="0"/>
              <a:t>Milana </a:t>
            </a:r>
            <a:r>
              <a:rPr lang="cs-CZ" dirty="0" err="1" smtClean="0"/>
              <a:t>Knížák</a:t>
            </a:r>
            <a:endParaRPr lang="cs-CZ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ilan_Knizak_si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0"/>
            <a:ext cx="4857752" cy="7286627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ucené symbios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47" y="0"/>
            <a:ext cx="5222607" cy="7041816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izak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7" y="-44463"/>
            <a:ext cx="8987583" cy="6902463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ížák 19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0"/>
            <a:ext cx="5086832" cy="6841789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ížák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0"/>
            <a:ext cx="6720701" cy="6720701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ížák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37299"/>
            <a:ext cx="6720701" cy="672070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ollock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0"/>
            <a:ext cx="7067497" cy="6957558"/>
          </a:xfr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ížák-destruovaná hudba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321" y="0"/>
            <a:ext cx="5105695" cy="6995204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knížák-andě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140" y="0"/>
            <a:ext cx="4619562" cy="700439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smtClean="0"/>
              <a:t>Petr </a:t>
            </a:r>
            <a:r>
              <a:rPr lang="cs-CZ" dirty="0" err="1" smtClean="0"/>
              <a:t>Štembera</a:t>
            </a:r>
            <a:endParaRPr lang="cs-CZ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štembe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753" y="0"/>
            <a:ext cx="5302701" cy="6955375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smtClean="0"/>
              <a:t>Jan Mlčoch</a:t>
            </a:r>
            <a:endParaRPr lang="cs-CZ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lco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7920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smtClean="0"/>
              <a:t>Zorka </a:t>
            </a:r>
            <a:r>
              <a:rPr lang="cs-CZ" dirty="0" err="1" smtClean="0"/>
              <a:t>Ságlová</a:t>
            </a:r>
            <a:endParaRPr lang="cs-CZ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055-kladeni-plin-u-sudomere-kveten-197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178041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z.ságlová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6019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ollock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12852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0" y="15001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857364"/>
            <a:ext cx="9144000" cy="5078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/>
              <a:t>Jméno sdružení má původ v japonštině – slovní spojení </a:t>
            </a:r>
            <a:r>
              <a:rPr lang="cs-CZ" dirty="0" err="1"/>
              <a:t>Gutai</a:t>
            </a:r>
            <a:r>
              <a:rPr lang="cs-CZ" dirty="0"/>
              <a:t> </a:t>
            </a:r>
            <a:r>
              <a:rPr lang="cs-CZ" dirty="0" err="1"/>
              <a:t>Bijutsu</a:t>
            </a:r>
            <a:r>
              <a:rPr lang="cs-CZ" dirty="0"/>
              <a:t> </a:t>
            </a:r>
            <a:r>
              <a:rPr lang="cs-CZ" dirty="0" err="1"/>
              <a:t>Kyokai</a:t>
            </a:r>
            <a:r>
              <a:rPr lang="cs-CZ" dirty="0"/>
              <a:t> se dá přeložit jako Konkrétní umělecká asociace. Tato japonská skupina umělců byla aktivní v letech 1954 až 1972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Manifest hnutí </a:t>
            </a:r>
            <a:r>
              <a:rPr lang="cs-CZ" dirty="0" err="1" smtClean="0"/>
              <a:t>Gutai</a:t>
            </a:r>
            <a:r>
              <a:rPr lang="cs-CZ" dirty="0" smtClean="0"/>
              <a:t>: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Jiro</a:t>
            </a:r>
            <a:r>
              <a:rPr lang="cs-CZ" dirty="0" smtClean="0"/>
              <a:t> </a:t>
            </a:r>
            <a:r>
              <a:rPr lang="cs-CZ" dirty="0" err="1" smtClean="0"/>
              <a:t>Yoshihara</a:t>
            </a:r>
            <a:endParaRPr lang="cs-CZ" dirty="0" smtClean="0"/>
          </a:p>
          <a:p>
            <a:r>
              <a:rPr lang="ja-JP" altLang="en-US" b="1" dirty="0" smtClean="0"/>
              <a:t>吉原治良</a:t>
            </a:r>
            <a:endParaRPr lang="cs-CZ" altLang="ja-JP" b="1" dirty="0" smtClean="0"/>
          </a:p>
          <a:p>
            <a:endParaRPr lang="cs-CZ" dirty="0" smtClean="0"/>
          </a:p>
          <a:p>
            <a:r>
              <a:rPr lang="cs-CZ" dirty="0" smtClean="0"/>
              <a:t>Při </a:t>
            </a:r>
            <a:r>
              <a:rPr lang="cs-CZ" dirty="0"/>
              <a:t>našem dnešním vědomí se nám umění, které jsme až dosud znali, jeví celkově jako kýč, který se předvádí s obrovskou přetvářkou a strojeností. </a:t>
            </a:r>
            <a:r>
              <a:rPr lang="cs-CZ" dirty="0" err="1"/>
              <a:t>Oprosťme</a:t>
            </a:r>
            <a:r>
              <a:rPr lang="cs-CZ" dirty="0"/>
              <a:t> se tedy od těchto hromad padělků na oltářích, v palácích, v salónech a ve starožitnictvích.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Tyto objekty jsou neupřímné a hmoty, ze kterých jsou zhotoveny, jako jsou barvy, kousky hadrů, kovů, hlína nebo mramor, které jsou přecpány falešnými významy dodanými lidskou rukou a prostřednictvím klamu a podvodů, pak místo toho, aby jenom odhalovaly svoje výrobní hmoty, na sebe berou podobu něčeho úplně jiného. Pod rouškou intelektuálních záměrů byly výrobní hmoty zcela zavražděny a již k nám nemohou dále promlouvat.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Zamkněte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tyto mrtvoly do jejich hrobů. Umění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Gutai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nemění výrobní hmoty, ale oživuje je. Umění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Gutai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nezkresluje výrobní hmotu. V umění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Gutai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 sobě lidský duch a hmota vztahují ruce, i když jsou jinak vlastně svými protiklady. Hmota není absorbována duchem. Duch nenutí hmotu k podřízenosti. Pokud člověk ponechá hmotu její původní podobě, prezentujíce ji pouze jako materiál, potom nám začne vyprávět a hovoří mocným hlasem. Udržování životnosti hmoty rovněž znamená návrat ducha a pozvedávání ducha znamená pozvedávání hmoty až do výše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ducha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Umění je domovem tvůrčího ducha, ale duch nikdy až dosud nevytvářel hmotu. Duch dosud vytvářel pouze duchovno. Jistě duch vždycky naplňoval umění životem, ale tento život s postupem času nakonec odumře. Ze všeho velkolepého života, který existoval v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umění renesance,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může dnes být k vidění jenom o trochu víc než pouhá archeologická existence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cs-CZ" sz="1200" dirty="0" smtClean="0">
                <a:latin typeface="Arial" pitchFamily="34" charset="0"/>
                <a:cs typeface="Arial" pitchFamily="34" charset="0"/>
              </a:rPr>
              <a:t>Převzato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z: http://www.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artmuseum.cz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smery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_list.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php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smer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_id=128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altLang="ja-JP" b="1" dirty="0" smtClean="0"/>
          </a:p>
          <a:p>
            <a:pPr lvl="1"/>
            <a:r>
              <a:rPr lang="ja-JP" altLang="en-US" b="1" dirty="0" smtClean="0"/>
              <a:t>吉原治良</a:t>
            </a:r>
            <a:endParaRPr lang="cs-CZ" altLang="ja-JP" b="1" dirty="0" smtClean="0"/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Jiro</a:t>
            </a:r>
            <a:r>
              <a:rPr lang="cs-CZ" dirty="0" smtClean="0"/>
              <a:t> </a:t>
            </a:r>
            <a:r>
              <a:rPr lang="cs-CZ" dirty="0" err="1" smtClean="0"/>
              <a:t>Yoshihara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Jiro Yoshih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-571528"/>
            <a:ext cx="4863753" cy="761283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2003-10-20-6029Jiro Yoshih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27394"/>
            <a:ext cx="5919858" cy="683060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44Jiro Yoshih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0"/>
            <a:ext cx="7786800" cy="690302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Schéma přednášky: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akční umění, neboli umění akce (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happenings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performance)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konceptuální umění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hnutí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Fluxus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body-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art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situace u nás mezi lety 60.- 80. 20. stol.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31483252_44b9853a0eJiro Yoshih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13928"/>
            <a:ext cx="8143932" cy="659658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pictureJiro Yoshih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31465"/>
            <a:ext cx="4607911" cy="682653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/>
              <a:t>V r. 1958 publikuje Allan </a:t>
            </a:r>
            <a:r>
              <a:rPr lang="cs-CZ" sz="2000" dirty="0" err="1" smtClean="0"/>
              <a:t>Kaprow</a:t>
            </a:r>
            <a:r>
              <a:rPr lang="cs-CZ" sz="2000" dirty="0" smtClean="0"/>
              <a:t> článek o J. </a:t>
            </a:r>
            <a:r>
              <a:rPr lang="cs-CZ" sz="2000" dirty="0" err="1" smtClean="0"/>
              <a:t>Pollockovi</a:t>
            </a:r>
            <a:r>
              <a:rPr lang="cs-CZ" sz="2000" dirty="0" smtClean="0"/>
              <a:t>, ve kterém mimo jiné zaznívá první definice happeningu: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i="1" dirty="0" smtClean="0"/>
              <a:t>„Happening je asambláží událostí, jež je předváděna či vnímána ve více časech a místech. Jeho materiální prostředí mohou být vytvářena buď uměle, nebo přebírána z toho, co je po ruce, eventuálně nepatrně pozměněna. Také jeho aktivity mohou být vynalézány anebo zcela všední. Happening se na rozdíl od jevištní hry může přihodit v obchodním domě, za jízdy na silnici, pod kupou hadrů, v přítelově kuchyni, a to buď na jednou nebo postupně. Odehrává-li se postupně, může trvat déle než rok. Happening je prováděn na základě plánu, ale bez zkoušek, posluchačů a repríz. Je uměním, ale zdá se, že je blíže k životu.“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/>
              <a:t>Happenings</a:t>
            </a:r>
            <a:r>
              <a:rPr lang="cs-CZ" sz="2000" dirty="0" smtClean="0"/>
              <a:t> – Allan </a:t>
            </a:r>
            <a:r>
              <a:rPr lang="cs-CZ" sz="2000" dirty="0" err="1" smtClean="0"/>
              <a:t>Kaprow</a:t>
            </a:r>
            <a:r>
              <a:rPr lang="cs-CZ" sz="2000" dirty="0" smtClean="0"/>
              <a:t> (žák Johna </a:t>
            </a:r>
            <a:r>
              <a:rPr lang="cs-CZ" sz="2000" dirty="0" err="1" smtClean="0"/>
              <a:t>Cage</a:t>
            </a:r>
            <a:r>
              <a:rPr lang="cs-CZ" sz="2000" dirty="0" smtClean="0"/>
              <a:t>). Byl původně malíř. Následně se začal věnovat kolážím, od kterých se přesunul k tzv. „</a:t>
            </a:r>
            <a:r>
              <a:rPr lang="cs-CZ" sz="2000" dirty="0" err="1" smtClean="0"/>
              <a:t>environments</a:t>
            </a:r>
            <a:r>
              <a:rPr lang="cs-CZ" sz="2000" dirty="0" smtClean="0"/>
              <a:t>“, která zaujímala celou místnost. Tyto instalace posléze doplňuje akcemi diváků a nazývá je „</a:t>
            </a:r>
            <a:r>
              <a:rPr lang="cs-CZ" sz="2000" dirty="0" err="1" smtClean="0"/>
              <a:t>happenings</a:t>
            </a:r>
            <a:r>
              <a:rPr lang="cs-CZ" sz="2000" dirty="0" smtClean="0"/>
              <a:t>“.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171" name="Zástupný symbol pro obsah 3" descr="A_Kaprow_18_Happening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7290" y="0"/>
            <a:ext cx="6357950" cy="686658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 Americe na přelomu 50. - 60. let 20. stol. vítězí myšlenka, že umění může mít jakýkoli námět, jakoukoli formu a může být realizováno jakýmikoli prostředky.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Tento myšlenkový základ dává vzniknout konceptuálnímu umění, pro které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idea více než samotná umělecká práce.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Konceptuální umění, které se zdánlivě vyhýbalo tématu stalo uměním, kde téma je vším. Konceptualismus byl přímou odpovědí na tehdejší triumfující pop-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na jeho vulgarismus a populismus, který umění nepřísluší. Nové, čisté umění konceptu nechtělo mít nic společného s komercí a masovou kulturou. Konceptuální umění se jako „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umění v hlavě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(I.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Zhoř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stalo mimo jiné spouštěcím mechanismem pro umění minoritních skupin v raných 60. letech minulého století. Na pořadu dne začalo být umění skupin různých sexuálních orientací, začala být reflektována otázka HIV nakažených a velice silnou pozici a vliv si získává dodnes aktuální feministické hnutí.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43063"/>
            <a:ext cx="9144000" cy="5214937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u="sng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Konceptuální umění se zhruba ve stejném období jako v Americe objevuje i Evropě. 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Mezi legitimní postoj konceptualistů patří idea definovaná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Weinerem</a:t>
            </a:r>
            <a:r>
              <a:rPr 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:“Použít např. slovo oheň je v podstatě totéž, jako oheň zobrazit.“</a:t>
            </a:r>
            <a:endParaRPr lang="cs-CZ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Patrně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nejsugestivnějším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představitelem konceptuálního a akčního umění je Herman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Nitsch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se svým konceptem Divadla orgií a mysterií, jehož myšlenky formuloval v r. 1957 ve Vídni. Nechal cíleně znovu vyvstávat nejhlubší lidské emoce, které jsou společností uměle potlačeny, jsou potlačeny „falešnou morálkou“ jako odporné a k životu nepatřící.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Nitsch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tedy nechává na svých archaických rituálech zažít účastníky pocity, kdy po jeho vlastním těle stéká krev, je cítit pach smrti a je všudypřítomná posvátná hrůza. Později je H.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Nitsch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řazen do skupiny tzv. vídeňského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akcionismu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Herman </a:t>
            </a:r>
            <a:r>
              <a:rPr lang="cs-CZ" dirty="0" err="1" smtClean="0"/>
              <a:t>Nitsch</a:t>
            </a:r>
            <a:endParaRPr lang="cs-CZ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</p:txBody>
      </p:sp>
      <p:pic>
        <p:nvPicPr>
          <p:cNvPr id="11267" name="Zástupný symbol pro obsah 3" descr="1274+press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18" y="0"/>
            <a:ext cx="5442527" cy="697678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2291" name="Zástupný symbol pro obsah 3" descr="HermanNits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2694" cy="628652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</p:txBody>
      </p:sp>
      <p:pic>
        <p:nvPicPr>
          <p:cNvPr id="13315" name="Zástupný symbol pro obsah 3" descr="nitsch3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32" y="0"/>
            <a:ext cx="4741040" cy="68600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Akční a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gestická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malba: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Akční malba v USA patří k bezprostředním předchůdcům tzv. akčního umění. Jejím hlavním představitelem je Jackson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Pollock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který navázal na prvky surrealistického automatismu. Jeho pojetí tvorby se blíží rituálnímu aktu, kdy proces tvorby je důležitější než dokončený obraz. Ve stejné době je v Evropě akční malba rozvíjena Hansem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Hartungem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Georgesem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Mathieuem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V Japonsku je r. 1954 založena skupina </a:t>
            </a:r>
            <a:r>
              <a:rPr 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Gutai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4339" name="Zástupný symbol pro obsah 3" descr="nitsch5_400_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0"/>
            <a:ext cx="8287613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5363" name="Zástupný symbol pro obsah 3" descr="H_Nitsch_48Aktion_197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65300" y="0"/>
            <a:ext cx="1090930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6387" name="Zástupný symbol pro obsah 3" descr="nitsch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728"/>
            <a:ext cx="9233370" cy="585789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1" name="Zástupný symbol pro obsah 3" descr="TKmag4562db58268a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9766" y="285728"/>
            <a:ext cx="9303766" cy="607220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Francie 1960 –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Yves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Klein – poprvé veřejně realizuje malbu „živými štětci“. Tři nahé modelky se podle umělcových instrukcí namáčely v barvách a za zvuku Kleinovy monotónní symfonie (hrané 9-ti členným orchestrem), se obtiskovaly na připravená plátna.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Ve stejném roce realizoval Klein jednu z nejproslulejších akcí v historii – skok do prázdna.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Tento precedent pro budoucí body-artisty byl zachycen neméně slavnou fotografií, která zachycuje Kleina v okamžiku, kdy se při skoku z okna jeho nohy odlepily od parapetu okna o on letí vstříc prázdnotě.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Yves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Klein</a:t>
            </a:r>
            <a:endParaRPr lang="cs-CZ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0483" name="Zástupný symbol pro obsah 3" descr="287290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068" y="214290"/>
            <a:ext cx="9159068" cy="6215082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</p:txBody>
      </p:sp>
      <p:pic>
        <p:nvPicPr>
          <p:cNvPr id="21507" name="Zástupný symbol pro obsah 3" descr="klein-anthro-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-1492"/>
            <a:ext cx="6500858" cy="689437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531" name="Zástupný symbol pro obsah 3" descr="klein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08" y="-31516"/>
            <a:ext cx="4357717" cy="6987544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3555" name="Zástupný symbol pro obsah 3" descr="post-1151-120112342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68948" y="0"/>
            <a:ext cx="5360506" cy="689443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Jackson </a:t>
            </a:r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Pollock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579" name="Zástupný symbol pro obsah 3" descr="post-1151-120112348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57356" y="0"/>
            <a:ext cx="4929222" cy="701258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603" name="Zástupný symbol pro obsah 3" descr="Flickr-YvesKlein-DavidMarw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96492" y="0"/>
            <a:ext cx="4747210" cy="6853116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6627" name="Zástupný symbol pro obsah 3" descr="klien-skok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7218" y="0"/>
            <a:ext cx="5432236" cy="682650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/>
              <a:t>Itálie – zde ve stejné době, jako Y. Klein v Paříži, pracuje </a:t>
            </a:r>
            <a:r>
              <a:rPr lang="cs-CZ" sz="2000" dirty="0" err="1" smtClean="0"/>
              <a:t>Piero</a:t>
            </a:r>
            <a:r>
              <a:rPr lang="cs-CZ" sz="2000" dirty="0" smtClean="0"/>
              <a:t> </a:t>
            </a:r>
            <a:r>
              <a:rPr lang="cs-CZ" sz="2000" dirty="0" err="1" smtClean="0"/>
              <a:t>Manzoni</a:t>
            </a:r>
            <a:r>
              <a:rPr lang="cs-CZ" sz="2000" dirty="0" smtClean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/>
              <a:t>Manzoni</a:t>
            </a:r>
            <a:r>
              <a:rPr lang="cs-CZ" sz="2000" dirty="0" smtClean="0"/>
              <a:t> si vědomě pohrává s iracionalitou hodnot a cen, spojovaných s uměleckým dílem. Ve svých objektech parafrázuje onu subjektivní polohu určení hodnoty a ceny uměleckého artefaktu. V r. 1960 např. prezentuje nafouknutý balón, kdy dech umělce a akci spojenou se vznikem tohoto pomíjivého díla prezentuje jako vysokou uměleckou hodnotu. Vyvrcholením tohoto přístupu k tvorbě objektů je bezesporu cyklus </a:t>
            </a:r>
            <a:r>
              <a:rPr lang="cs-CZ" sz="2000" dirty="0" err="1" smtClean="0"/>
              <a:t>Merda</a:t>
            </a:r>
            <a:r>
              <a:rPr lang="cs-CZ" sz="2000" dirty="0" smtClean="0"/>
              <a:t> d´artista (1961). </a:t>
            </a:r>
            <a:r>
              <a:rPr lang="cs-CZ" sz="2000" dirty="0" err="1" smtClean="0"/>
              <a:t>Manzoni</a:t>
            </a:r>
            <a:r>
              <a:rPr lang="cs-CZ" sz="2000" dirty="0" smtClean="0"/>
              <a:t> balí své „umělecké“ exkrementy do konzerv, opatřuje je patřičnými nápisy a prodává je jako umělecké objekty.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err="1" smtClean="0"/>
              <a:t>Piero</a:t>
            </a:r>
            <a:r>
              <a:rPr lang="cs-CZ" dirty="0" smtClean="0"/>
              <a:t> </a:t>
            </a:r>
            <a:r>
              <a:rPr lang="cs-CZ" dirty="0" err="1" smtClean="0"/>
              <a:t>Manzoni</a:t>
            </a:r>
            <a:endParaRPr lang="cs-CZ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9699" name="Zástupný symbol pro obsah 3" descr="IMG_1530-opr.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25" y="0"/>
            <a:ext cx="6975475" cy="677862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23" name="Zástupný symbol pro obsah 3" descr="52PieroManzoni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0"/>
            <a:ext cx="6947988" cy="6924734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Počátkem 60. let v Americe vzniká hnutí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Fluxus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které vědomě oživilo dědictví dadaismu. Vzhledem k tomu, že řada protagonistů hnutí byla žáky J.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Cagea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převládala zde myšlenka, že všechno může být hudbou. Cílem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Fluxusu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bylo nabourat nejrůznějšími akcemi myšlenkové konvence, které ovládaly nejen svět umění, ale i každodenní život.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Evropská linie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Fluxu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byla na rozdíl od té americké více intelektuální, více se orientovala k sociálně a politicky laděným tématům. Patrně nejvýraznější postavou Německého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Fluxu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byl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Joseph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 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60. let se stal členem hnutí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Fluxus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i 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Knížák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který v té době rozvíjel se svou skupinou Aktuálního umění podobné aktivity v Praze.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Joseph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- narodil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 r. 1921 v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Krefeldu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chápal umění v širokých souvislostech, spojených úzce s aktuálním děním ve světě a společnosti.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Galerii pak vnímal jako prostředek, který je mimořádně účinný jakožto politická platforma.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 dětství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 u něj projevoval zájem o přírodu a přírodní vědy, a tento jeho zájem ho pravděpodobně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přivedl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do Hitler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Jugend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Původně se chtěl stát lékařem, nicméně v roce 1940 vstoupil jako dobrovolník do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Luftwaffe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kde se stal radiotelegrafistou.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V roce 1942 odjel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Krym. 16. března 1944 jeho letoun JU87 spadl na krymské frontě.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údajně našli příslušníci kmene Tatarů, kteří mu po jeho nalezení zachránili v mrazech život tím, že na něj pro udržení tepla navršili sádlo. J.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patrně proto na svých výstavách objevoval v beranici kmenového náčelníka.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Po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válce 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vrátil zpět do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Německa, kde se vyrovnával jak s osobní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finanční krizí, ale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ještě složitěji se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svými válečnými traumaty. V tomto mu velmi pomáhalo kreslení, ale rovněž vytvořil několik soch, kterými hledal způsob svého uměleckého vyjádření. V roce 1956 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fyzicky a psychicky zhroutil a procházel hlubokými depresemi.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Joseph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je jedním z hlavních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představitelů konceptuálního umění,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ve kterém je každodenní život kreativním procesem, v němž se každý může stát umělcem. Chopil se pozice šamana společnosti a jeho úmyslem bylo zahnat krizi lidstva vzniklou z neshod mezi uměním a vědou. Aby našel společné prvky, tvořil objekty a scénáře, které měly šokem působit na intuici diváka.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roce 1974 tak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například strávil celý týden v jedné newyorské galerii zavřený v jedné místnosti s kojotem. Předmětem tohoto happeningu bylo odstranit trauma zapříčiněné neshodami mezi průmyslovým světem bílých lidí a Indiánů, pro které je kojot posvátným zvířetem.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Beuys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se angažoval i politicky – byl pacifistou a aktivně bojoval proti atomovým zbraním. Byl ekologickým aktivistou a byl dokonce kandidátem strany zelených v Evropském parlamentu. V roce 1982 také zorganizoval zasazení sedmi tisíc dubů v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Kasselu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v Německu v rámci výstavy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Documenta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7.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6a00d83451f25369e200e54f5a43298833-800w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0"/>
            <a:ext cx="5715008" cy="69801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Joseph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Beuys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5843" name="Zástupný symbol pro obsah 3" descr="J_Beuys_197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2852"/>
            <a:ext cx="9240383" cy="578645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4819" name="Zástupný symbol pro obsah 3" descr="beuys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3700" y="285728"/>
            <a:ext cx="9177700" cy="6133839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6867" name="Zástupný symbol pro obsah 3" descr="joseph_beuys_gallery_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2852"/>
            <a:ext cx="9289753" cy="6072206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joseph_kosuth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33341" cy="5429264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je klíčovou formou vyjadřovacích snah po celá 70. léta 20. stol.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Jako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legitimní výrazová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disciplína se rozvinul na západním pobřeží USA.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Termín 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jako samostatnou formu uměleckého výrazu, použil poprvé v r. 1970 kritik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Willoughby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Sharp v časopisu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Avalange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V souvislosti s 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artem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začal používat další významný termín – performance.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Performace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na rozdíl od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happeningu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 jedná o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znovuoddělení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aktérů od diváků.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artoví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performeři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mnohdy sahají na samé hranice lidského těla, tělo využívají jako prostředek k uměleckému sebevyjádření. Řada body-artistických aktivit má masochistické sklony. Hranice 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artových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experimentů, stejně jako samotná hranice konceptuálního umění se koncem 70.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80. let 20.stol. již nedala posunout dál – ne proto, že by se společnost stavěla proti tomuto procesu, ale proto, že umělci sami si nedokázali představit cokoli, co by mohlo být ještě za ní.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Mezi klasické autory se sebedestruktivní tendencí výtvarného projevu v rámci 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patří: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Stuart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Brisley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7 dní ležel naložený ve vaně se zvířecími vnitřnostmi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Gina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Pane – série psychických aktivit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Marc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Quinn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z vlastní zmrzlé krve vytvořil plastiku hlavu</a:t>
            </a:r>
          </a:p>
          <a:p>
            <a:pPr algn="l"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Ovšem ne všichni 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artoví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umělci jsou sebe-destruktivní. Existují i další konceptuální linie body-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Mezi tyto autory patří tvorba: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Alexandera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– využívá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holografů – vizualizace pohybů a tepelných odrazů lidského těla v prostoru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Skupinové projekty navazují na tvorbu britské skupiny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Welfare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International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l"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Gilbert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George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od počátku nechtěli být považováni za umělce v konvenčním slova smyslu – chtěli být považováni za živé sousoší.</a:t>
            </a:r>
          </a:p>
          <a:p>
            <a:pPr algn="l"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Nový Zéland – čaroděj z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Christchurch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Již více než 20 let se tento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performer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stylizuje do polohy čaroděje. V průběhu své dlouholeté performance dokonce pozbyl vlastní civilní identity, byl mu tamními úřady vystaven pas na jméno čaroděj. Podstatným znakem konceptu čarodějného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performera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je, že nemá žádnou čarodějnou moc a skutečnost neustále hatí jeho plány.</a:t>
            </a:r>
          </a:p>
          <a:p>
            <a:pPr algn="l"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err="1" smtClean="0">
                <a:latin typeface="Arial" pitchFamily="34" charset="0"/>
                <a:cs typeface="Arial" pitchFamily="34" charset="0"/>
              </a:rPr>
              <a:t>Stuart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Brisley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28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3587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action-paint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-5801"/>
            <a:ext cx="5643570" cy="6863801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tuart-brisley-765x6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671687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err="1" smtClean="0">
                <a:latin typeface="Arial" pitchFamily="34" charset="0"/>
                <a:cs typeface="Arial" pitchFamily="34" charset="0"/>
              </a:rPr>
              <a:t>Gina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Pane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29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G-PANE-AZ-SENTIMENTALE-19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0"/>
            <a:ext cx="6935015" cy="6935015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2722w_p76_bodyblinc2_ta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0"/>
            <a:ext cx="5462094" cy="6956696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gina%20pane%20death%20contro%2019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0"/>
            <a:ext cx="7875328" cy="684249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a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0"/>
            <a:ext cx="4429156" cy="7042358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an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7601" cy="6500834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3143ginapane_laur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9574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ater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7732" cy="598331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H_JacksonPollock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0"/>
            <a:ext cx="6369184" cy="6867044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err="1" smtClean="0">
                <a:latin typeface="Arial" pitchFamily="34" charset="0"/>
                <a:cs typeface="Arial" pitchFamily="34" charset="0"/>
              </a:rPr>
              <a:t>Marc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Quinn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31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898" y="0"/>
            <a:ext cx="6390936" cy="7438563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se koncem 60.let 20. stol. Rozvíjí v Americe, jakožto reakce a postoj vůči komercializaci umění. Rovněž souvisí a reaguje na prostory chladných minimalistických instalací v galeriích.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vychází z reflexe krajiny jako základního prostoru lidského bytí. Autoři si rovněž uvědomují ekologickou devastaci přírody. Směr nemá přímou jednotnou linii – někteří autoři pracují s volným prostorem přírody jako s hmotou, určenou pro jejich přetvoření, jiní objevují tajemné stránky přírody a dění kolem nás. I když tito umělci vytvářejí v přírodě díla, nejde o tradiční umělecké artefakty.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Mnohdy jsou to totiž díla, která jsou vytvářena na odlehlých místech, kam musí zainteresovaný divák dlouho putovat a zároveň jsou bez ochrany vystavena vlivům přírody a určena tak k neodvratnému zániku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úzce spolupracuje s fotografií, jakožto médiem, které zaručuje uchování věcí, které jsou určeny k organickému zániku.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6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Konceptuální umění </a:t>
            </a:r>
            <a:b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postmodernistické tendence umění</a:t>
            </a:r>
            <a:endParaRPr lang="cs-CZ" sz="3600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Mezi nejproslulejší autory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patří Robert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Smithson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(např. spirálové molo,Utah)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Christo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Christo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se svou ženou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Jeanne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Claude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věnoval obalování věcí – např. berlínský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Reichstag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obalená pobřeží, včetně obalené skupiny ostrovů apod. Zajímavostí tvorby tohoto autorského páru může být i to, že součástí projektu je i vyřizování nejrůznějších povolení na úřadech, shánění finančních prostředků na realizaci projektů, včetně náboru dobrovolníků apod.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Mezi další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artové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autory patří: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Richard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ve svých instalacích pracuje zejména s médiem kamenů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Wolfgang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Laib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vytváří pylové kompozice, je blízký východním filozofiím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Andy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Goldsworth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minimalistické instalace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Denis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Oppenheim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zaměřuje pozornost na světelné a zrcadlové kompozice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smtClean="0"/>
              <a:t>Robert </a:t>
            </a:r>
            <a:r>
              <a:rPr lang="cs-CZ" dirty="0" err="1" smtClean="0"/>
              <a:t>Smithson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08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0"/>
            <a:ext cx="5786446" cy="6991296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PIRALJ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43405" cy="6072206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age_1a-smiths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0"/>
            <a:ext cx="6643734" cy="6872112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movpicsm-smiths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-74931"/>
            <a:ext cx="7260319" cy="6932931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UNNING-smiths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-2440"/>
            <a:ext cx="8429652" cy="686044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34-482B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0"/>
            <a:ext cx="8143900" cy="6980486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/>
          </a:p>
          <a:p>
            <a:pPr lvl="1"/>
            <a:r>
              <a:rPr lang="cs-CZ" dirty="0" err="1" smtClean="0"/>
              <a:t>Christo</a:t>
            </a:r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-christo3-4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193" y="285728"/>
            <a:ext cx="9209193" cy="6118997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16.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1138" y="214290"/>
            <a:ext cx="9295138" cy="6009481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eichstag-christo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717140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20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0"/>
            <a:ext cx="5907251" cy="6991564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0"/>
            <a:ext cx="7858148" cy="6893112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%20and%20jeanne-clau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0"/>
            <a:ext cx="6935015" cy="6935015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-15154"/>
            <a:ext cx="8643966" cy="6873154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_Mein_Koelner_Dom_Wrapp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86842" cy="6867876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_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0"/>
            <a:ext cx="5503177" cy="707987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jackson_pollock8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hristo%20Island%20Projec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86842" cy="6991495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Wolfgang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Laib</a:t>
            </a: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11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-143074"/>
            <a:ext cx="6016796" cy="7001074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Wolfgang-Laib-6-12-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691" y="285728"/>
            <a:ext cx="9224691" cy="6143644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w.laib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0"/>
            <a:ext cx="7006453" cy="7006453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aib_pollen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301381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Richard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Long</a:t>
            </a:r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510-opr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76459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BerlinLongRichardBerlinCirc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35296" cy="6072206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.long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949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1034</Words>
  <Application>Microsoft Office PowerPoint</Application>
  <PresentationFormat>Předvádění na obrazovce (4:3)</PresentationFormat>
  <Paragraphs>153</Paragraphs>
  <Slides>128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128</vt:i4>
      </vt:variant>
    </vt:vector>
  </HeadingPairs>
  <TitlesOfParts>
    <vt:vector size="131" baseType="lpstr">
      <vt:lpstr>Calibri</vt:lpstr>
      <vt:lpstr>Arial</vt:lpstr>
      <vt:lpstr>Motiv sady Office</vt:lpstr>
      <vt:lpstr>Snímek 1</vt:lpstr>
      <vt:lpstr>Konceptuální umění  - postmodernistické tendence umění</vt:lpstr>
      <vt:lpstr>Konceptuální umění  - postmodernistické tendence umění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Konceptuální umění  - postmodernistické tendence umění</vt:lpstr>
      <vt:lpstr>Konceptuální umění  - postmodernistické tendence umění</vt:lpstr>
      <vt:lpstr>Snímek 16</vt:lpstr>
      <vt:lpstr>Snímek 17</vt:lpstr>
      <vt:lpstr>Snímek 18</vt:lpstr>
      <vt:lpstr>Snímek 19</vt:lpstr>
      <vt:lpstr>Snímek 20</vt:lpstr>
      <vt:lpstr>Snímek 21</vt:lpstr>
      <vt:lpstr>Konceptuální umění  - postmodernistické tendence umění</vt:lpstr>
      <vt:lpstr>Snímek 23</vt:lpstr>
      <vt:lpstr>Konceptuální umění  - postmodernistické tendence umění</vt:lpstr>
      <vt:lpstr>Konceptuální umění  - postmodernistické tendence umění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Konceptuální umění  - postmodernistické tendence umění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Konceptuální umění  - postmodernistické tendence umění</vt:lpstr>
      <vt:lpstr>Snímek 44</vt:lpstr>
      <vt:lpstr>Snímek 45</vt:lpstr>
      <vt:lpstr>Snímek 46</vt:lpstr>
      <vt:lpstr>Konceptuální umění  - postmodernistické tendence umění</vt:lpstr>
      <vt:lpstr>Konceptuální umění  - postmodernistické tendence umění</vt:lpstr>
      <vt:lpstr>Konceptuální umění  - postmodernistické tendence umění</vt:lpstr>
      <vt:lpstr>Snímek 50</vt:lpstr>
      <vt:lpstr>Snímek 51</vt:lpstr>
      <vt:lpstr>Snímek 52</vt:lpstr>
      <vt:lpstr>Snímek 53</vt:lpstr>
      <vt:lpstr>Snímek 54</vt:lpstr>
      <vt:lpstr>Konceptuální umění  - postmodernistické tendence umění</vt:lpstr>
      <vt:lpstr>Konceptuální umění  - postmodernistické tendence umění</vt:lpstr>
      <vt:lpstr>Konceptuální umění  - postmodernistické tendence umění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Konceptuální umění  - postmodernistické tendence umění</vt:lpstr>
      <vt:lpstr>Konceptuální umění  - postmodernistické tendence umění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Konceptuální umění  - postmodernistické tendence umění</vt:lpstr>
      <vt:lpstr>Konceptuální umění  - postmodernistické tendence umění</vt:lpstr>
      <vt:lpstr>Snímek 113</vt:lpstr>
      <vt:lpstr>Snímek 114</vt:lpstr>
      <vt:lpstr>Snímek 115</vt:lpstr>
      <vt:lpstr>Snímek 116</vt:lpstr>
      <vt:lpstr>Snímek 117</vt:lpstr>
      <vt:lpstr>Snímek 118</vt:lpstr>
      <vt:lpstr>Snímek 119</vt:lpstr>
      <vt:lpstr>Snímek 120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Petra - Kačírková</dc:creator>
  <cp:lastModifiedBy>Petra - Kačírková</cp:lastModifiedBy>
  <cp:revision>24</cp:revision>
  <dcterms:created xsi:type="dcterms:W3CDTF">2009-05-19T03:13:41Z</dcterms:created>
  <dcterms:modified xsi:type="dcterms:W3CDTF">2009-05-19T19:55:25Z</dcterms:modified>
</cp:coreProperties>
</file>