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0" autoAdjust="0"/>
    <p:restoredTop sz="94660"/>
  </p:normalViewPr>
  <p:slideViewPr>
    <p:cSldViewPr>
      <p:cViewPr varScale="1">
        <p:scale>
          <a:sx n="107" d="100"/>
          <a:sy n="107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E844C-4D44-41BF-9A1A-60BB4C6F2D59}" type="datetimeFigureOut">
              <a:rPr lang="en-US" smtClean="0"/>
              <a:t>5/10/2011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EA9E0-EE52-4CCA-B580-46448380B0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EA9E0-EE52-4CCA-B580-46448380B08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9C1772-CF0E-46A3-8F24-4593A919B436}" type="slidenum">
              <a:rPr lang="en-GB"/>
              <a:pPr/>
              <a:t>8</a:t>
            </a:fld>
            <a:endParaRPr lang="en-GB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488826F-EDCD-4623-BC50-7C03D3CC7667}" type="slidenum">
              <a:rPr lang="en-GB"/>
              <a:pPr/>
              <a:t>9</a:t>
            </a:fld>
            <a:endParaRPr lang="en-GB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D066CD-7285-42CE-A5E7-0D43FFDBE2E8}" type="slidenum">
              <a:rPr lang="en-GB"/>
              <a:pPr/>
              <a:t>10</a:t>
            </a:fld>
            <a:endParaRPr lang="en-GB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E7D459-0A57-4DA5-B5EB-233FC0C30214}" type="slidenum">
              <a:rPr lang="en-GB"/>
              <a:pPr/>
              <a:t>11</a:t>
            </a:fld>
            <a:endParaRPr lang="en-GB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10.5.2011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Delegace přístupových oprávnění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6250BEB-D19F-437B-A32C-D1958DDA327B}" type="slidenum">
              <a:rPr lang="en-GB"/>
              <a:pPr/>
              <a:t>10</a:t>
            </a:fld>
            <a:endParaRPr lang="en-GB"/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8160" cy="106283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Písemné dokumenty</a:t>
            </a:r>
            <a:endParaRPr lang="cs-CZ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444307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Každé významnější bezpečnostní nastavení by mělo být vynucováno písemnými nařízeními managementu / informačního oddělení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U</a:t>
            </a:r>
            <a:r>
              <a:rPr lang="cs-CZ" dirty="0" smtClean="0"/>
              <a:t>možňuje postižitelnost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Psychologický význam</a:t>
            </a:r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1D549D5-63D9-49C0-8D3A-83960AE29769}" type="slidenum">
              <a:rPr lang="en-GB"/>
              <a:pPr/>
              <a:t>11</a:t>
            </a:fld>
            <a:endParaRPr lang="en-GB"/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8160" cy="106283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Obecné rady pro práci</a:t>
            </a:r>
            <a:endParaRPr lang="cs-CZ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444307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Silná hesla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</a:t>
            </a:r>
            <a:r>
              <a:rPr lang="cs-CZ" dirty="0" smtClean="0"/>
              <a:t>ozor na řetězení připojení – rozhodující je nejslabší heslo „na cestě“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Nepřihlašovat se z nezabezpečených počítačů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Zamykat </a:t>
            </a:r>
            <a:r>
              <a:rPr lang="cs-CZ" dirty="0" err="1" smtClean="0"/>
              <a:t>session</a:t>
            </a:r>
            <a:r>
              <a:rPr lang="cs-CZ" dirty="0" smtClean="0"/>
              <a:t> vždy když nesedím u počítače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Přihlašovat se jako běžný uživatel, pod administrátora přejít pouze pro vykonání konkrétní činnosti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Používat šifrované připojení</a:t>
            </a:r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delegovat oprávnění?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Bezpečnost – Princip minimálních oprávnění</a:t>
            </a:r>
          </a:p>
          <a:p>
            <a:r>
              <a:rPr lang="cs-CZ" dirty="0" smtClean="0"/>
              <a:t>Administrace</a:t>
            </a:r>
          </a:p>
          <a:p>
            <a:pPr lvl="1"/>
            <a:r>
              <a:rPr lang="cs-CZ" dirty="0" smtClean="0"/>
              <a:t>Odchod pracovníka</a:t>
            </a:r>
          </a:p>
          <a:p>
            <a:pPr lvl="1"/>
            <a:r>
              <a:rPr lang="cs-CZ" dirty="0" smtClean="0"/>
              <a:t>Výměna pracovníka</a:t>
            </a:r>
          </a:p>
          <a:p>
            <a:pPr lvl="1"/>
            <a:r>
              <a:rPr lang="cs-CZ" dirty="0" smtClean="0"/>
              <a:t>Přidání dalšího pracovníka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 minimálních oprávnění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Každý uživatel systému musí mít právo vykonávat pouze ty činnosti a přistupovat pouze k těm datům, které nezbytně potřebuje ke své práci.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AGDLP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AGDLP</a:t>
            </a:r>
          </a:p>
          <a:p>
            <a:pPr lvl="1"/>
            <a:r>
              <a:rPr lang="cs-CZ" dirty="0" smtClean="0"/>
              <a:t>A … </a:t>
            </a:r>
            <a:r>
              <a:rPr lang="cs-CZ" dirty="0" err="1" smtClean="0"/>
              <a:t>Accounts</a:t>
            </a:r>
            <a:endParaRPr lang="cs-CZ" dirty="0" smtClean="0"/>
          </a:p>
          <a:p>
            <a:pPr lvl="1"/>
            <a:r>
              <a:rPr lang="cs-CZ" dirty="0" smtClean="0"/>
              <a:t>G … </a:t>
            </a:r>
            <a:r>
              <a:rPr lang="cs-CZ" dirty="0" err="1" smtClean="0"/>
              <a:t>Global</a:t>
            </a:r>
            <a:r>
              <a:rPr lang="cs-CZ" dirty="0" smtClean="0"/>
              <a:t> </a:t>
            </a:r>
            <a:r>
              <a:rPr lang="cs-CZ" dirty="0" err="1" smtClean="0"/>
              <a:t>group</a:t>
            </a:r>
            <a:endParaRPr lang="cs-CZ" dirty="0" smtClean="0"/>
          </a:p>
          <a:p>
            <a:pPr lvl="1"/>
            <a:r>
              <a:rPr lang="cs-CZ" dirty="0" smtClean="0"/>
              <a:t>DL … 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Local</a:t>
            </a:r>
            <a:r>
              <a:rPr lang="cs-CZ" dirty="0" smtClean="0"/>
              <a:t> </a:t>
            </a:r>
            <a:r>
              <a:rPr lang="cs-CZ" dirty="0" err="1" smtClean="0"/>
              <a:t>group</a:t>
            </a:r>
            <a:endParaRPr lang="cs-CZ" dirty="0" smtClean="0"/>
          </a:p>
          <a:p>
            <a:pPr lvl="1"/>
            <a:r>
              <a:rPr lang="cs-CZ" dirty="0" smtClean="0"/>
              <a:t>P … </a:t>
            </a:r>
            <a:r>
              <a:rPr lang="cs-CZ" dirty="0" err="1" smtClean="0"/>
              <a:t>Permissions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AGDLP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Vytvoření </a:t>
            </a:r>
            <a:r>
              <a:rPr lang="cs-CZ" sz="2800" dirty="0" err="1" smtClean="0"/>
              <a:t>Global</a:t>
            </a:r>
            <a:r>
              <a:rPr lang="cs-CZ" sz="2800" dirty="0" smtClean="0"/>
              <a:t> skupiny v doméně uživatele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Vložení uživatele do </a:t>
            </a:r>
            <a:r>
              <a:rPr lang="cs-CZ" sz="2800" dirty="0" err="1" smtClean="0"/>
              <a:t>Global</a:t>
            </a:r>
            <a:r>
              <a:rPr lang="cs-CZ" sz="2800" dirty="0" smtClean="0"/>
              <a:t> skupiny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Vytvoření </a:t>
            </a:r>
            <a:r>
              <a:rPr lang="cs-CZ" sz="2800" dirty="0" err="1" smtClean="0"/>
              <a:t>Domain</a:t>
            </a:r>
            <a:r>
              <a:rPr lang="cs-CZ" sz="2800" dirty="0" smtClean="0"/>
              <a:t> </a:t>
            </a:r>
            <a:r>
              <a:rPr lang="cs-CZ" sz="2800" dirty="0" err="1" smtClean="0"/>
              <a:t>Local</a:t>
            </a:r>
            <a:r>
              <a:rPr lang="cs-CZ" sz="2800" dirty="0" smtClean="0"/>
              <a:t> skupiny v doméně zdroje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Vložení </a:t>
            </a:r>
            <a:r>
              <a:rPr lang="cs-CZ" sz="2800" dirty="0" err="1" smtClean="0"/>
              <a:t>Global</a:t>
            </a:r>
            <a:r>
              <a:rPr lang="cs-CZ" sz="2800" dirty="0" smtClean="0"/>
              <a:t> skupiny do </a:t>
            </a:r>
            <a:r>
              <a:rPr lang="cs-CZ" sz="2800" dirty="0" err="1" smtClean="0"/>
              <a:t>Domain</a:t>
            </a:r>
            <a:r>
              <a:rPr lang="cs-CZ" sz="2800" dirty="0" smtClean="0"/>
              <a:t> </a:t>
            </a:r>
            <a:r>
              <a:rPr lang="cs-CZ" sz="2800" dirty="0" err="1" smtClean="0"/>
              <a:t>Local</a:t>
            </a:r>
            <a:r>
              <a:rPr lang="cs-CZ" sz="2800" dirty="0" smtClean="0"/>
              <a:t> skupiny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Přidělení odpovídajících práv </a:t>
            </a:r>
            <a:r>
              <a:rPr lang="cs-CZ" sz="2800" dirty="0" err="1" smtClean="0"/>
              <a:t>Domain</a:t>
            </a:r>
            <a:r>
              <a:rPr lang="cs-CZ" sz="2800" dirty="0" smtClean="0"/>
              <a:t> </a:t>
            </a:r>
            <a:r>
              <a:rPr lang="cs-CZ" sz="2800" dirty="0" err="1" smtClean="0"/>
              <a:t>Local</a:t>
            </a:r>
            <a:r>
              <a:rPr lang="cs-CZ" sz="2800" dirty="0" smtClean="0"/>
              <a:t> skupině</a:t>
            </a:r>
          </a:p>
          <a:p>
            <a:pPr marL="914400" lvl="1" indent="-514350"/>
            <a:r>
              <a:rPr lang="cs-CZ" sz="2400" dirty="0" smtClean="0"/>
              <a:t>Pozor na </a:t>
            </a:r>
            <a:r>
              <a:rPr lang="cs-CZ" sz="2400" dirty="0" err="1" smtClean="0"/>
              <a:t>Advanced</a:t>
            </a:r>
            <a:r>
              <a:rPr lang="cs-CZ" sz="2400" dirty="0" smtClean="0"/>
              <a:t> </a:t>
            </a:r>
            <a:r>
              <a:rPr lang="cs-CZ" sz="2400" dirty="0" err="1" smtClean="0"/>
              <a:t>Features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AGDLP </a:t>
            </a:r>
            <a:r>
              <a:rPr lang="cs-CZ" dirty="0" smtClean="0"/>
              <a:t>–</a:t>
            </a:r>
            <a:r>
              <a:rPr lang="cs-CZ" dirty="0" smtClean="0"/>
              <a:t> Řetězení skupin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Global</a:t>
            </a:r>
            <a:endParaRPr lang="cs-CZ" sz="2800" dirty="0" smtClean="0"/>
          </a:p>
          <a:p>
            <a:pPr lvl="1"/>
            <a:r>
              <a:rPr lang="cs-CZ" sz="2400" dirty="0" smtClean="0"/>
              <a:t>Vkládání skupin do sebe podle hierarchie organizace</a:t>
            </a:r>
          </a:p>
          <a:p>
            <a:pPr lvl="1"/>
            <a:r>
              <a:rPr lang="cs-CZ" sz="2400" dirty="0" smtClean="0"/>
              <a:t>Např. G_</a:t>
            </a:r>
            <a:r>
              <a:rPr lang="cs-CZ" sz="2400" dirty="0" err="1" smtClean="0"/>
              <a:t>Zamestnanci</a:t>
            </a:r>
            <a:r>
              <a:rPr lang="cs-CZ" sz="2400" dirty="0" smtClean="0"/>
              <a:t> obsahuje G_Marketing a G_</a:t>
            </a:r>
            <a:r>
              <a:rPr lang="cs-CZ" sz="2400" dirty="0" err="1" smtClean="0"/>
              <a:t>Ekonomicke</a:t>
            </a:r>
            <a:r>
              <a:rPr lang="cs-CZ" sz="2400" dirty="0" smtClean="0"/>
              <a:t>, G_</a:t>
            </a:r>
            <a:r>
              <a:rPr lang="cs-CZ" sz="2400" dirty="0" err="1" smtClean="0"/>
              <a:t>Ekonomicke</a:t>
            </a:r>
            <a:r>
              <a:rPr lang="cs-CZ" sz="2400" dirty="0" smtClean="0"/>
              <a:t> navíc obsahuje G_</a:t>
            </a:r>
            <a:r>
              <a:rPr lang="cs-CZ" sz="2400" dirty="0" err="1" smtClean="0"/>
              <a:t>Ucetni</a:t>
            </a:r>
            <a:endParaRPr lang="cs-CZ" sz="2400" dirty="0" smtClean="0"/>
          </a:p>
          <a:p>
            <a:r>
              <a:rPr lang="cs-CZ" sz="2800" dirty="0" err="1" smtClean="0"/>
              <a:t>Domain</a:t>
            </a:r>
            <a:r>
              <a:rPr lang="cs-CZ" sz="2800" dirty="0" smtClean="0"/>
              <a:t> </a:t>
            </a:r>
            <a:r>
              <a:rPr lang="cs-CZ" sz="2800" dirty="0" err="1" smtClean="0"/>
              <a:t>Local</a:t>
            </a:r>
            <a:endParaRPr lang="cs-CZ" sz="2800" dirty="0" smtClean="0"/>
          </a:p>
          <a:p>
            <a:pPr lvl="1"/>
            <a:r>
              <a:rPr lang="cs-CZ" sz="2400" dirty="0" smtClean="0"/>
              <a:t>Vkládání skupin do sebe podle úrovně přístupu ke zdroji</a:t>
            </a:r>
          </a:p>
          <a:p>
            <a:pPr lvl="1"/>
            <a:r>
              <a:rPr lang="cs-CZ" sz="2400" dirty="0" smtClean="0"/>
              <a:t>Např. DL_</a:t>
            </a:r>
            <a:r>
              <a:rPr lang="cs-CZ" sz="2400" dirty="0" err="1" smtClean="0"/>
              <a:t>Pocitace</a:t>
            </a:r>
            <a:r>
              <a:rPr lang="cs-CZ" sz="2400" dirty="0" smtClean="0"/>
              <a:t>_RW je vložena do skupin DL_</a:t>
            </a:r>
            <a:r>
              <a:rPr lang="cs-CZ" sz="2400" dirty="0" err="1" smtClean="0"/>
              <a:t>Pocitace</a:t>
            </a:r>
            <a:r>
              <a:rPr lang="cs-CZ" sz="2400" dirty="0" smtClean="0"/>
              <a:t>_R a DL_</a:t>
            </a:r>
            <a:r>
              <a:rPr lang="cs-CZ" sz="2400" dirty="0" err="1" smtClean="0"/>
              <a:t>Pocitace</a:t>
            </a:r>
            <a:r>
              <a:rPr lang="cs-CZ" sz="2400" dirty="0" smtClean="0"/>
              <a:t>_W, DL_</a:t>
            </a:r>
            <a:r>
              <a:rPr lang="cs-CZ" sz="2400" dirty="0" err="1" smtClean="0"/>
              <a:t>Pocitace</a:t>
            </a:r>
            <a:r>
              <a:rPr lang="cs-CZ" sz="2400" dirty="0" smtClean="0"/>
              <a:t>_W je navíc </a:t>
            </a:r>
            <a:r>
              <a:rPr lang="cs-CZ" sz="2400" dirty="0" err="1" smtClean="0"/>
              <a:t>vlozena</a:t>
            </a:r>
            <a:r>
              <a:rPr lang="cs-CZ" sz="2400" dirty="0" smtClean="0"/>
              <a:t> do DL_</a:t>
            </a:r>
            <a:r>
              <a:rPr lang="cs-CZ" sz="2400" dirty="0" err="1" smtClean="0"/>
              <a:t>Pocitace</a:t>
            </a:r>
            <a:r>
              <a:rPr lang="cs-CZ" sz="2400" dirty="0" smtClean="0"/>
              <a:t>_</a:t>
            </a:r>
            <a:r>
              <a:rPr lang="cs-CZ" sz="2400" dirty="0" err="1" smtClean="0"/>
              <a:t>ResetPass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Firewall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Blokuje nežádoucí síťový provoz</a:t>
            </a:r>
          </a:p>
          <a:p>
            <a:r>
              <a:rPr lang="cs-CZ" dirty="0" smtClean="0"/>
              <a:t>Default</a:t>
            </a:r>
          </a:p>
          <a:p>
            <a:pPr lvl="1"/>
            <a:r>
              <a:rPr lang="cs-CZ" dirty="0" smtClean="0"/>
              <a:t>Příchozí provoz zakázán</a:t>
            </a:r>
          </a:p>
          <a:p>
            <a:pPr lvl="1"/>
            <a:r>
              <a:rPr lang="cs-CZ" dirty="0" smtClean="0"/>
              <a:t>Odchozí provoz povolen</a:t>
            </a:r>
          </a:p>
          <a:p>
            <a:r>
              <a:rPr lang="cs-CZ" dirty="0" smtClean="0"/>
              <a:t>Nastavení přes GPO</a:t>
            </a:r>
          </a:p>
          <a:p>
            <a:pPr lvl="1"/>
            <a:r>
              <a:rPr lang="cs-CZ" dirty="0" err="1" smtClean="0"/>
              <a:t>Comp</a:t>
            </a:r>
            <a:r>
              <a:rPr lang="cs-CZ" dirty="0" smtClean="0"/>
              <a:t> </a:t>
            </a:r>
            <a:r>
              <a:rPr lang="cs-CZ" dirty="0" err="1" smtClean="0"/>
              <a:t>Conf</a:t>
            </a:r>
            <a:r>
              <a:rPr lang="cs-CZ" dirty="0" smtClean="0"/>
              <a:t> </a:t>
            </a:r>
            <a:r>
              <a:rPr lang="en-US" dirty="0" smtClean="0"/>
              <a:t>&gt;</a:t>
            </a:r>
            <a:r>
              <a:rPr lang="cs-CZ" dirty="0" smtClean="0"/>
              <a:t> Windows </a:t>
            </a:r>
            <a:r>
              <a:rPr lang="cs-CZ" dirty="0" err="1" smtClean="0"/>
              <a:t>Settings</a:t>
            </a:r>
            <a:r>
              <a:rPr lang="cs-CZ" dirty="0" smtClean="0"/>
              <a:t> </a:t>
            </a:r>
            <a:r>
              <a:rPr lang="en-US" dirty="0" smtClean="0"/>
              <a:t>&gt;</a:t>
            </a:r>
            <a:r>
              <a:rPr lang="cs-CZ" dirty="0" smtClean="0"/>
              <a:t> </a:t>
            </a:r>
            <a:r>
              <a:rPr lang="cs-CZ" dirty="0" err="1" smtClean="0"/>
              <a:t>Security</a:t>
            </a:r>
            <a:r>
              <a:rPr lang="cs-CZ" dirty="0" smtClean="0"/>
              <a:t> </a:t>
            </a:r>
            <a:r>
              <a:rPr lang="cs-CZ" dirty="0" err="1" smtClean="0"/>
              <a:t>Settings</a:t>
            </a:r>
            <a:r>
              <a:rPr lang="cs-CZ" dirty="0" smtClean="0"/>
              <a:t> </a:t>
            </a:r>
            <a:r>
              <a:rPr lang="en-US" dirty="0" smtClean="0"/>
              <a:t>&gt;</a:t>
            </a:r>
            <a:r>
              <a:rPr lang="cs-CZ" dirty="0" smtClean="0"/>
              <a:t> Windows Firewall</a:t>
            </a:r>
            <a:endParaRPr lang="en-US" dirty="0" smtClean="0"/>
          </a:p>
          <a:p>
            <a:pPr lvl="1"/>
            <a:r>
              <a:rPr lang="en-US" dirty="0" err="1" smtClean="0"/>
              <a:t>Umo</a:t>
            </a:r>
            <a:r>
              <a:rPr lang="cs-CZ" dirty="0" err="1" smtClean="0"/>
              <a:t>žňuje</a:t>
            </a:r>
            <a:r>
              <a:rPr lang="cs-CZ" dirty="0" smtClean="0"/>
              <a:t> doménovým správcům vynutit FW pravidla na stanicích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1B2E250-E42F-45AB-8626-2104E44DA532}" type="slidenum">
              <a:rPr lang="en-GB"/>
              <a:pPr/>
              <a:t>8</a:t>
            </a:fld>
            <a:endParaRPr lang="en-GB"/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24801" y="162738"/>
            <a:ext cx="8228160" cy="106283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Fyzická bezpečnost</a:t>
            </a:r>
            <a:endParaRPr lang="cs-CZ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4801" y="1143480"/>
            <a:ext cx="8228160" cy="5466814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Ochrana před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Krádeží (zámky, kontrola přístupu, uzavřené </a:t>
            </a:r>
            <a:r>
              <a:rPr lang="cs-CZ" dirty="0" err="1" smtClean="0"/>
              <a:t>serverovny</a:t>
            </a:r>
            <a:r>
              <a:rPr lang="cs-CZ" dirty="0" smtClean="0"/>
              <a:t>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err="1" smtClean="0"/>
              <a:t>Poškozením</a:t>
            </a:r>
            <a:r>
              <a:rPr lang="cs-CZ" dirty="0" smtClean="0"/>
              <a:t>‏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Výpadkem elektrického proudu (UPS, generátory)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Ztrátou konektivity (náhradní připojení)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Požárem (chlazení, požární hlásiče</a:t>
            </a:r>
            <a:r>
              <a:rPr lang="cs-CZ" dirty="0" smtClean="0"/>
              <a:t>)</a:t>
            </a:r>
            <a:endParaRPr lang="cs-CZ" dirty="0" smtClean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b="1" dirty="0" smtClean="0"/>
              <a:t>Redundance !!!</a:t>
            </a:r>
            <a:endParaRPr lang="cs-CZ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70120EC-71B5-42DB-886D-C4D643CEA2D9}" type="slidenum">
              <a:rPr lang="en-GB"/>
              <a:pPr/>
              <a:t>9</a:t>
            </a:fld>
            <a:endParaRPr lang="en-GB"/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8160" cy="106283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Sociální inženýrství</a:t>
            </a:r>
            <a:endParaRPr lang="cs-CZ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8"/>
            <a:ext cx="8228160" cy="4533596"/>
          </a:xfrm>
          <a:ln/>
        </p:spPr>
        <p:txBody>
          <a:bodyPr>
            <a:normAutofit lnSpcReduction="1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Útok na uživatele, ne přímo na systém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Metody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Zastrašování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Krytí se autoritou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Předstírání bezradnosti 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Zneužívání informací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Ochrana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Školení uživatelů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dirty="0" smtClean="0"/>
              <a:t>Legislativa, vnitřní předpisy</a:t>
            </a:r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329</Words>
  <Application>Microsoft Office PowerPoint</Application>
  <PresentationFormat>Předvádění na obrazovce (4:3)</PresentationFormat>
  <Paragraphs>75</Paragraphs>
  <Slides>11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Delegace přístupových oprávnění</vt:lpstr>
      <vt:lpstr>Proč delegovat oprávnění?</vt:lpstr>
      <vt:lpstr>Princip minimálních oprávnění</vt:lpstr>
      <vt:lpstr>AGDLP</vt:lpstr>
      <vt:lpstr>AGDLP</vt:lpstr>
      <vt:lpstr>AGDLP – Řetězení skupin</vt:lpstr>
      <vt:lpstr>Firewall</vt:lpstr>
      <vt:lpstr>Fyzická bezpečnost</vt:lpstr>
      <vt:lpstr>Sociální inženýrství</vt:lpstr>
      <vt:lpstr>Písemné dokumenty</vt:lpstr>
      <vt:lpstr>Obecné rady pro práci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Delegace přístupových oprávnění</dc:title>
  <dc:creator>Ave</dc:creator>
  <cp:lastModifiedBy>Vít Bukač</cp:lastModifiedBy>
  <cp:revision>33</cp:revision>
  <dcterms:created xsi:type="dcterms:W3CDTF">2011-05-10T06:02:57Z</dcterms:created>
  <dcterms:modified xsi:type="dcterms:W3CDTF">2011-05-10T07:04:11Z</dcterms:modified>
</cp:coreProperties>
</file>