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97" r:id="rId4"/>
    <p:sldId id="265" r:id="rId5"/>
    <p:sldId id="267" r:id="rId6"/>
    <p:sldId id="274" r:id="rId7"/>
    <p:sldId id="273" r:id="rId8"/>
    <p:sldId id="290" r:id="rId9"/>
    <p:sldId id="291" r:id="rId10"/>
    <p:sldId id="292" r:id="rId11"/>
    <p:sldId id="293" r:id="rId12"/>
    <p:sldId id="294" r:id="rId13"/>
    <p:sldId id="295" r:id="rId14"/>
    <p:sldId id="296" r:id="rId15"/>
    <p:sldId id="288" r:id="rId16"/>
    <p:sldId id="289" r:id="rId17"/>
    <p:sldId id="266" r:id="rId18"/>
    <p:sldId id="276" r:id="rId19"/>
    <p:sldId id="268" r:id="rId20"/>
    <p:sldId id="271" r:id="rId21"/>
    <p:sldId id="277" r:id="rId22"/>
    <p:sldId id="278" r:id="rId23"/>
    <p:sldId id="279" r:id="rId24"/>
    <p:sldId id="272" r:id="rId2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06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12.3.2012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12.3.2012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12.3.2012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12.3.2012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12.3.2012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12.3.2012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12.3.2012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12.3.2012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12.3.2012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12.3.2012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12.3.2012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12.3.2012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Základy AD, single sign-on </a:t>
            </a:r>
            <a:endParaRPr lang="en-US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Autentizace stanice v AD</a:t>
            </a:r>
            <a:endParaRPr lang="en-US" dirty="0"/>
          </a:p>
        </p:txBody>
      </p:sp>
      <p:pic>
        <p:nvPicPr>
          <p:cNvPr id="4" name="Zástupný symbol pro obsah 3" descr="auth_02_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679895"/>
            <a:ext cx="8229600" cy="4366573"/>
          </a:xfrm>
        </p:spPr>
      </p:pic>
    </p:spTree>
    <p:extLst>
      <p:ext uri="{BB962C8B-B14F-4D97-AF65-F5344CB8AC3E}">
        <p14:creationId xmlns:p14="http://schemas.microsoft.com/office/powerpoint/2010/main" val="16932803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Autentizace stanice v AD</a:t>
            </a:r>
            <a:endParaRPr lang="en-US" dirty="0"/>
          </a:p>
        </p:txBody>
      </p:sp>
      <p:pic>
        <p:nvPicPr>
          <p:cNvPr id="4" name="Zástupný symbol pro obsah 3" descr="auth_0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679895"/>
            <a:ext cx="8229600" cy="4366573"/>
          </a:xfrm>
        </p:spPr>
      </p:pic>
    </p:spTree>
    <p:extLst>
      <p:ext uri="{BB962C8B-B14F-4D97-AF65-F5344CB8AC3E}">
        <p14:creationId xmlns:p14="http://schemas.microsoft.com/office/powerpoint/2010/main" val="6138921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Autentizace stanice v AD</a:t>
            </a:r>
            <a:endParaRPr lang="en-US" dirty="0"/>
          </a:p>
        </p:txBody>
      </p:sp>
      <p:pic>
        <p:nvPicPr>
          <p:cNvPr id="4" name="Zástupný symbol pro obsah 3" descr="auth_0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679895"/>
            <a:ext cx="8229600" cy="4366573"/>
          </a:xfrm>
        </p:spPr>
      </p:pic>
    </p:spTree>
    <p:extLst>
      <p:ext uri="{BB962C8B-B14F-4D97-AF65-F5344CB8AC3E}">
        <p14:creationId xmlns:p14="http://schemas.microsoft.com/office/powerpoint/2010/main" val="24782823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Autentizace stanice v AD</a:t>
            </a:r>
            <a:endParaRPr lang="en-US" dirty="0"/>
          </a:p>
        </p:txBody>
      </p:sp>
      <p:pic>
        <p:nvPicPr>
          <p:cNvPr id="4" name="Zástupný symbol pro obsah 3" descr="auth_0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679895"/>
            <a:ext cx="8229600" cy="4366573"/>
          </a:xfrm>
        </p:spPr>
      </p:pic>
    </p:spTree>
    <p:extLst>
      <p:ext uri="{BB962C8B-B14F-4D97-AF65-F5344CB8AC3E}">
        <p14:creationId xmlns:p14="http://schemas.microsoft.com/office/powerpoint/2010/main" val="13631080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Autentizace stanice v AD</a:t>
            </a:r>
            <a:endParaRPr lang="en-US" dirty="0"/>
          </a:p>
        </p:txBody>
      </p:sp>
      <p:pic>
        <p:nvPicPr>
          <p:cNvPr id="4" name="Zástupný symbol pro obsah 3" descr="auth_0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679895"/>
            <a:ext cx="8229600" cy="4366573"/>
          </a:xfrm>
        </p:spPr>
      </p:pic>
    </p:spTree>
    <p:extLst>
      <p:ext uri="{BB962C8B-B14F-4D97-AF65-F5344CB8AC3E}">
        <p14:creationId xmlns:p14="http://schemas.microsoft.com/office/powerpoint/2010/main" val="19727856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Autentizace uživatele v AD</a:t>
            </a:r>
            <a:endParaRPr lang="en-US" dirty="0"/>
          </a:p>
        </p:txBody>
      </p:sp>
      <p:pic>
        <p:nvPicPr>
          <p:cNvPr id="8" name="Zástupný symbol pro obsah 7" descr="dotazovani_v_AD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03648" y="1196752"/>
            <a:ext cx="6083091" cy="5405772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Autentizace uživatele v AD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sz="2000" dirty="0" smtClean="0"/>
              <a:t>Uživatel zadává svůj </a:t>
            </a:r>
            <a:r>
              <a:rPr lang="cs-CZ" sz="2000" dirty="0" err="1" smtClean="0"/>
              <a:t>login</a:t>
            </a:r>
            <a:r>
              <a:rPr lang="cs-CZ" sz="2000" dirty="0" smtClean="0"/>
              <a:t> a heslo.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000" dirty="0" smtClean="0"/>
              <a:t>Stanice se ptá DNS, kde se nachází LDAP a Kerberos služba pro uživatelovu doménu. DNS poskytuje odpověď.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000" dirty="0" smtClean="0"/>
              <a:t>Stanice kontaktuje DC, jehož IP adresu dostala, a žádá o autentizaci uživatele.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000" dirty="0" smtClean="0"/>
              <a:t>DC ověřuje platnost </a:t>
            </a:r>
            <a:r>
              <a:rPr lang="cs-CZ" sz="2000" dirty="0" err="1" smtClean="0"/>
              <a:t>loginu</a:t>
            </a:r>
            <a:r>
              <a:rPr lang="cs-CZ" sz="2000" dirty="0" smtClean="0"/>
              <a:t> a hesla, jsou platné. DC ale není GC, takže kontaktuje DNS a žádá o SRV záznamy o GC. DNS poskytuje odpověď.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000" dirty="0" smtClean="0"/>
              <a:t>DC se ptá GC, zda je uživatel členem nějaké univerzální skupiny, která nedovoluje přihlášení na dané stanici. Pokud není, DC povoluje uživateli přihlášení na stanici.</a:t>
            </a:r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  <a:p>
            <a:pPr marL="514350" indent="-514350">
              <a:buFont typeface="+mj-lt"/>
              <a:buAutoNum type="alphaUcPeriod" startAt="5"/>
            </a:pPr>
            <a:endParaRPr lang="cs-CZ" dirty="0" smtClean="0"/>
          </a:p>
          <a:p>
            <a:pPr marL="514350" indent="-514350">
              <a:buFont typeface="+mj-lt"/>
              <a:buAutoNum type="alphaUcPeriod" startAt="5"/>
            </a:pPr>
            <a:endParaRPr lang="cs-CZ" dirty="0" smtClean="0"/>
          </a:p>
          <a:p>
            <a:pPr marL="514350" indent="-514350">
              <a:buFont typeface="+mj-lt"/>
              <a:buAutoNum type="alphaUcPeriod" startAt="5"/>
            </a:pP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Významné účty skupin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65104"/>
          </a:xfrm>
        </p:spPr>
        <p:txBody>
          <a:bodyPr>
            <a:normAutofit/>
          </a:bodyPr>
          <a:lstStyle/>
          <a:p>
            <a:r>
              <a:rPr lang="cs-CZ" sz="2000" dirty="0" err="1" smtClean="0"/>
              <a:t>Domain</a:t>
            </a:r>
            <a:r>
              <a:rPr lang="cs-CZ" sz="2000" dirty="0" smtClean="0"/>
              <a:t> </a:t>
            </a:r>
            <a:r>
              <a:rPr lang="cs-CZ" sz="2000" dirty="0" err="1" smtClean="0"/>
              <a:t>Users</a:t>
            </a:r>
            <a:r>
              <a:rPr lang="cs-CZ" sz="2000" dirty="0" smtClean="0"/>
              <a:t> </a:t>
            </a:r>
          </a:p>
          <a:p>
            <a:pPr lvl="1"/>
            <a:r>
              <a:rPr lang="cs-CZ" sz="2000" dirty="0" smtClean="0"/>
              <a:t>Skupina všech uživatelských účtů v doméně</a:t>
            </a:r>
          </a:p>
          <a:p>
            <a:r>
              <a:rPr lang="cs-CZ" sz="2000" dirty="0" err="1" smtClean="0"/>
              <a:t>Domain</a:t>
            </a:r>
            <a:r>
              <a:rPr lang="cs-CZ" sz="2000" dirty="0" smtClean="0"/>
              <a:t> </a:t>
            </a:r>
            <a:r>
              <a:rPr lang="cs-CZ" sz="2000" dirty="0" err="1" smtClean="0"/>
              <a:t>Computers</a:t>
            </a:r>
            <a:r>
              <a:rPr lang="cs-CZ" sz="2000" dirty="0" smtClean="0"/>
              <a:t> </a:t>
            </a:r>
          </a:p>
          <a:p>
            <a:pPr lvl="1"/>
            <a:r>
              <a:rPr lang="cs-CZ" sz="2000" dirty="0" smtClean="0"/>
              <a:t>Skupina všech účtů počítačů v doméně</a:t>
            </a:r>
          </a:p>
          <a:p>
            <a:r>
              <a:rPr lang="cs-CZ" sz="2000" dirty="0" err="1" smtClean="0"/>
              <a:t>Domain</a:t>
            </a:r>
            <a:r>
              <a:rPr lang="cs-CZ" sz="2000" dirty="0" smtClean="0"/>
              <a:t> </a:t>
            </a:r>
            <a:r>
              <a:rPr lang="cs-CZ" sz="2000" dirty="0" err="1" smtClean="0"/>
              <a:t>Controllers</a:t>
            </a:r>
            <a:r>
              <a:rPr lang="cs-CZ" sz="2000" dirty="0" smtClean="0"/>
              <a:t> </a:t>
            </a:r>
          </a:p>
          <a:p>
            <a:pPr lvl="1"/>
            <a:r>
              <a:rPr lang="cs-CZ" sz="2000" dirty="0" smtClean="0"/>
              <a:t>Skupina všech účtů doménových řadičů v doméně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Významné účty skupin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65104"/>
          </a:xfrm>
        </p:spPr>
        <p:txBody>
          <a:bodyPr>
            <a:normAutofit/>
          </a:bodyPr>
          <a:lstStyle/>
          <a:p>
            <a:r>
              <a:rPr lang="cs-CZ" sz="2000" dirty="0" err="1" smtClean="0"/>
              <a:t>Domain</a:t>
            </a:r>
            <a:r>
              <a:rPr lang="cs-CZ" sz="2000" dirty="0" smtClean="0"/>
              <a:t> </a:t>
            </a:r>
            <a:r>
              <a:rPr lang="cs-CZ" sz="2000" dirty="0" err="1" smtClean="0"/>
              <a:t>Admins</a:t>
            </a:r>
            <a:r>
              <a:rPr lang="cs-CZ" sz="2000" dirty="0" smtClean="0"/>
              <a:t> </a:t>
            </a:r>
          </a:p>
          <a:p>
            <a:pPr lvl="1"/>
            <a:r>
              <a:rPr lang="cs-CZ" sz="2000" dirty="0" smtClean="0"/>
              <a:t>Správci domény, mají nejvyšší možná práva v rámci své domény</a:t>
            </a:r>
          </a:p>
          <a:p>
            <a:r>
              <a:rPr lang="cs-CZ" sz="2000" dirty="0" err="1" smtClean="0"/>
              <a:t>Enterprise</a:t>
            </a:r>
            <a:r>
              <a:rPr lang="cs-CZ" sz="2000" dirty="0" smtClean="0"/>
              <a:t> </a:t>
            </a:r>
            <a:r>
              <a:rPr lang="cs-CZ" sz="2000" dirty="0" err="1" smtClean="0"/>
              <a:t>Admins</a:t>
            </a:r>
            <a:endParaRPr lang="cs-CZ" sz="2000" dirty="0" smtClean="0"/>
          </a:p>
          <a:p>
            <a:pPr lvl="1"/>
            <a:r>
              <a:rPr lang="cs-CZ" sz="2000" dirty="0" smtClean="0"/>
              <a:t>Správci organizace, mají nejvyšší možná práva ve všech doménách celého lesa</a:t>
            </a:r>
          </a:p>
          <a:p>
            <a:pPr lvl="1"/>
            <a:r>
              <a:rPr lang="cs-CZ" sz="2000" dirty="0" smtClean="0"/>
              <a:t>Mohou vytvářet nové domény a navazovat nové vztahy důvěry mezi doménami</a:t>
            </a:r>
          </a:p>
          <a:p>
            <a:pPr lvl="1"/>
            <a:r>
              <a:rPr lang="cs-CZ" sz="2000" dirty="0" smtClean="0"/>
              <a:t>Tato skupina se nachází pouze ve </a:t>
            </a:r>
            <a:r>
              <a:rPr lang="cs-CZ" sz="2000" dirty="0" err="1" smtClean="0"/>
              <a:t>forest</a:t>
            </a:r>
            <a:r>
              <a:rPr lang="cs-CZ" sz="2000" dirty="0" smtClean="0"/>
              <a:t>-</a:t>
            </a:r>
            <a:r>
              <a:rPr lang="cs-CZ" sz="2000" dirty="0" err="1" smtClean="0"/>
              <a:t>root</a:t>
            </a:r>
            <a:r>
              <a:rPr lang="cs-CZ" sz="2000" dirty="0" smtClean="0"/>
              <a:t> doméně lesa</a:t>
            </a:r>
          </a:p>
          <a:p>
            <a:r>
              <a:rPr lang="cs-CZ" sz="2000" dirty="0" err="1" smtClean="0"/>
              <a:t>Schema</a:t>
            </a:r>
            <a:r>
              <a:rPr lang="cs-CZ" sz="2000" dirty="0" smtClean="0"/>
              <a:t> </a:t>
            </a:r>
            <a:r>
              <a:rPr lang="cs-CZ" sz="2000" dirty="0" err="1" smtClean="0"/>
              <a:t>Admins</a:t>
            </a:r>
            <a:endParaRPr lang="cs-CZ" sz="2000" dirty="0" smtClean="0"/>
          </a:p>
          <a:p>
            <a:pPr lvl="1"/>
            <a:r>
              <a:rPr lang="cs-CZ" sz="2000" dirty="0" smtClean="0"/>
              <a:t>Členové této skupiny mohou provádět změny schématu </a:t>
            </a:r>
            <a:r>
              <a:rPr lang="cs-CZ" sz="2000" dirty="0" err="1" smtClean="0"/>
              <a:t>Active</a:t>
            </a:r>
            <a:r>
              <a:rPr lang="cs-CZ" sz="2000" dirty="0" smtClean="0"/>
              <a:t> </a:t>
            </a:r>
            <a:r>
              <a:rPr lang="cs-CZ" sz="2000" dirty="0" err="1" smtClean="0"/>
              <a:t>Directory</a:t>
            </a:r>
            <a:endParaRPr lang="cs-CZ" sz="2000" dirty="0" smtClean="0"/>
          </a:p>
          <a:p>
            <a:pPr lvl="1"/>
            <a:r>
              <a:rPr lang="cs-CZ" sz="2000" dirty="0" smtClean="0"/>
              <a:t>Tato skupina se nachází pouze ve </a:t>
            </a:r>
            <a:r>
              <a:rPr lang="cs-CZ" sz="2000" dirty="0" err="1" smtClean="0"/>
              <a:t>forest</a:t>
            </a:r>
            <a:r>
              <a:rPr lang="cs-CZ" sz="2000" dirty="0" smtClean="0"/>
              <a:t>-</a:t>
            </a:r>
            <a:r>
              <a:rPr lang="cs-CZ" sz="2000" dirty="0" err="1" smtClean="0"/>
              <a:t>root</a:t>
            </a:r>
            <a:r>
              <a:rPr lang="cs-CZ" sz="2000" dirty="0" smtClean="0"/>
              <a:t> doméně lesa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Vytváření a správa účtů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/>
              <a:t>Malá organizace/výjimečné požadavky</a:t>
            </a:r>
          </a:p>
          <a:p>
            <a:pPr lvl="1"/>
            <a:r>
              <a:rPr lang="cs-CZ" sz="2000" dirty="0" err="1" smtClean="0"/>
              <a:t>Active</a:t>
            </a:r>
            <a:r>
              <a:rPr lang="cs-CZ" sz="2000" dirty="0" smtClean="0"/>
              <a:t> </a:t>
            </a:r>
            <a:r>
              <a:rPr lang="cs-CZ" sz="2000" dirty="0" err="1" smtClean="0"/>
              <a:t>Directory</a:t>
            </a:r>
            <a:r>
              <a:rPr lang="cs-CZ" sz="2000" dirty="0" smtClean="0"/>
              <a:t> </a:t>
            </a:r>
            <a:r>
              <a:rPr lang="cs-CZ" sz="2000" dirty="0" err="1" smtClean="0"/>
              <a:t>Users</a:t>
            </a:r>
            <a:r>
              <a:rPr lang="cs-CZ" sz="2000" dirty="0" smtClean="0"/>
              <a:t> </a:t>
            </a:r>
            <a:r>
              <a:rPr lang="cs-CZ" sz="2000" dirty="0" err="1" smtClean="0"/>
              <a:t>and</a:t>
            </a:r>
            <a:r>
              <a:rPr lang="cs-CZ" sz="2000" dirty="0" smtClean="0"/>
              <a:t> </a:t>
            </a:r>
            <a:r>
              <a:rPr lang="cs-CZ" sz="2000" dirty="0" err="1" smtClean="0"/>
              <a:t>Computers</a:t>
            </a:r>
            <a:endParaRPr lang="cs-CZ" sz="2000" dirty="0" smtClean="0"/>
          </a:p>
          <a:p>
            <a:pPr lvl="2"/>
            <a:r>
              <a:rPr lang="cs-CZ" sz="2000" dirty="0" smtClean="0"/>
              <a:t>Základní grafický nástroj pro správu účtů a organizačních jednotek</a:t>
            </a:r>
          </a:p>
          <a:p>
            <a:r>
              <a:rPr lang="cs-CZ" sz="2000" dirty="0" smtClean="0"/>
              <a:t>Střední organizace/občasné hromadné změny</a:t>
            </a:r>
          </a:p>
          <a:p>
            <a:pPr lvl="1"/>
            <a:r>
              <a:rPr lang="cs-CZ" sz="2000" dirty="0" smtClean="0"/>
              <a:t>Skripty a nástroje příkazové řádky</a:t>
            </a:r>
          </a:p>
          <a:p>
            <a:pPr lvl="2"/>
            <a:r>
              <a:rPr lang="cs-CZ" sz="2000" dirty="0" err="1" smtClean="0"/>
              <a:t>dsadd</a:t>
            </a:r>
            <a:r>
              <a:rPr lang="cs-CZ" sz="2000" dirty="0" smtClean="0"/>
              <a:t>, </a:t>
            </a:r>
            <a:r>
              <a:rPr lang="cs-CZ" sz="2000" dirty="0" err="1" smtClean="0"/>
              <a:t>dsmod</a:t>
            </a:r>
            <a:r>
              <a:rPr lang="cs-CZ" sz="2000" dirty="0" smtClean="0"/>
              <a:t>, </a:t>
            </a:r>
            <a:r>
              <a:rPr lang="cs-CZ" sz="2000" dirty="0" err="1" smtClean="0"/>
              <a:t>dsquery</a:t>
            </a:r>
            <a:r>
              <a:rPr lang="cs-CZ" sz="2000" dirty="0" smtClean="0"/>
              <a:t>, </a:t>
            </a:r>
            <a:r>
              <a:rPr lang="cs-CZ" sz="2000" dirty="0" err="1" smtClean="0"/>
              <a:t>dsget</a:t>
            </a:r>
            <a:r>
              <a:rPr lang="cs-CZ" sz="2000" dirty="0" smtClean="0"/>
              <a:t>, </a:t>
            </a:r>
            <a:r>
              <a:rPr lang="cs-CZ" sz="2000" dirty="0" err="1" smtClean="0"/>
              <a:t>dsmove</a:t>
            </a:r>
            <a:r>
              <a:rPr lang="cs-CZ" sz="2000" dirty="0" smtClean="0"/>
              <a:t>, </a:t>
            </a:r>
            <a:r>
              <a:rPr lang="cs-CZ" sz="2000" dirty="0" err="1" smtClean="0"/>
              <a:t>dsrm</a:t>
            </a:r>
            <a:endParaRPr lang="cs-CZ" sz="2000" dirty="0" smtClean="0"/>
          </a:p>
          <a:p>
            <a:pPr lvl="2"/>
            <a:r>
              <a:rPr lang="cs-CZ" sz="2000" dirty="0" err="1" smtClean="0"/>
              <a:t>ldifde</a:t>
            </a:r>
            <a:endParaRPr lang="cs-CZ" sz="2000" dirty="0" smtClean="0"/>
          </a:p>
          <a:p>
            <a:pPr lvl="2"/>
            <a:r>
              <a:rPr lang="cs-CZ" sz="2000" dirty="0" err="1" smtClean="0"/>
              <a:t>Csvde</a:t>
            </a:r>
            <a:endParaRPr lang="cs-CZ" sz="2000" dirty="0" smtClean="0"/>
          </a:p>
          <a:p>
            <a:pPr lvl="2"/>
            <a:r>
              <a:rPr lang="cs-CZ" sz="2000" dirty="0" err="1" smtClean="0"/>
              <a:t>Visual</a:t>
            </a:r>
            <a:r>
              <a:rPr lang="cs-CZ" sz="2000" dirty="0" smtClean="0"/>
              <a:t> Basic </a:t>
            </a:r>
            <a:r>
              <a:rPr lang="cs-CZ" sz="2000" dirty="0" err="1" smtClean="0"/>
              <a:t>Script</a:t>
            </a:r>
            <a:endParaRPr lang="cs-CZ" sz="2000" dirty="0" smtClean="0"/>
          </a:p>
          <a:p>
            <a:r>
              <a:rPr lang="cs-CZ" sz="2000" dirty="0" smtClean="0"/>
              <a:t>Velká organizace/dynamicky se měnící prostředí</a:t>
            </a:r>
          </a:p>
          <a:p>
            <a:pPr lvl="1"/>
            <a:r>
              <a:rPr lang="cs-CZ" sz="2000" dirty="0" smtClean="0"/>
              <a:t>Propojení s existujícím personálním systémem</a:t>
            </a:r>
          </a:p>
          <a:p>
            <a:pPr lvl="1"/>
            <a:r>
              <a:rPr lang="cs-CZ" sz="2000" dirty="0" err="1" smtClean="0"/>
              <a:t>Proprietární</a:t>
            </a:r>
            <a:r>
              <a:rPr lang="cs-CZ" sz="2000" dirty="0" smtClean="0"/>
              <a:t> řešení</a:t>
            </a:r>
            <a:endParaRPr lang="en-US" sz="2000" dirty="0" smtClean="0"/>
          </a:p>
          <a:p>
            <a:pPr lvl="2"/>
            <a:endParaRPr lang="en-US" sz="2000" dirty="0" smtClean="0"/>
          </a:p>
          <a:p>
            <a:pPr lvl="1"/>
            <a:endParaRPr lang="cs-CZ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Single sig</a:t>
            </a:r>
            <a:r>
              <a:rPr lang="cs-CZ" dirty="0" smtClean="0"/>
              <a:t>n-on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/>
              <a:t>Uživatel se přihlašuje na jednom místě</a:t>
            </a:r>
          </a:p>
          <a:p>
            <a:r>
              <a:rPr lang="cs-CZ" sz="2000" dirty="0" smtClean="0"/>
              <a:t>Toto jedno přihlášení mu zajistí přístup ke všem sdíleným zdrojům ve </a:t>
            </a:r>
            <a:r>
              <a:rPr lang="cs-CZ" sz="2000" dirty="0" err="1" smtClean="0"/>
              <a:t>forestu</a:t>
            </a:r>
            <a:endParaRPr lang="cs-CZ" sz="2000" dirty="0" smtClean="0"/>
          </a:p>
          <a:p>
            <a:r>
              <a:rPr lang="cs-CZ" sz="2000" dirty="0" smtClean="0"/>
              <a:t>V AD zajišťuje Kerberos</a:t>
            </a:r>
          </a:p>
          <a:p>
            <a:pPr lvl="1"/>
            <a:r>
              <a:rPr lang="cs-CZ" sz="1600" dirty="0"/>
              <a:t>https://en.wikipedia.org/wiki/Kerberos</a:t>
            </a:r>
            <a:r>
              <a:rPr lang="cs-CZ" sz="1600" dirty="0" smtClean="0"/>
              <a:t>_(</a:t>
            </a:r>
            <a:r>
              <a:rPr lang="cs-CZ" sz="1600" dirty="0" err="1" smtClean="0"/>
              <a:t>protocol</a:t>
            </a:r>
            <a:r>
              <a:rPr lang="cs-CZ" sz="1600" dirty="0" smtClean="0"/>
              <a:t>)</a:t>
            </a:r>
            <a:endParaRPr lang="cs-CZ" sz="1600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Vlastnosti uživatelských účtů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/>
              <a:t>Hesla</a:t>
            </a:r>
          </a:p>
          <a:p>
            <a:pPr lvl="1"/>
            <a:r>
              <a:rPr lang="cs-CZ" sz="2000" dirty="0" smtClean="0"/>
              <a:t>User </a:t>
            </a:r>
            <a:r>
              <a:rPr lang="cs-CZ" sz="2000" dirty="0" err="1" smtClean="0"/>
              <a:t>must</a:t>
            </a:r>
            <a:r>
              <a:rPr lang="cs-CZ" sz="2000" dirty="0" smtClean="0"/>
              <a:t> </a:t>
            </a:r>
            <a:r>
              <a:rPr lang="cs-CZ" sz="2000" dirty="0" err="1" smtClean="0"/>
              <a:t>change</a:t>
            </a:r>
            <a:r>
              <a:rPr lang="cs-CZ" sz="2000" dirty="0" smtClean="0"/>
              <a:t> </a:t>
            </a:r>
            <a:r>
              <a:rPr lang="cs-CZ" sz="2000" dirty="0" err="1" smtClean="0"/>
              <a:t>password</a:t>
            </a:r>
            <a:r>
              <a:rPr lang="cs-CZ" sz="2000" dirty="0" smtClean="0"/>
              <a:t> </a:t>
            </a:r>
            <a:r>
              <a:rPr lang="cs-CZ" sz="2000" dirty="0" err="1" smtClean="0"/>
              <a:t>at</a:t>
            </a:r>
            <a:r>
              <a:rPr lang="cs-CZ" sz="2000" dirty="0" smtClean="0"/>
              <a:t> </a:t>
            </a:r>
            <a:r>
              <a:rPr lang="cs-CZ" sz="2000" dirty="0" err="1" smtClean="0"/>
              <a:t>next</a:t>
            </a:r>
            <a:r>
              <a:rPr lang="cs-CZ" sz="2000" dirty="0" smtClean="0"/>
              <a:t> </a:t>
            </a:r>
            <a:r>
              <a:rPr lang="cs-CZ" sz="2000" dirty="0" err="1" smtClean="0"/>
              <a:t>logon</a:t>
            </a:r>
            <a:endParaRPr lang="cs-CZ" sz="2000" dirty="0" smtClean="0"/>
          </a:p>
          <a:p>
            <a:pPr lvl="1"/>
            <a:r>
              <a:rPr lang="cs-CZ" sz="2000" dirty="0" smtClean="0"/>
              <a:t>User </a:t>
            </a:r>
            <a:r>
              <a:rPr lang="cs-CZ" sz="2000" dirty="0" err="1" smtClean="0"/>
              <a:t>cannot</a:t>
            </a:r>
            <a:r>
              <a:rPr lang="cs-CZ" sz="2000" dirty="0" smtClean="0"/>
              <a:t> </a:t>
            </a:r>
            <a:r>
              <a:rPr lang="cs-CZ" sz="2000" dirty="0" err="1" smtClean="0"/>
              <a:t>change</a:t>
            </a:r>
            <a:r>
              <a:rPr lang="cs-CZ" sz="2000" dirty="0" smtClean="0"/>
              <a:t> </a:t>
            </a:r>
            <a:r>
              <a:rPr lang="cs-CZ" sz="2000" dirty="0" err="1" smtClean="0"/>
              <a:t>password</a:t>
            </a:r>
            <a:endParaRPr lang="cs-CZ" sz="2000" dirty="0" smtClean="0"/>
          </a:p>
          <a:p>
            <a:pPr lvl="1"/>
            <a:r>
              <a:rPr lang="cs-CZ" sz="2000" dirty="0" err="1" smtClean="0"/>
              <a:t>Password</a:t>
            </a:r>
            <a:r>
              <a:rPr lang="cs-CZ" sz="2000" dirty="0" smtClean="0"/>
              <a:t> </a:t>
            </a:r>
            <a:r>
              <a:rPr lang="cs-CZ" sz="2000" dirty="0" err="1" smtClean="0"/>
              <a:t>never</a:t>
            </a:r>
            <a:r>
              <a:rPr lang="cs-CZ" sz="2000" dirty="0" smtClean="0"/>
              <a:t> </a:t>
            </a:r>
            <a:r>
              <a:rPr lang="cs-CZ" sz="2000" dirty="0" err="1" smtClean="0"/>
              <a:t>expires</a:t>
            </a:r>
            <a:endParaRPr lang="cs-CZ" sz="2000" dirty="0" smtClean="0"/>
          </a:p>
          <a:p>
            <a:pPr lvl="1"/>
            <a:r>
              <a:rPr lang="cs-CZ" sz="2000" dirty="0" err="1" smtClean="0"/>
              <a:t>Account</a:t>
            </a:r>
            <a:r>
              <a:rPr lang="cs-CZ" sz="2000" dirty="0" smtClean="0"/>
              <a:t> </a:t>
            </a:r>
            <a:r>
              <a:rPr lang="cs-CZ" sz="2000" dirty="0" err="1" smtClean="0"/>
              <a:t>is</a:t>
            </a:r>
            <a:r>
              <a:rPr lang="cs-CZ" sz="2000" dirty="0" smtClean="0"/>
              <a:t> </a:t>
            </a:r>
            <a:r>
              <a:rPr lang="cs-CZ" sz="2000" dirty="0" err="1" smtClean="0"/>
              <a:t>disabled</a:t>
            </a:r>
            <a:endParaRPr lang="cs-CZ" sz="2000" dirty="0" smtClean="0"/>
          </a:p>
          <a:p>
            <a:r>
              <a:rPr lang="cs-CZ" sz="2400" dirty="0" smtClean="0"/>
              <a:t>Unikátní</a:t>
            </a:r>
          </a:p>
          <a:p>
            <a:pPr lvl="1"/>
            <a:r>
              <a:rPr lang="cs-CZ" sz="2000" dirty="0" err="1" smtClean="0"/>
              <a:t>Common</a:t>
            </a:r>
            <a:r>
              <a:rPr lang="cs-CZ" sz="2000" dirty="0" smtClean="0"/>
              <a:t> </a:t>
            </a:r>
            <a:r>
              <a:rPr lang="cs-CZ" sz="2000" dirty="0" err="1" smtClean="0"/>
              <a:t>name</a:t>
            </a:r>
            <a:r>
              <a:rPr lang="cs-CZ" sz="2000" dirty="0" smtClean="0"/>
              <a:t> v rámci nejbližšího kontejneru</a:t>
            </a:r>
          </a:p>
          <a:p>
            <a:pPr lvl="1"/>
            <a:r>
              <a:rPr lang="cs-CZ" sz="2000" dirty="0" err="1" smtClean="0"/>
              <a:t>Login</a:t>
            </a:r>
            <a:r>
              <a:rPr lang="cs-CZ" sz="2000" dirty="0" smtClean="0"/>
              <a:t> v rámci celé domény</a:t>
            </a:r>
            <a:endParaRPr lang="en-US" sz="2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ds</a:t>
            </a:r>
            <a:r>
              <a:rPr lang="cs-CZ" dirty="0" smtClean="0"/>
              <a:t> nástroje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err="1" smtClean="0"/>
              <a:t>dsadd</a:t>
            </a:r>
            <a:r>
              <a:rPr lang="cs-CZ" sz="2000" dirty="0" smtClean="0"/>
              <a:t> – přidání objektu</a:t>
            </a:r>
          </a:p>
          <a:p>
            <a:r>
              <a:rPr lang="cs-CZ" sz="2000" dirty="0" err="1" smtClean="0"/>
              <a:t>dsmod</a:t>
            </a:r>
            <a:r>
              <a:rPr lang="cs-CZ" sz="2000" dirty="0" smtClean="0"/>
              <a:t> – úprava objektu</a:t>
            </a:r>
          </a:p>
          <a:p>
            <a:r>
              <a:rPr lang="cs-CZ" sz="2000" dirty="0" err="1" smtClean="0"/>
              <a:t>dsget</a:t>
            </a:r>
            <a:r>
              <a:rPr lang="cs-CZ" sz="2000" dirty="0" smtClean="0"/>
              <a:t> – zobrazení vlastností objektu</a:t>
            </a:r>
          </a:p>
          <a:p>
            <a:r>
              <a:rPr lang="cs-CZ" sz="2000" dirty="0" err="1" smtClean="0"/>
              <a:t>dsquery</a:t>
            </a:r>
            <a:r>
              <a:rPr lang="cs-CZ" sz="2000" dirty="0" smtClean="0"/>
              <a:t> – nalezení objektů v adresáři</a:t>
            </a:r>
          </a:p>
          <a:p>
            <a:r>
              <a:rPr lang="cs-CZ" sz="2000" dirty="0" err="1" smtClean="0"/>
              <a:t>dsmove</a:t>
            </a:r>
            <a:r>
              <a:rPr lang="cs-CZ" sz="2000" dirty="0" smtClean="0"/>
              <a:t> – přesun objektu</a:t>
            </a:r>
          </a:p>
          <a:p>
            <a:r>
              <a:rPr lang="cs-CZ" sz="2000" dirty="0" err="1" smtClean="0"/>
              <a:t>dsrm</a:t>
            </a:r>
            <a:r>
              <a:rPr lang="cs-CZ" sz="2000" dirty="0" smtClean="0"/>
              <a:t> – odstranění objektu</a:t>
            </a:r>
          </a:p>
          <a:p>
            <a:endParaRPr lang="cs-CZ" sz="2000" dirty="0" smtClean="0"/>
          </a:p>
          <a:p>
            <a:r>
              <a:rPr lang="cs-CZ" sz="2000" dirty="0" smtClean="0"/>
              <a:t>Př.:</a:t>
            </a:r>
          </a:p>
          <a:p>
            <a:pPr>
              <a:buNone/>
            </a:pPr>
            <a:r>
              <a:rPr lang="en-US" sz="2000" dirty="0" smtClean="0"/>
              <a:t>      </a:t>
            </a:r>
            <a:r>
              <a:rPr lang="en-US" sz="2000" dirty="0" err="1" smtClean="0"/>
              <a:t>dsadd</a:t>
            </a:r>
            <a:r>
              <a:rPr lang="en-US" sz="2000" dirty="0" smtClean="0"/>
              <a:t> user CN=</a:t>
            </a:r>
            <a:r>
              <a:rPr lang="cs-CZ" sz="2000" dirty="0" err="1" smtClean="0"/>
              <a:t>Homer</a:t>
            </a:r>
            <a:r>
              <a:rPr lang="en-US" sz="2000" dirty="0" smtClean="0"/>
              <a:t>,CN=</a:t>
            </a:r>
            <a:r>
              <a:rPr lang="en-US" sz="2000" dirty="0" err="1" smtClean="0"/>
              <a:t>Users,DC</a:t>
            </a:r>
            <a:r>
              <a:rPr lang="en-US" sz="2000" dirty="0" smtClean="0"/>
              <a:t>=</a:t>
            </a:r>
            <a:r>
              <a:rPr lang="cs-CZ" sz="2000" dirty="0" err="1" smtClean="0"/>
              <a:t>springfield</a:t>
            </a:r>
            <a:r>
              <a:rPr lang="en-US" sz="2000" dirty="0" smtClean="0"/>
              <a:t>,DC=</a:t>
            </a:r>
            <a:r>
              <a:rPr lang="cs-CZ" sz="2000" dirty="0" err="1" smtClean="0"/>
              <a:t>local</a:t>
            </a:r>
            <a:r>
              <a:rPr lang="en-US" sz="2000" dirty="0" smtClean="0"/>
              <a:t> -</a:t>
            </a:r>
            <a:r>
              <a:rPr lang="en-US" sz="2000" dirty="0" err="1" smtClean="0"/>
              <a:t>samid</a:t>
            </a:r>
            <a:r>
              <a:rPr lang="en-US" sz="2000" dirty="0" smtClean="0"/>
              <a:t> </a:t>
            </a:r>
            <a:r>
              <a:rPr lang="cs-CZ" sz="2000" dirty="0" err="1" smtClean="0"/>
              <a:t>Homer</a:t>
            </a:r>
            <a:r>
              <a:rPr lang="en-US" sz="2000" dirty="0" smtClean="0"/>
              <a:t> 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en-US" sz="2000" dirty="0" smtClean="0"/>
              <a:t>-</a:t>
            </a:r>
            <a:r>
              <a:rPr lang="en-US" sz="2000" dirty="0" err="1" smtClean="0"/>
              <a:t>pwd</a:t>
            </a:r>
            <a:r>
              <a:rPr lang="en-US" sz="2000" dirty="0" smtClean="0"/>
              <a:t> Pa$$w0rd</a:t>
            </a:r>
            <a:endParaRPr lang="en-US" sz="2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ldifde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LDAP Data Interchange format</a:t>
            </a:r>
            <a:r>
              <a:rPr lang="cs-CZ" sz="2000" dirty="0" smtClean="0"/>
              <a:t> </a:t>
            </a:r>
            <a:r>
              <a:rPr lang="cs-CZ" sz="2000" dirty="0" err="1" smtClean="0"/>
              <a:t>directory</a:t>
            </a:r>
            <a:r>
              <a:rPr lang="cs-CZ" sz="2000" dirty="0" smtClean="0"/>
              <a:t> </a:t>
            </a:r>
            <a:r>
              <a:rPr lang="cs-CZ" sz="2000" dirty="0" err="1" smtClean="0"/>
              <a:t>exchange</a:t>
            </a:r>
            <a:endParaRPr lang="en-US" sz="2000" dirty="0" smtClean="0"/>
          </a:p>
          <a:p>
            <a:r>
              <a:rPr lang="en-US" sz="2000" dirty="0" smtClean="0"/>
              <a:t>import/export </a:t>
            </a:r>
            <a:r>
              <a:rPr lang="cs-CZ" sz="2000" dirty="0" smtClean="0"/>
              <a:t>účtů ve velkém množství</a:t>
            </a:r>
          </a:p>
          <a:p>
            <a:pPr lvl="1"/>
            <a:r>
              <a:rPr lang="cs-CZ" sz="2000" dirty="0" smtClean="0"/>
              <a:t>Import: </a:t>
            </a:r>
            <a:r>
              <a:rPr lang="cs-CZ" sz="2000" dirty="0" err="1" smtClean="0"/>
              <a:t>ldifde</a:t>
            </a:r>
            <a:r>
              <a:rPr lang="cs-CZ" sz="2000" dirty="0" smtClean="0"/>
              <a:t> –i –f INPUT.LDF</a:t>
            </a:r>
          </a:p>
          <a:p>
            <a:pPr lvl="1"/>
            <a:r>
              <a:rPr lang="cs-CZ" sz="2000" dirty="0" smtClean="0"/>
              <a:t>Export: </a:t>
            </a:r>
            <a:r>
              <a:rPr lang="cs-CZ" sz="2000" dirty="0" err="1" smtClean="0"/>
              <a:t>ldifde</a:t>
            </a:r>
            <a:r>
              <a:rPr lang="cs-CZ" sz="2000" dirty="0" smtClean="0"/>
              <a:t> –f OUTPUT.LDF</a:t>
            </a:r>
          </a:p>
          <a:p>
            <a:r>
              <a:rPr lang="cs-CZ" sz="2000" dirty="0" smtClean="0"/>
              <a:t>Struktura souboru:</a:t>
            </a:r>
            <a:br>
              <a:rPr lang="cs-CZ" sz="2000" dirty="0" smtClean="0"/>
            </a:br>
            <a:endParaRPr lang="cs-CZ" sz="2000" dirty="0" smtClean="0"/>
          </a:p>
          <a:p>
            <a:pPr>
              <a:buNone/>
            </a:pPr>
            <a:r>
              <a:rPr lang="cs-CZ" sz="2000" dirty="0" smtClean="0"/>
              <a:t>	</a:t>
            </a:r>
            <a:r>
              <a:rPr lang="cs-CZ" sz="2000" dirty="0" err="1" smtClean="0"/>
              <a:t>dn</a:t>
            </a:r>
            <a:r>
              <a:rPr lang="cs-CZ" sz="2000" dirty="0" smtClean="0"/>
              <a:t>:</a:t>
            </a:r>
            <a:r>
              <a:rPr lang="en-US" sz="2000" dirty="0" smtClean="0"/>
              <a:t> CN=Bart </a:t>
            </a:r>
            <a:r>
              <a:rPr lang="en-US" sz="2000" dirty="0" err="1" smtClean="0"/>
              <a:t>Simpson,OU</a:t>
            </a:r>
            <a:r>
              <a:rPr lang="en-US" sz="2000" dirty="0" smtClean="0"/>
              <a:t>=</a:t>
            </a:r>
            <a:r>
              <a:rPr lang="en-US" sz="2000" dirty="0" err="1" smtClean="0"/>
              <a:t>SotB,OU</a:t>
            </a:r>
            <a:r>
              <a:rPr lang="en-US" sz="2000" dirty="0" smtClean="0"/>
              <a:t>=</a:t>
            </a:r>
            <a:r>
              <a:rPr lang="en-US" sz="2000" dirty="0" err="1" smtClean="0"/>
              <a:t>Student,DC</a:t>
            </a:r>
            <a:r>
              <a:rPr lang="en-US" sz="2000" dirty="0" smtClean="0"/>
              <a:t>=</a:t>
            </a:r>
            <a:r>
              <a:rPr lang="en-US" sz="2000" dirty="0" err="1" smtClean="0"/>
              <a:t>springfield,DC</a:t>
            </a:r>
            <a:r>
              <a:rPr lang="en-US" sz="2000" dirty="0" smtClean="0"/>
              <a:t>=local</a:t>
            </a:r>
            <a:endParaRPr lang="cs-CZ" sz="2000" dirty="0" smtClean="0"/>
          </a:p>
          <a:p>
            <a:pPr>
              <a:buNone/>
            </a:pPr>
            <a:r>
              <a:rPr lang="cs-CZ" sz="2000" dirty="0" smtClean="0"/>
              <a:t>	</a:t>
            </a:r>
            <a:r>
              <a:rPr lang="cs-CZ" sz="2000" dirty="0" err="1" smtClean="0"/>
              <a:t>changetype</a:t>
            </a:r>
            <a:r>
              <a:rPr lang="cs-CZ" sz="2000" dirty="0" smtClean="0"/>
              <a:t>: </a:t>
            </a:r>
            <a:r>
              <a:rPr lang="cs-CZ" sz="2000" dirty="0" err="1" smtClean="0"/>
              <a:t>add</a:t>
            </a:r>
            <a:endParaRPr lang="cs-CZ" sz="2000" dirty="0" smtClean="0"/>
          </a:p>
          <a:p>
            <a:pPr>
              <a:buNone/>
            </a:pPr>
            <a:r>
              <a:rPr lang="cs-CZ" sz="2000" dirty="0" smtClean="0"/>
              <a:t>	</a:t>
            </a:r>
            <a:r>
              <a:rPr lang="cs-CZ" sz="2000" dirty="0" err="1" smtClean="0"/>
              <a:t>cn</a:t>
            </a:r>
            <a:r>
              <a:rPr lang="cs-CZ" sz="2000" dirty="0" smtClean="0"/>
              <a:t>: </a:t>
            </a:r>
            <a:r>
              <a:rPr lang="cs-CZ" sz="2000" dirty="0" err="1" smtClean="0"/>
              <a:t>Bart</a:t>
            </a:r>
            <a:r>
              <a:rPr lang="cs-CZ" sz="2000" dirty="0" smtClean="0"/>
              <a:t> </a:t>
            </a:r>
            <a:r>
              <a:rPr lang="cs-CZ" sz="2000" dirty="0" err="1" smtClean="0"/>
              <a:t>Simpson</a:t>
            </a:r>
            <a:endParaRPr lang="cs-CZ" sz="2000" dirty="0" smtClean="0"/>
          </a:p>
          <a:p>
            <a:pPr>
              <a:buNone/>
            </a:pPr>
            <a:r>
              <a:rPr lang="cs-CZ" sz="2000" dirty="0" smtClean="0"/>
              <a:t>	</a:t>
            </a:r>
            <a:r>
              <a:rPr lang="cs-CZ" sz="2000" dirty="0" err="1" smtClean="0"/>
              <a:t>objectclass</a:t>
            </a:r>
            <a:r>
              <a:rPr lang="cs-CZ" sz="2000" dirty="0" smtClean="0"/>
              <a:t>: user</a:t>
            </a:r>
          </a:p>
          <a:p>
            <a:pPr>
              <a:buNone/>
            </a:pPr>
            <a:r>
              <a:rPr lang="cs-CZ" sz="2000" dirty="0" smtClean="0"/>
              <a:t>	</a:t>
            </a:r>
            <a:r>
              <a:rPr lang="cs-CZ" sz="2000" dirty="0" err="1" smtClean="0"/>
              <a:t>givenname</a:t>
            </a:r>
            <a:r>
              <a:rPr lang="cs-CZ" sz="2000" dirty="0" smtClean="0"/>
              <a:t>: </a:t>
            </a:r>
            <a:r>
              <a:rPr lang="cs-CZ" sz="2000" dirty="0" err="1" smtClean="0"/>
              <a:t>Bart</a:t>
            </a:r>
            <a:endParaRPr lang="cs-CZ" sz="2000" dirty="0" smtClean="0"/>
          </a:p>
          <a:p>
            <a:pPr>
              <a:buNone/>
            </a:pPr>
            <a:r>
              <a:rPr lang="cs-CZ" sz="2000" dirty="0" smtClean="0"/>
              <a:t>	</a:t>
            </a:r>
            <a:r>
              <a:rPr lang="cs-CZ" sz="2000" dirty="0" err="1" smtClean="0"/>
              <a:t>sn</a:t>
            </a:r>
            <a:r>
              <a:rPr lang="cs-CZ" sz="2000" dirty="0" smtClean="0"/>
              <a:t>: </a:t>
            </a:r>
            <a:r>
              <a:rPr lang="cs-CZ" sz="2000" dirty="0" err="1" smtClean="0"/>
              <a:t>Simpson</a:t>
            </a:r>
            <a:endParaRPr lang="cs-CZ" sz="2000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csvde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 err="1" smtClean="0"/>
              <a:t>Comma</a:t>
            </a:r>
            <a:r>
              <a:rPr lang="cs-CZ" sz="2000" dirty="0" smtClean="0"/>
              <a:t>-</a:t>
            </a:r>
            <a:r>
              <a:rPr lang="cs-CZ" sz="2000" dirty="0" err="1" smtClean="0"/>
              <a:t>separated</a:t>
            </a:r>
            <a:r>
              <a:rPr lang="cs-CZ" sz="2000" dirty="0" smtClean="0"/>
              <a:t> </a:t>
            </a:r>
            <a:r>
              <a:rPr lang="cs-CZ" sz="2000" dirty="0" err="1" smtClean="0"/>
              <a:t>values</a:t>
            </a:r>
            <a:r>
              <a:rPr lang="cs-CZ" sz="2000" dirty="0" smtClean="0"/>
              <a:t> </a:t>
            </a:r>
            <a:r>
              <a:rPr lang="cs-CZ" sz="2000" dirty="0" err="1" smtClean="0"/>
              <a:t>directory</a:t>
            </a:r>
            <a:r>
              <a:rPr lang="cs-CZ" sz="2000" dirty="0" smtClean="0"/>
              <a:t> </a:t>
            </a:r>
            <a:r>
              <a:rPr lang="cs-CZ" sz="2000" dirty="0" err="1" smtClean="0"/>
              <a:t>exchange</a:t>
            </a:r>
            <a:endParaRPr lang="cs-CZ" sz="2000" dirty="0" smtClean="0"/>
          </a:p>
          <a:p>
            <a:r>
              <a:rPr lang="en-US" sz="2000" dirty="0" smtClean="0"/>
              <a:t>import/export </a:t>
            </a:r>
            <a:r>
              <a:rPr lang="cs-CZ" sz="2000" dirty="0" smtClean="0"/>
              <a:t>účtů ve velkém množství</a:t>
            </a:r>
          </a:p>
          <a:p>
            <a:pPr lvl="1"/>
            <a:r>
              <a:rPr lang="cs-CZ" sz="2000" dirty="0" smtClean="0"/>
              <a:t>Import: </a:t>
            </a:r>
            <a:r>
              <a:rPr lang="cs-CZ" sz="2000" dirty="0" err="1" smtClean="0"/>
              <a:t>csvde</a:t>
            </a:r>
            <a:r>
              <a:rPr lang="cs-CZ" sz="2000" dirty="0" smtClean="0"/>
              <a:t> –i –f INPUT.CSV</a:t>
            </a:r>
          </a:p>
          <a:p>
            <a:pPr lvl="1"/>
            <a:r>
              <a:rPr lang="cs-CZ" sz="2000" dirty="0" smtClean="0"/>
              <a:t>Export: </a:t>
            </a:r>
            <a:r>
              <a:rPr lang="cs-CZ" sz="2000" dirty="0" err="1" smtClean="0"/>
              <a:t>csvde</a:t>
            </a:r>
            <a:r>
              <a:rPr lang="cs-CZ" sz="2000" dirty="0" smtClean="0"/>
              <a:t> –f OUTPUT.CSV</a:t>
            </a:r>
          </a:p>
          <a:p>
            <a:r>
              <a:rPr lang="cs-CZ" sz="2000" dirty="0" smtClean="0"/>
              <a:t>Struktura souboru:</a:t>
            </a:r>
          </a:p>
          <a:p>
            <a:endParaRPr lang="cs-CZ" sz="2000" dirty="0" smtClean="0"/>
          </a:p>
          <a:p>
            <a:pPr>
              <a:buNone/>
            </a:pPr>
            <a:r>
              <a:rPr lang="cs-CZ" sz="2000" dirty="0" smtClean="0"/>
              <a:t>	</a:t>
            </a:r>
            <a:r>
              <a:rPr lang="cs-CZ" sz="2000" dirty="0" err="1" smtClean="0">
                <a:solidFill>
                  <a:srgbClr val="C00000"/>
                </a:solidFill>
              </a:rPr>
              <a:t>dn</a:t>
            </a:r>
            <a:r>
              <a:rPr lang="cs-CZ" sz="2000" dirty="0" smtClean="0"/>
              <a:t>,</a:t>
            </a:r>
            <a:r>
              <a:rPr lang="cs-CZ" sz="2000" dirty="0" err="1" smtClean="0">
                <a:solidFill>
                  <a:srgbClr val="00B050"/>
                </a:solidFill>
              </a:rPr>
              <a:t>UserPrincipalName</a:t>
            </a:r>
            <a:r>
              <a:rPr lang="cs-CZ" sz="2000" dirty="0" smtClean="0"/>
              <a:t>,</a:t>
            </a:r>
            <a:r>
              <a:rPr lang="cs-CZ" sz="2000" dirty="0" err="1" smtClean="0">
                <a:solidFill>
                  <a:srgbClr val="0070C0"/>
                </a:solidFill>
              </a:rPr>
              <a:t>objectClass</a:t>
            </a:r>
            <a:r>
              <a:rPr lang="cs-CZ" sz="2000" dirty="0" smtClean="0"/>
              <a:t>,</a:t>
            </a:r>
            <a:r>
              <a:rPr lang="cs-CZ" sz="2000" dirty="0" err="1" smtClean="0">
                <a:solidFill>
                  <a:srgbClr val="7030A0"/>
                </a:solidFill>
              </a:rPr>
              <a:t>givenName</a:t>
            </a:r>
            <a:r>
              <a:rPr lang="cs-CZ" sz="2000" dirty="0" smtClean="0"/>
              <a:t>,</a:t>
            </a:r>
            <a:r>
              <a:rPr lang="cs-CZ" sz="2000" dirty="0" err="1" smtClean="0"/>
              <a:t>sn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en-US" sz="2000" dirty="0" smtClean="0"/>
              <a:t> </a:t>
            </a:r>
            <a:r>
              <a:rPr lang="en-US" sz="2000" dirty="0" smtClean="0">
                <a:solidFill>
                  <a:srgbClr val="C00000"/>
                </a:solidFill>
              </a:rPr>
              <a:t>“CN=Bart </a:t>
            </a:r>
            <a:r>
              <a:rPr lang="en-US" sz="2000" dirty="0" err="1" smtClean="0">
                <a:solidFill>
                  <a:srgbClr val="C00000"/>
                </a:solidFill>
              </a:rPr>
              <a:t>Simpson,OU</a:t>
            </a:r>
            <a:r>
              <a:rPr lang="en-US" sz="2000" dirty="0" smtClean="0">
                <a:solidFill>
                  <a:srgbClr val="C00000"/>
                </a:solidFill>
              </a:rPr>
              <a:t>=</a:t>
            </a:r>
            <a:r>
              <a:rPr lang="en-US" sz="2000" dirty="0" err="1" smtClean="0">
                <a:solidFill>
                  <a:srgbClr val="C00000"/>
                </a:solidFill>
              </a:rPr>
              <a:t>SotB,OU</a:t>
            </a:r>
            <a:r>
              <a:rPr lang="en-US" sz="2000" dirty="0" smtClean="0">
                <a:solidFill>
                  <a:srgbClr val="C00000"/>
                </a:solidFill>
              </a:rPr>
              <a:t>=Student,</a:t>
            </a:r>
            <a:br>
              <a:rPr lang="en-US" sz="2000" dirty="0" smtClean="0">
                <a:solidFill>
                  <a:srgbClr val="C00000"/>
                </a:solidFill>
              </a:rPr>
            </a:br>
            <a:r>
              <a:rPr lang="en-US" sz="2000" dirty="0" smtClean="0">
                <a:solidFill>
                  <a:srgbClr val="C00000"/>
                </a:solidFill>
              </a:rPr>
              <a:t>DC=</a:t>
            </a:r>
            <a:r>
              <a:rPr lang="en-US" sz="2000" dirty="0" err="1" smtClean="0">
                <a:solidFill>
                  <a:srgbClr val="C00000"/>
                </a:solidFill>
              </a:rPr>
              <a:t>springfield,DC</a:t>
            </a:r>
            <a:r>
              <a:rPr lang="en-US" sz="2000" dirty="0" smtClean="0">
                <a:solidFill>
                  <a:srgbClr val="C00000"/>
                </a:solidFill>
              </a:rPr>
              <a:t>=</a:t>
            </a:r>
            <a:r>
              <a:rPr lang="en-US" sz="2000" dirty="0" err="1" smtClean="0">
                <a:solidFill>
                  <a:srgbClr val="C00000"/>
                </a:solidFill>
              </a:rPr>
              <a:t>local”</a:t>
            </a:r>
            <a:r>
              <a:rPr lang="en-US" sz="2000" dirty="0" err="1" smtClean="0"/>
              <a:t>,</a:t>
            </a:r>
            <a:r>
              <a:rPr lang="en-US" sz="2000" dirty="0" err="1" smtClean="0">
                <a:solidFill>
                  <a:srgbClr val="00B050"/>
                </a:solidFill>
              </a:rPr>
              <a:t>bart</a:t>
            </a:r>
            <a:r>
              <a:rPr lang="en-US" sz="2000" dirty="0" smtClean="0">
                <a:solidFill>
                  <a:srgbClr val="00B050"/>
                </a:solidFill>
              </a:rPr>
              <a:t>@</a:t>
            </a:r>
            <a:r>
              <a:rPr lang="cs-CZ" sz="2000" dirty="0" err="1" smtClean="0">
                <a:solidFill>
                  <a:srgbClr val="00B050"/>
                </a:solidFill>
              </a:rPr>
              <a:t>springfield.local</a:t>
            </a:r>
            <a:r>
              <a:rPr lang="cs-CZ" sz="2000" dirty="0" smtClean="0"/>
              <a:t>,</a:t>
            </a:r>
            <a:r>
              <a:rPr lang="cs-CZ" sz="2000" dirty="0" smtClean="0">
                <a:solidFill>
                  <a:srgbClr val="0070C0"/>
                </a:solidFill>
              </a:rPr>
              <a:t>user</a:t>
            </a:r>
            <a:r>
              <a:rPr lang="cs-CZ" sz="2000" dirty="0" smtClean="0"/>
              <a:t>,</a:t>
            </a:r>
            <a:r>
              <a:rPr lang="cs-CZ" sz="2000" dirty="0" err="1" smtClean="0">
                <a:solidFill>
                  <a:srgbClr val="7030A0"/>
                </a:solidFill>
              </a:rPr>
              <a:t>Bart</a:t>
            </a:r>
            <a:r>
              <a:rPr lang="cs-CZ" sz="2000" dirty="0" smtClean="0"/>
              <a:t>,</a:t>
            </a:r>
            <a:r>
              <a:rPr lang="cs-CZ" sz="2000" dirty="0" err="1" smtClean="0"/>
              <a:t>Simpson</a:t>
            </a:r>
            <a:endParaRPr lang="cs-CZ" sz="20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Úkoly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sz="2000" dirty="0" smtClean="0"/>
              <a:t>Zapojit do domény klientský počítač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000" dirty="0" smtClean="0"/>
              <a:t>Vytvořit uživatelský účet nástrojem AD </a:t>
            </a:r>
            <a:r>
              <a:rPr lang="cs-CZ" sz="2000" dirty="0" err="1" smtClean="0"/>
              <a:t>Users</a:t>
            </a:r>
            <a:r>
              <a:rPr lang="cs-CZ" sz="2000" dirty="0" smtClean="0"/>
              <a:t> </a:t>
            </a:r>
            <a:r>
              <a:rPr lang="cs-CZ" sz="2000" dirty="0" err="1" smtClean="0"/>
              <a:t>and</a:t>
            </a:r>
            <a:r>
              <a:rPr lang="cs-CZ" sz="2000" dirty="0" smtClean="0"/>
              <a:t> </a:t>
            </a:r>
            <a:r>
              <a:rPr lang="cs-CZ" sz="2000" dirty="0" err="1" smtClean="0"/>
              <a:t>Computers</a:t>
            </a:r>
            <a:endParaRPr lang="cs-CZ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cs-CZ" sz="2000" dirty="0" smtClean="0"/>
              <a:t>Zakázat/povolit tento účet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000" dirty="0" smtClean="0"/>
              <a:t>Resetovat účtu heslo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000" dirty="0" smtClean="0"/>
              <a:t>Vytvořit skupinu v AD </a:t>
            </a:r>
            <a:r>
              <a:rPr lang="cs-CZ" sz="2000" dirty="0" err="1" smtClean="0"/>
              <a:t>Users</a:t>
            </a:r>
            <a:r>
              <a:rPr lang="cs-CZ" sz="2000" dirty="0" smtClean="0"/>
              <a:t> </a:t>
            </a:r>
            <a:r>
              <a:rPr lang="cs-CZ" sz="2000" dirty="0" err="1" smtClean="0"/>
              <a:t>and</a:t>
            </a:r>
            <a:r>
              <a:rPr lang="cs-CZ" sz="2000" dirty="0" smtClean="0"/>
              <a:t> </a:t>
            </a:r>
            <a:r>
              <a:rPr lang="cs-CZ" sz="2000" dirty="0" err="1" smtClean="0"/>
              <a:t>Computers</a:t>
            </a:r>
            <a:endParaRPr lang="cs-CZ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cs-CZ" sz="2000" dirty="0" smtClean="0"/>
              <a:t>Vložit do skupiny další účty i další skupiny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000" dirty="0" smtClean="0"/>
              <a:t>Zkontrolovat </a:t>
            </a:r>
            <a:r>
              <a:rPr lang="cs-CZ" sz="2000" dirty="0" err="1" smtClean="0"/>
              <a:t>access</a:t>
            </a:r>
            <a:r>
              <a:rPr lang="cs-CZ" sz="2000" dirty="0" smtClean="0"/>
              <a:t> </a:t>
            </a:r>
            <a:r>
              <a:rPr lang="cs-CZ" sz="2000" dirty="0" err="1" smtClean="0"/>
              <a:t>token</a:t>
            </a:r>
            <a:r>
              <a:rPr lang="cs-CZ" sz="2000" dirty="0" smtClean="0"/>
              <a:t> (</a:t>
            </a:r>
            <a:r>
              <a:rPr lang="cs-CZ" sz="2000" dirty="0" err="1" smtClean="0"/>
              <a:t>whoami</a:t>
            </a:r>
            <a:r>
              <a:rPr lang="cs-CZ" sz="2000" dirty="0" smtClean="0"/>
              <a:t> /</a:t>
            </a:r>
            <a:r>
              <a:rPr lang="cs-CZ" sz="2000" dirty="0" err="1" smtClean="0"/>
              <a:t>all</a:t>
            </a:r>
            <a:r>
              <a:rPr lang="cs-CZ" sz="2000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000" dirty="0" smtClean="0"/>
              <a:t>Vytvořit účet příkazem </a:t>
            </a:r>
            <a:r>
              <a:rPr lang="cs-CZ" sz="2000" dirty="0" err="1" smtClean="0"/>
              <a:t>dsadd</a:t>
            </a:r>
            <a:r>
              <a:rPr lang="cs-CZ" sz="2000" dirty="0" smtClean="0"/>
              <a:t> a upravit ho přes </a:t>
            </a:r>
            <a:r>
              <a:rPr lang="cs-CZ" sz="2000" dirty="0" err="1" smtClean="0"/>
              <a:t>dsmod</a:t>
            </a:r>
            <a:endParaRPr lang="cs-CZ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cs-CZ" sz="2000" dirty="0" smtClean="0"/>
              <a:t>Vytvořit účty nástrojem </a:t>
            </a:r>
            <a:r>
              <a:rPr lang="cs-CZ" sz="2000" dirty="0" err="1" smtClean="0"/>
              <a:t>ldifde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Účty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/>
              <a:t>Typy účtů</a:t>
            </a:r>
          </a:p>
          <a:p>
            <a:pPr lvl="1"/>
            <a:r>
              <a:rPr lang="cs-CZ" sz="2000" dirty="0" smtClean="0"/>
              <a:t>Lokální</a:t>
            </a:r>
          </a:p>
          <a:p>
            <a:pPr lvl="2"/>
            <a:r>
              <a:rPr lang="cs-CZ" sz="2000" dirty="0" smtClean="0"/>
              <a:t>Uložený lokálně na počítači</a:t>
            </a:r>
          </a:p>
          <a:p>
            <a:pPr lvl="1"/>
            <a:r>
              <a:rPr lang="cs-CZ" sz="2000" dirty="0" smtClean="0"/>
              <a:t>Doménový</a:t>
            </a:r>
          </a:p>
          <a:p>
            <a:pPr lvl="2"/>
            <a:r>
              <a:rPr lang="cs-CZ" sz="2000" dirty="0" smtClean="0"/>
              <a:t>Uložený na doménovém řadiči</a:t>
            </a:r>
          </a:p>
          <a:p>
            <a:pPr lvl="2"/>
            <a:r>
              <a:rPr lang="cs-CZ" sz="2000" dirty="0" smtClean="0"/>
              <a:t>Doménové řadiče nemají lokální účty, ale ostatní počítače zařazené v doméně je mít mohou</a:t>
            </a:r>
          </a:p>
        </p:txBody>
      </p:sp>
    </p:spTree>
    <p:extLst>
      <p:ext uri="{BB962C8B-B14F-4D97-AF65-F5344CB8AC3E}">
        <p14:creationId xmlns:p14="http://schemas.microsoft.com/office/powerpoint/2010/main" val="937227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Účty v AD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340768"/>
            <a:ext cx="8568952" cy="4525963"/>
          </a:xfrm>
        </p:spPr>
        <p:txBody>
          <a:bodyPr>
            <a:noAutofit/>
          </a:bodyPr>
          <a:lstStyle/>
          <a:p>
            <a:r>
              <a:rPr lang="cs-CZ" sz="2000" dirty="0" smtClean="0"/>
              <a:t>Uživatelský účet</a:t>
            </a:r>
          </a:p>
          <a:p>
            <a:pPr lvl="1"/>
            <a:r>
              <a:rPr lang="cs-CZ" sz="2000" dirty="0" smtClean="0"/>
              <a:t>Nutný pro přihlášení člověka k doméně</a:t>
            </a:r>
          </a:p>
          <a:p>
            <a:pPr lvl="1"/>
            <a:r>
              <a:rPr lang="cs-CZ" sz="2000" dirty="0" smtClean="0"/>
              <a:t>Ustanovuje uživateli identitu, kterou operační systém následně používá pro autentizaci na síti a autorizaci prováděných činností</a:t>
            </a:r>
          </a:p>
          <a:p>
            <a:r>
              <a:rPr lang="cs-CZ" sz="2000" dirty="0" smtClean="0"/>
              <a:t>Účet počítače</a:t>
            </a:r>
          </a:p>
          <a:p>
            <a:pPr lvl="1"/>
            <a:r>
              <a:rPr lang="cs-CZ" sz="2000" dirty="0" smtClean="0"/>
              <a:t>Ustanovuje identitu počítače, která se používá pro autentizaci, autorizaci a audit</a:t>
            </a:r>
          </a:p>
          <a:p>
            <a:pPr lvl="1"/>
            <a:r>
              <a:rPr lang="cs-CZ" sz="2000" dirty="0" smtClean="0"/>
              <a:t>Pod účtem počítače běží všechny systémové procesy</a:t>
            </a:r>
          </a:p>
          <a:p>
            <a:r>
              <a:rPr lang="cs-CZ" sz="2000" dirty="0" smtClean="0"/>
              <a:t>Účet skupiny</a:t>
            </a:r>
          </a:p>
          <a:p>
            <a:pPr lvl="1"/>
            <a:r>
              <a:rPr lang="cs-CZ" sz="2000" dirty="0" smtClean="0"/>
              <a:t>Účet sdružující a zastupující jiné účty</a:t>
            </a:r>
          </a:p>
          <a:p>
            <a:pPr lvl="1"/>
            <a:r>
              <a:rPr lang="cs-CZ" sz="2000" dirty="0" smtClean="0"/>
              <a:t>Může obsahovat účty uživatelů, počítačů i dalších skupin</a:t>
            </a:r>
          </a:p>
          <a:p>
            <a:pPr lvl="1"/>
            <a:r>
              <a:rPr lang="cs-CZ" sz="2000" dirty="0" smtClean="0"/>
              <a:t>Každý účet (i účet skupiny) může být členem libovolného množství skupin</a:t>
            </a:r>
          </a:p>
          <a:p>
            <a:pPr lvl="1"/>
            <a:r>
              <a:rPr lang="cs-CZ" sz="2000" dirty="0" smtClean="0"/>
              <a:t>Zjednodušuje administraci a správu přístupu ke zdrojům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Skupinové účty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/>
              <a:t>Bezpečnostní – využívají se k přidělování práv a oprávnění a k jemnému nastavení zásad skupiny</a:t>
            </a:r>
          </a:p>
          <a:p>
            <a:r>
              <a:rPr lang="cs-CZ" sz="2000" dirty="0" smtClean="0"/>
              <a:t>Distribuční – používají se k vytváření skupin osob pro použití při emailové komunikaci</a:t>
            </a:r>
            <a:endParaRPr lang="en-US" sz="2000" dirty="0" smtClean="0"/>
          </a:p>
          <a:p>
            <a:endParaRPr lang="cs-CZ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Skupinové účty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525963"/>
          </a:xfrm>
        </p:spPr>
        <p:txBody>
          <a:bodyPr>
            <a:noAutofit/>
          </a:bodyPr>
          <a:lstStyle/>
          <a:p>
            <a:r>
              <a:rPr lang="cs-CZ" sz="2000" dirty="0" smtClean="0"/>
              <a:t>Globální skupiny (G)</a:t>
            </a:r>
          </a:p>
          <a:p>
            <a:pPr lvl="1"/>
            <a:r>
              <a:rPr lang="cs-CZ" sz="2000" dirty="0" smtClean="0"/>
              <a:t>Členství: Členy mohou být pouze účty a skupiny ze stejné domény jako je daná skupina</a:t>
            </a:r>
          </a:p>
          <a:p>
            <a:pPr lvl="1"/>
            <a:r>
              <a:rPr lang="cs-CZ" sz="2000" dirty="0" smtClean="0"/>
              <a:t>Oprávnění: Globální skupině mohou být udělena oprávnění k libovolným objektům v celém lese</a:t>
            </a:r>
          </a:p>
          <a:p>
            <a:r>
              <a:rPr lang="cs-CZ" sz="2000" dirty="0" smtClean="0"/>
              <a:t>Doménové lokální skupiny (DL)</a:t>
            </a:r>
          </a:p>
          <a:p>
            <a:pPr lvl="1"/>
            <a:r>
              <a:rPr lang="cs-CZ" sz="2000" dirty="0" smtClean="0"/>
              <a:t>Členství: Členy doménové lokální skupiny mohou být účty a skupiny z celého vlastního lesa</a:t>
            </a:r>
          </a:p>
          <a:p>
            <a:pPr lvl="1"/>
            <a:r>
              <a:rPr lang="cs-CZ" sz="2000" dirty="0" smtClean="0"/>
              <a:t>Oprávnění: Doménové lokální skupině mohou být udělena oprávnění pouze v rámci její domény</a:t>
            </a:r>
          </a:p>
          <a:p>
            <a:r>
              <a:rPr lang="cs-CZ" sz="2000" dirty="0" smtClean="0"/>
              <a:t>Univerzální skupiny (U)</a:t>
            </a:r>
          </a:p>
          <a:p>
            <a:pPr lvl="1"/>
            <a:r>
              <a:rPr lang="cs-CZ" sz="2000" dirty="0" smtClean="0"/>
              <a:t>Členství: Členy mohou být účty a skupiny z libovolné domény v lese</a:t>
            </a:r>
          </a:p>
          <a:p>
            <a:pPr lvl="1"/>
            <a:r>
              <a:rPr lang="cs-CZ" sz="2000" dirty="0" smtClean="0"/>
              <a:t>Oprávnění: Univerzálním skupinám mohou být přiřazena oprávnění k libovolným objektům v celém lese</a:t>
            </a:r>
          </a:p>
          <a:p>
            <a:pPr lvl="1"/>
            <a:r>
              <a:rPr lang="cs-CZ" sz="2000" dirty="0" smtClean="0"/>
              <a:t>Univerzální skupiny jsou ukládány pouze na tzv. globálním katalogu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Globální katalog (GC)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/>
              <a:t>Doménové řadiče s rozšířenou databází</a:t>
            </a:r>
          </a:p>
          <a:p>
            <a:pPr lvl="1"/>
            <a:r>
              <a:rPr lang="cs-CZ" sz="2000" dirty="0" smtClean="0"/>
              <a:t>Kromě všech atributů objektů z vlastní domény obsahují i omezenou množinu atributů všech objektů z celého lesa  </a:t>
            </a:r>
          </a:p>
          <a:p>
            <a:pPr lvl="1"/>
            <a:r>
              <a:rPr lang="cs-CZ" sz="2000" dirty="0" smtClean="0"/>
              <a:t>Nutné pro přihlášení uživatelů</a:t>
            </a:r>
          </a:p>
          <a:p>
            <a:pPr lvl="1"/>
            <a:r>
              <a:rPr lang="cs-CZ" sz="2000" dirty="0" smtClean="0"/>
              <a:t>Umožňují rychlé vyhledávání v objektech lesa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Autentizace stanice v AD</a:t>
            </a:r>
            <a:endParaRPr lang="en-US" dirty="0"/>
          </a:p>
        </p:txBody>
      </p:sp>
      <p:pic>
        <p:nvPicPr>
          <p:cNvPr id="4" name="Zástupný symbol pro obsah 3" descr="auth_0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085738"/>
            <a:ext cx="8229600" cy="3554887"/>
          </a:xfrm>
        </p:spPr>
      </p:pic>
    </p:spTree>
    <p:extLst>
      <p:ext uri="{BB962C8B-B14F-4D97-AF65-F5344CB8AC3E}">
        <p14:creationId xmlns:p14="http://schemas.microsoft.com/office/powerpoint/2010/main" val="11479281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Autentizace stanice v AD</a:t>
            </a:r>
            <a:endParaRPr lang="en-US" dirty="0"/>
          </a:p>
        </p:txBody>
      </p:sp>
      <p:pic>
        <p:nvPicPr>
          <p:cNvPr id="4" name="Zástupný symbol pro obsah 3" descr="auth_0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687410"/>
            <a:ext cx="8229600" cy="4351542"/>
          </a:xfrm>
        </p:spPr>
      </p:pic>
    </p:spTree>
    <p:extLst>
      <p:ext uri="{BB962C8B-B14F-4D97-AF65-F5344CB8AC3E}">
        <p14:creationId xmlns:p14="http://schemas.microsoft.com/office/powerpoint/2010/main" val="323614198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696</TotalTime>
  <Words>813</Words>
  <Application>Microsoft Office PowerPoint</Application>
  <PresentationFormat>Předvádění na obrazovce (4:3)</PresentationFormat>
  <Paragraphs>139</Paragraphs>
  <Slides>24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5" baseType="lpstr">
      <vt:lpstr>Motiv sady Office</vt:lpstr>
      <vt:lpstr>Základy AD, single sign-on </vt:lpstr>
      <vt:lpstr>Single sign-on</vt:lpstr>
      <vt:lpstr>Účty</vt:lpstr>
      <vt:lpstr>Účty v AD</vt:lpstr>
      <vt:lpstr>Skupinové účty</vt:lpstr>
      <vt:lpstr>Skupinové účty</vt:lpstr>
      <vt:lpstr>Globální katalog (GC)</vt:lpstr>
      <vt:lpstr>Autentizace stanice v AD</vt:lpstr>
      <vt:lpstr>Autentizace stanice v AD</vt:lpstr>
      <vt:lpstr>Autentizace stanice v AD</vt:lpstr>
      <vt:lpstr>Autentizace stanice v AD</vt:lpstr>
      <vt:lpstr>Autentizace stanice v AD</vt:lpstr>
      <vt:lpstr>Autentizace stanice v AD</vt:lpstr>
      <vt:lpstr>Autentizace stanice v AD</vt:lpstr>
      <vt:lpstr>Autentizace uživatele v AD</vt:lpstr>
      <vt:lpstr>Autentizace uživatele v AD</vt:lpstr>
      <vt:lpstr>Významné účty skupin</vt:lpstr>
      <vt:lpstr>Významné účty skupin</vt:lpstr>
      <vt:lpstr>Vytváření a správa účtů</vt:lpstr>
      <vt:lpstr>Vlastnosti uživatelských účtů</vt:lpstr>
      <vt:lpstr>ds nástroje</vt:lpstr>
      <vt:lpstr>ldifde</vt:lpstr>
      <vt:lpstr>csvde</vt:lpstr>
      <vt:lpstr>Úkoly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Ave</dc:creator>
  <cp:lastModifiedBy>Vít Bukač</cp:lastModifiedBy>
  <cp:revision>85</cp:revision>
  <dcterms:created xsi:type="dcterms:W3CDTF">2011-03-06T12:09:01Z</dcterms:created>
  <dcterms:modified xsi:type="dcterms:W3CDTF">2012-03-12T07:45:21Z</dcterms:modified>
</cp:coreProperties>
</file>